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67" r:id="rId1"/>
  </p:sldMasterIdLst>
  <p:notesMasterIdLst>
    <p:notesMasterId r:id="rId23"/>
  </p:notesMasterIdLst>
  <p:handoutMasterIdLst>
    <p:handoutMasterId r:id="rId24"/>
  </p:handoutMasterIdLst>
  <p:sldIdLst>
    <p:sldId id="278" r:id="rId2"/>
    <p:sldId id="484" r:id="rId3"/>
    <p:sldId id="403" r:id="rId4"/>
    <p:sldId id="399" r:id="rId5"/>
    <p:sldId id="494" r:id="rId6"/>
    <p:sldId id="590" r:id="rId7"/>
    <p:sldId id="613" r:id="rId8"/>
    <p:sldId id="495" r:id="rId9"/>
    <p:sldId id="496" r:id="rId10"/>
    <p:sldId id="499" r:id="rId11"/>
    <p:sldId id="500" r:id="rId12"/>
    <p:sldId id="502" r:id="rId13"/>
    <p:sldId id="501" r:id="rId14"/>
    <p:sldId id="503" r:id="rId15"/>
    <p:sldId id="509" r:id="rId16"/>
    <p:sldId id="572" r:id="rId17"/>
    <p:sldId id="507" r:id="rId18"/>
    <p:sldId id="426" r:id="rId19"/>
    <p:sldId id="410" r:id="rId20"/>
    <p:sldId id="412" r:id="rId21"/>
    <p:sldId id="413" r:id="rId22"/>
  </p:sldIdLst>
  <p:sldSz cx="9144000" cy="6858000" type="screen4x3"/>
  <p:notesSz cx="6950075" cy="9236075"/>
  <p:custShowLst>
    <p:custShow name="Custom Show 1" id="0">
      <p:sldLst>
        <p:sld r:id="rId2"/>
      </p:sldLst>
    </p:custShow>
  </p:custShowLst>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Executive Brief" id="{83DC1864-2267-42D8-869B-74D3FC322049}">
          <p14:sldIdLst>
            <p14:sldId id="278"/>
            <p14:sldId id="484"/>
            <p14:sldId id="403"/>
            <p14:sldId id="399"/>
            <p14:sldId id="494"/>
            <p14:sldId id="590"/>
            <p14:sldId id="613"/>
            <p14:sldId id="495"/>
            <p14:sldId id="496"/>
            <p14:sldId id="499"/>
            <p14:sldId id="500"/>
            <p14:sldId id="502"/>
            <p14:sldId id="501"/>
            <p14:sldId id="503"/>
            <p14:sldId id="509"/>
            <p14:sldId id="572"/>
            <p14:sldId id="507"/>
            <p14:sldId id="426"/>
            <p14:sldId id="410"/>
            <p14:sldId id="412"/>
            <p14:sldId id="413"/>
          </p14:sldIdLst>
        </p14:section>
      </p14:sectionLst>
    </p:ext>
    <p:ext uri="{EFAFB233-063F-42B5-8137-9DF3F51BA10A}">
      <p15:sldGuideLst xmlns:p15="http://schemas.microsoft.com/office/powerpoint/2012/main">
        <p15:guide id="1" orient="horz" pos="2160" userDrawn="1">
          <p15:clr>
            <a:srgbClr val="A4A3A4"/>
          </p15:clr>
        </p15:guide>
        <p15:guide id="2" pos="20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0"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4130"/>
    <a:srgbClr val="B1B0AE"/>
    <a:srgbClr val="00B0F0"/>
    <a:srgbClr val="3FB149"/>
    <a:srgbClr val="00CC99"/>
    <a:srgbClr val="99FF33"/>
    <a:srgbClr val="FFFF00"/>
    <a:srgbClr val="FFFF99"/>
    <a:srgbClr val="F0F4D6"/>
    <a:srgbClr val="3350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07" autoAdjust="0"/>
    <p:restoredTop sz="96357" autoAdjust="0"/>
  </p:normalViewPr>
  <p:slideViewPr>
    <p:cSldViewPr snapToGrid="0">
      <p:cViewPr varScale="1">
        <p:scale>
          <a:sx n="114" d="100"/>
          <a:sy n="114" d="100"/>
        </p:scale>
        <p:origin x="2304" y="120"/>
      </p:cViewPr>
      <p:guideLst>
        <p:guide orient="horz" pos="2160"/>
        <p:guide pos="204"/>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194"/>
    </p:cViewPr>
  </p:sorterViewPr>
  <p:notesViewPr>
    <p:cSldViewPr snapToGrid="0">
      <p:cViewPr varScale="1">
        <p:scale>
          <a:sx n="90" d="100"/>
          <a:sy n="90" d="100"/>
        </p:scale>
        <p:origin x="369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Series 1</c:v>
                </c:pt>
              </c:strCache>
            </c:strRef>
          </c:tx>
          <c:spPr>
            <a:ln w="34925" cap="rnd">
              <a:solidFill>
                <a:schemeClr val="accent1"/>
              </a:solidFill>
              <a:round/>
            </a:ln>
            <a:effectLst>
              <a:outerShdw blurRad="40000" dist="23000" dir="5400000" rotWithShape="0">
                <a:srgbClr val="000000">
                  <a:alpha val="35000"/>
                </a:srgbClr>
              </a:outerShdw>
            </a:effectLst>
          </c:spPr>
          <c:marker>
            <c:symbol val="none"/>
          </c:marker>
          <c:cat>
            <c:numRef>
              <c:f>Sheet1!$A$2:$A$30</c:f>
              <c:numCache>
                <c:formatCode>General</c:formatCode>
                <c:ptCount val="29"/>
                <c:pt idx="4">
                  <c:v>2011</c:v>
                </c:pt>
                <c:pt idx="8">
                  <c:v>2012</c:v>
                </c:pt>
                <c:pt idx="12">
                  <c:v>2013</c:v>
                </c:pt>
                <c:pt idx="16">
                  <c:v>2014</c:v>
                </c:pt>
                <c:pt idx="20">
                  <c:v>2015</c:v>
                </c:pt>
                <c:pt idx="24">
                  <c:v>2016</c:v>
                </c:pt>
                <c:pt idx="28">
                  <c:v>2017</c:v>
                </c:pt>
              </c:numCache>
            </c:numRef>
          </c:cat>
          <c:val>
            <c:numRef>
              <c:f>Sheet1!$B$2:$B$30</c:f>
              <c:numCache>
                <c:formatCode>General</c:formatCode>
                <c:ptCount val="29"/>
                <c:pt idx="0">
                  <c:v>0</c:v>
                </c:pt>
                <c:pt idx="1">
                  <c:v>100</c:v>
                </c:pt>
                <c:pt idx="2">
                  <c:v>224</c:v>
                </c:pt>
                <c:pt idx="3">
                  <c:v>324</c:v>
                </c:pt>
                <c:pt idx="4">
                  <c:v>390</c:v>
                </c:pt>
                <c:pt idx="5">
                  <c:v>454</c:v>
                </c:pt>
                <c:pt idx="6">
                  <c:v>509</c:v>
                </c:pt>
                <c:pt idx="7">
                  <c:v>566</c:v>
                </c:pt>
                <c:pt idx="8">
                  <c:v>640</c:v>
                </c:pt>
                <c:pt idx="9">
                  <c:v>676</c:v>
                </c:pt>
                <c:pt idx="10">
                  <c:v>699</c:v>
                </c:pt>
                <c:pt idx="11">
                  <c:v>727</c:v>
                </c:pt>
                <c:pt idx="12">
                  <c:v>760</c:v>
                </c:pt>
                <c:pt idx="13">
                  <c:v>799</c:v>
                </c:pt>
                <c:pt idx="14">
                  <c:v>831</c:v>
                </c:pt>
                <c:pt idx="15">
                  <c:v>875</c:v>
                </c:pt>
                <c:pt idx="16">
                  <c:v>910</c:v>
                </c:pt>
                <c:pt idx="17">
                  <c:v>957</c:v>
                </c:pt>
                <c:pt idx="18">
                  <c:v>990</c:v>
                </c:pt>
                <c:pt idx="19">
                  <c:v>1041</c:v>
                </c:pt>
                <c:pt idx="20">
                  <c:v>1094</c:v>
                </c:pt>
                <c:pt idx="21">
                  <c:v>1161</c:v>
                </c:pt>
                <c:pt idx="22">
                  <c:v>1212</c:v>
                </c:pt>
                <c:pt idx="23">
                  <c:v>1332</c:v>
                </c:pt>
                <c:pt idx="24">
                  <c:v>1608</c:v>
                </c:pt>
                <c:pt idx="25">
                  <c:v>1916</c:v>
                </c:pt>
                <c:pt idx="26">
                  <c:v>2009</c:v>
                </c:pt>
                <c:pt idx="27">
                  <c:v>2114</c:v>
                </c:pt>
                <c:pt idx="28">
                  <c:v>2213</c:v>
                </c:pt>
              </c:numCache>
            </c:numRef>
          </c:val>
          <c:smooth val="0"/>
          <c:extLst>
            <c:ext xmlns:c16="http://schemas.microsoft.com/office/drawing/2014/chart" uri="{C3380CC4-5D6E-409C-BE32-E72D297353CC}">
              <c16:uniqueId val="{00000000-31C8-4A86-8BCB-878AFE52E4F5}"/>
            </c:ext>
          </c:extLst>
        </c:ser>
        <c:dLbls>
          <c:showLegendKey val="0"/>
          <c:showVal val="0"/>
          <c:showCatName val="0"/>
          <c:showSerName val="0"/>
          <c:showPercent val="0"/>
          <c:showBubbleSize val="0"/>
        </c:dLbls>
        <c:smooth val="0"/>
        <c:axId val="558649456"/>
        <c:axId val="558646320"/>
      </c:lineChart>
      <c:catAx>
        <c:axId val="558649456"/>
        <c:scaling>
          <c:orientation val="minMax"/>
        </c:scaling>
        <c:delete val="0"/>
        <c:axPos val="b"/>
        <c:numFmt formatCode="General" sourceLinked="0"/>
        <c:majorTickMark val="cross"/>
        <c:minorTickMark val="none"/>
        <c:tickLblPos val="low"/>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58646320"/>
        <c:crosses val="autoZero"/>
        <c:auto val="1"/>
        <c:lblAlgn val="ctr"/>
        <c:lblOffset val="100"/>
        <c:tickMarkSkip val="1"/>
        <c:noMultiLvlLbl val="0"/>
      </c:catAx>
      <c:valAx>
        <c:axId val="5586463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58649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2">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ED006EA4-D462-4253-8FC7-D35175043F19}" type="datetimeFigureOut">
              <a:rPr lang="en-US" smtClean="0"/>
              <a:t>7/16/2020</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8"/>
          </a:xfrm>
          <a:prstGeom prst="rect">
            <a:avLst/>
          </a:prstGeom>
        </p:spPr>
        <p:txBody>
          <a:bodyPr vert="horz" lIns="92492" tIns="46246" rIns="92492" bIns="46246" rtlCol="0"/>
          <a:lstStyle>
            <a:lvl1pPr algn="r">
              <a:defRPr sz="1200"/>
            </a:lvl1pPr>
          </a:lstStyle>
          <a:p>
            <a:fld id="{34E1B6C9-DAE3-4E7B-AB3C-9473EC02D78D}" type="datetimeFigureOut">
              <a:rPr lang="en-US" smtClean="0"/>
              <a:t>7/16/2020</a:t>
            </a:fld>
            <a:endParaRPr lang="en-US" dirty="0"/>
          </a:p>
        </p:txBody>
      </p:sp>
      <p:sp>
        <p:nvSpPr>
          <p:cNvPr id="4" name="Slide Image Placeholder 3"/>
          <p:cNvSpPr>
            <a:spLocks noGrp="1" noRot="1" noChangeAspect="1"/>
          </p:cNvSpPr>
          <p:nvPr>
            <p:ph type="sldImg" idx="2"/>
          </p:nvPr>
        </p:nvSpPr>
        <p:spPr>
          <a:xfrm>
            <a:off x="1397000" y="1154113"/>
            <a:ext cx="4156075" cy="3117850"/>
          </a:xfrm>
          <a:prstGeom prst="rect">
            <a:avLst/>
          </a:prstGeom>
          <a:noFill/>
          <a:ln w="12700">
            <a:solidFill>
              <a:prstClr val="black"/>
            </a:solidFill>
          </a:ln>
        </p:spPr>
        <p:txBody>
          <a:bodyPr vert="horz" lIns="92492" tIns="46246" rIns="92492" bIns="46246"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92" tIns="46246" rIns="92492" bIns="4624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7"/>
          </a:xfrm>
          <a:prstGeom prst="rect">
            <a:avLst/>
          </a:prstGeom>
        </p:spPr>
        <p:txBody>
          <a:bodyPr vert="horz" lIns="92492" tIns="46246" rIns="92492" bIns="46246"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3</a:t>
            </a:fld>
            <a:endParaRPr lang="en-US" dirty="0"/>
          </a:p>
        </p:txBody>
      </p:sp>
    </p:spTree>
    <p:extLst>
      <p:ext uri="{BB962C8B-B14F-4D97-AF65-F5344CB8AC3E}">
        <p14:creationId xmlns:p14="http://schemas.microsoft.com/office/powerpoint/2010/main" val="31440011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3898375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65F1ACBD-245E-4A24-AC78-063168A88622}" type="slidenum">
              <a:rPr lang="en-US" smtClean="0"/>
              <a:t>6</a:t>
            </a:fld>
            <a:endParaRPr lang="en-US" dirty="0"/>
          </a:p>
        </p:txBody>
      </p:sp>
    </p:spTree>
    <p:extLst>
      <p:ext uri="{BB962C8B-B14F-4D97-AF65-F5344CB8AC3E}">
        <p14:creationId xmlns:p14="http://schemas.microsoft.com/office/powerpoint/2010/main" val="2408080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18</a:t>
            </a:fld>
            <a:endParaRPr lang="en-US" dirty="0"/>
          </a:p>
        </p:txBody>
      </p:sp>
    </p:spTree>
    <p:extLst>
      <p:ext uri="{BB962C8B-B14F-4D97-AF65-F5344CB8AC3E}">
        <p14:creationId xmlns:p14="http://schemas.microsoft.com/office/powerpoint/2010/main" val="41514213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19</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20</a:t>
            </a:fld>
            <a:endParaRPr lang="en-US" dirty="0"/>
          </a:p>
        </p:txBody>
      </p:sp>
    </p:spTree>
    <p:extLst>
      <p:ext uri="{BB962C8B-B14F-4D97-AF65-F5344CB8AC3E}">
        <p14:creationId xmlns:p14="http://schemas.microsoft.com/office/powerpoint/2010/main" val="4008219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21</a:t>
            </a:fld>
            <a:endParaRPr lang="en-US" dirty="0"/>
          </a:p>
        </p:txBody>
      </p:sp>
    </p:spTree>
    <p:extLst>
      <p:ext uri="{BB962C8B-B14F-4D97-AF65-F5344CB8AC3E}">
        <p14:creationId xmlns:p14="http://schemas.microsoft.com/office/powerpoint/2010/main" val="16751021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0" y="6090046"/>
            <a:ext cx="9144000" cy="767954"/>
            <a:chOff x="0" y="6090046"/>
            <a:chExt cx="9144000" cy="767954"/>
          </a:xfrm>
        </p:grpSpPr>
        <p:sp>
          <p:nvSpPr>
            <p:cNvPr id="29" name="Rectangle 28"/>
            <p:cNvSpPr/>
            <p:nvPr/>
          </p:nvSpPr>
          <p:spPr>
            <a:xfrm>
              <a:off x="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a:t>Headline (Georgia, 28pt)</a:t>
            </a:r>
            <a:endParaRPr lang="en-CA"/>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a:t>Subhead (Arial, 14pt)</a:t>
            </a:r>
          </a:p>
        </p:txBody>
      </p:sp>
    </p:spTree>
    <p:extLst>
      <p:ext uri="{BB962C8B-B14F-4D97-AF65-F5344CB8AC3E}">
        <p14:creationId xmlns:p14="http://schemas.microsoft.com/office/powerpoint/2010/main" val="383393560"/>
      </p:ext>
    </p:extLst>
  </p:cSld>
  <p:clrMapOvr>
    <a:masterClrMapping/>
  </p:clrMapOvr>
  <p:extLst>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a:t>Case study title</a:t>
            </a:r>
            <a:endParaRPr lang="en-CA"/>
          </a:p>
        </p:txBody>
      </p:sp>
    </p:spTree>
    <p:extLst>
      <p:ext uri="{BB962C8B-B14F-4D97-AF65-F5344CB8AC3E}">
        <p14:creationId xmlns:p14="http://schemas.microsoft.com/office/powerpoint/2010/main" val="15885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1997-2019 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chemeClr val="accent1"/>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a:t>Replace with Phase Title</a:t>
            </a:r>
            <a:endParaRPr lang="en-US"/>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a:solidFill>
                  <a:schemeClr val="accent1"/>
                </a:solidFill>
              </a:rPr>
              <a:t>PHASE</a:t>
            </a: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a:t>#</a:t>
            </a:r>
            <a:endParaRPr lang="en-US"/>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a:t>Blueprint Title</a:t>
            </a:r>
          </a:p>
        </p:txBody>
      </p:sp>
    </p:spTree>
    <p:extLst>
      <p:ext uri="{BB962C8B-B14F-4D97-AF65-F5344CB8AC3E}">
        <p14:creationId xmlns:p14="http://schemas.microsoft.com/office/powerpoint/2010/main" val="2931071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as part of an 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a:solidFill>
                  <a:srgbClr val="FFFFFF"/>
                </a:solidFill>
              </a:rPr>
              <a:t>Book a workshop with our Info-Tech analysts:</a:t>
            </a:r>
          </a:p>
        </p:txBody>
      </p:sp>
    </p:spTree>
    <p:extLst>
      <p:ext uri="{BB962C8B-B14F-4D97-AF65-F5344CB8AC3E}">
        <p14:creationId xmlns:p14="http://schemas.microsoft.com/office/powerpoint/2010/main" val="1690495759"/>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Brief slide</a:t>
            </a:r>
            <a:endParaRPr lang="en-CA"/>
          </a:p>
        </p:txBody>
      </p:sp>
    </p:spTree>
    <p:extLst>
      <p:ext uri="{BB962C8B-B14F-4D97-AF65-F5344CB8AC3E}">
        <p14:creationId xmlns:p14="http://schemas.microsoft.com/office/powerpoint/2010/main" val="290133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4" name="Rectangle 23"/>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a:t>Page header</a:t>
            </a:r>
            <a:endParaRPr lang="en-CA"/>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Assist:</a:t>
            </a:r>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a:t>First Level (Arial, 14pt)</a:t>
            </a:r>
          </a:p>
          <a:p>
            <a:pPr lvl="1"/>
            <a:r>
              <a:rPr lang="en-US"/>
              <a:t>Second Level (Arial, 14pt)</a:t>
            </a:r>
          </a:p>
          <a:p>
            <a:pPr lvl="2"/>
            <a:r>
              <a:rPr lang="en-US"/>
              <a:t>Third Level (Arial, 14pt)</a:t>
            </a:r>
          </a:p>
          <a:p>
            <a:pPr lvl="3"/>
            <a:r>
              <a:rPr lang="en-US"/>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Also Assist:</a:t>
            </a:r>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Them:</a:t>
            </a:r>
          </a:p>
        </p:txBody>
      </p:sp>
    </p:spTree>
    <p:extLst>
      <p:ext uri="{BB962C8B-B14F-4D97-AF65-F5344CB8AC3E}">
        <p14:creationId xmlns:p14="http://schemas.microsoft.com/office/powerpoint/2010/main" val="37855247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5" name="Rectangle 14"/>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a:t>Executive summary</a:t>
            </a:r>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Situation</a:t>
            </a:r>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737241" y="1193374"/>
            <a:ext cx="3096774" cy="286513"/>
          </a:xfrm>
          <a:prstGeom prst="rect">
            <a:avLst/>
          </a:prstGeom>
        </p:spPr>
      </p:pic>
    </p:spTree>
    <p:extLst>
      <p:ext uri="{BB962C8B-B14F-4D97-AF65-F5344CB8AC3E}">
        <p14:creationId xmlns:p14="http://schemas.microsoft.com/office/powerpoint/2010/main" val="2747951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7" name="Rectangle 16"/>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Three sections</a:t>
            </a:r>
          </a:p>
        </p:txBody>
      </p:sp>
      <p:sp>
        <p:nvSpPr>
          <p:cNvPr id="13" name="Text Placeholder 12"/>
          <p:cNvSpPr>
            <a:spLocks noGrp="1"/>
          </p:cNvSpPr>
          <p:nvPr>
            <p:ph type="body" sz="quarter" idx="13"/>
          </p:nvPr>
        </p:nvSpPr>
        <p:spPr>
          <a:xfrm>
            <a:off x="266219" y="1546727"/>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a:t>Click to edit Master text styles</a:t>
            </a:r>
          </a:p>
          <a:p>
            <a:pPr lvl="1"/>
            <a:r>
              <a:rPr lang="en-US"/>
              <a:t>Second level</a:t>
            </a:r>
          </a:p>
          <a:p>
            <a:pPr lvl="2"/>
            <a:r>
              <a:rPr lang="en-US"/>
              <a:t>Third level</a:t>
            </a:r>
          </a:p>
          <a:p>
            <a:pPr lvl="3"/>
            <a:r>
              <a:rPr lang="en-US"/>
              <a:t>Fourth level</a:t>
            </a:r>
          </a:p>
        </p:txBody>
      </p:sp>
    </p:spTree>
    <p:extLst>
      <p:ext uri="{BB962C8B-B14F-4D97-AF65-F5344CB8AC3E}">
        <p14:creationId xmlns:p14="http://schemas.microsoft.com/office/powerpoint/2010/main" val="4240915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6" name="Rectangle 15"/>
          <p:cNvSpPr/>
          <p:nvPr userDrawn="1"/>
        </p:nvSpPr>
        <p:spPr>
          <a:xfrm>
            <a:off x="0" y="0"/>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a:t>Deliverables Completed</a:t>
            </a:r>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a:t>Processes Optimized</a:t>
            </a:r>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a:t>Knowledge Gained</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a:t>Two small sections, one large</a:t>
            </a:r>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a:t>Click to edit Master text styles</a:t>
            </a:r>
          </a:p>
          <a:p>
            <a:pPr lvl="1"/>
            <a:r>
              <a:rPr lang="en-US"/>
              <a:t>Second level</a:t>
            </a:r>
          </a:p>
          <a:p>
            <a:pPr lvl="2"/>
            <a:r>
              <a:rPr lang="en-US"/>
              <a:t>Third level</a:t>
            </a:r>
          </a:p>
          <a:p>
            <a:pPr lvl="3"/>
            <a:r>
              <a:rPr lang="en-US"/>
              <a:t>Fourth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1192652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a:t>Page Header (Georgia, 24pt) </a:t>
            </a:r>
            <a:endParaRPr lang="en-CA"/>
          </a:p>
        </p:txBody>
      </p:sp>
    </p:spTree>
    <p:extLst>
      <p:ext uri="{BB962C8B-B14F-4D97-AF65-F5344CB8AC3E}">
        <p14:creationId xmlns:p14="http://schemas.microsoft.com/office/powerpoint/2010/main" val="1891162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a:t>Page Header (Georgia, 24pt) </a:t>
            </a:r>
            <a:endParaRPr lang="en-CA"/>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a:t>#</a:t>
            </a:r>
          </a:p>
        </p:txBody>
      </p:sp>
    </p:spTree>
    <p:extLst>
      <p:ext uri="{BB962C8B-B14F-4D97-AF65-F5344CB8AC3E}">
        <p14:creationId xmlns:p14="http://schemas.microsoft.com/office/powerpoint/2010/main" val="3696315734"/>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089259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First Level</a:t>
            </a:r>
          </a:p>
          <a:p>
            <a:pPr lvl="1"/>
            <a:r>
              <a:rPr lang="en-US"/>
              <a:t>Second Level</a:t>
            </a:r>
          </a:p>
          <a:p>
            <a:pPr lvl="2"/>
            <a:r>
              <a:rPr lang="en-US"/>
              <a:t>Third Level</a:t>
            </a:r>
          </a:p>
          <a:p>
            <a:pPr lvl="3"/>
            <a:r>
              <a:rPr lang="en-US"/>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a:solidFill>
                  <a:srgbClr val="FFFFFF"/>
                </a:solidFill>
              </a:rPr>
              <a:t>Info-Tech Research Group</a:t>
            </a: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3843520310"/>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7" r:id="rId9"/>
    <p:sldLayoutId id="2147483779" r:id="rId10"/>
    <p:sldLayoutId id="2147483780" r:id="rId11"/>
    <p:sldLayoutId id="2147483781" r:id="rId12"/>
  </p:sldLayoutIdLst>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13.xml.rels><?xml version="1.0" encoding="UTF-8" standalone="yes"?>
<Relationships xmlns="http://schemas.openxmlformats.org/package/2006/relationships"><Relationship Id="rId3" Type="http://schemas.openxmlformats.org/officeDocument/2006/relationships/image" Target="../media/image32.png"/><Relationship Id="rId7" Type="http://schemas.openxmlformats.org/officeDocument/2006/relationships/image" Target="../media/image26.png"/><Relationship Id="rId2" Type="http://schemas.openxmlformats.org/officeDocument/2006/relationships/image" Target="../media/image31.jpeg"/><Relationship Id="rId1" Type="http://schemas.openxmlformats.org/officeDocument/2006/relationships/slideLayout" Target="../slideLayouts/slideLayout2.xml"/><Relationship Id="rId6" Type="http://schemas.openxmlformats.org/officeDocument/2006/relationships/image" Target="../media/image35.png"/><Relationship Id="rId5" Type="http://schemas.openxmlformats.org/officeDocument/2006/relationships/image" Target="../media/image34.png"/><Relationship Id="rId4" Type="http://schemas.openxmlformats.org/officeDocument/2006/relationships/image" Target="../media/image33.png"/></Relationships>
</file>

<file path=ppt/slides/_rels/slide1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19.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42.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43.png"/></Relationships>
</file>

<file path=ppt/slides/_rels/slide21.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p:txBody>
          <a:bodyPr/>
          <a:lstStyle/>
          <a:p>
            <a:r>
              <a:rPr lang="en-US"/>
              <a:t>Define Your Digital Business Strategy</a:t>
            </a:r>
            <a:endParaRPr lang="en-US" dirty="0"/>
          </a:p>
        </p:txBody>
      </p:sp>
      <p:sp>
        <p:nvSpPr>
          <p:cNvPr id="5" name="Tagline"/>
          <p:cNvSpPr>
            <a:spLocks noGrp="1"/>
          </p:cNvSpPr>
          <p:nvPr>
            <p:ph type="body" sz="quarter" idx="16"/>
          </p:nvPr>
        </p:nvSpPr>
        <p:spPr/>
        <p:txBody>
          <a:bodyPr/>
          <a:lstStyle/>
          <a:p>
            <a:r>
              <a:rPr lang="en-US" dirty="0"/>
              <a:t>Plan your digital transformation with a holistic approach.</a:t>
            </a:r>
          </a:p>
        </p:txBody>
      </p:sp>
      <p:pic>
        <p:nvPicPr>
          <p:cNvPr id="6" name="Picture 5" descr="executive-brief-stamp.png">
            <a:extLst>
              <a:ext uri="{FF2B5EF4-FFF2-40B4-BE49-F238E27FC236}">
                <a16:creationId xmlns:a16="http://schemas.microsoft.com/office/drawing/2014/main" id="{911BCD29-B83B-4960-BDBB-39B3C6DE6D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0947" y="39298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forces are reshaping the five key domains of strategy </a:t>
            </a:r>
            <a:br>
              <a:rPr lang="en-US" dirty="0"/>
            </a:br>
            <a:r>
              <a:rPr lang="en-US" dirty="0"/>
              <a:t>(2 of 3)</a:t>
            </a:r>
            <a:endParaRPr lang="en-CA" dirty="0"/>
          </a:p>
        </p:txBody>
      </p:sp>
      <p:cxnSp>
        <p:nvCxnSpPr>
          <p:cNvPr id="39" name="Straight Connector 38"/>
          <p:cNvCxnSpPr/>
          <p:nvPr/>
        </p:nvCxnSpPr>
        <p:spPr>
          <a:xfrm flipV="1">
            <a:off x="315211" y="1746533"/>
            <a:ext cx="8460000"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532436" y="1998108"/>
            <a:ext cx="2714682" cy="1938992"/>
          </a:xfrm>
          <a:prstGeom prst="rect">
            <a:avLst/>
          </a:prstGeom>
        </p:spPr>
        <p:txBody>
          <a:bodyPr wrap="square" rtlCol="0">
            <a:spAutoFit/>
          </a:bodyPr>
          <a:lstStyle/>
          <a:p>
            <a:pPr marL="171450" indent="-171450">
              <a:buFont typeface="Arial" panose="020B0604020202020204" pitchFamily="34" charset="0"/>
              <a:buChar char="•"/>
            </a:pPr>
            <a:r>
              <a:rPr lang="en-US" sz="1200" dirty="0"/>
              <a:t>Data is expensive to generate in firm</a:t>
            </a:r>
          </a:p>
          <a:p>
            <a:pPr marL="171450" indent="-171450">
              <a:buFont typeface="Arial" panose="020B0604020202020204" pitchFamily="34" charset="0"/>
              <a:buChar char="•"/>
            </a:pPr>
            <a:r>
              <a:rPr lang="en-US" sz="1200" dirty="0"/>
              <a:t>Challenge of data is storing and managing it</a:t>
            </a:r>
          </a:p>
          <a:p>
            <a:pPr marL="171450" indent="-171450">
              <a:buFont typeface="Arial" panose="020B0604020202020204" pitchFamily="34" charset="0"/>
              <a:buChar char="•"/>
            </a:pPr>
            <a:r>
              <a:rPr lang="en-US" sz="1200" dirty="0"/>
              <a:t>Firms make use only of structured data</a:t>
            </a:r>
          </a:p>
          <a:p>
            <a:pPr marL="171450" indent="-171450">
              <a:buFont typeface="Arial" panose="020B0604020202020204" pitchFamily="34" charset="0"/>
              <a:buChar char="•"/>
            </a:pPr>
            <a:r>
              <a:rPr lang="en-US" sz="1200" dirty="0"/>
              <a:t>Data is managed in operational silos</a:t>
            </a:r>
          </a:p>
          <a:p>
            <a:pPr marL="171450" indent="-171450">
              <a:buFont typeface="Arial" panose="020B0604020202020204" pitchFamily="34" charset="0"/>
              <a:buChar char="•"/>
            </a:pPr>
            <a:r>
              <a:rPr lang="en-US" sz="1200" dirty="0"/>
              <a:t>Data is a tool for optimizing processes</a:t>
            </a:r>
            <a:endParaRPr lang="en-CA" sz="1200" dirty="0"/>
          </a:p>
        </p:txBody>
      </p:sp>
      <p:sp>
        <p:nvSpPr>
          <p:cNvPr id="44" name="TextBox 43"/>
          <p:cNvSpPr txBox="1"/>
          <p:nvPr/>
        </p:nvSpPr>
        <p:spPr>
          <a:xfrm>
            <a:off x="5952922" y="2027957"/>
            <a:ext cx="2714682" cy="1754326"/>
          </a:xfrm>
          <a:prstGeom prst="rect">
            <a:avLst/>
          </a:prstGeom>
        </p:spPr>
        <p:txBody>
          <a:bodyPr wrap="square" rtlCol="0">
            <a:spAutoFit/>
          </a:bodyPr>
          <a:lstStyle/>
          <a:p>
            <a:pPr marL="171450" indent="-171450">
              <a:buFont typeface="Arial" panose="020B0604020202020204" pitchFamily="34" charset="0"/>
              <a:buChar char="•"/>
            </a:pPr>
            <a:r>
              <a:rPr lang="en-US" sz="1200" dirty="0"/>
              <a:t>Data is continuously generated everywhere</a:t>
            </a:r>
          </a:p>
          <a:p>
            <a:pPr marL="171450" indent="-171450">
              <a:buFont typeface="Arial" panose="020B0604020202020204" pitchFamily="34" charset="0"/>
              <a:buChar char="•"/>
            </a:pPr>
            <a:r>
              <a:rPr lang="en-US" sz="1200" dirty="0"/>
              <a:t>Challenge of data is turning it into valuable information</a:t>
            </a:r>
          </a:p>
          <a:p>
            <a:pPr marL="171450" indent="-171450">
              <a:buFont typeface="Arial" panose="020B0604020202020204" pitchFamily="34" charset="0"/>
              <a:buChar char="•"/>
            </a:pPr>
            <a:r>
              <a:rPr lang="en-US" sz="1200" dirty="0"/>
              <a:t>Unstructured data is increasingly usable and valuable</a:t>
            </a:r>
          </a:p>
          <a:p>
            <a:pPr marL="171450" indent="-171450">
              <a:buFont typeface="Arial" panose="020B0604020202020204" pitchFamily="34" charset="0"/>
              <a:buChar char="•"/>
            </a:pPr>
            <a:r>
              <a:rPr lang="en-US" sz="1200" dirty="0"/>
              <a:t>Value of data is in connecting it across silos</a:t>
            </a:r>
          </a:p>
          <a:p>
            <a:pPr marL="171450" indent="-171450">
              <a:buFont typeface="Arial" panose="020B0604020202020204" pitchFamily="34" charset="0"/>
              <a:buChar char="•"/>
            </a:pPr>
            <a:r>
              <a:rPr lang="en-US" sz="1200" dirty="0"/>
              <a:t>“Data as an Asset”</a:t>
            </a:r>
            <a:endParaRPr lang="en-CA" sz="1200" dirty="0"/>
          </a:p>
        </p:txBody>
      </p:sp>
      <p:sp>
        <p:nvSpPr>
          <p:cNvPr id="47" name="TextBox 46"/>
          <p:cNvSpPr txBox="1"/>
          <p:nvPr/>
        </p:nvSpPr>
        <p:spPr>
          <a:xfrm>
            <a:off x="2532436" y="4093453"/>
            <a:ext cx="2714682" cy="1938992"/>
          </a:xfrm>
          <a:prstGeom prst="rect">
            <a:avLst/>
          </a:prstGeom>
        </p:spPr>
        <p:txBody>
          <a:bodyPr wrap="square" rtlCol="0">
            <a:spAutoFit/>
          </a:bodyPr>
          <a:lstStyle/>
          <a:p>
            <a:pPr marL="171450" indent="-171450">
              <a:buFont typeface="Arial" panose="020B0604020202020204" pitchFamily="34" charset="0"/>
              <a:buChar char="•"/>
            </a:pPr>
            <a:r>
              <a:rPr lang="en-US" sz="1200" dirty="0"/>
              <a:t>Economies of scale is focus of product development</a:t>
            </a:r>
          </a:p>
          <a:p>
            <a:pPr marL="171450" indent="-171450">
              <a:buFont typeface="Arial" panose="020B0604020202020204" pitchFamily="34" charset="0"/>
              <a:buChar char="•"/>
            </a:pPr>
            <a:r>
              <a:rPr lang="en-US" sz="1200" dirty="0"/>
              <a:t>Inventory, warehousing, and logistics are not efficient/costly</a:t>
            </a:r>
          </a:p>
          <a:p>
            <a:pPr marL="171450" indent="-171450">
              <a:buFont typeface="Arial" panose="020B0604020202020204" pitchFamily="34" charset="0"/>
              <a:buChar char="•"/>
            </a:pPr>
            <a:r>
              <a:rPr lang="en-US" sz="1200" dirty="0"/>
              <a:t>Maintenance is reactive</a:t>
            </a:r>
          </a:p>
          <a:p>
            <a:pPr marL="171450" indent="-171450">
              <a:buFont typeface="Arial" panose="020B0604020202020204" pitchFamily="34" charset="0"/>
              <a:buChar char="•"/>
            </a:pPr>
            <a:r>
              <a:rPr lang="en-US" sz="1200" dirty="0"/>
              <a:t>Repetitive, manual work is a main component of processes</a:t>
            </a:r>
          </a:p>
          <a:p>
            <a:pPr marL="171450" indent="-171450">
              <a:buFont typeface="Arial" panose="020B0604020202020204" pitchFamily="34" charset="0"/>
              <a:buChar char="•"/>
            </a:pPr>
            <a:r>
              <a:rPr lang="en-US" sz="1200" dirty="0"/>
              <a:t>Training, sharing of learnings, and collaboration between employees are not serious considerations</a:t>
            </a:r>
          </a:p>
        </p:txBody>
      </p:sp>
      <p:sp>
        <p:nvSpPr>
          <p:cNvPr id="48" name="TextBox 47"/>
          <p:cNvSpPr txBox="1"/>
          <p:nvPr/>
        </p:nvSpPr>
        <p:spPr>
          <a:xfrm>
            <a:off x="5952922" y="4093453"/>
            <a:ext cx="2714682" cy="2123658"/>
          </a:xfrm>
          <a:prstGeom prst="rect">
            <a:avLst/>
          </a:prstGeom>
        </p:spPr>
        <p:txBody>
          <a:bodyPr wrap="square" rtlCol="0">
            <a:spAutoFit/>
          </a:bodyPr>
          <a:lstStyle/>
          <a:p>
            <a:pPr marL="171450" indent="-171450">
              <a:buFont typeface="Arial" panose="020B0604020202020204" pitchFamily="34" charset="0"/>
              <a:buChar char="•"/>
            </a:pPr>
            <a:r>
              <a:rPr lang="en-US" sz="1200" dirty="0"/>
              <a:t>Customer-centricity is focus of product development</a:t>
            </a:r>
          </a:p>
          <a:p>
            <a:pPr marL="171450" indent="-171450">
              <a:buFont typeface="Arial" panose="020B0604020202020204" pitchFamily="34" charset="0"/>
              <a:buChar char="•"/>
            </a:pPr>
            <a:r>
              <a:rPr lang="en-US" sz="1200" dirty="0"/>
              <a:t>On-demand production increases warehousing and logistics efficiencies</a:t>
            </a:r>
          </a:p>
          <a:p>
            <a:pPr marL="171450" indent="-171450">
              <a:buFont typeface="Arial" panose="020B0604020202020204" pitchFamily="34" charset="0"/>
              <a:buChar char="•"/>
            </a:pPr>
            <a:r>
              <a:rPr lang="en-US" sz="1200" dirty="0"/>
              <a:t>Maintenance is predictive</a:t>
            </a:r>
          </a:p>
          <a:p>
            <a:pPr marL="171450" indent="-171450">
              <a:buFont typeface="Arial" panose="020B0604020202020204" pitchFamily="34" charset="0"/>
              <a:buChar char="•"/>
            </a:pPr>
            <a:r>
              <a:rPr lang="en-US" sz="1200" dirty="0"/>
              <a:t>Repetitive, manual work is eliminated</a:t>
            </a:r>
          </a:p>
          <a:p>
            <a:pPr marL="171450" indent="-171450">
              <a:buFont typeface="Arial" panose="020B0604020202020204" pitchFamily="34" charset="0"/>
              <a:buChar char="•"/>
            </a:pPr>
            <a:r>
              <a:rPr lang="en-US" sz="1200" dirty="0"/>
              <a:t>Employees, besides customers and partners, are main stakeholders </a:t>
            </a:r>
          </a:p>
        </p:txBody>
      </p:sp>
      <p:sp>
        <p:nvSpPr>
          <p:cNvPr id="53" name="TextBox 52"/>
          <p:cNvSpPr txBox="1"/>
          <p:nvPr/>
        </p:nvSpPr>
        <p:spPr>
          <a:xfrm>
            <a:off x="440707" y="2778752"/>
            <a:ext cx="1440000" cy="338554"/>
          </a:xfrm>
          <a:prstGeom prst="rect">
            <a:avLst/>
          </a:prstGeom>
        </p:spPr>
        <p:txBody>
          <a:bodyPr wrap="square" rtlCol="0">
            <a:spAutoFit/>
          </a:bodyPr>
          <a:lstStyle/>
          <a:p>
            <a:pPr algn="ctr"/>
            <a:r>
              <a:rPr lang="en-US" sz="1600" b="1" dirty="0"/>
              <a:t>Data</a:t>
            </a:r>
            <a:endParaRPr lang="en-CA" sz="1600" b="1" dirty="0"/>
          </a:p>
        </p:txBody>
      </p:sp>
      <p:sp>
        <p:nvSpPr>
          <p:cNvPr id="8" name="TextBox 7"/>
          <p:cNvSpPr txBox="1"/>
          <p:nvPr/>
        </p:nvSpPr>
        <p:spPr>
          <a:xfrm>
            <a:off x="440707" y="4824066"/>
            <a:ext cx="1440000" cy="338554"/>
          </a:xfrm>
          <a:prstGeom prst="rect">
            <a:avLst/>
          </a:prstGeom>
        </p:spPr>
        <p:txBody>
          <a:bodyPr wrap="square" rtlCol="0">
            <a:spAutoFit/>
          </a:bodyPr>
          <a:lstStyle/>
          <a:p>
            <a:pPr algn="ctr"/>
            <a:r>
              <a:rPr lang="en-US" sz="1600" b="1" dirty="0"/>
              <a:t>Operations</a:t>
            </a:r>
            <a:endParaRPr lang="en-CA" sz="1600" b="1" dirty="0"/>
          </a:p>
        </p:txBody>
      </p:sp>
      <p:sp>
        <p:nvSpPr>
          <p:cNvPr id="18" name="Oval 17"/>
          <p:cNvSpPr/>
          <p:nvPr/>
        </p:nvSpPr>
        <p:spPr>
          <a:xfrm>
            <a:off x="800707" y="2014361"/>
            <a:ext cx="720000" cy="720000"/>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Oval 20"/>
          <p:cNvSpPr/>
          <p:nvPr/>
        </p:nvSpPr>
        <p:spPr>
          <a:xfrm>
            <a:off x="800707" y="4093453"/>
            <a:ext cx="720000" cy="720000"/>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TextBox 13"/>
          <p:cNvSpPr txBox="1"/>
          <p:nvPr/>
        </p:nvSpPr>
        <p:spPr>
          <a:xfrm>
            <a:off x="5952922" y="1285334"/>
            <a:ext cx="1440000" cy="276999"/>
          </a:xfrm>
          <a:prstGeom prst="rect">
            <a:avLst/>
          </a:prstGeom>
        </p:spPr>
        <p:txBody>
          <a:bodyPr wrap="square" rtlCol="0">
            <a:spAutoFit/>
          </a:bodyPr>
          <a:lstStyle/>
          <a:p>
            <a:r>
              <a:rPr lang="en-US" sz="1200" b="1" dirty="0"/>
              <a:t>To digital</a:t>
            </a:r>
            <a:endParaRPr lang="en-CA" sz="1200" b="1" dirty="0"/>
          </a:p>
        </p:txBody>
      </p:sp>
      <p:sp>
        <p:nvSpPr>
          <p:cNvPr id="15" name="TextBox 14"/>
          <p:cNvSpPr txBox="1"/>
          <p:nvPr/>
        </p:nvSpPr>
        <p:spPr>
          <a:xfrm>
            <a:off x="2532436" y="1285334"/>
            <a:ext cx="1440000" cy="276999"/>
          </a:xfrm>
          <a:prstGeom prst="rect">
            <a:avLst/>
          </a:prstGeom>
        </p:spPr>
        <p:txBody>
          <a:bodyPr wrap="square" rtlCol="0">
            <a:spAutoFit/>
          </a:bodyPr>
          <a:lstStyle/>
          <a:p>
            <a:r>
              <a:rPr lang="en-US" sz="1200" b="1" dirty="0"/>
              <a:t>From traditional</a:t>
            </a:r>
            <a:endParaRPr lang="en-CA" sz="1200" b="1" dirty="0"/>
          </a:p>
        </p:txBody>
      </p:sp>
    </p:spTree>
    <p:extLst>
      <p:ext uri="{BB962C8B-B14F-4D97-AF65-F5344CB8AC3E}">
        <p14:creationId xmlns:p14="http://schemas.microsoft.com/office/powerpoint/2010/main" val="1440383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forces are reshaping the five key domains of strategy </a:t>
            </a:r>
            <a:br>
              <a:rPr lang="en-US" dirty="0"/>
            </a:br>
            <a:r>
              <a:rPr lang="en-US" dirty="0"/>
              <a:t>(3 of 3)</a:t>
            </a:r>
            <a:endParaRPr lang="en-CA" dirty="0"/>
          </a:p>
        </p:txBody>
      </p:sp>
      <p:cxnSp>
        <p:nvCxnSpPr>
          <p:cNvPr id="39" name="Straight Connector 38"/>
          <p:cNvCxnSpPr/>
          <p:nvPr/>
        </p:nvCxnSpPr>
        <p:spPr>
          <a:xfrm flipV="1">
            <a:off x="315211" y="1746533"/>
            <a:ext cx="8460000" cy="0"/>
          </a:xfrm>
          <a:prstGeom prst="line">
            <a:avLst/>
          </a:prstGeom>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2532436" y="1998108"/>
            <a:ext cx="2714682" cy="1938992"/>
          </a:xfrm>
          <a:prstGeom prst="rect">
            <a:avLst/>
          </a:prstGeom>
        </p:spPr>
        <p:txBody>
          <a:bodyPr wrap="square" rtlCol="0">
            <a:spAutoFit/>
          </a:bodyPr>
          <a:lstStyle/>
          <a:p>
            <a:pPr marL="171450" indent="-171450">
              <a:buFont typeface="Arial" panose="020B0604020202020204" pitchFamily="34" charset="0"/>
              <a:buChar char="•"/>
            </a:pPr>
            <a:r>
              <a:rPr lang="en-US" sz="1200" dirty="0"/>
              <a:t>Value proposition defined by industry</a:t>
            </a:r>
          </a:p>
          <a:p>
            <a:pPr marL="171450" indent="-171450">
              <a:buFont typeface="Arial" panose="020B0604020202020204" pitchFamily="34" charset="0"/>
              <a:buChar char="•"/>
            </a:pPr>
            <a:r>
              <a:rPr lang="en-US" sz="1200" dirty="0"/>
              <a:t>Execute your current value proposition</a:t>
            </a:r>
          </a:p>
          <a:p>
            <a:pPr marL="171450" indent="-171450">
              <a:buFont typeface="Arial" panose="020B0604020202020204" pitchFamily="34" charset="0"/>
              <a:buChar char="•"/>
            </a:pPr>
            <a:r>
              <a:rPr lang="en-US" sz="1200" dirty="0"/>
              <a:t>Optimize your business model as long as possible</a:t>
            </a:r>
          </a:p>
          <a:p>
            <a:pPr marL="171450" indent="-171450">
              <a:buFont typeface="Arial" panose="020B0604020202020204" pitchFamily="34" charset="0"/>
              <a:buChar char="•"/>
            </a:pPr>
            <a:r>
              <a:rPr lang="en-US" sz="1200" dirty="0"/>
              <a:t>Judge change by how it impacts your current business</a:t>
            </a:r>
          </a:p>
          <a:p>
            <a:pPr marL="171450" indent="-171450">
              <a:buFont typeface="Arial" panose="020B0604020202020204" pitchFamily="34" charset="0"/>
              <a:buChar char="•"/>
            </a:pPr>
            <a:r>
              <a:rPr lang="en-US" sz="1200" dirty="0"/>
              <a:t>Market success allows for complacency</a:t>
            </a:r>
            <a:endParaRPr lang="en-CA" sz="1200" dirty="0"/>
          </a:p>
        </p:txBody>
      </p:sp>
      <p:sp>
        <p:nvSpPr>
          <p:cNvPr id="44" name="TextBox 43"/>
          <p:cNvSpPr txBox="1"/>
          <p:nvPr/>
        </p:nvSpPr>
        <p:spPr>
          <a:xfrm>
            <a:off x="5952922" y="2027957"/>
            <a:ext cx="2714682" cy="1754326"/>
          </a:xfrm>
          <a:prstGeom prst="rect">
            <a:avLst/>
          </a:prstGeom>
        </p:spPr>
        <p:txBody>
          <a:bodyPr wrap="square" rtlCol="0">
            <a:spAutoFit/>
          </a:bodyPr>
          <a:lstStyle/>
          <a:p>
            <a:pPr marL="171450" indent="-171450">
              <a:buFont typeface="Arial" panose="020B0604020202020204" pitchFamily="34" charset="0"/>
              <a:buChar char="•"/>
            </a:pPr>
            <a:r>
              <a:rPr lang="en-US" sz="1200" dirty="0"/>
              <a:t>Value proposition defined by changing customer needs</a:t>
            </a:r>
          </a:p>
          <a:p>
            <a:pPr marL="171450" indent="-171450">
              <a:buFont typeface="Arial" panose="020B0604020202020204" pitchFamily="34" charset="0"/>
              <a:buChar char="•"/>
            </a:pPr>
            <a:r>
              <a:rPr lang="en-US" sz="1200" dirty="0"/>
              <a:t>Uncover the next opportunity for customer value</a:t>
            </a:r>
          </a:p>
          <a:p>
            <a:pPr marL="171450" indent="-171450">
              <a:buFont typeface="Arial" panose="020B0604020202020204" pitchFamily="34" charset="0"/>
              <a:buChar char="•"/>
            </a:pPr>
            <a:r>
              <a:rPr lang="en-US" sz="1200" dirty="0"/>
              <a:t>Evolve proactively to stay ahead of the curve</a:t>
            </a:r>
          </a:p>
          <a:p>
            <a:pPr marL="171450" indent="-171450">
              <a:buFont typeface="Arial" panose="020B0604020202020204" pitchFamily="34" charset="0"/>
              <a:buChar char="•"/>
            </a:pPr>
            <a:r>
              <a:rPr lang="en-US" sz="1200" dirty="0"/>
              <a:t>Judge change by how it could create next business</a:t>
            </a:r>
          </a:p>
          <a:p>
            <a:pPr marL="171450" indent="-171450">
              <a:buFont typeface="Arial" panose="020B0604020202020204" pitchFamily="34" charset="0"/>
              <a:buChar char="•"/>
            </a:pPr>
            <a:r>
              <a:rPr lang="en-US" sz="1200" dirty="0"/>
              <a:t>“Only the paranoid survive”</a:t>
            </a:r>
            <a:endParaRPr lang="en-CA" sz="1200" dirty="0"/>
          </a:p>
        </p:txBody>
      </p:sp>
      <p:sp>
        <p:nvSpPr>
          <p:cNvPr id="53" name="TextBox 52"/>
          <p:cNvSpPr txBox="1"/>
          <p:nvPr/>
        </p:nvSpPr>
        <p:spPr>
          <a:xfrm>
            <a:off x="440707" y="2824205"/>
            <a:ext cx="1440000" cy="338554"/>
          </a:xfrm>
          <a:prstGeom prst="rect">
            <a:avLst/>
          </a:prstGeom>
        </p:spPr>
        <p:txBody>
          <a:bodyPr wrap="square" rtlCol="0">
            <a:spAutoFit/>
          </a:bodyPr>
          <a:lstStyle/>
          <a:p>
            <a:pPr algn="ctr"/>
            <a:r>
              <a:rPr lang="en-US" sz="1600" b="1" dirty="0"/>
              <a:t>Value</a:t>
            </a:r>
            <a:endParaRPr lang="en-CA" sz="1600" b="1" dirty="0"/>
          </a:p>
        </p:txBody>
      </p:sp>
      <p:sp>
        <p:nvSpPr>
          <p:cNvPr id="13" name="Oval 12"/>
          <p:cNvSpPr/>
          <p:nvPr/>
        </p:nvSpPr>
        <p:spPr>
          <a:xfrm>
            <a:off x="800707" y="2027957"/>
            <a:ext cx="720000" cy="720000"/>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TextBox 9"/>
          <p:cNvSpPr txBox="1"/>
          <p:nvPr/>
        </p:nvSpPr>
        <p:spPr>
          <a:xfrm>
            <a:off x="5952922" y="1285334"/>
            <a:ext cx="1440000" cy="276999"/>
          </a:xfrm>
          <a:prstGeom prst="rect">
            <a:avLst/>
          </a:prstGeom>
        </p:spPr>
        <p:txBody>
          <a:bodyPr wrap="square" rtlCol="0">
            <a:spAutoFit/>
          </a:bodyPr>
          <a:lstStyle/>
          <a:p>
            <a:r>
              <a:rPr lang="en-US" sz="1200" b="1" dirty="0"/>
              <a:t>To digital</a:t>
            </a:r>
            <a:endParaRPr lang="en-CA" sz="1200" b="1" dirty="0"/>
          </a:p>
        </p:txBody>
      </p:sp>
      <p:sp>
        <p:nvSpPr>
          <p:cNvPr id="11" name="TextBox 10"/>
          <p:cNvSpPr txBox="1"/>
          <p:nvPr/>
        </p:nvSpPr>
        <p:spPr>
          <a:xfrm>
            <a:off x="2532436" y="1285334"/>
            <a:ext cx="1440000" cy="276999"/>
          </a:xfrm>
          <a:prstGeom prst="rect">
            <a:avLst/>
          </a:prstGeom>
        </p:spPr>
        <p:txBody>
          <a:bodyPr wrap="square" rtlCol="0">
            <a:spAutoFit/>
          </a:bodyPr>
          <a:lstStyle/>
          <a:p>
            <a:r>
              <a:rPr lang="en-US" sz="1200" b="1" dirty="0"/>
              <a:t>From traditional</a:t>
            </a:r>
            <a:endParaRPr lang="en-CA" sz="1200" b="1" dirty="0"/>
          </a:p>
        </p:txBody>
      </p:sp>
    </p:spTree>
    <p:extLst>
      <p:ext uri="{BB962C8B-B14F-4D97-AF65-F5344CB8AC3E}">
        <p14:creationId xmlns:p14="http://schemas.microsoft.com/office/powerpoint/2010/main" val="377334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Playbook for creating a digital strategy</a:t>
            </a:r>
            <a:endParaRPr lang="en-CA" dirty="0"/>
          </a:p>
        </p:txBody>
      </p:sp>
      <p:sp>
        <p:nvSpPr>
          <p:cNvPr id="41" name="Rectangle 40"/>
          <p:cNvSpPr/>
          <p:nvPr/>
        </p:nvSpPr>
        <p:spPr>
          <a:xfrm>
            <a:off x="681682" y="5766717"/>
            <a:ext cx="7780637" cy="523220"/>
          </a:xfrm>
          <a:prstGeom prst="rect">
            <a:avLst/>
          </a:prstGeom>
          <a:ln>
            <a:solidFill>
              <a:srgbClr val="B1B0AE"/>
            </a:solidFill>
          </a:ln>
        </p:spPr>
        <p:txBody>
          <a:bodyPr wrap="square">
            <a:spAutoFit/>
          </a:bodyPr>
          <a:lstStyle/>
          <a:p>
            <a:r>
              <a:rPr lang="en-US" sz="1400" dirty="0"/>
              <a:t>Each of the domains has a core strategic theme that provides you with a point of departure for your digital strategy.</a:t>
            </a:r>
          </a:p>
        </p:txBody>
      </p:sp>
      <p:sp>
        <p:nvSpPr>
          <p:cNvPr id="56" name="TextBox 55"/>
          <p:cNvSpPr txBox="1"/>
          <p:nvPr/>
        </p:nvSpPr>
        <p:spPr>
          <a:xfrm>
            <a:off x="379923" y="3417805"/>
            <a:ext cx="1440000" cy="1323439"/>
          </a:xfrm>
          <a:prstGeom prst="rect">
            <a:avLst/>
          </a:prstGeom>
        </p:spPr>
        <p:txBody>
          <a:bodyPr wrap="square" rtlCol="0">
            <a:spAutoFit/>
          </a:bodyPr>
          <a:lstStyle/>
          <a:p>
            <a:pPr algn="ctr"/>
            <a:r>
              <a:rPr lang="en-US" sz="1600" b="1" dirty="0"/>
              <a:t>Customers</a:t>
            </a:r>
          </a:p>
          <a:p>
            <a:pPr algn="ctr"/>
            <a:endParaRPr lang="en-US" sz="1600" b="1" dirty="0"/>
          </a:p>
          <a:p>
            <a:pPr algn="ctr"/>
            <a:r>
              <a:rPr lang="en-US" sz="1600" b="1" i="1" dirty="0">
                <a:solidFill>
                  <a:srgbClr val="33506D"/>
                </a:solidFill>
              </a:rPr>
              <a:t>Harness customer networks</a:t>
            </a:r>
            <a:endParaRPr lang="en-CA" sz="1600" b="1" i="1" dirty="0">
              <a:solidFill>
                <a:srgbClr val="33506D"/>
              </a:solidFill>
            </a:endParaRPr>
          </a:p>
        </p:txBody>
      </p:sp>
      <p:sp>
        <p:nvSpPr>
          <p:cNvPr id="57" name="TextBox 56"/>
          <p:cNvSpPr txBox="1"/>
          <p:nvPr/>
        </p:nvSpPr>
        <p:spPr>
          <a:xfrm>
            <a:off x="2112167" y="3417805"/>
            <a:ext cx="1440000" cy="1815882"/>
          </a:xfrm>
          <a:prstGeom prst="rect">
            <a:avLst/>
          </a:prstGeom>
        </p:spPr>
        <p:txBody>
          <a:bodyPr wrap="square" rtlCol="0">
            <a:spAutoFit/>
          </a:bodyPr>
          <a:lstStyle/>
          <a:p>
            <a:pPr algn="ctr"/>
            <a:r>
              <a:rPr lang="en-US" sz="1600" b="1" dirty="0"/>
              <a:t>Competition</a:t>
            </a:r>
          </a:p>
          <a:p>
            <a:pPr algn="ctr"/>
            <a:endParaRPr lang="en-US" sz="1600" b="1" dirty="0"/>
          </a:p>
          <a:p>
            <a:pPr algn="ctr"/>
            <a:r>
              <a:rPr lang="en-US" sz="1600" b="1" i="1" dirty="0">
                <a:solidFill>
                  <a:srgbClr val="33506D"/>
                </a:solidFill>
              </a:rPr>
              <a:t>Build platforms, not just products &amp; services</a:t>
            </a:r>
            <a:endParaRPr lang="en-CA" sz="1600" b="1" i="1" dirty="0">
              <a:solidFill>
                <a:srgbClr val="33506D"/>
              </a:solidFill>
            </a:endParaRPr>
          </a:p>
        </p:txBody>
      </p:sp>
      <p:sp>
        <p:nvSpPr>
          <p:cNvPr id="58" name="TextBox 57"/>
          <p:cNvSpPr txBox="1"/>
          <p:nvPr/>
        </p:nvSpPr>
        <p:spPr>
          <a:xfrm>
            <a:off x="3844411" y="3417805"/>
            <a:ext cx="1440000" cy="1077218"/>
          </a:xfrm>
          <a:prstGeom prst="rect">
            <a:avLst/>
          </a:prstGeom>
        </p:spPr>
        <p:txBody>
          <a:bodyPr wrap="square" rtlCol="0">
            <a:spAutoFit/>
          </a:bodyPr>
          <a:lstStyle/>
          <a:p>
            <a:pPr algn="ctr"/>
            <a:r>
              <a:rPr lang="en-US" sz="1600" b="1" dirty="0"/>
              <a:t>Data</a:t>
            </a:r>
          </a:p>
          <a:p>
            <a:pPr algn="ctr"/>
            <a:endParaRPr lang="en-US" sz="1600" b="1" dirty="0"/>
          </a:p>
          <a:p>
            <a:pPr algn="ctr"/>
            <a:r>
              <a:rPr lang="en-US" sz="1600" b="1" i="1" dirty="0">
                <a:solidFill>
                  <a:srgbClr val="33506D"/>
                </a:solidFill>
              </a:rPr>
              <a:t>Turn data into assets</a:t>
            </a:r>
            <a:endParaRPr lang="en-CA" sz="1600" b="1" i="1" dirty="0">
              <a:solidFill>
                <a:srgbClr val="33506D"/>
              </a:solidFill>
            </a:endParaRPr>
          </a:p>
        </p:txBody>
      </p:sp>
      <p:sp>
        <p:nvSpPr>
          <p:cNvPr id="59" name="TextBox 58"/>
          <p:cNvSpPr txBox="1"/>
          <p:nvPr/>
        </p:nvSpPr>
        <p:spPr>
          <a:xfrm>
            <a:off x="5576655" y="3417805"/>
            <a:ext cx="1440000" cy="1323439"/>
          </a:xfrm>
          <a:prstGeom prst="rect">
            <a:avLst/>
          </a:prstGeom>
        </p:spPr>
        <p:txBody>
          <a:bodyPr wrap="square" rtlCol="0">
            <a:spAutoFit/>
          </a:bodyPr>
          <a:lstStyle/>
          <a:p>
            <a:pPr algn="ctr"/>
            <a:r>
              <a:rPr lang="en-US" sz="1600" b="1" dirty="0"/>
              <a:t>Operations</a:t>
            </a:r>
          </a:p>
          <a:p>
            <a:pPr algn="ctr"/>
            <a:endParaRPr lang="en-US" sz="1600" b="1" dirty="0"/>
          </a:p>
          <a:p>
            <a:pPr algn="ctr"/>
            <a:r>
              <a:rPr lang="en-US" sz="1600" b="1" i="1" dirty="0">
                <a:solidFill>
                  <a:srgbClr val="33506D"/>
                </a:solidFill>
              </a:rPr>
              <a:t>Seek operational excellence</a:t>
            </a:r>
            <a:endParaRPr lang="en-CA" sz="1600" b="1" i="1" dirty="0">
              <a:solidFill>
                <a:srgbClr val="33506D"/>
              </a:solidFill>
            </a:endParaRPr>
          </a:p>
        </p:txBody>
      </p:sp>
      <p:sp>
        <p:nvSpPr>
          <p:cNvPr id="60" name="TextBox 59"/>
          <p:cNvSpPr txBox="1"/>
          <p:nvPr/>
        </p:nvSpPr>
        <p:spPr>
          <a:xfrm>
            <a:off x="7308897" y="3417805"/>
            <a:ext cx="1440000" cy="1323439"/>
          </a:xfrm>
          <a:prstGeom prst="rect">
            <a:avLst/>
          </a:prstGeom>
        </p:spPr>
        <p:txBody>
          <a:bodyPr wrap="square" rtlCol="0">
            <a:spAutoFit/>
          </a:bodyPr>
          <a:lstStyle/>
          <a:p>
            <a:pPr algn="ctr"/>
            <a:r>
              <a:rPr lang="en-US" sz="1600" b="1" dirty="0"/>
              <a:t>Value</a:t>
            </a:r>
          </a:p>
          <a:p>
            <a:pPr algn="ctr"/>
            <a:endParaRPr lang="en-US" sz="1600" b="1" dirty="0"/>
          </a:p>
          <a:p>
            <a:pPr algn="ctr"/>
            <a:r>
              <a:rPr lang="en-US" sz="1600" b="1" i="1" dirty="0">
                <a:solidFill>
                  <a:srgbClr val="33506D"/>
                </a:solidFill>
              </a:rPr>
              <a:t>Adapt your value proposition</a:t>
            </a:r>
            <a:endParaRPr lang="en-CA" sz="1600" b="1" i="1" dirty="0">
              <a:solidFill>
                <a:srgbClr val="33506D"/>
              </a:solidFill>
            </a:endParaRPr>
          </a:p>
        </p:txBody>
      </p:sp>
      <p:sp>
        <p:nvSpPr>
          <p:cNvPr id="36" name="Oval 35"/>
          <p:cNvSpPr/>
          <p:nvPr/>
        </p:nvSpPr>
        <p:spPr>
          <a:xfrm>
            <a:off x="389142" y="1900162"/>
            <a:ext cx="1440000" cy="1440000"/>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7" name="Oval 36"/>
          <p:cNvSpPr/>
          <p:nvPr/>
        </p:nvSpPr>
        <p:spPr>
          <a:xfrm>
            <a:off x="2119081" y="1900162"/>
            <a:ext cx="1440000" cy="1440000"/>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3" name="Oval 42"/>
          <p:cNvSpPr/>
          <p:nvPr/>
        </p:nvSpPr>
        <p:spPr>
          <a:xfrm>
            <a:off x="3849020" y="1900162"/>
            <a:ext cx="1440000" cy="1440000"/>
          </a:xfrm>
          <a:prstGeom prst="ellipse">
            <a:avLst/>
          </a:prstGeom>
          <a:blipFill dpi="0" rotWithShape="1">
            <a:blip r:embed="rId4"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 name="Oval 43"/>
          <p:cNvSpPr/>
          <p:nvPr/>
        </p:nvSpPr>
        <p:spPr>
          <a:xfrm>
            <a:off x="5578959" y="1900162"/>
            <a:ext cx="1440000" cy="1440000"/>
          </a:xfrm>
          <a:prstGeom prst="ellipse">
            <a:avLst/>
          </a:prstGeom>
          <a:blipFill dpi="0" rotWithShape="1">
            <a:blip r:embed="rId5"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Oval 44"/>
          <p:cNvSpPr/>
          <p:nvPr/>
        </p:nvSpPr>
        <p:spPr>
          <a:xfrm>
            <a:off x="7308897" y="1900162"/>
            <a:ext cx="1440000" cy="1440000"/>
          </a:xfrm>
          <a:prstGeom prst="ellipse">
            <a:avLst/>
          </a:prstGeom>
          <a:blipFill dpi="0" rotWithShape="1">
            <a:blip r:embed="rId6"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4015464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Picture 47"/>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5653735" y="2151699"/>
            <a:ext cx="900000" cy="900000"/>
          </a:xfrm>
          <a:prstGeom prst="rect">
            <a:avLst/>
          </a:prstGeom>
        </p:spPr>
      </p:pic>
      <p:sp>
        <p:nvSpPr>
          <p:cNvPr id="2" name="Title 1"/>
          <p:cNvSpPr>
            <a:spLocks noGrp="1"/>
          </p:cNvSpPr>
          <p:nvPr>
            <p:ph type="title"/>
          </p:nvPr>
        </p:nvSpPr>
        <p:spPr/>
        <p:txBody>
          <a:bodyPr/>
          <a:lstStyle/>
          <a:p>
            <a:r>
              <a:rPr lang="en-US" dirty="0"/>
              <a:t>Harness customer networks</a:t>
            </a:r>
            <a:endParaRPr lang="en-CA" dirty="0"/>
          </a:p>
        </p:txBody>
      </p:sp>
      <p:sp>
        <p:nvSpPr>
          <p:cNvPr id="41" name="Oval 40"/>
          <p:cNvSpPr/>
          <p:nvPr/>
        </p:nvSpPr>
        <p:spPr>
          <a:xfrm>
            <a:off x="5293735" y="3427602"/>
            <a:ext cx="360000" cy="360000"/>
          </a:xfrm>
          <a:prstGeom prst="ellipse">
            <a:avLst/>
          </a:prstGeom>
          <a:solidFill>
            <a:srgbClr val="3350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2" name="Oval 41"/>
          <p:cNvSpPr/>
          <p:nvPr/>
        </p:nvSpPr>
        <p:spPr>
          <a:xfrm>
            <a:off x="3011122" y="2421699"/>
            <a:ext cx="360000" cy="360000"/>
          </a:xfrm>
          <a:prstGeom prst="ellipse">
            <a:avLst/>
          </a:prstGeom>
          <a:solidFill>
            <a:srgbClr val="3350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3" name="Oval 42"/>
          <p:cNvSpPr/>
          <p:nvPr/>
        </p:nvSpPr>
        <p:spPr>
          <a:xfrm>
            <a:off x="2651122" y="4590907"/>
            <a:ext cx="360000" cy="360000"/>
          </a:xfrm>
          <a:prstGeom prst="ellipse">
            <a:avLst/>
          </a:prstGeom>
          <a:solidFill>
            <a:srgbClr val="3350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4" name="Oval 43"/>
          <p:cNvSpPr/>
          <p:nvPr/>
        </p:nvSpPr>
        <p:spPr>
          <a:xfrm>
            <a:off x="4510066" y="1664580"/>
            <a:ext cx="360000" cy="360000"/>
          </a:xfrm>
          <a:prstGeom prst="ellipse">
            <a:avLst/>
          </a:prstGeom>
          <a:solidFill>
            <a:srgbClr val="3350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Oval 44"/>
          <p:cNvSpPr/>
          <p:nvPr/>
        </p:nvSpPr>
        <p:spPr>
          <a:xfrm>
            <a:off x="5678483" y="4340348"/>
            <a:ext cx="360000" cy="360000"/>
          </a:xfrm>
          <a:prstGeom prst="ellipse">
            <a:avLst/>
          </a:prstGeom>
          <a:solidFill>
            <a:srgbClr val="3350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cxnSp>
        <p:nvCxnSpPr>
          <p:cNvPr id="50" name="Straight Connector 49"/>
          <p:cNvCxnSpPr>
            <a:stCxn id="102" idx="3"/>
            <a:endCxn id="45" idx="3"/>
          </p:cNvCxnSpPr>
          <p:nvPr/>
        </p:nvCxnSpPr>
        <p:spPr>
          <a:xfrm flipV="1">
            <a:off x="5052428" y="4647627"/>
            <a:ext cx="678776" cy="22212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a:stCxn id="43" idx="6"/>
            <a:endCxn id="102" idx="1"/>
          </p:cNvCxnSpPr>
          <p:nvPr/>
        </p:nvCxnSpPr>
        <p:spPr>
          <a:xfrm>
            <a:off x="3011122" y="4770907"/>
            <a:ext cx="1321306" cy="98848"/>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a:stCxn id="43" idx="1"/>
            <a:endCxn id="85" idx="2"/>
          </p:cNvCxnSpPr>
          <p:nvPr/>
        </p:nvCxnSpPr>
        <p:spPr>
          <a:xfrm flipH="1" flipV="1">
            <a:off x="2396564" y="4072890"/>
            <a:ext cx="307279" cy="570738"/>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a:stCxn id="43" idx="7"/>
            <a:endCxn id="41" idx="3"/>
          </p:cNvCxnSpPr>
          <p:nvPr/>
        </p:nvCxnSpPr>
        <p:spPr>
          <a:xfrm flipV="1">
            <a:off x="2958401" y="3734881"/>
            <a:ext cx="2388055" cy="908747"/>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85" idx="0"/>
            <a:endCxn id="42" idx="3"/>
          </p:cNvCxnSpPr>
          <p:nvPr/>
        </p:nvCxnSpPr>
        <p:spPr>
          <a:xfrm flipV="1">
            <a:off x="2396564" y="2728978"/>
            <a:ext cx="667279" cy="623912"/>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a:stCxn id="42" idx="7"/>
            <a:endCxn id="44" idx="3"/>
          </p:cNvCxnSpPr>
          <p:nvPr/>
        </p:nvCxnSpPr>
        <p:spPr>
          <a:xfrm flipV="1">
            <a:off x="3318401" y="1971859"/>
            <a:ext cx="1244386" cy="502561"/>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a:stCxn id="48" idx="1"/>
            <a:endCxn id="44" idx="5"/>
          </p:cNvCxnSpPr>
          <p:nvPr/>
        </p:nvCxnSpPr>
        <p:spPr>
          <a:xfrm flipH="1" flipV="1">
            <a:off x="4817345" y="1971859"/>
            <a:ext cx="836390" cy="6298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48" idx="2"/>
            <a:endCxn id="45" idx="0"/>
          </p:cNvCxnSpPr>
          <p:nvPr/>
        </p:nvCxnSpPr>
        <p:spPr>
          <a:xfrm flipH="1">
            <a:off x="5858483" y="3051699"/>
            <a:ext cx="245252" cy="1288649"/>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42" idx="5"/>
            <a:endCxn id="41" idx="1"/>
          </p:cNvCxnSpPr>
          <p:nvPr/>
        </p:nvCxnSpPr>
        <p:spPr>
          <a:xfrm>
            <a:off x="3318401" y="2728978"/>
            <a:ext cx="2028055" cy="751345"/>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85" idx="3"/>
            <a:endCxn id="41" idx="2"/>
          </p:cNvCxnSpPr>
          <p:nvPr/>
        </p:nvCxnSpPr>
        <p:spPr>
          <a:xfrm flipV="1">
            <a:off x="2756564" y="3607602"/>
            <a:ext cx="2537171" cy="1052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a:stCxn id="41" idx="0"/>
            <a:endCxn id="44" idx="4"/>
          </p:cNvCxnSpPr>
          <p:nvPr/>
        </p:nvCxnSpPr>
        <p:spPr>
          <a:xfrm flipH="1" flipV="1">
            <a:off x="4690066" y="2024580"/>
            <a:ext cx="783669" cy="1403022"/>
          </a:xfrm>
          <a:prstGeom prst="line">
            <a:avLst/>
          </a:prstGeom>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260703" y="1200119"/>
            <a:ext cx="2628000" cy="1615827"/>
          </a:xfrm>
          <a:prstGeom prst="rect">
            <a:avLst/>
          </a:prstGeom>
        </p:spPr>
        <p:txBody>
          <a:bodyPr wrap="square" rtlCol="0">
            <a:spAutoFit/>
          </a:bodyPr>
          <a:lstStyle/>
          <a:p>
            <a:r>
              <a:rPr lang="en-US" sz="1100" dirty="0"/>
              <a:t>As customers behave less like isolated individuals and more like tightly connected networks, every organization must learn to harness the power and potential of those customer networks. That means learning to engage, empower, and co-create with customers beyond the initial touchpoint.</a:t>
            </a:r>
            <a:endParaRPr lang="en-CA" sz="1100" dirty="0"/>
          </a:p>
        </p:txBody>
      </p:sp>
      <p:cxnSp>
        <p:nvCxnSpPr>
          <p:cNvPr id="82" name="Straight Connector 81"/>
          <p:cNvCxnSpPr>
            <a:endCxn id="44" idx="2"/>
          </p:cNvCxnSpPr>
          <p:nvPr/>
        </p:nvCxnSpPr>
        <p:spPr>
          <a:xfrm>
            <a:off x="2756564" y="1801339"/>
            <a:ext cx="1753502" cy="43241"/>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83" name="TextBox 82"/>
          <p:cNvSpPr txBox="1"/>
          <p:nvPr/>
        </p:nvSpPr>
        <p:spPr>
          <a:xfrm>
            <a:off x="260703" y="4950907"/>
            <a:ext cx="2628000" cy="938719"/>
          </a:xfrm>
          <a:prstGeom prst="rect">
            <a:avLst/>
          </a:prstGeom>
        </p:spPr>
        <p:txBody>
          <a:bodyPr wrap="square" rtlCol="0">
            <a:spAutoFit/>
          </a:bodyPr>
          <a:lstStyle/>
          <a:p>
            <a:r>
              <a:rPr lang="en-US" sz="1100" dirty="0"/>
              <a:t>Harnessing customer networks may involve collaborating with customers directly, like the drivers using Waze who provide the input that powers its unique mapping system. </a:t>
            </a:r>
            <a:endParaRPr lang="en-CA" sz="1100" dirty="0"/>
          </a:p>
        </p:txBody>
      </p:sp>
      <p:pic>
        <p:nvPicPr>
          <p:cNvPr id="85" name="Picture 8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36564" y="3352890"/>
            <a:ext cx="720000" cy="720000"/>
          </a:xfrm>
          <a:prstGeom prst="rect">
            <a:avLst/>
          </a:prstGeom>
        </p:spPr>
      </p:pic>
      <p:cxnSp>
        <p:nvCxnSpPr>
          <p:cNvPr id="90" name="Straight Connector 89"/>
          <p:cNvCxnSpPr>
            <a:stCxn id="83" idx="0"/>
            <a:endCxn id="85" idx="1"/>
          </p:cNvCxnSpPr>
          <p:nvPr/>
        </p:nvCxnSpPr>
        <p:spPr>
          <a:xfrm flipV="1">
            <a:off x="1574703" y="3712890"/>
            <a:ext cx="461861" cy="1238017"/>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91" name="Picture 9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0438" y="1188301"/>
            <a:ext cx="720000" cy="720000"/>
          </a:xfrm>
          <a:prstGeom prst="rect">
            <a:avLst/>
          </a:prstGeom>
        </p:spPr>
      </p:pic>
      <p:cxnSp>
        <p:nvCxnSpPr>
          <p:cNvPr id="95" name="Straight Connector 94"/>
          <p:cNvCxnSpPr>
            <a:stCxn id="91" idx="2"/>
            <a:endCxn id="48" idx="1"/>
          </p:cNvCxnSpPr>
          <p:nvPr/>
        </p:nvCxnSpPr>
        <p:spPr>
          <a:xfrm>
            <a:off x="5540438" y="1908301"/>
            <a:ext cx="113297" cy="693398"/>
          </a:xfrm>
          <a:prstGeom prst="line">
            <a:avLst/>
          </a:prstGeom>
        </p:spPr>
        <p:style>
          <a:lnRef idx="1">
            <a:schemeClr val="accent1"/>
          </a:lnRef>
          <a:fillRef idx="0">
            <a:schemeClr val="accent1"/>
          </a:fillRef>
          <a:effectRef idx="0">
            <a:schemeClr val="accent1"/>
          </a:effectRef>
          <a:fontRef idx="minor">
            <a:schemeClr val="tx1"/>
          </a:fontRef>
        </p:style>
      </p:cxnSp>
      <p:sp>
        <p:nvSpPr>
          <p:cNvPr id="97" name="TextBox 96"/>
          <p:cNvSpPr txBox="1"/>
          <p:nvPr/>
        </p:nvSpPr>
        <p:spPr>
          <a:xfrm>
            <a:off x="6294618" y="1200119"/>
            <a:ext cx="2628000" cy="600164"/>
          </a:xfrm>
          <a:prstGeom prst="rect">
            <a:avLst/>
          </a:prstGeom>
        </p:spPr>
        <p:txBody>
          <a:bodyPr wrap="square" rtlCol="0">
            <a:spAutoFit/>
          </a:bodyPr>
          <a:lstStyle/>
          <a:p>
            <a:r>
              <a:rPr lang="en-US" sz="1100" dirty="0"/>
              <a:t>Long-established companies like Maersk Line are sparking social media conversations with customers.</a:t>
            </a:r>
            <a:endParaRPr lang="en-CA" sz="1100" dirty="0"/>
          </a:p>
        </p:txBody>
      </p:sp>
      <p:cxnSp>
        <p:nvCxnSpPr>
          <p:cNvPr id="101" name="Straight Connector 100"/>
          <p:cNvCxnSpPr>
            <a:stCxn id="91" idx="3"/>
            <a:endCxn id="97" idx="1"/>
          </p:cNvCxnSpPr>
          <p:nvPr/>
        </p:nvCxnSpPr>
        <p:spPr>
          <a:xfrm flipV="1">
            <a:off x="5900438" y="1500201"/>
            <a:ext cx="394180" cy="48100"/>
          </a:xfrm>
          <a:prstGeom prst="line">
            <a:avLst/>
          </a:prstGeom>
          <a:ln>
            <a:prstDash val="dash"/>
          </a:ln>
        </p:spPr>
        <p:style>
          <a:lnRef idx="1">
            <a:schemeClr val="accent1"/>
          </a:lnRef>
          <a:fillRef idx="0">
            <a:schemeClr val="accent1"/>
          </a:fillRef>
          <a:effectRef idx="0">
            <a:schemeClr val="accent1"/>
          </a:effectRef>
          <a:fontRef idx="minor">
            <a:schemeClr val="tx1"/>
          </a:fontRef>
        </p:style>
      </p:cxnSp>
      <p:pic>
        <p:nvPicPr>
          <p:cNvPr id="102" name="Picture 10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332428" y="4509755"/>
            <a:ext cx="720000" cy="720000"/>
          </a:xfrm>
          <a:prstGeom prst="rect">
            <a:avLst/>
          </a:prstGeom>
        </p:spPr>
      </p:pic>
      <p:pic>
        <p:nvPicPr>
          <p:cNvPr id="110" name="Picture 10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197066" y="5321718"/>
            <a:ext cx="1132075" cy="900000"/>
          </a:xfrm>
          <a:prstGeom prst="rect">
            <a:avLst/>
          </a:prstGeom>
        </p:spPr>
      </p:pic>
      <p:cxnSp>
        <p:nvCxnSpPr>
          <p:cNvPr id="114" name="Straight Connector 113"/>
          <p:cNvCxnSpPr>
            <a:stCxn id="102" idx="2"/>
            <a:endCxn id="110" idx="1"/>
          </p:cNvCxnSpPr>
          <p:nvPr/>
        </p:nvCxnSpPr>
        <p:spPr>
          <a:xfrm>
            <a:off x="4692428" y="5229755"/>
            <a:ext cx="504638" cy="541963"/>
          </a:xfrm>
          <a:prstGeom prst="line">
            <a:avLst/>
          </a:prstGeom>
        </p:spPr>
        <p:style>
          <a:lnRef idx="1">
            <a:schemeClr val="accent1"/>
          </a:lnRef>
          <a:fillRef idx="0">
            <a:schemeClr val="accent1"/>
          </a:fillRef>
          <a:effectRef idx="0">
            <a:schemeClr val="accent1"/>
          </a:effectRef>
          <a:fontRef idx="minor">
            <a:schemeClr val="tx1"/>
          </a:fontRef>
        </p:style>
      </p:cxnSp>
      <p:sp>
        <p:nvSpPr>
          <p:cNvPr id="115" name="TextBox 114"/>
          <p:cNvSpPr txBox="1"/>
          <p:nvPr/>
        </p:nvSpPr>
        <p:spPr>
          <a:xfrm>
            <a:off x="6294618" y="4953496"/>
            <a:ext cx="2628000" cy="938719"/>
          </a:xfrm>
          <a:prstGeom prst="rect">
            <a:avLst/>
          </a:prstGeom>
        </p:spPr>
        <p:txBody>
          <a:bodyPr wrap="square" rtlCol="0">
            <a:spAutoFit/>
          </a:bodyPr>
          <a:lstStyle/>
          <a:p>
            <a:r>
              <a:rPr lang="en-US" sz="1100" dirty="0"/>
              <a:t>Organizations think like a media company, like industrial glassmaker Corning whose content has been spread far and wide by networked customers.</a:t>
            </a:r>
            <a:endParaRPr lang="en-CA" sz="1100" dirty="0"/>
          </a:p>
        </p:txBody>
      </p:sp>
      <p:cxnSp>
        <p:nvCxnSpPr>
          <p:cNvPr id="118" name="Straight Connector 117"/>
          <p:cNvCxnSpPr>
            <a:endCxn id="110" idx="0"/>
          </p:cNvCxnSpPr>
          <p:nvPr/>
        </p:nvCxnSpPr>
        <p:spPr>
          <a:xfrm flipH="1" flipV="1">
            <a:off x="5763104" y="5321718"/>
            <a:ext cx="531514" cy="113407"/>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6" name="Oval 45"/>
          <p:cNvSpPr/>
          <p:nvPr/>
        </p:nvSpPr>
        <p:spPr>
          <a:xfrm>
            <a:off x="8157300" y="332696"/>
            <a:ext cx="720000" cy="720000"/>
          </a:xfrm>
          <a:prstGeom prst="ellipse">
            <a:avLst/>
          </a:prstGeom>
          <a:blipFill dpi="0" rotWithShape="1">
            <a:blip r:embed="rId7"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25008923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Build platforms, not just products and services</a:t>
            </a:r>
            <a:endParaRPr lang="en-CA" dirty="0"/>
          </a:p>
        </p:txBody>
      </p:sp>
      <p:sp>
        <p:nvSpPr>
          <p:cNvPr id="37" name="Oval 36"/>
          <p:cNvSpPr/>
          <p:nvPr/>
        </p:nvSpPr>
        <p:spPr>
          <a:xfrm>
            <a:off x="3897360" y="1225513"/>
            <a:ext cx="1080000" cy="1080000"/>
          </a:xfrm>
          <a:prstGeom prst="ellipse">
            <a:avLst/>
          </a:prstGeom>
          <a:solidFill>
            <a:srgbClr val="D7E0ED"/>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Platform</a:t>
            </a:r>
          </a:p>
          <a:p>
            <a:pPr algn="ctr"/>
            <a:r>
              <a:rPr lang="en-US" sz="1200" dirty="0">
                <a:solidFill>
                  <a:schemeClr val="tx1"/>
                </a:solidFill>
              </a:rPr>
              <a:t>(Airbnb)</a:t>
            </a:r>
            <a:endParaRPr lang="en-CA" sz="1200" dirty="0">
              <a:solidFill>
                <a:schemeClr val="tx1"/>
              </a:solidFill>
            </a:endParaRPr>
          </a:p>
        </p:txBody>
      </p:sp>
      <p:sp>
        <p:nvSpPr>
          <p:cNvPr id="38" name="Rounded Rectangle 37"/>
          <p:cNvSpPr/>
          <p:nvPr/>
        </p:nvSpPr>
        <p:spPr>
          <a:xfrm>
            <a:off x="6542075" y="1225513"/>
            <a:ext cx="1080000" cy="1080000"/>
          </a:xfrm>
          <a:prstGeom prst="roundRect">
            <a:avLst/>
          </a:prstGeom>
          <a:solidFill>
            <a:srgbClr val="D7E0ED"/>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Customer Type “2” (Guests)</a:t>
            </a:r>
            <a:endParaRPr lang="en-CA" sz="1200" dirty="0">
              <a:solidFill>
                <a:schemeClr val="tx1"/>
              </a:solidFill>
            </a:endParaRPr>
          </a:p>
        </p:txBody>
      </p:sp>
      <p:sp>
        <p:nvSpPr>
          <p:cNvPr id="39" name="Rounded Rectangle 38"/>
          <p:cNvSpPr/>
          <p:nvPr/>
        </p:nvSpPr>
        <p:spPr>
          <a:xfrm>
            <a:off x="1146745" y="1225513"/>
            <a:ext cx="1080000" cy="1080000"/>
          </a:xfrm>
          <a:prstGeom prst="roundRect">
            <a:avLst/>
          </a:prstGeom>
          <a:solidFill>
            <a:srgbClr val="D7E0ED"/>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Customer Type “1” (Hosts)</a:t>
            </a:r>
            <a:endParaRPr lang="en-CA" sz="1200" dirty="0">
              <a:solidFill>
                <a:schemeClr val="tx1"/>
              </a:solidFill>
            </a:endParaRPr>
          </a:p>
        </p:txBody>
      </p:sp>
      <p:cxnSp>
        <p:nvCxnSpPr>
          <p:cNvPr id="41" name="Straight Connector 40"/>
          <p:cNvCxnSpPr>
            <a:stCxn id="39" idx="3"/>
            <a:endCxn id="37" idx="2"/>
          </p:cNvCxnSpPr>
          <p:nvPr/>
        </p:nvCxnSpPr>
        <p:spPr>
          <a:xfrm>
            <a:off x="2226745" y="1765513"/>
            <a:ext cx="167061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Straight Connector 42"/>
          <p:cNvCxnSpPr>
            <a:stCxn id="37" idx="6"/>
            <a:endCxn id="38" idx="1"/>
          </p:cNvCxnSpPr>
          <p:nvPr/>
        </p:nvCxnSpPr>
        <p:spPr>
          <a:xfrm>
            <a:off x="4977360" y="1765513"/>
            <a:ext cx="1564715" cy="0"/>
          </a:xfrm>
          <a:prstGeom prst="line">
            <a:avLst/>
          </a:prstGeom>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146745" y="2404396"/>
            <a:ext cx="2628000" cy="1446550"/>
          </a:xfrm>
          <a:prstGeom prst="rect">
            <a:avLst/>
          </a:prstGeom>
        </p:spPr>
        <p:txBody>
          <a:bodyPr wrap="square" rtlCol="0">
            <a:spAutoFit/>
          </a:bodyPr>
          <a:lstStyle/>
          <a:p>
            <a:r>
              <a:rPr lang="en-US" sz="1100" dirty="0"/>
              <a:t>Organizations must learn to cope with asymmetric challengers who are reshuffling the roles of competition and cooperation in every industry. Organizations must understand the increasing importance of strategies to build platforms, not just products and services.</a:t>
            </a:r>
            <a:endParaRPr lang="en-CA" sz="1100" dirty="0"/>
          </a:p>
        </p:txBody>
      </p:sp>
      <p:cxnSp>
        <p:nvCxnSpPr>
          <p:cNvPr id="50" name="Straight Connector 49"/>
          <p:cNvCxnSpPr>
            <a:stCxn id="44" idx="3"/>
            <a:endCxn id="37" idx="3"/>
          </p:cNvCxnSpPr>
          <p:nvPr/>
        </p:nvCxnSpPr>
        <p:spPr>
          <a:xfrm flipV="1">
            <a:off x="3774745" y="2147351"/>
            <a:ext cx="280777" cy="98032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72" name="Oval 71"/>
          <p:cNvSpPr/>
          <p:nvPr/>
        </p:nvSpPr>
        <p:spPr>
          <a:xfrm>
            <a:off x="3897360" y="3681512"/>
            <a:ext cx="1080000" cy="1080000"/>
          </a:xfrm>
          <a:prstGeom prst="ellipse">
            <a:avLst/>
          </a:prstGeom>
          <a:solidFill>
            <a:schemeClr val="accent2">
              <a:lumMod val="20000"/>
              <a:lumOff val="80000"/>
            </a:schemeClr>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Platform</a:t>
            </a:r>
          </a:p>
          <a:p>
            <a:pPr algn="ctr"/>
            <a:r>
              <a:rPr lang="en-US" sz="1200" dirty="0">
                <a:solidFill>
                  <a:schemeClr val="tx1"/>
                </a:solidFill>
              </a:rPr>
              <a:t>(Wink)</a:t>
            </a:r>
            <a:endParaRPr lang="en-CA" sz="1200" dirty="0">
              <a:solidFill>
                <a:schemeClr val="tx1"/>
              </a:solidFill>
            </a:endParaRPr>
          </a:p>
        </p:txBody>
      </p:sp>
      <p:sp>
        <p:nvSpPr>
          <p:cNvPr id="73" name="Right Brace 72"/>
          <p:cNvSpPr/>
          <p:nvPr/>
        </p:nvSpPr>
        <p:spPr>
          <a:xfrm rot="16200000">
            <a:off x="4299823" y="1915734"/>
            <a:ext cx="275074" cy="601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dirty="0"/>
          </a:p>
        </p:txBody>
      </p:sp>
      <p:sp>
        <p:nvSpPr>
          <p:cNvPr id="78" name="TextBox 77"/>
          <p:cNvSpPr txBox="1"/>
          <p:nvPr/>
        </p:nvSpPr>
        <p:spPr>
          <a:xfrm>
            <a:off x="6001182" y="3168475"/>
            <a:ext cx="1982178" cy="1107996"/>
          </a:xfrm>
          <a:prstGeom prst="rect">
            <a:avLst/>
          </a:prstGeom>
        </p:spPr>
        <p:txBody>
          <a:bodyPr wrap="square" rtlCol="0">
            <a:spAutoFit/>
          </a:bodyPr>
          <a:lstStyle/>
          <a:p>
            <a:r>
              <a:rPr lang="en-US" sz="1100" dirty="0"/>
              <a:t>Organizations could become trusted intermediaries who bring together competing businesses, as Wink brought together Philips, Honeywell, Lutron, and Schlage.</a:t>
            </a:r>
            <a:endParaRPr lang="en-CA" sz="1100" dirty="0"/>
          </a:p>
        </p:txBody>
      </p:sp>
      <p:cxnSp>
        <p:nvCxnSpPr>
          <p:cNvPr id="80" name="Straight Connector 79"/>
          <p:cNvCxnSpPr>
            <a:stCxn id="72" idx="6"/>
            <a:endCxn id="78" idx="1"/>
          </p:cNvCxnSpPr>
          <p:nvPr/>
        </p:nvCxnSpPr>
        <p:spPr>
          <a:xfrm flipV="1">
            <a:off x="4977360" y="3722473"/>
            <a:ext cx="1023822" cy="499039"/>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8157300" y="332696"/>
            <a:ext cx="720000" cy="720000"/>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3" name="Group 2"/>
          <p:cNvGrpSpPr/>
          <p:nvPr/>
        </p:nvGrpSpPr>
        <p:grpSpPr>
          <a:xfrm>
            <a:off x="891360" y="5070613"/>
            <a:ext cx="7092000" cy="1080000"/>
            <a:chOff x="891360" y="5070613"/>
            <a:chExt cx="7092000" cy="1080000"/>
          </a:xfrm>
        </p:grpSpPr>
        <p:sp>
          <p:nvSpPr>
            <p:cNvPr id="20" name="Rounded Rectangle 19"/>
            <p:cNvSpPr/>
            <p:nvPr/>
          </p:nvSpPr>
          <p:spPr>
            <a:xfrm>
              <a:off x="891360" y="5070613"/>
              <a:ext cx="1080000" cy="1080000"/>
            </a:xfrm>
            <a:prstGeom prst="roundRect">
              <a:avLst/>
            </a:prstGeom>
            <a:solidFill>
              <a:srgbClr val="F0F4D6"/>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Comp “1”</a:t>
              </a:r>
            </a:p>
            <a:p>
              <a:pPr algn="ctr"/>
              <a:r>
                <a:rPr lang="en-US" sz="1200" dirty="0">
                  <a:solidFill>
                    <a:schemeClr val="tx1"/>
                  </a:solidFill>
                </a:rPr>
                <a:t>Philips</a:t>
              </a:r>
              <a:endParaRPr lang="en-CA" sz="1200" dirty="0">
                <a:solidFill>
                  <a:schemeClr val="tx1"/>
                </a:solidFill>
              </a:endParaRPr>
            </a:p>
          </p:txBody>
        </p:sp>
        <p:sp>
          <p:nvSpPr>
            <p:cNvPr id="21" name="Rounded Rectangle 20"/>
            <p:cNvSpPr/>
            <p:nvPr/>
          </p:nvSpPr>
          <p:spPr>
            <a:xfrm>
              <a:off x="2895360" y="5070613"/>
              <a:ext cx="1080000" cy="1080000"/>
            </a:xfrm>
            <a:prstGeom prst="roundRect">
              <a:avLst/>
            </a:prstGeom>
            <a:solidFill>
              <a:srgbClr val="F0F4D6"/>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Comp “2”</a:t>
              </a:r>
            </a:p>
            <a:p>
              <a:pPr algn="ctr"/>
              <a:r>
                <a:rPr lang="en-US" sz="1200" dirty="0">
                  <a:solidFill>
                    <a:schemeClr val="tx1"/>
                  </a:solidFill>
                </a:rPr>
                <a:t>Honeywell</a:t>
              </a:r>
              <a:endParaRPr lang="en-CA" sz="1200" dirty="0">
                <a:solidFill>
                  <a:schemeClr val="tx1"/>
                </a:solidFill>
              </a:endParaRPr>
            </a:p>
          </p:txBody>
        </p:sp>
        <p:sp>
          <p:nvSpPr>
            <p:cNvPr id="22" name="Rounded Rectangle 21"/>
            <p:cNvSpPr/>
            <p:nvPr/>
          </p:nvSpPr>
          <p:spPr>
            <a:xfrm>
              <a:off x="4899360" y="5070613"/>
              <a:ext cx="1080000" cy="1080000"/>
            </a:xfrm>
            <a:prstGeom prst="roundRect">
              <a:avLst/>
            </a:prstGeom>
            <a:solidFill>
              <a:srgbClr val="F0F4D6"/>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Comp “3”</a:t>
              </a:r>
            </a:p>
            <a:p>
              <a:pPr algn="ctr"/>
              <a:r>
                <a:rPr lang="en-US" sz="1200" dirty="0">
                  <a:solidFill>
                    <a:schemeClr val="tx1"/>
                  </a:solidFill>
                </a:rPr>
                <a:t>Lutron</a:t>
              </a:r>
              <a:endParaRPr lang="en-CA" sz="1200" dirty="0">
                <a:solidFill>
                  <a:schemeClr val="tx1"/>
                </a:solidFill>
              </a:endParaRPr>
            </a:p>
          </p:txBody>
        </p:sp>
        <p:sp>
          <p:nvSpPr>
            <p:cNvPr id="23" name="Rounded Rectangle 22"/>
            <p:cNvSpPr/>
            <p:nvPr/>
          </p:nvSpPr>
          <p:spPr>
            <a:xfrm>
              <a:off x="6903360" y="5070613"/>
              <a:ext cx="1080000" cy="1080000"/>
            </a:xfrm>
            <a:prstGeom prst="roundRect">
              <a:avLst/>
            </a:prstGeom>
            <a:solidFill>
              <a:srgbClr val="F0F4D6"/>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Comp “4”</a:t>
              </a:r>
            </a:p>
            <a:p>
              <a:pPr algn="ctr"/>
              <a:r>
                <a:rPr lang="en-US" sz="1200" dirty="0">
                  <a:solidFill>
                    <a:schemeClr val="tx1"/>
                  </a:solidFill>
                </a:rPr>
                <a:t>Schlage</a:t>
              </a:r>
              <a:endParaRPr lang="en-CA" sz="1200" dirty="0">
                <a:solidFill>
                  <a:schemeClr val="tx1"/>
                </a:solidFill>
              </a:endParaRPr>
            </a:p>
          </p:txBody>
        </p:sp>
      </p:grpSp>
    </p:spTree>
    <p:extLst>
      <p:ext uri="{BB962C8B-B14F-4D97-AF65-F5344CB8AC3E}">
        <p14:creationId xmlns:p14="http://schemas.microsoft.com/office/powerpoint/2010/main" val="1769776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Turn data into assets</a:t>
            </a:r>
            <a:br>
              <a:rPr lang="en-US" dirty="0"/>
            </a:br>
            <a:r>
              <a:rPr lang="en-US" sz="1600" dirty="0">
                <a:latin typeface="+mn-lt"/>
              </a:rPr>
              <a:t>Case study: Walt Disney Resorts and Parks</a:t>
            </a:r>
            <a:endParaRPr lang="en-CA" sz="1600" dirty="0">
              <a:latin typeface="+mn-lt"/>
            </a:endParaRPr>
          </a:p>
        </p:txBody>
      </p:sp>
      <p:grpSp>
        <p:nvGrpSpPr>
          <p:cNvPr id="16" name="Group 15"/>
          <p:cNvGrpSpPr/>
          <p:nvPr/>
        </p:nvGrpSpPr>
        <p:grpSpPr>
          <a:xfrm>
            <a:off x="340749" y="1185085"/>
            <a:ext cx="8454912" cy="4949974"/>
            <a:chOff x="340749" y="1185085"/>
            <a:chExt cx="8454912" cy="4949974"/>
          </a:xfrm>
        </p:grpSpPr>
        <p:sp>
          <p:nvSpPr>
            <p:cNvPr id="18" name="Rectangle 17"/>
            <p:cNvSpPr/>
            <p:nvPr/>
          </p:nvSpPr>
          <p:spPr>
            <a:xfrm>
              <a:off x="340749" y="2152229"/>
              <a:ext cx="3285172" cy="2648675"/>
            </a:xfrm>
            <a:prstGeom prst="rect">
              <a:avLst/>
            </a:prstGeom>
            <a:solidFill>
              <a:srgbClr val="D7E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a:solidFill>
                    <a:schemeClr val="tx2"/>
                  </a:solidFill>
                </a:rPr>
                <a:t>First Program: FastPass</a:t>
              </a:r>
            </a:p>
            <a:p>
              <a:pPr algn="ctr"/>
              <a:endParaRPr lang="en-US" sz="1200" b="1" dirty="0">
                <a:solidFill>
                  <a:schemeClr val="tx2"/>
                </a:solidFill>
              </a:endParaRPr>
            </a:p>
            <a:p>
              <a:r>
                <a:rPr lang="en-US" sz="1200" dirty="0">
                  <a:solidFill>
                    <a:schemeClr val="tx2"/>
                  </a:solidFill>
                </a:rPr>
                <a:t>FastPass guaranteed a ride time for popular attractions. Passes were issued at the rides and stamped with a designated return time. Although the idea was to reduce the frustration of families, the way in which passes were issued had an unintended consequence. Families would wait anxiously outside the park and as soon as it opened, they would rush to get these passes. Many families would devise elaborate plans to split into different teams to get as many passes as possible.</a:t>
              </a:r>
            </a:p>
            <a:p>
              <a:pPr algn="ctr"/>
              <a:endParaRPr lang="en-US" sz="1200" dirty="0">
                <a:solidFill>
                  <a:schemeClr val="tx2"/>
                </a:solidFill>
              </a:endParaRPr>
            </a:p>
            <a:p>
              <a:endParaRPr lang="en-US" sz="1200" dirty="0">
                <a:solidFill>
                  <a:schemeClr val="tx2"/>
                </a:solidFill>
              </a:endParaRPr>
            </a:p>
            <a:p>
              <a:endParaRPr lang="en-CA" sz="1200" dirty="0">
                <a:solidFill>
                  <a:schemeClr val="tx2"/>
                </a:solidFill>
              </a:endParaRPr>
            </a:p>
          </p:txBody>
        </p:sp>
        <p:sp>
          <p:nvSpPr>
            <p:cNvPr id="13" name="Rectangle 12"/>
            <p:cNvSpPr/>
            <p:nvPr/>
          </p:nvSpPr>
          <p:spPr>
            <a:xfrm>
              <a:off x="5412937" y="2148683"/>
              <a:ext cx="3375134" cy="2648675"/>
            </a:xfrm>
            <a:prstGeom prst="rect">
              <a:avLst/>
            </a:prstGeom>
            <a:solidFill>
              <a:srgbClr val="D7E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a:solidFill>
                    <a:schemeClr val="tx2"/>
                  </a:solidFill>
                </a:rPr>
                <a:t>Second Program: FastPass+ and MagicBand</a:t>
              </a:r>
            </a:p>
            <a:p>
              <a:pPr algn="ctr"/>
              <a:endParaRPr lang="en-US" sz="1200" b="1" dirty="0">
                <a:solidFill>
                  <a:schemeClr val="tx2"/>
                </a:solidFill>
              </a:endParaRPr>
            </a:p>
            <a:p>
              <a:r>
                <a:rPr lang="en-US" sz="1200" dirty="0">
                  <a:solidFill>
                    <a:schemeClr val="tx2"/>
                  </a:solidFill>
                </a:rPr>
                <a:t>To solve this problem, Disney introduced the FastPass+, where customers could reserve up to three rides in advance. Disney also created MagicBand, a colorful bracelet, outfitted with an RFID chip. When customers book tickets online and pick favorite rides, Disney’s computer systems analyze customers’ preferences and create a personalized itinerary that is loaded into customers’ MagicBands. They can just tap their MagicBands at the gates, at the rides, and at the restaurants.</a:t>
              </a:r>
            </a:p>
            <a:p>
              <a:endParaRPr lang="en-CA" sz="1200" dirty="0">
                <a:solidFill>
                  <a:schemeClr val="tx2"/>
                </a:solidFill>
              </a:endParaRPr>
            </a:p>
          </p:txBody>
        </p:sp>
        <p:sp>
          <p:nvSpPr>
            <p:cNvPr id="14" name="Rectangle 13"/>
            <p:cNvSpPr/>
            <p:nvPr/>
          </p:nvSpPr>
          <p:spPr>
            <a:xfrm>
              <a:off x="348339" y="1185085"/>
              <a:ext cx="8447322" cy="830244"/>
            </a:xfrm>
            <a:prstGeom prst="rect">
              <a:avLst/>
            </a:prstGeom>
            <a:solidFill>
              <a:srgbClr val="D7E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a:solidFill>
                    <a:schemeClr val="tx2"/>
                  </a:solidFill>
                </a:rPr>
                <a:t>Challenge</a:t>
              </a:r>
            </a:p>
            <a:p>
              <a:pPr algn="ctr"/>
              <a:endParaRPr lang="en-US" sz="1200" b="1" dirty="0">
                <a:solidFill>
                  <a:schemeClr val="tx2"/>
                </a:solidFill>
              </a:endParaRPr>
            </a:p>
            <a:p>
              <a:r>
                <a:rPr lang="en-US" sz="1200" dirty="0">
                  <a:solidFill>
                    <a:schemeClr val="tx2"/>
                  </a:solidFill>
                </a:rPr>
                <a:t>The rising popularity of the Walt Disney Resorts and Parks created long lines and unbearable wait times at premier attractions like Space Mountain.</a:t>
              </a:r>
            </a:p>
            <a:p>
              <a:pPr algn="ctr"/>
              <a:endParaRPr lang="en-US" sz="1200" dirty="0">
                <a:solidFill>
                  <a:schemeClr val="tx2"/>
                </a:solidFill>
              </a:endParaRPr>
            </a:p>
            <a:p>
              <a:endParaRPr lang="en-US" sz="1200" dirty="0">
                <a:solidFill>
                  <a:schemeClr val="tx2"/>
                </a:solidFill>
              </a:endParaRPr>
            </a:p>
            <a:p>
              <a:endParaRPr lang="en-CA" sz="1200" dirty="0">
                <a:solidFill>
                  <a:schemeClr val="tx2"/>
                </a:solidFill>
              </a:endParaRPr>
            </a:p>
          </p:txBody>
        </p:sp>
        <p:sp>
          <p:nvSpPr>
            <p:cNvPr id="15" name="Rectangle 14"/>
            <p:cNvSpPr/>
            <p:nvPr/>
          </p:nvSpPr>
          <p:spPr>
            <a:xfrm>
              <a:off x="340749" y="4937805"/>
              <a:ext cx="8447322" cy="1197254"/>
            </a:xfrm>
            <a:prstGeom prst="rect">
              <a:avLst/>
            </a:prstGeom>
            <a:solidFill>
              <a:srgbClr val="D7E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a:solidFill>
                    <a:schemeClr val="tx2"/>
                  </a:solidFill>
                </a:rPr>
                <a:t>Disney’s Gain</a:t>
              </a:r>
            </a:p>
            <a:p>
              <a:pPr algn="ctr"/>
              <a:endParaRPr lang="en-US" sz="1200" b="1" dirty="0">
                <a:solidFill>
                  <a:schemeClr val="tx2"/>
                </a:solidFill>
              </a:endParaRPr>
            </a:p>
            <a:p>
              <a:r>
                <a:rPr lang="en-US" sz="1200" dirty="0">
                  <a:solidFill>
                    <a:schemeClr val="tx2"/>
                  </a:solidFill>
                </a:rPr>
                <a:t>Disney installed thousands of sensors throughout the park that communicate with the MagicBands and convert the park into a giant computer system. Disney gets real-time customer data: </a:t>
              </a:r>
              <a:r>
                <a:rPr lang="en-US" sz="1200" i="1" dirty="0">
                  <a:solidFill>
                    <a:schemeClr val="tx2"/>
                  </a:solidFill>
                </a:rPr>
                <a:t>Where do they go when? Which rides are popular with which type of guests? Which foods might be better moved to different areas of the park? </a:t>
              </a:r>
              <a:r>
                <a:rPr lang="en-US" sz="1200" dirty="0">
                  <a:solidFill>
                    <a:schemeClr val="tx2"/>
                  </a:solidFill>
                </a:rPr>
                <a:t>The technology also allows Disney employees to optimize their time. Instead of handling tickets, employees can spend more time with the guests.</a:t>
              </a:r>
            </a:p>
            <a:p>
              <a:pPr algn="ctr"/>
              <a:endParaRPr lang="en-US" sz="1200" b="1" dirty="0">
                <a:solidFill>
                  <a:schemeClr val="tx2"/>
                </a:solidFill>
              </a:endParaRPr>
            </a:p>
            <a:p>
              <a:endParaRPr lang="en-US" sz="1200" dirty="0">
                <a:solidFill>
                  <a:schemeClr val="tx2"/>
                </a:solidFill>
              </a:endParaRPr>
            </a:p>
            <a:p>
              <a:pPr algn="ctr"/>
              <a:endParaRPr lang="en-US" sz="1200" dirty="0">
                <a:solidFill>
                  <a:schemeClr val="tx2"/>
                </a:solidFill>
              </a:endParaRPr>
            </a:p>
            <a:p>
              <a:endParaRPr lang="en-US" sz="1200" dirty="0">
                <a:solidFill>
                  <a:schemeClr val="tx2"/>
                </a:solidFill>
              </a:endParaRPr>
            </a:p>
            <a:p>
              <a:endParaRPr lang="en-CA" sz="1200" dirty="0">
                <a:solidFill>
                  <a:schemeClr val="tx2"/>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3667429" y="2148683"/>
              <a:ext cx="1704000" cy="2648675"/>
            </a:xfrm>
            <a:prstGeom prst="rect">
              <a:avLst/>
            </a:prstGeom>
          </p:spPr>
        </p:pic>
      </p:grpSp>
      <p:sp>
        <p:nvSpPr>
          <p:cNvPr id="21" name="Oval 20"/>
          <p:cNvSpPr/>
          <p:nvPr/>
        </p:nvSpPr>
        <p:spPr>
          <a:xfrm>
            <a:off x="8157300" y="332696"/>
            <a:ext cx="720000" cy="720000"/>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1" name="TextBox 10"/>
          <p:cNvSpPr txBox="1"/>
          <p:nvPr/>
        </p:nvSpPr>
        <p:spPr>
          <a:xfrm>
            <a:off x="251520" y="6305038"/>
            <a:ext cx="8625780" cy="246221"/>
          </a:xfrm>
          <a:prstGeom prst="rect">
            <a:avLst/>
          </a:prstGeom>
        </p:spPr>
        <p:txBody>
          <a:bodyPr wrap="square" rtlCol="0">
            <a:spAutoFit/>
          </a:bodyPr>
          <a:lstStyle/>
          <a:p>
            <a:r>
              <a:rPr lang="en-US" sz="1000" dirty="0"/>
              <a:t>Source: Gupta, Sunil. </a:t>
            </a:r>
            <a:r>
              <a:rPr lang="en-US" sz="1000" i="1" dirty="0"/>
              <a:t>Driving Digital Strategy</a:t>
            </a:r>
            <a:r>
              <a:rPr lang="en-US" sz="1000" dirty="0"/>
              <a:t>. </a:t>
            </a:r>
            <a:endParaRPr lang="en-CA" sz="1000" dirty="0"/>
          </a:p>
        </p:txBody>
      </p:sp>
    </p:spTree>
    <p:extLst>
      <p:ext uri="{BB962C8B-B14F-4D97-AF65-F5344CB8AC3E}">
        <p14:creationId xmlns:p14="http://schemas.microsoft.com/office/powerpoint/2010/main" val="680978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2"/>
                </a:solidFill>
              </a:rPr>
              <a:t>Seek operational excellence</a:t>
            </a:r>
            <a:br>
              <a:rPr lang="en-US" dirty="0">
                <a:solidFill>
                  <a:schemeClr val="bg2"/>
                </a:solidFill>
              </a:rPr>
            </a:br>
            <a:r>
              <a:rPr lang="en-US" sz="1600" dirty="0">
                <a:solidFill>
                  <a:schemeClr val="bg2"/>
                </a:solidFill>
                <a:latin typeface="Arial"/>
              </a:rPr>
              <a:t>Case study: United Parcel Service (UPS)</a:t>
            </a:r>
            <a:endParaRPr lang="en-CA" dirty="0">
              <a:solidFill>
                <a:schemeClr val="bg2"/>
              </a:solidFill>
            </a:endParaRPr>
          </a:p>
        </p:txBody>
      </p:sp>
      <p:sp>
        <p:nvSpPr>
          <p:cNvPr id="5" name="Rectangle 4"/>
          <p:cNvSpPr/>
          <p:nvPr/>
        </p:nvSpPr>
        <p:spPr>
          <a:xfrm>
            <a:off x="344544" y="1185084"/>
            <a:ext cx="8447322" cy="1265153"/>
          </a:xfrm>
          <a:prstGeom prst="rect">
            <a:avLst/>
          </a:prstGeom>
          <a:solidFill>
            <a:srgbClr val="D7E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a:solidFill>
                  <a:schemeClr val="tx2"/>
                </a:solidFill>
              </a:rPr>
              <a:t>Challenge</a:t>
            </a:r>
          </a:p>
          <a:p>
            <a:pPr algn="ctr"/>
            <a:endParaRPr lang="en-US" sz="1200" b="1" dirty="0">
              <a:solidFill>
                <a:schemeClr val="tx2"/>
              </a:solidFill>
            </a:endParaRPr>
          </a:p>
          <a:p>
            <a:r>
              <a:rPr lang="en-US" sz="1200" dirty="0">
                <a:solidFill>
                  <a:schemeClr val="tx2"/>
                </a:solidFill>
              </a:rPr>
              <a:t>UPS delivers 19.1 million packages every day around the globe. It has a fleet of more than 100,000 trucks, cars, and vans. Running this large fleet of vehicles is complex and expensive. Reduction of every single mile driven by its fleet can improve the company’s profitability by $50 million. The 120 stops that a driver makes in a typical day can be routed in trillions of ways. </a:t>
            </a:r>
            <a:r>
              <a:rPr lang="en-US" sz="1200" i="1" dirty="0">
                <a:solidFill>
                  <a:schemeClr val="tx2"/>
                </a:solidFill>
              </a:rPr>
              <a:t>What route should a UPS driver take to improve efficiency and reduce fuel consumption of the truck?</a:t>
            </a:r>
          </a:p>
          <a:p>
            <a:endParaRPr lang="en-US" sz="1200" dirty="0">
              <a:solidFill>
                <a:schemeClr val="tx2"/>
              </a:solidFill>
            </a:endParaRPr>
          </a:p>
          <a:p>
            <a:endParaRPr lang="en-CA" sz="1200" dirty="0">
              <a:solidFill>
                <a:schemeClr val="tx2"/>
              </a:solidFill>
            </a:endParaRPr>
          </a:p>
        </p:txBody>
      </p:sp>
      <p:sp>
        <p:nvSpPr>
          <p:cNvPr id="7" name="Rectangle 6"/>
          <p:cNvSpPr/>
          <p:nvPr/>
        </p:nvSpPr>
        <p:spPr>
          <a:xfrm>
            <a:off x="344544" y="2595846"/>
            <a:ext cx="8447322" cy="1006221"/>
          </a:xfrm>
          <a:prstGeom prst="rect">
            <a:avLst/>
          </a:prstGeom>
          <a:solidFill>
            <a:srgbClr val="D7E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a:solidFill>
                  <a:schemeClr val="tx2"/>
                </a:solidFill>
              </a:rPr>
              <a:t>Response</a:t>
            </a:r>
          </a:p>
          <a:p>
            <a:pPr algn="ctr"/>
            <a:endParaRPr lang="en-US" sz="1200" b="1" dirty="0">
              <a:solidFill>
                <a:schemeClr val="tx2"/>
              </a:solidFill>
            </a:endParaRPr>
          </a:p>
          <a:p>
            <a:r>
              <a:rPr lang="en-US" sz="1200" dirty="0">
                <a:solidFill>
                  <a:schemeClr val="tx2"/>
                </a:solidFill>
              </a:rPr>
              <a:t>To solve this problem, UPS installed chips in its trucks to monitor their real-time movement. Knowing the location of a driver and the real-time traffic information, route-optimization software called ORION (on-road-integrated optimization and navigation) directs the driver to take the optimal route.</a:t>
            </a:r>
          </a:p>
          <a:p>
            <a:endParaRPr lang="en-US" sz="1200" dirty="0">
              <a:solidFill>
                <a:schemeClr val="tx2"/>
              </a:solidFill>
            </a:endParaRPr>
          </a:p>
          <a:p>
            <a:endParaRPr lang="en-CA" sz="1200" dirty="0">
              <a:solidFill>
                <a:schemeClr val="tx2"/>
              </a:solidFill>
            </a:endParaRPr>
          </a:p>
        </p:txBody>
      </p:sp>
      <p:sp>
        <p:nvSpPr>
          <p:cNvPr id="8" name="Rectangle 7"/>
          <p:cNvSpPr/>
          <p:nvPr/>
        </p:nvSpPr>
        <p:spPr>
          <a:xfrm>
            <a:off x="344544" y="3747676"/>
            <a:ext cx="8447322" cy="1006221"/>
          </a:xfrm>
          <a:prstGeom prst="rect">
            <a:avLst/>
          </a:prstGeom>
          <a:solidFill>
            <a:srgbClr val="D7E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200" b="1" dirty="0">
                <a:solidFill>
                  <a:schemeClr val="tx2"/>
                </a:solidFill>
              </a:rPr>
              <a:t>Result</a:t>
            </a:r>
          </a:p>
          <a:p>
            <a:pPr algn="ctr"/>
            <a:endParaRPr lang="en-US" sz="1200" b="1" dirty="0">
              <a:solidFill>
                <a:schemeClr val="tx2"/>
              </a:solidFill>
            </a:endParaRPr>
          </a:p>
          <a:p>
            <a:r>
              <a:rPr lang="en-US" sz="1200" dirty="0">
                <a:solidFill>
                  <a:schemeClr val="tx2"/>
                </a:solidFill>
              </a:rPr>
              <a:t>In first four years since its rollout, ORION has eliminated 1.6 million hours of truck idling time and has produced an annual savings of 85 million miles in driving and 8.5 million gallons in fuel consumption. UPS expects to save from $300-$400 million a year after the program is fully implemented.</a:t>
            </a:r>
          </a:p>
          <a:p>
            <a:endParaRPr lang="en-US" sz="1200" dirty="0">
              <a:solidFill>
                <a:schemeClr val="tx2"/>
              </a:solidFill>
            </a:endParaRPr>
          </a:p>
          <a:p>
            <a:endParaRPr lang="en-CA" sz="1200" dirty="0">
              <a:solidFill>
                <a:schemeClr val="tx2"/>
              </a:solidFill>
            </a:endParaRPr>
          </a:p>
        </p:txBody>
      </p:sp>
      <p:grpSp>
        <p:nvGrpSpPr>
          <p:cNvPr id="12" name="Group 11"/>
          <p:cNvGrpSpPr/>
          <p:nvPr/>
        </p:nvGrpSpPr>
        <p:grpSpPr>
          <a:xfrm>
            <a:off x="1557001" y="5170857"/>
            <a:ext cx="6014817" cy="1107996"/>
            <a:chOff x="1619979" y="5197490"/>
            <a:chExt cx="6014817" cy="1107996"/>
          </a:xfrm>
        </p:grpSpPr>
        <p:sp>
          <p:nvSpPr>
            <p:cNvPr id="9" name="Rectangle 8"/>
            <p:cNvSpPr/>
            <p:nvPr/>
          </p:nvSpPr>
          <p:spPr>
            <a:xfrm>
              <a:off x="1619979" y="5197490"/>
              <a:ext cx="5877645" cy="1107996"/>
            </a:xfrm>
            <a:prstGeom prst="rect">
              <a:avLst/>
            </a:prstGeom>
          </p:spPr>
          <p:txBody>
            <a:bodyPr wrap="square">
              <a:spAutoFit/>
            </a:bodyPr>
            <a:lstStyle/>
            <a:p>
              <a:pPr algn="ctr"/>
              <a:r>
                <a:rPr lang="en-US" sz="1400" i="1" dirty="0">
                  <a:solidFill>
                    <a:schemeClr val="tx2"/>
                  </a:solidFill>
                  <a:latin typeface="+mj-lt"/>
                </a:rPr>
                <a:t>Operational excellence must not be looked at in isolation. An organization can be the most efficient, but still the most irrelevant one. </a:t>
              </a:r>
            </a:p>
            <a:p>
              <a:pPr algn="ctr"/>
              <a:endParaRPr lang="en-US" sz="1400" i="1" dirty="0">
                <a:solidFill>
                  <a:schemeClr val="tx1">
                    <a:lumMod val="60000"/>
                    <a:lumOff val="40000"/>
                  </a:schemeClr>
                </a:solidFill>
                <a:latin typeface="+mj-lt"/>
              </a:endParaRPr>
            </a:p>
            <a:p>
              <a:pPr algn="ctr"/>
              <a:r>
                <a:rPr lang="en-US" sz="1200" i="1" dirty="0">
                  <a:solidFill>
                    <a:schemeClr val="tx2"/>
                  </a:solidFill>
                </a:rPr>
                <a:t>– </a:t>
              </a:r>
              <a:r>
                <a:rPr lang="en-US" sz="1200" dirty="0">
                  <a:solidFill>
                    <a:schemeClr val="tx2"/>
                  </a:solidFill>
                </a:rPr>
                <a:t>Sunil Gupta, Edward W. Carter Professor of Business Administration, Harvard Business School</a:t>
              </a:r>
            </a:p>
          </p:txBody>
        </p:sp>
        <p:pic>
          <p:nvPicPr>
            <p:cNvPr id="10" name="Picture 102"/>
            <p:cNvPicPr>
              <a:picLocks noChangeAspect="1"/>
            </p:cNvPicPr>
            <p:nvPr/>
          </p:nvPicPr>
          <p:blipFill>
            <a:blip r:embed="rId2"/>
            <a:stretch>
              <a:fillRect/>
            </a:stretch>
          </p:blipFill>
          <p:spPr>
            <a:xfrm>
              <a:off x="1847876" y="5197490"/>
              <a:ext cx="292633" cy="219475"/>
            </a:xfrm>
            <a:prstGeom prst="rect">
              <a:avLst/>
            </a:prstGeom>
          </p:spPr>
        </p:pic>
        <p:pic>
          <p:nvPicPr>
            <p:cNvPr id="11" name="Picture 103"/>
            <p:cNvPicPr>
              <a:picLocks noChangeAspect="1"/>
            </p:cNvPicPr>
            <p:nvPr/>
          </p:nvPicPr>
          <p:blipFill>
            <a:blip r:embed="rId3"/>
            <a:stretch>
              <a:fillRect/>
            </a:stretch>
          </p:blipFill>
          <p:spPr>
            <a:xfrm>
              <a:off x="7360452" y="5397446"/>
              <a:ext cx="274344" cy="286537"/>
            </a:xfrm>
            <a:prstGeom prst="rect">
              <a:avLst/>
            </a:prstGeom>
          </p:spPr>
        </p:pic>
      </p:grpSp>
      <p:sp>
        <p:nvSpPr>
          <p:cNvPr id="13" name="Oval 12"/>
          <p:cNvSpPr/>
          <p:nvPr/>
        </p:nvSpPr>
        <p:spPr>
          <a:xfrm>
            <a:off x="8157300" y="332696"/>
            <a:ext cx="720000" cy="720000"/>
          </a:xfrm>
          <a:prstGeom prst="ellipse">
            <a:avLst/>
          </a:prstGeom>
          <a:blipFill dpi="0" rotWithShape="1">
            <a:blip r:embed="rId4"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TextBox 13"/>
          <p:cNvSpPr txBox="1"/>
          <p:nvPr/>
        </p:nvSpPr>
        <p:spPr>
          <a:xfrm>
            <a:off x="251520" y="6305038"/>
            <a:ext cx="8625780" cy="246221"/>
          </a:xfrm>
          <a:prstGeom prst="rect">
            <a:avLst/>
          </a:prstGeom>
        </p:spPr>
        <p:txBody>
          <a:bodyPr wrap="square" rtlCol="0">
            <a:spAutoFit/>
          </a:bodyPr>
          <a:lstStyle/>
          <a:p>
            <a:r>
              <a:rPr lang="en-US" sz="1000" dirty="0"/>
              <a:t>Source: Gupta, Sunil. </a:t>
            </a:r>
            <a:r>
              <a:rPr lang="en-US" sz="1000" i="1" dirty="0"/>
              <a:t>Driving Digital Strategy</a:t>
            </a:r>
            <a:r>
              <a:rPr lang="en-US" sz="1000" dirty="0"/>
              <a:t>. </a:t>
            </a:r>
            <a:endParaRPr lang="en-CA" sz="1000" dirty="0"/>
          </a:p>
        </p:txBody>
      </p:sp>
    </p:spTree>
    <p:extLst>
      <p:ext uri="{BB962C8B-B14F-4D97-AF65-F5344CB8AC3E}">
        <p14:creationId xmlns:p14="http://schemas.microsoft.com/office/powerpoint/2010/main" val="7150629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2"/>
                </a:solidFill>
              </a:rPr>
              <a:t>Adapt your value proposition</a:t>
            </a:r>
            <a:br>
              <a:rPr lang="en-US" dirty="0">
                <a:solidFill>
                  <a:schemeClr val="bg2"/>
                </a:solidFill>
              </a:rPr>
            </a:br>
            <a:r>
              <a:rPr lang="en-US" sz="1600" dirty="0">
                <a:solidFill>
                  <a:schemeClr val="bg2"/>
                </a:solidFill>
                <a:latin typeface="Arial"/>
              </a:rPr>
              <a:t>Case study: New York Times (NYT)</a:t>
            </a:r>
            <a:endParaRPr lang="en-CA" dirty="0">
              <a:solidFill>
                <a:schemeClr val="bg2"/>
              </a:solidFill>
            </a:endParaRPr>
          </a:p>
        </p:txBody>
      </p:sp>
      <p:sp>
        <p:nvSpPr>
          <p:cNvPr id="7" name="Rectangle 6"/>
          <p:cNvSpPr/>
          <p:nvPr/>
        </p:nvSpPr>
        <p:spPr>
          <a:xfrm>
            <a:off x="339639" y="1196792"/>
            <a:ext cx="8447322" cy="1741781"/>
          </a:xfrm>
          <a:prstGeom prst="rect">
            <a:avLst/>
          </a:prstGeom>
          <a:solidFill>
            <a:srgbClr val="D7E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b="1" dirty="0">
                <a:solidFill>
                  <a:schemeClr val="tx2"/>
                </a:solidFill>
              </a:rPr>
              <a:t>Challenge</a:t>
            </a:r>
          </a:p>
          <a:p>
            <a:pPr algn="ctr"/>
            <a:endParaRPr lang="en-US" sz="1100" b="1" dirty="0">
              <a:solidFill>
                <a:schemeClr val="tx2"/>
              </a:solidFill>
            </a:endParaRPr>
          </a:p>
          <a:p>
            <a:r>
              <a:rPr lang="en-US" sz="1100" dirty="0">
                <a:solidFill>
                  <a:schemeClr val="tx2"/>
                </a:solidFill>
              </a:rPr>
              <a:t>The New York Times (NYT) went through a digital transformation. The newspaper industry’s traditional source of revenue, classified advertisement, was under fire due to online players like Craigslist, Monster.com, and others. To compensate for the losses in print, every newspaper built an online presence with the hope of reaching a much larger audience and of generating revenue in online advertising. While NYT had 30 million unique visitors per month on its website in 2012, the online ad revenue wasn’t enough to compensate for the loss of print advertising.</a:t>
            </a:r>
          </a:p>
          <a:p>
            <a:endParaRPr lang="en-US" sz="1100" dirty="0">
              <a:solidFill>
                <a:schemeClr val="tx2"/>
              </a:solidFill>
            </a:endParaRPr>
          </a:p>
          <a:p>
            <a:r>
              <a:rPr lang="en-US" sz="1100" dirty="0">
                <a:solidFill>
                  <a:schemeClr val="tx2"/>
                </a:solidFill>
              </a:rPr>
              <a:t>Traditionally, NYT sold newspaper subscriptions at a low price (the </a:t>
            </a:r>
            <a:r>
              <a:rPr lang="en-US" sz="1100" i="1" dirty="0">
                <a:solidFill>
                  <a:schemeClr val="tx2"/>
                </a:solidFill>
              </a:rPr>
              <a:t>razor</a:t>
            </a:r>
            <a:r>
              <a:rPr lang="en-US" sz="1100" dirty="0">
                <a:solidFill>
                  <a:schemeClr val="tx2"/>
                </a:solidFill>
              </a:rPr>
              <a:t>) to generate revenue through advertising (the </a:t>
            </a:r>
            <a:r>
              <a:rPr lang="en-US" sz="1100" i="1" dirty="0">
                <a:solidFill>
                  <a:schemeClr val="tx2"/>
                </a:solidFill>
              </a:rPr>
              <a:t>blade</a:t>
            </a:r>
            <a:r>
              <a:rPr lang="en-US" sz="1100" dirty="0">
                <a:solidFill>
                  <a:schemeClr val="tx2"/>
                </a:solidFill>
              </a:rPr>
              <a:t>). In the online world, the razor was completely free and the blades weren’t selling like they used to.</a:t>
            </a:r>
          </a:p>
          <a:p>
            <a:endParaRPr lang="en-US" sz="1100" dirty="0">
              <a:solidFill>
                <a:schemeClr val="tx2"/>
              </a:solidFill>
            </a:endParaRPr>
          </a:p>
          <a:p>
            <a:endParaRPr lang="en-CA" sz="1100" dirty="0">
              <a:solidFill>
                <a:schemeClr val="tx2"/>
              </a:solidFill>
            </a:endParaRPr>
          </a:p>
        </p:txBody>
      </p:sp>
      <p:sp>
        <p:nvSpPr>
          <p:cNvPr id="8" name="Rectangle 7"/>
          <p:cNvSpPr/>
          <p:nvPr/>
        </p:nvSpPr>
        <p:spPr>
          <a:xfrm>
            <a:off x="339639" y="3010621"/>
            <a:ext cx="8447322" cy="922187"/>
          </a:xfrm>
          <a:prstGeom prst="rect">
            <a:avLst/>
          </a:prstGeom>
          <a:solidFill>
            <a:srgbClr val="D7E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1100" b="1" dirty="0">
                <a:solidFill>
                  <a:schemeClr val="tx2"/>
                </a:solidFill>
              </a:rPr>
              <a:t>Resolution</a:t>
            </a:r>
          </a:p>
          <a:p>
            <a:pPr algn="ctr"/>
            <a:endParaRPr lang="en-US" sz="1100" b="1" dirty="0">
              <a:solidFill>
                <a:schemeClr val="tx2"/>
              </a:solidFill>
            </a:endParaRPr>
          </a:p>
          <a:p>
            <a:r>
              <a:rPr lang="en-US" sz="1100" dirty="0">
                <a:solidFill>
                  <a:schemeClr val="tx2"/>
                </a:solidFill>
              </a:rPr>
              <a:t>In March 2011, NYT created a paywall and made its website restricted. Users would get free access to 20 articles per month, after which they had to pay. NYT believed that consumers would care about reliable journalism in the age of information overload. By June 2017, NYT had over 2 million digital news subscribers – over 70% of NYT’s revenue. The razor has become the blade!</a:t>
            </a:r>
          </a:p>
          <a:p>
            <a:pPr algn="ctr"/>
            <a:endParaRPr lang="en-US" sz="1100" dirty="0">
              <a:solidFill>
                <a:schemeClr val="tx2"/>
              </a:solidFill>
            </a:endParaRPr>
          </a:p>
          <a:p>
            <a:endParaRPr lang="en-US" sz="1100" dirty="0">
              <a:solidFill>
                <a:schemeClr val="tx2"/>
              </a:solidFill>
            </a:endParaRPr>
          </a:p>
          <a:p>
            <a:endParaRPr lang="en-CA" sz="1100" dirty="0">
              <a:solidFill>
                <a:schemeClr val="tx2"/>
              </a:solidFill>
            </a:endParaRPr>
          </a:p>
        </p:txBody>
      </p:sp>
      <p:graphicFrame>
        <p:nvGraphicFramePr>
          <p:cNvPr id="11" name="Chart 10"/>
          <p:cNvGraphicFramePr/>
          <p:nvPr>
            <p:extLst>
              <p:ext uri="{D42A27DB-BD31-4B8C-83A1-F6EECF244321}">
                <p14:modId xmlns:p14="http://schemas.microsoft.com/office/powerpoint/2010/main" val="3177059082"/>
              </p:ext>
            </p:extLst>
          </p:nvPr>
        </p:nvGraphicFramePr>
        <p:xfrm>
          <a:off x="339639" y="4154867"/>
          <a:ext cx="4028175" cy="2126825"/>
        </p:xfrm>
        <a:graphic>
          <a:graphicData uri="http://schemas.openxmlformats.org/drawingml/2006/chart">
            <c:chart xmlns:c="http://schemas.openxmlformats.org/drawingml/2006/chart" xmlns:r="http://schemas.openxmlformats.org/officeDocument/2006/relationships" r:id="rId2"/>
          </a:graphicData>
        </a:graphic>
      </p:graphicFrame>
      <p:grpSp>
        <p:nvGrpSpPr>
          <p:cNvPr id="45" name="Group 44"/>
          <p:cNvGrpSpPr/>
          <p:nvPr/>
        </p:nvGrpSpPr>
        <p:grpSpPr>
          <a:xfrm>
            <a:off x="5162671" y="4154867"/>
            <a:ext cx="3624290" cy="1826802"/>
            <a:chOff x="4778710" y="3980671"/>
            <a:chExt cx="3624290" cy="1826802"/>
          </a:xfrm>
        </p:grpSpPr>
        <p:sp>
          <p:nvSpPr>
            <p:cNvPr id="16" name="Rounded Rectangle 15"/>
            <p:cNvSpPr/>
            <p:nvPr/>
          </p:nvSpPr>
          <p:spPr>
            <a:xfrm>
              <a:off x="6262975" y="4295005"/>
              <a:ext cx="720000" cy="523782"/>
            </a:xfrm>
            <a:prstGeom prst="roundRect">
              <a:avLst/>
            </a:prstGeom>
            <a:solidFill>
              <a:srgbClr val="D7E0ED"/>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NYT</a:t>
              </a:r>
              <a:endParaRPr lang="en-CA" sz="1200" dirty="0">
                <a:solidFill>
                  <a:schemeClr val="tx1"/>
                </a:solidFill>
              </a:endParaRPr>
            </a:p>
          </p:txBody>
        </p:sp>
        <p:sp>
          <p:nvSpPr>
            <p:cNvPr id="17" name="Rounded Rectangle 16"/>
            <p:cNvSpPr/>
            <p:nvPr/>
          </p:nvSpPr>
          <p:spPr>
            <a:xfrm>
              <a:off x="7683000" y="4295005"/>
              <a:ext cx="720000" cy="523782"/>
            </a:xfrm>
            <a:prstGeom prst="roundRect">
              <a:avLst/>
            </a:prstGeom>
            <a:solidFill>
              <a:srgbClr val="D7E0ED"/>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Users</a:t>
              </a:r>
              <a:endParaRPr lang="en-CA" sz="1200" dirty="0">
                <a:solidFill>
                  <a:schemeClr val="tx1"/>
                </a:solidFill>
              </a:endParaRPr>
            </a:p>
          </p:txBody>
        </p:sp>
        <p:sp>
          <p:nvSpPr>
            <p:cNvPr id="18" name="Rounded Rectangle 17"/>
            <p:cNvSpPr/>
            <p:nvPr/>
          </p:nvSpPr>
          <p:spPr>
            <a:xfrm>
              <a:off x="4844078" y="4295005"/>
              <a:ext cx="720000" cy="523782"/>
            </a:xfrm>
            <a:prstGeom prst="roundRect">
              <a:avLst/>
            </a:prstGeom>
            <a:solidFill>
              <a:srgbClr val="D7E0ED"/>
            </a:solid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a:solidFill>
                    <a:schemeClr val="tx1"/>
                  </a:solidFill>
                </a:rPr>
                <a:t>Advertisers</a:t>
              </a:r>
              <a:endParaRPr lang="en-CA" sz="1050" dirty="0">
                <a:solidFill>
                  <a:schemeClr val="tx1"/>
                </a:solidFill>
              </a:endParaRPr>
            </a:p>
          </p:txBody>
        </p:sp>
        <p:cxnSp>
          <p:nvCxnSpPr>
            <p:cNvPr id="20" name="Straight Arrow Connector 19"/>
            <p:cNvCxnSpPr>
              <a:stCxn id="18" idx="3"/>
              <a:endCxn id="16" idx="1"/>
            </p:cNvCxnSpPr>
            <p:nvPr/>
          </p:nvCxnSpPr>
          <p:spPr>
            <a:xfrm>
              <a:off x="5564078" y="4556896"/>
              <a:ext cx="6988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7" idx="1"/>
              <a:endCxn id="16" idx="3"/>
            </p:cNvCxnSpPr>
            <p:nvPr/>
          </p:nvCxnSpPr>
          <p:spPr>
            <a:xfrm flipH="1">
              <a:off x="6982975" y="4556896"/>
              <a:ext cx="7000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6262975" y="5283691"/>
              <a:ext cx="720000" cy="523782"/>
            </a:xfrm>
            <a:prstGeom prst="roundRect">
              <a:avLst/>
            </a:prstGeom>
            <a:solidFill>
              <a:srgbClr val="D7E0ED"/>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NYT</a:t>
              </a:r>
              <a:endParaRPr lang="en-CA" sz="1200" dirty="0">
                <a:solidFill>
                  <a:schemeClr val="tx1"/>
                </a:solidFill>
              </a:endParaRPr>
            </a:p>
          </p:txBody>
        </p:sp>
        <p:sp>
          <p:nvSpPr>
            <p:cNvPr id="24" name="Rounded Rectangle 23"/>
            <p:cNvSpPr/>
            <p:nvPr/>
          </p:nvSpPr>
          <p:spPr>
            <a:xfrm>
              <a:off x="7683000" y="5283691"/>
              <a:ext cx="720000" cy="523782"/>
            </a:xfrm>
            <a:prstGeom prst="roundRect">
              <a:avLst/>
            </a:prstGeom>
            <a:solidFill>
              <a:srgbClr val="D7E0ED"/>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solidFill>
                </a:rPr>
                <a:t>Users</a:t>
              </a:r>
              <a:endParaRPr lang="en-CA" sz="1200" dirty="0">
                <a:solidFill>
                  <a:schemeClr val="tx1"/>
                </a:solidFill>
              </a:endParaRPr>
            </a:p>
          </p:txBody>
        </p:sp>
        <p:sp>
          <p:nvSpPr>
            <p:cNvPr id="25" name="Rounded Rectangle 24"/>
            <p:cNvSpPr/>
            <p:nvPr/>
          </p:nvSpPr>
          <p:spPr>
            <a:xfrm>
              <a:off x="4844078" y="5283691"/>
              <a:ext cx="720000" cy="523782"/>
            </a:xfrm>
            <a:prstGeom prst="roundRect">
              <a:avLst/>
            </a:prstGeom>
            <a:solidFill>
              <a:srgbClr val="D7E0ED"/>
            </a:solidFill>
            <a:ln w="12700"/>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050" dirty="0">
                  <a:solidFill>
                    <a:schemeClr val="tx1"/>
                  </a:solidFill>
                </a:rPr>
                <a:t>Advertisers</a:t>
              </a:r>
              <a:endParaRPr lang="en-CA" sz="1050" dirty="0">
                <a:solidFill>
                  <a:schemeClr val="tx1"/>
                </a:solidFill>
              </a:endParaRPr>
            </a:p>
          </p:txBody>
        </p:sp>
        <p:cxnSp>
          <p:nvCxnSpPr>
            <p:cNvPr id="26" name="Straight Arrow Connector 25"/>
            <p:cNvCxnSpPr>
              <a:stCxn id="25" idx="3"/>
              <a:endCxn id="23" idx="1"/>
            </p:cNvCxnSpPr>
            <p:nvPr/>
          </p:nvCxnSpPr>
          <p:spPr>
            <a:xfrm>
              <a:off x="5564078" y="5545582"/>
              <a:ext cx="6988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24" idx="1"/>
              <a:endCxn id="23" idx="3"/>
            </p:cNvCxnSpPr>
            <p:nvPr/>
          </p:nvCxnSpPr>
          <p:spPr>
            <a:xfrm flipH="1">
              <a:off x="6982975" y="5545582"/>
              <a:ext cx="70002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7035526" y="4350565"/>
              <a:ext cx="614898" cy="430887"/>
            </a:xfrm>
            <a:prstGeom prst="rect">
              <a:avLst/>
            </a:prstGeom>
          </p:spPr>
          <p:txBody>
            <a:bodyPr wrap="square" rtlCol="0">
              <a:spAutoFit/>
            </a:bodyPr>
            <a:lstStyle/>
            <a:p>
              <a:pPr algn="ctr"/>
              <a:r>
                <a:rPr lang="en-US" sz="1100" dirty="0"/>
                <a:t>Sub $ </a:t>
              </a:r>
            </a:p>
            <a:p>
              <a:pPr algn="ctr"/>
              <a:r>
                <a:rPr lang="en-US" sz="1100" dirty="0"/>
                <a:t>(razor)</a:t>
              </a:r>
              <a:endParaRPr lang="en-CA" sz="1100" dirty="0"/>
            </a:p>
          </p:txBody>
        </p:sp>
        <p:sp>
          <p:nvSpPr>
            <p:cNvPr id="41" name="TextBox 40"/>
            <p:cNvSpPr txBox="1"/>
            <p:nvPr/>
          </p:nvSpPr>
          <p:spPr>
            <a:xfrm>
              <a:off x="5562950" y="4350565"/>
              <a:ext cx="648000" cy="430887"/>
            </a:xfrm>
            <a:prstGeom prst="rect">
              <a:avLst/>
            </a:prstGeom>
          </p:spPr>
          <p:txBody>
            <a:bodyPr wrap="square" rtlCol="0">
              <a:spAutoFit/>
            </a:bodyPr>
            <a:lstStyle/>
            <a:p>
              <a:pPr algn="ctr"/>
              <a:r>
                <a:rPr lang="en-US" sz="1100" dirty="0"/>
                <a:t>Ad $ </a:t>
              </a:r>
            </a:p>
            <a:p>
              <a:pPr algn="ctr"/>
              <a:r>
                <a:rPr lang="en-US" sz="1100" dirty="0"/>
                <a:t>(blade)</a:t>
              </a:r>
              <a:endParaRPr lang="en-CA" sz="1100" dirty="0"/>
            </a:p>
          </p:txBody>
        </p:sp>
        <p:sp>
          <p:nvSpPr>
            <p:cNvPr id="42" name="TextBox 41"/>
            <p:cNvSpPr txBox="1"/>
            <p:nvPr/>
          </p:nvSpPr>
          <p:spPr>
            <a:xfrm>
              <a:off x="7013688" y="5330138"/>
              <a:ext cx="648000" cy="430887"/>
            </a:xfrm>
            <a:prstGeom prst="rect">
              <a:avLst/>
            </a:prstGeom>
          </p:spPr>
          <p:txBody>
            <a:bodyPr wrap="square" rtlCol="0">
              <a:spAutoFit/>
            </a:bodyPr>
            <a:lstStyle/>
            <a:p>
              <a:pPr algn="ctr"/>
              <a:r>
                <a:rPr lang="en-US" sz="1100" dirty="0"/>
                <a:t>Sub $ </a:t>
              </a:r>
            </a:p>
            <a:p>
              <a:pPr algn="ctr"/>
              <a:r>
                <a:rPr lang="en-US" sz="1100" dirty="0"/>
                <a:t>(blade)</a:t>
              </a:r>
              <a:endParaRPr lang="en-CA" sz="1100" dirty="0"/>
            </a:p>
          </p:txBody>
        </p:sp>
        <p:sp>
          <p:nvSpPr>
            <p:cNvPr id="43" name="TextBox 42"/>
            <p:cNvSpPr txBox="1"/>
            <p:nvPr/>
          </p:nvSpPr>
          <p:spPr>
            <a:xfrm>
              <a:off x="4778710" y="3980671"/>
              <a:ext cx="1992731" cy="276999"/>
            </a:xfrm>
            <a:prstGeom prst="rect">
              <a:avLst/>
            </a:prstGeom>
          </p:spPr>
          <p:txBody>
            <a:bodyPr wrap="square" rtlCol="0">
              <a:spAutoFit/>
            </a:bodyPr>
            <a:lstStyle/>
            <a:p>
              <a:r>
                <a:rPr lang="en-US" sz="1200" dirty="0"/>
                <a:t>Traditional business model</a:t>
              </a:r>
              <a:endParaRPr lang="en-CA" sz="1200" dirty="0"/>
            </a:p>
          </p:txBody>
        </p:sp>
        <p:sp>
          <p:nvSpPr>
            <p:cNvPr id="44" name="TextBox 43"/>
            <p:cNvSpPr txBox="1"/>
            <p:nvPr/>
          </p:nvSpPr>
          <p:spPr>
            <a:xfrm>
              <a:off x="4778710" y="4974738"/>
              <a:ext cx="1992731" cy="276999"/>
            </a:xfrm>
            <a:prstGeom prst="rect">
              <a:avLst/>
            </a:prstGeom>
          </p:spPr>
          <p:txBody>
            <a:bodyPr wrap="square" rtlCol="0">
              <a:spAutoFit/>
            </a:bodyPr>
            <a:lstStyle/>
            <a:p>
              <a:r>
                <a:rPr lang="en-US" sz="1200" dirty="0"/>
                <a:t>Digital business model</a:t>
              </a:r>
              <a:endParaRPr lang="en-CA" sz="1200" dirty="0"/>
            </a:p>
          </p:txBody>
        </p:sp>
      </p:grpSp>
      <p:sp>
        <p:nvSpPr>
          <p:cNvPr id="46" name="TextBox 45"/>
          <p:cNvSpPr txBox="1"/>
          <p:nvPr/>
        </p:nvSpPr>
        <p:spPr>
          <a:xfrm>
            <a:off x="5975900" y="5505100"/>
            <a:ext cx="648000" cy="261610"/>
          </a:xfrm>
          <a:prstGeom prst="rect">
            <a:avLst/>
          </a:prstGeom>
        </p:spPr>
        <p:txBody>
          <a:bodyPr wrap="square" rtlCol="0">
            <a:spAutoFit/>
          </a:bodyPr>
          <a:lstStyle/>
          <a:p>
            <a:pPr algn="ctr"/>
            <a:r>
              <a:rPr lang="en-US" sz="1100" dirty="0"/>
              <a:t>Ad $</a:t>
            </a:r>
          </a:p>
        </p:txBody>
      </p:sp>
      <p:sp>
        <p:nvSpPr>
          <p:cNvPr id="47" name="TextBox 46"/>
          <p:cNvSpPr txBox="1"/>
          <p:nvPr/>
        </p:nvSpPr>
        <p:spPr>
          <a:xfrm>
            <a:off x="1189607" y="3997887"/>
            <a:ext cx="2636668" cy="276999"/>
          </a:xfrm>
          <a:prstGeom prst="rect">
            <a:avLst/>
          </a:prstGeom>
          <a:solidFill>
            <a:schemeClr val="bg1"/>
          </a:solidFill>
        </p:spPr>
        <p:txBody>
          <a:bodyPr wrap="square" rtlCol="0">
            <a:spAutoFit/>
          </a:bodyPr>
          <a:lstStyle/>
          <a:p>
            <a:pPr algn="ctr"/>
            <a:r>
              <a:rPr lang="en-US" sz="1200" dirty="0"/>
              <a:t>Digital subscribers to NYT (in ‘000s)</a:t>
            </a:r>
            <a:endParaRPr lang="en-CA" sz="1200" dirty="0"/>
          </a:p>
        </p:txBody>
      </p:sp>
      <p:sp>
        <p:nvSpPr>
          <p:cNvPr id="29" name="Oval 28"/>
          <p:cNvSpPr/>
          <p:nvPr/>
        </p:nvSpPr>
        <p:spPr>
          <a:xfrm>
            <a:off x="8157300" y="332696"/>
            <a:ext cx="720000" cy="720000"/>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TextBox 29"/>
          <p:cNvSpPr txBox="1"/>
          <p:nvPr/>
        </p:nvSpPr>
        <p:spPr>
          <a:xfrm>
            <a:off x="251520" y="6305038"/>
            <a:ext cx="8625780" cy="246221"/>
          </a:xfrm>
          <a:prstGeom prst="rect">
            <a:avLst/>
          </a:prstGeom>
        </p:spPr>
        <p:txBody>
          <a:bodyPr wrap="square" rtlCol="0">
            <a:spAutoFit/>
          </a:bodyPr>
          <a:lstStyle/>
          <a:p>
            <a:r>
              <a:rPr lang="en-US" sz="1000" dirty="0"/>
              <a:t>Source: Gupta, Sunil. </a:t>
            </a:r>
            <a:r>
              <a:rPr lang="en-US" sz="1000" i="1" dirty="0"/>
              <a:t>Driving Digital Strategy</a:t>
            </a:r>
            <a:r>
              <a:rPr lang="en-US" sz="1000" dirty="0"/>
              <a:t>. </a:t>
            </a:r>
            <a:endParaRPr lang="en-CA" sz="1000" dirty="0"/>
          </a:p>
        </p:txBody>
      </p:sp>
    </p:spTree>
    <p:extLst>
      <p:ext uri="{BB962C8B-B14F-4D97-AF65-F5344CB8AC3E}">
        <p14:creationId xmlns:p14="http://schemas.microsoft.com/office/powerpoint/2010/main" val="2511634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 these icons to help direct you as you navigate this research </a:t>
            </a:r>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a:t>This icon denotes a slide where a supporting Info-Tech tool or template will help you perform the activity or step associated with the slide. Refer to the supporting tool or template to get the best results and proceed to the next step of the project.</a:t>
            </a:r>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a:t>This icon denotes a slide with an associated activity. The activity can be performed either as part of your project or with the support of Info-Tech team members, who will come onsite to facilitate a workshop for your organization.</a:t>
            </a:r>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a:t>Use these icons to help guide you through each step of the blueprint and direct you to content related to the recommended activities. </a:t>
            </a:r>
          </a:p>
        </p:txBody>
      </p:sp>
    </p:spTree>
    <p:extLst>
      <p:ext uri="{BB962C8B-B14F-4D97-AF65-F5344CB8AC3E}">
        <p14:creationId xmlns:p14="http://schemas.microsoft.com/office/powerpoint/2010/main" val="42392308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Rounded Rectangle 69"/>
          <p:cNvSpPr/>
          <p:nvPr/>
        </p:nvSpPr>
        <p:spPr>
          <a:xfrm>
            <a:off x="4759870"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1" name="Rounded Rectangle 70"/>
          <p:cNvSpPr/>
          <p:nvPr/>
        </p:nvSpPr>
        <p:spPr>
          <a:xfrm>
            <a:off x="371737"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2" name="Rectangle 71"/>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cxnSp>
        <p:nvCxnSpPr>
          <p:cNvPr id="73" name="Straight Arrow Connector 72"/>
          <p:cNvCxnSpPr>
            <a:stCxn id="85" idx="2"/>
          </p:cNvCxnSpPr>
          <p:nvPr/>
        </p:nvCxnSpPr>
        <p:spPr>
          <a:xfrm>
            <a:off x="821792" y="2920539"/>
            <a:ext cx="7783954" cy="0"/>
          </a:xfrm>
          <a:prstGeom prst="straightConnector1">
            <a:avLst/>
          </a:prstGeom>
          <a:noFill/>
          <a:ln w="38100" cap="flat" cmpd="sng" algn="ctr">
            <a:solidFill>
              <a:srgbClr val="FFFFFF">
                <a:lumMod val="85000"/>
              </a:srgbClr>
            </a:solidFill>
            <a:prstDash val="sysDot"/>
            <a:tailEnd type="triangle" w="lg" len="med"/>
          </a:ln>
          <a:effectLst/>
        </p:spPr>
      </p:cxnSp>
      <p:grpSp>
        <p:nvGrpSpPr>
          <p:cNvPr id="74" name="Group 73"/>
          <p:cNvGrpSpPr/>
          <p:nvPr/>
        </p:nvGrpSpPr>
        <p:grpSpPr>
          <a:xfrm>
            <a:off x="6985746" y="2025295"/>
            <a:ext cx="1636677" cy="2763778"/>
            <a:chOff x="6637354" y="1574599"/>
            <a:chExt cx="1636677" cy="2763778"/>
          </a:xfrm>
        </p:grpSpPr>
        <p:sp>
          <p:nvSpPr>
            <p:cNvPr id="75" name="Oval 74"/>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76" name="TextBox 75"/>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497EA9"/>
                  </a:solidFill>
                  <a:effectLst/>
                  <a:uLnTx/>
                  <a:uFillTx/>
                </a:rPr>
                <a:t>Consulting</a:t>
              </a:r>
            </a:p>
          </p:txBody>
        </p:sp>
        <p:sp>
          <p:nvSpPr>
            <p:cNvPr id="77" name="TextBox 76"/>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does not have the time or the knowledge to take this project on. We need assistance through the entirety of this project.”</a:t>
              </a:r>
            </a:p>
          </p:txBody>
        </p:sp>
        <p:pic>
          <p:nvPicPr>
            <p:cNvPr id="78" name="Picture 7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79" name="Group 78"/>
          <p:cNvGrpSpPr/>
          <p:nvPr/>
        </p:nvGrpSpPr>
        <p:grpSpPr>
          <a:xfrm>
            <a:off x="2345378" y="1877373"/>
            <a:ext cx="2129440" cy="2937609"/>
            <a:chOff x="2807522" y="2074912"/>
            <a:chExt cx="2129440" cy="2937609"/>
          </a:xfrm>
        </p:grpSpPr>
        <p:sp>
          <p:nvSpPr>
            <p:cNvPr id="80" name="Oval 79"/>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1" name="TextBox 80"/>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a:ln>
                    <a:noFill/>
                  </a:ln>
                  <a:solidFill>
                    <a:srgbClr val="365D7E"/>
                  </a:solidFill>
                  <a:effectLst/>
                  <a:uLnTx/>
                  <a:uFillTx/>
                </a:rPr>
                <a:t>Guided Implementation</a:t>
              </a:r>
            </a:p>
          </p:txBody>
        </p:sp>
        <p:sp>
          <p:nvSpPr>
            <p:cNvPr id="82" name="TextBox 81"/>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83" name="Picture 8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84" name="Group 83"/>
          <p:cNvGrpSpPr/>
          <p:nvPr/>
        </p:nvGrpSpPr>
        <p:grpSpPr>
          <a:xfrm>
            <a:off x="377551" y="2025295"/>
            <a:ext cx="1628660" cy="2794213"/>
            <a:chOff x="1266026" y="2731218"/>
            <a:chExt cx="1628660" cy="2794213"/>
          </a:xfrm>
        </p:grpSpPr>
        <p:sp>
          <p:nvSpPr>
            <p:cNvPr id="85" name="Oval 84"/>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86" name="TextBox 85"/>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29475F"/>
                  </a:solidFill>
                  <a:effectLst/>
                  <a:uLnTx/>
                  <a:uFillTx/>
                </a:rPr>
                <a:t>DIY Toolkit</a:t>
              </a:r>
            </a:p>
          </p:txBody>
        </p:sp>
        <p:sp>
          <p:nvSpPr>
            <p:cNvPr id="87" name="TextBox 86"/>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88" name="Picture 8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89" name="Group 88"/>
          <p:cNvGrpSpPr/>
          <p:nvPr/>
        </p:nvGrpSpPr>
        <p:grpSpPr>
          <a:xfrm>
            <a:off x="5011414" y="2025295"/>
            <a:ext cx="1635165" cy="2795710"/>
            <a:chOff x="4834633" y="1938352"/>
            <a:chExt cx="1635165" cy="2795710"/>
          </a:xfrm>
        </p:grpSpPr>
        <p:sp>
          <p:nvSpPr>
            <p:cNvPr id="90" name="Oval 89"/>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a:ln>
                  <a:noFill/>
                </a:ln>
                <a:solidFill>
                  <a:srgbClr val="FFFFFF"/>
                </a:solidFill>
                <a:effectLst/>
                <a:uLnTx/>
                <a:uFillTx/>
              </a:endParaRPr>
            </a:p>
          </p:txBody>
        </p:sp>
        <p:sp>
          <p:nvSpPr>
            <p:cNvPr id="91" name="TextBox 90"/>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a:ln>
                    <a:noFill/>
                  </a:ln>
                  <a:solidFill>
                    <a:srgbClr val="3F6D93"/>
                  </a:solidFill>
                  <a:effectLst/>
                  <a:uLnTx/>
                  <a:uFillTx/>
                </a:rPr>
                <a:t>Workshop</a:t>
              </a:r>
            </a:p>
          </p:txBody>
        </p:sp>
        <p:sp>
          <p:nvSpPr>
            <p:cNvPr id="92" name="TextBox 91"/>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93" name="Picture 9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94" name="Rectangle 93"/>
          <p:cNvSpPr/>
          <p:nvPr/>
        </p:nvSpPr>
        <p:spPr>
          <a:xfrm>
            <a:off x="906270"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a:ln>
                  <a:noFill/>
                </a:ln>
                <a:solidFill>
                  <a:srgbClr val="29475F"/>
                </a:solidFill>
                <a:effectLst/>
                <a:uLnTx/>
                <a:uFillTx/>
              </a:rPr>
              <a:t>Diagnostics and consistent frameworks used throughout all four options</a:t>
            </a:r>
          </a:p>
        </p:txBody>
      </p:sp>
      <p:sp>
        <p:nvSpPr>
          <p:cNvPr id="2" name="Title 1"/>
          <p:cNvSpPr>
            <a:spLocks noGrp="1"/>
          </p:cNvSpPr>
          <p:nvPr>
            <p:ph type="title"/>
          </p:nvPr>
        </p:nvSpPr>
        <p:spPr>
          <a:xfrm>
            <a:off x="257175" y="255588"/>
            <a:ext cx="8201026" cy="877887"/>
          </a:xfrm>
        </p:spPr>
        <p:txBody>
          <a:bodyPr/>
          <a:lstStyle/>
          <a:p>
            <a:pPr lvl="0"/>
            <a:r>
              <a:rPr lang="en-CA"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2" name="TextBox 1"/>
          <p:cNvSpPr txBox="1"/>
          <p:nvPr/>
        </p:nvSpPr>
        <p:spPr>
          <a:xfrm>
            <a:off x="1277317" y="1897724"/>
            <a:ext cx="6589368" cy="2062103"/>
          </a:xfrm>
          <a:prstGeom prst="rect">
            <a:avLst/>
          </a:prstGeom>
        </p:spPr>
        <p:txBody>
          <a:bodyPr wrap="square" rtlCol="0">
            <a:spAutoFit/>
          </a:bodyPr>
          <a:lstStyle/>
          <a:p>
            <a:pPr>
              <a:lnSpc>
                <a:spcPct val="200000"/>
              </a:lnSpc>
              <a:spcAft>
                <a:spcPts val="500"/>
              </a:spcAft>
            </a:pPr>
            <a:r>
              <a:rPr lang="en-US" sz="1600" i="1" dirty="0">
                <a:solidFill>
                  <a:schemeClr val="bg1"/>
                </a:solidFill>
                <a:latin typeface="+mj-lt"/>
              </a:rPr>
              <a:t>Digital strategy is your business strategy. It’s because a company is like an organism. If you try to optimize the parts you will sub-optimize the whole. You don’t need a strategy for digital, finance, or HR – just a strategy for the business.</a:t>
            </a:r>
            <a:endParaRPr lang="en-CA" sz="1600" b="1" i="1" dirty="0">
              <a:solidFill>
                <a:schemeClr val="bg1"/>
              </a:solidFill>
              <a:latin typeface="+mj-lt"/>
            </a:endParaRPr>
          </a:p>
        </p:txBody>
      </p:sp>
      <p:sp>
        <p:nvSpPr>
          <p:cNvPr id="3" name="TextBox 2"/>
          <p:cNvSpPr txBox="1"/>
          <p:nvPr/>
        </p:nvSpPr>
        <p:spPr>
          <a:xfrm>
            <a:off x="3203042" y="5424862"/>
            <a:ext cx="4460917" cy="738664"/>
          </a:xfrm>
          <a:prstGeom prst="rect">
            <a:avLst/>
          </a:prstGeom>
        </p:spPr>
        <p:txBody>
          <a:bodyPr wrap="square" rtlCol="0">
            <a:spAutoFit/>
          </a:bodyPr>
          <a:lstStyle/>
          <a:p>
            <a:pPr algn="r"/>
            <a:r>
              <a:rPr lang="en-CA" sz="1400" b="1" dirty="0">
                <a:solidFill>
                  <a:schemeClr val="bg1"/>
                </a:solidFill>
              </a:rPr>
              <a:t>Vivek Mehta,</a:t>
            </a:r>
          </a:p>
          <a:p>
            <a:pPr algn="r"/>
            <a:r>
              <a:rPr lang="en-CA" sz="1400" dirty="0">
                <a:solidFill>
                  <a:schemeClr val="bg1"/>
                </a:solidFill>
              </a:rPr>
              <a:t>Research Director, Digital Practice,</a:t>
            </a:r>
            <a:br>
              <a:rPr lang="en-CA" sz="1400" dirty="0">
                <a:solidFill>
                  <a:schemeClr val="bg1"/>
                </a:solidFill>
              </a:rPr>
            </a:br>
            <a:r>
              <a:rPr lang="en-CA" sz="1400" dirty="0">
                <a:solidFill>
                  <a:schemeClr val="bg1"/>
                </a:solidFill>
              </a:rPr>
              <a:t>Info-Tech Research Group</a:t>
            </a:r>
          </a:p>
        </p:txBody>
      </p:sp>
      <p:sp>
        <p:nvSpPr>
          <p:cNvPr id="5" name="Rectangle 4"/>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0" name="Picture 100"/>
          <p:cNvPicPr>
            <a:picLocks noChangeAspect="1"/>
          </p:cNvPicPr>
          <p:nvPr/>
        </p:nvPicPr>
        <p:blipFill>
          <a:blip r:embed="rId2"/>
          <a:stretch>
            <a:fillRect/>
          </a:stretch>
        </p:blipFill>
        <p:spPr>
          <a:xfrm>
            <a:off x="545852" y="1936997"/>
            <a:ext cx="678666" cy="619651"/>
          </a:xfrm>
          <a:prstGeom prst="rect">
            <a:avLst/>
          </a:prstGeom>
        </p:spPr>
      </p:pic>
      <p:pic>
        <p:nvPicPr>
          <p:cNvPr id="11" name="Picture 101"/>
          <p:cNvPicPr>
            <a:picLocks noChangeAspect="1"/>
          </p:cNvPicPr>
          <p:nvPr/>
        </p:nvPicPr>
        <p:blipFill>
          <a:blip r:embed="rId3"/>
          <a:stretch>
            <a:fillRect/>
          </a:stretch>
        </p:blipFill>
        <p:spPr>
          <a:xfrm>
            <a:off x="4974677" y="3471247"/>
            <a:ext cx="656535" cy="538507"/>
          </a:xfrm>
          <a:prstGeom prst="rect">
            <a:avLst/>
          </a:prstGeom>
        </p:spPr>
      </p:pic>
    </p:spTree>
    <p:extLst>
      <p:ext uri="{BB962C8B-B14F-4D97-AF65-F5344CB8AC3E}">
        <p14:creationId xmlns:p14="http://schemas.microsoft.com/office/powerpoint/2010/main" val="6314664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796500737"/>
              </p:ext>
            </p:extLst>
          </p:nvPr>
        </p:nvGraphicFramePr>
        <p:xfrm>
          <a:off x="257176" y="1768083"/>
          <a:ext cx="8620125" cy="3535680"/>
        </p:xfrm>
        <a:graphic>
          <a:graphicData uri="http://schemas.openxmlformats.org/drawingml/2006/table">
            <a:tbl>
              <a:tblPr firstRow="1" bandRow="1">
                <a:tableStyleId>{5C22544A-7EE6-4342-B048-85BDC9FD1C3A}</a:tableStyleId>
              </a:tblPr>
              <a:tblGrid>
                <a:gridCol w="944735">
                  <a:extLst>
                    <a:ext uri="{9D8B030D-6E8A-4147-A177-3AD203B41FA5}">
                      <a16:colId xmlns:a16="http://schemas.microsoft.com/office/drawing/2014/main" val="20000"/>
                    </a:ext>
                  </a:extLst>
                </a:gridCol>
                <a:gridCol w="1535078">
                  <a:extLst>
                    <a:ext uri="{9D8B030D-6E8A-4147-A177-3AD203B41FA5}">
                      <a16:colId xmlns:a16="http://schemas.microsoft.com/office/drawing/2014/main" val="20001"/>
                    </a:ext>
                  </a:extLst>
                </a:gridCol>
                <a:gridCol w="1535078">
                  <a:extLst>
                    <a:ext uri="{9D8B030D-6E8A-4147-A177-3AD203B41FA5}">
                      <a16:colId xmlns:a16="http://schemas.microsoft.com/office/drawing/2014/main" val="20002"/>
                    </a:ext>
                  </a:extLst>
                </a:gridCol>
                <a:gridCol w="1535078">
                  <a:extLst>
                    <a:ext uri="{9D8B030D-6E8A-4147-A177-3AD203B41FA5}">
                      <a16:colId xmlns:a16="http://schemas.microsoft.com/office/drawing/2014/main" val="20003"/>
                    </a:ext>
                  </a:extLst>
                </a:gridCol>
                <a:gridCol w="1535078">
                  <a:extLst>
                    <a:ext uri="{9D8B030D-6E8A-4147-A177-3AD203B41FA5}">
                      <a16:colId xmlns:a16="http://schemas.microsoft.com/office/drawing/2014/main" val="20004"/>
                    </a:ext>
                  </a:extLst>
                </a:gridCol>
                <a:gridCol w="1535078">
                  <a:extLst>
                    <a:ext uri="{9D8B030D-6E8A-4147-A177-3AD203B41FA5}">
                      <a16:colId xmlns:a16="http://schemas.microsoft.com/office/drawing/2014/main" val="20005"/>
                    </a:ext>
                  </a:extLst>
                </a:gridCol>
              </a:tblGrid>
              <a:tr h="1767840">
                <a:tc>
                  <a:txBody>
                    <a:bodyPr/>
                    <a:lstStyle/>
                    <a:p>
                      <a:pPr algn="ctr"/>
                      <a:r>
                        <a:rPr lang="en-CA" sz="1000" dirty="0">
                          <a:solidFill>
                            <a:schemeClr val="bg1"/>
                          </a:solidFill>
                        </a:rPr>
                        <a:t>Best-Practice Toolkit</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spcAft>
                          <a:spcPts val="600"/>
                        </a:spcAft>
                      </a:pPr>
                      <a:r>
                        <a:rPr lang="en-CA" sz="1000" dirty="0">
                          <a:solidFill>
                            <a:schemeClr val="tx1"/>
                          </a:solidFill>
                        </a:rPr>
                        <a:t>1.1 Identify</a:t>
                      </a:r>
                      <a:r>
                        <a:rPr lang="en-CA" sz="1000" baseline="0" dirty="0">
                          <a:solidFill>
                            <a:schemeClr val="tx1"/>
                          </a:solidFill>
                        </a:rPr>
                        <a:t> areas of innovation around customer network strategies: Access, Engage, Customize, Connect, and Collaborate</a:t>
                      </a:r>
                      <a:endParaRPr lang="en-CA" sz="400" b="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CA" sz="1000" b="1" i="0" u="none" strike="noStrike" kern="1200" cap="none" spc="0" normalizeH="0" baseline="0" noProof="0" dirty="0">
                          <a:ln>
                            <a:noFill/>
                          </a:ln>
                          <a:solidFill>
                            <a:srgbClr val="333333"/>
                          </a:solidFill>
                          <a:effectLst/>
                          <a:uLnTx/>
                          <a:uFillTx/>
                          <a:latin typeface="+mn-lt"/>
                        </a:rPr>
                        <a:t>2.1 Create a schematic of a platform business model for your organization</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3.1 Identify</a:t>
                      </a:r>
                      <a:r>
                        <a:rPr lang="en-CA" sz="1000" baseline="0" dirty="0">
                          <a:solidFill>
                            <a:schemeClr val="tx1"/>
                          </a:solidFill>
                        </a:rPr>
                        <a:t> areas of innovation around data using four templates of value creation with data: Insight, Targeting, Personalization, and Context</a:t>
                      </a:r>
                      <a:endParaRPr lang="en-CA" sz="900" dirty="0">
                        <a:solidFill>
                          <a:schemeClr val="tx1"/>
                        </a:solidFill>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CA" sz="1000" dirty="0">
                          <a:solidFill>
                            <a:schemeClr val="tx1"/>
                          </a:solidFill>
                        </a:rPr>
                        <a:t>4.1 Identify</a:t>
                      </a:r>
                      <a:r>
                        <a:rPr lang="en-CA" sz="1000" baseline="0" dirty="0">
                          <a:solidFill>
                            <a:schemeClr val="tx1"/>
                          </a:solidFill>
                        </a:rPr>
                        <a:t> areas of innovation to transform operations</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spcAft>
                          <a:spcPts val="600"/>
                        </a:spcAft>
                      </a:pPr>
                      <a:r>
                        <a:rPr lang="en-US" sz="1000" dirty="0">
                          <a:solidFill>
                            <a:schemeClr val="tx1"/>
                          </a:solidFill>
                        </a:rPr>
                        <a:t>5.1 Create a forward-looking value proposition and identify specific areas for innovation</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0"/>
                  </a:ext>
                </a:extLst>
              </a:tr>
              <a:tr h="1767840">
                <a:tc>
                  <a:txBody>
                    <a:bodyPr/>
                    <a:lstStyle/>
                    <a:p>
                      <a:pPr algn="ctr"/>
                      <a:r>
                        <a:rPr lang="en-CA" sz="1000" b="1" dirty="0">
                          <a:solidFill>
                            <a:schemeClr val="bg1"/>
                          </a:solidFill>
                        </a:rPr>
                        <a:t>Guided Implementations</a:t>
                      </a: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a:cs typeface="Open Sans"/>
                        </a:rPr>
                        <a:t>Introduce</a:t>
                      </a:r>
                      <a:r>
                        <a:rPr lang="en-US" sz="1000" b="0" baseline="0" dirty="0">
                          <a:cs typeface="Open Sans"/>
                        </a:rPr>
                        <a:t> five domain framework for digital strategy formulation.</a:t>
                      </a:r>
                      <a:endParaRPr lang="en-US" sz="1000" b="0" dirty="0">
                        <a:cs typeface="Open Sans"/>
                      </a:endParaRPr>
                    </a:p>
                    <a:p>
                      <a:pPr marL="228600" indent="-228600">
                        <a:spcAft>
                          <a:spcPts val="600"/>
                        </a:spcAft>
                        <a:buSzPct val="150000"/>
                        <a:buBlip>
                          <a:blip r:embed="rId3"/>
                        </a:buBlip>
                      </a:pPr>
                      <a:r>
                        <a:rPr lang="en-US" sz="1000" b="0" dirty="0">
                          <a:cs typeface="Open Sans"/>
                        </a:rPr>
                        <a:t>Discuss</a:t>
                      </a:r>
                      <a:r>
                        <a:rPr lang="en-US" sz="1000" b="0" baseline="0" dirty="0">
                          <a:cs typeface="Open Sans"/>
                        </a:rPr>
                        <a:t> customer network strategies: Access, Engage, Customize, Connect, and Collaborate.</a:t>
                      </a:r>
                      <a:endParaRPr lang="en-US" sz="1000" b="0" dirty="0">
                        <a:cs typeface="Open Sans"/>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Comprehend platform business models</a:t>
                      </a:r>
                      <a:r>
                        <a:rPr lang="en-US" sz="1000" b="0" baseline="0" dirty="0">
                          <a:cs typeface="Open Sans"/>
                        </a:rPr>
                        <a:t> – </a:t>
                      </a:r>
                      <a:r>
                        <a:rPr lang="en-US" sz="1000" b="0" i="1" baseline="0" dirty="0">
                          <a:cs typeface="Open Sans"/>
                        </a:rPr>
                        <a:t>what</a:t>
                      </a:r>
                      <a:r>
                        <a:rPr lang="en-US" sz="1000" b="0" baseline="0" dirty="0">
                          <a:cs typeface="Open Sans"/>
                        </a:rPr>
                        <a:t>, </a:t>
                      </a:r>
                      <a:r>
                        <a:rPr lang="en-US" sz="1000" b="0" i="1" baseline="0" dirty="0">
                          <a:cs typeface="Open Sans"/>
                        </a:rPr>
                        <a:t>why</a:t>
                      </a:r>
                      <a:r>
                        <a:rPr lang="en-US" sz="1000" b="0" baseline="0" dirty="0">
                          <a:cs typeface="Open Sans"/>
                        </a:rPr>
                        <a:t> and </a:t>
                      </a:r>
                      <a:r>
                        <a:rPr lang="en-US" sz="1000" b="0" i="1" baseline="0" dirty="0">
                          <a:cs typeface="Open Sans"/>
                        </a:rPr>
                        <a:t>how – </a:t>
                      </a:r>
                      <a:r>
                        <a:rPr lang="en-US" sz="1000" b="0" i="0" baseline="0" dirty="0">
                          <a:cs typeface="Open Sans"/>
                        </a:rPr>
                        <a:t>of platforms.</a:t>
                      </a:r>
                      <a:endParaRPr lang="en-US" sz="1000" b="0" i="0" dirty="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lang="en-US" sz="1000" b="0" dirty="0">
                          <a:cs typeface="Open Sans"/>
                        </a:rPr>
                        <a:t>Discuss</a:t>
                      </a:r>
                      <a:r>
                        <a:rPr lang="en-US" sz="1000" b="0" baseline="0" dirty="0">
                          <a:cs typeface="Open Sans"/>
                        </a:rPr>
                        <a:t> principles of data strategy and four templates of value creation with data: </a:t>
                      </a:r>
                      <a:r>
                        <a:rPr lang="en-CA" sz="1000" baseline="0" dirty="0">
                          <a:solidFill>
                            <a:schemeClr val="tx1"/>
                          </a:solidFill>
                        </a:rPr>
                        <a:t>Insight, Targeting, Personalization, and Context.</a:t>
                      </a:r>
                      <a:endParaRPr lang="en-CA" sz="9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a:cs typeface="Open Sans"/>
                        </a:rPr>
                        <a:t>Create a taxonomy of stakeholders’ journeys</a:t>
                      </a:r>
                      <a:r>
                        <a:rPr lang="en-US" sz="1000" b="0" baseline="0" dirty="0">
                          <a:cs typeface="Open Sans"/>
                        </a:rPr>
                        <a:t> and prioritize them.</a:t>
                      </a:r>
                      <a:endParaRPr lang="en-US" sz="1000" b="0" dirty="0">
                        <a:cs typeface="Open Sans"/>
                      </a:endParaRPr>
                    </a:p>
                    <a:p>
                      <a:pPr marL="228600" indent="-228600">
                        <a:spcAft>
                          <a:spcPts val="600"/>
                        </a:spcAft>
                        <a:buSzPct val="150000"/>
                        <a:buBlip>
                          <a:blip r:embed="rId3"/>
                        </a:buBlip>
                      </a:pPr>
                      <a:r>
                        <a:rPr lang="en-US" sz="1000" b="0" baseline="0" dirty="0">
                          <a:cs typeface="Open Sans"/>
                        </a:rPr>
                        <a:t>Identify the opportunities for transformation using journey mapping practice.</a:t>
                      </a:r>
                      <a:endParaRPr lang="en-US" sz="1000" b="0" dirty="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kumimoji="0" lang="en-US" sz="1000" b="0" i="0" u="none" strike="noStrike" kern="1200" cap="none" spc="0" normalizeH="0" baseline="0" noProof="0" dirty="0">
                          <a:ln>
                            <a:noFill/>
                          </a:ln>
                          <a:solidFill>
                            <a:srgbClr val="333333"/>
                          </a:solidFill>
                          <a:effectLst/>
                          <a:uLnTx/>
                          <a:uFillTx/>
                          <a:latin typeface="+mn-lt"/>
                          <a:ea typeface="+mn-ea"/>
                        </a:rPr>
                        <a:t>Analyze the current value proposition for organization.</a:t>
                      </a: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kumimoji="0" lang="en-US" sz="1000" b="0" i="0" u="none" strike="noStrike" kern="1200" cap="none" spc="0" normalizeH="0" baseline="0" noProof="0" dirty="0">
                          <a:ln>
                            <a:noFill/>
                          </a:ln>
                          <a:solidFill>
                            <a:srgbClr val="333333"/>
                          </a:solidFill>
                          <a:effectLst/>
                          <a:uLnTx/>
                          <a:uFillTx/>
                          <a:latin typeface="+mn-lt"/>
                          <a:ea typeface="+mn-ea"/>
                        </a:rPr>
                        <a:t>Create a forward-looking value proposition.</a:t>
                      </a:r>
                    </a:p>
                    <a:p>
                      <a:pPr marL="228600" marR="0" lvl="0" indent="-228600" algn="l" defTabSz="914400" rtl="0" eaLnBrk="1" fontAlgn="auto" latinLnBrk="0" hangingPunct="1">
                        <a:lnSpc>
                          <a:spcPct val="100000"/>
                        </a:lnSpc>
                        <a:spcBef>
                          <a:spcPts val="0"/>
                        </a:spcBef>
                        <a:spcAft>
                          <a:spcPts val="600"/>
                        </a:spcAft>
                        <a:buClrTx/>
                        <a:buSzPct val="150000"/>
                        <a:buFontTx/>
                        <a:buBlip>
                          <a:blip r:embed="rId3"/>
                        </a:buBlip>
                        <a:tabLst/>
                        <a:defRPr/>
                      </a:pPr>
                      <a:r>
                        <a:rPr kumimoji="0" lang="en-US" sz="1000" b="0" i="0" u="none" strike="noStrike" kern="1200" cap="none" spc="0" normalizeH="0" baseline="0" noProof="0" dirty="0">
                          <a:ln>
                            <a:noFill/>
                          </a:ln>
                          <a:solidFill>
                            <a:srgbClr val="333333"/>
                          </a:solidFill>
                          <a:effectLst/>
                          <a:uLnTx/>
                          <a:uFillTx/>
                          <a:latin typeface="+mn-lt"/>
                          <a:ea typeface="+mn-ea"/>
                        </a:rPr>
                        <a:t>Prioritize identified initiatives and create a digital roadmap.</a:t>
                      </a: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1"/>
                  </a:ext>
                </a:extLst>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170983" y="3493271"/>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761630"/>
            <a:ext cx="1094375" cy="1088500"/>
          </a:xfrm>
          <a:prstGeom prst="rect">
            <a:avLst/>
          </a:prstGeom>
          <a:solidFill>
            <a:schemeClr val="accent1">
              <a:alpha val="0"/>
            </a:schemeClr>
          </a:solidFill>
          <a:effectLst/>
        </p:spPr>
      </p:pic>
      <p:sp>
        <p:nvSpPr>
          <p:cNvPr id="29" name="Chevron 28"/>
          <p:cNvSpPr/>
          <p:nvPr/>
        </p:nvSpPr>
        <p:spPr>
          <a:xfrm>
            <a:off x="1163542" y="1165424"/>
            <a:ext cx="1548000" cy="5400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Phase 1: Customer</a:t>
            </a:r>
          </a:p>
        </p:txBody>
      </p:sp>
      <p:sp>
        <p:nvSpPr>
          <p:cNvPr id="3" name="Title 2"/>
          <p:cNvSpPr>
            <a:spLocks noGrp="1"/>
          </p:cNvSpPr>
          <p:nvPr>
            <p:ph type="title"/>
          </p:nvPr>
        </p:nvSpPr>
        <p:spPr/>
        <p:txBody>
          <a:bodyPr/>
          <a:lstStyle/>
          <a:p>
            <a:r>
              <a:rPr lang="en-US"/>
              <a:t>Define Your Digital Business Strategy </a:t>
            </a:r>
            <a:r>
              <a:rPr lang="en-US" dirty="0"/>
              <a:t>– Project Overview</a:t>
            </a:r>
            <a:endParaRPr lang="en-CA" dirty="0"/>
          </a:p>
        </p:txBody>
      </p:sp>
      <p:sp>
        <p:nvSpPr>
          <p:cNvPr id="12" name="Chevron 11"/>
          <p:cNvSpPr/>
          <p:nvPr/>
        </p:nvSpPr>
        <p:spPr>
          <a:xfrm>
            <a:off x="7329299" y="1142929"/>
            <a:ext cx="1548000" cy="5400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Phase 5: Value</a:t>
            </a:r>
          </a:p>
        </p:txBody>
      </p:sp>
      <p:sp>
        <p:nvSpPr>
          <p:cNvPr id="13" name="Chevron 12"/>
          <p:cNvSpPr/>
          <p:nvPr/>
        </p:nvSpPr>
        <p:spPr>
          <a:xfrm>
            <a:off x="5787859" y="1153227"/>
            <a:ext cx="1548000" cy="5400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Phase 4: Operations</a:t>
            </a:r>
          </a:p>
        </p:txBody>
      </p:sp>
      <p:sp>
        <p:nvSpPr>
          <p:cNvPr id="14" name="Chevron 13"/>
          <p:cNvSpPr/>
          <p:nvPr/>
        </p:nvSpPr>
        <p:spPr>
          <a:xfrm>
            <a:off x="4246420" y="1153227"/>
            <a:ext cx="1548000" cy="5400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Phase 3: Data</a:t>
            </a:r>
          </a:p>
        </p:txBody>
      </p:sp>
      <p:sp>
        <p:nvSpPr>
          <p:cNvPr id="15" name="Chevron 14"/>
          <p:cNvSpPr/>
          <p:nvPr/>
        </p:nvSpPr>
        <p:spPr>
          <a:xfrm>
            <a:off x="2704981" y="1165423"/>
            <a:ext cx="1548000" cy="54000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FFFFFF"/>
                </a:solidFill>
              </a:rPr>
              <a:t>Phase 2: Competition</a:t>
            </a:r>
          </a:p>
        </p:txBody>
      </p:sp>
    </p:spTree>
    <p:extLst>
      <p:ext uri="{BB962C8B-B14F-4D97-AF65-F5344CB8AC3E}">
        <p14:creationId xmlns:p14="http://schemas.microsoft.com/office/powerpoint/2010/main" val="26382362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Workshop overview </a:t>
            </a:r>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a:solidFill>
                  <a:srgbClr val="333333"/>
                </a:solidFill>
              </a:rPr>
              <a:t>Contact your account representative or e</a:t>
            </a:r>
            <a:r>
              <a:rPr lang="en-US" sz="1400" dirty="0">
                <a:solidFill>
                  <a:srgbClr val="333333"/>
                </a:solidFill>
                <a:cs typeface="Open Sans"/>
              </a:rPr>
              <a:t>mail </a:t>
            </a:r>
            <a:r>
              <a:rPr lang="en-US" sz="1400" dirty="0">
                <a:solidFill>
                  <a:srgbClr val="333333"/>
                </a:solidFill>
                <a:cs typeface="Open Sans"/>
                <a:hlinkClick r:id="rId3"/>
              </a:rPr>
              <a:t>Workshops@InfoTech.com</a:t>
            </a:r>
            <a:r>
              <a:rPr lang="en-US" sz="1400" dirty="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3754200270"/>
              </p:ext>
            </p:extLst>
          </p:nvPr>
        </p:nvGraphicFramePr>
        <p:xfrm>
          <a:off x="257174" y="1500156"/>
          <a:ext cx="8581736" cy="4713883"/>
        </p:xfrm>
        <a:graphic>
          <a:graphicData uri="http://schemas.openxmlformats.org/drawingml/2006/table">
            <a:tbl>
              <a:tblPr firstRow="1" bandRow="1">
                <a:tableStyleId>{5C22544A-7EE6-4342-B048-85BDC9FD1C3A}</a:tableStyleId>
              </a:tblPr>
              <a:tblGrid>
                <a:gridCol w="400564">
                  <a:extLst>
                    <a:ext uri="{9D8B030D-6E8A-4147-A177-3AD203B41FA5}">
                      <a16:colId xmlns:a16="http://schemas.microsoft.com/office/drawing/2014/main" val="20000"/>
                    </a:ext>
                  </a:extLst>
                </a:gridCol>
                <a:gridCol w="2045293">
                  <a:extLst>
                    <a:ext uri="{9D8B030D-6E8A-4147-A177-3AD203B41FA5}">
                      <a16:colId xmlns:a16="http://schemas.microsoft.com/office/drawing/2014/main" val="20001"/>
                    </a:ext>
                  </a:extLst>
                </a:gridCol>
                <a:gridCol w="2045293">
                  <a:extLst>
                    <a:ext uri="{9D8B030D-6E8A-4147-A177-3AD203B41FA5}">
                      <a16:colId xmlns:a16="http://schemas.microsoft.com/office/drawing/2014/main" val="20002"/>
                    </a:ext>
                  </a:extLst>
                </a:gridCol>
                <a:gridCol w="2045293">
                  <a:extLst>
                    <a:ext uri="{9D8B030D-6E8A-4147-A177-3AD203B41FA5}">
                      <a16:colId xmlns:a16="http://schemas.microsoft.com/office/drawing/2014/main" val="20003"/>
                    </a:ext>
                  </a:extLst>
                </a:gridCol>
                <a:gridCol w="2045293">
                  <a:extLst>
                    <a:ext uri="{9D8B030D-6E8A-4147-A177-3AD203B41FA5}">
                      <a16:colId xmlns:a16="http://schemas.microsoft.com/office/drawing/2014/main" val="20004"/>
                    </a:ext>
                  </a:extLst>
                </a:gridCol>
              </a:tblGrid>
              <a:tr h="272449">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a:solidFill>
                            <a:schemeClr val="bg1"/>
                          </a:solidFill>
                        </a:rPr>
                        <a:t>Workshop Day 1</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a:solidFill>
                            <a:schemeClr val="bg1"/>
                          </a:solidFill>
                        </a:rPr>
                        <a:t>Workshop Day 2</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a:solidFill>
                            <a:schemeClr val="bg1"/>
                          </a:solidFill>
                        </a:rPr>
                        <a:t>Workshop Day 3</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a:solidFill>
                            <a:schemeClr val="bg1"/>
                          </a:solidFill>
                        </a:rPr>
                        <a:t>Workshop Day 4</a:t>
                      </a: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extLst>
                  <a:ext uri="{0D108BD9-81ED-4DB2-BD59-A6C34878D82A}">
                    <a16:rowId xmlns:a16="http://schemas.microsoft.com/office/drawing/2014/main" val="10000"/>
                  </a:ext>
                </a:extLst>
              </a:tr>
              <a:tr h="3395563">
                <a:tc>
                  <a:txBody>
                    <a:bodyPr/>
                    <a:lstStyle/>
                    <a:p>
                      <a:pPr marL="215900" indent="-457200" algn="ctr">
                        <a:spcAft>
                          <a:spcPts val="500"/>
                        </a:spcAft>
                      </a:pPr>
                      <a:r>
                        <a:rPr lang="en-CA" sz="1200" b="1" baseline="0" dirty="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algn="ctr">
                        <a:spcAft>
                          <a:spcPts val="1200"/>
                        </a:spcAft>
                      </a:pPr>
                      <a:r>
                        <a:rPr lang="en-CA" sz="1000" b="1" dirty="0">
                          <a:solidFill>
                            <a:schemeClr val="tx1"/>
                          </a:solidFill>
                        </a:rPr>
                        <a:t>Understand organizational imperatives</a:t>
                      </a:r>
                    </a:p>
                    <a:p>
                      <a:pPr marL="216000" indent="-457200" algn="l">
                        <a:spcAft>
                          <a:spcPts val="1200"/>
                        </a:spcAft>
                      </a:pPr>
                      <a:r>
                        <a:rPr lang="en-CA" sz="1000" b="1" dirty="0">
                          <a:solidFill>
                            <a:schemeClr val="tx1"/>
                          </a:solidFill>
                        </a:rPr>
                        <a:t>1.1 </a:t>
                      </a:r>
                      <a:r>
                        <a:rPr lang="en-CA" sz="1000" b="0" dirty="0">
                          <a:solidFill>
                            <a:schemeClr val="tx1"/>
                          </a:solidFill>
                        </a:rPr>
                        <a:t>Interview stakeholders</a:t>
                      </a:r>
                      <a:r>
                        <a:rPr lang="en-CA" sz="1000" b="0" baseline="0" dirty="0">
                          <a:solidFill>
                            <a:schemeClr val="tx1"/>
                          </a:solidFill>
                        </a:rPr>
                        <a:t> across teams and functions (business, IT, marketing, operations, data, etc.)</a:t>
                      </a:r>
                      <a:r>
                        <a:rPr lang="en-CA" sz="1000" b="0" dirty="0">
                          <a:solidFill>
                            <a:schemeClr val="tx1"/>
                          </a:solidFill>
                        </a:rPr>
                        <a:t> </a:t>
                      </a:r>
                    </a:p>
                    <a:p>
                      <a:pPr marL="215900" indent="-457200">
                        <a:spcAft>
                          <a:spcPts val="0"/>
                        </a:spcAft>
                      </a:pPr>
                      <a:endParaRPr lang="en-CA" sz="1000" b="0" dirty="0">
                        <a:solidFill>
                          <a:schemeClr val="tx1"/>
                        </a:solidFill>
                      </a:endParaRPr>
                    </a:p>
                    <a:p>
                      <a:pPr marL="215900" indent="-457200">
                        <a:spcAft>
                          <a:spcPts val="0"/>
                        </a:spcAft>
                      </a:pPr>
                      <a:r>
                        <a:rPr lang="en-CA" sz="1000" b="1" dirty="0">
                          <a:solidFill>
                            <a:schemeClr val="tx1"/>
                          </a:solidFill>
                        </a:rPr>
                        <a:t>1.2 </a:t>
                      </a:r>
                      <a:r>
                        <a:rPr lang="en-CA" sz="1000" b="0" dirty="0">
                          <a:solidFill>
                            <a:schemeClr val="tx1"/>
                          </a:solidFill>
                        </a:rPr>
                        <a:t>Identify existing</a:t>
                      </a:r>
                      <a:r>
                        <a:rPr lang="en-CA" sz="1000" b="0" baseline="0" dirty="0">
                          <a:solidFill>
                            <a:schemeClr val="tx1"/>
                          </a:solidFill>
                        </a:rPr>
                        <a:t> pain points and expected gains.</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0" algn="ctr" defTabSz="914400" rtl="0" eaLnBrk="1" latinLnBrk="0" hangingPunct="1">
                        <a:spcAft>
                          <a:spcPts val="1200"/>
                        </a:spcAft>
                      </a:pPr>
                      <a:r>
                        <a:rPr lang="en-CA" sz="1000" b="1" kern="1200" dirty="0">
                          <a:solidFill>
                            <a:schemeClr val="tx1"/>
                          </a:solidFill>
                          <a:latin typeface="+mn-lt"/>
                          <a:ea typeface="+mn-ea"/>
                          <a:cs typeface="+mn-cs"/>
                        </a:rPr>
                        <a:t>Harness customer network strategies</a:t>
                      </a:r>
                    </a:p>
                    <a:p>
                      <a:pPr marL="215900" indent="-457200">
                        <a:spcAft>
                          <a:spcPts val="0"/>
                        </a:spcAft>
                      </a:pPr>
                      <a:r>
                        <a:rPr lang="en-US" sz="1000" b="1" baseline="0" dirty="0">
                          <a:solidFill>
                            <a:schemeClr val="tx1"/>
                          </a:solidFill>
                        </a:rPr>
                        <a:t>2.1</a:t>
                      </a:r>
                      <a:r>
                        <a:rPr lang="en-US" sz="1000" b="0" baseline="0" dirty="0">
                          <a:solidFill>
                            <a:schemeClr val="tx1"/>
                          </a:solidFill>
                        </a:rPr>
                        <a:t> Develop customer network strategies:</a:t>
                      </a:r>
                    </a:p>
                    <a:p>
                      <a:pPr marL="215900" indent="-457200">
                        <a:spcAft>
                          <a:spcPts val="0"/>
                        </a:spcAft>
                      </a:pPr>
                      <a:endParaRPr lang="en-US" sz="1000" b="0" baseline="0" dirty="0">
                        <a:solidFill>
                          <a:schemeClr val="tx1"/>
                        </a:solidFill>
                      </a:endParaRPr>
                    </a:p>
                    <a:p>
                      <a:pPr marL="171450" indent="-171450">
                        <a:spcAft>
                          <a:spcPts val="0"/>
                        </a:spcAft>
                        <a:buFont typeface="Arial" panose="020B0604020202020204" pitchFamily="34" charset="0"/>
                        <a:buChar char="•"/>
                      </a:pPr>
                      <a:r>
                        <a:rPr lang="en-US" sz="1000" b="1" i="0" baseline="0" dirty="0">
                          <a:solidFill>
                            <a:schemeClr val="tx1"/>
                          </a:solidFill>
                        </a:rPr>
                        <a:t>Access</a:t>
                      </a:r>
                      <a:r>
                        <a:rPr lang="en-US" sz="1000" b="0" i="0" baseline="0" dirty="0">
                          <a:solidFill>
                            <a:schemeClr val="tx1"/>
                          </a:solidFill>
                        </a:rPr>
                        <a:t> strategies, e.g. product-as-a-service; omni-channel; mobile commerce</a:t>
                      </a:r>
                    </a:p>
                    <a:p>
                      <a:pPr marL="171450" indent="-171450">
                        <a:spcAft>
                          <a:spcPts val="0"/>
                        </a:spcAft>
                        <a:buFont typeface="Arial" panose="020B0604020202020204" pitchFamily="34" charset="0"/>
                        <a:buChar char="•"/>
                      </a:pPr>
                      <a:r>
                        <a:rPr lang="en-US" sz="1000" b="1" i="0" baseline="0" dirty="0">
                          <a:solidFill>
                            <a:schemeClr val="tx1"/>
                          </a:solidFill>
                        </a:rPr>
                        <a:t>Engage</a:t>
                      </a:r>
                      <a:r>
                        <a:rPr lang="en-US" sz="1000" b="0" i="0" baseline="0" dirty="0">
                          <a:solidFill>
                            <a:schemeClr val="tx1"/>
                          </a:solidFill>
                        </a:rPr>
                        <a:t> strategies, e.g. digital marketing</a:t>
                      </a:r>
                    </a:p>
                    <a:p>
                      <a:pPr marL="171450" indent="-171450">
                        <a:spcAft>
                          <a:spcPts val="0"/>
                        </a:spcAft>
                        <a:buFont typeface="Arial" panose="020B0604020202020204" pitchFamily="34" charset="0"/>
                        <a:buChar char="•"/>
                      </a:pPr>
                      <a:r>
                        <a:rPr lang="en-US" sz="1000" b="1" i="0" baseline="0" dirty="0">
                          <a:solidFill>
                            <a:schemeClr val="tx1"/>
                          </a:solidFill>
                        </a:rPr>
                        <a:t>Customize</a:t>
                      </a:r>
                      <a:r>
                        <a:rPr lang="en-US" sz="1000" b="0" i="0" baseline="0" dirty="0">
                          <a:solidFill>
                            <a:schemeClr val="tx1"/>
                          </a:solidFill>
                        </a:rPr>
                        <a:t> strategies, e.g. personalized interfaces, products and services</a:t>
                      </a:r>
                    </a:p>
                    <a:p>
                      <a:pPr marL="171450" indent="-171450">
                        <a:spcAft>
                          <a:spcPts val="0"/>
                        </a:spcAft>
                        <a:buFont typeface="Arial" panose="020B0604020202020204" pitchFamily="34" charset="0"/>
                        <a:buChar char="•"/>
                      </a:pPr>
                      <a:r>
                        <a:rPr lang="en-US" sz="1000" b="1" i="0" baseline="0" dirty="0">
                          <a:solidFill>
                            <a:schemeClr val="tx1"/>
                          </a:solidFill>
                        </a:rPr>
                        <a:t>Connect</a:t>
                      </a:r>
                      <a:r>
                        <a:rPr lang="en-US" sz="1000" b="0" i="0" baseline="0" dirty="0">
                          <a:solidFill>
                            <a:schemeClr val="tx1"/>
                          </a:solidFill>
                        </a:rPr>
                        <a:t> strategies, e.g. social media listening</a:t>
                      </a:r>
                    </a:p>
                    <a:p>
                      <a:pPr marL="171450" indent="-171450">
                        <a:spcAft>
                          <a:spcPts val="0"/>
                        </a:spcAft>
                        <a:buFont typeface="Arial" panose="020B0604020202020204" pitchFamily="34" charset="0"/>
                        <a:buChar char="•"/>
                      </a:pPr>
                      <a:r>
                        <a:rPr lang="en-US" sz="1000" b="1" i="0" baseline="0" dirty="0">
                          <a:solidFill>
                            <a:schemeClr val="tx1"/>
                          </a:solidFill>
                        </a:rPr>
                        <a:t>Collaborate</a:t>
                      </a:r>
                      <a:r>
                        <a:rPr lang="en-US" sz="1000" b="0" i="0" baseline="0" dirty="0">
                          <a:solidFill>
                            <a:schemeClr val="tx1"/>
                          </a:solidFill>
                        </a:rPr>
                        <a:t> strategies, e.g. open innovation</a:t>
                      </a:r>
                    </a:p>
                    <a:p>
                      <a:pPr marL="171450" indent="-171450">
                        <a:spcAft>
                          <a:spcPts val="0"/>
                        </a:spcAft>
                        <a:buFont typeface="Arial" panose="020B0604020202020204" pitchFamily="34" charset="0"/>
                        <a:buChar char="•"/>
                      </a:pPr>
                      <a:endParaRPr lang="en-US" sz="1000" b="0" i="0" baseline="0" dirty="0">
                        <a:solidFill>
                          <a:schemeClr val="tx1"/>
                        </a:solidFill>
                      </a:endParaRPr>
                    </a:p>
                    <a:p>
                      <a:pPr marL="2160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kern="1200" dirty="0">
                          <a:solidFill>
                            <a:schemeClr val="tx1"/>
                          </a:solidFill>
                          <a:latin typeface="+mn-lt"/>
                          <a:ea typeface="+mn-ea"/>
                          <a:cs typeface="+mn-cs"/>
                        </a:rPr>
                        <a:t>2.2</a:t>
                      </a:r>
                      <a:r>
                        <a:rPr lang="en-US" sz="1000" b="0" kern="1200" dirty="0">
                          <a:solidFill>
                            <a:schemeClr val="tx1"/>
                          </a:solidFill>
                          <a:latin typeface="+mn-lt"/>
                          <a:ea typeface="+mn-ea"/>
                          <a:cs typeface="+mn-cs"/>
                        </a:rPr>
                        <a:t> Discuss platform</a:t>
                      </a:r>
                      <a:r>
                        <a:rPr lang="en-US" sz="1000" b="0" kern="1200" baseline="0" dirty="0">
                          <a:solidFill>
                            <a:schemeClr val="tx1"/>
                          </a:solidFill>
                          <a:latin typeface="+mn-lt"/>
                          <a:ea typeface="+mn-ea"/>
                          <a:cs typeface="+mn-cs"/>
                        </a:rPr>
                        <a:t> business models (optional).</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baseline="0" dirty="0">
                          <a:solidFill>
                            <a:schemeClr val="tx1"/>
                          </a:solidFill>
                        </a:rPr>
                        <a:t>Turn data into assets </a:t>
                      </a:r>
                    </a:p>
                    <a:p>
                      <a:pPr marL="215900" indent="-457200" algn="l" defTabSz="914400" rtl="0" eaLnBrk="1" latinLnBrk="0" hangingPunct="1">
                        <a:spcAft>
                          <a:spcPts val="0"/>
                        </a:spcAft>
                      </a:pPr>
                      <a:endParaRPr lang="en-CA" sz="1000" b="1" kern="1200" baseline="0" dirty="0">
                        <a:solidFill>
                          <a:schemeClr val="tx1"/>
                        </a:solidFill>
                        <a:latin typeface="+mn-lt"/>
                        <a:ea typeface="+mn-ea"/>
                        <a:cs typeface="+mn-cs"/>
                      </a:endParaRPr>
                    </a:p>
                    <a:p>
                      <a:pPr marL="215900" indent="-457200" algn="l" defTabSz="914400" rtl="0" eaLnBrk="1" latinLnBrk="0" hangingPunct="1">
                        <a:spcAft>
                          <a:spcPts val="0"/>
                        </a:spcAft>
                      </a:pPr>
                      <a:r>
                        <a:rPr lang="en-CA" sz="1000" b="1" kern="1200" baseline="0" dirty="0">
                          <a:solidFill>
                            <a:schemeClr val="tx1"/>
                          </a:solidFill>
                          <a:latin typeface="+mn-lt"/>
                          <a:ea typeface="+mn-ea"/>
                          <a:cs typeface="+mn-cs"/>
                        </a:rPr>
                        <a:t>3.1</a:t>
                      </a:r>
                      <a:r>
                        <a:rPr lang="en-CA" sz="1000" b="0" kern="1200" baseline="0" dirty="0">
                          <a:solidFill>
                            <a:schemeClr val="tx1"/>
                          </a:solidFill>
                          <a:latin typeface="+mn-lt"/>
                          <a:ea typeface="+mn-ea"/>
                          <a:cs typeface="+mn-cs"/>
                        </a:rPr>
                        <a:t> Create value from data using four templates: </a:t>
                      </a:r>
                    </a:p>
                    <a:p>
                      <a:pPr marL="215900" indent="-457200" algn="l" defTabSz="914400" rtl="0" eaLnBrk="1" latinLnBrk="0" hangingPunct="1">
                        <a:spcAft>
                          <a:spcPts val="0"/>
                        </a:spcAft>
                      </a:pPr>
                      <a:endParaRPr lang="en-CA" sz="1000" b="0" kern="1200" baseline="0" dirty="0">
                        <a:solidFill>
                          <a:schemeClr val="tx1"/>
                        </a:solidFill>
                        <a:latin typeface="+mn-lt"/>
                        <a:ea typeface="+mn-ea"/>
                        <a:cs typeface="+mn-cs"/>
                      </a:endParaRPr>
                    </a:p>
                    <a:p>
                      <a:pPr marL="171450" indent="-171450" algn="l" defTabSz="914400" rtl="0" eaLnBrk="1" latinLnBrk="0" hangingPunct="1">
                        <a:spcAft>
                          <a:spcPts val="0"/>
                        </a:spcAft>
                        <a:buFont typeface="Arial" panose="020B0604020202020204" pitchFamily="34" charset="0"/>
                        <a:buChar char="•"/>
                      </a:pPr>
                      <a:r>
                        <a:rPr lang="en-CA" sz="1000" b="1" i="0" kern="1200" baseline="0" dirty="0">
                          <a:solidFill>
                            <a:schemeClr val="tx1"/>
                          </a:solidFill>
                          <a:latin typeface="+mn-lt"/>
                          <a:ea typeface="+mn-ea"/>
                          <a:cs typeface="+mn-cs"/>
                        </a:rPr>
                        <a:t>Insights:</a:t>
                      </a:r>
                      <a:r>
                        <a:rPr lang="en-CA" sz="1000" b="0" i="0" kern="1200" baseline="0" dirty="0">
                          <a:solidFill>
                            <a:schemeClr val="tx1"/>
                          </a:solidFill>
                          <a:latin typeface="+mn-lt"/>
                          <a:ea typeface="+mn-ea"/>
                          <a:cs typeface="+mn-cs"/>
                        </a:rPr>
                        <a:t> revealing the invisible</a:t>
                      </a:r>
                    </a:p>
                    <a:p>
                      <a:pPr marL="171450" indent="-171450" algn="l" defTabSz="914400" rtl="0" eaLnBrk="1" latinLnBrk="0" hangingPunct="1">
                        <a:spcAft>
                          <a:spcPts val="0"/>
                        </a:spcAft>
                        <a:buFont typeface="Arial" panose="020B0604020202020204" pitchFamily="34" charset="0"/>
                        <a:buChar char="•"/>
                      </a:pPr>
                      <a:r>
                        <a:rPr lang="en-CA" sz="1000" b="1" i="0" kern="1200" baseline="0" dirty="0">
                          <a:solidFill>
                            <a:schemeClr val="tx1"/>
                          </a:solidFill>
                          <a:latin typeface="+mn-lt"/>
                          <a:ea typeface="+mn-ea"/>
                          <a:cs typeface="+mn-cs"/>
                        </a:rPr>
                        <a:t>Targeting:</a:t>
                      </a:r>
                      <a:r>
                        <a:rPr lang="en-CA" sz="1000" b="0" i="0" kern="1200" baseline="0" dirty="0">
                          <a:solidFill>
                            <a:schemeClr val="tx1"/>
                          </a:solidFill>
                          <a:latin typeface="+mn-lt"/>
                          <a:ea typeface="+mn-ea"/>
                          <a:cs typeface="+mn-cs"/>
                        </a:rPr>
                        <a:t> narrowing the field</a:t>
                      </a:r>
                    </a:p>
                    <a:p>
                      <a:pPr marL="171450" indent="-171450" algn="l" defTabSz="914400" rtl="0" eaLnBrk="1" latinLnBrk="0" hangingPunct="1">
                        <a:spcAft>
                          <a:spcPts val="0"/>
                        </a:spcAft>
                        <a:buFont typeface="Arial" panose="020B0604020202020204" pitchFamily="34" charset="0"/>
                        <a:buChar char="•"/>
                      </a:pPr>
                      <a:r>
                        <a:rPr lang="en-CA" sz="1000" b="1" i="0" kern="1200" baseline="0" dirty="0">
                          <a:solidFill>
                            <a:schemeClr val="tx1"/>
                          </a:solidFill>
                          <a:latin typeface="+mn-lt"/>
                          <a:ea typeface="+mn-ea"/>
                          <a:cs typeface="+mn-cs"/>
                        </a:rPr>
                        <a:t>Personalization:</a:t>
                      </a:r>
                      <a:r>
                        <a:rPr lang="en-CA" sz="1000" b="0" i="0" kern="1200" baseline="0" dirty="0">
                          <a:solidFill>
                            <a:schemeClr val="tx1"/>
                          </a:solidFill>
                          <a:latin typeface="+mn-lt"/>
                          <a:ea typeface="+mn-ea"/>
                          <a:cs typeface="+mn-cs"/>
                        </a:rPr>
                        <a:t> tailoring to fit</a:t>
                      </a:r>
                    </a:p>
                    <a:p>
                      <a:pPr marL="171450" indent="-171450" algn="l" defTabSz="914400" rtl="0" eaLnBrk="1" latinLnBrk="0" hangingPunct="1">
                        <a:spcAft>
                          <a:spcPts val="0"/>
                        </a:spcAft>
                        <a:buFont typeface="Arial" panose="020B0604020202020204" pitchFamily="34" charset="0"/>
                        <a:buChar char="•"/>
                      </a:pPr>
                      <a:r>
                        <a:rPr lang="en-CA" sz="1000" b="1" i="0" kern="1200" baseline="0" dirty="0">
                          <a:solidFill>
                            <a:schemeClr val="tx1"/>
                          </a:solidFill>
                          <a:latin typeface="+mn-lt"/>
                          <a:ea typeface="+mn-ea"/>
                          <a:cs typeface="+mn-cs"/>
                        </a:rPr>
                        <a:t>Context:</a:t>
                      </a:r>
                      <a:r>
                        <a:rPr lang="en-CA" sz="1000" b="0" i="0" kern="1200" baseline="0" dirty="0">
                          <a:solidFill>
                            <a:schemeClr val="tx1"/>
                          </a:solidFill>
                          <a:latin typeface="+mn-lt"/>
                          <a:ea typeface="+mn-ea"/>
                          <a:cs typeface="+mn-cs"/>
                        </a:rPr>
                        <a:t> providing a reference frame</a:t>
                      </a:r>
                    </a:p>
                    <a:p>
                      <a:pPr marL="215900" indent="-457200" algn="l" defTabSz="914400" rtl="0" eaLnBrk="1" latinLnBrk="0" hangingPunct="1">
                        <a:spcAft>
                          <a:spcPts val="0"/>
                        </a:spcAft>
                      </a:pPr>
                      <a:endParaRPr lang="en-US" sz="1000" b="0" kern="1200" baseline="0" dirty="0">
                        <a:solidFill>
                          <a:schemeClr val="tx1"/>
                        </a:solidFill>
                        <a:latin typeface="+mn-lt"/>
                        <a:ea typeface="+mn-ea"/>
                        <a:cs typeface="+mn-cs"/>
                      </a:endParaRPr>
                    </a:p>
                    <a:p>
                      <a:pPr marL="215900" indent="-457200" algn="ctr" defTabSz="914400" rtl="0" eaLnBrk="1" latinLnBrk="0" hangingPunct="1">
                        <a:spcAft>
                          <a:spcPts val="0"/>
                        </a:spcAft>
                      </a:pPr>
                      <a:r>
                        <a:rPr lang="en-US" sz="1000" b="1" kern="1200" baseline="0" dirty="0">
                          <a:solidFill>
                            <a:schemeClr val="tx1"/>
                          </a:solidFill>
                          <a:latin typeface="+mn-lt"/>
                          <a:ea typeface="+mn-ea"/>
                          <a:cs typeface="+mn-cs"/>
                        </a:rPr>
                        <a:t>Seek operational excellence</a:t>
                      </a:r>
                    </a:p>
                    <a:p>
                      <a:pPr marL="215900" indent="-457200" algn="l" defTabSz="914400" rtl="0" eaLnBrk="1" latinLnBrk="0" hangingPunct="1">
                        <a:spcAft>
                          <a:spcPts val="0"/>
                        </a:spcAft>
                      </a:pPr>
                      <a:endParaRPr lang="en-CA" sz="1000" b="0" kern="1200" baseline="0" dirty="0">
                        <a:solidFill>
                          <a:schemeClr val="tx1"/>
                        </a:solidFill>
                        <a:latin typeface="+mn-lt"/>
                        <a:ea typeface="+mn-ea"/>
                        <a:cs typeface="+mn-cs"/>
                      </a:endParaRPr>
                    </a:p>
                    <a:p>
                      <a:pPr marL="215900" marR="0" lvl="0" indent="-457200" algn="l" defTabSz="914400" rtl="0" eaLnBrk="1" fontAlgn="auto" latinLnBrk="0" hangingPunct="1">
                        <a:lnSpc>
                          <a:spcPct val="100000"/>
                        </a:lnSpc>
                        <a:spcBef>
                          <a:spcPts val="0"/>
                        </a:spcBef>
                        <a:spcAft>
                          <a:spcPts val="0"/>
                        </a:spcAft>
                        <a:buClrTx/>
                        <a:buSzTx/>
                        <a:buFontTx/>
                        <a:buNone/>
                        <a:tabLst/>
                        <a:defRPr/>
                      </a:pPr>
                      <a:r>
                        <a:rPr lang="en-CA" sz="1000" b="1" dirty="0">
                          <a:solidFill>
                            <a:schemeClr val="tx1"/>
                          </a:solidFill>
                        </a:rPr>
                        <a:t>3.2 </a:t>
                      </a:r>
                      <a:r>
                        <a:rPr lang="en-US" sz="1000" b="0" dirty="0">
                          <a:cs typeface="Open Sans"/>
                        </a:rPr>
                        <a:t>Create a taxonomy of stakeholders’ journeys</a:t>
                      </a:r>
                      <a:r>
                        <a:rPr lang="en-US" sz="1000" b="0" baseline="0" dirty="0">
                          <a:cs typeface="Open Sans"/>
                        </a:rPr>
                        <a:t> and prioritize them.</a:t>
                      </a:r>
                      <a:endParaRPr lang="en-CA" sz="1000" b="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US" sz="1000" b="1" dirty="0">
                          <a:solidFill>
                            <a:schemeClr val="tx1"/>
                          </a:solidFill>
                        </a:rPr>
                        <a:t>Seek operational excellence</a:t>
                      </a:r>
                    </a:p>
                    <a:p>
                      <a:pPr marL="215900" indent="-457200">
                        <a:spcAft>
                          <a:spcPts val="0"/>
                        </a:spcAft>
                      </a:pPr>
                      <a:endParaRPr lang="en-CA" sz="1000" b="1" dirty="0">
                        <a:solidFill>
                          <a:schemeClr val="tx1"/>
                        </a:solidFill>
                      </a:endParaRPr>
                    </a:p>
                    <a:p>
                      <a:pPr marL="215900" indent="-457200">
                        <a:spcAft>
                          <a:spcPts val="0"/>
                        </a:spcAft>
                      </a:pPr>
                      <a:r>
                        <a:rPr lang="en-CA" sz="1000" b="1" dirty="0">
                          <a:solidFill>
                            <a:schemeClr val="tx1"/>
                          </a:solidFill>
                        </a:rPr>
                        <a:t>4.1 </a:t>
                      </a:r>
                      <a:r>
                        <a:rPr lang="en-CA" sz="1000" b="0" dirty="0">
                          <a:solidFill>
                            <a:schemeClr val="tx1"/>
                          </a:solidFill>
                        </a:rPr>
                        <a:t>Map</a:t>
                      </a:r>
                      <a:r>
                        <a:rPr lang="en-CA" sz="1000" b="0" baseline="0" dirty="0">
                          <a:solidFill>
                            <a:schemeClr val="tx1"/>
                          </a:solidFill>
                        </a:rPr>
                        <a:t> stakeholder’s journey for one process as simulation.</a:t>
                      </a:r>
                    </a:p>
                    <a:p>
                      <a:pPr marL="215900" indent="-457200">
                        <a:spcAft>
                          <a:spcPts val="0"/>
                        </a:spcAft>
                      </a:pPr>
                      <a:endParaRPr lang="en-US" sz="1000" b="0" baseline="0" dirty="0">
                        <a:solidFill>
                          <a:schemeClr val="tx1"/>
                        </a:solidFill>
                      </a:endParaRPr>
                    </a:p>
                    <a:p>
                      <a:pPr marL="215900" indent="-457200">
                        <a:spcAft>
                          <a:spcPts val="0"/>
                        </a:spcAft>
                      </a:pPr>
                      <a:endParaRPr lang="en-US" sz="1000" b="0" baseline="0" dirty="0">
                        <a:solidFill>
                          <a:schemeClr val="tx1"/>
                        </a:solidFill>
                      </a:endParaRPr>
                    </a:p>
                    <a:p>
                      <a:pPr marL="215900" indent="-457200" algn="ctr">
                        <a:spcAft>
                          <a:spcPts val="0"/>
                        </a:spcAft>
                      </a:pPr>
                      <a:r>
                        <a:rPr lang="en-US" sz="1000" b="1" kern="1200" baseline="0" dirty="0">
                          <a:solidFill>
                            <a:schemeClr val="tx1"/>
                          </a:solidFill>
                          <a:latin typeface="+mn-lt"/>
                          <a:ea typeface="+mn-ea"/>
                          <a:cs typeface="+mn-cs"/>
                        </a:rPr>
                        <a:t>Create a digital roadmap</a:t>
                      </a:r>
                    </a:p>
                    <a:p>
                      <a:pPr marL="215900" indent="-457200" algn="ctr">
                        <a:spcAft>
                          <a:spcPts val="0"/>
                        </a:spcAft>
                      </a:pPr>
                      <a:endParaRPr lang="en-US" sz="1000" b="1" kern="1200" baseline="0" dirty="0">
                        <a:solidFill>
                          <a:schemeClr val="tx1"/>
                        </a:solidFill>
                        <a:latin typeface="+mn-lt"/>
                        <a:ea typeface="+mn-ea"/>
                        <a:cs typeface="+mn-cs"/>
                      </a:endParaRPr>
                    </a:p>
                    <a:p>
                      <a:pPr marL="215900" marR="0" lvl="0" indent="-457200" algn="l" defTabSz="914400" rtl="0" eaLnBrk="1" fontAlgn="auto" latinLnBrk="0" hangingPunct="1">
                        <a:lnSpc>
                          <a:spcPct val="100000"/>
                        </a:lnSpc>
                        <a:spcBef>
                          <a:spcPts val="0"/>
                        </a:spcBef>
                        <a:spcAft>
                          <a:spcPts val="0"/>
                        </a:spcAft>
                        <a:buClrTx/>
                        <a:buSzTx/>
                        <a:buFontTx/>
                        <a:buNone/>
                        <a:tabLst/>
                        <a:defRPr/>
                      </a:pPr>
                      <a:r>
                        <a:rPr lang="en-US" sz="1000" b="1" kern="1200" dirty="0">
                          <a:solidFill>
                            <a:schemeClr val="tx1"/>
                          </a:solidFill>
                          <a:latin typeface="+mn-lt"/>
                          <a:ea typeface="+mn-ea"/>
                          <a:cs typeface="+mn-cs"/>
                        </a:rPr>
                        <a:t>4.2 </a:t>
                      </a:r>
                      <a:r>
                        <a:rPr lang="en-US" sz="1000" b="0" kern="1200" dirty="0">
                          <a:solidFill>
                            <a:schemeClr val="tx1"/>
                          </a:solidFill>
                          <a:latin typeface="+mn-lt"/>
                          <a:ea typeface="+mn-ea"/>
                          <a:cs typeface="+mn-cs"/>
                        </a:rPr>
                        <a:t>Prioritize identified initiatives and create a digital roadmap.</a:t>
                      </a:r>
                    </a:p>
                    <a:p>
                      <a:pPr marL="215900" marR="0" lvl="0" indent="-457200" algn="l" defTabSz="914400" rtl="0" eaLnBrk="1" fontAlgn="auto" latinLnBrk="0" hangingPunct="1">
                        <a:lnSpc>
                          <a:spcPct val="100000"/>
                        </a:lnSpc>
                        <a:spcBef>
                          <a:spcPts val="0"/>
                        </a:spcBef>
                        <a:spcAft>
                          <a:spcPts val="0"/>
                        </a:spcAft>
                        <a:buClrTx/>
                        <a:buSzTx/>
                        <a:buFontTx/>
                        <a:buNone/>
                        <a:tabLst/>
                        <a:defRPr/>
                      </a:pPr>
                      <a:endParaRPr lang="en-US" sz="1000" b="0" kern="1200" dirty="0">
                        <a:solidFill>
                          <a:schemeClr val="tx1"/>
                        </a:solidFill>
                        <a:latin typeface="+mn-lt"/>
                        <a:ea typeface="+mn-ea"/>
                        <a:cs typeface="+mn-cs"/>
                      </a:endParaRPr>
                    </a:p>
                    <a:p>
                      <a:pPr marL="215900" marR="0" lvl="0" indent="-457200" algn="l" defTabSz="914400" rtl="0" eaLnBrk="1" fontAlgn="auto" latinLnBrk="0" hangingPunct="1">
                        <a:lnSpc>
                          <a:spcPct val="100000"/>
                        </a:lnSpc>
                        <a:spcBef>
                          <a:spcPts val="0"/>
                        </a:spcBef>
                        <a:spcAft>
                          <a:spcPts val="0"/>
                        </a:spcAft>
                        <a:buClrTx/>
                        <a:buSzTx/>
                        <a:buFontTx/>
                        <a:buNone/>
                        <a:tabLst/>
                        <a:defRPr/>
                      </a:pPr>
                      <a:r>
                        <a:rPr lang="en-US" sz="1000" b="1" kern="1200" baseline="0" dirty="0">
                          <a:solidFill>
                            <a:schemeClr val="tx1"/>
                          </a:solidFill>
                          <a:latin typeface="+mn-lt"/>
                          <a:ea typeface="+mn-ea"/>
                          <a:cs typeface="+mn-cs"/>
                        </a:rPr>
                        <a:t>4.3</a:t>
                      </a:r>
                      <a:r>
                        <a:rPr lang="en-US" sz="1000" b="0" kern="1200" baseline="0" dirty="0">
                          <a:solidFill>
                            <a:schemeClr val="tx1"/>
                          </a:solidFill>
                          <a:latin typeface="+mn-lt"/>
                          <a:ea typeface="+mn-ea"/>
                          <a:cs typeface="+mn-cs"/>
                        </a:rPr>
                        <a:t> Develop forward-looking value proposition canvas (optional).</a:t>
                      </a:r>
                      <a:endParaRPr lang="en-CA" sz="1000" b="0" kern="1200" dirty="0">
                        <a:solidFill>
                          <a:schemeClr val="tx1"/>
                        </a:solidFill>
                        <a:latin typeface="+mn-lt"/>
                        <a:ea typeface="+mn-ea"/>
                        <a:cs typeface="+mn-cs"/>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1"/>
                  </a:ext>
                </a:extLst>
              </a:tr>
              <a:tr h="1044000">
                <a:tc>
                  <a:txBody>
                    <a:bodyPr/>
                    <a:lstStyle/>
                    <a:p>
                      <a:pPr marL="2159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228600" indent="-228600">
                        <a:spcAft>
                          <a:spcPts val="0"/>
                        </a:spcAft>
                        <a:buClrTx/>
                        <a:buFont typeface="+mj-lt"/>
                        <a:buAutoNum type="arabicPeriod"/>
                      </a:pPr>
                      <a:r>
                        <a:rPr lang="en-CA" sz="1000" b="0" i="0" baseline="0" dirty="0">
                          <a:solidFill>
                            <a:schemeClr val="tx1"/>
                          </a:solidFill>
                        </a:rPr>
                        <a:t>Interview summaries</a:t>
                      </a:r>
                    </a:p>
                    <a:p>
                      <a:pPr marL="228600" indent="-228600">
                        <a:spcAft>
                          <a:spcPts val="0"/>
                        </a:spcAft>
                        <a:buClrTx/>
                        <a:buFont typeface="+mj-lt"/>
                        <a:buAutoNum type="arabicPeriod"/>
                      </a:pPr>
                      <a:r>
                        <a:rPr lang="en-US" sz="1000" b="0" i="0" baseline="0" dirty="0">
                          <a:solidFill>
                            <a:schemeClr val="tx1"/>
                          </a:solidFill>
                        </a:rPr>
                        <a:t>A taxonomy of main pain points and gains identified through the interviews</a:t>
                      </a:r>
                      <a:endParaRPr lang="en-CA" sz="1000" b="0" i="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3510" indent="-143510">
                        <a:spcAft>
                          <a:spcPts val="0"/>
                        </a:spcAft>
                        <a:buClrTx/>
                        <a:buFont typeface="+mj-lt"/>
                        <a:buAutoNum type="arabicPeriod"/>
                      </a:pPr>
                      <a:r>
                        <a:rPr lang="en-US" sz="1000" b="0" baseline="0" dirty="0">
                          <a:solidFill>
                            <a:schemeClr val="tx1"/>
                          </a:solidFill>
                        </a:rPr>
                        <a:t>Areas of innovation around customer network strategies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3510" indent="-143510">
                        <a:spcAft>
                          <a:spcPts val="0"/>
                        </a:spcAft>
                        <a:buClrTx/>
                        <a:buFont typeface="+mj-lt"/>
                        <a:buAutoNum type="arabicPeriod"/>
                      </a:pPr>
                      <a:r>
                        <a:rPr lang="en-US" sz="1000" b="0" baseline="0" dirty="0">
                          <a:solidFill>
                            <a:schemeClr val="tx1"/>
                          </a:solidFill>
                        </a:rPr>
                        <a:t>Areas of innovation around data</a:t>
                      </a:r>
                    </a:p>
                    <a:p>
                      <a:pPr marL="143510" indent="-143510">
                        <a:spcAft>
                          <a:spcPts val="0"/>
                        </a:spcAft>
                        <a:buClrTx/>
                        <a:buFont typeface="+mj-lt"/>
                        <a:buAutoNum type="arabicPeriod"/>
                      </a:pPr>
                      <a:r>
                        <a:rPr lang="en-US" sz="1000" b="0" baseline="0" dirty="0">
                          <a:solidFill>
                            <a:schemeClr val="tx1"/>
                          </a:solidFill>
                        </a:rPr>
                        <a:t>Areas of innovation to transform operations</a:t>
                      </a:r>
                      <a:endParaRPr lang="en-CA"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3510" indent="-143510">
                        <a:spcAft>
                          <a:spcPts val="0"/>
                        </a:spcAft>
                        <a:buFont typeface="+mj-lt"/>
                        <a:buAutoNum type="arabicPeriod"/>
                      </a:pPr>
                      <a:r>
                        <a:rPr lang="en-US" sz="1000" b="0" baseline="0" dirty="0">
                          <a:solidFill>
                            <a:schemeClr val="tx1"/>
                          </a:solidFill>
                        </a:rPr>
                        <a:t>A digital strategy roadmap with identified initiatives</a:t>
                      </a:r>
                      <a:endParaRPr lang="en-US" sz="1800" b="0" baseline="0" dirty="0">
                        <a:solidFill>
                          <a:schemeClr val="dk1"/>
                        </a:solidFill>
                      </a:endParaRPr>
                    </a:p>
                    <a:p>
                      <a:pPr marL="143510" indent="-143510">
                        <a:spcAft>
                          <a:spcPts val="0"/>
                        </a:spcAft>
                        <a:buFont typeface="+mj-lt"/>
                        <a:buAutoNum type="arabicPeriod"/>
                      </a:pPr>
                      <a:endParaRPr lang="en-US" sz="1000" b="0" baseline="0" dirty="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52918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a:t>Our understanding of the problem</a:t>
            </a:r>
          </a:p>
        </p:txBody>
      </p:sp>
      <p:sp>
        <p:nvSpPr>
          <p:cNvPr id="13" name="Text Placeholder 12"/>
          <p:cNvSpPr>
            <a:spLocks noGrp="1"/>
          </p:cNvSpPr>
          <p:nvPr>
            <p:ph type="body" sz="quarter" idx="16"/>
          </p:nvPr>
        </p:nvSpPr>
        <p:spPr/>
        <p:txBody>
          <a:bodyPr/>
          <a:lstStyle/>
          <a:p>
            <a:r>
              <a:rPr lang="en-US" dirty="0"/>
              <a:t>CXOs</a:t>
            </a:r>
          </a:p>
          <a:p>
            <a:r>
              <a:rPr lang="en-US" dirty="0"/>
              <a:t>Digital Transformation Officer (DTO)</a:t>
            </a:r>
          </a:p>
          <a:p>
            <a:r>
              <a:rPr lang="en-US" dirty="0"/>
              <a:t>Innovation Leader</a:t>
            </a:r>
          </a:p>
          <a:p>
            <a:r>
              <a:rPr lang="en-US" dirty="0"/>
              <a:t>Head of Business Unit (BU)</a:t>
            </a:r>
          </a:p>
          <a:p>
            <a:r>
              <a:rPr lang="en-US" dirty="0"/>
              <a:t>Head of Product</a:t>
            </a:r>
          </a:p>
          <a:p>
            <a:r>
              <a:rPr lang="en-US" dirty="0"/>
              <a:t>Product Owner</a:t>
            </a:r>
          </a:p>
        </p:txBody>
      </p:sp>
      <p:sp>
        <p:nvSpPr>
          <p:cNvPr id="14" name="Text Placeholder 13"/>
          <p:cNvSpPr>
            <a:spLocks noGrp="1"/>
          </p:cNvSpPr>
          <p:nvPr>
            <p:ph type="body" sz="quarter" idx="26"/>
          </p:nvPr>
        </p:nvSpPr>
        <p:spPr/>
        <p:txBody>
          <a:bodyPr/>
          <a:lstStyle/>
          <a:p>
            <a:r>
              <a:rPr lang="en-US" dirty="0"/>
              <a:t>Create your strategy by meticulously looking at five domains: customers, competition, data, operations, and value.</a:t>
            </a:r>
          </a:p>
          <a:p>
            <a:r>
              <a:rPr lang="en-US" dirty="0"/>
              <a:t>Comprehend the underlying strategies illuminated through case studies on several organizations.</a:t>
            </a:r>
          </a:p>
        </p:txBody>
      </p:sp>
      <p:sp>
        <p:nvSpPr>
          <p:cNvPr id="15" name="Text Placeholder 14"/>
          <p:cNvSpPr>
            <a:spLocks noGrp="1"/>
          </p:cNvSpPr>
          <p:nvPr>
            <p:ph type="body" sz="quarter" idx="27"/>
          </p:nvPr>
        </p:nvSpPr>
        <p:spPr/>
        <p:txBody>
          <a:bodyPr/>
          <a:lstStyle/>
          <a:p>
            <a:r>
              <a:rPr lang="en-US" dirty="0"/>
              <a:t>Product Manager</a:t>
            </a:r>
          </a:p>
          <a:p>
            <a:r>
              <a:rPr lang="en-US" dirty="0"/>
              <a:t>Enterprise Architect</a:t>
            </a:r>
          </a:p>
          <a:p>
            <a:r>
              <a:rPr lang="en-US" dirty="0"/>
              <a:t>Director of Applications</a:t>
            </a:r>
          </a:p>
          <a:p>
            <a:r>
              <a:rPr lang="en-US" dirty="0"/>
              <a:t>Project Manager</a:t>
            </a:r>
          </a:p>
          <a:p>
            <a:r>
              <a:rPr lang="en-US" dirty="0"/>
              <a:t>IT Manager</a:t>
            </a:r>
          </a:p>
          <a:p>
            <a:r>
              <a:rPr lang="en-US" dirty="0"/>
              <a:t>BU Manager</a:t>
            </a:r>
          </a:p>
          <a:p>
            <a:r>
              <a:rPr lang="en-US" dirty="0"/>
              <a:t>Operations Manager</a:t>
            </a:r>
          </a:p>
        </p:txBody>
      </p:sp>
      <p:sp>
        <p:nvSpPr>
          <p:cNvPr id="16" name="Text Placeholder 15"/>
          <p:cNvSpPr>
            <a:spLocks noGrp="1"/>
          </p:cNvSpPr>
          <p:nvPr>
            <p:ph type="body" sz="quarter" idx="28"/>
          </p:nvPr>
        </p:nvSpPr>
        <p:spPr/>
        <p:txBody>
          <a:bodyPr/>
          <a:lstStyle/>
          <a:p>
            <a:r>
              <a:rPr lang="en-US" dirty="0"/>
              <a:t>Actively collaborate with senior leaders in creating the digital strategy.</a:t>
            </a:r>
          </a:p>
          <a:p>
            <a:pPr marL="0" indent="0">
              <a:buNone/>
            </a:pPr>
            <a:endParaRPr lang="en-US" dirty="0"/>
          </a:p>
        </p:txBody>
      </p:sp>
    </p:spTree>
    <p:extLst>
      <p:ext uri="{BB962C8B-B14F-4D97-AF65-F5344CB8AC3E}">
        <p14:creationId xmlns:p14="http://schemas.microsoft.com/office/powerpoint/2010/main" val="2619900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summary</a:t>
            </a:r>
          </a:p>
        </p:txBody>
      </p:sp>
      <p:sp>
        <p:nvSpPr>
          <p:cNvPr id="3" name="Text Placeholder 2"/>
          <p:cNvSpPr>
            <a:spLocks noGrp="1"/>
          </p:cNvSpPr>
          <p:nvPr>
            <p:ph type="body" sz="quarter" idx="10"/>
          </p:nvPr>
        </p:nvSpPr>
        <p:spPr/>
        <p:txBody>
          <a:bodyPr/>
          <a:lstStyle/>
          <a:p>
            <a:r>
              <a:rPr lang="en-US" dirty="0"/>
              <a:t>Organizations founded before the rise of the internet face a stark challenge: Many of the fundamental rules and assumptions that governed and grew their value proposition in the pre-digital era no longer hold true.</a:t>
            </a:r>
          </a:p>
        </p:txBody>
      </p:sp>
      <p:sp>
        <p:nvSpPr>
          <p:cNvPr id="4" name="Text Placeholder 3"/>
          <p:cNvSpPr>
            <a:spLocks noGrp="1"/>
          </p:cNvSpPr>
          <p:nvPr>
            <p:ph type="body" sz="quarter" idx="11"/>
          </p:nvPr>
        </p:nvSpPr>
        <p:spPr/>
        <p:txBody>
          <a:bodyPr/>
          <a:lstStyle/>
          <a:p>
            <a:r>
              <a:rPr lang="en-US" dirty="0"/>
              <a:t>Organizations aspire to be like Apple and try to find a new high-tech product or platform that will serve brand-new customer needs.</a:t>
            </a:r>
          </a:p>
          <a:p>
            <a:r>
              <a:rPr lang="en-US" dirty="0"/>
              <a:t>Managers lack a digital transformation playbook to rethink the organization’s value proposition.</a:t>
            </a:r>
          </a:p>
          <a:p>
            <a:r>
              <a:rPr lang="en-US" dirty="0"/>
              <a:t>Digital strategy has no buy-in from stakeholders and sits on the shelves.</a:t>
            </a:r>
          </a:p>
          <a:p>
            <a:endParaRPr lang="en-US" dirty="0"/>
          </a:p>
        </p:txBody>
      </p:sp>
      <p:sp>
        <p:nvSpPr>
          <p:cNvPr id="5" name="Text Placeholder 4"/>
          <p:cNvSpPr>
            <a:spLocks noGrp="1"/>
          </p:cNvSpPr>
          <p:nvPr>
            <p:ph type="body" sz="quarter" idx="12"/>
          </p:nvPr>
        </p:nvSpPr>
        <p:spPr/>
        <p:txBody>
          <a:bodyPr/>
          <a:lstStyle/>
          <a:p>
            <a:r>
              <a:rPr lang="en-US" dirty="0"/>
              <a:t>Pre-digital organizations are not dinosaurs doomed to extinction. Organizations can transform themselves to thrive in the digital age. Digital transformation requires a holistic view of business strategy across five domains:</a:t>
            </a:r>
          </a:p>
          <a:p>
            <a:pPr lvl="1"/>
            <a:r>
              <a:rPr lang="en-US" dirty="0"/>
              <a:t>Customer*</a:t>
            </a:r>
          </a:p>
          <a:p>
            <a:pPr lvl="1"/>
            <a:r>
              <a:rPr lang="en-US" dirty="0"/>
              <a:t>Competition</a:t>
            </a:r>
          </a:p>
          <a:p>
            <a:pPr lvl="1"/>
            <a:r>
              <a:rPr lang="en-US" dirty="0"/>
              <a:t>Data</a:t>
            </a:r>
          </a:p>
          <a:p>
            <a:pPr lvl="1"/>
            <a:r>
              <a:rPr lang="en-US" dirty="0"/>
              <a:t>Operations</a:t>
            </a:r>
          </a:p>
          <a:p>
            <a:pPr lvl="1"/>
            <a:r>
              <a:rPr lang="en-US" dirty="0"/>
              <a:t>Value</a:t>
            </a:r>
          </a:p>
        </p:txBody>
      </p:sp>
      <p:sp>
        <p:nvSpPr>
          <p:cNvPr id="6" name="Text Placeholder 5"/>
          <p:cNvSpPr>
            <a:spLocks noGrp="1"/>
          </p:cNvSpPr>
          <p:nvPr>
            <p:ph type="body" sz="quarter" idx="13"/>
          </p:nvPr>
        </p:nvSpPr>
        <p:spPr/>
        <p:txBody>
          <a:bodyPr/>
          <a:lstStyle/>
          <a:p>
            <a:pPr marL="228600" indent="-228600">
              <a:spcBef>
                <a:spcPts val="600"/>
              </a:spcBef>
              <a:spcAft>
                <a:spcPts val="600"/>
              </a:spcAft>
              <a:buSzPct val="100000"/>
              <a:buFont typeface="+mj-lt"/>
              <a:buAutoNum type="arabicPeriod"/>
            </a:pPr>
            <a:r>
              <a:rPr lang="en-US" b="1" dirty="0">
                <a:solidFill>
                  <a:srgbClr val="333333"/>
                </a:solidFill>
              </a:rPr>
              <a:t>Digital strategy is your business strategy</a:t>
            </a:r>
            <a:r>
              <a:rPr lang="en-US" b="1" dirty="0"/>
              <a:t>. </a:t>
            </a:r>
            <a:r>
              <a:rPr lang="en-US" dirty="0"/>
              <a:t>A company is an organism. If you try to optimize the parts you will sub-optimize the whole. You don’t need a strategy for digital, finance, or HR – just a strategy for the business.</a:t>
            </a:r>
          </a:p>
          <a:p>
            <a:pPr marL="228600" indent="-228600">
              <a:spcBef>
                <a:spcPts val="600"/>
              </a:spcBef>
              <a:spcAft>
                <a:spcPts val="600"/>
              </a:spcAft>
              <a:buSzPct val="100000"/>
              <a:buFont typeface="+mj-lt"/>
              <a:buAutoNum type="arabicPeriod"/>
            </a:pPr>
            <a:r>
              <a:rPr lang="en-US" b="1" dirty="0">
                <a:solidFill>
                  <a:srgbClr val="333333"/>
                </a:solidFill>
              </a:rPr>
              <a:t>Digital does </a:t>
            </a:r>
            <a:r>
              <a:rPr lang="en-US" b="1" i="1" dirty="0">
                <a:solidFill>
                  <a:srgbClr val="333333"/>
                </a:solidFill>
              </a:rPr>
              <a:t>not</a:t>
            </a:r>
            <a:r>
              <a:rPr lang="en-US" b="1" dirty="0">
                <a:solidFill>
                  <a:srgbClr val="333333"/>
                </a:solidFill>
              </a:rPr>
              <a:t> require radical disruption of the value proposition.</a:t>
            </a:r>
            <a:br>
              <a:rPr lang="en-US" dirty="0">
                <a:solidFill>
                  <a:srgbClr val="333333"/>
                </a:solidFill>
              </a:rPr>
            </a:br>
            <a:r>
              <a:rPr lang="en-US" dirty="0"/>
              <a:t>It usually means using digital tools to better serve the known customer need.</a:t>
            </a:r>
          </a:p>
          <a:p>
            <a:pPr marL="228600" indent="-228600">
              <a:spcBef>
                <a:spcPts val="600"/>
              </a:spcBef>
              <a:spcAft>
                <a:spcPts val="600"/>
              </a:spcAft>
              <a:buSzPct val="100000"/>
              <a:buFont typeface="+mj-lt"/>
              <a:buAutoNum type="arabicPeriod"/>
            </a:pPr>
            <a:r>
              <a:rPr lang="en-US" b="1" dirty="0">
                <a:solidFill>
                  <a:srgbClr val="333333"/>
                </a:solidFill>
              </a:rPr>
              <a:t>Digital is </a:t>
            </a:r>
            <a:r>
              <a:rPr lang="en-US" b="1" i="1" dirty="0">
                <a:solidFill>
                  <a:srgbClr val="333333"/>
                </a:solidFill>
              </a:rPr>
              <a:t>not</a:t>
            </a:r>
            <a:r>
              <a:rPr lang="en-US" b="1" dirty="0">
                <a:solidFill>
                  <a:srgbClr val="333333"/>
                </a:solidFill>
              </a:rPr>
              <a:t> about technology. </a:t>
            </a:r>
            <a:r>
              <a:rPr lang="en-US" dirty="0">
                <a:solidFill>
                  <a:srgbClr val="333333"/>
                </a:solidFill>
              </a:rPr>
              <a:t>It’s about the customer.</a:t>
            </a:r>
            <a:endParaRPr lang="en-US" dirty="0"/>
          </a:p>
        </p:txBody>
      </p:sp>
      <p:sp>
        <p:nvSpPr>
          <p:cNvPr id="7" name="TextBox 6"/>
          <p:cNvSpPr txBox="1"/>
          <p:nvPr/>
        </p:nvSpPr>
        <p:spPr>
          <a:xfrm>
            <a:off x="257174" y="6121036"/>
            <a:ext cx="8620125" cy="246221"/>
          </a:xfrm>
          <a:prstGeom prst="rect">
            <a:avLst/>
          </a:prstGeom>
        </p:spPr>
        <p:txBody>
          <a:bodyPr wrap="square" rtlCol="0">
            <a:spAutoFit/>
          </a:bodyPr>
          <a:lstStyle/>
          <a:p>
            <a:r>
              <a:rPr lang="en-US" sz="1000" dirty="0"/>
              <a:t>*A customer could represent, for instance, a citizen for a government, a patient for a healthcare organization, or a donor for a charity organization.</a:t>
            </a:r>
            <a:endParaRPr lang="en-CA" sz="1000" dirty="0"/>
          </a:p>
        </p:txBody>
      </p:sp>
    </p:spTree>
    <p:extLst>
      <p:ext uri="{BB962C8B-B14F-4D97-AF65-F5344CB8AC3E}">
        <p14:creationId xmlns:p14="http://schemas.microsoft.com/office/powerpoint/2010/main" val="61988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 name="Picture 85"/>
          <p:cNvPicPr>
            <a:picLocks noChangeAspect="1"/>
          </p:cNvPicPr>
          <p:nvPr/>
        </p:nvPicPr>
        <p:blipFill>
          <a:blip r:embed="rId2" cstate="print">
            <a:extLst>
              <a:ext uri="{28A0092B-C50C-407E-A947-70E740481C1C}">
                <a14:useLocalDpi xmlns:a14="http://schemas.microsoft.com/office/drawing/2010/main" val="0"/>
              </a:ext>
            </a:extLst>
          </a:blip>
          <a:srcRect/>
          <a:stretch/>
        </p:blipFill>
        <p:spPr>
          <a:xfrm>
            <a:off x="1132896" y="1160203"/>
            <a:ext cx="784876" cy="720000"/>
          </a:xfrm>
          <a:prstGeom prst="rect">
            <a:avLst/>
          </a:prstGeom>
        </p:spPr>
      </p:pic>
      <p:pic>
        <p:nvPicPr>
          <p:cNvPr id="85" name="Picture 8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5166786" y="1160203"/>
            <a:ext cx="720000" cy="720000"/>
          </a:xfrm>
          <a:prstGeom prst="rect">
            <a:avLst/>
          </a:prstGeom>
        </p:spPr>
      </p:pic>
      <p:sp>
        <p:nvSpPr>
          <p:cNvPr id="7" name="Title 6"/>
          <p:cNvSpPr>
            <a:spLocks noGrp="1"/>
          </p:cNvSpPr>
          <p:nvPr>
            <p:ph type="title"/>
          </p:nvPr>
        </p:nvSpPr>
        <p:spPr/>
        <p:txBody>
          <a:bodyPr/>
          <a:lstStyle/>
          <a:p>
            <a:r>
              <a:rPr lang="en-US" dirty="0"/>
              <a:t>The </a:t>
            </a:r>
            <a:r>
              <a:rPr lang="en-US" i="1" dirty="0"/>
              <a:t>Encyclopedia Britannica’s </a:t>
            </a:r>
            <a:r>
              <a:rPr lang="en-US" dirty="0"/>
              <a:t>story</a:t>
            </a:r>
            <a:endParaRPr lang="en-CA" dirty="0"/>
          </a:p>
        </p:txBody>
      </p:sp>
      <p:sp>
        <p:nvSpPr>
          <p:cNvPr id="9" name="Rectangle 8"/>
          <p:cNvSpPr/>
          <p:nvPr/>
        </p:nvSpPr>
        <p:spPr>
          <a:xfrm>
            <a:off x="903580" y="3323976"/>
            <a:ext cx="7308000" cy="180000"/>
          </a:xfrm>
          <a:prstGeom prst="rect">
            <a:avLst/>
          </a:prstGeom>
          <a:solidFill>
            <a:srgbClr val="D7E0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100" dirty="0"/>
          </a:p>
        </p:txBody>
      </p:sp>
      <p:pic>
        <p:nvPicPr>
          <p:cNvPr id="57" name="Picture 5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2074" y="3775094"/>
            <a:ext cx="1367780" cy="1044000"/>
          </a:xfrm>
          <a:prstGeom prst="rect">
            <a:avLst/>
          </a:prstGeom>
        </p:spPr>
      </p:pic>
      <p:cxnSp>
        <p:nvCxnSpPr>
          <p:cNvPr id="59" name="Straight Connector 58"/>
          <p:cNvCxnSpPr/>
          <p:nvPr/>
        </p:nvCxnSpPr>
        <p:spPr>
          <a:xfrm flipH="1" flipV="1">
            <a:off x="903579" y="1534502"/>
            <a:ext cx="1" cy="1764000"/>
          </a:xfrm>
          <a:prstGeom prst="line">
            <a:avLst/>
          </a:prstGeom>
          <a:ln>
            <a:solidFill>
              <a:srgbClr val="33506D"/>
            </a:solidFill>
            <a:prstDash val="dash"/>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638659" y="1262527"/>
            <a:ext cx="529840" cy="261610"/>
          </a:xfrm>
          <a:prstGeom prst="rect">
            <a:avLst/>
          </a:prstGeom>
        </p:spPr>
        <p:txBody>
          <a:bodyPr wrap="square" rtlCol="0">
            <a:spAutoFit/>
          </a:bodyPr>
          <a:lstStyle/>
          <a:p>
            <a:pPr algn="ctr"/>
            <a:r>
              <a:rPr lang="en-US" sz="1100" dirty="0"/>
              <a:t>1768</a:t>
            </a:r>
            <a:endParaRPr lang="en-CA" sz="1100" dirty="0"/>
          </a:p>
        </p:txBody>
      </p:sp>
      <p:sp>
        <p:nvSpPr>
          <p:cNvPr id="61" name="TextBox 60"/>
          <p:cNvSpPr txBox="1"/>
          <p:nvPr/>
        </p:nvSpPr>
        <p:spPr>
          <a:xfrm>
            <a:off x="349021" y="1786912"/>
            <a:ext cx="1800000" cy="769441"/>
          </a:xfrm>
          <a:prstGeom prst="rect">
            <a:avLst/>
          </a:prstGeom>
          <a:solidFill>
            <a:schemeClr val="bg1"/>
          </a:solidFill>
        </p:spPr>
        <p:txBody>
          <a:bodyPr wrap="square" rtlCol="0">
            <a:spAutoFit/>
          </a:bodyPr>
          <a:lstStyle/>
          <a:p>
            <a:r>
              <a:rPr lang="en-US" sz="1100" dirty="0"/>
              <a:t>FIRST PUBLISHED</a:t>
            </a:r>
          </a:p>
          <a:p>
            <a:r>
              <a:rPr lang="en-US" sz="1100" dirty="0"/>
              <a:t>As three volumes in the Scottish capital of Edinburgh.</a:t>
            </a:r>
            <a:endParaRPr lang="en-CA" sz="1100" dirty="0"/>
          </a:p>
        </p:txBody>
      </p:sp>
      <p:sp>
        <p:nvSpPr>
          <p:cNvPr id="62" name="TextBox 61"/>
          <p:cNvSpPr txBox="1"/>
          <p:nvPr/>
        </p:nvSpPr>
        <p:spPr>
          <a:xfrm>
            <a:off x="7460299" y="1262527"/>
            <a:ext cx="529840" cy="261610"/>
          </a:xfrm>
          <a:prstGeom prst="rect">
            <a:avLst/>
          </a:prstGeom>
        </p:spPr>
        <p:txBody>
          <a:bodyPr wrap="square" rtlCol="0">
            <a:spAutoFit/>
          </a:bodyPr>
          <a:lstStyle/>
          <a:p>
            <a:pPr algn="ctr"/>
            <a:r>
              <a:rPr lang="en-US" sz="1100" dirty="0"/>
              <a:t>2010</a:t>
            </a:r>
            <a:endParaRPr lang="en-CA" sz="1100" dirty="0"/>
          </a:p>
        </p:txBody>
      </p:sp>
      <p:cxnSp>
        <p:nvCxnSpPr>
          <p:cNvPr id="63" name="Straight Connector 62"/>
          <p:cNvCxnSpPr/>
          <p:nvPr/>
        </p:nvCxnSpPr>
        <p:spPr>
          <a:xfrm flipV="1">
            <a:off x="7725218" y="1534502"/>
            <a:ext cx="0" cy="1764000"/>
          </a:xfrm>
          <a:prstGeom prst="line">
            <a:avLst/>
          </a:prstGeom>
          <a:ln>
            <a:solidFill>
              <a:srgbClr val="33506D"/>
            </a:solidFill>
            <a:prstDash val="dash"/>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6977869" y="1786912"/>
            <a:ext cx="1800000" cy="600164"/>
          </a:xfrm>
          <a:prstGeom prst="rect">
            <a:avLst/>
          </a:prstGeom>
          <a:solidFill>
            <a:schemeClr val="bg1"/>
          </a:solidFill>
        </p:spPr>
        <p:txBody>
          <a:bodyPr wrap="square" rtlCol="0">
            <a:spAutoFit/>
          </a:bodyPr>
          <a:lstStyle/>
          <a:p>
            <a:r>
              <a:rPr lang="en-US" sz="1100" dirty="0"/>
              <a:t>LAST PRINT EDITION</a:t>
            </a:r>
          </a:p>
          <a:p>
            <a:r>
              <a:rPr lang="en-US" sz="1100" dirty="0"/>
              <a:t>Print set represented only 1% of revenue.</a:t>
            </a:r>
            <a:endParaRPr lang="en-CA" sz="1100" dirty="0"/>
          </a:p>
        </p:txBody>
      </p:sp>
      <p:sp>
        <p:nvSpPr>
          <p:cNvPr id="68" name="TextBox 67"/>
          <p:cNvSpPr txBox="1"/>
          <p:nvPr/>
        </p:nvSpPr>
        <p:spPr>
          <a:xfrm>
            <a:off x="3533209" y="1262527"/>
            <a:ext cx="529840" cy="261610"/>
          </a:xfrm>
          <a:prstGeom prst="rect">
            <a:avLst/>
          </a:prstGeom>
        </p:spPr>
        <p:txBody>
          <a:bodyPr wrap="square" rtlCol="0">
            <a:spAutoFit/>
          </a:bodyPr>
          <a:lstStyle/>
          <a:p>
            <a:pPr algn="ctr"/>
            <a:r>
              <a:rPr lang="en-US" sz="1100" dirty="0"/>
              <a:t>1994</a:t>
            </a:r>
            <a:endParaRPr lang="en-CA" sz="1100" dirty="0"/>
          </a:p>
        </p:txBody>
      </p:sp>
      <p:cxnSp>
        <p:nvCxnSpPr>
          <p:cNvPr id="69" name="Straight Connector 68"/>
          <p:cNvCxnSpPr/>
          <p:nvPr/>
        </p:nvCxnSpPr>
        <p:spPr>
          <a:xfrm flipV="1">
            <a:off x="3798128" y="1534502"/>
            <a:ext cx="0" cy="1764000"/>
          </a:xfrm>
          <a:prstGeom prst="line">
            <a:avLst/>
          </a:prstGeom>
          <a:ln>
            <a:solidFill>
              <a:srgbClr val="33506D"/>
            </a:solidFill>
            <a:prstDash val="dash"/>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a:off x="2652266" y="1786912"/>
            <a:ext cx="2285491" cy="600164"/>
          </a:xfrm>
          <a:prstGeom prst="rect">
            <a:avLst/>
          </a:prstGeom>
          <a:solidFill>
            <a:schemeClr val="bg1"/>
          </a:solidFill>
        </p:spPr>
        <p:txBody>
          <a:bodyPr wrap="square" rtlCol="0">
            <a:spAutoFit/>
          </a:bodyPr>
          <a:lstStyle/>
          <a:p>
            <a:r>
              <a:rPr lang="en-US" sz="1100" dirty="0"/>
              <a:t>FIRST CD-ROM EDITION</a:t>
            </a:r>
          </a:p>
          <a:p>
            <a:r>
              <a:rPr lang="en-US" sz="1100" dirty="0"/>
              <a:t>In response to Microsoft’s Encarta encyclopedia. </a:t>
            </a:r>
          </a:p>
        </p:txBody>
      </p:sp>
      <p:sp>
        <p:nvSpPr>
          <p:cNvPr id="71" name="TextBox 70"/>
          <p:cNvSpPr txBox="1"/>
          <p:nvPr/>
        </p:nvSpPr>
        <p:spPr>
          <a:xfrm>
            <a:off x="1985993" y="3658156"/>
            <a:ext cx="2285491" cy="1277273"/>
          </a:xfrm>
          <a:prstGeom prst="rect">
            <a:avLst/>
          </a:prstGeom>
          <a:solidFill>
            <a:schemeClr val="bg1"/>
          </a:solidFill>
        </p:spPr>
        <p:txBody>
          <a:bodyPr wrap="square" rtlCol="0">
            <a:spAutoFit/>
          </a:bodyPr>
          <a:lstStyle/>
          <a:p>
            <a:r>
              <a:rPr lang="en-US" sz="1100" dirty="0"/>
              <a:t>Microsoft’s Encarta encyclopedia was a loss leader, given away free on CD-ROM with purchases of Windows software as part of a larger strategy to position PCs as the educational investment for middle-class families.</a:t>
            </a:r>
          </a:p>
        </p:txBody>
      </p:sp>
      <p:sp>
        <p:nvSpPr>
          <p:cNvPr id="72" name="TextBox 71"/>
          <p:cNvSpPr txBox="1"/>
          <p:nvPr/>
        </p:nvSpPr>
        <p:spPr>
          <a:xfrm>
            <a:off x="4271484" y="3658156"/>
            <a:ext cx="2285491" cy="1954381"/>
          </a:xfrm>
          <a:prstGeom prst="rect">
            <a:avLst/>
          </a:prstGeom>
          <a:solidFill>
            <a:schemeClr val="bg1"/>
          </a:solidFill>
        </p:spPr>
        <p:txBody>
          <a:bodyPr wrap="square" rtlCol="0">
            <a:spAutoFit/>
          </a:bodyPr>
          <a:lstStyle/>
          <a:p>
            <a:r>
              <a:rPr lang="en-US" sz="1100" dirty="0"/>
              <a:t>Britannica, rather than trying to defend its old business model, sought to understand the needs of core customers – home users and educational institutes in K-12 market. Britannica experimented with various delivery media, price points, and sales channels while maintaining a focus on its core mission: </a:t>
            </a:r>
            <a:r>
              <a:rPr lang="en-US" sz="1100" i="1" dirty="0"/>
              <a:t>editorial quality and educational service</a:t>
            </a:r>
            <a:r>
              <a:rPr lang="en-US" sz="1100" dirty="0"/>
              <a:t>.</a:t>
            </a:r>
          </a:p>
        </p:txBody>
      </p:sp>
      <p:sp>
        <p:nvSpPr>
          <p:cNvPr id="74" name="TextBox 73"/>
          <p:cNvSpPr txBox="1"/>
          <p:nvPr/>
        </p:nvSpPr>
        <p:spPr>
          <a:xfrm>
            <a:off x="5886788" y="1262527"/>
            <a:ext cx="529840" cy="261610"/>
          </a:xfrm>
          <a:prstGeom prst="rect">
            <a:avLst/>
          </a:prstGeom>
        </p:spPr>
        <p:txBody>
          <a:bodyPr wrap="square" rtlCol="0">
            <a:spAutoFit/>
          </a:bodyPr>
          <a:lstStyle/>
          <a:p>
            <a:pPr algn="ctr"/>
            <a:r>
              <a:rPr lang="en-US" sz="1100" dirty="0"/>
              <a:t>2000</a:t>
            </a:r>
            <a:endParaRPr lang="en-CA" sz="1100" dirty="0"/>
          </a:p>
        </p:txBody>
      </p:sp>
      <p:cxnSp>
        <p:nvCxnSpPr>
          <p:cNvPr id="75" name="Straight Connector 74"/>
          <p:cNvCxnSpPr/>
          <p:nvPr/>
        </p:nvCxnSpPr>
        <p:spPr>
          <a:xfrm flipV="1">
            <a:off x="6151707" y="1534502"/>
            <a:ext cx="0" cy="1764000"/>
          </a:xfrm>
          <a:prstGeom prst="line">
            <a:avLst/>
          </a:prstGeom>
          <a:ln>
            <a:solidFill>
              <a:srgbClr val="33506D"/>
            </a:solidFill>
            <a:prstDash val="dash"/>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4682879" y="1786912"/>
            <a:ext cx="2285491" cy="1107996"/>
          </a:xfrm>
          <a:prstGeom prst="rect">
            <a:avLst/>
          </a:prstGeom>
          <a:solidFill>
            <a:schemeClr val="bg1"/>
          </a:solidFill>
        </p:spPr>
        <p:txBody>
          <a:bodyPr wrap="square" rtlCol="0">
            <a:spAutoFit/>
          </a:bodyPr>
          <a:lstStyle/>
          <a:p>
            <a:r>
              <a:rPr lang="en-US" sz="1100" dirty="0"/>
              <a:t>NUPEDIA &amp; WIKIPEDIA</a:t>
            </a:r>
          </a:p>
          <a:p>
            <a:r>
              <a:rPr lang="en-US" sz="1100" dirty="0"/>
              <a:t>Britannica faced competition from an explosion of online information sources, including </a:t>
            </a:r>
            <a:r>
              <a:rPr lang="en-US" sz="1100" i="1" dirty="0"/>
              <a:t>Nupedia</a:t>
            </a:r>
            <a:r>
              <a:rPr lang="en-US" sz="1100" dirty="0"/>
              <a:t> and later its exponentially growing successor </a:t>
            </a:r>
            <a:r>
              <a:rPr lang="en-US" sz="1100" i="1" dirty="0"/>
              <a:t>Wikipedia</a:t>
            </a:r>
            <a:r>
              <a:rPr lang="en-US" sz="1100" dirty="0"/>
              <a:t>.</a:t>
            </a:r>
          </a:p>
        </p:txBody>
      </p:sp>
      <p:sp>
        <p:nvSpPr>
          <p:cNvPr id="79" name="TextBox 78"/>
          <p:cNvSpPr txBox="1"/>
          <p:nvPr/>
        </p:nvSpPr>
        <p:spPr>
          <a:xfrm>
            <a:off x="6591809" y="3658156"/>
            <a:ext cx="2285491" cy="1277273"/>
          </a:xfrm>
          <a:prstGeom prst="rect">
            <a:avLst/>
          </a:prstGeom>
          <a:solidFill>
            <a:schemeClr val="bg1"/>
          </a:solidFill>
        </p:spPr>
        <p:txBody>
          <a:bodyPr wrap="square" rtlCol="0">
            <a:spAutoFit/>
          </a:bodyPr>
          <a:lstStyle/>
          <a:p>
            <a:r>
              <a:rPr lang="en-US" sz="1100" dirty="0"/>
              <a:t>Britannica was not only able to pivot to a purely online subscription model for its encyclopedia, but also develop new and related product offerings to meet the evolving needs for classroom curricula and learning.</a:t>
            </a:r>
          </a:p>
        </p:txBody>
      </p:sp>
      <p:pic>
        <p:nvPicPr>
          <p:cNvPr id="81" name="Picture 80"/>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971967" y="1234175"/>
            <a:ext cx="540000" cy="540000"/>
          </a:xfrm>
          <a:prstGeom prst="rect">
            <a:avLst/>
          </a:prstGeom>
        </p:spPr>
      </p:pic>
      <p:sp>
        <p:nvSpPr>
          <p:cNvPr id="87" name="Rectangle 86"/>
          <p:cNvSpPr/>
          <p:nvPr/>
        </p:nvSpPr>
        <p:spPr>
          <a:xfrm>
            <a:off x="681682" y="5766717"/>
            <a:ext cx="7780637" cy="523220"/>
          </a:xfrm>
          <a:prstGeom prst="rect">
            <a:avLst/>
          </a:prstGeom>
          <a:ln w="9525">
            <a:solidFill>
              <a:srgbClr val="B1B0AE"/>
            </a:solidFill>
          </a:ln>
        </p:spPr>
        <p:txBody>
          <a:bodyPr wrap="square">
            <a:spAutoFit/>
          </a:bodyPr>
          <a:lstStyle/>
          <a:p>
            <a:r>
              <a:rPr lang="en-US" sz="1400" dirty="0"/>
              <a:t>Digital transformation often is about serving the known needs of the customers in a better way. The “dinosaur” does not always have to get wiped out. </a:t>
            </a:r>
          </a:p>
        </p:txBody>
      </p:sp>
      <p:sp>
        <p:nvSpPr>
          <p:cNvPr id="24" name="TextBox 23"/>
          <p:cNvSpPr txBox="1"/>
          <p:nvPr/>
        </p:nvSpPr>
        <p:spPr>
          <a:xfrm>
            <a:off x="251520" y="6305038"/>
            <a:ext cx="8625780" cy="246221"/>
          </a:xfrm>
          <a:prstGeom prst="rect">
            <a:avLst/>
          </a:prstGeom>
        </p:spPr>
        <p:txBody>
          <a:bodyPr wrap="square" rtlCol="0">
            <a:spAutoFit/>
          </a:bodyPr>
          <a:lstStyle/>
          <a:p>
            <a:r>
              <a:rPr lang="en-US" sz="1000" dirty="0"/>
              <a:t>Source: Rogers, David L. </a:t>
            </a:r>
            <a:r>
              <a:rPr lang="en-US" sz="1000" i="1" dirty="0"/>
              <a:t>The Digital Transformation Playbook</a:t>
            </a:r>
            <a:r>
              <a:rPr lang="en-US" sz="1000" dirty="0"/>
              <a:t>. </a:t>
            </a:r>
            <a:endParaRPr lang="en-CA" sz="1000" dirty="0"/>
          </a:p>
        </p:txBody>
      </p:sp>
    </p:spTree>
    <p:extLst>
      <p:ext uri="{BB962C8B-B14F-4D97-AF65-F5344CB8AC3E}">
        <p14:creationId xmlns:p14="http://schemas.microsoft.com/office/powerpoint/2010/main" val="3443934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Organizations choose a targeted response as their digital strategy</a:t>
            </a:r>
            <a:endParaRPr lang="en-CA"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p:blipFill>
        <p:spPr>
          <a:xfrm>
            <a:off x="2628292" y="1192557"/>
            <a:ext cx="4345638" cy="4345638"/>
          </a:xfrm>
          <a:prstGeom prst="rect">
            <a:avLst/>
          </a:prstGeom>
        </p:spPr>
      </p:pic>
      <p:sp>
        <p:nvSpPr>
          <p:cNvPr id="14" name="Rectangle 13"/>
          <p:cNvSpPr/>
          <p:nvPr/>
        </p:nvSpPr>
        <p:spPr>
          <a:xfrm>
            <a:off x="2292061" y="5556920"/>
            <a:ext cx="5048305" cy="892552"/>
          </a:xfrm>
          <a:prstGeom prst="rect">
            <a:avLst/>
          </a:prstGeom>
        </p:spPr>
        <p:txBody>
          <a:bodyPr wrap="square">
            <a:spAutoFit/>
          </a:bodyPr>
          <a:lstStyle/>
          <a:p>
            <a:pPr algn="ctr"/>
            <a:r>
              <a:rPr lang="en-US" sz="1400" i="1" dirty="0">
                <a:solidFill>
                  <a:schemeClr val="tx2"/>
                </a:solidFill>
                <a:latin typeface="+mj-lt"/>
              </a:rPr>
              <a:t>Companies cannot scale new digital business models if they have not digitized </a:t>
            </a:r>
            <a:r>
              <a:rPr lang="en-US" sz="1400" dirty="0">
                <a:solidFill>
                  <a:schemeClr val="tx2"/>
                </a:solidFill>
                <a:latin typeface="+mj-lt"/>
              </a:rPr>
              <a:t>[i.e. improved existing processes]</a:t>
            </a:r>
            <a:r>
              <a:rPr lang="en-US" sz="1400" i="1" dirty="0">
                <a:solidFill>
                  <a:schemeClr val="tx2"/>
                </a:solidFill>
                <a:latin typeface="+mj-lt"/>
              </a:rPr>
              <a:t>.</a:t>
            </a:r>
          </a:p>
          <a:p>
            <a:pPr algn="ctr"/>
            <a:r>
              <a:rPr lang="en-US" sz="1200" dirty="0">
                <a:solidFill>
                  <a:schemeClr val="tx2"/>
                </a:solidFill>
              </a:rPr>
              <a:t>–</a:t>
            </a:r>
            <a:r>
              <a:rPr lang="en-US" sz="1200" i="1" dirty="0">
                <a:solidFill>
                  <a:schemeClr val="tx2"/>
                </a:solidFill>
              </a:rPr>
              <a:t> </a:t>
            </a:r>
            <a:r>
              <a:rPr lang="en-US" sz="1200" dirty="0">
                <a:solidFill>
                  <a:schemeClr val="tx2"/>
                </a:solidFill>
              </a:rPr>
              <a:t>Jeanne Ross, Principal Research Scientist, MIT CISR, </a:t>
            </a:r>
          </a:p>
          <a:p>
            <a:pPr algn="ctr"/>
            <a:r>
              <a:rPr lang="en-US" sz="1200" i="1" dirty="0"/>
              <a:t>MIT Sloan Management Review</a:t>
            </a:r>
            <a:endParaRPr lang="en-US" sz="1200" dirty="0">
              <a:solidFill>
                <a:schemeClr val="tx2"/>
              </a:solidFill>
            </a:endParaRPr>
          </a:p>
        </p:txBody>
      </p:sp>
      <p:pic>
        <p:nvPicPr>
          <p:cNvPr id="15" name="Picture 102"/>
          <p:cNvPicPr>
            <a:picLocks noChangeAspect="1"/>
          </p:cNvPicPr>
          <p:nvPr/>
        </p:nvPicPr>
        <p:blipFill>
          <a:blip r:embed="rId4"/>
          <a:stretch>
            <a:fillRect/>
          </a:stretch>
        </p:blipFill>
        <p:spPr>
          <a:xfrm>
            <a:off x="2098476" y="5556920"/>
            <a:ext cx="292633" cy="219475"/>
          </a:xfrm>
          <a:prstGeom prst="rect">
            <a:avLst/>
          </a:prstGeom>
        </p:spPr>
      </p:pic>
      <p:pic>
        <p:nvPicPr>
          <p:cNvPr id="16" name="Picture 103"/>
          <p:cNvPicPr>
            <a:picLocks noChangeAspect="1"/>
          </p:cNvPicPr>
          <p:nvPr/>
        </p:nvPicPr>
        <p:blipFill>
          <a:blip r:embed="rId5"/>
          <a:stretch>
            <a:fillRect/>
          </a:stretch>
        </p:blipFill>
        <p:spPr>
          <a:xfrm>
            <a:off x="6905590" y="5793173"/>
            <a:ext cx="274344" cy="286537"/>
          </a:xfrm>
          <a:prstGeom prst="rect">
            <a:avLst/>
          </a:prstGeom>
        </p:spPr>
      </p:pic>
      <p:sp>
        <p:nvSpPr>
          <p:cNvPr id="5" name="Rectangle 4">
            <a:extLst>
              <a:ext uri="{FF2B5EF4-FFF2-40B4-BE49-F238E27FC236}">
                <a16:creationId xmlns:a16="http://schemas.microsoft.com/office/drawing/2014/main" id="{CD82113D-4275-498C-9B96-179D6AA1F0AE}"/>
              </a:ext>
            </a:extLst>
          </p:cNvPr>
          <p:cNvSpPr/>
          <p:nvPr/>
        </p:nvSpPr>
        <p:spPr>
          <a:xfrm>
            <a:off x="4033518" y="1932529"/>
            <a:ext cx="1535186" cy="1061829"/>
          </a:xfrm>
          <a:prstGeom prst="rect">
            <a:avLst/>
          </a:prstGeom>
        </p:spPr>
        <p:txBody>
          <a:bodyPr wrap="square">
            <a:spAutoFit/>
          </a:bodyPr>
          <a:lstStyle/>
          <a:p>
            <a:r>
              <a:rPr lang="en-US" sz="700" b="1" dirty="0"/>
              <a:t>Boosting the effectiveness of existing business models </a:t>
            </a:r>
            <a:r>
              <a:rPr lang="en-US" sz="700" dirty="0"/>
              <a:t>through digital approaches and tools. Walt Disney Company, for example, developed a suite of digital tools such as </a:t>
            </a:r>
            <a:r>
              <a:rPr lang="en-US" sz="700" i="1" dirty="0"/>
              <a:t>FastPass+</a:t>
            </a:r>
            <a:r>
              <a:rPr lang="en-US" sz="700" dirty="0"/>
              <a:t> and </a:t>
            </a:r>
            <a:r>
              <a:rPr lang="en-US" sz="700" i="1" dirty="0"/>
              <a:t>MagicBand</a:t>
            </a:r>
            <a:r>
              <a:rPr lang="en-US" sz="700" dirty="0"/>
              <a:t> to improve customer experience and generate insights.</a:t>
            </a:r>
            <a:endParaRPr lang="en-CA" sz="700" dirty="0"/>
          </a:p>
        </p:txBody>
      </p:sp>
      <p:sp>
        <p:nvSpPr>
          <p:cNvPr id="13" name="Rectangle 12">
            <a:extLst>
              <a:ext uri="{FF2B5EF4-FFF2-40B4-BE49-F238E27FC236}">
                <a16:creationId xmlns:a16="http://schemas.microsoft.com/office/drawing/2014/main" id="{D344CCA3-510B-4871-8D74-421301A0CC75}"/>
              </a:ext>
            </a:extLst>
          </p:cNvPr>
          <p:cNvSpPr/>
          <p:nvPr/>
        </p:nvSpPr>
        <p:spPr>
          <a:xfrm>
            <a:off x="3151834" y="3559179"/>
            <a:ext cx="1535186" cy="1200329"/>
          </a:xfrm>
          <a:prstGeom prst="rect">
            <a:avLst/>
          </a:prstGeom>
        </p:spPr>
        <p:txBody>
          <a:bodyPr wrap="square">
            <a:spAutoFit/>
          </a:bodyPr>
          <a:lstStyle/>
          <a:p>
            <a:r>
              <a:rPr lang="en-US" sz="800" b="1" dirty="0">
                <a:solidFill>
                  <a:schemeClr val="bg2"/>
                </a:solidFill>
              </a:rPr>
              <a:t>A smaller-scale disruption of your own business model </a:t>
            </a:r>
            <a:r>
              <a:rPr lang="en-US" sz="800" dirty="0">
                <a:solidFill>
                  <a:schemeClr val="bg2"/>
                </a:solidFill>
              </a:rPr>
              <a:t>to enter a new space or redefine an existing one. Ping An Bank, for instance, founded the digitally centered Orange Bank to target younger consumers with simple, high-return products.</a:t>
            </a:r>
            <a:endParaRPr lang="en-CA" sz="700" dirty="0">
              <a:solidFill>
                <a:schemeClr val="bg2"/>
              </a:solidFill>
            </a:endParaRPr>
          </a:p>
        </p:txBody>
      </p:sp>
      <p:sp>
        <p:nvSpPr>
          <p:cNvPr id="17" name="Rectangle 16">
            <a:extLst>
              <a:ext uri="{FF2B5EF4-FFF2-40B4-BE49-F238E27FC236}">
                <a16:creationId xmlns:a16="http://schemas.microsoft.com/office/drawing/2014/main" id="{1B005858-05CF-4671-85EE-AA1439B4D9E3}"/>
              </a:ext>
            </a:extLst>
          </p:cNvPr>
          <p:cNvSpPr/>
          <p:nvPr/>
        </p:nvSpPr>
        <p:spPr>
          <a:xfrm>
            <a:off x="5140013" y="3620735"/>
            <a:ext cx="1487290" cy="954107"/>
          </a:xfrm>
          <a:prstGeom prst="rect">
            <a:avLst/>
          </a:prstGeom>
        </p:spPr>
        <p:txBody>
          <a:bodyPr wrap="square">
            <a:spAutoFit/>
          </a:bodyPr>
          <a:lstStyle/>
          <a:p>
            <a:r>
              <a:rPr lang="en-US" sz="800" b="1" dirty="0">
                <a:solidFill>
                  <a:schemeClr val="bg2"/>
                </a:solidFill>
              </a:rPr>
              <a:t>Establishing a new superior business model to replace the old one. </a:t>
            </a:r>
            <a:r>
              <a:rPr lang="en-US" sz="800" dirty="0">
                <a:solidFill>
                  <a:schemeClr val="bg2"/>
                </a:solidFill>
              </a:rPr>
              <a:t>New York Times built a paywall around its website – a departure from the traditional model.</a:t>
            </a:r>
            <a:endParaRPr lang="en-CA" sz="700" dirty="0">
              <a:solidFill>
                <a:schemeClr val="bg2"/>
              </a:solidFill>
            </a:endParaRPr>
          </a:p>
        </p:txBody>
      </p:sp>
      <p:sp>
        <p:nvSpPr>
          <p:cNvPr id="10" name="TextBox 9">
            <a:extLst>
              <a:ext uri="{FF2B5EF4-FFF2-40B4-BE49-F238E27FC236}">
                <a16:creationId xmlns:a16="http://schemas.microsoft.com/office/drawing/2014/main" id="{907AC0B7-C9A8-408F-A371-F6302BFE3FE0}"/>
              </a:ext>
            </a:extLst>
          </p:cNvPr>
          <p:cNvSpPr txBox="1"/>
          <p:nvPr/>
        </p:nvSpPr>
        <p:spPr>
          <a:xfrm>
            <a:off x="4644658" y="3124785"/>
            <a:ext cx="312906" cy="369332"/>
          </a:xfrm>
          <a:prstGeom prst="rect">
            <a:avLst/>
          </a:prstGeom>
        </p:spPr>
        <p:txBody>
          <a:bodyPr wrap="none" rtlCol="0">
            <a:spAutoFit/>
          </a:bodyPr>
          <a:lstStyle/>
          <a:p>
            <a:r>
              <a:rPr lang="en-US" b="1" dirty="0"/>
              <a:t>1</a:t>
            </a:r>
            <a:endParaRPr lang="en-CA" b="1" dirty="0"/>
          </a:p>
        </p:txBody>
      </p:sp>
      <p:sp>
        <p:nvSpPr>
          <p:cNvPr id="18" name="TextBox 17">
            <a:extLst>
              <a:ext uri="{FF2B5EF4-FFF2-40B4-BE49-F238E27FC236}">
                <a16:creationId xmlns:a16="http://schemas.microsoft.com/office/drawing/2014/main" id="{6E224038-F319-4544-8996-0068DADCC685}"/>
              </a:ext>
            </a:extLst>
          </p:cNvPr>
          <p:cNvSpPr txBox="1"/>
          <p:nvPr/>
        </p:nvSpPr>
        <p:spPr>
          <a:xfrm>
            <a:off x="4488205" y="3526262"/>
            <a:ext cx="312906" cy="369332"/>
          </a:xfrm>
          <a:prstGeom prst="rect">
            <a:avLst/>
          </a:prstGeom>
        </p:spPr>
        <p:txBody>
          <a:bodyPr wrap="none" rtlCol="0">
            <a:spAutoFit/>
          </a:bodyPr>
          <a:lstStyle/>
          <a:p>
            <a:r>
              <a:rPr lang="en-US" b="1" dirty="0">
                <a:solidFill>
                  <a:schemeClr val="bg2"/>
                </a:solidFill>
              </a:rPr>
              <a:t>2</a:t>
            </a:r>
            <a:endParaRPr lang="en-CA" b="1" dirty="0">
              <a:solidFill>
                <a:schemeClr val="bg2"/>
              </a:solidFill>
            </a:endParaRPr>
          </a:p>
        </p:txBody>
      </p:sp>
      <p:sp>
        <p:nvSpPr>
          <p:cNvPr id="19" name="TextBox 18">
            <a:extLst>
              <a:ext uri="{FF2B5EF4-FFF2-40B4-BE49-F238E27FC236}">
                <a16:creationId xmlns:a16="http://schemas.microsoft.com/office/drawing/2014/main" id="{A061871E-5779-459F-88DA-44272290DC49}"/>
              </a:ext>
            </a:extLst>
          </p:cNvPr>
          <p:cNvSpPr txBox="1"/>
          <p:nvPr/>
        </p:nvSpPr>
        <p:spPr>
          <a:xfrm>
            <a:off x="4827106" y="3526262"/>
            <a:ext cx="312906" cy="369332"/>
          </a:xfrm>
          <a:prstGeom prst="rect">
            <a:avLst/>
          </a:prstGeom>
        </p:spPr>
        <p:txBody>
          <a:bodyPr wrap="none" rtlCol="0">
            <a:spAutoFit/>
          </a:bodyPr>
          <a:lstStyle/>
          <a:p>
            <a:r>
              <a:rPr lang="en-US" b="1" dirty="0">
                <a:solidFill>
                  <a:schemeClr val="bg2"/>
                </a:solidFill>
              </a:rPr>
              <a:t>3</a:t>
            </a:r>
            <a:endParaRPr lang="en-CA" b="1" dirty="0">
              <a:solidFill>
                <a:schemeClr val="bg2"/>
              </a:solidFill>
            </a:endParaRPr>
          </a:p>
        </p:txBody>
      </p:sp>
    </p:spTree>
    <p:extLst>
      <p:ext uri="{BB962C8B-B14F-4D97-AF65-F5344CB8AC3E}">
        <p14:creationId xmlns:p14="http://schemas.microsoft.com/office/powerpoint/2010/main" val="294916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is penetrating all sectors, but to varying degrees</a:t>
            </a:r>
            <a:endParaRPr lang="en-CA" baseline="30000" dirty="0"/>
          </a:p>
        </p:txBody>
      </p:sp>
      <p:pic>
        <p:nvPicPr>
          <p:cNvPr id="3" name="Picture 2"/>
          <p:cNvPicPr>
            <a:picLocks noChangeAspect="1"/>
          </p:cNvPicPr>
          <p:nvPr/>
        </p:nvPicPr>
        <p:blipFill>
          <a:blip r:embed="rId2"/>
          <a:stretch>
            <a:fillRect/>
          </a:stretch>
        </p:blipFill>
        <p:spPr>
          <a:xfrm>
            <a:off x="332289" y="2361373"/>
            <a:ext cx="8464241" cy="740734"/>
          </a:xfrm>
          <a:prstGeom prst="rect">
            <a:avLst/>
          </a:prstGeom>
        </p:spPr>
      </p:pic>
      <p:sp>
        <p:nvSpPr>
          <p:cNvPr id="4" name="Rectangle 3"/>
          <p:cNvSpPr/>
          <p:nvPr/>
        </p:nvSpPr>
        <p:spPr>
          <a:xfrm>
            <a:off x="340835" y="1651740"/>
            <a:ext cx="864000" cy="2160000"/>
          </a:xfrm>
          <a:prstGeom prst="rect">
            <a:avLst/>
          </a:prstGeom>
          <a:noFill/>
          <a:ln w="3175">
            <a:solidFill>
              <a:srgbClr val="B1B0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Rectangle 4"/>
          <p:cNvSpPr/>
          <p:nvPr/>
        </p:nvSpPr>
        <p:spPr>
          <a:xfrm>
            <a:off x="1204956" y="1651740"/>
            <a:ext cx="2521009" cy="2160000"/>
          </a:xfrm>
          <a:prstGeom prst="rect">
            <a:avLst/>
          </a:prstGeom>
          <a:noFill/>
          <a:ln w="3175">
            <a:solidFill>
              <a:srgbClr val="B1B0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6" name="Rectangle 5"/>
          <p:cNvSpPr/>
          <p:nvPr/>
        </p:nvSpPr>
        <p:spPr>
          <a:xfrm>
            <a:off x="3725965" y="1651740"/>
            <a:ext cx="1666431" cy="2160000"/>
          </a:xfrm>
          <a:prstGeom prst="rect">
            <a:avLst/>
          </a:prstGeom>
          <a:noFill/>
          <a:ln w="3175">
            <a:solidFill>
              <a:srgbClr val="B1B0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7" name="Rectangle 6"/>
          <p:cNvSpPr/>
          <p:nvPr/>
        </p:nvSpPr>
        <p:spPr>
          <a:xfrm>
            <a:off x="5392397" y="1651740"/>
            <a:ext cx="2016808" cy="2160000"/>
          </a:xfrm>
          <a:prstGeom prst="rect">
            <a:avLst/>
          </a:prstGeom>
          <a:noFill/>
          <a:ln w="3175">
            <a:solidFill>
              <a:srgbClr val="B1B0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8" name="Rectangle 7"/>
          <p:cNvSpPr/>
          <p:nvPr/>
        </p:nvSpPr>
        <p:spPr>
          <a:xfrm>
            <a:off x="7409205" y="1651740"/>
            <a:ext cx="922945" cy="2160000"/>
          </a:xfrm>
          <a:prstGeom prst="rect">
            <a:avLst/>
          </a:prstGeom>
          <a:noFill/>
          <a:ln w="3175">
            <a:solidFill>
              <a:srgbClr val="B1B0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9" name="Rectangle 8"/>
          <p:cNvSpPr/>
          <p:nvPr/>
        </p:nvSpPr>
        <p:spPr>
          <a:xfrm>
            <a:off x="8332151" y="1651740"/>
            <a:ext cx="432000" cy="2160000"/>
          </a:xfrm>
          <a:prstGeom prst="rect">
            <a:avLst/>
          </a:prstGeom>
          <a:noFill/>
          <a:ln w="3175">
            <a:solidFill>
              <a:srgbClr val="B1B0A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0" name="TextBox 9"/>
          <p:cNvSpPr txBox="1"/>
          <p:nvPr/>
        </p:nvSpPr>
        <p:spPr>
          <a:xfrm>
            <a:off x="401093" y="1931335"/>
            <a:ext cx="743484" cy="276999"/>
          </a:xfrm>
          <a:prstGeom prst="rect">
            <a:avLst/>
          </a:prstGeom>
        </p:spPr>
        <p:txBody>
          <a:bodyPr wrap="square" rtlCol="0">
            <a:spAutoFit/>
          </a:bodyPr>
          <a:lstStyle/>
          <a:p>
            <a:pPr algn="ctr"/>
            <a:r>
              <a:rPr lang="en-US" sz="1200" dirty="0"/>
              <a:t>10%</a:t>
            </a:r>
            <a:endParaRPr lang="en-CA" sz="1200" dirty="0"/>
          </a:p>
        </p:txBody>
      </p:sp>
      <p:sp>
        <p:nvSpPr>
          <p:cNvPr id="11" name="TextBox 10"/>
          <p:cNvSpPr txBox="1"/>
          <p:nvPr/>
        </p:nvSpPr>
        <p:spPr>
          <a:xfrm>
            <a:off x="2093719" y="1931334"/>
            <a:ext cx="743484" cy="276999"/>
          </a:xfrm>
          <a:prstGeom prst="rect">
            <a:avLst/>
          </a:prstGeom>
        </p:spPr>
        <p:txBody>
          <a:bodyPr wrap="square" rtlCol="0">
            <a:spAutoFit/>
          </a:bodyPr>
          <a:lstStyle/>
          <a:p>
            <a:pPr algn="ctr"/>
            <a:r>
              <a:rPr lang="en-US" sz="1200" dirty="0"/>
              <a:t>30%</a:t>
            </a:r>
            <a:endParaRPr lang="en-CA" sz="1200" dirty="0"/>
          </a:p>
        </p:txBody>
      </p:sp>
      <p:sp>
        <p:nvSpPr>
          <p:cNvPr id="12" name="TextBox 11"/>
          <p:cNvSpPr txBox="1"/>
          <p:nvPr/>
        </p:nvSpPr>
        <p:spPr>
          <a:xfrm>
            <a:off x="4187438" y="1931333"/>
            <a:ext cx="743484" cy="276999"/>
          </a:xfrm>
          <a:prstGeom prst="rect">
            <a:avLst/>
          </a:prstGeom>
        </p:spPr>
        <p:txBody>
          <a:bodyPr wrap="square" rtlCol="0">
            <a:spAutoFit/>
          </a:bodyPr>
          <a:lstStyle/>
          <a:p>
            <a:pPr algn="ctr"/>
            <a:r>
              <a:rPr lang="en-US" sz="1200" dirty="0"/>
              <a:t>20%</a:t>
            </a:r>
            <a:endParaRPr lang="en-CA" sz="1200" dirty="0"/>
          </a:p>
        </p:txBody>
      </p:sp>
      <p:sp>
        <p:nvSpPr>
          <p:cNvPr id="13" name="TextBox 12"/>
          <p:cNvSpPr txBox="1"/>
          <p:nvPr/>
        </p:nvSpPr>
        <p:spPr>
          <a:xfrm>
            <a:off x="6029059" y="1931333"/>
            <a:ext cx="743484" cy="276999"/>
          </a:xfrm>
          <a:prstGeom prst="rect">
            <a:avLst/>
          </a:prstGeom>
        </p:spPr>
        <p:txBody>
          <a:bodyPr wrap="square" rtlCol="0">
            <a:spAutoFit/>
          </a:bodyPr>
          <a:lstStyle/>
          <a:p>
            <a:pPr algn="ctr"/>
            <a:r>
              <a:rPr lang="en-US" sz="1200" dirty="0"/>
              <a:t>24%</a:t>
            </a:r>
            <a:endParaRPr lang="en-CA" sz="1200" dirty="0"/>
          </a:p>
        </p:txBody>
      </p:sp>
      <p:sp>
        <p:nvSpPr>
          <p:cNvPr id="14" name="TextBox 13"/>
          <p:cNvSpPr txBox="1"/>
          <p:nvPr/>
        </p:nvSpPr>
        <p:spPr>
          <a:xfrm>
            <a:off x="7498935" y="1931332"/>
            <a:ext cx="743484" cy="276999"/>
          </a:xfrm>
          <a:prstGeom prst="rect">
            <a:avLst/>
          </a:prstGeom>
        </p:spPr>
        <p:txBody>
          <a:bodyPr wrap="square" rtlCol="0">
            <a:spAutoFit/>
          </a:bodyPr>
          <a:lstStyle/>
          <a:p>
            <a:pPr algn="ctr"/>
            <a:r>
              <a:rPr lang="en-US" sz="1200" dirty="0"/>
              <a:t>12%</a:t>
            </a:r>
            <a:endParaRPr lang="en-CA" sz="1200" dirty="0"/>
          </a:p>
        </p:txBody>
      </p:sp>
      <p:sp>
        <p:nvSpPr>
          <p:cNvPr id="15" name="TextBox 14"/>
          <p:cNvSpPr txBox="1"/>
          <p:nvPr/>
        </p:nvSpPr>
        <p:spPr>
          <a:xfrm>
            <a:off x="8176409" y="1931331"/>
            <a:ext cx="743484" cy="276999"/>
          </a:xfrm>
          <a:prstGeom prst="rect">
            <a:avLst/>
          </a:prstGeom>
        </p:spPr>
        <p:txBody>
          <a:bodyPr wrap="square" rtlCol="0">
            <a:spAutoFit/>
          </a:bodyPr>
          <a:lstStyle/>
          <a:p>
            <a:pPr algn="ctr"/>
            <a:r>
              <a:rPr lang="en-US" sz="1200" dirty="0"/>
              <a:t>4%</a:t>
            </a:r>
            <a:endParaRPr lang="en-CA" sz="1200" dirty="0"/>
          </a:p>
        </p:txBody>
      </p:sp>
      <p:sp>
        <p:nvSpPr>
          <p:cNvPr id="16" name="TextBox 15"/>
          <p:cNvSpPr txBox="1"/>
          <p:nvPr/>
        </p:nvSpPr>
        <p:spPr>
          <a:xfrm>
            <a:off x="310787" y="1677415"/>
            <a:ext cx="916383" cy="276999"/>
          </a:xfrm>
          <a:prstGeom prst="rect">
            <a:avLst/>
          </a:prstGeom>
        </p:spPr>
        <p:txBody>
          <a:bodyPr wrap="square" rtlCol="0">
            <a:spAutoFit/>
          </a:bodyPr>
          <a:lstStyle/>
          <a:p>
            <a:pPr algn="ctr"/>
            <a:r>
              <a:rPr lang="en-US" sz="1200" dirty="0"/>
              <a:t>No change</a:t>
            </a:r>
            <a:endParaRPr lang="en-CA" sz="1200" dirty="0"/>
          </a:p>
        </p:txBody>
      </p:sp>
      <p:sp>
        <p:nvSpPr>
          <p:cNvPr id="17" name="TextBox 16"/>
          <p:cNvSpPr txBox="1"/>
          <p:nvPr/>
        </p:nvSpPr>
        <p:spPr>
          <a:xfrm>
            <a:off x="1534984" y="1677415"/>
            <a:ext cx="1860953" cy="276999"/>
          </a:xfrm>
          <a:prstGeom prst="rect">
            <a:avLst/>
          </a:prstGeom>
        </p:spPr>
        <p:txBody>
          <a:bodyPr wrap="square" rtlCol="0">
            <a:spAutoFit/>
          </a:bodyPr>
          <a:lstStyle/>
          <a:p>
            <a:pPr algn="ctr"/>
            <a:r>
              <a:rPr lang="en-US" sz="1200" dirty="0"/>
              <a:t>Minor secondary change</a:t>
            </a:r>
            <a:endParaRPr lang="en-CA" sz="1200" dirty="0"/>
          </a:p>
        </p:txBody>
      </p:sp>
      <p:sp>
        <p:nvSpPr>
          <p:cNvPr id="18" name="TextBox 17"/>
          <p:cNvSpPr txBox="1"/>
          <p:nvPr/>
        </p:nvSpPr>
        <p:spPr>
          <a:xfrm>
            <a:off x="3795188" y="1677415"/>
            <a:ext cx="1527983" cy="276999"/>
          </a:xfrm>
          <a:prstGeom prst="rect">
            <a:avLst/>
          </a:prstGeom>
        </p:spPr>
        <p:txBody>
          <a:bodyPr wrap="square" rtlCol="0">
            <a:spAutoFit/>
          </a:bodyPr>
          <a:lstStyle/>
          <a:p>
            <a:pPr algn="ctr"/>
            <a:r>
              <a:rPr lang="en-US" sz="1200" dirty="0"/>
              <a:t>Some core change</a:t>
            </a:r>
            <a:endParaRPr lang="en-CA" sz="1200" dirty="0"/>
          </a:p>
        </p:txBody>
      </p:sp>
      <p:sp>
        <p:nvSpPr>
          <p:cNvPr id="19" name="TextBox 18"/>
          <p:cNvSpPr txBox="1"/>
          <p:nvPr/>
        </p:nvSpPr>
        <p:spPr>
          <a:xfrm>
            <a:off x="5347532" y="1683403"/>
            <a:ext cx="2106539" cy="276999"/>
          </a:xfrm>
          <a:prstGeom prst="rect">
            <a:avLst/>
          </a:prstGeom>
        </p:spPr>
        <p:txBody>
          <a:bodyPr wrap="square" rtlCol="0">
            <a:spAutoFit/>
          </a:bodyPr>
          <a:lstStyle/>
          <a:p>
            <a:pPr algn="ctr"/>
            <a:r>
              <a:rPr lang="en-US" sz="1200" dirty="0"/>
              <a:t>Digital reaching mainstream</a:t>
            </a:r>
            <a:endParaRPr lang="en-CA" sz="1200" dirty="0"/>
          </a:p>
        </p:txBody>
      </p:sp>
      <p:sp>
        <p:nvSpPr>
          <p:cNvPr id="20" name="TextBox 19"/>
          <p:cNvSpPr txBox="1"/>
          <p:nvPr/>
        </p:nvSpPr>
        <p:spPr>
          <a:xfrm>
            <a:off x="7784159" y="1151192"/>
            <a:ext cx="1527983" cy="276999"/>
          </a:xfrm>
          <a:prstGeom prst="rect">
            <a:avLst/>
          </a:prstGeom>
        </p:spPr>
        <p:txBody>
          <a:bodyPr wrap="square" rtlCol="0">
            <a:spAutoFit/>
          </a:bodyPr>
          <a:lstStyle/>
          <a:p>
            <a:pPr algn="ctr"/>
            <a:r>
              <a:rPr lang="en-US" sz="1200" dirty="0"/>
              <a:t>Fully digitized</a:t>
            </a:r>
            <a:endParaRPr lang="en-CA" sz="1200" dirty="0"/>
          </a:p>
        </p:txBody>
      </p:sp>
      <p:sp>
        <p:nvSpPr>
          <p:cNvPr id="21" name="TextBox 20"/>
          <p:cNvSpPr txBox="1"/>
          <p:nvPr/>
        </p:nvSpPr>
        <p:spPr>
          <a:xfrm>
            <a:off x="7106685" y="1428192"/>
            <a:ext cx="1527983" cy="461665"/>
          </a:xfrm>
          <a:prstGeom prst="rect">
            <a:avLst/>
          </a:prstGeom>
        </p:spPr>
        <p:txBody>
          <a:bodyPr wrap="square" rtlCol="0">
            <a:spAutoFit/>
          </a:bodyPr>
          <a:lstStyle/>
          <a:p>
            <a:pPr algn="ctr"/>
            <a:r>
              <a:rPr lang="en-US" sz="1200" dirty="0"/>
              <a:t>Predominantly digital</a:t>
            </a:r>
            <a:endParaRPr lang="en-CA" sz="1200" dirty="0"/>
          </a:p>
        </p:txBody>
      </p:sp>
      <p:cxnSp>
        <p:nvCxnSpPr>
          <p:cNvPr id="23" name="Straight Connector 22"/>
          <p:cNvCxnSpPr/>
          <p:nvPr/>
        </p:nvCxnSpPr>
        <p:spPr>
          <a:xfrm>
            <a:off x="3395937" y="1651740"/>
            <a:ext cx="0" cy="2160000"/>
          </a:xfrm>
          <a:prstGeom prst="line">
            <a:avLst/>
          </a:prstGeom>
          <a:ln w="9525">
            <a:solidFill>
              <a:srgbClr val="00B0F0"/>
            </a:solidFill>
            <a:prstDash val="dash"/>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399578" y="1416856"/>
            <a:ext cx="2246837" cy="246221"/>
          </a:xfrm>
          <a:prstGeom prst="rect">
            <a:avLst/>
          </a:prstGeom>
          <a:ln w="9525">
            <a:solidFill>
              <a:srgbClr val="00B0F0"/>
            </a:solidFill>
            <a:prstDash val="dash"/>
          </a:ln>
        </p:spPr>
        <p:txBody>
          <a:bodyPr wrap="square" rtlCol="0">
            <a:spAutoFit/>
          </a:bodyPr>
          <a:lstStyle/>
          <a:p>
            <a:r>
              <a:rPr lang="en-US" sz="1000" dirty="0"/>
              <a:t>Average across all industries = 37%</a:t>
            </a:r>
            <a:endParaRPr lang="en-CA" sz="1000" dirty="0"/>
          </a:p>
        </p:txBody>
      </p:sp>
      <p:grpSp>
        <p:nvGrpSpPr>
          <p:cNvPr id="27" name="Group 26"/>
          <p:cNvGrpSpPr/>
          <p:nvPr/>
        </p:nvGrpSpPr>
        <p:grpSpPr>
          <a:xfrm>
            <a:off x="2727540" y="3881760"/>
            <a:ext cx="360000" cy="360000"/>
            <a:chOff x="1534983" y="5289847"/>
            <a:chExt cx="360000" cy="360000"/>
          </a:xfrm>
        </p:grpSpPr>
        <p:sp>
          <p:nvSpPr>
            <p:cNvPr id="25" name="Oval 24"/>
            <p:cNvSpPr/>
            <p:nvPr/>
          </p:nvSpPr>
          <p:spPr>
            <a:xfrm>
              <a:off x="1534983" y="5289847"/>
              <a:ext cx="360000" cy="360000"/>
            </a:xfrm>
            <a:prstGeom prst="ellipse">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TextBox 25"/>
            <p:cNvSpPr txBox="1"/>
            <p:nvPr/>
          </p:nvSpPr>
          <p:spPr>
            <a:xfrm>
              <a:off x="1569704" y="5331347"/>
              <a:ext cx="290557" cy="276999"/>
            </a:xfrm>
            <a:prstGeom prst="rect">
              <a:avLst/>
            </a:prstGeom>
            <a:ln>
              <a:noFill/>
            </a:ln>
          </p:spPr>
          <p:txBody>
            <a:bodyPr wrap="square" rtlCol="0">
              <a:spAutoFit/>
            </a:bodyPr>
            <a:lstStyle/>
            <a:p>
              <a:pPr algn="ctr"/>
              <a:r>
                <a:rPr lang="en-US" sz="1200" dirty="0"/>
                <a:t>1</a:t>
              </a:r>
              <a:endParaRPr lang="en-CA" sz="1200" dirty="0"/>
            </a:p>
          </p:txBody>
        </p:sp>
      </p:grpSp>
      <p:grpSp>
        <p:nvGrpSpPr>
          <p:cNvPr id="28" name="Group 27"/>
          <p:cNvGrpSpPr/>
          <p:nvPr/>
        </p:nvGrpSpPr>
        <p:grpSpPr>
          <a:xfrm>
            <a:off x="5347532" y="3881760"/>
            <a:ext cx="394952" cy="360000"/>
            <a:chOff x="1517507" y="5289847"/>
            <a:chExt cx="394952" cy="360000"/>
          </a:xfrm>
        </p:grpSpPr>
        <p:sp>
          <p:nvSpPr>
            <p:cNvPr id="29" name="Oval 28"/>
            <p:cNvSpPr/>
            <p:nvPr/>
          </p:nvSpPr>
          <p:spPr>
            <a:xfrm>
              <a:off x="1534983" y="5289847"/>
              <a:ext cx="360000" cy="360000"/>
            </a:xfrm>
            <a:prstGeom prst="ellipse">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0" name="TextBox 29"/>
            <p:cNvSpPr txBox="1"/>
            <p:nvPr/>
          </p:nvSpPr>
          <p:spPr>
            <a:xfrm>
              <a:off x="1517507" y="5331347"/>
              <a:ext cx="394952" cy="276999"/>
            </a:xfrm>
            <a:prstGeom prst="rect">
              <a:avLst/>
            </a:prstGeom>
            <a:ln>
              <a:noFill/>
            </a:ln>
          </p:spPr>
          <p:txBody>
            <a:bodyPr wrap="square" rtlCol="0">
              <a:spAutoFit/>
            </a:bodyPr>
            <a:lstStyle/>
            <a:p>
              <a:pPr algn="ctr"/>
              <a:r>
                <a:rPr lang="en-US" sz="1200" dirty="0"/>
                <a:t>10</a:t>
              </a:r>
              <a:endParaRPr lang="en-CA" sz="1200" dirty="0"/>
            </a:p>
          </p:txBody>
        </p:sp>
      </p:grpSp>
      <p:grpSp>
        <p:nvGrpSpPr>
          <p:cNvPr id="31" name="Group 30"/>
          <p:cNvGrpSpPr/>
          <p:nvPr/>
        </p:nvGrpSpPr>
        <p:grpSpPr>
          <a:xfrm>
            <a:off x="2818832" y="4309650"/>
            <a:ext cx="360000" cy="360000"/>
            <a:chOff x="1534983" y="5289847"/>
            <a:chExt cx="360000" cy="360000"/>
          </a:xfrm>
        </p:grpSpPr>
        <p:sp>
          <p:nvSpPr>
            <p:cNvPr id="32" name="Oval 31"/>
            <p:cNvSpPr/>
            <p:nvPr/>
          </p:nvSpPr>
          <p:spPr>
            <a:xfrm>
              <a:off x="1534983" y="5289847"/>
              <a:ext cx="360000" cy="360000"/>
            </a:xfrm>
            <a:prstGeom prst="ellipse">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TextBox 32"/>
            <p:cNvSpPr txBox="1"/>
            <p:nvPr/>
          </p:nvSpPr>
          <p:spPr>
            <a:xfrm>
              <a:off x="1569704" y="5331347"/>
              <a:ext cx="290557" cy="276999"/>
            </a:xfrm>
            <a:prstGeom prst="rect">
              <a:avLst/>
            </a:prstGeom>
            <a:ln>
              <a:noFill/>
            </a:ln>
          </p:spPr>
          <p:txBody>
            <a:bodyPr wrap="square" rtlCol="0">
              <a:spAutoFit/>
            </a:bodyPr>
            <a:lstStyle/>
            <a:p>
              <a:pPr algn="ctr"/>
              <a:r>
                <a:rPr lang="en-US" sz="1200" dirty="0"/>
                <a:t>2</a:t>
              </a:r>
              <a:endParaRPr lang="en-CA" sz="1200" dirty="0"/>
            </a:p>
          </p:txBody>
        </p:sp>
      </p:grpSp>
      <p:grpSp>
        <p:nvGrpSpPr>
          <p:cNvPr id="34" name="Group 33"/>
          <p:cNvGrpSpPr/>
          <p:nvPr/>
        </p:nvGrpSpPr>
        <p:grpSpPr>
          <a:xfrm>
            <a:off x="3675521" y="4309650"/>
            <a:ext cx="360000" cy="360000"/>
            <a:chOff x="1534983" y="5289847"/>
            <a:chExt cx="360000" cy="360000"/>
          </a:xfrm>
        </p:grpSpPr>
        <p:sp>
          <p:nvSpPr>
            <p:cNvPr id="35" name="Oval 34"/>
            <p:cNvSpPr/>
            <p:nvPr/>
          </p:nvSpPr>
          <p:spPr>
            <a:xfrm>
              <a:off x="1534983" y="5289847"/>
              <a:ext cx="360000" cy="360000"/>
            </a:xfrm>
            <a:prstGeom prst="ellipse">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TextBox 35"/>
            <p:cNvSpPr txBox="1"/>
            <p:nvPr/>
          </p:nvSpPr>
          <p:spPr>
            <a:xfrm>
              <a:off x="1569704" y="5331347"/>
              <a:ext cx="290557" cy="276999"/>
            </a:xfrm>
            <a:prstGeom prst="rect">
              <a:avLst/>
            </a:prstGeom>
            <a:ln>
              <a:noFill/>
            </a:ln>
          </p:spPr>
          <p:txBody>
            <a:bodyPr wrap="square" rtlCol="0">
              <a:spAutoFit/>
            </a:bodyPr>
            <a:lstStyle/>
            <a:p>
              <a:pPr algn="ctr"/>
              <a:r>
                <a:rPr lang="en-US" sz="1200" dirty="0"/>
                <a:t>4</a:t>
              </a:r>
              <a:endParaRPr lang="en-CA" sz="1200" dirty="0"/>
            </a:p>
          </p:txBody>
        </p:sp>
      </p:grpSp>
      <p:grpSp>
        <p:nvGrpSpPr>
          <p:cNvPr id="37" name="Group 36"/>
          <p:cNvGrpSpPr/>
          <p:nvPr/>
        </p:nvGrpSpPr>
        <p:grpSpPr>
          <a:xfrm>
            <a:off x="3405275" y="3881760"/>
            <a:ext cx="360000" cy="360000"/>
            <a:chOff x="1534983" y="5289847"/>
            <a:chExt cx="360000" cy="360000"/>
          </a:xfrm>
        </p:grpSpPr>
        <p:sp>
          <p:nvSpPr>
            <p:cNvPr id="38" name="Oval 37"/>
            <p:cNvSpPr/>
            <p:nvPr/>
          </p:nvSpPr>
          <p:spPr>
            <a:xfrm>
              <a:off x="1534983" y="5289847"/>
              <a:ext cx="360000" cy="360000"/>
            </a:xfrm>
            <a:prstGeom prst="ellipse">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9" name="TextBox 38"/>
            <p:cNvSpPr txBox="1"/>
            <p:nvPr/>
          </p:nvSpPr>
          <p:spPr>
            <a:xfrm>
              <a:off x="1569704" y="5331347"/>
              <a:ext cx="290557" cy="276999"/>
            </a:xfrm>
            <a:prstGeom prst="rect">
              <a:avLst/>
            </a:prstGeom>
            <a:ln>
              <a:noFill/>
            </a:ln>
          </p:spPr>
          <p:txBody>
            <a:bodyPr wrap="square" rtlCol="0">
              <a:spAutoFit/>
            </a:bodyPr>
            <a:lstStyle/>
            <a:p>
              <a:pPr algn="ctr"/>
              <a:r>
                <a:rPr lang="en-US" sz="1200" dirty="0"/>
                <a:t>3</a:t>
              </a:r>
              <a:endParaRPr lang="en-CA" sz="1200" dirty="0"/>
            </a:p>
          </p:txBody>
        </p:sp>
      </p:grpSp>
      <p:grpSp>
        <p:nvGrpSpPr>
          <p:cNvPr id="40" name="Group 39"/>
          <p:cNvGrpSpPr/>
          <p:nvPr/>
        </p:nvGrpSpPr>
        <p:grpSpPr>
          <a:xfrm>
            <a:off x="3796410" y="3881760"/>
            <a:ext cx="435663" cy="360000"/>
            <a:chOff x="1500262" y="5289847"/>
            <a:chExt cx="435663" cy="360000"/>
          </a:xfrm>
        </p:grpSpPr>
        <p:sp>
          <p:nvSpPr>
            <p:cNvPr id="41" name="Oval 40"/>
            <p:cNvSpPr/>
            <p:nvPr/>
          </p:nvSpPr>
          <p:spPr>
            <a:xfrm>
              <a:off x="1534983" y="5289847"/>
              <a:ext cx="360000" cy="360000"/>
            </a:xfrm>
            <a:prstGeom prst="ellipse">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2" name="TextBox 41"/>
            <p:cNvSpPr txBox="1"/>
            <p:nvPr/>
          </p:nvSpPr>
          <p:spPr>
            <a:xfrm>
              <a:off x="1500262" y="5339901"/>
              <a:ext cx="435663" cy="276999"/>
            </a:xfrm>
            <a:prstGeom prst="rect">
              <a:avLst/>
            </a:prstGeom>
            <a:ln>
              <a:noFill/>
            </a:ln>
          </p:spPr>
          <p:txBody>
            <a:bodyPr wrap="square" rtlCol="0">
              <a:spAutoFit/>
            </a:bodyPr>
            <a:lstStyle/>
            <a:p>
              <a:pPr algn="ctr"/>
              <a:r>
                <a:rPr lang="en-US" sz="1200" dirty="0"/>
                <a:t>5,6</a:t>
              </a:r>
              <a:endParaRPr lang="en-CA" sz="1200" dirty="0"/>
            </a:p>
          </p:txBody>
        </p:sp>
      </p:grpSp>
      <p:grpSp>
        <p:nvGrpSpPr>
          <p:cNvPr id="46" name="Group 45"/>
          <p:cNvGrpSpPr/>
          <p:nvPr/>
        </p:nvGrpSpPr>
        <p:grpSpPr>
          <a:xfrm>
            <a:off x="4425571" y="3881760"/>
            <a:ext cx="360000" cy="360000"/>
            <a:chOff x="1534983" y="5289847"/>
            <a:chExt cx="360000" cy="360000"/>
          </a:xfrm>
        </p:grpSpPr>
        <p:sp>
          <p:nvSpPr>
            <p:cNvPr id="47" name="Oval 46"/>
            <p:cNvSpPr/>
            <p:nvPr/>
          </p:nvSpPr>
          <p:spPr>
            <a:xfrm>
              <a:off x="1534983" y="5289847"/>
              <a:ext cx="360000" cy="360000"/>
            </a:xfrm>
            <a:prstGeom prst="ellipse">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8" name="TextBox 47"/>
            <p:cNvSpPr txBox="1"/>
            <p:nvPr/>
          </p:nvSpPr>
          <p:spPr>
            <a:xfrm>
              <a:off x="1569704" y="5331347"/>
              <a:ext cx="290557" cy="276999"/>
            </a:xfrm>
            <a:prstGeom prst="rect">
              <a:avLst/>
            </a:prstGeom>
            <a:ln>
              <a:noFill/>
            </a:ln>
          </p:spPr>
          <p:txBody>
            <a:bodyPr wrap="square" rtlCol="0">
              <a:spAutoFit/>
            </a:bodyPr>
            <a:lstStyle/>
            <a:p>
              <a:pPr algn="ctr"/>
              <a:r>
                <a:rPr lang="en-US" sz="1200" dirty="0"/>
                <a:t>7</a:t>
              </a:r>
              <a:endParaRPr lang="en-CA" sz="1200" dirty="0"/>
            </a:p>
          </p:txBody>
        </p:sp>
      </p:grpSp>
      <p:grpSp>
        <p:nvGrpSpPr>
          <p:cNvPr id="49" name="Group 48"/>
          <p:cNvGrpSpPr/>
          <p:nvPr/>
        </p:nvGrpSpPr>
        <p:grpSpPr>
          <a:xfrm>
            <a:off x="4669779" y="4309650"/>
            <a:ext cx="360000" cy="360000"/>
            <a:chOff x="1534983" y="5289847"/>
            <a:chExt cx="360000" cy="360000"/>
          </a:xfrm>
        </p:grpSpPr>
        <p:sp>
          <p:nvSpPr>
            <p:cNvPr id="50" name="Oval 49"/>
            <p:cNvSpPr/>
            <p:nvPr/>
          </p:nvSpPr>
          <p:spPr>
            <a:xfrm>
              <a:off x="1534983" y="5289847"/>
              <a:ext cx="360000" cy="360000"/>
            </a:xfrm>
            <a:prstGeom prst="ellipse">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1" name="TextBox 50"/>
            <p:cNvSpPr txBox="1"/>
            <p:nvPr/>
          </p:nvSpPr>
          <p:spPr>
            <a:xfrm>
              <a:off x="1569704" y="5331347"/>
              <a:ext cx="290557" cy="276999"/>
            </a:xfrm>
            <a:prstGeom prst="rect">
              <a:avLst/>
            </a:prstGeom>
            <a:ln>
              <a:noFill/>
            </a:ln>
          </p:spPr>
          <p:txBody>
            <a:bodyPr wrap="square" rtlCol="0">
              <a:spAutoFit/>
            </a:bodyPr>
            <a:lstStyle/>
            <a:p>
              <a:pPr algn="ctr"/>
              <a:r>
                <a:rPr lang="en-US" sz="1200" dirty="0"/>
                <a:t>8</a:t>
              </a:r>
              <a:endParaRPr lang="en-CA" sz="1200" dirty="0"/>
            </a:p>
          </p:txBody>
        </p:sp>
      </p:grpSp>
      <p:grpSp>
        <p:nvGrpSpPr>
          <p:cNvPr id="52" name="Group 51"/>
          <p:cNvGrpSpPr/>
          <p:nvPr/>
        </p:nvGrpSpPr>
        <p:grpSpPr>
          <a:xfrm>
            <a:off x="4757487" y="3881760"/>
            <a:ext cx="360000" cy="360000"/>
            <a:chOff x="1534983" y="5289847"/>
            <a:chExt cx="360000" cy="360000"/>
          </a:xfrm>
        </p:grpSpPr>
        <p:sp>
          <p:nvSpPr>
            <p:cNvPr id="53" name="Oval 52"/>
            <p:cNvSpPr/>
            <p:nvPr/>
          </p:nvSpPr>
          <p:spPr>
            <a:xfrm>
              <a:off x="1534983" y="5289847"/>
              <a:ext cx="360000" cy="360000"/>
            </a:xfrm>
            <a:prstGeom prst="ellipse">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4" name="TextBox 53"/>
            <p:cNvSpPr txBox="1"/>
            <p:nvPr/>
          </p:nvSpPr>
          <p:spPr>
            <a:xfrm>
              <a:off x="1569704" y="5331347"/>
              <a:ext cx="290557" cy="276999"/>
            </a:xfrm>
            <a:prstGeom prst="rect">
              <a:avLst/>
            </a:prstGeom>
            <a:ln>
              <a:noFill/>
            </a:ln>
          </p:spPr>
          <p:txBody>
            <a:bodyPr wrap="square" rtlCol="0">
              <a:spAutoFit/>
            </a:bodyPr>
            <a:lstStyle/>
            <a:p>
              <a:pPr algn="ctr"/>
              <a:r>
                <a:rPr lang="en-US" sz="1200" dirty="0"/>
                <a:t>9</a:t>
              </a:r>
              <a:endParaRPr lang="en-CA" sz="1200" dirty="0"/>
            </a:p>
          </p:txBody>
        </p:sp>
      </p:grpSp>
      <p:cxnSp>
        <p:nvCxnSpPr>
          <p:cNvPr id="56" name="Straight Connector 55"/>
          <p:cNvCxnSpPr/>
          <p:nvPr/>
        </p:nvCxnSpPr>
        <p:spPr>
          <a:xfrm>
            <a:off x="2907540" y="2914100"/>
            <a:ext cx="0" cy="982767"/>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998832" y="2914100"/>
            <a:ext cx="0" cy="1413147"/>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585275" y="2914100"/>
            <a:ext cx="0" cy="982767"/>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3833072" y="2914100"/>
            <a:ext cx="0" cy="141314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4009890" y="2914100"/>
            <a:ext cx="0" cy="982767"/>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601909" y="2914100"/>
            <a:ext cx="0" cy="982767"/>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843641" y="2914099"/>
            <a:ext cx="0" cy="1404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930922" y="2914100"/>
            <a:ext cx="0" cy="982767"/>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5527916" y="2916948"/>
            <a:ext cx="0" cy="982767"/>
          </a:xfrm>
          <a:prstGeom prst="line">
            <a:avLst/>
          </a:prstGeom>
        </p:spPr>
        <p:style>
          <a:lnRef idx="1">
            <a:schemeClr val="accent1"/>
          </a:lnRef>
          <a:fillRef idx="0">
            <a:schemeClr val="accent1"/>
          </a:fillRef>
          <a:effectRef idx="0">
            <a:schemeClr val="accent1"/>
          </a:effectRef>
          <a:fontRef idx="minor">
            <a:schemeClr val="tx1"/>
          </a:fontRef>
        </p:style>
      </p:cxnSp>
      <p:graphicFrame>
        <p:nvGraphicFramePr>
          <p:cNvPr id="70" name="Table 69"/>
          <p:cNvGraphicFramePr>
            <a:graphicFrameLocks noGrp="1"/>
          </p:cNvGraphicFramePr>
          <p:nvPr>
            <p:extLst>
              <p:ext uri="{D42A27DB-BD31-4B8C-83A1-F6EECF244321}">
                <p14:modId xmlns:p14="http://schemas.microsoft.com/office/powerpoint/2010/main" val="3634693339"/>
              </p:ext>
            </p:extLst>
          </p:nvPr>
        </p:nvGraphicFramePr>
        <p:xfrm>
          <a:off x="340835" y="4628149"/>
          <a:ext cx="5688224" cy="1800000"/>
        </p:xfrm>
        <a:graphic>
          <a:graphicData uri="http://schemas.openxmlformats.org/drawingml/2006/table">
            <a:tbl>
              <a:tblPr bandRow="1">
                <a:tableStyleId>{5C22544A-7EE6-4342-B048-85BDC9FD1C3A}</a:tableStyleId>
              </a:tblPr>
              <a:tblGrid>
                <a:gridCol w="2844112">
                  <a:extLst>
                    <a:ext uri="{9D8B030D-6E8A-4147-A177-3AD203B41FA5}">
                      <a16:colId xmlns:a16="http://schemas.microsoft.com/office/drawing/2014/main" val="20000"/>
                    </a:ext>
                  </a:extLst>
                </a:gridCol>
                <a:gridCol w="2844112">
                  <a:extLst>
                    <a:ext uri="{9D8B030D-6E8A-4147-A177-3AD203B41FA5}">
                      <a16:colId xmlns:a16="http://schemas.microsoft.com/office/drawing/2014/main" val="20001"/>
                    </a:ext>
                  </a:extLst>
                </a:gridCol>
              </a:tblGrid>
              <a:tr h="360000">
                <a:tc>
                  <a:txBody>
                    <a:bodyPr/>
                    <a:lstStyle/>
                    <a:p>
                      <a:r>
                        <a:rPr lang="en-US" sz="1200" dirty="0"/>
                        <a:t>1:</a:t>
                      </a:r>
                      <a:r>
                        <a:rPr lang="en-US" sz="1200" baseline="0" dirty="0"/>
                        <a:t> </a:t>
                      </a:r>
                      <a:r>
                        <a:rPr lang="en-US" sz="1200" dirty="0"/>
                        <a:t>Consumer packaged</a:t>
                      </a:r>
                      <a:r>
                        <a:rPr lang="en-US" sz="1200" baseline="0" dirty="0"/>
                        <a:t> goods (31%)</a:t>
                      </a:r>
                      <a:endParaRPr lang="en-CA"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t>6: Travel, transport and logistics (44%)</a:t>
                      </a:r>
                      <a:endParaRPr lang="en-CA"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60000">
                <a:tc>
                  <a:txBody>
                    <a:bodyPr/>
                    <a:lstStyle/>
                    <a:p>
                      <a:r>
                        <a:rPr lang="en-US" sz="1200" dirty="0"/>
                        <a:t>2: Automotive</a:t>
                      </a:r>
                      <a:r>
                        <a:rPr lang="en-US" sz="1200" baseline="0" dirty="0"/>
                        <a:t> and assembly (32%)</a:t>
                      </a:r>
                      <a:endParaRPr lang="en-CA"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t>7: Healthcare (51%)</a:t>
                      </a:r>
                      <a:endParaRPr lang="en-CA"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60000">
                <a:tc>
                  <a:txBody>
                    <a:bodyPr/>
                    <a:lstStyle/>
                    <a:p>
                      <a:r>
                        <a:rPr lang="en-US" sz="1200" dirty="0"/>
                        <a:t>3: Financial services (39%)</a:t>
                      </a:r>
                      <a:endParaRPr lang="en-CA"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t>8: High tech (54%)</a:t>
                      </a:r>
                      <a:endParaRPr lang="en-CA"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60000">
                <a:tc>
                  <a:txBody>
                    <a:bodyPr/>
                    <a:lstStyle/>
                    <a:p>
                      <a:r>
                        <a:rPr lang="en-US" sz="1200" dirty="0"/>
                        <a:t>4: Professional</a:t>
                      </a:r>
                      <a:r>
                        <a:rPr lang="en-US" sz="1200" baseline="0" dirty="0"/>
                        <a:t> services (42%)</a:t>
                      </a:r>
                      <a:endParaRPr lang="en-CA"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t>9: Retail</a:t>
                      </a:r>
                      <a:r>
                        <a:rPr lang="en-US" sz="1200" baseline="0" dirty="0"/>
                        <a:t> (55%)</a:t>
                      </a:r>
                      <a:endParaRPr lang="en-CA"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60000">
                <a:tc>
                  <a:txBody>
                    <a:bodyPr/>
                    <a:lstStyle/>
                    <a:p>
                      <a:r>
                        <a:rPr lang="en-US" sz="1200" dirty="0"/>
                        <a:t>5: Telecom (44%)</a:t>
                      </a:r>
                      <a:endParaRPr lang="en-CA"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dirty="0"/>
                        <a:t>10:</a:t>
                      </a:r>
                      <a:r>
                        <a:rPr lang="en-US" sz="1200" baseline="0" dirty="0"/>
                        <a:t> Media and entertainment (62%)</a:t>
                      </a:r>
                      <a:endParaRPr lang="en-CA" sz="12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
        <p:nvSpPr>
          <p:cNvPr id="71" name="TextBox 70"/>
          <p:cNvSpPr txBox="1"/>
          <p:nvPr/>
        </p:nvSpPr>
        <p:spPr>
          <a:xfrm>
            <a:off x="6116057" y="4669650"/>
            <a:ext cx="2648094" cy="1569660"/>
          </a:xfrm>
          <a:prstGeom prst="rect">
            <a:avLst/>
          </a:prstGeom>
        </p:spPr>
        <p:txBody>
          <a:bodyPr wrap="square" rtlCol="0">
            <a:spAutoFit/>
          </a:bodyPr>
          <a:lstStyle/>
          <a:p>
            <a:r>
              <a:rPr lang="en-US" sz="1200" dirty="0"/>
              <a:t>¹ Data reflects average of respondents’ ratings on degree of change in the past three years within each industry across five dimensions (products, marketing and distribution, processes, supply chain, and new entrants at the ecosystem level).</a:t>
            </a:r>
            <a:endParaRPr lang="en-CA" sz="1200" dirty="0"/>
          </a:p>
        </p:txBody>
      </p:sp>
      <p:sp>
        <p:nvSpPr>
          <p:cNvPr id="72" name="TextBox 71"/>
          <p:cNvSpPr txBox="1"/>
          <p:nvPr/>
        </p:nvSpPr>
        <p:spPr>
          <a:xfrm>
            <a:off x="251520" y="6305038"/>
            <a:ext cx="8625780" cy="246221"/>
          </a:xfrm>
          <a:prstGeom prst="rect">
            <a:avLst/>
          </a:prstGeom>
        </p:spPr>
        <p:txBody>
          <a:bodyPr wrap="square" rtlCol="0">
            <a:spAutoFit/>
          </a:bodyPr>
          <a:lstStyle/>
          <a:p>
            <a:r>
              <a:rPr lang="en-US" sz="1000" dirty="0"/>
              <a:t>Source: McKinsey &amp; Company, January 2018.</a:t>
            </a:r>
            <a:endParaRPr lang="en-CA" sz="1000" dirty="0"/>
          </a:p>
        </p:txBody>
      </p:sp>
      <p:cxnSp>
        <p:nvCxnSpPr>
          <p:cNvPr id="74" name="Straight Connector 73"/>
          <p:cNvCxnSpPr/>
          <p:nvPr/>
        </p:nvCxnSpPr>
        <p:spPr>
          <a:xfrm>
            <a:off x="252000" y="4628149"/>
            <a:ext cx="8640000" cy="41501"/>
          </a:xfrm>
          <a:prstGeom prst="line">
            <a:avLst/>
          </a:prstGeom>
          <a:ln w="31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247023" y="1141415"/>
            <a:ext cx="3458722" cy="276999"/>
          </a:xfrm>
          <a:prstGeom prst="rect">
            <a:avLst/>
          </a:prstGeom>
        </p:spPr>
        <p:txBody>
          <a:bodyPr wrap="square" rtlCol="0">
            <a:spAutoFit/>
          </a:bodyPr>
          <a:lstStyle/>
          <a:p>
            <a:r>
              <a:rPr lang="en-US" sz="1200" b="1" dirty="0"/>
              <a:t>Perception of digital penetration by industry¹</a:t>
            </a:r>
            <a:endParaRPr lang="en-CA" sz="1200" b="1" dirty="0"/>
          </a:p>
        </p:txBody>
      </p:sp>
    </p:spTree>
    <p:extLst>
      <p:ext uri="{BB962C8B-B14F-4D97-AF65-F5344CB8AC3E}">
        <p14:creationId xmlns:p14="http://schemas.microsoft.com/office/powerpoint/2010/main" val="1979875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forces are reshaping strategy’s five key domains that must guide a strategy formulation process</a:t>
            </a:r>
          </a:p>
        </p:txBody>
      </p:sp>
      <p:sp>
        <p:nvSpPr>
          <p:cNvPr id="4" name="Oval 3"/>
          <p:cNvSpPr/>
          <p:nvPr/>
        </p:nvSpPr>
        <p:spPr>
          <a:xfrm>
            <a:off x="392123" y="2486088"/>
            <a:ext cx="1440000" cy="1440000"/>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Oval 18"/>
          <p:cNvSpPr/>
          <p:nvPr/>
        </p:nvSpPr>
        <p:spPr>
          <a:xfrm>
            <a:off x="2122062" y="2486088"/>
            <a:ext cx="1440000" cy="1440000"/>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Oval 34"/>
          <p:cNvSpPr/>
          <p:nvPr/>
        </p:nvSpPr>
        <p:spPr>
          <a:xfrm>
            <a:off x="3852001" y="2486088"/>
            <a:ext cx="1440000" cy="1440000"/>
          </a:xfrm>
          <a:prstGeom prst="ellipse">
            <a:avLst/>
          </a:prstGeom>
          <a:blipFill dpi="0" rotWithShape="1">
            <a:blip r:embed="rId4"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3" name="Oval 42"/>
          <p:cNvSpPr/>
          <p:nvPr/>
        </p:nvSpPr>
        <p:spPr>
          <a:xfrm>
            <a:off x="5581940" y="2486088"/>
            <a:ext cx="1440000" cy="1440000"/>
          </a:xfrm>
          <a:prstGeom prst="ellipse">
            <a:avLst/>
          </a:prstGeom>
          <a:blipFill dpi="0" rotWithShape="1">
            <a:blip r:embed="rId5"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2" name="Oval 51"/>
          <p:cNvSpPr/>
          <p:nvPr/>
        </p:nvSpPr>
        <p:spPr>
          <a:xfrm>
            <a:off x="7311878" y="2486088"/>
            <a:ext cx="1440000" cy="1440000"/>
          </a:xfrm>
          <a:prstGeom prst="ellipse">
            <a:avLst/>
          </a:prstGeom>
          <a:blipFill dpi="0" rotWithShape="1">
            <a:blip r:embed="rId6"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6" name="TextBox 55"/>
          <p:cNvSpPr txBox="1"/>
          <p:nvPr/>
        </p:nvSpPr>
        <p:spPr>
          <a:xfrm>
            <a:off x="387513" y="4033358"/>
            <a:ext cx="1440000" cy="338554"/>
          </a:xfrm>
          <a:prstGeom prst="rect">
            <a:avLst/>
          </a:prstGeom>
        </p:spPr>
        <p:txBody>
          <a:bodyPr wrap="square" rtlCol="0">
            <a:spAutoFit/>
          </a:bodyPr>
          <a:lstStyle/>
          <a:p>
            <a:pPr algn="ctr"/>
            <a:r>
              <a:rPr lang="en-US" sz="1600" b="1" dirty="0"/>
              <a:t>Customers</a:t>
            </a:r>
            <a:endParaRPr lang="en-CA" sz="1600" b="1" dirty="0"/>
          </a:p>
        </p:txBody>
      </p:sp>
      <p:sp>
        <p:nvSpPr>
          <p:cNvPr id="57" name="TextBox 56"/>
          <p:cNvSpPr txBox="1"/>
          <p:nvPr/>
        </p:nvSpPr>
        <p:spPr>
          <a:xfrm>
            <a:off x="2119757" y="4033358"/>
            <a:ext cx="1440000" cy="338554"/>
          </a:xfrm>
          <a:prstGeom prst="rect">
            <a:avLst/>
          </a:prstGeom>
        </p:spPr>
        <p:txBody>
          <a:bodyPr wrap="square" rtlCol="0">
            <a:spAutoFit/>
          </a:bodyPr>
          <a:lstStyle/>
          <a:p>
            <a:pPr algn="ctr"/>
            <a:r>
              <a:rPr lang="en-US" sz="1600" b="1" dirty="0"/>
              <a:t>Competition</a:t>
            </a:r>
            <a:endParaRPr lang="en-CA" sz="1600" b="1" dirty="0"/>
          </a:p>
        </p:txBody>
      </p:sp>
      <p:sp>
        <p:nvSpPr>
          <p:cNvPr id="58" name="TextBox 57"/>
          <p:cNvSpPr txBox="1"/>
          <p:nvPr/>
        </p:nvSpPr>
        <p:spPr>
          <a:xfrm>
            <a:off x="3852001" y="4033358"/>
            <a:ext cx="1440000" cy="338554"/>
          </a:xfrm>
          <a:prstGeom prst="rect">
            <a:avLst/>
          </a:prstGeom>
        </p:spPr>
        <p:txBody>
          <a:bodyPr wrap="square" rtlCol="0">
            <a:spAutoFit/>
          </a:bodyPr>
          <a:lstStyle/>
          <a:p>
            <a:pPr algn="ctr"/>
            <a:r>
              <a:rPr lang="en-US" sz="1600" b="1" dirty="0"/>
              <a:t>Data</a:t>
            </a:r>
            <a:endParaRPr lang="en-CA" sz="1600" b="1" dirty="0"/>
          </a:p>
        </p:txBody>
      </p:sp>
      <p:sp>
        <p:nvSpPr>
          <p:cNvPr id="59" name="TextBox 58"/>
          <p:cNvSpPr txBox="1"/>
          <p:nvPr/>
        </p:nvSpPr>
        <p:spPr>
          <a:xfrm>
            <a:off x="5584245" y="4033358"/>
            <a:ext cx="1440000" cy="338554"/>
          </a:xfrm>
          <a:prstGeom prst="rect">
            <a:avLst/>
          </a:prstGeom>
        </p:spPr>
        <p:txBody>
          <a:bodyPr wrap="square" rtlCol="0">
            <a:spAutoFit/>
          </a:bodyPr>
          <a:lstStyle/>
          <a:p>
            <a:pPr algn="ctr"/>
            <a:r>
              <a:rPr lang="en-US" sz="1600" b="1" dirty="0"/>
              <a:t>Operations</a:t>
            </a:r>
            <a:endParaRPr lang="en-CA" sz="1600" b="1" dirty="0"/>
          </a:p>
        </p:txBody>
      </p:sp>
      <p:sp>
        <p:nvSpPr>
          <p:cNvPr id="60" name="TextBox 59"/>
          <p:cNvSpPr txBox="1"/>
          <p:nvPr/>
        </p:nvSpPr>
        <p:spPr>
          <a:xfrm>
            <a:off x="7316487" y="4033358"/>
            <a:ext cx="1440000" cy="338554"/>
          </a:xfrm>
          <a:prstGeom prst="rect">
            <a:avLst/>
          </a:prstGeom>
        </p:spPr>
        <p:txBody>
          <a:bodyPr wrap="square" rtlCol="0">
            <a:spAutoFit/>
          </a:bodyPr>
          <a:lstStyle/>
          <a:p>
            <a:pPr algn="ctr"/>
            <a:r>
              <a:rPr lang="en-US" sz="1600" b="1" dirty="0"/>
              <a:t>Value</a:t>
            </a:r>
            <a:endParaRPr lang="en-CA" sz="1600" b="1" dirty="0"/>
          </a:p>
        </p:txBody>
      </p:sp>
    </p:spTree>
    <p:extLst>
      <p:ext uri="{BB962C8B-B14F-4D97-AF65-F5344CB8AC3E}">
        <p14:creationId xmlns:p14="http://schemas.microsoft.com/office/powerpoint/2010/main" val="3793709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Digital forces are reshaping the five key domains of strategy </a:t>
            </a:r>
            <a:br>
              <a:rPr lang="en-US" dirty="0"/>
            </a:br>
            <a:r>
              <a:rPr lang="en-US" dirty="0"/>
              <a:t>(1 of 3)</a:t>
            </a:r>
            <a:endParaRPr lang="en-CA" dirty="0"/>
          </a:p>
        </p:txBody>
      </p:sp>
      <p:sp>
        <p:nvSpPr>
          <p:cNvPr id="7" name="TextBox 6"/>
          <p:cNvSpPr txBox="1"/>
          <p:nvPr/>
        </p:nvSpPr>
        <p:spPr>
          <a:xfrm>
            <a:off x="430985" y="2822638"/>
            <a:ext cx="1440000" cy="338554"/>
          </a:xfrm>
          <a:prstGeom prst="rect">
            <a:avLst/>
          </a:prstGeom>
        </p:spPr>
        <p:txBody>
          <a:bodyPr wrap="square" rtlCol="0">
            <a:spAutoFit/>
          </a:bodyPr>
          <a:lstStyle/>
          <a:p>
            <a:pPr algn="ctr"/>
            <a:r>
              <a:rPr lang="en-US" sz="1600" b="1" dirty="0"/>
              <a:t>Customers</a:t>
            </a:r>
            <a:endParaRPr lang="en-CA" sz="1600" b="1" dirty="0"/>
          </a:p>
        </p:txBody>
      </p:sp>
      <p:sp>
        <p:nvSpPr>
          <p:cNvPr id="8" name="TextBox 7"/>
          <p:cNvSpPr txBox="1"/>
          <p:nvPr/>
        </p:nvSpPr>
        <p:spPr>
          <a:xfrm>
            <a:off x="440707" y="4888101"/>
            <a:ext cx="1440000" cy="338554"/>
          </a:xfrm>
          <a:prstGeom prst="rect">
            <a:avLst/>
          </a:prstGeom>
        </p:spPr>
        <p:txBody>
          <a:bodyPr wrap="square" rtlCol="0">
            <a:spAutoFit/>
          </a:bodyPr>
          <a:lstStyle/>
          <a:p>
            <a:pPr algn="ctr"/>
            <a:r>
              <a:rPr lang="en-US" sz="1600" b="1" dirty="0"/>
              <a:t>Competition</a:t>
            </a:r>
            <a:endParaRPr lang="en-CA" sz="1600" b="1" dirty="0"/>
          </a:p>
        </p:txBody>
      </p:sp>
      <p:cxnSp>
        <p:nvCxnSpPr>
          <p:cNvPr id="39" name="Straight Connector 38"/>
          <p:cNvCxnSpPr/>
          <p:nvPr/>
        </p:nvCxnSpPr>
        <p:spPr>
          <a:xfrm flipV="1">
            <a:off x="315211" y="1746533"/>
            <a:ext cx="8460000"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952922" y="1285334"/>
            <a:ext cx="1440000" cy="276999"/>
          </a:xfrm>
          <a:prstGeom prst="rect">
            <a:avLst/>
          </a:prstGeom>
        </p:spPr>
        <p:txBody>
          <a:bodyPr wrap="square" rtlCol="0">
            <a:spAutoFit/>
          </a:bodyPr>
          <a:lstStyle/>
          <a:p>
            <a:r>
              <a:rPr lang="en-US" sz="1200" b="1" dirty="0"/>
              <a:t>To digital</a:t>
            </a:r>
            <a:endParaRPr lang="en-CA" sz="1200" b="1" dirty="0"/>
          </a:p>
        </p:txBody>
      </p:sp>
      <p:sp>
        <p:nvSpPr>
          <p:cNvPr id="42" name="TextBox 41"/>
          <p:cNvSpPr txBox="1"/>
          <p:nvPr/>
        </p:nvSpPr>
        <p:spPr>
          <a:xfrm>
            <a:off x="2532436" y="1285334"/>
            <a:ext cx="1440000" cy="276999"/>
          </a:xfrm>
          <a:prstGeom prst="rect">
            <a:avLst/>
          </a:prstGeom>
        </p:spPr>
        <p:txBody>
          <a:bodyPr wrap="square" rtlCol="0">
            <a:spAutoFit/>
          </a:bodyPr>
          <a:lstStyle/>
          <a:p>
            <a:r>
              <a:rPr lang="en-US" sz="1200" b="1" dirty="0"/>
              <a:t>From traditional</a:t>
            </a:r>
            <a:endParaRPr lang="en-CA" sz="1200" b="1" dirty="0"/>
          </a:p>
        </p:txBody>
      </p:sp>
      <p:sp>
        <p:nvSpPr>
          <p:cNvPr id="43" name="TextBox 42"/>
          <p:cNvSpPr txBox="1"/>
          <p:nvPr/>
        </p:nvSpPr>
        <p:spPr>
          <a:xfrm>
            <a:off x="2532436" y="1998106"/>
            <a:ext cx="2714682" cy="1938992"/>
          </a:xfrm>
          <a:prstGeom prst="rect">
            <a:avLst/>
          </a:prstGeom>
        </p:spPr>
        <p:txBody>
          <a:bodyPr wrap="square" rtlCol="0">
            <a:spAutoFit/>
          </a:bodyPr>
          <a:lstStyle/>
          <a:p>
            <a:pPr marL="171450" indent="-171450">
              <a:buFont typeface="Arial" panose="020B0604020202020204" pitchFamily="34" charset="0"/>
              <a:buChar char="•"/>
            </a:pPr>
            <a:r>
              <a:rPr lang="en-US" sz="1200" dirty="0"/>
              <a:t>Customers as mass market</a:t>
            </a:r>
          </a:p>
          <a:p>
            <a:pPr marL="171450" indent="-171450">
              <a:buFont typeface="Arial" panose="020B0604020202020204" pitchFamily="34" charset="0"/>
              <a:buChar char="•"/>
            </a:pPr>
            <a:r>
              <a:rPr lang="en-US" sz="1200" dirty="0"/>
              <a:t>Communications are broadcast to customers</a:t>
            </a:r>
          </a:p>
          <a:p>
            <a:pPr marL="171450" indent="-171450">
              <a:buFont typeface="Arial" panose="020B0604020202020204" pitchFamily="34" charset="0"/>
              <a:buChar char="•"/>
            </a:pPr>
            <a:r>
              <a:rPr lang="en-US" sz="1200" dirty="0"/>
              <a:t>Organization is the key influencer</a:t>
            </a:r>
          </a:p>
          <a:p>
            <a:pPr marL="171450" indent="-171450">
              <a:buFont typeface="Arial" panose="020B0604020202020204" pitchFamily="34" charset="0"/>
              <a:buChar char="•"/>
            </a:pPr>
            <a:r>
              <a:rPr lang="en-US" sz="1200" dirty="0"/>
              <a:t>Marketing to persuade purchase</a:t>
            </a:r>
          </a:p>
          <a:p>
            <a:pPr marL="171450" indent="-171450">
              <a:buFont typeface="Arial" panose="020B0604020202020204" pitchFamily="34" charset="0"/>
              <a:buChar char="•"/>
            </a:pPr>
            <a:r>
              <a:rPr lang="en-US" sz="1200" dirty="0"/>
              <a:t>One-way value flows from company to customers</a:t>
            </a:r>
          </a:p>
          <a:p>
            <a:pPr marL="171450" indent="-171450">
              <a:buFont typeface="Arial" panose="020B0604020202020204" pitchFamily="34" charset="0"/>
              <a:buChar char="•"/>
            </a:pPr>
            <a:r>
              <a:rPr lang="en-US" sz="1200" dirty="0"/>
              <a:t>Economies of (firm) scale</a:t>
            </a:r>
          </a:p>
          <a:p>
            <a:pPr marL="171450" indent="-171450">
              <a:buFont typeface="Arial" panose="020B0604020202020204" pitchFamily="34" charset="0"/>
              <a:buChar char="•"/>
            </a:pPr>
            <a:r>
              <a:rPr lang="en-US" sz="1200" dirty="0"/>
              <a:t>Physical channel: branches and stores</a:t>
            </a:r>
            <a:endParaRPr lang="en-CA" sz="1200" dirty="0"/>
          </a:p>
        </p:txBody>
      </p:sp>
      <p:sp>
        <p:nvSpPr>
          <p:cNvPr id="44" name="TextBox 43"/>
          <p:cNvSpPr txBox="1"/>
          <p:nvPr/>
        </p:nvSpPr>
        <p:spPr>
          <a:xfrm>
            <a:off x="5952922" y="2027955"/>
            <a:ext cx="2714682" cy="1754326"/>
          </a:xfrm>
          <a:prstGeom prst="rect">
            <a:avLst/>
          </a:prstGeom>
        </p:spPr>
        <p:txBody>
          <a:bodyPr wrap="square" rtlCol="0">
            <a:spAutoFit/>
          </a:bodyPr>
          <a:lstStyle/>
          <a:p>
            <a:pPr marL="171450" indent="-171450">
              <a:buFont typeface="Arial" panose="020B0604020202020204" pitchFamily="34" charset="0"/>
              <a:buChar char="•"/>
            </a:pPr>
            <a:r>
              <a:rPr lang="en-US" sz="1200" dirty="0"/>
              <a:t>Customers as dynamic network</a:t>
            </a:r>
          </a:p>
          <a:p>
            <a:pPr marL="171450" indent="-171450">
              <a:buFont typeface="Arial" panose="020B0604020202020204" pitchFamily="34" charset="0"/>
              <a:buChar char="•"/>
            </a:pPr>
            <a:r>
              <a:rPr lang="en-US" sz="1200" dirty="0"/>
              <a:t>Communications are two-way</a:t>
            </a:r>
          </a:p>
          <a:p>
            <a:pPr marL="171450" indent="-171450">
              <a:buFont typeface="Arial" panose="020B0604020202020204" pitchFamily="34" charset="0"/>
              <a:buChar char="•"/>
            </a:pPr>
            <a:r>
              <a:rPr lang="en-US" sz="1200" dirty="0"/>
              <a:t>Customers are the key influencer</a:t>
            </a:r>
          </a:p>
          <a:p>
            <a:pPr marL="171450" indent="-171450">
              <a:buFont typeface="Arial" panose="020B0604020202020204" pitchFamily="34" charset="0"/>
              <a:buChar char="•"/>
            </a:pPr>
            <a:r>
              <a:rPr lang="en-US" sz="1200" dirty="0"/>
              <a:t>Marketing to inspire purchase, loyalty, and advocacy</a:t>
            </a:r>
          </a:p>
          <a:p>
            <a:pPr marL="171450" indent="-171450">
              <a:buFont typeface="Arial" panose="020B0604020202020204" pitchFamily="34" charset="0"/>
              <a:buChar char="•"/>
            </a:pPr>
            <a:r>
              <a:rPr lang="en-US" sz="1200" dirty="0"/>
              <a:t>Reciprocal value flows between company and customers</a:t>
            </a:r>
          </a:p>
          <a:p>
            <a:pPr marL="171450" indent="-171450">
              <a:buFont typeface="Arial" panose="020B0604020202020204" pitchFamily="34" charset="0"/>
              <a:buChar char="•"/>
            </a:pPr>
            <a:r>
              <a:rPr lang="en-US" sz="1200" dirty="0"/>
              <a:t>Economies of (customer) value</a:t>
            </a:r>
          </a:p>
          <a:p>
            <a:pPr marL="171450" indent="-171450">
              <a:buFont typeface="Arial" panose="020B0604020202020204" pitchFamily="34" charset="0"/>
              <a:buChar char="•"/>
            </a:pPr>
            <a:r>
              <a:rPr lang="en-US" sz="1200" dirty="0"/>
              <a:t>Physical and digital channel fusion</a:t>
            </a:r>
            <a:endParaRPr lang="en-CA" sz="1200" dirty="0"/>
          </a:p>
        </p:txBody>
      </p:sp>
      <p:sp>
        <p:nvSpPr>
          <p:cNvPr id="47" name="TextBox 46"/>
          <p:cNvSpPr txBox="1"/>
          <p:nvPr/>
        </p:nvSpPr>
        <p:spPr>
          <a:xfrm>
            <a:off x="2532436" y="4127639"/>
            <a:ext cx="2714682" cy="1938992"/>
          </a:xfrm>
          <a:prstGeom prst="rect">
            <a:avLst/>
          </a:prstGeom>
        </p:spPr>
        <p:txBody>
          <a:bodyPr wrap="square" rtlCol="0">
            <a:spAutoFit/>
          </a:bodyPr>
          <a:lstStyle/>
          <a:p>
            <a:pPr marL="171450" indent="-171450">
              <a:buFont typeface="Arial" panose="020B0604020202020204" pitchFamily="34" charset="0"/>
              <a:buChar char="•"/>
            </a:pPr>
            <a:r>
              <a:rPr lang="en-US" sz="1200" dirty="0"/>
              <a:t>Competition within defined industries</a:t>
            </a:r>
          </a:p>
          <a:p>
            <a:pPr marL="171450" indent="-171450">
              <a:buFont typeface="Arial" panose="020B0604020202020204" pitchFamily="34" charset="0"/>
              <a:buChar char="•"/>
            </a:pPr>
            <a:r>
              <a:rPr lang="en-US" sz="1200" dirty="0"/>
              <a:t>Clear distinctions between partners and rivals</a:t>
            </a:r>
          </a:p>
          <a:p>
            <a:pPr marL="171450" indent="-171450">
              <a:buFont typeface="Arial" panose="020B0604020202020204" pitchFamily="34" charset="0"/>
              <a:buChar char="•"/>
            </a:pPr>
            <a:r>
              <a:rPr lang="en-US" sz="1200" dirty="0"/>
              <a:t>Competition is a zero-sum game</a:t>
            </a:r>
          </a:p>
          <a:p>
            <a:pPr marL="171450" indent="-171450">
              <a:buFont typeface="Arial" panose="020B0604020202020204" pitchFamily="34" charset="0"/>
              <a:buChar char="•"/>
            </a:pPr>
            <a:r>
              <a:rPr lang="en-US" sz="1200" dirty="0"/>
              <a:t>Key assets are held inside the firm</a:t>
            </a:r>
          </a:p>
          <a:p>
            <a:pPr marL="171450" indent="-171450">
              <a:buFont typeface="Arial" panose="020B0604020202020204" pitchFamily="34" charset="0"/>
              <a:buChar char="•"/>
            </a:pPr>
            <a:r>
              <a:rPr lang="en-US" sz="1200" dirty="0"/>
              <a:t>Products with unique features and benefits</a:t>
            </a:r>
          </a:p>
          <a:p>
            <a:pPr marL="171450" indent="-171450">
              <a:buFont typeface="Arial" panose="020B0604020202020204" pitchFamily="34" charset="0"/>
              <a:buChar char="•"/>
            </a:pPr>
            <a:r>
              <a:rPr lang="en-US" sz="1200" dirty="0"/>
              <a:t>A few dominant competitors per category</a:t>
            </a:r>
            <a:endParaRPr lang="en-CA" sz="1200" dirty="0"/>
          </a:p>
        </p:txBody>
      </p:sp>
      <p:sp>
        <p:nvSpPr>
          <p:cNvPr id="48" name="TextBox 47"/>
          <p:cNvSpPr txBox="1"/>
          <p:nvPr/>
        </p:nvSpPr>
        <p:spPr>
          <a:xfrm>
            <a:off x="5952922" y="4157488"/>
            <a:ext cx="2714682" cy="2123658"/>
          </a:xfrm>
          <a:prstGeom prst="rect">
            <a:avLst/>
          </a:prstGeom>
        </p:spPr>
        <p:txBody>
          <a:bodyPr wrap="square" rtlCol="0">
            <a:spAutoFit/>
          </a:bodyPr>
          <a:lstStyle/>
          <a:p>
            <a:pPr marL="171450" indent="-171450">
              <a:buFont typeface="Arial" panose="020B0604020202020204" pitchFamily="34" charset="0"/>
              <a:buChar char="•"/>
            </a:pPr>
            <a:r>
              <a:rPr lang="en-US" sz="1200" dirty="0"/>
              <a:t>Competition across fluid industries</a:t>
            </a:r>
          </a:p>
          <a:p>
            <a:pPr marL="171450" indent="-171450">
              <a:buFont typeface="Arial" panose="020B0604020202020204" pitchFamily="34" charset="0"/>
              <a:buChar char="•"/>
            </a:pPr>
            <a:r>
              <a:rPr lang="en-US" sz="1200" dirty="0"/>
              <a:t>Blurred distinction between partners and rivals</a:t>
            </a:r>
          </a:p>
          <a:p>
            <a:pPr marL="171450" indent="-171450">
              <a:buFont typeface="Arial" panose="020B0604020202020204" pitchFamily="34" charset="0"/>
              <a:buChar char="•"/>
            </a:pPr>
            <a:r>
              <a:rPr lang="en-US" sz="1200" dirty="0"/>
              <a:t>Competitors cooperate in key areas</a:t>
            </a:r>
          </a:p>
          <a:p>
            <a:pPr marL="171450" indent="-171450">
              <a:buFont typeface="Arial" panose="020B0604020202020204" pitchFamily="34" charset="0"/>
              <a:buChar char="•"/>
            </a:pPr>
            <a:r>
              <a:rPr lang="en-US" sz="1200" dirty="0"/>
              <a:t>Key assets reside in outside networks</a:t>
            </a:r>
          </a:p>
          <a:p>
            <a:pPr marL="171450" indent="-171450">
              <a:buFont typeface="Arial" panose="020B0604020202020204" pitchFamily="34" charset="0"/>
              <a:buChar char="•"/>
            </a:pPr>
            <a:r>
              <a:rPr lang="en-US" sz="1200" dirty="0"/>
              <a:t>Platforms with partners who exchange value</a:t>
            </a:r>
          </a:p>
          <a:p>
            <a:pPr marL="171450" indent="-171450">
              <a:buFont typeface="Arial" panose="020B0604020202020204" pitchFamily="34" charset="0"/>
              <a:buChar char="•"/>
            </a:pPr>
            <a:r>
              <a:rPr lang="en-US" sz="1200" dirty="0"/>
              <a:t>Winner-take-all due to network effects</a:t>
            </a:r>
            <a:endParaRPr lang="en-CA" sz="1200" dirty="0"/>
          </a:p>
        </p:txBody>
      </p:sp>
      <p:sp>
        <p:nvSpPr>
          <p:cNvPr id="38" name="Oval 37"/>
          <p:cNvSpPr/>
          <p:nvPr/>
        </p:nvSpPr>
        <p:spPr>
          <a:xfrm>
            <a:off x="800707" y="2045711"/>
            <a:ext cx="720000" cy="720000"/>
          </a:xfrm>
          <a:prstGeom prst="ellipse">
            <a:avLst/>
          </a:prstGeom>
          <a:blipFill dpi="0" rotWithShape="1">
            <a:blip r:embed="rId2"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0" name="Oval 39"/>
          <p:cNvSpPr/>
          <p:nvPr/>
        </p:nvSpPr>
        <p:spPr>
          <a:xfrm>
            <a:off x="790985" y="4157488"/>
            <a:ext cx="720000" cy="720000"/>
          </a:xfrm>
          <a:prstGeom prst="ellipse">
            <a:avLst/>
          </a:prstGeom>
          <a:blipFill dpi="0" rotWithShape="1">
            <a:blip r:embed="rId3" cstate="print">
              <a:extLst>
                <a:ext uri="{28A0092B-C50C-407E-A947-70E740481C1C}">
                  <a14:useLocalDpi xmlns:a14="http://schemas.microsoft.com/office/drawing/2010/main" val="0"/>
                </a:ext>
              </a:extLst>
            </a:blip>
            <a:srcRect/>
            <a:stretch>
              <a:fillRect/>
            </a:stretch>
          </a:blip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Tree>
    <p:extLst>
      <p:ext uri="{BB962C8B-B14F-4D97-AF65-F5344CB8AC3E}">
        <p14:creationId xmlns:p14="http://schemas.microsoft.com/office/powerpoint/2010/main" val="33237206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wrap="none" rtlCol="0">
        <a:spAutoFit/>
      </a:bodyPr>
      <a:lstStyle>
        <a:defPPr>
          <a:defRPr sz="1200"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3245</Words>
  <Application>Microsoft Office PowerPoint</Application>
  <PresentationFormat>On-screen Show (4:3)</PresentationFormat>
  <Paragraphs>371</Paragraphs>
  <Slides>21</Slides>
  <Notes>8</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21</vt:i4>
      </vt:variant>
      <vt:variant>
        <vt:lpstr>Custom Shows</vt:lpstr>
      </vt:variant>
      <vt:variant>
        <vt:i4>1</vt:i4>
      </vt:variant>
    </vt:vector>
  </HeadingPairs>
  <TitlesOfParts>
    <vt:vector size="27" baseType="lpstr">
      <vt:lpstr>Arial</vt:lpstr>
      <vt:lpstr>Calibri</vt:lpstr>
      <vt:lpstr>Georgia</vt:lpstr>
      <vt:lpstr>Wingdings</vt:lpstr>
      <vt:lpstr>Theme1</vt:lpstr>
      <vt:lpstr>PowerPoint Presentation</vt:lpstr>
      <vt:lpstr>PowerPoint Presentation</vt:lpstr>
      <vt:lpstr>Our understanding of the problem</vt:lpstr>
      <vt:lpstr>Executive summary</vt:lpstr>
      <vt:lpstr>The Encyclopedia Britannica’s story</vt:lpstr>
      <vt:lpstr>Organizations choose a targeted response as their digital strategy</vt:lpstr>
      <vt:lpstr>Digital is penetrating all sectors, but to varying degrees</vt:lpstr>
      <vt:lpstr>Digital forces are reshaping strategy’s five key domains that must guide a strategy formulation process</vt:lpstr>
      <vt:lpstr>Digital forces are reshaping the five key domains of strategy  (1 of 3)</vt:lpstr>
      <vt:lpstr>Digital forces are reshaping the five key domains of strategy  (2 of 3)</vt:lpstr>
      <vt:lpstr>Digital forces are reshaping the five key domains of strategy  (3 of 3)</vt:lpstr>
      <vt:lpstr>Playbook for creating a digital strategy</vt:lpstr>
      <vt:lpstr>Harness customer networks</vt:lpstr>
      <vt:lpstr>Build platforms, not just products and services</vt:lpstr>
      <vt:lpstr>Turn data into assets Case study: Walt Disney Resorts and Parks</vt:lpstr>
      <vt:lpstr>Seek operational excellence Case study: United Parcel Service (UPS)</vt:lpstr>
      <vt:lpstr>Adapt your value proposition Case study: New York Times (NYT)</vt:lpstr>
      <vt:lpstr>Use these icons to help direct you as you navigate this research </vt:lpstr>
      <vt:lpstr>Info-Tech offers various levels of support to best suit your needs</vt:lpstr>
      <vt:lpstr>Define Your Digital Business Strategy – Project Overview</vt:lpstr>
      <vt:lpstr>Workshop overview </vt:lpstr>
      <vt:lpstr>Custom Show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2019-10-31T18:53:47Z</dcterms:created>
  <dcterms:modified xsi:type="dcterms:W3CDTF">2020-07-16T18:25:04Z</dcterms:modified>
</cp:coreProperties>
</file>