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4"/>
  </p:notesMasterIdLst>
  <p:handoutMasterIdLst>
    <p:handoutMasterId r:id="rId15"/>
  </p:handoutMasterIdLst>
  <p:sldIdLst>
    <p:sldId id="812" r:id="rId2"/>
    <p:sldId id="484" r:id="rId3"/>
    <p:sldId id="813" r:id="rId4"/>
    <p:sldId id="814" r:id="rId5"/>
    <p:sldId id="815" r:id="rId6"/>
    <p:sldId id="816" r:id="rId7"/>
    <p:sldId id="817" r:id="rId8"/>
    <p:sldId id="818" r:id="rId9"/>
    <p:sldId id="819" r:id="rId10"/>
    <p:sldId id="820" r:id="rId11"/>
    <p:sldId id="822" r:id="rId12"/>
    <p:sldId id="821" r:id="rId13"/>
  </p:sldIdLst>
  <p:sldSz cx="9144000" cy="6858000" type="screen4x3"/>
  <p:notesSz cx="6858000" cy="9144000"/>
  <p:custShowLst>
    <p:custShow name="Custom Show 1" id="0">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83DC1864-2267-42D8-869B-74D3FC322049}">
          <p14:sldIdLst>
            <p14:sldId id="812"/>
          </p14:sldIdLst>
        </p14:section>
        <p14:section name="Executive Brief" id="{84FCD5F7-ADF0-4D52-A454-FEA42EA2FD55}">
          <p14:sldIdLst>
            <p14:sldId id="484"/>
            <p14:sldId id="813"/>
            <p14:sldId id="814"/>
            <p14:sldId id="815"/>
            <p14:sldId id="816"/>
            <p14:sldId id="817"/>
            <p14:sldId id="818"/>
            <p14:sldId id="819"/>
            <p14:sldId id="820"/>
            <p14:sldId id="822"/>
            <p14:sldId id="82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2" name="Author" initials="A" lastIdx="538" clrIdx="1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8585"/>
    <a:srgbClr val="FF3300"/>
    <a:srgbClr val="FFE7AB"/>
    <a:srgbClr val="FF3333"/>
    <a:srgbClr val="FDFDFD"/>
    <a:srgbClr val="B0C534"/>
    <a:srgbClr val="E8F852"/>
    <a:srgbClr val="ED5555"/>
    <a:srgbClr val="243F5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08FC1B-FAF8-667E-8B85-CF56FBA280A6}" v="4" dt="2019-10-01T19:37:45.363"/>
    <p1510:client id="{424478F0-083E-DC1D-538B-973F6116DD5F}" v="223" dt="2019-09-19T14:08:41.229"/>
    <p1510:client id="{768A9FFF-0EFE-C8DE-2F68-6A50EB68AFB3}" v="12" dt="2019-10-01T19:18:53.5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553" autoAdjust="0"/>
    <p:restoredTop sz="96433" autoAdjust="0"/>
  </p:normalViewPr>
  <p:slideViewPr>
    <p:cSldViewPr snapToGrid="0">
      <p:cViewPr varScale="1">
        <p:scale>
          <a:sx n="113" d="100"/>
          <a:sy n="113" d="100"/>
        </p:scale>
        <p:origin x="2256"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130092"/>
    </p:cViewPr>
  </p:sorterViewPr>
  <p:notesViewPr>
    <p:cSldViewPr snapToGrid="0">
      <p:cViewPr varScale="1">
        <p:scale>
          <a:sx n="86" d="100"/>
          <a:sy n="86" d="100"/>
        </p:scale>
        <p:origin x="378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117"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Top five challenges when extending Agile to the business or Operations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2"/>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0-13BF-4557-8B4B-BD350D5E4AFF}"/>
              </c:ext>
            </c:extLst>
          </c:dPt>
          <c:dPt>
            <c:idx val="1"/>
            <c:invertIfNegative val="0"/>
            <c:bubble3D val="0"/>
            <c:extLst xmlns:c16r2="http://schemas.microsoft.com/office/drawing/2015/06/chart">
              <c:ext xmlns:c16="http://schemas.microsoft.com/office/drawing/2014/chart" uri="{C3380CC4-5D6E-409C-BE32-E72D297353CC}">
                <c16:uniqueId val="{00000001-13BF-4557-8B4B-BD350D5E4AFF}"/>
              </c:ext>
            </c:extLst>
          </c:dPt>
          <c:dPt>
            <c:idx val="2"/>
            <c:invertIfNegative val="0"/>
            <c:bubble3D val="0"/>
            <c:extLst xmlns:c16r2="http://schemas.microsoft.com/office/drawing/2015/06/chart">
              <c:ext xmlns:c16="http://schemas.microsoft.com/office/drawing/2014/chart" uri="{C3380CC4-5D6E-409C-BE32-E72D297353CC}">
                <c16:uniqueId val="{00000002-13BF-4557-8B4B-BD350D5E4AFF}"/>
              </c:ext>
            </c:extLst>
          </c:dPt>
          <c:dPt>
            <c:idx val="3"/>
            <c:invertIfNegative val="0"/>
            <c:bubble3D val="0"/>
            <c:extLst xmlns:c16r2="http://schemas.microsoft.com/office/drawing/2015/06/chart">
              <c:ext xmlns:c16="http://schemas.microsoft.com/office/drawing/2014/chart" uri="{C3380CC4-5D6E-409C-BE32-E72D297353CC}">
                <c16:uniqueId val="{00000003-13BF-4557-8B4B-BD350D5E4AFF}"/>
              </c:ext>
            </c:extLst>
          </c:dPt>
          <c:dPt>
            <c:idx val="4"/>
            <c:invertIfNegative val="0"/>
            <c:bubble3D val="0"/>
            <c:extLst xmlns:c16r2="http://schemas.microsoft.com/office/drawing/2015/06/chart">
              <c:ext xmlns:c16="http://schemas.microsoft.com/office/drawing/2014/chart" uri="{C3380CC4-5D6E-409C-BE32-E72D297353CC}">
                <c16:uniqueId val="{00000004-13BF-4557-8B4B-BD350D5E4AF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Organizational culture</c:v>
                </c:pt>
                <c:pt idx="1">
                  <c:v>Resistance to change</c:v>
                </c:pt>
                <c:pt idx="2">
                  <c:v>Lack of management support</c:v>
                </c:pt>
                <c:pt idx="3">
                  <c:v>Lack of Agile skills and experience</c:v>
                </c:pt>
                <c:pt idx="4">
                  <c:v>Inconsistent processes and practices</c:v>
                </c:pt>
              </c:strCache>
            </c:strRef>
          </c:cat>
          <c:val>
            <c:numRef>
              <c:f>Sheet1!$B$2:$B$6</c:f>
              <c:numCache>
                <c:formatCode>0%</c:formatCode>
                <c:ptCount val="5"/>
                <c:pt idx="0">
                  <c:v>0.52</c:v>
                </c:pt>
                <c:pt idx="1">
                  <c:v>0.48</c:v>
                </c:pt>
                <c:pt idx="2">
                  <c:v>0.44</c:v>
                </c:pt>
                <c:pt idx="3">
                  <c:v>0.4</c:v>
                </c:pt>
                <c:pt idx="4">
                  <c:v>0.35</c:v>
                </c:pt>
              </c:numCache>
            </c:numRef>
          </c:val>
          <c:extLst xmlns:c16r2="http://schemas.microsoft.com/office/drawing/2015/06/chart">
            <c:ext xmlns:c16="http://schemas.microsoft.com/office/drawing/2014/chart" uri="{C3380CC4-5D6E-409C-BE32-E72D297353CC}">
              <c16:uniqueId val="{00000005-13BF-4557-8B4B-BD350D5E4AFF}"/>
            </c:ext>
          </c:extLst>
        </c:ser>
        <c:dLbls>
          <c:dLblPos val="outEnd"/>
          <c:showLegendKey val="0"/>
          <c:showVal val="1"/>
          <c:showCatName val="0"/>
          <c:showSerName val="0"/>
          <c:showPercent val="0"/>
          <c:showBubbleSize val="0"/>
        </c:dLbls>
        <c:gapWidth val="219"/>
        <c:overlap val="-27"/>
        <c:axId val="320474168"/>
        <c:axId val="320474560"/>
      </c:barChart>
      <c:catAx>
        <c:axId val="320474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0474560"/>
        <c:crosses val="autoZero"/>
        <c:auto val="1"/>
        <c:lblAlgn val="ctr"/>
        <c:lblOffset val="100"/>
        <c:noMultiLvlLbl val="0"/>
      </c:catAx>
      <c:valAx>
        <c:axId val="3204745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04741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196598-7863-4BAB-86F6-8A8A42014AE7}"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n-US"/>
        </a:p>
      </dgm:t>
    </dgm:pt>
    <dgm:pt modelId="{5F7EA81A-88D6-4842-A686-805F22890784}">
      <dgm:prSet phldrT="[Text]"/>
      <dgm:spPr>
        <a:solidFill>
          <a:schemeClr val="accent1">
            <a:hueOff val="0"/>
            <a:satOff val="0"/>
            <a:lumOff val="0"/>
            <a:tint val="50000"/>
            <a:satMod val="300000"/>
          </a:schemeClr>
        </a:solidFill>
      </dgm:spPr>
      <dgm:t>
        <a:bodyPr/>
        <a:lstStyle/>
        <a:p>
          <a:r>
            <a:rPr lang="en-US" dirty="0"/>
            <a:t>Improve Artifact Hand-Offs Between Business and Development</a:t>
          </a:r>
        </a:p>
      </dgm:t>
    </dgm:pt>
    <dgm:pt modelId="{AEBF3F91-F7C9-4BBB-B5BB-0913B3105545}" type="parTrans" cxnId="{A598E7E3-2073-472B-A0EA-2D5CE59F113C}">
      <dgm:prSet/>
      <dgm:spPr/>
      <dgm:t>
        <a:bodyPr/>
        <a:lstStyle/>
        <a:p>
          <a:endParaRPr lang="en-US"/>
        </a:p>
      </dgm:t>
    </dgm:pt>
    <dgm:pt modelId="{B9A55664-8C8E-4BAB-917F-594C78EF6D8B}" type="sibTrans" cxnId="{A598E7E3-2073-472B-A0EA-2D5CE59F113C}">
      <dgm:prSet/>
      <dgm:spPr/>
      <dgm:t>
        <a:bodyPr/>
        <a:lstStyle/>
        <a:p>
          <a:endParaRPr lang="en-US"/>
        </a:p>
      </dgm:t>
    </dgm:pt>
    <dgm:pt modelId="{4483E276-071E-4B50-B32B-F20B3E6BAD78}">
      <dgm:prSet phldrT="[Text]"/>
      <dgm:spPr>
        <a:solidFill>
          <a:schemeClr val="accent1">
            <a:hueOff val="0"/>
            <a:satOff val="0"/>
            <a:lumOff val="0"/>
            <a:tint val="50000"/>
            <a:satMod val="300000"/>
          </a:schemeClr>
        </a:solidFill>
      </dgm:spPr>
      <dgm:t>
        <a:bodyPr/>
        <a:lstStyle/>
        <a:p>
          <a:r>
            <a:rPr lang="en-US" dirty="0"/>
            <a:t>Increase Collaboration Between Development and Business</a:t>
          </a:r>
        </a:p>
      </dgm:t>
    </dgm:pt>
    <dgm:pt modelId="{9BEFD932-20E6-4CE1-8202-618A462F82DE}" type="parTrans" cxnId="{AC8C47D6-FA54-426F-B97E-C8B7E78EE405}">
      <dgm:prSet/>
      <dgm:spPr/>
      <dgm:t>
        <a:bodyPr/>
        <a:lstStyle/>
        <a:p>
          <a:endParaRPr lang="en-US"/>
        </a:p>
      </dgm:t>
    </dgm:pt>
    <dgm:pt modelId="{99DD08CF-026C-46E1-AFE3-79970455B3F6}" type="sibTrans" cxnId="{AC8C47D6-FA54-426F-B97E-C8B7E78EE405}">
      <dgm:prSet/>
      <dgm:spPr/>
      <dgm:t>
        <a:bodyPr/>
        <a:lstStyle/>
        <a:p>
          <a:endParaRPr lang="en-US"/>
        </a:p>
      </dgm:t>
    </dgm:pt>
    <dgm:pt modelId="{6C2A8CB1-8750-48F0-ACF1-FB10D150073F}">
      <dgm:prSet phldrT="[Text]"/>
      <dgm:spPr>
        <a:solidFill>
          <a:schemeClr val="accent1">
            <a:hueOff val="0"/>
            <a:satOff val="0"/>
            <a:lumOff val="0"/>
            <a:tint val="50000"/>
            <a:satMod val="300000"/>
          </a:schemeClr>
        </a:solidFill>
      </dgm:spPr>
      <dgm:t>
        <a:bodyPr/>
        <a:lstStyle/>
        <a:p>
          <a:r>
            <a:rPr lang="en-US" dirty="0"/>
            <a:t>Reveal Business Risks Early</a:t>
          </a:r>
        </a:p>
      </dgm:t>
    </dgm:pt>
    <dgm:pt modelId="{8F93E873-A4D1-403C-A49C-B546FF9A137A}" type="parTrans" cxnId="{6D01565A-6AF9-4576-A32E-E44FA2BBBEC2}">
      <dgm:prSet/>
      <dgm:spPr/>
      <dgm:t>
        <a:bodyPr/>
        <a:lstStyle/>
        <a:p>
          <a:endParaRPr lang="en-US"/>
        </a:p>
      </dgm:t>
    </dgm:pt>
    <dgm:pt modelId="{56808D95-6985-4113-99BC-F1F92003936E}" type="sibTrans" cxnId="{6D01565A-6AF9-4576-A32E-E44FA2BBBEC2}">
      <dgm:prSet/>
      <dgm:spPr/>
      <dgm:t>
        <a:bodyPr/>
        <a:lstStyle/>
        <a:p>
          <a:endParaRPr lang="en-US"/>
        </a:p>
      </dgm:t>
    </dgm:pt>
    <dgm:pt modelId="{A1F19A5E-9738-42A3-81FD-041C00ED694D}">
      <dgm:prSet phldrT="[Text]"/>
      <dgm:spPr>
        <a:solidFill>
          <a:schemeClr val="accent1">
            <a:hueOff val="0"/>
            <a:satOff val="0"/>
            <a:lumOff val="0"/>
            <a:tint val="50000"/>
            <a:satMod val="300000"/>
          </a:schemeClr>
        </a:solidFill>
      </dgm:spPr>
      <dgm:t>
        <a:bodyPr/>
        <a:lstStyle/>
        <a:p>
          <a:r>
            <a:rPr lang="en-US" dirty="0"/>
            <a:t>Expedite the Feedback Loop From Support</a:t>
          </a:r>
        </a:p>
      </dgm:t>
    </dgm:pt>
    <dgm:pt modelId="{29582E40-5376-4CAF-83A1-94A2DAEFBA35}" type="parTrans" cxnId="{32AF7C8E-521B-4B45-85E0-3F8FD71F535F}">
      <dgm:prSet/>
      <dgm:spPr/>
      <dgm:t>
        <a:bodyPr/>
        <a:lstStyle/>
        <a:p>
          <a:endParaRPr lang="en-US"/>
        </a:p>
      </dgm:t>
    </dgm:pt>
    <dgm:pt modelId="{A4DE032E-7488-41B9-BC3A-C84B6A1D2CB5}" type="sibTrans" cxnId="{32AF7C8E-521B-4B45-85E0-3F8FD71F535F}">
      <dgm:prSet/>
      <dgm:spPr/>
      <dgm:t>
        <a:bodyPr/>
        <a:lstStyle/>
        <a:p>
          <a:endParaRPr lang="en-US"/>
        </a:p>
      </dgm:t>
    </dgm:pt>
    <dgm:pt modelId="{F261528F-C5B0-4D94-BA07-01FF2EC75405}">
      <dgm:prSet phldrT="[Text]"/>
      <dgm:spPr>
        <a:solidFill>
          <a:schemeClr val="accent1">
            <a:hueOff val="0"/>
            <a:satOff val="0"/>
            <a:lumOff val="0"/>
            <a:tint val="50000"/>
            <a:satMod val="300000"/>
          </a:schemeClr>
        </a:solidFill>
      </dgm:spPr>
      <dgm:t>
        <a:bodyPr/>
        <a:lstStyle/>
        <a:p>
          <a:r>
            <a:rPr lang="en-US" dirty="0"/>
            <a:t>Improve Capacity Management</a:t>
          </a:r>
        </a:p>
      </dgm:t>
    </dgm:pt>
    <dgm:pt modelId="{843DD998-70D2-4FF0-90C3-F6060CC4EDF8}" type="parTrans" cxnId="{ABB14212-B8A6-4EDF-B8B9-CDF7E0691584}">
      <dgm:prSet/>
      <dgm:spPr/>
      <dgm:t>
        <a:bodyPr/>
        <a:lstStyle/>
        <a:p>
          <a:endParaRPr lang="en-US"/>
        </a:p>
      </dgm:t>
    </dgm:pt>
    <dgm:pt modelId="{D421738C-B15F-4A0E-A719-936D433B28A0}" type="sibTrans" cxnId="{ABB14212-B8A6-4EDF-B8B9-CDF7E0691584}">
      <dgm:prSet/>
      <dgm:spPr/>
      <dgm:t>
        <a:bodyPr/>
        <a:lstStyle/>
        <a:p>
          <a:endParaRPr lang="en-US"/>
        </a:p>
      </dgm:t>
    </dgm:pt>
    <dgm:pt modelId="{CA2CAA39-4004-4674-B21C-2235AC532125}">
      <dgm:prSet phldrT="[Text]"/>
      <dgm:spPr>
        <a:solidFill>
          <a:schemeClr val="accent1">
            <a:hueOff val="0"/>
            <a:satOff val="0"/>
            <a:lumOff val="0"/>
            <a:tint val="50000"/>
            <a:satMod val="300000"/>
          </a:schemeClr>
        </a:solidFill>
      </dgm:spPr>
      <dgm:t>
        <a:bodyPr/>
        <a:lstStyle/>
        <a:p>
          <a:r>
            <a:rPr lang="en-US" dirty="0"/>
            <a:t>Support Product Development Process Innovation</a:t>
          </a:r>
        </a:p>
      </dgm:t>
    </dgm:pt>
    <dgm:pt modelId="{7326D7E6-AE7F-43A9-9047-C3A059B9220E}" type="parTrans" cxnId="{6C4EA3C8-2910-424D-9A53-0AB33E89D862}">
      <dgm:prSet/>
      <dgm:spPr/>
      <dgm:t>
        <a:bodyPr/>
        <a:lstStyle/>
        <a:p>
          <a:endParaRPr lang="en-US"/>
        </a:p>
      </dgm:t>
    </dgm:pt>
    <dgm:pt modelId="{C15FA117-4A4F-4CE5-B956-A9B1C63A4C33}" type="sibTrans" cxnId="{6C4EA3C8-2910-424D-9A53-0AB33E89D862}">
      <dgm:prSet/>
      <dgm:spPr/>
      <dgm:t>
        <a:bodyPr/>
        <a:lstStyle/>
        <a:p>
          <a:endParaRPr lang="en-US"/>
        </a:p>
      </dgm:t>
    </dgm:pt>
    <dgm:pt modelId="{66C5077B-DE81-46F5-AC93-94E7971C1CB4}">
      <dgm:prSet phldrT="[Text]"/>
      <dgm:spPr>
        <a:solidFill>
          <a:schemeClr val="accent1">
            <a:hueOff val="0"/>
            <a:satOff val="0"/>
            <a:lumOff val="0"/>
            <a:tint val="50000"/>
            <a:satMod val="300000"/>
          </a:schemeClr>
        </a:solidFill>
      </dgm:spPr>
      <dgm:t>
        <a:bodyPr/>
        <a:lstStyle/>
        <a:p>
          <a:r>
            <a:rPr lang="en-US" dirty="0"/>
            <a:t>Create Safe Environment to Discuss Concerns</a:t>
          </a:r>
        </a:p>
      </dgm:t>
    </dgm:pt>
    <dgm:pt modelId="{C6CC0014-79C9-4529-B1AE-19AB729F5E2A}" type="parTrans" cxnId="{B0126428-3023-497A-AB37-49204525A4C4}">
      <dgm:prSet/>
      <dgm:spPr/>
      <dgm:t>
        <a:bodyPr/>
        <a:lstStyle/>
        <a:p>
          <a:endParaRPr lang="en-US"/>
        </a:p>
      </dgm:t>
    </dgm:pt>
    <dgm:pt modelId="{AEC669B6-A240-4F88-A296-A6957FEA8474}" type="sibTrans" cxnId="{B0126428-3023-497A-AB37-49204525A4C4}">
      <dgm:prSet/>
      <dgm:spPr/>
      <dgm:t>
        <a:bodyPr/>
        <a:lstStyle/>
        <a:p>
          <a:endParaRPr lang="en-US"/>
        </a:p>
      </dgm:t>
    </dgm:pt>
    <dgm:pt modelId="{D05C05AA-9E84-4517-9F96-267F67EB86D7}">
      <dgm:prSet phldrT="[Text]"/>
      <dgm:spPr>
        <a:solidFill>
          <a:schemeClr val="accent1">
            <a:hueOff val="0"/>
            <a:satOff val="0"/>
            <a:lumOff val="0"/>
            <a:tint val="50000"/>
            <a:satMod val="300000"/>
          </a:schemeClr>
        </a:solidFill>
      </dgm:spPr>
      <dgm:t>
        <a:bodyPr/>
        <a:lstStyle/>
        <a:p>
          <a:r>
            <a:rPr lang="en-US" dirty="0"/>
            <a:t>Optimize Value Streams</a:t>
          </a:r>
        </a:p>
      </dgm:t>
    </dgm:pt>
    <dgm:pt modelId="{9AEF7163-3D73-45E9-871B-8168B0FF631D}" type="parTrans" cxnId="{E273C2B3-B658-4D0D-84B2-638091B60998}">
      <dgm:prSet/>
      <dgm:spPr/>
      <dgm:t>
        <a:bodyPr/>
        <a:lstStyle/>
        <a:p>
          <a:endParaRPr lang="en-US"/>
        </a:p>
      </dgm:t>
    </dgm:pt>
    <dgm:pt modelId="{230232B4-6883-4C1A-9C9E-EE59E6ADEBA5}" type="sibTrans" cxnId="{E273C2B3-B658-4D0D-84B2-638091B60998}">
      <dgm:prSet/>
      <dgm:spPr/>
      <dgm:t>
        <a:bodyPr/>
        <a:lstStyle/>
        <a:p>
          <a:endParaRPr lang="en-US"/>
        </a:p>
      </dgm:t>
    </dgm:pt>
    <dgm:pt modelId="{C6C18B16-2817-4E33-9CC3-E08B677A3DE1}">
      <dgm:prSet phldrT="[Text]"/>
      <dgm:spPr>
        <a:solidFill>
          <a:schemeClr val="accent1">
            <a:hueOff val="0"/>
            <a:satOff val="0"/>
            <a:lumOff val="0"/>
            <a:tint val="50000"/>
            <a:satMod val="300000"/>
          </a:schemeClr>
        </a:solidFill>
      </dgm:spPr>
      <dgm:t>
        <a:bodyPr/>
        <a:lstStyle/>
        <a:p>
          <a:r>
            <a:rPr lang="en-US" dirty="0"/>
            <a:t>Increase Business Engagement and Camaraderie</a:t>
          </a:r>
        </a:p>
      </dgm:t>
    </dgm:pt>
    <dgm:pt modelId="{59F29593-AF0D-4F8F-B114-DC280C4D6B02}" type="parTrans" cxnId="{1F611A8E-B7BF-44AF-828E-EE136A08A179}">
      <dgm:prSet/>
      <dgm:spPr/>
      <dgm:t>
        <a:bodyPr/>
        <a:lstStyle/>
        <a:p>
          <a:endParaRPr lang="en-US"/>
        </a:p>
      </dgm:t>
    </dgm:pt>
    <dgm:pt modelId="{F3585C15-4F2C-4A82-B7AC-E052EBEB55AC}" type="sibTrans" cxnId="{1F611A8E-B7BF-44AF-828E-EE136A08A179}">
      <dgm:prSet/>
      <dgm:spPr/>
      <dgm:t>
        <a:bodyPr/>
        <a:lstStyle/>
        <a:p>
          <a:endParaRPr lang="en-US"/>
        </a:p>
      </dgm:t>
    </dgm:pt>
    <dgm:pt modelId="{D6F7AD70-7644-4531-A0CD-517382E7F22D}" type="pres">
      <dgm:prSet presAssocID="{6B196598-7863-4BAB-86F6-8A8A42014AE7}" presName="diagram" presStyleCnt="0">
        <dgm:presLayoutVars>
          <dgm:dir/>
          <dgm:resizeHandles val="exact"/>
        </dgm:presLayoutVars>
      </dgm:prSet>
      <dgm:spPr/>
      <dgm:t>
        <a:bodyPr/>
        <a:lstStyle/>
        <a:p>
          <a:endParaRPr lang="en-CA"/>
        </a:p>
      </dgm:t>
    </dgm:pt>
    <dgm:pt modelId="{83476FC8-2B9B-4020-81A6-B8F98E7D2C34}" type="pres">
      <dgm:prSet presAssocID="{5F7EA81A-88D6-4842-A686-805F22890784}" presName="node" presStyleLbl="node1" presStyleIdx="0" presStyleCnt="9">
        <dgm:presLayoutVars>
          <dgm:bulletEnabled val="1"/>
        </dgm:presLayoutVars>
      </dgm:prSet>
      <dgm:spPr/>
      <dgm:t>
        <a:bodyPr/>
        <a:lstStyle/>
        <a:p>
          <a:endParaRPr lang="en-CA"/>
        </a:p>
      </dgm:t>
    </dgm:pt>
    <dgm:pt modelId="{8EE63B3A-DBC6-46A7-8EEF-D9B8A6B0C56B}" type="pres">
      <dgm:prSet presAssocID="{B9A55664-8C8E-4BAB-917F-594C78EF6D8B}" presName="sibTrans" presStyleCnt="0"/>
      <dgm:spPr/>
    </dgm:pt>
    <dgm:pt modelId="{3D3E2E4D-A4D8-4CD2-AF83-A5CB14B93CE3}" type="pres">
      <dgm:prSet presAssocID="{4483E276-071E-4B50-B32B-F20B3E6BAD78}" presName="node" presStyleLbl="node1" presStyleIdx="1" presStyleCnt="9">
        <dgm:presLayoutVars>
          <dgm:bulletEnabled val="1"/>
        </dgm:presLayoutVars>
      </dgm:prSet>
      <dgm:spPr/>
      <dgm:t>
        <a:bodyPr/>
        <a:lstStyle/>
        <a:p>
          <a:endParaRPr lang="en-CA"/>
        </a:p>
      </dgm:t>
    </dgm:pt>
    <dgm:pt modelId="{73292FB9-FA02-46E9-869D-E3B52845A961}" type="pres">
      <dgm:prSet presAssocID="{99DD08CF-026C-46E1-AFE3-79970455B3F6}" presName="sibTrans" presStyleCnt="0"/>
      <dgm:spPr/>
    </dgm:pt>
    <dgm:pt modelId="{AE236E15-741B-42D7-9394-0FBEE150F02D}" type="pres">
      <dgm:prSet presAssocID="{6C2A8CB1-8750-48F0-ACF1-FB10D150073F}" presName="node" presStyleLbl="node1" presStyleIdx="2" presStyleCnt="9">
        <dgm:presLayoutVars>
          <dgm:bulletEnabled val="1"/>
        </dgm:presLayoutVars>
      </dgm:prSet>
      <dgm:spPr/>
      <dgm:t>
        <a:bodyPr/>
        <a:lstStyle/>
        <a:p>
          <a:endParaRPr lang="en-CA"/>
        </a:p>
      </dgm:t>
    </dgm:pt>
    <dgm:pt modelId="{ECC9D013-D76F-4F6B-864B-A044DB4CCC53}" type="pres">
      <dgm:prSet presAssocID="{56808D95-6985-4113-99BC-F1F92003936E}" presName="sibTrans" presStyleCnt="0"/>
      <dgm:spPr/>
    </dgm:pt>
    <dgm:pt modelId="{061CAF75-BEF8-40C0-888E-F1DF7AC1A87B}" type="pres">
      <dgm:prSet presAssocID="{A1F19A5E-9738-42A3-81FD-041C00ED694D}" presName="node" presStyleLbl="node1" presStyleIdx="3" presStyleCnt="9">
        <dgm:presLayoutVars>
          <dgm:bulletEnabled val="1"/>
        </dgm:presLayoutVars>
      </dgm:prSet>
      <dgm:spPr/>
      <dgm:t>
        <a:bodyPr/>
        <a:lstStyle/>
        <a:p>
          <a:endParaRPr lang="en-CA"/>
        </a:p>
      </dgm:t>
    </dgm:pt>
    <dgm:pt modelId="{CC3CE35D-D4CC-4E94-B8D7-E0DEF22EECA8}" type="pres">
      <dgm:prSet presAssocID="{A4DE032E-7488-41B9-BC3A-C84B6A1D2CB5}" presName="sibTrans" presStyleCnt="0"/>
      <dgm:spPr/>
    </dgm:pt>
    <dgm:pt modelId="{2B890FF8-31E9-4534-AAD7-A5BA960C5F34}" type="pres">
      <dgm:prSet presAssocID="{F261528F-C5B0-4D94-BA07-01FF2EC75405}" presName="node" presStyleLbl="node1" presStyleIdx="4" presStyleCnt="9">
        <dgm:presLayoutVars>
          <dgm:bulletEnabled val="1"/>
        </dgm:presLayoutVars>
      </dgm:prSet>
      <dgm:spPr/>
      <dgm:t>
        <a:bodyPr/>
        <a:lstStyle/>
        <a:p>
          <a:endParaRPr lang="en-CA"/>
        </a:p>
      </dgm:t>
    </dgm:pt>
    <dgm:pt modelId="{A1591A3E-9136-46F4-8287-10719A351BCB}" type="pres">
      <dgm:prSet presAssocID="{D421738C-B15F-4A0E-A719-936D433B28A0}" presName="sibTrans" presStyleCnt="0"/>
      <dgm:spPr/>
    </dgm:pt>
    <dgm:pt modelId="{59DB47ED-729B-4D7B-852B-DF2015583F62}" type="pres">
      <dgm:prSet presAssocID="{CA2CAA39-4004-4674-B21C-2235AC532125}" presName="node" presStyleLbl="node1" presStyleIdx="5" presStyleCnt="9">
        <dgm:presLayoutVars>
          <dgm:bulletEnabled val="1"/>
        </dgm:presLayoutVars>
      </dgm:prSet>
      <dgm:spPr/>
      <dgm:t>
        <a:bodyPr/>
        <a:lstStyle/>
        <a:p>
          <a:endParaRPr lang="en-CA"/>
        </a:p>
      </dgm:t>
    </dgm:pt>
    <dgm:pt modelId="{47D5BC6F-8745-42D4-B8C2-683BC680CA43}" type="pres">
      <dgm:prSet presAssocID="{C15FA117-4A4F-4CE5-B956-A9B1C63A4C33}" presName="sibTrans" presStyleCnt="0"/>
      <dgm:spPr/>
    </dgm:pt>
    <dgm:pt modelId="{7F0159B9-08C7-4424-8B58-38832B424ED5}" type="pres">
      <dgm:prSet presAssocID="{66C5077B-DE81-46F5-AC93-94E7971C1CB4}" presName="node" presStyleLbl="node1" presStyleIdx="6" presStyleCnt="9">
        <dgm:presLayoutVars>
          <dgm:bulletEnabled val="1"/>
        </dgm:presLayoutVars>
      </dgm:prSet>
      <dgm:spPr/>
      <dgm:t>
        <a:bodyPr/>
        <a:lstStyle/>
        <a:p>
          <a:endParaRPr lang="en-CA"/>
        </a:p>
      </dgm:t>
    </dgm:pt>
    <dgm:pt modelId="{B660C58C-88CD-4F14-B7BE-00DD673DCD63}" type="pres">
      <dgm:prSet presAssocID="{AEC669B6-A240-4F88-A296-A6957FEA8474}" presName="sibTrans" presStyleCnt="0"/>
      <dgm:spPr/>
    </dgm:pt>
    <dgm:pt modelId="{9EC0B3FE-5E69-406B-8559-E30058D17BF4}" type="pres">
      <dgm:prSet presAssocID="{D05C05AA-9E84-4517-9F96-267F67EB86D7}" presName="node" presStyleLbl="node1" presStyleIdx="7" presStyleCnt="9">
        <dgm:presLayoutVars>
          <dgm:bulletEnabled val="1"/>
        </dgm:presLayoutVars>
      </dgm:prSet>
      <dgm:spPr/>
      <dgm:t>
        <a:bodyPr/>
        <a:lstStyle/>
        <a:p>
          <a:endParaRPr lang="en-CA"/>
        </a:p>
      </dgm:t>
    </dgm:pt>
    <dgm:pt modelId="{AEB98249-BF42-4D48-AA95-D80B26F27CA0}" type="pres">
      <dgm:prSet presAssocID="{230232B4-6883-4C1A-9C9E-EE59E6ADEBA5}" presName="sibTrans" presStyleCnt="0"/>
      <dgm:spPr/>
    </dgm:pt>
    <dgm:pt modelId="{EC631884-3F1F-4227-9429-DDD96568CE62}" type="pres">
      <dgm:prSet presAssocID="{C6C18B16-2817-4E33-9CC3-E08B677A3DE1}" presName="node" presStyleLbl="node1" presStyleIdx="8" presStyleCnt="9">
        <dgm:presLayoutVars>
          <dgm:bulletEnabled val="1"/>
        </dgm:presLayoutVars>
      </dgm:prSet>
      <dgm:spPr/>
      <dgm:t>
        <a:bodyPr/>
        <a:lstStyle/>
        <a:p>
          <a:endParaRPr lang="en-CA"/>
        </a:p>
      </dgm:t>
    </dgm:pt>
  </dgm:ptLst>
  <dgm:cxnLst>
    <dgm:cxn modelId="{ABB14212-B8A6-4EDF-B8B9-CDF7E0691584}" srcId="{6B196598-7863-4BAB-86F6-8A8A42014AE7}" destId="{F261528F-C5B0-4D94-BA07-01FF2EC75405}" srcOrd="4" destOrd="0" parTransId="{843DD998-70D2-4FF0-90C3-F6060CC4EDF8}" sibTransId="{D421738C-B15F-4A0E-A719-936D433B28A0}"/>
    <dgm:cxn modelId="{167FFE05-2D14-4F65-B5D7-3347C3917910}" type="presOf" srcId="{A1F19A5E-9738-42A3-81FD-041C00ED694D}" destId="{061CAF75-BEF8-40C0-888E-F1DF7AC1A87B}" srcOrd="0" destOrd="0" presId="urn:microsoft.com/office/officeart/2005/8/layout/default"/>
    <dgm:cxn modelId="{2CEEB89C-D5B3-4A56-965A-0BBCBEED0814}" type="presOf" srcId="{6B196598-7863-4BAB-86F6-8A8A42014AE7}" destId="{D6F7AD70-7644-4531-A0CD-517382E7F22D}" srcOrd="0" destOrd="0" presId="urn:microsoft.com/office/officeart/2005/8/layout/default"/>
    <dgm:cxn modelId="{6D99AF39-9CEA-4E9B-A70C-29B7C34295AC}" type="presOf" srcId="{4483E276-071E-4B50-B32B-F20B3E6BAD78}" destId="{3D3E2E4D-A4D8-4CD2-AF83-A5CB14B93CE3}" srcOrd="0" destOrd="0" presId="urn:microsoft.com/office/officeart/2005/8/layout/default"/>
    <dgm:cxn modelId="{B0126428-3023-497A-AB37-49204525A4C4}" srcId="{6B196598-7863-4BAB-86F6-8A8A42014AE7}" destId="{66C5077B-DE81-46F5-AC93-94E7971C1CB4}" srcOrd="6" destOrd="0" parTransId="{C6CC0014-79C9-4529-B1AE-19AB729F5E2A}" sibTransId="{AEC669B6-A240-4F88-A296-A6957FEA8474}"/>
    <dgm:cxn modelId="{6C4EA3C8-2910-424D-9A53-0AB33E89D862}" srcId="{6B196598-7863-4BAB-86F6-8A8A42014AE7}" destId="{CA2CAA39-4004-4674-B21C-2235AC532125}" srcOrd="5" destOrd="0" parTransId="{7326D7E6-AE7F-43A9-9047-C3A059B9220E}" sibTransId="{C15FA117-4A4F-4CE5-B956-A9B1C63A4C33}"/>
    <dgm:cxn modelId="{9B3161D8-5349-497A-923A-89222B726FC7}" type="presOf" srcId="{6C2A8CB1-8750-48F0-ACF1-FB10D150073F}" destId="{AE236E15-741B-42D7-9394-0FBEE150F02D}" srcOrd="0" destOrd="0" presId="urn:microsoft.com/office/officeart/2005/8/layout/default"/>
    <dgm:cxn modelId="{1F611A8E-B7BF-44AF-828E-EE136A08A179}" srcId="{6B196598-7863-4BAB-86F6-8A8A42014AE7}" destId="{C6C18B16-2817-4E33-9CC3-E08B677A3DE1}" srcOrd="8" destOrd="0" parTransId="{59F29593-AF0D-4F8F-B114-DC280C4D6B02}" sibTransId="{F3585C15-4F2C-4A82-B7AC-E052EBEB55AC}"/>
    <dgm:cxn modelId="{5B0119E7-EBD4-494F-8CBF-8294DF8C0FED}" type="presOf" srcId="{D05C05AA-9E84-4517-9F96-267F67EB86D7}" destId="{9EC0B3FE-5E69-406B-8559-E30058D17BF4}" srcOrd="0" destOrd="0" presId="urn:microsoft.com/office/officeart/2005/8/layout/default"/>
    <dgm:cxn modelId="{4EC88A49-E550-4BA8-A6F2-9150938D4ADF}" type="presOf" srcId="{C6C18B16-2817-4E33-9CC3-E08B677A3DE1}" destId="{EC631884-3F1F-4227-9429-DDD96568CE62}" srcOrd="0" destOrd="0" presId="urn:microsoft.com/office/officeart/2005/8/layout/default"/>
    <dgm:cxn modelId="{32AF7C8E-521B-4B45-85E0-3F8FD71F535F}" srcId="{6B196598-7863-4BAB-86F6-8A8A42014AE7}" destId="{A1F19A5E-9738-42A3-81FD-041C00ED694D}" srcOrd="3" destOrd="0" parTransId="{29582E40-5376-4CAF-83A1-94A2DAEFBA35}" sibTransId="{A4DE032E-7488-41B9-BC3A-C84B6A1D2CB5}"/>
    <dgm:cxn modelId="{AC8C47D6-FA54-426F-B97E-C8B7E78EE405}" srcId="{6B196598-7863-4BAB-86F6-8A8A42014AE7}" destId="{4483E276-071E-4B50-B32B-F20B3E6BAD78}" srcOrd="1" destOrd="0" parTransId="{9BEFD932-20E6-4CE1-8202-618A462F82DE}" sibTransId="{99DD08CF-026C-46E1-AFE3-79970455B3F6}"/>
    <dgm:cxn modelId="{D5C8691B-9F56-4CC3-923B-ED18C3B25625}" type="presOf" srcId="{5F7EA81A-88D6-4842-A686-805F22890784}" destId="{83476FC8-2B9B-4020-81A6-B8F98E7D2C34}" srcOrd="0" destOrd="0" presId="urn:microsoft.com/office/officeart/2005/8/layout/default"/>
    <dgm:cxn modelId="{CFF27660-3607-4411-A5BE-E87FE6E7E37D}" type="presOf" srcId="{CA2CAA39-4004-4674-B21C-2235AC532125}" destId="{59DB47ED-729B-4D7B-852B-DF2015583F62}" srcOrd="0" destOrd="0" presId="urn:microsoft.com/office/officeart/2005/8/layout/default"/>
    <dgm:cxn modelId="{8E71FD3E-3DAD-4DE8-81D1-B910396CAB13}" type="presOf" srcId="{F261528F-C5B0-4D94-BA07-01FF2EC75405}" destId="{2B890FF8-31E9-4534-AAD7-A5BA960C5F34}" srcOrd="0" destOrd="0" presId="urn:microsoft.com/office/officeart/2005/8/layout/default"/>
    <dgm:cxn modelId="{E273C2B3-B658-4D0D-84B2-638091B60998}" srcId="{6B196598-7863-4BAB-86F6-8A8A42014AE7}" destId="{D05C05AA-9E84-4517-9F96-267F67EB86D7}" srcOrd="7" destOrd="0" parTransId="{9AEF7163-3D73-45E9-871B-8168B0FF631D}" sibTransId="{230232B4-6883-4C1A-9C9E-EE59E6ADEBA5}"/>
    <dgm:cxn modelId="{6D01565A-6AF9-4576-A32E-E44FA2BBBEC2}" srcId="{6B196598-7863-4BAB-86F6-8A8A42014AE7}" destId="{6C2A8CB1-8750-48F0-ACF1-FB10D150073F}" srcOrd="2" destOrd="0" parTransId="{8F93E873-A4D1-403C-A49C-B546FF9A137A}" sibTransId="{56808D95-6985-4113-99BC-F1F92003936E}"/>
    <dgm:cxn modelId="{9A012CC3-3A59-49DD-AA0D-AE84C26BC002}" type="presOf" srcId="{66C5077B-DE81-46F5-AC93-94E7971C1CB4}" destId="{7F0159B9-08C7-4424-8B58-38832B424ED5}" srcOrd="0" destOrd="0" presId="urn:microsoft.com/office/officeart/2005/8/layout/default"/>
    <dgm:cxn modelId="{A598E7E3-2073-472B-A0EA-2D5CE59F113C}" srcId="{6B196598-7863-4BAB-86F6-8A8A42014AE7}" destId="{5F7EA81A-88D6-4842-A686-805F22890784}" srcOrd="0" destOrd="0" parTransId="{AEBF3F91-F7C9-4BBB-B5BB-0913B3105545}" sibTransId="{B9A55664-8C8E-4BAB-917F-594C78EF6D8B}"/>
    <dgm:cxn modelId="{D149C767-23C1-4299-BAB7-E866AA54F936}" type="presParOf" srcId="{D6F7AD70-7644-4531-A0CD-517382E7F22D}" destId="{83476FC8-2B9B-4020-81A6-B8F98E7D2C34}" srcOrd="0" destOrd="0" presId="urn:microsoft.com/office/officeart/2005/8/layout/default"/>
    <dgm:cxn modelId="{027C3289-455A-4A17-9CB6-F596DD8D07C1}" type="presParOf" srcId="{D6F7AD70-7644-4531-A0CD-517382E7F22D}" destId="{8EE63B3A-DBC6-46A7-8EEF-D9B8A6B0C56B}" srcOrd="1" destOrd="0" presId="urn:microsoft.com/office/officeart/2005/8/layout/default"/>
    <dgm:cxn modelId="{84DBF4BA-5890-475A-A7AC-B369318BAD91}" type="presParOf" srcId="{D6F7AD70-7644-4531-A0CD-517382E7F22D}" destId="{3D3E2E4D-A4D8-4CD2-AF83-A5CB14B93CE3}" srcOrd="2" destOrd="0" presId="urn:microsoft.com/office/officeart/2005/8/layout/default"/>
    <dgm:cxn modelId="{5EAF2D9D-FF9D-462A-AB48-222CA1D6092E}" type="presParOf" srcId="{D6F7AD70-7644-4531-A0CD-517382E7F22D}" destId="{73292FB9-FA02-46E9-869D-E3B52845A961}" srcOrd="3" destOrd="0" presId="urn:microsoft.com/office/officeart/2005/8/layout/default"/>
    <dgm:cxn modelId="{0B1484A0-7D21-47C1-9127-0C83E99F9C7F}" type="presParOf" srcId="{D6F7AD70-7644-4531-A0CD-517382E7F22D}" destId="{AE236E15-741B-42D7-9394-0FBEE150F02D}" srcOrd="4" destOrd="0" presId="urn:microsoft.com/office/officeart/2005/8/layout/default"/>
    <dgm:cxn modelId="{0556AD0E-8B8C-497C-AA9D-FAE0AC7DC422}" type="presParOf" srcId="{D6F7AD70-7644-4531-A0CD-517382E7F22D}" destId="{ECC9D013-D76F-4F6B-864B-A044DB4CCC53}" srcOrd="5" destOrd="0" presId="urn:microsoft.com/office/officeart/2005/8/layout/default"/>
    <dgm:cxn modelId="{DA29AA50-13C1-4997-992C-3CFABBEA6C09}" type="presParOf" srcId="{D6F7AD70-7644-4531-A0CD-517382E7F22D}" destId="{061CAF75-BEF8-40C0-888E-F1DF7AC1A87B}" srcOrd="6" destOrd="0" presId="urn:microsoft.com/office/officeart/2005/8/layout/default"/>
    <dgm:cxn modelId="{44A18DD4-1F0E-4203-BD29-D71F1156B7F9}" type="presParOf" srcId="{D6F7AD70-7644-4531-A0CD-517382E7F22D}" destId="{CC3CE35D-D4CC-4E94-B8D7-E0DEF22EECA8}" srcOrd="7" destOrd="0" presId="urn:microsoft.com/office/officeart/2005/8/layout/default"/>
    <dgm:cxn modelId="{7C60B967-F51A-4499-AB86-BE38D6B35227}" type="presParOf" srcId="{D6F7AD70-7644-4531-A0CD-517382E7F22D}" destId="{2B890FF8-31E9-4534-AAD7-A5BA960C5F34}" srcOrd="8" destOrd="0" presId="urn:microsoft.com/office/officeart/2005/8/layout/default"/>
    <dgm:cxn modelId="{478D32DE-D1E3-413D-8FE6-F182B6D645D9}" type="presParOf" srcId="{D6F7AD70-7644-4531-A0CD-517382E7F22D}" destId="{A1591A3E-9136-46F4-8287-10719A351BCB}" srcOrd="9" destOrd="0" presId="urn:microsoft.com/office/officeart/2005/8/layout/default"/>
    <dgm:cxn modelId="{E65D4CF4-2C0E-4263-9D3F-98CA5E1B8E09}" type="presParOf" srcId="{D6F7AD70-7644-4531-A0CD-517382E7F22D}" destId="{59DB47ED-729B-4D7B-852B-DF2015583F62}" srcOrd="10" destOrd="0" presId="urn:microsoft.com/office/officeart/2005/8/layout/default"/>
    <dgm:cxn modelId="{B7A3AE1B-A660-46D8-AC67-C13E716ACEF4}" type="presParOf" srcId="{D6F7AD70-7644-4531-A0CD-517382E7F22D}" destId="{47D5BC6F-8745-42D4-B8C2-683BC680CA43}" srcOrd="11" destOrd="0" presId="urn:microsoft.com/office/officeart/2005/8/layout/default"/>
    <dgm:cxn modelId="{C08C6D01-A22A-4667-9CE0-80DFE7227C2D}" type="presParOf" srcId="{D6F7AD70-7644-4531-A0CD-517382E7F22D}" destId="{7F0159B9-08C7-4424-8B58-38832B424ED5}" srcOrd="12" destOrd="0" presId="urn:microsoft.com/office/officeart/2005/8/layout/default"/>
    <dgm:cxn modelId="{D8CD5A75-D075-40FE-8900-55BF364FC06A}" type="presParOf" srcId="{D6F7AD70-7644-4531-A0CD-517382E7F22D}" destId="{B660C58C-88CD-4F14-B7BE-00DD673DCD63}" srcOrd="13" destOrd="0" presId="urn:microsoft.com/office/officeart/2005/8/layout/default"/>
    <dgm:cxn modelId="{F41B301C-5AA5-4D3E-B456-96D9E108DBE8}" type="presParOf" srcId="{D6F7AD70-7644-4531-A0CD-517382E7F22D}" destId="{9EC0B3FE-5E69-406B-8559-E30058D17BF4}" srcOrd="14" destOrd="0" presId="urn:microsoft.com/office/officeart/2005/8/layout/default"/>
    <dgm:cxn modelId="{3AAEAC32-EC25-4F8A-BE86-FB4209910617}" type="presParOf" srcId="{D6F7AD70-7644-4531-A0CD-517382E7F22D}" destId="{AEB98249-BF42-4D48-AA95-D80B26F27CA0}" srcOrd="15" destOrd="0" presId="urn:microsoft.com/office/officeart/2005/8/layout/default"/>
    <dgm:cxn modelId="{A1409EE4-5BAC-401C-B2D2-94CAD49FBB9A}" type="presParOf" srcId="{D6F7AD70-7644-4531-A0CD-517382E7F22D}" destId="{EC631884-3F1F-4227-9429-DDD96568CE62}" srcOrd="16"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10/22/2019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10/22/2019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a:t>
            </a:fld>
            <a:endParaRPr lang="en-US" dirty="0"/>
          </a:p>
        </p:txBody>
      </p:sp>
    </p:spTree>
    <p:extLst>
      <p:ext uri="{BB962C8B-B14F-4D97-AF65-F5344CB8AC3E}">
        <p14:creationId xmlns:p14="http://schemas.microsoft.com/office/powerpoint/2010/main" val="340370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1054089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383847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solidFill>
                <a:srgbClr val="C00000"/>
              </a:solidFill>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1742477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solidFill>
                <a:srgbClr val="C00000"/>
              </a:solidFill>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3596163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solidFill>
                <a:srgbClr val="C00000"/>
              </a:solidFill>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3132894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1534748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solidFill>
                <a:srgbClr val="C00000"/>
              </a:solidFill>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16414423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1997-2019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STEP</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spTree>
    <p:extLst>
      <p:ext uri="{BB962C8B-B14F-4D97-AF65-F5344CB8AC3E}">
        <p14:creationId xmlns:p14="http://schemas.microsoft.com/office/powerpoint/2010/main" val="1844295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1997-2019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cxnSp>
        <p:nvCxnSpPr>
          <p:cNvPr id="4" name="Straight Connector 3"/>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18604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326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639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a:solidFill>
                    <a:srgbClr val="FFFFFF"/>
                  </a:solidFill>
                  <a:latin typeface="Georgia"/>
                </a:rPr>
                <a:t>Info-Tech Insight</a:t>
              </a: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379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578948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28411098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10" r:id="rId6"/>
    <p:sldLayoutId id="2147483711" r:id="rId7"/>
    <p:sldLayoutId id="2147483726" r:id="rId8"/>
    <p:sldLayoutId id="2147483764" r:id="rId9"/>
    <p:sldLayoutId id="2147483762" r:id="rId10"/>
    <p:sldLayoutId id="2147483761" r:id="rId11"/>
    <p:sldLayoutId id="2147483763" r:id="rId12"/>
    <p:sldLayoutId id="2147483806" r:id="rId13"/>
    <p:sldLayoutId id="2147483807" r:id="rId14"/>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extend-agile-practices-beyond-it-phases-1-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6.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8" Type="http://schemas.openxmlformats.org/officeDocument/2006/relationships/hyperlink" Target="https://www.infotech.com/research/ss/establish-the-benefits-realization-process" TargetMode="External"/><Relationship Id="rId13" Type="http://schemas.openxmlformats.org/officeDocument/2006/relationships/hyperlink" Target="https://www.infotech.com/research/ss/build-a-strategic-workforce-plan" TargetMode="External"/><Relationship Id="rId18" Type="http://schemas.openxmlformats.org/officeDocument/2006/relationships/hyperlink" Target="https://www.infotech.com/research/ss/create-a-service-management-roadmap" TargetMode="External"/><Relationship Id="rId26" Type="http://schemas.openxmlformats.org/officeDocument/2006/relationships/hyperlink" Target="https://www.infotech.com/research/ss/build-a-business-driven-it-risk-management-program" TargetMode="External"/><Relationship Id="rId39" Type="http://schemas.openxmlformats.org/officeDocument/2006/relationships/hyperlink" Target="https://www.infotech.com/research/ss/optimize-your-sqa-practice-using-a-full-lifecycle-approach" TargetMode="External"/><Relationship Id="rId3" Type="http://schemas.openxmlformats.org/officeDocument/2006/relationships/hyperlink" Target="https://www.infotech.com/research/ss/redesign-it-governance-to-drive-optimal-business-results" TargetMode="External"/><Relationship Id="rId21" Type="http://schemas.openxmlformats.org/officeDocument/2006/relationships/hyperlink" Target="https://www.infotech.com/research/ss/implement-it-asset-management" TargetMode="External"/><Relationship Id="rId34" Type="http://schemas.openxmlformats.org/officeDocument/2006/relationships/hyperlink" Target="https://www.infotech.com/research/ss/it-develop-a-business-continuity-plan" TargetMode="External"/><Relationship Id="rId42" Type="http://schemas.openxmlformats.org/officeDocument/2006/relationships/hyperlink" Target="https://www.infotech.com/research/ss/build-a-next-generation-bi-with-a-game-changing-bi-strategy" TargetMode="External"/><Relationship Id="rId47" Type="http://schemas.openxmlformats.org/officeDocument/2006/relationships/hyperlink" Target="https://www.infotech.com/research/ss/build-a-strong-approach-to-business-requirements-gathering" TargetMode="External"/><Relationship Id="rId7" Type="http://schemas.openxmlformats.org/officeDocument/2006/relationships/hyperlink" Target="https://www.infotech.com/research/ss/take-the-pain-out-of-it-policies" TargetMode="External"/><Relationship Id="rId12" Type="http://schemas.openxmlformats.org/officeDocument/2006/relationships/hyperlink" Target="https://www.infotech.com/research/ss/minimize-the-damage-of-it-cost-cuts" TargetMode="External"/><Relationship Id="rId17" Type="http://schemas.openxmlformats.org/officeDocument/2006/relationships/hyperlink" Target="https://www.infotech.com/research/ss/assess-and-optimize-ea-capability" TargetMode="External"/><Relationship Id="rId25" Type="http://schemas.openxmlformats.org/officeDocument/2006/relationships/hyperlink" Target="https://www.infotech.com/research/ss/standardize-the-service-desk" TargetMode="External"/><Relationship Id="rId33" Type="http://schemas.openxmlformats.org/officeDocument/2006/relationships/hyperlink" Target="https://www.infotech.com/research/ss/take-control-of-compliance-improvement-to-conquer-every-audit" TargetMode="External"/><Relationship Id="rId38" Type="http://schemas.openxmlformats.org/officeDocument/2006/relationships/hyperlink" Target="https://www.infotech.com/research/ss/create-a-horizontally-optimized-sdlc-to-better-meet-business-demands" TargetMode="External"/><Relationship Id="rId46" Type="http://schemas.openxmlformats.org/officeDocument/2006/relationships/hyperlink" Target="https://www.infotech.com/research/ss/tailor-project-management-processes-to-fit-your-projects" TargetMode="External"/><Relationship Id="rId2" Type="http://schemas.openxmlformats.org/officeDocument/2006/relationships/image" Target="../media/image17.png"/><Relationship Id="rId16" Type="http://schemas.openxmlformats.org/officeDocument/2006/relationships/hyperlink" Target="https://www.infotech.com/research/ss/design-build-a-user-facing-service-catalog" TargetMode="External"/><Relationship Id="rId20" Type="http://schemas.openxmlformats.org/officeDocument/2006/relationships/hyperlink" Target="https://www.infotech.com/research/ss/establish-a-program-to-enable-effective-performance-monitoring" TargetMode="External"/><Relationship Id="rId29" Type="http://schemas.openxmlformats.org/officeDocument/2006/relationships/hyperlink" Target="https://www.infotech.com/research/ss/establish-a-right-sized-release-and-deployment-management-process" TargetMode="External"/><Relationship Id="rId41" Type="http://schemas.openxmlformats.org/officeDocument/2006/relationships/hyperlink" Target="https://www.infotech.com/research/ss/drive-organizational-change-from-the-pmo" TargetMode="External"/><Relationship Id="rId1" Type="http://schemas.openxmlformats.org/officeDocument/2006/relationships/slideLayout" Target="../slideLayouts/slideLayout8.xml"/><Relationship Id="rId6" Type="http://schemas.openxmlformats.org/officeDocument/2006/relationships/hyperlink" Target="https://www.infotech.com/research/ss/kick-start-it-led-business-innovation" TargetMode="External"/><Relationship Id="rId11" Type="http://schemas.openxmlformats.org/officeDocument/2006/relationships/hyperlink" Target="https://www.infotech.com/research/ss/transfer-it-knowledge-before-it-s-gone" TargetMode="External"/><Relationship Id="rId24" Type="http://schemas.openxmlformats.org/officeDocument/2006/relationships/hyperlink" Target="https://www.infotech.com/research/ss/create-a-configuration-management-roadmap" TargetMode="External"/><Relationship Id="rId32" Type="http://schemas.openxmlformats.org/officeDocument/2006/relationships/hyperlink" Target="https://www.infotech.com/research/ss/establish-an-effective-system-of-internal-it-controls-to-mitigate-risks" TargetMode="External"/><Relationship Id="rId37" Type="http://schemas.openxmlformats.org/officeDocument/2006/relationships/hyperlink" Target="https://www.infotech.com/research/ss/govern-and-manage-an-enterprise-software-implementation" TargetMode="External"/><Relationship Id="rId40" Type="http://schemas.openxmlformats.org/officeDocument/2006/relationships/hyperlink" Target="https://www.infotech.com/research/ss/develop-an-annual-maintenance-program-for-critical-applications" TargetMode="External"/><Relationship Id="rId45" Type="http://schemas.openxmlformats.org/officeDocument/2006/relationships/hyperlink" Target="https://www.infotech.com/research/ss/develop-a-project-portfolio-management-strategy" TargetMode="External"/><Relationship Id="rId5" Type="http://schemas.openxmlformats.org/officeDocument/2006/relationships/hyperlink" Target="https://www.infotech.com/research/ss/develop-meaningful-service-metrics-to-ensure-business-and-user-satisfaction" TargetMode="External"/><Relationship Id="rId15" Type="http://schemas.openxmlformats.org/officeDocument/2006/relationships/hyperlink" Target="https://www.infotech.com/research/ss/increase-it-productivity-by-25-by-actively-focusing-on-employee-engagement" TargetMode="External"/><Relationship Id="rId23" Type="http://schemas.openxmlformats.org/officeDocument/2006/relationships/hyperlink" Target="https://www.infotech.com/research/ss/optimize-change-management" TargetMode="External"/><Relationship Id="rId28" Type="http://schemas.openxmlformats.org/officeDocument/2006/relationships/hyperlink" Target="https://www.infotech.com/research/ss/build-a-security-governance-and-management-plan" TargetMode="External"/><Relationship Id="rId36" Type="http://schemas.openxmlformats.org/officeDocument/2006/relationships/hyperlink" Target="https://www.infotech.com/research/ss/build-a-business-driven-application-roadmap-using-an-agile-approach" TargetMode="External"/><Relationship Id="rId10" Type="http://schemas.openxmlformats.org/officeDocument/2006/relationships/hyperlink" Target="https://www.infotech.com/research/ss/manage-your-vendors-before-they-manage-you" TargetMode="External"/><Relationship Id="rId19" Type="http://schemas.openxmlformats.org/officeDocument/2006/relationships/hyperlink" Target="https://www.infotech.com/research/ss/drive-efficiency-and-agility-with-a-fit-for-purpose-quality-management-program" TargetMode="External"/><Relationship Id="rId31" Type="http://schemas.openxmlformats.org/officeDocument/2006/relationships/hyperlink" Target="https://www.infotech.com/research/ss/build-an-information-security-strategy" TargetMode="External"/><Relationship Id="rId44" Type="http://schemas.openxmlformats.org/officeDocument/2006/relationships/hyperlink" Target="https://www.infotech.com/research/ss/conquer-data-quality-challenges-in-4-steps" TargetMode="External"/><Relationship Id="rId4" Type="http://schemas.openxmlformats.org/officeDocument/2006/relationships/hyperlink" Target="https://www.infotech.com/research/ss/define-an-it-strategy-and-roadmap" TargetMode="External"/><Relationship Id="rId9" Type="http://schemas.openxmlformats.org/officeDocument/2006/relationships/hyperlink" Target="https://www.infotech.com/research/ss/build-an-it-budget-that-demonstrates-value-delivery" TargetMode="External"/><Relationship Id="rId14" Type="http://schemas.openxmlformats.org/officeDocument/2006/relationships/hyperlink" Target="https://www.infotech.com/research/ss/transform-it-through-strategic-organizational-design" TargetMode="External"/><Relationship Id="rId22" Type="http://schemas.openxmlformats.org/officeDocument/2006/relationships/hyperlink" Target="https://www.infotech.com/research/ss/improve-it-operations-management" TargetMode="External"/><Relationship Id="rId27" Type="http://schemas.openxmlformats.org/officeDocument/2006/relationships/hyperlink" Target="https://www.infotech.com/research/ss/manage-stakeholder-relations" TargetMode="External"/><Relationship Id="rId30" Type="http://schemas.openxmlformats.org/officeDocument/2006/relationships/hyperlink" Target="https://www.infotech.com/research/ss/manage-scarce-resources-with-effective-incident-and-problem-management" TargetMode="External"/><Relationship Id="rId35" Type="http://schemas.openxmlformats.org/officeDocument/2006/relationships/hyperlink" Target="https://www.infotech.com/research/ss/create-a-right-sized-disaster-recovery-plan" TargetMode="External"/><Relationship Id="rId43" Type="http://schemas.openxmlformats.org/officeDocument/2006/relationships/hyperlink" Target="https://www.infotech.com/research/ss/modernize-data-architecture-for-measurable-business-result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hyperlink" Target="https://www.infotech.com/research/ss/enable-organization-wide-collaboration-by-scaling-agil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infotech.com/research/ss/implement-devops-practices-that-work" TargetMode="External"/><Relationship Id="rId4" Type="http://schemas.openxmlformats.org/officeDocument/2006/relationships/hyperlink" Target="https://www.infotech.com/research/ss/transition-to-product-delivery"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nfotechrg.sharepoint.com/sites/ReAd/Research%20Project%20Workstation/01.%20Projects-in-Progress/ADaM%20-%20Enable%20Organization%20Wide%20Collaboration%20By%20Scaling%20Agile%20-%20REFRESH/Working%20Files/Supporting%20documentation,%20notes%20etc/post~'aa_book~'aa_event_session~'aa_experience_report~'aa_glossary~'aa_research_paper~'aa_video)~tags~(~'business*20agility))~searchTerm~'~sort~false~sortDirectio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gofore.com/en/whats-the-point-with-scaling-agil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nfotech.com/research/ss/implement-agile-practices-that-wor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nfotech.com/research/ss/transition-to-product-delivery" TargetMode="External"/><Relationship Id="rId5" Type="http://schemas.openxmlformats.org/officeDocument/2006/relationships/hyperlink" Target="https://www.infotech.com/research/ss/enable-organization-wide-collaboration-by-scaling-agile" TargetMode="External"/><Relationship Id="rId4" Type="http://schemas.openxmlformats.org/officeDocument/2006/relationships/hyperlink" Target="https://www.infotech.com/research/ss/spread-best-practices-with-an-agile-center-of-excellenc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lueprint Title"/>
          <p:cNvSpPr>
            <a:spLocks noGrp="1"/>
          </p:cNvSpPr>
          <p:nvPr>
            <p:ph type="body" sz="quarter" idx="15"/>
          </p:nvPr>
        </p:nvSpPr>
        <p:spPr/>
        <p:txBody>
          <a:bodyPr/>
          <a:lstStyle/>
          <a:p>
            <a:r>
              <a:rPr lang="en-CA" dirty="0"/>
              <a:t>Extend Agile Practices Beyond IT</a:t>
            </a:r>
            <a:endParaRPr lang="en-US" dirty="0"/>
          </a:p>
        </p:txBody>
      </p:sp>
      <p:sp>
        <p:nvSpPr>
          <p:cNvPr id="8" name="Tagline"/>
          <p:cNvSpPr>
            <a:spLocks noGrp="1"/>
          </p:cNvSpPr>
          <p:nvPr>
            <p:ph type="body" sz="quarter" idx="16"/>
          </p:nvPr>
        </p:nvSpPr>
        <p:spPr>
          <a:xfrm>
            <a:off x="774700" y="4038948"/>
            <a:ext cx="7467600" cy="508000"/>
          </a:xfrm>
        </p:spPr>
        <p:txBody>
          <a:bodyPr/>
          <a:lstStyle/>
          <a:p>
            <a:r>
              <a:rPr lang="en-US" dirty="0"/>
              <a:t>Further the benefits of Agile by extending a scaled Agile framework to the business.</a:t>
            </a:r>
            <a:endParaRPr lang="en-CA" dirty="0"/>
          </a:p>
          <a:p>
            <a:endParaRPr lang="en-US" dirty="0"/>
          </a:p>
        </p:txBody>
      </p:sp>
      <p:grpSp>
        <p:nvGrpSpPr>
          <p:cNvPr id="4" name="Group 3"/>
          <p:cNvGrpSpPr/>
          <p:nvPr/>
        </p:nvGrpSpPr>
        <p:grpSpPr>
          <a:xfrm>
            <a:off x="0" y="5421970"/>
            <a:ext cx="9144000" cy="1455539"/>
            <a:chOff x="0" y="5402461"/>
            <a:chExt cx="9144000" cy="1455539"/>
          </a:xfrm>
        </p:grpSpPr>
        <p:sp>
          <p:nvSpPr>
            <p:cNvPr id="5" name="Rectangle 4"/>
            <p:cNvSpPr/>
            <p:nvPr/>
          </p:nvSpPr>
          <p:spPr>
            <a:xfrm>
              <a:off x="0" y="5402461"/>
              <a:ext cx="9144000" cy="1455539"/>
            </a:xfrm>
            <a:prstGeom prst="rect">
              <a:avLst/>
            </a:prstGeom>
            <a:solidFill>
              <a:srgbClr val="FFFFFF"/>
            </a:solidFill>
            <a:ln w="25400" cap="flat" cmpd="sng" algn="ctr">
              <a:noFill/>
              <a:prstDash val="solid"/>
            </a:ln>
            <a:effectLst/>
          </p:spPr>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grpSp>
          <p:nvGrpSpPr>
            <p:cNvPr id="6" name="Group 5"/>
            <p:cNvGrpSpPr/>
            <p:nvPr/>
          </p:nvGrpSpPr>
          <p:grpSpPr>
            <a:xfrm>
              <a:off x="0" y="5402461"/>
              <a:ext cx="9144000" cy="1455539"/>
              <a:chOff x="0" y="5402461"/>
              <a:chExt cx="9144000" cy="1455539"/>
            </a:xfrm>
          </p:grpSpPr>
          <p:pic>
            <p:nvPicPr>
              <p:cNvPr id="9" name="Picture 8"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p:cNvGrpSpPr/>
              <p:nvPr/>
            </p:nvGrpSpPr>
            <p:grpSpPr>
              <a:xfrm>
                <a:off x="0" y="6266557"/>
                <a:ext cx="9144000" cy="591443"/>
                <a:chOff x="0" y="6266557"/>
                <a:chExt cx="9144000" cy="591443"/>
              </a:xfrm>
            </p:grpSpPr>
            <p:sp>
              <p:nvSpPr>
                <p:cNvPr id="11" name="Rectangle 10"/>
                <p:cNvSpPr/>
                <p:nvPr/>
              </p:nvSpPr>
              <p:spPr>
                <a:xfrm>
                  <a:off x="0" y="6266557"/>
                  <a:ext cx="7308304" cy="591443"/>
                </a:xfrm>
                <a:prstGeom prst="rect">
                  <a:avLst/>
                </a:prstGeom>
                <a:solidFill>
                  <a:srgbClr val="FFFFFF"/>
                </a:solidFill>
                <a:ln w="25400" cap="flat" cmpd="sng" algn="ctr">
                  <a:noFill/>
                  <a:prstDash val="solid"/>
                </a:ln>
                <a:effectLst/>
              </p:spPr>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174625" marR="0" lvl="0" indent="0" algn="r" defTabSz="914400" rtl="0" eaLnBrk="1" fontAlgn="base" latinLnBrk="0" hangingPunct="1">
                    <a:lnSpc>
                      <a:spcPct val="100000"/>
                    </a:lnSpc>
                    <a:spcBef>
                      <a:spcPct val="0"/>
                    </a:spcBef>
                    <a:spcAft>
                      <a:spcPct val="0"/>
                    </a:spcAft>
                    <a:buClrTx/>
                    <a:buSzTx/>
                    <a:buFontTx/>
                    <a:buNone/>
                    <a:tabLst/>
                    <a:defRPr/>
                  </a:pPr>
                  <a:r>
                    <a:rPr kumimoji="0" lang="en-CA" sz="800" b="0" i="0" u="none" strike="noStrike" kern="1200" cap="none" spc="0" normalizeH="0" baseline="0" noProof="0" dirty="0" smtClean="0">
                      <a:ln>
                        <a:noFill/>
                      </a:ln>
                      <a:solidFill>
                        <a:srgbClr val="FFFFFF">
                          <a:lumMod val="65000"/>
                        </a:srgbClr>
                      </a:solidFill>
                      <a:effectLst/>
                      <a:uLnTx/>
                      <a:uFillTx/>
                      <a:latin typeface="Arial"/>
                      <a:ea typeface="+mn-ea"/>
                      <a:cs typeface="+mn-cs"/>
                    </a:rPr>
                    <a:t>Info-Tech's products and services combine actionable insight and relevant advice with ready-to-use tools</a:t>
                  </a:r>
                  <a:br>
                    <a:rPr kumimoji="0" lang="en-CA" sz="800" b="0" i="0" u="none" strike="noStrike" kern="1200" cap="none" spc="0" normalizeH="0" baseline="0" noProof="0" dirty="0" smtClean="0">
                      <a:ln>
                        <a:noFill/>
                      </a:ln>
                      <a:solidFill>
                        <a:srgbClr val="FFFFFF">
                          <a:lumMod val="65000"/>
                        </a:srgbClr>
                      </a:solidFill>
                      <a:effectLst/>
                      <a:uLnTx/>
                      <a:uFillTx/>
                      <a:latin typeface="Arial"/>
                      <a:ea typeface="+mn-ea"/>
                      <a:cs typeface="+mn-cs"/>
                    </a:rPr>
                  </a:br>
                  <a:r>
                    <a:rPr kumimoji="0" lang="en-CA" sz="800" b="0" i="0" u="none" strike="noStrike" kern="1200" cap="none" spc="0" normalizeH="0" baseline="0" noProof="0" dirty="0" smtClean="0">
                      <a:ln>
                        <a:noFill/>
                      </a:ln>
                      <a:solidFill>
                        <a:srgbClr val="FFFFFF">
                          <a:lumMod val="65000"/>
                        </a:srgbClr>
                      </a:solidFill>
                      <a:effectLst/>
                      <a:uLnTx/>
                      <a:uFillTx/>
                      <a:latin typeface="Arial"/>
                      <a:ea typeface="+mn-ea"/>
                      <a:cs typeface="+mn-cs"/>
                    </a:rPr>
                    <a:t>and templates that cover the full spectrum of IT concerns.© 1997-2019 Info-Tech Research Group</a:t>
                  </a:r>
                  <a:endParaRPr kumimoji="0" lang="en-CA" sz="800" b="0" i="0" u="none" strike="noStrike" kern="1200" cap="none" spc="0" normalizeH="0" baseline="0" noProof="0" dirty="0">
                    <a:ln>
                      <a:noFill/>
                    </a:ln>
                    <a:solidFill>
                      <a:srgbClr val="FFFFFF">
                        <a:lumMod val="65000"/>
                      </a:srgbClr>
                    </a:solidFill>
                    <a:effectLst/>
                    <a:uLnTx/>
                    <a:uFillTx/>
                    <a:latin typeface="Arial"/>
                    <a:ea typeface="+mn-ea"/>
                    <a:cs typeface="+mn-cs"/>
                  </a:endParaRPr>
                </a:p>
              </p:txBody>
            </p:sp>
            <p:sp>
              <p:nvSpPr>
                <p:cNvPr id="12" name="Rectangle 11"/>
                <p:cNvSpPr/>
                <p:nvPr/>
              </p:nvSpPr>
              <p:spPr>
                <a:xfrm>
                  <a:off x="7308304" y="6266557"/>
                  <a:ext cx="1835696" cy="591443"/>
                </a:xfrm>
                <a:prstGeom prst="rect">
                  <a:avLst/>
                </a:prstGeom>
                <a:solidFill>
                  <a:srgbClr val="FFFFFF"/>
                </a:solidFill>
                <a:ln w="25400" cap="flat" cmpd="sng" algn="ctr">
                  <a:noFill/>
                  <a:prstDash val="solid"/>
                </a:ln>
                <a:effectLst/>
              </p:spPr>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pic>
              <p:nvPicPr>
                <p:cNvPr id="13" name="Picture 12"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grpSp>
    </p:spTree>
    <p:extLst>
      <p:ext uri="{BB962C8B-B14F-4D97-AF65-F5344CB8AC3E}">
        <p14:creationId xmlns:p14="http://schemas.microsoft.com/office/powerpoint/2010/main" val="3797386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50" dirty="0"/>
              <a:t>Leverage lessons learned from scaling across IT to build the groundwork for extending Agile to the Business and Operations</a:t>
            </a:r>
          </a:p>
        </p:txBody>
      </p:sp>
      <p:grpSp>
        <p:nvGrpSpPr>
          <p:cNvPr id="28" name="Group 27"/>
          <p:cNvGrpSpPr/>
          <p:nvPr/>
        </p:nvGrpSpPr>
        <p:grpSpPr>
          <a:xfrm>
            <a:off x="133092" y="3148935"/>
            <a:ext cx="2867403" cy="2312098"/>
            <a:chOff x="214373" y="3067920"/>
            <a:chExt cx="1696915" cy="2145323"/>
          </a:xfrm>
        </p:grpSpPr>
        <p:sp>
          <p:nvSpPr>
            <p:cNvPr id="8" name="Rectangle 7"/>
            <p:cNvSpPr/>
            <p:nvPr/>
          </p:nvSpPr>
          <p:spPr>
            <a:xfrm>
              <a:off x="214373" y="3067920"/>
              <a:ext cx="1696915" cy="2145323"/>
            </a:xfrm>
            <a:prstGeom prst="rect">
              <a:avLst/>
            </a:prstGeom>
          </p:spPr>
          <p:style>
            <a:lnRef idx="1">
              <a:schemeClr val="dk1"/>
            </a:lnRef>
            <a:fillRef idx="2">
              <a:schemeClr val="dk1"/>
            </a:fillRef>
            <a:effectRef idx="1">
              <a:schemeClr val="dk1"/>
            </a:effectRef>
            <a:fontRef idx="minor">
              <a:schemeClr val="dk1"/>
            </a:fontRef>
          </p:style>
          <p:txBody>
            <a:bodyPr rtlCol="0" anchor="t"/>
            <a:lstStyle/>
            <a:p>
              <a:pPr algn="ctr"/>
              <a:r>
                <a:rPr lang="en-US" sz="1200" b="1" dirty="0"/>
                <a:t>Functional Group</a:t>
              </a:r>
            </a:p>
            <a:p>
              <a:pPr algn="ctr"/>
              <a:r>
                <a:rPr lang="en-US" sz="1200" b="1" dirty="0"/>
                <a:t>(Sales)</a:t>
              </a:r>
            </a:p>
          </p:txBody>
        </p:sp>
        <p:sp>
          <p:nvSpPr>
            <p:cNvPr id="6" name="Rectangle 5"/>
            <p:cNvSpPr/>
            <p:nvPr/>
          </p:nvSpPr>
          <p:spPr>
            <a:xfrm>
              <a:off x="306615" y="3549081"/>
              <a:ext cx="1473815" cy="1503447"/>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a:solidFill>
                    <a:schemeClr val="tx1"/>
                  </a:solidFill>
                </a:rPr>
                <a:t>Small Pilot Project</a:t>
              </a:r>
              <a:r>
                <a:rPr lang="en-US" sz="1200" dirty="0">
                  <a:solidFill>
                    <a:schemeClr val="tx1"/>
                  </a:solidFill>
                </a:rPr>
                <a:t> (Customer Website Redesign)</a:t>
              </a:r>
            </a:p>
          </p:txBody>
        </p:sp>
        <p:sp>
          <p:nvSpPr>
            <p:cNvPr id="4" name="Rectangle 3"/>
            <p:cNvSpPr/>
            <p:nvPr/>
          </p:nvSpPr>
          <p:spPr>
            <a:xfrm>
              <a:off x="388544" y="4363707"/>
              <a:ext cx="1309955" cy="57697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Pilot Development Team</a:t>
              </a:r>
            </a:p>
          </p:txBody>
        </p:sp>
      </p:grpSp>
      <p:sp>
        <p:nvSpPr>
          <p:cNvPr id="5" name="Rectangle 4"/>
          <p:cNvSpPr/>
          <p:nvPr/>
        </p:nvSpPr>
        <p:spPr>
          <a:xfrm>
            <a:off x="290054" y="1149433"/>
            <a:ext cx="8587245" cy="646331"/>
          </a:xfrm>
          <a:prstGeom prst="rect">
            <a:avLst/>
          </a:prstGeom>
        </p:spPr>
        <p:txBody>
          <a:bodyPr wrap="square">
            <a:spAutoFit/>
          </a:bodyPr>
          <a:lstStyle/>
          <a:p>
            <a:pPr marR="0" lvl="0">
              <a:spcBef>
                <a:spcPts val="0"/>
              </a:spcBef>
              <a:spcAft>
                <a:spcPts val="0"/>
              </a:spcAft>
            </a:pPr>
            <a:r>
              <a:rPr lang="en-CA" sz="1200" dirty="0">
                <a:ea typeface="Calibri" panose="020F0502020204030204" pitchFamily="34" charset="0"/>
                <a:cs typeface="Times New Roman" panose="02020603050405020304" pitchFamily="18" charset="0"/>
              </a:rPr>
              <a:t>Use your previous pilot experiences to extend Agile into other Business and Operations areas. The ultimate goal is to pull together the best practices, lessons learned, and supporting resources into an </a:t>
            </a:r>
            <a:r>
              <a:rPr lang="en-CA" sz="1200" b="1" dirty="0">
                <a:ea typeface="Calibri" panose="020F0502020204030204" pitchFamily="34" charset="0"/>
                <a:cs typeface="Times New Roman" panose="02020603050405020304" pitchFamily="18" charset="0"/>
              </a:rPr>
              <a:t>Agile center of excellence</a:t>
            </a:r>
            <a:r>
              <a:rPr lang="en-CA" sz="1200" dirty="0">
                <a:ea typeface="Calibri" panose="020F0502020204030204" pitchFamily="34" charset="0"/>
                <a:cs typeface="Times New Roman" panose="02020603050405020304" pitchFamily="18" charset="0"/>
              </a:rPr>
              <a:t> (CoE) that any center of practice (CoP: development team, functional group, business unit, or operations team) can access.</a:t>
            </a:r>
            <a:endParaRPr lang="en-CA" sz="1400" dirty="0">
              <a:ea typeface="Calibri" panose="020F0502020204030204" pitchFamily="34" charset="0"/>
              <a:cs typeface="Times New Roman" panose="02020603050405020304" pitchFamily="18" charset="0"/>
            </a:endParaRPr>
          </a:p>
        </p:txBody>
      </p:sp>
      <p:sp>
        <p:nvSpPr>
          <p:cNvPr id="9" name="TextBox 12"/>
          <p:cNvSpPr txBox="1"/>
          <p:nvPr/>
        </p:nvSpPr>
        <p:spPr>
          <a:xfrm>
            <a:off x="290054" y="1746324"/>
            <a:ext cx="1040949" cy="276999"/>
          </a:xfrm>
          <a:prstGeom prst="rect">
            <a:avLst/>
          </a:prstGeom>
          <a:noFill/>
        </p:spPr>
        <p:txBody>
          <a:bodyPr wrap="square" rtlCol="0">
            <a:spAutoFit/>
          </a:bodyPr>
          <a:lstStyle/>
          <a:p>
            <a:r>
              <a:rPr lang="en-US" sz="1200" b="1" dirty="0"/>
              <a:t>Example:</a:t>
            </a:r>
          </a:p>
        </p:txBody>
      </p:sp>
      <p:grpSp>
        <p:nvGrpSpPr>
          <p:cNvPr id="19" name="Group 18"/>
          <p:cNvGrpSpPr/>
          <p:nvPr/>
        </p:nvGrpSpPr>
        <p:grpSpPr>
          <a:xfrm>
            <a:off x="3164843" y="3147468"/>
            <a:ext cx="2926914" cy="2316558"/>
            <a:chOff x="2576873" y="3067188"/>
            <a:chExt cx="3654669" cy="2181818"/>
          </a:xfrm>
        </p:grpSpPr>
        <p:sp>
          <p:nvSpPr>
            <p:cNvPr id="10" name="Rectangle 9"/>
            <p:cNvSpPr/>
            <p:nvPr/>
          </p:nvSpPr>
          <p:spPr>
            <a:xfrm>
              <a:off x="2576873" y="3067188"/>
              <a:ext cx="3654669" cy="2181818"/>
            </a:xfrm>
            <a:prstGeom prst="rect">
              <a:avLst/>
            </a:prstGeom>
          </p:spPr>
          <p:style>
            <a:lnRef idx="1">
              <a:schemeClr val="dk1"/>
            </a:lnRef>
            <a:fillRef idx="2">
              <a:schemeClr val="dk1"/>
            </a:fillRef>
            <a:effectRef idx="1">
              <a:schemeClr val="dk1"/>
            </a:effectRef>
            <a:fontRef idx="minor">
              <a:schemeClr val="dk1"/>
            </a:fontRef>
          </p:style>
          <p:txBody>
            <a:bodyPr rtlCol="0" anchor="t"/>
            <a:lstStyle/>
            <a:p>
              <a:pPr algn="ctr"/>
              <a:r>
                <a:rPr lang="en-US" sz="1200" b="1" dirty="0"/>
                <a:t>Pilot Functional Group to Scale Agile</a:t>
              </a:r>
            </a:p>
            <a:p>
              <a:pPr algn="ctr"/>
              <a:r>
                <a:rPr lang="en-US" sz="1200" b="1" dirty="0"/>
                <a:t>(Sales)</a:t>
              </a:r>
            </a:p>
          </p:txBody>
        </p:sp>
        <p:sp>
          <p:nvSpPr>
            <p:cNvPr id="11" name="Rectangle 10"/>
            <p:cNvSpPr/>
            <p:nvPr/>
          </p:nvSpPr>
          <p:spPr>
            <a:xfrm>
              <a:off x="2726340" y="3557255"/>
              <a:ext cx="3355733" cy="155184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a:solidFill>
                    <a:schemeClr val="tx1"/>
                  </a:solidFill>
                </a:rPr>
                <a:t>Pilot Program</a:t>
              </a:r>
              <a:r>
                <a:rPr lang="en-US" sz="1200" dirty="0">
                  <a:solidFill>
                    <a:schemeClr val="tx1"/>
                  </a:solidFill>
                </a:rPr>
                <a:t> (Migrate Website Services to the Cloud and Enable Mobile Support)</a:t>
              </a:r>
            </a:p>
          </p:txBody>
        </p:sp>
        <p:sp>
          <p:nvSpPr>
            <p:cNvPr id="12" name="Rectangle 11"/>
            <p:cNvSpPr/>
            <p:nvPr/>
          </p:nvSpPr>
          <p:spPr>
            <a:xfrm>
              <a:off x="2818886" y="4238953"/>
              <a:ext cx="701299" cy="44840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Team 1</a:t>
              </a:r>
            </a:p>
          </p:txBody>
        </p:sp>
        <p:sp>
          <p:nvSpPr>
            <p:cNvPr id="14" name="Rectangle 13"/>
            <p:cNvSpPr/>
            <p:nvPr/>
          </p:nvSpPr>
          <p:spPr>
            <a:xfrm>
              <a:off x="3669652" y="4234621"/>
              <a:ext cx="701299" cy="44840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Team 2</a:t>
              </a:r>
            </a:p>
          </p:txBody>
        </p:sp>
        <p:sp>
          <p:nvSpPr>
            <p:cNvPr id="15" name="Rectangle 14"/>
            <p:cNvSpPr/>
            <p:nvPr/>
          </p:nvSpPr>
          <p:spPr>
            <a:xfrm>
              <a:off x="5328870" y="4238951"/>
              <a:ext cx="701299" cy="44840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Team 4</a:t>
              </a:r>
            </a:p>
          </p:txBody>
        </p:sp>
        <p:sp>
          <p:nvSpPr>
            <p:cNvPr id="16" name="Rectangle 15"/>
            <p:cNvSpPr/>
            <p:nvPr/>
          </p:nvSpPr>
          <p:spPr>
            <a:xfrm>
              <a:off x="4504841" y="4231970"/>
              <a:ext cx="701299" cy="44840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Team 3</a:t>
              </a:r>
            </a:p>
          </p:txBody>
        </p:sp>
        <p:sp>
          <p:nvSpPr>
            <p:cNvPr id="17" name="Rectangle 16"/>
            <p:cNvSpPr/>
            <p:nvPr/>
          </p:nvSpPr>
          <p:spPr>
            <a:xfrm>
              <a:off x="2850620" y="4776807"/>
              <a:ext cx="3149532" cy="246186"/>
            </a:xfrm>
            <a:prstGeom prst="rect">
              <a:avLst/>
            </a:prstGeom>
            <a:solidFill>
              <a:schemeClr val="accent1">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200" dirty="0"/>
                <a:t>Agile Coaches and Support</a:t>
              </a:r>
            </a:p>
          </p:txBody>
        </p:sp>
      </p:grpSp>
      <p:grpSp>
        <p:nvGrpSpPr>
          <p:cNvPr id="29" name="Group 28"/>
          <p:cNvGrpSpPr/>
          <p:nvPr/>
        </p:nvGrpSpPr>
        <p:grpSpPr>
          <a:xfrm>
            <a:off x="1292155" y="5669474"/>
            <a:ext cx="5881503" cy="724776"/>
            <a:chOff x="6504582" y="2655180"/>
            <a:chExt cx="2368839" cy="2566246"/>
          </a:xfrm>
        </p:grpSpPr>
        <p:sp>
          <p:nvSpPr>
            <p:cNvPr id="18" name="Rectangle 17"/>
            <p:cNvSpPr/>
            <p:nvPr/>
          </p:nvSpPr>
          <p:spPr>
            <a:xfrm>
              <a:off x="6504582" y="2655180"/>
              <a:ext cx="2368839" cy="2566246"/>
            </a:xfrm>
            <a:prstGeom prst="rect">
              <a:avLst/>
            </a:prstGeom>
          </p:spPr>
          <p:style>
            <a:lnRef idx="1">
              <a:schemeClr val="dk1"/>
            </a:lnRef>
            <a:fillRef idx="2">
              <a:schemeClr val="dk1"/>
            </a:fillRef>
            <a:effectRef idx="1">
              <a:schemeClr val="dk1"/>
            </a:effectRef>
            <a:fontRef idx="minor">
              <a:schemeClr val="dk1"/>
            </a:fontRef>
          </p:style>
          <p:txBody>
            <a:bodyPr rtlCol="0" anchor="t"/>
            <a:lstStyle/>
            <a:p>
              <a:pPr algn="ctr"/>
              <a:r>
                <a:rPr lang="en-US" sz="1400" b="1" dirty="0"/>
                <a:t>A</a:t>
              </a:r>
            </a:p>
          </p:txBody>
        </p:sp>
        <p:sp>
          <p:nvSpPr>
            <p:cNvPr id="21" name="Rectangle 20"/>
            <p:cNvSpPr/>
            <p:nvPr/>
          </p:nvSpPr>
          <p:spPr>
            <a:xfrm>
              <a:off x="6892648" y="2698051"/>
              <a:ext cx="1980773" cy="828017"/>
            </a:xfrm>
            <a:prstGeom prst="rect">
              <a:avLst/>
            </a:prstGeom>
          </p:spPr>
          <p:style>
            <a:lnRef idx="1">
              <a:schemeClr val="dk1"/>
            </a:lnRef>
            <a:fillRef idx="2">
              <a:schemeClr val="dk1"/>
            </a:fillRef>
            <a:effectRef idx="1">
              <a:schemeClr val="dk1"/>
            </a:effectRef>
            <a:fontRef idx="minor">
              <a:schemeClr val="dk1"/>
            </a:fontRef>
          </p:style>
          <p:txBody>
            <a:bodyPr rtlCol="0" anchor="t"/>
            <a:lstStyle/>
            <a:p>
              <a:pPr algn="ctr"/>
              <a:r>
                <a:rPr lang="en-US" sz="1200" dirty="0"/>
                <a:t>Business</a:t>
              </a:r>
            </a:p>
          </p:txBody>
        </p:sp>
        <p:sp>
          <p:nvSpPr>
            <p:cNvPr id="23" name="Rectangle 22"/>
            <p:cNvSpPr/>
            <p:nvPr/>
          </p:nvSpPr>
          <p:spPr>
            <a:xfrm>
              <a:off x="6892648" y="4390406"/>
              <a:ext cx="1980773" cy="831016"/>
            </a:xfrm>
            <a:prstGeom prst="rect">
              <a:avLst/>
            </a:prstGeom>
          </p:spPr>
          <p:style>
            <a:lnRef idx="1">
              <a:schemeClr val="dk1"/>
            </a:lnRef>
            <a:fillRef idx="2">
              <a:schemeClr val="dk1"/>
            </a:fillRef>
            <a:effectRef idx="1">
              <a:schemeClr val="dk1"/>
            </a:effectRef>
            <a:fontRef idx="minor">
              <a:schemeClr val="dk1"/>
            </a:fontRef>
          </p:style>
          <p:txBody>
            <a:bodyPr rtlCol="0" anchor="b"/>
            <a:lstStyle/>
            <a:p>
              <a:pPr algn="ctr"/>
              <a:r>
                <a:rPr lang="en-US" sz="1200" dirty="0"/>
                <a:t>Operations</a:t>
              </a:r>
            </a:p>
          </p:txBody>
        </p:sp>
        <p:sp>
          <p:nvSpPr>
            <p:cNvPr id="20" name="Rectangle 19"/>
            <p:cNvSpPr/>
            <p:nvPr/>
          </p:nvSpPr>
          <p:spPr>
            <a:xfrm>
              <a:off x="6892648" y="3562365"/>
              <a:ext cx="1980773" cy="787833"/>
            </a:xfrm>
            <a:prstGeom prst="rect">
              <a:avLst/>
            </a:prstGeom>
            <a:solidFill>
              <a:schemeClr val="accent1">
                <a:lumMod val="60000"/>
                <a:lumOff val="40000"/>
              </a:schemeClr>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a:t>Agile Coaches, Support, Best Practices, and Knowledge Sharing</a:t>
              </a:r>
            </a:p>
          </p:txBody>
        </p:sp>
      </p:grpSp>
      <p:sp>
        <p:nvSpPr>
          <p:cNvPr id="30" name="Curved Down Arrow 29"/>
          <p:cNvSpPr/>
          <p:nvPr/>
        </p:nvSpPr>
        <p:spPr>
          <a:xfrm>
            <a:off x="1945277" y="2752682"/>
            <a:ext cx="2015294" cy="384362"/>
          </a:xfrm>
          <a:prstGeom prst="curved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chemeClr val="tx1"/>
              </a:solidFill>
            </a:endParaRPr>
          </a:p>
        </p:txBody>
      </p:sp>
      <p:sp>
        <p:nvSpPr>
          <p:cNvPr id="31" name="TextBox 30"/>
          <p:cNvSpPr txBox="1"/>
          <p:nvPr/>
        </p:nvSpPr>
        <p:spPr>
          <a:xfrm>
            <a:off x="290055" y="1969818"/>
            <a:ext cx="2970299" cy="461665"/>
          </a:xfrm>
          <a:prstGeom prst="rect">
            <a:avLst/>
          </a:prstGeom>
        </p:spPr>
        <p:txBody>
          <a:bodyPr wrap="square" rtlCol="0">
            <a:spAutoFit/>
          </a:bodyPr>
          <a:lstStyle/>
          <a:p>
            <a:r>
              <a:rPr lang="en-US" sz="1200" dirty="0"/>
              <a:t>Pilot team and processes directly support new teams and roles when scaling Agile.</a:t>
            </a:r>
          </a:p>
        </p:txBody>
      </p:sp>
      <p:sp>
        <p:nvSpPr>
          <p:cNvPr id="33" name="TextBox 32"/>
          <p:cNvSpPr txBox="1"/>
          <p:nvPr/>
        </p:nvSpPr>
        <p:spPr>
          <a:xfrm>
            <a:off x="6070931" y="1966969"/>
            <a:ext cx="2973408" cy="830997"/>
          </a:xfrm>
          <a:prstGeom prst="rect">
            <a:avLst/>
          </a:prstGeom>
        </p:spPr>
        <p:txBody>
          <a:bodyPr wrap="square" rtlCol="0">
            <a:spAutoFit/>
          </a:bodyPr>
          <a:lstStyle/>
          <a:p>
            <a:r>
              <a:rPr lang="en-US" sz="1200" dirty="0"/>
              <a:t>Lessons learned in pilot functional groups and scaled Agile practices contribute to the extension of Agile to the Business and Operations.</a:t>
            </a:r>
          </a:p>
        </p:txBody>
      </p:sp>
      <p:sp>
        <p:nvSpPr>
          <p:cNvPr id="34" name="Rectangle 33"/>
          <p:cNvSpPr/>
          <p:nvPr/>
        </p:nvSpPr>
        <p:spPr>
          <a:xfrm>
            <a:off x="6281835" y="3153948"/>
            <a:ext cx="2595464" cy="2324338"/>
          </a:xfrm>
          <a:prstGeom prst="rect">
            <a:avLst/>
          </a:prstGeom>
        </p:spPr>
        <p:style>
          <a:lnRef idx="1">
            <a:schemeClr val="dk1"/>
          </a:lnRef>
          <a:fillRef idx="2">
            <a:schemeClr val="dk1"/>
          </a:fillRef>
          <a:effectRef idx="1">
            <a:schemeClr val="dk1"/>
          </a:effectRef>
          <a:fontRef idx="minor">
            <a:schemeClr val="dk1"/>
          </a:fontRef>
        </p:style>
        <p:txBody>
          <a:bodyPr rtlCol="0" anchor="t"/>
          <a:lstStyle/>
          <a:p>
            <a:pPr algn="ctr"/>
            <a:r>
              <a:rPr lang="en-US" sz="1200" b="1" dirty="0"/>
              <a:t>Extended Agile Practices</a:t>
            </a:r>
          </a:p>
        </p:txBody>
      </p:sp>
      <p:sp>
        <p:nvSpPr>
          <p:cNvPr id="35" name="Rectangle 34"/>
          <p:cNvSpPr/>
          <p:nvPr/>
        </p:nvSpPr>
        <p:spPr>
          <a:xfrm>
            <a:off x="6409398" y="3543465"/>
            <a:ext cx="1148237" cy="178734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100" dirty="0">
                <a:solidFill>
                  <a:schemeClr val="tx1"/>
                </a:solidFill>
              </a:rPr>
              <a:t>Business</a:t>
            </a:r>
          </a:p>
        </p:txBody>
      </p:sp>
      <p:sp>
        <p:nvSpPr>
          <p:cNvPr id="36" name="Rectangle 35"/>
          <p:cNvSpPr/>
          <p:nvPr/>
        </p:nvSpPr>
        <p:spPr>
          <a:xfrm>
            <a:off x="7651651" y="3543465"/>
            <a:ext cx="1131632" cy="178818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100" dirty="0">
                <a:solidFill>
                  <a:schemeClr val="tx1"/>
                </a:solidFill>
              </a:rPr>
              <a:t>Operations</a:t>
            </a:r>
          </a:p>
        </p:txBody>
      </p:sp>
      <p:sp>
        <p:nvSpPr>
          <p:cNvPr id="37" name="Rectangle 36"/>
          <p:cNvSpPr/>
          <p:nvPr/>
        </p:nvSpPr>
        <p:spPr>
          <a:xfrm>
            <a:off x="6563175" y="3780091"/>
            <a:ext cx="808486" cy="30814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00" dirty="0"/>
              <a:t>Sales</a:t>
            </a:r>
          </a:p>
        </p:txBody>
      </p:sp>
      <p:sp>
        <p:nvSpPr>
          <p:cNvPr id="38" name="Rectangle 37"/>
          <p:cNvSpPr/>
          <p:nvPr/>
        </p:nvSpPr>
        <p:spPr>
          <a:xfrm>
            <a:off x="6563175" y="4190303"/>
            <a:ext cx="805477" cy="30814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00" dirty="0"/>
              <a:t>Marketing</a:t>
            </a:r>
          </a:p>
        </p:txBody>
      </p:sp>
      <p:sp>
        <p:nvSpPr>
          <p:cNvPr id="39" name="Rectangle 38"/>
          <p:cNvSpPr/>
          <p:nvPr/>
        </p:nvSpPr>
        <p:spPr>
          <a:xfrm>
            <a:off x="6570990" y="4564789"/>
            <a:ext cx="805477" cy="30814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00" dirty="0"/>
              <a:t>Finance</a:t>
            </a:r>
          </a:p>
        </p:txBody>
      </p:sp>
      <p:sp>
        <p:nvSpPr>
          <p:cNvPr id="40" name="Rectangle 39"/>
          <p:cNvSpPr/>
          <p:nvPr/>
        </p:nvSpPr>
        <p:spPr>
          <a:xfrm>
            <a:off x="7775182" y="3787705"/>
            <a:ext cx="871683" cy="31292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00" dirty="0"/>
              <a:t>Architecture</a:t>
            </a:r>
          </a:p>
        </p:txBody>
      </p:sp>
      <p:sp>
        <p:nvSpPr>
          <p:cNvPr id="41" name="Rectangle 40"/>
          <p:cNvSpPr/>
          <p:nvPr/>
        </p:nvSpPr>
        <p:spPr>
          <a:xfrm>
            <a:off x="7778144" y="4167488"/>
            <a:ext cx="883915" cy="3228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00" dirty="0"/>
              <a:t>Infrastructure</a:t>
            </a:r>
          </a:p>
        </p:txBody>
      </p:sp>
      <p:sp>
        <p:nvSpPr>
          <p:cNvPr id="42" name="Rectangle 41"/>
          <p:cNvSpPr/>
          <p:nvPr/>
        </p:nvSpPr>
        <p:spPr>
          <a:xfrm>
            <a:off x="7762950" y="4552217"/>
            <a:ext cx="883915" cy="3228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00" dirty="0"/>
              <a:t>Security</a:t>
            </a:r>
          </a:p>
        </p:txBody>
      </p:sp>
      <p:sp>
        <p:nvSpPr>
          <p:cNvPr id="43" name="Curved Down Arrow 42"/>
          <p:cNvSpPr/>
          <p:nvPr/>
        </p:nvSpPr>
        <p:spPr>
          <a:xfrm>
            <a:off x="5344641" y="2780164"/>
            <a:ext cx="2101717" cy="366956"/>
          </a:xfrm>
          <a:prstGeom prst="curved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chemeClr val="tx1"/>
              </a:solidFill>
            </a:endParaRPr>
          </a:p>
        </p:txBody>
      </p:sp>
      <p:sp>
        <p:nvSpPr>
          <p:cNvPr id="44" name="Rectangle 43"/>
          <p:cNvSpPr/>
          <p:nvPr/>
        </p:nvSpPr>
        <p:spPr>
          <a:xfrm>
            <a:off x="7762949" y="4945853"/>
            <a:ext cx="883915" cy="3228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00" dirty="0"/>
              <a:t>Service Desk</a:t>
            </a:r>
          </a:p>
        </p:txBody>
      </p:sp>
      <p:sp>
        <p:nvSpPr>
          <p:cNvPr id="45" name="TextBox 44"/>
          <p:cNvSpPr txBox="1"/>
          <p:nvPr/>
        </p:nvSpPr>
        <p:spPr>
          <a:xfrm>
            <a:off x="3359886" y="1969818"/>
            <a:ext cx="2861735" cy="646331"/>
          </a:xfrm>
          <a:prstGeom prst="rect">
            <a:avLst/>
          </a:prstGeom>
        </p:spPr>
        <p:txBody>
          <a:bodyPr wrap="square" rtlCol="0">
            <a:spAutoFit/>
          </a:bodyPr>
          <a:lstStyle/>
          <a:p>
            <a:r>
              <a:rPr lang="en-US" sz="1200" dirty="0"/>
              <a:t>Successful scaling across IT enables the enterprise to extend Agile to the Business and Operations.</a:t>
            </a:r>
          </a:p>
        </p:txBody>
      </p:sp>
      <p:sp>
        <p:nvSpPr>
          <p:cNvPr id="46" name="Rectangle 45"/>
          <p:cNvSpPr/>
          <p:nvPr/>
        </p:nvSpPr>
        <p:spPr>
          <a:xfrm>
            <a:off x="6570989" y="4939275"/>
            <a:ext cx="805477" cy="30814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00" dirty="0"/>
              <a:t>R &amp; D</a:t>
            </a:r>
          </a:p>
        </p:txBody>
      </p:sp>
      <p:sp>
        <p:nvSpPr>
          <p:cNvPr id="47" name="Rectangle 46"/>
          <p:cNvSpPr/>
          <p:nvPr/>
        </p:nvSpPr>
        <p:spPr>
          <a:xfrm>
            <a:off x="7466180" y="5612250"/>
            <a:ext cx="685753" cy="4547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000" dirty="0"/>
              <a:t>Dev</a:t>
            </a:r>
          </a:p>
          <a:p>
            <a:pPr algn="ctr"/>
            <a:r>
              <a:rPr lang="en-US" sz="1000" dirty="0"/>
              <a:t>CoP</a:t>
            </a:r>
          </a:p>
        </p:txBody>
      </p:sp>
      <p:sp>
        <p:nvSpPr>
          <p:cNvPr id="48" name="Rectangle 47"/>
          <p:cNvSpPr/>
          <p:nvPr/>
        </p:nvSpPr>
        <p:spPr>
          <a:xfrm>
            <a:off x="7633773" y="6015890"/>
            <a:ext cx="725577" cy="43337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000" dirty="0"/>
              <a:t>Coaching</a:t>
            </a:r>
          </a:p>
          <a:p>
            <a:pPr algn="ctr"/>
            <a:r>
              <a:rPr lang="en-US" sz="1000" dirty="0"/>
              <a:t>CoP</a:t>
            </a:r>
          </a:p>
        </p:txBody>
      </p:sp>
      <p:sp>
        <p:nvSpPr>
          <p:cNvPr id="49" name="Rectangle 48"/>
          <p:cNvSpPr/>
          <p:nvPr/>
        </p:nvSpPr>
        <p:spPr>
          <a:xfrm>
            <a:off x="8073996" y="5725247"/>
            <a:ext cx="745469" cy="3552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000" dirty="0"/>
              <a:t>Other</a:t>
            </a:r>
          </a:p>
          <a:p>
            <a:pPr algn="ctr"/>
            <a:r>
              <a:rPr lang="en-US" sz="1000" dirty="0"/>
              <a:t>CoP(s)</a:t>
            </a:r>
          </a:p>
        </p:txBody>
      </p:sp>
      <p:sp>
        <p:nvSpPr>
          <p:cNvPr id="13" name="TextBox 12"/>
          <p:cNvSpPr txBox="1"/>
          <p:nvPr/>
        </p:nvSpPr>
        <p:spPr>
          <a:xfrm>
            <a:off x="1496435" y="5850468"/>
            <a:ext cx="757479" cy="461665"/>
          </a:xfrm>
          <a:prstGeom prst="rect">
            <a:avLst/>
          </a:prstGeom>
        </p:spPr>
        <p:txBody>
          <a:bodyPr vert="horz" wrap="square" rtlCol="0">
            <a:spAutoFit/>
          </a:bodyPr>
          <a:lstStyle/>
          <a:p>
            <a:r>
              <a:rPr lang="en-US" sz="1200" b="1" i="1" dirty="0"/>
              <a:t>Agile CoE</a:t>
            </a:r>
            <a:endParaRPr lang="en-CA" sz="1200" b="1" i="1" dirty="0"/>
          </a:p>
        </p:txBody>
      </p:sp>
      <p:sp>
        <p:nvSpPr>
          <p:cNvPr id="24" name="Right Brace 23"/>
          <p:cNvSpPr/>
          <p:nvPr/>
        </p:nvSpPr>
        <p:spPr>
          <a:xfrm>
            <a:off x="2048253" y="5725247"/>
            <a:ext cx="70212" cy="619474"/>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solidFill>
                <a:srgbClr val="FF0000"/>
              </a:solidFill>
            </a:endParaRPr>
          </a:p>
        </p:txBody>
      </p:sp>
      <p:sp>
        <p:nvSpPr>
          <p:cNvPr id="51" name="Right Brace 50"/>
          <p:cNvSpPr/>
          <p:nvPr/>
        </p:nvSpPr>
        <p:spPr>
          <a:xfrm>
            <a:off x="7253041" y="5681582"/>
            <a:ext cx="123425" cy="724775"/>
          </a:xfrm>
          <a:prstGeom prst="rightBrace">
            <a:avLst/>
          </a:prstGeom>
          <a:ln w="222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solidFill>
                <a:srgbClr val="FF0000"/>
              </a:solidFill>
            </a:endParaRPr>
          </a:p>
        </p:txBody>
      </p:sp>
      <p:sp>
        <p:nvSpPr>
          <p:cNvPr id="26" name="Down Arrow 25"/>
          <p:cNvSpPr/>
          <p:nvPr/>
        </p:nvSpPr>
        <p:spPr>
          <a:xfrm>
            <a:off x="1576508" y="5468818"/>
            <a:ext cx="45719" cy="191188"/>
          </a:xfrm>
          <a:prstGeom prst="downArrow">
            <a:avLst/>
          </a:prstGeom>
          <a:solidFill>
            <a:schemeClr val="accent2"/>
          </a:solidFill>
          <a:ln w="793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2" name="Down Arrow 51"/>
          <p:cNvSpPr/>
          <p:nvPr/>
        </p:nvSpPr>
        <p:spPr>
          <a:xfrm>
            <a:off x="4582580" y="5463402"/>
            <a:ext cx="45719" cy="191188"/>
          </a:xfrm>
          <a:prstGeom prst="downArrow">
            <a:avLst/>
          </a:prstGeom>
          <a:solidFill>
            <a:schemeClr val="accent2"/>
          </a:solidFill>
          <a:ln w="793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3" name="Down Arrow 52"/>
          <p:cNvSpPr/>
          <p:nvPr/>
        </p:nvSpPr>
        <p:spPr>
          <a:xfrm>
            <a:off x="6989597" y="5482961"/>
            <a:ext cx="45719" cy="191188"/>
          </a:xfrm>
          <a:prstGeom prst="downArrow">
            <a:avLst/>
          </a:prstGeom>
          <a:solidFill>
            <a:schemeClr val="accent2"/>
          </a:solidFill>
          <a:ln w="793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1828477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Review the drivers that are motivating your enterprise to extend Agile to the Business</a:t>
            </a:r>
            <a:endParaRPr lang="en-US" dirty="0"/>
          </a:p>
        </p:txBody>
      </p:sp>
      <p:sp>
        <p:nvSpPr>
          <p:cNvPr id="7" name="Rectangle 6"/>
          <p:cNvSpPr/>
          <p:nvPr/>
        </p:nvSpPr>
        <p:spPr>
          <a:xfrm>
            <a:off x="251520" y="1209827"/>
            <a:ext cx="6047680" cy="2616101"/>
          </a:xfrm>
          <a:prstGeom prst="rect">
            <a:avLst/>
          </a:prstGeom>
          <a:solidFill>
            <a:schemeClr val="bg1"/>
          </a:solidFill>
        </p:spPr>
        <p:txBody>
          <a:bodyPr wrap="square">
            <a:spAutoFit/>
          </a:bodyPr>
          <a:lstStyle/>
          <a:p>
            <a:pPr fontAlgn="base">
              <a:spcBef>
                <a:spcPts val="600"/>
              </a:spcBef>
              <a:spcAft>
                <a:spcPts val="600"/>
              </a:spcAft>
            </a:pPr>
            <a:r>
              <a:rPr lang="en-US" sz="1200" dirty="0">
                <a:solidFill>
                  <a:srgbClr val="333333"/>
                </a:solidFill>
              </a:rPr>
              <a:t>Functional business groups have their own drivers to adopt Agile development processes, practices, and techniques (e.g. improve collaboration, decrease churn, increase automation). Their buy-in to extending Agile is just as important as that of stakeholders. </a:t>
            </a:r>
          </a:p>
          <a:p>
            <a:pPr fontAlgn="base">
              <a:spcBef>
                <a:spcPts val="600"/>
              </a:spcBef>
              <a:spcAft>
                <a:spcPts val="600"/>
              </a:spcAft>
            </a:pPr>
            <a:r>
              <a:rPr lang="en-US" sz="1200" dirty="0">
                <a:solidFill>
                  <a:srgbClr val="333333"/>
                </a:solidFill>
              </a:rPr>
              <a:t>When you don’t address each group’s specific needs and drivers, their resulting negative sentiments toward Agile development can affect their ability to see Agile benefits, and they may return to old habits when the opportunity arises.</a:t>
            </a:r>
          </a:p>
          <a:p>
            <a:pPr fontAlgn="base">
              <a:spcBef>
                <a:spcPts val="600"/>
              </a:spcBef>
              <a:spcAft>
                <a:spcPts val="600"/>
              </a:spcAft>
            </a:pPr>
            <a:r>
              <a:rPr lang="en-US" sz="1200" b="1" dirty="0">
                <a:solidFill>
                  <a:srgbClr val="333333"/>
                </a:solidFill>
              </a:rPr>
              <a:t>Find opportunities where both business objectives and functional business group drivers can be achieved with Agile practices. </a:t>
            </a:r>
            <a:r>
              <a:rPr lang="en-US" sz="1200" dirty="0">
                <a:solidFill>
                  <a:srgbClr val="333333"/>
                </a:solidFill>
              </a:rPr>
              <a:t>This alignment can motivate teams to continuously improve and adhere to the new environment, and it will maintain business buy-in. This assessment can also be used to justify activities that specifically address functional group drivers.</a:t>
            </a:r>
            <a:endParaRPr lang="en-US" sz="1200" b="1" dirty="0">
              <a:solidFill>
                <a:srgbClr val="333333"/>
              </a:solidFill>
            </a:endParaRPr>
          </a:p>
        </p:txBody>
      </p:sp>
      <p:sp>
        <p:nvSpPr>
          <p:cNvPr id="9" name="Rectangle 23"/>
          <p:cNvSpPr/>
          <p:nvPr/>
        </p:nvSpPr>
        <p:spPr>
          <a:xfrm>
            <a:off x="251520" y="3825928"/>
            <a:ext cx="8625780" cy="361424"/>
          </a:xfrm>
          <a:prstGeom prst="rect">
            <a:avLst/>
          </a:prstGeom>
          <a:solidFill>
            <a:schemeClr val="bg1">
              <a:lumMod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cap="all" dirty="0">
                <a:solidFill>
                  <a:schemeClr val="bg1"/>
                </a:solidFill>
              </a:rPr>
              <a:t>Examples of Functional Group Drivers Motivating Agile EXTENSION</a:t>
            </a:r>
            <a:endParaRPr lang="en-CA" sz="1400" b="1" cap="all" dirty="0">
              <a:solidFill>
                <a:srgbClr val="FFFFFF"/>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96404" y="1228487"/>
            <a:ext cx="2480896" cy="2445200"/>
          </a:xfrm>
          <a:prstGeom prst="rect">
            <a:avLst/>
          </a:prstGeom>
        </p:spPr>
      </p:pic>
      <p:graphicFrame>
        <p:nvGraphicFramePr>
          <p:cNvPr id="3" name="Diagram 4"/>
          <p:cNvGraphicFramePr/>
          <p:nvPr>
            <p:extLst/>
          </p:nvPr>
        </p:nvGraphicFramePr>
        <p:xfrm>
          <a:off x="251520" y="4301903"/>
          <a:ext cx="8625780" cy="2110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0384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82443" y="1573429"/>
            <a:ext cx="7705505" cy="4370700"/>
          </a:xfrm>
          <a:prstGeom prst="rect">
            <a:avLst/>
          </a:prstGeom>
        </p:spPr>
      </p:pic>
      <p:sp>
        <p:nvSpPr>
          <p:cNvPr id="5" name="Rectangle 4">
            <a:hlinkClick r:id="rId3"/>
          </p:cNvPr>
          <p:cNvSpPr/>
          <p:nvPr/>
        </p:nvSpPr>
        <p:spPr>
          <a:xfrm>
            <a:off x="896361" y="187574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 name="Rectangle 5">
            <a:hlinkClick r:id="rId4"/>
          </p:cNvPr>
          <p:cNvSpPr/>
          <p:nvPr/>
        </p:nvSpPr>
        <p:spPr>
          <a:xfrm>
            <a:off x="896361" y="254224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 name="Rectangle 6">
            <a:hlinkClick r:id="rId5"/>
          </p:cNvPr>
          <p:cNvSpPr/>
          <p:nvPr/>
        </p:nvSpPr>
        <p:spPr>
          <a:xfrm>
            <a:off x="913705" y="31405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 name="Rectangle 7">
            <a:hlinkClick r:id="rId6"/>
          </p:cNvPr>
          <p:cNvSpPr/>
          <p:nvPr/>
        </p:nvSpPr>
        <p:spPr>
          <a:xfrm>
            <a:off x="1694890" y="319293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a:hlinkClick r:id="rId7"/>
          </p:cNvPr>
          <p:cNvSpPr/>
          <p:nvPr/>
        </p:nvSpPr>
        <p:spPr>
          <a:xfrm>
            <a:off x="1680050" y="252620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0" name="Rectangle 9">
            <a:hlinkClick r:id="rId8"/>
          </p:cNvPr>
          <p:cNvSpPr/>
          <p:nvPr/>
        </p:nvSpPr>
        <p:spPr>
          <a:xfrm>
            <a:off x="904161" y="37783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1" name="Rectangle 10">
            <a:hlinkClick r:id="rId9"/>
          </p:cNvPr>
          <p:cNvSpPr/>
          <p:nvPr/>
        </p:nvSpPr>
        <p:spPr>
          <a:xfrm>
            <a:off x="896361" y="462491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hlinkClick r:id="rId9"/>
          </p:cNvPr>
          <p:cNvSpPr/>
          <p:nvPr/>
        </p:nvSpPr>
        <p:spPr>
          <a:xfrm>
            <a:off x="908626" y="4421345"/>
            <a:ext cx="690773" cy="558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3" name="Rectangle 12">
            <a:hlinkClick r:id="rId10"/>
          </p:cNvPr>
          <p:cNvSpPr/>
          <p:nvPr/>
        </p:nvSpPr>
        <p:spPr>
          <a:xfrm>
            <a:off x="905592" y="50699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4" name="Rectangle 13">
            <a:hlinkClick r:id="rId11"/>
          </p:cNvPr>
          <p:cNvSpPr/>
          <p:nvPr/>
        </p:nvSpPr>
        <p:spPr>
          <a:xfrm>
            <a:off x="1681064" y="441992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5" name="Rectangle 14">
            <a:hlinkClick r:id="rId12"/>
          </p:cNvPr>
          <p:cNvSpPr/>
          <p:nvPr/>
        </p:nvSpPr>
        <p:spPr>
          <a:xfrm>
            <a:off x="1678414" y="504368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a:hlinkClick r:id="rId13"/>
          </p:cNvPr>
          <p:cNvSpPr/>
          <p:nvPr/>
        </p:nvSpPr>
        <p:spPr>
          <a:xfrm>
            <a:off x="2438889" y="31331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7" name="Rectangle 16">
            <a:hlinkClick r:id="rId14"/>
          </p:cNvPr>
          <p:cNvSpPr/>
          <p:nvPr/>
        </p:nvSpPr>
        <p:spPr>
          <a:xfrm>
            <a:off x="2445382" y="377930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8" name="Rectangle 17">
            <a:hlinkClick r:id="rId15"/>
          </p:cNvPr>
          <p:cNvSpPr/>
          <p:nvPr/>
        </p:nvSpPr>
        <p:spPr>
          <a:xfrm>
            <a:off x="2455672" y="43995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9" name="Rectangle 18">
            <a:hlinkClick r:id="rId16"/>
          </p:cNvPr>
          <p:cNvSpPr/>
          <p:nvPr/>
        </p:nvSpPr>
        <p:spPr>
          <a:xfrm>
            <a:off x="2439106" y="504345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0" name="Rectangle 19">
            <a:hlinkClick r:id="rId17"/>
          </p:cNvPr>
          <p:cNvSpPr/>
          <p:nvPr/>
        </p:nvSpPr>
        <p:spPr>
          <a:xfrm>
            <a:off x="3212703" y="3786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hlinkClick r:id="rId18"/>
          </p:cNvPr>
          <p:cNvSpPr/>
          <p:nvPr/>
        </p:nvSpPr>
        <p:spPr>
          <a:xfrm>
            <a:off x="3204660" y="440848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2" name="Rectangle 21">
            <a:hlinkClick r:id="rId19"/>
          </p:cNvPr>
          <p:cNvSpPr/>
          <p:nvPr/>
        </p:nvSpPr>
        <p:spPr>
          <a:xfrm>
            <a:off x="3198890" y="503150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3" name="Rectangle 22">
            <a:hlinkClick r:id="rId20"/>
          </p:cNvPr>
          <p:cNvSpPr/>
          <p:nvPr/>
        </p:nvSpPr>
        <p:spPr>
          <a:xfrm>
            <a:off x="3992132" y="37647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4" name="Rectangle 23">
            <a:hlinkClick r:id="rId21"/>
          </p:cNvPr>
          <p:cNvSpPr/>
          <p:nvPr/>
        </p:nvSpPr>
        <p:spPr>
          <a:xfrm>
            <a:off x="3978306" y="43945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5" name="Rectangle 24">
            <a:hlinkClick r:id="rId22"/>
          </p:cNvPr>
          <p:cNvSpPr/>
          <p:nvPr/>
        </p:nvSpPr>
        <p:spPr>
          <a:xfrm>
            <a:off x="3999249" y="503328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6" name="Rectangle 25">
            <a:hlinkClick r:id="rId23"/>
          </p:cNvPr>
          <p:cNvSpPr/>
          <p:nvPr/>
        </p:nvSpPr>
        <p:spPr>
          <a:xfrm>
            <a:off x="4763483" y="377927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7" name="Rectangle 26">
            <a:hlinkClick r:id="rId24"/>
          </p:cNvPr>
          <p:cNvSpPr/>
          <p:nvPr/>
        </p:nvSpPr>
        <p:spPr>
          <a:xfrm>
            <a:off x="4771405" y="445948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8" name="Rectangle 27">
            <a:hlinkClick r:id="rId25"/>
          </p:cNvPr>
          <p:cNvSpPr/>
          <p:nvPr/>
        </p:nvSpPr>
        <p:spPr>
          <a:xfrm>
            <a:off x="4772370" y="50177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9" name="Rectangle 28">
            <a:hlinkClick r:id="rId26"/>
          </p:cNvPr>
          <p:cNvSpPr/>
          <p:nvPr/>
        </p:nvSpPr>
        <p:spPr>
          <a:xfrm>
            <a:off x="5561896" y="376504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0" name="Rectangle 29">
            <a:hlinkClick r:id="rId27"/>
          </p:cNvPr>
          <p:cNvSpPr/>
          <p:nvPr/>
        </p:nvSpPr>
        <p:spPr>
          <a:xfrm>
            <a:off x="1688324" y="3795502"/>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1" name="Rectangle 30">
            <a:hlinkClick r:id="rId28"/>
          </p:cNvPr>
          <p:cNvSpPr/>
          <p:nvPr/>
        </p:nvSpPr>
        <p:spPr>
          <a:xfrm>
            <a:off x="5537579" y="31416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32" name="Rectangle 31">
            <a:hlinkClick r:id="rId29"/>
          </p:cNvPr>
          <p:cNvSpPr/>
          <p:nvPr/>
        </p:nvSpPr>
        <p:spPr>
          <a:xfrm>
            <a:off x="5523521" y="43945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3" name="Rectangle 32">
            <a:hlinkClick r:id="rId30"/>
          </p:cNvPr>
          <p:cNvSpPr/>
          <p:nvPr/>
        </p:nvSpPr>
        <p:spPr>
          <a:xfrm>
            <a:off x="5537579" y="50304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4" name="Rectangle 33">
            <a:hlinkClick r:id="rId31"/>
          </p:cNvPr>
          <p:cNvSpPr/>
          <p:nvPr/>
        </p:nvSpPr>
        <p:spPr>
          <a:xfrm>
            <a:off x="6308933" y="25172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35" name="Rectangle 34">
            <a:hlinkClick r:id="rId32"/>
          </p:cNvPr>
          <p:cNvSpPr/>
          <p:nvPr/>
        </p:nvSpPr>
        <p:spPr>
          <a:xfrm>
            <a:off x="6307531" y="31461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36" name="Rectangle 35">
            <a:hlinkClick r:id="rId33"/>
          </p:cNvPr>
          <p:cNvSpPr/>
          <p:nvPr/>
        </p:nvSpPr>
        <p:spPr>
          <a:xfrm>
            <a:off x="6304704" y="3776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37" name="Rectangle 36">
            <a:hlinkClick r:id="rId34"/>
          </p:cNvPr>
          <p:cNvSpPr/>
          <p:nvPr/>
        </p:nvSpPr>
        <p:spPr>
          <a:xfrm>
            <a:off x="6319063" y="442421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38" name="Rectangle 37">
            <a:hlinkClick r:id="rId35"/>
          </p:cNvPr>
          <p:cNvSpPr/>
          <p:nvPr/>
        </p:nvSpPr>
        <p:spPr>
          <a:xfrm>
            <a:off x="6311724" y="504313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39" name="Rectangle 38">
            <a:hlinkClick r:id="rId36"/>
          </p:cNvPr>
          <p:cNvSpPr/>
          <p:nvPr/>
        </p:nvSpPr>
        <p:spPr>
          <a:xfrm>
            <a:off x="7088885" y="188421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0" name="Rectangle 39">
            <a:hlinkClick r:id="rId37"/>
          </p:cNvPr>
          <p:cNvSpPr/>
          <p:nvPr/>
        </p:nvSpPr>
        <p:spPr>
          <a:xfrm>
            <a:off x="7096702" y="250078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1" name="Rectangle 40">
            <a:hlinkClick r:id="rId38"/>
          </p:cNvPr>
          <p:cNvSpPr/>
          <p:nvPr/>
        </p:nvSpPr>
        <p:spPr>
          <a:xfrm>
            <a:off x="7064173" y="315346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2" name="Rectangle 41">
            <a:hlinkClick r:id="rId39"/>
          </p:cNvPr>
          <p:cNvSpPr/>
          <p:nvPr/>
        </p:nvSpPr>
        <p:spPr>
          <a:xfrm>
            <a:off x="7085887" y="3786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3" name="Rectangle 42">
            <a:hlinkClick r:id="rId40"/>
          </p:cNvPr>
          <p:cNvSpPr/>
          <p:nvPr/>
        </p:nvSpPr>
        <p:spPr>
          <a:xfrm>
            <a:off x="7081173" y="44118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4" name="Rectangle 43">
            <a:hlinkClick r:id="rId41"/>
          </p:cNvPr>
          <p:cNvSpPr/>
          <p:nvPr/>
        </p:nvSpPr>
        <p:spPr>
          <a:xfrm>
            <a:off x="7082071" y="50360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5" name="Rectangle 44">
            <a:hlinkClick r:id="rId42"/>
          </p:cNvPr>
          <p:cNvSpPr/>
          <p:nvPr/>
        </p:nvSpPr>
        <p:spPr>
          <a:xfrm>
            <a:off x="7859757" y="189256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6" name="Rectangle 45">
            <a:hlinkClick r:id="rId43"/>
          </p:cNvPr>
          <p:cNvSpPr/>
          <p:nvPr/>
        </p:nvSpPr>
        <p:spPr>
          <a:xfrm>
            <a:off x="7858686" y="251052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7" name="Rectangle 46">
            <a:hlinkClick r:id="rId44"/>
          </p:cNvPr>
          <p:cNvSpPr/>
          <p:nvPr/>
        </p:nvSpPr>
        <p:spPr>
          <a:xfrm>
            <a:off x="7870243" y="316095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8" name="Rectangle 47">
            <a:hlinkClick r:id="rId45"/>
          </p:cNvPr>
          <p:cNvSpPr/>
          <p:nvPr/>
        </p:nvSpPr>
        <p:spPr>
          <a:xfrm>
            <a:off x="7869705" y="3776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9" name="Rectangle 48">
            <a:hlinkClick r:id="rId46"/>
          </p:cNvPr>
          <p:cNvSpPr/>
          <p:nvPr/>
        </p:nvSpPr>
        <p:spPr>
          <a:xfrm>
            <a:off x="7843283" y="44316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50" name="Rectangle 49">
            <a:hlinkClick r:id="rId47"/>
          </p:cNvPr>
          <p:cNvSpPr/>
          <p:nvPr/>
        </p:nvSpPr>
        <p:spPr>
          <a:xfrm>
            <a:off x="7807020" y="50506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51" name="TextBox 50"/>
          <p:cNvSpPr txBox="1"/>
          <p:nvPr/>
        </p:nvSpPr>
        <p:spPr>
          <a:xfrm>
            <a:off x="152400" y="330406"/>
            <a:ext cx="9143999" cy="830997"/>
          </a:xfrm>
          <a:prstGeom prst="rect">
            <a:avLst/>
          </a:prstGeom>
        </p:spPr>
        <p:txBody>
          <a:bodyPr wrap="square" rtlCol="0">
            <a:spAutoFit/>
          </a:bodyPr>
          <a:lstStyle/>
          <a:p>
            <a:pPr algn="ctr"/>
            <a:r>
              <a:rPr lang="en-CA" sz="2400" b="1" dirty="0">
                <a:solidFill>
                  <a:srgbClr val="333333"/>
                </a:solidFill>
              </a:rPr>
              <a:t>Dive </a:t>
            </a:r>
            <a:r>
              <a:rPr lang="en-CA" sz="2400" b="1" dirty="0" smtClean="0">
                <a:solidFill>
                  <a:srgbClr val="333333"/>
                </a:solidFill>
              </a:rPr>
              <a:t>Deeper </a:t>
            </a:r>
            <a:r>
              <a:rPr lang="en-CA" sz="2400" b="1" dirty="0">
                <a:solidFill>
                  <a:srgbClr val="333333"/>
                </a:solidFill>
              </a:rPr>
              <a:t>I</a:t>
            </a:r>
            <a:r>
              <a:rPr lang="en-CA" sz="2400" b="1" dirty="0" smtClean="0">
                <a:solidFill>
                  <a:srgbClr val="333333"/>
                </a:solidFill>
              </a:rPr>
              <a:t>nto </a:t>
            </a:r>
            <a:r>
              <a:rPr lang="en-CA" sz="2400" b="1" dirty="0">
                <a:solidFill>
                  <a:srgbClr val="333333"/>
                </a:solidFill>
              </a:rPr>
              <a:t>O</a:t>
            </a:r>
            <a:r>
              <a:rPr lang="en-CA" sz="2400" b="1" dirty="0" smtClean="0">
                <a:solidFill>
                  <a:srgbClr val="333333"/>
                </a:solidFill>
              </a:rPr>
              <a:t>ur Research </a:t>
            </a:r>
          </a:p>
          <a:p>
            <a:pPr algn="ctr"/>
            <a:r>
              <a:rPr lang="en-CA" sz="2400" b="1" dirty="0" smtClean="0">
                <a:solidFill>
                  <a:srgbClr val="333333"/>
                </a:solidFill>
              </a:rPr>
              <a:t>by Clicking </a:t>
            </a:r>
            <a:r>
              <a:rPr lang="en-CA" sz="2400" b="1" dirty="0">
                <a:solidFill>
                  <a:srgbClr val="333333"/>
                </a:solidFill>
              </a:rPr>
              <a:t>O</a:t>
            </a:r>
            <a:r>
              <a:rPr lang="en-CA" sz="2400" b="1" dirty="0" smtClean="0">
                <a:solidFill>
                  <a:srgbClr val="333333"/>
                </a:solidFill>
              </a:rPr>
              <a:t>ne </a:t>
            </a:r>
            <a:r>
              <a:rPr lang="en-CA" sz="2400" b="1" dirty="0">
                <a:solidFill>
                  <a:srgbClr val="333333"/>
                </a:solidFill>
              </a:rPr>
              <a:t>of the </a:t>
            </a:r>
            <a:r>
              <a:rPr lang="en-CA" sz="2400" b="1" dirty="0" smtClean="0">
                <a:solidFill>
                  <a:srgbClr val="333333"/>
                </a:solidFill>
              </a:rPr>
              <a:t>Elements Below</a:t>
            </a:r>
            <a:endParaRPr lang="en-CA" sz="1200" dirty="0" smtClean="0">
              <a:solidFill>
                <a:srgbClr val="333333"/>
              </a:solidFill>
            </a:endParaRPr>
          </a:p>
        </p:txBody>
      </p:sp>
      <p:sp>
        <p:nvSpPr>
          <p:cNvPr id="52" name="TextBox 51"/>
          <p:cNvSpPr txBox="1"/>
          <p:nvPr/>
        </p:nvSpPr>
        <p:spPr>
          <a:xfrm>
            <a:off x="808876" y="6249677"/>
            <a:ext cx="7840920" cy="446276"/>
          </a:xfrm>
          <a:prstGeom prst="rect">
            <a:avLst/>
          </a:prstGeom>
        </p:spPr>
        <p:txBody>
          <a:bodyPr wrap="square" rtlCol="0">
            <a:spAutoFit/>
          </a:bodyPr>
          <a:lstStyle/>
          <a:p>
            <a:r>
              <a:rPr lang="en-CA" sz="1100" dirty="0" smtClean="0">
                <a:solidFill>
                  <a:srgbClr val="333333"/>
                </a:solidFill>
                <a:ea typeface="Roboto" panose="02000000000000000000" pitchFamily="2" charset="0"/>
              </a:rPr>
              <a:t>Find out how Info-Tech makes your job easier.  	  </a:t>
            </a:r>
            <a:r>
              <a:rPr lang="en-CA" sz="1100" b="1" dirty="0" smtClean="0">
                <a:solidFill>
                  <a:srgbClr val="96B8D2">
                    <a:lumMod val="50000"/>
                  </a:srgbClr>
                </a:solidFill>
                <a:ea typeface="Roboto" panose="02000000000000000000" pitchFamily="2" charset="0"/>
              </a:rPr>
              <a:t>Contact Us Today:</a:t>
            </a:r>
            <a:r>
              <a:rPr lang="en-CA" sz="1100" b="1" dirty="0" smtClean="0">
                <a:solidFill>
                  <a:srgbClr val="333333"/>
                </a:solidFill>
                <a:ea typeface="Roboto" panose="02000000000000000000" pitchFamily="2" charset="0"/>
              </a:rPr>
              <a:t> </a:t>
            </a:r>
            <a:r>
              <a:rPr lang="en-CA" sz="1100" dirty="0" smtClean="0">
                <a:solidFill>
                  <a:srgbClr val="333333"/>
                </a:solidFill>
              </a:rPr>
              <a:t>Toll-Free </a:t>
            </a:r>
            <a:r>
              <a:rPr lang="en-CA" sz="1100" dirty="0">
                <a:solidFill>
                  <a:srgbClr val="333333"/>
                </a:solidFill>
              </a:rPr>
              <a:t>(US &amp; Canada</a:t>
            </a:r>
            <a:r>
              <a:rPr lang="en-CA" sz="1100" dirty="0" smtClean="0">
                <a:solidFill>
                  <a:srgbClr val="333333"/>
                </a:solidFill>
              </a:rPr>
              <a:t>): </a:t>
            </a:r>
            <a:r>
              <a:rPr lang="en-CA" sz="1100" b="1" dirty="0" smtClean="0">
                <a:solidFill>
                  <a:srgbClr val="333333"/>
                </a:solidFill>
              </a:rPr>
              <a:t>1-888-670-8889</a:t>
            </a:r>
            <a:endParaRPr lang="en-CA" sz="1100" b="1" dirty="0">
              <a:solidFill>
                <a:srgbClr val="333333"/>
              </a:solidFill>
            </a:endParaRPr>
          </a:p>
          <a:p>
            <a:r>
              <a:rPr lang="en-CA" sz="1200" dirty="0" smtClean="0">
                <a:solidFill>
                  <a:srgbClr val="333333"/>
                </a:solidFill>
                <a:ea typeface="Roboto" panose="02000000000000000000" pitchFamily="2" charset="0"/>
              </a:rPr>
              <a:t>					 </a:t>
            </a:r>
          </a:p>
        </p:txBody>
      </p:sp>
      <p:sp>
        <p:nvSpPr>
          <p:cNvPr id="53" name="Rectangle 52"/>
          <p:cNvSpPr/>
          <p:nvPr/>
        </p:nvSpPr>
        <p:spPr>
          <a:xfrm>
            <a:off x="2253049" y="1783493"/>
            <a:ext cx="4390767" cy="109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Tree>
    <p:extLst>
      <p:ext uri="{BB962C8B-B14F-4D97-AF65-F5344CB8AC3E}">
        <p14:creationId xmlns:p14="http://schemas.microsoft.com/office/powerpoint/2010/main" val="3252490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213456" y="1942103"/>
            <a:ext cx="6953874" cy="3544560"/>
          </a:xfrm>
          <a:prstGeom prst="rect">
            <a:avLst/>
          </a:prstGeom>
        </p:spPr>
        <p:txBody>
          <a:bodyPr wrap="square" rtlCol="0">
            <a:spAutoFit/>
          </a:bodyPr>
          <a:lstStyle/>
          <a:p>
            <a:pPr>
              <a:spcAft>
                <a:spcPts val="500"/>
              </a:spcAft>
            </a:pPr>
            <a:r>
              <a:rPr lang="en-CA" sz="2400" i="1" dirty="0">
                <a:solidFill>
                  <a:schemeClr val="bg1"/>
                </a:solidFill>
                <a:latin typeface="+mj-lt"/>
              </a:rPr>
              <a:t>Traditionally, Agile frameworks provide the means for software development teams to deliver high-quality products to customers in the shortest time frame possible.</a:t>
            </a:r>
          </a:p>
          <a:p>
            <a:pPr>
              <a:spcAft>
                <a:spcPts val="500"/>
              </a:spcAft>
            </a:pPr>
            <a:endParaRPr lang="en-US" sz="2400" i="1" dirty="0">
              <a:solidFill>
                <a:schemeClr val="bg1"/>
              </a:solidFill>
              <a:latin typeface="+mj-lt"/>
            </a:endParaRPr>
          </a:p>
          <a:p>
            <a:pPr>
              <a:spcAft>
                <a:spcPts val="500"/>
              </a:spcAft>
            </a:pPr>
            <a:r>
              <a:rPr lang="en-US" sz="2400" i="1" dirty="0">
                <a:solidFill>
                  <a:schemeClr val="bg1"/>
                </a:solidFill>
                <a:latin typeface="+mj-lt"/>
              </a:rPr>
              <a:t>To ensure long-term and consistent quality delivery, the  Agile mindset needs to extend beyond IT and be embraced by the business and Operations as well.</a:t>
            </a:r>
            <a:endParaRPr lang="en-CA" sz="2400" i="1" dirty="0">
              <a:solidFill>
                <a:schemeClr val="bg1"/>
              </a:solidFill>
              <a:latin typeface="+mj-lt"/>
            </a:endParaRPr>
          </a:p>
        </p:txBody>
      </p:sp>
      <p:sp>
        <p:nvSpPr>
          <p:cNvPr id="3" name="TextBox 2"/>
          <p:cNvSpPr txBox="1"/>
          <p:nvPr/>
        </p:nvSpPr>
        <p:spPr>
          <a:xfrm>
            <a:off x="2858530" y="5678862"/>
            <a:ext cx="4805429" cy="738664"/>
          </a:xfrm>
          <a:prstGeom prst="rect">
            <a:avLst/>
          </a:prstGeom>
        </p:spPr>
        <p:txBody>
          <a:bodyPr wrap="square" rtlCol="0">
            <a:spAutoFit/>
          </a:bodyPr>
          <a:lstStyle/>
          <a:p>
            <a:pPr algn="r"/>
            <a:r>
              <a:rPr lang="en-CA" sz="1400" b="1" dirty="0">
                <a:solidFill>
                  <a:schemeClr val="bg1"/>
                </a:solidFill>
              </a:rPr>
              <a:t>Gerry Gionet,</a:t>
            </a:r>
          </a:p>
          <a:p>
            <a:pPr algn="r"/>
            <a:r>
              <a:rPr lang="en-CA" sz="1400" dirty="0">
                <a:solidFill>
                  <a:schemeClr val="bg1"/>
                </a:solidFill>
              </a:rPr>
              <a:t>Research Director, Application Delivery and Management</a:t>
            </a:r>
            <a:br>
              <a:rPr lang="en-CA" sz="1400" dirty="0">
                <a:solidFill>
                  <a:schemeClr val="bg1"/>
                </a:solidFill>
              </a:rPr>
            </a:br>
            <a:r>
              <a:rPr lang="en-CA" sz="1400" dirty="0">
                <a:solidFill>
                  <a:schemeClr val="bg1"/>
                </a:solidFill>
              </a:rPr>
              <a:t>Info-Tech Research Group</a:t>
            </a: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4"/>
          <p:cNvPicPr>
            <a:picLocks noChangeAspect="1"/>
          </p:cNvPicPr>
          <p:nvPr/>
        </p:nvPicPr>
        <p:blipFill rotWithShape="1">
          <a:blip r:embed="rId2"/>
          <a:srcRect l="34768" t="21801" r="35751" b="57796"/>
          <a:stretch/>
        </p:blipFill>
        <p:spPr>
          <a:xfrm>
            <a:off x="615388" y="1749904"/>
            <a:ext cx="598068" cy="528294"/>
          </a:xfrm>
          <a:prstGeom prst="rect">
            <a:avLst/>
          </a:prstGeom>
        </p:spPr>
      </p:pic>
      <p:pic>
        <p:nvPicPr>
          <p:cNvPr id="9" name="Picture 105"/>
          <p:cNvPicPr>
            <a:picLocks noChangeAspect="1"/>
          </p:cNvPicPr>
          <p:nvPr/>
        </p:nvPicPr>
        <p:blipFill>
          <a:blip r:embed="rId3"/>
          <a:stretch>
            <a:fillRect/>
          </a:stretch>
        </p:blipFill>
        <p:spPr>
          <a:xfrm>
            <a:off x="7857504" y="5029301"/>
            <a:ext cx="619651" cy="457362"/>
          </a:xfrm>
          <a:prstGeom prst="rect">
            <a:avLst/>
          </a:prstGeom>
        </p:spPr>
      </p:pic>
    </p:spTree>
    <p:extLst>
      <p:ext uri="{BB962C8B-B14F-4D97-AF65-F5344CB8AC3E}">
        <p14:creationId xmlns:p14="http://schemas.microsoft.com/office/powerpoint/2010/main" val="63146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a:xfrm>
            <a:off x="246703" y="1661661"/>
            <a:ext cx="4041648" cy="1948769"/>
          </a:xfrm>
        </p:spPr>
        <p:txBody>
          <a:bodyPr/>
          <a:lstStyle/>
          <a:p>
            <a:pPr>
              <a:spcBef>
                <a:spcPts val="600"/>
              </a:spcBef>
            </a:pPr>
            <a:r>
              <a:rPr lang="en-US" dirty="0"/>
              <a:t>Business leaders in organizations that have had initial success with scaling Agile across IT and are looking to expand these practices to the business</a:t>
            </a:r>
          </a:p>
          <a:p>
            <a:pPr>
              <a:spcBef>
                <a:spcPts val="600"/>
              </a:spcBef>
            </a:pPr>
            <a:r>
              <a:rPr lang="en-US" dirty="0"/>
              <a:t>C-level executives who are looking for ways to optimize efficiency and accelerate time to value for larger and complex product delivery initiatives</a:t>
            </a:r>
          </a:p>
        </p:txBody>
      </p:sp>
      <p:sp>
        <p:nvSpPr>
          <p:cNvPr id="14" name="Text Placeholder 13"/>
          <p:cNvSpPr>
            <a:spLocks noGrp="1"/>
          </p:cNvSpPr>
          <p:nvPr>
            <p:ph type="body" sz="quarter" idx="26"/>
          </p:nvPr>
        </p:nvSpPr>
        <p:spPr>
          <a:xfrm>
            <a:off x="4835436" y="1661661"/>
            <a:ext cx="4041648" cy="1948769"/>
          </a:xfrm>
        </p:spPr>
        <p:txBody>
          <a:bodyPr/>
          <a:lstStyle/>
          <a:p>
            <a:pPr>
              <a:spcBef>
                <a:spcPts val="600"/>
              </a:spcBef>
            </a:pPr>
            <a:r>
              <a:rPr lang="en-US" dirty="0"/>
              <a:t>Interface cross-functional business groups and align them to a common set of Agile principles and business objectives.</a:t>
            </a:r>
          </a:p>
          <a:p>
            <a:pPr>
              <a:spcBef>
                <a:spcPts val="600"/>
              </a:spcBef>
            </a:pPr>
            <a:r>
              <a:rPr lang="en-US" dirty="0"/>
              <a:t>Identify challenges to extending Agile to the business and tailor solutions to fit their context.</a:t>
            </a:r>
          </a:p>
          <a:p>
            <a:pPr>
              <a:spcBef>
                <a:spcPts val="600"/>
              </a:spcBef>
            </a:pPr>
            <a:r>
              <a:rPr lang="en-US" dirty="0"/>
              <a:t>Adapt current roles and organizational structure to accommodate the extension of Agile to the business.</a:t>
            </a:r>
          </a:p>
        </p:txBody>
      </p:sp>
      <p:sp>
        <p:nvSpPr>
          <p:cNvPr id="15" name="Text Placeholder 14"/>
          <p:cNvSpPr>
            <a:spLocks noGrp="1"/>
          </p:cNvSpPr>
          <p:nvPr>
            <p:ph type="body" sz="quarter" idx="27"/>
          </p:nvPr>
        </p:nvSpPr>
        <p:spPr>
          <a:xfrm>
            <a:off x="246703" y="4306776"/>
            <a:ext cx="4041648" cy="1677491"/>
          </a:xfrm>
        </p:spPr>
        <p:txBody>
          <a:bodyPr/>
          <a:lstStyle/>
          <a:p>
            <a:pPr>
              <a:spcBef>
                <a:spcPts val="600"/>
              </a:spcBef>
            </a:pPr>
            <a:r>
              <a:rPr lang="en-US" dirty="0"/>
              <a:t>Agile transformation leads who are tasked with facilitating Agile in cross-functional settings</a:t>
            </a:r>
          </a:p>
          <a:p>
            <a:pPr>
              <a:spcBef>
                <a:spcPts val="600"/>
              </a:spcBef>
            </a:pPr>
            <a:r>
              <a:rPr lang="en-US" dirty="0"/>
              <a:t>Product delivery managers who are struggling with challenges from consistency, transparency, and dependencies across business entities</a:t>
            </a:r>
          </a:p>
        </p:txBody>
      </p:sp>
      <p:sp>
        <p:nvSpPr>
          <p:cNvPr id="16" name="Text Placeholder 15"/>
          <p:cNvSpPr>
            <a:spLocks noGrp="1"/>
          </p:cNvSpPr>
          <p:nvPr>
            <p:ph type="body" sz="quarter" idx="28"/>
          </p:nvPr>
        </p:nvSpPr>
        <p:spPr>
          <a:xfrm>
            <a:off x="4830836" y="4302533"/>
            <a:ext cx="4041648" cy="1892638"/>
          </a:xfrm>
        </p:spPr>
        <p:txBody>
          <a:bodyPr/>
          <a:lstStyle/>
          <a:p>
            <a:pPr>
              <a:spcBef>
                <a:spcPts val="600"/>
              </a:spcBef>
            </a:pPr>
            <a:r>
              <a:rPr lang="en-US" dirty="0"/>
              <a:t>Identify interaction points and where dependencies exist to make the necessary adjustments that will eliminate any significant bottlenecks.</a:t>
            </a:r>
          </a:p>
          <a:p>
            <a:pPr>
              <a:spcBef>
                <a:spcPts val="600"/>
              </a:spcBef>
            </a:pPr>
            <a:r>
              <a:rPr lang="en-US" dirty="0"/>
              <a:t>Streamline the development and planning processes to handle complex systems and more teams without deteriorating efficiency and throughput.</a:t>
            </a:r>
          </a:p>
        </p:txBody>
      </p:sp>
    </p:spTree>
    <p:extLst>
      <p:ext uri="{BB962C8B-B14F-4D97-AF65-F5344CB8AC3E}">
        <p14:creationId xmlns:p14="http://schemas.microsoft.com/office/powerpoint/2010/main" val="161102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  </a:t>
            </a:r>
          </a:p>
        </p:txBody>
      </p:sp>
      <p:sp>
        <p:nvSpPr>
          <p:cNvPr id="3" name="Text Placeholder 2"/>
          <p:cNvSpPr>
            <a:spLocks noGrp="1"/>
          </p:cNvSpPr>
          <p:nvPr>
            <p:ph type="body" sz="quarter" idx="10"/>
          </p:nvPr>
        </p:nvSpPr>
        <p:spPr>
          <a:xfrm>
            <a:off x="251670" y="1535364"/>
            <a:ext cx="5259898" cy="1078992"/>
          </a:xfrm>
        </p:spPr>
        <p:txBody>
          <a:bodyPr/>
          <a:lstStyle/>
          <a:p>
            <a:r>
              <a:rPr lang="en-US" dirty="0"/>
              <a:t>Your organization has started to realize benefits from adopting Agile principles and practices across your IT organization. </a:t>
            </a:r>
          </a:p>
          <a:p>
            <a:r>
              <a:rPr lang="en-US" dirty="0"/>
              <a:t>You are seeking to extend Agile development beyond IT into other areas of the organization. You are looking for a coordinated approach aligned to business priorities.</a:t>
            </a:r>
          </a:p>
        </p:txBody>
      </p:sp>
      <p:sp>
        <p:nvSpPr>
          <p:cNvPr id="4" name="Text Placeholder 3"/>
          <p:cNvSpPr>
            <a:spLocks noGrp="1"/>
          </p:cNvSpPr>
          <p:nvPr>
            <p:ph type="body" sz="quarter" idx="11"/>
          </p:nvPr>
        </p:nvSpPr>
        <p:spPr>
          <a:xfrm>
            <a:off x="247848" y="2974004"/>
            <a:ext cx="5263720" cy="1234289"/>
          </a:xfrm>
        </p:spPr>
        <p:txBody>
          <a:bodyPr/>
          <a:lstStyle/>
          <a:p>
            <a:r>
              <a:rPr lang="en-US" dirty="0"/>
              <a:t>Dependencies upon the business to provide product delivery goals can generate logistical, integration, and communication challenges that will create process bottlenecks and frustration.</a:t>
            </a:r>
          </a:p>
          <a:p>
            <a:r>
              <a:rPr lang="en-US" dirty="0"/>
              <a:t>Existing organizational constraints, compliance, and culture can restrict the reach of Agile into higher levels of the enterprise. Balancing the drivers and goals of Agile and traditional thinking is critical.</a:t>
            </a:r>
          </a:p>
        </p:txBody>
      </p:sp>
      <p:sp>
        <p:nvSpPr>
          <p:cNvPr id="5" name="Text Placeholder 4"/>
          <p:cNvSpPr>
            <a:spLocks noGrp="1"/>
          </p:cNvSpPr>
          <p:nvPr>
            <p:ph type="body" sz="quarter" idx="12"/>
          </p:nvPr>
        </p:nvSpPr>
        <p:spPr>
          <a:xfrm>
            <a:off x="255432" y="4626960"/>
            <a:ext cx="8623607" cy="1866119"/>
          </a:xfrm>
        </p:spPr>
        <p:txBody>
          <a:bodyPr/>
          <a:lstStyle/>
          <a:p>
            <a:r>
              <a:rPr lang="en-US" dirty="0"/>
              <a:t>Complete an assessment of your prior efforts to scale Agile across IT to gauge successful, consistent adoption. Identify the business objectives and the group drivers that are motivating the extension of Agile to the business.</a:t>
            </a:r>
          </a:p>
          <a:p>
            <a:r>
              <a:rPr lang="en-US" dirty="0"/>
              <a:t>Understand the challenges that you may face when extending Agile to business partners. Investigate the root causes of existing issues that can derail your efforts.</a:t>
            </a:r>
          </a:p>
          <a:p>
            <a:r>
              <a:rPr lang="en-US" dirty="0"/>
              <a:t>Ideate solutions to your scaling challenges and envision a target state for your growing Agile environment. Your target state should realize new opportunities to drive more business value </a:t>
            </a:r>
            <a:r>
              <a:rPr lang="en-US" i="1" dirty="0"/>
              <a:t>and</a:t>
            </a:r>
            <a:r>
              <a:rPr lang="en-US" dirty="0"/>
              <a:t> eliminate current activities driving down productivity.</a:t>
            </a:r>
          </a:p>
          <a:p>
            <a:r>
              <a:rPr lang="en-US" dirty="0"/>
              <a:t>Coordinate the implementation and execution of your scaling Agile initiatives with an extending Agile playbook. This organic and collaborative document will lay out the process, roles, goals, and objectives needed to successfully manage your Agile environment.</a:t>
            </a:r>
          </a:p>
        </p:txBody>
      </p:sp>
      <p:sp>
        <p:nvSpPr>
          <p:cNvPr id="6" name="Text Placeholder 5"/>
          <p:cNvSpPr>
            <a:spLocks noGrp="1"/>
          </p:cNvSpPr>
          <p:nvPr>
            <p:ph type="body" sz="quarter" idx="13"/>
          </p:nvPr>
        </p:nvSpPr>
        <p:spPr>
          <a:xfrm>
            <a:off x="5731000" y="1533366"/>
            <a:ext cx="3146297" cy="2818502"/>
          </a:xfrm>
        </p:spPr>
        <p:txBody>
          <a:bodyPr anchor="t"/>
          <a:lstStyle/>
          <a:p>
            <a:pPr marL="228600" indent="-228600">
              <a:spcBef>
                <a:spcPts val="0"/>
              </a:spcBef>
              <a:spcAft>
                <a:spcPts val="0"/>
              </a:spcAft>
              <a:buSzPct val="100000"/>
              <a:buFont typeface="+mj-lt"/>
              <a:buAutoNum type="arabicPeriod"/>
            </a:pPr>
            <a:r>
              <a:rPr lang="en-US" sz="1100" b="1" dirty="0"/>
              <a:t>Not all lessons from scaling Agile to IT are transferable. </a:t>
            </a:r>
            <a:r>
              <a:rPr lang="en-US" sz="1100" dirty="0"/>
              <a:t>IT Agile scaling processes are tailored to IT’s scope, team, and tools, which may not account for diverse attributes within your organization.</a:t>
            </a:r>
          </a:p>
          <a:p>
            <a:pPr marL="228600" indent="-228600">
              <a:spcBef>
                <a:spcPts val="600"/>
              </a:spcBef>
              <a:spcAft>
                <a:spcPts val="0"/>
              </a:spcAft>
              <a:buSzPct val="100000"/>
              <a:buFont typeface="+mj-lt"/>
              <a:buAutoNum type="arabicPeriod"/>
            </a:pPr>
            <a:r>
              <a:rPr lang="en-US" sz="1100" b="1" dirty="0"/>
              <a:t>Control may be necessary for coordination. </a:t>
            </a:r>
            <a:r>
              <a:rPr lang="en-US" sz="1100" dirty="0"/>
              <a:t>With increased time to value, enforcing consistent cadences, reporting, and communication is a must if teams are not disciplined or lack good governance.</a:t>
            </a:r>
          </a:p>
          <a:p>
            <a:pPr marL="228600" indent="-228600">
              <a:spcBef>
                <a:spcPts val="600"/>
              </a:spcBef>
              <a:spcAft>
                <a:spcPts val="300"/>
              </a:spcAft>
              <a:buSzPct val="100000"/>
              <a:buFont typeface="+mj-lt"/>
              <a:buAutoNum type="arabicPeriod"/>
            </a:pPr>
            <a:r>
              <a:rPr lang="en-US" sz="1100" b="1" dirty="0"/>
              <a:t>Extend Agile in departments tolerant to change. </a:t>
            </a:r>
            <a:r>
              <a:rPr lang="en-US" sz="1100" dirty="0"/>
              <a:t>Incrementally roll out Agile in departments where its principles are accepted (e.g. a culture that embraces failures as lessons).</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21333" y="1191163"/>
            <a:ext cx="3155965" cy="344201"/>
          </a:xfrm>
          <a:prstGeom prst="rect">
            <a:avLst/>
          </a:prstGeom>
        </p:spPr>
      </p:pic>
    </p:spTree>
    <p:extLst>
      <p:ext uri="{BB962C8B-B14F-4D97-AF65-F5344CB8AC3E}">
        <p14:creationId xmlns:p14="http://schemas.microsoft.com/office/powerpoint/2010/main" val="4136136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18"/>
          <p:cNvSpPr/>
          <p:nvPr/>
        </p:nvSpPr>
        <p:spPr>
          <a:xfrm>
            <a:off x="7748715" y="3238514"/>
            <a:ext cx="897925" cy="830525"/>
          </a:xfrm>
          <a:prstGeom prst="ellipse">
            <a:avLst/>
          </a:prstGeom>
          <a:solidFill>
            <a:schemeClr val="accent3">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Oval 14"/>
          <p:cNvSpPr/>
          <p:nvPr/>
        </p:nvSpPr>
        <p:spPr>
          <a:xfrm>
            <a:off x="2243118" y="3261582"/>
            <a:ext cx="897925" cy="830525"/>
          </a:xfrm>
          <a:prstGeom prst="ellipse">
            <a:avLst/>
          </a:prstGeom>
          <a:solidFill>
            <a:schemeClr val="accent3">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6" name="Rectangular Callout 35"/>
          <p:cNvSpPr/>
          <p:nvPr/>
        </p:nvSpPr>
        <p:spPr>
          <a:xfrm>
            <a:off x="150290" y="1333262"/>
            <a:ext cx="1990048" cy="1003997"/>
          </a:xfrm>
          <a:prstGeom prst="wedgeRectCallout">
            <a:avLst>
              <a:gd name="adj1" fmla="val 61891"/>
              <a:gd name="adj2" fmla="val 101828"/>
            </a:avLst>
          </a:prstGeom>
          <a:solidFill>
            <a:schemeClr val="accent2">
              <a:lumMod val="40000"/>
              <a:lumOff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i="1" dirty="0">
                <a:solidFill>
                  <a:schemeClr val="bg2"/>
                </a:solidFill>
                <a:hlinkClick r:id="rId3"/>
              </a:rPr>
              <a:t>Enable Organization-Wide Collaboration by Scaling Agile</a:t>
            </a:r>
            <a:endParaRPr lang="en-US" sz="1200" i="1" dirty="0">
              <a:solidFill>
                <a:schemeClr val="bg2"/>
              </a:solidFill>
            </a:endParaRPr>
          </a:p>
        </p:txBody>
      </p:sp>
      <p:sp>
        <p:nvSpPr>
          <p:cNvPr id="8" name="Title 7"/>
          <p:cNvSpPr>
            <a:spLocks noGrp="1"/>
          </p:cNvSpPr>
          <p:nvPr>
            <p:ph type="title"/>
          </p:nvPr>
        </p:nvSpPr>
        <p:spPr>
          <a:xfrm>
            <a:off x="158320" y="308681"/>
            <a:ext cx="8985680" cy="770500"/>
          </a:xfrm>
        </p:spPr>
        <p:txBody>
          <a:bodyPr/>
          <a:lstStyle/>
          <a:p>
            <a:r>
              <a:rPr lang="en-US" sz="2350" dirty="0"/>
              <a:t>Know the true meaning of scaling Agile vertically and horizontally</a:t>
            </a:r>
            <a:endParaRPr lang="en-CA" sz="2350" dirty="0"/>
          </a:p>
        </p:txBody>
      </p:sp>
      <p:sp>
        <p:nvSpPr>
          <p:cNvPr id="6" name="Oval 5"/>
          <p:cNvSpPr/>
          <p:nvPr/>
        </p:nvSpPr>
        <p:spPr>
          <a:xfrm>
            <a:off x="667859" y="3261583"/>
            <a:ext cx="897925" cy="830525"/>
          </a:xfrm>
          <a:prstGeom prst="ellipse">
            <a:avLst/>
          </a:prstGeom>
          <a:solidFill>
            <a:schemeClr val="accent3">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TextBox 12"/>
          <p:cNvSpPr txBox="1"/>
          <p:nvPr/>
        </p:nvSpPr>
        <p:spPr>
          <a:xfrm>
            <a:off x="2321152" y="3454093"/>
            <a:ext cx="774356" cy="507831"/>
          </a:xfrm>
          <a:prstGeom prst="rect">
            <a:avLst/>
          </a:prstGeom>
        </p:spPr>
        <p:txBody>
          <a:bodyPr wrap="square" rtlCol="0">
            <a:spAutoFit/>
          </a:bodyPr>
          <a:lstStyle/>
          <a:p>
            <a:pPr algn="ctr"/>
            <a:r>
              <a:rPr lang="en-US" sz="900" dirty="0"/>
              <a:t>Functional dev team 2</a:t>
            </a:r>
          </a:p>
          <a:p>
            <a:pPr algn="ctr"/>
            <a:r>
              <a:rPr lang="en-US" sz="900" dirty="0"/>
              <a:t>(Kanban)</a:t>
            </a:r>
            <a:endParaRPr lang="en-CA" sz="900" dirty="0"/>
          </a:p>
        </p:txBody>
      </p:sp>
      <p:sp>
        <p:nvSpPr>
          <p:cNvPr id="16" name="TextBox 15"/>
          <p:cNvSpPr txBox="1"/>
          <p:nvPr/>
        </p:nvSpPr>
        <p:spPr>
          <a:xfrm>
            <a:off x="7834963" y="3454093"/>
            <a:ext cx="774356" cy="369332"/>
          </a:xfrm>
          <a:prstGeom prst="rect">
            <a:avLst/>
          </a:prstGeom>
        </p:spPr>
        <p:txBody>
          <a:bodyPr wrap="square" rtlCol="0">
            <a:spAutoFit/>
          </a:bodyPr>
          <a:lstStyle/>
          <a:p>
            <a:pPr algn="ctr"/>
            <a:r>
              <a:rPr lang="en-US" sz="900" dirty="0"/>
              <a:t>Functional dev team </a:t>
            </a:r>
            <a:r>
              <a:rPr lang="en-US" sz="900" i="1" dirty="0"/>
              <a:t>n</a:t>
            </a:r>
            <a:endParaRPr lang="en-CA" sz="900" i="1" dirty="0"/>
          </a:p>
        </p:txBody>
      </p:sp>
      <p:sp>
        <p:nvSpPr>
          <p:cNvPr id="17" name="Oval 16"/>
          <p:cNvSpPr/>
          <p:nvPr/>
        </p:nvSpPr>
        <p:spPr>
          <a:xfrm>
            <a:off x="6147965" y="3238514"/>
            <a:ext cx="897925" cy="830525"/>
          </a:xfrm>
          <a:prstGeom prst="ellipse">
            <a:avLst/>
          </a:prstGeom>
          <a:solidFill>
            <a:schemeClr val="accent3">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TextBox 17"/>
          <p:cNvSpPr txBox="1"/>
          <p:nvPr/>
        </p:nvSpPr>
        <p:spPr>
          <a:xfrm>
            <a:off x="6209749" y="3454093"/>
            <a:ext cx="774356" cy="507831"/>
          </a:xfrm>
          <a:prstGeom prst="rect">
            <a:avLst/>
          </a:prstGeom>
        </p:spPr>
        <p:txBody>
          <a:bodyPr wrap="square" rtlCol="0">
            <a:spAutoFit/>
          </a:bodyPr>
          <a:lstStyle/>
          <a:p>
            <a:pPr algn="ctr"/>
            <a:r>
              <a:rPr lang="en-US" sz="900" dirty="0"/>
              <a:t>Functional dev team 3</a:t>
            </a:r>
          </a:p>
          <a:p>
            <a:pPr algn="ctr"/>
            <a:r>
              <a:rPr lang="en-US" sz="900" dirty="0"/>
              <a:t>(Scrum)</a:t>
            </a:r>
            <a:endParaRPr lang="en-CA" sz="900" dirty="0"/>
          </a:p>
        </p:txBody>
      </p:sp>
      <p:sp>
        <p:nvSpPr>
          <p:cNvPr id="20" name="TextBox 19"/>
          <p:cNvSpPr txBox="1"/>
          <p:nvPr/>
        </p:nvSpPr>
        <p:spPr>
          <a:xfrm>
            <a:off x="758136" y="3492179"/>
            <a:ext cx="774356" cy="507831"/>
          </a:xfrm>
          <a:prstGeom prst="rect">
            <a:avLst/>
          </a:prstGeom>
        </p:spPr>
        <p:txBody>
          <a:bodyPr wrap="square" rtlCol="0">
            <a:spAutoFit/>
          </a:bodyPr>
          <a:lstStyle/>
          <a:p>
            <a:pPr algn="ctr"/>
            <a:r>
              <a:rPr lang="en-US" sz="900" dirty="0"/>
              <a:t>Functional dev team 1</a:t>
            </a:r>
          </a:p>
          <a:p>
            <a:pPr algn="ctr"/>
            <a:r>
              <a:rPr lang="en-US" sz="900" dirty="0"/>
              <a:t>(XP)</a:t>
            </a:r>
            <a:endParaRPr lang="en-CA" sz="900" dirty="0"/>
          </a:p>
        </p:txBody>
      </p:sp>
      <p:cxnSp>
        <p:nvCxnSpPr>
          <p:cNvPr id="14" name="Straight Arrow Connector 13"/>
          <p:cNvCxnSpPr/>
          <p:nvPr/>
        </p:nvCxnSpPr>
        <p:spPr>
          <a:xfrm flipH="1" flipV="1">
            <a:off x="4650654" y="2479599"/>
            <a:ext cx="16582" cy="748595"/>
          </a:xfrm>
          <a:prstGeom prst="straightConnector1">
            <a:avLst/>
          </a:prstGeom>
          <a:ln w="11430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667236" y="4182527"/>
            <a:ext cx="22387" cy="751503"/>
          </a:xfrm>
          <a:prstGeom prst="straightConnector1">
            <a:avLst/>
          </a:prstGeom>
          <a:ln w="114300">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408533" y="3681860"/>
            <a:ext cx="748776" cy="0"/>
          </a:xfrm>
          <a:prstGeom prst="straightConnector1">
            <a:avLst/>
          </a:prstGeom>
          <a:ln w="114300">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7061877" y="3680456"/>
            <a:ext cx="670851" cy="1404"/>
          </a:xfrm>
          <a:prstGeom prst="straightConnector1">
            <a:avLst/>
          </a:prstGeom>
          <a:ln w="1143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15" idx="6"/>
          </p:cNvCxnSpPr>
          <p:nvPr/>
        </p:nvCxnSpPr>
        <p:spPr>
          <a:xfrm flipH="1" flipV="1">
            <a:off x="3141043" y="3676845"/>
            <a:ext cx="773860" cy="7971"/>
          </a:xfrm>
          <a:prstGeom prst="straightConnector1">
            <a:avLst/>
          </a:prstGeom>
          <a:ln w="114300">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endCxn id="6" idx="6"/>
          </p:cNvCxnSpPr>
          <p:nvPr/>
        </p:nvCxnSpPr>
        <p:spPr>
          <a:xfrm flipH="1" flipV="1">
            <a:off x="1565784" y="3676846"/>
            <a:ext cx="693583" cy="15942"/>
          </a:xfrm>
          <a:prstGeom prst="straightConnector1">
            <a:avLst/>
          </a:prstGeom>
          <a:ln w="114300">
            <a:tailEnd type="triangle"/>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3892770" y="1534051"/>
            <a:ext cx="1515763" cy="9315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 name="TextBox 4"/>
          <p:cNvSpPr txBox="1"/>
          <p:nvPr/>
        </p:nvSpPr>
        <p:spPr>
          <a:xfrm>
            <a:off x="4224752" y="1828048"/>
            <a:ext cx="922638" cy="307777"/>
          </a:xfrm>
          <a:prstGeom prst="rect">
            <a:avLst/>
          </a:prstGeom>
        </p:spPr>
        <p:txBody>
          <a:bodyPr wrap="square" rtlCol="0">
            <a:spAutoFit/>
          </a:bodyPr>
          <a:lstStyle/>
          <a:p>
            <a:r>
              <a:rPr lang="en-US" sz="1400" dirty="0">
                <a:solidFill>
                  <a:schemeClr val="bg2"/>
                </a:solidFill>
              </a:rPr>
              <a:t>Business</a:t>
            </a:r>
            <a:endParaRPr lang="en-CA" sz="1400" dirty="0">
              <a:solidFill>
                <a:schemeClr val="bg2"/>
              </a:solidFill>
            </a:endParaRPr>
          </a:p>
        </p:txBody>
      </p:sp>
      <p:sp>
        <p:nvSpPr>
          <p:cNvPr id="26" name="Oval 25"/>
          <p:cNvSpPr/>
          <p:nvPr/>
        </p:nvSpPr>
        <p:spPr>
          <a:xfrm>
            <a:off x="3954981" y="4946470"/>
            <a:ext cx="1515763" cy="9315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8" name="TextBox 27"/>
          <p:cNvSpPr txBox="1"/>
          <p:nvPr/>
        </p:nvSpPr>
        <p:spPr>
          <a:xfrm>
            <a:off x="4187035" y="5250850"/>
            <a:ext cx="1051653" cy="307777"/>
          </a:xfrm>
          <a:prstGeom prst="rect">
            <a:avLst/>
          </a:prstGeom>
        </p:spPr>
        <p:txBody>
          <a:bodyPr wrap="square" rtlCol="0">
            <a:spAutoFit/>
          </a:bodyPr>
          <a:lstStyle/>
          <a:p>
            <a:r>
              <a:rPr lang="en-US" sz="1400" dirty="0">
                <a:solidFill>
                  <a:schemeClr val="bg2"/>
                </a:solidFill>
              </a:rPr>
              <a:t>Operations</a:t>
            </a:r>
            <a:endParaRPr lang="en-CA" sz="1400" dirty="0">
              <a:solidFill>
                <a:schemeClr val="bg2"/>
              </a:solidFill>
            </a:endParaRPr>
          </a:p>
        </p:txBody>
      </p:sp>
      <p:sp>
        <p:nvSpPr>
          <p:cNvPr id="31" name="Oval 30"/>
          <p:cNvSpPr/>
          <p:nvPr/>
        </p:nvSpPr>
        <p:spPr>
          <a:xfrm>
            <a:off x="3921894" y="3238514"/>
            <a:ext cx="1515763" cy="9315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2" name="TextBox 31"/>
          <p:cNvSpPr txBox="1"/>
          <p:nvPr/>
        </p:nvSpPr>
        <p:spPr>
          <a:xfrm>
            <a:off x="4228304" y="3307512"/>
            <a:ext cx="922638" cy="738664"/>
          </a:xfrm>
          <a:prstGeom prst="rect">
            <a:avLst/>
          </a:prstGeom>
        </p:spPr>
        <p:txBody>
          <a:bodyPr wrap="square" rtlCol="0">
            <a:spAutoFit/>
          </a:bodyPr>
          <a:lstStyle/>
          <a:p>
            <a:pPr algn="ctr"/>
            <a:r>
              <a:rPr lang="en-US" sz="1400" dirty="0">
                <a:solidFill>
                  <a:schemeClr val="bg2"/>
                </a:solidFill>
              </a:rPr>
              <a:t>IT </a:t>
            </a:r>
          </a:p>
          <a:p>
            <a:pPr algn="ctr"/>
            <a:r>
              <a:rPr lang="en-US" sz="1400" dirty="0">
                <a:solidFill>
                  <a:schemeClr val="bg2"/>
                </a:solidFill>
              </a:rPr>
              <a:t>Scaled Agile</a:t>
            </a:r>
            <a:endParaRPr lang="en-CA" sz="1400" dirty="0">
              <a:solidFill>
                <a:schemeClr val="bg2"/>
              </a:solidFill>
            </a:endParaRPr>
          </a:p>
        </p:txBody>
      </p:sp>
      <p:sp>
        <p:nvSpPr>
          <p:cNvPr id="24" name="TextBox 23"/>
          <p:cNvSpPr txBox="1"/>
          <p:nvPr/>
        </p:nvSpPr>
        <p:spPr>
          <a:xfrm>
            <a:off x="3307121" y="1210830"/>
            <a:ext cx="2927755" cy="276999"/>
          </a:xfrm>
          <a:prstGeom prst="rect">
            <a:avLst/>
          </a:prstGeom>
        </p:spPr>
        <p:txBody>
          <a:bodyPr wrap="square" rtlCol="0">
            <a:spAutoFit/>
          </a:bodyPr>
          <a:lstStyle/>
          <a:p>
            <a:r>
              <a:rPr lang="en-US" sz="1200" dirty="0"/>
              <a:t>From project to product delivery focus</a:t>
            </a:r>
            <a:endParaRPr lang="en-CA" sz="1200" dirty="0"/>
          </a:p>
        </p:txBody>
      </p:sp>
      <p:sp>
        <p:nvSpPr>
          <p:cNvPr id="34" name="TextBox 33"/>
          <p:cNvSpPr txBox="1"/>
          <p:nvPr/>
        </p:nvSpPr>
        <p:spPr>
          <a:xfrm>
            <a:off x="3120059" y="6011648"/>
            <a:ext cx="2628808" cy="461665"/>
          </a:xfrm>
          <a:prstGeom prst="rect">
            <a:avLst/>
          </a:prstGeom>
        </p:spPr>
        <p:txBody>
          <a:bodyPr wrap="square" rtlCol="0">
            <a:spAutoFit/>
          </a:bodyPr>
          <a:lstStyle/>
          <a:p>
            <a:pPr algn="ctr"/>
            <a:r>
              <a:rPr lang="en-US" sz="1200" dirty="0"/>
              <a:t>From standalone manual processes to integration and automation</a:t>
            </a:r>
            <a:endParaRPr lang="en-CA" sz="1200" dirty="0"/>
          </a:p>
        </p:txBody>
      </p:sp>
      <p:sp>
        <p:nvSpPr>
          <p:cNvPr id="38" name="Arc 37"/>
          <p:cNvSpPr/>
          <p:nvPr/>
        </p:nvSpPr>
        <p:spPr>
          <a:xfrm rot="20918563">
            <a:off x="4426591" y="1902514"/>
            <a:ext cx="3024387" cy="2733690"/>
          </a:xfrm>
          <a:prstGeom prst="arc">
            <a:avLst>
              <a:gd name="adj1" fmla="val 15888217"/>
              <a:gd name="adj2" fmla="val 868029"/>
            </a:avLst>
          </a:prstGeom>
          <a:ln w="10160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41" name="Arc 40"/>
          <p:cNvSpPr/>
          <p:nvPr/>
        </p:nvSpPr>
        <p:spPr>
          <a:xfrm rot="16859109">
            <a:off x="1628850" y="2044377"/>
            <a:ext cx="3024387" cy="2733690"/>
          </a:xfrm>
          <a:prstGeom prst="arc">
            <a:avLst>
              <a:gd name="adj1" fmla="val 15888217"/>
              <a:gd name="adj2" fmla="val 868029"/>
            </a:avLst>
          </a:prstGeom>
          <a:ln w="10160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42" name="Arc 41"/>
          <p:cNvSpPr/>
          <p:nvPr/>
        </p:nvSpPr>
        <p:spPr>
          <a:xfrm rot="5894512">
            <a:off x="4616832" y="2624253"/>
            <a:ext cx="3024387" cy="2733690"/>
          </a:xfrm>
          <a:prstGeom prst="arc">
            <a:avLst>
              <a:gd name="adj1" fmla="val 15888217"/>
              <a:gd name="adj2" fmla="val 868029"/>
            </a:avLst>
          </a:prstGeom>
          <a:ln w="10160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43" name="Arc 42"/>
          <p:cNvSpPr/>
          <p:nvPr/>
        </p:nvSpPr>
        <p:spPr>
          <a:xfrm rot="10080860">
            <a:off x="1810024" y="2829126"/>
            <a:ext cx="3024387" cy="2733690"/>
          </a:xfrm>
          <a:prstGeom prst="arc">
            <a:avLst>
              <a:gd name="adj1" fmla="val 15888217"/>
              <a:gd name="adj2" fmla="val 868029"/>
            </a:avLst>
          </a:prstGeom>
          <a:ln w="10160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29" name="TextBox 28"/>
          <p:cNvSpPr txBox="1"/>
          <p:nvPr/>
        </p:nvSpPr>
        <p:spPr>
          <a:xfrm>
            <a:off x="1924141" y="2818771"/>
            <a:ext cx="2088979" cy="461665"/>
          </a:xfrm>
          <a:prstGeom prst="rect">
            <a:avLst/>
          </a:prstGeom>
        </p:spPr>
        <p:txBody>
          <a:bodyPr wrap="square" rtlCol="0">
            <a:spAutoFit/>
          </a:bodyPr>
          <a:lstStyle/>
          <a:p>
            <a:pPr algn="ctr"/>
            <a:r>
              <a:rPr lang="en-US" sz="1200" dirty="0"/>
              <a:t>Scale Agile pilot team success to the rest of IT </a:t>
            </a:r>
            <a:endParaRPr lang="en-CA" sz="1200" dirty="0"/>
          </a:p>
        </p:txBody>
      </p:sp>
      <p:sp>
        <p:nvSpPr>
          <p:cNvPr id="3" name="Oval Callout 2"/>
          <p:cNvSpPr/>
          <p:nvPr/>
        </p:nvSpPr>
        <p:spPr>
          <a:xfrm rot="11018958">
            <a:off x="5324192" y="4173960"/>
            <a:ext cx="1416093" cy="988679"/>
          </a:xfrm>
          <a:prstGeom prst="wedgeEllipseCallout">
            <a:avLst/>
          </a:prstGeom>
          <a:solidFill>
            <a:srgbClr val="B0C53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TextBox 3"/>
          <p:cNvSpPr txBox="1"/>
          <p:nvPr/>
        </p:nvSpPr>
        <p:spPr>
          <a:xfrm>
            <a:off x="5614228" y="4231796"/>
            <a:ext cx="1000417" cy="861774"/>
          </a:xfrm>
          <a:prstGeom prst="rect">
            <a:avLst/>
          </a:prstGeom>
        </p:spPr>
        <p:txBody>
          <a:bodyPr wrap="square" rtlCol="0">
            <a:spAutoFit/>
          </a:bodyPr>
          <a:lstStyle/>
          <a:p>
            <a:pPr algn="ctr"/>
            <a:r>
              <a:rPr lang="en-US" sz="1000" b="1" i="1" dirty="0"/>
              <a:t>Note that teams may use various delivery methods</a:t>
            </a:r>
            <a:endParaRPr lang="en-CA" sz="1000" b="1" i="1" dirty="0"/>
          </a:p>
        </p:txBody>
      </p:sp>
      <p:sp>
        <p:nvSpPr>
          <p:cNvPr id="33" name="Rectangular Callout 32"/>
          <p:cNvSpPr/>
          <p:nvPr/>
        </p:nvSpPr>
        <p:spPr>
          <a:xfrm>
            <a:off x="6596927" y="1208057"/>
            <a:ext cx="2129214" cy="713558"/>
          </a:xfrm>
          <a:prstGeom prst="wedgeRectCallout">
            <a:avLst>
              <a:gd name="adj1" fmla="val -78788"/>
              <a:gd name="adj2" fmla="val -20641"/>
            </a:avLst>
          </a:prstGeom>
          <a:solidFill>
            <a:schemeClr val="accent2">
              <a:lumMod val="40000"/>
              <a:lumOff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i="1" dirty="0">
                <a:solidFill>
                  <a:schemeClr val="accent4"/>
                </a:solidFill>
                <a:hlinkClick r:id="rId4"/>
              </a:rPr>
              <a:t>Transition to Product Delivery</a:t>
            </a:r>
            <a:endParaRPr lang="en-US" sz="1200" b="1" i="1" dirty="0">
              <a:solidFill>
                <a:schemeClr val="accent4"/>
              </a:solidFill>
            </a:endParaRPr>
          </a:p>
        </p:txBody>
      </p:sp>
      <p:sp>
        <p:nvSpPr>
          <p:cNvPr id="35" name="Rectangular Callout 34"/>
          <p:cNvSpPr/>
          <p:nvPr/>
        </p:nvSpPr>
        <p:spPr>
          <a:xfrm>
            <a:off x="6234876" y="5583671"/>
            <a:ext cx="2411764" cy="888903"/>
          </a:xfrm>
          <a:prstGeom prst="wedgeRectCallout">
            <a:avLst>
              <a:gd name="adj1" fmla="val -74718"/>
              <a:gd name="adj2" fmla="val -1157"/>
            </a:avLst>
          </a:prstGeom>
          <a:solidFill>
            <a:schemeClr val="accent2">
              <a:lumMod val="40000"/>
              <a:lumOff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i="1" dirty="0">
                <a:hlinkClick r:id="rId5"/>
              </a:rPr>
              <a:t>Implement DevOps Practices That Work</a:t>
            </a:r>
            <a:endParaRPr lang="en-US" sz="1200" i="1" dirty="0">
              <a:solidFill>
                <a:schemeClr val="accent4"/>
              </a:solidFill>
            </a:endParaRPr>
          </a:p>
        </p:txBody>
      </p:sp>
    </p:spTree>
    <p:extLst>
      <p:ext uri="{BB962C8B-B14F-4D97-AF65-F5344CB8AC3E}">
        <p14:creationId xmlns:p14="http://schemas.microsoft.com/office/powerpoint/2010/main" val="1252839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Understand the meaning of business agility  </a:t>
            </a:r>
            <a:endParaRPr lang="en-CA" dirty="0"/>
          </a:p>
        </p:txBody>
      </p:sp>
      <p:sp>
        <p:nvSpPr>
          <p:cNvPr id="2" name="TextBox 1"/>
          <p:cNvSpPr txBox="1"/>
          <p:nvPr/>
        </p:nvSpPr>
        <p:spPr>
          <a:xfrm>
            <a:off x="257173" y="1273589"/>
            <a:ext cx="8620125" cy="4770537"/>
          </a:xfrm>
          <a:prstGeom prst="rect">
            <a:avLst/>
          </a:prstGeom>
        </p:spPr>
        <p:txBody>
          <a:bodyPr wrap="square" rtlCol="0">
            <a:spAutoFit/>
          </a:bodyPr>
          <a:lstStyle/>
          <a:p>
            <a:pPr marL="285750" indent="-285750">
              <a:buFont typeface="Arial" panose="020B0604020202020204" pitchFamily="34" charset="0"/>
              <a:buChar char="•"/>
            </a:pPr>
            <a:r>
              <a:rPr lang="en-US" sz="1600" dirty="0"/>
              <a:t>Enables an organization to sense changes internally or externally and respond accordingly in order to deliver value to its customers.</a:t>
            </a:r>
          </a:p>
          <a:p>
            <a:pPr marL="285750" indent="-285750">
              <a:buFont typeface="Arial" panose="020B0604020202020204" pitchFamily="34" charset="0"/>
              <a:buChar char="•"/>
            </a:pPr>
            <a:endParaRPr lang="en-US" sz="1600" b="1" i="1" dirty="0"/>
          </a:p>
          <a:p>
            <a:pPr marL="285750" indent="-285750">
              <a:buFont typeface="Arial" panose="020B0604020202020204" pitchFamily="34" charset="0"/>
              <a:buChar char="•"/>
            </a:pPr>
            <a:r>
              <a:rPr lang="en-US" sz="1600" dirty="0"/>
              <a:t>Not a specific methodology or even a general framework.</a:t>
            </a:r>
          </a:p>
          <a:p>
            <a:pPr marL="285750" indent="-285750">
              <a:buFont typeface="Arial" panose="020B0604020202020204" pitchFamily="34" charset="0"/>
              <a:buChar char="•"/>
            </a:pPr>
            <a:endParaRPr lang="en-US" sz="1600" b="1" i="1" dirty="0"/>
          </a:p>
          <a:p>
            <a:pPr marL="285750" indent="-285750">
              <a:buFont typeface="Arial" panose="020B0604020202020204" pitchFamily="34" charset="0"/>
              <a:buChar char="•"/>
            </a:pPr>
            <a:r>
              <a:rPr lang="en-US" sz="1600" dirty="0"/>
              <a:t>Describes how an organization operates through embodying a specific type of growth mindset that is very similar to the Agile mindset. </a:t>
            </a:r>
          </a:p>
          <a:p>
            <a:pPr marL="285750" indent="-285750">
              <a:buFont typeface="Arial" panose="020B0604020202020204" pitchFamily="34" charset="0"/>
              <a:buChar char="•"/>
            </a:pPr>
            <a:endParaRPr lang="en-US" sz="1600" b="1" i="1" dirty="0"/>
          </a:p>
          <a:p>
            <a:pPr marL="285750" indent="-285750">
              <a:buFont typeface="Arial" panose="020B0604020202020204" pitchFamily="34" charset="0"/>
              <a:buChar char="•"/>
            </a:pPr>
            <a:r>
              <a:rPr lang="en-US" sz="1600" dirty="0"/>
              <a:t>Appropriate for any organization that faces uncertainty and rapid change.</a:t>
            </a:r>
          </a:p>
          <a:p>
            <a:pPr marL="285750" indent="-285750">
              <a:buFont typeface="Arial" panose="020B0604020202020204" pitchFamily="34" charset="0"/>
              <a:buChar char="•"/>
            </a:pPr>
            <a:endParaRPr lang="en-US" sz="1600" b="1" i="1" dirty="0"/>
          </a:p>
          <a:p>
            <a:pPr marL="285750" indent="-285750">
              <a:buFont typeface="Arial" panose="020B0604020202020204" pitchFamily="34" charset="0"/>
              <a:buChar char="•"/>
            </a:pPr>
            <a:r>
              <a:rPr lang="en-US" sz="1600" dirty="0"/>
              <a:t>Values individuals and their interactions, collaboration, driving toward outcome, and constant learning.</a:t>
            </a:r>
          </a:p>
          <a:p>
            <a:pPr marL="285750" indent="-285750">
              <a:buFont typeface="Arial" panose="020B0604020202020204" pitchFamily="34" charset="0"/>
              <a:buChar char="•"/>
            </a:pPr>
            <a:endParaRPr lang="en-US" sz="1600" b="1" i="1" dirty="0"/>
          </a:p>
          <a:p>
            <a:pPr marL="285750" indent="-285750">
              <a:buFont typeface="Arial" panose="020B0604020202020204" pitchFamily="34" charset="0"/>
              <a:buChar char="•"/>
            </a:pPr>
            <a:r>
              <a:rPr lang="en-US" sz="1600" dirty="0"/>
              <a:t>Any practice/framework that is appropriate for the organization’s context and helps it embrace change and deliver value to its customers is appropriate.</a:t>
            </a:r>
          </a:p>
          <a:p>
            <a:pPr marL="285750" indent="-285750">
              <a:buFont typeface="Arial" panose="020B0604020202020204" pitchFamily="34" charset="0"/>
              <a:buChar char="•"/>
            </a:pPr>
            <a:endParaRPr lang="en-US" sz="1600" b="1" i="1" dirty="0"/>
          </a:p>
          <a:p>
            <a:pPr marL="285750" indent="-285750">
              <a:buFont typeface="Arial" panose="020B0604020202020204" pitchFamily="34" charset="0"/>
              <a:buChar char="•"/>
            </a:pPr>
            <a:r>
              <a:rPr lang="en-US" sz="1600" dirty="0"/>
              <a:t>Any lifecycle that allows an organization to iteratively and incrementally deliver value to its customers, sense the value those customers realize, and respond accordingly is appropriate.</a:t>
            </a:r>
            <a:endParaRPr lang="en-CA" sz="1600" b="1" i="1" dirty="0"/>
          </a:p>
        </p:txBody>
      </p:sp>
      <p:sp>
        <p:nvSpPr>
          <p:cNvPr id="3" name="Rectangle 2"/>
          <p:cNvSpPr/>
          <p:nvPr/>
        </p:nvSpPr>
        <p:spPr>
          <a:xfrm>
            <a:off x="7162800" y="6184240"/>
            <a:ext cx="1714499" cy="276999"/>
          </a:xfrm>
          <a:prstGeom prst="rect">
            <a:avLst/>
          </a:prstGeom>
        </p:spPr>
        <p:txBody>
          <a:bodyPr wrap="square">
            <a:spAutoFit/>
          </a:bodyPr>
          <a:lstStyle/>
          <a:p>
            <a:pPr marR="0" lvl="0">
              <a:spcBef>
                <a:spcPts val="0"/>
              </a:spcBef>
              <a:spcAft>
                <a:spcPts val="0"/>
              </a:spcAft>
            </a:pPr>
            <a:r>
              <a:rPr lang="en-CA" sz="1200" dirty="0">
                <a:ea typeface="Calibri" panose="020F0502020204030204" pitchFamily="34" charset="0"/>
                <a:cs typeface="Times New Roman" panose="02020603050405020304" pitchFamily="18" charset="0"/>
              </a:rPr>
              <a:t>Source: Agile Alliance</a:t>
            </a:r>
            <a:endParaRPr lang="en-CA" sz="1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9340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Realize the benefits of extending Agile to the business</a:t>
            </a:r>
            <a:endParaRPr lang="en-CA" dirty="0"/>
          </a:p>
        </p:txBody>
      </p:sp>
      <p:sp>
        <p:nvSpPr>
          <p:cNvPr id="2" name="TextBox 1"/>
          <p:cNvSpPr txBox="1"/>
          <p:nvPr/>
        </p:nvSpPr>
        <p:spPr>
          <a:xfrm>
            <a:off x="257174" y="1499285"/>
            <a:ext cx="8147221" cy="646331"/>
          </a:xfrm>
          <a:prstGeom prst="rect">
            <a:avLst/>
          </a:prstGeom>
        </p:spPr>
        <p:txBody>
          <a:bodyPr wrap="square" rtlCol="0">
            <a:spAutoFit/>
          </a:bodyPr>
          <a:lstStyle/>
          <a:p>
            <a:r>
              <a:rPr lang="en-CA" u="sng" dirty="0"/>
              <a:t> </a:t>
            </a:r>
            <a:endParaRPr lang="en-CA" dirty="0"/>
          </a:p>
          <a:p>
            <a:endParaRPr lang="en-CA" b="1" i="1" dirty="0"/>
          </a:p>
        </p:txBody>
      </p:sp>
      <p:sp>
        <p:nvSpPr>
          <p:cNvPr id="3" name="Rectangle 2"/>
          <p:cNvSpPr/>
          <p:nvPr/>
        </p:nvSpPr>
        <p:spPr>
          <a:xfrm>
            <a:off x="257174" y="1295229"/>
            <a:ext cx="8425506" cy="4770537"/>
          </a:xfrm>
          <a:prstGeom prst="rect">
            <a:avLst/>
          </a:prstGeom>
        </p:spPr>
        <p:txBody>
          <a:bodyPr wrap="square">
            <a:spAutoFit/>
          </a:bodyPr>
          <a:lstStyle/>
          <a:p>
            <a:pPr marL="285750" lvl="0" indent="-285750">
              <a:buFont typeface="Arial" panose="020B0604020202020204" pitchFamily="34" charset="0"/>
              <a:buChar char="•"/>
            </a:pPr>
            <a:r>
              <a:rPr lang="en-US" sz="1600" dirty="0"/>
              <a:t>Effectively synchronize the workflows of multiple Agile development teams to improve product quality and time to value.</a:t>
            </a:r>
          </a:p>
          <a:p>
            <a:pPr lvl="0"/>
            <a:endParaRPr lang="en-CA" sz="1600" dirty="0"/>
          </a:p>
          <a:p>
            <a:pPr marL="285750" lvl="0" indent="-285750">
              <a:buFont typeface="Arial" panose="020B0604020202020204" pitchFamily="34" charset="0"/>
              <a:buChar char="•"/>
            </a:pPr>
            <a:r>
              <a:rPr lang="en-US" sz="1600" dirty="0"/>
              <a:t>Significantly increase product output.</a:t>
            </a:r>
          </a:p>
          <a:p>
            <a:pPr lvl="0"/>
            <a:endParaRPr lang="en-US" sz="1600" dirty="0"/>
          </a:p>
          <a:p>
            <a:pPr marL="285750" lvl="0" indent="-285750">
              <a:buFont typeface="Arial" panose="020B0604020202020204" pitchFamily="34" charset="0"/>
              <a:buChar char="•"/>
            </a:pPr>
            <a:r>
              <a:rPr lang="en-US" sz="1600" dirty="0"/>
              <a:t>Reduce cost inefficiencies by eliminating bottlenecks. </a:t>
            </a:r>
          </a:p>
          <a:p>
            <a:pPr lvl="0"/>
            <a:endParaRPr lang="en-US" sz="1600" dirty="0"/>
          </a:p>
          <a:p>
            <a:pPr marL="285750" lvl="0" indent="-285750">
              <a:buFont typeface="Arial" panose="020B0604020202020204" pitchFamily="34" charset="0"/>
              <a:buChar char="•"/>
            </a:pPr>
            <a:r>
              <a:rPr lang="en-US" sz="1600" dirty="0"/>
              <a:t>Improve day-to-day management of people, tasks, and projects.</a:t>
            </a:r>
          </a:p>
          <a:p>
            <a:pPr lvl="0"/>
            <a:endParaRPr lang="en-US" sz="1600" dirty="0"/>
          </a:p>
          <a:p>
            <a:pPr marL="285750" lvl="0" indent="-285750">
              <a:buFont typeface="Arial" panose="020B0604020202020204" pitchFamily="34" charset="0"/>
              <a:buChar char="•"/>
            </a:pPr>
            <a:r>
              <a:rPr lang="en-US" sz="1600" dirty="0"/>
              <a:t>Further advance movement from project-focused delivery to product development.</a:t>
            </a:r>
          </a:p>
          <a:p>
            <a:pPr lvl="0"/>
            <a:endParaRPr lang="en-US" sz="1600" dirty="0"/>
          </a:p>
          <a:p>
            <a:pPr marL="285750" lvl="0" indent="-285750">
              <a:buFont typeface="Arial" panose="020B0604020202020204" pitchFamily="34" charset="0"/>
              <a:buChar char="•"/>
            </a:pPr>
            <a:r>
              <a:rPr lang="en-US" sz="1600" dirty="0"/>
              <a:t>Promote team autonomy and alignment through the application of Agile development and working toward a common goal.</a:t>
            </a:r>
          </a:p>
          <a:p>
            <a:pPr lvl="0"/>
            <a:endParaRPr lang="en-US" sz="1600" dirty="0"/>
          </a:p>
          <a:p>
            <a:pPr marL="285750" lvl="0" indent="-285750">
              <a:buFont typeface="Arial" panose="020B0604020202020204" pitchFamily="34" charset="0"/>
              <a:buChar char="•"/>
            </a:pPr>
            <a:r>
              <a:rPr lang="en-US" sz="1600" dirty="0"/>
              <a:t>Position the company to adapt an Agile culture and philosophy without which Agile benefits will be greatly reduced.</a:t>
            </a:r>
          </a:p>
          <a:p>
            <a:pPr marL="285750" lvl="0" indent="-285750">
              <a:buFont typeface="Arial" panose="020B0604020202020204" pitchFamily="34" charset="0"/>
              <a:buChar char="•"/>
            </a:pPr>
            <a:endParaRPr lang="en-CA" sz="1600" dirty="0"/>
          </a:p>
          <a:p>
            <a:pPr lvl="0"/>
            <a:endParaRPr lang="en-CA" sz="1600" u="sng" dirty="0">
              <a:hlinkClick r:id="rId3" action="ppaction://hlinkfile"/>
            </a:endParaRPr>
          </a:p>
          <a:p>
            <a:pPr lvl="0"/>
            <a:endParaRPr lang="en-CA" sz="1600" u="sng" dirty="0">
              <a:hlinkClick r:id="rId4"/>
            </a:endParaRPr>
          </a:p>
        </p:txBody>
      </p:sp>
      <p:sp>
        <p:nvSpPr>
          <p:cNvPr id="4" name="TextBox 3"/>
          <p:cNvSpPr txBox="1"/>
          <p:nvPr/>
        </p:nvSpPr>
        <p:spPr>
          <a:xfrm>
            <a:off x="6019800" y="6142710"/>
            <a:ext cx="2928577" cy="276999"/>
          </a:xfrm>
          <a:prstGeom prst="rect">
            <a:avLst/>
          </a:prstGeom>
        </p:spPr>
        <p:txBody>
          <a:bodyPr wrap="square" rtlCol="0">
            <a:spAutoFit/>
          </a:bodyPr>
          <a:lstStyle/>
          <a:p>
            <a:r>
              <a:rPr lang="en-CA" sz="1200" dirty="0"/>
              <a:t>Sources: Krusche Company and </a:t>
            </a:r>
            <a:r>
              <a:rPr lang="en-CA" sz="1200" dirty="0" smtClean="0"/>
              <a:t>Gofore </a:t>
            </a:r>
            <a:endParaRPr lang="en-CA" sz="1200" dirty="0"/>
          </a:p>
        </p:txBody>
      </p:sp>
    </p:spTree>
    <p:extLst>
      <p:ext uri="{BB962C8B-B14F-4D97-AF65-F5344CB8AC3E}">
        <p14:creationId xmlns:p14="http://schemas.microsoft.com/office/powerpoint/2010/main" val="1371285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ea typeface="Montserrat Black" charset="0"/>
                <a:cs typeface="Arial" panose="020B0604020202020204" pitchFamily="34" charset="0"/>
              </a:rPr>
              <a:t>Continue realizing success through Info-Tech’s Agile journey</a:t>
            </a:r>
            <a:endParaRPr lang="en-CA" dirty="0"/>
          </a:p>
        </p:txBody>
      </p:sp>
      <p:sp>
        <p:nvSpPr>
          <p:cNvPr id="5" name="Isosceles Triangle 4"/>
          <p:cNvSpPr/>
          <p:nvPr/>
        </p:nvSpPr>
        <p:spPr>
          <a:xfrm>
            <a:off x="77778" y="1339850"/>
            <a:ext cx="2792421" cy="4987472"/>
          </a:xfrm>
          <a:prstGeom prst="triangle">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6" name="Freeform 5"/>
          <p:cNvSpPr/>
          <p:nvPr/>
        </p:nvSpPr>
        <p:spPr>
          <a:xfrm>
            <a:off x="1550902" y="1839084"/>
            <a:ext cx="1815074" cy="886445"/>
          </a:xfrm>
          <a:custGeom>
            <a:avLst/>
            <a:gdLst>
              <a:gd name="connsiteX0" fmla="*/ 0 w 1815074"/>
              <a:gd name="connsiteY0" fmla="*/ 147744 h 886445"/>
              <a:gd name="connsiteX1" fmla="*/ 147744 w 1815074"/>
              <a:gd name="connsiteY1" fmla="*/ 0 h 886445"/>
              <a:gd name="connsiteX2" fmla="*/ 1667330 w 1815074"/>
              <a:gd name="connsiteY2" fmla="*/ 0 h 886445"/>
              <a:gd name="connsiteX3" fmla="*/ 1815074 w 1815074"/>
              <a:gd name="connsiteY3" fmla="*/ 147744 h 886445"/>
              <a:gd name="connsiteX4" fmla="*/ 1815074 w 1815074"/>
              <a:gd name="connsiteY4" fmla="*/ 738701 h 886445"/>
              <a:gd name="connsiteX5" fmla="*/ 1667330 w 1815074"/>
              <a:gd name="connsiteY5" fmla="*/ 886445 h 886445"/>
              <a:gd name="connsiteX6" fmla="*/ 147744 w 1815074"/>
              <a:gd name="connsiteY6" fmla="*/ 886445 h 886445"/>
              <a:gd name="connsiteX7" fmla="*/ 0 w 1815074"/>
              <a:gd name="connsiteY7" fmla="*/ 738701 h 886445"/>
              <a:gd name="connsiteX8" fmla="*/ 0 w 1815074"/>
              <a:gd name="connsiteY8" fmla="*/ 147744 h 886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5074" h="886445">
                <a:moveTo>
                  <a:pt x="0" y="147744"/>
                </a:moveTo>
                <a:cubicBezTo>
                  <a:pt x="0" y="66147"/>
                  <a:pt x="66147" y="0"/>
                  <a:pt x="147744" y="0"/>
                </a:cubicBezTo>
                <a:lnTo>
                  <a:pt x="1667330" y="0"/>
                </a:lnTo>
                <a:cubicBezTo>
                  <a:pt x="1748927" y="0"/>
                  <a:pt x="1815074" y="66147"/>
                  <a:pt x="1815074" y="147744"/>
                </a:cubicBezTo>
                <a:lnTo>
                  <a:pt x="1815074" y="738701"/>
                </a:lnTo>
                <a:cubicBezTo>
                  <a:pt x="1815074" y="820298"/>
                  <a:pt x="1748927" y="886445"/>
                  <a:pt x="1667330" y="886445"/>
                </a:cubicBezTo>
                <a:lnTo>
                  <a:pt x="147744" y="886445"/>
                </a:lnTo>
                <a:cubicBezTo>
                  <a:pt x="66147" y="886445"/>
                  <a:pt x="0" y="820298"/>
                  <a:pt x="0" y="738701"/>
                </a:cubicBezTo>
                <a:lnTo>
                  <a:pt x="0" y="147744"/>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1383" tIns="161383" rIns="161383" bIns="161383" numCol="1" spcCol="1270" anchor="ctr" anchorCtr="0">
            <a:noAutofit/>
          </a:bodyPr>
          <a:lstStyle/>
          <a:p>
            <a:pPr lvl="0" algn="ctr" defTabSz="1377950">
              <a:lnSpc>
                <a:spcPct val="90000"/>
              </a:lnSpc>
              <a:spcBef>
                <a:spcPct val="0"/>
              </a:spcBef>
              <a:spcAft>
                <a:spcPct val="35000"/>
              </a:spcAft>
            </a:pPr>
            <a:r>
              <a:rPr lang="en-US" sz="3100" kern="1200" dirty="0"/>
              <a:t>Satisfy</a:t>
            </a:r>
            <a:endParaRPr lang="en-CA" sz="3100" kern="1200" dirty="0"/>
          </a:p>
        </p:txBody>
      </p:sp>
      <p:sp>
        <p:nvSpPr>
          <p:cNvPr id="7" name="Freeform 6"/>
          <p:cNvSpPr/>
          <p:nvPr/>
        </p:nvSpPr>
        <p:spPr>
          <a:xfrm>
            <a:off x="1550902" y="2836335"/>
            <a:ext cx="1815074" cy="886445"/>
          </a:xfrm>
          <a:custGeom>
            <a:avLst/>
            <a:gdLst>
              <a:gd name="connsiteX0" fmla="*/ 0 w 1815074"/>
              <a:gd name="connsiteY0" fmla="*/ 147744 h 886445"/>
              <a:gd name="connsiteX1" fmla="*/ 147744 w 1815074"/>
              <a:gd name="connsiteY1" fmla="*/ 0 h 886445"/>
              <a:gd name="connsiteX2" fmla="*/ 1667330 w 1815074"/>
              <a:gd name="connsiteY2" fmla="*/ 0 h 886445"/>
              <a:gd name="connsiteX3" fmla="*/ 1815074 w 1815074"/>
              <a:gd name="connsiteY3" fmla="*/ 147744 h 886445"/>
              <a:gd name="connsiteX4" fmla="*/ 1815074 w 1815074"/>
              <a:gd name="connsiteY4" fmla="*/ 738701 h 886445"/>
              <a:gd name="connsiteX5" fmla="*/ 1667330 w 1815074"/>
              <a:gd name="connsiteY5" fmla="*/ 886445 h 886445"/>
              <a:gd name="connsiteX6" fmla="*/ 147744 w 1815074"/>
              <a:gd name="connsiteY6" fmla="*/ 886445 h 886445"/>
              <a:gd name="connsiteX7" fmla="*/ 0 w 1815074"/>
              <a:gd name="connsiteY7" fmla="*/ 738701 h 886445"/>
              <a:gd name="connsiteX8" fmla="*/ 0 w 1815074"/>
              <a:gd name="connsiteY8" fmla="*/ 147744 h 886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5074" h="886445">
                <a:moveTo>
                  <a:pt x="0" y="147744"/>
                </a:moveTo>
                <a:cubicBezTo>
                  <a:pt x="0" y="66147"/>
                  <a:pt x="66147" y="0"/>
                  <a:pt x="147744" y="0"/>
                </a:cubicBezTo>
                <a:lnTo>
                  <a:pt x="1667330" y="0"/>
                </a:lnTo>
                <a:cubicBezTo>
                  <a:pt x="1748927" y="0"/>
                  <a:pt x="1815074" y="66147"/>
                  <a:pt x="1815074" y="147744"/>
                </a:cubicBezTo>
                <a:lnTo>
                  <a:pt x="1815074" y="738701"/>
                </a:lnTo>
                <a:cubicBezTo>
                  <a:pt x="1815074" y="820298"/>
                  <a:pt x="1748927" y="886445"/>
                  <a:pt x="1667330" y="886445"/>
                </a:cubicBezTo>
                <a:lnTo>
                  <a:pt x="147744" y="886445"/>
                </a:lnTo>
                <a:cubicBezTo>
                  <a:pt x="66147" y="886445"/>
                  <a:pt x="0" y="820298"/>
                  <a:pt x="0" y="738701"/>
                </a:cubicBezTo>
                <a:lnTo>
                  <a:pt x="0" y="147744"/>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1383" tIns="161383" rIns="161383" bIns="161383" numCol="1" spcCol="1270" anchor="ctr" anchorCtr="0">
            <a:noAutofit/>
          </a:bodyPr>
          <a:lstStyle/>
          <a:p>
            <a:pPr lvl="0" algn="ctr" defTabSz="1377950">
              <a:lnSpc>
                <a:spcPct val="90000"/>
              </a:lnSpc>
              <a:spcBef>
                <a:spcPct val="0"/>
              </a:spcBef>
              <a:spcAft>
                <a:spcPct val="35000"/>
              </a:spcAft>
            </a:pPr>
            <a:r>
              <a:rPr lang="en-US" sz="3100" kern="1200" dirty="0"/>
              <a:t>Scale</a:t>
            </a:r>
            <a:endParaRPr lang="en-CA" sz="3100" kern="1200" dirty="0"/>
          </a:p>
        </p:txBody>
      </p:sp>
      <p:sp>
        <p:nvSpPr>
          <p:cNvPr id="8" name="Freeform 7"/>
          <p:cNvSpPr/>
          <p:nvPr/>
        </p:nvSpPr>
        <p:spPr>
          <a:xfrm>
            <a:off x="1550902" y="3833586"/>
            <a:ext cx="1815074" cy="886445"/>
          </a:xfrm>
          <a:custGeom>
            <a:avLst/>
            <a:gdLst>
              <a:gd name="connsiteX0" fmla="*/ 0 w 1815074"/>
              <a:gd name="connsiteY0" fmla="*/ 147744 h 886445"/>
              <a:gd name="connsiteX1" fmla="*/ 147744 w 1815074"/>
              <a:gd name="connsiteY1" fmla="*/ 0 h 886445"/>
              <a:gd name="connsiteX2" fmla="*/ 1667330 w 1815074"/>
              <a:gd name="connsiteY2" fmla="*/ 0 h 886445"/>
              <a:gd name="connsiteX3" fmla="*/ 1815074 w 1815074"/>
              <a:gd name="connsiteY3" fmla="*/ 147744 h 886445"/>
              <a:gd name="connsiteX4" fmla="*/ 1815074 w 1815074"/>
              <a:gd name="connsiteY4" fmla="*/ 738701 h 886445"/>
              <a:gd name="connsiteX5" fmla="*/ 1667330 w 1815074"/>
              <a:gd name="connsiteY5" fmla="*/ 886445 h 886445"/>
              <a:gd name="connsiteX6" fmla="*/ 147744 w 1815074"/>
              <a:gd name="connsiteY6" fmla="*/ 886445 h 886445"/>
              <a:gd name="connsiteX7" fmla="*/ 0 w 1815074"/>
              <a:gd name="connsiteY7" fmla="*/ 738701 h 886445"/>
              <a:gd name="connsiteX8" fmla="*/ 0 w 1815074"/>
              <a:gd name="connsiteY8" fmla="*/ 147744 h 886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5074" h="886445">
                <a:moveTo>
                  <a:pt x="0" y="147744"/>
                </a:moveTo>
                <a:cubicBezTo>
                  <a:pt x="0" y="66147"/>
                  <a:pt x="66147" y="0"/>
                  <a:pt x="147744" y="0"/>
                </a:cubicBezTo>
                <a:lnTo>
                  <a:pt x="1667330" y="0"/>
                </a:lnTo>
                <a:cubicBezTo>
                  <a:pt x="1748927" y="0"/>
                  <a:pt x="1815074" y="66147"/>
                  <a:pt x="1815074" y="147744"/>
                </a:cubicBezTo>
                <a:lnTo>
                  <a:pt x="1815074" y="738701"/>
                </a:lnTo>
                <a:cubicBezTo>
                  <a:pt x="1815074" y="820298"/>
                  <a:pt x="1748927" y="886445"/>
                  <a:pt x="1667330" y="886445"/>
                </a:cubicBezTo>
                <a:lnTo>
                  <a:pt x="147744" y="886445"/>
                </a:lnTo>
                <a:cubicBezTo>
                  <a:pt x="66147" y="886445"/>
                  <a:pt x="0" y="820298"/>
                  <a:pt x="0" y="738701"/>
                </a:cubicBezTo>
                <a:lnTo>
                  <a:pt x="0" y="147744"/>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1383" tIns="161383" rIns="161383" bIns="161383" numCol="1" spcCol="1270" anchor="ctr" anchorCtr="0">
            <a:noAutofit/>
          </a:bodyPr>
          <a:lstStyle/>
          <a:p>
            <a:pPr lvl="0" algn="ctr" defTabSz="1377950">
              <a:lnSpc>
                <a:spcPct val="90000"/>
              </a:lnSpc>
              <a:spcBef>
                <a:spcPct val="0"/>
              </a:spcBef>
              <a:spcAft>
                <a:spcPct val="35000"/>
              </a:spcAft>
            </a:pPr>
            <a:r>
              <a:rPr lang="en-US" sz="3100" kern="1200" dirty="0"/>
              <a:t>Sustain</a:t>
            </a:r>
            <a:endParaRPr lang="en-CA" sz="3100" kern="1200" dirty="0"/>
          </a:p>
        </p:txBody>
      </p:sp>
      <p:sp>
        <p:nvSpPr>
          <p:cNvPr id="9" name="Freeform 8"/>
          <p:cNvSpPr/>
          <p:nvPr/>
        </p:nvSpPr>
        <p:spPr>
          <a:xfrm>
            <a:off x="1550902" y="4830836"/>
            <a:ext cx="1815074" cy="886445"/>
          </a:xfrm>
          <a:custGeom>
            <a:avLst/>
            <a:gdLst>
              <a:gd name="connsiteX0" fmla="*/ 0 w 1815074"/>
              <a:gd name="connsiteY0" fmla="*/ 147744 h 886445"/>
              <a:gd name="connsiteX1" fmla="*/ 147744 w 1815074"/>
              <a:gd name="connsiteY1" fmla="*/ 0 h 886445"/>
              <a:gd name="connsiteX2" fmla="*/ 1667330 w 1815074"/>
              <a:gd name="connsiteY2" fmla="*/ 0 h 886445"/>
              <a:gd name="connsiteX3" fmla="*/ 1815074 w 1815074"/>
              <a:gd name="connsiteY3" fmla="*/ 147744 h 886445"/>
              <a:gd name="connsiteX4" fmla="*/ 1815074 w 1815074"/>
              <a:gd name="connsiteY4" fmla="*/ 738701 h 886445"/>
              <a:gd name="connsiteX5" fmla="*/ 1667330 w 1815074"/>
              <a:gd name="connsiteY5" fmla="*/ 886445 h 886445"/>
              <a:gd name="connsiteX6" fmla="*/ 147744 w 1815074"/>
              <a:gd name="connsiteY6" fmla="*/ 886445 h 886445"/>
              <a:gd name="connsiteX7" fmla="*/ 0 w 1815074"/>
              <a:gd name="connsiteY7" fmla="*/ 738701 h 886445"/>
              <a:gd name="connsiteX8" fmla="*/ 0 w 1815074"/>
              <a:gd name="connsiteY8" fmla="*/ 147744 h 886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5074" h="886445">
                <a:moveTo>
                  <a:pt x="0" y="147744"/>
                </a:moveTo>
                <a:cubicBezTo>
                  <a:pt x="0" y="66147"/>
                  <a:pt x="66147" y="0"/>
                  <a:pt x="147744" y="0"/>
                </a:cubicBezTo>
                <a:lnTo>
                  <a:pt x="1667330" y="0"/>
                </a:lnTo>
                <a:cubicBezTo>
                  <a:pt x="1748927" y="0"/>
                  <a:pt x="1815074" y="66147"/>
                  <a:pt x="1815074" y="147744"/>
                </a:cubicBezTo>
                <a:lnTo>
                  <a:pt x="1815074" y="738701"/>
                </a:lnTo>
                <a:cubicBezTo>
                  <a:pt x="1815074" y="820298"/>
                  <a:pt x="1748927" y="886445"/>
                  <a:pt x="1667330" y="886445"/>
                </a:cubicBezTo>
                <a:lnTo>
                  <a:pt x="147744" y="886445"/>
                </a:lnTo>
                <a:cubicBezTo>
                  <a:pt x="66147" y="886445"/>
                  <a:pt x="0" y="820298"/>
                  <a:pt x="0" y="738701"/>
                </a:cubicBezTo>
                <a:lnTo>
                  <a:pt x="0" y="147744"/>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1383" tIns="161383" rIns="161383" bIns="161383" numCol="1" spcCol="1270" anchor="ctr" anchorCtr="0">
            <a:noAutofit/>
          </a:bodyPr>
          <a:lstStyle/>
          <a:p>
            <a:pPr lvl="0" algn="ctr" defTabSz="1377950">
              <a:lnSpc>
                <a:spcPct val="90000"/>
              </a:lnSpc>
              <a:spcBef>
                <a:spcPct val="0"/>
              </a:spcBef>
              <a:spcAft>
                <a:spcPct val="35000"/>
              </a:spcAft>
            </a:pPr>
            <a:r>
              <a:rPr lang="en-US" sz="3100" kern="1200" dirty="0"/>
              <a:t>Stabilize</a:t>
            </a:r>
            <a:endParaRPr lang="en-CA" sz="3100" kern="1200" dirty="0"/>
          </a:p>
        </p:txBody>
      </p:sp>
      <p:sp>
        <p:nvSpPr>
          <p:cNvPr id="16" name="Freeform 15"/>
          <p:cNvSpPr/>
          <p:nvPr/>
        </p:nvSpPr>
        <p:spPr>
          <a:xfrm>
            <a:off x="3464495" y="4847165"/>
            <a:ext cx="5412803" cy="886445"/>
          </a:xfrm>
          <a:custGeom>
            <a:avLst/>
            <a:gdLst>
              <a:gd name="connsiteX0" fmla="*/ 0 w 1815074"/>
              <a:gd name="connsiteY0" fmla="*/ 147744 h 886445"/>
              <a:gd name="connsiteX1" fmla="*/ 147744 w 1815074"/>
              <a:gd name="connsiteY1" fmla="*/ 0 h 886445"/>
              <a:gd name="connsiteX2" fmla="*/ 1667330 w 1815074"/>
              <a:gd name="connsiteY2" fmla="*/ 0 h 886445"/>
              <a:gd name="connsiteX3" fmla="*/ 1815074 w 1815074"/>
              <a:gd name="connsiteY3" fmla="*/ 147744 h 886445"/>
              <a:gd name="connsiteX4" fmla="*/ 1815074 w 1815074"/>
              <a:gd name="connsiteY4" fmla="*/ 738701 h 886445"/>
              <a:gd name="connsiteX5" fmla="*/ 1667330 w 1815074"/>
              <a:gd name="connsiteY5" fmla="*/ 886445 h 886445"/>
              <a:gd name="connsiteX6" fmla="*/ 147744 w 1815074"/>
              <a:gd name="connsiteY6" fmla="*/ 886445 h 886445"/>
              <a:gd name="connsiteX7" fmla="*/ 0 w 1815074"/>
              <a:gd name="connsiteY7" fmla="*/ 738701 h 886445"/>
              <a:gd name="connsiteX8" fmla="*/ 0 w 1815074"/>
              <a:gd name="connsiteY8" fmla="*/ 147744 h 886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5074" h="886445">
                <a:moveTo>
                  <a:pt x="0" y="147744"/>
                </a:moveTo>
                <a:cubicBezTo>
                  <a:pt x="0" y="66147"/>
                  <a:pt x="66147" y="0"/>
                  <a:pt x="147744" y="0"/>
                </a:cubicBezTo>
                <a:lnTo>
                  <a:pt x="1667330" y="0"/>
                </a:lnTo>
                <a:cubicBezTo>
                  <a:pt x="1748927" y="0"/>
                  <a:pt x="1815074" y="66147"/>
                  <a:pt x="1815074" y="147744"/>
                </a:cubicBezTo>
                <a:lnTo>
                  <a:pt x="1815074" y="738701"/>
                </a:lnTo>
                <a:cubicBezTo>
                  <a:pt x="1815074" y="820298"/>
                  <a:pt x="1748927" y="886445"/>
                  <a:pt x="1667330" y="886445"/>
                </a:cubicBezTo>
                <a:lnTo>
                  <a:pt x="147744" y="886445"/>
                </a:lnTo>
                <a:cubicBezTo>
                  <a:pt x="66147" y="886445"/>
                  <a:pt x="0" y="820298"/>
                  <a:pt x="0" y="738701"/>
                </a:cubicBezTo>
                <a:lnTo>
                  <a:pt x="0" y="147744"/>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1383" tIns="161383" rIns="161383" bIns="161383" numCol="1" spcCol="1270" anchor="ctr" anchorCtr="0">
            <a:noAutofit/>
          </a:bodyPr>
          <a:lstStyle/>
          <a:p>
            <a:pPr algn="ctr"/>
            <a:r>
              <a:rPr lang="en-US" sz="1400" i="1" dirty="0">
                <a:solidFill>
                  <a:srgbClr val="143F62"/>
                </a:solidFill>
                <a:latin typeface="Roboto" panose="02000000000000000000" pitchFamily="2" charset="0"/>
                <a:hlinkClick r:id="rId3"/>
              </a:rPr>
              <a:t>Implement Agile Practices That Work</a:t>
            </a:r>
            <a:endParaRPr lang="en-US" sz="1400" i="1" dirty="0">
              <a:solidFill>
                <a:srgbClr val="000000"/>
              </a:solidFill>
              <a:latin typeface="Roboto" panose="02000000000000000000" pitchFamily="2" charset="0"/>
            </a:endParaRPr>
          </a:p>
          <a:p>
            <a:pPr lvl="0" algn="ctr" defTabSz="1377950">
              <a:lnSpc>
                <a:spcPct val="90000"/>
              </a:lnSpc>
              <a:spcBef>
                <a:spcPct val="0"/>
              </a:spcBef>
              <a:spcAft>
                <a:spcPct val="35000"/>
              </a:spcAft>
            </a:pPr>
            <a:r>
              <a:rPr lang="en-US" sz="1400" dirty="0"/>
              <a:t>Evaluate Agile and put it into practice with a playbook tailored </a:t>
            </a:r>
            <a:br>
              <a:rPr lang="en-US" sz="1400" dirty="0"/>
            </a:br>
            <a:r>
              <a:rPr lang="en-US" sz="1400" dirty="0"/>
              <a:t>to your organization.</a:t>
            </a:r>
            <a:endParaRPr lang="en-CA" sz="1400" kern="1200" dirty="0"/>
          </a:p>
        </p:txBody>
      </p:sp>
      <p:sp>
        <p:nvSpPr>
          <p:cNvPr id="17" name="Freeform 16"/>
          <p:cNvSpPr/>
          <p:nvPr/>
        </p:nvSpPr>
        <p:spPr>
          <a:xfrm>
            <a:off x="3464495" y="3833586"/>
            <a:ext cx="5412803" cy="886445"/>
          </a:xfrm>
          <a:custGeom>
            <a:avLst/>
            <a:gdLst>
              <a:gd name="connsiteX0" fmla="*/ 0 w 1815074"/>
              <a:gd name="connsiteY0" fmla="*/ 147744 h 886445"/>
              <a:gd name="connsiteX1" fmla="*/ 147744 w 1815074"/>
              <a:gd name="connsiteY1" fmla="*/ 0 h 886445"/>
              <a:gd name="connsiteX2" fmla="*/ 1667330 w 1815074"/>
              <a:gd name="connsiteY2" fmla="*/ 0 h 886445"/>
              <a:gd name="connsiteX3" fmla="*/ 1815074 w 1815074"/>
              <a:gd name="connsiteY3" fmla="*/ 147744 h 886445"/>
              <a:gd name="connsiteX4" fmla="*/ 1815074 w 1815074"/>
              <a:gd name="connsiteY4" fmla="*/ 738701 h 886445"/>
              <a:gd name="connsiteX5" fmla="*/ 1667330 w 1815074"/>
              <a:gd name="connsiteY5" fmla="*/ 886445 h 886445"/>
              <a:gd name="connsiteX6" fmla="*/ 147744 w 1815074"/>
              <a:gd name="connsiteY6" fmla="*/ 886445 h 886445"/>
              <a:gd name="connsiteX7" fmla="*/ 0 w 1815074"/>
              <a:gd name="connsiteY7" fmla="*/ 738701 h 886445"/>
              <a:gd name="connsiteX8" fmla="*/ 0 w 1815074"/>
              <a:gd name="connsiteY8" fmla="*/ 147744 h 886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5074" h="886445">
                <a:moveTo>
                  <a:pt x="0" y="147744"/>
                </a:moveTo>
                <a:cubicBezTo>
                  <a:pt x="0" y="66147"/>
                  <a:pt x="66147" y="0"/>
                  <a:pt x="147744" y="0"/>
                </a:cubicBezTo>
                <a:lnTo>
                  <a:pt x="1667330" y="0"/>
                </a:lnTo>
                <a:cubicBezTo>
                  <a:pt x="1748927" y="0"/>
                  <a:pt x="1815074" y="66147"/>
                  <a:pt x="1815074" y="147744"/>
                </a:cubicBezTo>
                <a:lnTo>
                  <a:pt x="1815074" y="738701"/>
                </a:lnTo>
                <a:cubicBezTo>
                  <a:pt x="1815074" y="820298"/>
                  <a:pt x="1748927" y="886445"/>
                  <a:pt x="1667330" y="886445"/>
                </a:cubicBezTo>
                <a:lnTo>
                  <a:pt x="147744" y="886445"/>
                </a:lnTo>
                <a:cubicBezTo>
                  <a:pt x="66147" y="886445"/>
                  <a:pt x="0" y="820298"/>
                  <a:pt x="0" y="738701"/>
                </a:cubicBezTo>
                <a:lnTo>
                  <a:pt x="0" y="147744"/>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1383" tIns="161383" rIns="161383" bIns="161383" numCol="1" spcCol="1270" anchor="ctr" anchorCtr="0">
            <a:noAutofit/>
          </a:bodyPr>
          <a:lstStyle/>
          <a:p>
            <a:pPr algn="ctr"/>
            <a:r>
              <a:rPr lang="en-US" sz="1400" i="1" dirty="0">
                <a:solidFill>
                  <a:srgbClr val="143F62"/>
                </a:solidFill>
                <a:latin typeface="Roboto" panose="02000000000000000000" pitchFamily="2" charset="0"/>
                <a:hlinkClick r:id="rId4"/>
              </a:rPr>
              <a:t>Spread Best Practices With an Agile Center of Excellence</a:t>
            </a:r>
            <a:endParaRPr lang="en-US" sz="1400" i="1" dirty="0">
              <a:solidFill>
                <a:srgbClr val="000000"/>
              </a:solidFill>
              <a:latin typeface="Roboto" panose="02000000000000000000" pitchFamily="2" charset="0"/>
            </a:endParaRPr>
          </a:p>
          <a:p>
            <a:pPr lvl="0" algn="ctr" defTabSz="1377950">
              <a:lnSpc>
                <a:spcPct val="90000"/>
              </a:lnSpc>
              <a:spcBef>
                <a:spcPct val="0"/>
              </a:spcBef>
              <a:spcAft>
                <a:spcPct val="35000"/>
              </a:spcAft>
            </a:pPr>
            <a:r>
              <a:rPr lang="en-US" sz="1400" dirty="0">
                <a:solidFill>
                  <a:srgbClr val="333333">
                    <a:hueOff val="0"/>
                    <a:satOff val="0"/>
                    <a:lumOff val="0"/>
                    <a:alphaOff val="0"/>
                  </a:srgbClr>
                </a:solidFill>
              </a:rPr>
              <a:t>Develop the support you need to sustain the success of Agile and extend it to other teams in the organization.</a:t>
            </a:r>
            <a:endParaRPr lang="en-CA" dirty="0">
              <a:solidFill>
                <a:srgbClr val="333333">
                  <a:hueOff val="0"/>
                  <a:satOff val="0"/>
                  <a:lumOff val="0"/>
                  <a:alphaOff val="0"/>
                </a:srgbClr>
              </a:solidFill>
            </a:endParaRPr>
          </a:p>
        </p:txBody>
      </p:sp>
      <p:sp>
        <p:nvSpPr>
          <p:cNvPr id="18" name="Freeform 17"/>
          <p:cNvSpPr/>
          <p:nvPr/>
        </p:nvSpPr>
        <p:spPr>
          <a:xfrm>
            <a:off x="3464495" y="2852663"/>
            <a:ext cx="5412803" cy="886445"/>
          </a:xfrm>
          <a:custGeom>
            <a:avLst/>
            <a:gdLst>
              <a:gd name="connsiteX0" fmla="*/ 0 w 1815074"/>
              <a:gd name="connsiteY0" fmla="*/ 147744 h 886445"/>
              <a:gd name="connsiteX1" fmla="*/ 147744 w 1815074"/>
              <a:gd name="connsiteY1" fmla="*/ 0 h 886445"/>
              <a:gd name="connsiteX2" fmla="*/ 1667330 w 1815074"/>
              <a:gd name="connsiteY2" fmla="*/ 0 h 886445"/>
              <a:gd name="connsiteX3" fmla="*/ 1815074 w 1815074"/>
              <a:gd name="connsiteY3" fmla="*/ 147744 h 886445"/>
              <a:gd name="connsiteX4" fmla="*/ 1815074 w 1815074"/>
              <a:gd name="connsiteY4" fmla="*/ 738701 h 886445"/>
              <a:gd name="connsiteX5" fmla="*/ 1667330 w 1815074"/>
              <a:gd name="connsiteY5" fmla="*/ 886445 h 886445"/>
              <a:gd name="connsiteX6" fmla="*/ 147744 w 1815074"/>
              <a:gd name="connsiteY6" fmla="*/ 886445 h 886445"/>
              <a:gd name="connsiteX7" fmla="*/ 0 w 1815074"/>
              <a:gd name="connsiteY7" fmla="*/ 738701 h 886445"/>
              <a:gd name="connsiteX8" fmla="*/ 0 w 1815074"/>
              <a:gd name="connsiteY8" fmla="*/ 147744 h 886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5074" h="886445">
                <a:moveTo>
                  <a:pt x="0" y="147744"/>
                </a:moveTo>
                <a:cubicBezTo>
                  <a:pt x="0" y="66147"/>
                  <a:pt x="66147" y="0"/>
                  <a:pt x="147744" y="0"/>
                </a:cubicBezTo>
                <a:lnTo>
                  <a:pt x="1667330" y="0"/>
                </a:lnTo>
                <a:cubicBezTo>
                  <a:pt x="1748927" y="0"/>
                  <a:pt x="1815074" y="66147"/>
                  <a:pt x="1815074" y="147744"/>
                </a:cubicBezTo>
                <a:lnTo>
                  <a:pt x="1815074" y="738701"/>
                </a:lnTo>
                <a:cubicBezTo>
                  <a:pt x="1815074" y="820298"/>
                  <a:pt x="1748927" y="886445"/>
                  <a:pt x="1667330" y="886445"/>
                </a:cubicBezTo>
                <a:lnTo>
                  <a:pt x="147744" y="886445"/>
                </a:lnTo>
                <a:cubicBezTo>
                  <a:pt x="66147" y="886445"/>
                  <a:pt x="0" y="820298"/>
                  <a:pt x="0" y="738701"/>
                </a:cubicBezTo>
                <a:lnTo>
                  <a:pt x="0" y="147744"/>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1383" tIns="161383" rIns="161383" bIns="161383" numCol="1" spcCol="1270" anchor="ctr" anchorCtr="0">
            <a:noAutofit/>
          </a:bodyPr>
          <a:lstStyle/>
          <a:p>
            <a:pPr algn="ctr"/>
            <a:r>
              <a:rPr lang="en-US" sz="1400" i="1" dirty="0">
                <a:solidFill>
                  <a:srgbClr val="143F62"/>
                </a:solidFill>
                <a:latin typeface="Roboto" panose="02000000000000000000" pitchFamily="2" charset="0"/>
                <a:hlinkClick r:id="rId5"/>
              </a:rPr>
              <a:t>Enable Organization-Wide Collaboration by Scaling Agile</a:t>
            </a:r>
            <a:endParaRPr lang="en-US" sz="1400" i="1" dirty="0">
              <a:solidFill>
                <a:srgbClr val="000000"/>
              </a:solidFill>
              <a:latin typeface="Roboto" panose="02000000000000000000" pitchFamily="2" charset="0"/>
            </a:endParaRPr>
          </a:p>
          <a:p>
            <a:pPr lvl="0" algn="ctr" defTabSz="1377950">
              <a:lnSpc>
                <a:spcPct val="90000"/>
              </a:lnSpc>
              <a:spcBef>
                <a:spcPct val="0"/>
              </a:spcBef>
              <a:spcAft>
                <a:spcPct val="35000"/>
              </a:spcAft>
            </a:pPr>
            <a:r>
              <a:rPr lang="en-US" sz="1400" dirty="0">
                <a:solidFill>
                  <a:srgbClr val="333333">
                    <a:hueOff val="0"/>
                    <a:satOff val="0"/>
                    <a:lumOff val="0"/>
                    <a:alphaOff val="0"/>
                  </a:srgbClr>
                </a:solidFill>
              </a:rPr>
              <a:t>Implement a framework for scaling agile that makes sense in the context of your organization.</a:t>
            </a:r>
            <a:endParaRPr lang="en-CA" sz="1400" dirty="0">
              <a:solidFill>
                <a:srgbClr val="333333">
                  <a:hueOff val="0"/>
                  <a:satOff val="0"/>
                  <a:lumOff val="0"/>
                  <a:alphaOff val="0"/>
                </a:srgbClr>
              </a:solidFill>
            </a:endParaRPr>
          </a:p>
        </p:txBody>
      </p:sp>
      <p:sp>
        <p:nvSpPr>
          <p:cNvPr id="19" name="Freeform 18"/>
          <p:cNvSpPr/>
          <p:nvPr/>
        </p:nvSpPr>
        <p:spPr>
          <a:xfrm>
            <a:off x="3464494" y="1855412"/>
            <a:ext cx="5412803" cy="886445"/>
          </a:xfrm>
          <a:custGeom>
            <a:avLst/>
            <a:gdLst>
              <a:gd name="connsiteX0" fmla="*/ 0 w 1815074"/>
              <a:gd name="connsiteY0" fmla="*/ 147744 h 886445"/>
              <a:gd name="connsiteX1" fmla="*/ 147744 w 1815074"/>
              <a:gd name="connsiteY1" fmla="*/ 0 h 886445"/>
              <a:gd name="connsiteX2" fmla="*/ 1667330 w 1815074"/>
              <a:gd name="connsiteY2" fmla="*/ 0 h 886445"/>
              <a:gd name="connsiteX3" fmla="*/ 1815074 w 1815074"/>
              <a:gd name="connsiteY3" fmla="*/ 147744 h 886445"/>
              <a:gd name="connsiteX4" fmla="*/ 1815074 w 1815074"/>
              <a:gd name="connsiteY4" fmla="*/ 738701 h 886445"/>
              <a:gd name="connsiteX5" fmla="*/ 1667330 w 1815074"/>
              <a:gd name="connsiteY5" fmla="*/ 886445 h 886445"/>
              <a:gd name="connsiteX6" fmla="*/ 147744 w 1815074"/>
              <a:gd name="connsiteY6" fmla="*/ 886445 h 886445"/>
              <a:gd name="connsiteX7" fmla="*/ 0 w 1815074"/>
              <a:gd name="connsiteY7" fmla="*/ 738701 h 886445"/>
              <a:gd name="connsiteX8" fmla="*/ 0 w 1815074"/>
              <a:gd name="connsiteY8" fmla="*/ 147744 h 886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5074" h="886445">
                <a:moveTo>
                  <a:pt x="0" y="147744"/>
                </a:moveTo>
                <a:cubicBezTo>
                  <a:pt x="0" y="66147"/>
                  <a:pt x="66147" y="0"/>
                  <a:pt x="147744" y="0"/>
                </a:cubicBezTo>
                <a:lnTo>
                  <a:pt x="1667330" y="0"/>
                </a:lnTo>
                <a:cubicBezTo>
                  <a:pt x="1748927" y="0"/>
                  <a:pt x="1815074" y="66147"/>
                  <a:pt x="1815074" y="147744"/>
                </a:cubicBezTo>
                <a:lnTo>
                  <a:pt x="1815074" y="738701"/>
                </a:lnTo>
                <a:cubicBezTo>
                  <a:pt x="1815074" y="820298"/>
                  <a:pt x="1748927" y="886445"/>
                  <a:pt x="1667330" y="886445"/>
                </a:cubicBezTo>
                <a:lnTo>
                  <a:pt x="147744" y="886445"/>
                </a:lnTo>
                <a:cubicBezTo>
                  <a:pt x="66147" y="886445"/>
                  <a:pt x="0" y="820298"/>
                  <a:pt x="0" y="738701"/>
                </a:cubicBezTo>
                <a:lnTo>
                  <a:pt x="0" y="147744"/>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1383" tIns="161383" rIns="161383" bIns="161383" numCol="1" spcCol="1270" anchor="ctr" anchorCtr="0">
            <a:noAutofit/>
          </a:bodyPr>
          <a:lstStyle/>
          <a:p>
            <a:pPr algn="ctr"/>
            <a:r>
              <a:rPr lang="en-US" sz="1400" i="1" dirty="0">
                <a:solidFill>
                  <a:schemeClr val="accent4"/>
                </a:solidFill>
                <a:ea typeface="+mn-lt"/>
                <a:cs typeface="+mn-lt"/>
                <a:hlinkClick r:id="rId6"/>
              </a:rPr>
              <a:t>Transition to Product Delivery</a:t>
            </a:r>
            <a:endParaRPr lang="en-US" sz="1400" dirty="0">
              <a:solidFill>
                <a:schemeClr val="accent4"/>
              </a:solidFill>
              <a:ea typeface="+mn-lt"/>
              <a:cs typeface="+mn-lt"/>
            </a:endParaRPr>
          </a:p>
          <a:p>
            <a:pPr algn="ctr"/>
            <a:r>
              <a:rPr lang="en-US" sz="1400" dirty="0">
                <a:solidFill>
                  <a:srgbClr val="333333">
                    <a:hueOff val="0"/>
                    <a:satOff val="0"/>
                    <a:lumOff val="0"/>
                    <a:alphaOff val="0"/>
                  </a:srgbClr>
                </a:solidFill>
              </a:rPr>
              <a:t>Take Agile to its logical conclusion by transitioning to </a:t>
            </a:r>
            <a:br>
              <a:rPr lang="en-US" sz="1400" dirty="0">
                <a:solidFill>
                  <a:srgbClr val="333333">
                    <a:hueOff val="0"/>
                    <a:satOff val="0"/>
                    <a:lumOff val="0"/>
                    <a:alphaOff val="0"/>
                  </a:srgbClr>
                </a:solidFill>
              </a:rPr>
            </a:br>
            <a:r>
              <a:rPr lang="en-US" sz="1400" dirty="0">
                <a:solidFill>
                  <a:srgbClr val="333333">
                    <a:hueOff val="0"/>
                    <a:satOff val="0"/>
                    <a:lumOff val="0"/>
                    <a:alphaOff val="0"/>
                  </a:srgbClr>
                </a:solidFill>
              </a:rPr>
              <a:t>product-centric teams focused on delivering the value your customers and business need.</a:t>
            </a:r>
            <a:endParaRPr lang="en-CA" sz="1400" dirty="0">
              <a:solidFill>
                <a:srgbClr val="333333">
                  <a:hueOff val="0"/>
                  <a:satOff val="0"/>
                  <a:lumOff val="0"/>
                  <a:alphaOff val="0"/>
                </a:srgbClr>
              </a:solidFill>
              <a:cs typeface="Arial"/>
            </a:endParaRPr>
          </a:p>
        </p:txBody>
      </p:sp>
      <p:cxnSp>
        <p:nvCxnSpPr>
          <p:cNvPr id="10" name="Straight Arrow Connector 9"/>
          <p:cNvCxnSpPr/>
          <p:nvPr/>
        </p:nvCxnSpPr>
        <p:spPr>
          <a:xfrm flipH="1" flipV="1">
            <a:off x="1473988" y="1650820"/>
            <a:ext cx="10563" cy="4314144"/>
          </a:xfrm>
          <a:prstGeom prst="straightConnector1">
            <a:avLst/>
          </a:prstGeom>
          <a:ln w="793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8889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51520" y="321733"/>
            <a:ext cx="8620125" cy="778121"/>
          </a:xfrm>
        </p:spPr>
        <p:txBody>
          <a:bodyPr/>
          <a:lstStyle/>
          <a:p>
            <a:r>
              <a:rPr lang="en-US" dirty="0"/>
              <a:t>Understand the challenges associated with extending Agile</a:t>
            </a:r>
            <a:endParaRPr lang="en-CA" dirty="0"/>
          </a:p>
        </p:txBody>
      </p:sp>
      <p:sp>
        <p:nvSpPr>
          <p:cNvPr id="9" name="Rectangle 97"/>
          <p:cNvSpPr/>
          <p:nvPr/>
        </p:nvSpPr>
        <p:spPr>
          <a:xfrm>
            <a:off x="1473200" y="5709294"/>
            <a:ext cx="7404099" cy="692565"/>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355600" fontAlgn="base">
              <a:spcBef>
                <a:spcPct val="0"/>
              </a:spcBef>
              <a:spcAft>
                <a:spcPct val="0"/>
              </a:spcAft>
            </a:pPr>
            <a:r>
              <a:rPr lang="en-US" sz="1200" dirty="0">
                <a:solidFill>
                  <a:srgbClr val="333333"/>
                </a:solidFill>
              </a:rPr>
              <a:t>An Agile mindset and culture can only thrive when leadership is behind it. This applies to the business and Operations leadership and not just to IT.</a:t>
            </a:r>
          </a:p>
        </p:txBody>
      </p:sp>
      <p:sp>
        <p:nvSpPr>
          <p:cNvPr id="22" name="Rectangle 21"/>
          <p:cNvSpPr/>
          <p:nvPr/>
        </p:nvSpPr>
        <p:spPr>
          <a:xfrm>
            <a:off x="499533" y="5342796"/>
            <a:ext cx="8153399" cy="246221"/>
          </a:xfrm>
          <a:prstGeom prst="rect">
            <a:avLst/>
          </a:prstGeom>
        </p:spPr>
        <p:txBody>
          <a:bodyPr wrap="square">
            <a:spAutoFit/>
          </a:bodyPr>
          <a:lstStyle/>
          <a:p>
            <a:pPr algn="r"/>
            <a:r>
              <a:rPr lang="en-US" sz="1000" dirty="0"/>
              <a:t>Source: Collabnet VersionOne’s 13th Annual State of Agile Report, 2019</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5709294"/>
            <a:ext cx="1615443" cy="682753"/>
          </a:xfrm>
          <a:prstGeom prst="rect">
            <a:avLst/>
          </a:prstGeom>
        </p:spPr>
      </p:pic>
      <p:graphicFrame>
        <p:nvGraphicFramePr>
          <p:cNvPr id="14" name="Chart 13"/>
          <p:cNvGraphicFramePr/>
          <p:nvPr>
            <p:extLst>
              <p:ext uri="{D42A27DB-BD31-4B8C-83A1-F6EECF244321}">
                <p14:modId xmlns:p14="http://schemas.microsoft.com/office/powerpoint/2010/main" val="2659119937"/>
              </p:ext>
            </p:extLst>
          </p:nvPr>
        </p:nvGraphicFramePr>
        <p:xfrm>
          <a:off x="1524000" y="1397000"/>
          <a:ext cx="6096000" cy="382551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583759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1571</Words>
  <Application>Microsoft Office PowerPoint</Application>
  <PresentationFormat>On-screen Show (4:3)</PresentationFormat>
  <Paragraphs>184</Paragraphs>
  <Slides>12</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21" baseType="lpstr">
      <vt:lpstr>Arial</vt:lpstr>
      <vt:lpstr>Calibri</vt:lpstr>
      <vt:lpstr>Georgia</vt:lpstr>
      <vt:lpstr>Montserrat Black</vt:lpstr>
      <vt:lpstr>Roboto</vt:lpstr>
      <vt:lpstr>Times New Roman</vt:lpstr>
      <vt:lpstr>Wingdings</vt:lpstr>
      <vt:lpstr>Theme1</vt:lpstr>
      <vt:lpstr>PowerPoint Presentation</vt:lpstr>
      <vt:lpstr>PowerPoint Presentation</vt:lpstr>
      <vt:lpstr>Our understanding of the problem</vt:lpstr>
      <vt:lpstr>Executive summary  </vt:lpstr>
      <vt:lpstr>Know the true meaning of scaling Agile vertically and horizontally</vt:lpstr>
      <vt:lpstr>Understand the meaning of business agility  </vt:lpstr>
      <vt:lpstr>Realize the benefits of extending Agile to the business</vt:lpstr>
      <vt:lpstr>Continue realizing success through Info-Tech’s Agile journey</vt:lpstr>
      <vt:lpstr>Understand the challenges associated with extending Agile</vt:lpstr>
      <vt:lpstr>Leverage lessons learned from scaling across IT to build the groundwork for extending Agile to the Business and Operations</vt:lpstr>
      <vt:lpstr>Review the drivers that are motivating your enterprise to extend Agile to the Business</vt:lpstr>
      <vt:lpstr>PowerPoint Presentation</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2019-10-03T20:14:46Z</dcterms:created>
  <dcterms:modified xsi:type="dcterms:W3CDTF">2019-10-22T14:49:25Z</dcterms:modified>
</cp:coreProperties>
</file>