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Lst>
  <p:notesMasterIdLst>
    <p:notesMasterId r:id="rId13"/>
  </p:notesMasterIdLst>
  <p:handoutMasterIdLst>
    <p:handoutMasterId r:id="rId14"/>
  </p:handoutMasterIdLst>
  <p:sldIdLst>
    <p:sldId id="278" r:id="rId2"/>
    <p:sldId id="484" r:id="rId3"/>
    <p:sldId id="403" r:id="rId4"/>
    <p:sldId id="399" r:id="rId5"/>
    <p:sldId id="831" r:id="rId6"/>
    <p:sldId id="494" r:id="rId7"/>
    <p:sldId id="830" r:id="rId8"/>
    <p:sldId id="496" r:id="rId9"/>
    <p:sldId id="498" r:id="rId10"/>
    <p:sldId id="426" r:id="rId11"/>
    <p:sldId id="410" r:id="rId12"/>
  </p:sldIdLst>
  <p:sldSz cx="9144000" cy="6858000" type="screen4x3"/>
  <p:notesSz cx="6858000" cy="9144000"/>
  <p:custShowLst>
    <p:custShow name="Custom Show 1" id="0">
      <p:sldLst>
        <p:sld r:id="rId2"/>
      </p:sldLst>
    </p:custShow>
  </p:custShowLst>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83DC1864-2267-42D8-869B-74D3FC322049}">
          <p14:sldIdLst>
            <p14:sldId id="278"/>
          </p14:sldIdLst>
        </p14:section>
        <p14:section name="Executive Brief" id="{84FCD5F7-ADF0-4D52-A454-FEA42EA2FD55}">
          <p14:sldIdLst>
            <p14:sldId id="484"/>
            <p14:sldId id="403"/>
            <p14:sldId id="399"/>
            <p14:sldId id="831"/>
            <p14:sldId id="494"/>
            <p14:sldId id="830"/>
            <p14:sldId id="496"/>
            <p14:sldId id="498"/>
            <p14:sldId id="426"/>
            <p14:sldId id="410"/>
          </p14:sldIdLst>
        </p14:section>
      </p14:sectionLst>
    </p:ext>
    <p:ext uri="{EFAFB233-063F-42B5-8137-9DF3F51BA10A}">
      <p15:sldGuideLst xmlns:p15="http://schemas.microsoft.com/office/powerpoint/2012/main">
        <p15:guide id="1" orient="horz" pos="2160" userDrawn="1">
          <p15:clr>
            <a:srgbClr val="A4A3A4"/>
          </p15:clr>
        </p15:guide>
        <p15:guide id="2" pos="2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4130"/>
    <a:srgbClr val="B0C534"/>
    <a:srgbClr val="29475F"/>
    <a:srgbClr val="CDCFD2"/>
    <a:srgbClr val="FFFFFF"/>
    <a:srgbClr val="000000"/>
    <a:srgbClr val="243F54"/>
    <a:srgbClr val="2B9E36"/>
    <a:srgbClr val="CBDBE7"/>
    <a:srgbClr val="257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605" autoAdjust="0"/>
    <p:restoredTop sz="95906" autoAdjust="0"/>
  </p:normalViewPr>
  <p:slideViewPr>
    <p:cSldViewPr snapToGrid="0">
      <p:cViewPr>
        <p:scale>
          <a:sx n="100" d="100"/>
          <a:sy n="100" d="100"/>
        </p:scale>
        <p:origin x="1734" y="-144"/>
      </p:cViewPr>
      <p:guideLst>
        <p:guide orient="horz" pos="2160"/>
        <p:guide pos="20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C830A1-4CD1-4A88-8929-71BBDE5765A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CA"/>
        </a:p>
      </dgm:t>
    </dgm:pt>
    <dgm:pt modelId="{0D801055-36BC-40DA-8CC0-41F8DC3539D9}">
      <dgm:prSet phldrT="[Text]" custT="1"/>
      <dgm:spPr/>
      <dgm:t>
        <a:bodyPr/>
        <a:lstStyle/>
        <a:p>
          <a:r>
            <a:rPr lang="en-CA" sz="800" dirty="0"/>
            <a:t>1930s: The US Air Corps creates a </a:t>
          </a:r>
          <a:r>
            <a:rPr lang="en-CA" sz="800" i="1" dirty="0"/>
            <a:t>Project Office </a:t>
          </a:r>
          <a:r>
            <a:rPr lang="en-CA" sz="800" dirty="0"/>
            <a:t>function to monitor aircraft development (probably the first record of the term being used).</a:t>
          </a:r>
        </a:p>
      </dgm:t>
    </dgm:pt>
    <dgm:pt modelId="{E70C835D-3DF9-447B-BD1C-A0E59CEB7833}" type="parTrans" cxnId="{9C5EED06-A90C-4358-921E-85938E4E52F8}">
      <dgm:prSet/>
      <dgm:spPr/>
      <dgm:t>
        <a:bodyPr/>
        <a:lstStyle/>
        <a:p>
          <a:endParaRPr lang="en-CA"/>
        </a:p>
      </dgm:t>
    </dgm:pt>
    <dgm:pt modelId="{4DE872C8-865B-4198-8E93-F9739757DDCE}" type="sibTrans" cxnId="{9C5EED06-A90C-4358-921E-85938E4E52F8}">
      <dgm:prSet/>
      <dgm:spPr/>
      <dgm:t>
        <a:bodyPr/>
        <a:lstStyle/>
        <a:p>
          <a:endParaRPr lang="en-CA"/>
        </a:p>
      </dgm:t>
    </dgm:pt>
    <dgm:pt modelId="{659548A9-F64A-47B4-BE76-3D5DC6A2BBC6}">
      <dgm:prSet phldrT="[Text]" custT="1"/>
      <dgm:spPr/>
      <dgm:t>
        <a:bodyPr/>
        <a:lstStyle/>
        <a:p>
          <a:r>
            <a:rPr lang="en-US" sz="1000" dirty="0"/>
            <a:t>1980s: The Project Office concept exported to construction and IT.</a:t>
          </a:r>
          <a:endParaRPr lang="en-CA" sz="1000" dirty="0"/>
        </a:p>
      </dgm:t>
    </dgm:pt>
    <dgm:pt modelId="{B72DA133-9CBA-41B7-80CD-6DC36992C041}" type="parTrans" cxnId="{F1529ECE-3BD1-4F16-8E1A-86B473A44CF8}">
      <dgm:prSet/>
      <dgm:spPr/>
      <dgm:t>
        <a:bodyPr/>
        <a:lstStyle/>
        <a:p>
          <a:endParaRPr lang="en-CA"/>
        </a:p>
      </dgm:t>
    </dgm:pt>
    <dgm:pt modelId="{1BF4B70A-A810-44C2-8AC0-7D2519026CFC}" type="sibTrans" cxnId="{F1529ECE-3BD1-4F16-8E1A-86B473A44CF8}">
      <dgm:prSet/>
      <dgm:spPr/>
      <dgm:t>
        <a:bodyPr/>
        <a:lstStyle/>
        <a:p>
          <a:endParaRPr lang="en-CA"/>
        </a:p>
      </dgm:t>
    </dgm:pt>
    <dgm:pt modelId="{9DD2386D-7605-4183-AD62-A1EBB192DE0A}">
      <dgm:prSet phldrT="[Text]" custT="1"/>
      <dgm:spPr/>
      <dgm:t>
        <a:bodyPr/>
        <a:lstStyle/>
        <a:p>
          <a:r>
            <a:rPr lang="en-US" sz="900" dirty="0"/>
            <a:t>1990s: The PMO gains a lot of momentum with professional associations and project management certifications becoming recognized industry standards. </a:t>
          </a:r>
          <a:endParaRPr lang="en-CA" sz="900" dirty="0"/>
        </a:p>
      </dgm:t>
    </dgm:pt>
    <dgm:pt modelId="{CF036399-FEC8-4E89-8235-65C2DB72B74F}" type="parTrans" cxnId="{A4D22BD8-61F9-49E9-8AFA-8E41339F9585}">
      <dgm:prSet/>
      <dgm:spPr/>
      <dgm:t>
        <a:bodyPr/>
        <a:lstStyle/>
        <a:p>
          <a:endParaRPr lang="en-CA"/>
        </a:p>
      </dgm:t>
    </dgm:pt>
    <dgm:pt modelId="{26E0D49D-A8F9-4020-BF12-49A03C2F7228}" type="sibTrans" cxnId="{A4D22BD8-61F9-49E9-8AFA-8E41339F9585}">
      <dgm:prSet/>
      <dgm:spPr/>
      <dgm:t>
        <a:bodyPr/>
        <a:lstStyle/>
        <a:p>
          <a:endParaRPr lang="en-CA"/>
        </a:p>
      </dgm:t>
    </dgm:pt>
    <dgm:pt modelId="{9856BB5A-0189-43CC-8404-FA9C32BCFBAB}">
      <dgm:prSet custT="1"/>
      <dgm:spPr/>
      <dgm:t>
        <a:bodyPr/>
        <a:lstStyle/>
        <a:p>
          <a:r>
            <a:rPr lang="en-US" sz="800" dirty="0"/>
            <a:t>1915: Frederick Taylor introduces the PMO with the implementation of the scientific management method and the increase in the number and complexity of projects. </a:t>
          </a:r>
          <a:endParaRPr lang="en-CA" sz="800" dirty="0"/>
        </a:p>
      </dgm:t>
    </dgm:pt>
    <dgm:pt modelId="{50481FB5-EC27-4843-8BFE-2F088D71E8AE}" type="parTrans" cxnId="{9A98ECF2-10EA-43F8-91BD-83A01A331BEF}">
      <dgm:prSet/>
      <dgm:spPr/>
      <dgm:t>
        <a:bodyPr/>
        <a:lstStyle/>
        <a:p>
          <a:endParaRPr lang="en-CA"/>
        </a:p>
      </dgm:t>
    </dgm:pt>
    <dgm:pt modelId="{6D3E77DB-FEB4-457B-A313-CCA4A408C4B5}" type="sibTrans" cxnId="{9A98ECF2-10EA-43F8-91BD-83A01A331BEF}">
      <dgm:prSet/>
      <dgm:spPr/>
      <dgm:t>
        <a:bodyPr/>
        <a:lstStyle/>
        <a:p>
          <a:endParaRPr lang="en-CA"/>
        </a:p>
      </dgm:t>
    </dgm:pt>
    <dgm:pt modelId="{298B2C55-C846-41DF-9D92-B34EB8A30562}">
      <dgm:prSet custT="1"/>
      <dgm:spPr/>
      <dgm:t>
        <a:bodyPr tIns="108000"/>
        <a:lstStyle/>
        <a:p>
          <a:r>
            <a:rPr lang="en-CA" sz="800" dirty="0"/>
            <a:t>1950s: The US military starts developing complex missile systems. Each weapon system was composed of several sub-projects grouped together in</a:t>
          </a:r>
          <a:r>
            <a:rPr lang="en-US" sz="800" dirty="0"/>
            <a:t> system program offices (SPOs). This built the structures underlying the traditional PMO.</a:t>
          </a:r>
          <a:endParaRPr lang="en-CA" sz="800" dirty="0"/>
        </a:p>
      </dgm:t>
    </dgm:pt>
    <dgm:pt modelId="{0A67ED48-8BA0-4381-8736-A20DF2FE0A3F}" type="parTrans" cxnId="{3CD46444-89F4-489A-BA93-BBD377DABD63}">
      <dgm:prSet/>
      <dgm:spPr/>
      <dgm:t>
        <a:bodyPr/>
        <a:lstStyle/>
        <a:p>
          <a:endParaRPr lang="en-CA"/>
        </a:p>
      </dgm:t>
    </dgm:pt>
    <dgm:pt modelId="{CCBC87B9-991A-4EE4-80F4-86AEAE5933EF}" type="sibTrans" cxnId="{3CD46444-89F4-489A-BA93-BBD377DABD63}">
      <dgm:prSet/>
      <dgm:spPr/>
      <dgm:t>
        <a:bodyPr/>
        <a:lstStyle/>
        <a:p>
          <a:endParaRPr lang="en-CA"/>
        </a:p>
      </dgm:t>
    </dgm:pt>
    <dgm:pt modelId="{8788ED8A-E101-4436-A534-2C49C0707AF8}" type="pres">
      <dgm:prSet presAssocID="{4AC830A1-4CD1-4A88-8929-71BBDE5765A1}" presName="Name0" presStyleCnt="0">
        <dgm:presLayoutVars>
          <dgm:chMax val="11"/>
          <dgm:chPref val="11"/>
          <dgm:dir/>
          <dgm:resizeHandles/>
        </dgm:presLayoutVars>
      </dgm:prSet>
      <dgm:spPr/>
    </dgm:pt>
    <dgm:pt modelId="{423F9505-6729-42BC-9041-B5AD0BEA4FD2}" type="pres">
      <dgm:prSet presAssocID="{9DD2386D-7605-4183-AD62-A1EBB192DE0A}" presName="Accent5" presStyleCnt="0"/>
      <dgm:spPr/>
    </dgm:pt>
    <dgm:pt modelId="{B3B5B349-8A0E-436C-9936-CEE5952456E8}" type="pres">
      <dgm:prSet presAssocID="{9DD2386D-7605-4183-AD62-A1EBB192DE0A}" presName="Accent" presStyleLbl="node1" presStyleIdx="0" presStyleCnt="5"/>
      <dgm:spPr/>
    </dgm:pt>
    <dgm:pt modelId="{927096C5-8C06-4A1D-A966-760777BF130A}" type="pres">
      <dgm:prSet presAssocID="{9DD2386D-7605-4183-AD62-A1EBB192DE0A}" presName="ParentBackground5" presStyleCnt="0"/>
      <dgm:spPr/>
    </dgm:pt>
    <dgm:pt modelId="{113F1F31-C009-4125-8EBB-3DD923565DA3}" type="pres">
      <dgm:prSet presAssocID="{9DD2386D-7605-4183-AD62-A1EBB192DE0A}" presName="ParentBackground" presStyleLbl="fgAcc1" presStyleIdx="0" presStyleCnt="5"/>
      <dgm:spPr/>
    </dgm:pt>
    <dgm:pt modelId="{DE446D31-A043-49DC-B245-168CF0EA6C35}" type="pres">
      <dgm:prSet presAssocID="{9DD2386D-7605-4183-AD62-A1EBB192DE0A}" presName="Parent5" presStyleLbl="revTx" presStyleIdx="0" presStyleCnt="0">
        <dgm:presLayoutVars>
          <dgm:chMax val="1"/>
          <dgm:chPref val="1"/>
          <dgm:bulletEnabled val="1"/>
        </dgm:presLayoutVars>
      </dgm:prSet>
      <dgm:spPr/>
    </dgm:pt>
    <dgm:pt modelId="{A446A6CB-C81F-46D8-BD4D-34F4A68C3D54}" type="pres">
      <dgm:prSet presAssocID="{659548A9-F64A-47B4-BE76-3D5DC6A2BBC6}" presName="Accent4" presStyleCnt="0"/>
      <dgm:spPr/>
    </dgm:pt>
    <dgm:pt modelId="{D9A5A41D-ACF5-4619-8C46-D5D20333B5F5}" type="pres">
      <dgm:prSet presAssocID="{659548A9-F64A-47B4-BE76-3D5DC6A2BBC6}" presName="Accent" presStyleLbl="node1" presStyleIdx="1" presStyleCnt="5"/>
      <dgm:spPr/>
    </dgm:pt>
    <dgm:pt modelId="{80FA0806-D671-4F22-9162-68EEE327CAAA}" type="pres">
      <dgm:prSet presAssocID="{659548A9-F64A-47B4-BE76-3D5DC6A2BBC6}" presName="ParentBackground4" presStyleCnt="0"/>
      <dgm:spPr/>
    </dgm:pt>
    <dgm:pt modelId="{0D2AC367-16D6-4E25-B321-99471A3E472A}" type="pres">
      <dgm:prSet presAssocID="{659548A9-F64A-47B4-BE76-3D5DC6A2BBC6}" presName="ParentBackground" presStyleLbl="fgAcc1" presStyleIdx="1" presStyleCnt="5"/>
      <dgm:spPr/>
    </dgm:pt>
    <dgm:pt modelId="{72396E5E-D8BF-4BE0-A7AE-79F4CBE209F1}" type="pres">
      <dgm:prSet presAssocID="{659548A9-F64A-47B4-BE76-3D5DC6A2BBC6}" presName="Parent4" presStyleLbl="revTx" presStyleIdx="0" presStyleCnt="0">
        <dgm:presLayoutVars>
          <dgm:chMax val="1"/>
          <dgm:chPref val="1"/>
          <dgm:bulletEnabled val="1"/>
        </dgm:presLayoutVars>
      </dgm:prSet>
      <dgm:spPr/>
    </dgm:pt>
    <dgm:pt modelId="{63BA0A96-B182-41D3-9A5F-608C121C737B}" type="pres">
      <dgm:prSet presAssocID="{298B2C55-C846-41DF-9D92-B34EB8A30562}" presName="Accent3" presStyleCnt="0"/>
      <dgm:spPr/>
    </dgm:pt>
    <dgm:pt modelId="{D8A90894-C9B0-4669-AEFC-746BEFCACDFC}" type="pres">
      <dgm:prSet presAssocID="{298B2C55-C846-41DF-9D92-B34EB8A30562}" presName="Accent" presStyleLbl="node1" presStyleIdx="2" presStyleCnt="5"/>
      <dgm:spPr/>
    </dgm:pt>
    <dgm:pt modelId="{7BBB8A61-A596-4CDF-88AB-081ABC8189CF}" type="pres">
      <dgm:prSet presAssocID="{298B2C55-C846-41DF-9D92-B34EB8A30562}" presName="ParentBackground3" presStyleCnt="0"/>
      <dgm:spPr/>
    </dgm:pt>
    <dgm:pt modelId="{1E95A3BB-C2DD-4314-B37E-E18712E59AB0}" type="pres">
      <dgm:prSet presAssocID="{298B2C55-C846-41DF-9D92-B34EB8A30562}" presName="ParentBackground" presStyleLbl="fgAcc1" presStyleIdx="2" presStyleCnt="5"/>
      <dgm:spPr/>
    </dgm:pt>
    <dgm:pt modelId="{083DDCC2-D23C-4675-BB5C-52D20A27E7E3}" type="pres">
      <dgm:prSet presAssocID="{298B2C55-C846-41DF-9D92-B34EB8A30562}" presName="Parent3" presStyleLbl="revTx" presStyleIdx="0" presStyleCnt="0">
        <dgm:presLayoutVars>
          <dgm:chMax val="1"/>
          <dgm:chPref val="1"/>
          <dgm:bulletEnabled val="1"/>
        </dgm:presLayoutVars>
      </dgm:prSet>
      <dgm:spPr/>
    </dgm:pt>
    <dgm:pt modelId="{FAD22A86-D70B-4E13-B7B1-642C528B0C58}" type="pres">
      <dgm:prSet presAssocID="{0D801055-36BC-40DA-8CC0-41F8DC3539D9}" presName="Accent2" presStyleCnt="0"/>
      <dgm:spPr/>
    </dgm:pt>
    <dgm:pt modelId="{5CCE82F0-48ED-4F52-91F0-41692FC58563}" type="pres">
      <dgm:prSet presAssocID="{0D801055-36BC-40DA-8CC0-41F8DC3539D9}" presName="Accent" presStyleLbl="node1" presStyleIdx="3" presStyleCnt="5"/>
      <dgm:spPr/>
    </dgm:pt>
    <dgm:pt modelId="{D9A4BF01-6FF4-4463-B528-70251A41D34F}" type="pres">
      <dgm:prSet presAssocID="{0D801055-36BC-40DA-8CC0-41F8DC3539D9}" presName="ParentBackground2" presStyleCnt="0"/>
      <dgm:spPr/>
    </dgm:pt>
    <dgm:pt modelId="{EEF82C31-15E7-403E-9D7F-AAAA6183910E}" type="pres">
      <dgm:prSet presAssocID="{0D801055-36BC-40DA-8CC0-41F8DC3539D9}" presName="ParentBackground" presStyleLbl="fgAcc1" presStyleIdx="3" presStyleCnt="5"/>
      <dgm:spPr/>
    </dgm:pt>
    <dgm:pt modelId="{B18C809C-4320-49AB-91E4-4CECEA54E46D}" type="pres">
      <dgm:prSet presAssocID="{0D801055-36BC-40DA-8CC0-41F8DC3539D9}" presName="Parent2" presStyleLbl="revTx" presStyleIdx="0" presStyleCnt="0">
        <dgm:presLayoutVars>
          <dgm:chMax val="1"/>
          <dgm:chPref val="1"/>
          <dgm:bulletEnabled val="1"/>
        </dgm:presLayoutVars>
      </dgm:prSet>
      <dgm:spPr/>
    </dgm:pt>
    <dgm:pt modelId="{BF461294-F1E9-4214-B9E3-93275954C0C3}" type="pres">
      <dgm:prSet presAssocID="{9856BB5A-0189-43CC-8404-FA9C32BCFBAB}" presName="Accent1" presStyleCnt="0"/>
      <dgm:spPr/>
    </dgm:pt>
    <dgm:pt modelId="{EF4BEA4E-4A6A-4D9D-A38A-11CADBA3385A}" type="pres">
      <dgm:prSet presAssocID="{9856BB5A-0189-43CC-8404-FA9C32BCFBAB}" presName="Accent" presStyleLbl="node1" presStyleIdx="4" presStyleCnt="5"/>
      <dgm:spPr/>
    </dgm:pt>
    <dgm:pt modelId="{DDD2AB39-6E25-4408-82EA-419C556E604D}" type="pres">
      <dgm:prSet presAssocID="{9856BB5A-0189-43CC-8404-FA9C32BCFBAB}" presName="ParentBackground1" presStyleCnt="0"/>
      <dgm:spPr/>
    </dgm:pt>
    <dgm:pt modelId="{3E8B116C-37D0-4BA2-BFFA-12BF68981BD2}" type="pres">
      <dgm:prSet presAssocID="{9856BB5A-0189-43CC-8404-FA9C32BCFBAB}" presName="ParentBackground" presStyleLbl="fgAcc1" presStyleIdx="4" presStyleCnt="5"/>
      <dgm:spPr/>
    </dgm:pt>
    <dgm:pt modelId="{4AFCCBF3-EFA2-42E2-96A1-EBAEF8FBD3BE}" type="pres">
      <dgm:prSet presAssocID="{9856BB5A-0189-43CC-8404-FA9C32BCFBAB}" presName="Parent1" presStyleLbl="revTx" presStyleIdx="0" presStyleCnt="0">
        <dgm:presLayoutVars>
          <dgm:chMax val="1"/>
          <dgm:chPref val="1"/>
          <dgm:bulletEnabled val="1"/>
        </dgm:presLayoutVars>
      </dgm:prSet>
      <dgm:spPr/>
    </dgm:pt>
  </dgm:ptLst>
  <dgm:cxnLst>
    <dgm:cxn modelId="{9C5EED06-A90C-4358-921E-85938E4E52F8}" srcId="{4AC830A1-4CD1-4A88-8929-71BBDE5765A1}" destId="{0D801055-36BC-40DA-8CC0-41F8DC3539D9}" srcOrd="1" destOrd="0" parTransId="{E70C835D-3DF9-447B-BD1C-A0E59CEB7833}" sibTransId="{4DE872C8-865B-4198-8E93-F9739757DDCE}"/>
    <dgm:cxn modelId="{7BA5B822-3556-47F2-81FF-88523854DE68}" type="presOf" srcId="{0D801055-36BC-40DA-8CC0-41F8DC3539D9}" destId="{EEF82C31-15E7-403E-9D7F-AAAA6183910E}" srcOrd="0" destOrd="0" presId="urn:microsoft.com/office/officeart/2011/layout/CircleProcess"/>
    <dgm:cxn modelId="{3CD46444-89F4-489A-BA93-BBD377DABD63}" srcId="{4AC830A1-4CD1-4A88-8929-71BBDE5765A1}" destId="{298B2C55-C846-41DF-9D92-B34EB8A30562}" srcOrd="2" destOrd="0" parTransId="{0A67ED48-8BA0-4381-8736-A20DF2FE0A3F}" sibTransId="{CCBC87B9-991A-4EE4-80F4-86AEAE5933EF}"/>
    <dgm:cxn modelId="{3BD43B72-6CC9-4011-9C4D-84418BBF59AA}" type="presOf" srcId="{298B2C55-C846-41DF-9D92-B34EB8A30562}" destId="{083DDCC2-D23C-4675-BB5C-52D20A27E7E3}" srcOrd="1" destOrd="0" presId="urn:microsoft.com/office/officeart/2011/layout/CircleProcess"/>
    <dgm:cxn modelId="{4A07C277-548A-4FD8-A34B-2CA696B8D927}" type="presOf" srcId="{9856BB5A-0189-43CC-8404-FA9C32BCFBAB}" destId="{4AFCCBF3-EFA2-42E2-96A1-EBAEF8FBD3BE}" srcOrd="1" destOrd="0" presId="urn:microsoft.com/office/officeart/2011/layout/CircleProcess"/>
    <dgm:cxn modelId="{1265BB94-E357-4CD6-9FE9-D12B8B2BACFC}" type="presOf" srcId="{9DD2386D-7605-4183-AD62-A1EBB192DE0A}" destId="{113F1F31-C009-4125-8EBB-3DD923565DA3}" srcOrd="0" destOrd="0" presId="urn:microsoft.com/office/officeart/2011/layout/CircleProcess"/>
    <dgm:cxn modelId="{F1529ECE-3BD1-4F16-8E1A-86B473A44CF8}" srcId="{4AC830A1-4CD1-4A88-8929-71BBDE5765A1}" destId="{659548A9-F64A-47B4-BE76-3D5DC6A2BBC6}" srcOrd="3" destOrd="0" parTransId="{B72DA133-9CBA-41B7-80CD-6DC36992C041}" sibTransId="{1BF4B70A-A810-44C2-8AC0-7D2519026CFC}"/>
    <dgm:cxn modelId="{A4D22BD8-61F9-49E9-8AFA-8E41339F9585}" srcId="{4AC830A1-4CD1-4A88-8929-71BBDE5765A1}" destId="{9DD2386D-7605-4183-AD62-A1EBB192DE0A}" srcOrd="4" destOrd="0" parTransId="{CF036399-FEC8-4E89-8235-65C2DB72B74F}" sibTransId="{26E0D49D-A8F9-4020-BF12-49A03C2F7228}"/>
    <dgm:cxn modelId="{89A905E5-2268-4C26-BD38-CE99CFE43AA1}" type="presOf" srcId="{0D801055-36BC-40DA-8CC0-41F8DC3539D9}" destId="{B18C809C-4320-49AB-91E4-4CECEA54E46D}" srcOrd="1" destOrd="0" presId="urn:microsoft.com/office/officeart/2011/layout/CircleProcess"/>
    <dgm:cxn modelId="{9C7C53E5-5F3B-43C8-9754-5563C20DEDE4}" type="presOf" srcId="{9DD2386D-7605-4183-AD62-A1EBB192DE0A}" destId="{DE446D31-A043-49DC-B245-168CF0EA6C35}" srcOrd="1" destOrd="0" presId="urn:microsoft.com/office/officeart/2011/layout/CircleProcess"/>
    <dgm:cxn modelId="{DE28FCEA-22EE-4BD2-BF15-AAEA45C79DCB}" type="presOf" srcId="{9856BB5A-0189-43CC-8404-FA9C32BCFBAB}" destId="{3E8B116C-37D0-4BA2-BFFA-12BF68981BD2}" srcOrd="0" destOrd="0" presId="urn:microsoft.com/office/officeart/2011/layout/CircleProcess"/>
    <dgm:cxn modelId="{1BAADFF2-EB91-489B-9CC6-E99EECC1A8A1}" type="presOf" srcId="{659548A9-F64A-47B4-BE76-3D5DC6A2BBC6}" destId="{0D2AC367-16D6-4E25-B321-99471A3E472A}" srcOrd="0" destOrd="0" presId="urn:microsoft.com/office/officeart/2011/layout/CircleProcess"/>
    <dgm:cxn modelId="{9A98ECF2-10EA-43F8-91BD-83A01A331BEF}" srcId="{4AC830A1-4CD1-4A88-8929-71BBDE5765A1}" destId="{9856BB5A-0189-43CC-8404-FA9C32BCFBAB}" srcOrd="0" destOrd="0" parTransId="{50481FB5-EC27-4843-8BFE-2F088D71E8AE}" sibTransId="{6D3E77DB-FEB4-457B-A313-CCA4A408C4B5}"/>
    <dgm:cxn modelId="{1AF164F6-85DE-49BE-8016-1F9C34611FE6}" type="presOf" srcId="{4AC830A1-4CD1-4A88-8929-71BBDE5765A1}" destId="{8788ED8A-E101-4436-A534-2C49C0707AF8}" srcOrd="0" destOrd="0" presId="urn:microsoft.com/office/officeart/2011/layout/CircleProcess"/>
    <dgm:cxn modelId="{BF36F1FA-FC9D-45C9-83E0-B0C1B1060C60}" type="presOf" srcId="{298B2C55-C846-41DF-9D92-B34EB8A30562}" destId="{1E95A3BB-C2DD-4314-B37E-E18712E59AB0}" srcOrd="0" destOrd="0" presId="urn:microsoft.com/office/officeart/2011/layout/CircleProcess"/>
    <dgm:cxn modelId="{934D9CFF-1B41-409A-8D27-01C3650898D6}" type="presOf" srcId="{659548A9-F64A-47B4-BE76-3D5DC6A2BBC6}" destId="{72396E5E-D8BF-4BE0-A7AE-79F4CBE209F1}" srcOrd="1" destOrd="0" presId="urn:microsoft.com/office/officeart/2011/layout/CircleProcess"/>
    <dgm:cxn modelId="{BCD97A52-B53F-4543-B32D-5CBFF411ADA7}" type="presParOf" srcId="{8788ED8A-E101-4436-A534-2C49C0707AF8}" destId="{423F9505-6729-42BC-9041-B5AD0BEA4FD2}" srcOrd="0" destOrd="0" presId="urn:microsoft.com/office/officeart/2011/layout/CircleProcess"/>
    <dgm:cxn modelId="{2E01FE49-CA99-4CB1-B00E-0CA0EF12EAE2}" type="presParOf" srcId="{423F9505-6729-42BC-9041-B5AD0BEA4FD2}" destId="{B3B5B349-8A0E-436C-9936-CEE5952456E8}" srcOrd="0" destOrd="0" presId="urn:microsoft.com/office/officeart/2011/layout/CircleProcess"/>
    <dgm:cxn modelId="{58A45CF8-4322-41A7-AE64-4CEE919C77F6}" type="presParOf" srcId="{8788ED8A-E101-4436-A534-2C49C0707AF8}" destId="{927096C5-8C06-4A1D-A966-760777BF130A}" srcOrd="1" destOrd="0" presId="urn:microsoft.com/office/officeart/2011/layout/CircleProcess"/>
    <dgm:cxn modelId="{C245287A-01CB-41A4-8BB2-8E492A02EE31}" type="presParOf" srcId="{927096C5-8C06-4A1D-A966-760777BF130A}" destId="{113F1F31-C009-4125-8EBB-3DD923565DA3}" srcOrd="0" destOrd="0" presId="urn:microsoft.com/office/officeart/2011/layout/CircleProcess"/>
    <dgm:cxn modelId="{C6EDBA96-5D0C-4EB4-9E90-BBDEB6A1FAC5}" type="presParOf" srcId="{8788ED8A-E101-4436-A534-2C49C0707AF8}" destId="{DE446D31-A043-49DC-B245-168CF0EA6C35}" srcOrd="2" destOrd="0" presId="urn:microsoft.com/office/officeart/2011/layout/CircleProcess"/>
    <dgm:cxn modelId="{6343A8A4-C230-4081-A330-95F303F90940}" type="presParOf" srcId="{8788ED8A-E101-4436-A534-2C49C0707AF8}" destId="{A446A6CB-C81F-46D8-BD4D-34F4A68C3D54}" srcOrd="3" destOrd="0" presId="urn:microsoft.com/office/officeart/2011/layout/CircleProcess"/>
    <dgm:cxn modelId="{B5C5E567-2B6B-4208-92FA-2434AD440556}" type="presParOf" srcId="{A446A6CB-C81F-46D8-BD4D-34F4A68C3D54}" destId="{D9A5A41D-ACF5-4619-8C46-D5D20333B5F5}" srcOrd="0" destOrd="0" presId="urn:microsoft.com/office/officeart/2011/layout/CircleProcess"/>
    <dgm:cxn modelId="{B8DC2408-5AF0-4F77-98BA-67CB2D9DD488}" type="presParOf" srcId="{8788ED8A-E101-4436-A534-2C49C0707AF8}" destId="{80FA0806-D671-4F22-9162-68EEE327CAAA}" srcOrd="4" destOrd="0" presId="urn:microsoft.com/office/officeart/2011/layout/CircleProcess"/>
    <dgm:cxn modelId="{BFE251AA-6C34-42CD-9DE6-3349CD174B66}" type="presParOf" srcId="{80FA0806-D671-4F22-9162-68EEE327CAAA}" destId="{0D2AC367-16D6-4E25-B321-99471A3E472A}" srcOrd="0" destOrd="0" presId="urn:microsoft.com/office/officeart/2011/layout/CircleProcess"/>
    <dgm:cxn modelId="{B0C81E2C-4A7D-4FDC-BEB7-96B4DB5CE9F5}" type="presParOf" srcId="{8788ED8A-E101-4436-A534-2C49C0707AF8}" destId="{72396E5E-D8BF-4BE0-A7AE-79F4CBE209F1}" srcOrd="5" destOrd="0" presId="urn:microsoft.com/office/officeart/2011/layout/CircleProcess"/>
    <dgm:cxn modelId="{30A81FF4-8F1C-41D2-B1A3-8FA281912920}" type="presParOf" srcId="{8788ED8A-E101-4436-A534-2C49C0707AF8}" destId="{63BA0A96-B182-41D3-9A5F-608C121C737B}" srcOrd="6" destOrd="0" presId="urn:microsoft.com/office/officeart/2011/layout/CircleProcess"/>
    <dgm:cxn modelId="{8CA363F3-36FC-45F2-8FEE-48B54FC13D3E}" type="presParOf" srcId="{63BA0A96-B182-41D3-9A5F-608C121C737B}" destId="{D8A90894-C9B0-4669-AEFC-746BEFCACDFC}" srcOrd="0" destOrd="0" presId="urn:microsoft.com/office/officeart/2011/layout/CircleProcess"/>
    <dgm:cxn modelId="{3E74C96D-A885-4203-8649-090910DE7E8B}" type="presParOf" srcId="{8788ED8A-E101-4436-A534-2C49C0707AF8}" destId="{7BBB8A61-A596-4CDF-88AB-081ABC8189CF}" srcOrd="7" destOrd="0" presId="urn:microsoft.com/office/officeart/2011/layout/CircleProcess"/>
    <dgm:cxn modelId="{4B6F1ABB-7E07-4564-B208-0C7C068BF02E}" type="presParOf" srcId="{7BBB8A61-A596-4CDF-88AB-081ABC8189CF}" destId="{1E95A3BB-C2DD-4314-B37E-E18712E59AB0}" srcOrd="0" destOrd="0" presId="urn:microsoft.com/office/officeart/2011/layout/CircleProcess"/>
    <dgm:cxn modelId="{6ED86BCE-4791-4EE0-8045-FEE312ABA736}" type="presParOf" srcId="{8788ED8A-E101-4436-A534-2C49C0707AF8}" destId="{083DDCC2-D23C-4675-BB5C-52D20A27E7E3}" srcOrd="8" destOrd="0" presId="urn:microsoft.com/office/officeart/2011/layout/CircleProcess"/>
    <dgm:cxn modelId="{B84DBD21-760B-419F-9732-CD0B676EFB0F}" type="presParOf" srcId="{8788ED8A-E101-4436-A534-2C49C0707AF8}" destId="{FAD22A86-D70B-4E13-B7B1-642C528B0C58}" srcOrd="9" destOrd="0" presId="urn:microsoft.com/office/officeart/2011/layout/CircleProcess"/>
    <dgm:cxn modelId="{B6612D59-296C-4E99-92CB-D1286CB26668}" type="presParOf" srcId="{FAD22A86-D70B-4E13-B7B1-642C528B0C58}" destId="{5CCE82F0-48ED-4F52-91F0-41692FC58563}" srcOrd="0" destOrd="0" presId="urn:microsoft.com/office/officeart/2011/layout/CircleProcess"/>
    <dgm:cxn modelId="{3DB7DA2B-E47B-4EC7-92D8-DA7D6CEFEE97}" type="presParOf" srcId="{8788ED8A-E101-4436-A534-2C49C0707AF8}" destId="{D9A4BF01-6FF4-4463-B528-70251A41D34F}" srcOrd="10" destOrd="0" presId="urn:microsoft.com/office/officeart/2011/layout/CircleProcess"/>
    <dgm:cxn modelId="{2E128FA8-10C7-4D42-9AA4-7A796831ED94}" type="presParOf" srcId="{D9A4BF01-6FF4-4463-B528-70251A41D34F}" destId="{EEF82C31-15E7-403E-9D7F-AAAA6183910E}" srcOrd="0" destOrd="0" presId="urn:microsoft.com/office/officeart/2011/layout/CircleProcess"/>
    <dgm:cxn modelId="{749315FA-942F-4D99-AB5F-B5D9EF8C25AC}" type="presParOf" srcId="{8788ED8A-E101-4436-A534-2C49C0707AF8}" destId="{B18C809C-4320-49AB-91E4-4CECEA54E46D}" srcOrd="11" destOrd="0" presId="urn:microsoft.com/office/officeart/2011/layout/CircleProcess"/>
    <dgm:cxn modelId="{9508ABE0-5373-431F-A33E-5D7A1BA82264}" type="presParOf" srcId="{8788ED8A-E101-4436-A534-2C49C0707AF8}" destId="{BF461294-F1E9-4214-B9E3-93275954C0C3}" srcOrd="12" destOrd="0" presId="urn:microsoft.com/office/officeart/2011/layout/CircleProcess"/>
    <dgm:cxn modelId="{4B171D4D-5239-4697-A6AA-57BEC53187A3}" type="presParOf" srcId="{BF461294-F1E9-4214-B9E3-93275954C0C3}" destId="{EF4BEA4E-4A6A-4D9D-A38A-11CADBA3385A}" srcOrd="0" destOrd="0" presId="urn:microsoft.com/office/officeart/2011/layout/CircleProcess"/>
    <dgm:cxn modelId="{801EFBE9-5312-4C3D-907D-2F02BA07A0CC}" type="presParOf" srcId="{8788ED8A-E101-4436-A534-2C49C0707AF8}" destId="{DDD2AB39-6E25-4408-82EA-419C556E604D}" srcOrd="13" destOrd="0" presId="urn:microsoft.com/office/officeart/2011/layout/CircleProcess"/>
    <dgm:cxn modelId="{762BDDFE-0485-48BA-BE5F-2EC4E542B502}" type="presParOf" srcId="{DDD2AB39-6E25-4408-82EA-419C556E604D}" destId="{3E8B116C-37D0-4BA2-BFFA-12BF68981BD2}" srcOrd="0" destOrd="0" presId="urn:microsoft.com/office/officeart/2011/layout/CircleProcess"/>
    <dgm:cxn modelId="{30DF9E7F-F54E-4434-A74E-1A1229DF8E8E}" type="presParOf" srcId="{8788ED8A-E101-4436-A534-2C49C0707AF8}" destId="{4AFCCBF3-EFA2-42E2-96A1-EBAEF8FBD3BE}" srcOrd="14"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5620FE-F9E6-4663-8574-A872D1701701}" type="doc">
      <dgm:prSet loTypeId="urn:microsoft.com/office/officeart/2005/8/layout/pyramid1" loCatId="pyramid" qsTypeId="urn:microsoft.com/office/officeart/2005/8/quickstyle/simple3" qsCatId="simple" csTypeId="urn:microsoft.com/office/officeart/2005/8/colors/accent1_3" csCatId="accent1" phldr="1"/>
      <dgm:spPr/>
    </dgm:pt>
    <dgm:pt modelId="{852516DF-C5B9-46F2-8D2D-712ED63D05C4}">
      <dgm:prSet phldrT="[Text]" custT="1"/>
      <dgm:spPr/>
      <dgm:t>
        <a:bodyPr/>
        <a:lstStyle/>
        <a:p>
          <a:endParaRPr lang="en-US" sz="2000" b="0" dirty="0"/>
        </a:p>
        <a:p>
          <a:r>
            <a:rPr lang="en-US" sz="2000" b="0" dirty="0"/>
            <a:t>PMO Services </a:t>
          </a:r>
          <a:endParaRPr lang="en-CA" sz="2000" b="0" dirty="0"/>
        </a:p>
      </dgm:t>
    </dgm:pt>
    <dgm:pt modelId="{508E49FA-B2FB-4F7A-8594-C07D323356B1}" type="parTrans" cxnId="{53E540EA-BC53-4D18-902C-5629C8E98B1E}">
      <dgm:prSet/>
      <dgm:spPr/>
      <dgm:t>
        <a:bodyPr/>
        <a:lstStyle/>
        <a:p>
          <a:endParaRPr lang="en-CA" sz="1400"/>
        </a:p>
      </dgm:t>
    </dgm:pt>
    <dgm:pt modelId="{52E70C79-B94C-4D68-AFF6-9D397CB9AE93}" type="sibTrans" cxnId="{53E540EA-BC53-4D18-902C-5629C8E98B1E}">
      <dgm:prSet/>
      <dgm:spPr/>
      <dgm:t>
        <a:bodyPr/>
        <a:lstStyle/>
        <a:p>
          <a:endParaRPr lang="en-CA" sz="1400"/>
        </a:p>
      </dgm:t>
    </dgm:pt>
    <dgm:pt modelId="{33BAE05C-46C0-4B3A-B150-8DA3D9B60C22}">
      <dgm:prSet phldrT="[Text]" custT="1"/>
      <dgm:spPr/>
      <dgm:t>
        <a:bodyPr/>
        <a:lstStyle/>
        <a:p>
          <a:r>
            <a:rPr lang="en-US" sz="2000" dirty="0"/>
            <a:t>PMO Mandate</a:t>
          </a:r>
          <a:endParaRPr lang="en-CA" sz="2000" dirty="0"/>
        </a:p>
      </dgm:t>
    </dgm:pt>
    <dgm:pt modelId="{83552577-1186-4E22-A4D5-A854510C6C7B}" type="parTrans" cxnId="{F01DA673-A6A8-496F-8309-141B77DF4931}">
      <dgm:prSet/>
      <dgm:spPr/>
      <dgm:t>
        <a:bodyPr/>
        <a:lstStyle/>
        <a:p>
          <a:endParaRPr lang="en-CA" sz="1400"/>
        </a:p>
      </dgm:t>
    </dgm:pt>
    <dgm:pt modelId="{3B5763DB-4C49-40E5-968B-69C3E8ED3933}" type="sibTrans" cxnId="{F01DA673-A6A8-496F-8309-141B77DF4931}">
      <dgm:prSet/>
      <dgm:spPr/>
      <dgm:t>
        <a:bodyPr/>
        <a:lstStyle/>
        <a:p>
          <a:endParaRPr lang="en-CA" sz="1400"/>
        </a:p>
      </dgm:t>
    </dgm:pt>
    <dgm:pt modelId="{0CC8B085-EA16-4130-B6BC-827837B80A2F}">
      <dgm:prSet phldrT="[Text]" custT="1"/>
      <dgm:spPr/>
      <dgm:t>
        <a:bodyPr/>
        <a:lstStyle/>
        <a:p>
          <a:r>
            <a:rPr lang="en-US" sz="2000" dirty="0"/>
            <a:t>Organizational Needs </a:t>
          </a:r>
          <a:endParaRPr lang="en-CA" sz="2000" dirty="0"/>
        </a:p>
      </dgm:t>
    </dgm:pt>
    <dgm:pt modelId="{BC4B2349-0006-4242-B16F-8E5ED80D9190}" type="parTrans" cxnId="{2C23AA65-55D0-4EEC-BC2B-40DED8773086}">
      <dgm:prSet/>
      <dgm:spPr/>
      <dgm:t>
        <a:bodyPr/>
        <a:lstStyle/>
        <a:p>
          <a:endParaRPr lang="en-CA" sz="1400"/>
        </a:p>
      </dgm:t>
    </dgm:pt>
    <dgm:pt modelId="{5EED1EE6-5BDC-4EA7-9BF8-0B0C8F7A5553}" type="sibTrans" cxnId="{2C23AA65-55D0-4EEC-BC2B-40DED8773086}">
      <dgm:prSet/>
      <dgm:spPr/>
      <dgm:t>
        <a:bodyPr/>
        <a:lstStyle/>
        <a:p>
          <a:endParaRPr lang="en-CA" sz="1400"/>
        </a:p>
      </dgm:t>
    </dgm:pt>
    <dgm:pt modelId="{DCAD572E-7D6D-41A4-95C2-E7B949E7CDCF}" type="pres">
      <dgm:prSet presAssocID="{EF5620FE-F9E6-4663-8574-A872D1701701}" presName="Name0" presStyleCnt="0">
        <dgm:presLayoutVars>
          <dgm:dir/>
          <dgm:animLvl val="lvl"/>
          <dgm:resizeHandles val="exact"/>
        </dgm:presLayoutVars>
      </dgm:prSet>
      <dgm:spPr/>
    </dgm:pt>
    <dgm:pt modelId="{C9327374-195E-4CB1-954E-6A50CA40BAE7}" type="pres">
      <dgm:prSet presAssocID="{852516DF-C5B9-46F2-8D2D-712ED63D05C4}" presName="Name8" presStyleCnt="0"/>
      <dgm:spPr/>
    </dgm:pt>
    <dgm:pt modelId="{BCB90A3D-AE99-4247-921F-EF6DF2ED3B8F}" type="pres">
      <dgm:prSet presAssocID="{852516DF-C5B9-46F2-8D2D-712ED63D05C4}" presName="level" presStyleLbl="node1" presStyleIdx="0" presStyleCnt="3">
        <dgm:presLayoutVars>
          <dgm:chMax val="1"/>
          <dgm:bulletEnabled val="1"/>
        </dgm:presLayoutVars>
      </dgm:prSet>
      <dgm:spPr/>
    </dgm:pt>
    <dgm:pt modelId="{5A6579AF-A089-41DD-BD41-4C4FE33D2B5D}" type="pres">
      <dgm:prSet presAssocID="{852516DF-C5B9-46F2-8D2D-712ED63D05C4}" presName="levelTx" presStyleLbl="revTx" presStyleIdx="0" presStyleCnt="0">
        <dgm:presLayoutVars>
          <dgm:chMax val="1"/>
          <dgm:bulletEnabled val="1"/>
        </dgm:presLayoutVars>
      </dgm:prSet>
      <dgm:spPr/>
    </dgm:pt>
    <dgm:pt modelId="{4860BCB2-6379-4306-AD27-B512C37FD22A}" type="pres">
      <dgm:prSet presAssocID="{33BAE05C-46C0-4B3A-B150-8DA3D9B60C22}" presName="Name8" presStyleCnt="0"/>
      <dgm:spPr/>
    </dgm:pt>
    <dgm:pt modelId="{93E2BC52-D780-410F-B1D7-98E2D52AA87E}" type="pres">
      <dgm:prSet presAssocID="{33BAE05C-46C0-4B3A-B150-8DA3D9B60C22}" presName="level" presStyleLbl="node1" presStyleIdx="1" presStyleCnt="3">
        <dgm:presLayoutVars>
          <dgm:chMax val="1"/>
          <dgm:bulletEnabled val="1"/>
        </dgm:presLayoutVars>
      </dgm:prSet>
      <dgm:spPr/>
    </dgm:pt>
    <dgm:pt modelId="{28C76EAF-7845-4E2B-B6A2-CB3D3E92B843}" type="pres">
      <dgm:prSet presAssocID="{33BAE05C-46C0-4B3A-B150-8DA3D9B60C22}" presName="levelTx" presStyleLbl="revTx" presStyleIdx="0" presStyleCnt="0">
        <dgm:presLayoutVars>
          <dgm:chMax val="1"/>
          <dgm:bulletEnabled val="1"/>
        </dgm:presLayoutVars>
      </dgm:prSet>
      <dgm:spPr/>
    </dgm:pt>
    <dgm:pt modelId="{9C69567C-1B54-47B9-AA92-F19944217B32}" type="pres">
      <dgm:prSet presAssocID="{0CC8B085-EA16-4130-B6BC-827837B80A2F}" presName="Name8" presStyleCnt="0"/>
      <dgm:spPr/>
    </dgm:pt>
    <dgm:pt modelId="{4E1ABDB2-1507-4308-BCD2-96013D574C87}" type="pres">
      <dgm:prSet presAssocID="{0CC8B085-EA16-4130-B6BC-827837B80A2F}" presName="level" presStyleLbl="node1" presStyleIdx="2" presStyleCnt="3" custLinFactNeighborX="-25261" custLinFactNeighborY="-3257">
        <dgm:presLayoutVars>
          <dgm:chMax val="1"/>
          <dgm:bulletEnabled val="1"/>
        </dgm:presLayoutVars>
      </dgm:prSet>
      <dgm:spPr/>
    </dgm:pt>
    <dgm:pt modelId="{33F02694-600E-4D6F-8271-7B5656215862}" type="pres">
      <dgm:prSet presAssocID="{0CC8B085-EA16-4130-B6BC-827837B80A2F}" presName="levelTx" presStyleLbl="revTx" presStyleIdx="0" presStyleCnt="0">
        <dgm:presLayoutVars>
          <dgm:chMax val="1"/>
          <dgm:bulletEnabled val="1"/>
        </dgm:presLayoutVars>
      </dgm:prSet>
      <dgm:spPr/>
    </dgm:pt>
  </dgm:ptLst>
  <dgm:cxnLst>
    <dgm:cxn modelId="{71469905-3A22-42D3-A0D2-99AC41319863}" type="presOf" srcId="{0CC8B085-EA16-4130-B6BC-827837B80A2F}" destId="{4E1ABDB2-1507-4308-BCD2-96013D574C87}" srcOrd="0" destOrd="0" presId="urn:microsoft.com/office/officeart/2005/8/layout/pyramid1"/>
    <dgm:cxn modelId="{EFD77F0D-8509-4CC8-8F78-612D27E77CEE}" type="presOf" srcId="{33BAE05C-46C0-4B3A-B150-8DA3D9B60C22}" destId="{93E2BC52-D780-410F-B1D7-98E2D52AA87E}" srcOrd="0" destOrd="0" presId="urn:microsoft.com/office/officeart/2005/8/layout/pyramid1"/>
    <dgm:cxn modelId="{325D4229-4D17-4D3F-8D2E-5B5ABE0F418C}" type="presOf" srcId="{0CC8B085-EA16-4130-B6BC-827837B80A2F}" destId="{33F02694-600E-4D6F-8271-7B5656215862}" srcOrd="1" destOrd="0" presId="urn:microsoft.com/office/officeart/2005/8/layout/pyramid1"/>
    <dgm:cxn modelId="{2C23AA65-55D0-4EEC-BC2B-40DED8773086}" srcId="{EF5620FE-F9E6-4663-8574-A872D1701701}" destId="{0CC8B085-EA16-4130-B6BC-827837B80A2F}" srcOrd="2" destOrd="0" parTransId="{BC4B2349-0006-4242-B16F-8E5ED80D9190}" sibTransId="{5EED1EE6-5BDC-4EA7-9BF8-0B0C8F7A5553}"/>
    <dgm:cxn modelId="{F01DA673-A6A8-496F-8309-141B77DF4931}" srcId="{EF5620FE-F9E6-4663-8574-A872D1701701}" destId="{33BAE05C-46C0-4B3A-B150-8DA3D9B60C22}" srcOrd="1" destOrd="0" parTransId="{83552577-1186-4E22-A4D5-A854510C6C7B}" sibTransId="{3B5763DB-4C49-40E5-968B-69C3E8ED3933}"/>
    <dgm:cxn modelId="{387878DB-CDC0-47D6-B13D-70ECFE49A0E8}" type="presOf" srcId="{33BAE05C-46C0-4B3A-B150-8DA3D9B60C22}" destId="{28C76EAF-7845-4E2B-B6A2-CB3D3E92B843}" srcOrd="1" destOrd="0" presId="urn:microsoft.com/office/officeart/2005/8/layout/pyramid1"/>
    <dgm:cxn modelId="{DACCB4E5-D0DE-46B8-B27A-98B7F56F4131}" type="presOf" srcId="{EF5620FE-F9E6-4663-8574-A872D1701701}" destId="{DCAD572E-7D6D-41A4-95C2-E7B949E7CDCF}" srcOrd="0" destOrd="0" presId="urn:microsoft.com/office/officeart/2005/8/layout/pyramid1"/>
    <dgm:cxn modelId="{53E540EA-BC53-4D18-902C-5629C8E98B1E}" srcId="{EF5620FE-F9E6-4663-8574-A872D1701701}" destId="{852516DF-C5B9-46F2-8D2D-712ED63D05C4}" srcOrd="0" destOrd="0" parTransId="{508E49FA-B2FB-4F7A-8594-C07D323356B1}" sibTransId="{52E70C79-B94C-4D68-AFF6-9D397CB9AE93}"/>
    <dgm:cxn modelId="{F8CFD9ED-01DE-41E2-A4AE-3A10E0F9F149}" type="presOf" srcId="{852516DF-C5B9-46F2-8D2D-712ED63D05C4}" destId="{BCB90A3D-AE99-4247-921F-EF6DF2ED3B8F}" srcOrd="0" destOrd="0" presId="urn:microsoft.com/office/officeart/2005/8/layout/pyramid1"/>
    <dgm:cxn modelId="{6E0AB8EE-13F8-431B-BA10-3028A9569240}" type="presOf" srcId="{852516DF-C5B9-46F2-8D2D-712ED63D05C4}" destId="{5A6579AF-A089-41DD-BD41-4C4FE33D2B5D}" srcOrd="1" destOrd="0" presId="urn:microsoft.com/office/officeart/2005/8/layout/pyramid1"/>
    <dgm:cxn modelId="{E01C5117-7948-4F71-A8DB-44F37933719F}" type="presParOf" srcId="{DCAD572E-7D6D-41A4-95C2-E7B949E7CDCF}" destId="{C9327374-195E-4CB1-954E-6A50CA40BAE7}" srcOrd="0" destOrd="0" presId="urn:microsoft.com/office/officeart/2005/8/layout/pyramid1"/>
    <dgm:cxn modelId="{96FBD8F0-1431-48D3-9519-4C173654A86C}" type="presParOf" srcId="{C9327374-195E-4CB1-954E-6A50CA40BAE7}" destId="{BCB90A3D-AE99-4247-921F-EF6DF2ED3B8F}" srcOrd="0" destOrd="0" presId="urn:microsoft.com/office/officeart/2005/8/layout/pyramid1"/>
    <dgm:cxn modelId="{E979045C-67FE-4B9D-8C9E-252F5A219F43}" type="presParOf" srcId="{C9327374-195E-4CB1-954E-6A50CA40BAE7}" destId="{5A6579AF-A089-41DD-BD41-4C4FE33D2B5D}" srcOrd="1" destOrd="0" presId="urn:microsoft.com/office/officeart/2005/8/layout/pyramid1"/>
    <dgm:cxn modelId="{E1798246-25E5-4B74-B628-A58435C8B357}" type="presParOf" srcId="{DCAD572E-7D6D-41A4-95C2-E7B949E7CDCF}" destId="{4860BCB2-6379-4306-AD27-B512C37FD22A}" srcOrd="1" destOrd="0" presId="urn:microsoft.com/office/officeart/2005/8/layout/pyramid1"/>
    <dgm:cxn modelId="{2869CCB7-C857-4AFD-A607-361AE00D5C2C}" type="presParOf" srcId="{4860BCB2-6379-4306-AD27-B512C37FD22A}" destId="{93E2BC52-D780-410F-B1D7-98E2D52AA87E}" srcOrd="0" destOrd="0" presId="urn:microsoft.com/office/officeart/2005/8/layout/pyramid1"/>
    <dgm:cxn modelId="{33EDBD91-991D-47E1-8EBC-5B26E4719273}" type="presParOf" srcId="{4860BCB2-6379-4306-AD27-B512C37FD22A}" destId="{28C76EAF-7845-4E2B-B6A2-CB3D3E92B843}" srcOrd="1" destOrd="0" presId="urn:microsoft.com/office/officeart/2005/8/layout/pyramid1"/>
    <dgm:cxn modelId="{CDC02DC2-D4FF-42A9-8F98-1516EF330973}" type="presParOf" srcId="{DCAD572E-7D6D-41A4-95C2-E7B949E7CDCF}" destId="{9C69567C-1B54-47B9-AA92-F19944217B32}" srcOrd="2" destOrd="0" presId="urn:microsoft.com/office/officeart/2005/8/layout/pyramid1"/>
    <dgm:cxn modelId="{FF94D9E0-51ED-4D8D-8E66-4EDE99185EFC}" type="presParOf" srcId="{9C69567C-1B54-47B9-AA92-F19944217B32}" destId="{4E1ABDB2-1507-4308-BCD2-96013D574C87}" srcOrd="0" destOrd="0" presId="urn:microsoft.com/office/officeart/2005/8/layout/pyramid1"/>
    <dgm:cxn modelId="{0AEF4640-6998-45C3-817A-B8835E1D9DE2}" type="presParOf" srcId="{9C69567C-1B54-47B9-AA92-F19944217B32}" destId="{33F02694-600E-4D6F-8271-7B5656215862}"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5B349-8A0E-436C-9936-CEE5952456E8}">
      <dsp:nvSpPr>
        <dsp:cNvPr id="0" name=""/>
        <dsp:cNvSpPr/>
      </dsp:nvSpPr>
      <dsp:spPr>
        <a:xfrm>
          <a:off x="7421304" y="1639271"/>
          <a:ext cx="1692178" cy="16924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F1F31-C009-4125-8EBB-3DD923565DA3}">
      <dsp:nvSpPr>
        <dsp:cNvPr id="0" name=""/>
        <dsp:cNvSpPr/>
      </dsp:nvSpPr>
      <dsp:spPr>
        <a:xfrm>
          <a:off x="7477140" y="1695696"/>
          <a:ext cx="1579606" cy="157960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1990s: The PMO gains a lot of momentum with professional associations and project management certifications becoming recognized industry standards. </a:t>
          </a:r>
          <a:endParaRPr lang="en-CA" sz="900" kern="1200" dirty="0"/>
        </a:p>
      </dsp:txBody>
      <dsp:txXfrm>
        <a:off x="7703184" y="1921396"/>
        <a:ext cx="1128418" cy="1128204"/>
      </dsp:txXfrm>
    </dsp:sp>
    <dsp:sp modelId="{D9A5A41D-ACF5-4619-8C46-D5D20333B5F5}">
      <dsp:nvSpPr>
        <dsp:cNvPr id="0" name=""/>
        <dsp:cNvSpPr/>
      </dsp:nvSpPr>
      <dsp:spPr>
        <a:xfrm rot="2700000">
          <a:off x="5671588" y="1639359"/>
          <a:ext cx="1691982" cy="169198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2AC367-16D6-4E25-B321-99471A3E472A}">
      <dsp:nvSpPr>
        <dsp:cNvPr id="0" name=""/>
        <dsp:cNvSpPr/>
      </dsp:nvSpPr>
      <dsp:spPr>
        <a:xfrm>
          <a:off x="5729126" y="1695696"/>
          <a:ext cx="1579606" cy="157960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1980s: The Project Office concept exported to construction and IT.</a:t>
          </a:r>
          <a:endParaRPr lang="en-CA" sz="1000" kern="1200" dirty="0"/>
        </a:p>
      </dsp:txBody>
      <dsp:txXfrm>
        <a:off x="5954270" y="1921396"/>
        <a:ext cx="1128418" cy="1128204"/>
      </dsp:txXfrm>
    </dsp:sp>
    <dsp:sp modelId="{D8A90894-C9B0-4669-AEFC-746BEFCACDFC}">
      <dsp:nvSpPr>
        <dsp:cNvPr id="0" name=""/>
        <dsp:cNvSpPr/>
      </dsp:nvSpPr>
      <dsp:spPr>
        <a:xfrm rot="2700000">
          <a:off x="3923574" y="1639359"/>
          <a:ext cx="1691982" cy="169198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5A3BB-C2DD-4314-B37E-E18712E59AB0}">
      <dsp:nvSpPr>
        <dsp:cNvPr id="0" name=""/>
        <dsp:cNvSpPr/>
      </dsp:nvSpPr>
      <dsp:spPr>
        <a:xfrm>
          <a:off x="3980212" y="1695696"/>
          <a:ext cx="1579606" cy="157960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8000" rIns="10160" bIns="10160" numCol="1" spcCol="1270" anchor="ctr" anchorCtr="0">
          <a:noAutofit/>
        </a:bodyPr>
        <a:lstStyle/>
        <a:p>
          <a:pPr marL="0" lvl="0" indent="0" algn="ctr" defTabSz="355600">
            <a:lnSpc>
              <a:spcPct val="90000"/>
            </a:lnSpc>
            <a:spcBef>
              <a:spcPct val="0"/>
            </a:spcBef>
            <a:spcAft>
              <a:spcPct val="35000"/>
            </a:spcAft>
            <a:buNone/>
          </a:pPr>
          <a:r>
            <a:rPr lang="en-CA" sz="800" kern="1200" dirty="0"/>
            <a:t>1950s: The US military starts developing complex missile systems. Each weapon system was composed of several sub-projects grouped together in</a:t>
          </a:r>
          <a:r>
            <a:rPr lang="en-US" sz="800" kern="1200" dirty="0"/>
            <a:t> system program offices (SPOs). This built the structures underlying the traditional PMO.</a:t>
          </a:r>
          <a:endParaRPr lang="en-CA" sz="800" kern="1200" dirty="0"/>
        </a:p>
      </dsp:txBody>
      <dsp:txXfrm>
        <a:off x="4205356" y="1921396"/>
        <a:ext cx="1128418" cy="1128204"/>
      </dsp:txXfrm>
    </dsp:sp>
    <dsp:sp modelId="{5CCE82F0-48ED-4F52-91F0-41692FC58563}">
      <dsp:nvSpPr>
        <dsp:cNvPr id="0" name=""/>
        <dsp:cNvSpPr/>
      </dsp:nvSpPr>
      <dsp:spPr>
        <a:xfrm rot="2700000">
          <a:off x="2174660" y="1639359"/>
          <a:ext cx="1691982" cy="169198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F82C31-15E7-403E-9D7F-AAAA6183910E}">
      <dsp:nvSpPr>
        <dsp:cNvPr id="0" name=""/>
        <dsp:cNvSpPr/>
      </dsp:nvSpPr>
      <dsp:spPr>
        <a:xfrm>
          <a:off x="2231298" y="1695696"/>
          <a:ext cx="1579606" cy="157960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CA" sz="800" kern="1200" dirty="0"/>
            <a:t>1930s: The US Air Corps creates a </a:t>
          </a:r>
          <a:r>
            <a:rPr lang="en-CA" sz="800" i="1" kern="1200" dirty="0"/>
            <a:t>Project Office </a:t>
          </a:r>
          <a:r>
            <a:rPr lang="en-CA" sz="800" kern="1200" dirty="0"/>
            <a:t>function to monitor aircraft development (probably the first record of the term being used).</a:t>
          </a:r>
        </a:p>
      </dsp:txBody>
      <dsp:txXfrm>
        <a:off x="2457342" y="1921396"/>
        <a:ext cx="1128418" cy="1128204"/>
      </dsp:txXfrm>
    </dsp:sp>
    <dsp:sp modelId="{EF4BEA4E-4A6A-4D9D-A38A-11CADBA3385A}">
      <dsp:nvSpPr>
        <dsp:cNvPr id="0" name=""/>
        <dsp:cNvSpPr/>
      </dsp:nvSpPr>
      <dsp:spPr>
        <a:xfrm rot="2700000">
          <a:off x="425746" y="1639359"/>
          <a:ext cx="1691982" cy="169198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B116C-37D0-4BA2-BFFA-12BF68981BD2}">
      <dsp:nvSpPr>
        <dsp:cNvPr id="0" name=""/>
        <dsp:cNvSpPr/>
      </dsp:nvSpPr>
      <dsp:spPr>
        <a:xfrm>
          <a:off x="482384" y="1695696"/>
          <a:ext cx="1579606" cy="157960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1915: Frederick Taylor introduces the PMO with the implementation of the scientific management method and the increase in the number and complexity of projects. </a:t>
          </a:r>
          <a:endParaRPr lang="en-CA" sz="800" kern="1200" dirty="0"/>
        </a:p>
      </dsp:txBody>
      <dsp:txXfrm>
        <a:off x="708428" y="1921396"/>
        <a:ext cx="1128418" cy="1128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90A3D-AE99-4247-921F-EF6DF2ED3B8F}">
      <dsp:nvSpPr>
        <dsp:cNvPr id="0" name=""/>
        <dsp:cNvSpPr/>
      </dsp:nvSpPr>
      <dsp:spPr>
        <a:xfrm>
          <a:off x="1401233" y="0"/>
          <a:ext cx="1401232" cy="1132273"/>
        </a:xfrm>
        <a:prstGeom prst="trapezoid">
          <a:avLst>
            <a:gd name="adj" fmla="val 61877"/>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0" kern="1200" dirty="0"/>
        </a:p>
        <a:p>
          <a:pPr marL="0" lvl="0" indent="0" algn="ctr" defTabSz="889000">
            <a:lnSpc>
              <a:spcPct val="90000"/>
            </a:lnSpc>
            <a:spcBef>
              <a:spcPct val="0"/>
            </a:spcBef>
            <a:spcAft>
              <a:spcPct val="35000"/>
            </a:spcAft>
            <a:buNone/>
          </a:pPr>
          <a:r>
            <a:rPr lang="en-US" sz="2000" b="0" kern="1200" dirty="0"/>
            <a:t>PMO Services </a:t>
          </a:r>
          <a:endParaRPr lang="en-CA" sz="2000" b="0" kern="1200" dirty="0"/>
        </a:p>
      </dsp:txBody>
      <dsp:txXfrm>
        <a:off x="1401233" y="0"/>
        <a:ext cx="1401232" cy="1132273"/>
      </dsp:txXfrm>
    </dsp:sp>
    <dsp:sp modelId="{93E2BC52-D780-410F-B1D7-98E2D52AA87E}">
      <dsp:nvSpPr>
        <dsp:cNvPr id="0" name=""/>
        <dsp:cNvSpPr/>
      </dsp:nvSpPr>
      <dsp:spPr>
        <a:xfrm>
          <a:off x="700616" y="1132273"/>
          <a:ext cx="2802465" cy="1132273"/>
        </a:xfrm>
        <a:prstGeom prst="trapezoid">
          <a:avLst>
            <a:gd name="adj" fmla="val 61877"/>
          </a:avLst>
        </a:prstGeom>
        <a:gradFill rotWithShape="0">
          <a:gsLst>
            <a:gs pos="0">
              <a:schemeClr val="accent1">
                <a:shade val="80000"/>
                <a:hueOff val="179037"/>
                <a:satOff val="-16762"/>
                <a:lumOff val="19280"/>
                <a:alphaOff val="0"/>
                <a:tint val="50000"/>
                <a:satMod val="300000"/>
              </a:schemeClr>
            </a:gs>
            <a:gs pos="35000">
              <a:schemeClr val="accent1">
                <a:shade val="80000"/>
                <a:hueOff val="179037"/>
                <a:satOff val="-16762"/>
                <a:lumOff val="19280"/>
                <a:alphaOff val="0"/>
                <a:tint val="37000"/>
                <a:satMod val="300000"/>
              </a:schemeClr>
            </a:gs>
            <a:gs pos="100000">
              <a:schemeClr val="accent1">
                <a:shade val="80000"/>
                <a:hueOff val="179037"/>
                <a:satOff val="-16762"/>
                <a:lumOff val="1928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PMO Mandate</a:t>
          </a:r>
          <a:endParaRPr lang="en-CA" sz="2000" kern="1200" dirty="0"/>
        </a:p>
      </dsp:txBody>
      <dsp:txXfrm>
        <a:off x="1191048" y="1132273"/>
        <a:ext cx="1821602" cy="1132273"/>
      </dsp:txXfrm>
    </dsp:sp>
    <dsp:sp modelId="{4E1ABDB2-1507-4308-BCD2-96013D574C87}">
      <dsp:nvSpPr>
        <dsp:cNvPr id="0" name=""/>
        <dsp:cNvSpPr/>
      </dsp:nvSpPr>
      <dsp:spPr>
        <a:xfrm>
          <a:off x="0" y="2227668"/>
          <a:ext cx="4203699" cy="1132273"/>
        </a:xfrm>
        <a:prstGeom prst="trapezoid">
          <a:avLst>
            <a:gd name="adj" fmla="val 61877"/>
          </a:avLst>
        </a:prstGeom>
        <a:gradFill rotWithShape="0">
          <a:gsLst>
            <a:gs pos="0">
              <a:schemeClr val="accent1">
                <a:shade val="80000"/>
                <a:hueOff val="358075"/>
                <a:satOff val="-33524"/>
                <a:lumOff val="38561"/>
                <a:alphaOff val="0"/>
                <a:tint val="50000"/>
                <a:satMod val="300000"/>
              </a:schemeClr>
            </a:gs>
            <a:gs pos="35000">
              <a:schemeClr val="accent1">
                <a:shade val="80000"/>
                <a:hueOff val="358075"/>
                <a:satOff val="-33524"/>
                <a:lumOff val="38561"/>
                <a:alphaOff val="0"/>
                <a:tint val="37000"/>
                <a:satMod val="300000"/>
              </a:schemeClr>
            </a:gs>
            <a:gs pos="100000">
              <a:schemeClr val="accent1">
                <a:shade val="80000"/>
                <a:hueOff val="358075"/>
                <a:satOff val="-33524"/>
                <a:lumOff val="3856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Organizational Needs </a:t>
          </a:r>
          <a:endParaRPr lang="en-CA" sz="2000" kern="1200" dirty="0"/>
        </a:p>
      </dsp:txBody>
      <dsp:txXfrm>
        <a:off x="735647" y="2227668"/>
        <a:ext cx="2732404" cy="1132273"/>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7/6/2020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7/6/2020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3038636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144001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3898375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5F1ACBD-245E-4A24-AC78-063168A88622}" type="slidenum">
              <a:rPr lang="en-US" smtClean="0"/>
              <a:t>5</a:t>
            </a:fld>
            <a:endParaRPr lang="en-US" dirty="0"/>
          </a:p>
        </p:txBody>
      </p:sp>
    </p:spTree>
    <p:extLst>
      <p:ext uri="{BB962C8B-B14F-4D97-AF65-F5344CB8AC3E}">
        <p14:creationId xmlns:p14="http://schemas.microsoft.com/office/powerpoint/2010/main" val="3407620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F1ACBD-245E-4A24-AC78-063168A88622}" type="slidenum">
              <a:rPr lang="en-US" smtClean="0"/>
              <a:t>6</a:t>
            </a:fld>
            <a:endParaRPr lang="en-US" dirty="0"/>
          </a:p>
        </p:txBody>
      </p:sp>
    </p:spTree>
    <p:extLst>
      <p:ext uri="{BB962C8B-B14F-4D97-AF65-F5344CB8AC3E}">
        <p14:creationId xmlns:p14="http://schemas.microsoft.com/office/powerpoint/2010/main" val="2986135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59571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5F1ACBD-245E-4A24-AC78-063168A88622}" type="slidenum">
              <a:rPr lang="en-US" smtClean="0"/>
              <a:t>9</a:t>
            </a:fld>
            <a:endParaRPr lang="en-US" dirty="0"/>
          </a:p>
        </p:txBody>
      </p:sp>
    </p:spTree>
    <p:extLst>
      <p:ext uri="{BB962C8B-B14F-4D97-AF65-F5344CB8AC3E}">
        <p14:creationId xmlns:p14="http://schemas.microsoft.com/office/powerpoint/2010/main" val="2260513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4151421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0" y="6090046"/>
            <a:ext cx="9144000" cy="767954"/>
            <a:chOff x="0" y="6090046"/>
            <a:chExt cx="9144000" cy="767954"/>
          </a:xfrm>
        </p:grpSpPr>
        <p:sp>
          <p:nvSpPr>
            <p:cNvPr id="29" name="Rectangle 28"/>
            <p:cNvSpPr/>
            <p:nvPr/>
          </p:nvSpPr>
          <p:spPr>
            <a:xfrm>
              <a:off x="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1997-2019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35440285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1997-2018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212923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82416060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213688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4" name="Rectangle 23"/>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Them:</a:t>
            </a:r>
          </a:p>
        </p:txBody>
      </p:sp>
    </p:spTree>
    <p:extLst>
      <p:ext uri="{BB962C8B-B14F-4D97-AF65-F5344CB8AC3E}">
        <p14:creationId xmlns:p14="http://schemas.microsoft.com/office/powerpoint/2010/main" val="81466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193374"/>
            <a:ext cx="3096774" cy="286513"/>
          </a:xfrm>
          <a:prstGeom prst="rect">
            <a:avLst/>
          </a:prstGeom>
        </p:spPr>
      </p:pic>
    </p:spTree>
    <p:extLst>
      <p:ext uri="{BB962C8B-B14F-4D97-AF65-F5344CB8AC3E}">
        <p14:creationId xmlns:p14="http://schemas.microsoft.com/office/powerpoint/2010/main" val="335530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7" name="Rectangle 16"/>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5621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6" name="Rectangle 15"/>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47790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331913" y="1174157"/>
            <a:ext cx="7283640"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5" name="Text Placeholder 26"/>
          <p:cNvSpPr>
            <a:spLocks noGrp="1"/>
          </p:cNvSpPr>
          <p:nvPr>
            <p:ph type="body" sz="quarter" idx="11" hasCustomPrompt="1"/>
          </p:nvPr>
        </p:nvSpPr>
        <p:spPr>
          <a:xfrm>
            <a:off x="684996" y="1174157"/>
            <a:ext cx="646915"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421482867"/>
      </p:ext>
    </p:extLst>
  </p:cSld>
  <p:clrMapOvr>
    <a:masterClrMapping/>
  </p:clrMapOvr>
  <p:extLst>
    <p:ext uri="{DCECCB84-F9BA-43D5-87BE-67443E8EF086}">
      <p15:sldGuideLst xmlns:p15="http://schemas.microsoft.com/office/powerpoint/2012/main">
        <p15:guide id="1" orient="horz" pos="913">
          <p15:clr>
            <a:srgbClr val="FBAE40"/>
          </p15:clr>
        </p15:guide>
        <p15:guide id="2" pos="83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706" r:id="rId3"/>
    <p:sldLayoutId id="2147483721" r:id="rId4"/>
    <p:sldLayoutId id="2147483710" r:id="rId5"/>
    <p:sldLayoutId id="2147483711" r:id="rId6"/>
    <p:sldLayoutId id="2147483699" r:id="rId7"/>
    <p:sldLayoutId id="2147483726" r:id="rId8"/>
    <p:sldLayoutId id="2147483757" r:id="rId9"/>
    <p:sldLayoutId id="2147483764" r:id="rId10"/>
    <p:sldLayoutId id="2147483761" r:id="rId11"/>
    <p:sldLayoutId id="2147483763" r:id="rId12"/>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p:txBody>
          <a:bodyPr/>
          <a:lstStyle/>
          <a:p>
            <a:r>
              <a:rPr lang="en-US" dirty="0"/>
              <a:t>Define the Right Kind of PMO </a:t>
            </a:r>
            <a:r>
              <a:rPr lang="en-US"/>
              <a:t>for IT </a:t>
            </a:r>
            <a:br>
              <a:rPr lang="en-US"/>
            </a:br>
            <a:r>
              <a:rPr lang="en-US"/>
              <a:t>and Your </a:t>
            </a:r>
            <a:r>
              <a:rPr lang="en-US" dirty="0"/>
              <a:t>Organization</a:t>
            </a:r>
          </a:p>
        </p:txBody>
      </p:sp>
      <p:sp>
        <p:nvSpPr>
          <p:cNvPr id="5" name="Tagline"/>
          <p:cNvSpPr>
            <a:spLocks noGrp="1"/>
          </p:cNvSpPr>
          <p:nvPr>
            <p:ph type="body" sz="quarter" idx="16"/>
          </p:nvPr>
        </p:nvSpPr>
        <p:spPr>
          <a:xfrm>
            <a:off x="774700" y="3943401"/>
            <a:ext cx="7467600" cy="508000"/>
          </a:xfrm>
        </p:spPr>
        <p:txBody>
          <a:bodyPr/>
          <a:lstStyle/>
          <a:p>
            <a:r>
              <a:rPr lang="en-US" dirty="0"/>
              <a:t>Focus on your organization’s needs to get value from your PMO. </a:t>
            </a:r>
          </a:p>
        </p:txBody>
      </p:sp>
      <p:pic>
        <p:nvPicPr>
          <p:cNvPr id="6" name="Picture 5" descr="executive-brief-stamp.png">
            <a:extLst>
              <a:ext uri="{FF2B5EF4-FFF2-40B4-BE49-F238E27FC236}">
                <a16:creationId xmlns:a16="http://schemas.microsoft.com/office/drawing/2014/main" id="{4DF79B13-751E-41E2-ACAB-6ADE4C065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947" y="3929891"/>
            <a:ext cx="2279546" cy="1796282"/>
          </a:xfrm>
          <a:prstGeom prst="rect">
            <a:avLst/>
          </a:prstGeom>
        </p:spPr>
      </p:pic>
    </p:spTree>
    <p:extLst>
      <p:ext uri="{BB962C8B-B14F-4D97-AF65-F5344CB8AC3E}">
        <p14:creationId xmlns:p14="http://schemas.microsoft.com/office/powerpoint/2010/main" val="138369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these icons to help direct you as you navigate this research </a:t>
            </a:r>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a:t>This icon denotes 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a:t>This icon denotes a slide with an associated activity. The activity can be performed either as part of your project or with the support of Info-Tech team members, who will come onsite to facilitate a workshop for your organization.</a:t>
            </a:r>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a:t>Use these icons to help guide you through each step of the blueprint and direct you to content related to the recommended activities. </a:t>
            </a:r>
          </a:p>
        </p:txBody>
      </p:sp>
    </p:spTree>
    <p:extLst>
      <p:ext uri="{BB962C8B-B14F-4D97-AF65-F5344CB8AC3E}">
        <p14:creationId xmlns:p14="http://schemas.microsoft.com/office/powerpoint/2010/main" val="4239230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4759870"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71" name="Rounded Rectangle 70"/>
          <p:cNvSpPr/>
          <p:nvPr/>
        </p:nvSpPr>
        <p:spPr>
          <a:xfrm>
            <a:off x="371737"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72" name="Rectangle 71"/>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cxnSp>
        <p:nvCxnSpPr>
          <p:cNvPr id="73" name="Straight Arrow Connector 72"/>
          <p:cNvCxnSpPr>
            <a:stCxn id="85" idx="2"/>
          </p:cNvCxnSpPr>
          <p:nvPr/>
        </p:nvCxnSpPr>
        <p:spPr>
          <a:xfrm>
            <a:off x="821792" y="2920539"/>
            <a:ext cx="7783954" cy="0"/>
          </a:xfrm>
          <a:prstGeom prst="straightConnector1">
            <a:avLst/>
          </a:prstGeom>
          <a:noFill/>
          <a:ln w="38100" cap="flat" cmpd="sng" algn="ctr">
            <a:solidFill>
              <a:srgbClr val="FFFFFF">
                <a:lumMod val="85000"/>
              </a:srgbClr>
            </a:solidFill>
            <a:prstDash val="sysDot"/>
            <a:tailEnd type="triangle" w="lg" len="med"/>
          </a:ln>
          <a:effectLst/>
        </p:spPr>
      </p:cxnSp>
      <p:grpSp>
        <p:nvGrpSpPr>
          <p:cNvPr id="74" name="Group 73"/>
          <p:cNvGrpSpPr/>
          <p:nvPr/>
        </p:nvGrpSpPr>
        <p:grpSpPr>
          <a:xfrm>
            <a:off x="6985746" y="2025295"/>
            <a:ext cx="1636677" cy="2763778"/>
            <a:chOff x="6637354" y="1574599"/>
            <a:chExt cx="1636677" cy="2763778"/>
          </a:xfrm>
        </p:grpSpPr>
        <p:sp>
          <p:nvSpPr>
            <p:cNvPr id="75" name="Oval 74"/>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76" name="TextBox 75"/>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497EA9"/>
                  </a:solidFill>
                  <a:effectLst/>
                  <a:uLnTx/>
                  <a:uFillTx/>
                </a:rPr>
                <a:t>Consulting</a:t>
              </a:r>
            </a:p>
          </p:txBody>
        </p:sp>
        <p:sp>
          <p:nvSpPr>
            <p:cNvPr id="77" name="TextBox 76"/>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does not have the time or the knowledge to take this project on. We need assistance through the entirety of this project.”</a:t>
              </a:r>
            </a:p>
          </p:txBody>
        </p:sp>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79" name="Group 78"/>
          <p:cNvGrpSpPr/>
          <p:nvPr/>
        </p:nvGrpSpPr>
        <p:grpSpPr>
          <a:xfrm>
            <a:off x="2345378" y="1877373"/>
            <a:ext cx="2129440" cy="2937609"/>
            <a:chOff x="2807522" y="2074912"/>
            <a:chExt cx="2129440" cy="2937609"/>
          </a:xfrm>
        </p:grpSpPr>
        <p:sp>
          <p:nvSpPr>
            <p:cNvPr id="80" name="Oval 79"/>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81" name="TextBox 80"/>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365D7E"/>
                  </a:solidFill>
                  <a:effectLst/>
                  <a:uLnTx/>
                  <a:uFillTx/>
                </a:rPr>
                <a:t>Guided Implementation</a:t>
              </a:r>
            </a:p>
          </p:txBody>
        </p:sp>
        <p:sp>
          <p:nvSpPr>
            <p:cNvPr id="82" name="TextBox 81"/>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83" name="Picture 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84" name="Group 83"/>
          <p:cNvGrpSpPr/>
          <p:nvPr/>
        </p:nvGrpSpPr>
        <p:grpSpPr>
          <a:xfrm>
            <a:off x="377551" y="2025295"/>
            <a:ext cx="1628660" cy="2794213"/>
            <a:chOff x="1266026" y="2731218"/>
            <a:chExt cx="1628660" cy="2794213"/>
          </a:xfrm>
        </p:grpSpPr>
        <p:sp>
          <p:nvSpPr>
            <p:cNvPr id="85" name="Oval 84"/>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86" name="TextBox 85"/>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29475F"/>
                  </a:solidFill>
                  <a:effectLst/>
                  <a:uLnTx/>
                  <a:uFillTx/>
                </a:rPr>
                <a:t>DIY Toolkit</a:t>
              </a:r>
            </a:p>
          </p:txBody>
        </p:sp>
        <p:sp>
          <p:nvSpPr>
            <p:cNvPr id="87" name="TextBox 86"/>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88" name="Picture 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89" name="Group 88"/>
          <p:cNvGrpSpPr/>
          <p:nvPr/>
        </p:nvGrpSpPr>
        <p:grpSpPr>
          <a:xfrm>
            <a:off x="5011414" y="2025295"/>
            <a:ext cx="1635165" cy="2795710"/>
            <a:chOff x="4834633" y="1938352"/>
            <a:chExt cx="1635165" cy="2795710"/>
          </a:xfrm>
        </p:grpSpPr>
        <p:sp>
          <p:nvSpPr>
            <p:cNvPr id="90" name="Oval 89"/>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91" name="TextBox 90"/>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3F6D93"/>
                  </a:solidFill>
                  <a:effectLst/>
                  <a:uLnTx/>
                  <a:uFillTx/>
                </a:rPr>
                <a:t>Workshop</a:t>
              </a:r>
            </a:p>
          </p:txBody>
        </p:sp>
        <p:sp>
          <p:nvSpPr>
            <p:cNvPr id="92" name="TextBox 91"/>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93" name="Picture 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94" name="Rectangle 93"/>
          <p:cNvSpPr/>
          <p:nvPr/>
        </p:nvSpPr>
        <p:spPr>
          <a:xfrm>
            <a:off x="906270"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29475F"/>
                </a:solidFill>
                <a:effectLst/>
                <a:uLnTx/>
                <a:uFillTx/>
              </a:rPr>
              <a:t>Diagnostics and consistent frameworks used throughout all four options</a:t>
            </a:r>
          </a:p>
        </p:txBody>
      </p:sp>
      <p:sp>
        <p:nvSpPr>
          <p:cNvPr id="2" name="Title 1"/>
          <p:cNvSpPr>
            <a:spLocks noGrp="1"/>
          </p:cNvSpPr>
          <p:nvPr>
            <p:ph type="title"/>
          </p:nvPr>
        </p:nvSpPr>
        <p:spPr>
          <a:xfrm>
            <a:off x="257175" y="255588"/>
            <a:ext cx="8201026" cy="877887"/>
          </a:xfrm>
        </p:spPr>
        <p:txBody>
          <a:bodyPr/>
          <a:lstStyle/>
          <a:p>
            <a:pPr lvl="0"/>
            <a:r>
              <a:rPr lang="en-CA" dirty="0"/>
              <a:t>Info-Tech offers various levels of support to best suit your needs</a:t>
            </a:r>
          </a:p>
        </p:txBody>
      </p:sp>
    </p:spTree>
    <p:extLst>
      <p:ext uri="{BB962C8B-B14F-4D97-AF65-F5344CB8AC3E}">
        <p14:creationId xmlns:p14="http://schemas.microsoft.com/office/powerpoint/2010/main" val="3960344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2" name="TextBox 1"/>
          <p:cNvSpPr txBox="1"/>
          <p:nvPr/>
        </p:nvSpPr>
        <p:spPr>
          <a:xfrm>
            <a:off x="1151134" y="2015670"/>
            <a:ext cx="6589368" cy="3239348"/>
          </a:xfrm>
          <a:prstGeom prst="rect">
            <a:avLst/>
          </a:prstGeom>
        </p:spPr>
        <p:txBody>
          <a:bodyPr wrap="square" rtlCol="0">
            <a:spAutoFit/>
          </a:bodyPr>
          <a:lstStyle/>
          <a:p>
            <a:pPr>
              <a:spcAft>
                <a:spcPts val="500"/>
              </a:spcAft>
            </a:pPr>
            <a:endParaRPr lang="en-US" sz="1600" i="1" dirty="0">
              <a:solidFill>
                <a:schemeClr val="bg1"/>
              </a:solidFill>
              <a:latin typeface="+mj-lt"/>
            </a:endParaRPr>
          </a:p>
          <a:p>
            <a:pPr>
              <a:spcAft>
                <a:spcPts val="500"/>
              </a:spcAft>
            </a:pPr>
            <a:r>
              <a:rPr lang="en-US" sz="1600" i="1" dirty="0">
                <a:solidFill>
                  <a:schemeClr val="bg1"/>
                </a:solidFill>
                <a:latin typeface="+mj-lt"/>
              </a:rPr>
              <a:t>For some, it seems obvious that the project management office </a:t>
            </a:r>
            <a:r>
              <a:rPr lang="en-US" sz="1600" i="1" dirty="0">
                <a:solidFill>
                  <a:schemeClr val="bg1"/>
                </a:solidFill>
              </a:rPr>
              <a:t>(</a:t>
            </a:r>
            <a:r>
              <a:rPr lang="en-US" sz="1600" i="1" dirty="0">
                <a:solidFill>
                  <a:schemeClr val="bg1"/>
                </a:solidFill>
                <a:latin typeface="+mj-lt"/>
              </a:rPr>
              <a:t>PMO) is simply an office filled with project managers. Often, the PMO is administrative. Others would ask, “Who’s managing the portfolio?”</a:t>
            </a:r>
          </a:p>
          <a:p>
            <a:pPr>
              <a:spcAft>
                <a:spcPts val="500"/>
              </a:spcAft>
            </a:pPr>
            <a:r>
              <a:rPr lang="en-CA" sz="1600" i="1" dirty="0">
                <a:solidFill>
                  <a:schemeClr val="bg1"/>
                </a:solidFill>
                <a:latin typeface="+mj-lt"/>
              </a:rPr>
              <a:t>At the end of the day, whether or not your PMO manages projects is secondary. What does your company need? If you can’t answer that question, project management may not be enough. Who’s selecting the right projects? Who’s holding the sponsors accountable?</a:t>
            </a:r>
          </a:p>
          <a:p>
            <a:pPr>
              <a:spcAft>
                <a:spcPts val="500"/>
              </a:spcAft>
            </a:pPr>
            <a:r>
              <a:rPr lang="en-CA" sz="1600" i="1" dirty="0">
                <a:solidFill>
                  <a:schemeClr val="bg1"/>
                </a:solidFill>
                <a:latin typeface="+mj-lt"/>
              </a:rPr>
              <a:t>It’s not about frameworks and best practices. It’s time to get situational awareness of the company’s needs. Perhaps your PMO should manage some projects. This blueprint will help you figure out the rest. </a:t>
            </a:r>
            <a:endParaRPr lang="en-CA" sz="1600" b="1" i="1" dirty="0">
              <a:solidFill>
                <a:schemeClr val="bg1"/>
              </a:solidFill>
              <a:latin typeface="+mj-lt"/>
            </a:endParaRPr>
          </a:p>
        </p:txBody>
      </p:sp>
      <p:sp>
        <p:nvSpPr>
          <p:cNvPr id="3" name="TextBox 2"/>
          <p:cNvSpPr txBox="1"/>
          <p:nvPr/>
        </p:nvSpPr>
        <p:spPr>
          <a:xfrm>
            <a:off x="3203042" y="5424862"/>
            <a:ext cx="4460917" cy="954107"/>
          </a:xfrm>
          <a:prstGeom prst="rect">
            <a:avLst/>
          </a:prstGeom>
        </p:spPr>
        <p:txBody>
          <a:bodyPr wrap="square" rtlCol="0">
            <a:spAutoFit/>
          </a:bodyPr>
          <a:lstStyle/>
          <a:p>
            <a:pPr algn="r"/>
            <a:endParaRPr lang="en-CA" sz="1400" b="1" dirty="0">
              <a:solidFill>
                <a:schemeClr val="bg1"/>
              </a:solidFill>
            </a:endParaRPr>
          </a:p>
          <a:p>
            <a:pPr algn="r"/>
            <a:r>
              <a:rPr lang="en-CA" sz="1400" b="1" dirty="0">
                <a:solidFill>
                  <a:schemeClr val="bg1"/>
                </a:solidFill>
              </a:rPr>
              <a:t>Ugbad Farah, PMP,</a:t>
            </a:r>
          </a:p>
          <a:p>
            <a:pPr algn="r"/>
            <a:r>
              <a:rPr lang="en-CA" sz="1400" dirty="0">
                <a:solidFill>
                  <a:schemeClr val="bg1"/>
                </a:solidFill>
              </a:rPr>
              <a:t>Research Analyst, PMO Practice </a:t>
            </a:r>
            <a:br>
              <a:rPr lang="en-CA" sz="1400" dirty="0">
                <a:solidFill>
                  <a:schemeClr val="bg1"/>
                </a:solidFill>
              </a:rPr>
            </a:br>
            <a:r>
              <a:rPr lang="en-CA" sz="1400" dirty="0">
                <a:solidFill>
                  <a:schemeClr val="bg1"/>
                </a:solidFill>
              </a:rPr>
              <a:t>Info-Tech Research Group</a:t>
            </a:r>
          </a:p>
        </p:txBody>
      </p:sp>
      <p:sp>
        <p:nvSpPr>
          <p:cNvPr id="4" name="TextBox 3"/>
          <p:cNvSpPr txBox="1"/>
          <p:nvPr/>
        </p:nvSpPr>
        <p:spPr>
          <a:xfrm>
            <a:off x="545852" y="1384161"/>
            <a:ext cx="5944995" cy="461665"/>
          </a:xfrm>
          <a:prstGeom prst="rect">
            <a:avLst/>
          </a:prstGeom>
        </p:spPr>
        <p:txBody>
          <a:bodyPr wrap="square" rtlCol="0">
            <a:spAutoFit/>
          </a:bodyPr>
          <a:lstStyle/>
          <a:p>
            <a:r>
              <a:rPr lang="en-CA" sz="1600" b="1" dirty="0">
                <a:solidFill>
                  <a:schemeClr val="bg1"/>
                </a:solidFill>
              </a:rPr>
              <a:t>If your PMO isn’t doing it, then </a:t>
            </a:r>
            <a:r>
              <a:rPr lang="en-CA" sz="1600" b="1" i="1" dirty="0">
                <a:solidFill>
                  <a:schemeClr val="bg1"/>
                </a:solidFill>
              </a:rPr>
              <a:t>who is</a:t>
            </a:r>
            <a:r>
              <a:rPr lang="en-CA" sz="1600" b="1" dirty="0">
                <a:solidFill>
                  <a:schemeClr val="bg1"/>
                </a:solidFill>
              </a:rPr>
              <a:t>?</a:t>
            </a:r>
            <a:r>
              <a:rPr lang="en-CA" sz="2400" b="1" dirty="0">
                <a:solidFill>
                  <a:schemeClr val="bg1"/>
                </a:solidFill>
              </a:rPr>
              <a:t> </a:t>
            </a:r>
            <a:endParaRPr lang="en-CA" sz="1600" b="1" dirty="0">
              <a:solidFill>
                <a:schemeClr val="bg1"/>
              </a:solidFill>
            </a:endParaRPr>
          </a:p>
        </p:txBody>
      </p:sp>
      <p:sp>
        <p:nvSpPr>
          <p:cNvPr id="5" name="Rectangle 4"/>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PERSPECTIVE </a:t>
            </a:r>
          </a:p>
        </p:txBody>
      </p:sp>
      <p:pic>
        <p:nvPicPr>
          <p:cNvPr id="10" name="Picture 100"/>
          <p:cNvPicPr>
            <a:picLocks noChangeAspect="1"/>
          </p:cNvPicPr>
          <p:nvPr/>
        </p:nvPicPr>
        <p:blipFill>
          <a:blip r:embed="rId3"/>
          <a:stretch>
            <a:fillRect/>
          </a:stretch>
        </p:blipFill>
        <p:spPr>
          <a:xfrm>
            <a:off x="545852" y="1870968"/>
            <a:ext cx="678666" cy="619651"/>
          </a:xfrm>
          <a:prstGeom prst="rect">
            <a:avLst/>
          </a:prstGeom>
        </p:spPr>
      </p:pic>
      <p:pic>
        <p:nvPicPr>
          <p:cNvPr id="11" name="Picture 101"/>
          <p:cNvPicPr>
            <a:picLocks noChangeAspect="1"/>
          </p:cNvPicPr>
          <p:nvPr/>
        </p:nvPicPr>
        <p:blipFill>
          <a:blip r:embed="rId4"/>
          <a:stretch>
            <a:fillRect/>
          </a:stretch>
        </p:blipFill>
        <p:spPr>
          <a:xfrm>
            <a:off x="7590593" y="4739543"/>
            <a:ext cx="656535" cy="538507"/>
          </a:xfrm>
          <a:prstGeom prst="rect">
            <a:avLst/>
          </a:prstGeom>
        </p:spPr>
      </p:pic>
    </p:spTree>
    <p:extLst>
      <p:ext uri="{BB962C8B-B14F-4D97-AF65-F5344CB8AC3E}">
        <p14:creationId xmlns:p14="http://schemas.microsoft.com/office/powerpoint/2010/main" val="631466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Our understanding of the problem</a:t>
            </a:r>
          </a:p>
        </p:txBody>
      </p:sp>
      <p:sp>
        <p:nvSpPr>
          <p:cNvPr id="13" name="Text Placeholder 12"/>
          <p:cNvSpPr>
            <a:spLocks noGrp="1"/>
          </p:cNvSpPr>
          <p:nvPr>
            <p:ph type="body" sz="quarter" idx="16"/>
          </p:nvPr>
        </p:nvSpPr>
        <p:spPr/>
        <p:txBody>
          <a:bodyPr/>
          <a:lstStyle/>
          <a:p>
            <a:r>
              <a:rPr lang="en-US" dirty="0"/>
              <a:t>PMO directors </a:t>
            </a:r>
          </a:p>
          <a:p>
            <a:r>
              <a:rPr lang="en-US" dirty="0"/>
              <a:t>CIOs </a:t>
            </a:r>
          </a:p>
          <a:p>
            <a:r>
              <a:rPr lang="en-US" dirty="0"/>
              <a:t>Project managers tasked with running, implementing, or restructuring a project management office </a:t>
            </a:r>
          </a:p>
        </p:txBody>
      </p:sp>
      <p:sp>
        <p:nvSpPr>
          <p:cNvPr id="14" name="Text Placeholder 13"/>
          <p:cNvSpPr>
            <a:spLocks noGrp="1"/>
          </p:cNvSpPr>
          <p:nvPr>
            <p:ph type="body" sz="quarter" idx="26"/>
          </p:nvPr>
        </p:nvSpPr>
        <p:spPr/>
        <p:txBody>
          <a:bodyPr/>
          <a:lstStyle/>
          <a:p>
            <a:r>
              <a:rPr lang="en-US" dirty="0"/>
              <a:t>Understand the types of PMOs that are out there, along with Info-Tech’s recommended types.</a:t>
            </a:r>
          </a:p>
          <a:p>
            <a:r>
              <a:rPr lang="en-US" dirty="0"/>
              <a:t>Determine what functions your PMO needs to have based on organizational need.</a:t>
            </a:r>
          </a:p>
          <a:p>
            <a:endParaRPr lang="en-US" dirty="0"/>
          </a:p>
        </p:txBody>
      </p:sp>
      <p:sp>
        <p:nvSpPr>
          <p:cNvPr id="15" name="Text Placeholder 14"/>
          <p:cNvSpPr>
            <a:spLocks noGrp="1"/>
          </p:cNvSpPr>
          <p:nvPr>
            <p:ph type="body" sz="quarter" idx="27"/>
          </p:nvPr>
        </p:nvSpPr>
        <p:spPr/>
        <p:txBody>
          <a:bodyPr/>
          <a:lstStyle/>
          <a:p>
            <a:r>
              <a:rPr lang="en-US" dirty="0"/>
              <a:t>Executives </a:t>
            </a:r>
          </a:p>
          <a:p>
            <a:r>
              <a:rPr lang="en-US" dirty="0"/>
              <a:t>Functional managers </a:t>
            </a:r>
          </a:p>
          <a:p>
            <a:pPr marL="0" indent="0">
              <a:buNone/>
            </a:pPr>
            <a:endParaRPr lang="en-US" dirty="0"/>
          </a:p>
        </p:txBody>
      </p:sp>
      <p:sp>
        <p:nvSpPr>
          <p:cNvPr id="16" name="Text Placeholder 15"/>
          <p:cNvSpPr>
            <a:spLocks noGrp="1"/>
          </p:cNvSpPr>
          <p:nvPr>
            <p:ph type="body" sz="quarter" idx="28"/>
          </p:nvPr>
        </p:nvSpPr>
        <p:spPr/>
        <p:txBody>
          <a:bodyPr/>
          <a:lstStyle/>
          <a:p>
            <a:r>
              <a:rPr lang="en-US" dirty="0"/>
              <a:t>Get clarity into who is doing what in the organization.</a:t>
            </a:r>
          </a:p>
        </p:txBody>
      </p:sp>
    </p:spTree>
    <p:extLst>
      <p:ext uri="{BB962C8B-B14F-4D97-AF65-F5344CB8AC3E}">
        <p14:creationId xmlns:p14="http://schemas.microsoft.com/office/powerpoint/2010/main" val="2619900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Text Placeholder 2"/>
          <p:cNvSpPr>
            <a:spLocks noGrp="1"/>
          </p:cNvSpPr>
          <p:nvPr>
            <p:ph type="body" sz="quarter" idx="10"/>
          </p:nvPr>
        </p:nvSpPr>
        <p:spPr>
          <a:xfrm>
            <a:off x="290196" y="1595141"/>
            <a:ext cx="5257800" cy="1078992"/>
          </a:xfrm>
        </p:spPr>
        <p:txBody>
          <a:bodyPr/>
          <a:lstStyle/>
          <a:p>
            <a:r>
              <a:rPr lang="en-US" dirty="0"/>
              <a:t>As PMO director, you serve many different stakeholders, each with a different perception of what the PMO should do and provide.</a:t>
            </a:r>
          </a:p>
          <a:p>
            <a:r>
              <a:rPr lang="en-US" dirty="0"/>
              <a:t>PMOs are often set up with weak mandates, enabling the differing opinions on what your PMO's role is to proliferate and cause confusion.</a:t>
            </a:r>
          </a:p>
        </p:txBody>
      </p:sp>
      <p:sp>
        <p:nvSpPr>
          <p:cNvPr id="4" name="Text Placeholder 3"/>
          <p:cNvSpPr>
            <a:spLocks noGrp="1"/>
          </p:cNvSpPr>
          <p:nvPr>
            <p:ph type="body" sz="quarter" idx="11"/>
          </p:nvPr>
        </p:nvSpPr>
        <p:spPr>
          <a:xfrm>
            <a:off x="290196" y="2971995"/>
            <a:ext cx="5257800" cy="1211873"/>
          </a:xfrm>
        </p:spPr>
        <p:txBody>
          <a:bodyPr/>
          <a:lstStyle/>
          <a:p>
            <a:r>
              <a:rPr lang="en-US" dirty="0"/>
              <a:t>People start building a PMO without knowing what it is; they assume it’s an office of project managers but they’re not able to explain what that means to their organizations and what services they should provide. </a:t>
            </a:r>
          </a:p>
          <a:p>
            <a:r>
              <a:rPr lang="en-US" dirty="0"/>
              <a:t>People often take for granted that their PMO should be a project management office, when in fact project management discipline isn't what's causing their projects to suffer.</a:t>
            </a:r>
          </a:p>
        </p:txBody>
      </p:sp>
      <p:sp>
        <p:nvSpPr>
          <p:cNvPr id="5" name="Text Placeholder 4"/>
          <p:cNvSpPr>
            <a:spLocks noGrp="1"/>
          </p:cNvSpPr>
          <p:nvPr>
            <p:ph type="body" sz="quarter" idx="12"/>
          </p:nvPr>
        </p:nvSpPr>
        <p:spPr>
          <a:xfrm>
            <a:off x="255868" y="4512653"/>
            <a:ext cx="8623607" cy="1808438"/>
          </a:xfrm>
        </p:spPr>
        <p:txBody>
          <a:bodyPr/>
          <a:lstStyle/>
          <a:p>
            <a:r>
              <a:rPr lang="en-US" b="1" dirty="0"/>
              <a:t>Get some situational awareness. </a:t>
            </a:r>
            <a:r>
              <a:rPr lang="en-US" dirty="0"/>
              <a:t>Figure out what your current state is, including the functions that are being provided. Use this as a reference to understand and what your organization needs from a PMO. </a:t>
            </a:r>
          </a:p>
          <a:p>
            <a:r>
              <a:rPr lang="en-US" b="1" dirty="0"/>
              <a:t>Once you have established need, properly set up your PMO with</a:t>
            </a:r>
            <a:r>
              <a:rPr lang="en-US" dirty="0"/>
              <a:t>: </a:t>
            </a:r>
          </a:p>
          <a:p>
            <a:pPr lvl="1"/>
            <a:r>
              <a:rPr lang="en-US" dirty="0"/>
              <a:t>A clear vision</a:t>
            </a:r>
          </a:p>
          <a:p>
            <a:pPr lvl="1"/>
            <a:r>
              <a:rPr lang="en-US" dirty="0"/>
              <a:t>An articulated reasoning for establishing it</a:t>
            </a:r>
          </a:p>
          <a:p>
            <a:pPr lvl="1"/>
            <a:r>
              <a:rPr lang="en-US" dirty="0"/>
              <a:t>An understanding of its goals and which challenges it sets to address </a:t>
            </a:r>
          </a:p>
          <a:p>
            <a:r>
              <a:rPr lang="en-US" b="1" dirty="0"/>
              <a:t>Define a PMO with functions that work for you based on the needs of your organization and the gaps in services.</a:t>
            </a:r>
            <a:r>
              <a:rPr lang="en-US" dirty="0"/>
              <a:t> A “fit-for-purpose” PMO is the right kind of PMO for your organization.</a:t>
            </a:r>
          </a:p>
          <a:p>
            <a:pPr marL="0" indent="0">
              <a:buNone/>
            </a:pPr>
            <a:endParaRPr lang="en-US" dirty="0"/>
          </a:p>
          <a:p>
            <a:pPr marL="180975" lvl="1" indent="0">
              <a:buNone/>
            </a:pPr>
            <a:endParaRPr lang="en-US" dirty="0"/>
          </a:p>
        </p:txBody>
      </p:sp>
      <p:sp>
        <p:nvSpPr>
          <p:cNvPr id="6" name="Text Placeholder 5"/>
          <p:cNvSpPr>
            <a:spLocks noGrp="1"/>
          </p:cNvSpPr>
          <p:nvPr>
            <p:ph type="body" sz="quarter" idx="13"/>
          </p:nvPr>
        </p:nvSpPr>
        <p:spPr>
          <a:xfrm>
            <a:off x="5735455" y="1758579"/>
            <a:ext cx="3083231" cy="2523241"/>
          </a:xfrm>
        </p:spPr>
        <p:txBody>
          <a:bodyPr/>
          <a:lstStyle/>
          <a:p>
            <a:pPr marL="228600" indent="-228600">
              <a:spcBef>
                <a:spcPts val="600"/>
              </a:spcBef>
              <a:spcAft>
                <a:spcPts val="600"/>
              </a:spcAft>
              <a:buSzPct val="100000"/>
              <a:buFont typeface="+mj-lt"/>
              <a:buAutoNum type="arabicPeriod"/>
            </a:pPr>
            <a:r>
              <a:rPr lang="en-US" b="1" dirty="0"/>
              <a:t>Organizations tend to spend as little as possible on services as a natural process.</a:t>
            </a:r>
            <a:r>
              <a:rPr lang="en-US" dirty="0"/>
              <a:t> You need to, at the very least, fulfil the minimum requirements. </a:t>
            </a:r>
          </a:p>
          <a:p>
            <a:pPr marL="228600" indent="-228600">
              <a:spcBef>
                <a:spcPts val="600"/>
              </a:spcBef>
              <a:spcAft>
                <a:spcPts val="600"/>
              </a:spcAft>
              <a:buSzPct val="100000"/>
              <a:buFont typeface="+mj-lt"/>
              <a:buAutoNum type="arabicPeriod"/>
            </a:pPr>
            <a:r>
              <a:rPr lang="en-US" b="1" dirty="0"/>
              <a:t>A successful PMO not only understands who its customers are, </a:t>
            </a:r>
            <a:r>
              <a:rPr lang="en-US" dirty="0"/>
              <a:t>but also knows how to meet their needs. </a:t>
            </a:r>
          </a:p>
          <a:p>
            <a:pPr marL="228600" indent="-228600">
              <a:spcBef>
                <a:spcPts val="600"/>
              </a:spcBef>
              <a:spcAft>
                <a:spcPts val="600"/>
              </a:spcAft>
              <a:buSzPct val="100000"/>
              <a:buFont typeface="+mj-lt"/>
              <a:buAutoNum type="arabicPeriod"/>
            </a:pPr>
            <a:r>
              <a:rPr lang="en-US" b="1" dirty="0"/>
              <a:t>Failing to fulfil the minimum requirements of your organization but prescribing maximum processes </a:t>
            </a:r>
            <a:r>
              <a:rPr lang="en-US" dirty="0"/>
              <a:t>will result in a PMO that doesn’t meet your needs.</a:t>
            </a:r>
          </a:p>
          <a:p>
            <a:pPr marL="228600" indent="-228600">
              <a:spcBef>
                <a:spcPts val="600"/>
              </a:spcBef>
              <a:spcAft>
                <a:spcPts val="600"/>
              </a:spcAft>
              <a:buSzPct val="100000"/>
              <a:buFont typeface="+mj-lt"/>
              <a:buAutoNum type="arabicPeriod"/>
            </a:pPr>
            <a:endParaRPr lang="en-US" dirty="0">
              <a:solidFill>
                <a:srgbClr val="333333"/>
              </a:solidFill>
            </a:endParaRPr>
          </a:p>
        </p:txBody>
      </p:sp>
    </p:spTree>
    <p:extLst>
      <p:ext uri="{BB962C8B-B14F-4D97-AF65-F5344CB8AC3E}">
        <p14:creationId xmlns:p14="http://schemas.microsoft.com/office/powerpoint/2010/main" val="6198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0F19BB7-BD32-4201-9839-765BA8669495}"/>
              </a:ext>
            </a:extLst>
          </p:cNvPr>
          <p:cNvSpPr/>
          <p:nvPr/>
        </p:nvSpPr>
        <p:spPr>
          <a:xfrm>
            <a:off x="257174" y="1864272"/>
            <a:ext cx="1897327" cy="4480770"/>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1" name="Picture 10">
            <a:extLst>
              <a:ext uri="{FF2B5EF4-FFF2-40B4-BE49-F238E27FC236}">
                <a16:creationId xmlns:a16="http://schemas.microsoft.com/office/drawing/2014/main" id="{94B397A5-ECE3-42E8-AB1A-874AAB805BA8}"/>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155322" y="1872661"/>
            <a:ext cx="6721156" cy="4480771"/>
          </a:xfrm>
          <a:prstGeom prst="rect">
            <a:avLst/>
          </a:prstGeom>
        </p:spPr>
      </p:pic>
      <p:sp>
        <p:nvSpPr>
          <p:cNvPr id="2" name="Title 1">
            <a:extLst>
              <a:ext uri="{FF2B5EF4-FFF2-40B4-BE49-F238E27FC236}">
                <a16:creationId xmlns:a16="http://schemas.microsoft.com/office/drawing/2014/main" id="{F4AF5CB8-4E64-4C40-8307-B96D36239326}"/>
              </a:ext>
            </a:extLst>
          </p:cNvPr>
          <p:cNvSpPr>
            <a:spLocks noGrp="1"/>
          </p:cNvSpPr>
          <p:nvPr>
            <p:ph type="title"/>
          </p:nvPr>
        </p:nvSpPr>
        <p:spPr/>
        <p:txBody>
          <a:bodyPr/>
          <a:lstStyle/>
          <a:p>
            <a:r>
              <a:rPr lang="en-US" dirty="0"/>
              <a:t>A PMO may not simply be an office with project managers </a:t>
            </a:r>
            <a:endParaRPr lang="en-CA" dirty="0"/>
          </a:p>
        </p:txBody>
      </p:sp>
      <p:sp>
        <p:nvSpPr>
          <p:cNvPr id="3" name="Rectangle 2">
            <a:extLst>
              <a:ext uri="{FF2B5EF4-FFF2-40B4-BE49-F238E27FC236}">
                <a16:creationId xmlns:a16="http://schemas.microsoft.com/office/drawing/2014/main" id="{52D2E9A2-E8C5-48E5-A09D-7D622F5CD464}"/>
              </a:ext>
            </a:extLst>
          </p:cNvPr>
          <p:cNvSpPr/>
          <p:nvPr/>
        </p:nvSpPr>
        <p:spPr>
          <a:xfrm>
            <a:off x="0" y="1125083"/>
            <a:ext cx="9154800" cy="739187"/>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There are many options for form and function when setting up or reconfiguring a PMO. </a:t>
            </a:r>
          </a:p>
        </p:txBody>
      </p:sp>
      <p:graphicFrame>
        <p:nvGraphicFramePr>
          <p:cNvPr id="10" name="Diagram 9">
            <a:extLst>
              <a:ext uri="{FF2B5EF4-FFF2-40B4-BE49-F238E27FC236}">
                <a16:creationId xmlns:a16="http://schemas.microsoft.com/office/drawing/2014/main" id="{B079FA07-07DE-4EB8-8F0C-CCB8A6D02B94}"/>
              </a:ext>
            </a:extLst>
          </p:cNvPr>
          <p:cNvGraphicFramePr/>
          <p:nvPr>
            <p:extLst>
              <p:ext uri="{D42A27DB-BD31-4B8C-83A1-F6EECF244321}">
                <p14:modId xmlns:p14="http://schemas.microsoft.com/office/powerpoint/2010/main" val="2726752089"/>
              </p:ext>
            </p:extLst>
          </p:nvPr>
        </p:nvGraphicFramePr>
        <p:xfrm>
          <a:off x="-156672" y="2954031"/>
          <a:ext cx="9188808" cy="49707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a16="http://schemas.microsoft.com/office/drawing/2014/main" id="{387143D6-AE75-468A-A2AC-6CEEF6D65C11}"/>
              </a:ext>
            </a:extLst>
          </p:cNvPr>
          <p:cNvSpPr txBox="1"/>
          <p:nvPr/>
        </p:nvSpPr>
        <p:spPr>
          <a:xfrm>
            <a:off x="257174" y="2040673"/>
            <a:ext cx="1897327" cy="2564781"/>
          </a:xfrm>
          <a:prstGeom prst="rect">
            <a:avLst/>
          </a:prstGeom>
        </p:spPr>
        <p:txBody>
          <a:bodyPr wrap="square" rtlCol="0">
            <a:spAutoFit/>
          </a:bodyPr>
          <a:lstStyle/>
          <a:p>
            <a:endParaRPr lang="en-CA" sz="1200" dirty="0"/>
          </a:p>
        </p:txBody>
      </p:sp>
      <p:sp>
        <p:nvSpPr>
          <p:cNvPr id="15" name="Rectangle 14">
            <a:extLst>
              <a:ext uri="{FF2B5EF4-FFF2-40B4-BE49-F238E27FC236}">
                <a16:creationId xmlns:a16="http://schemas.microsoft.com/office/drawing/2014/main" id="{3838F87D-62A0-4CC7-9594-019DF3AEC1A2}"/>
              </a:ext>
            </a:extLst>
          </p:cNvPr>
          <p:cNvSpPr/>
          <p:nvPr/>
        </p:nvSpPr>
        <p:spPr>
          <a:xfrm>
            <a:off x="447670" y="2044812"/>
            <a:ext cx="3378820" cy="2139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Project management offices are evolving and taking on activities that differ from company to company. </a:t>
            </a:r>
            <a:endParaRPr lang="en-CA" dirty="0"/>
          </a:p>
        </p:txBody>
      </p:sp>
    </p:spTree>
    <p:extLst>
      <p:ext uri="{BB962C8B-B14F-4D97-AF65-F5344CB8AC3E}">
        <p14:creationId xmlns:p14="http://schemas.microsoft.com/office/powerpoint/2010/main" val="52589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F5CB8-4E64-4C40-8307-B96D36239326}"/>
              </a:ext>
            </a:extLst>
          </p:cNvPr>
          <p:cNvSpPr>
            <a:spLocks noGrp="1"/>
          </p:cNvSpPr>
          <p:nvPr>
            <p:ph type="title"/>
          </p:nvPr>
        </p:nvSpPr>
        <p:spPr/>
        <p:txBody>
          <a:bodyPr/>
          <a:lstStyle/>
          <a:p>
            <a:r>
              <a:rPr lang="en-US" dirty="0"/>
              <a:t>CIOs have underestimated the importance of their projects </a:t>
            </a:r>
            <a:endParaRPr lang="en-CA" dirty="0"/>
          </a:p>
        </p:txBody>
      </p:sp>
      <p:sp>
        <p:nvSpPr>
          <p:cNvPr id="4" name="Rectangle 3">
            <a:extLst>
              <a:ext uri="{FF2B5EF4-FFF2-40B4-BE49-F238E27FC236}">
                <a16:creationId xmlns:a16="http://schemas.microsoft.com/office/drawing/2014/main" id="{E5E3AC0B-AEDC-45D1-98C5-CBFDC9413760}"/>
              </a:ext>
            </a:extLst>
          </p:cNvPr>
          <p:cNvSpPr/>
          <p:nvPr/>
        </p:nvSpPr>
        <p:spPr>
          <a:xfrm>
            <a:off x="257174" y="1133475"/>
            <a:ext cx="8639179" cy="5181356"/>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5" name="Picture 4">
            <a:extLst>
              <a:ext uri="{FF2B5EF4-FFF2-40B4-BE49-F238E27FC236}">
                <a16:creationId xmlns:a16="http://schemas.microsoft.com/office/drawing/2014/main" id="{3A30720F-22AC-49B0-9D62-10572BBB2EDE}"/>
              </a:ext>
            </a:extLst>
          </p:cNvPr>
          <p:cNvPicPr>
            <a:picLocks noChangeAspect="1"/>
          </p:cNvPicPr>
          <p:nvPr/>
        </p:nvPicPr>
        <p:blipFill>
          <a:blip r:embed="rId3"/>
          <a:stretch>
            <a:fillRect/>
          </a:stretch>
        </p:blipFill>
        <p:spPr>
          <a:xfrm>
            <a:off x="1772437" y="1891862"/>
            <a:ext cx="5557042" cy="4384084"/>
          </a:xfrm>
          <a:prstGeom prst="rect">
            <a:avLst/>
          </a:prstGeom>
        </p:spPr>
      </p:pic>
      <p:sp>
        <p:nvSpPr>
          <p:cNvPr id="6" name="Rectangle 5">
            <a:extLst>
              <a:ext uri="{FF2B5EF4-FFF2-40B4-BE49-F238E27FC236}">
                <a16:creationId xmlns:a16="http://schemas.microsoft.com/office/drawing/2014/main" id="{742CAE88-FFB4-45B7-8FCA-2236BB012857}"/>
              </a:ext>
            </a:extLst>
          </p:cNvPr>
          <p:cNvSpPr/>
          <p:nvPr/>
        </p:nvSpPr>
        <p:spPr>
          <a:xfrm>
            <a:off x="257174" y="1166829"/>
            <a:ext cx="8620125"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333333"/>
                </a:solidFill>
                <a:effectLst/>
                <a:uLnTx/>
                <a:uFillTx/>
              </a:rPr>
              <a:t>Info-Tech’s CIO Business Vision Survey </a:t>
            </a:r>
            <a:r>
              <a:rPr kumimoji="0" lang="en-CA" sz="1600" b="1" i="1" u="none" strike="noStrike" kern="0" cap="none" spc="0" normalizeH="0" baseline="0" noProof="0" dirty="0">
                <a:ln>
                  <a:noFill/>
                </a:ln>
                <a:solidFill>
                  <a:srgbClr val="333333"/>
                </a:solidFill>
                <a:effectLst/>
                <a:uLnTx/>
                <a:uFillTx/>
              </a:rPr>
              <a:t>(N=21,367) </a:t>
            </a:r>
            <a:r>
              <a:rPr kumimoji="0" lang="en-CA" sz="1600" b="1" i="0" u="none" strike="noStrike" kern="0" cap="none" spc="0" normalizeH="0" baseline="0" noProof="0" dirty="0">
                <a:ln>
                  <a:noFill/>
                </a:ln>
                <a:solidFill>
                  <a:srgbClr val="333333"/>
                </a:solidFill>
                <a:effectLst/>
                <a:uLnTx/>
                <a:uFillTx/>
              </a:rPr>
              <a:t>identified</a:t>
            </a:r>
            <a:r>
              <a:rPr lang="en-CA" sz="1600" b="1" kern="0" dirty="0">
                <a:solidFill>
                  <a:srgbClr val="333333"/>
                </a:solidFill>
              </a:rPr>
              <a:t> </a:t>
            </a:r>
            <a:r>
              <a:rPr kumimoji="0" lang="en-CA" sz="1600" b="1" i="0" u="none" strike="noStrike" kern="0" cap="none" spc="0" normalizeH="0" baseline="0" noProof="0" dirty="0">
                <a:ln>
                  <a:noFill/>
                </a:ln>
                <a:solidFill>
                  <a:srgbClr val="333333"/>
                </a:solidFill>
                <a:effectLst/>
                <a:uLnTx/>
                <a:uFillTx/>
              </a:rPr>
              <a:t>IT project success and overall business as the number one driver of business satisfaction with IT.</a:t>
            </a:r>
          </a:p>
        </p:txBody>
      </p:sp>
      <p:sp>
        <p:nvSpPr>
          <p:cNvPr id="7" name="TextBox 6">
            <a:extLst>
              <a:ext uri="{FF2B5EF4-FFF2-40B4-BE49-F238E27FC236}">
                <a16:creationId xmlns:a16="http://schemas.microsoft.com/office/drawing/2014/main" id="{9979D870-56D6-4C4E-9576-A982500A63CB}"/>
              </a:ext>
            </a:extLst>
          </p:cNvPr>
          <p:cNvSpPr txBox="1"/>
          <p:nvPr/>
        </p:nvSpPr>
        <p:spPr>
          <a:xfrm>
            <a:off x="342900" y="2011362"/>
            <a:ext cx="1828800" cy="830997"/>
          </a:xfrm>
          <a:prstGeom prst="rect">
            <a:avLst/>
          </a:prstGeom>
        </p:spPr>
        <p:txBody>
          <a:bodyPr wrap="square" rtlCol="0">
            <a:spAutoFit/>
          </a:bodyPr>
          <a:lstStyle/>
          <a:p>
            <a:r>
              <a:rPr lang="en-US" sz="1600" b="1" dirty="0"/>
              <a:t>CIOs rate projects lower in importance…</a:t>
            </a:r>
            <a:endParaRPr lang="en-CA" sz="1600" b="1" dirty="0"/>
          </a:p>
        </p:txBody>
      </p:sp>
      <p:sp>
        <p:nvSpPr>
          <p:cNvPr id="8" name="TextBox 7">
            <a:extLst>
              <a:ext uri="{FF2B5EF4-FFF2-40B4-BE49-F238E27FC236}">
                <a16:creationId xmlns:a16="http://schemas.microsoft.com/office/drawing/2014/main" id="{02966EB6-68EF-414C-9FC7-0AA2F7C18624}"/>
              </a:ext>
            </a:extLst>
          </p:cNvPr>
          <p:cNvSpPr txBox="1"/>
          <p:nvPr/>
        </p:nvSpPr>
        <p:spPr>
          <a:xfrm>
            <a:off x="6776580" y="5061521"/>
            <a:ext cx="2207904" cy="1323439"/>
          </a:xfrm>
          <a:prstGeom prst="rect">
            <a:avLst/>
          </a:prstGeom>
        </p:spPr>
        <p:txBody>
          <a:bodyPr wrap="square" rtlCol="0">
            <a:spAutoFit/>
          </a:bodyPr>
          <a:lstStyle/>
          <a:p>
            <a:pPr algn="r"/>
            <a:r>
              <a:rPr lang="en-US" sz="1600" b="1" dirty="0"/>
              <a:t>…but their customers say that IT projects are the biggest drivers of their satisfaction. </a:t>
            </a:r>
            <a:endParaRPr lang="en-CA" sz="1600" b="1" dirty="0"/>
          </a:p>
        </p:txBody>
      </p:sp>
    </p:spTree>
    <p:extLst>
      <p:ext uri="{BB962C8B-B14F-4D97-AF65-F5344CB8AC3E}">
        <p14:creationId xmlns:p14="http://schemas.microsoft.com/office/powerpoint/2010/main" val="218915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AD31CC1-BE2A-46D8-BA61-4B4D8F22DD21}"/>
              </a:ext>
            </a:extLst>
          </p:cNvPr>
          <p:cNvSpPr/>
          <p:nvPr/>
        </p:nvSpPr>
        <p:spPr>
          <a:xfrm>
            <a:off x="257173" y="1878595"/>
            <a:ext cx="8620125" cy="4485990"/>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F4AF5CB8-4E64-4C40-8307-B96D36239326}"/>
              </a:ext>
            </a:extLst>
          </p:cNvPr>
          <p:cNvSpPr>
            <a:spLocks noGrp="1"/>
          </p:cNvSpPr>
          <p:nvPr>
            <p:ph type="title"/>
          </p:nvPr>
        </p:nvSpPr>
        <p:spPr/>
        <p:txBody>
          <a:bodyPr/>
          <a:lstStyle/>
          <a:p>
            <a:r>
              <a:rPr lang="en-US" dirty="0"/>
              <a:t>In an effort to set a standard, the governance frameworks have over complicated it for most of us  </a:t>
            </a:r>
            <a:endParaRPr lang="en-CA" dirty="0"/>
          </a:p>
        </p:txBody>
      </p:sp>
      <p:sp>
        <p:nvSpPr>
          <p:cNvPr id="3" name="Rectangle 2">
            <a:extLst>
              <a:ext uri="{FF2B5EF4-FFF2-40B4-BE49-F238E27FC236}">
                <a16:creationId xmlns:a16="http://schemas.microsoft.com/office/drawing/2014/main" id="{52D2E9A2-E8C5-48E5-A09D-7D622F5CD464}"/>
              </a:ext>
            </a:extLst>
          </p:cNvPr>
          <p:cNvSpPr/>
          <p:nvPr/>
        </p:nvSpPr>
        <p:spPr>
          <a:xfrm>
            <a:off x="0" y="1124929"/>
            <a:ext cx="9154800" cy="730800"/>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     Organizations are confused about what a PMO is, whether they should have one, and             </a:t>
            </a:r>
          </a:p>
          <a:p>
            <a:r>
              <a:rPr lang="en-US" sz="1600" b="1" dirty="0"/>
              <a:t>     what it should do.</a:t>
            </a:r>
          </a:p>
        </p:txBody>
      </p:sp>
      <p:graphicFrame>
        <p:nvGraphicFramePr>
          <p:cNvPr id="16" name="Table 15">
            <a:extLst>
              <a:ext uri="{FF2B5EF4-FFF2-40B4-BE49-F238E27FC236}">
                <a16:creationId xmlns:a16="http://schemas.microsoft.com/office/drawing/2014/main" id="{E3FF486E-0BCD-4F55-B4F2-68931AC1D722}"/>
              </a:ext>
            </a:extLst>
          </p:cNvPr>
          <p:cNvGraphicFramePr>
            <a:graphicFrameLocks noGrp="1"/>
          </p:cNvGraphicFramePr>
          <p:nvPr>
            <p:extLst>
              <p:ext uri="{D42A27DB-BD31-4B8C-83A1-F6EECF244321}">
                <p14:modId xmlns:p14="http://schemas.microsoft.com/office/powerpoint/2010/main" val="4201803858"/>
              </p:ext>
            </p:extLst>
          </p:nvPr>
        </p:nvGraphicFramePr>
        <p:xfrm>
          <a:off x="257172" y="1864275"/>
          <a:ext cx="8620125" cy="4644625"/>
        </p:xfrm>
        <a:graphic>
          <a:graphicData uri="http://schemas.openxmlformats.org/drawingml/2006/table">
            <a:tbl>
              <a:tblPr firstRow="1" bandRow="1">
                <a:tableStyleId>{00A15C55-8517-42AA-B614-E9B94910E393}</a:tableStyleId>
              </a:tblPr>
              <a:tblGrid>
                <a:gridCol w="2873375">
                  <a:extLst>
                    <a:ext uri="{9D8B030D-6E8A-4147-A177-3AD203B41FA5}">
                      <a16:colId xmlns:a16="http://schemas.microsoft.com/office/drawing/2014/main" val="20000"/>
                    </a:ext>
                  </a:extLst>
                </a:gridCol>
                <a:gridCol w="2873375">
                  <a:extLst>
                    <a:ext uri="{9D8B030D-6E8A-4147-A177-3AD203B41FA5}">
                      <a16:colId xmlns:a16="http://schemas.microsoft.com/office/drawing/2014/main" val="20001"/>
                    </a:ext>
                  </a:extLst>
                </a:gridCol>
                <a:gridCol w="2873375">
                  <a:extLst>
                    <a:ext uri="{9D8B030D-6E8A-4147-A177-3AD203B41FA5}">
                      <a16:colId xmlns:a16="http://schemas.microsoft.com/office/drawing/2014/main" val="20002"/>
                    </a:ext>
                  </a:extLst>
                </a:gridCol>
              </a:tblGrid>
              <a:tr h="407318">
                <a:tc gridSpan="3">
                  <a:txBody>
                    <a:bodyPr/>
                    <a:lstStyle/>
                    <a:p>
                      <a:pPr marL="355600" marR="0" indent="0" algn="l" defTabSz="914400" rtl="0" eaLnBrk="1" fontAlgn="auto" latinLnBrk="0" hangingPunct="1">
                        <a:lnSpc>
                          <a:spcPct val="100000"/>
                        </a:lnSpc>
                        <a:spcBef>
                          <a:spcPts val="0"/>
                        </a:spcBef>
                        <a:spcAft>
                          <a:spcPts val="0"/>
                        </a:spcAft>
                        <a:buClrTx/>
                        <a:buSzTx/>
                        <a:buFontTx/>
                        <a:buNone/>
                        <a:tabLst/>
                        <a:defRPr/>
                      </a:pPr>
                      <a:endParaRPr lang="en-CA" sz="1400" b="1" dirty="0">
                        <a:solidFill>
                          <a:schemeClr val="bg1"/>
                        </a:solidFill>
                      </a:endParaRPr>
                    </a:p>
                  </a:txBody>
                  <a:tcPr anchor="ctr">
                    <a:solidFill>
                      <a:schemeClr val="tx1"/>
                    </a:solidFill>
                  </a:tcPr>
                </a:tc>
                <a:tc hMerge="1">
                  <a:txBody>
                    <a:bodyPr/>
                    <a:lstStyle/>
                    <a:p>
                      <a:pPr algn="ctr"/>
                      <a:endParaRPr lang="en-CA" dirty="0">
                        <a:solidFill>
                          <a:schemeClr val="tx1"/>
                        </a:solidFill>
                      </a:endParaRPr>
                    </a:p>
                  </a:txBody>
                  <a:tcPr>
                    <a:solidFill>
                      <a:schemeClr val="bg1">
                        <a:lumMod val="85000"/>
                      </a:schemeClr>
                    </a:solidFill>
                  </a:tcPr>
                </a:tc>
                <a:tc hMerge="1">
                  <a:txBody>
                    <a:bodyPr/>
                    <a:lstStyle/>
                    <a:p>
                      <a:pPr algn="ctr"/>
                      <a:endParaRPr lang="en-CA" dirty="0">
                        <a:solidFill>
                          <a:schemeClr val="tx1"/>
                        </a:solidFill>
                      </a:endParaRPr>
                    </a:p>
                  </a:txBody>
                  <a:tcPr>
                    <a:solidFill>
                      <a:schemeClr val="bg1">
                        <a:lumMod val="85000"/>
                      </a:schemeClr>
                    </a:solidFill>
                  </a:tcPr>
                </a:tc>
                <a:extLst>
                  <a:ext uri="{0D108BD9-81ED-4DB2-BD59-A6C34878D82A}">
                    <a16:rowId xmlns:a16="http://schemas.microsoft.com/office/drawing/2014/main" val="10000"/>
                  </a:ext>
                </a:extLst>
              </a:tr>
              <a:tr h="407318">
                <a:tc>
                  <a:txBody>
                    <a:bodyPr/>
                    <a:lstStyle/>
                    <a:p>
                      <a:pPr algn="ctr"/>
                      <a:r>
                        <a:rPr lang="en-CA" b="1" dirty="0">
                          <a:solidFill>
                            <a:schemeClr val="tx1"/>
                          </a:solidFill>
                        </a:rPr>
                        <a:t>PMBOK</a:t>
                      </a:r>
                    </a:p>
                  </a:txBody>
                  <a:tcPr>
                    <a:solidFill>
                      <a:schemeClr val="accent3">
                        <a:lumMod val="40000"/>
                        <a:lumOff val="60000"/>
                      </a:schemeClr>
                    </a:solidFill>
                  </a:tcPr>
                </a:tc>
                <a:tc>
                  <a:txBody>
                    <a:bodyPr/>
                    <a:lstStyle/>
                    <a:p>
                      <a:pPr algn="ctr"/>
                      <a:r>
                        <a:rPr lang="en-CA" b="1" dirty="0">
                          <a:solidFill>
                            <a:schemeClr val="tx1"/>
                          </a:solidFill>
                        </a:rPr>
                        <a:t>COBIT</a:t>
                      </a:r>
                    </a:p>
                  </a:txBody>
                  <a:tcPr>
                    <a:solidFill>
                      <a:schemeClr val="accent3">
                        <a:lumMod val="40000"/>
                        <a:lumOff val="60000"/>
                      </a:schemeClr>
                    </a:solidFill>
                  </a:tcPr>
                </a:tc>
                <a:tc>
                  <a:txBody>
                    <a:bodyPr/>
                    <a:lstStyle/>
                    <a:p>
                      <a:pPr algn="ctr"/>
                      <a:r>
                        <a:rPr lang="en-US" b="1" dirty="0">
                          <a:solidFill>
                            <a:schemeClr val="tx1"/>
                          </a:solidFill>
                        </a:rPr>
                        <a:t>OPM</a:t>
                      </a:r>
                      <a:endParaRPr lang="en-CA" b="1" dirty="0">
                        <a:solidFill>
                          <a:schemeClr val="tx1"/>
                        </a:solidFill>
                      </a:endParaRPr>
                    </a:p>
                  </a:txBody>
                  <a:tcPr>
                    <a:solidFill>
                      <a:schemeClr val="accent3">
                        <a:lumMod val="40000"/>
                        <a:lumOff val="60000"/>
                      </a:schemeClr>
                    </a:solidFill>
                  </a:tcPr>
                </a:tc>
                <a:extLst>
                  <a:ext uri="{0D108BD9-81ED-4DB2-BD59-A6C34878D82A}">
                    <a16:rowId xmlns:a16="http://schemas.microsoft.com/office/drawing/2014/main" val="10001"/>
                  </a:ext>
                </a:extLst>
              </a:tr>
              <a:tr h="90390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rPr>
                        <a:t>The responsibilities of a PMO </a:t>
                      </a:r>
                      <a:r>
                        <a:rPr lang="en-US" sz="1200" dirty="0">
                          <a:solidFill>
                            <a:srgbClr val="A24130"/>
                          </a:solidFill>
                        </a:rPr>
                        <a:t>can range </a:t>
                      </a:r>
                      <a:r>
                        <a:rPr lang="en-US" sz="1200" dirty="0">
                          <a:solidFill>
                            <a:srgbClr val="000000"/>
                          </a:solidFill>
                        </a:rPr>
                        <a:t>from providing project management support functions to the direct management of one or more projects. </a:t>
                      </a:r>
                      <a:endParaRPr lang="en-CA" sz="1200" dirty="0">
                        <a:solidFill>
                          <a:srgbClr val="000000"/>
                        </a:solidFill>
                      </a:endParaRPr>
                    </a:p>
                    <a:p>
                      <a:pPr marL="171450" indent="-171450" algn="l">
                        <a:buFont typeface="Arial" panose="020B0604020202020204" pitchFamily="34" charset="0"/>
                        <a:buChar char="•"/>
                      </a:pPr>
                      <a:endParaRPr lang="en-CA" sz="1200" baseline="0" dirty="0">
                        <a:solidFill>
                          <a:schemeClr val="tx1"/>
                        </a:solidFill>
                      </a:endParaRPr>
                    </a:p>
                  </a:txBody>
                  <a:tcPr>
                    <a:solidFill>
                      <a:schemeClr val="bg1"/>
                    </a:solidFill>
                  </a:tcPr>
                </a:tc>
                <a:tc>
                  <a:txBody>
                    <a:bodyPr/>
                    <a:lstStyle/>
                    <a:p>
                      <a:pPr marL="171450" indent="-171450" algn="l">
                        <a:buFont typeface="Arial" panose="020B0604020202020204" pitchFamily="34" charset="0"/>
                        <a:buChar char="•"/>
                      </a:pPr>
                      <a:r>
                        <a:rPr lang="en-US" sz="1200" dirty="0">
                          <a:solidFill>
                            <a:srgbClr val="000000"/>
                          </a:solidFill>
                        </a:rPr>
                        <a:t>The PMO </a:t>
                      </a:r>
                      <a:r>
                        <a:rPr lang="en-US" sz="1200" dirty="0">
                          <a:solidFill>
                            <a:srgbClr val="A24130"/>
                          </a:solidFill>
                        </a:rPr>
                        <a:t>can be </a:t>
                      </a:r>
                      <a:r>
                        <a:rPr lang="en-US" sz="1200" dirty="0">
                          <a:solidFill>
                            <a:srgbClr val="000000"/>
                          </a:solidFill>
                        </a:rPr>
                        <a:t>responsible for portfolio maintenance, setting a standard approach for project, and program and portfolio management.  </a:t>
                      </a:r>
                      <a:endParaRPr lang="en-CA" sz="1200" baseline="0" dirty="0">
                        <a:solidFill>
                          <a:schemeClr val="tx1"/>
                        </a:solidFill>
                      </a:endParaRPr>
                    </a:p>
                  </a:txBody>
                  <a:tcP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rPr>
                        <a:t>The PMO is an organizational body assigned with </a:t>
                      </a:r>
                      <a:r>
                        <a:rPr lang="en-US" sz="1200" dirty="0">
                          <a:solidFill>
                            <a:srgbClr val="A24130"/>
                          </a:solidFill>
                        </a:rPr>
                        <a:t>various</a:t>
                      </a:r>
                      <a:r>
                        <a:rPr lang="en-US" sz="1200" dirty="0">
                          <a:solidFill>
                            <a:srgbClr val="FF0000"/>
                          </a:solidFill>
                        </a:rPr>
                        <a:t> </a:t>
                      </a:r>
                      <a:r>
                        <a:rPr lang="en-US" sz="1200" dirty="0">
                          <a:solidFill>
                            <a:srgbClr val="000000"/>
                          </a:solidFill>
                        </a:rPr>
                        <a:t>responsibilities related to the centralized and coordinated management of those projects under its domain.</a:t>
                      </a:r>
                      <a:endParaRPr lang="en-CA" sz="1200" dirty="0">
                        <a:solidFill>
                          <a:srgbClr val="000000"/>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solidFill>
                          <a:schemeClr val="tx1"/>
                        </a:solidFill>
                      </a:endParaRPr>
                    </a:p>
                  </a:txBody>
                  <a:tcPr>
                    <a:solidFill>
                      <a:schemeClr val="bg1"/>
                    </a:solidFill>
                  </a:tcPr>
                </a:tc>
                <a:extLst>
                  <a:ext uri="{0D108BD9-81ED-4DB2-BD59-A6C34878D82A}">
                    <a16:rowId xmlns:a16="http://schemas.microsoft.com/office/drawing/2014/main" val="10002"/>
                  </a:ext>
                </a:extLst>
              </a:tr>
              <a:tr h="90390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rPr>
                        <a:t>A PMO </a:t>
                      </a:r>
                      <a:r>
                        <a:rPr lang="en-US" sz="1200" dirty="0">
                          <a:solidFill>
                            <a:srgbClr val="A24130"/>
                          </a:solidFill>
                        </a:rPr>
                        <a:t>may</a:t>
                      </a:r>
                      <a:r>
                        <a:rPr lang="en-US" sz="1200" dirty="0">
                          <a:solidFill>
                            <a:srgbClr val="FF0000"/>
                          </a:solidFill>
                        </a:rPr>
                        <a:t> </a:t>
                      </a:r>
                      <a:r>
                        <a:rPr lang="en-US" sz="1200" dirty="0">
                          <a:solidFill>
                            <a:srgbClr val="000000"/>
                          </a:solidFill>
                        </a:rPr>
                        <a:t>make recommendations, lead knowledge transfer, and terminate projects.  </a:t>
                      </a:r>
                      <a:endParaRPr lang="en-CA" sz="1200" dirty="0">
                        <a:solidFill>
                          <a:srgbClr val="000000"/>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baseline="0" dirty="0">
                        <a:solidFill>
                          <a:schemeClr val="tx1"/>
                        </a:solidFill>
                      </a:endParaRPr>
                    </a:p>
                  </a:txBody>
                  <a:tcPr>
                    <a:solidFill>
                      <a:schemeClr val="bg1"/>
                    </a:solidFill>
                  </a:tcPr>
                </a:tc>
                <a:tc>
                  <a:txBody>
                    <a:bodyPr/>
                    <a:lstStyle/>
                    <a:p>
                      <a:pPr marL="0" indent="0">
                        <a:buFont typeface="Arial" panose="020B0604020202020204" pitchFamily="34" charset="0"/>
                        <a:buNone/>
                      </a:pPr>
                      <a:endParaRPr lang="en-CA" sz="1200" dirty="0">
                        <a:solidFill>
                          <a:schemeClr val="tx1"/>
                        </a:solidFill>
                      </a:endParaRPr>
                    </a:p>
                  </a:txBody>
                  <a:tcPr>
                    <a:solidFill>
                      <a:schemeClr val="bg1"/>
                    </a:solidFill>
                  </a:tcPr>
                </a:tc>
                <a:tc>
                  <a:txBody>
                    <a:bodyPr/>
                    <a:lstStyle/>
                    <a:p>
                      <a:pPr marL="171450" indent="-171450">
                        <a:buFont typeface="Arial" panose="020B0604020202020204" pitchFamily="34" charset="0"/>
                        <a:buChar char="•"/>
                      </a:pPr>
                      <a:endParaRPr lang="en-CA" sz="1200" dirty="0">
                        <a:solidFill>
                          <a:schemeClr val="tx1"/>
                        </a:solidFill>
                      </a:endParaRPr>
                    </a:p>
                  </a:txBody>
                  <a:tcPr>
                    <a:solidFill>
                      <a:schemeClr val="bg1"/>
                    </a:solidFill>
                  </a:tcPr>
                </a:tc>
                <a:extLst>
                  <a:ext uri="{0D108BD9-81ED-4DB2-BD59-A6C34878D82A}">
                    <a16:rowId xmlns:a16="http://schemas.microsoft.com/office/drawing/2014/main" val="10003"/>
                  </a:ext>
                </a:extLst>
              </a:tr>
              <a:tr h="1506515">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rPr>
                        <a:t>The PMO </a:t>
                      </a:r>
                      <a:r>
                        <a:rPr lang="en-US" sz="1200" dirty="0">
                          <a:solidFill>
                            <a:srgbClr val="A24130"/>
                          </a:solidFill>
                        </a:rPr>
                        <a:t>may</a:t>
                      </a:r>
                      <a:r>
                        <a:rPr lang="en-US" sz="1200" dirty="0">
                          <a:solidFill>
                            <a:srgbClr val="FF0000"/>
                          </a:solidFill>
                        </a:rPr>
                        <a:t> </a:t>
                      </a:r>
                      <a:r>
                        <a:rPr lang="en-US" sz="1200" dirty="0">
                          <a:solidFill>
                            <a:srgbClr val="000000"/>
                          </a:solidFill>
                        </a:rPr>
                        <a:t>play a role in supporting strategic alignment and delivering </a:t>
                      </a:r>
                      <a:r>
                        <a:rPr lang="en-US" sz="1200" kern="1200" baseline="0" dirty="0">
                          <a:solidFill>
                            <a:srgbClr val="000000"/>
                          </a:solidFill>
                          <a:latin typeface="+mn-lt"/>
                          <a:ea typeface="+mn-ea"/>
                          <a:cs typeface="+mn-cs"/>
                        </a:rPr>
                        <a:t>organizational value Integrate data and information for organizational strategic projects and evaluate how higher-level strategic objectives are being fulfilled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solidFill>
                          <a:srgbClr val="000000"/>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baseline="0" dirty="0">
                        <a:solidFill>
                          <a:schemeClr val="tx1"/>
                        </a:solidFill>
                      </a:endParaRPr>
                    </a:p>
                  </a:txBody>
                  <a:tcPr>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baseline="0" dirty="0">
                        <a:solidFill>
                          <a:schemeClr val="tx1"/>
                        </a:solidFill>
                      </a:endParaRPr>
                    </a:p>
                  </a:txBody>
                  <a:tcPr>
                    <a:solidFill>
                      <a:schemeClr val="bg1"/>
                    </a:solidFill>
                  </a:tcPr>
                </a:tc>
                <a:tc>
                  <a:txBody>
                    <a:bodyPr/>
                    <a:lstStyle/>
                    <a:p>
                      <a:pPr marL="171450" indent="-171450">
                        <a:buFont typeface="Arial" panose="020B0604020202020204" pitchFamily="34" charset="0"/>
                        <a:buChar char="•"/>
                      </a:pPr>
                      <a:endParaRPr lang="en-CA" sz="1200" dirty="0">
                        <a:solidFill>
                          <a:schemeClr val="tx1"/>
                        </a:solidFill>
                      </a:endParaRPr>
                    </a:p>
                  </a:txBody>
                  <a:tcPr>
                    <a:solidFill>
                      <a:schemeClr val="bg1"/>
                    </a:solidFill>
                  </a:tcPr>
                </a:tc>
                <a:extLst>
                  <a:ext uri="{0D108BD9-81ED-4DB2-BD59-A6C34878D82A}">
                    <a16:rowId xmlns:a16="http://schemas.microsoft.com/office/drawing/2014/main" val="10004"/>
                  </a:ext>
                </a:extLst>
              </a:tr>
            </a:tbl>
          </a:graphicData>
        </a:graphic>
      </p:graphicFrame>
      <p:pic>
        <p:nvPicPr>
          <p:cNvPr id="20" name="Picture 19">
            <a:extLst>
              <a:ext uri="{FF2B5EF4-FFF2-40B4-BE49-F238E27FC236}">
                <a16:creationId xmlns:a16="http://schemas.microsoft.com/office/drawing/2014/main" id="{57847427-1F2F-4B1B-B4F8-3CCA78693B6F}"/>
              </a:ext>
            </a:extLst>
          </p:cNvPr>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p:blipFill>
        <p:spPr>
          <a:xfrm>
            <a:off x="3526348" y="3816991"/>
            <a:ext cx="4921365" cy="2708688"/>
          </a:xfrm>
          <a:prstGeom prst="rect">
            <a:avLst/>
          </a:prstGeom>
        </p:spPr>
      </p:pic>
    </p:spTree>
    <p:extLst>
      <p:ext uri="{BB962C8B-B14F-4D97-AF65-F5344CB8AC3E}">
        <p14:creationId xmlns:p14="http://schemas.microsoft.com/office/powerpoint/2010/main" val="4126264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49AF84-694C-4C3B-9714-776C04433D0F}"/>
              </a:ext>
            </a:extLst>
          </p:cNvPr>
          <p:cNvPicPr>
            <a:picLocks noChangeAspect="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p:blipFill>
        <p:spPr>
          <a:xfrm>
            <a:off x="250755" y="1815177"/>
            <a:ext cx="3324072" cy="2540163"/>
          </a:xfrm>
          <a:prstGeom prst="rect">
            <a:avLst/>
          </a:prstGeom>
        </p:spPr>
      </p:pic>
      <p:sp>
        <p:nvSpPr>
          <p:cNvPr id="2" name="Title 1">
            <a:extLst>
              <a:ext uri="{FF2B5EF4-FFF2-40B4-BE49-F238E27FC236}">
                <a16:creationId xmlns:a16="http://schemas.microsoft.com/office/drawing/2014/main" id="{F4AF5CB8-4E64-4C40-8307-B96D36239326}"/>
              </a:ext>
            </a:extLst>
          </p:cNvPr>
          <p:cNvSpPr>
            <a:spLocks noGrp="1"/>
          </p:cNvSpPr>
          <p:nvPr>
            <p:ph type="title"/>
          </p:nvPr>
        </p:nvSpPr>
        <p:spPr>
          <a:xfrm>
            <a:off x="257174" y="255588"/>
            <a:ext cx="8620125" cy="877887"/>
          </a:xfrm>
        </p:spPr>
        <p:txBody>
          <a:bodyPr/>
          <a:lstStyle/>
          <a:p>
            <a:r>
              <a:rPr lang="en-US" dirty="0"/>
              <a:t>PMOs can inadvertently get wrong, confusing, or inconsistent mandates  </a:t>
            </a:r>
            <a:endParaRPr lang="en-CA" dirty="0"/>
          </a:p>
        </p:txBody>
      </p:sp>
      <p:sp>
        <p:nvSpPr>
          <p:cNvPr id="3" name="Rectangle 2">
            <a:extLst>
              <a:ext uri="{FF2B5EF4-FFF2-40B4-BE49-F238E27FC236}">
                <a16:creationId xmlns:a16="http://schemas.microsoft.com/office/drawing/2014/main" id="{52D2E9A2-E8C5-48E5-A09D-7D622F5CD464}"/>
              </a:ext>
            </a:extLst>
          </p:cNvPr>
          <p:cNvSpPr/>
          <p:nvPr/>
        </p:nvSpPr>
        <p:spPr>
          <a:xfrm>
            <a:off x="0" y="1133475"/>
            <a:ext cx="9154800" cy="730800"/>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a:r>
              <a:rPr lang="en-US" sz="1600" b="1" dirty="0"/>
              <a:t>Often a lack of congruity is the reason PMOs fail to deliver results: they don’t “fit” in the           organization. When there’s congruity, things fit together in a way that makes sense. </a:t>
            </a:r>
          </a:p>
        </p:txBody>
      </p:sp>
      <p:pic>
        <p:nvPicPr>
          <p:cNvPr id="13" name="Picture 12">
            <a:extLst>
              <a:ext uri="{FF2B5EF4-FFF2-40B4-BE49-F238E27FC236}">
                <a16:creationId xmlns:a16="http://schemas.microsoft.com/office/drawing/2014/main" id="{51460504-5CDE-4305-8B41-7F67EC7AB9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614" y="5586742"/>
            <a:ext cx="334797" cy="474296"/>
          </a:xfrm>
          <a:prstGeom prst="rect">
            <a:avLst/>
          </a:prstGeom>
        </p:spPr>
      </p:pic>
      <p:sp>
        <p:nvSpPr>
          <p:cNvPr id="16" name="Rectangle 15">
            <a:extLst>
              <a:ext uri="{FF2B5EF4-FFF2-40B4-BE49-F238E27FC236}">
                <a16:creationId xmlns:a16="http://schemas.microsoft.com/office/drawing/2014/main" id="{E781E111-015C-441D-94B7-85DB26EF896B}"/>
              </a:ext>
            </a:extLst>
          </p:cNvPr>
          <p:cNvSpPr/>
          <p:nvPr/>
        </p:nvSpPr>
        <p:spPr>
          <a:xfrm>
            <a:off x="257174" y="4355340"/>
            <a:ext cx="8636072" cy="1934927"/>
          </a:xfrm>
          <a:prstGeom prst="rect">
            <a:avLst/>
          </a:prstGeom>
          <a:solidFill>
            <a:schemeClr val="bg1">
              <a:alpha val="60000"/>
            </a:schemeClr>
          </a:solidFill>
          <a:ln w="25400">
            <a:solidFill>
              <a:schemeClr val="accent1"/>
            </a:solidFill>
          </a:ln>
        </p:spPr>
        <p:txBody>
          <a:bodyPr wrap="square" lIns="144000" tIns="108000" rIns="144000" bIns="108000" numCol="2" spcCol="144000" anchor="ctr">
            <a:noAutofit/>
          </a:bodyPr>
          <a:lstStyle/>
          <a:p>
            <a:r>
              <a:rPr lang="en-US" sz="1400" dirty="0"/>
              <a:t>PMOs are often poorly structured with weak mandates and opaque views of resourcing. If you don’t build the right kind of PMO for your organization, you will get:</a:t>
            </a:r>
          </a:p>
          <a:p>
            <a:pPr marL="285750" indent="-285750">
              <a:buFont typeface="Arial" panose="020B0604020202020204" pitchFamily="34" charset="0"/>
              <a:buChar char="•"/>
            </a:pPr>
            <a:r>
              <a:rPr lang="en-US" sz="1400" dirty="0"/>
              <a:t>An office of project managers trying to address project pain points with project management methodologies.</a:t>
            </a:r>
          </a:p>
          <a:p>
            <a:pPr marL="285750" indent="-285750">
              <a:buFont typeface="Arial" panose="020B0604020202020204" pitchFamily="34" charset="0"/>
              <a:buChar char="•"/>
            </a:pPr>
            <a:r>
              <a:rPr lang="en-US" sz="1400" dirty="0"/>
              <a:t>An office that supplies templates and pushes paper work (overhead without any value).</a:t>
            </a:r>
          </a:p>
          <a:p>
            <a:endParaRPr lang="en-US" sz="1400" dirty="0"/>
          </a:p>
          <a:p>
            <a:r>
              <a:rPr lang="en-US" sz="1400" dirty="0"/>
              <a:t>This blueprint will provide a guide to building the right PMO for your organization. This research is organized into </a:t>
            </a:r>
            <a:r>
              <a:rPr lang="en-US" sz="1400" b="1" dirty="0"/>
              <a:t>two phases. </a:t>
            </a:r>
            <a:r>
              <a:rPr lang="en-US" sz="1400" dirty="0"/>
              <a:t>At the core of the research is the theme that time is better spent building an effective PMO than quickly setting up a “standard” one and wondering later why it was created in the first place. </a:t>
            </a:r>
            <a:endParaRPr lang="en-CA" sz="1400" i="1" dirty="0">
              <a:solidFill>
                <a:schemeClr val="accent1"/>
              </a:solidFill>
            </a:endParaRPr>
          </a:p>
        </p:txBody>
      </p:sp>
      <p:graphicFrame>
        <p:nvGraphicFramePr>
          <p:cNvPr id="21" name="Table 20">
            <a:extLst>
              <a:ext uri="{FF2B5EF4-FFF2-40B4-BE49-F238E27FC236}">
                <a16:creationId xmlns:a16="http://schemas.microsoft.com/office/drawing/2014/main" id="{351E32AE-3E55-46FE-8911-EA5BE2169BD8}"/>
              </a:ext>
            </a:extLst>
          </p:cNvPr>
          <p:cNvGraphicFramePr>
            <a:graphicFrameLocks noGrp="1"/>
          </p:cNvGraphicFramePr>
          <p:nvPr>
            <p:extLst>
              <p:ext uri="{D42A27DB-BD31-4B8C-83A1-F6EECF244321}">
                <p14:modId xmlns:p14="http://schemas.microsoft.com/office/powerpoint/2010/main" val="2293435713"/>
              </p:ext>
            </p:extLst>
          </p:nvPr>
        </p:nvGraphicFramePr>
        <p:xfrm>
          <a:off x="3585172" y="1849968"/>
          <a:ext cx="5292127" cy="2470825"/>
        </p:xfrm>
        <a:graphic>
          <a:graphicData uri="http://schemas.openxmlformats.org/drawingml/2006/table">
            <a:tbl>
              <a:tblPr firstRow="1" bandRow="1">
                <a:tableStyleId>{8A107856-5554-42FB-B03E-39F5DBC370BA}</a:tableStyleId>
              </a:tblPr>
              <a:tblGrid>
                <a:gridCol w="5292127">
                  <a:extLst>
                    <a:ext uri="{9D8B030D-6E8A-4147-A177-3AD203B41FA5}">
                      <a16:colId xmlns:a16="http://schemas.microsoft.com/office/drawing/2014/main" val="900564815"/>
                    </a:ext>
                  </a:extLst>
                </a:gridCol>
              </a:tblGrid>
              <a:tr h="556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3333"/>
                          </a:solidFill>
                          <a:effectLst/>
                          <a:uLnTx/>
                          <a:uFillTx/>
                          <a:latin typeface="+mn-lt"/>
                          <a:ea typeface="+mn-ea"/>
                          <a:cs typeface="+mn-cs"/>
                        </a:rPr>
                        <a:t>Do you know how much you’re spending on your PMO?</a:t>
                      </a:r>
                    </a:p>
                  </a:txBody>
                  <a:tcPr anchor="ctr"/>
                </a:tc>
                <a:extLst>
                  <a:ext uri="{0D108BD9-81ED-4DB2-BD59-A6C34878D82A}">
                    <a16:rowId xmlns:a16="http://schemas.microsoft.com/office/drawing/2014/main" val="855864441"/>
                  </a:ext>
                </a:extLst>
              </a:tr>
              <a:tr h="556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Does it have a job description? </a:t>
                      </a:r>
                    </a:p>
                  </a:txBody>
                  <a:tcPr anchor="ctr"/>
                </a:tc>
                <a:extLst>
                  <a:ext uri="{0D108BD9-81ED-4DB2-BD59-A6C34878D82A}">
                    <a16:rowId xmlns:a16="http://schemas.microsoft.com/office/drawing/2014/main" val="1577407285"/>
                  </a:ext>
                </a:extLst>
              </a:tr>
              <a:tr h="597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effectLst/>
                          <a:uLnTx/>
                          <a:uFillTx/>
                        </a:rPr>
                        <a:t>Does it have a  mandate?</a:t>
                      </a:r>
                    </a:p>
                  </a:txBody>
                  <a:tcPr anchor="ctr"/>
                </a:tc>
                <a:extLst>
                  <a:ext uri="{0D108BD9-81ED-4DB2-BD59-A6C34878D82A}">
                    <a16:rowId xmlns:a16="http://schemas.microsoft.com/office/drawing/2014/main" val="4142545555"/>
                  </a:ext>
                </a:extLst>
              </a:tr>
              <a:tr h="761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Would senior leadership have a common understanding of what it does?</a:t>
                      </a:r>
                    </a:p>
                  </a:txBody>
                  <a:tcPr anchor="ctr"/>
                </a:tc>
                <a:extLst>
                  <a:ext uri="{0D108BD9-81ED-4DB2-BD59-A6C34878D82A}">
                    <a16:rowId xmlns:a16="http://schemas.microsoft.com/office/drawing/2014/main" val="3898080039"/>
                  </a:ext>
                </a:extLst>
              </a:tr>
            </a:tbl>
          </a:graphicData>
        </a:graphic>
      </p:graphicFrame>
    </p:spTree>
    <p:extLst>
      <p:ext uri="{BB962C8B-B14F-4D97-AF65-F5344CB8AC3E}">
        <p14:creationId xmlns:p14="http://schemas.microsoft.com/office/powerpoint/2010/main" val="2938419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C1ED7FC-04A1-45B3-9D7D-E9B6AD691A35}"/>
              </a:ext>
            </a:extLst>
          </p:cNvPr>
          <p:cNvSpPr/>
          <p:nvPr/>
        </p:nvSpPr>
        <p:spPr>
          <a:xfrm>
            <a:off x="5931294" y="1864274"/>
            <a:ext cx="2946005" cy="4448843"/>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9" name="Rectangle 18">
            <a:extLst>
              <a:ext uri="{FF2B5EF4-FFF2-40B4-BE49-F238E27FC236}">
                <a16:creationId xmlns:a16="http://schemas.microsoft.com/office/drawing/2014/main" id="{DD9E6698-8875-43A3-A029-DAF686D90876}"/>
              </a:ext>
            </a:extLst>
          </p:cNvPr>
          <p:cNvSpPr/>
          <p:nvPr/>
        </p:nvSpPr>
        <p:spPr>
          <a:xfrm>
            <a:off x="235252" y="1826604"/>
            <a:ext cx="2423562" cy="4475699"/>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8" name="Picture 17">
            <a:extLst>
              <a:ext uri="{FF2B5EF4-FFF2-40B4-BE49-F238E27FC236}">
                <a16:creationId xmlns:a16="http://schemas.microsoft.com/office/drawing/2014/main" id="{2B2CB26A-3D3D-43CC-872D-AC22899DECD0}"/>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2661936" y="1870529"/>
            <a:ext cx="3269358" cy="4359144"/>
          </a:xfrm>
          <a:prstGeom prst="rect">
            <a:avLst/>
          </a:prstGeom>
        </p:spPr>
      </p:pic>
      <p:sp>
        <p:nvSpPr>
          <p:cNvPr id="2" name="Title 1">
            <a:extLst>
              <a:ext uri="{FF2B5EF4-FFF2-40B4-BE49-F238E27FC236}">
                <a16:creationId xmlns:a16="http://schemas.microsoft.com/office/drawing/2014/main" id="{F4AF5CB8-4E64-4C40-8307-B96D36239326}"/>
              </a:ext>
            </a:extLst>
          </p:cNvPr>
          <p:cNvSpPr>
            <a:spLocks noGrp="1"/>
          </p:cNvSpPr>
          <p:nvPr>
            <p:ph type="title"/>
          </p:nvPr>
        </p:nvSpPr>
        <p:spPr/>
        <p:txBody>
          <a:bodyPr/>
          <a:lstStyle/>
          <a:p>
            <a:r>
              <a:rPr lang="en-US" dirty="0"/>
              <a:t>Use Info-Tech’s framework to create the PMO that works for your organization</a:t>
            </a:r>
            <a:endParaRPr lang="en-CA" dirty="0"/>
          </a:p>
        </p:txBody>
      </p:sp>
      <p:sp>
        <p:nvSpPr>
          <p:cNvPr id="3" name="Rectangle 2">
            <a:extLst>
              <a:ext uri="{FF2B5EF4-FFF2-40B4-BE49-F238E27FC236}">
                <a16:creationId xmlns:a16="http://schemas.microsoft.com/office/drawing/2014/main" id="{52D2E9A2-E8C5-48E5-A09D-7D622F5CD464}"/>
              </a:ext>
            </a:extLst>
          </p:cNvPr>
          <p:cNvSpPr/>
          <p:nvPr/>
        </p:nvSpPr>
        <p:spPr>
          <a:xfrm>
            <a:off x="0" y="1133475"/>
            <a:ext cx="9154800" cy="730800"/>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a:r>
              <a:rPr lang="en-US" sz="1600" b="1" dirty="0"/>
              <a:t>Use this blueprint to help develop your PMO’s mandate to address the organization’s unsatisfied needs.  </a:t>
            </a:r>
          </a:p>
        </p:txBody>
      </p:sp>
      <p:graphicFrame>
        <p:nvGraphicFramePr>
          <p:cNvPr id="4" name="Diagram 5">
            <a:extLst>
              <a:ext uri="{FF2B5EF4-FFF2-40B4-BE49-F238E27FC236}">
                <a16:creationId xmlns:a16="http://schemas.microsoft.com/office/drawing/2014/main" id="{E489FFFB-468B-45EE-B218-A4ADE0787242}"/>
              </a:ext>
            </a:extLst>
          </p:cNvPr>
          <p:cNvGraphicFramePr/>
          <p:nvPr>
            <p:extLst>
              <p:ext uri="{D42A27DB-BD31-4B8C-83A1-F6EECF244321}">
                <p14:modId xmlns:p14="http://schemas.microsoft.com/office/powerpoint/2010/main" val="1459155211"/>
              </p:ext>
            </p:extLst>
          </p:nvPr>
        </p:nvGraphicFramePr>
        <p:xfrm>
          <a:off x="4487964" y="2045589"/>
          <a:ext cx="4203699" cy="3396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9D58E2BA-6656-472D-B527-CFFF9C37218D}"/>
              </a:ext>
            </a:extLst>
          </p:cNvPr>
          <p:cNvSpPr txBox="1"/>
          <p:nvPr/>
        </p:nvSpPr>
        <p:spPr>
          <a:xfrm>
            <a:off x="6894282" y="1933263"/>
            <a:ext cx="2002971" cy="276999"/>
          </a:xfrm>
          <a:prstGeom prst="rect">
            <a:avLst/>
          </a:prstGeom>
        </p:spPr>
        <p:txBody>
          <a:bodyPr wrap="square" rtlCol="0">
            <a:spAutoFit/>
          </a:bodyPr>
          <a:lstStyle/>
          <a:p>
            <a:r>
              <a:rPr lang="en-US" sz="1200" b="1" dirty="0"/>
              <a:t>Hierarchy of PMO Needs </a:t>
            </a:r>
            <a:endParaRPr lang="en-CA" sz="1200" b="1" dirty="0"/>
          </a:p>
        </p:txBody>
      </p:sp>
      <p:grpSp>
        <p:nvGrpSpPr>
          <p:cNvPr id="6" name="Group 5">
            <a:extLst>
              <a:ext uri="{FF2B5EF4-FFF2-40B4-BE49-F238E27FC236}">
                <a16:creationId xmlns:a16="http://schemas.microsoft.com/office/drawing/2014/main" id="{33B6212A-5728-4C57-A5B9-97BE77955525}"/>
              </a:ext>
            </a:extLst>
          </p:cNvPr>
          <p:cNvGrpSpPr/>
          <p:nvPr/>
        </p:nvGrpSpPr>
        <p:grpSpPr>
          <a:xfrm>
            <a:off x="672157" y="4134696"/>
            <a:ext cx="3887709" cy="947673"/>
            <a:chOff x="197852" y="4679131"/>
            <a:chExt cx="3498444" cy="1324281"/>
          </a:xfrm>
        </p:grpSpPr>
        <p:sp>
          <p:nvSpPr>
            <p:cNvPr id="7" name="TextBox 6">
              <a:extLst>
                <a:ext uri="{FF2B5EF4-FFF2-40B4-BE49-F238E27FC236}">
                  <a16:creationId xmlns:a16="http://schemas.microsoft.com/office/drawing/2014/main" id="{E72414B5-C7F1-4FB5-9165-D17483F441B2}"/>
                </a:ext>
              </a:extLst>
            </p:cNvPr>
            <p:cNvSpPr txBox="1"/>
            <p:nvPr/>
          </p:nvSpPr>
          <p:spPr>
            <a:xfrm>
              <a:off x="511716" y="5726413"/>
              <a:ext cx="2601348" cy="276999"/>
            </a:xfrm>
            <a:prstGeom prst="rect">
              <a:avLst/>
            </a:prstGeom>
            <a:noFill/>
          </p:spPr>
          <p:txBody>
            <a:bodyPr wrap="square" rtlCol="0">
              <a:spAutoFit/>
            </a:bodyPr>
            <a:lstStyle/>
            <a:p>
              <a:endParaRPr lang="en-CA" sz="1200" dirty="0">
                <a:solidFill>
                  <a:srgbClr val="333333"/>
                </a:solidFill>
                <a:latin typeface="Arial"/>
              </a:endParaRPr>
            </a:p>
          </p:txBody>
        </p:sp>
        <p:sp>
          <p:nvSpPr>
            <p:cNvPr id="8" name="TextBox 7">
              <a:extLst>
                <a:ext uri="{FF2B5EF4-FFF2-40B4-BE49-F238E27FC236}">
                  <a16:creationId xmlns:a16="http://schemas.microsoft.com/office/drawing/2014/main" id="{74B4FB5D-EB47-4479-9E34-B41CEA6D9BAB}"/>
                </a:ext>
              </a:extLst>
            </p:cNvPr>
            <p:cNvSpPr txBox="1"/>
            <p:nvPr/>
          </p:nvSpPr>
          <p:spPr>
            <a:xfrm>
              <a:off x="197852" y="4679131"/>
              <a:ext cx="3498444" cy="430088"/>
            </a:xfrm>
            <a:prstGeom prst="rect">
              <a:avLst/>
            </a:prstGeom>
            <a:noFill/>
          </p:spPr>
          <p:txBody>
            <a:bodyPr wrap="square" rtlCol="0">
              <a:spAutoFit/>
            </a:bodyPr>
            <a:lstStyle/>
            <a:p>
              <a:r>
                <a:rPr lang="en-US" sz="1400" b="1" dirty="0">
                  <a:solidFill>
                    <a:srgbClr val="333333"/>
                  </a:solidFill>
                  <a:latin typeface="Arial"/>
                </a:rPr>
                <a:t>Ensure Organizational Needs Are Being Met</a:t>
              </a:r>
              <a:endParaRPr lang="en-CA" sz="1400" b="1" dirty="0">
                <a:solidFill>
                  <a:srgbClr val="333333"/>
                </a:solidFill>
                <a:latin typeface="Arial"/>
              </a:endParaRPr>
            </a:p>
          </p:txBody>
        </p:sp>
      </p:grpSp>
      <p:sp>
        <p:nvSpPr>
          <p:cNvPr id="9" name="TextBox 8">
            <a:extLst>
              <a:ext uri="{FF2B5EF4-FFF2-40B4-BE49-F238E27FC236}">
                <a16:creationId xmlns:a16="http://schemas.microsoft.com/office/drawing/2014/main" id="{93689BCD-1403-4262-B920-3E17B898CE7A}"/>
              </a:ext>
            </a:extLst>
          </p:cNvPr>
          <p:cNvSpPr txBox="1"/>
          <p:nvPr/>
        </p:nvSpPr>
        <p:spPr>
          <a:xfrm>
            <a:off x="1235443" y="3087121"/>
            <a:ext cx="3675223" cy="307777"/>
          </a:xfrm>
          <a:prstGeom prst="rect">
            <a:avLst/>
          </a:prstGeom>
          <a:noFill/>
        </p:spPr>
        <p:txBody>
          <a:bodyPr wrap="square" rtlCol="0">
            <a:spAutoFit/>
          </a:bodyPr>
          <a:lstStyle/>
          <a:p>
            <a:r>
              <a:rPr lang="en-CA" sz="1400" b="1" dirty="0">
                <a:solidFill>
                  <a:srgbClr val="333333"/>
                </a:solidFill>
                <a:latin typeface="Arial"/>
              </a:rPr>
              <a:t>Establish Your PMOs Mandate </a:t>
            </a:r>
          </a:p>
        </p:txBody>
      </p:sp>
      <p:grpSp>
        <p:nvGrpSpPr>
          <p:cNvPr id="10" name="Group 9">
            <a:extLst>
              <a:ext uri="{FF2B5EF4-FFF2-40B4-BE49-F238E27FC236}">
                <a16:creationId xmlns:a16="http://schemas.microsoft.com/office/drawing/2014/main" id="{A811541F-E974-44F0-B21F-E72D1327224C}"/>
              </a:ext>
            </a:extLst>
          </p:cNvPr>
          <p:cNvGrpSpPr/>
          <p:nvPr/>
        </p:nvGrpSpPr>
        <p:grpSpPr>
          <a:xfrm>
            <a:off x="1719650" y="2222419"/>
            <a:ext cx="4678826" cy="1118339"/>
            <a:chOff x="1407237" y="2518383"/>
            <a:chExt cx="4678826" cy="1118339"/>
          </a:xfrm>
        </p:grpSpPr>
        <p:sp>
          <p:nvSpPr>
            <p:cNvPr id="11" name="TextBox 10">
              <a:extLst>
                <a:ext uri="{FF2B5EF4-FFF2-40B4-BE49-F238E27FC236}">
                  <a16:creationId xmlns:a16="http://schemas.microsoft.com/office/drawing/2014/main" id="{C1ACE339-13B1-4B04-BFE6-591266DF1A9E}"/>
                </a:ext>
              </a:extLst>
            </p:cNvPr>
            <p:cNvSpPr txBox="1"/>
            <p:nvPr/>
          </p:nvSpPr>
          <p:spPr>
            <a:xfrm>
              <a:off x="3352007" y="2895486"/>
              <a:ext cx="2734056" cy="369332"/>
            </a:xfrm>
            <a:prstGeom prst="rect">
              <a:avLst/>
            </a:prstGeom>
            <a:noFill/>
          </p:spPr>
          <p:txBody>
            <a:bodyPr wrap="square" rtlCol="0">
              <a:spAutoFit/>
            </a:bodyPr>
            <a:lstStyle/>
            <a:p>
              <a:endParaRPr lang="en-CA" dirty="0">
                <a:solidFill>
                  <a:srgbClr val="333333"/>
                </a:solidFill>
                <a:latin typeface="Arial"/>
              </a:endParaRPr>
            </a:p>
          </p:txBody>
        </p:sp>
        <p:sp>
          <p:nvSpPr>
            <p:cNvPr id="12" name="TextBox 11">
              <a:extLst>
                <a:ext uri="{FF2B5EF4-FFF2-40B4-BE49-F238E27FC236}">
                  <a16:creationId xmlns:a16="http://schemas.microsoft.com/office/drawing/2014/main" id="{7678EFA6-CB8A-4E97-A827-09281054FDD3}"/>
                </a:ext>
              </a:extLst>
            </p:cNvPr>
            <p:cNvSpPr txBox="1"/>
            <p:nvPr/>
          </p:nvSpPr>
          <p:spPr>
            <a:xfrm>
              <a:off x="2021678" y="3359723"/>
              <a:ext cx="3454119" cy="276999"/>
            </a:xfrm>
            <a:prstGeom prst="rect">
              <a:avLst/>
            </a:prstGeom>
            <a:noFill/>
          </p:spPr>
          <p:txBody>
            <a:bodyPr wrap="square" rtlCol="0">
              <a:spAutoFit/>
            </a:bodyPr>
            <a:lstStyle/>
            <a:p>
              <a:endParaRPr lang="en-CA" sz="1200" dirty="0">
                <a:solidFill>
                  <a:srgbClr val="333333"/>
                </a:solidFill>
                <a:latin typeface="Arial"/>
              </a:endParaRPr>
            </a:p>
          </p:txBody>
        </p:sp>
        <p:sp>
          <p:nvSpPr>
            <p:cNvPr id="13" name="TextBox 12">
              <a:extLst>
                <a:ext uri="{FF2B5EF4-FFF2-40B4-BE49-F238E27FC236}">
                  <a16:creationId xmlns:a16="http://schemas.microsoft.com/office/drawing/2014/main" id="{C9886E31-AFDD-44A7-99B1-A7F45E668707}"/>
                </a:ext>
              </a:extLst>
            </p:cNvPr>
            <p:cNvSpPr txBox="1"/>
            <p:nvPr/>
          </p:nvSpPr>
          <p:spPr>
            <a:xfrm>
              <a:off x="1407237" y="2518383"/>
              <a:ext cx="4191690" cy="307777"/>
            </a:xfrm>
            <a:prstGeom prst="rect">
              <a:avLst/>
            </a:prstGeom>
            <a:noFill/>
          </p:spPr>
          <p:txBody>
            <a:bodyPr wrap="square" rtlCol="0">
              <a:spAutoFit/>
            </a:bodyPr>
            <a:lstStyle/>
            <a:p>
              <a:r>
                <a:rPr lang="en-US" sz="1400" b="1" dirty="0">
                  <a:solidFill>
                    <a:srgbClr val="333333"/>
                  </a:solidFill>
                  <a:latin typeface="Arial"/>
                </a:rPr>
                <a:t>D</a:t>
              </a:r>
              <a:r>
                <a:rPr lang="en-CA" sz="1400" b="1" dirty="0">
                  <a:solidFill>
                    <a:srgbClr val="333333"/>
                  </a:solidFill>
                  <a:latin typeface="Arial"/>
                </a:rPr>
                <a:t>etermine the Services Your PMO Will Provide</a:t>
              </a:r>
            </a:p>
          </p:txBody>
        </p:sp>
      </p:grpSp>
      <p:sp>
        <p:nvSpPr>
          <p:cNvPr id="14" name="TextBox 13">
            <a:extLst>
              <a:ext uri="{FF2B5EF4-FFF2-40B4-BE49-F238E27FC236}">
                <a16:creationId xmlns:a16="http://schemas.microsoft.com/office/drawing/2014/main" id="{1C517D0A-2CBE-40A9-8C4D-39EC77A58E55}"/>
              </a:ext>
            </a:extLst>
          </p:cNvPr>
          <p:cNvSpPr txBox="1"/>
          <p:nvPr/>
        </p:nvSpPr>
        <p:spPr>
          <a:xfrm>
            <a:off x="1719650" y="2440873"/>
            <a:ext cx="4096453" cy="461665"/>
          </a:xfrm>
          <a:prstGeom prst="rect">
            <a:avLst/>
          </a:prstGeom>
          <a:noFill/>
        </p:spPr>
        <p:txBody>
          <a:bodyPr wrap="square" rtlCol="0">
            <a:spAutoFit/>
          </a:bodyPr>
          <a:lstStyle/>
          <a:p>
            <a:r>
              <a:rPr lang="en-US" sz="1200" dirty="0">
                <a:solidFill>
                  <a:srgbClr val="333333"/>
                </a:solidFill>
                <a:latin typeface="Arial"/>
              </a:rPr>
              <a:t>Manage your PMO services in alignment with your mandate and your organization’s needs. </a:t>
            </a:r>
            <a:endParaRPr lang="en-CA" sz="1200" dirty="0">
              <a:solidFill>
                <a:srgbClr val="333333"/>
              </a:solidFill>
              <a:latin typeface="Arial"/>
            </a:endParaRPr>
          </a:p>
        </p:txBody>
      </p:sp>
      <p:sp>
        <p:nvSpPr>
          <p:cNvPr id="15" name="TextBox 14">
            <a:extLst>
              <a:ext uri="{FF2B5EF4-FFF2-40B4-BE49-F238E27FC236}">
                <a16:creationId xmlns:a16="http://schemas.microsoft.com/office/drawing/2014/main" id="{F41A8DF1-38CC-443E-AC1D-224A3DFF9829}"/>
              </a:ext>
            </a:extLst>
          </p:cNvPr>
          <p:cNvSpPr txBox="1"/>
          <p:nvPr/>
        </p:nvSpPr>
        <p:spPr>
          <a:xfrm>
            <a:off x="1235443" y="3310508"/>
            <a:ext cx="3887709" cy="646331"/>
          </a:xfrm>
          <a:prstGeom prst="rect">
            <a:avLst/>
          </a:prstGeom>
          <a:noFill/>
        </p:spPr>
        <p:txBody>
          <a:bodyPr wrap="square" rtlCol="0">
            <a:spAutoFit/>
          </a:bodyPr>
          <a:lstStyle/>
          <a:p>
            <a:r>
              <a:rPr lang="en-US" sz="1200" dirty="0">
                <a:solidFill>
                  <a:srgbClr val="333333"/>
                </a:solidFill>
                <a:latin typeface="Arial"/>
              </a:rPr>
              <a:t>Figure out the purpose of your PMO and write it down so it’s clear to your leadership. Align your mandate to the organization’s needs. </a:t>
            </a:r>
            <a:endParaRPr lang="en-CA" sz="1200" dirty="0">
              <a:solidFill>
                <a:srgbClr val="333333"/>
              </a:solidFill>
              <a:latin typeface="Arial"/>
            </a:endParaRPr>
          </a:p>
        </p:txBody>
      </p:sp>
      <p:sp>
        <p:nvSpPr>
          <p:cNvPr id="16" name="TextBox 15">
            <a:extLst>
              <a:ext uri="{FF2B5EF4-FFF2-40B4-BE49-F238E27FC236}">
                <a16:creationId xmlns:a16="http://schemas.microsoft.com/office/drawing/2014/main" id="{A3DDC295-A8DB-4E86-9C00-30E8032456E6}"/>
              </a:ext>
            </a:extLst>
          </p:cNvPr>
          <p:cNvSpPr txBox="1"/>
          <p:nvPr/>
        </p:nvSpPr>
        <p:spPr>
          <a:xfrm>
            <a:off x="672157" y="4338931"/>
            <a:ext cx="3136397" cy="830997"/>
          </a:xfrm>
          <a:prstGeom prst="rect">
            <a:avLst/>
          </a:prstGeom>
          <a:noFill/>
        </p:spPr>
        <p:txBody>
          <a:bodyPr wrap="square" rtlCol="0">
            <a:spAutoFit/>
          </a:bodyPr>
          <a:lstStyle/>
          <a:p>
            <a:r>
              <a:rPr lang="en-US" sz="1200" dirty="0">
                <a:solidFill>
                  <a:srgbClr val="333333"/>
                </a:solidFill>
                <a:latin typeface="Arial"/>
              </a:rPr>
              <a:t>Before you can decide on what your PMO will do, find out who’s doing what in your organization so you can fill gaps instead of duplicating efforts.</a:t>
            </a:r>
            <a:endParaRPr lang="en-CA" sz="1200" dirty="0">
              <a:solidFill>
                <a:srgbClr val="333333"/>
              </a:solidFill>
              <a:latin typeface="Arial"/>
            </a:endParaRPr>
          </a:p>
        </p:txBody>
      </p:sp>
      <p:cxnSp>
        <p:nvCxnSpPr>
          <p:cNvPr id="31" name="Straight Arrow Connector 30">
            <a:extLst>
              <a:ext uri="{FF2B5EF4-FFF2-40B4-BE49-F238E27FC236}">
                <a16:creationId xmlns:a16="http://schemas.microsoft.com/office/drawing/2014/main" id="{A3452EC7-EEB5-4AEB-A068-01DDFBADAA71}"/>
              </a:ext>
            </a:extLst>
          </p:cNvPr>
          <p:cNvCxnSpPr>
            <a:cxnSpLocks/>
          </p:cNvCxnSpPr>
          <p:nvPr/>
        </p:nvCxnSpPr>
        <p:spPr>
          <a:xfrm flipV="1">
            <a:off x="4512721" y="2252664"/>
            <a:ext cx="1815172" cy="2829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4FD5A6AE-6819-4AE1-8E1B-BCB5CDB2BACA}"/>
              </a:ext>
            </a:extLst>
          </p:cNvPr>
          <p:cNvGrpSpPr/>
          <p:nvPr/>
        </p:nvGrpSpPr>
        <p:grpSpPr>
          <a:xfrm>
            <a:off x="390954" y="5590834"/>
            <a:ext cx="8337823" cy="682753"/>
            <a:chOff x="323389" y="3283951"/>
            <a:chExt cx="8337823" cy="682753"/>
          </a:xfrm>
        </p:grpSpPr>
        <p:sp>
          <p:nvSpPr>
            <p:cNvPr id="44" name="Rectangle 97">
              <a:extLst>
                <a:ext uri="{FF2B5EF4-FFF2-40B4-BE49-F238E27FC236}">
                  <a16:creationId xmlns:a16="http://schemas.microsoft.com/office/drawing/2014/main" id="{08DAE99E-0272-43A2-BC53-5D989A278C20}"/>
                </a:ext>
              </a:extLst>
            </p:cNvPr>
            <p:cNvSpPr/>
            <p:nvPr/>
          </p:nvSpPr>
          <p:spPr>
            <a:xfrm>
              <a:off x="1600868" y="3283951"/>
              <a:ext cx="7060344" cy="676048"/>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52000" fontAlgn="base">
                <a:spcBef>
                  <a:spcPct val="0"/>
                </a:spcBef>
                <a:spcAft>
                  <a:spcPct val="0"/>
                </a:spcAft>
              </a:pPr>
              <a:r>
                <a:rPr lang="en-US" sz="1200" dirty="0">
                  <a:solidFill>
                    <a:srgbClr val="333333"/>
                  </a:solidFill>
                </a:rPr>
                <a:t>C</a:t>
              </a:r>
              <a:r>
                <a:rPr lang="en-CA" sz="1200" dirty="0">
                  <a:solidFill>
                    <a:srgbClr val="333333"/>
                  </a:solidFill>
                </a:rPr>
                <a:t>onsider the principles of Maslow’s Hierarchy of Needs that view the lower tiers of the hierarchy as fundamentally required to validate the pursuit of the higher tiers. </a:t>
              </a:r>
            </a:p>
          </p:txBody>
        </p:sp>
        <p:pic>
          <p:nvPicPr>
            <p:cNvPr id="45" name="Picture 44">
              <a:extLst>
                <a:ext uri="{FF2B5EF4-FFF2-40B4-BE49-F238E27FC236}">
                  <a16:creationId xmlns:a16="http://schemas.microsoft.com/office/drawing/2014/main" id="{A6BBE217-221E-4124-BB92-812A2DF26F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389" y="3283951"/>
              <a:ext cx="1615443" cy="682753"/>
            </a:xfrm>
            <a:prstGeom prst="rect">
              <a:avLst/>
            </a:prstGeom>
          </p:spPr>
        </p:pic>
      </p:grpSp>
    </p:spTree>
    <p:extLst>
      <p:ext uri="{BB962C8B-B14F-4D97-AF65-F5344CB8AC3E}">
        <p14:creationId xmlns:p14="http://schemas.microsoft.com/office/powerpoint/2010/main" val="1003542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sz="1200"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1573</Words>
  <Application>Microsoft Office PowerPoint</Application>
  <PresentationFormat>On-screen Show (4:3)</PresentationFormat>
  <Paragraphs>106</Paragraphs>
  <Slides>11</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11</vt:i4>
      </vt:variant>
      <vt:variant>
        <vt:lpstr>Custom Shows</vt:lpstr>
      </vt:variant>
      <vt:variant>
        <vt:i4>1</vt:i4>
      </vt:variant>
    </vt:vector>
  </HeadingPairs>
  <TitlesOfParts>
    <vt:vector size="17" baseType="lpstr">
      <vt:lpstr>Arial</vt:lpstr>
      <vt:lpstr>Calibri</vt:lpstr>
      <vt:lpstr>Georgia</vt:lpstr>
      <vt:lpstr>Wingdings</vt:lpstr>
      <vt:lpstr>Theme1</vt:lpstr>
      <vt:lpstr>PowerPoint Presentation</vt:lpstr>
      <vt:lpstr>PowerPoint Presentation</vt:lpstr>
      <vt:lpstr>Our understanding of the problem</vt:lpstr>
      <vt:lpstr>Executive summary</vt:lpstr>
      <vt:lpstr>A PMO may not simply be an office with project managers </vt:lpstr>
      <vt:lpstr>CIOs have underestimated the importance of their projects </vt:lpstr>
      <vt:lpstr>In an effort to set a standard, the governance frameworks have over complicated it for most of us  </vt:lpstr>
      <vt:lpstr>PMOs can inadvertently get wrong, confusing, or inconsistent mandates  </vt:lpstr>
      <vt:lpstr>Use Info-Tech’s framework to create the PMO that works for your organization</vt:lpstr>
      <vt:lpstr>Use these icons to help direct you as you navigate this research </vt:lpstr>
      <vt:lpstr>Info-Tech offers various levels of support to best suit your needs</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2019-09-04T18:15:49Z</dcterms:created>
  <dcterms:modified xsi:type="dcterms:W3CDTF">2020-07-07T03:15:34Z</dcterms:modified>
</cp:coreProperties>
</file>