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 id="2147483767" r:id="rId2"/>
  </p:sldMasterIdLst>
  <p:notesMasterIdLst>
    <p:notesMasterId r:id="rId22"/>
  </p:notesMasterIdLst>
  <p:handoutMasterIdLst>
    <p:handoutMasterId r:id="rId23"/>
  </p:handoutMasterIdLst>
  <p:sldIdLst>
    <p:sldId id="1030" r:id="rId3"/>
    <p:sldId id="646" r:id="rId4"/>
    <p:sldId id="647" r:id="rId5"/>
    <p:sldId id="648" r:id="rId6"/>
    <p:sldId id="835" r:id="rId7"/>
    <p:sldId id="921" r:id="rId8"/>
    <p:sldId id="864" r:id="rId9"/>
    <p:sldId id="865" r:id="rId10"/>
    <p:sldId id="1016" r:id="rId11"/>
    <p:sldId id="1092" r:id="rId12"/>
    <p:sldId id="1052" r:id="rId13"/>
    <p:sldId id="1053" r:id="rId14"/>
    <p:sldId id="1054" r:id="rId15"/>
    <p:sldId id="1055" r:id="rId16"/>
    <p:sldId id="1056" r:id="rId17"/>
    <p:sldId id="426" r:id="rId18"/>
    <p:sldId id="410" r:id="rId19"/>
    <p:sldId id="1017" r:id="rId20"/>
    <p:sldId id="652" r:id="rId21"/>
  </p:sldIdLst>
  <p:sldSz cx="9144000" cy="6858000" type="screen4x3"/>
  <p:notesSz cx="6950075" cy="9236075"/>
  <p:custShowLst>
    <p:custShow name="Custom Show 1" id="0">
      <p:sldLst/>
    </p:custShow>
  </p:custShowLst>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0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2" name="Author" initials="A" lastIdx="0" clrIdx="1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ADD4"/>
    <a:srgbClr val="7F919F"/>
    <a:srgbClr val="66ADC1"/>
    <a:srgbClr val="3391AD"/>
    <a:srgbClr val="2B9E36"/>
    <a:srgbClr val="E8C770"/>
    <a:srgbClr val="546C7F"/>
    <a:srgbClr val="2576B7"/>
    <a:srgbClr val="007698"/>
    <a:srgbClr val="C75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195" autoAdjust="0"/>
    <p:restoredTop sz="95712" autoAdjust="0"/>
  </p:normalViewPr>
  <p:slideViewPr>
    <p:cSldViewPr snapToGrid="0">
      <p:cViewPr varScale="1">
        <p:scale>
          <a:sx n="111" d="100"/>
          <a:sy n="111" d="100"/>
        </p:scale>
        <p:origin x="1236" y="114"/>
      </p:cViewPr>
      <p:guideLst>
        <p:guide orient="horz" pos="2160"/>
        <p:guide pos="204"/>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cat>
            <c:strRef>
              <c:f>Sheet1!$A$2:$A$4</c:f>
              <c:strCache>
                <c:ptCount val="3"/>
                <c:pt idx="0">
                  <c:v>Moderately Effective</c:v>
                </c:pt>
                <c:pt idx="1">
                  <c:v>Not Effective</c:v>
                </c:pt>
                <c:pt idx="2">
                  <c:v>Very Effective</c:v>
                </c:pt>
              </c:strCache>
            </c:strRef>
          </c:cat>
          <c:val>
            <c:numRef>
              <c:f>Sheet1!$B$2:$B$4</c:f>
              <c:numCache>
                <c:formatCode>General</c:formatCode>
                <c:ptCount val="3"/>
                <c:pt idx="0">
                  <c:v>8.1999999999999993</c:v>
                </c:pt>
                <c:pt idx="1">
                  <c:v>3.2</c:v>
                </c:pt>
                <c:pt idx="2">
                  <c:v>2.8</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1.0513150993742089E-2"/>
          <c:y val="0.82190946246910157"/>
          <c:w val="0.92285878527562359"/>
          <c:h val="0.15322494065051925"/>
        </c:manualLayout>
      </c:layout>
      <c:overlay val="0"/>
      <c:spPr>
        <a:noFill/>
        <a:ln>
          <a:noFill/>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1699" cy="463408"/>
          </a:xfrm>
          <a:prstGeom prst="rect">
            <a:avLst/>
          </a:prstGeom>
        </p:spPr>
        <p:txBody>
          <a:bodyPr vert="horz" lIns="92492" tIns="46246" rIns="92492" bIns="46246" rtlCol="0"/>
          <a:lstStyle>
            <a:lvl1pPr algn="l">
              <a:defRPr sz="1200"/>
            </a:lvl1pPr>
          </a:lstStyle>
          <a:p>
            <a:endParaRPr lang="en-US" dirty="0">
              <a:latin typeface="Arial" panose="020B0604020202020204" pitchFamily="34" charset="0"/>
            </a:endParaRPr>
          </a:p>
        </p:txBody>
      </p:sp>
      <p:sp>
        <p:nvSpPr>
          <p:cNvPr id="3" name="Date Placeholder 2"/>
          <p:cNvSpPr>
            <a:spLocks noGrp="1"/>
          </p:cNvSpPr>
          <p:nvPr>
            <p:ph type="dt" sz="quarter" idx="1"/>
          </p:nvPr>
        </p:nvSpPr>
        <p:spPr>
          <a:xfrm>
            <a:off x="3936768" y="1"/>
            <a:ext cx="3011699" cy="463408"/>
          </a:xfrm>
          <a:prstGeom prst="rect">
            <a:avLst/>
          </a:prstGeom>
        </p:spPr>
        <p:txBody>
          <a:bodyPr vert="horz" lIns="92492" tIns="46246" rIns="92492" bIns="46246" rtlCol="0"/>
          <a:lstStyle>
            <a:lvl1pPr algn="r">
              <a:defRPr sz="1200"/>
            </a:lvl1pPr>
          </a:lstStyle>
          <a:p>
            <a:fld id="{ED006EA4-D462-4253-8FC7-D35175043F19}" type="datetimeFigureOut">
              <a:rPr lang="en-US" smtClean="0">
                <a:latin typeface="Arial" panose="020B0604020202020204" pitchFamily="34" charset="0"/>
              </a:rPr>
              <a:t>8/13/2019</a:t>
            </a:fld>
            <a:endParaRPr lang="en-US" dirty="0">
              <a:latin typeface="Arial" panose="020B0604020202020204" pitchFamily="34" charset="0"/>
            </a:endParaRPr>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latin typeface="Arial" panose="020B0604020202020204" pitchFamily="34" charset="0"/>
            </a:endParaRPr>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502DA24A-F480-4AA7-ACF1-F7D1E577F358}" type="slidenum">
              <a:rPr lang="en-US" smtClean="0">
                <a:latin typeface="Arial" panose="020B0604020202020204" pitchFamily="34" charset="0"/>
              </a:rPr>
              <a:t>‹#›</a:t>
            </a:fld>
            <a:endParaRPr lang="en-US" dirty="0">
              <a:latin typeface="Arial" panose="020B0604020202020204" pitchFamily="34" charset="0"/>
            </a:endParaRPr>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1699" cy="463408"/>
          </a:xfrm>
          <a:prstGeom prst="rect">
            <a:avLst/>
          </a:prstGeom>
        </p:spPr>
        <p:txBody>
          <a:bodyPr vert="horz" lIns="92492" tIns="46246" rIns="92492" bIns="46246"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936768" y="1"/>
            <a:ext cx="3011699" cy="463408"/>
          </a:xfrm>
          <a:prstGeom prst="rect">
            <a:avLst/>
          </a:prstGeom>
        </p:spPr>
        <p:txBody>
          <a:bodyPr vert="horz" lIns="92492" tIns="46246" rIns="92492" bIns="46246" rtlCol="0"/>
          <a:lstStyle>
            <a:lvl1pPr algn="r">
              <a:defRPr sz="1200">
                <a:latin typeface="Arial" panose="020B0604020202020204" pitchFamily="34" charset="0"/>
              </a:defRPr>
            </a:lvl1pPr>
          </a:lstStyle>
          <a:p>
            <a:fld id="{34E1B6C9-DAE3-4E7B-AB3C-9473EC02D78D}" type="datetimeFigureOut">
              <a:rPr lang="en-US" smtClean="0"/>
              <a:pPr/>
              <a:t>8/13/2019</a:t>
            </a:fld>
            <a:endParaRPr lang="en-US"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0"/>
            <a:ext cx="5560060" cy="3636706"/>
          </a:xfrm>
          <a:prstGeom prst="rect">
            <a:avLst/>
          </a:prstGeom>
        </p:spPr>
        <p:txBody>
          <a:bodyPr vert="horz" lIns="92492" tIns="46246" rIns="92492" bIns="46246"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atin typeface="Arial" panose="020B0604020202020204" pitchFamily="34" charset="0"/>
              </a:defRPr>
            </a:lvl1pPr>
          </a:lstStyle>
          <a:p>
            <a:fld id="{65F1ACBD-245E-4A24-AC78-063168A88622}" type="slidenum">
              <a:rPr lang="en-US" smtClean="0"/>
              <a:pPr/>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7000" y="1154113"/>
            <a:ext cx="4156075" cy="31178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5223533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18</a:t>
            </a:fld>
            <a:endParaRPr lang="en-US" dirty="0"/>
          </a:p>
        </p:txBody>
      </p:sp>
    </p:spTree>
    <p:extLst>
      <p:ext uri="{BB962C8B-B14F-4D97-AF65-F5344CB8AC3E}">
        <p14:creationId xmlns:p14="http://schemas.microsoft.com/office/powerpoint/2010/main" val="32224943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7000" y="1154113"/>
            <a:ext cx="4156075" cy="31178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19</a:t>
            </a:fld>
            <a:endParaRPr lang="en-US" dirty="0"/>
          </a:p>
        </p:txBody>
      </p:sp>
    </p:spTree>
    <p:extLst>
      <p:ext uri="{BB962C8B-B14F-4D97-AF65-F5344CB8AC3E}">
        <p14:creationId xmlns:p14="http://schemas.microsoft.com/office/powerpoint/2010/main" val="4037697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7000" y="1154113"/>
            <a:ext cx="4156075" cy="31178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428185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11</a:t>
            </a:fld>
            <a:endParaRPr lang="en-US" dirty="0"/>
          </a:p>
        </p:txBody>
      </p:sp>
    </p:spTree>
    <p:extLst>
      <p:ext uri="{BB962C8B-B14F-4D97-AF65-F5344CB8AC3E}">
        <p14:creationId xmlns:p14="http://schemas.microsoft.com/office/powerpoint/2010/main" val="10753087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12</a:t>
            </a:fld>
            <a:endParaRPr lang="en-US" dirty="0"/>
          </a:p>
        </p:txBody>
      </p:sp>
    </p:spTree>
    <p:extLst>
      <p:ext uri="{BB962C8B-B14F-4D97-AF65-F5344CB8AC3E}">
        <p14:creationId xmlns:p14="http://schemas.microsoft.com/office/powerpoint/2010/main" val="4718579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13</a:t>
            </a:fld>
            <a:endParaRPr lang="en-US" dirty="0"/>
          </a:p>
        </p:txBody>
      </p:sp>
    </p:spTree>
    <p:extLst>
      <p:ext uri="{BB962C8B-B14F-4D97-AF65-F5344CB8AC3E}">
        <p14:creationId xmlns:p14="http://schemas.microsoft.com/office/powerpoint/2010/main" val="1258699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14</a:t>
            </a:fld>
            <a:endParaRPr lang="en-US" dirty="0"/>
          </a:p>
        </p:txBody>
      </p:sp>
    </p:spTree>
    <p:extLst>
      <p:ext uri="{BB962C8B-B14F-4D97-AF65-F5344CB8AC3E}">
        <p14:creationId xmlns:p14="http://schemas.microsoft.com/office/powerpoint/2010/main" val="38531487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15</a:t>
            </a:fld>
            <a:endParaRPr lang="en-US" dirty="0"/>
          </a:p>
        </p:txBody>
      </p:sp>
    </p:spTree>
    <p:extLst>
      <p:ext uri="{BB962C8B-B14F-4D97-AF65-F5344CB8AC3E}">
        <p14:creationId xmlns:p14="http://schemas.microsoft.com/office/powerpoint/2010/main" val="21360428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7000" y="1154113"/>
            <a:ext cx="4156075" cy="31178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16</a:t>
            </a:fld>
            <a:endParaRPr lang="en-US" dirty="0"/>
          </a:p>
        </p:txBody>
      </p:sp>
    </p:spTree>
    <p:extLst>
      <p:ext uri="{BB962C8B-B14F-4D97-AF65-F5344CB8AC3E}">
        <p14:creationId xmlns:p14="http://schemas.microsoft.com/office/powerpoint/2010/main" val="41514213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7000" y="1154113"/>
            <a:ext cx="4156075" cy="31178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17</a:t>
            </a:fld>
            <a:endParaRPr lang="en-US" dirty="0">
              <a:solidFill>
                <a:prstClr val="black"/>
              </a:solidFill>
            </a:endParaRPr>
          </a:p>
        </p:txBody>
      </p:sp>
    </p:spTree>
    <p:extLst>
      <p:ext uri="{BB962C8B-B14F-4D97-AF65-F5344CB8AC3E}">
        <p14:creationId xmlns:p14="http://schemas.microsoft.com/office/powerpoint/2010/main" val="34576337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6"/>
            <a:ext cx="9144000" cy="767954"/>
            <a:chOff x="0" y="6090046"/>
            <a:chExt cx="9144000" cy="767954"/>
          </a:xfrm>
        </p:grpSpPr>
        <p:sp>
          <p:nvSpPr>
            <p:cNvPr id="29" name="Rectangle 28"/>
            <p:cNvSpPr/>
            <p:nvPr/>
          </p:nvSpPr>
          <p:spPr>
            <a:xfrm>
              <a:off x="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a:t>
              </a:r>
              <a:r>
                <a:rPr lang="en-CA" sz="800" dirty="0" smtClean="0">
                  <a:solidFill>
                    <a:srgbClr val="ADB7C3"/>
                  </a:solidFill>
                </a:rPr>
                <a:t>Group </a:t>
              </a:r>
              <a:r>
                <a:rPr lang="en-CA" sz="800" dirty="0">
                  <a:solidFill>
                    <a:srgbClr val="ADB7C3"/>
                  </a:solidFill>
                </a:rPr>
                <a:t>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1997-2019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702"/>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3839272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4" name="Rectangle 23"/>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dirty="0">
              <a:solidFill>
                <a:srgbClr val="FFFFFF"/>
              </a:solidFill>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a:t>
            </a:r>
            <a:endParaRPr lang="en-CA" dirty="0"/>
          </a:p>
        </p:txBody>
      </p:sp>
      <p:sp>
        <p:nvSpPr>
          <p:cNvPr id="25" name="Text Placeholder 41"/>
          <p:cNvSpPr>
            <a:spLocks noGrp="1"/>
          </p:cNvSpPr>
          <p:nvPr>
            <p:ph type="body" sz="quarter" idx="16" hasCustomPrompt="1"/>
          </p:nvPr>
        </p:nvSpPr>
        <p:spPr>
          <a:xfrm>
            <a:off x="246703" y="1607235"/>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21"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8"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This Research Will Assist:</a:t>
            </a:r>
            <a:endParaRPr lang="en-US" sz="1400" b="1" dirty="0">
              <a:solidFill>
                <a:srgbClr val="FFFFFF"/>
              </a:solidFill>
            </a:endParaRP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You:</a:t>
            </a:r>
          </a:p>
        </p:txBody>
      </p:sp>
      <p:sp>
        <p:nvSpPr>
          <p:cNvPr id="17" name="Text Placeholder 41"/>
          <p:cNvSpPr>
            <a:spLocks noGrp="1"/>
          </p:cNvSpPr>
          <p:nvPr>
            <p:ph type="body" sz="quarter" idx="26" hasCustomPrompt="1"/>
          </p:nvPr>
        </p:nvSpPr>
        <p:spPr>
          <a:xfrm>
            <a:off x="4835436" y="1607235"/>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50"/>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7"/>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21"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8"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This Research Will Also Assist:</a:t>
            </a:r>
            <a:endParaRPr lang="en-US" sz="1400" b="1" dirty="0">
              <a:solidFill>
                <a:srgbClr val="FFFFFF"/>
              </a:solidFill>
            </a:endParaRP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a:t>
            </a:r>
            <a:r>
              <a:rPr lang="en-US" sz="1400" b="1" dirty="0" smtClean="0">
                <a:solidFill>
                  <a:srgbClr val="FFFFFF"/>
                </a:solidFill>
              </a:rPr>
              <a:t>Them:</a:t>
            </a:r>
            <a:endParaRPr lang="en-US" sz="1400" b="1" dirty="0">
              <a:solidFill>
                <a:srgbClr val="FFFFFF"/>
              </a:solidFill>
            </a:endParaRPr>
          </a:p>
        </p:txBody>
      </p:sp>
    </p:spTree>
    <p:extLst>
      <p:ext uri="{BB962C8B-B14F-4D97-AF65-F5344CB8AC3E}">
        <p14:creationId xmlns:p14="http://schemas.microsoft.com/office/powerpoint/2010/main" val="329894096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FFFFFF"/>
                </a:solidFill>
              </a:rPr>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Situation</a:t>
            </a:r>
            <a:endParaRPr lang="en-US" sz="1400" b="1" dirty="0">
              <a:solidFill>
                <a:srgbClr val="FFFFFF"/>
              </a:solidFill>
            </a:endParaRP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solidFill>
                  <a:srgbClr val="FFFFFF"/>
                </a:solidFill>
              </a:rPr>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8"/>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70"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3" y="1496001"/>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5"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7" y="4252817"/>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6" y="2716079"/>
            <a:ext cx="211099" cy="211099"/>
          </a:xfrm>
          <a:prstGeom prst="rect">
            <a:avLst/>
          </a:prstGeom>
        </p:spPr>
      </p:pic>
      <p:pic>
        <p:nvPicPr>
          <p:cNvPr id="16" name="Picture 1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37241" y="1193378"/>
            <a:ext cx="3096774" cy="286513"/>
          </a:xfrm>
          <a:prstGeom prst="rect">
            <a:avLst/>
          </a:prstGeom>
        </p:spPr>
      </p:pic>
    </p:spTree>
    <p:extLst>
      <p:ext uri="{BB962C8B-B14F-4D97-AF65-F5344CB8AC3E}">
        <p14:creationId xmlns:p14="http://schemas.microsoft.com/office/powerpoint/2010/main" val="310777773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7" name="Rectangle 16"/>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dirty="0">
              <a:solidFill>
                <a:srgbClr val="FFFFFF"/>
              </a:solidFill>
            </a:endParaRPr>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6"/>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92985720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6" name="Rectangle 15"/>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dirty="0">
              <a:solidFill>
                <a:srgbClr val="FFFFFF"/>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buNone/>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3" y="1210647"/>
            <a:ext cx="4267532" cy="320040"/>
          </a:xfrm>
          <a:solidFill>
            <a:srgbClr val="243F54"/>
          </a:solidFill>
        </p:spPr>
        <p:txBody>
          <a:bodyPr/>
          <a:lstStyle>
            <a:lvl1pPr marL="0" indent="0">
              <a:buNone/>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8" y="1210647"/>
            <a:ext cx="4267532" cy="320040"/>
          </a:xfrm>
          <a:solidFill>
            <a:srgbClr val="243F54"/>
          </a:solidFill>
        </p:spPr>
        <p:txBody>
          <a:bodyPr/>
          <a:lstStyle>
            <a:lvl1pPr marL="0" indent="0">
              <a:buNone/>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4"/>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4"/>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8"/>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7"/>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2" y="1253026"/>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7000" y="1268798"/>
            <a:ext cx="139535" cy="197675"/>
          </a:xfrm>
          <a:prstGeom prst="rect">
            <a:avLst/>
          </a:prstGeom>
        </p:spPr>
      </p:pic>
    </p:spTree>
    <p:extLst>
      <p:ext uri="{BB962C8B-B14F-4D97-AF65-F5344CB8AC3E}">
        <p14:creationId xmlns:p14="http://schemas.microsoft.com/office/powerpoint/2010/main" val="242593538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30"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372748945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12" name="Title 1"/>
          <p:cNvSpPr>
            <a:spLocks noGrp="1"/>
          </p:cNvSpPr>
          <p:nvPr>
            <p:ph type="title" hasCustomPrompt="1"/>
          </p:nvPr>
        </p:nvSpPr>
        <p:spPr>
          <a:xfrm>
            <a:off x="863589"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2952405563"/>
      </p:ext>
    </p:extLst>
  </p:cSld>
  <p:clrMapOvr>
    <a:masterClrMapping/>
  </p:clrMapOvr>
  <p:timing>
    <p:tnLst>
      <p:par>
        <p:cTn id="1" dur="indefinite" restart="never" nodeType="tmRoot"/>
      </p:par>
    </p:tnLst>
  </p:timing>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5" name="Straight Connector 4"/>
          <p:cNvCxnSpPr/>
          <p:nvPr userDrawn="1"/>
        </p:nvCxnSpPr>
        <p:spPr>
          <a:xfrm>
            <a:off x="323530"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596232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8496004"/>
      </p:ext>
    </p:extLst>
  </p:cSld>
  <p:clrMapOvr>
    <a:masterClrMapping/>
  </p:clrMapOvr>
  <p:timing>
    <p:tnLst>
      <p:par>
        <p:cTn id="1" dur="indefinite" restart="never" nodeType="tmRoot"/>
      </p:par>
    </p:tnLst>
  </p:timing>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Header Workshop Activit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userDrawn="1"/>
        </p:nvSpPr>
        <p:spPr>
          <a:xfrm>
            <a:off x="323530" y="1164094"/>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grpSp>
        <p:nvGrpSpPr>
          <p:cNvPr id="22" name="Group 21"/>
          <p:cNvGrpSpPr/>
          <p:nvPr userDrawn="1"/>
        </p:nvGrpSpPr>
        <p:grpSpPr>
          <a:xfrm>
            <a:off x="331100" y="1176588"/>
            <a:ext cx="343389" cy="339694"/>
            <a:chOff x="6986062" y="224644"/>
            <a:chExt cx="731520" cy="731520"/>
          </a:xfrm>
          <a:noFill/>
          <a:effectLst/>
        </p:grpSpPr>
        <p:sp>
          <p:nvSpPr>
            <p:cNvPr id="23"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27" name="Text Placeholder 26"/>
          <p:cNvSpPr>
            <a:spLocks noGrp="1"/>
          </p:cNvSpPr>
          <p:nvPr>
            <p:ph type="body" sz="quarter" idx="10" hasCustomPrompt="1"/>
          </p:nvPr>
        </p:nvSpPr>
        <p:spPr>
          <a:xfrm>
            <a:off x="692950" y="1173402"/>
            <a:ext cx="638966"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
        <p:nvSpPr>
          <p:cNvPr id="28" name="Text Placeholder 26"/>
          <p:cNvSpPr>
            <a:spLocks noGrp="1"/>
          </p:cNvSpPr>
          <p:nvPr>
            <p:ph type="body" sz="quarter" idx="11" hasCustomPrompt="1"/>
          </p:nvPr>
        </p:nvSpPr>
        <p:spPr>
          <a:xfrm>
            <a:off x="1350373" y="1173402"/>
            <a:ext cx="7233778"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estimated time for workshop activity or other guidelines.]</a:t>
            </a:r>
          </a:p>
        </p:txBody>
      </p:sp>
    </p:spTree>
    <p:extLst>
      <p:ext uri="{BB962C8B-B14F-4D97-AF65-F5344CB8AC3E}">
        <p14:creationId xmlns:p14="http://schemas.microsoft.com/office/powerpoint/2010/main" val="301752276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839">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21368876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33867495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51"/>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1997-2018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6"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20"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9"/>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5"/>
            <a:ext cx="2036776" cy="769441"/>
          </a:xfrm>
          <a:prstGeom prst="rect">
            <a:avLst/>
          </a:prstGeom>
          <a:noFill/>
        </p:spPr>
        <p:txBody>
          <a:bodyPr wrap="none" lIns="0" rtlCol="0">
            <a:spAutoFit/>
          </a:bodyPr>
          <a:lstStyle/>
          <a:p>
            <a:r>
              <a:rPr lang="en-CA" sz="4400" b="1" dirty="0" smtClean="0">
                <a:solidFill>
                  <a:srgbClr val="29475F"/>
                </a:solidFill>
              </a:rPr>
              <a:t>PHASE</a:t>
            </a:r>
            <a:endParaRPr lang="en-CA" sz="4400" b="1" dirty="0">
              <a:solidFill>
                <a:srgbClr val="29475F"/>
              </a:solidFill>
            </a:endParaRPr>
          </a:p>
        </p:txBody>
      </p:sp>
      <p:sp>
        <p:nvSpPr>
          <p:cNvPr id="21" name="Text Placeholder 10"/>
          <p:cNvSpPr>
            <a:spLocks noGrp="1"/>
          </p:cNvSpPr>
          <p:nvPr>
            <p:ph type="body" sz="quarter" idx="12" hasCustomPrompt="1"/>
          </p:nvPr>
        </p:nvSpPr>
        <p:spPr>
          <a:xfrm>
            <a:off x="2794014" y="2576897"/>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8"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682262161"/>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30"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7"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2400" dirty="0">
                <a:solidFill>
                  <a:srgbClr val="333333"/>
                </a:solidFill>
              </a:rPr>
              <a:t>If you want additional support, have our analysts guide </a:t>
            </a:r>
            <a:br>
              <a:rPr lang="en-US" sz="2400" dirty="0">
                <a:solidFill>
                  <a:srgbClr val="333333"/>
                </a:solidFill>
              </a:rPr>
            </a:br>
            <a:r>
              <a:rPr lang="en-US" sz="2400" dirty="0">
                <a:solidFill>
                  <a:srgbClr val="333333"/>
                </a:solidFill>
              </a:rPr>
              <a:t>you through this phase </a:t>
            </a:r>
            <a:r>
              <a:rPr lang="en-US" sz="2400" dirty="0" smtClean="0">
                <a:solidFill>
                  <a:srgbClr val="333333"/>
                </a:solidFill>
              </a:rPr>
              <a:t>as part of an </a:t>
            </a:r>
            <a:r>
              <a:rPr lang="en-US" sz="2400" dirty="0">
                <a:solidFill>
                  <a:srgbClr val="333333"/>
                </a:solidFill>
              </a:rPr>
              <a:t>Info-Tech workshop</a:t>
            </a:r>
            <a:endParaRPr lang="en-CA" sz="2400" dirty="0">
              <a:solidFill>
                <a:srgbClr val="333333"/>
              </a:solidFill>
            </a:endParaRPr>
          </a:p>
        </p:txBody>
      </p:sp>
      <p:sp>
        <p:nvSpPr>
          <p:cNvPr id="10" name="TextBox 9"/>
          <p:cNvSpPr txBox="1"/>
          <p:nvPr userDrawn="1"/>
        </p:nvSpPr>
        <p:spPr>
          <a:xfrm>
            <a:off x="257182" y="1068999"/>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1084912495"/>
      </p:ext>
    </p:extLst>
  </p:cSld>
  <p:clrMapOvr>
    <a:masterClrMapping/>
  </p:clrMapOvr>
  <p:timing>
    <p:tnLst>
      <p:par>
        <p:cTn id="1" dur="indefinite" restart="never" nodeType="tmRoot"/>
      </p:par>
    </p:tnLst>
  </p:timing>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Step 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Step Header</a:t>
            </a:r>
            <a:endParaRPr lang="en-CA" dirty="0"/>
          </a:p>
        </p:txBody>
      </p:sp>
    </p:spTree>
    <p:extLst>
      <p:ext uri="{BB962C8B-B14F-4D97-AF65-F5344CB8AC3E}">
        <p14:creationId xmlns:p14="http://schemas.microsoft.com/office/powerpoint/2010/main" val="17921733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4" name="Rectangle 23"/>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a:t>
            </a:r>
            <a:endParaRPr lang="en-CA" dirty="0"/>
          </a:p>
        </p:txBody>
      </p:sp>
      <p:sp>
        <p:nvSpPr>
          <p:cNvPr id="25" name="Text Placeholder 41"/>
          <p:cNvSpPr>
            <a:spLocks noGrp="1"/>
          </p:cNvSpPr>
          <p:nvPr>
            <p:ph type="body" sz="quarter" idx="16" hasCustomPrompt="1"/>
          </p:nvPr>
        </p:nvSpPr>
        <p:spPr>
          <a:xfrm>
            <a:off x="246703" y="1607235"/>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21"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8"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5"/>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50"/>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7"/>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21"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8"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8"/>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70"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3" y="1496001"/>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5"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7" y="4252817"/>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6" y="2716079"/>
            <a:ext cx="211099" cy="211099"/>
          </a:xfrm>
          <a:prstGeom prst="rect">
            <a:avLst/>
          </a:prstGeom>
        </p:spPr>
      </p:pic>
      <p:pic>
        <p:nvPicPr>
          <p:cNvPr id="16" name="Picture 1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37241" y="1193378"/>
            <a:ext cx="3096774" cy="286513"/>
          </a:xfrm>
          <a:prstGeom prst="rect">
            <a:avLst/>
          </a:prstGeom>
        </p:spPr>
      </p:pic>
    </p:spTree>
    <p:extLst>
      <p:ext uri="{BB962C8B-B14F-4D97-AF65-F5344CB8AC3E}">
        <p14:creationId xmlns:p14="http://schemas.microsoft.com/office/powerpoint/2010/main" val="33553004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30"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51"/>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1997-2019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6"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userDrawn="1"/>
        </p:nvSpPr>
        <p:spPr>
          <a:xfrm>
            <a:off x="789416" y="2550673"/>
            <a:ext cx="2977738" cy="769441"/>
          </a:xfrm>
          <a:prstGeom prst="rect">
            <a:avLst/>
          </a:prstGeom>
          <a:noFill/>
        </p:spPr>
        <p:txBody>
          <a:bodyPr wrap="none" lIns="0" rtlCol="0">
            <a:spAutoFit/>
          </a:bodyPr>
          <a:lstStyle/>
          <a:p>
            <a:r>
              <a:rPr lang="en-US" sz="4400" b="1" dirty="0" smtClean="0">
                <a:solidFill>
                  <a:schemeClr val="accent1"/>
                </a:solidFill>
              </a:rPr>
              <a:t>APPENDIX</a:t>
            </a:r>
            <a:endParaRPr lang="en-CA" sz="4400" b="1" dirty="0">
              <a:solidFill>
                <a:schemeClr val="accent1"/>
              </a:solidFill>
            </a:endParaRPr>
          </a:p>
        </p:txBody>
      </p:sp>
      <p:sp>
        <p:nvSpPr>
          <p:cNvPr id="22" name="Text Placeholder 4"/>
          <p:cNvSpPr>
            <a:spLocks noGrp="1"/>
          </p:cNvSpPr>
          <p:nvPr>
            <p:ph type="body" sz="quarter" idx="13" hasCustomPrompt="1"/>
          </p:nvPr>
        </p:nvSpPr>
        <p:spPr>
          <a:xfrm>
            <a:off x="1578398" y="5622172"/>
            <a:ext cx="7289719" cy="457200"/>
          </a:xfrm>
        </p:spPr>
        <p:txBody>
          <a:bodyPr/>
          <a:lstStyle>
            <a:lvl1pPr marL="0" indent="0" algn="r">
              <a:buNone/>
              <a:defRPr sz="2000" baseline="0">
                <a:solidFill>
                  <a:schemeClr val="accent1"/>
                </a:solidFill>
              </a:defRPr>
            </a:lvl1pPr>
          </a:lstStyle>
          <a:p>
            <a:pPr lvl="0"/>
            <a:r>
              <a:rPr lang="en-US" dirty="0" smtClean="0"/>
              <a:t>Drive Digital Transformation With Platform Strategies</a:t>
            </a:r>
            <a:endParaRPr lang="en-CA" dirty="0"/>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7910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6"/>
            <a:ext cx="9144000" cy="767954"/>
            <a:chOff x="0" y="6090046"/>
            <a:chExt cx="9144000" cy="767954"/>
          </a:xfrm>
        </p:grpSpPr>
        <p:sp>
          <p:nvSpPr>
            <p:cNvPr id="29" name="Rectangle 28"/>
            <p:cNvSpPr/>
            <p:nvPr/>
          </p:nvSpPr>
          <p:spPr>
            <a:xfrm>
              <a:off x="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1997-2018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702"/>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46248536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slideLayout" Target="../slideLayouts/slideLayout21.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2" Type="http://schemas.openxmlformats.org/officeDocument/2006/relationships/slideLayout" Target="../slideLayouts/slideLayout10.xml"/><Relationship Id="rId16" Type="http://schemas.openxmlformats.org/officeDocument/2006/relationships/theme" Target="../theme/theme2.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5" Type="http://schemas.openxmlformats.org/officeDocument/2006/relationships/slideLayout" Target="../slideLayouts/slideLayout2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92"/>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4"/>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706" r:id="rId3"/>
    <p:sldLayoutId id="2147483721" r:id="rId4"/>
    <p:sldLayoutId id="2147483699" r:id="rId5"/>
    <p:sldLayoutId id="2147483764" r:id="rId6"/>
    <p:sldLayoutId id="2147483761" r:id="rId7"/>
    <p:sldLayoutId id="2147483822" r:id="rId8"/>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92"/>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4"/>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448802247"/>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jpeg"/><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1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25.png"/><Relationship Id="rId4" Type="http://schemas.openxmlformats.org/officeDocument/2006/relationships/image" Target="../media/image24.png"/></Relationships>
</file>

<file path=ppt/slides/_rels/slide19.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investopedia.com/markets/stocks/twtr/" TargetMode="External"/><Relationship Id="rId2" Type="http://schemas.openxmlformats.org/officeDocument/2006/relationships/hyperlink" Target="https://www.investopedia.com/markets/stocks/nfl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5"/>
          </p:nvPr>
        </p:nvSpPr>
        <p:spPr/>
        <p:txBody>
          <a:bodyPr/>
          <a:lstStyle/>
          <a:p>
            <a:r>
              <a:rPr lang="en-CA" dirty="0"/>
              <a:t>Drive Digital Transformation </a:t>
            </a:r>
            <a:r>
              <a:rPr lang="en-CA" dirty="0" smtClean="0"/>
              <a:t>With Platform Strategies</a:t>
            </a:r>
            <a:endParaRPr lang="en-CA" dirty="0"/>
          </a:p>
          <a:p>
            <a:endParaRPr lang="en-CA" dirty="0"/>
          </a:p>
        </p:txBody>
      </p:sp>
      <p:sp>
        <p:nvSpPr>
          <p:cNvPr id="4" name="Text Placeholder 3"/>
          <p:cNvSpPr>
            <a:spLocks noGrp="1"/>
          </p:cNvSpPr>
          <p:nvPr>
            <p:ph type="body" sz="quarter" idx="16"/>
          </p:nvPr>
        </p:nvSpPr>
        <p:spPr>
          <a:xfrm>
            <a:off x="774700" y="4072415"/>
            <a:ext cx="7467600" cy="508000"/>
          </a:xfrm>
        </p:spPr>
        <p:txBody>
          <a:bodyPr/>
          <a:lstStyle/>
          <a:p>
            <a:r>
              <a:rPr lang="en-US" dirty="0"/>
              <a:t>Innovate and transform your business models </a:t>
            </a:r>
            <a:r>
              <a:rPr lang="en-US" dirty="0" smtClean="0"/>
              <a:t>with a </a:t>
            </a:r>
            <a:r>
              <a:rPr lang="en-US" dirty="0"/>
              <a:t>digital </a:t>
            </a:r>
            <a:r>
              <a:rPr lang="en-US" dirty="0" smtClean="0"/>
              <a:t>platform.</a:t>
            </a:r>
            <a:endParaRPr lang="en-US" dirty="0"/>
          </a:p>
          <a:p>
            <a:endParaRPr lang="en-CA"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4711" y="4177408"/>
            <a:ext cx="2280102" cy="1798476"/>
          </a:xfrm>
          <a:prstGeom prst="rect">
            <a:avLst/>
          </a:prstGeom>
        </p:spPr>
      </p:pic>
    </p:spTree>
    <p:extLst>
      <p:ext uri="{BB962C8B-B14F-4D97-AF65-F5344CB8AC3E}">
        <p14:creationId xmlns:p14="http://schemas.microsoft.com/office/powerpoint/2010/main" val="2477723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p:nvPr/>
        </p:nvSpPr>
        <p:spPr>
          <a:xfrm>
            <a:off x="-1" y="-19050"/>
            <a:ext cx="9144001" cy="11845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spcAft>
                <a:spcPts val="800"/>
              </a:spcAft>
            </a:pPr>
            <a:r>
              <a:rPr lang="en-CA" sz="2400" dirty="0" smtClean="0"/>
              <a:t>Spotify changed the way we listen to music</a:t>
            </a:r>
            <a:endParaRPr lang="en-CA" sz="2400" dirty="0">
              <a:latin typeface="+mj-lt"/>
            </a:endParaRPr>
          </a:p>
        </p:txBody>
      </p:sp>
      <p:sp>
        <p:nvSpPr>
          <p:cNvPr id="3" name="Rectangle 3"/>
          <p:cNvSpPr/>
          <p:nvPr/>
        </p:nvSpPr>
        <p:spPr>
          <a:xfrm>
            <a:off x="-3984" y="1884974"/>
            <a:ext cx="5149971" cy="4642413"/>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CA" sz="1200" dirty="0">
              <a:latin typeface="+mj-lt"/>
            </a:endParaRPr>
          </a:p>
        </p:txBody>
      </p:sp>
      <p:sp>
        <p:nvSpPr>
          <p:cNvPr id="4" name="TextBox 3"/>
          <p:cNvSpPr txBox="1"/>
          <p:nvPr/>
        </p:nvSpPr>
        <p:spPr>
          <a:xfrm>
            <a:off x="242679" y="2043236"/>
            <a:ext cx="4656763" cy="4247317"/>
          </a:xfrm>
          <a:prstGeom prst="rect">
            <a:avLst/>
          </a:prstGeom>
        </p:spPr>
        <p:txBody>
          <a:bodyPr wrap="square" rtlCol="0">
            <a:spAutoFit/>
          </a:bodyPr>
          <a:lstStyle/>
          <a:p>
            <a:pPr>
              <a:spcAft>
                <a:spcPts val="600"/>
              </a:spcAft>
            </a:pPr>
            <a:r>
              <a:rPr lang="en-CA" sz="1200" b="1" dirty="0" smtClean="0">
                <a:solidFill>
                  <a:schemeClr val="bg1"/>
                </a:solidFill>
              </a:rPr>
              <a:t>Spotify</a:t>
            </a:r>
            <a:endParaRPr lang="en-CA" sz="1200" b="1" dirty="0">
              <a:solidFill>
                <a:schemeClr val="bg1"/>
              </a:solidFill>
            </a:endParaRPr>
          </a:p>
          <a:p>
            <a:pPr>
              <a:spcAft>
                <a:spcPts val="600"/>
              </a:spcAft>
            </a:pPr>
            <a:r>
              <a:rPr lang="en-US" sz="1200" dirty="0" smtClean="0">
                <a:solidFill>
                  <a:schemeClr val="bg1"/>
                </a:solidFill>
              </a:rPr>
              <a:t>Spotify is </a:t>
            </a:r>
            <a:r>
              <a:rPr lang="en-US" sz="1200" dirty="0">
                <a:solidFill>
                  <a:schemeClr val="bg1"/>
                </a:solidFill>
              </a:rPr>
              <a:t>a Swedish </a:t>
            </a:r>
            <a:r>
              <a:rPr lang="en-US" sz="1200" dirty="0" smtClean="0">
                <a:solidFill>
                  <a:schemeClr val="bg1"/>
                </a:solidFill>
              </a:rPr>
              <a:t>media services </a:t>
            </a:r>
            <a:r>
              <a:rPr lang="en-US" sz="1200" dirty="0">
                <a:solidFill>
                  <a:schemeClr val="bg1"/>
                </a:solidFill>
              </a:rPr>
              <a:t>provider </a:t>
            </a:r>
            <a:r>
              <a:rPr lang="en-US" sz="1200" dirty="0" smtClean="0">
                <a:solidFill>
                  <a:schemeClr val="bg1"/>
                </a:solidFill>
              </a:rPr>
              <a:t>that was founded </a:t>
            </a:r>
            <a:r>
              <a:rPr lang="en-US" sz="1200" dirty="0">
                <a:solidFill>
                  <a:schemeClr val="bg1"/>
                </a:solidFill>
              </a:rPr>
              <a:t>in 2006. The company's primary business is its audio streaming platform that provides DRM-protected music and podcasts from record labels and media companies</a:t>
            </a:r>
            <a:r>
              <a:rPr lang="en-US" sz="1200" dirty="0" smtClean="0">
                <a:solidFill>
                  <a:schemeClr val="bg1"/>
                </a:solidFill>
              </a:rPr>
              <a:t>.</a:t>
            </a:r>
          </a:p>
          <a:p>
            <a:pPr>
              <a:spcAft>
                <a:spcPts val="600"/>
              </a:spcAft>
            </a:pPr>
            <a:endParaRPr lang="en-CA" sz="1200" b="1" dirty="0" smtClean="0">
              <a:solidFill>
                <a:schemeClr val="bg1"/>
              </a:solidFill>
            </a:endParaRPr>
          </a:p>
          <a:p>
            <a:pPr>
              <a:spcAft>
                <a:spcPts val="600"/>
              </a:spcAft>
            </a:pPr>
            <a:r>
              <a:rPr lang="en-CA" sz="1200" b="1" dirty="0" smtClean="0">
                <a:solidFill>
                  <a:schemeClr val="bg1"/>
                </a:solidFill>
              </a:rPr>
              <a:t>Platform Enterprise</a:t>
            </a:r>
            <a:endParaRPr lang="en-CA" sz="1200" b="1" dirty="0">
              <a:solidFill>
                <a:schemeClr val="bg1"/>
              </a:solidFill>
            </a:endParaRPr>
          </a:p>
          <a:p>
            <a:pPr>
              <a:spcAft>
                <a:spcPts val="600"/>
              </a:spcAft>
            </a:pPr>
            <a:r>
              <a:rPr lang="en-CA" sz="1200" dirty="0" smtClean="0">
                <a:solidFill>
                  <a:schemeClr val="bg1"/>
                </a:solidFill>
              </a:rPr>
              <a:t>Spotify started as a P2P music streaming service and currently identifies as a </a:t>
            </a:r>
            <a:r>
              <a:rPr lang="en-CA" sz="1200" dirty="0">
                <a:solidFill>
                  <a:schemeClr val="bg1"/>
                </a:solidFill>
              </a:rPr>
              <a:t>d</a:t>
            </a:r>
            <a:r>
              <a:rPr lang="en-CA" sz="1200" dirty="0" smtClean="0">
                <a:solidFill>
                  <a:schemeClr val="bg1"/>
                </a:solidFill>
              </a:rPr>
              <a:t>iscovery platform. </a:t>
            </a:r>
            <a:endParaRPr lang="en-CA" sz="1200" b="1" dirty="0">
              <a:solidFill>
                <a:schemeClr val="bg1"/>
              </a:solidFill>
            </a:endParaRPr>
          </a:p>
          <a:p>
            <a:pPr>
              <a:spcAft>
                <a:spcPts val="600"/>
              </a:spcAft>
            </a:pPr>
            <a:r>
              <a:rPr lang="en-CA" sz="1200" dirty="0" smtClean="0">
                <a:solidFill>
                  <a:schemeClr val="bg1"/>
                </a:solidFill>
              </a:rPr>
              <a:t>Spotify has been dominating platform enterprise in the music industry by continuously evolving through business model innovations, partnerships, and acquisitions. According to The Verge, as of April 2019, </a:t>
            </a:r>
            <a:r>
              <a:rPr lang="en-CA" sz="1200" dirty="0">
                <a:solidFill>
                  <a:schemeClr val="bg1"/>
                </a:solidFill>
              </a:rPr>
              <a:t>“</a:t>
            </a:r>
            <a:r>
              <a:rPr lang="en-US" sz="1200" dirty="0">
                <a:solidFill>
                  <a:schemeClr val="bg1"/>
                </a:solidFill>
              </a:rPr>
              <a:t>More than 100 million users worldwide now pay for Spotify </a:t>
            </a:r>
            <a:r>
              <a:rPr lang="en-US" sz="1200" dirty="0" smtClean="0">
                <a:solidFill>
                  <a:schemeClr val="bg1"/>
                </a:solidFill>
              </a:rPr>
              <a:t>Premium.” Spotify’s latest acquisition of various podcast providers shows the company’s ambition is beyond just being a music streaming service.</a:t>
            </a:r>
            <a:endParaRPr lang="en-US" sz="1200" dirty="0">
              <a:solidFill>
                <a:schemeClr val="bg1"/>
              </a:solidFill>
            </a:endParaRPr>
          </a:p>
          <a:p>
            <a:pPr>
              <a:spcAft>
                <a:spcPts val="600"/>
              </a:spcAft>
            </a:pPr>
            <a:r>
              <a:rPr lang="en-US" sz="1200" dirty="0" smtClean="0">
                <a:solidFill>
                  <a:schemeClr val="bg1"/>
                </a:solidFill>
              </a:rPr>
              <a:t>This case study highlights platform strategies incorporated by Spotify and also sheds lights on how Spotify’s digital </a:t>
            </a:r>
            <a:r>
              <a:rPr lang="en-US" sz="1200" dirty="0">
                <a:solidFill>
                  <a:schemeClr val="bg1"/>
                </a:solidFill>
              </a:rPr>
              <a:t>p</a:t>
            </a:r>
            <a:r>
              <a:rPr lang="en-US" sz="1200" dirty="0" smtClean="0">
                <a:solidFill>
                  <a:schemeClr val="bg1"/>
                </a:solidFill>
              </a:rPr>
              <a:t>latform allows it continuously evolve and adapt. Moreover, the case study helps solidify the concepts covered in this blueprint.</a:t>
            </a:r>
          </a:p>
        </p:txBody>
      </p:sp>
      <p:sp>
        <p:nvSpPr>
          <p:cNvPr id="5" name="TextBox 4"/>
          <p:cNvSpPr txBox="1"/>
          <p:nvPr/>
        </p:nvSpPr>
        <p:spPr>
          <a:xfrm>
            <a:off x="5160609" y="2075346"/>
            <a:ext cx="3968018" cy="461665"/>
          </a:xfrm>
          <a:prstGeom prst="rect">
            <a:avLst/>
          </a:prstGeom>
        </p:spPr>
        <p:txBody>
          <a:bodyPr wrap="square" rtlCol="0">
            <a:spAutoFit/>
          </a:bodyPr>
          <a:lstStyle/>
          <a:p>
            <a:pPr algn="ctr"/>
            <a:r>
              <a:rPr lang="en-US" sz="1200" b="1" dirty="0" smtClean="0"/>
              <a:t>Characteristics and Strategies of a Platform Enterprise</a:t>
            </a:r>
            <a:endParaRPr lang="en-CA" sz="1200" b="1" dirty="0"/>
          </a:p>
        </p:txBody>
      </p:sp>
      <p:grpSp>
        <p:nvGrpSpPr>
          <p:cNvPr id="12" name="Group 11"/>
          <p:cNvGrpSpPr/>
          <p:nvPr/>
        </p:nvGrpSpPr>
        <p:grpSpPr>
          <a:xfrm>
            <a:off x="-1" y="1139383"/>
            <a:ext cx="9144001" cy="796519"/>
            <a:chOff x="-2" y="294436"/>
            <a:chExt cx="9144001" cy="796519"/>
          </a:xfrm>
          <a:solidFill>
            <a:schemeClr val="accent3"/>
          </a:solidFill>
        </p:grpSpPr>
        <p:sp>
          <p:nvSpPr>
            <p:cNvPr id="13" name="Rectangle 12"/>
            <p:cNvSpPr/>
            <p:nvPr/>
          </p:nvSpPr>
          <p:spPr>
            <a:xfrm>
              <a:off x="-2" y="294436"/>
              <a:ext cx="9144001" cy="796519"/>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800" b="1" dirty="0"/>
                <a:t>CASE STUDY</a:t>
              </a:r>
            </a:p>
          </p:txBody>
        </p:sp>
        <p:sp>
          <p:nvSpPr>
            <p:cNvPr id="14" name="TextBox 13"/>
            <p:cNvSpPr txBox="1"/>
            <p:nvPr/>
          </p:nvSpPr>
          <p:spPr>
            <a:xfrm>
              <a:off x="3286420" y="355637"/>
              <a:ext cx="1108123" cy="612155"/>
            </a:xfrm>
            <a:prstGeom prst="rect">
              <a:avLst/>
            </a:prstGeom>
            <a:solidFill>
              <a:schemeClr val="accent1"/>
            </a:solidFill>
          </p:spPr>
          <p:txBody>
            <a:bodyPr wrap="square" rtlCol="0">
              <a:spAutoFit/>
            </a:bodyPr>
            <a:lstStyle/>
            <a:p>
              <a:pPr algn="r">
                <a:lnSpc>
                  <a:spcPct val="150000"/>
                </a:lnSpc>
              </a:pPr>
              <a:r>
                <a:rPr lang="en-CA" sz="1200" b="1" dirty="0" smtClean="0">
                  <a:solidFill>
                    <a:schemeClr val="bg1"/>
                  </a:solidFill>
                </a:rPr>
                <a:t>Industry</a:t>
              </a:r>
              <a:endParaRPr lang="en-CA" sz="1200" b="1" dirty="0">
                <a:solidFill>
                  <a:schemeClr val="bg1"/>
                </a:solidFill>
              </a:endParaRPr>
            </a:p>
            <a:p>
              <a:pPr algn="r">
                <a:lnSpc>
                  <a:spcPct val="150000"/>
                </a:lnSpc>
              </a:pPr>
              <a:r>
                <a:rPr lang="en-US" sz="1200" b="1" dirty="0" smtClean="0">
                  <a:solidFill>
                    <a:schemeClr val="bg1"/>
                  </a:solidFill>
                </a:rPr>
                <a:t>Source</a:t>
              </a:r>
              <a:endParaRPr lang="en-CA" sz="1200" b="1" dirty="0">
                <a:solidFill>
                  <a:schemeClr val="bg1"/>
                </a:solidFill>
              </a:endParaRPr>
            </a:p>
          </p:txBody>
        </p:sp>
        <p:cxnSp>
          <p:nvCxnSpPr>
            <p:cNvPr id="15" name="Straight Connector 14"/>
            <p:cNvCxnSpPr/>
            <p:nvPr/>
          </p:nvCxnSpPr>
          <p:spPr>
            <a:xfrm>
              <a:off x="3312464" y="430860"/>
              <a:ext cx="0" cy="501833"/>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noFill/>
            <a:ln>
              <a:noFill/>
            </a:ln>
            <a:effectLst>
              <a:outerShdw blurRad="25400" dist="25400" dir="2700000" algn="tl" rotWithShape="0">
                <a:prstClr val="black">
                  <a:alpha val="15000"/>
                </a:prstClr>
              </a:outerShdw>
            </a:effectLst>
          </p:spPr>
        </p:pic>
        <p:sp>
          <p:nvSpPr>
            <p:cNvPr id="17" name="Text Placeholder 9"/>
            <p:cNvSpPr txBox="1">
              <a:spLocks/>
            </p:cNvSpPr>
            <p:nvPr/>
          </p:nvSpPr>
          <p:spPr>
            <a:xfrm>
              <a:off x="4409166" y="358636"/>
              <a:ext cx="3433424" cy="646330"/>
            </a:xfrm>
            <a:prstGeom prst="rect">
              <a:avLst/>
            </a:prstGeom>
            <a:noFill/>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b="0" i="1" dirty="0" smtClean="0"/>
                <a:t>Media: Music/Audio streaming</a:t>
              </a:r>
            </a:p>
            <a:p>
              <a:r>
                <a:rPr lang="en-US" b="0" i="1" dirty="0" smtClean="0"/>
                <a:t>The Verge, 2019</a:t>
              </a:r>
              <a:endParaRPr lang="en-CA" b="0" i="1" dirty="0"/>
            </a:p>
          </p:txBody>
        </p:sp>
      </p:grpSp>
      <p:grpSp>
        <p:nvGrpSpPr>
          <p:cNvPr id="10" name="Group 9"/>
          <p:cNvGrpSpPr/>
          <p:nvPr/>
        </p:nvGrpSpPr>
        <p:grpSpPr>
          <a:xfrm>
            <a:off x="5295092" y="2872346"/>
            <a:ext cx="3637627" cy="2830316"/>
            <a:chOff x="5292558" y="3113284"/>
            <a:chExt cx="3637627" cy="2099119"/>
          </a:xfrm>
        </p:grpSpPr>
        <p:sp>
          <p:nvSpPr>
            <p:cNvPr id="7" name="Rectangle 6"/>
            <p:cNvSpPr/>
            <p:nvPr/>
          </p:nvSpPr>
          <p:spPr>
            <a:xfrm>
              <a:off x="5292558" y="3659888"/>
              <a:ext cx="1664656" cy="429949"/>
            </a:xfrm>
            <a:prstGeom prst="rect">
              <a:avLst/>
            </a:prstGeom>
            <a:solidFill>
              <a:schemeClr val="accent3">
                <a:lumMod val="75000"/>
              </a:schemeClr>
            </a:solidFill>
            <a:ln>
              <a:solidFill>
                <a:srgbClr val="546C7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b="1" dirty="0"/>
                <a:t>Evolution </a:t>
              </a:r>
            </a:p>
          </p:txBody>
        </p:sp>
        <p:sp>
          <p:nvSpPr>
            <p:cNvPr id="8" name="Rectangle 7"/>
            <p:cNvSpPr/>
            <p:nvPr/>
          </p:nvSpPr>
          <p:spPr>
            <a:xfrm>
              <a:off x="7265529" y="4777248"/>
              <a:ext cx="1664656" cy="429949"/>
            </a:xfrm>
            <a:prstGeom prst="rect">
              <a:avLst/>
            </a:prstGeom>
            <a:solidFill>
              <a:schemeClr val="accent3">
                <a:lumMod val="75000"/>
              </a:schemeClr>
            </a:solidFill>
            <a:ln>
              <a:solidFill>
                <a:srgbClr val="546C7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b="1" dirty="0" smtClean="0"/>
                <a:t>Characteristics</a:t>
              </a:r>
            </a:p>
            <a:p>
              <a:pPr algn="ctr"/>
              <a:r>
                <a:rPr lang="en-US" sz="1100" b="1" dirty="0" smtClean="0"/>
                <a:t>of a Platform Enterprise</a:t>
              </a:r>
              <a:endParaRPr lang="en-CA" sz="1100" b="1" dirty="0"/>
            </a:p>
          </p:txBody>
        </p:sp>
        <p:sp>
          <p:nvSpPr>
            <p:cNvPr id="9" name="Rectangle 8"/>
            <p:cNvSpPr/>
            <p:nvPr/>
          </p:nvSpPr>
          <p:spPr>
            <a:xfrm>
              <a:off x="5308377" y="4782454"/>
              <a:ext cx="1664656" cy="429949"/>
            </a:xfrm>
            <a:prstGeom prst="rect">
              <a:avLst/>
            </a:prstGeom>
            <a:solidFill>
              <a:schemeClr val="accent3">
                <a:lumMod val="75000"/>
              </a:schemeClr>
            </a:solidFill>
            <a:ln>
              <a:solidFill>
                <a:srgbClr val="546C7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b="1" dirty="0"/>
                <a:t>Platform </a:t>
              </a:r>
              <a:endParaRPr lang="en-CA" sz="1100" b="1" dirty="0" smtClean="0"/>
            </a:p>
            <a:p>
              <a:pPr algn="ctr"/>
              <a:r>
                <a:rPr lang="en-CA" sz="1100" b="1" dirty="0" smtClean="0"/>
                <a:t>Strategies</a:t>
              </a:r>
              <a:endParaRPr lang="en-CA" sz="1100" b="1" dirty="0"/>
            </a:p>
          </p:txBody>
        </p:sp>
        <p:sp>
          <p:nvSpPr>
            <p:cNvPr id="21" name="Rectangle 20"/>
            <p:cNvSpPr/>
            <p:nvPr/>
          </p:nvSpPr>
          <p:spPr>
            <a:xfrm>
              <a:off x="5308377" y="4206180"/>
              <a:ext cx="1664656" cy="429949"/>
            </a:xfrm>
            <a:prstGeom prst="rect">
              <a:avLst/>
            </a:prstGeom>
            <a:solidFill>
              <a:schemeClr val="accent3">
                <a:lumMod val="75000"/>
              </a:schemeClr>
            </a:solidFill>
            <a:ln>
              <a:solidFill>
                <a:srgbClr val="546C7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b="1" dirty="0"/>
                <a:t>Platform </a:t>
              </a:r>
              <a:endParaRPr lang="en-CA" sz="1100" b="1" dirty="0" smtClean="0"/>
            </a:p>
            <a:p>
              <a:pPr algn="ctr"/>
              <a:r>
                <a:rPr lang="en-CA" sz="1100" b="1" dirty="0" smtClean="0"/>
                <a:t>Configuration</a:t>
              </a:r>
              <a:endParaRPr lang="en-CA" sz="1100" b="1" dirty="0"/>
            </a:p>
          </p:txBody>
        </p:sp>
        <p:sp>
          <p:nvSpPr>
            <p:cNvPr id="22" name="Rectangle 21"/>
            <p:cNvSpPr/>
            <p:nvPr/>
          </p:nvSpPr>
          <p:spPr>
            <a:xfrm>
              <a:off x="7265529" y="3662685"/>
              <a:ext cx="1664656" cy="429949"/>
            </a:xfrm>
            <a:prstGeom prst="rect">
              <a:avLst/>
            </a:prstGeom>
            <a:solidFill>
              <a:schemeClr val="accent3">
                <a:lumMod val="75000"/>
              </a:schemeClr>
            </a:solidFill>
            <a:ln>
              <a:solidFill>
                <a:srgbClr val="546C7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b="1" dirty="0" smtClean="0"/>
                <a:t>Value </a:t>
              </a:r>
            </a:p>
            <a:p>
              <a:pPr algn="ctr"/>
              <a:r>
                <a:rPr lang="en-CA" sz="1100" b="1" dirty="0" smtClean="0"/>
                <a:t>Proposition</a:t>
              </a:r>
              <a:endParaRPr lang="en-CA" sz="1100" b="1" dirty="0"/>
            </a:p>
          </p:txBody>
        </p:sp>
        <p:sp>
          <p:nvSpPr>
            <p:cNvPr id="26" name="Rectangle 25"/>
            <p:cNvSpPr/>
            <p:nvPr/>
          </p:nvSpPr>
          <p:spPr>
            <a:xfrm>
              <a:off x="7265529" y="3113284"/>
              <a:ext cx="1664656" cy="429949"/>
            </a:xfrm>
            <a:prstGeom prst="rect">
              <a:avLst/>
            </a:prstGeom>
            <a:solidFill>
              <a:schemeClr val="accent3">
                <a:lumMod val="75000"/>
              </a:schemeClr>
            </a:solidFill>
            <a:ln>
              <a:solidFill>
                <a:srgbClr val="546C7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b="1" dirty="0"/>
                <a:t>Platform Model </a:t>
              </a:r>
              <a:endParaRPr lang="en-CA" sz="1100" b="1" dirty="0" smtClean="0"/>
            </a:p>
            <a:p>
              <a:pPr algn="ctr"/>
              <a:r>
                <a:rPr lang="en-CA" sz="1100" b="1" dirty="0" smtClean="0"/>
                <a:t>Canvas</a:t>
              </a:r>
              <a:endParaRPr lang="en-CA" sz="1100" b="1" dirty="0"/>
            </a:p>
          </p:txBody>
        </p:sp>
        <p:sp>
          <p:nvSpPr>
            <p:cNvPr id="27" name="Rectangle 26"/>
            <p:cNvSpPr/>
            <p:nvPr/>
          </p:nvSpPr>
          <p:spPr>
            <a:xfrm>
              <a:off x="7265529" y="4206179"/>
              <a:ext cx="1664656" cy="429949"/>
            </a:xfrm>
            <a:prstGeom prst="rect">
              <a:avLst/>
            </a:prstGeom>
            <a:solidFill>
              <a:schemeClr val="accent3">
                <a:lumMod val="75000"/>
              </a:schemeClr>
            </a:solidFill>
            <a:ln>
              <a:solidFill>
                <a:srgbClr val="546C7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b="1" dirty="0"/>
                <a:t>Digital </a:t>
              </a:r>
              <a:endParaRPr lang="en-CA" sz="1100" b="1" dirty="0" smtClean="0"/>
            </a:p>
            <a:p>
              <a:pPr algn="ctr"/>
              <a:r>
                <a:rPr lang="en-CA" sz="1100" b="1" dirty="0" smtClean="0"/>
                <a:t>Platform</a:t>
              </a:r>
              <a:endParaRPr lang="en-CA" sz="1100" b="1" dirty="0"/>
            </a:p>
          </p:txBody>
        </p:sp>
        <p:sp>
          <p:nvSpPr>
            <p:cNvPr id="28" name="Rectangle 27"/>
            <p:cNvSpPr/>
            <p:nvPr/>
          </p:nvSpPr>
          <p:spPr>
            <a:xfrm>
              <a:off x="5292558" y="3113285"/>
              <a:ext cx="1664656" cy="429949"/>
            </a:xfrm>
            <a:prstGeom prst="rect">
              <a:avLst/>
            </a:prstGeom>
            <a:solidFill>
              <a:schemeClr val="accent3">
                <a:lumMod val="75000"/>
              </a:schemeClr>
            </a:solidFill>
            <a:ln>
              <a:solidFill>
                <a:srgbClr val="546C7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b="1" dirty="0" smtClean="0"/>
                <a:t>Approach </a:t>
              </a:r>
              <a:endParaRPr lang="en-CA" sz="1100" b="1" dirty="0"/>
            </a:p>
          </p:txBody>
        </p:sp>
        <p:sp>
          <p:nvSpPr>
            <p:cNvPr id="6" name="Rectangle 5"/>
            <p:cNvSpPr/>
            <p:nvPr/>
          </p:nvSpPr>
          <p:spPr>
            <a:xfrm>
              <a:off x="5304900" y="3125598"/>
              <a:ext cx="258792" cy="234923"/>
            </a:xfrm>
            <a:prstGeom prst="rect">
              <a:avLst/>
            </a:prstGeom>
            <a:solidFill>
              <a:srgbClr val="7F9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bg1"/>
                  </a:solidFill>
                </a:rPr>
                <a:t>1</a:t>
              </a:r>
              <a:endParaRPr lang="en-CA" sz="1200" b="1" dirty="0">
                <a:solidFill>
                  <a:schemeClr val="bg1"/>
                </a:solidFill>
              </a:endParaRPr>
            </a:p>
          </p:txBody>
        </p:sp>
        <p:sp>
          <p:nvSpPr>
            <p:cNvPr id="25" name="Rectangle 24"/>
            <p:cNvSpPr/>
            <p:nvPr/>
          </p:nvSpPr>
          <p:spPr>
            <a:xfrm>
              <a:off x="5304044" y="3675481"/>
              <a:ext cx="258792" cy="234923"/>
            </a:xfrm>
            <a:prstGeom prst="rect">
              <a:avLst/>
            </a:prstGeom>
            <a:solidFill>
              <a:srgbClr val="7F9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2</a:t>
              </a:r>
              <a:endParaRPr lang="en-CA" sz="1200" b="1" dirty="0">
                <a:solidFill>
                  <a:schemeClr val="bg1"/>
                </a:solidFill>
              </a:endParaRPr>
            </a:p>
          </p:txBody>
        </p:sp>
        <p:sp>
          <p:nvSpPr>
            <p:cNvPr id="29" name="Rectangle 28"/>
            <p:cNvSpPr/>
            <p:nvPr/>
          </p:nvSpPr>
          <p:spPr>
            <a:xfrm>
              <a:off x="5321920" y="4219259"/>
              <a:ext cx="258792" cy="234923"/>
            </a:xfrm>
            <a:prstGeom prst="rect">
              <a:avLst/>
            </a:prstGeom>
            <a:solidFill>
              <a:srgbClr val="7F9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bg1"/>
                  </a:solidFill>
                </a:rPr>
                <a:t>3</a:t>
              </a:r>
              <a:endParaRPr lang="en-CA" sz="1200" b="1" dirty="0">
                <a:solidFill>
                  <a:schemeClr val="bg1"/>
                </a:solidFill>
              </a:endParaRPr>
            </a:p>
          </p:txBody>
        </p:sp>
        <p:sp>
          <p:nvSpPr>
            <p:cNvPr id="30" name="Rectangle 29"/>
            <p:cNvSpPr/>
            <p:nvPr/>
          </p:nvSpPr>
          <p:spPr>
            <a:xfrm>
              <a:off x="5321920" y="4797560"/>
              <a:ext cx="258792" cy="234923"/>
            </a:xfrm>
            <a:prstGeom prst="rect">
              <a:avLst/>
            </a:prstGeom>
            <a:solidFill>
              <a:srgbClr val="7F9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4</a:t>
              </a:r>
              <a:endParaRPr lang="en-CA" sz="1200" b="1" dirty="0">
                <a:solidFill>
                  <a:schemeClr val="bg1"/>
                </a:solidFill>
              </a:endParaRPr>
            </a:p>
          </p:txBody>
        </p:sp>
        <p:sp>
          <p:nvSpPr>
            <p:cNvPr id="31" name="Rectangle 30"/>
            <p:cNvSpPr/>
            <p:nvPr/>
          </p:nvSpPr>
          <p:spPr>
            <a:xfrm>
              <a:off x="7278781" y="3125888"/>
              <a:ext cx="258792" cy="234923"/>
            </a:xfrm>
            <a:prstGeom prst="rect">
              <a:avLst/>
            </a:prstGeom>
            <a:solidFill>
              <a:srgbClr val="7F9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bg1"/>
                  </a:solidFill>
                </a:rPr>
                <a:t>5</a:t>
              </a:r>
              <a:endParaRPr lang="en-CA" sz="1200" b="1" dirty="0">
                <a:solidFill>
                  <a:schemeClr val="bg1"/>
                </a:solidFill>
              </a:endParaRPr>
            </a:p>
          </p:txBody>
        </p:sp>
        <p:sp>
          <p:nvSpPr>
            <p:cNvPr id="32" name="Rectangle 31"/>
            <p:cNvSpPr/>
            <p:nvPr/>
          </p:nvSpPr>
          <p:spPr>
            <a:xfrm>
              <a:off x="7281676" y="3674440"/>
              <a:ext cx="258792" cy="234923"/>
            </a:xfrm>
            <a:prstGeom prst="rect">
              <a:avLst/>
            </a:prstGeom>
            <a:solidFill>
              <a:srgbClr val="7F9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bg1"/>
                  </a:solidFill>
                </a:rPr>
                <a:t>6</a:t>
              </a:r>
              <a:endParaRPr lang="en-CA" sz="1200" b="1" dirty="0">
                <a:solidFill>
                  <a:schemeClr val="bg1"/>
                </a:solidFill>
              </a:endParaRPr>
            </a:p>
          </p:txBody>
        </p:sp>
        <p:sp>
          <p:nvSpPr>
            <p:cNvPr id="33" name="Rectangle 32"/>
            <p:cNvSpPr/>
            <p:nvPr/>
          </p:nvSpPr>
          <p:spPr>
            <a:xfrm>
              <a:off x="7280893" y="4219846"/>
              <a:ext cx="258792" cy="234923"/>
            </a:xfrm>
            <a:prstGeom prst="rect">
              <a:avLst/>
            </a:prstGeom>
            <a:solidFill>
              <a:srgbClr val="7F9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7</a:t>
              </a:r>
              <a:endParaRPr lang="en-CA" sz="1200" b="1" dirty="0">
                <a:solidFill>
                  <a:schemeClr val="bg1"/>
                </a:solidFill>
              </a:endParaRPr>
            </a:p>
          </p:txBody>
        </p:sp>
        <p:sp>
          <p:nvSpPr>
            <p:cNvPr id="34" name="Rectangle 33"/>
            <p:cNvSpPr/>
            <p:nvPr/>
          </p:nvSpPr>
          <p:spPr>
            <a:xfrm>
              <a:off x="7281385" y="4790236"/>
              <a:ext cx="258792" cy="234923"/>
            </a:xfrm>
            <a:prstGeom prst="rect">
              <a:avLst/>
            </a:prstGeom>
            <a:solidFill>
              <a:srgbClr val="7F9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bg1"/>
                  </a:solidFill>
                </a:rPr>
                <a:t>8</a:t>
              </a:r>
              <a:endParaRPr lang="en-CA" sz="1200" b="1" dirty="0">
                <a:solidFill>
                  <a:schemeClr val="bg1"/>
                </a:solidFill>
              </a:endParaRPr>
            </a:p>
          </p:txBody>
        </p:sp>
      </p:grpSp>
      <p:pic>
        <p:nvPicPr>
          <p:cNvPr id="35" name="Picture 3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82287" y="291826"/>
            <a:ext cx="1874412" cy="558620"/>
          </a:xfrm>
          <a:prstGeom prst="rect">
            <a:avLst/>
          </a:prstGeom>
        </p:spPr>
      </p:pic>
    </p:spTree>
    <p:extLst>
      <p:ext uri="{BB962C8B-B14F-4D97-AF65-F5344CB8AC3E}">
        <p14:creationId xmlns:p14="http://schemas.microsoft.com/office/powerpoint/2010/main" val="13502279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	</a:t>
            </a:r>
            <a:endParaRPr lang="en-US" dirty="0"/>
          </a:p>
        </p:txBody>
      </p:sp>
      <p:grpSp>
        <p:nvGrpSpPr>
          <p:cNvPr id="12" name="Group 11"/>
          <p:cNvGrpSpPr/>
          <p:nvPr/>
        </p:nvGrpSpPr>
        <p:grpSpPr>
          <a:xfrm>
            <a:off x="-1" y="1117611"/>
            <a:ext cx="6927011" cy="796519"/>
            <a:chOff x="-2" y="294436"/>
            <a:chExt cx="6927011" cy="796519"/>
          </a:xfrm>
        </p:grpSpPr>
        <p:sp>
          <p:nvSpPr>
            <p:cNvPr id="14" name="Rectangle 13"/>
            <p:cNvSpPr/>
            <p:nvPr/>
          </p:nvSpPr>
          <p:spPr>
            <a:xfrm>
              <a:off x="-2" y="294436"/>
              <a:ext cx="6927011" cy="796519"/>
            </a:xfrm>
            <a:prstGeom prst="rect">
              <a:avLst/>
            </a:prstGeom>
            <a:solidFill>
              <a:schemeClr val="accent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800" b="1" dirty="0" smtClean="0"/>
                <a:t>CASE STUDY</a:t>
              </a:r>
              <a:endParaRPr lang="en-CA" sz="2800" b="1" dirty="0"/>
            </a:p>
          </p:txBody>
        </p:sp>
        <p:cxnSp>
          <p:nvCxnSpPr>
            <p:cNvPr id="17" name="Straight Connector 16"/>
            <p:cNvCxnSpPr/>
            <p:nvPr/>
          </p:nvCxnSpPr>
          <p:spPr>
            <a:xfrm>
              <a:off x="3424605" y="430860"/>
              <a:ext cx="0" cy="50183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effectLst>
              <a:outerShdw blurRad="25400" dist="25400" dir="2700000" algn="tl" rotWithShape="0">
                <a:prstClr val="black">
                  <a:alpha val="15000"/>
                </a:prstClr>
              </a:outerShdw>
            </a:effectLst>
          </p:spPr>
        </p:pic>
      </p:gr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82287" y="291826"/>
            <a:ext cx="1874412" cy="558620"/>
          </a:xfrm>
          <a:prstGeom prst="rect">
            <a:avLst/>
          </a:prstGeom>
        </p:spPr>
      </p:pic>
      <p:pic>
        <p:nvPicPr>
          <p:cNvPr id="24" name="Picture 23"/>
          <p:cNvPicPr>
            <a:picLocks noChangeAspect="1"/>
          </p:cNvPicPr>
          <p:nvPr/>
        </p:nvPicPr>
        <p:blipFill>
          <a:blip r:embed="rId5" cstate="print">
            <a:duotone>
              <a:prstClr val="black"/>
              <a:schemeClr val="accent3">
                <a:lumMod val="75000"/>
                <a:tint val="45000"/>
                <a:satMod val="400000"/>
              </a:schemeClr>
            </a:duotone>
            <a:extLst>
              <a:ext uri="{28A0092B-C50C-407E-A947-70E740481C1C}">
                <a14:useLocalDpi xmlns:a14="http://schemas.microsoft.com/office/drawing/2010/main" val="0"/>
              </a:ext>
            </a:extLst>
          </a:blip>
          <a:stretch>
            <a:fillRect/>
          </a:stretch>
        </p:blipFill>
        <p:spPr>
          <a:xfrm>
            <a:off x="223343" y="2036534"/>
            <a:ext cx="2508286" cy="1398960"/>
          </a:xfrm>
          <a:prstGeom prst="rect">
            <a:avLst/>
          </a:prstGeom>
        </p:spPr>
      </p:pic>
      <p:sp>
        <p:nvSpPr>
          <p:cNvPr id="25" name="Rectangle 24"/>
          <p:cNvSpPr/>
          <p:nvPr/>
        </p:nvSpPr>
        <p:spPr>
          <a:xfrm>
            <a:off x="887653" y="2429073"/>
            <a:ext cx="1483478" cy="307777"/>
          </a:xfrm>
          <a:prstGeom prst="rect">
            <a:avLst/>
          </a:prstGeom>
        </p:spPr>
        <p:txBody>
          <a:bodyPr wrap="square">
            <a:spAutoFit/>
          </a:bodyPr>
          <a:lstStyle/>
          <a:p>
            <a:pPr lvl="0">
              <a:defRPr/>
            </a:pPr>
            <a:r>
              <a:rPr lang="en-US" sz="1400" b="1" dirty="0" smtClean="0">
                <a:solidFill>
                  <a:schemeClr val="bg1"/>
                </a:solidFill>
              </a:rPr>
              <a:t>Approach</a:t>
            </a:r>
            <a:endParaRPr lang="en-CA" sz="1400" b="1" dirty="0">
              <a:solidFill>
                <a:schemeClr val="bg1"/>
              </a:solidFill>
            </a:endParaRPr>
          </a:p>
        </p:txBody>
      </p:sp>
      <p:sp>
        <p:nvSpPr>
          <p:cNvPr id="26" name="Rectangle 25"/>
          <p:cNvSpPr/>
          <p:nvPr/>
        </p:nvSpPr>
        <p:spPr>
          <a:xfrm>
            <a:off x="5235826" y="3631012"/>
            <a:ext cx="3405254" cy="2677656"/>
          </a:xfrm>
          <a:prstGeom prst="rect">
            <a:avLst/>
          </a:prstGeom>
        </p:spPr>
        <p:txBody>
          <a:bodyPr wrap="square">
            <a:spAutoFit/>
          </a:bodyPr>
          <a:lstStyle/>
          <a:p>
            <a:r>
              <a:rPr lang="en-US" sz="1200" dirty="0" smtClean="0"/>
              <a:t>To understand the digital/technology platform, we have to analyze various articles and presentations given by Spotify’s leaders and employees.</a:t>
            </a:r>
            <a:endParaRPr lang="en-CA" sz="1200" dirty="0" smtClean="0">
              <a:solidFill>
                <a:schemeClr val="dk1"/>
              </a:solidFill>
            </a:endParaRPr>
          </a:p>
          <a:p>
            <a:endParaRPr lang="en-US" sz="1200" dirty="0">
              <a:solidFill>
                <a:schemeClr val="dk1"/>
              </a:solidFill>
            </a:endParaRPr>
          </a:p>
          <a:p>
            <a:r>
              <a:rPr lang="en-US" sz="1200" dirty="0" smtClean="0">
                <a:solidFill>
                  <a:schemeClr val="dk1"/>
                </a:solidFill>
              </a:rPr>
              <a:t>To make points relevant and factual, in the case of user experience (UX) and API strategies the material is directly taken from the Spotify websites as-is. The advantage of such an approach is truth over speculation. For example, in the case of UX strategy, we can show the kind of roles and associated responsibilities to highlight the strategic intent of Spotify.</a:t>
            </a:r>
            <a:endParaRPr lang="en-US" sz="1200" dirty="0"/>
          </a:p>
        </p:txBody>
      </p:sp>
      <p:grpSp>
        <p:nvGrpSpPr>
          <p:cNvPr id="5" name="Group 4"/>
          <p:cNvGrpSpPr/>
          <p:nvPr/>
        </p:nvGrpSpPr>
        <p:grpSpPr>
          <a:xfrm>
            <a:off x="853859" y="3478612"/>
            <a:ext cx="324000" cy="324296"/>
            <a:chOff x="3847382" y="3368232"/>
            <a:chExt cx="300916" cy="324296"/>
          </a:xfrm>
        </p:grpSpPr>
        <p:sp>
          <p:nvSpPr>
            <p:cNvPr id="27" name="Oval 26"/>
            <p:cNvSpPr/>
            <p:nvPr/>
          </p:nvSpPr>
          <p:spPr>
            <a:xfrm>
              <a:off x="3847382" y="3368232"/>
              <a:ext cx="300916" cy="324296"/>
            </a:xfrm>
            <a:prstGeom prst="ellipse">
              <a:avLst/>
            </a:prstGeom>
            <a:solidFill>
              <a:srgbClr val="7CADD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2000" dirty="0">
                <a:solidFill>
                  <a:schemeClr val="bg1"/>
                </a:solidFill>
                <a:latin typeface="+mj-lt"/>
                <a:ea typeface="+mj-ea"/>
                <a:cs typeface="+mj-cs"/>
              </a:endParaRPr>
            </a:p>
          </p:txBody>
        </p:sp>
        <p:sp>
          <p:nvSpPr>
            <p:cNvPr id="2" name="TextBox 1"/>
            <p:cNvSpPr txBox="1"/>
            <p:nvPr/>
          </p:nvSpPr>
          <p:spPr>
            <a:xfrm>
              <a:off x="3863027" y="3391880"/>
              <a:ext cx="269626" cy="276999"/>
            </a:xfrm>
            <a:prstGeom prst="rect">
              <a:avLst/>
            </a:prstGeom>
          </p:spPr>
          <p:txBody>
            <a:bodyPr wrap="square" rtlCol="0">
              <a:spAutoFit/>
            </a:bodyPr>
            <a:lstStyle/>
            <a:p>
              <a:r>
                <a:rPr lang="en-US" sz="1200" dirty="0" smtClean="0">
                  <a:solidFill>
                    <a:schemeClr val="bg1"/>
                  </a:solidFill>
                </a:rPr>
                <a:t>1</a:t>
              </a:r>
              <a:endParaRPr lang="en-CA" sz="1200" dirty="0" smtClean="0">
                <a:solidFill>
                  <a:schemeClr val="bg1"/>
                </a:solidFill>
              </a:endParaRPr>
            </a:p>
          </p:txBody>
        </p:sp>
      </p:grpSp>
      <p:sp>
        <p:nvSpPr>
          <p:cNvPr id="34" name="Rectangle 33"/>
          <p:cNvSpPr/>
          <p:nvPr/>
        </p:nvSpPr>
        <p:spPr>
          <a:xfrm>
            <a:off x="1170420" y="3631012"/>
            <a:ext cx="3405254" cy="2677656"/>
          </a:xfrm>
          <a:prstGeom prst="rect">
            <a:avLst/>
          </a:prstGeom>
        </p:spPr>
        <p:txBody>
          <a:bodyPr wrap="square">
            <a:spAutoFit/>
          </a:bodyPr>
          <a:lstStyle/>
          <a:p>
            <a:r>
              <a:rPr lang="en-US" sz="1200" dirty="0" smtClean="0"/>
              <a:t>To understand the strategies and characteristics of Spotify (a platform </a:t>
            </a:r>
            <a:r>
              <a:rPr lang="en-US" sz="1200" dirty="0"/>
              <a:t>e</a:t>
            </a:r>
            <a:r>
              <a:rPr lang="en-US" sz="1200" dirty="0" smtClean="0"/>
              <a:t>nterprise), we need to start by studying its evolution. In 2006 Spotify opened its first office in </a:t>
            </a:r>
            <a:r>
              <a:rPr lang="en-CA" sz="1200" dirty="0" smtClean="0">
                <a:solidFill>
                  <a:schemeClr val="dk1"/>
                </a:solidFill>
              </a:rPr>
              <a:t>Stockholm, and by 2017 it was a mature platform enterprise integrated with other platforms and it had performed a number of strategic acquisitions.</a:t>
            </a:r>
          </a:p>
          <a:p>
            <a:endParaRPr lang="en-US" sz="1200" dirty="0">
              <a:solidFill>
                <a:schemeClr val="dk1"/>
              </a:solidFill>
            </a:endParaRPr>
          </a:p>
          <a:p>
            <a:r>
              <a:rPr lang="en-US" sz="1200" dirty="0" smtClean="0">
                <a:solidFill>
                  <a:schemeClr val="dk1"/>
                </a:solidFill>
              </a:rPr>
              <a:t>The period from 2006 to 2017 is analyzed to understand, through major events and strategic moves, the platform configuration, characteristics, and strategies of a platform </a:t>
            </a:r>
            <a:r>
              <a:rPr lang="en-US" sz="1200" dirty="0">
                <a:solidFill>
                  <a:schemeClr val="dk1"/>
                </a:solidFill>
              </a:rPr>
              <a:t>e</a:t>
            </a:r>
            <a:r>
              <a:rPr lang="en-US" sz="1200" dirty="0" smtClean="0">
                <a:solidFill>
                  <a:schemeClr val="dk1"/>
                </a:solidFill>
              </a:rPr>
              <a:t>nterprise.</a:t>
            </a:r>
            <a:endParaRPr lang="en-US" sz="1200" dirty="0"/>
          </a:p>
        </p:txBody>
      </p:sp>
      <p:grpSp>
        <p:nvGrpSpPr>
          <p:cNvPr id="35" name="Group 34"/>
          <p:cNvGrpSpPr/>
          <p:nvPr/>
        </p:nvGrpSpPr>
        <p:grpSpPr>
          <a:xfrm>
            <a:off x="4919265" y="3478611"/>
            <a:ext cx="324000" cy="324296"/>
            <a:chOff x="3847382" y="3368232"/>
            <a:chExt cx="300916" cy="324296"/>
          </a:xfrm>
        </p:grpSpPr>
        <p:sp>
          <p:nvSpPr>
            <p:cNvPr id="36" name="Oval 35"/>
            <p:cNvSpPr/>
            <p:nvPr/>
          </p:nvSpPr>
          <p:spPr>
            <a:xfrm>
              <a:off x="3847382" y="3368232"/>
              <a:ext cx="300916" cy="324296"/>
            </a:xfrm>
            <a:prstGeom prst="ellipse">
              <a:avLst/>
            </a:prstGeom>
            <a:solidFill>
              <a:srgbClr val="7CADD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2000" dirty="0">
                <a:solidFill>
                  <a:schemeClr val="bg1"/>
                </a:solidFill>
                <a:latin typeface="+mj-lt"/>
                <a:ea typeface="+mj-ea"/>
                <a:cs typeface="+mj-cs"/>
              </a:endParaRPr>
            </a:p>
          </p:txBody>
        </p:sp>
        <p:sp>
          <p:nvSpPr>
            <p:cNvPr id="40" name="TextBox 39"/>
            <p:cNvSpPr txBox="1"/>
            <p:nvPr/>
          </p:nvSpPr>
          <p:spPr>
            <a:xfrm>
              <a:off x="3878672" y="3391880"/>
              <a:ext cx="269626" cy="276999"/>
            </a:xfrm>
            <a:prstGeom prst="rect">
              <a:avLst/>
            </a:prstGeom>
          </p:spPr>
          <p:txBody>
            <a:bodyPr wrap="square" rtlCol="0">
              <a:spAutoFit/>
            </a:bodyPr>
            <a:lstStyle/>
            <a:p>
              <a:r>
                <a:rPr lang="en-US" sz="1200" dirty="0" smtClean="0">
                  <a:solidFill>
                    <a:schemeClr val="bg1"/>
                  </a:solidFill>
                </a:rPr>
                <a:t>2</a:t>
              </a:r>
              <a:endParaRPr lang="en-CA" sz="1200" dirty="0" smtClean="0">
                <a:solidFill>
                  <a:schemeClr val="bg1"/>
                </a:solidFill>
              </a:endParaRPr>
            </a:p>
          </p:txBody>
        </p:sp>
      </p:grpSp>
      <p:sp>
        <p:nvSpPr>
          <p:cNvPr id="41" name="Rectangle 40"/>
          <p:cNvSpPr/>
          <p:nvPr/>
        </p:nvSpPr>
        <p:spPr>
          <a:xfrm>
            <a:off x="172121" y="448574"/>
            <a:ext cx="4105339" cy="478221"/>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2400" dirty="0">
                <a:solidFill>
                  <a:schemeClr val="bg1"/>
                </a:solidFill>
                <a:ea typeface="+mj-ea"/>
                <a:cs typeface="+mj-cs"/>
              </a:rPr>
              <a:t>C</a:t>
            </a:r>
            <a:r>
              <a:rPr lang="en-CA" sz="2400" dirty="0" smtClean="0">
                <a:solidFill>
                  <a:schemeClr val="bg1"/>
                </a:solidFill>
                <a:ea typeface="+mj-ea"/>
                <a:cs typeface="+mj-cs"/>
              </a:rPr>
              <a:t>ase study approach</a:t>
            </a:r>
            <a:endParaRPr lang="en-CA" sz="2400" dirty="0">
              <a:solidFill>
                <a:schemeClr val="bg1"/>
              </a:solidFill>
              <a:ea typeface="+mj-ea"/>
              <a:cs typeface="+mj-cs"/>
            </a:endParaRPr>
          </a:p>
        </p:txBody>
      </p:sp>
      <p:sp>
        <p:nvSpPr>
          <p:cNvPr id="29" name="TextBox 28"/>
          <p:cNvSpPr txBox="1"/>
          <p:nvPr/>
        </p:nvSpPr>
        <p:spPr>
          <a:xfrm>
            <a:off x="3286421" y="1200584"/>
            <a:ext cx="1108123" cy="612155"/>
          </a:xfrm>
          <a:prstGeom prst="rect">
            <a:avLst/>
          </a:prstGeom>
          <a:solidFill>
            <a:schemeClr val="accent2"/>
          </a:solidFill>
        </p:spPr>
        <p:txBody>
          <a:bodyPr wrap="square" rtlCol="0">
            <a:spAutoFit/>
          </a:bodyPr>
          <a:lstStyle/>
          <a:p>
            <a:pPr algn="r">
              <a:lnSpc>
                <a:spcPct val="150000"/>
              </a:lnSpc>
            </a:pPr>
            <a:r>
              <a:rPr lang="en-CA" sz="1200" b="1" dirty="0" smtClean="0">
                <a:solidFill>
                  <a:schemeClr val="bg1"/>
                </a:solidFill>
              </a:rPr>
              <a:t>Industry</a:t>
            </a:r>
            <a:endParaRPr lang="en-CA" sz="1200" b="1" dirty="0">
              <a:solidFill>
                <a:schemeClr val="bg1"/>
              </a:solidFill>
            </a:endParaRPr>
          </a:p>
          <a:p>
            <a:pPr algn="r">
              <a:lnSpc>
                <a:spcPct val="150000"/>
              </a:lnSpc>
            </a:pPr>
            <a:r>
              <a:rPr lang="en-US" sz="1200" b="1" dirty="0" smtClean="0">
                <a:solidFill>
                  <a:schemeClr val="bg1"/>
                </a:solidFill>
              </a:rPr>
              <a:t>Source</a:t>
            </a:r>
            <a:endParaRPr lang="en-CA" sz="1200" b="1" dirty="0">
              <a:solidFill>
                <a:schemeClr val="bg1"/>
              </a:solidFill>
            </a:endParaRPr>
          </a:p>
        </p:txBody>
      </p:sp>
      <p:sp>
        <p:nvSpPr>
          <p:cNvPr id="30" name="Text Placeholder 9"/>
          <p:cNvSpPr txBox="1">
            <a:spLocks/>
          </p:cNvSpPr>
          <p:nvPr/>
        </p:nvSpPr>
        <p:spPr>
          <a:xfrm>
            <a:off x="4409167" y="1192697"/>
            <a:ext cx="3433424" cy="646330"/>
          </a:xfrm>
          <a:prstGeom prst="rect">
            <a:avLst/>
          </a:prstGeom>
          <a:noFill/>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b="0" i="1" dirty="0" smtClean="0"/>
              <a:t>Media: Music/Audio streaming</a:t>
            </a:r>
          </a:p>
          <a:p>
            <a:r>
              <a:rPr lang="en-US" b="0" i="1" dirty="0"/>
              <a:t>Info-Tech analysis </a:t>
            </a:r>
            <a:endParaRPr lang="en-CA" b="0" i="1" dirty="0"/>
          </a:p>
        </p:txBody>
      </p:sp>
    </p:spTree>
    <p:extLst>
      <p:ext uri="{BB962C8B-B14F-4D97-AF65-F5344CB8AC3E}">
        <p14:creationId xmlns:p14="http://schemas.microsoft.com/office/powerpoint/2010/main" val="28880179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 y="1117611"/>
            <a:ext cx="6927011" cy="796519"/>
            <a:chOff x="-2" y="294436"/>
            <a:chExt cx="6927011" cy="796519"/>
          </a:xfrm>
          <a:solidFill>
            <a:schemeClr val="accent2"/>
          </a:solidFill>
        </p:grpSpPr>
        <p:sp>
          <p:nvSpPr>
            <p:cNvPr id="14" name="Rectangle 13"/>
            <p:cNvSpPr/>
            <p:nvPr/>
          </p:nvSpPr>
          <p:spPr>
            <a:xfrm>
              <a:off x="-2" y="294436"/>
              <a:ext cx="6927011" cy="796519"/>
            </a:xfrm>
            <a:prstGeom prst="rect">
              <a:avLst/>
            </a:prstGeom>
            <a:grp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800" b="1" dirty="0" smtClean="0"/>
                <a:t>CASE STUDY</a:t>
              </a:r>
              <a:endParaRPr lang="en-CA" sz="2800" b="1" dirty="0"/>
            </a:p>
          </p:txBody>
        </p:sp>
        <p:cxnSp>
          <p:nvCxnSpPr>
            <p:cNvPr id="17" name="Straight Connector 16"/>
            <p:cNvCxnSpPr/>
            <p:nvPr/>
          </p:nvCxnSpPr>
          <p:spPr>
            <a:xfrm>
              <a:off x="3424605" y="430860"/>
              <a:ext cx="0" cy="501833"/>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grpFill/>
            <a:effectLst>
              <a:outerShdw blurRad="25400" dist="25400" dir="2700000" algn="tl" rotWithShape="0">
                <a:prstClr val="black">
                  <a:alpha val="15000"/>
                </a:prstClr>
              </a:outerShdw>
            </a:effectLst>
          </p:spPr>
        </p:pic>
      </p:grpSp>
      <p:graphicFrame>
        <p:nvGraphicFramePr>
          <p:cNvPr id="22" name="Table 21"/>
          <p:cNvGraphicFramePr>
            <a:graphicFrameLocks noGrp="1"/>
          </p:cNvGraphicFramePr>
          <p:nvPr>
            <p:extLst>
              <p:ext uri="{D42A27DB-BD31-4B8C-83A1-F6EECF244321}">
                <p14:modId xmlns:p14="http://schemas.microsoft.com/office/powerpoint/2010/main" val="2617570391"/>
              </p:ext>
            </p:extLst>
          </p:nvPr>
        </p:nvGraphicFramePr>
        <p:xfrm>
          <a:off x="400183" y="2710677"/>
          <a:ext cx="8328453" cy="3515951"/>
        </p:xfrm>
        <a:graphic>
          <a:graphicData uri="http://schemas.openxmlformats.org/drawingml/2006/table">
            <a:tbl>
              <a:tblPr firstRow="1" bandRow="1">
                <a:tableStyleId>{5C22544A-7EE6-4342-B048-85BDC9FD1C3A}</a:tableStyleId>
              </a:tblPr>
              <a:tblGrid>
                <a:gridCol w="1256089"/>
                <a:gridCol w="3301379"/>
                <a:gridCol w="3770985"/>
              </a:tblGrid>
              <a:tr h="386009">
                <a:tc>
                  <a:txBody>
                    <a:bodyPr/>
                    <a:lstStyle/>
                    <a:p>
                      <a:pPr algn="ctr"/>
                      <a:r>
                        <a:rPr lang="en-US" sz="1400" dirty="0" smtClean="0"/>
                        <a:t>Period</a:t>
                      </a:r>
                      <a:endParaRPr lang="en-CA" sz="1400" dirty="0"/>
                    </a:p>
                  </a:txBody>
                  <a:tcPr anchor="ctr">
                    <a:solidFill>
                      <a:schemeClr val="accent3"/>
                    </a:solidFill>
                  </a:tcPr>
                </a:tc>
                <a:tc>
                  <a:txBody>
                    <a:bodyPr/>
                    <a:lstStyle/>
                    <a:p>
                      <a:pPr algn="ctr"/>
                      <a:r>
                        <a:rPr lang="en-US" sz="1400" dirty="0" smtClean="0"/>
                        <a:t>Events</a:t>
                      </a:r>
                    </a:p>
                  </a:txBody>
                  <a:tcPr anchor="ctr">
                    <a:solidFill>
                      <a:schemeClr val="accent3"/>
                    </a:solidFill>
                  </a:tcPr>
                </a:tc>
                <a:tc>
                  <a:txBody>
                    <a:bodyPr/>
                    <a:lstStyle/>
                    <a:p>
                      <a:pPr algn="ctr"/>
                      <a:r>
                        <a:rPr lang="en-US" sz="1400" dirty="0" smtClean="0"/>
                        <a:t>Strategic</a:t>
                      </a:r>
                      <a:r>
                        <a:rPr lang="en-US" sz="1400" baseline="0" dirty="0" smtClean="0"/>
                        <a:t> Moves</a:t>
                      </a:r>
                      <a:endParaRPr lang="en-CA" sz="1400" dirty="0"/>
                    </a:p>
                  </a:txBody>
                  <a:tcPr anchor="ctr">
                    <a:solidFill>
                      <a:schemeClr val="accent3"/>
                    </a:solidFill>
                  </a:tcPr>
                </a:tc>
              </a:tr>
              <a:tr h="663927">
                <a:tc>
                  <a:txBody>
                    <a:bodyPr/>
                    <a:lstStyle/>
                    <a:p>
                      <a:r>
                        <a:rPr lang="en-US" sz="1400" dirty="0" smtClean="0"/>
                        <a:t>2006</a:t>
                      </a:r>
                      <a:endParaRPr lang="en-CA" sz="1400" dirty="0"/>
                    </a:p>
                  </a:txBody>
                  <a:tcPr/>
                </a:tc>
                <a:tc>
                  <a:txBody>
                    <a:bodyPr/>
                    <a:lstStyle/>
                    <a:p>
                      <a:r>
                        <a:rPr lang="en-CA" sz="1200" kern="1200" dirty="0" smtClean="0">
                          <a:solidFill>
                            <a:schemeClr val="dk1"/>
                          </a:solidFill>
                          <a:effectLst/>
                          <a:latin typeface="+mn-lt"/>
                          <a:ea typeface="+mn-ea"/>
                          <a:cs typeface="+mn-cs"/>
                        </a:rPr>
                        <a:t>Spotify opened its first office at Riddargatan 20 in central Stockholm, where software development began in August 2006. </a:t>
                      </a:r>
                      <a:endParaRPr lang="en-CA" sz="1200" dirty="0"/>
                    </a:p>
                  </a:txBody>
                  <a:tcPr/>
                </a:tc>
                <a:tc>
                  <a:txBody>
                    <a:bodyPr/>
                    <a:lstStyle/>
                    <a:p>
                      <a:pPr marL="171450" indent="-171450">
                        <a:buFont typeface="Arial" panose="020B0604020202020204" pitchFamily="34" charset="0"/>
                        <a:buChar char="•"/>
                      </a:pPr>
                      <a:r>
                        <a:rPr lang="en-US" sz="1200" dirty="0" smtClean="0"/>
                        <a:t>P2P file</a:t>
                      </a:r>
                      <a:r>
                        <a:rPr lang="en-US" sz="1200" baseline="0" dirty="0" smtClean="0"/>
                        <a:t> share software.</a:t>
                      </a:r>
                      <a:endParaRPr lang="en-CA" sz="1200" dirty="0"/>
                    </a:p>
                  </a:txBody>
                  <a:tcPr/>
                </a:tc>
              </a:tr>
              <a:tr h="663927">
                <a:tc>
                  <a:txBody>
                    <a:bodyPr/>
                    <a:lstStyle/>
                    <a:p>
                      <a:r>
                        <a:rPr lang="en-US" sz="1400" dirty="0" smtClean="0"/>
                        <a:t>2007</a:t>
                      </a:r>
                      <a:r>
                        <a:rPr lang="en-US" sz="1400" baseline="0" dirty="0" smtClean="0"/>
                        <a:t>-2008</a:t>
                      </a:r>
                    </a:p>
                    <a:p>
                      <a:r>
                        <a:rPr lang="en-US" sz="1400" baseline="0" dirty="0" smtClean="0"/>
                        <a:t>(Beta)</a:t>
                      </a:r>
                      <a:endParaRPr lang="en-CA" sz="1400" dirty="0"/>
                    </a:p>
                  </a:txBody>
                  <a:tcPr/>
                </a:tc>
                <a:tc>
                  <a:txBody>
                    <a:bodyPr/>
                    <a:lstStyle/>
                    <a:p>
                      <a:r>
                        <a:rPr lang="en-CA" sz="1200" kern="1200" dirty="0" smtClean="0">
                          <a:solidFill>
                            <a:schemeClr val="dk1"/>
                          </a:solidFill>
                          <a:effectLst/>
                          <a:latin typeface="+mn-lt"/>
                          <a:ea typeface="+mn-ea"/>
                          <a:cs typeface="+mn-cs"/>
                        </a:rPr>
                        <a:t>On May 1, 2007, Spotify released its first initial beta version to a small circle of acquaintances. </a:t>
                      </a:r>
                      <a:endParaRPr lang="en-CA" sz="1200" kern="1200" dirty="0">
                        <a:solidFill>
                          <a:schemeClr val="dk1"/>
                        </a:solidFill>
                        <a:effectLst/>
                        <a:latin typeface="+mn-lt"/>
                        <a:ea typeface="+mn-ea"/>
                        <a:cs typeface="+mn-cs"/>
                      </a:endParaRPr>
                    </a:p>
                  </a:txBody>
                  <a:tcPr/>
                </a:tc>
                <a:tc>
                  <a:txBody>
                    <a:bodyPr/>
                    <a:lstStyle/>
                    <a:p>
                      <a:pPr marL="171450" indent="-171450">
                        <a:buFont typeface="Arial" panose="020B0604020202020204" pitchFamily="34" charset="0"/>
                        <a:buChar char="•"/>
                      </a:pPr>
                      <a:r>
                        <a:rPr lang="en-US" sz="1200" dirty="0" smtClean="0"/>
                        <a:t>On-demand + Search</a:t>
                      </a:r>
                      <a:r>
                        <a:rPr lang="en-US" sz="1200" baseline="0" dirty="0" smtClean="0"/>
                        <a:t>: Free music, revenue generated through advertisement.</a:t>
                      </a:r>
                      <a:endParaRPr lang="en-CA" sz="1200" dirty="0"/>
                    </a:p>
                  </a:txBody>
                  <a:tcPr/>
                </a:tc>
              </a:tr>
              <a:tr h="1802088">
                <a:tc>
                  <a:txBody>
                    <a:bodyPr/>
                    <a:lstStyle/>
                    <a:p>
                      <a:r>
                        <a:rPr lang="en-US" sz="1400" dirty="0" smtClean="0"/>
                        <a:t>2008-2009</a:t>
                      </a:r>
                    </a:p>
                    <a:p>
                      <a:r>
                        <a:rPr lang="en-US" sz="1400" dirty="0" smtClean="0"/>
                        <a:t>(The launch)</a:t>
                      </a:r>
                      <a:endParaRPr lang="en-CA" sz="1400" dirty="0"/>
                    </a:p>
                  </a:txBody>
                  <a:tcPr/>
                </a:tc>
                <a:tc>
                  <a:txBody>
                    <a:bodyPr/>
                    <a:lstStyle/>
                    <a:p>
                      <a:r>
                        <a:rPr lang="en-CA" sz="1200" kern="1200" dirty="0" smtClean="0">
                          <a:solidFill>
                            <a:schemeClr val="dk1"/>
                          </a:solidFill>
                          <a:effectLst/>
                          <a:latin typeface="+mn-lt"/>
                          <a:ea typeface="+mn-ea"/>
                          <a:cs typeface="+mn-cs"/>
                        </a:rPr>
                        <a:t>The first public version of Spotify was launched in October 2008. Spotify began expanding into new territories,</a:t>
                      </a:r>
                      <a:r>
                        <a:rPr lang="en-CA" sz="1200" kern="1200" baseline="0" dirty="0" smtClean="0">
                          <a:solidFill>
                            <a:schemeClr val="dk1"/>
                          </a:solidFill>
                          <a:effectLst/>
                          <a:latin typeface="+mn-lt"/>
                          <a:ea typeface="+mn-ea"/>
                          <a:cs typeface="+mn-cs"/>
                        </a:rPr>
                        <a:t> </a:t>
                      </a:r>
                      <a:r>
                        <a:rPr lang="en-CA" sz="1200" kern="1200" dirty="0" smtClean="0">
                          <a:solidFill>
                            <a:schemeClr val="dk1"/>
                          </a:solidFill>
                          <a:effectLst/>
                          <a:latin typeface="+mn-lt"/>
                          <a:ea typeface="+mn-ea"/>
                          <a:cs typeface="+mn-cs"/>
                        </a:rPr>
                        <a:t>i.e. Finland, France, Norway, Spain, Sweden, and the UK.</a:t>
                      </a:r>
                      <a:endParaRPr lang="en-CA" sz="1200" kern="1200" dirty="0">
                        <a:solidFill>
                          <a:schemeClr val="dk1"/>
                        </a:solidFill>
                        <a:effectLst/>
                        <a:latin typeface="+mn-lt"/>
                        <a:ea typeface="+mn-ea"/>
                        <a:cs typeface="+mn-cs"/>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The launch</a:t>
                      </a:r>
                      <a:r>
                        <a:rPr lang="en-CA" sz="1200" kern="1200" dirty="0" smtClean="0">
                          <a:solidFill>
                            <a:schemeClr val="dk1"/>
                          </a:solidFill>
                          <a:latin typeface="+mn-lt"/>
                          <a:ea typeface="+mn-ea"/>
                          <a:cs typeface="+mn-cs"/>
                        </a:rPr>
                        <a:t> marked the conjunction of two interdependent business deals. One deal granted Spotify access to music licenses, while the</a:t>
                      </a:r>
                      <a:r>
                        <a:rPr lang="en-CA" sz="1200" kern="1200" baseline="0" dirty="0" smtClean="0">
                          <a:solidFill>
                            <a:schemeClr val="dk1"/>
                          </a:solidFill>
                          <a:latin typeface="+mn-lt"/>
                          <a:ea typeface="+mn-ea"/>
                          <a:cs typeface="+mn-cs"/>
                        </a:rPr>
                        <a:t> </a:t>
                      </a:r>
                      <a:r>
                        <a:rPr lang="en-CA" sz="1200" kern="1200" dirty="0" smtClean="0">
                          <a:solidFill>
                            <a:schemeClr val="dk1"/>
                          </a:solidFill>
                          <a:latin typeface="+mn-lt"/>
                          <a:ea typeface="+mn-ea"/>
                          <a:cs typeface="+mn-cs"/>
                        </a:rPr>
                        <a:t>other gave it the money to pay for those licenses.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200" kern="1200" dirty="0" smtClean="0">
                        <a:solidFill>
                          <a:schemeClr val="dk1"/>
                        </a:solidFill>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kern="1200" dirty="0" smtClean="0">
                          <a:solidFill>
                            <a:schemeClr val="dk1"/>
                          </a:solidFill>
                          <a:latin typeface="+mn-lt"/>
                          <a:ea typeface="+mn-ea"/>
                          <a:cs typeface="+mn-cs"/>
                        </a:rPr>
                        <a:t>This period ushered in the intersection</a:t>
                      </a:r>
                      <a:r>
                        <a:rPr lang="en-CA" sz="1200" kern="1200" baseline="0" dirty="0" smtClean="0">
                          <a:solidFill>
                            <a:schemeClr val="dk1"/>
                          </a:solidFill>
                          <a:latin typeface="+mn-lt"/>
                          <a:ea typeface="+mn-ea"/>
                          <a:cs typeface="+mn-cs"/>
                        </a:rPr>
                        <a:t> of </a:t>
                      </a:r>
                      <a:r>
                        <a:rPr lang="en-CA" sz="1200" kern="1200" dirty="0" smtClean="0">
                          <a:solidFill>
                            <a:schemeClr val="dk1"/>
                          </a:solidFill>
                          <a:latin typeface="+mn-lt"/>
                          <a:ea typeface="+mn-ea"/>
                          <a:cs typeface="+mn-cs"/>
                        </a:rPr>
                        <a:t>music and technology, advertising and finance.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smtClean="0">
                        <a:solidFill>
                          <a:schemeClr val="dk1"/>
                        </a:solidFill>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dk1"/>
                          </a:solidFill>
                          <a:latin typeface="+mn-lt"/>
                          <a:ea typeface="+mn-ea"/>
                          <a:cs typeface="+mn-cs"/>
                        </a:rPr>
                        <a:t>Spotify also started focusing on mobile.</a:t>
                      </a:r>
                      <a:endParaRPr lang="en-CA" sz="1200" kern="1200" dirty="0">
                        <a:solidFill>
                          <a:schemeClr val="dk1"/>
                        </a:solidFill>
                        <a:latin typeface="+mn-lt"/>
                        <a:ea typeface="+mn-ea"/>
                        <a:cs typeface="+mn-cs"/>
                      </a:endParaRPr>
                    </a:p>
                  </a:txBody>
                  <a:tcPr/>
                </a:tc>
              </a:tr>
            </a:tbl>
          </a:graphicData>
        </a:graphic>
      </p:graphicFrame>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82287" y="291826"/>
            <a:ext cx="1874412" cy="558620"/>
          </a:xfrm>
          <a:prstGeom prst="rect">
            <a:avLst/>
          </a:prstGeom>
        </p:spPr>
      </p:pic>
      <p:sp>
        <p:nvSpPr>
          <p:cNvPr id="13" name="Rectangle 12"/>
          <p:cNvSpPr/>
          <p:nvPr/>
        </p:nvSpPr>
        <p:spPr>
          <a:xfrm>
            <a:off x="400183" y="1996807"/>
            <a:ext cx="8299019" cy="597128"/>
          </a:xfrm>
          <a:prstGeom prst="rect">
            <a:avLst/>
          </a:prstGeom>
          <a:solidFill>
            <a:srgbClr val="546C7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2400" dirty="0">
              <a:solidFill>
                <a:schemeClr val="bg2"/>
              </a:solidFill>
              <a:latin typeface="+mj-lt"/>
              <a:ea typeface="+mj-ea"/>
              <a:cs typeface="+mj-cs"/>
            </a:endParaRPr>
          </a:p>
        </p:txBody>
      </p:sp>
      <p:sp>
        <p:nvSpPr>
          <p:cNvPr id="16" name="Rectangle 15"/>
          <p:cNvSpPr/>
          <p:nvPr/>
        </p:nvSpPr>
        <p:spPr>
          <a:xfrm>
            <a:off x="361893" y="1979274"/>
            <a:ext cx="8299020" cy="646331"/>
          </a:xfrm>
          <a:prstGeom prst="rect">
            <a:avLst/>
          </a:prstGeom>
        </p:spPr>
        <p:txBody>
          <a:bodyPr wrap="square">
            <a:spAutoFit/>
          </a:bodyPr>
          <a:lstStyle/>
          <a:p>
            <a:pPr algn="just" fontAlgn="base">
              <a:spcAft>
                <a:spcPts val="1800"/>
              </a:spcAft>
            </a:pPr>
            <a:r>
              <a:rPr lang="en-CA" sz="1200" dirty="0" smtClean="0">
                <a:solidFill>
                  <a:schemeClr val="bg1"/>
                </a:solidFill>
                <a:ea typeface="Times New Roman" panose="02020603050405020304" pitchFamily="18" charset="0"/>
              </a:rPr>
              <a:t>Analyzing Spotify’s history with spotlights on important/major events and associated strategies helps us understand how platform enterprises evolve over time – shedding light on growth, scalability, adaptability, partnerships, and integration with other platforms. </a:t>
            </a:r>
            <a:endParaRPr lang="en-CA" sz="1200" dirty="0">
              <a:solidFill>
                <a:schemeClr val="bg1"/>
              </a:solidFill>
              <a:ea typeface="Times New Roman" panose="02020603050405020304" pitchFamily="18" charset="0"/>
            </a:endParaRPr>
          </a:p>
        </p:txBody>
      </p:sp>
      <p:sp>
        <p:nvSpPr>
          <p:cNvPr id="20" name="TextBox 19"/>
          <p:cNvSpPr txBox="1"/>
          <p:nvPr/>
        </p:nvSpPr>
        <p:spPr>
          <a:xfrm>
            <a:off x="3286421" y="1200584"/>
            <a:ext cx="1108123" cy="612155"/>
          </a:xfrm>
          <a:prstGeom prst="rect">
            <a:avLst/>
          </a:prstGeom>
          <a:solidFill>
            <a:schemeClr val="accent2"/>
          </a:solidFill>
        </p:spPr>
        <p:txBody>
          <a:bodyPr wrap="square" rtlCol="0">
            <a:spAutoFit/>
          </a:bodyPr>
          <a:lstStyle/>
          <a:p>
            <a:pPr algn="r">
              <a:lnSpc>
                <a:spcPct val="150000"/>
              </a:lnSpc>
            </a:pPr>
            <a:r>
              <a:rPr lang="en-CA" sz="1200" b="1" dirty="0" smtClean="0">
                <a:solidFill>
                  <a:schemeClr val="bg1"/>
                </a:solidFill>
              </a:rPr>
              <a:t>Industry</a:t>
            </a:r>
            <a:endParaRPr lang="en-CA" sz="1200" b="1" dirty="0">
              <a:solidFill>
                <a:schemeClr val="bg1"/>
              </a:solidFill>
            </a:endParaRPr>
          </a:p>
          <a:p>
            <a:pPr algn="r">
              <a:lnSpc>
                <a:spcPct val="150000"/>
              </a:lnSpc>
            </a:pPr>
            <a:r>
              <a:rPr lang="en-US" sz="1200" b="1" dirty="0" smtClean="0">
                <a:solidFill>
                  <a:schemeClr val="bg1"/>
                </a:solidFill>
              </a:rPr>
              <a:t>Source</a:t>
            </a:r>
            <a:endParaRPr lang="en-CA" sz="1200" b="1" dirty="0">
              <a:solidFill>
                <a:schemeClr val="bg1"/>
              </a:solidFill>
            </a:endParaRPr>
          </a:p>
        </p:txBody>
      </p:sp>
      <p:sp>
        <p:nvSpPr>
          <p:cNvPr id="21" name="Text Placeholder 9"/>
          <p:cNvSpPr txBox="1">
            <a:spLocks/>
          </p:cNvSpPr>
          <p:nvPr/>
        </p:nvSpPr>
        <p:spPr>
          <a:xfrm>
            <a:off x="4394544" y="1192672"/>
            <a:ext cx="3433424" cy="646330"/>
          </a:xfrm>
          <a:prstGeom prst="rect">
            <a:avLst/>
          </a:prstGeom>
          <a:noFill/>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b="0" i="1" dirty="0" smtClean="0"/>
              <a:t>Media: Music/Audio streaming</a:t>
            </a:r>
          </a:p>
          <a:p>
            <a:r>
              <a:rPr lang="en-US" b="0" i="1" dirty="0" smtClean="0"/>
              <a:t>Spotify Teardown, 2019</a:t>
            </a:r>
            <a:endParaRPr lang="en-CA" b="0" i="1" dirty="0"/>
          </a:p>
        </p:txBody>
      </p:sp>
      <p:sp>
        <p:nvSpPr>
          <p:cNvPr id="28" name="Rectangle 27"/>
          <p:cNvSpPr/>
          <p:nvPr/>
        </p:nvSpPr>
        <p:spPr>
          <a:xfrm>
            <a:off x="172121" y="448574"/>
            <a:ext cx="7121308" cy="478221"/>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2400" dirty="0" smtClean="0">
                <a:solidFill>
                  <a:srgbClr val="FFFFFF"/>
                </a:solidFill>
              </a:rPr>
              <a:t>Evolution: events </a:t>
            </a:r>
            <a:r>
              <a:rPr lang="en-CA" sz="2400" dirty="0">
                <a:solidFill>
                  <a:srgbClr val="FFFFFF"/>
                </a:solidFill>
              </a:rPr>
              <a:t>and </a:t>
            </a:r>
            <a:r>
              <a:rPr lang="en-CA" sz="2400" dirty="0" smtClean="0">
                <a:solidFill>
                  <a:srgbClr val="FFFFFF"/>
                </a:solidFill>
              </a:rPr>
              <a:t>strategies 2006-2009</a:t>
            </a:r>
          </a:p>
          <a:p>
            <a:pPr lvl="0"/>
            <a:r>
              <a:rPr lang="en-US" sz="2400" dirty="0" smtClean="0">
                <a:solidFill>
                  <a:srgbClr val="FFFFFF"/>
                </a:solidFill>
                <a:ea typeface="+mj-ea"/>
                <a:cs typeface="+mj-cs"/>
              </a:rPr>
              <a:t>(1 of 4)</a:t>
            </a:r>
            <a:endParaRPr lang="en-CA" sz="2400" dirty="0">
              <a:solidFill>
                <a:schemeClr val="bg1"/>
              </a:solidFill>
              <a:ea typeface="+mj-ea"/>
              <a:cs typeface="+mj-cs"/>
            </a:endParaRPr>
          </a:p>
        </p:txBody>
      </p:sp>
    </p:spTree>
    <p:extLst>
      <p:ext uri="{BB962C8B-B14F-4D97-AF65-F5344CB8AC3E}">
        <p14:creationId xmlns:p14="http://schemas.microsoft.com/office/powerpoint/2010/main" val="24008738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 y="1117611"/>
            <a:ext cx="6927011" cy="796519"/>
            <a:chOff x="-2" y="294436"/>
            <a:chExt cx="6927011" cy="796519"/>
          </a:xfrm>
          <a:solidFill>
            <a:schemeClr val="accent2"/>
          </a:solidFill>
        </p:grpSpPr>
        <p:sp>
          <p:nvSpPr>
            <p:cNvPr id="14" name="Rectangle 13"/>
            <p:cNvSpPr/>
            <p:nvPr/>
          </p:nvSpPr>
          <p:spPr>
            <a:xfrm>
              <a:off x="-2" y="294436"/>
              <a:ext cx="6927011" cy="796519"/>
            </a:xfrm>
            <a:prstGeom prst="rect">
              <a:avLst/>
            </a:prstGeom>
            <a:grp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800" b="1" dirty="0" smtClean="0"/>
                <a:t>CASE STUDY</a:t>
              </a:r>
              <a:endParaRPr lang="en-CA" sz="2800" b="1" dirty="0"/>
            </a:p>
          </p:txBody>
        </p:sp>
        <p:cxnSp>
          <p:nvCxnSpPr>
            <p:cNvPr id="17" name="Straight Connector 16"/>
            <p:cNvCxnSpPr/>
            <p:nvPr/>
          </p:nvCxnSpPr>
          <p:spPr>
            <a:xfrm>
              <a:off x="3424605" y="430860"/>
              <a:ext cx="0" cy="501833"/>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grpFill/>
            <a:effectLst>
              <a:outerShdw blurRad="25400" dist="25400" dir="2700000" algn="tl" rotWithShape="0">
                <a:prstClr val="black">
                  <a:alpha val="15000"/>
                </a:prstClr>
              </a:outerShdw>
            </a:effectLst>
          </p:spPr>
        </p:pic>
      </p:grpSp>
      <p:graphicFrame>
        <p:nvGraphicFramePr>
          <p:cNvPr id="22" name="Table 21"/>
          <p:cNvGraphicFramePr>
            <a:graphicFrameLocks noGrp="1"/>
          </p:cNvGraphicFramePr>
          <p:nvPr>
            <p:extLst>
              <p:ext uri="{D42A27DB-BD31-4B8C-83A1-F6EECF244321}">
                <p14:modId xmlns:p14="http://schemas.microsoft.com/office/powerpoint/2010/main" val="1045659312"/>
              </p:ext>
            </p:extLst>
          </p:nvPr>
        </p:nvGraphicFramePr>
        <p:xfrm>
          <a:off x="400183" y="2253486"/>
          <a:ext cx="8328453" cy="3907827"/>
        </p:xfrm>
        <a:graphic>
          <a:graphicData uri="http://schemas.openxmlformats.org/drawingml/2006/table">
            <a:tbl>
              <a:tblPr firstRow="1" bandRow="1">
                <a:tableStyleId>{5C22544A-7EE6-4342-B048-85BDC9FD1C3A}</a:tableStyleId>
              </a:tblPr>
              <a:tblGrid>
                <a:gridCol w="1256089"/>
                <a:gridCol w="3301379"/>
                <a:gridCol w="3770985"/>
              </a:tblGrid>
              <a:tr h="387246">
                <a:tc>
                  <a:txBody>
                    <a:bodyPr/>
                    <a:lstStyle/>
                    <a:p>
                      <a:pPr algn="ctr"/>
                      <a:r>
                        <a:rPr lang="en-US" sz="1400" dirty="0" smtClean="0"/>
                        <a:t>Period</a:t>
                      </a:r>
                      <a:endParaRPr lang="en-CA" sz="1400" dirty="0"/>
                    </a:p>
                  </a:txBody>
                  <a:tcPr anchor="ctr">
                    <a:solidFill>
                      <a:schemeClr val="accent3"/>
                    </a:solidFill>
                  </a:tcPr>
                </a:tc>
                <a:tc>
                  <a:txBody>
                    <a:bodyPr/>
                    <a:lstStyle/>
                    <a:p>
                      <a:pPr algn="ctr"/>
                      <a:r>
                        <a:rPr lang="en-US" sz="1400" dirty="0" smtClean="0"/>
                        <a:t>Events</a:t>
                      </a:r>
                    </a:p>
                  </a:txBody>
                  <a:tcPr anchor="ctr">
                    <a:solidFill>
                      <a:schemeClr val="accent3"/>
                    </a:solidFill>
                  </a:tcPr>
                </a:tc>
                <a:tc>
                  <a:txBody>
                    <a:bodyPr/>
                    <a:lstStyle/>
                    <a:p>
                      <a:pPr algn="ctr"/>
                      <a:r>
                        <a:rPr lang="en-US" sz="1400" dirty="0" smtClean="0"/>
                        <a:t>Strategic Moves</a:t>
                      </a:r>
                      <a:endParaRPr lang="en-CA" sz="1400" dirty="0"/>
                    </a:p>
                  </a:txBody>
                  <a:tcPr anchor="ctr">
                    <a:solidFill>
                      <a:schemeClr val="accent3"/>
                    </a:solidFill>
                  </a:tcPr>
                </a:tc>
              </a:tr>
              <a:tr h="1236961">
                <a:tc>
                  <a:txBody>
                    <a:bodyPr/>
                    <a:lstStyle/>
                    <a:p>
                      <a:r>
                        <a:rPr lang="en-US" sz="1400" dirty="0" smtClean="0"/>
                        <a:t>Late 2009</a:t>
                      </a:r>
                      <a:endParaRPr lang="en-CA" sz="1400" dirty="0"/>
                    </a:p>
                  </a:txBody>
                  <a:tcPr/>
                </a:tc>
                <a:tc>
                  <a:txBody>
                    <a:bodyPr/>
                    <a:lstStyle/>
                    <a:p>
                      <a:r>
                        <a:rPr lang="en-CA" sz="1200" kern="1200" baseline="0" dirty="0" smtClean="0">
                          <a:solidFill>
                            <a:schemeClr val="dk1"/>
                          </a:solidFill>
                          <a:latin typeface="+mn-lt"/>
                          <a:ea typeface="+mn-ea"/>
                          <a:cs typeface="+mn-cs"/>
                        </a:rPr>
                        <a:t>Great recession of 2009 created a steep downturn in the total market for advertising. In this context, it became difficult for Spotify to convince investors and license holders of advertising support as a main source of income.</a:t>
                      </a:r>
                      <a:endParaRPr lang="en-CA" sz="1200" kern="1200" baseline="0" dirty="0">
                        <a:solidFill>
                          <a:schemeClr val="dk1"/>
                        </a:solidFill>
                        <a:latin typeface="+mn-lt"/>
                        <a:ea typeface="+mn-ea"/>
                        <a:cs typeface="+mn-cs"/>
                      </a:endParaRPr>
                    </a:p>
                  </a:txBody>
                  <a:tcPr/>
                </a:tc>
                <a:tc>
                  <a:txBody>
                    <a:bodyPr/>
                    <a:lstStyle/>
                    <a:p>
                      <a:pPr marL="171450" indent="-171450">
                        <a:buFont typeface="Arial" panose="020B0604020202020204" pitchFamily="34" charset="0"/>
                        <a:buChar char="•"/>
                      </a:pPr>
                      <a:r>
                        <a:rPr lang="en-US" sz="1200" dirty="0" smtClean="0"/>
                        <a:t>Subscription model</a:t>
                      </a:r>
                      <a:r>
                        <a:rPr lang="en-US" sz="1200" baseline="0" dirty="0" smtClean="0"/>
                        <a:t> + product bundling + partnerships.</a:t>
                      </a:r>
                    </a:p>
                    <a:p>
                      <a:pPr marL="171450" indent="-171450">
                        <a:buFont typeface="Arial" panose="020B0604020202020204" pitchFamily="34" charset="0"/>
                        <a:buChar char="•"/>
                      </a:pPr>
                      <a:endParaRPr lang="en-US" sz="1200" baseline="0" dirty="0" smtClean="0"/>
                    </a:p>
                    <a:p>
                      <a:pPr marL="171450" indent="-171450">
                        <a:buFont typeface="Arial" panose="020B0604020202020204" pitchFamily="34" charset="0"/>
                        <a:buChar char="•"/>
                      </a:pPr>
                      <a:r>
                        <a:rPr lang="en-US" sz="1200" baseline="0" dirty="0" smtClean="0"/>
                        <a:t>Spotify partnered with telecom providers to bundle the Spotify service with telecom providers’ offerings.</a:t>
                      </a:r>
                    </a:p>
                  </a:txBody>
                  <a:tcPr/>
                </a:tc>
              </a:tr>
              <a:tr h="1046659">
                <a:tc>
                  <a:txBody>
                    <a:bodyPr/>
                    <a:lstStyle/>
                    <a:p>
                      <a:r>
                        <a:rPr lang="en-US" sz="1400" dirty="0" smtClean="0"/>
                        <a:t>2010-2011</a:t>
                      </a:r>
                      <a:endParaRPr lang="en-CA" sz="1400" dirty="0"/>
                    </a:p>
                  </a:txBody>
                  <a:tcPr/>
                </a:tc>
                <a:tc>
                  <a:txBody>
                    <a:bodyPr/>
                    <a:lstStyle/>
                    <a:p>
                      <a:r>
                        <a:rPr lang="en-US" sz="1200" dirty="0" smtClean="0"/>
                        <a:t>Spotify</a:t>
                      </a:r>
                      <a:r>
                        <a:rPr lang="en-US" sz="1200" baseline="0" dirty="0" smtClean="0"/>
                        <a:t> evolves the product to be more than an app.</a:t>
                      </a:r>
                      <a:endParaRPr lang="en-CA" sz="1200" dirty="0"/>
                    </a:p>
                  </a:txBody>
                  <a:tcPr/>
                </a:tc>
                <a:tc>
                  <a:txBody>
                    <a:bodyPr/>
                    <a:lstStyle/>
                    <a:p>
                      <a:pPr marL="171450" indent="-171450">
                        <a:buFont typeface="Arial" panose="020B0604020202020204" pitchFamily="34" charset="0"/>
                        <a:buChar char="•"/>
                      </a:pPr>
                      <a:r>
                        <a:rPr lang="en-US" sz="1200" dirty="0" smtClean="0"/>
                        <a:t>Social</a:t>
                      </a:r>
                      <a:r>
                        <a:rPr lang="en-US" sz="1200" baseline="0" dirty="0" smtClean="0"/>
                        <a:t> + sharing + platform: product enhancements to be more like a social platform </a:t>
                      </a:r>
                      <a:r>
                        <a:rPr lang="en-US" sz="1200" kern="1200" baseline="0" dirty="0" smtClean="0">
                          <a:solidFill>
                            <a:schemeClr val="dk1"/>
                          </a:solidFill>
                          <a:latin typeface="+mn-lt"/>
                          <a:ea typeface="+mn-ea"/>
                          <a:cs typeface="+mn-cs"/>
                        </a:rPr>
                        <a:t>(</a:t>
                      </a:r>
                      <a:r>
                        <a:rPr lang="en-CA" sz="1200" kern="1200" baseline="0" dirty="0" smtClean="0">
                          <a:solidFill>
                            <a:schemeClr val="dk1"/>
                          </a:solidFill>
                          <a:latin typeface="+mn-lt"/>
                          <a:ea typeface="+mn-ea"/>
                          <a:cs typeface="+mn-cs"/>
                        </a:rPr>
                        <a:t>personal profile within the app, add friends, and then drag-and-drop to share music) + integration with other (existing) platforms.</a:t>
                      </a:r>
                      <a:endParaRPr lang="en-CA" sz="1200" kern="1200" baseline="0" dirty="0">
                        <a:solidFill>
                          <a:schemeClr val="dk1"/>
                        </a:solidFill>
                        <a:latin typeface="+mn-lt"/>
                        <a:ea typeface="+mn-ea"/>
                        <a:cs typeface="+mn-cs"/>
                      </a:endParaRPr>
                    </a:p>
                  </a:txBody>
                  <a:tcPr/>
                </a:tc>
              </a:tr>
              <a:tr h="1236961">
                <a:tc>
                  <a:txBody>
                    <a:bodyPr/>
                    <a:lstStyle/>
                    <a:p>
                      <a:r>
                        <a:rPr lang="en-US" sz="1400" dirty="0" smtClean="0"/>
                        <a:t>2011-2012</a:t>
                      </a:r>
                      <a:endParaRPr lang="en-CA" sz="1400" dirty="0"/>
                    </a:p>
                  </a:txBody>
                  <a:tcPr/>
                </a:tc>
                <a:tc>
                  <a:txBody>
                    <a:bodyPr/>
                    <a:lstStyle/>
                    <a:p>
                      <a:pPr marL="0" algn="l" defTabSz="914400" rtl="0" eaLnBrk="1" latinLnBrk="0" hangingPunct="1"/>
                      <a:r>
                        <a:rPr lang="en-CA" sz="1200" kern="1200" dirty="0" smtClean="0">
                          <a:solidFill>
                            <a:schemeClr val="dk1"/>
                          </a:solidFill>
                          <a:latin typeface="+mn-lt"/>
                          <a:ea typeface="+mn-ea"/>
                          <a:cs typeface="+mn-cs"/>
                        </a:rPr>
                        <a:t>Launches in the US</a:t>
                      </a:r>
                      <a:r>
                        <a:rPr lang="en-CA" sz="1200" kern="1200" baseline="0" dirty="0" smtClean="0">
                          <a:solidFill>
                            <a:schemeClr val="dk1"/>
                          </a:solidFill>
                          <a:latin typeface="+mn-lt"/>
                          <a:ea typeface="+mn-ea"/>
                          <a:cs typeface="+mn-cs"/>
                        </a:rPr>
                        <a:t> </a:t>
                      </a:r>
                      <a:r>
                        <a:rPr lang="en-CA" sz="1200" kern="1200" dirty="0" smtClean="0">
                          <a:solidFill>
                            <a:schemeClr val="dk1"/>
                          </a:solidFill>
                          <a:latin typeface="+mn-lt"/>
                          <a:ea typeface="+mn-ea"/>
                          <a:cs typeface="+mn-cs"/>
                        </a:rPr>
                        <a:t>(July 14, 2011) and expansion into Western Europe. </a:t>
                      </a:r>
                    </a:p>
                    <a:p>
                      <a:pPr marL="0" algn="l" defTabSz="914400" rtl="0" eaLnBrk="1" latinLnBrk="0" hangingPunct="1"/>
                      <a:endParaRPr lang="en-CA" sz="1200" kern="1200" dirty="0" smtClean="0">
                        <a:solidFill>
                          <a:schemeClr val="dk1"/>
                        </a:solidFill>
                        <a:latin typeface="+mn-lt"/>
                        <a:ea typeface="+mn-ea"/>
                        <a:cs typeface="+mn-cs"/>
                      </a:endParaRPr>
                    </a:p>
                    <a:p>
                      <a:pPr marL="0" algn="l" defTabSz="914400" rtl="0" eaLnBrk="1" latinLnBrk="0" hangingPunct="1"/>
                      <a:r>
                        <a:rPr lang="en-CA" sz="1200" kern="1200" dirty="0" smtClean="0">
                          <a:solidFill>
                            <a:schemeClr val="dk1"/>
                          </a:solidFill>
                          <a:latin typeface="+mn-lt"/>
                          <a:ea typeface="+mn-ea"/>
                          <a:cs typeface="+mn-cs"/>
                        </a:rPr>
                        <a:t>In late 2011, Spotify also launched its app platform, inviting external developers to create new features to be offered within the client.</a:t>
                      </a:r>
                      <a:endParaRPr lang="en-CA" sz="1200" kern="1200" dirty="0">
                        <a:solidFill>
                          <a:schemeClr val="dk1"/>
                        </a:solidFill>
                        <a:latin typeface="+mn-lt"/>
                        <a:ea typeface="+mn-ea"/>
                        <a:cs typeface="+mn-cs"/>
                      </a:endParaRPr>
                    </a:p>
                  </a:txBody>
                  <a:tcPr/>
                </a:tc>
                <a:tc>
                  <a:txBody>
                    <a:bodyPr/>
                    <a:lstStyle/>
                    <a:p>
                      <a:pPr marL="171450" indent="-171450">
                        <a:buFont typeface="Arial" panose="020B0604020202020204" pitchFamily="34" charset="0"/>
                        <a:buChar char="•"/>
                      </a:pPr>
                      <a:r>
                        <a:rPr lang="en-US" sz="1200" dirty="0" smtClean="0"/>
                        <a:t>Integration-ready,</a:t>
                      </a:r>
                      <a:r>
                        <a:rPr lang="en-US" sz="1200" baseline="0" dirty="0" smtClean="0"/>
                        <a:t> open, and co-development. </a:t>
                      </a:r>
                    </a:p>
                    <a:p>
                      <a:pPr marL="171450" indent="-171450">
                        <a:buFont typeface="Arial" panose="020B0604020202020204" pitchFamily="34" charset="0"/>
                        <a:buChar char="•"/>
                      </a:pPr>
                      <a:r>
                        <a:rPr lang="en-US" sz="1200" baseline="0" dirty="0" smtClean="0"/>
                        <a:t>Platform recommendation features.</a:t>
                      </a:r>
                    </a:p>
                    <a:p>
                      <a:endParaRPr lang="en-US" sz="1200" baseline="0" dirty="0" smtClean="0"/>
                    </a:p>
                    <a:p>
                      <a:endParaRPr lang="en-CA" sz="1200" dirty="0"/>
                    </a:p>
                  </a:txBody>
                  <a:tcPr/>
                </a:tc>
              </a:tr>
            </a:tbl>
          </a:graphicData>
        </a:graphic>
      </p:graphicFrame>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82287" y="291826"/>
            <a:ext cx="1874412" cy="558620"/>
          </a:xfrm>
          <a:prstGeom prst="rect">
            <a:avLst/>
          </a:prstGeom>
        </p:spPr>
      </p:pic>
      <p:sp>
        <p:nvSpPr>
          <p:cNvPr id="19" name="TextBox 18"/>
          <p:cNvSpPr txBox="1"/>
          <p:nvPr/>
        </p:nvSpPr>
        <p:spPr>
          <a:xfrm>
            <a:off x="3286421" y="1200584"/>
            <a:ext cx="1108123" cy="612155"/>
          </a:xfrm>
          <a:prstGeom prst="rect">
            <a:avLst/>
          </a:prstGeom>
          <a:solidFill>
            <a:schemeClr val="accent2"/>
          </a:solidFill>
        </p:spPr>
        <p:txBody>
          <a:bodyPr wrap="square" rtlCol="0">
            <a:spAutoFit/>
          </a:bodyPr>
          <a:lstStyle/>
          <a:p>
            <a:pPr algn="r">
              <a:lnSpc>
                <a:spcPct val="150000"/>
              </a:lnSpc>
            </a:pPr>
            <a:r>
              <a:rPr lang="en-CA" sz="1200" b="1" dirty="0" smtClean="0">
                <a:solidFill>
                  <a:schemeClr val="bg1"/>
                </a:solidFill>
              </a:rPr>
              <a:t>Industry</a:t>
            </a:r>
            <a:endParaRPr lang="en-CA" sz="1200" b="1" dirty="0">
              <a:solidFill>
                <a:schemeClr val="bg1"/>
              </a:solidFill>
            </a:endParaRPr>
          </a:p>
          <a:p>
            <a:pPr algn="r">
              <a:lnSpc>
                <a:spcPct val="150000"/>
              </a:lnSpc>
            </a:pPr>
            <a:r>
              <a:rPr lang="en-US" sz="1200" b="1" dirty="0" smtClean="0">
                <a:solidFill>
                  <a:schemeClr val="bg1"/>
                </a:solidFill>
              </a:rPr>
              <a:t>Source</a:t>
            </a:r>
            <a:endParaRPr lang="en-CA" sz="1200" b="1" dirty="0">
              <a:solidFill>
                <a:schemeClr val="bg1"/>
              </a:solidFill>
            </a:endParaRPr>
          </a:p>
        </p:txBody>
      </p:sp>
      <p:sp>
        <p:nvSpPr>
          <p:cNvPr id="20" name="Text Placeholder 9"/>
          <p:cNvSpPr txBox="1">
            <a:spLocks/>
          </p:cNvSpPr>
          <p:nvPr/>
        </p:nvSpPr>
        <p:spPr>
          <a:xfrm>
            <a:off x="4394544" y="1192672"/>
            <a:ext cx="3433424" cy="646330"/>
          </a:xfrm>
          <a:prstGeom prst="rect">
            <a:avLst/>
          </a:prstGeom>
          <a:noFill/>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b="0" i="1" dirty="0" smtClean="0"/>
              <a:t>Media: Music/Audio streaming</a:t>
            </a:r>
          </a:p>
          <a:p>
            <a:r>
              <a:rPr lang="en-US" b="0" i="1" dirty="0" smtClean="0"/>
              <a:t>Spotify Teardown, 2019</a:t>
            </a:r>
            <a:endParaRPr lang="en-CA" b="0" i="1" dirty="0"/>
          </a:p>
        </p:txBody>
      </p:sp>
      <p:sp>
        <p:nvSpPr>
          <p:cNvPr id="15" name="Rectangle 14"/>
          <p:cNvSpPr/>
          <p:nvPr/>
        </p:nvSpPr>
        <p:spPr>
          <a:xfrm>
            <a:off x="172121" y="448574"/>
            <a:ext cx="7121308" cy="478221"/>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2400" dirty="0" smtClean="0">
                <a:solidFill>
                  <a:srgbClr val="FFFFFF"/>
                </a:solidFill>
              </a:rPr>
              <a:t>Evolution: events </a:t>
            </a:r>
            <a:r>
              <a:rPr lang="en-CA" sz="2400" dirty="0">
                <a:solidFill>
                  <a:srgbClr val="FFFFFF"/>
                </a:solidFill>
              </a:rPr>
              <a:t>and </a:t>
            </a:r>
            <a:r>
              <a:rPr lang="en-CA" sz="2400" dirty="0" smtClean="0">
                <a:solidFill>
                  <a:srgbClr val="FFFFFF"/>
                </a:solidFill>
              </a:rPr>
              <a:t>strategies 2009-2012</a:t>
            </a:r>
          </a:p>
          <a:p>
            <a:pPr lvl="0"/>
            <a:r>
              <a:rPr lang="en-US" sz="2400" dirty="0" smtClean="0">
                <a:solidFill>
                  <a:srgbClr val="FFFFFF"/>
                </a:solidFill>
                <a:ea typeface="+mj-ea"/>
                <a:cs typeface="+mj-cs"/>
              </a:rPr>
              <a:t>(2 of 4)</a:t>
            </a:r>
            <a:endParaRPr lang="en-CA" sz="2400" dirty="0">
              <a:solidFill>
                <a:schemeClr val="bg1"/>
              </a:solidFill>
              <a:ea typeface="+mj-ea"/>
              <a:cs typeface="+mj-cs"/>
            </a:endParaRPr>
          </a:p>
        </p:txBody>
      </p:sp>
    </p:spTree>
    <p:extLst>
      <p:ext uri="{BB962C8B-B14F-4D97-AF65-F5344CB8AC3E}">
        <p14:creationId xmlns:p14="http://schemas.microsoft.com/office/powerpoint/2010/main" val="21964074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	</a:t>
            </a:r>
            <a:endParaRPr lang="en-US" dirty="0"/>
          </a:p>
        </p:txBody>
      </p:sp>
      <p:grpSp>
        <p:nvGrpSpPr>
          <p:cNvPr id="12" name="Group 11"/>
          <p:cNvGrpSpPr/>
          <p:nvPr/>
        </p:nvGrpSpPr>
        <p:grpSpPr>
          <a:xfrm>
            <a:off x="-1" y="1117611"/>
            <a:ext cx="6927011" cy="796519"/>
            <a:chOff x="-2" y="294436"/>
            <a:chExt cx="6927011" cy="796519"/>
          </a:xfrm>
          <a:solidFill>
            <a:schemeClr val="accent2"/>
          </a:solidFill>
        </p:grpSpPr>
        <p:sp>
          <p:nvSpPr>
            <p:cNvPr id="14" name="Rectangle 13"/>
            <p:cNvSpPr/>
            <p:nvPr/>
          </p:nvSpPr>
          <p:spPr>
            <a:xfrm>
              <a:off x="-2" y="294436"/>
              <a:ext cx="6927011" cy="796519"/>
            </a:xfrm>
            <a:prstGeom prst="rect">
              <a:avLst/>
            </a:prstGeom>
            <a:grp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800" b="1" dirty="0" smtClean="0"/>
                <a:t>CASE STUDY</a:t>
              </a:r>
              <a:endParaRPr lang="en-CA" sz="2800" b="1" dirty="0"/>
            </a:p>
          </p:txBody>
        </p:sp>
        <p:cxnSp>
          <p:nvCxnSpPr>
            <p:cNvPr id="17" name="Straight Connector 16"/>
            <p:cNvCxnSpPr/>
            <p:nvPr/>
          </p:nvCxnSpPr>
          <p:spPr>
            <a:xfrm>
              <a:off x="3424605" y="430860"/>
              <a:ext cx="0" cy="501833"/>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grpFill/>
            <a:effectLst>
              <a:outerShdw blurRad="25400" dist="25400" dir="2700000" algn="tl" rotWithShape="0">
                <a:prstClr val="black">
                  <a:alpha val="15000"/>
                </a:prstClr>
              </a:outerShdw>
            </a:effectLst>
          </p:spPr>
        </p:pic>
      </p:grpSp>
      <p:graphicFrame>
        <p:nvGraphicFramePr>
          <p:cNvPr id="22" name="Table 21"/>
          <p:cNvGraphicFramePr>
            <a:graphicFrameLocks noGrp="1"/>
          </p:cNvGraphicFramePr>
          <p:nvPr>
            <p:extLst>
              <p:ext uri="{D42A27DB-BD31-4B8C-83A1-F6EECF244321}">
                <p14:modId xmlns:p14="http://schemas.microsoft.com/office/powerpoint/2010/main" val="3943775002"/>
              </p:ext>
            </p:extLst>
          </p:nvPr>
        </p:nvGraphicFramePr>
        <p:xfrm>
          <a:off x="400183" y="2053529"/>
          <a:ext cx="8328453" cy="3572544"/>
        </p:xfrm>
        <a:graphic>
          <a:graphicData uri="http://schemas.openxmlformats.org/drawingml/2006/table">
            <a:tbl>
              <a:tblPr firstRow="1" bandRow="1">
                <a:tableStyleId>{5C22544A-7EE6-4342-B048-85BDC9FD1C3A}</a:tableStyleId>
              </a:tblPr>
              <a:tblGrid>
                <a:gridCol w="1256089"/>
                <a:gridCol w="3301379"/>
                <a:gridCol w="3770985"/>
              </a:tblGrid>
              <a:tr h="372144">
                <a:tc>
                  <a:txBody>
                    <a:bodyPr/>
                    <a:lstStyle/>
                    <a:p>
                      <a:pPr algn="ctr"/>
                      <a:r>
                        <a:rPr lang="en-US" sz="1400" dirty="0" smtClean="0"/>
                        <a:t>Period</a:t>
                      </a:r>
                      <a:endParaRPr lang="en-CA" sz="1400" dirty="0"/>
                    </a:p>
                  </a:txBody>
                  <a:tcPr anchor="ctr">
                    <a:solidFill>
                      <a:schemeClr val="accent3"/>
                    </a:solidFill>
                  </a:tcPr>
                </a:tc>
                <a:tc>
                  <a:txBody>
                    <a:bodyPr/>
                    <a:lstStyle/>
                    <a:p>
                      <a:pPr algn="ctr"/>
                      <a:r>
                        <a:rPr lang="en-US" sz="1400" dirty="0" smtClean="0"/>
                        <a:t>Events</a:t>
                      </a:r>
                    </a:p>
                  </a:txBody>
                  <a:tcPr anchor="ctr">
                    <a:solidFill>
                      <a:schemeClr val="accent3"/>
                    </a:solidFill>
                  </a:tcPr>
                </a:tc>
                <a:tc>
                  <a:txBody>
                    <a:bodyPr/>
                    <a:lstStyle/>
                    <a:p>
                      <a:pPr algn="ctr"/>
                      <a:r>
                        <a:rPr lang="en-US" sz="1400" dirty="0" smtClean="0"/>
                        <a:t>Strategic</a:t>
                      </a:r>
                      <a:r>
                        <a:rPr lang="en-US" sz="1400" baseline="0" dirty="0" smtClean="0"/>
                        <a:t> Moves</a:t>
                      </a:r>
                      <a:endParaRPr lang="en-CA" sz="1400" dirty="0"/>
                    </a:p>
                  </a:txBody>
                  <a:tcPr anchor="ctr">
                    <a:solidFill>
                      <a:schemeClr val="accent3"/>
                    </a:solidFill>
                  </a:tcPr>
                </a:tc>
              </a:tr>
              <a:tr h="370840">
                <a:tc>
                  <a:txBody>
                    <a:bodyPr/>
                    <a:lstStyle/>
                    <a:p>
                      <a:r>
                        <a:rPr lang="en-US" sz="1400" dirty="0" smtClean="0"/>
                        <a:t>2013</a:t>
                      </a:r>
                      <a:endParaRPr lang="en-CA" sz="1400" dirty="0"/>
                    </a:p>
                  </a:txBody>
                  <a:tcPr/>
                </a:tc>
                <a:tc>
                  <a:txBody>
                    <a:bodyPr/>
                    <a:lstStyle/>
                    <a:p>
                      <a:r>
                        <a:rPr lang="en-US" sz="1200" dirty="0" smtClean="0"/>
                        <a:t>The first company acquired by Spotify</a:t>
                      </a:r>
                      <a:r>
                        <a:rPr lang="en-US" sz="1200" baseline="0" dirty="0" smtClean="0"/>
                        <a:t> </a:t>
                      </a:r>
                      <a:r>
                        <a:rPr lang="en-US" sz="1200" dirty="0" smtClean="0"/>
                        <a:t>was Tunigo in May of 2013. After the acquisition, Tunigo’s features were integrated into the Spotify client.</a:t>
                      </a:r>
                      <a:endParaRPr lang="en-CA" sz="120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Curating music (as opposed to on-demand).</a:t>
                      </a:r>
                      <a:endParaRPr lang="en-CA" sz="1200" dirty="0" smtClean="0"/>
                    </a:p>
                    <a:p>
                      <a:pPr marL="171450" indent="-171450">
                        <a:buFont typeface="Arial" panose="020B0604020202020204" pitchFamily="34" charset="0"/>
                        <a:buChar char="•"/>
                      </a:pPr>
                      <a:r>
                        <a:rPr lang="en-US" sz="1200" dirty="0" smtClean="0"/>
                        <a:t>Spotify changed its business strategy from its on-demand doctrine – the company gradually re-oriented itself toward providing not only access to music but also recommendations for music that users would not have requested themselves. </a:t>
                      </a:r>
                    </a:p>
                    <a:p>
                      <a:pPr marL="171450" indent="-171450">
                        <a:buFont typeface="Arial" panose="020B0604020202020204" pitchFamily="34" charset="0"/>
                        <a:buChar char="•"/>
                      </a:pPr>
                      <a:r>
                        <a:rPr lang="en-US" sz="1200" dirty="0" smtClean="0"/>
                        <a:t>Tungio’s functionality provided Spotify users with playlists based not only on genres but also on specific activities or moods. </a:t>
                      </a:r>
                      <a:endParaRPr lang="en-CA" sz="1200" dirty="0"/>
                    </a:p>
                  </a:txBody>
                  <a:tcPr/>
                </a:tc>
              </a:tr>
              <a:tr h="370840">
                <a:tc>
                  <a:txBody>
                    <a:bodyPr/>
                    <a:lstStyle/>
                    <a:p>
                      <a:r>
                        <a:rPr lang="en-US" sz="1400" dirty="0" smtClean="0"/>
                        <a:t>2013-2015</a:t>
                      </a:r>
                      <a:endParaRPr lang="en-CA" sz="1400" dirty="0"/>
                    </a:p>
                  </a:txBody>
                  <a:tcPr/>
                </a:tc>
                <a:tc>
                  <a:txBody>
                    <a:bodyPr/>
                    <a:lstStyle/>
                    <a:p>
                      <a:pPr marL="0" algn="l" defTabSz="914400" rtl="0" eaLnBrk="1" latinLnBrk="0" hangingPunct="1"/>
                      <a:r>
                        <a:rPr lang="en-CA" sz="1200" kern="1200" dirty="0" smtClean="0">
                          <a:solidFill>
                            <a:schemeClr val="dk1"/>
                          </a:solidFill>
                          <a:latin typeface="+mn-lt"/>
                          <a:ea typeface="+mn-ea"/>
                          <a:cs typeface="+mn-cs"/>
                        </a:rPr>
                        <a:t>During the Spring of 2014, Spotify made its second acquisition: the music analysis firm Echo Nest. </a:t>
                      </a:r>
                      <a:endParaRPr lang="en-CA" sz="1200" kern="1200" dirty="0">
                        <a:solidFill>
                          <a:schemeClr val="dk1"/>
                        </a:solidFill>
                        <a:latin typeface="+mn-lt"/>
                        <a:ea typeface="+mn-ea"/>
                        <a:cs typeface="+mn-cs"/>
                      </a:endParaRPr>
                    </a:p>
                  </a:txBody>
                  <a:tcPr/>
                </a:tc>
                <a:tc>
                  <a:txBody>
                    <a:bodyPr/>
                    <a:lstStyle/>
                    <a:p>
                      <a:pPr marL="171450" indent="-171450">
                        <a:buFont typeface="Arial" panose="020B0604020202020204" pitchFamily="34" charset="0"/>
                        <a:buChar char="•"/>
                      </a:pPr>
                      <a:r>
                        <a:rPr lang="en-CA" sz="1200" kern="1200" dirty="0" smtClean="0">
                          <a:solidFill>
                            <a:schemeClr val="dk1"/>
                          </a:solidFill>
                          <a:latin typeface="+mn-lt"/>
                          <a:ea typeface="+mn-ea"/>
                          <a:cs typeface="+mn-cs"/>
                        </a:rPr>
                        <a:t>Algorithmic recommendations.</a:t>
                      </a:r>
                    </a:p>
                    <a:p>
                      <a:pPr marL="171450" indent="-171450">
                        <a:buFont typeface="Arial" panose="020B0604020202020204" pitchFamily="34" charset="0"/>
                        <a:buChar char="•"/>
                      </a:pPr>
                      <a:r>
                        <a:rPr lang="en-US" sz="1200" kern="1200" dirty="0" smtClean="0">
                          <a:solidFill>
                            <a:schemeClr val="dk1"/>
                          </a:solidFill>
                          <a:latin typeface="+mn-lt"/>
                          <a:ea typeface="+mn-ea"/>
                          <a:cs typeface="+mn-cs"/>
                        </a:rPr>
                        <a:t>Shift</a:t>
                      </a:r>
                      <a:r>
                        <a:rPr lang="en-US" sz="1200" kern="1200" baseline="0" dirty="0" smtClean="0">
                          <a:solidFill>
                            <a:schemeClr val="dk1"/>
                          </a:solidFill>
                          <a:latin typeface="+mn-lt"/>
                          <a:ea typeface="+mn-ea"/>
                          <a:cs typeface="+mn-cs"/>
                        </a:rPr>
                        <a:t> from P2P to centralization (data center).</a:t>
                      </a:r>
                      <a:endParaRPr lang="en-CA" sz="1200" kern="1200" dirty="0">
                        <a:solidFill>
                          <a:schemeClr val="dk1"/>
                        </a:solidFill>
                        <a:latin typeface="+mn-lt"/>
                        <a:ea typeface="+mn-ea"/>
                        <a:cs typeface="+mn-cs"/>
                      </a:endParaRPr>
                    </a:p>
                  </a:txBody>
                  <a:tcPr/>
                </a:tc>
              </a:tr>
              <a:tr h="370840">
                <a:tc>
                  <a:txBody>
                    <a:bodyPr/>
                    <a:lstStyle/>
                    <a:p>
                      <a:r>
                        <a:rPr lang="en-US" sz="1400" dirty="0" smtClean="0"/>
                        <a:t>2015-2017</a:t>
                      </a:r>
                      <a:endParaRPr lang="en-CA" sz="1400" dirty="0"/>
                    </a:p>
                  </a:txBody>
                  <a:tcPr/>
                </a:tc>
                <a:tc>
                  <a:txBody>
                    <a:bodyPr/>
                    <a:lstStyle/>
                    <a:p>
                      <a:r>
                        <a:rPr lang="en-CA" sz="1200" kern="1200" dirty="0" smtClean="0">
                          <a:solidFill>
                            <a:schemeClr val="dk1"/>
                          </a:solidFill>
                          <a:latin typeface="+mn-lt"/>
                          <a:ea typeface="+mn-ea"/>
                          <a:cs typeface="+mn-cs"/>
                        </a:rPr>
                        <a:t>Spotify acquired yet another music intelligence company: Seed Scientific. </a:t>
                      </a:r>
                    </a:p>
                    <a:p>
                      <a:r>
                        <a:rPr lang="en-US" sz="1200" kern="1200" dirty="0" smtClean="0">
                          <a:solidFill>
                            <a:schemeClr val="dk1"/>
                          </a:solidFill>
                          <a:latin typeface="+mn-lt"/>
                          <a:ea typeface="+mn-ea"/>
                          <a:cs typeface="+mn-cs"/>
                        </a:rPr>
                        <a:t>Increased</a:t>
                      </a:r>
                      <a:r>
                        <a:rPr lang="en-US" sz="1200" kern="1200" baseline="0" dirty="0" smtClean="0">
                          <a:solidFill>
                            <a:schemeClr val="dk1"/>
                          </a:solidFill>
                          <a:latin typeface="+mn-lt"/>
                          <a:ea typeface="+mn-ea"/>
                          <a:cs typeface="+mn-cs"/>
                        </a:rPr>
                        <a:t> f</a:t>
                      </a:r>
                      <a:r>
                        <a:rPr lang="en-US" sz="1200" kern="1200" dirty="0" smtClean="0">
                          <a:solidFill>
                            <a:schemeClr val="dk1"/>
                          </a:solidFill>
                          <a:latin typeface="+mn-lt"/>
                          <a:ea typeface="+mn-ea"/>
                          <a:cs typeface="+mn-cs"/>
                        </a:rPr>
                        <a:t>ocus on podcasts*</a:t>
                      </a:r>
                      <a:r>
                        <a:rPr lang="en-US" sz="1200" kern="1200" baseline="0" dirty="0" smtClean="0">
                          <a:solidFill>
                            <a:schemeClr val="dk1"/>
                          </a:solidFill>
                          <a:latin typeface="+mn-lt"/>
                          <a:ea typeface="+mn-ea"/>
                          <a:cs typeface="+mn-cs"/>
                        </a:rPr>
                        <a:t> </a:t>
                      </a:r>
                      <a:endParaRPr lang="en-CA" sz="1200" kern="1200" dirty="0">
                        <a:solidFill>
                          <a:schemeClr val="dk1"/>
                        </a:solidFill>
                        <a:latin typeface="+mn-lt"/>
                        <a:ea typeface="+mn-ea"/>
                        <a:cs typeface="+mn-cs"/>
                      </a:endParaRPr>
                    </a:p>
                  </a:txBody>
                  <a:tcPr/>
                </a:tc>
                <a:tc>
                  <a:txBody>
                    <a:bodyPr/>
                    <a:lstStyle/>
                    <a:p>
                      <a:pPr marL="171450" indent="-171450">
                        <a:buFont typeface="Arial" panose="020B0604020202020204" pitchFamily="34" charset="0"/>
                        <a:buChar char="•"/>
                      </a:pPr>
                      <a:r>
                        <a:rPr lang="en-US" sz="1200" dirty="0" smtClean="0"/>
                        <a:t>IoT:</a:t>
                      </a:r>
                      <a:r>
                        <a:rPr lang="en-US" sz="1200" baseline="0" dirty="0" smtClean="0"/>
                        <a:t> </a:t>
                      </a:r>
                      <a:r>
                        <a:rPr lang="en-US" sz="1200" dirty="0" smtClean="0"/>
                        <a:t>Spotify</a:t>
                      </a:r>
                      <a:r>
                        <a:rPr lang="en-US" sz="1200" baseline="0" dirty="0" smtClean="0"/>
                        <a:t> Running used the mobile phone’s sensors to synch/control music with the person’s movement.</a:t>
                      </a:r>
                    </a:p>
                    <a:p>
                      <a:pPr marL="171450" indent="-171450">
                        <a:buFont typeface="Arial" panose="020B0604020202020204" pitchFamily="34" charset="0"/>
                        <a:buChar char="•"/>
                      </a:pPr>
                      <a:r>
                        <a:rPr lang="en-US" sz="1200" baseline="0" dirty="0" smtClean="0"/>
                        <a:t>Unique music/experience provider.</a:t>
                      </a:r>
                      <a:endParaRPr lang="en-CA" sz="1200" dirty="0"/>
                    </a:p>
                  </a:txBody>
                  <a:tcPr/>
                </a:tc>
              </a:tr>
            </a:tbl>
          </a:graphicData>
        </a:graphic>
      </p:graphicFrame>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82287" y="291826"/>
            <a:ext cx="1874412" cy="558620"/>
          </a:xfrm>
          <a:prstGeom prst="rect">
            <a:avLst/>
          </a:prstGeom>
        </p:spPr>
      </p:pic>
      <p:sp>
        <p:nvSpPr>
          <p:cNvPr id="16" name="Rectangle 15"/>
          <p:cNvSpPr/>
          <p:nvPr/>
        </p:nvSpPr>
        <p:spPr>
          <a:xfrm>
            <a:off x="4175244" y="6023480"/>
            <a:ext cx="4702055" cy="400110"/>
          </a:xfrm>
          <a:prstGeom prst="rect">
            <a:avLst/>
          </a:prstGeom>
        </p:spPr>
        <p:txBody>
          <a:bodyPr wrap="square">
            <a:spAutoFit/>
          </a:bodyPr>
          <a:lstStyle/>
          <a:p>
            <a:r>
              <a:rPr lang="en-US" sz="1000" dirty="0" smtClean="0"/>
              <a:t>*In 2019, Spotify acquired two podcasting companies: Gimlet Media and Anchor. </a:t>
            </a:r>
          </a:p>
          <a:p>
            <a:r>
              <a:rPr lang="en-US" sz="1000" dirty="0" smtClean="0"/>
              <a:t>Source: Venture Beat, 2019</a:t>
            </a:r>
            <a:endParaRPr lang="en-CA" sz="1000" dirty="0"/>
          </a:p>
        </p:txBody>
      </p:sp>
      <p:sp>
        <p:nvSpPr>
          <p:cNvPr id="20" name="TextBox 19"/>
          <p:cNvSpPr txBox="1"/>
          <p:nvPr/>
        </p:nvSpPr>
        <p:spPr>
          <a:xfrm>
            <a:off x="3286421" y="1200584"/>
            <a:ext cx="1108123" cy="612155"/>
          </a:xfrm>
          <a:prstGeom prst="rect">
            <a:avLst/>
          </a:prstGeom>
          <a:solidFill>
            <a:schemeClr val="accent2"/>
          </a:solidFill>
        </p:spPr>
        <p:txBody>
          <a:bodyPr wrap="square" rtlCol="0">
            <a:spAutoFit/>
          </a:bodyPr>
          <a:lstStyle/>
          <a:p>
            <a:pPr algn="r">
              <a:lnSpc>
                <a:spcPct val="150000"/>
              </a:lnSpc>
            </a:pPr>
            <a:r>
              <a:rPr lang="en-CA" sz="1200" b="1" dirty="0" smtClean="0">
                <a:solidFill>
                  <a:schemeClr val="bg1"/>
                </a:solidFill>
              </a:rPr>
              <a:t>Industry</a:t>
            </a:r>
            <a:endParaRPr lang="en-CA" sz="1200" b="1" dirty="0">
              <a:solidFill>
                <a:schemeClr val="bg1"/>
              </a:solidFill>
            </a:endParaRPr>
          </a:p>
          <a:p>
            <a:pPr algn="r">
              <a:lnSpc>
                <a:spcPct val="150000"/>
              </a:lnSpc>
            </a:pPr>
            <a:r>
              <a:rPr lang="en-US" sz="1200" b="1" dirty="0" smtClean="0">
                <a:solidFill>
                  <a:schemeClr val="bg1"/>
                </a:solidFill>
              </a:rPr>
              <a:t>Source</a:t>
            </a:r>
            <a:endParaRPr lang="en-CA" sz="1200" b="1" dirty="0">
              <a:solidFill>
                <a:schemeClr val="bg1"/>
              </a:solidFill>
            </a:endParaRPr>
          </a:p>
        </p:txBody>
      </p:sp>
      <p:sp>
        <p:nvSpPr>
          <p:cNvPr id="21" name="Text Placeholder 9"/>
          <p:cNvSpPr txBox="1">
            <a:spLocks/>
          </p:cNvSpPr>
          <p:nvPr/>
        </p:nvSpPr>
        <p:spPr>
          <a:xfrm>
            <a:off x="4394544" y="1192672"/>
            <a:ext cx="3433424" cy="646330"/>
          </a:xfrm>
          <a:prstGeom prst="rect">
            <a:avLst/>
          </a:prstGeom>
          <a:noFill/>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b="0" i="1" dirty="0" smtClean="0"/>
              <a:t>Media: Music/Audio streaming</a:t>
            </a:r>
          </a:p>
          <a:p>
            <a:r>
              <a:rPr lang="en-US" b="0" i="1" dirty="0" smtClean="0"/>
              <a:t>Spotify Teardown, 2019</a:t>
            </a:r>
            <a:endParaRPr lang="en-CA" b="0" i="1" dirty="0"/>
          </a:p>
        </p:txBody>
      </p:sp>
      <p:sp>
        <p:nvSpPr>
          <p:cNvPr id="15" name="Rectangle 14"/>
          <p:cNvSpPr/>
          <p:nvPr/>
        </p:nvSpPr>
        <p:spPr>
          <a:xfrm>
            <a:off x="172121" y="448574"/>
            <a:ext cx="7121308" cy="478221"/>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2400" dirty="0" smtClean="0">
                <a:solidFill>
                  <a:srgbClr val="FFFFFF"/>
                </a:solidFill>
              </a:rPr>
              <a:t>Evolution: events </a:t>
            </a:r>
            <a:r>
              <a:rPr lang="en-CA" sz="2400" dirty="0">
                <a:solidFill>
                  <a:srgbClr val="FFFFFF"/>
                </a:solidFill>
              </a:rPr>
              <a:t>and </a:t>
            </a:r>
            <a:r>
              <a:rPr lang="en-CA" sz="2400" dirty="0" smtClean="0">
                <a:solidFill>
                  <a:srgbClr val="FFFFFF"/>
                </a:solidFill>
              </a:rPr>
              <a:t>strategies 2013-2017</a:t>
            </a:r>
          </a:p>
          <a:p>
            <a:pPr lvl="0"/>
            <a:r>
              <a:rPr lang="en-US" sz="2400" dirty="0" smtClean="0">
                <a:solidFill>
                  <a:srgbClr val="FFFFFF"/>
                </a:solidFill>
                <a:ea typeface="+mj-ea"/>
                <a:cs typeface="+mj-cs"/>
              </a:rPr>
              <a:t>(3 of 4)</a:t>
            </a:r>
            <a:endParaRPr lang="en-CA" sz="2400" dirty="0">
              <a:solidFill>
                <a:schemeClr val="bg1"/>
              </a:solidFill>
              <a:ea typeface="+mj-ea"/>
              <a:cs typeface="+mj-cs"/>
            </a:endParaRPr>
          </a:p>
        </p:txBody>
      </p:sp>
    </p:spTree>
    <p:extLst>
      <p:ext uri="{BB962C8B-B14F-4D97-AF65-F5344CB8AC3E}">
        <p14:creationId xmlns:p14="http://schemas.microsoft.com/office/powerpoint/2010/main" val="9282206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178859" y="2032366"/>
            <a:ext cx="8741570" cy="42447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 name="Title 3"/>
          <p:cNvSpPr>
            <a:spLocks noGrp="1"/>
          </p:cNvSpPr>
          <p:nvPr>
            <p:ph type="title"/>
          </p:nvPr>
        </p:nvSpPr>
        <p:spPr/>
        <p:txBody>
          <a:bodyPr/>
          <a:lstStyle/>
          <a:p>
            <a:r>
              <a:rPr lang="en-CA" dirty="0"/>
              <a:t>	</a:t>
            </a:r>
            <a:endParaRPr lang="en-US" dirty="0"/>
          </a:p>
        </p:txBody>
      </p:sp>
      <p:grpSp>
        <p:nvGrpSpPr>
          <p:cNvPr id="12" name="Group 11"/>
          <p:cNvGrpSpPr/>
          <p:nvPr/>
        </p:nvGrpSpPr>
        <p:grpSpPr>
          <a:xfrm>
            <a:off x="-1" y="1117611"/>
            <a:ext cx="7108262" cy="796519"/>
            <a:chOff x="-2" y="294436"/>
            <a:chExt cx="6927011" cy="796519"/>
          </a:xfrm>
          <a:solidFill>
            <a:schemeClr val="accent2"/>
          </a:solidFill>
        </p:grpSpPr>
        <p:sp>
          <p:nvSpPr>
            <p:cNvPr id="14" name="Rectangle 13"/>
            <p:cNvSpPr/>
            <p:nvPr/>
          </p:nvSpPr>
          <p:spPr>
            <a:xfrm>
              <a:off x="-2" y="294436"/>
              <a:ext cx="6927011" cy="796519"/>
            </a:xfrm>
            <a:prstGeom prst="rect">
              <a:avLst/>
            </a:prstGeom>
            <a:grp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800" b="1" dirty="0" smtClean="0"/>
                <a:t>CASE STUDY</a:t>
              </a:r>
              <a:endParaRPr lang="en-CA" sz="2800" b="1" dirty="0"/>
            </a:p>
          </p:txBody>
        </p:sp>
        <p:cxnSp>
          <p:nvCxnSpPr>
            <p:cNvPr id="17" name="Straight Connector 16"/>
            <p:cNvCxnSpPr/>
            <p:nvPr/>
          </p:nvCxnSpPr>
          <p:spPr>
            <a:xfrm>
              <a:off x="3424605" y="430860"/>
              <a:ext cx="0" cy="501833"/>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grpFill/>
            <a:effectLst>
              <a:outerShdw blurRad="25400" dist="25400" dir="2700000" algn="tl" rotWithShape="0">
                <a:prstClr val="black">
                  <a:alpha val="15000"/>
                </a:prstClr>
              </a:outerShdw>
            </a:effectLst>
          </p:spPr>
        </p:pic>
      </p:gr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82287" y="291826"/>
            <a:ext cx="1874412" cy="558620"/>
          </a:xfrm>
          <a:prstGeom prst="rect">
            <a:avLst/>
          </a:prstGeom>
        </p:spPr>
      </p:pic>
      <p:pic>
        <p:nvPicPr>
          <p:cNvPr id="1026" name="Picture 2" descr="Infographic: Spotify Reaches 100 Million Premium Subscribers | Statist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15853" y="2066687"/>
            <a:ext cx="5852991" cy="4170256"/>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4549644" y="6272231"/>
            <a:ext cx="4512774" cy="246221"/>
          </a:xfrm>
          <a:prstGeom prst="rect">
            <a:avLst/>
          </a:prstGeom>
        </p:spPr>
        <p:txBody>
          <a:bodyPr wrap="none">
            <a:spAutoFit/>
          </a:bodyPr>
          <a:lstStyle/>
          <a:p>
            <a:r>
              <a:rPr lang="en-US" sz="1000" dirty="0" smtClean="0"/>
              <a:t>Image source: Statista, “Spotify Reaches 100 Million Premium Subscribers”</a:t>
            </a:r>
            <a:endParaRPr lang="en-CA" sz="1000" dirty="0"/>
          </a:p>
        </p:txBody>
      </p:sp>
      <p:sp>
        <p:nvSpPr>
          <p:cNvPr id="2" name="Rectangle 1"/>
          <p:cNvSpPr/>
          <p:nvPr/>
        </p:nvSpPr>
        <p:spPr>
          <a:xfrm>
            <a:off x="226574" y="2089712"/>
            <a:ext cx="2613805" cy="4093428"/>
          </a:xfrm>
          <a:prstGeom prst="rect">
            <a:avLst/>
          </a:prstGeom>
        </p:spPr>
        <p:txBody>
          <a:bodyPr wrap="square">
            <a:spAutoFit/>
          </a:bodyPr>
          <a:lstStyle/>
          <a:p>
            <a:pPr algn="ctr"/>
            <a:r>
              <a:rPr lang="en-CA" sz="1200" i="1" dirty="0" smtClean="0">
                <a:latin typeface="+mj-lt"/>
              </a:rPr>
              <a:t>Before </a:t>
            </a:r>
            <a:r>
              <a:rPr lang="en-CA" sz="1200" i="1" dirty="0">
                <a:latin typeface="+mj-lt"/>
              </a:rPr>
              <a:t>Spotify’s launch, music streaming was still in its infancy, accounting for just 1 percent of global music revenues in 2007, but eventually, the company’s early bet on streaming would pay off. </a:t>
            </a:r>
          </a:p>
          <a:p>
            <a:pPr algn="ctr"/>
            <a:endParaRPr lang="en-CA" sz="1200" i="1" dirty="0">
              <a:latin typeface="+mj-lt"/>
            </a:endParaRPr>
          </a:p>
          <a:p>
            <a:pPr algn="ctr"/>
            <a:r>
              <a:rPr lang="en-CA" sz="1200" i="1" dirty="0">
                <a:latin typeface="+mj-lt"/>
              </a:rPr>
              <a:t>As the following chart illustrates, it took a while for Spotify to really take off. By the time of its fifth birthday in 2013, Spotify had roughly 30 million active users and 8 million premium subscribers. In the five and a half years since, however, the service’s active user and premium subscriber numbers have skyrocketed, reaching 217 and 100 million, respectively, by the end of March 2019</a:t>
            </a:r>
            <a:r>
              <a:rPr lang="en-CA" sz="1200" i="1" dirty="0" smtClean="0">
                <a:latin typeface="+mj-lt"/>
              </a:rPr>
              <a:t>.</a:t>
            </a:r>
          </a:p>
          <a:p>
            <a:pPr algn="ctr"/>
            <a:endParaRPr lang="en-CA" sz="1200" dirty="0">
              <a:latin typeface="+mj-lt"/>
            </a:endParaRPr>
          </a:p>
          <a:p>
            <a:pPr algn="ctr"/>
            <a:r>
              <a:rPr lang="en-CA" sz="1000" dirty="0" smtClean="0">
                <a:cs typeface="Calibri" panose="020F0502020204030204" pitchFamily="34" charset="0"/>
              </a:rPr>
              <a:t>– </a:t>
            </a:r>
            <a:r>
              <a:rPr lang="en-US" sz="1000" dirty="0" smtClean="0"/>
              <a:t>Statista</a:t>
            </a:r>
            <a:r>
              <a:rPr lang="en-US" sz="1000" dirty="0"/>
              <a:t>, “Spotify Reaches 100 Million Premium Subscribers</a:t>
            </a:r>
            <a:r>
              <a:rPr lang="en-US" sz="1000" dirty="0" smtClean="0"/>
              <a:t>”</a:t>
            </a:r>
            <a:endParaRPr lang="en-CA" sz="1000" dirty="0"/>
          </a:p>
        </p:txBody>
      </p:sp>
      <p:sp>
        <p:nvSpPr>
          <p:cNvPr id="21" name="Rectangle 20"/>
          <p:cNvSpPr/>
          <p:nvPr/>
        </p:nvSpPr>
        <p:spPr>
          <a:xfrm>
            <a:off x="172121" y="448574"/>
            <a:ext cx="7121308" cy="478221"/>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2400" dirty="0" smtClean="0">
                <a:solidFill>
                  <a:srgbClr val="FFFFFF"/>
                </a:solidFill>
              </a:rPr>
              <a:t>Evolution: 100 million subscribers </a:t>
            </a:r>
          </a:p>
          <a:p>
            <a:pPr lvl="0"/>
            <a:r>
              <a:rPr lang="en-US" sz="2400" dirty="0" smtClean="0">
                <a:solidFill>
                  <a:srgbClr val="FFFFFF"/>
                </a:solidFill>
                <a:ea typeface="+mj-ea"/>
                <a:cs typeface="+mj-cs"/>
              </a:rPr>
              <a:t>(4 of 4)</a:t>
            </a:r>
            <a:endParaRPr lang="en-CA" sz="2400" dirty="0">
              <a:solidFill>
                <a:schemeClr val="bg1"/>
              </a:solidFill>
              <a:ea typeface="+mj-ea"/>
              <a:cs typeface="+mj-cs"/>
            </a:endParaRPr>
          </a:p>
        </p:txBody>
      </p:sp>
      <p:sp>
        <p:nvSpPr>
          <p:cNvPr id="24" name="TextBox 23"/>
          <p:cNvSpPr txBox="1"/>
          <p:nvPr/>
        </p:nvSpPr>
        <p:spPr>
          <a:xfrm>
            <a:off x="3164347" y="1164529"/>
            <a:ext cx="848171" cy="646331"/>
          </a:xfrm>
          <a:prstGeom prst="rect">
            <a:avLst/>
          </a:prstGeom>
          <a:solidFill>
            <a:schemeClr val="accent2"/>
          </a:solidFill>
        </p:spPr>
        <p:txBody>
          <a:bodyPr wrap="square" rtlCol="0">
            <a:spAutoFit/>
          </a:bodyPr>
          <a:lstStyle/>
          <a:p>
            <a:pPr algn="r">
              <a:lnSpc>
                <a:spcPct val="150000"/>
              </a:lnSpc>
            </a:pPr>
            <a:r>
              <a:rPr lang="en-CA" sz="1200" b="1" dirty="0" smtClean="0">
                <a:solidFill>
                  <a:schemeClr val="bg1"/>
                </a:solidFill>
              </a:rPr>
              <a:t>Industry</a:t>
            </a:r>
            <a:endParaRPr lang="en-CA" sz="1200" b="1" dirty="0">
              <a:solidFill>
                <a:schemeClr val="bg1"/>
              </a:solidFill>
            </a:endParaRPr>
          </a:p>
          <a:p>
            <a:pPr algn="r">
              <a:lnSpc>
                <a:spcPct val="150000"/>
              </a:lnSpc>
            </a:pPr>
            <a:r>
              <a:rPr lang="en-US" sz="1200" b="1" dirty="0" smtClean="0">
                <a:solidFill>
                  <a:schemeClr val="bg1"/>
                </a:solidFill>
              </a:rPr>
              <a:t>Source</a:t>
            </a:r>
            <a:endParaRPr lang="en-CA" sz="1200" b="1" dirty="0">
              <a:solidFill>
                <a:schemeClr val="bg1"/>
              </a:solidFill>
            </a:endParaRPr>
          </a:p>
        </p:txBody>
      </p:sp>
      <p:sp>
        <p:nvSpPr>
          <p:cNvPr id="25" name="Text Placeholder 9"/>
          <p:cNvSpPr txBox="1">
            <a:spLocks/>
          </p:cNvSpPr>
          <p:nvPr/>
        </p:nvSpPr>
        <p:spPr>
          <a:xfrm>
            <a:off x="3987701" y="1244087"/>
            <a:ext cx="3112288" cy="765002"/>
          </a:xfrm>
          <a:prstGeom prst="rect">
            <a:avLst/>
          </a:prstGeom>
          <a:noFill/>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00000"/>
              </a:lnSpc>
              <a:spcAft>
                <a:spcPts val="600"/>
              </a:spcAft>
            </a:pPr>
            <a:r>
              <a:rPr lang="en-CA" sz="1100" b="0" i="1" dirty="0" smtClean="0"/>
              <a:t>Media: Music/Audio streaming</a:t>
            </a:r>
            <a:endParaRPr lang="en-US" sz="1100" b="0" i="1" dirty="0" smtClean="0"/>
          </a:p>
          <a:p>
            <a:pPr>
              <a:lnSpc>
                <a:spcPct val="100000"/>
              </a:lnSpc>
            </a:pPr>
            <a:r>
              <a:rPr lang="en-US" sz="1100" b="0" i="1" dirty="0" smtClean="0"/>
              <a:t>Statista</a:t>
            </a:r>
            <a:r>
              <a:rPr lang="en-US" sz="1100" b="0" i="1" dirty="0"/>
              <a:t>, “Spotify Reaches 100 Million </a:t>
            </a:r>
            <a:r>
              <a:rPr lang="en-US" sz="1100" b="0" i="1" dirty="0" smtClean="0"/>
              <a:t>Premium</a:t>
            </a:r>
          </a:p>
          <a:p>
            <a:pPr>
              <a:lnSpc>
                <a:spcPct val="100000"/>
              </a:lnSpc>
            </a:pPr>
            <a:r>
              <a:rPr lang="en-US" sz="1100" b="0" i="1" dirty="0" smtClean="0"/>
              <a:t>Subscribers,” 2019</a:t>
            </a:r>
            <a:endParaRPr lang="en-CA" sz="1100" b="0" i="1" dirty="0"/>
          </a:p>
        </p:txBody>
      </p:sp>
      <p:pic>
        <p:nvPicPr>
          <p:cNvPr id="26" name="Picture 102"/>
          <p:cNvPicPr>
            <a:picLocks noChangeAspect="1"/>
          </p:cNvPicPr>
          <p:nvPr/>
        </p:nvPicPr>
        <p:blipFill>
          <a:blip r:embed="rId6"/>
          <a:stretch>
            <a:fillRect/>
          </a:stretch>
        </p:blipFill>
        <p:spPr>
          <a:xfrm>
            <a:off x="161745" y="2066687"/>
            <a:ext cx="292633" cy="219475"/>
          </a:xfrm>
          <a:prstGeom prst="rect">
            <a:avLst/>
          </a:prstGeom>
        </p:spPr>
      </p:pic>
      <p:pic>
        <p:nvPicPr>
          <p:cNvPr id="27" name="Picture 103"/>
          <p:cNvPicPr>
            <a:picLocks noChangeAspect="1"/>
          </p:cNvPicPr>
          <p:nvPr/>
        </p:nvPicPr>
        <p:blipFill>
          <a:blip r:embed="rId7"/>
          <a:stretch>
            <a:fillRect/>
          </a:stretch>
        </p:blipFill>
        <p:spPr>
          <a:xfrm>
            <a:off x="2566035" y="5392686"/>
            <a:ext cx="274344" cy="286537"/>
          </a:xfrm>
          <a:prstGeom prst="rect">
            <a:avLst/>
          </a:prstGeom>
        </p:spPr>
      </p:pic>
    </p:spTree>
    <p:extLst>
      <p:ext uri="{BB962C8B-B14F-4D97-AF65-F5344CB8AC3E}">
        <p14:creationId xmlns:p14="http://schemas.microsoft.com/office/powerpoint/2010/main" val="3144815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this icon to help direct you as you navigate this research </a:t>
            </a:r>
            <a:endParaRPr lang="en-US" dirty="0"/>
          </a:p>
        </p:txBody>
      </p:sp>
      <p:grpSp>
        <p:nvGrpSpPr>
          <p:cNvPr id="4" name="Group 3"/>
          <p:cNvGrpSpPr/>
          <p:nvPr/>
        </p:nvGrpSpPr>
        <p:grpSpPr>
          <a:xfrm>
            <a:off x="789782" y="2066051"/>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sp>
        <p:nvSpPr>
          <p:cNvPr id="20" name="TextBox 19"/>
          <p:cNvSpPr txBox="1"/>
          <p:nvPr/>
        </p:nvSpPr>
        <p:spPr>
          <a:xfrm>
            <a:off x="789782" y="2451455"/>
            <a:ext cx="7538435" cy="738664"/>
          </a:xfrm>
          <a:prstGeom prst="rect">
            <a:avLst/>
          </a:prstGeom>
          <a:noFill/>
        </p:spPr>
        <p:txBody>
          <a:bodyPr wrap="square" rtlCol="0">
            <a:spAutoFit/>
          </a:bodyPr>
          <a:lstStyle/>
          <a:p>
            <a:r>
              <a:rPr lang="en-US" sz="1400" dirty="0"/>
              <a:t>This icon denotes a slide with an associated activity. The activity can be performed either as part of your project or with the support of Info-Tech team members, who will come onsite to facilitate a workshop for your organization.</a:t>
            </a:r>
          </a:p>
        </p:txBody>
      </p:sp>
      <p:sp>
        <p:nvSpPr>
          <p:cNvPr id="23" name="TextBox 22"/>
          <p:cNvSpPr txBox="1"/>
          <p:nvPr/>
        </p:nvSpPr>
        <p:spPr>
          <a:xfrm>
            <a:off x="349861" y="1238736"/>
            <a:ext cx="8470615" cy="523220"/>
          </a:xfrm>
          <a:prstGeom prst="rect">
            <a:avLst/>
          </a:prstGeom>
          <a:noFill/>
        </p:spPr>
        <p:txBody>
          <a:bodyPr wrap="square" rtlCol="0">
            <a:spAutoFit/>
          </a:bodyPr>
          <a:lstStyle/>
          <a:p>
            <a:r>
              <a:rPr lang="en-US" sz="1400" dirty="0"/>
              <a:t>Use </a:t>
            </a:r>
            <a:r>
              <a:rPr lang="en-US" sz="1400" dirty="0" smtClean="0"/>
              <a:t>this icon </a:t>
            </a:r>
            <a:r>
              <a:rPr lang="en-US" sz="1400" dirty="0"/>
              <a:t>to help guide you through each step of the blueprint and direct you to content related to the recommended activities. </a:t>
            </a:r>
          </a:p>
        </p:txBody>
      </p:sp>
    </p:spTree>
    <p:extLst>
      <p:ext uri="{BB962C8B-B14F-4D97-AF65-F5344CB8AC3E}">
        <p14:creationId xmlns:p14="http://schemas.microsoft.com/office/powerpoint/2010/main" val="42392308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ounded Rectangle 69"/>
          <p:cNvSpPr/>
          <p:nvPr/>
        </p:nvSpPr>
        <p:spPr>
          <a:xfrm>
            <a:off x="4759870"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algn="ctr">
              <a:defRPr/>
            </a:pPr>
            <a:endParaRPr lang="en-CA" kern="0" dirty="0">
              <a:solidFill>
                <a:srgbClr val="FFFFFF"/>
              </a:solidFill>
            </a:endParaRPr>
          </a:p>
        </p:txBody>
      </p:sp>
      <p:sp>
        <p:nvSpPr>
          <p:cNvPr id="71" name="Rounded Rectangle 70"/>
          <p:cNvSpPr/>
          <p:nvPr/>
        </p:nvSpPr>
        <p:spPr>
          <a:xfrm>
            <a:off x="371737"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algn="ctr">
              <a:defRPr/>
            </a:pPr>
            <a:endParaRPr lang="en-CA" kern="0" dirty="0">
              <a:solidFill>
                <a:srgbClr val="FFFFFF"/>
              </a:solidFill>
            </a:endParaRPr>
          </a:p>
        </p:txBody>
      </p:sp>
      <p:sp>
        <p:nvSpPr>
          <p:cNvPr id="72" name="Rectangle 71"/>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algn="ctr">
              <a:defRPr/>
            </a:pPr>
            <a:endParaRPr lang="en-CA" kern="0" dirty="0">
              <a:solidFill>
                <a:srgbClr val="FFFFFF"/>
              </a:solidFill>
            </a:endParaRPr>
          </a:p>
        </p:txBody>
      </p:sp>
      <p:cxnSp>
        <p:nvCxnSpPr>
          <p:cNvPr id="73" name="Straight Arrow Connector 72"/>
          <p:cNvCxnSpPr>
            <a:stCxn id="85" idx="2"/>
          </p:cNvCxnSpPr>
          <p:nvPr/>
        </p:nvCxnSpPr>
        <p:spPr>
          <a:xfrm>
            <a:off x="821792" y="2920539"/>
            <a:ext cx="7783954" cy="0"/>
          </a:xfrm>
          <a:prstGeom prst="straightConnector1">
            <a:avLst/>
          </a:prstGeom>
          <a:noFill/>
          <a:ln w="38100" cap="flat" cmpd="sng" algn="ctr">
            <a:solidFill>
              <a:srgbClr val="FFFFFF">
                <a:lumMod val="85000"/>
              </a:srgbClr>
            </a:solidFill>
            <a:prstDash val="sysDot"/>
            <a:tailEnd type="triangle" w="lg" len="med"/>
          </a:ln>
          <a:effectLst/>
        </p:spPr>
      </p:cxnSp>
      <p:grpSp>
        <p:nvGrpSpPr>
          <p:cNvPr id="74" name="Group 73"/>
          <p:cNvGrpSpPr/>
          <p:nvPr/>
        </p:nvGrpSpPr>
        <p:grpSpPr>
          <a:xfrm>
            <a:off x="6985750" y="2025295"/>
            <a:ext cx="1636677" cy="2763778"/>
            <a:chOff x="6637354" y="1574599"/>
            <a:chExt cx="1636677" cy="2763778"/>
          </a:xfrm>
        </p:grpSpPr>
        <p:sp>
          <p:nvSpPr>
            <p:cNvPr id="75" name="Oval 74"/>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algn="ctr">
                <a:defRPr/>
              </a:pPr>
              <a:endParaRPr lang="en-CA" kern="0" dirty="0">
                <a:solidFill>
                  <a:srgbClr val="FFFFFF"/>
                </a:solidFill>
              </a:endParaRPr>
            </a:p>
          </p:txBody>
        </p:sp>
        <p:sp>
          <p:nvSpPr>
            <p:cNvPr id="76" name="TextBox 75"/>
            <p:cNvSpPr txBox="1"/>
            <p:nvPr/>
          </p:nvSpPr>
          <p:spPr>
            <a:xfrm>
              <a:off x="6654031" y="1574599"/>
              <a:ext cx="1620000" cy="540000"/>
            </a:xfrm>
            <a:prstGeom prst="rect">
              <a:avLst/>
            </a:prstGeom>
            <a:noFill/>
          </p:spPr>
          <p:txBody>
            <a:bodyPr wrap="square" rtlCol="0" anchor="ctr">
              <a:noAutofit/>
            </a:bodyPr>
            <a:lstStyle/>
            <a:p>
              <a:pPr algn="ctr">
                <a:defRPr/>
              </a:pPr>
              <a:r>
                <a:rPr lang="en-CA" b="1" kern="0" dirty="0">
                  <a:solidFill>
                    <a:srgbClr val="497EA9"/>
                  </a:solidFill>
                  <a:cs typeface="Arial" panose="020B0604020202020204" pitchFamily="34" charset="0"/>
                </a:rPr>
                <a:t>Consulting</a:t>
              </a:r>
            </a:p>
          </p:txBody>
        </p:sp>
        <p:sp>
          <p:nvSpPr>
            <p:cNvPr id="77" name="TextBox 76"/>
            <p:cNvSpPr txBox="1"/>
            <p:nvPr/>
          </p:nvSpPr>
          <p:spPr>
            <a:xfrm>
              <a:off x="6637354" y="2898377"/>
              <a:ext cx="1620000" cy="1440000"/>
            </a:xfrm>
            <a:prstGeom prst="rect">
              <a:avLst/>
            </a:prstGeom>
            <a:noFill/>
          </p:spPr>
          <p:txBody>
            <a:bodyPr wrap="square" rtlCol="0">
              <a:noAutofit/>
            </a:bodyPr>
            <a:lstStyle/>
            <a:p>
              <a:pPr algn="ctr">
                <a:defRPr/>
              </a:pPr>
              <a:r>
                <a:rPr lang="en-CA" sz="1100" kern="0" dirty="0">
                  <a:solidFill>
                    <a:srgbClr val="29475F"/>
                  </a:solidFill>
                  <a:cs typeface="Arial" panose="020B0604020202020204" pitchFamily="34" charset="0"/>
                </a:rPr>
                <a:t>“Our team does not have the time or the knowledge to take this project on. We need assistance through the entirety of this project.”</a:t>
              </a:r>
            </a:p>
          </p:txBody>
        </p:sp>
        <p:pic>
          <p:nvPicPr>
            <p:cNvPr id="78" name="Picture 7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79" name="Group 78"/>
          <p:cNvGrpSpPr/>
          <p:nvPr/>
        </p:nvGrpSpPr>
        <p:grpSpPr>
          <a:xfrm>
            <a:off x="2345378" y="1877377"/>
            <a:ext cx="2129440" cy="2937609"/>
            <a:chOff x="2807522" y="2074912"/>
            <a:chExt cx="2129440" cy="2937609"/>
          </a:xfrm>
        </p:grpSpPr>
        <p:sp>
          <p:nvSpPr>
            <p:cNvPr id="80" name="Oval 79"/>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algn="ctr">
                <a:defRPr/>
              </a:pPr>
              <a:endParaRPr lang="en-CA" kern="0" dirty="0">
                <a:solidFill>
                  <a:srgbClr val="FFFFFF"/>
                </a:solidFill>
              </a:endParaRPr>
            </a:p>
          </p:txBody>
        </p:sp>
        <p:sp>
          <p:nvSpPr>
            <p:cNvPr id="81" name="TextBox 80"/>
            <p:cNvSpPr txBox="1"/>
            <p:nvPr/>
          </p:nvSpPr>
          <p:spPr>
            <a:xfrm>
              <a:off x="2807522" y="2074912"/>
              <a:ext cx="2129440" cy="540000"/>
            </a:xfrm>
            <a:prstGeom prst="rect">
              <a:avLst/>
            </a:prstGeom>
            <a:noFill/>
          </p:spPr>
          <p:txBody>
            <a:bodyPr wrap="square" rtlCol="0" anchor="ctr">
              <a:noAutofit/>
            </a:bodyPr>
            <a:lstStyle/>
            <a:p>
              <a:pPr algn="ctr">
                <a:defRPr/>
              </a:pPr>
              <a:r>
                <a:rPr lang="en-CA" b="1" kern="0" dirty="0">
                  <a:solidFill>
                    <a:srgbClr val="365D7E"/>
                  </a:solidFill>
                  <a:cs typeface="Arial" panose="020B0604020202020204" pitchFamily="34" charset="0"/>
                </a:rPr>
                <a:t>Guided Implementation</a:t>
              </a:r>
            </a:p>
          </p:txBody>
        </p:sp>
        <p:sp>
          <p:nvSpPr>
            <p:cNvPr id="82" name="TextBox 81"/>
            <p:cNvSpPr txBox="1"/>
            <p:nvPr/>
          </p:nvSpPr>
          <p:spPr>
            <a:xfrm>
              <a:off x="3062242" y="3572521"/>
              <a:ext cx="1620000" cy="1440000"/>
            </a:xfrm>
            <a:prstGeom prst="rect">
              <a:avLst/>
            </a:prstGeom>
            <a:noFill/>
          </p:spPr>
          <p:txBody>
            <a:bodyPr wrap="square" rtlCol="0">
              <a:noAutofit/>
            </a:bodyPr>
            <a:lstStyle/>
            <a:p>
              <a:pPr algn="ctr">
                <a:defRPr/>
              </a:pPr>
              <a:r>
                <a:rPr lang="en-CA" sz="1100" kern="0" dirty="0">
                  <a:solidFill>
                    <a:srgbClr val="29475F"/>
                  </a:solidFill>
                  <a:cs typeface="Arial" panose="020B0604020202020204" pitchFamily="34" charset="0"/>
                </a:rPr>
                <a:t>“Our team knows that we need to fix a process, but we need assistance to determine where to focus. Some check-ins along the way would help keep us on track.”</a:t>
              </a:r>
            </a:p>
          </p:txBody>
        </p:sp>
        <p:pic>
          <p:nvPicPr>
            <p:cNvPr id="83" name="Picture 8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84" name="Group 83"/>
          <p:cNvGrpSpPr/>
          <p:nvPr/>
        </p:nvGrpSpPr>
        <p:grpSpPr>
          <a:xfrm>
            <a:off x="377551" y="2025299"/>
            <a:ext cx="1628660" cy="2794213"/>
            <a:chOff x="1266026" y="2731218"/>
            <a:chExt cx="1628660" cy="2794213"/>
          </a:xfrm>
        </p:grpSpPr>
        <p:sp>
          <p:nvSpPr>
            <p:cNvPr id="85" name="Oval 84"/>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algn="ctr">
                <a:defRPr/>
              </a:pPr>
              <a:endParaRPr lang="en-CA" kern="0" dirty="0">
                <a:solidFill>
                  <a:srgbClr val="FFFFFF"/>
                </a:solidFill>
              </a:endParaRPr>
            </a:p>
          </p:txBody>
        </p:sp>
        <p:sp>
          <p:nvSpPr>
            <p:cNvPr id="86" name="TextBox 85"/>
            <p:cNvSpPr txBox="1"/>
            <p:nvPr/>
          </p:nvSpPr>
          <p:spPr>
            <a:xfrm>
              <a:off x="1266026" y="2731218"/>
              <a:ext cx="1620000" cy="540000"/>
            </a:xfrm>
            <a:prstGeom prst="rect">
              <a:avLst/>
            </a:prstGeom>
            <a:noFill/>
          </p:spPr>
          <p:txBody>
            <a:bodyPr wrap="square" rtlCol="0" anchor="ctr">
              <a:noAutofit/>
            </a:bodyPr>
            <a:lstStyle/>
            <a:p>
              <a:pPr algn="ctr">
                <a:defRPr/>
              </a:pPr>
              <a:r>
                <a:rPr lang="en-CA" b="1" kern="0" dirty="0">
                  <a:solidFill>
                    <a:srgbClr val="29475F"/>
                  </a:solidFill>
                  <a:cs typeface="Arial" panose="020B0604020202020204" pitchFamily="34" charset="0"/>
                </a:rPr>
                <a:t>DIY Toolkit</a:t>
              </a:r>
            </a:p>
          </p:txBody>
        </p:sp>
        <p:sp>
          <p:nvSpPr>
            <p:cNvPr id="87" name="TextBox 86"/>
            <p:cNvSpPr txBox="1"/>
            <p:nvPr/>
          </p:nvSpPr>
          <p:spPr>
            <a:xfrm>
              <a:off x="1274686" y="4085431"/>
              <a:ext cx="1620000" cy="1440000"/>
            </a:xfrm>
            <a:prstGeom prst="rect">
              <a:avLst/>
            </a:prstGeom>
            <a:noFill/>
          </p:spPr>
          <p:txBody>
            <a:bodyPr wrap="square" rtlCol="0">
              <a:noAutofit/>
            </a:bodyPr>
            <a:lstStyle/>
            <a:p>
              <a:pPr algn="ctr">
                <a:defRPr/>
              </a:pPr>
              <a:r>
                <a:rPr lang="en-CA" sz="1100" kern="0" dirty="0">
                  <a:solidFill>
                    <a:srgbClr val="29475F"/>
                  </a:solidFill>
                  <a:cs typeface="Arial" panose="020B0604020202020204" pitchFamily="34" charset="0"/>
                </a:rPr>
                <a:t>“Our team has already made this critical project a priority, and we have the time and capability, but some guidance along the way would be helpful.”</a:t>
              </a:r>
            </a:p>
          </p:txBody>
        </p:sp>
        <p:pic>
          <p:nvPicPr>
            <p:cNvPr id="88" name="Picture 8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89" name="Group 88"/>
          <p:cNvGrpSpPr/>
          <p:nvPr/>
        </p:nvGrpSpPr>
        <p:grpSpPr>
          <a:xfrm>
            <a:off x="5011418" y="2025295"/>
            <a:ext cx="1635165" cy="2795710"/>
            <a:chOff x="4834633" y="1938352"/>
            <a:chExt cx="1635165" cy="2795710"/>
          </a:xfrm>
        </p:grpSpPr>
        <p:sp>
          <p:nvSpPr>
            <p:cNvPr id="90" name="Oval 89"/>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algn="ctr">
                <a:defRPr/>
              </a:pPr>
              <a:endParaRPr lang="en-CA" kern="0" dirty="0">
                <a:solidFill>
                  <a:srgbClr val="FFFFFF"/>
                </a:solidFill>
              </a:endParaRPr>
            </a:p>
          </p:txBody>
        </p:sp>
        <p:sp>
          <p:nvSpPr>
            <p:cNvPr id="91" name="TextBox 90"/>
            <p:cNvSpPr txBox="1"/>
            <p:nvPr/>
          </p:nvSpPr>
          <p:spPr>
            <a:xfrm>
              <a:off x="4834633" y="1938352"/>
              <a:ext cx="1620000" cy="540000"/>
            </a:xfrm>
            <a:prstGeom prst="rect">
              <a:avLst/>
            </a:prstGeom>
            <a:noFill/>
          </p:spPr>
          <p:txBody>
            <a:bodyPr wrap="square" rtlCol="0" anchor="ctr">
              <a:noAutofit/>
            </a:bodyPr>
            <a:lstStyle/>
            <a:p>
              <a:pPr algn="ctr">
                <a:defRPr/>
              </a:pPr>
              <a:r>
                <a:rPr lang="en-CA" b="1" kern="0" dirty="0">
                  <a:solidFill>
                    <a:srgbClr val="3F6D93"/>
                  </a:solidFill>
                  <a:cs typeface="Arial" panose="020B0604020202020204" pitchFamily="34" charset="0"/>
                </a:rPr>
                <a:t>Workshop</a:t>
              </a:r>
            </a:p>
          </p:txBody>
        </p:sp>
        <p:sp>
          <p:nvSpPr>
            <p:cNvPr id="92" name="TextBox 91"/>
            <p:cNvSpPr txBox="1"/>
            <p:nvPr/>
          </p:nvSpPr>
          <p:spPr>
            <a:xfrm>
              <a:off x="4849798" y="3294062"/>
              <a:ext cx="1620000" cy="1440000"/>
            </a:xfrm>
            <a:prstGeom prst="rect">
              <a:avLst/>
            </a:prstGeom>
            <a:noFill/>
          </p:spPr>
          <p:txBody>
            <a:bodyPr wrap="square" rtlCol="0">
              <a:noAutofit/>
            </a:bodyPr>
            <a:lstStyle/>
            <a:p>
              <a:pPr algn="ctr">
                <a:defRPr/>
              </a:pPr>
              <a:r>
                <a:rPr lang="en-CA" sz="1100" kern="0" dirty="0">
                  <a:solidFill>
                    <a:srgbClr val="29475F"/>
                  </a:solidFill>
                  <a:cs typeface="Arial" panose="020B0604020202020204" pitchFamily="34" charset="0"/>
                </a:rPr>
                <a:t>“We need to hit the ground running and get this project kicked off immediately. Our team has the ability to take this over once we get a framework and strategy in place.”</a:t>
              </a:r>
            </a:p>
          </p:txBody>
        </p:sp>
        <p:pic>
          <p:nvPicPr>
            <p:cNvPr id="93" name="Picture 9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94" name="Rectangle 93"/>
          <p:cNvSpPr/>
          <p:nvPr/>
        </p:nvSpPr>
        <p:spPr>
          <a:xfrm>
            <a:off x="906270" y="5734955"/>
            <a:ext cx="7290778" cy="338554"/>
          </a:xfrm>
          <a:prstGeom prst="rect">
            <a:avLst/>
          </a:prstGeom>
        </p:spPr>
        <p:txBody>
          <a:bodyPr wrap="none">
            <a:spAutoFit/>
          </a:bodyPr>
          <a:lstStyle/>
          <a:p>
            <a:pPr algn="ctr">
              <a:defRPr/>
            </a:pPr>
            <a:r>
              <a:rPr lang="en-CA" sz="1600" b="1" kern="0" dirty="0">
                <a:solidFill>
                  <a:srgbClr val="29475F"/>
                </a:solidFill>
              </a:rPr>
              <a:t>Diagnostics and consistent frameworks used throughout all four options</a:t>
            </a:r>
          </a:p>
        </p:txBody>
      </p:sp>
      <p:sp>
        <p:nvSpPr>
          <p:cNvPr id="2" name="Title 1"/>
          <p:cNvSpPr>
            <a:spLocks noGrp="1"/>
          </p:cNvSpPr>
          <p:nvPr>
            <p:ph type="title"/>
          </p:nvPr>
        </p:nvSpPr>
        <p:spPr/>
        <p:txBody>
          <a:bodyPr/>
          <a:lstStyle/>
          <a:p>
            <a:pPr lvl="0"/>
            <a:r>
              <a:rPr lang="en-CA" dirty="0"/>
              <a:t>Info-Tech offers various levels of support to best suit your </a:t>
            </a:r>
            <a:r>
              <a:rPr lang="en-CA" dirty="0" smtClean="0"/>
              <a:t>needs</a:t>
            </a:r>
            <a:endParaRPr lang="en-CA" dirty="0"/>
          </a:p>
        </p:txBody>
      </p:sp>
    </p:spTree>
    <p:extLst>
      <p:ext uri="{BB962C8B-B14F-4D97-AF65-F5344CB8AC3E}">
        <p14:creationId xmlns:p14="http://schemas.microsoft.com/office/powerpoint/2010/main" val="39603445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90063230"/>
              </p:ext>
            </p:extLst>
          </p:nvPr>
        </p:nvGraphicFramePr>
        <p:xfrm>
          <a:off x="86984" y="1571414"/>
          <a:ext cx="8908735" cy="4808220"/>
        </p:xfrm>
        <a:graphic>
          <a:graphicData uri="http://schemas.openxmlformats.org/drawingml/2006/table">
            <a:tbl>
              <a:tblPr firstRow="1" bandRow="1">
                <a:tableStyleId>{5C22544A-7EE6-4342-B048-85BDC9FD1C3A}</a:tableStyleId>
              </a:tblPr>
              <a:tblGrid>
                <a:gridCol w="1371113"/>
                <a:gridCol w="3860163"/>
                <a:gridCol w="3677459"/>
              </a:tblGrid>
              <a:tr h="1575841">
                <a:tc>
                  <a:txBody>
                    <a:bodyPr/>
                    <a:lstStyle/>
                    <a:p>
                      <a:pPr algn="ctr"/>
                      <a:r>
                        <a:rPr lang="en-CA" sz="1000" dirty="0" smtClean="0">
                          <a:solidFill>
                            <a:schemeClr val="bg1"/>
                          </a:solidFill>
                        </a:rPr>
                        <a:t>Best-Practice Toolkit</a:t>
                      </a:r>
                      <a:endParaRPr lang="en-CA" sz="1000"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300"/>
                        </a:spcAft>
                      </a:pPr>
                      <a:r>
                        <a:rPr kumimoji="0" lang="en-CA" sz="1000" b="1" i="0" u="none" strike="noStrike" kern="1200" cap="none" spc="0" normalizeH="0" baseline="0" dirty="0" smtClean="0">
                          <a:ln>
                            <a:noFill/>
                          </a:ln>
                          <a:solidFill>
                            <a:srgbClr val="333333"/>
                          </a:solidFill>
                          <a:effectLst/>
                          <a:uLnTx/>
                          <a:uFillTx/>
                          <a:latin typeface="+mn-lt"/>
                          <a:ea typeface="+mn-ea"/>
                          <a:cs typeface="+mn-cs"/>
                        </a:rPr>
                        <a:t>1.1 </a:t>
                      </a:r>
                      <a:r>
                        <a:rPr lang="en-CA" sz="1000" dirty="0" smtClean="0">
                          <a:solidFill>
                            <a:srgbClr val="333333"/>
                          </a:solidFill>
                        </a:rPr>
                        <a:t>Understand </a:t>
                      </a:r>
                      <a:r>
                        <a:rPr lang="en-US" sz="1000" dirty="0" smtClean="0">
                          <a:solidFill>
                            <a:srgbClr val="333333"/>
                          </a:solidFill>
                        </a:rPr>
                        <a:t>Four Dominant  Business Models and the Assets They Leverage for Competitive Advantage</a:t>
                      </a:r>
                      <a:endParaRPr lang="en-CA" sz="1000" dirty="0" smtClean="0">
                        <a:solidFill>
                          <a:srgbClr val="333333"/>
                        </a:solidFill>
                      </a:endParaRPr>
                    </a:p>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US" sz="1000" b="1" i="0" u="none" strike="noStrike" kern="1200" cap="none" spc="0" normalizeH="0" baseline="0" dirty="0" smtClean="0">
                          <a:ln>
                            <a:noFill/>
                          </a:ln>
                          <a:solidFill>
                            <a:srgbClr val="333333"/>
                          </a:solidFill>
                          <a:effectLst/>
                          <a:uLnTx/>
                          <a:uFillTx/>
                          <a:latin typeface="+mn-lt"/>
                          <a:ea typeface="+mn-ea"/>
                          <a:cs typeface="+mn-cs"/>
                        </a:rPr>
                        <a:t>1.2 Understand Platform Model, Evaluate Various Platform Model Strategies, Select Platform Strategies</a:t>
                      </a:r>
                    </a:p>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US" sz="1000" b="1" i="0" u="none" strike="noStrike" kern="1200" cap="none" spc="0" normalizeH="0" baseline="0" dirty="0" smtClean="0">
                          <a:ln>
                            <a:noFill/>
                          </a:ln>
                          <a:solidFill>
                            <a:srgbClr val="333333"/>
                          </a:solidFill>
                          <a:effectLst/>
                          <a:uLnTx/>
                          <a:uFillTx/>
                          <a:latin typeface="+mn-lt"/>
                          <a:ea typeface="+mn-ea"/>
                          <a:cs typeface="+mn-cs"/>
                        </a:rPr>
                        <a:t>1.3 Discuss Two Enterprise Transformation Approaches and Agree on Approach for Your Enterprise</a:t>
                      </a:r>
                    </a:p>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US" sz="1000" b="1" i="0" u="none" strike="noStrike" kern="1200" cap="none" spc="0" normalizeH="0" baseline="0" dirty="0" smtClean="0">
                          <a:ln>
                            <a:noFill/>
                          </a:ln>
                          <a:solidFill>
                            <a:srgbClr val="333333"/>
                          </a:solidFill>
                          <a:effectLst/>
                          <a:uLnTx/>
                          <a:uFillTx/>
                          <a:latin typeface="+mn-lt"/>
                          <a:ea typeface="+mn-ea"/>
                          <a:cs typeface="+mn-cs"/>
                        </a:rPr>
                        <a:t>1.4 </a:t>
                      </a:r>
                      <a:r>
                        <a:rPr lang="en-US" sz="1000" dirty="0" smtClean="0">
                          <a:solidFill>
                            <a:srgbClr val="333333"/>
                          </a:solidFill>
                        </a:rPr>
                        <a:t>Document Platform Business Model Foundations and Evolution Key Questions and Develop a Roadmap</a:t>
                      </a:r>
                      <a:endParaRPr kumimoji="0" lang="en-US" sz="1000" b="1" i="0" u="none" strike="noStrike" kern="1200" cap="none" spc="0" normalizeH="0" baseline="0" dirty="0" smtClean="0">
                        <a:ln>
                          <a:noFill/>
                        </a:ln>
                        <a:solidFill>
                          <a:srgbClr val="333333"/>
                        </a:solidFill>
                        <a:effectLst/>
                        <a:uLnTx/>
                        <a:uFillTx/>
                        <a:latin typeface="+mn-lt"/>
                        <a:ea typeface="+mn-ea"/>
                        <a:cs typeface="+mn-c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300"/>
                        </a:spcAft>
                      </a:pPr>
                      <a:r>
                        <a:rPr kumimoji="0" lang="en-CA" sz="1000" b="1" i="0" u="none" strike="noStrike" kern="1200" cap="none" spc="0" normalizeH="0" baseline="0" dirty="0" smtClean="0">
                          <a:ln>
                            <a:noFill/>
                          </a:ln>
                          <a:solidFill>
                            <a:srgbClr val="333333"/>
                          </a:solidFill>
                          <a:effectLst/>
                          <a:uLnTx/>
                          <a:uFillTx/>
                          <a:latin typeface="+mn-lt"/>
                          <a:ea typeface="+mn-ea"/>
                          <a:cs typeface="+mn-cs"/>
                        </a:rPr>
                        <a:t>2.1 </a:t>
                      </a:r>
                      <a:r>
                        <a:rPr lang="en-US" sz="1000" dirty="0" smtClean="0">
                          <a:solidFill>
                            <a:srgbClr val="333333"/>
                          </a:solidFill>
                        </a:rPr>
                        <a:t>Discuss, Agree on, and Document Digital Platform</a:t>
                      </a:r>
                    </a:p>
                    <a:p>
                      <a:pPr>
                        <a:spcAft>
                          <a:spcPts val="300"/>
                        </a:spcAft>
                      </a:pPr>
                      <a:r>
                        <a:rPr lang="en-US" sz="1000" dirty="0" smtClean="0">
                          <a:solidFill>
                            <a:srgbClr val="333333"/>
                          </a:solidFill>
                        </a:rPr>
                        <a:t>Design Goals</a:t>
                      </a:r>
                      <a:endParaRPr kumimoji="0" lang="en-US" sz="1000" b="1" i="0" u="none" strike="noStrike" kern="1200" cap="none" spc="0" normalizeH="0" baseline="0" dirty="0" smtClean="0">
                        <a:ln>
                          <a:noFill/>
                        </a:ln>
                        <a:solidFill>
                          <a:srgbClr val="333333"/>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US" sz="1000" b="1" i="0" u="none" strike="noStrike" kern="1200" cap="none" spc="0" normalizeH="0" baseline="0" dirty="0" smtClean="0">
                          <a:ln>
                            <a:noFill/>
                          </a:ln>
                          <a:solidFill>
                            <a:srgbClr val="333333"/>
                          </a:solidFill>
                          <a:effectLst/>
                          <a:uLnTx/>
                          <a:uFillTx/>
                          <a:latin typeface="+mn-lt"/>
                          <a:ea typeface="+mn-ea"/>
                          <a:cs typeface="+mn-cs"/>
                        </a:rPr>
                        <a:t>2.2 Define and Document DX Themes and Digital Platform Capabilities </a:t>
                      </a:r>
                    </a:p>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US" sz="1000" b="1" i="0" u="none" strike="noStrike" kern="1200" cap="none" spc="0" normalizeH="0" baseline="0" dirty="0" smtClean="0">
                          <a:ln>
                            <a:noFill/>
                          </a:ln>
                          <a:solidFill>
                            <a:srgbClr val="333333"/>
                          </a:solidFill>
                          <a:effectLst/>
                          <a:uLnTx/>
                          <a:uFillTx/>
                          <a:latin typeface="+mn-lt"/>
                          <a:ea typeface="+mn-ea"/>
                          <a:cs typeface="+mn-cs"/>
                        </a:rPr>
                        <a:t>2.3a. Define Architectural Components: UX, APIs, and Microservices</a:t>
                      </a:r>
                    </a:p>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US" sz="1000" b="1" i="0" u="none" strike="noStrike" kern="1200" cap="none" spc="0" normalizeH="0" baseline="0" dirty="0" smtClean="0">
                          <a:ln>
                            <a:noFill/>
                          </a:ln>
                          <a:solidFill>
                            <a:srgbClr val="333333"/>
                          </a:solidFill>
                          <a:effectLst/>
                          <a:uLnTx/>
                          <a:uFillTx/>
                          <a:latin typeface="+mn-lt"/>
                          <a:ea typeface="+mn-ea"/>
                          <a:cs typeface="+mn-cs"/>
                        </a:rPr>
                        <a:t>2.3b. Define Architectural Components: Stream Processing</a:t>
                      </a:r>
                    </a:p>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US" sz="1000" b="1" i="0" u="none" strike="noStrike" kern="1200" cap="none" spc="0" normalizeH="0" baseline="0" dirty="0" smtClean="0">
                          <a:ln>
                            <a:noFill/>
                          </a:ln>
                          <a:solidFill>
                            <a:srgbClr val="333333"/>
                          </a:solidFill>
                          <a:effectLst/>
                          <a:uLnTx/>
                          <a:uFillTx/>
                          <a:latin typeface="+mn-lt"/>
                          <a:ea typeface="+mn-ea"/>
                          <a:cs typeface="+mn-cs"/>
                        </a:rPr>
                        <a:t>2.4 Describe Team Structure, Culture, Principles, and Practices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433453">
                <a:tc>
                  <a:txBody>
                    <a:bodyPr/>
                    <a:lstStyle/>
                    <a:p>
                      <a:pPr algn="ctr"/>
                      <a:r>
                        <a:rPr lang="en-CA" sz="1000" b="1" dirty="0" smtClean="0">
                          <a:solidFill>
                            <a:schemeClr val="bg1"/>
                          </a:solidFill>
                        </a:rPr>
                        <a:t>Guided Implementations</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lgn="l" defTabSz="914400" rtl="0" eaLnBrk="1" latinLnBrk="0" hangingPunct="1">
                        <a:spcAft>
                          <a:spcPts val="600"/>
                        </a:spcAft>
                        <a:buSzPct val="150000"/>
                        <a:buBlip>
                          <a:blip r:embed="rId3"/>
                        </a:buBlip>
                      </a:pPr>
                      <a:r>
                        <a:rPr lang="en-US" sz="1000" b="0" kern="1200" dirty="0" smtClean="0">
                          <a:solidFill>
                            <a:schemeClr val="dk1"/>
                          </a:solidFill>
                          <a:latin typeface="+mn-lt"/>
                          <a:ea typeface="+mn-ea"/>
                          <a:cs typeface="Open Sans"/>
                        </a:rPr>
                        <a:t>Discuss the</a:t>
                      </a:r>
                      <a:r>
                        <a:rPr lang="en-US" sz="1000" b="0" kern="1200" baseline="0" dirty="0" smtClean="0">
                          <a:solidFill>
                            <a:schemeClr val="dk1"/>
                          </a:solidFill>
                          <a:latin typeface="+mn-lt"/>
                          <a:ea typeface="+mn-ea"/>
                          <a:cs typeface="Open Sans"/>
                        </a:rPr>
                        <a:t> platform model and</a:t>
                      </a:r>
                      <a:r>
                        <a:rPr lang="en-US" sz="1000" b="0" kern="1200" dirty="0" smtClean="0">
                          <a:solidFill>
                            <a:schemeClr val="dk1"/>
                          </a:solidFill>
                          <a:latin typeface="+mn-lt"/>
                          <a:ea typeface="+mn-ea"/>
                          <a:cs typeface="Open Sans"/>
                        </a:rPr>
                        <a:t> importance of platforms</a:t>
                      </a:r>
                      <a:r>
                        <a:rPr lang="en-US" sz="1000" b="0" kern="1200" baseline="0" dirty="0" smtClean="0">
                          <a:solidFill>
                            <a:schemeClr val="dk1"/>
                          </a:solidFill>
                          <a:latin typeface="+mn-lt"/>
                          <a:ea typeface="+mn-ea"/>
                          <a:cs typeface="Open Sans"/>
                        </a:rPr>
                        <a:t>.</a:t>
                      </a:r>
                      <a:endParaRPr lang="en-US" sz="1000" b="0" kern="1200" dirty="0" smtClean="0">
                        <a:solidFill>
                          <a:schemeClr val="dk1"/>
                        </a:solidFill>
                        <a:latin typeface="+mn-lt"/>
                        <a:ea typeface="+mn-ea"/>
                        <a:cs typeface="Open Sans"/>
                      </a:endParaRPr>
                    </a:p>
                    <a:p>
                      <a:pPr marL="228600" indent="-228600" algn="l" defTabSz="914400" rtl="0" eaLnBrk="1" latinLnBrk="0" hangingPunct="1">
                        <a:spcAft>
                          <a:spcPts val="600"/>
                        </a:spcAft>
                        <a:buSzPct val="150000"/>
                        <a:buBlip>
                          <a:blip r:embed="rId3"/>
                        </a:buBlip>
                      </a:pPr>
                      <a:r>
                        <a:rPr lang="en-US" sz="1000" b="0" kern="1200" dirty="0" smtClean="0">
                          <a:solidFill>
                            <a:schemeClr val="dk1"/>
                          </a:solidFill>
                          <a:latin typeface="+mn-lt"/>
                          <a:ea typeface="+mn-ea"/>
                          <a:cs typeface="Open Sans"/>
                        </a:rPr>
                        <a:t>Discuss various platform strategies.</a:t>
                      </a:r>
                    </a:p>
                    <a:p>
                      <a:pPr marL="228600" marR="0" lvl="0" indent="-228600" algn="l" defTabSz="914400" rtl="0" eaLnBrk="1" fontAlgn="auto" latinLnBrk="0" hangingPunct="1">
                        <a:lnSpc>
                          <a:spcPct val="100000"/>
                        </a:lnSpc>
                        <a:spcBef>
                          <a:spcPts val="0"/>
                        </a:spcBef>
                        <a:spcAft>
                          <a:spcPts val="600"/>
                        </a:spcAft>
                        <a:buClrTx/>
                        <a:buSzPct val="150000"/>
                        <a:buFontTx/>
                        <a:buBlip>
                          <a:blip r:embed="rId3"/>
                        </a:buBlip>
                        <a:tabLst/>
                        <a:defRPr/>
                      </a:pPr>
                      <a:r>
                        <a:rPr lang="en-US" sz="1000" b="0" kern="1200" dirty="0" smtClean="0">
                          <a:solidFill>
                            <a:schemeClr val="dk1"/>
                          </a:solidFill>
                          <a:latin typeface="+mn-lt"/>
                          <a:ea typeface="+mn-ea"/>
                          <a:cs typeface="Open Sans"/>
                        </a:rPr>
                        <a:t>Discuss transformation</a:t>
                      </a:r>
                      <a:r>
                        <a:rPr lang="en-US" sz="1000" b="0" kern="1200" baseline="0" dirty="0" smtClean="0">
                          <a:solidFill>
                            <a:schemeClr val="dk1"/>
                          </a:solidFill>
                          <a:latin typeface="+mn-lt"/>
                          <a:ea typeface="+mn-ea"/>
                          <a:cs typeface="Open Sans"/>
                        </a:rPr>
                        <a:t> approaches.</a:t>
                      </a:r>
                      <a:endParaRPr lang="en-US" sz="1000" b="0" kern="1200" dirty="0" smtClean="0">
                        <a:solidFill>
                          <a:schemeClr val="dk1"/>
                        </a:solidFill>
                        <a:latin typeface="+mn-lt"/>
                        <a:ea typeface="+mn-ea"/>
                        <a:cs typeface="Open Sans"/>
                      </a:endParaRPr>
                    </a:p>
                    <a:p>
                      <a:pPr marL="228600" indent="-228600" algn="l" defTabSz="914400" rtl="0" eaLnBrk="1" latinLnBrk="0" hangingPunct="1">
                        <a:spcAft>
                          <a:spcPts val="600"/>
                        </a:spcAft>
                        <a:buSzPct val="150000"/>
                        <a:buBlip>
                          <a:blip r:embed="rId3"/>
                        </a:buBlip>
                      </a:pPr>
                      <a:r>
                        <a:rPr lang="en-US" sz="1000" b="0" kern="1200" dirty="0" smtClean="0">
                          <a:solidFill>
                            <a:schemeClr val="dk1"/>
                          </a:solidFill>
                          <a:latin typeface="+mn-lt"/>
                          <a:ea typeface="+mn-ea"/>
                          <a:cs typeface="Open Sans"/>
                        </a:rPr>
                        <a:t>Discuss</a:t>
                      </a:r>
                      <a:r>
                        <a:rPr lang="en-US" sz="1000" b="0" kern="1200" baseline="0" dirty="0" smtClean="0">
                          <a:solidFill>
                            <a:schemeClr val="dk1"/>
                          </a:solidFill>
                          <a:latin typeface="+mn-lt"/>
                          <a:ea typeface="+mn-ea"/>
                          <a:cs typeface="Open Sans"/>
                        </a:rPr>
                        <a:t> key foundational and evolutionary questions for the platform business model.</a:t>
                      </a:r>
                      <a:endParaRPr lang="en-US" sz="1000" b="0" kern="1200" dirty="0" smtClean="0">
                        <a:solidFill>
                          <a:schemeClr val="dk1"/>
                        </a:solidFill>
                        <a:latin typeface="+mn-lt"/>
                        <a:ea typeface="+mn-ea"/>
                        <a:cs typeface="Open San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cs typeface="Open Sans"/>
                        </a:rPr>
                        <a:t>Discuss design</a:t>
                      </a:r>
                      <a:r>
                        <a:rPr lang="en-US" sz="1000" b="0" baseline="0" dirty="0" smtClean="0">
                          <a:cs typeface="Open Sans"/>
                        </a:rPr>
                        <a:t> goals for enterprise digital platform.</a:t>
                      </a:r>
                      <a:endParaRPr lang="en-US" sz="1000" b="0" dirty="0" smtClean="0">
                        <a:cs typeface="Open Sans"/>
                      </a:endParaRPr>
                    </a:p>
                    <a:p>
                      <a:pPr marL="228600" indent="-228600">
                        <a:spcAft>
                          <a:spcPts val="600"/>
                        </a:spcAft>
                        <a:buSzPct val="150000"/>
                        <a:buBlip>
                          <a:blip r:embed="rId3"/>
                        </a:buBlip>
                      </a:pPr>
                      <a:r>
                        <a:rPr lang="en-US" sz="1000" b="0" dirty="0" smtClean="0">
                          <a:cs typeface="Open Sans"/>
                        </a:rPr>
                        <a:t>Discuss </a:t>
                      </a:r>
                      <a:r>
                        <a:rPr lang="en-US" sz="1000" b="0" baseline="0" dirty="0" smtClean="0">
                          <a:cs typeface="Open Sans"/>
                        </a:rPr>
                        <a:t>DX themes and platform capabilities and alignment between DX initiatives and platform enablement.</a:t>
                      </a:r>
                    </a:p>
                    <a:p>
                      <a:pPr marL="228600" marR="0" lvl="0" indent="-228600" algn="l" defTabSz="914400" rtl="0" eaLnBrk="1" fontAlgn="auto" latinLnBrk="0" hangingPunct="1">
                        <a:lnSpc>
                          <a:spcPct val="100000"/>
                        </a:lnSpc>
                        <a:spcBef>
                          <a:spcPts val="0"/>
                        </a:spcBef>
                        <a:spcAft>
                          <a:spcPts val="600"/>
                        </a:spcAft>
                        <a:buClrTx/>
                        <a:buSzPct val="150000"/>
                        <a:buFontTx/>
                        <a:buBlip>
                          <a:blip r:embed="rId3"/>
                        </a:buBlip>
                        <a:tabLst/>
                        <a:defRPr/>
                      </a:pPr>
                      <a:r>
                        <a:rPr lang="en-US" sz="1000" b="0" baseline="0" dirty="0" smtClean="0">
                          <a:cs typeface="Open Sans"/>
                        </a:rPr>
                        <a:t>Discuss digital platform components – understand the gaps.</a:t>
                      </a:r>
                    </a:p>
                    <a:p>
                      <a:pPr marL="228600" marR="0" lvl="0" indent="-228600" algn="l" defTabSz="914400" rtl="0" eaLnBrk="1" fontAlgn="auto" latinLnBrk="0" hangingPunct="1">
                        <a:lnSpc>
                          <a:spcPct val="100000"/>
                        </a:lnSpc>
                        <a:spcBef>
                          <a:spcPts val="0"/>
                        </a:spcBef>
                        <a:spcAft>
                          <a:spcPts val="600"/>
                        </a:spcAft>
                        <a:buClrTx/>
                        <a:buSzPct val="150000"/>
                        <a:buFontTx/>
                        <a:buBlip>
                          <a:blip r:embed="rId3"/>
                        </a:buBlip>
                        <a:tabLst/>
                        <a:defRPr/>
                      </a:pPr>
                      <a:r>
                        <a:rPr lang="en-US" sz="1000" b="0" baseline="0" dirty="0" smtClean="0">
                          <a:cs typeface="Open Sans"/>
                        </a:rPr>
                        <a:t>Discuss culture, structure, principles, and practices of successful platform engineering teams.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445443">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smtClean="0"/>
                        <a:t>Phase 1 Outcomes:</a:t>
                      </a:r>
                    </a:p>
                    <a:p>
                      <a:pPr marL="176213" indent="-176213">
                        <a:buFont typeface="Arial" panose="020B0604020202020204" pitchFamily="34" charset="0"/>
                        <a:buChar char="•"/>
                      </a:pPr>
                      <a:r>
                        <a:rPr lang="en-US" sz="1000" dirty="0" smtClean="0">
                          <a:solidFill>
                            <a:schemeClr val="tx2"/>
                          </a:solidFill>
                        </a:rPr>
                        <a:t>Understanding of current business model and key strengths: </a:t>
                      </a:r>
                      <a:r>
                        <a:rPr lang="en-US" sz="1000" b="0" dirty="0" smtClean="0">
                          <a:solidFill>
                            <a:schemeClr val="tx2"/>
                          </a:solidFill>
                        </a:rPr>
                        <a:t>documented</a:t>
                      </a:r>
                      <a:r>
                        <a:rPr lang="en-US" sz="1000" b="0" baseline="0" dirty="0" smtClean="0">
                          <a:solidFill>
                            <a:schemeClr val="tx2"/>
                          </a:solidFill>
                        </a:rPr>
                        <a:t> value proposition and core assets.</a:t>
                      </a:r>
                    </a:p>
                    <a:p>
                      <a:pPr marL="176213" indent="-176213">
                        <a:buFont typeface="Arial" panose="020B0604020202020204" pitchFamily="34" charset="0"/>
                        <a:buChar char="•"/>
                      </a:pPr>
                      <a:r>
                        <a:rPr lang="en-US" sz="1000" b="0" dirty="0" smtClean="0">
                          <a:solidFill>
                            <a:schemeClr val="tx2"/>
                          </a:solidFill>
                        </a:rPr>
                        <a:t>Understanding of the</a:t>
                      </a:r>
                      <a:r>
                        <a:rPr lang="en-US" sz="1000" b="0" baseline="0" dirty="0" smtClean="0">
                          <a:solidFill>
                            <a:schemeClr val="tx2"/>
                          </a:solidFill>
                        </a:rPr>
                        <a:t> platform model and</a:t>
                      </a:r>
                      <a:r>
                        <a:rPr lang="en-US" sz="1000" b="0" dirty="0" smtClean="0">
                          <a:solidFill>
                            <a:schemeClr val="tx2"/>
                          </a:solidFill>
                        </a:rPr>
                        <a:t> </a:t>
                      </a:r>
                      <a:r>
                        <a:rPr lang="en-US" sz="1000" b="0" baseline="0" dirty="0" smtClean="0">
                          <a:solidFill>
                            <a:schemeClr val="tx2"/>
                          </a:solidFill>
                        </a:rPr>
                        <a:t>strategies.</a:t>
                      </a:r>
                    </a:p>
                    <a:p>
                      <a:pPr marL="176213" marR="0" lvl="0" indent="-1762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baseline="0" dirty="0" smtClean="0">
                          <a:solidFill>
                            <a:schemeClr val="tx2"/>
                          </a:solidFill>
                        </a:rPr>
                        <a:t>Understanding of how enterprises are using two approaches for transformation: documented approach and next steps.</a:t>
                      </a:r>
                    </a:p>
                    <a:p>
                      <a:pPr marL="176213" marR="0" lvl="0" indent="-1762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baseline="0" dirty="0" smtClean="0">
                          <a:solidFill>
                            <a:schemeClr val="tx2"/>
                          </a:solidFill>
                        </a:rPr>
                        <a:t>Discussed and documented key strategic and evolutionary questions critical for the platform business model.</a:t>
                      </a:r>
                    </a:p>
                    <a:p>
                      <a:pPr marL="176213" marR="0" lvl="0" indent="-1762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baseline="0" dirty="0" smtClean="0">
                          <a:solidFill>
                            <a:schemeClr val="tx2"/>
                          </a:solidFill>
                        </a:rPr>
                        <a:t>Developed roadmap.</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2 Outcomes:</a:t>
                      </a:r>
                    </a:p>
                    <a:p>
                      <a:pPr marL="171450" indent="-171450">
                        <a:buFont typeface="Arial" panose="020B0604020202020204" pitchFamily="34" charset="0"/>
                        <a:buChar char="•"/>
                      </a:pPr>
                      <a:r>
                        <a:rPr lang="en-US" sz="1000" b="0" dirty="0" smtClean="0"/>
                        <a:t>Documented</a:t>
                      </a:r>
                      <a:r>
                        <a:rPr lang="en-US" sz="1000" b="0" baseline="0" dirty="0" smtClean="0"/>
                        <a:t> design goals for digital platform.</a:t>
                      </a:r>
                    </a:p>
                    <a:p>
                      <a:pPr marL="171450" indent="-171450">
                        <a:buFont typeface="Arial" panose="020B0604020202020204" pitchFamily="34" charset="0"/>
                        <a:buChar char="•"/>
                      </a:pPr>
                      <a:r>
                        <a:rPr lang="en-US" sz="1000" b="0" dirty="0" smtClean="0"/>
                        <a:t>Documented</a:t>
                      </a:r>
                      <a:r>
                        <a:rPr lang="en-US" sz="1000" b="0" baseline="0" dirty="0" smtClean="0"/>
                        <a:t> link between DX themes and platform-enabling capabilities.</a:t>
                      </a:r>
                    </a:p>
                    <a:p>
                      <a:pPr marL="171450" indent="-171450">
                        <a:buFont typeface="Arial" panose="020B0604020202020204" pitchFamily="34" charset="0"/>
                        <a:buChar char="•"/>
                      </a:pPr>
                      <a:r>
                        <a:rPr lang="en-US" sz="1000" b="0" baseline="0" dirty="0" smtClean="0"/>
                        <a:t>Understanding of digital platform components: documented gap and transformation strategies.</a:t>
                      </a:r>
                    </a:p>
                    <a:p>
                      <a:pPr marL="171450" indent="-171450">
                        <a:buFont typeface="Arial" panose="020B0604020202020204" pitchFamily="34" charset="0"/>
                        <a:buChar char="•"/>
                      </a:pPr>
                      <a:r>
                        <a:rPr lang="en-US" sz="1000" b="0" baseline="0" dirty="0" smtClean="0"/>
                        <a:t>Understanding of digital platform teams: culture, structure, principles, and practices: documented gaps and strategies.</a:t>
                      </a:r>
                      <a:endParaRPr lang="en-CA" sz="1000" b="0"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pic>
        <p:nvPicPr>
          <p:cNvPr id="19" name="Picture 18"/>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228543" y="3530420"/>
            <a:ext cx="974520" cy="877885"/>
          </a:xfrm>
          <a:prstGeom prst="rect">
            <a:avLst/>
          </a:prstGeom>
        </p:spPr>
      </p:pic>
      <p:pic>
        <p:nvPicPr>
          <p:cNvPr id="20" name="Picture 19"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228543" y="1833815"/>
            <a:ext cx="1094375" cy="1088500"/>
          </a:xfrm>
          <a:prstGeom prst="rect">
            <a:avLst/>
          </a:prstGeom>
          <a:solidFill>
            <a:schemeClr val="accent1">
              <a:alpha val="0"/>
            </a:schemeClr>
          </a:solidFill>
          <a:effectLst/>
        </p:spPr>
      </p:pic>
      <p:sp>
        <p:nvSpPr>
          <p:cNvPr id="15" name="Chevron 14"/>
          <p:cNvSpPr/>
          <p:nvPr/>
        </p:nvSpPr>
        <p:spPr>
          <a:xfrm>
            <a:off x="1789592" y="1133475"/>
            <a:ext cx="3705354"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FFFFFF"/>
                </a:solidFill>
              </a:rPr>
              <a:t>1. </a:t>
            </a:r>
            <a:r>
              <a:rPr lang="en-US" sz="1400" dirty="0" smtClean="0">
                <a:solidFill>
                  <a:srgbClr val="FFFFFF"/>
                </a:solidFill>
              </a:rPr>
              <a:t>Set Goals for Your Platform Business Model</a:t>
            </a:r>
            <a:endParaRPr lang="en-US" sz="1400" dirty="0">
              <a:solidFill>
                <a:srgbClr val="FFFFFF"/>
              </a:solidFill>
            </a:endParaRPr>
          </a:p>
        </p:txBody>
      </p:sp>
      <p:sp>
        <p:nvSpPr>
          <p:cNvPr id="16" name="Chevron 15"/>
          <p:cNvSpPr/>
          <p:nvPr/>
        </p:nvSpPr>
        <p:spPr>
          <a:xfrm>
            <a:off x="5299563" y="1133475"/>
            <a:ext cx="3696155"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2. Configure Your Digital Platform</a:t>
            </a:r>
            <a:endParaRPr lang="en-US" sz="1400" dirty="0">
              <a:solidFill>
                <a:srgbClr val="FFFFFF"/>
              </a:solidFill>
            </a:endParaRPr>
          </a:p>
        </p:txBody>
      </p:sp>
      <p:sp>
        <p:nvSpPr>
          <p:cNvPr id="4" name="Title 3"/>
          <p:cNvSpPr>
            <a:spLocks noGrp="1"/>
          </p:cNvSpPr>
          <p:nvPr>
            <p:ph type="title"/>
          </p:nvPr>
        </p:nvSpPr>
        <p:spPr/>
        <p:txBody>
          <a:bodyPr/>
          <a:lstStyle/>
          <a:p>
            <a:r>
              <a:rPr lang="en-US" dirty="0"/>
              <a:t>Drive Digital Transformation With Platform </a:t>
            </a:r>
            <a:r>
              <a:rPr lang="en-US" dirty="0" smtClean="0"/>
              <a:t>Strategies – </a:t>
            </a:r>
            <a:r>
              <a:rPr lang="en-US" dirty="0"/>
              <a:t>project </a:t>
            </a:r>
            <a:r>
              <a:rPr lang="en-US" dirty="0" smtClean="0"/>
              <a:t>overview</a:t>
            </a:r>
            <a:endParaRPr lang="en-CA" dirty="0"/>
          </a:p>
        </p:txBody>
      </p:sp>
    </p:spTree>
    <p:extLst>
      <p:ext uri="{BB962C8B-B14F-4D97-AF65-F5344CB8AC3E}">
        <p14:creationId xmlns:p14="http://schemas.microsoft.com/office/powerpoint/2010/main" val="12302088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Workshop overview </a:t>
            </a:r>
            <a:endParaRPr lang="en-US" dirty="0"/>
          </a:p>
        </p:txBody>
      </p:sp>
      <p:sp>
        <p:nvSpPr>
          <p:cNvPr id="12" name="Text Placeholder 2"/>
          <p:cNvSpPr txBox="1">
            <a:spLocks/>
          </p:cNvSpPr>
          <p:nvPr/>
        </p:nvSpPr>
        <p:spPr bwMode="auto">
          <a:xfrm>
            <a:off x="639479" y="1143782"/>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None/>
            </a:pPr>
            <a:r>
              <a:rPr lang="en-US" sz="1400" dirty="0">
                <a:solidFill>
                  <a:srgbClr val="333333"/>
                </a:solidFill>
              </a:rPr>
              <a:t>Contact your account representative or e</a:t>
            </a:r>
            <a:r>
              <a:rPr lang="en-US" sz="1400" dirty="0">
                <a:solidFill>
                  <a:srgbClr val="333333"/>
                </a:solidFill>
                <a:cs typeface="Open Sans"/>
              </a:rPr>
              <a:t>mail </a:t>
            </a:r>
            <a:r>
              <a:rPr lang="en-US" sz="1400" dirty="0">
                <a:solidFill>
                  <a:srgbClr val="333333"/>
                </a:solidFill>
                <a:cs typeface="Open Sans"/>
                <a:hlinkClick r:id="rId3"/>
              </a:rPr>
              <a:t>Workshops@InfoTech.com</a:t>
            </a:r>
            <a:r>
              <a:rPr lang="en-US" sz="1400" dirty="0">
                <a:solidFill>
                  <a:srgbClr val="333333"/>
                </a:solidFill>
                <a:cs typeface="Open Sans"/>
              </a:rPr>
              <a:t> for more information.</a:t>
            </a:r>
            <a:endParaRPr lang="en-US" sz="1400" dirty="0">
              <a:solidFill>
                <a:srgbClr val="333333"/>
              </a:solidFill>
            </a:endParaRPr>
          </a:p>
        </p:txBody>
      </p:sp>
      <p:graphicFrame>
        <p:nvGraphicFramePr>
          <p:cNvPr id="7" name="Table 2"/>
          <p:cNvGraphicFramePr>
            <a:graphicFrameLocks noGrp="1"/>
          </p:cNvGraphicFramePr>
          <p:nvPr>
            <p:extLst>
              <p:ext uri="{D42A27DB-BD31-4B8C-83A1-F6EECF244321}">
                <p14:modId xmlns:p14="http://schemas.microsoft.com/office/powerpoint/2010/main" val="2141389847"/>
              </p:ext>
            </p:extLst>
          </p:nvPr>
        </p:nvGraphicFramePr>
        <p:xfrm>
          <a:off x="265721" y="1440332"/>
          <a:ext cx="8581736" cy="5051908"/>
        </p:xfrm>
        <a:graphic>
          <a:graphicData uri="http://schemas.openxmlformats.org/drawingml/2006/table">
            <a:tbl>
              <a:tblPr firstRow="1" bandRow="1">
                <a:tableStyleId>{5C22544A-7EE6-4342-B048-85BDC9FD1C3A}</a:tableStyleId>
              </a:tblPr>
              <a:tblGrid>
                <a:gridCol w="289756"/>
                <a:gridCol w="2156101"/>
                <a:gridCol w="2045293"/>
                <a:gridCol w="2045293"/>
                <a:gridCol w="2045293"/>
              </a:tblGrid>
              <a:tr h="252894">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smtClean="0">
                          <a:solidFill>
                            <a:schemeClr val="bg1"/>
                          </a:solidFill>
                        </a:rPr>
                        <a:t>Workshop Day 1</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smtClean="0">
                          <a:solidFill>
                            <a:schemeClr val="bg1"/>
                          </a:solidFill>
                        </a:rPr>
                        <a:t>Workshop Day 2</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r>
                        <a:rPr lang="en-CA" sz="1200" b="1" dirty="0" smtClean="0">
                          <a:solidFill>
                            <a:schemeClr val="bg1"/>
                          </a:solidFill>
                        </a:rPr>
                        <a:t>Workshop Day 3</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smtClean="0">
                          <a:solidFill>
                            <a:schemeClr val="bg1"/>
                          </a:solidFill>
                        </a:rPr>
                        <a:t>Workshop Day 4</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tr>
              <a:tr h="3162148">
                <a:tc>
                  <a:txBody>
                    <a:bodyPr/>
                    <a:lstStyle/>
                    <a:p>
                      <a:pPr marL="216000" indent="-457200" algn="ctr">
                        <a:spcAft>
                          <a:spcPts val="500"/>
                        </a:spcAft>
                      </a:pPr>
                      <a:r>
                        <a:rPr lang="en-CA" sz="1200" b="1" baseline="0" dirty="0" smtClean="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algn="ctr">
                        <a:spcAft>
                          <a:spcPts val="1200"/>
                        </a:spcAft>
                      </a:pPr>
                      <a:r>
                        <a:rPr lang="en-CA" sz="1000" b="1" dirty="0" smtClean="0">
                          <a:solidFill>
                            <a:schemeClr val="tx1"/>
                          </a:solidFill>
                        </a:rPr>
                        <a:t>Understand Platform Business Model and Strategies</a:t>
                      </a:r>
                    </a:p>
                    <a:p>
                      <a:pPr marL="216000" indent="-457200">
                        <a:spcAft>
                          <a:spcPts val="0"/>
                        </a:spcAft>
                      </a:pPr>
                      <a:r>
                        <a:rPr lang="en-CA" sz="1000" b="1" dirty="0" smtClean="0">
                          <a:solidFill>
                            <a:schemeClr val="tx1"/>
                          </a:solidFill>
                        </a:rPr>
                        <a:t>1.1 </a:t>
                      </a:r>
                      <a:r>
                        <a:rPr lang="en-CA" sz="1000" b="0" dirty="0" smtClean="0">
                          <a:solidFill>
                            <a:schemeClr val="tx1"/>
                          </a:solidFill>
                        </a:rPr>
                        <a:t>Understand predominant business models and</a:t>
                      </a:r>
                      <a:r>
                        <a:rPr lang="en-CA" sz="1000" b="0" baseline="0" dirty="0" smtClean="0">
                          <a:solidFill>
                            <a:schemeClr val="tx1"/>
                          </a:solidFill>
                        </a:rPr>
                        <a:t> i</a:t>
                      </a:r>
                      <a:r>
                        <a:rPr lang="en-CA" sz="1000" b="0" dirty="0" smtClean="0">
                          <a:solidFill>
                            <a:schemeClr val="tx1"/>
                          </a:solidFill>
                        </a:rPr>
                        <a:t>dentify existing business model</a:t>
                      </a:r>
                      <a:r>
                        <a:rPr lang="en-CA" sz="1000" b="0" baseline="0" dirty="0" smtClean="0">
                          <a:solidFill>
                            <a:schemeClr val="tx1"/>
                          </a:solidFill>
                        </a:rPr>
                        <a:t>, value proposition, and core assets.</a:t>
                      </a:r>
                      <a:endParaRPr lang="en-CA" sz="1000" b="0" dirty="0" smtClean="0">
                        <a:solidFill>
                          <a:schemeClr val="tx1"/>
                        </a:solidFill>
                      </a:endParaRPr>
                    </a:p>
                    <a:p>
                      <a:pPr marL="216000" indent="-457200">
                        <a:spcAft>
                          <a:spcPts val="0"/>
                        </a:spcAft>
                      </a:pPr>
                      <a:r>
                        <a:rPr lang="en-CA" sz="1000" b="1" dirty="0" smtClean="0">
                          <a:solidFill>
                            <a:schemeClr val="tx1"/>
                          </a:solidFill>
                        </a:rPr>
                        <a:t>1.2 </a:t>
                      </a:r>
                      <a:r>
                        <a:rPr lang="en-CA" sz="1000" b="0" dirty="0" smtClean="0">
                          <a:solidFill>
                            <a:schemeClr val="tx1"/>
                          </a:solidFill>
                        </a:rPr>
                        <a:t>Understand/discuss</a:t>
                      </a:r>
                      <a:r>
                        <a:rPr lang="en-CA" sz="1000" b="0" baseline="0" dirty="0" smtClean="0">
                          <a:solidFill>
                            <a:schemeClr val="tx1"/>
                          </a:solidFill>
                        </a:rPr>
                        <a:t> the</a:t>
                      </a:r>
                      <a:r>
                        <a:rPr lang="en-CA" sz="1000" b="0" dirty="0" smtClean="0">
                          <a:solidFill>
                            <a:schemeClr val="tx1"/>
                          </a:solidFill>
                        </a:rPr>
                        <a:t> platform business model:</a:t>
                      </a:r>
                    </a:p>
                    <a:p>
                      <a:pPr marL="216000" indent="-457200">
                        <a:spcAft>
                          <a:spcPts val="0"/>
                        </a:spcAft>
                      </a:pPr>
                      <a:r>
                        <a:rPr lang="en-US" sz="1000" b="0" baseline="0" dirty="0" smtClean="0">
                          <a:solidFill>
                            <a:schemeClr val="tx1"/>
                          </a:solidFill>
                        </a:rPr>
                        <a:t>    </a:t>
                      </a:r>
                      <a:r>
                        <a:rPr lang="en-US" sz="1000" b="1" baseline="0" dirty="0" smtClean="0">
                          <a:solidFill>
                            <a:schemeClr val="tx1"/>
                          </a:solidFill>
                        </a:rPr>
                        <a:t>a. </a:t>
                      </a:r>
                      <a:r>
                        <a:rPr lang="en-US" sz="1000" b="0" baseline="0" dirty="0" smtClean="0">
                          <a:solidFill>
                            <a:schemeClr val="tx1"/>
                          </a:solidFill>
                        </a:rPr>
                        <a:t>Platform thinking.</a:t>
                      </a:r>
                    </a:p>
                    <a:p>
                      <a:pPr marL="216000" indent="-457200">
                        <a:spcAft>
                          <a:spcPts val="0"/>
                        </a:spcAft>
                      </a:pPr>
                      <a:r>
                        <a:rPr lang="en-US" sz="1000" b="1" baseline="0" dirty="0" smtClean="0">
                          <a:solidFill>
                            <a:schemeClr val="tx1"/>
                          </a:solidFill>
                        </a:rPr>
                        <a:t>    b. </a:t>
                      </a:r>
                      <a:r>
                        <a:rPr lang="en-US" sz="1000" b="0" baseline="0" dirty="0" smtClean="0">
                          <a:solidFill>
                            <a:schemeClr val="tx1"/>
                          </a:solidFill>
                        </a:rPr>
                        <a:t>Power of platforms.</a:t>
                      </a:r>
                    </a:p>
                    <a:p>
                      <a:pPr marL="216000" indent="-457200">
                        <a:spcAft>
                          <a:spcPts val="0"/>
                        </a:spcAft>
                      </a:pPr>
                      <a:r>
                        <a:rPr lang="en-US" sz="1000" b="0" baseline="0" dirty="0" smtClean="0">
                          <a:solidFill>
                            <a:schemeClr val="tx1"/>
                          </a:solidFill>
                        </a:rPr>
                        <a:t>    </a:t>
                      </a:r>
                      <a:r>
                        <a:rPr lang="en-US" sz="1000" b="1" baseline="0" dirty="0" smtClean="0">
                          <a:solidFill>
                            <a:schemeClr val="tx1"/>
                          </a:solidFill>
                        </a:rPr>
                        <a:t>c.</a:t>
                      </a:r>
                      <a:r>
                        <a:rPr lang="en-US" sz="1000" b="0" baseline="0" dirty="0" smtClean="0">
                          <a:solidFill>
                            <a:schemeClr val="tx1"/>
                          </a:solidFill>
                        </a:rPr>
                        <a:t> Anatomy of a platform: platform canvas interaction layer, business model layer, digital platform. </a:t>
                      </a:r>
                    </a:p>
                    <a:p>
                      <a:pPr marL="216000" indent="-457200">
                        <a:spcAft>
                          <a:spcPts val="0"/>
                        </a:spcAft>
                      </a:pPr>
                      <a:r>
                        <a:rPr lang="en-US" sz="1000" b="0" baseline="0" dirty="0" smtClean="0">
                          <a:solidFill>
                            <a:schemeClr val="tx1"/>
                          </a:solidFill>
                        </a:rPr>
                        <a:t>    </a:t>
                      </a:r>
                      <a:r>
                        <a:rPr lang="en-US" sz="1000" b="1" baseline="0" dirty="0" smtClean="0">
                          <a:solidFill>
                            <a:schemeClr val="tx1"/>
                          </a:solidFill>
                        </a:rPr>
                        <a:t>d.</a:t>
                      </a:r>
                      <a:r>
                        <a:rPr lang="en-US" sz="1000" b="0" baseline="0" dirty="0" smtClean="0">
                          <a:solidFill>
                            <a:schemeClr val="tx1"/>
                          </a:solidFill>
                        </a:rPr>
                        <a:t> Platform strategies: discuss in the context of your enterprise and select the ones that apply.</a:t>
                      </a:r>
                      <a:endParaRPr lang="en-CA" sz="1000" b="0" dirty="0" smtClean="0">
                        <a:solidFill>
                          <a:schemeClr val="tx1"/>
                        </a:solidFill>
                      </a:endParaRPr>
                    </a:p>
                    <a:p>
                      <a:pPr marL="216000" indent="-457200">
                        <a:spcAft>
                          <a:spcPts val="0"/>
                        </a:spcAft>
                      </a:pPr>
                      <a:r>
                        <a:rPr lang="en-CA" sz="1000" b="0" dirty="0" smtClean="0">
                          <a:solidFill>
                            <a:schemeClr val="tx1"/>
                          </a:solidFill>
                        </a:rPr>
                        <a:t> </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US" sz="1000" b="1" baseline="0" dirty="0" smtClean="0">
                          <a:solidFill>
                            <a:schemeClr val="tx1"/>
                          </a:solidFill>
                        </a:rPr>
                        <a:t>Planning for Platform Business Model</a:t>
                      </a:r>
                      <a:endParaRPr lang="en-CA" sz="1000" b="1" baseline="0" dirty="0" smtClean="0">
                        <a:solidFill>
                          <a:schemeClr val="tx1"/>
                        </a:solidFill>
                      </a:endParaRPr>
                    </a:p>
                    <a:p>
                      <a:pPr marL="216000" indent="-457200">
                        <a:spcAft>
                          <a:spcPts val="0"/>
                        </a:spcAft>
                      </a:pPr>
                      <a:r>
                        <a:rPr lang="en-CA" sz="1000" b="1" dirty="0" smtClean="0">
                          <a:solidFill>
                            <a:schemeClr val="tx1"/>
                          </a:solidFill>
                        </a:rPr>
                        <a:t>2.1</a:t>
                      </a:r>
                      <a:r>
                        <a:rPr lang="en-CA" sz="1000" b="0" dirty="0" smtClean="0">
                          <a:solidFill>
                            <a:schemeClr val="tx1"/>
                          </a:solidFill>
                        </a:rPr>
                        <a:t> Discuss two</a:t>
                      </a:r>
                      <a:r>
                        <a:rPr lang="en-CA" sz="1000" b="0" baseline="0" dirty="0" smtClean="0">
                          <a:solidFill>
                            <a:schemeClr val="tx1"/>
                          </a:solidFill>
                        </a:rPr>
                        <a:t> transformational approaches. </a:t>
                      </a:r>
                    </a:p>
                    <a:p>
                      <a:pPr marL="216000" indent="-457200">
                        <a:spcAft>
                          <a:spcPts val="0"/>
                        </a:spcAft>
                      </a:pPr>
                      <a:r>
                        <a:rPr lang="en-CA" sz="1000" b="1" dirty="0" smtClean="0">
                          <a:solidFill>
                            <a:schemeClr val="tx1"/>
                          </a:solidFill>
                        </a:rPr>
                        <a:t>2.2</a:t>
                      </a:r>
                      <a:r>
                        <a:rPr lang="en-CA" sz="1000" b="0" dirty="0" smtClean="0">
                          <a:solidFill>
                            <a:schemeClr val="tx1"/>
                          </a:solidFill>
                        </a:rPr>
                        <a:t> Discuss fundamental questions on important</a:t>
                      </a:r>
                      <a:r>
                        <a:rPr lang="en-CA" sz="1000" b="0" baseline="0" dirty="0" smtClean="0">
                          <a:solidFill>
                            <a:schemeClr val="tx1"/>
                          </a:solidFill>
                        </a:rPr>
                        <a:t> aspects of the platform business model:</a:t>
                      </a:r>
                    </a:p>
                    <a:p>
                      <a:pPr marL="673200" marR="0" lvl="1" indent="-457200" algn="l" defTabSz="914400" rtl="0" eaLnBrk="1" fontAlgn="auto" latinLnBrk="0" hangingPunct="1">
                        <a:lnSpc>
                          <a:spcPct val="100000"/>
                        </a:lnSpc>
                        <a:spcBef>
                          <a:spcPts val="0"/>
                        </a:spcBef>
                        <a:spcAft>
                          <a:spcPts val="0"/>
                        </a:spcAft>
                        <a:buClrTx/>
                        <a:buSzTx/>
                        <a:buFontTx/>
                        <a:buNone/>
                        <a:tabLst/>
                        <a:defRPr/>
                      </a:pPr>
                      <a:r>
                        <a:rPr lang="en-CA" sz="1000" b="1" dirty="0" smtClean="0">
                          <a:solidFill>
                            <a:schemeClr val="tx1"/>
                          </a:solidFill>
                        </a:rPr>
                        <a:t>a.</a:t>
                      </a:r>
                      <a:r>
                        <a:rPr lang="en-CA" sz="1000" b="0" dirty="0" smtClean="0">
                          <a:solidFill>
                            <a:schemeClr val="tx1"/>
                          </a:solidFill>
                        </a:rPr>
                        <a:t> Interaction</a:t>
                      </a:r>
                      <a:r>
                        <a:rPr lang="en-CA" sz="1000" b="0" baseline="0" dirty="0" smtClean="0">
                          <a:solidFill>
                            <a:schemeClr val="tx1"/>
                          </a:solidFill>
                        </a:rPr>
                        <a:t> layer.</a:t>
                      </a:r>
                      <a:endParaRPr lang="en-CA" sz="1000" b="0" dirty="0" smtClean="0">
                        <a:solidFill>
                          <a:schemeClr val="tx1"/>
                        </a:solidFill>
                      </a:endParaRPr>
                    </a:p>
                    <a:p>
                      <a:pPr marL="673200" marR="0" lvl="1" indent="-457200" algn="l" defTabSz="914400" rtl="0" eaLnBrk="1" fontAlgn="auto" latinLnBrk="0" hangingPunct="1">
                        <a:lnSpc>
                          <a:spcPct val="100000"/>
                        </a:lnSpc>
                        <a:spcBef>
                          <a:spcPts val="0"/>
                        </a:spcBef>
                        <a:spcAft>
                          <a:spcPts val="0"/>
                        </a:spcAft>
                        <a:buClrTx/>
                        <a:buSzTx/>
                        <a:buFontTx/>
                        <a:buNone/>
                        <a:tabLst/>
                        <a:defRPr/>
                      </a:pPr>
                      <a:r>
                        <a:rPr lang="en-CA" sz="1000" b="1" dirty="0" smtClean="0">
                          <a:solidFill>
                            <a:schemeClr val="tx1"/>
                          </a:solidFill>
                        </a:rPr>
                        <a:t>b.</a:t>
                      </a:r>
                      <a:r>
                        <a:rPr lang="en-CA" sz="1000" b="0" dirty="0" smtClean="0">
                          <a:solidFill>
                            <a:schemeClr val="tx1"/>
                          </a:solidFill>
                        </a:rPr>
                        <a:t> Business model layer:</a:t>
                      </a:r>
                      <a:r>
                        <a:rPr lang="en-CA" sz="1000" b="0" baseline="0" dirty="0" smtClean="0">
                          <a:solidFill>
                            <a:schemeClr val="tx1"/>
                          </a:solidFill>
                        </a:rPr>
                        <a:t> </a:t>
                      </a:r>
                      <a:r>
                        <a:rPr lang="en-CA" sz="1000" b="0" dirty="0" smtClean="0">
                          <a:solidFill>
                            <a:schemeClr val="tx1"/>
                          </a:solidFill>
                        </a:rPr>
                        <a:t>foundations</a:t>
                      </a:r>
                    </a:p>
                    <a:p>
                      <a:pPr marL="673200" marR="0" lvl="1" indent="-457200" algn="l" defTabSz="914400" rtl="0" eaLnBrk="1" fontAlgn="auto" latinLnBrk="0" hangingPunct="1">
                        <a:lnSpc>
                          <a:spcPct val="100000"/>
                        </a:lnSpc>
                        <a:spcBef>
                          <a:spcPts val="0"/>
                        </a:spcBef>
                        <a:spcAft>
                          <a:spcPts val="0"/>
                        </a:spcAft>
                        <a:buClrTx/>
                        <a:buSzTx/>
                        <a:buFontTx/>
                        <a:buNone/>
                        <a:tabLst/>
                        <a:defRPr/>
                      </a:pPr>
                      <a:r>
                        <a:rPr lang="en-CA" sz="1000" b="1" dirty="0" smtClean="0">
                          <a:solidFill>
                            <a:schemeClr val="tx1"/>
                          </a:solidFill>
                        </a:rPr>
                        <a:t>c.</a:t>
                      </a:r>
                      <a:r>
                        <a:rPr lang="en-CA" sz="1000" b="0" dirty="0" smtClean="0">
                          <a:solidFill>
                            <a:schemeClr val="tx1"/>
                          </a:solidFill>
                        </a:rPr>
                        <a:t> Business model layer: evolution.</a:t>
                      </a:r>
                    </a:p>
                    <a:p>
                      <a:pPr marL="216000" marR="0" lvl="0" indent="-457200" algn="l" defTabSz="914400" rtl="0" eaLnBrk="1" fontAlgn="auto" latinLnBrk="0" hangingPunct="1">
                        <a:lnSpc>
                          <a:spcPct val="100000"/>
                        </a:lnSpc>
                        <a:spcBef>
                          <a:spcPts val="0"/>
                        </a:spcBef>
                        <a:spcAft>
                          <a:spcPts val="0"/>
                        </a:spcAft>
                        <a:buClrTx/>
                        <a:buSzTx/>
                        <a:buFontTx/>
                        <a:buNone/>
                        <a:tabLst/>
                        <a:defRPr/>
                      </a:pPr>
                      <a:r>
                        <a:rPr lang="en-CA" sz="1000" b="1" dirty="0" smtClean="0">
                          <a:solidFill>
                            <a:schemeClr val="tx1"/>
                          </a:solidFill>
                        </a:rPr>
                        <a:t>2.3</a:t>
                      </a:r>
                      <a:r>
                        <a:rPr lang="en-CA" sz="1000" b="0" dirty="0" smtClean="0">
                          <a:solidFill>
                            <a:schemeClr val="tx1"/>
                          </a:solidFill>
                        </a:rPr>
                        <a:t> </a:t>
                      </a:r>
                      <a:r>
                        <a:rPr lang="en-CA" sz="1000" b="0" baseline="0" dirty="0" smtClean="0">
                          <a:solidFill>
                            <a:schemeClr val="tx1"/>
                          </a:solidFill>
                        </a:rPr>
                        <a:t>Develop strategic themes from fundamental questions and transformation tracks to plot roadmap.</a:t>
                      </a:r>
                    </a:p>
                    <a:p>
                      <a:pPr marL="216000" indent="-457200">
                        <a:spcAft>
                          <a:spcPts val="0"/>
                        </a:spcAft>
                      </a:pP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Digital Platform</a:t>
                      </a:r>
                      <a:r>
                        <a:rPr lang="en-CA" sz="1000" b="1" baseline="0" dirty="0" smtClean="0">
                          <a:solidFill>
                            <a:schemeClr val="tx1"/>
                          </a:solidFill>
                        </a:rPr>
                        <a:t> Strategy</a:t>
                      </a:r>
                      <a:endParaRPr lang="en-CA" sz="1000" b="1" dirty="0" smtClean="0">
                        <a:solidFill>
                          <a:schemeClr val="tx1"/>
                        </a:solidFill>
                      </a:endParaRPr>
                    </a:p>
                    <a:p>
                      <a:pPr marL="216000" indent="-457200">
                        <a:spcAft>
                          <a:spcPts val="0"/>
                        </a:spcAft>
                      </a:pPr>
                      <a:endParaRPr lang="en-CA" sz="1000" b="1" dirty="0" smtClean="0">
                        <a:solidFill>
                          <a:schemeClr val="tx1"/>
                        </a:solidFill>
                      </a:endParaRPr>
                    </a:p>
                    <a:p>
                      <a:pPr marL="216000" indent="-457200">
                        <a:spcAft>
                          <a:spcPts val="0"/>
                        </a:spcAft>
                      </a:pPr>
                      <a:r>
                        <a:rPr lang="en-CA" sz="1000" b="1" dirty="0" smtClean="0">
                          <a:solidFill>
                            <a:schemeClr val="tx1"/>
                          </a:solidFill>
                        </a:rPr>
                        <a:t>3.1</a:t>
                      </a:r>
                      <a:r>
                        <a:rPr lang="en-CA" sz="1000" b="0" dirty="0" smtClean="0">
                          <a:solidFill>
                            <a:schemeClr val="tx1"/>
                          </a:solidFill>
                        </a:rPr>
                        <a:t> Discuss</a:t>
                      </a:r>
                      <a:r>
                        <a:rPr lang="en-CA" sz="1000" b="0" baseline="0" dirty="0" smtClean="0">
                          <a:solidFill>
                            <a:schemeClr val="tx1"/>
                          </a:solidFill>
                        </a:rPr>
                        <a:t> design goals for the Digital Platform</a:t>
                      </a:r>
                    </a:p>
                    <a:p>
                      <a:pPr marL="216000" indent="-457200">
                        <a:spcAft>
                          <a:spcPts val="0"/>
                        </a:spcAft>
                      </a:pPr>
                      <a:r>
                        <a:rPr lang="en-CA" sz="1000" b="1" dirty="0" smtClean="0">
                          <a:solidFill>
                            <a:schemeClr val="tx1"/>
                          </a:solidFill>
                        </a:rPr>
                        <a:t>3.2</a:t>
                      </a:r>
                      <a:r>
                        <a:rPr lang="en-CA" sz="1000" b="0" dirty="0" smtClean="0">
                          <a:solidFill>
                            <a:schemeClr val="tx1"/>
                          </a:solidFill>
                        </a:rPr>
                        <a:t> Discuss </a:t>
                      </a:r>
                      <a:r>
                        <a:rPr lang="en-CA" sz="1000" b="0" baseline="0" dirty="0" smtClean="0">
                          <a:solidFill>
                            <a:schemeClr val="tx1"/>
                          </a:solidFill>
                        </a:rPr>
                        <a:t>DX themes: </a:t>
                      </a:r>
                    </a:p>
                    <a:p>
                      <a:pPr marL="673200" lvl="1" indent="-457200">
                        <a:spcAft>
                          <a:spcPts val="0"/>
                        </a:spcAft>
                      </a:pPr>
                      <a:r>
                        <a:rPr lang="en-CA" sz="1000" b="1" dirty="0" smtClean="0">
                          <a:solidFill>
                            <a:schemeClr val="tx1"/>
                          </a:solidFill>
                        </a:rPr>
                        <a:t>a.</a:t>
                      </a:r>
                      <a:r>
                        <a:rPr lang="en-CA" sz="1000" b="0" dirty="0" smtClean="0">
                          <a:solidFill>
                            <a:schemeClr val="tx1"/>
                          </a:solidFill>
                        </a:rPr>
                        <a:t> Analyze DX Themes</a:t>
                      </a:r>
                    </a:p>
                    <a:p>
                      <a:pPr marL="673200" marR="0" lvl="1" indent="-457200" algn="l" defTabSz="914400" rtl="0" eaLnBrk="1" fontAlgn="auto" latinLnBrk="0" hangingPunct="1">
                        <a:lnSpc>
                          <a:spcPct val="100000"/>
                        </a:lnSpc>
                        <a:spcBef>
                          <a:spcPts val="0"/>
                        </a:spcBef>
                        <a:spcAft>
                          <a:spcPts val="0"/>
                        </a:spcAft>
                        <a:buClrTx/>
                        <a:buSzTx/>
                        <a:buFontTx/>
                        <a:buNone/>
                        <a:tabLst/>
                        <a:defRPr/>
                      </a:pPr>
                      <a:r>
                        <a:rPr lang="en-CA" sz="1000" b="1" dirty="0" smtClean="0">
                          <a:solidFill>
                            <a:schemeClr val="tx1"/>
                          </a:solidFill>
                        </a:rPr>
                        <a:t>b.</a:t>
                      </a:r>
                      <a:r>
                        <a:rPr lang="en-CA" sz="1000" b="0" dirty="0" smtClean="0">
                          <a:solidFill>
                            <a:schemeClr val="tx1"/>
                          </a:solidFill>
                        </a:rPr>
                        <a:t> Analyze Platform</a:t>
                      </a:r>
                    </a:p>
                    <a:p>
                      <a:pPr marL="673200" marR="0" lvl="1" indent="-457200" algn="l" defTabSz="914400" rtl="0" eaLnBrk="1" fontAlgn="auto" latinLnBrk="0" hangingPunct="1">
                        <a:lnSpc>
                          <a:spcPct val="100000"/>
                        </a:lnSpc>
                        <a:spcBef>
                          <a:spcPts val="0"/>
                        </a:spcBef>
                        <a:spcAft>
                          <a:spcPts val="0"/>
                        </a:spcAft>
                        <a:buClrTx/>
                        <a:buSzTx/>
                        <a:buFontTx/>
                        <a:buNone/>
                        <a:tabLst/>
                        <a:defRPr/>
                      </a:pPr>
                      <a:r>
                        <a:rPr lang="en-CA" sz="1000" b="0" baseline="0" dirty="0" smtClean="0">
                          <a:solidFill>
                            <a:schemeClr val="tx1"/>
                          </a:solidFill>
                        </a:rPr>
                        <a:t>capabilities</a:t>
                      </a:r>
                      <a:r>
                        <a:rPr lang="en-CA" sz="1000" b="0" dirty="0" smtClean="0">
                          <a:solidFill>
                            <a:schemeClr val="tx1"/>
                          </a:solidFill>
                        </a:rPr>
                        <a:t> </a:t>
                      </a:r>
                    </a:p>
                    <a:p>
                      <a:pPr marL="673200" marR="0" lvl="1" indent="-457200" algn="l" defTabSz="914400" rtl="0" eaLnBrk="1" fontAlgn="auto" latinLnBrk="0" hangingPunct="1">
                        <a:lnSpc>
                          <a:spcPct val="100000"/>
                        </a:lnSpc>
                        <a:spcBef>
                          <a:spcPts val="0"/>
                        </a:spcBef>
                        <a:spcAft>
                          <a:spcPts val="0"/>
                        </a:spcAft>
                        <a:buClrTx/>
                        <a:buSzTx/>
                        <a:buFontTx/>
                        <a:buNone/>
                        <a:tabLst/>
                        <a:defRPr/>
                      </a:pPr>
                      <a:r>
                        <a:rPr lang="en-CA" sz="1000" b="1" dirty="0" smtClean="0">
                          <a:solidFill>
                            <a:schemeClr val="tx1"/>
                          </a:solidFill>
                        </a:rPr>
                        <a:t>c.</a:t>
                      </a:r>
                      <a:r>
                        <a:rPr lang="en-CA" sz="1000" b="0" dirty="0" smtClean="0">
                          <a:solidFill>
                            <a:schemeClr val="tx1"/>
                          </a:solidFill>
                        </a:rPr>
                        <a:t> Do</a:t>
                      </a:r>
                      <a:r>
                        <a:rPr lang="en-CA" sz="1000" b="0" baseline="0" dirty="0" smtClean="0">
                          <a:solidFill>
                            <a:schemeClr val="tx1"/>
                          </a:solidFill>
                        </a:rPr>
                        <a:t> gap analysis:</a:t>
                      </a:r>
                    </a:p>
                    <a:p>
                      <a:pPr marL="216000" marR="0" lvl="0" indent="-457200" algn="l" defTabSz="914400" rtl="0" eaLnBrk="1" fontAlgn="auto" latinLnBrk="0" hangingPunct="1">
                        <a:lnSpc>
                          <a:spcPct val="100000"/>
                        </a:lnSpc>
                        <a:spcBef>
                          <a:spcPts val="0"/>
                        </a:spcBef>
                        <a:spcAft>
                          <a:spcPts val="0"/>
                        </a:spcAft>
                        <a:buClrTx/>
                        <a:buSzTx/>
                        <a:buFontTx/>
                        <a:buNone/>
                        <a:tabLst/>
                        <a:defRPr/>
                      </a:pPr>
                      <a:r>
                        <a:rPr lang="en-CA" sz="1000" b="0" baseline="0" dirty="0" smtClean="0">
                          <a:solidFill>
                            <a:schemeClr val="tx1"/>
                          </a:solidFill>
                        </a:rPr>
                        <a:t>       capabilities vs</a:t>
                      </a:r>
                    </a:p>
                    <a:p>
                      <a:pPr marL="216000" marR="0" lvl="0" indent="-457200" algn="l" defTabSz="914400" rtl="0" eaLnBrk="1" fontAlgn="auto" latinLnBrk="0" hangingPunct="1">
                        <a:lnSpc>
                          <a:spcPct val="100000"/>
                        </a:lnSpc>
                        <a:spcBef>
                          <a:spcPts val="0"/>
                        </a:spcBef>
                        <a:spcAft>
                          <a:spcPts val="0"/>
                        </a:spcAft>
                        <a:buClrTx/>
                        <a:buSzTx/>
                        <a:buFontTx/>
                        <a:buNone/>
                        <a:tabLst/>
                        <a:defRPr/>
                      </a:pPr>
                      <a:r>
                        <a:rPr lang="en-CA" sz="1000" b="0" baseline="0" dirty="0" smtClean="0">
                          <a:solidFill>
                            <a:schemeClr val="tx1"/>
                          </a:solidFill>
                        </a:rPr>
                        <a:t>       platform capabilities </a:t>
                      </a:r>
                    </a:p>
                    <a:p>
                      <a:pPr marL="216000" marR="0" lvl="0" indent="-457200" algn="l" defTabSz="914400" rtl="0" eaLnBrk="1" fontAlgn="auto" latinLnBrk="0" hangingPunct="1">
                        <a:lnSpc>
                          <a:spcPct val="100000"/>
                        </a:lnSpc>
                        <a:spcBef>
                          <a:spcPts val="0"/>
                        </a:spcBef>
                        <a:spcAft>
                          <a:spcPts val="0"/>
                        </a:spcAft>
                        <a:buClrTx/>
                        <a:buSzTx/>
                        <a:buFontTx/>
                        <a:buNone/>
                        <a:tabLst/>
                        <a:defRPr/>
                      </a:pPr>
                      <a:r>
                        <a:rPr lang="en-CA" sz="1000" b="0" baseline="0" dirty="0" smtClean="0">
                          <a:solidFill>
                            <a:schemeClr val="tx1"/>
                          </a:solidFill>
                        </a:rPr>
                        <a:t>       required to enable DX.</a:t>
                      </a:r>
                    </a:p>
                    <a:p>
                      <a:pPr marL="216000" marR="0" lvl="0" indent="-457200" algn="l" defTabSz="914400" rtl="0" eaLnBrk="1" fontAlgn="auto" latinLnBrk="0" hangingPunct="1">
                        <a:lnSpc>
                          <a:spcPct val="100000"/>
                        </a:lnSpc>
                        <a:spcBef>
                          <a:spcPts val="0"/>
                        </a:spcBef>
                        <a:spcAft>
                          <a:spcPts val="0"/>
                        </a:spcAft>
                        <a:buClrTx/>
                        <a:buSzTx/>
                        <a:buFontTx/>
                        <a:buNone/>
                        <a:tabLst/>
                        <a:defRPr/>
                      </a:pPr>
                      <a:r>
                        <a:rPr lang="en-US" sz="1000" b="1" baseline="0" dirty="0" smtClean="0">
                          <a:solidFill>
                            <a:schemeClr val="tx1"/>
                          </a:solidFill>
                        </a:rPr>
                        <a:t>      d. </a:t>
                      </a:r>
                      <a:r>
                        <a:rPr lang="en-US" sz="1000" b="0" baseline="0" dirty="0" smtClean="0">
                          <a:solidFill>
                            <a:schemeClr val="tx1"/>
                          </a:solidFill>
                        </a:rPr>
                        <a:t>Align digital platform with DX roadmap.</a:t>
                      </a:r>
                      <a:endParaRPr lang="en-CA" sz="1000" b="0" baseline="0" dirty="0" smtClean="0">
                        <a:solidFill>
                          <a:schemeClr val="tx1"/>
                        </a:solidFill>
                      </a:endParaRPr>
                    </a:p>
                    <a:p>
                      <a:pPr marL="216000" marR="0" lvl="0" indent="-457200" algn="l" defTabSz="914400" rtl="0" eaLnBrk="1" fontAlgn="auto" latinLnBrk="0" hangingPunct="1">
                        <a:lnSpc>
                          <a:spcPct val="100000"/>
                        </a:lnSpc>
                        <a:spcBef>
                          <a:spcPts val="0"/>
                        </a:spcBef>
                        <a:spcAft>
                          <a:spcPts val="0"/>
                        </a:spcAft>
                        <a:buClrTx/>
                        <a:buSzTx/>
                        <a:buFontTx/>
                        <a:buNone/>
                        <a:tabLst/>
                        <a:defRPr/>
                      </a:pPr>
                      <a:endParaRPr lang="en-CA" sz="1000" b="0" baseline="0" dirty="0" smtClean="0">
                        <a:solidFill>
                          <a:schemeClr val="tx1"/>
                        </a:solidFill>
                      </a:endParaRPr>
                    </a:p>
                    <a:p>
                      <a:pPr marL="216000" indent="-457200">
                        <a:spcAft>
                          <a:spcPts val="0"/>
                        </a:spcAft>
                      </a:pP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algn="ctr" defTabSz="914400" rtl="0" eaLnBrk="1" latinLnBrk="0" hangingPunct="1">
                        <a:spcAft>
                          <a:spcPts val="1200"/>
                        </a:spcAft>
                      </a:pPr>
                      <a:r>
                        <a:rPr lang="en-CA" sz="1000" b="1" kern="1200" dirty="0" smtClean="0">
                          <a:solidFill>
                            <a:schemeClr val="tx1"/>
                          </a:solidFill>
                          <a:latin typeface="+mn-lt"/>
                          <a:ea typeface="+mn-ea"/>
                          <a:cs typeface="+mn-cs"/>
                        </a:rPr>
                        <a:t>Digital Platform Design: Key</a:t>
                      </a:r>
                      <a:r>
                        <a:rPr lang="en-CA" sz="1000" b="1" kern="1200" baseline="0" dirty="0" smtClean="0">
                          <a:solidFill>
                            <a:schemeClr val="tx1"/>
                          </a:solidFill>
                          <a:latin typeface="+mn-lt"/>
                          <a:ea typeface="+mn-ea"/>
                          <a:cs typeface="+mn-cs"/>
                        </a:rPr>
                        <a:t> Components</a:t>
                      </a:r>
                      <a:endParaRPr lang="en-CA" sz="1000" b="1" kern="1200" dirty="0" smtClean="0">
                        <a:solidFill>
                          <a:schemeClr val="tx1"/>
                        </a:solidFill>
                        <a:latin typeface="+mn-lt"/>
                        <a:ea typeface="+mn-ea"/>
                        <a:cs typeface="+mn-cs"/>
                      </a:endParaRPr>
                    </a:p>
                    <a:p>
                      <a:pPr marL="216000" indent="-457200">
                        <a:spcAft>
                          <a:spcPts val="0"/>
                        </a:spcAft>
                      </a:pPr>
                      <a:r>
                        <a:rPr lang="en-CA" sz="1000" b="1" dirty="0" smtClean="0">
                          <a:solidFill>
                            <a:schemeClr val="tx1"/>
                          </a:solidFill>
                        </a:rPr>
                        <a:t>4.1 </a:t>
                      </a:r>
                      <a:r>
                        <a:rPr lang="en-CA" sz="1000" b="0" dirty="0" smtClean="0">
                          <a:solidFill>
                            <a:schemeClr val="tx1"/>
                          </a:solidFill>
                        </a:rPr>
                        <a:t>UX/UI:</a:t>
                      </a:r>
                      <a:r>
                        <a:rPr lang="en-CA" sz="1000" b="0" baseline="0" dirty="0" smtClean="0">
                          <a:solidFill>
                            <a:schemeClr val="tx1"/>
                          </a:solidFill>
                        </a:rPr>
                        <a:t> d</a:t>
                      </a:r>
                      <a:r>
                        <a:rPr lang="en-CA" sz="1000" b="0" dirty="0" smtClean="0">
                          <a:solidFill>
                            <a:schemeClr val="tx1"/>
                          </a:solidFill>
                        </a:rPr>
                        <a:t>iscuss UX/UI strategy in the context of DX.</a:t>
                      </a:r>
                    </a:p>
                    <a:p>
                      <a:pPr marL="216000" marR="0" lvl="0" indent="-457200" algn="l" defTabSz="914400" rtl="0" eaLnBrk="1" fontAlgn="auto" latinLnBrk="0" hangingPunct="1">
                        <a:lnSpc>
                          <a:spcPct val="100000"/>
                        </a:lnSpc>
                        <a:spcBef>
                          <a:spcPts val="0"/>
                        </a:spcBef>
                        <a:spcAft>
                          <a:spcPts val="0"/>
                        </a:spcAft>
                        <a:buClrTx/>
                        <a:buSzTx/>
                        <a:buFontTx/>
                        <a:buNone/>
                        <a:tabLst/>
                        <a:defRPr/>
                      </a:pPr>
                      <a:r>
                        <a:rPr lang="en-CA" sz="1000" b="1" dirty="0" smtClean="0">
                          <a:solidFill>
                            <a:schemeClr val="tx1"/>
                          </a:solidFill>
                        </a:rPr>
                        <a:t>4.2 </a:t>
                      </a:r>
                      <a:r>
                        <a:rPr lang="en-CA" sz="1000" b="0" dirty="0" smtClean="0">
                          <a:solidFill>
                            <a:schemeClr val="tx1"/>
                          </a:solidFill>
                        </a:rPr>
                        <a:t>APIs:</a:t>
                      </a:r>
                      <a:r>
                        <a:rPr lang="en-CA" sz="1000" b="0" baseline="0" dirty="0" smtClean="0">
                          <a:solidFill>
                            <a:schemeClr val="tx1"/>
                          </a:solidFill>
                        </a:rPr>
                        <a:t> d</a:t>
                      </a:r>
                      <a:r>
                        <a:rPr lang="en-CA" sz="1000" b="0" dirty="0" smtClean="0">
                          <a:solidFill>
                            <a:schemeClr val="tx1"/>
                          </a:solidFill>
                        </a:rPr>
                        <a:t>iscuss</a:t>
                      </a:r>
                      <a:r>
                        <a:rPr lang="en-CA" sz="1000" b="0" baseline="0" dirty="0" smtClean="0">
                          <a:solidFill>
                            <a:schemeClr val="tx1"/>
                          </a:solidFill>
                        </a:rPr>
                        <a:t> API strategy in the context of DX.</a:t>
                      </a:r>
                      <a:endParaRPr lang="en-CA" sz="1000" b="0" dirty="0" smtClean="0">
                        <a:solidFill>
                          <a:schemeClr val="tx1"/>
                        </a:solidFill>
                      </a:endParaRPr>
                    </a:p>
                    <a:p>
                      <a:pPr marL="216000" indent="-457200">
                        <a:spcAft>
                          <a:spcPts val="0"/>
                        </a:spcAft>
                      </a:pPr>
                      <a:r>
                        <a:rPr lang="en-CA" sz="1000" b="1" baseline="0" dirty="0" smtClean="0">
                          <a:solidFill>
                            <a:schemeClr val="tx1"/>
                          </a:solidFill>
                        </a:rPr>
                        <a:t>4.3</a:t>
                      </a:r>
                      <a:r>
                        <a:rPr lang="en-CA" sz="1000" b="0" baseline="0" dirty="0" smtClean="0">
                          <a:solidFill>
                            <a:schemeClr val="tx1"/>
                          </a:solidFill>
                        </a:rPr>
                        <a:t> Microservices: discuss architectural style, characteristics, constraints, and deployment models.</a:t>
                      </a:r>
                    </a:p>
                    <a:p>
                      <a:pPr marL="216000" indent="-457200">
                        <a:spcAft>
                          <a:spcPts val="0"/>
                        </a:spcAft>
                      </a:pPr>
                      <a:r>
                        <a:rPr lang="en-CA" sz="1000" b="1" dirty="0" smtClean="0">
                          <a:solidFill>
                            <a:schemeClr val="tx1"/>
                          </a:solidFill>
                        </a:rPr>
                        <a:t>4.4</a:t>
                      </a:r>
                      <a:r>
                        <a:rPr lang="en-CA" sz="1000" b="0" dirty="0" smtClean="0">
                          <a:solidFill>
                            <a:schemeClr val="tx1"/>
                          </a:solidFill>
                        </a:rPr>
                        <a:t> Real-time</a:t>
                      </a:r>
                      <a:r>
                        <a:rPr lang="en-CA" sz="1000" b="0" baseline="0" dirty="0" smtClean="0">
                          <a:solidFill>
                            <a:schemeClr val="tx1"/>
                          </a:solidFill>
                        </a:rPr>
                        <a:t> stream processing:</a:t>
                      </a:r>
                      <a:r>
                        <a:rPr lang="en-CA" sz="1000" b="0" dirty="0" smtClean="0">
                          <a:solidFill>
                            <a:schemeClr val="tx1"/>
                          </a:solidFill>
                        </a:rPr>
                        <a:t> discuss</a:t>
                      </a:r>
                      <a:r>
                        <a:rPr lang="en-CA" sz="1000" b="0" baseline="0" dirty="0" smtClean="0">
                          <a:solidFill>
                            <a:schemeClr val="tx1"/>
                          </a:solidFill>
                        </a:rPr>
                        <a:t> real-time stream processing. </a:t>
                      </a:r>
                      <a:endParaRPr lang="en-CA" sz="1000" b="0" dirty="0" smtClean="0">
                        <a:solidFill>
                          <a:schemeClr val="tx1"/>
                        </a:solidFill>
                      </a:endParaRPr>
                    </a:p>
                    <a:p>
                      <a:pPr marL="216000" indent="-457200">
                        <a:spcAft>
                          <a:spcPts val="0"/>
                        </a:spcAft>
                      </a:pPr>
                      <a:r>
                        <a:rPr lang="en-CA" sz="1000" b="1" dirty="0" smtClean="0">
                          <a:solidFill>
                            <a:schemeClr val="tx1"/>
                          </a:solidFill>
                        </a:rPr>
                        <a:t>4.5</a:t>
                      </a:r>
                      <a:r>
                        <a:rPr lang="en-CA" sz="1000" b="0" dirty="0" smtClean="0">
                          <a:solidFill>
                            <a:schemeClr val="tx1"/>
                          </a:solidFill>
                        </a:rPr>
                        <a:t> Platform engineering teams:</a:t>
                      </a:r>
                      <a:r>
                        <a:rPr lang="en-CA" sz="1000" b="0" kern="1200" baseline="0" dirty="0" smtClean="0">
                          <a:solidFill>
                            <a:schemeClr val="tx1"/>
                          </a:solidFill>
                          <a:latin typeface="+mn-lt"/>
                          <a:ea typeface="+mn-ea"/>
                          <a:cs typeface="+mn-cs"/>
                        </a:rPr>
                        <a:t> culture, structure, principles, and practices.</a:t>
                      </a:r>
                    </a:p>
                    <a:p>
                      <a:pPr marL="216000" indent="-457200">
                        <a:spcAft>
                          <a:spcPts val="0"/>
                        </a:spcAft>
                      </a:pPr>
                      <a:endParaRPr lang="en-CA" sz="1000" b="1"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r h="1571422">
                <a:tc>
                  <a:txBody>
                    <a:bodyPr/>
                    <a:lstStyle/>
                    <a:p>
                      <a:pPr marL="673200" marR="0" lvl="1" indent="-457200" algn="l" defTabSz="914400" rtl="0" eaLnBrk="1" fontAlgn="auto" latinLnBrk="0" hangingPunct="1">
                        <a:lnSpc>
                          <a:spcPct val="100000"/>
                        </a:lnSpc>
                        <a:spcBef>
                          <a:spcPts val="0"/>
                        </a:spcBef>
                        <a:spcAft>
                          <a:spcPts val="500"/>
                        </a:spcAft>
                        <a:buClrTx/>
                        <a:buSzTx/>
                        <a:buFontTx/>
                        <a:buNone/>
                        <a:tabLst/>
                        <a:defRPr/>
                      </a:pPr>
                      <a:r>
                        <a:rPr lang="en-CA" sz="1200" b="1" dirty="0" smtClean="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228600" indent="-228600">
                        <a:spcAft>
                          <a:spcPts val="0"/>
                        </a:spcAft>
                        <a:buClrTx/>
                        <a:buFont typeface="+mj-lt"/>
                        <a:buAutoNum type="arabicPeriod"/>
                      </a:pPr>
                      <a:r>
                        <a:rPr lang="en-CA" sz="1000" b="0" i="0" kern="1200" baseline="0" dirty="0" smtClean="0">
                          <a:solidFill>
                            <a:schemeClr val="tx1"/>
                          </a:solidFill>
                          <a:latin typeface="+mn-lt"/>
                          <a:ea typeface="+mn-ea"/>
                          <a:cs typeface="+mn-cs"/>
                        </a:rPr>
                        <a:t>Documentation of current business model along with value proposition and key assets (that provide competitive advantage).</a:t>
                      </a:r>
                    </a:p>
                    <a:p>
                      <a:pPr marL="228600" indent="-228600">
                        <a:spcAft>
                          <a:spcPts val="0"/>
                        </a:spcAft>
                        <a:buClrTx/>
                        <a:buFont typeface="+mj-lt"/>
                        <a:buAutoNum type="arabicPeriod"/>
                      </a:pPr>
                      <a:r>
                        <a:rPr lang="en-US" sz="1000" b="0" i="0" kern="1200" baseline="0" dirty="0" smtClean="0">
                          <a:solidFill>
                            <a:schemeClr val="tx1"/>
                          </a:solidFill>
                          <a:latin typeface="+mn-lt"/>
                          <a:ea typeface="+mn-ea"/>
                          <a:cs typeface="+mn-cs"/>
                        </a:rPr>
                        <a:t>Transformation narrative.</a:t>
                      </a:r>
                      <a:endParaRPr lang="en-CA" sz="1000" b="0" i="0" kern="1200" baseline="0" dirty="0" smtClean="0">
                        <a:solidFill>
                          <a:schemeClr val="tx1"/>
                        </a:solidFill>
                        <a:latin typeface="+mn-lt"/>
                        <a:ea typeface="+mn-ea"/>
                        <a:cs typeface="+mn-cs"/>
                      </a:endParaRPr>
                    </a:p>
                    <a:p>
                      <a:pPr marL="228600" indent="-228600">
                        <a:spcAft>
                          <a:spcPts val="0"/>
                        </a:spcAft>
                        <a:buClrTx/>
                        <a:buFont typeface="+mj-lt"/>
                        <a:buAutoNum type="arabicPeriod"/>
                      </a:pPr>
                      <a:r>
                        <a:rPr lang="en-US" sz="1000" b="0" i="0" kern="1200" baseline="0" dirty="0" smtClean="0">
                          <a:solidFill>
                            <a:schemeClr val="tx1"/>
                          </a:solidFill>
                          <a:latin typeface="+mn-lt"/>
                          <a:ea typeface="+mn-ea"/>
                          <a:cs typeface="+mn-cs"/>
                        </a:rPr>
                        <a:t>Platform model canvas.</a:t>
                      </a:r>
                      <a:endParaRPr lang="en-CA" sz="1000" b="0" i="0" kern="1200" baseline="0" dirty="0" smtClean="0">
                        <a:solidFill>
                          <a:schemeClr val="tx1"/>
                        </a:solidFill>
                        <a:latin typeface="+mn-lt"/>
                        <a:ea typeface="+mn-ea"/>
                        <a:cs typeface="+mn-cs"/>
                      </a:endParaRPr>
                    </a:p>
                    <a:p>
                      <a:pPr marL="228600" indent="-228600">
                        <a:spcAft>
                          <a:spcPts val="0"/>
                        </a:spcAft>
                        <a:buClrTx/>
                        <a:buFont typeface="+mj-lt"/>
                        <a:buAutoNum type="arabicPeriod"/>
                      </a:pPr>
                      <a:r>
                        <a:rPr lang="en-US" sz="1000" b="0" i="0" baseline="0" dirty="0" smtClean="0">
                          <a:solidFill>
                            <a:schemeClr val="tx1"/>
                          </a:solidFill>
                        </a:rPr>
                        <a:t>Document the platform strategies in the context of the enterprise.</a:t>
                      </a:r>
                      <a:endParaRPr lang="en-CA" sz="1000" b="0" i="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228600" indent="-228600">
                        <a:spcAft>
                          <a:spcPts val="0"/>
                        </a:spcAft>
                        <a:buClrTx/>
                        <a:buFont typeface="+mj-lt"/>
                        <a:buAutoNum type="arabicPeriod"/>
                      </a:pPr>
                      <a:r>
                        <a:rPr lang="en-US" sz="1000" b="0" i="0" kern="1200" baseline="0" dirty="0" smtClean="0">
                          <a:solidFill>
                            <a:schemeClr val="tx1"/>
                          </a:solidFill>
                          <a:latin typeface="+mn-lt"/>
                          <a:ea typeface="+mn-ea"/>
                          <a:cs typeface="+mn-cs"/>
                        </a:rPr>
                        <a:t>Documented decision on transformational approach and next steps.</a:t>
                      </a:r>
                      <a:endParaRPr lang="en-CA" sz="1000" b="0" i="0" kern="1200" baseline="0" dirty="0" smtClean="0">
                        <a:solidFill>
                          <a:schemeClr val="tx1"/>
                        </a:solidFill>
                        <a:latin typeface="+mn-lt"/>
                        <a:ea typeface="+mn-ea"/>
                        <a:cs typeface="+mn-cs"/>
                      </a:endParaRPr>
                    </a:p>
                    <a:p>
                      <a:pPr marL="228600" indent="-228600">
                        <a:spcAft>
                          <a:spcPts val="0"/>
                        </a:spcAft>
                        <a:buClrTx/>
                        <a:buFont typeface="+mj-lt"/>
                        <a:buAutoNum type="arabicPeriod"/>
                      </a:pPr>
                      <a:r>
                        <a:rPr lang="en-US" sz="1000" b="0" i="0" kern="1200" baseline="0" dirty="0" smtClean="0">
                          <a:solidFill>
                            <a:schemeClr val="tx1"/>
                          </a:solidFill>
                          <a:latin typeface="+mn-lt"/>
                          <a:ea typeface="+mn-ea"/>
                          <a:cs typeface="+mn-cs"/>
                        </a:rPr>
                        <a:t>High-level strategic themes for platform business model and associated roadmap.</a:t>
                      </a:r>
                      <a:endParaRPr lang="en-CA" sz="1000" b="0" i="0" kern="1200" baseline="0" dirty="0" smtClean="0">
                        <a:solidFill>
                          <a:schemeClr val="tx1"/>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228600" indent="-228600" algn="l" defTabSz="914400" rtl="0" eaLnBrk="1" latinLnBrk="0" hangingPunct="1">
                        <a:spcAft>
                          <a:spcPts val="0"/>
                        </a:spcAft>
                        <a:buClrTx/>
                        <a:buFont typeface="+mj-lt"/>
                        <a:buAutoNum type="arabicPeriod"/>
                      </a:pPr>
                      <a:r>
                        <a:rPr lang="en-US" sz="1000" b="0" i="0" kern="1200" baseline="0" dirty="0" smtClean="0">
                          <a:solidFill>
                            <a:schemeClr val="tx1"/>
                          </a:solidFill>
                          <a:latin typeface="+mn-lt"/>
                          <a:ea typeface="+mn-ea"/>
                          <a:cs typeface="+mn-cs"/>
                        </a:rPr>
                        <a:t>Documented design goals for digital platform.</a:t>
                      </a:r>
                    </a:p>
                    <a:p>
                      <a:pPr marL="228600" indent="-228600" algn="l" defTabSz="914400" rtl="0" eaLnBrk="1" latinLnBrk="0" hangingPunct="1">
                        <a:spcAft>
                          <a:spcPts val="0"/>
                        </a:spcAft>
                        <a:buClrTx/>
                        <a:buFont typeface="+mj-lt"/>
                        <a:buAutoNum type="arabicPeriod"/>
                      </a:pPr>
                      <a:r>
                        <a:rPr lang="en-US" sz="1000" b="0" i="0" kern="1200" baseline="0" dirty="0" smtClean="0">
                          <a:solidFill>
                            <a:schemeClr val="tx1"/>
                          </a:solidFill>
                          <a:latin typeface="+mn-lt"/>
                          <a:ea typeface="+mn-ea"/>
                          <a:cs typeface="+mn-cs"/>
                        </a:rPr>
                        <a:t>Documented DX themes and platform capabilities.</a:t>
                      </a:r>
                    </a:p>
                    <a:p>
                      <a:pPr marL="228600" indent="-228600" algn="l" defTabSz="914400" rtl="0" eaLnBrk="1" latinLnBrk="0" hangingPunct="1">
                        <a:spcAft>
                          <a:spcPts val="0"/>
                        </a:spcAft>
                        <a:buClrTx/>
                        <a:buFont typeface="+mj-lt"/>
                        <a:buAutoNum type="arabicPeriod"/>
                      </a:pPr>
                      <a:r>
                        <a:rPr lang="en-US" sz="1000" b="0" i="0" kern="1200" baseline="0" dirty="0" smtClean="0">
                          <a:solidFill>
                            <a:schemeClr val="tx1"/>
                          </a:solidFill>
                          <a:latin typeface="+mn-lt"/>
                          <a:ea typeface="+mn-ea"/>
                          <a:cs typeface="+mn-cs"/>
                        </a:rPr>
                        <a:t>DX themes and platform capabilities map.</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228600" indent="-228600" algn="l" defTabSz="914400" rtl="0" eaLnBrk="1" latinLnBrk="0" hangingPunct="1">
                        <a:spcAft>
                          <a:spcPts val="0"/>
                        </a:spcAft>
                        <a:buClrTx/>
                        <a:buFont typeface="+mj-lt"/>
                        <a:buAutoNum type="arabicPeriod"/>
                      </a:pPr>
                      <a:r>
                        <a:rPr lang="en-US" sz="1000" b="0" i="0" kern="1200" baseline="0" dirty="0" smtClean="0">
                          <a:solidFill>
                            <a:schemeClr val="tx1"/>
                          </a:solidFill>
                          <a:latin typeface="+mn-lt"/>
                          <a:ea typeface="+mn-ea"/>
                          <a:cs typeface="+mn-cs"/>
                        </a:rPr>
                        <a:t>Confirmation of UX/UI and API strategies.</a:t>
                      </a:r>
                    </a:p>
                    <a:p>
                      <a:pPr marL="228600" indent="-228600" algn="l" defTabSz="914400" rtl="0" eaLnBrk="1" latinLnBrk="0" hangingPunct="1">
                        <a:spcAft>
                          <a:spcPts val="0"/>
                        </a:spcAft>
                        <a:buClrTx/>
                        <a:buFont typeface="+mj-lt"/>
                        <a:buAutoNum type="arabicPeriod"/>
                      </a:pPr>
                      <a:r>
                        <a:rPr lang="en-US" sz="1000" b="0" i="0" kern="1200" baseline="0" dirty="0" smtClean="0">
                          <a:solidFill>
                            <a:schemeClr val="tx1"/>
                          </a:solidFill>
                          <a:latin typeface="+mn-lt"/>
                          <a:ea typeface="+mn-ea"/>
                          <a:cs typeface="+mn-cs"/>
                        </a:rPr>
                        <a:t>Microservices canvas.</a:t>
                      </a:r>
                    </a:p>
                    <a:p>
                      <a:pPr marL="228600" indent="-228600" algn="l" defTabSz="914400" rtl="0" eaLnBrk="1" latinLnBrk="0" hangingPunct="1">
                        <a:spcAft>
                          <a:spcPts val="0"/>
                        </a:spcAft>
                        <a:buClrTx/>
                        <a:buFont typeface="+mj-lt"/>
                        <a:buAutoNum type="arabicPeriod"/>
                      </a:pPr>
                      <a:r>
                        <a:rPr lang="en-US" sz="1000" b="0" i="0" kern="1200" baseline="0" dirty="0" smtClean="0">
                          <a:solidFill>
                            <a:schemeClr val="tx1"/>
                          </a:solidFill>
                          <a:latin typeface="+mn-lt"/>
                          <a:ea typeface="+mn-ea"/>
                          <a:cs typeface="+mn-cs"/>
                        </a:rPr>
                        <a:t>Real-time stream processing data pipeline and tool map.</a:t>
                      </a:r>
                    </a:p>
                    <a:p>
                      <a:pPr marL="228600" indent="-228600" algn="l" defTabSz="914400" rtl="0" eaLnBrk="1" latinLnBrk="0" hangingPunct="1">
                        <a:spcAft>
                          <a:spcPts val="0"/>
                        </a:spcAft>
                        <a:buClrTx/>
                        <a:buFont typeface="+mj-lt"/>
                        <a:buAutoNum type="arabicPeriod"/>
                      </a:pPr>
                      <a:r>
                        <a:rPr lang="en-US" sz="1000" b="0" i="0" kern="1200" baseline="0" dirty="0" smtClean="0">
                          <a:solidFill>
                            <a:schemeClr val="tx1"/>
                          </a:solidFill>
                          <a:latin typeface="+mn-lt"/>
                          <a:ea typeface="+mn-ea"/>
                          <a:cs typeface="+mn-cs"/>
                        </a:rPr>
                        <a:t>High-level architectural view.</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bl>
          </a:graphicData>
        </a:graphic>
      </p:graphicFrame>
    </p:spTree>
    <p:extLst>
      <p:ext uri="{BB962C8B-B14F-4D97-AF65-F5344CB8AC3E}">
        <p14:creationId xmlns:p14="http://schemas.microsoft.com/office/powerpoint/2010/main" val="20487879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2" name="TextBox 1"/>
          <p:cNvSpPr txBox="1"/>
          <p:nvPr/>
        </p:nvSpPr>
        <p:spPr>
          <a:xfrm>
            <a:off x="1419334" y="2602528"/>
            <a:ext cx="6589368" cy="2190343"/>
          </a:xfrm>
          <a:prstGeom prst="rect">
            <a:avLst/>
          </a:prstGeom>
        </p:spPr>
        <p:txBody>
          <a:bodyPr wrap="square" rtlCol="0">
            <a:spAutoFit/>
          </a:bodyPr>
          <a:lstStyle/>
          <a:p>
            <a:pPr>
              <a:spcAft>
                <a:spcPts val="500"/>
              </a:spcAft>
            </a:pPr>
            <a:r>
              <a:rPr lang="en-US" sz="1600" i="1" dirty="0">
                <a:solidFill>
                  <a:srgbClr val="FFFFFF"/>
                </a:solidFill>
                <a:latin typeface="Georgia"/>
              </a:rPr>
              <a:t>Digital </a:t>
            </a:r>
            <a:r>
              <a:rPr lang="en-US" sz="1600" i="1" dirty="0" smtClean="0">
                <a:solidFill>
                  <a:srgbClr val="FFFFFF"/>
                </a:solidFill>
                <a:latin typeface="Georgia"/>
              </a:rPr>
              <a:t>native </a:t>
            </a:r>
            <a:r>
              <a:rPr lang="en-US" sz="1600" i="1" dirty="0">
                <a:solidFill>
                  <a:srgbClr val="FFFFFF"/>
                </a:solidFill>
                <a:latin typeface="Georgia"/>
              </a:rPr>
              <a:t>enterprises have realized that building </a:t>
            </a:r>
            <a:r>
              <a:rPr lang="en-US" sz="1600" i="1" dirty="0" smtClean="0">
                <a:solidFill>
                  <a:srgbClr val="FFFFFF"/>
                </a:solidFill>
                <a:latin typeface="Georgia"/>
              </a:rPr>
              <a:t>platforms </a:t>
            </a:r>
            <a:r>
              <a:rPr lang="en-US" sz="1600" i="1" dirty="0">
                <a:solidFill>
                  <a:srgbClr val="FFFFFF"/>
                </a:solidFill>
                <a:latin typeface="Georgia"/>
              </a:rPr>
              <a:t>is the key to beating the competition.</a:t>
            </a:r>
          </a:p>
          <a:p>
            <a:pPr>
              <a:spcAft>
                <a:spcPts val="500"/>
              </a:spcAft>
            </a:pPr>
            <a:endParaRPr lang="en-US" sz="1600" i="1" dirty="0">
              <a:solidFill>
                <a:srgbClr val="FFFFFF"/>
              </a:solidFill>
              <a:latin typeface="Georgia"/>
            </a:endParaRPr>
          </a:p>
          <a:p>
            <a:pPr>
              <a:spcAft>
                <a:spcPts val="500"/>
              </a:spcAft>
            </a:pPr>
            <a:r>
              <a:rPr lang="en-US" sz="1600" i="1" dirty="0">
                <a:solidFill>
                  <a:srgbClr val="FFFFFF"/>
                </a:solidFill>
                <a:latin typeface="Georgia"/>
              </a:rPr>
              <a:t>To remain </a:t>
            </a:r>
            <a:r>
              <a:rPr lang="en-US" sz="1600" i="1" dirty="0" smtClean="0">
                <a:solidFill>
                  <a:srgbClr val="FFFFFF"/>
                </a:solidFill>
                <a:latin typeface="Georgia"/>
              </a:rPr>
              <a:t>relevant </a:t>
            </a:r>
            <a:r>
              <a:rPr lang="en-US" sz="1600" i="1" dirty="0">
                <a:solidFill>
                  <a:srgbClr val="FFFFFF"/>
                </a:solidFill>
                <a:latin typeface="Georgia"/>
              </a:rPr>
              <a:t>in </a:t>
            </a:r>
            <a:r>
              <a:rPr lang="en-US" sz="1600" i="1" dirty="0" smtClean="0">
                <a:solidFill>
                  <a:srgbClr val="FFFFFF"/>
                </a:solidFill>
                <a:latin typeface="Georgia"/>
              </a:rPr>
              <a:t>times </a:t>
            </a:r>
            <a:r>
              <a:rPr lang="en-US" sz="1600" i="1" dirty="0">
                <a:solidFill>
                  <a:srgbClr val="FFFFFF"/>
                </a:solidFill>
                <a:latin typeface="Georgia"/>
              </a:rPr>
              <a:t>when disruption is around the corner, enterprises will need to think like </a:t>
            </a:r>
            <a:r>
              <a:rPr lang="en-US" sz="1600" i="1" dirty="0" smtClean="0">
                <a:solidFill>
                  <a:srgbClr val="FFFFFF"/>
                </a:solidFill>
                <a:latin typeface="Georgia"/>
              </a:rPr>
              <a:t>digital </a:t>
            </a:r>
            <a:r>
              <a:rPr lang="en-US" sz="1600" i="1" dirty="0">
                <a:solidFill>
                  <a:srgbClr val="FFFFFF"/>
                </a:solidFill>
                <a:latin typeface="Georgia"/>
              </a:rPr>
              <a:t>n</a:t>
            </a:r>
            <a:r>
              <a:rPr lang="en-US" sz="1600" i="1" dirty="0" smtClean="0">
                <a:solidFill>
                  <a:srgbClr val="FFFFFF"/>
                </a:solidFill>
                <a:latin typeface="Georgia"/>
              </a:rPr>
              <a:t>ative </a:t>
            </a:r>
            <a:r>
              <a:rPr lang="en-US" sz="1600" i="1" dirty="0">
                <a:solidFill>
                  <a:srgbClr val="FFFFFF"/>
                </a:solidFill>
                <a:latin typeface="Georgia"/>
              </a:rPr>
              <a:t>enterprises and embrace </a:t>
            </a:r>
            <a:r>
              <a:rPr lang="en-US" sz="1600" i="1" dirty="0" smtClean="0">
                <a:solidFill>
                  <a:srgbClr val="FFFFFF"/>
                </a:solidFill>
                <a:latin typeface="Georgia"/>
              </a:rPr>
              <a:t>platform thinking. Moreover</a:t>
            </a:r>
            <a:r>
              <a:rPr lang="en-US" sz="1600" i="1" dirty="0">
                <a:solidFill>
                  <a:srgbClr val="FFFFFF"/>
                </a:solidFill>
                <a:latin typeface="Georgia"/>
              </a:rPr>
              <a:t>, </a:t>
            </a:r>
            <a:r>
              <a:rPr lang="en-US" sz="1600" i="1" dirty="0" smtClean="0">
                <a:solidFill>
                  <a:srgbClr val="FFFFFF"/>
                </a:solidFill>
                <a:latin typeface="Georgia"/>
              </a:rPr>
              <a:t>they need to build </a:t>
            </a:r>
            <a:r>
              <a:rPr lang="en-US" sz="1600" i="1" dirty="0">
                <a:solidFill>
                  <a:srgbClr val="FFFFFF"/>
                </a:solidFill>
                <a:latin typeface="Georgia"/>
              </a:rPr>
              <a:t>platforms that enable </a:t>
            </a:r>
            <a:r>
              <a:rPr lang="en-US" sz="1600" i="1" dirty="0" smtClean="0">
                <a:solidFill>
                  <a:srgbClr val="FFFFFF"/>
                </a:solidFill>
                <a:latin typeface="Georgia"/>
              </a:rPr>
              <a:t>speed, agility, and easy access to real-time data for analysis and decision making.</a:t>
            </a:r>
            <a:endParaRPr lang="en-US" sz="1600" i="1" dirty="0">
              <a:solidFill>
                <a:srgbClr val="FFFFFF"/>
              </a:solidFill>
              <a:latin typeface="Georgia"/>
            </a:endParaRPr>
          </a:p>
        </p:txBody>
      </p:sp>
      <p:sp>
        <p:nvSpPr>
          <p:cNvPr id="3" name="TextBox 2"/>
          <p:cNvSpPr txBox="1"/>
          <p:nvPr/>
        </p:nvSpPr>
        <p:spPr>
          <a:xfrm>
            <a:off x="3203046" y="5424862"/>
            <a:ext cx="4460917" cy="738664"/>
          </a:xfrm>
          <a:prstGeom prst="rect">
            <a:avLst/>
          </a:prstGeom>
        </p:spPr>
        <p:txBody>
          <a:bodyPr wrap="square" rtlCol="0">
            <a:spAutoFit/>
          </a:bodyPr>
          <a:lstStyle/>
          <a:p>
            <a:pPr algn="r"/>
            <a:r>
              <a:rPr lang="en-CA" sz="1400" b="1" dirty="0">
                <a:solidFill>
                  <a:srgbClr val="FFFFFF"/>
                </a:solidFill>
              </a:rPr>
              <a:t>Arif Mustafa,</a:t>
            </a:r>
          </a:p>
          <a:p>
            <a:pPr algn="r"/>
            <a:r>
              <a:rPr lang="en-CA" sz="1400" dirty="0">
                <a:solidFill>
                  <a:srgbClr val="FFFFFF"/>
                </a:solidFill>
              </a:rPr>
              <a:t>Director Research, CIO Advisory </a:t>
            </a:r>
            <a:br>
              <a:rPr lang="en-CA" sz="1400" dirty="0">
                <a:solidFill>
                  <a:srgbClr val="FFFFFF"/>
                </a:solidFill>
              </a:rPr>
            </a:br>
            <a:r>
              <a:rPr lang="en-CA" sz="1400" dirty="0">
                <a:solidFill>
                  <a:srgbClr val="FFFFFF"/>
                </a:solidFill>
              </a:rPr>
              <a:t>Info-Tech Research Group</a:t>
            </a:r>
          </a:p>
        </p:txBody>
      </p:sp>
      <p:sp>
        <p:nvSpPr>
          <p:cNvPr id="5" name="Rectangle 4"/>
          <p:cNvSpPr/>
          <p:nvPr/>
        </p:nvSpPr>
        <p:spPr>
          <a:xfrm>
            <a:off x="1" y="356598"/>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rgbClr val="FFFFFF"/>
                </a:solidFill>
              </a:rPr>
              <a:t>ANALYST PERSPECTIVE </a:t>
            </a:r>
          </a:p>
        </p:txBody>
      </p:sp>
      <p:pic>
        <p:nvPicPr>
          <p:cNvPr id="10" name="Picture 100"/>
          <p:cNvPicPr>
            <a:picLocks noChangeAspect="1"/>
          </p:cNvPicPr>
          <p:nvPr/>
        </p:nvPicPr>
        <p:blipFill>
          <a:blip r:embed="rId2"/>
          <a:stretch>
            <a:fillRect/>
          </a:stretch>
        </p:blipFill>
        <p:spPr>
          <a:xfrm>
            <a:off x="740668" y="2226222"/>
            <a:ext cx="678666" cy="619651"/>
          </a:xfrm>
          <a:prstGeom prst="rect">
            <a:avLst/>
          </a:prstGeom>
        </p:spPr>
      </p:pic>
      <p:pic>
        <p:nvPicPr>
          <p:cNvPr id="11" name="Picture 101"/>
          <p:cNvPicPr>
            <a:picLocks noChangeAspect="1"/>
          </p:cNvPicPr>
          <p:nvPr/>
        </p:nvPicPr>
        <p:blipFill>
          <a:blip r:embed="rId3"/>
          <a:stretch>
            <a:fillRect/>
          </a:stretch>
        </p:blipFill>
        <p:spPr>
          <a:xfrm>
            <a:off x="7849890" y="4523617"/>
            <a:ext cx="656535" cy="538507"/>
          </a:xfrm>
          <a:prstGeom prst="rect">
            <a:avLst/>
          </a:prstGeom>
        </p:spPr>
      </p:pic>
    </p:spTree>
    <p:extLst>
      <p:ext uri="{BB962C8B-B14F-4D97-AF65-F5344CB8AC3E}">
        <p14:creationId xmlns:p14="http://schemas.microsoft.com/office/powerpoint/2010/main" val="36345116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a:xfrm>
            <a:off x="246703" y="1607231"/>
            <a:ext cx="4041648" cy="2238376"/>
          </a:xfrm>
        </p:spPr>
        <p:txBody>
          <a:bodyPr/>
          <a:lstStyle/>
          <a:p>
            <a:r>
              <a:rPr lang="en-US" dirty="0" smtClean="0">
                <a:cs typeface="Arial" panose="020B0604020202020204" pitchFamily="34" charset="0"/>
              </a:rPr>
              <a:t>Chief Digital Officer (CDO)</a:t>
            </a:r>
          </a:p>
          <a:p>
            <a:r>
              <a:rPr lang="en-US" dirty="0" smtClean="0">
                <a:cs typeface="Arial" panose="020B0604020202020204" pitchFamily="34" charset="0"/>
              </a:rPr>
              <a:t>Chief Information Officer (CIO)</a:t>
            </a:r>
          </a:p>
          <a:p>
            <a:r>
              <a:rPr lang="en-US" dirty="0">
                <a:cs typeface="Arial" panose="020B0604020202020204" pitchFamily="34" charset="0"/>
              </a:rPr>
              <a:t>Head of Enterprise Architecture</a:t>
            </a:r>
          </a:p>
          <a:p>
            <a:r>
              <a:rPr lang="en-US" dirty="0" smtClean="0">
                <a:cs typeface="Arial" panose="020B0604020202020204" pitchFamily="34" charset="0"/>
              </a:rPr>
              <a:t>Chief Architect</a:t>
            </a:r>
          </a:p>
          <a:p>
            <a:r>
              <a:rPr lang="en-US" dirty="0" smtClean="0">
                <a:cs typeface="Arial" panose="020B0604020202020204" pitchFamily="34" charset="0"/>
              </a:rPr>
              <a:t>Business Architects</a:t>
            </a:r>
          </a:p>
          <a:p>
            <a:pPr marL="0" indent="0">
              <a:buNone/>
            </a:pPr>
            <a:endParaRPr lang="en-US" dirty="0" smtClean="0">
              <a:cs typeface="Arial" panose="020B0604020202020204" pitchFamily="34" charset="0"/>
            </a:endParaRPr>
          </a:p>
        </p:txBody>
      </p:sp>
      <p:sp>
        <p:nvSpPr>
          <p:cNvPr id="14" name="Text Placeholder 13"/>
          <p:cNvSpPr>
            <a:spLocks noGrp="1"/>
          </p:cNvSpPr>
          <p:nvPr>
            <p:ph type="body" sz="quarter" idx="26"/>
          </p:nvPr>
        </p:nvSpPr>
        <p:spPr>
          <a:xfrm>
            <a:off x="4835436" y="1607231"/>
            <a:ext cx="4041648" cy="2238376"/>
          </a:xfrm>
        </p:spPr>
        <p:txBody>
          <a:bodyPr/>
          <a:lstStyle/>
          <a:p>
            <a:pPr lvl="0"/>
            <a:r>
              <a:rPr lang="en-US" dirty="0" smtClean="0">
                <a:cs typeface="Arial" panose="020B0604020202020204" pitchFamily="34" charset="0"/>
              </a:rPr>
              <a:t>Understand </a:t>
            </a:r>
            <a:r>
              <a:rPr lang="en-US" dirty="0">
                <a:cs typeface="Arial" panose="020B0604020202020204" pitchFamily="34" charset="0"/>
              </a:rPr>
              <a:t>p</a:t>
            </a:r>
            <a:r>
              <a:rPr lang="en-US" dirty="0" smtClean="0">
                <a:cs typeface="Arial" panose="020B0604020202020204" pitchFamily="34" charset="0"/>
              </a:rPr>
              <a:t>latform thinking, business model, and strategies.</a:t>
            </a:r>
          </a:p>
          <a:p>
            <a:pPr lvl="0"/>
            <a:r>
              <a:rPr lang="en-US" dirty="0" smtClean="0">
                <a:cs typeface="Arial" panose="020B0604020202020204" pitchFamily="34" charset="0"/>
              </a:rPr>
              <a:t>Understand the role of customers, suppliers, and platform providers.</a:t>
            </a:r>
            <a:endParaRPr lang="en-CA" dirty="0" smtClean="0">
              <a:cs typeface="Arial" panose="020B0604020202020204" pitchFamily="34" charset="0"/>
            </a:endParaRPr>
          </a:p>
          <a:p>
            <a:pPr lvl="0"/>
            <a:r>
              <a:rPr lang="en-CA" dirty="0" smtClean="0">
                <a:cs typeface="Arial" panose="020B0604020202020204" pitchFamily="34" charset="0"/>
              </a:rPr>
              <a:t>Understand digital native enterprise design, structure, and platform building.</a:t>
            </a:r>
          </a:p>
          <a:p>
            <a:pPr lvl="0"/>
            <a:r>
              <a:rPr lang="en-CA" dirty="0" smtClean="0">
                <a:cs typeface="Arial" panose="020B0604020202020204" pitchFamily="34" charset="0"/>
              </a:rPr>
              <a:t>Understand underpinnings </a:t>
            </a:r>
            <a:r>
              <a:rPr lang="en-CA" dirty="0">
                <a:cs typeface="Arial" panose="020B0604020202020204" pitchFamily="34" charset="0"/>
              </a:rPr>
              <a:t>of modern </a:t>
            </a:r>
            <a:r>
              <a:rPr lang="en-CA" dirty="0" smtClean="0">
                <a:cs typeface="Arial" panose="020B0604020202020204" pitchFamily="34" charset="0"/>
              </a:rPr>
              <a:t>platforms: business and technology perspectives.</a:t>
            </a:r>
          </a:p>
          <a:p>
            <a:pPr lvl="0"/>
            <a:endParaRPr lang="en-CA" dirty="0">
              <a:cs typeface="Arial" panose="020B0604020202020204" pitchFamily="34" charset="0"/>
            </a:endParaRPr>
          </a:p>
        </p:txBody>
      </p:sp>
      <p:sp>
        <p:nvSpPr>
          <p:cNvPr id="15" name="Text Placeholder 14"/>
          <p:cNvSpPr>
            <a:spLocks noGrp="1"/>
          </p:cNvSpPr>
          <p:nvPr>
            <p:ph type="body" sz="quarter" idx="27"/>
          </p:nvPr>
        </p:nvSpPr>
        <p:spPr/>
        <p:txBody>
          <a:bodyPr/>
          <a:lstStyle/>
          <a:p>
            <a:r>
              <a:rPr lang="en-US" dirty="0" smtClean="0">
                <a:cs typeface="Arial" panose="020B0604020202020204" pitchFamily="34" charset="0"/>
              </a:rPr>
              <a:t>Product Owners</a:t>
            </a:r>
          </a:p>
          <a:p>
            <a:r>
              <a:rPr lang="en-US" dirty="0">
                <a:cs typeface="Arial" panose="020B0604020202020204" pitchFamily="34" charset="0"/>
              </a:rPr>
              <a:t>Software Development Managers</a:t>
            </a:r>
          </a:p>
          <a:p>
            <a:r>
              <a:rPr lang="en-US" dirty="0">
                <a:cs typeface="Arial" panose="020B0604020202020204" pitchFamily="34" charset="0"/>
              </a:rPr>
              <a:t>Software Development Leads</a:t>
            </a:r>
          </a:p>
        </p:txBody>
      </p:sp>
      <p:sp>
        <p:nvSpPr>
          <p:cNvPr id="16" name="Text Placeholder 15"/>
          <p:cNvSpPr>
            <a:spLocks noGrp="1"/>
          </p:cNvSpPr>
          <p:nvPr>
            <p:ph type="body" sz="quarter" idx="28"/>
          </p:nvPr>
        </p:nvSpPr>
        <p:spPr/>
        <p:txBody>
          <a:bodyPr/>
          <a:lstStyle/>
          <a:p>
            <a:r>
              <a:rPr lang="en-CA" dirty="0">
                <a:cs typeface="Arial" panose="020B0604020202020204" pitchFamily="34" charset="0"/>
              </a:rPr>
              <a:t>Understand execution of </a:t>
            </a:r>
            <a:r>
              <a:rPr lang="en-CA" dirty="0" smtClean="0">
                <a:cs typeface="Arial" panose="020B0604020202020204" pitchFamily="34" charset="0"/>
              </a:rPr>
              <a:t>digital transformation (DX) </a:t>
            </a:r>
            <a:r>
              <a:rPr lang="en-CA" dirty="0">
                <a:cs typeface="Arial" panose="020B0604020202020204" pitchFamily="34" charset="0"/>
              </a:rPr>
              <a:t>from </a:t>
            </a:r>
            <a:r>
              <a:rPr lang="en-CA" dirty="0" smtClean="0">
                <a:cs typeface="Arial" panose="020B0604020202020204" pitchFamily="34" charset="0"/>
              </a:rPr>
              <a:t>a solution </a:t>
            </a:r>
            <a:r>
              <a:rPr lang="en-CA" dirty="0">
                <a:cs typeface="Arial" panose="020B0604020202020204" pitchFamily="34" charset="0"/>
              </a:rPr>
              <a:t>design </a:t>
            </a:r>
            <a:r>
              <a:rPr lang="en-CA" dirty="0" smtClean="0">
                <a:cs typeface="Arial" panose="020B0604020202020204" pitchFamily="34" charset="0"/>
              </a:rPr>
              <a:t>and </a:t>
            </a:r>
            <a:r>
              <a:rPr lang="en-CA" dirty="0">
                <a:cs typeface="Arial" panose="020B0604020202020204" pitchFamily="34" charset="0"/>
              </a:rPr>
              <a:t>delivery </a:t>
            </a:r>
            <a:r>
              <a:rPr lang="en-CA" dirty="0" smtClean="0">
                <a:cs typeface="Arial" panose="020B0604020202020204" pitchFamily="34" charset="0"/>
              </a:rPr>
              <a:t>perspective.</a:t>
            </a:r>
            <a:endParaRPr lang="en-CA" dirty="0">
              <a:cs typeface="Arial" panose="020B0604020202020204" pitchFamily="34" charset="0"/>
            </a:endParaRPr>
          </a:p>
          <a:p>
            <a:pPr lvl="0"/>
            <a:r>
              <a:rPr lang="en-CA" dirty="0" smtClean="0">
                <a:cs typeface="Arial" panose="020B0604020202020204" pitchFamily="34" charset="0"/>
              </a:rPr>
              <a:t>Understand microservices </a:t>
            </a:r>
            <a:r>
              <a:rPr lang="en-CA" dirty="0">
                <a:cs typeface="Arial" panose="020B0604020202020204" pitchFamily="34" charset="0"/>
              </a:rPr>
              <a:t>and </a:t>
            </a:r>
            <a:r>
              <a:rPr lang="en-CA" dirty="0" smtClean="0">
                <a:cs typeface="Arial" panose="020B0604020202020204" pitchFamily="34" charset="0"/>
              </a:rPr>
              <a:t>streaming platforms.</a:t>
            </a:r>
          </a:p>
          <a:p>
            <a:r>
              <a:rPr lang="en-CA" dirty="0" smtClean="0">
                <a:cs typeface="Arial" panose="020B0604020202020204" pitchFamily="34" charset="0"/>
              </a:rPr>
              <a:t>Understand team organization, structure, and culture required for agility.</a:t>
            </a:r>
            <a:endParaRPr lang="en-CA" dirty="0">
              <a:cs typeface="Arial" panose="020B0604020202020204" pitchFamily="34" charset="0"/>
            </a:endParaRPr>
          </a:p>
        </p:txBody>
      </p:sp>
    </p:spTree>
    <p:extLst>
      <p:ext uri="{BB962C8B-B14F-4D97-AF65-F5344CB8AC3E}">
        <p14:creationId xmlns:p14="http://schemas.microsoft.com/office/powerpoint/2010/main" val="26731350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0"/>
          </p:nvPr>
        </p:nvSpPr>
        <p:spPr/>
        <p:txBody>
          <a:bodyPr/>
          <a:lstStyle/>
          <a:p>
            <a:r>
              <a:rPr lang="en-US" dirty="0">
                <a:cs typeface="Arial" panose="020B0604020202020204" pitchFamily="34" charset="0"/>
              </a:rPr>
              <a:t>O</a:t>
            </a:r>
            <a:r>
              <a:rPr lang="en-US" dirty="0" smtClean="0">
                <a:cs typeface="Arial" panose="020B0604020202020204" pitchFamily="34" charset="0"/>
              </a:rPr>
              <a:t>rganizations are struggling with the execution of </a:t>
            </a:r>
            <a:r>
              <a:rPr lang="en-US" dirty="0">
                <a:cs typeface="Arial" panose="020B0604020202020204" pitchFamily="34" charset="0"/>
              </a:rPr>
              <a:t>d</a:t>
            </a:r>
            <a:r>
              <a:rPr lang="en-US" dirty="0" smtClean="0">
                <a:cs typeface="Arial" panose="020B0604020202020204" pitchFamily="34" charset="0"/>
              </a:rPr>
              <a:t>igital strategy and are trying to understand how successful digital enterprises have the ability to be disruptive and scale agility. </a:t>
            </a:r>
          </a:p>
          <a:p>
            <a:pPr marL="0" indent="0">
              <a:buNone/>
            </a:pPr>
            <a:r>
              <a:rPr lang="en-US" sz="1400" dirty="0">
                <a:latin typeface="Arial" panose="020B0604020202020204" pitchFamily="34" charset="0"/>
                <a:cs typeface="Arial" panose="020B0604020202020204" pitchFamily="34" charset="0"/>
              </a:rPr>
              <a:t> </a:t>
            </a:r>
          </a:p>
        </p:txBody>
      </p:sp>
      <p:sp>
        <p:nvSpPr>
          <p:cNvPr id="4" name="Text Placeholder 3"/>
          <p:cNvSpPr>
            <a:spLocks noGrp="1"/>
          </p:cNvSpPr>
          <p:nvPr>
            <p:ph type="body" sz="quarter" idx="11"/>
          </p:nvPr>
        </p:nvSpPr>
        <p:spPr/>
        <p:txBody>
          <a:bodyPr/>
          <a:lstStyle/>
          <a:p>
            <a:pPr lvl="0"/>
            <a:r>
              <a:rPr lang="en-CA" dirty="0">
                <a:cs typeface="Arial" panose="020B0604020202020204" pitchFamily="34" charset="0"/>
              </a:rPr>
              <a:t>Legacy </a:t>
            </a:r>
            <a:r>
              <a:rPr lang="en-CA" dirty="0" smtClean="0">
                <a:cs typeface="Arial" panose="020B0604020202020204" pitchFamily="34" charset="0"/>
              </a:rPr>
              <a:t>business models and systems do not scale, and instead hinder agility.</a:t>
            </a:r>
            <a:endParaRPr lang="en-CA" dirty="0">
              <a:cs typeface="Arial" panose="020B0604020202020204" pitchFamily="34" charset="0"/>
            </a:endParaRPr>
          </a:p>
          <a:p>
            <a:pPr lvl="0"/>
            <a:r>
              <a:rPr lang="en-US" dirty="0" smtClean="0">
                <a:cs typeface="Arial" panose="020B0604020202020204" pitchFamily="34" charset="0"/>
              </a:rPr>
              <a:t>Enterprises are stuck with existing business models that don’t allow them to innovate or to re-invent the enterprise.</a:t>
            </a:r>
            <a:endParaRPr lang="en-CA" dirty="0" smtClean="0">
              <a:cs typeface="Arial" panose="020B0604020202020204" pitchFamily="34" charset="0"/>
            </a:endParaRPr>
          </a:p>
          <a:p>
            <a:pPr lvl="0"/>
            <a:r>
              <a:rPr lang="en-CA" dirty="0">
                <a:cs typeface="Arial" panose="020B0604020202020204" pitchFamily="34" charset="0"/>
              </a:rPr>
              <a:t>Lack of (near) real-time data slows down decision makers. </a:t>
            </a:r>
          </a:p>
          <a:p>
            <a:pPr lvl="0"/>
            <a:endParaRPr lang="en-CA" sz="1400" dirty="0">
              <a:latin typeface="Arial" panose="020B0604020202020204" pitchFamily="34" charset="0"/>
              <a:cs typeface="Arial" panose="020B0604020202020204" pitchFamily="34" charset="0"/>
            </a:endParaRPr>
          </a:p>
        </p:txBody>
      </p:sp>
      <p:sp>
        <p:nvSpPr>
          <p:cNvPr id="5" name="Text Placeholder 4"/>
          <p:cNvSpPr>
            <a:spLocks noGrp="1"/>
          </p:cNvSpPr>
          <p:nvPr>
            <p:ph type="body" sz="quarter" idx="12"/>
          </p:nvPr>
        </p:nvSpPr>
        <p:spPr>
          <a:xfrm>
            <a:off x="247852" y="4589328"/>
            <a:ext cx="8621431" cy="1808438"/>
          </a:xfrm>
        </p:spPr>
        <p:txBody>
          <a:bodyPr/>
          <a:lstStyle/>
          <a:p>
            <a:pPr marL="0" indent="0">
              <a:buNone/>
            </a:pPr>
            <a:r>
              <a:rPr lang="en-US" dirty="0" smtClean="0">
                <a:cs typeface="Arial" panose="020B0604020202020204" pitchFamily="34" charset="0"/>
              </a:rPr>
              <a:t>Organizations must think and act like </a:t>
            </a:r>
            <a:r>
              <a:rPr lang="en-US" dirty="0">
                <a:cs typeface="Arial" panose="020B0604020202020204" pitchFamily="34" charset="0"/>
              </a:rPr>
              <a:t>d</a:t>
            </a:r>
            <a:r>
              <a:rPr lang="en-US" dirty="0" smtClean="0">
                <a:cs typeface="Arial" panose="020B0604020202020204" pitchFamily="34" charset="0"/>
              </a:rPr>
              <a:t>igital native enterprises and make the strategic shift to </a:t>
            </a:r>
            <a:r>
              <a:rPr lang="en-US" dirty="0">
                <a:cs typeface="Arial" panose="020B0604020202020204" pitchFamily="34" charset="0"/>
              </a:rPr>
              <a:t>p</a:t>
            </a:r>
            <a:r>
              <a:rPr lang="en-US" dirty="0" smtClean="0">
                <a:cs typeface="Arial" panose="020B0604020202020204" pitchFamily="34" charset="0"/>
              </a:rPr>
              <a:t>latform thinking. Platform thinking entails enterprises refresh/renew their business models to platform business models and build digital platforms.</a:t>
            </a:r>
          </a:p>
          <a:p>
            <a:pPr marL="0" indent="0">
              <a:buNone/>
            </a:pPr>
            <a:r>
              <a:rPr lang="en-US" dirty="0" smtClean="0">
                <a:cs typeface="Arial" panose="020B0604020202020204" pitchFamily="34" charset="0"/>
              </a:rPr>
              <a:t>This blueprint helps with:</a:t>
            </a:r>
          </a:p>
          <a:p>
            <a:pPr lvl="1">
              <a:buFont typeface="Arial" panose="020B0604020202020204" pitchFamily="34" charset="0"/>
              <a:buChar char="•"/>
            </a:pPr>
            <a:r>
              <a:rPr lang="en-US" dirty="0" smtClean="0">
                <a:cs typeface="Arial" panose="020B0604020202020204" pitchFamily="34" charset="0"/>
              </a:rPr>
              <a:t>    Understanding </a:t>
            </a:r>
            <a:r>
              <a:rPr lang="en-US" dirty="0">
                <a:cs typeface="Arial" panose="020B0604020202020204" pitchFamily="34" charset="0"/>
              </a:rPr>
              <a:t>p</a:t>
            </a:r>
            <a:r>
              <a:rPr lang="en-US" dirty="0" smtClean="0">
                <a:cs typeface="Arial" panose="020B0604020202020204" pitchFamily="34" charset="0"/>
              </a:rPr>
              <a:t>latform </a:t>
            </a:r>
            <a:r>
              <a:rPr lang="en-US" dirty="0">
                <a:cs typeface="Arial" panose="020B0604020202020204" pitchFamily="34" charset="0"/>
              </a:rPr>
              <a:t>b</a:t>
            </a:r>
            <a:r>
              <a:rPr lang="en-US" dirty="0" smtClean="0">
                <a:cs typeface="Arial" panose="020B0604020202020204" pitchFamily="34" charset="0"/>
              </a:rPr>
              <a:t>usiness </a:t>
            </a:r>
            <a:r>
              <a:rPr lang="en-US" dirty="0">
                <a:cs typeface="Arial" panose="020B0604020202020204" pitchFamily="34" charset="0"/>
              </a:rPr>
              <a:t>m</a:t>
            </a:r>
            <a:r>
              <a:rPr lang="en-US" dirty="0" smtClean="0">
                <a:cs typeface="Arial" panose="020B0604020202020204" pitchFamily="34" charset="0"/>
              </a:rPr>
              <a:t>odels and strategies.</a:t>
            </a:r>
          </a:p>
          <a:p>
            <a:pPr lvl="1">
              <a:buFont typeface="Arial" panose="020B0604020202020204" pitchFamily="34" charset="0"/>
              <a:buChar char="•"/>
            </a:pPr>
            <a:r>
              <a:rPr lang="en-US" dirty="0" smtClean="0">
                <a:cs typeface="Arial" panose="020B0604020202020204" pitchFamily="34" charset="0"/>
              </a:rPr>
              <a:t>    Aligning your DX themes with digital </a:t>
            </a:r>
            <a:r>
              <a:rPr lang="en-US" dirty="0">
                <a:cs typeface="Arial" panose="020B0604020202020204" pitchFamily="34" charset="0"/>
              </a:rPr>
              <a:t>p</a:t>
            </a:r>
            <a:r>
              <a:rPr lang="en-US" dirty="0" smtClean="0">
                <a:cs typeface="Arial" panose="020B0604020202020204" pitchFamily="34" charset="0"/>
              </a:rPr>
              <a:t>latform capabilities.</a:t>
            </a:r>
          </a:p>
          <a:p>
            <a:pPr lvl="1">
              <a:buFont typeface="Arial" panose="020B0604020202020204" pitchFamily="34" charset="0"/>
              <a:buChar char="•"/>
            </a:pPr>
            <a:r>
              <a:rPr lang="en-US" dirty="0">
                <a:cs typeface="Arial" panose="020B0604020202020204" pitchFamily="34" charset="0"/>
              </a:rPr>
              <a:t> </a:t>
            </a:r>
            <a:r>
              <a:rPr lang="en-US" dirty="0" smtClean="0">
                <a:cs typeface="Arial" panose="020B0604020202020204" pitchFamily="34" charset="0"/>
              </a:rPr>
              <a:t>   Designing foundations of </a:t>
            </a:r>
            <a:r>
              <a:rPr lang="en-US" dirty="0">
                <a:cs typeface="Arial" panose="020B0604020202020204" pitchFamily="34" charset="0"/>
              </a:rPr>
              <a:t>d</a:t>
            </a:r>
            <a:r>
              <a:rPr lang="en-US" dirty="0" smtClean="0">
                <a:cs typeface="Arial" panose="020B0604020202020204" pitchFamily="34" charset="0"/>
              </a:rPr>
              <a:t>igital platforms.</a:t>
            </a:r>
          </a:p>
        </p:txBody>
      </p:sp>
      <p:sp>
        <p:nvSpPr>
          <p:cNvPr id="6" name="Text Placeholder 5"/>
          <p:cNvSpPr>
            <a:spLocks noGrp="1"/>
          </p:cNvSpPr>
          <p:nvPr>
            <p:ph type="body" sz="quarter" idx="13"/>
          </p:nvPr>
        </p:nvSpPr>
        <p:spPr>
          <a:xfrm>
            <a:off x="5662247" y="1495997"/>
            <a:ext cx="3158226" cy="2691442"/>
          </a:xfrm>
        </p:spPr>
        <p:txBody>
          <a:bodyPr anchor="t"/>
          <a:lstStyle/>
          <a:p>
            <a:pPr marL="228600" indent="-228600">
              <a:buSzPct val="100000"/>
              <a:buFont typeface="+mj-lt"/>
              <a:buAutoNum type="arabicPeriod"/>
            </a:pPr>
            <a:r>
              <a:rPr lang="en-CA" b="1" dirty="0" smtClean="0">
                <a:cs typeface="Arial" panose="020B0604020202020204" pitchFamily="34" charset="0"/>
              </a:rPr>
              <a:t>Platform enterprises outperform other enterprises.</a:t>
            </a:r>
          </a:p>
          <a:p>
            <a:pPr marL="228600" indent="-228600">
              <a:buSzPct val="100000"/>
              <a:buFont typeface="+mj-lt"/>
              <a:buAutoNum type="arabicPeriod"/>
            </a:pPr>
            <a:endParaRPr lang="en-CA" dirty="0" smtClean="0">
              <a:cs typeface="Arial" panose="020B0604020202020204" pitchFamily="34" charset="0"/>
            </a:endParaRPr>
          </a:p>
          <a:p>
            <a:pPr marL="228600" indent="-228600">
              <a:buSzPct val="100000"/>
              <a:buFont typeface="+mj-lt"/>
              <a:buAutoNum type="arabicPeriod"/>
            </a:pPr>
            <a:r>
              <a:rPr lang="en-CA" b="1" dirty="0" smtClean="0">
                <a:cs typeface="Arial" panose="020B0604020202020204" pitchFamily="34" charset="0"/>
              </a:rPr>
              <a:t>Successful digital </a:t>
            </a:r>
            <a:r>
              <a:rPr lang="en-CA" b="1" dirty="0">
                <a:cs typeface="Arial" panose="020B0604020202020204" pitchFamily="34" charset="0"/>
              </a:rPr>
              <a:t>e</a:t>
            </a:r>
            <a:r>
              <a:rPr lang="en-CA" b="1" dirty="0" smtClean="0">
                <a:cs typeface="Arial" panose="020B0604020202020204" pitchFamily="34" charset="0"/>
              </a:rPr>
              <a:t>nterprises </a:t>
            </a:r>
            <a:r>
              <a:rPr lang="en-CA" b="1" dirty="0">
                <a:cs typeface="Arial" panose="020B0604020202020204" pitchFamily="34" charset="0"/>
              </a:rPr>
              <a:t>build d</a:t>
            </a:r>
            <a:r>
              <a:rPr lang="en-CA" b="1" dirty="0" smtClean="0">
                <a:cs typeface="Arial" panose="020B0604020202020204" pitchFamily="34" charset="0"/>
              </a:rPr>
              <a:t>igital platforms </a:t>
            </a:r>
            <a:r>
              <a:rPr lang="en-CA" b="1" dirty="0">
                <a:cs typeface="Arial" panose="020B0604020202020204" pitchFamily="34" charset="0"/>
              </a:rPr>
              <a:t>and not </a:t>
            </a:r>
            <a:r>
              <a:rPr lang="en-CA" b="1" dirty="0" smtClean="0">
                <a:cs typeface="Arial" panose="020B0604020202020204" pitchFamily="34" charset="0"/>
              </a:rPr>
              <a:t>a system </a:t>
            </a:r>
            <a:r>
              <a:rPr lang="en-CA" b="1" dirty="0">
                <a:cs typeface="Arial" panose="020B0604020202020204" pitchFamily="34" charset="0"/>
              </a:rPr>
              <a:t>of digitized </a:t>
            </a:r>
            <a:r>
              <a:rPr lang="en-CA" b="1" dirty="0" smtClean="0">
                <a:cs typeface="Arial" panose="020B0604020202020204" pitchFamily="34" charset="0"/>
              </a:rPr>
              <a:t>processes.</a:t>
            </a:r>
            <a:endParaRPr lang="en-CA" b="1" dirty="0">
              <a:cs typeface="Arial" panose="020B0604020202020204" pitchFamily="34" charset="0"/>
            </a:endParaRPr>
          </a:p>
          <a:p>
            <a:pPr marL="228600" indent="-228600">
              <a:buSzPct val="100000"/>
              <a:buFont typeface="+mj-lt"/>
              <a:buAutoNum type="arabicPeriod"/>
            </a:pPr>
            <a:endParaRPr lang="en-CA" dirty="0" smtClean="0">
              <a:cs typeface="Arial" panose="020B0604020202020204" pitchFamily="34" charset="0"/>
            </a:endParaRPr>
          </a:p>
          <a:p>
            <a:pPr marL="228600" indent="-228600">
              <a:buSzPct val="100000"/>
              <a:buFont typeface="+mj-lt"/>
              <a:buAutoNum type="arabicPeriod"/>
            </a:pPr>
            <a:r>
              <a:rPr lang="en-CA" b="1" dirty="0" smtClean="0">
                <a:cs typeface="Arial" panose="020B0604020202020204" pitchFamily="34" charset="0"/>
              </a:rPr>
              <a:t>Digital native enterprises are data-driven and leverage modern architectures (e.g. cloud native, microservices).</a:t>
            </a:r>
          </a:p>
          <a:p>
            <a:pPr marL="0" indent="0">
              <a:spcBef>
                <a:spcPts val="600"/>
              </a:spcBef>
              <a:spcAft>
                <a:spcPts val="600"/>
              </a:spcAft>
              <a:buSzPct val="100000"/>
              <a:buNone/>
            </a:pPr>
            <a:endParaRPr lang="en-US" dirty="0" smtClean="0">
              <a:solidFill>
                <a:srgbClr val="33333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45957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Rectangle 64"/>
          <p:cNvSpPr/>
          <p:nvPr/>
        </p:nvSpPr>
        <p:spPr>
          <a:xfrm>
            <a:off x="1247718" y="5245116"/>
            <a:ext cx="597924" cy="83973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4" name="Rectangle 63"/>
          <p:cNvSpPr/>
          <p:nvPr/>
        </p:nvSpPr>
        <p:spPr>
          <a:xfrm>
            <a:off x="2174159" y="4828423"/>
            <a:ext cx="605801" cy="1269270"/>
          </a:xfrm>
          <a:prstGeom prst="rect">
            <a:avLst/>
          </a:prstGeom>
          <a:solidFill>
            <a:srgbClr val="7CAD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2" name="Rectangle 61"/>
          <p:cNvSpPr/>
          <p:nvPr/>
        </p:nvSpPr>
        <p:spPr>
          <a:xfrm>
            <a:off x="3153312" y="4483689"/>
            <a:ext cx="586773" cy="161309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4" name="Rectangle 53"/>
          <p:cNvSpPr/>
          <p:nvPr/>
        </p:nvSpPr>
        <p:spPr>
          <a:xfrm>
            <a:off x="4116124" y="4190073"/>
            <a:ext cx="596420" cy="191294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0" name="Rectangle 49"/>
          <p:cNvSpPr/>
          <p:nvPr/>
        </p:nvSpPr>
        <p:spPr>
          <a:xfrm>
            <a:off x="1241580" y="2722378"/>
            <a:ext cx="597924" cy="450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1" name="Rectangle 50"/>
          <p:cNvSpPr/>
          <p:nvPr/>
        </p:nvSpPr>
        <p:spPr>
          <a:xfrm>
            <a:off x="2168621" y="2699035"/>
            <a:ext cx="605801" cy="481680"/>
          </a:xfrm>
          <a:prstGeom prst="rect">
            <a:avLst/>
          </a:prstGeom>
          <a:solidFill>
            <a:srgbClr val="7CAD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2" name="Rectangle 51"/>
          <p:cNvSpPr/>
          <p:nvPr/>
        </p:nvSpPr>
        <p:spPr>
          <a:xfrm>
            <a:off x="3148131" y="2258951"/>
            <a:ext cx="586773" cy="925724"/>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3" name="Rectangle 52"/>
          <p:cNvSpPr/>
          <p:nvPr/>
        </p:nvSpPr>
        <p:spPr>
          <a:xfrm>
            <a:off x="4113174" y="1884514"/>
            <a:ext cx="596420" cy="131299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p:nvPr>
        </p:nvSpPr>
        <p:spPr/>
        <p:txBody>
          <a:bodyPr/>
          <a:lstStyle/>
          <a:p>
            <a:r>
              <a:rPr lang="en-US" dirty="0" smtClean="0">
                <a:solidFill>
                  <a:schemeClr val="bg2"/>
                </a:solidFill>
              </a:rPr>
              <a:t>The platform business </a:t>
            </a:r>
            <a:r>
              <a:rPr lang="en-US" dirty="0">
                <a:solidFill>
                  <a:schemeClr val="bg2"/>
                </a:solidFill>
              </a:rPr>
              <a:t>m</a:t>
            </a:r>
            <a:r>
              <a:rPr lang="en-US" dirty="0" smtClean="0">
                <a:solidFill>
                  <a:schemeClr val="bg2"/>
                </a:solidFill>
              </a:rPr>
              <a:t>odel outperforms other business models*</a:t>
            </a:r>
            <a:endParaRPr lang="en-CA" dirty="0">
              <a:solidFill>
                <a:schemeClr val="bg2"/>
              </a:solidFill>
            </a:endParaRPr>
          </a:p>
        </p:txBody>
      </p:sp>
      <p:grpSp>
        <p:nvGrpSpPr>
          <p:cNvPr id="101" name="Group 100"/>
          <p:cNvGrpSpPr/>
          <p:nvPr/>
        </p:nvGrpSpPr>
        <p:grpSpPr>
          <a:xfrm>
            <a:off x="273399" y="3974273"/>
            <a:ext cx="5115306" cy="2491109"/>
            <a:chOff x="273399" y="3974273"/>
            <a:chExt cx="5115306" cy="2491109"/>
          </a:xfrm>
        </p:grpSpPr>
        <p:sp>
          <p:nvSpPr>
            <p:cNvPr id="92" name="Rectangle 286"/>
            <p:cNvSpPr txBox="1">
              <a:spLocks noChangeArrowheads="1"/>
            </p:cNvSpPr>
            <p:nvPr/>
          </p:nvSpPr>
          <p:spPr bwMode="auto">
            <a:xfrm>
              <a:off x="304038" y="3974273"/>
              <a:ext cx="427582" cy="172353"/>
            </a:xfrm>
            <a:prstGeom prst="rect">
              <a:avLst/>
            </a:prstGeom>
            <a:solidFill>
              <a:schemeClr val="bg1"/>
            </a:solidFill>
            <a:ln>
              <a:noFill/>
            </a:ln>
            <a:effectLst/>
            <a:extLst/>
          </p:spPr>
          <p:txBody>
            <a:bodyPr vert="horz" wrap="square" lIns="0" tIns="0" rIns="0" bIns="18286" numCol="1" anchor="b" anchorCtr="0" compatLnSpc="1">
              <a:prstTxWarp prst="textNoShape">
                <a:avLst/>
              </a:prstTxWarp>
              <a:spAutoFit/>
            </a:bodyPr>
            <a:lstStyle>
              <a:lvl1pPr marL="0" indent="0"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algn="ctr" defTabSz="677792">
                <a:buClr>
                  <a:srgbClr val="002960"/>
                </a:buClr>
              </a:pPr>
              <a:r>
                <a:rPr lang="en-US" sz="1000" dirty="0" smtClean="0">
                  <a:solidFill>
                    <a:schemeClr val="tx2"/>
                  </a:solidFill>
                </a:rPr>
                <a:t>75%</a:t>
              </a:r>
              <a:endParaRPr lang="en-US" sz="1000" dirty="0">
                <a:solidFill>
                  <a:schemeClr val="tx2"/>
                </a:solidFill>
              </a:endParaRPr>
            </a:p>
          </p:txBody>
        </p:sp>
        <p:sp>
          <p:nvSpPr>
            <p:cNvPr id="91" name="Rectangle 286"/>
            <p:cNvSpPr txBox="1">
              <a:spLocks noChangeArrowheads="1"/>
            </p:cNvSpPr>
            <p:nvPr/>
          </p:nvSpPr>
          <p:spPr bwMode="auto">
            <a:xfrm>
              <a:off x="288571" y="4670462"/>
              <a:ext cx="427582" cy="172353"/>
            </a:xfrm>
            <a:prstGeom prst="rect">
              <a:avLst/>
            </a:prstGeom>
            <a:solidFill>
              <a:schemeClr val="bg1"/>
            </a:solidFill>
            <a:ln>
              <a:noFill/>
            </a:ln>
            <a:effectLst/>
            <a:extLst/>
          </p:spPr>
          <p:txBody>
            <a:bodyPr vert="horz" wrap="square" lIns="0" tIns="0" rIns="0" bIns="18286" numCol="1" anchor="b" anchorCtr="0" compatLnSpc="1">
              <a:prstTxWarp prst="textNoShape">
                <a:avLst/>
              </a:prstTxWarp>
              <a:spAutoFit/>
            </a:bodyPr>
            <a:lstStyle>
              <a:lvl1pPr marL="0" indent="0"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algn="ctr" defTabSz="677792">
                <a:buClr>
                  <a:srgbClr val="002960"/>
                </a:buClr>
              </a:pPr>
              <a:r>
                <a:rPr lang="en-US" sz="1000" dirty="0" smtClean="0">
                  <a:solidFill>
                    <a:schemeClr val="tx2"/>
                  </a:solidFill>
                </a:rPr>
                <a:t>50%</a:t>
              </a:r>
              <a:endParaRPr lang="en-US" sz="1000" dirty="0">
                <a:solidFill>
                  <a:schemeClr val="tx2"/>
                </a:solidFill>
              </a:endParaRPr>
            </a:p>
          </p:txBody>
        </p:sp>
        <p:cxnSp>
          <p:nvCxnSpPr>
            <p:cNvPr id="4" name="Straight Connector 3"/>
            <p:cNvCxnSpPr/>
            <p:nvPr/>
          </p:nvCxnSpPr>
          <p:spPr>
            <a:xfrm>
              <a:off x="494812" y="6086040"/>
              <a:ext cx="4893893" cy="23306"/>
            </a:xfrm>
            <a:prstGeom prst="line">
              <a:avLst/>
            </a:prstGeom>
            <a:ln w="15875">
              <a:solidFill>
                <a:srgbClr val="B1B0AE"/>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769704" y="3995271"/>
              <a:ext cx="890" cy="2348567"/>
            </a:xfrm>
            <a:prstGeom prst="line">
              <a:avLst/>
            </a:prstGeom>
            <a:ln w="15875">
              <a:solidFill>
                <a:srgbClr val="B1B0AE"/>
              </a:solidFill>
            </a:ln>
          </p:spPr>
          <p:style>
            <a:lnRef idx="1">
              <a:schemeClr val="accent1"/>
            </a:lnRef>
            <a:fillRef idx="0">
              <a:schemeClr val="accent1"/>
            </a:fillRef>
            <a:effectRef idx="0">
              <a:schemeClr val="accent1"/>
            </a:effectRef>
            <a:fontRef idx="minor">
              <a:schemeClr val="tx1"/>
            </a:fontRef>
          </p:style>
        </p:cxnSp>
        <p:sp>
          <p:nvSpPr>
            <p:cNvPr id="36" name="Rectangle 286"/>
            <p:cNvSpPr txBox="1">
              <a:spLocks noChangeArrowheads="1"/>
            </p:cNvSpPr>
            <p:nvPr/>
          </p:nvSpPr>
          <p:spPr bwMode="auto">
            <a:xfrm>
              <a:off x="1146019" y="6139141"/>
              <a:ext cx="792000" cy="326241"/>
            </a:xfrm>
            <a:prstGeom prst="rect">
              <a:avLst/>
            </a:prstGeom>
            <a:solidFill>
              <a:schemeClr val="bg1"/>
            </a:solidFill>
            <a:ln>
              <a:noFill/>
            </a:ln>
            <a:effectLst/>
            <a:extLst/>
          </p:spPr>
          <p:txBody>
            <a:bodyPr vert="horz" wrap="square" lIns="0" tIns="0" rIns="0" bIns="18286" numCol="1" anchor="b" anchorCtr="0" compatLnSpc="1">
              <a:prstTxWarp prst="textNoShape">
                <a:avLst/>
              </a:prstTxWarp>
              <a:spAutoFit/>
            </a:bodyPr>
            <a:lstStyle>
              <a:lvl1pPr marL="0" indent="0"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algn="ctr" defTabSz="677792">
                <a:buClr>
                  <a:srgbClr val="002960"/>
                </a:buClr>
              </a:pPr>
              <a:r>
                <a:rPr lang="en-US" sz="1000" b="1" dirty="0" smtClean="0">
                  <a:solidFill>
                    <a:schemeClr val="tx2"/>
                  </a:solidFill>
                </a:rPr>
                <a:t>Asset Builder</a:t>
              </a:r>
              <a:endParaRPr lang="en-US" sz="1000" b="1" dirty="0">
                <a:solidFill>
                  <a:schemeClr val="tx2"/>
                </a:solidFill>
              </a:endParaRPr>
            </a:p>
          </p:txBody>
        </p:sp>
        <p:sp>
          <p:nvSpPr>
            <p:cNvPr id="41" name="Rectangle 286"/>
            <p:cNvSpPr txBox="1">
              <a:spLocks noChangeArrowheads="1"/>
            </p:cNvSpPr>
            <p:nvPr/>
          </p:nvSpPr>
          <p:spPr bwMode="auto">
            <a:xfrm>
              <a:off x="273399" y="5353701"/>
              <a:ext cx="427582" cy="172353"/>
            </a:xfrm>
            <a:prstGeom prst="rect">
              <a:avLst/>
            </a:prstGeom>
            <a:solidFill>
              <a:schemeClr val="bg1"/>
            </a:solidFill>
            <a:ln>
              <a:noFill/>
            </a:ln>
            <a:effectLst/>
            <a:extLst/>
          </p:spPr>
          <p:txBody>
            <a:bodyPr vert="horz" wrap="square" lIns="0" tIns="0" rIns="0" bIns="18286" numCol="1" anchor="b" anchorCtr="0" compatLnSpc="1">
              <a:prstTxWarp prst="textNoShape">
                <a:avLst/>
              </a:prstTxWarp>
              <a:spAutoFit/>
            </a:bodyPr>
            <a:lstStyle>
              <a:lvl1pPr marL="0" indent="0"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algn="ctr" defTabSz="677792">
                <a:buClr>
                  <a:srgbClr val="002960"/>
                </a:buClr>
              </a:pPr>
              <a:r>
                <a:rPr lang="en-US" sz="1000" dirty="0" smtClean="0">
                  <a:solidFill>
                    <a:schemeClr val="tx2"/>
                  </a:solidFill>
                </a:rPr>
                <a:t>25%</a:t>
              </a:r>
              <a:endParaRPr lang="en-US" sz="1000" dirty="0">
                <a:solidFill>
                  <a:schemeClr val="tx2"/>
                </a:solidFill>
              </a:endParaRPr>
            </a:p>
          </p:txBody>
        </p:sp>
        <p:cxnSp>
          <p:nvCxnSpPr>
            <p:cNvPr id="49" name="Straight Connector 48"/>
            <p:cNvCxnSpPr/>
            <p:nvPr/>
          </p:nvCxnSpPr>
          <p:spPr>
            <a:xfrm>
              <a:off x="617430" y="5432390"/>
              <a:ext cx="4771275" cy="26527"/>
            </a:xfrm>
            <a:prstGeom prst="line">
              <a:avLst/>
            </a:prstGeom>
            <a:ln>
              <a:solidFill>
                <a:srgbClr val="B1B0AE"/>
              </a:solidFill>
            </a:ln>
          </p:spPr>
          <p:style>
            <a:lnRef idx="1">
              <a:schemeClr val="accent1"/>
            </a:lnRef>
            <a:fillRef idx="0">
              <a:schemeClr val="accent1"/>
            </a:fillRef>
            <a:effectRef idx="0">
              <a:schemeClr val="accent1"/>
            </a:effectRef>
            <a:fontRef idx="minor">
              <a:schemeClr val="tx1"/>
            </a:fontRef>
          </p:style>
        </p:cxnSp>
        <p:sp>
          <p:nvSpPr>
            <p:cNvPr id="58" name="Rectangle 286"/>
            <p:cNvSpPr txBox="1">
              <a:spLocks noChangeArrowheads="1"/>
            </p:cNvSpPr>
            <p:nvPr/>
          </p:nvSpPr>
          <p:spPr bwMode="auto">
            <a:xfrm>
              <a:off x="2080984" y="6133397"/>
              <a:ext cx="792000" cy="326241"/>
            </a:xfrm>
            <a:prstGeom prst="rect">
              <a:avLst/>
            </a:prstGeom>
            <a:solidFill>
              <a:schemeClr val="bg1"/>
            </a:solidFill>
            <a:ln>
              <a:noFill/>
            </a:ln>
            <a:effectLst/>
            <a:extLst/>
          </p:spPr>
          <p:txBody>
            <a:bodyPr vert="horz" wrap="square" lIns="0" tIns="0" rIns="0" bIns="18286" numCol="1" anchor="b" anchorCtr="0" compatLnSpc="1">
              <a:prstTxWarp prst="textNoShape">
                <a:avLst/>
              </a:prstTxWarp>
              <a:spAutoFit/>
            </a:bodyPr>
            <a:lstStyle>
              <a:lvl1pPr marL="0" indent="0"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algn="ctr" defTabSz="677792">
                <a:buClr>
                  <a:srgbClr val="002960"/>
                </a:buClr>
              </a:pPr>
              <a:r>
                <a:rPr lang="en-US" sz="1000" b="1" dirty="0" smtClean="0">
                  <a:solidFill>
                    <a:schemeClr val="tx2"/>
                  </a:solidFill>
                </a:rPr>
                <a:t>Service</a:t>
              </a:r>
            </a:p>
            <a:p>
              <a:pPr algn="ctr" defTabSz="677792">
                <a:buClr>
                  <a:srgbClr val="002960"/>
                </a:buClr>
              </a:pPr>
              <a:r>
                <a:rPr lang="en-US" sz="1000" b="1" dirty="0" smtClean="0">
                  <a:solidFill>
                    <a:schemeClr val="tx2"/>
                  </a:solidFill>
                </a:rPr>
                <a:t>Provider</a:t>
              </a:r>
              <a:endParaRPr lang="en-US" sz="1000" b="1" dirty="0">
                <a:solidFill>
                  <a:schemeClr val="tx2"/>
                </a:solidFill>
              </a:endParaRPr>
            </a:p>
          </p:txBody>
        </p:sp>
        <p:sp>
          <p:nvSpPr>
            <p:cNvPr id="59" name="Rectangle 286"/>
            <p:cNvSpPr txBox="1">
              <a:spLocks noChangeArrowheads="1"/>
            </p:cNvSpPr>
            <p:nvPr/>
          </p:nvSpPr>
          <p:spPr bwMode="auto">
            <a:xfrm>
              <a:off x="3026841" y="6136610"/>
              <a:ext cx="792000" cy="326241"/>
            </a:xfrm>
            <a:prstGeom prst="rect">
              <a:avLst/>
            </a:prstGeom>
            <a:solidFill>
              <a:schemeClr val="bg1"/>
            </a:solidFill>
            <a:ln>
              <a:noFill/>
            </a:ln>
            <a:effectLst/>
            <a:extLst/>
          </p:spPr>
          <p:txBody>
            <a:bodyPr vert="horz" wrap="square" lIns="0" tIns="0" rIns="0" bIns="18286" numCol="1" anchor="b" anchorCtr="0" compatLnSpc="1">
              <a:prstTxWarp prst="textNoShape">
                <a:avLst/>
              </a:prstTxWarp>
              <a:spAutoFit/>
            </a:bodyPr>
            <a:lstStyle>
              <a:lvl1pPr marL="0" indent="0"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algn="ctr" defTabSz="677792">
                <a:buClr>
                  <a:srgbClr val="002960"/>
                </a:buClr>
              </a:pPr>
              <a:r>
                <a:rPr lang="en-US" sz="1000" b="1" dirty="0" smtClean="0">
                  <a:solidFill>
                    <a:schemeClr val="tx2"/>
                  </a:solidFill>
                </a:rPr>
                <a:t>Technology</a:t>
              </a:r>
            </a:p>
            <a:p>
              <a:pPr algn="ctr" defTabSz="677792">
                <a:buClr>
                  <a:srgbClr val="002960"/>
                </a:buClr>
              </a:pPr>
              <a:r>
                <a:rPr lang="en-US" sz="1000" b="1" dirty="0" smtClean="0">
                  <a:solidFill>
                    <a:schemeClr val="tx2"/>
                  </a:solidFill>
                </a:rPr>
                <a:t>Creator</a:t>
              </a:r>
              <a:endParaRPr lang="en-US" sz="1000" b="1" dirty="0">
                <a:solidFill>
                  <a:schemeClr val="tx2"/>
                </a:solidFill>
              </a:endParaRPr>
            </a:p>
          </p:txBody>
        </p:sp>
        <p:sp>
          <p:nvSpPr>
            <p:cNvPr id="60" name="Rectangle 286"/>
            <p:cNvSpPr txBox="1">
              <a:spLocks noChangeArrowheads="1"/>
            </p:cNvSpPr>
            <p:nvPr/>
          </p:nvSpPr>
          <p:spPr bwMode="auto">
            <a:xfrm>
              <a:off x="4021994" y="6133396"/>
              <a:ext cx="792000" cy="326241"/>
            </a:xfrm>
            <a:prstGeom prst="rect">
              <a:avLst/>
            </a:prstGeom>
            <a:solidFill>
              <a:schemeClr val="bg1"/>
            </a:solidFill>
            <a:ln>
              <a:noFill/>
            </a:ln>
            <a:effectLst/>
            <a:extLst/>
          </p:spPr>
          <p:txBody>
            <a:bodyPr vert="horz" wrap="square" lIns="0" tIns="0" rIns="0" bIns="18286" numCol="1" anchor="b" anchorCtr="0" compatLnSpc="1">
              <a:prstTxWarp prst="textNoShape">
                <a:avLst/>
              </a:prstTxWarp>
              <a:spAutoFit/>
            </a:bodyPr>
            <a:lstStyle>
              <a:lvl1pPr marL="0" indent="0"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algn="ctr" defTabSz="677792">
                <a:buClr>
                  <a:srgbClr val="002960"/>
                </a:buClr>
              </a:pPr>
              <a:r>
                <a:rPr lang="en-US" sz="1000" b="1" dirty="0" smtClean="0">
                  <a:solidFill>
                    <a:schemeClr val="tx2"/>
                  </a:solidFill>
                </a:rPr>
                <a:t>Platform Provider</a:t>
              </a:r>
              <a:endParaRPr lang="en-US" sz="1000" b="1" dirty="0">
                <a:solidFill>
                  <a:schemeClr val="tx2"/>
                </a:solidFill>
              </a:endParaRPr>
            </a:p>
          </p:txBody>
        </p:sp>
        <p:cxnSp>
          <p:nvCxnSpPr>
            <p:cNvPr id="61" name="Straight Connector 60"/>
            <p:cNvCxnSpPr/>
            <p:nvPr/>
          </p:nvCxnSpPr>
          <p:spPr>
            <a:xfrm>
              <a:off x="648602" y="4756074"/>
              <a:ext cx="4735360" cy="15090"/>
            </a:xfrm>
            <a:prstGeom prst="line">
              <a:avLst/>
            </a:prstGeom>
            <a:ln>
              <a:solidFill>
                <a:srgbClr val="B1B0AE"/>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643859" y="4060451"/>
              <a:ext cx="4744846" cy="20436"/>
            </a:xfrm>
            <a:prstGeom prst="line">
              <a:avLst/>
            </a:prstGeom>
            <a:ln>
              <a:solidFill>
                <a:srgbClr val="B1B0AE"/>
              </a:solidFill>
            </a:ln>
          </p:spPr>
          <p:style>
            <a:lnRef idx="1">
              <a:schemeClr val="accent1"/>
            </a:lnRef>
            <a:fillRef idx="0">
              <a:schemeClr val="accent1"/>
            </a:fillRef>
            <a:effectRef idx="0">
              <a:schemeClr val="accent1"/>
            </a:effectRef>
            <a:fontRef idx="minor">
              <a:schemeClr val="tx1"/>
            </a:fontRef>
          </p:style>
        </p:cxnSp>
      </p:grpSp>
      <p:grpSp>
        <p:nvGrpSpPr>
          <p:cNvPr id="123" name="Group 122"/>
          <p:cNvGrpSpPr/>
          <p:nvPr/>
        </p:nvGrpSpPr>
        <p:grpSpPr>
          <a:xfrm>
            <a:off x="247848" y="1337261"/>
            <a:ext cx="5136114" cy="2220146"/>
            <a:chOff x="267763" y="1632558"/>
            <a:chExt cx="5136114" cy="2220146"/>
          </a:xfrm>
        </p:grpSpPr>
        <p:sp>
          <p:nvSpPr>
            <p:cNvPr id="104" name="Rectangle 286"/>
            <p:cNvSpPr txBox="1">
              <a:spLocks noChangeArrowheads="1"/>
            </p:cNvSpPr>
            <p:nvPr/>
          </p:nvSpPr>
          <p:spPr bwMode="auto">
            <a:xfrm>
              <a:off x="293629" y="2240867"/>
              <a:ext cx="427582" cy="172353"/>
            </a:xfrm>
            <a:prstGeom prst="rect">
              <a:avLst/>
            </a:prstGeom>
            <a:solidFill>
              <a:schemeClr val="bg1"/>
            </a:solidFill>
            <a:ln>
              <a:noFill/>
            </a:ln>
            <a:effectLst/>
            <a:extLst/>
          </p:spPr>
          <p:txBody>
            <a:bodyPr vert="horz" wrap="square" lIns="0" tIns="0" rIns="0" bIns="18286" numCol="1" anchor="b" anchorCtr="0" compatLnSpc="1">
              <a:prstTxWarp prst="textNoShape">
                <a:avLst/>
              </a:prstTxWarp>
              <a:spAutoFit/>
            </a:bodyPr>
            <a:lstStyle>
              <a:lvl1pPr marL="0" indent="0"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algn="ctr" defTabSz="677792">
                <a:buClr>
                  <a:srgbClr val="002960"/>
                </a:buClr>
              </a:pPr>
              <a:r>
                <a:rPr lang="en-US" sz="1000" dirty="0" smtClean="0">
                  <a:solidFill>
                    <a:schemeClr val="tx2"/>
                  </a:solidFill>
                </a:rPr>
                <a:t>20%</a:t>
              </a:r>
              <a:endParaRPr lang="en-US" sz="1000" dirty="0">
                <a:solidFill>
                  <a:schemeClr val="tx2"/>
                </a:solidFill>
              </a:endParaRPr>
            </a:p>
          </p:txBody>
        </p:sp>
        <p:sp>
          <p:nvSpPr>
            <p:cNvPr id="122" name="Rectangle 286"/>
            <p:cNvSpPr txBox="1">
              <a:spLocks noChangeArrowheads="1"/>
            </p:cNvSpPr>
            <p:nvPr/>
          </p:nvSpPr>
          <p:spPr bwMode="auto">
            <a:xfrm>
              <a:off x="281021" y="2535389"/>
              <a:ext cx="427582" cy="172353"/>
            </a:xfrm>
            <a:prstGeom prst="rect">
              <a:avLst/>
            </a:prstGeom>
            <a:solidFill>
              <a:schemeClr val="bg1"/>
            </a:solidFill>
            <a:ln>
              <a:noFill/>
            </a:ln>
            <a:effectLst/>
            <a:extLst/>
          </p:spPr>
          <p:txBody>
            <a:bodyPr vert="horz" wrap="square" lIns="0" tIns="0" rIns="0" bIns="18286" numCol="1" anchor="b" anchorCtr="0" compatLnSpc="1">
              <a:prstTxWarp prst="textNoShape">
                <a:avLst/>
              </a:prstTxWarp>
              <a:spAutoFit/>
            </a:bodyPr>
            <a:lstStyle>
              <a:lvl1pPr marL="0" indent="0"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algn="ctr" defTabSz="677792">
                <a:buClr>
                  <a:srgbClr val="002960"/>
                </a:buClr>
              </a:pPr>
              <a:r>
                <a:rPr lang="en-US" sz="1000" dirty="0" smtClean="0">
                  <a:solidFill>
                    <a:schemeClr val="tx2"/>
                  </a:solidFill>
                </a:rPr>
                <a:t>15%</a:t>
              </a:r>
              <a:endParaRPr lang="en-US" sz="1000" dirty="0">
                <a:solidFill>
                  <a:schemeClr val="tx2"/>
                </a:solidFill>
              </a:endParaRPr>
            </a:p>
          </p:txBody>
        </p:sp>
        <p:sp>
          <p:nvSpPr>
            <p:cNvPr id="121" name="Rectangle 286"/>
            <p:cNvSpPr txBox="1">
              <a:spLocks noChangeArrowheads="1"/>
            </p:cNvSpPr>
            <p:nvPr/>
          </p:nvSpPr>
          <p:spPr bwMode="auto">
            <a:xfrm>
              <a:off x="296193" y="3089117"/>
              <a:ext cx="427582" cy="172353"/>
            </a:xfrm>
            <a:prstGeom prst="rect">
              <a:avLst/>
            </a:prstGeom>
            <a:solidFill>
              <a:schemeClr val="bg1"/>
            </a:solidFill>
            <a:ln>
              <a:noFill/>
            </a:ln>
            <a:effectLst/>
            <a:extLst/>
          </p:spPr>
          <p:txBody>
            <a:bodyPr vert="horz" wrap="square" lIns="0" tIns="0" rIns="0" bIns="18286" numCol="1" anchor="b" anchorCtr="0" compatLnSpc="1">
              <a:prstTxWarp prst="textNoShape">
                <a:avLst/>
              </a:prstTxWarp>
              <a:spAutoFit/>
            </a:bodyPr>
            <a:lstStyle>
              <a:lvl1pPr marL="0" indent="0"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algn="ctr" defTabSz="677792">
                <a:buClr>
                  <a:srgbClr val="002960"/>
                </a:buClr>
              </a:pPr>
              <a:r>
                <a:rPr lang="en-US" sz="1000" dirty="0" smtClean="0">
                  <a:solidFill>
                    <a:schemeClr val="tx2"/>
                  </a:solidFill>
                </a:rPr>
                <a:t>5%</a:t>
              </a:r>
              <a:endParaRPr lang="en-US" sz="1000" dirty="0">
                <a:solidFill>
                  <a:schemeClr val="tx2"/>
                </a:solidFill>
              </a:endParaRPr>
            </a:p>
          </p:txBody>
        </p:sp>
        <p:sp>
          <p:nvSpPr>
            <p:cNvPr id="103" name="Rectangle 286"/>
            <p:cNvSpPr txBox="1">
              <a:spLocks noChangeArrowheads="1"/>
            </p:cNvSpPr>
            <p:nvPr/>
          </p:nvSpPr>
          <p:spPr bwMode="auto">
            <a:xfrm>
              <a:off x="310328" y="1873778"/>
              <a:ext cx="427582" cy="172353"/>
            </a:xfrm>
            <a:prstGeom prst="rect">
              <a:avLst/>
            </a:prstGeom>
            <a:solidFill>
              <a:schemeClr val="bg1"/>
            </a:solidFill>
            <a:ln>
              <a:noFill/>
            </a:ln>
            <a:effectLst/>
            <a:extLst/>
          </p:spPr>
          <p:txBody>
            <a:bodyPr vert="horz" wrap="square" lIns="0" tIns="0" rIns="0" bIns="18286" numCol="1" anchor="b" anchorCtr="0" compatLnSpc="1">
              <a:prstTxWarp prst="textNoShape">
                <a:avLst/>
              </a:prstTxWarp>
              <a:spAutoFit/>
            </a:bodyPr>
            <a:lstStyle>
              <a:lvl1pPr marL="0" indent="0"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algn="ctr" defTabSz="677792">
                <a:buClr>
                  <a:srgbClr val="002960"/>
                </a:buClr>
              </a:pPr>
              <a:r>
                <a:rPr lang="en-US" sz="1000" dirty="0" smtClean="0">
                  <a:solidFill>
                    <a:schemeClr val="tx2"/>
                  </a:solidFill>
                </a:rPr>
                <a:t>25%</a:t>
              </a:r>
              <a:endParaRPr lang="en-US" sz="1000" dirty="0">
                <a:solidFill>
                  <a:schemeClr val="tx2"/>
                </a:solidFill>
              </a:endParaRPr>
            </a:p>
          </p:txBody>
        </p:sp>
        <p:cxnSp>
          <p:nvCxnSpPr>
            <p:cNvPr id="106" name="Straight Connector 105"/>
            <p:cNvCxnSpPr/>
            <p:nvPr/>
          </p:nvCxnSpPr>
          <p:spPr>
            <a:xfrm>
              <a:off x="509984" y="3473362"/>
              <a:ext cx="4893893" cy="23306"/>
            </a:xfrm>
            <a:prstGeom prst="line">
              <a:avLst/>
            </a:prstGeom>
            <a:ln w="15875">
              <a:solidFill>
                <a:srgbClr val="B1B0AE"/>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flipH="1" flipV="1">
              <a:off x="779640" y="1632558"/>
              <a:ext cx="5236" cy="2098603"/>
            </a:xfrm>
            <a:prstGeom prst="line">
              <a:avLst/>
            </a:prstGeom>
            <a:ln w="15875">
              <a:solidFill>
                <a:srgbClr val="B1B0AE"/>
              </a:solidFill>
            </a:ln>
          </p:spPr>
          <p:style>
            <a:lnRef idx="1">
              <a:schemeClr val="accent1"/>
            </a:lnRef>
            <a:fillRef idx="0">
              <a:schemeClr val="accent1"/>
            </a:fillRef>
            <a:effectRef idx="0">
              <a:schemeClr val="accent1"/>
            </a:effectRef>
            <a:fontRef idx="minor">
              <a:schemeClr val="tx1"/>
            </a:fontRef>
          </p:style>
        </p:cxnSp>
        <p:sp>
          <p:nvSpPr>
            <p:cNvPr id="108" name="Rectangle 286"/>
            <p:cNvSpPr txBox="1">
              <a:spLocks noChangeArrowheads="1"/>
            </p:cNvSpPr>
            <p:nvPr/>
          </p:nvSpPr>
          <p:spPr bwMode="auto">
            <a:xfrm>
              <a:off x="1161191" y="3526463"/>
              <a:ext cx="792000" cy="326241"/>
            </a:xfrm>
            <a:prstGeom prst="rect">
              <a:avLst/>
            </a:prstGeom>
            <a:solidFill>
              <a:schemeClr val="bg1"/>
            </a:solidFill>
            <a:ln>
              <a:noFill/>
            </a:ln>
            <a:effectLst/>
            <a:extLst/>
          </p:spPr>
          <p:txBody>
            <a:bodyPr vert="horz" wrap="square" lIns="0" tIns="0" rIns="0" bIns="18286" numCol="1" anchor="b" anchorCtr="0" compatLnSpc="1">
              <a:prstTxWarp prst="textNoShape">
                <a:avLst/>
              </a:prstTxWarp>
              <a:spAutoFit/>
            </a:bodyPr>
            <a:lstStyle>
              <a:lvl1pPr marL="0" indent="0"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algn="ctr" defTabSz="677792">
                <a:buClr>
                  <a:srgbClr val="002960"/>
                </a:buClr>
              </a:pPr>
              <a:r>
                <a:rPr lang="en-US" sz="1000" b="1" dirty="0" smtClean="0">
                  <a:solidFill>
                    <a:schemeClr val="tx2"/>
                  </a:solidFill>
                </a:rPr>
                <a:t>Asset Builder</a:t>
              </a:r>
              <a:endParaRPr lang="en-US" sz="1000" b="1" dirty="0">
                <a:solidFill>
                  <a:schemeClr val="tx2"/>
                </a:solidFill>
              </a:endParaRPr>
            </a:p>
          </p:txBody>
        </p:sp>
        <p:sp>
          <p:nvSpPr>
            <p:cNvPr id="109" name="Rectangle 286"/>
            <p:cNvSpPr txBox="1">
              <a:spLocks noChangeArrowheads="1"/>
            </p:cNvSpPr>
            <p:nvPr/>
          </p:nvSpPr>
          <p:spPr bwMode="auto">
            <a:xfrm>
              <a:off x="267763" y="2823404"/>
              <a:ext cx="427582" cy="172353"/>
            </a:xfrm>
            <a:prstGeom prst="rect">
              <a:avLst/>
            </a:prstGeom>
            <a:solidFill>
              <a:schemeClr val="bg1"/>
            </a:solidFill>
            <a:ln>
              <a:noFill/>
            </a:ln>
            <a:effectLst/>
            <a:extLst/>
          </p:spPr>
          <p:txBody>
            <a:bodyPr vert="horz" wrap="square" lIns="0" tIns="0" rIns="0" bIns="18286" numCol="1" anchor="b" anchorCtr="0" compatLnSpc="1">
              <a:prstTxWarp prst="textNoShape">
                <a:avLst/>
              </a:prstTxWarp>
              <a:spAutoFit/>
            </a:bodyPr>
            <a:lstStyle>
              <a:lvl1pPr marL="0" indent="0"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algn="ctr" defTabSz="677792">
                <a:buClr>
                  <a:srgbClr val="002960"/>
                </a:buClr>
              </a:pPr>
              <a:r>
                <a:rPr lang="en-US" sz="1000" dirty="0" smtClean="0">
                  <a:solidFill>
                    <a:schemeClr val="tx2"/>
                  </a:solidFill>
                </a:rPr>
                <a:t>10%</a:t>
              </a:r>
              <a:endParaRPr lang="en-US" sz="1000" dirty="0">
                <a:solidFill>
                  <a:schemeClr val="tx2"/>
                </a:solidFill>
              </a:endParaRPr>
            </a:p>
          </p:txBody>
        </p:sp>
        <p:cxnSp>
          <p:nvCxnSpPr>
            <p:cNvPr id="110" name="Straight Connector 109"/>
            <p:cNvCxnSpPr/>
            <p:nvPr/>
          </p:nvCxnSpPr>
          <p:spPr>
            <a:xfrm>
              <a:off x="632602" y="2901904"/>
              <a:ext cx="4771275" cy="26527"/>
            </a:xfrm>
            <a:prstGeom prst="line">
              <a:avLst/>
            </a:prstGeom>
            <a:ln>
              <a:solidFill>
                <a:srgbClr val="B1B0AE"/>
              </a:solidFill>
            </a:ln>
          </p:spPr>
          <p:style>
            <a:lnRef idx="1">
              <a:schemeClr val="accent1"/>
            </a:lnRef>
            <a:fillRef idx="0">
              <a:schemeClr val="accent1"/>
            </a:fillRef>
            <a:effectRef idx="0">
              <a:schemeClr val="accent1"/>
            </a:effectRef>
            <a:fontRef idx="minor">
              <a:schemeClr val="tx1"/>
            </a:fontRef>
          </p:style>
        </p:cxnSp>
        <p:sp>
          <p:nvSpPr>
            <p:cNvPr id="114" name="Rectangle 286"/>
            <p:cNvSpPr txBox="1">
              <a:spLocks noChangeArrowheads="1"/>
            </p:cNvSpPr>
            <p:nvPr/>
          </p:nvSpPr>
          <p:spPr bwMode="auto">
            <a:xfrm>
              <a:off x="2096156" y="3520719"/>
              <a:ext cx="792000" cy="326241"/>
            </a:xfrm>
            <a:prstGeom prst="rect">
              <a:avLst/>
            </a:prstGeom>
            <a:solidFill>
              <a:schemeClr val="bg1"/>
            </a:solidFill>
            <a:ln>
              <a:noFill/>
            </a:ln>
            <a:effectLst/>
            <a:extLst/>
          </p:spPr>
          <p:txBody>
            <a:bodyPr vert="horz" wrap="square" lIns="0" tIns="0" rIns="0" bIns="18286" numCol="1" anchor="b" anchorCtr="0" compatLnSpc="1">
              <a:prstTxWarp prst="textNoShape">
                <a:avLst/>
              </a:prstTxWarp>
              <a:spAutoFit/>
            </a:bodyPr>
            <a:lstStyle>
              <a:lvl1pPr marL="0" indent="0"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algn="ctr" defTabSz="677792">
                <a:buClr>
                  <a:srgbClr val="002960"/>
                </a:buClr>
              </a:pPr>
              <a:r>
                <a:rPr lang="en-US" sz="1000" b="1" dirty="0" smtClean="0">
                  <a:solidFill>
                    <a:schemeClr val="tx2"/>
                  </a:solidFill>
                </a:rPr>
                <a:t>Service</a:t>
              </a:r>
            </a:p>
            <a:p>
              <a:pPr algn="ctr" defTabSz="677792">
                <a:buClr>
                  <a:srgbClr val="002960"/>
                </a:buClr>
              </a:pPr>
              <a:r>
                <a:rPr lang="en-US" sz="1000" b="1" dirty="0" smtClean="0">
                  <a:solidFill>
                    <a:schemeClr val="tx2"/>
                  </a:solidFill>
                </a:rPr>
                <a:t>Provider</a:t>
              </a:r>
              <a:endParaRPr lang="en-US" sz="1000" b="1" dirty="0">
                <a:solidFill>
                  <a:schemeClr val="tx2"/>
                </a:solidFill>
              </a:endParaRPr>
            </a:p>
          </p:txBody>
        </p:sp>
        <p:sp>
          <p:nvSpPr>
            <p:cNvPr id="115" name="Rectangle 286"/>
            <p:cNvSpPr txBox="1">
              <a:spLocks noChangeArrowheads="1"/>
            </p:cNvSpPr>
            <p:nvPr/>
          </p:nvSpPr>
          <p:spPr bwMode="auto">
            <a:xfrm>
              <a:off x="3042013" y="3523932"/>
              <a:ext cx="792000" cy="326241"/>
            </a:xfrm>
            <a:prstGeom prst="rect">
              <a:avLst/>
            </a:prstGeom>
            <a:solidFill>
              <a:schemeClr val="bg1"/>
            </a:solidFill>
            <a:ln>
              <a:noFill/>
            </a:ln>
            <a:effectLst/>
            <a:extLst/>
          </p:spPr>
          <p:txBody>
            <a:bodyPr vert="horz" wrap="square" lIns="0" tIns="0" rIns="0" bIns="18286" numCol="1" anchor="b" anchorCtr="0" compatLnSpc="1">
              <a:prstTxWarp prst="textNoShape">
                <a:avLst/>
              </a:prstTxWarp>
              <a:spAutoFit/>
            </a:bodyPr>
            <a:lstStyle>
              <a:lvl1pPr marL="0" indent="0"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algn="ctr" defTabSz="677792">
                <a:buClr>
                  <a:srgbClr val="002960"/>
                </a:buClr>
              </a:pPr>
              <a:r>
                <a:rPr lang="en-US" sz="1000" b="1" dirty="0" smtClean="0">
                  <a:solidFill>
                    <a:schemeClr val="tx2"/>
                  </a:solidFill>
                </a:rPr>
                <a:t>Technology</a:t>
              </a:r>
            </a:p>
            <a:p>
              <a:pPr algn="ctr" defTabSz="677792">
                <a:buClr>
                  <a:srgbClr val="002960"/>
                </a:buClr>
              </a:pPr>
              <a:r>
                <a:rPr lang="en-US" sz="1000" b="1" dirty="0" smtClean="0">
                  <a:solidFill>
                    <a:schemeClr val="tx2"/>
                  </a:solidFill>
                </a:rPr>
                <a:t>Creator</a:t>
              </a:r>
              <a:endParaRPr lang="en-US" sz="1000" b="1" dirty="0">
                <a:solidFill>
                  <a:schemeClr val="tx2"/>
                </a:solidFill>
              </a:endParaRPr>
            </a:p>
          </p:txBody>
        </p:sp>
        <p:sp>
          <p:nvSpPr>
            <p:cNvPr id="116" name="Rectangle 286"/>
            <p:cNvSpPr txBox="1">
              <a:spLocks noChangeArrowheads="1"/>
            </p:cNvSpPr>
            <p:nvPr/>
          </p:nvSpPr>
          <p:spPr bwMode="auto">
            <a:xfrm>
              <a:off x="4037166" y="3520718"/>
              <a:ext cx="792000" cy="326241"/>
            </a:xfrm>
            <a:prstGeom prst="rect">
              <a:avLst/>
            </a:prstGeom>
            <a:solidFill>
              <a:schemeClr val="bg1"/>
            </a:solidFill>
            <a:ln>
              <a:noFill/>
            </a:ln>
            <a:effectLst/>
            <a:extLst/>
          </p:spPr>
          <p:txBody>
            <a:bodyPr vert="horz" wrap="square" lIns="0" tIns="0" rIns="0" bIns="18286" numCol="1" anchor="b" anchorCtr="0" compatLnSpc="1">
              <a:prstTxWarp prst="textNoShape">
                <a:avLst/>
              </a:prstTxWarp>
              <a:spAutoFit/>
            </a:bodyPr>
            <a:lstStyle>
              <a:lvl1pPr marL="0" indent="0"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algn="ctr" defTabSz="677792">
                <a:buClr>
                  <a:srgbClr val="002960"/>
                </a:buClr>
              </a:pPr>
              <a:r>
                <a:rPr lang="en-US" sz="1000" b="1" dirty="0" smtClean="0">
                  <a:solidFill>
                    <a:schemeClr val="tx2"/>
                  </a:solidFill>
                </a:rPr>
                <a:t>Platform Provider</a:t>
              </a:r>
              <a:endParaRPr lang="en-US" sz="1000" b="1" dirty="0">
                <a:solidFill>
                  <a:schemeClr val="tx2"/>
                </a:solidFill>
              </a:endParaRPr>
            </a:p>
          </p:txBody>
        </p:sp>
        <p:cxnSp>
          <p:nvCxnSpPr>
            <p:cNvPr id="117" name="Straight Connector 116"/>
            <p:cNvCxnSpPr/>
            <p:nvPr/>
          </p:nvCxnSpPr>
          <p:spPr>
            <a:xfrm>
              <a:off x="663774" y="2307780"/>
              <a:ext cx="4740103" cy="35529"/>
            </a:xfrm>
            <a:prstGeom prst="line">
              <a:avLst/>
            </a:prstGeom>
            <a:ln>
              <a:solidFill>
                <a:srgbClr val="B1B0AE"/>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659031" y="1961476"/>
              <a:ext cx="4744846" cy="20436"/>
            </a:xfrm>
            <a:prstGeom prst="line">
              <a:avLst/>
            </a:prstGeom>
            <a:ln>
              <a:solidFill>
                <a:srgbClr val="B1B0AE"/>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556120" y="3176204"/>
              <a:ext cx="4771275" cy="26527"/>
            </a:xfrm>
            <a:prstGeom prst="line">
              <a:avLst/>
            </a:prstGeom>
            <a:ln>
              <a:solidFill>
                <a:srgbClr val="B1B0AE"/>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588489" y="2598171"/>
              <a:ext cx="4771275" cy="26527"/>
            </a:xfrm>
            <a:prstGeom prst="line">
              <a:avLst/>
            </a:prstGeom>
            <a:ln>
              <a:solidFill>
                <a:srgbClr val="B1B0AE"/>
              </a:solidFill>
            </a:ln>
          </p:spPr>
          <p:style>
            <a:lnRef idx="1">
              <a:schemeClr val="accent1"/>
            </a:lnRef>
            <a:fillRef idx="0">
              <a:schemeClr val="accent1"/>
            </a:fillRef>
            <a:effectRef idx="0">
              <a:schemeClr val="accent1"/>
            </a:effectRef>
            <a:fontRef idx="minor">
              <a:schemeClr val="tx1"/>
            </a:fontRef>
          </p:style>
        </p:cxnSp>
      </p:grpSp>
      <p:sp>
        <p:nvSpPr>
          <p:cNvPr id="126" name="Rectangle 125"/>
          <p:cNvSpPr/>
          <p:nvPr/>
        </p:nvSpPr>
        <p:spPr>
          <a:xfrm>
            <a:off x="1504131" y="1241659"/>
            <a:ext cx="2708273" cy="307777"/>
          </a:xfrm>
          <a:prstGeom prst="rect">
            <a:avLst/>
          </a:prstGeom>
        </p:spPr>
        <p:txBody>
          <a:bodyPr wrap="square">
            <a:spAutoFit/>
          </a:bodyPr>
          <a:lstStyle/>
          <a:p>
            <a:r>
              <a:rPr lang="en-CA" sz="1400" b="1" dirty="0" smtClean="0"/>
              <a:t>Sales growth (year over year)</a:t>
            </a:r>
            <a:endParaRPr lang="en-CA" sz="1400" b="1" dirty="0"/>
          </a:p>
        </p:txBody>
      </p:sp>
      <p:sp>
        <p:nvSpPr>
          <p:cNvPr id="127" name="Rectangle 126"/>
          <p:cNvSpPr/>
          <p:nvPr/>
        </p:nvSpPr>
        <p:spPr>
          <a:xfrm>
            <a:off x="1833957" y="3735367"/>
            <a:ext cx="2708273" cy="307777"/>
          </a:xfrm>
          <a:prstGeom prst="rect">
            <a:avLst/>
          </a:prstGeom>
        </p:spPr>
        <p:txBody>
          <a:bodyPr wrap="square">
            <a:spAutoFit/>
          </a:bodyPr>
          <a:lstStyle/>
          <a:p>
            <a:r>
              <a:rPr lang="en-CA" sz="1400" b="1" dirty="0" smtClean="0"/>
              <a:t>Gross profit margin</a:t>
            </a:r>
            <a:endParaRPr lang="en-CA" sz="1400" b="1" dirty="0"/>
          </a:p>
        </p:txBody>
      </p:sp>
      <p:sp>
        <p:nvSpPr>
          <p:cNvPr id="128" name="Rectangle 127"/>
          <p:cNvSpPr/>
          <p:nvPr/>
        </p:nvSpPr>
        <p:spPr>
          <a:xfrm>
            <a:off x="6219646" y="6178925"/>
            <a:ext cx="3140748" cy="246221"/>
          </a:xfrm>
          <a:prstGeom prst="rect">
            <a:avLst/>
          </a:prstGeom>
        </p:spPr>
        <p:txBody>
          <a:bodyPr wrap="square">
            <a:spAutoFit/>
          </a:bodyPr>
          <a:lstStyle/>
          <a:p>
            <a:r>
              <a:rPr lang="en-US" sz="1000" dirty="0" smtClean="0"/>
              <a:t>*Adapted from “The Network Imperative,”</a:t>
            </a:r>
            <a:r>
              <a:rPr lang="en-CA" sz="1000" dirty="0"/>
              <a:t> </a:t>
            </a:r>
            <a:r>
              <a:rPr lang="en-CA" sz="1000" dirty="0" smtClean="0"/>
              <a:t>2016</a:t>
            </a:r>
            <a:endParaRPr lang="en-US" sz="1000" dirty="0" smtClean="0"/>
          </a:p>
        </p:txBody>
      </p:sp>
      <p:sp>
        <p:nvSpPr>
          <p:cNvPr id="39" name="Rectangle 286"/>
          <p:cNvSpPr txBox="1">
            <a:spLocks noChangeArrowheads="1"/>
          </p:cNvSpPr>
          <p:nvPr/>
        </p:nvSpPr>
        <p:spPr bwMode="auto">
          <a:xfrm>
            <a:off x="6478226" y="1656653"/>
            <a:ext cx="1746157" cy="264686"/>
          </a:xfrm>
          <a:prstGeom prst="rect">
            <a:avLst/>
          </a:prstGeom>
          <a:solidFill>
            <a:schemeClr val="bg1"/>
          </a:solidFill>
          <a:ln>
            <a:noFill/>
          </a:ln>
          <a:effectLst/>
          <a:extLst/>
        </p:spPr>
        <p:txBody>
          <a:bodyPr vert="horz" wrap="square" lIns="0" tIns="0" rIns="0" bIns="18286" numCol="1" anchor="b" anchorCtr="0" compatLnSpc="1">
            <a:prstTxWarp prst="textNoShape">
              <a:avLst/>
            </a:prstTxWarp>
            <a:spAutoFit/>
          </a:bodyPr>
          <a:lstStyle>
            <a:lvl1pPr marL="0" indent="0"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algn="ctr" defTabSz="677792">
              <a:buClr>
                <a:srgbClr val="002960"/>
              </a:buClr>
            </a:pPr>
            <a:r>
              <a:rPr lang="en-US" b="1" dirty="0" smtClean="0">
                <a:solidFill>
                  <a:schemeClr val="tx2"/>
                </a:solidFill>
              </a:rPr>
              <a:t>Business Models</a:t>
            </a:r>
            <a:endParaRPr lang="en-US" b="1" dirty="0">
              <a:solidFill>
                <a:schemeClr val="tx2"/>
              </a:solidFill>
            </a:endParaRPr>
          </a:p>
        </p:txBody>
      </p:sp>
      <p:sp>
        <p:nvSpPr>
          <p:cNvPr id="66" name="Rectangle 65"/>
          <p:cNvSpPr/>
          <p:nvPr/>
        </p:nvSpPr>
        <p:spPr>
          <a:xfrm>
            <a:off x="6027553" y="4907284"/>
            <a:ext cx="2922340" cy="89875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1200" b="1" dirty="0">
                <a:solidFill>
                  <a:schemeClr val="tx1"/>
                </a:solidFill>
              </a:rPr>
              <a:t>Platform Providers</a:t>
            </a:r>
          </a:p>
          <a:p>
            <a:pPr marL="171450" indent="-171450" defTabSz="895350" fontAlgn="base">
              <a:spcBef>
                <a:spcPct val="0"/>
              </a:spcBef>
              <a:spcAft>
                <a:spcPct val="0"/>
              </a:spcAft>
              <a:buClr>
                <a:srgbClr val="002960"/>
              </a:buClr>
              <a:buFont typeface="Wingdings" panose="05000000000000000000" pitchFamily="2" charset="2"/>
              <a:buChar char="§"/>
              <a:defRPr/>
            </a:pPr>
            <a:r>
              <a:rPr lang="en-US" sz="1000" kern="0" dirty="0">
                <a:solidFill>
                  <a:schemeClr val="tx1"/>
                </a:solidFill>
                <a:latin typeface="Arial"/>
                <a:ea typeface="ＭＳ Ｐゴシック"/>
              </a:rPr>
              <a:t>Deliver value through </a:t>
            </a:r>
            <a:r>
              <a:rPr lang="en-US" sz="1000" kern="0" dirty="0" smtClean="0">
                <a:solidFill>
                  <a:schemeClr val="tx1"/>
                </a:solidFill>
                <a:latin typeface="Arial"/>
                <a:ea typeface="ＭＳ Ｐゴシック"/>
              </a:rPr>
              <a:t>interactions</a:t>
            </a:r>
            <a:r>
              <a:rPr lang="en-US" sz="1000" kern="0" dirty="0">
                <a:solidFill>
                  <a:schemeClr val="tx1"/>
                </a:solidFill>
                <a:latin typeface="Arial"/>
                <a:ea typeface="ＭＳ Ｐゴシック"/>
              </a:rPr>
              <a:t>, content curation, value orchestration, </a:t>
            </a:r>
            <a:r>
              <a:rPr lang="en-US" sz="1000" kern="0" dirty="0" smtClean="0">
                <a:solidFill>
                  <a:schemeClr val="tx1"/>
                </a:solidFill>
                <a:latin typeface="Arial"/>
                <a:ea typeface="ＭＳ Ｐゴシック"/>
              </a:rPr>
              <a:t>networks, </a:t>
            </a:r>
            <a:r>
              <a:rPr lang="en-US" sz="1000" kern="0" dirty="0">
                <a:solidFill>
                  <a:schemeClr val="tx1"/>
                </a:solidFill>
                <a:latin typeface="Arial"/>
                <a:ea typeface="ＭＳ Ｐゴシック"/>
              </a:rPr>
              <a:t>etc.</a:t>
            </a:r>
          </a:p>
          <a:p>
            <a:pPr defTabSz="895350" fontAlgn="base">
              <a:spcBef>
                <a:spcPct val="0"/>
              </a:spcBef>
              <a:spcAft>
                <a:spcPct val="0"/>
              </a:spcAft>
              <a:buClr>
                <a:srgbClr val="002960"/>
              </a:buClr>
              <a:defRPr/>
            </a:pPr>
            <a:r>
              <a:rPr lang="en-US" sz="1000" kern="0" dirty="0" smtClean="0">
                <a:solidFill>
                  <a:schemeClr val="tx1"/>
                </a:solidFill>
                <a:latin typeface="Arial"/>
                <a:ea typeface="ＭＳ Ｐゴシック"/>
              </a:rPr>
              <a:t>Examples</a:t>
            </a:r>
            <a:r>
              <a:rPr lang="en-US" sz="1000" kern="0" dirty="0">
                <a:solidFill>
                  <a:schemeClr val="tx1"/>
                </a:solidFill>
                <a:latin typeface="Arial"/>
                <a:ea typeface="ＭＳ Ｐゴシック"/>
              </a:rPr>
              <a:t>: Amazon, Airbnb, Uber</a:t>
            </a:r>
          </a:p>
        </p:txBody>
      </p:sp>
      <p:sp>
        <p:nvSpPr>
          <p:cNvPr id="67" name="Rectangle 66"/>
          <p:cNvSpPr/>
          <p:nvPr/>
        </p:nvSpPr>
        <p:spPr>
          <a:xfrm>
            <a:off x="6027553" y="3830344"/>
            <a:ext cx="2911983" cy="1032807"/>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1200" b="1" dirty="0">
                <a:solidFill>
                  <a:schemeClr val="tx1"/>
                </a:solidFill>
              </a:rPr>
              <a:t>Technology Creators</a:t>
            </a:r>
          </a:p>
          <a:p>
            <a:pPr marL="171450" indent="-171450" defTabSz="895350" fontAlgn="base">
              <a:spcBef>
                <a:spcPct val="0"/>
              </a:spcBef>
              <a:spcAft>
                <a:spcPct val="0"/>
              </a:spcAft>
              <a:buClr>
                <a:srgbClr val="002960"/>
              </a:buClr>
              <a:buFont typeface="Wingdings" panose="05000000000000000000" pitchFamily="2" charset="2"/>
              <a:buChar char="§"/>
              <a:defRPr/>
            </a:pPr>
            <a:r>
              <a:rPr lang="en-US" sz="1000" kern="0" dirty="0">
                <a:solidFill>
                  <a:schemeClr val="tx1"/>
                </a:solidFill>
                <a:latin typeface="Arial"/>
                <a:ea typeface="ＭＳ Ｐゴシック"/>
              </a:rPr>
              <a:t>Deliver value through technology and/or intellectual property they create (software, hardware, </a:t>
            </a:r>
            <a:r>
              <a:rPr lang="en-US" sz="1000" kern="0" dirty="0" smtClean="0">
                <a:solidFill>
                  <a:schemeClr val="tx1"/>
                </a:solidFill>
                <a:latin typeface="Arial"/>
                <a:ea typeface="ＭＳ Ｐゴシック"/>
              </a:rPr>
              <a:t>pharma, </a:t>
            </a:r>
            <a:r>
              <a:rPr lang="en-US" sz="1000" kern="0" dirty="0">
                <a:solidFill>
                  <a:schemeClr val="tx1"/>
                </a:solidFill>
                <a:latin typeface="Arial"/>
                <a:ea typeface="ＭＳ Ｐゴシック"/>
              </a:rPr>
              <a:t>etc</a:t>
            </a:r>
            <a:r>
              <a:rPr lang="en-US" sz="1000" kern="0" dirty="0" smtClean="0">
                <a:solidFill>
                  <a:schemeClr val="tx1"/>
                </a:solidFill>
                <a:latin typeface="Arial"/>
                <a:ea typeface="ＭＳ Ｐゴシック"/>
              </a:rPr>
              <a:t>.).</a:t>
            </a:r>
            <a:endParaRPr lang="en-US" sz="1000" kern="0" dirty="0">
              <a:solidFill>
                <a:schemeClr val="tx1"/>
              </a:solidFill>
              <a:latin typeface="Arial"/>
              <a:ea typeface="ＭＳ Ｐゴシック"/>
            </a:endParaRPr>
          </a:p>
          <a:p>
            <a:pPr defTabSz="895350" fontAlgn="base">
              <a:spcBef>
                <a:spcPct val="0"/>
              </a:spcBef>
              <a:spcAft>
                <a:spcPct val="0"/>
              </a:spcAft>
              <a:buClr>
                <a:srgbClr val="002960"/>
              </a:buClr>
              <a:defRPr/>
            </a:pPr>
            <a:r>
              <a:rPr lang="en-US" sz="1000" kern="0" dirty="0">
                <a:solidFill>
                  <a:schemeClr val="tx1"/>
                </a:solidFill>
                <a:latin typeface="Arial"/>
                <a:ea typeface="ＭＳ Ｐゴシック"/>
              </a:rPr>
              <a:t>Examples: Pfizer, IBM, Oracle</a:t>
            </a:r>
          </a:p>
        </p:txBody>
      </p:sp>
      <p:sp>
        <p:nvSpPr>
          <p:cNvPr id="68" name="Rectangle 67"/>
          <p:cNvSpPr/>
          <p:nvPr/>
        </p:nvSpPr>
        <p:spPr>
          <a:xfrm>
            <a:off x="6022423" y="2897802"/>
            <a:ext cx="2904667" cy="882203"/>
          </a:xfrm>
          <a:prstGeom prst="rect">
            <a:avLst/>
          </a:prstGeom>
          <a:solidFill>
            <a:srgbClr val="7CAD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1200" b="1" dirty="0">
                <a:solidFill>
                  <a:schemeClr val="tx1"/>
                </a:solidFill>
              </a:rPr>
              <a:t>Service </a:t>
            </a:r>
            <a:r>
              <a:rPr lang="en-US" sz="1200" b="1" dirty="0" smtClean="0">
                <a:solidFill>
                  <a:schemeClr val="tx1"/>
                </a:solidFill>
              </a:rPr>
              <a:t>Providers</a:t>
            </a:r>
            <a:endParaRPr lang="en-US" sz="1200" dirty="0">
              <a:solidFill>
                <a:schemeClr val="tx1"/>
              </a:solidFill>
            </a:endParaRPr>
          </a:p>
          <a:p>
            <a:pPr marL="171450" indent="-171450" defTabSz="895350" fontAlgn="base">
              <a:spcBef>
                <a:spcPct val="0"/>
              </a:spcBef>
              <a:spcAft>
                <a:spcPct val="0"/>
              </a:spcAft>
              <a:buClr>
                <a:srgbClr val="002960"/>
              </a:buClr>
              <a:buFont typeface="Wingdings" panose="05000000000000000000" pitchFamily="2" charset="2"/>
              <a:buChar char="§"/>
              <a:defRPr/>
            </a:pPr>
            <a:r>
              <a:rPr lang="en-US" sz="1000" kern="0" dirty="0">
                <a:solidFill>
                  <a:schemeClr val="tx1"/>
                </a:solidFill>
                <a:latin typeface="Arial"/>
                <a:ea typeface="ＭＳ Ｐゴシック"/>
              </a:rPr>
              <a:t>Deliver value through skilled people.</a:t>
            </a:r>
          </a:p>
          <a:p>
            <a:pPr defTabSz="895350" fontAlgn="base">
              <a:spcBef>
                <a:spcPct val="0"/>
              </a:spcBef>
              <a:spcAft>
                <a:spcPct val="0"/>
              </a:spcAft>
              <a:buClr>
                <a:srgbClr val="002960"/>
              </a:buClr>
              <a:defRPr/>
            </a:pPr>
            <a:r>
              <a:rPr lang="en-US" sz="1000" kern="0" dirty="0">
                <a:solidFill>
                  <a:schemeClr val="tx1"/>
                </a:solidFill>
                <a:latin typeface="Arial"/>
                <a:ea typeface="ＭＳ Ｐゴシック"/>
              </a:rPr>
              <a:t>Examples: Info-Tech, Accenture</a:t>
            </a:r>
          </a:p>
        </p:txBody>
      </p:sp>
      <p:sp>
        <p:nvSpPr>
          <p:cNvPr id="69" name="Rectangle 68"/>
          <p:cNvSpPr/>
          <p:nvPr/>
        </p:nvSpPr>
        <p:spPr>
          <a:xfrm>
            <a:off x="6015605" y="1988711"/>
            <a:ext cx="2911485" cy="85875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95350" fontAlgn="base">
              <a:spcBef>
                <a:spcPct val="0"/>
              </a:spcBef>
              <a:spcAft>
                <a:spcPct val="0"/>
              </a:spcAft>
              <a:buClr>
                <a:srgbClr val="002960"/>
              </a:buClr>
              <a:defRPr/>
            </a:pPr>
            <a:r>
              <a:rPr lang="en-US" sz="1200" b="1" kern="0" dirty="0">
                <a:solidFill>
                  <a:schemeClr val="tx1"/>
                </a:solidFill>
                <a:latin typeface="Arial"/>
                <a:ea typeface="ＭＳ Ｐゴシック"/>
              </a:rPr>
              <a:t>Asset </a:t>
            </a:r>
            <a:r>
              <a:rPr lang="en-US" sz="1200" b="1" kern="0" dirty="0" smtClean="0">
                <a:solidFill>
                  <a:schemeClr val="tx1"/>
                </a:solidFill>
                <a:latin typeface="Arial"/>
                <a:ea typeface="ＭＳ Ｐゴシック"/>
              </a:rPr>
              <a:t>Builders</a:t>
            </a:r>
            <a:endParaRPr lang="en-US" sz="1200" b="1" kern="0" dirty="0">
              <a:solidFill>
                <a:schemeClr val="tx1"/>
              </a:solidFill>
              <a:latin typeface="Arial"/>
              <a:ea typeface="ＭＳ Ｐゴシック"/>
            </a:endParaRPr>
          </a:p>
          <a:p>
            <a:pPr marL="171450" indent="-171450" defTabSz="895350" fontAlgn="base">
              <a:spcBef>
                <a:spcPct val="0"/>
              </a:spcBef>
              <a:spcAft>
                <a:spcPct val="0"/>
              </a:spcAft>
              <a:buClr>
                <a:srgbClr val="002960"/>
              </a:buClr>
              <a:buFont typeface="Wingdings" panose="05000000000000000000" pitchFamily="2" charset="2"/>
              <a:buChar char="§"/>
              <a:defRPr/>
            </a:pPr>
            <a:r>
              <a:rPr lang="en-US" sz="1000" kern="0" dirty="0">
                <a:solidFill>
                  <a:schemeClr val="tx1"/>
                </a:solidFill>
                <a:latin typeface="Arial"/>
                <a:ea typeface="ＭＳ Ｐゴシック"/>
              </a:rPr>
              <a:t>Deliver value through the use of physical goods.</a:t>
            </a:r>
          </a:p>
          <a:p>
            <a:pPr defTabSz="895350" fontAlgn="base">
              <a:spcBef>
                <a:spcPct val="0"/>
              </a:spcBef>
              <a:spcAft>
                <a:spcPct val="0"/>
              </a:spcAft>
              <a:buClr>
                <a:srgbClr val="002960"/>
              </a:buClr>
              <a:defRPr/>
            </a:pPr>
            <a:r>
              <a:rPr lang="en-US" sz="1000" kern="0" dirty="0">
                <a:solidFill>
                  <a:schemeClr val="tx1"/>
                </a:solidFill>
                <a:latin typeface="Arial"/>
                <a:ea typeface="ＭＳ Ｐゴシック"/>
              </a:rPr>
              <a:t>Examples: Ford, Marriot, Exxon</a:t>
            </a:r>
          </a:p>
        </p:txBody>
      </p:sp>
    </p:spTree>
    <p:extLst>
      <p:ext uri="{BB962C8B-B14F-4D97-AF65-F5344CB8AC3E}">
        <p14:creationId xmlns:p14="http://schemas.microsoft.com/office/powerpoint/2010/main" val="25588584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Platform </a:t>
            </a:r>
            <a:r>
              <a:rPr lang="en-US" dirty="0"/>
              <a:t>thinking leads to successful </a:t>
            </a:r>
            <a:r>
              <a:rPr lang="en-US" dirty="0" smtClean="0"/>
              <a:t>DX</a:t>
            </a:r>
            <a:endParaRPr lang="en-CA" dirty="0"/>
          </a:p>
        </p:txBody>
      </p:sp>
      <p:sp>
        <p:nvSpPr>
          <p:cNvPr id="50" name="Rectangle 49"/>
          <p:cNvSpPr/>
          <p:nvPr/>
        </p:nvSpPr>
        <p:spPr>
          <a:xfrm>
            <a:off x="4683228" y="1274822"/>
            <a:ext cx="4296870" cy="414176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CA" sz="1200" b="1" i="1" dirty="0">
              <a:solidFill>
                <a:schemeClr val="tx1"/>
              </a:solidFill>
            </a:endParaRPr>
          </a:p>
        </p:txBody>
      </p:sp>
      <p:sp>
        <p:nvSpPr>
          <p:cNvPr id="51" name="Rectangle 50"/>
          <p:cNvSpPr/>
          <p:nvPr/>
        </p:nvSpPr>
        <p:spPr>
          <a:xfrm>
            <a:off x="5001251" y="1365686"/>
            <a:ext cx="3660583" cy="4001095"/>
          </a:xfrm>
          <a:prstGeom prst="rect">
            <a:avLst/>
          </a:prstGeom>
        </p:spPr>
        <p:txBody>
          <a:bodyPr wrap="square">
            <a:spAutoFit/>
          </a:bodyPr>
          <a:lstStyle/>
          <a:p>
            <a:pPr algn="ctr" fontAlgn="base"/>
            <a:r>
              <a:rPr lang="en-US" sz="1600" i="1" dirty="0" smtClean="0">
                <a:latin typeface="+mj-lt"/>
              </a:rPr>
              <a:t>A </a:t>
            </a:r>
            <a:r>
              <a:rPr lang="en-US" sz="1600" i="1" dirty="0">
                <a:latin typeface="+mj-lt"/>
              </a:rPr>
              <a:t>platform approach enables your enterprise to leverage a flexible, structured, and scalable foundation, while speeding development time, leveraging investments, and incorporating </a:t>
            </a:r>
            <a:r>
              <a:rPr lang="en-US" sz="1600" i="1" dirty="0" smtClean="0">
                <a:latin typeface="+mj-lt"/>
              </a:rPr>
              <a:t>‘long tail’ </a:t>
            </a:r>
            <a:r>
              <a:rPr lang="en-US" sz="1600" i="1" dirty="0">
                <a:latin typeface="+mj-lt"/>
              </a:rPr>
              <a:t>processes. A platform approach provides flexibility to embrace process changes and emerging capabilities along your transformation journey. And it makes your enterprise development process more predictable and repeatable, enabling faster time-to-market with lower </a:t>
            </a:r>
            <a:r>
              <a:rPr lang="en-US" sz="1600" i="1" dirty="0" smtClean="0">
                <a:latin typeface="+mj-lt"/>
              </a:rPr>
              <a:t>risks.</a:t>
            </a:r>
          </a:p>
          <a:p>
            <a:pPr algn="ctr" fontAlgn="base"/>
            <a:endParaRPr lang="en-US" sz="1600" i="1" dirty="0">
              <a:latin typeface="Arial" panose="020B0604020202020204" pitchFamily="34" charset="0"/>
              <a:cs typeface="Arial" panose="020B0604020202020204" pitchFamily="34" charset="0"/>
            </a:endParaRPr>
          </a:p>
          <a:p>
            <a:pPr algn="ctr"/>
            <a:r>
              <a:rPr lang="en-CA" sz="1400" dirty="0" smtClean="0"/>
              <a:t>– Dan Glessner, Vice President, Digital</a:t>
            </a:r>
            <a:endParaRPr lang="en-US" sz="1400" dirty="0">
              <a:solidFill>
                <a:schemeClr val="bg1"/>
              </a:solidFill>
              <a:latin typeface="Arial" panose="020B0604020202020204" pitchFamily="34" charset="0"/>
              <a:cs typeface="Arial" panose="020B0604020202020204" pitchFamily="34" charset="0"/>
            </a:endParaRPr>
          </a:p>
        </p:txBody>
      </p:sp>
      <p:graphicFrame>
        <p:nvGraphicFramePr>
          <p:cNvPr id="52" name="Chart 51"/>
          <p:cNvGraphicFramePr/>
          <p:nvPr>
            <p:extLst>
              <p:ext uri="{D42A27DB-BD31-4B8C-83A1-F6EECF244321}">
                <p14:modId xmlns:p14="http://schemas.microsoft.com/office/powerpoint/2010/main" val="3467447888"/>
              </p:ext>
            </p:extLst>
          </p:nvPr>
        </p:nvGraphicFramePr>
        <p:xfrm>
          <a:off x="251520" y="2133599"/>
          <a:ext cx="4526426" cy="3476369"/>
        </p:xfrm>
        <a:graphic>
          <a:graphicData uri="http://schemas.openxmlformats.org/drawingml/2006/chart">
            <c:chart xmlns:c="http://schemas.openxmlformats.org/drawingml/2006/chart" xmlns:r="http://schemas.openxmlformats.org/officeDocument/2006/relationships" r:id="rId2"/>
          </a:graphicData>
        </a:graphic>
      </p:graphicFrame>
      <p:sp>
        <p:nvSpPr>
          <p:cNvPr id="53" name="TextBox 52"/>
          <p:cNvSpPr txBox="1"/>
          <p:nvPr/>
        </p:nvSpPr>
        <p:spPr>
          <a:xfrm>
            <a:off x="2817339" y="3495334"/>
            <a:ext cx="595035" cy="338554"/>
          </a:xfrm>
          <a:prstGeom prst="rect">
            <a:avLst/>
          </a:prstGeom>
        </p:spPr>
        <p:txBody>
          <a:bodyPr wrap="none" rtlCol="0">
            <a:spAutoFit/>
          </a:bodyPr>
          <a:lstStyle/>
          <a:p>
            <a:r>
              <a:rPr lang="en-US" sz="1600" dirty="0" smtClean="0">
                <a:solidFill>
                  <a:schemeClr val="bg1"/>
                </a:solidFill>
              </a:rPr>
              <a:t>63%</a:t>
            </a:r>
            <a:endParaRPr lang="en-CA" sz="1600" dirty="0" smtClean="0">
              <a:solidFill>
                <a:schemeClr val="bg1"/>
              </a:solidFill>
            </a:endParaRPr>
          </a:p>
        </p:txBody>
      </p:sp>
      <p:sp>
        <p:nvSpPr>
          <p:cNvPr id="54" name="TextBox 53"/>
          <p:cNvSpPr txBox="1"/>
          <p:nvPr/>
        </p:nvSpPr>
        <p:spPr>
          <a:xfrm>
            <a:off x="1451769" y="3614689"/>
            <a:ext cx="595035" cy="338554"/>
          </a:xfrm>
          <a:prstGeom prst="rect">
            <a:avLst/>
          </a:prstGeom>
        </p:spPr>
        <p:txBody>
          <a:bodyPr wrap="none" rtlCol="0">
            <a:spAutoFit/>
          </a:bodyPr>
          <a:lstStyle/>
          <a:p>
            <a:r>
              <a:rPr lang="en-US" sz="1600" dirty="0" smtClean="0">
                <a:solidFill>
                  <a:schemeClr val="bg1"/>
                </a:solidFill>
              </a:rPr>
              <a:t>19%</a:t>
            </a:r>
            <a:endParaRPr lang="en-CA" sz="1600" dirty="0" smtClean="0">
              <a:solidFill>
                <a:schemeClr val="bg1"/>
              </a:solidFill>
            </a:endParaRPr>
          </a:p>
        </p:txBody>
      </p:sp>
      <p:sp>
        <p:nvSpPr>
          <p:cNvPr id="62" name="TextBox 61"/>
          <p:cNvSpPr txBox="1"/>
          <p:nvPr/>
        </p:nvSpPr>
        <p:spPr>
          <a:xfrm>
            <a:off x="1732959" y="2764788"/>
            <a:ext cx="595035" cy="338554"/>
          </a:xfrm>
          <a:prstGeom prst="rect">
            <a:avLst/>
          </a:prstGeom>
        </p:spPr>
        <p:txBody>
          <a:bodyPr wrap="none" rtlCol="0">
            <a:spAutoFit/>
          </a:bodyPr>
          <a:lstStyle/>
          <a:p>
            <a:r>
              <a:rPr lang="en-US" sz="1600" dirty="0" smtClean="0">
                <a:solidFill>
                  <a:schemeClr val="bg1"/>
                </a:solidFill>
              </a:rPr>
              <a:t>18%</a:t>
            </a:r>
            <a:endParaRPr lang="en-CA" sz="1600" dirty="0" smtClean="0">
              <a:solidFill>
                <a:schemeClr val="bg1"/>
              </a:solidFill>
            </a:endParaRPr>
          </a:p>
        </p:txBody>
      </p:sp>
      <p:sp>
        <p:nvSpPr>
          <p:cNvPr id="64" name="Rectangle 63"/>
          <p:cNvSpPr/>
          <p:nvPr/>
        </p:nvSpPr>
        <p:spPr>
          <a:xfrm>
            <a:off x="228733" y="1438898"/>
            <a:ext cx="4572000" cy="538609"/>
          </a:xfrm>
          <a:prstGeom prst="rect">
            <a:avLst/>
          </a:prstGeom>
        </p:spPr>
        <p:txBody>
          <a:bodyPr>
            <a:spAutoFit/>
          </a:bodyPr>
          <a:lstStyle/>
          <a:p>
            <a:pPr algn="ctr"/>
            <a:r>
              <a:rPr lang="en-CA" b="1" dirty="0" smtClean="0">
                <a:solidFill>
                  <a:schemeClr val="accent3">
                    <a:lumMod val="50000"/>
                  </a:schemeClr>
                </a:solidFill>
              </a:rPr>
              <a:t>Less Than One in Five</a:t>
            </a:r>
          </a:p>
          <a:p>
            <a:pPr algn="ctr"/>
            <a:r>
              <a:rPr lang="en-CA" sz="1100" b="1" dirty="0" smtClean="0">
                <a:solidFill>
                  <a:schemeClr val="accent3">
                    <a:lumMod val="50000"/>
                  </a:schemeClr>
                </a:solidFill>
              </a:rPr>
              <a:t>Companies </a:t>
            </a:r>
            <a:r>
              <a:rPr lang="en-CA" sz="1100" b="1" dirty="0">
                <a:solidFill>
                  <a:schemeClr val="accent3">
                    <a:lumMod val="50000"/>
                  </a:schemeClr>
                </a:solidFill>
              </a:rPr>
              <a:t>are </a:t>
            </a:r>
            <a:r>
              <a:rPr lang="en-CA" sz="1100" b="1" dirty="0" smtClean="0">
                <a:solidFill>
                  <a:schemeClr val="accent3">
                    <a:lumMod val="50000"/>
                  </a:schemeClr>
                </a:solidFill>
              </a:rPr>
              <a:t>“very effective” </a:t>
            </a:r>
            <a:r>
              <a:rPr lang="en-CA" sz="1100" b="1" dirty="0">
                <a:solidFill>
                  <a:schemeClr val="accent3">
                    <a:lumMod val="50000"/>
                  </a:schemeClr>
                </a:solidFill>
              </a:rPr>
              <a:t>with </a:t>
            </a:r>
            <a:r>
              <a:rPr lang="en-CA" sz="1100" b="1" dirty="0" smtClean="0">
                <a:solidFill>
                  <a:schemeClr val="accent3">
                    <a:lumMod val="50000"/>
                  </a:schemeClr>
                </a:solidFill>
              </a:rPr>
              <a:t>DX</a:t>
            </a:r>
            <a:endParaRPr lang="en-CA" sz="1100" b="1" dirty="0">
              <a:solidFill>
                <a:schemeClr val="accent3">
                  <a:lumMod val="50000"/>
                </a:schemeClr>
              </a:solidFill>
            </a:endParaRPr>
          </a:p>
        </p:txBody>
      </p:sp>
      <p:sp>
        <p:nvSpPr>
          <p:cNvPr id="5" name="Rectangle 4"/>
          <p:cNvSpPr/>
          <p:nvPr/>
        </p:nvSpPr>
        <p:spPr>
          <a:xfrm>
            <a:off x="187576" y="5519393"/>
            <a:ext cx="4424809" cy="246221"/>
          </a:xfrm>
          <a:prstGeom prst="rect">
            <a:avLst/>
          </a:prstGeom>
        </p:spPr>
        <p:txBody>
          <a:bodyPr wrap="square">
            <a:spAutoFit/>
          </a:bodyPr>
          <a:lstStyle/>
          <a:p>
            <a:pPr algn="ctr"/>
            <a:r>
              <a:rPr lang="en-CA" sz="1000" dirty="0"/>
              <a:t>Source: </a:t>
            </a:r>
            <a:r>
              <a:rPr lang="en-CA" sz="1000" dirty="0" smtClean="0"/>
              <a:t>Harvey Nash &amp; KPMG, 2017</a:t>
            </a:r>
            <a:endParaRPr lang="en-CA" sz="1000" dirty="0"/>
          </a:p>
        </p:txBody>
      </p:sp>
      <p:pic>
        <p:nvPicPr>
          <p:cNvPr id="12" name="Picture 100"/>
          <p:cNvPicPr>
            <a:picLocks noChangeAspect="1"/>
          </p:cNvPicPr>
          <p:nvPr/>
        </p:nvPicPr>
        <p:blipFill>
          <a:blip r:embed="rId3"/>
          <a:stretch>
            <a:fillRect/>
          </a:stretch>
        </p:blipFill>
        <p:spPr>
          <a:xfrm>
            <a:off x="4682987" y="1288920"/>
            <a:ext cx="560881" cy="512108"/>
          </a:xfrm>
          <a:prstGeom prst="rect">
            <a:avLst/>
          </a:prstGeom>
        </p:spPr>
      </p:pic>
      <p:pic>
        <p:nvPicPr>
          <p:cNvPr id="13" name="Picture 101"/>
          <p:cNvPicPr>
            <a:picLocks noChangeAspect="1"/>
          </p:cNvPicPr>
          <p:nvPr/>
        </p:nvPicPr>
        <p:blipFill>
          <a:blip r:embed="rId4"/>
          <a:stretch>
            <a:fillRect/>
          </a:stretch>
        </p:blipFill>
        <p:spPr>
          <a:xfrm>
            <a:off x="8437266" y="4475545"/>
            <a:ext cx="542591" cy="445047"/>
          </a:xfrm>
          <a:prstGeom prst="rect">
            <a:avLst/>
          </a:prstGeom>
        </p:spPr>
      </p:pic>
    </p:spTree>
    <p:extLst>
      <p:ext uri="{BB962C8B-B14F-4D97-AF65-F5344CB8AC3E}">
        <p14:creationId xmlns:p14="http://schemas.microsoft.com/office/powerpoint/2010/main" val="25237274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Platform </a:t>
            </a:r>
            <a:r>
              <a:rPr lang="en-US" dirty="0" smtClean="0"/>
              <a:t>dominance </a:t>
            </a:r>
            <a:r>
              <a:rPr lang="en-US" dirty="0"/>
              <a:t>(1/2)</a:t>
            </a:r>
            <a:endParaRPr lang="en-CA" dirty="0"/>
          </a:p>
        </p:txBody>
      </p:sp>
      <p:graphicFrame>
        <p:nvGraphicFramePr>
          <p:cNvPr id="12" name="Table 11"/>
          <p:cNvGraphicFramePr>
            <a:graphicFrameLocks noGrp="1"/>
          </p:cNvGraphicFramePr>
          <p:nvPr>
            <p:extLst>
              <p:ext uri="{D42A27DB-BD31-4B8C-83A1-F6EECF244321}">
                <p14:modId xmlns:p14="http://schemas.microsoft.com/office/powerpoint/2010/main" val="3543688115"/>
              </p:ext>
            </p:extLst>
          </p:nvPr>
        </p:nvGraphicFramePr>
        <p:xfrm>
          <a:off x="399143" y="1877851"/>
          <a:ext cx="8410830" cy="4312920"/>
        </p:xfrm>
        <a:graphic>
          <a:graphicData uri="http://schemas.openxmlformats.org/drawingml/2006/table">
            <a:tbl>
              <a:tblPr firstRow="1" bandRow="1">
                <a:tableStyleId>{5C22544A-7EE6-4342-B048-85BDC9FD1C3A}</a:tableStyleId>
              </a:tblPr>
              <a:tblGrid>
                <a:gridCol w="1682166"/>
                <a:gridCol w="1748244"/>
                <a:gridCol w="1902941"/>
                <a:gridCol w="1395313"/>
                <a:gridCol w="1682166"/>
              </a:tblGrid>
              <a:tr h="370840">
                <a:tc>
                  <a:txBody>
                    <a:bodyPr/>
                    <a:lstStyle/>
                    <a:p>
                      <a:pPr algn="ctr"/>
                      <a:r>
                        <a:rPr lang="en-US" sz="1400" b="0" dirty="0" smtClean="0"/>
                        <a:t>Company</a:t>
                      </a:r>
                      <a:endParaRPr lang="en-CA" sz="1400" b="0" dirty="0"/>
                    </a:p>
                  </a:txBody>
                  <a:tcPr>
                    <a:solidFill>
                      <a:schemeClr val="accent3"/>
                    </a:solidFill>
                  </a:tcPr>
                </a:tc>
                <a:tc>
                  <a:txBody>
                    <a:bodyPr/>
                    <a:lstStyle/>
                    <a:p>
                      <a:pPr algn="ctr"/>
                      <a:r>
                        <a:rPr lang="en-US" sz="1400" b="0" dirty="0" smtClean="0"/>
                        <a:t>Platform</a:t>
                      </a:r>
                      <a:r>
                        <a:rPr lang="en-US" sz="1400" b="0" baseline="0" dirty="0" smtClean="0"/>
                        <a:t> Enterprise</a:t>
                      </a:r>
                    </a:p>
                    <a:p>
                      <a:pPr algn="ctr"/>
                      <a:r>
                        <a:rPr lang="en-US" sz="1400" b="0" baseline="0" dirty="0" smtClean="0"/>
                        <a:t>(Y/N)</a:t>
                      </a:r>
                      <a:endParaRPr lang="en-CA" sz="1400" b="0" dirty="0"/>
                    </a:p>
                  </a:txBody>
                  <a:tcPr>
                    <a:solidFill>
                      <a:schemeClr val="accent3"/>
                    </a:solidFill>
                  </a:tcPr>
                </a:tc>
                <a:tc>
                  <a:txBody>
                    <a:bodyPr/>
                    <a:lstStyle/>
                    <a:p>
                      <a:pPr algn="ctr"/>
                      <a:r>
                        <a:rPr lang="en-US" sz="1400" b="0" dirty="0" smtClean="0"/>
                        <a:t>Market Value,</a:t>
                      </a:r>
                      <a:r>
                        <a:rPr lang="en-US" sz="1400" b="0" baseline="0" dirty="0" smtClean="0"/>
                        <a:t> 9/5/15                             (in billions)</a:t>
                      </a:r>
                      <a:endParaRPr lang="en-CA" sz="1400" b="0" dirty="0"/>
                    </a:p>
                  </a:txBody>
                  <a:tcPr>
                    <a:solidFill>
                      <a:schemeClr val="accent3"/>
                    </a:solidFill>
                  </a:tcPr>
                </a:tc>
                <a:tc>
                  <a:txBody>
                    <a:bodyPr/>
                    <a:lstStyle/>
                    <a:p>
                      <a:pPr algn="ctr"/>
                      <a:r>
                        <a:rPr lang="en-US" sz="1400" b="0" dirty="0" smtClean="0"/>
                        <a:t>Year Founded</a:t>
                      </a:r>
                      <a:endParaRPr lang="en-CA" sz="1400" b="0" dirty="0"/>
                    </a:p>
                  </a:txBody>
                  <a:tcPr>
                    <a:solidFill>
                      <a:schemeClr val="accent3"/>
                    </a:solidFill>
                  </a:tcPr>
                </a:tc>
                <a:tc>
                  <a:txBody>
                    <a:bodyPr/>
                    <a:lstStyle/>
                    <a:p>
                      <a:pPr algn="ctr"/>
                      <a:r>
                        <a:rPr lang="en-US" sz="1400" b="0" dirty="0" smtClean="0"/>
                        <a:t>Country</a:t>
                      </a:r>
                      <a:endParaRPr lang="en-CA" sz="1400" b="0" dirty="0"/>
                    </a:p>
                  </a:txBody>
                  <a:tcPr>
                    <a:solidFill>
                      <a:schemeClr val="accent3"/>
                    </a:solidFill>
                  </a:tcPr>
                </a:tc>
              </a:tr>
              <a:tr h="370840">
                <a:tc>
                  <a:txBody>
                    <a:bodyPr/>
                    <a:lstStyle/>
                    <a:p>
                      <a:r>
                        <a:rPr lang="en-US" sz="1200" dirty="0" smtClean="0"/>
                        <a:t>Google</a:t>
                      </a:r>
                      <a:endParaRPr lang="en-CA" sz="1200" dirty="0"/>
                    </a:p>
                  </a:txBody>
                  <a:tcPr/>
                </a:tc>
                <a:tc>
                  <a:txBody>
                    <a:bodyPr/>
                    <a:lstStyle/>
                    <a:p>
                      <a:pPr marL="0" algn="ctr" defTabSz="914400" rtl="0" eaLnBrk="1" latinLnBrk="0" hangingPunct="1"/>
                      <a:r>
                        <a:rPr lang="en-US" sz="1200" kern="1200" dirty="0" smtClean="0">
                          <a:solidFill>
                            <a:schemeClr val="dk1"/>
                          </a:solidFill>
                          <a:latin typeface="+mn-lt"/>
                          <a:ea typeface="+mn-ea"/>
                          <a:cs typeface="+mn-cs"/>
                        </a:rPr>
                        <a:t>Y</a:t>
                      </a:r>
                      <a:endParaRPr lang="en-CA" sz="1200" kern="1200" dirty="0">
                        <a:solidFill>
                          <a:schemeClr val="dk1"/>
                        </a:solidFill>
                        <a:latin typeface="+mn-lt"/>
                        <a:ea typeface="+mn-ea"/>
                        <a:cs typeface="+mn-cs"/>
                      </a:endParaRPr>
                    </a:p>
                  </a:txBody>
                  <a:tcPr/>
                </a:tc>
                <a:tc>
                  <a:txBody>
                    <a:bodyPr/>
                    <a:lstStyle/>
                    <a:p>
                      <a:pPr marL="0" algn="ctr" defTabSz="914400" rtl="0" eaLnBrk="1" latinLnBrk="0" hangingPunct="1"/>
                      <a:r>
                        <a:rPr lang="en-US" sz="1200" kern="1200" dirty="0" smtClean="0">
                          <a:solidFill>
                            <a:schemeClr val="dk1"/>
                          </a:solidFill>
                          <a:latin typeface="+mn-lt"/>
                          <a:ea typeface="+mn-ea"/>
                          <a:cs typeface="+mn-cs"/>
                        </a:rPr>
                        <a:t>$425.40</a:t>
                      </a:r>
                      <a:endParaRPr lang="en-CA" sz="1200" kern="1200" dirty="0">
                        <a:solidFill>
                          <a:schemeClr val="dk1"/>
                        </a:solidFill>
                        <a:latin typeface="+mn-lt"/>
                        <a:ea typeface="+mn-ea"/>
                        <a:cs typeface="+mn-cs"/>
                      </a:endParaRPr>
                    </a:p>
                  </a:txBody>
                  <a:tcPr/>
                </a:tc>
                <a:tc>
                  <a:txBody>
                    <a:bodyPr/>
                    <a:lstStyle/>
                    <a:p>
                      <a:pPr marL="0" algn="ctr" defTabSz="914400" rtl="0" eaLnBrk="1" latinLnBrk="0" hangingPunct="1"/>
                      <a:r>
                        <a:rPr lang="en-US" sz="1200" kern="1200" dirty="0" smtClean="0">
                          <a:solidFill>
                            <a:schemeClr val="dk1"/>
                          </a:solidFill>
                          <a:latin typeface="+mn-lt"/>
                          <a:ea typeface="+mn-ea"/>
                          <a:cs typeface="+mn-cs"/>
                        </a:rPr>
                        <a:t>1998</a:t>
                      </a:r>
                      <a:endParaRPr lang="en-CA" sz="1200" kern="1200" dirty="0">
                        <a:solidFill>
                          <a:schemeClr val="dk1"/>
                        </a:solidFill>
                        <a:latin typeface="+mn-lt"/>
                        <a:ea typeface="+mn-ea"/>
                        <a:cs typeface="+mn-cs"/>
                      </a:endParaRPr>
                    </a:p>
                  </a:txBody>
                  <a:tcPr/>
                </a:tc>
                <a:tc>
                  <a:txBody>
                    <a:bodyPr/>
                    <a:lstStyle/>
                    <a:p>
                      <a:pPr marL="0" algn="l" defTabSz="914400" rtl="0" eaLnBrk="1" latinLnBrk="0" hangingPunct="1"/>
                      <a:r>
                        <a:rPr lang="en-US" sz="1200" kern="1200" dirty="0" smtClean="0">
                          <a:solidFill>
                            <a:schemeClr val="dk1"/>
                          </a:solidFill>
                          <a:latin typeface="+mn-lt"/>
                          <a:ea typeface="+mn-ea"/>
                          <a:cs typeface="+mn-cs"/>
                        </a:rPr>
                        <a:t>United</a:t>
                      </a:r>
                      <a:r>
                        <a:rPr lang="en-US" sz="1200" kern="1200" baseline="0" dirty="0" smtClean="0">
                          <a:solidFill>
                            <a:schemeClr val="dk1"/>
                          </a:solidFill>
                          <a:latin typeface="+mn-lt"/>
                          <a:ea typeface="+mn-ea"/>
                          <a:cs typeface="+mn-cs"/>
                        </a:rPr>
                        <a:t> States</a:t>
                      </a:r>
                      <a:endParaRPr lang="en-CA" sz="1200" kern="1200" dirty="0">
                        <a:solidFill>
                          <a:schemeClr val="dk1"/>
                        </a:solidFill>
                        <a:latin typeface="+mn-lt"/>
                        <a:ea typeface="+mn-ea"/>
                        <a:cs typeface="+mn-cs"/>
                      </a:endParaRPr>
                    </a:p>
                  </a:txBody>
                  <a:tcPr/>
                </a:tc>
              </a:tr>
              <a:tr h="370840">
                <a:tc>
                  <a:txBody>
                    <a:bodyPr/>
                    <a:lstStyle/>
                    <a:p>
                      <a:r>
                        <a:rPr lang="en-US" sz="1200" dirty="0" smtClean="0"/>
                        <a:t>Facebook</a:t>
                      </a:r>
                      <a:endParaRPr lang="en-CA" sz="1200" dirty="0"/>
                    </a:p>
                  </a:txBody>
                  <a:tcPr/>
                </a:tc>
                <a:tc>
                  <a:txBody>
                    <a:bodyPr/>
                    <a:lstStyle/>
                    <a:p>
                      <a:pPr marL="0" algn="ctr" defTabSz="914400" rtl="0" eaLnBrk="1" latinLnBrk="0" hangingPunct="1"/>
                      <a:r>
                        <a:rPr lang="en-US" sz="1200" kern="1200" dirty="0" smtClean="0">
                          <a:solidFill>
                            <a:schemeClr val="dk1"/>
                          </a:solidFill>
                          <a:latin typeface="+mn-lt"/>
                          <a:ea typeface="+mn-ea"/>
                          <a:cs typeface="+mn-cs"/>
                        </a:rPr>
                        <a:t>Y</a:t>
                      </a:r>
                      <a:endParaRPr lang="en-CA" sz="1200" kern="1200" dirty="0">
                        <a:solidFill>
                          <a:schemeClr val="dk1"/>
                        </a:solidFill>
                        <a:latin typeface="+mn-lt"/>
                        <a:ea typeface="+mn-ea"/>
                        <a:cs typeface="+mn-cs"/>
                      </a:endParaRPr>
                    </a:p>
                  </a:txBody>
                  <a:tcPr/>
                </a:tc>
                <a:tc>
                  <a:txBody>
                    <a:bodyPr/>
                    <a:lstStyle/>
                    <a:p>
                      <a:pPr marL="0" algn="ctr" defTabSz="914400" rtl="0" eaLnBrk="1" latinLnBrk="0" hangingPunct="1"/>
                      <a:r>
                        <a:rPr lang="en-US" sz="1200" kern="1200" dirty="0" smtClean="0">
                          <a:solidFill>
                            <a:schemeClr val="dk1"/>
                          </a:solidFill>
                          <a:latin typeface="+mn-lt"/>
                          <a:ea typeface="+mn-ea"/>
                          <a:cs typeface="+mn-cs"/>
                        </a:rPr>
                        <a:t>$248.30</a:t>
                      </a:r>
                      <a:endParaRPr lang="en-CA" sz="1200" kern="1200" dirty="0">
                        <a:solidFill>
                          <a:schemeClr val="dk1"/>
                        </a:solidFill>
                        <a:latin typeface="+mn-lt"/>
                        <a:ea typeface="+mn-ea"/>
                        <a:cs typeface="+mn-cs"/>
                      </a:endParaRPr>
                    </a:p>
                  </a:txBody>
                  <a:tcPr/>
                </a:tc>
                <a:tc>
                  <a:txBody>
                    <a:bodyPr/>
                    <a:lstStyle/>
                    <a:p>
                      <a:pPr marL="0" algn="ctr" defTabSz="914400" rtl="0" eaLnBrk="1" latinLnBrk="0" hangingPunct="1"/>
                      <a:r>
                        <a:rPr lang="en-US" sz="1200" kern="1200" dirty="0" smtClean="0">
                          <a:solidFill>
                            <a:schemeClr val="dk1"/>
                          </a:solidFill>
                          <a:latin typeface="+mn-lt"/>
                          <a:ea typeface="+mn-ea"/>
                          <a:cs typeface="+mn-cs"/>
                        </a:rPr>
                        <a:t>2004</a:t>
                      </a:r>
                      <a:endParaRPr lang="en-CA" sz="1200" kern="1200" dirty="0">
                        <a:solidFill>
                          <a:schemeClr val="dk1"/>
                        </a:solidFill>
                        <a:latin typeface="+mn-lt"/>
                        <a:ea typeface="+mn-ea"/>
                        <a:cs typeface="+mn-cs"/>
                      </a:endParaRPr>
                    </a:p>
                  </a:txBody>
                  <a:tcPr/>
                </a:tc>
                <a:tc>
                  <a:txBody>
                    <a:bodyPr/>
                    <a:lstStyle/>
                    <a:p>
                      <a:pPr marL="0" algn="l" defTabSz="914400" rtl="0" eaLnBrk="1" latinLnBrk="0" hangingPunct="1"/>
                      <a:r>
                        <a:rPr lang="en-US" sz="1200" kern="1200" dirty="0" smtClean="0">
                          <a:solidFill>
                            <a:schemeClr val="dk1"/>
                          </a:solidFill>
                          <a:latin typeface="+mn-lt"/>
                          <a:ea typeface="+mn-ea"/>
                          <a:cs typeface="+mn-cs"/>
                        </a:rPr>
                        <a:t>United</a:t>
                      </a:r>
                      <a:r>
                        <a:rPr lang="en-US" sz="1200" kern="1200" baseline="0" dirty="0" smtClean="0">
                          <a:solidFill>
                            <a:schemeClr val="dk1"/>
                          </a:solidFill>
                          <a:latin typeface="+mn-lt"/>
                          <a:ea typeface="+mn-ea"/>
                          <a:cs typeface="+mn-cs"/>
                        </a:rPr>
                        <a:t> States</a:t>
                      </a:r>
                      <a:endParaRPr lang="en-CA" sz="1200" kern="1200" dirty="0">
                        <a:solidFill>
                          <a:schemeClr val="dk1"/>
                        </a:solidFill>
                        <a:latin typeface="+mn-lt"/>
                        <a:ea typeface="+mn-ea"/>
                        <a:cs typeface="+mn-cs"/>
                      </a:endParaRPr>
                    </a:p>
                  </a:txBody>
                  <a:tcPr/>
                </a:tc>
              </a:tr>
              <a:tr h="370840">
                <a:tc>
                  <a:txBody>
                    <a:bodyPr/>
                    <a:lstStyle/>
                    <a:p>
                      <a:r>
                        <a:rPr lang="en-US" sz="1200" dirty="0" smtClean="0"/>
                        <a:t>Amazon.com</a:t>
                      </a:r>
                      <a:endParaRPr lang="en-CA" sz="1200" dirty="0"/>
                    </a:p>
                  </a:txBody>
                  <a:tcPr/>
                </a:tc>
                <a:tc>
                  <a:txBody>
                    <a:bodyPr/>
                    <a:lstStyle/>
                    <a:p>
                      <a:pPr marL="0" algn="ctr" defTabSz="914400" rtl="0" eaLnBrk="1" latinLnBrk="0" hangingPunct="1"/>
                      <a:r>
                        <a:rPr lang="en-US" sz="1200" kern="1200" dirty="0" smtClean="0">
                          <a:solidFill>
                            <a:schemeClr val="dk1"/>
                          </a:solidFill>
                          <a:latin typeface="+mn-lt"/>
                          <a:ea typeface="+mn-ea"/>
                          <a:cs typeface="+mn-cs"/>
                        </a:rPr>
                        <a:t>Y</a:t>
                      </a:r>
                      <a:endParaRPr lang="en-CA" sz="1200" kern="1200" dirty="0">
                        <a:solidFill>
                          <a:schemeClr val="dk1"/>
                        </a:solidFill>
                        <a:latin typeface="+mn-lt"/>
                        <a:ea typeface="+mn-ea"/>
                        <a:cs typeface="+mn-cs"/>
                      </a:endParaRPr>
                    </a:p>
                  </a:txBody>
                  <a:tcPr/>
                </a:tc>
                <a:tc>
                  <a:txBody>
                    <a:bodyPr/>
                    <a:lstStyle/>
                    <a:p>
                      <a:pPr marL="0" algn="ctr" defTabSz="914400" rtl="0" eaLnBrk="1" latinLnBrk="0" hangingPunct="1"/>
                      <a:r>
                        <a:rPr lang="en-US" sz="1200" kern="1200" dirty="0" smtClean="0">
                          <a:solidFill>
                            <a:schemeClr val="dk1"/>
                          </a:solidFill>
                          <a:latin typeface="+mn-lt"/>
                          <a:ea typeface="+mn-ea"/>
                          <a:cs typeface="+mn-cs"/>
                        </a:rPr>
                        <a:t>$235.70</a:t>
                      </a:r>
                      <a:endParaRPr lang="en-CA" sz="1200" kern="1200" dirty="0">
                        <a:solidFill>
                          <a:schemeClr val="dk1"/>
                        </a:solidFill>
                        <a:latin typeface="+mn-lt"/>
                        <a:ea typeface="+mn-ea"/>
                        <a:cs typeface="+mn-cs"/>
                      </a:endParaRPr>
                    </a:p>
                  </a:txBody>
                  <a:tcPr/>
                </a:tc>
                <a:tc>
                  <a:txBody>
                    <a:bodyPr/>
                    <a:lstStyle/>
                    <a:p>
                      <a:pPr marL="0" algn="ctr" defTabSz="914400" rtl="0" eaLnBrk="1" latinLnBrk="0" hangingPunct="1"/>
                      <a:r>
                        <a:rPr lang="en-US" sz="1200" kern="1200" dirty="0" smtClean="0">
                          <a:solidFill>
                            <a:schemeClr val="dk1"/>
                          </a:solidFill>
                          <a:latin typeface="+mn-lt"/>
                          <a:ea typeface="+mn-ea"/>
                          <a:cs typeface="+mn-cs"/>
                        </a:rPr>
                        <a:t>1994</a:t>
                      </a:r>
                      <a:endParaRPr lang="en-CA" sz="1200" kern="1200" dirty="0">
                        <a:solidFill>
                          <a:schemeClr val="dk1"/>
                        </a:solidFill>
                        <a:latin typeface="+mn-lt"/>
                        <a:ea typeface="+mn-ea"/>
                        <a:cs typeface="+mn-cs"/>
                      </a:endParaRPr>
                    </a:p>
                  </a:txBody>
                  <a:tcPr/>
                </a:tc>
                <a:tc>
                  <a:txBody>
                    <a:bodyPr/>
                    <a:lstStyle/>
                    <a:p>
                      <a:pPr marL="0" algn="l" defTabSz="914400" rtl="0" eaLnBrk="1" latinLnBrk="0" hangingPunct="1"/>
                      <a:r>
                        <a:rPr lang="en-US" sz="1200" kern="1200" dirty="0" smtClean="0">
                          <a:solidFill>
                            <a:schemeClr val="dk1"/>
                          </a:solidFill>
                          <a:latin typeface="+mn-lt"/>
                          <a:ea typeface="+mn-ea"/>
                          <a:cs typeface="+mn-cs"/>
                        </a:rPr>
                        <a:t>United States</a:t>
                      </a:r>
                      <a:endParaRPr lang="en-CA" sz="1200" kern="1200" dirty="0">
                        <a:solidFill>
                          <a:schemeClr val="dk1"/>
                        </a:solidFill>
                        <a:latin typeface="+mn-lt"/>
                        <a:ea typeface="+mn-ea"/>
                        <a:cs typeface="+mn-cs"/>
                      </a:endParaRPr>
                    </a:p>
                  </a:txBody>
                  <a:tcPr/>
                </a:tc>
              </a:tr>
              <a:tr h="370840">
                <a:tc>
                  <a:txBody>
                    <a:bodyPr/>
                    <a:lstStyle/>
                    <a:p>
                      <a:r>
                        <a:rPr lang="en-US" sz="1200" dirty="0" smtClean="0"/>
                        <a:t>China Mobile</a:t>
                      </a:r>
                      <a:endParaRPr lang="en-CA" sz="1200" dirty="0"/>
                    </a:p>
                  </a:txBody>
                  <a:tcPr/>
                </a:tc>
                <a:tc>
                  <a:txBody>
                    <a:bodyPr/>
                    <a:lstStyle/>
                    <a:p>
                      <a:pPr marL="0" algn="ctr" defTabSz="914400" rtl="0" eaLnBrk="1" latinLnBrk="0" hangingPunct="1"/>
                      <a:r>
                        <a:rPr lang="en-US" sz="1200" kern="1200" dirty="0" smtClean="0">
                          <a:solidFill>
                            <a:schemeClr val="dk1"/>
                          </a:solidFill>
                          <a:latin typeface="+mn-lt"/>
                          <a:ea typeface="+mn-ea"/>
                          <a:cs typeface="+mn-cs"/>
                        </a:rPr>
                        <a:t>N</a:t>
                      </a:r>
                      <a:endParaRPr lang="en-CA" sz="1200" kern="1200" dirty="0">
                        <a:solidFill>
                          <a:schemeClr val="dk1"/>
                        </a:solidFill>
                        <a:latin typeface="+mn-lt"/>
                        <a:ea typeface="+mn-ea"/>
                        <a:cs typeface="+mn-cs"/>
                      </a:endParaRPr>
                    </a:p>
                  </a:txBody>
                  <a:tcPr/>
                </a:tc>
                <a:tc>
                  <a:txBody>
                    <a:bodyPr/>
                    <a:lstStyle/>
                    <a:p>
                      <a:pPr marL="0" algn="ctr" defTabSz="914400" rtl="0" eaLnBrk="1" latinLnBrk="0" hangingPunct="1"/>
                      <a:r>
                        <a:rPr lang="en-US" sz="1200" kern="1200" dirty="0" smtClean="0">
                          <a:solidFill>
                            <a:schemeClr val="dk1"/>
                          </a:solidFill>
                          <a:latin typeface="+mn-lt"/>
                          <a:ea typeface="+mn-ea"/>
                          <a:cs typeface="+mn-cs"/>
                        </a:rPr>
                        <a:t>$232.63</a:t>
                      </a:r>
                      <a:endParaRPr lang="en-CA" sz="1200" kern="1200" dirty="0">
                        <a:solidFill>
                          <a:schemeClr val="dk1"/>
                        </a:solidFill>
                        <a:latin typeface="+mn-lt"/>
                        <a:ea typeface="+mn-ea"/>
                        <a:cs typeface="+mn-cs"/>
                      </a:endParaRPr>
                    </a:p>
                  </a:txBody>
                  <a:tcPr/>
                </a:tc>
                <a:tc>
                  <a:txBody>
                    <a:bodyPr/>
                    <a:lstStyle/>
                    <a:p>
                      <a:pPr marL="0" algn="ctr" defTabSz="914400" rtl="0" eaLnBrk="1" latinLnBrk="0" hangingPunct="1"/>
                      <a:r>
                        <a:rPr lang="en-US" sz="1200" kern="1200" dirty="0" smtClean="0">
                          <a:solidFill>
                            <a:schemeClr val="dk1"/>
                          </a:solidFill>
                          <a:latin typeface="+mn-lt"/>
                          <a:ea typeface="+mn-ea"/>
                          <a:cs typeface="+mn-cs"/>
                        </a:rPr>
                        <a:t>1997</a:t>
                      </a:r>
                      <a:endParaRPr lang="en-CA" sz="1200" kern="1200" dirty="0">
                        <a:solidFill>
                          <a:schemeClr val="dk1"/>
                        </a:solidFill>
                        <a:latin typeface="+mn-lt"/>
                        <a:ea typeface="+mn-ea"/>
                        <a:cs typeface="+mn-cs"/>
                      </a:endParaRPr>
                    </a:p>
                  </a:txBody>
                  <a:tcPr/>
                </a:tc>
                <a:tc>
                  <a:txBody>
                    <a:bodyPr/>
                    <a:lstStyle/>
                    <a:p>
                      <a:pPr marL="0" algn="l" defTabSz="914400" rtl="0" eaLnBrk="1" latinLnBrk="0" hangingPunct="1"/>
                      <a:r>
                        <a:rPr lang="en-US" sz="1200" kern="1200" dirty="0" smtClean="0">
                          <a:solidFill>
                            <a:schemeClr val="dk1"/>
                          </a:solidFill>
                          <a:latin typeface="+mn-lt"/>
                          <a:ea typeface="+mn-ea"/>
                          <a:cs typeface="+mn-cs"/>
                        </a:rPr>
                        <a:t>China</a:t>
                      </a:r>
                      <a:endParaRPr lang="en-CA" sz="1200" kern="1200" dirty="0">
                        <a:solidFill>
                          <a:schemeClr val="dk1"/>
                        </a:solidFill>
                        <a:latin typeface="+mn-lt"/>
                        <a:ea typeface="+mn-ea"/>
                        <a:cs typeface="+mn-cs"/>
                      </a:endParaRPr>
                    </a:p>
                  </a:txBody>
                  <a:tcPr/>
                </a:tc>
              </a:tr>
              <a:tr h="370840">
                <a:tc>
                  <a:txBody>
                    <a:bodyPr/>
                    <a:lstStyle/>
                    <a:p>
                      <a:r>
                        <a:rPr lang="en-US" sz="1200" dirty="0" smtClean="0"/>
                        <a:t>Alibaba Group</a:t>
                      </a:r>
                      <a:endParaRPr lang="en-CA"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Y</a:t>
                      </a:r>
                      <a:endParaRPr lang="en-CA" sz="1200" kern="1200" dirty="0" smtClean="0">
                        <a:solidFill>
                          <a:schemeClr val="dk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CA" sz="1200" kern="1200" dirty="0">
                        <a:solidFill>
                          <a:schemeClr val="dk1"/>
                        </a:solidFill>
                        <a:latin typeface="+mn-lt"/>
                        <a:ea typeface="+mn-ea"/>
                        <a:cs typeface="+mn-cs"/>
                      </a:endParaRPr>
                    </a:p>
                  </a:txBody>
                  <a:tcPr/>
                </a:tc>
                <a:tc>
                  <a:txBody>
                    <a:bodyPr/>
                    <a:lstStyle/>
                    <a:p>
                      <a:pPr marL="0" algn="ctr" defTabSz="914400" rtl="0" eaLnBrk="1" latinLnBrk="0" hangingPunct="1"/>
                      <a:r>
                        <a:rPr lang="en-US" sz="1200" kern="1200" dirty="0" smtClean="0">
                          <a:solidFill>
                            <a:schemeClr val="dk1"/>
                          </a:solidFill>
                          <a:latin typeface="+mn-lt"/>
                          <a:ea typeface="+mn-ea"/>
                          <a:cs typeface="+mn-cs"/>
                        </a:rPr>
                        <a:t>$167.00</a:t>
                      </a:r>
                      <a:endParaRPr lang="en-CA" sz="1200" kern="1200" dirty="0">
                        <a:solidFill>
                          <a:schemeClr val="dk1"/>
                        </a:solidFill>
                        <a:latin typeface="+mn-lt"/>
                        <a:ea typeface="+mn-ea"/>
                        <a:cs typeface="+mn-cs"/>
                      </a:endParaRPr>
                    </a:p>
                  </a:txBody>
                  <a:tcPr/>
                </a:tc>
                <a:tc>
                  <a:txBody>
                    <a:bodyPr/>
                    <a:lstStyle/>
                    <a:p>
                      <a:pPr marL="0" algn="ctr" defTabSz="914400" rtl="0" eaLnBrk="1" latinLnBrk="0" hangingPunct="1"/>
                      <a:r>
                        <a:rPr lang="en-US" sz="1200" kern="1200" dirty="0" smtClean="0">
                          <a:solidFill>
                            <a:schemeClr val="dk1"/>
                          </a:solidFill>
                          <a:latin typeface="+mn-lt"/>
                          <a:ea typeface="+mn-ea"/>
                          <a:cs typeface="+mn-cs"/>
                        </a:rPr>
                        <a:t>1999</a:t>
                      </a:r>
                      <a:endParaRPr lang="en-CA" sz="1200" kern="1200" dirty="0">
                        <a:solidFill>
                          <a:schemeClr val="dk1"/>
                        </a:solidFill>
                        <a:latin typeface="+mn-lt"/>
                        <a:ea typeface="+mn-ea"/>
                        <a:cs typeface="+mn-cs"/>
                      </a:endParaRPr>
                    </a:p>
                  </a:txBody>
                  <a:tcPr/>
                </a:tc>
                <a:tc>
                  <a:txBody>
                    <a:bodyPr/>
                    <a:lstStyle/>
                    <a:p>
                      <a:pPr marL="0" algn="l" defTabSz="914400" rtl="0" eaLnBrk="1" latinLnBrk="0" hangingPunct="1"/>
                      <a:r>
                        <a:rPr lang="en-US" sz="1200" kern="1200" dirty="0" smtClean="0">
                          <a:solidFill>
                            <a:schemeClr val="dk1"/>
                          </a:solidFill>
                          <a:latin typeface="+mn-lt"/>
                          <a:ea typeface="+mn-ea"/>
                          <a:cs typeface="+mn-cs"/>
                        </a:rPr>
                        <a:t>China</a:t>
                      </a:r>
                      <a:endParaRPr lang="en-CA" sz="1200" kern="1200" dirty="0">
                        <a:solidFill>
                          <a:schemeClr val="dk1"/>
                        </a:solidFill>
                        <a:latin typeface="+mn-lt"/>
                        <a:ea typeface="+mn-ea"/>
                        <a:cs typeface="+mn-cs"/>
                      </a:endParaRPr>
                    </a:p>
                  </a:txBody>
                  <a:tcPr/>
                </a:tc>
              </a:tr>
              <a:tr h="370840">
                <a:tc>
                  <a:txBody>
                    <a:bodyPr/>
                    <a:lstStyle/>
                    <a:p>
                      <a:r>
                        <a:rPr lang="en-US" sz="1200" dirty="0" smtClean="0"/>
                        <a:t>Tencent Holdings</a:t>
                      </a:r>
                      <a:endParaRPr lang="en-CA" sz="1200" dirty="0"/>
                    </a:p>
                  </a:txBody>
                  <a:tcPr/>
                </a:tc>
                <a:tc>
                  <a:txBody>
                    <a:bodyPr/>
                    <a:lstStyle/>
                    <a:p>
                      <a:pPr marL="0" algn="ctr" defTabSz="914400" rtl="0" eaLnBrk="1" latinLnBrk="0" hangingPunct="1"/>
                      <a:r>
                        <a:rPr lang="en-US" sz="1200" kern="1200" dirty="0" smtClean="0">
                          <a:solidFill>
                            <a:schemeClr val="dk1"/>
                          </a:solidFill>
                          <a:latin typeface="+mn-lt"/>
                          <a:ea typeface="+mn-ea"/>
                          <a:cs typeface="+mn-cs"/>
                        </a:rPr>
                        <a:t>Y</a:t>
                      </a:r>
                      <a:endParaRPr lang="en-CA" sz="1200" kern="1200" dirty="0">
                        <a:solidFill>
                          <a:schemeClr val="dk1"/>
                        </a:solidFill>
                        <a:latin typeface="+mn-lt"/>
                        <a:ea typeface="+mn-ea"/>
                        <a:cs typeface="+mn-cs"/>
                      </a:endParaRPr>
                    </a:p>
                  </a:txBody>
                  <a:tcPr/>
                </a:tc>
                <a:tc>
                  <a:txBody>
                    <a:bodyPr/>
                    <a:lstStyle/>
                    <a:p>
                      <a:pPr marL="0" algn="ctr" defTabSz="914400" rtl="0" eaLnBrk="1" latinLnBrk="0" hangingPunct="1"/>
                      <a:r>
                        <a:rPr lang="en-US" sz="1200" kern="1200" dirty="0" smtClean="0">
                          <a:solidFill>
                            <a:schemeClr val="dk1"/>
                          </a:solidFill>
                          <a:latin typeface="+mn-lt"/>
                          <a:ea typeface="+mn-ea"/>
                          <a:cs typeface="+mn-cs"/>
                        </a:rPr>
                        <a:t>$150.87</a:t>
                      </a:r>
                      <a:endParaRPr lang="en-CA" sz="1200" kern="1200" dirty="0">
                        <a:solidFill>
                          <a:schemeClr val="dk1"/>
                        </a:solidFill>
                        <a:latin typeface="+mn-lt"/>
                        <a:ea typeface="+mn-ea"/>
                        <a:cs typeface="+mn-cs"/>
                      </a:endParaRPr>
                    </a:p>
                  </a:txBody>
                  <a:tcPr/>
                </a:tc>
                <a:tc>
                  <a:txBody>
                    <a:bodyPr/>
                    <a:lstStyle/>
                    <a:p>
                      <a:pPr marL="0" algn="ctr" defTabSz="914400" rtl="0" eaLnBrk="1" latinLnBrk="0" hangingPunct="1"/>
                      <a:r>
                        <a:rPr lang="en-US" sz="1200" kern="1200" dirty="0" smtClean="0">
                          <a:solidFill>
                            <a:schemeClr val="dk1"/>
                          </a:solidFill>
                          <a:latin typeface="+mn-lt"/>
                          <a:ea typeface="+mn-ea"/>
                          <a:cs typeface="+mn-cs"/>
                        </a:rPr>
                        <a:t>1998</a:t>
                      </a:r>
                      <a:endParaRPr lang="en-CA" sz="1200" kern="1200" dirty="0">
                        <a:solidFill>
                          <a:schemeClr val="dk1"/>
                        </a:solidFill>
                        <a:latin typeface="+mn-lt"/>
                        <a:ea typeface="+mn-ea"/>
                        <a:cs typeface="+mn-cs"/>
                      </a:endParaRPr>
                    </a:p>
                  </a:txBody>
                  <a:tcPr/>
                </a:tc>
                <a:tc>
                  <a:txBody>
                    <a:bodyPr/>
                    <a:lstStyle/>
                    <a:p>
                      <a:pPr marL="0" algn="l" defTabSz="914400" rtl="0" eaLnBrk="1" latinLnBrk="0" hangingPunct="1"/>
                      <a:r>
                        <a:rPr lang="en-US" sz="1200" kern="1200" dirty="0" smtClean="0">
                          <a:solidFill>
                            <a:schemeClr val="dk1"/>
                          </a:solidFill>
                          <a:latin typeface="+mn-lt"/>
                          <a:ea typeface="+mn-ea"/>
                          <a:cs typeface="+mn-cs"/>
                        </a:rPr>
                        <a:t>China</a:t>
                      </a:r>
                      <a:endParaRPr lang="en-CA" sz="1200" kern="1200" dirty="0">
                        <a:solidFill>
                          <a:schemeClr val="dk1"/>
                        </a:solidFill>
                        <a:latin typeface="+mn-lt"/>
                        <a:ea typeface="+mn-ea"/>
                        <a:cs typeface="+mn-cs"/>
                      </a:endParaRPr>
                    </a:p>
                  </a:txBody>
                  <a:tcPr/>
                </a:tc>
              </a:tr>
              <a:tr h="370840">
                <a:tc>
                  <a:txBody>
                    <a:bodyPr/>
                    <a:lstStyle/>
                    <a:p>
                      <a:r>
                        <a:rPr lang="en-US" sz="1200" dirty="0" smtClean="0"/>
                        <a:t>Sinopec</a:t>
                      </a:r>
                      <a:endParaRPr lang="en-CA" sz="1200" dirty="0"/>
                    </a:p>
                  </a:txBody>
                  <a:tcPr/>
                </a:tc>
                <a:tc>
                  <a:txBody>
                    <a:bodyPr/>
                    <a:lstStyle/>
                    <a:p>
                      <a:pPr marL="0" algn="ctr" defTabSz="914400" rtl="0" eaLnBrk="1" latinLnBrk="0" hangingPunct="1"/>
                      <a:r>
                        <a:rPr lang="en-US" sz="1200" kern="1200" dirty="0" smtClean="0">
                          <a:solidFill>
                            <a:schemeClr val="dk1"/>
                          </a:solidFill>
                          <a:latin typeface="+mn-lt"/>
                          <a:ea typeface="+mn-ea"/>
                          <a:cs typeface="+mn-cs"/>
                        </a:rPr>
                        <a:t>N</a:t>
                      </a:r>
                      <a:endParaRPr lang="en-CA" sz="1200" kern="1200" dirty="0">
                        <a:solidFill>
                          <a:schemeClr val="dk1"/>
                        </a:solidFill>
                        <a:latin typeface="+mn-lt"/>
                        <a:ea typeface="+mn-ea"/>
                        <a:cs typeface="+mn-cs"/>
                      </a:endParaRPr>
                    </a:p>
                  </a:txBody>
                  <a:tcPr/>
                </a:tc>
                <a:tc>
                  <a:txBody>
                    <a:bodyPr/>
                    <a:lstStyle/>
                    <a:p>
                      <a:pPr marL="0" algn="ctr" defTabSz="914400" rtl="0" eaLnBrk="1" latinLnBrk="0" hangingPunct="1"/>
                      <a:r>
                        <a:rPr lang="en-US" sz="1200" kern="1200" dirty="0" smtClean="0">
                          <a:solidFill>
                            <a:schemeClr val="dk1"/>
                          </a:solidFill>
                          <a:latin typeface="+mn-lt"/>
                          <a:ea typeface="+mn-ea"/>
                          <a:cs typeface="+mn-cs"/>
                        </a:rPr>
                        <a:t>$73.62</a:t>
                      </a:r>
                      <a:endParaRPr lang="en-CA" sz="1200" kern="1200" dirty="0">
                        <a:solidFill>
                          <a:schemeClr val="dk1"/>
                        </a:solidFill>
                        <a:latin typeface="+mn-lt"/>
                        <a:ea typeface="+mn-ea"/>
                        <a:cs typeface="+mn-cs"/>
                      </a:endParaRPr>
                    </a:p>
                  </a:txBody>
                  <a:tcPr/>
                </a:tc>
                <a:tc>
                  <a:txBody>
                    <a:bodyPr/>
                    <a:lstStyle/>
                    <a:p>
                      <a:pPr marL="0" algn="ctr" defTabSz="914400" rtl="0" eaLnBrk="1" latinLnBrk="0" hangingPunct="1"/>
                      <a:r>
                        <a:rPr lang="en-US" sz="1200" kern="1200" dirty="0" smtClean="0">
                          <a:solidFill>
                            <a:schemeClr val="dk1"/>
                          </a:solidFill>
                          <a:latin typeface="+mn-lt"/>
                          <a:ea typeface="+mn-ea"/>
                          <a:cs typeface="+mn-cs"/>
                        </a:rPr>
                        <a:t>1998</a:t>
                      </a:r>
                      <a:endParaRPr lang="en-CA" sz="1200" kern="1200" dirty="0">
                        <a:solidFill>
                          <a:schemeClr val="dk1"/>
                        </a:solidFill>
                        <a:latin typeface="+mn-lt"/>
                        <a:ea typeface="+mn-ea"/>
                        <a:cs typeface="+mn-cs"/>
                      </a:endParaRPr>
                    </a:p>
                  </a:txBody>
                  <a:tcPr/>
                </a:tc>
                <a:tc>
                  <a:txBody>
                    <a:bodyPr/>
                    <a:lstStyle/>
                    <a:p>
                      <a:pPr marL="0" algn="l" defTabSz="914400" rtl="0" eaLnBrk="1" latinLnBrk="0" hangingPunct="1"/>
                      <a:r>
                        <a:rPr lang="en-US" sz="1200" kern="1200" dirty="0" smtClean="0">
                          <a:solidFill>
                            <a:schemeClr val="dk1"/>
                          </a:solidFill>
                          <a:latin typeface="+mn-lt"/>
                          <a:ea typeface="+mn-ea"/>
                          <a:cs typeface="+mn-cs"/>
                        </a:rPr>
                        <a:t>China</a:t>
                      </a:r>
                      <a:endParaRPr lang="en-CA" sz="1200" kern="1200" dirty="0">
                        <a:solidFill>
                          <a:schemeClr val="dk1"/>
                        </a:solidFill>
                        <a:latin typeface="+mn-lt"/>
                        <a:ea typeface="+mn-ea"/>
                        <a:cs typeface="+mn-cs"/>
                      </a:endParaRPr>
                    </a:p>
                  </a:txBody>
                  <a:tcPr/>
                </a:tc>
              </a:tr>
              <a:tr h="370840">
                <a:tc>
                  <a:txBody>
                    <a:bodyPr/>
                    <a:lstStyle/>
                    <a:p>
                      <a:r>
                        <a:rPr lang="en-US" sz="1200" dirty="0" smtClean="0"/>
                        <a:t>Priceline Group</a:t>
                      </a:r>
                      <a:endParaRPr lang="en-CA"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Y</a:t>
                      </a:r>
                      <a:endParaRPr lang="en-CA" sz="1200" kern="1200" dirty="0">
                        <a:solidFill>
                          <a:schemeClr val="dk1"/>
                        </a:solidFill>
                        <a:latin typeface="+mn-lt"/>
                        <a:ea typeface="+mn-ea"/>
                        <a:cs typeface="+mn-cs"/>
                      </a:endParaRPr>
                    </a:p>
                  </a:txBody>
                  <a:tcPr/>
                </a:tc>
                <a:tc>
                  <a:txBody>
                    <a:bodyPr/>
                    <a:lstStyle/>
                    <a:p>
                      <a:pPr marL="0" algn="ctr" defTabSz="914400" rtl="0" eaLnBrk="1" latinLnBrk="0" hangingPunct="1"/>
                      <a:r>
                        <a:rPr lang="en-US" sz="1200" kern="1200" dirty="0" smtClean="0">
                          <a:solidFill>
                            <a:schemeClr val="dk1"/>
                          </a:solidFill>
                          <a:latin typeface="+mn-lt"/>
                          <a:ea typeface="+mn-ea"/>
                          <a:cs typeface="+mn-cs"/>
                        </a:rPr>
                        <a:t>$62.86</a:t>
                      </a:r>
                      <a:endParaRPr lang="en-CA" sz="1200" kern="1200" dirty="0">
                        <a:solidFill>
                          <a:schemeClr val="dk1"/>
                        </a:solidFill>
                        <a:latin typeface="+mn-lt"/>
                        <a:ea typeface="+mn-ea"/>
                        <a:cs typeface="+mn-cs"/>
                      </a:endParaRPr>
                    </a:p>
                  </a:txBody>
                  <a:tcPr/>
                </a:tc>
                <a:tc>
                  <a:txBody>
                    <a:bodyPr/>
                    <a:lstStyle/>
                    <a:p>
                      <a:pPr marL="0" algn="ctr" defTabSz="914400" rtl="0" eaLnBrk="1" latinLnBrk="0" hangingPunct="1"/>
                      <a:r>
                        <a:rPr lang="en-US" sz="1200" kern="1200" dirty="0" smtClean="0">
                          <a:solidFill>
                            <a:schemeClr val="dk1"/>
                          </a:solidFill>
                          <a:latin typeface="+mn-lt"/>
                          <a:ea typeface="+mn-ea"/>
                          <a:cs typeface="+mn-cs"/>
                        </a:rPr>
                        <a:t>1994</a:t>
                      </a:r>
                      <a:endParaRPr lang="en-CA" sz="1200" kern="1200" dirty="0">
                        <a:solidFill>
                          <a:schemeClr val="dk1"/>
                        </a:solidFill>
                        <a:latin typeface="+mn-lt"/>
                        <a:ea typeface="+mn-ea"/>
                        <a:cs typeface="+mn-cs"/>
                      </a:endParaRPr>
                    </a:p>
                  </a:txBody>
                  <a:tcPr/>
                </a:tc>
                <a:tc>
                  <a:txBody>
                    <a:bodyPr/>
                    <a:lstStyle/>
                    <a:p>
                      <a:pPr marL="0" algn="l" defTabSz="914400" rtl="0" eaLnBrk="1" latinLnBrk="0" hangingPunct="1"/>
                      <a:r>
                        <a:rPr lang="en-US" sz="1200" kern="1200" dirty="0" smtClean="0">
                          <a:solidFill>
                            <a:schemeClr val="dk1"/>
                          </a:solidFill>
                          <a:latin typeface="+mn-lt"/>
                          <a:ea typeface="+mn-ea"/>
                          <a:cs typeface="+mn-cs"/>
                        </a:rPr>
                        <a:t>Unites States</a:t>
                      </a:r>
                      <a:endParaRPr lang="en-CA" sz="1200" kern="1200" dirty="0">
                        <a:solidFill>
                          <a:schemeClr val="dk1"/>
                        </a:solidFill>
                        <a:latin typeface="+mn-lt"/>
                        <a:ea typeface="+mn-ea"/>
                        <a:cs typeface="+mn-cs"/>
                      </a:endParaRPr>
                    </a:p>
                  </a:txBody>
                  <a:tcPr/>
                </a:tc>
              </a:tr>
              <a:tr h="370840">
                <a:tc>
                  <a:txBody>
                    <a:bodyPr/>
                    <a:lstStyle/>
                    <a:p>
                      <a:r>
                        <a:rPr lang="en-US" sz="1200" kern="1200" dirty="0" smtClean="0">
                          <a:solidFill>
                            <a:schemeClr val="dk1"/>
                          </a:solidFill>
                          <a:latin typeface="+mn-lt"/>
                          <a:ea typeface="+mn-ea"/>
                          <a:cs typeface="+mn-cs"/>
                        </a:rPr>
                        <a:t>Baidu</a:t>
                      </a:r>
                      <a:endParaRPr lang="en-CA" sz="1200" kern="1200" dirty="0">
                        <a:solidFill>
                          <a:schemeClr val="dk1"/>
                        </a:solidFill>
                        <a:latin typeface="+mn-lt"/>
                        <a:ea typeface="+mn-ea"/>
                        <a:cs typeface="+mn-cs"/>
                      </a:endParaRPr>
                    </a:p>
                  </a:txBody>
                  <a:tcPr/>
                </a:tc>
                <a:tc>
                  <a:txBody>
                    <a:bodyPr/>
                    <a:lstStyle/>
                    <a:p>
                      <a:pPr marL="0" algn="ctr" defTabSz="914400" rtl="0" eaLnBrk="1" latinLnBrk="0" hangingPunct="1"/>
                      <a:r>
                        <a:rPr lang="en-US" sz="1200" kern="1200" dirty="0" smtClean="0">
                          <a:solidFill>
                            <a:schemeClr val="dk1"/>
                          </a:solidFill>
                          <a:latin typeface="+mn-lt"/>
                          <a:ea typeface="+mn-ea"/>
                          <a:cs typeface="+mn-cs"/>
                        </a:rPr>
                        <a:t>Y</a:t>
                      </a:r>
                      <a:endParaRPr lang="en-CA" sz="1200" kern="1200" dirty="0">
                        <a:solidFill>
                          <a:schemeClr val="dk1"/>
                        </a:solidFill>
                        <a:latin typeface="+mn-lt"/>
                        <a:ea typeface="+mn-ea"/>
                        <a:cs typeface="+mn-cs"/>
                      </a:endParaRPr>
                    </a:p>
                  </a:txBody>
                  <a:tcPr/>
                </a:tc>
                <a:tc>
                  <a:txBody>
                    <a:bodyPr/>
                    <a:lstStyle/>
                    <a:p>
                      <a:pPr marL="0" algn="ctr" defTabSz="914400" rtl="0" eaLnBrk="1" latinLnBrk="0" hangingPunct="1"/>
                      <a:r>
                        <a:rPr lang="en-US" sz="1200" kern="1200" dirty="0" smtClean="0">
                          <a:solidFill>
                            <a:schemeClr val="dk1"/>
                          </a:solidFill>
                          <a:latin typeface="+mn-lt"/>
                          <a:ea typeface="+mn-ea"/>
                          <a:cs typeface="+mn-cs"/>
                        </a:rPr>
                        <a:t>$52.40</a:t>
                      </a:r>
                      <a:endParaRPr lang="en-CA" sz="1200" kern="1200" dirty="0">
                        <a:solidFill>
                          <a:schemeClr val="dk1"/>
                        </a:solidFill>
                        <a:latin typeface="+mn-lt"/>
                        <a:ea typeface="+mn-ea"/>
                        <a:cs typeface="+mn-cs"/>
                      </a:endParaRPr>
                    </a:p>
                  </a:txBody>
                  <a:tcPr/>
                </a:tc>
                <a:tc>
                  <a:txBody>
                    <a:bodyPr/>
                    <a:lstStyle/>
                    <a:p>
                      <a:pPr marL="0" algn="ctr" defTabSz="914400" rtl="0" eaLnBrk="1" latinLnBrk="0" hangingPunct="1"/>
                      <a:r>
                        <a:rPr lang="en-US" sz="1200" kern="1200" dirty="0" smtClean="0">
                          <a:solidFill>
                            <a:schemeClr val="dk1"/>
                          </a:solidFill>
                          <a:latin typeface="+mn-lt"/>
                          <a:ea typeface="+mn-ea"/>
                          <a:cs typeface="+mn-cs"/>
                        </a:rPr>
                        <a:t>2000</a:t>
                      </a:r>
                      <a:endParaRPr lang="en-CA" sz="1200" kern="1200" dirty="0">
                        <a:solidFill>
                          <a:schemeClr val="dk1"/>
                        </a:solidFill>
                        <a:latin typeface="+mn-lt"/>
                        <a:ea typeface="+mn-ea"/>
                        <a:cs typeface="+mn-cs"/>
                      </a:endParaRPr>
                    </a:p>
                  </a:txBody>
                  <a:tcPr/>
                </a:tc>
                <a:tc>
                  <a:txBody>
                    <a:bodyPr/>
                    <a:lstStyle/>
                    <a:p>
                      <a:pPr marL="0" algn="l" defTabSz="914400" rtl="0" eaLnBrk="1" latinLnBrk="0" hangingPunct="1"/>
                      <a:r>
                        <a:rPr lang="en-US" sz="1200" kern="1200" dirty="0" smtClean="0">
                          <a:solidFill>
                            <a:schemeClr val="dk1"/>
                          </a:solidFill>
                          <a:latin typeface="+mn-lt"/>
                          <a:ea typeface="+mn-ea"/>
                          <a:cs typeface="+mn-cs"/>
                        </a:rPr>
                        <a:t>China </a:t>
                      </a:r>
                      <a:endParaRPr lang="en-CA" sz="1200" kern="1200" dirty="0">
                        <a:solidFill>
                          <a:schemeClr val="dk1"/>
                        </a:solidFill>
                        <a:latin typeface="+mn-lt"/>
                        <a:ea typeface="+mn-ea"/>
                        <a:cs typeface="+mn-cs"/>
                      </a:endParaRPr>
                    </a:p>
                  </a:txBody>
                  <a:tcPr/>
                </a:tc>
              </a:tr>
              <a:tr h="370840">
                <a:tc>
                  <a:txBody>
                    <a:bodyPr/>
                    <a:lstStyle/>
                    <a:p>
                      <a:r>
                        <a:rPr lang="en-US" sz="1200" kern="1200" dirty="0" smtClean="0">
                          <a:solidFill>
                            <a:schemeClr val="dk1"/>
                          </a:solidFill>
                          <a:latin typeface="+mn-lt"/>
                          <a:ea typeface="+mn-ea"/>
                          <a:cs typeface="+mn-cs"/>
                        </a:rPr>
                        <a:t>Salesforce.com</a:t>
                      </a:r>
                      <a:endParaRPr lang="en-CA" sz="1200" kern="1200" dirty="0">
                        <a:solidFill>
                          <a:schemeClr val="dk1"/>
                        </a:solidFill>
                        <a:latin typeface="+mn-lt"/>
                        <a:ea typeface="+mn-ea"/>
                        <a:cs typeface="+mn-cs"/>
                      </a:endParaRPr>
                    </a:p>
                  </a:txBody>
                  <a:tcPr/>
                </a:tc>
                <a:tc>
                  <a:txBody>
                    <a:bodyPr/>
                    <a:lstStyle/>
                    <a:p>
                      <a:pPr marL="0" algn="ctr" defTabSz="914400" rtl="0" eaLnBrk="1" latinLnBrk="0" hangingPunct="1"/>
                      <a:r>
                        <a:rPr lang="en-US" sz="1200" kern="1200" dirty="0" smtClean="0">
                          <a:solidFill>
                            <a:schemeClr val="dk1"/>
                          </a:solidFill>
                          <a:latin typeface="+mn-lt"/>
                          <a:ea typeface="+mn-ea"/>
                          <a:cs typeface="+mn-cs"/>
                        </a:rPr>
                        <a:t>Y</a:t>
                      </a:r>
                      <a:r>
                        <a:rPr lang="en-US" sz="1200" kern="1200" baseline="0" dirty="0" smtClean="0">
                          <a:solidFill>
                            <a:schemeClr val="dk1"/>
                          </a:solidFill>
                          <a:latin typeface="+mn-lt"/>
                          <a:ea typeface="+mn-ea"/>
                          <a:cs typeface="+mn-cs"/>
                        </a:rPr>
                        <a:t> </a:t>
                      </a:r>
                      <a:endParaRPr lang="en-CA" sz="1200" kern="1200" dirty="0">
                        <a:solidFill>
                          <a:schemeClr val="dk1"/>
                        </a:solidFill>
                        <a:latin typeface="+mn-lt"/>
                        <a:ea typeface="+mn-ea"/>
                        <a:cs typeface="+mn-cs"/>
                      </a:endParaRPr>
                    </a:p>
                  </a:txBody>
                  <a:tcPr/>
                </a:tc>
                <a:tc>
                  <a:txBody>
                    <a:bodyPr/>
                    <a:lstStyle/>
                    <a:p>
                      <a:pPr marL="0" algn="ctr" defTabSz="914400" rtl="0" eaLnBrk="1" latinLnBrk="0" hangingPunct="1"/>
                      <a:r>
                        <a:rPr lang="en-US" sz="1200" kern="1200" dirty="0" smtClean="0">
                          <a:solidFill>
                            <a:schemeClr val="dk1"/>
                          </a:solidFill>
                          <a:latin typeface="+mn-lt"/>
                          <a:ea typeface="+mn-ea"/>
                          <a:cs typeface="+mn-cs"/>
                        </a:rPr>
                        <a:t>$45.45</a:t>
                      </a:r>
                      <a:endParaRPr lang="en-CA" sz="1200" kern="1200" dirty="0">
                        <a:solidFill>
                          <a:schemeClr val="dk1"/>
                        </a:solidFill>
                        <a:latin typeface="+mn-lt"/>
                        <a:ea typeface="+mn-ea"/>
                        <a:cs typeface="+mn-cs"/>
                      </a:endParaRPr>
                    </a:p>
                  </a:txBody>
                  <a:tcPr/>
                </a:tc>
                <a:tc>
                  <a:txBody>
                    <a:bodyPr/>
                    <a:lstStyle/>
                    <a:p>
                      <a:pPr marL="0" algn="ctr" defTabSz="914400" rtl="0" eaLnBrk="1" latinLnBrk="0" hangingPunct="1"/>
                      <a:r>
                        <a:rPr lang="en-US" sz="1200" kern="1200" dirty="0" smtClean="0">
                          <a:solidFill>
                            <a:schemeClr val="dk1"/>
                          </a:solidFill>
                          <a:latin typeface="+mn-lt"/>
                          <a:ea typeface="+mn-ea"/>
                          <a:cs typeface="+mn-cs"/>
                        </a:rPr>
                        <a:t>1999</a:t>
                      </a:r>
                      <a:endParaRPr lang="en-CA" sz="1200" kern="1200" dirty="0">
                        <a:solidFill>
                          <a:schemeClr val="dk1"/>
                        </a:solidFill>
                        <a:latin typeface="+mn-lt"/>
                        <a:ea typeface="+mn-ea"/>
                        <a:cs typeface="+mn-cs"/>
                      </a:endParaRPr>
                    </a:p>
                  </a:txBody>
                  <a:tcPr/>
                </a:tc>
                <a:tc>
                  <a:txBody>
                    <a:bodyPr/>
                    <a:lstStyle/>
                    <a:p>
                      <a:pPr marL="0" algn="l" defTabSz="914400" rtl="0" eaLnBrk="1" latinLnBrk="0" hangingPunct="1"/>
                      <a:r>
                        <a:rPr lang="en-US" sz="1200" kern="1200" dirty="0" smtClean="0">
                          <a:solidFill>
                            <a:schemeClr val="dk1"/>
                          </a:solidFill>
                          <a:latin typeface="+mn-lt"/>
                          <a:ea typeface="+mn-ea"/>
                          <a:cs typeface="+mn-cs"/>
                        </a:rPr>
                        <a:t>United States</a:t>
                      </a:r>
                      <a:endParaRPr lang="en-CA" sz="1200" kern="1200" dirty="0">
                        <a:solidFill>
                          <a:schemeClr val="dk1"/>
                        </a:solidFill>
                        <a:latin typeface="+mn-lt"/>
                        <a:ea typeface="+mn-ea"/>
                        <a:cs typeface="+mn-cs"/>
                      </a:endParaRPr>
                    </a:p>
                  </a:txBody>
                  <a:tcPr/>
                </a:tc>
              </a:tr>
            </a:tbl>
          </a:graphicData>
        </a:graphic>
      </p:graphicFrame>
      <p:sp>
        <p:nvSpPr>
          <p:cNvPr id="13" name="Rectangle 12"/>
          <p:cNvSpPr/>
          <p:nvPr/>
        </p:nvSpPr>
        <p:spPr>
          <a:xfrm>
            <a:off x="294495" y="1237768"/>
            <a:ext cx="8410830" cy="553998"/>
          </a:xfrm>
          <a:prstGeom prst="rect">
            <a:avLst/>
          </a:prstGeom>
        </p:spPr>
        <p:txBody>
          <a:bodyPr wrap="square">
            <a:spAutoFit/>
          </a:bodyPr>
          <a:lstStyle/>
          <a:p>
            <a:pPr algn="ctr"/>
            <a:r>
              <a:rPr lang="en-US" sz="1600" b="1" dirty="0" smtClean="0">
                <a:latin typeface="Arial" panose="020B0604020202020204" pitchFamily="34" charset="0"/>
                <a:cs typeface="Arial" panose="020B0604020202020204" pitchFamily="34" charset="0"/>
              </a:rPr>
              <a:t>Platforms Dominate the Top Firms of the Digital Age</a:t>
            </a:r>
          </a:p>
          <a:p>
            <a:pPr algn="ctr"/>
            <a:r>
              <a:rPr lang="en-US" sz="1400" i="1" dirty="0" smtClean="0">
                <a:latin typeface="Arial" panose="020B0604020202020204" pitchFamily="34" charset="0"/>
                <a:cs typeface="Arial" panose="020B0604020202020204" pitchFamily="34" charset="0"/>
              </a:rPr>
              <a:t>Ten Most Valuable Public Companies Founded Since 1994</a:t>
            </a:r>
            <a:endParaRPr lang="en-CA" sz="1600" dirty="0"/>
          </a:p>
        </p:txBody>
      </p:sp>
      <p:sp>
        <p:nvSpPr>
          <p:cNvPr id="6" name="Rectangle 5"/>
          <p:cNvSpPr/>
          <p:nvPr/>
        </p:nvSpPr>
        <p:spPr>
          <a:xfrm>
            <a:off x="5518546" y="6259604"/>
            <a:ext cx="3444300" cy="253340"/>
          </a:xfrm>
          <a:prstGeom prst="rect">
            <a:avLst/>
          </a:prstGeom>
        </p:spPr>
        <p:txBody>
          <a:bodyPr wrap="square">
            <a:spAutoFit/>
          </a:bodyPr>
          <a:lstStyle/>
          <a:p>
            <a:r>
              <a:rPr lang="en-US" sz="1000" dirty="0" smtClean="0"/>
              <a:t>* Adapted from “Build Platforms, Not </a:t>
            </a:r>
            <a:r>
              <a:rPr lang="en-US" sz="1000" dirty="0"/>
              <a:t>J</a:t>
            </a:r>
            <a:r>
              <a:rPr lang="en-US" sz="1000" dirty="0" smtClean="0"/>
              <a:t>ust Product,” 2016</a:t>
            </a:r>
            <a:endParaRPr lang="en-CA" sz="1000" dirty="0"/>
          </a:p>
        </p:txBody>
      </p:sp>
    </p:spTree>
    <p:extLst>
      <p:ext uri="{BB962C8B-B14F-4D97-AF65-F5344CB8AC3E}">
        <p14:creationId xmlns:p14="http://schemas.microsoft.com/office/powerpoint/2010/main" val="1789963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Platform </a:t>
            </a:r>
            <a:r>
              <a:rPr lang="en-US" dirty="0" smtClean="0"/>
              <a:t>dominance (2/2</a:t>
            </a:r>
            <a:r>
              <a:rPr lang="en-US" dirty="0"/>
              <a:t>)</a:t>
            </a:r>
            <a:endParaRPr lang="en-CA" dirty="0"/>
          </a:p>
        </p:txBody>
      </p:sp>
      <p:sp>
        <p:nvSpPr>
          <p:cNvPr id="6" name="Rectangle 5"/>
          <p:cNvSpPr/>
          <p:nvPr/>
        </p:nvSpPr>
        <p:spPr>
          <a:xfrm>
            <a:off x="1547074" y="1440105"/>
            <a:ext cx="6317845" cy="607249"/>
          </a:xfrm>
          <a:prstGeom prst="rect">
            <a:avLst/>
          </a:prstGeom>
        </p:spPr>
        <p:txBody>
          <a:bodyPr wrap="square">
            <a:spAutoFit/>
          </a:bodyPr>
          <a:lstStyle/>
          <a:p>
            <a:r>
              <a:rPr lang="en-CA" b="1" dirty="0"/>
              <a:t>Performance </a:t>
            </a:r>
            <a:r>
              <a:rPr lang="en-CA" b="1" dirty="0" smtClean="0"/>
              <a:t>of </a:t>
            </a:r>
            <a:r>
              <a:rPr lang="en-CA" b="1" dirty="0"/>
              <a:t>Top 10 Weighted Stocks in the S&amp;P 500</a:t>
            </a:r>
          </a:p>
          <a:p>
            <a:endParaRPr lang="en-US" sz="1400" dirty="0" smtClean="0">
              <a:latin typeface="Arial" panose="020B0604020202020204" pitchFamily="34" charset="0"/>
              <a:cs typeface="Arial" panose="020B0604020202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762396719"/>
              </p:ext>
            </p:extLst>
          </p:nvPr>
        </p:nvGraphicFramePr>
        <p:xfrm>
          <a:off x="844687" y="2160486"/>
          <a:ext cx="7439445" cy="2465070"/>
        </p:xfrm>
        <a:graphic>
          <a:graphicData uri="http://schemas.openxmlformats.org/drawingml/2006/table">
            <a:tbl>
              <a:tblPr firstRow="1" firstCol="1" bandRow="1">
                <a:tableStyleId>{5C22544A-7EE6-4342-B048-85BDC9FD1C3A}</a:tableStyleId>
              </a:tblPr>
              <a:tblGrid>
                <a:gridCol w="2262160"/>
                <a:gridCol w="1040692"/>
                <a:gridCol w="1166293"/>
                <a:gridCol w="2970300"/>
              </a:tblGrid>
              <a:tr h="0">
                <a:tc>
                  <a:txBody>
                    <a:bodyPr/>
                    <a:lstStyle/>
                    <a:p>
                      <a:pPr marL="0" marR="0" algn="ctr">
                        <a:spcBef>
                          <a:spcPts val="0"/>
                        </a:spcBef>
                        <a:spcAft>
                          <a:spcPts val="0"/>
                        </a:spcAft>
                      </a:pPr>
                      <a:r>
                        <a:rPr lang="en-CA" sz="1400" b="1" dirty="0">
                          <a:effectLst/>
                        </a:rPr>
                        <a:t>Company Name</a:t>
                      </a:r>
                      <a:endParaRPr lang="en-CA" sz="1400" b="1"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nchor="ctr">
                    <a:solidFill>
                      <a:schemeClr val="accent3"/>
                    </a:solidFill>
                  </a:tcPr>
                </a:tc>
                <a:tc>
                  <a:txBody>
                    <a:bodyPr/>
                    <a:lstStyle/>
                    <a:p>
                      <a:pPr marL="0" marR="0" algn="ctr">
                        <a:spcBef>
                          <a:spcPts val="0"/>
                        </a:spcBef>
                        <a:spcAft>
                          <a:spcPts val="0"/>
                        </a:spcAft>
                      </a:pPr>
                      <a:r>
                        <a:rPr lang="en-CA" sz="1400" b="1" dirty="0">
                          <a:effectLst/>
                        </a:rPr>
                        <a:t>Ticker</a:t>
                      </a:r>
                      <a:endParaRPr lang="en-CA" sz="1400" b="1"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nchor="ctr">
                    <a:solidFill>
                      <a:schemeClr val="accent3"/>
                    </a:solidFill>
                  </a:tcPr>
                </a:tc>
                <a:tc>
                  <a:txBody>
                    <a:bodyPr/>
                    <a:lstStyle/>
                    <a:p>
                      <a:pPr marL="0" marR="0" algn="ctr">
                        <a:spcBef>
                          <a:spcPts val="0"/>
                        </a:spcBef>
                        <a:spcAft>
                          <a:spcPts val="0"/>
                        </a:spcAft>
                      </a:pPr>
                      <a:r>
                        <a:rPr lang="en-CA" sz="1400" b="1" dirty="0">
                          <a:effectLst/>
                        </a:rPr>
                        <a:t>Percent Gain/Loss</a:t>
                      </a:r>
                      <a:endParaRPr lang="en-CA" sz="1400" b="1"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nchor="ctr">
                    <a:solidFill>
                      <a:schemeClr val="accent3"/>
                    </a:solidFill>
                  </a:tcPr>
                </a:tc>
                <a:tc>
                  <a:txBody>
                    <a:bodyPr/>
                    <a:lstStyle/>
                    <a:p>
                      <a:pPr marL="0" marR="0" algn="ctr">
                        <a:spcBef>
                          <a:spcPts val="0"/>
                        </a:spcBef>
                        <a:spcAft>
                          <a:spcPts val="0"/>
                        </a:spcAft>
                      </a:pPr>
                      <a:r>
                        <a:rPr lang="en-CA" sz="1400" b="1" dirty="0">
                          <a:effectLst/>
                        </a:rPr>
                        <a:t>Platform </a:t>
                      </a:r>
                      <a:r>
                        <a:rPr lang="en-CA" sz="1400" b="1" dirty="0" smtClean="0">
                          <a:effectLst/>
                        </a:rPr>
                        <a:t> (Y/N): Example</a:t>
                      </a:r>
                      <a:endParaRPr lang="en-CA" sz="1400" b="1"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nchor="ctr">
                    <a:solidFill>
                      <a:schemeClr val="accent3"/>
                    </a:solidFill>
                  </a:tcPr>
                </a:tc>
              </a:tr>
              <a:tr h="0">
                <a:tc>
                  <a:txBody>
                    <a:bodyPr/>
                    <a:lstStyle/>
                    <a:p>
                      <a:pPr marL="0" marR="0">
                        <a:spcBef>
                          <a:spcPts val="0"/>
                        </a:spcBef>
                        <a:spcAft>
                          <a:spcPts val="0"/>
                        </a:spcAft>
                      </a:pPr>
                      <a:r>
                        <a:rPr lang="en-CA" sz="1200" b="0" dirty="0" smtClean="0">
                          <a:effectLst/>
                        </a:rPr>
                        <a:t>  Apple </a:t>
                      </a:r>
                      <a:r>
                        <a:rPr lang="en-CA" sz="1200" b="0" dirty="0">
                          <a:effectLst/>
                        </a:rPr>
                        <a:t>Inc.</a:t>
                      </a:r>
                      <a:endParaRPr lang="en-CA" sz="1100" b="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nchor="ctr">
                    <a:solidFill>
                      <a:schemeClr val="accent3"/>
                    </a:solidFill>
                  </a:tcPr>
                </a:tc>
                <a:tc>
                  <a:txBody>
                    <a:bodyPr/>
                    <a:lstStyle/>
                    <a:p>
                      <a:pPr marL="0" marR="0" algn="ctr">
                        <a:spcBef>
                          <a:spcPts val="0"/>
                        </a:spcBef>
                        <a:spcAft>
                          <a:spcPts val="0"/>
                        </a:spcAft>
                      </a:pPr>
                      <a:r>
                        <a:rPr lang="en-CA" sz="1200" dirty="0">
                          <a:effectLst/>
                        </a:rPr>
                        <a:t>AAPL</a:t>
                      </a:r>
                      <a:endParaRPr lang="en-CA" sz="11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CA" sz="1200" dirty="0">
                          <a:effectLst/>
                        </a:rPr>
                        <a:t>9.38%</a:t>
                      </a:r>
                      <a:endParaRPr lang="en-CA" sz="11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spcBef>
                          <a:spcPts val="0"/>
                        </a:spcBef>
                        <a:spcAft>
                          <a:spcPts val="0"/>
                        </a:spcAft>
                      </a:pPr>
                      <a:r>
                        <a:rPr lang="en-CA" sz="1200" dirty="0" smtClean="0">
                          <a:effectLst/>
                        </a:rPr>
                        <a:t>  Y: (iTunes)  </a:t>
                      </a:r>
                      <a:endParaRPr lang="en-CA" sz="11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tr>
              <a:tr h="0">
                <a:tc>
                  <a:txBody>
                    <a:bodyPr/>
                    <a:lstStyle/>
                    <a:p>
                      <a:pPr marL="0" marR="0">
                        <a:spcBef>
                          <a:spcPts val="0"/>
                        </a:spcBef>
                        <a:spcAft>
                          <a:spcPts val="0"/>
                        </a:spcAft>
                      </a:pPr>
                      <a:r>
                        <a:rPr lang="en-CA" sz="1200" b="0" dirty="0" smtClean="0">
                          <a:effectLst/>
                        </a:rPr>
                        <a:t>  Microsoft Corp.</a:t>
                      </a:r>
                      <a:endParaRPr lang="en-CA" sz="1100" b="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nchor="ctr">
                    <a:solidFill>
                      <a:schemeClr val="accent3"/>
                    </a:solidFill>
                  </a:tcPr>
                </a:tc>
                <a:tc>
                  <a:txBody>
                    <a:bodyPr/>
                    <a:lstStyle/>
                    <a:p>
                      <a:pPr marL="0" marR="0" algn="ctr">
                        <a:spcBef>
                          <a:spcPts val="0"/>
                        </a:spcBef>
                        <a:spcAft>
                          <a:spcPts val="0"/>
                        </a:spcAft>
                      </a:pPr>
                      <a:r>
                        <a:rPr lang="en-CA" sz="1200" dirty="0">
                          <a:effectLst/>
                        </a:rPr>
                        <a:t>MSFT</a:t>
                      </a:r>
                      <a:endParaRPr lang="en-CA" sz="11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CA" sz="1200" dirty="0">
                          <a:effectLst/>
                        </a:rPr>
                        <a:t>15.28%</a:t>
                      </a:r>
                      <a:endParaRPr lang="en-CA" sz="11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spcBef>
                          <a:spcPts val="0"/>
                        </a:spcBef>
                        <a:spcAft>
                          <a:spcPts val="0"/>
                        </a:spcAft>
                      </a:pPr>
                      <a:r>
                        <a:rPr lang="en-CA" sz="1200" dirty="0" smtClean="0">
                          <a:effectLst/>
                        </a:rPr>
                        <a:t>  Y: (Office </a:t>
                      </a:r>
                      <a:r>
                        <a:rPr lang="en-CA" sz="1200" dirty="0">
                          <a:effectLst/>
                        </a:rPr>
                        <a:t>365)</a:t>
                      </a:r>
                      <a:endParaRPr lang="en-CA" sz="11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tr>
              <a:tr h="0">
                <a:tc>
                  <a:txBody>
                    <a:bodyPr/>
                    <a:lstStyle/>
                    <a:p>
                      <a:pPr marL="0" marR="0">
                        <a:spcBef>
                          <a:spcPts val="0"/>
                        </a:spcBef>
                        <a:spcAft>
                          <a:spcPts val="0"/>
                        </a:spcAft>
                      </a:pPr>
                      <a:r>
                        <a:rPr lang="en-CA" sz="1200" b="0" dirty="0" smtClean="0">
                          <a:effectLst/>
                        </a:rPr>
                        <a:t>  Amazon.com </a:t>
                      </a:r>
                      <a:r>
                        <a:rPr lang="en-CA" sz="1200" b="0" dirty="0">
                          <a:effectLst/>
                        </a:rPr>
                        <a:t>Inc.</a:t>
                      </a:r>
                      <a:endParaRPr lang="en-CA" sz="1100" b="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nchor="ctr">
                    <a:solidFill>
                      <a:schemeClr val="accent3"/>
                    </a:solidFill>
                  </a:tcPr>
                </a:tc>
                <a:tc>
                  <a:txBody>
                    <a:bodyPr/>
                    <a:lstStyle/>
                    <a:p>
                      <a:pPr marL="0" marR="0" algn="ctr">
                        <a:spcBef>
                          <a:spcPts val="0"/>
                        </a:spcBef>
                        <a:spcAft>
                          <a:spcPts val="0"/>
                        </a:spcAft>
                      </a:pPr>
                      <a:r>
                        <a:rPr lang="en-CA" sz="1200" dirty="0">
                          <a:effectLst/>
                        </a:rPr>
                        <a:t>AMZN</a:t>
                      </a:r>
                      <a:endParaRPr lang="en-CA" sz="11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CA" sz="1200" dirty="0">
                          <a:effectLst/>
                        </a:rPr>
                        <a:t>45.35%</a:t>
                      </a:r>
                      <a:endParaRPr lang="en-CA" sz="11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spcBef>
                          <a:spcPts val="0"/>
                        </a:spcBef>
                        <a:spcAft>
                          <a:spcPts val="0"/>
                        </a:spcAft>
                      </a:pPr>
                      <a:r>
                        <a:rPr lang="en-CA" sz="1200" dirty="0" smtClean="0">
                          <a:effectLst/>
                        </a:rPr>
                        <a:t>  Y: (AWS</a:t>
                      </a:r>
                      <a:r>
                        <a:rPr lang="en-CA" sz="1200" dirty="0">
                          <a:effectLst/>
                        </a:rPr>
                        <a:t>, Amazon Marketplace)</a:t>
                      </a:r>
                      <a:endParaRPr lang="en-CA" sz="11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tr>
              <a:tr h="0">
                <a:tc>
                  <a:txBody>
                    <a:bodyPr/>
                    <a:lstStyle/>
                    <a:p>
                      <a:pPr marL="0" marR="0">
                        <a:spcBef>
                          <a:spcPts val="0"/>
                        </a:spcBef>
                        <a:spcAft>
                          <a:spcPts val="0"/>
                        </a:spcAft>
                      </a:pPr>
                      <a:r>
                        <a:rPr lang="en-CA" sz="1200" b="0" dirty="0" smtClean="0">
                          <a:effectLst/>
                        </a:rPr>
                        <a:t>  Facebook </a:t>
                      </a:r>
                      <a:r>
                        <a:rPr lang="en-CA" sz="1200" b="0" dirty="0">
                          <a:effectLst/>
                        </a:rPr>
                        <a:t>Inc.</a:t>
                      </a:r>
                      <a:endParaRPr lang="en-CA" sz="1100" b="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nchor="ctr">
                    <a:solidFill>
                      <a:schemeClr val="accent3"/>
                    </a:solidFill>
                  </a:tcPr>
                </a:tc>
                <a:tc>
                  <a:txBody>
                    <a:bodyPr/>
                    <a:lstStyle/>
                    <a:p>
                      <a:pPr marL="0" marR="0" algn="ctr">
                        <a:spcBef>
                          <a:spcPts val="0"/>
                        </a:spcBef>
                        <a:spcAft>
                          <a:spcPts val="0"/>
                        </a:spcAft>
                      </a:pPr>
                      <a:r>
                        <a:rPr lang="en-CA" sz="1200" dirty="0">
                          <a:effectLst/>
                        </a:rPr>
                        <a:t>FB</a:t>
                      </a:r>
                      <a:endParaRPr lang="en-CA" sz="11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CA" sz="1200" dirty="0">
                          <a:effectLst/>
                        </a:rPr>
                        <a:t>10.12%</a:t>
                      </a:r>
                      <a:endParaRPr lang="en-CA" sz="11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spcBef>
                          <a:spcPts val="0"/>
                        </a:spcBef>
                        <a:spcAft>
                          <a:spcPts val="0"/>
                        </a:spcAft>
                      </a:pPr>
                      <a:r>
                        <a:rPr lang="en-CA" sz="1200" dirty="0" smtClean="0">
                          <a:effectLst/>
                        </a:rPr>
                        <a:t>  Y:  </a:t>
                      </a:r>
                      <a:r>
                        <a:rPr lang="en-CA" sz="1200" dirty="0">
                          <a:effectLst/>
                        </a:rPr>
                        <a:t>(FB Social Platform)</a:t>
                      </a:r>
                      <a:endParaRPr lang="en-CA" sz="11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tr>
              <a:tr h="0">
                <a:tc>
                  <a:txBody>
                    <a:bodyPr/>
                    <a:lstStyle/>
                    <a:p>
                      <a:pPr marL="0" marR="0">
                        <a:spcBef>
                          <a:spcPts val="0"/>
                        </a:spcBef>
                        <a:spcAft>
                          <a:spcPts val="0"/>
                        </a:spcAft>
                      </a:pPr>
                      <a:r>
                        <a:rPr lang="en-CA" sz="1200" b="0" dirty="0" smtClean="0">
                          <a:effectLst/>
                        </a:rPr>
                        <a:t>  Berkshire </a:t>
                      </a:r>
                      <a:r>
                        <a:rPr lang="en-CA" sz="1200" b="0" dirty="0">
                          <a:effectLst/>
                        </a:rPr>
                        <a:t>Hathaway</a:t>
                      </a:r>
                      <a:endParaRPr lang="en-CA" sz="1100" b="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nchor="ctr">
                    <a:solidFill>
                      <a:schemeClr val="accent3"/>
                    </a:solidFill>
                  </a:tcPr>
                </a:tc>
                <a:tc>
                  <a:txBody>
                    <a:bodyPr/>
                    <a:lstStyle/>
                    <a:p>
                      <a:pPr marL="0" marR="0" algn="ctr">
                        <a:spcBef>
                          <a:spcPts val="0"/>
                        </a:spcBef>
                        <a:spcAft>
                          <a:spcPts val="0"/>
                        </a:spcAft>
                      </a:pPr>
                      <a:r>
                        <a:rPr lang="en-CA" sz="1200" dirty="0">
                          <a:effectLst/>
                        </a:rPr>
                        <a:t>BRK.B</a:t>
                      </a:r>
                      <a:endParaRPr lang="en-CA" sz="11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CA" sz="1200" dirty="0">
                          <a:effectLst/>
                        </a:rPr>
                        <a:t>-5.84%</a:t>
                      </a:r>
                      <a:endParaRPr lang="en-CA" sz="11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spcBef>
                          <a:spcPts val="0"/>
                        </a:spcBef>
                        <a:spcAft>
                          <a:spcPts val="0"/>
                        </a:spcAft>
                      </a:pPr>
                      <a:r>
                        <a:rPr lang="en-CA" sz="1200" dirty="0" smtClean="0">
                          <a:effectLst/>
                        </a:rPr>
                        <a:t>  N</a:t>
                      </a:r>
                      <a:endParaRPr lang="en-CA" sz="11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tr>
              <a:tr h="0">
                <a:tc>
                  <a:txBody>
                    <a:bodyPr/>
                    <a:lstStyle/>
                    <a:p>
                      <a:pPr marL="0" marR="0">
                        <a:spcBef>
                          <a:spcPts val="0"/>
                        </a:spcBef>
                        <a:spcAft>
                          <a:spcPts val="0"/>
                        </a:spcAft>
                      </a:pPr>
                      <a:r>
                        <a:rPr lang="en-CA" sz="1200" b="0" dirty="0" smtClean="0">
                          <a:effectLst/>
                        </a:rPr>
                        <a:t>  JP </a:t>
                      </a:r>
                      <a:r>
                        <a:rPr lang="en-CA" sz="1200" b="0" dirty="0">
                          <a:effectLst/>
                        </a:rPr>
                        <a:t>Morgan Chase &amp; Co</a:t>
                      </a:r>
                      <a:endParaRPr lang="en-CA" sz="1100" b="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nchor="ctr">
                    <a:solidFill>
                      <a:schemeClr val="accent3"/>
                    </a:solidFill>
                  </a:tcPr>
                </a:tc>
                <a:tc>
                  <a:txBody>
                    <a:bodyPr/>
                    <a:lstStyle/>
                    <a:p>
                      <a:pPr marL="0" marR="0" algn="ctr">
                        <a:spcBef>
                          <a:spcPts val="0"/>
                        </a:spcBef>
                        <a:spcAft>
                          <a:spcPts val="0"/>
                        </a:spcAft>
                      </a:pPr>
                      <a:r>
                        <a:rPr lang="en-CA" sz="1200" dirty="0">
                          <a:effectLst/>
                        </a:rPr>
                        <a:t>JPM</a:t>
                      </a:r>
                      <a:endParaRPr lang="en-CA" sz="11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CA" sz="1200" dirty="0">
                          <a:effectLst/>
                        </a:rPr>
                        <a:t>-2.56%</a:t>
                      </a:r>
                      <a:endParaRPr lang="en-CA" sz="11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spcBef>
                          <a:spcPts val="0"/>
                        </a:spcBef>
                        <a:spcAft>
                          <a:spcPts val="0"/>
                        </a:spcAft>
                      </a:pPr>
                      <a:r>
                        <a:rPr lang="en-US" sz="1200" dirty="0" smtClean="0">
                          <a:effectLst/>
                          <a:latin typeface="+mn-lt"/>
                          <a:ea typeface="+mn-ea"/>
                          <a:cs typeface="+mn-cs"/>
                        </a:rPr>
                        <a:t>  N</a:t>
                      </a:r>
                      <a:endParaRPr lang="en-CA" sz="11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tr>
              <a:tr h="0">
                <a:tc>
                  <a:txBody>
                    <a:bodyPr/>
                    <a:lstStyle/>
                    <a:p>
                      <a:pPr marL="0" marR="0">
                        <a:spcBef>
                          <a:spcPts val="0"/>
                        </a:spcBef>
                        <a:spcAft>
                          <a:spcPts val="0"/>
                        </a:spcAft>
                      </a:pPr>
                      <a:r>
                        <a:rPr lang="en-CA" sz="1200" b="0" dirty="0" smtClean="0">
                          <a:effectLst/>
                        </a:rPr>
                        <a:t>  Exxon </a:t>
                      </a:r>
                      <a:r>
                        <a:rPr lang="en-CA" sz="1200" b="0" dirty="0">
                          <a:effectLst/>
                        </a:rPr>
                        <a:t>Mobil Corp.</a:t>
                      </a:r>
                      <a:endParaRPr lang="en-CA" sz="1100" b="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nchor="ctr">
                    <a:solidFill>
                      <a:schemeClr val="accent3"/>
                    </a:solidFill>
                  </a:tcPr>
                </a:tc>
                <a:tc>
                  <a:txBody>
                    <a:bodyPr/>
                    <a:lstStyle/>
                    <a:p>
                      <a:pPr marL="0" marR="0" algn="ctr">
                        <a:spcBef>
                          <a:spcPts val="0"/>
                        </a:spcBef>
                        <a:spcAft>
                          <a:spcPts val="0"/>
                        </a:spcAft>
                      </a:pPr>
                      <a:r>
                        <a:rPr lang="en-CA" sz="1200" dirty="0">
                          <a:effectLst/>
                        </a:rPr>
                        <a:t>XOM</a:t>
                      </a:r>
                      <a:endParaRPr lang="en-CA" sz="11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CA" sz="1200" dirty="0">
                          <a:effectLst/>
                        </a:rPr>
                        <a:t>-1.09%</a:t>
                      </a:r>
                      <a:endParaRPr lang="en-CA" sz="11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spcBef>
                          <a:spcPts val="0"/>
                        </a:spcBef>
                        <a:spcAft>
                          <a:spcPts val="0"/>
                        </a:spcAft>
                      </a:pPr>
                      <a:r>
                        <a:rPr lang="en-CA" sz="1200" dirty="0" smtClean="0">
                          <a:effectLst/>
                        </a:rPr>
                        <a:t>  N</a:t>
                      </a:r>
                      <a:endParaRPr lang="en-CA" sz="11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tr>
              <a:tr h="0">
                <a:tc>
                  <a:txBody>
                    <a:bodyPr/>
                    <a:lstStyle/>
                    <a:p>
                      <a:pPr marL="0" marR="0">
                        <a:spcBef>
                          <a:spcPts val="0"/>
                        </a:spcBef>
                        <a:spcAft>
                          <a:spcPts val="0"/>
                        </a:spcAft>
                      </a:pPr>
                      <a:r>
                        <a:rPr lang="en-CA" sz="1200" b="0" dirty="0" smtClean="0">
                          <a:effectLst/>
                        </a:rPr>
                        <a:t>  Alphabet Inc. </a:t>
                      </a:r>
                      <a:r>
                        <a:rPr lang="en-CA" sz="1200" b="0" dirty="0">
                          <a:effectLst/>
                        </a:rPr>
                        <a:t>C</a:t>
                      </a:r>
                      <a:endParaRPr lang="en-CA" sz="1100" b="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nchor="ctr">
                    <a:solidFill>
                      <a:schemeClr val="accent3"/>
                    </a:solidFill>
                  </a:tcPr>
                </a:tc>
                <a:tc>
                  <a:txBody>
                    <a:bodyPr/>
                    <a:lstStyle/>
                    <a:p>
                      <a:pPr marL="0" marR="0" algn="ctr">
                        <a:spcBef>
                          <a:spcPts val="0"/>
                        </a:spcBef>
                        <a:spcAft>
                          <a:spcPts val="0"/>
                        </a:spcAft>
                      </a:pPr>
                      <a:r>
                        <a:rPr lang="en-CA" sz="1200" dirty="0">
                          <a:effectLst/>
                        </a:rPr>
                        <a:t>GOOG</a:t>
                      </a:r>
                      <a:endParaRPr lang="en-CA" sz="11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CA" sz="1200" dirty="0">
                          <a:effectLst/>
                        </a:rPr>
                        <a:t>6.62%</a:t>
                      </a:r>
                      <a:endParaRPr lang="en-CA" sz="11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nchor="ctr"/>
                </a:tc>
                <a:tc rowSpan="2">
                  <a:txBody>
                    <a:bodyPr/>
                    <a:lstStyle/>
                    <a:p>
                      <a:pPr marL="0" marR="0">
                        <a:spcBef>
                          <a:spcPts val="0"/>
                        </a:spcBef>
                        <a:spcAft>
                          <a:spcPts val="0"/>
                        </a:spcAft>
                      </a:pPr>
                      <a:r>
                        <a:rPr lang="en-CA" sz="1200" dirty="0" smtClean="0">
                          <a:effectLst/>
                        </a:rPr>
                        <a:t>  Y: (Android)</a:t>
                      </a:r>
                      <a:endParaRPr lang="en-CA" sz="11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tr>
              <a:tr h="0">
                <a:tc>
                  <a:txBody>
                    <a:bodyPr/>
                    <a:lstStyle/>
                    <a:p>
                      <a:pPr marL="0" marR="0">
                        <a:spcBef>
                          <a:spcPts val="0"/>
                        </a:spcBef>
                        <a:spcAft>
                          <a:spcPts val="0"/>
                        </a:spcAft>
                      </a:pPr>
                      <a:r>
                        <a:rPr lang="en-CA" sz="1200" b="0" dirty="0" smtClean="0">
                          <a:effectLst/>
                        </a:rPr>
                        <a:t>  Alphabet Inc. </a:t>
                      </a:r>
                      <a:r>
                        <a:rPr lang="en-CA" sz="1200" b="0" dirty="0">
                          <a:effectLst/>
                        </a:rPr>
                        <a:t>A</a:t>
                      </a:r>
                      <a:endParaRPr lang="en-CA" sz="1100" b="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nchor="ctr">
                    <a:solidFill>
                      <a:schemeClr val="accent3"/>
                    </a:solidFill>
                  </a:tcPr>
                </a:tc>
                <a:tc>
                  <a:txBody>
                    <a:bodyPr/>
                    <a:lstStyle/>
                    <a:p>
                      <a:pPr marL="0" marR="0" algn="ctr">
                        <a:spcBef>
                          <a:spcPts val="0"/>
                        </a:spcBef>
                        <a:spcAft>
                          <a:spcPts val="0"/>
                        </a:spcAft>
                      </a:pPr>
                      <a:r>
                        <a:rPr lang="en-CA" sz="1200" dirty="0">
                          <a:effectLst/>
                        </a:rPr>
                        <a:t>GOOGL</a:t>
                      </a:r>
                      <a:endParaRPr lang="en-CA" sz="11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CA" sz="1200" dirty="0">
                          <a:effectLst/>
                        </a:rPr>
                        <a:t>7.19%</a:t>
                      </a:r>
                      <a:endParaRPr lang="en-CA" sz="11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nchor="ctr"/>
                </a:tc>
                <a:tc vMerge="1">
                  <a:txBody>
                    <a:bodyPr/>
                    <a:lstStyle/>
                    <a:p>
                      <a:endParaRPr lang="en-CA"/>
                    </a:p>
                  </a:txBody>
                  <a:tcPr/>
                </a:tc>
              </a:tr>
              <a:tr h="0">
                <a:tc>
                  <a:txBody>
                    <a:bodyPr/>
                    <a:lstStyle/>
                    <a:p>
                      <a:pPr marL="0" marR="0">
                        <a:spcBef>
                          <a:spcPts val="0"/>
                        </a:spcBef>
                        <a:spcAft>
                          <a:spcPts val="0"/>
                        </a:spcAft>
                      </a:pPr>
                      <a:r>
                        <a:rPr lang="en-CA" sz="1200" b="0" dirty="0" smtClean="0">
                          <a:effectLst/>
                        </a:rPr>
                        <a:t>  Johnson </a:t>
                      </a:r>
                      <a:r>
                        <a:rPr lang="en-CA" sz="1200" b="0" dirty="0">
                          <a:effectLst/>
                        </a:rPr>
                        <a:t>&amp; Johnson</a:t>
                      </a:r>
                      <a:endParaRPr lang="en-CA" sz="1100" b="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nchor="ctr">
                    <a:solidFill>
                      <a:schemeClr val="accent3"/>
                    </a:solidFill>
                  </a:tcPr>
                </a:tc>
                <a:tc>
                  <a:txBody>
                    <a:bodyPr/>
                    <a:lstStyle/>
                    <a:p>
                      <a:pPr marL="0" marR="0" algn="ctr">
                        <a:spcBef>
                          <a:spcPts val="0"/>
                        </a:spcBef>
                        <a:spcAft>
                          <a:spcPts val="0"/>
                        </a:spcAft>
                      </a:pPr>
                      <a:r>
                        <a:rPr lang="en-CA" sz="1200" dirty="0">
                          <a:effectLst/>
                        </a:rPr>
                        <a:t>JNJ</a:t>
                      </a:r>
                      <a:endParaRPr lang="en-CA" sz="11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CA" sz="1200" dirty="0">
                          <a:effectLst/>
                        </a:rPr>
                        <a:t>-13.15%</a:t>
                      </a:r>
                      <a:endParaRPr lang="en-CA" sz="11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spcBef>
                          <a:spcPts val="0"/>
                        </a:spcBef>
                        <a:spcAft>
                          <a:spcPts val="0"/>
                        </a:spcAft>
                      </a:pPr>
                      <a:r>
                        <a:rPr lang="en-CA" sz="1200" baseline="0" dirty="0">
                          <a:effectLst/>
                        </a:rPr>
                        <a:t> </a:t>
                      </a:r>
                      <a:r>
                        <a:rPr lang="en-CA" sz="1200" baseline="0" dirty="0" smtClean="0">
                          <a:effectLst/>
                        </a:rPr>
                        <a:t> </a:t>
                      </a:r>
                      <a:r>
                        <a:rPr lang="en-CA" sz="1200" dirty="0" smtClean="0">
                          <a:effectLst/>
                        </a:rPr>
                        <a:t>N</a:t>
                      </a:r>
                      <a:endParaRPr lang="en-CA" sz="11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tr>
            </a:tbl>
          </a:graphicData>
        </a:graphic>
      </p:graphicFrame>
      <p:sp>
        <p:nvSpPr>
          <p:cNvPr id="8" name="Rectangle 7"/>
          <p:cNvSpPr/>
          <p:nvPr/>
        </p:nvSpPr>
        <p:spPr>
          <a:xfrm>
            <a:off x="350374" y="4851820"/>
            <a:ext cx="8711247" cy="1231106"/>
          </a:xfrm>
          <a:prstGeom prst="rect">
            <a:avLst/>
          </a:prstGeom>
        </p:spPr>
        <p:txBody>
          <a:bodyPr wrap="square">
            <a:spAutoFit/>
          </a:bodyPr>
          <a:lstStyle/>
          <a:p>
            <a:r>
              <a:rPr lang="en-CA" sz="1600" b="1"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Top Performing Stocks in the S&amp;P </a:t>
            </a:r>
            <a:r>
              <a:rPr lang="en-CA" sz="1600" b="1" dirty="0" smtClean="0">
                <a:solidFill>
                  <a:srgbClr val="111111"/>
                </a:solidFill>
                <a:latin typeface="Arial" panose="020B0604020202020204" pitchFamily="34" charset="0"/>
                <a:ea typeface="Times New Roman" panose="02020603050405020304" pitchFamily="18" charset="0"/>
                <a:cs typeface="Times New Roman" panose="02020603050405020304" pitchFamily="18" charset="0"/>
              </a:rPr>
              <a:t>500</a:t>
            </a:r>
          </a:p>
          <a:p>
            <a:endParaRPr lang="en-CA" sz="1600" dirty="0">
              <a:latin typeface="Arial" panose="020B0604020202020204" pitchFamily="34" charset="0"/>
              <a:ea typeface="Calibri" panose="020F0502020204030204" pitchFamily="34" charset="0"/>
              <a:cs typeface="Times New Roman" panose="02020603050405020304" pitchFamily="18" charset="0"/>
            </a:endParaRPr>
          </a:p>
          <a:p>
            <a:r>
              <a:rPr lang="en-CA" sz="1400"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In the first six months of </a:t>
            </a:r>
            <a:r>
              <a:rPr lang="en-CA" sz="1400" dirty="0" smtClean="0">
                <a:solidFill>
                  <a:srgbClr val="111111"/>
                </a:solidFill>
                <a:latin typeface="Arial" panose="020B0604020202020204" pitchFamily="34" charset="0"/>
                <a:ea typeface="Times New Roman" panose="02020603050405020304" pitchFamily="18" charset="0"/>
                <a:cs typeface="Times New Roman" panose="02020603050405020304" pitchFamily="18" charset="0"/>
              </a:rPr>
              <a:t>2018,</a:t>
            </a:r>
            <a:r>
              <a:rPr lang="en-CA" sz="1400"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 Netflix </a:t>
            </a:r>
            <a:r>
              <a:rPr lang="en-CA" sz="1400" dirty="0" smtClean="0">
                <a:solidFill>
                  <a:srgbClr val="111111"/>
                </a:solidFill>
                <a:latin typeface="Arial" panose="020B0604020202020204" pitchFamily="34" charset="0"/>
                <a:ea typeface="Times New Roman" panose="02020603050405020304" pitchFamily="18" charset="0"/>
                <a:cs typeface="Times New Roman" panose="02020603050405020304" pitchFamily="18" charset="0"/>
              </a:rPr>
              <a:t>Inc.’s</a:t>
            </a:r>
            <a:r>
              <a:rPr lang="en-CA" sz="1400"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 (</a:t>
            </a:r>
            <a:r>
              <a:rPr lang="en-CA" sz="1400" dirty="0">
                <a:solidFill>
                  <a:srgbClr val="2C40D0"/>
                </a:solidFill>
                <a:latin typeface="Arial" panose="020B0604020202020204" pitchFamily="34" charset="0"/>
                <a:ea typeface="Times New Roman" panose="02020603050405020304" pitchFamily="18" charset="0"/>
                <a:cs typeface="Times New Roman" panose="02020603050405020304" pitchFamily="18" charset="0"/>
                <a:hlinkClick r:id="rId2"/>
              </a:rPr>
              <a:t>NFLX</a:t>
            </a:r>
            <a:r>
              <a:rPr lang="en-CA" sz="1400" dirty="0" smtClean="0">
                <a:solidFill>
                  <a:srgbClr val="111111"/>
                </a:solidFill>
                <a:latin typeface="Arial" panose="020B0604020202020204" pitchFamily="34" charset="0"/>
                <a:ea typeface="Times New Roman" panose="02020603050405020304" pitchFamily="18" charset="0"/>
                <a:cs typeface="Times New Roman" panose="02020603050405020304" pitchFamily="18" charset="0"/>
              </a:rPr>
              <a:t>) [platform] share </a:t>
            </a:r>
            <a:r>
              <a:rPr lang="en-CA" sz="1400"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price </a:t>
            </a:r>
            <a:r>
              <a:rPr lang="en-CA" sz="1400" dirty="0" smtClean="0">
                <a:solidFill>
                  <a:srgbClr val="111111"/>
                </a:solidFill>
                <a:latin typeface="Arial" panose="020B0604020202020204" pitchFamily="34" charset="0"/>
                <a:ea typeface="Times New Roman" panose="02020603050405020304" pitchFamily="18" charset="0"/>
                <a:cs typeface="Times New Roman" panose="02020603050405020304" pitchFamily="18" charset="0"/>
              </a:rPr>
              <a:t>more </a:t>
            </a:r>
            <a:r>
              <a:rPr lang="en-CA" sz="1400"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than doubled, gaining </a:t>
            </a:r>
            <a:r>
              <a:rPr lang="en-CA" sz="1400" dirty="0" smtClean="0">
                <a:solidFill>
                  <a:srgbClr val="111111"/>
                </a:solidFill>
                <a:latin typeface="Arial" panose="020B0604020202020204" pitchFamily="34" charset="0"/>
                <a:ea typeface="Times New Roman" panose="02020603050405020304" pitchFamily="18" charset="0"/>
                <a:cs typeface="Times New Roman" panose="02020603050405020304" pitchFamily="18" charset="0"/>
              </a:rPr>
              <a:t>103.91%, making </a:t>
            </a:r>
            <a:r>
              <a:rPr lang="en-CA" sz="1400"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it the highest performing stock on the S&amp;P 500. Twitter (</a:t>
            </a:r>
            <a:r>
              <a:rPr lang="en-CA" sz="1400" dirty="0">
                <a:solidFill>
                  <a:srgbClr val="2C40D0"/>
                </a:solidFill>
                <a:latin typeface="Arial" panose="020B0604020202020204" pitchFamily="34" charset="0"/>
                <a:ea typeface="Times New Roman" panose="02020603050405020304" pitchFamily="18" charset="0"/>
                <a:cs typeface="Times New Roman" panose="02020603050405020304" pitchFamily="18" charset="0"/>
                <a:hlinkClick r:id="rId3"/>
              </a:rPr>
              <a:t>TWTR</a:t>
            </a:r>
            <a:r>
              <a:rPr lang="en-CA" sz="1400"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 </a:t>
            </a:r>
            <a:r>
              <a:rPr lang="en-CA" sz="1400" dirty="0" smtClean="0">
                <a:solidFill>
                  <a:srgbClr val="111111"/>
                </a:solidFill>
                <a:latin typeface="Arial" panose="020B0604020202020204" pitchFamily="34" charset="0"/>
                <a:ea typeface="Times New Roman" panose="02020603050405020304" pitchFamily="18" charset="0"/>
                <a:cs typeface="Times New Roman" panose="02020603050405020304" pitchFamily="18" charset="0"/>
              </a:rPr>
              <a:t>[platform], with </a:t>
            </a:r>
            <a:r>
              <a:rPr lang="en-CA" sz="1400"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its stock soaring 81.88% in the </a:t>
            </a:r>
            <a:r>
              <a:rPr lang="en-CA" sz="1400" dirty="0" smtClean="0">
                <a:solidFill>
                  <a:srgbClr val="111111"/>
                </a:solidFill>
                <a:latin typeface="Arial" panose="020B0604020202020204" pitchFamily="34" charset="0"/>
                <a:ea typeface="Times New Roman" panose="02020603050405020304" pitchFamily="18" charset="0"/>
                <a:cs typeface="Times New Roman" panose="02020603050405020304" pitchFamily="18" charset="0"/>
              </a:rPr>
              <a:t>same period, came </a:t>
            </a:r>
            <a:r>
              <a:rPr lang="en-CA" sz="1400"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next on the list</a:t>
            </a:r>
            <a:r>
              <a:rPr lang="en-CA" sz="1400" dirty="0" smtClean="0">
                <a:solidFill>
                  <a:srgbClr val="111111"/>
                </a:solidFill>
                <a:latin typeface="Arial" panose="020B0604020202020204" pitchFamily="34" charset="0"/>
                <a:ea typeface="Times New Roman" panose="02020603050405020304" pitchFamily="18" charset="0"/>
                <a:cs typeface="Times New Roman" panose="02020603050405020304" pitchFamily="18" charset="0"/>
              </a:rPr>
              <a:t>.</a:t>
            </a:r>
            <a:endParaRPr lang="en-CA" sz="14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0" name="Rectangle 9"/>
          <p:cNvSpPr/>
          <p:nvPr/>
        </p:nvSpPr>
        <p:spPr>
          <a:xfrm>
            <a:off x="7205938" y="6186079"/>
            <a:ext cx="1938062" cy="246221"/>
          </a:xfrm>
          <a:prstGeom prst="rect">
            <a:avLst/>
          </a:prstGeom>
        </p:spPr>
        <p:txBody>
          <a:bodyPr wrap="square">
            <a:spAutoFit/>
          </a:bodyPr>
          <a:lstStyle/>
          <a:p>
            <a:r>
              <a:rPr lang="en-CA" sz="1000" dirty="0" smtClean="0"/>
              <a:t>Source</a:t>
            </a:r>
            <a:r>
              <a:rPr lang="en-CA" sz="1000" i="1" dirty="0" smtClean="0"/>
              <a:t>: </a:t>
            </a:r>
            <a:r>
              <a:rPr lang="en-US" sz="1000" dirty="0" smtClean="0">
                <a:solidFill>
                  <a:srgbClr val="272727"/>
                </a:solidFill>
              </a:rPr>
              <a:t>Investopedia,</a:t>
            </a:r>
            <a:r>
              <a:rPr lang="en-US" sz="1000" i="1" dirty="0" smtClean="0">
                <a:solidFill>
                  <a:srgbClr val="272727"/>
                </a:solidFill>
              </a:rPr>
              <a:t> </a:t>
            </a:r>
            <a:r>
              <a:rPr lang="en-CA" sz="1000" dirty="0" smtClean="0"/>
              <a:t>2018</a:t>
            </a:r>
            <a:endParaRPr lang="en-CA" sz="1000" dirty="0"/>
          </a:p>
        </p:txBody>
      </p:sp>
    </p:spTree>
    <p:extLst>
      <p:ext uri="{BB962C8B-B14F-4D97-AF65-F5344CB8AC3E}">
        <p14:creationId xmlns:p14="http://schemas.microsoft.com/office/powerpoint/2010/main" val="4543667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Enterprises that adopt a </a:t>
            </a:r>
            <a:r>
              <a:rPr lang="en-US" dirty="0"/>
              <a:t>p</a:t>
            </a:r>
            <a:r>
              <a:rPr lang="en-US" dirty="0" smtClean="0"/>
              <a:t>latform </a:t>
            </a:r>
            <a:r>
              <a:rPr lang="en-US" dirty="0"/>
              <a:t>b</a:t>
            </a:r>
            <a:r>
              <a:rPr lang="en-US" dirty="0" smtClean="0"/>
              <a:t>usiness model outperform other enterprises; digital platforms lead to successful DX</a:t>
            </a:r>
            <a:endParaRPr lang="en-CA" dirty="0"/>
          </a:p>
        </p:txBody>
      </p:sp>
      <p:sp>
        <p:nvSpPr>
          <p:cNvPr id="36" name="Rounded Rectangle 35"/>
          <p:cNvSpPr/>
          <p:nvPr/>
        </p:nvSpPr>
        <p:spPr>
          <a:xfrm>
            <a:off x="1112360" y="1869721"/>
            <a:ext cx="2819333" cy="1849358"/>
          </a:xfrm>
          <a:prstGeom prst="roundRect">
            <a:avLst/>
          </a:prstGeom>
          <a:solidFill>
            <a:srgbClr val="7F9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bg1"/>
                </a:solidFill>
              </a:rPr>
              <a:t>Business Model Innovation Through the Platform Business Model</a:t>
            </a:r>
            <a:endParaRPr lang="en-CA" sz="1600" b="1" dirty="0">
              <a:solidFill>
                <a:schemeClr val="bg1"/>
              </a:solidFill>
            </a:endParaRPr>
          </a:p>
          <a:p>
            <a:pPr algn="ctr"/>
            <a:endParaRPr lang="en-CA" sz="1600" b="1" dirty="0">
              <a:solidFill>
                <a:schemeClr val="bg1"/>
              </a:solidFill>
            </a:endParaRPr>
          </a:p>
        </p:txBody>
      </p:sp>
      <p:sp>
        <p:nvSpPr>
          <p:cNvPr id="37" name="Oval 36"/>
          <p:cNvSpPr/>
          <p:nvPr/>
        </p:nvSpPr>
        <p:spPr>
          <a:xfrm>
            <a:off x="1176851" y="1936616"/>
            <a:ext cx="281933" cy="293059"/>
          </a:xfrm>
          <a:prstGeom prst="ellipse">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1</a:t>
            </a:r>
            <a:endParaRPr lang="en-CA" sz="1200" dirty="0"/>
          </a:p>
        </p:txBody>
      </p:sp>
      <p:sp>
        <p:nvSpPr>
          <p:cNvPr id="38" name="Rounded Rectangle 37"/>
          <p:cNvSpPr/>
          <p:nvPr/>
        </p:nvSpPr>
        <p:spPr>
          <a:xfrm>
            <a:off x="5091903" y="1869721"/>
            <a:ext cx="2819333" cy="1800219"/>
          </a:xfrm>
          <a:prstGeom prst="roundRect">
            <a:avLst/>
          </a:prstGeom>
          <a:solidFill>
            <a:srgbClr val="7F9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bg1"/>
                </a:solidFill>
              </a:rPr>
              <a:t>DX and Digital Platform</a:t>
            </a:r>
            <a:endParaRPr lang="en-CA" sz="1600" b="1" dirty="0">
              <a:solidFill>
                <a:schemeClr val="bg1"/>
              </a:solidFill>
            </a:endParaRPr>
          </a:p>
        </p:txBody>
      </p:sp>
      <p:sp>
        <p:nvSpPr>
          <p:cNvPr id="39" name="Oval 38"/>
          <p:cNvSpPr/>
          <p:nvPr/>
        </p:nvSpPr>
        <p:spPr>
          <a:xfrm>
            <a:off x="5167442" y="1936617"/>
            <a:ext cx="281933" cy="293059"/>
          </a:xfrm>
          <a:prstGeom prst="ellipse">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2</a:t>
            </a:r>
            <a:endParaRPr lang="en-CA" sz="1200" dirty="0"/>
          </a:p>
        </p:txBody>
      </p:sp>
      <p:sp>
        <p:nvSpPr>
          <p:cNvPr id="40" name="Rounded Rectangle 39"/>
          <p:cNvSpPr/>
          <p:nvPr/>
        </p:nvSpPr>
        <p:spPr>
          <a:xfrm>
            <a:off x="1113875" y="4046692"/>
            <a:ext cx="2819333" cy="1800219"/>
          </a:xfrm>
          <a:prstGeom prst="roundRect">
            <a:avLst/>
          </a:prstGeom>
          <a:solidFill>
            <a:srgbClr val="7F9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bg1"/>
                </a:solidFill>
              </a:rPr>
              <a:t>Platform Business Model and Platform Strategies</a:t>
            </a:r>
            <a:r>
              <a:rPr lang="en-US" sz="1600" b="1" dirty="0">
                <a:solidFill>
                  <a:schemeClr val="bg1"/>
                </a:solidFill>
              </a:rPr>
              <a:t>/</a:t>
            </a:r>
            <a:endParaRPr lang="en-US" sz="1600" b="1" dirty="0" smtClean="0">
              <a:solidFill>
                <a:schemeClr val="bg1"/>
              </a:solidFill>
            </a:endParaRPr>
          </a:p>
          <a:p>
            <a:pPr algn="ctr"/>
            <a:r>
              <a:rPr lang="en-US" sz="1600" b="1" dirty="0" smtClean="0">
                <a:solidFill>
                  <a:schemeClr val="bg1"/>
                </a:solidFill>
              </a:rPr>
              <a:t>Platform Foundation and Evolution</a:t>
            </a:r>
            <a:endParaRPr lang="en-CA" sz="1600" b="1" dirty="0">
              <a:solidFill>
                <a:schemeClr val="bg1"/>
              </a:solidFill>
            </a:endParaRPr>
          </a:p>
        </p:txBody>
      </p:sp>
      <p:sp>
        <p:nvSpPr>
          <p:cNvPr id="41" name="Oval 40"/>
          <p:cNvSpPr/>
          <p:nvPr/>
        </p:nvSpPr>
        <p:spPr>
          <a:xfrm>
            <a:off x="1187982" y="4123175"/>
            <a:ext cx="281933" cy="293059"/>
          </a:xfrm>
          <a:prstGeom prst="ellipse">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3</a:t>
            </a:r>
            <a:endParaRPr lang="en-CA" sz="1200" dirty="0"/>
          </a:p>
        </p:txBody>
      </p:sp>
      <p:sp>
        <p:nvSpPr>
          <p:cNvPr id="42" name="Rounded Rectangle 41"/>
          <p:cNvSpPr/>
          <p:nvPr/>
        </p:nvSpPr>
        <p:spPr>
          <a:xfrm>
            <a:off x="5091904" y="4046692"/>
            <a:ext cx="2819333" cy="1800219"/>
          </a:xfrm>
          <a:prstGeom prst="roundRect">
            <a:avLst/>
          </a:prstGeom>
          <a:solidFill>
            <a:srgbClr val="7F9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bg1"/>
                </a:solidFill>
              </a:rPr>
              <a:t>Key Components of a Digital Platform</a:t>
            </a:r>
          </a:p>
          <a:p>
            <a:pPr algn="ctr"/>
            <a:r>
              <a:rPr lang="en-US" sz="1600" b="1" dirty="0" smtClean="0">
                <a:solidFill>
                  <a:schemeClr val="bg1"/>
                </a:solidFill>
              </a:rPr>
              <a:t>(Technology/Teams)</a:t>
            </a:r>
            <a:endParaRPr lang="en-CA" sz="1600" b="1" dirty="0">
              <a:solidFill>
                <a:schemeClr val="bg1"/>
              </a:solidFill>
            </a:endParaRPr>
          </a:p>
        </p:txBody>
      </p:sp>
      <p:sp>
        <p:nvSpPr>
          <p:cNvPr id="43" name="Oval 42"/>
          <p:cNvSpPr/>
          <p:nvPr/>
        </p:nvSpPr>
        <p:spPr>
          <a:xfrm>
            <a:off x="5167441" y="4123175"/>
            <a:ext cx="281933" cy="293059"/>
          </a:xfrm>
          <a:prstGeom prst="ellipse">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4</a:t>
            </a:r>
            <a:endParaRPr lang="en-CA" sz="1200" dirty="0"/>
          </a:p>
        </p:txBody>
      </p:sp>
      <p:sp>
        <p:nvSpPr>
          <p:cNvPr id="12" name="Oval 11"/>
          <p:cNvSpPr/>
          <p:nvPr/>
        </p:nvSpPr>
        <p:spPr>
          <a:xfrm>
            <a:off x="3822683" y="3196922"/>
            <a:ext cx="1376716" cy="1322789"/>
          </a:xfrm>
          <a:prstGeom prst="ellipse">
            <a:avLst/>
          </a:prstGeom>
          <a:solidFill>
            <a:srgbClr val="7F919F"/>
          </a:solidFill>
          <a:ln w="1047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186883094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1_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3140</Words>
  <Application>Microsoft Office PowerPoint</Application>
  <PresentationFormat>On-screen Show (4:3)</PresentationFormat>
  <Paragraphs>463</Paragraphs>
  <Slides>19</Slides>
  <Notes>11</Notes>
  <HiddenSlides>0</HiddenSlides>
  <MMClips>0</MMClips>
  <ScaleCrop>false</ScaleCrop>
  <HeadingPairs>
    <vt:vector size="8" baseType="variant">
      <vt:variant>
        <vt:lpstr>Fonts Used</vt:lpstr>
      </vt:variant>
      <vt:variant>
        <vt:i4>7</vt:i4>
      </vt:variant>
      <vt:variant>
        <vt:lpstr>Theme</vt:lpstr>
      </vt:variant>
      <vt:variant>
        <vt:i4>2</vt:i4>
      </vt:variant>
      <vt:variant>
        <vt:lpstr>Slide Titles</vt:lpstr>
      </vt:variant>
      <vt:variant>
        <vt:i4>19</vt:i4>
      </vt:variant>
      <vt:variant>
        <vt:lpstr>Custom Shows</vt:lpstr>
      </vt:variant>
      <vt:variant>
        <vt:i4>1</vt:i4>
      </vt:variant>
    </vt:vector>
  </HeadingPairs>
  <TitlesOfParts>
    <vt:vector size="29" baseType="lpstr">
      <vt:lpstr>ＭＳ Ｐゴシック</vt:lpstr>
      <vt:lpstr>Arial</vt:lpstr>
      <vt:lpstr>Calibri</vt:lpstr>
      <vt:lpstr>Georgia</vt:lpstr>
      <vt:lpstr>Open Sans</vt:lpstr>
      <vt:lpstr>Times New Roman</vt:lpstr>
      <vt:lpstr>Wingdings</vt:lpstr>
      <vt:lpstr>Theme1</vt:lpstr>
      <vt:lpstr>1_Theme1</vt:lpstr>
      <vt:lpstr>PowerPoint Presentation</vt:lpstr>
      <vt:lpstr>PowerPoint Presentation</vt:lpstr>
      <vt:lpstr>Our understanding of the problem</vt:lpstr>
      <vt:lpstr>Executive summary</vt:lpstr>
      <vt:lpstr>The platform business model outperforms other business models*</vt:lpstr>
      <vt:lpstr>Platform thinking leads to successful DX</vt:lpstr>
      <vt:lpstr>Platform dominance (1/2)</vt:lpstr>
      <vt:lpstr>Platform dominance (2/2)</vt:lpstr>
      <vt:lpstr>Enterprises that adopt a platform business model outperform other enterprises; digital platforms lead to successful DX</vt:lpstr>
      <vt:lpstr>PowerPoint Presentation</vt:lpstr>
      <vt:lpstr> </vt:lpstr>
      <vt:lpstr>PowerPoint Presentation</vt:lpstr>
      <vt:lpstr>PowerPoint Presentation</vt:lpstr>
      <vt:lpstr> </vt:lpstr>
      <vt:lpstr> </vt:lpstr>
      <vt:lpstr>Use this icon to help direct you as you navigate this research </vt:lpstr>
      <vt:lpstr>Info-Tech offers various levels of support to best suit your needs</vt:lpstr>
      <vt:lpstr>Drive Digital Transformation With Platform Strategies – project overview</vt:lpstr>
      <vt:lpstr>Workshop overview </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2019-07-25T14:56:49Z</dcterms:created>
  <dcterms:modified xsi:type="dcterms:W3CDTF">2019-08-13T12:10:27Z</dcterms:modified>
</cp:coreProperties>
</file>