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Lst>
  <p:notesMasterIdLst>
    <p:notesMasterId r:id="rId22"/>
  </p:notesMasterIdLst>
  <p:handoutMasterIdLst>
    <p:handoutMasterId r:id="rId23"/>
  </p:handoutMasterIdLst>
  <p:sldIdLst>
    <p:sldId id="544" r:id="rId2"/>
    <p:sldId id="545" r:id="rId3"/>
    <p:sldId id="546" r:id="rId4"/>
    <p:sldId id="547" r:id="rId5"/>
    <p:sldId id="548" r:id="rId6"/>
    <p:sldId id="549" r:id="rId7"/>
    <p:sldId id="550" r:id="rId8"/>
    <p:sldId id="551" r:id="rId9"/>
    <p:sldId id="589" r:id="rId10"/>
    <p:sldId id="556" r:id="rId11"/>
    <p:sldId id="553" r:id="rId12"/>
    <p:sldId id="555" r:id="rId13"/>
    <p:sldId id="557" r:id="rId14"/>
    <p:sldId id="558" r:id="rId15"/>
    <p:sldId id="559" r:id="rId16"/>
    <p:sldId id="560" r:id="rId17"/>
    <p:sldId id="561" r:id="rId18"/>
    <p:sldId id="562" r:id="rId19"/>
    <p:sldId id="602" r:id="rId20"/>
    <p:sldId id="607" r:id="rId21"/>
  </p:sldIdLst>
  <p:sldSz cx="9144000" cy="6858000" type="screen4x3"/>
  <p:notesSz cx="6858000" cy="9144000"/>
  <p:custShowLst>
    <p:custShow name="Custom Show 1" id="0">
      <p:sldLst/>
    </p:custShow>
  </p:custShowLst>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861"/>
    <a:srgbClr val="F69412"/>
    <a:srgbClr val="D17D08"/>
    <a:srgbClr val="D9D9D9"/>
    <a:srgbClr val="A6A6A6"/>
    <a:srgbClr val="FAFAFA"/>
    <a:srgbClr val="E0E9AC"/>
    <a:srgbClr val="AEC43A"/>
    <a:srgbClr val="B0C534"/>
    <a:srgbClr val="71B1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E47E1C-BAAD-C543-8A9A-283A76DA44AD}" v="1" dt="2019-05-21T14:34:30.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88953" autoAdjust="0"/>
  </p:normalViewPr>
  <p:slideViewPr>
    <p:cSldViewPr snapToGrid="0" snapToObjects="1">
      <p:cViewPr varScale="1">
        <p:scale>
          <a:sx n="114" d="100"/>
          <a:sy n="114" d="100"/>
        </p:scale>
        <p:origin x="2304" y="102"/>
      </p:cViewPr>
      <p:guideLst>
        <p:guide orient="horz" pos="2160"/>
        <p:guide pos="204"/>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083162201452001"/>
          <c:y val="0.159844680620532"/>
          <c:w val="0.53272558195602704"/>
          <c:h val="0.76033354586859903"/>
        </c:manualLayout>
      </c:layout>
      <c:doughnutChart>
        <c:varyColors val="1"/>
        <c:ser>
          <c:idx val="0"/>
          <c:order val="0"/>
          <c:tx>
            <c:strRef>
              <c:f>Sheet1!$B$1</c:f>
              <c:strCache>
                <c:ptCount val="1"/>
                <c:pt idx="0">
                  <c:v>Percent</c:v>
                </c:pt>
              </c:strCache>
            </c:strRef>
          </c:tx>
          <c:dPt>
            <c:idx val="0"/>
            <c:bubble3D val="0"/>
            <c:spPr>
              <a:solidFill>
                <a:srgbClr val="29475F"/>
              </a:solidFill>
              <a:ln w="19050">
                <a:solidFill>
                  <a:schemeClr val="lt1"/>
                </a:solidFill>
              </a:ln>
              <a:effectLst/>
            </c:spPr>
            <c:extLst>
              <c:ext xmlns:c16="http://schemas.microsoft.com/office/drawing/2014/chart" uri="{C3380CC4-5D6E-409C-BE32-E72D297353CC}">
                <c16:uniqueId val="{00000001-6D29-6246-BADB-17214905D51F}"/>
              </c:ext>
            </c:extLst>
          </c:dPt>
          <c:dPt>
            <c:idx val="1"/>
            <c:bubble3D val="0"/>
            <c:spPr>
              <a:solidFill>
                <a:srgbClr val="44779E"/>
              </a:solidFill>
              <a:ln w="19050">
                <a:solidFill>
                  <a:schemeClr val="lt1"/>
                </a:solidFill>
              </a:ln>
              <a:effectLst/>
            </c:spPr>
            <c:extLst>
              <c:ext xmlns:c16="http://schemas.microsoft.com/office/drawing/2014/chart" uri="{C3380CC4-5D6E-409C-BE32-E72D297353CC}">
                <c16:uniqueId val="{00000003-6D29-6246-BADB-17214905D51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D29-6246-BADB-17214905D51F}"/>
              </c:ext>
            </c:extLst>
          </c:dPt>
          <c:dPt>
            <c:idx val="3"/>
            <c:bubble3D val="0"/>
            <c:spPr>
              <a:solidFill>
                <a:srgbClr val="E1B500"/>
              </a:solidFill>
              <a:ln w="19050">
                <a:solidFill>
                  <a:schemeClr val="lt1"/>
                </a:solidFill>
              </a:ln>
              <a:effectLst/>
            </c:spPr>
            <c:extLst>
              <c:ext xmlns:c16="http://schemas.microsoft.com/office/drawing/2014/chart" uri="{C3380CC4-5D6E-409C-BE32-E72D297353CC}">
                <c16:uniqueId val="{00000007-6D29-6246-BADB-17214905D51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Very Low Effectiveness</c:v>
                </c:pt>
                <c:pt idx="1">
                  <c:v>Low Effectiveness</c:v>
                </c:pt>
                <c:pt idx="2">
                  <c:v>Moderate Effectiveness</c:v>
                </c:pt>
                <c:pt idx="3">
                  <c:v>High Effectiveness</c:v>
                </c:pt>
              </c:strCache>
            </c:strRef>
          </c:cat>
          <c:val>
            <c:numRef>
              <c:f>Sheet1!$B$2:$B$5</c:f>
              <c:numCache>
                <c:formatCode>0%</c:formatCode>
                <c:ptCount val="4"/>
                <c:pt idx="0">
                  <c:v>0.13649852000000001</c:v>
                </c:pt>
                <c:pt idx="1">
                  <c:v>0.32640950000000002</c:v>
                </c:pt>
                <c:pt idx="2">
                  <c:v>0.44510386000000002</c:v>
                </c:pt>
                <c:pt idx="3">
                  <c:v>9.1988130000000001E-2</c:v>
                </c:pt>
              </c:numCache>
            </c:numRef>
          </c:val>
          <c:extLst>
            <c:ext xmlns:c16="http://schemas.microsoft.com/office/drawing/2014/chart" uri="{C3380CC4-5D6E-409C-BE32-E72D297353CC}">
              <c16:uniqueId val="{00000008-6D29-6246-BADB-17214905D51F}"/>
            </c:ext>
          </c:extLst>
        </c:ser>
        <c:dLbls>
          <c:showLegendKey val="0"/>
          <c:showVal val="1"/>
          <c:showCatName val="0"/>
          <c:showSerName val="0"/>
          <c:showPercent val="0"/>
          <c:showBubbleSize val="0"/>
          <c:showLeaderLines val="1"/>
        </c:dLbls>
        <c:firstSliceAng val="0"/>
        <c:holeSize val="60"/>
      </c:doughnutChart>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7/14/2020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7/14/2020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42192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083839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54181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94674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45269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884990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92268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508730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367348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656345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96077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45769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822251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384375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211750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440869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47689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510629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974332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245673708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39727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322676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23617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12pt)</a:t>
            </a:r>
          </a:p>
          <a:p>
            <a:pPr lvl="1"/>
            <a:r>
              <a:rPr lang="en-US"/>
              <a:t>Second Level (Arial, 12pt)</a:t>
            </a:r>
          </a:p>
          <a:p>
            <a:pPr lvl="2"/>
            <a:r>
              <a:rPr lang="en-US"/>
              <a:t>Third Level (Arial, 12pt)</a:t>
            </a:r>
          </a:p>
          <a:p>
            <a:pPr lvl="3"/>
            <a:r>
              <a:rPr lang="en-US"/>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2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413768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52758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10888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36801914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3" r:id="rId4"/>
    <p:sldLayoutId id="2147483775" r:id="rId5"/>
    <p:sldLayoutId id="2147483780" r:id="rId6"/>
    <p:sldLayoutId id="2147483784" r:id="rId7"/>
    <p:sldLayoutId id="2147483785" r:id="rId8"/>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7.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bluejeans.com/modern-meet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a:t>Build a Better Manager: Basic Management Skills</a:t>
            </a:r>
            <a:endParaRPr lang="en-US" dirty="0"/>
          </a:p>
        </p:txBody>
      </p:sp>
      <p:sp>
        <p:nvSpPr>
          <p:cNvPr id="5" name="Tagline"/>
          <p:cNvSpPr>
            <a:spLocks noGrp="1"/>
          </p:cNvSpPr>
          <p:nvPr>
            <p:ph type="body" sz="quarter" idx="16"/>
          </p:nvPr>
        </p:nvSpPr>
        <p:spPr>
          <a:xfrm>
            <a:off x="774700" y="3978072"/>
            <a:ext cx="6130925" cy="508000"/>
          </a:xfrm>
        </p:spPr>
        <p:txBody>
          <a:bodyPr/>
          <a:lstStyle/>
          <a:p>
            <a:r>
              <a:rPr lang="en-US"/>
              <a:t>How to free up capacity to focus on your IT team.</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3615588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Up Arrow 19"/>
          <p:cNvSpPr/>
          <p:nvPr/>
        </p:nvSpPr>
        <p:spPr>
          <a:xfrm>
            <a:off x="5097037" y="1214160"/>
            <a:ext cx="2805775" cy="4415064"/>
          </a:xfrm>
          <a:prstGeom prst="upArrow">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p:txBody>
          <a:bodyPr/>
          <a:lstStyle/>
          <a:p>
            <a:r>
              <a:rPr lang="en-US" dirty="0"/>
              <a:t>This research combats common training challenges by focusing on building habits, not just learning ideas</a:t>
            </a:r>
            <a:endParaRPr lang="en-CA" dirty="0"/>
          </a:p>
        </p:txBody>
      </p:sp>
      <p:grpSp>
        <p:nvGrpSpPr>
          <p:cNvPr id="3" name="Group 2"/>
          <p:cNvGrpSpPr>
            <a:grpSpLocks noChangeAspect="1"/>
          </p:cNvGrpSpPr>
          <p:nvPr/>
        </p:nvGrpSpPr>
        <p:grpSpPr>
          <a:xfrm>
            <a:off x="482672" y="1587353"/>
            <a:ext cx="3404662" cy="4079579"/>
            <a:chOff x="1092994" y="2557790"/>
            <a:chExt cx="2881313" cy="3452485"/>
          </a:xfrm>
        </p:grpSpPr>
        <p:sp>
          <p:nvSpPr>
            <p:cNvPr id="4" name="Oval 3"/>
            <p:cNvSpPr>
              <a:spLocks noChangeAspect="1"/>
            </p:cNvSpPr>
            <p:nvPr/>
          </p:nvSpPr>
          <p:spPr>
            <a:xfrm>
              <a:off x="1092994" y="3128962"/>
              <a:ext cx="2881313" cy="2881313"/>
            </a:xfrm>
            <a:prstGeom prst="ellipse">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CA" sz="1200" dirty="0">
                <a:solidFill>
                  <a:srgbClr val="FFFFFF"/>
                </a:solidFill>
              </a:endParaRPr>
            </a:p>
          </p:txBody>
        </p:sp>
        <p:sp>
          <p:nvSpPr>
            <p:cNvPr id="5" name="Oval 4"/>
            <p:cNvSpPr>
              <a:spLocks noChangeAspect="1"/>
            </p:cNvSpPr>
            <p:nvPr/>
          </p:nvSpPr>
          <p:spPr>
            <a:xfrm>
              <a:off x="1514475" y="3971925"/>
              <a:ext cx="2038350" cy="2038350"/>
            </a:xfrm>
            <a:prstGeom prst="ellipse">
              <a:avLst/>
            </a:prstGeom>
            <a:solidFill>
              <a:srgbClr val="71B12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CA" sz="1200" dirty="0">
                <a:solidFill>
                  <a:srgbClr val="FFFFFF"/>
                </a:solidFill>
              </a:endParaRPr>
            </a:p>
          </p:txBody>
        </p:sp>
        <p:sp>
          <p:nvSpPr>
            <p:cNvPr id="6" name="Oval 5"/>
            <p:cNvSpPr>
              <a:spLocks noChangeAspect="1"/>
            </p:cNvSpPr>
            <p:nvPr/>
          </p:nvSpPr>
          <p:spPr>
            <a:xfrm>
              <a:off x="1900238" y="4743450"/>
              <a:ext cx="1266825" cy="1266825"/>
            </a:xfrm>
            <a:prstGeom prst="ellipse">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CA" sz="1200" dirty="0">
                <a:solidFill>
                  <a:srgbClr val="FFFFFF"/>
                </a:solidFill>
              </a:endParaRPr>
            </a:p>
          </p:txBody>
        </p:sp>
        <p:sp>
          <p:nvSpPr>
            <p:cNvPr id="7" name="Rectangle 6"/>
            <p:cNvSpPr/>
            <p:nvPr/>
          </p:nvSpPr>
          <p:spPr>
            <a:xfrm>
              <a:off x="1926820" y="5077152"/>
              <a:ext cx="1199366" cy="523220"/>
            </a:xfrm>
            <a:prstGeom prst="rect">
              <a:avLst/>
            </a:prstGeom>
            <a:noFill/>
          </p:spPr>
          <p:txBody>
            <a:bodyPr wrap="none" lIns="91440" tIns="45720" rIns="91440" bIns="45720">
              <a:spAutoFit/>
            </a:bodyPr>
            <a:lstStyle/>
            <a:p>
              <a:pPr algn="ctr"/>
              <a:r>
                <a:rPr lang="en-US" sz="1400" dirty="0">
                  <a:ln w="0"/>
                  <a:solidFill>
                    <a:srgbClr val="FFFFFF"/>
                  </a:solidFill>
                </a:rPr>
                <a:t>Personal </a:t>
              </a:r>
            </a:p>
            <a:p>
              <a:pPr algn="ctr"/>
              <a:r>
                <a:rPr lang="en-US" sz="1400" dirty="0">
                  <a:ln w="0"/>
                  <a:solidFill>
                    <a:srgbClr val="FFFFFF"/>
                  </a:solidFill>
                </a:rPr>
                <a:t>Commitment</a:t>
              </a:r>
            </a:p>
          </p:txBody>
        </p:sp>
        <p:sp>
          <p:nvSpPr>
            <p:cNvPr id="8" name="Rectangle 7"/>
            <p:cNvSpPr/>
            <p:nvPr/>
          </p:nvSpPr>
          <p:spPr>
            <a:xfrm>
              <a:off x="2066951" y="4131679"/>
              <a:ext cx="933398" cy="442793"/>
            </a:xfrm>
            <a:prstGeom prst="rect">
              <a:avLst/>
            </a:prstGeom>
            <a:noFill/>
          </p:spPr>
          <p:txBody>
            <a:bodyPr wrap="square" lIns="91440" tIns="45720" rIns="91440" bIns="45720">
              <a:spAutoFit/>
            </a:bodyPr>
            <a:lstStyle/>
            <a:p>
              <a:pPr algn="ctr"/>
              <a:r>
                <a:rPr lang="en-US" sz="1400" dirty="0">
                  <a:ln w="0"/>
                  <a:solidFill>
                    <a:srgbClr val="FFFFFF"/>
                  </a:solidFill>
                </a:rPr>
                <a:t>Learning</a:t>
              </a:r>
            </a:p>
            <a:p>
              <a:pPr algn="ctr"/>
              <a:r>
                <a:rPr lang="en-US" sz="1400" dirty="0">
                  <a:ln w="0"/>
                  <a:solidFill>
                    <a:srgbClr val="FFFFFF"/>
                  </a:solidFill>
                </a:rPr>
                <a:t>Structure</a:t>
              </a:r>
            </a:p>
          </p:txBody>
        </p:sp>
        <p:sp>
          <p:nvSpPr>
            <p:cNvPr id="9" name="Rectangle 8"/>
            <p:cNvSpPr/>
            <p:nvPr/>
          </p:nvSpPr>
          <p:spPr>
            <a:xfrm>
              <a:off x="1864239" y="3324553"/>
              <a:ext cx="1338828" cy="523220"/>
            </a:xfrm>
            <a:prstGeom prst="rect">
              <a:avLst/>
            </a:prstGeom>
            <a:noFill/>
          </p:spPr>
          <p:txBody>
            <a:bodyPr wrap="none" lIns="91440" tIns="45720" rIns="91440" bIns="45720">
              <a:spAutoFit/>
            </a:bodyPr>
            <a:lstStyle/>
            <a:p>
              <a:pPr algn="ctr"/>
              <a:r>
                <a:rPr lang="en-US" sz="1400" dirty="0">
                  <a:ln w="0"/>
                  <a:solidFill>
                    <a:srgbClr val="FFFFFF"/>
                  </a:solidFill>
                </a:rPr>
                <a:t>Organizational</a:t>
              </a:r>
            </a:p>
            <a:p>
              <a:pPr algn="ctr"/>
              <a:r>
                <a:rPr lang="en-US" sz="1400" dirty="0">
                  <a:ln w="0"/>
                  <a:solidFill>
                    <a:srgbClr val="FFFFFF"/>
                  </a:solidFill>
                </a:rPr>
                <a:t>Support</a:t>
              </a:r>
            </a:p>
          </p:txBody>
        </p:sp>
        <p:sp>
          <p:nvSpPr>
            <p:cNvPr id="10" name="Rectangle 9"/>
            <p:cNvSpPr/>
            <p:nvPr/>
          </p:nvSpPr>
          <p:spPr>
            <a:xfrm>
              <a:off x="1894696" y="2557790"/>
              <a:ext cx="1277914" cy="523220"/>
            </a:xfrm>
            <a:prstGeom prst="rect">
              <a:avLst/>
            </a:prstGeom>
            <a:noFill/>
          </p:spPr>
          <p:txBody>
            <a:bodyPr wrap="none" lIns="91440" tIns="45720" rIns="91440" bIns="45720">
              <a:spAutoFit/>
            </a:bodyPr>
            <a:lstStyle/>
            <a:p>
              <a:pPr algn="ctr"/>
              <a:r>
                <a:rPr lang="en-US" sz="1400" dirty="0">
                  <a:ln w="0"/>
                  <a:solidFill>
                    <a:srgbClr val="FFFFFF"/>
                  </a:solidFill>
                </a:rPr>
                <a:t>Outcome</a:t>
              </a:r>
            </a:p>
            <a:p>
              <a:pPr algn="ctr"/>
              <a:r>
                <a:rPr lang="en-US" sz="1400" dirty="0">
                  <a:ln w="0"/>
                  <a:solidFill>
                    <a:srgbClr val="FFFFFF"/>
                  </a:solidFill>
                </a:rPr>
                <a:t>Measurement</a:t>
              </a:r>
            </a:p>
          </p:txBody>
        </p:sp>
      </p:grpSp>
      <p:sp>
        <p:nvSpPr>
          <p:cNvPr id="14" name="Rectangle 13"/>
          <p:cNvSpPr/>
          <p:nvPr/>
        </p:nvSpPr>
        <p:spPr>
          <a:xfrm>
            <a:off x="4399665" y="4314357"/>
            <a:ext cx="4360824" cy="5055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Info-Tech’s methodology builds in activities that foster accountability and an attitude of continuous improvement</a:t>
            </a:r>
            <a:endParaRPr lang="en-CA" sz="1200" dirty="0">
              <a:solidFill>
                <a:srgbClr val="FFFFFF"/>
              </a:solidFill>
            </a:endParaRPr>
          </a:p>
        </p:txBody>
      </p:sp>
      <p:grpSp>
        <p:nvGrpSpPr>
          <p:cNvPr id="15" name="Group 14"/>
          <p:cNvGrpSpPr/>
          <p:nvPr/>
        </p:nvGrpSpPr>
        <p:grpSpPr>
          <a:xfrm>
            <a:off x="0" y="5858804"/>
            <a:ext cx="9144000" cy="682753"/>
            <a:chOff x="323389" y="3283951"/>
            <a:chExt cx="8337823" cy="682753"/>
          </a:xfrm>
        </p:grpSpPr>
        <p:sp>
          <p:nvSpPr>
            <p:cNvPr id="16" name="Rectangle 97"/>
            <p:cNvSpPr/>
            <p:nvPr/>
          </p:nvSpPr>
          <p:spPr>
            <a:xfrm>
              <a:off x="1600868" y="3283951"/>
              <a:ext cx="7060344" cy="676048"/>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200" dirty="0">
                  <a:solidFill>
                    <a:srgbClr val="333333"/>
                  </a:solidFill>
                </a:rPr>
                <a:t>When it comes to manager training, stop thinking about learning and start thinking about practice. In difficult situations, we fall back on habits, not theoretical knowledge. If a manager is only as good as their habits, we need to support them in translating knowledge into practice.</a:t>
              </a:r>
              <a:endParaRPr lang="en-CA" sz="1200" dirty="0">
                <a:solidFill>
                  <a:srgbClr val="333333"/>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a:effectLst/>
          </p:spPr>
        </p:pic>
      </p:grpSp>
      <p:sp>
        <p:nvSpPr>
          <p:cNvPr id="18" name="TextBox 17"/>
          <p:cNvSpPr txBox="1"/>
          <p:nvPr/>
        </p:nvSpPr>
        <p:spPr>
          <a:xfrm>
            <a:off x="4855165" y="4798227"/>
            <a:ext cx="3155223" cy="830997"/>
          </a:xfrm>
          <a:prstGeom prst="rect">
            <a:avLst/>
          </a:prstGeom>
        </p:spPr>
        <p:txBody>
          <a:bodyPr wrap="none" rtlCol="0">
            <a:spAutoFit/>
          </a:bodyPr>
          <a:lstStyle/>
          <a:p>
            <a:pPr algn="ctr"/>
            <a:r>
              <a:rPr lang="en-US" sz="4800" b="1" dirty="0">
                <a:solidFill>
                  <a:srgbClr val="B0C534">
                    <a:lumMod val="60000"/>
                    <a:lumOff val="40000"/>
                  </a:srgbClr>
                </a:solidFill>
                <a:latin typeface="Arial Black" panose="020B0A04020102020204" pitchFamily="34" charset="0"/>
              </a:rPr>
              <a:t>Learning</a:t>
            </a:r>
            <a:endParaRPr lang="en-CA" sz="4800" b="1" dirty="0">
              <a:solidFill>
                <a:srgbClr val="B0C534">
                  <a:lumMod val="60000"/>
                  <a:lumOff val="40000"/>
                </a:srgbClr>
              </a:solidFill>
              <a:latin typeface="Arial Black" panose="020B0A04020102020204" pitchFamily="34" charset="0"/>
            </a:endParaRPr>
          </a:p>
        </p:txBody>
      </p:sp>
      <p:sp>
        <p:nvSpPr>
          <p:cNvPr id="19" name="TextBox 18"/>
          <p:cNvSpPr txBox="1"/>
          <p:nvPr/>
        </p:nvSpPr>
        <p:spPr>
          <a:xfrm>
            <a:off x="4855165" y="1298018"/>
            <a:ext cx="3155223" cy="830997"/>
          </a:xfrm>
          <a:prstGeom prst="rect">
            <a:avLst/>
          </a:prstGeom>
        </p:spPr>
        <p:txBody>
          <a:bodyPr wrap="square" rtlCol="0">
            <a:spAutoFit/>
          </a:bodyPr>
          <a:lstStyle/>
          <a:p>
            <a:pPr algn="ctr"/>
            <a:r>
              <a:rPr lang="en-US" sz="4800" b="1" dirty="0">
                <a:solidFill>
                  <a:srgbClr val="B0C534">
                    <a:lumMod val="60000"/>
                    <a:lumOff val="40000"/>
                  </a:srgbClr>
                </a:solidFill>
                <a:latin typeface="Arial Black" panose="020B0A04020102020204" pitchFamily="34" charset="0"/>
              </a:rPr>
              <a:t>Habits</a:t>
            </a:r>
            <a:endParaRPr lang="en-CA" sz="4800" b="1" dirty="0">
              <a:solidFill>
                <a:srgbClr val="B0C534">
                  <a:lumMod val="60000"/>
                  <a:lumOff val="40000"/>
                </a:srgbClr>
              </a:solidFill>
              <a:latin typeface="Arial Black" panose="020B0A04020102020204" pitchFamily="34" charset="0"/>
            </a:endParaRPr>
          </a:p>
        </p:txBody>
      </p:sp>
      <p:sp>
        <p:nvSpPr>
          <p:cNvPr id="21" name="Rectangle 20"/>
          <p:cNvSpPr/>
          <p:nvPr/>
        </p:nvSpPr>
        <p:spPr>
          <a:xfrm>
            <a:off x="4399665" y="3545957"/>
            <a:ext cx="4360823" cy="484535"/>
          </a:xfrm>
          <a:prstGeom prst="rect">
            <a:avLst/>
          </a:prstGeom>
          <a:solidFill>
            <a:srgbClr val="71B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Training activities are customizable, flexible, and accompanied by continuous learning self-evaluation.</a:t>
            </a:r>
            <a:endParaRPr lang="en-CA" sz="1200" dirty="0">
              <a:solidFill>
                <a:srgbClr val="FFFFFF"/>
              </a:solidFill>
            </a:endParaRPr>
          </a:p>
        </p:txBody>
      </p:sp>
      <p:sp>
        <p:nvSpPr>
          <p:cNvPr id="22" name="Rectangle 21"/>
          <p:cNvSpPr/>
          <p:nvPr/>
        </p:nvSpPr>
        <p:spPr>
          <a:xfrm>
            <a:off x="4399665" y="2818823"/>
            <a:ext cx="4360823" cy="48453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The training modules include committing to implementing new skills on the job and scheduling opportunities for feedback.</a:t>
            </a:r>
            <a:endParaRPr lang="en-CA" sz="1200" dirty="0">
              <a:solidFill>
                <a:srgbClr val="FFFFFF"/>
              </a:solidFill>
            </a:endParaRPr>
          </a:p>
        </p:txBody>
      </p:sp>
      <p:sp>
        <p:nvSpPr>
          <p:cNvPr id="23" name="TextBox 22"/>
          <p:cNvSpPr txBox="1"/>
          <p:nvPr/>
        </p:nvSpPr>
        <p:spPr>
          <a:xfrm>
            <a:off x="320048" y="1177339"/>
            <a:ext cx="3729911" cy="1031051"/>
          </a:xfrm>
          <a:prstGeom prst="rect">
            <a:avLst/>
          </a:prstGeom>
        </p:spPr>
        <p:txBody>
          <a:bodyPr wrap="square" rtlCol="0">
            <a:spAutoFit/>
          </a:bodyPr>
          <a:lstStyle/>
          <a:p>
            <a:pPr>
              <a:spcBef>
                <a:spcPts val="600"/>
              </a:spcBef>
            </a:pPr>
            <a:r>
              <a:rPr lang="en-US" sz="1400" dirty="0">
                <a:solidFill>
                  <a:srgbClr val="333333"/>
                </a:solidFill>
              </a:rPr>
              <a:t>Manager training is only useful if the skills it builds are implemented in the day-to-day.</a:t>
            </a:r>
          </a:p>
          <a:p>
            <a:pPr>
              <a:spcBef>
                <a:spcPts val="600"/>
              </a:spcBef>
            </a:pPr>
            <a:r>
              <a:rPr lang="en-US" sz="1400" dirty="0">
                <a:solidFill>
                  <a:srgbClr val="333333"/>
                </a:solidFill>
              </a:rPr>
              <a:t>Research supports three drivers of successful skill building from training:</a:t>
            </a:r>
            <a:endParaRPr lang="en-CA" sz="1400" dirty="0">
              <a:solidFill>
                <a:srgbClr val="333333"/>
              </a:solidFill>
            </a:endParaRPr>
          </a:p>
        </p:txBody>
      </p:sp>
    </p:spTree>
    <p:extLst>
      <p:ext uri="{BB962C8B-B14F-4D97-AF65-F5344CB8AC3E}">
        <p14:creationId xmlns:p14="http://schemas.microsoft.com/office/powerpoint/2010/main" val="78601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research focuses on building good management habits in in order to drive enterprise success</a:t>
            </a:r>
            <a:endParaRPr lang="en-CA" dirty="0"/>
          </a:p>
        </p:txBody>
      </p:sp>
      <p:grpSp>
        <p:nvGrpSpPr>
          <p:cNvPr id="3" name="Group 2"/>
          <p:cNvGrpSpPr>
            <a:grpSpLocks noChangeAspect="1"/>
          </p:cNvGrpSpPr>
          <p:nvPr/>
        </p:nvGrpSpPr>
        <p:grpSpPr>
          <a:xfrm>
            <a:off x="514473" y="1330937"/>
            <a:ext cx="4104000" cy="4104000"/>
            <a:chOff x="400167" y="996932"/>
            <a:chExt cx="5397537" cy="5397537"/>
          </a:xfrm>
        </p:grpSpPr>
        <p:sp>
          <p:nvSpPr>
            <p:cNvPr id="4" name="Freeform 3"/>
            <p:cNvSpPr>
              <a:spLocks noChangeAspect="1"/>
            </p:cNvSpPr>
            <p:nvPr/>
          </p:nvSpPr>
          <p:spPr>
            <a:xfrm>
              <a:off x="1622935" y="2220854"/>
              <a:ext cx="1453141" cy="2192748"/>
            </a:xfrm>
            <a:custGeom>
              <a:avLst/>
              <a:gdLst>
                <a:gd name="connsiteX0" fmla="*/ 1453141 w 1453141"/>
                <a:gd name="connsiteY0" fmla="*/ 0 h 2192748"/>
                <a:gd name="connsiteX1" fmla="*/ 1453141 w 1453141"/>
                <a:gd name="connsiteY1" fmla="*/ 709454 h 2192748"/>
                <a:gd name="connsiteX2" fmla="*/ 1321283 w 1453141"/>
                <a:gd name="connsiteY2" fmla="*/ 722746 h 2192748"/>
                <a:gd name="connsiteX3" fmla="*/ 708303 w 1453141"/>
                <a:gd name="connsiteY3" fmla="*/ 1474846 h 2192748"/>
                <a:gd name="connsiteX4" fmla="*/ 768633 w 1453141"/>
                <a:gd name="connsiteY4" fmla="*/ 1773668 h 2192748"/>
                <a:gd name="connsiteX5" fmla="*/ 803015 w 1453141"/>
                <a:gd name="connsiteY5" fmla="*/ 1837014 h 2192748"/>
                <a:gd name="connsiteX6" fmla="*/ 186865 w 1453141"/>
                <a:gd name="connsiteY6" fmla="*/ 2192748 h 2192748"/>
                <a:gd name="connsiteX7" fmla="*/ 178145 w 1453141"/>
                <a:gd name="connsiteY7" fmla="*/ 2178395 h 2192748"/>
                <a:gd name="connsiteX8" fmla="*/ 0 w 1453141"/>
                <a:gd name="connsiteY8" fmla="*/ 1474846 h 2192748"/>
                <a:gd name="connsiteX9" fmla="*/ 1325088 w 1453141"/>
                <a:gd name="connsiteY9" fmla="*/ 6467 h 2192748"/>
                <a:gd name="connsiteX10" fmla="*/ 1453141 w 1453141"/>
                <a:gd name="connsiteY10" fmla="*/ 0 h 219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3141" h="2192748">
                  <a:moveTo>
                    <a:pt x="1453141" y="0"/>
                  </a:moveTo>
                  <a:lnTo>
                    <a:pt x="1453141" y="709454"/>
                  </a:lnTo>
                  <a:lnTo>
                    <a:pt x="1321283" y="722746"/>
                  </a:lnTo>
                  <a:cubicBezTo>
                    <a:pt x="971456" y="794331"/>
                    <a:pt x="708303" y="1103858"/>
                    <a:pt x="708303" y="1474846"/>
                  </a:cubicBezTo>
                  <a:cubicBezTo>
                    <a:pt x="708303" y="1580843"/>
                    <a:pt x="729785" y="1681822"/>
                    <a:pt x="768633" y="1773668"/>
                  </a:cubicBezTo>
                  <a:lnTo>
                    <a:pt x="803015" y="1837014"/>
                  </a:lnTo>
                  <a:lnTo>
                    <a:pt x="186865" y="2192748"/>
                  </a:lnTo>
                  <a:lnTo>
                    <a:pt x="178145" y="2178395"/>
                  </a:lnTo>
                  <a:cubicBezTo>
                    <a:pt x="64534" y="1969256"/>
                    <a:pt x="0" y="1729587"/>
                    <a:pt x="0" y="1474846"/>
                  </a:cubicBezTo>
                  <a:cubicBezTo>
                    <a:pt x="0" y="710622"/>
                    <a:pt x="580806" y="82053"/>
                    <a:pt x="1325088" y="6467"/>
                  </a:cubicBezTo>
                  <a:lnTo>
                    <a:pt x="1453141" y="0"/>
                  </a:lnTo>
                  <a:close/>
                </a:path>
              </a:pathLst>
            </a:cu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solidFill>
                  <a:srgbClr val="FFFFFF"/>
                </a:solidFill>
              </a:endParaRPr>
            </a:p>
          </p:txBody>
        </p:sp>
        <p:sp>
          <p:nvSpPr>
            <p:cNvPr id="5" name="Freeform 4"/>
            <p:cNvSpPr>
              <a:spLocks noChangeAspect="1"/>
            </p:cNvSpPr>
            <p:nvPr/>
          </p:nvSpPr>
          <p:spPr>
            <a:xfrm>
              <a:off x="3121796" y="2220854"/>
              <a:ext cx="1453141" cy="2192745"/>
            </a:xfrm>
            <a:custGeom>
              <a:avLst/>
              <a:gdLst>
                <a:gd name="connsiteX0" fmla="*/ 0 w 1453140"/>
                <a:gd name="connsiteY0" fmla="*/ 0 h 2192745"/>
                <a:gd name="connsiteX1" fmla="*/ 128053 w 1453140"/>
                <a:gd name="connsiteY1" fmla="*/ 6467 h 2192745"/>
                <a:gd name="connsiteX2" fmla="*/ 1453140 w 1453140"/>
                <a:gd name="connsiteY2" fmla="*/ 1474846 h 2192745"/>
                <a:gd name="connsiteX3" fmla="*/ 1274995 w 1453140"/>
                <a:gd name="connsiteY3" fmla="*/ 2178395 h 2192745"/>
                <a:gd name="connsiteX4" fmla="*/ 1266277 w 1453140"/>
                <a:gd name="connsiteY4" fmla="*/ 2192745 h 2192745"/>
                <a:gd name="connsiteX5" fmla="*/ 650127 w 1453140"/>
                <a:gd name="connsiteY5" fmla="*/ 1837010 h 2192745"/>
                <a:gd name="connsiteX6" fmla="*/ 684508 w 1453140"/>
                <a:gd name="connsiteY6" fmla="*/ 1773668 h 2192745"/>
                <a:gd name="connsiteX7" fmla="*/ 744837 w 1453140"/>
                <a:gd name="connsiteY7" fmla="*/ 1474846 h 2192745"/>
                <a:gd name="connsiteX8" fmla="*/ 131858 w 1453140"/>
                <a:gd name="connsiteY8" fmla="*/ 722746 h 2192745"/>
                <a:gd name="connsiteX9" fmla="*/ 0 w 1453140"/>
                <a:gd name="connsiteY9" fmla="*/ 709454 h 2192745"/>
                <a:gd name="connsiteX10" fmla="*/ 0 w 1453140"/>
                <a:gd name="connsiteY10" fmla="*/ 0 h 219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3140" h="2192745">
                  <a:moveTo>
                    <a:pt x="0" y="0"/>
                  </a:moveTo>
                  <a:lnTo>
                    <a:pt x="128053" y="6467"/>
                  </a:lnTo>
                  <a:cubicBezTo>
                    <a:pt x="872334" y="82053"/>
                    <a:pt x="1453140" y="710622"/>
                    <a:pt x="1453140" y="1474846"/>
                  </a:cubicBezTo>
                  <a:cubicBezTo>
                    <a:pt x="1453140" y="1729587"/>
                    <a:pt x="1388606" y="1969256"/>
                    <a:pt x="1274995" y="2178395"/>
                  </a:cubicBezTo>
                  <a:lnTo>
                    <a:pt x="1266277" y="2192745"/>
                  </a:lnTo>
                  <a:lnTo>
                    <a:pt x="650127" y="1837010"/>
                  </a:lnTo>
                  <a:lnTo>
                    <a:pt x="684508" y="1773668"/>
                  </a:lnTo>
                  <a:cubicBezTo>
                    <a:pt x="723355" y="1681822"/>
                    <a:pt x="744837" y="1580843"/>
                    <a:pt x="744837" y="1474846"/>
                  </a:cubicBezTo>
                  <a:cubicBezTo>
                    <a:pt x="744837" y="1103858"/>
                    <a:pt x="481684" y="794331"/>
                    <a:pt x="131858" y="722746"/>
                  </a:cubicBezTo>
                  <a:lnTo>
                    <a:pt x="0" y="709454"/>
                  </a:lnTo>
                  <a:lnTo>
                    <a:pt x="0" y="0"/>
                  </a:lnTo>
                  <a:close/>
                </a:path>
              </a:pathLst>
            </a:custGeom>
            <a:solidFill>
              <a:srgbClr val="71B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solidFill>
                  <a:srgbClr val="FFFFFF"/>
                </a:solidFill>
              </a:endParaRPr>
            </a:p>
          </p:txBody>
        </p:sp>
        <p:sp>
          <p:nvSpPr>
            <p:cNvPr id="6" name="Freeform 5"/>
            <p:cNvSpPr>
              <a:spLocks noChangeAspect="1"/>
            </p:cNvSpPr>
            <p:nvPr/>
          </p:nvSpPr>
          <p:spPr>
            <a:xfrm>
              <a:off x="1833544" y="4098060"/>
              <a:ext cx="2530785" cy="1073640"/>
            </a:xfrm>
            <a:custGeom>
              <a:avLst/>
              <a:gdLst>
                <a:gd name="connsiteX0" fmla="*/ 1916560 w 2530785"/>
                <a:gd name="connsiteY0" fmla="*/ 0 h 1073640"/>
                <a:gd name="connsiteX1" fmla="*/ 2530785 w 2530785"/>
                <a:gd name="connsiteY1" fmla="*/ 354622 h 1073640"/>
                <a:gd name="connsiteX2" fmla="*/ 2489314 w 2530785"/>
                <a:gd name="connsiteY2" fmla="*/ 422886 h 1073640"/>
                <a:gd name="connsiteX3" fmla="*/ 1265391 w 2530785"/>
                <a:gd name="connsiteY3" fmla="*/ 1073640 h 1073640"/>
                <a:gd name="connsiteX4" fmla="*/ 41469 w 2530785"/>
                <a:gd name="connsiteY4" fmla="*/ 422886 h 1073640"/>
                <a:gd name="connsiteX5" fmla="*/ 0 w 2530785"/>
                <a:gd name="connsiteY5" fmla="*/ 354626 h 1073640"/>
                <a:gd name="connsiteX6" fmla="*/ 614224 w 2530785"/>
                <a:gd name="connsiteY6" fmla="*/ 3 h 1073640"/>
                <a:gd name="connsiteX7" fmla="*/ 628805 w 2530785"/>
                <a:gd name="connsiteY7" fmla="*/ 26867 h 1073640"/>
                <a:gd name="connsiteX8" fmla="*/ 1265391 w 2530785"/>
                <a:gd name="connsiteY8" fmla="*/ 365337 h 1073640"/>
                <a:gd name="connsiteX9" fmla="*/ 1901978 w 2530785"/>
                <a:gd name="connsiteY9" fmla="*/ 26867 h 1073640"/>
                <a:gd name="connsiteX10" fmla="*/ 1916560 w 2530785"/>
                <a:gd name="connsiteY10" fmla="*/ 0 h 107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30785" h="1073640">
                  <a:moveTo>
                    <a:pt x="1916560" y="0"/>
                  </a:moveTo>
                  <a:lnTo>
                    <a:pt x="2530785" y="354622"/>
                  </a:lnTo>
                  <a:lnTo>
                    <a:pt x="2489314" y="422886"/>
                  </a:lnTo>
                  <a:cubicBezTo>
                    <a:pt x="2224066" y="815504"/>
                    <a:pt x="1774874" y="1073640"/>
                    <a:pt x="1265391" y="1073640"/>
                  </a:cubicBezTo>
                  <a:cubicBezTo>
                    <a:pt x="755909" y="1073640"/>
                    <a:pt x="306717" y="815504"/>
                    <a:pt x="41469" y="422886"/>
                  </a:cubicBezTo>
                  <a:lnTo>
                    <a:pt x="0" y="354626"/>
                  </a:lnTo>
                  <a:lnTo>
                    <a:pt x="614224" y="3"/>
                  </a:lnTo>
                  <a:lnTo>
                    <a:pt x="628805" y="26867"/>
                  </a:lnTo>
                  <a:cubicBezTo>
                    <a:pt x="766766" y="231075"/>
                    <a:pt x="1000399" y="365337"/>
                    <a:pt x="1265391" y="365337"/>
                  </a:cubicBezTo>
                  <a:cubicBezTo>
                    <a:pt x="1530383" y="365337"/>
                    <a:pt x="1764017" y="231075"/>
                    <a:pt x="1901978" y="26867"/>
                  </a:cubicBezTo>
                  <a:lnTo>
                    <a:pt x="1916560" y="0"/>
                  </a:lnTo>
                  <a:close/>
                </a:path>
              </a:pathLst>
            </a:custGeom>
            <a:solidFill>
              <a:srgbClr val="66A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solidFill>
                  <a:srgbClr val="FFFFFF"/>
                </a:solidFill>
              </a:endParaRPr>
            </a:p>
          </p:txBody>
        </p:sp>
        <p:sp>
          <p:nvSpPr>
            <p:cNvPr id="7" name="Donut 6"/>
            <p:cNvSpPr>
              <a:spLocks noChangeAspect="1"/>
            </p:cNvSpPr>
            <p:nvPr/>
          </p:nvSpPr>
          <p:spPr>
            <a:xfrm>
              <a:off x="400167" y="996932"/>
              <a:ext cx="5397537" cy="5397537"/>
            </a:xfrm>
            <a:prstGeom prst="donut">
              <a:avLst>
                <a:gd name="adj" fmla="val 7421"/>
              </a:avLst>
            </a:prstGeom>
            <a:solidFill>
              <a:srgbClr val="519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8" name="Right Arrow 7"/>
            <p:cNvSpPr/>
            <p:nvPr/>
          </p:nvSpPr>
          <p:spPr>
            <a:xfrm rot="16200000">
              <a:off x="2483384" y="2324841"/>
              <a:ext cx="1241638" cy="249555"/>
            </a:xfrm>
            <a:prstGeom prst="rightArrow">
              <a:avLst>
                <a:gd name="adj1" fmla="val 44169"/>
                <a:gd name="adj2" fmla="val 96302"/>
              </a:avLst>
            </a:prstGeom>
            <a:solidFill>
              <a:srgbClr val="E1B5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9" name="Rectangle 8"/>
            <p:cNvSpPr/>
            <p:nvPr/>
          </p:nvSpPr>
          <p:spPr>
            <a:xfrm rot="17691143">
              <a:off x="1972921" y="2772744"/>
              <a:ext cx="1701296" cy="1406060"/>
            </a:xfrm>
            <a:prstGeom prst="rect">
              <a:avLst/>
            </a:prstGeom>
            <a:noFill/>
          </p:spPr>
          <p:txBody>
            <a:bodyPr wrap="none" lIns="91440" tIns="45720" rIns="91440" bIns="45720">
              <a:prstTxWarp prst="textArchUp">
                <a:avLst/>
              </a:prstTxWarp>
              <a:spAutoFit/>
            </a:bodyPr>
            <a:lstStyle/>
            <a:p>
              <a:pPr algn="ctr"/>
              <a:r>
                <a:rPr lang="en-US" b="1" dirty="0">
                  <a:ln w="0"/>
                  <a:solidFill>
                    <a:srgbClr val="FFFFFF"/>
                  </a:solidFill>
                </a:rPr>
                <a:t>People</a:t>
              </a:r>
            </a:p>
          </p:txBody>
        </p:sp>
        <p:sp>
          <p:nvSpPr>
            <p:cNvPr id="10" name="Rectangle 9"/>
            <p:cNvSpPr/>
            <p:nvPr/>
          </p:nvSpPr>
          <p:spPr>
            <a:xfrm rot="3582926">
              <a:off x="2491940" y="2798144"/>
              <a:ext cx="1701296" cy="1406060"/>
            </a:xfrm>
            <a:prstGeom prst="rect">
              <a:avLst/>
            </a:prstGeom>
            <a:noFill/>
          </p:spPr>
          <p:txBody>
            <a:bodyPr wrap="none" lIns="91440" tIns="45720" rIns="91440" bIns="45720">
              <a:prstTxWarp prst="textArchUp">
                <a:avLst/>
              </a:prstTxWarp>
              <a:spAutoFit/>
            </a:bodyPr>
            <a:lstStyle/>
            <a:p>
              <a:pPr algn="ctr"/>
              <a:r>
                <a:rPr lang="en-US" b="1" dirty="0">
                  <a:ln w="0"/>
                  <a:solidFill>
                    <a:srgbClr val="FFFFFF"/>
                  </a:solidFill>
                </a:rPr>
                <a:t>Self</a:t>
              </a:r>
            </a:p>
          </p:txBody>
        </p:sp>
        <p:sp>
          <p:nvSpPr>
            <p:cNvPr id="11" name="Rectangle 10"/>
            <p:cNvSpPr/>
            <p:nvPr/>
          </p:nvSpPr>
          <p:spPr>
            <a:xfrm>
              <a:off x="2215295" y="4163888"/>
              <a:ext cx="1701296" cy="639543"/>
            </a:xfrm>
            <a:prstGeom prst="rect">
              <a:avLst/>
            </a:prstGeom>
            <a:noFill/>
          </p:spPr>
          <p:txBody>
            <a:bodyPr wrap="none" lIns="91440" tIns="45720" rIns="91440" bIns="45720">
              <a:prstTxWarp prst="textArchDown">
                <a:avLst/>
              </a:prstTxWarp>
              <a:spAutoFit/>
            </a:bodyPr>
            <a:lstStyle/>
            <a:p>
              <a:pPr algn="ctr"/>
              <a:r>
                <a:rPr lang="en-US" b="1" dirty="0">
                  <a:ln w="0"/>
                  <a:solidFill>
                    <a:srgbClr val="FFFFFF"/>
                  </a:solidFill>
                </a:rPr>
                <a:t>Team</a:t>
              </a:r>
            </a:p>
          </p:txBody>
        </p:sp>
        <p:sp>
          <p:nvSpPr>
            <p:cNvPr id="12" name="Rectangle 11"/>
            <p:cNvSpPr/>
            <p:nvPr/>
          </p:nvSpPr>
          <p:spPr>
            <a:xfrm>
              <a:off x="1297405" y="1265693"/>
              <a:ext cx="3579396" cy="2272232"/>
            </a:xfrm>
            <a:prstGeom prst="rect">
              <a:avLst/>
            </a:prstGeom>
            <a:noFill/>
          </p:spPr>
          <p:txBody>
            <a:bodyPr wrap="none" lIns="91440" tIns="45720" rIns="91440" bIns="45720">
              <a:prstTxWarp prst="textArchUp">
                <a:avLst/>
              </a:prstTxWarp>
              <a:spAutoFit/>
            </a:bodyPr>
            <a:lstStyle/>
            <a:p>
              <a:pPr algn="ctr"/>
              <a:r>
                <a:rPr lang="en-US" b="1" dirty="0">
                  <a:ln w="0"/>
                  <a:solidFill>
                    <a:srgbClr val="FFFFFF"/>
                  </a:solidFill>
                </a:rPr>
                <a:t>Enterprise</a:t>
              </a:r>
              <a:r>
                <a:rPr lang="en-US" sz="2000" b="1" dirty="0">
                  <a:ln w="0"/>
                  <a:solidFill>
                    <a:srgbClr val="FFFFFF"/>
                  </a:solidFill>
                </a:rPr>
                <a:t> Effectiveness</a:t>
              </a:r>
            </a:p>
          </p:txBody>
        </p:sp>
        <p:sp>
          <p:nvSpPr>
            <p:cNvPr id="13" name="Right Arrow 12"/>
            <p:cNvSpPr/>
            <p:nvPr/>
          </p:nvSpPr>
          <p:spPr>
            <a:xfrm rot="1800000">
              <a:off x="3544551" y="4209567"/>
              <a:ext cx="1226283" cy="249555"/>
            </a:xfrm>
            <a:prstGeom prst="rightArrow">
              <a:avLst>
                <a:gd name="adj1" fmla="val 44169"/>
                <a:gd name="adj2" fmla="val 96302"/>
              </a:avLst>
            </a:prstGeom>
            <a:solidFill>
              <a:srgbClr val="E1B5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4" name="Right Arrow 13"/>
            <p:cNvSpPr/>
            <p:nvPr/>
          </p:nvSpPr>
          <p:spPr>
            <a:xfrm rot="9000000">
              <a:off x="1424221" y="4209095"/>
              <a:ext cx="1252041" cy="249555"/>
            </a:xfrm>
            <a:prstGeom prst="rightArrow">
              <a:avLst>
                <a:gd name="adj1" fmla="val 44169"/>
                <a:gd name="adj2" fmla="val 96302"/>
              </a:avLst>
            </a:prstGeom>
            <a:solidFill>
              <a:srgbClr val="E1B5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5" name="Freeform 14"/>
            <p:cNvSpPr>
              <a:spLocks noChangeAspect="1"/>
            </p:cNvSpPr>
            <p:nvPr/>
          </p:nvSpPr>
          <p:spPr>
            <a:xfrm>
              <a:off x="2378935" y="2975700"/>
              <a:ext cx="1440000" cy="1440000"/>
            </a:xfrm>
            <a:custGeom>
              <a:avLst/>
              <a:gdLst>
                <a:gd name="connsiteX0" fmla="*/ 720000 w 1440000"/>
                <a:gd name="connsiteY0" fmla="*/ 0 h 1440000"/>
                <a:gd name="connsiteX1" fmla="*/ 1440000 w 1440000"/>
                <a:gd name="connsiteY1" fmla="*/ 720000 h 1440000"/>
                <a:gd name="connsiteX2" fmla="*/ 720000 w 1440000"/>
                <a:gd name="connsiteY2" fmla="*/ 1440000 h 1440000"/>
                <a:gd name="connsiteX3" fmla="*/ 0 w 1440000"/>
                <a:gd name="connsiteY3" fmla="*/ 720000 h 1440000"/>
                <a:gd name="connsiteX4" fmla="*/ 720000 w 1440000"/>
                <a:gd name="connsiteY4" fmla="*/ 0 h 14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000" h="1440000">
                  <a:moveTo>
                    <a:pt x="720000" y="0"/>
                  </a:moveTo>
                  <a:cubicBezTo>
                    <a:pt x="1117645" y="0"/>
                    <a:pt x="1440000" y="322355"/>
                    <a:pt x="1440000" y="720000"/>
                  </a:cubicBezTo>
                  <a:cubicBezTo>
                    <a:pt x="1440000" y="1117645"/>
                    <a:pt x="1117645" y="1440000"/>
                    <a:pt x="720000" y="1440000"/>
                  </a:cubicBezTo>
                  <a:cubicBezTo>
                    <a:pt x="322355" y="1440000"/>
                    <a:pt x="0" y="1117645"/>
                    <a:pt x="0" y="720000"/>
                  </a:cubicBezTo>
                  <a:cubicBezTo>
                    <a:pt x="0" y="322355"/>
                    <a:pt x="322355" y="0"/>
                    <a:pt x="720000" y="0"/>
                  </a:cubicBezTo>
                  <a:close/>
                </a:path>
              </a:pathLst>
            </a:custGeom>
            <a:solidFill>
              <a:srgbClr val="E1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FF"/>
                  </a:solidFill>
                </a:rPr>
                <a:t>Effective Managers</a:t>
              </a:r>
              <a:endParaRPr lang="en-CA" sz="1400" b="1" dirty="0">
                <a:solidFill>
                  <a:srgbClr val="FFFFFF"/>
                </a:solidFill>
              </a:endParaRPr>
            </a:p>
          </p:txBody>
        </p:sp>
        <p:sp>
          <p:nvSpPr>
            <p:cNvPr id="16" name="Donut 15"/>
            <p:cNvSpPr>
              <a:spLocks noChangeAspect="1"/>
            </p:cNvSpPr>
            <p:nvPr/>
          </p:nvSpPr>
          <p:spPr>
            <a:xfrm>
              <a:off x="797023" y="1393788"/>
              <a:ext cx="4603824" cy="4603824"/>
            </a:xfrm>
            <a:prstGeom prst="donut">
              <a:avLst>
                <a:gd name="adj" fmla="val 9895"/>
              </a:avLst>
            </a:prstGeom>
            <a:solidFill>
              <a:srgbClr val="1E5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17" name="Rectangle 16"/>
            <p:cNvSpPr/>
            <p:nvPr/>
          </p:nvSpPr>
          <p:spPr>
            <a:xfrm>
              <a:off x="1531236" y="1652146"/>
              <a:ext cx="3145933" cy="2272232"/>
            </a:xfrm>
            <a:prstGeom prst="rect">
              <a:avLst/>
            </a:prstGeom>
            <a:noFill/>
          </p:spPr>
          <p:txBody>
            <a:bodyPr wrap="none" lIns="91440" tIns="45720" rIns="91440" bIns="45720">
              <a:prstTxWarp prst="textArchUp">
                <a:avLst/>
              </a:prstTxWarp>
              <a:spAutoFit/>
            </a:bodyPr>
            <a:lstStyle/>
            <a:p>
              <a:pPr algn="ctr"/>
              <a:r>
                <a:rPr lang="en-US" b="1" dirty="0">
                  <a:ln w="0"/>
                  <a:solidFill>
                    <a:srgbClr val="FFFFFF"/>
                  </a:solidFill>
                </a:rPr>
                <a:t>Department Effectiveness</a:t>
              </a:r>
            </a:p>
          </p:txBody>
        </p:sp>
      </p:grpSp>
      <p:grpSp>
        <p:nvGrpSpPr>
          <p:cNvPr id="18" name="Group 17"/>
          <p:cNvGrpSpPr/>
          <p:nvPr/>
        </p:nvGrpSpPr>
        <p:grpSpPr>
          <a:xfrm>
            <a:off x="257174" y="5632399"/>
            <a:ext cx="8620125" cy="682753"/>
            <a:chOff x="323389" y="3283951"/>
            <a:chExt cx="8337823" cy="682753"/>
          </a:xfrm>
        </p:grpSpPr>
        <p:sp>
          <p:nvSpPr>
            <p:cNvPr id="19"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There is no such thing as “effective management training.” Various topics will be effective at different times for different roles. </a:t>
              </a:r>
              <a:r>
                <a:rPr lang="en-US" sz="1200" dirty="0">
                  <a:solidFill>
                    <a:srgbClr val="333333"/>
                  </a:solidFill>
                </a:rPr>
                <a:t>Delivering only the highest-impact learning at strategic points in your leadership development program will ensure the learning is retained and translates to results.</a:t>
              </a:r>
              <a:endParaRPr lang="en-CA" sz="1200" dirty="0">
                <a:solidFill>
                  <a:srgbClr val="333333"/>
                </a:solidFill>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
        <p:nvSpPr>
          <p:cNvPr id="21" name="TextBox 20"/>
          <p:cNvSpPr txBox="1"/>
          <p:nvPr/>
        </p:nvSpPr>
        <p:spPr>
          <a:xfrm>
            <a:off x="4809945" y="1290692"/>
            <a:ext cx="4067354" cy="3108543"/>
          </a:xfrm>
          <a:prstGeom prst="rect">
            <a:avLst/>
          </a:prstGeom>
        </p:spPr>
        <p:txBody>
          <a:bodyPr wrap="square" rtlCol="0">
            <a:spAutoFit/>
          </a:bodyPr>
          <a:lstStyle/>
          <a:p>
            <a:r>
              <a:rPr lang="en-US" sz="1400" dirty="0">
                <a:solidFill>
                  <a:srgbClr val="333333"/>
                </a:solidFill>
              </a:rPr>
              <a:t>Set up your first-time managers for success by leveraging Info-Tech’s training to focus on </a:t>
            </a:r>
            <a:r>
              <a:rPr lang="en-US" sz="1400" b="1" dirty="0">
                <a:solidFill>
                  <a:srgbClr val="333333"/>
                </a:solidFill>
              </a:rPr>
              <a:t>three key areas of management:</a:t>
            </a:r>
          </a:p>
          <a:p>
            <a:pPr marL="171450" indent="-171450">
              <a:buFont typeface="Arial" panose="020B0604020202020204" pitchFamily="34" charset="0"/>
              <a:buChar char="•"/>
            </a:pPr>
            <a:r>
              <a:rPr lang="en-US" sz="1400" dirty="0">
                <a:solidFill>
                  <a:srgbClr val="333333"/>
                </a:solidFill>
              </a:rPr>
              <a:t>Managing people as a </a:t>
            </a:r>
            <a:r>
              <a:rPr lang="en-US" sz="1400" b="1" dirty="0">
                <a:solidFill>
                  <a:srgbClr val="333333"/>
                </a:solidFill>
              </a:rPr>
              <a:t>team</a:t>
            </a:r>
          </a:p>
          <a:p>
            <a:pPr marL="171450" indent="-171450">
              <a:buFont typeface="Arial" panose="020B0604020202020204" pitchFamily="34" charset="0"/>
              <a:buChar char="•"/>
            </a:pPr>
            <a:r>
              <a:rPr lang="en-US" sz="1400" dirty="0">
                <a:solidFill>
                  <a:srgbClr val="333333"/>
                </a:solidFill>
              </a:rPr>
              <a:t>Managing people as </a:t>
            </a:r>
            <a:r>
              <a:rPr lang="en-US" sz="1400" b="1" dirty="0">
                <a:solidFill>
                  <a:srgbClr val="333333"/>
                </a:solidFill>
              </a:rPr>
              <a:t>individuals</a:t>
            </a:r>
          </a:p>
          <a:p>
            <a:pPr marL="171450" indent="-171450">
              <a:buFont typeface="Arial" panose="020B0604020202020204" pitchFamily="34" charset="0"/>
              <a:buChar char="•"/>
            </a:pPr>
            <a:r>
              <a:rPr lang="en-US" sz="1400" dirty="0">
                <a:solidFill>
                  <a:srgbClr val="333333"/>
                </a:solidFill>
              </a:rPr>
              <a:t>Managing </a:t>
            </a:r>
            <a:r>
              <a:rPr lang="en-US" sz="1400" b="1" dirty="0">
                <a:solidFill>
                  <a:srgbClr val="333333"/>
                </a:solidFill>
              </a:rPr>
              <a:t>yourself</a:t>
            </a:r>
            <a:r>
              <a:rPr lang="en-US" sz="1400" dirty="0">
                <a:solidFill>
                  <a:srgbClr val="333333"/>
                </a:solidFill>
              </a:rPr>
              <a:t> as a developing leader</a:t>
            </a:r>
          </a:p>
          <a:p>
            <a:pPr marL="171450" indent="-171450">
              <a:buFont typeface="Arial" panose="020B0604020202020204" pitchFamily="34" charset="0"/>
              <a:buChar char="•"/>
            </a:pPr>
            <a:endParaRPr lang="en-US" sz="1400" dirty="0">
              <a:solidFill>
                <a:srgbClr val="333333"/>
              </a:solidFill>
            </a:endParaRPr>
          </a:p>
          <a:p>
            <a:r>
              <a:rPr lang="en-US" sz="1400" dirty="0">
                <a:solidFill>
                  <a:srgbClr val="333333"/>
                </a:solidFill>
              </a:rPr>
              <a:t>Each of these areas:</a:t>
            </a:r>
          </a:p>
          <a:p>
            <a:pPr marL="171450" indent="-171450">
              <a:buFont typeface="Arial" panose="020B0604020202020204" pitchFamily="34" charset="0"/>
              <a:buChar char="•"/>
            </a:pPr>
            <a:r>
              <a:rPr lang="en-US" sz="1400" dirty="0">
                <a:solidFill>
                  <a:srgbClr val="333333"/>
                </a:solidFill>
              </a:rPr>
              <a:t>Is immediately important for a first-time manager</a:t>
            </a:r>
          </a:p>
          <a:p>
            <a:pPr marL="171450" indent="-171450">
              <a:buFont typeface="Arial" panose="020B0604020202020204" pitchFamily="34" charset="0"/>
              <a:buChar char="•"/>
            </a:pPr>
            <a:r>
              <a:rPr lang="en-US" sz="1400" dirty="0">
                <a:solidFill>
                  <a:srgbClr val="333333"/>
                </a:solidFill>
              </a:rPr>
              <a:t>Includes practical, tactical skills that can be implemented quickly</a:t>
            </a:r>
          </a:p>
          <a:p>
            <a:pPr marL="171450" indent="-171450">
              <a:buFont typeface="Arial" panose="020B0604020202020204" pitchFamily="34" charset="0"/>
              <a:buChar char="•"/>
            </a:pPr>
            <a:r>
              <a:rPr lang="en-US" sz="1400" dirty="0">
                <a:solidFill>
                  <a:srgbClr val="333333"/>
                </a:solidFill>
              </a:rPr>
              <a:t>Translates to departmental and organizational benefits</a:t>
            </a:r>
          </a:p>
        </p:txBody>
      </p:sp>
    </p:spTree>
    <p:extLst>
      <p:ext uri="{BB962C8B-B14F-4D97-AF65-F5344CB8AC3E}">
        <p14:creationId xmlns:p14="http://schemas.microsoft.com/office/powerpoint/2010/main" val="242848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blueprint is part two of a three-part series and will focus on the foundations of successful team management</a:t>
            </a:r>
            <a:endParaRPr lang="en-CA" dirty="0"/>
          </a:p>
        </p:txBody>
      </p:sp>
      <p:grpSp>
        <p:nvGrpSpPr>
          <p:cNvPr id="36" name="Group 2"/>
          <p:cNvGrpSpPr/>
          <p:nvPr/>
        </p:nvGrpSpPr>
        <p:grpSpPr>
          <a:xfrm>
            <a:off x="237764" y="1331878"/>
            <a:ext cx="4144851" cy="4103801"/>
            <a:chOff x="774865" y="1705177"/>
            <a:chExt cx="4144851" cy="4103801"/>
          </a:xfrm>
        </p:grpSpPr>
        <p:sp>
          <p:nvSpPr>
            <p:cNvPr id="37" name="Freeform 3"/>
            <p:cNvSpPr>
              <a:spLocks noChangeAspect="1"/>
            </p:cNvSpPr>
            <p:nvPr/>
          </p:nvSpPr>
          <p:spPr>
            <a:xfrm>
              <a:off x="1667463" y="2584888"/>
              <a:ext cx="1160825" cy="1734674"/>
            </a:xfrm>
            <a:custGeom>
              <a:avLst/>
              <a:gdLst>
                <a:gd name="connsiteX0" fmla="*/ 1453141 w 1453141"/>
                <a:gd name="connsiteY0" fmla="*/ 0 h 2192748"/>
                <a:gd name="connsiteX1" fmla="*/ 1453141 w 1453141"/>
                <a:gd name="connsiteY1" fmla="*/ 709454 h 2192748"/>
                <a:gd name="connsiteX2" fmla="*/ 1321283 w 1453141"/>
                <a:gd name="connsiteY2" fmla="*/ 722746 h 2192748"/>
                <a:gd name="connsiteX3" fmla="*/ 708303 w 1453141"/>
                <a:gd name="connsiteY3" fmla="*/ 1474846 h 2192748"/>
                <a:gd name="connsiteX4" fmla="*/ 768633 w 1453141"/>
                <a:gd name="connsiteY4" fmla="*/ 1773668 h 2192748"/>
                <a:gd name="connsiteX5" fmla="*/ 803015 w 1453141"/>
                <a:gd name="connsiteY5" fmla="*/ 1837014 h 2192748"/>
                <a:gd name="connsiteX6" fmla="*/ 186865 w 1453141"/>
                <a:gd name="connsiteY6" fmla="*/ 2192748 h 2192748"/>
                <a:gd name="connsiteX7" fmla="*/ 178145 w 1453141"/>
                <a:gd name="connsiteY7" fmla="*/ 2178395 h 2192748"/>
                <a:gd name="connsiteX8" fmla="*/ 0 w 1453141"/>
                <a:gd name="connsiteY8" fmla="*/ 1474846 h 2192748"/>
                <a:gd name="connsiteX9" fmla="*/ 1325088 w 1453141"/>
                <a:gd name="connsiteY9" fmla="*/ 6467 h 2192748"/>
                <a:gd name="connsiteX10" fmla="*/ 1453141 w 1453141"/>
                <a:gd name="connsiteY10" fmla="*/ 0 h 219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3141" h="2192748">
                  <a:moveTo>
                    <a:pt x="1453141" y="0"/>
                  </a:moveTo>
                  <a:lnTo>
                    <a:pt x="1453141" y="709454"/>
                  </a:lnTo>
                  <a:lnTo>
                    <a:pt x="1321283" y="722746"/>
                  </a:lnTo>
                  <a:cubicBezTo>
                    <a:pt x="971456" y="794331"/>
                    <a:pt x="708303" y="1103858"/>
                    <a:pt x="708303" y="1474846"/>
                  </a:cubicBezTo>
                  <a:cubicBezTo>
                    <a:pt x="708303" y="1580843"/>
                    <a:pt x="729785" y="1681822"/>
                    <a:pt x="768633" y="1773668"/>
                  </a:cubicBezTo>
                  <a:lnTo>
                    <a:pt x="803015" y="1837014"/>
                  </a:lnTo>
                  <a:lnTo>
                    <a:pt x="186865" y="2192748"/>
                  </a:lnTo>
                  <a:lnTo>
                    <a:pt x="178145" y="2178395"/>
                  </a:lnTo>
                  <a:cubicBezTo>
                    <a:pt x="64534" y="1969256"/>
                    <a:pt x="0" y="1729587"/>
                    <a:pt x="0" y="1474846"/>
                  </a:cubicBezTo>
                  <a:cubicBezTo>
                    <a:pt x="0" y="710622"/>
                    <a:pt x="580806" y="82053"/>
                    <a:pt x="1325088" y="6467"/>
                  </a:cubicBezTo>
                  <a:lnTo>
                    <a:pt x="1453141" y="0"/>
                  </a:lnTo>
                  <a:close/>
                </a:path>
              </a:pathLst>
            </a:cu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solidFill>
                  <a:srgbClr val="FFFFFF"/>
                </a:solidFill>
              </a:endParaRPr>
            </a:p>
          </p:txBody>
        </p:sp>
        <p:sp>
          <p:nvSpPr>
            <p:cNvPr id="38" name="Freeform 4"/>
            <p:cNvSpPr>
              <a:spLocks noChangeAspect="1"/>
            </p:cNvSpPr>
            <p:nvPr/>
          </p:nvSpPr>
          <p:spPr>
            <a:xfrm>
              <a:off x="2864810" y="2584888"/>
              <a:ext cx="1160825" cy="1734671"/>
            </a:xfrm>
            <a:custGeom>
              <a:avLst/>
              <a:gdLst>
                <a:gd name="connsiteX0" fmla="*/ 0 w 1453140"/>
                <a:gd name="connsiteY0" fmla="*/ 0 h 2192745"/>
                <a:gd name="connsiteX1" fmla="*/ 128053 w 1453140"/>
                <a:gd name="connsiteY1" fmla="*/ 6467 h 2192745"/>
                <a:gd name="connsiteX2" fmla="*/ 1453140 w 1453140"/>
                <a:gd name="connsiteY2" fmla="*/ 1474846 h 2192745"/>
                <a:gd name="connsiteX3" fmla="*/ 1274995 w 1453140"/>
                <a:gd name="connsiteY3" fmla="*/ 2178395 h 2192745"/>
                <a:gd name="connsiteX4" fmla="*/ 1266277 w 1453140"/>
                <a:gd name="connsiteY4" fmla="*/ 2192745 h 2192745"/>
                <a:gd name="connsiteX5" fmla="*/ 650127 w 1453140"/>
                <a:gd name="connsiteY5" fmla="*/ 1837010 h 2192745"/>
                <a:gd name="connsiteX6" fmla="*/ 684508 w 1453140"/>
                <a:gd name="connsiteY6" fmla="*/ 1773668 h 2192745"/>
                <a:gd name="connsiteX7" fmla="*/ 744837 w 1453140"/>
                <a:gd name="connsiteY7" fmla="*/ 1474846 h 2192745"/>
                <a:gd name="connsiteX8" fmla="*/ 131858 w 1453140"/>
                <a:gd name="connsiteY8" fmla="*/ 722746 h 2192745"/>
                <a:gd name="connsiteX9" fmla="*/ 0 w 1453140"/>
                <a:gd name="connsiteY9" fmla="*/ 709454 h 2192745"/>
                <a:gd name="connsiteX10" fmla="*/ 0 w 1453140"/>
                <a:gd name="connsiteY10" fmla="*/ 0 h 219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3140" h="2192745">
                  <a:moveTo>
                    <a:pt x="0" y="0"/>
                  </a:moveTo>
                  <a:lnTo>
                    <a:pt x="128053" y="6467"/>
                  </a:lnTo>
                  <a:cubicBezTo>
                    <a:pt x="872334" y="82053"/>
                    <a:pt x="1453140" y="710622"/>
                    <a:pt x="1453140" y="1474846"/>
                  </a:cubicBezTo>
                  <a:cubicBezTo>
                    <a:pt x="1453140" y="1729587"/>
                    <a:pt x="1388606" y="1969256"/>
                    <a:pt x="1274995" y="2178395"/>
                  </a:cubicBezTo>
                  <a:lnTo>
                    <a:pt x="1266277" y="2192745"/>
                  </a:lnTo>
                  <a:lnTo>
                    <a:pt x="650127" y="1837010"/>
                  </a:lnTo>
                  <a:lnTo>
                    <a:pt x="684508" y="1773668"/>
                  </a:lnTo>
                  <a:cubicBezTo>
                    <a:pt x="723355" y="1681822"/>
                    <a:pt x="744837" y="1580843"/>
                    <a:pt x="744837" y="1474846"/>
                  </a:cubicBezTo>
                  <a:cubicBezTo>
                    <a:pt x="744837" y="1103858"/>
                    <a:pt x="481684" y="794331"/>
                    <a:pt x="131858" y="722746"/>
                  </a:cubicBezTo>
                  <a:lnTo>
                    <a:pt x="0" y="709454"/>
                  </a:lnTo>
                  <a:lnTo>
                    <a:pt x="0" y="0"/>
                  </a:lnTo>
                  <a:close/>
                </a:path>
              </a:pathLst>
            </a:cu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solidFill>
                  <a:srgbClr val="FFFFFF"/>
                </a:solidFill>
              </a:endParaRPr>
            </a:p>
          </p:txBody>
        </p:sp>
        <p:sp>
          <p:nvSpPr>
            <p:cNvPr id="39" name="Freeform 5"/>
            <p:cNvSpPr>
              <a:spLocks noChangeAspect="1"/>
            </p:cNvSpPr>
            <p:nvPr/>
          </p:nvSpPr>
          <p:spPr>
            <a:xfrm>
              <a:off x="1835706" y="4069938"/>
              <a:ext cx="2021689" cy="849352"/>
            </a:xfrm>
            <a:custGeom>
              <a:avLst/>
              <a:gdLst>
                <a:gd name="connsiteX0" fmla="*/ 1916560 w 2530785"/>
                <a:gd name="connsiteY0" fmla="*/ 0 h 1073640"/>
                <a:gd name="connsiteX1" fmla="*/ 2530785 w 2530785"/>
                <a:gd name="connsiteY1" fmla="*/ 354622 h 1073640"/>
                <a:gd name="connsiteX2" fmla="*/ 2489314 w 2530785"/>
                <a:gd name="connsiteY2" fmla="*/ 422886 h 1073640"/>
                <a:gd name="connsiteX3" fmla="*/ 1265391 w 2530785"/>
                <a:gd name="connsiteY3" fmla="*/ 1073640 h 1073640"/>
                <a:gd name="connsiteX4" fmla="*/ 41469 w 2530785"/>
                <a:gd name="connsiteY4" fmla="*/ 422886 h 1073640"/>
                <a:gd name="connsiteX5" fmla="*/ 0 w 2530785"/>
                <a:gd name="connsiteY5" fmla="*/ 354626 h 1073640"/>
                <a:gd name="connsiteX6" fmla="*/ 614224 w 2530785"/>
                <a:gd name="connsiteY6" fmla="*/ 3 h 1073640"/>
                <a:gd name="connsiteX7" fmla="*/ 628805 w 2530785"/>
                <a:gd name="connsiteY7" fmla="*/ 26867 h 1073640"/>
                <a:gd name="connsiteX8" fmla="*/ 1265391 w 2530785"/>
                <a:gd name="connsiteY8" fmla="*/ 365337 h 1073640"/>
                <a:gd name="connsiteX9" fmla="*/ 1901978 w 2530785"/>
                <a:gd name="connsiteY9" fmla="*/ 26867 h 1073640"/>
                <a:gd name="connsiteX10" fmla="*/ 1916560 w 2530785"/>
                <a:gd name="connsiteY10" fmla="*/ 0 h 107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30785" h="1073640">
                  <a:moveTo>
                    <a:pt x="1916560" y="0"/>
                  </a:moveTo>
                  <a:lnTo>
                    <a:pt x="2530785" y="354622"/>
                  </a:lnTo>
                  <a:lnTo>
                    <a:pt x="2489314" y="422886"/>
                  </a:lnTo>
                  <a:cubicBezTo>
                    <a:pt x="2224066" y="815504"/>
                    <a:pt x="1774874" y="1073640"/>
                    <a:pt x="1265391" y="1073640"/>
                  </a:cubicBezTo>
                  <a:cubicBezTo>
                    <a:pt x="755909" y="1073640"/>
                    <a:pt x="306717" y="815504"/>
                    <a:pt x="41469" y="422886"/>
                  </a:cubicBezTo>
                  <a:lnTo>
                    <a:pt x="0" y="354626"/>
                  </a:lnTo>
                  <a:lnTo>
                    <a:pt x="614224" y="3"/>
                  </a:lnTo>
                  <a:lnTo>
                    <a:pt x="628805" y="26867"/>
                  </a:lnTo>
                  <a:cubicBezTo>
                    <a:pt x="766766" y="231075"/>
                    <a:pt x="1000399" y="365337"/>
                    <a:pt x="1265391" y="365337"/>
                  </a:cubicBezTo>
                  <a:cubicBezTo>
                    <a:pt x="1530383" y="365337"/>
                    <a:pt x="1764017" y="231075"/>
                    <a:pt x="1901978" y="26867"/>
                  </a:cubicBezTo>
                  <a:lnTo>
                    <a:pt x="1916560" y="0"/>
                  </a:lnTo>
                  <a:close/>
                </a:path>
              </a:pathLst>
            </a:cu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solidFill>
                  <a:srgbClr val="FFFFFF"/>
                </a:solidFill>
              </a:endParaRPr>
            </a:p>
          </p:txBody>
        </p:sp>
        <p:sp>
          <p:nvSpPr>
            <p:cNvPr id="40" name="Rectangle 6"/>
            <p:cNvSpPr/>
            <p:nvPr/>
          </p:nvSpPr>
          <p:spPr>
            <a:xfrm rot="17963115">
              <a:off x="1953632" y="3016042"/>
              <a:ext cx="1345888" cy="1123215"/>
            </a:xfrm>
            <a:prstGeom prst="rect">
              <a:avLst/>
            </a:prstGeom>
            <a:noFill/>
          </p:spPr>
          <p:txBody>
            <a:bodyPr wrap="none" lIns="91440" tIns="45720" rIns="91440" bIns="45720">
              <a:prstTxWarp prst="textArchUp">
                <a:avLst/>
              </a:prstTxWarp>
              <a:spAutoFit/>
            </a:bodyPr>
            <a:lstStyle/>
            <a:p>
              <a:pPr algn="ctr"/>
              <a:r>
                <a:rPr lang="en-US" b="1" dirty="0">
                  <a:ln w="0"/>
                  <a:solidFill>
                    <a:srgbClr val="FFFFFF"/>
                  </a:solidFill>
                </a:rPr>
                <a:t>People</a:t>
              </a:r>
            </a:p>
          </p:txBody>
        </p:sp>
        <p:sp>
          <p:nvSpPr>
            <p:cNvPr id="41" name="Rectangle 7"/>
            <p:cNvSpPr/>
            <p:nvPr/>
          </p:nvSpPr>
          <p:spPr>
            <a:xfrm rot="3582926">
              <a:off x="2368244" y="3036136"/>
              <a:ext cx="1345888" cy="1123215"/>
            </a:xfrm>
            <a:prstGeom prst="rect">
              <a:avLst/>
            </a:prstGeom>
            <a:noFill/>
          </p:spPr>
          <p:txBody>
            <a:bodyPr wrap="none" lIns="91440" tIns="45720" rIns="91440" bIns="45720">
              <a:prstTxWarp prst="textArchUp">
                <a:avLst/>
              </a:prstTxWarp>
              <a:spAutoFit/>
            </a:bodyPr>
            <a:lstStyle/>
            <a:p>
              <a:pPr algn="ctr"/>
              <a:r>
                <a:rPr lang="en-US" b="1" dirty="0">
                  <a:ln w="0"/>
                  <a:solidFill>
                    <a:srgbClr val="FFFFFF"/>
                  </a:solidFill>
                </a:rPr>
                <a:t>Self</a:t>
              </a:r>
            </a:p>
          </p:txBody>
        </p:sp>
        <p:sp>
          <p:nvSpPr>
            <p:cNvPr id="42" name="Rectangle 8"/>
            <p:cNvSpPr/>
            <p:nvPr/>
          </p:nvSpPr>
          <p:spPr>
            <a:xfrm>
              <a:off x="2140663" y="4122014"/>
              <a:ext cx="1359061" cy="505940"/>
            </a:xfrm>
            <a:prstGeom prst="rect">
              <a:avLst/>
            </a:prstGeom>
            <a:noFill/>
          </p:spPr>
          <p:txBody>
            <a:bodyPr wrap="none" lIns="91440" tIns="45720" rIns="91440" bIns="45720">
              <a:prstTxWarp prst="textArchDown">
                <a:avLst/>
              </a:prstTxWarp>
              <a:spAutoFit/>
            </a:bodyPr>
            <a:lstStyle/>
            <a:p>
              <a:pPr algn="ctr"/>
              <a:r>
                <a:rPr lang="en-US" b="1" dirty="0">
                  <a:ln w="0"/>
                  <a:solidFill>
                    <a:srgbClr val="FFFFFF"/>
                  </a:solidFill>
                </a:rPr>
                <a:t>Team</a:t>
              </a:r>
            </a:p>
          </p:txBody>
        </p:sp>
        <p:sp>
          <p:nvSpPr>
            <p:cNvPr id="43" name="Freeform 9"/>
            <p:cNvSpPr>
              <a:spLocks noChangeAspect="1"/>
            </p:cNvSpPr>
            <p:nvPr/>
          </p:nvSpPr>
          <p:spPr>
            <a:xfrm>
              <a:off x="2271385" y="3182043"/>
              <a:ext cx="1150328" cy="1139178"/>
            </a:xfrm>
            <a:custGeom>
              <a:avLst/>
              <a:gdLst>
                <a:gd name="connsiteX0" fmla="*/ 720000 w 1440000"/>
                <a:gd name="connsiteY0" fmla="*/ 0 h 1440000"/>
                <a:gd name="connsiteX1" fmla="*/ 1440000 w 1440000"/>
                <a:gd name="connsiteY1" fmla="*/ 720000 h 1440000"/>
                <a:gd name="connsiteX2" fmla="*/ 720000 w 1440000"/>
                <a:gd name="connsiteY2" fmla="*/ 1440000 h 1440000"/>
                <a:gd name="connsiteX3" fmla="*/ 0 w 1440000"/>
                <a:gd name="connsiteY3" fmla="*/ 720000 h 1440000"/>
                <a:gd name="connsiteX4" fmla="*/ 720000 w 1440000"/>
                <a:gd name="connsiteY4" fmla="*/ 0 h 14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000" h="1440000">
                  <a:moveTo>
                    <a:pt x="720000" y="0"/>
                  </a:moveTo>
                  <a:cubicBezTo>
                    <a:pt x="1117645" y="0"/>
                    <a:pt x="1440000" y="322355"/>
                    <a:pt x="1440000" y="720000"/>
                  </a:cubicBezTo>
                  <a:cubicBezTo>
                    <a:pt x="1440000" y="1117645"/>
                    <a:pt x="1117645" y="1440000"/>
                    <a:pt x="720000" y="1440000"/>
                  </a:cubicBezTo>
                  <a:cubicBezTo>
                    <a:pt x="322355" y="1440000"/>
                    <a:pt x="0" y="1117645"/>
                    <a:pt x="0" y="720000"/>
                  </a:cubicBezTo>
                  <a:cubicBezTo>
                    <a:pt x="0" y="322355"/>
                    <a:pt x="322355" y="0"/>
                    <a:pt x="720000" y="0"/>
                  </a:cubicBezTo>
                  <a:close/>
                </a:path>
              </a:pathLst>
            </a:custGeom>
            <a:solidFill>
              <a:srgbClr val="E1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FF"/>
                  </a:solidFill>
                </a:rPr>
                <a:t>Effective Managers</a:t>
              </a:r>
              <a:endParaRPr lang="en-CA" sz="1400" b="1" dirty="0">
                <a:solidFill>
                  <a:srgbClr val="FFFFFF"/>
                </a:solidFill>
              </a:endParaRPr>
            </a:p>
          </p:txBody>
        </p:sp>
        <p:sp>
          <p:nvSpPr>
            <p:cNvPr id="44" name="Freeform 10"/>
            <p:cNvSpPr>
              <a:spLocks noChangeAspect="1"/>
            </p:cNvSpPr>
            <p:nvPr/>
          </p:nvSpPr>
          <p:spPr>
            <a:xfrm>
              <a:off x="2864810" y="1705177"/>
              <a:ext cx="2054906" cy="3058802"/>
            </a:xfrm>
            <a:custGeom>
              <a:avLst/>
              <a:gdLst>
                <a:gd name="connsiteX0" fmla="*/ 0 w 2054906"/>
                <a:gd name="connsiteY0" fmla="*/ 0 h 3058802"/>
                <a:gd name="connsiteX1" fmla="*/ 194374 w 2054906"/>
                <a:gd name="connsiteY1" fmla="*/ 9720 h 3058802"/>
                <a:gd name="connsiteX2" fmla="*/ 2054906 w 2054906"/>
                <a:gd name="connsiteY2" fmla="*/ 2051462 h 3058802"/>
                <a:gd name="connsiteX3" fmla="*/ 1804775 w 2054906"/>
                <a:gd name="connsiteY3" fmla="*/ 3029729 h 3058802"/>
                <a:gd name="connsiteX4" fmla="*/ 1786940 w 2054906"/>
                <a:gd name="connsiteY4" fmla="*/ 3058802 h 3058802"/>
                <a:gd name="connsiteX5" fmla="*/ 1560004 w 2054906"/>
                <a:gd name="connsiteY5" fmla="*/ 2929052 h 3058802"/>
                <a:gd name="connsiteX6" fmla="*/ 1574183 w 2054906"/>
                <a:gd name="connsiteY6" fmla="*/ 2905939 h 3058802"/>
                <a:gd name="connsiteX7" fmla="*/ 1792662 w 2054906"/>
                <a:gd name="connsiteY7" fmla="*/ 2051462 h 3058802"/>
                <a:gd name="connsiteX8" fmla="*/ 167561 w 2054906"/>
                <a:gd name="connsiteY8" fmla="*/ 268081 h 3058802"/>
                <a:gd name="connsiteX9" fmla="*/ 0 w 2054906"/>
                <a:gd name="connsiteY9" fmla="*/ 259703 h 3058802"/>
                <a:gd name="connsiteX10" fmla="*/ 0 w 2054906"/>
                <a:gd name="connsiteY10" fmla="*/ 0 h 3058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4906" h="3058802">
                  <a:moveTo>
                    <a:pt x="0" y="0"/>
                  </a:moveTo>
                  <a:lnTo>
                    <a:pt x="194374" y="9720"/>
                  </a:lnTo>
                  <a:cubicBezTo>
                    <a:pt x="1239408" y="114820"/>
                    <a:pt x="2054906" y="988830"/>
                    <a:pt x="2054906" y="2051462"/>
                  </a:cubicBezTo>
                  <a:cubicBezTo>
                    <a:pt x="2054906" y="2405673"/>
                    <a:pt x="1964296" y="2738926"/>
                    <a:pt x="1804775" y="3029729"/>
                  </a:cubicBezTo>
                  <a:lnTo>
                    <a:pt x="1786940" y="3058802"/>
                  </a:lnTo>
                  <a:lnTo>
                    <a:pt x="1560004" y="2929052"/>
                  </a:lnTo>
                  <a:lnTo>
                    <a:pt x="1574183" y="2905939"/>
                  </a:lnTo>
                  <a:cubicBezTo>
                    <a:pt x="1713517" y="2651935"/>
                    <a:pt x="1792662" y="2360852"/>
                    <a:pt x="1792662" y="2051462"/>
                  </a:cubicBezTo>
                  <a:cubicBezTo>
                    <a:pt x="1792662" y="1123295"/>
                    <a:pt x="1080356" y="359883"/>
                    <a:pt x="167561" y="268081"/>
                  </a:cubicBezTo>
                  <a:lnTo>
                    <a:pt x="0" y="259703"/>
                  </a:lnTo>
                  <a:lnTo>
                    <a:pt x="0" y="0"/>
                  </a:ln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45" name="Freeform 11"/>
            <p:cNvSpPr>
              <a:spLocks noChangeAspect="1"/>
            </p:cNvSpPr>
            <p:nvPr/>
          </p:nvSpPr>
          <p:spPr>
            <a:xfrm>
              <a:off x="774865" y="1705251"/>
              <a:ext cx="2053423" cy="3055084"/>
            </a:xfrm>
            <a:custGeom>
              <a:avLst/>
              <a:gdLst>
                <a:gd name="connsiteX0" fmla="*/ 2053423 w 2053423"/>
                <a:gd name="connsiteY0" fmla="*/ 0 h 3055084"/>
                <a:gd name="connsiteX1" fmla="*/ 2053423 w 2053423"/>
                <a:gd name="connsiteY1" fmla="*/ 259703 h 3055084"/>
                <a:gd name="connsiteX2" fmla="*/ 1887345 w 2053423"/>
                <a:gd name="connsiteY2" fmla="*/ 268007 h 3055084"/>
                <a:gd name="connsiteX3" fmla="*/ 262244 w 2053423"/>
                <a:gd name="connsiteY3" fmla="*/ 2051388 h 3055084"/>
                <a:gd name="connsiteX4" fmla="*/ 480723 w 2053423"/>
                <a:gd name="connsiteY4" fmla="*/ 2905865 h 3055084"/>
                <a:gd name="connsiteX5" fmla="*/ 492666 w 2053423"/>
                <a:gd name="connsiteY5" fmla="*/ 2925332 h 3055084"/>
                <a:gd name="connsiteX6" fmla="*/ 265730 w 2053423"/>
                <a:gd name="connsiteY6" fmla="*/ 3055084 h 3055084"/>
                <a:gd name="connsiteX7" fmla="*/ 250130 w 2053423"/>
                <a:gd name="connsiteY7" fmla="*/ 3029655 h 3055084"/>
                <a:gd name="connsiteX8" fmla="*/ 0 w 2053423"/>
                <a:gd name="connsiteY8" fmla="*/ 2051388 h 3055084"/>
                <a:gd name="connsiteX9" fmla="*/ 1860532 w 2053423"/>
                <a:gd name="connsiteY9" fmla="*/ 9646 h 3055084"/>
                <a:gd name="connsiteX10" fmla="*/ 2053423 w 2053423"/>
                <a:gd name="connsiteY10" fmla="*/ 0 h 305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3423" h="3055084">
                  <a:moveTo>
                    <a:pt x="2053423" y="0"/>
                  </a:moveTo>
                  <a:lnTo>
                    <a:pt x="2053423" y="259703"/>
                  </a:lnTo>
                  <a:lnTo>
                    <a:pt x="1887345" y="268007"/>
                  </a:lnTo>
                  <a:cubicBezTo>
                    <a:pt x="974550" y="359809"/>
                    <a:pt x="262244" y="1123221"/>
                    <a:pt x="262244" y="2051388"/>
                  </a:cubicBezTo>
                  <a:cubicBezTo>
                    <a:pt x="262244" y="2360778"/>
                    <a:pt x="341389" y="2651861"/>
                    <a:pt x="480723" y="2905865"/>
                  </a:cubicBezTo>
                  <a:lnTo>
                    <a:pt x="492666" y="2925332"/>
                  </a:lnTo>
                  <a:lnTo>
                    <a:pt x="265730" y="3055084"/>
                  </a:lnTo>
                  <a:lnTo>
                    <a:pt x="250130" y="3029655"/>
                  </a:lnTo>
                  <a:cubicBezTo>
                    <a:pt x="90611" y="2738852"/>
                    <a:pt x="0" y="2405599"/>
                    <a:pt x="0" y="2051388"/>
                  </a:cubicBezTo>
                  <a:cubicBezTo>
                    <a:pt x="0" y="988756"/>
                    <a:pt x="815499" y="114746"/>
                    <a:pt x="1860532" y="9646"/>
                  </a:cubicBezTo>
                  <a:lnTo>
                    <a:pt x="2053423" y="0"/>
                  </a:lnTo>
                  <a:close/>
                </a:path>
              </a:pathLst>
            </a:custGeom>
            <a:solidFill>
              <a:srgbClr val="F9B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46" name="Freeform 12"/>
            <p:cNvSpPr>
              <a:spLocks noChangeAspect="1"/>
            </p:cNvSpPr>
            <p:nvPr/>
          </p:nvSpPr>
          <p:spPr>
            <a:xfrm>
              <a:off x="2864810" y="2011766"/>
              <a:ext cx="1740994" cy="2595060"/>
            </a:xfrm>
            <a:custGeom>
              <a:avLst/>
              <a:gdLst>
                <a:gd name="connsiteX0" fmla="*/ 0 w 1740994"/>
                <a:gd name="connsiteY0" fmla="*/ 0 h 2595060"/>
                <a:gd name="connsiteX1" fmla="*/ 164345 w 1740994"/>
                <a:gd name="connsiteY1" fmla="*/ 8219 h 2595060"/>
                <a:gd name="connsiteX2" fmla="*/ 1740994 w 1740994"/>
                <a:gd name="connsiteY2" fmla="*/ 1738427 h 2595060"/>
                <a:gd name="connsiteX3" fmla="*/ 1529029 w 1740994"/>
                <a:gd name="connsiteY3" fmla="*/ 2567428 h 2595060"/>
                <a:gd name="connsiteX4" fmla="*/ 1512078 w 1740994"/>
                <a:gd name="connsiteY4" fmla="*/ 2595060 h 2595060"/>
                <a:gd name="connsiteX5" fmla="*/ 1308581 w 1740994"/>
                <a:gd name="connsiteY5" fmla="*/ 2478710 h 2595060"/>
                <a:gd name="connsiteX6" fmla="*/ 1322253 w 1740994"/>
                <a:gd name="connsiteY6" fmla="*/ 2456424 h 2595060"/>
                <a:gd name="connsiteX7" fmla="*/ 1505835 w 1740994"/>
                <a:gd name="connsiteY7" fmla="*/ 1738427 h 2595060"/>
                <a:gd name="connsiteX8" fmla="*/ 140301 w 1740994"/>
                <a:gd name="connsiteY8" fmla="*/ 239894 h 2595060"/>
                <a:gd name="connsiteX9" fmla="*/ 0 w 1740994"/>
                <a:gd name="connsiteY9" fmla="*/ 232878 h 2595060"/>
                <a:gd name="connsiteX10" fmla="*/ 0 w 1740994"/>
                <a:gd name="connsiteY10" fmla="*/ 0 h 2595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40994" h="2595060">
                  <a:moveTo>
                    <a:pt x="0" y="0"/>
                  </a:moveTo>
                  <a:lnTo>
                    <a:pt x="164345" y="8219"/>
                  </a:lnTo>
                  <a:cubicBezTo>
                    <a:pt x="1049925" y="97282"/>
                    <a:pt x="1740994" y="837933"/>
                    <a:pt x="1740994" y="1738427"/>
                  </a:cubicBezTo>
                  <a:cubicBezTo>
                    <a:pt x="1740994" y="2038592"/>
                    <a:pt x="1664208" y="2320997"/>
                    <a:pt x="1529029" y="2567428"/>
                  </a:cubicBezTo>
                  <a:lnTo>
                    <a:pt x="1512078" y="2595060"/>
                  </a:lnTo>
                  <a:lnTo>
                    <a:pt x="1308581" y="2478710"/>
                  </a:lnTo>
                  <a:lnTo>
                    <a:pt x="1322253" y="2456424"/>
                  </a:lnTo>
                  <a:cubicBezTo>
                    <a:pt x="1439332" y="2242991"/>
                    <a:pt x="1505835" y="1998400"/>
                    <a:pt x="1505835" y="1738427"/>
                  </a:cubicBezTo>
                  <a:cubicBezTo>
                    <a:pt x="1505835" y="958510"/>
                    <a:pt x="907302" y="317032"/>
                    <a:pt x="140301" y="239894"/>
                  </a:cubicBezTo>
                  <a:lnTo>
                    <a:pt x="0" y="232878"/>
                  </a:lnTo>
                  <a:lnTo>
                    <a:pt x="0" y="0"/>
                  </a:ln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47" name="Freeform 13"/>
            <p:cNvSpPr>
              <a:spLocks noChangeAspect="1"/>
            </p:cNvSpPr>
            <p:nvPr/>
          </p:nvSpPr>
          <p:spPr>
            <a:xfrm>
              <a:off x="1093382" y="2012070"/>
              <a:ext cx="1734906" cy="2589162"/>
            </a:xfrm>
            <a:custGeom>
              <a:avLst/>
              <a:gdLst>
                <a:gd name="connsiteX0" fmla="*/ 1734906 w 1734906"/>
                <a:gd name="connsiteY0" fmla="*/ 0 h 2589162"/>
                <a:gd name="connsiteX1" fmla="*/ 1734906 w 1734906"/>
                <a:gd name="connsiteY1" fmla="*/ 232879 h 2589162"/>
                <a:gd name="connsiteX2" fmla="*/ 1600691 w 1734906"/>
                <a:gd name="connsiteY2" fmla="*/ 239590 h 2589162"/>
                <a:gd name="connsiteX3" fmla="*/ 235156 w 1734906"/>
                <a:gd name="connsiteY3" fmla="*/ 1738123 h 2589162"/>
                <a:gd name="connsiteX4" fmla="*/ 418739 w 1734906"/>
                <a:gd name="connsiteY4" fmla="*/ 2456120 h 2589162"/>
                <a:gd name="connsiteX5" fmla="*/ 428979 w 1734906"/>
                <a:gd name="connsiteY5" fmla="*/ 2472813 h 2589162"/>
                <a:gd name="connsiteX6" fmla="*/ 225485 w 1734906"/>
                <a:gd name="connsiteY6" fmla="*/ 2589162 h 2589162"/>
                <a:gd name="connsiteX7" fmla="*/ 211965 w 1734906"/>
                <a:gd name="connsiteY7" fmla="*/ 2567124 h 2589162"/>
                <a:gd name="connsiteX8" fmla="*/ 0 w 1734906"/>
                <a:gd name="connsiteY8" fmla="*/ 1738123 h 2589162"/>
                <a:gd name="connsiteX9" fmla="*/ 1576648 w 1734906"/>
                <a:gd name="connsiteY9" fmla="*/ 7915 h 2589162"/>
                <a:gd name="connsiteX10" fmla="*/ 1734906 w 1734906"/>
                <a:gd name="connsiteY10" fmla="*/ 0 h 258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4906" h="2589162">
                  <a:moveTo>
                    <a:pt x="1734906" y="0"/>
                  </a:moveTo>
                  <a:lnTo>
                    <a:pt x="1734906" y="232879"/>
                  </a:lnTo>
                  <a:lnTo>
                    <a:pt x="1600691" y="239590"/>
                  </a:lnTo>
                  <a:cubicBezTo>
                    <a:pt x="833690" y="316728"/>
                    <a:pt x="235156" y="958206"/>
                    <a:pt x="235156" y="1738123"/>
                  </a:cubicBezTo>
                  <a:cubicBezTo>
                    <a:pt x="235156" y="1998096"/>
                    <a:pt x="301660" y="2242687"/>
                    <a:pt x="418739" y="2456120"/>
                  </a:cubicBezTo>
                  <a:lnTo>
                    <a:pt x="428979" y="2472813"/>
                  </a:lnTo>
                  <a:lnTo>
                    <a:pt x="225485" y="2589162"/>
                  </a:lnTo>
                  <a:lnTo>
                    <a:pt x="211965" y="2567124"/>
                  </a:lnTo>
                  <a:cubicBezTo>
                    <a:pt x="76785" y="2320693"/>
                    <a:pt x="0" y="2038288"/>
                    <a:pt x="0" y="1738123"/>
                  </a:cubicBezTo>
                  <a:cubicBezTo>
                    <a:pt x="0" y="837629"/>
                    <a:pt x="691069" y="96978"/>
                    <a:pt x="1576648" y="7915"/>
                  </a:cubicBezTo>
                  <a:lnTo>
                    <a:pt x="1734906" y="0"/>
                  </a:lnTo>
                  <a:close/>
                </a:path>
              </a:pathLst>
            </a:custGeom>
            <a:solidFill>
              <a:srgbClr val="F9B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48" name="Freeform 14"/>
            <p:cNvSpPr>
              <a:spLocks noChangeAspect="1"/>
            </p:cNvSpPr>
            <p:nvPr/>
          </p:nvSpPr>
          <p:spPr>
            <a:xfrm>
              <a:off x="1376961" y="2298163"/>
              <a:ext cx="1451327" cy="2162582"/>
            </a:xfrm>
            <a:custGeom>
              <a:avLst/>
              <a:gdLst>
                <a:gd name="connsiteX0" fmla="*/ 1451327 w 1451327"/>
                <a:gd name="connsiteY0" fmla="*/ 0 h 2162582"/>
                <a:gd name="connsiteX1" fmla="*/ 1451327 w 1451327"/>
                <a:gd name="connsiteY1" fmla="*/ 248899 h 2162582"/>
                <a:gd name="connsiteX2" fmla="*/ 1343365 w 1451327"/>
                <a:gd name="connsiteY2" fmla="*/ 254298 h 2162582"/>
                <a:gd name="connsiteX3" fmla="*/ 251335 w 1451327"/>
                <a:gd name="connsiteY3" fmla="*/ 1452688 h 2162582"/>
                <a:gd name="connsiteX4" fmla="*/ 398148 w 1451327"/>
                <a:gd name="connsiteY4" fmla="*/ 2026876 h 2162582"/>
                <a:gd name="connsiteX5" fmla="*/ 405112 w 1451327"/>
                <a:gd name="connsiteY5" fmla="*/ 2038229 h 2162582"/>
                <a:gd name="connsiteX6" fmla="*/ 187617 w 1451327"/>
                <a:gd name="connsiteY6" fmla="*/ 2162582 h 2162582"/>
                <a:gd name="connsiteX7" fmla="*/ 177148 w 1451327"/>
                <a:gd name="connsiteY7" fmla="*/ 2145516 h 2162582"/>
                <a:gd name="connsiteX8" fmla="*/ 0 w 1451327"/>
                <a:gd name="connsiteY8" fmla="*/ 1452688 h 2162582"/>
                <a:gd name="connsiteX9" fmla="*/ 1317667 w 1451327"/>
                <a:gd name="connsiteY9" fmla="*/ 6684 h 2162582"/>
                <a:gd name="connsiteX10" fmla="*/ 1451327 w 1451327"/>
                <a:gd name="connsiteY10" fmla="*/ 0 h 216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1327" h="2162582">
                  <a:moveTo>
                    <a:pt x="1451327" y="0"/>
                  </a:moveTo>
                  <a:lnTo>
                    <a:pt x="1451327" y="248899"/>
                  </a:lnTo>
                  <a:lnTo>
                    <a:pt x="1343365" y="254298"/>
                  </a:lnTo>
                  <a:cubicBezTo>
                    <a:pt x="729988" y="315986"/>
                    <a:pt x="251335" y="828981"/>
                    <a:pt x="251335" y="1452688"/>
                  </a:cubicBezTo>
                  <a:cubicBezTo>
                    <a:pt x="251335" y="1660590"/>
                    <a:pt x="304518" y="1856192"/>
                    <a:pt x="398148" y="2026876"/>
                  </a:cubicBezTo>
                  <a:lnTo>
                    <a:pt x="405112" y="2038229"/>
                  </a:lnTo>
                  <a:lnTo>
                    <a:pt x="187617" y="2162582"/>
                  </a:lnTo>
                  <a:lnTo>
                    <a:pt x="177148" y="2145516"/>
                  </a:lnTo>
                  <a:cubicBezTo>
                    <a:pt x="64173" y="1939564"/>
                    <a:pt x="0" y="1703547"/>
                    <a:pt x="0" y="1452688"/>
                  </a:cubicBezTo>
                  <a:cubicBezTo>
                    <a:pt x="0" y="700110"/>
                    <a:pt x="577554" y="81118"/>
                    <a:pt x="1317667" y="6684"/>
                  </a:cubicBezTo>
                  <a:lnTo>
                    <a:pt x="1451327" y="0"/>
                  </a:lnTo>
                  <a:close/>
                </a:path>
              </a:pathLst>
            </a:custGeom>
            <a:solidFill>
              <a:srgbClr val="F9B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49" name="Freeform 15"/>
            <p:cNvSpPr>
              <a:spLocks noChangeAspect="1"/>
            </p:cNvSpPr>
            <p:nvPr/>
          </p:nvSpPr>
          <p:spPr>
            <a:xfrm>
              <a:off x="2864810" y="2298349"/>
              <a:ext cx="1447620" cy="2163845"/>
            </a:xfrm>
            <a:custGeom>
              <a:avLst/>
              <a:gdLst>
                <a:gd name="connsiteX0" fmla="*/ 0 w 1447620"/>
                <a:gd name="connsiteY0" fmla="*/ 0 h 2163845"/>
                <a:gd name="connsiteX1" fmla="*/ 129953 w 1447620"/>
                <a:gd name="connsiteY1" fmla="*/ 6498 h 2163845"/>
                <a:gd name="connsiteX2" fmla="*/ 1447620 w 1447620"/>
                <a:gd name="connsiteY2" fmla="*/ 1452502 h 2163845"/>
                <a:gd name="connsiteX3" fmla="*/ 1270473 w 1447620"/>
                <a:gd name="connsiteY3" fmla="*/ 2145330 h 2163845"/>
                <a:gd name="connsiteX4" fmla="*/ 1259115 w 1447620"/>
                <a:gd name="connsiteY4" fmla="*/ 2163845 h 2163845"/>
                <a:gd name="connsiteX5" fmla="*/ 1041620 w 1447620"/>
                <a:gd name="connsiteY5" fmla="*/ 2039491 h 2163845"/>
                <a:gd name="connsiteX6" fmla="*/ 1049473 w 1447620"/>
                <a:gd name="connsiteY6" fmla="*/ 2026690 h 2163845"/>
                <a:gd name="connsiteX7" fmla="*/ 1196285 w 1447620"/>
                <a:gd name="connsiteY7" fmla="*/ 1452502 h 2163845"/>
                <a:gd name="connsiteX8" fmla="*/ 104256 w 1447620"/>
                <a:gd name="connsiteY8" fmla="*/ 254112 h 2163845"/>
                <a:gd name="connsiteX9" fmla="*/ 0 w 1447620"/>
                <a:gd name="connsiteY9" fmla="*/ 248899 h 2163845"/>
                <a:gd name="connsiteX10" fmla="*/ 0 w 1447620"/>
                <a:gd name="connsiteY10" fmla="*/ 0 h 216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47620" h="2163845">
                  <a:moveTo>
                    <a:pt x="0" y="0"/>
                  </a:moveTo>
                  <a:lnTo>
                    <a:pt x="129953" y="6498"/>
                  </a:lnTo>
                  <a:cubicBezTo>
                    <a:pt x="870067" y="80932"/>
                    <a:pt x="1447620" y="699924"/>
                    <a:pt x="1447620" y="1452502"/>
                  </a:cubicBezTo>
                  <a:cubicBezTo>
                    <a:pt x="1447620" y="1703361"/>
                    <a:pt x="1383448" y="1939378"/>
                    <a:pt x="1270473" y="2145330"/>
                  </a:cubicBezTo>
                  <a:lnTo>
                    <a:pt x="1259115" y="2163845"/>
                  </a:lnTo>
                  <a:lnTo>
                    <a:pt x="1041620" y="2039491"/>
                  </a:lnTo>
                  <a:lnTo>
                    <a:pt x="1049473" y="2026690"/>
                  </a:lnTo>
                  <a:cubicBezTo>
                    <a:pt x="1143102" y="1856006"/>
                    <a:pt x="1196285" y="1660404"/>
                    <a:pt x="1196285" y="1452502"/>
                  </a:cubicBezTo>
                  <a:cubicBezTo>
                    <a:pt x="1196285" y="828795"/>
                    <a:pt x="717633" y="315800"/>
                    <a:pt x="104256" y="254112"/>
                  </a:cubicBezTo>
                  <a:lnTo>
                    <a:pt x="0" y="248899"/>
                  </a:lnTo>
                  <a:lnTo>
                    <a:pt x="0" y="0"/>
                  </a:ln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50" name="Freeform 16"/>
            <p:cNvSpPr>
              <a:spLocks noChangeAspect="1"/>
            </p:cNvSpPr>
            <p:nvPr/>
          </p:nvSpPr>
          <p:spPr>
            <a:xfrm>
              <a:off x="1583546" y="4367311"/>
              <a:ext cx="2521411" cy="837048"/>
            </a:xfrm>
            <a:custGeom>
              <a:avLst/>
              <a:gdLst>
                <a:gd name="connsiteX0" fmla="*/ 217495 w 2521411"/>
                <a:gd name="connsiteY0" fmla="*/ 0 h 837048"/>
                <a:gd name="connsiteX1" fmla="*/ 252492 w 2521411"/>
                <a:gd name="connsiteY1" fmla="*/ 57049 h 837048"/>
                <a:gd name="connsiteX2" fmla="*/ 1261150 w 2521411"/>
                <a:gd name="connsiteY2" fmla="*/ 588149 h 837048"/>
                <a:gd name="connsiteX3" fmla="*/ 2269807 w 2521411"/>
                <a:gd name="connsiteY3" fmla="*/ 57049 h 837048"/>
                <a:gd name="connsiteX4" fmla="*/ 2303917 w 2521411"/>
                <a:gd name="connsiteY4" fmla="*/ 1448 h 837048"/>
                <a:gd name="connsiteX5" fmla="*/ 2521411 w 2521411"/>
                <a:gd name="connsiteY5" fmla="*/ 125801 h 837048"/>
                <a:gd name="connsiteX6" fmla="*/ 2478218 w 2521411"/>
                <a:gd name="connsiteY6" fmla="*/ 196210 h 837048"/>
                <a:gd name="connsiteX7" fmla="*/ 1261150 w 2521411"/>
                <a:gd name="connsiteY7" fmla="*/ 837048 h 837048"/>
                <a:gd name="connsiteX8" fmla="*/ 44081 w 2521411"/>
                <a:gd name="connsiteY8" fmla="*/ 196210 h 837048"/>
                <a:gd name="connsiteX9" fmla="*/ 0 w 2521411"/>
                <a:gd name="connsiteY9" fmla="*/ 124354 h 837048"/>
                <a:gd name="connsiteX10" fmla="*/ 217495 w 2521411"/>
                <a:gd name="connsiteY10" fmla="*/ 0 h 8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21411" h="837048">
                  <a:moveTo>
                    <a:pt x="217495" y="0"/>
                  </a:moveTo>
                  <a:lnTo>
                    <a:pt x="252492" y="57049"/>
                  </a:lnTo>
                  <a:cubicBezTo>
                    <a:pt x="471088" y="377477"/>
                    <a:pt x="841275" y="588149"/>
                    <a:pt x="1261150" y="588149"/>
                  </a:cubicBezTo>
                  <a:cubicBezTo>
                    <a:pt x="1681024" y="588149"/>
                    <a:pt x="2051212" y="377477"/>
                    <a:pt x="2269807" y="57049"/>
                  </a:cubicBezTo>
                  <a:lnTo>
                    <a:pt x="2303917" y="1448"/>
                  </a:lnTo>
                  <a:lnTo>
                    <a:pt x="2521411" y="125801"/>
                  </a:lnTo>
                  <a:lnTo>
                    <a:pt x="2478218" y="196210"/>
                  </a:lnTo>
                  <a:cubicBezTo>
                    <a:pt x="2214456" y="582846"/>
                    <a:pt x="1767780" y="837048"/>
                    <a:pt x="1261150" y="837048"/>
                  </a:cubicBezTo>
                  <a:cubicBezTo>
                    <a:pt x="754521" y="837048"/>
                    <a:pt x="307844" y="582846"/>
                    <a:pt x="44081" y="196210"/>
                  </a:cubicBezTo>
                  <a:lnTo>
                    <a:pt x="0" y="124354"/>
                  </a:lnTo>
                  <a:lnTo>
                    <a:pt x="217495" y="0"/>
                  </a:ln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51" name="Freeform 17"/>
            <p:cNvSpPr>
              <a:spLocks noChangeAspect="1"/>
            </p:cNvSpPr>
            <p:nvPr/>
          </p:nvSpPr>
          <p:spPr>
            <a:xfrm>
              <a:off x="1337834" y="4515802"/>
              <a:ext cx="3020086" cy="973580"/>
            </a:xfrm>
            <a:custGeom>
              <a:avLst/>
              <a:gdLst>
                <a:gd name="connsiteX0" fmla="*/ 203495 w 3020086"/>
                <a:gd name="connsiteY0" fmla="*/ 0 h 973580"/>
                <a:gd name="connsiteX1" fmla="*/ 250476 w 3020086"/>
                <a:gd name="connsiteY1" fmla="*/ 76584 h 973580"/>
                <a:gd name="connsiteX2" fmla="*/ 1511758 w 3020086"/>
                <a:gd name="connsiteY2" fmla="*/ 740702 h 973580"/>
                <a:gd name="connsiteX3" fmla="*/ 2773040 w 3020086"/>
                <a:gd name="connsiteY3" fmla="*/ 76584 h 973580"/>
                <a:gd name="connsiteX4" fmla="*/ 2816590 w 3020086"/>
                <a:gd name="connsiteY4" fmla="*/ 5593 h 973580"/>
                <a:gd name="connsiteX5" fmla="*/ 3020086 w 3020086"/>
                <a:gd name="connsiteY5" fmla="*/ 121943 h 973580"/>
                <a:gd name="connsiteX6" fmla="*/ 2968037 w 3020086"/>
                <a:gd name="connsiteY6" fmla="*/ 206788 h 973580"/>
                <a:gd name="connsiteX7" fmla="*/ 1511759 w 3020086"/>
                <a:gd name="connsiteY7" fmla="*/ 973580 h 973580"/>
                <a:gd name="connsiteX8" fmla="*/ 55481 w 3020086"/>
                <a:gd name="connsiteY8" fmla="*/ 206788 h 973580"/>
                <a:gd name="connsiteX9" fmla="*/ 0 w 3020086"/>
                <a:gd name="connsiteY9" fmla="*/ 116349 h 973580"/>
                <a:gd name="connsiteX10" fmla="*/ 203495 w 3020086"/>
                <a:gd name="connsiteY10" fmla="*/ 0 h 9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20086" h="973580">
                  <a:moveTo>
                    <a:pt x="203495" y="0"/>
                  </a:moveTo>
                  <a:lnTo>
                    <a:pt x="250476" y="76584"/>
                  </a:lnTo>
                  <a:cubicBezTo>
                    <a:pt x="523820" y="477265"/>
                    <a:pt x="986724" y="740702"/>
                    <a:pt x="1511758" y="740702"/>
                  </a:cubicBezTo>
                  <a:cubicBezTo>
                    <a:pt x="2036792" y="740702"/>
                    <a:pt x="2499695" y="477265"/>
                    <a:pt x="2773040" y="76584"/>
                  </a:cubicBezTo>
                  <a:lnTo>
                    <a:pt x="2816590" y="5593"/>
                  </a:lnTo>
                  <a:lnTo>
                    <a:pt x="3020086" y="121943"/>
                  </a:lnTo>
                  <a:lnTo>
                    <a:pt x="2968037" y="206788"/>
                  </a:lnTo>
                  <a:cubicBezTo>
                    <a:pt x="2652432" y="669415"/>
                    <a:pt x="2117964" y="973580"/>
                    <a:pt x="1511759" y="973580"/>
                  </a:cubicBezTo>
                  <a:cubicBezTo>
                    <a:pt x="905554" y="973580"/>
                    <a:pt x="371085" y="669415"/>
                    <a:pt x="55481" y="206788"/>
                  </a:cubicBezTo>
                  <a:lnTo>
                    <a:pt x="0" y="116349"/>
                  </a:lnTo>
                  <a:lnTo>
                    <a:pt x="203495" y="0"/>
                  </a:ln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52" name="Freeform 18"/>
            <p:cNvSpPr>
              <a:spLocks noChangeAspect="1"/>
            </p:cNvSpPr>
            <p:nvPr/>
          </p:nvSpPr>
          <p:spPr>
            <a:xfrm>
              <a:off x="1059563" y="4661503"/>
              <a:ext cx="3573219" cy="1147475"/>
            </a:xfrm>
            <a:custGeom>
              <a:avLst/>
              <a:gdLst>
                <a:gd name="connsiteX0" fmla="*/ 226935 w 3573219"/>
                <a:gd name="connsiteY0" fmla="*/ 0 h 1147475"/>
                <a:gd name="connsiteX1" fmla="*/ 286697 w 3573219"/>
                <a:gd name="connsiteY1" fmla="*/ 97416 h 1147475"/>
                <a:gd name="connsiteX2" fmla="*/ 1787727 w 3573219"/>
                <a:gd name="connsiteY2" fmla="*/ 887772 h 1147475"/>
                <a:gd name="connsiteX3" fmla="*/ 3288758 w 3573219"/>
                <a:gd name="connsiteY3" fmla="*/ 97416 h 1147475"/>
                <a:gd name="connsiteX4" fmla="*/ 3346284 w 3573219"/>
                <a:gd name="connsiteY4" fmla="*/ 3644 h 1147475"/>
                <a:gd name="connsiteX5" fmla="*/ 3573219 w 3573219"/>
                <a:gd name="connsiteY5" fmla="*/ 133396 h 1147475"/>
                <a:gd name="connsiteX6" fmla="*/ 3506216 w 3573219"/>
                <a:gd name="connsiteY6" fmla="*/ 242618 h 1147475"/>
                <a:gd name="connsiteX7" fmla="*/ 1787727 w 3573219"/>
                <a:gd name="connsiteY7" fmla="*/ 1147475 h 1147475"/>
                <a:gd name="connsiteX8" fmla="*/ 69240 w 3573219"/>
                <a:gd name="connsiteY8" fmla="*/ 242618 h 1147475"/>
                <a:gd name="connsiteX9" fmla="*/ 0 w 3573219"/>
                <a:gd name="connsiteY9" fmla="*/ 129751 h 1147475"/>
                <a:gd name="connsiteX10" fmla="*/ 226935 w 3573219"/>
                <a:gd name="connsiteY10" fmla="*/ 0 h 114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3219" h="1147475">
                  <a:moveTo>
                    <a:pt x="226935" y="0"/>
                  </a:moveTo>
                  <a:lnTo>
                    <a:pt x="286697" y="97416"/>
                  </a:lnTo>
                  <a:cubicBezTo>
                    <a:pt x="612000" y="574260"/>
                    <a:pt x="1162893" y="887772"/>
                    <a:pt x="1787727" y="887772"/>
                  </a:cubicBezTo>
                  <a:cubicBezTo>
                    <a:pt x="2412562" y="887772"/>
                    <a:pt x="2963456" y="574260"/>
                    <a:pt x="3288758" y="97416"/>
                  </a:cubicBezTo>
                  <a:lnTo>
                    <a:pt x="3346284" y="3644"/>
                  </a:lnTo>
                  <a:lnTo>
                    <a:pt x="3573219" y="133396"/>
                  </a:lnTo>
                  <a:lnTo>
                    <a:pt x="3506216" y="242618"/>
                  </a:lnTo>
                  <a:cubicBezTo>
                    <a:pt x="3133786" y="788544"/>
                    <a:pt x="2503083" y="1147475"/>
                    <a:pt x="1787727" y="1147475"/>
                  </a:cubicBezTo>
                  <a:cubicBezTo>
                    <a:pt x="1072372" y="1147475"/>
                    <a:pt x="441670" y="788544"/>
                    <a:pt x="69240" y="242618"/>
                  </a:cubicBezTo>
                  <a:lnTo>
                    <a:pt x="0" y="129751"/>
                  </a:lnTo>
                  <a:lnTo>
                    <a:pt x="226935" y="0"/>
                  </a:ln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53" name="Rectangle 19"/>
            <p:cNvSpPr/>
            <p:nvPr/>
          </p:nvSpPr>
          <p:spPr>
            <a:xfrm rot="18127020">
              <a:off x="1295434" y="2774927"/>
              <a:ext cx="1874785" cy="1226379"/>
            </a:xfrm>
            <a:prstGeom prst="rect">
              <a:avLst/>
            </a:prstGeom>
            <a:noFill/>
          </p:spPr>
          <p:txBody>
            <a:bodyPr wrap="none" lIns="91440" tIns="45720" rIns="91440" bIns="45720">
              <a:prstTxWarp prst="textArchUp">
                <a:avLst/>
              </a:prstTxWarp>
              <a:spAutoFit/>
            </a:bodyPr>
            <a:lstStyle/>
            <a:p>
              <a:pPr algn="ctr">
                <a:spcBef>
                  <a:spcPts val="900"/>
                </a:spcBef>
              </a:pPr>
              <a:r>
                <a:rPr lang="en-US" sz="1400" dirty="0">
                  <a:ln w="0"/>
                  <a:solidFill>
                    <a:srgbClr val="333333"/>
                  </a:solidFill>
                </a:rPr>
                <a:t>Master Time</a:t>
              </a:r>
            </a:p>
            <a:p>
              <a:pPr algn="ctr">
                <a:spcBef>
                  <a:spcPts val="900"/>
                </a:spcBef>
              </a:pPr>
              <a:r>
                <a:rPr lang="en-US" sz="1400" dirty="0">
                  <a:ln w="0"/>
                  <a:solidFill>
                    <a:srgbClr val="333333"/>
                  </a:solidFill>
                </a:rPr>
                <a:t>Delegate</a:t>
              </a:r>
            </a:p>
            <a:p>
              <a:pPr algn="ctr">
                <a:spcBef>
                  <a:spcPts val="900"/>
                </a:spcBef>
              </a:pPr>
              <a:r>
                <a:rPr lang="en-US" sz="1400" dirty="0">
                  <a:ln w="0"/>
                  <a:solidFill>
                    <a:srgbClr val="333333"/>
                  </a:solidFill>
                </a:rPr>
                <a:t>Accountability</a:t>
              </a:r>
            </a:p>
          </p:txBody>
        </p:sp>
        <p:sp>
          <p:nvSpPr>
            <p:cNvPr id="54" name="Rectangle 20"/>
            <p:cNvSpPr/>
            <p:nvPr/>
          </p:nvSpPr>
          <p:spPr>
            <a:xfrm>
              <a:off x="1864803" y="3939794"/>
              <a:ext cx="1974509" cy="1079250"/>
            </a:xfrm>
            <a:prstGeom prst="rect">
              <a:avLst/>
            </a:prstGeom>
            <a:noFill/>
          </p:spPr>
          <p:txBody>
            <a:bodyPr wrap="none" lIns="91440" tIns="45720" rIns="91440" bIns="45720">
              <a:prstTxWarp prst="textArchDown">
                <a:avLst/>
              </a:prstTxWarp>
              <a:spAutoFit/>
            </a:bodyPr>
            <a:lstStyle/>
            <a:p>
              <a:pPr algn="ctr">
                <a:spcBef>
                  <a:spcPts val="900"/>
                </a:spcBef>
              </a:pPr>
              <a:r>
                <a:rPr lang="en-US" sz="1400" dirty="0">
                  <a:ln w="0"/>
                  <a:solidFill>
                    <a:srgbClr val="333333"/>
                  </a:solidFill>
                </a:rPr>
                <a:t>Communication</a:t>
              </a:r>
            </a:p>
            <a:p>
              <a:pPr algn="ctr">
                <a:spcBef>
                  <a:spcPts val="900"/>
                </a:spcBef>
              </a:pPr>
              <a:r>
                <a:rPr lang="en-US" sz="1400" dirty="0">
                  <a:ln w="0"/>
                  <a:solidFill>
                    <a:srgbClr val="333333"/>
                  </a:solidFill>
                </a:rPr>
                <a:t>Feedback &amp; Coaching</a:t>
              </a:r>
            </a:p>
            <a:p>
              <a:pPr algn="ctr">
                <a:spcBef>
                  <a:spcPts val="900"/>
                </a:spcBef>
              </a:pPr>
              <a:r>
                <a:rPr lang="en-US" sz="1400" dirty="0">
                  <a:ln w="0"/>
                  <a:solidFill>
                    <a:srgbClr val="333333"/>
                  </a:solidFill>
                </a:rPr>
                <a:t>Performance Management</a:t>
              </a:r>
            </a:p>
          </p:txBody>
        </p:sp>
        <p:sp>
          <p:nvSpPr>
            <p:cNvPr id="55" name="Rectangle 21"/>
            <p:cNvSpPr/>
            <p:nvPr/>
          </p:nvSpPr>
          <p:spPr>
            <a:xfrm rot="3868943">
              <a:off x="2668067" y="2917102"/>
              <a:ext cx="1921088" cy="923330"/>
            </a:xfrm>
            <a:prstGeom prst="rect">
              <a:avLst/>
            </a:prstGeom>
            <a:noFill/>
          </p:spPr>
          <p:txBody>
            <a:bodyPr wrap="none" lIns="91440" tIns="45720" rIns="91440" bIns="45720">
              <a:prstTxWarp prst="textArchUp">
                <a:avLst/>
              </a:prstTxWarp>
              <a:spAutoFit/>
            </a:bodyPr>
            <a:lstStyle/>
            <a:p>
              <a:pPr algn="ctr">
                <a:spcBef>
                  <a:spcPts val="900"/>
                </a:spcBef>
              </a:pPr>
              <a:endParaRPr lang="en-US" sz="1400" dirty="0">
                <a:ln w="0"/>
                <a:solidFill>
                  <a:srgbClr val="333333"/>
                </a:solidFill>
              </a:endParaRPr>
            </a:p>
            <a:p>
              <a:pPr algn="ctr">
                <a:spcBef>
                  <a:spcPts val="900"/>
                </a:spcBef>
              </a:pPr>
              <a:r>
                <a:rPr lang="en-US" sz="1400" dirty="0">
                  <a:ln w="0"/>
                  <a:solidFill>
                    <a:srgbClr val="333333"/>
                  </a:solidFill>
                </a:rPr>
                <a:t>Conflict &amp; Difficult Conversations</a:t>
              </a:r>
            </a:p>
            <a:p>
              <a:pPr algn="ctr">
                <a:spcBef>
                  <a:spcPts val="900"/>
                </a:spcBef>
              </a:pPr>
              <a:r>
                <a:rPr lang="en-US" sz="1400" dirty="0">
                  <a:ln w="0"/>
                  <a:solidFill>
                    <a:srgbClr val="333333"/>
                  </a:solidFill>
                </a:rPr>
                <a:t>Your Role in the Organization</a:t>
              </a:r>
            </a:p>
            <a:p>
              <a:pPr algn="ctr">
                <a:spcBef>
                  <a:spcPts val="900"/>
                </a:spcBef>
              </a:pPr>
              <a:r>
                <a:rPr lang="en-US" sz="1400" dirty="0">
                  <a:ln w="0"/>
                  <a:solidFill>
                    <a:srgbClr val="333333"/>
                  </a:solidFill>
                </a:rPr>
                <a:t>Your Role in Decisions</a:t>
              </a:r>
            </a:p>
          </p:txBody>
        </p:sp>
      </p:grpSp>
      <p:sp>
        <p:nvSpPr>
          <p:cNvPr id="24" name="Rectangle 23"/>
          <p:cNvSpPr/>
          <p:nvPr/>
        </p:nvSpPr>
        <p:spPr>
          <a:xfrm>
            <a:off x="4696024" y="1133475"/>
            <a:ext cx="4457135" cy="472145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26" name="Group 20"/>
          <p:cNvGrpSpPr/>
          <p:nvPr/>
        </p:nvGrpSpPr>
        <p:grpSpPr>
          <a:xfrm>
            <a:off x="4691402" y="1122006"/>
            <a:ext cx="4461757" cy="1954994"/>
            <a:chOff x="4010283" y="2773342"/>
            <a:chExt cx="5248925" cy="1826481"/>
          </a:xfrm>
        </p:grpSpPr>
        <p:sp>
          <p:nvSpPr>
            <p:cNvPr id="27" name="Rectangle 23"/>
            <p:cNvSpPr/>
            <p:nvPr/>
          </p:nvSpPr>
          <p:spPr>
            <a:xfrm>
              <a:off x="4010283" y="2773342"/>
              <a:ext cx="5248925" cy="586712"/>
            </a:xfrm>
            <a:prstGeom prst="rect">
              <a:avLst/>
            </a:prstGeom>
            <a:solidFill>
              <a:schemeClr val="accent3"/>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This blueprint focuses on the essential skills necessary to develop people.</a:t>
              </a:r>
            </a:p>
          </p:txBody>
        </p:sp>
        <p:sp>
          <p:nvSpPr>
            <p:cNvPr id="28" name="Rectangle 22"/>
            <p:cNvSpPr/>
            <p:nvPr/>
          </p:nvSpPr>
          <p:spPr>
            <a:xfrm>
              <a:off x="4347839" y="3434119"/>
              <a:ext cx="4586840" cy="1165704"/>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400" dirty="0">
                  <a:solidFill>
                    <a:srgbClr val="333333"/>
                  </a:solidFill>
                </a:rPr>
                <a:t>This blueprint can be used alone to kick-start your first-time managers’ team leadership skills or in conjunction with the team- and self-development modules for a well-rounded management primer.</a:t>
              </a:r>
            </a:p>
            <a:p>
              <a:pPr>
                <a:spcBef>
                  <a:spcPts val="600"/>
                </a:spcBef>
              </a:pPr>
              <a:endParaRPr lang="en-US" sz="1400" dirty="0">
                <a:solidFill>
                  <a:srgbClr val="333333"/>
                </a:solidFill>
              </a:endParaRPr>
            </a:p>
            <a:p>
              <a:pPr>
                <a:spcBef>
                  <a:spcPts val="600"/>
                </a:spcBef>
              </a:pPr>
              <a:r>
                <a:rPr lang="en-US" sz="1400" dirty="0">
                  <a:solidFill>
                    <a:srgbClr val="333333"/>
                  </a:solidFill>
                </a:rPr>
                <a:t>This blueprint covers three key skills:</a:t>
              </a:r>
            </a:p>
            <a:p>
              <a:pPr marL="285750" indent="-285750">
                <a:spcBef>
                  <a:spcPts val="600"/>
                </a:spcBef>
                <a:buFont typeface="Arial" panose="020B0604020202020204" pitchFamily="34" charset="0"/>
                <a:buChar char="•"/>
              </a:pPr>
              <a:r>
                <a:rPr lang="en-US" sz="1400" dirty="0">
                  <a:solidFill>
                    <a:srgbClr val="333333"/>
                  </a:solidFill>
                </a:rPr>
                <a:t>How to hold yourself and your direct reports </a:t>
              </a:r>
              <a:r>
                <a:rPr lang="en-US" sz="1400" b="1" dirty="0">
                  <a:solidFill>
                    <a:srgbClr val="333333"/>
                  </a:solidFill>
                </a:rPr>
                <a:t>accountable.</a:t>
              </a:r>
              <a:endParaRPr lang="en-US" sz="1400" dirty="0">
                <a:solidFill>
                  <a:srgbClr val="333333"/>
                </a:solidFill>
              </a:endParaRPr>
            </a:p>
            <a:p>
              <a:pPr marL="285750" indent="-285750">
                <a:spcBef>
                  <a:spcPts val="600"/>
                </a:spcBef>
                <a:buFont typeface="Arial" panose="020B0604020202020204" pitchFamily="34" charset="0"/>
                <a:buChar char="•"/>
              </a:pPr>
              <a:r>
                <a:rPr lang="en-US" sz="1400" dirty="0">
                  <a:solidFill>
                    <a:srgbClr val="333333"/>
                  </a:solidFill>
                </a:rPr>
                <a:t>Tactical approaches to effective </a:t>
              </a:r>
              <a:r>
                <a:rPr lang="en-US" sz="1400" b="1" dirty="0">
                  <a:solidFill>
                    <a:srgbClr val="333333"/>
                  </a:solidFill>
                </a:rPr>
                <a:t>time management.</a:t>
              </a:r>
            </a:p>
            <a:p>
              <a:pPr marL="285750" indent="-285750">
                <a:spcBef>
                  <a:spcPts val="600"/>
                </a:spcBef>
                <a:buFont typeface="Arial" panose="020B0604020202020204" pitchFamily="34" charset="0"/>
                <a:buChar char="•"/>
              </a:pPr>
              <a:r>
                <a:rPr lang="en-US" sz="1400" dirty="0">
                  <a:solidFill>
                    <a:srgbClr val="333333"/>
                  </a:solidFill>
                </a:rPr>
                <a:t>How to effectively </a:t>
              </a:r>
              <a:r>
                <a:rPr lang="en-US" sz="1400" b="1" dirty="0">
                  <a:solidFill>
                    <a:srgbClr val="333333"/>
                  </a:solidFill>
                </a:rPr>
                <a:t>delegate </a:t>
              </a:r>
              <a:r>
                <a:rPr lang="en-US" sz="1400" dirty="0">
                  <a:solidFill>
                    <a:srgbClr val="333333"/>
                  </a:solidFill>
                </a:rPr>
                <a:t>so tasks and goals are completed successfully.</a:t>
              </a:r>
            </a:p>
          </p:txBody>
        </p:sp>
      </p:grpSp>
      <p:grpSp>
        <p:nvGrpSpPr>
          <p:cNvPr id="29" name="Group 28"/>
          <p:cNvGrpSpPr/>
          <p:nvPr/>
        </p:nvGrpSpPr>
        <p:grpSpPr>
          <a:xfrm>
            <a:off x="0" y="5854929"/>
            <a:ext cx="9143999" cy="682753"/>
            <a:chOff x="323389" y="3283951"/>
            <a:chExt cx="9143999" cy="682753"/>
          </a:xfrm>
          <a:effectLst/>
        </p:grpSpPr>
        <p:sp>
          <p:nvSpPr>
            <p:cNvPr id="30" name="Rectangle 97"/>
            <p:cNvSpPr/>
            <p:nvPr/>
          </p:nvSpPr>
          <p:spPr>
            <a:xfrm>
              <a:off x="1600867" y="3283951"/>
              <a:ext cx="7866521" cy="676048"/>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This blueprint is not a replacement for formal leadership or management certification. It is designed as a practical, tactical, and foundational introduction to key management capabilities. </a:t>
              </a:r>
            </a:p>
          </p:txBody>
        </p:sp>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2085108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entagon 14">
            <a:extLst>
              <a:ext uri="{FF2B5EF4-FFF2-40B4-BE49-F238E27FC236}">
                <a16:creationId xmlns:a16="http://schemas.microsoft.com/office/drawing/2014/main" id="{7EE6ECF1-5674-1740-96C7-0FF740C5256D}"/>
              </a:ext>
            </a:extLst>
          </p:cNvPr>
          <p:cNvSpPr/>
          <p:nvPr/>
        </p:nvSpPr>
        <p:spPr>
          <a:xfrm>
            <a:off x="0" y="1440891"/>
            <a:ext cx="4609360" cy="889502"/>
          </a:xfrm>
          <a:prstGeom prst="homePlate">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endParaRPr lang="en-US" sz="1600" dirty="0">
              <a:solidFill>
                <a:srgbClr val="FFFFFF"/>
              </a:solidFill>
            </a:endParaRPr>
          </a:p>
        </p:txBody>
      </p:sp>
      <p:sp>
        <p:nvSpPr>
          <p:cNvPr id="16" name="Pentagon 15">
            <a:extLst>
              <a:ext uri="{FF2B5EF4-FFF2-40B4-BE49-F238E27FC236}">
                <a16:creationId xmlns:a16="http://schemas.microsoft.com/office/drawing/2014/main" id="{7EE6ECF1-5674-1740-96C7-0FF740C5256D}"/>
              </a:ext>
            </a:extLst>
          </p:cNvPr>
          <p:cNvSpPr/>
          <p:nvPr/>
        </p:nvSpPr>
        <p:spPr>
          <a:xfrm flipH="1">
            <a:off x="4609360" y="1439078"/>
            <a:ext cx="4534640" cy="889502"/>
          </a:xfrm>
          <a:prstGeom prst="homePlate">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endParaRPr lang="en-US" sz="1600" dirty="0">
              <a:solidFill>
                <a:srgbClr val="FFFFFF"/>
              </a:solidFill>
            </a:endParaRPr>
          </a:p>
        </p:txBody>
      </p:sp>
      <p:sp>
        <p:nvSpPr>
          <p:cNvPr id="2" name="Title 1"/>
          <p:cNvSpPr>
            <a:spLocks noGrp="1"/>
          </p:cNvSpPr>
          <p:nvPr>
            <p:ph type="title"/>
          </p:nvPr>
        </p:nvSpPr>
        <p:spPr/>
        <p:txBody>
          <a:bodyPr/>
          <a:lstStyle/>
          <a:p>
            <a:r>
              <a:rPr lang="en-US" dirty="0"/>
              <a:t>Info-Tech’s training tools guide participants through successful skill building</a:t>
            </a:r>
            <a:endParaRPr lang="en-CA" dirty="0"/>
          </a:p>
        </p:txBody>
      </p:sp>
      <p:sp>
        <p:nvSpPr>
          <p:cNvPr id="7" name="TextBox 6"/>
          <p:cNvSpPr txBox="1"/>
          <p:nvPr/>
        </p:nvSpPr>
        <p:spPr>
          <a:xfrm>
            <a:off x="463361" y="1470212"/>
            <a:ext cx="4061086" cy="830997"/>
          </a:xfrm>
          <a:prstGeom prst="rect">
            <a:avLst/>
          </a:prstGeom>
        </p:spPr>
        <p:txBody>
          <a:bodyPr wrap="square" rtlCol="0">
            <a:spAutoFit/>
          </a:bodyPr>
          <a:lstStyle/>
          <a:p>
            <a:r>
              <a:rPr lang="en-US" sz="1200" dirty="0">
                <a:solidFill>
                  <a:srgbClr val="333333"/>
                </a:solidFill>
              </a:rPr>
              <a:t>Practical facilitation guides equip you with the information, activities, and speaker’s notes necessary to deliver focused, tactical training to your management team.</a:t>
            </a:r>
            <a:endParaRPr lang="en-CA" sz="1200" dirty="0">
              <a:solidFill>
                <a:srgbClr val="333333"/>
              </a:solidFill>
            </a:endParaRPr>
          </a:p>
        </p:txBody>
      </p:sp>
      <p:sp>
        <p:nvSpPr>
          <p:cNvPr id="8" name="TextBox 7"/>
          <p:cNvSpPr txBox="1"/>
          <p:nvPr/>
        </p:nvSpPr>
        <p:spPr>
          <a:xfrm>
            <a:off x="5097294" y="1470212"/>
            <a:ext cx="3667327" cy="646331"/>
          </a:xfrm>
          <a:prstGeom prst="rect">
            <a:avLst/>
          </a:prstGeom>
        </p:spPr>
        <p:txBody>
          <a:bodyPr wrap="square" rtlCol="0">
            <a:spAutoFit/>
          </a:bodyPr>
          <a:lstStyle/>
          <a:p>
            <a:r>
              <a:rPr lang="en-US" sz="1200" dirty="0">
                <a:solidFill>
                  <a:srgbClr val="333333"/>
                </a:solidFill>
              </a:rPr>
              <a:t>The participant’s workbook guides trainees through applying the three drivers of skill building to solidify their training into habits.</a:t>
            </a:r>
            <a:endParaRPr lang="en-CA" sz="1200" dirty="0">
              <a:solidFill>
                <a:srgbClr val="333333"/>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2345" y="2634183"/>
            <a:ext cx="2282202" cy="2954850"/>
          </a:xfrm>
          <a:prstGeom prst="rect">
            <a:avLst/>
          </a:prstGeom>
          <a:ln>
            <a:solidFill>
              <a:schemeClr val="accent1"/>
            </a:solidFill>
          </a:ln>
          <a:effectLst>
            <a:outerShdw blurRad="50800" dist="38100" dir="2700000" algn="tl" rotWithShape="0">
              <a:prstClr val="black">
                <a:alpha val="40000"/>
              </a:prstClr>
            </a:outerShdw>
          </a:effectLst>
        </p:spPr>
      </p:pic>
      <p:pic>
        <p:nvPicPr>
          <p:cNvPr id="4" name="Picture 3">
            <a:extLst>
              <a:ext uri="{FF2B5EF4-FFF2-40B4-BE49-F238E27FC236}">
                <a16:creationId xmlns:a16="http://schemas.microsoft.com/office/drawing/2014/main" id="{B90281B6-0BF3-604B-AE3E-206A085096E4}"/>
              </a:ext>
            </a:extLst>
          </p:cNvPr>
          <p:cNvPicPr>
            <a:picLocks noChangeAspect="1"/>
          </p:cNvPicPr>
          <p:nvPr/>
        </p:nvPicPr>
        <p:blipFill>
          <a:blip r:embed="rId4"/>
          <a:stretch>
            <a:fillRect/>
          </a:stretch>
        </p:blipFill>
        <p:spPr>
          <a:xfrm>
            <a:off x="544768" y="2780296"/>
            <a:ext cx="2922493" cy="2171461"/>
          </a:xfrm>
          <a:prstGeom prst="rect">
            <a:avLst/>
          </a:prstGeom>
          <a:ln>
            <a:solidFill>
              <a:schemeClr val="accent1"/>
            </a:solidFill>
          </a:ln>
        </p:spPr>
      </p:pic>
      <p:pic>
        <p:nvPicPr>
          <p:cNvPr id="5" name="Picture 4">
            <a:extLst>
              <a:ext uri="{FF2B5EF4-FFF2-40B4-BE49-F238E27FC236}">
                <a16:creationId xmlns:a16="http://schemas.microsoft.com/office/drawing/2014/main" id="{959F5C8B-21A6-0347-85E1-F25CE2BF3AF9}"/>
              </a:ext>
            </a:extLst>
          </p:cNvPr>
          <p:cNvPicPr>
            <a:picLocks noChangeAspect="1"/>
          </p:cNvPicPr>
          <p:nvPr/>
        </p:nvPicPr>
        <p:blipFill>
          <a:blip r:embed="rId5"/>
          <a:stretch>
            <a:fillRect/>
          </a:stretch>
        </p:blipFill>
        <p:spPr>
          <a:xfrm>
            <a:off x="996563" y="3180243"/>
            <a:ext cx="2932492" cy="2207545"/>
          </a:xfrm>
          <a:prstGeom prst="rect">
            <a:avLst/>
          </a:prstGeom>
          <a:ln>
            <a:solidFill>
              <a:schemeClr val="accent1"/>
            </a:solidFill>
          </a:ln>
        </p:spPr>
      </p:pic>
      <p:pic>
        <p:nvPicPr>
          <p:cNvPr id="6" name="Picture 5"/>
          <p:cNvPicPr>
            <a:picLocks noChangeAspect="1"/>
          </p:cNvPicPr>
          <p:nvPr/>
        </p:nvPicPr>
        <p:blipFill>
          <a:blip r:embed="rId6"/>
          <a:stretch>
            <a:fillRect/>
          </a:stretch>
        </p:blipFill>
        <p:spPr>
          <a:xfrm>
            <a:off x="1384761" y="3686920"/>
            <a:ext cx="2996089" cy="2247067"/>
          </a:xfrm>
          <a:prstGeom prst="rect">
            <a:avLst/>
          </a:prstGeom>
          <a:ln>
            <a:solidFill>
              <a:schemeClr val="accent1"/>
            </a:solidFill>
          </a:ln>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16210" y="3181471"/>
            <a:ext cx="2278060" cy="2952393"/>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6839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 the effectiveness of your manager training with outcome-focused metrics</a:t>
            </a:r>
            <a:endParaRPr lang="en-CA" dirty="0"/>
          </a:p>
        </p:txBody>
      </p:sp>
      <p:graphicFrame>
        <p:nvGraphicFramePr>
          <p:cNvPr id="3" name="Table 1"/>
          <p:cNvGraphicFramePr>
            <a:graphicFrameLocks noGrp="1"/>
          </p:cNvGraphicFramePr>
          <p:nvPr/>
        </p:nvGraphicFramePr>
        <p:xfrm>
          <a:off x="292938" y="2185249"/>
          <a:ext cx="8584359" cy="1097280"/>
        </p:xfrm>
        <a:graphic>
          <a:graphicData uri="http://schemas.openxmlformats.org/drawingml/2006/table">
            <a:tbl>
              <a:tblPr firstRow="1" bandRow="1">
                <a:effectLst>
                  <a:outerShdw blurRad="12700" dist="12700" dir="2700000" algn="tl" rotWithShape="0">
                    <a:prstClr val="black">
                      <a:alpha val="4000"/>
                    </a:prstClr>
                  </a:outerShdw>
                </a:effectLst>
                <a:tableStyleId>{5C22544A-7EE6-4342-B048-85BDC9FD1C3A}</a:tableStyleId>
              </a:tblPr>
              <a:tblGrid>
                <a:gridCol w="3317527">
                  <a:extLst>
                    <a:ext uri="{9D8B030D-6E8A-4147-A177-3AD203B41FA5}">
                      <a16:colId xmlns:a16="http://schemas.microsoft.com/office/drawing/2014/main" val="20000"/>
                    </a:ext>
                  </a:extLst>
                </a:gridCol>
                <a:gridCol w="5266832">
                  <a:extLst>
                    <a:ext uri="{9D8B030D-6E8A-4147-A177-3AD203B41FA5}">
                      <a16:colId xmlns:a16="http://schemas.microsoft.com/office/drawing/2014/main" val="20001"/>
                    </a:ext>
                  </a:extLst>
                </a:gridCol>
              </a:tblGrid>
              <a:tr h="0">
                <a:tc>
                  <a:txBody>
                    <a:bodyPr/>
                    <a:lstStyle/>
                    <a:p>
                      <a:r>
                        <a:rPr lang="en-US" sz="1200" dirty="0"/>
                        <a:t>Program Metric</a:t>
                      </a:r>
                      <a:endParaRPr lang="en-CA" sz="1200" dirty="0"/>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sz="1200" dirty="0"/>
                        <a:t>Calculation</a:t>
                      </a:r>
                      <a:endParaRPr lang="en-CA" sz="1200" dirty="0"/>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0">
                <a:tc>
                  <a:txBody>
                    <a:bodyPr/>
                    <a:lstStyle/>
                    <a:p>
                      <a:r>
                        <a:rPr lang="en-US" sz="1200" dirty="0"/>
                        <a:t>Program enrolment</a:t>
                      </a:r>
                      <a:r>
                        <a:rPr lang="en-US" sz="1200" baseline="0" dirty="0"/>
                        <a:t> and attendance</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200" dirty="0"/>
                        <a:t>Attendance at each session / Total number</a:t>
                      </a:r>
                      <a:r>
                        <a:rPr lang="en-US" sz="1200" baseline="0" dirty="0"/>
                        <a:t> enrolled in session</a:t>
                      </a:r>
                      <a:endParaRPr lang="en-CA" sz="12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0">
                <a:tc>
                  <a:txBody>
                    <a:bodyPr/>
                    <a:lstStyle/>
                    <a:p>
                      <a:r>
                        <a:rPr lang="en-US" sz="1200" dirty="0"/>
                        <a:t>First-time</a:t>
                      </a:r>
                      <a:r>
                        <a:rPr lang="en-US" sz="1200" baseline="0" dirty="0"/>
                        <a:t> manager (FTM) turnover rate</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200" dirty="0"/>
                        <a:t>Turnover</a:t>
                      </a:r>
                      <a:r>
                        <a:rPr lang="en-US" sz="1200" baseline="0" dirty="0"/>
                        <a:t> r</a:t>
                      </a:r>
                      <a:r>
                        <a:rPr lang="en-US" sz="1200" dirty="0"/>
                        <a:t>ate: Number of FTM</a:t>
                      </a:r>
                      <a:r>
                        <a:rPr lang="en-US" sz="1200" baseline="0" dirty="0"/>
                        <a:t> departures / Total number of FTMs</a:t>
                      </a:r>
                      <a:endParaRPr lang="en-CA" sz="12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0">
                <a:tc>
                  <a:txBody>
                    <a:bodyPr/>
                    <a:lstStyle/>
                    <a:p>
                      <a:r>
                        <a:rPr lang="en-US" sz="1200" dirty="0"/>
                        <a:t>FTM</a:t>
                      </a:r>
                      <a:r>
                        <a:rPr lang="en-US" sz="1200" baseline="0" dirty="0"/>
                        <a:t> turnover cost</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US" sz="1200" dirty="0"/>
                        <a:t>Number of departing FTMs this</a:t>
                      </a:r>
                      <a:r>
                        <a:rPr lang="en-US" sz="1200" baseline="0" dirty="0"/>
                        <a:t> year * Cost of replacing an employee</a:t>
                      </a:r>
                      <a:endParaRPr lang="en-CA" sz="12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graphicFrame>
        <p:nvGraphicFramePr>
          <p:cNvPr id="4" name="Table 1"/>
          <p:cNvGraphicFramePr>
            <a:graphicFrameLocks noGrp="1"/>
          </p:cNvGraphicFramePr>
          <p:nvPr>
            <p:extLst>
              <p:ext uri="{D42A27DB-BD31-4B8C-83A1-F6EECF244321}">
                <p14:modId xmlns:p14="http://schemas.microsoft.com/office/powerpoint/2010/main" val="600114341"/>
              </p:ext>
            </p:extLst>
          </p:nvPr>
        </p:nvGraphicFramePr>
        <p:xfrm>
          <a:off x="292938" y="3382183"/>
          <a:ext cx="8584361" cy="1463040"/>
        </p:xfrm>
        <a:graphic>
          <a:graphicData uri="http://schemas.openxmlformats.org/drawingml/2006/table">
            <a:tbl>
              <a:tblPr firstRow="1" bandRow="1">
                <a:effectLst>
                  <a:outerShdw blurRad="12700" dist="12700" dir="2700000" algn="tl" rotWithShape="0">
                    <a:prstClr val="black">
                      <a:alpha val="4000"/>
                    </a:prstClr>
                  </a:outerShdw>
                </a:effectLst>
                <a:tableStyleId>{5C22544A-7EE6-4342-B048-85BDC9FD1C3A}</a:tableStyleId>
              </a:tblPr>
              <a:tblGrid>
                <a:gridCol w="3317528">
                  <a:extLst>
                    <a:ext uri="{9D8B030D-6E8A-4147-A177-3AD203B41FA5}">
                      <a16:colId xmlns:a16="http://schemas.microsoft.com/office/drawing/2014/main" val="20000"/>
                    </a:ext>
                  </a:extLst>
                </a:gridCol>
                <a:gridCol w="5266833">
                  <a:extLst>
                    <a:ext uri="{9D8B030D-6E8A-4147-A177-3AD203B41FA5}">
                      <a16:colId xmlns:a16="http://schemas.microsoft.com/office/drawing/2014/main" val="20001"/>
                    </a:ext>
                  </a:extLst>
                </a:gridCol>
              </a:tblGrid>
              <a:tr h="138090">
                <a:tc>
                  <a:txBody>
                    <a:bodyPr/>
                    <a:lstStyle/>
                    <a:p>
                      <a:r>
                        <a:rPr lang="en-US" sz="1200" dirty="0"/>
                        <a:t>Manager Effectiveness</a:t>
                      </a:r>
                      <a:r>
                        <a:rPr lang="en-US" sz="1200" baseline="0" dirty="0"/>
                        <a:t> </a:t>
                      </a:r>
                      <a:r>
                        <a:rPr lang="en-US" sz="1200" dirty="0"/>
                        <a:t>Metric</a:t>
                      </a:r>
                      <a:endParaRPr lang="en-CA" sz="1200" dirty="0"/>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lang="en-US" sz="1200" dirty="0"/>
                        <a:t>Calculation</a:t>
                      </a:r>
                      <a:endParaRPr lang="en-CA" sz="1200" dirty="0"/>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0">
                <a:tc>
                  <a:txBody>
                    <a:bodyPr/>
                    <a:lstStyle/>
                    <a:p>
                      <a:r>
                        <a:rPr lang="en-US" sz="1200" dirty="0"/>
                        <a:t>Engagement scores of FTM’s direct reports</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200" dirty="0"/>
                        <a:t>Use Info-Tech's Employee Engagement surveys to monitor scores</a:t>
                      </a:r>
                      <a:endParaRPr lang="en-CA" sz="12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45760">
                <a:tc>
                  <a:txBody>
                    <a:bodyPr/>
                    <a:lstStyle/>
                    <a:p>
                      <a:r>
                        <a:rPr lang="en-US" sz="1200" dirty="0"/>
                        <a:t>Departures as a result of poor management </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200" dirty="0"/>
                        <a:t>Number of times “manager relationships” is selected as a reason for leaving on an exit survey / Total number of departures</a:t>
                      </a: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37352">
                <a:tc>
                  <a:txBody>
                    <a:bodyPr/>
                    <a:lstStyle/>
                    <a:p>
                      <a:r>
                        <a:rPr lang="en-US" sz="1200" dirty="0"/>
                        <a:t>Cost of departures</a:t>
                      </a:r>
                      <a:r>
                        <a:rPr lang="en-US" sz="1200" baseline="0" dirty="0"/>
                        <a:t> due to poor management</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Number of times “manager relationships” is selected as a reason for leaving on an exit survey * Cost</a:t>
                      </a:r>
                      <a:r>
                        <a:rPr lang="en-US" sz="1200" baseline="0" dirty="0"/>
                        <a:t> associated with replacing an employee</a:t>
                      </a:r>
                      <a:endParaRPr lang="en-CA" sz="12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graphicFrame>
        <p:nvGraphicFramePr>
          <p:cNvPr id="5" name="Table 1"/>
          <p:cNvGraphicFramePr>
            <a:graphicFrameLocks noGrp="1"/>
          </p:cNvGraphicFramePr>
          <p:nvPr/>
        </p:nvGraphicFramePr>
        <p:xfrm>
          <a:off x="292936" y="4944877"/>
          <a:ext cx="8584361" cy="1463040"/>
        </p:xfrm>
        <a:graphic>
          <a:graphicData uri="http://schemas.openxmlformats.org/drawingml/2006/table">
            <a:tbl>
              <a:tblPr firstRow="1" bandRow="1">
                <a:effectLst>
                  <a:outerShdw blurRad="12700" dist="12700" dir="2700000" algn="tl" rotWithShape="0">
                    <a:prstClr val="black">
                      <a:alpha val="4000"/>
                    </a:prstClr>
                  </a:outerShdw>
                </a:effectLst>
                <a:tableStyleId>{5C22544A-7EE6-4342-B048-85BDC9FD1C3A}</a:tableStyleId>
              </a:tblPr>
              <a:tblGrid>
                <a:gridCol w="3317528">
                  <a:extLst>
                    <a:ext uri="{9D8B030D-6E8A-4147-A177-3AD203B41FA5}">
                      <a16:colId xmlns:a16="http://schemas.microsoft.com/office/drawing/2014/main" val="20000"/>
                    </a:ext>
                  </a:extLst>
                </a:gridCol>
                <a:gridCol w="5266833">
                  <a:extLst>
                    <a:ext uri="{9D8B030D-6E8A-4147-A177-3AD203B41FA5}">
                      <a16:colId xmlns:a16="http://schemas.microsoft.com/office/drawing/2014/main" val="20001"/>
                    </a:ext>
                  </a:extLst>
                </a:gridCol>
              </a:tblGrid>
              <a:tr h="202506">
                <a:tc>
                  <a:txBody>
                    <a:bodyPr/>
                    <a:lstStyle/>
                    <a:p>
                      <a:r>
                        <a:rPr lang="en-US" sz="1200" dirty="0"/>
                        <a:t>Organizational Outcome Metric</a:t>
                      </a:r>
                      <a:endParaRPr lang="en-CA" sz="1200" dirty="0"/>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dirty="0"/>
                        <a:t>Calculation</a:t>
                      </a:r>
                      <a:endParaRPr lang="en-CA" sz="1200" dirty="0"/>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219808">
                <a:tc>
                  <a:txBody>
                    <a:bodyPr/>
                    <a:lstStyle/>
                    <a:p>
                      <a:r>
                        <a:rPr lang="en-US" sz="1200" dirty="0"/>
                        <a:t>On-target delivery</a:t>
                      </a:r>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200" dirty="0"/>
                        <a:t>% projects completed on-target = (Projects successfully completed on time and on budget / Total number of projects started) * 100</a:t>
                      </a: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0">
                <a:tc>
                  <a:txBody>
                    <a:bodyPr/>
                    <a:lstStyle/>
                    <a:p>
                      <a:r>
                        <a:rPr lang="en-US" sz="1200" dirty="0"/>
                        <a:t>Business stakeholder satisfaction with IT</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200" dirty="0"/>
                        <a:t>Use Info-Tech’s business</a:t>
                      </a:r>
                      <a:r>
                        <a:rPr lang="en-US" sz="1200" baseline="0" dirty="0"/>
                        <a:t> satisfaction surveys to monitor scores</a:t>
                      </a:r>
                      <a:endParaRPr lang="en-CA" sz="12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382653">
                <a:tc>
                  <a:txBody>
                    <a:bodyPr/>
                    <a:lstStyle/>
                    <a:p>
                      <a:r>
                        <a:rPr lang="en-US" sz="1200" dirty="0"/>
                        <a:t>High performer turnover </a:t>
                      </a:r>
                      <a:r>
                        <a:rPr lang="en-US" sz="1200" baseline="0" dirty="0"/>
                        <a:t>rate</a:t>
                      </a:r>
                      <a:endParaRPr lang="en-CA" sz="1200" dirty="0"/>
                    </a:p>
                  </a:txBody>
                  <a:tcPr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US" sz="1200" dirty="0"/>
                        <a:t>Number of permanent, high-performing employee departures / Average number of permanent, high-performing employees</a:t>
                      </a: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7" name="TextBox 6"/>
          <p:cNvSpPr txBox="1"/>
          <p:nvPr/>
        </p:nvSpPr>
        <p:spPr>
          <a:xfrm>
            <a:off x="292937" y="1171441"/>
            <a:ext cx="8584361" cy="954107"/>
          </a:xfrm>
          <a:prstGeom prst="rect">
            <a:avLst/>
          </a:prstGeom>
        </p:spPr>
        <p:txBody>
          <a:bodyPr wrap="square" rtlCol="0">
            <a:spAutoFit/>
          </a:bodyPr>
          <a:lstStyle/>
          <a:p>
            <a:r>
              <a:rPr lang="en-US" sz="1400" dirty="0">
                <a:solidFill>
                  <a:srgbClr val="333333"/>
                </a:solidFill>
              </a:rPr>
              <a:t>Linking manager training with measurable outcomes allows you to verify that the program is achieving the intended benefits, course-correct as needed, and secure buy-in from stakeholders and participants by articulating and documenting value. </a:t>
            </a:r>
          </a:p>
          <a:p>
            <a:r>
              <a:rPr lang="en-US" sz="1400" dirty="0">
                <a:solidFill>
                  <a:srgbClr val="333333"/>
                </a:solidFill>
              </a:rPr>
              <a:t>Use the metrics suggested below to monitor your training program’s effectiveness at three key stages:</a:t>
            </a:r>
            <a:endParaRPr lang="en-CA" sz="1400" dirty="0">
              <a:solidFill>
                <a:srgbClr val="333333"/>
              </a:solidFill>
            </a:endParaRPr>
          </a:p>
        </p:txBody>
      </p:sp>
    </p:spTree>
    <p:extLst>
      <p:ext uri="{BB962C8B-B14F-4D97-AF65-F5344CB8AC3E}">
        <p14:creationId xmlns:p14="http://schemas.microsoft.com/office/powerpoint/2010/main" val="267445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solidFill>
                  <a:srgbClr val="333333"/>
                </a:solidFill>
              </a:rPr>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solidFill>
                  <a:srgbClr val="333333"/>
                </a:solidFill>
              </a:rPr>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solidFill>
                  <a:srgbClr val="333333"/>
                </a:solidFill>
              </a:rPr>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1184169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algn="ctr">
              <a:defRPr/>
            </a:pPr>
            <a:endParaRPr lang="en-CA" kern="0" dirty="0">
              <a:solidFill>
                <a:srgbClr val="FFFFFF"/>
              </a:solidFill>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algn="ctr">
              <a:defRPr/>
            </a:pPr>
            <a:endParaRPr lang="en-CA" kern="0" dirty="0">
              <a:solidFill>
                <a:srgbClr val="FFFFFF"/>
              </a:solidFill>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algn="ctr">
              <a:defRPr/>
            </a:pPr>
            <a:endParaRPr lang="en-CA" kern="0" dirty="0">
              <a:solidFill>
                <a:srgbClr val="FFFFFF"/>
              </a:solidFill>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algn="ctr">
                <a:defRPr/>
              </a:pPr>
              <a:r>
                <a:rPr lang="en-CA" b="1" kern="0" dirty="0">
                  <a:solidFill>
                    <a:srgbClr val="497EA9"/>
                  </a:solidFill>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algn="ctr">
                <a:defRPr/>
              </a:pPr>
              <a:r>
                <a:rPr lang="en-CA" sz="1100" kern="0" dirty="0">
                  <a:solidFill>
                    <a:srgbClr val="29475F"/>
                  </a:solidFill>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algn="ctr">
                <a:defRPr/>
              </a:pPr>
              <a:r>
                <a:rPr lang="en-CA" b="1" kern="0" dirty="0">
                  <a:solidFill>
                    <a:srgbClr val="365D7E"/>
                  </a:solidFill>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algn="ctr">
                <a:defRPr/>
              </a:pPr>
              <a:r>
                <a:rPr lang="en-CA" sz="1100" kern="0" dirty="0">
                  <a:solidFill>
                    <a:srgbClr val="29475F"/>
                  </a:solidFill>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algn="ctr">
                <a:defRPr/>
              </a:pPr>
              <a:r>
                <a:rPr lang="en-CA" b="1" kern="0" dirty="0">
                  <a:solidFill>
                    <a:srgbClr val="29475F"/>
                  </a:solidFill>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algn="ctr">
                <a:defRPr/>
              </a:pPr>
              <a:r>
                <a:rPr lang="en-CA" sz="1100" kern="0" dirty="0">
                  <a:solidFill>
                    <a:srgbClr val="29475F"/>
                  </a:solidFill>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algn="ctr">
                <a:defRPr/>
              </a:pPr>
              <a:r>
                <a:rPr lang="en-CA" b="1" kern="0" dirty="0">
                  <a:solidFill>
                    <a:srgbClr val="3F6D93"/>
                  </a:solidFill>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algn="ctr">
                <a:defRPr/>
              </a:pPr>
              <a:r>
                <a:rPr lang="en-CA" sz="1100" kern="0" dirty="0">
                  <a:solidFill>
                    <a:srgbClr val="29475F"/>
                  </a:solidFill>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algn="ctr">
              <a:defRPr/>
            </a:pPr>
            <a:r>
              <a:rPr lang="en-CA" sz="1600" b="1" kern="0" dirty="0">
                <a:solidFill>
                  <a:srgbClr val="29475F"/>
                </a:solidFill>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53762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9693896"/>
              </p:ext>
            </p:extLst>
          </p:nvPr>
        </p:nvGraphicFramePr>
        <p:xfrm>
          <a:off x="984752" y="1589010"/>
          <a:ext cx="6263784" cy="4896338"/>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Prepare to deliver training</a:t>
                      </a:r>
                      <a:endParaRPr lang="en-CA" sz="400" b="0" dirty="0">
                        <a:solidFill>
                          <a:schemeClr val="tx1"/>
                        </a:solidFill>
                      </a:endParaRPr>
                    </a:p>
                    <a:p>
                      <a:pPr>
                        <a:spcAft>
                          <a:spcPts val="600"/>
                        </a:spcAft>
                      </a:pPr>
                      <a:r>
                        <a:rPr lang="en-CA" sz="1000" dirty="0">
                          <a:solidFill>
                            <a:schemeClr val="tx1"/>
                          </a:solidFill>
                        </a:rPr>
                        <a:t>1.2 Deliver</a:t>
                      </a:r>
                      <a:r>
                        <a:rPr lang="en-CA" sz="1000" baseline="0" dirty="0">
                          <a:solidFill>
                            <a:schemeClr val="tx1"/>
                          </a:solidFill>
                        </a:rPr>
                        <a:t> training</a:t>
                      </a:r>
                      <a:endParaRPr lang="en-CA" sz="1000" dirty="0">
                        <a:solidFill>
                          <a:schemeClr val="tx1"/>
                        </a:solidFill>
                      </a:endParaRPr>
                    </a:p>
                    <a:p>
                      <a:pPr>
                        <a:spcAft>
                          <a:spcPts val="600"/>
                        </a:spcAft>
                      </a:pPr>
                      <a:r>
                        <a:rPr lang="en-CA" sz="1000" dirty="0">
                          <a:solidFill>
                            <a:schemeClr val="tx1"/>
                          </a:solidFill>
                        </a:rPr>
                        <a:t>1.3 Review</a:t>
                      </a:r>
                      <a:r>
                        <a:rPr lang="en-CA" sz="1000" baseline="0" dirty="0">
                          <a:solidFill>
                            <a:schemeClr val="tx1"/>
                          </a:solidFill>
                        </a:rPr>
                        <a:t> action plan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2.1 Prepare to deliver training</a:t>
                      </a:r>
                      <a:endParaRPr lang="en-CA" sz="400" b="0" dirty="0">
                        <a:solidFill>
                          <a:schemeClr val="tx1"/>
                        </a:solidFill>
                      </a:endParaRPr>
                    </a:p>
                    <a:p>
                      <a:pPr>
                        <a:spcAft>
                          <a:spcPts val="600"/>
                        </a:spcAft>
                      </a:pPr>
                      <a:r>
                        <a:rPr lang="en-CA" sz="1000" dirty="0">
                          <a:solidFill>
                            <a:schemeClr val="tx1"/>
                          </a:solidFill>
                        </a:rPr>
                        <a:t>2.2 Deliver</a:t>
                      </a:r>
                      <a:r>
                        <a:rPr lang="en-CA" sz="1000" baseline="0" dirty="0">
                          <a:solidFill>
                            <a:schemeClr val="tx1"/>
                          </a:solidFill>
                        </a:rPr>
                        <a:t> training</a:t>
                      </a:r>
                      <a:endParaRPr lang="en-CA" sz="1000" dirty="0">
                        <a:solidFill>
                          <a:schemeClr val="tx1"/>
                        </a:solidFill>
                      </a:endParaRPr>
                    </a:p>
                    <a:p>
                      <a:pPr>
                        <a:spcAft>
                          <a:spcPts val="600"/>
                        </a:spcAft>
                      </a:pPr>
                      <a:r>
                        <a:rPr lang="en-CA" sz="1000" dirty="0">
                          <a:solidFill>
                            <a:schemeClr val="tx1"/>
                          </a:solidFill>
                        </a:rPr>
                        <a:t>2.3 Review</a:t>
                      </a:r>
                      <a:r>
                        <a:rPr lang="en-CA" sz="1000" baseline="0" dirty="0">
                          <a:solidFill>
                            <a:schemeClr val="tx1"/>
                          </a:solidFill>
                        </a:rPr>
                        <a:t> action plan</a:t>
                      </a:r>
                      <a:endParaRPr lang="en-CA" sz="1000" dirty="0">
                        <a:solidFill>
                          <a:schemeClr val="tx1"/>
                        </a:solidFill>
                      </a:endParaRP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632242">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Discuss need for training and training</a:t>
                      </a:r>
                      <a:r>
                        <a:rPr lang="en-US" sz="1000" b="0" baseline="0" dirty="0">
                          <a:cs typeface="Open Sans"/>
                        </a:rPr>
                        <a:t> structure.</a:t>
                      </a:r>
                      <a:endParaRPr lang="en-US" sz="1000" b="0" dirty="0">
                        <a:cs typeface="Open Sans"/>
                      </a:endParaRPr>
                    </a:p>
                    <a:p>
                      <a:pPr marL="228600" indent="-228600">
                        <a:spcAft>
                          <a:spcPts val="600"/>
                        </a:spcAft>
                        <a:buSzPct val="150000"/>
                        <a:buBlip>
                          <a:blip r:embed="rId3"/>
                        </a:buBlip>
                      </a:pPr>
                      <a:r>
                        <a:rPr lang="en-US" sz="1000" b="0" dirty="0">
                          <a:cs typeface="Open Sans"/>
                        </a:rPr>
                        <a:t>Discuss facilitation plan and tackle</a:t>
                      </a:r>
                      <a:r>
                        <a:rPr lang="en-US" sz="1000" b="0" baseline="0" dirty="0">
                          <a:cs typeface="Open Sans"/>
                        </a:rPr>
                        <a:t> challenges.</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Discuss long-term skill-building</a:t>
                      </a:r>
                      <a:r>
                        <a:rPr lang="en-US" sz="1000" b="0" baseline="0" dirty="0">
                          <a:latin typeface="Arial" pitchFamily="34" charset="0"/>
                          <a:cs typeface="Arial" pitchFamily="34" charset="0"/>
                        </a:rPr>
                        <a:t> strategies.</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Discuss need for training and training</a:t>
                      </a:r>
                      <a:r>
                        <a:rPr lang="en-US" sz="1000" b="0" baseline="0" dirty="0">
                          <a:cs typeface="Open Sans"/>
                        </a:rPr>
                        <a:t> structure.</a:t>
                      </a:r>
                      <a:endParaRPr lang="en-US" sz="1000" b="0" dirty="0">
                        <a:cs typeface="Open Sans"/>
                      </a:endParaRPr>
                    </a:p>
                    <a:p>
                      <a:pPr marL="228600" indent="-228600">
                        <a:spcAft>
                          <a:spcPts val="600"/>
                        </a:spcAft>
                        <a:buSzPct val="150000"/>
                        <a:buBlip>
                          <a:blip r:embed="rId3"/>
                        </a:buBlip>
                      </a:pPr>
                      <a:r>
                        <a:rPr lang="en-US" sz="1000" b="0" dirty="0">
                          <a:cs typeface="Open Sans"/>
                        </a:rPr>
                        <a:t>Discuss facilitation plan and tackle</a:t>
                      </a:r>
                      <a:r>
                        <a:rPr lang="en-US" sz="1000" b="0" baseline="0" dirty="0">
                          <a:cs typeface="Open Sans"/>
                        </a:rPr>
                        <a:t> challenges.</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Discuss long-term skill-building</a:t>
                      </a:r>
                      <a:r>
                        <a:rPr lang="en-US" sz="1000" b="0" baseline="0" dirty="0">
                          <a:latin typeface="Arial" pitchFamily="34" charset="0"/>
                          <a:cs typeface="Arial" pitchFamily="34" charset="0"/>
                        </a:rPr>
                        <a:t> strategies.</a:t>
                      </a:r>
                      <a:endParaRPr lang="en-US" sz="1000" b="0" dirty="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Master Time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Accountability</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Time management and delegation training delivered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Accountability </a:t>
                      </a:r>
                      <a:r>
                        <a:rPr lang="en-CA" sz="1000" dirty="0"/>
                        <a:t>training delivered</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068751"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008824"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1180008" y="4912502"/>
            <a:ext cx="752006" cy="483279"/>
          </a:xfrm>
          <a:prstGeom prst="rect">
            <a:avLst/>
          </a:prstGeom>
          <a:effectLst/>
        </p:spPr>
      </p:pic>
      <p:sp>
        <p:nvSpPr>
          <p:cNvPr id="15" name="Chevron 14"/>
          <p:cNvSpPr/>
          <p:nvPr/>
        </p:nvSpPr>
        <p:spPr>
          <a:xfrm>
            <a:off x="2199455"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Master Time</a:t>
            </a:r>
          </a:p>
        </p:txBody>
      </p:sp>
      <p:sp>
        <p:nvSpPr>
          <p:cNvPr id="16" name="Chevron 15"/>
          <p:cNvSpPr/>
          <p:nvPr/>
        </p:nvSpPr>
        <p:spPr>
          <a:xfrm>
            <a:off x="4736001"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Accountability</a:t>
            </a:r>
          </a:p>
        </p:txBody>
      </p:sp>
      <p:sp>
        <p:nvSpPr>
          <p:cNvPr id="4" name="Title 3"/>
          <p:cNvSpPr>
            <a:spLocks noGrp="1"/>
          </p:cNvSpPr>
          <p:nvPr>
            <p:ph type="title"/>
          </p:nvPr>
        </p:nvSpPr>
        <p:spPr/>
        <p:txBody>
          <a:bodyPr/>
          <a:lstStyle/>
          <a:p>
            <a:r>
              <a:rPr lang="en-US" dirty="0"/>
              <a:t>Build a </a:t>
            </a:r>
            <a:r>
              <a:rPr lang="en-US"/>
              <a:t>Better Manager: Basic Management Skills </a:t>
            </a:r>
            <a:endParaRPr lang="en-CA" dirty="0"/>
          </a:p>
        </p:txBody>
      </p:sp>
    </p:spTree>
    <p:extLst>
      <p:ext uri="{BB962C8B-B14F-4D97-AF65-F5344CB8AC3E}">
        <p14:creationId xmlns:p14="http://schemas.microsoft.com/office/powerpoint/2010/main" val="3211213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Management Skills workshop </a:t>
            </a:r>
            <a:r>
              <a:rPr lang="en-US" dirty="0"/>
              <a:t>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758425110"/>
              </p:ext>
            </p:extLst>
          </p:nvPr>
        </p:nvGraphicFramePr>
        <p:xfrm>
          <a:off x="1591804" y="1628498"/>
          <a:ext cx="5219813" cy="4089654"/>
        </p:xfrm>
        <a:graphic>
          <a:graphicData uri="http://schemas.openxmlformats.org/drawingml/2006/table">
            <a:tbl>
              <a:tblPr firstRow="1" bandRow="1">
                <a:tableStyleId>{5C22544A-7EE6-4342-B048-85BDC9FD1C3A}</a:tableStyleId>
              </a:tblPr>
              <a:tblGrid>
                <a:gridCol w="465553">
                  <a:extLst>
                    <a:ext uri="{9D8B030D-6E8A-4147-A177-3AD203B41FA5}">
                      <a16:colId xmlns:a16="http://schemas.microsoft.com/office/drawing/2014/main" val="20000"/>
                    </a:ext>
                  </a:extLst>
                </a:gridCol>
                <a:gridCol w="2377130">
                  <a:extLst>
                    <a:ext uri="{9D8B030D-6E8A-4147-A177-3AD203B41FA5}">
                      <a16:colId xmlns:a16="http://schemas.microsoft.com/office/drawing/2014/main" val="20001"/>
                    </a:ext>
                  </a:extLst>
                </a:gridCol>
                <a:gridCol w="2377130">
                  <a:extLst>
                    <a:ext uri="{9D8B030D-6E8A-4147-A177-3AD203B41FA5}">
                      <a16:colId xmlns:a16="http://schemas.microsoft.com/office/drawing/2014/main" val="20002"/>
                    </a:ext>
                  </a:extLst>
                </a:gridCol>
              </a:tblGrid>
              <a:tr h="324987">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Session 1 (half-day)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Session 2 (half-day)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extLst>
                  <a:ext uri="{0D108BD9-81ED-4DB2-BD59-A6C34878D82A}">
                    <a16:rowId xmlns:a16="http://schemas.microsoft.com/office/drawing/2014/main" val="10000"/>
                  </a:ext>
                </a:extLst>
              </a:tr>
              <a:tr h="2753597">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Deliver Master Time Training</a:t>
                      </a:r>
                    </a:p>
                    <a:p>
                      <a:pPr marL="216000" indent="-457200">
                        <a:spcAft>
                          <a:spcPts val="600"/>
                        </a:spcAft>
                      </a:pPr>
                      <a:r>
                        <a:rPr lang="en-CA" sz="1000" b="1" dirty="0">
                          <a:solidFill>
                            <a:schemeClr val="tx1"/>
                          </a:solidFill>
                        </a:rPr>
                        <a:t>1.1 </a:t>
                      </a:r>
                      <a:r>
                        <a:rPr lang="en-CA" sz="1000" b="0" dirty="0">
                          <a:solidFill>
                            <a:schemeClr val="tx1"/>
                          </a:solidFill>
                        </a:rPr>
                        <a:t>Master time </a:t>
                      </a:r>
                      <a:r>
                        <a:rPr lang="en-CA" sz="1000" b="0" baseline="0" dirty="0">
                          <a:solidFill>
                            <a:schemeClr val="tx1"/>
                          </a:solidFill>
                        </a:rPr>
                        <a:t>manager training module:</a:t>
                      </a:r>
                    </a:p>
                    <a:p>
                      <a:pPr marL="171450" lvl="0" indent="-171450">
                        <a:spcAft>
                          <a:spcPts val="600"/>
                        </a:spcAft>
                        <a:buFont typeface="Arial" panose="020B0604020202020204" pitchFamily="34" charset="0"/>
                        <a:buChar char="•"/>
                      </a:pPr>
                      <a:r>
                        <a:rPr lang="en-US" sz="1000" b="0" baseline="0" dirty="0">
                          <a:solidFill>
                            <a:schemeClr val="tx1"/>
                          </a:solidFill>
                        </a:rPr>
                        <a:t>Know your ideal time mix</a:t>
                      </a:r>
                    </a:p>
                    <a:p>
                      <a:pPr marL="171450" lvl="0" indent="-171450">
                        <a:spcAft>
                          <a:spcPts val="600"/>
                        </a:spcAft>
                        <a:buFont typeface="Arial" panose="020B0604020202020204" pitchFamily="34" charset="0"/>
                        <a:buChar char="•"/>
                      </a:pPr>
                      <a:r>
                        <a:rPr lang="en-US" sz="1000" b="0" baseline="0" dirty="0">
                          <a:solidFill>
                            <a:schemeClr val="tx1"/>
                          </a:solidFill>
                        </a:rPr>
                        <a:t>Calendar diligence</a:t>
                      </a:r>
                    </a:p>
                    <a:p>
                      <a:pPr marL="171450" lvl="0" indent="-171450">
                        <a:spcAft>
                          <a:spcPts val="600"/>
                        </a:spcAft>
                        <a:buFont typeface="Arial" panose="020B0604020202020204" pitchFamily="34" charset="0"/>
                        <a:buChar char="•"/>
                      </a:pPr>
                      <a:r>
                        <a:rPr lang="en-US" sz="1000" b="0" baseline="0" dirty="0">
                          <a:solidFill>
                            <a:schemeClr val="tx1"/>
                          </a:solidFill>
                        </a:rPr>
                        <a:t>Effective delegation</a:t>
                      </a:r>
                    </a:p>
                    <a:p>
                      <a:pPr marL="171450" lvl="0" indent="-171450">
                        <a:spcAft>
                          <a:spcPts val="600"/>
                        </a:spcAft>
                        <a:buFont typeface="Arial" panose="020B0604020202020204" pitchFamily="34" charset="0"/>
                        <a:buChar char="•"/>
                      </a:pPr>
                      <a:r>
                        <a:rPr lang="en-US" sz="1000" b="0" baseline="0" dirty="0">
                          <a:solidFill>
                            <a:schemeClr val="tx1"/>
                          </a:solidFill>
                        </a:rPr>
                        <a:t>Limit interruptions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Deliver Accountability Training</a:t>
                      </a:r>
                      <a:endParaRPr lang="en-CA" sz="1000" b="1" baseline="0" dirty="0">
                        <a:solidFill>
                          <a:schemeClr val="tx1"/>
                        </a:solidFill>
                      </a:endParaRPr>
                    </a:p>
                    <a:p>
                      <a:pPr marL="216000" indent="-457200">
                        <a:spcAft>
                          <a:spcPts val="600"/>
                        </a:spcAft>
                      </a:pPr>
                      <a:r>
                        <a:rPr lang="en-CA" sz="1000" b="1" dirty="0">
                          <a:solidFill>
                            <a:schemeClr val="tx1"/>
                          </a:solidFill>
                        </a:rPr>
                        <a:t>2.1</a:t>
                      </a:r>
                      <a:r>
                        <a:rPr lang="en-CA" sz="1000" b="0" dirty="0">
                          <a:solidFill>
                            <a:schemeClr val="tx1"/>
                          </a:solidFill>
                        </a:rPr>
                        <a:t> Accountability </a:t>
                      </a:r>
                      <a:r>
                        <a:rPr lang="en-CA" sz="1000" b="0" baseline="0" dirty="0">
                          <a:solidFill>
                            <a:schemeClr val="tx1"/>
                          </a:solidFill>
                        </a:rPr>
                        <a:t>manager training module</a:t>
                      </a:r>
                    </a:p>
                    <a:p>
                      <a:pPr marL="171450" indent="-171450">
                        <a:spcAft>
                          <a:spcPts val="600"/>
                        </a:spcAft>
                        <a:buFont typeface="Arial" panose="020B0604020202020204" pitchFamily="34" charset="0"/>
                        <a:buChar char="•"/>
                      </a:pPr>
                      <a:r>
                        <a:rPr lang="en-US" sz="1000" b="0" kern="1200" baseline="0" dirty="0">
                          <a:solidFill>
                            <a:schemeClr val="tx1"/>
                          </a:solidFill>
                          <a:latin typeface="+mn-lt"/>
                          <a:ea typeface="+mn-ea"/>
                          <a:cs typeface="+mn-cs"/>
                        </a:rPr>
                        <a:t>Create clarity and transparency</a:t>
                      </a:r>
                    </a:p>
                    <a:p>
                      <a:pPr marL="171450" indent="-171450">
                        <a:spcAft>
                          <a:spcPts val="600"/>
                        </a:spcAft>
                        <a:buFont typeface="Arial" panose="020B0604020202020204" pitchFamily="34" charset="0"/>
                        <a:buChar char="•"/>
                      </a:pPr>
                      <a:r>
                        <a:rPr lang="en-US" sz="1000" b="0" kern="1200" baseline="0" dirty="0">
                          <a:solidFill>
                            <a:schemeClr val="tx1"/>
                          </a:solidFill>
                          <a:latin typeface="+mn-lt"/>
                          <a:ea typeface="+mn-ea"/>
                          <a:cs typeface="+mn-cs"/>
                        </a:rPr>
                        <a:t>Articulate expectations and evaluations</a:t>
                      </a:r>
                    </a:p>
                    <a:p>
                      <a:pPr marL="171450" indent="-171450">
                        <a:spcAft>
                          <a:spcPts val="600"/>
                        </a:spcAft>
                        <a:buFont typeface="Arial" panose="020B0604020202020204" pitchFamily="34" charset="0"/>
                        <a:buChar char="•"/>
                      </a:pPr>
                      <a:r>
                        <a:rPr lang="en-US" sz="1000" b="0" kern="1200" baseline="0" dirty="0">
                          <a:solidFill>
                            <a:schemeClr val="tx1"/>
                          </a:solidFill>
                          <a:latin typeface="+mn-lt"/>
                          <a:ea typeface="+mn-ea"/>
                          <a:cs typeface="+mn-cs"/>
                        </a:rPr>
                        <a:t>Help your team remove roadblocks</a:t>
                      </a:r>
                    </a:p>
                    <a:p>
                      <a:pPr marL="171450" indent="-171450">
                        <a:spcAft>
                          <a:spcPts val="600"/>
                        </a:spcAft>
                        <a:buFont typeface="Arial" panose="020B0604020202020204" pitchFamily="34" charset="0"/>
                        <a:buChar char="•"/>
                      </a:pPr>
                      <a:r>
                        <a:rPr lang="en-US" sz="1000" b="0" kern="1200" baseline="0" dirty="0">
                          <a:solidFill>
                            <a:schemeClr val="tx1"/>
                          </a:solidFill>
                          <a:latin typeface="+mn-lt"/>
                          <a:ea typeface="+mn-ea"/>
                          <a:cs typeface="+mn-cs"/>
                        </a:rPr>
                        <a:t>Clearly introduce accountability to your team</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011070">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Master Time Facilitation Guide</a:t>
                      </a:r>
                    </a:p>
                    <a:p>
                      <a:pPr marL="228600" indent="-228600">
                        <a:spcAft>
                          <a:spcPts val="0"/>
                        </a:spcAft>
                        <a:buClrTx/>
                        <a:buFont typeface="+mj-lt"/>
                        <a:buAutoNum type="arabicPeriod"/>
                      </a:pPr>
                      <a:r>
                        <a:rPr lang="en-CA" sz="1000" b="0" i="0" baseline="0" dirty="0">
                          <a:solidFill>
                            <a:schemeClr val="tx1"/>
                          </a:solidFill>
                        </a:rPr>
                        <a:t>Completed Master Time Participant Workbook and action plan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Accountability Facilitation Guide</a:t>
                      </a:r>
                    </a:p>
                    <a:p>
                      <a:pPr marL="228600" indent="-228600">
                        <a:spcAft>
                          <a:spcPts val="0"/>
                        </a:spcAft>
                        <a:buClrTx/>
                        <a:buFont typeface="+mj-lt"/>
                        <a:buAutoNum type="arabicPeriod"/>
                      </a:pPr>
                      <a:r>
                        <a:rPr lang="en-CA" sz="1000" b="0" i="0" baseline="0" dirty="0">
                          <a:solidFill>
                            <a:schemeClr val="tx1"/>
                          </a:solidFill>
                        </a:rPr>
                        <a:t>Completed Accountability Participant Workbook and action plan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
        <p:nvSpPr>
          <p:cNvPr id="5" name="Text Placeholder 2"/>
          <p:cNvSpPr txBox="1">
            <a:spLocks/>
          </p:cNvSpPr>
          <p:nvPr/>
        </p:nvSpPr>
        <p:spPr bwMode="auto">
          <a:xfrm>
            <a:off x="467517" y="5846241"/>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This could be delivered over four days with each day having a different team complete the training.</a:t>
            </a:r>
          </a:p>
        </p:txBody>
      </p:sp>
    </p:spTree>
    <p:extLst>
      <p:ext uri="{BB962C8B-B14F-4D97-AF65-F5344CB8AC3E}">
        <p14:creationId xmlns:p14="http://schemas.microsoft.com/office/powerpoint/2010/main" val="52802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better manager 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7" name="Table 2">
            <a:extLst>
              <a:ext uri="{FF2B5EF4-FFF2-40B4-BE49-F238E27FC236}">
                <a16:creationId xmlns:a16="http://schemas.microsoft.com/office/drawing/2014/main" id="{CE280D95-6150-A049-8488-2F4A61278F97}"/>
              </a:ext>
            </a:extLst>
          </p:cNvPr>
          <p:cNvGraphicFramePr>
            <a:graphicFrameLocks noGrp="1"/>
          </p:cNvGraphicFramePr>
          <p:nvPr>
            <p:extLst>
              <p:ext uri="{D42A27DB-BD31-4B8C-83A1-F6EECF244321}">
                <p14:modId xmlns:p14="http://schemas.microsoft.com/office/powerpoint/2010/main" val="2648829010"/>
              </p:ext>
            </p:extLst>
          </p:nvPr>
        </p:nvGraphicFramePr>
        <p:xfrm>
          <a:off x="257173" y="1532158"/>
          <a:ext cx="8620126" cy="4601111"/>
        </p:xfrm>
        <a:graphic>
          <a:graphicData uri="http://schemas.openxmlformats.org/drawingml/2006/table">
            <a:tbl>
              <a:tblPr firstRow="1" bandRow="1">
                <a:tableStyleId>{5C22544A-7EE6-4342-B048-85BDC9FD1C3A}</a:tableStyleId>
              </a:tblPr>
              <a:tblGrid>
                <a:gridCol w="396810">
                  <a:extLst>
                    <a:ext uri="{9D8B030D-6E8A-4147-A177-3AD203B41FA5}">
                      <a16:colId xmlns:a16="http://schemas.microsoft.com/office/drawing/2014/main" val="20000"/>
                    </a:ext>
                  </a:extLst>
                </a:gridCol>
                <a:gridCol w="2055829">
                  <a:extLst>
                    <a:ext uri="{9D8B030D-6E8A-4147-A177-3AD203B41FA5}">
                      <a16:colId xmlns:a16="http://schemas.microsoft.com/office/drawing/2014/main" val="20001"/>
                    </a:ext>
                  </a:extLst>
                </a:gridCol>
                <a:gridCol w="2055829">
                  <a:extLst>
                    <a:ext uri="{9D8B030D-6E8A-4147-A177-3AD203B41FA5}">
                      <a16:colId xmlns:a16="http://schemas.microsoft.com/office/drawing/2014/main" val="20002"/>
                    </a:ext>
                  </a:extLst>
                </a:gridCol>
                <a:gridCol w="2055829">
                  <a:extLst>
                    <a:ext uri="{9D8B030D-6E8A-4147-A177-3AD203B41FA5}">
                      <a16:colId xmlns:a16="http://schemas.microsoft.com/office/drawing/2014/main" val="20003"/>
                    </a:ext>
                  </a:extLst>
                </a:gridCol>
                <a:gridCol w="2055829">
                  <a:extLst>
                    <a:ext uri="{9D8B030D-6E8A-4147-A177-3AD203B41FA5}">
                      <a16:colId xmlns:a16="http://schemas.microsoft.com/office/drawing/2014/main" val="28456201"/>
                    </a:ext>
                  </a:extLst>
                </a:gridCol>
              </a:tblGrid>
              <a:tr h="42862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Session 1 (full day)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Session 2 (full-day)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Session 3 (full-day)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dirty="0">
                          <a:solidFill>
                            <a:schemeClr val="bg1"/>
                          </a:solidFill>
                        </a:rPr>
                        <a:t>Session 4  (full-day)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0000"/>
                  </a:ext>
                </a:extLst>
              </a:tr>
              <a:tr h="1922208">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CA" sz="1000" b="1" dirty="0">
                          <a:solidFill>
                            <a:schemeClr val="tx1"/>
                          </a:solidFill>
                        </a:rPr>
                        <a:t>Deliver Self-Governance Training</a:t>
                      </a:r>
                    </a:p>
                    <a:p>
                      <a:pPr marL="216000" indent="-457200">
                        <a:spcAft>
                          <a:spcPts val="600"/>
                        </a:spcAft>
                      </a:pPr>
                      <a:r>
                        <a:rPr lang="en-CA" sz="1000" b="1" dirty="0">
                          <a:solidFill>
                            <a:schemeClr val="tx1"/>
                          </a:solidFill>
                        </a:rPr>
                        <a:t>1.1 </a:t>
                      </a:r>
                      <a:r>
                        <a:rPr lang="en-CA" sz="1000" b="0" dirty="0">
                          <a:solidFill>
                            <a:schemeClr val="tx1"/>
                          </a:solidFill>
                        </a:rPr>
                        <a:t>Master Time </a:t>
                      </a:r>
                      <a:r>
                        <a:rPr lang="en-CA" sz="1000" b="0" baseline="0" dirty="0">
                          <a:solidFill>
                            <a:schemeClr val="tx1"/>
                          </a:solidFill>
                        </a:rPr>
                        <a:t>manager training module</a:t>
                      </a:r>
                    </a:p>
                    <a:p>
                      <a:pPr marL="216000" indent="-457200">
                        <a:spcAft>
                          <a:spcPts val="600"/>
                        </a:spcAft>
                      </a:pPr>
                      <a:r>
                        <a:rPr lang="en-CA" sz="1000" b="1" dirty="0">
                          <a:solidFill>
                            <a:schemeClr val="tx1"/>
                          </a:solidFill>
                        </a:rPr>
                        <a:t>1.2 </a:t>
                      </a:r>
                      <a:r>
                        <a:rPr lang="en-CA" sz="1000" b="0" dirty="0">
                          <a:solidFill>
                            <a:schemeClr val="tx1"/>
                          </a:solidFill>
                        </a:rPr>
                        <a:t>Accountability</a:t>
                      </a:r>
                      <a:r>
                        <a:rPr lang="en-CA" sz="1000" b="1" dirty="0">
                          <a:solidFill>
                            <a:schemeClr val="tx1"/>
                          </a:solidFill>
                        </a:rPr>
                        <a:t> </a:t>
                      </a:r>
                      <a:r>
                        <a:rPr lang="en-CA" sz="1000" b="0" baseline="0" dirty="0">
                          <a:solidFill>
                            <a:schemeClr val="tx1"/>
                          </a:solidFill>
                        </a:rPr>
                        <a:t>manager training module</a:t>
                      </a:r>
                    </a:p>
                    <a:p>
                      <a:pPr marL="216000" indent="-457200">
                        <a:spcAft>
                          <a:spcPts val="600"/>
                        </a:spcAft>
                      </a:pPr>
                      <a:endParaRPr lang="en-CA" sz="1000" b="0" dirty="0">
                        <a:solidFill>
                          <a:schemeClr val="tx1"/>
                        </a:solidFill>
                      </a:endParaRPr>
                    </a:p>
                    <a:p>
                      <a:pPr marL="216000" indent="-457200">
                        <a:spcAft>
                          <a:spcPts val="600"/>
                        </a:spcAft>
                      </a:pPr>
                      <a:endParaRPr lang="en-US"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CA" sz="1000" b="1" dirty="0">
                          <a:solidFill>
                            <a:schemeClr val="tx1"/>
                          </a:solidFill>
                        </a:rPr>
                        <a:t>Deliver People Development Training</a:t>
                      </a:r>
                      <a:endParaRPr lang="en-CA" sz="1000" b="1" baseline="0" dirty="0">
                        <a:solidFill>
                          <a:schemeClr val="tx1"/>
                        </a:solidFill>
                      </a:endParaRPr>
                    </a:p>
                    <a:p>
                      <a:pPr marL="216000" indent="-457200">
                        <a:spcAft>
                          <a:spcPts val="600"/>
                        </a:spcAft>
                      </a:pPr>
                      <a:r>
                        <a:rPr lang="en-CA" sz="1000" b="1" dirty="0">
                          <a:solidFill>
                            <a:schemeClr val="tx1"/>
                          </a:solidFill>
                        </a:rPr>
                        <a:t>2.1 </a:t>
                      </a:r>
                      <a:r>
                        <a:rPr lang="en-CA" sz="1000" b="0" dirty="0">
                          <a:solidFill>
                            <a:schemeClr val="tx1"/>
                          </a:solidFill>
                        </a:rPr>
                        <a:t>Your Role in the Organization </a:t>
                      </a:r>
                      <a:r>
                        <a:rPr lang="en-CA" sz="1000" b="0" baseline="0" dirty="0">
                          <a:solidFill>
                            <a:schemeClr val="tx1"/>
                          </a:solidFill>
                        </a:rPr>
                        <a:t>manager training module</a:t>
                      </a:r>
                    </a:p>
                    <a:p>
                      <a:pPr marL="216000" indent="-457200">
                        <a:spcAft>
                          <a:spcPts val="600"/>
                        </a:spcAft>
                      </a:pPr>
                      <a:r>
                        <a:rPr lang="en-CA" sz="1000" b="1" dirty="0">
                          <a:solidFill>
                            <a:schemeClr val="tx1"/>
                          </a:solidFill>
                        </a:rPr>
                        <a:t>2.2 </a:t>
                      </a:r>
                      <a:r>
                        <a:rPr lang="en-CA" sz="1000" b="0" dirty="0">
                          <a:solidFill>
                            <a:schemeClr val="tx1"/>
                          </a:solidFill>
                        </a:rPr>
                        <a:t>Your Role in Decision Making</a:t>
                      </a:r>
                      <a:r>
                        <a:rPr lang="en-CA" sz="1000" b="1" dirty="0">
                          <a:solidFill>
                            <a:schemeClr val="tx1"/>
                          </a:solidFill>
                        </a:rPr>
                        <a:t> </a:t>
                      </a:r>
                      <a:r>
                        <a:rPr lang="en-CA" sz="1000" b="0" baseline="0" dirty="0">
                          <a:solidFill>
                            <a:schemeClr val="tx1"/>
                          </a:solidFill>
                        </a:rPr>
                        <a:t>manager training module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CA" sz="1000" b="1" dirty="0">
                          <a:solidFill>
                            <a:schemeClr val="tx1"/>
                          </a:solidFill>
                        </a:rPr>
                        <a:t>Deliver People Development &amp; Team Essentials Training</a:t>
                      </a:r>
                    </a:p>
                    <a:p>
                      <a:pPr marL="216000" indent="-457200">
                        <a:spcAft>
                          <a:spcPts val="600"/>
                        </a:spcAft>
                      </a:pPr>
                      <a:r>
                        <a:rPr lang="en-CA" sz="1000" b="1" dirty="0">
                          <a:solidFill>
                            <a:schemeClr val="tx1"/>
                          </a:solidFill>
                        </a:rPr>
                        <a:t>2.3 </a:t>
                      </a:r>
                      <a:r>
                        <a:rPr lang="en-CA" sz="1000" b="0" i="0" baseline="0" dirty="0">
                          <a:solidFill>
                            <a:schemeClr val="tx1"/>
                          </a:solidFill>
                        </a:rPr>
                        <a:t>Manage Conflict Constructively </a:t>
                      </a:r>
                      <a:r>
                        <a:rPr lang="en-CA" sz="1000" b="0" baseline="0" dirty="0">
                          <a:solidFill>
                            <a:schemeClr val="tx1"/>
                          </a:solidFill>
                        </a:rPr>
                        <a:t>manager training module</a:t>
                      </a:r>
                    </a:p>
                    <a:p>
                      <a:pPr marL="216000" indent="-457200">
                        <a:spcAft>
                          <a:spcPts val="600"/>
                        </a:spcAft>
                      </a:pPr>
                      <a:r>
                        <a:rPr lang="en-CA" sz="1000" b="1" baseline="0" dirty="0">
                          <a:solidFill>
                            <a:schemeClr val="tx1"/>
                          </a:solidFill>
                        </a:rPr>
                        <a:t>3.1 </a:t>
                      </a:r>
                      <a:r>
                        <a:rPr lang="en-CA" sz="1000" b="0" dirty="0">
                          <a:solidFill>
                            <a:schemeClr val="tx1"/>
                          </a:solidFill>
                        </a:rPr>
                        <a:t>Effective Communication</a:t>
                      </a:r>
                      <a:r>
                        <a:rPr lang="en-CA" sz="1000" b="0" baseline="0" dirty="0">
                          <a:solidFill>
                            <a:schemeClr val="tx1"/>
                          </a:solidFill>
                        </a:rPr>
                        <a:t> manager training module</a:t>
                      </a:r>
                      <a:endParaRPr lang="en-CA" sz="1000" b="1"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000" b="1" dirty="0">
                          <a:solidFill>
                            <a:schemeClr val="tx1"/>
                          </a:solidFill>
                        </a:rPr>
                        <a:t>Deliver Team Essentials Training</a:t>
                      </a:r>
                    </a:p>
                    <a:p>
                      <a:pPr marL="2160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000" b="1" dirty="0">
                          <a:solidFill>
                            <a:schemeClr val="tx1"/>
                          </a:solidFill>
                        </a:rPr>
                        <a:t>3.2</a:t>
                      </a:r>
                      <a:r>
                        <a:rPr lang="en-CA" sz="1000" b="0" dirty="0">
                          <a:solidFill>
                            <a:schemeClr val="tx1"/>
                          </a:solidFill>
                        </a:rPr>
                        <a:t> Performance</a:t>
                      </a:r>
                      <a:r>
                        <a:rPr lang="en-CA" sz="1000" b="0" baseline="0" dirty="0">
                          <a:solidFill>
                            <a:schemeClr val="tx1"/>
                          </a:solidFill>
                        </a:rPr>
                        <a:t> Management manager training module</a:t>
                      </a:r>
                    </a:p>
                    <a:p>
                      <a:pPr marL="2160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000" b="1" dirty="0">
                          <a:solidFill>
                            <a:schemeClr val="tx1"/>
                          </a:solidFill>
                        </a:rPr>
                        <a:t>3.3 </a:t>
                      </a:r>
                      <a:r>
                        <a:rPr lang="en-CA" sz="1000" b="0" dirty="0">
                          <a:solidFill>
                            <a:schemeClr val="tx1"/>
                          </a:solidFill>
                        </a:rPr>
                        <a:t>Coaching &amp; Feedback</a:t>
                      </a:r>
                      <a:r>
                        <a:rPr lang="en-CA" sz="1000" b="0" baseline="0" dirty="0">
                          <a:solidFill>
                            <a:schemeClr val="tx1"/>
                          </a:solidFill>
                        </a:rPr>
                        <a:t> manager training module</a:t>
                      </a:r>
                      <a:endParaRPr lang="en-CA" sz="1000" b="0" dirty="0">
                        <a:solidFill>
                          <a:schemeClr val="tx1"/>
                        </a:solidFill>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CA" sz="1000" b="0" dirty="0">
                        <a:solidFill>
                          <a:schemeClr val="tx1"/>
                        </a:solidFill>
                      </a:endParaRPr>
                    </a:p>
                    <a:p>
                      <a:pPr marL="171450" indent="-171450" algn="ctr">
                        <a:spcAft>
                          <a:spcPts val="600"/>
                        </a:spcAft>
                        <a:buFont typeface="Arial" panose="020B0604020202020204" pitchFamily="34" charset="0"/>
                        <a:buChar char="•"/>
                      </a:pP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2250280">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Master Time Facilitation Guide</a:t>
                      </a:r>
                    </a:p>
                    <a:p>
                      <a:pPr marL="228600" indent="-228600">
                        <a:spcAft>
                          <a:spcPts val="0"/>
                        </a:spcAft>
                        <a:buClrTx/>
                        <a:buFont typeface="+mj-lt"/>
                        <a:buAutoNum type="arabicPeriod"/>
                      </a:pPr>
                      <a:r>
                        <a:rPr lang="en-CA" sz="1000" b="0" i="0" baseline="0" dirty="0">
                          <a:solidFill>
                            <a:schemeClr val="tx1"/>
                          </a:solidFill>
                        </a:rPr>
                        <a:t>Completed Master Time Participant Workbook and action plan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Accountability Facilitation Guide</a:t>
                      </a:r>
                    </a:p>
                    <a:p>
                      <a:pPr marL="228600" indent="-228600">
                        <a:spcAft>
                          <a:spcPts val="0"/>
                        </a:spcAft>
                        <a:buClrTx/>
                        <a:buFont typeface="+mj-lt"/>
                        <a:buAutoNum type="arabicPeriod"/>
                      </a:pPr>
                      <a:r>
                        <a:rPr lang="en-CA" sz="1000" b="0" i="0" baseline="0" dirty="0">
                          <a:solidFill>
                            <a:schemeClr val="tx1"/>
                          </a:solidFill>
                        </a:rPr>
                        <a:t>Completed Accountability Participant Workbook and action plan</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Your Role in the Organization Facilitation Guide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Completed Your Role in the Organization Participant Workbook and action plan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Your Role in Decision Making Facilitation Guide</a:t>
                      </a:r>
                    </a:p>
                    <a:p>
                      <a:pPr marL="228600" indent="-228600">
                        <a:spcAft>
                          <a:spcPts val="0"/>
                        </a:spcAft>
                        <a:buClrTx/>
                        <a:buFont typeface="+mj-lt"/>
                        <a:buAutoNum type="arabicPeriod"/>
                      </a:pPr>
                      <a:r>
                        <a:rPr lang="en-CA" sz="1000" b="0" i="0" baseline="0" dirty="0">
                          <a:solidFill>
                            <a:schemeClr val="tx1"/>
                          </a:solidFill>
                        </a:rPr>
                        <a:t>Completed Your Role in Decision Making Participant Workbook and action plan</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Manage Conflict Constructively Facilitation Guide</a:t>
                      </a:r>
                    </a:p>
                    <a:p>
                      <a:pPr marL="228600" indent="-228600">
                        <a:spcAft>
                          <a:spcPts val="0"/>
                        </a:spcAft>
                        <a:buClrTx/>
                        <a:buFont typeface="+mj-lt"/>
                        <a:buAutoNum type="arabicPeriod"/>
                      </a:pPr>
                      <a:r>
                        <a:rPr lang="en-CA" sz="1000" b="0" i="0" baseline="0" dirty="0">
                          <a:solidFill>
                            <a:schemeClr val="tx1"/>
                          </a:solidFill>
                        </a:rPr>
                        <a:t>Completed Manage Conflict Constructively Participant Workbook and action plan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Effective Communication Facilitation Guide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Completed Effective Communication Participant Workbook and action plan</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Performance Management Facilitation Guide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Completed Performance Management Participant Workbook and action plan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Customized Coaching &amp; Feedback Facilitation Guide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Completed Coaching &amp; Feedback Participant Workbook and action plan</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
        <p:nvSpPr>
          <p:cNvPr id="8" name="Text Placeholder 2">
            <a:extLst>
              <a:ext uri="{FF2B5EF4-FFF2-40B4-BE49-F238E27FC236}">
                <a16:creationId xmlns:a16="http://schemas.microsoft.com/office/drawing/2014/main" id="{629F3C06-9795-F541-9978-FAF57063CB38}"/>
              </a:ext>
            </a:extLst>
          </p:cNvPr>
          <p:cNvSpPr txBox="1">
            <a:spLocks/>
          </p:cNvSpPr>
          <p:nvPr/>
        </p:nvSpPr>
        <p:spPr bwMode="auto">
          <a:xfrm>
            <a:off x="467517" y="6133269"/>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These modules can be mixed and matched to create a customized experience for your team</a:t>
            </a:r>
            <a:r>
              <a:rPr lang="en-US" sz="1400" dirty="0">
                <a:solidFill>
                  <a:srgbClr val="333333"/>
                </a:solidFill>
                <a:cs typeface="Open Sans"/>
              </a:rPr>
              <a:t>.</a:t>
            </a:r>
            <a:endParaRPr lang="en-US" sz="1400" dirty="0">
              <a:solidFill>
                <a:srgbClr val="333333"/>
              </a:solidFill>
            </a:endParaRPr>
          </a:p>
        </p:txBody>
      </p:sp>
    </p:spTree>
    <p:extLst>
      <p:ext uri="{BB962C8B-B14F-4D97-AF65-F5344CB8AC3E}">
        <p14:creationId xmlns:p14="http://schemas.microsoft.com/office/powerpoint/2010/main" val="239659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004047" y="2015670"/>
            <a:ext cx="6971553" cy="3418885"/>
          </a:xfrm>
          <a:prstGeom prst="rect">
            <a:avLst/>
          </a:prstGeom>
        </p:spPr>
        <p:txBody>
          <a:bodyPr wrap="square" rtlCol="0">
            <a:spAutoFit/>
          </a:bodyPr>
          <a:lstStyle/>
          <a:p>
            <a:pPr>
              <a:spcAft>
                <a:spcPts val="500"/>
              </a:spcAft>
            </a:pPr>
            <a:r>
              <a:rPr lang="en-CA" sz="1600" i="1" dirty="0">
                <a:solidFill>
                  <a:srgbClr val="FFFFFF"/>
                </a:solidFill>
                <a:latin typeface="Georgia"/>
              </a:rPr>
              <a:t>Ninety-eight percent of managers say they need more training, but 93% of managers already receive some level of manager training. Unfortunately, the training typically provided, although copious, is not working. More of the same will never get you better outcomes.</a:t>
            </a:r>
          </a:p>
          <a:p>
            <a:pPr lvl="1">
              <a:spcAft>
                <a:spcPts val="1200"/>
              </a:spcAft>
            </a:pPr>
            <a:r>
              <a:rPr lang="en-CA" sz="1600" i="1" dirty="0">
                <a:solidFill>
                  <a:srgbClr val="FFFFFF"/>
                </a:solidFill>
                <a:latin typeface="Georgia"/>
              </a:rPr>
              <a:t>How many times have you sat through training that was so long, you had no hope of implementing half of it? </a:t>
            </a:r>
          </a:p>
          <a:p>
            <a:pPr lvl="1">
              <a:spcAft>
                <a:spcPts val="1200"/>
              </a:spcAft>
            </a:pPr>
            <a:r>
              <a:rPr lang="en-CA" sz="1600" i="1" dirty="0">
                <a:solidFill>
                  <a:srgbClr val="FFFFFF"/>
                </a:solidFill>
                <a:latin typeface="Georgia"/>
              </a:rPr>
              <a:t>How many times have you been taught best practices, with zero guidance on how to apply them?</a:t>
            </a:r>
          </a:p>
          <a:p>
            <a:pPr>
              <a:spcAft>
                <a:spcPts val="500"/>
              </a:spcAft>
            </a:pPr>
            <a:r>
              <a:rPr lang="en-CA" sz="1600" i="1" dirty="0">
                <a:solidFill>
                  <a:srgbClr val="FFFFFF"/>
                </a:solidFill>
                <a:latin typeface="Georgia"/>
              </a:rPr>
              <a:t>To truly support our managers, we need to rethink manager training. Move from fulfilling an HR mandate to providing truly trainee-centric instruction. Teach only the right skills – no fluff – and encourage and enable their application in the day to day. </a:t>
            </a:r>
          </a:p>
        </p:txBody>
      </p:sp>
      <p:sp>
        <p:nvSpPr>
          <p:cNvPr id="3" name="TextBox 2"/>
          <p:cNvSpPr txBox="1"/>
          <p:nvPr/>
        </p:nvSpPr>
        <p:spPr>
          <a:xfrm>
            <a:off x="3409231" y="5730074"/>
            <a:ext cx="4460917" cy="738664"/>
          </a:xfrm>
          <a:prstGeom prst="rect">
            <a:avLst/>
          </a:prstGeom>
        </p:spPr>
        <p:txBody>
          <a:bodyPr wrap="square" rtlCol="0">
            <a:spAutoFit/>
          </a:bodyPr>
          <a:lstStyle/>
          <a:p>
            <a:pPr algn="r"/>
            <a:r>
              <a:rPr lang="en-CA" sz="1400" b="1" dirty="0">
                <a:solidFill>
                  <a:srgbClr val="FFFFFF"/>
                </a:solidFill>
              </a:rPr>
              <a:t>Jane Kouptsova, </a:t>
            </a:r>
          </a:p>
          <a:p>
            <a:pPr algn="r"/>
            <a:r>
              <a:rPr lang="en-CA" sz="1400" dirty="0">
                <a:solidFill>
                  <a:srgbClr val="FFFFFF"/>
                </a:solidFill>
              </a:rPr>
              <a:t>Senior Consulting Analyst, CIO Practice </a:t>
            </a:r>
            <a:br>
              <a:rPr lang="en-CA" sz="1400" dirty="0">
                <a:solidFill>
                  <a:srgbClr val="FFFFFF"/>
                </a:solidFill>
              </a:rPr>
            </a:br>
            <a:r>
              <a:rPr lang="en-CA" sz="1400" dirty="0">
                <a:solidFill>
                  <a:srgbClr val="FFFFFF"/>
                </a:solidFill>
              </a:rPr>
              <a:t>Info-Tech Research Group</a:t>
            </a:r>
          </a:p>
        </p:txBody>
      </p:sp>
      <p:sp>
        <p:nvSpPr>
          <p:cNvPr id="4" name="TextBox 3"/>
          <p:cNvSpPr txBox="1"/>
          <p:nvPr/>
        </p:nvSpPr>
        <p:spPr>
          <a:xfrm>
            <a:off x="412376" y="1384161"/>
            <a:ext cx="8534400" cy="461665"/>
          </a:xfrm>
          <a:prstGeom prst="rect">
            <a:avLst/>
          </a:prstGeom>
        </p:spPr>
        <p:txBody>
          <a:bodyPr wrap="square" rtlCol="0">
            <a:spAutoFit/>
          </a:bodyPr>
          <a:lstStyle/>
          <a:p>
            <a:r>
              <a:rPr lang="en-CA" sz="1600" b="1" dirty="0">
                <a:solidFill>
                  <a:srgbClr val="FFFFFF"/>
                </a:solidFill>
              </a:rPr>
              <a:t>Managers are the connective fiber of your department. How are you supporting them?</a:t>
            </a:r>
            <a:r>
              <a:rPr lang="en-CA" sz="2400" b="1" dirty="0">
                <a:solidFill>
                  <a:srgbClr val="FFFFFF"/>
                </a:solidFill>
              </a:rPr>
              <a:t> </a:t>
            </a:r>
            <a:endParaRPr lang="en-CA" sz="1600" b="1" dirty="0">
              <a:solidFill>
                <a:srgbClr val="FFFFFF"/>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0" name="Picture 100"/>
          <p:cNvPicPr>
            <a:picLocks noChangeAspect="1"/>
          </p:cNvPicPr>
          <p:nvPr/>
        </p:nvPicPr>
        <p:blipFill>
          <a:blip r:embed="rId3"/>
          <a:stretch>
            <a:fillRect/>
          </a:stretch>
        </p:blipFill>
        <p:spPr>
          <a:xfrm>
            <a:off x="412376" y="1861519"/>
            <a:ext cx="678666" cy="619651"/>
          </a:xfrm>
          <a:prstGeom prst="rect">
            <a:avLst/>
          </a:prstGeom>
        </p:spPr>
      </p:pic>
      <p:pic>
        <p:nvPicPr>
          <p:cNvPr id="11" name="Picture 101"/>
          <p:cNvPicPr>
            <a:picLocks noChangeAspect="1"/>
          </p:cNvPicPr>
          <p:nvPr/>
        </p:nvPicPr>
        <p:blipFill>
          <a:blip r:embed="rId4"/>
          <a:stretch>
            <a:fillRect/>
          </a:stretch>
        </p:blipFill>
        <p:spPr>
          <a:xfrm>
            <a:off x="7677749" y="5168007"/>
            <a:ext cx="656535" cy="538507"/>
          </a:xfrm>
          <a:prstGeom prst="rect">
            <a:avLst/>
          </a:prstGeom>
        </p:spPr>
      </p:pic>
    </p:spTree>
    <p:extLst>
      <p:ext uri="{BB962C8B-B14F-4D97-AF65-F5344CB8AC3E}">
        <p14:creationId xmlns:p14="http://schemas.microsoft.com/office/powerpoint/2010/main" val="3842991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Works cited</a:t>
            </a:r>
          </a:p>
        </p:txBody>
      </p:sp>
      <p:sp>
        <p:nvSpPr>
          <p:cNvPr id="2" name="Text Placeholder 1"/>
          <p:cNvSpPr>
            <a:spLocks noGrp="1"/>
          </p:cNvSpPr>
          <p:nvPr>
            <p:ph type="body" sz="quarter" idx="16"/>
          </p:nvPr>
        </p:nvSpPr>
        <p:spPr/>
        <p:txBody>
          <a:bodyPr/>
          <a:lstStyle/>
          <a:p>
            <a:pPr marL="0" lvl="0" indent="0">
              <a:spcAft>
                <a:spcPts val="600"/>
              </a:spcAft>
              <a:buNone/>
            </a:pPr>
            <a:r>
              <a:rPr lang="en-US" dirty="0"/>
              <a:t>Freedman, Erica. “How to Build an Internal Leadership Development Program.” </a:t>
            </a:r>
            <a:r>
              <a:rPr lang="en-US" i="1" dirty="0"/>
              <a:t>Chief Executive,</a:t>
            </a:r>
            <a:r>
              <a:rPr lang="en-US" dirty="0"/>
              <a:t> 2016. Web. Oct. 2016.</a:t>
            </a:r>
            <a:endParaRPr lang="en-CA" dirty="0"/>
          </a:p>
          <a:p>
            <a:pPr marL="0" lvl="0" indent="0">
              <a:spcAft>
                <a:spcPts val="600"/>
              </a:spcAft>
              <a:buNone/>
            </a:pPr>
            <a:r>
              <a:rPr lang="en-CA" dirty="0"/>
              <a:t>Gandhi, Vipula. “Want to Improve Productivity? Hire Better Managers.” </a:t>
            </a:r>
            <a:r>
              <a:rPr lang="en-CA" i="1" dirty="0"/>
              <a:t>Gallup</a:t>
            </a:r>
            <a:r>
              <a:rPr lang="en-CA" dirty="0"/>
              <a:t>, 3 Aug. 2018. Web. </a:t>
            </a:r>
          </a:p>
          <a:p>
            <a:pPr marL="0" lvl="0" indent="0">
              <a:spcAft>
                <a:spcPts val="600"/>
              </a:spcAft>
              <a:buNone/>
            </a:pPr>
            <a:r>
              <a:rPr lang="en-CA" i="1" dirty="0"/>
              <a:t>Good Manager, Bad Manager</a:t>
            </a:r>
            <a:r>
              <a:rPr lang="en-CA" dirty="0"/>
              <a:t>. Grovo, 2016. Web. </a:t>
            </a:r>
          </a:p>
        </p:txBody>
      </p:sp>
    </p:spTree>
    <p:extLst>
      <p:ext uri="{BB962C8B-B14F-4D97-AF65-F5344CB8AC3E}">
        <p14:creationId xmlns:p14="http://schemas.microsoft.com/office/powerpoint/2010/main" val="309310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CIOs, department leads, and senior managers in charge of overseeing the training of first-time IT managers</a:t>
            </a:r>
          </a:p>
        </p:txBody>
      </p:sp>
      <p:sp>
        <p:nvSpPr>
          <p:cNvPr id="14" name="Text Placeholder 13"/>
          <p:cNvSpPr>
            <a:spLocks noGrp="1"/>
          </p:cNvSpPr>
          <p:nvPr>
            <p:ph type="body" sz="quarter" idx="26"/>
          </p:nvPr>
        </p:nvSpPr>
        <p:spPr/>
        <p:txBody>
          <a:bodyPr/>
          <a:lstStyle/>
          <a:p>
            <a:r>
              <a:rPr lang="en-US" dirty="0"/>
              <a:t>Equip first-time IT managers with the fundamental skills necessary to tackle their new responsibilities</a:t>
            </a:r>
          </a:p>
          <a:p>
            <a:r>
              <a:rPr lang="en-US" dirty="0"/>
              <a:t>Easily apply a consistent training program throughout your department, increasing compliance</a:t>
            </a:r>
          </a:p>
          <a:p>
            <a:pPr marL="0" indent="0">
              <a:buNone/>
            </a:pPr>
            <a:endParaRPr lang="en-US" dirty="0"/>
          </a:p>
        </p:txBody>
      </p:sp>
      <p:sp>
        <p:nvSpPr>
          <p:cNvPr id="15" name="Text Placeholder 14"/>
          <p:cNvSpPr>
            <a:spLocks noGrp="1"/>
          </p:cNvSpPr>
          <p:nvPr>
            <p:ph type="body" sz="quarter" idx="27"/>
          </p:nvPr>
        </p:nvSpPr>
        <p:spPr/>
        <p:txBody>
          <a:bodyPr/>
          <a:lstStyle/>
          <a:p>
            <a:r>
              <a:rPr lang="en-US" dirty="0"/>
              <a:t>First-time IT managers</a:t>
            </a:r>
          </a:p>
        </p:txBody>
      </p:sp>
      <p:sp>
        <p:nvSpPr>
          <p:cNvPr id="16" name="Text Placeholder 15"/>
          <p:cNvSpPr>
            <a:spLocks noGrp="1"/>
          </p:cNvSpPr>
          <p:nvPr>
            <p:ph type="body" sz="quarter" idx="28"/>
          </p:nvPr>
        </p:nvSpPr>
        <p:spPr/>
        <p:txBody>
          <a:bodyPr/>
          <a:lstStyle/>
          <a:p>
            <a:r>
              <a:rPr lang="en-US" dirty="0"/>
              <a:t>Acquire essential management skills and tactics for addressing the expectations of their new role</a:t>
            </a:r>
          </a:p>
          <a:p>
            <a:r>
              <a:rPr lang="en-US" dirty="0"/>
              <a:t>Develop a foundation of competencies on which to build more advanced leadership skills</a:t>
            </a:r>
          </a:p>
        </p:txBody>
      </p:sp>
    </p:spTree>
    <p:extLst>
      <p:ext uri="{BB962C8B-B14F-4D97-AF65-F5344CB8AC3E}">
        <p14:creationId xmlns:p14="http://schemas.microsoft.com/office/powerpoint/2010/main" val="292225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55309"/>
            <a:ext cx="5257800" cy="1078992"/>
          </a:xfrm>
        </p:spPr>
        <p:txBody>
          <a:bodyPr/>
          <a:lstStyle/>
          <a:p>
            <a:r>
              <a:rPr lang="en-US" dirty="0"/>
              <a:t>IT departments often promote staff based on technical skill, resulting in new managers feeling unprepared for their new responsibilities in leading people. The success of your organization hinges on managers’ ability to lead their staff; by failing to equip new managers adequately, you are risking the productivity of your entire department.</a:t>
            </a:r>
          </a:p>
        </p:txBody>
      </p:sp>
      <p:sp>
        <p:nvSpPr>
          <p:cNvPr id="4" name="Text Placeholder 3"/>
          <p:cNvSpPr>
            <a:spLocks noGrp="1"/>
          </p:cNvSpPr>
          <p:nvPr>
            <p:ph type="body" sz="quarter" idx="11"/>
          </p:nvPr>
        </p:nvSpPr>
        <p:spPr>
          <a:xfrm>
            <a:off x="247848" y="2974004"/>
            <a:ext cx="5257800" cy="1220924"/>
          </a:xfrm>
        </p:spPr>
        <p:txBody>
          <a:bodyPr/>
          <a:lstStyle/>
          <a:p>
            <a:r>
              <a:rPr lang="en-US" dirty="0"/>
              <a:t>Despite the fact that $14 billion is spent annually on leadership training in the US alone (Freedman, 2016), only one in ten CIOs believe their department is very effective at leadership, culture and values (Info-Tech, 2019).</a:t>
            </a:r>
          </a:p>
          <a:p>
            <a:r>
              <a:rPr lang="en-US" dirty="0"/>
              <a:t>Training programs do not deliver results due to trainee overwhelm, ineffective skill development, and a lack of business alignment.</a:t>
            </a:r>
          </a:p>
        </p:txBody>
      </p:sp>
      <p:sp>
        <p:nvSpPr>
          <p:cNvPr id="5" name="Text Placeholder 4"/>
          <p:cNvSpPr>
            <a:spLocks noGrp="1"/>
          </p:cNvSpPr>
          <p:nvPr>
            <p:ph type="body" sz="quarter" idx="12"/>
          </p:nvPr>
        </p:nvSpPr>
        <p:spPr>
          <a:xfrm>
            <a:off x="257174" y="4508127"/>
            <a:ext cx="8623607" cy="2150596"/>
          </a:xfrm>
        </p:spPr>
        <p:txBody>
          <a:bodyPr/>
          <a:lstStyle/>
          <a:p>
            <a:pPr marL="0" indent="0">
              <a:buNone/>
            </a:pPr>
            <a:r>
              <a:rPr lang="en-US" dirty="0"/>
              <a:t>Use Info-Tech’s tactical, practical approach to management training to deliver training that:</a:t>
            </a:r>
          </a:p>
          <a:p>
            <a:pPr marL="409575" lvl="1" indent="-228600">
              <a:buSzPct val="100000"/>
              <a:buFont typeface="+mj-lt"/>
              <a:buAutoNum type="arabicPeriod"/>
            </a:pPr>
            <a:r>
              <a:rPr lang="en-US" dirty="0"/>
              <a:t>Is specifically tailored to first-time IT managers.</a:t>
            </a:r>
          </a:p>
          <a:p>
            <a:pPr marL="409575" lvl="1" indent="-228600">
              <a:buSzPct val="100000"/>
              <a:buFont typeface="+mj-lt"/>
              <a:buAutoNum type="arabicPeriod"/>
            </a:pPr>
            <a:r>
              <a:rPr lang="en-US" dirty="0"/>
              <a:t>Is designed around practical application of new skills.</a:t>
            </a:r>
          </a:p>
          <a:p>
            <a:pPr marL="409575" lvl="1" indent="-228600">
              <a:buSzPct val="100000"/>
              <a:buFont typeface="+mj-lt"/>
              <a:buAutoNum type="arabicPeriod"/>
            </a:pPr>
            <a:r>
              <a:rPr lang="en-US" dirty="0"/>
              <a:t>Is aligned with your department’s business goals.</a:t>
            </a:r>
          </a:p>
          <a:p>
            <a:pPr marL="409575" lvl="1" indent="-228600">
              <a:buSzPct val="100000"/>
              <a:buFont typeface="+mj-lt"/>
              <a:buAutoNum type="arabicPeriod"/>
            </a:pPr>
            <a:r>
              <a:rPr lang="en-US" dirty="0"/>
              <a:t>Equips your new managers with essential skills in the following key competencies:</a:t>
            </a:r>
          </a:p>
          <a:p>
            <a:pPr lvl="2">
              <a:buFont typeface="Arial" panose="020B0604020202020204" pitchFamily="34" charset="0"/>
              <a:buChar char="•"/>
            </a:pPr>
            <a:r>
              <a:rPr lang="en-US" dirty="0"/>
              <a:t>Team management</a:t>
            </a:r>
          </a:p>
          <a:p>
            <a:pPr lvl="2">
              <a:buFont typeface="Arial" panose="020B0604020202020204" pitchFamily="34" charset="0"/>
              <a:buChar char="•"/>
            </a:pPr>
            <a:r>
              <a:rPr lang="en-US" dirty="0"/>
              <a:t>People development</a:t>
            </a:r>
          </a:p>
          <a:p>
            <a:pPr lvl="2">
              <a:buFont typeface="Arial" panose="020B0604020202020204" pitchFamily="34" charset="0"/>
              <a:buChar char="•"/>
            </a:pPr>
            <a:r>
              <a:rPr lang="en-US" dirty="0"/>
              <a:t>Self governance</a:t>
            </a:r>
          </a:p>
          <a:p>
            <a:pPr marL="409575" lvl="1" indent="-228600">
              <a:buSzPct val="100000"/>
              <a:buFont typeface="+mj-lt"/>
              <a:buAutoNum type="arabicPeriod"/>
            </a:pPr>
            <a:r>
              <a:rPr lang="en-US" dirty="0"/>
              <a:t>This blueprint is part of a three-part series and specifically focuses on People Development.</a:t>
            </a:r>
          </a:p>
          <a:p>
            <a:pPr marL="180975" lvl="1" indent="0">
              <a:buSzPct val="100000"/>
              <a:buNone/>
            </a:pPr>
            <a:endParaRPr lang="en-US" dirty="0"/>
          </a:p>
        </p:txBody>
      </p:sp>
      <p:sp>
        <p:nvSpPr>
          <p:cNvPr id="6" name="Text Placeholder 5"/>
          <p:cNvSpPr>
            <a:spLocks noGrp="1"/>
          </p:cNvSpPr>
          <p:nvPr>
            <p:ph type="body" sz="quarter" idx="13"/>
          </p:nvPr>
        </p:nvSpPr>
        <p:spPr>
          <a:xfrm>
            <a:off x="5737241" y="1495997"/>
            <a:ext cx="3067394" cy="2698931"/>
          </a:xfrm>
        </p:spPr>
        <p:txBody>
          <a:bodyPr/>
          <a:lstStyle/>
          <a:p>
            <a:pPr marL="0" indent="0">
              <a:spcBef>
                <a:spcPts val="0"/>
              </a:spcBef>
              <a:spcAft>
                <a:spcPts val="0"/>
              </a:spcAft>
              <a:buSzPct val="100000"/>
              <a:buNone/>
            </a:pPr>
            <a:r>
              <a:rPr lang="en-US" b="1" dirty="0">
                <a:solidFill>
                  <a:schemeClr val="tx1"/>
                </a:solidFill>
              </a:rPr>
              <a:t>When it comes to manager training, more is not more.</a:t>
            </a:r>
            <a:endParaRPr lang="en-US" dirty="0">
              <a:solidFill>
                <a:schemeClr val="tx1"/>
              </a:solidFill>
            </a:endParaRPr>
          </a:p>
          <a:p>
            <a:pPr>
              <a:spcBef>
                <a:spcPts val="600"/>
              </a:spcBef>
              <a:spcAft>
                <a:spcPts val="0"/>
              </a:spcAft>
              <a:buSzPct val="100000"/>
            </a:pPr>
            <a:r>
              <a:rPr lang="en-US" dirty="0">
                <a:solidFill>
                  <a:schemeClr val="tx1"/>
                </a:solidFill>
              </a:rPr>
              <a:t>Attending</a:t>
            </a:r>
            <a:r>
              <a:rPr lang="en-US" b="1" dirty="0">
                <a:solidFill>
                  <a:srgbClr val="FF0000"/>
                </a:solidFill>
              </a:rPr>
              <a:t> </a:t>
            </a:r>
            <a:r>
              <a:rPr lang="en-US" dirty="0">
                <a:solidFill>
                  <a:schemeClr val="tx1"/>
                </a:solidFill>
              </a:rPr>
              <a:t>training is not equal to being trained. Even good information is useless when it doesn’t get applied.</a:t>
            </a:r>
          </a:p>
          <a:p>
            <a:pPr>
              <a:spcBef>
                <a:spcPts val="600"/>
              </a:spcBef>
              <a:spcAft>
                <a:spcPts val="0"/>
              </a:spcAft>
              <a:buSzPct val="100000"/>
            </a:pPr>
            <a:r>
              <a:rPr lang="en-US" dirty="0">
                <a:solidFill>
                  <a:schemeClr val="tx1"/>
                </a:solidFill>
              </a:rPr>
              <a:t>If your role hasn’t required you to use your training within 48 hours, you were not trained on the most relevant skills.</a:t>
            </a:r>
          </a:p>
          <a:p>
            <a:pPr>
              <a:spcBef>
                <a:spcPts val="600"/>
              </a:spcBef>
              <a:spcAft>
                <a:spcPts val="0"/>
              </a:spcAft>
              <a:buSzPct val="100000"/>
            </a:pPr>
            <a:r>
              <a:rPr lang="en-US" dirty="0">
                <a:solidFill>
                  <a:schemeClr val="tx1"/>
                </a:solidFill>
              </a:rPr>
              <a:t>Good intentions don’t make a good manager. Will needs to be backed up by skill.</a:t>
            </a:r>
          </a:p>
        </p:txBody>
      </p:sp>
    </p:spTree>
    <p:extLst>
      <p:ext uri="{BB962C8B-B14F-4D97-AF65-F5344CB8AC3E}">
        <p14:creationId xmlns:p14="http://schemas.microsoft.com/office/powerpoint/2010/main" val="111350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managers drive effective departments by engaging their teams</a:t>
            </a:r>
            <a:endParaRPr lang="en-CA" dirty="0"/>
          </a:p>
        </p:txBody>
      </p:sp>
      <p:grpSp>
        <p:nvGrpSpPr>
          <p:cNvPr id="28" name="Group 27"/>
          <p:cNvGrpSpPr>
            <a:grpSpLocks noChangeAspect="1"/>
          </p:cNvGrpSpPr>
          <p:nvPr/>
        </p:nvGrpSpPr>
        <p:grpSpPr>
          <a:xfrm>
            <a:off x="508496" y="2026288"/>
            <a:ext cx="4058740" cy="3994699"/>
            <a:chOff x="400167" y="996932"/>
            <a:chExt cx="5397537" cy="5397537"/>
          </a:xfrm>
        </p:grpSpPr>
        <p:sp>
          <p:nvSpPr>
            <p:cNvPr id="29" name="Donut 28"/>
            <p:cNvSpPr>
              <a:spLocks noChangeAspect="1"/>
            </p:cNvSpPr>
            <p:nvPr/>
          </p:nvSpPr>
          <p:spPr>
            <a:xfrm>
              <a:off x="400167" y="996932"/>
              <a:ext cx="5397537" cy="5397537"/>
            </a:xfrm>
            <a:prstGeom prst="donut">
              <a:avLst>
                <a:gd name="adj" fmla="val 7421"/>
              </a:avLst>
            </a:prstGeom>
            <a:solidFill>
              <a:srgbClr val="519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30" name="Right Arrow 29"/>
            <p:cNvSpPr/>
            <p:nvPr/>
          </p:nvSpPr>
          <p:spPr>
            <a:xfrm rot="16200000">
              <a:off x="2483384" y="2324841"/>
              <a:ext cx="1241638" cy="249555"/>
            </a:xfrm>
            <a:prstGeom prst="rightArrow">
              <a:avLst>
                <a:gd name="adj1" fmla="val 44169"/>
                <a:gd name="adj2" fmla="val 96302"/>
              </a:avLst>
            </a:prstGeom>
            <a:solidFill>
              <a:srgbClr val="E1B5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1" name="Rectangle 30"/>
            <p:cNvSpPr/>
            <p:nvPr/>
          </p:nvSpPr>
          <p:spPr>
            <a:xfrm rot="17691143">
              <a:off x="1972921" y="2772744"/>
              <a:ext cx="1701296" cy="1406060"/>
            </a:xfrm>
            <a:prstGeom prst="rect">
              <a:avLst/>
            </a:prstGeom>
            <a:noFill/>
          </p:spPr>
          <p:txBody>
            <a:bodyPr wrap="none" lIns="91440" tIns="45720" rIns="91440" bIns="45720">
              <a:prstTxWarp prst="textArchUp">
                <a:avLst/>
              </a:prstTxWarp>
              <a:spAutoFit/>
            </a:bodyPr>
            <a:lstStyle/>
            <a:p>
              <a:pPr algn="ctr"/>
              <a:r>
                <a:rPr lang="en-US" sz="2400" b="1" dirty="0">
                  <a:ln w="0"/>
                  <a:solidFill>
                    <a:srgbClr val="FFFFFF"/>
                  </a:solidFill>
                </a:rPr>
                <a:t>People</a:t>
              </a:r>
            </a:p>
          </p:txBody>
        </p:sp>
        <p:sp>
          <p:nvSpPr>
            <p:cNvPr id="32" name="Rectangle 31"/>
            <p:cNvSpPr/>
            <p:nvPr/>
          </p:nvSpPr>
          <p:spPr>
            <a:xfrm rot="3582926">
              <a:off x="2491940" y="2798144"/>
              <a:ext cx="1701296" cy="1406060"/>
            </a:xfrm>
            <a:prstGeom prst="rect">
              <a:avLst/>
            </a:prstGeom>
            <a:noFill/>
          </p:spPr>
          <p:txBody>
            <a:bodyPr wrap="none" lIns="91440" tIns="45720" rIns="91440" bIns="45720">
              <a:prstTxWarp prst="textArchUp">
                <a:avLst/>
              </a:prstTxWarp>
              <a:spAutoFit/>
            </a:bodyPr>
            <a:lstStyle/>
            <a:p>
              <a:pPr algn="ctr"/>
              <a:r>
                <a:rPr lang="en-US" sz="2400" b="1" dirty="0">
                  <a:ln w="0"/>
                  <a:solidFill>
                    <a:srgbClr val="FFFFFF"/>
                  </a:solidFill>
                </a:rPr>
                <a:t>Self</a:t>
              </a:r>
            </a:p>
          </p:txBody>
        </p:sp>
        <p:sp>
          <p:nvSpPr>
            <p:cNvPr id="33" name="Rectangle 32"/>
            <p:cNvSpPr/>
            <p:nvPr/>
          </p:nvSpPr>
          <p:spPr>
            <a:xfrm>
              <a:off x="2215295" y="4163888"/>
              <a:ext cx="1701296" cy="639543"/>
            </a:xfrm>
            <a:prstGeom prst="rect">
              <a:avLst/>
            </a:prstGeom>
            <a:noFill/>
          </p:spPr>
          <p:txBody>
            <a:bodyPr wrap="none" lIns="91440" tIns="45720" rIns="91440" bIns="45720">
              <a:prstTxWarp prst="textArchDown">
                <a:avLst/>
              </a:prstTxWarp>
              <a:spAutoFit/>
            </a:bodyPr>
            <a:lstStyle/>
            <a:p>
              <a:pPr algn="ctr"/>
              <a:r>
                <a:rPr lang="en-US" sz="2400" b="1" dirty="0">
                  <a:ln w="0"/>
                  <a:solidFill>
                    <a:srgbClr val="FFFFFF"/>
                  </a:solidFill>
                </a:rPr>
                <a:t>Team</a:t>
              </a:r>
            </a:p>
          </p:txBody>
        </p:sp>
        <p:sp>
          <p:nvSpPr>
            <p:cNvPr id="34" name="Rectangle 33"/>
            <p:cNvSpPr/>
            <p:nvPr/>
          </p:nvSpPr>
          <p:spPr>
            <a:xfrm>
              <a:off x="1297405" y="1265693"/>
              <a:ext cx="3579396" cy="2272232"/>
            </a:xfrm>
            <a:prstGeom prst="rect">
              <a:avLst/>
            </a:prstGeom>
            <a:noFill/>
          </p:spPr>
          <p:txBody>
            <a:bodyPr wrap="none" lIns="91440" tIns="45720" rIns="91440" bIns="45720">
              <a:prstTxWarp prst="textArchUp">
                <a:avLst/>
              </a:prstTxWarp>
              <a:spAutoFit/>
            </a:bodyPr>
            <a:lstStyle/>
            <a:p>
              <a:pPr algn="ctr"/>
              <a:r>
                <a:rPr lang="en-US" sz="2000" b="1" dirty="0">
                  <a:ln w="0"/>
                  <a:solidFill>
                    <a:srgbClr val="FFFFFF"/>
                  </a:solidFill>
                </a:rPr>
                <a:t>Enterprise Effectiveness</a:t>
              </a:r>
            </a:p>
          </p:txBody>
        </p:sp>
        <p:sp>
          <p:nvSpPr>
            <p:cNvPr id="35" name="Right Arrow 34"/>
            <p:cNvSpPr/>
            <p:nvPr/>
          </p:nvSpPr>
          <p:spPr>
            <a:xfrm rot="1800000">
              <a:off x="3544551" y="4209567"/>
              <a:ext cx="1226283" cy="249555"/>
            </a:xfrm>
            <a:prstGeom prst="rightArrow">
              <a:avLst>
                <a:gd name="adj1" fmla="val 44169"/>
                <a:gd name="adj2" fmla="val 96302"/>
              </a:avLst>
            </a:prstGeom>
            <a:solidFill>
              <a:srgbClr val="E1B5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6" name="Right Arrow 35"/>
            <p:cNvSpPr/>
            <p:nvPr/>
          </p:nvSpPr>
          <p:spPr>
            <a:xfrm rot="9000000">
              <a:off x="1424221" y="4209095"/>
              <a:ext cx="1252041" cy="249555"/>
            </a:xfrm>
            <a:prstGeom prst="rightArrow">
              <a:avLst>
                <a:gd name="adj1" fmla="val 44169"/>
                <a:gd name="adj2" fmla="val 96302"/>
              </a:avLst>
            </a:prstGeom>
            <a:solidFill>
              <a:srgbClr val="E1B5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7" name="Freeform 36"/>
            <p:cNvSpPr>
              <a:spLocks noChangeAspect="1"/>
            </p:cNvSpPr>
            <p:nvPr/>
          </p:nvSpPr>
          <p:spPr>
            <a:xfrm>
              <a:off x="1717300" y="2314065"/>
              <a:ext cx="2763270" cy="2763270"/>
            </a:xfrm>
            <a:custGeom>
              <a:avLst/>
              <a:gdLst>
                <a:gd name="connsiteX0" fmla="*/ 720000 w 1440000"/>
                <a:gd name="connsiteY0" fmla="*/ 0 h 1440000"/>
                <a:gd name="connsiteX1" fmla="*/ 1440000 w 1440000"/>
                <a:gd name="connsiteY1" fmla="*/ 720000 h 1440000"/>
                <a:gd name="connsiteX2" fmla="*/ 720000 w 1440000"/>
                <a:gd name="connsiteY2" fmla="*/ 1440000 h 1440000"/>
                <a:gd name="connsiteX3" fmla="*/ 0 w 1440000"/>
                <a:gd name="connsiteY3" fmla="*/ 720000 h 1440000"/>
                <a:gd name="connsiteX4" fmla="*/ 720000 w 1440000"/>
                <a:gd name="connsiteY4" fmla="*/ 0 h 14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000" h="1440000">
                  <a:moveTo>
                    <a:pt x="720000" y="0"/>
                  </a:moveTo>
                  <a:cubicBezTo>
                    <a:pt x="1117645" y="0"/>
                    <a:pt x="1440000" y="322355"/>
                    <a:pt x="1440000" y="720000"/>
                  </a:cubicBezTo>
                  <a:cubicBezTo>
                    <a:pt x="1440000" y="1117645"/>
                    <a:pt x="1117645" y="1440000"/>
                    <a:pt x="720000" y="1440000"/>
                  </a:cubicBezTo>
                  <a:cubicBezTo>
                    <a:pt x="322355" y="1440000"/>
                    <a:pt x="0" y="1117645"/>
                    <a:pt x="0" y="720000"/>
                  </a:cubicBezTo>
                  <a:cubicBezTo>
                    <a:pt x="0" y="322355"/>
                    <a:pt x="322355" y="0"/>
                    <a:pt x="720000" y="0"/>
                  </a:cubicBezTo>
                  <a:close/>
                </a:path>
              </a:pathLst>
            </a:custGeom>
            <a:solidFill>
              <a:srgbClr val="E1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rPr>
                <a:t>Effective Managers</a:t>
              </a:r>
              <a:endParaRPr lang="en-CA" sz="2000" b="1" dirty="0">
                <a:solidFill>
                  <a:srgbClr val="FFFFFF"/>
                </a:solidFill>
              </a:endParaRPr>
            </a:p>
          </p:txBody>
        </p:sp>
        <p:sp>
          <p:nvSpPr>
            <p:cNvPr id="38" name="Donut 37"/>
            <p:cNvSpPr>
              <a:spLocks noChangeAspect="1"/>
            </p:cNvSpPr>
            <p:nvPr/>
          </p:nvSpPr>
          <p:spPr>
            <a:xfrm>
              <a:off x="797023" y="1393788"/>
              <a:ext cx="4603824" cy="4603824"/>
            </a:xfrm>
            <a:prstGeom prst="donut">
              <a:avLst>
                <a:gd name="adj" fmla="val 9895"/>
              </a:avLst>
            </a:prstGeom>
            <a:solidFill>
              <a:srgbClr val="1E5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sp>
          <p:nvSpPr>
            <p:cNvPr id="39" name="Rectangle 38"/>
            <p:cNvSpPr/>
            <p:nvPr/>
          </p:nvSpPr>
          <p:spPr>
            <a:xfrm rot="175204">
              <a:off x="1447375" y="1694749"/>
              <a:ext cx="3345565" cy="2272232"/>
            </a:xfrm>
            <a:prstGeom prst="rect">
              <a:avLst/>
            </a:prstGeom>
            <a:noFill/>
          </p:spPr>
          <p:txBody>
            <a:bodyPr wrap="none" lIns="91440" tIns="45720" rIns="91440" bIns="45720">
              <a:prstTxWarp prst="textArchUp">
                <a:avLst/>
              </a:prstTxWarp>
              <a:spAutoFit/>
            </a:bodyPr>
            <a:lstStyle/>
            <a:p>
              <a:pPr algn="ctr"/>
              <a:r>
                <a:rPr lang="en-US" sz="2000" b="1" dirty="0">
                  <a:ln w="0"/>
                  <a:solidFill>
                    <a:srgbClr val="FFFFFF"/>
                  </a:solidFill>
                </a:rPr>
                <a:t>Department Effectiveness</a:t>
              </a:r>
            </a:p>
          </p:txBody>
        </p:sp>
      </p:grpSp>
      <p:sp>
        <p:nvSpPr>
          <p:cNvPr id="40" name="Oval 39">
            <a:extLst>
              <a:ext uri="{FF2B5EF4-FFF2-40B4-BE49-F238E27FC236}">
                <a16:creationId xmlns:a16="http://schemas.microsoft.com/office/drawing/2014/main" id="{B493D408-6528-CA43-818E-BB1308E80F5D}"/>
              </a:ext>
            </a:extLst>
          </p:cNvPr>
          <p:cNvSpPr/>
          <p:nvPr/>
        </p:nvSpPr>
        <p:spPr>
          <a:xfrm>
            <a:off x="5023120" y="2136170"/>
            <a:ext cx="778884" cy="778884"/>
          </a:xfrm>
          <a:prstGeom prst="ellipse">
            <a:avLst/>
          </a:prstGeom>
          <a:solidFill>
            <a:srgbClr val="1E5E9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rgbClr val="FFFFFF"/>
                </a:solidFill>
              </a:rPr>
              <a:t>52%</a:t>
            </a:r>
          </a:p>
        </p:txBody>
      </p:sp>
      <p:sp>
        <p:nvSpPr>
          <p:cNvPr id="41" name="Oval 40">
            <a:extLst>
              <a:ext uri="{FF2B5EF4-FFF2-40B4-BE49-F238E27FC236}">
                <a16:creationId xmlns:a16="http://schemas.microsoft.com/office/drawing/2014/main" id="{B493D408-6528-CA43-818E-BB1308E80F5D}"/>
              </a:ext>
            </a:extLst>
          </p:cNvPr>
          <p:cNvSpPr/>
          <p:nvPr/>
        </p:nvSpPr>
        <p:spPr>
          <a:xfrm>
            <a:off x="5023120" y="3037378"/>
            <a:ext cx="778884" cy="778884"/>
          </a:xfrm>
          <a:prstGeom prst="ellipse">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rgbClr val="FFFFFF"/>
                </a:solidFill>
              </a:rPr>
              <a:t>70%</a:t>
            </a:r>
          </a:p>
        </p:txBody>
      </p:sp>
      <p:sp>
        <p:nvSpPr>
          <p:cNvPr id="42" name="Oval 41">
            <a:extLst>
              <a:ext uri="{FF2B5EF4-FFF2-40B4-BE49-F238E27FC236}">
                <a16:creationId xmlns:a16="http://schemas.microsoft.com/office/drawing/2014/main" id="{B493D408-6528-CA43-818E-BB1308E80F5D}"/>
              </a:ext>
            </a:extLst>
          </p:cNvPr>
          <p:cNvSpPr/>
          <p:nvPr/>
        </p:nvSpPr>
        <p:spPr>
          <a:xfrm>
            <a:off x="5023120" y="3936091"/>
            <a:ext cx="778884" cy="778884"/>
          </a:xfrm>
          <a:prstGeom prst="ellipse">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rgbClr val="FFFFFF"/>
                </a:solidFill>
              </a:rPr>
              <a:t>57%</a:t>
            </a:r>
          </a:p>
        </p:txBody>
      </p:sp>
      <p:sp>
        <p:nvSpPr>
          <p:cNvPr id="43" name="Content Placeholder 26">
            <a:extLst>
              <a:ext uri="{FF2B5EF4-FFF2-40B4-BE49-F238E27FC236}">
                <a16:creationId xmlns:a16="http://schemas.microsoft.com/office/drawing/2014/main" id="{C21387AC-25DB-4449-A15E-01C16D7AA531}"/>
              </a:ext>
            </a:extLst>
          </p:cNvPr>
          <p:cNvSpPr txBox="1">
            <a:spLocks/>
          </p:cNvSpPr>
          <p:nvPr/>
        </p:nvSpPr>
        <p:spPr>
          <a:xfrm>
            <a:off x="5911643" y="2406582"/>
            <a:ext cx="2291064" cy="247800"/>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more willing to innovate</a:t>
            </a:r>
            <a:r>
              <a:rPr lang="en-US" sz="1400" baseline="30000" dirty="0">
                <a:solidFill>
                  <a:srgbClr val="333333"/>
                </a:solidFill>
              </a:rPr>
              <a:t>1</a:t>
            </a:r>
            <a:endParaRPr lang="en-US" sz="1400" dirty="0">
              <a:solidFill>
                <a:srgbClr val="333333"/>
              </a:solidFill>
            </a:endParaRPr>
          </a:p>
        </p:txBody>
      </p:sp>
      <p:sp>
        <p:nvSpPr>
          <p:cNvPr id="44" name="Content Placeholder 26">
            <a:extLst>
              <a:ext uri="{FF2B5EF4-FFF2-40B4-BE49-F238E27FC236}">
                <a16:creationId xmlns:a16="http://schemas.microsoft.com/office/drawing/2014/main" id="{C21387AC-25DB-4449-A15E-01C16D7AA531}"/>
              </a:ext>
            </a:extLst>
          </p:cNvPr>
          <p:cNvSpPr txBox="1">
            <a:spLocks/>
          </p:cNvSpPr>
          <p:nvPr/>
        </p:nvSpPr>
        <p:spPr>
          <a:xfrm>
            <a:off x="5911643" y="3306379"/>
            <a:ext cx="3047545" cy="247800"/>
          </a:xfrm>
          <a:prstGeom prst="rect">
            <a:avLst/>
          </a:prstGeom>
        </p:spPr>
        <p:txBody>
          <a:bodyPr anchor="ctr">
            <a:noAutofit/>
          </a:bodyPr>
          <a:lstStyle>
            <a:defPPr>
              <a:defRPr lang="en-US"/>
            </a:defPPr>
            <a:lvl1pPr indent="0" fontAlgn="base">
              <a:spcBef>
                <a:spcPct val="20000"/>
              </a:spcBef>
              <a:spcAft>
                <a:spcPct val="0"/>
              </a:spcAft>
              <a:buClr>
                <a:schemeClr val="tx1"/>
              </a:buClr>
              <a:buSzPct val="120000"/>
              <a:buFont typeface="Arial" pitchFamily="34" charset="0"/>
              <a:buNone/>
              <a:defRPr sz="1400"/>
            </a:lvl1pPr>
            <a:lvl2pPr marL="361950" indent="-180975" fontAlgn="base">
              <a:spcBef>
                <a:spcPct val="20000"/>
              </a:spcBef>
              <a:spcAft>
                <a:spcPct val="0"/>
              </a:spcAft>
              <a:buClr>
                <a:schemeClr val="tx1"/>
              </a:buClr>
              <a:buSzPct val="150000"/>
              <a:buFont typeface="Arial" pitchFamily="34" charset="0"/>
              <a:buChar char="◦"/>
              <a:defRPr sz="1200"/>
            </a:lvl2pPr>
            <a:lvl3pPr marL="542925" indent="-180975" fontAlgn="base">
              <a:spcBef>
                <a:spcPct val="20000"/>
              </a:spcBef>
              <a:spcAft>
                <a:spcPct val="0"/>
              </a:spcAft>
              <a:buClr>
                <a:schemeClr val="tx1"/>
              </a:buClr>
              <a:buFont typeface="Arial" pitchFamily="34" charset="0"/>
              <a:buChar char="–"/>
              <a:defRPr sz="1200"/>
            </a:lvl3pPr>
            <a:lvl4pPr marL="714375" indent="-171450" fontAlgn="base">
              <a:spcBef>
                <a:spcPct val="20000"/>
              </a:spcBef>
              <a:spcAft>
                <a:spcPct val="0"/>
              </a:spcAft>
              <a:buClr>
                <a:schemeClr val="tx1"/>
              </a:buClr>
              <a:buFont typeface="Wingdings" pitchFamily="2" charset="2"/>
              <a:buChar char="§"/>
              <a:defRPr sz="1200"/>
            </a:lvl4pPr>
            <a:lvl5pPr marL="2057400" indent="-228600" fontAlgn="base">
              <a:spcBef>
                <a:spcPct val="20000"/>
              </a:spcBef>
              <a:spcAft>
                <a:spcPct val="0"/>
              </a:spcAft>
              <a:buFont typeface="Arial" charset="0"/>
              <a:buChar char="»"/>
              <a:defRPr sz="12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buClr>
                <a:srgbClr val="333333"/>
              </a:buClr>
            </a:pPr>
            <a:r>
              <a:rPr lang="en-US" dirty="0">
                <a:solidFill>
                  <a:srgbClr val="333333"/>
                </a:solidFill>
              </a:rPr>
              <a:t>more likely to be at the organization a year from now</a:t>
            </a:r>
            <a:r>
              <a:rPr lang="en-US" baseline="30000" dirty="0">
                <a:solidFill>
                  <a:srgbClr val="333333"/>
                </a:solidFill>
              </a:rPr>
              <a:t>2</a:t>
            </a:r>
            <a:endParaRPr lang="en-US" dirty="0">
              <a:solidFill>
                <a:srgbClr val="333333"/>
              </a:solidFill>
            </a:endParaRPr>
          </a:p>
        </p:txBody>
      </p:sp>
      <p:sp>
        <p:nvSpPr>
          <p:cNvPr id="45" name="Content Placeholder 26">
            <a:extLst>
              <a:ext uri="{FF2B5EF4-FFF2-40B4-BE49-F238E27FC236}">
                <a16:creationId xmlns:a16="http://schemas.microsoft.com/office/drawing/2014/main" id="{C21387AC-25DB-4449-A15E-01C16D7AA531}"/>
              </a:ext>
            </a:extLst>
          </p:cNvPr>
          <p:cNvSpPr txBox="1">
            <a:spLocks/>
          </p:cNvSpPr>
          <p:nvPr/>
        </p:nvSpPr>
        <p:spPr>
          <a:xfrm>
            <a:off x="5911644" y="4205022"/>
            <a:ext cx="3047544" cy="247800"/>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more likely to exceed their role’s expectations</a:t>
            </a:r>
            <a:r>
              <a:rPr lang="en-US" sz="1400" baseline="30000" dirty="0">
                <a:solidFill>
                  <a:srgbClr val="333333"/>
                </a:solidFill>
              </a:rPr>
              <a:t>2</a:t>
            </a:r>
            <a:endParaRPr lang="en-US" sz="1400" dirty="0">
              <a:solidFill>
                <a:srgbClr val="333333"/>
              </a:solidFill>
            </a:endParaRPr>
          </a:p>
        </p:txBody>
      </p:sp>
      <p:sp>
        <p:nvSpPr>
          <p:cNvPr id="46" name="Oval 45">
            <a:extLst>
              <a:ext uri="{FF2B5EF4-FFF2-40B4-BE49-F238E27FC236}">
                <a16:creationId xmlns:a16="http://schemas.microsoft.com/office/drawing/2014/main" id="{B493D408-6528-CA43-818E-BB1308E80F5D}"/>
              </a:ext>
            </a:extLst>
          </p:cNvPr>
          <p:cNvSpPr/>
          <p:nvPr/>
        </p:nvSpPr>
        <p:spPr>
          <a:xfrm>
            <a:off x="5023120" y="5285597"/>
            <a:ext cx="778884" cy="7788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rgbClr val="FFFFFF"/>
                </a:solidFill>
              </a:rPr>
              <a:t>70%</a:t>
            </a:r>
          </a:p>
        </p:txBody>
      </p:sp>
      <p:sp>
        <p:nvSpPr>
          <p:cNvPr id="47" name="Content Placeholder 26">
            <a:extLst>
              <a:ext uri="{FF2B5EF4-FFF2-40B4-BE49-F238E27FC236}">
                <a16:creationId xmlns:a16="http://schemas.microsoft.com/office/drawing/2014/main" id="{C21387AC-25DB-4449-A15E-01C16D7AA531}"/>
              </a:ext>
            </a:extLst>
          </p:cNvPr>
          <p:cNvSpPr txBox="1">
            <a:spLocks/>
          </p:cNvSpPr>
          <p:nvPr/>
        </p:nvSpPr>
        <p:spPr>
          <a:xfrm>
            <a:off x="5911644" y="5551139"/>
            <a:ext cx="2781492" cy="247800"/>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of team-level engagement is accounted for by managers</a:t>
            </a:r>
            <a:r>
              <a:rPr lang="en-US" sz="1400" baseline="30000" dirty="0">
                <a:solidFill>
                  <a:srgbClr val="333333"/>
                </a:solidFill>
              </a:rPr>
              <a:t>3</a:t>
            </a:r>
            <a:endParaRPr lang="en-US" sz="1400" dirty="0">
              <a:solidFill>
                <a:srgbClr val="333333"/>
              </a:solidFill>
            </a:endParaRPr>
          </a:p>
        </p:txBody>
      </p:sp>
      <p:sp>
        <p:nvSpPr>
          <p:cNvPr id="48" name="Rectangle 47"/>
          <p:cNvSpPr/>
          <p:nvPr/>
        </p:nvSpPr>
        <p:spPr>
          <a:xfrm>
            <a:off x="4904162" y="1768574"/>
            <a:ext cx="1885453" cy="307777"/>
          </a:xfrm>
          <a:prstGeom prst="rect">
            <a:avLst/>
          </a:prstGeom>
        </p:spPr>
        <p:txBody>
          <a:bodyPr wrap="none">
            <a:spAutoFit/>
          </a:bodyPr>
          <a:lstStyle/>
          <a:p>
            <a:r>
              <a:rPr lang="en-US" sz="1400" b="1" dirty="0">
                <a:solidFill>
                  <a:srgbClr val="333333"/>
                </a:solidFill>
              </a:rPr>
              <a:t>Engaged teams are:</a:t>
            </a:r>
          </a:p>
        </p:txBody>
      </p:sp>
      <p:sp>
        <p:nvSpPr>
          <p:cNvPr id="49" name="Rectangle 48"/>
          <p:cNvSpPr/>
          <p:nvPr/>
        </p:nvSpPr>
        <p:spPr>
          <a:xfrm>
            <a:off x="4051168" y="6115790"/>
            <a:ext cx="5092832" cy="371748"/>
          </a:xfrm>
          <a:prstGeom prst="rect">
            <a:avLst/>
          </a:prstGeom>
        </p:spPr>
        <p:txBody>
          <a:bodyPr wrap="square">
            <a:noAutofit/>
          </a:bodyPr>
          <a:lstStyle/>
          <a:p>
            <a:endParaRPr lang="en-CA" sz="1000" dirty="0">
              <a:solidFill>
                <a:srgbClr val="333333"/>
              </a:solidFill>
              <a:hlinkClick r:id="rId3"/>
            </a:endParaRPr>
          </a:p>
          <a:p>
            <a:pPr algn="r"/>
            <a:r>
              <a:rPr lang="en-CA" sz="1000" baseline="30000" dirty="0">
                <a:solidFill>
                  <a:srgbClr val="333333"/>
                </a:solidFill>
              </a:rPr>
              <a:t>1</a:t>
            </a:r>
            <a:r>
              <a:rPr lang="en-CA" sz="1000" dirty="0">
                <a:solidFill>
                  <a:srgbClr val="333333"/>
                </a:solidFill>
              </a:rPr>
              <a:t>McLean &amp; Company; </a:t>
            </a:r>
            <a:r>
              <a:rPr lang="en-CA" sz="1000" i="1" dirty="0">
                <a:solidFill>
                  <a:srgbClr val="333333"/>
                </a:solidFill>
              </a:rPr>
              <a:t>N=3,395; </a:t>
            </a:r>
            <a:r>
              <a:rPr lang="en-CA" sz="1000" i="1" baseline="30000" dirty="0">
                <a:solidFill>
                  <a:srgbClr val="333333"/>
                </a:solidFill>
              </a:rPr>
              <a:t>2</a:t>
            </a:r>
            <a:r>
              <a:rPr lang="en-CA" sz="1000" dirty="0">
                <a:solidFill>
                  <a:srgbClr val="333333"/>
                </a:solidFill>
              </a:rPr>
              <a:t>McLean &amp; Company; </a:t>
            </a:r>
            <a:r>
              <a:rPr lang="en-CA" sz="1000" i="1" dirty="0">
                <a:solidFill>
                  <a:srgbClr val="333333"/>
                </a:solidFill>
              </a:rPr>
              <a:t>N=5,902; </a:t>
            </a:r>
            <a:r>
              <a:rPr lang="en-CA" sz="1000" i="1" baseline="30000" dirty="0">
                <a:solidFill>
                  <a:srgbClr val="333333"/>
                </a:solidFill>
              </a:rPr>
              <a:t>3</a:t>
            </a:r>
            <a:r>
              <a:rPr lang="en-US" sz="1000" dirty="0">
                <a:solidFill>
                  <a:srgbClr val="333333"/>
                </a:solidFill>
              </a:rPr>
              <a:t>Gallup, 2018</a:t>
            </a:r>
            <a:endParaRPr lang="en-CA" sz="1000" dirty="0">
              <a:solidFill>
                <a:srgbClr val="333333"/>
              </a:solidFill>
            </a:endParaRPr>
          </a:p>
          <a:p>
            <a:endParaRPr lang="en-CA" sz="1000" dirty="0">
              <a:solidFill>
                <a:srgbClr val="333333"/>
              </a:solidFill>
            </a:endParaRPr>
          </a:p>
        </p:txBody>
      </p:sp>
      <p:sp>
        <p:nvSpPr>
          <p:cNvPr id="50" name="Rectangle 49"/>
          <p:cNvSpPr/>
          <p:nvPr/>
        </p:nvSpPr>
        <p:spPr>
          <a:xfrm>
            <a:off x="4904162" y="4877621"/>
            <a:ext cx="3675634" cy="307777"/>
          </a:xfrm>
          <a:prstGeom prst="rect">
            <a:avLst/>
          </a:prstGeom>
        </p:spPr>
        <p:txBody>
          <a:bodyPr wrap="square">
            <a:spAutoFit/>
          </a:bodyPr>
          <a:lstStyle/>
          <a:p>
            <a:r>
              <a:rPr lang="en-US" sz="1400" b="1" dirty="0">
                <a:solidFill>
                  <a:srgbClr val="333333"/>
                </a:solidFill>
              </a:rPr>
              <a:t>Engaged teams are driven by managers:</a:t>
            </a:r>
          </a:p>
        </p:txBody>
      </p:sp>
    </p:spTree>
    <p:extLst>
      <p:ext uri="{BB962C8B-B14F-4D97-AF65-F5344CB8AC3E}">
        <p14:creationId xmlns:p14="http://schemas.microsoft.com/office/powerpoint/2010/main" val="132989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build="p"/>
      <p:bldP spid="44" grpId="0" build="p"/>
      <p:bldP spid="45" grpId="0" build="p"/>
      <p:bldP spid="46" grpId="0" animBg="1"/>
      <p:bldP spid="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However, despite the criticality of their role, IT organizations are failing at supporting new managers</a:t>
            </a:r>
            <a:endParaRPr lang="en-CA" dirty="0"/>
          </a:p>
        </p:txBody>
      </p:sp>
      <p:sp>
        <p:nvSpPr>
          <p:cNvPr id="3" name="Content Placeholder 26">
            <a:extLst>
              <a:ext uri="{FF2B5EF4-FFF2-40B4-BE49-F238E27FC236}">
                <a16:creationId xmlns:a16="http://schemas.microsoft.com/office/drawing/2014/main" id="{C21387AC-25DB-4449-A15E-01C16D7AA531}"/>
              </a:ext>
            </a:extLst>
          </p:cNvPr>
          <p:cNvSpPr txBox="1">
            <a:spLocks/>
          </p:cNvSpPr>
          <p:nvPr/>
        </p:nvSpPr>
        <p:spPr>
          <a:xfrm>
            <a:off x="2653553" y="2008940"/>
            <a:ext cx="6115865" cy="422707"/>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400"/>
              </a:lnSpc>
              <a:spcBef>
                <a:spcPts val="1200"/>
              </a:spcBef>
              <a:buClr>
                <a:srgbClr val="333333"/>
              </a:buClr>
              <a:buFont typeface="Arial" pitchFamily="34" charset="0"/>
              <a:buNone/>
            </a:pPr>
            <a:r>
              <a:rPr lang="en-US" sz="2000" dirty="0">
                <a:solidFill>
                  <a:srgbClr val="333333"/>
                </a:solidFill>
              </a:rPr>
              <a:t>Of middle managers wish they had more training when they were first promoted</a:t>
            </a:r>
          </a:p>
        </p:txBody>
      </p:sp>
      <p:sp>
        <p:nvSpPr>
          <p:cNvPr id="4" name="Oval 3">
            <a:extLst>
              <a:ext uri="{FF2B5EF4-FFF2-40B4-BE49-F238E27FC236}">
                <a16:creationId xmlns:a16="http://schemas.microsoft.com/office/drawing/2014/main" id="{B493D408-6528-CA43-818E-BB1308E80F5D}"/>
              </a:ext>
            </a:extLst>
          </p:cNvPr>
          <p:cNvSpPr>
            <a:spLocks noChangeAspect="1"/>
          </p:cNvSpPr>
          <p:nvPr/>
        </p:nvSpPr>
        <p:spPr>
          <a:xfrm>
            <a:off x="1172599" y="1644293"/>
            <a:ext cx="1008000" cy="100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a:solidFill>
                  <a:srgbClr val="FFFFFF"/>
                </a:solidFill>
              </a:rPr>
              <a:t>87%</a:t>
            </a:r>
          </a:p>
        </p:txBody>
      </p:sp>
      <p:sp>
        <p:nvSpPr>
          <p:cNvPr id="5" name="Rectangle 4"/>
          <p:cNvSpPr/>
          <p:nvPr/>
        </p:nvSpPr>
        <p:spPr>
          <a:xfrm>
            <a:off x="532445" y="4818675"/>
            <a:ext cx="8129395" cy="1323439"/>
          </a:xfrm>
          <a:prstGeom prst="rect">
            <a:avLst/>
          </a:prstGeom>
          <a:solidFill>
            <a:schemeClr val="accent2">
              <a:lumMod val="20000"/>
              <a:lumOff val="80000"/>
            </a:schemeClr>
          </a:solidFill>
        </p:spPr>
        <p:txBody>
          <a:bodyPr wrap="square">
            <a:spAutoFit/>
          </a:bodyPr>
          <a:lstStyle/>
          <a:p>
            <a:r>
              <a:rPr lang="en-US" sz="1600" dirty="0">
                <a:solidFill>
                  <a:srgbClr val="000000"/>
                </a:solidFill>
              </a:rPr>
              <a:t>IT as an industry tends to promote staff on the basis of technical skill. As a result, new managers find themselves suddenly out of their comfort zone, tasked with leading teams using management skills they have not been trained in, and more often than not, having to learn on the job. This is further complicated because many new IT managers must go from a position of team member to leader, which can be a very complex transition.</a:t>
            </a:r>
          </a:p>
        </p:txBody>
      </p:sp>
      <p:sp>
        <p:nvSpPr>
          <p:cNvPr id="6" name="Rectangle 5"/>
          <p:cNvSpPr/>
          <p:nvPr/>
        </p:nvSpPr>
        <p:spPr>
          <a:xfrm>
            <a:off x="532445" y="4333886"/>
            <a:ext cx="8129395"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b="1" dirty="0">
                <a:solidFill>
                  <a:srgbClr val="FFFFFF"/>
                </a:solidFill>
              </a:rPr>
              <a:t>IT must take notice:</a:t>
            </a:r>
          </a:p>
        </p:txBody>
      </p:sp>
      <p:sp>
        <p:nvSpPr>
          <p:cNvPr id="7" name="Content Placeholder 26">
            <a:extLst>
              <a:ext uri="{FF2B5EF4-FFF2-40B4-BE49-F238E27FC236}">
                <a16:creationId xmlns:a16="http://schemas.microsoft.com/office/drawing/2014/main" id="{C21387AC-25DB-4449-A15E-01C16D7AA531}"/>
              </a:ext>
            </a:extLst>
          </p:cNvPr>
          <p:cNvSpPr txBox="1">
            <a:spLocks/>
          </p:cNvSpPr>
          <p:nvPr/>
        </p:nvSpPr>
        <p:spPr>
          <a:xfrm>
            <a:off x="2653553" y="3232243"/>
            <a:ext cx="6115865" cy="422707"/>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400"/>
              </a:lnSpc>
              <a:spcBef>
                <a:spcPts val="1200"/>
              </a:spcBef>
              <a:buClr>
                <a:srgbClr val="333333"/>
              </a:buClr>
              <a:buFont typeface="Arial" pitchFamily="34" charset="0"/>
              <a:buNone/>
            </a:pPr>
            <a:r>
              <a:rPr lang="en-US" sz="2000" dirty="0">
                <a:solidFill>
                  <a:srgbClr val="333333"/>
                </a:solidFill>
              </a:rPr>
              <a:t>Of managers say they need more training</a:t>
            </a:r>
          </a:p>
        </p:txBody>
      </p:sp>
      <p:sp>
        <p:nvSpPr>
          <p:cNvPr id="8" name="Oval 7">
            <a:extLst>
              <a:ext uri="{FF2B5EF4-FFF2-40B4-BE49-F238E27FC236}">
                <a16:creationId xmlns:a16="http://schemas.microsoft.com/office/drawing/2014/main" id="{B493D408-6528-CA43-818E-BB1308E80F5D}"/>
              </a:ext>
            </a:extLst>
          </p:cNvPr>
          <p:cNvSpPr>
            <a:spLocks noChangeAspect="1"/>
          </p:cNvSpPr>
          <p:nvPr/>
        </p:nvSpPr>
        <p:spPr>
          <a:xfrm>
            <a:off x="1172599" y="2867596"/>
            <a:ext cx="1008000" cy="100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a:solidFill>
                  <a:srgbClr val="FFFFFF"/>
                </a:solidFill>
              </a:rPr>
              <a:t>98%</a:t>
            </a:r>
          </a:p>
        </p:txBody>
      </p:sp>
    </p:spTree>
    <p:extLst>
      <p:ext uri="{BB962C8B-B14F-4D97-AF65-F5344CB8AC3E}">
        <p14:creationId xmlns:p14="http://schemas.microsoft.com/office/powerpoint/2010/main" val="380548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7" grpId="0"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own Arrow 12"/>
          <p:cNvSpPr/>
          <p:nvPr/>
        </p:nvSpPr>
        <p:spPr>
          <a:xfrm>
            <a:off x="691893" y="1479177"/>
            <a:ext cx="996573" cy="3451411"/>
          </a:xfrm>
          <a:prstGeom prst="downArrow">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p:txBody>
          <a:bodyPr/>
          <a:lstStyle/>
          <a:p>
            <a:r>
              <a:rPr lang="en-US" dirty="0"/>
              <a:t>The truth is, many organizations do try and provide some degree of manager training, it just is not effective</a:t>
            </a:r>
            <a:endParaRPr lang="en-CA" dirty="0"/>
          </a:p>
        </p:txBody>
      </p:sp>
      <p:sp>
        <p:nvSpPr>
          <p:cNvPr id="3" name="Content Placeholder 26">
            <a:extLst>
              <a:ext uri="{FF2B5EF4-FFF2-40B4-BE49-F238E27FC236}">
                <a16:creationId xmlns:a16="http://schemas.microsoft.com/office/drawing/2014/main" id="{C21387AC-25DB-4449-A15E-01C16D7AA531}"/>
              </a:ext>
            </a:extLst>
          </p:cNvPr>
          <p:cNvSpPr txBox="1">
            <a:spLocks/>
          </p:cNvSpPr>
          <p:nvPr/>
        </p:nvSpPr>
        <p:spPr>
          <a:xfrm>
            <a:off x="1910579" y="4599090"/>
            <a:ext cx="1896468" cy="1349693"/>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ts val="2400"/>
              </a:lnSpc>
              <a:spcBef>
                <a:spcPts val="1200"/>
              </a:spcBef>
              <a:buClr>
                <a:srgbClr val="333333"/>
              </a:buClr>
              <a:buFont typeface="Arial" pitchFamily="34" charset="0"/>
              <a:buNone/>
            </a:pPr>
            <a:r>
              <a:rPr lang="en-US" sz="1400" dirty="0">
                <a:solidFill>
                  <a:srgbClr val="333333"/>
                </a:solidFill>
              </a:rPr>
              <a:t>Spent annually in the US on leadership training</a:t>
            </a:r>
            <a:r>
              <a:rPr lang="en-US" sz="1400" baseline="30000" dirty="0">
                <a:solidFill>
                  <a:srgbClr val="333333"/>
                </a:solidFill>
              </a:rPr>
              <a:t>2</a:t>
            </a:r>
          </a:p>
        </p:txBody>
      </p:sp>
      <p:sp>
        <p:nvSpPr>
          <p:cNvPr id="4" name="Oval 3">
            <a:extLst>
              <a:ext uri="{FF2B5EF4-FFF2-40B4-BE49-F238E27FC236}">
                <a16:creationId xmlns:a16="http://schemas.microsoft.com/office/drawing/2014/main" id="{B493D408-6528-CA43-818E-BB1308E80F5D}"/>
              </a:ext>
            </a:extLst>
          </p:cNvPr>
          <p:cNvSpPr>
            <a:spLocks noChangeAspect="1"/>
          </p:cNvSpPr>
          <p:nvPr/>
        </p:nvSpPr>
        <p:spPr>
          <a:xfrm>
            <a:off x="515333" y="4599090"/>
            <a:ext cx="1349694" cy="1349694"/>
          </a:xfrm>
          <a:prstGeom prst="ellipse">
            <a:avLst/>
          </a:prstGeom>
          <a:solidFill>
            <a:srgbClr val="E1B5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a:solidFill>
                  <a:srgbClr val="FFFFFF"/>
                </a:solidFill>
              </a:rPr>
              <a:t>$14 billion</a:t>
            </a:r>
          </a:p>
        </p:txBody>
      </p:sp>
      <p:sp>
        <p:nvSpPr>
          <p:cNvPr id="5" name="TextBox 4"/>
          <p:cNvSpPr txBox="1"/>
          <p:nvPr/>
        </p:nvSpPr>
        <p:spPr>
          <a:xfrm>
            <a:off x="4029219" y="3280725"/>
            <a:ext cx="697499" cy="338554"/>
          </a:xfrm>
          <a:prstGeom prst="rect">
            <a:avLst/>
          </a:prstGeom>
        </p:spPr>
        <p:txBody>
          <a:bodyPr wrap="none" rtlCol="0">
            <a:spAutoFit/>
          </a:bodyPr>
          <a:lstStyle/>
          <a:p>
            <a:r>
              <a:rPr lang="en-US" sz="1600" b="1" dirty="0">
                <a:solidFill>
                  <a:srgbClr val="333333"/>
                </a:solidFill>
              </a:rPr>
              <a:t>Yet…</a:t>
            </a:r>
            <a:endParaRPr lang="en-CA" sz="1600" b="1" dirty="0">
              <a:solidFill>
                <a:srgbClr val="333333"/>
              </a:solidFill>
            </a:endParaRPr>
          </a:p>
        </p:txBody>
      </p:sp>
      <p:sp>
        <p:nvSpPr>
          <p:cNvPr id="6" name="TextBox 5"/>
          <p:cNvSpPr txBox="1"/>
          <p:nvPr/>
        </p:nvSpPr>
        <p:spPr>
          <a:xfrm>
            <a:off x="4095996" y="6053112"/>
            <a:ext cx="4781303" cy="246221"/>
          </a:xfrm>
          <a:prstGeom prst="rect">
            <a:avLst/>
          </a:prstGeom>
        </p:spPr>
        <p:txBody>
          <a:bodyPr wrap="square" rtlCol="0">
            <a:spAutoFit/>
          </a:bodyPr>
          <a:lstStyle/>
          <a:p>
            <a:pPr algn="r"/>
            <a:r>
              <a:rPr lang="en-US" sz="1000" i="1" dirty="0">
                <a:solidFill>
                  <a:srgbClr val="333333"/>
                </a:solidFill>
              </a:rPr>
              <a:t>N=337</a:t>
            </a:r>
            <a:r>
              <a:rPr lang="en-US" sz="1000" dirty="0">
                <a:solidFill>
                  <a:srgbClr val="333333"/>
                </a:solidFill>
              </a:rPr>
              <a:t> CIOs from Info-Tech’s Management &amp; Governance Diagnostic</a:t>
            </a:r>
            <a:endParaRPr lang="en-CA" sz="1000" dirty="0">
              <a:solidFill>
                <a:srgbClr val="333333"/>
              </a:solidFill>
            </a:endParaRPr>
          </a:p>
        </p:txBody>
      </p:sp>
      <p:graphicFrame>
        <p:nvGraphicFramePr>
          <p:cNvPr id="7" name="Chart 6"/>
          <p:cNvGraphicFramePr/>
          <p:nvPr/>
        </p:nvGraphicFramePr>
        <p:xfrm>
          <a:off x="4118996" y="1133475"/>
          <a:ext cx="5376868" cy="462705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4679576" y="1205438"/>
            <a:ext cx="4347883" cy="1015663"/>
          </a:xfrm>
          <a:prstGeom prst="rect">
            <a:avLst/>
          </a:prstGeom>
        </p:spPr>
        <p:txBody>
          <a:bodyPr wrap="square">
            <a:spAutoFit/>
          </a:bodyPr>
          <a:lstStyle/>
          <a:p>
            <a:pPr>
              <a:lnSpc>
                <a:spcPts val="2400"/>
              </a:lnSpc>
              <a:spcBef>
                <a:spcPts val="1200"/>
              </a:spcBef>
            </a:pPr>
            <a:r>
              <a:rPr lang="en-US" sz="1600" dirty="0">
                <a:solidFill>
                  <a:srgbClr val="333333"/>
                </a:solidFill>
              </a:rPr>
              <a:t>Fewer than </a:t>
            </a:r>
            <a:r>
              <a:rPr lang="en-US" sz="1600" b="1" dirty="0">
                <a:solidFill>
                  <a:srgbClr val="E1B500"/>
                </a:solidFill>
              </a:rPr>
              <a:t>one in ten </a:t>
            </a:r>
            <a:r>
              <a:rPr lang="en-US" sz="1600" dirty="0">
                <a:solidFill>
                  <a:srgbClr val="333333"/>
                </a:solidFill>
              </a:rPr>
              <a:t>CIOs believe their IT department is </a:t>
            </a:r>
            <a:r>
              <a:rPr lang="en-US" sz="1600" b="1" dirty="0">
                <a:solidFill>
                  <a:srgbClr val="E1B500"/>
                </a:solidFill>
              </a:rPr>
              <a:t>highly effective</a:t>
            </a:r>
            <a:r>
              <a:rPr lang="en-US" sz="1600" dirty="0">
                <a:solidFill>
                  <a:srgbClr val="E1B500"/>
                </a:solidFill>
              </a:rPr>
              <a:t> </a:t>
            </a:r>
            <a:r>
              <a:rPr lang="en-US" sz="1600" dirty="0">
                <a:solidFill>
                  <a:srgbClr val="333333"/>
                </a:solidFill>
              </a:rPr>
              <a:t>at leadership, culture and values.</a:t>
            </a:r>
          </a:p>
        </p:txBody>
      </p:sp>
      <p:sp>
        <p:nvSpPr>
          <p:cNvPr id="9" name="Oval 8">
            <a:extLst>
              <a:ext uri="{FF2B5EF4-FFF2-40B4-BE49-F238E27FC236}">
                <a16:creationId xmlns:a16="http://schemas.microsoft.com/office/drawing/2014/main" id="{B493D408-6528-CA43-818E-BB1308E80F5D}"/>
              </a:ext>
            </a:extLst>
          </p:cNvPr>
          <p:cNvSpPr>
            <a:spLocks noChangeAspect="1"/>
          </p:cNvSpPr>
          <p:nvPr/>
        </p:nvSpPr>
        <p:spPr>
          <a:xfrm>
            <a:off x="704180" y="1688967"/>
            <a:ext cx="972000" cy="972000"/>
          </a:xfrm>
          <a:prstGeom prst="ellipse">
            <a:avLst/>
          </a:prstGeom>
          <a:solidFill>
            <a:srgbClr val="1E5E9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a:solidFill>
                  <a:srgbClr val="FFFFFF"/>
                </a:solidFill>
              </a:rPr>
              <a:t>99%</a:t>
            </a:r>
          </a:p>
        </p:txBody>
      </p:sp>
      <p:sp>
        <p:nvSpPr>
          <p:cNvPr id="10" name="Oval 9">
            <a:extLst>
              <a:ext uri="{FF2B5EF4-FFF2-40B4-BE49-F238E27FC236}">
                <a16:creationId xmlns:a16="http://schemas.microsoft.com/office/drawing/2014/main" id="{B493D408-6528-CA43-818E-BB1308E80F5D}"/>
              </a:ext>
            </a:extLst>
          </p:cNvPr>
          <p:cNvSpPr>
            <a:spLocks noChangeAspect="1"/>
          </p:cNvSpPr>
          <p:nvPr/>
        </p:nvSpPr>
        <p:spPr>
          <a:xfrm>
            <a:off x="704180" y="2847481"/>
            <a:ext cx="972000" cy="972000"/>
          </a:xfrm>
          <a:prstGeom prst="ellipse">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a:solidFill>
                  <a:srgbClr val="FFFFFF"/>
                </a:solidFill>
              </a:rPr>
              <a:t>93%</a:t>
            </a:r>
          </a:p>
        </p:txBody>
      </p:sp>
      <p:sp>
        <p:nvSpPr>
          <p:cNvPr id="11" name="Content Placeholder 26">
            <a:extLst>
              <a:ext uri="{FF2B5EF4-FFF2-40B4-BE49-F238E27FC236}">
                <a16:creationId xmlns:a16="http://schemas.microsoft.com/office/drawing/2014/main" id="{C21387AC-25DB-4449-A15E-01C16D7AA531}"/>
              </a:ext>
            </a:extLst>
          </p:cNvPr>
          <p:cNvSpPr txBox="1">
            <a:spLocks/>
          </p:cNvSpPr>
          <p:nvPr/>
        </p:nvSpPr>
        <p:spPr>
          <a:xfrm>
            <a:off x="1910579" y="1688967"/>
            <a:ext cx="2019570" cy="972000"/>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400"/>
              </a:lnSpc>
              <a:spcBef>
                <a:spcPts val="1200"/>
              </a:spcBef>
              <a:buClr>
                <a:srgbClr val="333333"/>
              </a:buClr>
              <a:buNone/>
            </a:pPr>
            <a:r>
              <a:rPr lang="en-US" sz="1400" dirty="0">
                <a:solidFill>
                  <a:srgbClr val="333333"/>
                </a:solidFill>
              </a:rPr>
              <a:t>Of companies offer management training</a:t>
            </a:r>
            <a:r>
              <a:rPr lang="en-US" sz="1400" baseline="30000" dirty="0">
                <a:solidFill>
                  <a:srgbClr val="333333"/>
                </a:solidFill>
              </a:rPr>
              <a:t>1</a:t>
            </a:r>
            <a:endParaRPr lang="en-US" sz="1400" dirty="0">
              <a:solidFill>
                <a:srgbClr val="333333"/>
              </a:solidFill>
            </a:endParaRPr>
          </a:p>
        </p:txBody>
      </p:sp>
      <p:sp>
        <p:nvSpPr>
          <p:cNvPr id="12" name="Content Placeholder 26">
            <a:extLst>
              <a:ext uri="{FF2B5EF4-FFF2-40B4-BE49-F238E27FC236}">
                <a16:creationId xmlns:a16="http://schemas.microsoft.com/office/drawing/2014/main" id="{C21387AC-25DB-4449-A15E-01C16D7AA531}"/>
              </a:ext>
            </a:extLst>
          </p:cNvPr>
          <p:cNvSpPr txBox="1">
            <a:spLocks/>
          </p:cNvSpPr>
          <p:nvPr/>
        </p:nvSpPr>
        <p:spPr>
          <a:xfrm>
            <a:off x="1910578" y="2847482"/>
            <a:ext cx="2019571" cy="960056"/>
          </a:xfrm>
          <a:prstGeom prst="rect">
            <a:avLst/>
          </a:prstGeom>
        </p:spPr>
        <p:txBody>
          <a:bodyPr anchor="ct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400"/>
              </a:lnSpc>
              <a:spcBef>
                <a:spcPts val="1200"/>
              </a:spcBef>
              <a:buClr>
                <a:srgbClr val="333333"/>
              </a:buClr>
              <a:buFont typeface="Arial" pitchFamily="34" charset="0"/>
              <a:buNone/>
            </a:pPr>
            <a:r>
              <a:rPr lang="en-US" sz="1400" dirty="0">
                <a:solidFill>
                  <a:srgbClr val="333333"/>
                </a:solidFill>
              </a:rPr>
              <a:t>Of managers attend it</a:t>
            </a:r>
            <a:r>
              <a:rPr lang="en-US" sz="1400" baseline="30000" dirty="0">
                <a:solidFill>
                  <a:srgbClr val="333333"/>
                </a:solidFill>
              </a:rPr>
              <a:t>1</a:t>
            </a:r>
          </a:p>
        </p:txBody>
      </p:sp>
      <p:sp>
        <p:nvSpPr>
          <p:cNvPr id="14" name="TextBox 13"/>
          <p:cNvSpPr txBox="1"/>
          <p:nvPr/>
        </p:nvSpPr>
        <p:spPr>
          <a:xfrm>
            <a:off x="0" y="6106227"/>
            <a:ext cx="4846117" cy="246221"/>
          </a:xfrm>
          <a:prstGeom prst="rect">
            <a:avLst/>
          </a:prstGeom>
        </p:spPr>
        <p:txBody>
          <a:bodyPr wrap="square" rtlCol="0">
            <a:spAutoFit/>
          </a:bodyPr>
          <a:lstStyle/>
          <a:p>
            <a:r>
              <a:rPr lang="en-US" sz="1000" baseline="30000" dirty="0">
                <a:solidFill>
                  <a:srgbClr val="333333"/>
                </a:solidFill>
              </a:rPr>
              <a:t>1</a:t>
            </a:r>
            <a:r>
              <a:rPr lang="en-US" sz="1000" dirty="0">
                <a:solidFill>
                  <a:srgbClr val="333333"/>
                </a:solidFill>
              </a:rPr>
              <a:t>Good Manager, Bad Manager; </a:t>
            </a:r>
            <a:r>
              <a:rPr lang="en-US" sz="1000" baseline="30000" dirty="0">
                <a:solidFill>
                  <a:srgbClr val="333333"/>
                </a:solidFill>
              </a:rPr>
              <a:t>2</a:t>
            </a:r>
            <a:r>
              <a:rPr lang="en-US" sz="1000" dirty="0">
                <a:solidFill>
                  <a:srgbClr val="333333"/>
                </a:solidFill>
              </a:rPr>
              <a:t>Freedman, 2016</a:t>
            </a:r>
            <a:endParaRPr lang="en-CA" sz="1000" dirty="0">
              <a:solidFill>
                <a:srgbClr val="333333"/>
              </a:solidFill>
            </a:endParaRPr>
          </a:p>
        </p:txBody>
      </p:sp>
    </p:spTree>
    <p:extLst>
      <p:ext uri="{BB962C8B-B14F-4D97-AF65-F5344CB8AC3E}">
        <p14:creationId xmlns:p14="http://schemas.microsoft.com/office/powerpoint/2010/main" val="221130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build="p"/>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three key reasons why manager training fails</a:t>
            </a:r>
            <a:endParaRPr lang="en-CA" dirty="0"/>
          </a:p>
        </p:txBody>
      </p:sp>
      <p:sp>
        <p:nvSpPr>
          <p:cNvPr id="3" name="Pentagon 2">
            <a:extLst>
              <a:ext uri="{FF2B5EF4-FFF2-40B4-BE49-F238E27FC236}">
                <a16:creationId xmlns:a16="http://schemas.microsoft.com/office/drawing/2014/main" id="{7EE6ECF1-5674-1740-96C7-0FF740C5256D}"/>
              </a:ext>
            </a:extLst>
          </p:cNvPr>
          <p:cNvSpPr/>
          <p:nvPr/>
        </p:nvSpPr>
        <p:spPr>
          <a:xfrm>
            <a:off x="257174" y="1736202"/>
            <a:ext cx="8331014" cy="360000"/>
          </a:xfrm>
          <a:prstGeom prst="homePlate">
            <a:avLst/>
          </a:prstGeom>
          <a:solidFill>
            <a:srgbClr val="1E5E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rgbClr val="FFFFFF"/>
                </a:solidFill>
              </a:rPr>
              <a:t>1. Information Overload</a:t>
            </a:r>
          </a:p>
        </p:txBody>
      </p:sp>
      <p:sp>
        <p:nvSpPr>
          <p:cNvPr id="4" name="Pentagon 3">
            <a:extLst>
              <a:ext uri="{FF2B5EF4-FFF2-40B4-BE49-F238E27FC236}">
                <a16:creationId xmlns:a16="http://schemas.microsoft.com/office/drawing/2014/main" id="{8CAEB7E5-DD60-0B47-927C-C8AF62EE7FEB}"/>
              </a:ext>
            </a:extLst>
          </p:cNvPr>
          <p:cNvSpPr/>
          <p:nvPr/>
        </p:nvSpPr>
        <p:spPr>
          <a:xfrm>
            <a:off x="257174" y="3330946"/>
            <a:ext cx="7367638" cy="360000"/>
          </a:xfrm>
          <a:prstGeom prst="homePlate">
            <a:avLst/>
          </a:prstGeom>
          <a:solidFill>
            <a:srgbClr val="2576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rgbClr val="FFFFFF"/>
                </a:solidFill>
              </a:rPr>
              <a:t>2. Limited Implementation</a:t>
            </a:r>
          </a:p>
        </p:txBody>
      </p:sp>
      <p:sp>
        <p:nvSpPr>
          <p:cNvPr id="5" name="Pentagon 4">
            <a:extLst>
              <a:ext uri="{FF2B5EF4-FFF2-40B4-BE49-F238E27FC236}">
                <a16:creationId xmlns:a16="http://schemas.microsoft.com/office/drawing/2014/main" id="{3D1093FC-0991-C844-88BA-E6CF9E7D625D}"/>
              </a:ext>
            </a:extLst>
          </p:cNvPr>
          <p:cNvSpPr/>
          <p:nvPr/>
        </p:nvSpPr>
        <p:spPr>
          <a:xfrm>
            <a:off x="257174" y="4861711"/>
            <a:ext cx="6258122" cy="360000"/>
          </a:xfrm>
          <a:prstGeom prst="homePlat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rgbClr val="FFFFFF"/>
                </a:solidFill>
              </a:rPr>
              <a:t>3. Lack of Departmental Alignment</a:t>
            </a:r>
          </a:p>
        </p:txBody>
      </p:sp>
      <p:sp>
        <p:nvSpPr>
          <p:cNvPr id="7" name="Rectangle 6"/>
          <p:cNvSpPr/>
          <p:nvPr/>
        </p:nvSpPr>
        <p:spPr>
          <a:xfrm>
            <a:off x="257173" y="2232211"/>
            <a:ext cx="7954497" cy="738664"/>
          </a:xfrm>
          <a:prstGeom prst="rect">
            <a:avLst/>
          </a:prstGeom>
        </p:spPr>
        <p:txBody>
          <a:bodyPr wrap="square">
            <a:spAutoFit/>
          </a:bodyPr>
          <a:lstStyle/>
          <a:p>
            <a:r>
              <a:rPr lang="en-US" sz="1400" dirty="0">
                <a:solidFill>
                  <a:srgbClr val="000000"/>
                </a:solidFill>
              </a:rPr>
              <a:t>Seventy-five percent of managers report that their training was too long to remember or to apply in their day to day (Good Manager, Bad Manager). Trying to cover too much useful information results in overwhelm and does not deliver on key training objectives.</a:t>
            </a:r>
            <a:endParaRPr lang="en-CA" sz="1400" dirty="0">
              <a:solidFill>
                <a:srgbClr val="333333"/>
              </a:solidFill>
            </a:endParaRPr>
          </a:p>
        </p:txBody>
      </p:sp>
      <p:sp>
        <p:nvSpPr>
          <p:cNvPr id="8" name="Rectangle 7"/>
          <p:cNvSpPr/>
          <p:nvPr/>
        </p:nvSpPr>
        <p:spPr>
          <a:xfrm>
            <a:off x="257172" y="3762976"/>
            <a:ext cx="7954497" cy="738664"/>
          </a:xfrm>
          <a:prstGeom prst="rect">
            <a:avLst/>
          </a:prstGeom>
        </p:spPr>
        <p:txBody>
          <a:bodyPr wrap="square">
            <a:spAutoFit/>
          </a:bodyPr>
          <a:lstStyle/>
          <a:p>
            <a:r>
              <a:rPr lang="en-US" sz="1400" dirty="0">
                <a:solidFill>
                  <a:srgbClr val="000000"/>
                </a:solidFill>
              </a:rPr>
              <a:t>Thirty-three percent of managers find that their training had insufficient follow-up to help them apply it on the job (Good Manager, Bad Manager). Learning is only the beginning. </a:t>
            </a:r>
            <a:r>
              <a:rPr lang="en-US" sz="1400" dirty="0">
                <a:solidFill>
                  <a:srgbClr val="333333"/>
                </a:solidFill>
              </a:rPr>
              <a:t>The real results are obtained when learning is followed by practice, which turns new knowledge into reliable habits.</a:t>
            </a:r>
            <a:endParaRPr lang="en-CA" sz="1400" dirty="0">
              <a:solidFill>
                <a:srgbClr val="333333"/>
              </a:solidFill>
            </a:endParaRPr>
          </a:p>
        </p:txBody>
      </p:sp>
      <p:sp>
        <p:nvSpPr>
          <p:cNvPr id="9" name="Rectangle 8"/>
          <p:cNvSpPr/>
          <p:nvPr/>
        </p:nvSpPr>
        <p:spPr>
          <a:xfrm>
            <a:off x="257172" y="5293740"/>
            <a:ext cx="7954497" cy="954107"/>
          </a:xfrm>
          <a:prstGeom prst="rect">
            <a:avLst/>
          </a:prstGeom>
        </p:spPr>
        <p:txBody>
          <a:bodyPr wrap="square">
            <a:spAutoFit/>
          </a:bodyPr>
          <a:lstStyle/>
          <a:p>
            <a:r>
              <a:rPr lang="en-US" sz="1400" dirty="0">
                <a:solidFill>
                  <a:srgbClr val="000000"/>
                </a:solidFill>
              </a:rPr>
              <a:t>Implementing training without a clear link to departmental and organizational objectives leaves you unable to clearly communicate its value, undermines your ability to secure buy-in from attendees and executives, and leaves you unable to verify that the training is actually improving departmental effectiveness.</a:t>
            </a:r>
            <a:endParaRPr lang="en-CA" sz="1400" dirty="0">
              <a:solidFill>
                <a:srgbClr val="333333"/>
              </a:solidFill>
            </a:endParaRPr>
          </a:p>
        </p:txBody>
      </p:sp>
    </p:spTree>
    <p:extLst>
      <p:ext uri="{BB962C8B-B14F-4D97-AF65-F5344CB8AC3E}">
        <p14:creationId xmlns:p14="http://schemas.microsoft.com/office/powerpoint/2010/main" val="148883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986268" y="3291349"/>
            <a:ext cx="5891031" cy="4728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FFFFFF"/>
                </a:solidFill>
              </a:rPr>
              <a:t>	Skills-focused framework</a:t>
            </a:r>
            <a:endParaRPr lang="en-CA" sz="1600" dirty="0">
              <a:solidFill>
                <a:srgbClr val="FFFFFF"/>
              </a:solidFill>
            </a:endParaRPr>
          </a:p>
        </p:txBody>
      </p:sp>
      <p:sp>
        <p:nvSpPr>
          <p:cNvPr id="15" name="Pentagon 14">
            <a:extLst>
              <a:ext uri="{FF2B5EF4-FFF2-40B4-BE49-F238E27FC236}">
                <a16:creationId xmlns:a16="http://schemas.microsoft.com/office/drawing/2014/main" id="{7EE6ECF1-5674-1740-96C7-0FF740C5256D}"/>
              </a:ext>
            </a:extLst>
          </p:cNvPr>
          <p:cNvSpPr/>
          <p:nvPr/>
        </p:nvSpPr>
        <p:spPr>
          <a:xfrm>
            <a:off x="1028140" y="3290495"/>
            <a:ext cx="2421116" cy="471249"/>
          </a:xfrm>
          <a:prstGeom prst="homePlat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endParaRPr lang="en-US" sz="1600" dirty="0">
              <a:solidFill>
                <a:srgbClr val="FFFFFF"/>
              </a:solidFill>
              <a:latin typeface="Montserrat" pitchFamily="2" charset="77"/>
            </a:endParaRPr>
          </a:p>
        </p:txBody>
      </p:sp>
      <p:sp>
        <p:nvSpPr>
          <p:cNvPr id="16" name="Rectangle 15"/>
          <p:cNvSpPr/>
          <p:nvPr/>
        </p:nvSpPr>
        <p:spPr>
          <a:xfrm>
            <a:off x="2986268" y="4820458"/>
            <a:ext cx="5891031" cy="4720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FFFFFF"/>
                </a:solidFill>
              </a:rPr>
              <a:t>	Outcome-based measurement</a:t>
            </a:r>
            <a:endParaRPr lang="en-CA" sz="1600" dirty="0">
              <a:solidFill>
                <a:srgbClr val="FFFFFF"/>
              </a:solidFill>
            </a:endParaRPr>
          </a:p>
        </p:txBody>
      </p:sp>
      <p:sp>
        <p:nvSpPr>
          <p:cNvPr id="17" name="Pentagon 16">
            <a:extLst>
              <a:ext uri="{FF2B5EF4-FFF2-40B4-BE49-F238E27FC236}">
                <a16:creationId xmlns:a16="http://schemas.microsoft.com/office/drawing/2014/main" id="{7EE6ECF1-5674-1740-96C7-0FF740C5256D}"/>
              </a:ext>
            </a:extLst>
          </p:cNvPr>
          <p:cNvSpPr/>
          <p:nvPr/>
        </p:nvSpPr>
        <p:spPr>
          <a:xfrm>
            <a:off x="1028139" y="4820457"/>
            <a:ext cx="2421117" cy="472052"/>
          </a:xfrm>
          <a:prstGeom prst="homePlat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endParaRPr lang="en-US" sz="1600" dirty="0">
              <a:solidFill>
                <a:srgbClr val="FFFFFF"/>
              </a:solidFill>
              <a:latin typeface="Montserrat" pitchFamily="2" charset="77"/>
            </a:endParaRPr>
          </a:p>
        </p:txBody>
      </p:sp>
      <p:sp>
        <p:nvSpPr>
          <p:cNvPr id="12" name="Rectangle 11"/>
          <p:cNvSpPr/>
          <p:nvPr/>
        </p:nvSpPr>
        <p:spPr>
          <a:xfrm>
            <a:off x="2986268" y="1759352"/>
            <a:ext cx="5891031" cy="4728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FFFFFF"/>
                </a:solidFill>
              </a:rPr>
              <a:t>	Timely, tailored topics</a:t>
            </a:r>
            <a:endParaRPr lang="en-CA" sz="1600" dirty="0">
              <a:solidFill>
                <a:srgbClr val="FFFFFF"/>
              </a:solidFill>
            </a:endParaRPr>
          </a:p>
        </p:txBody>
      </p:sp>
      <p:sp>
        <p:nvSpPr>
          <p:cNvPr id="13" name="Pentagon 12">
            <a:extLst>
              <a:ext uri="{FF2B5EF4-FFF2-40B4-BE49-F238E27FC236}">
                <a16:creationId xmlns:a16="http://schemas.microsoft.com/office/drawing/2014/main" id="{7EE6ECF1-5674-1740-96C7-0FF740C5256D}"/>
              </a:ext>
            </a:extLst>
          </p:cNvPr>
          <p:cNvSpPr/>
          <p:nvPr/>
        </p:nvSpPr>
        <p:spPr>
          <a:xfrm>
            <a:off x="1028139" y="1758498"/>
            <a:ext cx="2421117" cy="471249"/>
          </a:xfrm>
          <a:prstGeom prst="homePlat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endParaRPr lang="en-US" sz="1600" dirty="0">
              <a:solidFill>
                <a:srgbClr val="FFFFFF"/>
              </a:solidFill>
              <a:latin typeface="Montserrat" pitchFamily="2" charset="77"/>
            </a:endParaRPr>
          </a:p>
        </p:txBody>
      </p:sp>
      <p:sp>
        <p:nvSpPr>
          <p:cNvPr id="2" name="Title 1"/>
          <p:cNvSpPr>
            <a:spLocks noGrp="1"/>
          </p:cNvSpPr>
          <p:nvPr>
            <p:ph type="title"/>
          </p:nvPr>
        </p:nvSpPr>
        <p:spPr/>
        <p:txBody>
          <a:bodyPr/>
          <a:lstStyle/>
          <a:p>
            <a:r>
              <a:rPr lang="en-US" dirty="0"/>
              <a:t>Overcome those common training pitfalls with tactical solutions</a:t>
            </a:r>
            <a:endParaRPr lang="en-CA" dirty="0"/>
          </a:p>
        </p:txBody>
      </p:sp>
      <p:sp>
        <p:nvSpPr>
          <p:cNvPr id="3" name="Pentagon 2">
            <a:extLst>
              <a:ext uri="{FF2B5EF4-FFF2-40B4-BE49-F238E27FC236}">
                <a16:creationId xmlns:a16="http://schemas.microsoft.com/office/drawing/2014/main" id="{7EE6ECF1-5674-1740-96C7-0FF740C5256D}"/>
              </a:ext>
            </a:extLst>
          </p:cNvPr>
          <p:cNvSpPr/>
          <p:nvPr/>
        </p:nvSpPr>
        <p:spPr>
          <a:xfrm>
            <a:off x="257174" y="1760962"/>
            <a:ext cx="3003029" cy="471249"/>
          </a:xfrm>
          <a:prstGeom prst="homePlate">
            <a:avLst/>
          </a:prstGeom>
          <a:solidFill>
            <a:srgbClr val="1E5E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rgbClr val="FFFFFF"/>
                </a:solidFill>
              </a:rPr>
              <a:t>1. Information Overload</a:t>
            </a:r>
          </a:p>
        </p:txBody>
      </p:sp>
      <p:sp>
        <p:nvSpPr>
          <p:cNvPr id="4" name="Pentagon 3">
            <a:extLst>
              <a:ext uri="{FF2B5EF4-FFF2-40B4-BE49-F238E27FC236}">
                <a16:creationId xmlns:a16="http://schemas.microsoft.com/office/drawing/2014/main" id="{8CAEB7E5-DD60-0B47-927C-C8AF62EE7FEB}"/>
              </a:ext>
            </a:extLst>
          </p:cNvPr>
          <p:cNvSpPr/>
          <p:nvPr/>
        </p:nvSpPr>
        <p:spPr>
          <a:xfrm>
            <a:off x="257174" y="3291726"/>
            <a:ext cx="3003029" cy="471249"/>
          </a:xfrm>
          <a:prstGeom prst="homePlate">
            <a:avLst/>
          </a:prstGeom>
          <a:solidFill>
            <a:srgbClr val="2576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rgbClr val="FFFFFF"/>
                </a:solidFill>
              </a:rPr>
              <a:t>2. Limited Implementation</a:t>
            </a:r>
          </a:p>
        </p:txBody>
      </p:sp>
      <p:sp>
        <p:nvSpPr>
          <p:cNvPr id="5" name="Pentagon 4">
            <a:extLst>
              <a:ext uri="{FF2B5EF4-FFF2-40B4-BE49-F238E27FC236}">
                <a16:creationId xmlns:a16="http://schemas.microsoft.com/office/drawing/2014/main" id="{3D1093FC-0991-C844-88BA-E6CF9E7D625D}"/>
              </a:ext>
            </a:extLst>
          </p:cNvPr>
          <p:cNvSpPr/>
          <p:nvPr/>
        </p:nvSpPr>
        <p:spPr>
          <a:xfrm>
            <a:off x="257174" y="4822491"/>
            <a:ext cx="3003029" cy="471249"/>
          </a:xfrm>
          <a:prstGeom prst="homePlat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96000" tIns="0" rIns="0" bIns="0" rtlCol="0" anchor="ctr"/>
          <a:lstStyle/>
          <a:p>
            <a:pPr>
              <a:lnSpc>
                <a:spcPts val="1600"/>
              </a:lnSpc>
            </a:pPr>
            <a:r>
              <a:rPr lang="en-US" sz="1600" dirty="0">
                <a:solidFill>
                  <a:srgbClr val="FFFFFF"/>
                </a:solidFill>
              </a:rPr>
              <a:t>3. Lack of Departmental Alignment</a:t>
            </a:r>
          </a:p>
        </p:txBody>
      </p:sp>
      <p:sp>
        <p:nvSpPr>
          <p:cNvPr id="6" name="Rectangle 5"/>
          <p:cNvSpPr/>
          <p:nvPr/>
        </p:nvSpPr>
        <p:spPr>
          <a:xfrm>
            <a:off x="3113589" y="2232211"/>
            <a:ext cx="5763709" cy="954107"/>
          </a:xfrm>
          <a:prstGeom prst="rect">
            <a:avLst/>
          </a:prstGeom>
        </p:spPr>
        <p:txBody>
          <a:bodyPr wrap="square">
            <a:spAutoFit/>
          </a:bodyPr>
          <a:lstStyle/>
          <a:p>
            <a:r>
              <a:rPr lang="en-US" sz="1400" dirty="0">
                <a:solidFill>
                  <a:srgbClr val="000000"/>
                </a:solidFill>
              </a:rPr>
              <a:t>The more training managers attend, the less likely they are to apply any particular element of it. Combat trainee overwhelm by offering highly tactical, practical training that presents only the essential skills needed at the managers’ current stage of development.</a:t>
            </a:r>
            <a:endParaRPr lang="en-CA" sz="1400" dirty="0">
              <a:solidFill>
                <a:srgbClr val="333333"/>
              </a:solidFill>
            </a:endParaRPr>
          </a:p>
        </p:txBody>
      </p:sp>
      <p:sp>
        <p:nvSpPr>
          <p:cNvPr id="7" name="Rectangle 6"/>
          <p:cNvSpPr/>
          <p:nvPr/>
        </p:nvSpPr>
        <p:spPr>
          <a:xfrm>
            <a:off x="3129606" y="3762976"/>
            <a:ext cx="5747691" cy="954107"/>
          </a:xfrm>
          <a:prstGeom prst="rect">
            <a:avLst/>
          </a:prstGeom>
        </p:spPr>
        <p:txBody>
          <a:bodyPr wrap="square">
            <a:spAutoFit/>
          </a:bodyPr>
          <a:lstStyle/>
          <a:p>
            <a:r>
              <a:rPr lang="en-US" sz="1400" dirty="0">
                <a:solidFill>
                  <a:srgbClr val="000000"/>
                </a:solidFill>
              </a:rPr>
              <a:t>Many training programs end when the last manager walks out of the last training session. Ensure managers apply their new knowledge in the months and years after the training by relying on a research-based framework that supports long-term skill building.</a:t>
            </a:r>
            <a:endParaRPr lang="en-CA" sz="1400" dirty="0">
              <a:solidFill>
                <a:srgbClr val="333333"/>
              </a:solidFill>
            </a:endParaRPr>
          </a:p>
        </p:txBody>
      </p:sp>
      <p:sp>
        <p:nvSpPr>
          <p:cNvPr id="8" name="Rectangle 7"/>
          <p:cNvSpPr/>
          <p:nvPr/>
        </p:nvSpPr>
        <p:spPr>
          <a:xfrm>
            <a:off x="3210632" y="5293740"/>
            <a:ext cx="5666665" cy="954107"/>
          </a:xfrm>
          <a:prstGeom prst="rect">
            <a:avLst/>
          </a:prstGeom>
        </p:spPr>
        <p:txBody>
          <a:bodyPr wrap="square">
            <a:spAutoFit/>
          </a:bodyPr>
          <a:lstStyle/>
          <a:p>
            <a:r>
              <a:rPr lang="en-US" sz="1400" dirty="0">
                <a:solidFill>
                  <a:srgbClr val="000000"/>
                </a:solidFill>
              </a:rPr>
              <a:t>Setting organizational goals and accompanying metrics ahead of time enables you to communicate the value of the training to attendees and stakeholders, track whether the training is delivering a return on your investment, and course-correct if necessary.</a:t>
            </a:r>
            <a:endParaRPr lang="en-CA" sz="1400" dirty="0">
              <a:solidFill>
                <a:srgbClr val="333333"/>
              </a:solidFill>
            </a:endParaRPr>
          </a:p>
        </p:txBody>
      </p:sp>
      <p:sp>
        <p:nvSpPr>
          <p:cNvPr id="9" name="TextBox 8"/>
          <p:cNvSpPr txBox="1"/>
          <p:nvPr/>
        </p:nvSpPr>
        <p:spPr>
          <a:xfrm>
            <a:off x="257172" y="1442781"/>
            <a:ext cx="1803122" cy="276999"/>
          </a:xfrm>
          <a:prstGeom prst="rect">
            <a:avLst/>
          </a:prstGeom>
        </p:spPr>
        <p:txBody>
          <a:bodyPr wrap="square" rtlCol="0">
            <a:spAutoFit/>
          </a:bodyPr>
          <a:lstStyle/>
          <a:p>
            <a:r>
              <a:rPr lang="en-US" sz="1200" dirty="0"/>
              <a:t>MOVE FROM</a:t>
            </a:r>
            <a:endParaRPr lang="en-CA" sz="1200" dirty="0"/>
          </a:p>
        </p:txBody>
      </p:sp>
      <p:sp>
        <p:nvSpPr>
          <p:cNvPr id="20" name="TextBox 19"/>
          <p:cNvSpPr txBox="1"/>
          <p:nvPr/>
        </p:nvSpPr>
        <p:spPr>
          <a:xfrm>
            <a:off x="6227780" y="1452293"/>
            <a:ext cx="1803122" cy="276999"/>
          </a:xfrm>
          <a:prstGeom prst="rect">
            <a:avLst/>
          </a:prstGeom>
        </p:spPr>
        <p:txBody>
          <a:bodyPr wrap="square" rtlCol="0">
            <a:spAutoFit/>
          </a:bodyPr>
          <a:lstStyle/>
          <a:p>
            <a:endParaRPr lang="en-CA" sz="1200" dirty="0"/>
          </a:p>
        </p:txBody>
      </p:sp>
      <p:sp>
        <p:nvSpPr>
          <p:cNvPr id="18" name="TextBox 17"/>
          <p:cNvSpPr txBox="1"/>
          <p:nvPr/>
        </p:nvSpPr>
        <p:spPr>
          <a:xfrm>
            <a:off x="3210632" y="1493547"/>
            <a:ext cx="1803122" cy="276999"/>
          </a:xfrm>
          <a:prstGeom prst="rect">
            <a:avLst/>
          </a:prstGeom>
        </p:spPr>
        <p:txBody>
          <a:bodyPr wrap="square" rtlCol="0">
            <a:spAutoFit/>
          </a:bodyPr>
          <a:lstStyle/>
          <a:p>
            <a:r>
              <a:rPr lang="en-US" sz="1200" dirty="0"/>
              <a:t>TO</a:t>
            </a:r>
            <a:endParaRPr lang="en-CA" sz="1200" dirty="0"/>
          </a:p>
        </p:txBody>
      </p:sp>
      <p:cxnSp>
        <p:nvCxnSpPr>
          <p:cNvPr id="11" name="Straight Arrow Connector 10"/>
          <p:cNvCxnSpPr/>
          <p:nvPr/>
        </p:nvCxnSpPr>
        <p:spPr>
          <a:xfrm>
            <a:off x="1423686" y="1620872"/>
            <a:ext cx="17059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6346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2749</Words>
  <Application>Microsoft Office PowerPoint</Application>
  <PresentationFormat>On-screen Show (4:3)</PresentationFormat>
  <Paragraphs>300</Paragraphs>
  <Slides>20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20</vt:i4>
      </vt:variant>
      <vt:variant>
        <vt:lpstr>Custom Shows</vt:lpstr>
      </vt:variant>
      <vt:variant>
        <vt:i4>1</vt:i4>
      </vt:variant>
    </vt:vector>
  </HeadingPairs>
  <TitlesOfParts>
    <vt:vector size="29" baseType="lpstr">
      <vt:lpstr>Arial</vt:lpstr>
      <vt:lpstr>Arial Black</vt:lpstr>
      <vt:lpstr>Calibri</vt:lpstr>
      <vt:lpstr>Georgia</vt:lpstr>
      <vt:lpstr>Montserrat</vt:lpstr>
      <vt:lpstr>Open Sans</vt:lpstr>
      <vt:lpstr>Wingdings</vt:lpstr>
      <vt:lpstr>Theme1</vt:lpstr>
      <vt:lpstr>PowerPoint Presentation</vt:lpstr>
      <vt:lpstr>PowerPoint Presentation</vt:lpstr>
      <vt:lpstr>Our understanding of the problem</vt:lpstr>
      <vt:lpstr>Executive summary</vt:lpstr>
      <vt:lpstr>Effective managers drive effective departments by engaging their teams</vt:lpstr>
      <vt:lpstr>However, despite the criticality of their role, IT organizations are failing at supporting new managers</vt:lpstr>
      <vt:lpstr>The truth is, many organizations do try and provide some degree of manager training, it just is not effective</vt:lpstr>
      <vt:lpstr>There are three key reasons why manager training fails</vt:lpstr>
      <vt:lpstr>Overcome those common training pitfalls with tactical solutions</vt:lpstr>
      <vt:lpstr>This research combats common training challenges by focusing on building habits, not just learning ideas</vt:lpstr>
      <vt:lpstr>This research focuses on building good management habits in in order to drive enterprise success</vt:lpstr>
      <vt:lpstr>This blueprint is part two of a three-part series and will focus on the foundations of successful team management</vt:lpstr>
      <vt:lpstr>Info-Tech’s training tools guide participants through successful skill building</vt:lpstr>
      <vt:lpstr>Measure the effectiveness of your manager training with outcome-focused metrics</vt:lpstr>
      <vt:lpstr>Use these icons to help direct you as you navigate this research </vt:lpstr>
      <vt:lpstr>Info-Tech offers various levels of support to best suit your needs</vt:lpstr>
      <vt:lpstr>Build a Better Manager: Basic Management Skills </vt:lpstr>
      <vt:lpstr>Basic Management Skills workshop overview </vt:lpstr>
      <vt:lpstr>Build a better manager workshop overview </vt:lpstr>
      <vt:lpstr>Works cited</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2019-07-17T15:04:02Z</dcterms:created>
  <dcterms:modified xsi:type="dcterms:W3CDTF">2020-07-14T14:55:12Z</dcterms:modified>
</cp:coreProperties>
</file>