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649" r:id="rId2"/>
    <p:sldId id="514" r:id="rId3"/>
    <p:sldId id="513" r:id="rId4"/>
    <p:sldId id="511" r:id="rId5"/>
    <p:sldId id="520" r:id="rId6"/>
    <p:sldId id="519" r:id="rId7"/>
    <p:sldId id="521" r:id="rId8"/>
    <p:sldId id="532" r:id="rId9"/>
    <p:sldId id="526" r:id="rId10"/>
    <p:sldId id="527" r:id="rId11"/>
    <p:sldId id="525" r:id="rId12"/>
    <p:sldId id="650" r:id="rId13"/>
  </p:sldIdLst>
  <p:sldSz cx="9144000" cy="6858000" type="screen4x3"/>
  <p:notesSz cx="6858000" cy="9144000"/>
  <p:custShowLst>
    <p:custShow name="Custom Show 1" id="0">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243F54"/>
    <a:srgbClr val="000000"/>
    <a:srgbClr val="CBDBE7"/>
    <a:srgbClr val="2576B7"/>
    <a:srgbClr val="B0C534"/>
    <a:srgbClr val="365D7E"/>
    <a:srgbClr val="406F96"/>
    <a:srgbClr val="7CADD4"/>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2888" autoAdjust="0"/>
  </p:normalViewPr>
  <p:slideViewPr>
    <p:cSldViewPr snapToGrid="0">
      <p:cViewPr varScale="1">
        <p:scale>
          <a:sx n="113" d="100"/>
          <a:sy n="113" d="100"/>
        </p:scale>
        <p:origin x="225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128"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 Chagnon" userId="1003000097BA0DFB@LIVE.COM" providerId="AD" clId="Web-{627C0A0E-9A4F-4EFF-9A62-7AC2D4596513}"/>
    <pc:docChg chg="modSld">
      <pc:chgData name="Fred Chagnon" userId="1003000097BA0DFB@LIVE.COM" providerId="AD" clId="Web-{627C0A0E-9A4F-4EFF-9A62-7AC2D4596513}" dt="2018-01-31T21:20:26.582" v="635"/>
      <pc:docMkLst>
        <pc:docMk/>
      </pc:docMkLst>
      <pc:sldChg chg="addSp delSp modSp">
        <pc:chgData name="Fred Chagnon" userId="1003000097BA0DFB@LIVE.COM" providerId="AD" clId="Web-{627C0A0E-9A4F-4EFF-9A62-7AC2D4596513}" dt="2018-01-31T21:20:26.582" v="635"/>
        <pc:sldMkLst>
          <pc:docMk/>
          <pc:sldMk cId="1305881505" sldId="512"/>
        </pc:sldMkLst>
        <pc:spChg chg="mod">
          <ac:chgData name="Fred Chagnon" userId="1003000097BA0DFB@LIVE.COM" providerId="AD" clId="Web-{627C0A0E-9A4F-4EFF-9A62-7AC2D4596513}" dt="2018-01-31T20:33:59.198" v="47"/>
          <ac:spMkLst>
            <pc:docMk/>
            <pc:sldMk cId="1305881505" sldId="512"/>
            <ac:spMk id="2" creationId="{00000000-0000-0000-0000-000000000000}"/>
          </ac:spMkLst>
        </pc:spChg>
        <pc:spChg chg="mod">
          <ac:chgData name="Fred Chagnon" userId="1003000097BA0DFB@LIVE.COM" providerId="AD" clId="Web-{627C0A0E-9A4F-4EFF-9A62-7AC2D4596513}" dt="2018-01-31T21:14:36.599" v="620"/>
          <ac:spMkLst>
            <pc:docMk/>
            <pc:sldMk cId="1305881505" sldId="512"/>
            <ac:spMk id="4" creationId="{00000000-0000-0000-0000-000000000000}"/>
          </ac:spMkLst>
        </pc:spChg>
        <pc:spChg chg="add del mod">
          <ac:chgData name="Fred Chagnon" userId="1003000097BA0DFB@LIVE.COM" providerId="AD" clId="Web-{627C0A0E-9A4F-4EFF-9A62-7AC2D4596513}" dt="2018-01-31T21:20:26.582" v="635"/>
          <ac:spMkLst>
            <pc:docMk/>
            <pc:sldMk cId="1305881505" sldId="512"/>
            <ac:spMk id="7" creationId="{BDA920EB-510E-480A-BE41-DECF3CC9DC6D}"/>
          </ac:spMkLst>
        </pc:spChg>
        <pc:spChg chg="del">
          <ac:chgData name="Fred Chagnon" userId="1003000097BA0DFB@LIVE.COM" providerId="AD" clId="Web-{627C0A0E-9A4F-4EFF-9A62-7AC2D4596513}" dt="2018-01-31T21:14:44.099" v="622"/>
          <ac:spMkLst>
            <pc:docMk/>
            <pc:sldMk cId="1305881505" sldId="512"/>
            <ac:spMk id="23" creationId="{00000000-0000-0000-0000-000000000000}"/>
          </ac:spMkLst>
        </pc:spChg>
        <pc:picChg chg="add mod">
          <ac:chgData name="Fred Chagnon" userId="1003000097BA0DFB@LIVE.COM" providerId="AD" clId="Web-{627C0A0E-9A4F-4EFF-9A62-7AC2D4596513}" dt="2018-01-31T21:19:18.046" v="627"/>
          <ac:picMkLst>
            <pc:docMk/>
            <pc:sldMk cId="1305881505" sldId="512"/>
            <ac:picMk id="5" creationId="{4E900B89-00BA-41A2-B4BC-B2439294BE39}"/>
          </ac:picMkLst>
        </pc:picChg>
        <pc:picChg chg="add mod">
          <ac:chgData name="Fred Chagnon" userId="1003000097BA0DFB@LIVE.COM" providerId="AD" clId="Web-{627C0A0E-9A4F-4EFF-9A62-7AC2D4596513}" dt="2018-01-31T21:19:13.936" v="626"/>
          <ac:picMkLst>
            <pc:docMk/>
            <pc:sldMk cId="1305881505" sldId="512"/>
            <ac:picMk id="6" creationId="{22FAD06E-BF5B-4EDE-B9C8-7DBB4C68428D}"/>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D2CF-4330-A6BF-2B5CC1E2589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D2CF-4330-A6BF-2B5CC1E2589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D2CF-4330-A6BF-2B5CC1E2589D}"/>
              </c:ext>
            </c:extLst>
          </c:dPt>
          <c:dPt>
            <c:idx val="3"/>
            <c:bubble3D val="0"/>
            <c:spPr>
              <a:solidFill>
                <a:schemeClr val="accent2">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D2CF-4330-A6BF-2B5CC1E2589D}"/>
              </c:ext>
            </c:extLst>
          </c:dPt>
          <c:dPt>
            <c:idx val="4"/>
            <c:bubble3D val="0"/>
            <c:spPr>
              <a:solidFill>
                <a:schemeClr val="accent3">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D2CF-4330-A6BF-2B5CC1E2589D}"/>
              </c:ext>
            </c:extLst>
          </c:dPt>
          <c:dPt>
            <c:idx val="5"/>
            <c:bubble3D val="0"/>
            <c:spPr>
              <a:solidFill>
                <a:schemeClr val="tx1"/>
              </a:solidFill>
              <a:ln w="19050">
                <a:solidFill>
                  <a:schemeClr val="lt1"/>
                </a:solidFill>
              </a:ln>
              <a:effectLst/>
            </c:spPr>
            <c:extLst xmlns:c16r2="http://schemas.microsoft.com/office/drawing/2015/06/chart">
              <c:ext xmlns:c16="http://schemas.microsoft.com/office/drawing/2014/chart" uri="{C3380CC4-5D6E-409C-BE32-E72D297353CC}">
                <c16:uniqueId val="{0000000B-D2CF-4330-A6BF-2B5CC1E2589D}"/>
              </c:ext>
            </c:extLst>
          </c:dPt>
          <c:cat>
            <c:numRef>
              <c:f>Sheet1!$A$2:$A$7</c:f>
              <c:numCache>
                <c:formatCode>General</c:formatCode>
                <c:ptCount val="6"/>
              </c:numCache>
            </c:numRef>
          </c:cat>
          <c:val>
            <c:numRef>
              <c:f>Sheet1!$B$2:$B$7</c:f>
              <c:numCache>
                <c:formatCode>General</c:formatCode>
                <c:ptCount val="6"/>
                <c:pt idx="0">
                  <c:v>1</c:v>
                </c:pt>
                <c:pt idx="1">
                  <c:v>1</c:v>
                </c:pt>
                <c:pt idx="2">
                  <c:v>1</c:v>
                </c:pt>
                <c:pt idx="3">
                  <c:v>1</c:v>
                </c:pt>
                <c:pt idx="4">
                  <c:v>1</c:v>
                </c:pt>
                <c:pt idx="5">
                  <c:v>1</c:v>
                </c:pt>
              </c:numCache>
            </c:numRef>
          </c:val>
          <c:extLst xmlns:c16r2="http://schemas.microsoft.com/office/drawing/2015/06/chart">
            <c:ext xmlns:c16="http://schemas.microsoft.com/office/drawing/2014/chart" uri="{C3380CC4-5D6E-409C-BE32-E72D297353CC}">
              <c16:uniqueId val="{0000000C-D2CF-4330-A6BF-2B5CC1E2589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7/12/2019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7/12/2019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139743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815958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466496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964568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611123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1"/>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1" r:id="rId10"/>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cloud-strategy-and-action-plan-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gif"/></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15.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8.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nvlpubs.nist.gov/nistpubs/Legacy/SP/nistspecialpublication800-14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Own the </a:t>
            </a:r>
            <a:r>
              <a:rPr lang="en-US" dirty="0" smtClean="0"/>
              <a:t>Cloud: Strategy and Action Plan</a:t>
            </a:r>
            <a:endParaRPr lang="en-US" dirty="0"/>
          </a:p>
        </p:txBody>
      </p:sp>
      <p:sp>
        <p:nvSpPr>
          <p:cNvPr id="5" name="Tagline"/>
          <p:cNvSpPr>
            <a:spLocks noGrp="1"/>
          </p:cNvSpPr>
          <p:nvPr>
            <p:ph type="body" sz="quarter" idx="16"/>
          </p:nvPr>
        </p:nvSpPr>
        <p:spPr/>
        <p:txBody>
          <a:bodyPr/>
          <a:lstStyle/>
          <a:p>
            <a:r>
              <a:rPr lang="en-CA" dirty="0"/>
              <a:t>Whether you move to the cloud or stay on premises, do it with confidence!</a:t>
            </a:r>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1997-2018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525103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Moving to the cloud is a risky proposition (occasionally)</a:t>
            </a:r>
          </a:p>
        </p:txBody>
      </p:sp>
      <p:sp>
        <p:nvSpPr>
          <p:cNvPr id="21" name="TextBox 20"/>
          <p:cNvSpPr txBox="1"/>
          <p:nvPr/>
        </p:nvSpPr>
        <p:spPr>
          <a:xfrm>
            <a:off x="1637157" y="1252370"/>
            <a:ext cx="1849212" cy="523220"/>
          </a:xfrm>
          <a:prstGeom prst="rect">
            <a:avLst/>
          </a:prstGeom>
        </p:spPr>
        <p:txBody>
          <a:bodyPr wrap="square" rtlCol="0">
            <a:spAutoFit/>
          </a:bodyPr>
          <a:lstStyle/>
          <a:p>
            <a:r>
              <a:rPr lang="en-CA" sz="1400" dirty="0"/>
              <a:t>Is it legal to store my data in Redmond?</a:t>
            </a:r>
          </a:p>
        </p:txBody>
      </p:sp>
      <p:sp>
        <p:nvSpPr>
          <p:cNvPr id="22" name="TextBox 21"/>
          <p:cNvSpPr txBox="1"/>
          <p:nvPr/>
        </p:nvSpPr>
        <p:spPr>
          <a:xfrm>
            <a:off x="6701028" y="5269128"/>
            <a:ext cx="1849212" cy="738664"/>
          </a:xfrm>
          <a:prstGeom prst="rect">
            <a:avLst/>
          </a:prstGeom>
        </p:spPr>
        <p:txBody>
          <a:bodyPr wrap="square" rtlCol="0">
            <a:spAutoFit/>
          </a:bodyPr>
          <a:lstStyle/>
          <a:p>
            <a:r>
              <a:rPr lang="en-CA" sz="1400" dirty="0"/>
              <a:t>Will moving to SaaS break my calendar integration?</a:t>
            </a:r>
          </a:p>
        </p:txBody>
      </p:sp>
      <p:sp>
        <p:nvSpPr>
          <p:cNvPr id="23" name="TextBox 22"/>
          <p:cNvSpPr txBox="1"/>
          <p:nvPr/>
        </p:nvSpPr>
        <p:spPr>
          <a:xfrm>
            <a:off x="7100461" y="3854127"/>
            <a:ext cx="1849212" cy="738664"/>
          </a:xfrm>
          <a:prstGeom prst="rect">
            <a:avLst/>
          </a:prstGeom>
        </p:spPr>
        <p:txBody>
          <a:bodyPr wrap="square" rtlCol="0">
            <a:spAutoFit/>
          </a:bodyPr>
          <a:lstStyle/>
          <a:p>
            <a:r>
              <a:rPr lang="en-CA" sz="1400" dirty="0"/>
              <a:t>Do I have a big enough pipe to handle cloud traffic?</a:t>
            </a:r>
          </a:p>
        </p:txBody>
      </p:sp>
      <p:sp>
        <p:nvSpPr>
          <p:cNvPr id="24" name="TextBox 23"/>
          <p:cNvSpPr txBox="1"/>
          <p:nvPr/>
        </p:nvSpPr>
        <p:spPr>
          <a:xfrm>
            <a:off x="965517" y="5311405"/>
            <a:ext cx="1849212" cy="738664"/>
          </a:xfrm>
          <a:prstGeom prst="rect">
            <a:avLst/>
          </a:prstGeom>
        </p:spPr>
        <p:txBody>
          <a:bodyPr wrap="square" rtlCol="0">
            <a:spAutoFit/>
          </a:bodyPr>
          <a:lstStyle/>
          <a:p>
            <a:r>
              <a:rPr lang="en-CA" sz="1400" dirty="0"/>
              <a:t>Can my staff handle the change in the required skills?</a:t>
            </a:r>
          </a:p>
        </p:txBody>
      </p:sp>
      <p:sp>
        <p:nvSpPr>
          <p:cNvPr id="25" name="TextBox 24"/>
          <p:cNvSpPr txBox="1"/>
          <p:nvPr/>
        </p:nvSpPr>
        <p:spPr>
          <a:xfrm>
            <a:off x="463872" y="2172944"/>
            <a:ext cx="1849212" cy="954107"/>
          </a:xfrm>
          <a:prstGeom prst="rect">
            <a:avLst/>
          </a:prstGeom>
        </p:spPr>
        <p:txBody>
          <a:bodyPr wrap="square" rtlCol="0">
            <a:spAutoFit/>
          </a:bodyPr>
          <a:lstStyle/>
          <a:p>
            <a:r>
              <a:rPr lang="en-CA" sz="1400" dirty="0"/>
              <a:t>Can my cloud provider put important documents under legal hold?</a:t>
            </a:r>
          </a:p>
        </p:txBody>
      </p:sp>
      <p:sp>
        <p:nvSpPr>
          <p:cNvPr id="26" name="TextBox 25"/>
          <p:cNvSpPr txBox="1"/>
          <p:nvPr/>
        </p:nvSpPr>
        <p:spPr>
          <a:xfrm>
            <a:off x="6175855" y="1187466"/>
            <a:ext cx="1849212" cy="738664"/>
          </a:xfrm>
          <a:prstGeom prst="rect">
            <a:avLst/>
          </a:prstGeom>
        </p:spPr>
        <p:txBody>
          <a:bodyPr wrap="square" rtlCol="0">
            <a:spAutoFit/>
          </a:bodyPr>
          <a:lstStyle/>
          <a:p>
            <a:r>
              <a:rPr lang="en-CA" sz="1400" dirty="0"/>
              <a:t>Can I meet my agreed-upon SLAs if I move to the cloud?</a:t>
            </a:r>
          </a:p>
        </p:txBody>
      </p:sp>
      <p:sp>
        <p:nvSpPr>
          <p:cNvPr id="27" name="TextBox 26"/>
          <p:cNvSpPr txBox="1"/>
          <p:nvPr/>
        </p:nvSpPr>
        <p:spPr>
          <a:xfrm>
            <a:off x="7052154" y="2280666"/>
            <a:ext cx="1849212" cy="738664"/>
          </a:xfrm>
          <a:prstGeom prst="rect">
            <a:avLst/>
          </a:prstGeom>
        </p:spPr>
        <p:txBody>
          <a:bodyPr wrap="square" rtlCol="0">
            <a:spAutoFit/>
          </a:bodyPr>
          <a:lstStyle/>
          <a:p>
            <a:r>
              <a:rPr lang="en-CA" sz="1400" dirty="0"/>
              <a:t>How much availability can my vendor offer?</a:t>
            </a:r>
          </a:p>
        </p:txBody>
      </p:sp>
      <p:sp>
        <p:nvSpPr>
          <p:cNvPr id="28" name="TextBox 27"/>
          <p:cNvSpPr txBox="1"/>
          <p:nvPr/>
        </p:nvSpPr>
        <p:spPr>
          <a:xfrm>
            <a:off x="463872" y="3985001"/>
            <a:ext cx="1849212" cy="738664"/>
          </a:xfrm>
          <a:prstGeom prst="rect">
            <a:avLst/>
          </a:prstGeom>
        </p:spPr>
        <p:txBody>
          <a:bodyPr wrap="square" rtlCol="0">
            <a:spAutoFit/>
          </a:bodyPr>
          <a:lstStyle/>
          <a:p>
            <a:r>
              <a:rPr lang="en-CA" sz="1400" dirty="0"/>
              <a:t>Do I have anyone on staff who knows how to handle vendors?</a:t>
            </a:r>
          </a:p>
        </p:txBody>
      </p:sp>
      <p:graphicFrame>
        <p:nvGraphicFramePr>
          <p:cNvPr id="10" name="Chart 9"/>
          <p:cNvGraphicFramePr/>
          <p:nvPr>
            <p:extLst>
              <p:ext uri="{D42A27DB-BD31-4B8C-83A1-F6EECF244321}">
                <p14:modId xmlns:p14="http://schemas.microsoft.com/office/powerpoint/2010/main" val="4223801243"/>
              </p:ext>
            </p:extLst>
          </p:nvPr>
        </p:nvGraphicFramePr>
        <p:xfrm>
          <a:off x="1328736" y="1617436"/>
          <a:ext cx="6477000" cy="4318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rot="3600000">
            <a:off x="3559847" y="2430908"/>
            <a:ext cx="808045" cy="461665"/>
          </a:xfrm>
          <a:prstGeom prst="rect">
            <a:avLst/>
          </a:prstGeom>
        </p:spPr>
        <p:txBody>
          <a:bodyPr wrap="square" rtlCol="0">
            <a:spAutoFit/>
          </a:bodyPr>
          <a:lstStyle/>
          <a:p>
            <a:r>
              <a:rPr lang="en-CA" sz="1200" dirty="0">
                <a:solidFill>
                  <a:schemeClr val="bg1"/>
                </a:solidFill>
              </a:rPr>
              <a:t>Data criticality</a:t>
            </a:r>
          </a:p>
        </p:txBody>
      </p:sp>
      <p:sp>
        <p:nvSpPr>
          <p:cNvPr id="29" name="TextBox 28"/>
          <p:cNvSpPr txBox="1"/>
          <p:nvPr/>
        </p:nvSpPr>
        <p:spPr>
          <a:xfrm rot="18900000">
            <a:off x="4671390" y="2544703"/>
            <a:ext cx="1056621" cy="461665"/>
          </a:xfrm>
          <a:prstGeom prst="rect">
            <a:avLst/>
          </a:prstGeom>
        </p:spPr>
        <p:txBody>
          <a:bodyPr wrap="square" rtlCol="0">
            <a:spAutoFit/>
          </a:bodyPr>
          <a:lstStyle/>
          <a:p>
            <a:r>
              <a:rPr lang="en-CA" sz="1200" dirty="0">
                <a:solidFill>
                  <a:schemeClr val="bg1"/>
                </a:solidFill>
              </a:rPr>
              <a:t>Security and compliance</a:t>
            </a:r>
          </a:p>
        </p:txBody>
      </p:sp>
      <p:sp>
        <p:nvSpPr>
          <p:cNvPr id="30" name="TextBox 29"/>
          <p:cNvSpPr txBox="1"/>
          <p:nvPr/>
        </p:nvSpPr>
        <p:spPr>
          <a:xfrm>
            <a:off x="5199700" y="3527316"/>
            <a:ext cx="1068516" cy="461665"/>
          </a:xfrm>
          <a:prstGeom prst="rect">
            <a:avLst/>
          </a:prstGeom>
        </p:spPr>
        <p:txBody>
          <a:bodyPr wrap="square" rtlCol="0">
            <a:spAutoFit/>
          </a:bodyPr>
          <a:lstStyle/>
          <a:p>
            <a:r>
              <a:rPr lang="en-CA" sz="1200" dirty="0">
                <a:solidFill>
                  <a:schemeClr val="bg1"/>
                </a:solidFill>
              </a:rPr>
              <a:t>Availability and reliability</a:t>
            </a:r>
          </a:p>
        </p:txBody>
      </p:sp>
      <p:sp>
        <p:nvSpPr>
          <p:cNvPr id="31" name="TextBox 30"/>
          <p:cNvSpPr txBox="1"/>
          <p:nvPr/>
        </p:nvSpPr>
        <p:spPr>
          <a:xfrm rot="3600000">
            <a:off x="4567033" y="4452039"/>
            <a:ext cx="1087358" cy="461665"/>
          </a:xfrm>
          <a:prstGeom prst="rect">
            <a:avLst/>
          </a:prstGeom>
        </p:spPr>
        <p:txBody>
          <a:bodyPr wrap="square" rtlCol="0">
            <a:spAutoFit/>
          </a:bodyPr>
          <a:lstStyle/>
          <a:p>
            <a:r>
              <a:rPr lang="en-CA" sz="1200" dirty="0">
                <a:solidFill>
                  <a:schemeClr val="bg1"/>
                </a:solidFill>
              </a:rPr>
              <a:t>Enabling infrastructure</a:t>
            </a:r>
          </a:p>
        </p:txBody>
      </p:sp>
      <p:sp>
        <p:nvSpPr>
          <p:cNvPr id="32" name="TextBox 31"/>
          <p:cNvSpPr txBox="1"/>
          <p:nvPr/>
        </p:nvSpPr>
        <p:spPr>
          <a:xfrm rot="18000000">
            <a:off x="3489761" y="4585166"/>
            <a:ext cx="1024584" cy="276999"/>
          </a:xfrm>
          <a:prstGeom prst="rect">
            <a:avLst/>
          </a:prstGeom>
        </p:spPr>
        <p:txBody>
          <a:bodyPr wrap="square" rtlCol="0">
            <a:spAutoFit/>
          </a:bodyPr>
          <a:lstStyle/>
          <a:p>
            <a:r>
              <a:rPr lang="en-CA" sz="1200" dirty="0"/>
              <a:t>Integration</a:t>
            </a:r>
          </a:p>
        </p:txBody>
      </p:sp>
      <p:sp>
        <p:nvSpPr>
          <p:cNvPr id="33" name="TextBox 32"/>
          <p:cNvSpPr txBox="1"/>
          <p:nvPr/>
        </p:nvSpPr>
        <p:spPr>
          <a:xfrm>
            <a:off x="2873652" y="3469788"/>
            <a:ext cx="808045" cy="461665"/>
          </a:xfrm>
          <a:prstGeom prst="rect">
            <a:avLst/>
          </a:prstGeom>
        </p:spPr>
        <p:txBody>
          <a:bodyPr wrap="square" rtlCol="0">
            <a:spAutoFit/>
          </a:bodyPr>
          <a:lstStyle/>
          <a:p>
            <a:r>
              <a:rPr lang="en-CA" sz="1200" dirty="0">
                <a:solidFill>
                  <a:schemeClr val="bg1"/>
                </a:solidFill>
              </a:rPr>
              <a:t>Skills and roles</a:t>
            </a:r>
          </a:p>
        </p:txBody>
      </p:sp>
    </p:spTree>
    <p:extLst>
      <p:ext uri="{BB962C8B-B14F-4D97-AF65-F5344CB8AC3E}">
        <p14:creationId xmlns:p14="http://schemas.microsoft.com/office/powerpoint/2010/main" val="330346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Developing a plan to optimize your cloud experience is an essential part of the cloud strategy document</a:t>
            </a:r>
          </a:p>
        </p:txBody>
      </p:sp>
      <p:sp>
        <p:nvSpPr>
          <p:cNvPr id="4" name="TextBox 3"/>
          <p:cNvSpPr txBox="1"/>
          <p:nvPr/>
        </p:nvSpPr>
        <p:spPr>
          <a:xfrm>
            <a:off x="257174" y="1935090"/>
            <a:ext cx="8640566" cy="2277547"/>
          </a:xfrm>
          <a:prstGeom prst="rect">
            <a:avLst/>
          </a:prstGeom>
        </p:spPr>
        <p:txBody>
          <a:bodyPr wrap="square" rtlCol="0">
            <a:spAutoFit/>
          </a:bodyPr>
          <a:lstStyle/>
          <a:p>
            <a:pPr marL="342900" indent="-342900">
              <a:spcAft>
                <a:spcPts val="600"/>
              </a:spcAft>
              <a:buFont typeface="+mj-lt"/>
              <a:buAutoNum type="arabicPeriod"/>
            </a:pPr>
            <a:r>
              <a:rPr lang="en-CA" sz="1600" b="1" dirty="0">
                <a:solidFill>
                  <a:srgbClr val="333333"/>
                </a:solidFill>
              </a:rPr>
              <a:t>Focus: </a:t>
            </a:r>
            <a:r>
              <a:rPr lang="en-CA" sz="1600" dirty="0">
                <a:solidFill>
                  <a:srgbClr val="333333"/>
                </a:solidFill>
              </a:rPr>
              <a:t>the extent of cloud alignment with business needs.</a:t>
            </a:r>
          </a:p>
          <a:p>
            <a:pPr marL="342900" indent="-342900">
              <a:spcAft>
                <a:spcPts val="600"/>
              </a:spcAft>
              <a:buFont typeface="+mj-lt"/>
              <a:buAutoNum type="arabicPeriod"/>
            </a:pPr>
            <a:r>
              <a:rPr lang="en-CA" sz="1600" b="1" dirty="0">
                <a:solidFill>
                  <a:srgbClr val="333333"/>
                </a:solidFill>
              </a:rPr>
              <a:t>Success factors: </a:t>
            </a:r>
            <a:r>
              <a:rPr lang="en-CA" sz="1600" dirty="0">
                <a:solidFill>
                  <a:srgbClr val="333333"/>
                </a:solidFill>
              </a:rPr>
              <a:t>extent to which standards of interoperability are established.</a:t>
            </a:r>
            <a:endParaRPr lang="en-CA" sz="1600" b="1" dirty="0">
              <a:solidFill>
                <a:srgbClr val="333333"/>
              </a:solidFill>
            </a:endParaRPr>
          </a:p>
          <a:p>
            <a:pPr marL="342900" indent="-342900">
              <a:spcAft>
                <a:spcPts val="600"/>
              </a:spcAft>
              <a:buFont typeface="+mj-lt"/>
              <a:buAutoNum type="arabicPeriod"/>
            </a:pPr>
            <a:r>
              <a:rPr lang="en-CA" sz="1600" b="1" dirty="0">
                <a:solidFill>
                  <a:srgbClr val="333333"/>
                </a:solidFill>
              </a:rPr>
              <a:t>People: </a:t>
            </a:r>
            <a:r>
              <a:rPr lang="en-CA" sz="1600" dirty="0">
                <a:solidFill>
                  <a:srgbClr val="333333"/>
                </a:solidFill>
              </a:rPr>
              <a:t>skills and roles necessary to ensure cloud success.</a:t>
            </a:r>
          </a:p>
          <a:p>
            <a:pPr marL="342900" indent="-342900">
              <a:spcAft>
                <a:spcPts val="600"/>
              </a:spcAft>
              <a:buFont typeface="+mj-lt"/>
              <a:buAutoNum type="arabicPeriod"/>
            </a:pPr>
            <a:r>
              <a:rPr lang="en-CA" sz="1600" b="1" dirty="0">
                <a:solidFill>
                  <a:srgbClr val="333333"/>
                </a:solidFill>
              </a:rPr>
              <a:t>Processes: </a:t>
            </a:r>
            <a:r>
              <a:rPr lang="en-CA" sz="1600" dirty="0">
                <a:solidFill>
                  <a:srgbClr val="333333"/>
                </a:solidFill>
              </a:rPr>
              <a:t>extent to which cloud is integrated into business processes.</a:t>
            </a:r>
            <a:endParaRPr lang="en-CA" sz="1600" b="1" dirty="0">
              <a:solidFill>
                <a:srgbClr val="333333"/>
              </a:solidFill>
            </a:endParaRPr>
          </a:p>
          <a:p>
            <a:pPr marL="342900" indent="-342900">
              <a:spcAft>
                <a:spcPts val="600"/>
              </a:spcAft>
              <a:buFont typeface="+mj-lt"/>
              <a:buAutoNum type="arabicPeriod"/>
            </a:pPr>
            <a:r>
              <a:rPr lang="en-CA" sz="1600" b="1" dirty="0">
                <a:solidFill>
                  <a:srgbClr val="333333"/>
                </a:solidFill>
              </a:rPr>
              <a:t>Monitoring/reporting: </a:t>
            </a:r>
            <a:r>
              <a:rPr lang="en-CA" sz="1600" dirty="0">
                <a:solidFill>
                  <a:srgbClr val="333333"/>
                </a:solidFill>
              </a:rPr>
              <a:t>effectiveness of metric creation/tracking.</a:t>
            </a:r>
          </a:p>
          <a:p>
            <a:pPr marL="342900" indent="-342900">
              <a:spcAft>
                <a:spcPts val="600"/>
              </a:spcAft>
              <a:buFont typeface="+mj-lt"/>
              <a:buAutoNum type="arabicPeriod"/>
            </a:pPr>
            <a:r>
              <a:rPr lang="en-CA" sz="1600" b="1" dirty="0">
                <a:solidFill>
                  <a:srgbClr val="333333"/>
                </a:solidFill>
              </a:rPr>
              <a:t>Governance: </a:t>
            </a:r>
            <a:r>
              <a:rPr lang="en-CA" sz="1600" dirty="0">
                <a:solidFill>
                  <a:srgbClr val="333333"/>
                </a:solidFill>
              </a:rPr>
              <a:t>the degree of codification of ownership of cloud across business units.</a:t>
            </a:r>
            <a:endParaRPr lang="en-CA" sz="1600" b="1" dirty="0">
              <a:solidFill>
                <a:srgbClr val="333333"/>
              </a:solidFill>
            </a:endParaRPr>
          </a:p>
          <a:p>
            <a:pPr marL="342900" indent="-342900">
              <a:spcAft>
                <a:spcPts val="600"/>
              </a:spcAft>
              <a:buFont typeface="+mj-lt"/>
              <a:buAutoNum type="arabicPeriod"/>
            </a:pPr>
            <a:r>
              <a:rPr lang="en-CA" sz="1600" b="1" dirty="0">
                <a:solidFill>
                  <a:srgbClr val="333333"/>
                </a:solidFill>
              </a:rPr>
              <a:t>Financial control: </a:t>
            </a:r>
            <a:r>
              <a:rPr lang="en-CA" sz="1600" dirty="0">
                <a:solidFill>
                  <a:srgbClr val="333333"/>
                </a:solidFill>
              </a:rPr>
              <a:t>effectiveness of the rules surrounding budgeting for the cloud.</a:t>
            </a:r>
            <a:endParaRPr lang="en-CA" sz="1200" dirty="0">
              <a:solidFill>
                <a:srgbClr val="333333"/>
              </a:solidFill>
            </a:endParaRPr>
          </a:p>
        </p:txBody>
      </p:sp>
      <p:sp>
        <p:nvSpPr>
          <p:cNvPr id="5" name="Rectangle 4"/>
          <p:cNvSpPr/>
          <p:nvPr/>
        </p:nvSpPr>
        <p:spPr>
          <a:xfrm>
            <a:off x="3776312" y="4299922"/>
            <a:ext cx="1581848" cy="347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FFFF"/>
                </a:solidFill>
              </a:rPr>
              <a:t>Maturity level</a:t>
            </a:r>
          </a:p>
        </p:txBody>
      </p:sp>
      <p:cxnSp>
        <p:nvCxnSpPr>
          <p:cNvPr id="6" name="Straight Arrow Connector 5"/>
          <p:cNvCxnSpPr>
            <a:stCxn id="5" idx="3"/>
          </p:cNvCxnSpPr>
          <p:nvPr/>
        </p:nvCxnSpPr>
        <p:spPr>
          <a:xfrm>
            <a:off x="5358160" y="4473524"/>
            <a:ext cx="24399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1336387" y="4466567"/>
            <a:ext cx="24399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37158" y="4473523"/>
            <a:ext cx="1438382" cy="246221"/>
          </a:xfrm>
          <a:prstGeom prst="rect">
            <a:avLst/>
          </a:prstGeom>
        </p:spPr>
        <p:txBody>
          <a:bodyPr wrap="square" rtlCol="0">
            <a:spAutoFit/>
          </a:bodyPr>
          <a:lstStyle/>
          <a:p>
            <a:pPr algn="ctr"/>
            <a:r>
              <a:rPr lang="en-CA" sz="1000" dirty="0">
                <a:solidFill>
                  <a:srgbClr val="333333"/>
                </a:solidFill>
              </a:rPr>
              <a:t>Less mature</a:t>
            </a:r>
          </a:p>
        </p:txBody>
      </p:sp>
      <p:sp>
        <p:nvSpPr>
          <p:cNvPr id="9" name="TextBox 8"/>
          <p:cNvSpPr txBox="1"/>
          <p:nvPr/>
        </p:nvSpPr>
        <p:spPr>
          <a:xfrm>
            <a:off x="5858931" y="4473524"/>
            <a:ext cx="1438382" cy="246221"/>
          </a:xfrm>
          <a:prstGeom prst="rect">
            <a:avLst/>
          </a:prstGeom>
        </p:spPr>
        <p:txBody>
          <a:bodyPr wrap="square" rtlCol="0">
            <a:spAutoFit/>
          </a:bodyPr>
          <a:lstStyle/>
          <a:p>
            <a:pPr algn="ctr"/>
            <a:r>
              <a:rPr lang="en-CA" sz="1000" dirty="0">
                <a:solidFill>
                  <a:srgbClr val="333333"/>
                </a:solidFill>
              </a:rPr>
              <a:t>More mature</a:t>
            </a:r>
          </a:p>
        </p:txBody>
      </p:sp>
      <p:sp>
        <p:nvSpPr>
          <p:cNvPr id="10" name="Rounded Rectangle 9"/>
          <p:cNvSpPr/>
          <p:nvPr/>
        </p:nvSpPr>
        <p:spPr>
          <a:xfrm>
            <a:off x="3857457" y="4969109"/>
            <a:ext cx="1440000" cy="503434"/>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FFFF"/>
                </a:solidFill>
              </a:rPr>
              <a:t>Managed</a:t>
            </a:r>
          </a:p>
        </p:txBody>
      </p:sp>
      <p:sp>
        <p:nvSpPr>
          <p:cNvPr id="11" name="Rounded Rectangle 10"/>
          <p:cNvSpPr/>
          <p:nvPr/>
        </p:nvSpPr>
        <p:spPr>
          <a:xfrm>
            <a:off x="5602352" y="4969109"/>
            <a:ext cx="1440000" cy="50343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FFFF"/>
                </a:solidFill>
              </a:rPr>
              <a:t>Adapted</a:t>
            </a:r>
          </a:p>
        </p:txBody>
      </p:sp>
      <p:sp>
        <p:nvSpPr>
          <p:cNvPr id="12" name="Rounded Rectangle 11"/>
          <p:cNvSpPr/>
          <p:nvPr/>
        </p:nvSpPr>
        <p:spPr>
          <a:xfrm>
            <a:off x="7347247" y="4969109"/>
            <a:ext cx="1440000" cy="50343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333333"/>
                </a:solidFill>
              </a:rPr>
              <a:t>Optimized</a:t>
            </a:r>
          </a:p>
        </p:txBody>
      </p:sp>
      <p:sp>
        <p:nvSpPr>
          <p:cNvPr id="13" name="Rounded Rectangle 12"/>
          <p:cNvSpPr/>
          <p:nvPr/>
        </p:nvSpPr>
        <p:spPr>
          <a:xfrm>
            <a:off x="2112562" y="4969109"/>
            <a:ext cx="1440000" cy="50343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FFFF"/>
                </a:solidFill>
              </a:rPr>
              <a:t>Defined</a:t>
            </a:r>
          </a:p>
        </p:txBody>
      </p:sp>
      <p:sp>
        <p:nvSpPr>
          <p:cNvPr id="14" name="Rounded Rectangle 13"/>
          <p:cNvSpPr/>
          <p:nvPr/>
        </p:nvSpPr>
        <p:spPr>
          <a:xfrm>
            <a:off x="367667" y="4969109"/>
            <a:ext cx="1440000" cy="50343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FFFF"/>
                </a:solidFill>
              </a:rPr>
              <a:t>Performed</a:t>
            </a:r>
          </a:p>
        </p:txBody>
      </p:sp>
      <p:cxnSp>
        <p:nvCxnSpPr>
          <p:cNvPr id="15" name="Straight Arrow Connector 14"/>
          <p:cNvCxnSpPr>
            <a:stCxn id="14" idx="3"/>
            <a:endCxn id="13" idx="1"/>
          </p:cNvCxnSpPr>
          <p:nvPr/>
        </p:nvCxnSpPr>
        <p:spPr>
          <a:xfrm>
            <a:off x="1807667" y="5220826"/>
            <a:ext cx="3048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552562" y="5220826"/>
            <a:ext cx="3048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297457" y="5220826"/>
            <a:ext cx="3048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42352" y="5220826"/>
            <a:ext cx="3048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57173" y="5747657"/>
            <a:ext cx="8620125" cy="683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dirty="0"/>
              <a:t>Use Info-Tech’s tools and templates to evaluate your current state, define a future state, and create a list of initiatives to help you get there.</a:t>
            </a:r>
          </a:p>
        </p:txBody>
      </p:sp>
      <p:sp>
        <p:nvSpPr>
          <p:cNvPr id="21" name="TextBox 20"/>
          <p:cNvSpPr txBox="1"/>
          <p:nvPr/>
        </p:nvSpPr>
        <p:spPr>
          <a:xfrm>
            <a:off x="257173" y="1133475"/>
            <a:ext cx="8620125" cy="646331"/>
          </a:xfrm>
          <a:prstGeom prst="rect">
            <a:avLst/>
          </a:prstGeom>
        </p:spPr>
        <p:txBody>
          <a:bodyPr wrap="square" rtlCol="0">
            <a:spAutoFit/>
          </a:bodyPr>
          <a:lstStyle/>
          <a:p>
            <a:r>
              <a:rPr lang="en-CA" b="1" dirty="0"/>
              <a:t>An effective cloud strategy comprises the following seven categories, some of which are higher priority and different in </a:t>
            </a:r>
            <a:r>
              <a:rPr lang="en-CA" b="1" dirty="0" smtClean="0"/>
              <a:t>maturity (Ruparelia, 2016).</a:t>
            </a:r>
            <a:endParaRPr lang="en-CA" b="1" dirty="0"/>
          </a:p>
        </p:txBody>
      </p:sp>
    </p:spTree>
    <p:extLst>
      <p:ext uri="{BB962C8B-B14F-4D97-AF65-F5344CB8AC3E}">
        <p14:creationId xmlns:p14="http://schemas.microsoft.com/office/powerpoint/2010/main" val="407798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t>Dive </a:t>
            </a:r>
            <a:r>
              <a:rPr lang="en-CA" sz="2400" b="1" dirty="0" smtClean="0"/>
              <a:t>Deeper </a:t>
            </a:r>
            <a:r>
              <a:rPr lang="en-CA" sz="2400" b="1" dirty="0"/>
              <a:t>I</a:t>
            </a:r>
            <a:r>
              <a:rPr lang="en-CA" sz="2400" b="1" dirty="0" smtClean="0"/>
              <a:t>nto </a:t>
            </a:r>
            <a:r>
              <a:rPr lang="en-CA" sz="2400" b="1" dirty="0"/>
              <a:t>O</a:t>
            </a:r>
            <a:r>
              <a:rPr lang="en-CA" sz="2400" b="1" dirty="0" smtClean="0"/>
              <a:t>ur Research </a:t>
            </a:r>
          </a:p>
          <a:p>
            <a:pPr algn="ctr"/>
            <a:r>
              <a:rPr lang="en-CA" sz="2400" b="1" dirty="0" smtClean="0"/>
              <a:t>by Clicking </a:t>
            </a:r>
            <a:r>
              <a:rPr lang="en-CA" sz="2400" b="1" dirty="0"/>
              <a:t>O</a:t>
            </a:r>
            <a:r>
              <a:rPr lang="en-CA" sz="2400" b="1" dirty="0" smtClean="0"/>
              <a:t>ne </a:t>
            </a:r>
            <a:r>
              <a:rPr lang="en-CA" sz="2400" b="1" dirty="0"/>
              <a:t>of the </a:t>
            </a:r>
            <a:r>
              <a:rPr lang="en-CA" sz="2400" b="1" dirty="0" smtClean="0"/>
              <a:t>Elements Below</a:t>
            </a:r>
            <a:endParaRPr lang="en-CA" sz="1200" dirty="0" smtClean="0"/>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ea typeface="Roboto" panose="02000000000000000000" pitchFamily="2" charset="0"/>
              </a:rPr>
              <a:t>Find out how Info-Tech makes your job easier.  	  </a:t>
            </a:r>
            <a:r>
              <a:rPr lang="en-CA" sz="1100" b="1" dirty="0" smtClean="0">
                <a:solidFill>
                  <a:schemeClr val="accent3">
                    <a:lumMod val="50000"/>
                  </a:schemeClr>
                </a:solidFill>
                <a:ea typeface="Roboto" panose="02000000000000000000" pitchFamily="2" charset="0"/>
              </a:rPr>
              <a:t>Contact Us Today:</a:t>
            </a:r>
            <a:r>
              <a:rPr lang="en-CA" sz="1100" b="1" dirty="0" smtClean="0">
                <a:ea typeface="Roboto" panose="02000000000000000000" pitchFamily="2" charset="0"/>
              </a:rPr>
              <a:t> </a:t>
            </a:r>
            <a:r>
              <a:rPr lang="en-CA" sz="1100" dirty="0" smtClean="0"/>
              <a:t>Toll-Free </a:t>
            </a:r>
            <a:r>
              <a:rPr lang="en-CA" sz="1100" dirty="0"/>
              <a:t>(US &amp; Canada</a:t>
            </a:r>
            <a:r>
              <a:rPr lang="en-CA" sz="1100" dirty="0" smtClean="0"/>
              <a:t>): </a:t>
            </a:r>
            <a:r>
              <a:rPr lang="en-CA" sz="1100" b="1" dirty="0" smtClean="0"/>
              <a:t>1-888-670-8889</a:t>
            </a:r>
            <a:endParaRPr lang="en-CA" sz="1100" b="1" dirty="0"/>
          </a:p>
          <a:p>
            <a:r>
              <a:rPr lang="en-CA" sz="1200" dirty="0" smtClean="0">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34814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3729226"/>
          </a:xfrm>
          <a:prstGeom prst="rect">
            <a:avLst/>
          </a:prstGeom>
        </p:spPr>
        <p:txBody>
          <a:bodyPr wrap="square" rtlCol="0">
            <a:spAutoFit/>
          </a:bodyPr>
          <a:lstStyle/>
          <a:p>
            <a:pPr>
              <a:spcAft>
                <a:spcPts val="500"/>
              </a:spcAft>
            </a:pPr>
            <a:r>
              <a:rPr lang="en-CA" sz="1500" i="1" dirty="0">
                <a:solidFill>
                  <a:srgbClr val="FFFFFF"/>
                </a:solidFill>
                <a:latin typeface="Georgia"/>
              </a:rPr>
              <a:t>The vast majority of organizations are experimenting with the </a:t>
            </a:r>
            <a:r>
              <a:rPr lang="en-CA" sz="1500" i="1" dirty="0" smtClean="0">
                <a:solidFill>
                  <a:srgbClr val="FFFFFF"/>
                </a:solidFill>
                <a:latin typeface="Georgia"/>
              </a:rPr>
              <a:t>cloud – and </a:t>
            </a:r>
            <a:r>
              <a:rPr lang="en-CA" sz="1500" i="1" dirty="0">
                <a:solidFill>
                  <a:srgbClr val="FFFFFF"/>
                </a:solidFill>
                <a:latin typeface="Georgia"/>
              </a:rPr>
              <a:t>there’s certainly a case to be made for cloud adoption. But any effort to migrate to the cloud will be for nought without a well-defined, reasonable cloud strategy. A consistent framework for evaluating and implementing cloud services will demonstrate IT’s commitment to the shift to a service brokerage model.</a:t>
            </a:r>
          </a:p>
          <a:p>
            <a:pPr>
              <a:spcAft>
                <a:spcPts val="500"/>
              </a:spcAft>
            </a:pPr>
            <a:r>
              <a:rPr lang="en-CA" sz="1500" i="1" dirty="0">
                <a:solidFill>
                  <a:srgbClr val="FFFFFF"/>
                </a:solidFill>
                <a:latin typeface="Georgia"/>
              </a:rPr>
              <a:t>The cloud has a defined set of characteristics, some of which it shares with non-cloud architectures. If your main justification for moving to the cloud is getting your infrastructure offsite, or reducing the amount of work you have to do on the back end, you might be better served by collocating your </a:t>
            </a:r>
            <a:r>
              <a:rPr lang="en-CA" sz="1500" i="1" dirty="0" smtClean="0">
                <a:solidFill>
                  <a:srgbClr val="FFFFFF"/>
                </a:solidFill>
                <a:latin typeface="Georgia"/>
              </a:rPr>
              <a:t>services </a:t>
            </a:r>
            <a:r>
              <a:rPr lang="en-CA" sz="1500" i="1" dirty="0">
                <a:solidFill>
                  <a:srgbClr val="FFFFFF"/>
                </a:solidFill>
                <a:latin typeface="Georgia"/>
              </a:rPr>
              <a:t>or hiring a managed service provider. </a:t>
            </a:r>
          </a:p>
          <a:p>
            <a:pPr>
              <a:spcAft>
                <a:spcPts val="500"/>
              </a:spcAft>
            </a:pPr>
            <a:r>
              <a:rPr lang="en-CA" sz="1500" i="1" dirty="0">
                <a:solidFill>
                  <a:srgbClr val="FFFFFF"/>
                </a:solidFill>
                <a:latin typeface="Georgia"/>
              </a:rPr>
              <a:t>Before moving to the cloud, clearly articulate the benefits of such a migration. You’ll be thankful you did</a:t>
            </a:r>
            <a:r>
              <a:rPr lang="en-CA" sz="1600" i="1" dirty="0">
                <a:solidFill>
                  <a:srgbClr val="FFFFFF"/>
                </a:solidFill>
                <a:latin typeface="Georgia"/>
              </a:rPr>
              <a:t>.</a:t>
            </a:r>
            <a:br>
              <a:rPr lang="en-CA" sz="1600" i="1" dirty="0">
                <a:solidFill>
                  <a:srgbClr val="FFFFFF"/>
                </a:solidFill>
                <a:latin typeface="Georgia"/>
              </a:rPr>
            </a:br>
            <a:r>
              <a:rPr lang="en-CA" sz="1600" b="1" i="1" dirty="0">
                <a:solidFill>
                  <a:srgbClr val="FFFFFF"/>
                </a:solidFill>
                <a:latin typeface="Georgia"/>
              </a:rPr>
              <a:t/>
            </a:r>
            <a:br>
              <a:rPr lang="en-CA" sz="1600" b="1" i="1" dirty="0">
                <a:solidFill>
                  <a:srgbClr val="FFFFFF"/>
                </a:solidFill>
                <a:latin typeface="Georgia"/>
              </a:rPr>
            </a:br>
            <a:endParaRPr lang="en-CA" sz="1600" b="1" i="1" dirty="0">
              <a:solidFill>
                <a:srgbClr val="FFFFFF"/>
              </a:solidFill>
              <a:latin typeface="Georgia"/>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dirty="0">
                <a:solidFill>
                  <a:srgbClr val="FFFFFF"/>
                </a:solidFill>
              </a:rPr>
              <a:t>Jeremy Roberts, </a:t>
            </a:r>
          </a:p>
          <a:p>
            <a:pPr algn="r"/>
            <a:r>
              <a:rPr lang="en-CA" sz="1400" dirty="0">
                <a:solidFill>
                  <a:srgbClr val="FFFFFF"/>
                </a:solidFill>
              </a:rPr>
              <a:t>Senior Consulting Analyst, Infrastructure </a:t>
            </a:r>
            <a:r>
              <a:rPr lang="en-CA" sz="1400" dirty="0" smtClean="0">
                <a:solidFill>
                  <a:srgbClr val="FFFFFF"/>
                </a:solidFill>
              </a:rPr>
              <a:t>Practice </a:t>
            </a:r>
            <a:r>
              <a:rPr lang="en-CA" sz="1400" dirty="0">
                <a:solidFill>
                  <a:srgbClr val="FFFFFF"/>
                </a:solidFill>
              </a:rPr>
              <a:t/>
            </a:r>
            <a:br>
              <a:rPr lang="en-CA" sz="1400" dirty="0">
                <a:solidFill>
                  <a:srgbClr val="FFFFFF"/>
                </a:solidFill>
              </a:rPr>
            </a:br>
            <a:r>
              <a:rPr lang="en-CA" sz="1400" dirty="0">
                <a:solidFill>
                  <a:srgbClr val="FFFFFF"/>
                </a:solidFill>
              </a:rPr>
              <a:t>Info-Tech Research Group</a:t>
            </a:r>
          </a:p>
        </p:txBody>
      </p:sp>
      <p:sp>
        <p:nvSpPr>
          <p:cNvPr id="10" name="TextBox 9"/>
          <p:cNvSpPr txBox="1"/>
          <p:nvPr/>
        </p:nvSpPr>
        <p:spPr>
          <a:xfrm>
            <a:off x="545852" y="1384161"/>
            <a:ext cx="6490568" cy="461665"/>
          </a:xfrm>
          <a:prstGeom prst="rect">
            <a:avLst/>
          </a:prstGeom>
        </p:spPr>
        <p:txBody>
          <a:bodyPr wrap="square" rtlCol="0">
            <a:spAutoFit/>
          </a:bodyPr>
          <a:lstStyle/>
          <a:p>
            <a:r>
              <a:rPr lang="en-CA" sz="1600" b="1" dirty="0">
                <a:solidFill>
                  <a:srgbClr val="FFFFFF"/>
                </a:solidFill>
              </a:rPr>
              <a:t>You’ll find yourself in the cloud one way or another. Do it right.</a:t>
            </a:r>
            <a:r>
              <a:rPr lang="en-CA" sz="2400" b="1" dirty="0">
                <a:solidFill>
                  <a:srgbClr val="FFFFFF"/>
                </a:solidFill>
              </a:rPr>
              <a:t> </a:t>
            </a:r>
            <a:endParaRPr lang="en-CA" sz="1600" b="1" dirty="0">
              <a:solidFill>
                <a:srgbClr val="FFFFFF"/>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4" name="Picture 100"/>
          <p:cNvPicPr>
            <a:picLocks noChangeAspect="1"/>
          </p:cNvPicPr>
          <p:nvPr/>
        </p:nvPicPr>
        <p:blipFill>
          <a:blip r:embed="rId2"/>
          <a:stretch>
            <a:fillRect/>
          </a:stretch>
        </p:blipFill>
        <p:spPr>
          <a:xfrm>
            <a:off x="545852" y="1870968"/>
            <a:ext cx="678666" cy="619651"/>
          </a:xfrm>
          <a:prstGeom prst="rect">
            <a:avLst/>
          </a:prstGeom>
        </p:spPr>
      </p:pic>
      <p:pic>
        <p:nvPicPr>
          <p:cNvPr id="15" name="Picture 101"/>
          <p:cNvPicPr>
            <a:picLocks noChangeAspect="1"/>
          </p:cNvPicPr>
          <p:nvPr/>
        </p:nvPicPr>
        <p:blipFill>
          <a:blip r:embed="rId3"/>
          <a:stretch>
            <a:fillRect/>
          </a:stretch>
        </p:blipFill>
        <p:spPr>
          <a:xfrm>
            <a:off x="7590593" y="4739543"/>
            <a:ext cx="656535" cy="538507"/>
          </a:xfrm>
          <a:prstGeom prst="rect">
            <a:avLst/>
          </a:prstGeom>
        </p:spPr>
      </p:pic>
    </p:spTree>
    <p:extLst>
      <p:ext uri="{BB962C8B-B14F-4D97-AF65-F5344CB8AC3E}">
        <p14:creationId xmlns:p14="http://schemas.microsoft.com/office/powerpoint/2010/main" val="264139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CIOs </a:t>
            </a:r>
          </a:p>
          <a:p>
            <a:r>
              <a:rPr lang="en-US" dirty="0"/>
              <a:t>Infrastructure managers</a:t>
            </a:r>
          </a:p>
          <a:p>
            <a:r>
              <a:rPr lang="en-US" dirty="0"/>
              <a:t>Enterprise architects</a:t>
            </a:r>
          </a:p>
          <a:p>
            <a:r>
              <a:rPr lang="en-US" dirty="0"/>
              <a:t>Cloud architects</a:t>
            </a:r>
          </a:p>
        </p:txBody>
      </p:sp>
      <p:sp>
        <p:nvSpPr>
          <p:cNvPr id="14" name="Text Placeholder 13"/>
          <p:cNvSpPr>
            <a:spLocks noGrp="1"/>
          </p:cNvSpPr>
          <p:nvPr>
            <p:ph type="body" sz="quarter" idx="26"/>
          </p:nvPr>
        </p:nvSpPr>
        <p:spPr/>
        <p:txBody>
          <a:bodyPr/>
          <a:lstStyle/>
          <a:p>
            <a:r>
              <a:rPr lang="en-US" dirty="0"/>
              <a:t>Identify workloads that are good candidates for the </a:t>
            </a:r>
            <a:r>
              <a:rPr lang="en-US" dirty="0" smtClean="0"/>
              <a:t>cloud.</a:t>
            </a:r>
            <a:endParaRPr lang="en-US" dirty="0"/>
          </a:p>
          <a:p>
            <a:r>
              <a:rPr lang="en-US" dirty="0"/>
              <a:t>Outline and mitigate </a:t>
            </a:r>
            <a:r>
              <a:rPr lang="en-US" dirty="0" smtClean="0"/>
              <a:t>risks.</a:t>
            </a:r>
            <a:endParaRPr lang="en-US" dirty="0"/>
          </a:p>
          <a:p>
            <a:r>
              <a:rPr lang="en-US" dirty="0"/>
              <a:t>Develop a comprehensive cloud </a:t>
            </a:r>
            <a:r>
              <a:rPr lang="en-US" dirty="0" smtClean="0"/>
              <a:t>strategy.</a:t>
            </a:r>
            <a:endParaRPr lang="en-US" dirty="0"/>
          </a:p>
          <a:p>
            <a:r>
              <a:rPr lang="en-US" dirty="0"/>
              <a:t>Map initiatives on a </a:t>
            </a:r>
            <a:r>
              <a:rPr lang="en-US" dirty="0" smtClean="0"/>
              <a:t>roadmap.</a:t>
            </a:r>
            <a:endParaRPr lang="en-US" dirty="0"/>
          </a:p>
        </p:txBody>
      </p:sp>
      <p:sp>
        <p:nvSpPr>
          <p:cNvPr id="15" name="Text Placeholder 14"/>
          <p:cNvSpPr>
            <a:spLocks noGrp="1"/>
          </p:cNvSpPr>
          <p:nvPr>
            <p:ph type="body" sz="quarter" idx="27"/>
          </p:nvPr>
        </p:nvSpPr>
        <p:spPr/>
        <p:txBody>
          <a:bodyPr/>
          <a:lstStyle/>
          <a:p>
            <a:r>
              <a:rPr lang="en-US" dirty="0"/>
              <a:t>Non-IT executives</a:t>
            </a:r>
          </a:p>
          <a:p>
            <a:r>
              <a:rPr lang="en-US" dirty="0"/>
              <a:t>IT </a:t>
            </a:r>
            <a:r>
              <a:rPr lang="en-US" dirty="0" smtClean="0"/>
              <a:t>administrators</a:t>
            </a:r>
            <a:endParaRPr lang="en-US" dirty="0"/>
          </a:p>
        </p:txBody>
      </p:sp>
      <p:sp>
        <p:nvSpPr>
          <p:cNvPr id="16" name="Text Placeholder 15"/>
          <p:cNvSpPr>
            <a:spLocks noGrp="1"/>
          </p:cNvSpPr>
          <p:nvPr>
            <p:ph type="body" sz="quarter" idx="28"/>
          </p:nvPr>
        </p:nvSpPr>
        <p:spPr/>
        <p:txBody>
          <a:bodyPr/>
          <a:lstStyle/>
          <a:p>
            <a:r>
              <a:rPr lang="en-US" dirty="0"/>
              <a:t>Understand the reasons behind a cloud </a:t>
            </a:r>
            <a:r>
              <a:rPr lang="en-US" dirty="0" smtClean="0"/>
              <a:t>decision.</a:t>
            </a:r>
            <a:endParaRPr lang="en-US" dirty="0"/>
          </a:p>
          <a:p>
            <a:r>
              <a:rPr lang="en-US" dirty="0"/>
              <a:t>Differentiate between different cloud service and deployment </a:t>
            </a:r>
            <a:r>
              <a:rPr lang="en-US" dirty="0" smtClean="0"/>
              <a:t>models.</a:t>
            </a:r>
            <a:endParaRPr lang="en-US" dirty="0"/>
          </a:p>
        </p:txBody>
      </p:sp>
    </p:spTree>
    <p:extLst>
      <p:ext uri="{BB962C8B-B14F-4D97-AF65-F5344CB8AC3E}">
        <p14:creationId xmlns:p14="http://schemas.microsoft.com/office/powerpoint/2010/main" val="314607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35364"/>
            <a:ext cx="5327564" cy="1078992"/>
          </a:xfrm>
        </p:spPr>
        <p:txBody>
          <a:bodyPr/>
          <a:lstStyle/>
          <a:p>
            <a:r>
              <a:rPr lang="en-US" dirty="0"/>
              <a:t>The cloud is more appealing than ever. According to </a:t>
            </a:r>
            <a:r>
              <a:rPr lang="en-US" dirty="0" smtClean="0"/>
              <a:t>RightScale</a:t>
            </a:r>
            <a:r>
              <a:rPr lang="en-US" dirty="0"/>
              <a:t>, 95% of organizations are experimenting or running applications in Infrastructure-as-a-Service.</a:t>
            </a:r>
          </a:p>
          <a:p>
            <a:r>
              <a:rPr lang="en-US" dirty="0"/>
              <a:t>As pervasive as the cloud is today, its reach is only growing. By 2020, cloud is projected to be the default business deployment </a:t>
            </a:r>
            <a:r>
              <a:rPr lang="en-US" dirty="0" smtClean="0"/>
              <a:t>model (Gartner). </a:t>
            </a:r>
            <a:endParaRPr lang="en-US" dirty="0"/>
          </a:p>
        </p:txBody>
      </p:sp>
      <p:sp>
        <p:nvSpPr>
          <p:cNvPr id="4" name="Text Placeholder 3"/>
          <p:cNvSpPr>
            <a:spLocks noGrp="1"/>
          </p:cNvSpPr>
          <p:nvPr>
            <p:ph type="body" sz="quarter" idx="11"/>
          </p:nvPr>
        </p:nvSpPr>
        <p:spPr/>
        <p:txBody>
          <a:bodyPr/>
          <a:lstStyle/>
          <a:p>
            <a:r>
              <a:rPr lang="en-US" dirty="0"/>
              <a:t>Cloud strategies (where they do exist) are incomplete. They lack focus on changes in responsibility for staff, governance, and financial controls.</a:t>
            </a:r>
          </a:p>
          <a:p>
            <a:r>
              <a:rPr lang="en-US" dirty="0"/>
              <a:t>According to </a:t>
            </a:r>
            <a:r>
              <a:rPr lang="en-US" dirty="0" smtClean="0"/>
              <a:t>Softchoice, </a:t>
            </a:r>
            <a:r>
              <a:rPr lang="en-US" dirty="0"/>
              <a:t>52% of organizations lacked a cloud strategy </a:t>
            </a:r>
            <a:r>
              <a:rPr lang="en-US" dirty="0" smtClean="0"/>
              <a:t>for 2017. Not </a:t>
            </a:r>
            <a:r>
              <a:rPr lang="en-US" dirty="0"/>
              <a:t>all cloud options are created equal, and picking the wrong one can erode any benefit.</a:t>
            </a:r>
          </a:p>
          <a:p>
            <a:endParaRPr lang="en-US" dirty="0"/>
          </a:p>
          <a:p>
            <a:endParaRPr lang="en-US" dirty="0"/>
          </a:p>
          <a:p>
            <a:endParaRPr lang="en-US" dirty="0"/>
          </a:p>
        </p:txBody>
      </p:sp>
      <p:sp>
        <p:nvSpPr>
          <p:cNvPr id="5" name="Text Placeholder 4"/>
          <p:cNvSpPr>
            <a:spLocks noGrp="1"/>
          </p:cNvSpPr>
          <p:nvPr>
            <p:ph type="body" sz="quarter" idx="12"/>
          </p:nvPr>
        </p:nvSpPr>
        <p:spPr/>
        <p:txBody>
          <a:bodyPr/>
          <a:lstStyle/>
          <a:p>
            <a:r>
              <a:rPr lang="en-US" dirty="0"/>
              <a:t>Creating and employing a comprehensive framework for evaluating workloads’ suitability for the cloud using Info-Tech’s methodology will allow you to select optimal cloud service models (or colocation, on-premises, or managed solutions</a:t>
            </a:r>
            <a:r>
              <a:rPr lang="en-US" dirty="0" smtClean="0"/>
              <a:t>) </a:t>
            </a:r>
            <a:r>
              <a:rPr lang="en-US" dirty="0"/>
              <a:t>and provide </a:t>
            </a:r>
            <a:r>
              <a:rPr lang="en-US" dirty="0" smtClean="0"/>
              <a:t>high-quality </a:t>
            </a:r>
            <a:r>
              <a:rPr lang="en-US" dirty="0"/>
              <a:t>service </a:t>
            </a:r>
            <a:r>
              <a:rPr lang="en-US" dirty="0" smtClean="0"/>
              <a:t>that end </a:t>
            </a:r>
            <a:r>
              <a:rPr lang="en-US" dirty="0"/>
              <a:t>users expect from IT.</a:t>
            </a:r>
          </a:p>
          <a:p>
            <a:r>
              <a:rPr lang="en-US" dirty="0" smtClean="0"/>
              <a:t>Codify </a:t>
            </a:r>
            <a:r>
              <a:rPr lang="en-US" dirty="0"/>
              <a:t>risks tied to workloads’ cloud suitability, and </a:t>
            </a:r>
            <a:r>
              <a:rPr lang="en-US" dirty="0" smtClean="0"/>
              <a:t>tie </a:t>
            </a:r>
            <a:r>
              <a:rPr lang="en-US" dirty="0"/>
              <a:t>them to mitigations that can be employed to improve the likelihood of a successful cloud project.</a:t>
            </a:r>
          </a:p>
          <a:p>
            <a:r>
              <a:rPr lang="en-US" dirty="0" smtClean="0"/>
              <a:t>Design </a:t>
            </a:r>
            <a:r>
              <a:rPr lang="en-US" dirty="0"/>
              <a:t>a cloud strategy to ensure that any cloud migration initiatives are successful in terms of governance, monitoring and reporting, financial controls, success factors, focus, people, and processes.</a:t>
            </a:r>
          </a:p>
          <a:p>
            <a:r>
              <a:rPr lang="en-US" dirty="0" smtClean="0"/>
              <a:t>Develop </a:t>
            </a:r>
            <a:r>
              <a:rPr lang="en-US" dirty="0"/>
              <a:t>a roadmap populated with detailed initiatives related to the outcome of the workload evaluation activity, the risk and mitigation exercise, and the components of the cloud strategy document.</a:t>
            </a:r>
          </a:p>
          <a:p>
            <a:endParaRPr lang="en-US" dirty="0"/>
          </a:p>
        </p:txBody>
      </p:sp>
      <p:sp>
        <p:nvSpPr>
          <p:cNvPr id="6" name="Text Placeholder 5"/>
          <p:cNvSpPr>
            <a:spLocks noGrp="1"/>
          </p:cNvSpPr>
          <p:nvPr>
            <p:ph type="body" sz="quarter" idx="13"/>
          </p:nvPr>
        </p:nvSpPr>
        <p:spPr>
          <a:xfrm>
            <a:off x="5737241" y="1528655"/>
            <a:ext cx="3083231" cy="2523241"/>
          </a:xfrm>
        </p:spPr>
        <p:txBody>
          <a:bodyPr/>
          <a:lstStyle/>
          <a:p>
            <a:pPr marL="228600" indent="-228600">
              <a:spcBef>
                <a:spcPts val="0"/>
              </a:spcBef>
              <a:spcAft>
                <a:spcPts val="0"/>
              </a:spcAft>
              <a:buSzPct val="100000"/>
              <a:buFont typeface="+mj-lt"/>
              <a:buAutoNum type="arabicPeriod"/>
            </a:pPr>
            <a:r>
              <a:rPr lang="en-US" b="1" dirty="0">
                <a:solidFill>
                  <a:srgbClr val="333333"/>
                </a:solidFill>
              </a:rPr>
              <a:t>You shouldn’t move a workload to the cloud unless you expect to benefit from cloud-specific features.</a:t>
            </a:r>
            <a:br>
              <a:rPr lang="en-US" b="1" dirty="0">
                <a:solidFill>
                  <a:srgbClr val="333333"/>
                </a:solidFill>
              </a:rPr>
            </a:br>
            <a:r>
              <a:rPr lang="en-US" dirty="0"/>
              <a:t>If your justification for the migration is “it won’t be here anymore,” think again.</a:t>
            </a:r>
            <a:endParaRPr lang="en-US" dirty="0">
              <a:solidFill>
                <a:srgbClr val="333333"/>
              </a:solidFill>
            </a:endParaRPr>
          </a:p>
          <a:p>
            <a:pPr marL="228600" indent="-228600">
              <a:spcBef>
                <a:spcPts val="0"/>
              </a:spcBef>
              <a:spcAft>
                <a:spcPts val="0"/>
              </a:spcAft>
              <a:buSzPct val="100000"/>
              <a:buFont typeface="+mj-lt"/>
              <a:buAutoNum type="arabicPeriod"/>
            </a:pPr>
            <a:r>
              <a:rPr lang="en-US" b="1" dirty="0"/>
              <a:t>Clouds have different </a:t>
            </a:r>
            <a:r>
              <a:rPr lang="en-US" b="1" dirty="0" smtClean="0"/>
              <a:t>benefits – align </a:t>
            </a:r>
            <a:r>
              <a:rPr lang="en-US" b="1" dirty="0"/>
              <a:t>your workload to the right one.</a:t>
            </a:r>
            <a:r>
              <a:rPr lang="en-US" b="1" dirty="0">
                <a:solidFill>
                  <a:srgbClr val="333333"/>
                </a:solidFill>
              </a:rPr>
              <a:t/>
            </a:r>
            <a:br>
              <a:rPr lang="en-US" b="1" dirty="0">
                <a:solidFill>
                  <a:srgbClr val="333333"/>
                </a:solidFill>
              </a:rPr>
            </a:br>
            <a:r>
              <a:rPr lang="en-US" dirty="0"/>
              <a:t>Host with IaaS; build with PaaS; consume with SaaS. </a:t>
            </a:r>
            <a:endParaRPr lang="en-US" dirty="0">
              <a:solidFill>
                <a:srgbClr val="333333"/>
              </a:solidFill>
            </a:endParaRPr>
          </a:p>
          <a:p>
            <a:pPr marL="228600" indent="-228600">
              <a:spcBef>
                <a:spcPts val="0"/>
              </a:spcBef>
              <a:spcAft>
                <a:spcPts val="0"/>
              </a:spcAft>
              <a:buSzPct val="100000"/>
              <a:buFont typeface="+mj-lt"/>
              <a:buAutoNum type="arabicPeriod"/>
            </a:pPr>
            <a:r>
              <a:rPr lang="en-US" b="1" dirty="0"/>
              <a:t>The cloud changes </a:t>
            </a:r>
            <a:r>
              <a:rPr lang="en-US" b="1" dirty="0" smtClean="0"/>
              <a:t>roles it </a:t>
            </a:r>
            <a:r>
              <a:rPr lang="en-US" b="1" dirty="0"/>
              <a:t>doesn’t eliminate them.</a:t>
            </a:r>
            <a:r>
              <a:rPr lang="en-US" b="1" dirty="0">
                <a:solidFill>
                  <a:srgbClr val="333333"/>
                </a:solidFill>
              </a:rPr>
              <a:t/>
            </a:r>
            <a:br>
              <a:rPr lang="en-US" b="1" dirty="0">
                <a:solidFill>
                  <a:srgbClr val="333333"/>
                </a:solidFill>
              </a:rPr>
            </a:br>
            <a:r>
              <a:rPr lang="en-US" dirty="0"/>
              <a:t>Even if you stick everything in SaaS, you’ll need someone to manage vendor relationships.</a:t>
            </a:r>
            <a:endParaRPr lang="en-US" dirty="0">
              <a:solidFill>
                <a:srgbClr val="333333"/>
              </a:solidFill>
            </a:endParaRPr>
          </a:p>
        </p:txBody>
      </p:sp>
    </p:spTree>
    <p:extLst>
      <p:ext uri="{BB962C8B-B14F-4D97-AF65-F5344CB8AC3E}">
        <p14:creationId xmlns:p14="http://schemas.microsoft.com/office/powerpoint/2010/main" val="97140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the cloud, how is it deployed, and how is service provided? (Definitions from </a:t>
            </a:r>
            <a:r>
              <a:rPr lang="en-CA" dirty="0" smtClean="0"/>
              <a:t>NIST)</a:t>
            </a:r>
            <a:endParaRPr lang="en-CA" dirty="0"/>
          </a:p>
        </p:txBody>
      </p:sp>
      <p:sp>
        <p:nvSpPr>
          <p:cNvPr id="4" name="Rectangle 3"/>
          <p:cNvSpPr/>
          <p:nvPr/>
        </p:nvSpPr>
        <p:spPr>
          <a:xfrm>
            <a:off x="267111" y="1515537"/>
            <a:ext cx="2880000" cy="38119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b="1" dirty="0">
                <a:solidFill>
                  <a:srgbClr val="FFFFFF"/>
                </a:solidFill>
              </a:rPr>
              <a:t>Cloud characteristics</a:t>
            </a:r>
          </a:p>
          <a:p>
            <a:pPr marL="342900" indent="-342900">
              <a:spcAft>
                <a:spcPts val="600"/>
              </a:spcAft>
              <a:buFontTx/>
              <a:buAutoNum type="arabicPeriod"/>
            </a:pPr>
            <a:r>
              <a:rPr lang="en-CA" sz="1400" b="1" dirty="0" smtClean="0">
                <a:solidFill>
                  <a:srgbClr val="FFFFFF"/>
                </a:solidFill>
              </a:rPr>
              <a:t>On-demand </a:t>
            </a:r>
            <a:r>
              <a:rPr lang="en-CA" sz="1400" b="1" dirty="0">
                <a:solidFill>
                  <a:srgbClr val="FFFFFF"/>
                </a:solidFill>
              </a:rPr>
              <a:t>self-service:</a:t>
            </a:r>
            <a:r>
              <a:rPr lang="en-CA" sz="1400" dirty="0">
                <a:solidFill>
                  <a:srgbClr val="FFFFFF"/>
                </a:solidFill>
              </a:rPr>
              <a:t> the ability to access resources instantly without vendor interaction.</a:t>
            </a:r>
            <a:endParaRPr lang="en-CA" sz="1400" b="1" dirty="0">
              <a:solidFill>
                <a:srgbClr val="FFFFFF"/>
              </a:solidFill>
            </a:endParaRPr>
          </a:p>
          <a:p>
            <a:pPr marL="342900" indent="-342900">
              <a:spcAft>
                <a:spcPts val="600"/>
              </a:spcAft>
              <a:buFontTx/>
              <a:buAutoNum type="arabicPeriod"/>
            </a:pPr>
            <a:r>
              <a:rPr lang="en-CA" sz="1400" b="1" dirty="0">
                <a:solidFill>
                  <a:srgbClr val="FFFFFF"/>
                </a:solidFill>
              </a:rPr>
              <a:t>Broad network access: </a:t>
            </a:r>
            <a:r>
              <a:rPr lang="en-CA" sz="1400" dirty="0">
                <a:solidFill>
                  <a:srgbClr val="FFFFFF"/>
                </a:solidFill>
              </a:rPr>
              <a:t>all services delivered over the network.</a:t>
            </a:r>
            <a:endParaRPr lang="en-CA" sz="1400" b="1" dirty="0">
              <a:solidFill>
                <a:srgbClr val="FFFFFF"/>
              </a:solidFill>
            </a:endParaRPr>
          </a:p>
          <a:p>
            <a:pPr marL="342900" indent="-342900">
              <a:spcAft>
                <a:spcPts val="600"/>
              </a:spcAft>
              <a:buFontTx/>
              <a:buAutoNum type="arabicPeriod"/>
            </a:pPr>
            <a:r>
              <a:rPr lang="en-CA" sz="1400" b="1" dirty="0">
                <a:solidFill>
                  <a:srgbClr val="FFFFFF"/>
                </a:solidFill>
              </a:rPr>
              <a:t>Resource pooling: </a:t>
            </a:r>
            <a:r>
              <a:rPr lang="en-CA" sz="1400" dirty="0">
                <a:solidFill>
                  <a:srgbClr val="FFFFFF"/>
                </a:solidFill>
              </a:rPr>
              <a:t>multi-tenant environment (shared).</a:t>
            </a:r>
            <a:endParaRPr lang="en-CA" sz="1400" b="1" dirty="0">
              <a:solidFill>
                <a:srgbClr val="FFFFFF"/>
              </a:solidFill>
            </a:endParaRPr>
          </a:p>
          <a:p>
            <a:pPr marL="342900" indent="-342900">
              <a:spcAft>
                <a:spcPts val="600"/>
              </a:spcAft>
              <a:buFontTx/>
              <a:buAutoNum type="arabicPeriod"/>
            </a:pPr>
            <a:r>
              <a:rPr lang="en-CA" sz="1400" b="1" dirty="0">
                <a:solidFill>
                  <a:srgbClr val="FFFFFF"/>
                </a:solidFill>
              </a:rPr>
              <a:t>Rapid elasticity: </a:t>
            </a:r>
            <a:r>
              <a:rPr lang="en-CA" sz="1400" dirty="0">
                <a:solidFill>
                  <a:srgbClr val="FFFFFF"/>
                </a:solidFill>
              </a:rPr>
              <a:t>expand and retract capabilities as needed.</a:t>
            </a:r>
            <a:endParaRPr lang="en-CA" sz="1400" b="1" dirty="0">
              <a:solidFill>
                <a:srgbClr val="FFFFFF"/>
              </a:solidFill>
            </a:endParaRPr>
          </a:p>
          <a:p>
            <a:pPr marL="342900" indent="-342900">
              <a:spcAft>
                <a:spcPts val="600"/>
              </a:spcAft>
              <a:buFontTx/>
              <a:buAutoNum type="arabicPeriod"/>
            </a:pPr>
            <a:r>
              <a:rPr lang="en-CA" sz="1400" b="1" dirty="0">
                <a:solidFill>
                  <a:srgbClr val="FFFFFF"/>
                </a:solidFill>
              </a:rPr>
              <a:t>Measured service: </a:t>
            </a:r>
            <a:r>
              <a:rPr lang="en-CA" sz="1400" dirty="0">
                <a:solidFill>
                  <a:srgbClr val="FFFFFF"/>
                </a:solidFill>
              </a:rPr>
              <a:t>transparent metering.</a:t>
            </a:r>
            <a:endParaRPr lang="en-CA" sz="1400" b="1" dirty="0">
              <a:solidFill>
                <a:srgbClr val="FFFFFF"/>
              </a:solidFill>
            </a:endParaRPr>
          </a:p>
        </p:txBody>
      </p:sp>
      <p:sp>
        <p:nvSpPr>
          <p:cNvPr id="5" name="Rectangle 4"/>
          <p:cNvSpPr/>
          <p:nvPr/>
        </p:nvSpPr>
        <p:spPr>
          <a:xfrm>
            <a:off x="3147111" y="1515537"/>
            <a:ext cx="2880000" cy="381195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b="1" dirty="0">
                <a:solidFill>
                  <a:srgbClr val="FFFFFF"/>
                </a:solidFill>
              </a:rPr>
              <a:t>Service model</a:t>
            </a:r>
          </a:p>
          <a:p>
            <a:pPr marL="342900" indent="-342900">
              <a:spcAft>
                <a:spcPts val="600"/>
              </a:spcAft>
              <a:buFontTx/>
              <a:buAutoNum type="arabicPeriod"/>
            </a:pPr>
            <a:r>
              <a:rPr lang="en-CA" sz="1400" b="1" dirty="0">
                <a:solidFill>
                  <a:srgbClr val="FFFFFF"/>
                </a:solidFill>
              </a:rPr>
              <a:t>Software-as-a-Service: </a:t>
            </a:r>
            <a:r>
              <a:rPr lang="en-CA" sz="1400" dirty="0">
                <a:solidFill>
                  <a:srgbClr val="FFFFFF"/>
                </a:solidFill>
              </a:rPr>
              <a:t>all but the most minor configuration is done by the vendor.</a:t>
            </a:r>
            <a:endParaRPr lang="en-CA" sz="1400" b="1" dirty="0">
              <a:solidFill>
                <a:srgbClr val="FFFFFF"/>
              </a:solidFill>
            </a:endParaRPr>
          </a:p>
          <a:p>
            <a:pPr marL="342900" indent="-342900">
              <a:spcAft>
                <a:spcPts val="600"/>
              </a:spcAft>
              <a:buFontTx/>
              <a:buAutoNum type="arabicPeriod"/>
            </a:pPr>
            <a:r>
              <a:rPr lang="en-CA" sz="1400" b="1" dirty="0">
                <a:solidFill>
                  <a:srgbClr val="FFFFFF"/>
                </a:solidFill>
              </a:rPr>
              <a:t>Platform-as-a-Service: </a:t>
            </a:r>
            <a:r>
              <a:rPr lang="en-CA" sz="1400" dirty="0">
                <a:solidFill>
                  <a:srgbClr val="FFFFFF"/>
                </a:solidFill>
              </a:rPr>
              <a:t>customer builds the application using tools provided by the provider.</a:t>
            </a:r>
            <a:endParaRPr lang="en-CA" sz="1400" b="1" dirty="0">
              <a:solidFill>
                <a:srgbClr val="FFFFFF"/>
              </a:solidFill>
            </a:endParaRPr>
          </a:p>
          <a:p>
            <a:pPr marL="342900" indent="-342900">
              <a:spcAft>
                <a:spcPts val="600"/>
              </a:spcAft>
              <a:buFontTx/>
              <a:buAutoNum type="arabicPeriod"/>
            </a:pPr>
            <a:r>
              <a:rPr lang="en-CA" sz="1400" b="1" dirty="0">
                <a:solidFill>
                  <a:srgbClr val="FFFFFF"/>
                </a:solidFill>
              </a:rPr>
              <a:t>Infrastructure-as-a-Service: </a:t>
            </a:r>
            <a:r>
              <a:rPr lang="en-CA" sz="1400" dirty="0">
                <a:solidFill>
                  <a:srgbClr val="FFFFFF"/>
                </a:solidFill>
              </a:rPr>
              <a:t>the customer manages OS, storage, and the application.</a:t>
            </a:r>
            <a:endParaRPr lang="en-CA" sz="1400" b="1" dirty="0">
              <a:solidFill>
                <a:srgbClr val="FFFFFF"/>
              </a:solidFill>
            </a:endParaRPr>
          </a:p>
          <a:p>
            <a:pPr>
              <a:spcAft>
                <a:spcPts val="600"/>
              </a:spcAft>
            </a:pPr>
            <a:endParaRPr lang="en-CA" sz="1600" b="1" dirty="0">
              <a:solidFill>
                <a:srgbClr val="FFFFFF"/>
              </a:solidFill>
            </a:endParaRPr>
          </a:p>
        </p:txBody>
      </p:sp>
      <p:sp>
        <p:nvSpPr>
          <p:cNvPr id="6" name="Rectangle 5"/>
          <p:cNvSpPr/>
          <p:nvPr/>
        </p:nvSpPr>
        <p:spPr>
          <a:xfrm>
            <a:off x="5997299" y="1515537"/>
            <a:ext cx="2880000" cy="381195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b="1" dirty="0">
                <a:solidFill>
                  <a:srgbClr val="000000"/>
                </a:solidFill>
              </a:rPr>
              <a:t>Delivery model</a:t>
            </a:r>
          </a:p>
          <a:p>
            <a:pPr marL="342900" indent="-342900">
              <a:spcAft>
                <a:spcPts val="600"/>
              </a:spcAft>
              <a:buFontTx/>
              <a:buAutoNum type="arabicPeriod"/>
            </a:pPr>
            <a:r>
              <a:rPr lang="en-CA" sz="1400" b="1" dirty="0">
                <a:solidFill>
                  <a:srgbClr val="000000"/>
                </a:solidFill>
              </a:rPr>
              <a:t>Public cloud: </a:t>
            </a:r>
            <a:r>
              <a:rPr lang="en-CA" sz="1400" dirty="0">
                <a:solidFill>
                  <a:srgbClr val="000000"/>
                </a:solidFill>
              </a:rPr>
              <a:t>accessible to anyone over the </a:t>
            </a:r>
            <a:r>
              <a:rPr lang="en-CA" sz="1400" dirty="0" smtClean="0">
                <a:solidFill>
                  <a:srgbClr val="000000"/>
                </a:solidFill>
              </a:rPr>
              <a:t>internet</a:t>
            </a:r>
            <a:r>
              <a:rPr lang="en-CA" sz="1400" dirty="0">
                <a:solidFill>
                  <a:srgbClr val="000000"/>
                </a:solidFill>
              </a:rPr>
              <a:t>; multi-tenant environment. </a:t>
            </a:r>
            <a:endParaRPr lang="en-CA" sz="1400" b="1" dirty="0">
              <a:solidFill>
                <a:srgbClr val="000000"/>
              </a:solidFill>
            </a:endParaRPr>
          </a:p>
          <a:p>
            <a:pPr marL="342900" indent="-342900">
              <a:spcAft>
                <a:spcPts val="600"/>
              </a:spcAft>
              <a:buFontTx/>
              <a:buAutoNum type="arabicPeriod"/>
            </a:pPr>
            <a:r>
              <a:rPr lang="en-CA" sz="1400" b="1" dirty="0">
                <a:solidFill>
                  <a:srgbClr val="000000"/>
                </a:solidFill>
              </a:rPr>
              <a:t>Private cloud: </a:t>
            </a:r>
            <a:r>
              <a:rPr lang="en-CA" sz="1400" dirty="0">
                <a:solidFill>
                  <a:srgbClr val="000000"/>
                </a:solidFill>
              </a:rPr>
              <a:t>provisioned for a single organization with multiple units.</a:t>
            </a:r>
            <a:endParaRPr lang="en-CA" sz="1400" b="1" dirty="0">
              <a:solidFill>
                <a:srgbClr val="000000"/>
              </a:solidFill>
            </a:endParaRPr>
          </a:p>
          <a:p>
            <a:pPr marL="342900" indent="-342900">
              <a:spcAft>
                <a:spcPts val="600"/>
              </a:spcAft>
              <a:buFontTx/>
              <a:buAutoNum type="arabicPeriod"/>
            </a:pPr>
            <a:r>
              <a:rPr lang="en-CA" sz="1400" b="1" dirty="0">
                <a:solidFill>
                  <a:srgbClr val="000000"/>
                </a:solidFill>
              </a:rPr>
              <a:t>Hybrid cloud: </a:t>
            </a:r>
            <a:r>
              <a:rPr lang="en-CA" sz="1400" dirty="0">
                <a:solidFill>
                  <a:srgbClr val="000000"/>
                </a:solidFill>
              </a:rPr>
              <a:t>two or more connected clouds; data is portable across them.</a:t>
            </a:r>
            <a:endParaRPr lang="en-CA" sz="1400" b="1" dirty="0">
              <a:solidFill>
                <a:srgbClr val="000000"/>
              </a:solidFill>
            </a:endParaRPr>
          </a:p>
          <a:p>
            <a:pPr marL="342900" indent="-342900">
              <a:spcAft>
                <a:spcPts val="600"/>
              </a:spcAft>
              <a:buFontTx/>
              <a:buAutoNum type="arabicPeriod"/>
            </a:pPr>
            <a:r>
              <a:rPr lang="en-CA" sz="1400" b="1" dirty="0">
                <a:solidFill>
                  <a:srgbClr val="000000"/>
                </a:solidFill>
              </a:rPr>
              <a:t>Community cloud: </a:t>
            </a:r>
            <a:r>
              <a:rPr lang="en-CA" sz="1400" dirty="0">
                <a:solidFill>
                  <a:srgbClr val="000000"/>
                </a:solidFill>
              </a:rPr>
              <a:t>provisioned for a specific group of organizations.</a:t>
            </a:r>
            <a:endParaRPr lang="en-CA" sz="1400" b="1" dirty="0">
              <a:solidFill>
                <a:srgbClr val="000000"/>
              </a:solidFill>
            </a:endParaRPr>
          </a:p>
        </p:txBody>
      </p:sp>
      <p:grpSp>
        <p:nvGrpSpPr>
          <p:cNvPr id="7" name="Group 6"/>
          <p:cNvGrpSpPr/>
          <p:nvPr/>
        </p:nvGrpSpPr>
        <p:grpSpPr>
          <a:xfrm>
            <a:off x="393357" y="5740742"/>
            <a:ext cx="8337823" cy="682753"/>
            <a:chOff x="323389" y="3283951"/>
            <a:chExt cx="8337823" cy="682753"/>
          </a:xfrm>
        </p:grpSpPr>
        <p:sp>
          <p:nvSpPr>
            <p:cNvPr id="8"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rgbClr val="333333"/>
                  </a:solidFill>
                </a:rPr>
                <a:t>For more information on these </a:t>
              </a:r>
              <a:r>
                <a:rPr lang="en-CA" sz="1200" dirty="0" smtClean="0">
                  <a:solidFill>
                    <a:srgbClr val="333333"/>
                  </a:solidFill>
                </a:rPr>
                <a:t>definitions see </a:t>
              </a:r>
              <a:r>
                <a:rPr lang="en-CA" sz="1200" dirty="0" smtClean="0">
                  <a:solidFill>
                    <a:srgbClr val="333333"/>
                  </a:solidFill>
                  <a:hlinkClick r:id="rId3"/>
                </a:rPr>
                <a:t>The NIST Definition of Cloud Computing</a:t>
              </a:r>
              <a:r>
                <a:rPr lang="en-CA" sz="1200" dirty="0" smtClean="0">
                  <a:solidFill>
                    <a:srgbClr val="333333"/>
                  </a:solidFill>
                </a:rPr>
                <a:t> at the National Institute of Standards in Technology.</a:t>
              </a:r>
              <a:endParaRPr lang="en-CA" sz="1200" dirty="0">
                <a:solidFill>
                  <a:srgbClr val="333333"/>
                </a:solidFill>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296389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Develop a strategy to align your needs with the appropriate cloud (or non-cloud) solution</a:t>
            </a:r>
          </a:p>
        </p:txBody>
      </p:sp>
      <p:cxnSp>
        <p:nvCxnSpPr>
          <p:cNvPr id="3" name="Straight Connector 2"/>
          <p:cNvCxnSpPr/>
          <p:nvPr/>
        </p:nvCxnSpPr>
        <p:spPr>
          <a:xfrm>
            <a:off x="421295" y="2041451"/>
            <a:ext cx="82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401421" y="2970028"/>
            <a:ext cx="82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21295" y="3852530"/>
            <a:ext cx="82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01421" y="4781107"/>
            <a:ext cx="82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26697" y="1339702"/>
            <a:ext cx="0" cy="3441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58895" y="1346422"/>
            <a:ext cx="0" cy="3441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01419" y="1346422"/>
            <a:ext cx="0" cy="3441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01794" y="1346422"/>
            <a:ext cx="0" cy="3441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1419" y="1346422"/>
            <a:ext cx="82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881776" y="2164597"/>
            <a:ext cx="1758459" cy="66430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Software-as-a-Service</a:t>
            </a:r>
          </a:p>
        </p:txBody>
      </p:sp>
      <p:sp>
        <p:nvSpPr>
          <p:cNvPr id="13" name="Rounded Rectangle 12"/>
          <p:cNvSpPr/>
          <p:nvPr/>
        </p:nvSpPr>
        <p:spPr>
          <a:xfrm>
            <a:off x="881776" y="3983011"/>
            <a:ext cx="1758459" cy="66430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rgbClr val="000000"/>
                </a:solidFill>
              </a:rPr>
              <a:t>Infrastructure-as-a-Service</a:t>
            </a:r>
          </a:p>
        </p:txBody>
      </p:sp>
      <p:sp>
        <p:nvSpPr>
          <p:cNvPr id="14" name="Rounded Rectangle 13"/>
          <p:cNvSpPr/>
          <p:nvPr/>
        </p:nvSpPr>
        <p:spPr>
          <a:xfrm>
            <a:off x="881776" y="3070136"/>
            <a:ext cx="1758459" cy="664308"/>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t>Platform-as-a-Service</a:t>
            </a:r>
          </a:p>
        </p:txBody>
      </p:sp>
      <p:sp>
        <p:nvSpPr>
          <p:cNvPr id="15" name="Rounded Rectangle 14"/>
          <p:cNvSpPr/>
          <p:nvPr/>
        </p:nvSpPr>
        <p:spPr>
          <a:xfrm>
            <a:off x="3553029" y="2144725"/>
            <a:ext cx="2179533" cy="7013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Salesforce.com</a:t>
            </a:r>
          </a:p>
          <a:p>
            <a:pPr algn="ctr"/>
            <a:r>
              <a:rPr lang="en-CA" sz="1400" dirty="0"/>
              <a:t>Office 365</a:t>
            </a:r>
          </a:p>
          <a:p>
            <a:pPr algn="ctr"/>
            <a:r>
              <a:rPr lang="en-CA" sz="1400" dirty="0"/>
              <a:t>Workday</a:t>
            </a:r>
          </a:p>
        </p:txBody>
      </p:sp>
      <p:sp>
        <p:nvSpPr>
          <p:cNvPr id="16" name="Rounded Rectangle 15"/>
          <p:cNvSpPr/>
          <p:nvPr/>
        </p:nvSpPr>
        <p:spPr>
          <a:xfrm>
            <a:off x="3553029" y="3060509"/>
            <a:ext cx="2179533" cy="70135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Azure Stack</a:t>
            </a:r>
          </a:p>
          <a:p>
            <a:pPr algn="ctr"/>
            <a:r>
              <a:rPr lang="en-CA" sz="1400" dirty="0"/>
              <a:t>Amazon Platforms</a:t>
            </a:r>
          </a:p>
          <a:p>
            <a:pPr algn="ctr"/>
            <a:r>
              <a:rPr lang="en-CA" sz="1400" dirty="0" smtClean="0"/>
              <a:t>WordPress</a:t>
            </a:r>
            <a:endParaRPr lang="en-CA" sz="1400" dirty="0"/>
          </a:p>
        </p:txBody>
      </p:sp>
      <p:sp>
        <p:nvSpPr>
          <p:cNvPr id="17" name="Rounded Rectangle 16"/>
          <p:cNvSpPr/>
          <p:nvPr/>
        </p:nvSpPr>
        <p:spPr>
          <a:xfrm>
            <a:off x="3553028" y="3964119"/>
            <a:ext cx="2179533" cy="70135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rgbClr val="000000"/>
                </a:solidFill>
              </a:rPr>
              <a:t>Microsoft Azure</a:t>
            </a:r>
          </a:p>
          <a:p>
            <a:pPr algn="ctr"/>
            <a:r>
              <a:rPr lang="en-CA" sz="1400" dirty="0">
                <a:solidFill>
                  <a:srgbClr val="000000"/>
                </a:solidFill>
              </a:rPr>
              <a:t>Amazon EC2</a:t>
            </a:r>
          </a:p>
          <a:p>
            <a:pPr algn="ctr"/>
            <a:r>
              <a:rPr lang="en-CA" sz="1400" dirty="0">
                <a:solidFill>
                  <a:srgbClr val="000000"/>
                </a:solidFill>
              </a:rPr>
              <a:t>Google Cloud Platform</a:t>
            </a:r>
          </a:p>
        </p:txBody>
      </p:sp>
      <p:sp>
        <p:nvSpPr>
          <p:cNvPr id="18" name="Rounded Rectangle 17"/>
          <p:cNvSpPr/>
          <p:nvPr/>
        </p:nvSpPr>
        <p:spPr>
          <a:xfrm>
            <a:off x="6436395" y="3963905"/>
            <a:ext cx="2019527" cy="701350"/>
          </a:xfrm>
          <a:prstGeom prst="round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solidFill>
                  <a:srgbClr val="000000"/>
                </a:solidFill>
              </a:rPr>
              <a:t>Host</a:t>
            </a:r>
            <a:endParaRPr lang="en-CA" sz="1400" dirty="0">
              <a:solidFill>
                <a:srgbClr val="000000"/>
              </a:solidFill>
            </a:endParaRPr>
          </a:p>
        </p:txBody>
      </p:sp>
      <p:sp>
        <p:nvSpPr>
          <p:cNvPr id="19" name="Rounded Rectangle 18"/>
          <p:cNvSpPr/>
          <p:nvPr/>
        </p:nvSpPr>
        <p:spPr>
          <a:xfrm>
            <a:off x="6436396" y="2152827"/>
            <a:ext cx="2019527" cy="7013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t>Consume</a:t>
            </a:r>
          </a:p>
        </p:txBody>
      </p:sp>
      <p:sp>
        <p:nvSpPr>
          <p:cNvPr id="20" name="Rounded Rectangle 19"/>
          <p:cNvSpPr/>
          <p:nvPr/>
        </p:nvSpPr>
        <p:spPr>
          <a:xfrm>
            <a:off x="6436396" y="3054596"/>
            <a:ext cx="2019527" cy="70135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t>Build</a:t>
            </a:r>
          </a:p>
        </p:txBody>
      </p:sp>
      <p:sp>
        <p:nvSpPr>
          <p:cNvPr id="21" name="Rectangle 20"/>
          <p:cNvSpPr/>
          <p:nvPr/>
        </p:nvSpPr>
        <p:spPr>
          <a:xfrm>
            <a:off x="408263" y="1346422"/>
            <a:ext cx="2718434" cy="695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dirty="0"/>
              <a:t>Service Model</a:t>
            </a:r>
          </a:p>
        </p:txBody>
      </p:sp>
      <p:sp>
        <p:nvSpPr>
          <p:cNvPr id="22" name="Rectangle 21"/>
          <p:cNvSpPr/>
          <p:nvPr/>
        </p:nvSpPr>
        <p:spPr>
          <a:xfrm>
            <a:off x="3126697" y="1346421"/>
            <a:ext cx="3032198" cy="695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dirty="0"/>
              <a:t>Example</a:t>
            </a:r>
          </a:p>
        </p:txBody>
      </p:sp>
      <p:sp>
        <p:nvSpPr>
          <p:cNvPr id="23" name="Rectangle 22"/>
          <p:cNvSpPr/>
          <p:nvPr/>
        </p:nvSpPr>
        <p:spPr>
          <a:xfrm>
            <a:off x="6158895" y="1346420"/>
            <a:ext cx="2542400" cy="693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dirty="0"/>
              <a:t>Function</a:t>
            </a:r>
          </a:p>
        </p:txBody>
      </p:sp>
      <p:grpSp>
        <p:nvGrpSpPr>
          <p:cNvPr id="24" name="Group 23"/>
          <p:cNvGrpSpPr/>
          <p:nvPr/>
        </p:nvGrpSpPr>
        <p:grpSpPr>
          <a:xfrm>
            <a:off x="408263" y="5234518"/>
            <a:ext cx="8337823" cy="682753"/>
            <a:chOff x="323389" y="3283951"/>
            <a:chExt cx="8337823" cy="682753"/>
          </a:xfrm>
        </p:grpSpPr>
        <p:sp>
          <p:nvSpPr>
            <p:cNvPr id="25"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rgbClr val="333333"/>
                  </a:solidFill>
                </a:rPr>
                <a:t>If an application you wish to put in the cloud is proprietary it cannot, by definition, be delivered as a SaaS, since that would require another organization to build and provision it. </a:t>
              </a: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1806918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Align your needs to a service delivery solution</a:t>
            </a:r>
          </a:p>
        </p:txBody>
      </p:sp>
      <p:sp>
        <p:nvSpPr>
          <p:cNvPr id="3" name="TextBox 2"/>
          <p:cNvSpPr txBox="1"/>
          <p:nvPr/>
        </p:nvSpPr>
        <p:spPr>
          <a:xfrm>
            <a:off x="257174" y="1133475"/>
            <a:ext cx="8620125" cy="646331"/>
          </a:xfrm>
          <a:prstGeom prst="rect">
            <a:avLst/>
          </a:prstGeom>
        </p:spPr>
        <p:txBody>
          <a:bodyPr wrap="square" rtlCol="0">
            <a:spAutoFit/>
          </a:bodyPr>
          <a:lstStyle/>
          <a:p>
            <a:r>
              <a:rPr lang="en-CA" b="1" dirty="0"/>
              <a:t>A workload-first approach will allow you to take full advantage of the cloud’s strengths. </a:t>
            </a:r>
          </a:p>
        </p:txBody>
      </p:sp>
      <p:sp>
        <p:nvSpPr>
          <p:cNvPr id="4" name="TextBox 3"/>
          <p:cNvSpPr txBox="1"/>
          <p:nvPr/>
        </p:nvSpPr>
        <p:spPr>
          <a:xfrm>
            <a:off x="257174" y="1787979"/>
            <a:ext cx="4306662" cy="4431983"/>
          </a:xfrm>
          <a:prstGeom prst="rect">
            <a:avLst/>
          </a:prstGeom>
        </p:spPr>
        <p:txBody>
          <a:bodyPr wrap="square" rtlCol="0">
            <a:spAutoFit/>
          </a:bodyPr>
          <a:lstStyle/>
          <a:p>
            <a:pPr marL="285750" indent="-285750">
              <a:spcAft>
                <a:spcPts val="600"/>
              </a:spcAft>
              <a:buFont typeface="Arial" panose="020B0604020202020204" pitchFamily="34" charset="0"/>
              <a:buChar char="•"/>
            </a:pPr>
            <a:r>
              <a:rPr lang="en-CA" sz="1600" dirty="0"/>
              <a:t>Under all but the most exceptional circumstances good cloud strategies will incorporate different service models. Very few organizations are “IaaS shops” or “SaaS shops,” even if they lean heavily in a one direction.</a:t>
            </a:r>
          </a:p>
          <a:p>
            <a:pPr marL="285750" indent="-285750">
              <a:spcAft>
                <a:spcPts val="600"/>
              </a:spcAft>
              <a:buFont typeface="Arial" panose="020B0604020202020204" pitchFamily="34" charset="0"/>
              <a:buChar char="•"/>
            </a:pPr>
            <a:r>
              <a:rPr lang="en-CA" sz="1600" dirty="0"/>
              <a:t>These different service models (including non-cloud options like colocation and on-premises infrastructure) each have different strengths. Part of your cloud strategy should involve determining which of the services makes the most sense for you.</a:t>
            </a:r>
          </a:p>
          <a:p>
            <a:pPr marL="285750" indent="-285750">
              <a:spcAft>
                <a:spcPts val="600"/>
              </a:spcAft>
              <a:buFont typeface="Arial" panose="020B0604020202020204" pitchFamily="34" charset="0"/>
              <a:buChar char="•"/>
            </a:pPr>
            <a:r>
              <a:rPr lang="en-CA" sz="1600" dirty="0"/>
              <a:t>Own the cloud by understanding which cloud (or </a:t>
            </a:r>
            <a:r>
              <a:rPr lang="en-CA" sz="1600" dirty="0" smtClean="0"/>
              <a:t>non-cloud</a:t>
            </a:r>
            <a:r>
              <a:rPr lang="en-CA" sz="1600" dirty="0"/>
              <a:t>!) offering makes the most sense for you, given your unique context.</a:t>
            </a:r>
          </a:p>
        </p:txBody>
      </p:sp>
      <p:sp>
        <p:nvSpPr>
          <p:cNvPr id="6" name="Rectangle 5"/>
          <p:cNvSpPr/>
          <p:nvPr/>
        </p:nvSpPr>
        <p:spPr>
          <a:xfrm>
            <a:off x="4563836" y="5396593"/>
            <a:ext cx="4320000" cy="90623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sz="1600" b="1" dirty="0"/>
              <a:t>On-premises</a:t>
            </a:r>
          </a:p>
          <a:p>
            <a:pPr>
              <a:spcAft>
                <a:spcPts val="600"/>
              </a:spcAft>
            </a:pPr>
            <a:r>
              <a:rPr lang="en-CA" sz="1400" dirty="0"/>
              <a:t>Ol’ reliable: if you’ve got everything you need, really sensitive data, or operate at a massive scale, that is.</a:t>
            </a:r>
          </a:p>
        </p:txBody>
      </p:sp>
      <p:sp>
        <p:nvSpPr>
          <p:cNvPr id="7" name="Rectangle 6"/>
          <p:cNvSpPr/>
          <p:nvPr/>
        </p:nvSpPr>
        <p:spPr>
          <a:xfrm>
            <a:off x="4563836" y="4490358"/>
            <a:ext cx="4320000" cy="90623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sz="1600" b="1" dirty="0"/>
              <a:t>Colocation</a:t>
            </a:r>
          </a:p>
          <a:p>
            <a:pPr>
              <a:spcAft>
                <a:spcPts val="600"/>
              </a:spcAft>
            </a:pPr>
            <a:r>
              <a:rPr lang="en-CA" sz="1400" dirty="0"/>
              <a:t>If your mandate is to transition IT from “here” to “not here,” a colocation site might be just the ticket.</a:t>
            </a:r>
          </a:p>
        </p:txBody>
      </p:sp>
      <p:sp>
        <p:nvSpPr>
          <p:cNvPr id="8" name="Rectangle 7"/>
          <p:cNvSpPr/>
          <p:nvPr/>
        </p:nvSpPr>
        <p:spPr>
          <a:xfrm>
            <a:off x="4563836" y="3575950"/>
            <a:ext cx="4320000" cy="90623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sz="1600" b="1" dirty="0"/>
              <a:t>IaaS</a:t>
            </a:r>
          </a:p>
          <a:p>
            <a:pPr>
              <a:spcAft>
                <a:spcPts val="600"/>
              </a:spcAft>
            </a:pPr>
            <a:r>
              <a:rPr lang="en-CA" sz="1400" dirty="0"/>
              <a:t>Have to </a:t>
            </a:r>
            <a:r>
              <a:rPr lang="en-CA" sz="1400" b="1" dirty="0"/>
              <a:t>host </a:t>
            </a:r>
            <a:r>
              <a:rPr lang="en-CA" sz="1400" dirty="0"/>
              <a:t>some </a:t>
            </a:r>
            <a:r>
              <a:rPr lang="en-CA" sz="1400" dirty="0" smtClean="0"/>
              <a:t>virtual machines </a:t>
            </a:r>
            <a:r>
              <a:rPr lang="en-CA" sz="1400" dirty="0"/>
              <a:t>in the cloud tomorrow? IaaS is your friend. It offers control.</a:t>
            </a:r>
          </a:p>
        </p:txBody>
      </p:sp>
      <p:sp>
        <p:nvSpPr>
          <p:cNvPr id="9" name="Rectangle 8"/>
          <p:cNvSpPr/>
          <p:nvPr/>
        </p:nvSpPr>
        <p:spPr>
          <a:xfrm>
            <a:off x="4563836" y="2665857"/>
            <a:ext cx="4320000" cy="90623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sz="1600" b="1" dirty="0"/>
              <a:t>PaaS</a:t>
            </a:r>
          </a:p>
          <a:p>
            <a:pPr>
              <a:spcAft>
                <a:spcPts val="600"/>
              </a:spcAft>
            </a:pPr>
            <a:r>
              <a:rPr lang="en-CA" sz="1400" dirty="0"/>
              <a:t>Ideal for developers who want to focus on </a:t>
            </a:r>
            <a:r>
              <a:rPr lang="en-CA" sz="1400" b="1" dirty="0"/>
              <a:t>building</a:t>
            </a:r>
            <a:r>
              <a:rPr lang="en-CA" sz="1400" dirty="0"/>
              <a:t> out an organization’s key product.</a:t>
            </a:r>
          </a:p>
        </p:txBody>
      </p:sp>
      <p:sp>
        <p:nvSpPr>
          <p:cNvPr id="10" name="Rectangle 9"/>
          <p:cNvSpPr/>
          <p:nvPr/>
        </p:nvSpPr>
        <p:spPr>
          <a:xfrm>
            <a:off x="4563836" y="1755764"/>
            <a:ext cx="4320000" cy="90623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sz="1600" b="1" dirty="0">
                <a:solidFill>
                  <a:schemeClr val="tx1"/>
                </a:solidFill>
              </a:rPr>
              <a:t>SaaS</a:t>
            </a:r>
          </a:p>
          <a:p>
            <a:pPr>
              <a:spcAft>
                <a:spcPts val="600"/>
              </a:spcAft>
            </a:pPr>
            <a:r>
              <a:rPr lang="en-CA" sz="1400" dirty="0">
                <a:solidFill>
                  <a:schemeClr val="tx1"/>
                </a:solidFill>
              </a:rPr>
              <a:t>Useful when the organization is </a:t>
            </a:r>
            <a:r>
              <a:rPr lang="en-CA" sz="1400" b="1" dirty="0">
                <a:solidFill>
                  <a:schemeClr val="tx1"/>
                </a:solidFill>
              </a:rPr>
              <a:t>consuming</a:t>
            </a:r>
            <a:r>
              <a:rPr lang="en-CA" sz="1400" dirty="0">
                <a:solidFill>
                  <a:schemeClr val="tx1"/>
                </a:solidFill>
              </a:rPr>
              <a:t> an off-the-shelf service that does not differentiate it.</a:t>
            </a:r>
            <a:endParaRPr lang="en-CA" sz="1200" dirty="0">
              <a:solidFill>
                <a:schemeClr val="tx1"/>
              </a:solidFill>
            </a:endParaRPr>
          </a:p>
        </p:txBody>
      </p:sp>
      <p:sp>
        <p:nvSpPr>
          <p:cNvPr id="11" name="Rectangle 10"/>
          <p:cNvSpPr/>
          <p:nvPr/>
        </p:nvSpPr>
        <p:spPr>
          <a:xfrm>
            <a:off x="4563836" y="1755764"/>
            <a:ext cx="4313463" cy="4547064"/>
          </a:xfrm>
          <a:prstGeom prst="rect">
            <a:avLst/>
          </a:prstGeom>
          <a:no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705903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1033969" y="1785807"/>
            <a:ext cx="1921884" cy="3410656"/>
          </a:xfrm>
          <a:prstGeom prst="roundRect">
            <a:avLst/>
          </a:prstGeom>
          <a:solidFill>
            <a:schemeClr val="accent3">
              <a:alpha val="3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ounded Rectangle 16"/>
          <p:cNvSpPr/>
          <p:nvPr/>
        </p:nvSpPr>
        <p:spPr>
          <a:xfrm>
            <a:off x="2269395" y="1785807"/>
            <a:ext cx="3240429" cy="3410656"/>
          </a:xfrm>
          <a:prstGeom prst="roundRect">
            <a:avLst/>
          </a:prstGeom>
          <a:solidFill>
            <a:schemeClr val="accent2">
              <a:alpha val="39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Freeform 19"/>
          <p:cNvSpPr/>
          <p:nvPr/>
        </p:nvSpPr>
        <p:spPr>
          <a:xfrm>
            <a:off x="1095154" y="2117704"/>
            <a:ext cx="4306186" cy="2745819"/>
          </a:xfrm>
          <a:custGeom>
            <a:avLst/>
            <a:gdLst>
              <a:gd name="connsiteX0" fmla="*/ 0 w 4306186"/>
              <a:gd name="connsiteY0" fmla="*/ 0 h 4146698"/>
              <a:gd name="connsiteX1" fmla="*/ 691116 w 4306186"/>
              <a:gd name="connsiteY1" fmla="*/ 2519916 h 4146698"/>
              <a:gd name="connsiteX2" fmla="*/ 1903228 w 4306186"/>
              <a:gd name="connsiteY2" fmla="*/ 3540642 h 4146698"/>
              <a:gd name="connsiteX3" fmla="*/ 4306186 w 4306186"/>
              <a:gd name="connsiteY3" fmla="*/ 4146698 h 4146698"/>
            </a:gdLst>
            <a:ahLst/>
            <a:cxnLst>
              <a:cxn ang="0">
                <a:pos x="connsiteX0" y="connsiteY0"/>
              </a:cxn>
              <a:cxn ang="0">
                <a:pos x="connsiteX1" y="connsiteY1"/>
              </a:cxn>
              <a:cxn ang="0">
                <a:pos x="connsiteX2" y="connsiteY2"/>
              </a:cxn>
              <a:cxn ang="0">
                <a:pos x="connsiteX3" y="connsiteY3"/>
              </a:cxn>
            </a:cxnLst>
            <a:rect l="l" t="t" r="r" b="b"/>
            <a:pathLst>
              <a:path w="4306186" h="4146698">
                <a:moveTo>
                  <a:pt x="0" y="0"/>
                </a:moveTo>
                <a:cubicBezTo>
                  <a:pt x="186955" y="964904"/>
                  <a:pt x="373911" y="1929809"/>
                  <a:pt x="691116" y="2519916"/>
                </a:cubicBezTo>
                <a:cubicBezTo>
                  <a:pt x="1008321" y="3110023"/>
                  <a:pt x="1300716" y="3269512"/>
                  <a:pt x="1903228" y="3540642"/>
                </a:cubicBezTo>
                <a:cubicBezTo>
                  <a:pt x="2505740" y="3811772"/>
                  <a:pt x="3786963" y="4056321"/>
                  <a:pt x="4306186" y="414669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What are your responsibilities based on different cloud/non-cloud service models?</a:t>
            </a:r>
          </a:p>
        </p:txBody>
      </p:sp>
      <p:cxnSp>
        <p:nvCxnSpPr>
          <p:cNvPr id="4" name="Straight Arrow Connector 3"/>
          <p:cNvCxnSpPr/>
          <p:nvPr/>
        </p:nvCxnSpPr>
        <p:spPr>
          <a:xfrm flipV="1">
            <a:off x="829824" y="1704467"/>
            <a:ext cx="0" cy="360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flipV="1">
            <a:off x="3169824" y="2960245"/>
            <a:ext cx="0" cy="468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269395" y="5292430"/>
            <a:ext cx="1724891" cy="276999"/>
          </a:xfrm>
          <a:prstGeom prst="rect">
            <a:avLst/>
          </a:prstGeom>
        </p:spPr>
        <p:txBody>
          <a:bodyPr wrap="square" rtlCol="0">
            <a:spAutoFit/>
          </a:bodyPr>
          <a:lstStyle/>
          <a:p>
            <a:pPr algn="ctr"/>
            <a:r>
              <a:rPr lang="en-CA" sz="1200" dirty="0"/>
              <a:t>“Cloudification”</a:t>
            </a:r>
          </a:p>
        </p:txBody>
      </p:sp>
      <p:sp>
        <p:nvSpPr>
          <p:cNvPr id="7" name="TextBox 6"/>
          <p:cNvSpPr txBox="1"/>
          <p:nvPr/>
        </p:nvSpPr>
        <p:spPr>
          <a:xfrm rot="16200000">
            <a:off x="94806" y="3403307"/>
            <a:ext cx="1163782" cy="276999"/>
          </a:xfrm>
          <a:prstGeom prst="rect">
            <a:avLst/>
          </a:prstGeom>
        </p:spPr>
        <p:txBody>
          <a:bodyPr wrap="square" rtlCol="0">
            <a:spAutoFit/>
          </a:bodyPr>
          <a:lstStyle/>
          <a:p>
            <a:pPr algn="ctr"/>
            <a:r>
              <a:rPr lang="en-CA" sz="1200" dirty="0"/>
              <a:t>Responsibility</a:t>
            </a:r>
          </a:p>
        </p:txBody>
      </p:sp>
      <p:sp>
        <p:nvSpPr>
          <p:cNvPr id="12" name="Oval 11"/>
          <p:cNvSpPr/>
          <p:nvPr/>
        </p:nvSpPr>
        <p:spPr>
          <a:xfrm>
            <a:off x="1050388" y="2055669"/>
            <a:ext cx="135082" cy="1350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Oval 13"/>
          <p:cNvSpPr/>
          <p:nvPr/>
        </p:nvSpPr>
        <p:spPr>
          <a:xfrm>
            <a:off x="2513326" y="4252593"/>
            <a:ext cx="135082" cy="1350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Oval 14"/>
          <p:cNvSpPr/>
          <p:nvPr/>
        </p:nvSpPr>
        <p:spPr>
          <a:xfrm>
            <a:off x="4181738" y="4639468"/>
            <a:ext cx="135082" cy="1350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Oval 15"/>
          <p:cNvSpPr/>
          <p:nvPr/>
        </p:nvSpPr>
        <p:spPr>
          <a:xfrm>
            <a:off x="5266258" y="4784150"/>
            <a:ext cx="135082" cy="1350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Box 21"/>
          <p:cNvSpPr txBox="1"/>
          <p:nvPr/>
        </p:nvSpPr>
        <p:spPr>
          <a:xfrm>
            <a:off x="4897488" y="4392586"/>
            <a:ext cx="659218" cy="276999"/>
          </a:xfrm>
          <a:prstGeom prst="rect">
            <a:avLst/>
          </a:prstGeom>
        </p:spPr>
        <p:txBody>
          <a:bodyPr wrap="square" rtlCol="0">
            <a:spAutoFit/>
          </a:bodyPr>
          <a:lstStyle/>
          <a:p>
            <a:pPr algn="ctr"/>
            <a:r>
              <a:rPr lang="en-CA" sz="1200" dirty="0"/>
              <a:t>SaaS</a:t>
            </a:r>
          </a:p>
        </p:txBody>
      </p:sp>
      <p:sp>
        <p:nvSpPr>
          <p:cNvPr id="23" name="TextBox 22"/>
          <p:cNvSpPr txBox="1"/>
          <p:nvPr/>
        </p:nvSpPr>
        <p:spPr>
          <a:xfrm>
            <a:off x="3923814" y="4251824"/>
            <a:ext cx="659218" cy="276999"/>
          </a:xfrm>
          <a:prstGeom prst="rect">
            <a:avLst/>
          </a:prstGeom>
        </p:spPr>
        <p:txBody>
          <a:bodyPr wrap="square" rtlCol="0">
            <a:spAutoFit/>
          </a:bodyPr>
          <a:lstStyle/>
          <a:p>
            <a:pPr algn="ctr"/>
            <a:r>
              <a:rPr lang="en-CA" sz="1200" dirty="0"/>
              <a:t>PaaS</a:t>
            </a:r>
          </a:p>
        </p:txBody>
      </p:sp>
      <p:sp>
        <p:nvSpPr>
          <p:cNvPr id="24" name="TextBox 23"/>
          <p:cNvSpPr txBox="1"/>
          <p:nvPr/>
        </p:nvSpPr>
        <p:spPr>
          <a:xfrm>
            <a:off x="2442885" y="3801621"/>
            <a:ext cx="659218" cy="276999"/>
          </a:xfrm>
          <a:prstGeom prst="rect">
            <a:avLst/>
          </a:prstGeom>
        </p:spPr>
        <p:txBody>
          <a:bodyPr wrap="square" rtlCol="0">
            <a:spAutoFit/>
          </a:bodyPr>
          <a:lstStyle/>
          <a:p>
            <a:pPr algn="ctr"/>
            <a:r>
              <a:rPr lang="en-CA" sz="1200" dirty="0"/>
              <a:t>IaaS</a:t>
            </a:r>
          </a:p>
        </p:txBody>
      </p:sp>
      <p:sp>
        <p:nvSpPr>
          <p:cNvPr id="26" name="TextBox 25"/>
          <p:cNvSpPr txBox="1"/>
          <p:nvPr/>
        </p:nvSpPr>
        <p:spPr>
          <a:xfrm>
            <a:off x="1292236" y="1842662"/>
            <a:ext cx="1067475" cy="276999"/>
          </a:xfrm>
          <a:prstGeom prst="rect">
            <a:avLst/>
          </a:prstGeom>
        </p:spPr>
        <p:txBody>
          <a:bodyPr wrap="square" rtlCol="0">
            <a:spAutoFit/>
          </a:bodyPr>
          <a:lstStyle/>
          <a:p>
            <a:pPr algn="ctr"/>
            <a:r>
              <a:rPr lang="en-CA" sz="1200" dirty="0" smtClean="0"/>
              <a:t>On-premises</a:t>
            </a:r>
            <a:endParaRPr lang="en-CA" sz="1200" dirty="0"/>
          </a:p>
        </p:txBody>
      </p:sp>
      <p:cxnSp>
        <p:nvCxnSpPr>
          <p:cNvPr id="30" name="Straight Arrow Connector 29"/>
          <p:cNvCxnSpPr>
            <a:stCxn id="26" idx="2"/>
            <a:endCxn id="12" idx="7"/>
          </p:cNvCxnSpPr>
          <p:nvPr/>
        </p:nvCxnSpPr>
        <p:spPr>
          <a:xfrm flipH="1" flipV="1">
            <a:off x="1165688" y="2075451"/>
            <a:ext cx="660286" cy="44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4" idx="0"/>
          </p:cNvCxnSpPr>
          <p:nvPr/>
        </p:nvCxnSpPr>
        <p:spPr>
          <a:xfrm flipH="1">
            <a:off x="2580867" y="4066110"/>
            <a:ext cx="175575" cy="18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5" idx="0"/>
          </p:cNvCxnSpPr>
          <p:nvPr/>
        </p:nvCxnSpPr>
        <p:spPr>
          <a:xfrm>
            <a:off x="4249279" y="4472653"/>
            <a:ext cx="0" cy="166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2" idx="2"/>
            <a:endCxn id="16" idx="7"/>
          </p:cNvCxnSpPr>
          <p:nvPr/>
        </p:nvCxnSpPr>
        <p:spPr>
          <a:xfrm>
            <a:off x="5227097" y="4669585"/>
            <a:ext cx="154461" cy="134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019469" y="1972008"/>
            <a:ext cx="255182" cy="255182"/>
          </a:xfrm>
          <a:prstGeom prst="rect">
            <a:avLst/>
          </a:prstGeom>
          <a:solidFill>
            <a:schemeClr val="accent2">
              <a:alpha val="42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Rectangle 44"/>
          <p:cNvSpPr/>
          <p:nvPr/>
        </p:nvSpPr>
        <p:spPr>
          <a:xfrm>
            <a:off x="6019469" y="2521780"/>
            <a:ext cx="255182" cy="255182"/>
          </a:xfrm>
          <a:prstGeom prst="rect">
            <a:avLst/>
          </a:prstGeom>
          <a:solidFill>
            <a:schemeClr val="accent3">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TextBox 45"/>
          <p:cNvSpPr txBox="1"/>
          <p:nvPr/>
        </p:nvSpPr>
        <p:spPr>
          <a:xfrm>
            <a:off x="6274651" y="1893804"/>
            <a:ext cx="1286539" cy="461665"/>
          </a:xfrm>
          <a:prstGeom prst="rect">
            <a:avLst/>
          </a:prstGeom>
        </p:spPr>
        <p:txBody>
          <a:bodyPr wrap="square" rtlCol="0">
            <a:spAutoFit/>
          </a:bodyPr>
          <a:lstStyle/>
          <a:p>
            <a:r>
              <a:rPr lang="en-CA" sz="1200" dirty="0"/>
              <a:t>Meets the NIST cloud definition</a:t>
            </a:r>
          </a:p>
        </p:txBody>
      </p:sp>
      <p:sp>
        <p:nvSpPr>
          <p:cNvPr id="47" name="TextBox 46"/>
          <p:cNvSpPr txBox="1"/>
          <p:nvPr/>
        </p:nvSpPr>
        <p:spPr>
          <a:xfrm>
            <a:off x="6274651" y="2418538"/>
            <a:ext cx="1286539" cy="461665"/>
          </a:xfrm>
          <a:prstGeom prst="rect">
            <a:avLst/>
          </a:prstGeom>
        </p:spPr>
        <p:txBody>
          <a:bodyPr wrap="square" rtlCol="0">
            <a:spAutoFit/>
          </a:bodyPr>
          <a:lstStyle/>
          <a:p>
            <a:r>
              <a:rPr lang="en-CA" sz="1200" dirty="0"/>
              <a:t>Traditional architecture</a:t>
            </a:r>
          </a:p>
        </p:txBody>
      </p:sp>
      <p:sp>
        <p:nvSpPr>
          <p:cNvPr id="48" name="TextBox 47"/>
          <p:cNvSpPr txBox="1"/>
          <p:nvPr/>
        </p:nvSpPr>
        <p:spPr>
          <a:xfrm>
            <a:off x="5668276" y="3231965"/>
            <a:ext cx="3040912" cy="1569660"/>
          </a:xfrm>
          <a:prstGeom prst="rect">
            <a:avLst/>
          </a:prstGeom>
        </p:spPr>
        <p:txBody>
          <a:bodyPr wrap="square" rtlCol="0">
            <a:spAutoFit/>
          </a:bodyPr>
          <a:lstStyle/>
          <a:p>
            <a:r>
              <a:rPr lang="en-CA" sz="1600" dirty="0"/>
              <a:t>The service models are not necessarily discrete; managed infrastructure services can include managed </a:t>
            </a:r>
            <a:r>
              <a:rPr lang="en-CA" sz="1600" dirty="0" smtClean="0"/>
              <a:t>IaaS </a:t>
            </a:r>
            <a:r>
              <a:rPr lang="en-CA" sz="1600" dirty="0"/>
              <a:t>or even PaaS.</a:t>
            </a:r>
            <a:endParaRPr lang="en-US" sz="1600" dirty="0"/>
          </a:p>
          <a:p>
            <a:endParaRPr lang="en-CA" sz="1600" dirty="0"/>
          </a:p>
        </p:txBody>
      </p:sp>
      <p:sp>
        <p:nvSpPr>
          <p:cNvPr id="49" name="Oval 48"/>
          <p:cNvSpPr/>
          <p:nvPr/>
        </p:nvSpPr>
        <p:spPr>
          <a:xfrm>
            <a:off x="1281058" y="2824833"/>
            <a:ext cx="135082" cy="1350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TextBox 49"/>
          <p:cNvSpPr txBox="1"/>
          <p:nvPr/>
        </p:nvSpPr>
        <p:spPr>
          <a:xfrm>
            <a:off x="1322073" y="2498503"/>
            <a:ext cx="659218" cy="276999"/>
          </a:xfrm>
          <a:prstGeom prst="rect">
            <a:avLst/>
          </a:prstGeom>
        </p:spPr>
        <p:txBody>
          <a:bodyPr wrap="square" rtlCol="0">
            <a:spAutoFit/>
          </a:bodyPr>
          <a:lstStyle/>
          <a:p>
            <a:pPr algn="ctr"/>
            <a:r>
              <a:rPr lang="en-CA" sz="1200" dirty="0"/>
              <a:t>Colo</a:t>
            </a:r>
          </a:p>
        </p:txBody>
      </p:sp>
      <p:cxnSp>
        <p:nvCxnSpPr>
          <p:cNvPr id="52" name="Straight Arrow Connector 51"/>
          <p:cNvCxnSpPr>
            <a:endCxn id="49" idx="7"/>
          </p:cNvCxnSpPr>
          <p:nvPr/>
        </p:nvCxnSpPr>
        <p:spPr>
          <a:xfrm flipH="1">
            <a:off x="1396358" y="2762799"/>
            <a:ext cx="241427" cy="81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06383" y="1235321"/>
            <a:ext cx="4726882" cy="369332"/>
          </a:xfrm>
          <a:prstGeom prst="rect">
            <a:avLst/>
          </a:prstGeom>
        </p:spPr>
        <p:txBody>
          <a:bodyPr wrap="square" rtlCol="0">
            <a:spAutoFit/>
          </a:bodyPr>
          <a:lstStyle/>
          <a:p>
            <a:pPr algn="ctr"/>
            <a:r>
              <a:rPr lang="en-CA" b="1" dirty="0"/>
              <a:t>Responsibility vs. “Cloudification”</a:t>
            </a:r>
          </a:p>
        </p:txBody>
      </p:sp>
      <p:grpSp>
        <p:nvGrpSpPr>
          <p:cNvPr id="3" name="Group 2">
            <a:extLst>
              <a:ext uri="{FF2B5EF4-FFF2-40B4-BE49-F238E27FC236}">
                <a16:creationId xmlns:a16="http://schemas.microsoft.com/office/drawing/2014/main" xmlns="" id="{21D7A6BB-523F-A445-AF50-E8E99C784313}"/>
              </a:ext>
            </a:extLst>
          </p:cNvPr>
          <p:cNvGrpSpPr/>
          <p:nvPr/>
        </p:nvGrpSpPr>
        <p:grpSpPr>
          <a:xfrm>
            <a:off x="398324" y="5709822"/>
            <a:ext cx="8337823" cy="682753"/>
            <a:chOff x="323389" y="3283951"/>
            <a:chExt cx="8337823" cy="682753"/>
          </a:xfrm>
        </p:grpSpPr>
        <p:sp>
          <p:nvSpPr>
            <p:cNvPr id="32" name="Rectangle 97">
              <a:extLst>
                <a:ext uri="{FF2B5EF4-FFF2-40B4-BE49-F238E27FC236}">
                  <a16:creationId xmlns:a16="http://schemas.microsoft.com/office/drawing/2014/main" xmlns="" id="{1AF22B1A-B7B3-F949-8DEE-83BD4412C2DF}"/>
                </a:ext>
              </a:extLst>
            </p:cNvPr>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US" sz="1200" dirty="0">
                  <a:solidFill>
                    <a:srgbClr val="333333"/>
                  </a:solidFill>
                </a:rPr>
                <a:t>Managed service providers </a:t>
              </a:r>
              <a:r>
                <a:rPr lang="en-US" sz="1200" dirty="0" smtClean="0">
                  <a:solidFill>
                    <a:srgbClr val="333333"/>
                  </a:solidFill>
                </a:rPr>
                <a:t>(MSPs) can </a:t>
              </a:r>
              <a:r>
                <a:rPr lang="en-US" sz="1200" dirty="0">
                  <a:solidFill>
                    <a:srgbClr val="333333"/>
                  </a:solidFill>
                </a:rPr>
                <a:t>work with any of the other service models. The case for </a:t>
              </a:r>
              <a:r>
                <a:rPr lang="en-US" sz="1200" dirty="0" smtClean="0">
                  <a:solidFill>
                    <a:srgbClr val="333333"/>
                  </a:solidFill>
                </a:rPr>
                <a:t>taking </a:t>
              </a:r>
              <a:r>
                <a:rPr lang="en-US" sz="1200" dirty="0">
                  <a:solidFill>
                    <a:srgbClr val="333333"/>
                  </a:solidFill>
                </a:rPr>
                <a:t>the MSP route is less about the nature of the technology underpinning a particular service </a:t>
              </a:r>
              <a:r>
                <a:rPr lang="en-US" sz="1200" dirty="0" smtClean="0">
                  <a:solidFill>
                    <a:srgbClr val="333333"/>
                  </a:solidFill>
                </a:rPr>
                <a:t>model </a:t>
              </a:r>
              <a:r>
                <a:rPr lang="en-US" sz="1200" dirty="0">
                  <a:solidFill>
                    <a:srgbClr val="333333"/>
                  </a:solidFill>
                </a:rPr>
                <a:t>and more about your particular outsourcing needs. This is why MSP is not captured here.</a:t>
              </a:r>
              <a:endParaRPr lang="en-CA" sz="1200" dirty="0">
                <a:solidFill>
                  <a:srgbClr val="333333"/>
                </a:solidFill>
              </a:endParaRPr>
            </a:p>
          </p:txBody>
        </p:sp>
        <p:pic>
          <p:nvPicPr>
            <p:cNvPr id="33" name="Picture 32">
              <a:extLst>
                <a:ext uri="{FF2B5EF4-FFF2-40B4-BE49-F238E27FC236}">
                  <a16:creationId xmlns:a16="http://schemas.microsoft.com/office/drawing/2014/main" xmlns="" id="{C7966A47-5748-D84C-8873-5BBD7855B0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50064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Delivery models, too, have different </a:t>
            </a:r>
            <a:r>
              <a:rPr lang="en-CA" dirty="0" smtClean="0"/>
              <a:t>strengths – pick </a:t>
            </a:r>
            <a:r>
              <a:rPr lang="en-CA" dirty="0"/>
              <a:t>the one that’s right for you</a:t>
            </a:r>
          </a:p>
        </p:txBody>
      </p:sp>
      <p:sp>
        <p:nvSpPr>
          <p:cNvPr id="3" name="Rounded Rectangle 2"/>
          <p:cNvSpPr/>
          <p:nvPr/>
        </p:nvSpPr>
        <p:spPr>
          <a:xfrm>
            <a:off x="289830" y="1396092"/>
            <a:ext cx="3082019" cy="75111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Public cloud</a:t>
            </a:r>
          </a:p>
        </p:txBody>
      </p:sp>
      <p:sp>
        <p:nvSpPr>
          <p:cNvPr id="4" name="Rounded Rectangle 3"/>
          <p:cNvSpPr/>
          <p:nvPr/>
        </p:nvSpPr>
        <p:spPr>
          <a:xfrm>
            <a:off x="289829" y="2511877"/>
            <a:ext cx="3082019" cy="75111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Private cloud</a:t>
            </a:r>
          </a:p>
        </p:txBody>
      </p:sp>
      <p:sp>
        <p:nvSpPr>
          <p:cNvPr id="5" name="Rounded Rectangle 4"/>
          <p:cNvSpPr/>
          <p:nvPr/>
        </p:nvSpPr>
        <p:spPr>
          <a:xfrm>
            <a:off x="289829" y="3627662"/>
            <a:ext cx="3082019" cy="7511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Hybrid cloud</a:t>
            </a:r>
          </a:p>
        </p:txBody>
      </p:sp>
      <p:sp>
        <p:nvSpPr>
          <p:cNvPr id="6" name="Rounded Rectangle 5"/>
          <p:cNvSpPr/>
          <p:nvPr/>
        </p:nvSpPr>
        <p:spPr>
          <a:xfrm>
            <a:off x="289829" y="4743447"/>
            <a:ext cx="3082019" cy="75111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Community cloud</a:t>
            </a:r>
          </a:p>
        </p:txBody>
      </p:sp>
      <p:sp>
        <p:nvSpPr>
          <p:cNvPr id="7" name="TextBox 6"/>
          <p:cNvSpPr txBox="1"/>
          <p:nvPr/>
        </p:nvSpPr>
        <p:spPr>
          <a:xfrm>
            <a:off x="3927020" y="1396092"/>
            <a:ext cx="5162549" cy="738664"/>
          </a:xfrm>
          <a:prstGeom prst="rect">
            <a:avLst/>
          </a:prstGeom>
        </p:spPr>
        <p:txBody>
          <a:bodyPr wrap="square" rtlCol="0">
            <a:spAutoFit/>
          </a:bodyPr>
          <a:lstStyle/>
          <a:p>
            <a:pPr marL="171450" indent="-171450">
              <a:buFont typeface="Arial" panose="020B0604020202020204" pitchFamily="34" charset="0"/>
              <a:buChar char="•"/>
            </a:pPr>
            <a:r>
              <a:rPr lang="en-CA" sz="1400" dirty="0"/>
              <a:t>Potentially infinite scalability</a:t>
            </a:r>
          </a:p>
          <a:p>
            <a:pPr marL="171450" indent="-171450">
              <a:buFont typeface="Arial" panose="020B0604020202020204" pitchFamily="34" charset="0"/>
              <a:buChar char="•"/>
            </a:pPr>
            <a:r>
              <a:rPr lang="en-CA" sz="1400" dirty="0"/>
              <a:t>Vendor management of facilities</a:t>
            </a:r>
          </a:p>
          <a:p>
            <a:pPr marL="171450" indent="-171450">
              <a:buFont typeface="Arial" panose="020B0604020202020204" pitchFamily="34" charset="0"/>
              <a:buChar char="•"/>
            </a:pPr>
            <a:r>
              <a:rPr lang="en-CA" sz="1400" dirty="0"/>
              <a:t>Scale begets good value</a:t>
            </a:r>
          </a:p>
        </p:txBody>
      </p:sp>
      <p:sp>
        <p:nvSpPr>
          <p:cNvPr id="8" name="TextBox 7"/>
          <p:cNvSpPr txBox="1"/>
          <p:nvPr/>
        </p:nvSpPr>
        <p:spPr>
          <a:xfrm>
            <a:off x="3927019" y="2518102"/>
            <a:ext cx="5162549" cy="738664"/>
          </a:xfrm>
          <a:prstGeom prst="rect">
            <a:avLst/>
          </a:prstGeom>
        </p:spPr>
        <p:txBody>
          <a:bodyPr wrap="square" rtlCol="0">
            <a:spAutoFit/>
          </a:bodyPr>
          <a:lstStyle/>
          <a:p>
            <a:pPr marL="171450" indent="-171450">
              <a:buFont typeface="Arial" panose="020B0604020202020204" pitchFamily="34" charset="0"/>
              <a:buChar char="•"/>
            </a:pPr>
            <a:r>
              <a:rPr lang="en-CA" sz="1400" dirty="0"/>
              <a:t>Control over existing infrastructure while still being scalable</a:t>
            </a:r>
          </a:p>
          <a:p>
            <a:pPr marL="171450" indent="-171450">
              <a:buFont typeface="Arial" panose="020B0604020202020204" pitchFamily="34" charset="0"/>
              <a:buChar char="•"/>
            </a:pPr>
            <a:r>
              <a:rPr lang="en-CA" sz="1400" dirty="0"/>
              <a:t>Resource pooling for efficiency</a:t>
            </a:r>
          </a:p>
          <a:p>
            <a:pPr marL="171450" indent="-171450">
              <a:buFont typeface="Arial" panose="020B0604020202020204" pitchFamily="34" charset="0"/>
              <a:buChar char="•"/>
            </a:pPr>
            <a:r>
              <a:rPr lang="en-CA" sz="1400" dirty="0"/>
              <a:t>Ability to take advantage of on-premises infrastructure</a:t>
            </a:r>
          </a:p>
        </p:txBody>
      </p:sp>
      <p:sp>
        <p:nvSpPr>
          <p:cNvPr id="9" name="TextBox 8"/>
          <p:cNvSpPr txBox="1"/>
          <p:nvPr/>
        </p:nvSpPr>
        <p:spPr>
          <a:xfrm>
            <a:off x="3927019" y="3640112"/>
            <a:ext cx="5162549" cy="738664"/>
          </a:xfrm>
          <a:prstGeom prst="rect">
            <a:avLst/>
          </a:prstGeom>
        </p:spPr>
        <p:txBody>
          <a:bodyPr wrap="square" rtlCol="0">
            <a:spAutoFit/>
          </a:bodyPr>
          <a:lstStyle/>
          <a:p>
            <a:pPr marL="171450" indent="-171450">
              <a:buFont typeface="Arial" panose="020B0604020202020204" pitchFamily="34" charset="0"/>
              <a:buChar char="•"/>
            </a:pPr>
            <a:r>
              <a:rPr lang="en-CA" sz="1400" dirty="0"/>
              <a:t>Dynamic bursting across clouds</a:t>
            </a:r>
          </a:p>
          <a:p>
            <a:pPr marL="171450" indent="-171450">
              <a:buFont typeface="Arial" panose="020B0604020202020204" pitchFamily="34" charset="0"/>
              <a:buChar char="•"/>
            </a:pPr>
            <a:r>
              <a:rPr lang="en-CA" sz="1400" dirty="0"/>
              <a:t>Most fully </a:t>
            </a:r>
            <a:r>
              <a:rPr lang="en-CA" sz="1400" dirty="0" smtClean="0"/>
              <a:t>capitalize </a:t>
            </a:r>
            <a:r>
              <a:rPr lang="en-CA" sz="1400" dirty="0"/>
              <a:t>on the cloud’s elasticity</a:t>
            </a:r>
          </a:p>
          <a:p>
            <a:pPr marL="171450" indent="-171450">
              <a:buFont typeface="Arial" panose="020B0604020202020204" pitchFamily="34" charset="0"/>
              <a:buChar char="•"/>
            </a:pPr>
            <a:r>
              <a:rPr lang="en-CA" sz="1400" dirty="0"/>
              <a:t>Allows leveraging of existing infrastructure</a:t>
            </a:r>
          </a:p>
        </p:txBody>
      </p:sp>
      <p:sp>
        <p:nvSpPr>
          <p:cNvPr id="10" name="TextBox 9"/>
          <p:cNvSpPr txBox="1"/>
          <p:nvPr/>
        </p:nvSpPr>
        <p:spPr>
          <a:xfrm>
            <a:off x="3927019" y="4749672"/>
            <a:ext cx="5162549" cy="738664"/>
          </a:xfrm>
          <a:prstGeom prst="rect">
            <a:avLst/>
          </a:prstGeom>
        </p:spPr>
        <p:txBody>
          <a:bodyPr wrap="square" rtlCol="0">
            <a:spAutoFit/>
          </a:bodyPr>
          <a:lstStyle/>
          <a:p>
            <a:pPr marL="171450" indent="-171450">
              <a:buFont typeface="Arial" panose="020B0604020202020204" pitchFamily="34" charset="0"/>
              <a:buChar char="•"/>
            </a:pPr>
            <a:r>
              <a:rPr lang="en-CA" sz="1400" dirty="0"/>
              <a:t>Similar organizations can capitalize on their similar needs</a:t>
            </a:r>
          </a:p>
          <a:p>
            <a:pPr marL="171450" indent="-171450">
              <a:buFont typeface="Arial" panose="020B0604020202020204" pitchFamily="34" charset="0"/>
              <a:buChar char="•"/>
            </a:pPr>
            <a:r>
              <a:rPr lang="en-CA" sz="1400" dirty="0"/>
              <a:t>Secure, certified environments</a:t>
            </a:r>
          </a:p>
          <a:p>
            <a:pPr marL="171450" indent="-171450">
              <a:buFont typeface="Arial" panose="020B0604020202020204" pitchFamily="34" charset="0"/>
              <a:buChar char="•"/>
            </a:pPr>
            <a:r>
              <a:rPr lang="en-CA" sz="1400" dirty="0"/>
              <a:t>Still able to capture economies of scale</a:t>
            </a:r>
          </a:p>
        </p:txBody>
      </p:sp>
      <p:sp>
        <p:nvSpPr>
          <p:cNvPr id="11" name="Right Arrow 10"/>
          <p:cNvSpPr/>
          <p:nvPr/>
        </p:nvSpPr>
        <p:spPr>
          <a:xfrm>
            <a:off x="3441444" y="1662401"/>
            <a:ext cx="415980" cy="2060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Right Arrow 11"/>
          <p:cNvSpPr/>
          <p:nvPr/>
        </p:nvSpPr>
        <p:spPr>
          <a:xfrm>
            <a:off x="3441443" y="2784411"/>
            <a:ext cx="415980" cy="2060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Right Arrow 12"/>
          <p:cNvSpPr/>
          <p:nvPr/>
        </p:nvSpPr>
        <p:spPr>
          <a:xfrm>
            <a:off x="3441443" y="3906421"/>
            <a:ext cx="415980" cy="2060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ight Arrow 13"/>
          <p:cNvSpPr/>
          <p:nvPr/>
        </p:nvSpPr>
        <p:spPr>
          <a:xfrm>
            <a:off x="3441443" y="5015981"/>
            <a:ext cx="415980" cy="2060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5" name="Group 14"/>
          <p:cNvGrpSpPr/>
          <p:nvPr/>
        </p:nvGrpSpPr>
        <p:grpSpPr>
          <a:xfrm>
            <a:off x="398324" y="5709097"/>
            <a:ext cx="8337823" cy="682753"/>
            <a:chOff x="323389" y="3283951"/>
            <a:chExt cx="8337823" cy="682753"/>
          </a:xfrm>
        </p:grpSpPr>
        <p:sp>
          <p:nvSpPr>
            <p:cNvPr id="16"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rgbClr val="333333"/>
                  </a:solidFill>
                </a:rPr>
                <a:t>Though it’s been touted as the future, the hybrid cloud is only recently becoming “real.” With VMware on </a:t>
              </a:r>
              <a:r>
                <a:rPr lang="en-CA" sz="1200" dirty="0" smtClean="0">
                  <a:solidFill>
                    <a:srgbClr val="333333"/>
                  </a:solidFill>
                </a:rPr>
                <a:t>AWS, </a:t>
              </a:r>
              <a:r>
                <a:rPr lang="en-CA" sz="1200" dirty="0">
                  <a:solidFill>
                    <a:srgbClr val="333333"/>
                  </a:solidFill>
                </a:rPr>
                <a:t>and Microsoft’s Azure Stack recently released, dynamic movement across workloads is possible. This has not historically been the case. </a:t>
              </a: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38946080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1599</Words>
  <Application>Microsoft Office PowerPoint</Application>
  <PresentationFormat>On-screen Show (4:3)</PresentationFormat>
  <Paragraphs>179</Paragraphs>
  <Slides>12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Roboto</vt:lpstr>
      <vt:lpstr>Wingdings</vt:lpstr>
      <vt:lpstr>Theme1</vt:lpstr>
      <vt:lpstr>PowerPoint Presentation</vt:lpstr>
      <vt:lpstr>PowerPoint Presentation</vt:lpstr>
      <vt:lpstr>Our understanding of the problem</vt:lpstr>
      <vt:lpstr>Executive summary</vt:lpstr>
      <vt:lpstr>What is the cloud, how is it deployed, and how is service provided? (Definitions from NIST)</vt:lpstr>
      <vt:lpstr>Develop a strategy to align your needs with the appropriate cloud (or non-cloud) solution</vt:lpstr>
      <vt:lpstr>Align your needs to a service delivery solution</vt:lpstr>
      <vt:lpstr>What are your responsibilities based on different cloud/non-cloud service models?</vt:lpstr>
      <vt:lpstr>Delivery models, too, have different strengths – pick the one that’s right for you</vt:lpstr>
      <vt:lpstr>Moving to the cloud is a risky proposition (occasionally)</vt:lpstr>
      <vt:lpstr>Developing a plan to optimize your cloud experience is an essential part of the cloud strategy document</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2018-04-18T16:18:17Z</dcterms:created>
  <dcterms:modified xsi:type="dcterms:W3CDTF">2019-07-12T15:57:40Z</dcterms:modified>
</cp:coreProperties>
</file>