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6" r:id="rId2"/>
  </p:sldMasterIdLst>
  <p:notesMasterIdLst>
    <p:notesMasterId r:id="rId15"/>
  </p:notesMasterIdLst>
  <p:handoutMasterIdLst>
    <p:handoutMasterId r:id="rId16"/>
  </p:handoutMasterIdLst>
  <p:sldIdLst>
    <p:sldId id="278" r:id="rId3"/>
    <p:sldId id="403" r:id="rId4"/>
    <p:sldId id="399" r:id="rId5"/>
    <p:sldId id="497" r:id="rId6"/>
    <p:sldId id="498" r:id="rId7"/>
    <p:sldId id="499" r:id="rId8"/>
    <p:sldId id="502" r:id="rId9"/>
    <p:sldId id="503" r:id="rId10"/>
    <p:sldId id="504" r:id="rId11"/>
    <p:sldId id="500" r:id="rId12"/>
    <p:sldId id="501" r:id="rId13"/>
    <p:sldId id="505"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34"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1A2"/>
    <a:srgbClr val="D9A210"/>
    <a:srgbClr val="BCD1E2"/>
    <a:srgbClr val="29475F"/>
    <a:srgbClr val="71B12D"/>
    <a:srgbClr val="BCE391"/>
    <a:srgbClr val="E9BCB5"/>
    <a:srgbClr val="E0A298"/>
    <a:srgbClr val="A24130"/>
    <a:srgbClr val="A7D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55B6C3-166C-434B-BCA3-E7781424B30C}" v="2" dt="2018-10-31T02:02:22.4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7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7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Dickie" userId="103dd15e-4ed3-449e-959d-db3fc44c60f4" providerId="ADAL" clId="{5755B6C3-166C-434B-BCA3-E7781424B30C}"/>
    <pc:docChg chg="modSld">
      <pc:chgData name="Ben Dickie" userId="103dd15e-4ed3-449e-959d-db3fc44c60f4" providerId="ADAL" clId="{5755B6C3-166C-434B-BCA3-E7781424B30C}" dt="2018-10-31T02:02:22.476" v="1"/>
      <pc:docMkLst>
        <pc:docMk/>
      </pc:docMkLst>
      <pc:sldChg chg="addSp delSp">
        <pc:chgData name="Ben Dickie" userId="103dd15e-4ed3-449e-959d-db3fc44c60f4" providerId="ADAL" clId="{5755B6C3-166C-434B-BCA3-E7781424B30C}" dt="2018-10-31T02:02:22.476" v="1"/>
        <pc:sldMkLst>
          <pc:docMk/>
          <pc:sldMk cId="118318682" sldId="423"/>
        </pc:sldMkLst>
        <pc:picChg chg="del">
          <ac:chgData name="Ben Dickie" userId="103dd15e-4ed3-449e-959d-db3fc44c60f4" providerId="ADAL" clId="{5755B6C3-166C-434B-BCA3-E7781424B30C}" dt="2018-10-31T02:02:20.132" v="0"/>
          <ac:picMkLst>
            <pc:docMk/>
            <pc:sldMk cId="118318682" sldId="423"/>
            <ac:picMk id="18" creationId="{00000000-0000-0000-0000-000000000000}"/>
          </ac:picMkLst>
        </pc:picChg>
        <pc:picChg chg="add">
          <ac:chgData name="Ben Dickie" userId="103dd15e-4ed3-449e-959d-db3fc44c60f4" providerId="ADAL" clId="{5755B6C3-166C-434B-BCA3-E7781424B30C}" dt="2018-10-31T02:02:22.476" v="1"/>
          <ac:picMkLst>
            <pc:docMk/>
            <pc:sldMk cId="118318682" sldId="423"/>
            <ac:picMk id="30" creationId="{CB54DB45-1FA3-344A-9F5A-D769C44643C9}"/>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024AD8-9204-4ECF-AE9F-AEB7F14F43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A"/>
        </a:p>
      </dgm:t>
    </dgm:pt>
    <dgm:pt modelId="{B020F0B3-A413-4942-8CC9-BA743EACE46B}">
      <dgm:prSet custT="1"/>
      <dgm:spPr/>
      <dgm:t>
        <a:bodyPr/>
        <a:lstStyle/>
        <a:p>
          <a:pPr rtl="0"/>
          <a:r>
            <a:rPr lang="en-CA" sz="1200" b="1" baseline="0" dirty="0" smtClean="0"/>
            <a:t>There Are Four Layers of Security That Vendors Use to Secure Customer Data:</a:t>
          </a:r>
          <a:endParaRPr lang="en-CA" sz="1200" dirty="0"/>
        </a:p>
      </dgm:t>
    </dgm:pt>
    <dgm:pt modelId="{1734350D-22CA-4698-A14C-39B84AAD36BE}" type="parTrans" cxnId="{89EA79C7-33FF-4C3C-8919-BD686A608599}">
      <dgm:prSet/>
      <dgm:spPr/>
      <dgm:t>
        <a:bodyPr/>
        <a:lstStyle/>
        <a:p>
          <a:endParaRPr lang="en-CA" sz="1200"/>
        </a:p>
      </dgm:t>
    </dgm:pt>
    <dgm:pt modelId="{23E30011-CA07-40AF-B537-F5B869B7C7C4}" type="sibTrans" cxnId="{89EA79C7-33FF-4C3C-8919-BD686A608599}">
      <dgm:prSet/>
      <dgm:spPr/>
      <dgm:t>
        <a:bodyPr/>
        <a:lstStyle/>
        <a:p>
          <a:endParaRPr lang="en-CA" sz="1200"/>
        </a:p>
      </dgm:t>
    </dgm:pt>
    <dgm:pt modelId="{906F3F26-4941-4BCE-9B87-0988DE939D54}">
      <dgm:prSet custT="1"/>
      <dgm:spPr/>
      <dgm:t>
        <a:bodyPr/>
        <a:lstStyle/>
        <a:p>
          <a:pPr rtl="0"/>
          <a:r>
            <a:rPr lang="en-US" sz="1200" b="1" baseline="0" dirty="0" smtClean="0"/>
            <a:t>Site security –</a:t>
          </a:r>
          <a:r>
            <a:rPr lang="en-US" sz="1200" baseline="0" dirty="0" smtClean="0"/>
            <a:t> How the physical data center facility is secured, as well as backup and disaster recovery capabilities.</a:t>
          </a:r>
          <a:endParaRPr lang="en-CA" sz="1200" dirty="0"/>
        </a:p>
      </dgm:t>
    </dgm:pt>
    <dgm:pt modelId="{D0706C61-ADD5-4970-87EE-1D1D79510578}" type="parTrans" cxnId="{67376A5F-C145-45AE-BDF2-247A26871737}">
      <dgm:prSet/>
      <dgm:spPr/>
      <dgm:t>
        <a:bodyPr/>
        <a:lstStyle/>
        <a:p>
          <a:endParaRPr lang="en-CA" sz="1200"/>
        </a:p>
      </dgm:t>
    </dgm:pt>
    <dgm:pt modelId="{731050F3-062E-4658-A46C-F322D98967E9}" type="sibTrans" cxnId="{67376A5F-C145-45AE-BDF2-247A26871737}">
      <dgm:prSet/>
      <dgm:spPr/>
      <dgm:t>
        <a:bodyPr/>
        <a:lstStyle/>
        <a:p>
          <a:endParaRPr lang="en-CA" sz="1200"/>
        </a:p>
      </dgm:t>
    </dgm:pt>
    <dgm:pt modelId="{BDD45A9D-DACF-45E5-981F-C01DD5CC2BEF}">
      <dgm:prSet custT="1"/>
      <dgm:spPr/>
      <dgm:t>
        <a:bodyPr/>
        <a:lstStyle/>
        <a:p>
          <a:pPr rtl="0"/>
          <a:r>
            <a:rPr lang="en-US" sz="1200" b="1" baseline="0" dirty="0" smtClean="0"/>
            <a:t>Communication security –</a:t>
          </a:r>
          <a:r>
            <a:rPr lang="en-US" sz="1200" baseline="0" dirty="0" smtClean="0"/>
            <a:t> How data is transmitted and secured, as well as how the network is monitored for signs of intrusion and/or vulnerability. </a:t>
          </a:r>
          <a:endParaRPr lang="en-CA" sz="1200" dirty="0"/>
        </a:p>
      </dgm:t>
    </dgm:pt>
    <dgm:pt modelId="{4BC763AE-97BB-497C-B9C3-3A194C4888C5}" type="parTrans" cxnId="{87F829AC-EEF7-496C-BBB1-2E18E7BFE2A3}">
      <dgm:prSet/>
      <dgm:spPr/>
      <dgm:t>
        <a:bodyPr/>
        <a:lstStyle/>
        <a:p>
          <a:endParaRPr lang="en-CA" sz="1200"/>
        </a:p>
      </dgm:t>
    </dgm:pt>
    <dgm:pt modelId="{C05C5A26-CD52-4AE4-83F2-6B9349CED0C0}" type="sibTrans" cxnId="{87F829AC-EEF7-496C-BBB1-2E18E7BFE2A3}">
      <dgm:prSet/>
      <dgm:spPr/>
      <dgm:t>
        <a:bodyPr/>
        <a:lstStyle/>
        <a:p>
          <a:endParaRPr lang="en-CA" sz="1200"/>
        </a:p>
      </dgm:t>
    </dgm:pt>
    <dgm:pt modelId="{1CE173FA-B5DA-4C3D-BE97-6E143D79733A}">
      <dgm:prSet custT="1"/>
      <dgm:spPr/>
      <dgm:t>
        <a:bodyPr/>
        <a:lstStyle/>
        <a:p>
          <a:pPr rtl="0"/>
          <a:r>
            <a:rPr lang="en-US" sz="1200" b="1" baseline="0" dirty="0" smtClean="0"/>
            <a:t>Application security –</a:t>
          </a:r>
          <a:r>
            <a:rPr lang="en-US" sz="1200" baseline="0" dirty="0" smtClean="0"/>
            <a:t> How the server is monitored for signs of intrusion and/or vulnerability, which roles can access which processes, which users can access which data, etc.</a:t>
          </a:r>
          <a:endParaRPr lang="en-CA" sz="1200" dirty="0"/>
        </a:p>
      </dgm:t>
    </dgm:pt>
    <dgm:pt modelId="{2183C409-B764-4D51-BA62-E16DA4D1035E}" type="parTrans" cxnId="{2F449299-8AA5-4ADF-85D1-347BFD3123A1}">
      <dgm:prSet/>
      <dgm:spPr/>
      <dgm:t>
        <a:bodyPr/>
        <a:lstStyle/>
        <a:p>
          <a:endParaRPr lang="en-CA" sz="1200"/>
        </a:p>
      </dgm:t>
    </dgm:pt>
    <dgm:pt modelId="{89E592AB-F8F6-42A4-B67A-E0A4D783BD95}" type="sibTrans" cxnId="{2F449299-8AA5-4ADF-85D1-347BFD3123A1}">
      <dgm:prSet/>
      <dgm:spPr/>
      <dgm:t>
        <a:bodyPr/>
        <a:lstStyle/>
        <a:p>
          <a:endParaRPr lang="en-CA" sz="1200"/>
        </a:p>
      </dgm:t>
    </dgm:pt>
    <dgm:pt modelId="{0F083EC8-A7A3-40A5-8AF2-72A675C61474}">
      <dgm:prSet custT="1"/>
      <dgm:spPr/>
      <dgm:t>
        <a:bodyPr/>
        <a:lstStyle/>
        <a:p>
          <a:pPr rtl="0"/>
          <a:r>
            <a:rPr lang="en-US" sz="1200" b="1" baseline="0" dirty="0" smtClean="0"/>
            <a:t>Database security –</a:t>
          </a:r>
          <a:r>
            <a:rPr lang="en-US" sz="1200" baseline="0" dirty="0" smtClean="0"/>
            <a:t> How data is stored and secured.</a:t>
          </a:r>
          <a:endParaRPr lang="en-CA" sz="1200" dirty="0"/>
        </a:p>
      </dgm:t>
    </dgm:pt>
    <dgm:pt modelId="{ED5E3FD9-B1B0-45EC-8450-C1ED9F80E52A}" type="parTrans" cxnId="{586D30BD-7295-4FE9-A810-387B51599564}">
      <dgm:prSet/>
      <dgm:spPr/>
      <dgm:t>
        <a:bodyPr/>
        <a:lstStyle/>
        <a:p>
          <a:endParaRPr lang="en-CA" sz="1200"/>
        </a:p>
      </dgm:t>
    </dgm:pt>
    <dgm:pt modelId="{A184E9EB-930E-485A-8AFA-CAD4E70247A8}" type="sibTrans" cxnId="{586D30BD-7295-4FE9-A810-387B51599564}">
      <dgm:prSet/>
      <dgm:spPr/>
      <dgm:t>
        <a:bodyPr/>
        <a:lstStyle/>
        <a:p>
          <a:endParaRPr lang="en-CA" sz="1200"/>
        </a:p>
      </dgm:t>
    </dgm:pt>
    <dgm:pt modelId="{87617716-EC15-48A8-952B-B223254C98D4}" type="pres">
      <dgm:prSet presAssocID="{0A024AD8-9204-4ECF-AE9F-AEB7F14F43F9}" presName="linear" presStyleCnt="0">
        <dgm:presLayoutVars>
          <dgm:animLvl val="lvl"/>
          <dgm:resizeHandles val="exact"/>
        </dgm:presLayoutVars>
      </dgm:prSet>
      <dgm:spPr/>
      <dgm:t>
        <a:bodyPr/>
        <a:lstStyle/>
        <a:p>
          <a:endParaRPr lang="en-CA"/>
        </a:p>
      </dgm:t>
    </dgm:pt>
    <dgm:pt modelId="{B4971CA9-9015-4C79-BE9E-142158314364}" type="pres">
      <dgm:prSet presAssocID="{B020F0B3-A413-4942-8CC9-BA743EACE46B}" presName="parentText" presStyleLbl="node1" presStyleIdx="0" presStyleCnt="1" custScaleY="39149">
        <dgm:presLayoutVars>
          <dgm:chMax val="0"/>
          <dgm:bulletEnabled val="1"/>
        </dgm:presLayoutVars>
      </dgm:prSet>
      <dgm:spPr/>
      <dgm:t>
        <a:bodyPr/>
        <a:lstStyle/>
        <a:p>
          <a:endParaRPr lang="en-CA"/>
        </a:p>
      </dgm:t>
    </dgm:pt>
    <dgm:pt modelId="{F52BCD0C-DE9D-4F23-BB1C-25208AE5BCCD}" type="pres">
      <dgm:prSet presAssocID="{B020F0B3-A413-4942-8CC9-BA743EACE46B}" presName="childText" presStyleLbl="revTx" presStyleIdx="0" presStyleCnt="1">
        <dgm:presLayoutVars>
          <dgm:bulletEnabled val="1"/>
        </dgm:presLayoutVars>
      </dgm:prSet>
      <dgm:spPr/>
      <dgm:t>
        <a:bodyPr/>
        <a:lstStyle/>
        <a:p>
          <a:endParaRPr lang="en-CA"/>
        </a:p>
      </dgm:t>
    </dgm:pt>
  </dgm:ptLst>
  <dgm:cxnLst>
    <dgm:cxn modelId="{2F449299-8AA5-4ADF-85D1-347BFD3123A1}" srcId="{B020F0B3-A413-4942-8CC9-BA743EACE46B}" destId="{1CE173FA-B5DA-4C3D-BE97-6E143D79733A}" srcOrd="2" destOrd="0" parTransId="{2183C409-B764-4D51-BA62-E16DA4D1035E}" sibTransId="{89E592AB-F8F6-42A4-B67A-E0A4D783BD95}"/>
    <dgm:cxn modelId="{89EA79C7-33FF-4C3C-8919-BD686A608599}" srcId="{0A024AD8-9204-4ECF-AE9F-AEB7F14F43F9}" destId="{B020F0B3-A413-4942-8CC9-BA743EACE46B}" srcOrd="0" destOrd="0" parTransId="{1734350D-22CA-4698-A14C-39B84AAD36BE}" sibTransId="{23E30011-CA07-40AF-B537-F5B869B7C7C4}"/>
    <dgm:cxn modelId="{F43D52DD-6003-4635-A98B-5E9DCF4466FB}" type="presOf" srcId="{B020F0B3-A413-4942-8CC9-BA743EACE46B}" destId="{B4971CA9-9015-4C79-BE9E-142158314364}" srcOrd="0" destOrd="0" presId="urn:microsoft.com/office/officeart/2005/8/layout/vList2"/>
    <dgm:cxn modelId="{2D0F7A9D-3E06-452F-A10B-21C4EE522D01}" type="presOf" srcId="{1CE173FA-B5DA-4C3D-BE97-6E143D79733A}" destId="{F52BCD0C-DE9D-4F23-BB1C-25208AE5BCCD}" srcOrd="0" destOrd="2" presId="urn:microsoft.com/office/officeart/2005/8/layout/vList2"/>
    <dgm:cxn modelId="{6EFE10F3-71B3-4FFC-A75C-B983F863EC9A}" type="presOf" srcId="{BDD45A9D-DACF-45E5-981F-C01DD5CC2BEF}" destId="{F52BCD0C-DE9D-4F23-BB1C-25208AE5BCCD}" srcOrd="0" destOrd="1" presId="urn:microsoft.com/office/officeart/2005/8/layout/vList2"/>
    <dgm:cxn modelId="{67376A5F-C145-45AE-BDF2-247A26871737}" srcId="{B020F0B3-A413-4942-8CC9-BA743EACE46B}" destId="{906F3F26-4941-4BCE-9B87-0988DE939D54}" srcOrd="0" destOrd="0" parTransId="{D0706C61-ADD5-4970-87EE-1D1D79510578}" sibTransId="{731050F3-062E-4658-A46C-F322D98967E9}"/>
    <dgm:cxn modelId="{87F829AC-EEF7-496C-BBB1-2E18E7BFE2A3}" srcId="{B020F0B3-A413-4942-8CC9-BA743EACE46B}" destId="{BDD45A9D-DACF-45E5-981F-C01DD5CC2BEF}" srcOrd="1" destOrd="0" parTransId="{4BC763AE-97BB-497C-B9C3-3A194C4888C5}" sibTransId="{C05C5A26-CD52-4AE4-83F2-6B9349CED0C0}"/>
    <dgm:cxn modelId="{1A75DFF4-E00E-41E9-BFE4-A9C78C15BCDB}" type="presOf" srcId="{0A024AD8-9204-4ECF-AE9F-AEB7F14F43F9}" destId="{87617716-EC15-48A8-952B-B223254C98D4}" srcOrd="0" destOrd="0" presId="urn:microsoft.com/office/officeart/2005/8/layout/vList2"/>
    <dgm:cxn modelId="{C4F924D0-A90C-4EAE-894F-58A80891AB76}" type="presOf" srcId="{0F083EC8-A7A3-40A5-8AF2-72A675C61474}" destId="{F52BCD0C-DE9D-4F23-BB1C-25208AE5BCCD}" srcOrd="0" destOrd="3" presId="urn:microsoft.com/office/officeart/2005/8/layout/vList2"/>
    <dgm:cxn modelId="{586D30BD-7295-4FE9-A810-387B51599564}" srcId="{B020F0B3-A413-4942-8CC9-BA743EACE46B}" destId="{0F083EC8-A7A3-40A5-8AF2-72A675C61474}" srcOrd="3" destOrd="0" parTransId="{ED5E3FD9-B1B0-45EC-8450-C1ED9F80E52A}" sibTransId="{A184E9EB-930E-485A-8AFA-CAD4E70247A8}"/>
    <dgm:cxn modelId="{035221E5-2EE6-4139-BB4F-986F60999824}" type="presOf" srcId="{906F3F26-4941-4BCE-9B87-0988DE939D54}" destId="{F52BCD0C-DE9D-4F23-BB1C-25208AE5BCCD}" srcOrd="0" destOrd="0" presId="urn:microsoft.com/office/officeart/2005/8/layout/vList2"/>
    <dgm:cxn modelId="{E5D2F401-EC73-479E-8FAE-E7DCBDB48DF1}" type="presParOf" srcId="{87617716-EC15-48A8-952B-B223254C98D4}" destId="{B4971CA9-9015-4C79-BE9E-142158314364}" srcOrd="0" destOrd="0" presId="urn:microsoft.com/office/officeart/2005/8/layout/vList2"/>
    <dgm:cxn modelId="{51AB20B9-23D0-4D3E-BCBB-A4DE90A77502}" type="presParOf" srcId="{87617716-EC15-48A8-952B-B223254C98D4}" destId="{F52BCD0C-DE9D-4F23-BB1C-25208AE5BCC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7/11/2019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7/11/2019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708984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087796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906676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66253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177690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710015"/>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699" r:id="rId6"/>
    <p:sldLayoutId id="2147483761" r:id="rId7"/>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3" name="Rectangle 12"/>
          <p:cNvSpPr/>
          <p:nvPr userDrawn="1"/>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006591330"/>
      </p:ext>
    </p:extLst>
  </p:cSld>
  <p:clrMap bg1="lt1" tx1="dk1" bg2="lt2" tx2="dk2" accent1="accent1" accent2="accent2" accent3="accent3" accent4="accent4" accent5="accent5" accent6="accent6" hlink="hlink" folHlink="folHlink"/>
  <p:sldLayoutIdLst>
    <p:sldLayoutId id="2147483767"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ensure-cloud-security-in-iaas-paas-and-saas-environments-phases-1-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define-your-cloud-vision" TargetMode="Externa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13.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8.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Ensure Cloud Security in IaaS, PaaS, and SaaS Environments</a:t>
            </a:r>
            <a:endParaRPr lang="en-US" dirty="0"/>
          </a:p>
        </p:txBody>
      </p:sp>
      <p:sp>
        <p:nvSpPr>
          <p:cNvPr id="5" name="Tagline"/>
          <p:cNvSpPr>
            <a:spLocks noGrp="1"/>
          </p:cNvSpPr>
          <p:nvPr>
            <p:ph type="body" sz="quarter" idx="16"/>
          </p:nvPr>
        </p:nvSpPr>
        <p:spPr>
          <a:xfrm>
            <a:off x="774700" y="3830715"/>
            <a:ext cx="7467600" cy="508000"/>
          </a:xfrm>
        </p:spPr>
        <p:txBody>
          <a:bodyPr/>
          <a:lstStyle/>
          <a:p>
            <a:r>
              <a:rPr lang="en-US" dirty="0"/>
              <a:t>Keep your information security risks manageable when leveraging the benefits of cloud computing.</a:t>
            </a:r>
          </a:p>
          <a:p>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1997-2019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t>
            </a:r>
            <a:r>
              <a:rPr lang="en-CA" dirty="0"/>
              <a:t>Info-Tech Cloud Security Framework</a:t>
            </a:r>
          </a:p>
        </p:txBody>
      </p:sp>
      <p:pic>
        <p:nvPicPr>
          <p:cNvPr id="5" name="Picture 4"/>
          <p:cNvPicPr>
            <a:picLocks noChangeAspect="1"/>
          </p:cNvPicPr>
          <p:nvPr/>
        </p:nvPicPr>
        <p:blipFill>
          <a:blip r:embed="rId2"/>
          <a:stretch>
            <a:fillRect/>
          </a:stretch>
        </p:blipFill>
        <p:spPr>
          <a:xfrm>
            <a:off x="1192329" y="1256966"/>
            <a:ext cx="6749814" cy="4905202"/>
          </a:xfrm>
          <a:prstGeom prst="rect">
            <a:avLst/>
          </a:prstGeom>
        </p:spPr>
      </p:pic>
      <p:grpSp>
        <p:nvGrpSpPr>
          <p:cNvPr id="4" name="Group 3"/>
          <p:cNvGrpSpPr/>
          <p:nvPr/>
        </p:nvGrpSpPr>
        <p:grpSpPr>
          <a:xfrm>
            <a:off x="-10926" y="6519972"/>
            <a:ext cx="9154925" cy="338028"/>
            <a:chOff x="-10926" y="6519972"/>
            <a:chExt cx="9154925" cy="338028"/>
          </a:xfrm>
        </p:grpSpPr>
        <p:sp>
          <p:nvSpPr>
            <p:cNvPr id="6" name="Rectangle 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7" name="Rectangle 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27923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Info-Tech resources to help your organization realize the full range of cloud benefits</a:t>
            </a:r>
            <a:endParaRPr lang="en-CA" dirty="0"/>
          </a:p>
        </p:txBody>
      </p:sp>
      <p:sp>
        <p:nvSpPr>
          <p:cNvPr id="4" name="Rectangle 3"/>
          <p:cNvSpPr/>
          <p:nvPr/>
        </p:nvSpPr>
        <p:spPr>
          <a:xfrm>
            <a:off x="6947730" y="4739640"/>
            <a:ext cx="2081969" cy="166964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600" b="1" dirty="0" smtClean="0">
                <a:solidFill>
                  <a:schemeClr val="accent1"/>
                </a:solidFill>
              </a:rPr>
              <a:t>For more information, see Info-Tech’s </a:t>
            </a:r>
            <a:r>
              <a:rPr lang="en-US" sz="1600" b="1" i="1" dirty="0" smtClean="0">
                <a:solidFill>
                  <a:schemeClr val="accent1"/>
                </a:solidFill>
                <a:hlinkClick r:id="rId3"/>
              </a:rPr>
              <a:t>Define Your Cloud Vision </a:t>
            </a:r>
            <a:r>
              <a:rPr lang="en-US" sz="1600" b="1" dirty="0" smtClean="0">
                <a:solidFill>
                  <a:schemeClr val="accent1"/>
                </a:solidFill>
              </a:rPr>
              <a:t>blueprint.</a:t>
            </a:r>
            <a:endParaRPr lang="en-US" sz="1600" b="1" dirty="0">
              <a:solidFill>
                <a:schemeClr val="accent1"/>
              </a:solidFill>
            </a:endParaRPr>
          </a:p>
        </p:txBody>
      </p:sp>
      <p:sp>
        <p:nvSpPr>
          <p:cNvPr id="5" name="Text Placeholder 2"/>
          <p:cNvSpPr txBox="1">
            <a:spLocks/>
          </p:cNvSpPr>
          <p:nvPr/>
        </p:nvSpPr>
        <p:spPr bwMode="auto">
          <a:xfrm>
            <a:off x="251520" y="4473756"/>
            <a:ext cx="6696211" cy="1935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200"/>
              </a:spcAft>
            </a:pPr>
            <a:r>
              <a:rPr lang="en-US" b="1" dirty="0" smtClean="0"/>
              <a:t>Realizing full cloud </a:t>
            </a:r>
            <a:r>
              <a:rPr lang="en-US" dirty="0" smtClean="0"/>
              <a:t>value by ensuring that the contract with your provider and its associated service level agreement (SLA) has the appropriate provisions for security and privacy. </a:t>
            </a:r>
          </a:p>
          <a:p>
            <a:pPr>
              <a:spcBef>
                <a:spcPts val="0"/>
              </a:spcBef>
              <a:spcAft>
                <a:spcPts val="200"/>
              </a:spcAft>
            </a:pPr>
            <a:r>
              <a:rPr lang="en-CA" b="1" dirty="0" smtClean="0"/>
              <a:t>Determining if your CSPs have the required security</a:t>
            </a:r>
            <a:r>
              <a:rPr lang="en-CA" dirty="0" smtClean="0"/>
              <a:t> </a:t>
            </a:r>
            <a:r>
              <a:rPr lang="en-CA" b="1" dirty="0" smtClean="0"/>
              <a:t>certifications, </a:t>
            </a:r>
            <a:r>
              <a:rPr lang="en-CA" dirty="0" smtClean="0"/>
              <a:t>as this is the responsibility of the consumer. </a:t>
            </a:r>
          </a:p>
          <a:p>
            <a:pPr>
              <a:spcBef>
                <a:spcPts val="0"/>
              </a:spcBef>
              <a:spcAft>
                <a:spcPts val="200"/>
              </a:spcAft>
            </a:pPr>
            <a:r>
              <a:rPr lang="en-CA" b="1" dirty="0"/>
              <a:t>C</a:t>
            </a:r>
            <a:r>
              <a:rPr lang="en-CA" b="1" dirty="0" smtClean="0"/>
              <a:t>ommunicating the division of security responsibilities </a:t>
            </a:r>
            <a:r>
              <a:rPr lang="en-CA" dirty="0" smtClean="0"/>
              <a:t>between yourself and the provider and ensuring that your responsibilities are handled appropriately when using cloud computing services. </a:t>
            </a:r>
          </a:p>
          <a:p>
            <a:pPr marL="174625" lvl="2" indent="-174625">
              <a:spcBef>
                <a:spcPts val="0"/>
              </a:spcBef>
              <a:spcAft>
                <a:spcPts val="200"/>
              </a:spcAft>
              <a:buSzPct val="120000"/>
              <a:buFont typeface="Arial" pitchFamily="34" charset="0"/>
              <a:buChar char="•"/>
            </a:pPr>
            <a:r>
              <a:rPr lang="en-US" b="1" dirty="0" smtClean="0"/>
              <a:t>Making </a:t>
            </a:r>
            <a:r>
              <a:rPr lang="en-US" b="1" dirty="0"/>
              <a:t>sure you don’t </a:t>
            </a:r>
            <a:r>
              <a:rPr lang="en-US" b="1" dirty="0" smtClean="0"/>
              <a:t>overreact</a:t>
            </a:r>
            <a:r>
              <a:rPr lang="en-US" b="1" dirty="0"/>
              <a:t>.</a:t>
            </a:r>
            <a:r>
              <a:rPr lang="en-US" dirty="0"/>
              <a:t> Our practical guidance in this area should be used to avoid overreaction and paralysis, which often result from </a:t>
            </a:r>
            <a:r>
              <a:rPr lang="en-US" dirty="0" smtClean="0"/>
              <a:t>overblown </a:t>
            </a:r>
            <a:r>
              <a:rPr lang="en-US" dirty="0"/>
              <a:t>cloud security concerns</a:t>
            </a:r>
            <a:r>
              <a:rPr lang="en-US" dirty="0" smtClean="0"/>
              <a:t>.</a:t>
            </a:r>
            <a:endParaRPr lang="en-CA" dirty="0" smtClean="0"/>
          </a:p>
          <a:p>
            <a:pPr>
              <a:spcBef>
                <a:spcPts val="0"/>
              </a:spcBef>
              <a:spcAft>
                <a:spcPts val="200"/>
              </a:spcAft>
            </a:pPr>
            <a:endParaRPr lang="en-CA" dirty="0"/>
          </a:p>
        </p:txBody>
      </p:sp>
      <p:sp>
        <p:nvSpPr>
          <p:cNvPr id="7" name="Text Placeholder 2"/>
          <p:cNvSpPr txBox="1">
            <a:spLocks/>
          </p:cNvSpPr>
          <p:nvPr/>
        </p:nvSpPr>
        <p:spPr bwMode="auto">
          <a:xfrm>
            <a:off x="366900" y="1243720"/>
            <a:ext cx="7513062" cy="259427"/>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None/>
            </a:pPr>
            <a:r>
              <a:rPr lang="en-US" b="1" dirty="0" smtClean="0">
                <a:solidFill>
                  <a:schemeClr val="bg1"/>
                </a:solidFill>
              </a:rPr>
              <a:t>The Main Value of </a:t>
            </a:r>
            <a:r>
              <a:rPr lang="en-US" b="1" dirty="0">
                <a:solidFill>
                  <a:schemeClr val="bg1"/>
                </a:solidFill>
              </a:rPr>
              <a:t>a</a:t>
            </a:r>
            <a:r>
              <a:rPr lang="en-US" b="1" dirty="0" smtClean="0">
                <a:solidFill>
                  <a:schemeClr val="bg1"/>
                </a:solidFill>
              </a:rPr>
              <a:t> Secure Cloud Environment Is the Ability to Take Advantage of </a:t>
            </a:r>
            <a:r>
              <a:rPr lang="en-US" b="1" dirty="0">
                <a:solidFill>
                  <a:schemeClr val="bg1"/>
                </a:solidFill>
              </a:rPr>
              <a:t>t</a:t>
            </a:r>
            <a:r>
              <a:rPr lang="en-US" b="1" dirty="0" smtClean="0">
                <a:solidFill>
                  <a:schemeClr val="bg1"/>
                </a:solidFill>
              </a:rPr>
              <a:t>he Cloud Benefits:</a:t>
            </a:r>
            <a:endParaRPr lang="en-US" b="1" dirty="0">
              <a:solidFill>
                <a:schemeClr val="bg1"/>
              </a:solidFill>
            </a:endParaRPr>
          </a:p>
        </p:txBody>
      </p:sp>
      <p:sp>
        <p:nvSpPr>
          <p:cNvPr id="8" name="Rounded Rectangle 7"/>
          <p:cNvSpPr/>
          <p:nvPr/>
        </p:nvSpPr>
        <p:spPr>
          <a:xfrm>
            <a:off x="354072" y="4214328"/>
            <a:ext cx="1970387" cy="259428"/>
          </a:xfrm>
          <a:prstGeom prst="roundRect">
            <a:avLst/>
          </a:prstGeom>
          <a:solidFill>
            <a:srgbClr val="D9A210"/>
          </a:solidFill>
          <a:ln>
            <a:solidFill>
              <a:srgbClr val="B78A0D"/>
            </a:solidFill>
          </a:ln>
        </p:spPr>
        <p:style>
          <a:lnRef idx="2">
            <a:schemeClr val="accent6">
              <a:shade val="50000"/>
            </a:schemeClr>
          </a:lnRef>
          <a:fillRef idx="1">
            <a:schemeClr val="accent6"/>
          </a:fillRef>
          <a:effectRef idx="0">
            <a:schemeClr val="accent6"/>
          </a:effectRef>
          <a:fontRef idx="minor">
            <a:schemeClr val="lt1"/>
          </a:fontRef>
        </p:style>
        <p:txBody>
          <a:bodyPr wrap="square">
            <a:noAutofit/>
          </a:bodyPr>
          <a:lstStyle/>
          <a:p>
            <a:r>
              <a:rPr lang="en-US" sz="1200" b="1" dirty="0" smtClean="0"/>
              <a:t>What We Help You With:</a:t>
            </a:r>
            <a:endParaRPr lang="en-CA" sz="1200" b="1" dirty="0"/>
          </a:p>
        </p:txBody>
      </p:sp>
      <p:sp>
        <p:nvSpPr>
          <p:cNvPr id="9" name="Text Placeholder 4"/>
          <p:cNvSpPr txBox="1">
            <a:spLocks/>
          </p:cNvSpPr>
          <p:nvPr>
            <p:custDataLst>
              <p:tags r:id="rId1"/>
            </p:custDataLst>
          </p:nvPr>
        </p:nvSpPr>
        <p:spPr>
          <a:xfrm>
            <a:off x="263610" y="1503148"/>
            <a:ext cx="7513063" cy="2711180"/>
          </a:xfrm>
          <a:prstGeom prst="rect">
            <a:avLst/>
          </a:prstGeom>
          <a:ln>
            <a:noFill/>
          </a:ln>
        </p:spPr>
        <p:txBody>
          <a:bodyPr/>
          <a:lstStyle/>
          <a:p>
            <a:pPr marL="171450" marR="0" lvl="0" indent="-171450" algn="l" defTabSz="914400" rtl="0" eaLnBrk="0" fontAlgn="base" latinLnBrk="0" hangingPunct="0">
              <a:lnSpc>
                <a:spcPct val="100000"/>
              </a:lnSpc>
              <a:spcBef>
                <a:spcPts val="600"/>
              </a:spcBef>
              <a:spcAft>
                <a:spcPct val="0"/>
              </a:spcAft>
              <a:buClr>
                <a:schemeClr val="tx1"/>
              </a:buClr>
              <a:buSzPct val="120000"/>
              <a:buFont typeface="Arial" panose="020B0604020202020204" pitchFamily="34" charset="0"/>
              <a:buChar char="•"/>
              <a:tabLst/>
              <a:defRPr/>
            </a:pPr>
            <a:r>
              <a:rPr kumimoji="0" lang="en-US" sz="1200" b="1" i="0" u="none" strike="noStrike" kern="1200" cap="none" spc="0" normalizeH="0" baseline="0" noProof="0" dirty="0" smtClean="0">
                <a:ln>
                  <a:noFill/>
                </a:ln>
                <a:effectLst/>
                <a:uLnTx/>
                <a:uFillTx/>
                <a:latin typeface="+mn-lt"/>
                <a:ea typeface="+mn-ea"/>
                <a:cs typeface="+mn-cs"/>
              </a:rPr>
              <a:t>Cost savings</a:t>
            </a:r>
            <a:r>
              <a:rPr kumimoji="0" lang="en-US" sz="1200" i="0" u="none" strike="noStrike" kern="1200" cap="none" spc="0" normalizeH="0" baseline="0" noProof="0" dirty="0" smtClean="0">
                <a:ln>
                  <a:noFill/>
                </a:ln>
                <a:effectLst/>
                <a:uLnTx/>
                <a:uFillTx/>
                <a:latin typeface="+mn-lt"/>
                <a:ea typeface="+mn-ea"/>
                <a:cs typeface="+mn-cs"/>
              </a:rPr>
              <a:t> </a:t>
            </a:r>
            <a:r>
              <a:rPr kumimoji="0" lang="en-US" sz="1200" b="1" i="0" u="none" strike="noStrike" kern="1200" cap="none" spc="0" normalizeH="0" baseline="0" noProof="0" dirty="0" smtClean="0">
                <a:ln>
                  <a:noFill/>
                </a:ln>
                <a:effectLst/>
                <a:uLnTx/>
                <a:uFillTx/>
                <a:latin typeface="+mn-lt"/>
                <a:ea typeface="+mn-ea"/>
                <a:cs typeface="+mn-cs"/>
              </a:rPr>
              <a:t>–</a:t>
            </a:r>
            <a:r>
              <a:rPr kumimoji="0" lang="en-US" sz="1200" i="0" u="none" strike="noStrike" kern="1200" cap="none" spc="0" normalizeH="0" baseline="0" noProof="0" dirty="0" smtClean="0">
                <a:ln>
                  <a:noFill/>
                </a:ln>
                <a:effectLst/>
                <a:uLnTx/>
                <a:uFillTx/>
                <a:latin typeface="+mn-lt"/>
                <a:ea typeface="+mn-ea"/>
                <a:cs typeface="+mn-cs"/>
              </a:rPr>
              <a:t> The ability to shift</a:t>
            </a:r>
            <a:r>
              <a:rPr kumimoji="0" lang="en-US" sz="1200" i="0" u="none" strike="noStrike" kern="1200" cap="none" spc="0" normalizeH="0" noProof="0" dirty="0" smtClean="0">
                <a:ln>
                  <a:noFill/>
                </a:ln>
                <a:effectLst/>
                <a:uLnTx/>
                <a:uFillTx/>
                <a:latin typeface="+mn-lt"/>
                <a:ea typeface="+mn-ea"/>
                <a:cs typeface="+mn-cs"/>
              </a:rPr>
              <a:t> capital expenditures to operational expenses as well as general reduced and/or re-allocated costs can be realized. </a:t>
            </a:r>
            <a:endParaRPr kumimoji="0" lang="en-US" sz="1200" b="1" i="0" u="none" strike="noStrike" kern="1200" cap="none" spc="0" normalizeH="0" baseline="0" noProof="0" dirty="0" smtClean="0">
              <a:ln>
                <a:noFill/>
              </a:ln>
              <a:effectLst/>
              <a:uLnTx/>
              <a:uFillTx/>
              <a:latin typeface="+mn-lt"/>
              <a:ea typeface="+mn-ea"/>
              <a:cs typeface="+mn-cs"/>
            </a:endParaRPr>
          </a:p>
          <a:p>
            <a:pPr marL="180975" marR="0" lvl="0" indent="-180975" algn="l" defTabSz="914400" rtl="0" eaLnBrk="0" fontAlgn="base" latinLnBrk="0" hangingPunct="0">
              <a:lnSpc>
                <a:spcPct val="100000"/>
              </a:lnSpc>
              <a:spcBef>
                <a:spcPts val="600"/>
              </a:spcBef>
              <a:spcAft>
                <a:spcPct val="0"/>
              </a:spcAft>
              <a:buClr>
                <a:schemeClr val="tx1"/>
              </a:buClr>
              <a:buSzPct val="120000"/>
              <a:buFont typeface="Arial" charset="0"/>
              <a:buChar char="•"/>
              <a:tabLst/>
              <a:defRPr/>
            </a:pPr>
            <a:r>
              <a:rPr kumimoji="0" lang="en-US" sz="1200" b="1" i="0" u="none" strike="noStrike" kern="1200" cap="none" spc="0" normalizeH="0" baseline="0" noProof="0" dirty="0" smtClean="0">
                <a:ln>
                  <a:noFill/>
                </a:ln>
                <a:effectLst/>
                <a:uLnTx/>
                <a:uFillTx/>
                <a:latin typeface="+mn-lt"/>
                <a:ea typeface="+mn-ea"/>
                <a:cs typeface="+mn-cs"/>
              </a:rPr>
              <a:t>Economies of scale –</a:t>
            </a:r>
            <a:r>
              <a:rPr kumimoji="0" lang="en-US" sz="1200" b="0" i="0" u="none" strike="noStrike" kern="1200" cap="none" spc="0" normalizeH="0" baseline="0" noProof="0" dirty="0" smtClean="0">
                <a:ln>
                  <a:noFill/>
                </a:ln>
                <a:effectLst/>
                <a:uLnTx/>
                <a:uFillTx/>
                <a:latin typeface="+mn-lt"/>
                <a:ea typeface="+mn-ea"/>
                <a:cs typeface="+mn-cs"/>
              </a:rPr>
              <a:t> The cloud levels the playing field and puts enterprise IT performance within reach for </a:t>
            </a:r>
            <a:r>
              <a:rPr lang="en-US" sz="1200" dirty="0" smtClean="0">
                <a:latin typeface="+mn-lt"/>
              </a:rPr>
              <a:t>small to mid-sized enterprises</a:t>
            </a:r>
            <a:r>
              <a:rPr kumimoji="0" lang="en-US" sz="1200" b="0" i="0" u="none" strike="noStrike" kern="1200" cap="none" spc="0" normalizeH="0" baseline="0" noProof="0" dirty="0" smtClean="0">
                <a:ln>
                  <a:noFill/>
                </a:ln>
                <a:effectLst/>
                <a:uLnTx/>
                <a:uFillTx/>
                <a:latin typeface="+mn-lt"/>
                <a:ea typeface="+mn-ea"/>
                <a:cs typeface="+mn-cs"/>
              </a:rPr>
              <a:t>. </a:t>
            </a:r>
          </a:p>
          <a:p>
            <a:pPr marL="180975" marR="0" lvl="0" indent="-180975" algn="l" defTabSz="914400" rtl="0" eaLnBrk="0" fontAlgn="base" latinLnBrk="0" hangingPunct="0">
              <a:lnSpc>
                <a:spcPct val="100000"/>
              </a:lnSpc>
              <a:spcBef>
                <a:spcPts val="600"/>
              </a:spcBef>
              <a:spcAft>
                <a:spcPct val="0"/>
              </a:spcAft>
              <a:buClr>
                <a:schemeClr val="tx1"/>
              </a:buClr>
              <a:buSzPct val="120000"/>
              <a:buFont typeface="Arial" charset="0"/>
              <a:buChar char="•"/>
              <a:tabLst/>
              <a:defRPr/>
            </a:pPr>
            <a:r>
              <a:rPr kumimoji="0" lang="en-US" sz="1200" b="1" i="0" u="none" strike="noStrike" kern="1200" cap="none" spc="0" normalizeH="0" baseline="0" noProof="0" dirty="0" smtClean="0">
                <a:ln>
                  <a:noFill/>
                </a:ln>
                <a:effectLst/>
                <a:uLnTx/>
                <a:uFillTx/>
                <a:latin typeface="+mn-lt"/>
                <a:ea typeface="+mn-ea"/>
                <a:cs typeface="+mn-cs"/>
              </a:rPr>
              <a:t>Rapid flexibility –</a:t>
            </a:r>
            <a:r>
              <a:rPr kumimoji="0" lang="en-US" sz="1200" b="0" i="0" u="none" strike="noStrike" kern="1200" cap="none" spc="0" normalizeH="0" baseline="0" noProof="0" dirty="0" smtClean="0">
                <a:ln>
                  <a:noFill/>
                </a:ln>
                <a:effectLst/>
                <a:uLnTx/>
                <a:uFillTx/>
                <a:latin typeface="+mn-lt"/>
                <a:ea typeface="+mn-ea"/>
                <a:cs typeface="+mn-cs"/>
              </a:rPr>
              <a:t> The ability to scale service depending on demand and the changing business requirements.</a:t>
            </a:r>
          </a:p>
          <a:p>
            <a:pPr marL="180975" marR="0" lvl="0" indent="-180975" algn="l" defTabSz="914400" rtl="0" eaLnBrk="0" fontAlgn="base" latinLnBrk="0" hangingPunct="0">
              <a:lnSpc>
                <a:spcPct val="100000"/>
              </a:lnSpc>
              <a:spcBef>
                <a:spcPts val="600"/>
              </a:spcBef>
              <a:spcAft>
                <a:spcPct val="0"/>
              </a:spcAft>
              <a:buClr>
                <a:schemeClr val="tx1"/>
              </a:buClr>
              <a:buSzPct val="120000"/>
              <a:buFont typeface="Arial" charset="0"/>
              <a:buChar char="•"/>
              <a:tabLst/>
              <a:defRPr/>
            </a:pPr>
            <a:r>
              <a:rPr kumimoji="0" lang="en-US" sz="1200" b="1" i="0" u="none" strike="noStrike" kern="1200" cap="none" spc="0" normalizeH="0" baseline="0" noProof="0" dirty="0" smtClean="0">
                <a:ln>
                  <a:noFill/>
                </a:ln>
                <a:effectLst/>
                <a:uLnTx/>
                <a:uFillTx/>
                <a:latin typeface="+mn-lt"/>
                <a:ea typeface="+mn-ea"/>
                <a:cs typeface="+mn-cs"/>
              </a:rPr>
              <a:t>Service bottlenecks –</a:t>
            </a:r>
            <a:r>
              <a:rPr kumimoji="0" lang="en-US" sz="1200" b="0" i="0" u="none" strike="noStrike" kern="1200" cap="none" spc="0" normalizeH="0" baseline="0" noProof="0" dirty="0" smtClean="0">
                <a:ln>
                  <a:noFill/>
                </a:ln>
                <a:effectLst/>
                <a:uLnTx/>
                <a:uFillTx/>
                <a:latin typeface="+mn-lt"/>
                <a:ea typeface="+mn-ea"/>
                <a:cs typeface="+mn-cs"/>
              </a:rPr>
              <a:t> High traffic periods usually result in cramped capacity in-house, but cloud services can be dialed up to meet needs on demand.</a:t>
            </a:r>
          </a:p>
          <a:p>
            <a:pPr marL="180975" marR="0" lvl="0" indent="-180975" algn="l" defTabSz="914400" rtl="0" eaLnBrk="0" fontAlgn="base" latinLnBrk="0" hangingPunct="0">
              <a:lnSpc>
                <a:spcPct val="100000"/>
              </a:lnSpc>
              <a:spcBef>
                <a:spcPts val="600"/>
              </a:spcBef>
              <a:spcAft>
                <a:spcPct val="0"/>
              </a:spcAft>
              <a:buClr>
                <a:schemeClr val="tx1"/>
              </a:buClr>
              <a:buSzPct val="120000"/>
              <a:buFont typeface="Arial" charset="0"/>
              <a:buChar char="•"/>
              <a:tabLst/>
              <a:defRPr/>
            </a:pPr>
            <a:r>
              <a:rPr kumimoji="0" lang="en-US" sz="1200" b="1" i="0" u="none" strike="noStrike" kern="1200" cap="none" spc="0" normalizeH="0" baseline="0" noProof="0" dirty="0" smtClean="0">
                <a:ln>
                  <a:noFill/>
                </a:ln>
                <a:effectLst/>
                <a:uLnTx/>
                <a:uFillTx/>
                <a:latin typeface="+mn-lt"/>
                <a:ea typeface="+mn-ea"/>
                <a:cs typeface="+mn-cs"/>
              </a:rPr>
              <a:t>Improved security and compliance –</a:t>
            </a:r>
            <a:r>
              <a:rPr kumimoji="0" lang="en-US" sz="1200" b="0" i="0" u="none" strike="noStrike" kern="1200" cap="none" spc="0" normalizeH="0" baseline="0" noProof="0" dirty="0" smtClean="0">
                <a:ln>
                  <a:noFill/>
                </a:ln>
                <a:effectLst/>
                <a:uLnTx/>
                <a:uFillTx/>
                <a:latin typeface="+mn-lt"/>
                <a:ea typeface="+mn-ea"/>
                <a:cs typeface="+mn-cs"/>
              </a:rPr>
              <a:t> Often many SaaS providers will increase</a:t>
            </a:r>
            <a:r>
              <a:rPr kumimoji="0" lang="en-US" sz="1200" b="0" i="0" u="none" strike="noStrike" kern="1200" cap="none" spc="0" normalizeH="0" noProof="0" dirty="0" smtClean="0">
                <a:ln>
                  <a:noFill/>
                </a:ln>
                <a:effectLst/>
                <a:uLnTx/>
                <a:uFillTx/>
                <a:latin typeface="+mn-lt"/>
                <a:ea typeface="+mn-ea"/>
                <a:cs typeface="+mn-cs"/>
              </a:rPr>
              <a:t> the level of security placed on an organization’s data and meet regulatory requirements. </a:t>
            </a:r>
          </a:p>
          <a:p>
            <a:pPr marL="180975" marR="0" lvl="0" indent="-180975" algn="l" defTabSz="914400" rtl="0" eaLnBrk="0" fontAlgn="base" latinLnBrk="0" hangingPunct="0">
              <a:lnSpc>
                <a:spcPct val="100000"/>
              </a:lnSpc>
              <a:spcBef>
                <a:spcPts val="600"/>
              </a:spcBef>
              <a:spcAft>
                <a:spcPct val="0"/>
              </a:spcAft>
              <a:buClr>
                <a:schemeClr val="tx1"/>
              </a:buClr>
              <a:buSzPct val="120000"/>
              <a:buFont typeface="Arial" charset="0"/>
              <a:buChar char="•"/>
              <a:tabLst/>
              <a:defRPr/>
            </a:pPr>
            <a:r>
              <a:rPr lang="en-US" sz="1200" b="1" baseline="0" dirty="0" smtClean="0"/>
              <a:t>Measurement of IT –</a:t>
            </a:r>
            <a:r>
              <a:rPr lang="en-US" sz="1200" baseline="0" dirty="0" smtClean="0"/>
              <a:t> Adopting a</a:t>
            </a:r>
            <a:r>
              <a:rPr lang="en-US" sz="1200" dirty="0" smtClean="0"/>
              <a:t> public SaaS can often place measurable metrics on performance, uptime, and other IT-based areas that would otherwise not be measured internally. </a:t>
            </a:r>
            <a:endParaRPr kumimoji="0" lang="en-US" sz="1200" b="0" i="0" u="none" strike="noStrike" kern="1200" cap="none" spc="0" normalizeH="0" baseline="0" noProof="0" dirty="0">
              <a:ln>
                <a:noFill/>
              </a:ln>
              <a:effectLst/>
              <a:uLnTx/>
              <a:uFillTx/>
              <a:latin typeface="+mn-lt"/>
              <a:ea typeface="+mn-ea"/>
              <a:cs typeface="+mn-cs"/>
            </a:endParaRPr>
          </a:p>
        </p:txBody>
      </p:sp>
      <p:grpSp>
        <p:nvGrpSpPr>
          <p:cNvPr id="10" name="Group 9"/>
          <p:cNvGrpSpPr/>
          <p:nvPr/>
        </p:nvGrpSpPr>
        <p:grpSpPr>
          <a:xfrm>
            <a:off x="-10926" y="6519972"/>
            <a:ext cx="9154925" cy="338028"/>
            <a:chOff x="-10926" y="6519972"/>
            <a:chExt cx="9154925" cy="338028"/>
          </a:xfrm>
        </p:grpSpPr>
        <p:sp>
          <p:nvSpPr>
            <p:cNvPr id="11" name="Rectangle 1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592135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grpSp>
        <p:nvGrpSpPr>
          <p:cNvPr id="2" name="Group 1"/>
          <p:cNvGrpSpPr/>
          <p:nvPr/>
        </p:nvGrpSpPr>
        <p:grpSpPr>
          <a:xfrm>
            <a:off x="-10926" y="6519972"/>
            <a:ext cx="9154925" cy="338028"/>
            <a:chOff x="-10926" y="6519972"/>
            <a:chExt cx="9154925" cy="338028"/>
          </a:xfrm>
        </p:grpSpPr>
        <p:sp>
          <p:nvSpPr>
            <p:cNvPr id="56" name="Rectangle 5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7" name="Rectangle 5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870410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CISOs</a:t>
            </a:r>
          </a:p>
          <a:p>
            <a:r>
              <a:rPr lang="en-US" dirty="0"/>
              <a:t>Security </a:t>
            </a:r>
            <a:r>
              <a:rPr lang="en-US" dirty="0" smtClean="0"/>
              <a:t>directors </a:t>
            </a:r>
            <a:r>
              <a:rPr lang="en-US" dirty="0"/>
              <a:t>and </a:t>
            </a:r>
            <a:r>
              <a:rPr lang="en-US" dirty="0" smtClean="0"/>
              <a:t>managers</a:t>
            </a:r>
            <a:endParaRPr lang="en-US" dirty="0"/>
          </a:p>
          <a:p>
            <a:r>
              <a:rPr lang="en-US" dirty="0"/>
              <a:t>Project </a:t>
            </a:r>
            <a:r>
              <a:rPr lang="en-US" dirty="0" smtClean="0"/>
              <a:t>managers</a:t>
            </a:r>
            <a:endParaRPr lang="en-US" dirty="0"/>
          </a:p>
          <a:p>
            <a:endParaRPr lang="en-US" dirty="0"/>
          </a:p>
        </p:txBody>
      </p:sp>
      <p:sp>
        <p:nvSpPr>
          <p:cNvPr id="14" name="Text Placeholder 13"/>
          <p:cNvSpPr>
            <a:spLocks noGrp="1"/>
          </p:cNvSpPr>
          <p:nvPr>
            <p:ph type="body" sz="quarter" idx="26"/>
          </p:nvPr>
        </p:nvSpPr>
        <p:spPr>
          <a:xfrm>
            <a:off x="4835436" y="1607231"/>
            <a:ext cx="4041648" cy="2024732"/>
          </a:xfrm>
        </p:spPr>
        <p:txBody>
          <a:bodyPr/>
          <a:lstStyle/>
          <a:p>
            <a:r>
              <a:rPr lang="en-US" dirty="0"/>
              <a:t>Identify the </a:t>
            </a:r>
            <a:r>
              <a:rPr lang="en-US" dirty="0" smtClean="0"/>
              <a:t>cloud </a:t>
            </a:r>
            <a:r>
              <a:rPr lang="en-US" dirty="0"/>
              <a:t>risk profile and security control gaps that must be covered</a:t>
            </a:r>
            <a:r>
              <a:rPr lang="en-US" dirty="0" smtClean="0"/>
              <a:t>.</a:t>
            </a:r>
          </a:p>
          <a:p>
            <a:r>
              <a:rPr lang="en-US" dirty="0"/>
              <a:t>Ensure the organization’s </a:t>
            </a:r>
            <a:r>
              <a:rPr lang="en-US" dirty="0" smtClean="0"/>
              <a:t>cloud </a:t>
            </a:r>
            <a:r>
              <a:rPr lang="en-US" dirty="0"/>
              <a:t>environment is secured and protected from data leaks and breaches. </a:t>
            </a:r>
            <a:r>
              <a:rPr lang="en-US" dirty="0" smtClean="0"/>
              <a:t>Ensure </a:t>
            </a:r>
            <a:r>
              <a:rPr lang="en-US" dirty="0"/>
              <a:t>privacy of data and other </a:t>
            </a:r>
            <a:r>
              <a:rPr lang="en-US" dirty="0" smtClean="0"/>
              <a:t>information is maintained.</a:t>
            </a:r>
            <a:endParaRPr lang="en-US" dirty="0"/>
          </a:p>
          <a:p>
            <a:r>
              <a:rPr lang="en-US" dirty="0"/>
              <a:t>Leverage the security capabilities from </a:t>
            </a:r>
            <a:r>
              <a:rPr lang="en-US" dirty="0" smtClean="0"/>
              <a:t>cloud vendors</a:t>
            </a:r>
            <a:r>
              <a:rPr lang="en-US" dirty="0"/>
              <a:t>.</a:t>
            </a:r>
          </a:p>
          <a:p>
            <a:endParaRPr lang="en-US" dirty="0"/>
          </a:p>
          <a:p>
            <a:endParaRPr lang="en-US" dirty="0"/>
          </a:p>
        </p:txBody>
      </p:sp>
      <p:sp>
        <p:nvSpPr>
          <p:cNvPr id="15" name="Text Placeholder 14"/>
          <p:cNvSpPr>
            <a:spLocks noGrp="1"/>
          </p:cNvSpPr>
          <p:nvPr>
            <p:ph type="body" sz="quarter" idx="27"/>
          </p:nvPr>
        </p:nvSpPr>
        <p:spPr/>
        <p:txBody>
          <a:bodyPr/>
          <a:lstStyle/>
          <a:p>
            <a:r>
              <a:rPr lang="en-US" dirty="0"/>
              <a:t>Vendor </a:t>
            </a:r>
            <a:r>
              <a:rPr lang="en-US" dirty="0" smtClean="0"/>
              <a:t>management</a:t>
            </a:r>
            <a:endParaRPr lang="en-US" dirty="0"/>
          </a:p>
          <a:p>
            <a:r>
              <a:rPr lang="en-US" dirty="0"/>
              <a:t>Security </a:t>
            </a:r>
            <a:r>
              <a:rPr lang="en-US" dirty="0" smtClean="0"/>
              <a:t>architects</a:t>
            </a:r>
            <a:endParaRPr lang="en-US" dirty="0"/>
          </a:p>
          <a:p>
            <a:r>
              <a:rPr lang="en-US" dirty="0"/>
              <a:t>Business </a:t>
            </a:r>
            <a:r>
              <a:rPr lang="en-US" dirty="0" smtClean="0"/>
              <a:t>managers</a:t>
            </a:r>
            <a:endParaRPr lang="en-US" dirty="0"/>
          </a:p>
          <a:p>
            <a:endParaRPr lang="en-US" dirty="0"/>
          </a:p>
        </p:txBody>
      </p:sp>
      <p:sp>
        <p:nvSpPr>
          <p:cNvPr id="16" name="Text Placeholder 15"/>
          <p:cNvSpPr>
            <a:spLocks noGrp="1"/>
          </p:cNvSpPr>
          <p:nvPr>
            <p:ph type="body" sz="quarter" idx="28"/>
          </p:nvPr>
        </p:nvSpPr>
        <p:spPr/>
        <p:txBody>
          <a:bodyPr/>
          <a:lstStyle/>
          <a:p>
            <a:r>
              <a:rPr lang="en-US" dirty="0"/>
              <a:t>Factor security’s needs into the contract with a cloud service provider (CSP). </a:t>
            </a:r>
            <a:endParaRPr lang="en-US" dirty="0" smtClean="0"/>
          </a:p>
          <a:p>
            <a:r>
              <a:rPr lang="en-US" dirty="0" smtClean="0"/>
              <a:t>Address </a:t>
            </a:r>
            <a:r>
              <a:rPr lang="en-US" dirty="0"/>
              <a:t>security’s needs in the project plan for configuration of the software and for supporting technology. </a:t>
            </a:r>
            <a:endParaRPr lang="en-US" dirty="0" smtClean="0"/>
          </a:p>
          <a:p>
            <a:r>
              <a:rPr lang="en-US" dirty="0" smtClean="0"/>
              <a:t>Put </a:t>
            </a:r>
            <a:r>
              <a:rPr lang="en-US" dirty="0"/>
              <a:t>an ongoing program in place to manage the </a:t>
            </a:r>
            <a:r>
              <a:rPr lang="en-US" dirty="0" smtClean="0"/>
              <a:t>CSPs </a:t>
            </a:r>
            <a:r>
              <a:rPr lang="en-US" dirty="0"/>
              <a:t>and monitor security controls. </a:t>
            </a:r>
          </a:p>
          <a:p>
            <a:endParaRPr lang="en-US" dirty="0"/>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61990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C</a:t>
            </a:r>
            <a:r>
              <a:rPr lang="en-US" dirty="0" smtClean="0"/>
              <a:t>loud </a:t>
            </a:r>
            <a:r>
              <a:rPr lang="en-US" dirty="0"/>
              <a:t>environments, such as infrastructure as a service (IaaS</a:t>
            </a:r>
            <a:r>
              <a:rPr lang="en-US" dirty="0" smtClean="0"/>
              <a:t>), </a:t>
            </a:r>
            <a:r>
              <a:rPr lang="en-US" dirty="0"/>
              <a:t>platform as a service (PaaS</a:t>
            </a:r>
            <a:r>
              <a:rPr lang="en-US" dirty="0" smtClean="0"/>
              <a:t>), or software as a service (SaaS) </a:t>
            </a:r>
            <a:r>
              <a:rPr lang="en-US" dirty="0"/>
              <a:t>offer major IT and business benefits that organizations are looking to realize. </a:t>
            </a:r>
            <a:endParaRPr lang="en-US" dirty="0" smtClean="0"/>
          </a:p>
          <a:p>
            <a:r>
              <a:rPr lang="en-US" dirty="0" smtClean="0"/>
              <a:t>An </a:t>
            </a:r>
            <a:r>
              <a:rPr lang="en-US" dirty="0"/>
              <a:t>organization has decided to migrate some part of the business into a </a:t>
            </a:r>
            <a:r>
              <a:rPr lang="en-US" dirty="0" smtClean="0"/>
              <a:t>cloud </a:t>
            </a:r>
            <a:r>
              <a:rPr lang="en-US" dirty="0"/>
              <a:t>environment. This is being done for </a:t>
            </a:r>
            <a:r>
              <a:rPr lang="en-US" dirty="0" smtClean="0"/>
              <a:t>numerous </a:t>
            </a:r>
            <a:r>
              <a:rPr lang="en-US" dirty="0"/>
              <a:t>cloud </a:t>
            </a:r>
            <a:r>
              <a:rPr lang="en-US" dirty="0" smtClean="0"/>
              <a:t>rationales. </a:t>
            </a:r>
            <a:endParaRPr lang="en-US" dirty="0"/>
          </a:p>
          <a:p>
            <a:endParaRPr lang="en-US" dirty="0"/>
          </a:p>
        </p:txBody>
      </p:sp>
      <p:sp>
        <p:nvSpPr>
          <p:cNvPr id="4" name="Text Placeholder 3"/>
          <p:cNvSpPr>
            <a:spLocks noGrp="1"/>
          </p:cNvSpPr>
          <p:nvPr>
            <p:ph type="body" sz="quarter" idx="11"/>
          </p:nvPr>
        </p:nvSpPr>
        <p:spPr/>
        <p:txBody>
          <a:bodyPr/>
          <a:lstStyle/>
          <a:p>
            <a:r>
              <a:rPr lang="en-US" dirty="0"/>
              <a:t>Security remains a large impediment to realizing cloud benefits. Numerous concerns still exist around the ability for data privacy, confidentiality, and integrity to be maintained in a cloud environment. </a:t>
            </a:r>
          </a:p>
          <a:p>
            <a:r>
              <a:rPr lang="en-US" dirty="0"/>
              <a:t>Even if adoption is agreed upon, it becomes hard to evaluate vendors that have strong security offerings and even harder to utilize security controls that are internally deployed in the cloud environment. </a:t>
            </a:r>
          </a:p>
          <a:p>
            <a:endParaRPr lang="en-US" dirty="0"/>
          </a:p>
        </p:txBody>
      </p:sp>
      <p:sp>
        <p:nvSpPr>
          <p:cNvPr id="5" name="Text Placeholder 4"/>
          <p:cNvSpPr>
            <a:spLocks noGrp="1"/>
          </p:cNvSpPr>
          <p:nvPr>
            <p:ph type="body" sz="quarter" idx="12"/>
          </p:nvPr>
        </p:nvSpPr>
        <p:spPr/>
        <p:txBody>
          <a:bodyPr/>
          <a:lstStyle/>
          <a:p>
            <a:r>
              <a:rPr lang="en-US" dirty="0"/>
              <a:t>The business is adopting </a:t>
            </a:r>
            <a:r>
              <a:rPr lang="en-US" dirty="0" smtClean="0"/>
              <a:t>a cloud </a:t>
            </a:r>
            <a:r>
              <a:rPr lang="en-US" dirty="0"/>
              <a:t>environment and it must be secured, which includes: </a:t>
            </a:r>
          </a:p>
          <a:p>
            <a:pPr lvl="1"/>
            <a:r>
              <a:rPr lang="en-US" dirty="0"/>
              <a:t>Ensuring business data cannot be leaked or stolen. </a:t>
            </a:r>
          </a:p>
          <a:p>
            <a:pPr lvl="1"/>
            <a:r>
              <a:rPr lang="en-US" dirty="0"/>
              <a:t>Maintaining privacy of data and other information.</a:t>
            </a:r>
          </a:p>
          <a:p>
            <a:pPr lvl="1"/>
            <a:r>
              <a:rPr lang="en-US" dirty="0"/>
              <a:t>Securing the network connection points. </a:t>
            </a:r>
          </a:p>
          <a:p>
            <a:pPr marL="180975" lvl="1">
              <a:buSzPct val="120000"/>
              <a:buFont typeface="Arial" pitchFamily="34" charset="0"/>
              <a:buChar char="•"/>
            </a:pPr>
            <a:r>
              <a:rPr lang="en-US" dirty="0"/>
              <a:t>Determine </a:t>
            </a:r>
            <a:r>
              <a:rPr lang="en-US" dirty="0" smtClean="0"/>
              <a:t>the </a:t>
            </a:r>
            <a:r>
              <a:rPr lang="en-US" dirty="0"/>
              <a:t>balancing act between yourself and your CSP; through contractual and configuration requirements, determine what security requirements your CSP can meet and cover the rest through internal deployment. </a:t>
            </a:r>
          </a:p>
          <a:p>
            <a:pPr marL="180975" lvl="1">
              <a:buSzPct val="120000"/>
              <a:buFont typeface="Arial" pitchFamily="34" charset="0"/>
              <a:buChar char="•"/>
            </a:pPr>
            <a:r>
              <a:rPr lang="en-US" dirty="0"/>
              <a:t>This blueprint and associated tools are scalable for all types of organizations within various industry sectors</a:t>
            </a:r>
            <a:r>
              <a:rPr lang="en-US" dirty="0" smtClean="0"/>
              <a:t>.</a:t>
            </a:r>
            <a:endParaRPr lang="en-US" dirty="0"/>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CA" b="1" dirty="0">
                <a:solidFill>
                  <a:schemeClr val="tx1"/>
                </a:solidFill>
              </a:rPr>
              <a:t>Security </a:t>
            </a:r>
            <a:r>
              <a:rPr lang="en-CA" b="1" dirty="0" smtClean="0">
                <a:solidFill>
                  <a:schemeClr val="tx1"/>
                </a:solidFill>
              </a:rPr>
              <a:t>perception.</a:t>
            </a:r>
            <a:r>
              <a:rPr lang="en-CA" b="1" dirty="0">
                <a:solidFill>
                  <a:schemeClr val="tx1"/>
                </a:solidFill>
              </a:rPr>
              <a:t/>
            </a:r>
            <a:br>
              <a:rPr lang="en-CA" b="1" dirty="0">
                <a:solidFill>
                  <a:schemeClr val="tx1"/>
                </a:solidFill>
              </a:rPr>
            </a:br>
            <a:r>
              <a:rPr lang="en-CA" dirty="0">
                <a:solidFill>
                  <a:schemeClr val="tx1"/>
                </a:solidFill>
              </a:rPr>
              <a:t>The cloud can be secure </a:t>
            </a:r>
            <a:r>
              <a:rPr lang="en-CA" dirty="0" smtClean="0">
                <a:solidFill>
                  <a:schemeClr val="tx1"/>
                </a:solidFill>
              </a:rPr>
              <a:t>despite </a:t>
            </a:r>
            <a:r>
              <a:rPr lang="en-CA" dirty="0">
                <a:solidFill>
                  <a:schemeClr val="tx1"/>
                </a:solidFill>
              </a:rPr>
              <a:t>unique security </a:t>
            </a:r>
            <a:r>
              <a:rPr lang="en-CA" dirty="0" smtClean="0">
                <a:solidFill>
                  <a:schemeClr val="tx1"/>
                </a:solidFill>
              </a:rPr>
              <a:t>threats. </a:t>
            </a:r>
            <a:endParaRPr lang="en-CA" dirty="0">
              <a:solidFill>
                <a:schemeClr val="tx1"/>
              </a:solidFill>
            </a:endParaRPr>
          </a:p>
          <a:p>
            <a:pPr marL="228600" indent="-228600">
              <a:spcBef>
                <a:spcPts val="600"/>
              </a:spcBef>
              <a:spcAft>
                <a:spcPts val="600"/>
              </a:spcAft>
              <a:buSzPct val="100000"/>
              <a:buFont typeface="+mj-lt"/>
              <a:buAutoNum type="arabicPeriod"/>
            </a:pPr>
            <a:r>
              <a:rPr lang="en-CA" b="1" dirty="0">
                <a:solidFill>
                  <a:schemeClr val="tx1"/>
                </a:solidFill>
              </a:rPr>
              <a:t>Balancing </a:t>
            </a:r>
            <a:r>
              <a:rPr lang="en-CA" b="1" dirty="0" smtClean="0">
                <a:solidFill>
                  <a:schemeClr val="tx1"/>
                </a:solidFill>
              </a:rPr>
              <a:t>act.</a:t>
            </a:r>
            <a:r>
              <a:rPr lang="en-CA" b="1" dirty="0">
                <a:solidFill>
                  <a:schemeClr val="tx1"/>
                </a:solidFill>
              </a:rPr>
              <a:t/>
            </a:r>
            <a:br>
              <a:rPr lang="en-CA" b="1" dirty="0">
                <a:solidFill>
                  <a:schemeClr val="tx1"/>
                </a:solidFill>
              </a:rPr>
            </a:br>
            <a:r>
              <a:rPr lang="en-CA" dirty="0">
                <a:solidFill>
                  <a:schemeClr val="tx1"/>
                </a:solidFill>
              </a:rPr>
              <a:t>Securing </a:t>
            </a:r>
            <a:r>
              <a:rPr lang="en-CA" dirty="0" smtClean="0">
                <a:solidFill>
                  <a:schemeClr val="tx1"/>
                </a:solidFill>
              </a:rPr>
              <a:t>a cloud environment </a:t>
            </a:r>
            <a:r>
              <a:rPr lang="en-CA" dirty="0">
                <a:solidFill>
                  <a:schemeClr val="tx1"/>
                </a:solidFill>
              </a:rPr>
              <a:t>is a balancing act of </a:t>
            </a:r>
            <a:r>
              <a:rPr lang="en-CA" dirty="0" smtClean="0">
                <a:solidFill>
                  <a:schemeClr val="tx1"/>
                </a:solidFill>
              </a:rPr>
              <a:t>who is </a:t>
            </a:r>
            <a:r>
              <a:rPr lang="en-CA" dirty="0">
                <a:solidFill>
                  <a:schemeClr val="tx1"/>
                </a:solidFill>
              </a:rPr>
              <a:t>responsible for meeting specific security requirements. </a:t>
            </a:r>
          </a:p>
          <a:p>
            <a:pPr marL="228600" indent="-228600">
              <a:spcBef>
                <a:spcPts val="600"/>
              </a:spcBef>
              <a:spcAft>
                <a:spcPts val="600"/>
              </a:spcAft>
              <a:buSzPct val="100000"/>
              <a:buFont typeface="+mj-lt"/>
              <a:buAutoNum type="arabicPeriod"/>
            </a:pPr>
            <a:r>
              <a:rPr lang="en-CA" b="1" dirty="0">
                <a:solidFill>
                  <a:schemeClr val="tx1"/>
                </a:solidFill>
              </a:rPr>
              <a:t>Structured CSP </a:t>
            </a:r>
            <a:r>
              <a:rPr lang="en-CA" b="1" dirty="0" smtClean="0">
                <a:solidFill>
                  <a:schemeClr val="tx1"/>
                </a:solidFill>
              </a:rPr>
              <a:t>selection process.</a:t>
            </a:r>
            <a:r>
              <a:rPr lang="en-CA" b="1" dirty="0">
                <a:solidFill>
                  <a:schemeClr val="tx1"/>
                </a:solidFill>
              </a:rPr>
              <a:t/>
            </a:r>
            <a:br>
              <a:rPr lang="en-CA" b="1" dirty="0">
                <a:solidFill>
                  <a:schemeClr val="tx1"/>
                </a:solidFill>
              </a:rPr>
            </a:br>
            <a:r>
              <a:rPr lang="en-CA" dirty="0">
                <a:solidFill>
                  <a:schemeClr val="tx1"/>
                </a:solidFill>
              </a:rPr>
              <a:t>Most security challenges and concerns can be minimized through our structured process (CAGI) of selecting a</a:t>
            </a:r>
            <a:r>
              <a:rPr lang="en-CA" dirty="0" smtClean="0">
                <a:solidFill>
                  <a:schemeClr val="tx1"/>
                </a:solidFill>
              </a:rPr>
              <a:t> </a:t>
            </a:r>
            <a:r>
              <a:rPr lang="en-CA" dirty="0">
                <a:solidFill>
                  <a:schemeClr val="tx1"/>
                </a:solidFill>
              </a:rPr>
              <a:t>trusted CSP partner. </a:t>
            </a:r>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Cloud adoption today presents serious and unique security risks</a:t>
            </a:r>
            <a:endParaRPr lang="en-CA" dirty="0"/>
          </a:p>
        </p:txBody>
      </p:sp>
      <p:graphicFrame>
        <p:nvGraphicFramePr>
          <p:cNvPr id="17" name="Table 16"/>
          <p:cNvGraphicFramePr>
            <a:graphicFrameLocks noGrp="1"/>
          </p:cNvGraphicFramePr>
          <p:nvPr>
            <p:extLst>
              <p:ext uri="{D42A27DB-BD31-4B8C-83A1-F6EECF244321}">
                <p14:modId xmlns:p14="http://schemas.microsoft.com/office/powerpoint/2010/main" val="3272814094"/>
              </p:ext>
            </p:extLst>
          </p:nvPr>
        </p:nvGraphicFramePr>
        <p:xfrm>
          <a:off x="297696" y="1230593"/>
          <a:ext cx="8579602" cy="4362647"/>
        </p:xfrm>
        <a:graphic>
          <a:graphicData uri="http://schemas.openxmlformats.org/drawingml/2006/table">
            <a:tbl>
              <a:tblPr firstRow="1" bandRow="1">
                <a:tableStyleId>{5C22544A-7EE6-4342-B048-85BDC9FD1C3A}</a:tableStyleId>
              </a:tblPr>
              <a:tblGrid>
                <a:gridCol w="1249093"/>
                <a:gridCol w="2931207"/>
                <a:gridCol w="1478423"/>
                <a:gridCol w="2920879"/>
              </a:tblGrid>
              <a:tr h="279272">
                <a:tc gridSpan="4">
                  <a:txBody>
                    <a:bodyPr/>
                    <a:lstStyle/>
                    <a:p>
                      <a:pPr algn="ctr"/>
                      <a:r>
                        <a:rPr lang="en-CA" sz="1050" dirty="0" smtClean="0"/>
                        <a:t>Cloud Security Alliance </a:t>
                      </a:r>
                      <a:r>
                        <a:rPr lang="en-CA" sz="1050" dirty="0" smtClean="0">
                          <a:solidFill>
                            <a:srgbClr val="D9A210"/>
                          </a:solidFill>
                        </a:rPr>
                        <a:t>Treacherous Twelve </a:t>
                      </a:r>
                      <a:r>
                        <a:rPr lang="en-CA" sz="1050" baseline="0" dirty="0" smtClean="0"/>
                        <a:t>Cloud Security Risks</a:t>
                      </a:r>
                      <a:endParaRPr lang="en-CA" sz="1050" dirty="0"/>
                    </a:p>
                  </a:txBody>
                  <a:tcPr/>
                </a:tc>
                <a:tc hMerge="1">
                  <a:txBody>
                    <a:bodyPr/>
                    <a:lstStyle/>
                    <a:p>
                      <a:endParaRPr lang="en-CA" dirty="0"/>
                    </a:p>
                  </a:txBody>
                  <a:tcPr/>
                </a:tc>
                <a:tc hMerge="1">
                  <a:txBody>
                    <a:bodyPr/>
                    <a:lstStyle/>
                    <a:p>
                      <a:endParaRPr lang="en-CA"/>
                    </a:p>
                  </a:txBody>
                  <a:tcPr/>
                </a:tc>
                <a:tc hMerge="1">
                  <a:txBody>
                    <a:bodyPr/>
                    <a:lstStyle/>
                    <a:p>
                      <a:endParaRPr lang="en-CA"/>
                    </a:p>
                  </a:txBody>
                  <a:tcPr/>
                </a:tc>
              </a:tr>
              <a:tr h="685485">
                <a:tc>
                  <a:txBody>
                    <a:bodyPr/>
                    <a:lstStyle/>
                    <a:p>
                      <a:pPr marL="228600" indent="-228600">
                        <a:buFont typeface="+mj-lt"/>
                        <a:buAutoNum type="arabicPeriod"/>
                      </a:pPr>
                      <a:r>
                        <a:rPr lang="en-CA" sz="1150" b="1" dirty="0" smtClean="0"/>
                        <a:t>Data Breaches</a:t>
                      </a:r>
                      <a:endParaRPr lang="en-CA" sz="115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50" kern="1200" dirty="0" smtClean="0">
                          <a:solidFill>
                            <a:schemeClr val="dk1"/>
                          </a:solidFill>
                          <a:effectLst/>
                          <a:latin typeface="+mn-lt"/>
                          <a:ea typeface="+mn-ea"/>
                          <a:cs typeface="+mn-cs"/>
                        </a:rPr>
                        <a:t>Sensitive or valuable data falling into the control of either malicious attackers or competitors. </a:t>
                      </a:r>
                    </a:p>
                  </a:txBody>
                  <a:tcPr>
                    <a:lnR w="28575" cap="flat" cmpd="sng" algn="ctr">
                      <a:solidFill>
                        <a:schemeClr val="tx1"/>
                      </a:solidFill>
                      <a:prstDash val="solid"/>
                      <a:round/>
                      <a:headEnd type="none" w="med" len="med"/>
                      <a:tailEnd type="none" w="med" len="med"/>
                    </a:lnR>
                  </a:tcPr>
                </a:tc>
                <a:tc>
                  <a:txBody>
                    <a:bodyPr/>
                    <a:lstStyle/>
                    <a:p>
                      <a:pPr marL="228600" indent="-228600">
                        <a:buFont typeface="+mj-lt"/>
                        <a:buAutoNum type="arabicPeriod" startAt="7"/>
                      </a:pPr>
                      <a:r>
                        <a:rPr lang="en-CA" sz="1150" b="1" dirty="0" smtClean="0"/>
                        <a:t>Cloud Abuse</a:t>
                      </a:r>
                      <a:endParaRPr lang="en-CA" sz="1150" b="1" dirty="0"/>
                    </a:p>
                  </a:txBody>
                  <a:tcPr>
                    <a:lnL w="28575" cap="flat" cmpd="sng" algn="ctr">
                      <a:solidFill>
                        <a:schemeClr val="tx1"/>
                      </a:solidFill>
                      <a:prstDash val="solid"/>
                      <a:round/>
                      <a:headEnd type="none" w="med" len="med"/>
                      <a:tailEnd type="none" w="med" len="med"/>
                    </a:lnL>
                  </a:tcPr>
                </a:tc>
                <a:tc>
                  <a:txBody>
                    <a:bodyPr/>
                    <a:lstStyle/>
                    <a:p>
                      <a:pPr lvl="0"/>
                      <a:r>
                        <a:rPr lang="en-CA" sz="1150" kern="1200" dirty="0" smtClean="0">
                          <a:solidFill>
                            <a:schemeClr val="dk1"/>
                          </a:solidFill>
                          <a:effectLst/>
                          <a:latin typeface="+mn-lt"/>
                          <a:ea typeface="+mn-ea"/>
                          <a:cs typeface="+mn-cs"/>
                        </a:rPr>
                        <a:t>Attackers can use</a:t>
                      </a:r>
                      <a:r>
                        <a:rPr lang="en-CA" sz="1150" kern="1200" baseline="0" dirty="0" smtClean="0">
                          <a:solidFill>
                            <a:schemeClr val="dk1"/>
                          </a:solidFill>
                          <a:effectLst/>
                          <a:latin typeface="+mn-lt"/>
                          <a:ea typeface="+mn-ea"/>
                          <a:cs typeface="+mn-cs"/>
                        </a:rPr>
                        <a:t> cloud networks’ increased computational powers for various malicious activities. </a:t>
                      </a:r>
                      <a:endParaRPr lang="en-CA" sz="1150" kern="1200" dirty="0">
                        <a:solidFill>
                          <a:schemeClr val="dk1"/>
                        </a:solidFill>
                        <a:effectLst/>
                        <a:latin typeface="+mn-lt"/>
                        <a:ea typeface="+mn-ea"/>
                        <a:cs typeface="+mn-cs"/>
                      </a:endParaRPr>
                    </a:p>
                  </a:txBody>
                  <a:tcPr/>
                </a:tc>
              </a:tr>
              <a:tr h="491459">
                <a:tc>
                  <a:txBody>
                    <a:bodyPr/>
                    <a:lstStyle/>
                    <a:p>
                      <a:pPr marL="0" indent="0">
                        <a:buFont typeface="+mj-lt"/>
                        <a:buNone/>
                      </a:pPr>
                      <a:r>
                        <a:rPr lang="en-CA" sz="1150" b="1" dirty="0" smtClean="0"/>
                        <a:t>2. </a:t>
                      </a:r>
                      <a:r>
                        <a:rPr lang="en-CA" sz="1150" b="1" baseline="0" dirty="0" smtClean="0"/>
                        <a:t>  </a:t>
                      </a:r>
                      <a:r>
                        <a:rPr lang="en-CA" sz="1150" b="1" dirty="0" smtClean="0"/>
                        <a:t>Data Loss</a:t>
                      </a:r>
                      <a:endParaRPr lang="en-CA" sz="1150" b="1" dirty="0"/>
                    </a:p>
                  </a:txBody>
                  <a:tcPr/>
                </a:tc>
                <a:tc>
                  <a:txBody>
                    <a:bodyPr/>
                    <a:lstStyle/>
                    <a:p>
                      <a:pPr lvl="0"/>
                      <a:r>
                        <a:rPr lang="en-CA" sz="1150" kern="1200" dirty="0" smtClean="0">
                          <a:solidFill>
                            <a:schemeClr val="dk1"/>
                          </a:solidFill>
                          <a:effectLst/>
                          <a:latin typeface="+mn-lt"/>
                          <a:ea typeface="+mn-ea"/>
                          <a:cs typeface="+mn-cs"/>
                        </a:rPr>
                        <a:t>The possibility of seeing valuable data disappear without a trace. </a:t>
                      </a:r>
                    </a:p>
                  </a:txBody>
                  <a:tcPr>
                    <a:lnR w="28575" cap="flat" cmpd="sng" algn="ctr">
                      <a:solidFill>
                        <a:schemeClr val="tx1"/>
                      </a:solidFill>
                      <a:prstDash val="solid"/>
                      <a:round/>
                      <a:headEnd type="none" w="med" len="med"/>
                      <a:tailEnd type="none" w="med" len="med"/>
                    </a:lnR>
                  </a:tcPr>
                </a:tc>
                <a:tc>
                  <a:txBody>
                    <a:bodyPr/>
                    <a:lstStyle/>
                    <a:p>
                      <a:pPr marL="228600" indent="-228600">
                        <a:buFont typeface="+mj-lt"/>
                        <a:buAutoNum type="arabicPeriod" startAt="8"/>
                      </a:pPr>
                      <a:r>
                        <a:rPr lang="en-CA" sz="1150" b="1" dirty="0" smtClean="0"/>
                        <a:t>Insufficient Due Diligence</a:t>
                      </a:r>
                      <a:endParaRPr lang="en-CA" sz="1150" b="1" dirty="0"/>
                    </a:p>
                  </a:txBody>
                  <a:tcPr>
                    <a:lnL w="28575"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50" kern="1200" dirty="0" smtClean="0">
                          <a:solidFill>
                            <a:schemeClr val="dk1"/>
                          </a:solidFill>
                          <a:effectLst/>
                          <a:latin typeface="+mn-lt"/>
                          <a:ea typeface="+mn-ea"/>
                          <a:cs typeface="+mn-cs"/>
                        </a:rPr>
                        <a:t>Lack of understanding of the cloud environment poses huge risk</a:t>
                      </a:r>
                      <a:r>
                        <a:rPr lang="en-US" sz="1150" kern="1200" baseline="0" dirty="0" smtClean="0">
                          <a:solidFill>
                            <a:schemeClr val="dk1"/>
                          </a:solidFill>
                          <a:effectLst/>
                          <a:latin typeface="+mn-lt"/>
                          <a:ea typeface="+mn-ea"/>
                          <a:cs typeface="+mn-cs"/>
                        </a:rPr>
                        <a:t> of</a:t>
                      </a:r>
                      <a:r>
                        <a:rPr lang="en-US" sz="1150" kern="1200" dirty="0" smtClean="0">
                          <a:solidFill>
                            <a:schemeClr val="dk1"/>
                          </a:solidFill>
                          <a:effectLst/>
                          <a:latin typeface="+mn-lt"/>
                          <a:ea typeface="+mn-ea"/>
                          <a:cs typeface="+mn-cs"/>
                        </a:rPr>
                        <a:t> various cloud vulnerabilities.</a:t>
                      </a:r>
                      <a:endParaRPr lang="en-CA" sz="1150" kern="1200" dirty="0" smtClean="0">
                        <a:solidFill>
                          <a:schemeClr val="dk1"/>
                        </a:solidFill>
                        <a:effectLst/>
                        <a:latin typeface="+mn-lt"/>
                        <a:ea typeface="+mn-ea"/>
                        <a:cs typeface="+mn-cs"/>
                      </a:endParaRPr>
                    </a:p>
                  </a:txBody>
                  <a:tcPr/>
                </a:tc>
              </a:tr>
              <a:tr h="490841">
                <a:tc>
                  <a:txBody>
                    <a:bodyPr/>
                    <a:lstStyle/>
                    <a:p>
                      <a:pPr marL="228600" indent="-228600">
                        <a:buFont typeface="+mj-lt"/>
                        <a:buAutoNum type="arabicPeriod" startAt="3"/>
                      </a:pPr>
                      <a:r>
                        <a:rPr lang="en-CA" sz="1150" b="1" dirty="0" smtClean="0"/>
                        <a:t>Credential </a:t>
                      </a:r>
                      <a:r>
                        <a:rPr lang="en-CA" sz="1150" b="1" baseline="0" dirty="0" smtClean="0"/>
                        <a:t>Hijacking</a:t>
                      </a:r>
                      <a:endParaRPr lang="en-CA" sz="1150" b="1" dirty="0"/>
                    </a:p>
                  </a:txBody>
                  <a:tcPr/>
                </a:tc>
                <a:tc>
                  <a:txBody>
                    <a:bodyPr/>
                    <a:lstStyle/>
                    <a:p>
                      <a:pPr lvl="0"/>
                      <a:r>
                        <a:rPr lang="en-CA" sz="1150" kern="1200" dirty="0" smtClean="0">
                          <a:solidFill>
                            <a:schemeClr val="dk1"/>
                          </a:solidFill>
                          <a:effectLst/>
                          <a:latin typeface="+mn-lt"/>
                          <a:ea typeface="+mn-ea"/>
                          <a:cs typeface="+mn-cs"/>
                        </a:rPr>
                        <a:t>Attacker gaining</a:t>
                      </a:r>
                      <a:r>
                        <a:rPr lang="en-CA" sz="1150" kern="1200" baseline="0" dirty="0" smtClean="0">
                          <a:solidFill>
                            <a:schemeClr val="dk1"/>
                          </a:solidFill>
                          <a:effectLst/>
                          <a:latin typeface="+mn-lt"/>
                          <a:ea typeface="+mn-ea"/>
                          <a:cs typeface="+mn-cs"/>
                        </a:rPr>
                        <a:t> access to credentials for malicious intent</a:t>
                      </a:r>
                      <a:r>
                        <a:rPr lang="en-CA" sz="1150" kern="1200" dirty="0" smtClean="0">
                          <a:solidFill>
                            <a:schemeClr val="dk1"/>
                          </a:solidFill>
                          <a:effectLst/>
                          <a:latin typeface="+mn-lt"/>
                          <a:ea typeface="+mn-ea"/>
                          <a:cs typeface="+mn-cs"/>
                        </a:rPr>
                        <a:t>. </a:t>
                      </a:r>
                      <a:endParaRPr lang="en-CA" sz="1150" dirty="0"/>
                    </a:p>
                  </a:txBody>
                  <a:tcPr>
                    <a:lnR w="28575" cap="flat" cmpd="sng" algn="ctr">
                      <a:solidFill>
                        <a:schemeClr val="tx1"/>
                      </a:solidFill>
                      <a:prstDash val="solid"/>
                      <a:round/>
                      <a:headEnd type="none" w="med" len="med"/>
                      <a:tailEnd type="none" w="med" len="med"/>
                    </a:lnR>
                  </a:tcPr>
                </a:tc>
                <a:tc>
                  <a:txBody>
                    <a:bodyPr/>
                    <a:lstStyle/>
                    <a:p>
                      <a:pPr marL="228600" indent="-228600">
                        <a:buFont typeface="+mj-lt"/>
                        <a:buAutoNum type="arabicPeriod" startAt="9"/>
                      </a:pPr>
                      <a:r>
                        <a:rPr lang="en-CA" sz="1150" b="1" dirty="0" smtClean="0"/>
                        <a:t>Shared Technology</a:t>
                      </a:r>
                      <a:endParaRPr lang="en-CA" sz="1150" b="1" dirty="0"/>
                    </a:p>
                  </a:txBody>
                  <a:tcPr>
                    <a:lnL w="28575"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50" kern="1200" dirty="0" smtClean="0">
                          <a:solidFill>
                            <a:schemeClr val="dk1"/>
                          </a:solidFill>
                          <a:effectLst/>
                          <a:latin typeface="+mn-lt"/>
                          <a:ea typeface="+mn-ea"/>
                          <a:cs typeface="+mn-cs"/>
                        </a:rPr>
                        <a:t>One vulnerability or misconfiguration can compromise all data hosted on shared infrastructure. </a:t>
                      </a:r>
                      <a:endParaRPr lang="en-CA" sz="1150" kern="1200" dirty="0" smtClean="0">
                        <a:solidFill>
                          <a:schemeClr val="dk1"/>
                        </a:solidFill>
                        <a:effectLst/>
                        <a:latin typeface="+mn-lt"/>
                        <a:ea typeface="+mn-ea"/>
                        <a:cs typeface="+mn-cs"/>
                      </a:endParaRPr>
                    </a:p>
                  </a:txBody>
                  <a:tcPr/>
                </a:tc>
              </a:tr>
              <a:tr h="707699">
                <a:tc>
                  <a:txBody>
                    <a:bodyPr/>
                    <a:lstStyle/>
                    <a:p>
                      <a:pPr marL="228600" indent="-228600">
                        <a:buFont typeface="+mj-lt"/>
                        <a:buAutoNum type="arabicPeriod" startAt="4"/>
                      </a:pPr>
                      <a:r>
                        <a:rPr lang="en-CA" sz="1150" b="1" dirty="0" smtClean="0"/>
                        <a:t>Insecure Interfaces and APIs</a:t>
                      </a:r>
                      <a:endParaRPr lang="en-CA" sz="115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50" kern="1200" dirty="0" smtClean="0">
                          <a:solidFill>
                            <a:schemeClr val="dk1"/>
                          </a:solidFill>
                          <a:effectLst/>
                          <a:latin typeface="+mn-lt"/>
                          <a:ea typeface="+mn-ea"/>
                          <a:cs typeface="+mn-cs"/>
                        </a:rPr>
                        <a:t>Attackers can discover vulnerabilities within the scripts of interfaces and APIs managing</a:t>
                      </a:r>
                      <a:r>
                        <a:rPr lang="en-CA" sz="1150" kern="1200" baseline="0" dirty="0" smtClean="0">
                          <a:solidFill>
                            <a:schemeClr val="dk1"/>
                          </a:solidFill>
                          <a:effectLst/>
                          <a:latin typeface="+mn-lt"/>
                          <a:ea typeface="+mn-ea"/>
                          <a:cs typeface="+mn-cs"/>
                        </a:rPr>
                        <a:t> </a:t>
                      </a:r>
                      <a:r>
                        <a:rPr lang="en-CA" sz="1150" kern="1200" dirty="0" smtClean="0">
                          <a:solidFill>
                            <a:schemeClr val="dk1"/>
                          </a:solidFill>
                          <a:effectLst/>
                          <a:latin typeface="+mn-lt"/>
                          <a:ea typeface="+mn-ea"/>
                          <a:cs typeface="+mn-cs"/>
                        </a:rPr>
                        <a:t>interfaces. </a:t>
                      </a:r>
                    </a:p>
                  </a:txBody>
                  <a:tcPr>
                    <a:lnR w="28575" cap="flat" cmpd="sng" algn="ctr">
                      <a:solidFill>
                        <a:schemeClr val="tx1"/>
                      </a:solidFill>
                      <a:prstDash val="solid"/>
                      <a:round/>
                      <a:headEnd type="none" w="med" len="med"/>
                      <a:tailEnd type="none" w="med" len="med"/>
                    </a:lnR>
                  </a:tcPr>
                </a:tc>
                <a:tc>
                  <a:txBody>
                    <a:bodyPr/>
                    <a:lstStyle/>
                    <a:p>
                      <a:pPr marL="228600" lvl="0" indent="-228600" algn="l" defTabSz="914400" rtl="0" eaLnBrk="1" latinLnBrk="0" hangingPunct="1">
                        <a:buFont typeface="+mj-lt"/>
                        <a:buAutoNum type="arabicPeriod" startAt="10"/>
                      </a:pPr>
                      <a:r>
                        <a:rPr lang="en-US" sz="1150" b="1" kern="1200" dirty="0" smtClean="0">
                          <a:solidFill>
                            <a:schemeClr val="dk1"/>
                          </a:solidFill>
                          <a:effectLst/>
                          <a:latin typeface="+mn-lt"/>
                          <a:ea typeface="+mn-ea"/>
                          <a:cs typeface="+mn-cs"/>
                        </a:rPr>
                        <a:t>Advanced Persistent Threats</a:t>
                      </a:r>
                      <a:endParaRPr lang="en-CA" sz="1150" b="1" kern="1200" dirty="0">
                        <a:solidFill>
                          <a:schemeClr val="dk1"/>
                        </a:solidFill>
                        <a:effectLst/>
                        <a:latin typeface="+mn-lt"/>
                        <a:ea typeface="+mn-ea"/>
                        <a:cs typeface="+mn-cs"/>
                      </a:endParaRPr>
                    </a:p>
                  </a:txBody>
                  <a:tcPr>
                    <a:lnL w="28575" cap="flat" cmpd="sng" algn="ctr">
                      <a:solidFill>
                        <a:schemeClr val="tx1"/>
                      </a:solidFill>
                      <a:prstDash val="solid"/>
                      <a:round/>
                      <a:headEnd type="none" w="med" len="med"/>
                      <a:tailEnd type="none" w="med" len="med"/>
                    </a:lnL>
                    <a:solidFill>
                      <a:srgbClr val="E8E9EA"/>
                    </a:solidFill>
                  </a:tcPr>
                </a:tc>
                <a:tc>
                  <a:txBody>
                    <a:bodyPr/>
                    <a:lstStyle/>
                    <a:p>
                      <a:pPr marL="0" lvl="0" algn="l" defTabSz="914400" rtl="0" eaLnBrk="1" latinLnBrk="0" hangingPunct="1"/>
                      <a:r>
                        <a:rPr lang="en-US" sz="1150" kern="1200" dirty="0" smtClean="0">
                          <a:solidFill>
                            <a:schemeClr val="dk1"/>
                          </a:solidFill>
                          <a:effectLst/>
                          <a:latin typeface="+mn-lt"/>
                          <a:ea typeface="+mn-ea"/>
                          <a:cs typeface="+mn-cs"/>
                        </a:rPr>
                        <a:t>These malicious programs hide within systems for long periods of time,</a:t>
                      </a:r>
                      <a:r>
                        <a:rPr lang="en-US" sz="1150" kern="1200" baseline="0" dirty="0" smtClean="0">
                          <a:solidFill>
                            <a:schemeClr val="dk1"/>
                          </a:solidFill>
                          <a:effectLst/>
                          <a:latin typeface="+mn-lt"/>
                          <a:ea typeface="+mn-ea"/>
                          <a:cs typeface="+mn-cs"/>
                        </a:rPr>
                        <a:t> even in motion as they move laterally through the network.</a:t>
                      </a:r>
                      <a:endParaRPr lang="en-CA" sz="1150" kern="1200" dirty="0">
                        <a:solidFill>
                          <a:schemeClr val="dk1"/>
                        </a:solidFill>
                        <a:effectLst/>
                        <a:latin typeface="+mn-lt"/>
                        <a:ea typeface="+mn-ea"/>
                        <a:cs typeface="+mn-cs"/>
                      </a:endParaRPr>
                    </a:p>
                  </a:txBody>
                  <a:tcPr>
                    <a:solidFill>
                      <a:srgbClr val="E8E9EA"/>
                    </a:solidFill>
                  </a:tcPr>
                </a:tc>
              </a:tr>
              <a:tr h="685485">
                <a:tc>
                  <a:txBody>
                    <a:bodyPr/>
                    <a:lstStyle/>
                    <a:p>
                      <a:pPr marL="228600" indent="-228600">
                        <a:buFont typeface="+mj-lt"/>
                        <a:buAutoNum type="arabicPeriod" startAt="5"/>
                      </a:pPr>
                      <a:r>
                        <a:rPr lang="en-CA" sz="1150" b="1" dirty="0" smtClean="0"/>
                        <a:t>Denial of Service</a:t>
                      </a:r>
                      <a:endParaRPr lang="en-CA" sz="115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50" kern="1200" dirty="0" smtClean="0">
                          <a:solidFill>
                            <a:schemeClr val="dk1"/>
                          </a:solidFill>
                          <a:effectLst/>
                          <a:latin typeface="+mn-lt"/>
                          <a:ea typeface="+mn-ea"/>
                          <a:cs typeface="+mn-cs"/>
                        </a:rPr>
                        <a:t>DOS attacks can make cloud programs</a:t>
                      </a:r>
                      <a:r>
                        <a:rPr lang="en-CA" sz="1150" kern="1200" baseline="0" dirty="0" smtClean="0">
                          <a:solidFill>
                            <a:schemeClr val="dk1"/>
                          </a:solidFill>
                          <a:effectLst/>
                          <a:latin typeface="+mn-lt"/>
                          <a:ea typeface="+mn-ea"/>
                          <a:cs typeface="+mn-cs"/>
                        </a:rPr>
                        <a:t> </a:t>
                      </a:r>
                      <a:r>
                        <a:rPr lang="en-CA" sz="1150" kern="1200" dirty="0" smtClean="0">
                          <a:solidFill>
                            <a:schemeClr val="dk1"/>
                          </a:solidFill>
                          <a:effectLst/>
                          <a:latin typeface="+mn-lt"/>
                          <a:ea typeface="+mn-ea"/>
                          <a:cs typeface="+mn-cs"/>
                        </a:rPr>
                        <a:t>unavailable, potentially bringing business to a standstill. </a:t>
                      </a:r>
                    </a:p>
                  </a:txBody>
                  <a:tcPr>
                    <a:lnR w="28575" cap="flat" cmpd="sng" algn="ctr">
                      <a:solidFill>
                        <a:schemeClr val="tx1"/>
                      </a:solidFill>
                      <a:prstDash val="solid"/>
                      <a:round/>
                      <a:headEnd type="none" w="med" len="med"/>
                      <a:tailEnd type="none" w="med" len="med"/>
                    </a:lnR>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1"/>
                        <a:tabLst/>
                        <a:defRPr/>
                      </a:pPr>
                      <a:r>
                        <a:rPr lang="en-US" sz="1150" b="1" kern="1200" dirty="0" smtClean="0">
                          <a:solidFill>
                            <a:schemeClr val="dk1"/>
                          </a:solidFill>
                          <a:effectLst/>
                          <a:latin typeface="+mn-lt"/>
                          <a:ea typeface="+mn-ea"/>
                          <a:cs typeface="+mn-cs"/>
                        </a:rPr>
                        <a:t>System</a:t>
                      </a:r>
                      <a:r>
                        <a:rPr lang="en-US" sz="1150" b="1" kern="1200" baseline="0" dirty="0" smtClean="0">
                          <a:solidFill>
                            <a:schemeClr val="dk1"/>
                          </a:solidFill>
                          <a:effectLst/>
                          <a:latin typeface="+mn-lt"/>
                          <a:ea typeface="+mn-ea"/>
                          <a:cs typeface="+mn-cs"/>
                        </a:rPr>
                        <a:t> and Application Vulnerabilities</a:t>
                      </a:r>
                    </a:p>
                  </a:txBody>
                  <a:tcPr>
                    <a:lnL w="28575" cap="flat" cmpd="sng" algn="ctr">
                      <a:solidFill>
                        <a:schemeClr val="tx1"/>
                      </a:solidFill>
                      <a:prstDash val="solid"/>
                      <a:round/>
                      <a:headEnd type="none" w="med" len="med"/>
                      <a:tailEnd type="none" w="med" len="med"/>
                    </a:lnL>
                    <a:solidFill>
                      <a:srgbClr val="CDCF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50" kern="1200" dirty="0" smtClean="0">
                          <a:solidFill>
                            <a:schemeClr val="dk1"/>
                          </a:solidFill>
                          <a:effectLst/>
                          <a:latin typeface="+mn-lt"/>
                          <a:ea typeface="+mn-ea"/>
                          <a:cs typeface="+mn-cs"/>
                        </a:rPr>
                        <a:t>Vulnerabilities can exist within software that allow unauthorized users to steal information</a:t>
                      </a:r>
                      <a:r>
                        <a:rPr lang="en-US" sz="1150" kern="1200" baseline="0" dirty="0" smtClean="0">
                          <a:solidFill>
                            <a:schemeClr val="dk1"/>
                          </a:solidFill>
                          <a:effectLst/>
                          <a:latin typeface="+mn-lt"/>
                          <a:ea typeface="+mn-ea"/>
                          <a:cs typeface="+mn-cs"/>
                        </a:rPr>
                        <a:t> </a:t>
                      </a:r>
                      <a:r>
                        <a:rPr lang="en-US" sz="1150" kern="1200" dirty="0" smtClean="0">
                          <a:solidFill>
                            <a:schemeClr val="dk1"/>
                          </a:solidFill>
                          <a:effectLst/>
                          <a:latin typeface="+mn-lt"/>
                          <a:ea typeface="+mn-ea"/>
                          <a:cs typeface="+mn-cs"/>
                        </a:rPr>
                        <a:t>or</a:t>
                      </a:r>
                      <a:r>
                        <a:rPr lang="en-US" sz="1150" kern="1200" baseline="0" dirty="0" smtClean="0">
                          <a:solidFill>
                            <a:schemeClr val="dk1"/>
                          </a:solidFill>
                          <a:effectLst/>
                          <a:latin typeface="+mn-lt"/>
                          <a:ea typeface="+mn-ea"/>
                          <a:cs typeface="+mn-cs"/>
                        </a:rPr>
                        <a:t> to disrupt operations.</a:t>
                      </a:r>
                      <a:endParaRPr lang="en-CA" sz="1150" kern="1200" dirty="0" smtClean="0">
                        <a:solidFill>
                          <a:schemeClr val="dk1"/>
                        </a:solidFill>
                        <a:effectLst/>
                        <a:latin typeface="+mn-lt"/>
                        <a:ea typeface="+mn-ea"/>
                        <a:cs typeface="+mn-cs"/>
                      </a:endParaRPr>
                    </a:p>
                  </a:txBody>
                  <a:tcPr>
                    <a:solidFill>
                      <a:srgbClr val="CDCFD2"/>
                    </a:solidFill>
                  </a:tcPr>
                </a:tc>
              </a:tr>
              <a:tr h="685485">
                <a:tc>
                  <a:txBody>
                    <a:bodyPr/>
                    <a:lstStyle/>
                    <a:p>
                      <a:pPr marL="228600" indent="-228600">
                        <a:buFont typeface="+mj-lt"/>
                        <a:buAutoNum type="arabicPeriod" startAt="6"/>
                      </a:pPr>
                      <a:r>
                        <a:rPr lang="en-CA" sz="1150" b="1" dirty="0" smtClean="0"/>
                        <a:t>Malicious Insiders</a:t>
                      </a:r>
                      <a:endParaRPr lang="en-CA" sz="1150" b="1" dirty="0"/>
                    </a:p>
                  </a:txBody>
                  <a:tcPr/>
                </a:tc>
                <a:tc>
                  <a:txBody>
                    <a:bodyPr/>
                    <a:lstStyle/>
                    <a:p>
                      <a:pPr lvl="0"/>
                      <a:r>
                        <a:rPr lang="en-CA" sz="1150" kern="1200" dirty="0" smtClean="0">
                          <a:solidFill>
                            <a:schemeClr val="dk1"/>
                          </a:solidFill>
                          <a:effectLst/>
                          <a:latin typeface="+mn-lt"/>
                          <a:ea typeface="+mn-ea"/>
                          <a:cs typeface="+mn-cs"/>
                        </a:rPr>
                        <a:t>Angry or frustrated</a:t>
                      </a:r>
                      <a:r>
                        <a:rPr lang="en-CA" sz="1150" kern="1200" baseline="0" dirty="0" smtClean="0">
                          <a:solidFill>
                            <a:schemeClr val="dk1"/>
                          </a:solidFill>
                          <a:effectLst/>
                          <a:latin typeface="+mn-lt"/>
                          <a:ea typeface="+mn-ea"/>
                          <a:cs typeface="+mn-cs"/>
                        </a:rPr>
                        <a:t> insiders of a CSP </a:t>
                      </a:r>
                      <a:r>
                        <a:rPr lang="en-CA" sz="1150" kern="1200" dirty="0" smtClean="0">
                          <a:solidFill>
                            <a:schemeClr val="dk1"/>
                          </a:solidFill>
                          <a:effectLst/>
                          <a:latin typeface="+mn-lt"/>
                          <a:ea typeface="+mn-ea"/>
                          <a:cs typeface="+mn-cs"/>
                        </a:rPr>
                        <a:t>may have access to</a:t>
                      </a:r>
                      <a:r>
                        <a:rPr lang="en-CA" sz="1150" kern="1200" baseline="0" dirty="0" smtClean="0">
                          <a:solidFill>
                            <a:schemeClr val="dk1"/>
                          </a:solidFill>
                          <a:effectLst/>
                          <a:latin typeface="+mn-lt"/>
                          <a:ea typeface="+mn-ea"/>
                          <a:cs typeface="+mn-cs"/>
                        </a:rPr>
                        <a:t> a network, system, or data. </a:t>
                      </a:r>
                      <a:endParaRPr lang="en-CA" sz="1150" kern="1200" dirty="0" smtClean="0">
                        <a:solidFill>
                          <a:schemeClr val="dk1"/>
                        </a:solidFill>
                        <a:effectLst/>
                        <a:latin typeface="+mn-lt"/>
                        <a:ea typeface="+mn-ea"/>
                        <a:cs typeface="+mn-cs"/>
                      </a:endParaRPr>
                    </a:p>
                  </a:txBody>
                  <a:tcPr>
                    <a:lnR w="28575" cap="flat" cmpd="sng" algn="ctr">
                      <a:solidFill>
                        <a:schemeClr val="tx1"/>
                      </a:solidFill>
                      <a:prstDash val="solid"/>
                      <a:round/>
                      <a:headEnd type="none" w="med" len="med"/>
                      <a:tailEnd type="none" w="med" len="med"/>
                    </a:lnR>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2"/>
                        <a:tabLst/>
                        <a:defRPr/>
                      </a:pPr>
                      <a:r>
                        <a:rPr lang="en-US" sz="1150" b="1" kern="1200" dirty="0" smtClean="0">
                          <a:solidFill>
                            <a:schemeClr val="dk1"/>
                          </a:solidFill>
                          <a:effectLst/>
                          <a:latin typeface="+mn-lt"/>
                          <a:ea typeface="+mn-ea"/>
                          <a:cs typeface="+mn-cs"/>
                        </a:rPr>
                        <a:t>Poor Identity and Access Management</a:t>
                      </a:r>
                      <a:endParaRPr lang="en-CA" sz="1150" b="1" kern="1200" dirty="0" smtClean="0">
                        <a:solidFill>
                          <a:schemeClr val="dk1"/>
                        </a:solidFill>
                        <a:effectLst/>
                        <a:latin typeface="+mn-lt"/>
                        <a:ea typeface="+mn-ea"/>
                        <a:cs typeface="+mn-cs"/>
                      </a:endParaRPr>
                    </a:p>
                  </a:txBody>
                  <a:tcPr>
                    <a:lnL w="28575" cap="flat" cmpd="sng" algn="ctr">
                      <a:solidFill>
                        <a:schemeClr val="tx1"/>
                      </a:solidFill>
                      <a:prstDash val="solid"/>
                      <a:round/>
                      <a:headEnd type="none" w="med" len="med"/>
                      <a:tailEnd type="none" w="med" len="med"/>
                    </a:lnL>
                    <a:solidFill>
                      <a:srgbClr val="E8E9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50" kern="1200" dirty="0" smtClean="0">
                          <a:solidFill>
                            <a:schemeClr val="dk1"/>
                          </a:solidFill>
                          <a:effectLst/>
                          <a:latin typeface="+mn-lt"/>
                          <a:ea typeface="+mn-ea"/>
                          <a:cs typeface="+mn-cs"/>
                        </a:rPr>
                        <a:t>A lack of</a:t>
                      </a:r>
                      <a:r>
                        <a:rPr lang="en-US" sz="1150" kern="1200" baseline="0" dirty="0" smtClean="0">
                          <a:solidFill>
                            <a:schemeClr val="dk1"/>
                          </a:solidFill>
                          <a:effectLst/>
                          <a:latin typeface="+mn-lt"/>
                          <a:ea typeface="+mn-ea"/>
                          <a:cs typeface="+mn-cs"/>
                        </a:rPr>
                        <a:t> identity and access management could allow insider threats or hijacked credentials unauthorized access to data.</a:t>
                      </a:r>
                      <a:endParaRPr lang="en-CA" sz="1150" kern="1200" dirty="0" smtClean="0">
                        <a:solidFill>
                          <a:schemeClr val="dk1"/>
                        </a:solidFill>
                        <a:effectLst/>
                        <a:latin typeface="+mn-lt"/>
                        <a:ea typeface="+mn-ea"/>
                        <a:cs typeface="+mn-cs"/>
                      </a:endParaRPr>
                    </a:p>
                  </a:txBody>
                  <a:tcPr>
                    <a:solidFill>
                      <a:srgbClr val="E8E9EA"/>
                    </a:solidFill>
                  </a:tcPr>
                </a:tc>
              </a:tr>
            </a:tbl>
          </a:graphicData>
        </a:graphic>
      </p:graphicFrame>
      <p:grpSp>
        <p:nvGrpSpPr>
          <p:cNvPr id="41" name="Group 40"/>
          <p:cNvGrpSpPr/>
          <p:nvPr/>
        </p:nvGrpSpPr>
        <p:grpSpPr>
          <a:xfrm>
            <a:off x="297696" y="5644186"/>
            <a:ext cx="8579603" cy="682753"/>
            <a:chOff x="323389" y="3283951"/>
            <a:chExt cx="8579603" cy="682753"/>
          </a:xfrm>
        </p:grpSpPr>
        <p:sp>
          <p:nvSpPr>
            <p:cNvPr id="42" name="Rectangle 97"/>
            <p:cNvSpPr/>
            <p:nvPr/>
          </p:nvSpPr>
          <p:spPr>
            <a:xfrm>
              <a:off x="1093918" y="3283951"/>
              <a:ext cx="780907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822960"/>
              <a:r>
                <a:rPr lang="en-US" sz="1200" dirty="0">
                  <a:solidFill>
                    <a:schemeClr val="tx1"/>
                  </a:solidFill>
                </a:rPr>
                <a:t>General perceptions around cloud security are an aggregate of specific concerns. The ability to vet those out may disperse some perceived concerns in lieu of the truth: the cloud can be secure.</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926532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security risks should not prevent you from adopting the cloud</a:t>
            </a:r>
            <a:endParaRPr lang="en-CA" dirty="0"/>
          </a:p>
        </p:txBody>
      </p:sp>
      <p:grpSp>
        <p:nvGrpSpPr>
          <p:cNvPr id="5" name="Group 4"/>
          <p:cNvGrpSpPr/>
          <p:nvPr/>
        </p:nvGrpSpPr>
        <p:grpSpPr>
          <a:xfrm>
            <a:off x="329551" y="5427292"/>
            <a:ext cx="8487926" cy="816742"/>
            <a:chOff x="415066" y="3143257"/>
            <a:chExt cx="8487926" cy="816742"/>
          </a:xfrm>
        </p:grpSpPr>
        <p:sp>
          <p:nvSpPr>
            <p:cNvPr id="6" name="Rectangle 97"/>
            <p:cNvSpPr/>
            <p:nvPr/>
          </p:nvSpPr>
          <p:spPr>
            <a:xfrm>
              <a:off x="1093918" y="3143257"/>
              <a:ext cx="7809074" cy="816742"/>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027113" indent="-180975"/>
              <a:r>
                <a:rPr lang="en-CA" sz="1200" dirty="0" smtClean="0">
                  <a:solidFill>
                    <a:schemeClr val="tx1"/>
                  </a:solidFill>
                </a:rPr>
                <a:t>    Many </a:t>
              </a:r>
              <a:r>
                <a:rPr lang="en-CA" sz="1200" dirty="0">
                  <a:solidFill>
                    <a:schemeClr val="tx1"/>
                  </a:solidFill>
                </a:rPr>
                <a:t>of the security and privacy concerns raised by cloud computing have existed since the </a:t>
              </a:r>
              <a:r>
                <a:rPr lang="en-CA" sz="1200" dirty="0" smtClean="0">
                  <a:solidFill>
                    <a:schemeClr val="tx1"/>
                  </a:solidFill>
                </a:rPr>
                <a:t>first forms </a:t>
              </a:r>
              <a:r>
                <a:rPr lang="en-CA" sz="1200" dirty="0">
                  <a:solidFill>
                    <a:schemeClr val="tx1"/>
                  </a:solidFill>
                </a:rPr>
                <a:t>of IT outsourcing were introduced. These challenges should be seen as variants on previously existing issues rather than totally new ones. The security requirements that enterprises have today can be met. Through deployment and contractual options, the cloud can be secured. </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5066" y="3143257"/>
              <a:ext cx="1615443" cy="682753"/>
            </a:xfrm>
            <a:prstGeom prst="rect">
              <a:avLst/>
            </a:prstGeom>
          </p:spPr>
        </p:pic>
      </p:grpSp>
      <p:sp>
        <p:nvSpPr>
          <p:cNvPr id="8" name="TextBox 7"/>
          <p:cNvSpPr txBox="1"/>
          <p:nvPr/>
        </p:nvSpPr>
        <p:spPr>
          <a:xfrm>
            <a:off x="5876432" y="3943547"/>
            <a:ext cx="3000867" cy="830997"/>
          </a:xfrm>
          <a:prstGeom prst="rect">
            <a:avLst/>
          </a:prstGeom>
        </p:spPr>
        <p:txBody>
          <a:bodyPr wrap="square" rtlCol="0">
            <a:spAutoFit/>
          </a:bodyPr>
          <a:lstStyle/>
          <a:p>
            <a:r>
              <a:rPr lang="en-US" sz="1200" b="1" dirty="0"/>
              <a:t>Providers put many resources into mitigating security concerns, </a:t>
            </a:r>
            <a:r>
              <a:rPr lang="en-US" sz="1200" dirty="0" smtClean="0"/>
              <a:t>as </a:t>
            </a:r>
            <a:r>
              <a:rPr lang="en-US" sz="1200" dirty="0"/>
              <a:t>security is the major obstacle for many consumers of the cloud</a:t>
            </a:r>
            <a:r>
              <a:rPr lang="en-US" sz="1200" dirty="0" smtClean="0"/>
              <a:t>.</a:t>
            </a:r>
            <a:endParaRPr lang="en-US" sz="1200" dirty="0"/>
          </a:p>
        </p:txBody>
      </p:sp>
      <p:pic>
        <p:nvPicPr>
          <p:cNvPr id="9" name="Picture 8"/>
          <p:cNvPicPr>
            <a:picLocks noChangeAspect="1"/>
          </p:cNvPicPr>
          <p:nvPr/>
        </p:nvPicPr>
        <p:blipFill>
          <a:blip r:embed="rId3"/>
          <a:stretch>
            <a:fillRect/>
          </a:stretch>
        </p:blipFill>
        <p:spPr>
          <a:xfrm>
            <a:off x="410411" y="1254856"/>
            <a:ext cx="2857500" cy="1933575"/>
          </a:xfrm>
          <a:prstGeom prst="rect">
            <a:avLst/>
          </a:prstGeom>
          <a:ln>
            <a:solidFill>
              <a:schemeClr val="tx1"/>
            </a:solidFill>
          </a:ln>
          <a:effectLst>
            <a:outerShdw blurRad="50800" dist="38100" dir="2700000" algn="tl" rotWithShape="0">
              <a:prstClr val="black">
                <a:alpha val="40000"/>
              </a:prstClr>
            </a:outerShdw>
          </a:effectLst>
        </p:spPr>
      </p:pic>
      <p:sp>
        <p:nvSpPr>
          <p:cNvPr id="14" name="TextBox 13"/>
          <p:cNvSpPr txBox="1"/>
          <p:nvPr/>
        </p:nvSpPr>
        <p:spPr>
          <a:xfrm>
            <a:off x="329551" y="3923603"/>
            <a:ext cx="3019220" cy="830997"/>
          </a:xfrm>
          <a:prstGeom prst="rect">
            <a:avLst/>
          </a:prstGeom>
        </p:spPr>
        <p:txBody>
          <a:bodyPr wrap="square" rtlCol="0">
            <a:spAutoFit/>
          </a:bodyPr>
          <a:lstStyle/>
          <a:p>
            <a:r>
              <a:rPr lang="en-CA" sz="1200" b="1" dirty="0"/>
              <a:t>Security remains one of the biggest concerns, </a:t>
            </a:r>
            <a:r>
              <a:rPr lang="en-CA" sz="1200" dirty="0"/>
              <a:t>despite a significant decline seen between 2016 and 2018. </a:t>
            </a:r>
          </a:p>
          <a:p>
            <a:endParaRPr lang="en-CA" sz="1200" dirty="0" smtClean="0"/>
          </a:p>
        </p:txBody>
      </p:sp>
      <p:sp>
        <p:nvSpPr>
          <p:cNvPr id="15" name="TextBox 14"/>
          <p:cNvSpPr txBox="1"/>
          <p:nvPr/>
        </p:nvSpPr>
        <p:spPr>
          <a:xfrm>
            <a:off x="3348771" y="3933832"/>
            <a:ext cx="2168201" cy="1569660"/>
          </a:xfrm>
          <a:prstGeom prst="rect">
            <a:avLst/>
          </a:prstGeom>
        </p:spPr>
        <p:txBody>
          <a:bodyPr wrap="square" rtlCol="0">
            <a:spAutoFit/>
          </a:bodyPr>
          <a:lstStyle/>
          <a:p>
            <a:r>
              <a:rPr lang="en-US" sz="1200" b="1" dirty="0" smtClean="0"/>
              <a:t>Most </a:t>
            </a:r>
            <a:r>
              <a:rPr lang="en-US" sz="1200" b="1" dirty="0"/>
              <a:t>concerns with cloud are a composite of several individual concerns</a:t>
            </a:r>
            <a:r>
              <a:rPr lang="en-US" sz="1200" dirty="0"/>
              <a:t> such as uncertainty or lack of control. Cloud computing can actually mitigate several of these concerns. </a:t>
            </a:r>
          </a:p>
          <a:p>
            <a:endParaRPr lang="en-CA" sz="1200" dirty="0" smtClean="0"/>
          </a:p>
        </p:txBody>
      </p:sp>
      <p:sp>
        <p:nvSpPr>
          <p:cNvPr id="16" name="TextBox 15"/>
          <p:cNvSpPr txBox="1"/>
          <p:nvPr/>
        </p:nvSpPr>
        <p:spPr>
          <a:xfrm>
            <a:off x="3348771" y="1225609"/>
            <a:ext cx="2168201" cy="2308324"/>
          </a:xfrm>
          <a:prstGeom prst="rect">
            <a:avLst/>
          </a:prstGeom>
        </p:spPr>
        <p:txBody>
          <a:bodyPr wrap="square" rtlCol="0">
            <a:spAutoFit/>
          </a:bodyPr>
          <a:lstStyle/>
          <a:p>
            <a:pPr marL="171450" indent="-171450">
              <a:buFont typeface="Arial" panose="020B0604020202020204" pitchFamily="34" charset="0"/>
              <a:buChar char="•"/>
            </a:pPr>
            <a:r>
              <a:rPr lang="en-US" sz="1200" b="1" dirty="0" smtClean="0"/>
              <a:t>In 2016,</a:t>
            </a:r>
            <a:r>
              <a:rPr lang="en-US" sz="1200" dirty="0" smtClean="0"/>
              <a:t> Unitrends conducted a survey of over 800 IT professionals about cloud usage habits, and then ran it again in 2018.</a:t>
            </a:r>
          </a:p>
          <a:p>
            <a:pPr marL="171450" indent="-171450">
              <a:buFont typeface="Arial" panose="020B0604020202020204" pitchFamily="34" charset="0"/>
              <a:buChar char="•"/>
            </a:pPr>
            <a:r>
              <a:rPr lang="en-US" sz="1200" b="1" dirty="0" smtClean="0"/>
              <a:t>In 2016,</a:t>
            </a:r>
            <a:r>
              <a:rPr lang="en-US" sz="1200" dirty="0" smtClean="0"/>
              <a:t> only 48% of respondents stated that they were leveraging the cloud.</a:t>
            </a:r>
          </a:p>
          <a:p>
            <a:pPr marL="171450" indent="-171450">
              <a:buFont typeface="Arial" panose="020B0604020202020204" pitchFamily="34" charset="0"/>
              <a:buChar char="•"/>
            </a:pPr>
            <a:r>
              <a:rPr lang="en-US" sz="1200" b="1" dirty="0" smtClean="0"/>
              <a:t>By 2018,</a:t>
            </a:r>
            <a:r>
              <a:rPr lang="en-US" sz="1200" dirty="0" smtClean="0"/>
              <a:t> this percentage had risen to 72%.</a:t>
            </a:r>
            <a:endParaRPr lang="en-CA" sz="1200" dirty="0" smtClean="0"/>
          </a:p>
        </p:txBody>
      </p:sp>
      <p:sp>
        <p:nvSpPr>
          <p:cNvPr id="17" name="TextBox 16"/>
          <p:cNvSpPr txBox="1"/>
          <p:nvPr/>
        </p:nvSpPr>
        <p:spPr>
          <a:xfrm>
            <a:off x="1041507" y="3174711"/>
            <a:ext cx="1595309" cy="246221"/>
          </a:xfrm>
          <a:prstGeom prst="rect">
            <a:avLst/>
          </a:prstGeom>
          <a:noFill/>
        </p:spPr>
        <p:txBody>
          <a:bodyPr wrap="none" rtlCol="0">
            <a:spAutoFit/>
          </a:bodyPr>
          <a:lstStyle/>
          <a:p>
            <a:pPr algn="ctr"/>
            <a:r>
              <a:rPr lang="en-CA" sz="1000" b="1" dirty="0" smtClean="0"/>
              <a:t>Source: </a:t>
            </a:r>
            <a:r>
              <a:rPr lang="en-CA" sz="1000" dirty="0" smtClean="0"/>
              <a:t>Unitrends, 2019</a:t>
            </a:r>
            <a:endParaRPr lang="en-CA" sz="1000" dirty="0"/>
          </a:p>
        </p:txBody>
      </p:sp>
      <p:sp>
        <p:nvSpPr>
          <p:cNvPr id="12" name="Text Placeholder 4"/>
          <p:cNvSpPr txBox="1">
            <a:spLocks/>
          </p:cNvSpPr>
          <p:nvPr/>
        </p:nvSpPr>
        <p:spPr>
          <a:xfrm>
            <a:off x="5737839" y="1252239"/>
            <a:ext cx="3000867" cy="1392748"/>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i="1" dirty="0" smtClean="0">
                <a:latin typeface="+mj-lt"/>
              </a:rPr>
              <a:t>The popular perception that the cloud is inherently insecure is wrong. It seems to imply this relationship with the cloud is untrustworthy or higher risk.</a:t>
            </a:r>
          </a:p>
          <a:p>
            <a:pPr marL="0" indent="0" algn="r">
              <a:buNone/>
            </a:pPr>
            <a:r>
              <a:rPr lang="en-US" dirty="0" smtClean="0"/>
              <a:t>– Wade </a:t>
            </a:r>
            <a:r>
              <a:rPr lang="en-US" dirty="0"/>
              <a:t>Baker, </a:t>
            </a:r>
            <a:r>
              <a:rPr lang="en-US" dirty="0" smtClean="0"/>
              <a:t>Managing Principal </a:t>
            </a:r>
            <a:r>
              <a:rPr lang="en-US" dirty="0"/>
              <a:t>of </a:t>
            </a:r>
            <a:r>
              <a:rPr lang="en-US" dirty="0" smtClean="0"/>
              <a:t>Research </a:t>
            </a:r>
            <a:r>
              <a:rPr lang="en-US" dirty="0"/>
              <a:t>and </a:t>
            </a:r>
            <a:r>
              <a:rPr lang="en-US" dirty="0" smtClean="0"/>
              <a:t>Intelligence </a:t>
            </a:r>
            <a:r>
              <a:rPr lang="en-US" dirty="0"/>
              <a:t>at </a:t>
            </a:r>
            <a:r>
              <a:rPr lang="en-US" dirty="0" smtClean="0"/>
              <a:t>Verizon</a:t>
            </a:r>
          </a:p>
          <a:p>
            <a:pPr marL="0" indent="0" algn="r">
              <a:buNone/>
            </a:pPr>
            <a:r>
              <a:rPr lang="en-US" sz="1000" b="1" dirty="0" smtClean="0"/>
              <a:t>Source: </a:t>
            </a:r>
            <a:r>
              <a:rPr lang="en-US" sz="1000" dirty="0" smtClean="0"/>
              <a:t>Computerworld</a:t>
            </a:r>
            <a:r>
              <a:rPr lang="en-US" sz="1000" dirty="0"/>
              <a:t>, </a:t>
            </a:r>
            <a:r>
              <a:rPr lang="en-US" sz="1000" dirty="0" smtClean="0"/>
              <a:t>2014</a:t>
            </a:r>
            <a:endParaRPr lang="en-CA" sz="1000" dirty="0"/>
          </a:p>
        </p:txBody>
      </p:sp>
      <p:pic>
        <p:nvPicPr>
          <p:cNvPr id="18" name="Picture 104"/>
          <p:cNvPicPr>
            <a:picLocks noChangeAspect="1"/>
          </p:cNvPicPr>
          <p:nvPr/>
        </p:nvPicPr>
        <p:blipFill rotWithShape="1">
          <a:blip r:embed="rId4"/>
          <a:srcRect l="34768" t="21801" r="35751" b="57796"/>
          <a:stretch/>
        </p:blipFill>
        <p:spPr>
          <a:xfrm>
            <a:off x="5269836" y="1151345"/>
            <a:ext cx="494271" cy="432794"/>
          </a:xfrm>
          <a:prstGeom prst="rect">
            <a:avLst/>
          </a:prstGeom>
        </p:spPr>
      </p:pic>
      <p:pic>
        <p:nvPicPr>
          <p:cNvPr id="19" name="Picture 105"/>
          <p:cNvPicPr>
            <a:picLocks noChangeAspect="1"/>
          </p:cNvPicPr>
          <p:nvPr/>
        </p:nvPicPr>
        <p:blipFill>
          <a:blip r:embed="rId5"/>
          <a:stretch>
            <a:fillRect/>
          </a:stretch>
        </p:blipFill>
        <p:spPr>
          <a:xfrm>
            <a:off x="8297748" y="2015046"/>
            <a:ext cx="512108" cy="374685"/>
          </a:xfrm>
          <a:prstGeom prst="rect">
            <a:avLst/>
          </a:prstGeom>
        </p:spPr>
      </p:pic>
      <p:grpSp>
        <p:nvGrpSpPr>
          <p:cNvPr id="20" name="Group 19"/>
          <p:cNvGrpSpPr/>
          <p:nvPr/>
        </p:nvGrpSpPr>
        <p:grpSpPr>
          <a:xfrm>
            <a:off x="-10926" y="6519972"/>
            <a:ext cx="9154925" cy="338028"/>
            <a:chOff x="-10926" y="6519972"/>
            <a:chExt cx="9154925" cy="338028"/>
          </a:xfrm>
        </p:grpSpPr>
        <p:sp>
          <p:nvSpPr>
            <p:cNvPr id="21" name="Rectangle 2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2" name="Rectangle 2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119909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 </a:t>
            </a:r>
            <a:r>
              <a:rPr lang="en-CA" dirty="0" smtClean="0"/>
              <a:t>CSP </a:t>
            </a:r>
            <a:r>
              <a:rPr lang="en-CA" dirty="0"/>
              <a:t>can sometimes provide more mature security offerings than </a:t>
            </a:r>
            <a:r>
              <a:rPr lang="en-CA" dirty="0" smtClean="0"/>
              <a:t>what is possible internally</a:t>
            </a:r>
            <a:endParaRPr lang="en-CA" dirty="0"/>
          </a:p>
        </p:txBody>
      </p:sp>
      <p:sp>
        <p:nvSpPr>
          <p:cNvPr id="15" name="Text Placeholder 2"/>
          <p:cNvSpPr>
            <a:spLocks noGrp="1"/>
          </p:cNvSpPr>
          <p:nvPr>
            <p:ph type="body" sz="quarter" idx="4294967295"/>
          </p:nvPr>
        </p:nvSpPr>
        <p:spPr>
          <a:xfrm>
            <a:off x="0" y="1152525"/>
            <a:ext cx="8437563" cy="1174750"/>
          </a:xfrm>
        </p:spPr>
        <p:txBody>
          <a:bodyPr/>
          <a:lstStyle/>
          <a:p>
            <a:pPr marL="0" indent="0">
              <a:spcBef>
                <a:spcPts val="0"/>
              </a:spcBef>
              <a:buNone/>
            </a:pPr>
            <a:r>
              <a:rPr lang="en-CA" b="1" dirty="0"/>
              <a:t>The levels of security and privacy that are achieved </a:t>
            </a:r>
            <a:r>
              <a:rPr lang="en-CA" b="1" dirty="0" smtClean="0"/>
              <a:t>in house </a:t>
            </a:r>
            <a:r>
              <a:rPr lang="en-CA" b="1" dirty="0"/>
              <a:t>are often </a:t>
            </a:r>
            <a:r>
              <a:rPr lang="en-CA" b="1" dirty="0" smtClean="0"/>
              <a:t>no </a:t>
            </a:r>
            <a:r>
              <a:rPr lang="en-CA" b="1" dirty="0"/>
              <a:t>higher than </a:t>
            </a:r>
            <a:r>
              <a:rPr lang="en-CA" b="1" dirty="0" smtClean="0"/>
              <a:t>those </a:t>
            </a:r>
            <a:r>
              <a:rPr lang="en-CA" b="1" dirty="0"/>
              <a:t>achieved by cloud services. </a:t>
            </a:r>
            <a:endParaRPr lang="en-CA" b="1" dirty="0" smtClean="0"/>
          </a:p>
          <a:p>
            <a:pPr>
              <a:spcBef>
                <a:spcPts val="0"/>
              </a:spcBef>
            </a:pPr>
            <a:r>
              <a:rPr lang="en-CA" dirty="0" smtClean="0"/>
              <a:t>CSPs typically </a:t>
            </a:r>
            <a:r>
              <a:rPr lang="en-CA" dirty="0"/>
              <a:t>have </a:t>
            </a:r>
            <a:r>
              <a:rPr lang="en-CA" dirty="0" smtClean="0"/>
              <a:t>more </a:t>
            </a:r>
            <a:r>
              <a:rPr lang="en-CA" dirty="0"/>
              <a:t>resources to assign to security design and monitoring than a single customer </a:t>
            </a:r>
            <a:r>
              <a:rPr lang="en-CA" dirty="0" smtClean="0"/>
              <a:t>does. </a:t>
            </a:r>
          </a:p>
          <a:p>
            <a:pPr>
              <a:spcBef>
                <a:spcPts val="0"/>
              </a:spcBef>
            </a:pPr>
            <a:r>
              <a:rPr lang="en-CA" dirty="0" smtClean="0"/>
              <a:t>CSPs </a:t>
            </a:r>
            <a:r>
              <a:rPr lang="en-CA" dirty="0"/>
              <a:t>have a strong business case for good security since a breach could undermine their entire business</a:t>
            </a:r>
            <a:r>
              <a:rPr lang="en-CA" dirty="0" smtClean="0"/>
              <a:t>.</a:t>
            </a:r>
          </a:p>
          <a:p>
            <a:pPr>
              <a:spcBef>
                <a:spcPts val="0"/>
              </a:spcBef>
            </a:pPr>
            <a:r>
              <a:rPr lang="en-CA" dirty="0" smtClean="0"/>
              <a:t>Since </a:t>
            </a:r>
            <a:r>
              <a:rPr lang="en-CA" dirty="0"/>
              <a:t>security is </a:t>
            </a:r>
            <a:r>
              <a:rPr lang="en-CA" dirty="0" smtClean="0"/>
              <a:t>a “hot button” </a:t>
            </a:r>
            <a:r>
              <a:rPr lang="en-CA" dirty="0"/>
              <a:t>issue, </a:t>
            </a:r>
            <a:r>
              <a:rPr lang="en-CA" dirty="0" smtClean="0"/>
              <a:t>many CSPs overcompensate </a:t>
            </a:r>
            <a:r>
              <a:rPr lang="en-CA" dirty="0"/>
              <a:t>for security risks, sometimes dedicating entire security teams to </a:t>
            </a:r>
            <a:r>
              <a:rPr lang="en-CA" dirty="0" smtClean="0"/>
              <a:t>monitoring </a:t>
            </a:r>
            <a:r>
              <a:rPr lang="en-CA" dirty="0"/>
              <a:t>the system. </a:t>
            </a:r>
          </a:p>
        </p:txBody>
      </p:sp>
      <p:graphicFrame>
        <p:nvGraphicFramePr>
          <p:cNvPr id="3" name="Diagram 2"/>
          <p:cNvGraphicFramePr/>
          <p:nvPr>
            <p:extLst>
              <p:ext uri="{D42A27DB-BD31-4B8C-83A1-F6EECF244321}">
                <p14:modId xmlns:p14="http://schemas.microsoft.com/office/powerpoint/2010/main" val="3837220663"/>
              </p:ext>
            </p:extLst>
          </p:nvPr>
        </p:nvGraphicFramePr>
        <p:xfrm>
          <a:off x="343478" y="3923830"/>
          <a:ext cx="4876161" cy="2667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ed Rectangle 5"/>
          <p:cNvSpPr/>
          <p:nvPr/>
        </p:nvSpPr>
        <p:spPr>
          <a:xfrm>
            <a:off x="5456159" y="5257799"/>
            <a:ext cx="3317231" cy="9247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CA" dirty="0"/>
          </a:p>
        </p:txBody>
      </p:sp>
      <p:sp>
        <p:nvSpPr>
          <p:cNvPr id="7" name="Pentagon 6"/>
          <p:cNvSpPr/>
          <p:nvPr/>
        </p:nvSpPr>
        <p:spPr>
          <a:xfrm>
            <a:off x="5941329" y="5472638"/>
            <a:ext cx="2744616" cy="520279"/>
          </a:xfrm>
          <a:prstGeom prst="homePlate">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A" sz="1200" dirty="0"/>
          </a:p>
        </p:txBody>
      </p:sp>
      <p:grpSp>
        <p:nvGrpSpPr>
          <p:cNvPr id="8" name="Group 7"/>
          <p:cNvGrpSpPr/>
          <p:nvPr/>
        </p:nvGrpSpPr>
        <p:grpSpPr>
          <a:xfrm>
            <a:off x="5493813" y="5390671"/>
            <a:ext cx="757003" cy="682098"/>
            <a:chOff x="8111456" y="5425744"/>
            <a:chExt cx="717275" cy="583421"/>
          </a:xfrm>
        </p:grpSpPr>
        <p:grpSp>
          <p:nvGrpSpPr>
            <p:cNvPr id="9" name="Group 8"/>
            <p:cNvGrpSpPr/>
            <p:nvPr/>
          </p:nvGrpSpPr>
          <p:grpSpPr>
            <a:xfrm>
              <a:off x="8150336" y="5425744"/>
              <a:ext cx="639519" cy="583421"/>
              <a:chOff x="5899183" y="5368594"/>
              <a:chExt cx="639519" cy="583421"/>
            </a:xfrm>
          </p:grpSpPr>
          <p:sp>
            <p:nvSpPr>
              <p:cNvPr id="11" name="Rounded Rectangle 10"/>
              <p:cNvSpPr/>
              <p:nvPr/>
            </p:nvSpPr>
            <p:spPr>
              <a:xfrm>
                <a:off x="5899183" y="5368594"/>
                <a:ext cx="639519" cy="583421"/>
              </a:xfrm>
              <a:prstGeom prst="roundRect">
                <a:avLst/>
              </a:prstGeom>
              <a:solidFill>
                <a:schemeClr val="bg1">
                  <a:lumMod val="9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CA" dirty="0"/>
              </a:p>
            </p:txBody>
          </p:sp>
          <p:sp>
            <p:nvSpPr>
              <p:cNvPr id="12" name="Isosceles Triangle 11"/>
              <p:cNvSpPr/>
              <p:nvPr/>
            </p:nvSpPr>
            <p:spPr>
              <a:xfrm>
                <a:off x="6159640" y="5739567"/>
                <a:ext cx="147017" cy="160471"/>
              </a:xfrm>
              <a:prstGeom prst="triangl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13" name="Rectangle 12"/>
              <p:cNvSpPr/>
              <p:nvPr/>
            </p:nvSpPr>
            <p:spPr>
              <a:xfrm rot="20536317">
                <a:off x="5988318" y="5706825"/>
                <a:ext cx="478575" cy="4792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grpSp>
        <p:sp>
          <p:nvSpPr>
            <p:cNvPr id="10" name="TextBox 9"/>
            <p:cNvSpPr txBox="1"/>
            <p:nvPr/>
          </p:nvSpPr>
          <p:spPr>
            <a:xfrm rot="20569421">
              <a:off x="8111456" y="5477665"/>
              <a:ext cx="717275" cy="315902"/>
            </a:xfrm>
            <a:prstGeom prst="rect">
              <a:avLst/>
            </a:prstGeom>
            <a:noFill/>
          </p:spPr>
          <p:txBody>
            <a:bodyPr wrap="square" rtlCol="0">
              <a:spAutoFit/>
            </a:bodyPr>
            <a:lstStyle/>
            <a:p>
              <a:pPr algn="ctr"/>
              <a:r>
                <a:rPr lang="en-CA" sz="900" b="1" dirty="0" smtClean="0"/>
                <a:t>Balancing Act</a:t>
              </a:r>
              <a:endParaRPr lang="en-CA" sz="900" b="1" dirty="0"/>
            </a:p>
          </p:txBody>
        </p:sp>
      </p:grpSp>
      <p:sp>
        <p:nvSpPr>
          <p:cNvPr id="14" name="Rectangle 13"/>
          <p:cNvSpPr/>
          <p:nvPr/>
        </p:nvSpPr>
        <p:spPr>
          <a:xfrm>
            <a:off x="6201409" y="5500888"/>
            <a:ext cx="2275019" cy="461665"/>
          </a:xfrm>
          <a:prstGeom prst="rect">
            <a:avLst/>
          </a:prstGeom>
        </p:spPr>
        <p:txBody>
          <a:bodyPr wrap="square">
            <a:spAutoFit/>
          </a:bodyPr>
          <a:lstStyle/>
          <a:p>
            <a:pPr algn="ctr"/>
            <a:r>
              <a:rPr lang="en-CA" sz="1200" b="1" dirty="0"/>
              <a:t>When you see this icon, it means you need to balance!</a:t>
            </a:r>
          </a:p>
        </p:txBody>
      </p:sp>
      <p:sp>
        <p:nvSpPr>
          <p:cNvPr id="16" name="Text Placeholder 2"/>
          <p:cNvSpPr txBox="1">
            <a:spLocks/>
          </p:cNvSpPr>
          <p:nvPr/>
        </p:nvSpPr>
        <p:spPr bwMode="auto">
          <a:xfrm>
            <a:off x="5456159" y="2630941"/>
            <a:ext cx="3421141" cy="19903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Bef>
                <a:spcPts val="600"/>
              </a:spcBef>
              <a:buFont typeface="Wingdings" panose="05000000000000000000" pitchFamily="2" charset="2"/>
              <a:buChar char="ü"/>
            </a:pPr>
            <a:r>
              <a:rPr lang="en-CA" dirty="0" smtClean="0"/>
              <a:t>Dedicated </a:t>
            </a:r>
            <a:r>
              <a:rPr lang="en-CA" dirty="0"/>
              <a:t>s</a:t>
            </a:r>
            <a:r>
              <a:rPr lang="en-CA" dirty="0" smtClean="0"/>
              <a:t>ecurity </a:t>
            </a:r>
            <a:r>
              <a:rPr lang="en-CA" dirty="0"/>
              <a:t>t</a:t>
            </a:r>
            <a:r>
              <a:rPr lang="en-CA" dirty="0" smtClean="0"/>
              <a:t>eam from the CSP.</a:t>
            </a:r>
          </a:p>
          <a:p>
            <a:pPr lvl="0">
              <a:spcBef>
                <a:spcPts val="600"/>
              </a:spcBef>
              <a:buFont typeface="Wingdings" panose="05000000000000000000" pitchFamily="2" charset="2"/>
              <a:buChar char="ü"/>
            </a:pPr>
            <a:r>
              <a:rPr lang="en-CA" dirty="0" smtClean="0"/>
              <a:t>Real-time </a:t>
            </a:r>
            <a:r>
              <a:rPr lang="en-CA" dirty="0"/>
              <a:t>d</a:t>
            </a:r>
            <a:r>
              <a:rPr lang="en-CA" dirty="0" smtClean="0"/>
              <a:t>etection </a:t>
            </a:r>
            <a:r>
              <a:rPr lang="en-CA" dirty="0"/>
              <a:t>of </a:t>
            </a:r>
            <a:r>
              <a:rPr lang="en-CA" dirty="0" smtClean="0"/>
              <a:t>system tampering.</a:t>
            </a:r>
            <a:endParaRPr lang="en-CA" dirty="0"/>
          </a:p>
          <a:p>
            <a:pPr lvl="0">
              <a:spcBef>
                <a:spcPts val="600"/>
              </a:spcBef>
              <a:buFont typeface="Wingdings" panose="05000000000000000000" pitchFamily="2" charset="2"/>
              <a:buChar char="ü"/>
            </a:pPr>
            <a:r>
              <a:rPr lang="en-CA" dirty="0"/>
              <a:t>Greater </a:t>
            </a:r>
            <a:r>
              <a:rPr lang="en-CA" dirty="0" smtClean="0"/>
              <a:t>investment </a:t>
            </a:r>
            <a:r>
              <a:rPr lang="en-CA" dirty="0"/>
              <a:t>in s</a:t>
            </a:r>
            <a:r>
              <a:rPr lang="en-CA" dirty="0" smtClean="0"/>
              <a:t>ecurity infrastructure.</a:t>
            </a:r>
            <a:endParaRPr lang="en-CA" dirty="0"/>
          </a:p>
          <a:p>
            <a:pPr lvl="0">
              <a:spcBef>
                <a:spcPts val="600"/>
              </a:spcBef>
              <a:buFont typeface="Wingdings" panose="05000000000000000000" pitchFamily="2" charset="2"/>
              <a:buChar char="ü"/>
            </a:pPr>
            <a:r>
              <a:rPr lang="en-CA" dirty="0"/>
              <a:t>Data </a:t>
            </a:r>
            <a:r>
              <a:rPr lang="en-CA" dirty="0" smtClean="0"/>
              <a:t>fragmentation </a:t>
            </a:r>
            <a:r>
              <a:rPr lang="en-CA" dirty="0"/>
              <a:t>and </a:t>
            </a:r>
            <a:r>
              <a:rPr lang="en-CA" dirty="0" smtClean="0"/>
              <a:t>dispersal.</a:t>
            </a:r>
            <a:endParaRPr lang="en-CA" dirty="0"/>
          </a:p>
          <a:p>
            <a:pPr lvl="0">
              <a:spcBef>
                <a:spcPts val="600"/>
              </a:spcBef>
              <a:buFont typeface="Wingdings" panose="05000000000000000000" pitchFamily="2" charset="2"/>
              <a:buChar char="ü"/>
            </a:pPr>
            <a:r>
              <a:rPr lang="en-CA" dirty="0"/>
              <a:t>Fault </a:t>
            </a:r>
            <a:r>
              <a:rPr lang="en-CA" dirty="0" smtClean="0"/>
              <a:t>tolerance </a:t>
            </a:r>
            <a:r>
              <a:rPr lang="en-CA" dirty="0"/>
              <a:t>and </a:t>
            </a:r>
            <a:r>
              <a:rPr lang="en-CA" dirty="0" smtClean="0"/>
              <a:t>reliability.</a:t>
            </a:r>
            <a:endParaRPr lang="en-CA" dirty="0"/>
          </a:p>
          <a:p>
            <a:pPr lvl="0">
              <a:spcBef>
                <a:spcPts val="600"/>
              </a:spcBef>
              <a:buFont typeface="Wingdings" panose="05000000000000000000" pitchFamily="2" charset="2"/>
              <a:buChar char="ü"/>
            </a:pPr>
            <a:r>
              <a:rPr lang="en-CA" dirty="0"/>
              <a:t>Greater </a:t>
            </a:r>
            <a:r>
              <a:rPr lang="en-CA" dirty="0" smtClean="0"/>
              <a:t>resiliency.</a:t>
            </a:r>
            <a:endParaRPr lang="en-CA" dirty="0"/>
          </a:p>
          <a:p>
            <a:pPr lvl="0">
              <a:spcBef>
                <a:spcPts val="600"/>
              </a:spcBef>
              <a:buFont typeface="Wingdings" panose="05000000000000000000" pitchFamily="2" charset="2"/>
              <a:buChar char="ü"/>
            </a:pPr>
            <a:r>
              <a:rPr lang="en-CA" dirty="0"/>
              <a:t>Hypervisor </a:t>
            </a:r>
            <a:r>
              <a:rPr lang="en-CA" dirty="0" smtClean="0"/>
              <a:t>protection </a:t>
            </a:r>
            <a:r>
              <a:rPr lang="en-CA" dirty="0"/>
              <a:t>a</a:t>
            </a:r>
            <a:r>
              <a:rPr lang="en-CA" dirty="0" smtClean="0"/>
              <a:t>gainst </a:t>
            </a:r>
            <a:r>
              <a:rPr lang="en-CA" dirty="0"/>
              <a:t>n</a:t>
            </a:r>
            <a:r>
              <a:rPr lang="en-CA" dirty="0" smtClean="0"/>
              <a:t>etwork attacks.</a:t>
            </a:r>
            <a:endParaRPr lang="en-CA" dirty="0"/>
          </a:p>
        </p:txBody>
      </p:sp>
      <p:sp>
        <p:nvSpPr>
          <p:cNvPr id="17" name="Text Placeholder 2"/>
          <p:cNvSpPr txBox="1">
            <a:spLocks/>
          </p:cNvSpPr>
          <p:nvPr/>
        </p:nvSpPr>
        <p:spPr bwMode="auto">
          <a:xfrm>
            <a:off x="5456159" y="2326759"/>
            <a:ext cx="3421141" cy="277889"/>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a:spcBef>
                <a:spcPts val="0"/>
              </a:spcBef>
              <a:buNone/>
            </a:pPr>
            <a:r>
              <a:rPr lang="en-CA" b="1" dirty="0">
                <a:solidFill>
                  <a:schemeClr val="bg1"/>
                </a:solidFill>
              </a:rPr>
              <a:t>Mature </a:t>
            </a:r>
            <a:r>
              <a:rPr lang="en-CA" b="1" dirty="0" smtClean="0">
                <a:solidFill>
                  <a:schemeClr val="bg1"/>
                </a:solidFill>
              </a:rPr>
              <a:t>Security </a:t>
            </a:r>
            <a:r>
              <a:rPr lang="en-CA" b="1" dirty="0">
                <a:solidFill>
                  <a:schemeClr val="bg1"/>
                </a:solidFill>
              </a:rPr>
              <a:t>C</a:t>
            </a:r>
            <a:r>
              <a:rPr lang="en-CA" b="1" dirty="0" smtClean="0">
                <a:solidFill>
                  <a:schemeClr val="bg1"/>
                </a:solidFill>
              </a:rPr>
              <a:t>ontrols</a:t>
            </a:r>
            <a:endParaRPr lang="en-CA" b="1" dirty="0">
              <a:solidFill>
                <a:schemeClr val="bg1"/>
              </a:solidFill>
            </a:endParaRPr>
          </a:p>
        </p:txBody>
      </p:sp>
      <p:sp>
        <p:nvSpPr>
          <p:cNvPr id="18" name="Text Placeholder 2"/>
          <p:cNvSpPr txBox="1">
            <a:spLocks/>
          </p:cNvSpPr>
          <p:nvPr/>
        </p:nvSpPr>
        <p:spPr bwMode="auto">
          <a:xfrm>
            <a:off x="380705" y="2326758"/>
            <a:ext cx="4838933" cy="277891"/>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r>
              <a:rPr lang="en-CA" b="1" dirty="0" smtClean="0">
                <a:solidFill>
                  <a:schemeClr val="bg1"/>
                </a:solidFill>
              </a:rPr>
              <a:t>Improve Compliance </a:t>
            </a:r>
          </a:p>
        </p:txBody>
      </p:sp>
      <p:sp>
        <p:nvSpPr>
          <p:cNvPr id="20" name="Text Placeholder 2"/>
          <p:cNvSpPr txBox="1">
            <a:spLocks/>
          </p:cNvSpPr>
          <p:nvPr/>
        </p:nvSpPr>
        <p:spPr bwMode="auto">
          <a:xfrm>
            <a:off x="343478" y="2650770"/>
            <a:ext cx="5112681" cy="15504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Bef>
                <a:spcPts val="600"/>
              </a:spcBef>
              <a:buFont typeface="Wingdings" panose="05000000000000000000" pitchFamily="2" charset="2"/>
              <a:buChar char="ü"/>
            </a:pPr>
            <a:r>
              <a:rPr lang="en-US" dirty="0"/>
              <a:t>Cloud has the potential to improve transparency and assurance through its more centralized and consolidated management platforms. </a:t>
            </a:r>
          </a:p>
          <a:p>
            <a:pPr lvl="0">
              <a:spcBef>
                <a:spcPts val="600"/>
              </a:spcBef>
              <a:buFont typeface="Wingdings" panose="05000000000000000000" pitchFamily="2" charset="2"/>
              <a:buChar char="ü"/>
            </a:pPr>
            <a:r>
              <a:rPr lang="en-US" dirty="0"/>
              <a:t>Providers can deliver first-day compliant solutions, so firms are able to enter markets and take actions that would have been cost-prohibitive in a pre-cloud era. </a:t>
            </a:r>
          </a:p>
          <a:p>
            <a:pPr lvl="0">
              <a:spcBef>
                <a:spcPts val="600"/>
              </a:spcBef>
              <a:buFont typeface="Wingdings" panose="05000000000000000000" pitchFamily="2" charset="2"/>
              <a:buChar char="ü"/>
            </a:pPr>
            <a:r>
              <a:rPr lang="en-US" dirty="0"/>
              <a:t>Compliance can be partly addressed through contractual delegation, allowing reluctant IT operations to be ready to adopt a cloud model</a:t>
            </a:r>
            <a:r>
              <a:rPr lang="en-US" dirty="0" smtClean="0"/>
              <a:t>.</a:t>
            </a:r>
            <a:endParaRPr lang="en-US" dirty="0"/>
          </a:p>
        </p:txBody>
      </p:sp>
      <p:grpSp>
        <p:nvGrpSpPr>
          <p:cNvPr id="19" name="Group 18"/>
          <p:cNvGrpSpPr/>
          <p:nvPr/>
        </p:nvGrpSpPr>
        <p:grpSpPr>
          <a:xfrm>
            <a:off x="-10926" y="6519972"/>
            <a:ext cx="9154925" cy="338028"/>
            <a:chOff x="-10926" y="6519972"/>
            <a:chExt cx="9154925" cy="338028"/>
          </a:xfrm>
        </p:grpSpPr>
        <p:sp>
          <p:nvSpPr>
            <p:cNvPr id="21" name="Rectangle 2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2" name="Rectangle 2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619676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This blueprint guides you through our approach to securing IaaS, PaaS, and SaaS environments</a:t>
            </a:r>
            <a:endParaRPr lang="en-CA" dirty="0"/>
          </a:p>
        </p:txBody>
      </p:sp>
      <p:sp>
        <p:nvSpPr>
          <p:cNvPr id="3" name="Text Placeholder 2"/>
          <p:cNvSpPr>
            <a:spLocks noGrp="1"/>
          </p:cNvSpPr>
          <p:nvPr>
            <p:ph type="body" sz="quarter" idx="4294967295"/>
          </p:nvPr>
        </p:nvSpPr>
        <p:spPr>
          <a:xfrm>
            <a:off x="515938" y="1341438"/>
            <a:ext cx="8628062" cy="1966912"/>
          </a:xfrm>
        </p:spPr>
        <p:txBody>
          <a:bodyPr/>
          <a:lstStyle/>
          <a:p>
            <a:pPr marL="0" indent="0">
              <a:buNone/>
            </a:pPr>
            <a:endParaRPr lang="en-CA" sz="1600" dirty="0"/>
          </a:p>
          <a:p>
            <a:pPr marL="0" indent="0">
              <a:buNone/>
            </a:pPr>
            <a:endParaRPr lang="en-CA" sz="1600" dirty="0"/>
          </a:p>
        </p:txBody>
      </p:sp>
      <p:sp>
        <p:nvSpPr>
          <p:cNvPr id="4" name="Rectangle 3"/>
          <p:cNvSpPr/>
          <p:nvPr/>
        </p:nvSpPr>
        <p:spPr>
          <a:xfrm>
            <a:off x="363986" y="5970994"/>
            <a:ext cx="1116155" cy="212651"/>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 name="Rectangle 4"/>
          <p:cNvSpPr/>
          <p:nvPr/>
        </p:nvSpPr>
        <p:spPr>
          <a:xfrm>
            <a:off x="3072847" y="5970992"/>
            <a:ext cx="1116155" cy="212651"/>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CA" kern="0" dirty="0">
              <a:solidFill>
                <a:srgbClr val="FFFFFF"/>
              </a:solidFill>
              <a:latin typeface="Arial"/>
            </a:endParaRPr>
          </a:p>
        </p:txBody>
      </p:sp>
      <p:sp>
        <p:nvSpPr>
          <p:cNvPr id="6" name="Rectangle 5"/>
          <p:cNvSpPr/>
          <p:nvPr/>
        </p:nvSpPr>
        <p:spPr>
          <a:xfrm>
            <a:off x="6100457" y="5970992"/>
            <a:ext cx="1116155" cy="212651"/>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CA" kern="0" dirty="0">
              <a:solidFill>
                <a:srgbClr val="FFFFFF"/>
              </a:solidFill>
              <a:latin typeface="Arial"/>
            </a:endParaRPr>
          </a:p>
        </p:txBody>
      </p:sp>
      <p:sp>
        <p:nvSpPr>
          <p:cNvPr id="7" name="TextBox 74"/>
          <p:cNvSpPr txBox="1"/>
          <p:nvPr/>
        </p:nvSpPr>
        <p:spPr>
          <a:xfrm>
            <a:off x="7216613" y="5942417"/>
            <a:ext cx="160668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a:ln>
                  <a:noFill/>
                </a:ln>
                <a:solidFill>
                  <a:srgbClr val="333333"/>
                </a:solidFill>
                <a:effectLst/>
                <a:uLnTx/>
                <a:uFillTx/>
              </a:rPr>
              <a:t>Vendor has control</a:t>
            </a:r>
          </a:p>
        </p:txBody>
      </p:sp>
      <p:sp>
        <p:nvSpPr>
          <p:cNvPr id="8" name="TextBox 72"/>
          <p:cNvSpPr txBox="1"/>
          <p:nvPr/>
        </p:nvSpPr>
        <p:spPr>
          <a:xfrm>
            <a:off x="1474824" y="5871189"/>
            <a:ext cx="1754373"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a:ln>
                  <a:noFill/>
                </a:ln>
                <a:solidFill>
                  <a:srgbClr val="333333"/>
                </a:solidFill>
                <a:effectLst/>
                <a:uLnTx/>
                <a:uFillTx/>
              </a:rPr>
              <a:t>Organization has control</a:t>
            </a:r>
          </a:p>
        </p:txBody>
      </p:sp>
      <p:sp>
        <p:nvSpPr>
          <p:cNvPr id="9" name="TextBox 73"/>
          <p:cNvSpPr txBox="1"/>
          <p:nvPr/>
        </p:nvSpPr>
        <p:spPr>
          <a:xfrm>
            <a:off x="4189002" y="5871189"/>
            <a:ext cx="170365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a:ln>
                  <a:noFill/>
                </a:ln>
                <a:solidFill>
                  <a:srgbClr val="333333"/>
                </a:solidFill>
                <a:effectLst/>
                <a:uLnTx/>
                <a:uFillTx/>
              </a:rPr>
              <a:t>Organization or vendor </a:t>
            </a:r>
            <a:r>
              <a:rPr lang="en-CA" sz="1200" b="1" kern="0" dirty="0">
                <a:solidFill>
                  <a:srgbClr val="333333"/>
                </a:solidFill>
              </a:rPr>
              <a:t>may </a:t>
            </a:r>
            <a:r>
              <a:rPr kumimoji="0" lang="en-CA" sz="1200" b="1" i="0" u="none" strike="noStrike" kern="0" cap="none" spc="0" normalizeH="0" baseline="0" noProof="0" dirty="0">
                <a:ln>
                  <a:noFill/>
                </a:ln>
                <a:solidFill>
                  <a:srgbClr val="333333"/>
                </a:solidFill>
                <a:effectLst/>
                <a:uLnTx/>
                <a:uFillTx/>
              </a:rPr>
              <a:t>control</a:t>
            </a:r>
          </a:p>
        </p:txBody>
      </p:sp>
      <p:grpSp>
        <p:nvGrpSpPr>
          <p:cNvPr id="10" name="Group 9"/>
          <p:cNvGrpSpPr/>
          <p:nvPr/>
        </p:nvGrpSpPr>
        <p:grpSpPr>
          <a:xfrm>
            <a:off x="243593" y="1775460"/>
            <a:ext cx="8643782" cy="4034241"/>
            <a:chOff x="243593" y="1270410"/>
            <a:chExt cx="8643782" cy="4539291"/>
          </a:xfrm>
        </p:grpSpPr>
        <p:sp>
          <p:nvSpPr>
            <p:cNvPr id="11" name="Isosceles Triangle 10"/>
            <p:cNvSpPr/>
            <p:nvPr/>
          </p:nvSpPr>
          <p:spPr>
            <a:xfrm>
              <a:off x="244144" y="1270410"/>
              <a:ext cx="1339200" cy="266345"/>
            </a:xfrm>
            <a:prstGeom prst="triangle">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400" b="0" i="0" u="none" strike="noStrike" kern="0" cap="none" spc="0" normalizeH="0" baseline="0" noProof="0" dirty="0">
                <a:ln>
                  <a:noFill/>
                </a:ln>
                <a:solidFill>
                  <a:srgbClr val="FFFFFF"/>
                </a:solidFill>
                <a:effectLst/>
                <a:uLnTx/>
                <a:uFillTx/>
                <a:latin typeface="Arial"/>
                <a:ea typeface="+mn-ea"/>
                <a:cs typeface="+mn-cs"/>
              </a:endParaRPr>
            </a:p>
          </p:txBody>
        </p:sp>
        <p:sp>
          <p:nvSpPr>
            <p:cNvPr id="12" name="Rectangle 11"/>
            <p:cNvSpPr/>
            <p:nvPr/>
          </p:nvSpPr>
          <p:spPr>
            <a:xfrm>
              <a:off x="244144" y="1536756"/>
              <a:ext cx="1339200" cy="383837"/>
            </a:xfrm>
            <a:prstGeom prst="rect">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In-House</a:t>
              </a:r>
            </a:p>
          </p:txBody>
        </p:sp>
        <p:sp>
          <p:nvSpPr>
            <p:cNvPr id="13" name="Rectangle 12"/>
            <p:cNvSpPr/>
            <p:nvPr/>
          </p:nvSpPr>
          <p:spPr>
            <a:xfrm>
              <a:off x="244144" y="1942802"/>
              <a:ext cx="1339200" cy="455029"/>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Application</a:t>
              </a:r>
            </a:p>
          </p:txBody>
        </p:sp>
        <p:sp>
          <p:nvSpPr>
            <p:cNvPr id="14" name="Isosceles Triangle 13"/>
            <p:cNvSpPr/>
            <p:nvPr/>
          </p:nvSpPr>
          <p:spPr>
            <a:xfrm>
              <a:off x="1696641" y="1270410"/>
              <a:ext cx="1339200" cy="266345"/>
            </a:xfrm>
            <a:prstGeom prst="triangle">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400" b="0" i="0" u="none" strike="noStrike" kern="0" cap="none" spc="0" normalizeH="0" baseline="0" noProof="0" dirty="0">
                <a:ln>
                  <a:noFill/>
                </a:ln>
                <a:solidFill>
                  <a:srgbClr val="FFFFFF"/>
                </a:solidFill>
                <a:effectLst/>
                <a:uLnTx/>
                <a:uFillTx/>
                <a:latin typeface="Arial"/>
                <a:ea typeface="+mn-ea"/>
                <a:cs typeface="+mn-cs"/>
              </a:endParaRPr>
            </a:p>
          </p:txBody>
        </p:sp>
        <p:sp>
          <p:nvSpPr>
            <p:cNvPr id="15" name="Rectangle 14"/>
            <p:cNvSpPr/>
            <p:nvPr/>
          </p:nvSpPr>
          <p:spPr>
            <a:xfrm>
              <a:off x="1696641" y="1536756"/>
              <a:ext cx="1339200" cy="383837"/>
            </a:xfrm>
            <a:prstGeom prst="rect">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Co-Lo</a:t>
              </a:r>
            </a:p>
          </p:txBody>
        </p:sp>
        <p:sp>
          <p:nvSpPr>
            <p:cNvPr id="16" name="Rectangle 15"/>
            <p:cNvSpPr/>
            <p:nvPr/>
          </p:nvSpPr>
          <p:spPr>
            <a:xfrm>
              <a:off x="1696641" y="1942802"/>
              <a:ext cx="1339200" cy="455029"/>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Application</a:t>
              </a:r>
            </a:p>
          </p:txBody>
        </p:sp>
        <p:sp>
          <p:nvSpPr>
            <p:cNvPr id="17" name="Isosceles Triangle 16"/>
            <p:cNvSpPr/>
            <p:nvPr/>
          </p:nvSpPr>
          <p:spPr>
            <a:xfrm>
              <a:off x="3147378" y="1270410"/>
              <a:ext cx="1339200" cy="266345"/>
            </a:xfrm>
            <a:prstGeom prst="triangle">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400" b="0" i="0" u="none" strike="noStrike" kern="0" cap="none" spc="0" normalizeH="0" baseline="0" noProof="0" dirty="0">
                <a:ln>
                  <a:noFill/>
                </a:ln>
                <a:solidFill>
                  <a:srgbClr val="FFFFFF"/>
                </a:solidFill>
                <a:effectLst/>
                <a:uLnTx/>
                <a:uFillTx/>
                <a:latin typeface="Arial"/>
                <a:ea typeface="+mn-ea"/>
                <a:cs typeface="+mn-cs"/>
              </a:endParaRPr>
            </a:p>
          </p:txBody>
        </p:sp>
        <p:sp>
          <p:nvSpPr>
            <p:cNvPr id="18" name="Rectangle 17"/>
            <p:cNvSpPr/>
            <p:nvPr/>
          </p:nvSpPr>
          <p:spPr>
            <a:xfrm>
              <a:off x="3147378" y="1536756"/>
              <a:ext cx="1339200" cy="383837"/>
            </a:xfrm>
            <a:prstGeom prst="rect">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MSP</a:t>
              </a:r>
            </a:p>
          </p:txBody>
        </p:sp>
        <p:sp>
          <p:nvSpPr>
            <p:cNvPr id="19" name="Rectangle 18"/>
            <p:cNvSpPr/>
            <p:nvPr/>
          </p:nvSpPr>
          <p:spPr>
            <a:xfrm>
              <a:off x="3147378" y="1942802"/>
              <a:ext cx="1339200" cy="455029"/>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Application</a:t>
              </a:r>
            </a:p>
          </p:txBody>
        </p:sp>
        <p:sp>
          <p:nvSpPr>
            <p:cNvPr id="20" name="Isosceles Triangle 19"/>
            <p:cNvSpPr/>
            <p:nvPr/>
          </p:nvSpPr>
          <p:spPr>
            <a:xfrm>
              <a:off x="4615481" y="1270410"/>
              <a:ext cx="1339200" cy="266345"/>
            </a:xfrm>
            <a:prstGeom prst="triangle">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400" b="0" i="0" u="none" strike="noStrike" kern="0" cap="none" spc="0" normalizeH="0" baseline="0" noProof="0" dirty="0">
                <a:ln>
                  <a:noFill/>
                </a:ln>
                <a:solidFill>
                  <a:srgbClr val="FFFFFF"/>
                </a:solidFill>
                <a:effectLst/>
                <a:uLnTx/>
                <a:uFillTx/>
                <a:latin typeface="Arial"/>
                <a:ea typeface="+mn-ea"/>
                <a:cs typeface="+mn-cs"/>
              </a:endParaRPr>
            </a:p>
          </p:txBody>
        </p:sp>
        <p:sp>
          <p:nvSpPr>
            <p:cNvPr id="21" name="Rectangle 20"/>
            <p:cNvSpPr/>
            <p:nvPr/>
          </p:nvSpPr>
          <p:spPr>
            <a:xfrm>
              <a:off x="4615481" y="1536756"/>
              <a:ext cx="1339200" cy="383837"/>
            </a:xfrm>
            <a:prstGeom prst="rect">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IaaS</a:t>
              </a:r>
            </a:p>
          </p:txBody>
        </p:sp>
        <p:sp>
          <p:nvSpPr>
            <p:cNvPr id="22" name="Rectangle 21"/>
            <p:cNvSpPr/>
            <p:nvPr/>
          </p:nvSpPr>
          <p:spPr>
            <a:xfrm>
              <a:off x="4615481" y="1942802"/>
              <a:ext cx="1339200" cy="455029"/>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Application</a:t>
              </a:r>
            </a:p>
          </p:txBody>
        </p:sp>
        <p:sp>
          <p:nvSpPr>
            <p:cNvPr id="23" name="Isosceles Triangle 22"/>
            <p:cNvSpPr/>
            <p:nvPr/>
          </p:nvSpPr>
          <p:spPr>
            <a:xfrm>
              <a:off x="6081830" y="1270410"/>
              <a:ext cx="1339200" cy="266345"/>
            </a:xfrm>
            <a:prstGeom prst="triangle">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400" b="0" i="0" u="none" strike="noStrike" kern="0" cap="none" spc="0" normalizeH="0" baseline="0" noProof="0" dirty="0">
                <a:ln>
                  <a:noFill/>
                </a:ln>
                <a:solidFill>
                  <a:srgbClr val="FFFFFF"/>
                </a:solidFill>
                <a:effectLst/>
                <a:uLnTx/>
                <a:uFillTx/>
                <a:latin typeface="Arial"/>
                <a:ea typeface="+mn-ea"/>
                <a:cs typeface="+mn-cs"/>
              </a:endParaRPr>
            </a:p>
          </p:txBody>
        </p:sp>
        <p:sp>
          <p:nvSpPr>
            <p:cNvPr id="24" name="Rectangle 23"/>
            <p:cNvSpPr/>
            <p:nvPr/>
          </p:nvSpPr>
          <p:spPr>
            <a:xfrm>
              <a:off x="6081830" y="1536756"/>
              <a:ext cx="1339200" cy="383837"/>
            </a:xfrm>
            <a:prstGeom prst="rect">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PaaS</a:t>
              </a:r>
            </a:p>
          </p:txBody>
        </p:sp>
        <p:sp>
          <p:nvSpPr>
            <p:cNvPr id="25" name="Rectangle 24"/>
            <p:cNvSpPr/>
            <p:nvPr/>
          </p:nvSpPr>
          <p:spPr>
            <a:xfrm>
              <a:off x="6081830" y="1942802"/>
              <a:ext cx="1339200" cy="455029"/>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Application</a:t>
              </a:r>
            </a:p>
          </p:txBody>
        </p:sp>
        <p:sp>
          <p:nvSpPr>
            <p:cNvPr id="26" name="Isosceles Triangle 25"/>
            <p:cNvSpPr/>
            <p:nvPr/>
          </p:nvSpPr>
          <p:spPr>
            <a:xfrm>
              <a:off x="7548175" y="1270410"/>
              <a:ext cx="1339200" cy="266345"/>
            </a:xfrm>
            <a:prstGeom prst="triangle">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400" b="0" i="0" u="none" strike="noStrike" kern="0" cap="none" spc="0" normalizeH="0" baseline="0" noProof="0" dirty="0">
                <a:ln>
                  <a:noFill/>
                </a:ln>
                <a:solidFill>
                  <a:srgbClr val="FFFFFF"/>
                </a:solidFill>
                <a:effectLst/>
                <a:uLnTx/>
                <a:uFillTx/>
                <a:latin typeface="Arial"/>
                <a:ea typeface="+mn-ea"/>
                <a:cs typeface="+mn-cs"/>
              </a:endParaRPr>
            </a:p>
          </p:txBody>
        </p:sp>
        <p:sp>
          <p:nvSpPr>
            <p:cNvPr id="27" name="Rectangle 26"/>
            <p:cNvSpPr/>
            <p:nvPr/>
          </p:nvSpPr>
          <p:spPr>
            <a:xfrm>
              <a:off x="7548175" y="1536756"/>
              <a:ext cx="1339200" cy="383837"/>
            </a:xfrm>
            <a:prstGeom prst="rect">
              <a:avLst/>
            </a:prstGeom>
            <a:solidFill>
              <a:srgbClr val="5A7D5C"/>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SaaS</a:t>
              </a:r>
            </a:p>
          </p:txBody>
        </p:sp>
        <p:sp>
          <p:nvSpPr>
            <p:cNvPr id="28" name="Rectangle 27"/>
            <p:cNvSpPr/>
            <p:nvPr/>
          </p:nvSpPr>
          <p:spPr>
            <a:xfrm>
              <a:off x="7548175" y="1942802"/>
              <a:ext cx="1339200" cy="455029"/>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Application</a:t>
              </a:r>
            </a:p>
          </p:txBody>
        </p:sp>
        <p:sp>
          <p:nvSpPr>
            <p:cNvPr id="29" name="Rectangle 28"/>
            <p:cNvSpPr/>
            <p:nvPr/>
          </p:nvSpPr>
          <p:spPr>
            <a:xfrm>
              <a:off x="244144" y="2428108"/>
              <a:ext cx="1339200" cy="455029"/>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Database</a:t>
              </a:r>
            </a:p>
          </p:txBody>
        </p:sp>
        <p:sp>
          <p:nvSpPr>
            <p:cNvPr id="30" name="Rectangle 29"/>
            <p:cNvSpPr/>
            <p:nvPr/>
          </p:nvSpPr>
          <p:spPr>
            <a:xfrm>
              <a:off x="1696641" y="2428108"/>
              <a:ext cx="1339200" cy="455029"/>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Database</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31" name="Rectangle 30"/>
            <p:cNvSpPr/>
            <p:nvPr/>
          </p:nvSpPr>
          <p:spPr>
            <a:xfrm>
              <a:off x="3147378" y="2428108"/>
              <a:ext cx="1339200" cy="455029"/>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Database</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32" name="Rectangle 31"/>
            <p:cNvSpPr/>
            <p:nvPr/>
          </p:nvSpPr>
          <p:spPr>
            <a:xfrm>
              <a:off x="4615481" y="2428108"/>
              <a:ext cx="1339200" cy="455029"/>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Database</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33" name="Rectangle 32"/>
            <p:cNvSpPr/>
            <p:nvPr/>
          </p:nvSpPr>
          <p:spPr>
            <a:xfrm>
              <a:off x="6081830" y="2428108"/>
              <a:ext cx="1339200" cy="455029"/>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Database</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34" name="Rectangle 33"/>
            <p:cNvSpPr/>
            <p:nvPr/>
          </p:nvSpPr>
          <p:spPr>
            <a:xfrm>
              <a:off x="7548175" y="2428108"/>
              <a:ext cx="1339200" cy="455029"/>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Database</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35" name="Rectangle 34"/>
            <p:cNvSpPr/>
            <p:nvPr/>
          </p:nvSpPr>
          <p:spPr>
            <a:xfrm>
              <a:off x="244144" y="2913414"/>
              <a:ext cx="1339200" cy="628315"/>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Runtime/</a:t>
              </a:r>
              <a:r>
                <a:rPr kumimoji="0" lang="en-CA" sz="1400" b="0" i="0" u="none" strike="noStrike" kern="0" cap="none" spc="0" normalizeH="0" noProof="0" dirty="0">
                  <a:ln>
                    <a:noFill/>
                  </a:ln>
                  <a:solidFill>
                    <a:srgbClr val="FFFFFF"/>
                  </a:solidFill>
                  <a:effectLst/>
                  <a:uLnTx/>
                  <a:uFillTx/>
                  <a:latin typeface="Arial"/>
                  <a:ea typeface="+mn-ea"/>
                  <a:cs typeface="+mn-cs"/>
                </a:rPr>
                <a:t> Middleware</a:t>
              </a:r>
              <a:endParaRPr kumimoji="0" lang="en-CA" sz="1400" b="0" i="0" u="none" strike="noStrike" kern="0" cap="none" spc="0" normalizeH="0" baseline="0" noProof="0" dirty="0">
                <a:ln>
                  <a:noFill/>
                </a:ln>
                <a:solidFill>
                  <a:srgbClr val="FFFFFF"/>
                </a:solidFill>
                <a:effectLst/>
                <a:uLnTx/>
                <a:uFillTx/>
                <a:latin typeface="Arial"/>
                <a:ea typeface="+mn-ea"/>
                <a:cs typeface="+mn-cs"/>
              </a:endParaRPr>
            </a:p>
          </p:txBody>
        </p:sp>
        <p:sp>
          <p:nvSpPr>
            <p:cNvPr id="36" name="Rectangle 35"/>
            <p:cNvSpPr/>
            <p:nvPr/>
          </p:nvSpPr>
          <p:spPr>
            <a:xfrm>
              <a:off x="1696641" y="2913414"/>
              <a:ext cx="1339200" cy="628315"/>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Runtime/ Middleware</a:t>
              </a:r>
            </a:p>
          </p:txBody>
        </p:sp>
        <p:sp>
          <p:nvSpPr>
            <p:cNvPr id="37" name="Rectangle 36"/>
            <p:cNvSpPr/>
            <p:nvPr/>
          </p:nvSpPr>
          <p:spPr>
            <a:xfrm>
              <a:off x="3147378" y="2913414"/>
              <a:ext cx="1339200" cy="628315"/>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Runtime/ Middleware</a:t>
              </a:r>
            </a:p>
          </p:txBody>
        </p:sp>
        <p:sp>
          <p:nvSpPr>
            <p:cNvPr id="38" name="Rectangle 37"/>
            <p:cNvSpPr/>
            <p:nvPr/>
          </p:nvSpPr>
          <p:spPr>
            <a:xfrm>
              <a:off x="4615481" y="2913414"/>
              <a:ext cx="1339200" cy="628315"/>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Runtime/ Middleware</a:t>
              </a:r>
            </a:p>
          </p:txBody>
        </p:sp>
        <p:sp>
          <p:nvSpPr>
            <p:cNvPr id="39" name="Rectangle 38"/>
            <p:cNvSpPr/>
            <p:nvPr/>
          </p:nvSpPr>
          <p:spPr>
            <a:xfrm>
              <a:off x="6081830" y="2913414"/>
              <a:ext cx="1339200" cy="628315"/>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Runtime/ Middleware</a:t>
              </a:r>
            </a:p>
          </p:txBody>
        </p:sp>
        <p:sp>
          <p:nvSpPr>
            <p:cNvPr id="40" name="Rectangle 39"/>
            <p:cNvSpPr/>
            <p:nvPr/>
          </p:nvSpPr>
          <p:spPr>
            <a:xfrm>
              <a:off x="7548175" y="2913414"/>
              <a:ext cx="1339200" cy="628315"/>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Runtime/ Middleware</a:t>
              </a:r>
            </a:p>
          </p:txBody>
        </p:sp>
        <p:sp>
          <p:nvSpPr>
            <p:cNvPr id="41" name="Rectangle 40"/>
            <p:cNvSpPr/>
            <p:nvPr/>
          </p:nvSpPr>
          <p:spPr>
            <a:xfrm>
              <a:off x="244144" y="3572006"/>
              <a:ext cx="1339200" cy="451801"/>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OS</a:t>
              </a:r>
            </a:p>
          </p:txBody>
        </p:sp>
        <p:sp>
          <p:nvSpPr>
            <p:cNvPr id="42" name="Rectangle 41"/>
            <p:cNvSpPr/>
            <p:nvPr/>
          </p:nvSpPr>
          <p:spPr>
            <a:xfrm>
              <a:off x="1696641" y="3572006"/>
              <a:ext cx="1339200" cy="451801"/>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OS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43" name="Rectangle 42"/>
            <p:cNvSpPr/>
            <p:nvPr/>
          </p:nvSpPr>
          <p:spPr>
            <a:xfrm>
              <a:off x="3147378" y="3572006"/>
              <a:ext cx="1339200" cy="451801"/>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OS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44" name="Rectangle 43"/>
            <p:cNvSpPr/>
            <p:nvPr/>
          </p:nvSpPr>
          <p:spPr>
            <a:xfrm>
              <a:off x="4615481" y="3572006"/>
              <a:ext cx="1339200" cy="451801"/>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OS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45" name="Rectangle 44"/>
            <p:cNvSpPr/>
            <p:nvPr/>
          </p:nvSpPr>
          <p:spPr>
            <a:xfrm>
              <a:off x="6081830" y="3572006"/>
              <a:ext cx="1339200" cy="451801"/>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OS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46" name="Rectangle 45"/>
            <p:cNvSpPr/>
            <p:nvPr/>
          </p:nvSpPr>
          <p:spPr>
            <a:xfrm>
              <a:off x="7548175" y="3572006"/>
              <a:ext cx="1339200" cy="451801"/>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OS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47" name="Rectangle 46"/>
            <p:cNvSpPr/>
            <p:nvPr/>
          </p:nvSpPr>
          <p:spPr>
            <a:xfrm>
              <a:off x="244144" y="4536162"/>
              <a:ext cx="1339200" cy="788235"/>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Server,</a:t>
              </a:r>
              <a:r>
                <a:rPr kumimoji="0" lang="en-CA" sz="1400" b="0" i="0" u="none" strike="noStrike" kern="0" cap="none" spc="0" normalizeH="0" noProof="0" dirty="0">
                  <a:ln>
                    <a:noFill/>
                  </a:ln>
                  <a:solidFill>
                    <a:srgbClr val="FFFFFF"/>
                  </a:solidFill>
                  <a:effectLst/>
                  <a:uLnTx/>
                  <a:uFillTx/>
                  <a:latin typeface="Arial"/>
                  <a:ea typeface="+mn-ea"/>
                  <a:cs typeface="+mn-cs"/>
                </a:rPr>
                <a:t> Network, Storage</a:t>
              </a:r>
              <a:endParaRPr kumimoji="0" lang="en-CA" sz="1400" b="0" i="0" u="none" strike="noStrike" kern="0" cap="none" spc="0" normalizeH="0" baseline="0" noProof="0" dirty="0">
                <a:ln>
                  <a:noFill/>
                </a:ln>
                <a:solidFill>
                  <a:srgbClr val="FFFFFF"/>
                </a:solidFill>
                <a:effectLst/>
                <a:uLnTx/>
                <a:uFillTx/>
                <a:latin typeface="Arial"/>
                <a:ea typeface="+mn-ea"/>
                <a:cs typeface="+mn-cs"/>
              </a:endParaRPr>
            </a:p>
          </p:txBody>
        </p:sp>
        <p:sp>
          <p:nvSpPr>
            <p:cNvPr id="48" name="Rectangle 47"/>
            <p:cNvSpPr/>
            <p:nvPr/>
          </p:nvSpPr>
          <p:spPr>
            <a:xfrm>
              <a:off x="1696641" y="4536162"/>
              <a:ext cx="1339200" cy="788235"/>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Server, Network, Storage</a:t>
              </a:r>
            </a:p>
          </p:txBody>
        </p:sp>
        <p:sp>
          <p:nvSpPr>
            <p:cNvPr id="49" name="Rectangle 48"/>
            <p:cNvSpPr/>
            <p:nvPr/>
          </p:nvSpPr>
          <p:spPr>
            <a:xfrm>
              <a:off x="3147378" y="4536162"/>
              <a:ext cx="1339200" cy="788235"/>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Server, Network, Storage</a:t>
              </a:r>
            </a:p>
          </p:txBody>
        </p:sp>
        <p:sp>
          <p:nvSpPr>
            <p:cNvPr id="50" name="Rectangle 49"/>
            <p:cNvSpPr/>
            <p:nvPr/>
          </p:nvSpPr>
          <p:spPr>
            <a:xfrm>
              <a:off x="4615481" y="4536162"/>
              <a:ext cx="1339200" cy="788235"/>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Server, Network, Storage</a:t>
              </a:r>
            </a:p>
          </p:txBody>
        </p:sp>
        <p:sp>
          <p:nvSpPr>
            <p:cNvPr id="51" name="Rectangle 50"/>
            <p:cNvSpPr/>
            <p:nvPr/>
          </p:nvSpPr>
          <p:spPr>
            <a:xfrm>
              <a:off x="6081830" y="4536162"/>
              <a:ext cx="1339200" cy="788235"/>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Server, Network, Storage</a:t>
              </a:r>
            </a:p>
          </p:txBody>
        </p:sp>
        <p:sp>
          <p:nvSpPr>
            <p:cNvPr id="52" name="Rectangle 51"/>
            <p:cNvSpPr/>
            <p:nvPr/>
          </p:nvSpPr>
          <p:spPr>
            <a:xfrm>
              <a:off x="7548175" y="4536162"/>
              <a:ext cx="1339200" cy="788235"/>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CA" sz="1400" kern="0" dirty="0">
                  <a:solidFill>
                    <a:srgbClr val="FFFFFF"/>
                  </a:solidFill>
                </a:rPr>
                <a:t>Server, Network, Storage</a:t>
              </a:r>
            </a:p>
          </p:txBody>
        </p:sp>
        <p:sp>
          <p:nvSpPr>
            <p:cNvPr id="53" name="Rectangle 52"/>
            <p:cNvSpPr/>
            <p:nvPr/>
          </p:nvSpPr>
          <p:spPr>
            <a:xfrm>
              <a:off x="243593" y="5354672"/>
              <a:ext cx="1339200" cy="455029"/>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Facilities</a:t>
              </a:r>
            </a:p>
          </p:txBody>
        </p:sp>
        <p:sp>
          <p:nvSpPr>
            <p:cNvPr id="54" name="Rectangle 53"/>
            <p:cNvSpPr/>
            <p:nvPr/>
          </p:nvSpPr>
          <p:spPr>
            <a:xfrm>
              <a:off x="1696090" y="5354672"/>
              <a:ext cx="1339200" cy="455029"/>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Facilities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55" name="Rectangle 54"/>
            <p:cNvSpPr/>
            <p:nvPr/>
          </p:nvSpPr>
          <p:spPr>
            <a:xfrm>
              <a:off x="3146827" y="5354672"/>
              <a:ext cx="1339200" cy="455029"/>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Facilities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56" name="Rectangle 55"/>
            <p:cNvSpPr/>
            <p:nvPr/>
          </p:nvSpPr>
          <p:spPr>
            <a:xfrm>
              <a:off x="4614930" y="5354672"/>
              <a:ext cx="1339200" cy="455029"/>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Facilities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57" name="Rectangle 56"/>
            <p:cNvSpPr/>
            <p:nvPr/>
          </p:nvSpPr>
          <p:spPr>
            <a:xfrm>
              <a:off x="6081279" y="5354672"/>
              <a:ext cx="1339200" cy="455029"/>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Facilities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58" name="Rectangle 57"/>
            <p:cNvSpPr/>
            <p:nvPr/>
          </p:nvSpPr>
          <p:spPr>
            <a:xfrm>
              <a:off x="7547624" y="5354672"/>
              <a:ext cx="1339200" cy="455029"/>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Facilities</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59" name="Rectangle 58"/>
            <p:cNvSpPr/>
            <p:nvPr/>
          </p:nvSpPr>
          <p:spPr>
            <a:xfrm>
              <a:off x="243593" y="4054084"/>
              <a:ext cx="1339200" cy="451801"/>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a:ln>
                    <a:noFill/>
                  </a:ln>
                  <a:solidFill>
                    <a:srgbClr val="FFFFFF"/>
                  </a:solidFill>
                  <a:effectLst/>
                  <a:uLnTx/>
                  <a:uFillTx/>
                  <a:latin typeface="Arial"/>
                  <a:ea typeface="+mn-ea"/>
                  <a:cs typeface="+mn-cs"/>
                </a:rPr>
                <a:t>Hypervisor</a:t>
              </a:r>
            </a:p>
          </p:txBody>
        </p:sp>
        <p:sp>
          <p:nvSpPr>
            <p:cNvPr id="60" name="Rectangle 59"/>
            <p:cNvSpPr/>
            <p:nvPr/>
          </p:nvSpPr>
          <p:spPr>
            <a:xfrm>
              <a:off x="1696090" y="4054084"/>
              <a:ext cx="1339200" cy="451801"/>
            </a:xfrm>
            <a:prstGeom prst="rect">
              <a:avLst/>
            </a:prstGeom>
            <a:solidFill>
              <a:srgbClr val="D9A21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Hypervisor</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61" name="Rectangle 60"/>
            <p:cNvSpPr/>
            <p:nvPr/>
          </p:nvSpPr>
          <p:spPr>
            <a:xfrm>
              <a:off x="3146827" y="4054084"/>
              <a:ext cx="1339200" cy="451801"/>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Hypervisor</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62" name="Rectangle 61"/>
            <p:cNvSpPr/>
            <p:nvPr/>
          </p:nvSpPr>
          <p:spPr>
            <a:xfrm>
              <a:off x="4614930" y="4054084"/>
              <a:ext cx="1339200" cy="451801"/>
            </a:xfrm>
            <a:prstGeom prst="rect">
              <a:avLst/>
            </a:prstGeom>
            <a:solidFill>
              <a:srgbClr val="007698"/>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Hypervisor</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63" name="Rectangle 62"/>
            <p:cNvSpPr/>
            <p:nvPr/>
          </p:nvSpPr>
          <p:spPr>
            <a:xfrm>
              <a:off x="6081279" y="4054084"/>
              <a:ext cx="1339200" cy="451801"/>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Hypervisor</a:t>
              </a:r>
              <a:endParaRPr kumimoji="0" lang="en-CA" sz="1400" b="0" i="0" u="none" strike="noStrike" kern="0" cap="none" spc="0" normalizeH="0" baseline="0" noProof="0" dirty="0">
                <a:ln>
                  <a:noFill/>
                </a:ln>
                <a:solidFill>
                  <a:srgbClr val="FFFFFF"/>
                </a:solidFill>
                <a:effectLst/>
                <a:uLnTx/>
                <a:uFillTx/>
                <a:latin typeface="Arial"/>
              </a:endParaRPr>
            </a:p>
          </p:txBody>
        </p:sp>
        <p:sp>
          <p:nvSpPr>
            <p:cNvPr id="64" name="Rectangle 63"/>
            <p:cNvSpPr/>
            <p:nvPr/>
          </p:nvSpPr>
          <p:spPr>
            <a:xfrm>
              <a:off x="7547624" y="4054084"/>
              <a:ext cx="1339200" cy="451801"/>
            </a:xfrm>
            <a:prstGeom prst="rect">
              <a:avLst/>
            </a:prstGeom>
            <a:solidFill>
              <a:srgbClr val="A24130"/>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CA" sz="1400" kern="0" dirty="0">
                  <a:solidFill>
                    <a:srgbClr val="FFFFFF"/>
                  </a:solidFill>
                </a:rPr>
                <a:t>Hypervisor</a:t>
              </a:r>
              <a:endParaRPr kumimoji="0" lang="en-CA" sz="1400" b="0" i="0" u="none" strike="noStrike" kern="0" cap="none" spc="0" normalizeH="0" baseline="0" noProof="0" dirty="0">
                <a:ln>
                  <a:noFill/>
                </a:ln>
                <a:solidFill>
                  <a:srgbClr val="FFFFFF"/>
                </a:solidFill>
                <a:effectLst/>
                <a:uLnTx/>
                <a:uFillTx/>
                <a:latin typeface="Arial"/>
              </a:endParaRPr>
            </a:p>
          </p:txBody>
        </p:sp>
      </p:grpSp>
      <p:sp>
        <p:nvSpPr>
          <p:cNvPr id="65" name="Text Placeholder 1"/>
          <p:cNvSpPr txBox="1">
            <a:spLocks/>
          </p:cNvSpPr>
          <p:nvPr/>
        </p:nvSpPr>
        <p:spPr bwMode="auto">
          <a:xfrm>
            <a:off x="257176" y="1158876"/>
            <a:ext cx="8620124" cy="4838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sz="1800" b="1" dirty="0"/>
              <a:t>Cloud services include IaaS, PaaS, and SaaS. Cloud services can be accessed across any one of these models. </a:t>
            </a:r>
          </a:p>
        </p:txBody>
      </p:sp>
      <p:grpSp>
        <p:nvGrpSpPr>
          <p:cNvPr id="66" name="Group 65"/>
          <p:cNvGrpSpPr/>
          <p:nvPr/>
        </p:nvGrpSpPr>
        <p:grpSpPr>
          <a:xfrm>
            <a:off x="-10926" y="6519972"/>
            <a:ext cx="9154925" cy="338028"/>
            <a:chOff x="-10926" y="6519972"/>
            <a:chExt cx="9154925" cy="338028"/>
          </a:xfrm>
        </p:grpSpPr>
        <p:sp>
          <p:nvSpPr>
            <p:cNvPr id="67" name="Rectangle 66"/>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68" name="Rectangle 67"/>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114002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644736" y="3914807"/>
            <a:ext cx="4232563" cy="794353"/>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A" dirty="0">
              <a:solidFill>
                <a:schemeClr val="tx1"/>
              </a:solidFill>
            </a:endParaRPr>
          </a:p>
        </p:txBody>
      </p:sp>
      <p:sp>
        <p:nvSpPr>
          <p:cNvPr id="8" name="Rectangle 7"/>
          <p:cNvSpPr/>
          <p:nvPr/>
        </p:nvSpPr>
        <p:spPr>
          <a:xfrm>
            <a:off x="320040" y="4100492"/>
            <a:ext cx="4081837" cy="669627"/>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A" dirty="0">
              <a:solidFill>
                <a:schemeClr val="tx1"/>
              </a:solidFill>
            </a:endParaRPr>
          </a:p>
        </p:txBody>
      </p:sp>
      <p:sp>
        <p:nvSpPr>
          <p:cNvPr id="3" name="Title 2"/>
          <p:cNvSpPr>
            <a:spLocks noGrp="1"/>
          </p:cNvSpPr>
          <p:nvPr>
            <p:ph type="title"/>
          </p:nvPr>
        </p:nvSpPr>
        <p:spPr/>
        <p:txBody>
          <a:bodyPr/>
          <a:lstStyle/>
          <a:p>
            <a:r>
              <a:rPr lang="en-CA" dirty="0" smtClean="0"/>
              <a:t>IaaS and PaaS, although different, can be secured through a similar process</a:t>
            </a:r>
            <a:endParaRPr lang="en-CA" dirty="0"/>
          </a:p>
        </p:txBody>
      </p:sp>
      <p:sp>
        <p:nvSpPr>
          <p:cNvPr id="5" name="Text Placeholder 3"/>
          <p:cNvSpPr>
            <a:spLocks noGrp="1"/>
          </p:cNvSpPr>
          <p:nvPr>
            <p:ph type="body" sz="quarter" idx="4294967295"/>
          </p:nvPr>
        </p:nvSpPr>
        <p:spPr>
          <a:xfrm>
            <a:off x="320040" y="1453656"/>
            <a:ext cx="4152900" cy="2588260"/>
          </a:xfrm>
        </p:spPr>
        <p:txBody>
          <a:bodyPr/>
          <a:lstStyle/>
          <a:p>
            <a:pPr marL="0" indent="0">
              <a:spcBef>
                <a:spcPts val="0"/>
              </a:spcBef>
              <a:buNone/>
            </a:pPr>
            <a:r>
              <a:rPr lang="en-CA" dirty="0" smtClean="0"/>
              <a:t>PaaS </a:t>
            </a:r>
            <a:r>
              <a:rPr lang="en-CA" dirty="0"/>
              <a:t>are used for </a:t>
            </a:r>
            <a:r>
              <a:rPr lang="en-CA" dirty="0" smtClean="0"/>
              <a:t>applications </a:t>
            </a:r>
            <a:r>
              <a:rPr lang="en-CA" dirty="0"/>
              <a:t>and other </a:t>
            </a:r>
            <a:r>
              <a:rPr lang="en-CA" dirty="0" smtClean="0"/>
              <a:t>development </a:t>
            </a:r>
            <a:r>
              <a:rPr lang="en-CA" dirty="0"/>
              <a:t>while providing cloud components to software</a:t>
            </a:r>
            <a:r>
              <a:rPr lang="en-CA" dirty="0" smtClean="0"/>
              <a:t>.</a:t>
            </a:r>
          </a:p>
          <a:p>
            <a:pPr>
              <a:spcBef>
                <a:spcPts val="0"/>
              </a:spcBef>
            </a:pPr>
            <a:r>
              <a:rPr lang="en-CA" dirty="0" smtClean="0"/>
              <a:t>What </a:t>
            </a:r>
            <a:r>
              <a:rPr lang="en-CA" dirty="0"/>
              <a:t>developers gain with PaaS is a framework they can build upon to develop or customize applications</a:t>
            </a:r>
            <a:r>
              <a:rPr lang="en-CA" dirty="0" smtClean="0"/>
              <a:t>. </a:t>
            </a:r>
          </a:p>
          <a:p>
            <a:pPr>
              <a:spcBef>
                <a:spcPts val="0"/>
              </a:spcBef>
            </a:pPr>
            <a:r>
              <a:rPr lang="en-CA" dirty="0" smtClean="0"/>
              <a:t>Applications </a:t>
            </a:r>
            <a:r>
              <a:rPr lang="en-CA" dirty="0"/>
              <a:t>using PaaS inherit cloud </a:t>
            </a:r>
            <a:r>
              <a:rPr lang="en-CA" dirty="0" smtClean="0"/>
              <a:t>characteristics, </a:t>
            </a:r>
            <a:r>
              <a:rPr lang="en-CA" dirty="0"/>
              <a:t>such as scalability, </a:t>
            </a:r>
            <a:r>
              <a:rPr lang="en-CA" dirty="0" smtClean="0"/>
              <a:t>high availability</a:t>
            </a:r>
            <a:r>
              <a:rPr lang="en-CA" dirty="0"/>
              <a:t>, </a:t>
            </a:r>
            <a:r>
              <a:rPr lang="en-CA" dirty="0" smtClean="0"/>
              <a:t>multi-tenancy, </a:t>
            </a:r>
            <a:r>
              <a:rPr lang="en-CA" dirty="0"/>
              <a:t>and more.</a:t>
            </a:r>
          </a:p>
          <a:p>
            <a:pPr marL="0" indent="0">
              <a:spcBef>
                <a:spcPts val="0"/>
              </a:spcBef>
              <a:buNone/>
            </a:pPr>
            <a:endParaRPr lang="en-CA" dirty="0" smtClean="0"/>
          </a:p>
          <a:p>
            <a:pPr marL="0" indent="0">
              <a:spcBef>
                <a:spcPts val="0"/>
              </a:spcBef>
              <a:buNone/>
            </a:pPr>
            <a:r>
              <a:rPr lang="en-CA" b="1" dirty="0" smtClean="0"/>
              <a:t>The </a:t>
            </a:r>
            <a:r>
              <a:rPr lang="en-CA" b="1" dirty="0"/>
              <a:t>primary focus of this model is on protecting data</a:t>
            </a:r>
            <a:r>
              <a:rPr lang="en-CA" b="1" dirty="0" smtClean="0"/>
              <a:t>. </a:t>
            </a:r>
          </a:p>
          <a:p>
            <a:pPr>
              <a:spcBef>
                <a:spcPts val="0"/>
              </a:spcBef>
              <a:spcAft>
                <a:spcPts val="400"/>
              </a:spcAft>
            </a:pPr>
            <a:r>
              <a:rPr lang="en-CA" dirty="0" smtClean="0"/>
              <a:t>An </a:t>
            </a:r>
            <a:r>
              <a:rPr lang="en-CA" dirty="0"/>
              <a:t>important element </a:t>
            </a:r>
            <a:r>
              <a:rPr lang="en-CA" dirty="0" smtClean="0"/>
              <a:t>within </a:t>
            </a:r>
            <a:r>
              <a:rPr lang="en-CA" dirty="0"/>
              <a:t>PaaS is the ability to plan </a:t>
            </a:r>
            <a:r>
              <a:rPr lang="en-CA" dirty="0" smtClean="0"/>
              <a:t>for an </a:t>
            </a:r>
            <a:r>
              <a:rPr lang="en-CA" dirty="0"/>
              <a:t>outage from a </a:t>
            </a:r>
            <a:r>
              <a:rPr lang="en-CA" dirty="0" smtClean="0"/>
              <a:t>cloud </a:t>
            </a:r>
            <a:r>
              <a:rPr lang="en-CA" dirty="0"/>
              <a:t>provider. The security operation needs to consider providing for the ability to load balance across providers to ensure fail over of services in the event of an outage. </a:t>
            </a:r>
            <a:endParaRPr lang="en-CA" dirty="0" smtClean="0"/>
          </a:p>
          <a:p>
            <a:pPr>
              <a:spcBef>
                <a:spcPts val="0"/>
              </a:spcBef>
            </a:pPr>
            <a:r>
              <a:rPr lang="en-CA" b="1" dirty="0" smtClean="0"/>
              <a:t>Consumers are responsible for managing the data protection, managing the application, and providing security controls for those areas. </a:t>
            </a:r>
            <a:endParaRPr lang="en-CA" b="1" dirty="0"/>
          </a:p>
        </p:txBody>
      </p:sp>
      <p:sp>
        <p:nvSpPr>
          <p:cNvPr id="6" name="Text Placeholder 3"/>
          <p:cNvSpPr>
            <a:spLocks noGrp="1"/>
          </p:cNvSpPr>
          <p:nvPr>
            <p:ph type="body" sz="quarter" idx="4294967295"/>
          </p:nvPr>
        </p:nvSpPr>
        <p:spPr>
          <a:xfrm>
            <a:off x="4644736" y="1457290"/>
            <a:ext cx="4343400" cy="2405380"/>
          </a:xfrm>
        </p:spPr>
        <p:txBody>
          <a:bodyPr/>
          <a:lstStyle/>
          <a:p>
            <a:pPr marL="0" indent="0">
              <a:spcBef>
                <a:spcPts val="0"/>
              </a:spcBef>
              <a:buNone/>
            </a:pPr>
            <a:r>
              <a:rPr lang="en-CA" dirty="0" smtClean="0"/>
              <a:t>IaaS </a:t>
            </a:r>
            <a:r>
              <a:rPr lang="en-CA" dirty="0"/>
              <a:t>are self-service models for accessing, monitoring, and managing remote data center infrastructures, such as compute (virtualized or bare </a:t>
            </a:r>
            <a:r>
              <a:rPr lang="en-CA" dirty="0" smtClean="0"/>
              <a:t>metal</a:t>
            </a:r>
            <a:r>
              <a:rPr lang="en-CA" dirty="0"/>
              <a:t>), storage, networking, and networking services (e.g. firewalls</a:t>
            </a:r>
            <a:r>
              <a:rPr lang="en-CA" dirty="0" smtClean="0"/>
              <a:t>).</a:t>
            </a:r>
          </a:p>
          <a:p>
            <a:pPr>
              <a:spcBef>
                <a:spcPts val="0"/>
              </a:spcBef>
            </a:pPr>
            <a:r>
              <a:rPr lang="en-CA" dirty="0" smtClean="0"/>
              <a:t>Instead </a:t>
            </a:r>
            <a:r>
              <a:rPr lang="en-CA" dirty="0"/>
              <a:t>of having to purchase hardware outright, users can purchase IaaS based on </a:t>
            </a:r>
            <a:r>
              <a:rPr lang="en-CA" dirty="0" smtClean="0"/>
              <a:t>consumption.</a:t>
            </a:r>
            <a:r>
              <a:rPr lang="en-CA" dirty="0"/>
              <a:t> </a:t>
            </a:r>
            <a:endParaRPr lang="en-CA" dirty="0" smtClean="0"/>
          </a:p>
          <a:p>
            <a:pPr marL="0" indent="0">
              <a:spcBef>
                <a:spcPts val="0"/>
              </a:spcBef>
              <a:buNone/>
            </a:pPr>
            <a:endParaRPr lang="en-CA" b="1" dirty="0"/>
          </a:p>
          <a:p>
            <a:pPr marL="0" indent="0">
              <a:spcBef>
                <a:spcPts val="0"/>
              </a:spcBef>
              <a:buNone/>
            </a:pPr>
            <a:r>
              <a:rPr lang="en-CA" b="1" dirty="0" smtClean="0"/>
              <a:t>With </a:t>
            </a:r>
            <a:r>
              <a:rPr lang="en-CA" b="1" dirty="0"/>
              <a:t>this </a:t>
            </a:r>
            <a:r>
              <a:rPr lang="en-CA" b="1" dirty="0" smtClean="0"/>
              <a:t>model, </a:t>
            </a:r>
            <a:r>
              <a:rPr lang="en-CA" b="1" dirty="0"/>
              <a:t>the focus is on managing virtual machines. </a:t>
            </a:r>
            <a:endParaRPr lang="en-CA" b="1" dirty="0" smtClean="0"/>
          </a:p>
          <a:p>
            <a:pPr>
              <a:spcBef>
                <a:spcPts val="0"/>
              </a:spcBef>
              <a:spcAft>
                <a:spcPts val="400"/>
              </a:spcAft>
            </a:pPr>
            <a:r>
              <a:rPr lang="en-CA" dirty="0" smtClean="0"/>
              <a:t>The CSO’s </a:t>
            </a:r>
            <a:r>
              <a:rPr lang="en-CA" dirty="0"/>
              <a:t>priority is to overlay a governance framework to enable the organization to put controls in place regarding how virtual machines are created and spun </a:t>
            </a:r>
            <a:r>
              <a:rPr lang="en-CA" dirty="0" smtClean="0"/>
              <a:t>down. </a:t>
            </a:r>
          </a:p>
          <a:p>
            <a:pPr>
              <a:spcBef>
                <a:spcPts val="0"/>
              </a:spcBef>
            </a:pPr>
            <a:r>
              <a:rPr lang="en-CA" b="1" dirty="0" smtClean="0"/>
              <a:t>Consumers are </a:t>
            </a:r>
            <a:r>
              <a:rPr lang="en-CA" b="1" dirty="0"/>
              <a:t>responsible for managing applications, data, runtime, </a:t>
            </a:r>
            <a:r>
              <a:rPr lang="en-CA" b="1" dirty="0" smtClean="0"/>
              <a:t>middleware, </a:t>
            </a:r>
            <a:r>
              <a:rPr lang="en-CA" b="1" dirty="0"/>
              <a:t>and </a:t>
            </a:r>
            <a:r>
              <a:rPr lang="en-CA" b="1" dirty="0" smtClean="0"/>
              <a:t>OSes</a:t>
            </a:r>
            <a:r>
              <a:rPr lang="en-CA" b="1" dirty="0"/>
              <a:t>. Providers still manage virtualization, servers, hard drives, storage, and </a:t>
            </a:r>
            <a:r>
              <a:rPr lang="en-CA" b="1" dirty="0" smtClean="0"/>
              <a:t>networking. </a:t>
            </a:r>
            <a:endParaRPr lang="en-CA" b="1" dirty="0"/>
          </a:p>
        </p:txBody>
      </p:sp>
      <p:sp>
        <p:nvSpPr>
          <p:cNvPr id="7" name="Rounded Rectangle 6"/>
          <p:cNvSpPr/>
          <p:nvPr/>
        </p:nvSpPr>
        <p:spPr>
          <a:xfrm>
            <a:off x="249301" y="1189598"/>
            <a:ext cx="4152577" cy="2460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PaaS</a:t>
            </a:r>
            <a:endParaRPr lang="en-CA" sz="1600" b="1" dirty="0"/>
          </a:p>
        </p:txBody>
      </p:sp>
      <p:sp>
        <p:nvSpPr>
          <p:cNvPr id="9" name="Rounded Rectangle 8"/>
          <p:cNvSpPr/>
          <p:nvPr/>
        </p:nvSpPr>
        <p:spPr>
          <a:xfrm>
            <a:off x="4644736" y="1189597"/>
            <a:ext cx="4232563" cy="246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IaaS</a:t>
            </a:r>
            <a:endParaRPr lang="en-CA" sz="1600" b="1" dirty="0"/>
          </a:p>
        </p:txBody>
      </p:sp>
      <p:grpSp>
        <p:nvGrpSpPr>
          <p:cNvPr id="10" name="Group 9"/>
          <p:cNvGrpSpPr/>
          <p:nvPr/>
        </p:nvGrpSpPr>
        <p:grpSpPr>
          <a:xfrm>
            <a:off x="-10926" y="6519972"/>
            <a:ext cx="9154925" cy="338028"/>
            <a:chOff x="-10926" y="6519972"/>
            <a:chExt cx="9154925" cy="338028"/>
          </a:xfrm>
        </p:grpSpPr>
        <p:sp>
          <p:nvSpPr>
            <p:cNvPr id="11" name="Rectangle 1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3" name="Rectangle 12"/>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353610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4716780" y="3638122"/>
            <a:ext cx="4142933" cy="626181"/>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A" dirty="0">
              <a:solidFill>
                <a:schemeClr val="tx1"/>
              </a:solidFill>
            </a:endParaRPr>
          </a:p>
        </p:txBody>
      </p:sp>
      <p:sp>
        <p:nvSpPr>
          <p:cNvPr id="2" name="Title 1"/>
          <p:cNvSpPr>
            <a:spLocks noGrp="1"/>
          </p:cNvSpPr>
          <p:nvPr>
            <p:ph type="title"/>
          </p:nvPr>
        </p:nvSpPr>
        <p:spPr/>
        <p:txBody>
          <a:bodyPr/>
          <a:lstStyle/>
          <a:p>
            <a:r>
              <a:rPr lang="en-CA" dirty="0" smtClean="0"/>
              <a:t>SaaS must be secured very differently </a:t>
            </a:r>
            <a:r>
              <a:rPr lang="en-CA" dirty="0"/>
              <a:t>than IaaS and PaaS </a:t>
            </a:r>
          </a:p>
        </p:txBody>
      </p:sp>
      <p:sp>
        <p:nvSpPr>
          <p:cNvPr id="48" name="Text Placeholder 3"/>
          <p:cNvSpPr>
            <a:spLocks noGrp="1"/>
          </p:cNvSpPr>
          <p:nvPr>
            <p:ph type="body" sz="quarter" idx="4294967295"/>
          </p:nvPr>
        </p:nvSpPr>
        <p:spPr>
          <a:xfrm>
            <a:off x="4716780" y="2466975"/>
            <a:ext cx="4152900" cy="1126742"/>
          </a:xfrm>
        </p:spPr>
        <p:txBody>
          <a:bodyPr/>
          <a:lstStyle/>
          <a:p>
            <a:pPr marL="0" indent="0">
              <a:spcBef>
                <a:spcPts val="0"/>
              </a:spcBef>
              <a:buNone/>
            </a:pPr>
            <a:r>
              <a:rPr lang="en-CA" b="1" dirty="0" smtClean="0"/>
              <a:t>The </a:t>
            </a:r>
            <a:r>
              <a:rPr lang="en-CA" b="1" dirty="0"/>
              <a:t>primary focus of this model is on </a:t>
            </a:r>
            <a:r>
              <a:rPr lang="en-CA" b="1" dirty="0" smtClean="0"/>
              <a:t>vendor relationships and vendor auditing. </a:t>
            </a:r>
          </a:p>
          <a:p>
            <a:pPr>
              <a:spcBef>
                <a:spcPts val="0"/>
              </a:spcBef>
              <a:spcAft>
                <a:spcPts val="400"/>
              </a:spcAft>
            </a:pPr>
            <a:r>
              <a:rPr lang="en-US" dirty="0"/>
              <a:t>Although technical capabilities to secure a SaaS program are still limited, consumers are gaining negotiating power when determining required security controls. </a:t>
            </a:r>
          </a:p>
          <a:p>
            <a:pPr>
              <a:spcBef>
                <a:spcPts val="0"/>
              </a:spcBef>
            </a:pPr>
            <a:r>
              <a:rPr lang="en-CA" b="1" dirty="0" smtClean="0"/>
              <a:t>Consumers are only responsible for managing the vendor, and perhaps the application, depending on the scenario.</a:t>
            </a:r>
            <a:endParaRPr lang="en-CA" b="1" dirty="0"/>
          </a:p>
        </p:txBody>
      </p:sp>
      <p:sp>
        <p:nvSpPr>
          <p:cNvPr id="9" name="Straight Connector 8"/>
          <p:cNvSpPr/>
          <p:nvPr/>
        </p:nvSpPr>
        <p:spPr>
          <a:xfrm>
            <a:off x="304686" y="2393603"/>
            <a:ext cx="8572612" cy="5097"/>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0" name="Straight Connector 9"/>
          <p:cNvSpPr/>
          <p:nvPr/>
        </p:nvSpPr>
        <p:spPr>
          <a:xfrm>
            <a:off x="304686" y="1798367"/>
            <a:ext cx="8572612" cy="18574"/>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1821048" y="1365101"/>
            <a:ext cx="7038665" cy="381034"/>
          </a:xfrm>
          <a:custGeom>
            <a:avLst/>
            <a:gdLst>
              <a:gd name="connsiteX0" fmla="*/ 0 w 6384717"/>
              <a:gd name="connsiteY0" fmla="*/ 0 h 530325"/>
              <a:gd name="connsiteX1" fmla="*/ 6384717 w 6384717"/>
              <a:gd name="connsiteY1" fmla="*/ 0 h 530325"/>
              <a:gd name="connsiteX2" fmla="*/ 6384717 w 6384717"/>
              <a:gd name="connsiteY2" fmla="*/ 530325 h 530325"/>
              <a:gd name="connsiteX3" fmla="*/ 0 w 6384717"/>
              <a:gd name="connsiteY3" fmla="*/ 530325 h 530325"/>
              <a:gd name="connsiteX4" fmla="*/ 0 w 6384717"/>
              <a:gd name="connsiteY4" fmla="*/ 0 h 530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4717" h="530325">
                <a:moveTo>
                  <a:pt x="0" y="0"/>
                </a:moveTo>
                <a:lnTo>
                  <a:pt x="6384717" y="0"/>
                </a:lnTo>
                <a:lnTo>
                  <a:pt x="6384717" y="530325"/>
                </a:lnTo>
                <a:lnTo>
                  <a:pt x="0" y="5303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b" anchorCtr="0">
            <a:noAutofit/>
          </a:bodyPr>
          <a:lstStyle/>
          <a:p>
            <a:pPr lvl="0" algn="l" defTabSz="533400" rtl="0">
              <a:lnSpc>
                <a:spcPct val="90000"/>
              </a:lnSpc>
              <a:spcBef>
                <a:spcPct val="0"/>
              </a:spcBef>
              <a:spcAft>
                <a:spcPct val="35000"/>
              </a:spcAft>
            </a:pPr>
            <a:r>
              <a:rPr lang="en-CA" sz="1200" kern="1200" baseline="0" dirty="0" smtClean="0">
                <a:solidFill>
                  <a:schemeClr val="tx1"/>
                </a:solidFill>
              </a:rPr>
              <a:t>General contract negotiation to ensure all required security controls are in place by the vendor, control and vendor auditing to provide visibility and transparency, and interoperability of the SaaS program.</a:t>
            </a:r>
            <a:endParaRPr lang="en-CA" sz="1200" kern="1200" dirty="0">
              <a:solidFill>
                <a:schemeClr val="tx1"/>
              </a:solidFill>
            </a:endParaRPr>
          </a:p>
        </p:txBody>
      </p:sp>
      <p:sp>
        <p:nvSpPr>
          <p:cNvPr id="12" name="Freeform 11"/>
          <p:cNvSpPr/>
          <p:nvPr/>
        </p:nvSpPr>
        <p:spPr>
          <a:xfrm>
            <a:off x="304686" y="1303556"/>
            <a:ext cx="1440987" cy="495883"/>
          </a:xfrm>
          <a:custGeom>
            <a:avLst/>
            <a:gdLst>
              <a:gd name="connsiteX0" fmla="*/ 88405 w 2243279"/>
              <a:gd name="connsiteY0" fmla="*/ 0 h 530325"/>
              <a:gd name="connsiteX1" fmla="*/ 2154874 w 2243279"/>
              <a:gd name="connsiteY1" fmla="*/ 0 h 530325"/>
              <a:gd name="connsiteX2" fmla="*/ 2243279 w 2243279"/>
              <a:gd name="connsiteY2" fmla="*/ 88405 h 530325"/>
              <a:gd name="connsiteX3" fmla="*/ 2243279 w 2243279"/>
              <a:gd name="connsiteY3" fmla="*/ 530325 h 530325"/>
              <a:gd name="connsiteX4" fmla="*/ 2243279 w 2243279"/>
              <a:gd name="connsiteY4" fmla="*/ 530325 h 530325"/>
              <a:gd name="connsiteX5" fmla="*/ 0 w 2243279"/>
              <a:gd name="connsiteY5" fmla="*/ 530325 h 530325"/>
              <a:gd name="connsiteX6" fmla="*/ 0 w 2243279"/>
              <a:gd name="connsiteY6" fmla="*/ 530325 h 530325"/>
              <a:gd name="connsiteX7" fmla="*/ 0 w 2243279"/>
              <a:gd name="connsiteY7" fmla="*/ 88405 h 530325"/>
              <a:gd name="connsiteX8" fmla="*/ 88405 w 2243279"/>
              <a:gd name="connsiteY8" fmla="*/ 0 h 5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3279" h="530325">
                <a:moveTo>
                  <a:pt x="88405" y="0"/>
                </a:moveTo>
                <a:lnTo>
                  <a:pt x="2154874" y="0"/>
                </a:lnTo>
                <a:cubicBezTo>
                  <a:pt x="2203699" y="0"/>
                  <a:pt x="2243279" y="39580"/>
                  <a:pt x="2243279" y="88405"/>
                </a:cubicBezTo>
                <a:lnTo>
                  <a:pt x="2243279" y="530325"/>
                </a:lnTo>
                <a:lnTo>
                  <a:pt x="2243279" y="530325"/>
                </a:lnTo>
                <a:lnTo>
                  <a:pt x="0" y="530325"/>
                </a:lnTo>
                <a:lnTo>
                  <a:pt x="0" y="530325"/>
                </a:lnTo>
                <a:lnTo>
                  <a:pt x="0" y="88405"/>
                </a:lnTo>
                <a:cubicBezTo>
                  <a:pt x="0" y="39580"/>
                  <a:pt x="39580" y="0"/>
                  <a:pt x="88405" y="0"/>
                </a:cubicBez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753" tIns="48753" rIns="48753" bIns="22860" numCol="1" spcCol="1270" anchor="ctr" anchorCtr="0">
            <a:noAutofit/>
          </a:bodyPr>
          <a:lstStyle/>
          <a:p>
            <a:pPr lvl="0" algn="ctr" defTabSz="533400" rtl="0">
              <a:lnSpc>
                <a:spcPct val="90000"/>
              </a:lnSpc>
              <a:spcBef>
                <a:spcPct val="0"/>
              </a:spcBef>
              <a:spcAft>
                <a:spcPct val="35000"/>
              </a:spcAft>
            </a:pPr>
            <a:r>
              <a:rPr lang="en-CA" sz="1200" b="1" kern="1200" baseline="0" dirty="0" smtClean="0"/>
              <a:t>SaaS</a:t>
            </a:r>
            <a:r>
              <a:rPr lang="en-CA" sz="1200" b="1" kern="1200" dirty="0" smtClean="0"/>
              <a:t> i</a:t>
            </a:r>
            <a:r>
              <a:rPr lang="en-CA" sz="1200" b="1" kern="1200" baseline="0" dirty="0" smtClean="0"/>
              <a:t>s secured through:</a:t>
            </a:r>
            <a:endParaRPr lang="en-CA" sz="1200" b="1" kern="1200" dirty="0"/>
          </a:p>
        </p:txBody>
      </p:sp>
      <p:sp>
        <p:nvSpPr>
          <p:cNvPr id="13" name="Freeform 12"/>
          <p:cNvSpPr/>
          <p:nvPr/>
        </p:nvSpPr>
        <p:spPr>
          <a:xfrm>
            <a:off x="1829840" y="1933944"/>
            <a:ext cx="7038665" cy="401783"/>
          </a:xfrm>
          <a:custGeom>
            <a:avLst/>
            <a:gdLst>
              <a:gd name="connsiteX0" fmla="*/ 0 w 6384717"/>
              <a:gd name="connsiteY0" fmla="*/ 0 h 530325"/>
              <a:gd name="connsiteX1" fmla="*/ 6384717 w 6384717"/>
              <a:gd name="connsiteY1" fmla="*/ 0 h 530325"/>
              <a:gd name="connsiteX2" fmla="*/ 6384717 w 6384717"/>
              <a:gd name="connsiteY2" fmla="*/ 530325 h 530325"/>
              <a:gd name="connsiteX3" fmla="*/ 0 w 6384717"/>
              <a:gd name="connsiteY3" fmla="*/ 530325 h 530325"/>
              <a:gd name="connsiteX4" fmla="*/ 0 w 6384717"/>
              <a:gd name="connsiteY4" fmla="*/ 0 h 530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84717" h="530325">
                <a:moveTo>
                  <a:pt x="0" y="0"/>
                </a:moveTo>
                <a:lnTo>
                  <a:pt x="6384717" y="0"/>
                </a:lnTo>
                <a:lnTo>
                  <a:pt x="6384717" y="530325"/>
                </a:lnTo>
                <a:lnTo>
                  <a:pt x="0" y="5303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b" anchorCtr="0">
            <a:noAutofit/>
          </a:bodyPr>
          <a:lstStyle/>
          <a:p>
            <a:pPr lvl="0" algn="l" defTabSz="533400" rtl="0">
              <a:lnSpc>
                <a:spcPct val="90000"/>
              </a:lnSpc>
              <a:spcBef>
                <a:spcPct val="0"/>
              </a:spcBef>
              <a:spcAft>
                <a:spcPct val="35000"/>
              </a:spcAft>
            </a:pPr>
            <a:r>
              <a:rPr lang="en-CA" sz="1200" kern="1200" baseline="0" dirty="0" smtClean="0">
                <a:solidFill>
                  <a:schemeClr val="tx1"/>
                </a:solidFill>
              </a:rPr>
              <a:t>Delegating security control</a:t>
            </a:r>
            <a:r>
              <a:rPr lang="en-CA" sz="1200" kern="1200" dirty="0" smtClean="0">
                <a:solidFill>
                  <a:schemeClr val="tx1"/>
                </a:solidFill>
              </a:rPr>
              <a:t> responsibility </a:t>
            </a:r>
            <a:r>
              <a:rPr lang="en-CA" sz="1200" kern="1200" baseline="0" dirty="0" smtClean="0">
                <a:solidFill>
                  <a:schemeClr val="tx1"/>
                </a:solidFill>
              </a:rPr>
              <a:t>to either the vendor or consumer, auditing those controls to provide visibility and transparency, and </a:t>
            </a:r>
            <a:r>
              <a:rPr lang="en-CA" sz="1200" dirty="0" smtClean="0">
                <a:solidFill>
                  <a:schemeClr val="tx1"/>
                </a:solidFill>
              </a:rPr>
              <a:t>ensuring</a:t>
            </a:r>
            <a:r>
              <a:rPr lang="en-CA" sz="1200" kern="1200" baseline="0" dirty="0" smtClean="0">
                <a:solidFill>
                  <a:schemeClr val="tx1"/>
                </a:solidFill>
              </a:rPr>
              <a:t> interoperability of your hosted environment. </a:t>
            </a:r>
            <a:endParaRPr lang="en-CA" sz="1200" kern="1200" dirty="0">
              <a:solidFill>
                <a:schemeClr val="tx1"/>
              </a:solidFill>
            </a:endParaRPr>
          </a:p>
        </p:txBody>
      </p:sp>
      <p:sp>
        <p:nvSpPr>
          <p:cNvPr id="14" name="Freeform 13"/>
          <p:cNvSpPr/>
          <p:nvPr/>
        </p:nvSpPr>
        <p:spPr>
          <a:xfrm>
            <a:off x="304686" y="1872400"/>
            <a:ext cx="1440988" cy="517508"/>
          </a:xfrm>
          <a:custGeom>
            <a:avLst/>
            <a:gdLst>
              <a:gd name="connsiteX0" fmla="*/ 88405 w 2243279"/>
              <a:gd name="connsiteY0" fmla="*/ 0 h 530325"/>
              <a:gd name="connsiteX1" fmla="*/ 2154874 w 2243279"/>
              <a:gd name="connsiteY1" fmla="*/ 0 h 530325"/>
              <a:gd name="connsiteX2" fmla="*/ 2243279 w 2243279"/>
              <a:gd name="connsiteY2" fmla="*/ 88405 h 530325"/>
              <a:gd name="connsiteX3" fmla="*/ 2243279 w 2243279"/>
              <a:gd name="connsiteY3" fmla="*/ 530325 h 530325"/>
              <a:gd name="connsiteX4" fmla="*/ 2243279 w 2243279"/>
              <a:gd name="connsiteY4" fmla="*/ 530325 h 530325"/>
              <a:gd name="connsiteX5" fmla="*/ 0 w 2243279"/>
              <a:gd name="connsiteY5" fmla="*/ 530325 h 530325"/>
              <a:gd name="connsiteX6" fmla="*/ 0 w 2243279"/>
              <a:gd name="connsiteY6" fmla="*/ 530325 h 530325"/>
              <a:gd name="connsiteX7" fmla="*/ 0 w 2243279"/>
              <a:gd name="connsiteY7" fmla="*/ 88405 h 530325"/>
              <a:gd name="connsiteX8" fmla="*/ 88405 w 2243279"/>
              <a:gd name="connsiteY8" fmla="*/ 0 h 5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3279" h="530325">
                <a:moveTo>
                  <a:pt x="88405" y="0"/>
                </a:moveTo>
                <a:lnTo>
                  <a:pt x="2154874" y="0"/>
                </a:lnTo>
                <a:cubicBezTo>
                  <a:pt x="2203699" y="0"/>
                  <a:pt x="2243279" y="39580"/>
                  <a:pt x="2243279" y="88405"/>
                </a:cubicBezTo>
                <a:lnTo>
                  <a:pt x="2243279" y="530325"/>
                </a:lnTo>
                <a:lnTo>
                  <a:pt x="2243279" y="530325"/>
                </a:lnTo>
                <a:lnTo>
                  <a:pt x="0" y="530325"/>
                </a:lnTo>
                <a:lnTo>
                  <a:pt x="0" y="530325"/>
                </a:lnTo>
                <a:lnTo>
                  <a:pt x="0" y="88405"/>
                </a:lnTo>
                <a:cubicBezTo>
                  <a:pt x="0" y="39580"/>
                  <a:pt x="39580" y="0"/>
                  <a:pt x="88405" y="0"/>
                </a:cubicBez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753" tIns="48753" rIns="48753" bIns="22860" numCol="1" spcCol="1270" anchor="ctr" anchorCtr="0">
            <a:noAutofit/>
          </a:bodyPr>
          <a:lstStyle/>
          <a:p>
            <a:pPr lvl="0" algn="ctr" defTabSz="533400" rtl="0">
              <a:lnSpc>
                <a:spcPct val="90000"/>
              </a:lnSpc>
              <a:spcBef>
                <a:spcPct val="0"/>
              </a:spcBef>
              <a:spcAft>
                <a:spcPct val="35000"/>
              </a:spcAft>
            </a:pPr>
            <a:r>
              <a:rPr lang="en-CA" sz="1200" b="1" kern="1200" baseline="0" dirty="0" smtClean="0"/>
              <a:t>IaaS and PaaS </a:t>
            </a:r>
            <a:r>
              <a:rPr lang="en-CA" sz="1200" b="1" dirty="0" smtClean="0"/>
              <a:t>are</a:t>
            </a:r>
            <a:r>
              <a:rPr lang="en-CA" sz="1200" b="1" kern="1200" baseline="0" dirty="0" smtClean="0"/>
              <a:t> secured through:</a:t>
            </a:r>
            <a:endParaRPr lang="en-CA" sz="1200" b="1" kern="1200" dirty="0"/>
          </a:p>
        </p:txBody>
      </p:sp>
      <p:sp>
        <p:nvSpPr>
          <p:cNvPr id="5" name="Text Placeholder 2"/>
          <p:cNvSpPr txBox="1">
            <a:spLocks/>
          </p:cNvSpPr>
          <p:nvPr/>
        </p:nvSpPr>
        <p:spPr bwMode="auto">
          <a:xfrm>
            <a:off x="249300" y="2415828"/>
            <a:ext cx="3950706" cy="17406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CA" dirty="0" smtClean="0"/>
              <a:t>With a </a:t>
            </a:r>
            <a:r>
              <a:rPr lang="en-CA" b="1" dirty="0" smtClean="0"/>
              <a:t>SaaS program, </a:t>
            </a:r>
            <a:r>
              <a:rPr lang="en-CA" dirty="0" smtClean="0"/>
              <a:t>the vendor deploys and manages most of the security controls, resulting in a major emphasis on determining what you need, getting that from the vendor, verifying it, and maintaining it. </a:t>
            </a:r>
          </a:p>
          <a:p>
            <a:pPr>
              <a:spcBef>
                <a:spcPts val="0"/>
              </a:spcBef>
            </a:pPr>
            <a:r>
              <a:rPr lang="en-CA" dirty="0" smtClean="0"/>
              <a:t>With </a:t>
            </a:r>
            <a:r>
              <a:rPr lang="en-CA" b="1" dirty="0" smtClean="0"/>
              <a:t>IaaS and PaaS, </a:t>
            </a:r>
            <a:r>
              <a:rPr lang="en-CA" dirty="0" smtClean="0"/>
              <a:t>you have significantly more control and responsibility to secure the cloud environment on your own, placing much of the fulfillment of the security requirements on your organization. </a:t>
            </a:r>
          </a:p>
        </p:txBody>
      </p:sp>
      <p:sp>
        <p:nvSpPr>
          <p:cNvPr id="3" name="Rounded Rectangle 2"/>
          <p:cNvSpPr/>
          <p:nvPr/>
        </p:nvSpPr>
        <p:spPr>
          <a:xfrm>
            <a:off x="304687" y="5877364"/>
            <a:ext cx="1117385" cy="36337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1100" dirty="0" smtClean="0"/>
              <a:t>Cloud Provider</a:t>
            </a:r>
            <a:endParaRPr lang="en-CA" sz="1100" dirty="0"/>
          </a:p>
        </p:txBody>
      </p:sp>
      <p:sp>
        <p:nvSpPr>
          <p:cNvPr id="7" name="Up Arrow 6"/>
          <p:cNvSpPr/>
          <p:nvPr/>
        </p:nvSpPr>
        <p:spPr>
          <a:xfrm>
            <a:off x="304687" y="4812508"/>
            <a:ext cx="314632" cy="1074689"/>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en-CA" sz="1100" dirty="0" smtClean="0"/>
              <a:t>SaaS</a:t>
            </a:r>
            <a:endParaRPr lang="en-CA" sz="1100" dirty="0"/>
          </a:p>
        </p:txBody>
      </p:sp>
      <p:sp>
        <p:nvSpPr>
          <p:cNvPr id="16" name="Up Arrow 15"/>
          <p:cNvSpPr/>
          <p:nvPr/>
        </p:nvSpPr>
        <p:spPr>
          <a:xfrm>
            <a:off x="712239" y="5031791"/>
            <a:ext cx="314632" cy="867796"/>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vert="vert270" rtlCol="0" anchor="ctr"/>
          <a:lstStyle/>
          <a:p>
            <a:pPr algn="ctr"/>
            <a:r>
              <a:rPr lang="en-CA" sz="1100" dirty="0" smtClean="0"/>
              <a:t>PaaS</a:t>
            </a:r>
            <a:endParaRPr lang="en-CA" sz="1100" dirty="0"/>
          </a:p>
        </p:txBody>
      </p:sp>
      <p:sp>
        <p:nvSpPr>
          <p:cNvPr id="17" name="Up Arrow 16"/>
          <p:cNvSpPr/>
          <p:nvPr/>
        </p:nvSpPr>
        <p:spPr>
          <a:xfrm>
            <a:off x="1138683" y="5299819"/>
            <a:ext cx="314632" cy="599768"/>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r>
              <a:rPr lang="en-CA" sz="1100" dirty="0" smtClean="0"/>
              <a:t>IaaS</a:t>
            </a:r>
            <a:endParaRPr lang="en-CA" sz="1100" dirty="0"/>
          </a:p>
        </p:txBody>
      </p:sp>
      <p:sp>
        <p:nvSpPr>
          <p:cNvPr id="18" name="Rounded Rectangle 17"/>
          <p:cNvSpPr/>
          <p:nvPr/>
        </p:nvSpPr>
        <p:spPr>
          <a:xfrm>
            <a:off x="1530227" y="4616509"/>
            <a:ext cx="1120877" cy="15164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19" name="Rounded Rectangle 18"/>
          <p:cNvSpPr/>
          <p:nvPr/>
        </p:nvSpPr>
        <p:spPr>
          <a:xfrm>
            <a:off x="1618716" y="4660794"/>
            <a:ext cx="943897" cy="4395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900" dirty="0" smtClean="0"/>
              <a:t>Application Layer</a:t>
            </a:r>
            <a:endParaRPr lang="en-CA" sz="900" dirty="0"/>
          </a:p>
        </p:txBody>
      </p:sp>
      <p:sp>
        <p:nvSpPr>
          <p:cNvPr id="20" name="Rounded Rectangle 19"/>
          <p:cNvSpPr/>
          <p:nvPr/>
        </p:nvSpPr>
        <p:spPr>
          <a:xfrm>
            <a:off x="1618716" y="5159363"/>
            <a:ext cx="943897" cy="4305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CA" sz="900" dirty="0" smtClean="0"/>
              <a:t>Middleware Layer</a:t>
            </a:r>
            <a:endParaRPr lang="en-CA" sz="900" dirty="0"/>
          </a:p>
        </p:txBody>
      </p:sp>
      <p:sp>
        <p:nvSpPr>
          <p:cNvPr id="21" name="Rounded Rectangle 20"/>
          <p:cNvSpPr/>
          <p:nvPr/>
        </p:nvSpPr>
        <p:spPr>
          <a:xfrm>
            <a:off x="1618716" y="5667499"/>
            <a:ext cx="943897" cy="39667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900" dirty="0" smtClean="0"/>
              <a:t>Operating System Layer</a:t>
            </a:r>
            <a:endParaRPr lang="en-CA" sz="900" dirty="0"/>
          </a:p>
        </p:txBody>
      </p:sp>
      <p:sp>
        <p:nvSpPr>
          <p:cNvPr id="22" name="Rounded Rectangle 21"/>
          <p:cNvSpPr/>
          <p:nvPr/>
        </p:nvSpPr>
        <p:spPr>
          <a:xfrm>
            <a:off x="2752107" y="4493288"/>
            <a:ext cx="1117385" cy="45207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100" dirty="0" smtClean="0"/>
              <a:t>Cloud Consumer</a:t>
            </a:r>
            <a:endParaRPr lang="en-CA" sz="1100" dirty="0"/>
          </a:p>
        </p:txBody>
      </p:sp>
      <p:sp>
        <p:nvSpPr>
          <p:cNvPr id="23" name="Up Arrow 22"/>
          <p:cNvSpPr/>
          <p:nvPr/>
        </p:nvSpPr>
        <p:spPr>
          <a:xfrm rot="10800000">
            <a:off x="2738824" y="4918334"/>
            <a:ext cx="314632" cy="606554"/>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vert="vert" rtlCol="0" anchor="ctr"/>
          <a:lstStyle/>
          <a:p>
            <a:pPr algn="ctr"/>
            <a:r>
              <a:rPr lang="en-CA" sz="1100" dirty="0" smtClean="0"/>
              <a:t>SaaS</a:t>
            </a:r>
            <a:endParaRPr lang="en-CA" sz="1100" dirty="0"/>
          </a:p>
        </p:txBody>
      </p:sp>
      <p:sp>
        <p:nvSpPr>
          <p:cNvPr id="24" name="Up Arrow 23"/>
          <p:cNvSpPr/>
          <p:nvPr/>
        </p:nvSpPr>
        <p:spPr>
          <a:xfrm rot="10800000">
            <a:off x="3146376" y="4917355"/>
            <a:ext cx="314632" cy="867796"/>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vert="vert" rtlCol="0" anchor="ctr"/>
          <a:lstStyle/>
          <a:p>
            <a:pPr algn="ctr"/>
            <a:r>
              <a:rPr lang="en-CA" sz="1100" dirty="0" smtClean="0"/>
              <a:t>PaaS</a:t>
            </a:r>
            <a:endParaRPr lang="en-CA" sz="1100" dirty="0"/>
          </a:p>
        </p:txBody>
      </p:sp>
      <p:sp>
        <p:nvSpPr>
          <p:cNvPr id="25" name="Up Arrow 24"/>
          <p:cNvSpPr/>
          <p:nvPr/>
        </p:nvSpPr>
        <p:spPr>
          <a:xfrm rot="10800000">
            <a:off x="3562012" y="4924653"/>
            <a:ext cx="314632" cy="1068372"/>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algn="ctr"/>
            <a:r>
              <a:rPr lang="en-CA" sz="1100" dirty="0" smtClean="0"/>
              <a:t>IaaS</a:t>
            </a:r>
            <a:endParaRPr lang="en-CA" sz="1100" dirty="0"/>
          </a:p>
        </p:txBody>
      </p:sp>
      <p:cxnSp>
        <p:nvCxnSpPr>
          <p:cNvPr id="73" name="Straight Connector 72"/>
          <p:cNvCxnSpPr/>
          <p:nvPr/>
        </p:nvCxnSpPr>
        <p:spPr>
          <a:xfrm>
            <a:off x="4179241" y="2490564"/>
            <a:ext cx="20765" cy="3750178"/>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4352523" y="5235304"/>
            <a:ext cx="4152576" cy="1005438"/>
            <a:chOff x="310684" y="1569845"/>
            <a:chExt cx="4152576" cy="1005438"/>
          </a:xfrm>
        </p:grpSpPr>
        <p:sp>
          <p:nvSpPr>
            <p:cNvPr id="50" name="Text Placeholder 12"/>
            <p:cNvSpPr txBox="1">
              <a:spLocks/>
            </p:cNvSpPr>
            <p:nvPr/>
          </p:nvSpPr>
          <p:spPr>
            <a:xfrm>
              <a:off x="323389" y="1856834"/>
              <a:ext cx="4139871" cy="718449"/>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SzPct val="100000"/>
                <a:buNone/>
              </a:pPr>
              <a:r>
                <a:rPr lang="en-US" dirty="0"/>
                <a:t>With increased control comes increased responsibility. Organizations must readily adopt the auditor role of their providers to ensure security requirements are being met. </a:t>
              </a:r>
            </a:p>
          </p:txBody>
        </p:sp>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684" y="1569845"/>
              <a:ext cx="3096774" cy="286513"/>
            </a:xfrm>
            <a:prstGeom prst="rect">
              <a:avLst/>
            </a:prstGeom>
          </p:spPr>
        </p:pic>
      </p:grpSp>
      <p:grpSp>
        <p:nvGrpSpPr>
          <p:cNvPr id="28" name="Group 27"/>
          <p:cNvGrpSpPr/>
          <p:nvPr/>
        </p:nvGrpSpPr>
        <p:grpSpPr>
          <a:xfrm>
            <a:off x="-10926" y="6519972"/>
            <a:ext cx="9154925" cy="338028"/>
            <a:chOff x="-10926" y="6519972"/>
            <a:chExt cx="9154925" cy="338028"/>
          </a:xfrm>
        </p:grpSpPr>
        <p:sp>
          <p:nvSpPr>
            <p:cNvPr id="29" name="Rectangle 28"/>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30" name="Rectangle 29"/>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5383476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Oyq78GSzj0i5C9PNhb.SwA"/>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2198</Words>
  <Application>Microsoft Office PowerPoint</Application>
  <PresentationFormat>On-screen Show (4:3)</PresentationFormat>
  <Paragraphs>251</Paragraphs>
  <Slides>12</Slides>
  <Notes>8</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Roboto</vt:lpstr>
      <vt:lpstr>Wingdings</vt:lpstr>
      <vt:lpstr>Theme1</vt:lpstr>
      <vt:lpstr>1_Theme1</vt:lpstr>
      <vt:lpstr>PowerPoint Presentation</vt:lpstr>
      <vt:lpstr>Our understanding of the problem</vt:lpstr>
      <vt:lpstr>Executive summary</vt:lpstr>
      <vt:lpstr>Cloud adoption today presents serious and unique security risks</vt:lpstr>
      <vt:lpstr>But security risks should not prevent you from adopting the cloud</vt:lpstr>
      <vt:lpstr>A CSP can sometimes provide more mature security offerings than what is possible internally</vt:lpstr>
      <vt:lpstr>This blueprint guides you through our approach to securing IaaS, PaaS, and SaaS environments</vt:lpstr>
      <vt:lpstr>IaaS and PaaS, although different, can be secured through a similar process</vt:lpstr>
      <vt:lpstr>SaaS must be secured very differently than IaaS and PaaS </vt:lpstr>
      <vt:lpstr>The Info-Tech Cloud Security Framework</vt:lpstr>
      <vt:lpstr>Use Info-Tech resources to help your organization realize the full range of cloud benefits</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2019-07-11T16:10:45Z</dcterms:created>
  <dcterms:modified xsi:type="dcterms:W3CDTF">2019-07-11T18:40:07Z</dcterms:modified>
</cp:coreProperties>
</file>