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61" r:id="rId1"/>
  </p:sldMasterIdLst>
  <p:notesMasterIdLst>
    <p:notesMasterId r:id="rId19"/>
  </p:notesMasterIdLst>
  <p:handoutMasterIdLst>
    <p:handoutMasterId r:id="rId20"/>
  </p:handoutMasterIdLst>
  <p:sldIdLst>
    <p:sldId id="473" r:id="rId2"/>
    <p:sldId id="542" r:id="rId3"/>
    <p:sldId id="517" r:id="rId4"/>
    <p:sldId id="508" r:id="rId5"/>
    <p:sldId id="531" r:id="rId6"/>
    <p:sldId id="607" r:id="rId7"/>
    <p:sldId id="612" r:id="rId8"/>
    <p:sldId id="532" r:id="rId9"/>
    <p:sldId id="601" r:id="rId10"/>
    <p:sldId id="610" r:id="rId11"/>
    <p:sldId id="549" r:id="rId12"/>
    <p:sldId id="605" r:id="rId13"/>
    <p:sldId id="534" r:id="rId14"/>
    <p:sldId id="613" r:id="rId15"/>
    <p:sldId id="614" r:id="rId16"/>
    <p:sldId id="611" r:id="rId17"/>
    <p:sldId id="543" r:id="rId18"/>
  </p:sldIdLst>
  <p:sldSz cx="9144000" cy="6858000" type="screen4x3"/>
  <p:notesSz cx="6761163" cy="9942513"/>
  <p:custDataLst>
    <p:tags r:id="rId21"/>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49"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7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AD5"/>
    <a:srgbClr val="010619"/>
    <a:srgbClr val="3577B1"/>
    <a:srgbClr val="BFBFBF"/>
    <a:srgbClr val="F2F2F2"/>
    <a:srgbClr val="E89424"/>
    <a:srgbClr val="CC0000"/>
    <a:srgbClr val="29475F"/>
    <a:srgbClr val="B0C534"/>
    <a:srgbClr val="CECE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A5A4E8-D96D-1740-AEC1-8FD08CF8F265}" v="3403" dt="2018-09-12T14:23:04.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Objects="1">
      <p:cViewPr varScale="1">
        <p:scale>
          <a:sx n="116" d="100"/>
          <a:sy n="116" d="100"/>
        </p:scale>
        <p:origin x="2244" y="108"/>
      </p:cViewPr>
      <p:guideLst>
        <p:guide orient="horz" pos="1049"/>
        <p:guide pos="288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66" d="100"/>
        <a:sy n="66" d="100"/>
      </p:scale>
      <p:origin x="0" y="0"/>
    </p:cViewPr>
  </p:sorterViewPr>
  <p:notesViewPr>
    <p:cSldViewPr snapToObjects="1">
      <p:cViewPr varScale="1">
        <p:scale>
          <a:sx n="65" d="100"/>
          <a:sy n="65" d="100"/>
        </p:scale>
        <p:origin x="3378" y="60"/>
      </p:cViewPr>
      <p:guideLst>
        <p:guide orient="horz" pos="3132"/>
        <p:guide pos="213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Wethington" userId="154c57be-bb56-4ea7-b525-b085086dbd5f" providerId="ADAL" clId="{58A5A4E8-D96D-1740-AEC1-8FD08CF8F265}"/>
    <pc:docChg chg="undo custSel addSld delSld modSld sldOrd">
      <pc:chgData name="John Wethington" userId="154c57be-bb56-4ea7-b525-b085086dbd5f" providerId="ADAL" clId="{58A5A4E8-D96D-1740-AEC1-8FD08CF8F265}" dt="2018-09-12T14:23:04.753" v="3385"/>
      <pc:docMkLst>
        <pc:docMk/>
      </pc:docMkLst>
      <pc:sldChg chg="modSp">
        <pc:chgData name="John Wethington" userId="154c57be-bb56-4ea7-b525-b085086dbd5f" providerId="ADAL" clId="{58A5A4E8-D96D-1740-AEC1-8FD08CF8F265}" dt="2018-09-11T18:05:50.939" v="2058" actId="1076"/>
        <pc:sldMkLst>
          <pc:docMk/>
          <pc:sldMk cId="401202968" sldId="572"/>
        </pc:sldMkLst>
        <pc:picChg chg="mod">
          <ac:chgData name="John Wethington" userId="154c57be-bb56-4ea7-b525-b085086dbd5f" providerId="ADAL" clId="{58A5A4E8-D96D-1740-AEC1-8FD08CF8F265}" dt="2018-09-11T18:05:50.939" v="2058" actId="1076"/>
          <ac:picMkLst>
            <pc:docMk/>
            <pc:sldMk cId="401202968" sldId="572"/>
            <ac:picMk id="2" creationId="{00000000-0000-0000-0000-000000000000}"/>
          </ac:picMkLst>
        </pc:picChg>
      </pc:sldChg>
      <pc:sldChg chg="addSp delSp modSp add ord setBg delAnim addCm delCm modCm modNotesTx">
        <pc:chgData name="John Wethington" userId="154c57be-bb56-4ea7-b525-b085086dbd5f" providerId="ADAL" clId="{58A5A4E8-D96D-1740-AEC1-8FD08CF8F265}" dt="2018-09-12T14:23:04.753" v="3385"/>
        <pc:sldMkLst>
          <pc:docMk/>
          <pc:sldMk cId="606968414" sldId="575"/>
        </pc:sldMkLst>
        <pc:spChg chg="add mod">
          <ac:chgData name="John Wethington" userId="154c57be-bb56-4ea7-b525-b085086dbd5f" providerId="ADAL" clId="{58A5A4E8-D96D-1740-AEC1-8FD08CF8F265}" dt="2018-09-12T13:36:14.730" v="3072" actId="14100"/>
          <ac:spMkLst>
            <pc:docMk/>
            <pc:sldMk cId="606968414" sldId="575"/>
            <ac:spMk id="3" creationId="{4AE09C0B-44AF-A844-AFBB-6EA6104C7D11}"/>
          </ac:spMkLst>
        </pc:spChg>
        <pc:spChg chg="mod">
          <ac:chgData name="John Wethington" userId="154c57be-bb56-4ea7-b525-b085086dbd5f" providerId="ADAL" clId="{58A5A4E8-D96D-1740-AEC1-8FD08CF8F265}" dt="2018-09-11T16:37:22.216" v="633" actId="164"/>
          <ac:spMkLst>
            <pc:docMk/>
            <pc:sldMk cId="606968414" sldId="575"/>
            <ac:spMk id="5" creationId="{00000000-0000-0000-0000-000000000000}"/>
          </ac:spMkLst>
        </pc:spChg>
        <pc:spChg chg="add del mod">
          <ac:chgData name="John Wethington" userId="154c57be-bb56-4ea7-b525-b085086dbd5f" providerId="ADAL" clId="{58A5A4E8-D96D-1740-AEC1-8FD08CF8F265}" dt="2018-09-11T18:02:22.648" v="1982" actId="478"/>
          <ac:spMkLst>
            <pc:docMk/>
            <pc:sldMk cId="606968414" sldId="575"/>
            <ac:spMk id="7" creationId="{FF0DFE5C-1629-8540-9359-6277CA253E4F}"/>
          </ac:spMkLst>
        </pc:spChg>
        <pc:spChg chg="mod">
          <ac:chgData name="John Wethington" userId="154c57be-bb56-4ea7-b525-b085086dbd5f" providerId="ADAL" clId="{58A5A4E8-D96D-1740-AEC1-8FD08CF8F265}" dt="2018-09-12T14:11:27.446" v="3331" actId="1076"/>
          <ac:spMkLst>
            <pc:docMk/>
            <pc:sldMk cId="606968414" sldId="575"/>
            <ac:spMk id="14" creationId="{00000000-0000-0000-0000-000000000000}"/>
          </ac:spMkLst>
        </pc:spChg>
        <pc:spChg chg="add del mod">
          <ac:chgData name="John Wethington" userId="154c57be-bb56-4ea7-b525-b085086dbd5f" providerId="ADAL" clId="{58A5A4E8-D96D-1740-AEC1-8FD08CF8F265}" dt="2018-09-12T14:11:13.489" v="3330" actId="20577"/>
          <ac:spMkLst>
            <pc:docMk/>
            <pc:sldMk cId="606968414" sldId="575"/>
            <ac:spMk id="16" creationId="{00000000-0000-0000-0000-000000000000}"/>
          </ac:spMkLst>
        </pc:spChg>
        <pc:spChg chg="del">
          <ac:chgData name="John Wethington" userId="154c57be-bb56-4ea7-b525-b085086dbd5f" providerId="ADAL" clId="{58A5A4E8-D96D-1740-AEC1-8FD08CF8F265}" dt="2018-09-11T16:24:58.534" v="445" actId="478"/>
          <ac:spMkLst>
            <pc:docMk/>
            <pc:sldMk cId="606968414" sldId="575"/>
            <ac:spMk id="21" creationId="{00000000-0000-0000-0000-000000000000}"/>
          </ac:spMkLst>
        </pc:spChg>
        <pc:spChg chg="del">
          <ac:chgData name="John Wethington" userId="154c57be-bb56-4ea7-b525-b085086dbd5f" providerId="ADAL" clId="{58A5A4E8-D96D-1740-AEC1-8FD08CF8F265}" dt="2018-09-11T16:24:58.534" v="445" actId="478"/>
          <ac:spMkLst>
            <pc:docMk/>
            <pc:sldMk cId="606968414" sldId="575"/>
            <ac:spMk id="25" creationId="{00000000-0000-0000-0000-000000000000}"/>
          </ac:spMkLst>
        </pc:spChg>
        <pc:spChg chg="del">
          <ac:chgData name="John Wethington" userId="154c57be-bb56-4ea7-b525-b085086dbd5f" providerId="ADAL" clId="{58A5A4E8-D96D-1740-AEC1-8FD08CF8F265}" dt="2018-09-11T16:24:45.971" v="443" actId="478"/>
          <ac:spMkLst>
            <pc:docMk/>
            <pc:sldMk cId="606968414" sldId="575"/>
            <ac:spMk id="29" creationId="{00000000-0000-0000-0000-000000000000}"/>
          </ac:spMkLst>
        </pc:spChg>
        <pc:spChg chg="del">
          <ac:chgData name="John Wethington" userId="154c57be-bb56-4ea7-b525-b085086dbd5f" providerId="ADAL" clId="{58A5A4E8-D96D-1740-AEC1-8FD08CF8F265}" dt="2018-09-11T16:24:43.990" v="442" actId="478"/>
          <ac:spMkLst>
            <pc:docMk/>
            <pc:sldMk cId="606968414" sldId="575"/>
            <ac:spMk id="33" creationId="{00000000-0000-0000-0000-000000000000}"/>
          </ac:spMkLst>
        </pc:spChg>
        <pc:spChg chg="del">
          <ac:chgData name="John Wethington" userId="154c57be-bb56-4ea7-b525-b085086dbd5f" providerId="ADAL" clId="{58A5A4E8-D96D-1740-AEC1-8FD08CF8F265}" dt="2018-09-11T15:07:49.757" v="438" actId="478"/>
          <ac:spMkLst>
            <pc:docMk/>
            <pc:sldMk cId="606968414" sldId="575"/>
            <ac:spMk id="34" creationId="{00000000-0000-0000-0000-000000000000}"/>
          </ac:spMkLst>
        </pc:spChg>
        <pc:spChg chg="del mod">
          <ac:chgData name="John Wethington" userId="154c57be-bb56-4ea7-b525-b085086dbd5f" providerId="ADAL" clId="{58A5A4E8-D96D-1740-AEC1-8FD08CF8F265}" dt="2018-09-11T16:24:41.835" v="441" actId="478"/>
          <ac:spMkLst>
            <pc:docMk/>
            <pc:sldMk cId="606968414" sldId="575"/>
            <ac:spMk id="35" creationId="{00000000-0000-0000-0000-000000000000}"/>
          </ac:spMkLst>
        </pc:spChg>
        <pc:spChg chg="del">
          <ac:chgData name="John Wethington" userId="154c57be-bb56-4ea7-b525-b085086dbd5f" providerId="ADAL" clId="{58A5A4E8-D96D-1740-AEC1-8FD08CF8F265}" dt="2018-09-11T16:24:58.534" v="445" actId="478"/>
          <ac:spMkLst>
            <pc:docMk/>
            <pc:sldMk cId="606968414" sldId="575"/>
            <ac:spMk id="36" creationId="{00000000-0000-0000-0000-000000000000}"/>
          </ac:spMkLst>
        </pc:spChg>
        <pc:spChg chg="del mod">
          <ac:chgData name="John Wethington" userId="154c57be-bb56-4ea7-b525-b085086dbd5f" providerId="ADAL" clId="{58A5A4E8-D96D-1740-AEC1-8FD08CF8F265}" dt="2018-09-11T15:07:18.909" v="436" actId="478"/>
          <ac:spMkLst>
            <pc:docMk/>
            <pc:sldMk cId="606968414" sldId="575"/>
            <ac:spMk id="37" creationId="{00000000-0000-0000-0000-000000000000}"/>
          </ac:spMkLst>
        </pc:spChg>
        <pc:spChg chg="del">
          <ac:chgData name="John Wethington" userId="154c57be-bb56-4ea7-b525-b085086dbd5f" providerId="ADAL" clId="{58A5A4E8-D96D-1740-AEC1-8FD08CF8F265}" dt="2018-09-11T16:24:58.534" v="445" actId="478"/>
          <ac:spMkLst>
            <pc:docMk/>
            <pc:sldMk cId="606968414" sldId="575"/>
            <ac:spMk id="38" creationId="{00000000-0000-0000-0000-000000000000}"/>
          </ac:spMkLst>
        </pc:spChg>
        <pc:spChg chg="del">
          <ac:chgData name="John Wethington" userId="154c57be-bb56-4ea7-b525-b085086dbd5f" providerId="ADAL" clId="{58A5A4E8-D96D-1740-AEC1-8FD08CF8F265}" dt="2018-09-11T16:24:51.157" v="444" actId="478"/>
          <ac:spMkLst>
            <pc:docMk/>
            <pc:sldMk cId="606968414" sldId="575"/>
            <ac:spMk id="40" creationId="{00000000-0000-0000-0000-000000000000}"/>
          </ac:spMkLst>
        </pc:spChg>
        <pc:spChg chg="add del mod">
          <ac:chgData name="John Wethington" userId="154c57be-bb56-4ea7-b525-b085086dbd5f" providerId="ADAL" clId="{58A5A4E8-D96D-1740-AEC1-8FD08CF8F265}" dt="2018-09-11T17:02:34.039" v="1790" actId="12084"/>
          <ac:spMkLst>
            <pc:docMk/>
            <pc:sldMk cId="606968414" sldId="575"/>
            <ac:spMk id="48" creationId="{1C80C124-21ED-204F-AF7B-189477C82451}"/>
          </ac:spMkLst>
        </pc:spChg>
        <pc:spChg chg="add del mod">
          <ac:chgData name="John Wethington" userId="154c57be-bb56-4ea7-b525-b085086dbd5f" providerId="ADAL" clId="{58A5A4E8-D96D-1740-AEC1-8FD08CF8F265}" dt="2018-09-11T17:23:08.339" v="1865" actId="20577"/>
          <ac:spMkLst>
            <pc:docMk/>
            <pc:sldMk cId="606968414" sldId="575"/>
            <ac:spMk id="53" creationId="{98F54AEE-15B9-044C-865C-13F49B7E0ABF}"/>
          </ac:spMkLst>
        </pc:spChg>
        <pc:spChg chg="add del">
          <ac:chgData name="John Wethington" userId="154c57be-bb56-4ea7-b525-b085086dbd5f" providerId="ADAL" clId="{58A5A4E8-D96D-1740-AEC1-8FD08CF8F265}" dt="2018-09-11T17:23:07.586" v="1863" actId="478"/>
          <ac:spMkLst>
            <pc:docMk/>
            <pc:sldMk cId="606968414" sldId="575"/>
            <ac:spMk id="55" creationId="{7CE5807A-12B9-2646-8958-080111404E98}"/>
          </ac:spMkLst>
        </pc:spChg>
        <pc:spChg chg="add del">
          <ac:chgData name="John Wethington" userId="154c57be-bb56-4ea7-b525-b085086dbd5f" providerId="ADAL" clId="{58A5A4E8-D96D-1740-AEC1-8FD08CF8F265}" dt="2018-09-11T17:23:07.135" v="1862" actId="478"/>
          <ac:spMkLst>
            <pc:docMk/>
            <pc:sldMk cId="606968414" sldId="575"/>
            <ac:spMk id="57" creationId="{BC6BA441-AB32-DF4B-8557-6BCE71BCEAB8}"/>
          </ac:spMkLst>
        </pc:spChg>
        <pc:spChg chg="add del">
          <ac:chgData name="John Wethington" userId="154c57be-bb56-4ea7-b525-b085086dbd5f" providerId="ADAL" clId="{58A5A4E8-D96D-1740-AEC1-8FD08CF8F265}" dt="2018-09-11T17:23:06.660" v="1861" actId="478"/>
          <ac:spMkLst>
            <pc:docMk/>
            <pc:sldMk cId="606968414" sldId="575"/>
            <ac:spMk id="59" creationId="{C4DD47D7-DCFE-F049-B4ED-11B1FEAE15A7}"/>
          </ac:spMkLst>
        </pc:spChg>
        <pc:spChg chg="add del">
          <ac:chgData name="John Wethington" userId="154c57be-bb56-4ea7-b525-b085086dbd5f" providerId="ADAL" clId="{58A5A4E8-D96D-1740-AEC1-8FD08CF8F265}" dt="2018-09-11T17:23:05.913" v="1860" actId="478"/>
          <ac:spMkLst>
            <pc:docMk/>
            <pc:sldMk cId="606968414" sldId="575"/>
            <ac:spMk id="61" creationId="{0FB9F744-DC1B-3848-9038-DDB65EAC0D3C}"/>
          </ac:spMkLst>
        </pc:spChg>
        <pc:spChg chg="add del">
          <ac:chgData name="John Wethington" userId="154c57be-bb56-4ea7-b525-b085086dbd5f" providerId="ADAL" clId="{58A5A4E8-D96D-1740-AEC1-8FD08CF8F265}" dt="2018-09-11T17:23:04.828" v="1859" actId="478"/>
          <ac:spMkLst>
            <pc:docMk/>
            <pc:sldMk cId="606968414" sldId="575"/>
            <ac:spMk id="63" creationId="{EFF0B5BC-08A3-504B-9B1C-A21C417BE7B6}"/>
          </ac:spMkLst>
        </pc:spChg>
        <pc:spChg chg="add del mod">
          <ac:chgData name="John Wethington" userId="154c57be-bb56-4ea7-b525-b085086dbd5f" providerId="ADAL" clId="{58A5A4E8-D96D-1740-AEC1-8FD08CF8F265}" dt="2018-09-11T17:05:30.989" v="1811" actId="11529"/>
          <ac:spMkLst>
            <pc:docMk/>
            <pc:sldMk cId="606968414" sldId="575"/>
            <ac:spMk id="64" creationId="{99DC52EF-8A0D-D844-87EC-18FA1EDB434C}"/>
          </ac:spMkLst>
        </pc:spChg>
        <pc:spChg chg="add del mod">
          <ac:chgData name="John Wethington" userId="154c57be-bb56-4ea7-b525-b085086dbd5f" providerId="ADAL" clId="{58A5A4E8-D96D-1740-AEC1-8FD08CF8F265}" dt="2018-09-12T13:35:37.917" v="3066" actId="478"/>
          <ac:spMkLst>
            <pc:docMk/>
            <pc:sldMk cId="606968414" sldId="575"/>
            <ac:spMk id="71" creationId="{59D105D1-BA5F-5C4A-B492-0AB25A00B225}"/>
          </ac:spMkLst>
        </pc:spChg>
        <pc:spChg chg="add mod">
          <ac:chgData name="John Wethington" userId="154c57be-bb56-4ea7-b525-b085086dbd5f" providerId="ADAL" clId="{58A5A4E8-D96D-1740-AEC1-8FD08CF8F265}" dt="2018-09-12T14:10:50.277" v="3327" actId="1076"/>
          <ac:spMkLst>
            <pc:docMk/>
            <pc:sldMk cId="606968414" sldId="575"/>
            <ac:spMk id="74" creationId="{34303188-D10F-7044-BAA2-9BE882B42C79}"/>
          </ac:spMkLst>
        </pc:spChg>
        <pc:spChg chg="add del">
          <ac:chgData name="John Wethington" userId="154c57be-bb56-4ea7-b525-b085086dbd5f" providerId="ADAL" clId="{58A5A4E8-D96D-1740-AEC1-8FD08CF8F265}" dt="2018-09-12T14:00:56.996" v="3179"/>
          <ac:spMkLst>
            <pc:docMk/>
            <pc:sldMk cId="606968414" sldId="575"/>
            <ac:spMk id="75" creationId="{683CB869-1BDA-DA4C-B812-4C9182465B6F}"/>
          </ac:spMkLst>
        </pc:spChg>
        <pc:spChg chg="add mod">
          <ac:chgData name="John Wethington" userId="154c57be-bb56-4ea7-b525-b085086dbd5f" providerId="ADAL" clId="{58A5A4E8-D96D-1740-AEC1-8FD08CF8F265}" dt="2018-09-12T14:10:24.488" v="3325" actId="207"/>
          <ac:spMkLst>
            <pc:docMk/>
            <pc:sldMk cId="606968414" sldId="575"/>
            <ac:spMk id="76" creationId="{4DF88892-A137-0E46-9732-B2C978C0A61D}"/>
          </ac:spMkLst>
        </pc:spChg>
        <pc:grpChg chg="add mod">
          <ac:chgData name="John Wethington" userId="154c57be-bb56-4ea7-b525-b085086dbd5f" providerId="ADAL" clId="{58A5A4E8-D96D-1740-AEC1-8FD08CF8F265}" dt="2018-09-11T16:37:22.216" v="633" actId="164"/>
          <ac:grpSpMkLst>
            <pc:docMk/>
            <pc:sldMk cId="606968414" sldId="575"/>
            <ac:grpSpMk id="8" creationId="{4712B7C7-75D8-0E4F-AE4D-64685CA3DB5E}"/>
          </ac:grpSpMkLst>
        </pc:grpChg>
        <pc:grpChg chg="mod">
          <ac:chgData name="John Wethington" userId="154c57be-bb56-4ea7-b525-b085086dbd5f" providerId="ADAL" clId="{58A5A4E8-D96D-1740-AEC1-8FD08CF8F265}" dt="2018-09-11T17:00:37.121" v="1781" actId="18245"/>
          <ac:grpSpMkLst>
            <pc:docMk/>
            <pc:sldMk cId="606968414" sldId="575"/>
            <ac:grpSpMk id="10" creationId="{3BF6C078-3E54-7F47-B033-0A1A162C7618}"/>
          </ac:grpSpMkLst>
        </pc:grpChg>
        <pc:grpChg chg="del">
          <ac:chgData name="John Wethington" userId="154c57be-bb56-4ea7-b525-b085086dbd5f" providerId="ADAL" clId="{58A5A4E8-D96D-1740-AEC1-8FD08CF8F265}" dt="2018-09-11T16:24:58.534" v="445" actId="478"/>
          <ac:grpSpMkLst>
            <pc:docMk/>
            <pc:sldMk cId="606968414" sldId="575"/>
            <ac:grpSpMk id="17" creationId="{00000000-0000-0000-0000-000000000000}"/>
          </ac:grpSpMkLst>
        </pc:grpChg>
        <pc:grpChg chg="del">
          <ac:chgData name="John Wethington" userId="154c57be-bb56-4ea7-b525-b085086dbd5f" providerId="ADAL" clId="{58A5A4E8-D96D-1740-AEC1-8FD08CF8F265}" dt="2018-09-11T16:24:58.534" v="445" actId="478"/>
          <ac:grpSpMkLst>
            <pc:docMk/>
            <pc:sldMk cId="606968414" sldId="575"/>
            <ac:grpSpMk id="22" creationId="{00000000-0000-0000-0000-000000000000}"/>
          </ac:grpSpMkLst>
        </pc:grpChg>
        <pc:grpChg chg="del">
          <ac:chgData name="John Wethington" userId="154c57be-bb56-4ea7-b525-b085086dbd5f" providerId="ADAL" clId="{58A5A4E8-D96D-1740-AEC1-8FD08CF8F265}" dt="2018-09-11T15:07:12.462" v="434" actId="478"/>
          <ac:grpSpMkLst>
            <pc:docMk/>
            <pc:sldMk cId="606968414" sldId="575"/>
            <ac:grpSpMk id="26" creationId="{00000000-0000-0000-0000-000000000000}"/>
          </ac:grpSpMkLst>
        </pc:grpChg>
        <pc:grpChg chg="del">
          <ac:chgData name="John Wethington" userId="154c57be-bb56-4ea7-b525-b085086dbd5f" providerId="ADAL" clId="{58A5A4E8-D96D-1740-AEC1-8FD08CF8F265}" dt="2018-09-11T16:24:38.198" v="439" actId="478"/>
          <ac:grpSpMkLst>
            <pc:docMk/>
            <pc:sldMk cId="606968414" sldId="575"/>
            <ac:grpSpMk id="30" creationId="{00000000-0000-0000-0000-000000000000}"/>
          </ac:grpSpMkLst>
        </pc:grpChg>
        <pc:grpChg chg="add del mod">
          <ac:chgData name="John Wethington" userId="154c57be-bb56-4ea7-b525-b085086dbd5f" providerId="ADAL" clId="{58A5A4E8-D96D-1740-AEC1-8FD08CF8F265}" dt="2018-09-11T17:23:26.585" v="1866" actId="478"/>
          <ac:grpSpMkLst>
            <pc:docMk/>
            <pc:sldMk cId="606968414" sldId="575"/>
            <ac:grpSpMk id="51" creationId="{28921117-B4A0-894D-9D1D-8F2BB1FD406F}"/>
          </ac:grpSpMkLst>
        </pc:grpChg>
        <pc:graphicFrameChg chg="add del mod">
          <ac:chgData name="John Wethington" userId="154c57be-bb56-4ea7-b525-b085086dbd5f" providerId="ADAL" clId="{58A5A4E8-D96D-1740-AEC1-8FD08CF8F265}" dt="2018-09-11T17:04:15.099" v="1807" actId="478"/>
          <ac:graphicFrameMkLst>
            <pc:docMk/>
            <pc:sldMk cId="606968414" sldId="575"/>
            <ac:graphicFrameMk id="9" creationId="{8AF70C86-450C-8844-82FC-D90BB6258C21}"/>
          </ac:graphicFrameMkLst>
        </pc:graphicFrameChg>
        <pc:graphicFrameChg chg="add del mod">
          <ac:chgData name="John Wethington" userId="154c57be-bb56-4ea7-b525-b085086dbd5f" providerId="ADAL" clId="{58A5A4E8-D96D-1740-AEC1-8FD08CF8F265}" dt="2018-09-11T17:02:02.501" v="1787" actId="1032"/>
          <ac:graphicFrameMkLst>
            <pc:docMk/>
            <pc:sldMk cId="606968414" sldId="575"/>
            <ac:graphicFrameMk id="49" creationId="{BAFDBB53-7D9E-9F41-A669-9DE1F2663F98}"/>
          </ac:graphicFrameMkLst>
        </pc:graphicFrameChg>
        <pc:graphicFrameChg chg="add del mod">
          <ac:chgData name="John Wethington" userId="154c57be-bb56-4ea7-b525-b085086dbd5f" providerId="ADAL" clId="{58A5A4E8-D96D-1740-AEC1-8FD08CF8F265}" dt="2018-09-11T17:04:27.605" v="1809" actId="18245"/>
          <ac:graphicFrameMkLst>
            <pc:docMk/>
            <pc:sldMk cId="606968414" sldId="575"/>
            <ac:graphicFrameMk id="50" creationId="{6E9C6708-AC7D-3A41-8008-3A99CE180839}"/>
          </ac:graphicFrameMkLst>
        </pc:graphicFrameChg>
        <pc:graphicFrameChg chg="add del mod">
          <ac:chgData name="John Wethington" userId="154c57be-bb56-4ea7-b525-b085086dbd5f" providerId="ADAL" clId="{58A5A4E8-D96D-1740-AEC1-8FD08CF8F265}" dt="2018-09-11T17:22:54.938" v="1850" actId="1032"/>
          <ac:graphicFrameMkLst>
            <pc:docMk/>
            <pc:sldMk cId="606968414" sldId="575"/>
            <ac:graphicFrameMk id="67" creationId="{B03A9928-0A13-4643-8ED1-B1928652339D}"/>
          </ac:graphicFrameMkLst>
        </pc:graphicFrameChg>
        <pc:graphicFrameChg chg="add del mod">
          <ac:chgData name="John Wethington" userId="154c57be-bb56-4ea7-b525-b085086dbd5f" providerId="ADAL" clId="{58A5A4E8-D96D-1740-AEC1-8FD08CF8F265}" dt="2018-09-12T13:17:41.946" v="2190" actId="478"/>
          <ac:graphicFrameMkLst>
            <pc:docMk/>
            <pc:sldMk cId="606968414" sldId="575"/>
            <ac:graphicFrameMk id="70" creationId="{716E9932-9E66-7B4C-AFF5-265E14AF7E90}"/>
          </ac:graphicFrameMkLst>
        </pc:graphicFrameChg>
        <pc:graphicFrameChg chg="add del mod">
          <ac:chgData name="John Wethington" userId="154c57be-bb56-4ea7-b525-b085086dbd5f" providerId="ADAL" clId="{58A5A4E8-D96D-1740-AEC1-8FD08CF8F265}" dt="2018-09-12T13:40:45.073" v="3124"/>
          <ac:graphicFrameMkLst>
            <pc:docMk/>
            <pc:sldMk cId="606968414" sldId="575"/>
            <ac:graphicFrameMk id="72" creationId="{E00080E8-FA01-C245-8DD8-4494214C1F17}"/>
          </ac:graphicFrameMkLst>
        </pc:graphicFrameChg>
        <pc:graphicFrameChg chg="add mod">
          <ac:chgData name="John Wethington" userId="154c57be-bb56-4ea7-b525-b085086dbd5f" providerId="ADAL" clId="{58A5A4E8-D96D-1740-AEC1-8FD08CF8F265}" dt="2018-09-12T14:06:01.795" v="3236" actId="14100"/>
          <ac:graphicFrameMkLst>
            <pc:docMk/>
            <pc:sldMk cId="606968414" sldId="575"/>
            <ac:graphicFrameMk id="73" creationId="{1294AFD0-A92B-1445-8D15-9349253E0818}"/>
          </ac:graphicFrameMkLst>
        </pc:graphicFrameChg>
        <pc:picChg chg="del mod">
          <ac:chgData name="John Wethington" userId="154c57be-bb56-4ea7-b525-b085086dbd5f" providerId="ADAL" clId="{58A5A4E8-D96D-1740-AEC1-8FD08CF8F265}" dt="2018-09-11T14:57:22.035" v="358" actId="478"/>
          <ac:picMkLst>
            <pc:docMk/>
            <pc:sldMk cId="606968414" sldId="575"/>
            <ac:picMk id="2" creationId="{00000000-0000-0000-0000-000000000000}"/>
          </ac:picMkLst>
        </pc:picChg>
        <pc:picChg chg="add del mod">
          <ac:chgData name="John Wethington" userId="154c57be-bb56-4ea7-b525-b085086dbd5f" providerId="ADAL" clId="{58A5A4E8-D96D-1740-AEC1-8FD08CF8F265}" dt="2018-09-11T18:03:08.013" v="1988" actId="478"/>
          <ac:picMkLst>
            <pc:docMk/>
            <pc:sldMk cId="606968414" sldId="575"/>
            <ac:picMk id="6" creationId="{1A5BE3AA-9D57-7D41-A092-C22E199789EE}"/>
          </ac:picMkLst>
        </pc:picChg>
        <pc:picChg chg="add del mod">
          <ac:chgData name="John Wethington" userId="154c57be-bb56-4ea7-b525-b085086dbd5f" providerId="ADAL" clId="{58A5A4E8-D96D-1740-AEC1-8FD08CF8F265}" dt="2018-09-11T17:23:00.758" v="1857" actId="931"/>
          <ac:picMkLst>
            <pc:docMk/>
            <pc:sldMk cId="606968414" sldId="575"/>
            <ac:picMk id="66" creationId="{FF918A44-623D-EF48-93DF-08833EDA13EF}"/>
          </ac:picMkLst>
        </pc:picChg>
        <pc:picChg chg="add mod">
          <ac:chgData name="John Wethington" userId="154c57be-bb56-4ea7-b525-b085086dbd5f" providerId="ADAL" clId="{58A5A4E8-D96D-1740-AEC1-8FD08CF8F265}" dt="2018-09-11T18:03:48.570" v="2047" actId="1037"/>
          <ac:picMkLst>
            <pc:docMk/>
            <pc:sldMk cId="606968414" sldId="575"/>
            <ac:picMk id="69" creationId="{1F60B17E-AAF4-F744-AEE1-FDFE6ECC958E}"/>
          </ac:picMkLst>
        </pc:picChg>
      </pc:sldChg>
      <pc:sldChg chg="add del">
        <pc:chgData name="John Wethington" userId="154c57be-bb56-4ea7-b525-b085086dbd5f" providerId="ADAL" clId="{58A5A4E8-D96D-1740-AEC1-8FD08CF8F265}" dt="2018-09-11T13:59:58.226" v="1"/>
        <pc:sldMkLst>
          <pc:docMk/>
          <pc:sldMk cId="3926077402" sldId="57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2492" tIns="46246" rIns="92492" bIns="46246" rtlCol="0"/>
          <a:lstStyle>
            <a:lvl1pPr algn="l">
              <a:defRPr sz="1200"/>
            </a:lvl1pPr>
          </a:lstStyle>
          <a:p>
            <a:endParaRPr lang="en-CA" dirty="0"/>
          </a:p>
        </p:txBody>
      </p:sp>
      <p:sp>
        <p:nvSpPr>
          <p:cNvPr id="3" name="Date Placeholder 2"/>
          <p:cNvSpPr>
            <a:spLocks noGrp="1"/>
          </p:cNvSpPr>
          <p:nvPr>
            <p:ph type="dt" sz="quarter" idx="1"/>
          </p:nvPr>
        </p:nvSpPr>
        <p:spPr>
          <a:xfrm>
            <a:off x="3829762" y="0"/>
            <a:ext cx="2929837" cy="497126"/>
          </a:xfrm>
          <a:prstGeom prst="rect">
            <a:avLst/>
          </a:prstGeom>
        </p:spPr>
        <p:txBody>
          <a:bodyPr vert="horz" lIns="92492" tIns="46246" rIns="92492" bIns="46246" rtlCol="0"/>
          <a:lstStyle>
            <a:lvl1pPr algn="r">
              <a:defRPr sz="1200"/>
            </a:lvl1pPr>
          </a:lstStyle>
          <a:p>
            <a:fld id="{110B9C36-03F4-41DF-9FFD-B4483F722394}" type="datetimeFigureOut">
              <a:rPr lang="en-CA" smtClean="0"/>
              <a:pPr/>
              <a:t>4/15/19</a:t>
            </a:fld>
            <a:endParaRPr lang="en-CA" dirty="0"/>
          </a:p>
        </p:txBody>
      </p:sp>
      <p:sp>
        <p:nvSpPr>
          <p:cNvPr id="4" name="Footer Placeholder 3"/>
          <p:cNvSpPr>
            <a:spLocks noGrp="1"/>
          </p:cNvSpPr>
          <p:nvPr>
            <p:ph type="ftr" sz="quarter" idx="2"/>
          </p:nvPr>
        </p:nvSpPr>
        <p:spPr>
          <a:xfrm>
            <a:off x="1" y="9443661"/>
            <a:ext cx="2929837" cy="497126"/>
          </a:xfrm>
          <a:prstGeom prst="rect">
            <a:avLst/>
          </a:prstGeom>
        </p:spPr>
        <p:txBody>
          <a:bodyPr vert="horz" lIns="92492" tIns="46246" rIns="92492" bIns="46246" rtlCol="0" anchor="b"/>
          <a:lstStyle>
            <a:lvl1pPr algn="l">
              <a:defRPr sz="1200"/>
            </a:lvl1pPr>
          </a:lstStyle>
          <a:p>
            <a:endParaRPr lang="en-CA" dirty="0"/>
          </a:p>
        </p:txBody>
      </p:sp>
      <p:sp>
        <p:nvSpPr>
          <p:cNvPr id="5" name="Slide Number Placeholder 4"/>
          <p:cNvSpPr>
            <a:spLocks noGrp="1"/>
          </p:cNvSpPr>
          <p:nvPr>
            <p:ph type="sldNum" sz="quarter" idx="3"/>
          </p:nvPr>
        </p:nvSpPr>
        <p:spPr>
          <a:xfrm>
            <a:off x="3829762" y="9443661"/>
            <a:ext cx="2929837" cy="497126"/>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dirty="0"/>
          </a:p>
        </p:txBody>
      </p:sp>
    </p:spTree>
    <p:extLst>
      <p:ext uri="{BB962C8B-B14F-4D97-AF65-F5344CB8AC3E}">
        <p14:creationId xmlns:p14="http://schemas.microsoft.com/office/powerpoint/2010/main" val="999106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1"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dirty="0"/>
          </a:p>
        </p:txBody>
      </p:sp>
      <p:sp>
        <p:nvSpPr>
          <p:cNvPr id="7171" name="Rectangle 8194"/>
          <p:cNvSpPr>
            <a:spLocks noGrp="1" noChangeArrowheads="1"/>
          </p:cNvSpPr>
          <p:nvPr>
            <p:ph type="dt" idx="1"/>
          </p:nvPr>
        </p:nvSpPr>
        <p:spPr bwMode="auto">
          <a:xfrm>
            <a:off x="3829762" y="0"/>
            <a:ext cx="2929837" cy="497126"/>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dirty="0"/>
          </a:p>
        </p:txBody>
      </p:sp>
      <p:sp>
        <p:nvSpPr>
          <p:cNvPr id="8196" name="Slide Image Placeholder 8195"/>
          <p:cNvSpPr>
            <a:spLocks noGrp="1" noRot="1" noChangeAspect="1" noChangeArrowheads="1" noTextEdit="1"/>
          </p:cNvSpPr>
          <p:nvPr>
            <p:ph type="sldImg" idx="2"/>
          </p:nvPr>
        </p:nvSpPr>
        <p:spPr bwMode="auto">
          <a:xfrm>
            <a:off x="893763" y="744538"/>
            <a:ext cx="4973637" cy="3729037"/>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76117" y="4722694"/>
            <a:ext cx="5408930" cy="4474131"/>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8197"/>
          <p:cNvSpPr>
            <a:spLocks noGrp="1" noChangeArrowheads="1"/>
          </p:cNvSpPr>
          <p:nvPr>
            <p:ph type="ftr" sz="quarter" idx="4"/>
          </p:nvPr>
        </p:nvSpPr>
        <p:spPr bwMode="auto">
          <a:xfrm>
            <a:off x="1" y="9443661"/>
            <a:ext cx="2929837" cy="497126"/>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dirty="0"/>
          </a:p>
        </p:txBody>
      </p:sp>
      <p:sp>
        <p:nvSpPr>
          <p:cNvPr id="15367" name="Slide Number Placeholder 15366"/>
          <p:cNvSpPr>
            <a:spLocks noGrp="1" noChangeArrowheads="1"/>
          </p:cNvSpPr>
          <p:nvPr>
            <p:ph type="sldNum" sz="quarter" idx="5"/>
          </p:nvPr>
        </p:nvSpPr>
        <p:spPr bwMode="auto">
          <a:xfrm>
            <a:off x="3829762" y="9443661"/>
            <a:ext cx="2929837" cy="497126"/>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dirty="0"/>
          </a:p>
        </p:txBody>
      </p:sp>
    </p:spTree>
    <p:extLst>
      <p:ext uri="{BB962C8B-B14F-4D97-AF65-F5344CB8AC3E}">
        <p14:creationId xmlns:p14="http://schemas.microsoft.com/office/powerpoint/2010/main" val="5908530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CA"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a:t>
            </a:fld>
            <a:endParaRPr lang="en-US" dirty="0"/>
          </a:p>
        </p:txBody>
      </p:sp>
    </p:spTree>
    <p:extLst>
      <p:ext uri="{BB962C8B-B14F-4D97-AF65-F5344CB8AC3E}">
        <p14:creationId xmlns:p14="http://schemas.microsoft.com/office/powerpoint/2010/main" val="1712381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effectLst/>
                <a:latin typeface="Arial" panose="020B0604020202020204" pitchFamily="34" charset="0"/>
                <a:ea typeface="+mn-ea"/>
                <a:cs typeface="+mn-cs"/>
              </a:rPr>
              <a:t>What can we takeaway</a:t>
            </a:r>
            <a:r>
              <a:rPr lang="en-US" sz="1100" b="1" kern="1200" baseline="0" dirty="0" smtClean="0">
                <a:solidFill>
                  <a:schemeClr val="tx1"/>
                </a:solidFill>
                <a:effectLst/>
                <a:latin typeface="Arial" panose="020B0604020202020204" pitchFamily="34" charset="0"/>
                <a:ea typeface="+mn-ea"/>
                <a:cs typeface="+mn-cs"/>
              </a:rPr>
              <a:t> from the Citrix breach? </a:t>
            </a:r>
          </a:p>
          <a:p>
            <a:r>
              <a:rPr lang="en-US" sz="1100" kern="1200" baseline="0" dirty="0" smtClean="0">
                <a:solidFill>
                  <a:schemeClr val="tx1"/>
                </a:solidFill>
                <a:effectLst/>
                <a:latin typeface="Arial" panose="020B0604020202020204" pitchFamily="34" charset="0"/>
                <a:ea typeface="+mn-ea"/>
                <a:cs typeface="+mn-cs"/>
              </a:rPr>
              <a:t>Well, if the FBI is correct and password spraying was involved in the attack, a good start to preventing instances like these would be to implement a strong password policy, and socialize it into your organization. Additionally, auditing user passwords against common password lists, and using 2- or multi-factor authentication can also be considered.</a:t>
            </a:r>
            <a:endParaRPr lang="en-CA" sz="11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10</a:t>
            </a:fld>
            <a:endParaRPr lang="en-US" dirty="0"/>
          </a:p>
        </p:txBody>
      </p:sp>
    </p:spTree>
    <p:extLst>
      <p:ext uri="{BB962C8B-B14F-4D97-AF65-F5344CB8AC3E}">
        <p14:creationId xmlns:p14="http://schemas.microsoft.com/office/powerpoint/2010/main" val="3214111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11</a:t>
            </a:fld>
            <a:endParaRPr lang="en-US" dirty="0"/>
          </a:p>
        </p:txBody>
      </p:sp>
    </p:spTree>
    <p:extLst>
      <p:ext uri="{BB962C8B-B14F-4D97-AF65-F5344CB8AC3E}">
        <p14:creationId xmlns:p14="http://schemas.microsoft.com/office/powerpoint/2010/main" val="1525837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Arial" panose="020B0604020202020204" pitchFamily="34" charset="0"/>
                <a:ea typeface="+mn-ea"/>
                <a:cs typeface="Arial" panose="020B0604020202020204" pitchFamily="34" charset="0"/>
              </a:rPr>
              <a:t>True anonymity has always been difficult to achieve. If somebody has the proper</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knowledge</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and </a:t>
            </a:r>
            <a:r>
              <a:rPr lang="en-US" sz="1100" kern="1200" dirty="0" smtClean="0">
                <a:solidFill>
                  <a:schemeClr val="tx1"/>
                </a:solidFill>
                <a:effectLst/>
                <a:latin typeface="Arial" panose="020B0604020202020204" pitchFamily="34" charset="0"/>
                <a:ea typeface="+mn-ea"/>
                <a:cs typeface="Arial" panose="020B0604020202020204" pitchFamily="34" charset="0"/>
              </a:rPr>
              <a:t>technology, and</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enough </a:t>
            </a:r>
            <a:r>
              <a:rPr lang="en-US" sz="1100" kern="1200" dirty="0" smtClean="0">
                <a:solidFill>
                  <a:schemeClr val="tx1"/>
                </a:solidFill>
                <a:effectLst/>
                <a:latin typeface="Arial" panose="020B0604020202020204" pitchFamily="34" charset="0"/>
                <a:ea typeface="+mn-ea"/>
                <a:cs typeface="Arial" panose="020B0604020202020204" pitchFamily="34" charset="0"/>
              </a:rPr>
              <a:t>time,</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anonymity can</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be broken. In the classroom, students are often asked to submit written work anonymously. If written by</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hand</a:t>
            </a:r>
            <a:r>
              <a:rPr lang="en-US" sz="1100" kern="1200" dirty="0" smtClean="0">
                <a:solidFill>
                  <a:schemeClr val="tx1"/>
                </a:solidFill>
                <a:effectLst/>
                <a:latin typeface="Arial" panose="020B0604020202020204" pitchFamily="34" charset="0"/>
                <a:ea typeface="+mn-ea"/>
                <a:cs typeface="Arial" panose="020B0604020202020204" pitchFamily="34" charset="0"/>
              </a:rPr>
              <a:t>, a teacher familiar with their students’ hand writing could identify the authors</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of some submissions. If written using a computer, certain factors, like the time of submission</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and the language patterns in the text, could be used to identify the author. Let's take this once step further – let's say playing cards are collected from players anonymously.</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In </a:t>
            </a:r>
            <a:r>
              <a:rPr lang="en-US" sz="1100" kern="1200" dirty="0" smtClean="0">
                <a:solidFill>
                  <a:schemeClr val="tx1"/>
                </a:solidFill>
                <a:effectLst/>
                <a:latin typeface="Arial" panose="020B0604020202020204" pitchFamily="34" charset="0"/>
                <a:ea typeface="+mn-ea"/>
                <a:cs typeface="Arial" panose="020B0604020202020204" pitchFamily="34" charset="0"/>
              </a:rPr>
              <a:t>in other words, the dealer closes his eyes until all playing cards are placed in a pile in front of them. Under normal circumstances, this would be a sufficient method for keeping the previous owners of the cards anonymous. However, if the dealer wanted to, and had the right resources and skill, they could lift</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fingerprints</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from</a:t>
            </a:r>
            <a:r>
              <a:rPr lang="en-US" sz="1100" kern="1200" dirty="0" smtClean="0">
                <a:solidFill>
                  <a:schemeClr val="tx1"/>
                </a:solidFill>
                <a:effectLst/>
                <a:latin typeface="Arial" panose="020B0604020202020204" pitchFamily="34" charset="0"/>
                <a:ea typeface="+mn-ea"/>
                <a:cs typeface="Arial" panose="020B0604020202020204" pitchFamily="34" charset="0"/>
              </a:rPr>
              <a:t> the cards and identify the original card owners. The act of leaving a fingerprint on the playing card would</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be</a:t>
            </a:r>
            <a:r>
              <a:rPr lang="en-US" sz="1100" kern="1200" dirty="0" smtClean="0">
                <a:solidFill>
                  <a:schemeClr val="tx1"/>
                </a:solidFill>
                <a:effectLst/>
                <a:latin typeface="Arial" panose="020B0604020202020204" pitchFamily="34" charset="0"/>
                <a:ea typeface="+mn-ea"/>
                <a:cs typeface="Arial" panose="020B0604020202020204" pitchFamily="34" charset="0"/>
              </a:rPr>
              <a:t> called an unintended inference. You provided some data (the playing card), but unintentionally also provided a way for others to learn more about you. In this example, having the player's fingerprint could allow the dealer to learn about their criminal record. These unintended inferences are becoming a real-world problem, as machine learning becomes more common. People are providing data to organizations, and these organizations are requesting and receiving consent to process this data. When processing is done by machine learning algorithms, it becomes next to impossible to predict all of the inferences that may be created. This increases the risk to data subjects in the event of a data breach, as the inferences that can be made about the stolen data are largely unpredictable. For example, Carnegie Mellon researchers Alessandro Acquisti and Ralph Gross observed a correlation between people's date of birth and their Social Security Number. Therefore, an algorithm processing date of birth information could make predictions about Social Security Numbers. Unintended inferences are not limited to identity</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 it's possible that these algorithms could make incorrect inferences that could result in harm or incorrect assumptions down the road. In other words, conclusions drawn from these algorithms could be incorrect, but unverifiable. Privacy regulations like the GDPR are working to put more human checkpoints into these automated processes to help protect against these inferences. More</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information about this can be found through the Mathias Avocats </a:t>
            </a:r>
            <a:r>
              <a:rPr lang="en-CA" sz="1100" baseline="0" dirty="0" smtClean="0">
                <a:latin typeface="Arial" panose="020B0604020202020204" pitchFamily="34" charset="0"/>
                <a:cs typeface="Arial" panose="020B0604020202020204" pitchFamily="34" charset="0"/>
              </a:rPr>
              <a:t>link on this slide. </a:t>
            </a: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r>
              <a:rPr lang="en-US" sz="1100" kern="1200" dirty="0" smtClean="0">
                <a:solidFill>
                  <a:schemeClr val="tx1"/>
                </a:solidFill>
                <a:effectLst/>
                <a:latin typeface="Arial" panose="020B0604020202020204" pitchFamily="34" charset="0"/>
                <a:ea typeface="+mn-ea"/>
                <a:cs typeface="Arial" panose="020B0604020202020204" pitchFamily="34" charset="0"/>
              </a:rPr>
              <a:t>In the future, we are going to see the pendulum swing between organizations' desire to understand the value of collected data and the threat of unintended inferences until a balance can be found. Privacy and cybersecurity will be working more together going forward. According to</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the </a:t>
            </a:r>
            <a:r>
              <a:rPr lang="en-US" sz="1100" kern="1200" dirty="0" smtClean="0">
                <a:solidFill>
                  <a:schemeClr val="tx1"/>
                </a:solidFill>
                <a:effectLst/>
                <a:latin typeface="Arial" panose="020B0604020202020204" pitchFamily="34" charset="0"/>
                <a:ea typeface="+mn-ea"/>
                <a:cs typeface="Arial" panose="020B0604020202020204" pitchFamily="34" charset="0"/>
              </a:rPr>
              <a:t>CPO of Immuta, Andrew Burt, (in a quote shared by TechRepublic), "From a practical perspective, this means legal and privacy personnel will become more technical, and technical personnel will become more familiar with legal and compliance mandates.”</a:t>
            </a:r>
          </a:p>
          <a:p>
            <a:endParaRPr lang="en-US" sz="1100" kern="1200" baseline="0" dirty="0" smtClean="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12</a:t>
            </a:fld>
            <a:endParaRPr lang="en-US" dirty="0"/>
          </a:p>
        </p:txBody>
      </p:sp>
    </p:spTree>
    <p:extLst>
      <p:ext uri="{BB962C8B-B14F-4D97-AF65-F5344CB8AC3E}">
        <p14:creationId xmlns:p14="http://schemas.microsoft.com/office/powerpoint/2010/main" val="2482049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13</a:t>
            </a:fld>
            <a:endParaRPr lang="en-US" dirty="0"/>
          </a:p>
        </p:txBody>
      </p:sp>
    </p:spTree>
    <p:extLst>
      <p:ext uri="{BB962C8B-B14F-4D97-AF65-F5344CB8AC3E}">
        <p14:creationId xmlns:p14="http://schemas.microsoft.com/office/powerpoint/2010/main" val="1776878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Recently, hackers have adapted their tactics by seemingly taking a page out of the best magic acts playbook. Just like</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magicians use misdirection to pull off illusions so</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the trick remains hidden while in plain sight, so too are hackers using the web's basic rules of identity and access management to maintain anonymity while finding new opportunities for illegal or illicit practices on the surface web. Speaking at this year's RSA conference in San Francisco, Angel Grant, director of identity, fraud, and risk intelligence with the IT security technology firm RSA, stated that we should be less concerned with the dark web and more concerned about what she calls “the gray web.” </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p>
          <a:p>
            <a:r>
              <a:rPr lang="en-US" sz="1100" kern="1200" dirty="0" smtClean="0">
                <a:solidFill>
                  <a:schemeClr val="tx1"/>
                </a:solidFill>
                <a:effectLst/>
                <a:latin typeface="Arial" panose="020B0604020202020204" pitchFamily="34" charset="0"/>
                <a:ea typeface="+mn-ea"/>
                <a:cs typeface="Arial" panose="020B0604020202020204" pitchFamily="34" charset="0"/>
              </a:rPr>
              <a:t>Whereas plenty of attention has been paid to the dark web, a part of the internet inaccessible to search engines that requires the use of an anonymizing browser called TOR, the gray web is significantly different. This is because the gray web is not a place, like one of many sites accessed on the dark web, but rather a set of new practices that leverage the surface web to carry out attacks. In the same way that ink stains transform surfaces they come into contact with, the gray web can be said to stain the surface web with the aims and goals of the dark web.</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p>
          <a:p>
            <a:r>
              <a:rPr lang="en-US" sz="1100" kern="1200" dirty="0" smtClean="0">
                <a:solidFill>
                  <a:schemeClr val="tx1"/>
                </a:solidFill>
                <a:effectLst/>
                <a:latin typeface="Arial" panose="020B0604020202020204" pitchFamily="34" charset="0"/>
                <a:ea typeface="+mn-ea"/>
                <a:cs typeface="Arial" panose="020B0604020202020204" pitchFamily="34" charset="0"/>
              </a:rPr>
              <a:t>For instance, whereas the rules of identity and access management on the surface web are based on the assumption that usernames and passwords are used by the people they belong to, the increased practice of credential and identity theft carried out by hackers has transformed the surface web's clear rules into gray waters. This is because stolen identities and credentials used for legitimate purposes on the surface web have been compromised to allow attackers a new level of access and mobility to privileged information behind paywalls, private networks, and netbanking. </a:t>
            </a:r>
          </a:p>
          <a:p>
            <a:endParaRPr lang="en-US" sz="1000" u="none" baseline="0"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14</a:t>
            </a:fld>
            <a:endParaRPr lang="en-US" dirty="0"/>
          </a:p>
        </p:txBody>
      </p:sp>
    </p:spTree>
    <p:extLst>
      <p:ext uri="{BB962C8B-B14F-4D97-AF65-F5344CB8AC3E}">
        <p14:creationId xmlns:p14="http://schemas.microsoft.com/office/powerpoint/2010/main" val="1300123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Arial" panose="020B0604020202020204" pitchFamily="34" charset="0"/>
              </a:rPr>
              <a:t>Take credential stuffing as an example, a practice by which hackers obtain vast amounts of credentials such as usernames and passwords and then repeatedly input these into websites across the net. Online retailers are taking the biggest hits due to this practice, where some sites have described that more than 90% of their login traffic comes from these types of attacks. Airline and consumer banking industries are also under siege, with about 60% of login attempts coming from criminals. While not all of these attacks are successful, this type of fraud costs the e-Commerce sector about 6 billion dollars a year, while consumer banking loses nearly 1.7 billion dollars a year.</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p>
          <a:p>
            <a:r>
              <a:rPr lang="en-US" sz="1100" kern="1200" dirty="0" smtClean="0">
                <a:solidFill>
                  <a:schemeClr val="tx1"/>
                </a:solidFill>
                <a:effectLst/>
                <a:latin typeface="Arial" panose="020B0604020202020204" pitchFamily="34" charset="0"/>
                <a:ea typeface="+mn-ea"/>
                <a:cs typeface="Arial" panose="020B0604020202020204" pitchFamily="34" charset="0"/>
              </a:rPr>
              <a:t>And where are these cybercriminals getting all of these credentials? According to Grant, after having done social profiles of cybercriminals, over 500 criminal organizations were discovered to be selling and advertising on social media sites, using specific keyword searches to hide in plain sight on the surface web. Credit cards and CVV codes, credentials like account usernames and password combinations, botnets, as well as tutorials and techniques for running DDOS attacks are commonly found on the surface web, just to name a few. </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p>
          <a:p>
            <a:r>
              <a:rPr lang="en-US" sz="1100" kern="1200" dirty="0" smtClean="0">
                <a:solidFill>
                  <a:schemeClr val="tx1"/>
                </a:solidFill>
                <a:effectLst/>
                <a:latin typeface="Arial" panose="020B0604020202020204" pitchFamily="34" charset="0"/>
                <a:ea typeface="+mn-ea"/>
                <a:cs typeface="Arial" panose="020B0604020202020204" pitchFamily="34" charset="0"/>
              </a:rPr>
              <a:t>Last year, between October 4 and 14, less than 1% of HSBC's online banking customers were breached by unauthorized users. HSBC reported,</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"Customer information that may have been accessed includes full names, mailing addresses, phone numbers, email addresses, dates of birth, account numbers, account types, balances, transaction history, payee account information, and statement history." The breach may have been a result of credential stuffing, and HSBC has updated its security for logging on and authentication processes for digital and mobile access to all personal and business accounts. These security measures require further steps for authorizing who is accessing these accounts to combat these large-scale stuffing attacks.</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p>
          <a:p>
            <a:r>
              <a:rPr lang="en-US" sz="1100" kern="1200" dirty="0" smtClean="0">
                <a:solidFill>
                  <a:schemeClr val="tx1"/>
                </a:solidFill>
                <a:effectLst/>
                <a:latin typeface="Arial" panose="020B0604020202020204" pitchFamily="34" charset="0"/>
                <a:ea typeface="+mn-ea"/>
                <a:cs typeface="Arial" panose="020B0604020202020204" pitchFamily="34" charset="0"/>
              </a:rPr>
              <a:t>What are some common recommendations to prevent these types of attacks from happening? At the individual level, it is recommended that users not use the same account username and password for all of their accounts. Most users still reuse the same password across multiple accounts, but having individual login information for separate accounts reduces vulnerabilities. At the business level, Grant suggests that organizations have a cross channel or omni-channel fraud strategy that correlates all channels that users can engage with, be it mobile, branch, or online and use behavioral analytics to spot when and where any anomalies appear to pop up.</a:t>
            </a:r>
          </a:p>
          <a:p>
            <a:r>
              <a:rPr lang="en-US" sz="1100" kern="1200" dirty="0" smtClean="0">
                <a:solidFill>
                  <a:schemeClr val="tx1"/>
                </a:solidFill>
                <a:effectLst/>
                <a:latin typeface="Arial" panose="020B0604020202020204" pitchFamily="34" charset="0"/>
                <a:ea typeface="+mn-ea"/>
                <a:cs typeface="Arial" panose="020B0604020202020204" pitchFamily="34" charset="0"/>
              </a:rPr>
              <a:t> </a:t>
            </a:r>
          </a:p>
          <a:p>
            <a:r>
              <a:rPr lang="en-US" sz="1100" kern="1200" dirty="0" smtClean="0">
                <a:solidFill>
                  <a:schemeClr val="tx1"/>
                </a:solidFill>
                <a:effectLst/>
                <a:latin typeface="Arial" panose="020B0604020202020204" pitchFamily="34" charset="0"/>
                <a:ea typeface="+mn-ea"/>
                <a:cs typeface="Arial" panose="020B0604020202020204" pitchFamily="34" charset="0"/>
              </a:rPr>
              <a:t>For more information from Info-Tech, go to our website and check out our </a:t>
            </a:r>
            <a:r>
              <a:rPr lang="en-US" sz="1100" i="1" kern="1200" dirty="0" smtClean="0">
                <a:solidFill>
                  <a:schemeClr val="tx1"/>
                </a:solidFill>
                <a:effectLst/>
                <a:latin typeface="Arial" panose="020B0604020202020204" pitchFamily="34" charset="0"/>
                <a:ea typeface="+mn-ea"/>
                <a:cs typeface="Arial" panose="020B0604020202020204" pitchFamily="34" charset="0"/>
              </a:rPr>
              <a:t>Build an Information Security Strategy</a:t>
            </a:r>
            <a:r>
              <a:rPr lang="en-US" sz="110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research </a:t>
            </a:r>
            <a:r>
              <a:rPr lang="en-US" sz="1100" kern="1200" dirty="0" smtClean="0">
                <a:solidFill>
                  <a:schemeClr val="tx1"/>
                </a:solidFill>
                <a:effectLst/>
                <a:latin typeface="Arial" panose="020B0604020202020204" pitchFamily="34" charset="0"/>
                <a:ea typeface="+mn-ea"/>
                <a:cs typeface="Arial" panose="020B0604020202020204" pitchFamily="34" charset="0"/>
              </a:rPr>
              <a:t>or, if you want help determining how to optimize your SIEM using behavioral analytics, go to our SoftwareReviews for a high-level overview of the current market of SIEM technology.</a:t>
            </a:r>
          </a:p>
          <a:p>
            <a:endParaRPr lang="en-CA" sz="1100" u="none"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15</a:t>
            </a:fld>
            <a:endParaRPr lang="en-US" dirty="0"/>
          </a:p>
        </p:txBody>
      </p:sp>
    </p:spTree>
    <p:extLst>
      <p:ext uri="{BB962C8B-B14F-4D97-AF65-F5344CB8AC3E}">
        <p14:creationId xmlns:p14="http://schemas.microsoft.com/office/powerpoint/2010/main" val="8411189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baseline="0" dirty="0" smtClean="0">
                <a:solidFill>
                  <a:schemeClr val="tx1"/>
                </a:solidFill>
                <a:effectLst/>
                <a:latin typeface="Arial" panose="020B0604020202020204" pitchFamily="34" charset="0"/>
                <a:ea typeface="+mn-ea"/>
                <a:cs typeface="+mn-cs"/>
              </a:rPr>
              <a:t>Are you still running Windows 7 on your machines? Well there’s some important news you ought to be aware of.</a:t>
            </a:r>
          </a:p>
          <a:p>
            <a:endParaRPr lang="en-US" sz="1100" kern="1200" baseline="0" dirty="0" smtClean="0">
              <a:solidFill>
                <a:schemeClr val="tx1"/>
              </a:solidFill>
              <a:effectLst/>
              <a:latin typeface="Arial" panose="020B0604020202020204" pitchFamily="34" charset="0"/>
              <a:ea typeface="+mn-ea"/>
              <a:cs typeface="+mn-cs"/>
            </a:endParaRPr>
          </a:p>
          <a:p>
            <a:r>
              <a:rPr lang="en-US" sz="1100" kern="1200" baseline="0" dirty="0" smtClean="0">
                <a:solidFill>
                  <a:schemeClr val="tx1"/>
                </a:solidFill>
                <a:effectLst/>
                <a:latin typeface="Arial" panose="020B0604020202020204" pitchFamily="34" charset="0"/>
                <a:ea typeface="+mn-ea"/>
                <a:cs typeface="+mn-cs"/>
              </a:rPr>
              <a:t>On February 27, Google discovered zero-day vulnerabilities in Windows 7 and its own Chrome browser that could be exploited together to gain control of systems running Windows 7 (and perhaps older versions of Windows, too). Google released a patch to correct the issue two days later on March 1. But it wasn’t until a March 7</a:t>
            </a:r>
            <a:r>
              <a:rPr lang="en-US" sz="1100" kern="1200" baseline="30000" dirty="0" smtClean="0">
                <a:solidFill>
                  <a:schemeClr val="tx1"/>
                </a:solidFill>
                <a:effectLst/>
                <a:latin typeface="Arial" panose="020B0604020202020204" pitchFamily="34" charset="0"/>
                <a:ea typeface="+mn-ea"/>
                <a:cs typeface="+mn-cs"/>
              </a:rPr>
              <a:t> </a:t>
            </a:r>
            <a:r>
              <a:rPr lang="en-US" sz="1100" kern="1200" baseline="0" dirty="0" smtClean="0">
                <a:solidFill>
                  <a:schemeClr val="tx1"/>
                </a:solidFill>
                <a:effectLst/>
                <a:latin typeface="Arial" panose="020B0604020202020204" pitchFamily="34" charset="0"/>
                <a:ea typeface="+mn-ea"/>
                <a:cs typeface="+mn-cs"/>
              </a:rPr>
              <a:t>blog post that Google announced the issue publically, noting that the then recently issued update was to close a zero-day vulnerability and that a corresponding issue existed in the Windows 7 code. Google reported the issue to Microsoft, and the company confirmed it was aware of the issue and was working on a fix. </a:t>
            </a:r>
          </a:p>
          <a:p>
            <a:endParaRPr lang="en-US" sz="1100" kern="1200" baseline="0" dirty="0" smtClean="0">
              <a:solidFill>
                <a:schemeClr val="tx1"/>
              </a:solidFill>
              <a:effectLst/>
              <a:latin typeface="Arial" panose="020B0604020202020204" pitchFamily="34" charset="0"/>
              <a:ea typeface="+mn-ea"/>
              <a:cs typeface="+mn-cs"/>
            </a:endParaRPr>
          </a:p>
          <a:p>
            <a:r>
              <a:rPr lang="en-US" sz="1100" kern="1200" baseline="0" dirty="0" smtClean="0">
                <a:solidFill>
                  <a:schemeClr val="tx1"/>
                </a:solidFill>
                <a:effectLst/>
                <a:latin typeface="Arial" panose="020B0604020202020204" pitchFamily="34" charset="0"/>
                <a:ea typeface="+mn-ea"/>
                <a:cs typeface="+mn-cs"/>
              </a:rPr>
              <a:t>However, Microsoft was quite a bit slower than Google to issue a patch, as it was not issued until March 12, almost two weeks after Google’s notification. What’s more, Microsoft issued a patch for a second Windows 7 zero-day vulnerability at the same time.</a:t>
            </a:r>
          </a:p>
          <a:p>
            <a:endParaRPr lang="en-US" sz="1100" kern="1200" baseline="0" dirty="0" smtClean="0">
              <a:solidFill>
                <a:schemeClr val="tx1"/>
              </a:solidFill>
              <a:effectLst/>
              <a:latin typeface="Arial" panose="020B0604020202020204" pitchFamily="34" charset="0"/>
              <a:ea typeface="+mn-ea"/>
              <a:cs typeface="+mn-cs"/>
            </a:endParaRPr>
          </a:p>
          <a:p>
            <a:r>
              <a:rPr lang="en-US" sz="1100" kern="1200" baseline="0" dirty="0" smtClean="0">
                <a:solidFill>
                  <a:schemeClr val="tx1"/>
                </a:solidFill>
                <a:effectLst/>
                <a:latin typeface="Arial" panose="020B0604020202020204" pitchFamily="34" charset="0"/>
                <a:ea typeface="+mn-ea"/>
                <a:cs typeface="+mn-cs"/>
              </a:rPr>
              <a:t>In light of this, all signs point to a growing need to discontinue use of Windows 7. If you are using still using it, be sure to download the new patches and any others available. But know that the operating system is now on life support. Even Microsoft is getting out of the Windows 7 game and plans to fully end support for it on January 14, 2020. Until then, Windows 7 users have the option of purchasing Extended Security Updates from Microsoft as of April 1. Yet all Windows 7 users are being urged to upgrade to Windows 10, and as an incentive to do so, the price of the Extended Security Updates will increase each year until service is discontinued entirely in early 2020.</a:t>
            </a:r>
          </a:p>
          <a:p>
            <a:endParaRPr lang="en-US" sz="1100" kern="1200" baseline="0" dirty="0" smtClean="0">
              <a:solidFill>
                <a:schemeClr val="tx1"/>
              </a:solidFill>
              <a:effectLst/>
              <a:latin typeface="Arial" panose="020B0604020202020204" pitchFamily="34" charset="0"/>
              <a:ea typeface="+mn-ea"/>
              <a:cs typeface="+mn-cs"/>
            </a:endParaRPr>
          </a:p>
          <a:p>
            <a:r>
              <a:rPr lang="en-US" sz="1100" kern="1200" baseline="0" dirty="0" smtClean="0">
                <a:solidFill>
                  <a:schemeClr val="tx1"/>
                </a:solidFill>
                <a:effectLst/>
                <a:latin typeface="Arial" panose="020B0604020202020204" pitchFamily="34" charset="0"/>
                <a:ea typeface="+mn-ea"/>
                <a:cs typeface="+mn-cs"/>
              </a:rPr>
              <a:t>For more help modernizing your systems and security program, have a look a these great Info-Tech resources on Windows 10 migration and vulnerability management.</a:t>
            </a:r>
            <a:endParaRPr lang="en-US" sz="1200" kern="1200" dirty="0" smtClean="0">
              <a:solidFill>
                <a:schemeClr val="tx1"/>
              </a:solidFill>
              <a:effectLst/>
              <a:latin typeface="Helvetica" pitchFamily="34" charset="0"/>
              <a:ea typeface="+mn-ea"/>
              <a:cs typeface="+mn-cs"/>
            </a:endParaRPr>
          </a:p>
          <a:p>
            <a:r>
              <a:rPr lang="en-US" sz="1200" kern="1200" dirty="0" smtClean="0">
                <a:solidFill>
                  <a:schemeClr val="tx1"/>
                </a:solidFill>
                <a:effectLst/>
                <a:latin typeface="Helvetica" pitchFamily="34" charset="0"/>
                <a:ea typeface="+mn-ea"/>
                <a:cs typeface="+mn-cs"/>
              </a:rPr>
              <a:t> </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16</a:t>
            </a:fld>
            <a:endParaRPr lang="en-US" dirty="0"/>
          </a:p>
        </p:txBody>
      </p:sp>
    </p:spTree>
    <p:extLst>
      <p:ext uri="{BB962C8B-B14F-4D97-AF65-F5344CB8AC3E}">
        <p14:creationId xmlns:p14="http://schemas.microsoft.com/office/powerpoint/2010/main" val="128737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r>
              <a:rPr lang="en-CA" sz="1100" dirty="0">
                <a:latin typeface="Arial" panose="020B0604020202020204" pitchFamily="34" charset="0"/>
                <a:cs typeface="Arial" panose="020B0604020202020204" pitchFamily="34" charset="0"/>
              </a:rPr>
              <a:t>This</a:t>
            </a:r>
            <a:r>
              <a:rPr lang="en-CA" sz="1100" baseline="0" dirty="0">
                <a:latin typeface="Arial" panose="020B0604020202020204" pitchFamily="34" charset="0"/>
                <a:cs typeface="Arial" panose="020B0604020202020204" pitchFamily="34" charset="0"/>
              </a:rPr>
              <a:t> concludes our monthly threat briefing. </a:t>
            </a:r>
          </a:p>
          <a:p>
            <a:r>
              <a:rPr lang="en-CA" sz="1100" baseline="0" dirty="0">
                <a:latin typeface="Arial" panose="020B0604020202020204" pitchFamily="34" charset="0"/>
                <a:cs typeface="Arial" panose="020B0604020202020204" pitchFamily="34" charset="0"/>
              </a:rPr>
              <a:t>If you have any questions or need any support, please do not hesitate to contact us to set up an analyst call. </a:t>
            </a:r>
          </a:p>
          <a:p>
            <a:endParaRPr lang="en-CA" sz="1100" baseline="0" dirty="0">
              <a:latin typeface="Arial" panose="020B0604020202020204" pitchFamily="34" charset="0"/>
              <a:cs typeface="Arial" panose="020B0604020202020204" pitchFamily="34" charset="0"/>
            </a:endParaRPr>
          </a:p>
          <a:p>
            <a:r>
              <a:rPr lang="en-CA" sz="1100" dirty="0">
                <a:latin typeface="Arial" panose="020B0604020202020204" pitchFamily="34" charset="0"/>
                <a:cs typeface="Arial" panose="020B0604020202020204" pitchFamily="34" charset="0"/>
              </a:rPr>
              <a:t>Thank you</a:t>
            </a:r>
            <a:r>
              <a:rPr lang="en-CA" sz="1100" baseline="0" dirty="0">
                <a:latin typeface="Arial" panose="020B0604020202020204" pitchFamily="34" charset="0"/>
                <a:cs typeface="Arial" panose="020B0604020202020204" pitchFamily="34" charset="0"/>
              </a:rPr>
              <a:t>.</a:t>
            </a:r>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17</a:t>
            </a:fld>
            <a:endParaRPr lang="en-US" dirty="0"/>
          </a:p>
        </p:txBody>
      </p:sp>
    </p:spTree>
    <p:extLst>
      <p:ext uri="{BB962C8B-B14F-4D97-AF65-F5344CB8AC3E}">
        <p14:creationId xmlns:p14="http://schemas.microsoft.com/office/powerpoint/2010/main" val="392727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a:defRPr/>
            </a:pPr>
            <a:r>
              <a:rPr lang="en-CA" sz="1100" dirty="0">
                <a:latin typeface="Arial" panose="020B0604020202020204" pitchFamily="34" charset="0"/>
                <a:cs typeface="Arial" panose="020B0604020202020204" pitchFamily="34" charset="0"/>
              </a:rPr>
              <a:t>Hello and welcome to the </a:t>
            </a:r>
            <a:r>
              <a:rPr lang="en-CA" sz="1100" dirty="0" smtClean="0">
                <a:latin typeface="Arial" panose="020B0604020202020204" pitchFamily="34" charset="0"/>
                <a:cs typeface="Arial" panose="020B0604020202020204" pitchFamily="34" charset="0"/>
              </a:rPr>
              <a:t>April 2019 </a:t>
            </a:r>
            <a:r>
              <a:rPr lang="en-CA" sz="1100" baseline="0" dirty="0" smtClean="0">
                <a:latin typeface="Arial" panose="020B0604020202020204" pitchFamily="34" charset="0"/>
                <a:cs typeface="Arial" panose="020B0604020202020204" pitchFamily="34" charset="0"/>
              </a:rPr>
              <a:t>Info-Tech </a:t>
            </a:r>
            <a:r>
              <a:rPr lang="en-CA" sz="1100" i="1" baseline="0" dirty="0">
                <a:latin typeface="Arial" panose="020B0604020202020204" pitchFamily="34" charset="0"/>
                <a:cs typeface="Arial" panose="020B0604020202020204" pitchFamily="34" charset="0"/>
              </a:rPr>
              <a:t>Threat Landscape Briefing</a:t>
            </a:r>
            <a:r>
              <a:rPr lang="en-CA" sz="1100" baseline="0" dirty="0">
                <a:latin typeface="Arial" panose="020B0604020202020204" pitchFamily="34" charset="0"/>
                <a:cs typeface="Arial" panose="020B0604020202020204" pitchFamily="34" charset="0"/>
              </a:rPr>
              <a:t>. </a:t>
            </a:r>
            <a:endParaRPr lang="en-CA" sz="1100" dirty="0">
              <a:latin typeface="Arial" panose="020B0604020202020204" pitchFamily="34" charset="0"/>
              <a:cs typeface="Arial" panose="020B0604020202020204" pitchFamily="34" charset="0"/>
            </a:endParaRPr>
          </a:p>
          <a:p>
            <a:pPr>
              <a:defRPr/>
            </a:pPr>
            <a:endParaRPr lang="en-CA" sz="11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aseline="0" dirty="0">
                <a:latin typeface="Arial" panose="020B0604020202020204" pitchFamily="34" charset="0"/>
                <a:cs typeface="Arial" panose="020B0604020202020204" pitchFamily="34" charset="0"/>
              </a:rPr>
              <a:t>My name is Jessica Ireland, and I am a director in our </a:t>
            </a:r>
            <a:r>
              <a:rPr lang="en-CA" sz="1100" dirty="0">
                <a:latin typeface="Arial" panose="020B0604020202020204" pitchFamily="34" charset="0"/>
                <a:cs typeface="Arial" panose="020B0604020202020204" pitchFamily="34" charset="0"/>
              </a:rPr>
              <a:t>Security </a:t>
            </a:r>
            <a:r>
              <a:rPr lang="en-CA" sz="1100" baseline="0" dirty="0" smtClean="0">
                <a:latin typeface="Arial" panose="020B0604020202020204" pitchFamily="34" charset="0"/>
                <a:cs typeface="Arial" panose="020B0604020202020204" pitchFamily="34" charset="0"/>
              </a:rPr>
              <a:t>and </a:t>
            </a:r>
            <a:r>
              <a:rPr lang="en-CA" sz="1100" dirty="0">
                <a:latin typeface="Arial" panose="020B0604020202020204" pitchFamily="34" charset="0"/>
                <a:cs typeface="Arial" panose="020B0604020202020204" pitchFamily="34" charset="0"/>
              </a:rPr>
              <a:t>Threat Intelligence </a:t>
            </a:r>
            <a:r>
              <a:rPr lang="en-CA" sz="1100" baseline="0" dirty="0" smtClean="0">
                <a:latin typeface="Arial" panose="020B0604020202020204" pitchFamily="34" charset="0"/>
                <a:cs typeface="Arial" panose="020B0604020202020204" pitchFamily="34" charset="0"/>
              </a:rPr>
              <a:t>practice</a:t>
            </a:r>
            <a:r>
              <a:rPr lang="en-CA" sz="1100" baseline="0" dirty="0">
                <a:latin typeface="Arial" panose="020B0604020202020204" pitchFamily="34" charset="0"/>
                <a:cs typeface="Arial" panose="020B0604020202020204" pitchFamily="34" charset="0"/>
              </a:rPr>
              <a:t>. I will be facilitating </a:t>
            </a:r>
            <a:r>
              <a:rPr lang="en-CA" sz="1100" dirty="0">
                <a:latin typeface="Arial" panose="020B0604020202020204" pitchFamily="34" charset="0"/>
                <a:cs typeface="Arial" panose="020B0604020202020204" pitchFamily="34" charset="0"/>
              </a:rPr>
              <a:t>today’s </a:t>
            </a:r>
            <a:r>
              <a:rPr lang="en-CA" sz="1100" baseline="0" dirty="0">
                <a:latin typeface="Arial" panose="020B0604020202020204" pitchFamily="34" charset="0"/>
                <a:cs typeface="Arial" panose="020B0604020202020204" pitchFamily="34" charset="0"/>
              </a:rPr>
              <a:t>briefing.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0" baseline="0" dirty="0">
                <a:latin typeface="Arial" panose="020B0604020202020204" pitchFamily="34" charset="0"/>
                <a:cs typeface="Arial" panose="020B0604020202020204" pitchFamily="34" charset="0"/>
              </a:rPr>
              <a:t>During today’s discussion we will cover topics related to </a:t>
            </a:r>
            <a:r>
              <a:rPr lang="en-CA" sz="1100" dirty="0">
                <a:latin typeface="Arial" panose="020B0604020202020204" pitchFamily="34" charset="0"/>
                <a:cs typeface="Arial" panose="020B0604020202020204" pitchFamily="34" charset="0"/>
              </a:rPr>
              <a:t>cybersecurity; </a:t>
            </a:r>
            <a:r>
              <a:rPr lang="en-CA" sz="1100" dirty="0" smtClean="0">
                <a:solidFill>
                  <a:schemeClr val="bg1"/>
                </a:solidFill>
                <a:latin typeface="Arial" panose="020B0604020202020204" pitchFamily="34" charset="0"/>
                <a:cs typeface="Arial" panose="020B0604020202020204" pitchFamily="34" charset="0"/>
              </a:rPr>
              <a:t>threat </a:t>
            </a:r>
            <a:r>
              <a:rPr lang="en-CA" sz="1100" dirty="0">
                <a:solidFill>
                  <a:schemeClr val="bg1"/>
                </a:solidFill>
                <a:latin typeface="Arial" panose="020B0604020202020204" pitchFamily="34" charset="0"/>
                <a:cs typeface="Arial" panose="020B0604020202020204" pitchFamily="34" charset="0"/>
              </a:rPr>
              <a:t>actor campaigns; </a:t>
            </a:r>
            <a:r>
              <a:rPr lang="en-CA" sz="1100" dirty="0" smtClean="0">
                <a:solidFill>
                  <a:schemeClr val="bg1"/>
                </a:solidFill>
                <a:latin typeface="Arial" panose="020B0604020202020204" pitchFamily="34" charset="0"/>
                <a:cs typeface="Arial" panose="020B0604020202020204" pitchFamily="34" charset="0"/>
              </a:rPr>
              <a:t>regulatory</a:t>
            </a:r>
            <a:r>
              <a:rPr lang="en-CA" sz="1100" dirty="0">
                <a:solidFill>
                  <a:schemeClr val="bg1"/>
                </a:solidFill>
                <a:latin typeface="Arial" panose="020B0604020202020204" pitchFamily="34" charset="0"/>
                <a:cs typeface="Arial" panose="020B0604020202020204" pitchFamily="34" charset="0"/>
              </a:rPr>
              <a:t>, compliance, and legal issues; </a:t>
            </a:r>
            <a:r>
              <a:rPr lang="en-CA" sz="1100" b="0" baseline="0" dirty="0" smtClean="0">
                <a:solidFill>
                  <a:schemeClr val="bg1"/>
                </a:solidFill>
                <a:latin typeface="Arial" panose="020B0604020202020204" pitchFamily="34" charset="0"/>
                <a:cs typeface="Arial" panose="020B0604020202020204" pitchFamily="34" charset="0"/>
              </a:rPr>
              <a:t>and </a:t>
            </a:r>
            <a:r>
              <a:rPr lang="en-CA" sz="1100" b="0" baseline="0" dirty="0">
                <a:solidFill>
                  <a:schemeClr val="bg1"/>
                </a:solidFill>
                <a:latin typeface="Arial" panose="020B0604020202020204" pitchFamily="34" charset="0"/>
                <a:cs typeface="Arial" panose="020B0604020202020204" pitchFamily="34" charset="0"/>
              </a:rPr>
              <a:t>threat actor exploits and t</a:t>
            </a:r>
            <a:r>
              <a:rPr lang="en-CA" sz="1100" b="0" dirty="0">
                <a:solidFill>
                  <a:schemeClr val="bg1"/>
                </a:solidFill>
                <a:latin typeface="Arial" panose="020B0604020202020204" pitchFamily="34" charset="0"/>
                <a:cs typeface="Arial" panose="020B0604020202020204" pitchFamily="34" charset="0"/>
              </a:rPr>
              <a:t>actics.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b="0" dirty="0">
              <a:solidFill>
                <a:schemeClr val="bg1"/>
              </a:solidFill>
              <a:latin typeface="Arial" panose="020B0604020202020204" pitchFamily="34" charset="0"/>
              <a:cs typeface="Arial" panose="020B0604020202020204" pitchFamily="34" charset="0"/>
            </a:endParaRP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dirty="0">
                <a:solidFill>
                  <a:schemeClr val="bg1"/>
                </a:solidFill>
                <a:latin typeface="Arial" panose="020B0604020202020204" pitchFamily="34" charset="0"/>
                <a:cs typeface="Arial" panose="020B0604020202020204" pitchFamily="34" charset="0"/>
              </a:rPr>
              <a:t>Our</a:t>
            </a:r>
            <a:r>
              <a:rPr lang="en-CA" sz="1100" b="0" baseline="0" dirty="0">
                <a:solidFill>
                  <a:schemeClr val="bg1"/>
                </a:solidFill>
                <a:latin typeface="Arial" panose="020B0604020202020204" pitchFamily="34" charset="0"/>
                <a:cs typeface="Arial" panose="020B0604020202020204" pitchFamily="34" charset="0"/>
              </a:rPr>
              <a:t> </a:t>
            </a:r>
            <a:r>
              <a:rPr lang="en-CA" sz="1100" dirty="0" smtClean="0">
                <a:solidFill>
                  <a:schemeClr val="bg1"/>
                </a:solidFill>
                <a:latin typeface="Arial" panose="020B0604020202020204" pitchFamily="34" charset="0"/>
                <a:cs typeface="Arial" panose="020B0604020202020204" pitchFamily="34" charset="0"/>
              </a:rPr>
              <a:t>Cybersecurity </a:t>
            </a:r>
            <a:r>
              <a:rPr lang="en-CA" sz="1100" b="0" baseline="0" dirty="0" smtClean="0">
                <a:solidFill>
                  <a:schemeClr val="bg1"/>
                </a:solidFill>
                <a:latin typeface="Arial" panose="020B0604020202020204" pitchFamily="34" charset="0"/>
                <a:cs typeface="Arial" panose="020B0604020202020204" pitchFamily="34" charset="0"/>
              </a:rPr>
              <a:t>section </a:t>
            </a:r>
            <a:r>
              <a:rPr lang="en-CA" sz="1100" b="0" baseline="0" dirty="0">
                <a:solidFill>
                  <a:schemeClr val="bg1"/>
                </a:solidFill>
                <a:latin typeface="Arial" panose="020B0604020202020204" pitchFamily="34" charset="0"/>
                <a:cs typeface="Arial" panose="020B0604020202020204" pitchFamily="34" charset="0"/>
              </a:rPr>
              <a:t>covers h</a:t>
            </a:r>
            <a:r>
              <a:rPr lang="en-CA" sz="1100" b="0" dirty="0">
                <a:solidFill>
                  <a:schemeClr val="bg1"/>
                </a:solidFill>
                <a:latin typeface="Arial" panose="020B0604020202020204" pitchFamily="34" charset="0"/>
                <a:cs typeface="Arial" panose="020B0604020202020204" pitchFamily="34" charset="0"/>
              </a:rPr>
              <a:t>igh-level topics, such as threat trends, data breaches, control strategies, and exposure to vulnerabilities</a:t>
            </a:r>
            <a:r>
              <a:rPr lang="en-CA" sz="1100" dirty="0">
                <a:solidFill>
                  <a:schemeClr val="bg1"/>
                </a:solidFill>
                <a:latin typeface="Arial" panose="020B0604020202020204" pitchFamily="34" charset="0"/>
                <a:cs typeface="Arial" panose="020B0604020202020204" pitchFamily="34" charset="0"/>
              </a:rPr>
              <a:t>,</a:t>
            </a:r>
            <a:r>
              <a:rPr lang="en-CA" sz="1100" b="0" dirty="0">
                <a:solidFill>
                  <a:schemeClr val="bg1"/>
                </a:solidFill>
                <a:latin typeface="Arial" panose="020B0604020202020204" pitchFamily="34" charset="0"/>
                <a:cs typeface="Arial" panose="020B0604020202020204" pitchFamily="34" charset="0"/>
              </a:rPr>
              <a:t> that act to broaden your understanding of </a:t>
            </a:r>
            <a:r>
              <a:rPr lang="en-CA" sz="1100" dirty="0">
                <a:solidFill>
                  <a:schemeClr val="bg1"/>
                </a:solidFill>
                <a:latin typeface="Arial" panose="020B0604020202020204" pitchFamily="34" charset="0"/>
                <a:cs typeface="Arial" panose="020B0604020202020204" pitchFamily="34" charset="0"/>
              </a:rPr>
              <a:t>cybersecurity’s </a:t>
            </a:r>
            <a:r>
              <a:rPr lang="en-CA" sz="1100" b="0" dirty="0" smtClean="0">
                <a:solidFill>
                  <a:schemeClr val="bg1"/>
                </a:solidFill>
                <a:latin typeface="Arial" panose="020B0604020202020204" pitchFamily="34" charset="0"/>
                <a:cs typeface="Arial" panose="020B0604020202020204" pitchFamily="34" charset="0"/>
              </a:rPr>
              <a:t>impact </a:t>
            </a:r>
            <a:r>
              <a:rPr lang="en-CA" sz="1100" dirty="0">
                <a:solidFill>
                  <a:schemeClr val="bg1"/>
                </a:solidFill>
                <a:latin typeface="Arial" panose="020B0604020202020204" pitchFamily="34" charset="0"/>
                <a:cs typeface="Arial" panose="020B0604020202020204" pitchFamily="34" charset="0"/>
              </a:rPr>
              <a:t>on </a:t>
            </a:r>
            <a:r>
              <a:rPr lang="en-CA" sz="1100" b="0" dirty="0">
                <a:solidFill>
                  <a:schemeClr val="bg1"/>
                </a:solidFill>
                <a:latin typeface="Arial" panose="020B0604020202020204" pitchFamily="34" charset="0"/>
                <a:cs typeface="Arial" panose="020B0604020202020204" pitchFamily="34" charset="0"/>
              </a:rPr>
              <a:t>your business.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baseline="0" dirty="0">
                <a:solidFill>
                  <a:schemeClr val="bg1"/>
                </a:solidFill>
                <a:latin typeface="Arial" panose="020B0604020202020204" pitchFamily="34" charset="0"/>
                <a:cs typeface="Arial" panose="020B0604020202020204" pitchFamily="34" charset="0"/>
              </a:rPr>
              <a:t>Our </a:t>
            </a:r>
            <a:r>
              <a:rPr lang="en-CA" sz="1100" dirty="0">
                <a:solidFill>
                  <a:schemeClr val="bg1"/>
                </a:solidFill>
                <a:latin typeface="Arial" panose="020B0604020202020204" pitchFamily="34" charset="0"/>
                <a:cs typeface="Arial" panose="020B0604020202020204" pitchFamily="34" charset="0"/>
              </a:rPr>
              <a:t>Threat Actor Campaign </a:t>
            </a:r>
            <a:r>
              <a:rPr lang="en-CA" sz="1100" b="0" baseline="0" dirty="0" smtClean="0">
                <a:solidFill>
                  <a:schemeClr val="bg1"/>
                </a:solidFill>
                <a:latin typeface="Arial" panose="020B0604020202020204" pitchFamily="34" charset="0"/>
                <a:cs typeface="Arial" panose="020B0604020202020204" pitchFamily="34" charset="0"/>
              </a:rPr>
              <a:t>section </a:t>
            </a:r>
            <a:r>
              <a:rPr lang="en-CA" sz="1100" b="0" baseline="0" dirty="0">
                <a:solidFill>
                  <a:schemeClr val="bg1"/>
                </a:solidFill>
                <a:latin typeface="Arial" panose="020B0604020202020204" pitchFamily="34" charset="0"/>
                <a:cs typeface="Arial" panose="020B0604020202020204" pitchFamily="34" charset="0"/>
              </a:rPr>
              <a:t>covers topics related to </a:t>
            </a:r>
            <a:r>
              <a:rPr lang="en-CA" sz="1100" dirty="0" smtClean="0">
                <a:solidFill>
                  <a:schemeClr val="bg1"/>
                </a:solidFill>
                <a:latin typeface="Arial" panose="020B0604020202020204" pitchFamily="34" charset="0"/>
                <a:cs typeface="Arial" panose="020B0604020202020204" pitchFamily="34" charset="0"/>
              </a:rPr>
              <a:t>nation-states</a:t>
            </a:r>
            <a:r>
              <a:rPr lang="en-CA" sz="1100" b="0" dirty="0" smtClean="0">
                <a:solidFill>
                  <a:schemeClr val="bg1"/>
                </a:solidFill>
                <a:latin typeface="Arial" panose="020B0604020202020204" pitchFamily="34" charset="0"/>
                <a:cs typeface="Arial" panose="020B0604020202020204" pitchFamily="34" charset="0"/>
              </a:rPr>
              <a:t>, </a:t>
            </a:r>
            <a:r>
              <a:rPr lang="en-CA" sz="1100" b="0" dirty="0">
                <a:solidFill>
                  <a:schemeClr val="bg1"/>
                </a:solidFill>
                <a:latin typeface="Arial" panose="020B0604020202020204" pitchFamily="34" charset="0"/>
                <a:cs typeface="Arial" panose="020B0604020202020204" pitchFamily="34" charset="0"/>
              </a:rPr>
              <a:t>cybercriminals, and hacktivists orchestrating campaigns designed</a:t>
            </a:r>
            <a:r>
              <a:rPr lang="en-CA" sz="1100" b="0" baseline="0" dirty="0">
                <a:solidFill>
                  <a:schemeClr val="bg1"/>
                </a:solidFill>
                <a:latin typeface="Arial" panose="020B0604020202020204" pitchFamily="34" charset="0"/>
                <a:cs typeface="Arial" panose="020B0604020202020204" pitchFamily="34" charset="0"/>
              </a:rPr>
              <a:t> to </a:t>
            </a:r>
            <a:r>
              <a:rPr lang="en-CA" sz="1100" b="0" dirty="0">
                <a:solidFill>
                  <a:schemeClr val="bg1"/>
                </a:solidFill>
                <a:latin typeface="Arial" panose="020B0604020202020204" pitchFamily="34" charset="0"/>
                <a:cs typeface="Arial" panose="020B0604020202020204" pitchFamily="34" charset="0"/>
              </a:rPr>
              <a:t>compromise networks and exfiltrate sensitive data.</a:t>
            </a:r>
          </a:p>
          <a:p>
            <a:pPr marL="628650" lvl="1" indent="-171450">
              <a:buFont typeface="Arial" panose="020B0604020202020204" pitchFamily="34" charset="0"/>
              <a:buChar char="•"/>
              <a:defRPr/>
            </a:pPr>
            <a:r>
              <a:rPr lang="en-CA" sz="1100" dirty="0">
                <a:solidFill>
                  <a:schemeClr val="bg1"/>
                </a:solidFill>
                <a:latin typeface="Arial" panose="020B0604020202020204" pitchFamily="34" charset="0"/>
                <a:cs typeface="Arial" panose="020B0604020202020204" pitchFamily="34" charset="0"/>
              </a:rPr>
              <a:t>Our </a:t>
            </a:r>
            <a:r>
              <a:rPr lang="en-CA" sz="1100" dirty="0" smtClean="0">
                <a:solidFill>
                  <a:schemeClr val="bg1"/>
                </a:solidFill>
                <a:latin typeface="Arial" panose="020B0604020202020204" pitchFamily="34" charset="0"/>
                <a:cs typeface="Arial" panose="020B0604020202020204" pitchFamily="34" charset="0"/>
              </a:rPr>
              <a:t>Regulatory, Compliance, </a:t>
            </a:r>
            <a:r>
              <a:rPr lang="en-CA" sz="1100" dirty="0">
                <a:solidFill>
                  <a:schemeClr val="bg1"/>
                </a:solidFill>
                <a:latin typeface="Arial" panose="020B0604020202020204" pitchFamily="34" charset="0"/>
                <a:cs typeface="Arial" panose="020B0604020202020204" pitchFamily="34" charset="0"/>
              </a:rPr>
              <a:t>and Legal </a:t>
            </a:r>
            <a:r>
              <a:rPr lang="en-CA" sz="1100" dirty="0" smtClean="0">
                <a:solidFill>
                  <a:schemeClr val="bg1"/>
                </a:solidFill>
                <a:latin typeface="Arial" panose="020B0604020202020204" pitchFamily="34" charset="0"/>
                <a:cs typeface="Arial" panose="020B0604020202020204" pitchFamily="34" charset="0"/>
              </a:rPr>
              <a:t>section </a:t>
            </a:r>
            <a:r>
              <a:rPr lang="en-CA" sz="1100" dirty="0">
                <a:solidFill>
                  <a:schemeClr val="bg1"/>
                </a:solidFill>
                <a:latin typeface="Arial" panose="020B0604020202020204" pitchFamily="34" charset="0"/>
                <a:cs typeface="Arial" panose="020B0604020202020204" pitchFamily="34" charset="0"/>
              </a:rPr>
              <a:t>covers trends in the global regulatory and legal landscape with the potential to impact compliance adherences or disrupt business operations.</a:t>
            </a:r>
          </a:p>
          <a:p>
            <a:pPr marL="628650" marR="0" lvl="1"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100" b="0" dirty="0">
                <a:solidFill>
                  <a:schemeClr val="bg1"/>
                </a:solidFill>
                <a:latin typeface="Arial" panose="020B0604020202020204" pitchFamily="34" charset="0"/>
                <a:cs typeface="Arial" panose="020B0604020202020204" pitchFamily="34" charset="0"/>
              </a:rPr>
              <a:t>And lastly</a:t>
            </a:r>
            <a:r>
              <a:rPr lang="en-CA" sz="1100" dirty="0">
                <a:solidFill>
                  <a:schemeClr val="bg1"/>
                </a:solidFill>
                <a:latin typeface="Arial" panose="020B0604020202020204" pitchFamily="34" charset="0"/>
                <a:cs typeface="Arial" panose="020B0604020202020204" pitchFamily="34" charset="0"/>
              </a:rPr>
              <a:t>,</a:t>
            </a:r>
            <a:r>
              <a:rPr lang="en-CA" sz="1100" b="0" dirty="0">
                <a:solidFill>
                  <a:schemeClr val="bg1"/>
                </a:solidFill>
                <a:latin typeface="Arial" panose="020B0604020202020204" pitchFamily="34" charset="0"/>
                <a:cs typeface="Arial" panose="020B0604020202020204" pitchFamily="34" charset="0"/>
              </a:rPr>
              <a:t> our </a:t>
            </a:r>
            <a:r>
              <a:rPr lang="en-CA" sz="1100" dirty="0">
                <a:solidFill>
                  <a:schemeClr val="bg1"/>
                </a:solidFill>
                <a:latin typeface="Arial" panose="020B0604020202020204" pitchFamily="34" charset="0"/>
                <a:cs typeface="Arial" panose="020B0604020202020204" pitchFamily="34" charset="0"/>
              </a:rPr>
              <a:t>Exploitation </a:t>
            </a:r>
            <a:r>
              <a:rPr lang="en-CA" sz="1100" b="0" dirty="0" smtClean="0">
                <a:solidFill>
                  <a:schemeClr val="bg1"/>
                </a:solidFill>
                <a:latin typeface="Arial" panose="020B0604020202020204" pitchFamily="34" charset="0"/>
                <a:cs typeface="Arial" panose="020B0604020202020204" pitchFamily="34" charset="0"/>
              </a:rPr>
              <a:t>and </a:t>
            </a:r>
            <a:r>
              <a:rPr lang="en-CA" sz="1100" dirty="0">
                <a:solidFill>
                  <a:schemeClr val="bg1"/>
                </a:solidFill>
                <a:latin typeface="Arial" panose="020B0604020202020204" pitchFamily="34" charset="0"/>
                <a:cs typeface="Arial" panose="020B0604020202020204" pitchFamily="34" charset="0"/>
              </a:rPr>
              <a:t>Tactics </a:t>
            </a:r>
            <a:r>
              <a:rPr lang="en-CA" sz="1100" b="0" baseline="0" dirty="0" smtClean="0">
                <a:solidFill>
                  <a:schemeClr val="bg1"/>
                </a:solidFill>
                <a:latin typeface="Arial" panose="020B0604020202020204" pitchFamily="34" charset="0"/>
                <a:cs typeface="Arial" panose="020B0604020202020204" pitchFamily="34" charset="0"/>
              </a:rPr>
              <a:t>section </a:t>
            </a:r>
            <a:r>
              <a:rPr lang="en-CA" sz="1100" dirty="0">
                <a:solidFill>
                  <a:schemeClr val="bg1"/>
                </a:solidFill>
                <a:latin typeface="Arial" panose="020B0604020202020204" pitchFamily="34" charset="0"/>
                <a:cs typeface="Arial" panose="020B0604020202020204" pitchFamily="34" charset="0"/>
              </a:rPr>
              <a:t>provides </a:t>
            </a:r>
            <a:r>
              <a:rPr lang="en-CA" sz="1100" b="0" baseline="0" dirty="0">
                <a:solidFill>
                  <a:schemeClr val="bg1"/>
                </a:solidFill>
                <a:latin typeface="Arial" panose="020B0604020202020204" pitchFamily="34" charset="0"/>
                <a:cs typeface="Arial" panose="020B0604020202020204" pitchFamily="34" charset="0"/>
              </a:rPr>
              <a:t>i</a:t>
            </a:r>
            <a:r>
              <a:rPr lang="en-CA" sz="1100" b="0" dirty="0">
                <a:solidFill>
                  <a:schemeClr val="bg1"/>
                </a:solidFill>
                <a:latin typeface="Arial" panose="020B0604020202020204" pitchFamily="34" charset="0"/>
                <a:cs typeface="Arial" panose="020B0604020202020204" pitchFamily="34" charset="0"/>
              </a:rPr>
              <a:t>nformation related to the tools, tactics, and exploits </a:t>
            </a:r>
            <a:r>
              <a:rPr lang="en-CA" sz="1100" dirty="0">
                <a:solidFill>
                  <a:schemeClr val="bg1"/>
                </a:solidFill>
                <a:latin typeface="Arial" panose="020B0604020202020204" pitchFamily="34" charset="0"/>
                <a:cs typeface="Arial" panose="020B0604020202020204" pitchFamily="34" charset="0"/>
              </a:rPr>
              <a:t>threat actors </a:t>
            </a:r>
            <a:r>
              <a:rPr lang="en-CA" sz="1100" b="0" dirty="0">
                <a:solidFill>
                  <a:schemeClr val="bg1"/>
                </a:solidFill>
                <a:latin typeface="Arial" panose="020B0604020202020204" pitchFamily="34" charset="0"/>
                <a:cs typeface="Arial" panose="020B0604020202020204" pitchFamily="34" charset="0"/>
              </a:rPr>
              <a:t>are leveraging in their attack campaigns.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sz="1100" b="0" dirty="0">
                <a:solidFill>
                  <a:schemeClr val="bg1"/>
                </a:solidFill>
                <a:latin typeface="Arial" panose="020B0604020202020204" pitchFamily="34" charset="0"/>
                <a:cs typeface="Arial" panose="020B0604020202020204" pitchFamily="34" charset="0"/>
              </a:rPr>
              <a:t/>
            </a:r>
            <a:br>
              <a:rPr lang="en-CA" sz="1100" b="0" dirty="0">
                <a:solidFill>
                  <a:schemeClr val="bg1"/>
                </a:solidFill>
                <a:latin typeface="Arial" panose="020B0604020202020204" pitchFamily="34" charset="0"/>
                <a:cs typeface="Arial" panose="020B0604020202020204" pitchFamily="34" charset="0"/>
              </a:rPr>
            </a:br>
            <a:r>
              <a:rPr lang="en-CA" sz="1100" b="1" baseline="0" dirty="0">
                <a:solidFill>
                  <a:schemeClr val="bg1"/>
                </a:solidFill>
                <a:latin typeface="Arial" panose="020B0604020202020204" pitchFamily="34" charset="0"/>
                <a:cs typeface="Arial" panose="020B0604020202020204" pitchFamily="34" charset="0"/>
              </a:rPr>
              <a:t>&lt;&lt;&lt;Advance to the next slide.&gt;&gt;&gt;</a:t>
            </a:r>
          </a:p>
          <a:p>
            <a:pPr marL="457200" marR="0" lvl="1"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CA" sz="1000" b="0" dirty="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2</a:t>
            </a:fld>
            <a:endParaRPr lang="en-US" dirty="0"/>
          </a:p>
        </p:txBody>
      </p:sp>
    </p:spTree>
    <p:extLst>
      <p:ext uri="{BB962C8B-B14F-4D97-AF65-F5344CB8AC3E}">
        <p14:creationId xmlns:p14="http://schemas.microsoft.com/office/powerpoint/2010/main" val="1119677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0" dirty="0">
                <a:solidFill>
                  <a:schemeClr val="bg1"/>
                </a:solidFill>
                <a:latin typeface="Arial" panose="020B0604020202020204" pitchFamily="34" charset="0"/>
                <a:cs typeface="Arial" panose="020B0604020202020204" pitchFamily="34" charset="0"/>
              </a:rPr>
              <a:t>Today’s briefing will be supported by myself,</a:t>
            </a:r>
            <a:r>
              <a:rPr lang="en-CA" sz="1100" b="0" baseline="0" dirty="0">
                <a:solidFill>
                  <a:schemeClr val="bg1"/>
                </a:solidFill>
                <a:latin typeface="Arial" panose="020B0604020202020204" pitchFamily="34" charset="0"/>
                <a:cs typeface="Arial" panose="020B0604020202020204" pitchFamily="34" charset="0"/>
              </a:rPr>
              <a:t> </a:t>
            </a:r>
            <a:r>
              <a:rPr lang="en-CA" sz="1100" dirty="0" smtClean="0">
                <a:solidFill>
                  <a:schemeClr val="bg1"/>
                </a:solidFill>
                <a:latin typeface="Arial" panose="020B0604020202020204" pitchFamily="34" charset="0"/>
                <a:cs typeface="Arial" panose="020B0604020202020204" pitchFamily="34" charset="0"/>
              </a:rPr>
              <a:t>Research Analyst Ian Mulholland,</a:t>
            </a:r>
            <a:r>
              <a:rPr lang="en-CA" sz="1100" baseline="0" dirty="0" smtClean="0">
                <a:solidFill>
                  <a:schemeClr val="bg1"/>
                </a:solidFill>
                <a:latin typeface="Arial" panose="020B0604020202020204" pitchFamily="34" charset="0"/>
                <a:cs typeface="Arial" panose="020B0604020202020204" pitchFamily="34" charset="0"/>
              </a:rPr>
              <a:t> a</a:t>
            </a:r>
            <a:r>
              <a:rPr lang="en-CA" sz="1100" b="0" baseline="0" dirty="0" smtClean="0">
                <a:solidFill>
                  <a:schemeClr val="bg1"/>
                </a:solidFill>
                <a:latin typeface="Arial" panose="020B0604020202020204" pitchFamily="34" charset="0"/>
                <a:cs typeface="Arial" panose="020B0604020202020204" pitchFamily="34" charset="0"/>
              </a:rPr>
              <a:t>nd Research Specialists Logan Rohde, Michelle Tran and Marc Mazur.</a:t>
            </a:r>
            <a:endParaRPr lang="en-CA" sz="1100" b="0" baseline="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100" i="1"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1" baseline="0" dirty="0">
                <a:solidFill>
                  <a:schemeClr val="bg1"/>
                </a:solidFill>
                <a:latin typeface="Arial" panose="020B0604020202020204" pitchFamily="34" charset="0"/>
                <a:cs typeface="Arial" panose="020B0604020202020204" pitchFamily="34" charset="0"/>
              </a:rPr>
              <a:t>&lt;&lt;&lt;Advance to the next slide.&gt;&gt;&gt;</a:t>
            </a: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3</a:t>
            </a:fld>
            <a:endParaRPr lang="en-US" dirty="0"/>
          </a:p>
        </p:txBody>
      </p:sp>
    </p:spTree>
    <p:extLst>
      <p:ext uri="{BB962C8B-B14F-4D97-AF65-F5344CB8AC3E}">
        <p14:creationId xmlns:p14="http://schemas.microsoft.com/office/powerpoint/2010/main" val="1048476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100" b="0" baseline="0" dirty="0">
                <a:solidFill>
                  <a:schemeClr val="bg1"/>
                </a:solidFill>
                <a:latin typeface="Arial" panose="020B0604020202020204" pitchFamily="34" charset="0"/>
                <a:cs typeface="Arial" panose="020B0604020202020204" pitchFamily="34" charset="0"/>
              </a:rPr>
              <a:t>During </a:t>
            </a:r>
            <a:r>
              <a:rPr lang="en-CA" sz="1100" dirty="0">
                <a:solidFill>
                  <a:schemeClr val="bg1"/>
                </a:solidFill>
                <a:latin typeface="Arial" panose="020B0604020202020204" pitchFamily="34" charset="0"/>
                <a:cs typeface="Arial" panose="020B0604020202020204" pitchFamily="34" charset="0"/>
              </a:rPr>
              <a:t>today’s </a:t>
            </a:r>
            <a:r>
              <a:rPr lang="en-CA" sz="1100" b="0" baseline="0" dirty="0">
                <a:solidFill>
                  <a:schemeClr val="bg1"/>
                </a:solidFill>
                <a:latin typeface="Arial" panose="020B0604020202020204" pitchFamily="34" charset="0"/>
                <a:cs typeface="Arial" panose="020B0604020202020204" pitchFamily="34" charset="0"/>
              </a:rPr>
              <a:t>briefing, we will cover </a:t>
            </a:r>
            <a:r>
              <a:rPr lang="en-CA" sz="1100" dirty="0">
                <a:solidFill>
                  <a:schemeClr val="bg1"/>
                </a:solidFill>
                <a:latin typeface="Arial" panose="020B0604020202020204" pitchFamily="34" charset="0"/>
                <a:cs typeface="Arial" panose="020B0604020202020204" pitchFamily="34" charset="0"/>
              </a:rPr>
              <a:t>the following </a:t>
            </a:r>
            <a:r>
              <a:rPr lang="en-CA" sz="1100" b="0" baseline="0" dirty="0" smtClean="0">
                <a:solidFill>
                  <a:schemeClr val="bg1"/>
                </a:solidFill>
                <a:latin typeface="Arial" panose="020B0604020202020204" pitchFamily="34" charset="0"/>
                <a:cs typeface="Arial" panose="020B0604020202020204" pitchFamily="34" charset="0"/>
              </a:rPr>
              <a:t>topics: </a:t>
            </a:r>
            <a:endParaRPr lang="en-CA" sz="1100" b="0" baseline="0" dirty="0">
              <a:solidFill>
                <a:schemeClr val="bg1"/>
              </a:solidFill>
              <a:latin typeface="Arial" panose="020B0604020202020204" pitchFamily="34" charset="0"/>
              <a:cs typeface="Arial" panose="020B0604020202020204" pitchFamily="34" charset="0"/>
            </a:endParaRPr>
          </a:p>
          <a:p>
            <a:pPr marL="628650" marR="186028" lvl="1" indent="-171450" algn="l" defTabSz="403433">
              <a:lnSpc>
                <a:spcPct val="104200"/>
              </a:lnSpc>
              <a:buFont typeface="Arial" panose="020B0604020202020204" pitchFamily="34" charset="0"/>
              <a:buChar char="•"/>
            </a:pPr>
            <a:r>
              <a:rPr lang="en-US" sz="1100" kern="1200" baseline="0" dirty="0" smtClean="0">
                <a:solidFill>
                  <a:schemeClr val="accent1"/>
                </a:solidFill>
                <a:latin typeface="Arial" panose="020B0604020202020204" pitchFamily="34" charset="0"/>
                <a:ea typeface="Roboto Condensed" charset="0"/>
                <a:cs typeface="Roboto Condensed" charset="0"/>
              </a:rPr>
              <a:t>RSA 2019 – All about trust </a:t>
            </a:r>
          </a:p>
          <a:p>
            <a:pPr marL="628650" marR="186028" lvl="1" indent="-171450" algn="l" defTabSz="403433">
              <a:lnSpc>
                <a:spcPct val="104200"/>
              </a:lnSpc>
              <a:buFont typeface="Arial" panose="020B0604020202020204" pitchFamily="34" charset="0"/>
              <a:buChar char="•"/>
            </a:pPr>
            <a:r>
              <a:rPr lang="en-US" sz="1100" kern="1200" baseline="0" dirty="0" smtClean="0">
                <a:solidFill>
                  <a:schemeClr val="accent1"/>
                </a:solidFill>
                <a:latin typeface="Arial" panose="020B0604020202020204" pitchFamily="34" charset="0"/>
                <a:ea typeface="Roboto Condensed" charset="0"/>
                <a:cs typeface="Roboto Condensed" charset="0"/>
              </a:rPr>
              <a:t>Citrix breach</a:t>
            </a:r>
          </a:p>
          <a:p>
            <a:pPr marL="628650" marR="186028" lvl="1" indent="-171450" algn="l" defTabSz="403433">
              <a:lnSpc>
                <a:spcPct val="104200"/>
              </a:lnSpc>
              <a:buFont typeface="Arial" panose="020B0604020202020204" pitchFamily="34" charset="0"/>
              <a:buChar char="•"/>
            </a:pPr>
            <a:r>
              <a:rPr lang="en-US" sz="1100" kern="1200" baseline="0" dirty="0" smtClean="0">
                <a:solidFill>
                  <a:schemeClr val="accent1"/>
                </a:solidFill>
                <a:latin typeface="Arial" panose="020B0604020202020204" pitchFamily="34" charset="0"/>
                <a:ea typeface="Roboto Condensed" charset="0"/>
                <a:cs typeface="Roboto Condensed" charset="0"/>
              </a:rPr>
              <a:t>Unintended inferences in a digital world</a:t>
            </a:r>
          </a:p>
          <a:p>
            <a:pPr marL="628650" marR="186028" lvl="1" indent="-171450" algn="l" defTabSz="403433">
              <a:lnSpc>
                <a:spcPct val="104200"/>
              </a:lnSpc>
              <a:buFont typeface="Arial" panose="020B0604020202020204" pitchFamily="34" charset="0"/>
              <a:buChar char="•"/>
            </a:pPr>
            <a:r>
              <a:rPr lang="en-US" sz="1100" kern="1200" baseline="0" dirty="0" smtClean="0">
                <a:solidFill>
                  <a:schemeClr val="accent1"/>
                </a:solidFill>
                <a:latin typeface="Arial" panose="020B0604020202020204" pitchFamily="34" charset="0"/>
                <a:ea typeface="Roboto Condensed" charset="0"/>
                <a:cs typeface="Roboto Condensed" charset="0"/>
              </a:rPr>
              <a:t>The “gray web”</a:t>
            </a:r>
          </a:p>
          <a:p>
            <a:pPr marL="628650" marR="186028" lvl="1" indent="-171450" algn="l" defTabSz="403433" rtl="0" eaLnBrk="0" fontAlgn="base" latinLnBrk="0" hangingPunct="0">
              <a:lnSpc>
                <a:spcPct val="104200"/>
              </a:lnSpc>
              <a:spcBef>
                <a:spcPct val="30000"/>
              </a:spcBef>
              <a:spcAft>
                <a:spcPct val="0"/>
              </a:spcAft>
              <a:buClrTx/>
              <a:buSzTx/>
              <a:buFont typeface="Arial" panose="020B0604020202020204" pitchFamily="34" charset="0"/>
              <a:buChar char="•"/>
              <a:tabLst/>
              <a:defRPr/>
            </a:pPr>
            <a:r>
              <a:rPr lang="en-US" sz="1100" dirty="0" smtClean="0"/>
              <a:t>Zero-day exploit discovered in Windows 7 and Chrome</a:t>
            </a:r>
            <a:endParaRPr lang="en-US" sz="1100" kern="1200" baseline="0" dirty="0" smtClean="0">
              <a:solidFill>
                <a:schemeClr val="accent1"/>
              </a:solidFill>
              <a:latin typeface="Arial" panose="020B0604020202020204" pitchFamily="34" charset="0"/>
              <a:ea typeface="Roboto Condensed" charset="0"/>
              <a:cs typeface="Roboto Condensed" charset="0"/>
            </a:endParaRPr>
          </a:p>
          <a:p>
            <a:pPr marL="628650" marR="186028" lvl="1" indent="-171450" defTabSz="403433">
              <a:lnSpc>
                <a:spcPct val="104200"/>
              </a:lnSpc>
              <a:buFont typeface="Arial" panose="020B0604020202020204" pitchFamily="34" charset="0"/>
              <a:buChar char="•"/>
            </a:pPr>
            <a:endParaRPr lang="en-CA" sz="1100" dirty="0">
              <a:solidFill>
                <a:schemeClr val="bg1"/>
              </a:solidFill>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 typeface="+mj-lt"/>
              <a:buNone/>
              <a:tabLst/>
              <a:defRPr/>
            </a:pPr>
            <a:r>
              <a:rPr lang="en-CA" sz="1100" b="0" baseline="0" dirty="0">
                <a:solidFill>
                  <a:schemeClr val="bg1"/>
                </a:solidFill>
                <a:latin typeface="Arial" panose="020B0604020202020204" pitchFamily="34" charset="0"/>
                <a:cs typeface="Arial" panose="020B0604020202020204" pitchFamily="34" charset="0"/>
              </a:rPr>
              <a:t>Let’s begin.</a:t>
            </a:r>
          </a:p>
          <a:p>
            <a:endParaRPr lang="en-CA"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4</a:t>
            </a:fld>
            <a:endParaRPr lang="en-US" dirty="0"/>
          </a:p>
        </p:txBody>
      </p:sp>
    </p:spTree>
    <p:extLst>
      <p:ext uri="{BB962C8B-B14F-4D97-AF65-F5344CB8AC3E}">
        <p14:creationId xmlns:p14="http://schemas.microsoft.com/office/powerpoint/2010/main" val="19994295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US"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pPr>
                <a:defRPr/>
              </a:pPr>
              <a:t>5</a:t>
            </a:fld>
            <a:endParaRPr lang="en-US" dirty="0"/>
          </a:p>
        </p:txBody>
      </p:sp>
    </p:spTree>
    <p:extLst>
      <p:ext uri="{BB962C8B-B14F-4D97-AF65-F5344CB8AC3E}">
        <p14:creationId xmlns:p14="http://schemas.microsoft.com/office/powerpoint/2010/main" val="23210164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ctr"/>
            <a:r>
              <a:rPr lang="en-US" sz="1100" kern="1200" dirty="0" smtClean="0">
                <a:solidFill>
                  <a:schemeClr val="tx1"/>
                </a:solidFill>
                <a:effectLst/>
                <a:latin typeface="Arial" panose="020B0604020202020204" pitchFamily="34" charset="0"/>
                <a:ea typeface="+mn-ea"/>
                <a:cs typeface="Arial" panose="020B0604020202020204" pitchFamily="34" charset="0"/>
              </a:rPr>
              <a:t>In a space that's usually marked by paranoia and distrust, the 2019 RSA USA conference was surprisingly focused on </a:t>
            </a:r>
            <a:r>
              <a:rPr lang="en-US" sz="1100" b="1" i="0" kern="1200" dirty="0" smtClean="0">
                <a:solidFill>
                  <a:schemeClr val="tx1"/>
                </a:solidFill>
                <a:effectLst/>
                <a:latin typeface="Arial" panose="020B0604020202020204" pitchFamily="34" charset="0"/>
                <a:ea typeface="+mn-ea"/>
                <a:cs typeface="Arial" panose="020B0604020202020204" pitchFamily="34" charset="0"/>
              </a:rPr>
              <a:t>trust</a:t>
            </a:r>
            <a:r>
              <a:rPr lang="en-US" sz="1100" b="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b="1" i="1" kern="1200" baseline="0" dirty="0" smtClean="0">
                <a:solidFill>
                  <a:schemeClr val="tx1"/>
                </a:solidFill>
                <a:effectLst/>
                <a:latin typeface="Arial" panose="020B0604020202020204" pitchFamily="34" charset="0"/>
                <a:ea typeface="+mn-ea"/>
                <a:cs typeface="Arial" panose="020B0604020202020204" pitchFamily="34" charset="0"/>
              </a:rPr>
              <a:t>–</a:t>
            </a:r>
            <a:r>
              <a:rPr lang="en-US" sz="1100" b="0" i="1"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the real need for it in a world of evolving tech, AI, the IoT,</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and</a:t>
            </a:r>
            <a:r>
              <a:rPr lang="en-US" sz="1100" kern="1200" dirty="0" smtClean="0">
                <a:solidFill>
                  <a:schemeClr val="tx1"/>
                </a:solidFill>
                <a:effectLst/>
                <a:latin typeface="Arial" panose="020B0604020202020204" pitchFamily="34" charset="0"/>
                <a:ea typeface="+mn-ea"/>
                <a:cs typeface="Arial" panose="020B0604020202020204" pitchFamily="34" charset="0"/>
              </a:rPr>
              <a:t> fake news</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 </a:t>
            </a:r>
            <a:r>
              <a:rPr lang="en-US" sz="1100" kern="1200" dirty="0" smtClean="0">
                <a:solidFill>
                  <a:schemeClr val="tx1"/>
                </a:solidFill>
                <a:effectLst/>
                <a:latin typeface="Arial" panose="020B0604020202020204" pitchFamily="34" charset="0"/>
                <a:ea typeface="+mn-ea"/>
                <a:cs typeface="Arial" panose="020B0604020202020204" pitchFamily="34" charset="0"/>
              </a:rPr>
              <a:t>and</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how to rebuild it. </a:t>
            </a:r>
          </a:p>
          <a:p>
            <a:pPr rtl="0" fontAlgn="ct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ctr"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Arial" panose="020B0604020202020204" pitchFamily="34" charset="0"/>
                <a:ea typeface="+mn-ea"/>
                <a:cs typeface="Arial" panose="020B0604020202020204" pitchFamily="34" charset="0"/>
              </a:rPr>
              <a:t>This theme branched off of the conference's overall focus and slogan:</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b="1" kern="1200" baseline="0" dirty="0" smtClean="0">
                <a:solidFill>
                  <a:schemeClr val="tx1"/>
                </a:solidFill>
                <a:effectLst/>
                <a:latin typeface="Arial" panose="020B0604020202020204" pitchFamily="34" charset="0"/>
                <a:ea typeface="+mn-ea"/>
                <a:cs typeface="Arial" panose="020B0604020202020204" pitchFamily="34" charset="0"/>
              </a:rPr>
              <a:t>better.</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dirty="0" smtClean="0">
                <a:latin typeface="Arial" panose="020B0604020202020204" pitchFamily="34" charset="0"/>
                <a:cs typeface="Arial" panose="020B0604020202020204" pitchFamily="34" charset="0"/>
              </a:rPr>
              <a:t>What can</a:t>
            </a:r>
            <a:r>
              <a:rPr lang="en-US" sz="1100" baseline="0" dirty="0" smtClean="0">
                <a:latin typeface="Arial" panose="020B0604020202020204" pitchFamily="34" charset="0"/>
                <a:cs typeface="Arial" panose="020B0604020202020204" pitchFamily="34" charset="0"/>
              </a:rPr>
              <a:t> </a:t>
            </a:r>
            <a:r>
              <a:rPr lang="en-US" sz="1100" dirty="0" smtClean="0">
                <a:latin typeface="Arial" panose="020B0604020202020204" pitchFamily="34" charset="0"/>
                <a:cs typeface="Arial" panose="020B0604020202020204" pitchFamily="34" charset="0"/>
              </a:rPr>
              <a:t>the industry, the practitioner, and the tech do to better serve customers and users?</a:t>
            </a:r>
            <a:r>
              <a:rPr lang="en-US" sz="1100" baseline="0" dirty="0" smtClean="0">
                <a:latin typeface="Arial" panose="020B0604020202020204" pitchFamily="34" charset="0"/>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Rather than promote the idea that we need to be constantly mistrusting,</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the conference instead encouraged security professionals to look at solutions around how we can prevent the erosion of trust through</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the</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aforementioned technologies and concepts.</a:t>
            </a:r>
          </a:p>
          <a:p>
            <a:pPr rtl="0" fontAlgn="ctr"/>
            <a:r>
              <a:rPr lang="en-US" sz="1100" kern="1200" dirty="0" smtClean="0">
                <a:solidFill>
                  <a:schemeClr val="tx1"/>
                </a:solidFill>
                <a:effectLst/>
                <a:latin typeface="Arial" panose="020B0604020202020204" pitchFamily="34" charset="0"/>
                <a:ea typeface="+mn-ea"/>
                <a:cs typeface="Arial" panose="020B0604020202020204" pitchFamily="34" charset="0"/>
              </a:rPr>
              <a:t>Dame Helen Mirren – yes that Helen Mirren! – called out security professionals as heroes…but solitary ones; as we move forward, we need to become "better and stronger together.“</a:t>
            </a:r>
          </a:p>
          <a:p>
            <a:pPr rtl="0" fontAlgn="ct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0" fontAlgn="ctr" latinLnBrk="0" hangingPunct="0">
              <a:lnSpc>
                <a:spcPct val="100000"/>
              </a:lnSpc>
              <a:spcBef>
                <a:spcPct val="30000"/>
              </a:spcBef>
              <a:spcAft>
                <a:spcPct val="0"/>
              </a:spcAft>
              <a:buClrTx/>
              <a:buSzTx/>
              <a:buFontTx/>
              <a:buNone/>
              <a:tabLst/>
              <a:defRPr/>
            </a:pPr>
            <a:r>
              <a:rPr lang="en-US" sz="1100" kern="1200" dirty="0" smtClean="0">
                <a:solidFill>
                  <a:schemeClr val="tx1"/>
                </a:solidFill>
                <a:effectLst/>
                <a:latin typeface="Arial" panose="020B0604020202020204" pitchFamily="34" charset="0"/>
                <a:ea typeface="+mn-ea"/>
                <a:cs typeface="Arial" panose="020B0604020202020204" pitchFamily="34" charset="0"/>
              </a:rPr>
              <a:t>RSA President Rohit Ghai and cybersecurity strategist-entrepreneur Niloofar Razi Howe proposed a dark</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future if we continue down the path of hoarding information</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and spreading </a:t>
            </a:r>
            <a:r>
              <a:rPr lang="en-US" sz="1100" kern="1200" dirty="0" smtClean="0">
                <a:solidFill>
                  <a:schemeClr val="tx1"/>
                </a:solidFill>
                <a:effectLst/>
                <a:latin typeface="Arial" panose="020B0604020202020204" pitchFamily="34" charset="0"/>
                <a:ea typeface="+mn-ea"/>
                <a:cs typeface="Arial" panose="020B0604020202020204" pitchFamily="34" charset="0"/>
              </a:rPr>
              <a:t>misinformation, as this</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promotes staying solitary.</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They </a:t>
            </a:r>
            <a:r>
              <a:rPr lang="en-US" sz="1100" kern="1200" dirty="0" smtClean="0">
                <a:solidFill>
                  <a:schemeClr val="tx1"/>
                </a:solidFill>
                <a:effectLst/>
                <a:latin typeface="Arial" panose="020B0604020202020204" pitchFamily="34" charset="0"/>
                <a:ea typeface="+mn-ea"/>
                <a:cs typeface="Arial" panose="020B0604020202020204" pitchFamily="34" charset="0"/>
              </a:rPr>
              <a:t>suggested that </a:t>
            </a:r>
            <a:r>
              <a:rPr lang="en-US" sz="1100" dirty="0" smtClean="0">
                <a:latin typeface="Arial" panose="020B0604020202020204" pitchFamily="34" charset="0"/>
                <a:cs typeface="Arial" panose="020B0604020202020204" pitchFamily="34" charset="0"/>
              </a:rPr>
              <a:t>the path to change </a:t>
            </a:r>
            <a:r>
              <a:rPr lang="en-US" sz="1100" b="1" dirty="0" smtClean="0">
                <a:latin typeface="Arial" panose="020B0604020202020204" pitchFamily="34" charset="0"/>
                <a:cs typeface="Arial" panose="020B0604020202020204" pitchFamily="34" charset="0"/>
              </a:rPr>
              <a:t>is</a:t>
            </a:r>
            <a:r>
              <a:rPr lang="en-US" sz="1100" dirty="0" smtClean="0">
                <a:latin typeface="Arial" panose="020B0604020202020204" pitchFamily="34" charset="0"/>
                <a:cs typeface="Arial" panose="020B0604020202020204" pitchFamily="34" charset="0"/>
              </a:rPr>
              <a:t> possible and that risk and trust could coexist in the future of cybersecurity. </a:t>
            </a: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6</a:t>
            </a:fld>
            <a:endParaRPr lang="en-US" dirty="0"/>
          </a:p>
        </p:txBody>
      </p:sp>
    </p:spTree>
    <p:extLst>
      <p:ext uri="{BB962C8B-B14F-4D97-AF65-F5344CB8AC3E}">
        <p14:creationId xmlns:p14="http://schemas.microsoft.com/office/powerpoint/2010/main" val="2129644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rtl="0" fontAlgn="ctr">
              <a:spcBef>
                <a:spcPts val="0"/>
              </a:spcBef>
            </a:pPr>
            <a:r>
              <a:rPr lang="en-US" sz="1100" kern="1200" dirty="0" smtClean="0">
                <a:solidFill>
                  <a:schemeClr val="tx1"/>
                </a:solidFill>
                <a:effectLst/>
                <a:latin typeface="Arial" panose="020B0604020202020204" pitchFamily="34" charset="0"/>
                <a:ea typeface="+mn-ea"/>
                <a:cs typeface="Arial" panose="020B0604020202020204" pitchFamily="34" charset="0"/>
              </a:rPr>
              <a:t>Ghai suggested the idea of "trustworthy twins" – humans and machines cooperating, which makes them "more trustworthy than either is individually" (to quote Sara Peter's recap of the talk for Dark Reading). Humans and technology can be a check on each other.</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AI offers high performance, whereas humans are better at being creative. Peter’s example of AI-human</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cooperation was: "humans asking questions and machines hunting for answers." </a:t>
            </a:r>
          </a:p>
          <a:p>
            <a:pPr marL="0" lvl="1" rtl="0" fontAlgn="ctr">
              <a:spcBef>
                <a:spcPts val="0"/>
              </a:spcBef>
            </a:pP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marL="0" lvl="1" rtl="0" fontAlgn="ctr">
              <a:spcBef>
                <a:spcPts val="0"/>
              </a:spcBef>
            </a:pPr>
            <a:r>
              <a:rPr lang="en-US" sz="1100" kern="1200" dirty="0" smtClean="0">
                <a:solidFill>
                  <a:schemeClr val="tx1"/>
                </a:solidFill>
                <a:effectLst/>
                <a:latin typeface="Arial" panose="020B0604020202020204" pitchFamily="34" charset="0"/>
                <a:ea typeface="+mn-ea"/>
                <a:cs typeface="Arial" panose="020B0604020202020204" pitchFamily="34" charset="0"/>
              </a:rPr>
              <a:t>Ghai and Howe also discussed the idea of a "chain of trust" or a "reputation bank account" that would keep an ongoing record of organizations' positive and negative actions (e.g. when they neglected to mention a breach until</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long</a:t>
            </a:r>
            <a:r>
              <a:rPr lang="en-US" sz="1100" kern="1200" dirty="0" smtClean="0">
                <a:solidFill>
                  <a:schemeClr val="tx1"/>
                </a:solidFill>
                <a:effectLst/>
                <a:latin typeface="Arial" panose="020B0604020202020204" pitchFamily="34" charset="0"/>
                <a:ea typeface="+mn-ea"/>
                <a:cs typeface="Arial" panose="020B0604020202020204" pitchFamily="34" charset="0"/>
              </a:rPr>
              <a:t> after the fact) that could help promote an ongoing focus on trust in this industry.</a:t>
            </a:r>
          </a:p>
          <a:p>
            <a:pPr marL="0" lvl="1" rtl="0" fontAlgn="ctr">
              <a:spcBef>
                <a:spcPts val="0"/>
              </a:spcBef>
            </a:pP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rtl="0" fontAlgn="ctr"/>
            <a:r>
              <a:rPr lang="en-US" sz="1100" kern="1200" dirty="0" smtClean="0">
                <a:solidFill>
                  <a:schemeClr val="tx1"/>
                </a:solidFill>
                <a:effectLst/>
                <a:latin typeface="Arial" panose="020B0604020202020204" pitchFamily="34" charset="0"/>
                <a:ea typeface="+mn-ea"/>
                <a:cs typeface="Arial" panose="020B0604020202020204" pitchFamily="34" charset="0"/>
              </a:rPr>
              <a:t>AI, a technology lacking in empathy and other more human attributes, is also one that is "easily tricked." McAfee CTO Steven Grobman and chief data scientist Dr. Celeste Fralick warned about AI's limitations, and how</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using this technology still requires a critical analysis approach. As we know, "technology doesn't understand morality," said Grobman.</a:t>
            </a:r>
          </a:p>
          <a:p>
            <a:pPr rtl="0" fontAlgn="ctr"/>
            <a:endParaRPr lang="en-US" sz="1100" kern="1200" dirty="0" smtClean="0">
              <a:solidFill>
                <a:schemeClr val="tx1"/>
              </a:solidFill>
              <a:effectLst/>
              <a:latin typeface="Arial" panose="020B0604020202020204" pitchFamily="34" charset="0"/>
              <a:ea typeface="+mn-ea"/>
              <a:cs typeface="Arial" panose="020B0604020202020204" pitchFamily="34" charset="0"/>
            </a:endParaRPr>
          </a:p>
          <a:p>
            <a:pPr rtl="0" fontAlgn="ctr"/>
            <a:r>
              <a:rPr lang="en-US" sz="1100" kern="1200" dirty="0" smtClean="0">
                <a:solidFill>
                  <a:schemeClr val="tx1"/>
                </a:solidFill>
                <a:effectLst/>
                <a:latin typeface="Arial" panose="020B0604020202020204" pitchFamily="34" charset="0"/>
                <a:ea typeface="+mn-ea"/>
                <a:cs typeface="Arial" panose="020B0604020202020204" pitchFamily="34" charset="0"/>
              </a:rPr>
              <a:t>Finally, in the ever-expanding space of the IoT, there are real concerns now and for the future about the interconnectedness of these devices.</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Matt Watchinski (VP of the Global Threat Intelligence Group at Cisco Talos) highlighted the current concern that these devices aren't running proprietary protocols. As he explained, "They're running on IP. We're talking traffic meters, stoplights, all connected to our IP world where previously they were not. The technologies we're building in IoT are bleeding into our IT world. Eventually they will bleed into the operational technology (OT) world of critical infrastructure and how we deliver water and power. And we're going to have to learn the completely new world of OT security."</a:t>
            </a:r>
          </a:p>
          <a:p>
            <a:pPr rtl="0" fontAlgn="ctr"/>
            <a:r>
              <a:rPr lang="en-US" sz="1100" kern="1200" dirty="0" smtClean="0">
                <a:solidFill>
                  <a:schemeClr val="tx1"/>
                </a:solidFill>
                <a:effectLst/>
                <a:latin typeface="Arial" panose="020B0604020202020204" pitchFamily="34" charset="0"/>
                <a:ea typeface="+mn-ea"/>
                <a:cs typeface="Arial" panose="020B0604020202020204" pitchFamily="34" charset="0"/>
              </a:rPr>
              <a:t>The hope out of all of this is, as Rohit Ghai said, that looking back at this year of RSA people</a:t>
            </a:r>
            <a:r>
              <a:rPr lang="en-US"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kern="1200" dirty="0" smtClean="0">
                <a:solidFill>
                  <a:schemeClr val="tx1"/>
                </a:solidFill>
                <a:effectLst/>
                <a:latin typeface="Arial" panose="020B0604020202020204" pitchFamily="34" charset="0"/>
                <a:ea typeface="+mn-ea"/>
                <a:cs typeface="Arial" panose="020B0604020202020204" pitchFamily="34" charset="0"/>
              </a:rPr>
              <a:t>will say, “That was the year that 40,000 cyber-practitioners had an epiphany – and began to obsess about the trust landscape. That paved the way forward."</a:t>
            </a:r>
          </a:p>
          <a:p>
            <a:endParaRPr lang="en-CA"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7</a:t>
            </a:fld>
            <a:endParaRPr lang="en-US" dirty="0"/>
          </a:p>
        </p:txBody>
      </p:sp>
    </p:spTree>
    <p:extLst>
      <p:ext uri="{BB962C8B-B14F-4D97-AF65-F5344CB8AC3E}">
        <p14:creationId xmlns:p14="http://schemas.microsoft.com/office/powerpoint/2010/main" val="2090001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3763" y="744538"/>
            <a:ext cx="4973637" cy="3729037"/>
          </a:xfrm>
        </p:spPr>
      </p:sp>
      <p:sp>
        <p:nvSpPr>
          <p:cNvPr id="3" name="Notes Placeholder 2"/>
          <p:cNvSpPr>
            <a:spLocks noGrp="1"/>
          </p:cNvSpPr>
          <p:nvPr>
            <p:ph type="body" idx="1"/>
          </p:nvPr>
        </p:nvSpPr>
        <p:spPr/>
        <p:txBody>
          <a:bodyPr/>
          <a:lstStyle/>
          <a:p>
            <a:endParaRPr lang="en-CA" sz="1100" dirty="0">
              <a:latin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8</a:t>
            </a:fld>
            <a:endParaRPr lang="en-US" dirty="0"/>
          </a:p>
        </p:txBody>
      </p:sp>
    </p:spTree>
    <p:extLst>
      <p:ext uri="{BB962C8B-B14F-4D97-AF65-F5344CB8AC3E}">
        <p14:creationId xmlns:p14="http://schemas.microsoft.com/office/powerpoint/2010/main" val="840411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effectLst/>
                <a:latin typeface="Arial" panose="020B0604020202020204" pitchFamily="34" charset="0"/>
                <a:ea typeface="+mn-ea"/>
                <a:cs typeface="+mn-cs"/>
              </a:rPr>
              <a:t>In</a:t>
            </a:r>
            <a:r>
              <a:rPr lang="en-US" sz="1100" kern="1200" baseline="0" dirty="0" smtClean="0">
                <a:solidFill>
                  <a:schemeClr val="tx1"/>
                </a:solidFill>
                <a:effectLst/>
                <a:latin typeface="Arial" panose="020B0604020202020204" pitchFamily="34" charset="0"/>
                <a:ea typeface="+mn-ea"/>
                <a:cs typeface="+mn-cs"/>
              </a:rPr>
              <a:t> early march, the FBI notified Citrix that threat actors had gained access to its internal network. Stan Black, Citrix’s Chief Security and Information Officer, assured its clients “there is no indication that the security of any Citrix product or service was compromised;” however, the security firm Resecurity assessed the incident and found “at least 6 TB of sensitive data stored on the enterprise network including email correspondence, files in network shares and other services used for project management and procurement” was accessed by the Iranian group IRIDIUM. According to Resecurity, the threat actors bypassed 2FA for critical applications and services for further unauthorized access to virtual private network channels and single sign-on. In addition, the FBI believe the group used password spraying, a technique that involves entering commonly used passwords with several user accounts to uncover weak passwords; this avoids password lockouts and ultimately gains access to the network. </a:t>
            </a:r>
            <a:endParaRPr lang="en-CA" sz="1100" kern="1200" dirty="0">
              <a:solidFill>
                <a:schemeClr val="tx1"/>
              </a:solidFill>
              <a:effectLst/>
              <a:latin typeface="Arial" panose="020B060402020202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4C880DF6-0FE2-164C-BF5D-F468E10BB8FE}" type="slidenum">
              <a:rPr lang="en-US" smtClean="0"/>
              <a:pPr>
                <a:defRPr/>
              </a:pPr>
              <a:t>9</a:t>
            </a:fld>
            <a:endParaRPr lang="en-US" dirty="0"/>
          </a:p>
        </p:txBody>
      </p:sp>
    </p:spTree>
    <p:extLst>
      <p:ext uri="{BB962C8B-B14F-4D97-AF65-F5344CB8AC3E}">
        <p14:creationId xmlns:p14="http://schemas.microsoft.com/office/powerpoint/2010/main" val="52772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9547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525344"/>
          </a:xfrm>
          <a:prstGeom prst="rect">
            <a:avLst/>
          </a:prstGeom>
          <a:gradFill>
            <a:gsLst>
              <a:gs pos="0">
                <a:schemeClr val="bg1">
                  <a:lumMod val="85000"/>
                  <a:alpha val="74000"/>
                </a:schemeClr>
              </a:gs>
              <a:gs pos="40000">
                <a:schemeClr val="bg1"/>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26" name="Title Placeholder 1"/>
          <p:cNvSpPr>
            <a:spLocks noGrp="1"/>
          </p:cNvSpPr>
          <p:nvPr>
            <p:ph type="title"/>
          </p:nvPr>
        </p:nvSpPr>
        <p:spPr bwMode="auto">
          <a:xfrm>
            <a:off x="257174" y="255590"/>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 (Arial, Bold, 28pt)</a:t>
            </a:r>
          </a:p>
        </p:txBody>
      </p:sp>
      <p:sp>
        <p:nvSpPr>
          <p:cNvPr id="1027" name="Text Placeholder 2"/>
          <p:cNvSpPr>
            <a:spLocks noGrp="1"/>
          </p:cNvSpPr>
          <p:nvPr>
            <p:ph type="body" idx="1"/>
          </p:nvPr>
        </p:nvSpPr>
        <p:spPr bwMode="auto">
          <a:xfrm>
            <a:off x="257174" y="1600202"/>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First Level</a:t>
            </a:r>
          </a:p>
          <a:p>
            <a:pPr lvl="1"/>
            <a:r>
              <a:rPr lang="en-US" dirty="0"/>
              <a:t>Second Level</a:t>
            </a:r>
          </a:p>
          <a:p>
            <a:pPr lvl="2"/>
            <a:r>
              <a:rPr lang="en-US" dirty="0"/>
              <a:t>Third Level</a:t>
            </a:r>
          </a:p>
          <a:p>
            <a:pPr lvl="3"/>
            <a:r>
              <a:rPr lang="en-US" dirty="0"/>
              <a:t>Fourth Level</a:t>
            </a:r>
          </a:p>
        </p:txBody>
      </p:sp>
    </p:spTree>
  </p:cSld>
  <p:clrMap bg1="lt1" tx1="dk1" bg2="lt2" tx2="dk2" accent1="accent1" accent2="accent2" accent3="accent3" accent4="accent4" accent5="accent5" accent6="accent6" hlink="hlink" folHlink="folHlink"/>
  <p:sldLayoutIdLst>
    <p:sldLayoutId id="2147483714" r:id="rId1"/>
    <p:sldLayoutId id="2147483840" r:id="rId2"/>
  </p:sldLayoutIdLst>
  <p:hf hdr="0" ftr="0" dt="0"/>
  <p:txStyles>
    <p:titleStyle>
      <a:lvl1pPr algn="l" rtl="0" eaLnBrk="0" fontAlgn="base" hangingPunct="0">
        <a:spcBef>
          <a:spcPct val="0"/>
        </a:spcBef>
        <a:spcAft>
          <a:spcPct val="0"/>
        </a:spcAft>
        <a:defRPr sz="2800" b="1" kern="1200" baseline="0">
          <a:solidFill>
            <a:schemeClr val="tx1"/>
          </a:solidFill>
          <a:latin typeface="+mn-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www.infotech.com/research/ing_p4ssw0rds-password-fatigue-and-government-employees" TargetMode="External"/><Relationship Id="rId4" Type="http://schemas.openxmlformats.org/officeDocument/2006/relationships/hyperlink" Target="https://www.infotech.com/research/ss/humanize-the-security-awareness-and-training-progra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jpeg"/><Relationship Id="rId7"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avocats-mathias.com/technologies-avancees/artificial-intelligence-gdpr" TargetMode="External"/><Relationship Id="rId5" Type="http://schemas.openxmlformats.org/officeDocument/2006/relationships/hyperlink" Target="https://www.techrepublic.com/article/unintended-inferences-the-biggest-threat-to-data-privacy-and-cybersecurity/" TargetMode="External"/><Relationship Id="rId4" Type="http://schemas.openxmlformats.org/officeDocument/2006/relationships/hyperlink" Target="https://www.infotech.com/research/privacy-regulation-roundup" TargetMode="Externa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brica.de/alerts/alert/public/1236041/hack-dissection-hsbc-hit-in-suspected-credential-stuffing-attack/" TargetMode="External"/><Relationship Id="rId5" Type="http://schemas.openxmlformats.org/officeDocument/2006/relationships/hyperlink" Target="https://www.rsaconference.com/events/us19/agenda/sessions/15563-How-the-H@ck-R-U-A-Modern-Identity-Assurance-Approach-in-a-Hacked-World" TargetMode="External"/><Relationship Id="rId4" Type="http://schemas.openxmlformats.org/officeDocument/2006/relationships/hyperlink" Target="https://biztechmagazine.com/article/2019/03/rsa-2019-cybercriminals-overlooked-tactics-and-favorite-industries-targe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hyperlink" Target="https://qz.com/1329961/hackers-account-for-90-of-login-attempts-at-online-retailer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s://www.wired.com/story/what-is-credential-stuffing/" TargetMode="External"/><Relationship Id="rId5" Type="http://schemas.openxmlformats.org/officeDocument/2006/relationships/hyperlink" Target="https://www.infotech.com/research/ss/build-an-information-security-strategy" TargetMode="External"/><Relationship Id="rId4" Type="http://schemas.openxmlformats.org/officeDocument/2006/relationships/hyperlink" Target="https://www.infotech.com/software-review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3.jpeg"/><Relationship Id="rId7" Type="http://schemas.openxmlformats.org/officeDocument/2006/relationships/hyperlink" Target="https://www.computerworld.com/article/3354777/microsoft-to-start-selling-windows-7-add-on-support-april-1.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security.googleblog.com/2019/03/disclosing-vulnerabilities-to-protect.html" TargetMode="External"/><Relationship Id="rId5" Type="http://schemas.openxmlformats.org/officeDocument/2006/relationships/hyperlink" Target="https://www.zdnet.com/article/proof-of-concept-code-published-for-windows-7-zero-day/" TargetMode="External"/><Relationship Id="rId10" Type="http://schemas.openxmlformats.org/officeDocument/2006/relationships/hyperlink" Target="https://www.infotech.com/research/ss/design-and-implement-a-vulnerability-management-program" TargetMode="External"/><Relationship Id="rId4" Type="http://schemas.openxmlformats.org/officeDocument/2006/relationships/hyperlink" Target="https://www.theverge.com/2019/3/8/18256335/google-chrome-windows-against-zero-day-vulnerabilities-update" TargetMode="External"/><Relationship Id="rId9" Type="http://schemas.openxmlformats.org/officeDocument/2006/relationships/hyperlink" Target="https://www.infotech.com/research/ss/migrate-to-windows-10"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forbes.com/sites/kateoflahertyuk/2019/03/10/citrix-data-breach-heres-what-to-do-next/#91a9bd147638" TargetMode="External"/><Relationship Id="rId3" Type="http://schemas.openxmlformats.org/officeDocument/2006/relationships/image" Target="../media/image13.jpeg"/><Relationship Id="rId7" Type="http://schemas.openxmlformats.org/officeDocument/2006/relationships/hyperlink" Target="https://www.citrix.com/blogs/2019/03/08/citrix-investigating-unauthorized-access-to-internal-network/"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resecurity.com/blog/supply-chain-the-major-target-of-cyberespionage-group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rgbClr val="055D99">
                <a:alpha val="92157"/>
              </a:srgbClr>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4067944" y="2744924"/>
            <a:ext cx="3434680" cy="684076"/>
          </a:xfrm>
          <a:prstGeom prst="rect">
            <a:avLst/>
          </a:prstGeom>
        </p:spPr>
      </p:pic>
      <p:sp>
        <p:nvSpPr>
          <p:cNvPr id="5" name="TextBox 4"/>
          <p:cNvSpPr txBox="1"/>
          <p:nvPr/>
        </p:nvSpPr>
        <p:spPr>
          <a:xfrm>
            <a:off x="2339754" y="3681028"/>
            <a:ext cx="5665651" cy="369332"/>
          </a:xfrm>
          <a:prstGeom prst="rect">
            <a:avLst/>
          </a:prstGeom>
          <a:noFill/>
        </p:spPr>
        <p:txBody>
          <a:bodyPr wrap="square" rtlCol="0">
            <a:spAutoFit/>
          </a:bodyPr>
          <a:lstStyle/>
          <a:p>
            <a:pPr algn="ctr"/>
            <a:r>
              <a:rPr lang="en-CA" dirty="0">
                <a:solidFill>
                  <a:srgbClr val="FFFFFF"/>
                </a:solidFill>
                <a:latin typeface="+mj-lt"/>
                <a:ea typeface="Roboto Condensed" charset="0"/>
                <a:cs typeface="Roboto Condensed" charset="0"/>
              </a:rPr>
              <a:t>Welcome to our team</a:t>
            </a:r>
            <a:r>
              <a:rPr lang="en-CA"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757027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5" name="TextBox 4"/>
          <p:cNvSpPr txBox="1"/>
          <p:nvPr/>
        </p:nvSpPr>
        <p:spPr bwMode="gray">
          <a:xfrm>
            <a:off x="668001" y="2498993"/>
            <a:ext cx="167565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2000" b="1" dirty="0" smtClean="0">
                <a:solidFill>
                  <a:schemeClr val="accent1"/>
                </a:solidFill>
              </a:rPr>
              <a:t>Takeaways: </a:t>
            </a:r>
          </a:p>
        </p:txBody>
      </p:sp>
      <p:sp>
        <p:nvSpPr>
          <p:cNvPr id="6" name="TextBox 5"/>
          <p:cNvSpPr txBox="1"/>
          <p:nvPr/>
        </p:nvSpPr>
        <p:spPr bwMode="gray">
          <a:xfrm>
            <a:off x="683568" y="3216952"/>
            <a:ext cx="5788764" cy="1505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dirty="0" smtClean="0"/>
              <a:t>Have a strong password policy and socialize it.</a:t>
            </a:r>
          </a:p>
          <a:p>
            <a:pPr algn="l" eaLnBrk="1" hangingPunct="1">
              <a:lnSpc>
                <a:spcPct val="85000"/>
              </a:lnSpc>
            </a:pPr>
            <a:endParaRPr lang="en-US" dirty="0" smtClean="0"/>
          </a:p>
          <a:p>
            <a:pPr algn="l" eaLnBrk="1" hangingPunct="1">
              <a:lnSpc>
                <a:spcPct val="85000"/>
              </a:lnSpc>
            </a:pPr>
            <a:r>
              <a:rPr lang="en-US" dirty="0" smtClean="0"/>
              <a:t>Audit user passwords against common password lists. </a:t>
            </a:r>
          </a:p>
          <a:p>
            <a:pPr algn="l" eaLnBrk="1" hangingPunct="1">
              <a:lnSpc>
                <a:spcPct val="85000"/>
              </a:lnSpc>
            </a:pPr>
            <a:endParaRPr lang="en-US" dirty="0" smtClean="0"/>
          </a:p>
          <a:p>
            <a:pPr algn="l" eaLnBrk="1" hangingPunct="1">
              <a:lnSpc>
                <a:spcPct val="85000"/>
              </a:lnSpc>
            </a:pPr>
            <a:r>
              <a:rPr lang="en-US" dirty="0" smtClean="0"/>
              <a:t>Consider 2FA or MFA.</a:t>
            </a:r>
          </a:p>
          <a:p>
            <a:pPr algn="l" eaLnBrk="1" hangingPunct="1">
              <a:lnSpc>
                <a:spcPct val="85000"/>
              </a:lnSpc>
            </a:pPr>
            <a:endParaRPr lang="en-US" dirty="0" smtClean="0"/>
          </a:p>
        </p:txBody>
      </p:sp>
      <p:sp>
        <p:nvSpPr>
          <p:cNvPr id="8" name="TextBox 7"/>
          <p:cNvSpPr txBox="1"/>
          <p:nvPr/>
        </p:nvSpPr>
        <p:spPr bwMode="gray">
          <a:xfrm>
            <a:off x="668001" y="5163081"/>
            <a:ext cx="2546082"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2000" b="1" dirty="0" smtClean="0">
                <a:solidFill>
                  <a:schemeClr val="accent1"/>
                </a:solidFill>
              </a:rPr>
              <a:t>Info-Tech Research</a:t>
            </a:r>
          </a:p>
        </p:txBody>
      </p:sp>
      <p:sp>
        <p:nvSpPr>
          <p:cNvPr id="7" name="Rectangle 6"/>
          <p:cNvSpPr/>
          <p:nvPr/>
        </p:nvSpPr>
        <p:spPr>
          <a:xfrm>
            <a:off x="903397" y="5691716"/>
            <a:ext cx="7658000" cy="1034129"/>
          </a:xfrm>
          <a:prstGeom prst="rect">
            <a:avLst/>
          </a:prstGeom>
        </p:spPr>
        <p:txBody>
          <a:bodyPr wrap="square">
            <a:spAutoFit/>
          </a:bodyPr>
          <a:lstStyle/>
          <a:p>
            <a:pPr algn="l" eaLnBrk="1" hangingPunct="1">
              <a:lnSpc>
                <a:spcPct val="85000"/>
              </a:lnSpc>
            </a:pPr>
            <a:r>
              <a:rPr lang="en-US" i="1" dirty="0" smtClean="0">
                <a:hlinkClick r:id="rId4"/>
              </a:rPr>
              <a:t>Humanize the Security Awareness and Training Program</a:t>
            </a:r>
            <a:endParaRPr lang="en-US" i="1" dirty="0" smtClean="0"/>
          </a:p>
          <a:p>
            <a:pPr marL="285750" indent="-285750" algn="l">
              <a:lnSpc>
                <a:spcPct val="85000"/>
              </a:lnSpc>
              <a:buFont typeface="Arial" panose="020B0604020202020204" pitchFamily="34" charset="0"/>
              <a:buChar char="•"/>
            </a:pPr>
            <a:endParaRPr lang="en-US" dirty="0" smtClean="0"/>
          </a:p>
          <a:p>
            <a:pPr algn="l">
              <a:lnSpc>
                <a:spcPct val="85000"/>
              </a:lnSpc>
            </a:pPr>
            <a:r>
              <a:rPr lang="en-US" i="1" dirty="0" smtClean="0">
                <a:hlinkClick r:id="rId5"/>
              </a:rPr>
              <a:t>s</a:t>
            </a:r>
            <a:r>
              <a:rPr lang="en-US" i="1" dirty="0">
                <a:hlinkClick r:id="rId5"/>
              </a:rPr>
              <a:t>&amp;#@%-iNg_P4ssw0rds!: Password Fatigue and Government Employee</a:t>
            </a:r>
            <a:endParaRPr lang="en-US" i="1" dirty="0"/>
          </a:p>
          <a:p>
            <a:pPr marL="285750" indent="-285750" algn="l" eaLnBrk="1" hangingPunct="1">
              <a:lnSpc>
                <a:spcPct val="85000"/>
              </a:lnSpc>
              <a:buFont typeface="Arial" panose="020B0604020202020204" pitchFamily="34" charset="0"/>
              <a:buChar char="•"/>
            </a:pPr>
            <a:endParaRPr lang="en-US" i="1" dirty="0"/>
          </a:p>
        </p:txBody>
      </p:sp>
      <p:sp>
        <p:nvSpPr>
          <p:cNvPr id="9" name="Chevron 8"/>
          <p:cNvSpPr/>
          <p:nvPr/>
        </p:nvSpPr>
        <p:spPr>
          <a:xfrm>
            <a:off x="668001" y="5661393"/>
            <a:ext cx="180020" cy="311667"/>
          </a:xfrm>
          <a:prstGeom prst="chevr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chemeClr val="tx1"/>
              </a:solidFill>
            </a:endParaRPr>
          </a:p>
        </p:txBody>
      </p:sp>
      <p:sp>
        <p:nvSpPr>
          <p:cNvPr id="11" name="Chevron 10"/>
          <p:cNvSpPr/>
          <p:nvPr/>
        </p:nvSpPr>
        <p:spPr>
          <a:xfrm>
            <a:off x="678079" y="6147752"/>
            <a:ext cx="180020" cy="311667"/>
          </a:xfrm>
          <a:prstGeom prst="chevron">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dirty="0">
              <a:solidFill>
                <a:schemeClr val="tx1"/>
              </a:solidFill>
            </a:endParaRPr>
          </a:p>
        </p:txBody>
      </p:sp>
      <p:sp>
        <p:nvSpPr>
          <p:cNvPr id="12" name="Oval 11"/>
          <p:cNvSpPr/>
          <p:nvPr/>
        </p:nvSpPr>
        <p:spPr>
          <a:xfrm>
            <a:off x="219379" y="314534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a:t>
            </a:r>
            <a:endParaRPr lang="en-CA" dirty="0"/>
          </a:p>
        </p:txBody>
      </p:sp>
      <p:sp>
        <p:nvSpPr>
          <p:cNvPr id="14" name="Oval 13"/>
          <p:cNvSpPr/>
          <p:nvPr/>
        </p:nvSpPr>
        <p:spPr>
          <a:xfrm>
            <a:off x="215516" y="363391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endParaRPr lang="en-CA" dirty="0"/>
          </a:p>
        </p:txBody>
      </p:sp>
      <p:sp>
        <p:nvSpPr>
          <p:cNvPr id="15" name="Oval 14"/>
          <p:cNvSpPr/>
          <p:nvPr/>
        </p:nvSpPr>
        <p:spPr>
          <a:xfrm>
            <a:off x="219379" y="412248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CA" dirty="0"/>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424463" y="2795192"/>
            <a:ext cx="2570886" cy="192678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456097" y="1255232"/>
            <a:ext cx="5564201" cy="535531"/>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 Citrix breach</a:t>
            </a:r>
          </a:p>
        </p:txBody>
      </p:sp>
    </p:spTree>
    <p:extLst>
      <p:ext uri="{BB962C8B-B14F-4D97-AF65-F5344CB8AC3E}">
        <p14:creationId xmlns:p14="http://schemas.microsoft.com/office/powerpoint/2010/main" val="179373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107504" y="440668"/>
            <a:ext cx="2809484" cy="166544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CA" b="1" dirty="0">
              <a:solidFill>
                <a:schemeClr val="bg1"/>
              </a:solidFill>
            </a:endParaRPr>
          </a:p>
          <a:p>
            <a:pPr marL="0" indent="0" algn="r">
              <a:buNone/>
            </a:pPr>
            <a:r>
              <a:rPr lang="en-CA" sz="1400" i="1" dirty="0">
                <a:solidFill>
                  <a:schemeClr val="bg1"/>
                </a:solidFill>
                <a:ea typeface="Montserrat Light" charset="0"/>
                <a:cs typeface="Montserrat Light" charset="0"/>
              </a:rPr>
              <a:t>Trends in the global regulatory and legal landscape with the potential to impact compliance adherences or disrupt business operations.</a:t>
            </a:r>
          </a:p>
        </p:txBody>
      </p:sp>
      <p:sp>
        <p:nvSpPr>
          <p:cNvPr id="4" name="TextBox 3"/>
          <p:cNvSpPr txBox="1"/>
          <p:nvPr/>
        </p:nvSpPr>
        <p:spPr>
          <a:xfrm>
            <a:off x="3599892" y="1982034"/>
            <a:ext cx="5184576" cy="1077218"/>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Regulatory, Legal, and Compliance </a:t>
            </a:r>
          </a:p>
        </p:txBody>
      </p:sp>
      <p:sp>
        <p:nvSpPr>
          <p:cNvPr id="5" name="Text Placeholder 11"/>
          <p:cNvSpPr txBox="1">
            <a:spLocks/>
          </p:cNvSpPr>
          <p:nvPr/>
        </p:nvSpPr>
        <p:spPr bwMode="auto">
          <a:xfrm>
            <a:off x="3599892" y="3039392"/>
            <a:ext cx="5400600"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a:t>
            </a:r>
            <a:r>
              <a:rPr lang="en-CA" sz="1800" dirty="0" smtClean="0">
                <a:solidFill>
                  <a:schemeClr val="accent1"/>
                </a:solidFill>
                <a:ea typeface="Roboto Condensed" charset="0"/>
                <a:cs typeface="Roboto Condensed" charset="0"/>
              </a:rPr>
              <a:t>Officers</a:t>
            </a:r>
            <a:endParaRPr lang="en-CA" sz="1800" dirty="0">
              <a:solidFill>
                <a:schemeClr val="accent1"/>
              </a:solidFill>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Privacy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Privacy Professionals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Business/Data Owners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Legal, Human Resources, Public Relations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p:txBody>
      </p:sp>
    </p:spTree>
    <p:extLst>
      <p:ext uri="{BB962C8B-B14F-4D97-AF65-F5344CB8AC3E}">
        <p14:creationId xmlns:p14="http://schemas.microsoft.com/office/powerpoint/2010/main" val="3651427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9" name="TextBox 38"/>
          <p:cNvSpPr txBox="1"/>
          <p:nvPr/>
        </p:nvSpPr>
        <p:spPr>
          <a:xfrm>
            <a:off x="3311860" y="803731"/>
            <a:ext cx="5654656" cy="1017202"/>
          </a:xfrm>
          <a:prstGeom prst="rect">
            <a:avLst/>
          </a:prstGeom>
          <a:noFill/>
        </p:spPr>
        <p:txBody>
          <a:bodyPr wrap="square" rtlCol="0">
            <a:spAutoFit/>
          </a:bodyPr>
          <a:lstStyle/>
          <a:p>
            <a:pPr marL="534988" algn="r">
              <a:lnSpc>
                <a:spcPct val="90000"/>
              </a:lnSpc>
              <a:spcAft>
                <a:spcPts val="300"/>
              </a:spcAft>
            </a:pPr>
            <a:r>
              <a:rPr lang="en-US" sz="3200" b="1" kern="0" dirty="0" smtClean="0">
                <a:solidFill>
                  <a:schemeClr val="bg1"/>
                </a:solidFill>
                <a:latin typeface="+mn-lt"/>
                <a:ea typeface="Montserrat Black" charset="0"/>
                <a:cs typeface="Montserrat Black" charset="0"/>
              </a:rPr>
              <a:t>Unintended inferences </a:t>
            </a:r>
          </a:p>
          <a:p>
            <a:pPr marL="534988" algn="r">
              <a:lnSpc>
                <a:spcPct val="90000"/>
              </a:lnSpc>
              <a:spcAft>
                <a:spcPts val="300"/>
              </a:spcAft>
            </a:pPr>
            <a:r>
              <a:rPr lang="en-US" sz="3200" b="1" kern="0" dirty="0" smtClean="0">
                <a:solidFill>
                  <a:schemeClr val="bg1"/>
                </a:solidFill>
                <a:latin typeface="+mn-lt"/>
                <a:ea typeface="Montserrat Black" charset="0"/>
                <a:cs typeface="Montserrat Black" charset="0"/>
              </a:rPr>
              <a:t>in a digital world</a:t>
            </a:r>
            <a:endParaRPr lang="en-CA" sz="3200" b="1" kern="0" dirty="0">
              <a:solidFill>
                <a:schemeClr val="bg1"/>
              </a:solidFill>
              <a:latin typeface="+mn-lt"/>
              <a:ea typeface="Montserrat Black" charset="0"/>
              <a:cs typeface="Montserrat Black" charset="0"/>
            </a:endParaRPr>
          </a:p>
        </p:txBody>
      </p:sp>
      <p:sp>
        <p:nvSpPr>
          <p:cNvPr id="4" name="Rectangle 3"/>
          <p:cNvSpPr/>
          <p:nvPr/>
        </p:nvSpPr>
        <p:spPr>
          <a:xfrm>
            <a:off x="5935842" y="4604938"/>
            <a:ext cx="3244670" cy="224719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If you’d like to stay up to date with the latest in privacy regulations, check out Info-Tech’s new </a:t>
            </a:r>
            <a:r>
              <a:rPr lang="en-US" sz="1600" i="1" dirty="0" smtClean="0">
                <a:solidFill>
                  <a:schemeClr val="tx1"/>
                </a:solidFill>
                <a:hlinkClick r:id="rId4"/>
              </a:rPr>
              <a:t>Privacy Regulation Roundup</a:t>
            </a:r>
            <a:r>
              <a:rPr lang="en-US" sz="1600" i="1" dirty="0" smtClean="0">
                <a:solidFill>
                  <a:schemeClr val="tx1"/>
                </a:solidFill>
              </a:rPr>
              <a:t>.</a:t>
            </a:r>
            <a:endParaRPr lang="en-CA" sz="1600" dirty="0">
              <a:solidFill>
                <a:schemeClr val="tx1"/>
              </a:solidFill>
            </a:endParaRPr>
          </a:p>
        </p:txBody>
      </p:sp>
      <p:sp>
        <p:nvSpPr>
          <p:cNvPr id="13" name="TextBox 12"/>
          <p:cNvSpPr txBox="1"/>
          <p:nvPr/>
        </p:nvSpPr>
        <p:spPr bwMode="gray">
          <a:xfrm>
            <a:off x="63206" y="6525344"/>
            <a:ext cx="2510624"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000" dirty="0" smtClean="0"/>
              <a:t>Sources: </a:t>
            </a:r>
            <a:r>
              <a:rPr lang="en-US" sz="1000" dirty="0" smtClean="0">
                <a:hlinkClick r:id="rId5"/>
              </a:rPr>
              <a:t>TechRepublic</a:t>
            </a:r>
            <a:r>
              <a:rPr lang="en-US" sz="1000" dirty="0" smtClean="0"/>
              <a:t>; </a:t>
            </a:r>
            <a:r>
              <a:rPr lang="en-US" sz="1000" dirty="0" smtClean="0">
                <a:hlinkClick r:id="rId6"/>
              </a:rPr>
              <a:t>Mathias Avocats</a:t>
            </a:r>
            <a:endParaRPr lang="en-CA" sz="1000" dirty="0" smtClean="0"/>
          </a:p>
        </p:txBody>
      </p:sp>
      <p:sp>
        <p:nvSpPr>
          <p:cNvPr id="8" name="Rectangle 7"/>
          <p:cNvSpPr/>
          <p:nvPr/>
        </p:nvSpPr>
        <p:spPr>
          <a:xfrm>
            <a:off x="75363" y="4604938"/>
            <a:ext cx="5860479" cy="1948675"/>
          </a:xfrm>
          <a:prstGeom prst="rect">
            <a:avLst/>
          </a:prstGeom>
        </p:spPr>
        <p:txBody>
          <a:bodyPr wrap="square">
            <a:spAutoFit/>
          </a:bodyPr>
          <a:lstStyle/>
          <a:p>
            <a:pPr marL="11206" marR="186028" algn="l" defTabSz="403433">
              <a:lnSpc>
                <a:spcPct val="104200"/>
              </a:lnSpc>
            </a:pPr>
            <a:r>
              <a:rPr lang="en-US" b="1" spc="-4" dirty="0" smtClean="0">
                <a:solidFill>
                  <a:srgbClr val="0070C0"/>
                </a:solidFill>
                <a:ea typeface="Roboto Condensed" charset="0"/>
                <a:cs typeface="Roboto Condensed" charset="0"/>
              </a:rPr>
              <a:t>Unintended Inferences:</a:t>
            </a:r>
          </a:p>
          <a:p>
            <a:pPr marL="296956" marR="186028" indent="-285750" algn="l" defTabSz="403433">
              <a:lnSpc>
                <a:spcPct val="104200"/>
              </a:lnSpc>
              <a:buFont typeface="Arial" panose="020B0604020202020204" pitchFamily="34" charset="0"/>
              <a:buChar char="•"/>
            </a:pPr>
            <a:r>
              <a:rPr lang="en-US" sz="1400" spc="-4" dirty="0" smtClean="0">
                <a:ea typeface="Roboto Condensed" charset="0"/>
                <a:cs typeface="Roboto Condensed" charset="0"/>
              </a:rPr>
              <a:t>Unintended </a:t>
            </a:r>
            <a:r>
              <a:rPr lang="en-US" sz="1400" spc="-4" dirty="0">
                <a:ea typeface="Roboto Condensed" charset="0"/>
                <a:cs typeface="Roboto Condensed" charset="0"/>
              </a:rPr>
              <a:t>inferences are becoming a </a:t>
            </a:r>
            <a:r>
              <a:rPr lang="en-US" sz="1400" b="1" spc="-4" dirty="0" smtClean="0">
                <a:ea typeface="Roboto Condensed" charset="0"/>
                <a:cs typeface="Roboto Condensed" charset="0"/>
              </a:rPr>
              <a:t>real-world </a:t>
            </a:r>
            <a:r>
              <a:rPr lang="en-US" sz="1400" b="1" spc="-4" dirty="0">
                <a:ea typeface="Roboto Condensed" charset="0"/>
                <a:cs typeface="Roboto Condensed" charset="0"/>
              </a:rPr>
              <a:t>problem, </a:t>
            </a:r>
            <a:r>
              <a:rPr lang="en-US" sz="1400" spc="-4" dirty="0">
                <a:ea typeface="Roboto Condensed" charset="0"/>
                <a:cs typeface="Roboto Condensed" charset="0"/>
              </a:rPr>
              <a:t>as machine learning becomes more common</a:t>
            </a:r>
            <a:r>
              <a:rPr lang="en-US" sz="1400" spc="-4" dirty="0" smtClean="0">
                <a:ea typeface="Roboto Condensed" charset="0"/>
                <a:cs typeface="Roboto Condensed" charset="0"/>
              </a:rPr>
              <a:t>.</a:t>
            </a:r>
          </a:p>
          <a:p>
            <a:pPr marL="296956" marR="186028" indent="-285750" algn="l" defTabSz="403433">
              <a:lnSpc>
                <a:spcPct val="104200"/>
              </a:lnSpc>
              <a:buFont typeface="Arial" panose="020B0604020202020204" pitchFamily="34" charset="0"/>
              <a:buChar char="•"/>
            </a:pPr>
            <a:r>
              <a:rPr lang="en-US" sz="1400" dirty="0"/>
              <a:t>When processing is done by machine learning algorithms, it </a:t>
            </a:r>
            <a:r>
              <a:rPr lang="en-US" sz="1400" dirty="0" smtClean="0"/>
              <a:t>is next </a:t>
            </a:r>
            <a:r>
              <a:rPr lang="en-US" sz="1400" dirty="0"/>
              <a:t>to </a:t>
            </a:r>
            <a:r>
              <a:rPr lang="en-US" sz="1400" b="1" dirty="0"/>
              <a:t>impossible to predict </a:t>
            </a:r>
            <a:r>
              <a:rPr lang="en-US" sz="1400" dirty="0"/>
              <a:t>all of the inferences that may be </a:t>
            </a:r>
            <a:r>
              <a:rPr lang="en-US" sz="1400" dirty="0" smtClean="0"/>
              <a:t>created.</a:t>
            </a:r>
            <a:endParaRPr lang="en-US" sz="1400" spc="-4" dirty="0">
              <a:ea typeface="Roboto Condensed" charset="0"/>
              <a:cs typeface="Roboto Condensed" charset="0"/>
            </a:endParaRPr>
          </a:p>
          <a:p>
            <a:pPr marL="296956" marR="186028" indent="-285750" algn="l" defTabSz="403433">
              <a:lnSpc>
                <a:spcPct val="104200"/>
              </a:lnSpc>
              <a:buFont typeface="Arial" panose="020B0604020202020204" pitchFamily="34" charset="0"/>
              <a:buChar char="•"/>
            </a:pPr>
            <a:r>
              <a:rPr lang="en-US" sz="1400" dirty="0"/>
              <a:t>This </a:t>
            </a:r>
            <a:r>
              <a:rPr lang="en-US" sz="1400" b="1" dirty="0"/>
              <a:t>increases the risk to data subjects </a:t>
            </a:r>
            <a:r>
              <a:rPr lang="en-US" sz="1400" dirty="0"/>
              <a:t>in the event of a data </a:t>
            </a:r>
            <a:r>
              <a:rPr lang="en-US" sz="1400" dirty="0" smtClean="0"/>
              <a:t>breach.</a:t>
            </a:r>
            <a:endParaRPr lang="en-US" sz="1400" spc="-4" dirty="0" smtClean="0">
              <a:ea typeface="Roboto Condensed" charset="0"/>
              <a:cs typeface="Roboto Condensed" charset="0"/>
            </a:endParaRPr>
          </a:p>
        </p:txBody>
      </p:sp>
      <p:sp>
        <p:nvSpPr>
          <p:cNvPr id="9" name="TextBox 8"/>
          <p:cNvSpPr txBox="1"/>
          <p:nvPr/>
        </p:nvSpPr>
        <p:spPr bwMode="gray">
          <a:xfrm>
            <a:off x="514853" y="3874801"/>
            <a:ext cx="1746246" cy="563231"/>
          </a:xfrm>
          <a:prstGeom prst="rect">
            <a:avLst/>
          </a:prstGeom>
          <a:solidFill>
            <a:schemeClr val="tx2">
              <a:lumMod val="20000"/>
              <a:lumOff val="80000"/>
            </a:schemeClr>
          </a:solidFill>
          <a:ln>
            <a:solidFill>
              <a:schemeClr val="tx1"/>
            </a:solidFill>
          </a:ln>
          <a:extLst/>
        </p:spPr>
        <p:txBody>
          <a:bodyPr wrap="square" rtlCol="0" anchor="ctr" anchorCtr="1">
            <a:spAutoFit/>
          </a:bodyPr>
          <a:lstStyle/>
          <a:p>
            <a:pPr eaLnBrk="1" hangingPunct="1">
              <a:lnSpc>
                <a:spcPct val="85000"/>
              </a:lnSpc>
            </a:pPr>
            <a:r>
              <a:rPr lang="en-US" b="1" dirty="0" smtClean="0"/>
              <a:t>Consent and Data Received</a:t>
            </a:r>
            <a:endParaRPr lang="en-CA" b="1" dirty="0" smtClean="0"/>
          </a:p>
        </p:txBody>
      </p:sp>
      <p:sp>
        <p:nvSpPr>
          <p:cNvPr id="10" name="Right Arrow 9"/>
          <p:cNvSpPr/>
          <p:nvPr/>
        </p:nvSpPr>
        <p:spPr>
          <a:xfrm>
            <a:off x="2645562" y="2735544"/>
            <a:ext cx="720080" cy="504056"/>
          </a:xfrm>
          <a:prstGeom prst="rightArrow">
            <a:avLst/>
          </a:prstGeom>
          <a:solidFill>
            <a:srgbClr val="010619"/>
          </a:solidFill>
          <a:ln>
            <a:solidFill>
              <a:srgbClr val="4DA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2062" y="2254537"/>
            <a:ext cx="2201988" cy="1469006"/>
          </a:xfrm>
          <a:prstGeom prst="rect">
            <a:avLst/>
          </a:prstGeom>
          <a:ln>
            <a:solidFill>
              <a:schemeClr val="tx1"/>
            </a:solidFill>
          </a:ln>
        </p:spPr>
      </p:pic>
      <p:sp>
        <p:nvSpPr>
          <p:cNvPr id="17" name="TextBox 16"/>
          <p:cNvSpPr txBox="1"/>
          <p:nvPr/>
        </p:nvSpPr>
        <p:spPr bwMode="gray">
          <a:xfrm>
            <a:off x="3704203" y="3874801"/>
            <a:ext cx="1746246" cy="563231"/>
          </a:xfrm>
          <a:prstGeom prst="rect">
            <a:avLst/>
          </a:prstGeom>
          <a:solidFill>
            <a:schemeClr val="tx2">
              <a:lumMod val="20000"/>
              <a:lumOff val="80000"/>
            </a:schemeClr>
          </a:solidFill>
          <a:ln>
            <a:solidFill>
              <a:schemeClr val="tx1"/>
            </a:solidFill>
          </a:ln>
          <a:extLst/>
        </p:spPr>
        <p:txBody>
          <a:bodyPr wrap="square" rtlCol="0" anchor="ctr" anchorCtr="1">
            <a:spAutoFit/>
          </a:bodyPr>
          <a:lstStyle/>
          <a:p>
            <a:pPr eaLnBrk="1" hangingPunct="1">
              <a:lnSpc>
                <a:spcPct val="85000"/>
              </a:lnSpc>
            </a:pPr>
            <a:r>
              <a:rPr lang="en-US" b="1" dirty="0" smtClean="0"/>
              <a:t>Data Is Processed</a:t>
            </a:r>
            <a:endParaRPr lang="en-CA" b="1" dirty="0" smtClean="0"/>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771" y="2254537"/>
            <a:ext cx="2201988" cy="1472913"/>
          </a:xfrm>
          <a:prstGeom prst="rect">
            <a:avLst/>
          </a:prstGeom>
          <a:ln>
            <a:solidFill>
              <a:schemeClr val="tx1"/>
            </a:solidFill>
          </a:ln>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90766" y="2259677"/>
            <a:ext cx="2182181" cy="1467773"/>
          </a:xfrm>
          <a:prstGeom prst="rect">
            <a:avLst/>
          </a:prstGeom>
          <a:ln>
            <a:solidFill>
              <a:schemeClr val="tx1"/>
            </a:solidFill>
          </a:ln>
        </p:spPr>
      </p:pic>
      <p:sp>
        <p:nvSpPr>
          <p:cNvPr id="21" name="Right Arrow 20"/>
          <p:cNvSpPr/>
          <p:nvPr/>
        </p:nvSpPr>
        <p:spPr>
          <a:xfrm>
            <a:off x="5836257" y="2731841"/>
            <a:ext cx="720080" cy="504056"/>
          </a:xfrm>
          <a:prstGeom prst="rightArrow">
            <a:avLst/>
          </a:prstGeom>
          <a:solidFill>
            <a:srgbClr val="010619"/>
          </a:solidFill>
          <a:ln>
            <a:solidFill>
              <a:srgbClr val="4DAA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Box 21"/>
          <p:cNvSpPr txBox="1"/>
          <p:nvPr/>
        </p:nvSpPr>
        <p:spPr bwMode="gray">
          <a:xfrm>
            <a:off x="6893553" y="3873636"/>
            <a:ext cx="1746246" cy="563231"/>
          </a:xfrm>
          <a:prstGeom prst="rect">
            <a:avLst/>
          </a:prstGeom>
          <a:solidFill>
            <a:schemeClr val="tx2">
              <a:lumMod val="20000"/>
              <a:lumOff val="80000"/>
            </a:schemeClr>
          </a:solidFill>
          <a:ln>
            <a:solidFill>
              <a:schemeClr val="tx1"/>
            </a:solidFill>
          </a:ln>
          <a:extLst/>
        </p:spPr>
        <p:txBody>
          <a:bodyPr wrap="square" rtlCol="0" anchor="ctr" anchorCtr="1">
            <a:spAutoFit/>
          </a:bodyPr>
          <a:lstStyle/>
          <a:p>
            <a:pPr eaLnBrk="1" hangingPunct="1">
              <a:lnSpc>
                <a:spcPct val="85000"/>
              </a:lnSpc>
            </a:pPr>
            <a:r>
              <a:rPr lang="en-US" b="1" dirty="0" smtClean="0"/>
              <a:t>Unintended Inference</a:t>
            </a:r>
            <a:endParaRPr lang="en-CA" b="1" dirty="0" smtClean="0"/>
          </a:p>
        </p:txBody>
      </p:sp>
    </p:spTree>
    <p:extLst>
      <p:ext uri="{BB962C8B-B14F-4D97-AF65-F5344CB8AC3E}">
        <p14:creationId xmlns:p14="http://schemas.microsoft.com/office/powerpoint/2010/main" val="20807056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 Placeholder 10"/>
          <p:cNvSpPr txBox="1">
            <a:spLocks/>
          </p:cNvSpPr>
          <p:nvPr/>
        </p:nvSpPr>
        <p:spPr bwMode="auto">
          <a:xfrm>
            <a:off x="35496" y="440668"/>
            <a:ext cx="2809484" cy="19082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endParaRPr lang="en-CA" b="1" dirty="0">
              <a:solidFill>
                <a:schemeClr val="bg1"/>
              </a:solidFill>
            </a:endParaRPr>
          </a:p>
          <a:p>
            <a:pPr marL="0" indent="0" algn="r">
              <a:buNone/>
            </a:pPr>
            <a:r>
              <a:rPr lang="en-CA" sz="1400" i="1" dirty="0">
                <a:solidFill>
                  <a:schemeClr val="bg1"/>
                </a:solidFill>
                <a:ea typeface="Montserrat Light" charset="0"/>
                <a:cs typeface="Montserrat Light" charset="0"/>
              </a:rPr>
              <a:t>Information related to the tools, tactics, and exploits threat actors are leveraging in their attack campaigns.</a:t>
            </a:r>
          </a:p>
        </p:txBody>
      </p:sp>
      <p:sp>
        <p:nvSpPr>
          <p:cNvPr id="5" name="TextBox 4"/>
          <p:cNvSpPr txBox="1"/>
          <p:nvPr/>
        </p:nvSpPr>
        <p:spPr>
          <a:xfrm>
            <a:off x="3559454" y="2348880"/>
            <a:ext cx="5688632" cy="584775"/>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Exploitation and Tactics</a:t>
            </a:r>
          </a:p>
        </p:txBody>
      </p:sp>
      <p:sp>
        <p:nvSpPr>
          <p:cNvPr id="6" name="Text Placeholder 11"/>
          <p:cNvSpPr txBox="1">
            <a:spLocks/>
          </p:cNvSpPr>
          <p:nvPr/>
        </p:nvSpPr>
        <p:spPr bwMode="auto">
          <a:xfrm>
            <a:off x="3563888" y="3140968"/>
            <a:ext cx="5472608"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Technology </a:t>
            </a:r>
            <a:r>
              <a:rPr lang="en-CA" sz="1800" dirty="0" smtClean="0">
                <a:solidFill>
                  <a:schemeClr val="accent1"/>
                </a:solidFill>
                <a:ea typeface="Roboto Condensed" charset="0"/>
                <a:cs typeface="Roboto Condensed" charset="0"/>
              </a:rPr>
              <a:t>Officers</a:t>
            </a:r>
            <a:endParaRPr lang="en-CA" sz="1800" dirty="0">
              <a:solidFill>
                <a:schemeClr val="accent1"/>
              </a:solidFill>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Information Security Officers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Threat Intelligence Analysts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Vulnerability Management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Incident Responders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Security Operations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p:txBody>
      </p:sp>
    </p:spTree>
    <p:extLst>
      <p:ext uri="{BB962C8B-B14F-4D97-AF65-F5344CB8AC3E}">
        <p14:creationId xmlns:p14="http://schemas.microsoft.com/office/powerpoint/2010/main" val="2803146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01" y="0"/>
            <a:ext cx="9194800" cy="6858000"/>
          </a:xfrm>
          <a:prstGeom prst="rect">
            <a:avLst/>
          </a:prstGeom>
          <a:effectLst>
            <a:outerShdw blurRad="50800" dist="38100" dir="2700000" algn="tl" rotWithShape="0">
              <a:prstClr val="black">
                <a:alpha val="40000"/>
              </a:prstClr>
            </a:outerShdw>
          </a:effectLst>
        </p:spPr>
      </p:pic>
      <p:sp>
        <p:nvSpPr>
          <p:cNvPr id="2" name="AutoShape 2" descr="Image result for DNC logo 2018 free"/>
          <p:cNvSpPr>
            <a:spLocks noChangeAspect="1" noChangeArrowheads="1"/>
          </p:cNvSpPr>
          <p:nvPr/>
        </p:nvSpPr>
        <p:spPr bwMode="auto">
          <a:xfrm>
            <a:off x="1190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dirty="0"/>
          </a:p>
        </p:txBody>
      </p:sp>
      <p:sp>
        <p:nvSpPr>
          <p:cNvPr id="4" name="AutoShape 4" descr="Image result for DNC logo 2018 free"/>
          <p:cNvSpPr>
            <a:spLocks noChangeAspect="1" noChangeArrowheads="1"/>
          </p:cNvSpPr>
          <p:nvPr/>
        </p:nvSpPr>
        <p:spPr bwMode="auto">
          <a:xfrm>
            <a:off x="1304925"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dirty="0"/>
          </a:p>
        </p:txBody>
      </p:sp>
      <p:sp>
        <p:nvSpPr>
          <p:cNvPr id="16" name="TextBox 5"/>
          <p:cNvSpPr txBox="1"/>
          <p:nvPr/>
        </p:nvSpPr>
        <p:spPr>
          <a:xfrm>
            <a:off x="1189864" y="2208745"/>
            <a:ext cx="6670495" cy="646331"/>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50572">
              <a:spcAft>
                <a:spcPts val="1310"/>
              </a:spcAft>
            </a:pPr>
            <a:r>
              <a:rPr lang="en-US" b="1" dirty="0">
                <a:solidFill>
                  <a:srgbClr val="0070C0"/>
                </a:solidFill>
                <a:ea typeface="Roboto Condensed" charset="0"/>
                <a:cs typeface="Roboto Condensed" charset="0"/>
              </a:rPr>
              <a:t>Surface Web Location</a:t>
            </a:r>
            <a:r>
              <a:rPr lang="en-CA" b="1" dirty="0">
                <a:solidFill>
                  <a:srgbClr val="0070C0"/>
                </a:solidFill>
                <a:ea typeface="Roboto Condensed" charset="0"/>
                <a:cs typeface="Roboto Condensed" charset="0"/>
              </a:rPr>
              <a:t> + </a:t>
            </a:r>
            <a:r>
              <a:rPr lang="en-US" b="1" dirty="0">
                <a:solidFill>
                  <a:srgbClr val="0070C0"/>
                </a:solidFill>
                <a:ea typeface="Roboto Condensed" charset="0"/>
                <a:cs typeface="Roboto Condensed" charset="0"/>
              </a:rPr>
              <a:t>Dark Web Practices = Gray Web</a:t>
            </a:r>
          </a:p>
        </p:txBody>
      </p:sp>
      <p:sp>
        <p:nvSpPr>
          <p:cNvPr id="1055" name="TextBox 1054"/>
          <p:cNvSpPr txBox="1"/>
          <p:nvPr/>
        </p:nvSpPr>
        <p:spPr bwMode="gray">
          <a:xfrm>
            <a:off x="114957" y="6505244"/>
            <a:ext cx="2800859"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000" dirty="0"/>
              <a:t>Sources: </a:t>
            </a:r>
            <a:r>
              <a:rPr lang="en-US" sz="1000" dirty="0">
                <a:hlinkClick r:id="rId4"/>
              </a:rPr>
              <a:t>BizTech</a:t>
            </a:r>
            <a:r>
              <a:rPr lang="en-US" sz="1000" dirty="0"/>
              <a:t>; </a:t>
            </a:r>
            <a:r>
              <a:rPr lang="en-US" sz="1000" dirty="0">
                <a:hlinkClick r:id="rId5"/>
              </a:rPr>
              <a:t>How the H@ck R U?</a:t>
            </a:r>
            <a:r>
              <a:rPr lang="en-US" sz="1000" dirty="0"/>
              <a:t>; </a:t>
            </a:r>
            <a:r>
              <a:rPr lang="en-US" sz="1000" dirty="0">
                <a:hlinkClick r:id="rId6"/>
              </a:rPr>
              <a:t>Brica</a:t>
            </a:r>
            <a:endParaRPr lang="en-CA" sz="1000" dirty="0"/>
          </a:p>
        </p:txBody>
      </p:sp>
      <p:sp>
        <p:nvSpPr>
          <p:cNvPr id="11" name="TextBox 10"/>
          <p:cNvSpPr txBox="1"/>
          <p:nvPr/>
        </p:nvSpPr>
        <p:spPr bwMode="gray">
          <a:xfrm>
            <a:off x="2870811" y="4369880"/>
            <a:ext cx="1836204" cy="24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14313" indent="-214313">
              <a:lnSpc>
                <a:spcPct val="85000"/>
              </a:lnSpc>
              <a:buFont typeface="Arial" panose="020B0604020202020204" pitchFamily="34" charset="0"/>
              <a:buChar char="•"/>
            </a:pPr>
            <a:endParaRPr lang="en-CA" sz="1200" dirty="0"/>
          </a:p>
        </p:txBody>
      </p:sp>
      <p:sp>
        <p:nvSpPr>
          <p:cNvPr id="9" name="TextBox 8"/>
          <p:cNvSpPr txBox="1"/>
          <p:nvPr/>
        </p:nvSpPr>
        <p:spPr bwMode="gray">
          <a:xfrm>
            <a:off x="5152504" y="3003416"/>
            <a:ext cx="1264040" cy="2866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endParaRPr lang="en-US" sz="1200" b="1" dirty="0"/>
          </a:p>
          <a:p>
            <a:pPr>
              <a:lnSpc>
                <a:spcPct val="85000"/>
              </a:lnSpc>
              <a:spcAft>
                <a:spcPts val="450"/>
              </a:spcAft>
            </a:pPr>
            <a:r>
              <a:rPr lang="en-US" sz="1200" b="1" dirty="0"/>
              <a:t>Surface Web</a:t>
            </a:r>
          </a:p>
          <a:p>
            <a:pPr>
              <a:lnSpc>
                <a:spcPct val="85000"/>
              </a:lnSpc>
              <a:spcAft>
                <a:spcPts val="450"/>
              </a:spcAft>
            </a:pPr>
            <a:endParaRPr lang="en-US" sz="1200" b="1" dirty="0"/>
          </a:p>
          <a:p>
            <a:pPr>
              <a:lnSpc>
                <a:spcPct val="85000"/>
              </a:lnSpc>
              <a:spcAft>
                <a:spcPts val="450"/>
              </a:spcAft>
            </a:pPr>
            <a:endParaRPr lang="en-US" sz="1200" b="1" dirty="0"/>
          </a:p>
          <a:p>
            <a:pPr>
              <a:lnSpc>
                <a:spcPct val="85000"/>
              </a:lnSpc>
              <a:spcAft>
                <a:spcPts val="450"/>
              </a:spcAft>
            </a:pPr>
            <a:endParaRPr lang="en-US" sz="1200" b="1" dirty="0"/>
          </a:p>
          <a:p>
            <a:pPr>
              <a:lnSpc>
                <a:spcPct val="85000"/>
              </a:lnSpc>
              <a:spcAft>
                <a:spcPts val="450"/>
              </a:spcAft>
            </a:pPr>
            <a:endParaRPr lang="en-US" sz="1200" b="1" dirty="0"/>
          </a:p>
          <a:p>
            <a:pPr marL="214313" indent="-214313">
              <a:lnSpc>
                <a:spcPct val="85000"/>
              </a:lnSpc>
              <a:buFont typeface="Arial" panose="020B0604020202020204" pitchFamily="34" charset="0"/>
              <a:buChar char="•"/>
            </a:pPr>
            <a:endParaRPr lang="en-US" sz="1200" dirty="0"/>
          </a:p>
          <a:p>
            <a:pPr marL="214313" indent="-214313">
              <a:lnSpc>
                <a:spcPct val="85000"/>
              </a:lnSpc>
              <a:buFont typeface="Arial" panose="020B0604020202020204" pitchFamily="34" charset="0"/>
              <a:buChar char="•"/>
            </a:pPr>
            <a:endParaRPr lang="en-US" sz="1200" dirty="0"/>
          </a:p>
          <a:p>
            <a:pPr eaLnBrk="1" hangingPunct="1">
              <a:lnSpc>
                <a:spcPct val="85000"/>
              </a:lnSpc>
            </a:pPr>
            <a:r>
              <a:rPr lang="en-US" sz="1200" b="1" dirty="0"/>
              <a:t>Deep Web</a:t>
            </a:r>
          </a:p>
          <a:p>
            <a:pPr algn="l" eaLnBrk="1" hangingPunct="1">
              <a:lnSpc>
                <a:spcPct val="85000"/>
              </a:lnSpc>
            </a:pPr>
            <a:endParaRPr lang="en-US" sz="1200" dirty="0"/>
          </a:p>
          <a:p>
            <a:pPr>
              <a:lnSpc>
                <a:spcPct val="85000"/>
              </a:lnSpc>
              <a:spcAft>
                <a:spcPts val="450"/>
              </a:spcAft>
            </a:pPr>
            <a:endParaRPr lang="en-US" sz="1200" b="1" dirty="0"/>
          </a:p>
          <a:p>
            <a:pPr>
              <a:lnSpc>
                <a:spcPct val="85000"/>
              </a:lnSpc>
              <a:spcAft>
                <a:spcPts val="450"/>
              </a:spcAft>
            </a:pPr>
            <a:endParaRPr lang="en-US" sz="1200" b="1" dirty="0"/>
          </a:p>
          <a:p>
            <a:pPr>
              <a:lnSpc>
                <a:spcPct val="85000"/>
              </a:lnSpc>
              <a:spcAft>
                <a:spcPts val="450"/>
              </a:spcAft>
            </a:pPr>
            <a:endParaRPr lang="en-US" sz="1200" b="1" dirty="0"/>
          </a:p>
          <a:p>
            <a:pPr>
              <a:lnSpc>
                <a:spcPct val="85000"/>
              </a:lnSpc>
              <a:spcAft>
                <a:spcPts val="450"/>
              </a:spcAft>
            </a:pPr>
            <a:r>
              <a:rPr lang="en-US" sz="1200" b="1" dirty="0" smtClean="0"/>
              <a:t>Dark </a:t>
            </a:r>
            <a:r>
              <a:rPr lang="en-US" sz="1200" b="1" dirty="0"/>
              <a:t>Web</a:t>
            </a:r>
          </a:p>
        </p:txBody>
      </p:sp>
      <p:sp>
        <p:nvSpPr>
          <p:cNvPr id="8" name="TextBox 7"/>
          <p:cNvSpPr txBox="1"/>
          <p:nvPr/>
        </p:nvSpPr>
        <p:spPr bwMode="gray">
          <a:xfrm>
            <a:off x="6463252" y="2842157"/>
            <a:ext cx="2067322" cy="1560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14313" indent="-214313" algn="l">
              <a:lnSpc>
                <a:spcPct val="85000"/>
              </a:lnSpc>
              <a:spcAft>
                <a:spcPts val="450"/>
              </a:spcAft>
              <a:buFont typeface="Arial" panose="020B0604020202020204" pitchFamily="34" charset="0"/>
              <a:buChar char="•"/>
            </a:pPr>
            <a:r>
              <a:rPr lang="en-US" sz="975" dirty="0"/>
              <a:t>Indexed and accessed via </a:t>
            </a:r>
            <a:r>
              <a:rPr lang="en-US" sz="975" dirty="0" smtClean="0"/>
              <a:t>search </a:t>
            </a:r>
            <a:r>
              <a:rPr lang="en-US" sz="975" dirty="0"/>
              <a:t>e</a:t>
            </a:r>
            <a:r>
              <a:rPr lang="en-US" sz="975" dirty="0" smtClean="0"/>
              <a:t>ngines</a:t>
            </a:r>
          </a:p>
          <a:p>
            <a:pPr marL="214313" indent="-214313" algn="l">
              <a:lnSpc>
                <a:spcPct val="85000"/>
              </a:lnSpc>
              <a:spcAft>
                <a:spcPts val="450"/>
              </a:spcAft>
              <a:buFont typeface="Arial" panose="020B0604020202020204" pitchFamily="34" charset="0"/>
              <a:buChar char="•"/>
            </a:pPr>
            <a:r>
              <a:rPr lang="en-US" sz="975" dirty="0" smtClean="0"/>
              <a:t>Functions </a:t>
            </a:r>
            <a:r>
              <a:rPr lang="en-US" sz="975" dirty="0"/>
              <a:t>according to rules of </a:t>
            </a:r>
            <a:r>
              <a:rPr lang="en-US" sz="975" dirty="0" smtClean="0"/>
              <a:t>identity </a:t>
            </a:r>
            <a:r>
              <a:rPr lang="en-US" sz="975" dirty="0"/>
              <a:t>and </a:t>
            </a:r>
            <a:r>
              <a:rPr lang="en-US" sz="975" dirty="0" smtClean="0"/>
              <a:t>access </a:t>
            </a:r>
            <a:r>
              <a:rPr lang="en-US" sz="975" dirty="0"/>
              <a:t>m</a:t>
            </a:r>
            <a:r>
              <a:rPr lang="en-US" sz="975" dirty="0" smtClean="0"/>
              <a:t>anagement</a:t>
            </a:r>
          </a:p>
          <a:p>
            <a:pPr marL="214313" indent="-214313" algn="l">
              <a:lnSpc>
                <a:spcPct val="85000"/>
              </a:lnSpc>
              <a:spcAft>
                <a:spcPts val="450"/>
              </a:spcAft>
              <a:buFont typeface="Arial" panose="020B0604020202020204" pitchFamily="34" charset="0"/>
              <a:buChar char="•"/>
            </a:pPr>
            <a:r>
              <a:rPr lang="en-US" sz="975" dirty="0" smtClean="0"/>
              <a:t>E.g</a:t>
            </a:r>
            <a:r>
              <a:rPr lang="en-US" sz="975" dirty="0"/>
              <a:t>. Facebook, Google, </a:t>
            </a:r>
            <a:r>
              <a:rPr lang="en-US" sz="975" dirty="0" smtClean="0"/>
              <a:t>e-Commerce</a:t>
            </a:r>
          </a:p>
          <a:p>
            <a:pPr marL="214313" indent="-214313" algn="l">
              <a:lnSpc>
                <a:spcPct val="85000"/>
              </a:lnSpc>
              <a:spcAft>
                <a:spcPts val="450"/>
              </a:spcAft>
              <a:buFont typeface="Arial" panose="020B0604020202020204" pitchFamily="34" charset="0"/>
              <a:buChar char="•"/>
            </a:pPr>
            <a:r>
              <a:rPr lang="en-US" sz="975" dirty="0" smtClean="0"/>
              <a:t>Dark </a:t>
            </a:r>
            <a:r>
              <a:rPr lang="en-US" sz="975" dirty="0"/>
              <a:t>w</a:t>
            </a:r>
            <a:r>
              <a:rPr lang="en-US" sz="975" dirty="0" smtClean="0"/>
              <a:t>eb </a:t>
            </a:r>
            <a:r>
              <a:rPr lang="en-US" sz="975" dirty="0"/>
              <a:t>practices that use </a:t>
            </a:r>
            <a:r>
              <a:rPr lang="en-US" sz="975" dirty="0" smtClean="0"/>
              <a:t>surface </a:t>
            </a:r>
            <a:r>
              <a:rPr lang="en-US" sz="975" dirty="0"/>
              <a:t>w</a:t>
            </a:r>
            <a:r>
              <a:rPr lang="en-US" sz="975" dirty="0" smtClean="0"/>
              <a:t>eb’s </a:t>
            </a:r>
            <a:r>
              <a:rPr lang="en-US" sz="975" dirty="0"/>
              <a:t>access to </a:t>
            </a:r>
            <a:r>
              <a:rPr lang="en-US" sz="975" dirty="0" smtClean="0"/>
              <a:t>deep </a:t>
            </a:r>
            <a:r>
              <a:rPr lang="en-US" sz="975" dirty="0"/>
              <a:t>w</a:t>
            </a:r>
            <a:r>
              <a:rPr lang="en-US" sz="975" dirty="0" smtClean="0"/>
              <a:t>eb</a:t>
            </a:r>
            <a:endParaRPr lang="en-US" sz="975" dirty="0"/>
          </a:p>
        </p:txBody>
      </p:sp>
      <p:sp>
        <p:nvSpPr>
          <p:cNvPr id="13" name="TextBox 12"/>
          <p:cNvSpPr txBox="1"/>
          <p:nvPr/>
        </p:nvSpPr>
        <p:spPr bwMode="gray">
          <a:xfrm>
            <a:off x="6502589" y="4391703"/>
            <a:ext cx="2139016" cy="85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14313" indent="-214313" algn="l">
              <a:lnSpc>
                <a:spcPct val="85000"/>
              </a:lnSpc>
              <a:buFont typeface="Arial" panose="020B0604020202020204" pitchFamily="34" charset="0"/>
              <a:buChar char="•"/>
            </a:pPr>
            <a:r>
              <a:rPr lang="en-US" sz="975" dirty="0"/>
              <a:t>Non-indexed and inaccessible via </a:t>
            </a:r>
            <a:r>
              <a:rPr lang="en-US" sz="975" dirty="0" smtClean="0"/>
              <a:t>search </a:t>
            </a:r>
            <a:r>
              <a:rPr lang="en-US" sz="975" dirty="0"/>
              <a:t>e</a:t>
            </a:r>
            <a:r>
              <a:rPr lang="en-US" sz="975" dirty="0" smtClean="0"/>
              <a:t>ngines</a:t>
            </a:r>
            <a:endParaRPr lang="en-US" sz="975" dirty="0"/>
          </a:p>
          <a:p>
            <a:pPr marL="214313" indent="-214313" algn="l">
              <a:lnSpc>
                <a:spcPct val="85000"/>
              </a:lnSpc>
              <a:buFont typeface="Arial" panose="020B0604020202020204" pitchFamily="34" charset="0"/>
              <a:buChar char="•"/>
            </a:pPr>
            <a:r>
              <a:rPr lang="en-US" sz="975" dirty="0"/>
              <a:t>E.g. Hidden </a:t>
            </a:r>
            <a:r>
              <a:rPr lang="en-US" sz="975" dirty="0" smtClean="0"/>
              <a:t>data</a:t>
            </a:r>
            <a:r>
              <a:rPr lang="en-US" sz="975" dirty="0"/>
              <a:t>, </a:t>
            </a:r>
            <a:r>
              <a:rPr lang="en-US" sz="975" dirty="0" smtClean="0"/>
              <a:t>private </a:t>
            </a:r>
            <a:r>
              <a:rPr lang="en-US" sz="975" dirty="0"/>
              <a:t>n</a:t>
            </a:r>
            <a:r>
              <a:rPr lang="en-US" sz="975" dirty="0" smtClean="0"/>
              <a:t>etworks</a:t>
            </a:r>
            <a:r>
              <a:rPr lang="en-US" sz="975" dirty="0"/>
              <a:t>, n</a:t>
            </a:r>
            <a:r>
              <a:rPr lang="en-US" sz="975" dirty="0" smtClean="0"/>
              <a:t>etbanking</a:t>
            </a:r>
            <a:r>
              <a:rPr lang="en-US" sz="975" dirty="0"/>
              <a:t>, </a:t>
            </a:r>
            <a:r>
              <a:rPr lang="en-US" sz="975" dirty="0" smtClean="0"/>
              <a:t>medical </a:t>
            </a:r>
            <a:r>
              <a:rPr lang="en-US" sz="975" dirty="0"/>
              <a:t>r</a:t>
            </a:r>
            <a:r>
              <a:rPr lang="en-US" sz="975" dirty="0" smtClean="0"/>
              <a:t>ecords</a:t>
            </a:r>
            <a:endParaRPr lang="en-US" sz="975" dirty="0"/>
          </a:p>
          <a:p>
            <a:pPr marL="214313" indent="-214313" algn="l">
              <a:lnSpc>
                <a:spcPct val="85000"/>
              </a:lnSpc>
              <a:buFont typeface="Arial" panose="020B0604020202020204" pitchFamily="34" charset="0"/>
              <a:buChar char="•"/>
            </a:pPr>
            <a:endParaRPr lang="en-US" sz="975" dirty="0"/>
          </a:p>
        </p:txBody>
      </p:sp>
      <p:cxnSp>
        <p:nvCxnSpPr>
          <p:cNvPr id="15" name="Straight Connector 14"/>
          <p:cNvCxnSpPr/>
          <p:nvPr/>
        </p:nvCxnSpPr>
        <p:spPr>
          <a:xfrm>
            <a:off x="5148148" y="4356259"/>
            <a:ext cx="3298987" cy="0"/>
          </a:xfrm>
          <a:prstGeom prst="line">
            <a:avLst/>
          </a:prstGeom>
          <a:ln w="19050" cap="flat">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148148" y="5232406"/>
            <a:ext cx="3298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bwMode="gray">
          <a:xfrm>
            <a:off x="6502589" y="5280594"/>
            <a:ext cx="1966376" cy="98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14313" indent="-214313" algn="l">
              <a:lnSpc>
                <a:spcPct val="85000"/>
              </a:lnSpc>
              <a:buFont typeface="Arial" panose="020B0604020202020204" pitchFamily="34" charset="0"/>
              <a:buChar char="•"/>
            </a:pPr>
            <a:r>
              <a:rPr lang="en-US" sz="975" dirty="0"/>
              <a:t>Accessed only via anonymized </a:t>
            </a:r>
            <a:r>
              <a:rPr lang="en-US" sz="975" dirty="0" smtClean="0"/>
              <a:t>browsers </a:t>
            </a:r>
            <a:r>
              <a:rPr lang="en-US" sz="975" dirty="0"/>
              <a:t>such as TOR or Onion</a:t>
            </a:r>
          </a:p>
          <a:p>
            <a:pPr marL="214313" indent="-214313" algn="l">
              <a:lnSpc>
                <a:spcPct val="85000"/>
              </a:lnSpc>
              <a:buFont typeface="Arial" panose="020B0604020202020204" pitchFamily="34" charset="0"/>
              <a:buChar char="•"/>
            </a:pPr>
            <a:r>
              <a:rPr lang="en-US" sz="975" dirty="0"/>
              <a:t>Anonymous users</a:t>
            </a:r>
          </a:p>
          <a:p>
            <a:pPr marL="214313" indent="-214313" algn="l">
              <a:lnSpc>
                <a:spcPct val="85000"/>
              </a:lnSpc>
              <a:buFont typeface="Arial" panose="020B0604020202020204" pitchFamily="34" charset="0"/>
              <a:buChar char="•"/>
            </a:pPr>
            <a:r>
              <a:rPr lang="en-US" sz="975" dirty="0"/>
              <a:t>E.g. Illegal information, Silk Road</a:t>
            </a:r>
          </a:p>
          <a:p>
            <a:pPr marL="214313" indent="-214313" algn="l">
              <a:lnSpc>
                <a:spcPct val="85000"/>
              </a:lnSpc>
              <a:buFont typeface="Arial" panose="020B0604020202020204" pitchFamily="34" charset="0"/>
              <a:buChar char="•"/>
            </a:pPr>
            <a:endParaRPr lang="en-CA" sz="975" dirty="0"/>
          </a:p>
        </p:txBody>
      </p:sp>
      <p:cxnSp>
        <p:nvCxnSpPr>
          <p:cNvPr id="44" name="Straight Connector 43"/>
          <p:cNvCxnSpPr/>
          <p:nvPr/>
        </p:nvCxnSpPr>
        <p:spPr>
          <a:xfrm>
            <a:off x="5152504" y="3909259"/>
            <a:ext cx="3298987" cy="0"/>
          </a:xfrm>
          <a:prstGeom prst="line">
            <a:avLst/>
          </a:prstGeom>
          <a:ln w="19050" cap="flat">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01067" y="3069547"/>
            <a:ext cx="4591181" cy="3052141"/>
          </a:xfrm>
          <a:prstGeom prst="rect">
            <a:avLst/>
          </a:prstGeom>
          <a:noFill/>
          <a:effectLst>
            <a:softEdge rad="139700"/>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bwMode="gray">
          <a:xfrm>
            <a:off x="5241992" y="3996817"/>
            <a:ext cx="1101974"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a:lnSpc>
                <a:spcPct val="85000"/>
              </a:lnSpc>
            </a:pPr>
            <a:r>
              <a:rPr lang="en-US" sz="1200" b="1" dirty="0"/>
              <a:t>Gray Web</a:t>
            </a:r>
          </a:p>
          <a:p>
            <a:pPr algn="l" eaLnBrk="1" hangingPunct="1">
              <a:lnSpc>
                <a:spcPct val="85000"/>
              </a:lnSpc>
            </a:pPr>
            <a:endParaRPr lang="en-CA" sz="1200" dirty="0"/>
          </a:p>
        </p:txBody>
      </p:sp>
      <p:sp>
        <p:nvSpPr>
          <p:cNvPr id="20" name="TextBox 19"/>
          <p:cNvSpPr txBox="1"/>
          <p:nvPr/>
        </p:nvSpPr>
        <p:spPr>
          <a:xfrm>
            <a:off x="4011458" y="658864"/>
            <a:ext cx="4982262" cy="1255728"/>
          </a:xfrm>
          <a:prstGeom prst="rect">
            <a:avLst/>
          </a:prstGeom>
          <a:noFill/>
        </p:spPr>
        <p:txBody>
          <a:bodyPr wrap="square" rtlCol="0">
            <a:spAutoFit/>
          </a:bodyPr>
          <a:lstStyle/>
          <a:p>
            <a:pPr marL="401241" algn="r">
              <a:lnSpc>
                <a:spcPct val="90000"/>
              </a:lnSpc>
              <a:spcAft>
                <a:spcPts val="225"/>
              </a:spcAft>
            </a:pPr>
            <a:r>
              <a:rPr lang="en-US" sz="2800" b="1" dirty="0">
                <a:solidFill>
                  <a:schemeClr val="bg1"/>
                </a:solidFill>
                <a:latin typeface="+mn-lt"/>
                <a:ea typeface="Montserrat Black" charset="0"/>
                <a:cs typeface="Montserrat Black" charset="0"/>
              </a:rPr>
              <a:t>How </a:t>
            </a:r>
            <a:r>
              <a:rPr lang="en-US" sz="2800" b="1" dirty="0" smtClean="0">
                <a:solidFill>
                  <a:schemeClr val="bg1"/>
                </a:solidFill>
                <a:latin typeface="+mn-lt"/>
                <a:ea typeface="Montserrat Black" charset="0"/>
                <a:cs typeface="Montserrat Black" charset="0"/>
              </a:rPr>
              <a:t>hackers </a:t>
            </a:r>
            <a:r>
              <a:rPr lang="en-US" sz="2800" b="1" dirty="0">
                <a:solidFill>
                  <a:schemeClr val="bg1"/>
                </a:solidFill>
                <a:latin typeface="+mn-lt"/>
                <a:ea typeface="Montserrat Black" charset="0"/>
                <a:cs typeface="Montserrat Black" charset="0"/>
              </a:rPr>
              <a:t>u</a:t>
            </a:r>
            <a:r>
              <a:rPr lang="en-US" sz="2800" b="1" dirty="0" smtClean="0">
                <a:solidFill>
                  <a:schemeClr val="bg1"/>
                </a:solidFill>
                <a:latin typeface="+mn-lt"/>
                <a:ea typeface="Montserrat Black" charset="0"/>
                <a:cs typeface="Montserrat Black" charset="0"/>
              </a:rPr>
              <a:t>se </a:t>
            </a:r>
            <a:r>
              <a:rPr lang="en-US" sz="2800" b="1" dirty="0">
                <a:solidFill>
                  <a:schemeClr val="bg1"/>
                </a:solidFill>
                <a:latin typeface="+mn-lt"/>
                <a:ea typeface="Montserrat Black" charset="0"/>
                <a:cs typeface="Montserrat Black" charset="0"/>
              </a:rPr>
              <a:t>the </a:t>
            </a:r>
            <a:r>
              <a:rPr lang="en-US" sz="2800" b="1" dirty="0" smtClean="0">
                <a:solidFill>
                  <a:schemeClr val="bg1"/>
                </a:solidFill>
                <a:latin typeface="+mn-lt"/>
                <a:ea typeface="Montserrat Black" charset="0"/>
                <a:cs typeface="Montserrat Black" charset="0"/>
              </a:rPr>
              <a:t>“gray </a:t>
            </a:r>
            <a:r>
              <a:rPr lang="en-US" sz="2800" b="1" dirty="0">
                <a:solidFill>
                  <a:schemeClr val="bg1"/>
                </a:solidFill>
                <a:latin typeface="+mn-lt"/>
                <a:ea typeface="Montserrat Black" charset="0"/>
                <a:cs typeface="Montserrat Black" charset="0"/>
              </a:rPr>
              <a:t>w</a:t>
            </a:r>
            <a:r>
              <a:rPr lang="en-US" sz="2800" b="1" dirty="0" smtClean="0">
                <a:solidFill>
                  <a:schemeClr val="bg1"/>
                </a:solidFill>
                <a:latin typeface="+mn-lt"/>
                <a:ea typeface="Montserrat Black" charset="0"/>
                <a:cs typeface="Montserrat Black" charset="0"/>
              </a:rPr>
              <a:t>eb” </a:t>
            </a:r>
            <a:r>
              <a:rPr lang="en-US" sz="2800" b="1" dirty="0">
                <a:solidFill>
                  <a:schemeClr val="bg1"/>
                </a:solidFill>
                <a:latin typeface="+mn-lt"/>
                <a:ea typeface="Montserrat Black" charset="0"/>
                <a:cs typeface="Montserrat Black" charset="0"/>
              </a:rPr>
              <a:t>to </a:t>
            </a:r>
            <a:r>
              <a:rPr lang="en-US" sz="2800" b="1" dirty="0" smtClean="0">
                <a:solidFill>
                  <a:schemeClr val="bg1"/>
                </a:solidFill>
                <a:latin typeface="+mn-lt"/>
                <a:ea typeface="Montserrat Black" charset="0"/>
                <a:cs typeface="Montserrat Black" charset="0"/>
              </a:rPr>
              <a:t>hide </a:t>
            </a:r>
            <a:r>
              <a:rPr lang="en-US" sz="2800" b="1" dirty="0">
                <a:solidFill>
                  <a:schemeClr val="bg1"/>
                </a:solidFill>
                <a:latin typeface="+mn-lt"/>
                <a:ea typeface="Montserrat Black" charset="0"/>
                <a:cs typeface="Montserrat Black" charset="0"/>
              </a:rPr>
              <a:t>in </a:t>
            </a:r>
            <a:r>
              <a:rPr lang="en-US" sz="2800" b="1" dirty="0" smtClean="0">
                <a:solidFill>
                  <a:schemeClr val="bg1"/>
                </a:solidFill>
                <a:latin typeface="+mn-lt"/>
                <a:ea typeface="Montserrat Black" charset="0"/>
                <a:cs typeface="Montserrat Black" charset="0"/>
              </a:rPr>
              <a:t>plain </a:t>
            </a:r>
            <a:r>
              <a:rPr lang="en-US" sz="2800" b="1" dirty="0">
                <a:solidFill>
                  <a:schemeClr val="bg1"/>
                </a:solidFill>
                <a:latin typeface="+mn-lt"/>
                <a:ea typeface="Montserrat Black" charset="0"/>
                <a:cs typeface="Montserrat Black" charset="0"/>
              </a:rPr>
              <a:t>s</a:t>
            </a:r>
            <a:r>
              <a:rPr lang="en-US" sz="2800" b="1" dirty="0" smtClean="0">
                <a:solidFill>
                  <a:schemeClr val="bg1"/>
                </a:solidFill>
                <a:latin typeface="+mn-lt"/>
                <a:ea typeface="Montserrat Black" charset="0"/>
                <a:cs typeface="Montserrat Black" charset="0"/>
              </a:rPr>
              <a:t>ight</a:t>
            </a:r>
            <a:endParaRPr lang="en-CA" sz="2800" b="1" spc="225"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37262315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12" y="0"/>
            <a:ext cx="9144000" cy="6858000"/>
          </a:xfrm>
          <a:prstGeom prst="rect">
            <a:avLst/>
          </a:prstGeom>
        </p:spPr>
      </p:pic>
      <p:sp>
        <p:nvSpPr>
          <p:cNvPr id="2" name="AutoShape 2" descr="Image result for DNC logo 2018 free"/>
          <p:cNvSpPr>
            <a:spLocks noChangeAspect="1" noChangeArrowheads="1"/>
          </p:cNvSpPr>
          <p:nvPr/>
        </p:nvSpPr>
        <p:spPr bwMode="auto">
          <a:xfrm>
            <a:off x="1190625" y="7548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dirty="0"/>
          </a:p>
        </p:txBody>
      </p:sp>
      <p:sp>
        <p:nvSpPr>
          <p:cNvPr id="4" name="AutoShape 4" descr="Image result for DNC logo 2018 free"/>
          <p:cNvSpPr>
            <a:spLocks noChangeAspect="1" noChangeArrowheads="1"/>
          </p:cNvSpPr>
          <p:nvPr/>
        </p:nvSpPr>
        <p:spPr bwMode="auto">
          <a:xfrm>
            <a:off x="1304925" y="8691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CA" dirty="0"/>
          </a:p>
        </p:txBody>
      </p:sp>
      <p:sp>
        <p:nvSpPr>
          <p:cNvPr id="10" name="TextBox 5"/>
          <p:cNvSpPr txBox="1"/>
          <p:nvPr/>
        </p:nvSpPr>
        <p:spPr>
          <a:xfrm>
            <a:off x="519758" y="2042516"/>
            <a:ext cx="2805736" cy="369332"/>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50572">
              <a:spcAft>
                <a:spcPts val="1310"/>
              </a:spcAft>
            </a:pPr>
            <a:r>
              <a:rPr lang="en-US" b="1" dirty="0">
                <a:solidFill>
                  <a:srgbClr val="0070C0"/>
                </a:solidFill>
                <a:ea typeface="Roboto Condensed" charset="0"/>
                <a:cs typeface="Roboto Condensed" charset="0"/>
              </a:rPr>
              <a:t>Credential Stuffing</a:t>
            </a:r>
            <a:endParaRPr lang="en-CA" b="1" dirty="0">
              <a:solidFill>
                <a:srgbClr val="0070C0"/>
              </a:solidFill>
              <a:ea typeface="Roboto Condensed" charset="0"/>
              <a:cs typeface="Roboto Condensed" charset="0"/>
            </a:endParaRPr>
          </a:p>
        </p:txBody>
      </p:sp>
      <p:sp>
        <p:nvSpPr>
          <p:cNvPr id="3" name="TextBox 2"/>
          <p:cNvSpPr txBox="1"/>
          <p:nvPr/>
        </p:nvSpPr>
        <p:spPr bwMode="gray">
          <a:xfrm rot="19332373">
            <a:off x="-699993" y="3154365"/>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11" name="TextBox 5"/>
          <p:cNvSpPr txBox="1"/>
          <p:nvPr/>
        </p:nvSpPr>
        <p:spPr>
          <a:xfrm>
            <a:off x="5065906" y="2033249"/>
            <a:ext cx="2794993" cy="646331"/>
          </a:xfrm>
          <a:prstGeom prst="rect">
            <a:avLst/>
          </a:prstGeom>
          <a:noFill/>
        </p:spPr>
        <p:style>
          <a:lnRef idx="0">
            <a:scrgbClr r="0" g="0" b="0"/>
          </a:lnRef>
          <a:fillRef idx="0">
            <a:scrgbClr r="0" g="0" b="0"/>
          </a:fillRef>
          <a:effectRef idx="0">
            <a:scrgbClr r="0" g="0" b="0"/>
          </a:effectRef>
          <a:fontRef idx="major"/>
        </p:style>
        <p:txBody>
          <a:bodyPr wrap="square" lIns="0" rtlCol="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defTabSz="850572">
              <a:spcAft>
                <a:spcPts val="1310"/>
              </a:spcAft>
            </a:pPr>
            <a:r>
              <a:rPr lang="en-US" b="1" dirty="0">
                <a:solidFill>
                  <a:srgbClr val="0070C0"/>
                </a:solidFill>
                <a:ea typeface="Roboto Condensed" charset="0"/>
                <a:cs typeface="Roboto Condensed" charset="0"/>
              </a:rPr>
              <a:t>What </a:t>
            </a:r>
            <a:r>
              <a:rPr lang="en-US" b="1" dirty="0" smtClean="0">
                <a:solidFill>
                  <a:srgbClr val="0070C0"/>
                </a:solidFill>
                <a:ea typeface="Roboto Condensed" charset="0"/>
                <a:cs typeface="Roboto Condensed" charset="0"/>
              </a:rPr>
              <a:t>Do </a:t>
            </a:r>
            <a:r>
              <a:rPr lang="en-US" b="1" dirty="0">
                <a:solidFill>
                  <a:srgbClr val="0070C0"/>
                </a:solidFill>
                <a:ea typeface="Roboto Condensed" charset="0"/>
                <a:cs typeface="Roboto Condensed" charset="0"/>
              </a:rPr>
              <a:t>Y</a:t>
            </a:r>
            <a:r>
              <a:rPr lang="en-US" b="1" dirty="0" smtClean="0">
                <a:solidFill>
                  <a:srgbClr val="0070C0"/>
                </a:solidFill>
                <a:ea typeface="Roboto Condensed" charset="0"/>
                <a:cs typeface="Roboto Condensed" charset="0"/>
              </a:rPr>
              <a:t>ou </a:t>
            </a:r>
            <a:r>
              <a:rPr lang="en-US" b="1" dirty="0">
                <a:solidFill>
                  <a:srgbClr val="0070C0"/>
                </a:solidFill>
                <a:ea typeface="Roboto Condensed" charset="0"/>
                <a:cs typeface="Roboto Condensed" charset="0"/>
              </a:rPr>
              <a:t>N</a:t>
            </a:r>
            <a:r>
              <a:rPr lang="en-US" b="1" dirty="0" smtClean="0">
                <a:solidFill>
                  <a:srgbClr val="0070C0"/>
                </a:solidFill>
                <a:ea typeface="Roboto Condensed" charset="0"/>
                <a:cs typeface="Roboto Condensed" charset="0"/>
              </a:rPr>
              <a:t>eed </a:t>
            </a:r>
            <a:r>
              <a:rPr lang="en-US" b="1" dirty="0">
                <a:solidFill>
                  <a:srgbClr val="0070C0"/>
                </a:solidFill>
                <a:ea typeface="Roboto Condensed" charset="0"/>
                <a:cs typeface="Roboto Condensed" charset="0"/>
              </a:rPr>
              <a:t>to </a:t>
            </a:r>
            <a:r>
              <a:rPr lang="en-US" b="1" dirty="0" smtClean="0">
                <a:solidFill>
                  <a:srgbClr val="0070C0"/>
                </a:solidFill>
                <a:ea typeface="Roboto Condensed" charset="0"/>
                <a:cs typeface="Roboto Condensed" charset="0"/>
              </a:rPr>
              <a:t>Do</a:t>
            </a:r>
            <a:r>
              <a:rPr lang="en-US" b="1" dirty="0">
                <a:solidFill>
                  <a:srgbClr val="0070C0"/>
                </a:solidFill>
                <a:ea typeface="Roboto Condensed" charset="0"/>
                <a:cs typeface="Roboto Condensed" charset="0"/>
              </a:rPr>
              <a:t>?</a:t>
            </a:r>
            <a:endParaRPr lang="en-CA" b="1" dirty="0">
              <a:solidFill>
                <a:srgbClr val="0070C0"/>
              </a:solidFill>
              <a:ea typeface="Roboto Condensed" charset="0"/>
              <a:cs typeface="Roboto Condensed" charset="0"/>
            </a:endParaRPr>
          </a:p>
        </p:txBody>
      </p:sp>
      <p:sp>
        <p:nvSpPr>
          <p:cNvPr id="5" name="TextBox 4"/>
          <p:cNvSpPr txBox="1"/>
          <p:nvPr/>
        </p:nvSpPr>
        <p:spPr bwMode="gray">
          <a:xfrm>
            <a:off x="4770046" y="2708699"/>
            <a:ext cx="3090853" cy="3359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marL="214313" indent="-214313">
              <a:lnSpc>
                <a:spcPct val="85000"/>
              </a:lnSpc>
              <a:spcAft>
                <a:spcPts val="450"/>
              </a:spcAft>
              <a:buFont typeface="Arial" panose="020B0604020202020204" pitchFamily="34" charset="0"/>
              <a:buChar char="•"/>
            </a:pPr>
            <a:r>
              <a:rPr lang="en-US" sz="1200" b="1" dirty="0"/>
              <a:t>Get ahead of the curve</a:t>
            </a:r>
            <a:r>
              <a:rPr lang="en-US" sz="1200" dirty="0"/>
              <a:t> </a:t>
            </a:r>
            <a:r>
              <a:rPr lang="en-US" sz="1200" b="1" dirty="0"/>
              <a:t>–</a:t>
            </a:r>
            <a:r>
              <a:rPr lang="en-US" sz="1200" dirty="0"/>
              <a:t> improve your password practices; individual passwords for individual accounts reduces vulnerabilities</a:t>
            </a:r>
            <a:r>
              <a:rPr lang="en-US" sz="1200" dirty="0" smtClean="0"/>
              <a:t>.</a:t>
            </a:r>
            <a:br>
              <a:rPr lang="en-US" sz="1200" dirty="0" smtClean="0"/>
            </a:br>
            <a:endParaRPr lang="en-US" sz="1200" dirty="0"/>
          </a:p>
          <a:p>
            <a:pPr marL="214313" indent="-214313">
              <a:lnSpc>
                <a:spcPct val="85000"/>
              </a:lnSpc>
              <a:spcAft>
                <a:spcPts val="450"/>
              </a:spcAft>
              <a:buFont typeface="Arial" panose="020B0604020202020204" pitchFamily="34" charset="0"/>
              <a:buChar char="•"/>
            </a:pPr>
            <a:r>
              <a:rPr lang="en-US" sz="1200" b="1" dirty="0"/>
              <a:t>Optimize SIEM with UEBA –</a:t>
            </a:r>
            <a:r>
              <a:rPr lang="en-US" sz="1200" dirty="0"/>
              <a:t> some SOCs already have UEBA capabilities on their SIEM; using SIEM and UEBA can help detect unauthorized access or </a:t>
            </a:r>
            <a:r>
              <a:rPr lang="en-US" sz="1200" dirty="0" smtClean="0"/>
              <a:t>can potentially </a:t>
            </a:r>
            <a:r>
              <a:rPr lang="en-US" sz="1200" dirty="0"/>
              <a:t>discover multiple login attempts from a single IP address. For more information on SIEM, go to our website and check out </a:t>
            </a:r>
            <a:r>
              <a:rPr lang="en-US" sz="1200" b="1" dirty="0" smtClean="0">
                <a:hlinkClick r:id="rId4"/>
              </a:rPr>
              <a:t>SoftwareReviews</a:t>
            </a:r>
            <a:r>
              <a:rPr lang="en-US" sz="1200" b="1" dirty="0" smtClean="0"/>
              <a:t>.</a:t>
            </a:r>
            <a:r>
              <a:rPr lang="en-US" sz="1200" dirty="0" smtClean="0"/>
              <a:t/>
            </a:r>
            <a:br>
              <a:rPr lang="en-US" sz="1200" dirty="0" smtClean="0"/>
            </a:br>
            <a:endParaRPr lang="en-US" sz="1200" dirty="0"/>
          </a:p>
          <a:p>
            <a:pPr marL="214313" indent="-214313">
              <a:lnSpc>
                <a:spcPct val="85000"/>
              </a:lnSpc>
              <a:spcAft>
                <a:spcPts val="450"/>
              </a:spcAft>
              <a:buFont typeface="Arial" panose="020B0604020202020204" pitchFamily="34" charset="0"/>
              <a:buChar char="•"/>
            </a:pPr>
            <a:r>
              <a:rPr lang="en-US" sz="1200" b="1" dirty="0"/>
              <a:t>Improve your </a:t>
            </a:r>
            <a:r>
              <a:rPr lang="en-US" sz="1200" b="1" dirty="0" smtClean="0"/>
              <a:t>security </a:t>
            </a:r>
            <a:r>
              <a:rPr lang="en-US" sz="1200" b="1" dirty="0"/>
              <a:t>s</a:t>
            </a:r>
            <a:r>
              <a:rPr lang="en-US" sz="1200" b="1" dirty="0" smtClean="0"/>
              <a:t>trategy </a:t>
            </a:r>
            <a:r>
              <a:rPr lang="en-US" sz="1200" b="1" dirty="0"/>
              <a:t>–</a:t>
            </a:r>
            <a:r>
              <a:rPr lang="en-US" sz="1200" dirty="0"/>
              <a:t> </a:t>
            </a:r>
            <a:r>
              <a:rPr lang="en-US" sz="1200" dirty="0" smtClean="0"/>
              <a:t>as </a:t>
            </a:r>
            <a:r>
              <a:rPr lang="en-US" sz="1200" dirty="0"/>
              <a:t>threats evolve, so too should your security strategy. Head over to our website and check out how to</a:t>
            </a:r>
            <a:r>
              <a:rPr lang="en-US" sz="1200" b="1" dirty="0"/>
              <a:t> </a:t>
            </a:r>
            <a:r>
              <a:rPr lang="en-US" sz="1200" b="1" i="1" dirty="0">
                <a:hlinkClick r:id="rId5"/>
              </a:rPr>
              <a:t>Build an Information Security Strategy</a:t>
            </a:r>
            <a:r>
              <a:rPr lang="en-US" sz="1200" b="1" dirty="0"/>
              <a:t>.</a:t>
            </a:r>
            <a:endParaRPr lang="en-CA" sz="1200" b="1" dirty="0"/>
          </a:p>
        </p:txBody>
      </p:sp>
      <p:sp>
        <p:nvSpPr>
          <p:cNvPr id="15" name="Rectangle 14"/>
          <p:cNvSpPr/>
          <p:nvPr/>
        </p:nvSpPr>
        <p:spPr>
          <a:xfrm>
            <a:off x="1344233" y="2899698"/>
            <a:ext cx="864096" cy="1580718"/>
          </a:xfrm>
          <a:prstGeom prst="rect">
            <a:avLst/>
          </a:prstGeom>
          <a:solidFill>
            <a:schemeClr val="bg2"/>
          </a:solidFill>
          <a:ln>
            <a:solidFill>
              <a:schemeClr val="tx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
        <p:nvSpPr>
          <p:cNvPr id="17" name="Oval 16"/>
          <p:cNvSpPr/>
          <p:nvPr/>
        </p:nvSpPr>
        <p:spPr>
          <a:xfrm>
            <a:off x="2024081" y="3738777"/>
            <a:ext cx="97064" cy="102551"/>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
        <p:nvSpPr>
          <p:cNvPr id="20" name="Flowchart: Connector 19"/>
          <p:cNvSpPr/>
          <p:nvPr/>
        </p:nvSpPr>
        <p:spPr>
          <a:xfrm>
            <a:off x="2055468" y="3896383"/>
            <a:ext cx="34289" cy="34289"/>
          </a:xfrm>
          <a:prstGeom prst="flowChartConnector">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
        <p:nvSpPr>
          <p:cNvPr id="21" name="Trapezoid 20"/>
          <p:cNvSpPr/>
          <p:nvPr/>
        </p:nvSpPr>
        <p:spPr>
          <a:xfrm>
            <a:off x="2055468" y="3913528"/>
            <a:ext cx="34289" cy="65569"/>
          </a:xfrm>
          <a:prstGeom prst="trapezoid">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
        <p:nvSpPr>
          <p:cNvPr id="22" name="TextBox 21"/>
          <p:cNvSpPr txBox="1"/>
          <p:nvPr/>
        </p:nvSpPr>
        <p:spPr bwMode="gray">
          <a:xfrm rot="20165393">
            <a:off x="-899571" y="3158511"/>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23" name="TextBox 22"/>
          <p:cNvSpPr txBox="1"/>
          <p:nvPr/>
        </p:nvSpPr>
        <p:spPr bwMode="gray">
          <a:xfrm rot="20165393">
            <a:off x="-357039" y="3388745"/>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24" name="TextBox 23"/>
          <p:cNvSpPr txBox="1"/>
          <p:nvPr/>
        </p:nvSpPr>
        <p:spPr bwMode="gray">
          <a:xfrm rot="852899">
            <a:off x="-791598" y="3902639"/>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25" name="TextBox 24"/>
          <p:cNvSpPr txBox="1"/>
          <p:nvPr/>
        </p:nvSpPr>
        <p:spPr bwMode="gray">
          <a:xfrm rot="20165393">
            <a:off x="-1066790" y="3378697"/>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26" name="TextBox 25"/>
          <p:cNvSpPr txBox="1"/>
          <p:nvPr/>
        </p:nvSpPr>
        <p:spPr bwMode="gray">
          <a:xfrm rot="20165393">
            <a:off x="-592086" y="4237097"/>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27" name="TextBox 26"/>
          <p:cNvSpPr txBox="1"/>
          <p:nvPr/>
        </p:nvSpPr>
        <p:spPr bwMode="gray">
          <a:xfrm rot="20165393">
            <a:off x="-420789" y="2799654"/>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28" name="TextBox 27"/>
          <p:cNvSpPr txBox="1"/>
          <p:nvPr/>
        </p:nvSpPr>
        <p:spPr bwMode="gray">
          <a:xfrm rot="20165393">
            <a:off x="-133837" y="2830294"/>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29" name="TextBox 28"/>
          <p:cNvSpPr txBox="1"/>
          <p:nvPr/>
        </p:nvSpPr>
        <p:spPr bwMode="gray">
          <a:xfrm rot="20814820">
            <a:off x="-1115262" y="3106925"/>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0" name="TextBox 29"/>
          <p:cNvSpPr txBox="1"/>
          <p:nvPr/>
        </p:nvSpPr>
        <p:spPr bwMode="gray">
          <a:xfrm rot="958434">
            <a:off x="-192292" y="3224282"/>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1" name="TextBox 30"/>
          <p:cNvSpPr txBox="1"/>
          <p:nvPr/>
        </p:nvSpPr>
        <p:spPr bwMode="gray">
          <a:xfrm rot="20165393">
            <a:off x="-250748" y="3493804"/>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2" name="TextBox 31"/>
          <p:cNvSpPr txBox="1"/>
          <p:nvPr/>
        </p:nvSpPr>
        <p:spPr bwMode="gray">
          <a:xfrm rot="20165393">
            <a:off x="-31965" y="3154910"/>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3" name="TextBox 32"/>
          <p:cNvSpPr txBox="1"/>
          <p:nvPr/>
        </p:nvSpPr>
        <p:spPr bwMode="gray">
          <a:xfrm rot="21276226">
            <a:off x="-774292" y="2996811"/>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4" name="TextBox 33"/>
          <p:cNvSpPr txBox="1"/>
          <p:nvPr/>
        </p:nvSpPr>
        <p:spPr bwMode="gray">
          <a:xfrm rot="725447">
            <a:off x="-1151535" y="3911602"/>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5" name="TextBox 34"/>
          <p:cNvSpPr txBox="1"/>
          <p:nvPr/>
        </p:nvSpPr>
        <p:spPr bwMode="gray">
          <a:xfrm rot="20226084">
            <a:off x="-284120" y="4035999"/>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6" name="TextBox 35"/>
          <p:cNvSpPr txBox="1"/>
          <p:nvPr/>
        </p:nvSpPr>
        <p:spPr bwMode="gray">
          <a:xfrm rot="3026309">
            <a:off x="-615025" y="3864941"/>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7" name="TextBox 36"/>
          <p:cNvSpPr txBox="1"/>
          <p:nvPr/>
        </p:nvSpPr>
        <p:spPr bwMode="gray">
          <a:xfrm rot="1354786">
            <a:off x="-530621" y="3378188"/>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8" name="TextBox 37"/>
          <p:cNvSpPr txBox="1"/>
          <p:nvPr/>
        </p:nvSpPr>
        <p:spPr bwMode="gray">
          <a:xfrm rot="549070">
            <a:off x="-1042268" y="2788217"/>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39" name="TextBox 38"/>
          <p:cNvSpPr txBox="1"/>
          <p:nvPr/>
        </p:nvSpPr>
        <p:spPr bwMode="gray">
          <a:xfrm rot="20165393">
            <a:off x="-416340" y="3295996"/>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40" name="TextBox 39"/>
          <p:cNvSpPr txBox="1"/>
          <p:nvPr/>
        </p:nvSpPr>
        <p:spPr bwMode="gray">
          <a:xfrm>
            <a:off x="207606" y="4508719"/>
            <a:ext cx="1200810"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200" dirty="0"/>
              <a:t>Compromised Credentials</a:t>
            </a:r>
            <a:endParaRPr lang="en-CA" sz="1200" dirty="0"/>
          </a:p>
        </p:txBody>
      </p:sp>
      <p:sp>
        <p:nvSpPr>
          <p:cNvPr id="41" name="Right Arrow 40"/>
          <p:cNvSpPr/>
          <p:nvPr/>
        </p:nvSpPr>
        <p:spPr>
          <a:xfrm>
            <a:off x="1565030" y="4606530"/>
            <a:ext cx="490438" cy="243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dirty="0"/>
          </a:p>
        </p:txBody>
      </p:sp>
      <p:sp>
        <p:nvSpPr>
          <p:cNvPr id="42" name="TextBox 41"/>
          <p:cNvSpPr txBox="1"/>
          <p:nvPr/>
        </p:nvSpPr>
        <p:spPr bwMode="gray">
          <a:xfrm>
            <a:off x="1240993" y="4821885"/>
            <a:ext cx="1050762"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200" dirty="0"/>
              <a:t>Login Portals</a:t>
            </a:r>
            <a:endParaRPr lang="en-CA" sz="1200" dirty="0"/>
          </a:p>
        </p:txBody>
      </p:sp>
      <p:sp>
        <p:nvSpPr>
          <p:cNvPr id="43" name="TextBox 42"/>
          <p:cNvSpPr txBox="1"/>
          <p:nvPr/>
        </p:nvSpPr>
        <p:spPr bwMode="gray">
          <a:xfrm>
            <a:off x="2254560" y="3015044"/>
            <a:ext cx="1475392" cy="119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171450" indent="-171450" algn="l">
              <a:lnSpc>
                <a:spcPct val="85000"/>
              </a:lnSpc>
              <a:buFont typeface="Arial" panose="020B0604020202020204" pitchFamily="34" charset="0"/>
              <a:buChar char="•"/>
            </a:pPr>
            <a:r>
              <a:rPr lang="en-US" sz="1200" dirty="0"/>
              <a:t>Privileged </a:t>
            </a:r>
            <a:r>
              <a:rPr lang="en-US" sz="1200" dirty="0" smtClean="0"/>
              <a:t>Data</a:t>
            </a:r>
            <a:br>
              <a:rPr lang="en-US" sz="1200" dirty="0" smtClean="0"/>
            </a:br>
            <a:endParaRPr lang="en-US" sz="1200" dirty="0" smtClean="0"/>
          </a:p>
          <a:p>
            <a:pPr marL="171450" indent="-171450" algn="l">
              <a:lnSpc>
                <a:spcPct val="85000"/>
              </a:lnSpc>
              <a:buFont typeface="Arial" panose="020B0604020202020204" pitchFamily="34" charset="0"/>
              <a:buChar char="•"/>
            </a:pPr>
            <a:r>
              <a:rPr lang="en-US" sz="1200" dirty="0" smtClean="0"/>
              <a:t>Sensitive Information</a:t>
            </a:r>
            <a:br>
              <a:rPr lang="en-US" sz="1200" dirty="0" smtClean="0"/>
            </a:br>
            <a:endParaRPr lang="en-US" sz="1200" dirty="0" smtClean="0"/>
          </a:p>
          <a:p>
            <a:pPr marL="171450" indent="-171450" algn="l">
              <a:lnSpc>
                <a:spcPct val="85000"/>
              </a:lnSpc>
              <a:buFont typeface="Arial" panose="020B0604020202020204" pitchFamily="34" charset="0"/>
              <a:buChar char="•"/>
            </a:pPr>
            <a:r>
              <a:rPr lang="en-US" sz="1200" dirty="0" smtClean="0"/>
              <a:t>Private </a:t>
            </a:r>
            <a:r>
              <a:rPr lang="en-US" sz="1200" dirty="0"/>
              <a:t>Networks</a:t>
            </a:r>
            <a:endParaRPr lang="en-CA" sz="1200" dirty="0"/>
          </a:p>
        </p:txBody>
      </p:sp>
      <p:sp>
        <p:nvSpPr>
          <p:cNvPr id="44" name="TextBox 43"/>
          <p:cNvSpPr txBox="1"/>
          <p:nvPr/>
        </p:nvSpPr>
        <p:spPr bwMode="gray">
          <a:xfrm>
            <a:off x="2394802" y="4522290"/>
            <a:ext cx="1137946" cy="40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sz="1200" dirty="0"/>
              <a:t>Unauthorized Access</a:t>
            </a:r>
            <a:endParaRPr lang="en-CA" sz="1200" dirty="0"/>
          </a:p>
        </p:txBody>
      </p:sp>
      <p:sp>
        <p:nvSpPr>
          <p:cNvPr id="46" name="TextBox 45"/>
          <p:cNvSpPr txBox="1"/>
          <p:nvPr/>
        </p:nvSpPr>
        <p:spPr bwMode="gray">
          <a:xfrm rot="20165393">
            <a:off x="-801314" y="3544875"/>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47" name="TextBox 46"/>
          <p:cNvSpPr txBox="1"/>
          <p:nvPr/>
        </p:nvSpPr>
        <p:spPr bwMode="gray">
          <a:xfrm rot="20165393">
            <a:off x="-312070" y="3067624"/>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48" name="TextBox 47"/>
          <p:cNvSpPr txBox="1"/>
          <p:nvPr/>
        </p:nvSpPr>
        <p:spPr bwMode="gray">
          <a:xfrm rot="20165393">
            <a:off x="-425072" y="3021922"/>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49" name="TextBox 48"/>
          <p:cNvSpPr txBox="1"/>
          <p:nvPr/>
        </p:nvSpPr>
        <p:spPr bwMode="gray">
          <a:xfrm rot="20165393">
            <a:off x="-963453" y="4086523"/>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50" name="TextBox 49"/>
          <p:cNvSpPr txBox="1"/>
          <p:nvPr/>
        </p:nvSpPr>
        <p:spPr bwMode="gray">
          <a:xfrm rot="20165393">
            <a:off x="-309399" y="3636833"/>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51" name="TextBox 50"/>
          <p:cNvSpPr txBox="1"/>
          <p:nvPr/>
        </p:nvSpPr>
        <p:spPr bwMode="gray">
          <a:xfrm rot="20165393">
            <a:off x="-282452" y="3887248"/>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53" name="TextBox 52"/>
          <p:cNvSpPr txBox="1"/>
          <p:nvPr/>
        </p:nvSpPr>
        <p:spPr bwMode="gray">
          <a:xfrm rot="20814820">
            <a:off x="-686959" y="4191059"/>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54" name="TextBox 53"/>
          <p:cNvSpPr txBox="1"/>
          <p:nvPr/>
        </p:nvSpPr>
        <p:spPr bwMode="gray">
          <a:xfrm rot="20814820">
            <a:off x="-1068025" y="3477472"/>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55" name="TextBox 54"/>
          <p:cNvSpPr txBox="1"/>
          <p:nvPr/>
        </p:nvSpPr>
        <p:spPr bwMode="gray">
          <a:xfrm rot="20814820">
            <a:off x="-585058" y="3635173"/>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password</a:t>
            </a:r>
          </a:p>
        </p:txBody>
      </p:sp>
      <p:sp>
        <p:nvSpPr>
          <p:cNvPr id="56" name="TextBox 55"/>
          <p:cNvSpPr txBox="1"/>
          <p:nvPr/>
        </p:nvSpPr>
        <p:spPr bwMode="gray">
          <a:xfrm rot="20165393">
            <a:off x="-272591" y="3769356"/>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57" name="TextBox 56"/>
          <p:cNvSpPr txBox="1"/>
          <p:nvPr/>
        </p:nvSpPr>
        <p:spPr bwMode="gray">
          <a:xfrm rot="20165393">
            <a:off x="-819883" y="2901202"/>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58" name="TextBox 57"/>
          <p:cNvSpPr txBox="1"/>
          <p:nvPr/>
        </p:nvSpPr>
        <p:spPr bwMode="gray">
          <a:xfrm rot="20165393">
            <a:off x="-999290" y="3800897"/>
            <a:ext cx="2805736" cy="17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t" anchorCtr="0">
            <a:spAutoFit/>
          </a:bodyPr>
          <a:lstStyle/>
          <a:p>
            <a:pPr>
              <a:lnSpc>
                <a:spcPct val="85000"/>
              </a:lnSpc>
              <a:spcAft>
                <a:spcPts val="450"/>
              </a:spcAft>
            </a:pPr>
            <a:r>
              <a:rPr lang="en-US" sz="600" dirty="0"/>
              <a:t>username</a:t>
            </a:r>
          </a:p>
        </p:txBody>
      </p:sp>
      <p:sp>
        <p:nvSpPr>
          <p:cNvPr id="61" name="TextBox 60"/>
          <p:cNvSpPr txBox="1"/>
          <p:nvPr/>
        </p:nvSpPr>
        <p:spPr bwMode="gray">
          <a:xfrm>
            <a:off x="143508" y="6505245"/>
            <a:ext cx="1656186"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a:lnSpc>
                <a:spcPct val="85000"/>
              </a:lnSpc>
            </a:pPr>
            <a:r>
              <a:rPr lang="en-US" sz="1000" dirty="0"/>
              <a:t>Sources: </a:t>
            </a:r>
            <a:r>
              <a:rPr lang="en-US" sz="1000" dirty="0">
                <a:hlinkClick r:id="rId6"/>
              </a:rPr>
              <a:t>Wired</a:t>
            </a:r>
            <a:r>
              <a:rPr lang="en-US" sz="1000" dirty="0"/>
              <a:t>; </a:t>
            </a:r>
            <a:r>
              <a:rPr lang="en-US" sz="1000" dirty="0" smtClean="0">
                <a:hlinkClick r:id="rId7"/>
              </a:rPr>
              <a:t>QUARTZ</a:t>
            </a:r>
            <a:r>
              <a:rPr lang="en-US" sz="1000" dirty="0" smtClean="0"/>
              <a:t> </a:t>
            </a:r>
            <a:endParaRPr lang="en-CA" sz="1000" dirty="0"/>
          </a:p>
        </p:txBody>
      </p:sp>
      <p:sp>
        <p:nvSpPr>
          <p:cNvPr id="62" name="TextBox 61"/>
          <p:cNvSpPr txBox="1"/>
          <p:nvPr/>
        </p:nvSpPr>
        <p:spPr>
          <a:xfrm>
            <a:off x="4011458" y="658864"/>
            <a:ext cx="4982262" cy="1255728"/>
          </a:xfrm>
          <a:prstGeom prst="rect">
            <a:avLst/>
          </a:prstGeom>
          <a:noFill/>
        </p:spPr>
        <p:txBody>
          <a:bodyPr wrap="square" rtlCol="0">
            <a:spAutoFit/>
          </a:bodyPr>
          <a:lstStyle/>
          <a:p>
            <a:pPr marL="401241" algn="r">
              <a:lnSpc>
                <a:spcPct val="90000"/>
              </a:lnSpc>
              <a:spcAft>
                <a:spcPts val="225"/>
              </a:spcAft>
            </a:pPr>
            <a:r>
              <a:rPr lang="en-US" sz="2800" b="1" dirty="0">
                <a:solidFill>
                  <a:schemeClr val="bg1"/>
                </a:solidFill>
                <a:latin typeface="+mn-lt"/>
                <a:ea typeface="Montserrat Black" charset="0"/>
                <a:cs typeface="Montserrat Black" charset="0"/>
              </a:rPr>
              <a:t>How </a:t>
            </a:r>
            <a:r>
              <a:rPr lang="en-US" sz="2800" b="1" dirty="0" smtClean="0">
                <a:solidFill>
                  <a:schemeClr val="bg1"/>
                </a:solidFill>
                <a:latin typeface="+mn-lt"/>
                <a:ea typeface="Montserrat Black" charset="0"/>
                <a:cs typeface="Montserrat Black" charset="0"/>
              </a:rPr>
              <a:t>hackers </a:t>
            </a:r>
            <a:r>
              <a:rPr lang="en-US" sz="2800" b="1" dirty="0">
                <a:solidFill>
                  <a:schemeClr val="bg1"/>
                </a:solidFill>
                <a:latin typeface="+mn-lt"/>
                <a:ea typeface="Montserrat Black" charset="0"/>
                <a:cs typeface="Montserrat Black" charset="0"/>
              </a:rPr>
              <a:t>u</a:t>
            </a:r>
            <a:r>
              <a:rPr lang="en-US" sz="2800" b="1" dirty="0" smtClean="0">
                <a:solidFill>
                  <a:schemeClr val="bg1"/>
                </a:solidFill>
                <a:latin typeface="+mn-lt"/>
                <a:ea typeface="Montserrat Black" charset="0"/>
                <a:cs typeface="Montserrat Black" charset="0"/>
              </a:rPr>
              <a:t>se </a:t>
            </a:r>
            <a:r>
              <a:rPr lang="en-US" sz="2800" b="1" dirty="0">
                <a:solidFill>
                  <a:schemeClr val="bg1"/>
                </a:solidFill>
                <a:latin typeface="+mn-lt"/>
                <a:ea typeface="Montserrat Black" charset="0"/>
                <a:cs typeface="Montserrat Black" charset="0"/>
              </a:rPr>
              <a:t>the </a:t>
            </a:r>
            <a:r>
              <a:rPr lang="en-US" sz="2800" b="1" dirty="0" smtClean="0">
                <a:solidFill>
                  <a:schemeClr val="bg1"/>
                </a:solidFill>
                <a:latin typeface="+mn-lt"/>
                <a:ea typeface="Montserrat Black" charset="0"/>
                <a:cs typeface="Montserrat Black" charset="0"/>
              </a:rPr>
              <a:t>“gray </a:t>
            </a:r>
            <a:r>
              <a:rPr lang="en-US" sz="2800" b="1" dirty="0">
                <a:solidFill>
                  <a:schemeClr val="bg1"/>
                </a:solidFill>
                <a:latin typeface="+mn-lt"/>
                <a:ea typeface="Montserrat Black" charset="0"/>
                <a:cs typeface="Montserrat Black" charset="0"/>
              </a:rPr>
              <a:t>w</a:t>
            </a:r>
            <a:r>
              <a:rPr lang="en-US" sz="2800" b="1" dirty="0" smtClean="0">
                <a:solidFill>
                  <a:schemeClr val="bg1"/>
                </a:solidFill>
                <a:latin typeface="+mn-lt"/>
                <a:ea typeface="Montserrat Black" charset="0"/>
                <a:cs typeface="Montserrat Black" charset="0"/>
              </a:rPr>
              <a:t>eb” </a:t>
            </a:r>
            <a:r>
              <a:rPr lang="en-US" sz="2800" b="1" dirty="0">
                <a:solidFill>
                  <a:schemeClr val="bg1"/>
                </a:solidFill>
                <a:latin typeface="+mn-lt"/>
                <a:ea typeface="Montserrat Black" charset="0"/>
                <a:cs typeface="Montserrat Black" charset="0"/>
              </a:rPr>
              <a:t>to </a:t>
            </a:r>
            <a:r>
              <a:rPr lang="en-US" sz="2800" b="1" dirty="0" smtClean="0">
                <a:solidFill>
                  <a:schemeClr val="bg1"/>
                </a:solidFill>
                <a:latin typeface="+mn-lt"/>
                <a:ea typeface="Montserrat Black" charset="0"/>
                <a:cs typeface="Montserrat Black" charset="0"/>
              </a:rPr>
              <a:t>hide </a:t>
            </a:r>
            <a:r>
              <a:rPr lang="en-US" sz="2800" b="1" dirty="0">
                <a:solidFill>
                  <a:schemeClr val="bg1"/>
                </a:solidFill>
                <a:latin typeface="+mn-lt"/>
                <a:ea typeface="Montserrat Black" charset="0"/>
                <a:cs typeface="Montserrat Black" charset="0"/>
              </a:rPr>
              <a:t>in </a:t>
            </a:r>
            <a:r>
              <a:rPr lang="en-US" sz="2800" b="1" dirty="0" smtClean="0">
                <a:solidFill>
                  <a:schemeClr val="bg1"/>
                </a:solidFill>
                <a:latin typeface="+mn-lt"/>
                <a:ea typeface="Montserrat Black" charset="0"/>
                <a:cs typeface="Montserrat Black" charset="0"/>
              </a:rPr>
              <a:t>plain </a:t>
            </a:r>
            <a:r>
              <a:rPr lang="en-US" sz="2800" b="1" dirty="0">
                <a:solidFill>
                  <a:schemeClr val="bg1"/>
                </a:solidFill>
                <a:latin typeface="+mn-lt"/>
                <a:ea typeface="Montserrat Black" charset="0"/>
                <a:cs typeface="Montserrat Black" charset="0"/>
              </a:rPr>
              <a:t>s</a:t>
            </a:r>
            <a:r>
              <a:rPr lang="en-US" sz="2800" b="1" dirty="0" smtClean="0">
                <a:solidFill>
                  <a:schemeClr val="bg1"/>
                </a:solidFill>
                <a:latin typeface="+mn-lt"/>
                <a:ea typeface="Montserrat Black" charset="0"/>
                <a:cs typeface="Montserrat Black" charset="0"/>
              </a:rPr>
              <a:t>ight</a:t>
            </a:r>
            <a:endParaRPr lang="en-CA" sz="2800" b="1" spc="225"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2520873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13" name="TextBox 12"/>
          <p:cNvSpPr txBox="1"/>
          <p:nvPr/>
        </p:nvSpPr>
        <p:spPr bwMode="gray">
          <a:xfrm>
            <a:off x="143508" y="6518230"/>
            <a:ext cx="3312125"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000" dirty="0" smtClean="0"/>
              <a:t>Sources: </a:t>
            </a:r>
            <a:r>
              <a:rPr lang="en-US" sz="1000" dirty="0" smtClean="0">
                <a:hlinkClick r:id="rId4"/>
              </a:rPr>
              <a:t>The Verge</a:t>
            </a:r>
            <a:r>
              <a:rPr lang="en-US" sz="1000" dirty="0" smtClean="0"/>
              <a:t>; </a:t>
            </a:r>
            <a:r>
              <a:rPr lang="en-US" sz="1000" dirty="0" smtClean="0">
                <a:hlinkClick r:id="rId5"/>
              </a:rPr>
              <a:t>ZD Net</a:t>
            </a:r>
            <a:r>
              <a:rPr lang="en-US" sz="1000" dirty="0" smtClean="0"/>
              <a:t>; </a:t>
            </a:r>
            <a:r>
              <a:rPr lang="en-US" sz="1000" dirty="0" smtClean="0">
                <a:hlinkClick r:id="rId6"/>
              </a:rPr>
              <a:t>Google</a:t>
            </a:r>
            <a:r>
              <a:rPr lang="en-US" sz="1000" dirty="0" smtClean="0"/>
              <a:t>; </a:t>
            </a:r>
            <a:r>
              <a:rPr lang="en-US" sz="1000" dirty="0" smtClean="0">
                <a:hlinkClick r:id="rId7"/>
              </a:rPr>
              <a:t>Computer World</a:t>
            </a:r>
            <a:r>
              <a:rPr lang="en-US" sz="1000" dirty="0" smtClean="0"/>
              <a:t> </a:t>
            </a:r>
            <a:endParaRPr lang="en-CA" sz="1000" dirty="0" smtClean="0"/>
          </a:p>
        </p:txBody>
      </p:sp>
      <p:sp>
        <p:nvSpPr>
          <p:cNvPr id="6" name="Rectangle 5"/>
          <p:cNvSpPr/>
          <p:nvPr/>
        </p:nvSpPr>
        <p:spPr>
          <a:xfrm>
            <a:off x="75364" y="2085573"/>
            <a:ext cx="4477014" cy="2557431"/>
          </a:xfrm>
          <a:prstGeom prst="rect">
            <a:avLst/>
          </a:prstGeom>
        </p:spPr>
        <p:txBody>
          <a:bodyPr wrap="square">
            <a:spAutoFit/>
          </a:bodyPr>
          <a:lstStyle/>
          <a:p>
            <a:pPr marL="11206" marR="186028" algn="l" defTabSz="403433">
              <a:lnSpc>
                <a:spcPct val="104200"/>
              </a:lnSpc>
              <a:spcAft>
                <a:spcPts val="600"/>
              </a:spcAft>
            </a:pPr>
            <a:r>
              <a:rPr lang="en-US" b="1" spc="-4" dirty="0" smtClean="0">
                <a:solidFill>
                  <a:srgbClr val="0070C0"/>
                </a:solidFill>
                <a:ea typeface="Roboto Condensed" charset="0"/>
                <a:cs typeface="Roboto Condensed" charset="0"/>
              </a:rPr>
              <a:t>Windows 7: Exposed</a:t>
            </a:r>
          </a:p>
          <a:p>
            <a:pPr marL="296956" marR="186028" indent="-285750" algn="l" defTabSz="403433">
              <a:lnSpc>
                <a:spcPct val="104200"/>
              </a:lnSpc>
              <a:spcAft>
                <a:spcPts val="600"/>
              </a:spcAft>
              <a:buFont typeface="Arial" panose="020B0604020202020204" pitchFamily="34" charset="0"/>
              <a:buChar char="•"/>
            </a:pPr>
            <a:r>
              <a:rPr lang="en-US" sz="1400" spc="-4" dirty="0" smtClean="0">
                <a:ea typeface="Roboto Condensed" charset="0"/>
                <a:cs typeface="Roboto Condensed" charset="0"/>
              </a:rPr>
              <a:t>On Feb. 27 Google discovers two zero-day vulnerabilities in Windows 7 and Chrome, respectively.</a:t>
            </a:r>
          </a:p>
          <a:p>
            <a:pPr marL="296956" marR="186028" indent="-285750" algn="l" defTabSz="403433">
              <a:lnSpc>
                <a:spcPct val="104200"/>
              </a:lnSpc>
              <a:spcAft>
                <a:spcPts val="600"/>
              </a:spcAft>
              <a:buFont typeface="Arial" panose="020B0604020202020204" pitchFamily="34" charset="0"/>
              <a:buChar char="•"/>
            </a:pPr>
            <a:r>
              <a:rPr lang="en-US" sz="1400" spc="-4" dirty="0" smtClean="0">
                <a:ea typeface="Roboto Condensed" charset="0"/>
                <a:cs typeface="Roboto Condensed" charset="0"/>
              </a:rPr>
              <a:t>Notifies Microsoft, and announces vulnerabilities via blog.</a:t>
            </a:r>
          </a:p>
          <a:p>
            <a:pPr marL="296956" marR="186028" indent="-285750" algn="l" defTabSz="403433">
              <a:lnSpc>
                <a:spcPct val="104200"/>
              </a:lnSpc>
              <a:spcAft>
                <a:spcPts val="600"/>
              </a:spcAft>
              <a:buFont typeface="Arial" panose="020B0604020202020204" pitchFamily="34" charset="0"/>
              <a:buChar char="•"/>
            </a:pPr>
            <a:r>
              <a:rPr lang="en-US" sz="1400" spc="-4" dirty="0" smtClean="0">
                <a:ea typeface="Roboto Condensed" charset="0"/>
                <a:cs typeface="Roboto Condensed" charset="0"/>
              </a:rPr>
              <a:t>Chrome patched immediately.</a:t>
            </a:r>
          </a:p>
          <a:p>
            <a:pPr marL="296956" marR="186028" indent="-285750" algn="l" defTabSz="403433">
              <a:lnSpc>
                <a:spcPct val="104200"/>
              </a:lnSpc>
              <a:spcAft>
                <a:spcPts val="600"/>
              </a:spcAft>
              <a:buFont typeface="Arial" panose="020B0604020202020204" pitchFamily="34" charset="0"/>
              <a:buChar char="•"/>
            </a:pPr>
            <a:r>
              <a:rPr lang="en-US" sz="1400" spc="-4" dirty="0" smtClean="0">
                <a:ea typeface="Roboto Condensed" charset="0"/>
                <a:cs typeface="Roboto Condensed" charset="0"/>
              </a:rPr>
              <a:t>Windows 7 patched as of March 12.</a:t>
            </a:r>
          </a:p>
          <a:p>
            <a:pPr marL="296956" marR="186028" indent="-285750" algn="l" defTabSz="403433">
              <a:lnSpc>
                <a:spcPct val="104200"/>
              </a:lnSpc>
              <a:spcAft>
                <a:spcPts val="600"/>
              </a:spcAft>
              <a:buFont typeface="Arial" panose="020B0604020202020204" pitchFamily="34" charset="0"/>
              <a:buChar char="•"/>
            </a:pPr>
            <a:r>
              <a:rPr lang="en-US" sz="1400" spc="-4" dirty="0" smtClean="0">
                <a:ea typeface="Roboto Condensed" charset="0"/>
                <a:cs typeface="Roboto Condensed" charset="0"/>
              </a:rPr>
              <a:t>Microsoft also patches another zero-day.</a:t>
            </a:r>
          </a:p>
        </p:txBody>
      </p:sp>
      <p:sp>
        <p:nvSpPr>
          <p:cNvPr id="5" name="Rectangle 4"/>
          <p:cNvSpPr/>
          <p:nvPr/>
        </p:nvSpPr>
        <p:spPr>
          <a:xfrm>
            <a:off x="75363" y="5098352"/>
            <a:ext cx="4477014" cy="1283365"/>
          </a:xfrm>
          <a:prstGeom prst="rect">
            <a:avLst/>
          </a:prstGeom>
        </p:spPr>
        <p:txBody>
          <a:bodyPr wrap="square">
            <a:spAutoFit/>
          </a:bodyPr>
          <a:lstStyle/>
          <a:p>
            <a:pPr marL="11206" marR="186028" algn="l" defTabSz="403433">
              <a:lnSpc>
                <a:spcPct val="104200"/>
              </a:lnSpc>
              <a:spcAft>
                <a:spcPts val="600"/>
              </a:spcAft>
            </a:pPr>
            <a:r>
              <a:rPr lang="en-US" b="1" spc="-4" dirty="0" smtClean="0">
                <a:solidFill>
                  <a:srgbClr val="0070C0"/>
                </a:solidFill>
                <a:ea typeface="Roboto Condensed" charset="0"/>
                <a:cs typeface="Roboto Condensed" charset="0"/>
              </a:rPr>
              <a:t>What do I need to do?</a:t>
            </a:r>
          </a:p>
          <a:p>
            <a:pPr marL="296956" marR="186028" indent="-285750" algn="l" defTabSz="403433">
              <a:lnSpc>
                <a:spcPct val="104200"/>
              </a:lnSpc>
              <a:spcAft>
                <a:spcPts val="600"/>
              </a:spcAft>
              <a:buFont typeface="Arial" panose="020B0604020202020204" pitchFamily="34" charset="0"/>
              <a:buChar char="•"/>
            </a:pPr>
            <a:r>
              <a:rPr lang="en-US" sz="1400" spc="-4" dirty="0" smtClean="0">
                <a:ea typeface="Roboto Condensed" charset="0"/>
                <a:cs typeface="Roboto Condensed" charset="0"/>
              </a:rPr>
              <a:t>Download the patches.</a:t>
            </a:r>
          </a:p>
          <a:p>
            <a:pPr marL="296956" marR="186028" indent="-285750" algn="l" defTabSz="403433">
              <a:lnSpc>
                <a:spcPct val="104200"/>
              </a:lnSpc>
              <a:spcAft>
                <a:spcPts val="600"/>
              </a:spcAft>
              <a:buFont typeface="Arial" panose="020B0604020202020204" pitchFamily="34" charset="0"/>
              <a:buChar char="•"/>
            </a:pPr>
            <a:r>
              <a:rPr lang="en-US" sz="1400" spc="-4" dirty="0" smtClean="0">
                <a:ea typeface="Roboto Condensed" charset="0"/>
                <a:cs typeface="Roboto Condensed" charset="0"/>
              </a:rPr>
              <a:t>Upgrade to Windows 10.</a:t>
            </a:r>
          </a:p>
          <a:p>
            <a:pPr marL="296956" marR="186028" indent="-285750" algn="l" defTabSz="403433">
              <a:lnSpc>
                <a:spcPct val="104200"/>
              </a:lnSpc>
              <a:spcAft>
                <a:spcPts val="600"/>
              </a:spcAft>
              <a:buFont typeface="Arial" panose="020B0604020202020204" pitchFamily="34" charset="0"/>
              <a:buChar char="•"/>
            </a:pPr>
            <a:r>
              <a:rPr lang="en-US" sz="1400" spc="-4" dirty="0" smtClean="0">
                <a:ea typeface="Roboto Condensed" charset="0"/>
                <a:cs typeface="Roboto Condensed" charset="0"/>
              </a:rPr>
              <a:t>Know that Windows 7 is on life support.</a:t>
            </a:r>
          </a:p>
        </p:txBody>
      </p:sp>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a:stretch/>
        </p:blipFill>
        <p:spPr bwMode="auto">
          <a:xfrm>
            <a:off x="5667549" y="2145195"/>
            <a:ext cx="2556285" cy="2691373"/>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Group 21"/>
          <p:cNvGrpSpPr/>
          <p:nvPr/>
        </p:nvGrpSpPr>
        <p:grpSpPr>
          <a:xfrm>
            <a:off x="4896036" y="4977172"/>
            <a:ext cx="4099312" cy="1651822"/>
            <a:chOff x="4896036" y="4977172"/>
            <a:chExt cx="4099312" cy="1651822"/>
          </a:xfrm>
        </p:grpSpPr>
        <p:sp>
          <p:nvSpPr>
            <p:cNvPr id="17" name="Rectangle 16"/>
            <p:cNvSpPr/>
            <p:nvPr/>
          </p:nvSpPr>
          <p:spPr>
            <a:xfrm>
              <a:off x="4896036" y="4977172"/>
              <a:ext cx="4099312" cy="165182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6" name="Rectangle 15"/>
            <p:cNvSpPr/>
            <p:nvPr/>
          </p:nvSpPr>
          <p:spPr>
            <a:xfrm>
              <a:off x="5075771" y="5098352"/>
              <a:ext cx="3919577" cy="1206421"/>
            </a:xfrm>
            <a:prstGeom prst="rect">
              <a:avLst/>
            </a:prstGeom>
          </p:spPr>
          <p:txBody>
            <a:bodyPr wrap="square">
              <a:spAutoFit/>
            </a:bodyPr>
            <a:lstStyle/>
            <a:p>
              <a:pPr marL="11206" marR="186028" algn="l" defTabSz="403433">
                <a:lnSpc>
                  <a:spcPct val="104200"/>
                </a:lnSpc>
                <a:spcAft>
                  <a:spcPts val="600"/>
                </a:spcAft>
              </a:pPr>
              <a:r>
                <a:rPr lang="en-US" b="1" spc="-4" dirty="0" smtClean="0">
                  <a:solidFill>
                    <a:srgbClr val="0070C0"/>
                  </a:solidFill>
                  <a:ea typeface="Roboto Condensed" charset="0"/>
                  <a:cs typeface="Roboto Condensed" charset="0"/>
                </a:rPr>
                <a:t>Info-Tech Resources</a:t>
              </a:r>
              <a:endParaRPr lang="en-US" b="1" spc="-4" dirty="0">
                <a:solidFill>
                  <a:srgbClr val="0070C0"/>
                </a:solidFill>
                <a:ea typeface="Roboto Condensed" charset="0"/>
                <a:cs typeface="Roboto Condensed" charset="0"/>
              </a:endParaRPr>
            </a:p>
            <a:p>
              <a:pPr marL="296956" marR="186028" indent="-285750" algn="l" defTabSz="403433">
                <a:lnSpc>
                  <a:spcPct val="104200"/>
                </a:lnSpc>
                <a:spcAft>
                  <a:spcPts val="600"/>
                </a:spcAft>
                <a:buFont typeface="Arial" panose="020B0604020202020204" pitchFamily="34" charset="0"/>
                <a:buChar char="•"/>
              </a:pPr>
              <a:r>
                <a:rPr lang="en-US" sz="1400" i="1" spc="-4" dirty="0">
                  <a:ea typeface="Roboto Condensed" charset="0"/>
                  <a:cs typeface="Roboto Condensed" charset="0"/>
                  <a:hlinkClick r:id="rId9"/>
                </a:rPr>
                <a:t>Migrate to Windows 10</a:t>
              </a:r>
              <a:endParaRPr lang="en-US" sz="1400" i="1" spc="-4" dirty="0">
                <a:ea typeface="Roboto Condensed" charset="0"/>
                <a:cs typeface="Roboto Condensed" charset="0"/>
              </a:endParaRPr>
            </a:p>
            <a:p>
              <a:pPr marL="296956" marR="186028" indent="-285750" algn="l" defTabSz="403433">
                <a:lnSpc>
                  <a:spcPct val="104200"/>
                </a:lnSpc>
                <a:spcAft>
                  <a:spcPts val="600"/>
                </a:spcAft>
                <a:buFont typeface="Arial" panose="020B0604020202020204" pitchFamily="34" charset="0"/>
                <a:buChar char="•"/>
              </a:pPr>
              <a:r>
                <a:rPr lang="en-US" sz="1400" i="1" spc="-4" dirty="0">
                  <a:ea typeface="Roboto Condensed" charset="0"/>
                  <a:cs typeface="Roboto Condensed" charset="0"/>
                  <a:hlinkClick r:id="rId10"/>
                </a:rPr>
                <a:t>Design and Implement a Vulnerability Management Program</a:t>
              </a:r>
              <a:endParaRPr lang="en-US" sz="1400" i="1" spc="-4" dirty="0">
                <a:ea typeface="Roboto Condensed" charset="0"/>
                <a:cs typeface="Roboto Condensed" charset="0"/>
              </a:endParaRPr>
            </a:p>
          </p:txBody>
        </p:sp>
      </p:grpSp>
      <p:sp>
        <p:nvSpPr>
          <p:cNvPr id="15" name="TextBox 14"/>
          <p:cNvSpPr txBox="1"/>
          <p:nvPr/>
        </p:nvSpPr>
        <p:spPr>
          <a:xfrm>
            <a:off x="4011458" y="658864"/>
            <a:ext cx="4982262" cy="1255728"/>
          </a:xfrm>
          <a:prstGeom prst="rect">
            <a:avLst/>
          </a:prstGeom>
          <a:noFill/>
        </p:spPr>
        <p:txBody>
          <a:bodyPr wrap="square" rtlCol="0">
            <a:spAutoFit/>
          </a:bodyPr>
          <a:lstStyle/>
          <a:p>
            <a:pPr marL="401241" algn="r">
              <a:lnSpc>
                <a:spcPct val="90000"/>
              </a:lnSpc>
              <a:spcAft>
                <a:spcPts val="225"/>
              </a:spcAft>
            </a:pPr>
            <a:r>
              <a:rPr lang="en-US" sz="2800" b="1" dirty="0" smtClean="0">
                <a:solidFill>
                  <a:schemeClr val="bg1"/>
                </a:solidFill>
                <a:latin typeface="+mn-lt"/>
                <a:ea typeface="Montserrat Black" charset="0"/>
                <a:cs typeface="Montserrat Black" charset="0"/>
              </a:rPr>
              <a:t>Zero-Day </a:t>
            </a:r>
            <a:r>
              <a:rPr lang="en-US" sz="2800" b="1" dirty="0">
                <a:solidFill>
                  <a:schemeClr val="bg1"/>
                </a:solidFill>
                <a:latin typeface="+mn-lt"/>
                <a:ea typeface="Montserrat Black" charset="0"/>
                <a:cs typeface="Montserrat Black" charset="0"/>
              </a:rPr>
              <a:t>exploit discovered in Windows 7 and Chrome</a:t>
            </a:r>
            <a:endParaRPr lang="en-CA" sz="2800" b="1" spc="225" dirty="0">
              <a:solidFill>
                <a:schemeClr val="bg1"/>
              </a:solidFill>
              <a:latin typeface="+mn-lt"/>
              <a:ea typeface="Montserrat Black" charset="0"/>
              <a:cs typeface="Montserrat Black" charset="0"/>
            </a:endParaRPr>
          </a:p>
        </p:txBody>
      </p:sp>
    </p:spTree>
    <p:extLst>
      <p:ext uri="{BB962C8B-B14F-4D97-AF65-F5344CB8AC3E}">
        <p14:creationId xmlns:p14="http://schemas.microsoft.com/office/powerpoint/2010/main" val="17962242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 y="1"/>
            <a:ext cx="9144507" cy="6858380"/>
          </a:xfrm>
          <a:prstGeom prst="rect">
            <a:avLst/>
          </a:prstGeom>
        </p:spPr>
      </p:pic>
      <p:pic>
        <p:nvPicPr>
          <p:cNvPr id="4" name="Picture 3"/>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3140844" y="2856063"/>
            <a:ext cx="1807381" cy="359971"/>
          </a:xfrm>
          <a:prstGeom prst="rect">
            <a:avLst/>
          </a:prstGeom>
        </p:spPr>
      </p:pic>
      <p:sp>
        <p:nvSpPr>
          <p:cNvPr id="5" name="TextBox 4"/>
          <p:cNvSpPr txBox="1"/>
          <p:nvPr/>
        </p:nvSpPr>
        <p:spPr>
          <a:xfrm>
            <a:off x="5877144" y="3032957"/>
            <a:ext cx="2079232" cy="307777"/>
          </a:xfrm>
          <a:prstGeom prst="rect">
            <a:avLst/>
          </a:prstGeom>
          <a:noFill/>
        </p:spPr>
        <p:txBody>
          <a:bodyPr wrap="square" rtlCol="0">
            <a:spAutoFit/>
          </a:bodyPr>
          <a:lstStyle/>
          <a:p>
            <a:pPr algn="ctr"/>
            <a:r>
              <a:rPr lang="en-CA" sz="1400" dirty="0">
                <a:solidFill>
                  <a:srgbClr val="FFFFFF"/>
                </a:solidFill>
                <a:latin typeface="+mj-lt"/>
                <a:ea typeface="Roboto Condensed" charset="0"/>
                <a:cs typeface="Roboto Condensed" charset="0"/>
              </a:rPr>
              <a:t>Welcome to our team</a:t>
            </a:r>
            <a:r>
              <a:rPr lang="en-CA" sz="1400" dirty="0">
                <a:solidFill>
                  <a:srgbClr val="FFFFFF"/>
                </a:solidFill>
                <a:latin typeface="+mj-lt"/>
                <a:ea typeface="Roboto Medium" panose="02000000000000000000" pitchFamily="2" charset="0"/>
              </a:rPr>
              <a:t>.</a:t>
            </a:r>
          </a:p>
        </p:txBody>
      </p:sp>
    </p:spTree>
    <p:extLst>
      <p:ext uri="{BB962C8B-B14F-4D97-AF65-F5344CB8AC3E}">
        <p14:creationId xmlns:p14="http://schemas.microsoft.com/office/powerpoint/2010/main" val="4198722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 y="0"/>
            <a:ext cx="9152884" cy="6858000"/>
          </a:xfrm>
          <a:prstGeom prst="rect">
            <a:avLst/>
          </a:prstGeom>
        </p:spPr>
      </p:pic>
      <p:sp>
        <p:nvSpPr>
          <p:cNvPr id="5" name="TextBox 4"/>
          <p:cNvSpPr txBox="1"/>
          <p:nvPr/>
        </p:nvSpPr>
        <p:spPr>
          <a:xfrm>
            <a:off x="215520" y="2600912"/>
            <a:ext cx="6732241" cy="830997"/>
          </a:xfrm>
          <a:prstGeom prst="rect">
            <a:avLst/>
          </a:prstGeom>
          <a:noFill/>
          <a:effectLst>
            <a:softEdge rad="127000"/>
          </a:effectLst>
        </p:spPr>
        <p:txBody>
          <a:bodyPr wrap="square" rtlCol="0">
            <a:spAutoFit/>
          </a:bodyPr>
          <a:lstStyle/>
          <a:p>
            <a:pPr algn="r"/>
            <a:r>
              <a:rPr lang="en-US" sz="3200" b="1" dirty="0">
                <a:solidFill>
                  <a:srgbClr val="FFFFFF">
                    <a:alpha val="95000"/>
                  </a:srgbClr>
                </a:solidFill>
                <a:effectLst>
                  <a:glow rad="12700">
                    <a:srgbClr val="243F54">
                      <a:alpha val="40000"/>
                    </a:srgbClr>
                  </a:glow>
                </a:effectLst>
                <a:latin typeface="+mn-lt"/>
                <a:ea typeface="Montserrat Black" charset="0"/>
                <a:cs typeface="Montserrat Black" charset="0"/>
              </a:rPr>
              <a:t>Threat Landscape Briefing</a:t>
            </a:r>
            <a:r>
              <a:rPr lang="en-US" sz="4400" b="1" dirty="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t/>
            </a:r>
            <a:br>
              <a:rPr lang="en-US" sz="4400" b="1" dirty="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br>
            <a:r>
              <a:rPr lang="en-US" sz="1600" dirty="0" smtClean="0">
                <a:solidFill>
                  <a:srgbClr val="FFFFFF">
                    <a:alpha val="95000"/>
                  </a:srgbClr>
                </a:solidFill>
                <a:effectLst>
                  <a:glow rad="12700">
                    <a:srgbClr val="243F54">
                      <a:alpha val="40000"/>
                    </a:srgbClr>
                  </a:glow>
                </a:effectLst>
                <a:latin typeface="+mn-lt"/>
                <a:ea typeface="Roboto" panose="02000000000000000000" pitchFamily="2" charset="0"/>
                <a:cs typeface="Arial" panose="020B0604020202020204" pitchFamily="34" charset="0"/>
              </a:rPr>
              <a:t>April 2019</a:t>
            </a:r>
            <a:endParaRPr lang="en-US" sz="1600" dirty="0">
              <a:solidFill>
                <a:srgbClr val="FFFFFF">
                  <a:alpha val="95000"/>
                </a:srgbClr>
              </a:solidFill>
              <a:effectLst>
                <a:glow rad="12700">
                  <a:srgbClr val="243F54">
                    <a:alpha val="40000"/>
                  </a:srgbClr>
                </a:glow>
              </a:effectLst>
              <a:latin typeface="+mn-lt"/>
              <a:ea typeface="Montserrat Light" charset="0"/>
              <a:cs typeface="Montserrat Light" charset="0"/>
            </a:endParaRPr>
          </a:p>
        </p:txBody>
      </p:sp>
      <p:pic>
        <p:nvPicPr>
          <p:cNvPr id="2" name="Picture 1"/>
          <p:cNvPicPr>
            <a:picLocks noChangeAspect="1"/>
          </p:cNvPicPr>
          <p:nvPr/>
        </p:nvPicPr>
        <p:blipFill>
          <a:blip r:embed="rId4"/>
          <a:stretch>
            <a:fillRect/>
          </a:stretch>
        </p:blipFill>
        <p:spPr>
          <a:xfrm>
            <a:off x="7632340" y="80628"/>
            <a:ext cx="1329043" cy="469433"/>
          </a:xfrm>
          <a:prstGeom prst="rect">
            <a:avLst/>
          </a:prstGeom>
        </p:spPr>
      </p:pic>
    </p:spTree>
    <p:extLst>
      <p:ext uri="{BB962C8B-B14F-4D97-AF65-F5344CB8AC3E}">
        <p14:creationId xmlns:p14="http://schemas.microsoft.com/office/powerpoint/2010/main" val="37065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 y="0"/>
            <a:ext cx="9144000" cy="6858000"/>
          </a:xfrm>
          <a:prstGeom prst="rect">
            <a:avLst/>
          </a:prstGeom>
        </p:spPr>
      </p:pic>
      <p:sp>
        <p:nvSpPr>
          <p:cNvPr id="12" name="TextBox 11"/>
          <p:cNvSpPr txBox="1"/>
          <p:nvPr/>
        </p:nvSpPr>
        <p:spPr>
          <a:xfrm>
            <a:off x="-324544" y="469118"/>
            <a:ext cx="4041474" cy="906402"/>
          </a:xfrm>
          <a:prstGeom prst="rect">
            <a:avLst/>
          </a:prstGeom>
          <a:noFill/>
        </p:spPr>
        <p:txBody>
          <a:bodyPr wrap="square" rtlCol="0">
            <a:spAutoFit/>
          </a:bodyPr>
          <a:lstStyle/>
          <a:p>
            <a:pPr marL="534988" algn="l">
              <a:lnSpc>
                <a:spcPct val="90000"/>
              </a:lnSpc>
              <a:spcAft>
                <a:spcPts val="300"/>
              </a:spcAft>
            </a:pPr>
            <a:r>
              <a:rPr lang="en-CA" sz="2800" b="1" dirty="0">
                <a:solidFill>
                  <a:schemeClr val="bg1"/>
                </a:solidFill>
                <a:latin typeface="+mn-lt"/>
                <a:ea typeface="Montserrat Light" charset="0"/>
                <a:cs typeface="Montserrat Light" charset="0"/>
              </a:rPr>
              <a:t>Threat Briefing </a:t>
            </a:r>
          </a:p>
          <a:p>
            <a:pPr marL="534988" algn="l">
              <a:lnSpc>
                <a:spcPct val="90000"/>
              </a:lnSpc>
              <a:spcAft>
                <a:spcPts val="300"/>
              </a:spcAft>
            </a:pPr>
            <a:r>
              <a:rPr lang="en-CA" sz="2800" b="1" dirty="0">
                <a:solidFill>
                  <a:schemeClr val="bg1"/>
                </a:solidFill>
                <a:latin typeface="+mn-lt"/>
                <a:ea typeface="Montserrat Black" charset="0"/>
                <a:cs typeface="Montserrat Black" charset="0"/>
              </a:rPr>
              <a:t>Analysts</a:t>
            </a:r>
            <a:endParaRPr lang="en-CA" sz="2800" b="1" spc="300" dirty="0">
              <a:solidFill>
                <a:schemeClr val="bg1"/>
              </a:solidFill>
              <a:latin typeface="+mn-lt"/>
              <a:ea typeface="Montserrat Black" charset="0"/>
              <a:cs typeface="Montserrat Black" charset="0"/>
            </a:endParaRPr>
          </a:p>
        </p:txBody>
      </p:sp>
      <p:grpSp>
        <p:nvGrpSpPr>
          <p:cNvPr id="14" name="Group 4"/>
          <p:cNvGrpSpPr/>
          <p:nvPr/>
        </p:nvGrpSpPr>
        <p:grpSpPr>
          <a:xfrm>
            <a:off x="3767466" y="2693808"/>
            <a:ext cx="5181476" cy="941628"/>
            <a:chOff x="3794788" y="5726910"/>
            <a:chExt cx="5181476" cy="941628"/>
          </a:xfrm>
        </p:grpSpPr>
        <p:sp>
          <p:nvSpPr>
            <p:cNvPr id="17" name="Title 2"/>
            <p:cNvSpPr txBox="1">
              <a:spLocks/>
            </p:cNvSpPr>
            <p:nvPr/>
          </p:nvSpPr>
          <p:spPr>
            <a:xfrm>
              <a:off x="4817294" y="5804442"/>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ea typeface="Roboto Condensed" charset="0"/>
                  <a:cs typeface="Roboto Condensed" charset="0"/>
                </a:rPr>
                <a:t>Ian Mulholland</a:t>
              </a:r>
            </a:p>
            <a:p>
              <a:pPr algn="l"/>
              <a:r>
                <a:rPr lang="en-CA" sz="1400" dirty="0" smtClean="0">
                  <a:solidFill>
                    <a:schemeClr val="accent1"/>
                  </a:solidFill>
                  <a:ea typeface="Roboto Condensed" charset="0"/>
                  <a:cs typeface="Roboto Condensed" charset="0"/>
                </a:rPr>
                <a:t>Research Analyst – </a:t>
              </a:r>
              <a:r>
                <a:rPr lang="en-CA" sz="1400" dirty="0">
                  <a:solidFill>
                    <a:schemeClr val="accent1"/>
                  </a:solidFill>
                  <a:ea typeface="Roboto Condensed" charset="0"/>
                  <a:cs typeface="Roboto Condensed" charset="0"/>
                </a:rPr>
                <a:t>Security, Risk &amp; Compliance</a:t>
              </a:r>
              <a:br>
                <a:rPr lang="en-CA" sz="1400" dirty="0">
                  <a:solidFill>
                    <a:schemeClr val="accent1"/>
                  </a:solidFill>
                  <a:ea typeface="Roboto Condensed" charset="0"/>
                  <a:cs typeface="Roboto Condensed" charset="0"/>
                </a:rPr>
              </a:br>
              <a:r>
                <a:rPr lang="en-CA" sz="2000" dirty="0">
                  <a:ea typeface="Roboto" panose="02000000000000000000" pitchFamily="2" charset="0"/>
                </a:rPr>
                <a:t/>
              </a:r>
              <a:br>
                <a:rPr lang="en-CA" sz="2000" dirty="0">
                  <a:ea typeface="Roboto" panose="02000000000000000000" pitchFamily="2" charset="0"/>
                </a:rPr>
              </a:br>
              <a:endParaRPr lang="en-CA" sz="2000" dirty="0"/>
            </a:p>
          </p:txBody>
        </p:sp>
        <p:pic>
          <p:nvPicPr>
            <p:cNvPr id="18"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4788" y="5726910"/>
              <a:ext cx="868465" cy="859937"/>
            </a:xfrm>
            <a:prstGeom prst="ellipse">
              <a:avLst/>
            </a:prstGeom>
          </p:spPr>
        </p:pic>
      </p:grpSp>
      <p:grpSp>
        <p:nvGrpSpPr>
          <p:cNvPr id="19" name="Group 18"/>
          <p:cNvGrpSpPr/>
          <p:nvPr/>
        </p:nvGrpSpPr>
        <p:grpSpPr>
          <a:xfrm>
            <a:off x="3769872" y="1628800"/>
            <a:ext cx="5040000" cy="936447"/>
            <a:chOff x="3757621" y="3147977"/>
            <a:chExt cx="5190232" cy="936447"/>
          </a:xfrm>
        </p:grpSpPr>
        <p:sp>
          <p:nvSpPr>
            <p:cNvPr id="20" name="Title 2"/>
            <p:cNvSpPr txBox="1">
              <a:spLocks/>
            </p:cNvSpPr>
            <p:nvPr/>
          </p:nvSpPr>
          <p:spPr>
            <a:xfrm>
              <a:off x="4788883" y="3220328"/>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a:solidFill>
                    <a:schemeClr val="accent1"/>
                  </a:solidFill>
                  <a:ea typeface="Roboto Condensed" charset="0"/>
                  <a:cs typeface="Roboto Condensed" charset="0"/>
                </a:rPr>
                <a:t>Jessica Ireland, MAJ, PMP</a:t>
              </a:r>
            </a:p>
            <a:p>
              <a:pPr algn="l"/>
              <a:r>
                <a:rPr lang="en-CA" sz="1400" b="0" dirty="0">
                  <a:solidFill>
                    <a:schemeClr val="accent1"/>
                  </a:solidFill>
                  <a:ea typeface="Roboto Condensed" charset="0"/>
                  <a:cs typeface="Roboto Condensed" charset="0"/>
                </a:rPr>
                <a:t>Director – Security, Risk &amp; Compliance</a:t>
              </a:r>
              <a:br>
                <a:rPr lang="en-CA" sz="1400" b="0" dirty="0">
                  <a:solidFill>
                    <a:schemeClr val="accent1"/>
                  </a:solidFill>
                  <a:ea typeface="Roboto Condensed" charset="0"/>
                  <a:cs typeface="Roboto Condensed" charset="0"/>
                </a:rPr>
              </a:br>
              <a:r>
                <a:rPr lang="en-CA" sz="1400" b="0" dirty="0">
                  <a:ea typeface="Roboto" panose="02000000000000000000" pitchFamily="2" charset="0"/>
                </a:rPr>
                <a:t/>
              </a:r>
              <a:br>
                <a:rPr lang="en-CA" sz="1400" b="0" dirty="0">
                  <a:ea typeface="Roboto" panose="02000000000000000000" pitchFamily="2" charset="0"/>
                </a:rPr>
              </a:br>
              <a:endParaRPr lang="en-CA" sz="1400" dirty="0"/>
            </a:p>
          </p:txBody>
        </p:sp>
        <p:pic>
          <p:nvPicPr>
            <p:cNvPr id="21" name="Picture 20"/>
            <p:cNvPicPr>
              <a:picLocks noChangeAspect="1"/>
            </p:cNvPicPr>
            <p:nvPr/>
          </p:nvPicPr>
          <p:blipFill rotWithShape="1">
            <a:blip r:embed="rId5"/>
            <a:srcRect l="6564" r="2503" b="4182"/>
            <a:stretch/>
          </p:blipFill>
          <p:spPr>
            <a:xfrm>
              <a:off x="3757621" y="3147977"/>
              <a:ext cx="884047" cy="813322"/>
            </a:xfrm>
            <a:prstGeom prst="ellipse">
              <a:avLst/>
            </a:prstGeom>
          </p:spPr>
        </p:pic>
      </p:grpSp>
      <p:grpSp>
        <p:nvGrpSpPr>
          <p:cNvPr id="4" name="Group 3"/>
          <p:cNvGrpSpPr/>
          <p:nvPr/>
        </p:nvGrpSpPr>
        <p:grpSpPr>
          <a:xfrm>
            <a:off x="3769872" y="4759333"/>
            <a:ext cx="5202244" cy="880476"/>
            <a:chOff x="3769872" y="4996698"/>
            <a:chExt cx="5202244" cy="880476"/>
          </a:xfrm>
        </p:grpSpPr>
        <p:sp>
          <p:nvSpPr>
            <p:cNvPr id="23" name="Title 2"/>
            <p:cNvSpPr txBox="1">
              <a:spLocks/>
            </p:cNvSpPr>
            <p:nvPr/>
          </p:nvSpPr>
          <p:spPr>
            <a:xfrm>
              <a:off x="4813146" y="4996698"/>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smtClean="0">
                  <a:solidFill>
                    <a:schemeClr val="accent1"/>
                  </a:solidFill>
                  <a:ea typeface="Roboto Condensed" charset="0"/>
                  <a:cs typeface="Roboto Condensed" charset="0"/>
                </a:rPr>
                <a:t>Logan Rohde</a:t>
              </a:r>
              <a:endParaRPr lang="en-CA" sz="2000" b="1" dirty="0">
                <a:solidFill>
                  <a:schemeClr val="accent1"/>
                </a:solidFill>
                <a:ea typeface="Roboto Condensed" charset="0"/>
                <a:cs typeface="Roboto Condensed" charset="0"/>
              </a:endParaRPr>
            </a:p>
            <a:p>
              <a:pPr algn="l"/>
              <a:r>
                <a:rPr lang="en-CA" sz="1400" dirty="0" smtClean="0">
                  <a:solidFill>
                    <a:schemeClr val="accent1"/>
                  </a:solidFill>
                  <a:ea typeface="Roboto Condensed" charset="0"/>
                  <a:cs typeface="Roboto Condensed" charset="0"/>
                </a:rPr>
                <a:t>Research Specialist – </a:t>
              </a:r>
              <a:r>
                <a:rPr lang="en-CA" sz="1400" dirty="0">
                  <a:solidFill>
                    <a:schemeClr val="accent1"/>
                  </a:solidFill>
                  <a:ea typeface="Roboto Condensed" charset="0"/>
                  <a:cs typeface="Roboto Condensed" charset="0"/>
                </a:rPr>
                <a:t>Security, Risk &amp; Compliance</a:t>
              </a:r>
              <a:br>
                <a:rPr lang="en-CA" sz="1400" dirty="0">
                  <a:solidFill>
                    <a:schemeClr val="accent1"/>
                  </a:solidFill>
                  <a:ea typeface="Roboto Condensed" charset="0"/>
                  <a:cs typeface="Roboto Condensed" charset="0"/>
                </a:rPr>
              </a:br>
              <a:r>
                <a:rPr lang="en-CA" sz="1400" dirty="0">
                  <a:ea typeface="Roboto" panose="02000000000000000000" pitchFamily="2" charset="0"/>
                </a:rPr>
                <a:t/>
              </a:r>
              <a:br>
                <a:rPr lang="en-CA" sz="1400" dirty="0">
                  <a:ea typeface="Roboto" panose="02000000000000000000" pitchFamily="2" charset="0"/>
                </a:rPr>
              </a:br>
              <a:endParaRPr lang="en-CA" sz="1400" dirty="0"/>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9872" y="5005276"/>
              <a:ext cx="871898" cy="871898"/>
            </a:xfrm>
            <a:prstGeom prst="ellipse">
              <a:avLst/>
            </a:prstGeom>
          </p:spPr>
        </p:pic>
      </p:grpSp>
      <p:grpSp>
        <p:nvGrpSpPr>
          <p:cNvPr id="3" name="Group 2"/>
          <p:cNvGrpSpPr/>
          <p:nvPr/>
        </p:nvGrpSpPr>
        <p:grpSpPr>
          <a:xfrm>
            <a:off x="3767703" y="3763997"/>
            <a:ext cx="5136666" cy="866775"/>
            <a:chOff x="3767703" y="3930383"/>
            <a:chExt cx="5136666" cy="866775"/>
          </a:xfrm>
        </p:grpSpPr>
        <p:sp>
          <p:nvSpPr>
            <p:cNvPr id="13" name="Title 2"/>
            <p:cNvSpPr txBox="1">
              <a:spLocks/>
            </p:cNvSpPr>
            <p:nvPr/>
          </p:nvSpPr>
          <p:spPr>
            <a:xfrm>
              <a:off x="4769514" y="3931722"/>
              <a:ext cx="4134855"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US" sz="2000" b="1" dirty="0" smtClean="0">
                  <a:solidFill>
                    <a:schemeClr val="accent1"/>
                  </a:solidFill>
                  <a:latin typeface="+mn-lt"/>
                  <a:ea typeface="Roboto Condensed" charset="0"/>
                  <a:cs typeface="Roboto Condensed" charset="0"/>
                </a:rPr>
                <a:t>Michelle Tran</a:t>
              </a:r>
              <a:r>
                <a:rPr lang="en-CA" sz="2000" b="1" dirty="0">
                  <a:solidFill>
                    <a:schemeClr val="accent1"/>
                  </a:solidFill>
                  <a:latin typeface="+mn-lt"/>
                  <a:ea typeface="Roboto Condensed" charset="0"/>
                  <a:cs typeface="Roboto Condensed" charset="0"/>
                </a:rPr>
                <a:t/>
              </a:r>
              <a:br>
                <a:rPr lang="en-CA" sz="2000" b="1" dirty="0">
                  <a:solidFill>
                    <a:schemeClr val="accent1"/>
                  </a:solidFill>
                  <a:latin typeface="+mn-lt"/>
                  <a:ea typeface="Roboto Condensed" charset="0"/>
                  <a:cs typeface="Roboto Condensed" charset="0"/>
                </a:rPr>
              </a:br>
              <a:r>
                <a:rPr lang="en-CA" sz="1400" dirty="0" smtClean="0">
                  <a:solidFill>
                    <a:schemeClr val="accent1"/>
                  </a:solidFill>
                  <a:latin typeface="+mn-lt"/>
                  <a:ea typeface="Roboto Condensed" charset="0"/>
                  <a:cs typeface="Roboto Condensed" charset="0"/>
                </a:rPr>
                <a:t>Research Specialist – </a:t>
              </a:r>
              <a:r>
                <a:rPr lang="en-CA" sz="1400" dirty="0">
                  <a:solidFill>
                    <a:schemeClr val="accent1"/>
                  </a:solidFill>
                  <a:latin typeface="+mn-lt"/>
                  <a:ea typeface="Roboto Condensed" charset="0"/>
                  <a:cs typeface="Roboto Condensed" charset="0"/>
                </a:rPr>
                <a:t>Security, Risk &amp; Compliance</a:t>
              </a:r>
              <a:br>
                <a:rPr lang="en-CA" sz="1400" dirty="0">
                  <a:solidFill>
                    <a:schemeClr val="accent1"/>
                  </a:solidFill>
                  <a:latin typeface="+mn-lt"/>
                  <a:ea typeface="Roboto Condensed" charset="0"/>
                  <a:cs typeface="Roboto Condensed" charset="0"/>
                </a:rPr>
              </a:br>
              <a:r>
                <a:rPr lang="en-CA" sz="1400" dirty="0">
                  <a:solidFill>
                    <a:schemeClr val="accent1"/>
                  </a:solidFill>
                  <a:ea typeface="Roboto Condensed" charset="0"/>
                  <a:cs typeface="Roboto Condensed" charset="0"/>
                </a:rPr>
                <a:t/>
              </a:r>
              <a:br>
                <a:rPr lang="en-CA" sz="1400" dirty="0">
                  <a:solidFill>
                    <a:schemeClr val="accent1"/>
                  </a:solidFill>
                  <a:ea typeface="Roboto Condensed" charset="0"/>
                  <a:cs typeface="Roboto Condensed" charset="0"/>
                </a:rPr>
              </a:br>
              <a:endParaRPr lang="en-CA" sz="1400" dirty="0">
                <a:solidFill>
                  <a:schemeClr val="accent1"/>
                </a:solidFill>
                <a:ea typeface="Roboto Condensed" charset="0"/>
                <a:cs typeface="Roboto Condensed"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67703" y="3930383"/>
              <a:ext cx="866775" cy="866775"/>
            </a:xfrm>
            <a:prstGeom prst="ellipse">
              <a:avLst/>
            </a:prstGeom>
          </p:spPr>
        </p:pic>
      </p:grpSp>
      <p:grpSp>
        <p:nvGrpSpPr>
          <p:cNvPr id="5" name="Group 4"/>
          <p:cNvGrpSpPr/>
          <p:nvPr/>
        </p:nvGrpSpPr>
        <p:grpSpPr>
          <a:xfrm>
            <a:off x="3750120" y="5768372"/>
            <a:ext cx="5198822" cy="975007"/>
            <a:chOff x="3750120" y="5912388"/>
            <a:chExt cx="5198822" cy="975007"/>
          </a:xfrm>
        </p:grpSpPr>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50120" y="5912388"/>
              <a:ext cx="871200" cy="975007"/>
            </a:xfrm>
            <a:prstGeom prst="ellipse">
              <a:avLst/>
            </a:prstGeom>
          </p:spPr>
        </p:pic>
        <p:sp>
          <p:nvSpPr>
            <p:cNvPr id="16" name="Title 2"/>
            <p:cNvSpPr txBox="1">
              <a:spLocks/>
            </p:cNvSpPr>
            <p:nvPr/>
          </p:nvSpPr>
          <p:spPr>
            <a:xfrm>
              <a:off x="4789972" y="5985284"/>
              <a:ext cx="4158970" cy="864096"/>
            </a:xfrm>
            <a:prstGeom prst="rect">
              <a:avLst/>
            </a:prstGeom>
          </p:spPr>
          <p:txBody>
            <a:bodyPr/>
            <a:ls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l"/>
              <a:r>
                <a:rPr lang="en-CA" sz="2000" b="1" dirty="0" smtClean="0">
                  <a:solidFill>
                    <a:schemeClr val="accent1"/>
                  </a:solidFill>
                  <a:ea typeface="Roboto Condensed" charset="0"/>
                  <a:cs typeface="Roboto Condensed" charset="0"/>
                </a:rPr>
                <a:t>Marc Mazur</a:t>
              </a:r>
              <a:endParaRPr lang="en-CA" sz="2000" b="1" dirty="0">
                <a:solidFill>
                  <a:schemeClr val="accent1"/>
                </a:solidFill>
                <a:ea typeface="Roboto Condensed" charset="0"/>
                <a:cs typeface="Roboto Condensed" charset="0"/>
              </a:endParaRPr>
            </a:p>
            <a:p>
              <a:pPr algn="l"/>
              <a:r>
                <a:rPr lang="en-CA" sz="1400" dirty="0" smtClean="0">
                  <a:solidFill>
                    <a:schemeClr val="accent1"/>
                  </a:solidFill>
                  <a:ea typeface="Roboto Condensed" charset="0"/>
                  <a:cs typeface="Roboto Condensed" charset="0"/>
                </a:rPr>
                <a:t>Research Specialist – </a:t>
              </a:r>
              <a:r>
                <a:rPr lang="en-CA" sz="1400" dirty="0">
                  <a:solidFill>
                    <a:schemeClr val="accent1"/>
                  </a:solidFill>
                  <a:ea typeface="Roboto Condensed" charset="0"/>
                  <a:cs typeface="Roboto Condensed" charset="0"/>
                </a:rPr>
                <a:t>Security, Risk &amp; Compliance</a:t>
              </a:r>
              <a:br>
                <a:rPr lang="en-CA" sz="1400" dirty="0">
                  <a:solidFill>
                    <a:schemeClr val="accent1"/>
                  </a:solidFill>
                  <a:ea typeface="Roboto Condensed" charset="0"/>
                  <a:cs typeface="Roboto Condensed" charset="0"/>
                </a:rPr>
              </a:br>
              <a:r>
                <a:rPr lang="en-CA" sz="1400" dirty="0">
                  <a:ea typeface="Roboto" panose="02000000000000000000" pitchFamily="2" charset="0"/>
                </a:rPr>
                <a:t/>
              </a:r>
              <a:br>
                <a:rPr lang="en-CA" sz="1400" dirty="0">
                  <a:ea typeface="Roboto" panose="02000000000000000000" pitchFamily="2" charset="0"/>
                </a:rPr>
              </a:br>
              <a:endParaRPr lang="en-CA" sz="1400" dirty="0"/>
            </a:p>
          </p:txBody>
        </p:sp>
      </p:grpSp>
    </p:spTree>
    <p:extLst>
      <p:ext uri="{BB962C8B-B14F-4D97-AF65-F5344CB8AC3E}">
        <p14:creationId xmlns:p14="http://schemas.microsoft.com/office/powerpoint/2010/main" val="1151863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66240"/>
          </a:xfrm>
          <a:prstGeom prst="rect">
            <a:avLst/>
          </a:prstGeom>
        </p:spPr>
      </p:pic>
      <p:sp>
        <p:nvSpPr>
          <p:cNvPr id="42" name="TextBox 41"/>
          <p:cNvSpPr txBox="1"/>
          <p:nvPr/>
        </p:nvSpPr>
        <p:spPr>
          <a:xfrm>
            <a:off x="-1" y="1448652"/>
            <a:ext cx="2051721" cy="461665"/>
          </a:xfrm>
          <a:prstGeom prst="rect">
            <a:avLst/>
          </a:prstGeom>
          <a:noFill/>
        </p:spPr>
        <p:txBody>
          <a:bodyPr wrap="square" rtlCol="0">
            <a:spAutoFit/>
          </a:bodyPr>
          <a:lstStyle/>
          <a:p>
            <a:pPr defTabSz="403433"/>
            <a:r>
              <a:rPr lang="en-US" sz="2400" b="1" dirty="0">
                <a:solidFill>
                  <a:schemeClr val="bg1"/>
                </a:solidFill>
                <a:latin typeface="+mj-lt"/>
                <a:ea typeface="Roboto Condensed" charset="0"/>
                <a:cs typeface="Roboto Condensed" charset="0"/>
              </a:rPr>
              <a:t>Topics</a:t>
            </a:r>
          </a:p>
        </p:txBody>
      </p:sp>
      <p:sp>
        <p:nvSpPr>
          <p:cNvPr id="22" name="TextBox 21"/>
          <p:cNvSpPr txBox="1"/>
          <p:nvPr/>
        </p:nvSpPr>
        <p:spPr>
          <a:xfrm>
            <a:off x="6336198" y="332658"/>
            <a:ext cx="2363813" cy="480131"/>
          </a:xfrm>
          <a:prstGeom prst="rect">
            <a:avLst/>
          </a:prstGeom>
          <a:noFill/>
        </p:spPr>
        <p:txBody>
          <a:bodyPr wrap="square" rtlCol="0">
            <a:spAutoFit/>
          </a:bodyPr>
          <a:lstStyle/>
          <a:p>
            <a:pPr marL="534988" algn="r">
              <a:lnSpc>
                <a:spcPct val="90000"/>
              </a:lnSpc>
              <a:spcAft>
                <a:spcPts val="300"/>
              </a:spcAft>
            </a:pPr>
            <a:r>
              <a:rPr lang="en-CA" sz="2800" b="1" dirty="0">
                <a:solidFill>
                  <a:schemeClr val="bg1"/>
                </a:solidFill>
                <a:latin typeface="+mn-lt"/>
                <a:ea typeface="Montserrat Black" charset="0"/>
                <a:cs typeface="Montserrat Black" charset="0"/>
              </a:rPr>
              <a:t>Agenda</a:t>
            </a:r>
            <a:endParaRPr lang="en-CA" sz="2800" b="1" spc="300" dirty="0">
              <a:solidFill>
                <a:schemeClr val="bg1"/>
              </a:solidFill>
              <a:latin typeface="+mn-lt"/>
              <a:ea typeface="Montserrat Black" charset="0"/>
              <a:cs typeface="Montserrat Black" charset="0"/>
            </a:endParaRPr>
          </a:p>
        </p:txBody>
      </p:sp>
      <p:sp>
        <p:nvSpPr>
          <p:cNvPr id="23" name="object 3"/>
          <p:cNvSpPr txBox="1"/>
          <p:nvPr/>
        </p:nvSpPr>
        <p:spPr>
          <a:xfrm>
            <a:off x="539552" y="2348882"/>
            <a:ext cx="5940660" cy="3799373"/>
          </a:xfrm>
          <a:prstGeom prst="rect">
            <a:avLst/>
          </a:prstGeom>
        </p:spPr>
        <p:txBody>
          <a:bodyPr vert="horz" wrap="square" lIns="0" tIns="0" rIns="0" bIns="0" rtlCol="0">
            <a:spAutoFit/>
          </a:bodyPr>
          <a:lstStyle/>
          <a:p>
            <a:pPr marL="11206" marR="186028" algn="l" defTabSz="403433">
              <a:lnSpc>
                <a:spcPct val="104200"/>
              </a:lnSpc>
            </a:pPr>
            <a:r>
              <a:rPr lang="en-US" b="1" spc="-9" dirty="0">
                <a:solidFill>
                  <a:srgbClr val="0070C0"/>
                </a:solidFill>
                <a:latin typeface="+mj-lt"/>
                <a:ea typeface="Roboto Condensed" charset="0"/>
                <a:cs typeface="Roboto Condensed" charset="0"/>
              </a:rPr>
              <a:t>Introduction</a:t>
            </a:r>
            <a:endParaRPr lang="en-US" b="1" dirty="0">
              <a:solidFill>
                <a:srgbClr val="0070C0"/>
              </a:solidFill>
              <a:latin typeface="+mj-lt"/>
              <a:ea typeface="Roboto Condensed" charset="0"/>
              <a:cs typeface="Roboto Condensed" charset="0"/>
            </a:endParaRPr>
          </a:p>
          <a:p>
            <a:pPr marL="11206" marR="186028" algn="l" defTabSz="403433">
              <a:lnSpc>
                <a:spcPct val="104200"/>
              </a:lnSpc>
            </a:pPr>
            <a:endParaRPr lang="en-US" b="1" spc="-4" dirty="0">
              <a:solidFill>
                <a:srgbClr val="636466"/>
              </a:solidFill>
              <a:latin typeface="+mj-lt"/>
              <a:ea typeface="Roboto Condensed" charset="0"/>
              <a:cs typeface="Roboto Condensed" charset="0"/>
            </a:endParaRPr>
          </a:p>
          <a:p>
            <a:pPr marL="11206" marR="186028" algn="l" defTabSz="403433">
              <a:lnSpc>
                <a:spcPct val="104200"/>
              </a:lnSpc>
            </a:pPr>
            <a:r>
              <a:rPr lang="en-CA" b="1" spc="-4" dirty="0">
                <a:solidFill>
                  <a:srgbClr val="0070C0"/>
                </a:solidFill>
                <a:latin typeface="+mj-lt"/>
                <a:ea typeface="Roboto Condensed" charset="0"/>
                <a:cs typeface="Roboto Condensed" charset="0"/>
              </a:rPr>
              <a:t>Cybersecurity</a:t>
            </a:r>
          </a:p>
          <a:p>
            <a:pPr marL="754156" marR="186028" lvl="1" indent="-285750" algn="l" defTabSz="403433">
              <a:lnSpc>
                <a:spcPct val="104200"/>
              </a:lnSpc>
              <a:buFont typeface="Arial" panose="020B0604020202020204" pitchFamily="34" charset="0"/>
              <a:buChar char="•"/>
            </a:pPr>
            <a:r>
              <a:rPr lang="en-US" sz="1600" dirty="0" smtClean="0"/>
              <a:t>RSA 2019 (US) – All about </a:t>
            </a:r>
            <a:r>
              <a:rPr lang="en-US" sz="1600" dirty="0"/>
              <a:t>t</a:t>
            </a:r>
            <a:r>
              <a:rPr lang="en-US" sz="1600" dirty="0" smtClean="0"/>
              <a:t>rust</a:t>
            </a:r>
            <a:endParaRPr lang="en-CA" sz="1600" dirty="0" smtClean="0"/>
          </a:p>
          <a:p>
            <a:pPr marL="468406" marR="186028" lvl="1" algn="l" defTabSz="403433">
              <a:lnSpc>
                <a:spcPct val="104200"/>
              </a:lnSpc>
            </a:pPr>
            <a:endParaRPr lang="en-CA" b="1" spc="-4" dirty="0">
              <a:solidFill>
                <a:srgbClr val="636466"/>
              </a:solidFill>
              <a:latin typeface="+mj-lt"/>
              <a:ea typeface="Roboto Condensed" charset="0"/>
              <a:cs typeface="Roboto Condensed" charset="0"/>
            </a:endParaRPr>
          </a:p>
          <a:p>
            <a:pPr marL="11206" marR="186028" algn="l" defTabSz="403433">
              <a:lnSpc>
                <a:spcPct val="104200"/>
              </a:lnSpc>
            </a:pPr>
            <a:r>
              <a:rPr lang="en-CA" b="1" spc="-4" dirty="0">
                <a:solidFill>
                  <a:srgbClr val="0070C0"/>
                </a:solidFill>
                <a:latin typeface="+mj-lt"/>
                <a:ea typeface="Roboto Condensed" charset="0"/>
                <a:cs typeface="Roboto Condensed" charset="0"/>
              </a:rPr>
              <a:t>Threat Actor Campaigns</a:t>
            </a:r>
          </a:p>
          <a:p>
            <a:pPr marL="742950" marR="186028" lvl="1" indent="-285750" algn="l" defTabSz="403433">
              <a:lnSpc>
                <a:spcPct val="104200"/>
              </a:lnSpc>
              <a:buFont typeface="Arial" panose="020B0604020202020204" pitchFamily="34" charset="0"/>
              <a:buChar char="•"/>
            </a:pPr>
            <a:r>
              <a:rPr lang="en-US" sz="1600" dirty="0" smtClean="0"/>
              <a:t>Citrix breach</a:t>
            </a:r>
          </a:p>
          <a:p>
            <a:pPr marR="186028" lvl="1" algn="l" defTabSz="403433">
              <a:lnSpc>
                <a:spcPct val="104200"/>
              </a:lnSpc>
            </a:pPr>
            <a:endParaRPr lang="en-CA" b="1" dirty="0">
              <a:solidFill>
                <a:srgbClr val="0070C0"/>
              </a:solidFill>
              <a:ea typeface="Roboto Condensed" charset="0"/>
              <a:cs typeface="Roboto Condensed" charset="0"/>
            </a:endParaRPr>
          </a:p>
          <a:p>
            <a:pPr algn="l"/>
            <a:r>
              <a:rPr lang="en-CA" b="1" dirty="0">
                <a:solidFill>
                  <a:srgbClr val="0070C0"/>
                </a:solidFill>
                <a:latin typeface="+mj-lt"/>
                <a:ea typeface="Roboto Condensed" charset="0"/>
                <a:cs typeface="Roboto Condensed" charset="0"/>
              </a:rPr>
              <a:t>Regulatory, Compliance, and Legal</a:t>
            </a:r>
          </a:p>
          <a:p>
            <a:pPr marL="742950" marR="186028" lvl="1" indent="-285750" algn="l" defTabSz="403433">
              <a:lnSpc>
                <a:spcPct val="104200"/>
              </a:lnSpc>
              <a:buFont typeface="Arial" panose="020B0604020202020204" pitchFamily="34" charset="0"/>
              <a:buChar char="•"/>
            </a:pPr>
            <a:r>
              <a:rPr lang="en-US" sz="1600" dirty="0"/>
              <a:t>Unintended </a:t>
            </a:r>
            <a:r>
              <a:rPr lang="en-US" sz="1600" dirty="0" smtClean="0"/>
              <a:t>inferences </a:t>
            </a:r>
            <a:r>
              <a:rPr lang="en-US" sz="1600" dirty="0"/>
              <a:t>in a </a:t>
            </a:r>
            <a:r>
              <a:rPr lang="en-US" sz="1600" dirty="0" smtClean="0"/>
              <a:t>digital </a:t>
            </a:r>
            <a:r>
              <a:rPr lang="en-US" sz="1600" dirty="0"/>
              <a:t>w</a:t>
            </a:r>
            <a:r>
              <a:rPr lang="en-US" sz="1600" dirty="0" smtClean="0"/>
              <a:t>orld</a:t>
            </a:r>
            <a:r>
              <a:rPr lang="en-CA" sz="1600" dirty="0" smtClean="0"/>
              <a:t> </a:t>
            </a:r>
            <a:br>
              <a:rPr lang="en-CA" sz="1600" dirty="0" smtClean="0"/>
            </a:br>
            <a:endParaRPr lang="en-CA" sz="1600" dirty="0" smtClean="0">
              <a:solidFill>
                <a:srgbClr val="636466"/>
              </a:solidFill>
              <a:latin typeface="+mj-lt"/>
              <a:ea typeface="Roboto Condensed" charset="0"/>
              <a:cs typeface="Roboto Condensed" charset="0"/>
            </a:endParaRPr>
          </a:p>
          <a:p>
            <a:pPr algn="l"/>
            <a:r>
              <a:rPr lang="en-CA" b="1" dirty="0" smtClean="0">
                <a:solidFill>
                  <a:srgbClr val="0070C0"/>
                </a:solidFill>
                <a:latin typeface="+mj-lt"/>
                <a:ea typeface="Roboto Condensed" charset="0"/>
                <a:cs typeface="Roboto Condensed" charset="0"/>
              </a:rPr>
              <a:t>Exploitation </a:t>
            </a:r>
            <a:r>
              <a:rPr lang="en-CA" b="1" dirty="0">
                <a:solidFill>
                  <a:srgbClr val="0070C0"/>
                </a:solidFill>
                <a:latin typeface="+mj-lt"/>
                <a:ea typeface="Roboto Condensed" charset="0"/>
                <a:cs typeface="Roboto Condensed" charset="0"/>
              </a:rPr>
              <a:t>and Tactics</a:t>
            </a:r>
          </a:p>
          <a:p>
            <a:pPr marL="742950" lvl="1" indent="-285750" algn="l">
              <a:buFont typeface="Arial" panose="020B0604020202020204" pitchFamily="34" charset="0"/>
              <a:buChar char="•"/>
            </a:pPr>
            <a:r>
              <a:rPr lang="en-US" sz="1600" dirty="0" smtClean="0"/>
              <a:t>The “gray </a:t>
            </a:r>
            <a:r>
              <a:rPr lang="en-US" sz="1600" dirty="0"/>
              <a:t>w</a:t>
            </a:r>
            <a:r>
              <a:rPr lang="en-US" sz="1600" dirty="0" smtClean="0"/>
              <a:t>eb”</a:t>
            </a:r>
          </a:p>
          <a:p>
            <a:pPr marL="742950" lvl="1" indent="-285750" algn="l">
              <a:buFont typeface="Arial" panose="020B0604020202020204" pitchFamily="34" charset="0"/>
              <a:buChar char="•"/>
            </a:pPr>
            <a:r>
              <a:rPr lang="en-US" sz="1600" dirty="0" smtClean="0"/>
              <a:t>Zero-Day </a:t>
            </a:r>
            <a:r>
              <a:rPr lang="en-US" sz="1600" dirty="0"/>
              <a:t>e</a:t>
            </a:r>
            <a:r>
              <a:rPr lang="en-US" sz="1600" dirty="0" smtClean="0"/>
              <a:t>xploit </a:t>
            </a:r>
            <a:r>
              <a:rPr lang="en-US" sz="1600" dirty="0"/>
              <a:t>d</a:t>
            </a:r>
            <a:r>
              <a:rPr lang="en-US" sz="1600" dirty="0" smtClean="0"/>
              <a:t>iscovered </a:t>
            </a:r>
            <a:r>
              <a:rPr lang="en-US" sz="1600" dirty="0"/>
              <a:t>in Windows 7 and Chrome</a:t>
            </a:r>
          </a:p>
        </p:txBody>
      </p:sp>
    </p:spTree>
    <p:extLst>
      <p:ext uri="{BB962C8B-B14F-4D97-AF65-F5344CB8AC3E}">
        <p14:creationId xmlns:p14="http://schemas.microsoft.com/office/powerpoint/2010/main" val="1675815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3599892" y="2106114"/>
            <a:ext cx="5184576" cy="584775"/>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Cybersecurity</a:t>
            </a:r>
            <a:endParaRPr lang="en-US" sz="3200" b="1" dirty="0">
              <a:solidFill>
                <a:schemeClr val="accent1"/>
              </a:solidFill>
              <a:latin typeface="+mj-lt"/>
              <a:ea typeface="Montserrat Black" charset="0"/>
              <a:cs typeface="Montserrat Black" charset="0"/>
            </a:endParaRPr>
          </a:p>
        </p:txBody>
      </p:sp>
      <p:sp>
        <p:nvSpPr>
          <p:cNvPr id="5" name="Text Placeholder 11"/>
          <p:cNvSpPr txBox="1">
            <a:spLocks/>
          </p:cNvSpPr>
          <p:nvPr/>
        </p:nvSpPr>
        <p:spPr bwMode="auto">
          <a:xfrm>
            <a:off x="3599892" y="2897560"/>
            <a:ext cx="5544108" cy="2909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CA" sz="2000" b="1" dirty="0">
                <a:solidFill>
                  <a:srgbClr val="0070C0"/>
                </a:solidFill>
                <a:latin typeface="+mj-lt"/>
                <a:ea typeface="Roboto Condensed" charset="0"/>
                <a:cs typeface="Roboto Condensed" charset="0"/>
              </a:rPr>
              <a:t>Target Audience: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a:t>
            </a:r>
            <a:r>
              <a:rPr lang="en-CA" sz="1800" dirty="0" smtClean="0">
                <a:solidFill>
                  <a:schemeClr val="accent1"/>
                </a:solidFill>
                <a:ea typeface="Roboto Condensed" charset="0"/>
                <a:cs typeface="Roboto Condensed" charset="0"/>
              </a:rPr>
              <a:t>Officers</a:t>
            </a:r>
            <a:endParaRPr lang="en-CA" sz="1800" dirty="0">
              <a:solidFill>
                <a:schemeClr val="accent1"/>
              </a:solidFill>
              <a:ea typeface="Roboto Condensed" charset="0"/>
              <a:cs typeface="Roboto Condensed" charset="0"/>
            </a:endParaRP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Chief Information Security Officers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Risk Professionals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Business/Data Owners</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Legal, Human Resources, and Public Relations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Vulnerability Management</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Incident Responders, Security Operations </a:t>
            </a:r>
          </a:p>
          <a:p>
            <a:pPr marL="285750" lvl="1" indent="-285750">
              <a:buSzPct val="120000"/>
              <a:buFont typeface="Arial" pitchFamily="34" charset="0"/>
              <a:buChar char="•"/>
            </a:pPr>
            <a:r>
              <a:rPr lang="en-CA" sz="1800" dirty="0">
                <a:solidFill>
                  <a:schemeClr val="accent1"/>
                </a:solidFill>
                <a:ea typeface="Roboto Condensed" charset="0"/>
                <a:cs typeface="Roboto Condensed" charset="0"/>
              </a:rPr>
              <a:t>IT Professionals</a:t>
            </a:r>
          </a:p>
          <a:p>
            <a:endParaRPr lang="en-CA" dirty="0"/>
          </a:p>
        </p:txBody>
      </p:sp>
      <p:sp>
        <p:nvSpPr>
          <p:cNvPr id="6" name="Text Placeholder 10"/>
          <p:cNvSpPr txBox="1">
            <a:spLocks/>
          </p:cNvSpPr>
          <p:nvPr/>
        </p:nvSpPr>
        <p:spPr bwMode="auto">
          <a:xfrm>
            <a:off x="107504" y="512676"/>
            <a:ext cx="2809484" cy="14041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CA" sz="1400" i="1" dirty="0">
                <a:solidFill>
                  <a:schemeClr val="bg1"/>
                </a:solidFill>
                <a:ea typeface="Montserrat Light" charset="0"/>
                <a:cs typeface="Montserrat Light" charset="0"/>
              </a:rPr>
              <a:t>High-level topics such as threat trends, data breaches, control strategies, and exposure to vulnerabilities that act to broaden your understanding of the cybersecurity impact to business.</a:t>
            </a:r>
          </a:p>
        </p:txBody>
      </p:sp>
    </p:spTree>
    <p:extLst>
      <p:ext uri="{BB962C8B-B14F-4D97-AF65-F5344CB8AC3E}">
        <p14:creationId xmlns:p14="http://schemas.microsoft.com/office/powerpoint/2010/main" val="2772060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9" name="TextBox 38"/>
          <p:cNvSpPr txBox="1"/>
          <p:nvPr/>
        </p:nvSpPr>
        <p:spPr>
          <a:xfrm>
            <a:off x="3563887" y="749852"/>
            <a:ext cx="5564201" cy="1017202"/>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RSA 2019 (US) </a:t>
            </a:r>
          </a:p>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 </a:t>
            </a:r>
            <a:r>
              <a:rPr lang="en-US" sz="3200" b="1" dirty="0" smtClean="0">
                <a:solidFill>
                  <a:schemeClr val="bg1"/>
                </a:solidFill>
                <a:latin typeface="Arial" panose="020B0604020202020204" pitchFamily="34" charset="0"/>
                <a:ea typeface="Montserrat Black" charset="0"/>
                <a:cs typeface="Arial" panose="020B0604020202020204" pitchFamily="34" charset="0"/>
              </a:rPr>
              <a:t>– </a:t>
            </a:r>
            <a:r>
              <a:rPr lang="en-US" sz="3200" b="1" dirty="0" smtClean="0">
                <a:solidFill>
                  <a:schemeClr val="bg1"/>
                </a:solidFill>
                <a:latin typeface="+mn-lt"/>
                <a:ea typeface="Montserrat Black" charset="0"/>
                <a:cs typeface="Montserrat Black" charset="0"/>
              </a:rPr>
              <a:t>All </a:t>
            </a:r>
            <a:r>
              <a:rPr lang="en-US" sz="3200" b="1" dirty="0">
                <a:solidFill>
                  <a:schemeClr val="bg1"/>
                </a:solidFill>
                <a:latin typeface="+mn-lt"/>
                <a:ea typeface="Montserrat Black" charset="0"/>
                <a:cs typeface="Montserrat Black" charset="0"/>
              </a:rPr>
              <a:t>a</a:t>
            </a:r>
            <a:r>
              <a:rPr lang="en-US" sz="3200" b="1" dirty="0" smtClean="0">
                <a:solidFill>
                  <a:schemeClr val="bg1"/>
                </a:solidFill>
                <a:latin typeface="+mn-lt"/>
                <a:ea typeface="Montserrat Black" charset="0"/>
                <a:cs typeface="Montserrat Black" charset="0"/>
              </a:rPr>
              <a:t>bout </a:t>
            </a:r>
            <a:r>
              <a:rPr lang="en-US" sz="3200" b="1" dirty="0">
                <a:solidFill>
                  <a:schemeClr val="bg1"/>
                </a:solidFill>
                <a:latin typeface="+mn-lt"/>
                <a:ea typeface="Montserrat Black" charset="0"/>
                <a:cs typeface="Montserrat Black" charset="0"/>
              </a:rPr>
              <a:t>t</a:t>
            </a:r>
            <a:r>
              <a:rPr lang="en-US" sz="3200" b="1" dirty="0" smtClean="0">
                <a:solidFill>
                  <a:schemeClr val="bg1"/>
                </a:solidFill>
                <a:latin typeface="+mn-lt"/>
                <a:ea typeface="Montserrat Black" charset="0"/>
                <a:cs typeface="Montserrat Black" charset="0"/>
              </a:rPr>
              <a:t>rust</a:t>
            </a:r>
            <a:endParaRPr lang="en-CA" sz="3200" b="1" spc="300" dirty="0">
              <a:solidFill>
                <a:schemeClr val="bg1"/>
              </a:solidFill>
              <a:latin typeface="+mn-lt"/>
              <a:ea typeface="Montserrat Black" charset="0"/>
              <a:cs typeface="Montserrat Black" charset="0"/>
            </a:endParaRPr>
          </a:p>
        </p:txBody>
      </p:sp>
      <p:sp>
        <p:nvSpPr>
          <p:cNvPr id="14" name="Rectangle 13"/>
          <p:cNvSpPr/>
          <p:nvPr/>
        </p:nvSpPr>
        <p:spPr>
          <a:xfrm>
            <a:off x="107504" y="2096852"/>
            <a:ext cx="5275608" cy="400110"/>
          </a:xfrm>
          <a:prstGeom prst="rect">
            <a:avLst/>
          </a:prstGeom>
        </p:spPr>
        <p:txBody>
          <a:bodyPr wrap="square">
            <a:spAutoFit/>
          </a:bodyPr>
          <a:lstStyle/>
          <a:p>
            <a:pPr algn="l" defTabSz="1134096">
              <a:spcAft>
                <a:spcPts val="1747"/>
              </a:spcAft>
            </a:pPr>
            <a:r>
              <a:rPr lang="en-US" sz="2000" b="1" dirty="0" smtClean="0">
                <a:solidFill>
                  <a:schemeClr val="accent1"/>
                </a:solidFill>
                <a:latin typeface="+mj-lt"/>
                <a:ea typeface="Roboto Condensed" charset="0"/>
                <a:cs typeface="Roboto Condensed" charset="0"/>
              </a:rPr>
              <a:t>Trust &gt; Fear</a:t>
            </a:r>
            <a:endParaRPr lang="en-CA" b="1" dirty="0">
              <a:solidFill>
                <a:schemeClr val="accent1"/>
              </a:solidFill>
              <a:latin typeface="+mj-lt"/>
              <a:ea typeface="Roboto Condensed" charset="0"/>
              <a:cs typeface="Roboto Condensed"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0800000" flipV="1">
            <a:off x="4994932" y="3060261"/>
            <a:ext cx="3863938" cy="22485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bwMode="gray">
          <a:xfrm>
            <a:off x="107504" y="2656714"/>
            <a:ext cx="4444873"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171450" indent="-171450" algn="l">
              <a:lnSpc>
                <a:spcPct val="85000"/>
              </a:lnSpc>
              <a:buFont typeface="Arial" panose="020B0604020202020204" pitchFamily="34" charset="0"/>
              <a:buChar char="•"/>
            </a:pPr>
            <a:r>
              <a:rPr lang="en-US" sz="1600" dirty="0" smtClean="0">
                <a:latin typeface="Helvetica" pitchFamily="34" charset="0"/>
              </a:rPr>
              <a:t>The 2019 </a:t>
            </a:r>
            <a:r>
              <a:rPr lang="en-US" sz="1600" dirty="0">
                <a:latin typeface="Helvetica" pitchFamily="34" charset="0"/>
              </a:rPr>
              <a:t>RSA </a:t>
            </a:r>
            <a:r>
              <a:rPr lang="en-US" sz="1600" dirty="0" smtClean="0">
                <a:latin typeface="Helvetica" pitchFamily="34" charset="0"/>
              </a:rPr>
              <a:t>US </a:t>
            </a:r>
            <a:r>
              <a:rPr lang="en-US" sz="1600" dirty="0">
                <a:latin typeface="Helvetica" pitchFamily="34" charset="0"/>
              </a:rPr>
              <a:t>conference was surprisingly focused on </a:t>
            </a:r>
            <a:r>
              <a:rPr lang="en-US" sz="1600" b="1" dirty="0" smtClean="0">
                <a:latin typeface="Helvetica" pitchFamily="34" charset="0"/>
              </a:rPr>
              <a:t>trust</a:t>
            </a:r>
            <a:r>
              <a:rPr lang="en-US" sz="1600" i="1" dirty="0">
                <a:latin typeface="Helvetica" pitchFamily="34" charset="0"/>
              </a:rPr>
              <a:t> </a:t>
            </a:r>
            <a:r>
              <a:rPr lang="en-US" sz="1600" i="1" dirty="0" smtClean="0">
                <a:latin typeface="Arial" panose="020B0604020202020204" pitchFamily="34" charset="0"/>
                <a:cs typeface="Arial" panose="020B0604020202020204" pitchFamily="34" charset="0"/>
              </a:rPr>
              <a:t>– </a:t>
            </a:r>
            <a:r>
              <a:rPr lang="en-US" sz="1600" dirty="0" smtClean="0">
                <a:latin typeface="Helvetica" pitchFamily="34" charset="0"/>
              </a:rPr>
              <a:t>the </a:t>
            </a:r>
            <a:r>
              <a:rPr lang="en-US" sz="1600" dirty="0">
                <a:latin typeface="Helvetica" pitchFamily="34" charset="0"/>
              </a:rPr>
              <a:t>real need for it in a world of evolving tech, AI, </a:t>
            </a:r>
            <a:r>
              <a:rPr lang="en-US" sz="1600" dirty="0" smtClean="0">
                <a:latin typeface="Helvetica" pitchFamily="34" charset="0"/>
              </a:rPr>
              <a:t>the IoT, and fake news </a:t>
            </a:r>
            <a:r>
              <a:rPr lang="en-US" sz="1600" dirty="0" smtClean="0">
                <a:latin typeface="Arial" panose="020B0604020202020204" pitchFamily="34" charset="0"/>
                <a:cs typeface="Arial" panose="020B0604020202020204" pitchFamily="34" charset="0"/>
              </a:rPr>
              <a:t>– </a:t>
            </a:r>
            <a:r>
              <a:rPr lang="en-US" sz="1600" dirty="0" smtClean="0">
                <a:latin typeface="Helvetica" pitchFamily="34" charset="0"/>
              </a:rPr>
              <a:t>and how to re-build it</a:t>
            </a:r>
            <a:r>
              <a:rPr lang="en-US" sz="1600" dirty="0">
                <a:latin typeface="Helvetica" pitchFamily="34" charset="0"/>
              </a:rPr>
              <a:t>. </a:t>
            </a:r>
            <a:endParaRPr lang="en-US" sz="1600" dirty="0" smtClean="0">
              <a:latin typeface="Helvetica" pitchFamily="34" charset="0"/>
            </a:endParaRPr>
          </a:p>
          <a:p>
            <a:pPr marL="171450" indent="-171450" algn="l">
              <a:lnSpc>
                <a:spcPct val="85000"/>
              </a:lnSpc>
              <a:buFont typeface="Arial" panose="020B0604020202020204" pitchFamily="34" charset="0"/>
              <a:buChar char="•"/>
            </a:pPr>
            <a:r>
              <a:rPr lang="en-US" sz="1600" dirty="0" smtClean="0">
                <a:latin typeface="Helvetica" pitchFamily="34" charset="0"/>
              </a:rPr>
              <a:t>This </a:t>
            </a:r>
            <a:r>
              <a:rPr lang="en-US" sz="1600" dirty="0">
                <a:latin typeface="Helvetica" pitchFamily="34" charset="0"/>
              </a:rPr>
              <a:t>theme branched off of the conference's overall </a:t>
            </a:r>
            <a:r>
              <a:rPr lang="en-US" sz="1600" dirty="0" smtClean="0">
                <a:latin typeface="Helvetica" pitchFamily="34" charset="0"/>
              </a:rPr>
              <a:t>focus </a:t>
            </a:r>
            <a:r>
              <a:rPr lang="en-US" sz="1600" dirty="0">
                <a:latin typeface="Helvetica" pitchFamily="34" charset="0"/>
              </a:rPr>
              <a:t>and </a:t>
            </a:r>
            <a:r>
              <a:rPr lang="en-US" sz="1600" dirty="0" smtClean="0">
                <a:latin typeface="Helvetica" pitchFamily="34" charset="0"/>
              </a:rPr>
              <a:t>slogan: </a:t>
            </a:r>
            <a:r>
              <a:rPr lang="en-US" sz="1600" b="1" dirty="0" smtClean="0">
                <a:latin typeface="Helvetica" pitchFamily="34" charset="0"/>
              </a:rPr>
              <a:t>better. </a:t>
            </a:r>
          </a:p>
          <a:p>
            <a:pPr marL="742950" lvl="1" indent="-285750" algn="l">
              <a:lnSpc>
                <a:spcPct val="85000"/>
              </a:lnSpc>
              <a:buFont typeface="Courier New" panose="02070309020205020404" pitchFamily="49" charset="0"/>
              <a:buChar char="o"/>
            </a:pPr>
            <a:r>
              <a:rPr lang="en-US" sz="1600" dirty="0">
                <a:latin typeface="Helvetica" pitchFamily="34" charset="0"/>
              </a:rPr>
              <a:t>W</a:t>
            </a:r>
            <a:r>
              <a:rPr lang="en-US" sz="1600" dirty="0" smtClean="0">
                <a:latin typeface="Helvetica" pitchFamily="34" charset="0"/>
              </a:rPr>
              <a:t>hat can </a:t>
            </a:r>
            <a:r>
              <a:rPr lang="en-US" sz="1600" dirty="0">
                <a:latin typeface="Helvetica" pitchFamily="34" charset="0"/>
              </a:rPr>
              <a:t>the industry, </a:t>
            </a:r>
            <a:r>
              <a:rPr lang="en-US" sz="1600" dirty="0" smtClean="0">
                <a:latin typeface="Helvetica" pitchFamily="34" charset="0"/>
              </a:rPr>
              <a:t>the practitioner, </a:t>
            </a:r>
            <a:r>
              <a:rPr lang="en-US" sz="1600" dirty="0">
                <a:latin typeface="Helvetica" pitchFamily="34" charset="0"/>
              </a:rPr>
              <a:t>and </a:t>
            </a:r>
            <a:r>
              <a:rPr lang="en-US" sz="1600" dirty="0" smtClean="0">
                <a:latin typeface="Helvetica" pitchFamily="34" charset="0"/>
              </a:rPr>
              <a:t>the tech do </a:t>
            </a:r>
            <a:r>
              <a:rPr lang="en-US" sz="1600" dirty="0">
                <a:latin typeface="Helvetica" pitchFamily="34" charset="0"/>
              </a:rPr>
              <a:t>to better serve </a:t>
            </a:r>
            <a:r>
              <a:rPr lang="en-US" sz="1600" dirty="0" smtClean="0">
                <a:latin typeface="Helvetica" pitchFamily="34" charset="0"/>
              </a:rPr>
              <a:t>customers and users?</a:t>
            </a:r>
            <a:endParaRPr lang="en-US" sz="1600" dirty="0">
              <a:latin typeface="Helvetica" pitchFamily="34" charset="0"/>
            </a:endParaRPr>
          </a:p>
          <a:p>
            <a:pPr marL="628650" lvl="1" indent="-171450" algn="l">
              <a:lnSpc>
                <a:spcPct val="85000"/>
              </a:lnSpc>
              <a:buFont typeface="Arial" panose="020B0604020202020204" pitchFamily="34" charset="0"/>
              <a:buChar char="•"/>
            </a:pPr>
            <a:endParaRPr lang="en-US" sz="1600" dirty="0" smtClean="0">
              <a:latin typeface="Helvetica" pitchFamily="34" charset="0"/>
            </a:endParaRPr>
          </a:p>
          <a:p>
            <a:pPr marL="171450" indent="-171450" algn="l">
              <a:lnSpc>
                <a:spcPct val="85000"/>
              </a:lnSpc>
              <a:buFont typeface="Arial" panose="020B0604020202020204" pitchFamily="34" charset="0"/>
              <a:buChar char="•"/>
            </a:pPr>
            <a:r>
              <a:rPr lang="en-US" sz="1600" dirty="0">
                <a:latin typeface="Helvetica" pitchFamily="34" charset="0"/>
              </a:rPr>
              <a:t>RSA President Rohit Ghai and cybersecurity strategist-entrepreneur Niloofar Razi Howe proposed a </a:t>
            </a:r>
            <a:r>
              <a:rPr lang="en-US" sz="1600" dirty="0" smtClean="0">
                <a:latin typeface="Helvetica" pitchFamily="34" charset="0"/>
              </a:rPr>
              <a:t>dark </a:t>
            </a:r>
            <a:r>
              <a:rPr lang="en-US" sz="1600" dirty="0">
                <a:latin typeface="Helvetica" pitchFamily="34" charset="0"/>
              </a:rPr>
              <a:t>future if we continue down the path of hoarding </a:t>
            </a:r>
            <a:r>
              <a:rPr lang="en-US" sz="1600" dirty="0" smtClean="0">
                <a:latin typeface="Helvetica" pitchFamily="34" charset="0"/>
              </a:rPr>
              <a:t>information and spreading misinformation. </a:t>
            </a:r>
          </a:p>
          <a:p>
            <a:pPr marL="742950" lvl="1" indent="-285750" algn="l">
              <a:lnSpc>
                <a:spcPct val="85000"/>
              </a:lnSpc>
              <a:buFont typeface="Courier New" panose="02070309020205020404" pitchFamily="49" charset="0"/>
              <a:buChar char="o"/>
            </a:pPr>
            <a:r>
              <a:rPr lang="en-US" sz="1600" dirty="0" smtClean="0">
                <a:latin typeface="Helvetica" pitchFamily="34" charset="0"/>
              </a:rPr>
              <a:t>It was suggested </a:t>
            </a:r>
            <a:r>
              <a:rPr lang="en-US" sz="1600" dirty="0">
                <a:latin typeface="Helvetica" pitchFamily="34" charset="0"/>
              </a:rPr>
              <a:t>the path </a:t>
            </a:r>
            <a:r>
              <a:rPr lang="en-US" sz="1600" dirty="0" smtClean="0">
                <a:latin typeface="Helvetica" pitchFamily="34" charset="0"/>
              </a:rPr>
              <a:t>to change </a:t>
            </a:r>
            <a:r>
              <a:rPr lang="en-US" sz="1600" b="1" dirty="0" smtClean="0">
                <a:latin typeface="Helvetica" pitchFamily="34" charset="0"/>
              </a:rPr>
              <a:t>is</a:t>
            </a:r>
            <a:r>
              <a:rPr lang="en-US" sz="1600" dirty="0" smtClean="0">
                <a:latin typeface="Helvetica" pitchFamily="34" charset="0"/>
              </a:rPr>
              <a:t> </a:t>
            </a:r>
            <a:r>
              <a:rPr lang="en-US" sz="1600" dirty="0">
                <a:latin typeface="Helvetica" pitchFamily="34" charset="0"/>
              </a:rPr>
              <a:t>possible </a:t>
            </a:r>
            <a:r>
              <a:rPr lang="en-US" sz="1600" dirty="0" smtClean="0">
                <a:latin typeface="Helvetica" pitchFamily="34" charset="0"/>
              </a:rPr>
              <a:t>and that </a:t>
            </a:r>
            <a:r>
              <a:rPr lang="en-US" sz="1600" dirty="0">
                <a:latin typeface="Helvetica" pitchFamily="34" charset="0"/>
              </a:rPr>
              <a:t>risk and trust could coexist in the future of cybersecurity. </a:t>
            </a:r>
          </a:p>
          <a:p>
            <a:pPr marL="171450" indent="-171450" algn="l">
              <a:lnSpc>
                <a:spcPct val="85000"/>
              </a:lnSpc>
              <a:buFont typeface="Arial" panose="020B0604020202020204" pitchFamily="34" charset="0"/>
              <a:buChar char="•"/>
            </a:pPr>
            <a:endParaRPr lang="en-US" sz="1600" dirty="0">
              <a:latin typeface="Helvetica" pitchFamily="34" charset="0"/>
            </a:endParaRPr>
          </a:p>
          <a:p>
            <a:pPr algn="l" eaLnBrk="1" hangingPunct="1">
              <a:lnSpc>
                <a:spcPct val="85000"/>
              </a:lnSpc>
            </a:pPr>
            <a:endParaRPr lang="en-CA" sz="1600" dirty="0" smtClean="0"/>
          </a:p>
        </p:txBody>
      </p:sp>
      <p:sp>
        <p:nvSpPr>
          <p:cNvPr id="7" name="TextBox 6"/>
          <p:cNvSpPr txBox="1"/>
          <p:nvPr/>
        </p:nvSpPr>
        <p:spPr bwMode="gray">
          <a:xfrm>
            <a:off x="4876628" y="5624798"/>
            <a:ext cx="4039700" cy="56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eaLnBrk="1" hangingPunct="1">
              <a:lnSpc>
                <a:spcPct val="85000"/>
              </a:lnSpc>
            </a:pPr>
            <a:r>
              <a:rPr lang="en-US" i="1" dirty="0" smtClean="0"/>
              <a:t>RSA 2019 – proposing humans and AI are more powerful together.</a:t>
            </a:r>
            <a:endParaRPr lang="en-CA" i="1" dirty="0" smtClean="0"/>
          </a:p>
        </p:txBody>
      </p:sp>
    </p:spTree>
    <p:extLst>
      <p:ext uri="{BB962C8B-B14F-4D97-AF65-F5344CB8AC3E}">
        <p14:creationId xmlns:p14="http://schemas.microsoft.com/office/powerpoint/2010/main" val="1545935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16"/>
            <a:ext cx="9154652" cy="6858000"/>
          </a:xfrm>
          <a:prstGeom prst="rect">
            <a:avLst/>
          </a:prstGeom>
        </p:spPr>
      </p:pic>
      <p:sp>
        <p:nvSpPr>
          <p:cNvPr id="3" name="TextBox 2"/>
          <p:cNvSpPr txBox="1"/>
          <p:nvPr/>
        </p:nvSpPr>
        <p:spPr>
          <a:xfrm>
            <a:off x="4552377" y="417905"/>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39" name="TextBox 38"/>
          <p:cNvSpPr txBox="1"/>
          <p:nvPr/>
        </p:nvSpPr>
        <p:spPr>
          <a:xfrm>
            <a:off x="3563887" y="749852"/>
            <a:ext cx="5564201" cy="1017202"/>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 RSA 2019 (US) </a:t>
            </a:r>
          </a:p>
          <a:p>
            <a:pPr marL="534988" algn="r">
              <a:lnSpc>
                <a:spcPct val="90000"/>
              </a:lnSpc>
              <a:spcAft>
                <a:spcPts val="300"/>
              </a:spcAft>
            </a:pPr>
            <a:r>
              <a:rPr lang="en-US" sz="3200" b="1" dirty="0" smtClean="0">
                <a:solidFill>
                  <a:schemeClr val="bg1"/>
                </a:solidFill>
                <a:latin typeface="Arial" panose="020B0604020202020204" pitchFamily="34" charset="0"/>
                <a:ea typeface="Montserrat Black" charset="0"/>
                <a:cs typeface="Arial" panose="020B0604020202020204" pitchFamily="34" charset="0"/>
              </a:rPr>
              <a:t>–</a:t>
            </a:r>
            <a:r>
              <a:rPr lang="en-US" sz="3200" b="1" dirty="0" smtClean="0">
                <a:solidFill>
                  <a:schemeClr val="bg1"/>
                </a:solidFill>
                <a:latin typeface="+mn-lt"/>
                <a:ea typeface="Montserrat Black" charset="0"/>
                <a:cs typeface="Montserrat Black" charset="0"/>
              </a:rPr>
              <a:t> All about </a:t>
            </a:r>
            <a:r>
              <a:rPr lang="en-US" sz="3200" b="1" dirty="0">
                <a:solidFill>
                  <a:schemeClr val="bg1"/>
                </a:solidFill>
                <a:latin typeface="+mn-lt"/>
                <a:ea typeface="Montserrat Black" charset="0"/>
                <a:cs typeface="Montserrat Black" charset="0"/>
              </a:rPr>
              <a:t>t</a:t>
            </a:r>
            <a:r>
              <a:rPr lang="en-US" sz="3200" b="1" dirty="0" smtClean="0">
                <a:solidFill>
                  <a:schemeClr val="bg1"/>
                </a:solidFill>
                <a:latin typeface="+mn-lt"/>
                <a:ea typeface="Montserrat Black" charset="0"/>
                <a:cs typeface="Montserrat Black" charset="0"/>
              </a:rPr>
              <a:t>rust</a:t>
            </a:r>
            <a:endParaRPr lang="en-CA" sz="3200" b="1" spc="300" dirty="0">
              <a:solidFill>
                <a:schemeClr val="bg1"/>
              </a:solidFill>
              <a:latin typeface="+mn-lt"/>
              <a:ea typeface="Montserrat Black" charset="0"/>
              <a:cs typeface="Montserrat Black" charset="0"/>
            </a:endParaRPr>
          </a:p>
        </p:txBody>
      </p:sp>
      <p:sp>
        <p:nvSpPr>
          <p:cNvPr id="14" name="Rectangle 13"/>
          <p:cNvSpPr/>
          <p:nvPr/>
        </p:nvSpPr>
        <p:spPr>
          <a:xfrm>
            <a:off x="107504" y="2096852"/>
            <a:ext cx="5275608" cy="400110"/>
          </a:xfrm>
          <a:prstGeom prst="rect">
            <a:avLst/>
          </a:prstGeom>
        </p:spPr>
        <p:txBody>
          <a:bodyPr wrap="square">
            <a:spAutoFit/>
          </a:bodyPr>
          <a:lstStyle/>
          <a:p>
            <a:pPr algn="l" defTabSz="1134096">
              <a:spcAft>
                <a:spcPts val="1747"/>
              </a:spcAft>
            </a:pPr>
            <a:r>
              <a:rPr lang="en-US" sz="2000" b="1" dirty="0" smtClean="0">
                <a:solidFill>
                  <a:schemeClr val="accent1"/>
                </a:solidFill>
                <a:latin typeface="+mj-lt"/>
                <a:ea typeface="Roboto Condensed" charset="0"/>
                <a:cs typeface="Roboto Condensed" charset="0"/>
              </a:rPr>
              <a:t>What can we do?</a:t>
            </a:r>
            <a:endParaRPr lang="en-CA" b="1" dirty="0">
              <a:solidFill>
                <a:schemeClr val="accent1"/>
              </a:solidFill>
              <a:latin typeface="+mj-lt"/>
              <a:ea typeface="Roboto Condensed" charset="0"/>
              <a:cs typeface="Roboto Condensed" charset="0"/>
            </a:endParaRPr>
          </a:p>
        </p:txBody>
      </p:sp>
      <p:sp>
        <p:nvSpPr>
          <p:cNvPr id="4" name="TextBox 3"/>
          <p:cNvSpPr txBox="1"/>
          <p:nvPr/>
        </p:nvSpPr>
        <p:spPr bwMode="gray">
          <a:xfrm>
            <a:off x="113678" y="2693237"/>
            <a:ext cx="44448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171450" indent="-171450" algn="l" fontAlgn="ctr">
              <a:buFont typeface="Arial" panose="020B0604020202020204" pitchFamily="34" charset="0"/>
              <a:buChar char="•"/>
            </a:pPr>
            <a:r>
              <a:rPr lang="en-US" sz="1600" b="1" dirty="0" smtClean="0">
                <a:latin typeface="Helvetica" pitchFamily="34" charset="0"/>
              </a:rPr>
              <a:t>“Trustworthy twins.”</a:t>
            </a:r>
          </a:p>
          <a:p>
            <a:pPr marL="171450" indent="-171450" algn="l" fontAlgn="ctr">
              <a:buFont typeface="Arial" panose="020B0604020202020204" pitchFamily="34" charset="0"/>
              <a:buChar char="•"/>
            </a:pPr>
            <a:r>
              <a:rPr lang="en-US" sz="1600" b="1" dirty="0" smtClean="0">
                <a:latin typeface="Helvetica" pitchFamily="34" charset="0"/>
              </a:rPr>
              <a:t>“Chain </a:t>
            </a:r>
            <a:r>
              <a:rPr lang="en-US" sz="1600" b="1" dirty="0">
                <a:latin typeface="Helvetica" pitchFamily="34" charset="0"/>
              </a:rPr>
              <a:t>of trust" </a:t>
            </a:r>
            <a:r>
              <a:rPr lang="en-US" sz="1600" dirty="0">
                <a:latin typeface="Helvetica" pitchFamily="34" charset="0"/>
              </a:rPr>
              <a:t>or </a:t>
            </a:r>
            <a:r>
              <a:rPr lang="en-US" sz="1600" dirty="0" smtClean="0">
                <a:latin typeface="Helvetica" pitchFamily="34" charset="0"/>
              </a:rPr>
              <a:t>a </a:t>
            </a:r>
            <a:r>
              <a:rPr lang="en-US" sz="1600" b="1" dirty="0" smtClean="0">
                <a:latin typeface="Helvetica" pitchFamily="34" charset="0"/>
              </a:rPr>
              <a:t>“reputation bank account”</a:t>
            </a:r>
            <a:r>
              <a:rPr lang="en-US" sz="1600" dirty="0" smtClean="0">
                <a:latin typeface="Helvetica" pitchFamily="34" charset="0"/>
              </a:rPr>
              <a:t> that </a:t>
            </a:r>
            <a:r>
              <a:rPr lang="en-US" sz="1600" dirty="0">
                <a:latin typeface="Helvetica" pitchFamily="34" charset="0"/>
              </a:rPr>
              <a:t>would keep an ongoing record of </a:t>
            </a:r>
            <a:r>
              <a:rPr lang="en-US" sz="1600" dirty="0" smtClean="0">
                <a:latin typeface="Helvetica" pitchFamily="34" charset="0"/>
              </a:rPr>
              <a:t>organizations</a:t>
            </a:r>
            <a:r>
              <a:rPr lang="en-US" sz="1600" dirty="0">
                <a:latin typeface="Helvetica" pitchFamily="34" charset="0"/>
              </a:rPr>
              <a:t>' positive and negative </a:t>
            </a:r>
            <a:r>
              <a:rPr lang="en-US" sz="1600" dirty="0" smtClean="0">
                <a:latin typeface="Helvetica" pitchFamily="34" charset="0"/>
              </a:rPr>
              <a:t>actions.</a:t>
            </a:r>
            <a:endParaRPr lang="en-US" sz="1600" dirty="0">
              <a:latin typeface="Helvetica" pitchFamily="34" charset="0"/>
            </a:endParaRPr>
          </a:p>
          <a:p>
            <a:pPr marL="171450" indent="-171450" algn="l" fontAlgn="ctr">
              <a:buFont typeface="Arial" panose="020B0604020202020204" pitchFamily="34" charset="0"/>
              <a:buChar char="•"/>
            </a:pPr>
            <a:r>
              <a:rPr lang="en-US" sz="1600" b="1" dirty="0" smtClean="0">
                <a:latin typeface="Helvetica" pitchFamily="34" charset="0"/>
              </a:rPr>
              <a:t>AI</a:t>
            </a:r>
            <a:r>
              <a:rPr lang="en-US" sz="1600" dirty="0" smtClean="0">
                <a:latin typeface="Helvetica" pitchFamily="34" charset="0"/>
              </a:rPr>
              <a:t> </a:t>
            </a:r>
            <a:r>
              <a:rPr lang="en-US" sz="1600" dirty="0">
                <a:latin typeface="Helvetica" pitchFamily="34" charset="0"/>
              </a:rPr>
              <a:t>technology still requires a critical analysis approach</a:t>
            </a:r>
            <a:r>
              <a:rPr lang="en-US" sz="1600" dirty="0" smtClean="0">
                <a:latin typeface="Helvetica" pitchFamily="34" charset="0"/>
              </a:rPr>
              <a:t>.</a:t>
            </a:r>
          </a:p>
          <a:p>
            <a:pPr marL="171450" indent="-171450" algn="l" fontAlgn="ctr">
              <a:buFont typeface="Arial" panose="020B0604020202020204" pitchFamily="34" charset="0"/>
              <a:buChar char="•"/>
            </a:pPr>
            <a:r>
              <a:rPr lang="en-US" sz="1600" dirty="0">
                <a:latin typeface="Helvetica" pitchFamily="34" charset="0"/>
              </a:rPr>
              <a:t>I</a:t>
            </a:r>
            <a:r>
              <a:rPr lang="en-US" sz="1600" dirty="0" smtClean="0">
                <a:latin typeface="Helvetica" pitchFamily="34" charset="0"/>
              </a:rPr>
              <a:t>n </a:t>
            </a:r>
            <a:r>
              <a:rPr lang="en-US" sz="1600" dirty="0">
                <a:latin typeface="Helvetica" pitchFamily="34" charset="0"/>
              </a:rPr>
              <a:t>the </a:t>
            </a:r>
            <a:r>
              <a:rPr lang="en-US" sz="1600" b="1" dirty="0">
                <a:latin typeface="Helvetica" pitchFamily="34" charset="0"/>
              </a:rPr>
              <a:t>ever-expanding space of </a:t>
            </a:r>
            <a:r>
              <a:rPr lang="en-US" sz="1600" b="1" dirty="0" smtClean="0">
                <a:latin typeface="Helvetica" pitchFamily="34" charset="0"/>
              </a:rPr>
              <a:t>the IoT</a:t>
            </a:r>
            <a:r>
              <a:rPr lang="en-US" sz="1600" b="1" dirty="0">
                <a:latin typeface="Helvetica" pitchFamily="34" charset="0"/>
              </a:rPr>
              <a:t>, </a:t>
            </a:r>
            <a:r>
              <a:rPr lang="en-US" sz="1600" dirty="0">
                <a:latin typeface="Helvetica" pitchFamily="34" charset="0"/>
              </a:rPr>
              <a:t>there are real concerns now and for the future about the interconnectedness of these </a:t>
            </a:r>
            <a:r>
              <a:rPr lang="en-US" sz="1600" dirty="0" smtClean="0">
                <a:latin typeface="Helvetica" pitchFamily="34" charset="0"/>
              </a:rPr>
              <a:t>devices. Matt Watchinski (VP of the Global Threat Intelligence Group at Cisco Talos) explained, “…we're going to have to learn the completely new world of OT security</a:t>
            </a:r>
            <a:r>
              <a:rPr lang="en-US" sz="1600" dirty="0">
                <a:latin typeface="Helvetica" pitchFamily="34" charset="0"/>
              </a:rPr>
              <a:t>."</a:t>
            </a:r>
          </a:p>
        </p:txBody>
      </p:sp>
      <p:sp>
        <p:nvSpPr>
          <p:cNvPr id="7" name="TextBox 6"/>
          <p:cNvSpPr txBox="1"/>
          <p:nvPr/>
        </p:nvSpPr>
        <p:spPr bwMode="gray">
          <a:xfrm>
            <a:off x="5504226" y="6025743"/>
            <a:ext cx="3343229"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eaLnBrk="1" hangingPunct="1">
              <a:lnSpc>
                <a:spcPct val="85000"/>
              </a:lnSpc>
            </a:pPr>
            <a:r>
              <a:rPr lang="en-US" dirty="0">
                <a:latin typeface="Arial" panose="020B0604020202020204" pitchFamily="34" charset="0"/>
                <a:cs typeface="Arial" panose="020B0604020202020204" pitchFamily="34" charset="0"/>
              </a:rPr>
              <a:t>–</a:t>
            </a:r>
            <a:r>
              <a:rPr lang="en-US" dirty="0" smtClean="0"/>
              <a:t> Rohit Ghai, RSA President </a:t>
            </a:r>
            <a:endParaRPr lang="en-CA" dirty="0" smtClean="0"/>
          </a:p>
        </p:txBody>
      </p:sp>
      <p:sp>
        <p:nvSpPr>
          <p:cNvPr id="6" name="Rectangular Callout 5"/>
          <p:cNvSpPr/>
          <p:nvPr/>
        </p:nvSpPr>
        <p:spPr>
          <a:xfrm>
            <a:off x="5490616" y="2296907"/>
            <a:ext cx="3061170" cy="3410760"/>
          </a:xfrm>
          <a:prstGeom prst="wedgeRectCallout">
            <a:avLst>
              <a:gd name="adj1" fmla="val -20833"/>
              <a:gd name="adj2" fmla="val 59319"/>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nvSpPr>
        <p:spPr>
          <a:xfrm>
            <a:off x="5832140" y="2570126"/>
            <a:ext cx="3163209" cy="28089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Box 4"/>
          <p:cNvSpPr txBox="1"/>
          <p:nvPr/>
        </p:nvSpPr>
        <p:spPr bwMode="gray">
          <a:xfrm>
            <a:off x="6039720" y="2751172"/>
            <a:ext cx="2678751" cy="2446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algn="l" eaLnBrk="1" hangingPunct="1">
              <a:lnSpc>
                <a:spcPct val="85000"/>
              </a:lnSpc>
            </a:pPr>
            <a:r>
              <a:rPr lang="en-US" dirty="0" smtClean="0">
                <a:solidFill>
                  <a:schemeClr val="accent6"/>
                </a:solidFill>
              </a:rPr>
              <a:t>The hope is that people will look back on RSA 2019 and say: </a:t>
            </a:r>
            <a:r>
              <a:rPr lang="en-US" i="1" dirty="0" smtClean="0">
                <a:solidFill>
                  <a:schemeClr val="accent6"/>
                </a:solidFill>
              </a:rPr>
              <a:t>“That was the year that 40,000 cyber-practitioners had an epiphany – and began to obsess about the trust landscape. That paved the way forward.”</a:t>
            </a:r>
            <a:endParaRPr lang="en-CA" i="1" dirty="0" smtClean="0">
              <a:solidFill>
                <a:schemeClr val="accent6"/>
              </a:solidFill>
            </a:endParaRPr>
          </a:p>
        </p:txBody>
      </p:sp>
    </p:spTree>
    <p:extLst>
      <p:ext uri="{BB962C8B-B14F-4D97-AF65-F5344CB8AC3E}">
        <p14:creationId xmlns:p14="http://schemas.microsoft.com/office/powerpoint/2010/main" val="4050134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2" name="Text Placeholder 11"/>
          <p:cNvSpPr>
            <a:spLocks noGrp="1"/>
          </p:cNvSpPr>
          <p:nvPr>
            <p:ph type="body" sz="quarter" idx="4294967295"/>
          </p:nvPr>
        </p:nvSpPr>
        <p:spPr>
          <a:xfrm>
            <a:off x="3873500" y="3189290"/>
            <a:ext cx="5270500" cy="2909887"/>
          </a:xfrm>
        </p:spPr>
        <p:txBody>
          <a:bodyPr/>
          <a:lstStyle/>
          <a:p>
            <a:pPr marL="0" indent="0">
              <a:buNone/>
            </a:pPr>
            <a:r>
              <a:rPr lang="en-CA" sz="2000" b="1" dirty="0">
                <a:solidFill>
                  <a:srgbClr val="055D99"/>
                </a:solidFill>
                <a:latin typeface="+mj-lt"/>
                <a:ea typeface="Roboto Condensed" charset="0"/>
                <a:cs typeface="Roboto Condensed" charset="0"/>
              </a:rPr>
              <a:t>Target Audience: </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Chief Information Security Officers</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Information Security Officers</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IT Risk Professionals </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Threat Intelligence Analysts</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Vulnerability Management </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Incident Responders </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Security Operations</a:t>
            </a:r>
          </a:p>
          <a:p>
            <a:pPr marL="285750" lvl="1" indent="-285750">
              <a:buSzPct val="120000"/>
              <a:buFont typeface="Arial" panose="020B0604020202020204" pitchFamily="34" charset="0"/>
              <a:buChar char="•"/>
            </a:pPr>
            <a:r>
              <a:rPr lang="en-CA" sz="1800" dirty="0">
                <a:solidFill>
                  <a:schemeClr val="accent1"/>
                </a:solidFill>
                <a:ea typeface="Roboto Condensed" charset="0"/>
                <a:cs typeface="Roboto Condensed" charset="0"/>
              </a:rPr>
              <a:t>IT Professionals</a:t>
            </a:r>
          </a:p>
        </p:txBody>
      </p:sp>
      <p:sp>
        <p:nvSpPr>
          <p:cNvPr id="3" name="TextBox 2"/>
          <p:cNvSpPr txBox="1"/>
          <p:nvPr/>
        </p:nvSpPr>
        <p:spPr>
          <a:xfrm>
            <a:off x="3816206" y="2344344"/>
            <a:ext cx="5652338" cy="584775"/>
          </a:xfrm>
          <a:prstGeom prst="rect">
            <a:avLst/>
          </a:prstGeom>
          <a:noFill/>
        </p:spPr>
        <p:txBody>
          <a:bodyPr wrap="square" rtlCol="0">
            <a:spAutoFit/>
          </a:bodyPr>
          <a:lstStyle/>
          <a:p>
            <a:pPr algn="l"/>
            <a:r>
              <a:rPr lang="en-CA" sz="3200" b="1" dirty="0">
                <a:solidFill>
                  <a:schemeClr val="accent1"/>
                </a:solidFill>
                <a:latin typeface="+mj-lt"/>
                <a:ea typeface="Montserrat Black" charset="0"/>
                <a:cs typeface="Montserrat Black" charset="0"/>
              </a:rPr>
              <a:t>Threat Actor Campaigns</a:t>
            </a:r>
            <a:endParaRPr lang="en-US" sz="1600" dirty="0">
              <a:solidFill>
                <a:schemeClr val="accent1"/>
              </a:solidFill>
              <a:latin typeface="+mj-lt"/>
            </a:endParaRPr>
          </a:p>
        </p:txBody>
      </p:sp>
      <p:sp>
        <p:nvSpPr>
          <p:cNvPr id="6" name="Text Placeholder 10"/>
          <p:cNvSpPr txBox="1">
            <a:spLocks/>
          </p:cNvSpPr>
          <p:nvPr/>
        </p:nvSpPr>
        <p:spPr bwMode="auto">
          <a:xfrm>
            <a:off x="71503" y="656693"/>
            <a:ext cx="3133663" cy="1908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CA" sz="1400" i="1" dirty="0">
                <a:solidFill>
                  <a:schemeClr val="bg1"/>
                </a:solidFill>
                <a:ea typeface="Montserrat Light" charset="0"/>
                <a:cs typeface="Montserrat Light" charset="0"/>
              </a:rPr>
              <a:t>Current intelligence that addresses the increasing threat from prevalent </a:t>
            </a:r>
            <a:r>
              <a:rPr lang="en-CA" sz="1400" i="1" dirty="0" smtClean="0">
                <a:solidFill>
                  <a:schemeClr val="bg1"/>
                </a:solidFill>
                <a:ea typeface="Montserrat Light" charset="0"/>
                <a:cs typeface="Montserrat Light" charset="0"/>
              </a:rPr>
              <a:t>nation-states</a:t>
            </a:r>
            <a:r>
              <a:rPr lang="en-CA" sz="1400" i="1" dirty="0">
                <a:solidFill>
                  <a:schemeClr val="bg1"/>
                </a:solidFill>
                <a:ea typeface="Montserrat Light" charset="0"/>
                <a:cs typeface="Montserrat Light" charset="0"/>
              </a:rPr>
              <a:t>, cybercriminals, hacktivists, and/or cyberextremists orchestrating attack campaigns to compromise networks and exfiltrate sensitive data.</a:t>
            </a:r>
          </a:p>
        </p:txBody>
      </p:sp>
    </p:spTree>
    <p:extLst>
      <p:ext uri="{BB962C8B-B14F-4D97-AF65-F5344CB8AC3E}">
        <p14:creationId xmlns:p14="http://schemas.microsoft.com/office/powerpoint/2010/main" val="2084840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54652" cy="6858000"/>
          </a:xfrm>
          <a:prstGeom prst="rect">
            <a:avLst/>
          </a:prstGeom>
        </p:spPr>
      </p:pic>
      <p:sp>
        <p:nvSpPr>
          <p:cNvPr id="3" name="TextBox 2"/>
          <p:cNvSpPr txBox="1"/>
          <p:nvPr/>
        </p:nvSpPr>
        <p:spPr>
          <a:xfrm>
            <a:off x="4555725" y="1042867"/>
            <a:ext cx="4442972" cy="480131"/>
          </a:xfrm>
          <a:prstGeom prst="rect">
            <a:avLst/>
          </a:prstGeom>
          <a:noFill/>
        </p:spPr>
        <p:txBody>
          <a:bodyPr wrap="square" rtlCol="0">
            <a:spAutoFit/>
          </a:bodyPr>
          <a:lstStyle/>
          <a:p>
            <a:pPr marL="534988" algn="l">
              <a:lnSpc>
                <a:spcPct val="90000"/>
              </a:lnSpc>
              <a:spcAft>
                <a:spcPts val="300"/>
              </a:spcAft>
            </a:pPr>
            <a:endParaRPr lang="en-CA" sz="2800" b="1" spc="300" dirty="0">
              <a:solidFill>
                <a:schemeClr val="bg1"/>
              </a:solidFill>
              <a:latin typeface="+mn-lt"/>
              <a:ea typeface="Montserrat Black" charset="0"/>
              <a:cs typeface="Montserrat Black" charset="0"/>
            </a:endParaRPr>
          </a:p>
        </p:txBody>
      </p:sp>
      <p:sp>
        <p:nvSpPr>
          <p:cNvPr id="4" name="TextBox 3"/>
          <p:cNvSpPr txBox="1"/>
          <p:nvPr/>
        </p:nvSpPr>
        <p:spPr bwMode="gray">
          <a:xfrm>
            <a:off x="248727" y="2361962"/>
            <a:ext cx="4752528"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nchor="ctr" anchorCtr="1">
            <a:spAutoFit/>
          </a:bodyPr>
          <a:lstStyle/>
          <a:p>
            <a:pPr marL="285750" indent="-285750" algn="l" eaLnBrk="1" hangingPunct="1">
              <a:lnSpc>
                <a:spcPct val="85000"/>
              </a:lnSpc>
              <a:buFont typeface="Arial" panose="020B0604020202020204" pitchFamily="34" charset="0"/>
              <a:buChar char="•"/>
            </a:pPr>
            <a:r>
              <a:rPr lang="en-US" sz="1600" dirty="0" smtClean="0"/>
              <a:t>On March 6, 2019, the FBI notified Citrix that threat actors had gained access to its internal network. </a:t>
            </a:r>
          </a:p>
          <a:p>
            <a:pPr marL="285750" indent="-285750" algn="l" eaLnBrk="1" hangingPunct="1">
              <a:lnSpc>
                <a:spcPct val="85000"/>
              </a:lnSpc>
              <a:buFont typeface="Arial" panose="020B0604020202020204" pitchFamily="34" charset="0"/>
              <a:buChar char="•"/>
            </a:pPr>
            <a:endParaRPr lang="en-US" sz="1600" dirty="0"/>
          </a:p>
          <a:p>
            <a:pPr marL="285750" indent="-285750" algn="l" eaLnBrk="1" hangingPunct="1">
              <a:lnSpc>
                <a:spcPct val="85000"/>
              </a:lnSpc>
              <a:buFont typeface="Arial" panose="020B0604020202020204" pitchFamily="34" charset="0"/>
              <a:buChar char="•"/>
            </a:pPr>
            <a:r>
              <a:rPr lang="en-US" sz="1600" dirty="0" smtClean="0"/>
              <a:t>According to the security firm </a:t>
            </a:r>
            <a:r>
              <a:rPr lang="en-US" sz="1600" dirty="0" smtClean="0">
                <a:hlinkClick r:id="rId4"/>
              </a:rPr>
              <a:t>Resecurity</a:t>
            </a:r>
            <a:r>
              <a:rPr lang="en-US" sz="1600" dirty="0" smtClean="0"/>
              <a:t>, the attack occurred during the Christmas holidays. It is suspected the Iranian group IRIDIUM is responsible for attack. </a:t>
            </a:r>
          </a:p>
          <a:p>
            <a:pPr marL="285750" indent="-285750" algn="l" eaLnBrk="1" hangingPunct="1">
              <a:lnSpc>
                <a:spcPct val="85000"/>
              </a:lnSpc>
              <a:buFont typeface="Arial" panose="020B0604020202020204" pitchFamily="34" charset="0"/>
              <a:buChar char="•"/>
            </a:pPr>
            <a:endParaRPr lang="en-US" sz="1600" dirty="0"/>
          </a:p>
          <a:p>
            <a:pPr marL="285750" indent="-285750" algn="l" eaLnBrk="1" hangingPunct="1">
              <a:lnSpc>
                <a:spcPct val="85000"/>
              </a:lnSpc>
              <a:buFont typeface="Arial" panose="020B0604020202020204" pitchFamily="34" charset="0"/>
              <a:buChar char="•"/>
            </a:pPr>
            <a:r>
              <a:rPr lang="en-CA" sz="1600" dirty="0" smtClean="0"/>
              <a:t>The group bypassed 2FA authorization for critical applications and services for further unauthorized access to virtual private network channels and single sign-on.</a:t>
            </a:r>
          </a:p>
          <a:p>
            <a:pPr marL="285750" indent="-285750" algn="l" eaLnBrk="1" hangingPunct="1">
              <a:lnSpc>
                <a:spcPct val="85000"/>
              </a:lnSpc>
              <a:buFont typeface="Arial" panose="020B0604020202020204" pitchFamily="34" charset="0"/>
              <a:buChar char="•"/>
            </a:pPr>
            <a:endParaRPr lang="en-US" sz="1600" dirty="0"/>
          </a:p>
          <a:p>
            <a:pPr marL="285750" indent="-285750" algn="l" eaLnBrk="1" hangingPunct="1">
              <a:lnSpc>
                <a:spcPct val="85000"/>
              </a:lnSpc>
              <a:buFont typeface="Arial" panose="020B0604020202020204" pitchFamily="34" charset="0"/>
              <a:buChar char="•"/>
            </a:pPr>
            <a:r>
              <a:rPr lang="en-US" sz="1600" dirty="0" smtClean="0"/>
              <a:t>The FBI believe the group used </a:t>
            </a:r>
            <a:r>
              <a:rPr lang="en-US" sz="1600" b="1" dirty="0" smtClean="0"/>
              <a:t>password spraying, </a:t>
            </a:r>
            <a:r>
              <a:rPr lang="en-US" sz="1600" dirty="0" smtClean="0"/>
              <a:t>the use of simple passwords with several usernames/accounts. The technique uncovers weak passwords and avoids password lockouts. </a:t>
            </a:r>
          </a:p>
        </p:txBody>
      </p:sp>
      <p:sp>
        <p:nvSpPr>
          <p:cNvPr id="6" name="Rectangle 5"/>
          <p:cNvSpPr/>
          <p:nvPr/>
        </p:nvSpPr>
        <p:spPr>
          <a:xfrm>
            <a:off x="6050700" y="3065817"/>
            <a:ext cx="2484276" cy="1938992"/>
          </a:xfrm>
          <a:prstGeom prst="rect">
            <a:avLst/>
          </a:prstGeom>
        </p:spPr>
        <p:txBody>
          <a:bodyPr wrap="square">
            <a:spAutoFit/>
          </a:bodyPr>
          <a:lstStyle/>
          <a:p>
            <a:pPr algn="l"/>
            <a:r>
              <a:rPr lang="en-US" sz="2000" i="1" dirty="0" smtClean="0">
                <a:solidFill>
                  <a:schemeClr val="bg1">
                    <a:lumMod val="50000"/>
                  </a:schemeClr>
                </a:solidFill>
                <a:latin typeface="+mn-lt"/>
              </a:rPr>
              <a:t>At </a:t>
            </a:r>
            <a:r>
              <a:rPr lang="en-US" sz="2000" i="1" dirty="0">
                <a:solidFill>
                  <a:schemeClr val="bg1">
                    <a:lumMod val="50000"/>
                  </a:schemeClr>
                </a:solidFill>
                <a:latin typeface="+mn-lt"/>
              </a:rPr>
              <a:t>this time, there is no indication that the security of any Citrix product or service was </a:t>
            </a:r>
            <a:r>
              <a:rPr lang="en-US" sz="2000" i="1" dirty="0" smtClean="0">
                <a:solidFill>
                  <a:schemeClr val="bg1">
                    <a:lumMod val="50000"/>
                  </a:schemeClr>
                </a:solidFill>
                <a:latin typeface="+mn-lt"/>
              </a:rPr>
              <a:t>compromised.</a:t>
            </a:r>
            <a:endParaRPr lang="en-CA" sz="2000" i="1" dirty="0">
              <a:solidFill>
                <a:schemeClr val="bg1">
                  <a:lumMod val="50000"/>
                </a:schemeClr>
              </a:solidFill>
              <a:latin typeface="+mn-lt"/>
            </a:endParaRPr>
          </a:p>
        </p:txBody>
      </p:sp>
      <p:sp>
        <p:nvSpPr>
          <p:cNvPr id="7" name="Rectangle 6"/>
          <p:cNvSpPr/>
          <p:nvPr/>
        </p:nvSpPr>
        <p:spPr>
          <a:xfrm>
            <a:off x="5896673" y="5471936"/>
            <a:ext cx="3096344" cy="369332"/>
          </a:xfrm>
          <a:prstGeom prst="rect">
            <a:avLst/>
          </a:prstGeom>
        </p:spPr>
        <p:txBody>
          <a:bodyPr wrap="square">
            <a:spAutoFit/>
          </a:bodyPr>
          <a:lstStyle/>
          <a:p>
            <a:pPr algn="l"/>
            <a:r>
              <a:rPr lang="en-CA" dirty="0" smtClean="0">
                <a:solidFill>
                  <a:schemeClr val="bg1">
                    <a:lumMod val="50000"/>
                  </a:schemeClr>
                </a:solidFill>
                <a:latin typeface="Arial" panose="020B0604020202020204" pitchFamily="34" charset="0"/>
                <a:cs typeface="Arial" panose="020B0604020202020204" pitchFamily="34" charset="0"/>
              </a:rPr>
              <a:t>– </a:t>
            </a:r>
            <a:r>
              <a:rPr lang="en-CA" dirty="0" smtClean="0">
                <a:solidFill>
                  <a:schemeClr val="bg1">
                    <a:lumMod val="50000"/>
                  </a:schemeClr>
                </a:solidFill>
              </a:rPr>
              <a:t>Stan Black, Citrix CSIO</a:t>
            </a:r>
            <a:endParaRPr lang="en-CA" dirty="0">
              <a:solidFill>
                <a:schemeClr val="bg1">
                  <a:lumMod val="50000"/>
                </a:schemeClr>
              </a:solidFill>
            </a:endParaRPr>
          </a:p>
        </p:txBody>
      </p:sp>
      <p:pic>
        <p:nvPicPr>
          <p:cNvPr id="17" name="Picture 100"/>
          <p:cNvPicPr>
            <a:picLocks noChangeAspect="1"/>
          </p:cNvPicPr>
          <p:nvPr/>
        </p:nvPicPr>
        <p:blipFill>
          <a:blip r:embed="rId5"/>
          <a:stretch>
            <a:fillRect/>
          </a:stretch>
        </p:blipFill>
        <p:spPr>
          <a:xfrm>
            <a:off x="5398980" y="2773345"/>
            <a:ext cx="678666" cy="619651"/>
          </a:xfrm>
          <a:prstGeom prst="rect">
            <a:avLst/>
          </a:prstGeom>
        </p:spPr>
      </p:pic>
      <p:pic>
        <p:nvPicPr>
          <p:cNvPr id="18" name="Picture 101"/>
          <p:cNvPicPr>
            <a:picLocks noChangeAspect="1"/>
          </p:cNvPicPr>
          <p:nvPr/>
        </p:nvPicPr>
        <p:blipFill>
          <a:blip r:embed="rId6"/>
          <a:stretch>
            <a:fillRect/>
          </a:stretch>
        </p:blipFill>
        <p:spPr>
          <a:xfrm>
            <a:off x="8100392" y="4689140"/>
            <a:ext cx="656535" cy="538507"/>
          </a:xfrm>
          <a:prstGeom prst="rect">
            <a:avLst/>
          </a:prstGeom>
        </p:spPr>
      </p:pic>
      <p:sp>
        <p:nvSpPr>
          <p:cNvPr id="8" name="TextBox 7"/>
          <p:cNvSpPr txBox="1"/>
          <p:nvPr/>
        </p:nvSpPr>
        <p:spPr bwMode="gray">
          <a:xfrm>
            <a:off x="7535596" y="6518026"/>
            <a:ext cx="1484702" cy="22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nchor="ctr" anchorCtr="1">
            <a:spAutoFit/>
          </a:bodyPr>
          <a:lstStyle/>
          <a:p>
            <a:pPr algn="l" eaLnBrk="1" hangingPunct="1">
              <a:lnSpc>
                <a:spcPct val="85000"/>
              </a:lnSpc>
            </a:pPr>
            <a:r>
              <a:rPr lang="en-US" sz="1000" dirty="0" smtClean="0"/>
              <a:t>Sources: </a:t>
            </a:r>
            <a:r>
              <a:rPr lang="en-US" sz="1000" dirty="0" smtClean="0">
                <a:hlinkClick r:id="rId7"/>
              </a:rPr>
              <a:t>Citrix</a:t>
            </a:r>
            <a:r>
              <a:rPr lang="en-US" sz="1000" dirty="0" smtClean="0"/>
              <a:t>, </a:t>
            </a:r>
            <a:r>
              <a:rPr lang="en-US" sz="1000" dirty="0" smtClean="0">
                <a:hlinkClick r:id="rId8"/>
              </a:rPr>
              <a:t>Forbes</a:t>
            </a:r>
            <a:endParaRPr lang="en-CA" sz="1000" dirty="0" smtClean="0"/>
          </a:p>
        </p:txBody>
      </p:sp>
      <p:sp>
        <p:nvSpPr>
          <p:cNvPr id="11" name="TextBox 10"/>
          <p:cNvSpPr txBox="1"/>
          <p:nvPr/>
        </p:nvSpPr>
        <p:spPr>
          <a:xfrm>
            <a:off x="3456097" y="1255232"/>
            <a:ext cx="5564201" cy="535531"/>
          </a:xfrm>
          <a:prstGeom prst="rect">
            <a:avLst/>
          </a:prstGeom>
          <a:noFill/>
        </p:spPr>
        <p:txBody>
          <a:bodyPr wrap="square" rtlCol="0">
            <a:spAutoFit/>
          </a:bodyPr>
          <a:lstStyle/>
          <a:p>
            <a:pPr marL="534988" algn="r">
              <a:lnSpc>
                <a:spcPct val="90000"/>
              </a:lnSpc>
              <a:spcAft>
                <a:spcPts val="300"/>
              </a:spcAft>
            </a:pPr>
            <a:r>
              <a:rPr lang="en-US" sz="3200" b="1" dirty="0" smtClean="0">
                <a:solidFill>
                  <a:schemeClr val="bg1"/>
                </a:solidFill>
                <a:latin typeface="+mn-lt"/>
                <a:ea typeface="Montserrat Black" charset="0"/>
                <a:cs typeface="Montserrat Black" charset="0"/>
              </a:rPr>
              <a:t> Citrix breach</a:t>
            </a:r>
          </a:p>
        </p:txBody>
      </p:sp>
    </p:spTree>
    <p:extLst>
      <p:ext uri="{BB962C8B-B14F-4D97-AF65-F5344CB8AC3E}">
        <p14:creationId xmlns:p14="http://schemas.microsoft.com/office/powerpoint/2010/main" val="11673191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d8b6fbc6f63f9a48afb0b3986393ed74e4ffbf26"/>
  <p:tag name="ISPRING_RESOURCE_PATHS_HASH_PRESENTER" val="d8b6fbc6f63f9a48afb0b3986393ed74e4ffbf26"/>
</p:tagLst>
</file>

<file path=ppt/theme/theme1.xml><?xml version="1.0" encoding="utf-8"?>
<a:theme xmlns:a="http://schemas.openxmlformats.org/drawingml/2006/main" name="Office Theme">
  <a:themeElements>
    <a:clrScheme name="Security Threat Landscape">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gray">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square" anchor="ctr" anchorCtr="1">
        <a:spAutoFit/>
      </a:bodyPr>
      <a:lstStyle>
        <a:defPPr algn="l" eaLnBrk="1" hangingPunct="1">
          <a:lnSpc>
            <a:spcPct val="85000"/>
          </a:lnSpc>
          <a:defRPr dirty="0" smtClean="0"/>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3502</Words>
  <Application>Microsoft Office PowerPoint</Application>
  <PresentationFormat>On-screen Show (4:3)</PresentationFormat>
  <Paragraphs>303</Paragraphs>
  <Slides>17</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Calibri</vt:lpstr>
      <vt:lpstr>Courier New</vt:lpstr>
      <vt:lpstr>Georgia</vt:lpstr>
      <vt:lpstr>Helvetica</vt:lpstr>
      <vt:lpstr>Montserrat Black</vt:lpstr>
      <vt:lpstr>Montserrat Light</vt:lpstr>
      <vt:lpstr>Roboto</vt:lpstr>
      <vt:lpstr>Roboto Condensed</vt:lpstr>
      <vt:lpstr>Roboto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
  <cp:lastModifiedBy/>
  <cp:revision>1</cp:revision>
  <dcterms:created xsi:type="dcterms:W3CDTF">2019-04-15T18:38:22Z</dcterms:created>
  <dcterms:modified xsi:type="dcterms:W3CDTF">2019-04-15T18:38:31Z</dcterms:modified>
  <cp:contentStatus/>
</cp:coreProperties>
</file>