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95" r:id="rId1"/>
  </p:sldMasterIdLst>
  <p:notesMasterIdLst>
    <p:notesMasterId r:id="rId14"/>
  </p:notesMasterIdLst>
  <p:handoutMasterIdLst>
    <p:handoutMasterId r:id="rId15"/>
  </p:handoutMasterIdLst>
  <p:sldIdLst>
    <p:sldId id="674" r:id="rId2"/>
    <p:sldId id="728" r:id="rId3"/>
    <p:sldId id="694" r:id="rId4"/>
    <p:sldId id="823" r:id="rId5"/>
    <p:sldId id="696" r:id="rId6"/>
    <p:sldId id="697" r:id="rId7"/>
    <p:sldId id="698" r:id="rId8"/>
    <p:sldId id="699" r:id="rId9"/>
    <p:sldId id="700" r:id="rId10"/>
    <p:sldId id="701" r:id="rId11"/>
    <p:sldId id="702" r:id="rId12"/>
    <p:sldId id="824" r:id="rId13"/>
  </p:sldIdLst>
  <p:sldSz cx="9144000" cy="6858000" type="screen4x3"/>
  <p:notesSz cx="7315200" cy="9601200"/>
  <p:embeddedFontLst>
    <p:embeddedFont>
      <p:font typeface="Roboto" panose="02000000000000000000" pitchFamily="2" charset="0"/>
      <p:regular r:id="rId16"/>
      <p:bold r:id="rId17"/>
      <p:italic r:id="rId18"/>
      <p:boldItalic r:id="rId19"/>
    </p:embeddedFont>
    <p:embeddedFont>
      <p:font typeface="Georgia" panose="02040502050405020303"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custShowLst>
    <p:custShow name="Custom Show 1" id="0">
      <p:sldLst/>
    </p:custShow>
  </p:custShow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5" name="Author" initials="A"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5C00"/>
    <a:srgbClr val="536B86"/>
    <a:srgbClr val="748699"/>
    <a:srgbClr val="989EA7"/>
    <a:srgbClr val="823326"/>
    <a:srgbClr val="A24130"/>
    <a:srgbClr val="66ADC1"/>
    <a:srgbClr val="B0C534"/>
    <a:srgbClr val="3391AD"/>
    <a:srgbClr val="546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744C5-ADD1-DC4A-B17B-555754486398}" v="1" dt="2019-02-14T15:16:41.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187" autoAdjust="0"/>
    <p:restoredTop sz="96433" autoAdjust="0"/>
  </p:normalViewPr>
  <p:slideViewPr>
    <p:cSldViewPr snapToGrid="0">
      <p:cViewPr varScale="1">
        <p:scale>
          <a:sx n="113" d="100"/>
          <a:sy n="113" d="100"/>
        </p:scale>
        <p:origin x="2256" y="96"/>
      </p:cViewPr>
      <p:guideLst>
        <p:guide orient="horz" pos="2160"/>
        <p:guide pos="20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10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11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Dickie" userId="103dd15e-4ed3-449e-959d-db3fc44c60f4" providerId="ADAL" clId="{5755B6C3-166C-434B-BCA3-E7781424B30C}"/>
  </pc:docChgLst>
  <pc:docChgLst>
    <pc:chgData name="Linda Arredondo" userId="S::larredondo@infotech.com::6aff1355-5681-4c09-8026-0e652fef974c" providerId="AD" clId="Web-{625A9755-01E9-4392-807D-9D729353A320}"/>
    <pc:docChg chg="addSld delSld modSld modSection">
      <pc:chgData name="Linda Arredondo" userId="S::larredondo@infotech.com::6aff1355-5681-4c09-8026-0e652fef974c" providerId="AD" clId="Web-{625A9755-01E9-4392-807D-9D729353A320}" dt="2019-01-16T21:25:21.822" v="13" actId="1076"/>
      <pc:docMkLst>
        <pc:docMk/>
      </pc:docMkLst>
    </pc:docChg>
  </pc:docChgLst>
  <pc:docChgLst>
    <pc:chgData name="Mark Maby" userId="bf29699f-a72c-4cee-98e9-7d185e5f1d69" providerId="ADAL" clId="{E6B2A0E2-42B1-494B-9560-842B321E2254}"/>
    <pc:docChg chg="undo custSel addSld delSld modSld sldOrd modSection">
      <pc:chgData name="Mark Maby" userId="bf29699f-a72c-4cee-98e9-7d185e5f1d69" providerId="ADAL" clId="{E6B2A0E2-42B1-494B-9560-842B321E2254}" dt="2019-02-07T17:31:24.685" v="10453" actId="14100"/>
      <pc:docMkLst>
        <pc:docMk/>
      </pc:docMkLst>
    </pc:docChg>
  </pc:docChgLst>
  <pc:docChgLst>
    <pc:chgData name="Larry Fretz" userId="d76fb736-0253-41a1-815d-ba1f79e12da2" providerId="ADAL" clId="{75EB3FD3-B1DC-F14C-8C75-904C16CF65D2}"/>
    <pc:docChg chg="custSel addSld delSld modSld sldOrd modSection">
      <pc:chgData name="Larry Fretz" userId="d76fb736-0253-41a1-815d-ba1f79e12da2" providerId="ADAL" clId="{75EB3FD3-B1DC-F14C-8C75-904C16CF65D2}" dt="2019-02-09T22:51:58.339" v="551" actId="2696"/>
      <pc:docMkLst>
        <pc:docMk/>
      </pc:docMkLst>
    </pc:docChg>
  </pc:docChgLst>
  <pc:docChgLst>
    <pc:chgData name="Linda Arredondo" userId="S::larredondo@infotech.com::6aff1355-5681-4c09-8026-0e652fef974c" providerId="AD" clId="Web-{46315BEB-BED0-D612-61DB-F9EE94B1E6C9}"/>
    <pc:docChg chg="modSld">
      <pc:chgData name="Linda Arredondo" userId="S::larredondo@infotech.com::6aff1355-5681-4c09-8026-0e652fef974c" providerId="AD" clId="Web-{46315BEB-BED0-D612-61DB-F9EE94B1E6C9}" dt="2019-01-23T22:59:26.428" v="36" actId="20577"/>
      <pc:docMkLst>
        <pc:docMk/>
      </pc:docMkLst>
    </pc:docChg>
  </pc:docChgLst>
  <pc:docChgLst>
    <pc:chgData name="Larry Fretz" userId="d76fb736-0253-41a1-815d-ba1f79e12da2" providerId="ADAL" clId="{B2142D8D-D6C0-2642-9928-D78238D56086}"/>
    <pc:docChg chg="modSld">
      <pc:chgData name="Larry Fretz" userId="d76fb736-0253-41a1-815d-ba1f79e12da2" providerId="ADAL" clId="{B2142D8D-D6C0-2642-9928-D78238D56086}" dt="2019-01-23T21:44:14.338" v="36"/>
      <pc:docMkLst>
        <pc:docMk/>
      </pc:docMkLst>
    </pc:docChg>
  </pc:docChgLst>
  <pc:docChgLst>
    <pc:chgData name="Mark Maby" userId="S::mmaby@infotech.com::bf29699f-a72c-4cee-98e9-7d185e5f1d69" providerId="AD" clId="Web-{AEE671E0-3288-AE74-9AC6-5DD95406E2C4}"/>
    <pc:docChg chg="">
      <pc:chgData name="Mark Maby" userId="S::mmaby@infotech.com::bf29699f-a72c-4cee-98e9-7d185e5f1d69" providerId="AD" clId="Web-{AEE671E0-3288-AE74-9AC6-5DD95406E2C4}" dt="2019-01-23T22:12:27.358" v="3"/>
      <pc:docMkLst>
        <pc:docMk/>
      </pc:docMkLst>
    </pc:docChg>
  </pc:docChgLst>
  <pc:docChgLst>
    <pc:chgData name="Linda Arredondo" userId="S::larredondo@infotech.com::6aff1355-5681-4c09-8026-0e652fef974c" providerId="AD" clId="Web-{F1667F21-EEFA-043C-5757-B8F133B669AB}"/>
    <pc:docChg chg="">
      <pc:chgData name="Linda Arredondo" userId="S::larredondo@infotech.com::6aff1355-5681-4c09-8026-0e652fef974c" providerId="AD" clId="Web-{F1667F21-EEFA-043C-5757-B8F133B669AB}" dt="2019-01-16T21:28:09.380" v="0"/>
      <pc:docMkLst>
        <pc:docMk/>
      </pc:docMkLst>
    </pc:docChg>
  </pc:docChgLst>
  <pc:docChgLst>
    <pc:chgData name="Linda Arredondo" userId="S::larredondo@infotech.com::6aff1355-5681-4c09-8026-0e652fef974c" providerId="AD" clId="Web-{5FEB0CFF-07F0-7C82-2381-061D0F1E82DB}"/>
    <pc:docChg chg="modSld">
      <pc:chgData name="Linda Arredondo" userId="S::larredondo@infotech.com::6aff1355-5681-4c09-8026-0e652fef974c" providerId="AD" clId="Web-{5FEB0CFF-07F0-7C82-2381-061D0F1E82DB}" dt="2019-02-13T14:49:19.782" v="4" actId="1076"/>
      <pc:docMkLst>
        <pc:docMk/>
      </pc:docMkLst>
      <pc:sldChg chg="modSp">
        <pc:chgData name="Linda Arredondo" userId="S::larredondo@infotech.com::6aff1355-5681-4c09-8026-0e652fef974c" providerId="AD" clId="Web-{5FEB0CFF-07F0-7C82-2381-061D0F1E82DB}" dt="2019-02-13T14:16:51.107" v="1"/>
        <pc:sldMkLst>
          <pc:docMk/>
          <pc:sldMk cId="23601480" sldId="705"/>
        </pc:sldMkLst>
        <pc:graphicFrameChg chg="modGraphic">
          <ac:chgData name="Linda Arredondo" userId="S::larredondo@infotech.com::6aff1355-5681-4c09-8026-0e652fef974c" providerId="AD" clId="Web-{5FEB0CFF-07F0-7C82-2381-061D0F1E82DB}" dt="2019-02-13T14:16:51.107" v="1"/>
          <ac:graphicFrameMkLst>
            <pc:docMk/>
            <pc:sldMk cId="23601480" sldId="705"/>
            <ac:graphicFrameMk id="14" creationId="{00000000-0000-0000-0000-000000000000}"/>
          </ac:graphicFrameMkLst>
        </pc:graphicFrameChg>
      </pc:sldChg>
      <pc:sldChg chg="modSp">
        <pc:chgData name="Linda Arredondo" userId="S::larredondo@infotech.com::6aff1355-5681-4c09-8026-0e652fef974c" providerId="AD" clId="Web-{5FEB0CFF-07F0-7C82-2381-061D0F1E82DB}" dt="2019-02-13T14:29:12.530" v="3" actId="20577"/>
        <pc:sldMkLst>
          <pc:docMk/>
          <pc:sldMk cId="2605938292" sldId="755"/>
        </pc:sldMkLst>
        <pc:spChg chg="mod">
          <ac:chgData name="Linda Arredondo" userId="S::larredondo@infotech.com::6aff1355-5681-4c09-8026-0e652fef974c" providerId="AD" clId="Web-{5FEB0CFF-07F0-7C82-2381-061D0F1E82DB}" dt="2019-02-13T14:29:12.530" v="3" actId="20577"/>
          <ac:spMkLst>
            <pc:docMk/>
            <pc:sldMk cId="2605938292" sldId="755"/>
            <ac:spMk id="16" creationId="{00000000-0000-0000-0000-000000000000}"/>
          </ac:spMkLst>
        </pc:spChg>
      </pc:sldChg>
      <pc:sldChg chg="modSp">
        <pc:chgData name="Linda Arredondo" userId="S::larredondo@infotech.com::6aff1355-5681-4c09-8026-0e652fef974c" providerId="AD" clId="Web-{5FEB0CFF-07F0-7C82-2381-061D0F1E82DB}" dt="2019-02-13T14:49:19.782" v="4" actId="1076"/>
        <pc:sldMkLst>
          <pc:docMk/>
          <pc:sldMk cId="1002670353" sldId="805"/>
        </pc:sldMkLst>
        <pc:grpChg chg="mod">
          <ac:chgData name="Linda Arredondo" userId="S::larredondo@infotech.com::6aff1355-5681-4c09-8026-0e652fef974c" providerId="AD" clId="Web-{5FEB0CFF-07F0-7C82-2381-061D0F1E82DB}" dt="2019-02-13T14:49:19.782" v="4" actId="1076"/>
          <ac:grpSpMkLst>
            <pc:docMk/>
            <pc:sldMk cId="1002670353" sldId="805"/>
            <ac:grpSpMk id="7" creationId="{00000000-0000-0000-0000-000000000000}"/>
          </ac:grpSpMkLst>
        </pc:grpChg>
      </pc:sldChg>
    </pc:docChg>
  </pc:docChgLst>
  <pc:docChgLst>
    <pc:chgData name="Larry Fretz" userId="S::lfretz@infotech.com::d76fb736-0253-41a1-815d-ba1f79e12da2" providerId="AD" clId="Web-{45B40D2E-CAD2-4A5B-A58F-B722783FF64C}"/>
    <pc:docChg chg="modSld">
      <pc:chgData name="Larry Fretz" userId="S::lfretz@infotech.com::d76fb736-0253-41a1-815d-ba1f79e12da2" providerId="AD" clId="Web-{45B40D2E-CAD2-4A5B-A58F-B722783FF64C}" dt="2019-01-23T22:15:39.910" v="1" actId="1076"/>
      <pc:docMkLst>
        <pc:docMk/>
      </pc:docMkLst>
    </pc:docChg>
  </pc:docChgLst>
  <pc:docChgLst>
    <pc:chgData name="Linda Arredondo" userId="S::larredondo@infotech.com::6aff1355-5681-4c09-8026-0e652fef974c" providerId="AD" clId="Web-{365038DA-1E78-8A2D-CFB9-1758D9E8687B}"/>
    <pc:docChg chg="modSld">
      <pc:chgData name="Linda Arredondo" userId="S::larredondo@infotech.com::6aff1355-5681-4c09-8026-0e652fef974c" providerId="AD" clId="Web-{365038DA-1E78-8A2D-CFB9-1758D9E8687B}" dt="2019-01-28T15:35:51.914" v="5" actId="20577"/>
      <pc:docMkLst>
        <pc:docMk/>
      </pc:docMkLst>
    </pc:docChg>
  </pc:docChgLst>
  <pc:docChgLst>
    <pc:chgData name="Larry Fretz" userId="d76fb736-0253-41a1-815d-ba1f79e12da2" providerId="ADAL" clId="{49A744C5-ADD1-DC4A-B17B-555754486398}"/>
    <pc:docChg chg="modSld">
      <pc:chgData name="Larry Fretz" userId="d76fb736-0253-41a1-815d-ba1f79e12da2" providerId="ADAL" clId="{49A744C5-ADD1-DC4A-B17B-555754486398}" dt="2019-02-14T15:40:48.435" v="77" actId="20577"/>
      <pc:docMkLst>
        <pc:docMk/>
      </pc:docMkLst>
      <pc:sldChg chg="addSp modSp">
        <pc:chgData name="Larry Fretz" userId="d76fb736-0253-41a1-815d-ba1f79e12da2" providerId="ADAL" clId="{49A744C5-ADD1-DC4A-B17B-555754486398}" dt="2019-02-14T15:16:47.894" v="2" actId="1076"/>
        <pc:sldMkLst>
          <pc:docMk/>
          <pc:sldMk cId="2738116556" sldId="674"/>
        </pc:sldMkLst>
        <pc:picChg chg="add mod">
          <ac:chgData name="Larry Fretz" userId="d76fb736-0253-41a1-815d-ba1f79e12da2" providerId="ADAL" clId="{49A744C5-ADD1-DC4A-B17B-555754486398}" dt="2019-02-14T15:16:47.894" v="2" actId="1076"/>
          <ac:picMkLst>
            <pc:docMk/>
            <pc:sldMk cId="2738116556" sldId="674"/>
            <ac:picMk id="3" creationId="{2A6316E1-B0A7-444A-BC83-B1467F44AAE0}"/>
          </ac:picMkLst>
        </pc:picChg>
      </pc:sldChg>
      <pc:sldChg chg="modSp">
        <pc:chgData name="Larry Fretz" userId="d76fb736-0253-41a1-815d-ba1f79e12da2" providerId="ADAL" clId="{49A744C5-ADD1-DC4A-B17B-555754486398}" dt="2019-02-14T15:39:21.090" v="32" actId="20577"/>
        <pc:sldMkLst>
          <pc:docMk/>
          <pc:sldMk cId="3995974521" sldId="696"/>
        </pc:sldMkLst>
        <pc:spChg chg="mod">
          <ac:chgData name="Larry Fretz" userId="d76fb736-0253-41a1-815d-ba1f79e12da2" providerId="ADAL" clId="{49A744C5-ADD1-DC4A-B17B-555754486398}" dt="2019-02-14T15:39:21.090" v="32" actId="20577"/>
          <ac:spMkLst>
            <pc:docMk/>
            <pc:sldMk cId="3995974521" sldId="696"/>
            <ac:spMk id="4" creationId="{00000000-0000-0000-0000-000000000000}"/>
          </ac:spMkLst>
        </pc:spChg>
      </pc:sldChg>
      <pc:sldChg chg="modSp">
        <pc:chgData name="Larry Fretz" userId="d76fb736-0253-41a1-815d-ba1f79e12da2" providerId="ADAL" clId="{49A744C5-ADD1-DC4A-B17B-555754486398}" dt="2019-02-14T15:26:37.615" v="23" actId="20577"/>
        <pc:sldMkLst>
          <pc:docMk/>
          <pc:sldMk cId="2858869400" sldId="823"/>
        </pc:sldMkLst>
        <pc:spChg chg="mod">
          <ac:chgData name="Larry Fretz" userId="d76fb736-0253-41a1-815d-ba1f79e12da2" providerId="ADAL" clId="{49A744C5-ADD1-DC4A-B17B-555754486398}" dt="2019-02-14T15:26:37.615" v="23" actId="20577"/>
          <ac:spMkLst>
            <pc:docMk/>
            <pc:sldMk cId="2858869400" sldId="823"/>
            <ac:spMk id="6" creationId="{00000000-0000-0000-0000-000000000000}"/>
          </ac:spMkLst>
        </pc:spChg>
      </pc:sldChg>
      <pc:sldChg chg="modSp">
        <pc:chgData name="Larry Fretz" userId="d76fb736-0253-41a1-815d-ba1f79e12da2" providerId="ADAL" clId="{49A744C5-ADD1-DC4A-B17B-555754486398}" dt="2019-02-14T15:40:48.435" v="77" actId="20577"/>
        <pc:sldMkLst>
          <pc:docMk/>
          <pc:sldMk cId="3507451634" sldId="824"/>
        </pc:sldMkLst>
        <pc:spChg chg="mod">
          <ac:chgData name="Larry Fretz" userId="d76fb736-0253-41a1-815d-ba1f79e12da2" providerId="ADAL" clId="{49A744C5-ADD1-DC4A-B17B-555754486398}" dt="2019-02-14T15:40:48.435" v="77" actId="20577"/>
          <ac:spMkLst>
            <pc:docMk/>
            <pc:sldMk cId="3507451634" sldId="824"/>
            <ac:spMk id="9"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46208941107073"/>
          <c:y val="4.7542357794668769E-2"/>
          <c:w val="0.69156180795154931"/>
          <c:h val="0.8131796656437793"/>
        </c:manualLayout>
      </c:layout>
      <c:barChart>
        <c:barDir val="bar"/>
        <c:grouping val="clustered"/>
        <c:varyColors val="0"/>
        <c:ser>
          <c:idx val="0"/>
          <c:order val="0"/>
          <c:tx>
            <c:strRef>
              <c:f>Sheet1!$B$1</c:f>
              <c:strCache>
                <c:ptCount val="1"/>
                <c:pt idx="0">
                  <c:v>Fine in millions of US dollars</c:v>
                </c:pt>
              </c:strCache>
            </c:strRef>
          </c:tx>
          <c:spPr>
            <a:solidFill>
              <a:schemeClr val="accent1"/>
            </a:solidFill>
            <a:ln>
              <a:noFill/>
            </a:ln>
            <a:effectLst/>
          </c:spPr>
          <c:invertIfNegative val="0"/>
          <c:dLbls>
            <c:delete val="1"/>
          </c:dLbls>
          <c:cat>
            <c:strRef>
              <c:f>Sheet1!$A$2:$A$9</c:f>
              <c:strCache>
                <c:ptCount val="8"/>
                <c:pt idx="0">
                  <c:v>Lower 
Sioux Indian</c:v>
                </c:pt>
                <c:pt idx="1">
                  <c:v>BCLC</c:v>
                </c:pt>
                <c:pt idx="2">
                  <c:v>Sparks 
Nugget</c:v>
                </c:pt>
                <c:pt idx="3">
                  <c:v>Hawaiian 
Gardens</c:v>
                </c:pt>
                <c:pt idx="4">
                  <c:v>Caesars</c:v>
                </c:pt>
                <c:pt idx="5">
                  <c:v>Trump 
Taj Mahal</c:v>
                </c:pt>
                <c:pt idx="6">
                  <c:v>Cantor 
Gaming </c:v>
                </c:pt>
                <c:pt idx="7">
                  <c:v>Tinian 
Dynasty</c:v>
                </c:pt>
              </c:strCache>
            </c:strRef>
          </c:cat>
          <c:val>
            <c:numRef>
              <c:f>Sheet1!$B$2:$B$9</c:f>
              <c:numCache>
                <c:formatCode>"$"#,##0.00_);[Red]\("$"#,##0.00\)"Million"</c:formatCode>
                <c:ptCount val="8"/>
                <c:pt idx="0">
                  <c:v>0.25</c:v>
                </c:pt>
                <c:pt idx="1">
                  <c:v>0.65</c:v>
                </c:pt>
                <c:pt idx="2">
                  <c:v>1</c:v>
                </c:pt>
                <c:pt idx="3">
                  <c:v>2.8</c:v>
                </c:pt>
                <c:pt idx="4">
                  <c:v>8</c:v>
                </c:pt>
                <c:pt idx="5">
                  <c:v>10</c:v>
                </c:pt>
                <c:pt idx="6">
                  <c:v>12</c:v>
                </c:pt>
                <c:pt idx="7">
                  <c:v>75</c:v>
                </c:pt>
              </c:numCache>
            </c:numRef>
          </c:val>
          <c:extLst xmlns:c16r2="http://schemas.microsoft.com/office/drawing/2015/06/chart">
            <c:ext xmlns:c16="http://schemas.microsoft.com/office/drawing/2014/chart" uri="{C3380CC4-5D6E-409C-BE32-E72D297353CC}">
              <c16:uniqueId val="{00000001-FF9F-4251-B308-A19D28354913}"/>
            </c:ext>
          </c:extLst>
        </c:ser>
        <c:dLbls>
          <c:dLblPos val="inEnd"/>
          <c:showLegendKey val="0"/>
          <c:showVal val="1"/>
          <c:showCatName val="0"/>
          <c:showSerName val="0"/>
          <c:showPercent val="0"/>
          <c:showBubbleSize val="0"/>
        </c:dLbls>
        <c:gapWidth val="247"/>
        <c:axId val="624062280"/>
        <c:axId val="624063064"/>
      </c:barChart>
      <c:catAx>
        <c:axId val="62406228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t" anchorCtr="1"/>
          <a:lstStyle/>
          <a:p>
            <a:pPr>
              <a:defRPr sz="1200" b="0" i="0" u="none" strike="noStrike" kern="1200" cap="none" spc="0" normalizeH="0" baseline="0">
                <a:solidFill>
                  <a:schemeClr val="dk1">
                    <a:lumMod val="65000"/>
                    <a:lumOff val="35000"/>
                  </a:schemeClr>
                </a:solidFill>
                <a:latin typeface="+mn-lt"/>
                <a:ea typeface="+mn-ea"/>
                <a:cs typeface="+mn-cs"/>
              </a:defRPr>
            </a:pPr>
            <a:endParaRPr lang="en-US"/>
          </a:p>
        </c:txPr>
        <c:crossAx val="624063064"/>
        <c:crosses val="autoZero"/>
        <c:auto val="0"/>
        <c:lblAlgn val="ctr"/>
        <c:lblOffset val="100"/>
        <c:noMultiLvlLbl val="0"/>
      </c:catAx>
      <c:valAx>
        <c:axId val="624063064"/>
        <c:scaling>
          <c:orientation val="minMax"/>
          <c:max val="75"/>
        </c:scaling>
        <c:delete val="0"/>
        <c:axPos val="b"/>
        <c:majorGridlines>
          <c:spPr>
            <a:ln w="9525" cap="flat" cmpd="sng" algn="ctr">
              <a:solidFill>
                <a:schemeClr val="dk1">
                  <a:lumMod val="15000"/>
                  <a:lumOff val="85000"/>
                </a:schemeClr>
              </a:solidFill>
              <a:round/>
            </a:ln>
            <a:effectLst/>
          </c:spPr>
        </c:majorGridlines>
        <c:numFmt formatCode="&quot;$&quot;#,##0_);[Red]\(&quot;$&quot;#,##0\)&quot;Million&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624062280"/>
        <c:crosses val="autoZero"/>
        <c:crossBetween val="between"/>
        <c:majorUnit val="25"/>
      </c:valAx>
      <c:spPr>
        <a:solidFill>
          <a:schemeClr val="bg2">
            <a:lumMod val="9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bg2">
        <a:lumMod val="9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n-US" sz="1600" b="1" dirty="0">
                <a:solidFill>
                  <a:schemeClr val="accent1"/>
                </a:solidFill>
              </a:rPr>
              <a:t> SARs </a:t>
            </a:r>
            <a:r>
              <a:rPr lang="en-US" sz="1600" b="1" dirty="0" smtClean="0">
                <a:solidFill>
                  <a:schemeClr val="accent1"/>
                </a:solidFill>
              </a:rPr>
              <a:t>Filed </a:t>
            </a:r>
            <a:r>
              <a:rPr lang="en-US" sz="1600" b="1" dirty="0">
                <a:solidFill>
                  <a:schemeClr val="accent1"/>
                </a:solidFill>
              </a:rPr>
              <a:t>by US </a:t>
            </a:r>
            <a:r>
              <a:rPr lang="en-US" sz="1600" b="1" dirty="0" smtClean="0">
                <a:solidFill>
                  <a:schemeClr val="accent1"/>
                </a:solidFill>
              </a:rPr>
              <a:t>Casinos </a:t>
            </a:r>
            <a:endParaRPr lang="en-US" sz="1600" b="1" dirty="0">
              <a:solidFill>
                <a:schemeClr val="accent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21006990780521426"/>
          <c:y val="0.23441539646284862"/>
          <c:w val="0.75693421278256112"/>
          <c:h val="0.6247151073840973"/>
        </c:manualLayout>
      </c:layout>
      <c:lineChart>
        <c:grouping val="standard"/>
        <c:varyColors val="0"/>
        <c:ser>
          <c:idx val="0"/>
          <c:order val="0"/>
          <c:tx>
            <c:strRef>
              <c:f>Sheet1!$B$1</c:f>
              <c:strCache>
                <c:ptCount val="1"/>
                <c:pt idx="0">
                  <c:v> SARs filed by US casinos </c:v>
                </c:pt>
              </c:strCache>
            </c:strRef>
          </c:tx>
          <c:spPr>
            <a:ln w="28575" cap="rnd">
              <a:solidFill>
                <a:schemeClr val="accent1"/>
              </a:solidFill>
              <a:round/>
            </a:ln>
            <a:effectLst/>
          </c:spPr>
          <c:marker>
            <c:symbol val="none"/>
          </c:marker>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Sheet1!$B$2:$B$8</c:f>
              <c:numCache>
                <c:formatCode>General</c:formatCode>
                <c:ptCount val="7"/>
                <c:pt idx="0">
                  <c:v>22986</c:v>
                </c:pt>
                <c:pt idx="1">
                  <c:v>219966</c:v>
                </c:pt>
                <c:pt idx="2">
                  <c:v>378420</c:v>
                </c:pt>
                <c:pt idx="3">
                  <c:v>629598</c:v>
                </c:pt>
                <c:pt idx="4">
                  <c:v>719862</c:v>
                </c:pt>
                <c:pt idx="5">
                  <c:v>841464</c:v>
                </c:pt>
                <c:pt idx="6">
                  <c:v>909810</c:v>
                </c:pt>
              </c:numCache>
            </c:numRef>
          </c:val>
          <c:smooth val="0"/>
          <c:extLst xmlns:c16r2="http://schemas.microsoft.com/office/drawing/2015/06/chart">
            <c:ext xmlns:c16="http://schemas.microsoft.com/office/drawing/2014/chart" uri="{C3380CC4-5D6E-409C-BE32-E72D297353CC}">
              <c16:uniqueId val="{00000000-1F94-6545-B255-7796CCDC7AD6}"/>
            </c:ext>
          </c:extLst>
        </c:ser>
        <c:dLbls>
          <c:showLegendKey val="0"/>
          <c:showVal val="0"/>
          <c:showCatName val="0"/>
          <c:showSerName val="0"/>
          <c:showPercent val="0"/>
          <c:showBubbleSize val="0"/>
        </c:dLbls>
        <c:smooth val="0"/>
        <c:axId val="624013280"/>
        <c:axId val="624015240"/>
      </c:lineChart>
      <c:catAx>
        <c:axId val="62401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4015240"/>
        <c:crosses val="autoZero"/>
        <c:auto val="1"/>
        <c:lblAlgn val="ctr"/>
        <c:lblOffset val="100"/>
        <c:noMultiLvlLbl val="0"/>
      </c:catAx>
      <c:valAx>
        <c:axId val="624015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4013280"/>
        <c:crosses val="autoZero"/>
        <c:crossBetween val="between"/>
        <c:majorUnit val="25000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673479035254005E-2"/>
          <c:y val="0.10769237292088002"/>
          <c:w val="0.55156045154755895"/>
          <c:h val="0.88153838978703192"/>
        </c:manualLayout>
      </c:layout>
      <c:pieChart>
        <c:varyColors val="1"/>
        <c:ser>
          <c:idx val="0"/>
          <c:order val="0"/>
          <c:tx>
            <c:strRef>
              <c:f>Sheet1!$B$1</c:f>
              <c:strCache>
                <c:ptCount val="1"/>
                <c:pt idx="0">
                  <c:v>Instruments used for suspicious activities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15A-49F1-9C92-9952F2E78DF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15A-49F1-9C92-9952F2E78DF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15A-49F1-9C92-9952F2E78DF3}"/>
              </c:ext>
            </c:extLst>
          </c:dPt>
          <c:dPt>
            <c:idx val="3"/>
            <c:bubble3D val="0"/>
            <c:spPr>
              <a:solidFill>
                <a:srgbClr val="A24130"/>
              </a:solidFill>
              <a:ln w="19050">
                <a:solidFill>
                  <a:schemeClr val="lt1"/>
                </a:solidFill>
              </a:ln>
              <a:effectLst/>
            </c:spPr>
            <c:extLst xmlns:c16r2="http://schemas.microsoft.com/office/drawing/2015/06/chart">
              <c:ext xmlns:c16="http://schemas.microsoft.com/office/drawing/2014/chart" uri="{C3380CC4-5D6E-409C-BE32-E72D297353CC}">
                <c16:uniqueId val="{00000002-228C-0441-9296-83C7674E454A}"/>
              </c:ext>
            </c:extLst>
          </c:dPt>
          <c:dPt>
            <c:idx val="4"/>
            <c:bubble3D val="0"/>
            <c:spPr>
              <a:solidFill>
                <a:srgbClr val="1A5F1F"/>
              </a:solidFill>
              <a:ln w="19050">
                <a:solidFill>
                  <a:schemeClr val="lt1"/>
                </a:solidFill>
              </a:ln>
              <a:effectLst/>
            </c:spPr>
            <c:extLst xmlns:c16r2="http://schemas.microsoft.com/office/drawing/2015/06/chart">
              <c:ext xmlns:c16="http://schemas.microsoft.com/office/drawing/2014/chart" uri="{C3380CC4-5D6E-409C-BE32-E72D297353CC}">
                <c16:uniqueId val="{00000003-228C-0441-9296-83C7674E454A}"/>
              </c:ext>
            </c:extLst>
          </c:dPt>
          <c:dPt>
            <c:idx val="5"/>
            <c:bubble3D val="0"/>
            <c:spPr>
              <a:solidFill>
                <a:srgbClr val="D17C08"/>
              </a:solidFill>
              <a:ln w="19050">
                <a:solidFill>
                  <a:schemeClr val="lt1"/>
                </a:solidFill>
              </a:ln>
              <a:effectLst/>
            </c:spPr>
            <c:extLst xmlns:c16r2="http://schemas.microsoft.com/office/drawing/2015/06/chart">
              <c:ext xmlns:c16="http://schemas.microsoft.com/office/drawing/2014/chart" uri="{C3380CC4-5D6E-409C-BE32-E72D297353CC}">
                <c16:uniqueId val="{00000004-228C-0441-9296-83C7674E454A}"/>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615A-49F1-9C92-9952F2E78DF3}"/>
              </c:ext>
            </c:extLst>
          </c:dPt>
          <c:cat>
            <c:strRef>
              <c:f>Sheet1!$A$2:$A$8</c:f>
              <c:strCache>
                <c:ptCount val="7"/>
                <c:pt idx="0">
                  <c:v>Casino instruments</c:v>
                </c:pt>
                <c:pt idx="1">
                  <c:v>US currency</c:v>
                </c:pt>
                <c:pt idx="2">
                  <c:v>Other</c:v>
                </c:pt>
                <c:pt idx="3">
                  <c:v>Funds transfer</c:v>
                </c:pt>
                <c:pt idx="4">
                  <c:v>Checks</c:v>
                </c:pt>
                <c:pt idx="5">
                  <c:v>Cashier's checks</c:v>
                </c:pt>
                <c:pt idx="6">
                  <c:v>Foreign Currency</c:v>
                </c:pt>
              </c:strCache>
            </c:strRef>
          </c:cat>
          <c:val>
            <c:numRef>
              <c:f>Sheet1!$B$2:$B$8</c:f>
              <c:numCache>
                <c:formatCode>General</c:formatCode>
                <c:ptCount val="7"/>
                <c:pt idx="0">
                  <c:v>271907</c:v>
                </c:pt>
                <c:pt idx="1">
                  <c:v>263678</c:v>
                </c:pt>
                <c:pt idx="2">
                  <c:v>31313</c:v>
                </c:pt>
                <c:pt idx="3">
                  <c:v>29966</c:v>
                </c:pt>
                <c:pt idx="4">
                  <c:v>16072</c:v>
                </c:pt>
                <c:pt idx="5">
                  <c:v>6878</c:v>
                </c:pt>
                <c:pt idx="6">
                  <c:v>537</c:v>
                </c:pt>
              </c:numCache>
            </c:numRef>
          </c:val>
          <c:extLst xmlns:c16r2="http://schemas.microsoft.com/office/drawing/2015/06/chart">
            <c:ext xmlns:c16="http://schemas.microsoft.com/office/drawing/2014/chart" uri="{C3380CC4-5D6E-409C-BE32-E72D297353CC}">
              <c16:uniqueId val="{00000000-228C-0441-9296-83C7674E454A}"/>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0521788381387964"/>
          <c:y val="8.6136938907897587E-2"/>
          <c:w val="0.3685685059531294"/>
          <c:h val="0.849264985788244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25400">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5AF4A7-7780-4C77-B8B8-431761BEA2E6}" type="doc">
      <dgm:prSet loTypeId="urn:microsoft.com/office/officeart/2005/8/layout/hList3" loCatId="list" qsTypeId="urn:microsoft.com/office/officeart/2005/8/quickstyle/simple2" qsCatId="simple" csTypeId="urn:microsoft.com/office/officeart/2005/8/colors/accent1_3" csCatId="accent1" phldr="1"/>
      <dgm:spPr/>
      <dgm:t>
        <a:bodyPr/>
        <a:lstStyle/>
        <a:p>
          <a:endParaRPr lang="en-CA"/>
        </a:p>
      </dgm:t>
    </dgm:pt>
    <dgm:pt modelId="{98E7BA48-DCDB-4619-8F50-86399E267B47}">
      <dgm:prSet phldrT="[Text]" custT="1"/>
      <dgm:spPr>
        <a:solidFill>
          <a:schemeClr val="accent4">
            <a:lumMod val="50000"/>
          </a:schemeClr>
        </a:solidFill>
      </dgm:spPr>
      <dgm:t>
        <a:bodyPr/>
        <a:lstStyle/>
        <a:p>
          <a:r>
            <a:rPr lang="en-US" sz="3200" dirty="0" smtClean="0"/>
            <a:t>Six </a:t>
          </a:r>
          <a:r>
            <a:rPr lang="en-US" sz="3200" dirty="0"/>
            <a:t>Pillars of AML Gaming Compliance </a:t>
          </a:r>
          <a:endParaRPr lang="en-CA" sz="3200" dirty="0"/>
        </a:p>
      </dgm:t>
    </dgm:pt>
    <dgm:pt modelId="{D11F1191-225D-4C59-AB68-AD38D7E5C684}" type="parTrans" cxnId="{2A866B97-11EF-4F15-A998-ECD4F5529967}">
      <dgm:prSet/>
      <dgm:spPr/>
      <dgm:t>
        <a:bodyPr/>
        <a:lstStyle/>
        <a:p>
          <a:endParaRPr lang="en-CA"/>
        </a:p>
      </dgm:t>
    </dgm:pt>
    <dgm:pt modelId="{9CDABED3-91A5-4D64-B4AB-19512DD99119}" type="sibTrans" cxnId="{2A866B97-11EF-4F15-A998-ECD4F5529967}">
      <dgm:prSet/>
      <dgm:spPr/>
      <dgm:t>
        <a:bodyPr/>
        <a:lstStyle/>
        <a:p>
          <a:endParaRPr lang="en-CA"/>
        </a:p>
      </dgm:t>
    </dgm:pt>
    <dgm:pt modelId="{B7B2F891-EDBA-4836-9A2F-4CAC7EA261BC}">
      <dgm:prSet phldrT="[Text]"/>
      <dgm:spPr/>
      <dgm:t>
        <a:bodyPr/>
        <a:lstStyle/>
        <a:p>
          <a:r>
            <a:rPr lang="en-US" dirty="0"/>
            <a:t>Policies and Procedures</a:t>
          </a:r>
          <a:endParaRPr lang="en-CA" dirty="0"/>
        </a:p>
      </dgm:t>
    </dgm:pt>
    <dgm:pt modelId="{F9E15B2C-6CDE-4D09-9200-D9FEDAAEAEC3}" type="parTrans" cxnId="{875F3727-06B7-41EF-887F-C42FC40E27AE}">
      <dgm:prSet/>
      <dgm:spPr/>
      <dgm:t>
        <a:bodyPr/>
        <a:lstStyle/>
        <a:p>
          <a:endParaRPr lang="en-CA"/>
        </a:p>
      </dgm:t>
    </dgm:pt>
    <dgm:pt modelId="{D47480E9-D1D8-4E43-8E7B-A9ECF4CCBDEB}" type="sibTrans" cxnId="{875F3727-06B7-41EF-887F-C42FC40E27AE}">
      <dgm:prSet/>
      <dgm:spPr/>
      <dgm:t>
        <a:bodyPr/>
        <a:lstStyle/>
        <a:p>
          <a:endParaRPr lang="en-CA"/>
        </a:p>
      </dgm:t>
    </dgm:pt>
    <dgm:pt modelId="{92AFFA37-40E3-4B28-B21B-5FA286067DBA}">
      <dgm:prSet phldrT="[Text]" custT="1"/>
      <dgm:spPr/>
      <dgm:t>
        <a:bodyPr/>
        <a:lstStyle/>
        <a:p>
          <a:r>
            <a:rPr lang="en-US" sz="1700" kern="1200" dirty="0">
              <a:solidFill>
                <a:srgbClr val="FFFFFF"/>
              </a:solidFill>
              <a:latin typeface="Arial"/>
              <a:ea typeface="+mn-ea"/>
              <a:cs typeface="+mn-cs"/>
            </a:rPr>
            <a:t>Independent Review and Test of the AML Program</a:t>
          </a:r>
          <a:endParaRPr lang="en-CA" sz="1700" kern="1200" dirty="0">
            <a:solidFill>
              <a:srgbClr val="FFFFFF"/>
            </a:solidFill>
            <a:latin typeface="Arial"/>
            <a:ea typeface="+mn-ea"/>
            <a:cs typeface="+mn-cs"/>
          </a:endParaRPr>
        </a:p>
      </dgm:t>
    </dgm:pt>
    <dgm:pt modelId="{6DCC42D4-9E24-4658-99FC-BFE7FA36EBDE}" type="parTrans" cxnId="{28325075-5931-4CAA-8E45-98456098079D}">
      <dgm:prSet/>
      <dgm:spPr/>
      <dgm:t>
        <a:bodyPr/>
        <a:lstStyle/>
        <a:p>
          <a:endParaRPr lang="en-CA"/>
        </a:p>
      </dgm:t>
    </dgm:pt>
    <dgm:pt modelId="{995A1C6F-BA63-4B5C-B5AF-8FECD8D51B5C}" type="sibTrans" cxnId="{28325075-5931-4CAA-8E45-98456098079D}">
      <dgm:prSet/>
      <dgm:spPr/>
      <dgm:t>
        <a:bodyPr/>
        <a:lstStyle/>
        <a:p>
          <a:endParaRPr lang="en-CA"/>
        </a:p>
      </dgm:t>
    </dgm:pt>
    <dgm:pt modelId="{CA0DC918-292F-49AB-9EDF-BA090884C283}">
      <dgm:prSet phldrT="[Text]" phldr="1"/>
      <dgm:spPr/>
      <dgm:t>
        <a:bodyPr/>
        <a:lstStyle/>
        <a:p>
          <a:endParaRPr lang="en-CA"/>
        </a:p>
      </dgm:t>
    </dgm:pt>
    <dgm:pt modelId="{F0B186F8-8DEA-4AC8-864E-82C0F219E4FE}" type="parTrans" cxnId="{4933D7A3-8BA9-4AD9-B61B-BFD65E95FFF0}">
      <dgm:prSet/>
      <dgm:spPr/>
      <dgm:t>
        <a:bodyPr/>
        <a:lstStyle/>
        <a:p>
          <a:endParaRPr lang="en-CA"/>
        </a:p>
      </dgm:t>
    </dgm:pt>
    <dgm:pt modelId="{FD1DED65-4D9A-4337-8124-AE57D1152743}" type="sibTrans" cxnId="{4933D7A3-8BA9-4AD9-B61B-BFD65E95FFF0}">
      <dgm:prSet/>
      <dgm:spPr/>
      <dgm:t>
        <a:bodyPr/>
        <a:lstStyle/>
        <a:p>
          <a:endParaRPr lang="en-CA"/>
        </a:p>
      </dgm:t>
    </dgm:pt>
    <dgm:pt modelId="{F5E3A07A-969C-4F25-9D98-7841E594F0E0}">
      <dgm:prSet phldrT="[Text]" phldr="1"/>
      <dgm:spPr/>
      <dgm:t>
        <a:bodyPr/>
        <a:lstStyle/>
        <a:p>
          <a:endParaRPr lang="en-CA"/>
        </a:p>
      </dgm:t>
    </dgm:pt>
    <dgm:pt modelId="{CDC48CB8-7B0E-4713-8F8D-EB18C7FA8003}" type="parTrans" cxnId="{9AB0B342-191A-4D5F-A529-1930A413EAAE}">
      <dgm:prSet/>
      <dgm:spPr/>
      <dgm:t>
        <a:bodyPr/>
        <a:lstStyle/>
        <a:p>
          <a:endParaRPr lang="en-CA"/>
        </a:p>
      </dgm:t>
    </dgm:pt>
    <dgm:pt modelId="{B10132CB-4A1D-4444-93AF-715376A5CD74}" type="sibTrans" cxnId="{9AB0B342-191A-4D5F-A529-1930A413EAAE}">
      <dgm:prSet/>
      <dgm:spPr/>
      <dgm:t>
        <a:bodyPr/>
        <a:lstStyle/>
        <a:p>
          <a:endParaRPr lang="en-CA"/>
        </a:p>
      </dgm:t>
    </dgm:pt>
    <dgm:pt modelId="{157AA33D-16C9-49D8-B7B1-0F71A7819622}">
      <dgm:prSet phldrT="[Text]" phldr="1"/>
      <dgm:spPr/>
      <dgm:t>
        <a:bodyPr/>
        <a:lstStyle/>
        <a:p>
          <a:endParaRPr lang="en-CA"/>
        </a:p>
      </dgm:t>
    </dgm:pt>
    <dgm:pt modelId="{6D524F8A-E8C8-4EA0-99B6-02259A88AFA9}" type="parTrans" cxnId="{E0E84168-47D1-4537-A852-84CEF78E7378}">
      <dgm:prSet/>
      <dgm:spPr/>
      <dgm:t>
        <a:bodyPr/>
        <a:lstStyle/>
        <a:p>
          <a:endParaRPr lang="en-CA"/>
        </a:p>
      </dgm:t>
    </dgm:pt>
    <dgm:pt modelId="{DC21B1D2-0580-45F4-946A-E407AED7087D}" type="sibTrans" cxnId="{E0E84168-47D1-4537-A852-84CEF78E7378}">
      <dgm:prSet/>
      <dgm:spPr/>
      <dgm:t>
        <a:bodyPr/>
        <a:lstStyle/>
        <a:p>
          <a:endParaRPr lang="en-CA"/>
        </a:p>
      </dgm:t>
    </dgm:pt>
    <dgm:pt modelId="{7404D637-94E6-444C-8C02-683585C709D5}">
      <dgm:prSet phldrT="[Text]" phldr="1"/>
      <dgm:spPr/>
      <dgm:t>
        <a:bodyPr/>
        <a:lstStyle/>
        <a:p>
          <a:endParaRPr lang="en-CA"/>
        </a:p>
      </dgm:t>
    </dgm:pt>
    <dgm:pt modelId="{1C81E250-29C7-45D4-95ED-A903EA99E090}" type="parTrans" cxnId="{651A024C-784A-4A2A-A5D2-C86D6731DFC4}">
      <dgm:prSet/>
      <dgm:spPr/>
      <dgm:t>
        <a:bodyPr/>
        <a:lstStyle/>
        <a:p>
          <a:endParaRPr lang="en-CA"/>
        </a:p>
      </dgm:t>
    </dgm:pt>
    <dgm:pt modelId="{18193804-3B61-4DDF-834C-FF351A51B06D}" type="sibTrans" cxnId="{651A024C-784A-4A2A-A5D2-C86D6731DFC4}">
      <dgm:prSet/>
      <dgm:spPr/>
      <dgm:t>
        <a:bodyPr/>
        <a:lstStyle/>
        <a:p>
          <a:endParaRPr lang="en-CA"/>
        </a:p>
      </dgm:t>
    </dgm:pt>
    <dgm:pt modelId="{FBE2C5EB-5616-417A-9E0F-CE972CC65B45}">
      <dgm:prSet phldrT="[Text]" phldr="1"/>
      <dgm:spPr/>
      <dgm:t>
        <a:bodyPr/>
        <a:lstStyle/>
        <a:p>
          <a:endParaRPr lang="en-CA"/>
        </a:p>
      </dgm:t>
    </dgm:pt>
    <dgm:pt modelId="{272307A3-606F-40F0-BCCB-521D79E62C6F}" type="parTrans" cxnId="{6E747634-35CC-42E6-8C6C-033D27171C75}">
      <dgm:prSet/>
      <dgm:spPr/>
      <dgm:t>
        <a:bodyPr/>
        <a:lstStyle/>
        <a:p>
          <a:endParaRPr lang="en-CA"/>
        </a:p>
      </dgm:t>
    </dgm:pt>
    <dgm:pt modelId="{F2A2A508-D848-44DE-9838-851E9FE78B75}" type="sibTrans" cxnId="{6E747634-35CC-42E6-8C6C-033D27171C75}">
      <dgm:prSet/>
      <dgm:spPr/>
      <dgm:t>
        <a:bodyPr/>
        <a:lstStyle/>
        <a:p>
          <a:endParaRPr lang="en-CA"/>
        </a:p>
      </dgm:t>
    </dgm:pt>
    <dgm:pt modelId="{0777BDF5-6B39-4D69-AB33-657E33987003}">
      <dgm:prSet phldrT="[Text]" phldr="1"/>
      <dgm:spPr/>
      <dgm:t>
        <a:bodyPr/>
        <a:lstStyle/>
        <a:p>
          <a:endParaRPr lang="en-CA"/>
        </a:p>
      </dgm:t>
    </dgm:pt>
    <dgm:pt modelId="{2A314A3A-BA5B-40B3-AAB7-811B8F9A971A}" type="parTrans" cxnId="{DAC70C90-855E-43A7-8F86-21D6BC12F2FF}">
      <dgm:prSet/>
      <dgm:spPr/>
      <dgm:t>
        <a:bodyPr/>
        <a:lstStyle/>
        <a:p>
          <a:endParaRPr lang="en-CA"/>
        </a:p>
      </dgm:t>
    </dgm:pt>
    <dgm:pt modelId="{64DD9780-09C1-4ACE-998A-AC093949A7B8}" type="sibTrans" cxnId="{DAC70C90-855E-43A7-8F86-21D6BC12F2FF}">
      <dgm:prSet/>
      <dgm:spPr/>
      <dgm:t>
        <a:bodyPr/>
        <a:lstStyle/>
        <a:p>
          <a:endParaRPr lang="en-CA"/>
        </a:p>
      </dgm:t>
    </dgm:pt>
    <dgm:pt modelId="{1411F0B9-2454-4D10-B63F-E6B85DE5E17C}">
      <dgm:prSet/>
      <dgm:spPr/>
      <dgm:t>
        <a:bodyPr/>
        <a:lstStyle/>
        <a:p>
          <a:endParaRPr lang="en-CA"/>
        </a:p>
      </dgm:t>
    </dgm:pt>
    <dgm:pt modelId="{ECA34E45-BE13-4F8C-AB13-199CE500002A}" type="parTrans" cxnId="{3A7520BA-2A42-488B-8C15-9B953F9F7C59}">
      <dgm:prSet/>
      <dgm:spPr/>
      <dgm:t>
        <a:bodyPr/>
        <a:lstStyle/>
        <a:p>
          <a:endParaRPr lang="en-CA"/>
        </a:p>
      </dgm:t>
    </dgm:pt>
    <dgm:pt modelId="{61D54A5E-2948-4830-8B2E-A35FBB6FAAF2}" type="sibTrans" cxnId="{3A7520BA-2A42-488B-8C15-9B953F9F7C59}">
      <dgm:prSet/>
      <dgm:spPr/>
      <dgm:t>
        <a:bodyPr/>
        <a:lstStyle/>
        <a:p>
          <a:endParaRPr lang="en-CA"/>
        </a:p>
      </dgm:t>
    </dgm:pt>
    <dgm:pt modelId="{3C49C251-3433-4653-93AE-DF00CEF2A9B7}">
      <dgm:prSet/>
      <dgm:spPr/>
      <dgm:t>
        <a:bodyPr/>
        <a:lstStyle/>
        <a:p>
          <a:endParaRPr lang="en-CA"/>
        </a:p>
      </dgm:t>
    </dgm:pt>
    <dgm:pt modelId="{9415BE2C-EEF5-4928-A444-07B749F68DC3}" type="parTrans" cxnId="{5D4068A3-8C2C-42C0-BE59-13AD9A766891}">
      <dgm:prSet/>
      <dgm:spPr/>
      <dgm:t>
        <a:bodyPr/>
        <a:lstStyle/>
        <a:p>
          <a:endParaRPr lang="en-CA"/>
        </a:p>
      </dgm:t>
    </dgm:pt>
    <dgm:pt modelId="{3DA598AF-812E-4E4B-9FF1-B14D85969CCF}" type="sibTrans" cxnId="{5D4068A3-8C2C-42C0-BE59-13AD9A766891}">
      <dgm:prSet/>
      <dgm:spPr/>
      <dgm:t>
        <a:bodyPr/>
        <a:lstStyle/>
        <a:p>
          <a:endParaRPr lang="en-CA"/>
        </a:p>
      </dgm:t>
    </dgm:pt>
    <dgm:pt modelId="{22A1DE41-67F8-4418-B830-DF14D12A2B63}">
      <dgm:prSet/>
      <dgm:spPr/>
      <dgm:t>
        <a:bodyPr/>
        <a:lstStyle/>
        <a:p>
          <a:endParaRPr lang="en-CA"/>
        </a:p>
      </dgm:t>
    </dgm:pt>
    <dgm:pt modelId="{D1513F8D-1268-46FE-B4FE-8183221C50FB}" type="parTrans" cxnId="{64E16800-D31A-491C-B957-598928DBC8D7}">
      <dgm:prSet/>
      <dgm:spPr/>
      <dgm:t>
        <a:bodyPr/>
        <a:lstStyle/>
        <a:p>
          <a:endParaRPr lang="en-CA"/>
        </a:p>
      </dgm:t>
    </dgm:pt>
    <dgm:pt modelId="{875BA7A3-A924-41FA-AF63-05A7EAB35550}" type="sibTrans" cxnId="{64E16800-D31A-491C-B957-598928DBC8D7}">
      <dgm:prSet/>
      <dgm:spPr/>
      <dgm:t>
        <a:bodyPr/>
        <a:lstStyle/>
        <a:p>
          <a:endParaRPr lang="en-CA"/>
        </a:p>
      </dgm:t>
    </dgm:pt>
    <dgm:pt modelId="{CFBE9967-039E-460B-BCC1-82958C1FD3D5}">
      <dgm:prSet/>
      <dgm:spPr/>
      <dgm:t>
        <a:bodyPr/>
        <a:lstStyle/>
        <a:p>
          <a:r>
            <a:rPr lang="en-US" dirty="0"/>
            <a:t>An AML Compliance Officer</a:t>
          </a:r>
        </a:p>
      </dgm:t>
    </dgm:pt>
    <dgm:pt modelId="{9C47AAD4-2CA6-4464-AC75-EED78D23892B}" type="parTrans" cxnId="{A749ECD2-655A-4433-9DFA-6716DF5B6D44}">
      <dgm:prSet/>
      <dgm:spPr/>
      <dgm:t>
        <a:bodyPr/>
        <a:lstStyle/>
        <a:p>
          <a:endParaRPr lang="en-CA"/>
        </a:p>
      </dgm:t>
    </dgm:pt>
    <dgm:pt modelId="{23B8013E-BB9B-4D68-8841-3A1A2637373D}" type="sibTrans" cxnId="{A749ECD2-655A-4433-9DFA-6716DF5B6D44}">
      <dgm:prSet/>
      <dgm:spPr/>
      <dgm:t>
        <a:bodyPr/>
        <a:lstStyle/>
        <a:p>
          <a:endParaRPr lang="en-CA"/>
        </a:p>
      </dgm:t>
    </dgm:pt>
    <dgm:pt modelId="{2C70B3DA-76B8-4F07-A603-B9F3EDCF745D}">
      <dgm:prSet/>
      <dgm:spPr/>
      <dgm:t>
        <a:bodyPr/>
        <a:lstStyle/>
        <a:p>
          <a:r>
            <a:rPr lang="en-US" dirty="0"/>
            <a:t>Documented Employee Training Program</a:t>
          </a:r>
          <a:endParaRPr lang="en-CA" dirty="0"/>
        </a:p>
      </dgm:t>
    </dgm:pt>
    <dgm:pt modelId="{570F261C-9DCA-45CF-85E4-08CBE5B027C0}" type="parTrans" cxnId="{A316FD25-210A-401A-9F35-5B1059B3D13C}">
      <dgm:prSet/>
      <dgm:spPr/>
      <dgm:t>
        <a:bodyPr/>
        <a:lstStyle/>
        <a:p>
          <a:endParaRPr lang="en-CA"/>
        </a:p>
      </dgm:t>
    </dgm:pt>
    <dgm:pt modelId="{DA92DC97-A9D1-4B3A-8F38-A315C307F232}" type="sibTrans" cxnId="{A316FD25-210A-401A-9F35-5B1059B3D13C}">
      <dgm:prSet/>
      <dgm:spPr/>
      <dgm:t>
        <a:bodyPr/>
        <a:lstStyle/>
        <a:p>
          <a:endParaRPr lang="en-CA"/>
        </a:p>
      </dgm:t>
    </dgm:pt>
    <dgm:pt modelId="{82B39EE4-055A-4C6C-86D1-A63184A1B0A0}">
      <dgm:prSet custT="1"/>
      <dgm:spPr/>
      <dgm:t>
        <a:bodyPr/>
        <a:lstStyle/>
        <a:p>
          <a:pPr marL="0" lvl="0" indent="0" algn="ctr" defTabSz="755650">
            <a:lnSpc>
              <a:spcPct val="90000"/>
            </a:lnSpc>
            <a:spcBef>
              <a:spcPct val="0"/>
            </a:spcBef>
            <a:spcAft>
              <a:spcPct val="35000"/>
            </a:spcAft>
            <a:buNone/>
          </a:pPr>
          <a:r>
            <a:rPr lang="en-US" sz="1700" kern="1200" dirty="0" smtClean="0">
              <a:solidFill>
                <a:schemeClr val="bg2"/>
              </a:solidFill>
              <a:latin typeface="Arial"/>
              <a:ea typeface="+mn-ea"/>
              <a:cs typeface="+mn-cs"/>
            </a:rPr>
            <a:t>Risk-Based </a:t>
          </a:r>
          <a:r>
            <a:rPr lang="en-US" sz="1700" kern="1200" dirty="0">
              <a:solidFill>
                <a:schemeClr val="bg2"/>
              </a:solidFill>
              <a:latin typeface="Arial"/>
              <a:ea typeface="+mn-ea"/>
              <a:cs typeface="+mn-cs"/>
            </a:rPr>
            <a:t>Customer Due Diligence </a:t>
          </a:r>
          <a:r>
            <a:rPr lang="en-US" sz="1700" kern="1200" dirty="0" smtClean="0">
              <a:solidFill>
                <a:schemeClr val="bg2"/>
              </a:solidFill>
              <a:latin typeface="Arial"/>
              <a:ea typeface="+mn-ea"/>
              <a:cs typeface="+mn-cs"/>
            </a:rPr>
            <a:t>Program (Know Your Customer)</a:t>
          </a:r>
          <a:endParaRPr lang="en-CA" sz="1700" kern="1200" dirty="0">
            <a:solidFill>
              <a:schemeClr val="bg2"/>
            </a:solidFill>
            <a:latin typeface="Arial"/>
            <a:ea typeface="+mn-ea"/>
            <a:cs typeface="+mn-cs"/>
          </a:endParaRPr>
        </a:p>
      </dgm:t>
    </dgm:pt>
    <dgm:pt modelId="{32A909AB-1B6C-48AA-87B8-1C1712F51890}" type="parTrans" cxnId="{E5DDB1A1-EF4A-4383-AECF-E0CA3711A54B}">
      <dgm:prSet/>
      <dgm:spPr/>
      <dgm:t>
        <a:bodyPr/>
        <a:lstStyle/>
        <a:p>
          <a:endParaRPr lang="en-CA"/>
        </a:p>
      </dgm:t>
    </dgm:pt>
    <dgm:pt modelId="{CADB395C-9674-4528-A9CE-0DEEA88B5EDB}" type="sibTrans" cxnId="{E5DDB1A1-EF4A-4383-AECF-E0CA3711A54B}">
      <dgm:prSet/>
      <dgm:spPr/>
      <dgm:t>
        <a:bodyPr/>
        <a:lstStyle/>
        <a:p>
          <a:endParaRPr lang="en-CA"/>
        </a:p>
      </dgm:t>
    </dgm:pt>
    <dgm:pt modelId="{E50BE89C-C86D-4A54-903B-86D976FEC8E8}">
      <dgm:prSet/>
      <dgm:spPr/>
      <dgm:t>
        <a:bodyPr/>
        <a:lstStyle/>
        <a:p>
          <a:r>
            <a:rPr lang="en-US" dirty="0" smtClean="0">
              <a:solidFill>
                <a:schemeClr val="bg2"/>
              </a:solidFill>
            </a:rPr>
            <a:t>Automation and Use </a:t>
          </a:r>
          <a:r>
            <a:rPr lang="en-US" dirty="0">
              <a:solidFill>
                <a:schemeClr val="bg2"/>
              </a:solidFill>
            </a:rPr>
            <a:t>of All Available </a:t>
          </a:r>
          <a:r>
            <a:rPr lang="en-US" dirty="0" smtClean="0">
              <a:solidFill>
                <a:schemeClr val="bg2"/>
              </a:solidFill>
            </a:rPr>
            <a:t>Information</a:t>
          </a:r>
          <a:endParaRPr lang="en-CA" dirty="0">
            <a:solidFill>
              <a:schemeClr val="bg2"/>
            </a:solidFill>
          </a:endParaRPr>
        </a:p>
      </dgm:t>
    </dgm:pt>
    <dgm:pt modelId="{B17A851B-507F-4002-9F88-816D464F1B11}" type="parTrans" cxnId="{CD3C9590-4E6F-4FED-96F1-95AA9035C014}">
      <dgm:prSet/>
      <dgm:spPr/>
      <dgm:t>
        <a:bodyPr/>
        <a:lstStyle/>
        <a:p>
          <a:endParaRPr lang="en-CA"/>
        </a:p>
      </dgm:t>
    </dgm:pt>
    <dgm:pt modelId="{79F971B4-FB53-430E-802D-FDD923E89BBE}" type="sibTrans" cxnId="{CD3C9590-4E6F-4FED-96F1-95AA9035C014}">
      <dgm:prSet/>
      <dgm:spPr/>
      <dgm:t>
        <a:bodyPr/>
        <a:lstStyle/>
        <a:p>
          <a:endParaRPr lang="en-CA"/>
        </a:p>
      </dgm:t>
    </dgm:pt>
    <dgm:pt modelId="{DE3A5230-37FC-4156-9E07-E5DB3E654D38}" type="pres">
      <dgm:prSet presAssocID="{A25AF4A7-7780-4C77-B8B8-431761BEA2E6}" presName="composite" presStyleCnt="0">
        <dgm:presLayoutVars>
          <dgm:chMax val="1"/>
          <dgm:dir/>
          <dgm:resizeHandles val="exact"/>
        </dgm:presLayoutVars>
      </dgm:prSet>
      <dgm:spPr/>
      <dgm:t>
        <a:bodyPr/>
        <a:lstStyle/>
        <a:p>
          <a:endParaRPr lang="en-CA"/>
        </a:p>
      </dgm:t>
    </dgm:pt>
    <dgm:pt modelId="{27062F71-E31D-404D-9265-4C1063F34014}" type="pres">
      <dgm:prSet presAssocID="{98E7BA48-DCDB-4619-8F50-86399E267B47}" presName="roof" presStyleLbl="dkBgShp" presStyleIdx="0" presStyleCnt="2" custScaleY="68671" custLinFactNeighborX="-3553" custLinFactNeighborY="-2312"/>
      <dgm:spPr/>
      <dgm:t>
        <a:bodyPr/>
        <a:lstStyle/>
        <a:p>
          <a:endParaRPr lang="en-CA"/>
        </a:p>
      </dgm:t>
    </dgm:pt>
    <dgm:pt modelId="{40BABCEB-3970-4DDC-BA29-4AD266335A02}" type="pres">
      <dgm:prSet presAssocID="{98E7BA48-DCDB-4619-8F50-86399E267B47}" presName="pillars" presStyleCnt="0"/>
      <dgm:spPr/>
    </dgm:pt>
    <dgm:pt modelId="{1210197A-4253-4BB8-B3B1-2B7748B9AC47}" type="pres">
      <dgm:prSet presAssocID="{98E7BA48-DCDB-4619-8F50-86399E267B47}" presName="pillar1" presStyleLbl="node1" presStyleIdx="0" presStyleCnt="6" custScaleY="109641" custLinFactNeighborY="-3744">
        <dgm:presLayoutVars>
          <dgm:bulletEnabled val="1"/>
        </dgm:presLayoutVars>
      </dgm:prSet>
      <dgm:spPr/>
      <dgm:t>
        <a:bodyPr/>
        <a:lstStyle/>
        <a:p>
          <a:endParaRPr lang="en-CA"/>
        </a:p>
      </dgm:t>
    </dgm:pt>
    <dgm:pt modelId="{BBB187BA-4D19-447C-A635-A4F013AABB8B}" type="pres">
      <dgm:prSet presAssocID="{92AFFA37-40E3-4B28-B21B-5FA286067DBA}" presName="pillarX" presStyleLbl="node1" presStyleIdx="1" presStyleCnt="6" custScaleY="109641" custLinFactNeighborY="-3744">
        <dgm:presLayoutVars>
          <dgm:bulletEnabled val="1"/>
        </dgm:presLayoutVars>
      </dgm:prSet>
      <dgm:spPr/>
      <dgm:t>
        <a:bodyPr/>
        <a:lstStyle/>
        <a:p>
          <a:endParaRPr lang="en-CA"/>
        </a:p>
      </dgm:t>
    </dgm:pt>
    <dgm:pt modelId="{669771F7-7DD1-43DC-A1AB-281EB3A2CE79}" type="pres">
      <dgm:prSet presAssocID="{CFBE9967-039E-460B-BCC1-82958C1FD3D5}" presName="pillarX" presStyleLbl="node1" presStyleIdx="2" presStyleCnt="6" custScaleY="109641" custLinFactNeighborY="-3744">
        <dgm:presLayoutVars>
          <dgm:bulletEnabled val="1"/>
        </dgm:presLayoutVars>
      </dgm:prSet>
      <dgm:spPr/>
      <dgm:t>
        <a:bodyPr/>
        <a:lstStyle/>
        <a:p>
          <a:endParaRPr lang="en-CA"/>
        </a:p>
      </dgm:t>
    </dgm:pt>
    <dgm:pt modelId="{45BF66FA-1951-4A5A-BEDF-64EC213BFA40}" type="pres">
      <dgm:prSet presAssocID="{2C70B3DA-76B8-4F07-A603-B9F3EDCF745D}" presName="pillarX" presStyleLbl="node1" presStyleIdx="3" presStyleCnt="6" custScaleY="109641" custLinFactNeighborY="-3744">
        <dgm:presLayoutVars>
          <dgm:bulletEnabled val="1"/>
        </dgm:presLayoutVars>
      </dgm:prSet>
      <dgm:spPr/>
      <dgm:t>
        <a:bodyPr/>
        <a:lstStyle/>
        <a:p>
          <a:endParaRPr lang="en-CA"/>
        </a:p>
      </dgm:t>
    </dgm:pt>
    <dgm:pt modelId="{57784909-7F77-4D2F-8567-39AA00E0C703}" type="pres">
      <dgm:prSet presAssocID="{82B39EE4-055A-4C6C-86D1-A63184A1B0A0}" presName="pillarX" presStyleLbl="node1" presStyleIdx="4" presStyleCnt="6" custScaleY="109641" custLinFactNeighborY="-3744">
        <dgm:presLayoutVars>
          <dgm:bulletEnabled val="1"/>
        </dgm:presLayoutVars>
      </dgm:prSet>
      <dgm:spPr/>
      <dgm:t>
        <a:bodyPr/>
        <a:lstStyle/>
        <a:p>
          <a:endParaRPr lang="en-CA"/>
        </a:p>
      </dgm:t>
    </dgm:pt>
    <dgm:pt modelId="{ECB67A0E-9E7B-47EF-AF0F-13F6990EBDAE}" type="pres">
      <dgm:prSet presAssocID="{E50BE89C-C86D-4A54-903B-86D976FEC8E8}" presName="pillarX" presStyleLbl="node1" presStyleIdx="5" presStyleCnt="6" custScaleY="109641" custLinFactNeighborY="-3744">
        <dgm:presLayoutVars>
          <dgm:bulletEnabled val="1"/>
        </dgm:presLayoutVars>
      </dgm:prSet>
      <dgm:spPr/>
      <dgm:t>
        <a:bodyPr/>
        <a:lstStyle/>
        <a:p>
          <a:endParaRPr lang="en-CA"/>
        </a:p>
      </dgm:t>
    </dgm:pt>
    <dgm:pt modelId="{913624C6-18D7-4A50-8B03-615042E049FF}" type="pres">
      <dgm:prSet presAssocID="{98E7BA48-DCDB-4619-8F50-86399E267B47}" presName="base" presStyleLbl="dkBgShp" presStyleIdx="1" presStyleCnt="2" custFlipVert="0" custScaleY="80536" custLinFactNeighborX="570" custLinFactNeighborY="7384"/>
      <dgm:spPr>
        <a:solidFill>
          <a:schemeClr val="accent4">
            <a:lumMod val="50000"/>
          </a:schemeClr>
        </a:solidFill>
      </dgm:spPr>
    </dgm:pt>
  </dgm:ptLst>
  <dgm:cxnLst>
    <dgm:cxn modelId="{5D4068A3-8C2C-42C0-BE59-13AD9A766891}" srcId="{A25AF4A7-7780-4C77-B8B8-431761BEA2E6}" destId="{3C49C251-3433-4653-93AE-DF00CEF2A9B7}" srcOrd="2" destOrd="0" parTransId="{9415BE2C-EEF5-4928-A444-07B749F68DC3}" sibTransId="{3DA598AF-812E-4E4B-9FF1-B14D85969CCF}"/>
    <dgm:cxn modelId="{3A7520BA-2A42-488B-8C15-9B953F9F7C59}" srcId="{A25AF4A7-7780-4C77-B8B8-431761BEA2E6}" destId="{1411F0B9-2454-4D10-B63F-E6B85DE5E17C}" srcOrd="1" destOrd="0" parTransId="{ECA34E45-BE13-4F8C-AB13-199CE500002A}" sibTransId="{61D54A5E-2948-4830-8B2E-A35FBB6FAAF2}"/>
    <dgm:cxn modelId="{58EB0827-AB28-4F38-AAE4-A4115018EE39}" type="presOf" srcId="{82B39EE4-055A-4C6C-86D1-A63184A1B0A0}" destId="{57784909-7F77-4D2F-8567-39AA00E0C703}" srcOrd="0" destOrd="0" presId="urn:microsoft.com/office/officeart/2005/8/layout/hList3"/>
    <dgm:cxn modelId="{493AAB57-B17D-492F-8EEB-4D6398AE56B6}" type="presOf" srcId="{E50BE89C-C86D-4A54-903B-86D976FEC8E8}" destId="{ECB67A0E-9E7B-47EF-AF0F-13F6990EBDAE}" srcOrd="0" destOrd="0" presId="urn:microsoft.com/office/officeart/2005/8/layout/hList3"/>
    <dgm:cxn modelId="{6E747634-35CC-42E6-8C6C-033D27171C75}" srcId="{7404D637-94E6-444C-8C02-683585C709D5}" destId="{FBE2C5EB-5616-417A-9E0F-CE972CC65B45}" srcOrd="0" destOrd="0" parTransId="{272307A3-606F-40F0-BCCB-521D79E62C6F}" sibTransId="{F2A2A508-D848-44DE-9838-851E9FE78B75}"/>
    <dgm:cxn modelId="{DAC70C90-855E-43A7-8F86-21D6BC12F2FF}" srcId="{7404D637-94E6-444C-8C02-683585C709D5}" destId="{0777BDF5-6B39-4D69-AB33-657E33987003}" srcOrd="1" destOrd="0" parTransId="{2A314A3A-BA5B-40B3-AAB7-811B8F9A971A}" sibTransId="{64DD9780-09C1-4ACE-998A-AC093949A7B8}"/>
    <dgm:cxn modelId="{A316FD25-210A-401A-9F35-5B1059B3D13C}" srcId="{98E7BA48-DCDB-4619-8F50-86399E267B47}" destId="{2C70B3DA-76B8-4F07-A603-B9F3EDCF745D}" srcOrd="3" destOrd="0" parTransId="{570F261C-9DCA-45CF-85E4-08CBE5B027C0}" sibTransId="{DA92DC97-A9D1-4B3A-8F38-A315C307F232}"/>
    <dgm:cxn modelId="{1F1C4C2D-BEE8-4301-B814-7840950C26D2}" type="presOf" srcId="{92AFFA37-40E3-4B28-B21B-5FA286067DBA}" destId="{BBB187BA-4D19-447C-A635-A4F013AABB8B}" srcOrd="0" destOrd="0" presId="urn:microsoft.com/office/officeart/2005/8/layout/hList3"/>
    <dgm:cxn modelId="{AE00E44B-D669-4542-8AE2-5B651D499695}" type="presOf" srcId="{A25AF4A7-7780-4C77-B8B8-431761BEA2E6}" destId="{DE3A5230-37FC-4156-9E07-E5DB3E654D38}" srcOrd="0" destOrd="0" presId="urn:microsoft.com/office/officeart/2005/8/layout/hList3"/>
    <dgm:cxn modelId="{CD3C9590-4E6F-4FED-96F1-95AA9035C014}" srcId="{98E7BA48-DCDB-4619-8F50-86399E267B47}" destId="{E50BE89C-C86D-4A54-903B-86D976FEC8E8}" srcOrd="5" destOrd="0" parTransId="{B17A851B-507F-4002-9F88-816D464F1B11}" sibTransId="{79F971B4-FB53-430E-802D-FDD923E89BBE}"/>
    <dgm:cxn modelId="{A749ECD2-655A-4433-9DFA-6716DF5B6D44}" srcId="{98E7BA48-DCDB-4619-8F50-86399E267B47}" destId="{CFBE9967-039E-460B-BCC1-82958C1FD3D5}" srcOrd="2" destOrd="0" parTransId="{9C47AAD4-2CA6-4464-AC75-EED78D23892B}" sibTransId="{23B8013E-BB9B-4D68-8841-3A1A2637373D}"/>
    <dgm:cxn modelId="{4933D7A3-8BA9-4AD9-B61B-BFD65E95FFF0}" srcId="{A25AF4A7-7780-4C77-B8B8-431761BEA2E6}" destId="{CA0DC918-292F-49AB-9EDF-BA090884C283}" srcOrd="4" destOrd="0" parTransId="{F0B186F8-8DEA-4AC8-864E-82C0F219E4FE}" sibTransId="{FD1DED65-4D9A-4337-8124-AE57D1152743}"/>
    <dgm:cxn modelId="{E0E84168-47D1-4537-A852-84CEF78E7378}" srcId="{CA0DC918-292F-49AB-9EDF-BA090884C283}" destId="{157AA33D-16C9-49D8-B7B1-0F71A7819622}" srcOrd="1" destOrd="0" parTransId="{6D524F8A-E8C8-4EA0-99B6-02259A88AFA9}" sibTransId="{DC21B1D2-0580-45F4-946A-E407AED7087D}"/>
    <dgm:cxn modelId="{5AEC7735-8052-4975-9100-8B6D851F0B4B}" type="presOf" srcId="{2C70B3DA-76B8-4F07-A603-B9F3EDCF745D}" destId="{45BF66FA-1951-4A5A-BEDF-64EC213BFA40}" srcOrd="0" destOrd="0" presId="urn:microsoft.com/office/officeart/2005/8/layout/hList3"/>
    <dgm:cxn modelId="{9AB0B342-191A-4D5F-A529-1930A413EAAE}" srcId="{CA0DC918-292F-49AB-9EDF-BA090884C283}" destId="{F5E3A07A-969C-4F25-9D98-7841E594F0E0}" srcOrd="0" destOrd="0" parTransId="{CDC48CB8-7B0E-4713-8F8D-EB18C7FA8003}" sibTransId="{B10132CB-4A1D-4444-93AF-715376A5CD74}"/>
    <dgm:cxn modelId="{651A024C-784A-4A2A-A5D2-C86D6731DFC4}" srcId="{A25AF4A7-7780-4C77-B8B8-431761BEA2E6}" destId="{7404D637-94E6-444C-8C02-683585C709D5}" srcOrd="5" destOrd="0" parTransId="{1C81E250-29C7-45D4-95ED-A903EA99E090}" sibTransId="{18193804-3B61-4DDF-834C-FF351A51B06D}"/>
    <dgm:cxn modelId="{875F3727-06B7-41EF-887F-C42FC40E27AE}" srcId="{98E7BA48-DCDB-4619-8F50-86399E267B47}" destId="{B7B2F891-EDBA-4836-9A2F-4CAC7EA261BC}" srcOrd="0" destOrd="0" parTransId="{F9E15B2C-6CDE-4D09-9200-D9FEDAAEAEC3}" sibTransId="{D47480E9-D1D8-4E43-8E7B-A9ECF4CCBDEB}"/>
    <dgm:cxn modelId="{64E16800-D31A-491C-B957-598928DBC8D7}" srcId="{A25AF4A7-7780-4C77-B8B8-431761BEA2E6}" destId="{22A1DE41-67F8-4418-B830-DF14D12A2B63}" srcOrd="3" destOrd="0" parTransId="{D1513F8D-1268-46FE-B4FE-8183221C50FB}" sibTransId="{875BA7A3-A924-41FA-AF63-05A7EAB35550}"/>
    <dgm:cxn modelId="{2A866B97-11EF-4F15-A998-ECD4F5529967}" srcId="{A25AF4A7-7780-4C77-B8B8-431761BEA2E6}" destId="{98E7BA48-DCDB-4619-8F50-86399E267B47}" srcOrd="0" destOrd="0" parTransId="{D11F1191-225D-4C59-AB68-AD38D7E5C684}" sibTransId="{9CDABED3-91A5-4D64-B4AB-19512DD99119}"/>
    <dgm:cxn modelId="{0A191590-4769-4B4F-A75F-C245E58CE76D}" type="presOf" srcId="{CFBE9967-039E-460B-BCC1-82958C1FD3D5}" destId="{669771F7-7DD1-43DC-A1AB-281EB3A2CE79}" srcOrd="0" destOrd="0" presId="urn:microsoft.com/office/officeart/2005/8/layout/hList3"/>
    <dgm:cxn modelId="{28325075-5931-4CAA-8E45-98456098079D}" srcId="{98E7BA48-DCDB-4619-8F50-86399E267B47}" destId="{92AFFA37-40E3-4B28-B21B-5FA286067DBA}" srcOrd="1" destOrd="0" parTransId="{6DCC42D4-9E24-4658-99FC-BFE7FA36EBDE}" sibTransId="{995A1C6F-BA63-4B5C-B5AF-8FECD8D51B5C}"/>
    <dgm:cxn modelId="{20F55EBC-28DC-488B-ABB5-B3788E8EDA20}" type="presOf" srcId="{98E7BA48-DCDB-4619-8F50-86399E267B47}" destId="{27062F71-E31D-404D-9265-4C1063F34014}" srcOrd="0" destOrd="0" presId="urn:microsoft.com/office/officeart/2005/8/layout/hList3"/>
    <dgm:cxn modelId="{E5DDB1A1-EF4A-4383-AECF-E0CA3711A54B}" srcId="{98E7BA48-DCDB-4619-8F50-86399E267B47}" destId="{82B39EE4-055A-4C6C-86D1-A63184A1B0A0}" srcOrd="4" destOrd="0" parTransId="{32A909AB-1B6C-48AA-87B8-1C1712F51890}" sibTransId="{CADB395C-9674-4528-A9CE-0DEEA88B5EDB}"/>
    <dgm:cxn modelId="{67E131A7-7AAE-4D71-9F06-BF6D80694821}" type="presOf" srcId="{B7B2F891-EDBA-4836-9A2F-4CAC7EA261BC}" destId="{1210197A-4253-4BB8-B3B1-2B7748B9AC47}" srcOrd="0" destOrd="0" presId="urn:microsoft.com/office/officeart/2005/8/layout/hList3"/>
    <dgm:cxn modelId="{F125AD28-A17F-4119-BE7F-2A3A10A9B5F1}" type="presParOf" srcId="{DE3A5230-37FC-4156-9E07-E5DB3E654D38}" destId="{27062F71-E31D-404D-9265-4C1063F34014}" srcOrd="0" destOrd="0" presId="urn:microsoft.com/office/officeart/2005/8/layout/hList3"/>
    <dgm:cxn modelId="{9298D73D-41FC-494A-A1A0-3F9A8629BD46}" type="presParOf" srcId="{DE3A5230-37FC-4156-9E07-E5DB3E654D38}" destId="{40BABCEB-3970-4DDC-BA29-4AD266335A02}" srcOrd="1" destOrd="0" presId="urn:microsoft.com/office/officeart/2005/8/layout/hList3"/>
    <dgm:cxn modelId="{4D330646-642D-4307-8BF7-9D5B1E7962B8}" type="presParOf" srcId="{40BABCEB-3970-4DDC-BA29-4AD266335A02}" destId="{1210197A-4253-4BB8-B3B1-2B7748B9AC47}" srcOrd="0" destOrd="0" presId="urn:microsoft.com/office/officeart/2005/8/layout/hList3"/>
    <dgm:cxn modelId="{EB2DA7A8-455F-4242-A199-092806B5D5C2}" type="presParOf" srcId="{40BABCEB-3970-4DDC-BA29-4AD266335A02}" destId="{BBB187BA-4D19-447C-A635-A4F013AABB8B}" srcOrd="1" destOrd="0" presId="urn:microsoft.com/office/officeart/2005/8/layout/hList3"/>
    <dgm:cxn modelId="{54C1C4AC-0703-4E28-AB52-6C3B261CE61C}" type="presParOf" srcId="{40BABCEB-3970-4DDC-BA29-4AD266335A02}" destId="{669771F7-7DD1-43DC-A1AB-281EB3A2CE79}" srcOrd="2" destOrd="0" presId="urn:microsoft.com/office/officeart/2005/8/layout/hList3"/>
    <dgm:cxn modelId="{27495BA1-D0F6-4428-9356-496C95630581}" type="presParOf" srcId="{40BABCEB-3970-4DDC-BA29-4AD266335A02}" destId="{45BF66FA-1951-4A5A-BEDF-64EC213BFA40}" srcOrd="3" destOrd="0" presId="urn:microsoft.com/office/officeart/2005/8/layout/hList3"/>
    <dgm:cxn modelId="{95BD3BD9-92CE-4E30-B233-A31BEB0C5563}" type="presParOf" srcId="{40BABCEB-3970-4DDC-BA29-4AD266335A02}" destId="{57784909-7F77-4D2F-8567-39AA00E0C703}" srcOrd="4" destOrd="0" presId="urn:microsoft.com/office/officeart/2005/8/layout/hList3"/>
    <dgm:cxn modelId="{5031435C-12CB-4A6F-B8E8-A0E562D5E0D8}" type="presParOf" srcId="{40BABCEB-3970-4DDC-BA29-4AD266335A02}" destId="{ECB67A0E-9E7B-47EF-AF0F-13F6990EBDAE}" srcOrd="5" destOrd="0" presId="urn:microsoft.com/office/officeart/2005/8/layout/hList3"/>
    <dgm:cxn modelId="{914FBFB4-F8A4-40E9-B76E-E50674DBE0D2}" type="presParOf" srcId="{DE3A5230-37FC-4156-9E07-E5DB3E654D38}" destId="{913624C6-18D7-4A50-8B03-615042E049F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62F71-E31D-404D-9265-4C1063F34014}">
      <dsp:nvSpPr>
        <dsp:cNvPr id="0" name=""/>
        <dsp:cNvSpPr/>
      </dsp:nvSpPr>
      <dsp:spPr>
        <a:xfrm>
          <a:off x="0" y="71168"/>
          <a:ext cx="8168639" cy="734290"/>
        </a:xfrm>
        <a:prstGeom prst="rect">
          <a:avLst/>
        </a:prstGeom>
        <a:solidFill>
          <a:schemeClr val="accent4">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Six </a:t>
          </a:r>
          <a:r>
            <a:rPr lang="en-US" sz="3200" kern="1200" dirty="0"/>
            <a:t>Pillars of AML Gaming Compliance </a:t>
          </a:r>
          <a:endParaRPr lang="en-CA" sz="3200" kern="1200" dirty="0"/>
        </a:p>
      </dsp:txBody>
      <dsp:txXfrm>
        <a:off x="0" y="71168"/>
        <a:ext cx="8168639" cy="734290"/>
      </dsp:txXfrm>
    </dsp:sp>
    <dsp:sp modelId="{1210197A-4253-4BB8-B3B1-2B7748B9AC47}">
      <dsp:nvSpPr>
        <dsp:cNvPr id="0" name=""/>
        <dsp:cNvSpPr/>
      </dsp:nvSpPr>
      <dsp:spPr>
        <a:xfrm>
          <a:off x="3988" y="805362"/>
          <a:ext cx="1360110" cy="2461992"/>
        </a:xfrm>
        <a:prstGeom prst="rect">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Policies and Procedures</a:t>
          </a:r>
          <a:endParaRPr lang="en-CA" sz="1700" kern="1200" dirty="0"/>
        </a:p>
      </dsp:txBody>
      <dsp:txXfrm>
        <a:off x="3988" y="805362"/>
        <a:ext cx="1360110" cy="2461992"/>
      </dsp:txXfrm>
    </dsp:sp>
    <dsp:sp modelId="{BBB187BA-4D19-447C-A635-A4F013AABB8B}">
      <dsp:nvSpPr>
        <dsp:cNvPr id="0" name=""/>
        <dsp:cNvSpPr/>
      </dsp:nvSpPr>
      <dsp:spPr>
        <a:xfrm>
          <a:off x="1364098" y="805362"/>
          <a:ext cx="1360110" cy="2461992"/>
        </a:xfrm>
        <a:prstGeom prst="rect">
          <a:avLst/>
        </a:prstGeom>
        <a:solidFill>
          <a:schemeClr val="accent1">
            <a:shade val="80000"/>
            <a:hueOff val="71615"/>
            <a:satOff val="-6705"/>
            <a:lumOff val="771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rgbClr val="FFFFFF"/>
              </a:solidFill>
              <a:latin typeface="Arial"/>
              <a:ea typeface="+mn-ea"/>
              <a:cs typeface="+mn-cs"/>
            </a:rPr>
            <a:t>Independent Review and Test of the AML Program</a:t>
          </a:r>
          <a:endParaRPr lang="en-CA" sz="1700" kern="1200" dirty="0">
            <a:solidFill>
              <a:srgbClr val="FFFFFF"/>
            </a:solidFill>
            <a:latin typeface="Arial"/>
            <a:ea typeface="+mn-ea"/>
            <a:cs typeface="+mn-cs"/>
          </a:endParaRPr>
        </a:p>
      </dsp:txBody>
      <dsp:txXfrm>
        <a:off x="1364098" y="805362"/>
        <a:ext cx="1360110" cy="2461992"/>
      </dsp:txXfrm>
    </dsp:sp>
    <dsp:sp modelId="{669771F7-7DD1-43DC-A1AB-281EB3A2CE79}">
      <dsp:nvSpPr>
        <dsp:cNvPr id="0" name=""/>
        <dsp:cNvSpPr/>
      </dsp:nvSpPr>
      <dsp:spPr>
        <a:xfrm>
          <a:off x="2724209" y="805362"/>
          <a:ext cx="1360110" cy="2461992"/>
        </a:xfrm>
        <a:prstGeom prst="rect">
          <a:avLst/>
        </a:prstGeom>
        <a:solidFill>
          <a:schemeClr val="accent1">
            <a:shade val="80000"/>
            <a:hueOff val="143230"/>
            <a:satOff val="-13410"/>
            <a:lumOff val="154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An AML Compliance Officer</a:t>
          </a:r>
        </a:p>
      </dsp:txBody>
      <dsp:txXfrm>
        <a:off x="2724209" y="805362"/>
        <a:ext cx="1360110" cy="2461992"/>
      </dsp:txXfrm>
    </dsp:sp>
    <dsp:sp modelId="{45BF66FA-1951-4A5A-BEDF-64EC213BFA40}">
      <dsp:nvSpPr>
        <dsp:cNvPr id="0" name=""/>
        <dsp:cNvSpPr/>
      </dsp:nvSpPr>
      <dsp:spPr>
        <a:xfrm>
          <a:off x="4084319" y="805362"/>
          <a:ext cx="1360110" cy="2461992"/>
        </a:xfrm>
        <a:prstGeom prst="rect">
          <a:avLst/>
        </a:prstGeom>
        <a:solidFill>
          <a:schemeClr val="accent1">
            <a:shade val="80000"/>
            <a:hueOff val="214845"/>
            <a:satOff val="-20114"/>
            <a:lumOff val="231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Documented Employee Training Program</a:t>
          </a:r>
          <a:endParaRPr lang="en-CA" sz="1700" kern="1200" dirty="0"/>
        </a:p>
      </dsp:txBody>
      <dsp:txXfrm>
        <a:off x="4084319" y="805362"/>
        <a:ext cx="1360110" cy="2461992"/>
      </dsp:txXfrm>
    </dsp:sp>
    <dsp:sp modelId="{57784909-7F77-4D2F-8567-39AA00E0C703}">
      <dsp:nvSpPr>
        <dsp:cNvPr id="0" name=""/>
        <dsp:cNvSpPr/>
      </dsp:nvSpPr>
      <dsp:spPr>
        <a:xfrm>
          <a:off x="5444429" y="805362"/>
          <a:ext cx="1360110" cy="2461992"/>
        </a:xfrm>
        <a:prstGeom prst="rect">
          <a:avLst/>
        </a:prstGeom>
        <a:solidFill>
          <a:schemeClr val="accent1">
            <a:shade val="80000"/>
            <a:hueOff val="286460"/>
            <a:satOff val="-26819"/>
            <a:lumOff val="308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smtClean="0">
              <a:solidFill>
                <a:schemeClr val="bg2"/>
              </a:solidFill>
              <a:latin typeface="Arial"/>
              <a:ea typeface="+mn-ea"/>
              <a:cs typeface="+mn-cs"/>
            </a:rPr>
            <a:t>Risk-Based </a:t>
          </a:r>
          <a:r>
            <a:rPr lang="en-US" sz="1700" kern="1200" dirty="0">
              <a:solidFill>
                <a:schemeClr val="bg2"/>
              </a:solidFill>
              <a:latin typeface="Arial"/>
              <a:ea typeface="+mn-ea"/>
              <a:cs typeface="+mn-cs"/>
            </a:rPr>
            <a:t>Customer Due Diligence </a:t>
          </a:r>
          <a:r>
            <a:rPr lang="en-US" sz="1700" kern="1200" dirty="0" smtClean="0">
              <a:solidFill>
                <a:schemeClr val="bg2"/>
              </a:solidFill>
              <a:latin typeface="Arial"/>
              <a:ea typeface="+mn-ea"/>
              <a:cs typeface="+mn-cs"/>
            </a:rPr>
            <a:t>Program (Know Your Customer)</a:t>
          </a:r>
          <a:endParaRPr lang="en-CA" sz="1700" kern="1200" dirty="0">
            <a:solidFill>
              <a:schemeClr val="bg2"/>
            </a:solidFill>
            <a:latin typeface="Arial"/>
            <a:ea typeface="+mn-ea"/>
            <a:cs typeface="+mn-cs"/>
          </a:endParaRPr>
        </a:p>
      </dsp:txBody>
      <dsp:txXfrm>
        <a:off x="5444429" y="805362"/>
        <a:ext cx="1360110" cy="2461992"/>
      </dsp:txXfrm>
    </dsp:sp>
    <dsp:sp modelId="{ECB67A0E-9E7B-47EF-AF0F-13F6990EBDAE}">
      <dsp:nvSpPr>
        <dsp:cNvPr id="0" name=""/>
        <dsp:cNvSpPr/>
      </dsp:nvSpPr>
      <dsp:spPr>
        <a:xfrm>
          <a:off x="6804540" y="805362"/>
          <a:ext cx="1360110" cy="2461992"/>
        </a:xfrm>
        <a:prstGeom prst="rect">
          <a:avLst/>
        </a:prstGeom>
        <a:solidFill>
          <a:schemeClr val="accent1">
            <a:shade val="80000"/>
            <a:hueOff val="358075"/>
            <a:satOff val="-33524"/>
            <a:lumOff val="3856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2"/>
              </a:solidFill>
            </a:rPr>
            <a:t>Automation and Use </a:t>
          </a:r>
          <a:r>
            <a:rPr lang="en-US" sz="1700" kern="1200" dirty="0">
              <a:solidFill>
                <a:schemeClr val="bg2"/>
              </a:solidFill>
            </a:rPr>
            <a:t>of All Available </a:t>
          </a:r>
          <a:r>
            <a:rPr lang="en-US" sz="1700" kern="1200" dirty="0" smtClean="0">
              <a:solidFill>
                <a:schemeClr val="bg2"/>
              </a:solidFill>
            </a:rPr>
            <a:t>Information</a:t>
          </a:r>
          <a:endParaRPr lang="en-CA" sz="1700" kern="1200" dirty="0">
            <a:solidFill>
              <a:schemeClr val="bg2"/>
            </a:solidFill>
          </a:endParaRPr>
        </a:p>
      </dsp:txBody>
      <dsp:txXfrm>
        <a:off x="6804540" y="805362"/>
        <a:ext cx="1360110" cy="2461992"/>
      </dsp:txXfrm>
    </dsp:sp>
    <dsp:sp modelId="{913624C6-18D7-4A50-8B03-615042E049FF}">
      <dsp:nvSpPr>
        <dsp:cNvPr id="0" name=""/>
        <dsp:cNvSpPr/>
      </dsp:nvSpPr>
      <dsp:spPr>
        <a:xfrm>
          <a:off x="0" y="3285887"/>
          <a:ext cx="8168639" cy="200937"/>
        </a:xfrm>
        <a:prstGeom prst="rect">
          <a:avLst/>
        </a:prstGeom>
        <a:solidFill>
          <a:schemeClr val="accent4">
            <a:lumMod val="5000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ED006EA4-D462-4253-8FC7-D35175043F19}" type="datetimeFigureOut">
              <a:rPr lang="en-US" smtClean="0"/>
              <a:t>3/28/2019</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4E1B6C9-DAE3-4E7B-AB3C-9473EC02D78D}" type="datetimeFigureOut">
              <a:rPr lang="en-US" smtClean="0"/>
              <a:t>3/28/2019</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805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66687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158006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1158755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1758764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6"/>
            <a:ext cx="9144000" cy="767954"/>
            <a:chOff x="0" y="6090046"/>
            <a:chExt cx="9144000" cy="767954"/>
          </a:xfrm>
        </p:grpSpPr>
        <p:sp>
          <p:nvSpPr>
            <p:cNvPr id="29" name="Rectangle 28"/>
            <p:cNvSpPr/>
            <p:nvPr/>
          </p:nvSpPr>
          <p:spPr>
            <a:xfrm>
              <a:off x="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1997-2019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a:t>Headline (Georgia, 28pt)</a:t>
            </a:r>
            <a:endParaRPr lang="en-CA"/>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 (Arial, 14pt)</a:t>
            </a:r>
          </a:p>
        </p:txBody>
      </p:sp>
    </p:spTree>
    <p:extLst>
      <p:ext uri="{BB962C8B-B14F-4D97-AF65-F5344CB8AC3E}">
        <p14:creationId xmlns:p14="http://schemas.microsoft.com/office/powerpoint/2010/main" val="354402858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1997-2019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a:t>Replace with Phase Title</a:t>
            </a:r>
            <a:endParaRPr lang="en-US"/>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a:t>#</a:t>
            </a:r>
            <a:endParaRPr lang="en-US"/>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a:t>Blueprint Title</a:t>
            </a:r>
          </a:p>
        </p:txBody>
      </p:sp>
    </p:spTree>
    <p:extLst>
      <p:ext uri="{BB962C8B-B14F-4D97-AF65-F5344CB8AC3E}">
        <p14:creationId xmlns:p14="http://schemas.microsoft.com/office/powerpoint/2010/main" val="212923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8241606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a:t>Page Header (Georgia, 24pt) </a:t>
            </a:r>
            <a:endParaRPr lang="en-CA"/>
          </a:p>
        </p:txBody>
      </p:sp>
      <p:sp>
        <p:nvSpPr>
          <p:cNvPr id="8" name="Rectangle 7"/>
          <p:cNvSpPr/>
          <p:nvPr userDrawn="1"/>
        </p:nvSpPr>
        <p:spPr>
          <a:xfrm>
            <a:off x="251520" y="1140955"/>
            <a:ext cx="8496944" cy="364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9" name="Picture 8" descr="best-practice-blueprints.png"/>
          <p:cNvPicPr>
            <a:picLocks noChangeAspect="1"/>
          </p:cNvPicPr>
          <p:nvPr userDrawn="1"/>
        </p:nvPicPr>
        <p:blipFill>
          <a:blip r:embed="rId2" cstate="print"/>
          <a:stretch>
            <a:fillRect/>
          </a:stretch>
        </p:blipFill>
        <p:spPr>
          <a:xfrm>
            <a:off x="334250" y="1151648"/>
            <a:ext cx="343307" cy="343307"/>
          </a:xfrm>
          <a:prstGeom prst="rect">
            <a:avLst/>
          </a:prstGeom>
          <a:solidFill>
            <a:schemeClr val="accent1"/>
          </a:solidFill>
          <a:effectLst/>
        </p:spPr>
      </p:pic>
      <p:sp>
        <p:nvSpPr>
          <p:cNvPr id="16" name="Text Placeholder 26"/>
          <p:cNvSpPr>
            <a:spLocks noGrp="1"/>
          </p:cNvSpPr>
          <p:nvPr>
            <p:ph type="body" sz="quarter" idx="10" hasCustomPrompt="1"/>
          </p:nvPr>
        </p:nvSpPr>
        <p:spPr>
          <a:xfrm>
            <a:off x="789503" y="1138910"/>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a:t>[Tool Context]</a:t>
            </a:r>
          </a:p>
        </p:txBody>
      </p:sp>
    </p:spTree>
    <p:extLst>
      <p:ext uri="{BB962C8B-B14F-4D97-AF65-F5344CB8AC3E}">
        <p14:creationId xmlns:p14="http://schemas.microsoft.com/office/powerpoint/2010/main" val="3269481797"/>
      </p:ext>
    </p:extLst>
  </p:cSld>
  <p:clrMapOvr>
    <a:masterClrMapping/>
  </p:clrMapOvr>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213688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4" name="Rectangle 23"/>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14pt)</a:t>
            </a:r>
          </a:p>
          <a:p>
            <a:pPr lvl="1"/>
            <a:r>
              <a:rPr lang="en-US"/>
              <a:t>Second Level (Arial, 14pt)</a:t>
            </a:r>
          </a:p>
          <a:p>
            <a:pPr lvl="2"/>
            <a:r>
              <a:rPr lang="en-US"/>
              <a:t>Third Level (Arial, 14pt)</a:t>
            </a:r>
          </a:p>
          <a:p>
            <a:pPr lvl="3"/>
            <a:r>
              <a:rPr lang="en-US"/>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14pt)</a:t>
            </a:r>
          </a:p>
          <a:p>
            <a:pPr lvl="1"/>
            <a:r>
              <a:rPr lang="en-US"/>
              <a:t>Second Level (Arial, 14pt)</a:t>
            </a:r>
          </a:p>
          <a:p>
            <a:pPr lvl="2"/>
            <a:r>
              <a:rPr lang="en-US"/>
              <a:t>Third Level (Arial, 14pt)</a:t>
            </a:r>
          </a:p>
          <a:p>
            <a:pPr lvl="3"/>
            <a:r>
              <a:rPr lang="en-US"/>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14pt)</a:t>
            </a:r>
          </a:p>
          <a:p>
            <a:pPr lvl="1"/>
            <a:r>
              <a:rPr lang="en-US"/>
              <a:t>Second Level (Arial, 14pt)</a:t>
            </a:r>
          </a:p>
          <a:p>
            <a:pPr lvl="2"/>
            <a:r>
              <a:rPr lang="en-US"/>
              <a:t>Third Level (Arial, 14pt)</a:t>
            </a:r>
          </a:p>
          <a:p>
            <a:pPr lvl="3"/>
            <a:r>
              <a:rPr lang="en-US"/>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14pt)</a:t>
            </a:r>
          </a:p>
          <a:p>
            <a:pPr lvl="1"/>
            <a:r>
              <a:rPr lang="en-US"/>
              <a:t>Second Level (Arial, 14pt)</a:t>
            </a:r>
          </a:p>
          <a:p>
            <a:pPr lvl="2"/>
            <a:r>
              <a:rPr lang="en-US"/>
              <a:t>Third Level (Arial, 14pt)</a:t>
            </a:r>
          </a:p>
          <a:p>
            <a:pPr lvl="3"/>
            <a:r>
              <a:rPr lang="en-US"/>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81466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p>
        </p:txBody>
      </p:sp>
      <p:sp>
        <p:nvSpPr>
          <p:cNvPr id="9" name="Rectangle 8"/>
          <p:cNvSpPr/>
          <p:nvPr userDrawn="1"/>
        </p:nvSpPr>
        <p:spPr>
          <a:xfrm>
            <a:off x="255867" y="4199835"/>
            <a:ext cx="8620483"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7" y="1210905"/>
            <a:ext cx="5399420"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userDrawn="1"/>
        </p:nvSpPr>
        <p:spPr>
          <a:xfrm>
            <a:off x="247848" y="2659744"/>
            <a:ext cx="5399418"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8"/>
          <p:cNvSpPr>
            <a:spLocks noGrp="1"/>
          </p:cNvSpPr>
          <p:nvPr>
            <p:ph type="body" sz="quarter" idx="13"/>
          </p:nvPr>
        </p:nvSpPr>
        <p:spPr>
          <a:xfrm>
            <a:off x="5779576"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7715" y="1259634"/>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25964" y="271132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72804" y="1211366"/>
            <a:ext cx="3096774" cy="286513"/>
          </a:xfrm>
          <a:prstGeom prst="rect">
            <a:avLst/>
          </a:prstGeom>
        </p:spPr>
      </p:pic>
    </p:spTree>
    <p:extLst>
      <p:ext uri="{BB962C8B-B14F-4D97-AF65-F5344CB8AC3E}">
        <p14:creationId xmlns:p14="http://schemas.microsoft.com/office/powerpoint/2010/main" val="335530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5621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6" name="Rectangle 15"/>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Two small sections, one large</a:t>
            </a:r>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a:t>Page Header (Georgia, 24pt) </a:t>
            </a:r>
            <a:endParaRPr lang="en-CA"/>
          </a:p>
        </p:txBody>
      </p:sp>
    </p:spTree>
    <p:extLst>
      <p:ext uri="{BB962C8B-B14F-4D97-AF65-F5344CB8AC3E}">
        <p14:creationId xmlns:p14="http://schemas.microsoft.com/office/powerpoint/2010/main" val="47790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a:t>Case study title</a:t>
            </a:r>
            <a:endParaRPr lang="en-CA"/>
          </a:p>
        </p:txBody>
      </p:sp>
    </p:spTree>
    <p:extLst>
      <p:ext uri="{BB962C8B-B14F-4D97-AF65-F5344CB8AC3E}">
        <p14:creationId xmlns:p14="http://schemas.microsoft.com/office/powerpoint/2010/main" val="192451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706" r:id="rId3"/>
    <p:sldLayoutId id="2147483721" r:id="rId4"/>
    <p:sldLayoutId id="2147483710" r:id="rId5"/>
    <p:sldLayoutId id="2147483711" r:id="rId6"/>
    <p:sldLayoutId id="2147483699" r:id="rId7"/>
    <p:sldLayoutId id="2147483726" r:id="rId8"/>
    <p:sldLayoutId id="2147483764" r:id="rId9"/>
    <p:sldLayoutId id="2147483761" r:id="rId10"/>
    <p:sldLayoutId id="2147483763" r:id="rId11"/>
    <p:sldLayoutId id="2147483770" r:id="rId12"/>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hyperlink" Target="https://www.infotech.com/research/select-a-casino-anti-money-laundering-compliance-solution-phases-1-2"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hyperlink" Target="https://www.infotech.com/research/ss/establish-the-benefits-realization-process" TargetMode="External"/><Relationship Id="rId13" Type="http://schemas.openxmlformats.org/officeDocument/2006/relationships/hyperlink" Target="https://www.infotech.com/research/ss/build-a-strategic-workforce-plan" TargetMode="External"/><Relationship Id="rId18" Type="http://schemas.openxmlformats.org/officeDocument/2006/relationships/hyperlink" Target="https://www.infotech.com/research/ss/create-a-service-management-roadmap" TargetMode="External"/><Relationship Id="rId26" Type="http://schemas.openxmlformats.org/officeDocument/2006/relationships/hyperlink" Target="https://www.infotech.com/research/ss/build-a-business-driven-it-risk-management-program" TargetMode="External"/><Relationship Id="rId39" Type="http://schemas.openxmlformats.org/officeDocument/2006/relationships/hyperlink" Target="https://www.infotech.com/research/ss/optimize-your-sqa-practice-using-a-full-lifecycle-approach" TargetMode="External"/><Relationship Id="rId3" Type="http://schemas.openxmlformats.org/officeDocument/2006/relationships/hyperlink" Target="https://www.infotech.com/research/ss/redesign-it-governance-to-drive-optimal-business-results" TargetMode="External"/><Relationship Id="rId21" Type="http://schemas.openxmlformats.org/officeDocument/2006/relationships/hyperlink" Target="https://www.infotech.com/research/ss/implement-it-asset-management" TargetMode="External"/><Relationship Id="rId34" Type="http://schemas.openxmlformats.org/officeDocument/2006/relationships/hyperlink" Target="https://www.infotech.com/research/ss/it-develop-a-business-continuity-plan" TargetMode="External"/><Relationship Id="rId42" Type="http://schemas.openxmlformats.org/officeDocument/2006/relationships/hyperlink" Target="https://www.infotech.com/research/ss/build-a-next-generation-bi-with-a-game-changing-bi-strategy" TargetMode="External"/><Relationship Id="rId47" Type="http://schemas.openxmlformats.org/officeDocument/2006/relationships/hyperlink" Target="https://www.infotech.com/research/ss/build-a-strong-approach-to-business-requirements-gathering" TargetMode="External"/><Relationship Id="rId7" Type="http://schemas.openxmlformats.org/officeDocument/2006/relationships/hyperlink" Target="https://www.infotech.com/research/ss/take-the-pain-out-of-it-policies" TargetMode="External"/><Relationship Id="rId12" Type="http://schemas.openxmlformats.org/officeDocument/2006/relationships/hyperlink" Target="https://www.infotech.com/research/ss/minimize-the-damage-of-it-cost-cuts" TargetMode="External"/><Relationship Id="rId17" Type="http://schemas.openxmlformats.org/officeDocument/2006/relationships/hyperlink" Target="https://www.infotech.com/research/ss/assess-and-optimize-ea-capability" TargetMode="External"/><Relationship Id="rId25" Type="http://schemas.openxmlformats.org/officeDocument/2006/relationships/hyperlink" Target="https://www.infotech.com/research/ss/standardize-the-service-desk" TargetMode="External"/><Relationship Id="rId33" Type="http://schemas.openxmlformats.org/officeDocument/2006/relationships/hyperlink" Target="https://www.infotech.com/research/ss/take-control-of-compliance-improvement-to-conquer-every-audit" TargetMode="External"/><Relationship Id="rId38" Type="http://schemas.openxmlformats.org/officeDocument/2006/relationships/hyperlink" Target="https://www.infotech.com/research/ss/create-a-horizontally-optimized-sdlc-to-better-meet-business-demands" TargetMode="External"/><Relationship Id="rId46" Type="http://schemas.openxmlformats.org/officeDocument/2006/relationships/hyperlink" Target="https://www.infotech.com/research/ss/tailor-project-management-processes-to-fit-your-projects" TargetMode="External"/><Relationship Id="rId2" Type="http://schemas.openxmlformats.org/officeDocument/2006/relationships/image" Target="../media/image23.png"/><Relationship Id="rId16" Type="http://schemas.openxmlformats.org/officeDocument/2006/relationships/hyperlink" Target="https://www.infotech.com/research/ss/design-build-a-user-facing-service-catalog" TargetMode="External"/><Relationship Id="rId20" Type="http://schemas.openxmlformats.org/officeDocument/2006/relationships/hyperlink" Target="https://www.infotech.com/research/ss/establish-a-program-to-enable-effective-performance-monitoring" TargetMode="External"/><Relationship Id="rId29" Type="http://schemas.openxmlformats.org/officeDocument/2006/relationships/hyperlink" Target="https://www.infotech.com/research/ss/establish-a-right-sized-release-and-deployment-management-process" TargetMode="External"/><Relationship Id="rId41" Type="http://schemas.openxmlformats.org/officeDocument/2006/relationships/hyperlink" Target="https://www.infotech.com/research/ss/drive-organizational-change-from-the-pmo" TargetMode="External"/><Relationship Id="rId1" Type="http://schemas.openxmlformats.org/officeDocument/2006/relationships/slideLayout" Target="../slideLayouts/slideLayout8.xml"/><Relationship Id="rId6" Type="http://schemas.openxmlformats.org/officeDocument/2006/relationships/hyperlink" Target="https://www.infotech.com/research/ss/kick-start-it-led-business-innovation" TargetMode="External"/><Relationship Id="rId11" Type="http://schemas.openxmlformats.org/officeDocument/2006/relationships/hyperlink" Target="https://www.infotech.com/research/ss/transfer-it-knowledge-before-it-s-gone" TargetMode="External"/><Relationship Id="rId24" Type="http://schemas.openxmlformats.org/officeDocument/2006/relationships/hyperlink" Target="https://www.infotech.com/research/ss/create-a-configuration-management-roadmap" TargetMode="External"/><Relationship Id="rId32" Type="http://schemas.openxmlformats.org/officeDocument/2006/relationships/hyperlink" Target="https://www.infotech.com/research/ss/establish-an-effective-system-of-internal-it-controls-to-mitigate-risks" TargetMode="External"/><Relationship Id="rId37" Type="http://schemas.openxmlformats.org/officeDocument/2006/relationships/hyperlink" Target="https://www.infotech.com/research/ss/govern-and-manage-an-enterprise-software-implementation" TargetMode="External"/><Relationship Id="rId40" Type="http://schemas.openxmlformats.org/officeDocument/2006/relationships/hyperlink" Target="https://www.infotech.com/research/ss/develop-an-annual-maintenance-program-for-critical-applications" TargetMode="External"/><Relationship Id="rId45" Type="http://schemas.openxmlformats.org/officeDocument/2006/relationships/hyperlink" Target="https://www.infotech.com/research/ss/develop-a-project-portfolio-management-strategy" TargetMode="External"/><Relationship Id="rId5" Type="http://schemas.openxmlformats.org/officeDocument/2006/relationships/hyperlink" Target="https://www.infotech.com/research/ss/develop-meaningful-service-metrics-to-ensure-business-and-user-satisfaction" TargetMode="External"/><Relationship Id="rId15" Type="http://schemas.openxmlformats.org/officeDocument/2006/relationships/hyperlink" Target="https://www.infotech.com/research/ss/increase-it-productivity-by-25-by-actively-focusing-on-employee-engagement" TargetMode="External"/><Relationship Id="rId23" Type="http://schemas.openxmlformats.org/officeDocument/2006/relationships/hyperlink" Target="https://www.infotech.com/research/ss/optimize-change-management" TargetMode="External"/><Relationship Id="rId28" Type="http://schemas.openxmlformats.org/officeDocument/2006/relationships/hyperlink" Target="https://www.infotech.com/research/ss/build-a-security-governance-and-management-plan" TargetMode="External"/><Relationship Id="rId36" Type="http://schemas.openxmlformats.org/officeDocument/2006/relationships/hyperlink" Target="https://www.infotech.com/research/ss/build-a-business-driven-application-roadmap-using-an-agile-approach" TargetMode="External"/><Relationship Id="rId10" Type="http://schemas.openxmlformats.org/officeDocument/2006/relationships/hyperlink" Target="https://www.infotech.com/research/ss/manage-your-vendors-before-they-manage-you" TargetMode="External"/><Relationship Id="rId19" Type="http://schemas.openxmlformats.org/officeDocument/2006/relationships/hyperlink" Target="https://www.infotech.com/research/ss/drive-efficiency-and-agility-with-a-fit-for-purpose-quality-management-program" TargetMode="External"/><Relationship Id="rId31" Type="http://schemas.openxmlformats.org/officeDocument/2006/relationships/hyperlink" Target="https://www.infotech.com/research/ss/build-an-information-security-strategy" TargetMode="External"/><Relationship Id="rId44" Type="http://schemas.openxmlformats.org/officeDocument/2006/relationships/hyperlink" Target="https://www.infotech.com/research/ss/conquer-data-quality-challenges-in-4-steps" TargetMode="External"/><Relationship Id="rId4" Type="http://schemas.openxmlformats.org/officeDocument/2006/relationships/hyperlink" Target="https://www.infotech.com/research/ss/define-an-it-strategy-and-roadmap" TargetMode="External"/><Relationship Id="rId9" Type="http://schemas.openxmlformats.org/officeDocument/2006/relationships/hyperlink" Target="https://www.infotech.com/research/ss/build-an-it-budget-that-demonstrates-value-delivery" TargetMode="External"/><Relationship Id="rId14" Type="http://schemas.openxmlformats.org/officeDocument/2006/relationships/hyperlink" Target="https://www.infotech.com/research/ss/transform-it-through-strategic-organizational-design" TargetMode="External"/><Relationship Id="rId22" Type="http://schemas.openxmlformats.org/officeDocument/2006/relationships/hyperlink" Target="https://www.infotech.com/research/ss/improve-it-operations-management" TargetMode="External"/><Relationship Id="rId27" Type="http://schemas.openxmlformats.org/officeDocument/2006/relationships/hyperlink" Target="https://www.infotech.com/research/ss/manage-stakeholder-relations" TargetMode="External"/><Relationship Id="rId30" Type="http://schemas.openxmlformats.org/officeDocument/2006/relationships/hyperlink" Target="https://www.infotech.com/research/ss/manage-scarce-resources-with-effective-incident-and-problem-management" TargetMode="External"/><Relationship Id="rId35" Type="http://schemas.openxmlformats.org/officeDocument/2006/relationships/hyperlink" Target="https://www.infotech.com/research/ss/create-a-right-sized-disaster-recovery-plan" TargetMode="External"/><Relationship Id="rId43" Type="http://schemas.openxmlformats.org/officeDocument/2006/relationships/hyperlink" Target="https://www.infotech.com/research/ss/modernize-data-architecture-for-measurable-business-resul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a:xfrm>
            <a:off x="762000" y="2932789"/>
            <a:ext cx="7454900" cy="861782"/>
          </a:xfrm>
        </p:spPr>
        <p:txBody>
          <a:bodyPr/>
          <a:lstStyle/>
          <a:p>
            <a:r>
              <a:rPr lang="en-US" dirty="0"/>
              <a:t>Select a Casino Anti-Money-Laundering Compliance Solution</a:t>
            </a:r>
          </a:p>
        </p:txBody>
      </p:sp>
      <p:sp>
        <p:nvSpPr>
          <p:cNvPr id="5" name="Tagline"/>
          <p:cNvSpPr>
            <a:spLocks noGrp="1"/>
          </p:cNvSpPr>
          <p:nvPr>
            <p:ph type="body" sz="quarter" idx="16"/>
          </p:nvPr>
        </p:nvSpPr>
        <p:spPr>
          <a:xfrm>
            <a:off x="762000" y="3849987"/>
            <a:ext cx="7467600" cy="508000"/>
          </a:xfrm>
        </p:spPr>
        <p:txBody>
          <a:bodyPr/>
          <a:lstStyle/>
          <a:p>
            <a:r>
              <a:rPr lang="en-US" dirty="0"/>
              <a:t>Your casino is at risk from both regulatory fines and negative media. Protect your casino by selecting a system to support your </a:t>
            </a:r>
            <a:r>
              <a:rPr lang="en-US" dirty="0" smtClean="0"/>
              <a:t>anti-money-laundering </a:t>
            </a:r>
            <a:r>
              <a:rPr lang="en-US" dirty="0"/>
              <a:t>compliance program.</a:t>
            </a:r>
            <a:endParaRPr lang="en-CA" dirty="0"/>
          </a:p>
          <a:p>
            <a:endParaRPr lang="en-US" dirty="0"/>
          </a:p>
        </p:txBody>
      </p:sp>
      <p:pic>
        <p:nvPicPr>
          <p:cNvPr id="3" name="Picture 2">
            <a:extLst>
              <a:ext uri="{FF2B5EF4-FFF2-40B4-BE49-F238E27FC236}">
                <a16:creationId xmlns:a16="http://schemas.microsoft.com/office/drawing/2014/main" xmlns="" id="{2A6316E1-B0A7-444A-BC83-B1467F44A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61680"/>
            <a:ext cx="4572000" cy="2743200"/>
          </a:xfrm>
          <a:prstGeom prst="rect">
            <a:avLst/>
          </a:prstGeom>
        </p:spPr>
      </p:pic>
      <p:grpSp>
        <p:nvGrpSpPr>
          <p:cNvPr id="6" name="Group 5"/>
          <p:cNvGrpSpPr/>
          <p:nvPr/>
        </p:nvGrpSpPr>
        <p:grpSpPr>
          <a:xfrm>
            <a:off x="0" y="5421970"/>
            <a:ext cx="9144000" cy="1455539"/>
            <a:chOff x="0" y="5402461"/>
            <a:chExt cx="9144000" cy="1455539"/>
          </a:xfrm>
        </p:grpSpPr>
        <p:sp>
          <p:nvSpPr>
            <p:cNvPr id="7" name="Rectangle 6"/>
            <p:cNvSpPr/>
            <p:nvPr/>
          </p:nvSpPr>
          <p:spPr>
            <a:xfrm>
              <a:off x="0" y="5402461"/>
              <a:ext cx="9144000" cy="1455539"/>
            </a:xfrm>
            <a:prstGeom prst="rect">
              <a:avLst/>
            </a:prstGeom>
            <a:solidFill>
              <a:srgbClr val="FFFFFF"/>
            </a:solidFill>
            <a:ln w="25400" cap="flat" cmpd="sng" algn="ctr">
              <a:noFill/>
              <a:prstDash val="solid"/>
            </a:ln>
            <a:effectLst/>
          </p:spPr>
          <p:txBody>
            <a:bodyPr rtlCol="0"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8" name="Group 7"/>
            <p:cNvGrpSpPr/>
            <p:nvPr/>
          </p:nvGrpSpPr>
          <p:grpSpPr>
            <a:xfrm>
              <a:off x="0" y="5402461"/>
              <a:ext cx="9144000" cy="1455539"/>
              <a:chOff x="0" y="5402461"/>
              <a:chExt cx="9144000" cy="1455539"/>
            </a:xfrm>
          </p:grpSpPr>
          <p:pic>
            <p:nvPicPr>
              <p:cNvPr id="9" name="Picture 8" descr="sample-titlebar-itrgNEW.gif">
                <a:hlinkClick r:id="rId4"/>
              </p:cNvPr>
              <p:cNvPicPr>
                <a:picLocks noChangeAspect="1"/>
              </p:cNvPicPr>
              <p:nvPr/>
            </p:nvPicPr>
            <p:blipFill>
              <a:blip r:embed="rId5" cstate="print"/>
              <a:srcRect b="40634"/>
              <a:stretch>
                <a:fillRect/>
              </a:stretch>
            </p:blipFill>
            <p:spPr>
              <a:xfrm>
                <a:off x="0" y="5402461"/>
                <a:ext cx="9144000" cy="864096"/>
              </a:xfrm>
              <a:prstGeom prst="rect">
                <a:avLst/>
              </a:prstGeom>
            </p:spPr>
          </p:pic>
          <p:grpSp>
            <p:nvGrpSpPr>
              <p:cNvPr id="10" name="Group 9"/>
              <p:cNvGrpSpPr/>
              <p:nvPr/>
            </p:nvGrpSpPr>
            <p:grpSpPr>
              <a:xfrm>
                <a:off x="0" y="6266557"/>
                <a:ext cx="9144000" cy="591443"/>
                <a:chOff x="0" y="6266557"/>
                <a:chExt cx="9144000" cy="591443"/>
              </a:xfrm>
            </p:grpSpPr>
            <p:sp>
              <p:nvSpPr>
                <p:cNvPr id="11" name="Rectangle 10"/>
                <p:cNvSpPr/>
                <p:nvPr/>
              </p:nvSpPr>
              <p:spPr>
                <a:xfrm>
                  <a:off x="0" y="6266557"/>
                  <a:ext cx="7308304" cy="591443"/>
                </a:xfrm>
                <a:prstGeom prst="rect">
                  <a:avLst/>
                </a:prstGeom>
                <a:solidFill>
                  <a:srgbClr val="FFFFFF"/>
                </a:solidFill>
                <a:ln w="25400" cap="flat" cmpd="sng" algn="ctr">
                  <a:noFill/>
                  <a:prstDash val="solid"/>
                </a:ln>
                <a:effectLst/>
              </p:spPr>
              <p:txBody>
                <a:bodyPr rtlCol="0"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4625" marR="0" lvl="0" indent="0" algn="r" defTabSz="914400" rtl="0" eaLnBrk="1" fontAlgn="base" latinLnBrk="0" hangingPunct="1">
                    <a:lnSpc>
                      <a:spcPct val="100000"/>
                    </a:lnSpc>
                    <a:spcBef>
                      <a:spcPct val="0"/>
                    </a:spcBef>
                    <a:spcAft>
                      <a:spcPct val="0"/>
                    </a:spcAft>
                    <a:buClrTx/>
                    <a:buSzTx/>
                    <a:buFontTx/>
                    <a:buNone/>
                    <a:tabLst/>
                    <a:defRPr/>
                  </a:pPr>
                  <a:r>
                    <a:rPr kumimoji="0" lang="en-CA" sz="800" b="0" i="0" u="none" strike="noStrike" kern="1200" cap="none" spc="0" normalizeH="0" baseline="0" noProof="0" dirty="0" smtClean="0">
                      <a:ln>
                        <a:noFill/>
                      </a:ln>
                      <a:solidFill>
                        <a:srgbClr val="FFFFFF">
                          <a:lumMod val="65000"/>
                        </a:srgbClr>
                      </a:solidFill>
                      <a:effectLst/>
                      <a:uLnTx/>
                      <a:uFillTx/>
                      <a:latin typeface="Arial"/>
                      <a:ea typeface="+mn-ea"/>
                      <a:cs typeface="+mn-cs"/>
                    </a:rPr>
                    <a:t>Info-Tech's products and services combine actionable insight and relevant advice with ready-to-use tools</a:t>
                  </a:r>
                  <a:br>
                    <a:rPr kumimoji="0" lang="en-CA" sz="800" b="0" i="0" u="none" strike="noStrike" kern="1200" cap="none" spc="0" normalizeH="0" baseline="0" noProof="0" dirty="0" smtClean="0">
                      <a:ln>
                        <a:noFill/>
                      </a:ln>
                      <a:solidFill>
                        <a:srgbClr val="FFFFFF">
                          <a:lumMod val="65000"/>
                        </a:srgbClr>
                      </a:solidFill>
                      <a:effectLst/>
                      <a:uLnTx/>
                      <a:uFillTx/>
                      <a:latin typeface="Arial"/>
                      <a:ea typeface="+mn-ea"/>
                      <a:cs typeface="+mn-cs"/>
                    </a:rPr>
                  </a:br>
                  <a:r>
                    <a:rPr kumimoji="0" lang="en-CA" sz="800" b="0" i="0" u="none" strike="noStrike" kern="1200" cap="none" spc="0" normalizeH="0" baseline="0" noProof="0" dirty="0" smtClean="0">
                      <a:ln>
                        <a:noFill/>
                      </a:ln>
                      <a:solidFill>
                        <a:srgbClr val="FFFFFF">
                          <a:lumMod val="65000"/>
                        </a:srgbClr>
                      </a:solidFill>
                      <a:effectLst/>
                      <a:uLnTx/>
                      <a:uFillTx/>
                      <a:latin typeface="Arial"/>
                      <a:ea typeface="+mn-ea"/>
                      <a:cs typeface="+mn-cs"/>
                    </a:rPr>
                    <a:t>and templates that cover the full spectrum of IT concerns.© 1997-2019 Info-Tech Research Group</a:t>
                  </a:r>
                  <a:endParaRPr kumimoji="0" lang="en-CA" sz="800" b="0" i="0" u="none" strike="noStrike" kern="1200" cap="none" spc="0" normalizeH="0" baseline="0" noProof="0" dirty="0">
                    <a:ln>
                      <a:noFill/>
                    </a:ln>
                    <a:solidFill>
                      <a:srgbClr val="FFFFFF">
                        <a:lumMod val="65000"/>
                      </a:srgbClr>
                    </a:solidFill>
                    <a:effectLst/>
                    <a:uLnTx/>
                    <a:uFillTx/>
                    <a:latin typeface="Arial"/>
                    <a:ea typeface="+mn-ea"/>
                    <a:cs typeface="+mn-cs"/>
                  </a:endParaRPr>
                </a:p>
              </p:txBody>
            </p:sp>
            <p:sp>
              <p:nvSpPr>
                <p:cNvPr id="12" name="Rectangle 11"/>
                <p:cNvSpPr/>
                <p:nvPr/>
              </p:nvSpPr>
              <p:spPr>
                <a:xfrm>
                  <a:off x="7308304" y="6266557"/>
                  <a:ext cx="1835696" cy="591443"/>
                </a:xfrm>
                <a:prstGeom prst="rect">
                  <a:avLst/>
                </a:prstGeom>
                <a:solidFill>
                  <a:srgbClr val="FFFFFF"/>
                </a:solidFill>
                <a:ln w="25400" cap="flat" cmpd="sng" algn="ctr">
                  <a:noFill/>
                  <a:prstDash val="solid"/>
                </a:ln>
                <a:effectLst/>
              </p:spPr>
              <p:txBody>
                <a:bodyPr rtlCol="0"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3" name="Picture 12" descr="itrg-logo-blue.png"/>
                <p:cNvPicPr>
                  <a:picLocks noChangeAspect="1"/>
                </p:cNvPicPr>
                <p:nvPr/>
              </p:nvPicPr>
              <p:blipFill>
                <a:blip r:embed="rId6" cstate="print"/>
                <a:stretch>
                  <a:fillRect/>
                </a:stretch>
              </p:blipFill>
              <p:spPr>
                <a:xfrm>
                  <a:off x="7529512" y="6360368"/>
                  <a:ext cx="1400175" cy="381000"/>
                </a:xfrm>
                <a:prstGeom prst="rect">
                  <a:avLst/>
                </a:prstGeom>
              </p:spPr>
            </p:pic>
          </p:grpSp>
        </p:grpSp>
      </p:grpSp>
    </p:spTree>
    <p:extLst>
      <p:ext uri="{BB962C8B-B14F-4D97-AF65-F5344CB8AC3E}">
        <p14:creationId xmlns:p14="http://schemas.microsoft.com/office/powerpoint/2010/main" val="273811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0"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p:txBody>
          <a:bodyPr/>
          <a:lstStyle/>
          <a:p>
            <a:r>
              <a:rPr lang="en-US" dirty="0"/>
              <a:t>Assign a project manager to take responsibility for your AML </a:t>
            </a:r>
            <a:r>
              <a:rPr lang="en-US" dirty="0" smtClean="0"/>
              <a:t>compliance </a:t>
            </a:r>
            <a:r>
              <a:rPr lang="en-US" dirty="0"/>
              <a:t>initiative </a:t>
            </a:r>
            <a:endParaRPr lang="en-CA" dirty="0"/>
          </a:p>
        </p:txBody>
      </p:sp>
      <p:sp>
        <p:nvSpPr>
          <p:cNvPr id="6" name="Rectangle 5"/>
          <p:cNvSpPr/>
          <p:nvPr/>
        </p:nvSpPr>
        <p:spPr>
          <a:xfrm>
            <a:off x="936306" y="2000821"/>
            <a:ext cx="7483794" cy="3123932"/>
          </a:xfrm>
          <a:prstGeom prst="rect">
            <a:avLst/>
          </a:prstGeom>
        </p:spPr>
        <p:txBody>
          <a:bodyPr wrap="square">
            <a:spAutoFit/>
          </a:bodyPr>
          <a:lstStyle/>
          <a:p>
            <a:pPr>
              <a:spcAft>
                <a:spcPts val="900"/>
              </a:spcAft>
            </a:pPr>
            <a:r>
              <a:rPr lang="en-US" sz="1400" b="1" dirty="0"/>
              <a:t>Assign a project manager.</a:t>
            </a:r>
          </a:p>
          <a:p>
            <a:r>
              <a:rPr lang="en-US" sz="1400" dirty="0" smtClean="0"/>
              <a:t>This </a:t>
            </a:r>
            <a:r>
              <a:rPr lang="en-US" sz="1400" dirty="0"/>
              <a:t>person should be responsible for the overall project and project milestones. Other responsibilities include the day-to-day project management of the effort, coordinating the various stakeholders involved, tracking project activities and tasks, maintaining and distributing project documentation, scheduling meetings, managing project issues, defining project objectives and deliverables, defining project scope and estimating costs, and determining project timelines and tasks.</a:t>
            </a:r>
          </a:p>
          <a:p>
            <a:endParaRPr lang="en-US" sz="1400" b="1" dirty="0"/>
          </a:p>
          <a:p>
            <a:pPr>
              <a:spcAft>
                <a:spcPts val="900"/>
              </a:spcAft>
            </a:pPr>
            <a:r>
              <a:rPr lang="en-US" sz="1400" b="1" dirty="0"/>
              <a:t>Identify an executive sponsor.</a:t>
            </a:r>
          </a:p>
          <a:p>
            <a:r>
              <a:rPr lang="en-US" sz="1400" dirty="0" smtClean="0"/>
              <a:t>This </a:t>
            </a:r>
            <a:r>
              <a:rPr lang="en-US" sz="1400" dirty="0"/>
              <a:t>person is usually a senior member of the project and casino, and should be responsible to the executive for the success of the AML compliance project. Other responsibilities include providing timely </a:t>
            </a:r>
            <a:r>
              <a:rPr lang="en-US" sz="1400" dirty="0" smtClean="0"/>
              <a:t>decisions; </a:t>
            </a:r>
            <a:r>
              <a:rPr lang="en-US" sz="1400" dirty="0"/>
              <a:t>clarifying the decision-making framework, priorities, and </a:t>
            </a:r>
            <a:r>
              <a:rPr lang="en-US" sz="1400" dirty="0" smtClean="0"/>
              <a:t>strategy; </a:t>
            </a:r>
            <a:r>
              <a:rPr lang="en-US" sz="1400" dirty="0"/>
              <a:t>and supporting the project manager role.</a:t>
            </a:r>
          </a:p>
        </p:txBody>
      </p:sp>
      <p:sp>
        <p:nvSpPr>
          <p:cNvPr id="13" name="Oval 145407"/>
          <p:cNvSpPr/>
          <p:nvPr/>
        </p:nvSpPr>
        <p:spPr>
          <a:xfrm>
            <a:off x="443419" y="2000821"/>
            <a:ext cx="361223" cy="361223"/>
          </a:xfrm>
          <a:prstGeom prst="ellipse">
            <a:avLst/>
          </a:prstGeom>
          <a:solidFill>
            <a:schemeClr val="accent3"/>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5" name="Oval 145407"/>
          <p:cNvSpPr/>
          <p:nvPr/>
        </p:nvSpPr>
        <p:spPr>
          <a:xfrm>
            <a:off x="443419" y="3757433"/>
            <a:ext cx="361223" cy="361223"/>
          </a:xfrm>
          <a:prstGeom prst="ellipse">
            <a:avLst/>
          </a:prstGeom>
          <a:solidFill>
            <a:schemeClr val="accent3"/>
          </a:solidFill>
          <a:ln>
            <a:solidFill>
              <a:schemeClr val="accent3"/>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26" name="Text Placeholder 1"/>
          <p:cNvSpPr txBox="1">
            <a:spLocks/>
          </p:cNvSpPr>
          <p:nvPr/>
        </p:nvSpPr>
        <p:spPr>
          <a:xfrm>
            <a:off x="319236" y="1217241"/>
            <a:ext cx="8558063" cy="538079"/>
          </a:xfrm>
          <a:prstGeom prst="rect">
            <a:avLst/>
          </a:prstGeom>
          <a:solidFill>
            <a:schemeClr val="accent3"/>
          </a:solidFill>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solidFill>
                  <a:schemeClr val="bg1"/>
                </a:solidFill>
              </a:rPr>
              <a:t>To ensure the success of your project, </a:t>
            </a:r>
            <a:r>
              <a:rPr lang="en-US" sz="1400" dirty="0" smtClean="0">
                <a:solidFill>
                  <a:schemeClr val="bg1"/>
                </a:solidFill>
              </a:rPr>
              <a:t>choose </a:t>
            </a:r>
            <a:r>
              <a:rPr lang="en-US" sz="1400" dirty="0">
                <a:solidFill>
                  <a:schemeClr val="bg1"/>
                </a:solidFill>
              </a:rPr>
              <a:t>a responsible party that understands the nature of selecting, implementing, or changing a system to support AML compliance.</a:t>
            </a:r>
          </a:p>
        </p:txBody>
      </p:sp>
      <p:sp>
        <p:nvSpPr>
          <p:cNvPr id="16" name="Text Placeholder 12"/>
          <p:cNvSpPr txBox="1">
            <a:spLocks/>
          </p:cNvSpPr>
          <p:nvPr/>
        </p:nvSpPr>
        <p:spPr>
          <a:xfrm>
            <a:off x="1511929" y="5585281"/>
            <a:ext cx="7152238" cy="666716"/>
          </a:xfrm>
          <a:prstGeom prst="rect">
            <a:avLst/>
          </a:prstGeom>
          <a:ln w="25400">
            <a:noFill/>
          </a:ln>
        </p:spPr>
        <p:txBody>
          <a:bodyPr anchor="ct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lvl="2" indent="0">
              <a:buNone/>
            </a:pPr>
            <a:endParaRPr lang="en-US" dirty="0">
              <a:solidFill>
                <a:srgbClr val="333333"/>
              </a:solidFill>
            </a:endParaRPr>
          </a:p>
        </p:txBody>
      </p:sp>
      <p:sp>
        <p:nvSpPr>
          <p:cNvPr id="18" name="Rectangle 97"/>
          <p:cNvSpPr/>
          <p:nvPr/>
        </p:nvSpPr>
        <p:spPr>
          <a:xfrm>
            <a:off x="1603823" y="5585280"/>
            <a:ext cx="7060344" cy="660011"/>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61950" lvl="2" indent="0">
              <a:buNone/>
            </a:pPr>
            <a:r>
              <a:rPr lang="en-US" sz="1200" dirty="0">
                <a:solidFill>
                  <a:srgbClr val="333333"/>
                </a:solidFill>
              </a:rPr>
              <a:t>Make sure key players from areas with major project deliverables participate early in the project </a:t>
            </a:r>
            <a:r>
              <a:rPr lang="en-US" sz="1200" dirty="0" smtClean="0">
                <a:solidFill>
                  <a:srgbClr val="333333"/>
                </a:solidFill>
              </a:rPr>
              <a:t>lifecycle </a:t>
            </a:r>
            <a:r>
              <a:rPr lang="en-US" sz="1200" dirty="0">
                <a:solidFill>
                  <a:srgbClr val="333333"/>
                </a:solidFill>
              </a:rPr>
              <a:t>as they may have an impact on AML compliance. </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056" y="5585281"/>
            <a:ext cx="1615443" cy="682753"/>
          </a:xfrm>
          <a:prstGeom prst="rect">
            <a:avLst/>
          </a:prstGeom>
        </p:spPr>
      </p:pic>
      <p:sp>
        <p:nvSpPr>
          <p:cNvPr id="11" name="Rectangle 10"/>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3249534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t>Use these icons to help guide you through each step of the blueprint and direct you to content related to the recommended activities. </a:t>
            </a:r>
          </a:p>
        </p:txBody>
      </p:sp>
      <p:sp>
        <p:nvSpPr>
          <p:cNvPr id="14" name="Rectangle 13"/>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329840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2443" y="1573429"/>
            <a:ext cx="7705505" cy="4370700"/>
          </a:xfrm>
          <a:prstGeom prst="rect">
            <a:avLst/>
          </a:prstGeom>
        </p:spPr>
      </p:pic>
      <p:sp>
        <p:nvSpPr>
          <p:cNvPr id="6" name="Rectangle 5">
            <a:hlinkClick r:id="rId3"/>
          </p:cNvPr>
          <p:cNvSpPr/>
          <p:nvPr/>
        </p:nvSpPr>
        <p:spPr>
          <a:xfrm>
            <a:off x="896361" y="187574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a:hlinkClick r:id="rId4"/>
          </p:cNvPr>
          <p:cNvSpPr/>
          <p:nvPr/>
        </p:nvSpPr>
        <p:spPr>
          <a:xfrm>
            <a:off x="896361" y="254224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a:hlinkClick r:id="rId5"/>
          </p:cNvPr>
          <p:cNvSpPr/>
          <p:nvPr/>
        </p:nvSpPr>
        <p:spPr>
          <a:xfrm>
            <a:off x="913705" y="314051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hlinkClick r:id="rId6"/>
          </p:cNvPr>
          <p:cNvSpPr/>
          <p:nvPr/>
        </p:nvSpPr>
        <p:spPr>
          <a:xfrm>
            <a:off x="1694890" y="319293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hlinkClick r:id="rId7"/>
          </p:cNvPr>
          <p:cNvSpPr/>
          <p:nvPr/>
        </p:nvSpPr>
        <p:spPr>
          <a:xfrm>
            <a:off x="1680050" y="252620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hlinkClick r:id="rId8"/>
          </p:cNvPr>
          <p:cNvSpPr/>
          <p:nvPr/>
        </p:nvSpPr>
        <p:spPr>
          <a:xfrm>
            <a:off x="904161" y="377835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hlinkClick r:id="rId9"/>
          </p:cNvPr>
          <p:cNvSpPr/>
          <p:nvPr/>
        </p:nvSpPr>
        <p:spPr>
          <a:xfrm>
            <a:off x="896361" y="462491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hlinkClick r:id="rId9"/>
          </p:cNvPr>
          <p:cNvSpPr/>
          <p:nvPr/>
        </p:nvSpPr>
        <p:spPr>
          <a:xfrm>
            <a:off x="908626" y="4421345"/>
            <a:ext cx="690773" cy="558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hlinkClick r:id="rId10"/>
          </p:cNvPr>
          <p:cNvSpPr/>
          <p:nvPr/>
        </p:nvSpPr>
        <p:spPr>
          <a:xfrm>
            <a:off x="905592" y="506998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hlinkClick r:id="rId11"/>
          </p:cNvPr>
          <p:cNvSpPr/>
          <p:nvPr/>
        </p:nvSpPr>
        <p:spPr>
          <a:xfrm>
            <a:off x="1681064" y="441992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a:hlinkClick r:id="rId12"/>
          </p:cNvPr>
          <p:cNvSpPr/>
          <p:nvPr/>
        </p:nvSpPr>
        <p:spPr>
          <a:xfrm>
            <a:off x="1678414" y="504368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a:hlinkClick r:id="rId13"/>
          </p:cNvPr>
          <p:cNvSpPr/>
          <p:nvPr/>
        </p:nvSpPr>
        <p:spPr>
          <a:xfrm>
            <a:off x="2438889" y="313312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a:hlinkClick r:id="rId14"/>
          </p:cNvPr>
          <p:cNvSpPr/>
          <p:nvPr/>
        </p:nvSpPr>
        <p:spPr>
          <a:xfrm>
            <a:off x="2445382" y="377930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hlinkClick r:id="rId15"/>
          </p:cNvPr>
          <p:cNvSpPr/>
          <p:nvPr/>
        </p:nvSpPr>
        <p:spPr>
          <a:xfrm>
            <a:off x="2455672" y="43995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9">
            <a:hlinkClick r:id="rId16"/>
          </p:cNvPr>
          <p:cNvSpPr/>
          <p:nvPr/>
        </p:nvSpPr>
        <p:spPr>
          <a:xfrm>
            <a:off x="2439106" y="504345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hlinkClick r:id="rId17"/>
          </p:cNvPr>
          <p:cNvSpPr/>
          <p:nvPr/>
        </p:nvSpPr>
        <p:spPr>
          <a:xfrm>
            <a:off x="3212703" y="37861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a:hlinkClick r:id="rId18"/>
          </p:cNvPr>
          <p:cNvSpPr/>
          <p:nvPr/>
        </p:nvSpPr>
        <p:spPr>
          <a:xfrm>
            <a:off x="3204660" y="440848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a:hlinkClick r:id="rId19"/>
          </p:cNvPr>
          <p:cNvSpPr/>
          <p:nvPr/>
        </p:nvSpPr>
        <p:spPr>
          <a:xfrm>
            <a:off x="3198890" y="503150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a:hlinkClick r:id="rId20"/>
          </p:cNvPr>
          <p:cNvSpPr/>
          <p:nvPr/>
        </p:nvSpPr>
        <p:spPr>
          <a:xfrm>
            <a:off x="3992132" y="376474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a:hlinkClick r:id="rId21"/>
          </p:cNvPr>
          <p:cNvSpPr/>
          <p:nvPr/>
        </p:nvSpPr>
        <p:spPr>
          <a:xfrm>
            <a:off x="3978306" y="439453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Rectangle 25">
            <a:hlinkClick r:id="rId22"/>
          </p:cNvPr>
          <p:cNvSpPr/>
          <p:nvPr/>
        </p:nvSpPr>
        <p:spPr>
          <a:xfrm>
            <a:off x="3999249" y="503328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Rectangle 26">
            <a:hlinkClick r:id="rId23"/>
          </p:cNvPr>
          <p:cNvSpPr/>
          <p:nvPr/>
        </p:nvSpPr>
        <p:spPr>
          <a:xfrm>
            <a:off x="4763483" y="377927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Rectangle 27">
            <a:hlinkClick r:id="rId24"/>
          </p:cNvPr>
          <p:cNvSpPr/>
          <p:nvPr/>
        </p:nvSpPr>
        <p:spPr>
          <a:xfrm>
            <a:off x="4771405" y="445948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8">
            <a:hlinkClick r:id="rId25"/>
          </p:cNvPr>
          <p:cNvSpPr/>
          <p:nvPr/>
        </p:nvSpPr>
        <p:spPr>
          <a:xfrm>
            <a:off x="4772370" y="501771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ectangle 29">
            <a:hlinkClick r:id="rId26"/>
          </p:cNvPr>
          <p:cNvSpPr/>
          <p:nvPr/>
        </p:nvSpPr>
        <p:spPr>
          <a:xfrm>
            <a:off x="5561896" y="376504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1" name="Rectangle 30">
            <a:hlinkClick r:id="rId27"/>
          </p:cNvPr>
          <p:cNvSpPr/>
          <p:nvPr/>
        </p:nvSpPr>
        <p:spPr>
          <a:xfrm>
            <a:off x="1688324" y="3795502"/>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31">
            <a:hlinkClick r:id="rId28"/>
          </p:cNvPr>
          <p:cNvSpPr/>
          <p:nvPr/>
        </p:nvSpPr>
        <p:spPr>
          <a:xfrm>
            <a:off x="5537579" y="314168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33" name="Rectangle 32">
            <a:hlinkClick r:id="rId29"/>
          </p:cNvPr>
          <p:cNvSpPr/>
          <p:nvPr/>
        </p:nvSpPr>
        <p:spPr>
          <a:xfrm>
            <a:off x="5523521" y="439453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Rectangle 33">
            <a:hlinkClick r:id="rId30"/>
          </p:cNvPr>
          <p:cNvSpPr/>
          <p:nvPr/>
        </p:nvSpPr>
        <p:spPr>
          <a:xfrm>
            <a:off x="5537579" y="503044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ectangle 34">
            <a:hlinkClick r:id="rId31"/>
          </p:cNvPr>
          <p:cNvSpPr/>
          <p:nvPr/>
        </p:nvSpPr>
        <p:spPr>
          <a:xfrm>
            <a:off x="6308933" y="251729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36" name="Rectangle 35">
            <a:hlinkClick r:id="rId32"/>
          </p:cNvPr>
          <p:cNvSpPr/>
          <p:nvPr/>
        </p:nvSpPr>
        <p:spPr>
          <a:xfrm>
            <a:off x="6307531" y="314612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37" name="Rectangle 36">
            <a:hlinkClick r:id="rId33"/>
          </p:cNvPr>
          <p:cNvSpPr/>
          <p:nvPr/>
        </p:nvSpPr>
        <p:spPr>
          <a:xfrm>
            <a:off x="6304704" y="37761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38" name="Rectangle 37">
            <a:hlinkClick r:id="rId34"/>
          </p:cNvPr>
          <p:cNvSpPr/>
          <p:nvPr/>
        </p:nvSpPr>
        <p:spPr>
          <a:xfrm>
            <a:off x="6319063" y="442421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39" name="Rectangle 38">
            <a:hlinkClick r:id="rId35"/>
          </p:cNvPr>
          <p:cNvSpPr/>
          <p:nvPr/>
        </p:nvSpPr>
        <p:spPr>
          <a:xfrm>
            <a:off x="6311724" y="504313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0" name="Rectangle 39">
            <a:hlinkClick r:id="rId36"/>
          </p:cNvPr>
          <p:cNvSpPr/>
          <p:nvPr/>
        </p:nvSpPr>
        <p:spPr>
          <a:xfrm>
            <a:off x="7088885" y="188421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1" name="Rectangle 40">
            <a:hlinkClick r:id="rId37"/>
          </p:cNvPr>
          <p:cNvSpPr/>
          <p:nvPr/>
        </p:nvSpPr>
        <p:spPr>
          <a:xfrm>
            <a:off x="7096702" y="250078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2" name="Rectangle 41">
            <a:hlinkClick r:id="rId38"/>
          </p:cNvPr>
          <p:cNvSpPr/>
          <p:nvPr/>
        </p:nvSpPr>
        <p:spPr>
          <a:xfrm>
            <a:off x="7064173" y="315346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3" name="Rectangle 42">
            <a:hlinkClick r:id="rId39"/>
          </p:cNvPr>
          <p:cNvSpPr/>
          <p:nvPr/>
        </p:nvSpPr>
        <p:spPr>
          <a:xfrm>
            <a:off x="7085887" y="37861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4" name="Rectangle 43">
            <a:hlinkClick r:id="rId40"/>
          </p:cNvPr>
          <p:cNvSpPr/>
          <p:nvPr/>
        </p:nvSpPr>
        <p:spPr>
          <a:xfrm>
            <a:off x="7081173" y="441189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5" name="Rectangle 44">
            <a:hlinkClick r:id="rId41"/>
          </p:cNvPr>
          <p:cNvSpPr/>
          <p:nvPr/>
        </p:nvSpPr>
        <p:spPr>
          <a:xfrm>
            <a:off x="7082071" y="503605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6" name="Rectangle 45">
            <a:hlinkClick r:id="rId42"/>
          </p:cNvPr>
          <p:cNvSpPr/>
          <p:nvPr/>
        </p:nvSpPr>
        <p:spPr>
          <a:xfrm>
            <a:off x="7859757" y="189256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7" name="Rectangle 46">
            <a:hlinkClick r:id="rId43"/>
          </p:cNvPr>
          <p:cNvSpPr/>
          <p:nvPr/>
        </p:nvSpPr>
        <p:spPr>
          <a:xfrm>
            <a:off x="7858686" y="251052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8" name="Rectangle 47">
            <a:hlinkClick r:id="rId44"/>
          </p:cNvPr>
          <p:cNvSpPr/>
          <p:nvPr/>
        </p:nvSpPr>
        <p:spPr>
          <a:xfrm>
            <a:off x="7870243" y="316095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9" name="Rectangle 48">
            <a:hlinkClick r:id="rId45"/>
          </p:cNvPr>
          <p:cNvSpPr/>
          <p:nvPr/>
        </p:nvSpPr>
        <p:spPr>
          <a:xfrm>
            <a:off x="7869705" y="37761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50" name="Rectangle 49">
            <a:hlinkClick r:id="rId46"/>
          </p:cNvPr>
          <p:cNvSpPr/>
          <p:nvPr/>
        </p:nvSpPr>
        <p:spPr>
          <a:xfrm>
            <a:off x="7843283" y="443166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51" name="Rectangle 50">
            <a:hlinkClick r:id="rId47"/>
          </p:cNvPr>
          <p:cNvSpPr/>
          <p:nvPr/>
        </p:nvSpPr>
        <p:spPr>
          <a:xfrm>
            <a:off x="7807020" y="505066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52" name="TextBox 51"/>
          <p:cNvSpPr txBox="1"/>
          <p:nvPr/>
        </p:nvSpPr>
        <p:spPr>
          <a:xfrm>
            <a:off x="152400" y="330406"/>
            <a:ext cx="9143999" cy="830997"/>
          </a:xfrm>
          <a:prstGeom prst="rect">
            <a:avLst/>
          </a:prstGeom>
        </p:spPr>
        <p:txBody>
          <a:bodyPr wrap="square" rtlCol="0">
            <a:spAutoFit/>
          </a:bodyPr>
          <a:lstStyle/>
          <a:p>
            <a:pPr algn="ctr"/>
            <a:r>
              <a:rPr lang="en-CA" sz="2400" b="1" dirty="0">
                <a:solidFill>
                  <a:srgbClr val="333333"/>
                </a:solidFill>
              </a:rPr>
              <a:t>Dive </a:t>
            </a:r>
            <a:r>
              <a:rPr lang="en-CA" sz="2400" b="1" dirty="0" smtClean="0">
                <a:solidFill>
                  <a:srgbClr val="333333"/>
                </a:solidFill>
              </a:rPr>
              <a:t>Deeper </a:t>
            </a:r>
            <a:r>
              <a:rPr lang="en-CA" sz="2400" b="1" dirty="0">
                <a:solidFill>
                  <a:srgbClr val="333333"/>
                </a:solidFill>
              </a:rPr>
              <a:t>I</a:t>
            </a:r>
            <a:r>
              <a:rPr lang="en-CA" sz="2400" b="1" dirty="0" smtClean="0">
                <a:solidFill>
                  <a:srgbClr val="333333"/>
                </a:solidFill>
              </a:rPr>
              <a:t>nto </a:t>
            </a:r>
            <a:r>
              <a:rPr lang="en-CA" sz="2400" b="1" dirty="0">
                <a:solidFill>
                  <a:srgbClr val="333333"/>
                </a:solidFill>
              </a:rPr>
              <a:t>O</a:t>
            </a:r>
            <a:r>
              <a:rPr lang="en-CA" sz="2400" b="1" dirty="0" smtClean="0">
                <a:solidFill>
                  <a:srgbClr val="333333"/>
                </a:solidFill>
              </a:rPr>
              <a:t>ur Research </a:t>
            </a:r>
          </a:p>
          <a:p>
            <a:pPr algn="ctr"/>
            <a:r>
              <a:rPr lang="en-CA" sz="2400" b="1" dirty="0" smtClean="0">
                <a:solidFill>
                  <a:srgbClr val="333333"/>
                </a:solidFill>
              </a:rPr>
              <a:t>by Clicking </a:t>
            </a:r>
            <a:r>
              <a:rPr lang="en-CA" sz="2400" b="1" dirty="0">
                <a:solidFill>
                  <a:srgbClr val="333333"/>
                </a:solidFill>
              </a:rPr>
              <a:t>O</a:t>
            </a:r>
            <a:r>
              <a:rPr lang="en-CA" sz="2400" b="1" dirty="0" smtClean="0">
                <a:solidFill>
                  <a:srgbClr val="333333"/>
                </a:solidFill>
              </a:rPr>
              <a:t>ne </a:t>
            </a:r>
            <a:r>
              <a:rPr lang="en-CA" sz="2400" b="1" dirty="0">
                <a:solidFill>
                  <a:srgbClr val="333333"/>
                </a:solidFill>
              </a:rPr>
              <a:t>of the </a:t>
            </a:r>
            <a:r>
              <a:rPr lang="en-CA" sz="2400" b="1" dirty="0" smtClean="0">
                <a:solidFill>
                  <a:srgbClr val="333333"/>
                </a:solidFill>
              </a:rPr>
              <a:t>Elements Below</a:t>
            </a:r>
            <a:endParaRPr lang="en-CA" sz="1200" dirty="0" smtClean="0">
              <a:solidFill>
                <a:srgbClr val="333333"/>
              </a:solidFill>
            </a:endParaRPr>
          </a:p>
        </p:txBody>
      </p:sp>
      <p:sp>
        <p:nvSpPr>
          <p:cNvPr id="53" name="TextBox 52"/>
          <p:cNvSpPr txBox="1"/>
          <p:nvPr/>
        </p:nvSpPr>
        <p:spPr>
          <a:xfrm>
            <a:off x="808876" y="6249677"/>
            <a:ext cx="7840920" cy="446276"/>
          </a:xfrm>
          <a:prstGeom prst="rect">
            <a:avLst/>
          </a:prstGeom>
        </p:spPr>
        <p:txBody>
          <a:bodyPr wrap="square" rtlCol="0">
            <a:spAutoFit/>
          </a:bodyPr>
          <a:lstStyle/>
          <a:p>
            <a:r>
              <a:rPr lang="en-CA" sz="1100" dirty="0" smtClean="0">
                <a:solidFill>
                  <a:srgbClr val="333333"/>
                </a:solidFill>
                <a:ea typeface="Roboto" panose="02000000000000000000" pitchFamily="2" charset="0"/>
              </a:rPr>
              <a:t>Find out how Info-Tech makes your job easier.   	  </a:t>
            </a:r>
            <a:r>
              <a:rPr lang="en-CA" sz="1100" b="1" dirty="0" smtClean="0">
                <a:solidFill>
                  <a:srgbClr val="96B8D2">
                    <a:lumMod val="50000"/>
                  </a:srgbClr>
                </a:solidFill>
                <a:ea typeface="Roboto" panose="02000000000000000000" pitchFamily="2" charset="0"/>
              </a:rPr>
              <a:t>Contact Us Today:</a:t>
            </a:r>
            <a:r>
              <a:rPr lang="en-CA" sz="1100" b="1" dirty="0" smtClean="0">
                <a:solidFill>
                  <a:srgbClr val="333333"/>
                </a:solidFill>
                <a:ea typeface="Roboto" panose="02000000000000000000" pitchFamily="2" charset="0"/>
              </a:rPr>
              <a:t> </a:t>
            </a:r>
            <a:r>
              <a:rPr lang="en-CA" sz="1100" dirty="0" smtClean="0">
                <a:solidFill>
                  <a:srgbClr val="333333"/>
                </a:solidFill>
              </a:rPr>
              <a:t>Toll-Free </a:t>
            </a:r>
            <a:r>
              <a:rPr lang="en-CA" sz="1100" dirty="0">
                <a:solidFill>
                  <a:srgbClr val="333333"/>
                </a:solidFill>
              </a:rPr>
              <a:t>(US &amp; Canada</a:t>
            </a:r>
            <a:r>
              <a:rPr lang="en-CA" sz="1100" dirty="0" smtClean="0">
                <a:solidFill>
                  <a:srgbClr val="333333"/>
                </a:solidFill>
              </a:rPr>
              <a:t>): </a:t>
            </a:r>
            <a:r>
              <a:rPr lang="en-CA" sz="1100" b="1" dirty="0" smtClean="0">
                <a:solidFill>
                  <a:srgbClr val="333333"/>
                </a:solidFill>
              </a:rPr>
              <a:t>1-888-670-8889</a:t>
            </a:r>
            <a:endParaRPr lang="en-CA" sz="1100" b="1" dirty="0">
              <a:solidFill>
                <a:srgbClr val="333333"/>
              </a:solidFill>
            </a:endParaRPr>
          </a:p>
          <a:p>
            <a:r>
              <a:rPr lang="en-CA" sz="1200" dirty="0" smtClean="0">
                <a:solidFill>
                  <a:srgbClr val="333333"/>
                </a:solidFill>
                <a:ea typeface="Roboto" panose="02000000000000000000" pitchFamily="2" charset="0"/>
              </a:rPr>
              <a:t>					 </a:t>
            </a:r>
          </a:p>
        </p:txBody>
      </p:sp>
      <p:sp>
        <p:nvSpPr>
          <p:cNvPr id="54" name="Rectangle 53"/>
          <p:cNvSpPr/>
          <p:nvPr/>
        </p:nvSpPr>
        <p:spPr>
          <a:xfrm>
            <a:off x="2253049" y="1783493"/>
            <a:ext cx="4390767" cy="109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Tree>
    <p:extLst>
      <p:ext uri="{BB962C8B-B14F-4D97-AF65-F5344CB8AC3E}">
        <p14:creationId xmlns:p14="http://schemas.microsoft.com/office/powerpoint/2010/main" val="2857587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2" name="TextBox 1"/>
          <p:cNvSpPr txBox="1"/>
          <p:nvPr/>
        </p:nvSpPr>
        <p:spPr>
          <a:xfrm>
            <a:off x="1151134" y="2257208"/>
            <a:ext cx="6764430" cy="3175228"/>
          </a:xfrm>
          <a:prstGeom prst="rect">
            <a:avLst/>
          </a:prstGeom>
        </p:spPr>
        <p:txBody>
          <a:bodyPr wrap="square" rtlCol="0">
            <a:spAutoFit/>
          </a:bodyPr>
          <a:lstStyle/>
          <a:p>
            <a:pPr>
              <a:spcAft>
                <a:spcPts val="500"/>
              </a:spcAft>
            </a:pPr>
            <a:r>
              <a:rPr lang="en-CA" sz="1600" i="1" dirty="0" smtClean="0">
                <a:solidFill>
                  <a:srgbClr val="FFFFFF"/>
                </a:solidFill>
                <a:latin typeface="Georgia"/>
              </a:rPr>
              <a:t>Anti-money-laundering </a:t>
            </a:r>
            <a:r>
              <a:rPr lang="en-CA" sz="1600" i="1" dirty="0">
                <a:solidFill>
                  <a:srgbClr val="FFFFFF"/>
                </a:solidFill>
                <a:latin typeface="Georgia"/>
              </a:rPr>
              <a:t>(AML) compliance is no longer a simple matter of filing procedural reports. Today, regulators expect casinos to know as much about who is playing at their tables as an investment bank knows about who their business partners are.</a:t>
            </a:r>
          </a:p>
          <a:p>
            <a:pPr>
              <a:spcAft>
                <a:spcPts val="500"/>
              </a:spcAft>
            </a:pPr>
            <a:r>
              <a:rPr lang="en-CA" sz="1600" i="1" dirty="0">
                <a:solidFill>
                  <a:srgbClr val="FFFFFF"/>
                </a:solidFill>
                <a:latin typeface="Georgia"/>
              </a:rPr>
              <a:t>AML compliance is a complicated system involving all parts of the casino and all sources of information,  from monitoring transactions at the cage and gambling activities at the </a:t>
            </a:r>
            <a:r>
              <a:rPr lang="en-CA" sz="1600" i="1" dirty="0" smtClean="0">
                <a:solidFill>
                  <a:srgbClr val="FFFFFF"/>
                </a:solidFill>
                <a:latin typeface="Georgia"/>
              </a:rPr>
              <a:t>tables, </a:t>
            </a:r>
            <a:r>
              <a:rPr lang="en-CA" sz="1600" i="1" dirty="0">
                <a:solidFill>
                  <a:srgbClr val="FFFFFF"/>
                </a:solidFill>
                <a:latin typeface="Georgia"/>
              </a:rPr>
              <a:t>to </a:t>
            </a:r>
            <a:r>
              <a:rPr lang="en-CA" sz="1600" i="1" dirty="0" smtClean="0">
                <a:solidFill>
                  <a:srgbClr val="FFFFFF"/>
                </a:solidFill>
                <a:latin typeface="Georgia"/>
              </a:rPr>
              <a:t>collecting player </a:t>
            </a:r>
            <a:r>
              <a:rPr lang="en-CA" sz="1600" i="1" dirty="0">
                <a:solidFill>
                  <a:srgbClr val="FFFFFF"/>
                </a:solidFill>
                <a:latin typeface="Georgia"/>
              </a:rPr>
              <a:t>loyalty information and </a:t>
            </a:r>
            <a:r>
              <a:rPr lang="en-CA" sz="1600" i="1" dirty="0" smtClean="0">
                <a:solidFill>
                  <a:srgbClr val="FFFFFF"/>
                </a:solidFill>
                <a:latin typeface="Georgia"/>
              </a:rPr>
              <a:t>conducting rigorous </a:t>
            </a:r>
            <a:r>
              <a:rPr lang="en-CA" sz="1600" i="1" dirty="0">
                <a:solidFill>
                  <a:srgbClr val="FFFFFF"/>
                </a:solidFill>
                <a:latin typeface="Georgia"/>
              </a:rPr>
              <a:t>online research.</a:t>
            </a:r>
          </a:p>
          <a:p>
            <a:pPr>
              <a:spcAft>
                <a:spcPts val="500"/>
              </a:spcAft>
            </a:pPr>
            <a:r>
              <a:rPr lang="en-CA" sz="1600" i="1" dirty="0">
                <a:solidFill>
                  <a:srgbClr val="FFFFFF"/>
                </a:solidFill>
                <a:latin typeface="Georgia"/>
              </a:rPr>
              <a:t>There are many solutions available to assist casinos in meeting their compliance </a:t>
            </a:r>
            <a:r>
              <a:rPr lang="en-CA" sz="1600" i="1" dirty="0" smtClean="0">
                <a:solidFill>
                  <a:srgbClr val="FFFFFF"/>
                </a:solidFill>
                <a:latin typeface="Georgia"/>
              </a:rPr>
              <a:t>obligations, </a:t>
            </a:r>
            <a:r>
              <a:rPr lang="en-CA" sz="1600" i="1" dirty="0">
                <a:solidFill>
                  <a:srgbClr val="FFFFFF"/>
                </a:solidFill>
                <a:latin typeface="Georgia"/>
              </a:rPr>
              <a:t>but there is no single solution that will suit every casino. Each casino has to create a program tailored to its specific risks.</a:t>
            </a:r>
            <a:endParaRPr lang="en-CA" sz="1600" b="1" i="1" dirty="0">
              <a:solidFill>
                <a:srgbClr val="FFFFFF"/>
              </a:solidFill>
              <a:latin typeface="Georgia"/>
            </a:endParaRPr>
          </a:p>
        </p:txBody>
      </p:sp>
      <p:sp>
        <p:nvSpPr>
          <p:cNvPr id="3" name="TextBox 2"/>
          <p:cNvSpPr txBox="1"/>
          <p:nvPr/>
        </p:nvSpPr>
        <p:spPr>
          <a:xfrm>
            <a:off x="3203042" y="5424862"/>
            <a:ext cx="4460917" cy="738664"/>
          </a:xfrm>
          <a:prstGeom prst="rect">
            <a:avLst/>
          </a:prstGeom>
        </p:spPr>
        <p:txBody>
          <a:bodyPr wrap="square" rtlCol="0">
            <a:spAutoFit/>
          </a:bodyPr>
          <a:lstStyle/>
          <a:p>
            <a:pPr algn="r"/>
            <a:r>
              <a:rPr lang="en-CA" sz="1400" b="1" i="1" dirty="0">
                <a:solidFill>
                  <a:srgbClr val="FFFFFF"/>
                </a:solidFill>
              </a:rPr>
              <a:t>Mark Maby, </a:t>
            </a:r>
          </a:p>
          <a:p>
            <a:pPr algn="r"/>
            <a:r>
              <a:rPr lang="en-CA" sz="1400" i="1" dirty="0">
                <a:solidFill>
                  <a:srgbClr val="FFFFFF"/>
                </a:solidFill>
              </a:rPr>
              <a:t>Research Analyst</a:t>
            </a:r>
            <a:br>
              <a:rPr lang="en-CA" sz="1400" i="1" dirty="0">
                <a:solidFill>
                  <a:srgbClr val="FFFFFF"/>
                </a:solidFill>
              </a:rPr>
            </a:br>
            <a:r>
              <a:rPr lang="en-CA" sz="1400" i="1" dirty="0">
                <a:solidFill>
                  <a:srgbClr val="FFFFFF"/>
                </a:solidFill>
              </a:rPr>
              <a:t>Info-Tech Research Group</a:t>
            </a:r>
          </a:p>
        </p:txBody>
      </p:sp>
      <p:sp>
        <p:nvSpPr>
          <p:cNvPr id="4" name="TextBox 3"/>
          <p:cNvSpPr txBox="1"/>
          <p:nvPr/>
        </p:nvSpPr>
        <p:spPr>
          <a:xfrm>
            <a:off x="519974" y="1704596"/>
            <a:ext cx="8477378" cy="338554"/>
          </a:xfrm>
          <a:prstGeom prst="rect">
            <a:avLst/>
          </a:prstGeom>
        </p:spPr>
        <p:txBody>
          <a:bodyPr wrap="square" rtlCol="0">
            <a:spAutoFit/>
          </a:bodyPr>
          <a:lstStyle/>
          <a:p>
            <a:r>
              <a:rPr lang="en-CA" sz="1600" b="1" dirty="0">
                <a:solidFill>
                  <a:srgbClr val="FFFFFF"/>
                </a:solidFill>
              </a:rPr>
              <a:t>Develop your AML program to meet the specific risks of your casino. </a:t>
            </a:r>
          </a:p>
        </p:txBody>
      </p:sp>
      <p:sp>
        <p:nvSpPr>
          <p:cNvPr id="5" name="Rectangle 4"/>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rgbClr val="FFFFFF"/>
                </a:solidFill>
              </a:rPr>
              <a:t>ANALYST PERSPECTIVE </a:t>
            </a:r>
          </a:p>
        </p:txBody>
      </p:sp>
      <p:pic>
        <p:nvPicPr>
          <p:cNvPr id="8" name="Picture 104"/>
          <p:cNvPicPr>
            <a:picLocks noChangeAspect="1"/>
          </p:cNvPicPr>
          <p:nvPr/>
        </p:nvPicPr>
        <p:blipFill rotWithShape="1">
          <a:blip r:embed="rId2"/>
          <a:srcRect l="34768" t="21801" r="35751" b="57796"/>
          <a:stretch/>
        </p:blipFill>
        <p:spPr>
          <a:xfrm>
            <a:off x="545852" y="2194414"/>
            <a:ext cx="598068" cy="528294"/>
          </a:xfrm>
          <a:prstGeom prst="rect">
            <a:avLst/>
          </a:prstGeom>
        </p:spPr>
      </p:pic>
      <p:pic>
        <p:nvPicPr>
          <p:cNvPr id="9" name="Picture 105"/>
          <p:cNvPicPr>
            <a:picLocks noChangeAspect="1"/>
          </p:cNvPicPr>
          <p:nvPr/>
        </p:nvPicPr>
        <p:blipFill>
          <a:blip r:embed="rId3"/>
          <a:stretch>
            <a:fillRect/>
          </a:stretch>
        </p:blipFill>
        <p:spPr>
          <a:xfrm>
            <a:off x="7820978" y="4728853"/>
            <a:ext cx="619651" cy="457362"/>
          </a:xfrm>
          <a:prstGeom prst="rect">
            <a:avLst/>
          </a:prstGeom>
        </p:spPr>
      </p:pic>
      <p:sp>
        <p:nvSpPr>
          <p:cNvPr id="10" name="Rectangle 9"/>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2830537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Our understanding of the problem</a:t>
            </a:r>
          </a:p>
        </p:txBody>
      </p:sp>
      <p:sp>
        <p:nvSpPr>
          <p:cNvPr id="13" name="Text Placeholder 12"/>
          <p:cNvSpPr>
            <a:spLocks noGrp="1"/>
          </p:cNvSpPr>
          <p:nvPr>
            <p:ph type="body" sz="quarter" idx="16"/>
          </p:nvPr>
        </p:nvSpPr>
        <p:spPr>
          <a:xfrm>
            <a:off x="246703" y="1644555"/>
            <a:ext cx="4041648" cy="1677491"/>
          </a:xfrm>
        </p:spPr>
        <p:txBody>
          <a:bodyPr/>
          <a:lstStyle/>
          <a:p>
            <a:r>
              <a:rPr lang="en-US" dirty="0"/>
              <a:t>CIOs, VPs of IT,  and IT </a:t>
            </a:r>
            <a:r>
              <a:rPr lang="en-US" dirty="0" smtClean="0"/>
              <a:t>directors</a:t>
            </a:r>
            <a:endParaRPr lang="en-US" dirty="0"/>
          </a:p>
          <a:p>
            <a:endParaRPr lang="en-US" dirty="0"/>
          </a:p>
        </p:txBody>
      </p:sp>
      <p:sp>
        <p:nvSpPr>
          <p:cNvPr id="14" name="Text Placeholder 13"/>
          <p:cNvSpPr>
            <a:spLocks noGrp="1"/>
          </p:cNvSpPr>
          <p:nvPr>
            <p:ph type="body" sz="quarter" idx="26"/>
          </p:nvPr>
        </p:nvSpPr>
        <p:spPr>
          <a:xfrm>
            <a:off x="4835436" y="1644555"/>
            <a:ext cx="4041648" cy="1677491"/>
          </a:xfrm>
        </p:spPr>
        <p:txBody>
          <a:bodyPr/>
          <a:lstStyle/>
          <a:p>
            <a:r>
              <a:rPr lang="en-US" dirty="0"/>
              <a:t>Understand the AML compliance market of today, specific to AML use-case scenarios.</a:t>
            </a:r>
          </a:p>
          <a:p>
            <a:r>
              <a:rPr lang="en-US" dirty="0"/>
              <a:t>Follow best practices to prepare for and execute on selection, including high-level requirements gathering and vendor evaluation.</a:t>
            </a:r>
          </a:p>
          <a:p>
            <a:endParaRPr lang="en-US" dirty="0"/>
          </a:p>
        </p:txBody>
      </p:sp>
      <p:sp>
        <p:nvSpPr>
          <p:cNvPr id="15" name="Text Placeholder 14"/>
          <p:cNvSpPr>
            <a:spLocks noGrp="1"/>
          </p:cNvSpPr>
          <p:nvPr>
            <p:ph type="body" sz="quarter" idx="27"/>
          </p:nvPr>
        </p:nvSpPr>
        <p:spPr>
          <a:xfrm>
            <a:off x="246703" y="4289670"/>
            <a:ext cx="4041648" cy="1677491"/>
          </a:xfrm>
        </p:spPr>
        <p:txBody>
          <a:bodyPr/>
          <a:lstStyle/>
          <a:p>
            <a:r>
              <a:rPr lang="en-US" dirty="0"/>
              <a:t>Compliance officers</a:t>
            </a:r>
          </a:p>
          <a:p>
            <a:r>
              <a:rPr lang="en-US" dirty="0"/>
              <a:t>Casino executives</a:t>
            </a:r>
          </a:p>
        </p:txBody>
      </p:sp>
      <p:sp>
        <p:nvSpPr>
          <p:cNvPr id="16" name="Text Placeholder 15"/>
          <p:cNvSpPr>
            <a:spLocks noGrp="1"/>
          </p:cNvSpPr>
          <p:nvPr>
            <p:ph type="body" sz="quarter" idx="28"/>
          </p:nvPr>
        </p:nvSpPr>
        <p:spPr>
          <a:xfrm>
            <a:off x="4830836" y="4285427"/>
            <a:ext cx="4041648" cy="1677491"/>
          </a:xfrm>
        </p:spPr>
        <p:txBody>
          <a:bodyPr/>
          <a:lstStyle/>
          <a:p>
            <a:r>
              <a:rPr lang="en-US" dirty="0"/>
              <a:t>Decide </a:t>
            </a:r>
            <a:r>
              <a:rPr lang="en-US" dirty="0" smtClean="0"/>
              <a:t>whether or not </a:t>
            </a:r>
            <a:r>
              <a:rPr lang="en-US" dirty="0"/>
              <a:t>to deploy an AML </a:t>
            </a:r>
            <a:r>
              <a:rPr lang="en-US" dirty="0" smtClean="0"/>
              <a:t>system.</a:t>
            </a:r>
            <a:endParaRPr lang="en-US" dirty="0"/>
          </a:p>
          <a:p>
            <a:r>
              <a:rPr lang="en-US" dirty="0"/>
              <a:t>Identify the correct AML use case.</a:t>
            </a:r>
          </a:p>
          <a:p>
            <a:r>
              <a:rPr lang="en-US" dirty="0"/>
              <a:t>Conduct AML requirements gathering.</a:t>
            </a:r>
          </a:p>
          <a:p>
            <a:r>
              <a:rPr lang="en-US" dirty="0"/>
              <a:t>Understand your regulatory, procedural, and technical requirements.</a:t>
            </a:r>
          </a:p>
          <a:p>
            <a:pPr marL="0" indent="0">
              <a:buNone/>
            </a:pPr>
            <a:endParaRPr lang="en-US" dirty="0"/>
          </a:p>
          <a:p>
            <a:endParaRPr lang="en-US" dirty="0"/>
          </a:p>
        </p:txBody>
      </p:sp>
      <p:sp>
        <p:nvSpPr>
          <p:cNvPr id="7" name="Rectangle 6"/>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417808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sz="quarter" idx="10"/>
          </p:nvPr>
        </p:nvSpPr>
        <p:spPr>
          <a:xfrm>
            <a:off x="219853" y="1544695"/>
            <a:ext cx="5546221" cy="1438640"/>
          </a:xfrm>
        </p:spPr>
        <p:txBody>
          <a:bodyPr/>
          <a:lstStyle/>
          <a:p>
            <a:r>
              <a:rPr lang="en-US" dirty="0"/>
              <a:t>Regulatory demands have increased in the last 20 years </a:t>
            </a:r>
            <a:r>
              <a:rPr lang="en-US" dirty="0" smtClean="0"/>
              <a:t>for </a:t>
            </a:r>
            <a:r>
              <a:rPr lang="en-US" dirty="0"/>
              <a:t>both the gaming industry and the larger world of finance. Since 2012, the number of </a:t>
            </a:r>
            <a:r>
              <a:rPr lang="en-US" dirty="0" smtClean="0"/>
              <a:t>suspicious activity reports (SARs) filed </a:t>
            </a:r>
            <a:r>
              <a:rPr lang="en-US" dirty="0"/>
              <a:t>by casinos has increased from a few thousand to almost a </a:t>
            </a:r>
            <a:r>
              <a:rPr lang="en-US" dirty="0" smtClean="0"/>
              <a:t>million (</a:t>
            </a:r>
            <a:r>
              <a:rPr lang="en-US" dirty="0"/>
              <a:t>Financial Crimes Enforcement Network, </a:t>
            </a:r>
            <a:r>
              <a:rPr lang="en-US" dirty="0" smtClean="0"/>
              <a:t>2019).</a:t>
            </a:r>
            <a:endParaRPr lang="en-US" dirty="0"/>
          </a:p>
          <a:p>
            <a:r>
              <a:rPr lang="en-US" dirty="0"/>
              <a:t>Casinos face both financial risks and risks to their reputation. </a:t>
            </a:r>
          </a:p>
        </p:txBody>
      </p:sp>
      <p:sp>
        <p:nvSpPr>
          <p:cNvPr id="4" name="Text Placeholder 3"/>
          <p:cNvSpPr>
            <a:spLocks noGrp="1"/>
          </p:cNvSpPr>
          <p:nvPr>
            <p:ph type="body" sz="quarter" idx="11"/>
          </p:nvPr>
        </p:nvSpPr>
        <p:spPr>
          <a:xfrm>
            <a:off x="255868" y="3001997"/>
            <a:ext cx="5398483" cy="1076983"/>
          </a:xfrm>
        </p:spPr>
        <p:txBody>
          <a:bodyPr/>
          <a:lstStyle/>
          <a:p>
            <a:r>
              <a:rPr lang="en-US" dirty="0"/>
              <a:t>Compliance is risk-based, meaning there is no one solution for all casinos.  Each casino has to tailor its compliance system to the risks associated with its size, location, regulatory </a:t>
            </a:r>
            <a:r>
              <a:rPr lang="en-US" dirty="0" smtClean="0"/>
              <a:t>environment, </a:t>
            </a:r>
            <a:r>
              <a:rPr lang="en-US" dirty="0"/>
              <a:t>and customers.</a:t>
            </a:r>
          </a:p>
          <a:p>
            <a:r>
              <a:rPr lang="en-US" dirty="0"/>
              <a:t>Regulators expect </a:t>
            </a:r>
            <a:r>
              <a:rPr lang="en-US" dirty="0" smtClean="0"/>
              <a:t>casinos </a:t>
            </a:r>
            <a:r>
              <a:rPr lang="en-US" dirty="0"/>
              <a:t>to use all available resources to identify threats, including all available information and the latest technology to capture it.</a:t>
            </a:r>
          </a:p>
        </p:txBody>
      </p:sp>
      <p:sp>
        <p:nvSpPr>
          <p:cNvPr id="5" name="Text Placeholder 4"/>
          <p:cNvSpPr>
            <a:spLocks noGrp="1"/>
          </p:cNvSpPr>
          <p:nvPr>
            <p:ph type="body" sz="quarter" idx="12"/>
          </p:nvPr>
        </p:nvSpPr>
        <p:spPr>
          <a:xfrm>
            <a:off x="255868" y="4540646"/>
            <a:ext cx="8623607" cy="1808438"/>
          </a:xfrm>
        </p:spPr>
        <p:txBody>
          <a:bodyPr/>
          <a:lstStyle/>
          <a:p>
            <a:r>
              <a:rPr lang="en-US" dirty="0"/>
              <a:t>Depending on your </a:t>
            </a:r>
            <a:r>
              <a:rPr lang="en-US" dirty="0" smtClean="0"/>
              <a:t>organization’s </a:t>
            </a:r>
            <a:r>
              <a:rPr lang="en-US" dirty="0"/>
              <a:t>size, compliance requirements, and budget, AML will be an investment. Ensuring your team understands </a:t>
            </a:r>
            <a:r>
              <a:rPr lang="en-US" dirty="0" smtClean="0"/>
              <a:t>its roles </a:t>
            </a:r>
            <a:r>
              <a:rPr lang="en-US" dirty="0"/>
              <a:t>and responsibilities prior to implementation will help ease the transition into this new system.</a:t>
            </a:r>
          </a:p>
          <a:p>
            <a:r>
              <a:rPr lang="en-US" dirty="0"/>
              <a:t>A robust AML system requires both data to satisfy the </a:t>
            </a:r>
            <a:r>
              <a:rPr lang="en-US" dirty="0" smtClean="0"/>
              <a:t>know-your-customer </a:t>
            </a:r>
            <a:r>
              <a:rPr lang="en-US" dirty="0"/>
              <a:t>(KYC) </a:t>
            </a:r>
            <a:r>
              <a:rPr lang="en-US" dirty="0" smtClean="0"/>
              <a:t>requirements and </a:t>
            </a:r>
            <a:r>
              <a:rPr lang="en-US" dirty="0"/>
              <a:t>a method to monitor transactions for AML compliance and file the required documentation. These two functions need to be planned in tandem for an effective implementation.</a:t>
            </a:r>
          </a:p>
          <a:p>
            <a:r>
              <a:rPr lang="en-US" dirty="0"/>
              <a:t>Use the accompanying </a:t>
            </a:r>
            <a:r>
              <a:rPr lang="en-US" dirty="0" smtClean="0"/>
              <a:t>vendor landscape </a:t>
            </a:r>
            <a:r>
              <a:rPr lang="en-US" dirty="0"/>
              <a:t>to evaluate the leading products in the market space </a:t>
            </a:r>
            <a:r>
              <a:rPr lang="en-US" dirty="0" smtClean="0"/>
              <a:t>for </a:t>
            </a:r>
            <a:r>
              <a:rPr lang="en-US" dirty="0"/>
              <a:t>your particular risk-based scenario. </a:t>
            </a:r>
          </a:p>
        </p:txBody>
      </p:sp>
      <p:sp>
        <p:nvSpPr>
          <p:cNvPr id="6" name="Text Placeholder 5"/>
          <p:cNvSpPr>
            <a:spLocks noGrp="1"/>
          </p:cNvSpPr>
          <p:nvPr>
            <p:ph type="body" sz="quarter" idx="13"/>
          </p:nvPr>
        </p:nvSpPr>
        <p:spPr>
          <a:xfrm>
            <a:off x="5794068" y="1500665"/>
            <a:ext cx="3083231" cy="2644797"/>
          </a:xfrm>
        </p:spPr>
        <p:txBody>
          <a:bodyPr/>
          <a:lstStyle/>
          <a:p>
            <a:pPr marL="228600" indent="-228600">
              <a:spcBef>
                <a:spcPts val="300"/>
              </a:spcBef>
              <a:spcAft>
                <a:spcPts val="300"/>
              </a:spcAft>
              <a:buSzPct val="100000"/>
              <a:buFont typeface="+mj-lt"/>
              <a:buAutoNum type="arabicPeriod"/>
            </a:pPr>
            <a:r>
              <a:rPr lang="en-US" b="1" dirty="0"/>
              <a:t>AML compliance requires use of all </a:t>
            </a:r>
            <a:r>
              <a:rPr lang="en-US" b="1" dirty="0">
                <a:solidFill>
                  <a:srgbClr val="333333"/>
                </a:solidFill>
              </a:rPr>
              <a:t>sources of information. </a:t>
            </a:r>
            <a:r>
              <a:rPr lang="en-US" dirty="0">
                <a:solidFill>
                  <a:srgbClr val="333333"/>
                </a:solidFill>
              </a:rPr>
              <a:t>This is an opportunity to gather business intelligence on valuable customers. </a:t>
            </a:r>
          </a:p>
          <a:p>
            <a:pPr marL="228600" indent="-228600">
              <a:spcBef>
                <a:spcPts val="300"/>
              </a:spcBef>
              <a:spcAft>
                <a:spcPts val="300"/>
              </a:spcAft>
              <a:buSzPct val="100000"/>
              <a:buFont typeface="+mj-lt"/>
              <a:buAutoNum type="arabicPeriod"/>
            </a:pPr>
            <a:r>
              <a:rPr lang="en-US" b="1" dirty="0"/>
              <a:t>A casino is a financial institution in the eyes of the regulators.</a:t>
            </a:r>
            <a:r>
              <a:rPr lang="en-US" dirty="0"/>
              <a:t> Casinos need to adapt the best practices of banking to the world of gaming.</a:t>
            </a:r>
          </a:p>
          <a:p>
            <a:pPr marL="228600" indent="-228600">
              <a:spcBef>
                <a:spcPts val="300"/>
              </a:spcBef>
              <a:spcAft>
                <a:spcPts val="300"/>
              </a:spcAft>
              <a:buSzPct val="100000"/>
              <a:buFont typeface="+mj-lt"/>
              <a:buAutoNum type="arabicPeriod"/>
            </a:pPr>
            <a:r>
              <a:rPr lang="en-US" b="1" dirty="0">
                <a:solidFill>
                  <a:srgbClr val="333333"/>
                </a:solidFill>
              </a:rPr>
              <a:t>Artificial intelligence and machine learning </a:t>
            </a:r>
            <a:r>
              <a:rPr lang="en-US" dirty="0" smtClean="0">
                <a:solidFill>
                  <a:srgbClr val="333333"/>
                </a:solidFill>
              </a:rPr>
              <a:t>provide deeper searches </a:t>
            </a:r>
            <a:r>
              <a:rPr lang="en-US" dirty="0">
                <a:solidFill>
                  <a:srgbClr val="333333"/>
                </a:solidFill>
              </a:rPr>
              <a:t>on </a:t>
            </a:r>
            <a:r>
              <a:rPr lang="en-US" dirty="0" smtClean="0">
                <a:solidFill>
                  <a:srgbClr val="333333"/>
                </a:solidFill>
              </a:rPr>
              <a:t>high-risk </a:t>
            </a:r>
            <a:r>
              <a:rPr lang="en-US" dirty="0">
                <a:solidFill>
                  <a:srgbClr val="333333"/>
                </a:solidFill>
              </a:rPr>
              <a:t>individuals, but the AI creates </a:t>
            </a:r>
            <a:r>
              <a:rPr lang="en-US" dirty="0" smtClean="0">
                <a:solidFill>
                  <a:srgbClr val="333333"/>
                </a:solidFill>
              </a:rPr>
              <a:t>false positives that require </a:t>
            </a:r>
            <a:r>
              <a:rPr lang="en-US" dirty="0">
                <a:solidFill>
                  <a:srgbClr val="333333"/>
                </a:solidFill>
              </a:rPr>
              <a:t>analysts to resolve.</a:t>
            </a:r>
          </a:p>
        </p:txBody>
      </p:sp>
      <p:sp>
        <p:nvSpPr>
          <p:cNvPr id="7" name="Rectangle 6"/>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285886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88464" y="1128007"/>
            <a:ext cx="8523025" cy="5391758"/>
          </a:xfrm>
          <a:prstGeom prst="rect">
            <a:avLst/>
          </a:prstGeom>
        </p:spPr>
      </p:pic>
      <p:sp>
        <p:nvSpPr>
          <p:cNvPr id="9" name="Title 8"/>
          <p:cNvSpPr>
            <a:spLocks noGrp="1"/>
          </p:cNvSpPr>
          <p:nvPr>
            <p:ph type="title"/>
          </p:nvPr>
        </p:nvSpPr>
        <p:spPr>
          <a:xfrm>
            <a:off x="251520" y="237081"/>
            <a:ext cx="8620125" cy="877887"/>
          </a:xfrm>
        </p:spPr>
        <p:txBody>
          <a:bodyPr/>
          <a:lstStyle/>
          <a:p>
            <a:r>
              <a:rPr lang="en-US" dirty="0" smtClean="0"/>
              <a:t>Timeline of AML legislation across selected jurisdictions</a:t>
            </a:r>
            <a:endParaRPr lang="en-CA" dirty="0"/>
          </a:p>
        </p:txBody>
      </p:sp>
      <p:sp>
        <p:nvSpPr>
          <p:cNvPr id="4" name="Rectangle 3"/>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3995974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1" y="-1905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r>
              <a:rPr lang="en-CA" sz="2400" dirty="0"/>
              <a:t>Tinian Dynasty is a worst-case scenario for </a:t>
            </a:r>
            <a:r>
              <a:rPr lang="en-CA" sz="2400" dirty="0" smtClean="0"/>
              <a:t/>
            </a:r>
            <a:br>
              <a:rPr lang="en-CA" sz="2400" dirty="0" smtClean="0"/>
            </a:br>
            <a:r>
              <a:rPr lang="en-CA" sz="2400" dirty="0" smtClean="0"/>
              <a:t>AML noncompliance </a:t>
            </a:r>
            <a:r>
              <a:rPr lang="en-CA" sz="2400" dirty="0"/>
              <a:t>at a casino</a:t>
            </a:r>
            <a:endParaRPr lang="en-CA" sz="2400" dirty="0">
              <a:latin typeface="+mj-lt"/>
            </a:endParaRPr>
          </a:p>
        </p:txBody>
      </p:sp>
      <p:sp>
        <p:nvSpPr>
          <p:cNvPr id="3" name="Rectangle 3"/>
          <p:cNvSpPr/>
          <p:nvPr/>
        </p:nvSpPr>
        <p:spPr>
          <a:xfrm>
            <a:off x="-1" y="1884974"/>
            <a:ext cx="5149971" cy="464241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dirty="0">
              <a:latin typeface="+mj-lt"/>
            </a:endParaRPr>
          </a:p>
        </p:txBody>
      </p:sp>
      <p:sp>
        <p:nvSpPr>
          <p:cNvPr id="4" name="TextBox 3"/>
          <p:cNvSpPr txBox="1"/>
          <p:nvPr/>
        </p:nvSpPr>
        <p:spPr>
          <a:xfrm>
            <a:off x="227373" y="2016272"/>
            <a:ext cx="4745843" cy="4508927"/>
          </a:xfrm>
          <a:prstGeom prst="rect">
            <a:avLst/>
          </a:prstGeom>
        </p:spPr>
        <p:txBody>
          <a:bodyPr wrap="square" rtlCol="0">
            <a:spAutoFit/>
          </a:bodyPr>
          <a:lstStyle/>
          <a:p>
            <a:pPr>
              <a:spcAft>
                <a:spcPts val="600"/>
              </a:spcAft>
            </a:pPr>
            <a:r>
              <a:rPr lang="en-CA" sz="1200" b="1" dirty="0">
                <a:solidFill>
                  <a:schemeClr val="bg1"/>
                </a:solidFill>
              </a:rPr>
              <a:t>Tinian Dynasty</a:t>
            </a:r>
          </a:p>
          <a:p>
            <a:pPr>
              <a:spcAft>
                <a:spcPts val="600"/>
              </a:spcAft>
            </a:pPr>
            <a:r>
              <a:rPr lang="en-CA" sz="1200" dirty="0">
                <a:solidFill>
                  <a:schemeClr val="bg1"/>
                </a:solidFill>
              </a:rPr>
              <a:t>The island of Tinian is located in the Northern Mariana Islands. As a </a:t>
            </a:r>
            <a:r>
              <a:rPr lang="en-CA" sz="1200" dirty="0" smtClean="0">
                <a:solidFill>
                  <a:schemeClr val="bg1"/>
                </a:solidFill>
              </a:rPr>
              <a:t>US </a:t>
            </a:r>
            <a:r>
              <a:rPr lang="en-CA" sz="1200" dirty="0">
                <a:solidFill>
                  <a:schemeClr val="bg1"/>
                </a:solidFill>
              </a:rPr>
              <a:t>territory, it is subject to US law and regulations. Tinian Dynasty was a casino-resort located on the island with a 405-room hotel. </a:t>
            </a:r>
          </a:p>
          <a:p>
            <a:pPr>
              <a:spcBef>
                <a:spcPts val="600"/>
              </a:spcBef>
              <a:spcAft>
                <a:spcPts val="600"/>
              </a:spcAft>
            </a:pPr>
            <a:r>
              <a:rPr lang="en-CA" sz="1200" b="1" dirty="0">
                <a:solidFill>
                  <a:schemeClr val="bg1"/>
                </a:solidFill>
              </a:rPr>
              <a:t>Fined by FinCEN for </a:t>
            </a:r>
            <a:r>
              <a:rPr lang="en-CA" sz="1200" b="1" dirty="0" smtClean="0">
                <a:solidFill>
                  <a:schemeClr val="bg1"/>
                </a:solidFill>
              </a:rPr>
              <a:t>Compliance Violations</a:t>
            </a:r>
            <a:endParaRPr lang="en-CA" sz="1200" b="1" dirty="0">
              <a:solidFill>
                <a:schemeClr val="bg1"/>
              </a:solidFill>
            </a:endParaRPr>
          </a:p>
          <a:p>
            <a:pPr>
              <a:spcAft>
                <a:spcPts val="600"/>
              </a:spcAft>
            </a:pPr>
            <a:r>
              <a:rPr lang="en-CA" sz="1200" dirty="0">
                <a:solidFill>
                  <a:schemeClr val="bg1"/>
                </a:solidFill>
              </a:rPr>
              <a:t>In </a:t>
            </a:r>
            <a:r>
              <a:rPr lang="en-CA" sz="1200" dirty="0" smtClean="0">
                <a:solidFill>
                  <a:schemeClr val="bg1"/>
                </a:solidFill>
              </a:rPr>
              <a:t>2015, the</a:t>
            </a:r>
            <a:r>
              <a:rPr lang="en-CA" sz="1200" dirty="0" smtClean="0">
                <a:solidFill>
                  <a:schemeClr val="bg2"/>
                </a:solidFill>
              </a:rPr>
              <a:t> </a:t>
            </a:r>
            <a:r>
              <a:rPr lang="en-US" sz="1200" dirty="0">
                <a:solidFill>
                  <a:schemeClr val="bg2"/>
                </a:solidFill>
              </a:rPr>
              <a:t>Financial Crimes Enforcement Network </a:t>
            </a:r>
            <a:r>
              <a:rPr lang="en-US" sz="1200" dirty="0" smtClean="0">
                <a:solidFill>
                  <a:schemeClr val="bg2"/>
                </a:solidFill>
              </a:rPr>
              <a:t>(</a:t>
            </a:r>
            <a:r>
              <a:rPr lang="en-CA" sz="1200" dirty="0" smtClean="0">
                <a:solidFill>
                  <a:schemeClr val="bg1"/>
                </a:solidFill>
              </a:rPr>
              <a:t>FinCEN) fined </a:t>
            </a:r>
            <a:r>
              <a:rPr lang="en-CA" sz="1200" dirty="0">
                <a:solidFill>
                  <a:schemeClr val="bg1"/>
                </a:solidFill>
              </a:rPr>
              <a:t>Tinian Dynasty $75 million for “egregious anti money-laundering </a:t>
            </a:r>
            <a:r>
              <a:rPr lang="en-CA" sz="1200" dirty="0" smtClean="0">
                <a:solidFill>
                  <a:schemeClr val="bg1"/>
                </a:solidFill>
              </a:rPr>
              <a:t>violations.” </a:t>
            </a:r>
            <a:r>
              <a:rPr lang="en-CA" sz="1200" dirty="0">
                <a:solidFill>
                  <a:schemeClr val="bg1"/>
                </a:solidFill>
              </a:rPr>
              <a:t>The casino had no AML compliance program and </a:t>
            </a:r>
            <a:r>
              <a:rPr lang="en-CA" sz="1200" dirty="0" smtClean="0">
                <a:solidFill>
                  <a:schemeClr val="bg1"/>
                </a:solidFill>
              </a:rPr>
              <a:t>had failed </a:t>
            </a:r>
            <a:r>
              <a:rPr lang="en-CA" sz="1200" dirty="0">
                <a:solidFill>
                  <a:schemeClr val="bg1"/>
                </a:solidFill>
              </a:rPr>
              <a:t>to file reports, conduct </a:t>
            </a:r>
            <a:r>
              <a:rPr lang="en-CA" sz="1200" dirty="0" smtClean="0">
                <a:solidFill>
                  <a:schemeClr val="bg1"/>
                </a:solidFill>
              </a:rPr>
              <a:t>audits, </a:t>
            </a:r>
            <a:r>
              <a:rPr lang="en-CA" sz="1200" dirty="0">
                <a:solidFill>
                  <a:schemeClr val="bg1"/>
                </a:solidFill>
              </a:rPr>
              <a:t>or train its staff. During its investigation, a FinCEN </a:t>
            </a:r>
            <a:r>
              <a:rPr lang="en-CA" sz="1200" dirty="0" smtClean="0">
                <a:solidFill>
                  <a:schemeClr val="bg1"/>
                </a:solidFill>
              </a:rPr>
              <a:t>agent </a:t>
            </a:r>
            <a:r>
              <a:rPr lang="en-CA" sz="1200" dirty="0">
                <a:solidFill>
                  <a:schemeClr val="bg1"/>
                </a:solidFill>
              </a:rPr>
              <a:t>posing as a Russian </a:t>
            </a:r>
            <a:r>
              <a:rPr lang="en-CA" sz="1200" dirty="0" smtClean="0">
                <a:solidFill>
                  <a:schemeClr val="bg1"/>
                </a:solidFill>
              </a:rPr>
              <a:t>businessman </a:t>
            </a:r>
            <a:r>
              <a:rPr lang="en-CA" sz="1200" dirty="0">
                <a:solidFill>
                  <a:schemeClr val="bg1"/>
                </a:solidFill>
              </a:rPr>
              <a:t>was assured by a VIP manager that the casino would file no reports on the agent’s activity.</a:t>
            </a:r>
          </a:p>
          <a:p>
            <a:pPr>
              <a:spcBef>
                <a:spcPts val="600"/>
              </a:spcBef>
              <a:spcAft>
                <a:spcPts val="600"/>
              </a:spcAft>
            </a:pPr>
            <a:r>
              <a:rPr lang="en-CA" sz="1200" b="1" dirty="0">
                <a:solidFill>
                  <a:schemeClr val="bg1"/>
                </a:solidFill>
              </a:rPr>
              <a:t>Results </a:t>
            </a:r>
          </a:p>
          <a:p>
            <a:pPr>
              <a:spcAft>
                <a:spcPts val="600"/>
              </a:spcAft>
            </a:pPr>
            <a:r>
              <a:rPr lang="en-CA" sz="1200" dirty="0">
                <a:solidFill>
                  <a:schemeClr val="bg1"/>
                </a:solidFill>
              </a:rPr>
              <a:t>After being fined $75 </a:t>
            </a:r>
            <a:r>
              <a:rPr lang="en-CA" sz="1200" dirty="0" smtClean="0">
                <a:solidFill>
                  <a:schemeClr val="bg1"/>
                </a:solidFill>
              </a:rPr>
              <a:t>million, </a:t>
            </a:r>
            <a:r>
              <a:rPr lang="en-CA" sz="1200" dirty="0">
                <a:solidFill>
                  <a:schemeClr val="bg1"/>
                </a:solidFill>
              </a:rPr>
              <a:t>the </a:t>
            </a:r>
            <a:r>
              <a:rPr lang="en-CA" sz="1200" dirty="0" smtClean="0">
                <a:solidFill>
                  <a:schemeClr val="bg1"/>
                </a:solidFill>
              </a:rPr>
              <a:t>casino’s </a:t>
            </a:r>
            <a:r>
              <a:rPr lang="en-CA" sz="1200" dirty="0">
                <a:solidFill>
                  <a:schemeClr val="bg1"/>
                </a:solidFill>
              </a:rPr>
              <a:t>liabilities climbed to $250 </a:t>
            </a:r>
            <a:r>
              <a:rPr lang="en-CA" sz="1200" dirty="0" smtClean="0">
                <a:solidFill>
                  <a:schemeClr val="bg1"/>
                </a:solidFill>
              </a:rPr>
              <a:t>million. </a:t>
            </a:r>
            <a:r>
              <a:rPr lang="en-CA" sz="1200" dirty="0">
                <a:solidFill>
                  <a:schemeClr val="bg1"/>
                </a:solidFill>
              </a:rPr>
              <a:t>Hong Kong Entertainment (HKE), the owner of the casino, was filed with 158 criminal charges. The final blow to Tinian Dynasty </a:t>
            </a:r>
            <a:r>
              <a:rPr lang="en-CA" sz="1200" dirty="0" smtClean="0">
                <a:solidFill>
                  <a:schemeClr val="bg1"/>
                </a:solidFill>
              </a:rPr>
              <a:t>came </a:t>
            </a:r>
            <a:r>
              <a:rPr lang="en-CA" sz="1200" dirty="0">
                <a:solidFill>
                  <a:schemeClr val="bg1"/>
                </a:solidFill>
              </a:rPr>
              <a:t>as a result of its damaged reputation. The casino was unable to secure work visas for its staff because the US Citizen and Immigration Services determined that HKE was not an eligible employer engaged in legitimate business. Tinian Dynasty </a:t>
            </a:r>
            <a:r>
              <a:rPr lang="en-CA" sz="1200" dirty="0" smtClean="0">
                <a:solidFill>
                  <a:schemeClr val="bg1"/>
                </a:solidFill>
              </a:rPr>
              <a:t>closed </a:t>
            </a:r>
            <a:r>
              <a:rPr lang="en-CA" sz="1200" dirty="0">
                <a:solidFill>
                  <a:schemeClr val="bg1"/>
                </a:solidFill>
              </a:rPr>
              <a:t>permanently in 2015.</a:t>
            </a:r>
          </a:p>
        </p:txBody>
      </p:sp>
      <p:grpSp>
        <p:nvGrpSpPr>
          <p:cNvPr id="12" name="Group 11"/>
          <p:cNvGrpSpPr/>
          <p:nvPr/>
        </p:nvGrpSpPr>
        <p:grpSpPr>
          <a:xfrm>
            <a:off x="-1" y="1139383"/>
            <a:ext cx="9144001" cy="796519"/>
            <a:chOff x="-2" y="294436"/>
            <a:chExt cx="9144001" cy="796519"/>
          </a:xfrm>
          <a:solidFill>
            <a:schemeClr val="accent3"/>
          </a:solidFill>
        </p:grpSpPr>
        <p:sp>
          <p:nvSpPr>
            <p:cNvPr id="13" name="Rectangle 1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a:t>CASE STUDY</a:t>
              </a:r>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a:solidFill>
                    <a:schemeClr val="bg1"/>
                  </a:solidFill>
                </a:rPr>
                <a:t>Industry</a:t>
              </a:r>
            </a:p>
            <a:p>
              <a:pPr algn="r">
                <a:lnSpc>
                  <a:spcPct val="150000"/>
                </a:lnSpc>
              </a:pPr>
              <a:r>
                <a:rPr lang="en-CA" sz="1200" b="1" dirty="0">
                  <a:solidFill>
                    <a:schemeClr val="bg1"/>
                  </a:solidFill>
                </a:rPr>
                <a:t>Source</a:t>
              </a: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a:t>Gaming</a:t>
              </a:r>
            </a:p>
            <a:p>
              <a:r>
                <a:rPr lang="en-CA" b="0" i="1" dirty="0"/>
                <a:t>Various public sources</a:t>
              </a:r>
            </a:p>
          </p:txBody>
        </p:sp>
      </p:grpSp>
      <p:pic>
        <p:nvPicPr>
          <p:cNvPr id="18" name="Picture 17"/>
          <p:cNvPicPr>
            <a:picLocks noChangeAspect="1"/>
          </p:cNvPicPr>
          <p:nvPr/>
        </p:nvPicPr>
        <p:blipFill>
          <a:blip r:embed="rId3"/>
          <a:stretch>
            <a:fillRect/>
          </a:stretch>
        </p:blipFill>
        <p:spPr>
          <a:xfrm>
            <a:off x="6805996" y="742542"/>
            <a:ext cx="1831452" cy="900053"/>
          </a:xfrm>
          <a:prstGeom prst="rect">
            <a:avLst/>
          </a:prstGeom>
        </p:spPr>
      </p:pic>
      <p:graphicFrame>
        <p:nvGraphicFramePr>
          <p:cNvPr id="9" name="Chart 8"/>
          <p:cNvGraphicFramePr/>
          <p:nvPr>
            <p:extLst/>
          </p:nvPr>
        </p:nvGraphicFramePr>
        <p:xfrm>
          <a:off x="5111510" y="1931507"/>
          <a:ext cx="4032489" cy="45892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xmlns="" id="{577768DB-A041-7F45-AD54-79EBA1D40652}"/>
              </a:ext>
            </a:extLst>
          </p:cNvPr>
          <p:cNvGraphicFramePr>
            <a:graphicFrameLocks noGrp="1"/>
          </p:cNvGraphicFramePr>
          <p:nvPr>
            <p:extLst>
              <p:ext uri="{D42A27DB-BD31-4B8C-83A1-F6EECF244321}">
                <p14:modId xmlns:p14="http://schemas.microsoft.com/office/powerpoint/2010/main" val="1259020838"/>
              </p:ext>
            </p:extLst>
          </p:nvPr>
        </p:nvGraphicFramePr>
        <p:xfrm>
          <a:off x="5149970" y="2130739"/>
          <a:ext cx="906366" cy="3743501"/>
        </p:xfrm>
        <a:graphic>
          <a:graphicData uri="http://schemas.openxmlformats.org/drawingml/2006/table">
            <a:tbl>
              <a:tblPr>
                <a:tableStyleId>{9D7B26C5-4107-4FEC-AEDC-1716B250A1EF}</a:tableStyleId>
              </a:tblPr>
              <a:tblGrid>
                <a:gridCol w="906366">
                  <a:extLst>
                    <a:ext uri="{9D8B030D-6E8A-4147-A177-3AD203B41FA5}">
                      <a16:colId xmlns:a16="http://schemas.microsoft.com/office/drawing/2014/main" xmlns="" val="1335072964"/>
                    </a:ext>
                  </a:extLst>
                </a:gridCol>
              </a:tblGrid>
              <a:tr h="494800">
                <a:tc>
                  <a:txBody>
                    <a:bodyPr/>
                    <a:lstStyle/>
                    <a:p>
                      <a:pPr algn="r"/>
                      <a:r>
                        <a:rPr lang="en-CA" sz="1100" dirty="0">
                          <a:effectLst/>
                        </a:rPr>
                        <a:t>Tinian </a:t>
                      </a:r>
                    </a:p>
                    <a:p>
                      <a:pPr algn="r"/>
                      <a:r>
                        <a:rPr lang="en-CA" sz="1100" dirty="0">
                          <a:effectLst/>
                        </a:rPr>
                        <a:t>Dynasty</a:t>
                      </a:r>
                    </a:p>
                  </a:txBody>
                  <a:tcPr marL="30221" marR="30221" marT="0" marB="0" anchor="ctr">
                    <a:lnL>
                      <a:noFill/>
                    </a:lnL>
                    <a:lnR>
                      <a:noFill/>
                    </a:lnR>
                    <a:lnT w="12700" cmpd="sng">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065482245"/>
                  </a:ext>
                </a:extLst>
              </a:tr>
              <a:tr h="466348">
                <a:tc>
                  <a:txBody>
                    <a:bodyPr/>
                    <a:lstStyle/>
                    <a:p>
                      <a:pPr algn="r"/>
                      <a:r>
                        <a:rPr lang="en-CA" sz="1100" dirty="0">
                          <a:effectLst/>
                        </a:rPr>
                        <a:t>Cantor </a:t>
                      </a:r>
                    </a:p>
                    <a:p>
                      <a:pPr algn="r"/>
                      <a:r>
                        <a:rPr lang="en-CA" sz="1100" dirty="0">
                          <a:effectLst/>
                        </a:rPr>
                        <a:t>Gaming</a:t>
                      </a:r>
                    </a:p>
                  </a:txBody>
                  <a:tcPr marL="30221" marR="30221" marT="0" marB="0" anchor="ctr">
                    <a:lnT>
                      <a:noFill/>
                    </a:lnT>
                    <a:solidFill>
                      <a:schemeClr val="bg1">
                        <a:lumMod val="95000"/>
                      </a:schemeClr>
                    </a:solidFill>
                  </a:tcPr>
                </a:tc>
                <a:extLst>
                  <a:ext uri="{0D108BD9-81ED-4DB2-BD59-A6C34878D82A}">
                    <a16:rowId xmlns:a16="http://schemas.microsoft.com/office/drawing/2014/main" xmlns="" val="1291260103"/>
                  </a:ext>
                </a:extLst>
              </a:tr>
              <a:tr h="439575">
                <a:tc>
                  <a:txBody>
                    <a:bodyPr/>
                    <a:lstStyle/>
                    <a:p>
                      <a:pPr algn="r"/>
                      <a:r>
                        <a:rPr lang="en-CA" sz="1100" dirty="0">
                          <a:effectLst/>
                        </a:rPr>
                        <a:t>Trump </a:t>
                      </a:r>
                    </a:p>
                    <a:p>
                      <a:pPr algn="r"/>
                      <a:r>
                        <a:rPr lang="en-CA" sz="1100" dirty="0">
                          <a:effectLst/>
                        </a:rPr>
                        <a:t>Taj Mahal</a:t>
                      </a:r>
                    </a:p>
                  </a:txBody>
                  <a:tcPr marL="30221" marR="30221" marT="0" marB="0" anchor="ctr">
                    <a:solidFill>
                      <a:schemeClr val="bg1">
                        <a:lumMod val="95000"/>
                      </a:schemeClr>
                    </a:solidFill>
                  </a:tcPr>
                </a:tc>
                <a:extLst>
                  <a:ext uri="{0D108BD9-81ED-4DB2-BD59-A6C34878D82A}">
                    <a16:rowId xmlns:a16="http://schemas.microsoft.com/office/drawing/2014/main" xmlns="" val="3206034561"/>
                  </a:ext>
                </a:extLst>
              </a:tr>
              <a:tr h="489452">
                <a:tc>
                  <a:txBody>
                    <a:bodyPr/>
                    <a:lstStyle/>
                    <a:p>
                      <a:pPr algn="r"/>
                      <a:r>
                        <a:rPr lang="en-CA" sz="1100" dirty="0">
                          <a:effectLst/>
                        </a:rPr>
                        <a:t>Caesars</a:t>
                      </a:r>
                    </a:p>
                  </a:txBody>
                  <a:tcPr marL="30221" marR="30221" marT="0" marB="0" anchor="ctr">
                    <a:solidFill>
                      <a:schemeClr val="bg1">
                        <a:lumMod val="95000"/>
                      </a:schemeClr>
                    </a:solidFill>
                  </a:tcPr>
                </a:tc>
                <a:extLst>
                  <a:ext uri="{0D108BD9-81ED-4DB2-BD59-A6C34878D82A}">
                    <a16:rowId xmlns:a16="http://schemas.microsoft.com/office/drawing/2014/main" xmlns="" val="2918157627"/>
                  </a:ext>
                </a:extLst>
              </a:tr>
              <a:tr h="507828">
                <a:tc>
                  <a:txBody>
                    <a:bodyPr/>
                    <a:lstStyle/>
                    <a:p>
                      <a:pPr algn="r"/>
                      <a:r>
                        <a:rPr lang="en-CA" sz="1100" dirty="0">
                          <a:effectLst/>
                        </a:rPr>
                        <a:t>Hawaiian </a:t>
                      </a:r>
                    </a:p>
                    <a:p>
                      <a:pPr algn="r"/>
                      <a:r>
                        <a:rPr lang="en-CA" sz="1100" dirty="0">
                          <a:effectLst/>
                        </a:rPr>
                        <a:t>Gardens</a:t>
                      </a:r>
                    </a:p>
                  </a:txBody>
                  <a:tcPr marL="30221" marR="30221" marT="0" marB="0" anchor="ctr">
                    <a:solidFill>
                      <a:schemeClr val="bg1">
                        <a:lumMod val="95000"/>
                      </a:schemeClr>
                    </a:solidFill>
                  </a:tcPr>
                </a:tc>
                <a:extLst>
                  <a:ext uri="{0D108BD9-81ED-4DB2-BD59-A6C34878D82A}">
                    <a16:rowId xmlns:a16="http://schemas.microsoft.com/office/drawing/2014/main" xmlns="" val="3792661430"/>
                  </a:ext>
                </a:extLst>
              </a:tr>
              <a:tr h="466348">
                <a:tc>
                  <a:txBody>
                    <a:bodyPr/>
                    <a:lstStyle/>
                    <a:p>
                      <a:pPr algn="r"/>
                      <a:r>
                        <a:rPr lang="en-CA" sz="1100" dirty="0">
                          <a:effectLst/>
                        </a:rPr>
                        <a:t>Sparks </a:t>
                      </a:r>
                    </a:p>
                    <a:p>
                      <a:pPr algn="r"/>
                      <a:r>
                        <a:rPr lang="en-CA" sz="1100" dirty="0">
                          <a:effectLst/>
                        </a:rPr>
                        <a:t>Nugget</a:t>
                      </a:r>
                    </a:p>
                  </a:txBody>
                  <a:tcPr marL="30221" marR="30221" marT="0" marB="0" anchor="ctr">
                    <a:solidFill>
                      <a:schemeClr val="bg1">
                        <a:lumMod val="95000"/>
                      </a:schemeClr>
                    </a:solidFill>
                  </a:tcPr>
                </a:tc>
                <a:extLst>
                  <a:ext uri="{0D108BD9-81ED-4DB2-BD59-A6C34878D82A}">
                    <a16:rowId xmlns:a16="http://schemas.microsoft.com/office/drawing/2014/main" xmlns="" val="4069562456"/>
                  </a:ext>
                </a:extLst>
              </a:tr>
              <a:tr h="439575">
                <a:tc>
                  <a:txBody>
                    <a:bodyPr/>
                    <a:lstStyle/>
                    <a:p>
                      <a:pPr algn="r"/>
                      <a:r>
                        <a:rPr lang="en-CA" sz="1100" dirty="0">
                          <a:effectLst/>
                        </a:rPr>
                        <a:t>BCLC</a:t>
                      </a:r>
                    </a:p>
                  </a:txBody>
                  <a:tcPr marL="30221" marR="30221" marT="0" marB="0" anchor="ctr">
                    <a:solidFill>
                      <a:schemeClr val="bg1">
                        <a:lumMod val="95000"/>
                      </a:schemeClr>
                    </a:solidFill>
                  </a:tcPr>
                </a:tc>
                <a:extLst>
                  <a:ext uri="{0D108BD9-81ED-4DB2-BD59-A6C34878D82A}">
                    <a16:rowId xmlns:a16="http://schemas.microsoft.com/office/drawing/2014/main" xmlns="" val="2439899409"/>
                  </a:ext>
                </a:extLst>
              </a:tr>
              <a:tr h="439575">
                <a:tc>
                  <a:txBody>
                    <a:bodyPr/>
                    <a:lstStyle/>
                    <a:p>
                      <a:pPr algn="r"/>
                      <a:r>
                        <a:rPr lang="en-CA" sz="1100" dirty="0">
                          <a:effectLst/>
                        </a:rPr>
                        <a:t>Lower </a:t>
                      </a:r>
                    </a:p>
                    <a:p>
                      <a:pPr algn="r"/>
                      <a:r>
                        <a:rPr lang="en-CA" sz="1100" dirty="0">
                          <a:effectLst/>
                        </a:rPr>
                        <a:t>Sioux</a:t>
                      </a:r>
                    </a:p>
                  </a:txBody>
                  <a:tcPr marL="30221" marR="30221" marT="0" marB="0" anchor="ctr">
                    <a:solidFill>
                      <a:schemeClr val="bg1">
                        <a:lumMod val="95000"/>
                      </a:schemeClr>
                    </a:solidFill>
                  </a:tcPr>
                </a:tc>
                <a:extLst>
                  <a:ext uri="{0D108BD9-81ED-4DB2-BD59-A6C34878D82A}">
                    <a16:rowId xmlns:a16="http://schemas.microsoft.com/office/drawing/2014/main" xmlns="" val="1454679311"/>
                  </a:ext>
                </a:extLst>
              </a:tr>
            </a:tbl>
          </a:graphicData>
        </a:graphic>
      </p:graphicFrame>
      <p:sp>
        <p:nvSpPr>
          <p:cNvPr id="19" name="Rectangle 18"/>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359537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0100E31-B8F3-49EF-8DA7-A1C31DD743FD}"/>
              </a:ext>
            </a:extLst>
          </p:cNvPr>
          <p:cNvSpPr/>
          <p:nvPr/>
        </p:nvSpPr>
        <p:spPr>
          <a:xfrm>
            <a:off x="4582633" y="1129168"/>
            <a:ext cx="4561367" cy="3339156"/>
          </a:xfrm>
          <a:prstGeom prst="rect">
            <a:avLst/>
          </a:prstGeom>
          <a:solidFill>
            <a:schemeClr val="accent3">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1">
            <a:extLst>
              <a:ext uri="{FF2B5EF4-FFF2-40B4-BE49-F238E27FC236}">
                <a16:creationId xmlns:a16="http://schemas.microsoft.com/office/drawing/2014/main" xmlns="" id="{C3E0F49C-4379-4C4E-8A89-B9304FCC3CDC}"/>
              </a:ext>
            </a:extLst>
          </p:cNvPr>
          <p:cNvSpPr/>
          <p:nvPr/>
        </p:nvSpPr>
        <p:spPr>
          <a:xfrm>
            <a:off x="-2" y="4882424"/>
            <a:ext cx="5969138" cy="13504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1100" i="1" dirty="0">
              <a:solidFill>
                <a:schemeClr val="accent1"/>
              </a:solidFill>
            </a:endParaRPr>
          </a:p>
        </p:txBody>
      </p:sp>
      <p:sp>
        <p:nvSpPr>
          <p:cNvPr id="4" name="Rectangle 3">
            <a:extLst>
              <a:ext uri="{FF2B5EF4-FFF2-40B4-BE49-F238E27FC236}">
                <a16:creationId xmlns:a16="http://schemas.microsoft.com/office/drawing/2014/main" xmlns="" id="{6A3863DC-FDAE-43D8-80B5-308364E3002B}"/>
              </a:ext>
            </a:extLst>
          </p:cNvPr>
          <p:cNvSpPr/>
          <p:nvPr/>
        </p:nvSpPr>
        <p:spPr>
          <a:xfrm>
            <a:off x="9526" y="1136537"/>
            <a:ext cx="4572000" cy="3323320"/>
          </a:xfrm>
          <a:prstGeom prst="rect">
            <a:avLst/>
          </a:prstGeom>
          <a:blipFill dpi="0" rotWithShape="1">
            <a:blip r:embed="rId2">
              <a:alphaModFix amt="51000"/>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a:stretch>
              <a:fillRect r="-233" b="-554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CA" b="1" dirty="0">
              <a:solidFill>
                <a:schemeClr val="accent1"/>
              </a:solidFill>
            </a:endParaRPr>
          </a:p>
        </p:txBody>
      </p:sp>
      <p:sp>
        <p:nvSpPr>
          <p:cNvPr id="5" name="Rectangle 4">
            <a:extLst>
              <a:ext uri="{FF2B5EF4-FFF2-40B4-BE49-F238E27FC236}">
                <a16:creationId xmlns:a16="http://schemas.microsoft.com/office/drawing/2014/main" xmlns="" id="{6192D3B9-B8EA-4984-9726-30C4985FE92E}"/>
              </a:ext>
            </a:extLst>
          </p:cNvPr>
          <p:cNvSpPr/>
          <p:nvPr/>
        </p:nvSpPr>
        <p:spPr>
          <a:xfrm>
            <a:off x="-2" y="1511437"/>
            <a:ext cx="4581528" cy="2956887"/>
          </a:xfrm>
          <a:prstGeom prst="rect">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CA" b="1" dirty="0">
              <a:solidFill>
                <a:schemeClr val="bg1"/>
              </a:solidFill>
            </a:endParaRPr>
          </a:p>
        </p:txBody>
      </p:sp>
      <p:sp>
        <p:nvSpPr>
          <p:cNvPr id="7" name="TextBox 6">
            <a:extLst>
              <a:ext uri="{FF2B5EF4-FFF2-40B4-BE49-F238E27FC236}">
                <a16:creationId xmlns:a16="http://schemas.microsoft.com/office/drawing/2014/main" xmlns="" id="{C3039EAA-A1B6-4AC9-8AC3-8066129B8BEC}"/>
              </a:ext>
            </a:extLst>
          </p:cNvPr>
          <p:cNvSpPr txBox="1"/>
          <p:nvPr/>
        </p:nvSpPr>
        <p:spPr>
          <a:xfrm>
            <a:off x="800230" y="1962493"/>
            <a:ext cx="3440471" cy="369332"/>
          </a:xfrm>
          <a:prstGeom prst="rect">
            <a:avLst/>
          </a:prstGeom>
          <a:solidFill>
            <a:schemeClr val="accent4">
              <a:lumMod val="95000"/>
            </a:schemeClr>
          </a:solidFill>
        </p:spPr>
        <p:txBody>
          <a:bodyPr wrap="square" rtlCol="0">
            <a:spAutoFit/>
          </a:bodyPr>
          <a:lstStyle/>
          <a:p>
            <a:pPr algn="r"/>
            <a:r>
              <a:rPr lang="en-US" b="1" dirty="0" smtClean="0">
                <a:solidFill>
                  <a:schemeClr val="accent1"/>
                </a:solidFill>
              </a:rPr>
              <a:t>Having </a:t>
            </a:r>
            <a:r>
              <a:rPr lang="en-US" b="1" dirty="0">
                <a:solidFill>
                  <a:schemeClr val="accent1"/>
                </a:solidFill>
              </a:rPr>
              <a:t>enough trained staff</a:t>
            </a:r>
          </a:p>
        </p:txBody>
      </p:sp>
      <p:sp>
        <p:nvSpPr>
          <p:cNvPr id="8" name="TextBox 7">
            <a:extLst>
              <a:ext uri="{FF2B5EF4-FFF2-40B4-BE49-F238E27FC236}">
                <a16:creationId xmlns:a16="http://schemas.microsoft.com/office/drawing/2014/main" xmlns="" id="{D2B3E85B-D49C-4C3B-A5A9-9175E084514E}"/>
              </a:ext>
            </a:extLst>
          </p:cNvPr>
          <p:cNvSpPr txBox="1"/>
          <p:nvPr/>
        </p:nvSpPr>
        <p:spPr>
          <a:xfrm>
            <a:off x="1108103" y="2858630"/>
            <a:ext cx="2674909" cy="369332"/>
          </a:xfrm>
          <a:prstGeom prst="rect">
            <a:avLst/>
          </a:prstGeom>
          <a:solidFill>
            <a:schemeClr val="accent4">
              <a:lumMod val="95000"/>
            </a:schemeClr>
          </a:solidFill>
        </p:spPr>
        <p:txBody>
          <a:bodyPr wrap="square" rtlCol="0">
            <a:spAutoFit/>
          </a:bodyPr>
          <a:lstStyle/>
          <a:p>
            <a:r>
              <a:rPr lang="en-CA" b="1" dirty="0" smtClean="0">
                <a:solidFill>
                  <a:schemeClr val="accent1"/>
                </a:solidFill>
              </a:rPr>
              <a:t>Outdated </a:t>
            </a:r>
            <a:r>
              <a:rPr lang="en-CA" b="1" dirty="0">
                <a:solidFill>
                  <a:schemeClr val="accent1"/>
                </a:solidFill>
              </a:rPr>
              <a:t>technology </a:t>
            </a:r>
          </a:p>
        </p:txBody>
      </p:sp>
      <p:sp>
        <p:nvSpPr>
          <p:cNvPr id="10" name="Oval 9">
            <a:extLst>
              <a:ext uri="{FF2B5EF4-FFF2-40B4-BE49-F238E27FC236}">
                <a16:creationId xmlns:a16="http://schemas.microsoft.com/office/drawing/2014/main" xmlns="" id="{0CF9D504-623F-415C-8459-6DDDCA36E316}"/>
              </a:ext>
            </a:extLst>
          </p:cNvPr>
          <p:cNvSpPr/>
          <p:nvPr/>
        </p:nvSpPr>
        <p:spPr>
          <a:xfrm>
            <a:off x="3534309" y="2557296"/>
            <a:ext cx="972000" cy="97200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accent1">
                    <a:lumMod val="75000"/>
                  </a:schemeClr>
                </a:solidFill>
              </a:rPr>
              <a:t>24%</a:t>
            </a:r>
            <a:endParaRPr lang="en-CA" sz="1900" b="1" dirty="0">
              <a:solidFill>
                <a:schemeClr val="accent1">
                  <a:lumMod val="75000"/>
                </a:schemeClr>
              </a:solidFill>
            </a:endParaRPr>
          </a:p>
        </p:txBody>
      </p:sp>
      <p:sp>
        <p:nvSpPr>
          <p:cNvPr id="11" name="Oval 10">
            <a:extLst>
              <a:ext uri="{FF2B5EF4-FFF2-40B4-BE49-F238E27FC236}">
                <a16:creationId xmlns:a16="http://schemas.microsoft.com/office/drawing/2014/main" xmlns="" id="{1909A552-9BCC-4E4E-8831-6A30ED3A6DAF}"/>
              </a:ext>
            </a:extLst>
          </p:cNvPr>
          <p:cNvSpPr/>
          <p:nvPr/>
        </p:nvSpPr>
        <p:spPr>
          <a:xfrm>
            <a:off x="98406" y="1648326"/>
            <a:ext cx="972000" cy="97200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900" b="1" dirty="0">
                <a:solidFill>
                  <a:schemeClr val="accent1">
                    <a:lumMod val="75000"/>
                  </a:schemeClr>
                </a:solidFill>
              </a:rPr>
              <a:t>26%</a:t>
            </a:r>
          </a:p>
        </p:txBody>
      </p:sp>
      <p:sp>
        <p:nvSpPr>
          <p:cNvPr id="12" name="Rectangle 11">
            <a:extLst>
              <a:ext uri="{FF2B5EF4-FFF2-40B4-BE49-F238E27FC236}">
                <a16:creationId xmlns:a16="http://schemas.microsoft.com/office/drawing/2014/main" xmlns="" id="{2092962C-D293-4C3C-8486-1C929449C28B}"/>
              </a:ext>
            </a:extLst>
          </p:cNvPr>
          <p:cNvSpPr/>
          <p:nvPr/>
        </p:nvSpPr>
        <p:spPr>
          <a:xfrm>
            <a:off x="0" y="3684953"/>
            <a:ext cx="2323070" cy="374400"/>
          </a:xfrm>
          <a:prstGeom prst="rect">
            <a:avLst/>
          </a:prstGeom>
          <a:solidFill>
            <a:schemeClr val="accent4">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accent1"/>
                </a:solidFill>
              </a:rPr>
              <a:t>False </a:t>
            </a:r>
            <a:r>
              <a:rPr lang="en-CA" b="1" dirty="0">
                <a:solidFill>
                  <a:schemeClr val="accent1"/>
                </a:solidFill>
              </a:rPr>
              <a:t>positives </a:t>
            </a:r>
          </a:p>
        </p:txBody>
      </p:sp>
      <p:sp>
        <p:nvSpPr>
          <p:cNvPr id="13" name="Oval 12">
            <a:extLst>
              <a:ext uri="{FF2B5EF4-FFF2-40B4-BE49-F238E27FC236}">
                <a16:creationId xmlns:a16="http://schemas.microsoft.com/office/drawing/2014/main" xmlns="" id="{E053CE28-F5C1-432C-9279-127F9F7C0D0A}"/>
              </a:ext>
            </a:extLst>
          </p:cNvPr>
          <p:cNvSpPr/>
          <p:nvPr/>
        </p:nvSpPr>
        <p:spPr>
          <a:xfrm>
            <a:off x="1714376" y="3386153"/>
            <a:ext cx="972000" cy="97200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900" b="1" dirty="0">
                <a:solidFill>
                  <a:schemeClr val="accent1">
                    <a:lumMod val="75000"/>
                  </a:schemeClr>
                </a:solidFill>
              </a:rPr>
              <a:t>16%</a:t>
            </a:r>
          </a:p>
        </p:txBody>
      </p:sp>
      <p:sp>
        <p:nvSpPr>
          <p:cNvPr id="14" name="Rectangle 13">
            <a:extLst>
              <a:ext uri="{FF2B5EF4-FFF2-40B4-BE49-F238E27FC236}">
                <a16:creationId xmlns:a16="http://schemas.microsoft.com/office/drawing/2014/main" xmlns="" id="{9EEEDA2A-268A-42DC-B0B4-1FAC7EAE2F45}"/>
              </a:ext>
            </a:extLst>
          </p:cNvPr>
          <p:cNvSpPr/>
          <p:nvPr/>
        </p:nvSpPr>
        <p:spPr>
          <a:xfrm>
            <a:off x="0" y="1129169"/>
            <a:ext cx="4582633" cy="3662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a:solidFill>
                  <a:schemeClr val="bg1"/>
                </a:solidFill>
              </a:rPr>
              <a:t>Top </a:t>
            </a:r>
            <a:r>
              <a:rPr lang="en-CA" b="1" dirty="0" smtClean="0">
                <a:solidFill>
                  <a:schemeClr val="bg1"/>
                </a:solidFill>
              </a:rPr>
              <a:t>Three </a:t>
            </a:r>
            <a:r>
              <a:rPr lang="en-CA" b="1" dirty="0">
                <a:solidFill>
                  <a:schemeClr val="bg1"/>
                </a:solidFill>
              </a:rPr>
              <a:t>AML Challenges</a:t>
            </a:r>
          </a:p>
        </p:txBody>
      </p:sp>
      <p:pic>
        <p:nvPicPr>
          <p:cNvPr id="15" name="Picture 100">
            <a:extLst>
              <a:ext uri="{FF2B5EF4-FFF2-40B4-BE49-F238E27FC236}">
                <a16:creationId xmlns:a16="http://schemas.microsoft.com/office/drawing/2014/main" xmlns="" id="{B83D75D4-EB09-4B00-A208-3FCABC5A09F2}"/>
              </a:ext>
            </a:extLst>
          </p:cNvPr>
          <p:cNvPicPr>
            <a:picLocks noChangeAspect="1"/>
          </p:cNvPicPr>
          <p:nvPr/>
        </p:nvPicPr>
        <p:blipFill>
          <a:blip r:embed="rId4"/>
          <a:stretch>
            <a:fillRect/>
          </a:stretch>
        </p:blipFill>
        <p:spPr>
          <a:xfrm>
            <a:off x="4601473" y="4493187"/>
            <a:ext cx="497391" cy="454139"/>
          </a:xfrm>
          <a:prstGeom prst="rect">
            <a:avLst/>
          </a:prstGeom>
        </p:spPr>
      </p:pic>
      <p:sp>
        <p:nvSpPr>
          <p:cNvPr id="17" name="Rectangle 16">
            <a:extLst>
              <a:ext uri="{FF2B5EF4-FFF2-40B4-BE49-F238E27FC236}">
                <a16:creationId xmlns:a16="http://schemas.microsoft.com/office/drawing/2014/main" xmlns="" id="{DF53C76B-4F63-4096-B826-266BDEA1218D}"/>
              </a:ext>
            </a:extLst>
          </p:cNvPr>
          <p:cNvSpPr/>
          <p:nvPr/>
        </p:nvSpPr>
        <p:spPr>
          <a:xfrm>
            <a:off x="5746213" y="1442202"/>
            <a:ext cx="3279841" cy="923330"/>
          </a:xfrm>
          <a:prstGeom prst="rect">
            <a:avLst/>
          </a:prstGeom>
        </p:spPr>
        <p:txBody>
          <a:bodyPr wrap="square">
            <a:spAutoFit/>
          </a:bodyPr>
          <a:lstStyle/>
          <a:p>
            <a:r>
              <a:rPr lang="en-US" dirty="0"/>
              <a:t>of risk executives say increased expectation is their main regulatory challenge.</a:t>
            </a:r>
          </a:p>
        </p:txBody>
      </p:sp>
      <p:sp>
        <p:nvSpPr>
          <p:cNvPr id="20" name="Rectangle 19"/>
          <p:cNvSpPr/>
          <p:nvPr/>
        </p:nvSpPr>
        <p:spPr>
          <a:xfrm>
            <a:off x="3323574" y="4955047"/>
            <a:ext cx="2554396" cy="1169551"/>
          </a:xfrm>
          <a:prstGeom prst="rect">
            <a:avLst/>
          </a:prstGeom>
        </p:spPr>
        <p:txBody>
          <a:bodyPr wrap="square">
            <a:spAutoFit/>
          </a:bodyPr>
          <a:lstStyle/>
          <a:p>
            <a:r>
              <a:rPr lang="en-US" sz="2800" b="1" i="1" dirty="0" smtClean="0">
                <a:solidFill>
                  <a:schemeClr val="accent2"/>
                </a:solidFill>
              </a:rPr>
              <a:t>77%</a:t>
            </a:r>
            <a:r>
              <a:rPr lang="en-US" sz="1200" b="1" i="1" dirty="0" smtClean="0">
                <a:solidFill>
                  <a:schemeClr val="accent2"/>
                </a:solidFill>
              </a:rPr>
              <a:t> </a:t>
            </a:r>
            <a:r>
              <a:rPr lang="en-US" sz="1400" i="1" dirty="0" smtClean="0"/>
              <a:t>of </a:t>
            </a:r>
            <a:r>
              <a:rPr lang="en-US" sz="1400" i="1" dirty="0"/>
              <a:t>risk executives are likely to increase investment in RegTech over the next </a:t>
            </a:r>
            <a:r>
              <a:rPr lang="en-US" sz="1400" i="1" dirty="0" smtClean="0"/>
              <a:t>three to five </a:t>
            </a:r>
            <a:r>
              <a:rPr lang="en-US" sz="1400" i="1" dirty="0"/>
              <a:t>years.</a:t>
            </a:r>
            <a:endParaRPr lang="en-CA" sz="1400" i="1" dirty="0"/>
          </a:p>
        </p:txBody>
      </p:sp>
      <p:sp>
        <p:nvSpPr>
          <p:cNvPr id="23" name="Oval 22">
            <a:extLst>
              <a:ext uri="{FF2B5EF4-FFF2-40B4-BE49-F238E27FC236}">
                <a16:creationId xmlns:a16="http://schemas.microsoft.com/office/drawing/2014/main" xmlns="" id="{0CF9D504-623F-415C-8459-6DDDCA36E316}"/>
              </a:ext>
            </a:extLst>
          </p:cNvPr>
          <p:cNvSpPr/>
          <p:nvPr/>
        </p:nvSpPr>
        <p:spPr>
          <a:xfrm>
            <a:off x="4666213" y="1272791"/>
            <a:ext cx="1080000" cy="10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b="1" dirty="0"/>
              <a:t>42%</a:t>
            </a:r>
            <a:endParaRPr lang="en-CA" sz="2200" dirty="0"/>
          </a:p>
        </p:txBody>
      </p:sp>
      <p:sp>
        <p:nvSpPr>
          <p:cNvPr id="25" name="TextBox 24"/>
          <p:cNvSpPr txBox="1"/>
          <p:nvPr/>
        </p:nvSpPr>
        <p:spPr>
          <a:xfrm>
            <a:off x="4850168" y="2443216"/>
            <a:ext cx="4064543" cy="1815882"/>
          </a:xfrm>
          <a:prstGeom prst="rect">
            <a:avLst/>
          </a:prstGeom>
        </p:spPr>
        <p:txBody>
          <a:bodyPr wrap="square" rtlCol="0">
            <a:spAutoFit/>
          </a:bodyPr>
          <a:lstStyle/>
          <a:p>
            <a:r>
              <a:rPr lang="en-US" sz="1400" dirty="0"/>
              <a:t>FinCEN’s new Customer Due Diligence </a:t>
            </a:r>
            <a:r>
              <a:rPr lang="en-US" sz="1400" dirty="0" smtClean="0"/>
              <a:t>Requirements for Financial Institutions </a:t>
            </a:r>
            <a:r>
              <a:rPr lang="en-US" sz="1400" dirty="0"/>
              <a:t>came into effect in 2018. In general, it requires that banks create and maintain a risk profile of customer relationships. This new </a:t>
            </a:r>
            <a:r>
              <a:rPr lang="en-US" sz="1400" dirty="0" smtClean="0"/>
              <a:t>rule </a:t>
            </a:r>
            <a:r>
              <a:rPr lang="en-US" sz="1400" dirty="0"/>
              <a:t>has increased the challenge of AML compliance for banks. At the moment, the rule does not apply to casinos, but it could be extended to casinos in the future. </a:t>
            </a:r>
          </a:p>
        </p:txBody>
      </p:sp>
      <p:sp>
        <p:nvSpPr>
          <p:cNvPr id="26" name="TextBox 25"/>
          <p:cNvSpPr txBox="1"/>
          <p:nvPr/>
        </p:nvSpPr>
        <p:spPr>
          <a:xfrm>
            <a:off x="140836" y="4955047"/>
            <a:ext cx="3104649" cy="1169551"/>
          </a:xfrm>
          <a:prstGeom prst="rect">
            <a:avLst/>
          </a:prstGeom>
        </p:spPr>
        <p:txBody>
          <a:bodyPr wrap="square" rtlCol="0">
            <a:spAutoFit/>
          </a:bodyPr>
          <a:lstStyle/>
          <a:p>
            <a:r>
              <a:rPr lang="en-US" sz="2800" b="1" i="1" dirty="0" smtClean="0">
                <a:solidFill>
                  <a:schemeClr val="accent2"/>
                </a:solidFill>
              </a:rPr>
              <a:t>55</a:t>
            </a:r>
            <a:r>
              <a:rPr lang="en-US" sz="2800" b="1" i="1" dirty="0">
                <a:solidFill>
                  <a:schemeClr val="accent2"/>
                </a:solidFill>
              </a:rPr>
              <a:t>%</a:t>
            </a:r>
            <a:r>
              <a:rPr lang="en-US" sz="1200" b="1" i="1" dirty="0">
                <a:solidFill>
                  <a:schemeClr val="accent2"/>
                </a:solidFill>
              </a:rPr>
              <a:t> </a:t>
            </a:r>
            <a:r>
              <a:rPr lang="en-US" sz="1400" i="1" dirty="0"/>
              <a:t>of risk executives agree that RegTech has improved </a:t>
            </a:r>
            <a:r>
              <a:rPr lang="en-US" sz="1400" i="1" dirty="0" smtClean="0"/>
              <a:t>their ability </a:t>
            </a:r>
            <a:r>
              <a:rPr lang="en-US" sz="1400" i="1" dirty="0"/>
              <a:t>to tackle AML/KYC </a:t>
            </a:r>
            <a:r>
              <a:rPr lang="en-US" sz="1400" i="1" dirty="0" smtClean="0"/>
              <a:t>requirements in </a:t>
            </a:r>
            <a:r>
              <a:rPr lang="en-US" sz="1400" i="1" dirty="0"/>
              <a:t>the past </a:t>
            </a:r>
            <a:r>
              <a:rPr lang="en-US" sz="1400" i="1" dirty="0" smtClean="0"/>
              <a:t>two years.</a:t>
            </a:r>
            <a:endParaRPr lang="en-US" sz="1400" i="1" dirty="0"/>
          </a:p>
        </p:txBody>
      </p:sp>
      <p:sp>
        <p:nvSpPr>
          <p:cNvPr id="28" name="Rectangle 27"/>
          <p:cNvSpPr/>
          <p:nvPr/>
        </p:nvSpPr>
        <p:spPr>
          <a:xfrm>
            <a:off x="0" y="4456545"/>
            <a:ext cx="6047223" cy="4298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r>
              <a:rPr lang="en-US" dirty="0">
                <a:solidFill>
                  <a:schemeClr val="bg2"/>
                </a:solidFill>
              </a:rPr>
              <a:t>Risk </a:t>
            </a:r>
            <a:r>
              <a:rPr lang="en-US" dirty="0" smtClean="0">
                <a:solidFill>
                  <a:schemeClr val="bg2"/>
                </a:solidFill>
              </a:rPr>
              <a:t>executives </a:t>
            </a:r>
            <a:r>
              <a:rPr lang="en-US" dirty="0">
                <a:solidFill>
                  <a:schemeClr val="bg2"/>
                </a:solidFill>
              </a:rPr>
              <a:t>on </a:t>
            </a:r>
            <a:r>
              <a:rPr lang="en-US" dirty="0" smtClean="0">
                <a:solidFill>
                  <a:schemeClr val="bg2"/>
                </a:solidFill>
              </a:rPr>
              <a:t>regulatory technology:</a:t>
            </a:r>
            <a:endParaRPr lang="en-CA" dirty="0">
              <a:solidFill>
                <a:schemeClr val="bg2"/>
              </a:solidFill>
            </a:endParaRPr>
          </a:p>
        </p:txBody>
      </p:sp>
      <p:sp>
        <p:nvSpPr>
          <p:cNvPr id="30" name="TextBox 29"/>
          <p:cNvSpPr txBox="1"/>
          <p:nvPr/>
        </p:nvSpPr>
        <p:spPr>
          <a:xfrm>
            <a:off x="0" y="6292750"/>
            <a:ext cx="5410455" cy="246221"/>
          </a:xfrm>
          <a:prstGeom prst="rect">
            <a:avLst/>
          </a:prstGeom>
        </p:spPr>
        <p:txBody>
          <a:bodyPr wrap="none" rtlCol="0">
            <a:spAutoFit/>
          </a:bodyPr>
          <a:lstStyle/>
          <a:p>
            <a:r>
              <a:rPr lang="en-US" sz="1000" dirty="0" smtClean="0"/>
              <a:t>Source: Dow </a:t>
            </a:r>
            <a:r>
              <a:rPr lang="en-US" sz="1000" dirty="0"/>
              <a:t>Jones Risk &amp; Compliance Global Anti-Money Laundering Survey </a:t>
            </a:r>
            <a:r>
              <a:rPr lang="en-US" sz="1000" dirty="0" smtClean="0"/>
              <a:t>Results, 2017</a:t>
            </a:r>
            <a:endParaRPr lang="en-US" sz="1000" dirty="0"/>
          </a:p>
        </p:txBody>
      </p:sp>
      <p:grpSp>
        <p:nvGrpSpPr>
          <p:cNvPr id="24" name="Group 23">
            <a:extLst>
              <a:ext uri="{FF2B5EF4-FFF2-40B4-BE49-F238E27FC236}">
                <a16:creationId xmlns:a16="http://schemas.microsoft.com/office/drawing/2014/main" xmlns="" id="{7D3759B5-6A21-5F44-B1E7-B65E517E45C0}"/>
              </a:ext>
            </a:extLst>
          </p:cNvPr>
          <p:cNvGrpSpPr/>
          <p:nvPr/>
        </p:nvGrpSpPr>
        <p:grpSpPr>
          <a:xfrm>
            <a:off x="5956059" y="4886401"/>
            <a:ext cx="3187941" cy="1346468"/>
            <a:chOff x="310684" y="2012697"/>
            <a:chExt cx="3096774" cy="1346468"/>
          </a:xfrm>
          <a:effectLst/>
        </p:grpSpPr>
        <p:sp>
          <p:nvSpPr>
            <p:cNvPr id="27" name="Text Placeholder 12">
              <a:extLst>
                <a:ext uri="{FF2B5EF4-FFF2-40B4-BE49-F238E27FC236}">
                  <a16:creationId xmlns:a16="http://schemas.microsoft.com/office/drawing/2014/main" xmlns="" id="{DB65BC8B-9E8D-AE46-84C8-0A91C0E0533E}"/>
                </a:ext>
              </a:extLst>
            </p:cNvPr>
            <p:cNvSpPr txBox="1">
              <a:spLocks/>
            </p:cNvSpPr>
            <p:nvPr/>
          </p:nvSpPr>
          <p:spPr>
            <a:xfrm>
              <a:off x="323389" y="2299210"/>
              <a:ext cx="3084069" cy="1059955"/>
            </a:xfrm>
            <a:prstGeom prst="rect">
              <a:avLst/>
            </a:prstGeom>
            <a:solidFill>
              <a:schemeClr val="bg1">
                <a:lumMod val="95000"/>
              </a:schemeClr>
            </a:solidFill>
            <a:ln w="25400">
              <a:noFill/>
            </a:ln>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SzPct val="100000"/>
                <a:buNone/>
              </a:pPr>
              <a:r>
                <a:rPr lang="en-CA" dirty="0"/>
                <a:t>Regulators will be fully aware of the compliance standards set by the banking and investment industry. They will come to expect the same standards from casinos.</a:t>
              </a:r>
            </a:p>
          </p:txBody>
        </p:sp>
        <p:pic>
          <p:nvPicPr>
            <p:cNvPr id="29" name="Picture 28">
              <a:extLst>
                <a:ext uri="{FF2B5EF4-FFF2-40B4-BE49-F238E27FC236}">
                  <a16:creationId xmlns:a16="http://schemas.microsoft.com/office/drawing/2014/main" xmlns="" id="{D5BDC361-F52A-EF40-BEC4-4196A8A5AB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684" y="2012697"/>
              <a:ext cx="3096774" cy="286513"/>
            </a:xfrm>
            <a:prstGeom prst="rect">
              <a:avLst/>
            </a:prstGeom>
            <a:ln>
              <a:noFill/>
            </a:ln>
          </p:spPr>
        </p:pic>
      </p:grpSp>
      <p:sp>
        <p:nvSpPr>
          <p:cNvPr id="31" name="Rectangle 30">
            <a:extLst>
              <a:ext uri="{FF2B5EF4-FFF2-40B4-BE49-F238E27FC236}">
                <a16:creationId xmlns:a16="http://schemas.microsoft.com/office/drawing/2014/main" xmlns="" id="{07D4803F-23CD-1643-B424-02076B7C1279}"/>
              </a:ext>
            </a:extLst>
          </p:cNvPr>
          <p:cNvSpPr/>
          <p:nvPr/>
        </p:nvSpPr>
        <p:spPr>
          <a:xfrm>
            <a:off x="6047225" y="4456365"/>
            <a:ext cx="3096775" cy="4298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chemeClr val="accent2"/>
              </a:solidFill>
            </a:endParaRPr>
          </a:p>
        </p:txBody>
      </p:sp>
      <p:sp>
        <p:nvSpPr>
          <p:cNvPr id="9" name="Title 8"/>
          <p:cNvSpPr>
            <a:spLocks noGrp="1"/>
          </p:cNvSpPr>
          <p:nvPr>
            <p:ph type="title"/>
          </p:nvPr>
        </p:nvSpPr>
        <p:spPr>
          <a:xfrm>
            <a:off x="271463" y="160258"/>
            <a:ext cx="8620125" cy="877887"/>
          </a:xfrm>
        </p:spPr>
        <p:txBody>
          <a:bodyPr/>
          <a:lstStyle/>
          <a:p>
            <a:r>
              <a:rPr lang="en-US" dirty="0"/>
              <a:t>As casinos become more bank-like, it is important to be aware of the banks’ challenges with AML </a:t>
            </a:r>
            <a:r>
              <a:rPr lang="en-US" dirty="0" smtClean="0"/>
              <a:t>compliance</a:t>
            </a:r>
            <a:endParaRPr lang="en-CA" dirty="0"/>
          </a:p>
        </p:txBody>
      </p:sp>
      <p:sp>
        <p:nvSpPr>
          <p:cNvPr id="32" name="Rectangle 31"/>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94925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 id="{F8B0BA84-1879-D74B-900B-84EC44D6B714}"/>
              </a:ext>
            </a:extLst>
          </p:cNvPr>
          <p:cNvGraphicFramePr/>
          <p:nvPr>
            <p:extLst>
              <p:ext uri="{D42A27DB-BD31-4B8C-83A1-F6EECF244321}">
                <p14:modId xmlns:p14="http://schemas.microsoft.com/office/powerpoint/2010/main" val="204064485"/>
              </p:ext>
            </p:extLst>
          </p:nvPr>
        </p:nvGraphicFramePr>
        <p:xfrm>
          <a:off x="4643438" y="1144583"/>
          <a:ext cx="4233862" cy="24425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xmlns="" id="{9309F9B3-D930-314C-B6EE-ADDF4AED7D45}"/>
              </a:ext>
            </a:extLst>
          </p:cNvPr>
          <p:cNvGraphicFramePr>
            <a:graphicFrameLocks/>
          </p:cNvGraphicFramePr>
          <p:nvPr>
            <p:extLst>
              <p:ext uri="{D42A27DB-BD31-4B8C-83A1-F6EECF244321}">
                <p14:modId xmlns:p14="http://schemas.microsoft.com/office/powerpoint/2010/main" val="2804606763"/>
              </p:ext>
            </p:extLst>
          </p:nvPr>
        </p:nvGraphicFramePr>
        <p:xfrm>
          <a:off x="4643438" y="3990168"/>
          <a:ext cx="4233861" cy="21894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xmlns="" id="{3176BAA1-079B-9542-A26B-2CD65B200B83}"/>
              </a:ext>
            </a:extLst>
          </p:cNvPr>
          <p:cNvGraphicFramePr>
            <a:graphicFrameLocks noGrp="1"/>
          </p:cNvGraphicFramePr>
          <p:nvPr>
            <p:extLst>
              <p:ext uri="{D42A27DB-BD31-4B8C-83A1-F6EECF244321}">
                <p14:modId xmlns:p14="http://schemas.microsoft.com/office/powerpoint/2010/main" val="411117905"/>
              </p:ext>
            </p:extLst>
          </p:nvPr>
        </p:nvGraphicFramePr>
        <p:xfrm>
          <a:off x="251519" y="1219199"/>
          <a:ext cx="4391919" cy="5102383"/>
        </p:xfrm>
        <a:graphic>
          <a:graphicData uri="http://schemas.openxmlformats.org/drawingml/2006/table">
            <a:tbl>
              <a:tblPr firstRow="1" bandRow="1">
                <a:tableStyleId>{69012ECD-51FC-41F1-AA8D-1B2483CD663E}</a:tableStyleId>
              </a:tblPr>
              <a:tblGrid>
                <a:gridCol w="180349">
                  <a:extLst>
                    <a:ext uri="{9D8B030D-6E8A-4147-A177-3AD203B41FA5}">
                      <a16:colId xmlns:a16="http://schemas.microsoft.com/office/drawing/2014/main" xmlns="" val="3164723382"/>
                    </a:ext>
                  </a:extLst>
                </a:gridCol>
                <a:gridCol w="3458997">
                  <a:extLst>
                    <a:ext uri="{9D8B030D-6E8A-4147-A177-3AD203B41FA5}">
                      <a16:colId xmlns:a16="http://schemas.microsoft.com/office/drawing/2014/main" xmlns="" val="1075773836"/>
                    </a:ext>
                  </a:extLst>
                </a:gridCol>
                <a:gridCol w="752573">
                  <a:extLst>
                    <a:ext uri="{9D8B030D-6E8A-4147-A177-3AD203B41FA5}">
                      <a16:colId xmlns:a16="http://schemas.microsoft.com/office/drawing/2014/main" xmlns="" val="363458784"/>
                    </a:ext>
                  </a:extLst>
                </a:gridCol>
              </a:tblGrid>
              <a:tr h="463853">
                <a:tc gridSpan="3">
                  <a:txBody>
                    <a:bodyPr/>
                    <a:lstStyle/>
                    <a:p>
                      <a:pPr algn="ctr"/>
                      <a:r>
                        <a:rPr lang="en-US" sz="1600" dirty="0"/>
                        <a:t>Top 10 Suspicious Activities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200"/>
                    </a:p>
                  </a:txBody>
                  <a:tcPr anchor="ctr"/>
                </a:tc>
                <a:tc hMerge="1">
                  <a:txBody>
                    <a:bodyPr/>
                    <a:lstStyle/>
                    <a:p>
                      <a:endParaRPr lang="en-US"/>
                    </a:p>
                  </a:txBody>
                  <a:tcPr/>
                </a:tc>
                <a:extLst>
                  <a:ext uri="{0D108BD9-81ED-4DB2-BD59-A6C34878D82A}">
                    <a16:rowId xmlns:a16="http://schemas.microsoft.com/office/drawing/2014/main" xmlns="" val="2985308958"/>
                  </a:ext>
                </a:extLst>
              </a:tr>
              <a:tr h="463853">
                <a:tc>
                  <a:txBody>
                    <a:bodyPr/>
                    <a:lstStyle/>
                    <a:p>
                      <a:pPr algn="l" fontAlgn="b"/>
                      <a:endParaRPr lang="en-CA" sz="10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Individuals Working Together</a:t>
                      </a:r>
                      <a:endParaRPr lang="en-CA" sz="1200" b="1"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8.77%</a:t>
                      </a:r>
                      <a:endParaRPr lang="en-CA" sz="1200" b="1" i="0" u="none" strike="noStrike" dirty="0">
                        <a:solidFill>
                          <a:srgbClr val="000000"/>
                        </a:solidFill>
                        <a:effectLst/>
                        <a:latin typeface="+mn-lt"/>
                      </a:endParaRPr>
                    </a:p>
                  </a:txBody>
                  <a:tcPr marL="9525" marR="9525" marT="9525" marB="0" anchor="ctr">
                    <a:lnL>
                      <a:noFill/>
                    </a:lnL>
                    <a:lnR w="9525" cap="flat" cmpd="sng" algn="ctr">
                      <a:noFill/>
                      <a:prstDash val="soli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02494735"/>
                  </a:ext>
                </a:extLst>
              </a:tr>
              <a:tr h="463853">
                <a:tc>
                  <a:txBody>
                    <a:bodyPr/>
                    <a:lstStyle/>
                    <a:p>
                      <a:pPr algn="l" fontAlgn="b"/>
                      <a:endParaRPr lang="en-CA" sz="1000" b="0" i="0" u="none" strike="noStrike" dirty="0">
                        <a:solidFill>
                          <a:srgbClr val="000000"/>
                        </a:solidFill>
                        <a:effectLst/>
                        <a:latin typeface="+mn-lt"/>
                      </a:endParaRPr>
                    </a:p>
                  </a:txBody>
                  <a:tcPr marL="9525" marR="9525" marT="9525" marB="0" anchor="ctr">
                    <a:lnL w="9525" cap="flat" cmpd="sng" algn="ctr">
                      <a:noFill/>
                      <a:prstDash val="soli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Minimal Gaming</a:t>
                      </a:r>
                      <a:endParaRPr lang="en-CA" sz="1200" b="1" i="0" u="none" strike="noStrike" dirty="0">
                        <a:solidFill>
                          <a:srgbClr val="000000"/>
                        </a:solidFill>
                        <a:effectLst/>
                        <a:latin typeface="+mn-lt"/>
                      </a:endParaRP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7.32%</a:t>
                      </a:r>
                      <a:endParaRPr lang="en-CA" sz="1200" b="1" i="0" u="none" strike="noStrike" dirty="0">
                        <a:solidFill>
                          <a:srgbClr val="000000"/>
                        </a:solidFill>
                        <a:effectLst/>
                        <a:latin typeface="+mn-lt"/>
                      </a:endParaRPr>
                    </a:p>
                  </a:txBody>
                  <a:tcPr marL="9525" marR="9525" marT="9525" marB="0" anchor="ctr">
                    <a:lnL>
                      <a:noFill/>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71018168"/>
                  </a:ext>
                </a:extLst>
              </a:tr>
              <a:tr h="463853">
                <a:tc>
                  <a:txBody>
                    <a:bodyPr/>
                    <a:lstStyle/>
                    <a:p>
                      <a:pPr algn="l" fontAlgn="b"/>
                      <a:endParaRPr lang="en-CA" sz="1000" b="0" i="0" u="none" strike="noStrike" dirty="0">
                        <a:solidFill>
                          <a:srgbClr val="000000"/>
                        </a:solidFill>
                        <a:effectLst/>
                        <a:latin typeface="+mn-lt"/>
                      </a:endParaRPr>
                    </a:p>
                  </a:txBody>
                  <a:tcPr marL="9525" marR="9525" marT="9525" marB="0" anchor="ctr">
                    <a:lnL w="9525" cap="flat" cmpd="sng" algn="ctr">
                      <a:noFill/>
                      <a:prstDash val="soli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Avoidance of </a:t>
                      </a:r>
                      <a:r>
                        <a:rPr lang="en-CA" sz="1200" u="none" strike="noStrike" dirty="0" smtClean="0">
                          <a:effectLst/>
                        </a:rPr>
                        <a:t>Currency</a:t>
                      </a:r>
                      <a:r>
                        <a:rPr lang="en-CA" sz="1200" u="none" strike="noStrike" baseline="0" dirty="0" smtClean="0">
                          <a:effectLst/>
                        </a:rPr>
                        <a:t> Transaction Report </a:t>
                      </a:r>
                      <a:br>
                        <a:rPr lang="en-CA" sz="1200" u="none" strike="noStrike" baseline="0" dirty="0" smtClean="0">
                          <a:effectLst/>
                        </a:rPr>
                      </a:br>
                      <a:r>
                        <a:rPr lang="en-CA" sz="1200" u="none" strike="noStrike" baseline="0" dirty="0" smtClean="0">
                          <a:effectLst/>
                        </a:rPr>
                        <a:t>(CTR)</a:t>
                      </a:r>
                      <a:r>
                        <a:rPr lang="en-CA" sz="1200" u="none" strike="noStrike" dirty="0" smtClean="0">
                          <a:effectLst/>
                        </a:rPr>
                        <a:t> </a:t>
                      </a:r>
                      <a:r>
                        <a:rPr lang="en-CA" sz="1200" u="none" strike="noStrike" dirty="0">
                          <a:effectLst/>
                        </a:rPr>
                        <a:t>Requirement</a:t>
                      </a:r>
                      <a:endParaRPr lang="en-CA" sz="1200" b="1" i="0" u="none" strike="noStrike" dirty="0">
                        <a:solidFill>
                          <a:srgbClr val="000000"/>
                        </a:solidFill>
                        <a:effectLst/>
                        <a:latin typeface="+mn-lt"/>
                      </a:endParaRP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6.40%</a:t>
                      </a:r>
                      <a:endParaRPr lang="en-CA" sz="1200" b="1" i="0" u="none" strike="noStrike" dirty="0">
                        <a:solidFill>
                          <a:srgbClr val="000000"/>
                        </a:solidFill>
                        <a:effectLst/>
                        <a:latin typeface="+mn-lt"/>
                      </a:endParaRPr>
                    </a:p>
                  </a:txBody>
                  <a:tcPr marL="9525" marR="9525" marT="9525" marB="0" anchor="ctr">
                    <a:lnL>
                      <a:noFill/>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087459273"/>
                  </a:ext>
                </a:extLst>
              </a:tr>
              <a:tr h="463853">
                <a:tc>
                  <a:txBody>
                    <a:bodyPr/>
                    <a:lstStyle/>
                    <a:p>
                      <a:pPr algn="l" fontAlgn="b"/>
                      <a:endParaRPr lang="en-CA" sz="1000" b="0" i="0" u="none" strike="noStrike" dirty="0">
                        <a:solidFill>
                          <a:srgbClr val="000000"/>
                        </a:solidFill>
                        <a:effectLst/>
                        <a:latin typeface="+mn-lt"/>
                      </a:endParaRPr>
                    </a:p>
                  </a:txBody>
                  <a:tcPr marL="9525" marR="9525" marT="9525" marB="0" anchor="ctr">
                    <a:lnL w="9525" cap="flat" cmpd="sng" algn="ctr">
                      <a:noFill/>
                      <a:prstDash val="soli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Other Casinos</a:t>
                      </a:r>
                      <a:endParaRPr lang="en-CA" sz="1200" b="1" i="0" u="none" strike="noStrike" dirty="0">
                        <a:solidFill>
                          <a:srgbClr val="000000"/>
                        </a:solidFill>
                        <a:effectLst/>
                        <a:latin typeface="+mn-lt"/>
                      </a:endParaRP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6.33%</a:t>
                      </a:r>
                      <a:endParaRPr lang="en-CA" sz="1200" b="1" i="0" u="none" strike="noStrike" dirty="0">
                        <a:solidFill>
                          <a:srgbClr val="000000"/>
                        </a:solidFill>
                        <a:effectLst/>
                        <a:latin typeface="+mn-lt"/>
                      </a:endParaRPr>
                    </a:p>
                  </a:txBody>
                  <a:tcPr marL="9525" marR="9525" marT="9525" marB="0" anchor="ctr">
                    <a:lnL>
                      <a:noFill/>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3440332"/>
                  </a:ext>
                </a:extLst>
              </a:tr>
              <a:tr h="463853">
                <a:tc>
                  <a:txBody>
                    <a:bodyPr/>
                    <a:lstStyle/>
                    <a:p>
                      <a:pPr algn="l" fontAlgn="b"/>
                      <a:endParaRPr lang="en-CA" sz="1000" b="0" i="0" u="none" strike="noStrike" dirty="0">
                        <a:solidFill>
                          <a:srgbClr val="000000"/>
                        </a:solidFill>
                        <a:effectLst/>
                        <a:latin typeface="+mn-lt"/>
                      </a:endParaRPr>
                    </a:p>
                  </a:txBody>
                  <a:tcPr marL="9525" marR="9525" marT="9525" marB="0" anchor="ctr">
                    <a:lnL w="9525" cap="flat" cmpd="sng" algn="ctr">
                      <a:noFill/>
                      <a:prstDash val="soli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Transaction Below CTR Threshold</a:t>
                      </a:r>
                      <a:endParaRPr lang="en-CA" sz="1200" b="1" i="0" u="none" strike="noStrike" dirty="0">
                        <a:solidFill>
                          <a:srgbClr val="000000"/>
                        </a:solidFill>
                        <a:effectLst/>
                        <a:latin typeface="+mn-lt"/>
                      </a:endParaRP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6.30%</a:t>
                      </a:r>
                      <a:endParaRPr lang="en-CA" sz="1200" b="1" i="0" u="none" strike="noStrike" dirty="0">
                        <a:solidFill>
                          <a:srgbClr val="000000"/>
                        </a:solidFill>
                        <a:effectLst/>
                        <a:latin typeface="+mn-lt"/>
                      </a:endParaRPr>
                    </a:p>
                  </a:txBody>
                  <a:tcPr marL="9525" marR="9525" marT="9525" marB="0" anchor="ctr">
                    <a:lnL>
                      <a:noFill/>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649955633"/>
                  </a:ext>
                </a:extLst>
              </a:tr>
              <a:tr h="463853">
                <a:tc>
                  <a:txBody>
                    <a:bodyPr/>
                    <a:lstStyle/>
                    <a:p>
                      <a:pPr algn="l" fontAlgn="b"/>
                      <a:endParaRPr lang="en-CA" sz="1000" b="0" i="0" u="none" strike="noStrike" dirty="0">
                        <a:solidFill>
                          <a:srgbClr val="000000"/>
                        </a:solidFill>
                        <a:effectLst/>
                        <a:latin typeface="+mn-lt"/>
                      </a:endParaRPr>
                    </a:p>
                  </a:txBody>
                  <a:tcPr marL="9525" marR="9525" marT="9525" marB="0" anchor="ctr">
                    <a:lnL w="9525" cap="flat" cmpd="sng" algn="ctr">
                      <a:noFill/>
                      <a:prstDash val="soli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Structuring</a:t>
                      </a:r>
                      <a:endParaRPr lang="en-CA" sz="1200" b="1" i="0" u="none" strike="noStrike" dirty="0">
                        <a:solidFill>
                          <a:srgbClr val="000000"/>
                        </a:solidFill>
                        <a:effectLst/>
                        <a:latin typeface="+mn-lt"/>
                      </a:endParaRP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5.72%</a:t>
                      </a:r>
                      <a:endParaRPr lang="en-CA" sz="1200" b="1" i="0" u="none" strike="noStrike" dirty="0">
                        <a:solidFill>
                          <a:srgbClr val="000000"/>
                        </a:solidFill>
                        <a:effectLst/>
                        <a:latin typeface="+mn-lt"/>
                      </a:endParaRPr>
                    </a:p>
                  </a:txBody>
                  <a:tcPr marL="9525" marR="9525" marT="9525" marB="0" anchor="ctr">
                    <a:lnL>
                      <a:noFill/>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46770552"/>
                  </a:ext>
                </a:extLst>
              </a:tr>
              <a:tr h="463853">
                <a:tc>
                  <a:txBody>
                    <a:bodyPr/>
                    <a:lstStyle/>
                    <a:p>
                      <a:pPr algn="l" fontAlgn="b"/>
                      <a:endParaRPr lang="en-CA" sz="1000" b="0" i="0" u="none" strike="noStrike" dirty="0">
                        <a:solidFill>
                          <a:srgbClr val="000000"/>
                        </a:solidFill>
                        <a:effectLst/>
                        <a:latin typeface="+mn-lt"/>
                      </a:endParaRPr>
                    </a:p>
                  </a:txBody>
                  <a:tcPr marL="9525" marR="9525" marT="9525" marB="0" anchor="ctr">
                    <a:lnL w="9525" cap="flat" cmpd="sng" algn="ctr">
                      <a:noFill/>
                      <a:prstDash val="soli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Refused Request for Documentation</a:t>
                      </a:r>
                      <a:endParaRPr lang="en-CA" sz="1200" b="1" i="0" u="none" strike="noStrike" dirty="0">
                        <a:solidFill>
                          <a:srgbClr val="000000"/>
                        </a:solidFill>
                        <a:effectLst/>
                        <a:latin typeface="+mn-lt"/>
                      </a:endParaRP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5.06%</a:t>
                      </a:r>
                      <a:endParaRPr lang="en-CA" sz="1200" b="1" i="0" u="none" strike="noStrike" dirty="0">
                        <a:solidFill>
                          <a:srgbClr val="000000"/>
                        </a:solidFill>
                        <a:effectLst/>
                        <a:latin typeface="+mn-lt"/>
                      </a:endParaRPr>
                    </a:p>
                  </a:txBody>
                  <a:tcPr marL="9525" marR="9525" marT="9525" marB="0" anchor="ctr">
                    <a:lnL>
                      <a:noFill/>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141300616"/>
                  </a:ext>
                </a:extLst>
              </a:tr>
              <a:tr h="463853">
                <a:tc>
                  <a:txBody>
                    <a:bodyPr/>
                    <a:lstStyle/>
                    <a:p>
                      <a:pPr algn="l" fontAlgn="b"/>
                      <a:endParaRPr lang="en-CA" sz="1000" b="0" i="0" u="none" strike="noStrike" dirty="0">
                        <a:solidFill>
                          <a:srgbClr val="000000"/>
                        </a:solidFill>
                        <a:effectLst/>
                        <a:latin typeface="+mn-lt"/>
                      </a:endParaRPr>
                    </a:p>
                  </a:txBody>
                  <a:tcPr marL="9525" marR="9525" marT="9525" marB="0" anchor="ctr">
                    <a:lnL w="9525" cap="flat" cmpd="sng" algn="ctr">
                      <a:noFill/>
                      <a:prstDash val="soli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Suspicion </a:t>
                      </a:r>
                      <a:r>
                        <a:rPr lang="en-CA" sz="1200" u="none" strike="noStrike" dirty="0" smtClean="0">
                          <a:effectLst/>
                        </a:rPr>
                        <a:t>About </a:t>
                      </a:r>
                      <a:r>
                        <a:rPr lang="en-CA" sz="1200" u="none" strike="noStrike" dirty="0">
                          <a:effectLst/>
                        </a:rPr>
                        <a:t>Source of Funds</a:t>
                      </a:r>
                      <a:endParaRPr lang="en-CA" sz="1200" b="1" i="0" u="none" strike="noStrike" dirty="0">
                        <a:solidFill>
                          <a:srgbClr val="000000"/>
                        </a:solidFill>
                        <a:effectLst/>
                        <a:latin typeface="+mn-lt"/>
                      </a:endParaRP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4.63%</a:t>
                      </a:r>
                      <a:endParaRPr lang="en-CA" sz="1200" b="1" i="0" u="none" strike="noStrike" dirty="0">
                        <a:solidFill>
                          <a:srgbClr val="000000"/>
                        </a:solidFill>
                        <a:effectLst/>
                        <a:latin typeface="+mn-lt"/>
                      </a:endParaRPr>
                    </a:p>
                  </a:txBody>
                  <a:tcPr marL="9525" marR="9525" marT="9525" marB="0" anchor="ctr">
                    <a:lnL>
                      <a:noFill/>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74607782"/>
                  </a:ext>
                </a:extLst>
              </a:tr>
              <a:tr h="463853">
                <a:tc>
                  <a:txBody>
                    <a:bodyPr/>
                    <a:lstStyle/>
                    <a:p>
                      <a:pPr algn="l" fontAlgn="b"/>
                      <a:endParaRPr lang="en-CA" sz="1000" b="0" i="0" u="none" strike="noStrike" dirty="0">
                        <a:solidFill>
                          <a:srgbClr val="000000"/>
                        </a:solidFill>
                        <a:effectLst/>
                        <a:latin typeface="+mn-lt"/>
                      </a:endParaRPr>
                    </a:p>
                  </a:txBody>
                  <a:tcPr marL="9525" marR="9525" marT="9525" marB="0" anchor="ctr">
                    <a:lnL w="9525" cap="flat" cmpd="sng" algn="ctr">
                      <a:noFill/>
                      <a:prstDash val="soli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Avoidance of </a:t>
                      </a:r>
                      <a:r>
                        <a:rPr lang="en-CA" sz="1200" u="none" strike="noStrike" dirty="0" smtClean="0">
                          <a:effectLst/>
                        </a:rPr>
                        <a:t>Bank Secrecy Act (BSA) </a:t>
                      </a:r>
                      <a:r>
                        <a:rPr lang="en-CA" sz="1200" u="none" strike="noStrike" dirty="0">
                          <a:effectLst/>
                        </a:rPr>
                        <a:t>Requirement</a:t>
                      </a:r>
                      <a:endParaRPr lang="en-CA" sz="1200" b="1" i="0" u="none" strike="noStrike" dirty="0">
                        <a:solidFill>
                          <a:srgbClr val="000000"/>
                        </a:solidFill>
                        <a:effectLst/>
                        <a:latin typeface="+mn-lt"/>
                      </a:endParaRP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200" u="none" strike="noStrike" dirty="0">
                          <a:effectLst/>
                        </a:rPr>
                        <a:t>2.82%</a:t>
                      </a:r>
                      <a:endParaRPr lang="en-CA" sz="1200" b="1" i="0" u="none" strike="noStrike" dirty="0">
                        <a:solidFill>
                          <a:srgbClr val="000000"/>
                        </a:solidFill>
                        <a:effectLst/>
                        <a:latin typeface="+mn-lt"/>
                      </a:endParaRPr>
                    </a:p>
                  </a:txBody>
                  <a:tcPr marL="9525" marR="9525" marT="9525" marB="0" anchor="ctr">
                    <a:lnL>
                      <a:noFill/>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08449815"/>
                  </a:ext>
                </a:extLst>
              </a:tr>
              <a:tr h="463853">
                <a:tc>
                  <a:txBody>
                    <a:bodyPr/>
                    <a:lstStyle/>
                    <a:p>
                      <a:pPr algn="l" fontAlgn="b"/>
                      <a:endParaRPr lang="en-CA" sz="1000" b="0" i="0" u="none" strike="noStrike" dirty="0">
                        <a:solidFill>
                          <a:srgbClr val="000000"/>
                        </a:solidFill>
                        <a:effectLst/>
                        <a:latin typeface="+mn-lt"/>
                      </a:endParaRPr>
                    </a:p>
                  </a:txBody>
                  <a:tcPr marL="9525" marR="9525" marT="9525" marB="0" anchor="ctr">
                    <a:lnL w="9525" cap="flat" cmpd="sng" algn="ctr">
                      <a:noFill/>
                      <a:prstDash val="solid"/>
                    </a:lnL>
                    <a:lnR>
                      <a:noFill/>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l" fontAlgn="b"/>
                      <a:r>
                        <a:rPr lang="en-CA" sz="1200" u="none" strike="noStrike" dirty="0">
                          <a:effectLst/>
                        </a:rPr>
                        <a:t>Transaction with No Apparent Purpose</a:t>
                      </a:r>
                      <a:endParaRPr lang="en-CA" sz="1200" b="1" i="0" u="none" strike="noStrike" dirty="0">
                        <a:solidFill>
                          <a:srgbClr val="000000"/>
                        </a:solidFill>
                        <a:effectLst/>
                        <a:latin typeface="+mn-lt"/>
                      </a:endParaRPr>
                    </a:p>
                  </a:txBody>
                  <a:tcPr marL="9525" marR="9525" marT="9525" marB="0" anchor="ctr">
                    <a:lnL>
                      <a:noFill/>
                    </a:lnL>
                    <a:lnR>
                      <a:noFill/>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l" fontAlgn="b"/>
                      <a:r>
                        <a:rPr lang="en-CA" sz="1200" u="none" strike="noStrike" dirty="0">
                          <a:effectLst/>
                        </a:rPr>
                        <a:t>2.51%</a:t>
                      </a:r>
                      <a:endParaRPr lang="en-CA" sz="1200" b="1" i="0" u="none" strike="noStrike" dirty="0">
                        <a:solidFill>
                          <a:srgbClr val="000000"/>
                        </a:solidFill>
                        <a:effectLst/>
                        <a:latin typeface="+mn-lt"/>
                      </a:endParaRPr>
                    </a:p>
                  </a:txBody>
                  <a:tcPr marL="9525" marR="9525" marT="9525" marB="0" anchor="ctr">
                    <a:lnL>
                      <a:noFill/>
                    </a:lnL>
                    <a:lnR w="9525" cap="flat" cmpd="sng" algn="ctr">
                      <a:noFill/>
                      <a:prstDash val="soli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3366689346"/>
                  </a:ext>
                </a:extLst>
              </a:tr>
            </a:tbl>
          </a:graphicData>
        </a:graphic>
      </p:graphicFrame>
      <p:sp>
        <p:nvSpPr>
          <p:cNvPr id="9" name="Rectangle 8">
            <a:extLst>
              <a:ext uri="{FF2B5EF4-FFF2-40B4-BE49-F238E27FC236}">
                <a16:creationId xmlns:a16="http://schemas.microsoft.com/office/drawing/2014/main" xmlns="" id="{C18FDF22-FC5F-E44E-8337-B629B1A8EEFF}"/>
              </a:ext>
            </a:extLst>
          </p:cNvPr>
          <p:cNvSpPr/>
          <p:nvPr/>
        </p:nvSpPr>
        <p:spPr>
          <a:xfrm>
            <a:off x="4643438" y="3587170"/>
            <a:ext cx="4233862" cy="43419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kern="1200" dirty="0">
                <a:solidFill>
                  <a:schemeClr val="bg2"/>
                </a:solidFill>
              </a:rPr>
              <a:t>Instruments</a:t>
            </a:r>
            <a:r>
              <a:rPr lang="en-US" sz="1600" b="1" dirty="0">
                <a:solidFill>
                  <a:schemeClr val="bg2"/>
                </a:solidFill>
              </a:rPr>
              <a:t> </a:t>
            </a:r>
            <a:r>
              <a:rPr lang="en-US" sz="1600" b="1" kern="1200" dirty="0" smtClean="0">
                <a:solidFill>
                  <a:schemeClr val="bg2"/>
                </a:solidFill>
              </a:rPr>
              <a:t>Used</a:t>
            </a:r>
            <a:r>
              <a:rPr lang="en-US" sz="1600" b="1" dirty="0" smtClean="0">
                <a:solidFill>
                  <a:schemeClr val="bg2"/>
                </a:solidFill>
              </a:rPr>
              <a:t> </a:t>
            </a:r>
            <a:r>
              <a:rPr lang="en-US" sz="1600" b="1" dirty="0">
                <a:solidFill>
                  <a:schemeClr val="bg2"/>
                </a:solidFill>
              </a:rPr>
              <a:t>in </a:t>
            </a:r>
            <a:r>
              <a:rPr lang="en-US" sz="1600" b="1" dirty="0" smtClean="0">
                <a:solidFill>
                  <a:schemeClr val="bg2"/>
                </a:solidFill>
              </a:rPr>
              <a:t>Suspicious Activities</a:t>
            </a:r>
            <a:endParaRPr lang="en-US" sz="1600" b="1" dirty="0">
              <a:solidFill>
                <a:schemeClr val="bg2"/>
              </a:solidFill>
            </a:endParaRPr>
          </a:p>
        </p:txBody>
      </p:sp>
      <p:sp>
        <p:nvSpPr>
          <p:cNvPr id="10" name="TextBox 9">
            <a:extLst>
              <a:ext uri="{FF2B5EF4-FFF2-40B4-BE49-F238E27FC236}">
                <a16:creationId xmlns:a16="http://schemas.microsoft.com/office/drawing/2014/main" xmlns="" id="{E85E1D71-C09E-D245-8E74-AEEC8E3A5484}"/>
              </a:ext>
            </a:extLst>
          </p:cNvPr>
          <p:cNvSpPr txBox="1"/>
          <p:nvPr/>
        </p:nvSpPr>
        <p:spPr>
          <a:xfrm>
            <a:off x="251518" y="6308541"/>
            <a:ext cx="8892481" cy="246221"/>
          </a:xfrm>
          <a:prstGeom prst="rect">
            <a:avLst/>
          </a:prstGeom>
        </p:spPr>
        <p:txBody>
          <a:bodyPr wrap="square" rtlCol="0">
            <a:spAutoFit/>
          </a:bodyPr>
          <a:lstStyle/>
          <a:p>
            <a:pPr algn="ctr"/>
            <a:r>
              <a:rPr lang="en-US" sz="1000" dirty="0" smtClean="0"/>
              <a:t>Source: Financial </a:t>
            </a:r>
            <a:r>
              <a:rPr lang="en-US" sz="1000" dirty="0"/>
              <a:t>Crimes Enforcement Network, </a:t>
            </a:r>
            <a:r>
              <a:rPr lang="en-US" sz="1000" dirty="0" smtClean="0"/>
              <a:t>2019</a:t>
            </a:r>
            <a:endParaRPr lang="en-US" sz="1000" dirty="0"/>
          </a:p>
        </p:txBody>
      </p:sp>
      <p:sp>
        <p:nvSpPr>
          <p:cNvPr id="6" name="Title 5"/>
          <p:cNvSpPr>
            <a:spLocks noGrp="1"/>
          </p:cNvSpPr>
          <p:nvPr>
            <p:ph type="title"/>
          </p:nvPr>
        </p:nvSpPr>
        <p:spPr>
          <a:xfrm>
            <a:off x="257175" y="212384"/>
            <a:ext cx="8620125" cy="877887"/>
          </a:xfrm>
        </p:spPr>
        <p:txBody>
          <a:bodyPr/>
          <a:lstStyle/>
          <a:p>
            <a:r>
              <a:rPr lang="en-US" dirty="0"/>
              <a:t>As casinos file more SARs, they need to be aware of the main suspicious activities to monitor</a:t>
            </a:r>
            <a:endParaRPr lang="en-CA" dirty="0"/>
          </a:p>
        </p:txBody>
      </p:sp>
      <p:sp>
        <p:nvSpPr>
          <p:cNvPr id="8" name="Rectangle 7"/>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189143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477496874"/>
              </p:ext>
            </p:extLst>
          </p:nvPr>
        </p:nvGraphicFramePr>
        <p:xfrm>
          <a:off x="482916" y="1868140"/>
          <a:ext cx="8168639" cy="3564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p:cNvGrpSpPr/>
          <p:nvPr/>
        </p:nvGrpSpPr>
        <p:grpSpPr>
          <a:xfrm>
            <a:off x="267141" y="5619800"/>
            <a:ext cx="8610157" cy="682754"/>
            <a:chOff x="323389" y="3283950"/>
            <a:chExt cx="8610157" cy="682754"/>
          </a:xfrm>
        </p:grpSpPr>
        <p:sp>
          <p:nvSpPr>
            <p:cNvPr id="11" name="Rectangle 97"/>
            <p:cNvSpPr/>
            <p:nvPr/>
          </p:nvSpPr>
          <p:spPr>
            <a:xfrm>
              <a:off x="1600867" y="3283950"/>
              <a:ext cx="7332679" cy="682753"/>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2000" fontAlgn="base">
                <a:spcBef>
                  <a:spcPct val="0"/>
                </a:spcBef>
                <a:spcAft>
                  <a:spcPct val="0"/>
                </a:spcAft>
              </a:pPr>
              <a:r>
                <a:rPr lang="en-CA" sz="1200" dirty="0" smtClean="0">
                  <a:solidFill>
                    <a:srgbClr val="333333"/>
                  </a:solidFill>
                </a:rPr>
                <a:t>In 2012, </a:t>
              </a:r>
              <a:r>
                <a:rPr lang="en-CA" sz="1200" dirty="0" err="1" smtClean="0">
                  <a:solidFill>
                    <a:srgbClr val="333333"/>
                  </a:solidFill>
                </a:rPr>
                <a:t>FinCEN</a:t>
              </a:r>
              <a:r>
                <a:rPr lang="en-CA" sz="1200" dirty="0" smtClean="0">
                  <a:solidFill>
                    <a:srgbClr val="333333"/>
                  </a:solidFill>
                </a:rPr>
                <a:t> </a:t>
              </a:r>
              <a:r>
                <a:rPr lang="en-CA" sz="1200" dirty="0">
                  <a:solidFill>
                    <a:srgbClr val="333333"/>
                  </a:solidFill>
                </a:rPr>
                <a:t>expanded CFR Section </a:t>
              </a:r>
              <a:r>
                <a:rPr lang="en-CA" sz="1200" dirty="0" smtClean="0">
                  <a:solidFill>
                    <a:srgbClr val="333333"/>
                  </a:solidFill>
                </a:rPr>
                <a:t>1021.210 to include six pillars for </a:t>
              </a:r>
              <a:r>
                <a:rPr lang="en-CA" sz="1200" dirty="0">
                  <a:solidFill>
                    <a:srgbClr val="333333"/>
                  </a:solidFill>
                </a:rPr>
                <a:t>casinos. The added pillar requires that casinos use all available information to ascertain the customers’ identity and source of income. </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389" y="3283951"/>
              <a:ext cx="1615443" cy="682753"/>
            </a:xfrm>
            <a:prstGeom prst="rect">
              <a:avLst/>
            </a:prstGeom>
          </p:spPr>
        </p:pic>
      </p:grpSp>
      <p:sp>
        <p:nvSpPr>
          <p:cNvPr id="13" name="Title 6"/>
          <p:cNvSpPr txBox="1">
            <a:spLocks/>
          </p:cNvSpPr>
          <p:nvPr/>
        </p:nvSpPr>
        <p:spPr bwMode="auto">
          <a:xfrm>
            <a:off x="350308" y="204719"/>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kern="1200" baseline="0">
                <a:solidFill>
                  <a:schemeClr val="bg1"/>
                </a:solidFill>
                <a:latin typeface="+mn-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IT needs to automate and enhance the existing AML compliance program</a:t>
            </a:r>
            <a:endParaRPr lang="en-CA" dirty="0"/>
          </a:p>
        </p:txBody>
      </p:sp>
      <p:sp>
        <p:nvSpPr>
          <p:cNvPr id="14" name="TextBox 13"/>
          <p:cNvSpPr txBox="1"/>
          <p:nvPr/>
        </p:nvSpPr>
        <p:spPr>
          <a:xfrm>
            <a:off x="257174" y="1269975"/>
            <a:ext cx="8620124" cy="461665"/>
          </a:xfrm>
          <a:prstGeom prst="rect">
            <a:avLst/>
          </a:prstGeom>
        </p:spPr>
        <p:txBody>
          <a:bodyPr wrap="square" rtlCol="0">
            <a:spAutoFit/>
          </a:bodyPr>
          <a:lstStyle/>
          <a:p>
            <a:r>
              <a:rPr lang="en-US" sz="1200" dirty="0" smtClean="0"/>
              <a:t>This is </a:t>
            </a:r>
            <a:r>
              <a:rPr lang="en-US" sz="1200" dirty="0"/>
              <a:t>Info-Tech’s </a:t>
            </a:r>
            <a:r>
              <a:rPr lang="en-US" sz="1200" dirty="0" smtClean="0"/>
              <a:t>best-practice framework based on review and amalgamation of multiple jurisdictional agencies, </a:t>
            </a:r>
            <a:r>
              <a:rPr lang="en-US" sz="1200" dirty="0"/>
              <a:t>s</a:t>
            </a:r>
            <a:r>
              <a:rPr lang="en-US" sz="1200" dirty="0" smtClean="0"/>
              <a:t>pecifically </a:t>
            </a:r>
            <a:r>
              <a:rPr lang="en-US" sz="1200" dirty="0" err="1" smtClean="0"/>
              <a:t>FinCEN</a:t>
            </a:r>
            <a:r>
              <a:rPr lang="en-US" sz="1200" dirty="0" smtClean="0"/>
              <a:t>, </a:t>
            </a:r>
            <a:r>
              <a:rPr lang="en-US" sz="1200" dirty="0" err="1" smtClean="0"/>
              <a:t>FINTRAC</a:t>
            </a:r>
            <a:r>
              <a:rPr lang="en-US" sz="1200" dirty="0" smtClean="0"/>
              <a:t>, </a:t>
            </a:r>
            <a:r>
              <a:rPr lang="en-US" sz="1200" dirty="0" smtClean="0"/>
              <a:t>and </a:t>
            </a:r>
            <a:r>
              <a:rPr lang="en-US" sz="1200" dirty="0" err="1" smtClean="0"/>
              <a:t>AUSTRAC</a:t>
            </a:r>
            <a:r>
              <a:rPr lang="en-US" sz="1200" dirty="0" smtClean="0"/>
              <a:t>. </a:t>
            </a:r>
            <a:r>
              <a:rPr lang="en-US" sz="1200" dirty="0" smtClean="0"/>
              <a:t>This framework is recommended to augment your local jurisdictional requirements.</a:t>
            </a:r>
            <a:endParaRPr lang="en-CA" sz="1200" dirty="0" smtClean="0"/>
          </a:p>
        </p:txBody>
      </p:sp>
    </p:spTree>
    <p:extLst>
      <p:ext uri="{BB962C8B-B14F-4D97-AF65-F5344CB8AC3E}">
        <p14:creationId xmlns:p14="http://schemas.microsoft.com/office/powerpoint/2010/main" val="3168381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1639</Words>
  <Application>Microsoft Office PowerPoint</Application>
  <PresentationFormat>On-screen Show (4:3)</PresentationFormat>
  <Paragraphs>160</Paragraphs>
  <Slides>12</Slides>
  <Notes>5</Notes>
  <HiddenSlides>0</HiddenSlides>
  <MMClips>0</MMClips>
  <ScaleCrop>false</ScaleCrop>
  <HeadingPairs>
    <vt:vector size="10"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ariant>
        <vt:lpstr>Custom Shows</vt:lpstr>
      </vt:variant>
      <vt:variant>
        <vt:i4>1</vt:i4>
      </vt:variant>
    </vt:vector>
  </HeadingPairs>
  <TitlesOfParts>
    <vt:vector size="20" baseType="lpstr">
      <vt:lpstr>Roboto</vt:lpstr>
      <vt:lpstr>Georgia</vt:lpstr>
      <vt:lpstr>Arial</vt:lpstr>
      <vt:lpstr>Wingdings</vt:lpstr>
      <vt:lpstr>Calibri</vt:lpstr>
      <vt:lpstr>Theme1</vt:lpstr>
      <vt:lpstr>think-cell Slide</vt:lpstr>
      <vt:lpstr>PowerPoint Presentation</vt:lpstr>
      <vt:lpstr>PowerPoint Presentation</vt:lpstr>
      <vt:lpstr>Our understanding of the problem</vt:lpstr>
      <vt:lpstr>Executive summary</vt:lpstr>
      <vt:lpstr>Timeline of AML legislation across selected jurisdictions</vt:lpstr>
      <vt:lpstr>PowerPoint Presentation</vt:lpstr>
      <vt:lpstr>As casinos become more bank-like, it is important to be aware of the banks’ challenges with AML compliance</vt:lpstr>
      <vt:lpstr>As casinos file more SARs, they need to be aware of the main suspicious activities to monitor</vt:lpstr>
      <vt:lpstr>PowerPoint Presentation</vt:lpstr>
      <vt:lpstr>Assign a project manager to take responsibility for your AML compliance initiative </vt:lpstr>
      <vt:lpstr>Use these icons to help direct you as you navigate this research </vt:lpstr>
      <vt:lpstr>PowerPoint Presentation</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2019-03-26T15:02:31Z</dcterms:created>
  <dcterms:modified xsi:type="dcterms:W3CDTF">2019-03-28T12:32:58Z</dcterms:modified>
</cp:coreProperties>
</file>