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67" r:id="rId2"/>
  </p:sldMasterIdLst>
  <p:notesMasterIdLst>
    <p:notesMasterId r:id="rId15"/>
  </p:notesMasterIdLst>
  <p:handoutMasterIdLst>
    <p:handoutMasterId r:id="rId16"/>
  </p:handoutMasterIdLst>
  <p:sldIdLst>
    <p:sldId id="278" r:id="rId3"/>
    <p:sldId id="484" r:id="rId4"/>
    <p:sldId id="403" r:id="rId5"/>
    <p:sldId id="399" r:id="rId6"/>
    <p:sldId id="508" r:id="rId7"/>
    <p:sldId id="510" r:id="rId8"/>
    <p:sldId id="516" r:id="rId9"/>
    <p:sldId id="511" r:id="rId10"/>
    <p:sldId id="512" r:id="rId11"/>
    <p:sldId id="529" r:id="rId12"/>
    <p:sldId id="426" r:id="rId13"/>
    <p:sldId id="530" r:id="rId14"/>
  </p:sldIdLst>
  <p:sldSz cx="9144000" cy="6858000" type="screen4x3"/>
  <p:notesSz cx="6858000" cy="9144000"/>
  <p:custShowLst>
    <p:custShow name="Custom Show 1" id="0">
      <p:sldLst>
        <p:sld r:id="rId3"/>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2" name="Author" initials="A" lastIdx="0" clrIdx="1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475F"/>
    <a:srgbClr val="F2F2F2"/>
    <a:srgbClr val="7F7F7F"/>
    <a:srgbClr val="7F919F"/>
    <a:srgbClr val="A24130"/>
    <a:srgbClr val="243F54"/>
    <a:srgbClr val="2B9E36"/>
    <a:srgbClr val="000000"/>
    <a:srgbClr val="CBDBE7"/>
    <a:srgbClr val="2576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7471" autoAdjust="0"/>
    <p:restoredTop sz="96586" autoAdjust="0"/>
  </p:normalViewPr>
  <p:slideViewPr>
    <p:cSldViewPr snapToGrid="0">
      <p:cViewPr varScale="1">
        <p:scale>
          <a:sx n="116" d="100"/>
          <a:sy n="116" d="100"/>
        </p:scale>
        <p:origin x="2244" y="108"/>
      </p:cViewPr>
      <p:guideLst>
        <p:guide orient="horz" pos="2160"/>
        <p:guide pos="2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51"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Ireland" userId="S::jireland@infotech.com::5af6cd4f-4d4f-468d-b43a-a7e582fa85cb" providerId="AD" clId="Web-{5DD2EE7B-D42C-95D7-A571-A8A0F7797C1C}"/>
    <pc:docChg chg="addSld delSld modSection">
      <pc:chgData name="Jessica Ireland" userId="S::jireland@infotech.com::5af6cd4f-4d4f-468d-b43a-a7e582fa85cb" providerId="AD" clId="Web-{5DD2EE7B-D42C-95D7-A571-A8A0F7797C1C}" dt="2019-02-05T15:28:31.509" v="1"/>
      <pc:docMkLst>
        <pc:docMk/>
      </pc:docMkLst>
      <pc:sldChg chg="new del">
        <pc:chgData name="Jessica Ireland" userId="S::jireland@infotech.com::5af6cd4f-4d4f-468d-b43a-a7e582fa85cb" providerId="AD" clId="Web-{5DD2EE7B-D42C-95D7-A571-A8A0F7797C1C}" dt="2019-02-05T15:28:31.509" v="1"/>
        <pc:sldMkLst>
          <pc:docMk/>
          <pc:sldMk cId="1509545357" sldId="53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529542-6AD2-4C5A-8A15-E5E255AC3334}" type="doc">
      <dgm:prSet loTypeId="urn:microsoft.com/office/officeart/2005/8/layout/chevron1" loCatId="process" qsTypeId="urn:microsoft.com/office/officeart/2005/8/quickstyle/simple1" qsCatId="simple" csTypeId="urn:microsoft.com/office/officeart/2005/8/colors/accent1_2" csCatId="accent1" phldr="1"/>
      <dgm:spPr/>
    </dgm:pt>
    <dgm:pt modelId="{5C733899-3DEF-4000-A659-44D98A118E5F}">
      <dgm:prSet phldrT="[Text]"/>
      <dgm:spPr>
        <a:solidFill>
          <a:srgbClr val="A24130"/>
        </a:solidFill>
      </dgm:spPr>
      <dgm:t>
        <a:bodyPr/>
        <a:lstStyle/>
        <a:p>
          <a:r>
            <a:rPr lang="en-US" dirty="0"/>
            <a:t>Develop</a:t>
          </a:r>
          <a:endParaRPr lang="en-CA" dirty="0"/>
        </a:p>
      </dgm:t>
    </dgm:pt>
    <dgm:pt modelId="{A5BBCEE5-684D-47E7-AE43-7F4BC507AAC9}" type="parTrans" cxnId="{6D0BE998-68D3-4A60-9086-C82762803A00}">
      <dgm:prSet/>
      <dgm:spPr/>
      <dgm:t>
        <a:bodyPr/>
        <a:lstStyle/>
        <a:p>
          <a:endParaRPr lang="en-CA"/>
        </a:p>
      </dgm:t>
    </dgm:pt>
    <dgm:pt modelId="{3885E992-8F09-4AB7-BD14-F4A51C6E22AB}" type="sibTrans" cxnId="{6D0BE998-68D3-4A60-9086-C82762803A00}">
      <dgm:prSet/>
      <dgm:spPr/>
      <dgm:t>
        <a:bodyPr/>
        <a:lstStyle/>
        <a:p>
          <a:endParaRPr lang="en-CA"/>
        </a:p>
      </dgm:t>
    </dgm:pt>
    <dgm:pt modelId="{1A7E55BE-CCAE-4AC7-BB16-5150E617E55A}">
      <dgm:prSet phldrT="[Text]"/>
      <dgm:spPr/>
      <dgm:t>
        <a:bodyPr/>
        <a:lstStyle/>
        <a:p>
          <a:r>
            <a:rPr lang="en-US" dirty="0"/>
            <a:t>Build</a:t>
          </a:r>
          <a:endParaRPr lang="en-CA" dirty="0"/>
        </a:p>
      </dgm:t>
    </dgm:pt>
    <dgm:pt modelId="{16AC0F60-1E03-48C7-9921-7048613FE852}" type="parTrans" cxnId="{A29B7B67-4236-4217-8E9A-EB4F0FC82641}">
      <dgm:prSet/>
      <dgm:spPr/>
      <dgm:t>
        <a:bodyPr/>
        <a:lstStyle/>
        <a:p>
          <a:endParaRPr lang="en-CA"/>
        </a:p>
      </dgm:t>
    </dgm:pt>
    <dgm:pt modelId="{7B411E3D-012D-4D40-B338-EC8DADCF92E7}" type="sibTrans" cxnId="{A29B7B67-4236-4217-8E9A-EB4F0FC82641}">
      <dgm:prSet/>
      <dgm:spPr/>
      <dgm:t>
        <a:bodyPr/>
        <a:lstStyle/>
        <a:p>
          <a:endParaRPr lang="en-CA"/>
        </a:p>
      </dgm:t>
    </dgm:pt>
    <dgm:pt modelId="{78C14352-2FCA-454D-B24A-71E50B04D826}">
      <dgm:prSet phldrT="[Text]"/>
      <dgm:spPr>
        <a:solidFill>
          <a:srgbClr val="A24130"/>
        </a:solidFill>
      </dgm:spPr>
      <dgm:t>
        <a:bodyPr/>
        <a:lstStyle/>
        <a:p>
          <a:r>
            <a:rPr lang="en-US" dirty="0"/>
            <a:t>Test</a:t>
          </a:r>
          <a:endParaRPr lang="en-CA" dirty="0"/>
        </a:p>
      </dgm:t>
    </dgm:pt>
    <dgm:pt modelId="{927B1F2F-C945-46F2-9CE4-92D0FC05151F}" type="parTrans" cxnId="{82D4279C-5D50-4277-8428-2B69BBB0C3CD}">
      <dgm:prSet/>
      <dgm:spPr/>
      <dgm:t>
        <a:bodyPr/>
        <a:lstStyle/>
        <a:p>
          <a:endParaRPr lang="en-CA"/>
        </a:p>
      </dgm:t>
    </dgm:pt>
    <dgm:pt modelId="{22163486-B911-4E76-BEDF-9ED23672A737}" type="sibTrans" cxnId="{82D4279C-5D50-4277-8428-2B69BBB0C3CD}">
      <dgm:prSet/>
      <dgm:spPr/>
      <dgm:t>
        <a:bodyPr/>
        <a:lstStyle/>
        <a:p>
          <a:endParaRPr lang="en-CA"/>
        </a:p>
      </dgm:t>
    </dgm:pt>
    <dgm:pt modelId="{E3D1F788-DB3F-4772-8170-D04250708038}">
      <dgm:prSet phldrT="[Text]"/>
      <dgm:spPr/>
      <dgm:t>
        <a:bodyPr/>
        <a:lstStyle/>
        <a:p>
          <a:r>
            <a:rPr lang="en-US" dirty="0"/>
            <a:t>Deploy</a:t>
          </a:r>
          <a:endParaRPr lang="en-CA" dirty="0"/>
        </a:p>
      </dgm:t>
    </dgm:pt>
    <dgm:pt modelId="{2B675994-68BD-4EC7-9B5B-19E940E6DF1B}" type="parTrans" cxnId="{B89FC8D8-7A81-4921-9197-6F9268204AA2}">
      <dgm:prSet/>
      <dgm:spPr/>
      <dgm:t>
        <a:bodyPr/>
        <a:lstStyle/>
        <a:p>
          <a:endParaRPr lang="en-CA"/>
        </a:p>
      </dgm:t>
    </dgm:pt>
    <dgm:pt modelId="{4AFFB86A-957A-4344-B324-65B25E95C616}" type="sibTrans" cxnId="{B89FC8D8-7A81-4921-9197-6F9268204AA2}">
      <dgm:prSet/>
      <dgm:spPr/>
      <dgm:t>
        <a:bodyPr/>
        <a:lstStyle/>
        <a:p>
          <a:endParaRPr lang="en-CA"/>
        </a:p>
      </dgm:t>
    </dgm:pt>
    <dgm:pt modelId="{DFBABF3A-3700-4FCA-8B53-3D66BC164501}" type="pres">
      <dgm:prSet presAssocID="{A8529542-6AD2-4C5A-8A15-E5E255AC3334}" presName="Name0" presStyleCnt="0">
        <dgm:presLayoutVars>
          <dgm:dir/>
          <dgm:animLvl val="lvl"/>
          <dgm:resizeHandles val="exact"/>
        </dgm:presLayoutVars>
      </dgm:prSet>
      <dgm:spPr/>
    </dgm:pt>
    <dgm:pt modelId="{7B27E83D-3B94-4F3A-A890-FE520ED06A04}" type="pres">
      <dgm:prSet presAssocID="{5C733899-3DEF-4000-A659-44D98A118E5F}" presName="parTxOnly" presStyleLbl="node1" presStyleIdx="0" presStyleCnt="4">
        <dgm:presLayoutVars>
          <dgm:chMax val="0"/>
          <dgm:chPref val="0"/>
          <dgm:bulletEnabled val="1"/>
        </dgm:presLayoutVars>
      </dgm:prSet>
      <dgm:spPr/>
      <dgm:t>
        <a:bodyPr/>
        <a:lstStyle/>
        <a:p>
          <a:endParaRPr lang="en-CA"/>
        </a:p>
      </dgm:t>
    </dgm:pt>
    <dgm:pt modelId="{DC955242-187B-4DE8-8386-49432E599CAD}" type="pres">
      <dgm:prSet presAssocID="{3885E992-8F09-4AB7-BD14-F4A51C6E22AB}" presName="parTxOnlySpace" presStyleCnt="0"/>
      <dgm:spPr/>
    </dgm:pt>
    <dgm:pt modelId="{D80EC97D-C792-4A83-A220-F0C29455DC56}" type="pres">
      <dgm:prSet presAssocID="{1A7E55BE-CCAE-4AC7-BB16-5150E617E55A}" presName="parTxOnly" presStyleLbl="node1" presStyleIdx="1" presStyleCnt="4">
        <dgm:presLayoutVars>
          <dgm:chMax val="0"/>
          <dgm:chPref val="0"/>
          <dgm:bulletEnabled val="1"/>
        </dgm:presLayoutVars>
      </dgm:prSet>
      <dgm:spPr/>
      <dgm:t>
        <a:bodyPr/>
        <a:lstStyle/>
        <a:p>
          <a:endParaRPr lang="en-CA"/>
        </a:p>
      </dgm:t>
    </dgm:pt>
    <dgm:pt modelId="{2A38940B-F891-49C9-BB19-3A60F57A2F2E}" type="pres">
      <dgm:prSet presAssocID="{7B411E3D-012D-4D40-B338-EC8DADCF92E7}" presName="parTxOnlySpace" presStyleCnt="0"/>
      <dgm:spPr/>
    </dgm:pt>
    <dgm:pt modelId="{3F99BCEB-CA6B-4810-9921-83E3318FDD7E}" type="pres">
      <dgm:prSet presAssocID="{78C14352-2FCA-454D-B24A-71E50B04D826}" presName="parTxOnly" presStyleLbl="node1" presStyleIdx="2" presStyleCnt="4">
        <dgm:presLayoutVars>
          <dgm:chMax val="0"/>
          <dgm:chPref val="0"/>
          <dgm:bulletEnabled val="1"/>
        </dgm:presLayoutVars>
      </dgm:prSet>
      <dgm:spPr/>
      <dgm:t>
        <a:bodyPr/>
        <a:lstStyle/>
        <a:p>
          <a:endParaRPr lang="en-CA"/>
        </a:p>
      </dgm:t>
    </dgm:pt>
    <dgm:pt modelId="{7A8F4D75-0DC3-45F2-8012-90A97ADE5D76}" type="pres">
      <dgm:prSet presAssocID="{22163486-B911-4E76-BEDF-9ED23672A737}" presName="parTxOnlySpace" presStyleCnt="0"/>
      <dgm:spPr/>
    </dgm:pt>
    <dgm:pt modelId="{DCE7E538-49DA-46C1-9EC0-6B3B31DF49C7}" type="pres">
      <dgm:prSet presAssocID="{E3D1F788-DB3F-4772-8170-D04250708038}" presName="parTxOnly" presStyleLbl="node1" presStyleIdx="3" presStyleCnt="4">
        <dgm:presLayoutVars>
          <dgm:chMax val="0"/>
          <dgm:chPref val="0"/>
          <dgm:bulletEnabled val="1"/>
        </dgm:presLayoutVars>
      </dgm:prSet>
      <dgm:spPr/>
      <dgm:t>
        <a:bodyPr/>
        <a:lstStyle/>
        <a:p>
          <a:endParaRPr lang="en-CA"/>
        </a:p>
      </dgm:t>
    </dgm:pt>
  </dgm:ptLst>
  <dgm:cxnLst>
    <dgm:cxn modelId="{82D4279C-5D50-4277-8428-2B69BBB0C3CD}" srcId="{A8529542-6AD2-4C5A-8A15-E5E255AC3334}" destId="{78C14352-2FCA-454D-B24A-71E50B04D826}" srcOrd="2" destOrd="0" parTransId="{927B1F2F-C945-46F2-9CE4-92D0FC05151F}" sibTransId="{22163486-B911-4E76-BEDF-9ED23672A737}"/>
    <dgm:cxn modelId="{58973A27-234B-4B6B-BD1C-758AE5AF57B4}" type="presOf" srcId="{5C733899-3DEF-4000-A659-44D98A118E5F}" destId="{7B27E83D-3B94-4F3A-A890-FE520ED06A04}" srcOrd="0" destOrd="0" presId="urn:microsoft.com/office/officeart/2005/8/layout/chevron1"/>
    <dgm:cxn modelId="{FDA17213-18F8-4A8F-BD38-FBFD4DF6BEF8}" type="presOf" srcId="{A8529542-6AD2-4C5A-8A15-E5E255AC3334}" destId="{DFBABF3A-3700-4FCA-8B53-3D66BC164501}" srcOrd="0" destOrd="0" presId="urn:microsoft.com/office/officeart/2005/8/layout/chevron1"/>
    <dgm:cxn modelId="{A29B7B67-4236-4217-8E9A-EB4F0FC82641}" srcId="{A8529542-6AD2-4C5A-8A15-E5E255AC3334}" destId="{1A7E55BE-CCAE-4AC7-BB16-5150E617E55A}" srcOrd="1" destOrd="0" parTransId="{16AC0F60-1E03-48C7-9921-7048613FE852}" sibTransId="{7B411E3D-012D-4D40-B338-EC8DADCF92E7}"/>
    <dgm:cxn modelId="{6D0BE998-68D3-4A60-9086-C82762803A00}" srcId="{A8529542-6AD2-4C5A-8A15-E5E255AC3334}" destId="{5C733899-3DEF-4000-A659-44D98A118E5F}" srcOrd="0" destOrd="0" parTransId="{A5BBCEE5-684D-47E7-AE43-7F4BC507AAC9}" sibTransId="{3885E992-8F09-4AB7-BD14-F4A51C6E22AB}"/>
    <dgm:cxn modelId="{88C99C85-C695-477E-8E9C-E1C6900A7920}" type="presOf" srcId="{1A7E55BE-CCAE-4AC7-BB16-5150E617E55A}" destId="{D80EC97D-C792-4A83-A220-F0C29455DC56}" srcOrd="0" destOrd="0" presId="urn:microsoft.com/office/officeart/2005/8/layout/chevron1"/>
    <dgm:cxn modelId="{4E7A396A-4CA3-4F79-94C4-60D8DCF7102A}" type="presOf" srcId="{E3D1F788-DB3F-4772-8170-D04250708038}" destId="{DCE7E538-49DA-46C1-9EC0-6B3B31DF49C7}" srcOrd="0" destOrd="0" presId="urn:microsoft.com/office/officeart/2005/8/layout/chevron1"/>
    <dgm:cxn modelId="{247311C7-5EB3-4F60-B800-86472239BBBD}" type="presOf" srcId="{78C14352-2FCA-454D-B24A-71E50B04D826}" destId="{3F99BCEB-CA6B-4810-9921-83E3318FDD7E}" srcOrd="0" destOrd="0" presId="urn:microsoft.com/office/officeart/2005/8/layout/chevron1"/>
    <dgm:cxn modelId="{B89FC8D8-7A81-4921-9197-6F9268204AA2}" srcId="{A8529542-6AD2-4C5A-8A15-E5E255AC3334}" destId="{E3D1F788-DB3F-4772-8170-D04250708038}" srcOrd="3" destOrd="0" parTransId="{2B675994-68BD-4EC7-9B5B-19E940E6DF1B}" sibTransId="{4AFFB86A-957A-4344-B324-65B25E95C616}"/>
    <dgm:cxn modelId="{AF4D0477-2844-4778-88B4-A2615A01B0B8}" type="presParOf" srcId="{DFBABF3A-3700-4FCA-8B53-3D66BC164501}" destId="{7B27E83D-3B94-4F3A-A890-FE520ED06A04}" srcOrd="0" destOrd="0" presId="urn:microsoft.com/office/officeart/2005/8/layout/chevron1"/>
    <dgm:cxn modelId="{E3B2B54B-1EAE-43D1-94E4-AE57E4BBB310}" type="presParOf" srcId="{DFBABF3A-3700-4FCA-8B53-3D66BC164501}" destId="{DC955242-187B-4DE8-8386-49432E599CAD}" srcOrd="1" destOrd="0" presId="urn:microsoft.com/office/officeart/2005/8/layout/chevron1"/>
    <dgm:cxn modelId="{B3849CF8-BCF3-4AAC-ACC5-226AFA9EFBAE}" type="presParOf" srcId="{DFBABF3A-3700-4FCA-8B53-3D66BC164501}" destId="{D80EC97D-C792-4A83-A220-F0C29455DC56}" srcOrd="2" destOrd="0" presId="urn:microsoft.com/office/officeart/2005/8/layout/chevron1"/>
    <dgm:cxn modelId="{7505C857-947E-4238-8B01-B6846CBFDB97}" type="presParOf" srcId="{DFBABF3A-3700-4FCA-8B53-3D66BC164501}" destId="{2A38940B-F891-49C9-BB19-3A60F57A2F2E}" srcOrd="3" destOrd="0" presId="urn:microsoft.com/office/officeart/2005/8/layout/chevron1"/>
    <dgm:cxn modelId="{CE12D54E-BFB9-4BEC-ADCB-0039E1807E8C}" type="presParOf" srcId="{DFBABF3A-3700-4FCA-8B53-3D66BC164501}" destId="{3F99BCEB-CA6B-4810-9921-83E3318FDD7E}" srcOrd="4" destOrd="0" presId="urn:microsoft.com/office/officeart/2005/8/layout/chevron1"/>
    <dgm:cxn modelId="{AB577731-BE67-4B31-99EB-0DBB6D102F00}" type="presParOf" srcId="{DFBABF3A-3700-4FCA-8B53-3D66BC164501}" destId="{7A8F4D75-0DC3-45F2-8012-90A97ADE5D76}" srcOrd="5" destOrd="0" presId="urn:microsoft.com/office/officeart/2005/8/layout/chevron1"/>
    <dgm:cxn modelId="{6F5C90A5-48F9-49A4-A104-3922A21C4666}" type="presParOf" srcId="{DFBABF3A-3700-4FCA-8B53-3D66BC164501}" destId="{DCE7E538-49DA-46C1-9EC0-6B3B31DF49C7}"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5A1F8F-0590-4D29-86D5-5A3CC9FC9A47}" type="doc">
      <dgm:prSet loTypeId="urn:microsoft.com/office/officeart/2005/8/layout/cycle8" loCatId="cycle" qsTypeId="urn:microsoft.com/office/officeart/2005/8/quickstyle/simple1" qsCatId="simple" csTypeId="urn:microsoft.com/office/officeart/2005/8/colors/accent1_2" csCatId="accent1" phldr="1"/>
      <dgm:spPr/>
    </dgm:pt>
    <dgm:pt modelId="{68EBC17B-D47A-43FE-9261-BF4D747E77C4}">
      <dgm:prSet phldrT="[Text]" custT="1"/>
      <dgm:spPr/>
      <dgm:t>
        <a:bodyPr/>
        <a:lstStyle/>
        <a:p>
          <a:r>
            <a:rPr lang="en-CA" sz="1150" b="1" dirty="0">
              <a:latin typeface="Arial" panose="020B0604020202020204" pitchFamily="34" charset="0"/>
              <a:ea typeface="Roboto" panose="02000000000000000000" pitchFamily="2" charset="0"/>
            </a:rPr>
            <a:t>Learning</a:t>
          </a:r>
        </a:p>
      </dgm:t>
    </dgm:pt>
    <dgm:pt modelId="{40CDF25B-4145-4AF0-A024-DEFA2ECD394E}" type="parTrans" cxnId="{2EF74464-1409-438B-86E9-8C120ED4BD69}">
      <dgm:prSet/>
      <dgm:spPr/>
      <dgm:t>
        <a:bodyPr/>
        <a:lstStyle/>
        <a:p>
          <a:endParaRPr lang="en-CA" b="0">
            <a:latin typeface="Roboto" panose="02000000000000000000" pitchFamily="2" charset="0"/>
            <a:ea typeface="Roboto" panose="02000000000000000000" pitchFamily="2" charset="0"/>
          </a:endParaRPr>
        </a:p>
      </dgm:t>
    </dgm:pt>
    <dgm:pt modelId="{289474E4-3CED-469B-9212-D879593887AC}" type="sibTrans" cxnId="{2EF74464-1409-438B-86E9-8C120ED4BD69}">
      <dgm:prSet/>
      <dgm:spPr/>
      <dgm:t>
        <a:bodyPr/>
        <a:lstStyle/>
        <a:p>
          <a:endParaRPr lang="en-CA" b="0">
            <a:latin typeface="Roboto" panose="02000000000000000000" pitchFamily="2" charset="0"/>
            <a:ea typeface="Roboto" panose="02000000000000000000" pitchFamily="2" charset="0"/>
          </a:endParaRPr>
        </a:p>
      </dgm:t>
    </dgm:pt>
    <dgm:pt modelId="{77B098F3-FA8B-4A9B-80B6-7B43D8640AD2}">
      <dgm:prSet phldrT="[Text]" custT="1"/>
      <dgm:spPr/>
      <dgm:t>
        <a:bodyPr/>
        <a:lstStyle/>
        <a:p>
          <a:r>
            <a:rPr lang="en-CA" sz="1150" b="1" dirty="0">
              <a:latin typeface="Arial" panose="020B0604020202020204" pitchFamily="34" charset="0"/>
              <a:ea typeface="Roboto" panose="02000000000000000000" pitchFamily="2" charset="0"/>
            </a:rPr>
            <a:t>Automation</a:t>
          </a:r>
        </a:p>
      </dgm:t>
    </dgm:pt>
    <dgm:pt modelId="{5FD73375-4069-4642-AAF9-FB2983515FAF}" type="parTrans" cxnId="{441DDD9F-CDA7-41E3-B2D7-FCA11E7E6981}">
      <dgm:prSet/>
      <dgm:spPr/>
      <dgm:t>
        <a:bodyPr/>
        <a:lstStyle/>
        <a:p>
          <a:endParaRPr lang="en-CA" b="0">
            <a:latin typeface="Roboto" panose="02000000000000000000" pitchFamily="2" charset="0"/>
            <a:ea typeface="Roboto" panose="02000000000000000000" pitchFamily="2" charset="0"/>
          </a:endParaRPr>
        </a:p>
      </dgm:t>
    </dgm:pt>
    <dgm:pt modelId="{7DEB10A5-84F1-4285-9C29-641AA57A325A}" type="sibTrans" cxnId="{441DDD9F-CDA7-41E3-B2D7-FCA11E7E6981}">
      <dgm:prSet/>
      <dgm:spPr/>
      <dgm:t>
        <a:bodyPr/>
        <a:lstStyle/>
        <a:p>
          <a:endParaRPr lang="en-CA" b="0">
            <a:latin typeface="Roboto" panose="02000000000000000000" pitchFamily="2" charset="0"/>
            <a:ea typeface="Roboto" panose="02000000000000000000" pitchFamily="2" charset="0"/>
          </a:endParaRPr>
        </a:p>
      </dgm:t>
    </dgm:pt>
    <dgm:pt modelId="{41C913C1-DB1C-4940-B950-1E4F360297B2}">
      <dgm:prSet phldrT="[Text]" custT="1"/>
      <dgm:spPr/>
      <dgm:t>
        <a:bodyPr/>
        <a:lstStyle/>
        <a:p>
          <a:r>
            <a:rPr lang="en-CA" sz="1150" b="1" dirty="0">
              <a:latin typeface="Arial" panose="020B0604020202020204" pitchFamily="34" charset="0"/>
              <a:ea typeface="Roboto" panose="02000000000000000000" pitchFamily="2" charset="0"/>
            </a:rPr>
            <a:t>Culture</a:t>
          </a:r>
        </a:p>
      </dgm:t>
    </dgm:pt>
    <dgm:pt modelId="{1220D3B5-57F6-479C-B962-31429C8A7E0B}" type="parTrans" cxnId="{A64B2137-126D-4B9B-9F47-BBAA3A12C105}">
      <dgm:prSet/>
      <dgm:spPr/>
      <dgm:t>
        <a:bodyPr/>
        <a:lstStyle/>
        <a:p>
          <a:endParaRPr lang="en-CA" b="0">
            <a:latin typeface="Roboto" panose="02000000000000000000" pitchFamily="2" charset="0"/>
            <a:ea typeface="Roboto" panose="02000000000000000000" pitchFamily="2" charset="0"/>
          </a:endParaRPr>
        </a:p>
      </dgm:t>
    </dgm:pt>
    <dgm:pt modelId="{6851B46E-2AAB-4747-95D6-CA3E9AD3A03A}" type="sibTrans" cxnId="{A64B2137-126D-4B9B-9F47-BBAA3A12C105}">
      <dgm:prSet/>
      <dgm:spPr/>
      <dgm:t>
        <a:bodyPr/>
        <a:lstStyle/>
        <a:p>
          <a:endParaRPr lang="en-CA" b="0">
            <a:latin typeface="Roboto" panose="02000000000000000000" pitchFamily="2" charset="0"/>
            <a:ea typeface="Roboto" panose="02000000000000000000" pitchFamily="2" charset="0"/>
          </a:endParaRPr>
        </a:p>
      </dgm:t>
    </dgm:pt>
    <dgm:pt modelId="{0B0DC224-4622-4F50-BDAD-3AC14FEA5297}">
      <dgm:prSet phldrT="[Text]" custT="1"/>
      <dgm:spPr/>
      <dgm:t>
        <a:bodyPr/>
        <a:lstStyle/>
        <a:p>
          <a:r>
            <a:rPr lang="en-CA" sz="1150" b="1" dirty="0">
              <a:latin typeface="Arial" panose="020B0604020202020204" pitchFamily="34" charset="0"/>
              <a:ea typeface="Roboto" panose="02000000000000000000" pitchFamily="2" charset="0"/>
            </a:rPr>
            <a:t>Metrics and Governance</a:t>
          </a:r>
        </a:p>
      </dgm:t>
    </dgm:pt>
    <dgm:pt modelId="{33B7ABF1-8E74-4DEC-8A92-8CA8F0F8DC41}" type="parTrans" cxnId="{68C63FDF-6278-4BA9-B507-B9262E36692A}">
      <dgm:prSet/>
      <dgm:spPr/>
      <dgm:t>
        <a:bodyPr/>
        <a:lstStyle/>
        <a:p>
          <a:endParaRPr lang="en-CA" b="0">
            <a:latin typeface="Roboto" panose="02000000000000000000" pitchFamily="2" charset="0"/>
            <a:ea typeface="Roboto" panose="02000000000000000000" pitchFamily="2" charset="0"/>
          </a:endParaRPr>
        </a:p>
      </dgm:t>
    </dgm:pt>
    <dgm:pt modelId="{4AC033D3-5457-4B0A-AF90-B723D3530AAF}" type="sibTrans" cxnId="{68C63FDF-6278-4BA9-B507-B9262E36692A}">
      <dgm:prSet/>
      <dgm:spPr/>
      <dgm:t>
        <a:bodyPr/>
        <a:lstStyle/>
        <a:p>
          <a:endParaRPr lang="en-CA" b="0">
            <a:latin typeface="Roboto" panose="02000000000000000000" pitchFamily="2" charset="0"/>
            <a:ea typeface="Roboto" panose="02000000000000000000" pitchFamily="2" charset="0"/>
          </a:endParaRPr>
        </a:p>
      </dgm:t>
    </dgm:pt>
    <dgm:pt modelId="{19D6467E-6E1B-4986-97D5-3ED4E7F77E47}">
      <dgm:prSet phldrT="[Text]" custT="1"/>
      <dgm:spPr/>
      <dgm:t>
        <a:bodyPr/>
        <a:lstStyle/>
        <a:p>
          <a:r>
            <a:rPr lang="en-CA" sz="1150" b="1" dirty="0">
              <a:latin typeface="Arial" panose="020B0604020202020204" pitchFamily="34" charset="0"/>
              <a:ea typeface="Roboto" panose="02000000000000000000" pitchFamily="2" charset="0"/>
            </a:rPr>
            <a:t>Integrated Teams</a:t>
          </a:r>
        </a:p>
      </dgm:t>
    </dgm:pt>
    <dgm:pt modelId="{872197FA-7510-489A-AE69-571747D479A2}" type="parTrans" cxnId="{A40E0D7E-16E1-4670-A4F8-CE3130A4014D}">
      <dgm:prSet/>
      <dgm:spPr/>
      <dgm:t>
        <a:bodyPr/>
        <a:lstStyle/>
        <a:p>
          <a:endParaRPr lang="en-CA" b="0">
            <a:latin typeface="Roboto" panose="02000000000000000000" pitchFamily="2" charset="0"/>
            <a:ea typeface="Roboto" panose="02000000000000000000" pitchFamily="2" charset="0"/>
          </a:endParaRPr>
        </a:p>
      </dgm:t>
    </dgm:pt>
    <dgm:pt modelId="{4A33FD8A-6BA9-470E-82FC-E5852C1276FD}" type="sibTrans" cxnId="{A40E0D7E-16E1-4670-A4F8-CE3130A4014D}">
      <dgm:prSet/>
      <dgm:spPr/>
      <dgm:t>
        <a:bodyPr/>
        <a:lstStyle/>
        <a:p>
          <a:endParaRPr lang="en-CA" b="0">
            <a:latin typeface="Roboto" panose="02000000000000000000" pitchFamily="2" charset="0"/>
            <a:ea typeface="Roboto" panose="02000000000000000000" pitchFamily="2" charset="0"/>
          </a:endParaRPr>
        </a:p>
      </dgm:t>
    </dgm:pt>
    <dgm:pt modelId="{E40907CF-26C5-4FFA-B7D2-B5A7EB2C9AB4}" type="pres">
      <dgm:prSet presAssocID="{EB5A1F8F-0590-4D29-86D5-5A3CC9FC9A47}" presName="compositeShape" presStyleCnt="0">
        <dgm:presLayoutVars>
          <dgm:chMax val="7"/>
          <dgm:dir/>
          <dgm:resizeHandles val="exact"/>
        </dgm:presLayoutVars>
      </dgm:prSet>
      <dgm:spPr/>
    </dgm:pt>
    <dgm:pt modelId="{E25A4354-85BA-4094-B9F7-A39B93104CAA}" type="pres">
      <dgm:prSet presAssocID="{EB5A1F8F-0590-4D29-86D5-5A3CC9FC9A47}" presName="wedge1" presStyleLbl="node1" presStyleIdx="0" presStyleCnt="5"/>
      <dgm:spPr/>
      <dgm:t>
        <a:bodyPr/>
        <a:lstStyle/>
        <a:p>
          <a:endParaRPr lang="en-CA"/>
        </a:p>
      </dgm:t>
    </dgm:pt>
    <dgm:pt modelId="{9C31DD47-84EA-4D8E-8A39-46289ED5B4E8}" type="pres">
      <dgm:prSet presAssocID="{EB5A1F8F-0590-4D29-86D5-5A3CC9FC9A47}" presName="dummy1a" presStyleCnt="0"/>
      <dgm:spPr/>
    </dgm:pt>
    <dgm:pt modelId="{A46D95D3-A7A9-4406-BA73-2C6840FD9EDA}" type="pres">
      <dgm:prSet presAssocID="{EB5A1F8F-0590-4D29-86D5-5A3CC9FC9A47}" presName="dummy1b" presStyleCnt="0"/>
      <dgm:spPr/>
    </dgm:pt>
    <dgm:pt modelId="{FD70BABD-915E-4BF4-8F6F-BFD277FA10E7}" type="pres">
      <dgm:prSet presAssocID="{EB5A1F8F-0590-4D29-86D5-5A3CC9FC9A47}" presName="wedge1Tx" presStyleLbl="node1" presStyleIdx="0" presStyleCnt="5">
        <dgm:presLayoutVars>
          <dgm:chMax val="0"/>
          <dgm:chPref val="0"/>
          <dgm:bulletEnabled val="1"/>
        </dgm:presLayoutVars>
      </dgm:prSet>
      <dgm:spPr/>
      <dgm:t>
        <a:bodyPr/>
        <a:lstStyle/>
        <a:p>
          <a:endParaRPr lang="en-CA"/>
        </a:p>
      </dgm:t>
    </dgm:pt>
    <dgm:pt modelId="{3659DA5F-2A66-44D7-BCA8-D85BCFFA7706}" type="pres">
      <dgm:prSet presAssocID="{EB5A1F8F-0590-4D29-86D5-5A3CC9FC9A47}" presName="wedge2" presStyleLbl="node1" presStyleIdx="1" presStyleCnt="5"/>
      <dgm:spPr/>
      <dgm:t>
        <a:bodyPr/>
        <a:lstStyle/>
        <a:p>
          <a:endParaRPr lang="en-CA"/>
        </a:p>
      </dgm:t>
    </dgm:pt>
    <dgm:pt modelId="{31CE7C92-DF56-4992-AE62-0106CBA29713}" type="pres">
      <dgm:prSet presAssocID="{EB5A1F8F-0590-4D29-86D5-5A3CC9FC9A47}" presName="dummy2a" presStyleCnt="0"/>
      <dgm:spPr/>
    </dgm:pt>
    <dgm:pt modelId="{E987B40C-04C1-4FE2-A771-45A24179656B}" type="pres">
      <dgm:prSet presAssocID="{EB5A1F8F-0590-4D29-86D5-5A3CC9FC9A47}" presName="dummy2b" presStyleCnt="0"/>
      <dgm:spPr/>
    </dgm:pt>
    <dgm:pt modelId="{CFA76BB5-374E-468E-AC60-5CEA8DF14B54}" type="pres">
      <dgm:prSet presAssocID="{EB5A1F8F-0590-4D29-86D5-5A3CC9FC9A47}" presName="wedge2Tx" presStyleLbl="node1" presStyleIdx="1" presStyleCnt="5">
        <dgm:presLayoutVars>
          <dgm:chMax val="0"/>
          <dgm:chPref val="0"/>
          <dgm:bulletEnabled val="1"/>
        </dgm:presLayoutVars>
      </dgm:prSet>
      <dgm:spPr/>
      <dgm:t>
        <a:bodyPr/>
        <a:lstStyle/>
        <a:p>
          <a:endParaRPr lang="en-CA"/>
        </a:p>
      </dgm:t>
    </dgm:pt>
    <dgm:pt modelId="{2A56F502-5B80-4C79-94B4-1F2205E001D1}" type="pres">
      <dgm:prSet presAssocID="{EB5A1F8F-0590-4D29-86D5-5A3CC9FC9A47}" presName="wedge3" presStyleLbl="node1" presStyleIdx="2" presStyleCnt="5"/>
      <dgm:spPr/>
      <dgm:t>
        <a:bodyPr/>
        <a:lstStyle/>
        <a:p>
          <a:endParaRPr lang="en-CA"/>
        </a:p>
      </dgm:t>
    </dgm:pt>
    <dgm:pt modelId="{8C9CCC2B-6491-450A-B33E-1169861A0DA2}" type="pres">
      <dgm:prSet presAssocID="{EB5A1F8F-0590-4D29-86D5-5A3CC9FC9A47}" presName="dummy3a" presStyleCnt="0"/>
      <dgm:spPr/>
    </dgm:pt>
    <dgm:pt modelId="{24A3007F-7597-4E75-9C3D-265809A0C58D}" type="pres">
      <dgm:prSet presAssocID="{EB5A1F8F-0590-4D29-86D5-5A3CC9FC9A47}" presName="dummy3b" presStyleCnt="0"/>
      <dgm:spPr/>
    </dgm:pt>
    <dgm:pt modelId="{F28398A9-15D4-45A6-9B17-CA134038804F}" type="pres">
      <dgm:prSet presAssocID="{EB5A1F8F-0590-4D29-86D5-5A3CC9FC9A47}" presName="wedge3Tx" presStyleLbl="node1" presStyleIdx="2" presStyleCnt="5">
        <dgm:presLayoutVars>
          <dgm:chMax val="0"/>
          <dgm:chPref val="0"/>
          <dgm:bulletEnabled val="1"/>
        </dgm:presLayoutVars>
      </dgm:prSet>
      <dgm:spPr/>
      <dgm:t>
        <a:bodyPr/>
        <a:lstStyle/>
        <a:p>
          <a:endParaRPr lang="en-CA"/>
        </a:p>
      </dgm:t>
    </dgm:pt>
    <dgm:pt modelId="{5C0BC00F-736A-4368-9189-EAEBFCD705F2}" type="pres">
      <dgm:prSet presAssocID="{EB5A1F8F-0590-4D29-86D5-5A3CC9FC9A47}" presName="wedge4" presStyleLbl="node1" presStyleIdx="3" presStyleCnt="5"/>
      <dgm:spPr/>
      <dgm:t>
        <a:bodyPr/>
        <a:lstStyle/>
        <a:p>
          <a:endParaRPr lang="en-CA"/>
        </a:p>
      </dgm:t>
    </dgm:pt>
    <dgm:pt modelId="{45CE18A7-2FCD-4A45-B810-34F7324206AA}" type="pres">
      <dgm:prSet presAssocID="{EB5A1F8F-0590-4D29-86D5-5A3CC9FC9A47}" presName="dummy4a" presStyleCnt="0"/>
      <dgm:spPr/>
    </dgm:pt>
    <dgm:pt modelId="{2BD5D6CD-C04E-4407-ACA7-9C957536C56A}" type="pres">
      <dgm:prSet presAssocID="{EB5A1F8F-0590-4D29-86D5-5A3CC9FC9A47}" presName="dummy4b" presStyleCnt="0"/>
      <dgm:spPr/>
    </dgm:pt>
    <dgm:pt modelId="{FD63B6A1-EF81-4534-83B3-9BB978067255}" type="pres">
      <dgm:prSet presAssocID="{EB5A1F8F-0590-4D29-86D5-5A3CC9FC9A47}" presName="wedge4Tx" presStyleLbl="node1" presStyleIdx="3" presStyleCnt="5">
        <dgm:presLayoutVars>
          <dgm:chMax val="0"/>
          <dgm:chPref val="0"/>
          <dgm:bulletEnabled val="1"/>
        </dgm:presLayoutVars>
      </dgm:prSet>
      <dgm:spPr/>
      <dgm:t>
        <a:bodyPr/>
        <a:lstStyle/>
        <a:p>
          <a:endParaRPr lang="en-CA"/>
        </a:p>
      </dgm:t>
    </dgm:pt>
    <dgm:pt modelId="{72270FDB-37EE-4C16-84D1-7D107168420B}" type="pres">
      <dgm:prSet presAssocID="{EB5A1F8F-0590-4D29-86D5-5A3CC9FC9A47}" presName="wedge5" presStyleLbl="node1" presStyleIdx="4" presStyleCnt="5"/>
      <dgm:spPr/>
      <dgm:t>
        <a:bodyPr/>
        <a:lstStyle/>
        <a:p>
          <a:endParaRPr lang="en-CA"/>
        </a:p>
      </dgm:t>
    </dgm:pt>
    <dgm:pt modelId="{A217BC21-08EE-440E-A7AD-E0F5A8475B6C}" type="pres">
      <dgm:prSet presAssocID="{EB5A1F8F-0590-4D29-86D5-5A3CC9FC9A47}" presName="dummy5a" presStyleCnt="0"/>
      <dgm:spPr/>
    </dgm:pt>
    <dgm:pt modelId="{BE3BFE0B-89D5-4517-A0E5-947B88AE3623}" type="pres">
      <dgm:prSet presAssocID="{EB5A1F8F-0590-4D29-86D5-5A3CC9FC9A47}" presName="dummy5b" presStyleCnt="0"/>
      <dgm:spPr/>
    </dgm:pt>
    <dgm:pt modelId="{3510C037-56BB-4EFA-A4A1-F18DD8EDB014}" type="pres">
      <dgm:prSet presAssocID="{EB5A1F8F-0590-4D29-86D5-5A3CC9FC9A47}" presName="wedge5Tx" presStyleLbl="node1" presStyleIdx="4" presStyleCnt="5">
        <dgm:presLayoutVars>
          <dgm:chMax val="0"/>
          <dgm:chPref val="0"/>
          <dgm:bulletEnabled val="1"/>
        </dgm:presLayoutVars>
      </dgm:prSet>
      <dgm:spPr/>
      <dgm:t>
        <a:bodyPr/>
        <a:lstStyle/>
        <a:p>
          <a:endParaRPr lang="en-CA"/>
        </a:p>
      </dgm:t>
    </dgm:pt>
    <dgm:pt modelId="{59045D92-FF23-4806-AC33-02063BEFDD94}" type="pres">
      <dgm:prSet presAssocID="{289474E4-3CED-469B-9212-D879593887AC}" presName="arrowWedge1" presStyleLbl="fgSibTrans2D1" presStyleIdx="0" presStyleCnt="5"/>
      <dgm:spPr/>
    </dgm:pt>
    <dgm:pt modelId="{3A66EE54-2F9F-4AAA-A23B-F630B5613B1A}" type="pres">
      <dgm:prSet presAssocID="{7DEB10A5-84F1-4285-9C29-641AA57A325A}" presName="arrowWedge2" presStyleLbl="fgSibTrans2D1" presStyleIdx="1" presStyleCnt="5"/>
      <dgm:spPr/>
    </dgm:pt>
    <dgm:pt modelId="{256B79EE-1C61-4130-92C3-E4CC4B62E4D6}" type="pres">
      <dgm:prSet presAssocID="{4A33FD8A-6BA9-470E-82FC-E5852C1276FD}" presName="arrowWedge3" presStyleLbl="fgSibTrans2D1" presStyleIdx="2" presStyleCnt="5"/>
      <dgm:spPr/>
    </dgm:pt>
    <dgm:pt modelId="{593DA6D7-FA49-4416-BE99-A94A216D0A2F}" type="pres">
      <dgm:prSet presAssocID="{4AC033D3-5457-4B0A-AF90-B723D3530AAF}" presName="arrowWedge4" presStyleLbl="fgSibTrans2D1" presStyleIdx="3" presStyleCnt="5"/>
      <dgm:spPr/>
    </dgm:pt>
    <dgm:pt modelId="{63FD0AAC-3DD7-43BE-BEFA-9D5DABB9B7BD}" type="pres">
      <dgm:prSet presAssocID="{6851B46E-2AAB-4747-95D6-CA3E9AD3A03A}" presName="arrowWedge5" presStyleLbl="fgSibTrans2D1" presStyleIdx="4" presStyleCnt="5"/>
      <dgm:spPr/>
    </dgm:pt>
  </dgm:ptLst>
  <dgm:cxnLst>
    <dgm:cxn modelId="{69FCF8C4-22AD-48B7-ABCE-9A885D4CA9C7}" type="presOf" srcId="{41C913C1-DB1C-4940-B950-1E4F360297B2}" destId="{3510C037-56BB-4EFA-A4A1-F18DD8EDB014}" srcOrd="1" destOrd="0" presId="urn:microsoft.com/office/officeart/2005/8/layout/cycle8"/>
    <dgm:cxn modelId="{2EF74464-1409-438B-86E9-8C120ED4BD69}" srcId="{EB5A1F8F-0590-4D29-86D5-5A3CC9FC9A47}" destId="{68EBC17B-D47A-43FE-9261-BF4D747E77C4}" srcOrd="0" destOrd="0" parTransId="{40CDF25B-4145-4AF0-A024-DEFA2ECD394E}" sibTransId="{289474E4-3CED-469B-9212-D879593887AC}"/>
    <dgm:cxn modelId="{55A677F4-A67B-436D-A468-2C918B3F3FED}" type="presOf" srcId="{77B098F3-FA8B-4A9B-80B6-7B43D8640AD2}" destId="{3659DA5F-2A66-44D7-BCA8-D85BCFFA7706}" srcOrd="0" destOrd="0" presId="urn:microsoft.com/office/officeart/2005/8/layout/cycle8"/>
    <dgm:cxn modelId="{B59AE3ED-D437-4A32-8E3B-190D249CDB2B}" type="presOf" srcId="{0B0DC224-4622-4F50-BDAD-3AC14FEA5297}" destId="{FD63B6A1-EF81-4534-83B3-9BB978067255}" srcOrd="1" destOrd="0" presId="urn:microsoft.com/office/officeart/2005/8/layout/cycle8"/>
    <dgm:cxn modelId="{68C63FDF-6278-4BA9-B507-B9262E36692A}" srcId="{EB5A1F8F-0590-4D29-86D5-5A3CC9FC9A47}" destId="{0B0DC224-4622-4F50-BDAD-3AC14FEA5297}" srcOrd="3" destOrd="0" parTransId="{33B7ABF1-8E74-4DEC-8A92-8CA8F0F8DC41}" sibTransId="{4AC033D3-5457-4B0A-AF90-B723D3530AAF}"/>
    <dgm:cxn modelId="{991FB885-DF51-491B-8672-3C1A339BA1A6}" type="presOf" srcId="{68EBC17B-D47A-43FE-9261-BF4D747E77C4}" destId="{E25A4354-85BA-4094-B9F7-A39B93104CAA}" srcOrd="0" destOrd="0" presId="urn:microsoft.com/office/officeart/2005/8/layout/cycle8"/>
    <dgm:cxn modelId="{7BCE84AF-6FE3-40F0-B57B-BFB3A576003D}" type="presOf" srcId="{EB5A1F8F-0590-4D29-86D5-5A3CC9FC9A47}" destId="{E40907CF-26C5-4FFA-B7D2-B5A7EB2C9AB4}" srcOrd="0" destOrd="0" presId="urn:microsoft.com/office/officeart/2005/8/layout/cycle8"/>
    <dgm:cxn modelId="{441DDD9F-CDA7-41E3-B2D7-FCA11E7E6981}" srcId="{EB5A1F8F-0590-4D29-86D5-5A3CC9FC9A47}" destId="{77B098F3-FA8B-4A9B-80B6-7B43D8640AD2}" srcOrd="1" destOrd="0" parTransId="{5FD73375-4069-4642-AAF9-FB2983515FAF}" sibTransId="{7DEB10A5-84F1-4285-9C29-641AA57A325A}"/>
    <dgm:cxn modelId="{A40E0D7E-16E1-4670-A4F8-CE3130A4014D}" srcId="{EB5A1F8F-0590-4D29-86D5-5A3CC9FC9A47}" destId="{19D6467E-6E1B-4986-97D5-3ED4E7F77E47}" srcOrd="2" destOrd="0" parTransId="{872197FA-7510-489A-AE69-571747D479A2}" sibTransId="{4A33FD8A-6BA9-470E-82FC-E5852C1276FD}"/>
    <dgm:cxn modelId="{5080C2B3-DABC-462B-BB03-7790907CA33D}" type="presOf" srcId="{19D6467E-6E1B-4986-97D5-3ED4E7F77E47}" destId="{2A56F502-5B80-4C79-94B4-1F2205E001D1}" srcOrd="0" destOrd="0" presId="urn:microsoft.com/office/officeart/2005/8/layout/cycle8"/>
    <dgm:cxn modelId="{F25155A1-8514-4CEE-8638-94C2217E9A85}" type="presOf" srcId="{77B098F3-FA8B-4A9B-80B6-7B43D8640AD2}" destId="{CFA76BB5-374E-468E-AC60-5CEA8DF14B54}" srcOrd="1" destOrd="0" presId="urn:microsoft.com/office/officeart/2005/8/layout/cycle8"/>
    <dgm:cxn modelId="{D297745E-073A-4381-A0D6-A218ADDEC35F}" type="presOf" srcId="{19D6467E-6E1B-4986-97D5-3ED4E7F77E47}" destId="{F28398A9-15D4-45A6-9B17-CA134038804F}" srcOrd="1" destOrd="0" presId="urn:microsoft.com/office/officeart/2005/8/layout/cycle8"/>
    <dgm:cxn modelId="{B2ED8523-3589-4BCC-8E57-B30D719DC1F6}" type="presOf" srcId="{68EBC17B-D47A-43FE-9261-BF4D747E77C4}" destId="{FD70BABD-915E-4BF4-8F6F-BFD277FA10E7}" srcOrd="1" destOrd="0" presId="urn:microsoft.com/office/officeart/2005/8/layout/cycle8"/>
    <dgm:cxn modelId="{E43576D8-3A11-45BC-BD9D-C7A67E22D50E}" type="presOf" srcId="{41C913C1-DB1C-4940-B950-1E4F360297B2}" destId="{72270FDB-37EE-4C16-84D1-7D107168420B}" srcOrd="0" destOrd="0" presId="urn:microsoft.com/office/officeart/2005/8/layout/cycle8"/>
    <dgm:cxn modelId="{A64B2137-126D-4B9B-9F47-BBAA3A12C105}" srcId="{EB5A1F8F-0590-4D29-86D5-5A3CC9FC9A47}" destId="{41C913C1-DB1C-4940-B950-1E4F360297B2}" srcOrd="4" destOrd="0" parTransId="{1220D3B5-57F6-479C-B962-31429C8A7E0B}" sibTransId="{6851B46E-2AAB-4747-95D6-CA3E9AD3A03A}"/>
    <dgm:cxn modelId="{D48D4F62-FD6F-450A-B821-34E6E9E281A1}" type="presOf" srcId="{0B0DC224-4622-4F50-BDAD-3AC14FEA5297}" destId="{5C0BC00F-736A-4368-9189-EAEBFCD705F2}" srcOrd="0" destOrd="0" presId="urn:microsoft.com/office/officeart/2005/8/layout/cycle8"/>
    <dgm:cxn modelId="{79D6758E-3DAD-464E-9155-5E0564D3045D}" type="presParOf" srcId="{E40907CF-26C5-4FFA-B7D2-B5A7EB2C9AB4}" destId="{E25A4354-85BA-4094-B9F7-A39B93104CAA}" srcOrd="0" destOrd="0" presId="urn:microsoft.com/office/officeart/2005/8/layout/cycle8"/>
    <dgm:cxn modelId="{E5678FAB-7BBA-4E6F-A08F-13AFBA1B99BB}" type="presParOf" srcId="{E40907CF-26C5-4FFA-B7D2-B5A7EB2C9AB4}" destId="{9C31DD47-84EA-4D8E-8A39-46289ED5B4E8}" srcOrd="1" destOrd="0" presId="urn:microsoft.com/office/officeart/2005/8/layout/cycle8"/>
    <dgm:cxn modelId="{0C94279C-2F55-49DD-848D-48E31204EAC1}" type="presParOf" srcId="{E40907CF-26C5-4FFA-B7D2-B5A7EB2C9AB4}" destId="{A46D95D3-A7A9-4406-BA73-2C6840FD9EDA}" srcOrd="2" destOrd="0" presId="urn:microsoft.com/office/officeart/2005/8/layout/cycle8"/>
    <dgm:cxn modelId="{9BC3E189-918C-45C8-B6C2-A3EFB8361904}" type="presParOf" srcId="{E40907CF-26C5-4FFA-B7D2-B5A7EB2C9AB4}" destId="{FD70BABD-915E-4BF4-8F6F-BFD277FA10E7}" srcOrd="3" destOrd="0" presId="urn:microsoft.com/office/officeart/2005/8/layout/cycle8"/>
    <dgm:cxn modelId="{A6D9970B-CD63-4C19-8B2E-5656A8ADFB45}" type="presParOf" srcId="{E40907CF-26C5-4FFA-B7D2-B5A7EB2C9AB4}" destId="{3659DA5F-2A66-44D7-BCA8-D85BCFFA7706}" srcOrd="4" destOrd="0" presId="urn:microsoft.com/office/officeart/2005/8/layout/cycle8"/>
    <dgm:cxn modelId="{94CCBEC2-6788-4BF9-9816-CD599109F270}" type="presParOf" srcId="{E40907CF-26C5-4FFA-B7D2-B5A7EB2C9AB4}" destId="{31CE7C92-DF56-4992-AE62-0106CBA29713}" srcOrd="5" destOrd="0" presId="urn:microsoft.com/office/officeart/2005/8/layout/cycle8"/>
    <dgm:cxn modelId="{07F13579-15DB-4E76-B265-C92B969DDE10}" type="presParOf" srcId="{E40907CF-26C5-4FFA-B7D2-B5A7EB2C9AB4}" destId="{E987B40C-04C1-4FE2-A771-45A24179656B}" srcOrd="6" destOrd="0" presId="urn:microsoft.com/office/officeart/2005/8/layout/cycle8"/>
    <dgm:cxn modelId="{46CC7D93-ADFA-4E80-985B-C59E0BCD8A88}" type="presParOf" srcId="{E40907CF-26C5-4FFA-B7D2-B5A7EB2C9AB4}" destId="{CFA76BB5-374E-468E-AC60-5CEA8DF14B54}" srcOrd="7" destOrd="0" presId="urn:microsoft.com/office/officeart/2005/8/layout/cycle8"/>
    <dgm:cxn modelId="{BB2F1602-BB39-4265-8D79-7E8B69C3B63E}" type="presParOf" srcId="{E40907CF-26C5-4FFA-B7D2-B5A7EB2C9AB4}" destId="{2A56F502-5B80-4C79-94B4-1F2205E001D1}" srcOrd="8" destOrd="0" presId="urn:microsoft.com/office/officeart/2005/8/layout/cycle8"/>
    <dgm:cxn modelId="{135B233B-FECB-4C41-934D-047DBC236887}" type="presParOf" srcId="{E40907CF-26C5-4FFA-B7D2-B5A7EB2C9AB4}" destId="{8C9CCC2B-6491-450A-B33E-1169861A0DA2}" srcOrd="9" destOrd="0" presId="urn:microsoft.com/office/officeart/2005/8/layout/cycle8"/>
    <dgm:cxn modelId="{3E6DCD79-D17F-40CC-8415-8E4F4907F568}" type="presParOf" srcId="{E40907CF-26C5-4FFA-B7D2-B5A7EB2C9AB4}" destId="{24A3007F-7597-4E75-9C3D-265809A0C58D}" srcOrd="10" destOrd="0" presId="urn:microsoft.com/office/officeart/2005/8/layout/cycle8"/>
    <dgm:cxn modelId="{40FC574D-6F5C-4DE7-B6C2-CA756B73A972}" type="presParOf" srcId="{E40907CF-26C5-4FFA-B7D2-B5A7EB2C9AB4}" destId="{F28398A9-15D4-45A6-9B17-CA134038804F}" srcOrd="11" destOrd="0" presId="urn:microsoft.com/office/officeart/2005/8/layout/cycle8"/>
    <dgm:cxn modelId="{03839823-89E1-422D-9B22-735D3FE150BE}" type="presParOf" srcId="{E40907CF-26C5-4FFA-B7D2-B5A7EB2C9AB4}" destId="{5C0BC00F-736A-4368-9189-EAEBFCD705F2}" srcOrd="12" destOrd="0" presId="urn:microsoft.com/office/officeart/2005/8/layout/cycle8"/>
    <dgm:cxn modelId="{EE263775-2E1E-47CC-8BC0-7485DA5B6EAC}" type="presParOf" srcId="{E40907CF-26C5-4FFA-B7D2-B5A7EB2C9AB4}" destId="{45CE18A7-2FCD-4A45-B810-34F7324206AA}" srcOrd="13" destOrd="0" presId="urn:microsoft.com/office/officeart/2005/8/layout/cycle8"/>
    <dgm:cxn modelId="{D656F424-8251-4370-AF2A-9E4D07F20758}" type="presParOf" srcId="{E40907CF-26C5-4FFA-B7D2-B5A7EB2C9AB4}" destId="{2BD5D6CD-C04E-4407-ACA7-9C957536C56A}" srcOrd="14" destOrd="0" presId="urn:microsoft.com/office/officeart/2005/8/layout/cycle8"/>
    <dgm:cxn modelId="{E03123DB-54D4-4881-A39C-BF300D79BDFD}" type="presParOf" srcId="{E40907CF-26C5-4FFA-B7D2-B5A7EB2C9AB4}" destId="{FD63B6A1-EF81-4534-83B3-9BB978067255}" srcOrd="15" destOrd="0" presId="urn:microsoft.com/office/officeart/2005/8/layout/cycle8"/>
    <dgm:cxn modelId="{67F5BBF2-7DD5-4C81-8F84-2BC37F72A593}" type="presParOf" srcId="{E40907CF-26C5-4FFA-B7D2-B5A7EB2C9AB4}" destId="{72270FDB-37EE-4C16-84D1-7D107168420B}" srcOrd="16" destOrd="0" presId="urn:microsoft.com/office/officeart/2005/8/layout/cycle8"/>
    <dgm:cxn modelId="{BAA38F1F-8256-4645-A57E-6FEAEB1E2F77}" type="presParOf" srcId="{E40907CF-26C5-4FFA-B7D2-B5A7EB2C9AB4}" destId="{A217BC21-08EE-440E-A7AD-E0F5A8475B6C}" srcOrd="17" destOrd="0" presId="urn:microsoft.com/office/officeart/2005/8/layout/cycle8"/>
    <dgm:cxn modelId="{57CEC0D1-DC11-4C72-BE75-D9BBE9B5F239}" type="presParOf" srcId="{E40907CF-26C5-4FFA-B7D2-B5A7EB2C9AB4}" destId="{BE3BFE0B-89D5-4517-A0E5-947B88AE3623}" srcOrd="18" destOrd="0" presId="urn:microsoft.com/office/officeart/2005/8/layout/cycle8"/>
    <dgm:cxn modelId="{96D544A3-4DF3-4D38-A0EC-1A41FB009F5A}" type="presParOf" srcId="{E40907CF-26C5-4FFA-B7D2-B5A7EB2C9AB4}" destId="{3510C037-56BB-4EFA-A4A1-F18DD8EDB014}" srcOrd="19" destOrd="0" presId="urn:microsoft.com/office/officeart/2005/8/layout/cycle8"/>
    <dgm:cxn modelId="{8CD6DE03-B3A4-4DBD-81F4-6E2931712F2E}" type="presParOf" srcId="{E40907CF-26C5-4FFA-B7D2-B5A7EB2C9AB4}" destId="{59045D92-FF23-4806-AC33-02063BEFDD94}" srcOrd="20" destOrd="0" presId="urn:microsoft.com/office/officeart/2005/8/layout/cycle8"/>
    <dgm:cxn modelId="{04248917-05FA-466F-8138-3643860E0C8A}" type="presParOf" srcId="{E40907CF-26C5-4FFA-B7D2-B5A7EB2C9AB4}" destId="{3A66EE54-2F9F-4AAA-A23B-F630B5613B1A}" srcOrd="21" destOrd="0" presId="urn:microsoft.com/office/officeart/2005/8/layout/cycle8"/>
    <dgm:cxn modelId="{6CA5C8C5-18B9-47BC-9233-B6FD29F5040D}" type="presParOf" srcId="{E40907CF-26C5-4FFA-B7D2-B5A7EB2C9AB4}" destId="{256B79EE-1C61-4130-92C3-E4CC4B62E4D6}" srcOrd="22" destOrd="0" presId="urn:microsoft.com/office/officeart/2005/8/layout/cycle8"/>
    <dgm:cxn modelId="{F469253B-1702-4F64-87E1-72081474B48F}" type="presParOf" srcId="{E40907CF-26C5-4FFA-B7D2-B5A7EB2C9AB4}" destId="{593DA6D7-FA49-4416-BE99-A94A216D0A2F}" srcOrd="23" destOrd="0" presId="urn:microsoft.com/office/officeart/2005/8/layout/cycle8"/>
    <dgm:cxn modelId="{DCBA21C8-84F9-4D00-9105-023E1968BCC1}" type="presParOf" srcId="{E40907CF-26C5-4FFA-B7D2-B5A7EB2C9AB4}" destId="{63FD0AAC-3DD7-43BE-BEFA-9D5DABB9B7BD}" srcOrd="2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27E83D-3B94-4F3A-A890-FE520ED06A04}">
      <dsp:nvSpPr>
        <dsp:cNvPr id="0" name=""/>
        <dsp:cNvSpPr/>
      </dsp:nvSpPr>
      <dsp:spPr>
        <a:xfrm>
          <a:off x="3673" y="1604346"/>
          <a:ext cx="2138268" cy="855307"/>
        </a:xfrm>
        <a:prstGeom prst="chevron">
          <a:avLst/>
        </a:prstGeom>
        <a:solidFill>
          <a:srgbClr val="A2413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a:t>Develop</a:t>
          </a:r>
          <a:endParaRPr lang="en-CA" sz="2400" kern="1200" dirty="0"/>
        </a:p>
      </dsp:txBody>
      <dsp:txXfrm>
        <a:off x="431327" y="1604346"/>
        <a:ext cx="1282961" cy="855307"/>
      </dsp:txXfrm>
    </dsp:sp>
    <dsp:sp modelId="{D80EC97D-C792-4A83-A220-F0C29455DC56}">
      <dsp:nvSpPr>
        <dsp:cNvPr id="0" name=""/>
        <dsp:cNvSpPr/>
      </dsp:nvSpPr>
      <dsp:spPr>
        <a:xfrm>
          <a:off x="1928114" y="1604346"/>
          <a:ext cx="2138268" cy="85530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a:t>Build</a:t>
          </a:r>
          <a:endParaRPr lang="en-CA" sz="2400" kern="1200" dirty="0"/>
        </a:p>
      </dsp:txBody>
      <dsp:txXfrm>
        <a:off x="2355768" y="1604346"/>
        <a:ext cx="1282961" cy="855307"/>
      </dsp:txXfrm>
    </dsp:sp>
    <dsp:sp modelId="{3F99BCEB-CA6B-4810-9921-83E3318FDD7E}">
      <dsp:nvSpPr>
        <dsp:cNvPr id="0" name=""/>
        <dsp:cNvSpPr/>
      </dsp:nvSpPr>
      <dsp:spPr>
        <a:xfrm>
          <a:off x="3852556" y="1604346"/>
          <a:ext cx="2138268" cy="855307"/>
        </a:xfrm>
        <a:prstGeom prst="chevron">
          <a:avLst/>
        </a:prstGeom>
        <a:solidFill>
          <a:srgbClr val="A2413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a:t>Test</a:t>
          </a:r>
          <a:endParaRPr lang="en-CA" sz="2400" kern="1200" dirty="0"/>
        </a:p>
      </dsp:txBody>
      <dsp:txXfrm>
        <a:off x="4280210" y="1604346"/>
        <a:ext cx="1282961" cy="855307"/>
      </dsp:txXfrm>
    </dsp:sp>
    <dsp:sp modelId="{DCE7E538-49DA-46C1-9EC0-6B3B31DF49C7}">
      <dsp:nvSpPr>
        <dsp:cNvPr id="0" name=""/>
        <dsp:cNvSpPr/>
      </dsp:nvSpPr>
      <dsp:spPr>
        <a:xfrm>
          <a:off x="5776998" y="1604346"/>
          <a:ext cx="2138268" cy="85530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a:t>Deploy</a:t>
          </a:r>
          <a:endParaRPr lang="en-CA" sz="2400" kern="1200" dirty="0"/>
        </a:p>
      </dsp:txBody>
      <dsp:txXfrm>
        <a:off x="6204652" y="1604346"/>
        <a:ext cx="1282961" cy="8553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5A4354-85BA-4094-B9F7-A39B93104CAA}">
      <dsp:nvSpPr>
        <dsp:cNvPr id="0" name=""/>
        <dsp:cNvSpPr/>
      </dsp:nvSpPr>
      <dsp:spPr>
        <a:xfrm>
          <a:off x="1334967" y="223450"/>
          <a:ext cx="3032287" cy="3032287"/>
        </a:xfrm>
        <a:prstGeom prst="pie">
          <a:avLst>
            <a:gd name="adj1" fmla="val 16200000"/>
            <a:gd name="adj2" fmla="val 2052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11175">
            <a:lnSpc>
              <a:spcPct val="90000"/>
            </a:lnSpc>
            <a:spcBef>
              <a:spcPct val="0"/>
            </a:spcBef>
            <a:spcAft>
              <a:spcPct val="35000"/>
            </a:spcAft>
          </a:pPr>
          <a:r>
            <a:rPr lang="en-CA" sz="1150" b="1" kern="1200" dirty="0">
              <a:latin typeface="Arial" panose="020B0604020202020204" pitchFamily="34" charset="0"/>
              <a:ea typeface="Roboto" panose="02000000000000000000" pitchFamily="2" charset="0"/>
            </a:rPr>
            <a:t>Learning</a:t>
          </a:r>
        </a:p>
      </dsp:txBody>
      <dsp:txXfrm>
        <a:off x="2916810" y="733163"/>
        <a:ext cx="974663" cy="649775"/>
      </dsp:txXfrm>
    </dsp:sp>
    <dsp:sp modelId="{3659DA5F-2A66-44D7-BCA8-D85BCFFA7706}">
      <dsp:nvSpPr>
        <dsp:cNvPr id="0" name=""/>
        <dsp:cNvSpPr/>
      </dsp:nvSpPr>
      <dsp:spPr>
        <a:xfrm>
          <a:off x="1360958" y="304311"/>
          <a:ext cx="3032287" cy="3032287"/>
        </a:xfrm>
        <a:prstGeom prst="pie">
          <a:avLst>
            <a:gd name="adj1" fmla="val 20520000"/>
            <a:gd name="adj2" fmla="val 324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11175">
            <a:lnSpc>
              <a:spcPct val="90000"/>
            </a:lnSpc>
            <a:spcBef>
              <a:spcPct val="0"/>
            </a:spcBef>
            <a:spcAft>
              <a:spcPct val="35000"/>
            </a:spcAft>
          </a:pPr>
          <a:r>
            <a:rPr lang="en-CA" sz="1150" b="1" kern="1200" dirty="0">
              <a:latin typeface="Arial" panose="020B0604020202020204" pitchFamily="34" charset="0"/>
              <a:ea typeface="Roboto" panose="02000000000000000000" pitchFamily="2" charset="0"/>
            </a:rPr>
            <a:t>Automation</a:t>
          </a:r>
        </a:p>
      </dsp:txBody>
      <dsp:txXfrm>
        <a:off x="3313895" y="1689778"/>
        <a:ext cx="902466" cy="721973"/>
      </dsp:txXfrm>
    </dsp:sp>
    <dsp:sp modelId="{2A56F502-5B80-4C79-94B4-1F2205E001D1}">
      <dsp:nvSpPr>
        <dsp:cNvPr id="0" name=""/>
        <dsp:cNvSpPr/>
      </dsp:nvSpPr>
      <dsp:spPr>
        <a:xfrm>
          <a:off x="1292370" y="354127"/>
          <a:ext cx="3032287" cy="3032287"/>
        </a:xfrm>
        <a:prstGeom prst="pie">
          <a:avLst>
            <a:gd name="adj1" fmla="val 3240000"/>
            <a:gd name="adj2" fmla="val 756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11175">
            <a:lnSpc>
              <a:spcPct val="90000"/>
            </a:lnSpc>
            <a:spcBef>
              <a:spcPct val="0"/>
            </a:spcBef>
            <a:spcAft>
              <a:spcPct val="35000"/>
            </a:spcAft>
          </a:pPr>
          <a:r>
            <a:rPr lang="en-CA" sz="1150" b="1" kern="1200" dirty="0">
              <a:latin typeface="Arial" panose="020B0604020202020204" pitchFamily="34" charset="0"/>
              <a:ea typeface="Roboto" panose="02000000000000000000" pitchFamily="2" charset="0"/>
            </a:rPr>
            <a:t>Integrated Teams</a:t>
          </a:r>
        </a:p>
      </dsp:txBody>
      <dsp:txXfrm>
        <a:off x="2375330" y="2483948"/>
        <a:ext cx="866367" cy="794170"/>
      </dsp:txXfrm>
    </dsp:sp>
    <dsp:sp modelId="{5C0BC00F-736A-4368-9189-EAEBFCD705F2}">
      <dsp:nvSpPr>
        <dsp:cNvPr id="0" name=""/>
        <dsp:cNvSpPr/>
      </dsp:nvSpPr>
      <dsp:spPr>
        <a:xfrm>
          <a:off x="1223783" y="304311"/>
          <a:ext cx="3032287" cy="3032287"/>
        </a:xfrm>
        <a:prstGeom prst="pie">
          <a:avLst>
            <a:gd name="adj1" fmla="val 7560000"/>
            <a:gd name="adj2" fmla="val 1188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11175">
            <a:lnSpc>
              <a:spcPct val="90000"/>
            </a:lnSpc>
            <a:spcBef>
              <a:spcPct val="0"/>
            </a:spcBef>
            <a:spcAft>
              <a:spcPct val="35000"/>
            </a:spcAft>
          </a:pPr>
          <a:r>
            <a:rPr lang="en-CA" sz="1150" b="1" kern="1200" dirty="0">
              <a:latin typeface="Arial" panose="020B0604020202020204" pitchFamily="34" charset="0"/>
              <a:ea typeface="Roboto" panose="02000000000000000000" pitchFamily="2" charset="0"/>
            </a:rPr>
            <a:t>Metrics and Governance</a:t>
          </a:r>
        </a:p>
      </dsp:txBody>
      <dsp:txXfrm>
        <a:off x="1400666" y="1689778"/>
        <a:ext cx="902466" cy="721973"/>
      </dsp:txXfrm>
    </dsp:sp>
    <dsp:sp modelId="{72270FDB-37EE-4C16-84D1-7D107168420B}">
      <dsp:nvSpPr>
        <dsp:cNvPr id="0" name=""/>
        <dsp:cNvSpPr/>
      </dsp:nvSpPr>
      <dsp:spPr>
        <a:xfrm>
          <a:off x="1249774" y="223450"/>
          <a:ext cx="3032287" cy="3032287"/>
        </a:xfrm>
        <a:prstGeom prst="pie">
          <a:avLst>
            <a:gd name="adj1" fmla="val 1188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11175">
            <a:lnSpc>
              <a:spcPct val="90000"/>
            </a:lnSpc>
            <a:spcBef>
              <a:spcPct val="0"/>
            </a:spcBef>
            <a:spcAft>
              <a:spcPct val="35000"/>
            </a:spcAft>
          </a:pPr>
          <a:r>
            <a:rPr lang="en-CA" sz="1150" b="1" kern="1200" dirty="0">
              <a:latin typeface="Arial" panose="020B0604020202020204" pitchFamily="34" charset="0"/>
              <a:ea typeface="Roboto" panose="02000000000000000000" pitchFamily="2" charset="0"/>
            </a:rPr>
            <a:t>Culture</a:t>
          </a:r>
        </a:p>
      </dsp:txBody>
      <dsp:txXfrm>
        <a:off x="1725554" y="733163"/>
        <a:ext cx="974663" cy="649775"/>
      </dsp:txXfrm>
    </dsp:sp>
    <dsp:sp modelId="{59045D92-FF23-4806-AC33-02063BEFDD94}">
      <dsp:nvSpPr>
        <dsp:cNvPr id="0" name=""/>
        <dsp:cNvSpPr/>
      </dsp:nvSpPr>
      <dsp:spPr>
        <a:xfrm>
          <a:off x="1147111" y="35737"/>
          <a:ext cx="3407713" cy="3407713"/>
        </a:xfrm>
        <a:prstGeom prst="circularArrow">
          <a:avLst>
            <a:gd name="adj1" fmla="val 5085"/>
            <a:gd name="adj2" fmla="val 327528"/>
            <a:gd name="adj3" fmla="val 20192361"/>
            <a:gd name="adj4" fmla="val 16200324"/>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A66EE54-2F9F-4AAA-A23B-F630B5613B1A}">
      <dsp:nvSpPr>
        <dsp:cNvPr id="0" name=""/>
        <dsp:cNvSpPr/>
      </dsp:nvSpPr>
      <dsp:spPr>
        <a:xfrm>
          <a:off x="1173454" y="116572"/>
          <a:ext cx="3407713" cy="3407713"/>
        </a:xfrm>
        <a:prstGeom prst="circularArrow">
          <a:avLst>
            <a:gd name="adj1" fmla="val 5085"/>
            <a:gd name="adj2" fmla="val 327528"/>
            <a:gd name="adj3" fmla="val 2912753"/>
            <a:gd name="adj4" fmla="val 20519953"/>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56B79EE-1C61-4130-92C3-E4CC4B62E4D6}">
      <dsp:nvSpPr>
        <dsp:cNvPr id="0" name=""/>
        <dsp:cNvSpPr/>
      </dsp:nvSpPr>
      <dsp:spPr>
        <a:xfrm>
          <a:off x="1104657" y="166540"/>
          <a:ext cx="3407713" cy="3407713"/>
        </a:xfrm>
        <a:prstGeom prst="circularArrow">
          <a:avLst>
            <a:gd name="adj1" fmla="val 5085"/>
            <a:gd name="adj2" fmla="val 327528"/>
            <a:gd name="adj3" fmla="val 7232777"/>
            <a:gd name="adj4" fmla="val 3239695"/>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3DA6D7-FA49-4416-BE99-A94A216D0A2F}">
      <dsp:nvSpPr>
        <dsp:cNvPr id="0" name=""/>
        <dsp:cNvSpPr/>
      </dsp:nvSpPr>
      <dsp:spPr>
        <a:xfrm>
          <a:off x="1035860" y="116572"/>
          <a:ext cx="3407713" cy="3407713"/>
        </a:xfrm>
        <a:prstGeom prst="circularArrow">
          <a:avLst>
            <a:gd name="adj1" fmla="val 5085"/>
            <a:gd name="adj2" fmla="val 327528"/>
            <a:gd name="adj3" fmla="val 11552519"/>
            <a:gd name="adj4" fmla="val 7559718"/>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FD0AAC-3DD7-43BE-BEFA-9D5DABB9B7BD}">
      <dsp:nvSpPr>
        <dsp:cNvPr id="0" name=""/>
        <dsp:cNvSpPr/>
      </dsp:nvSpPr>
      <dsp:spPr>
        <a:xfrm>
          <a:off x="1062204" y="35737"/>
          <a:ext cx="3407713" cy="3407713"/>
        </a:xfrm>
        <a:prstGeom prst="circularArrow">
          <a:avLst>
            <a:gd name="adj1" fmla="val 5085"/>
            <a:gd name="adj2" fmla="val 327528"/>
            <a:gd name="adj3" fmla="val 15872148"/>
            <a:gd name="adj4" fmla="val 11880111"/>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3/4/2019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3/4/2019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4151421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6"/>
            <a:ext cx="9144000" cy="767954"/>
            <a:chOff x="0" y="6090046"/>
            <a:chExt cx="9144000" cy="767954"/>
          </a:xfrm>
        </p:grpSpPr>
        <p:sp>
          <p:nvSpPr>
            <p:cNvPr id="29" name="Rectangle 28"/>
            <p:cNvSpPr/>
            <p:nvPr/>
          </p:nvSpPr>
          <p:spPr>
            <a:xfrm>
              <a:off x="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1997-2019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544028585"/>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a:t>
              </a:r>
              <a:r>
                <a:rPr lang="en-CA" sz="800" dirty="0" smtClean="0">
                  <a:solidFill>
                    <a:srgbClr val="ADB7C3"/>
                  </a:solidFill>
                </a:rPr>
                <a:t>Group </a:t>
              </a:r>
              <a:r>
                <a:rPr lang="en-CA" sz="800" dirty="0">
                  <a:solidFill>
                    <a:srgbClr val="ADB7C3"/>
                  </a:solidFill>
                </a:rPr>
                <a:t>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1997-2019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a:xfrm>
            <a:off x="257174" y="255588"/>
            <a:ext cx="8620125" cy="877887"/>
          </a:xfrm>
          <a:prstGeom prst="rect">
            <a:avLst/>
          </a:prstGeom>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1342378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44211803"/>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4" name="Rectangle 23"/>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9" name="Picture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5621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6" name="Rectangle 15"/>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Tree>
    <p:extLst>
      <p:ext uri="{BB962C8B-B14F-4D97-AF65-F5344CB8AC3E}">
        <p14:creationId xmlns:p14="http://schemas.microsoft.com/office/powerpoint/2010/main" val="284110989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706" r:id="rId3"/>
    <p:sldLayoutId id="2147483721" r:id="rId4"/>
    <p:sldLayoutId id="2147483710" r:id="rId5"/>
    <p:sldLayoutId id="2147483711" r:id="rId6"/>
    <p:sldLayoutId id="2147483699" r:id="rId7"/>
    <p:sldLayoutId id="2147483702" r:id="rId8"/>
    <p:sldLayoutId id="2147483726" r:id="rId9"/>
    <p:sldLayoutId id="2147483764" r:id="rId10"/>
    <p:sldLayoutId id="2147483761" r:id="rId11"/>
    <p:sldLayoutId id="2147483763" r:id="rId12"/>
    <p:sldLayoutId id="2147483766" r:id="rId13"/>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3" name="Rectangle 12"/>
          <p:cNvSpPr/>
          <p:nvPr userDrawn="1"/>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2" name="Rectangle 11"/>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366953728"/>
      </p:ext>
    </p:extLst>
  </p:cSld>
  <p:clrMap bg1="lt1" tx1="dk1" bg2="lt2" tx2="dk2" accent1="accent1" accent2="accent2" accent3="accent3" accent4="accent4" accent5="accent5" accent6="accent6" hlink="hlink" folHlink="folHlink"/>
  <p:sldLayoutIdLst>
    <p:sldLayoutId id="2147483768" r:id="rId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embed-security-into-the-devops-pipeline-phases-1-2"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gif"/></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8" Type="http://schemas.openxmlformats.org/officeDocument/2006/relationships/hyperlink" Target="https://www.infotech.com/research/ss/establish-the-benefits-realization-process" TargetMode="External"/><Relationship Id="rId13" Type="http://schemas.openxmlformats.org/officeDocument/2006/relationships/hyperlink" Target="https://www.infotech.com/research/ss/build-a-strategic-workforce-plan" TargetMode="External"/><Relationship Id="rId18" Type="http://schemas.openxmlformats.org/officeDocument/2006/relationships/hyperlink" Target="https://www.infotech.com/research/ss/create-a-service-management-roadmap" TargetMode="External"/><Relationship Id="rId26" Type="http://schemas.openxmlformats.org/officeDocument/2006/relationships/hyperlink" Target="https://www.infotech.com/research/ss/build-a-business-driven-it-risk-management-program" TargetMode="External"/><Relationship Id="rId39" Type="http://schemas.openxmlformats.org/officeDocument/2006/relationships/hyperlink" Target="https://www.infotech.com/research/ss/optimize-your-sqa-practice-using-a-full-lifecycle-approach" TargetMode="External"/><Relationship Id="rId3" Type="http://schemas.openxmlformats.org/officeDocument/2006/relationships/hyperlink" Target="https://www.infotech.com/research/ss/redesign-it-governance-to-drive-optimal-business-results" TargetMode="External"/><Relationship Id="rId21" Type="http://schemas.openxmlformats.org/officeDocument/2006/relationships/hyperlink" Target="https://www.infotech.com/research/ss/implement-it-asset-management" TargetMode="External"/><Relationship Id="rId34" Type="http://schemas.openxmlformats.org/officeDocument/2006/relationships/hyperlink" Target="https://www.infotech.com/research/ss/it-develop-a-business-continuity-plan" TargetMode="External"/><Relationship Id="rId42" Type="http://schemas.openxmlformats.org/officeDocument/2006/relationships/hyperlink" Target="https://www.infotech.com/research/ss/build-a-next-generation-bi-with-a-game-changing-bi-strategy" TargetMode="External"/><Relationship Id="rId47" Type="http://schemas.openxmlformats.org/officeDocument/2006/relationships/hyperlink" Target="https://www.infotech.com/research/ss/build-a-strong-approach-to-business-requirements-gathering" TargetMode="External"/><Relationship Id="rId7" Type="http://schemas.openxmlformats.org/officeDocument/2006/relationships/hyperlink" Target="https://www.infotech.com/research/ss/take-the-pain-out-of-it-policies" TargetMode="External"/><Relationship Id="rId12" Type="http://schemas.openxmlformats.org/officeDocument/2006/relationships/hyperlink" Target="https://www.infotech.com/research/ss/minimize-the-damage-of-it-cost-cuts" TargetMode="External"/><Relationship Id="rId17" Type="http://schemas.openxmlformats.org/officeDocument/2006/relationships/hyperlink" Target="https://www.infotech.com/research/ss/assess-and-optimize-ea-capability" TargetMode="External"/><Relationship Id="rId25" Type="http://schemas.openxmlformats.org/officeDocument/2006/relationships/hyperlink" Target="https://www.infotech.com/research/ss/standardize-the-service-desk" TargetMode="External"/><Relationship Id="rId33" Type="http://schemas.openxmlformats.org/officeDocument/2006/relationships/hyperlink" Target="https://www.infotech.com/research/ss/take-control-of-compliance-improvement-to-conquer-every-audit" TargetMode="External"/><Relationship Id="rId38" Type="http://schemas.openxmlformats.org/officeDocument/2006/relationships/hyperlink" Target="https://www.infotech.com/research/ss/create-a-horizontally-optimized-sdlc-to-better-meet-business-demands" TargetMode="External"/><Relationship Id="rId46" Type="http://schemas.openxmlformats.org/officeDocument/2006/relationships/hyperlink" Target="https://www.infotech.com/research/ss/tailor-project-management-processes-to-fit-your-projects" TargetMode="External"/><Relationship Id="rId2" Type="http://schemas.openxmlformats.org/officeDocument/2006/relationships/image" Target="../media/image24.png"/><Relationship Id="rId16" Type="http://schemas.openxmlformats.org/officeDocument/2006/relationships/hyperlink" Target="https://www.infotech.com/research/ss/design-build-a-user-facing-service-catalog" TargetMode="External"/><Relationship Id="rId20" Type="http://schemas.openxmlformats.org/officeDocument/2006/relationships/hyperlink" Target="https://www.infotech.com/research/ss/establish-a-program-to-enable-effective-performance-monitoring" TargetMode="External"/><Relationship Id="rId29" Type="http://schemas.openxmlformats.org/officeDocument/2006/relationships/hyperlink" Target="https://www.infotech.com/research/ss/establish-a-right-sized-release-and-deployment-management-process" TargetMode="External"/><Relationship Id="rId41" Type="http://schemas.openxmlformats.org/officeDocument/2006/relationships/hyperlink" Target="https://www.infotech.com/research/ss/drive-organizational-change-from-the-pmo" TargetMode="External"/><Relationship Id="rId1" Type="http://schemas.openxmlformats.org/officeDocument/2006/relationships/slideLayout" Target="../slideLayouts/slideLayout14.xml"/><Relationship Id="rId6" Type="http://schemas.openxmlformats.org/officeDocument/2006/relationships/hyperlink" Target="https://www.infotech.com/research/ss/kick-start-it-led-business-innovation" TargetMode="External"/><Relationship Id="rId11" Type="http://schemas.openxmlformats.org/officeDocument/2006/relationships/hyperlink" Target="https://www.infotech.com/research/ss/transfer-it-knowledge-before-it-s-gone" TargetMode="External"/><Relationship Id="rId24" Type="http://schemas.openxmlformats.org/officeDocument/2006/relationships/hyperlink" Target="https://www.infotech.com/research/ss/create-a-configuration-management-roadmap" TargetMode="External"/><Relationship Id="rId32" Type="http://schemas.openxmlformats.org/officeDocument/2006/relationships/hyperlink" Target="https://www.infotech.com/research/ss/establish-an-effective-system-of-internal-it-controls-to-mitigate-risks" TargetMode="External"/><Relationship Id="rId37" Type="http://schemas.openxmlformats.org/officeDocument/2006/relationships/hyperlink" Target="https://www.infotech.com/research/ss/govern-and-manage-an-enterprise-software-implementation" TargetMode="External"/><Relationship Id="rId40" Type="http://schemas.openxmlformats.org/officeDocument/2006/relationships/hyperlink" Target="https://www.infotech.com/research/ss/develop-an-annual-maintenance-program-for-critical-applications" TargetMode="External"/><Relationship Id="rId45" Type="http://schemas.openxmlformats.org/officeDocument/2006/relationships/hyperlink" Target="https://www.infotech.com/research/ss/develop-a-project-portfolio-management-strategy" TargetMode="External"/><Relationship Id="rId5" Type="http://schemas.openxmlformats.org/officeDocument/2006/relationships/hyperlink" Target="https://www.infotech.com/research/ss/develop-meaningful-service-metrics-to-ensure-business-and-user-satisfaction" TargetMode="External"/><Relationship Id="rId15" Type="http://schemas.openxmlformats.org/officeDocument/2006/relationships/hyperlink" Target="https://www.infotech.com/research/ss/increase-it-productivity-by-25-by-actively-focusing-on-employee-engagement" TargetMode="External"/><Relationship Id="rId23" Type="http://schemas.openxmlformats.org/officeDocument/2006/relationships/hyperlink" Target="https://www.infotech.com/research/ss/optimize-change-management" TargetMode="External"/><Relationship Id="rId28" Type="http://schemas.openxmlformats.org/officeDocument/2006/relationships/hyperlink" Target="https://www.infotech.com/research/ss/build-a-security-governance-and-management-plan" TargetMode="External"/><Relationship Id="rId36" Type="http://schemas.openxmlformats.org/officeDocument/2006/relationships/hyperlink" Target="https://www.infotech.com/research/ss/build-a-business-driven-application-roadmap-using-an-agile-approach" TargetMode="External"/><Relationship Id="rId10" Type="http://schemas.openxmlformats.org/officeDocument/2006/relationships/hyperlink" Target="https://www.infotech.com/research/ss/manage-your-vendors-before-they-manage-you" TargetMode="External"/><Relationship Id="rId19" Type="http://schemas.openxmlformats.org/officeDocument/2006/relationships/hyperlink" Target="https://www.infotech.com/research/ss/drive-efficiency-and-agility-with-a-fit-for-purpose-quality-management-program" TargetMode="External"/><Relationship Id="rId31" Type="http://schemas.openxmlformats.org/officeDocument/2006/relationships/hyperlink" Target="https://www.infotech.com/research/ss/build-an-information-security-strategy" TargetMode="External"/><Relationship Id="rId44" Type="http://schemas.openxmlformats.org/officeDocument/2006/relationships/hyperlink" Target="https://www.infotech.com/research/ss/conquer-data-quality-challenges-in-4-steps" TargetMode="External"/><Relationship Id="rId4" Type="http://schemas.openxmlformats.org/officeDocument/2006/relationships/hyperlink" Target="https://www.infotech.com/research/ss/define-an-it-strategy-and-roadmap" TargetMode="External"/><Relationship Id="rId9" Type="http://schemas.openxmlformats.org/officeDocument/2006/relationships/hyperlink" Target="https://www.infotech.com/research/ss/build-an-it-budget-that-demonstrates-value-delivery" TargetMode="External"/><Relationship Id="rId14" Type="http://schemas.openxmlformats.org/officeDocument/2006/relationships/hyperlink" Target="https://www.infotech.com/research/ss/transform-it-through-strategic-organizational-design" TargetMode="External"/><Relationship Id="rId22" Type="http://schemas.openxmlformats.org/officeDocument/2006/relationships/hyperlink" Target="https://www.infotech.com/research/ss/improve-it-operations-management" TargetMode="External"/><Relationship Id="rId27" Type="http://schemas.openxmlformats.org/officeDocument/2006/relationships/hyperlink" Target="https://www.infotech.com/research/ss/manage-stakeholder-relations" TargetMode="External"/><Relationship Id="rId30" Type="http://schemas.openxmlformats.org/officeDocument/2006/relationships/hyperlink" Target="https://www.infotech.com/research/ss/manage-scarce-resources-with-effective-incident-and-problem-management" TargetMode="External"/><Relationship Id="rId35" Type="http://schemas.openxmlformats.org/officeDocument/2006/relationships/hyperlink" Target="https://www.infotech.com/research/ss/create-a-right-sized-disaster-recovery-plan" TargetMode="External"/><Relationship Id="rId43" Type="http://schemas.openxmlformats.org/officeDocument/2006/relationships/hyperlink" Target="https://www.infotech.com/research/ss/modernize-data-architecture-for-measurable-business-result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a:t>Embed Security Into </a:t>
            </a:r>
            <a:r>
              <a:rPr lang="en-US" dirty="0" smtClean="0"/>
              <a:t>the DevOps </a:t>
            </a:r>
            <a:r>
              <a:rPr lang="en-US" dirty="0"/>
              <a:t>Pipeline</a:t>
            </a:r>
          </a:p>
        </p:txBody>
      </p:sp>
      <p:sp>
        <p:nvSpPr>
          <p:cNvPr id="5" name="Tagline"/>
          <p:cNvSpPr>
            <a:spLocks noGrp="1"/>
          </p:cNvSpPr>
          <p:nvPr>
            <p:ph type="body" sz="quarter" idx="16"/>
          </p:nvPr>
        </p:nvSpPr>
        <p:spPr/>
        <p:txBody>
          <a:bodyPr/>
          <a:lstStyle/>
          <a:p>
            <a:r>
              <a:rPr lang="en-US" dirty="0"/>
              <a:t>Shift </a:t>
            </a:r>
            <a:r>
              <a:rPr lang="en-US" dirty="0" smtClean="0"/>
              <a:t>security </a:t>
            </a:r>
            <a:r>
              <a:rPr lang="en-US" dirty="0"/>
              <a:t>l</a:t>
            </a:r>
            <a:r>
              <a:rPr lang="en-US" dirty="0" smtClean="0"/>
              <a:t>eft </a:t>
            </a:r>
            <a:r>
              <a:rPr lang="en-US" dirty="0"/>
              <a:t>to get to </a:t>
            </a:r>
            <a:r>
              <a:rPr lang="en-US" dirty="0" smtClean="0"/>
              <a:t>DevSecOps.</a:t>
            </a:r>
            <a:endParaRPr lang="en-US" dirty="0"/>
          </a:p>
        </p:txBody>
      </p:sp>
      <p:grpSp>
        <p:nvGrpSpPr>
          <p:cNvPr id="6" name="Group 5"/>
          <p:cNvGrpSpPr/>
          <p:nvPr/>
        </p:nvGrpSpPr>
        <p:grpSpPr>
          <a:xfrm>
            <a:off x="0" y="5402461"/>
            <a:ext cx="9144000" cy="1455539"/>
            <a:chOff x="0" y="5402461"/>
            <a:chExt cx="9144000" cy="1455539"/>
          </a:xfrm>
        </p:grpSpPr>
        <p:sp>
          <p:nvSpPr>
            <p:cNvPr id="7" name="Rectangle 6"/>
            <p:cNvSpPr/>
            <p:nvPr/>
          </p:nvSpPr>
          <p:spPr>
            <a:xfrm>
              <a:off x="0" y="5402461"/>
              <a:ext cx="9144000" cy="1455539"/>
            </a:xfrm>
            <a:prstGeom prst="rect">
              <a:avLst/>
            </a:prstGeom>
            <a:solidFill>
              <a:srgbClr val="FFFFFF"/>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Arial"/>
                <a:ea typeface="+mn-ea"/>
                <a:cs typeface="+mn-cs"/>
              </a:endParaRPr>
            </a:p>
          </p:txBody>
        </p:sp>
        <p:grpSp>
          <p:nvGrpSpPr>
            <p:cNvPr id="8" name="Group 7"/>
            <p:cNvGrpSpPr/>
            <p:nvPr/>
          </p:nvGrpSpPr>
          <p:grpSpPr>
            <a:xfrm>
              <a:off x="0" y="5402461"/>
              <a:ext cx="9144000" cy="1455539"/>
              <a:chOff x="0" y="5402461"/>
              <a:chExt cx="9144000" cy="1455539"/>
            </a:xfrm>
          </p:grpSpPr>
          <p:pic>
            <p:nvPicPr>
              <p:cNvPr id="9" name="Picture 8"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0" name="Group 9"/>
              <p:cNvGrpSpPr/>
              <p:nvPr/>
            </p:nvGrpSpPr>
            <p:grpSpPr>
              <a:xfrm>
                <a:off x="0" y="6266557"/>
                <a:ext cx="9144000" cy="591443"/>
                <a:chOff x="0" y="6266557"/>
                <a:chExt cx="9144000" cy="591443"/>
              </a:xfrm>
            </p:grpSpPr>
            <p:sp>
              <p:nvSpPr>
                <p:cNvPr id="11" name="Rectangle 10"/>
                <p:cNvSpPr/>
                <p:nvPr/>
              </p:nvSpPr>
              <p:spPr>
                <a:xfrm>
                  <a:off x="0" y="6266557"/>
                  <a:ext cx="7308304" cy="591443"/>
                </a:xfrm>
                <a:prstGeom prst="rect">
                  <a:avLst/>
                </a:prstGeom>
                <a:solidFill>
                  <a:srgbClr val="FFFFFF"/>
                </a:solidFill>
                <a:ln w="25400" cap="flat" cmpd="sng" algn="ctr">
                  <a:noFill/>
                  <a:prstDash val="solid"/>
                </a:ln>
                <a:effectLst/>
              </p:spPr>
              <p:txBody>
                <a:bodyPr rtlCol="0" anchor="ctr"/>
                <a:lstStyle/>
                <a:p>
                  <a:pPr marL="174625" marR="0" lvl="0" indent="0" algn="r" defTabSz="914400" eaLnBrk="1" fontAlgn="base" latinLnBrk="0" hangingPunct="1">
                    <a:lnSpc>
                      <a:spcPct val="100000"/>
                    </a:lnSpc>
                    <a:spcBef>
                      <a:spcPct val="0"/>
                    </a:spcBef>
                    <a:spcAft>
                      <a:spcPct val="0"/>
                    </a:spcAft>
                    <a:buClrTx/>
                    <a:buSzTx/>
                    <a:buFontTx/>
                    <a:buNone/>
                    <a:tabLst/>
                    <a:defRPr/>
                  </a:pPr>
                  <a:r>
                    <a:rPr kumimoji="0" lang="en-CA" sz="800" b="0" i="0" u="none" strike="noStrike" kern="0" cap="none" spc="0" normalizeH="0" baseline="0" noProof="0" dirty="0" smtClean="0">
                      <a:ln>
                        <a:noFill/>
                      </a:ln>
                      <a:solidFill>
                        <a:srgbClr val="FFFFFF">
                          <a:lumMod val="65000"/>
                        </a:srgbClr>
                      </a:solidFill>
                      <a:effectLst/>
                      <a:uLnTx/>
                      <a:uFillTx/>
                      <a:latin typeface="Arial"/>
                      <a:ea typeface="+mn-ea"/>
                      <a:cs typeface="+mn-cs"/>
                    </a:rPr>
                    <a:t>Info-Tech's products and services combine actionable insight and relevant advice with ready-to-use tools</a:t>
                  </a:r>
                  <a:br>
                    <a:rPr kumimoji="0" lang="en-CA" sz="800" b="0" i="0" u="none" strike="noStrike" kern="0" cap="none" spc="0" normalizeH="0" baseline="0" noProof="0" dirty="0" smtClean="0">
                      <a:ln>
                        <a:noFill/>
                      </a:ln>
                      <a:solidFill>
                        <a:srgbClr val="FFFFFF">
                          <a:lumMod val="65000"/>
                        </a:srgbClr>
                      </a:solidFill>
                      <a:effectLst/>
                      <a:uLnTx/>
                      <a:uFillTx/>
                      <a:latin typeface="Arial"/>
                      <a:ea typeface="+mn-ea"/>
                      <a:cs typeface="+mn-cs"/>
                    </a:rPr>
                  </a:br>
                  <a:r>
                    <a:rPr kumimoji="0" lang="en-CA" sz="800" b="0" i="0" u="none" strike="noStrike" kern="0" cap="none" spc="0" normalizeH="0" baseline="0" noProof="0" dirty="0" smtClean="0">
                      <a:ln>
                        <a:noFill/>
                      </a:ln>
                      <a:solidFill>
                        <a:srgbClr val="FFFFFF">
                          <a:lumMod val="65000"/>
                        </a:srgbClr>
                      </a:solidFill>
                      <a:effectLst/>
                      <a:uLnTx/>
                      <a:uFillTx/>
                      <a:latin typeface="Arial"/>
                      <a:ea typeface="+mn-ea"/>
                      <a:cs typeface="+mn-cs"/>
                    </a:rPr>
                    <a:t>and templates that cover the full spectrum of IT concerns.© 1997-2019 Info-Tech Research Group</a:t>
                  </a:r>
                </a:p>
              </p:txBody>
            </p:sp>
            <p:sp>
              <p:nvSpPr>
                <p:cNvPr id="12" name="Rectangle 11"/>
                <p:cNvSpPr/>
                <p:nvPr/>
              </p:nvSpPr>
              <p:spPr>
                <a:xfrm>
                  <a:off x="7308304" y="6266557"/>
                  <a:ext cx="1835696" cy="591443"/>
                </a:xfrm>
                <a:prstGeom prst="rect">
                  <a:avLst/>
                </a:prstGeom>
                <a:solidFill>
                  <a:srgbClr val="FFFFFF"/>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CA" sz="1800" b="0" i="0" u="none" strike="noStrike" kern="0" cap="none" spc="0" normalizeH="0" baseline="0" noProof="0" smtClean="0">
                    <a:ln>
                      <a:noFill/>
                    </a:ln>
                    <a:solidFill>
                      <a:srgbClr val="FFFFFF"/>
                    </a:solidFill>
                    <a:effectLst/>
                    <a:uLnTx/>
                    <a:uFillTx/>
                    <a:latin typeface="Arial"/>
                    <a:ea typeface="+mn-ea"/>
                    <a:cs typeface="+mn-cs"/>
                  </a:endParaRPr>
                </a:p>
              </p:txBody>
            </p:sp>
            <p:pic>
              <p:nvPicPr>
                <p:cNvPr id="13" name="Picture 12"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grpSp>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114300"/>
            <a:ext cx="8620125" cy="1019175"/>
          </a:xfrm>
        </p:spPr>
        <p:txBody>
          <a:bodyPr/>
          <a:lstStyle/>
          <a:p>
            <a:r>
              <a:rPr lang="en-US" dirty="0"/>
              <a:t>Adopt the right DevSecOps practices with Info-Tech’s CLAIM </a:t>
            </a:r>
            <a:r>
              <a:rPr lang="en-US" dirty="0" smtClean="0"/>
              <a:t>Framework</a:t>
            </a:r>
            <a:endParaRPr lang="en-CA" dirty="0"/>
          </a:p>
        </p:txBody>
      </p:sp>
      <p:sp>
        <p:nvSpPr>
          <p:cNvPr id="3" name="Text Placeholder 2"/>
          <p:cNvSpPr txBox="1">
            <a:spLocks/>
          </p:cNvSpPr>
          <p:nvPr/>
        </p:nvSpPr>
        <p:spPr>
          <a:xfrm>
            <a:off x="249302" y="1232757"/>
            <a:ext cx="8627997" cy="1268928"/>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Bef>
                <a:spcPts val="0"/>
              </a:spcBef>
              <a:spcAft>
                <a:spcPts val="0"/>
              </a:spcAft>
              <a:buNone/>
              <a:defRPr/>
            </a:pPr>
            <a:r>
              <a:rPr lang="en-US" sz="1800" b="1" dirty="0">
                <a:solidFill>
                  <a:schemeClr val="tx1">
                    <a:lumMod val="50000"/>
                  </a:schemeClr>
                </a:solidFill>
                <a:ea typeface="Montserrat Light" charset="0"/>
                <a:cs typeface="Montserrat Light" charset="0"/>
              </a:rPr>
              <a:t>Use Info-Tech’s CLAIM </a:t>
            </a:r>
            <a:r>
              <a:rPr lang="en-US" sz="1800" b="1" dirty="0" smtClean="0">
                <a:solidFill>
                  <a:schemeClr val="tx1">
                    <a:lumMod val="50000"/>
                  </a:schemeClr>
                </a:solidFill>
                <a:ea typeface="Montserrat Light" charset="0"/>
                <a:cs typeface="Montserrat Light" charset="0"/>
              </a:rPr>
              <a:t>Framework </a:t>
            </a:r>
            <a:r>
              <a:rPr lang="en-US" sz="1800" b="1" dirty="0">
                <a:solidFill>
                  <a:schemeClr val="tx1">
                    <a:lumMod val="50000"/>
                  </a:schemeClr>
                </a:solidFill>
                <a:ea typeface="Montserrat Light" charset="0"/>
                <a:cs typeface="Montserrat Light" charset="0"/>
              </a:rPr>
              <a:t>to focus your </a:t>
            </a:r>
            <a:r>
              <a:rPr lang="en-US" sz="1800" b="1" dirty="0" smtClean="0">
                <a:solidFill>
                  <a:schemeClr val="tx1">
                    <a:lumMod val="50000"/>
                  </a:schemeClr>
                </a:solidFill>
                <a:ea typeface="Montserrat Light" charset="0"/>
                <a:cs typeface="Montserrat Light" charset="0"/>
              </a:rPr>
              <a:t>secure </a:t>
            </a:r>
            <a:r>
              <a:rPr lang="en-US" sz="1800" b="1" dirty="0">
                <a:solidFill>
                  <a:schemeClr val="tx1">
                    <a:lumMod val="50000"/>
                  </a:schemeClr>
                </a:solidFill>
                <a:ea typeface="Montserrat Light" charset="0"/>
                <a:cs typeface="Montserrat Light" charset="0"/>
              </a:rPr>
              <a:t>DevOps program on the areas that will generate the most value.</a:t>
            </a:r>
            <a:endParaRPr lang="en-US" sz="1800" dirty="0">
              <a:solidFill>
                <a:schemeClr val="tx1">
                  <a:lumMod val="50000"/>
                </a:schemeClr>
              </a:solidFill>
              <a:ea typeface="Montserrat Light" charset="0"/>
              <a:cs typeface="Montserrat Light" charset="0"/>
            </a:endParaRPr>
          </a:p>
        </p:txBody>
      </p:sp>
      <p:sp>
        <p:nvSpPr>
          <p:cNvPr id="4" name="Rounded Rectangle 3"/>
          <p:cNvSpPr/>
          <p:nvPr/>
        </p:nvSpPr>
        <p:spPr>
          <a:xfrm>
            <a:off x="263979" y="2100513"/>
            <a:ext cx="3314599" cy="127557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180000" algn="l"/>
            <a:r>
              <a:rPr lang="en-CA" sz="1200" dirty="0">
                <a:latin typeface="Arial" panose="020B0604020202020204" pitchFamily="34" charset="0"/>
                <a:ea typeface="Roboto" panose="02000000000000000000" pitchFamily="2" charset="0"/>
              </a:rPr>
              <a:t>Teams believe that value is best created by self-organizing, collaborative, cross-functional teams </a:t>
            </a:r>
            <a:r>
              <a:rPr lang="en-CA" sz="1200" dirty="0" smtClean="0">
                <a:latin typeface="Arial" panose="020B0604020202020204" pitchFamily="34" charset="0"/>
                <a:ea typeface="Roboto" panose="02000000000000000000" pitchFamily="2" charset="0"/>
              </a:rPr>
              <a:t>that are </a:t>
            </a:r>
            <a:r>
              <a:rPr lang="en-CA" sz="1200" dirty="0">
                <a:latin typeface="Arial" panose="020B0604020202020204" pitchFamily="34" charset="0"/>
                <a:ea typeface="Roboto" panose="02000000000000000000" pitchFamily="2" charset="0"/>
              </a:rPr>
              <a:t>driven </a:t>
            </a:r>
            <a:r>
              <a:rPr lang="en-CA" sz="1200" dirty="0" smtClean="0">
                <a:latin typeface="Arial" panose="020B0604020202020204" pitchFamily="34" charset="0"/>
                <a:ea typeface="Roboto" panose="02000000000000000000" pitchFamily="2" charset="0"/>
              </a:rPr>
              <a:t>by customer </a:t>
            </a:r>
            <a:r>
              <a:rPr lang="en-CA" sz="1200" dirty="0">
                <a:latin typeface="Arial" panose="020B0604020202020204" pitchFamily="34" charset="0"/>
                <a:ea typeface="Roboto" panose="02000000000000000000" pitchFamily="2" charset="0"/>
              </a:rPr>
              <a:t>satisfaction, common delivery mindsets, and grounded expectations from all perspectives.</a:t>
            </a:r>
          </a:p>
        </p:txBody>
      </p:sp>
      <p:sp>
        <p:nvSpPr>
          <p:cNvPr id="5" name="Rounded Rectangle 4"/>
          <p:cNvSpPr/>
          <p:nvPr/>
        </p:nvSpPr>
        <p:spPr>
          <a:xfrm>
            <a:off x="228600" y="3840780"/>
            <a:ext cx="2933344" cy="13208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180000" algn="l"/>
            <a:r>
              <a:rPr lang="en-CA" sz="1200" dirty="0">
                <a:latin typeface="Arial" panose="020B0604020202020204" pitchFamily="34" charset="0"/>
                <a:ea typeface="Roboto" panose="02000000000000000000" pitchFamily="2" charset="0"/>
              </a:rPr>
              <a:t>Successful DevOps implementations require the disciplined use of delivery and operations metrics that support and validate the satisfaction of the DevOps governance model.</a:t>
            </a:r>
          </a:p>
        </p:txBody>
      </p:sp>
      <p:sp>
        <p:nvSpPr>
          <p:cNvPr id="6" name="Rounded Rectangle 5"/>
          <p:cNvSpPr/>
          <p:nvPr/>
        </p:nvSpPr>
        <p:spPr>
          <a:xfrm>
            <a:off x="2015771" y="5517884"/>
            <a:ext cx="5112456" cy="86454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180000" algn="ctr"/>
            <a:r>
              <a:rPr lang="en-CA" sz="1200" dirty="0">
                <a:latin typeface="Arial" panose="020B0604020202020204" pitchFamily="34" charset="0"/>
                <a:ea typeface="Roboto" panose="02000000000000000000" pitchFamily="2" charset="0"/>
              </a:rPr>
              <a:t/>
            </a:r>
            <a:br>
              <a:rPr lang="en-CA" sz="1200" dirty="0">
                <a:latin typeface="Arial" panose="020B0604020202020204" pitchFamily="34" charset="0"/>
                <a:ea typeface="Roboto" panose="02000000000000000000" pitchFamily="2" charset="0"/>
              </a:rPr>
            </a:br>
            <a:r>
              <a:rPr lang="en-CA" sz="1200" dirty="0">
                <a:latin typeface="Arial" panose="020B0604020202020204" pitchFamily="34" charset="0"/>
                <a:ea typeface="Roboto" panose="02000000000000000000" pitchFamily="2" charset="0"/>
              </a:rPr>
              <a:t>While temporary teams can get some benefits from DevOps, standing, </a:t>
            </a:r>
            <a:r>
              <a:rPr lang="en-CA" sz="1200" dirty="0" smtClean="0">
                <a:latin typeface="Arial" panose="020B0604020202020204" pitchFamily="34" charset="0"/>
                <a:ea typeface="Roboto" panose="02000000000000000000" pitchFamily="2" charset="0"/>
              </a:rPr>
              <a:t>self-organizing </a:t>
            </a:r>
            <a:r>
              <a:rPr lang="en-CA" sz="1200" dirty="0">
                <a:latin typeface="Arial" panose="020B0604020202020204" pitchFamily="34" charset="0"/>
                <a:ea typeface="Roboto" panose="02000000000000000000" pitchFamily="2" charset="0"/>
              </a:rPr>
              <a:t>teams that cross business, delivery, and operations are essential to gain the full benefits of DevOps.</a:t>
            </a:r>
          </a:p>
        </p:txBody>
      </p:sp>
      <p:sp>
        <p:nvSpPr>
          <p:cNvPr id="7" name="Rounded Rectangle 6"/>
          <p:cNvSpPr/>
          <p:nvPr/>
        </p:nvSpPr>
        <p:spPr>
          <a:xfrm>
            <a:off x="5870221" y="3771523"/>
            <a:ext cx="3007077" cy="163993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180000" lvl="1" algn="r"/>
            <a:r>
              <a:rPr lang="en-US" sz="1200" dirty="0">
                <a:latin typeface="Arial" panose="020B0604020202020204" pitchFamily="34" charset="0"/>
                <a:ea typeface="Roboto" panose="02000000000000000000" pitchFamily="2" charset="0"/>
              </a:rPr>
              <a:t>DevOps organizations strive towards the automation of delivery and operational capabilities to achieve self-service and continuous delivery. Automation comes with a heavy investment so it must be applied in the right areas. </a:t>
            </a:r>
            <a:endParaRPr lang="en-CA" sz="1200" dirty="0">
              <a:latin typeface="Arial" panose="020B0604020202020204" pitchFamily="34" charset="0"/>
              <a:ea typeface="Roboto" panose="02000000000000000000" pitchFamily="2" charset="0"/>
            </a:endParaRPr>
          </a:p>
        </p:txBody>
      </p:sp>
      <p:sp>
        <p:nvSpPr>
          <p:cNvPr id="8" name="Rounded Rectangle 7"/>
          <p:cNvSpPr/>
          <p:nvPr/>
        </p:nvSpPr>
        <p:spPr>
          <a:xfrm>
            <a:off x="5712177" y="2084650"/>
            <a:ext cx="3165121" cy="133328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180000" algn="r"/>
            <a:r>
              <a:rPr lang="en-CA" sz="1200" dirty="0">
                <a:latin typeface="Arial" panose="020B0604020202020204" pitchFamily="34" charset="0"/>
                <a:ea typeface="Roboto" panose="02000000000000000000" pitchFamily="2" charset="0"/>
              </a:rPr>
              <a:t>DevOps is a radical change in how people work and think. Structured, facilitated learning is required throughout the transformation to help leaders and practitioners create mutual understanding and synergies across the organization.</a:t>
            </a:r>
          </a:p>
        </p:txBody>
      </p:sp>
      <p:cxnSp>
        <p:nvCxnSpPr>
          <p:cNvPr id="9" name="Straight Connector 8"/>
          <p:cNvCxnSpPr/>
          <p:nvPr/>
        </p:nvCxnSpPr>
        <p:spPr>
          <a:xfrm>
            <a:off x="0" y="5257800"/>
            <a:ext cx="7848600" cy="0"/>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aphicFrame>
        <p:nvGraphicFramePr>
          <p:cNvPr id="10" name="Diagram 9"/>
          <p:cNvGraphicFramePr/>
          <p:nvPr>
            <p:extLst>
              <p:ext uri="{D42A27DB-BD31-4B8C-83A1-F6EECF244321}">
                <p14:modId xmlns:p14="http://schemas.microsoft.com/office/powerpoint/2010/main" val="510316633"/>
              </p:ext>
            </p:extLst>
          </p:nvPr>
        </p:nvGraphicFramePr>
        <p:xfrm>
          <a:off x="1763485" y="2300803"/>
          <a:ext cx="5617029" cy="36098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1" name="Group 10"/>
          <p:cNvGrpSpPr/>
          <p:nvPr/>
        </p:nvGrpSpPr>
        <p:grpSpPr>
          <a:xfrm>
            <a:off x="-10926" y="6519972"/>
            <a:ext cx="9154925" cy="338028"/>
            <a:chOff x="-10926" y="6519972"/>
            <a:chExt cx="9154925" cy="338028"/>
          </a:xfrm>
        </p:grpSpPr>
        <p:sp>
          <p:nvSpPr>
            <p:cNvPr id="12" name="Rectangle 11"/>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3" name="Rectangle 12"/>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3915591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grpSp>
        <p:nvGrpSpPr>
          <p:cNvPr id="14" name="Group 13"/>
          <p:cNvGrpSpPr/>
          <p:nvPr/>
        </p:nvGrpSpPr>
        <p:grpSpPr>
          <a:xfrm>
            <a:off x="-10926" y="6519972"/>
            <a:ext cx="9154925" cy="338028"/>
            <a:chOff x="-10926" y="6519972"/>
            <a:chExt cx="9154925" cy="338028"/>
          </a:xfrm>
        </p:grpSpPr>
        <p:sp>
          <p:nvSpPr>
            <p:cNvPr id="15" name="Rectangle 14"/>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6" name="Rectangle 15"/>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4239230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6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0043" y="1421029"/>
            <a:ext cx="7705505" cy="4370700"/>
          </a:xfrm>
          <a:prstGeom prst="rect">
            <a:avLst/>
          </a:prstGeom>
        </p:spPr>
      </p:pic>
      <p:sp>
        <p:nvSpPr>
          <p:cNvPr id="69" name="Rectangle 68">
            <a:hlinkClick r:id="rId3"/>
          </p:cNvPr>
          <p:cNvSpPr/>
          <p:nvPr/>
        </p:nvSpPr>
        <p:spPr>
          <a:xfrm>
            <a:off x="743961" y="172334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0" name="Rectangle 69">
            <a:hlinkClick r:id="rId4"/>
          </p:cNvPr>
          <p:cNvSpPr/>
          <p:nvPr/>
        </p:nvSpPr>
        <p:spPr>
          <a:xfrm>
            <a:off x="743961" y="238984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1" name="Rectangle 70">
            <a:hlinkClick r:id="rId5"/>
          </p:cNvPr>
          <p:cNvSpPr/>
          <p:nvPr/>
        </p:nvSpPr>
        <p:spPr>
          <a:xfrm>
            <a:off x="761305" y="29881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2" name="Rectangle 71">
            <a:hlinkClick r:id="rId6"/>
          </p:cNvPr>
          <p:cNvSpPr/>
          <p:nvPr/>
        </p:nvSpPr>
        <p:spPr>
          <a:xfrm>
            <a:off x="1542490" y="304053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3" name="Rectangle 72">
            <a:hlinkClick r:id="rId7"/>
          </p:cNvPr>
          <p:cNvSpPr/>
          <p:nvPr/>
        </p:nvSpPr>
        <p:spPr>
          <a:xfrm>
            <a:off x="1527650" y="237380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4" name="Rectangle 73">
            <a:hlinkClick r:id="rId8"/>
          </p:cNvPr>
          <p:cNvSpPr/>
          <p:nvPr/>
        </p:nvSpPr>
        <p:spPr>
          <a:xfrm>
            <a:off x="751761" y="36259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5" name="Rectangle 74">
            <a:hlinkClick r:id="rId9"/>
          </p:cNvPr>
          <p:cNvSpPr/>
          <p:nvPr/>
        </p:nvSpPr>
        <p:spPr>
          <a:xfrm>
            <a:off x="743961" y="447251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6" name="Rectangle 75">
            <a:hlinkClick r:id="rId9"/>
          </p:cNvPr>
          <p:cNvSpPr/>
          <p:nvPr/>
        </p:nvSpPr>
        <p:spPr>
          <a:xfrm>
            <a:off x="756226" y="4268945"/>
            <a:ext cx="690773" cy="558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7" name="Rectangle 76">
            <a:hlinkClick r:id="rId10"/>
          </p:cNvPr>
          <p:cNvSpPr/>
          <p:nvPr/>
        </p:nvSpPr>
        <p:spPr>
          <a:xfrm>
            <a:off x="753192" y="49175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8" name="Rectangle 77">
            <a:hlinkClick r:id="rId11"/>
          </p:cNvPr>
          <p:cNvSpPr/>
          <p:nvPr/>
        </p:nvSpPr>
        <p:spPr>
          <a:xfrm>
            <a:off x="1528664" y="426752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9" name="Rectangle 78">
            <a:hlinkClick r:id="rId12"/>
          </p:cNvPr>
          <p:cNvSpPr/>
          <p:nvPr/>
        </p:nvSpPr>
        <p:spPr>
          <a:xfrm>
            <a:off x="1526014" y="489128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0" name="Rectangle 79">
            <a:hlinkClick r:id="rId13"/>
          </p:cNvPr>
          <p:cNvSpPr/>
          <p:nvPr/>
        </p:nvSpPr>
        <p:spPr>
          <a:xfrm>
            <a:off x="2286489" y="2980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1" name="Rectangle 80">
            <a:hlinkClick r:id="rId14"/>
          </p:cNvPr>
          <p:cNvSpPr/>
          <p:nvPr/>
        </p:nvSpPr>
        <p:spPr>
          <a:xfrm>
            <a:off x="2292982" y="362690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2" name="Rectangle 81">
            <a:hlinkClick r:id="rId15"/>
          </p:cNvPr>
          <p:cNvSpPr/>
          <p:nvPr/>
        </p:nvSpPr>
        <p:spPr>
          <a:xfrm>
            <a:off x="2303272" y="4247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3" name="Rectangle 82">
            <a:hlinkClick r:id="rId16"/>
          </p:cNvPr>
          <p:cNvSpPr/>
          <p:nvPr/>
        </p:nvSpPr>
        <p:spPr>
          <a:xfrm>
            <a:off x="2286706" y="489105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4" name="Rectangle 83">
            <a:hlinkClick r:id="rId17"/>
          </p:cNvPr>
          <p:cNvSpPr/>
          <p:nvPr/>
        </p:nvSpPr>
        <p:spPr>
          <a:xfrm>
            <a:off x="3060303"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5" name="Rectangle 84">
            <a:hlinkClick r:id="rId18"/>
          </p:cNvPr>
          <p:cNvSpPr/>
          <p:nvPr/>
        </p:nvSpPr>
        <p:spPr>
          <a:xfrm>
            <a:off x="3052260" y="425608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6" name="Rectangle 85">
            <a:hlinkClick r:id="rId19"/>
          </p:cNvPr>
          <p:cNvSpPr/>
          <p:nvPr/>
        </p:nvSpPr>
        <p:spPr>
          <a:xfrm>
            <a:off x="3046490" y="487910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7" name="Rectangle 86">
            <a:hlinkClick r:id="rId20"/>
          </p:cNvPr>
          <p:cNvSpPr/>
          <p:nvPr/>
        </p:nvSpPr>
        <p:spPr>
          <a:xfrm>
            <a:off x="3839732" y="36123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8" name="Rectangle 87">
            <a:hlinkClick r:id="rId21"/>
          </p:cNvPr>
          <p:cNvSpPr/>
          <p:nvPr/>
        </p:nvSpPr>
        <p:spPr>
          <a:xfrm>
            <a:off x="3825906"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9" name="Rectangle 88">
            <a:hlinkClick r:id="rId22"/>
          </p:cNvPr>
          <p:cNvSpPr/>
          <p:nvPr/>
        </p:nvSpPr>
        <p:spPr>
          <a:xfrm>
            <a:off x="3846849" y="488088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0" name="Rectangle 89">
            <a:hlinkClick r:id="rId23"/>
          </p:cNvPr>
          <p:cNvSpPr/>
          <p:nvPr/>
        </p:nvSpPr>
        <p:spPr>
          <a:xfrm>
            <a:off x="4611083" y="362687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1" name="Rectangle 90">
            <a:hlinkClick r:id="rId24"/>
          </p:cNvPr>
          <p:cNvSpPr/>
          <p:nvPr/>
        </p:nvSpPr>
        <p:spPr>
          <a:xfrm>
            <a:off x="4619005" y="430708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2" name="Rectangle 91">
            <a:hlinkClick r:id="rId25"/>
          </p:cNvPr>
          <p:cNvSpPr/>
          <p:nvPr/>
        </p:nvSpPr>
        <p:spPr>
          <a:xfrm>
            <a:off x="4619970" y="48653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3" name="Rectangle 92">
            <a:hlinkClick r:id="rId26"/>
          </p:cNvPr>
          <p:cNvSpPr/>
          <p:nvPr/>
        </p:nvSpPr>
        <p:spPr>
          <a:xfrm>
            <a:off x="5409496" y="361264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4" name="Rectangle 93">
            <a:hlinkClick r:id="rId27"/>
          </p:cNvPr>
          <p:cNvSpPr/>
          <p:nvPr/>
        </p:nvSpPr>
        <p:spPr>
          <a:xfrm>
            <a:off x="1535924" y="3643102"/>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5" name="Rectangle 94">
            <a:hlinkClick r:id="rId28"/>
          </p:cNvPr>
          <p:cNvSpPr/>
          <p:nvPr/>
        </p:nvSpPr>
        <p:spPr>
          <a:xfrm>
            <a:off x="5385179" y="29892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96" name="Rectangle 95">
            <a:hlinkClick r:id="rId29"/>
          </p:cNvPr>
          <p:cNvSpPr/>
          <p:nvPr/>
        </p:nvSpPr>
        <p:spPr>
          <a:xfrm>
            <a:off x="5371121"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7" name="Rectangle 96">
            <a:hlinkClick r:id="rId30"/>
          </p:cNvPr>
          <p:cNvSpPr/>
          <p:nvPr/>
        </p:nvSpPr>
        <p:spPr>
          <a:xfrm>
            <a:off x="5385179" y="48780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8" name="Rectangle 97">
            <a:hlinkClick r:id="rId31"/>
          </p:cNvPr>
          <p:cNvSpPr/>
          <p:nvPr/>
        </p:nvSpPr>
        <p:spPr>
          <a:xfrm>
            <a:off x="6156533" y="23648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99" name="Rectangle 98">
            <a:hlinkClick r:id="rId32"/>
          </p:cNvPr>
          <p:cNvSpPr/>
          <p:nvPr/>
        </p:nvSpPr>
        <p:spPr>
          <a:xfrm>
            <a:off x="6155131" y="2993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0" name="Rectangle 99">
            <a:hlinkClick r:id="rId33"/>
          </p:cNvPr>
          <p:cNvSpPr/>
          <p:nvPr/>
        </p:nvSpPr>
        <p:spPr>
          <a:xfrm>
            <a:off x="6152304"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1" name="Rectangle 100">
            <a:hlinkClick r:id="rId34"/>
          </p:cNvPr>
          <p:cNvSpPr/>
          <p:nvPr/>
        </p:nvSpPr>
        <p:spPr>
          <a:xfrm>
            <a:off x="6166663" y="427181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2" name="Rectangle 101">
            <a:hlinkClick r:id="rId35"/>
          </p:cNvPr>
          <p:cNvSpPr/>
          <p:nvPr/>
        </p:nvSpPr>
        <p:spPr>
          <a:xfrm>
            <a:off x="6159324" y="489073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3" name="Rectangle 102">
            <a:hlinkClick r:id="rId36"/>
          </p:cNvPr>
          <p:cNvSpPr/>
          <p:nvPr/>
        </p:nvSpPr>
        <p:spPr>
          <a:xfrm>
            <a:off x="6936485" y="173181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4" name="Rectangle 103">
            <a:hlinkClick r:id="rId37"/>
          </p:cNvPr>
          <p:cNvSpPr/>
          <p:nvPr/>
        </p:nvSpPr>
        <p:spPr>
          <a:xfrm>
            <a:off x="6944302" y="234838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5" name="Rectangle 104">
            <a:hlinkClick r:id="rId38"/>
          </p:cNvPr>
          <p:cNvSpPr/>
          <p:nvPr/>
        </p:nvSpPr>
        <p:spPr>
          <a:xfrm>
            <a:off x="6911773" y="300106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6" name="Rectangle 105">
            <a:hlinkClick r:id="rId39"/>
          </p:cNvPr>
          <p:cNvSpPr/>
          <p:nvPr/>
        </p:nvSpPr>
        <p:spPr>
          <a:xfrm>
            <a:off x="6933487"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7" name="Rectangle 106">
            <a:hlinkClick r:id="rId40"/>
          </p:cNvPr>
          <p:cNvSpPr/>
          <p:nvPr/>
        </p:nvSpPr>
        <p:spPr>
          <a:xfrm>
            <a:off x="6928773" y="42594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8" name="Rectangle 107">
            <a:hlinkClick r:id="rId41"/>
          </p:cNvPr>
          <p:cNvSpPr/>
          <p:nvPr/>
        </p:nvSpPr>
        <p:spPr>
          <a:xfrm>
            <a:off x="6929671" y="48836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9" name="Rectangle 108">
            <a:hlinkClick r:id="rId42"/>
          </p:cNvPr>
          <p:cNvSpPr/>
          <p:nvPr/>
        </p:nvSpPr>
        <p:spPr>
          <a:xfrm>
            <a:off x="7707357" y="174016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0" name="Rectangle 109">
            <a:hlinkClick r:id="rId43"/>
          </p:cNvPr>
          <p:cNvSpPr/>
          <p:nvPr/>
        </p:nvSpPr>
        <p:spPr>
          <a:xfrm>
            <a:off x="7706286" y="235812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1" name="Rectangle 110">
            <a:hlinkClick r:id="rId44"/>
          </p:cNvPr>
          <p:cNvSpPr/>
          <p:nvPr/>
        </p:nvSpPr>
        <p:spPr>
          <a:xfrm>
            <a:off x="7717843" y="300855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2" name="Rectangle 111">
            <a:hlinkClick r:id="rId45"/>
          </p:cNvPr>
          <p:cNvSpPr/>
          <p:nvPr/>
        </p:nvSpPr>
        <p:spPr>
          <a:xfrm>
            <a:off x="7717305"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3" name="Rectangle 112">
            <a:hlinkClick r:id="rId46"/>
          </p:cNvPr>
          <p:cNvSpPr/>
          <p:nvPr/>
        </p:nvSpPr>
        <p:spPr>
          <a:xfrm>
            <a:off x="7690883" y="4279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4" name="Rectangle 113">
            <a:hlinkClick r:id="rId47"/>
          </p:cNvPr>
          <p:cNvSpPr/>
          <p:nvPr/>
        </p:nvSpPr>
        <p:spPr>
          <a:xfrm>
            <a:off x="7654620" y="4898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 name="TextBox 3"/>
          <p:cNvSpPr txBox="1"/>
          <p:nvPr/>
        </p:nvSpPr>
        <p:spPr>
          <a:xfrm>
            <a:off x="0" y="178006"/>
            <a:ext cx="9143999" cy="830997"/>
          </a:xfrm>
          <a:prstGeom prst="rect">
            <a:avLst/>
          </a:prstGeom>
        </p:spPr>
        <p:txBody>
          <a:bodyPr wrap="square" rtlCol="0">
            <a:spAutoFit/>
          </a:bodyPr>
          <a:lstStyle/>
          <a:p>
            <a:pPr algn="ctr"/>
            <a:r>
              <a:rPr lang="en-CA" sz="2400" b="1" dirty="0">
                <a:solidFill>
                  <a:srgbClr val="333333"/>
                </a:solidFill>
              </a:rPr>
              <a:t>Dive </a:t>
            </a:r>
            <a:r>
              <a:rPr lang="en-CA" sz="2400" b="1" dirty="0" smtClean="0">
                <a:solidFill>
                  <a:srgbClr val="333333"/>
                </a:solidFill>
              </a:rPr>
              <a:t>Deeper </a:t>
            </a:r>
            <a:r>
              <a:rPr lang="en-CA" sz="2400" b="1" dirty="0">
                <a:solidFill>
                  <a:srgbClr val="333333"/>
                </a:solidFill>
              </a:rPr>
              <a:t>I</a:t>
            </a:r>
            <a:r>
              <a:rPr lang="en-CA" sz="2400" b="1" dirty="0" smtClean="0">
                <a:solidFill>
                  <a:srgbClr val="333333"/>
                </a:solidFill>
              </a:rPr>
              <a:t>nto </a:t>
            </a:r>
            <a:r>
              <a:rPr lang="en-CA" sz="2400" b="1" dirty="0">
                <a:solidFill>
                  <a:srgbClr val="333333"/>
                </a:solidFill>
              </a:rPr>
              <a:t>O</a:t>
            </a:r>
            <a:r>
              <a:rPr lang="en-CA" sz="2400" b="1" dirty="0" smtClean="0">
                <a:solidFill>
                  <a:srgbClr val="333333"/>
                </a:solidFill>
              </a:rPr>
              <a:t>ur Research </a:t>
            </a:r>
          </a:p>
          <a:p>
            <a:pPr algn="ctr"/>
            <a:r>
              <a:rPr lang="en-CA" sz="2400" b="1" dirty="0" smtClean="0">
                <a:solidFill>
                  <a:srgbClr val="333333"/>
                </a:solidFill>
              </a:rPr>
              <a:t>by Clicking </a:t>
            </a:r>
            <a:r>
              <a:rPr lang="en-CA" sz="2400" b="1" dirty="0">
                <a:solidFill>
                  <a:srgbClr val="333333"/>
                </a:solidFill>
              </a:rPr>
              <a:t>O</a:t>
            </a:r>
            <a:r>
              <a:rPr lang="en-CA" sz="2400" b="1" dirty="0" smtClean="0">
                <a:solidFill>
                  <a:srgbClr val="333333"/>
                </a:solidFill>
              </a:rPr>
              <a:t>ne </a:t>
            </a:r>
            <a:r>
              <a:rPr lang="en-CA" sz="2400" b="1" dirty="0">
                <a:solidFill>
                  <a:srgbClr val="333333"/>
                </a:solidFill>
              </a:rPr>
              <a:t>of the </a:t>
            </a:r>
            <a:r>
              <a:rPr lang="en-CA" sz="2400" b="1" dirty="0" smtClean="0">
                <a:solidFill>
                  <a:srgbClr val="333333"/>
                </a:solidFill>
              </a:rPr>
              <a:t>Elements Below</a:t>
            </a:r>
            <a:endParaRPr lang="en-CA" sz="1200" dirty="0" smtClean="0">
              <a:solidFill>
                <a:srgbClr val="333333"/>
              </a:solidFill>
            </a:endParaRPr>
          </a:p>
        </p:txBody>
      </p:sp>
      <p:sp>
        <p:nvSpPr>
          <p:cNvPr id="120" name="TextBox 119"/>
          <p:cNvSpPr txBox="1"/>
          <p:nvPr/>
        </p:nvSpPr>
        <p:spPr>
          <a:xfrm>
            <a:off x="656476" y="6097277"/>
            <a:ext cx="7840920" cy="446276"/>
          </a:xfrm>
          <a:prstGeom prst="rect">
            <a:avLst/>
          </a:prstGeom>
        </p:spPr>
        <p:txBody>
          <a:bodyPr wrap="square" rtlCol="0">
            <a:spAutoFit/>
          </a:bodyPr>
          <a:lstStyle/>
          <a:p>
            <a:r>
              <a:rPr lang="en-CA" sz="1100" dirty="0" smtClean="0">
                <a:solidFill>
                  <a:srgbClr val="333333"/>
                </a:solidFill>
                <a:ea typeface="Roboto" panose="02000000000000000000" pitchFamily="2" charset="0"/>
              </a:rPr>
              <a:t>Find out how Info-Tech makes your job easier.  	  </a:t>
            </a:r>
            <a:r>
              <a:rPr lang="en-CA" sz="1100" b="1" dirty="0" smtClean="0">
                <a:solidFill>
                  <a:srgbClr val="96B8D2">
                    <a:lumMod val="50000"/>
                  </a:srgbClr>
                </a:solidFill>
                <a:ea typeface="Roboto" panose="02000000000000000000" pitchFamily="2" charset="0"/>
              </a:rPr>
              <a:t>Contact Us Today:</a:t>
            </a:r>
            <a:r>
              <a:rPr lang="en-CA" sz="1100" b="1" dirty="0" smtClean="0">
                <a:solidFill>
                  <a:srgbClr val="333333"/>
                </a:solidFill>
                <a:ea typeface="Roboto" panose="02000000000000000000" pitchFamily="2" charset="0"/>
              </a:rPr>
              <a:t> </a:t>
            </a:r>
            <a:r>
              <a:rPr lang="en-CA" sz="1100" dirty="0" smtClean="0">
                <a:solidFill>
                  <a:srgbClr val="333333"/>
                </a:solidFill>
              </a:rPr>
              <a:t>Toll-Free </a:t>
            </a:r>
            <a:r>
              <a:rPr lang="en-CA" sz="1100" dirty="0">
                <a:solidFill>
                  <a:srgbClr val="333333"/>
                </a:solidFill>
              </a:rPr>
              <a:t>(US &amp; Canada</a:t>
            </a:r>
            <a:r>
              <a:rPr lang="en-CA" sz="1100" dirty="0" smtClean="0">
                <a:solidFill>
                  <a:srgbClr val="333333"/>
                </a:solidFill>
              </a:rPr>
              <a:t>): </a:t>
            </a:r>
            <a:r>
              <a:rPr lang="en-CA" sz="1100" b="1" dirty="0" smtClean="0">
                <a:solidFill>
                  <a:srgbClr val="333333"/>
                </a:solidFill>
              </a:rPr>
              <a:t>1-888-670-8889</a:t>
            </a:r>
            <a:endParaRPr lang="en-CA" sz="1100" b="1" dirty="0">
              <a:solidFill>
                <a:srgbClr val="333333"/>
              </a:solidFill>
            </a:endParaRPr>
          </a:p>
          <a:p>
            <a:r>
              <a:rPr lang="en-CA" sz="1200" dirty="0" smtClean="0">
                <a:solidFill>
                  <a:srgbClr val="333333"/>
                </a:solidFill>
                <a:ea typeface="Roboto" panose="02000000000000000000" pitchFamily="2" charset="0"/>
              </a:rPr>
              <a:t>					 </a:t>
            </a:r>
          </a:p>
        </p:txBody>
      </p:sp>
      <p:sp>
        <p:nvSpPr>
          <p:cNvPr id="123" name="Rectangle 122"/>
          <p:cNvSpPr/>
          <p:nvPr/>
        </p:nvSpPr>
        <p:spPr>
          <a:xfrm>
            <a:off x="2100649" y="1631093"/>
            <a:ext cx="4390767" cy="109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grpSp>
        <p:nvGrpSpPr>
          <p:cNvPr id="2" name="Group 1"/>
          <p:cNvGrpSpPr/>
          <p:nvPr/>
        </p:nvGrpSpPr>
        <p:grpSpPr>
          <a:xfrm>
            <a:off x="-10926" y="6519972"/>
            <a:ext cx="9154925" cy="338028"/>
            <a:chOff x="-10926" y="6519972"/>
            <a:chExt cx="9154925" cy="338028"/>
          </a:xfrm>
        </p:grpSpPr>
        <p:sp>
          <p:nvSpPr>
            <p:cNvPr id="56" name="Rectangle 55"/>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57" name="Rectangle 56"/>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3911362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151134" y="2015670"/>
            <a:ext cx="6589368" cy="3303468"/>
          </a:xfrm>
          <a:prstGeom prst="rect">
            <a:avLst/>
          </a:prstGeom>
        </p:spPr>
        <p:txBody>
          <a:bodyPr wrap="square" rtlCol="0">
            <a:spAutoFit/>
          </a:bodyPr>
          <a:lstStyle/>
          <a:p>
            <a:pPr>
              <a:spcAft>
                <a:spcPts val="500"/>
              </a:spcAft>
            </a:pPr>
            <a:r>
              <a:rPr lang="en-CA" sz="1600" i="1" dirty="0">
                <a:solidFill>
                  <a:schemeClr val="bg1"/>
                </a:solidFill>
                <a:latin typeface="+mj-lt"/>
              </a:rPr>
              <a:t>The promise of DevOps is more agile application development to deliver better customer experiences faster. It is no wonder that many organizations are embracing the DevOps philosophy.</a:t>
            </a:r>
          </a:p>
          <a:p>
            <a:pPr>
              <a:spcAft>
                <a:spcPts val="500"/>
              </a:spcAft>
            </a:pPr>
            <a:endParaRPr lang="en-CA" sz="1600" i="1" dirty="0">
              <a:solidFill>
                <a:schemeClr val="bg1"/>
              </a:solidFill>
              <a:latin typeface="+mj-lt"/>
            </a:endParaRPr>
          </a:p>
          <a:p>
            <a:pPr>
              <a:spcAft>
                <a:spcPts val="500"/>
              </a:spcAft>
            </a:pPr>
            <a:r>
              <a:rPr lang="en-CA" sz="1600" i="1" dirty="0">
                <a:solidFill>
                  <a:schemeClr val="bg1"/>
                </a:solidFill>
                <a:latin typeface="+mj-lt"/>
              </a:rPr>
              <a:t>Unfortunately, the race towards DevOps often leaves Information Security behind. Cultural, resourcing, and skills gaps are all contributing factors. </a:t>
            </a:r>
          </a:p>
          <a:p>
            <a:pPr>
              <a:spcAft>
                <a:spcPts val="500"/>
              </a:spcAft>
            </a:pPr>
            <a:endParaRPr lang="en-CA" sz="1600" i="1" dirty="0">
              <a:solidFill>
                <a:schemeClr val="bg1"/>
              </a:solidFill>
              <a:latin typeface="+mj-lt"/>
            </a:endParaRPr>
          </a:p>
          <a:p>
            <a:pPr>
              <a:spcAft>
                <a:spcPts val="500"/>
              </a:spcAft>
            </a:pPr>
            <a:r>
              <a:rPr lang="en-CA" sz="1600" i="1" dirty="0">
                <a:solidFill>
                  <a:schemeClr val="bg1"/>
                </a:solidFill>
                <a:latin typeface="+mj-lt"/>
              </a:rPr>
              <a:t>The good news is that DevOps itself holds the secret to overcoming these challenges. Security leaders just need to let go of the old ways of doing application security and embrace new, collaborative approaches.</a:t>
            </a:r>
            <a:endParaRPr lang="en-CA" sz="1600" b="1" i="1" dirty="0">
              <a:solidFill>
                <a:schemeClr val="bg1"/>
              </a:solidFill>
              <a:latin typeface="+mj-lt"/>
            </a:endParaRPr>
          </a:p>
        </p:txBody>
      </p:sp>
      <p:sp>
        <p:nvSpPr>
          <p:cNvPr id="3" name="TextBox 2"/>
          <p:cNvSpPr txBox="1"/>
          <p:nvPr/>
        </p:nvSpPr>
        <p:spPr>
          <a:xfrm>
            <a:off x="3203042" y="5424862"/>
            <a:ext cx="4460917" cy="738664"/>
          </a:xfrm>
          <a:prstGeom prst="rect">
            <a:avLst/>
          </a:prstGeom>
        </p:spPr>
        <p:txBody>
          <a:bodyPr wrap="square" rtlCol="0">
            <a:spAutoFit/>
          </a:bodyPr>
          <a:lstStyle/>
          <a:p>
            <a:pPr algn="r"/>
            <a:r>
              <a:rPr lang="en-CA" sz="1400" b="1" dirty="0">
                <a:solidFill>
                  <a:schemeClr val="bg1"/>
                </a:solidFill>
              </a:rPr>
              <a:t>Kevin Peuhkurinen, </a:t>
            </a:r>
          </a:p>
          <a:p>
            <a:pPr algn="r"/>
            <a:r>
              <a:rPr lang="en-CA" sz="1400" dirty="0">
                <a:solidFill>
                  <a:schemeClr val="bg1"/>
                </a:solidFill>
              </a:rPr>
              <a:t>Research Director, </a:t>
            </a:r>
            <a:r>
              <a:rPr lang="en-CA" sz="1400" dirty="0" smtClean="0">
                <a:solidFill>
                  <a:schemeClr val="bg1"/>
                </a:solidFill>
              </a:rPr>
              <a:t>Security, </a:t>
            </a:r>
            <a:r>
              <a:rPr lang="en-CA" sz="1400" dirty="0">
                <a:solidFill>
                  <a:schemeClr val="bg1"/>
                </a:solidFill>
              </a:rPr>
              <a:t>Risk &amp; Compliance</a:t>
            </a:r>
          </a:p>
          <a:p>
            <a:pPr algn="r"/>
            <a:r>
              <a:rPr lang="en-CA" sz="1400" dirty="0">
                <a:solidFill>
                  <a:schemeClr val="bg1"/>
                </a:solidFill>
              </a:rPr>
              <a:t>Info-Tech Research Group</a:t>
            </a: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2" name="Picture 108"/>
          <p:cNvPicPr>
            <a:picLocks noChangeAspect="1"/>
          </p:cNvPicPr>
          <p:nvPr/>
        </p:nvPicPr>
        <p:blipFill>
          <a:blip r:embed="rId2"/>
          <a:stretch>
            <a:fillRect/>
          </a:stretch>
        </p:blipFill>
        <p:spPr>
          <a:xfrm>
            <a:off x="545852" y="1855124"/>
            <a:ext cx="693419" cy="501622"/>
          </a:xfrm>
          <a:prstGeom prst="rect">
            <a:avLst/>
          </a:prstGeom>
        </p:spPr>
      </p:pic>
      <p:pic>
        <p:nvPicPr>
          <p:cNvPr id="13" name="Picture 109"/>
          <p:cNvPicPr>
            <a:picLocks noChangeAspect="1"/>
          </p:cNvPicPr>
          <p:nvPr/>
        </p:nvPicPr>
        <p:blipFill>
          <a:blip r:embed="rId3"/>
          <a:stretch>
            <a:fillRect/>
          </a:stretch>
        </p:blipFill>
        <p:spPr>
          <a:xfrm>
            <a:off x="7663959" y="4700941"/>
            <a:ext cx="674751" cy="615711"/>
          </a:xfrm>
          <a:prstGeom prst="rect">
            <a:avLst/>
          </a:prstGeom>
        </p:spPr>
      </p:pic>
      <p:grpSp>
        <p:nvGrpSpPr>
          <p:cNvPr id="7" name="Group 6"/>
          <p:cNvGrpSpPr/>
          <p:nvPr/>
        </p:nvGrpSpPr>
        <p:grpSpPr>
          <a:xfrm>
            <a:off x="-10926" y="6519972"/>
            <a:ext cx="9154925" cy="338028"/>
            <a:chOff x="-10926" y="6519972"/>
            <a:chExt cx="9154925" cy="338028"/>
          </a:xfrm>
        </p:grpSpPr>
        <p:sp>
          <p:nvSpPr>
            <p:cNvPr id="8" name="Rectangle 7"/>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9" name="Rectangle 8"/>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63146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Chief Security Officers</a:t>
            </a:r>
          </a:p>
          <a:p>
            <a:r>
              <a:rPr lang="en-US" dirty="0"/>
              <a:t>Security Leaders</a:t>
            </a:r>
          </a:p>
          <a:p>
            <a:r>
              <a:rPr lang="en-US" dirty="0"/>
              <a:t>Security Architects</a:t>
            </a:r>
          </a:p>
          <a:p>
            <a:endParaRPr lang="en-US" dirty="0"/>
          </a:p>
        </p:txBody>
      </p:sp>
      <p:sp>
        <p:nvSpPr>
          <p:cNvPr id="14" name="Text Placeholder 13"/>
          <p:cNvSpPr>
            <a:spLocks noGrp="1"/>
          </p:cNvSpPr>
          <p:nvPr>
            <p:ph type="body" sz="quarter" idx="26"/>
          </p:nvPr>
        </p:nvSpPr>
        <p:spPr/>
        <p:txBody>
          <a:bodyPr/>
          <a:lstStyle/>
          <a:p>
            <a:r>
              <a:rPr lang="en-US" dirty="0"/>
              <a:t>Understand the DevOps </a:t>
            </a:r>
            <a:r>
              <a:rPr lang="en-US" dirty="0" smtClean="0"/>
              <a:t>philosophy.</a:t>
            </a:r>
            <a:endParaRPr lang="en-US" dirty="0"/>
          </a:p>
          <a:p>
            <a:r>
              <a:rPr lang="en-US" dirty="0"/>
              <a:t>Explore opportunities to secure the DevOps </a:t>
            </a:r>
            <a:r>
              <a:rPr lang="en-US" dirty="0" smtClean="0"/>
              <a:t>pipeline.</a:t>
            </a:r>
            <a:endParaRPr lang="en-US" dirty="0"/>
          </a:p>
          <a:p>
            <a:r>
              <a:rPr lang="en-US" dirty="0"/>
              <a:t>Prioritize your opportunities and build an implementation </a:t>
            </a:r>
            <a:r>
              <a:rPr lang="en-US" dirty="0" smtClean="0"/>
              <a:t>strategy.</a:t>
            </a:r>
            <a:endParaRPr lang="en-US" dirty="0"/>
          </a:p>
        </p:txBody>
      </p:sp>
      <p:sp>
        <p:nvSpPr>
          <p:cNvPr id="15" name="Text Placeholder 14"/>
          <p:cNvSpPr>
            <a:spLocks noGrp="1"/>
          </p:cNvSpPr>
          <p:nvPr>
            <p:ph type="body" sz="quarter" idx="27"/>
          </p:nvPr>
        </p:nvSpPr>
        <p:spPr/>
        <p:txBody>
          <a:bodyPr/>
          <a:lstStyle/>
          <a:p>
            <a:r>
              <a:rPr lang="en-US" dirty="0"/>
              <a:t>Development Leaders</a:t>
            </a:r>
          </a:p>
          <a:p>
            <a:r>
              <a:rPr lang="en-US" dirty="0"/>
              <a:t>Operations Leaders</a:t>
            </a:r>
          </a:p>
          <a:p>
            <a:r>
              <a:rPr lang="en-US" dirty="0"/>
              <a:t>Chief Information Officers</a:t>
            </a:r>
          </a:p>
          <a:p>
            <a:r>
              <a:rPr lang="en-US" dirty="0"/>
              <a:t>Compliance Officers</a:t>
            </a:r>
          </a:p>
        </p:txBody>
      </p:sp>
      <p:sp>
        <p:nvSpPr>
          <p:cNvPr id="16" name="Text Placeholder 15"/>
          <p:cNvSpPr>
            <a:spLocks noGrp="1"/>
          </p:cNvSpPr>
          <p:nvPr>
            <p:ph type="body" sz="quarter" idx="28"/>
          </p:nvPr>
        </p:nvSpPr>
        <p:spPr/>
        <p:txBody>
          <a:bodyPr/>
          <a:lstStyle/>
          <a:p>
            <a:r>
              <a:rPr lang="en-US" dirty="0"/>
              <a:t>Understand the challenges with securing a DevOps </a:t>
            </a:r>
            <a:r>
              <a:rPr lang="en-US" dirty="0" smtClean="0"/>
              <a:t>environment.</a:t>
            </a:r>
            <a:endParaRPr lang="en-US" dirty="0"/>
          </a:p>
          <a:p>
            <a:r>
              <a:rPr lang="en-US" dirty="0"/>
              <a:t>Recognize the need to include the security function in DevOps </a:t>
            </a:r>
            <a:r>
              <a:rPr lang="en-US" dirty="0" smtClean="0"/>
              <a:t>planning.</a:t>
            </a:r>
            <a:endParaRPr lang="en-US" dirty="0"/>
          </a:p>
          <a:p>
            <a:r>
              <a:rPr lang="en-US" dirty="0"/>
              <a:t>Participate in finding collaborative solutions to security </a:t>
            </a:r>
            <a:r>
              <a:rPr lang="en-US" dirty="0" smtClean="0"/>
              <a:t>problems.</a:t>
            </a:r>
            <a:endParaRPr lang="en-US" dirty="0"/>
          </a:p>
        </p:txBody>
      </p:sp>
      <p:grpSp>
        <p:nvGrpSpPr>
          <p:cNvPr id="7" name="Group 6"/>
          <p:cNvGrpSpPr/>
          <p:nvPr/>
        </p:nvGrpSpPr>
        <p:grpSpPr>
          <a:xfrm>
            <a:off x="-10926" y="6519972"/>
            <a:ext cx="9154925" cy="338028"/>
            <a:chOff x="-10926" y="6519972"/>
            <a:chExt cx="9154925" cy="338028"/>
          </a:xfrm>
        </p:grpSpPr>
        <p:sp>
          <p:nvSpPr>
            <p:cNvPr id="8" name="Rectangle 7"/>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9" name="Rectangle 8"/>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p:txBody>
          <a:bodyPr/>
          <a:lstStyle/>
          <a:p>
            <a:r>
              <a:rPr lang="en-US" dirty="0"/>
              <a:t>Your organization is starting its DevOps journey and is looking to you for guidance on how to ensure that the outcomes are secure.</a:t>
            </a:r>
          </a:p>
          <a:p>
            <a:r>
              <a:rPr lang="en-US" dirty="0"/>
              <a:t>Or, your organization may have already embraced DevOps but left the security team behind. Now you need to play catch-up.</a:t>
            </a:r>
          </a:p>
        </p:txBody>
      </p:sp>
      <p:sp>
        <p:nvSpPr>
          <p:cNvPr id="4" name="Text Placeholder 3"/>
          <p:cNvSpPr>
            <a:spLocks noGrp="1"/>
          </p:cNvSpPr>
          <p:nvPr>
            <p:ph type="body" sz="quarter" idx="11"/>
          </p:nvPr>
        </p:nvSpPr>
        <p:spPr/>
        <p:txBody>
          <a:bodyPr/>
          <a:lstStyle/>
          <a:p>
            <a:r>
              <a:rPr lang="en-US" dirty="0"/>
              <a:t>Many security teams don’t understand the new approaches to development and delivery.</a:t>
            </a:r>
          </a:p>
          <a:p>
            <a:r>
              <a:rPr lang="en-US" dirty="0"/>
              <a:t>Most developers don’t have adequate security training.</a:t>
            </a:r>
          </a:p>
          <a:p>
            <a:r>
              <a:rPr lang="en-US" dirty="0"/>
              <a:t>There are huge cultural gaps between development, operations, and security.</a:t>
            </a:r>
          </a:p>
        </p:txBody>
      </p:sp>
      <p:sp>
        <p:nvSpPr>
          <p:cNvPr id="5" name="Text Placeholder 4"/>
          <p:cNvSpPr>
            <a:spLocks noGrp="1"/>
          </p:cNvSpPr>
          <p:nvPr>
            <p:ph type="body" sz="quarter" idx="12"/>
          </p:nvPr>
        </p:nvSpPr>
        <p:spPr/>
        <p:txBody>
          <a:bodyPr/>
          <a:lstStyle/>
          <a:p>
            <a:r>
              <a:rPr lang="en-US" dirty="0"/>
              <a:t>Selecting the right tools to help automate security testing and provide security-on-demand to developers is important, but there are other elements which should be considered for successful DevSecOps.</a:t>
            </a:r>
          </a:p>
          <a:p>
            <a:r>
              <a:rPr lang="en-US" dirty="0"/>
              <a:t>Leverage the CLAIM (Culture, Learning, Automation, Integration, Metrics) Framework to identify opportunities to close the gaps.</a:t>
            </a:r>
          </a:p>
          <a:p>
            <a:r>
              <a:rPr lang="en-US" dirty="0"/>
              <a:t>Collaborate to find new ways to shift security left so that it becomes part of development rather than an afterthought.</a:t>
            </a:r>
          </a:p>
          <a:p>
            <a:r>
              <a:rPr lang="en-US" dirty="0"/>
              <a:t>Start with creating minimum viable security by developing a DevSecOps implementation strategy that focuses initially on quick wins.</a:t>
            </a:r>
          </a:p>
        </p:txBody>
      </p:sp>
      <p:sp>
        <p:nvSpPr>
          <p:cNvPr id="6" name="Text Placeholder 5"/>
          <p:cNvSpPr>
            <a:spLocks noGrp="1"/>
          </p:cNvSpPr>
          <p:nvPr>
            <p:ph type="body" sz="quarter" idx="13"/>
          </p:nvPr>
        </p:nvSpPr>
        <p:spPr/>
        <p:txBody>
          <a:bodyPr/>
          <a:lstStyle/>
          <a:p>
            <a:pPr marL="228600" indent="-228600">
              <a:spcBef>
                <a:spcPts val="600"/>
              </a:spcBef>
              <a:spcAft>
                <a:spcPts val="600"/>
              </a:spcAft>
              <a:buSzPct val="100000"/>
              <a:buFont typeface="+mj-lt"/>
              <a:buAutoNum type="arabicPeriod"/>
            </a:pPr>
            <a:r>
              <a:rPr lang="en-US" b="1" dirty="0"/>
              <a:t>Shift </a:t>
            </a:r>
            <a:r>
              <a:rPr lang="en-US" b="1" dirty="0" smtClean="0"/>
              <a:t>security </a:t>
            </a:r>
            <a:r>
              <a:rPr lang="en-US" b="1" dirty="0"/>
              <a:t>l</a:t>
            </a:r>
            <a:r>
              <a:rPr lang="en-US" b="1" dirty="0" smtClean="0"/>
              <a:t>eft</a:t>
            </a:r>
            <a:r>
              <a:rPr lang="en-US" b="1" dirty="0"/>
              <a:t>. </a:t>
            </a:r>
            <a:r>
              <a:rPr lang="en-US" dirty="0"/>
              <a:t>Identify opportunities to embed security earlier in the delivery pipeline.</a:t>
            </a:r>
          </a:p>
          <a:p>
            <a:pPr marL="228600" indent="-228600">
              <a:spcBef>
                <a:spcPts val="600"/>
              </a:spcBef>
              <a:spcAft>
                <a:spcPts val="600"/>
              </a:spcAft>
              <a:buSzPct val="100000"/>
              <a:buFont typeface="+mj-lt"/>
              <a:buAutoNum type="arabicPeriod"/>
            </a:pPr>
            <a:r>
              <a:rPr lang="en-US" b="1" dirty="0"/>
              <a:t>Start with minimum viable security.</a:t>
            </a:r>
            <a:r>
              <a:rPr lang="en-US" b="1" dirty="0">
                <a:solidFill>
                  <a:srgbClr val="333333"/>
                </a:solidFill>
              </a:rPr>
              <a:t/>
            </a:r>
            <a:br>
              <a:rPr lang="en-US" b="1" dirty="0">
                <a:solidFill>
                  <a:srgbClr val="333333"/>
                </a:solidFill>
              </a:rPr>
            </a:br>
            <a:r>
              <a:rPr lang="en-US" dirty="0"/>
              <a:t>Use agile methodologies to further your goals of secure DevOps.</a:t>
            </a:r>
            <a:endParaRPr lang="en-US" dirty="0">
              <a:solidFill>
                <a:srgbClr val="333333"/>
              </a:solidFill>
            </a:endParaRPr>
          </a:p>
          <a:p>
            <a:pPr marL="228600" indent="-228600">
              <a:spcBef>
                <a:spcPts val="600"/>
              </a:spcBef>
              <a:spcAft>
                <a:spcPts val="600"/>
              </a:spcAft>
              <a:buSzPct val="100000"/>
              <a:buFont typeface="+mj-lt"/>
              <a:buAutoNum type="arabicPeriod"/>
            </a:pPr>
            <a:r>
              <a:rPr lang="en-US" b="1" dirty="0">
                <a:solidFill>
                  <a:srgbClr val="333333"/>
                </a:solidFill>
              </a:rPr>
              <a:t>Treat “No” as a finite resource. </a:t>
            </a:r>
            <a:r>
              <a:rPr lang="en-US" dirty="0">
                <a:solidFill>
                  <a:srgbClr val="333333"/>
                </a:solidFill>
              </a:rPr>
              <a:t>The role of security must transition from that of naysayer to a partner in finding the way to “</a:t>
            </a:r>
            <a:r>
              <a:rPr lang="en-US" dirty="0" smtClean="0">
                <a:solidFill>
                  <a:srgbClr val="333333"/>
                </a:solidFill>
              </a:rPr>
              <a:t>Yes.”</a:t>
            </a:r>
            <a:endParaRPr lang="en-US" dirty="0">
              <a:solidFill>
                <a:srgbClr val="333333"/>
              </a:solidFill>
            </a:endParaRPr>
          </a:p>
        </p:txBody>
      </p:sp>
      <p:grpSp>
        <p:nvGrpSpPr>
          <p:cNvPr id="7" name="Group 6"/>
          <p:cNvGrpSpPr/>
          <p:nvPr/>
        </p:nvGrpSpPr>
        <p:grpSpPr>
          <a:xfrm>
            <a:off x="-10926" y="6519972"/>
            <a:ext cx="9154925" cy="338028"/>
            <a:chOff x="-10926" y="6519972"/>
            <a:chExt cx="9154925" cy="338028"/>
          </a:xfrm>
        </p:grpSpPr>
        <p:sp>
          <p:nvSpPr>
            <p:cNvPr id="8" name="Rectangle 7"/>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9" name="Rectangle 8"/>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61988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CA" dirty="0"/>
              <a:t>DevOps 101 </a:t>
            </a:r>
          </a:p>
        </p:txBody>
      </p:sp>
      <p:sp>
        <p:nvSpPr>
          <p:cNvPr id="3" name="Rectangle 2"/>
          <p:cNvSpPr/>
          <p:nvPr/>
        </p:nvSpPr>
        <p:spPr>
          <a:xfrm>
            <a:off x="0" y="3550817"/>
            <a:ext cx="9143999" cy="2883081"/>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Rectangle 3"/>
          <p:cNvSpPr/>
          <p:nvPr/>
        </p:nvSpPr>
        <p:spPr>
          <a:xfrm>
            <a:off x="257174" y="4187130"/>
            <a:ext cx="2899611" cy="1384995"/>
          </a:xfrm>
          <a:prstGeom prst="rect">
            <a:avLst/>
          </a:prstGeom>
        </p:spPr>
        <p:txBody>
          <a:bodyPr wrap="square">
            <a:spAutoFit/>
          </a:bodyPr>
          <a:lstStyle/>
          <a:p>
            <a:r>
              <a:rPr lang="en-CA" sz="1400" dirty="0"/>
              <a:t>Development and Operations working together through all stages of the development lifecycle, from design through the development process and into production support. </a:t>
            </a:r>
          </a:p>
        </p:txBody>
      </p:sp>
      <p:sp>
        <p:nvSpPr>
          <p:cNvPr id="5" name="Rectangle 4"/>
          <p:cNvSpPr/>
          <p:nvPr/>
        </p:nvSpPr>
        <p:spPr>
          <a:xfrm>
            <a:off x="0" y="3664325"/>
            <a:ext cx="3075295" cy="369332"/>
          </a:xfrm>
          <a:prstGeom prst="rect">
            <a:avLst/>
          </a:prstGeom>
        </p:spPr>
        <p:txBody>
          <a:bodyPr wrap="square">
            <a:spAutoFit/>
          </a:bodyPr>
          <a:lstStyle/>
          <a:p>
            <a:pPr algn="ctr"/>
            <a:r>
              <a:rPr lang="en-CA" b="1" dirty="0">
                <a:solidFill>
                  <a:schemeClr val="accent1"/>
                </a:solidFill>
              </a:rPr>
              <a:t>Collaboration </a:t>
            </a:r>
          </a:p>
        </p:txBody>
      </p:sp>
      <p:sp>
        <p:nvSpPr>
          <p:cNvPr id="6" name="Rectangle 5"/>
          <p:cNvSpPr/>
          <p:nvPr/>
        </p:nvSpPr>
        <p:spPr>
          <a:xfrm>
            <a:off x="3075296" y="3668147"/>
            <a:ext cx="2804244" cy="369332"/>
          </a:xfrm>
          <a:prstGeom prst="rect">
            <a:avLst/>
          </a:prstGeom>
        </p:spPr>
        <p:txBody>
          <a:bodyPr wrap="square">
            <a:spAutoFit/>
          </a:bodyPr>
          <a:lstStyle/>
          <a:p>
            <a:pPr algn="ctr"/>
            <a:r>
              <a:rPr lang="en-CA" b="1" dirty="0">
                <a:solidFill>
                  <a:schemeClr val="accent1"/>
                </a:solidFill>
              </a:rPr>
              <a:t>Communication</a:t>
            </a:r>
          </a:p>
        </p:txBody>
      </p:sp>
      <p:sp>
        <p:nvSpPr>
          <p:cNvPr id="7" name="Rectangle 6"/>
          <p:cNvSpPr/>
          <p:nvPr/>
        </p:nvSpPr>
        <p:spPr>
          <a:xfrm>
            <a:off x="3283129" y="4187130"/>
            <a:ext cx="2429978" cy="2246769"/>
          </a:xfrm>
          <a:prstGeom prst="rect">
            <a:avLst/>
          </a:prstGeom>
        </p:spPr>
        <p:txBody>
          <a:bodyPr wrap="square">
            <a:spAutoFit/>
          </a:bodyPr>
          <a:lstStyle/>
          <a:p>
            <a:r>
              <a:rPr lang="en-CA" sz="1400" dirty="0"/>
              <a:t>Prioritizing high-value modes of communication to break down existing silos and create common understanding and empathy across functions. This approach increases transparency and visibility across the entire development lifecycle.</a:t>
            </a:r>
          </a:p>
        </p:txBody>
      </p:sp>
      <p:sp>
        <p:nvSpPr>
          <p:cNvPr id="8" name="TextBox 7"/>
          <p:cNvSpPr txBox="1"/>
          <p:nvPr/>
        </p:nvSpPr>
        <p:spPr>
          <a:xfrm>
            <a:off x="6232081" y="4187130"/>
            <a:ext cx="2525683" cy="1600438"/>
          </a:xfrm>
          <a:prstGeom prst="rect">
            <a:avLst/>
          </a:prstGeom>
        </p:spPr>
        <p:txBody>
          <a:bodyPr wrap="square" rtlCol="0">
            <a:spAutoFit/>
          </a:bodyPr>
          <a:lstStyle/>
          <a:p>
            <a:pPr>
              <a:spcBef>
                <a:spcPts val="300"/>
              </a:spcBef>
              <a:spcAft>
                <a:spcPts val="300"/>
              </a:spcAft>
            </a:pPr>
            <a:r>
              <a:rPr lang="en-CA" sz="1400" dirty="0"/>
              <a:t>Explore methods to integrate the workflows and toolsets between your Development and Operations groups to become more reactive to changes in business and customer expectations. </a:t>
            </a:r>
          </a:p>
        </p:txBody>
      </p:sp>
      <p:sp>
        <p:nvSpPr>
          <p:cNvPr id="9" name="Rectangle 8"/>
          <p:cNvSpPr/>
          <p:nvPr/>
        </p:nvSpPr>
        <p:spPr>
          <a:xfrm>
            <a:off x="6008294" y="3664325"/>
            <a:ext cx="3135706" cy="369332"/>
          </a:xfrm>
          <a:prstGeom prst="rect">
            <a:avLst/>
          </a:prstGeom>
        </p:spPr>
        <p:txBody>
          <a:bodyPr wrap="square">
            <a:spAutoFit/>
          </a:bodyPr>
          <a:lstStyle/>
          <a:p>
            <a:pPr algn="ctr"/>
            <a:r>
              <a:rPr lang="en-CA" b="1" dirty="0">
                <a:solidFill>
                  <a:schemeClr val="accent1"/>
                </a:solidFill>
              </a:rPr>
              <a:t>Integration</a:t>
            </a:r>
            <a:endParaRPr lang="en-CA" dirty="0"/>
          </a:p>
        </p:txBody>
      </p:sp>
      <p:cxnSp>
        <p:nvCxnSpPr>
          <p:cNvPr id="10" name="Straight Connector 2"/>
          <p:cNvCxnSpPr/>
          <p:nvPr/>
        </p:nvCxnSpPr>
        <p:spPr>
          <a:xfrm flipV="1">
            <a:off x="3075296" y="3905058"/>
            <a:ext cx="4199" cy="2052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2"/>
          <p:cNvCxnSpPr/>
          <p:nvPr/>
        </p:nvCxnSpPr>
        <p:spPr>
          <a:xfrm flipV="1">
            <a:off x="5925312" y="3905058"/>
            <a:ext cx="4199" cy="2052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3490244" y="1955117"/>
            <a:ext cx="1444236" cy="1441431"/>
          </a:xfrm>
          <a:prstGeom prst="ellipse">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Oval 19"/>
          <p:cNvSpPr/>
          <p:nvPr/>
        </p:nvSpPr>
        <p:spPr>
          <a:xfrm>
            <a:off x="7238448" y="1955116"/>
            <a:ext cx="1444235" cy="1441431"/>
          </a:xfrm>
          <a:prstGeom prst="ellipse">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TextBox 23"/>
          <p:cNvSpPr txBox="1"/>
          <p:nvPr/>
        </p:nvSpPr>
        <p:spPr>
          <a:xfrm>
            <a:off x="3490244" y="1582992"/>
            <a:ext cx="1491274" cy="338554"/>
          </a:xfrm>
          <a:prstGeom prst="rect">
            <a:avLst/>
          </a:prstGeom>
        </p:spPr>
        <p:txBody>
          <a:bodyPr wrap="square" rtlCol="0">
            <a:spAutoFit/>
          </a:bodyPr>
          <a:lstStyle/>
          <a:p>
            <a:r>
              <a:rPr lang="en-CA" sz="1600" b="1" dirty="0">
                <a:solidFill>
                  <a:schemeClr val="accent3"/>
                </a:solidFill>
              </a:rPr>
              <a:t>Development</a:t>
            </a:r>
          </a:p>
        </p:txBody>
      </p:sp>
      <p:sp>
        <p:nvSpPr>
          <p:cNvPr id="25" name="TextBox 24"/>
          <p:cNvSpPr txBox="1"/>
          <p:nvPr/>
        </p:nvSpPr>
        <p:spPr>
          <a:xfrm>
            <a:off x="5603333" y="1839662"/>
            <a:ext cx="1194282" cy="338554"/>
          </a:xfrm>
          <a:prstGeom prst="rect">
            <a:avLst/>
          </a:prstGeom>
        </p:spPr>
        <p:txBody>
          <a:bodyPr wrap="square" rtlCol="0">
            <a:spAutoFit/>
          </a:bodyPr>
          <a:lstStyle/>
          <a:p>
            <a:r>
              <a:rPr lang="en-CA" sz="1600" b="1" dirty="0">
                <a:solidFill>
                  <a:schemeClr val="accent3"/>
                </a:solidFill>
              </a:rPr>
              <a:t>Hand Off</a:t>
            </a:r>
          </a:p>
        </p:txBody>
      </p:sp>
      <p:sp>
        <p:nvSpPr>
          <p:cNvPr id="26" name="TextBox 25"/>
          <p:cNvSpPr txBox="1"/>
          <p:nvPr/>
        </p:nvSpPr>
        <p:spPr>
          <a:xfrm>
            <a:off x="7330892" y="1585925"/>
            <a:ext cx="1259346" cy="338554"/>
          </a:xfrm>
          <a:prstGeom prst="rect">
            <a:avLst/>
          </a:prstGeom>
        </p:spPr>
        <p:txBody>
          <a:bodyPr wrap="square" rtlCol="0">
            <a:spAutoFit/>
          </a:bodyPr>
          <a:lstStyle/>
          <a:p>
            <a:r>
              <a:rPr lang="en-CA" sz="1600" b="1" dirty="0">
                <a:solidFill>
                  <a:schemeClr val="accent3"/>
                </a:solidFill>
              </a:rPr>
              <a:t>Operations</a:t>
            </a:r>
          </a:p>
        </p:txBody>
      </p:sp>
      <p:sp>
        <p:nvSpPr>
          <p:cNvPr id="30" name="Left-Right Arrow 29"/>
          <p:cNvSpPr/>
          <p:nvPr/>
        </p:nvSpPr>
        <p:spPr>
          <a:xfrm>
            <a:off x="5067987" y="2108732"/>
            <a:ext cx="2057095" cy="334108"/>
          </a:xfrm>
          <a:prstGeom prst="lef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a:t>COLLABORATION</a:t>
            </a:r>
          </a:p>
        </p:txBody>
      </p:sp>
      <p:sp>
        <p:nvSpPr>
          <p:cNvPr id="31" name="Left-Right Arrow 30"/>
          <p:cNvSpPr/>
          <p:nvPr/>
        </p:nvSpPr>
        <p:spPr>
          <a:xfrm>
            <a:off x="5067987" y="2519665"/>
            <a:ext cx="2057095" cy="334108"/>
          </a:xfrm>
          <a:prstGeom prst="lef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a:t>COMMUNICATION</a:t>
            </a:r>
          </a:p>
        </p:txBody>
      </p:sp>
      <p:sp>
        <p:nvSpPr>
          <p:cNvPr id="32" name="Left-Right Arrow 31"/>
          <p:cNvSpPr/>
          <p:nvPr/>
        </p:nvSpPr>
        <p:spPr>
          <a:xfrm>
            <a:off x="5067987" y="2922709"/>
            <a:ext cx="2057095" cy="334108"/>
          </a:xfrm>
          <a:prstGeom prst="leftRigh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a:t>INTEGRATION</a:t>
            </a:r>
          </a:p>
        </p:txBody>
      </p:sp>
      <p:sp>
        <p:nvSpPr>
          <p:cNvPr id="37" name="TextBox 36"/>
          <p:cNvSpPr txBox="1"/>
          <p:nvPr/>
        </p:nvSpPr>
        <p:spPr>
          <a:xfrm>
            <a:off x="257174" y="1336431"/>
            <a:ext cx="3025955" cy="492443"/>
          </a:xfrm>
          <a:prstGeom prst="rect">
            <a:avLst/>
          </a:prstGeom>
        </p:spPr>
        <p:txBody>
          <a:bodyPr wrap="square" rtlCol="0">
            <a:spAutoFit/>
          </a:bodyPr>
          <a:lstStyle/>
          <a:p>
            <a:r>
              <a:rPr lang="en-CA" sz="2600" b="1" dirty="0">
                <a:solidFill>
                  <a:schemeClr val="accent2"/>
                </a:solidFill>
              </a:rPr>
              <a:t>What </a:t>
            </a:r>
            <a:r>
              <a:rPr lang="en-CA" sz="2600" b="1" dirty="0" smtClean="0">
                <a:solidFill>
                  <a:schemeClr val="accent2"/>
                </a:solidFill>
              </a:rPr>
              <a:t>Is </a:t>
            </a:r>
            <a:r>
              <a:rPr lang="en-CA" sz="2600" b="1" dirty="0">
                <a:solidFill>
                  <a:schemeClr val="accent2"/>
                </a:solidFill>
              </a:rPr>
              <a:t>DevOps?</a:t>
            </a:r>
          </a:p>
        </p:txBody>
      </p:sp>
      <p:sp>
        <p:nvSpPr>
          <p:cNvPr id="38" name="TextBox 37"/>
          <p:cNvSpPr txBox="1"/>
          <p:nvPr/>
        </p:nvSpPr>
        <p:spPr>
          <a:xfrm>
            <a:off x="301927" y="1803488"/>
            <a:ext cx="2896904" cy="1600438"/>
          </a:xfrm>
          <a:prstGeom prst="rect">
            <a:avLst/>
          </a:prstGeom>
        </p:spPr>
        <p:txBody>
          <a:bodyPr wrap="square" rtlCol="0">
            <a:spAutoFit/>
          </a:bodyPr>
          <a:lstStyle/>
          <a:p>
            <a:pPr algn="ctr"/>
            <a:r>
              <a:rPr lang="en-CA" sz="1400" dirty="0"/>
              <a:t>DevOps is an operational philosophy that seeks to promote an improved relationship between Development and Operations in order to break down existing silos and better align the groups in providing customer value.</a:t>
            </a:r>
          </a:p>
        </p:txBody>
      </p:sp>
      <p:grpSp>
        <p:nvGrpSpPr>
          <p:cNvPr id="22" name="Group 21"/>
          <p:cNvGrpSpPr/>
          <p:nvPr/>
        </p:nvGrpSpPr>
        <p:grpSpPr>
          <a:xfrm>
            <a:off x="-10926" y="6519972"/>
            <a:ext cx="9154925" cy="338028"/>
            <a:chOff x="-10926" y="6519972"/>
            <a:chExt cx="9154925" cy="338028"/>
          </a:xfrm>
        </p:grpSpPr>
        <p:sp>
          <p:nvSpPr>
            <p:cNvPr id="23" name="Rectangle 22"/>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27" name="Rectangle 26"/>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1481477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243295" y="1860665"/>
            <a:ext cx="4176039" cy="332362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CA" dirty="0"/>
              <a:t>Legacy approach to security within development</a:t>
            </a:r>
          </a:p>
        </p:txBody>
      </p:sp>
      <p:pic>
        <p:nvPicPr>
          <p:cNvPr id="24" name="Picture 2"/>
          <p:cNvPicPr>
            <a:picLocks noChangeAspect="1" noChangeArrowheads="1"/>
          </p:cNvPicPr>
          <p:nvPr/>
        </p:nvPicPr>
        <p:blipFill>
          <a:blip r:embed="rId3" cstate="print">
            <a:biLevel thresh="75000"/>
            <a:extLst>
              <a:ext uri="{28A0092B-C50C-407E-A947-70E740481C1C}">
                <a14:useLocalDpi xmlns:a14="http://schemas.microsoft.com/office/drawing/2010/main" val="0"/>
              </a:ext>
            </a:extLst>
          </a:blip>
          <a:stretch>
            <a:fillRect/>
          </a:stretch>
        </p:blipFill>
        <p:spPr bwMode="auto">
          <a:xfrm>
            <a:off x="2193190" y="1356491"/>
            <a:ext cx="1055778" cy="105577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244518" y="1460376"/>
            <a:ext cx="4739053" cy="4124206"/>
          </a:xfrm>
          <a:prstGeom prst="rect">
            <a:avLst/>
          </a:prstGeom>
        </p:spPr>
        <p:txBody>
          <a:bodyPr wrap="square" rtlCol="0">
            <a:spAutoFit/>
          </a:bodyPr>
          <a:lstStyle/>
          <a:p>
            <a:r>
              <a:rPr lang="en-US" dirty="0"/>
              <a:t>The legacy approach to including security in application development was based on the waterfall methodology:</a:t>
            </a:r>
          </a:p>
          <a:p>
            <a:endParaRPr lang="en-US" dirty="0"/>
          </a:p>
          <a:p>
            <a:pPr marL="285750" indent="-285750">
              <a:spcAft>
                <a:spcPts val="1200"/>
              </a:spcAft>
              <a:buFont typeface="Arial" panose="020B0604020202020204" pitchFamily="34" charset="0"/>
              <a:buChar char="•"/>
            </a:pPr>
            <a:r>
              <a:rPr lang="en-US" dirty="0"/>
              <a:t>Security set up checkpoints within the development phases. </a:t>
            </a:r>
          </a:p>
          <a:p>
            <a:pPr marL="285750" indent="-285750">
              <a:spcAft>
                <a:spcPts val="1200"/>
              </a:spcAft>
              <a:buFont typeface="Arial" panose="020B0604020202020204" pitchFamily="34" charset="0"/>
              <a:buChar char="•"/>
            </a:pPr>
            <a:r>
              <a:rPr lang="en-US" dirty="0"/>
              <a:t>These checkpoints would halt development activities until security requirements were met.</a:t>
            </a:r>
          </a:p>
          <a:p>
            <a:pPr marL="285750" indent="-285750">
              <a:spcAft>
                <a:spcPts val="1200"/>
              </a:spcAft>
              <a:buFont typeface="Arial" panose="020B0604020202020204" pitchFamily="34" charset="0"/>
              <a:buChar char="•"/>
            </a:pPr>
            <a:r>
              <a:rPr lang="en-US" dirty="0"/>
              <a:t>This approach was often a point of contention, seen as slowing down the development process.</a:t>
            </a:r>
          </a:p>
          <a:p>
            <a:endParaRPr lang="en-US" sz="1600" dirty="0"/>
          </a:p>
        </p:txBody>
      </p:sp>
      <p:pic>
        <p:nvPicPr>
          <p:cNvPr id="9" name="Picture 2"/>
          <p:cNvPicPr>
            <a:picLocks noChangeAspect="1" noChangeArrowheads="1"/>
          </p:cNvPicPr>
          <p:nvPr/>
        </p:nvPicPr>
        <p:blipFill>
          <a:blip r:embed="rId3" cstate="print">
            <a:biLevel thresh="75000"/>
            <a:extLst>
              <a:ext uri="{28A0092B-C50C-407E-A947-70E740481C1C}">
                <a14:useLocalDpi xmlns:a14="http://schemas.microsoft.com/office/drawing/2010/main" val="0"/>
              </a:ext>
            </a:extLst>
          </a:blip>
          <a:stretch>
            <a:fillRect/>
          </a:stretch>
        </p:blipFill>
        <p:spPr bwMode="auto">
          <a:xfrm>
            <a:off x="2690965" y="2412269"/>
            <a:ext cx="1055778" cy="105577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p:cNvPicPr>
            <a:picLocks noChangeAspect="1" noChangeArrowheads="1"/>
          </p:cNvPicPr>
          <p:nvPr/>
        </p:nvPicPr>
        <p:blipFill>
          <a:blip r:embed="rId3" cstate="print">
            <a:biLevel thresh="75000"/>
            <a:extLst>
              <a:ext uri="{28A0092B-C50C-407E-A947-70E740481C1C}">
                <a14:useLocalDpi xmlns:a14="http://schemas.microsoft.com/office/drawing/2010/main" val="0"/>
              </a:ext>
            </a:extLst>
          </a:blip>
          <a:stretch>
            <a:fillRect/>
          </a:stretch>
        </p:blipFill>
        <p:spPr bwMode="auto">
          <a:xfrm>
            <a:off x="3254716" y="3667348"/>
            <a:ext cx="1055778" cy="1055778"/>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10926" y="6519972"/>
            <a:ext cx="9154925" cy="338028"/>
            <a:chOff x="-10926" y="6519972"/>
            <a:chExt cx="9154925" cy="338028"/>
          </a:xfrm>
        </p:grpSpPr>
        <p:sp>
          <p:nvSpPr>
            <p:cNvPr id="12" name="Rectangle 11"/>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3" name="Rectangle 12"/>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2748338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DevSecOps: </a:t>
            </a:r>
            <a:r>
              <a:rPr lang="en-CA" dirty="0"/>
              <a:t>s</a:t>
            </a:r>
            <a:r>
              <a:rPr lang="en-CA" dirty="0" smtClean="0"/>
              <a:t>hifting security </a:t>
            </a:r>
            <a:r>
              <a:rPr lang="en-CA" dirty="0"/>
              <a:t>l</a:t>
            </a:r>
            <a:r>
              <a:rPr lang="en-CA" dirty="0" smtClean="0"/>
              <a:t>eft</a:t>
            </a:r>
            <a:endParaRPr lang="en-CA" dirty="0"/>
          </a:p>
        </p:txBody>
      </p:sp>
      <p:sp>
        <p:nvSpPr>
          <p:cNvPr id="3" name="TextBox 2"/>
          <p:cNvSpPr txBox="1"/>
          <p:nvPr/>
        </p:nvSpPr>
        <p:spPr>
          <a:xfrm>
            <a:off x="483208" y="1225481"/>
            <a:ext cx="8168054" cy="1661993"/>
          </a:xfrm>
          <a:prstGeom prst="rect">
            <a:avLst/>
          </a:prstGeom>
        </p:spPr>
        <p:txBody>
          <a:bodyPr wrap="square" rtlCol="0">
            <a:spAutoFit/>
          </a:bodyPr>
          <a:lstStyle/>
          <a:p>
            <a:r>
              <a:rPr lang="en-US" dirty="0"/>
              <a:t>As more organizations embrace the DevOps philosophy and associated methodologies, security teams are seeing the need to embed information security practices within DevOps, hence the term “</a:t>
            </a:r>
            <a:r>
              <a:rPr lang="en-US" dirty="0" smtClean="0"/>
              <a:t>DevSecOps.” </a:t>
            </a:r>
            <a:r>
              <a:rPr lang="en-US" dirty="0"/>
              <a:t>A core principle of DevSecOps is the need to </a:t>
            </a:r>
            <a:r>
              <a:rPr lang="en-US" b="1" dirty="0"/>
              <a:t>“shift security </a:t>
            </a:r>
            <a:r>
              <a:rPr lang="en-US" b="1" dirty="0" smtClean="0"/>
              <a:t>left,”</a:t>
            </a:r>
            <a:r>
              <a:rPr lang="en-US" dirty="0" smtClean="0"/>
              <a:t> </a:t>
            </a:r>
            <a:r>
              <a:rPr lang="en-US" dirty="0"/>
              <a:t>referring to moving security testing and other security activities earlier in the delivery process.</a:t>
            </a:r>
          </a:p>
          <a:p>
            <a:endParaRPr lang="en-CA" sz="1200" dirty="0"/>
          </a:p>
        </p:txBody>
      </p:sp>
      <p:graphicFrame>
        <p:nvGraphicFramePr>
          <p:cNvPr id="6" name="Diagram 5"/>
          <p:cNvGraphicFramePr/>
          <p:nvPr>
            <p:extLst>
              <p:ext uri="{D42A27DB-BD31-4B8C-83A1-F6EECF244321}">
                <p14:modId xmlns:p14="http://schemas.microsoft.com/office/powerpoint/2010/main" val="2731540599"/>
              </p:ext>
            </p:extLst>
          </p:nvPr>
        </p:nvGraphicFramePr>
        <p:xfrm>
          <a:off x="607765" y="2293815"/>
          <a:ext cx="791894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Left Arrow 8"/>
          <p:cNvSpPr/>
          <p:nvPr/>
        </p:nvSpPr>
        <p:spPr>
          <a:xfrm>
            <a:off x="607765" y="2817521"/>
            <a:ext cx="7918940" cy="993531"/>
          </a:xfrm>
          <a:prstGeom prst="leftArrow">
            <a:avLst/>
          </a:prstGeom>
          <a:solidFill>
            <a:srgbClr val="7F919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Shift Security Left</a:t>
            </a:r>
            <a:endParaRPr lang="en-CA" sz="3200" b="1" dirty="0">
              <a:solidFill>
                <a:schemeClr val="bg1"/>
              </a:solidFill>
            </a:endParaRPr>
          </a:p>
        </p:txBody>
      </p:sp>
      <p:sp>
        <p:nvSpPr>
          <p:cNvPr id="4" name="Right Arrow 3"/>
          <p:cNvSpPr/>
          <p:nvPr/>
        </p:nvSpPr>
        <p:spPr>
          <a:xfrm>
            <a:off x="703385" y="4934879"/>
            <a:ext cx="3863850" cy="413239"/>
          </a:xfrm>
          <a:prstGeom prst="rightArrow">
            <a:avLst/>
          </a:prstGeom>
          <a:solidFill>
            <a:srgbClr val="F2F2F2"/>
          </a:solidFill>
          <a:ln w="9525">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29475F"/>
                </a:solidFill>
              </a:rPr>
              <a:t>Continuous Integration</a:t>
            </a:r>
            <a:endParaRPr lang="en-CA" sz="1600" dirty="0">
              <a:solidFill>
                <a:srgbClr val="29475F"/>
              </a:solidFill>
            </a:endParaRPr>
          </a:p>
        </p:txBody>
      </p:sp>
      <p:sp>
        <p:nvSpPr>
          <p:cNvPr id="11" name="Right Arrow 10"/>
          <p:cNvSpPr/>
          <p:nvPr/>
        </p:nvSpPr>
        <p:spPr>
          <a:xfrm>
            <a:off x="703384" y="5403092"/>
            <a:ext cx="5873261" cy="413239"/>
          </a:xfrm>
          <a:prstGeom prst="rightArrow">
            <a:avLst/>
          </a:prstGeom>
          <a:solidFill>
            <a:srgbClr val="F2F2F2"/>
          </a:solidFill>
          <a:ln w="9525">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29475F"/>
                </a:solidFill>
              </a:rPr>
              <a:t>Continuous Delivery</a:t>
            </a:r>
            <a:endParaRPr lang="en-CA" sz="1600" dirty="0">
              <a:solidFill>
                <a:srgbClr val="29475F"/>
              </a:solidFill>
            </a:endParaRPr>
          </a:p>
        </p:txBody>
      </p:sp>
      <p:sp>
        <p:nvSpPr>
          <p:cNvPr id="12" name="Right Arrow 11"/>
          <p:cNvSpPr/>
          <p:nvPr/>
        </p:nvSpPr>
        <p:spPr>
          <a:xfrm>
            <a:off x="703385" y="5871306"/>
            <a:ext cx="7823320" cy="413239"/>
          </a:xfrm>
          <a:prstGeom prst="rightArrow">
            <a:avLst/>
          </a:prstGeom>
          <a:solidFill>
            <a:srgbClr val="F2F2F2"/>
          </a:solidFill>
          <a:ln w="9525">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29475F"/>
                </a:solidFill>
              </a:rPr>
              <a:t>Continuous Deployment</a:t>
            </a:r>
            <a:endParaRPr lang="en-CA" sz="1600" dirty="0">
              <a:solidFill>
                <a:srgbClr val="29475F"/>
              </a:solidFill>
            </a:endParaRPr>
          </a:p>
        </p:txBody>
      </p:sp>
      <p:grpSp>
        <p:nvGrpSpPr>
          <p:cNvPr id="10" name="Group 9"/>
          <p:cNvGrpSpPr/>
          <p:nvPr/>
        </p:nvGrpSpPr>
        <p:grpSpPr>
          <a:xfrm>
            <a:off x="-10926" y="6519972"/>
            <a:ext cx="9154925" cy="338028"/>
            <a:chOff x="-10926" y="6519972"/>
            <a:chExt cx="9154925" cy="338028"/>
          </a:xfrm>
        </p:grpSpPr>
        <p:sp>
          <p:nvSpPr>
            <p:cNvPr id="13" name="Rectangle 12"/>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4" name="Rectangle 13"/>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744808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Obstacles to DevSecOps: </a:t>
            </a:r>
            <a:r>
              <a:rPr lang="en-CA" dirty="0" smtClean="0"/>
              <a:t>resources</a:t>
            </a:r>
            <a:endParaRPr lang="en-CA" dirty="0"/>
          </a:p>
        </p:txBody>
      </p:sp>
      <p:sp>
        <p:nvSpPr>
          <p:cNvPr id="3" name="TextBox 2"/>
          <p:cNvSpPr txBox="1"/>
          <p:nvPr/>
        </p:nvSpPr>
        <p:spPr>
          <a:xfrm>
            <a:off x="483209" y="3679490"/>
            <a:ext cx="8168054" cy="2769989"/>
          </a:xfrm>
          <a:prstGeom prst="rect">
            <a:avLst/>
          </a:prstGeom>
        </p:spPr>
        <p:txBody>
          <a:bodyPr wrap="square" rtlCol="0">
            <a:spAutoFit/>
          </a:bodyPr>
          <a:lstStyle/>
          <a:p>
            <a:r>
              <a:rPr lang="en-US" dirty="0"/>
              <a:t>Companies report an average of a </a:t>
            </a:r>
            <a:r>
              <a:rPr lang="en-US" sz="2400" b="1" dirty="0">
                <a:latin typeface="Arial Black" panose="020B0A04020102020204" pitchFamily="34" charset="0"/>
              </a:rPr>
              <a:t>100:1</a:t>
            </a:r>
            <a:r>
              <a:rPr lang="en-US" dirty="0"/>
              <a:t> ratio between developers and security professionals.</a:t>
            </a:r>
          </a:p>
          <a:p>
            <a:endParaRPr lang="en-US" dirty="0"/>
          </a:p>
          <a:p>
            <a:r>
              <a:rPr lang="en-US" dirty="0"/>
              <a:t>The scale of disparity means that organizations of all sizes cannot expect their security team to take on full responsibility for the security of their applications. </a:t>
            </a:r>
            <a:r>
              <a:rPr lang="en-US" b="1" dirty="0"/>
              <a:t>Developers must be on the front lines of application security.</a:t>
            </a:r>
          </a:p>
          <a:p>
            <a:endParaRPr lang="en-US" sz="1600" dirty="0"/>
          </a:p>
          <a:p>
            <a:endParaRPr lang="en-US" sz="1600" dirty="0" smtClean="0"/>
          </a:p>
          <a:p>
            <a:endParaRPr lang="en-US" sz="1600" dirty="0"/>
          </a:p>
          <a:p>
            <a:endParaRPr lang="en-CA" sz="1200" dirty="0"/>
          </a:p>
        </p:txBody>
      </p:sp>
      <p:pic>
        <p:nvPicPr>
          <p:cNvPr id="4" name="Picture 3"/>
          <p:cNvPicPr>
            <a:picLocks noChangeAspect="1"/>
          </p:cNvPicPr>
          <p:nvPr/>
        </p:nvPicPr>
        <p:blipFill>
          <a:blip r:embed="rId2"/>
          <a:stretch>
            <a:fillRect/>
          </a:stretch>
        </p:blipFill>
        <p:spPr>
          <a:xfrm>
            <a:off x="483208" y="1369218"/>
            <a:ext cx="6773091" cy="207452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21681" y="2978281"/>
            <a:ext cx="316189" cy="464604"/>
          </a:xfrm>
          <a:prstGeom prst="rect">
            <a:avLst/>
          </a:prstGeom>
        </p:spPr>
      </p:pic>
      <p:sp>
        <p:nvSpPr>
          <p:cNvPr id="6" name="TextBox 5"/>
          <p:cNvSpPr txBox="1"/>
          <p:nvPr/>
        </p:nvSpPr>
        <p:spPr>
          <a:xfrm>
            <a:off x="7644882" y="6223786"/>
            <a:ext cx="1473480" cy="400110"/>
          </a:xfrm>
          <a:prstGeom prst="rect">
            <a:avLst/>
          </a:prstGeom>
        </p:spPr>
        <p:txBody>
          <a:bodyPr wrap="none" rtlCol="0">
            <a:spAutoFit/>
          </a:bodyPr>
          <a:lstStyle/>
          <a:p>
            <a:r>
              <a:rPr lang="en-US" sz="1000" b="1" dirty="0"/>
              <a:t>Source:</a:t>
            </a:r>
            <a:r>
              <a:rPr lang="en-US" sz="1000" dirty="0"/>
              <a:t> Sonatype Inc.</a:t>
            </a:r>
          </a:p>
          <a:p>
            <a:endParaRPr lang="en-CA" sz="1000" dirty="0" smtClean="0"/>
          </a:p>
        </p:txBody>
      </p:sp>
      <p:grpSp>
        <p:nvGrpSpPr>
          <p:cNvPr id="7" name="Group 6"/>
          <p:cNvGrpSpPr/>
          <p:nvPr/>
        </p:nvGrpSpPr>
        <p:grpSpPr>
          <a:xfrm>
            <a:off x="-10926" y="6519972"/>
            <a:ext cx="9154925" cy="338028"/>
            <a:chOff x="-10926" y="6519972"/>
            <a:chExt cx="9154925" cy="338028"/>
          </a:xfrm>
        </p:grpSpPr>
        <p:sp>
          <p:nvSpPr>
            <p:cNvPr id="8" name="Rectangle 7"/>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9" name="Rectangle 8"/>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568963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Obstacles to DevSecOps: </a:t>
            </a:r>
            <a:r>
              <a:rPr lang="en-CA" dirty="0" smtClean="0"/>
              <a:t>skills</a:t>
            </a:r>
            <a:endParaRPr lang="en-CA" dirty="0"/>
          </a:p>
        </p:txBody>
      </p:sp>
      <p:sp>
        <p:nvSpPr>
          <p:cNvPr id="3" name="TextBox 2"/>
          <p:cNvSpPr txBox="1"/>
          <p:nvPr/>
        </p:nvSpPr>
        <p:spPr>
          <a:xfrm>
            <a:off x="372596" y="1251462"/>
            <a:ext cx="8168054" cy="646331"/>
          </a:xfrm>
          <a:prstGeom prst="rect">
            <a:avLst/>
          </a:prstGeom>
        </p:spPr>
        <p:txBody>
          <a:bodyPr wrap="square" rtlCol="0">
            <a:spAutoFit/>
          </a:bodyPr>
          <a:lstStyle/>
          <a:p>
            <a:r>
              <a:rPr lang="en-US" dirty="0"/>
              <a:t>Unfortunately, most organizations tell us that their developers are inadequately trained in application security and secure coding practices.</a:t>
            </a:r>
          </a:p>
        </p:txBody>
      </p:sp>
      <p:sp>
        <p:nvSpPr>
          <p:cNvPr id="6" name="TextBox 5"/>
          <p:cNvSpPr txBox="1"/>
          <p:nvPr/>
        </p:nvSpPr>
        <p:spPr>
          <a:xfrm>
            <a:off x="1839787" y="2315497"/>
            <a:ext cx="6700863" cy="3046988"/>
          </a:xfrm>
          <a:prstGeom prst="rect">
            <a:avLst/>
          </a:prstGeom>
        </p:spPr>
        <p:txBody>
          <a:bodyPr wrap="square" rtlCol="0">
            <a:spAutoFit/>
          </a:bodyPr>
          <a:lstStyle/>
          <a:p>
            <a:r>
              <a:rPr lang="en-US" sz="2400" dirty="0">
                <a:latin typeface="Arial Black" panose="020B0A04020102020204" pitchFamily="34" charset="0"/>
              </a:rPr>
              <a:t>58%</a:t>
            </a:r>
            <a:r>
              <a:rPr lang="en-US" sz="1600" dirty="0"/>
              <a:t> say that lack of skills is a significant hurdle in embedding security into development</a:t>
            </a:r>
            <a:r>
              <a:rPr lang="en-US" sz="1600" dirty="0" smtClean="0"/>
              <a:t>.*</a:t>
            </a:r>
            <a:endParaRPr lang="en-US" sz="1600" dirty="0"/>
          </a:p>
          <a:p>
            <a:endParaRPr lang="en-US" sz="1600" dirty="0"/>
          </a:p>
          <a:p>
            <a:endParaRPr lang="en-US" sz="1200" dirty="0"/>
          </a:p>
          <a:p>
            <a:r>
              <a:rPr lang="en-US" sz="2400" dirty="0">
                <a:latin typeface="Arial Black" panose="020B0A04020102020204" pitchFamily="34" charset="0"/>
              </a:rPr>
              <a:t>76%</a:t>
            </a:r>
            <a:r>
              <a:rPr lang="en-US" sz="1600" dirty="0"/>
              <a:t> of university educated developers were not required to complete any courses focused on security for their degrees</a:t>
            </a:r>
            <a:r>
              <a:rPr lang="en-US" sz="1600" dirty="0" smtClean="0"/>
              <a:t>.**</a:t>
            </a:r>
            <a:endParaRPr lang="en-US" sz="1600" dirty="0"/>
          </a:p>
          <a:p>
            <a:endParaRPr lang="en-US" sz="1600" dirty="0"/>
          </a:p>
          <a:p>
            <a:endParaRPr lang="en-US" sz="1600" dirty="0"/>
          </a:p>
          <a:p>
            <a:r>
              <a:rPr lang="en-US" sz="1600" dirty="0"/>
              <a:t>Almost </a:t>
            </a:r>
            <a:r>
              <a:rPr lang="en-US" sz="2400" dirty="0">
                <a:latin typeface="Arial Black" panose="020B0A04020102020204" pitchFamily="34" charset="0"/>
              </a:rPr>
              <a:t>70%</a:t>
            </a:r>
            <a:r>
              <a:rPr lang="en-US" sz="1600" dirty="0"/>
              <a:t> of developers say that their employers do not provide them with adequate training in software security</a:t>
            </a:r>
            <a:r>
              <a:rPr lang="en-US" sz="1600" dirty="0" smtClean="0"/>
              <a:t>.**</a:t>
            </a:r>
            <a:endParaRPr lang="en-US" sz="1600" dirty="0"/>
          </a:p>
          <a:p>
            <a:endParaRPr lang="en-CA" sz="1200" dirty="0"/>
          </a:p>
        </p:txBody>
      </p:sp>
      <p:pic>
        <p:nvPicPr>
          <p:cNvPr id="7" name="Picture 6"/>
          <p:cNvPicPr>
            <a:picLocks noChangeAspect="1"/>
          </p:cNvPicPr>
          <p:nvPr/>
        </p:nvPicPr>
        <p:blipFill>
          <a:blip r:embed="rId2"/>
          <a:stretch>
            <a:fillRect/>
          </a:stretch>
        </p:blipFill>
        <p:spPr>
          <a:xfrm>
            <a:off x="679962" y="2219632"/>
            <a:ext cx="1159825" cy="916858"/>
          </a:xfrm>
          <a:prstGeom prst="rect">
            <a:avLst/>
          </a:prstGeom>
        </p:spPr>
      </p:pic>
      <p:pic>
        <p:nvPicPr>
          <p:cNvPr id="9" name="Picture 8"/>
          <p:cNvPicPr>
            <a:picLocks noChangeAspect="1"/>
          </p:cNvPicPr>
          <p:nvPr/>
        </p:nvPicPr>
        <p:blipFill>
          <a:blip r:embed="rId3"/>
          <a:stretch>
            <a:fillRect/>
          </a:stretch>
        </p:blipFill>
        <p:spPr>
          <a:xfrm>
            <a:off x="679962" y="3239792"/>
            <a:ext cx="1159825" cy="930252"/>
          </a:xfrm>
          <a:prstGeom prst="rect">
            <a:avLst/>
          </a:prstGeom>
        </p:spPr>
      </p:pic>
      <p:pic>
        <p:nvPicPr>
          <p:cNvPr id="10" name="Picture 9"/>
          <p:cNvPicPr>
            <a:picLocks noChangeAspect="1"/>
          </p:cNvPicPr>
          <p:nvPr/>
        </p:nvPicPr>
        <p:blipFill>
          <a:blip r:embed="rId4"/>
          <a:stretch>
            <a:fillRect/>
          </a:stretch>
        </p:blipFill>
        <p:spPr>
          <a:xfrm>
            <a:off x="679962" y="4273346"/>
            <a:ext cx="1159825" cy="924049"/>
          </a:xfrm>
          <a:prstGeom prst="rect">
            <a:avLst/>
          </a:prstGeom>
        </p:spPr>
      </p:pic>
      <p:sp>
        <p:nvSpPr>
          <p:cNvPr id="11" name="TextBox 10"/>
          <p:cNvSpPr txBox="1"/>
          <p:nvPr/>
        </p:nvSpPr>
        <p:spPr>
          <a:xfrm>
            <a:off x="6226465" y="6249733"/>
            <a:ext cx="2832077" cy="246221"/>
          </a:xfrm>
          <a:prstGeom prst="rect">
            <a:avLst/>
          </a:prstGeom>
        </p:spPr>
        <p:txBody>
          <a:bodyPr wrap="square" rtlCol="0">
            <a:spAutoFit/>
          </a:bodyPr>
          <a:lstStyle/>
          <a:p>
            <a:r>
              <a:rPr lang="en-US" sz="1000" b="1" dirty="0"/>
              <a:t>Sources: </a:t>
            </a:r>
            <a:r>
              <a:rPr lang="en-US" sz="1000" dirty="0" smtClean="0"/>
              <a:t>*</a:t>
            </a:r>
            <a:r>
              <a:rPr lang="en-US" sz="1000" dirty="0" smtClean="0">
                <a:solidFill>
                  <a:srgbClr val="333333"/>
                </a:solidFill>
              </a:rPr>
              <a:t>Freeform Dynamics</a:t>
            </a:r>
            <a:r>
              <a:rPr lang="en-US" sz="1000" dirty="0" smtClean="0"/>
              <a:t>, **DevOps.com</a:t>
            </a:r>
            <a:endParaRPr lang="en-CA" sz="1000" dirty="0"/>
          </a:p>
        </p:txBody>
      </p:sp>
      <p:grpSp>
        <p:nvGrpSpPr>
          <p:cNvPr id="12" name="Group 11"/>
          <p:cNvGrpSpPr/>
          <p:nvPr/>
        </p:nvGrpSpPr>
        <p:grpSpPr>
          <a:xfrm>
            <a:off x="-10926" y="6519972"/>
            <a:ext cx="9154925" cy="338028"/>
            <a:chOff x="-10926" y="6519972"/>
            <a:chExt cx="9154925" cy="338028"/>
          </a:xfrm>
        </p:grpSpPr>
        <p:sp>
          <p:nvSpPr>
            <p:cNvPr id="13" name="Rectangle 12"/>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4" name="Rectangle 13"/>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20980526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1197</Words>
  <Application>Microsoft Office PowerPoint</Application>
  <PresentationFormat>On-screen Show (4:3)</PresentationFormat>
  <Paragraphs>151</Paragraphs>
  <Slides>12</Slides>
  <Notes>4</Notes>
  <HiddenSlides>0</HiddenSlides>
  <MMClips>0</MMClips>
  <ScaleCrop>false</ScaleCrop>
  <HeadingPairs>
    <vt:vector size="8" baseType="variant">
      <vt:variant>
        <vt:lpstr>Fonts Used</vt:lpstr>
      </vt:variant>
      <vt:variant>
        <vt:i4>7</vt:i4>
      </vt:variant>
      <vt:variant>
        <vt:lpstr>Theme</vt:lpstr>
      </vt:variant>
      <vt:variant>
        <vt:i4>2</vt:i4>
      </vt:variant>
      <vt:variant>
        <vt:lpstr>Slide Titles</vt:lpstr>
      </vt:variant>
      <vt:variant>
        <vt:i4>12</vt:i4>
      </vt:variant>
      <vt:variant>
        <vt:lpstr>Custom Shows</vt:lpstr>
      </vt:variant>
      <vt:variant>
        <vt:i4>1</vt:i4>
      </vt:variant>
    </vt:vector>
  </HeadingPairs>
  <TitlesOfParts>
    <vt:vector size="22" baseType="lpstr">
      <vt:lpstr>Arial</vt:lpstr>
      <vt:lpstr>Arial Black</vt:lpstr>
      <vt:lpstr>Calibri</vt:lpstr>
      <vt:lpstr>Georgia</vt:lpstr>
      <vt:lpstr>Montserrat Light</vt:lpstr>
      <vt:lpstr>Roboto</vt:lpstr>
      <vt:lpstr>Wingdings</vt:lpstr>
      <vt:lpstr>Theme1</vt:lpstr>
      <vt:lpstr>1_Theme1</vt:lpstr>
      <vt:lpstr>PowerPoint Presentation</vt:lpstr>
      <vt:lpstr>PowerPoint Presentation</vt:lpstr>
      <vt:lpstr>Our understanding of the problem</vt:lpstr>
      <vt:lpstr>Executive summary</vt:lpstr>
      <vt:lpstr>DevOps 101 </vt:lpstr>
      <vt:lpstr>Legacy approach to security within development</vt:lpstr>
      <vt:lpstr>DevSecOps: shifting security left</vt:lpstr>
      <vt:lpstr>Obstacles to DevSecOps: resources</vt:lpstr>
      <vt:lpstr>Obstacles to DevSecOps: skills</vt:lpstr>
      <vt:lpstr>Adopt the right DevSecOps practices with Info-Tech’s CLAIM Framework</vt:lpstr>
      <vt:lpstr>Use these icons to help direct you as you navigate this research </vt:lpstr>
      <vt:lpstr>PowerPoint Presentation</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2019-03-04T15:47:04Z</dcterms:created>
  <dcterms:modified xsi:type="dcterms:W3CDTF">2019-03-04T16:00:52Z</dcterms:modified>
</cp:coreProperties>
</file>