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33"/>
  </p:notesMasterIdLst>
  <p:handoutMasterIdLst>
    <p:handoutMasterId r:id="rId34"/>
  </p:handoutMasterIdLst>
  <p:sldIdLst>
    <p:sldId id="278" r:id="rId2"/>
    <p:sldId id="484" r:id="rId3"/>
    <p:sldId id="403" r:id="rId4"/>
    <p:sldId id="399" r:id="rId5"/>
    <p:sldId id="512" r:id="rId6"/>
    <p:sldId id="511" r:id="rId7"/>
    <p:sldId id="690" r:id="rId8"/>
    <p:sldId id="514" r:id="rId9"/>
    <p:sldId id="515" r:id="rId10"/>
    <p:sldId id="516" r:id="rId11"/>
    <p:sldId id="517" r:id="rId12"/>
    <p:sldId id="518" r:id="rId13"/>
    <p:sldId id="642" r:id="rId14"/>
    <p:sldId id="623" r:id="rId15"/>
    <p:sldId id="519" r:id="rId16"/>
    <p:sldId id="612" r:id="rId17"/>
    <p:sldId id="520" r:id="rId18"/>
    <p:sldId id="521" r:id="rId19"/>
    <p:sldId id="522" r:id="rId20"/>
    <p:sldId id="528" r:id="rId21"/>
    <p:sldId id="523" r:id="rId22"/>
    <p:sldId id="524" r:id="rId23"/>
    <p:sldId id="679" r:id="rId24"/>
    <p:sldId id="526" r:id="rId25"/>
    <p:sldId id="525" r:id="rId26"/>
    <p:sldId id="631" r:id="rId27"/>
    <p:sldId id="485" r:id="rId28"/>
    <p:sldId id="426" r:id="rId29"/>
    <p:sldId id="410" r:id="rId30"/>
    <p:sldId id="411" r:id="rId31"/>
    <p:sldId id="413" r:id="rId32"/>
  </p:sldIdLst>
  <p:sldSz cx="9144000" cy="6858000" type="screen4x3"/>
  <p:notesSz cx="6858000" cy="9144000"/>
  <p:custShowLst>
    <p:custShow name="Custom Show 1" id="0">
      <p:sldLst>
        <p:sld r:id="rId2"/>
      </p:sldLst>
    </p:custShow>
  </p:custShow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4130"/>
    <a:srgbClr val="406F96"/>
    <a:srgbClr val="29475F"/>
    <a:srgbClr val="243F54"/>
    <a:srgbClr val="2B9E36"/>
    <a:srgbClr val="000000"/>
    <a:srgbClr val="CBDBE7"/>
    <a:srgbClr val="2576B7"/>
    <a:srgbClr val="B0C534"/>
    <a:srgbClr val="365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440" autoAdjust="0"/>
    <p:restoredTop sz="96433" autoAdjust="0"/>
  </p:normalViewPr>
  <p:slideViewPr>
    <p:cSldViewPr snapToGrid="0">
      <p:cViewPr varScale="1">
        <p:scale>
          <a:sx n="86" d="100"/>
          <a:sy n="86" d="100"/>
        </p:scale>
        <p:origin x="2076" y="90"/>
      </p:cViewPr>
      <p:guideLst>
        <p:guide orient="horz" pos="2160"/>
        <p:guide pos="204"/>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p:cViewPr varScale="1">
        <p:scale>
          <a:sx n="90" d="100"/>
          <a:sy n="90" d="100"/>
        </p:scale>
        <p:origin x="369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142D-435F-9EFB-DEDB7CC8E12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42D-435F-9EFB-DEDB7CC8E12D}"/>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142D-435F-9EFB-DEDB7CC8E12D}"/>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142D-435F-9EFB-DEDB7CC8E12D}"/>
              </c:ext>
            </c:extLst>
          </c:dPt>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9-142D-435F-9EFB-DEDB7CC8E12D}"/>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Timely Work Orders</c:v>
                </c:pt>
                <c:pt idx="1">
                  <c:v>Overall Work Orders</c:v>
                </c:pt>
                <c:pt idx="2">
                  <c:v>Effective Work Orders</c:v>
                </c:pt>
                <c:pt idx="3">
                  <c:v>IT Project Availability</c:v>
                </c:pt>
                <c:pt idx="4">
                  <c:v>Overall Projects</c:v>
                </c:pt>
                <c:pt idx="5">
                  <c:v>Completed IT Projects</c:v>
                </c:pt>
              </c:strCache>
            </c:strRef>
          </c:cat>
          <c:val>
            <c:numRef>
              <c:f>Sheet1!$B$2:$B$7</c:f>
              <c:numCache>
                <c:formatCode>0.00</c:formatCode>
                <c:ptCount val="6"/>
                <c:pt idx="0">
                  <c:v>0.75184759999999995</c:v>
                </c:pt>
                <c:pt idx="1">
                  <c:v>0.79234090000000001</c:v>
                </c:pt>
                <c:pt idx="2">
                  <c:v>0.80737619999999999</c:v>
                </c:pt>
                <c:pt idx="3">
                  <c:v>0.81540219999999997</c:v>
                </c:pt>
                <c:pt idx="4">
                  <c:v>0.84962219999999999</c:v>
                </c:pt>
                <c:pt idx="5">
                  <c:v>0.85047229999999996</c:v>
                </c:pt>
              </c:numCache>
            </c:numRef>
          </c:val>
          <c:extLst>
            <c:ext xmlns:c16="http://schemas.microsoft.com/office/drawing/2014/chart" uri="{C3380CC4-5D6E-409C-BE32-E72D297353CC}">
              <c16:uniqueId val="{0000000A-142D-435F-9EFB-DEDB7CC8E12D}"/>
            </c:ext>
          </c:extLst>
        </c:ser>
        <c:dLbls>
          <c:dLblPos val="outEnd"/>
          <c:showLegendKey val="0"/>
          <c:showVal val="1"/>
          <c:showCatName val="0"/>
          <c:showSerName val="0"/>
          <c:showPercent val="0"/>
          <c:showBubbleSize val="0"/>
        </c:dLbls>
        <c:gapWidth val="50"/>
        <c:axId val="744136728"/>
        <c:axId val="744132024"/>
      </c:barChart>
      <c:catAx>
        <c:axId val="744136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44132024"/>
        <c:crosses val="autoZero"/>
        <c:auto val="1"/>
        <c:lblAlgn val="ctr"/>
        <c:lblOffset val="100"/>
        <c:noMultiLvlLbl val="0"/>
      </c:catAx>
      <c:valAx>
        <c:axId val="7441320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CA" dirty="0">
                    <a:solidFill>
                      <a:schemeClr val="tx1"/>
                    </a:solidFill>
                  </a:rPr>
                  <a:t>Correlation With Business Application Satisfaction</a:t>
                </a:r>
              </a:p>
            </c:rich>
          </c:tx>
          <c:layout>
            <c:manualLayout>
              <c:xMode val="edge"/>
              <c:yMode val="edge"/>
              <c:x val="0.17949237327315923"/>
              <c:y val="0.9179039827425962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44136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Application Development Quality Effectiveness</c:v>
                </c:pt>
              </c:strCache>
            </c:strRef>
          </c:tx>
          <c:spPr>
            <a:ln w="28575" cap="rnd">
              <a:noFill/>
              <a:round/>
            </a:ln>
            <a:effectLst/>
          </c:spPr>
          <c:marker>
            <c:symbol val="circle"/>
            <c:size val="4"/>
            <c:spPr>
              <a:noFill/>
              <a:ln w="9525">
                <a:solidFill>
                  <a:srgbClr val="0070C0"/>
                </a:solidFill>
              </a:ln>
              <a:effectLst/>
            </c:spPr>
          </c:marker>
          <c:trendline>
            <c:spPr>
              <a:ln w="19050" cap="rnd">
                <a:solidFill>
                  <a:srgbClr val="C00000"/>
                </a:solidFill>
                <a:prstDash val="solid"/>
              </a:ln>
              <a:effectLst/>
            </c:spPr>
            <c:trendlineType val="linear"/>
            <c:dispRSqr val="1"/>
            <c:dispEq val="0"/>
            <c:trendlineLbl>
              <c:layout>
                <c:manualLayout>
                  <c:x val="1.5637164826382841E-3"/>
                  <c:y val="0.6282110022253262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Sheet1!$A$2:$A$1079</c:f>
              <c:numCache>
                <c:formatCode>0.0</c:formatCode>
                <c:ptCount val="1078"/>
                <c:pt idx="0">
                  <c:v>5</c:v>
                </c:pt>
                <c:pt idx="1">
                  <c:v>6.6</c:v>
                </c:pt>
                <c:pt idx="2">
                  <c:v>6.125</c:v>
                </c:pt>
                <c:pt idx="3">
                  <c:v>0.5</c:v>
                </c:pt>
                <c:pt idx="4">
                  <c:v>3.8</c:v>
                </c:pt>
                <c:pt idx="5">
                  <c:v>6.75</c:v>
                </c:pt>
                <c:pt idx="6">
                  <c:v>4</c:v>
                </c:pt>
                <c:pt idx="7">
                  <c:v>10</c:v>
                </c:pt>
                <c:pt idx="8">
                  <c:v>4</c:v>
                </c:pt>
                <c:pt idx="9">
                  <c:v>6</c:v>
                </c:pt>
                <c:pt idx="10">
                  <c:v>5</c:v>
                </c:pt>
                <c:pt idx="11">
                  <c:v>5</c:v>
                </c:pt>
                <c:pt idx="12">
                  <c:v>5.2</c:v>
                </c:pt>
                <c:pt idx="13">
                  <c:v>3.3333333333333335</c:v>
                </c:pt>
                <c:pt idx="14">
                  <c:v>4.5789473684210522</c:v>
                </c:pt>
                <c:pt idx="15">
                  <c:v>6</c:v>
                </c:pt>
                <c:pt idx="16">
                  <c:v>4.8571428571428568</c:v>
                </c:pt>
                <c:pt idx="17">
                  <c:v>4</c:v>
                </c:pt>
                <c:pt idx="18">
                  <c:v>8</c:v>
                </c:pt>
                <c:pt idx="19">
                  <c:v>6.75</c:v>
                </c:pt>
                <c:pt idx="20">
                  <c:v>0</c:v>
                </c:pt>
                <c:pt idx="21">
                  <c:v>6.4</c:v>
                </c:pt>
                <c:pt idx="22">
                  <c:v>6</c:v>
                </c:pt>
                <c:pt idx="23">
                  <c:v>7</c:v>
                </c:pt>
                <c:pt idx="24">
                  <c:v>8</c:v>
                </c:pt>
                <c:pt idx="25">
                  <c:v>7.833333333333333</c:v>
                </c:pt>
                <c:pt idx="26">
                  <c:v>5.333333333333333</c:v>
                </c:pt>
                <c:pt idx="27">
                  <c:v>7.75</c:v>
                </c:pt>
                <c:pt idx="28">
                  <c:v>6.4</c:v>
                </c:pt>
                <c:pt idx="29">
                  <c:v>6</c:v>
                </c:pt>
                <c:pt idx="30">
                  <c:v>7</c:v>
                </c:pt>
                <c:pt idx="31">
                  <c:v>5</c:v>
                </c:pt>
                <c:pt idx="32">
                  <c:v>6</c:v>
                </c:pt>
                <c:pt idx="33">
                  <c:v>5.5</c:v>
                </c:pt>
                <c:pt idx="34">
                  <c:v>7</c:v>
                </c:pt>
                <c:pt idx="35">
                  <c:v>6</c:v>
                </c:pt>
                <c:pt idx="36">
                  <c:v>5</c:v>
                </c:pt>
                <c:pt idx="37">
                  <c:v>4</c:v>
                </c:pt>
                <c:pt idx="38">
                  <c:v>8</c:v>
                </c:pt>
                <c:pt idx="39">
                  <c:v>9</c:v>
                </c:pt>
                <c:pt idx="40">
                  <c:v>7.8571428571428568</c:v>
                </c:pt>
                <c:pt idx="41">
                  <c:v>7.7142857142857144</c:v>
                </c:pt>
                <c:pt idx="42">
                  <c:v>6.3636363636363633</c:v>
                </c:pt>
                <c:pt idx="43">
                  <c:v>6</c:v>
                </c:pt>
                <c:pt idx="44">
                  <c:v>7</c:v>
                </c:pt>
                <c:pt idx="45">
                  <c:v>7</c:v>
                </c:pt>
                <c:pt idx="46">
                  <c:v>5</c:v>
                </c:pt>
                <c:pt idx="47">
                  <c:v>0</c:v>
                </c:pt>
                <c:pt idx="48">
                  <c:v>7.032258064516129</c:v>
                </c:pt>
                <c:pt idx="49">
                  <c:v>9</c:v>
                </c:pt>
                <c:pt idx="50">
                  <c:v>10</c:v>
                </c:pt>
                <c:pt idx="51">
                  <c:v>3</c:v>
                </c:pt>
                <c:pt idx="52">
                  <c:v>5</c:v>
                </c:pt>
                <c:pt idx="53">
                  <c:v>7</c:v>
                </c:pt>
                <c:pt idx="54">
                  <c:v>6.5</c:v>
                </c:pt>
                <c:pt idx="55">
                  <c:v>4.5</c:v>
                </c:pt>
                <c:pt idx="56">
                  <c:v>0</c:v>
                </c:pt>
                <c:pt idx="57">
                  <c:v>6</c:v>
                </c:pt>
                <c:pt idx="58">
                  <c:v>6.2</c:v>
                </c:pt>
                <c:pt idx="59">
                  <c:v>0</c:v>
                </c:pt>
                <c:pt idx="60">
                  <c:v>6</c:v>
                </c:pt>
                <c:pt idx="61">
                  <c:v>5</c:v>
                </c:pt>
                <c:pt idx="62">
                  <c:v>7</c:v>
                </c:pt>
                <c:pt idx="63">
                  <c:v>5.6363636363636367</c:v>
                </c:pt>
                <c:pt idx="64">
                  <c:v>5.4</c:v>
                </c:pt>
                <c:pt idx="65">
                  <c:v>8</c:v>
                </c:pt>
                <c:pt idx="66">
                  <c:v>7.4</c:v>
                </c:pt>
                <c:pt idx="67">
                  <c:v>7.666666666666667</c:v>
                </c:pt>
                <c:pt idx="68">
                  <c:v>7</c:v>
                </c:pt>
                <c:pt idx="69">
                  <c:v>8</c:v>
                </c:pt>
                <c:pt idx="70">
                  <c:v>6.615384615384615</c:v>
                </c:pt>
                <c:pt idx="71">
                  <c:v>3</c:v>
                </c:pt>
                <c:pt idx="72">
                  <c:v>2</c:v>
                </c:pt>
                <c:pt idx="73">
                  <c:v>6.125</c:v>
                </c:pt>
                <c:pt idx="74">
                  <c:v>6.2857142857142856</c:v>
                </c:pt>
                <c:pt idx="75">
                  <c:v>0</c:v>
                </c:pt>
                <c:pt idx="76">
                  <c:v>5.6470588235294121</c:v>
                </c:pt>
                <c:pt idx="77">
                  <c:v>6.5</c:v>
                </c:pt>
                <c:pt idx="78">
                  <c:v>5.96</c:v>
                </c:pt>
                <c:pt idx="79">
                  <c:v>5</c:v>
                </c:pt>
                <c:pt idx="80">
                  <c:v>4.5263157894736841</c:v>
                </c:pt>
                <c:pt idx="81">
                  <c:v>5.9</c:v>
                </c:pt>
                <c:pt idx="82">
                  <c:v>7.25</c:v>
                </c:pt>
                <c:pt idx="83">
                  <c:v>4.25</c:v>
                </c:pt>
                <c:pt idx="84">
                  <c:v>4.9230769230769234</c:v>
                </c:pt>
                <c:pt idx="85">
                  <c:v>5.5</c:v>
                </c:pt>
                <c:pt idx="86">
                  <c:v>5.7307692307692308</c:v>
                </c:pt>
                <c:pt idx="87">
                  <c:v>6.5</c:v>
                </c:pt>
                <c:pt idx="88">
                  <c:v>6.833333333333333</c:v>
                </c:pt>
                <c:pt idx="89">
                  <c:v>8</c:v>
                </c:pt>
                <c:pt idx="90">
                  <c:v>7</c:v>
                </c:pt>
                <c:pt idx="91">
                  <c:v>3</c:v>
                </c:pt>
                <c:pt idx="92">
                  <c:v>7</c:v>
                </c:pt>
                <c:pt idx="93">
                  <c:v>5</c:v>
                </c:pt>
                <c:pt idx="94">
                  <c:v>2.75</c:v>
                </c:pt>
                <c:pt idx="95">
                  <c:v>6.1428571428571432</c:v>
                </c:pt>
                <c:pt idx="96">
                  <c:v>5.1428571428571432</c:v>
                </c:pt>
                <c:pt idx="97">
                  <c:v>6.8</c:v>
                </c:pt>
                <c:pt idx="98">
                  <c:v>0</c:v>
                </c:pt>
                <c:pt idx="99">
                  <c:v>4.5999999999999996</c:v>
                </c:pt>
                <c:pt idx="100">
                  <c:v>3</c:v>
                </c:pt>
                <c:pt idx="101">
                  <c:v>7</c:v>
                </c:pt>
                <c:pt idx="102">
                  <c:v>4</c:v>
                </c:pt>
                <c:pt idx="103">
                  <c:v>7.9285714285714288</c:v>
                </c:pt>
                <c:pt idx="104">
                  <c:v>6.4285714285714288</c:v>
                </c:pt>
                <c:pt idx="105">
                  <c:v>0</c:v>
                </c:pt>
                <c:pt idx="106">
                  <c:v>5</c:v>
                </c:pt>
                <c:pt idx="107">
                  <c:v>4.5</c:v>
                </c:pt>
                <c:pt idx="108">
                  <c:v>7.5714285714285712</c:v>
                </c:pt>
                <c:pt idx="109">
                  <c:v>7</c:v>
                </c:pt>
                <c:pt idx="110">
                  <c:v>7</c:v>
                </c:pt>
                <c:pt idx="111">
                  <c:v>5.8571428571428568</c:v>
                </c:pt>
                <c:pt idx="112">
                  <c:v>0</c:v>
                </c:pt>
                <c:pt idx="113">
                  <c:v>3.0714285714285716</c:v>
                </c:pt>
                <c:pt idx="114">
                  <c:v>7</c:v>
                </c:pt>
                <c:pt idx="115">
                  <c:v>6.4285714285714288</c:v>
                </c:pt>
                <c:pt idx="116">
                  <c:v>5</c:v>
                </c:pt>
                <c:pt idx="117">
                  <c:v>6</c:v>
                </c:pt>
                <c:pt idx="118">
                  <c:v>9</c:v>
                </c:pt>
                <c:pt idx="119">
                  <c:v>10</c:v>
                </c:pt>
                <c:pt idx="120">
                  <c:v>7.5</c:v>
                </c:pt>
                <c:pt idx="121">
                  <c:v>7</c:v>
                </c:pt>
                <c:pt idx="122">
                  <c:v>6.333333333333333</c:v>
                </c:pt>
                <c:pt idx="123">
                  <c:v>7.5</c:v>
                </c:pt>
                <c:pt idx="124">
                  <c:v>8</c:v>
                </c:pt>
                <c:pt idx="125">
                  <c:v>1.8</c:v>
                </c:pt>
                <c:pt idx="126">
                  <c:v>5</c:v>
                </c:pt>
                <c:pt idx="127">
                  <c:v>7</c:v>
                </c:pt>
                <c:pt idx="128">
                  <c:v>9</c:v>
                </c:pt>
                <c:pt idx="129">
                  <c:v>6.5</c:v>
                </c:pt>
                <c:pt idx="130">
                  <c:v>6.5</c:v>
                </c:pt>
                <c:pt idx="131">
                  <c:v>4</c:v>
                </c:pt>
                <c:pt idx="132">
                  <c:v>4.75</c:v>
                </c:pt>
                <c:pt idx="133">
                  <c:v>0</c:v>
                </c:pt>
                <c:pt idx="134">
                  <c:v>3</c:v>
                </c:pt>
                <c:pt idx="135">
                  <c:v>9</c:v>
                </c:pt>
                <c:pt idx="136">
                  <c:v>5.2222222222222223</c:v>
                </c:pt>
                <c:pt idx="137">
                  <c:v>3.25</c:v>
                </c:pt>
                <c:pt idx="138">
                  <c:v>7</c:v>
                </c:pt>
                <c:pt idx="139">
                  <c:v>0</c:v>
                </c:pt>
                <c:pt idx="140">
                  <c:v>6</c:v>
                </c:pt>
                <c:pt idx="141">
                  <c:v>4.5</c:v>
                </c:pt>
                <c:pt idx="142">
                  <c:v>7</c:v>
                </c:pt>
                <c:pt idx="143">
                  <c:v>9</c:v>
                </c:pt>
                <c:pt idx="144">
                  <c:v>5.8571428571428568</c:v>
                </c:pt>
                <c:pt idx="145">
                  <c:v>3</c:v>
                </c:pt>
                <c:pt idx="146">
                  <c:v>4</c:v>
                </c:pt>
                <c:pt idx="147">
                  <c:v>5</c:v>
                </c:pt>
                <c:pt idx="148">
                  <c:v>5.4</c:v>
                </c:pt>
                <c:pt idx="149">
                  <c:v>10</c:v>
                </c:pt>
                <c:pt idx="150">
                  <c:v>6</c:v>
                </c:pt>
                <c:pt idx="151">
                  <c:v>6.5625</c:v>
                </c:pt>
                <c:pt idx="152">
                  <c:v>5.6</c:v>
                </c:pt>
                <c:pt idx="153">
                  <c:v>5</c:v>
                </c:pt>
                <c:pt idx="154">
                  <c:v>5.5357142857142856</c:v>
                </c:pt>
                <c:pt idx="155">
                  <c:v>7</c:v>
                </c:pt>
                <c:pt idx="156">
                  <c:v>6</c:v>
                </c:pt>
                <c:pt idx="157">
                  <c:v>5.666666666666667</c:v>
                </c:pt>
                <c:pt idx="158">
                  <c:v>6</c:v>
                </c:pt>
                <c:pt idx="159">
                  <c:v>8</c:v>
                </c:pt>
                <c:pt idx="160">
                  <c:v>7</c:v>
                </c:pt>
                <c:pt idx="161">
                  <c:v>3.5</c:v>
                </c:pt>
                <c:pt idx="162">
                  <c:v>6.666666666666667</c:v>
                </c:pt>
                <c:pt idx="163">
                  <c:v>6.25</c:v>
                </c:pt>
                <c:pt idx="164">
                  <c:v>2.6</c:v>
                </c:pt>
                <c:pt idx="165">
                  <c:v>7</c:v>
                </c:pt>
                <c:pt idx="166">
                  <c:v>5</c:v>
                </c:pt>
                <c:pt idx="167">
                  <c:v>5.5</c:v>
                </c:pt>
                <c:pt idx="168">
                  <c:v>7</c:v>
                </c:pt>
                <c:pt idx="169">
                  <c:v>5.8</c:v>
                </c:pt>
                <c:pt idx="170">
                  <c:v>2</c:v>
                </c:pt>
                <c:pt idx="171">
                  <c:v>4.666666666666667</c:v>
                </c:pt>
                <c:pt idx="172">
                  <c:v>3.1428571428571428</c:v>
                </c:pt>
                <c:pt idx="173">
                  <c:v>3.6666666666666665</c:v>
                </c:pt>
                <c:pt idx="174">
                  <c:v>0</c:v>
                </c:pt>
                <c:pt idx="175">
                  <c:v>4.882352941176471</c:v>
                </c:pt>
                <c:pt idx="176">
                  <c:v>8</c:v>
                </c:pt>
                <c:pt idx="177">
                  <c:v>7.5</c:v>
                </c:pt>
                <c:pt idx="178">
                  <c:v>5.75</c:v>
                </c:pt>
                <c:pt idx="179">
                  <c:v>0</c:v>
                </c:pt>
                <c:pt idx="180">
                  <c:v>8</c:v>
                </c:pt>
                <c:pt idx="181">
                  <c:v>6</c:v>
                </c:pt>
                <c:pt idx="182">
                  <c:v>6.0434782608695654</c:v>
                </c:pt>
                <c:pt idx="183">
                  <c:v>6.875</c:v>
                </c:pt>
                <c:pt idx="184">
                  <c:v>7.2</c:v>
                </c:pt>
                <c:pt idx="185">
                  <c:v>7.3636363636363633</c:v>
                </c:pt>
                <c:pt idx="186">
                  <c:v>5</c:v>
                </c:pt>
                <c:pt idx="187">
                  <c:v>5.25</c:v>
                </c:pt>
                <c:pt idx="188">
                  <c:v>0</c:v>
                </c:pt>
                <c:pt idx="189">
                  <c:v>3.8</c:v>
                </c:pt>
                <c:pt idx="190">
                  <c:v>4</c:v>
                </c:pt>
                <c:pt idx="191">
                  <c:v>5.25</c:v>
                </c:pt>
                <c:pt idx="192">
                  <c:v>8</c:v>
                </c:pt>
                <c:pt idx="193">
                  <c:v>6</c:v>
                </c:pt>
                <c:pt idx="194">
                  <c:v>4.7586206896551726</c:v>
                </c:pt>
                <c:pt idx="195">
                  <c:v>2.3333333333333335</c:v>
                </c:pt>
                <c:pt idx="196">
                  <c:v>5</c:v>
                </c:pt>
                <c:pt idx="197">
                  <c:v>6.2</c:v>
                </c:pt>
                <c:pt idx="198">
                  <c:v>6</c:v>
                </c:pt>
                <c:pt idx="199">
                  <c:v>0</c:v>
                </c:pt>
                <c:pt idx="200">
                  <c:v>6</c:v>
                </c:pt>
                <c:pt idx="201">
                  <c:v>6.583333333333333</c:v>
                </c:pt>
                <c:pt idx="202">
                  <c:v>2.6666666666666665</c:v>
                </c:pt>
                <c:pt idx="203">
                  <c:v>7</c:v>
                </c:pt>
                <c:pt idx="204">
                  <c:v>4.25</c:v>
                </c:pt>
                <c:pt idx="205">
                  <c:v>2</c:v>
                </c:pt>
                <c:pt idx="206">
                  <c:v>10</c:v>
                </c:pt>
                <c:pt idx="207">
                  <c:v>3</c:v>
                </c:pt>
                <c:pt idx="208">
                  <c:v>7</c:v>
                </c:pt>
                <c:pt idx="209">
                  <c:v>5.4615384615384617</c:v>
                </c:pt>
                <c:pt idx="210">
                  <c:v>8</c:v>
                </c:pt>
                <c:pt idx="211">
                  <c:v>0</c:v>
                </c:pt>
                <c:pt idx="212">
                  <c:v>0</c:v>
                </c:pt>
                <c:pt idx="213">
                  <c:v>5.75</c:v>
                </c:pt>
                <c:pt idx="214">
                  <c:v>0</c:v>
                </c:pt>
                <c:pt idx="215">
                  <c:v>6</c:v>
                </c:pt>
                <c:pt idx="216">
                  <c:v>4</c:v>
                </c:pt>
                <c:pt idx="217">
                  <c:v>2.75</c:v>
                </c:pt>
                <c:pt idx="218">
                  <c:v>5.1428571428571432</c:v>
                </c:pt>
                <c:pt idx="219">
                  <c:v>5.833333333333333</c:v>
                </c:pt>
                <c:pt idx="220">
                  <c:v>9</c:v>
                </c:pt>
                <c:pt idx="221">
                  <c:v>5.2857142857142856</c:v>
                </c:pt>
                <c:pt idx="222">
                  <c:v>4</c:v>
                </c:pt>
                <c:pt idx="223">
                  <c:v>6.25</c:v>
                </c:pt>
                <c:pt idx="224">
                  <c:v>7.32</c:v>
                </c:pt>
                <c:pt idx="225">
                  <c:v>0</c:v>
                </c:pt>
                <c:pt idx="226">
                  <c:v>7.5</c:v>
                </c:pt>
                <c:pt idx="227">
                  <c:v>6.0909090909090908</c:v>
                </c:pt>
                <c:pt idx="228">
                  <c:v>7.0714285714285712</c:v>
                </c:pt>
                <c:pt idx="229">
                  <c:v>4.9230769230769234</c:v>
                </c:pt>
                <c:pt idx="230">
                  <c:v>7.4666666666666668</c:v>
                </c:pt>
                <c:pt idx="231">
                  <c:v>2</c:v>
                </c:pt>
                <c:pt idx="232">
                  <c:v>4.5</c:v>
                </c:pt>
                <c:pt idx="233">
                  <c:v>3.1111111111111112</c:v>
                </c:pt>
                <c:pt idx="234">
                  <c:v>5.2</c:v>
                </c:pt>
                <c:pt idx="235">
                  <c:v>0</c:v>
                </c:pt>
                <c:pt idx="236">
                  <c:v>6.0606060606060606</c:v>
                </c:pt>
                <c:pt idx="237">
                  <c:v>10</c:v>
                </c:pt>
                <c:pt idx="238">
                  <c:v>5.666666666666667</c:v>
                </c:pt>
                <c:pt idx="239">
                  <c:v>5.625</c:v>
                </c:pt>
                <c:pt idx="240">
                  <c:v>5.333333333333333</c:v>
                </c:pt>
                <c:pt idx="241">
                  <c:v>5</c:v>
                </c:pt>
                <c:pt idx="242">
                  <c:v>8</c:v>
                </c:pt>
                <c:pt idx="243">
                  <c:v>6.666666666666667</c:v>
                </c:pt>
                <c:pt idx="244">
                  <c:v>6</c:v>
                </c:pt>
                <c:pt idx="245">
                  <c:v>6.384615384615385</c:v>
                </c:pt>
                <c:pt idx="246">
                  <c:v>6.8</c:v>
                </c:pt>
                <c:pt idx="247">
                  <c:v>5.5</c:v>
                </c:pt>
                <c:pt idx="248">
                  <c:v>4.5999999999999996</c:v>
                </c:pt>
                <c:pt idx="249">
                  <c:v>7.8571428571428568</c:v>
                </c:pt>
                <c:pt idx="250">
                  <c:v>5.333333333333333</c:v>
                </c:pt>
                <c:pt idx="251">
                  <c:v>0</c:v>
                </c:pt>
                <c:pt idx="252">
                  <c:v>6.2727272727272725</c:v>
                </c:pt>
                <c:pt idx="253">
                  <c:v>6.5</c:v>
                </c:pt>
                <c:pt idx="254">
                  <c:v>4.5</c:v>
                </c:pt>
                <c:pt idx="255">
                  <c:v>6.875</c:v>
                </c:pt>
                <c:pt idx="256">
                  <c:v>6.7826086956521738</c:v>
                </c:pt>
                <c:pt idx="257">
                  <c:v>7.115384615384615</c:v>
                </c:pt>
                <c:pt idx="258">
                  <c:v>2.75</c:v>
                </c:pt>
                <c:pt idx="259">
                  <c:v>8</c:v>
                </c:pt>
                <c:pt idx="260">
                  <c:v>5.666666666666667</c:v>
                </c:pt>
                <c:pt idx="261">
                  <c:v>5.333333333333333</c:v>
                </c:pt>
                <c:pt idx="262">
                  <c:v>5.6</c:v>
                </c:pt>
                <c:pt idx="263">
                  <c:v>5.5</c:v>
                </c:pt>
                <c:pt idx="264">
                  <c:v>7</c:v>
                </c:pt>
                <c:pt idx="265">
                  <c:v>6.75</c:v>
                </c:pt>
                <c:pt idx="266">
                  <c:v>0</c:v>
                </c:pt>
                <c:pt idx="267">
                  <c:v>2</c:v>
                </c:pt>
                <c:pt idx="268">
                  <c:v>8</c:v>
                </c:pt>
                <c:pt idx="269">
                  <c:v>0</c:v>
                </c:pt>
                <c:pt idx="270">
                  <c:v>5.333333333333333</c:v>
                </c:pt>
                <c:pt idx="271">
                  <c:v>6.8</c:v>
                </c:pt>
                <c:pt idx="272">
                  <c:v>7.15</c:v>
                </c:pt>
                <c:pt idx="273">
                  <c:v>5.7777777777777777</c:v>
                </c:pt>
                <c:pt idx="274">
                  <c:v>7.833333333333333</c:v>
                </c:pt>
                <c:pt idx="275">
                  <c:v>4</c:v>
                </c:pt>
                <c:pt idx="276">
                  <c:v>7</c:v>
                </c:pt>
                <c:pt idx="277">
                  <c:v>7.75</c:v>
                </c:pt>
                <c:pt idx="278">
                  <c:v>3.6666666666666665</c:v>
                </c:pt>
                <c:pt idx="279">
                  <c:v>6.5</c:v>
                </c:pt>
                <c:pt idx="280">
                  <c:v>5.4615384615384617</c:v>
                </c:pt>
                <c:pt idx="281">
                  <c:v>4.666666666666667</c:v>
                </c:pt>
                <c:pt idx="282">
                  <c:v>8.545454545454545</c:v>
                </c:pt>
                <c:pt idx="283">
                  <c:v>5</c:v>
                </c:pt>
                <c:pt idx="284">
                  <c:v>8</c:v>
                </c:pt>
                <c:pt idx="285">
                  <c:v>5.25</c:v>
                </c:pt>
                <c:pt idx="286">
                  <c:v>3</c:v>
                </c:pt>
                <c:pt idx="287">
                  <c:v>8</c:v>
                </c:pt>
                <c:pt idx="288">
                  <c:v>4.666666666666667</c:v>
                </c:pt>
                <c:pt idx="289">
                  <c:v>7</c:v>
                </c:pt>
                <c:pt idx="290">
                  <c:v>6</c:v>
                </c:pt>
                <c:pt idx="291">
                  <c:v>6</c:v>
                </c:pt>
                <c:pt idx="292">
                  <c:v>5</c:v>
                </c:pt>
                <c:pt idx="293">
                  <c:v>5</c:v>
                </c:pt>
                <c:pt idx="294">
                  <c:v>6.7272727272727275</c:v>
                </c:pt>
                <c:pt idx="295">
                  <c:v>5.7142857142857144</c:v>
                </c:pt>
                <c:pt idx="296">
                  <c:v>5</c:v>
                </c:pt>
                <c:pt idx="297">
                  <c:v>4.5999999999999996</c:v>
                </c:pt>
                <c:pt idx="298">
                  <c:v>6</c:v>
                </c:pt>
                <c:pt idx="299">
                  <c:v>7.333333333333333</c:v>
                </c:pt>
                <c:pt idx="300">
                  <c:v>0</c:v>
                </c:pt>
                <c:pt idx="301">
                  <c:v>5.666666666666667</c:v>
                </c:pt>
                <c:pt idx="302">
                  <c:v>8</c:v>
                </c:pt>
                <c:pt idx="303">
                  <c:v>0</c:v>
                </c:pt>
                <c:pt idx="304">
                  <c:v>1.25</c:v>
                </c:pt>
                <c:pt idx="305">
                  <c:v>6</c:v>
                </c:pt>
                <c:pt idx="306">
                  <c:v>5.5</c:v>
                </c:pt>
                <c:pt idx="307">
                  <c:v>6</c:v>
                </c:pt>
                <c:pt idx="308">
                  <c:v>5.1111111111111107</c:v>
                </c:pt>
                <c:pt idx="309">
                  <c:v>5.2857142857142856</c:v>
                </c:pt>
                <c:pt idx="310">
                  <c:v>5.7142857142857144</c:v>
                </c:pt>
                <c:pt idx="311">
                  <c:v>9</c:v>
                </c:pt>
                <c:pt idx="312">
                  <c:v>0</c:v>
                </c:pt>
                <c:pt idx="313">
                  <c:v>6</c:v>
                </c:pt>
                <c:pt idx="314">
                  <c:v>5.875</c:v>
                </c:pt>
                <c:pt idx="315">
                  <c:v>6.166666666666667</c:v>
                </c:pt>
                <c:pt idx="316">
                  <c:v>4.5714285714285712</c:v>
                </c:pt>
                <c:pt idx="317">
                  <c:v>4.5999999999999996</c:v>
                </c:pt>
                <c:pt idx="318">
                  <c:v>0</c:v>
                </c:pt>
                <c:pt idx="319">
                  <c:v>7</c:v>
                </c:pt>
                <c:pt idx="320">
                  <c:v>7.2</c:v>
                </c:pt>
                <c:pt idx="321">
                  <c:v>0</c:v>
                </c:pt>
                <c:pt idx="322">
                  <c:v>4.25</c:v>
                </c:pt>
                <c:pt idx="323">
                  <c:v>8</c:v>
                </c:pt>
                <c:pt idx="324">
                  <c:v>8</c:v>
                </c:pt>
                <c:pt idx="325">
                  <c:v>6.25</c:v>
                </c:pt>
                <c:pt idx="326">
                  <c:v>5</c:v>
                </c:pt>
                <c:pt idx="327">
                  <c:v>6.5</c:v>
                </c:pt>
                <c:pt idx="328">
                  <c:v>7</c:v>
                </c:pt>
                <c:pt idx="329">
                  <c:v>7</c:v>
                </c:pt>
                <c:pt idx="330">
                  <c:v>5.875</c:v>
                </c:pt>
                <c:pt idx="331">
                  <c:v>3.5</c:v>
                </c:pt>
                <c:pt idx="332">
                  <c:v>6</c:v>
                </c:pt>
                <c:pt idx="333">
                  <c:v>4.8</c:v>
                </c:pt>
                <c:pt idx="334">
                  <c:v>5</c:v>
                </c:pt>
                <c:pt idx="335">
                  <c:v>6</c:v>
                </c:pt>
                <c:pt idx="336">
                  <c:v>4</c:v>
                </c:pt>
                <c:pt idx="337">
                  <c:v>5.666666666666667</c:v>
                </c:pt>
                <c:pt idx="338">
                  <c:v>4.5</c:v>
                </c:pt>
                <c:pt idx="339">
                  <c:v>6</c:v>
                </c:pt>
                <c:pt idx="340">
                  <c:v>6.5</c:v>
                </c:pt>
                <c:pt idx="341">
                  <c:v>8</c:v>
                </c:pt>
                <c:pt idx="342">
                  <c:v>5.7857142857142856</c:v>
                </c:pt>
                <c:pt idx="343">
                  <c:v>7</c:v>
                </c:pt>
                <c:pt idx="344">
                  <c:v>4</c:v>
                </c:pt>
                <c:pt idx="345">
                  <c:v>5.2222222222222223</c:v>
                </c:pt>
                <c:pt idx="346">
                  <c:v>0.7142857142857143</c:v>
                </c:pt>
                <c:pt idx="347">
                  <c:v>7</c:v>
                </c:pt>
                <c:pt idx="348">
                  <c:v>5.333333333333333</c:v>
                </c:pt>
                <c:pt idx="349">
                  <c:v>7</c:v>
                </c:pt>
                <c:pt idx="350">
                  <c:v>6.2985074626865671</c:v>
                </c:pt>
                <c:pt idx="351">
                  <c:v>8</c:v>
                </c:pt>
                <c:pt idx="352">
                  <c:v>8.3333333333333339</c:v>
                </c:pt>
                <c:pt idx="353">
                  <c:v>3</c:v>
                </c:pt>
                <c:pt idx="354">
                  <c:v>2.5</c:v>
                </c:pt>
                <c:pt idx="355">
                  <c:v>7</c:v>
                </c:pt>
                <c:pt idx="356">
                  <c:v>4.333333333333333</c:v>
                </c:pt>
                <c:pt idx="357">
                  <c:v>2</c:v>
                </c:pt>
                <c:pt idx="358">
                  <c:v>8.3333333333333339</c:v>
                </c:pt>
                <c:pt idx="359">
                  <c:v>7</c:v>
                </c:pt>
                <c:pt idx="360">
                  <c:v>0</c:v>
                </c:pt>
                <c:pt idx="361">
                  <c:v>7.333333333333333</c:v>
                </c:pt>
                <c:pt idx="362">
                  <c:v>9</c:v>
                </c:pt>
                <c:pt idx="363">
                  <c:v>7.5714285714285712</c:v>
                </c:pt>
                <c:pt idx="364">
                  <c:v>4.833333333333333</c:v>
                </c:pt>
                <c:pt idx="365">
                  <c:v>5.7368421052631575</c:v>
                </c:pt>
                <c:pt idx="366">
                  <c:v>0</c:v>
                </c:pt>
                <c:pt idx="367">
                  <c:v>3.25</c:v>
                </c:pt>
                <c:pt idx="368">
                  <c:v>7.7142857142857144</c:v>
                </c:pt>
                <c:pt idx="369">
                  <c:v>7</c:v>
                </c:pt>
                <c:pt idx="370">
                  <c:v>6.25</c:v>
                </c:pt>
                <c:pt idx="371">
                  <c:v>9</c:v>
                </c:pt>
                <c:pt idx="372">
                  <c:v>5.833333333333333</c:v>
                </c:pt>
                <c:pt idx="373">
                  <c:v>5.5</c:v>
                </c:pt>
                <c:pt idx="374">
                  <c:v>5.5</c:v>
                </c:pt>
                <c:pt idx="375">
                  <c:v>6</c:v>
                </c:pt>
                <c:pt idx="376">
                  <c:v>5.666666666666667</c:v>
                </c:pt>
                <c:pt idx="377">
                  <c:v>6.625</c:v>
                </c:pt>
                <c:pt idx="378">
                  <c:v>7</c:v>
                </c:pt>
                <c:pt idx="379">
                  <c:v>7</c:v>
                </c:pt>
                <c:pt idx="380">
                  <c:v>6.666666666666667</c:v>
                </c:pt>
                <c:pt idx="381">
                  <c:v>0</c:v>
                </c:pt>
                <c:pt idx="382">
                  <c:v>5.7619047619047619</c:v>
                </c:pt>
                <c:pt idx="383">
                  <c:v>3.3333333333333335</c:v>
                </c:pt>
                <c:pt idx="384">
                  <c:v>5.4285714285714288</c:v>
                </c:pt>
                <c:pt idx="385">
                  <c:v>5.5</c:v>
                </c:pt>
                <c:pt idx="386">
                  <c:v>5</c:v>
                </c:pt>
                <c:pt idx="387">
                  <c:v>6.2727272727272725</c:v>
                </c:pt>
                <c:pt idx="388">
                  <c:v>8.75</c:v>
                </c:pt>
                <c:pt idx="389">
                  <c:v>5.3</c:v>
                </c:pt>
                <c:pt idx="390">
                  <c:v>6</c:v>
                </c:pt>
                <c:pt idx="391">
                  <c:v>7</c:v>
                </c:pt>
                <c:pt idx="392">
                  <c:v>7</c:v>
                </c:pt>
                <c:pt idx="393">
                  <c:v>6</c:v>
                </c:pt>
                <c:pt idx="394">
                  <c:v>1</c:v>
                </c:pt>
                <c:pt idx="395">
                  <c:v>10</c:v>
                </c:pt>
                <c:pt idx="396">
                  <c:v>2.75</c:v>
                </c:pt>
                <c:pt idx="397">
                  <c:v>5</c:v>
                </c:pt>
                <c:pt idx="398">
                  <c:v>5.6363636363636367</c:v>
                </c:pt>
                <c:pt idx="399">
                  <c:v>6</c:v>
                </c:pt>
                <c:pt idx="400">
                  <c:v>0</c:v>
                </c:pt>
                <c:pt idx="401">
                  <c:v>6.7272727272727275</c:v>
                </c:pt>
                <c:pt idx="402">
                  <c:v>4</c:v>
                </c:pt>
                <c:pt idx="403">
                  <c:v>4.333333333333333</c:v>
                </c:pt>
                <c:pt idx="404">
                  <c:v>5.2857142857142856</c:v>
                </c:pt>
                <c:pt idx="405">
                  <c:v>7.4285714285714288</c:v>
                </c:pt>
                <c:pt idx="406">
                  <c:v>0</c:v>
                </c:pt>
                <c:pt idx="407">
                  <c:v>1</c:v>
                </c:pt>
                <c:pt idx="408">
                  <c:v>6</c:v>
                </c:pt>
                <c:pt idx="409">
                  <c:v>2.7142857142857144</c:v>
                </c:pt>
                <c:pt idx="410">
                  <c:v>6.384615384615385</c:v>
                </c:pt>
                <c:pt idx="411">
                  <c:v>6</c:v>
                </c:pt>
                <c:pt idx="412">
                  <c:v>6</c:v>
                </c:pt>
                <c:pt idx="413">
                  <c:v>2.25</c:v>
                </c:pt>
                <c:pt idx="414">
                  <c:v>7.4285714285714288</c:v>
                </c:pt>
                <c:pt idx="415">
                  <c:v>0</c:v>
                </c:pt>
                <c:pt idx="416">
                  <c:v>4.8</c:v>
                </c:pt>
                <c:pt idx="417">
                  <c:v>5.875</c:v>
                </c:pt>
                <c:pt idx="418">
                  <c:v>6.7142857142857144</c:v>
                </c:pt>
                <c:pt idx="419">
                  <c:v>6.7142857142857144</c:v>
                </c:pt>
                <c:pt idx="420">
                  <c:v>1</c:v>
                </c:pt>
                <c:pt idx="421">
                  <c:v>3.8181818181818183</c:v>
                </c:pt>
                <c:pt idx="422">
                  <c:v>6.1428571428571432</c:v>
                </c:pt>
                <c:pt idx="423">
                  <c:v>7.333333333333333</c:v>
                </c:pt>
                <c:pt idx="424">
                  <c:v>5.25</c:v>
                </c:pt>
                <c:pt idx="425">
                  <c:v>8</c:v>
                </c:pt>
                <c:pt idx="426">
                  <c:v>0</c:v>
                </c:pt>
                <c:pt idx="427">
                  <c:v>0</c:v>
                </c:pt>
                <c:pt idx="428">
                  <c:v>7</c:v>
                </c:pt>
                <c:pt idx="429">
                  <c:v>6.0526315789473681</c:v>
                </c:pt>
                <c:pt idx="430">
                  <c:v>6.0526315789473681</c:v>
                </c:pt>
                <c:pt idx="431">
                  <c:v>7</c:v>
                </c:pt>
                <c:pt idx="432">
                  <c:v>3.3333333333333335</c:v>
                </c:pt>
                <c:pt idx="433">
                  <c:v>4.875</c:v>
                </c:pt>
                <c:pt idx="434">
                  <c:v>5</c:v>
                </c:pt>
                <c:pt idx="435">
                  <c:v>2.8888888888888888</c:v>
                </c:pt>
                <c:pt idx="436">
                  <c:v>3</c:v>
                </c:pt>
                <c:pt idx="437">
                  <c:v>4.5</c:v>
                </c:pt>
                <c:pt idx="438">
                  <c:v>4.125</c:v>
                </c:pt>
                <c:pt idx="439">
                  <c:v>5.6</c:v>
                </c:pt>
                <c:pt idx="440">
                  <c:v>7.2142857142857144</c:v>
                </c:pt>
                <c:pt idx="441">
                  <c:v>7</c:v>
                </c:pt>
                <c:pt idx="442">
                  <c:v>4</c:v>
                </c:pt>
                <c:pt idx="443">
                  <c:v>7.5384615384615383</c:v>
                </c:pt>
                <c:pt idx="444">
                  <c:v>4.8</c:v>
                </c:pt>
                <c:pt idx="445">
                  <c:v>5.333333333333333</c:v>
                </c:pt>
                <c:pt idx="446">
                  <c:v>5</c:v>
                </c:pt>
                <c:pt idx="447">
                  <c:v>3</c:v>
                </c:pt>
                <c:pt idx="448">
                  <c:v>5.6</c:v>
                </c:pt>
                <c:pt idx="449">
                  <c:v>7.4285714285714288</c:v>
                </c:pt>
                <c:pt idx="450">
                  <c:v>6.125</c:v>
                </c:pt>
                <c:pt idx="451">
                  <c:v>4</c:v>
                </c:pt>
                <c:pt idx="452">
                  <c:v>5.333333333333333</c:v>
                </c:pt>
                <c:pt idx="453">
                  <c:v>5.2</c:v>
                </c:pt>
                <c:pt idx="454">
                  <c:v>6.6190476190476186</c:v>
                </c:pt>
                <c:pt idx="455">
                  <c:v>4</c:v>
                </c:pt>
                <c:pt idx="456">
                  <c:v>2</c:v>
                </c:pt>
                <c:pt idx="457">
                  <c:v>2.6666666666666665</c:v>
                </c:pt>
                <c:pt idx="458">
                  <c:v>6</c:v>
                </c:pt>
                <c:pt idx="459">
                  <c:v>3.5</c:v>
                </c:pt>
                <c:pt idx="460">
                  <c:v>6.6</c:v>
                </c:pt>
                <c:pt idx="461">
                  <c:v>5.4615384615384617</c:v>
                </c:pt>
                <c:pt idx="462">
                  <c:v>4</c:v>
                </c:pt>
                <c:pt idx="463">
                  <c:v>7.166666666666667</c:v>
                </c:pt>
                <c:pt idx="464">
                  <c:v>4.5</c:v>
                </c:pt>
                <c:pt idx="465">
                  <c:v>2.5</c:v>
                </c:pt>
                <c:pt idx="466">
                  <c:v>6.2727272727272725</c:v>
                </c:pt>
                <c:pt idx="467">
                  <c:v>4</c:v>
                </c:pt>
                <c:pt idx="468">
                  <c:v>8</c:v>
                </c:pt>
                <c:pt idx="469">
                  <c:v>4</c:v>
                </c:pt>
                <c:pt idx="470">
                  <c:v>7.166666666666667</c:v>
                </c:pt>
                <c:pt idx="471">
                  <c:v>5.333333333333333</c:v>
                </c:pt>
                <c:pt idx="472">
                  <c:v>5.666666666666667</c:v>
                </c:pt>
                <c:pt idx="473">
                  <c:v>7</c:v>
                </c:pt>
                <c:pt idx="474">
                  <c:v>2.1666666666666665</c:v>
                </c:pt>
                <c:pt idx="475">
                  <c:v>6</c:v>
                </c:pt>
                <c:pt idx="476">
                  <c:v>5</c:v>
                </c:pt>
                <c:pt idx="477">
                  <c:v>7.6</c:v>
                </c:pt>
                <c:pt idx="478">
                  <c:v>7.5</c:v>
                </c:pt>
                <c:pt idx="479">
                  <c:v>5</c:v>
                </c:pt>
                <c:pt idx="480">
                  <c:v>8</c:v>
                </c:pt>
                <c:pt idx="481">
                  <c:v>5</c:v>
                </c:pt>
                <c:pt idx="482">
                  <c:v>5.4</c:v>
                </c:pt>
                <c:pt idx="483">
                  <c:v>4.333333333333333</c:v>
                </c:pt>
                <c:pt idx="484">
                  <c:v>4.333333333333333</c:v>
                </c:pt>
                <c:pt idx="485">
                  <c:v>6.833333333333333</c:v>
                </c:pt>
                <c:pt idx="486">
                  <c:v>5.5</c:v>
                </c:pt>
                <c:pt idx="487">
                  <c:v>0</c:v>
                </c:pt>
                <c:pt idx="488">
                  <c:v>0</c:v>
                </c:pt>
                <c:pt idx="489">
                  <c:v>2.5</c:v>
                </c:pt>
                <c:pt idx="490">
                  <c:v>8</c:v>
                </c:pt>
                <c:pt idx="491">
                  <c:v>6.666666666666667</c:v>
                </c:pt>
                <c:pt idx="492">
                  <c:v>6.666666666666667</c:v>
                </c:pt>
                <c:pt idx="493">
                  <c:v>4.8571428571428568</c:v>
                </c:pt>
                <c:pt idx="494">
                  <c:v>7</c:v>
                </c:pt>
                <c:pt idx="495">
                  <c:v>5</c:v>
                </c:pt>
                <c:pt idx="496">
                  <c:v>7</c:v>
                </c:pt>
                <c:pt idx="497">
                  <c:v>6.1749999999999998</c:v>
                </c:pt>
                <c:pt idx="498">
                  <c:v>6.1749999999999998</c:v>
                </c:pt>
                <c:pt idx="499">
                  <c:v>3.6666666666666665</c:v>
                </c:pt>
                <c:pt idx="500">
                  <c:v>7</c:v>
                </c:pt>
                <c:pt idx="501">
                  <c:v>6.441860465116279</c:v>
                </c:pt>
                <c:pt idx="502">
                  <c:v>6.441860465116279</c:v>
                </c:pt>
                <c:pt idx="503">
                  <c:v>3</c:v>
                </c:pt>
                <c:pt idx="504">
                  <c:v>4.5</c:v>
                </c:pt>
                <c:pt idx="505">
                  <c:v>7.666666666666667</c:v>
                </c:pt>
                <c:pt idx="506">
                  <c:v>6.166666666666667</c:v>
                </c:pt>
                <c:pt idx="507">
                  <c:v>5.4285714285714288</c:v>
                </c:pt>
                <c:pt idx="508">
                  <c:v>5.333333333333333</c:v>
                </c:pt>
                <c:pt idx="509">
                  <c:v>6.6</c:v>
                </c:pt>
                <c:pt idx="510">
                  <c:v>6.5</c:v>
                </c:pt>
                <c:pt idx="511">
                  <c:v>5.75</c:v>
                </c:pt>
                <c:pt idx="512">
                  <c:v>5.8888888888888893</c:v>
                </c:pt>
                <c:pt idx="513">
                  <c:v>4.2</c:v>
                </c:pt>
                <c:pt idx="514">
                  <c:v>6.3</c:v>
                </c:pt>
                <c:pt idx="515">
                  <c:v>3.75</c:v>
                </c:pt>
                <c:pt idx="516">
                  <c:v>6</c:v>
                </c:pt>
                <c:pt idx="517">
                  <c:v>6.25</c:v>
                </c:pt>
                <c:pt idx="518">
                  <c:v>3.375</c:v>
                </c:pt>
                <c:pt idx="519">
                  <c:v>6.875</c:v>
                </c:pt>
                <c:pt idx="520">
                  <c:v>6.375</c:v>
                </c:pt>
                <c:pt idx="521">
                  <c:v>7</c:v>
                </c:pt>
                <c:pt idx="522">
                  <c:v>4</c:v>
                </c:pt>
                <c:pt idx="523">
                  <c:v>8</c:v>
                </c:pt>
                <c:pt idx="524">
                  <c:v>6.125</c:v>
                </c:pt>
                <c:pt idx="525">
                  <c:v>8.5</c:v>
                </c:pt>
                <c:pt idx="526">
                  <c:v>7</c:v>
                </c:pt>
                <c:pt idx="527">
                  <c:v>4</c:v>
                </c:pt>
                <c:pt idx="528">
                  <c:v>5.8</c:v>
                </c:pt>
                <c:pt idx="529">
                  <c:v>6.833333333333333</c:v>
                </c:pt>
                <c:pt idx="530">
                  <c:v>5.6</c:v>
                </c:pt>
                <c:pt idx="531">
                  <c:v>6.0204081632653059</c:v>
                </c:pt>
                <c:pt idx="532">
                  <c:v>5</c:v>
                </c:pt>
                <c:pt idx="533">
                  <c:v>5.083333333333333</c:v>
                </c:pt>
                <c:pt idx="534">
                  <c:v>6.5714285714285712</c:v>
                </c:pt>
                <c:pt idx="535">
                  <c:v>6</c:v>
                </c:pt>
                <c:pt idx="536">
                  <c:v>6.5555555555555554</c:v>
                </c:pt>
                <c:pt idx="537">
                  <c:v>5</c:v>
                </c:pt>
                <c:pt idx="538">
                  <c:v>7.2142857142857144</c:v>
                </c:pt>
                <c:pt idx="539">
                  <c:v>4.2857142857142856</c:v>
                </c:pt>
                <c:pt idx="540">
                  <c:v>2</c:v>
                </c:pt>
                <c:pt idx="541">
                  <c:v>2</c:v>
                </c:pt>
                <c:pt idx="542">
                  <c:v>4.8</c:v>
                </c:pt>
                <c:pt idx="543">
                  <c:v>8</c:v>
                </c:pt>
                <c:pt idx="544">
                  <c:v>4.833333333333333</c:v>
                </c:pt>
                <c:pt idx="545">
                  <c:v>7</c:v>
                </c:pt>
                <c:pt idx="546">
                  <c:v>2.6666666666666665</c:v>
                </c:pt>
                <c:pt idx="547">
                  <c:v>10</c:v>
                </c:pt>
                <c:pt idx="548">
                  <c:v>5.8</c:v>
                </c:pt>
                <c:pt idx="549">
                  <c:v>6.5</c:v>
                </c:pt>
                <c:pt idx="550">
                  <c:v>9</c:v>
                </c:pt>
                <c:pt idx="551">
                  <c:v>6.833333333333333</c:v>
                </c:pt>
                <c:pt idx="552">
                  <c:v>6</c:v>
                </c:pt>
                <c:pt idx="553">
                  <c:v>4.75</c:v>
                </c:pt>
                <c:pt idx="554">
                  <c:v>3.5</c:v>
                </c:pt>
                <c:pt idx="555">
                  <c:v>8</c:v>
                </c:pt>
                <c:pt idx="556">
                  <c:v>5.833333333333333</c:v>
                </c:pt>
                <c:pt idx="557">
                  <c:v>6.4</c:v>
                </c:pt>
                <c:pt idx="558">
                  <c:v>7.2857142857142856</c:v>
                </c:pt>
                <c:pt idx="559">
                  <c:v>5.625</c:v>
                </c:pt>
                <c:pt idx="560">
                  <c:v>4</c:v>
                </c:pt>
                <c:pt idx="561">
                  <c:v>7</c:v>
                </c:pt>
                <c:pt idx="562">
                  <c:v>5.7692307692307692</c:v>
                </c:pt>
                <c:pt idx="563">
                  <c:v>5.8</c:v>
                </c:pt>
                <c:pt idx="564">
                  <c:v>7.615384615384615</c:v>
                </c:pt>
                <c:pt idx="565">
                  <c:v>7</c:v>
                </c:pt>
                <c:pt idx="566">
                  <c:v>6</c:v>
                </c:pt>
                <c:pt idx="567">
                  <c:v>6</c:v>
                </c:pt>
                <c:pt idx="568">
                  <c:v>4</c:v>
                </c:pt>
                <c:pt idx="569">
                  <c:v>7.2</c:v>
                </c:pt>
                <c:pt idx="570">
                  <c:v>3</c:v>
                </c:pt>
                <c:pt idx="571">
                  <c:v>7</c:v>
                </c:pt>
                <c:pt idx="572">
                  <c:v>5.4</c:v>
                </c:pt>
                <c:pt idx="573">
                  <c:v>0</c:v>
                </c:pt>
                <c:pt idx="574">
                  <c:v>7.2</c:v>
                </c:pt>
                <c:pt idx="575">
                  <c:v>7.166666666666667</c:v>
                </c:pt>
                <c:pt idx="576">
                  <c:v>5.166666666666667</c:v>
                </c:pt>
                <c:pt idx="577">
                  <c:v>7</c:v>
                </c:pt>
                <c:pt idx="578">
                  <c:v>8</c:v>
                </c:pt>
                <c:pt idx="579">
                  <c:v>6.5</c:v>
                </c:pt>
                <c:pt idx="580">
                  <c:v>6.8571428571428568</c:v>
                </c:pt>
                <c:pt idx="581">
                  <c:v>7.5</c:v>
                </c:pt>
                <c:pt idx="582">
                  <c:v>1.6</c:v>
                </c:pt>
                <c:pt idx="583">
                  <c:v>6.35</c:v>
                </c:pt>
                <c:pt idx="584">
                  <c:v>5.1818181818181817</c:v>
                </c:pt>
                <c:pt idx="585">
                  <c:v>0</c:v>
                </c:pt>
                <c:pt idx="586">
                  <c:v>4.166666666666667</c:v>
                </c:pt>
                <c:pt idx="587">
                  <c:v>4.7333333333333334</c:v>
                </c:pt>
                <c:pt idx="588">
                  <c:v>7.1428571428571432</c:v>
                </c:pt>
                <c:pt idx="589">
                  <c:v>5.75</c:v>
                </c:pt>
                <c:pt idx="590">
                  <c:v>4.2</c:v>
                </c:pt>
                <c:pt idx="591">
                  <c:v>8.375</c:v>
                </c:pt>
                <c:pt idx="592">
                  <c:v>7.875</c:v>
                </c:pt>
                <c:pt idx="593">
                  <c:v>7.666666666666667</c:v>
                </c:pt>
                <c:pt idx="594">
                  <c:v>7</c:v>
                </c:pt>
                <c:pt idx="595">
                  <c:v>0</c:v>
                </c:pt>
                <c:pt idx="596">
                  <c:v>0</c:v>
                </c:pt>
                <c:pt idx="597">
                  <c:v>6.166666666666667</c:v>
                </c:pt>
                <c:pt idx="598">
                  <c:v>4</c:v>
                </c:pt>
                <c:pt idx="599">
                  <c:v>7.75</c:v>
                </c:pt>
                <c:pt idx="600">
                  <c:v>8</c:v>
                </c:pt>
                <c:pt idx="601">
                  <c:v>5.2</c:v>
                </c:pt>
                <c:pt idx="602">
                  <c:v>6.1818181818181817</c:v>
                </c:pt>
                <c:pt idx="603">
                  <c:v>6.333333333333333</c:v>
                </c:pt>
                <c:pt idx="604">
                  <c:v>3.6666666666666665</c:v>
                </c:pt>
                <c:pt idx="605">
                  <c:v>5.5</c:v>
                </c:pt>
                <c:pt idx="606">
                  <c:v>6.4285714285714288</c:v>
                </c:pt>
                <c:pt idx="607">
                  <c:v>7</c:v>
                </c:pt>
                <c:pt idx="608">
                  <c:v>5.666666666666667</c:v>
                </c:pt>
                <c:pt idx="609">
                  <c:v>7.666666666666667</c:v>
                </c:pt>
                <c:pt idx="610">
                  <c:v>4.333333333333333</c:v>
                </c:pt>
                <c:pt idx="611">
                  <c:v>6.5</c:v>
                </c:pt>
                <c:pt idx="612">
                  <c:v>2.5</c:v>
                </c:pt>
                <c:pt idx="613">
                  <c:v>7.6</c:v>
                </c:pt>
                <c:pt idx="614">
                  <c:v>7.583333333333333</c:v>
                </c:pt>
                <c:pt idx="615">
                  <c:v>8</c:v>
                </c:pt>
                <c:pt idx="616">
                  <c:v>0</c:v>
                </c:pt>
                <c:pt idx="617">
                  <c:v>7.8</c:v>
                </c:pt>
                <c:pt idx="618">
                  <c:v>5.666666666666667</c:v>
                </c:pt>
                <c:pt idx="619">
                  <c:v>4.4285714285714288</c:v>
                </c:pt>
                <c:pt idx="620">
                  <c:v>5</c:v>
                </c:pt>
                <c:pt idx="621">
                  <c:v>1.5</c:v>
                </c:pt>
                <c:pt idx="622">
                  <c:v>6.75</c:v>
                </c:pt>
                <c:pt idx="623">
                  <c:v>4.666666666666667</c:v>
                </c:pt>
                <c:pt idx="624">
                  <c:v>6</c:v>
                </c:pt>
                <c:pt idx="625">
                  <c:v>8.5</c:v>
                </c:pt>
                <c:pt idx="626">
                  <c:v>7.7894736842105265</c:v>
                </c:pt>
                <c:pt idx="627">
                  <c:v>5</c:v>
                </c:pt>
                <c:pt idx="628">
                  <c:v>3.5</c:v>
                </c:pt>
                <c:pt idx="629">
                  <c:v>6.24</c:v>
                </c:pt>
                <c:pt idx="630">
                  <c:v>4.9090909090909092</c:v>
                </c:pt>
                <c:pt idx="631">
                  <c:v>5.8</c:v>
                </c:pt>
                <c:pt idx="632">
                  <c:v>4.5</c:v>
                </c:pt>
                <c:pt idx="633">
                  <c:v>5</c:v>
                </c:pt>
                <c:pt idx="634">
                  <c:v>6.625</c:v>
                </c:pt>
                <c:pt idx="635">
                  <c:v>6.75</c:v>
                </c:pt>
                <c:pt idx="636">
                  <c:v>2.5</c:v>
                </c:pt>
                <c:pt idx="637">
                  <c:v>6.2</c:v>
                </c:pt>
                <c:pt idx="638">
                  <c:v>3.2</c:v>
                </c:pt>
                <c:pt idx="639">
                  <c:v>6</c:v>
                </c:pt>
                <c:pt idx="640">
                  <c:v>6.125</c:v>
                </c:pt>
                <c:pt idx="641">
                  <c:v>6.606741573033708</c:v>
                </c:pt>
                <c:pt idx="642">
                  <c:v>3</c:v>
                </c:pt>
                <c:pt idx="643">
                  <c:v>5</c:v>
                </c:pt>
                <c:pt idx="644">
                  <c:v>8.4</c:v>
                </c:pt>
                <c:pt idx="645">
                  <c:v>7</c:v>
                </c:pt>
                <c:pt idx="646">
                  <c:v>4</c:v>
                </c:pt>
                <c:pt idx="647">
                  <c:v>0</c:v>
                </c:pt>
                <c:pt idx="648">
                  <c:v>6.333333333333333</c:v>
                </c:pt>
                <c:pt idx="649">
                  <c:v>2.6666666666666665</c:v>
                </c:pt>
                <c:pt idx="650">
                  <c:v>2.5</c:v>
                </c:pt>
                <c:pt idx="651">
                  <c:v>5.75</c:v>
                </c:pt>
                <c:pt idx="652">
                  <c:v>0</c:v>
                </c:pt>
                <c:pt idx="653">
                  <c:v>2</c:v>
                </c:pt>
                <c:pt idx="654">
                  <c:v>8.5</c:v>
                </c:pt>
                <c:pt idx="655">
                  <c:v>8</c:v>
                </c:pt>
                <c:pt idx="656">
                  <c:v>3.3333333333333335</c:v>
                </c:pt>
                <c:pt idx="657">
                  <c:v>0</c:v>
                </c:pt>
                <c:pt idx="658">
                  <c:v>4</c:v>
                </c:pt>
                <c:pt idx="659">
                  <c:v>6</c:v>
                </c:pt>
                <c:pt idx="660">
                  <c:v>8.4</c:v>
                </c:pt>
                <c:pt idx="661">
                  <c:v>0</c:v>
                </c:pt>
                <c:pt idx="662">
                  <c:v>5.5</c:v>
                </c:pt>
                <c:pt idx="663">
                  <c:v>5.5</c:v>
                </c:pt>
                <c:pt idx="664">
                  <c:v>7</c:v>
                </c:pt>
                <c:pt idx="665">
                  <c:v>8</c:v>
                </c:pt>
                <c:pt idx="666">
                  <c:v>0.5</c:v>
                </c:pt>
                <c:pt idx="667">
                  <c:v>8</c:v>
                </c:pt>
                <c:pt idx="668">
                  <c:v>4.5999999999999996</c:v>
                </c:pt>
                <c:pt idx="669">
                  <c:v>8.1666666666666661</c:v>
                </c:pt>
                <c:pt idx="670">
                  <c:v>3.3333333333333335</c:v>
                </c:pt>
                <c:pt idx="671">
                  <c:v>5.666666666666667</c:v>
                </c:pt>
                <c:pt idx="672">
                  <c:v>5.2142857142857144</c:v>
                </c:pt>
                <c:pt idx="673">
                  <c:v>6.8</c:v>
                </c:pt>
                <c:pt idx="674">
                  <c:v>3</c:v>
                </c:pt>
                <c:pt idx="675">
                  <c:v>5.2857142857142856</c:v>
                </c:pt>
                <c:pt idx="676">
                  <c:v>4.333333333333333</c:v>
                </c:pt>
                <c:pt idx="677">
                  <c:v>7.1428571428571432</c:v>
                </c:pt>
                <c:pt idx="678">
                  <c:v>8</c:v>
                </c:pt>
                <c:pt idx="679">
                  <c:v>7.2</c:v>
                </c:pt>
                <c:pt idx="680">
                  <c:v>4</c:v>
                </c:pt>
                <c:pt idx="681">
                  <c:v>4.75</c:v>
                </c:pt>
                <c:pt idx="682">
                  <c:v>5.375</c:v>
                </c:pt>
                <c:pt idx="683">
                  <c:v>5.666666666666667</c:v>
                </c:pt>
                <c:pt idx="684">
                  <c:v>3.3333333333333335</c:v>
                </c:pt>
                <c:pt idx="685">
                  <c:v>9</c:v>
                </c:pt>
                <c:pt idx="686">
                  <c:v>6.25</c:v>
                </c:pt>
                <c:pt idx="687">
                  <c:v>5.875</c:v>
                </c:pt>
                <c:pt idx="688">
                  <c:v>7.5</c:v>
                </c:pt>
                <c:pt idx="689">
                  <c:v>2.75</c:v>
                </c:pt>
                <c:pt idx="690">
                  <c:v>4</c:v>
                </c:pt>
                <c:pt idx="691">
                  <c:v>7.333333333333333</c:v>
                </c:pt>
                <c:pt idx="692">
                  <c:v>6</c:v>
                </c:pt>
                <c:pt idx="693">
                  <c:v>9</c:v>
                </c:pt>
                <c:pt idx="694">
                  <c:v>3.5</c:v>
                </c:pt>
                <c:pt idx="695">
                  <c:v>7.75</c:v>
                </c:pt>
                <c:pt idx="696">
                  <c:v>7.1</c:v>
                </c:pt>
                <c:pt idx="697">
                  <c:v>6.8</c:v>
                </c:pt>
                <c:pt idx="698">
                  <c:v>6.8</c:v>
                </c:pt>
                <c:pt idx="699">
                  <c:v>7.75</c:v>
                </c:pt>
                <c:pt idx="700">
                  <c:v>7.3157894736842106</c:v>
                </c:pt>
                <c:pt idx="701">
                  <c:v>5</c:v>
                </c:pt>
                <c:pt idx="702">
                  <c:v>2.3333333333333335</c:v>
                </c:pt>
                <c:pt idx="703">
                  <c:v>6.083333333333333</c:v>
                </c:pt>
                <c:pt idx="704">
                  <c:v>6</c:v>
                </c:pt>
                <c:pt idx="705">
                  <c:v>7.0666666666666664</c:v>
                </c:pt>
                <c:pt idx="706">
                  <c:v>6.5</c:v>
                </c:pt>
                <c:pt idx="707">
                  <c:v>6.666666666666667</c:v>
                </c:pt>
                <c:pt idx="708">
                  <c:v>8.3333333333333339</c:v>
                </c:pt>
                <c:pt idx="709">
                  <c:v>7.833333333333333</c:v>
                </c:pt>
                <c:pt idx="710">
                  <c:v>8</c:v>
                </c:pt>
                <c:pt idx="711">
                  <c:v>7.4285714285714288</c:v>
                </c:pt>
                <c:pt idx="712">
                  <c:v>4.166666666666667</c:v>
                </c:pt>
                <c:pt idx="713">
                  <c:v>7</c:v>
                </c:pt>
                <c:pt idx="714">
                  <c:v>3.7272727272727271</c:v>
                </c:pt>
                <c:pt idx="715">
                  <c:v>6.166666666666667</c:v>
                </c:pt>
                <c:pt idx="716">
                  <c:v>8</c:v>
                </c:pt>
                <c:pt idx="717">
                  <c:v>4.5</c:v>
                </c:pt>
                <c:pt idx="718">
                  <c:v>8</c:v>
                </c:pt>
                <c:pt idx="719">
                  <c:v>5.9444444444444446</c:v>
                </c:pt>
                <c:pt idx="720">
                  <c:v>7.7777777777777777</c:v>
                </c:pt>
                <c:pt idx="721">
                  <c:v>6</c:v>
                </c:pt>
                <c:pt idx="722">
                  <c:v>5.5</c:v>
                </c:pt>
                <c:pt idx="723">
                  <c:v>1.5</c:v>
                </c:pt>
                <c:pt idx="724">
                  <c:v>6.2</c:v>
                </c:pt>
                <c:pt idx="725">
                  <c:v>6.333333333333333</c:v>
                </c:pt>
                <c:pt idx="726">
                  <c:v>7.75</c:v>
                </c:pt>
                <c:pt idx="727">
                  <c:v>7.0769230769230766</c:v>
                </c:pt>
                <c:pt idx="728">
                  <c:v>7.25</c:v>
                </c:pt>
                <c:pt idx="729">
                  <c:v>3.3333333333333335</c:v>
                </c:pt>
                <c:pt idx="730">
                  <c:v>3.25</c:v>
                </c:pt>
                <c:pt idx="731">
                  <c:v>7.3684210526315788</c:v>
                </c:pt>
                <c:pt idx="732">
                  <c:v>7.384615384615385</c:v>
                </c:pt>
                <c:pt idx="733">
                  <c:v>6.5</c:v>
                </c:pt>
                <c:pt idx="734">
                  <c:v>4</c:v>
                </c:pt>
                <c:pt idx="735">
                  <c:v>5.6</c:v>
                </c:pt>
                <c:pt idx="736">
                  <c:v>7.5</c:v>
                </c:pt>
                <c:pt idx="737">
                  <c:v>6.75</c:v>
                </c:pt>
                <c:pt idx="738">
                  <c:v>7</c:v>
                </c:pt>
                <c:pt idx="739">
                  <c:v>7.333333333333333</c:v>
                </c:pt>
                <c:pt idx="740">
                  <c:v>0.2</c:v>
                </c:pt>
                <c:pt idx="741">
                  <c:v>6.6</c:v>
                </c:pt>
                <c:pt idx="742">
                  <c:v>5</c:v>
                </c:pt>
                <c:pt idx="743">
                  <c:v>6.4</c:v>
                </c:pt>
                <c:pt idx="744">
                  <c:v>5</c:v>
                </c:pt>
                <c:pt idx="745">
                  <c:v>5.5714285714285712</c:v>
                </c:pt>
                <c:pt idx="746">
                  <c:v>7.9</c:v>
                </c:pt>
                <c:pt idx="747">
                  <c:v>8.5</c:v>
                </c:pt>
                <c:pt idx="748">
                  <c:v>6</c:v>
                </c:pt>
                <c:pt idx="749">
                  <c:v>4.3888888888888893</c:v>
                </c:pt>
                <c:pt idx="750">
                  <c:v>6.75</c:v>
                </c:pt>
                <c:pt idx="751">
                  <c:v>7</c:v>
                </c:pt>
                <c:pt idx="752">
                  <c:v>4.75</c:v>
                </c:pt>
                <c:pt idx="753">
                  <c:v>5</c:v>
                </c:pt>
                <c:pt idx="754">
                  <c:v>7.7857142857142856</c:v>
                </c:pt>
                <c:pt idx="755">
                  <c:v>6</c:v>
                </c:pt>
                <c:pt idx="756">
                  <c:v>8</c:v>
                </c:pt>
                <c:pt idx="757">
                  <c:v>3.5</c:v>
                </c:pt>
                <c:pt idx="758">
                  <c:v>5.8571428571428568</c:v>
                </c:pt>
                <c:pt idx="759">
                  <c:v>4.875</c:v>
                </c:pt>
                <c:pt idx="760">
                  <c:v>6.5</c:v>
                </c:pt>
                <c:pt idx="761">
                  <c:v>1</c:v>
                </c:pt>
                <c:pt idx="762">
                  <c:v>5.8888888888888893</c:v>
                </c:pt>
                <c:pt idx="763">
                  <c:v>6.75</c:v>
                </c:pt>
                <c:pt idx="764">
                  <c:v>4</c:v>
                </c:pt>
                <c:pt idx="765">
                  <c:v>6.6</c:v>
                </c:pt>
                <c:pt idx="766">
                  <c:v>5</c:v>
                </c:pt>
                <c:pt idx="767">
                  <c:v>7.5</c:v>
                </c:pt>
                <c:pt idx="768">
                  <c:v>3</c:v>
                </c:pt>
                <c:pt idx="769">
                  <c:v>8</c:v>
                </c:pt>
                <c:pt idx="770">
                  <c:v>6</c:v>
                </c:pt>
                <c:pt idx="771">
                  <c:v>6.5</c:v>
                </c:pt>
                <c:pt idx="772">
                  <c:v>5.833333333333333</c:v>
                </c:pt>
                <c:pt idx="773">
                  <c:v>7.5714285714285712</c:v>
                </c:pt>
                <c:pt idx="774">
                  <c:v>8</c:v>
                </c:pt>
                <c:pt idx="775">
                  <c:v>4.75</c:v>
                </c:pt>
                <c:pt idx="776">
                  <c:v>5.5</c:v>
                </c:pt>
                <c:pt idx="777">
                  <c:v>6.333333333333333</c:v>
                </c:pt>
                <c:pt idx="778">
                  <c:v>1</c:v>
                </c:pt>
                <c:pt idx="779">
                  <c:v>8</c:v>
                </c:pt>
                <c:pt idx="780">
                  <c:v>5.333333333333333</c:v>
                </c:pt>
                <c:pt idx="781">
                  <c:v>4.5</c:v>
                </c:pt>
                <c:pt idx="782">
                  <c:v>4.75</c:v>
                </c:pt>
                <c:pt idx="783">
                  <c:v>3.5</c:v>
                </c:pt>
                <c:pt idx="784">
                  <c:v>4.8571428571428568</c:v>
                </c:pt>
                <c:pt idx="785">
                  <c:v>7</c:v>
                </c:pt>
                <c:pt idx="786">
                  <c:v>6</c:v>
                </c:pt>
                <c:pt idx="787">
                  <c:v>2</c:v>
                </c:pt>
                <c:pt idx="788">
                  <c:v>7.25</c:v>
                </c:pt>
                <c:pt idx="789">
                  <c:v>7.25</c:v>
                </c:pt>
                <c:pt idx="790">
                  <c:v>0</c:v>
                </c:pt>
                <c:pt idx="791">
                  <c:v>6.25</c:v>
                </c:pt>
                <c:pt idx="792">
                  <c:v>4.8</c:v>
                </c:pt>
                <c:pt idx="793">
                  <c:v>4</c:v>
                </c:pt>
                <c:pt idx="794">
                  <c:v>8.8000000000000007</c:v>
                </c:pt>
                <c:pt idx="795">
                  <c:v>5</c:v>
                </c:pt>
                <c:pt idx="796">
                  <c:v>6.666666666666667</c:v>
                </c:pt>
                <c:pt idx="797">
                  <c:v>6</c:v>
                </c:pt>
                <c:pt idx="798">
                  <c:v>5.166666666666667</c:v>
                </c:pt>
                <c:pt idx="799">
                  <c:v>7</c:v>
                </c:pt>
                <c:pt idx="800">
                  <c:v>4.1818181818181817</c:v>
                </c:pt>
                <c:pt idx="801">
                  <c:v>5.666666666666667</c:v>
                </c:pt>
                <c:pt idx="802">
                  <c:v>7.225806451612903</c:v>
                </c:pt>
                <c:pt idx="803">
                  <c:v>5.5</c:v>
                </c:pt>
                <c:pt idx="804">
                  <c:v>6.666666666666667</c:v>
                </c:pt>
                <c:pt idx="805">
                  <c:v>5.75</c:v>
                </c:pt>
                <c:pt idx="806">
                  <c:v>6.5714285714285712</c:v>
                </c:pt>
                <c:pt idx="807">
                  <c:v>5</c:v>
                </c:pt>
                <c:pt idx="808">
                  <c:v>6.75</c:v>
                </c:pt>
                <c:pt idx="809">
                  <c:v>6</c:v>
                </c:pt>
                <c:pt idx="810">
                  <c:v>6</c:v>
                </c:pt>
                <c:pt idx="811">
                  <c:v>6.8571428571428568</c:v>
                </c:pt>
                <c:pt idx="812">
                  <c:v>4.75</c:v>
                </c:pt>
                <c:pt idx="813">
                  <c:v>6</c:v>
                </c:pt>
                <c:pt idx="814">
                  <c:v>6.5714285714285712</c:v>
                </c:pt>
                <c:pt idx="815">
                  <c:v>5</c:v>
                </c:pt>
                <c:pt idx="816">
                  <c:v>5.75</c:v>
                </c:pt>
                <c:pt idx="817">
                  <c:v>8.25</c:v>
                </c:pt>
                <c:pt idx="818">
                  <c:v>7.333333333333333</c:v>
                </c:pt>
                <c:pt idx="819">
                  <c:v>6.333333333333333</c:v>
                </c:pt>
                <c:pt idx="820">
                  <c:v>6.0666666666666664</c:v>
                </c:pt>
                <c:pt idx="821">
                  <c:v>7</c:v>
                </c:pt>
                <c:pt idx="822">
                  <c:v>5.5</c:v>
                </c:pt>
                <c:pt idx="823">
                  <c:v>6.2</c:v>
                </c:pt>
                <c:pt idx="824">
                  <c:v>8.25</c:v>
                </c:pt>
                <c:pt idx="825">
                  <c:v>5.25</c:v>
                </c:pt>
                <c:pt idx="826">
                  <c:v>3.5</c:v>
                </c:pt>
                <c:pt idx="827">
                  <c:v>5.5</c:v>
                </c:pt>
                <c:pt idx="828">
                  <c:v>6</c:v>
                </c:pt>
                <c:pt idx="829">
                  <c:v>6</c:v>
                </c:pt>
                <c:pt idx="830">
                  <c:v>5.5714285714285712</c:v>
                </c:pt>
                <c:pt idx="831">
                  <c:v>5.2</c:v>
                </c:pt>
                <c:pt idx="832">
                  <c:v>6.75</c:v>
                </c:pt>
                <c:pt idx="833">
                  <c:v>7.333333333333333</c:v>
                </c:pt>
                <c:pt idx="834">
                  <c:v>7.333333333333333</c:v>
                </c:pt>
                <c:pt idx="835">
                  <c:v>7</c:v>
                </c:pt>
                <c:pt idx="836">
                  <c:v>7.75</c:v>
                </c:pt>
                <c:pt idx="837">
                  <c:v>5.6</c:v>
                </c:pt>
                <c:pt idx="838">
                  <c:v>3</c:v>
                </c:pt>
                <c:pt idx="839">
                  <c:v>6.5</c:v>
                </c:pt>
                <c:pt idx="840">
                  <c:v>8.1666666666666661</c:v>
                </c:pt>
                <c:pt idx="841">
                  <c:v>5.666666666666667</c:v>
                </c:pt>
                <c:pt idx="842">
                  <c:v>7.5</c:v>
                </c:pt>
                <c:pt idx="843">
                  <c:v>0</c:v>
                </c:pt>
                <c:pt idx="844">
                  <c:v>5.333333333333333</c:v>
                </c:pt>
                <c:pt idx="845">
                  <c:v>4.2</c:v>
                </c:pt>
                <c:pt idx="846">
                  <c:v>3</c:v>
                </c:pt>
                <c:pt idx="847">
                  <c:v>7.8947368421052628</c:v>
                </c:pt>
                <c:pt idx="848">
                  <c:v>5.882352941176471</c:v>
                </c:pt>
                <c:pt idx="849">
                  <c:v>7</c:v>
                </c:pt>
                <c:pt idx="850">
                  <c:v>5.125</c:v>
                </c:pt>
                <c:pt idx="851">
                  <c:v>6.5384615384615383</c:v>
                </c:pt>
                <c:pt idx="852">
                  <c:v>5</c:v>
                </c:pt>
                <c:pt idx="853">
                  <c:v>6</c:v>
                </c:pt>
                <c:pt idx="854">
                  <c:v>5</c:v>
                </c:pt>
                <c:pt idx="855">
                  <c:v>4.5714285714285712</c:v>
                </c:pt>
                <c:pt idx="856">
                  <c:v>5.384615384615385</c:v>
                </c:pt>
                <c:pt idx="857">
                  <c:v>3.25</c:v>
                </c:pt>
                <c:pt idx="858">
                  <c:v>6.4545454545454541</c:v>
                </c:pt>
                <c:pt idx="859">
                  <c:v>6</c:v>
                </c:pt>
                <c:pt idx="860">
                  <c:v>0</c:v>
                </c:pt>
                <c:pt idx="861">
                  <c:v>7.833333333333333</c:v>
                </c:pt>
                <c:pt idx="862">
                  <c:v>3</c:v>
                </c:pt>
                <c:pt idx="863">
                  <c:v>5.333333333333333</c:v>
                </c:pt>
                <c:pt idx="864">
                  <c:v>6.2222222222222223</c:v>
                </c:pt>
                <c:pt idx="865">
                  <c:v>8.6666666666666661</c:v>
                </c:pt>
                <c:pt idx="866">
                  <c:v>7.166666666666667</c:v>
                </c:pt>
                <c:pt idx="867">
                  <c:v>5</c:v>
                </c:pt>
                <c:pt idx="868">
                  <c:v>4.7857142857142856</c:v>
                </c:pt>
                <c:pt idx="869">
                  <c:v>7.0769230769230766</c:v>
                </c:pt>
                <c:pt idx="870">
                  <c:v>5</c:v>
                </c:pt>
                <c:pt idx="871">
                  <c:v>3</c:v>
                </c:pt>
                <c:pt idx="872">
                  <c:v>7.25</c:v>
                </c:pt>
                <c:pt idx="873">
                  <c:v>7.5</c:v>
                </c:pt>
                <c:pt idx="874">
                  <c:v>7</c:v>
                </c:pt>
                <c:pt idx="875">
                  <c:v>5</c:v>
                </c:pt>
                <c:pt idx="876">
                  <c:v>6.75</c:v>
                </c:pt>
                <c:pt idx="877">
                  <c:v>3.5714285714285716</c:v>
                </c:pt>
                <c:pt idx="878">
                  <c:v>5.8</c:v>
                </c:pt>
                <c:pt idx="879">
                  <c:v>7.5</c:v>
                </c:pt>
                <c:pt idx="880">
                  <c:v>7</c:v>
                </c:pt>
                <c:pt idx="881">
                  <c:v>7.666666666666667</c:v>
                </c:pt>
                <c:pt idx="882">
                  <c:v>5.166666666666667</c:v>
                </c:pt>
                <c:pt idx="883">
                  <c:v>6</c:v>
                </c:pt>
                <c:pt idx="884">
                  <c:v>6.5</c:v>
                </c:pt>
                <c:pt idx="885">
                  <c:v>5.1904761904761907</c:v>
                </c:pt>
                <c:pt idx="886">
                  <c:v>6.875</c:v>
                </c:pt>
                <c:pt idx="887">
                  <c:v>4</c:v>
                </c:pt>
                <c:pt idx="888">
                  <c:v>8.5</c:v>
                </c:pt>
                <c:pt idx="889">
                  <c:v>7</c:v>
                </c:pt>
                <c:pt idx="890">
                  <c:v>6.25</c:v>
                </c:pt>
                <c:pt idx="891">
                  <c:v>5.166666666666667</c:v>
                </c:pt>
                <c:pt idx="892">
                  <c:v>7.1</c:v>
                </c:pt>
                <c:pt idx="893">
                  <c:v>6.333333333333333</c:v>
                </c:pt>
                <c:pt idx="894">
                  <c:v>0</c:v>
                </c:pt>
                <c:pt idx="895">
                  <c:v>4.75</c:v>
                </c:pt>
                <c:pt idx="896">
                  <c:v>6.8571428571428568</c:v>
                </c:pt>
                <c:pt idx="897">
                  <c:v>6.580645161290323</c:v>
                </c:pt>
                <c:pt idx="898">
                  <c:v>8</c:v>
                </c:pt>
                <c:pt idx="899">
                  <c:v>6</c:v>
                </c:pt>
                <c:pt idx="900">
                  <c:v>9</c:v>
                </c:pt>
                <c:pt idx="901">
                  <c:v>8</c:v>
                </c:pt>
                <c:pt idx="902">
                  <c:v>6.5</c:v>
                </c:pt>
                <c:pt idx="903">
                  <c:v>4.625</c:v>
                </c:pt>
                <c:pt idx="904">
                  <c:v>5</c:v>
                </c:pt>
                <c:pt idx="905">
                  <c:v>6.2</c:v>
                </c:pt>
                <c:pt idx="906">
                  <c:v>7.25</c:v>
                </c:pt>
                <c:pt idx="907">
                  <c:v>6.9375</c:v>
                </c:pt>
                <c:pt idx="908">
                  <c:v>9.1999999999999993</c:v>
                </c:pt>
                <c:pt idx="909">
                  <c:v>4.5</c:v>
                </c:pt>
                <c:pt idx="910">
                  <c:v>5.75</c:v>
                </c:pt>
                <c:pt idx="911">
                  <c:v>4</c:v>
                </c:pt>
                <c:pt idx="912">
                  <c:v>6.1111111111111107</c:v>
                </c:pt>
                <c:pt idx="913">
                  <c:v>7</c:v>
                </c:pt>
                <c:pt idx="914">
                  <c:v>6.5</c:v>
                </c:pt>
                <c:pt idx="915">
                  <c:v>6.666666666666667</c:v>
                </c:pt>
                <c:pt idx="916">
                  <c:v>5.75</c:v>
                </c:pt>
                <c:pt idx="917">
                  <c:v>6.5</c:v>
                </c:pt>
                <c:pt idx="918">
                  <c:v>3.5</c:v>
                </c:pt>
                <c:pt idx="919">
                  <c:v>3</c:v>
                </c:pt>
                <c:pt idx="920">
                  <c:v>3.5</c:v>
                </c:pt>
                <c:pt idx="921">
                  <c:v>7.2727272727272725</c:v>
                </c:pt>
                <c:pt idx="922">
                  <c:v>5.333333333333333</c:v>
                </c:pt>
                <c:pt idx="923">
                  <c:v>3</c:v>
                </c:pt>
                <c:pt idx="924">
                  <c:v>5.75</c:v>
                </c:pt>
                <c:pt idx="925">
                  <c:v>6.6</c:v>
                </c:pt>
                <c:pt idx="926">
                  <c:v>5.875</c:v>
                </c:pt>
                <c:pt idx="927">
                  <c:v>6.1111111111111107</c:v>
                </c:pt>
                <c:pt idx="928">
                  <c:v>6.9</c:v>
                </c:pt>
                <c:pt idx="929">
                  <c:v>5.5</c:v>
                </c:pt>
                <c:pt idx="930">
                  <c:v>7.4444444444444446</c:v>
                </c:pt>
                <c:pt idx="931">
                  <c:v>6.333333333333333</c:v>
                </c:pt>
                <c:pt idx="932">
                  <c:v>9</c:v>
                </c:pt>
                <c:pt idx="933">
                  <c:v>0</c:v>
                </c:pt>
                <c:pt idx="934">
                  <c:v>5.666666666666667</c:v>
                </c:pt>
                <c:pt idx="935">
                  <c:v>5.416666666666667</c:v>
                </c:pt>
                <c:pt idx="936">
                  <c:v>3.3333333333333335</c:v>
                </c:pt>
                <c:pt idx="937">
                  <c:v>5.1739130434782608</c:v>
                </c:pt>
                <c:pt idx="938">
                  <c:v>6.5714285714285712</c:v>
                </c:pt>
                <c:pt idx="939">
                  <c:v>7.3181818181818183</c:v>
                </c:pt>
                <c:pt idx="940">
                  <c:v>7.1428571428571432</c:v>
                </c:pt>
                <c:pt idx="941">
                  <c:v>6.1428571428571432</c:v>
                </c:pt>
                <c:pt idx="942">
                  <c:v>3.9</c:v>
                </c:pt>
                <c:pt idx="943">
                  <c:v>6</c:v>
                </c:pt>
                <c:pt idx="944">
                  <c:v>5.5</c:v>
                </c:pt>
                <c:pt idx="945">
                  <c:v>5</c:v>
                </c:pt>
                <c:pt idx="946">
                  <c:v>8</c:v>
                </c:pt>
                <c:pt idx="947">
                  <c:v>5</c:v>
                </c:pt>
                <c:pt idx="948">
                  <c:v>2</c:v>
                </c:pt>
                <c:pt idx="949">
                  <c:v>0</c:v>
                </c:pt>
                <c:pt idx="950">
                  <c:v>5.75</c:v>
                </c:pt>
                <c:pt idx="951">
                  <c:v>7.333333333333333</c:v>
                </c:pt>
                <c:pt idx="952">
                  <c:v>6.625</c:v>
                </c:pt>
                <c:pt idx="953">
                  <c:v>6.52</c:v>
                </c:pt>
                <c:pt idx="954">
                  <c:v>7</c:v>
                </c:pt>
                <c:pt idx="955">
                  <c:v>5</c:v>
                </c:pt>
                <c:pt idx="956">
                  <c:v>4.4285714285714288</c:v>
                </c:pt>
                <c:pt idx="957">
                  <c:v>9</c:v>
                </c:pt>
                <c:pt idx="958">
                  <c:v>7.5</c:v>
                </c:pt>
                <c:pt idx="959">
                  <c:v>1.8</c:v>
                </c:pt>
                <c:pt idx="960">
                  <c:v>5.5</c:v>
                </c:pt>
                <c:pt idx="961">
                  <c:v>7</c:v>
                </c:pt>
                <c:pt idx="962">
                  <c:v>5.166666666666667</c:v>
                </c:pt>
                <c:pt idx="963">
                  <c:v>7.2222222222222223</c:v>
                </c:pt>
                <c:pt idx="964">
                  <c:v>3.5714285714285716</c:v>
                </c:pt>
                <c:pt idx="965">
                  <c:v>2</c:v>
                </c:pt>
                <c:pt idx="966">
                  <c:v>1</c:v>
                </c:pt>
                <c:pt idx="967">
                  <c:v>5.833333333333333</c:v>
                </c:pt>
                <c:pt idx="968">
                  <c:v>7.5</c:v>
                </c:pt>
                <c:pt idx="969">
                  <c:v>6</c:v>
                </c:pt>
                <c:pt idx="970">
                  <c:v>1</c:v>
                </c:pt>
                <c:pt idx="971">
                  <c:v>5.875</c:v>
                </c:pt>
                <c:pt idx="972">
                  <c:v>5.5555555555555554</c:v>
                </c:pt>
                <c:pt idx="973">
                  <c:v>4.333333333333333</c:v>
                </c:pt>
                <c:pt idx="974">
                  <c:v>0</c:v>
                </c:pt>
                <c:pt idx="975">
                  <c:v>6.666666666666667</c:v>
                </c:pt>
                <c:pt idx="976">
                  <c:v>5.333333333333333</c:v>
                </c:pt>
                <c:pt idx="977">
                  <c:v>3.6666666666666665</c:v>
                </c:pt>
                <c:pt idx="978">
                  <c:v>6.333333333333333</c:v>
                </c:pt>
                <c:pt idx="979">
                  <c:v>7.666666666666667</c:v>
                </c:pt>
                <c:pt idx="980">
                  <c:v>7.6923076923076925</c:v>
                </c:pt>
                <c:pt idx="981">
                  <c:v>3</c:v>
                </c:pt>
                <c:pt idx="982">
                  <c:v>4.5</c:v>
                </c:pt>
                <c:pt idx="983">
                  <c:v>5.625</c:v>
                </c:pt>
                <c:pt idx="984">
                  <c:v>4.916666666666667</c:v>
                </c:pt>
                <c:pt idx="985">
                  <c:v>4</c:v>
                </c:pt>
                <c:pt idx="986">
                  <c:v>9</c:v>
                </c:pt>
                <c:pt idx="987">
                  <c:v>6</c:v>
                </c:pt>
                <c:pt idx="988">
                  <c:v>6.8</c:v>
                </c:pt>
                <c:pt idx="989">
                  <c:v>6</c:v>
                </c:pt>
                <c:pt idx="990">
                  <c:v>8</c:v>
                </c:pt>
                <c:pt idx="991">
                  <c:v>7</c:v>
                </c:pt>
                <c:pt idx="992">
                  <c:v>0</c:v>
                </c:pt>
                <c:pt idx="993">
                  <c:v>6.9117647058823533</c:v>
                </c:pt>
                <c:pt idx="994">
                  <c:v>2</c:v>
                </c:pt>
                <c:pt idx="995">
                  <c:v>6.7857142857142856</c:v>
                </c:pt>
                <c:pt idx="996">
                  <c:v>5</c:v>
                </c:pt>
                <c:pt idx="997">
                  <c:v>6</c:v>
                </c:pt>
                <c:pt idx="998">
                  <c:v>6.1111111111111107</c:v>
                </c:pt>
                <c:pt idx="999">
                  <c:v>4.2727272727272725</c:v>
                </c:pt>
                <c:pt idx="1000">
                  <c:v>5</c:v>
                </c:pt>
                <c:pt idx="1001">
                  <c:v>4</c:v>
                </c:pt>
                <c:pt idx="1002">
                  <c:v>5</c:v>
                </c:pt>
                <c:pt idx="1003">
                  <c:v>2</c:v>
                </c:pt>
                <c:pt idx="1004">
                  <c:v>6.125</c:v>
                </c:pt>
                <c:pt idx="1005">
                  <c:v>7.4</c:v>
                </c:pt>
                <c:pt idx="1006">
                  <c:v>8</c:v>
                </c:pt>
                <c:pt idx="1007">
                  <c:v>5.5</c:v>
                </c:pt>
                <c:pt idx="1008">
                  <c:v>5</c:v>
                </c:pt>
                <c:pt idx="1009">
                  <c:v>4.4000000000000004</c:v>
                </c:pt>
                <c:pt idx="1010">
                  <c:v>3</c:v>
                </c:pt>
                <c:pt idx="1011">
                  <c:v>7</c:v>
                </c:pt>
                <c:pt idx="1012">
                  <c:v>6</c:v>
                </c:pt>
                <c:pt idx="1013">
                  <c:v>7.375</c:v>
                </c:pt>
                <c:pt idx="1014">
                  <c:v>7.5333333333333332</c:v>
                </c:pt>
                <c:pt idx="1015">
                  <c:v>0</c:v>
                </c:pt>
                <c:pt idx="1016">
                  <c:v>7</c:v>
                </c:pt>
                <c:pt idx="1017">
                  <c:v>5.9090909090909092</c:v>
                </c:pt>
                <c:pt idx="1018">
                  <c:v>4</c:v>
                </c:pt>
                <c:pt idx="1019">
                  <c:v>6.9473684210526319</c:v>
                </c:pt>
                <c:pt idx="1020">
                  <c:v>6.7</c:v>
                </c:pt>
                <c:pt idx="1021">
                  <c:v>5</c:v>
                </c:pt>
                <c:pt idx="1022">
                  <c:v>6.416666666666667</c:v>
                </c:pt>
                <c:pt idx="1023">
                  <c:v>5.333333333333333</c:v>
                </c:pt>
                <c:pt idx="1024">
                  <c:v>0</c:v>
                </c:pt>
                <c:pt idx="1025">
                  <c:v>7.125</c:v>
                </c:pt>
                <c:pt idx="1026">
                  <c:v>5</c:v>
                </c:pt>
                <c:pt idx="1027">
                  <c:v>7.4285714285714288</c:v>
                </c:pt>
                <c:pt idx="1028">
                  <c:v>6.625</c:v>
                </c:pt>
                <c:pt idx="1029">
                  <c:v>5.25</c:v>
                </c:pt>
                <c:pt idx="1030">
                  <c:v>8.6666666666666661</c:v>
                </c:pt>
                <c:pt idx="1031">
                  <c:v>5.666666666666667</c:v>
                </c:pt>
                <c:pt idx="1032">
                  <c:v>6.5</c:v>
                </c:pt>
                <c:pt idx="1033">
                  <c:v>7</c:v>
                </c:pt>
                <c:pt idx="1034">
                  <c:v>8.8571428571428577</c:v>
                </c:pt>
                <c:pt idx="1035">
                  <c:v>7.0769230769230766</c:v>
                </c:pt>
                <c:pt idx="1036">
                  <c:v>6.5</c:v>
                </c:pt>
                <c:pt idx="1037">
                  <c:v>5.7857142857142856</c:v>
                </c:pt>
                <c:pt idx="1038">
                  <c:v>4</c:v>
                </c:pt>
                <c:pt idx="1039">
                  <c:v>7</c:v>
                </c:pt>
                <c:pt idx="1040">
                  <c:v>6.5</c:v>
                </c:pt>
                <c:pt idx="1041">
                  <c:v>0</c:v>
                </c:pt>
                <c:pt idx="1042">
                  <c:v>7</c:v>
                </c:pt>
                <c:pt idx="1043">
                  <c:v>8</c:v>
                </c:pt>
                <c:pt idx="1044">
                  <c:v>4.9591836734693882</c:v>
                </c:pt>
                <c:pt idx="1045">
                  <c:v>2.5</c:v>
                </c:pt>
                <c:pt idx="1046">
                  <c:v>8.0909090909090917</c:v>
                </c:pt>
                <c:pt idx="1047">
                  <c:v>5</c:v>
                </c:pt>
                <c:pt idx="1048">
                  <c:v>5.4</c:v>
                </c:pt>
                <c:pt idx="1049">
                  <c:v>6.7</c:v>
                </c:pt>
                <c:pt idx="1050">
                  <c:v>6.5</c:v>
                </c:pt>
                <c:pt idx="1051">
                  <c:v>5.5</c:v>
                </c:pt>
                <c:pt idx="1052">
                  <c:v>5</c:v>
                </c:pt>
                <c:pt idx="1053">
                  <c:v>5</c:v>
                </c:pt>
                <c:pt idx="1054">
                  <c:v>6.75</c:v>
                </c:pt>
                <c:pt idx="1055">
                  <c:v>0</c:v>
                </c:pt>
                <c:pt idx="1056">
                  <c:v>5.1428571428571432</c:v>
                </c:pt>
                <c:pt idx="1057">
                  <c:v>6</c:v>
                </c:pt>
                <c:pt idx="1058">
                  <c:v>3</c:v>
                </c:pt>
                <c:pt idx="1059">
                  <c:v>5.4615384615384617</c:v>
                </c:pt>
                <c:pt idx="1060">
                  <c:v>6</c:v>
                </c:pt>
                <c:pt idx="1061">
                  <c:v>0</c:v>
                </c:pt>
                <c:pt idx="1062">
                  <c:v>5.2222222222222223</c:v>
                </c:pt>
                <c:pt idx="1063">
                  <c:v>2.5</c:v>
                </c:pt>
                <c:pt idx="1064">
                  <c:v>5.4</c:v>
                </c:pt>
                <c:pt idx="1065">
                  <c:v>7</c:v>
                </c:pt>
                <c:pt idx="1066">
                  <c:v>10</c:v>
                </c:pt>
                <c:pt idx="1067">
                  <c:v>4.75</c:v>
                </c:pt>
                <c:pt idx="1068">
                  <c:v>0</c:v>
                </c:pt>
                <c:pt idx="1069">
                  <c:v>4</c:v>
                </c:pt>
                <c:pt idx="1070">
                  <c:v>9</c:v>
                </c:pt>
                <c:pt idx="1071">
                  <c:v>4.5</c:v>
                </c:pt>
                <c:pt idx="1072">
                  <c:v>5</c:v>
                </c:pt>
                <c:pt idx="1073">
                  <c:v>4</c:v>
                </c:pt>
                <c:pt idx="1074">
                  <c:v>6.12</c:v>
                </c:pt>
                <c:pt idx="1075">
                  <c:v>4</c:v>
                </c:pt>
                <c:pt idx="1076">
                  <c:v>6.166666666666667</c:v>
                </c:pt>
                <c:pt idx="1077">
                  <c:v>7.5</c:v>
                </c:pt>
              </c:numCache>
            </c:numRef>
          </c:xVal>
          <c:yVal>
            <c:numRef>
              <c:f>Sheet1!$B$2:$B$1079</c:f>
              <c:numCache>
                <c:formatCode>0.0</c:formatCode>
                <c:ptCount val="1078"/>
                <c:pt idx="0">
                  <c:v>5.375</c:v>
                </c:pt>
                <c:pt idx="1">
                  <c:v>6.2</c:v>
                </c:pt>
                <c:pt idx="2">
                  <c:v>6.875</c:v>
                </c:pt>
                <c:pt idx="3">
                  <c:v>2</c:v>
                </c:pt>
                <c:pt idx="4">
                  <c:v>3.7</c:v>
                </c:pt>
                <c:pt idx="5">
                  <c:v>6.5</c:v>
                </c:pt>
                <c:pt idx="6">
                  <c:v>4.9333333333333336</c:v>
                </c:pt>
                <c:pt idx="7">
                  <c:v>10</c:v>
                </c:pt>
                <c:pt idx="8">
                  <c:v>3</c:v>
                </c:pt>
                <c:pt idx="9">
                  <c:v>4.333333333333333</c:v>
                </c:pt>
                <c:pt idx="10">
                  <c:v>5</c:v>
                </c:pt>
                <c:pt idx="11">
                  <c:v>8</c:v>
                </c:pt>
                <c:pt idx="12">
                  <c:v>5.2</c:v>
                </c:pt>
                <c:pt idx="13">
                  <c:v>3.5</c:v>
                </c:pt>
                <c:pt idx="14">
                  <c:v>5</c:v>
                </c:pt>
                <c:pt idx="15">
                  <c:v>8</c:v>
                </c:pt>
                <c:pt idx="16">
                  <c:v>6</c:v>
                </c:pt>
                <c:pt idx="17">
                  <c:v>4</c:v>
                </c:pt>
                <c:pt idx="18">
                  <c:v>8</c:v>
                </c:pt>
                <c:pt idx="19">
                  <c:v>7.375</c:v>
                </c:pt>
                <c:pt idx="20">
                  <c:v>0</c:v>
                </c:pt>
                <c:pt idx="21">
                  <c:v>4.8</c:v>
                </c:pt>
                <c:pt idx="22">
                  <c:v>6</c:v>
                </c:pt>
                <c:pt idx="23">
                  <c:v>8</c:v>
                </c:pt>
                <c:pt idx="24">
                  <c:v>8</c:v>
                </c:pt>
                <c:pt idx="25">
                  <c:v>6.666666666666667</c:v>
                </c:pt>
                <c:pt idx="26">
                  <c:v>3</c:v>
                </c:pt>
                <c:pt idx="27">
                  <c:v>8.25</c:v>
                </c:pt>
                <c:pt idx="28">
                  <c:v>5.8</c:v>
                </c:pt>
                <c:pt idx="29">
                  <c:v>6</c:v>
                </c:pt>
                <c:pt idx="30">
                  <c:v>7</c:v>
                </c:pt>
                <c:pt idx="31">
                  <c:v>6</c:v>
                </c:pt>
                <c:pt idx="32">
                  <c:v>6</c:v>
                </c:pt>
                <c:pt idx="33">
                  <c:v>6.5</c:v>
                </c:pt>
                <c:pt idx="34">
                  <c:v>3</c:v>
                </c:pt>
                <c:pt idx="35">
                  <c:v>8</c:v>
                </c:pt>
                <c:pt idx="36">
                  <c:v>3</c:v>
                </c:pt>
                <c:pt idx="37">
                  <c:v>5</c:v>
                </c:pt>
                <c:pt idx="38">
                  <c:v>9</c:v>
                </c:pt>
                <c:pt idx="39">
                  <c:v>9</c:v>
                </c:pt>
                <c:pt idx="40">
                  <c:v>7.4285714285714288</c:v>
                </c:pt>
                <c:pt idx="41">
                  <c:v>8.2857142857142865</c:v>
                </c:pt>
                <c:pt idx="42">
                  <c:v>6.0909090909090908</c:v>
                </c:pt>
                <c:pt idx="43">
                  <c:v>6.5714285714285712</c:v>
                </c:pt>
                <c:pt idx="44">
                  <c:v>7</c:v>
                </c:pt>
                <c:pt idx="45">
                  <c:v>7</c:v>
                </c:pt>
                <c:pt idx="46">
                  <c:v>6</c:v>
                </c:pt>
                <c:pt idx="47">
                  <c:v>0</c:v>
                </c:pt>
                <c:pt idx="48">
                  <c:v>7.4838709677419351</c:v>
                </c:pt>
                <c:pt idx="49">
                  <c:v>9</c:v>
                </c:pt>
                <c:pt idx="50">
                  <c:v>10</c:v>
                </c:pt>
                <c:pt idx="51">
                  <c:v>2</c:v>
                </c:pt>
                <c:pt idx="52">
                  <c:v>4</c:v>
                </c:pt>
                <c:pt idx="53">
                  <c:v>5</c:v>
                </c:pt>
                <c:pt idx="54">
                  <c:v>7</c:v>
                </c:pt>
                <c:pt idx="55">
                  <c:v>4.5</c:v>
                </c:pt>
                <c:pt idx="56">
                  <c:v>7</c:v>
                </c:pt>
                <c:pt idx="57">
                  <c:v>6</c:v>
                </c:pt>
                <c:pt idx="58">
                  <c:v>6.4</c:v>
                </c:pt>
                <c:pt idx="59">
                  <c:v>0</c:v>
                </c:pt>
                <c:pt idx="60">
                  <c:v>7</c:v>
                </c:pt>
                <c:pt idx="61">
                  <c:v>5</c:v>
                </c:pt>
                <c:pt idx="62">
                  <c:v>7</c:v>
                </c:pt>
                <c:pt idx="63">
                  <c:v>6.2727272727272725</c:v>
                </c:pt>
                <c:pt idx="64">
                  <c:v>7.2</c:v>
                </c:pt>
                <c:pt idx="65">
                  <c:v>6</c:v>
                </c:pt>
                <c:pt idx="66">
                  <c:v>8.4</c:v>
                </c:pt>
                <c:pt idx="67">
                  <c:v>7</c:v>
                </c:pt>
                <c:pt idx="68">
                  <c:v>5</c:v>
                </c:pt>
                <c:pt idx="69">
                  <c:v>8</c:v>
                </c:pt>
                <c:pt idx="70">
                  <c:v>6.2307692307692308</c:v>
                </c:pt>
                <c:pt idx="71">
                  <c:v>3.3333333333333335</c:v>
                </c:pt>
                <c:pt idx="72">
                  <c:v>2</c:v>
                </c:pt>
                <c:pt idx="73">
                  <c:v>4.25</c:v>
                </c:pt>
                <c:pt idx="74">
                  <c:v>6.2857142857142856</c:v>
                </c:pt>
                <c:pt idx="75">
                  <c:v>0</c:v>
                </c:pt>
                <c:pt idx="76">
                  <c:v>6.5882352941176467</c:v>
                </c:pt>
                <c:pt idx="77">
                  <c:v>6.5</c:v>
                </c:pt>
                <c:pt idx="78">
                  <c:v>6.2</c:v>
                </c:pt>
                <c:pt idx="79">
                  <c:v>8</c:v>
                </c:pt>
                <c:pt idx="80">
                  <c:v>5.4210526315789478</c:v>
                </c:pt>
                <c:pt idx="81">
                  <c:v>6.1</c:v>
                </c:pt>
                <c:pt idx="82">
                  <c:v>7.25</c:v>
                </c:pt>
                <c:pt idx="83">
                  <c:v>4</c:v>
                </c:pt>
                <c:pt idx="84">
                  <c:v>4.9230769230769234</c:v>
                </c:pt>
                <c:pt idx="85">
                  <c:v>6</c:v>
                </c:pt>
                <c:pt idx="86">
                  <c:v>6.115384615384615</c:v>
                </c:pt>
                <c:pt idx="87">
                  <c:v>3.5</c:v>
                </c:pt>
                <c:pt idx="88">
                  <c:v>7.833333333333333</c:v>
                </c:pt>
                <c:pt idx="89">
                  <c:v>8</c:v>
                </c:pt>
                <c:pt idx="90">
                  <c:v>8</c:v>
                </c:pt>
                <c:pt idx="91">
                  <c:v>2.5</c:v>
                </c:pt>
                <c:pt idx="92">
                  <c:v>7</c:v>
                </c:pt>
                <c:pt idx="93">
                  <c:v>4.666666666666667</c:v>
                </c:pt>
                <c:pt idx="94">
                  <c:v>5</c:v>
                </c:pt>
                <c:pt idx="95">
                  <c:v>6.1428571428571432</c:v>
                </c:pt>
                <c:pt idx="96">
                  <c:v>4.8571428571428568</c:v>
                </c:pt>
                <c:pt idx="97">
                  <c:v>7</c:v>
                </c:pt>
                <c:pt idx="98">
                  <c:v>0</c:v>
                </c:pt>
                <c:pt idx="99">
                  <c:v>4.5999999999999996</c:v>
                </c:pt>
                <c:pt idx="100">
                  <c:v>3</c:v>
                </c:pt>
                <c:pt idx="101">
                  <c:v>8</c:v>
                </c:pt>
                <c:pt idx="102">
                  <c:v>4</c:v>
                </c:pt>
                <c:pt idx="103">
                  <c:v>7.4285714285714288</c:v>
                </c:pt>
                <c:pt idx="104">
                  <c:v>6.4761904761904763</c:v>
                </c:pt>
                <c:pt idx="105">
                  <c:v>0</c:v>
                </c:pt>
                <c:pt idx="106">
                  <c:v>5</c:v>
                </c:pt>
                <c:pt idx="107">
                  <c:v>6.166666666666667</c:v>
                </c:pt>
                <c:pt idx="108">
                  <c:v>8.1428571428571423</c:v>
                </c:pt>
                <c:pt idx="109">
                  <c:v>7</c:v>
                </c:pt>
                <c:pt idx="110">
                  <c:v>7.2</c:v>
                </c:pt>
                <c:pt idx="111">
                  <c:v>6</c:v>
                </c:pt>
                <c:pt idx="112">
                  <c:v>7</c:v>
                </c:pt>
                <c:pt idx="113">
                  <c:v>4.1428571428571432</c:v>
                </c:pt>
                <c:pt idx="114">
                  <c:v>7.4444444444444446</c:v>
                </c:pt>
                <c:pt idx="115">
                  <c:v>6.5714285714285712</c:v>
                </c:pt>
                <c:pt idx="116">
                  <c:v>6</c:v>
                </c:pt>
                <c:pt idx="117">
                  <c:v>6</c:v>
                </c:pt>
                <c:pt idx="118">
                  <c:v>7</c:v>
                </c:pt>
                <c:pt idx="119">
                  <c:v>5</c:v>
                </c:pt>
                <c:pt idx="120">
                  <c:v>8.5</c:v>
                </c:pt>
                <c:pt idx="121">
                  <c:v>8</c:v>
                </c:pt>
                <c:pt idx="122">
                  <c:v>6.666666666666667</c:v>
                </c:pt>
                <c:pt idx="123">
                  <c:v>8.25</c:v>
                </c:pt>
                <c:pt idx="124">
                  <c:v>7</c:v>
                </c:pt>
                <c:pt idx="125">
                  <c:v>1.8</c:v>
                </c:pt>
                <c:pt idx="126">
                  <c:v>5.666666666666667</c:v>
                </c:pt>
                <c:pt idx="127">
                  <c:v>7</c:v>
                </c:pt>
                <c:pt idx="128">
                  <c:v>9</c:v>
                </c:pt>
                <c:pt idx="129">
                  <c:v>6.5</c:v>
                </c:pt>
                <c:pt idx="130">
                  <c:v>6.5</c:v>
                </c:pt>
                <c:pt idx="131">
                  <c:v>4.333333333333333</c:v>
                </c:pt>
                <c:pt idx="132">
                  <c:v>7.25</c:v>
                </c:pt>
                <c:pt idx="133">
                  <c:v>0</c:v>
                </c:pt>
                <c:pt idx="134">
                  <c:v>3</c:v>
                </c:pt>
                <c:pt idx="135">
                  <c:v>9</c:v>
                </c:pt>
                <c:pt idx="136">
                  <c:v>6.2222222222222223</c:v>
                </c:pt>
                <c:pt idx="137">
                  <c:v>3.25</c:v>
                </c:pt>
                <c:pt idx="138">
                  <c:v>7.5</c:v>
                </c:pt>
                <c:pt idx="139">
                  <c:v>0</c:v>
                </c:pt>
                <c:pt idx="140">
                  <c:v>8</c:v>
                </c:pt>
                <c:pt idx="141">
                  <c:v>5</c:v>
                </c:pt>
                <c:pt idx="142">
                  <c:v>7.5</c:v>
                </c:pt>
                <c:pt idx="143">
                  <c:v>9</c:v>
                </c:pt>
                <c:pt idx="144">
                  <c:v>6.1428571428571432</c:v>
                </c:pt>
                <c:pt idx="145">
                  <c:v>2.8</c:v>
                </c:pt>
                <c:pt idx="146">
                  <c:v>3</c:v>
                </c:pt>
                <c:pt idx="147">
                  <c:v>5</c:v>
                </c:pt>
                <c:pt idx="148">
                  <c:v>5.2</c:v>
                </c:pt>
                <c:pt idx="149">
                  <c:v>10</c:v>
                </c:pt>
                <c:pt idx="150">
                  <c:v>8</c:v>
                </c:pt>
                <c:pt idx="151">
                  <c:v>6.1875</c:v>
                </c:pt>
                <c:pt idx="152">
                  <c:v>6.4</c:v>
                </c:pt>
                <c:pt idx="153">
                  <c:v>5</c:v>
                </c:pt>
                <c:pt idx="154">
                  <c:v>5.75</c:v>
                </c:pt>
                <c:pt idx="155">
                  <c:v>7</c:v>
                </c:pt>
                <c:pt idx="156">
                  <c:v>8</c:v>
                </c:pt>
                <c:pt idx="157">
                  <c:v>6</c:v>
                </c:pt>
                <c:pt idx="158">
                  <c:v>7.1428571428571432</c:v>
                </c:pt>
                <c:pt idx="159">
                  <c:v>8</c:v>
                </c:pt>
                <c:pt idx="160">
                  <c:v>7</c:v>
                </c:pt>
                <c:pt idx="161">
                  <c:v>3.5</c:v>
                </c:pt>
                <c:pt idx="162">
                  <c:v>6.333333333333333</c:v>
                </c:pt>
                <c:pt idx="163">
                  <c:v>5.25</c:v>
                </c:pt>
                <c:pt idx="164">
                  <c:v>1.4</c:v>
                </c:pt>
                <c:pt idx="165">
                  <c:v>7</c:v>
                </c:pt>
                <c:pt idx="166">
                  <c:v>7</c:v>
                </c:pt>
                <c:pt idx="167">
                  <c:v>5.5</c:v>
                </c:pt>
                <c:pt idx="168">
                  <c:v>7</c:v>
                </c:pt>
                <c:pt idx="169">
                  <c:v>6</c:v>
                </c:pt>
                <c:pt idx="170">
                  <c:v>3</c:v>
                </c:pt>
                <c:pt idx="171">
                  <c:v>4.666666666666667</c:v>
                </c:pt>
                <c:pt idx="172">
                  <c:v>5.5714285714285712</c:v>
                </c:pt>
                <c:pt idx="173">
                  <c:v>4.666666666666667</c:v>
                </c:pt>
                <c:pt idx="174">
                  <c:v>5</c:v>
                </c:pt>
                <c:pt idx="175">
                  <c:v>5.5882352941176467</c:v>
                </c:pt>
                <c:pt idx="176">
                  <c:v>5</c:v>
                </c:pt>
                <c:pt idx="177">
                  <c:v>7.5</c:v>
                </c:pt>
                <c:pt idx="178">
                  <c:v>6.25</c:v>
                </c:pt>
                <c:pt idx="179">
                  <c:v>0</c:v>
                </c:pt>
                <c:pt idx="180">
                  <c:v>5</c:v>
                </c:pt>
                <c:pt idx="181">
                  <c:v>8</c:v>
                </c:pt>
                <c:pt idx="182">
                  <c:v>6.2173913043478262</c:v>
                </c:pt>
                <c:pt idx="183">
                  <c:v>7.375</c:v>
                </c:pt>
                <c:pt idx="184">
                  <c:v>6.6</c:v>
                </c:pt>
                <c:pt idx="185">
                  <c:v>7.6363636363636367</c:v>
                </c:pt>
                <c:pt idx="186">
                  <c:v>6</c:v>
                </c:pt>
                <c:pt idx="187">
                  <c:v>5.25</c:v>
                </c:pt>
                <c:pt idx="188">
                  <c:v>0</c:v>
                </c:pt>
                <c:pt idx="189">
                  <c:v>4.2</c:v>
                </c:pt>
                <c:pt idx="190">
                  <c:v>2.75</c:v>
                </c:pt>
                <c:pt idx="191">
                  <c:v>6</c:v>
                </c:pt>
                <c:pt idx="192">
                  <c:v>8</c:v>
                </c:pt>
                <c:pt idx="193">
                  <c:v>6</c:v>
                </c:pt>
                <c:pt idx="194">
                  <c:v>4.7586206896551726</c:v>
                </c:pt>
                <c:pt idx="195">
                  <c:v>2.6666666666666665</c:v>
                </c:pt>
                <c:pt idx="196">
                  <c:v>6</c:v>
                </c:pt>
                <c:pt idx="197">
                  <c:v>8</c:v>
                </c:pt>
                <c:pt idx="198">
                  <c:v>7.25</c:v>
                </c:pt>
                <c:pt idx="199">
                  <c:v>0</c:v>
                </c:pt>
                <c:pt idx="200">
                  <c:v>6</c:v>
                </c:pt>
                <c:pt idx="201">
                  <c:v>7.25</c:v>
                </c:pt>
                <c:pt idx="202">
                  <c:v>3.6666666666666665</c:v>
                </c:pt>
                <c:pt idx="203">
                  <c:v>7</c:v>
                </c:pt>
                <c:pt idx="204">
                  <c:v>4</c:v>
                </c:pt>
                <c:pt idx="205">
                  <c:v>1</c:v>
                </c:pt>
                <c:pt idx="206">
                  <c:v>10</c:v>
                </c:pt>
                <c:pt idx="207">
                  <c:v>5</c:v>
                </c:pt>
                <c:pt idx="208">
                  <c:v>8</c:v>
                </c:pt>
                <c:pt idx="209">
                  <c:v>5.4615384615384617</c:v>
                </c:pt>
                <c:pt idx="210">
                  <c:v>8</c:v>
                </c:pt>
                <c:pt idx="211">
                  <c:v>0</c:v>
                </c:pt>
                <c:pt idx="212">
                  <c:v>0</c:v>
                </c:pt>
                <c:pt idx="213">
                  <c:v>5.5</c:v>
                </c:pt>
                <c:pt idx="214">
                  <c:v>0</c:v>
                </c:pt>
                <c:pt idx="215">
                  <c:v>7</c:v>
                </c:pt>
                <c:pt idx="216">
                  <c:v>5.333333333333333</c:v>
                </c:pt>
                <c:pt idx="217">
                  <c:v>3</c:v>
                </c:pt>
                <c:pt idx="218">
                  <c:v>6.7142857142857144</c:v>
                </c:pt>
                <c:pt idx="219">
                  <c:v>6.041666666666667</c:v>
                </c:pt>
                <c:pt idx="220">
                  <c:v>8.5</c:v>
                </c:pt>
                <c:pt idx="221">
                  <c:v>5.7142857142857144</c:v>
                </c:pt>
                <c:pt idx="222">
                  <c:v>4.666666666666667</c:v>
                </c:pt>
                <c:pt idx="223">
                  <c:v>6.125</c:v>
                </c:pt>
                <c:pt idx="224">
                  <c:v>7.84</c:v>
                </c:pt>
                <c:pt idx="225">
                  <c:v>0</c:v>
                </c:pt>
                <c:pt idx="226">
                  <c:v>6.25</c:v>
                </c:pt>
                <c:pt idx="227">
                  <c:v>6.1818181818181817</c:v>
                </c:pt>
                <c:pt idx="228">
                  <c:v>7.0714285714285712</c:v>
                </c:pt>
                <c:pt idx="229">
                  <c:v>5.384615384615385</c:v>
                </c:pt>
                <c:pt idx="230">
                  <c:v>7.1333333333333337</c:v>
                </c:pt>
                <c:pt idx="231">
                  <c:v>4</c:v>
                </c:pt>
                <c:pt idx="232">
                  <c:v>5</c:v>
                </c:pt>
                <c:pt idx="233">
                  <c:v>2.6666666666666665</c:v>
                </c:pt>
                <c:pt idx="234">
                  <c:v>5.2</c:v>
                </c:pt>
                <c:pt idx="235">
                  <c:v>0</c:v>
                </c:pt>
                <c:pt idx="236">
                  <c:v>6.5454545454545459</c:v>
                </c:pt>
                <c:pt idx="237">
                  <c:v>8</c:v>
                </c:pt>
                <c:pt idx="238">
                  <c:v>6</c:v>
                </c:pt>
                <c:pt idx="239">
                  <c:v>5.125</c:v>
                </c:pt>
                <c:pt idx="240">
                  <c:v>6.4444444444444446</c:v>
                </c:pt>
                <c:pt idx="241">
                  <c:v>7</c:v>
                </c:pt>
                <c:pt idx="242">
                  <c:v>8</c:v>
                </c:pt>
                <c:pt idx="243">
                  <c:v>7.4444444444444446</c:v>
                </c:pt>
                <c:pt idx="244">
                  <c:v>5</c:v>
                </c:pt>
                <c:pt idx="245">
                  <c:v>6.6923076923076925</c:v>
                </c:pt>
                <c:pt idx="246">
                  <c:v>7.2</c:v>
                </c:pt>
                <c:pt idx="247">
                  <c:v>8.75</c:v>
                </c:pt>
                <c:pt idx="248">
                  <c:v>4.8</c:v>
                </c:pt>
                <c:pt idx="249">
                  <c:v>7.8571428571428568</c:v>
                </c:pt>
                <c:pt idx="250">
                  <c:v>7.666666666666667</c:v>
                </c:pt>
                <c:pt idx="251">
                  <c:v>0</c:v>
                </c:pt>
                <c:pt idx="252">
                  <c:v>6.1818181818181817</c:v>
                </c:pt>
                <c:pt idx="253">
                  <c:v>6.75</c:v>
                </c:pt>
                <c:pt idx="254">
                  <c:v>4.5</c:v>
                </c:pt>
                <c:pt idx="255">
                  <c:v>7.5</c:v>
                </c:pt>
                <c:pt idx="256">
                  <c:v>6.4782608695652177</c:v>
                </c:pt>
                <c:pt idx="257">
                  <c:v>7.5769230769230766</c:v>
                </c:pt>
                <c:pt idx="258">
                  <c:v>4.5</c:v>
                </c:pt>
                <c:pt idx="259">
                  <c:v>8</c:v>
                </c:pt>
                <c:pt idx="260">
                  <c:v>6.166666666666667</c:v>
                </c:pt>
                <c:pt idx="261">
                  <c:v>5.791666666666667</c:v>
                </c:pt>
                <c:pt idx="262">
                  <c:v>6.2</c:v>
                </c:pt>
                <c:pt idx="263">
                  <c:v>5.375</c:v>
                </c:pt>
                <c:pt idx="264">
                  <c:v>6.666666666666667</c:v>
                </c:pt>
                <c:pt idx="265">
                  <c:v>6.5</c:v>
                </c:pt>
                <c:pt idx="266">
                  <c:v>0</c:v>
                </c:pt>
                <c:pt idx="267">
                  <c:v>2</c:v>
                </c:pt>
                <c:pt idx="268">
                  <c:v>9</c:v>
                </c:pt>
                <c:pt idx="269">
                  <c:v>0</c:v>
                </c:pt>
                <c:pt idx="270">
                  <c:v>6.333333333333333</c:v>
                </c:pt>
                <c:pt idx="271">
                  <c:v>7</c:v>
                </c:pt>
                <c:pt idx="272">
                  <c:v>6.9</c:v>
                </c:pt>
                <c:pt idx="273">
                  <c:v>5.2222222222222223</c:v>
                </c:pt>
                <c:pt idx="274">
                  <c:v>7.333333333333333</c:v>
                </c:pt>
                <c:pt idx="275">
                  <c:v>4.666666666666667</c:v>
                </c:pt>
                <c:pt idx="276">
                  <c:v>6.75</c:v>
                </c:pt>
                <c:pt idx="277">
                  <c:v>8.25</c:v>
                </c:pt>
                <c:pt idx="278">
                  <c:v>5.5</c:v>
                </c:pt>
                <c:pt idx="279">
                  <c:v>7</c:v>
                </c:pt>
                <c:pt idx="280">
                  <c:v>5.5384615384615383</c:v>
                </c:pt>
                <c:pt idx="281">
                  <c:v>4.5</c:v>
                </c:pt>
                <c:pt idx="282">
                  <c:v>8.3636363636363633</c:v>
                </c:pt>
                <c:pt idx="283">
                  <c:v>6</c:v>
                </c:pt>
                <c:pt idx="284">
                  <c:v>8</c:v>
                </c:pt>
                <c:pt idx="285">
                  <c:v>5.75</c:v>
                </c:pt>
                <c:pt idx="286">
                  <c:v>8</c:v>
                </c:pt>
                <c:pt idx="287">
                  <c:v>8.1428571428571423</c:v>
                </c:pt>
                <c:pt idx="288">
                  <c:v>5</c:v>
                </c:pt>
                <c:pt idx="289">
                  <c:v>7</c:v>
                </c:pt>
                <c:pt idx="290">
                  <c:v>6</c:v>
                </c:pt>
                <c:pt idx="291">
                  <c:v>6</c:v>
                </c:pt>
                <c:pt idx="292">
                  <c:v>5</c:v>
                </c:pt>
                <c:pt idx="293">
                  <c:v>5</c:v>
                </c:pt>
                <c:pt idx="294">
                  <c:v>6.8181818181818183</c:v>
                </c:pt>
                <c:pt idx="295">
                  <c:v>5.7142857142857144</c:v>
                </c:pt>
                <c:pt idx="296">
                  <c:v>6</c:v>
                </c:pt>
                <c:pt idx="297">
                  <c:v>5</c:v>
                </c:pt>
                <c:pt idx="298">
                  <c:v>6</c:v>
                </c:pt>
                <c:pt idx="299">
                  <c:v>7</c:v>
                </c:pt>
                <c:pt idx="300">
                  <c:v>0</c:v>
                </c:pt>
                <c:pt idx="301">
                  <c:v>4.666666666666667</c:v>
                </c:pt>
                <c:pt idx="302">
                  <c:v>6</c:v>
                </c:pt>
                <c:pt idx="303">
                  <c:v>1</c:v>
                </c:pt>
                <c:pt idx="304">
                  <c:v>1.25</c:v>
                </c:pt>
                <c:pt idx="305">
                  <c:v>5.25</c:v>
                </c:pt>
                <c:pt idx="306">
                  <c:v>5.5</c:v>
                </c:pt>
                <c:pt idx="307">
                  <c:v>4</c:v>
                </c:pt>
                <c:pt idx="308">
                  <c:v>3.8888888888888888</c:v>
                </c:pt>
                <c:pt idx="309">
                  <c:v>5.4285714285714288</c:v>
                </c:pt>
                <c:pt idx="310">
                  <c:v>5.7142857142857144</c:v>
                </c:pt>
                <c:pt idx="311">
                  <c:v>10</c:v>
                </c:pt>
                <c:pt idx="312">
                  <c:v>0</c:v>
                </c:pt>
                <c:pt idx="313">
                  <c:v>5.333333333333333</c:v>
                </c:pt>
                <c:pt idx="314">
                  <c:v>5.25</c:v>
                </c:pt>
                <c:pt idx="315">
                  <c:v>6.833333333333333</c:v>
                </c:pt>
                <c:pt idx="316">
                  <c:v>5.8571428571428568</c:v>
                </c:pt>
                <c:pt idx="317">
                  <c:v>4</c:v>
                </c:pt>
                <c:pt idx="318">
                  <c:v>2</c:v>
                </c:pt>
                <c:pt idx="319">
                  <c:v>7</c:v>
                </c:pt>
                <c:pt idx="320">
                  <c:v>7.8</c:v>
                </c:pt>
                <c:pt idx="321">
                  <c:v>2</c:v>
                </c:pt>
                <c:pt idx="322">
                  <c:v>3.75</c:v>
                </c:pt>
                <c:pt idx="323">
                  <c:v>7</c:v>
                </c:pt>
                <c:pt idx="324">
                  <c:v>7.25</c:v>
                </c:pt>
                <c:pt idx="325">
                  <c:v>5.583333333333333</c:v>
                </c:pt>
                <c:pt idx="326">
                  <c:v>6</c:v>
                </c:pt>
                <c:pt idx="327">
                  <c:v>6.1</c:v>
                </c:pt>
                <c:pt idx="328">
                  <c:v>6.333333333333333</c:v>
                </c:pt>
                <c:pt idx="329">
                  <c:v>6.333333333333333</c:v>
                </c:pt>
                <c:pt idx="330">
                  <c:v>6.8125</c:v>
                </c:pt>
                <c:pt idx="331">
                  <c:v>4</c:v>
                </c:pt>
                <c:pt idx="332">
                  <c:v>6</c:v>
                </c:pt>
                <c:pt idx="333">
                  <c:v>4.7</c:v>
                </c:pt>
                <c:pt idx="334">
                  <c:v>5</c:v>
                </c:pt>
                <c:pt idx="335">
                  <c:v>5.5</c:v>
                </c:pt>
                <c:pt idx="336">
                  <c:v>9</c:v>
                </c:pt>
                <c:pt idx="337">
                  <c:v>5</c:v>
                </c:pt>
                <c:pt idx="338">
                  <c:v>4.9000000000000004</c:v>
                </c:pt>
                <c:pt idx="339">
                  <c:v>8</c:v>
                </c:pt>
                <c:pt idx="340">
                  <c:v>7</c:v>
                </c:pt>
                <c:pt idx="341">
                  <c:v>10</c:v>
                </c:pt>
                <c:pt idx="342">
                  <c:v>5.8571428571428568</c:v>
                </c:pt>
                <c:pt idx="343">
                  <c:v>7</c:v>
                </c:pt>
                <c:pt idx="344">
                  <c:v>3</c:v>
                </c:pt>
                <c:pt idx="345">
                  <c:v>5.7777777777777777</c:v>
                </c:pt>
                <c:pt idx="346">
                  <c:v>0.7142857142857143</c:v>
                </c:pt>
                <c:pt idx="347">
                  <c:v>9</c:v>
                </c:pt>
                <c:pt idx="348">
                  <c:v>5.166666666666667</c:v>
                </c:pt>
                <c:pt idx="349">
                  <c:v>9</c:v>
                </c:pt>
                <c:pt idx="350">
                  <c:v>6.6268656716417906</c:v>
                </c:pt>
                <c:pt idx="351">
                  <c:v>8</c:v>
                </c:pt>
                <c:pt idx="352">
                  <c:v>8.6666666666666661</c:v>
                </c:pt>
                <c:pt idx="353">
                  <c:v>5</c:v>
                </c:pt>
                <c:pt idx="354">
                  <c:v>2.5</c:v>
                </c:pt>
                <c:pt idx="355">
                  <c:v>7</c:v>
                </c:pt>
                <c:pt idx="356">
                  <c:v>4.333333333333333</c:v>
                </c:pt>
                <c:pt idx="357">
                  <c:v>2</c:v>
                </c:pt>
                <c:pt idx="358">
                  <c:v>8</c:v>
                </c:pt>
                <c:pt idx="359">
                  <c:v>6</c:v>
                </c:pt>
                <c:pt idx="360">
                  <c:v>0</c:v>
                </c:pt>
                <c:pt idx="361">
                  <c:v>7.333333333333333</c:v>
                </c:pt>
                <c:pt idx="362">
                  <c:v>9</c:v>
                </c:pt>
                <c:pt idx="363">
                  <c:v>7.1428571428571432</c:v>
                </c:pt>
                <c:pt idx="364">
                  <c:v>5</c:v>
                </c:pt>
                <c:pt idx="365">
                  <c:v>5.9473684210526319</c:v>
                </c:pt>
                <c:pt idx="366">
                  <c:v>0</c:v>
                </c:pt>
                <c:pt idx="367">
                  <c:v>3.4166666666666665</c:v>
                </c:pt>
                <c:pt idx="368">
                  <c:v>7.8571428571428568</c:v>
                </c:pt>
                <c:pt idx="369">
                  <c:v>7.25</c:v>
                </c:pt>
                <c:pt idx="370">
                  <c:v>7</c:v>
                </c:pt>
                <c:pt idx="371">
                  <c:v>9</c:v>
                </c:pt>
                <c:pt idx="372">
                  <c:v>6</c:v>
                </c:pt>
                <c:pt idx="373">
                  <c:v>4.7857142857142856</c:v>
                </c:pt>
                <c:pt idx="374">
                  <c:v>6</c:v>
                </c:pt>
                <c:pt idx="375">
                  <c:v>6</c:v>
                </c:pt>
                <c:pt idx="376">
                  <c:v>6.916666666666667</c:v>
                </c:pt>
                <c:pt idx="377">
                  <c:v>6.125</c:v>
                </c:pt>
                <c:pt idx="378">
                  <c:v>7.333333333333333</c:v>
                </c:pt>
                <c:pt idx="379">
                  <c:v>6</c:v>
                </c:pt>
                <c:pt idx="380">
                  <c:v>6.666666666666667</c:v>
                </c:pt>
                <c:pt idx="381">
                  <c:v>3</c:v>
                </c:pt>
                <c:pt idx="382">
                  <c:v>6.1904761904761907</c:v>
                </c:pt>
                <c:pt idx="383">
                  <c:v>3.3333333333333335</c:v>
                </c:pt>
                <c:pt idx="384">
                  <c:v>6.2857142857142856</c:v>
                </c:pt>
                <c:pt idx="385">
                  <c:v>6.5</c:v>
                </c:pt>
                <c:pt idx="386">
                  <c:v>3</c:v>
                </c:pt>
                <c:pt idx="387">
                  <c:v>6.8181818181818183</c:v>
                </c:pt>
                <c:pt idx="388">
                  <c:v>8.5</c:v>
                </c:pt>
                <c:pt idx="389">
                  <c:v>5.2</c:v>
                </c:pt>
                <c:pt idx="390">
                  <c:v>7</c:v>
                </c:pt>
                <c:pt idx="391">
                  <c:v>8</c:v>
                </c:pt>
                <c:pt idx="392">
                  <c:v>8.75</c:v>
                </c:pt>
                <c:pt idx="393">
                  <c:v>7.5</c:v>
                </c:pt>
                <c:pt idx="394">
                  <c:v>0.5</c:v>
                </c:pt>
                <c:pt idx="395">
                  <c:v>10</c:v>
                </c:pt>
                <c:pt idx="396">
                  <c:v>1.75</c:v>
                </c:pt>
                <c:pt idx="397">
                  <c:v>5.5</c:v>
                </c:pt>
                <c:pt idx="398">
                  <c:v>4.7272727272727275</c:v>
                </c:pt>
                <c:pt idx="399">
                  <c:v>5</c:v>
                </c:pt>
                <c:pt idx="400">
                  <c:v>3</c:v>
                </c:pt>
                <c:pt idx="401">
                  <c:v>7.3636363636363633</c:v>
                </c:pt>
                <c:pt idx="402">
                  <c:v>6</c:v>
                </c:pt>
                <c:pt idx="403">
                  <c:v>3.1666666666666665</c:v>
                </c:pt>
                <c:pt idx="404">
                  <c:v>4.4285714285714288</c:v>
                </c:pt>
                <c:pt idx="405">
                  <c:v>8</c:v>
                </c:pt>
                <c:pt idx="406">
                  <c:v>0</c:v>
                </c:pt>
                <c:pt idx="407">
                  <c:v>1</c:v>
                </c:pt>
                <c:pt idx="408">
                  <c:v>5.333333333333333</c:v>
                </c:pt>
                <c:pt idx="409">
                  <c:v>6.2857142857142856</c:v>
                </c:pt>
                <c:pt idx="410">
                  <c:v>6.384615384615385</c:v>
                </c:pt>
                <c:pt idx="411">
                  <c:v>5.375</c:v>
                </c:pt>
                <c:pt idx="412">
                  <c:v>6</c:v>
                </c:pt>
                <c:pt idx="413">
                  <c:v>1.75</c:v>
                </c:pt>
                <c:pt idx="414">
                  <c:v>7.5714285714285712</c:v>
                </c:pt>
                <c:pt idx="415">
                  <c:v>0</c:v>
                </c:pt>
                <c:pt idx="416">
                  <c:v>4.5999999999999996</c:v>
                </c:pt>
                <c:pt idx="417">
                  <c:v>6.125</c:v>
                </c:pt>
                <c:pt idx="418">
                  <c:v>6.4285714285714288</c:v>
                </c:pt>
                <c:pt idx="419">
                  <c:v>6.4285714285714288</c:v>
                </c:pt>
                <c:pt idx="420">
                  <c:v>7</c:v>
                </c:pt>
                <c:pt idx="421">
                  <c:v>3.0909090909090908</c:v>
                </c:pt>
                <c:pt idx="422">
                  <c:v>5.7142857142857144</c:v>
                </c:pt>
                <c:pt idx="423">
                  <c:v>8</c:v>
                </c:pt>
                <c:pt idx="424">
                  <c:v>5.5</c:v>
                </c:pt>
                <c:pt idx="425">
                  <c:v>8.1999999999999993</c:v>
                </c:pt>
                <c:pt idx="426">
                  <c:v>0</c:v>
                </c:pt>
                <c:pt idx="427">
                  <c:v>2</c:v>
                </c:pt>
                <c:pt idx="428">
                  <c:v>9</c:v>
                </c:pt>
                <c:pt idx="429">
                  <c:v>7.1052631578947372</c:v>
                </c:pt>
                <c:pt idx="430">
                  <c:v>7.1052631578947372</c:v>
                </c:pt>
                <c:pt idx="431">
                  <c:v>6.666666666666667</c:v>
                </c:pt>
                <c:pt idx="432">
                  <c:v>4.333333333333333</c:v>
                </c:pt>
                <c:pt idx="433">
                  <c:v>4.625</c:v>
                </c:pt>
                <c:pt idx="434">
                  <c:v>5</c:v>
                </c:pt>
                <c:pt idx="435">
                  <c:v>2.6666666666666665</c:v>
                </c:pt>
                <c:pt idx="436">
                  <c:v>2</c:v>
                </c:pt>
                <c:pt idx="437">
                  <c:v>5.5</c:v>
                </c:pt>
                <c:pt idx="438">
                  <c:v>3.375</c:v>
                </c:pt>
                <c:pt idx="439">
                  <c:v>5.2</c:v>
                </c:pt>
                <c:pt idx="440">
                  <c:v>6.7857142857142856</c:v>
                </c:pt>
                <c:pt idx="441">
                  <c:v>6</c:v>
                </c:pt>
                <c:pt idx="442">
                  <c:v>7</c:v>
                </c:pt>
                <c:pt idx="443">
                  <c:v>7.6923076923076925</c:v>
                </c:pt>
                <c:pt idx="444">
                  <c:v>5.1333333333333337</c:v>
                </c:pt>
                <c:pt idx="445">
                  <c:v>5</c:v>
                </c:pt>
                <c:pt idx="446">
                  <c:v>4</c:v>
                </c:pt>
                <c:pt idx="447">
                  <c:v>3</c:v>
                </c:pt>
                <c:pt idx="448">
                  <c:v>6.4333333333333336</c:v>
                </c:pt>
                <c:pt idx="449">
                  <c:v>7.5714285714285712</c:v>
                </c:pt>
                <c:pt idx="450">
                  <c:v>5.75</c:v>
                </c:pt>
                <c:pt idx="451">
                  <c:v>0</c:v>
                </c:pt>
                <c:pt idx="452">
                  <c:v>5.166666666666667</c:v>
                </c:pt>
                <c:pt idx="453">
                  <c:v>5</c:v>
                </c:pt>
                <c:pt idx="454">
                  <c:v>6.4285714285714288</c:v>
                </c:pt>
                <c:pt idx="455">
                  <c:v>5</c:v>
                </c:pt>
                <c:pt idx="456">
                  <c:v>3</c:v>
                </c:pt>
                <c:pt idx="457">
                  <c:v>2.6666666666666665</c:v>
                </c:pt>
                <c:pt idx="458">
                  <c:v>6</c:v>
                </c:pt>
                <c:pt idx="459">
                  <c:v>2.5</c:v>
                </c:pt>
                <c:pt idx="460">
                  <c:v>6.6</c:v>
                </c:pt>
                <c:pt idx="461">
                  <c:v>5.6923076923076925</c:v>
                </c:pt>
                <c:pt idx="462">
                  <c:v>4</c:v>
                </c:pt>
                <c:pt idx="463">
                  <c:v>7.333333333333333</c:v>
                </c:pt>
                <c:pt idx="464">
                  <c:v>5.5</c:v>
                </c:pt>
                <c:pt idx="465">
                  <c:v>2</c:v>
                </c:pt>
                <c:pt idx="466">
                  <c:v>6.7272727272727275</c:v>
                </c:pt>
                <c:pt idx="467">
                  <c:v>5.5</c:v>
                </c:pt>
                <c:pt idx="468">
                  <c:v>7</c:v>
                </c:pt>
                <c:pt idx="469">
                  <c:v>4</c:v>
                </c:pt>
                <c:pt idx="470">
                  <c:v>7.2777777777777777</c:v>
                </c:pt>
                <c:pt idx="471">
                  <c:v>5.833333333333333</c:v>
                </c:pt>
                <c:pt idx="472">
                  <c:v>5.666666666666667</c:v>
                </c:pt>
                <c:pt idx="473">
                  <c:v>4</c:v>
                </c:pt>
                <c:pt idx="474">
                  <c:v>3</c:v>
                </c:pt>
                <c:pt idx="475">
                  <c:v>5</c:v>
                </c:pt>
                <c:pt idx="476">
                  <c:v>7</c:v>
                </c:pt>
                <c:pt idx="477">
                  <c:v>8.4</c:v>
                </c:pt>
                <c:pt idx="478">
                  <c:v>7</c:v>
                </c:pt>
                <c:pt idx="479">
                  <c:v>4</c:v>
                </c:pt>
                <c:pt idx="480">
                  <c:v>7</c:v>
                </c:pt>
                <c:pt idx="481">
                  <c:v>6</c:v>
                </c:pt>
                <c:pt idx="482">
                  <c:v>6</c:v>
                </c:pt>
                <c:pt idx="483">
                  <c:v>4.666666666666667</c:v>
                </c:pt>
                <c:pt idx="484">
                  <c:v>4.666666666666667</c:v>
                </c:pt>
                <c:pt idx="485">
                  <c:v>7.166666666666667</c:v>
                </c:pt>
                <c:pt idx="486">
                  <c:v>5.5</c:v>
                </c:pt>
                <c:pt idx="487">
                  <c:v>0</c:v>
                </c:pt>
                <c:pt idx="488">
                  <c:v>2.5</c:v>
                </c:pt>
                <c:pt idx="489">
                  <c:v>3.6666666666666665</c:v>
                </c:pt>
                <c:pt idx="490">
                  <c:v>6</c:v>
                </c:pt>
                <c:pt idx="491">
                  <c:v>6.333333333333333</c:v>
                </c:pt>
                <c:pt idx="492">
                  <c:v>5.833333333333333</c:v>
                </c:pt>
                <c:pt idx="493">
                  <c:v>6</c:v>
                </c:pt>
                <c:pt idx="494">
                  <c:v>3</c:v>
                </c:pt>
                <c:pt idx="495">
                  <c:v>5</c:v>
                </c:pt>
                <c:pt idx="496">
                  <c:v>7</c:v>
                </c:pt>
                <c:pt idx="497">
                  <c:v>6.6</c:v>
                </c:pt>
                <c:pt idx="498">
                  <c:v>6.6</c:v>
                </c:pt>
                <c:pt idx="499">
                  <c:v>4</c:v>
                </c:pt>
                <c:pt idx="500">
                  <c:v>6.75</c:v>
                </c:pt>
                <c:pt idx="501">
                  <c:v>6.5348837209302326</c:v>
                </c:pt>
                <c:pt idx="502">
                  <c:v>6.5348837209302326</c:v>
                </c:pt>
                <c:pt idx="503">
                  <c:v>2</c:v>
                </c:pt>
                <c:pt idx="504">
                  <c:v>4.5</c:v>
                </c:pt>
                <c:pt idx="505">
                  <c:v>8</c:v>
                </c:pt>
                <c:pt idx="506">
                  <c:v>5.833333333333333</c:v>
                </c:pt>
                <c:pt idx="507">
                  <c:v>4.4285714285714288</c:v>
                </c:pt>
                <c:pt idx="508">
                  <c:v>4.333333333333333</c:v>
                </c:pt>
                <c:pt idx="509">
                  <c:v>8</c:v>
                </c:pt>
                <c:pt idx="510">
                  <c:v>6.25</c:v>
                </c:pt>
                <c:pt idx="511">
                  <c:v>6.666666666666667</c:v>
                </c:pt>
                <c:pt idx="512">
                  <c:v>6.333333333333333</c:v>
                </c:pt>
                <c:pt idx="513">
                  <c:v>4.2</c:v>
                </c:pt>
                <c:pt idx="514">
                  <c:v>6.4</c:v>
                </c:pt>
                <c:pt idx="515">
                  <c:v>3.5</c:v>
                </c:pt>
                <c:pt idx="516">
                  <c:v>7</c:v>
                </c:pt>
                <c:pt idx="517">
                  <c:v>6.25</c:v>
                </c:pt>
                <c:pt idx="518">
                  <c:v>2.75</c:v>
                </c:pt>
                <c:pt idx="519">
                  <c:v>6.75</c:v>
                </c:pt>
                <c:pt idx="520">
                  <c:v>5.5</c:v>
                </c:pt>
                <c:pt idx="521">
                  <c:v>7.5</c:v>
                </c:pt>
                <c:pt idx="522">
                  <c:v>4</c:v>
                </c:pt>
                <c:pt idx="523">
                  <c:v>6</c:v>
                </c:pt>
                <c:pt idx="524">
                  <c:v>7.375</c:v>
                </c:pt>
                <c:pt idx="525">
                  <c:v>8.5</c:v>
                </c:pt>
                <c:pt idx="526">
                  <c:v>6.333333333333333</c:v>
                </c:pt>
                <c:pt idx="527">
                  <c:v>5.5</c:v>
                </c:pt>
                <c:pt idx="528">
                  <c:v>5.4</c:v>
                </c:pt>
                <c:pt idx="529">
                  <c:v>6.5</c:v>
                </c:pt>
                <c:pt idx="530">
                  <c:v>6.15</c:v>
                </c:pt>
                <c:pt idx="531">
                  <c:v>6.2346938775510203</c:v>
                </c:pt>
                <c:pt idx="532">
                  <c:v>7</c:v>
                </c:pt>
                <c:pt idx="533">
                  <c:v>6.166666666666667</c:v>
                </c:pt>
                <c:pt idx="534">
                  <c:v>6.2857142857142856</c:v>
                </c:pt>
                <c:pt idx="535">
                  <c:v>6</c:v>
                </c:pt>
                <c:pt idx="536">
                  <c:v>6.5555555555555554</c:v>
                </c:pt>
                <c:pt idx="537">
                  <c:v>4</c:v>
                </c:pt>
                <c:pt idx="538">
                  <c:v>7.4285714285714288</c:v>
                </c:pt>
                <c:pt idx="539">
                  <c:v>5.1428571428571432</c:v>
                </c:pt>
                <c:pt idx="540">
                  <c:v>5</c:v>
                </c:pt>
                <c:pt idx="541">
                  <c:v>5</c:v>
                </c:pt>
                <c:pt idx="542">
                  <c:v>6</c:v>
                </c:pt>
                <c:pt idx="543">
                  <c:v>9</c:v>
                </c:pt>
                <c:pt idx="544">
                  <c:v>5.5</c:v>
                </c:pt>
                <c:pt idx="545">
                  <c:v>8</c:v>
                </c:pt>
                <c:pt idx="546">
                  <c:v>0</c:v>
                </c:pt>
                <c:pt idx="547">
                  <c:v>10</c:v>
                </c:pt>
                <c:pt idx="548">
                  <c:v>6</c:v>
                </c:pt>
                <c:pt idx="549">
                  <c:v>6.75</c:v>
                </c:pt>
                <c:pt idx="550">
                  <c:v>8</c:v>
                </c:pt>
                <c:pt idx="551">
                  <c:v>8.5</c:v>
                </c:pt>
                <c:pt idx="552">
                  <c:v>7</c:v>
                </c:pt>
                <c:pt idx="553">
                  <c:v>5.125</c:v>
                </c:pt>
                <c:pt idx="554">
                  <c:v>3.5</c:v>
                </c:pt>
                <c:pt idx="555">
                  <c:v>9</c:v>
                </c:pt>
                <c:pt idx="556">
                  <c:v>6</c:v>
                </c:pt>
                <c:pt idx="557">
                  <c:v>6</c:v>
                </c:pt>
                <c:pt idx="558">
                  <c:v>7.4285714285714288</c:v>
                </c:pt>
                <c:pt idx="559">
                  <c:v>5.375</c:v>
                </c:pt>
                <c:pt idx="560">
                  <c:v>5</c:v>
                </c:pt>
                <c:pt idx="561">
                  <c:v>3</c:v>
                </c:pt>
                <c:pt idx="562">
                  <c:v>6.384615384615385</c:v>
                </c:pt>
                <c:pt idx="563">
                  <c:v>5.6</c:v>
                </c:pt>
                <c:pt idx="564">
                  <c:v>7.5384615384615383</c:v>
                </c:pt>
                <c:pt idx="565">
                  <c:v>7</c:v>
                </c:pt>
                <c:pt idx="566">
                  <c:v>5</c:v>
                </c:pt>
                <c:pt idx="567">
                  <c:v>6.5</c:v>
                </c:pt>
                <c:pt idx="568">
                  <c:v>6</c:v>
                </c:pt>
                <c:pt idx="569">
                  <c:v>7.6</c:v>
                </c:pt>
                <c:pt idx="570">
                  <c:v>4</c:v>
                </c:pt>
                <c:pt idx="571">
                  <c:v>7</c:v>
                </c:pt>
                <c:pt idx="572">
                  <c:v>4.2</c:v>
                </c:pt>
                <c:pt idx="573">
                  <c:v>0</c:v>
                </c:pt>
                <c:pt idx="574">
                  <c:v>7.5</c:v>
                </c:pt>
                <c:pt idx="575">
                  <c:v>5.833333333333333</c:v>
                </c:pt>
                <c:pt idx="576">
                  <c:v>7</c:v>
                </c:pt>
                <c:pt idx="577">
                  <c:v>5.25</c:v>
                </c:pt>
                <c:pt idx="578">
                  <c:v>7</c:v>
                </c:pt>
                <c:pt idx="579">
                  <c:v>6.9</c:v>
                </c:pt>
                <c:pt idx="580">
                  <c:v>6</c:v>
                </c:pt>
                <c:pt idx="581">
                  <c:v>8.25</c:v>
                </c:pt>
                <c:pt idx="582">
                  <c:v>1.8</c:v>
                </c:pt>
                <c:pt idx="583">
                  <c:v>6.6</c:v>
                </c:pt>
                <c:pt idx="584">
                  <c:v>5.3636363636363633</c:v>
                </c:pt>
                <c:pt idx="585">
                  <c:v>0</c:v>
                </c:pt>
                <c:pt idx="586">
                  <c:v>4.75</c:v>
                </c:pt>
                <c:pt idx="587">
                  <c:v>4.4000000000000004</c:v>
                </c:pt>
                <c:pt idx="588">
                  <c:v>7.6428571428571432</c:v>
                </c:pt>
                <c:pt idx="589">
                  <c:v>6</c:v>
                </c:pt>
                <c:pt idx="590">
                  <c:v>4.5999999999999996</c:v>
                </c:pt>
                <c:pt idx="591">
                  <c:v>8.3611111111111107</c:v>
                </c:pt>
                <c:pt idx="592">
                  <c:v>7.375</c:v>
                </c:pt>
                <c:pt idx="593">
                  <c:v>7.666666666666667</c:v>
                </c:pt>
                <c:pt idx="594">
                  <c:v>7.4</c:v>
                </c:pt>
                <c:pt idx="595">
                  <c:v>4</c:v>
                </c:pt>
                <c:pt idx="596">
                  <c:v>0</c:v>
                </c:pt>
                <c:pt idx="597">
                  <c:v>5.333333333333333</c:v>
                </c:pt>
                <c:pt idx="598">
                  <c:v>4</c:v>
                </c:pt>
                <c:pt idx="599">
                  <c:v>7.25</c:v>
                </c:pt>
                <c:pt idx="600">
                  <c:v>8</c:v>
                </c:pt>
                <c:pt idx="601">
                  <c:v>5.5333333333333332</c:v>
                </c:pt>
                <c:pt idx="602">
                  <c:v>6.4545454545454541</c:v>
                </c:pt>
                <c:pt idx="603">
                  <c:v>3.6666666666666665</c:v>
                </c:pt>
                <c:pt idx="604">
                  <c:v>5.166666666666667</c:v>
                </c:pt>
                <c:pt idx="605">
                  <c:v>4.375</c:v>
                </c:pt>
                <c:pt idx="606">
                  <c:v>6.2857142857142856</c:v>
                </c:pt>
                <c:pt idx="607">
                  <c:v>5</c:v>
                </c:pt>
                <c:pt idx="608">
                  <c:v>6.083333333333333</c:v>
                </c:pt>
                <c:pt idx="609">
                  <c:v>6.666666666666667</c:v>
                </c:pt>
                <c:pt idx="610">
                  <c:v>2.6666666666666665</c:v>
                </c:pt>
                <c:pt idx="611">
                  <c:v>7.25</c:v>
                </c:pt>
                <c:pt idx="612">
                  <c:v>2.5</c:v>
                </c:pt>
                <c:pt idx="613">
                  <c:v>7.2</c:v>
                </c:pt>
                <c:pt idx="614">
                  <c:v>7.833333333333333</c:v>
                </c:pt>
                <c:pt idx="615">
                  <c:v>7</c:v>
                </c:pt>
                <c:pt idx="616">
                  <c:v>0</c:v>
                </c:pt>
                <c:pt idx="617">
                  <c:v>7.8</c:v>
                </c:pt>
                <c:pt idx="618">
                  <c:v>5</c:v>
                </c:pt>
                <c:pt idx="619">
                  <c:v>4</c:v>
                </c:pt>
                <c:pt idx="620">
                  <c:v>6</c:v>
                </c:pt>
                <c:pt idx="621">
                  <c:v>4</c:v>
                </c:pt>
                <c:pt idx="622">
                  <c:v>6.25</c:v>
                </c:pt>
                <c:pt idx="623">
                  <c:v>4</c:v>
                </c:pt>
                <c:pt idx="624">
                  <c:v>5</c:v>
                </c:pt>
                <c:pt idx="625">
                  <c:v>6.5</c:v>
                </c:pt>
                <c:pt idx="626">
                  <c:v>8.2105263157894743</c:v>
                </c:pt>
                <c:pt idx="627">
                  <c:v>5.4</c:v>
                </c:pt>
                <c:pt idx="628">
                  <c:v>3.5</c:v>
                </c:pt>
                <c:pt idx="629">
                  <c:v>6.32</c:v>
                </c:pt>
                <c:pt idx="630">
                  <c:v>5.2727272727272725</c:v>
                </c:pt>
                <c:pt idx="631">
                  <c:v>6.6</c:v>
                </c:pt>
                <c:pt idx="632">
                  <c:v>6</c:v>
                </c:pt>
                <c:pt idx="633">
                  <c:v>5.333333333333333</c:v>
                </c:pt>
                <c:pt idx="634">
                  <c:v>6.375</c:v>
                </c:pt>
                <c:pt idx="635">
                  <c:v>7.5</c:v>
                </c:pt>
                <c:pt idx="636">
                  <c:v>3.5</c:v>
                </c:pt>
                <c:pt idx="637">
                  <c:v>6.2</c:v>
                </c:pt>
                <c:pt idx="638">
                  <c:v>3.8</c:v>
                </c:pt>
                <c:pt idx="639">
                  <c:v>8</c:v>
                </c:pt>
                <c:pt idx="640">
                  <c:v>5.75</c:v>
                </c:pt>
                <c:pt idx="641">
                  <c:v>6.617977528089888</c:v>
                </c:pt>
                <c:pt idx="642">
                  <c:v>3</c:v>
                </c:pt>
                <c:pt idx="643">
                  <c:v>4.75</c:v>
                </c:pt>
                <c:pt idx="644">
                  <c:v>8.4</c:v>
                </c:pt>
                <c:pt idx="645">
                  <c:v>4</c:v>
                </c:pt>
                <c:pt idx="646">
                  <c:v>3</c:v>
                </c:pt>
                <c:pt idx="647">
                  <c:v>0</c:v>
                </c:pt>
                <c:pt idx="648">
                  <c:v>7.333333333333333</c:v>
                </c:pt>
                <c:pt idx="649">
                  <c:v>5.666666666666667</c:v>
                </c:pt>
                <c:pt idx="650">
                  <c:v>2.1666666666666665</c:v>
                </c:pt>
                <c:pt idx="651">
                  <c:v>5.25</c:v>
                </c:pt>
                <c:pt idx="652">
                  <c:v>5</c:v>
                </c:pt>
                <c:pt idx="653">
                  <c:v>3</c:v>
                </c:pt>
                <c:pt idx="654">
                  <c:v>8</c:v>
                </c:pt>
                <c:pt idx="655">
                  <c:v>8</c:v>
                </c:pt>
                <c:pt idx="656">
                  <c:v>2.6666666666666665</c:v>
                </c:pt>
                <c:pt idx="657">
                  <c:v>0</c:v>
                </c:pt>
                <c:pt idx="658">
                  <c:v>4</c:v>
                </c:pt>
                <c:pt idx="659">
                  <c:v>5.666666666666667</c:v>
                </c:pt>
                <c:pt idx="660">
                  <c:v>8.8000000000000007</c:v>
                </c:pt>
                <c:pt idx="661">
                  <c:v>0</c:v>
                </c:pt>
                <c:pt idx="662">
                  <c:v>5.833333333333333</c:v>
                </c:pt>
                <c:pt idx="663">
                  <c:v>5.833333333333333</c:v>
                </c:pt>
                <c:pt idx="664">
                  <c:v>7</c:v>
                </c:pt>
                <c:pt idx="665">
                  <c:v>8</c:v>
                </c:pt>
                <c:pt idx="666">
                  <c:v>0</c:v>
                </c:pt>
                <c:pt idx="667">
                  <c:v>7.5</c:v>
                </c:pt>
                <c:pt idx="668">
                  <c:v>5.6</c:v>
                </c:pt>
                <c:pt idx="669">
                  <c:v>8.6666666666666661</c:v>
                </c:pt>
                <c:pt idx="670">
                  <c:v>3</c:v>
                </c:pt>
                <c:pt idx="671">
                  <c:v>5.666666666666667</c:v>
                </c:pt>
                <c:pt idx="672">
                  <c:v>5.7142857142857144</c:v>
                </c:pt>
                <c:pt idx="673">
                  <c:v>5.8</c:v>
                </c:pt>
                <c:pt idx="674">
                  <c:v>3</c:v>
                </c:pt>
                <c:pt idx="675">
                  <c:v>3.1428571428571428</c:v>
                </c:pt>
                <c:pt idx="676">
                  <c:v>6</c:v>
                </c:pt>
                <c:pt idx="677">
                  <c:v>7.2380952380952381</c:v>
                </c:pt>
                <c:pt idx="678">
                  <c:v>8</c:v>
                </c:pt>
                <c:pt idx="679">
                  <c:v>6.4</c:v>
                </c:pt>
                <c:pt idx="680">
                  <c:v>2.3333333333333335</c:v>
                </c:pt>
                <c:pt idx="681">
                  <c:v>5</c:v>
                </c:pt>
                <c:pt idx="682">
                  <c:v>4.875</c:v>
                </c:pt>
                <c:pt idx="683">
                  <c:v>4.333333333333333</c:v>
                </c:pt>
                <c:pt idx="684">
                  <c:v>4.666666666666667</c:v>
                </c:pt>
                <c:pt idx="685">
                  <c:v>9</c:v>
                </c:pt>
                <c:pt idx="686">
                  <c:v>7.75</c:v>
                </c:pt>
                <c:pt idx="687">
                  <c:v>5.875</c:v>
                </c:pt>
                <c:pt idx="688">
                  <c:v>7.5</c:v>
                </c:pt>
                <c:pt idx="689">
                  <c:v>4.5</c:v>
                </c:pt>
                <c:pt idx="690">
                  <c:v>7</c:v>
                </c:pt>
                <c:pt idx="691">
                  <c:v>7</c:v>
                </c:pt>
                <c:pt idx="692">
                  <c:v>7</c:v>
                </c:pt>
                <c:pt idx="693">
                  <c:v>7.8</c:v>
                </c:pt>
                <c:pt idx="694">
                  <c:v>4.5</c:v>
                </c:pt>
                <c:pt idx="695">
                  <c:v>7.875</c:v>
                </c:pt>
                <c:pt idx="696">
                  <c:v>7.3</c:v>
                </c:pt>
                <c:pt idx="697">
                  <c:v>7.6</c:v>
                </c:pt>
                <c:pt idx="698">
                  <c:v>7.6</c:v>
                </c:pt>
                <c:pt idx="699">
                  <c:v>7.5</c:v>
                </c:pt>
                <c:pt idx="700">
                  <c:v>7.8947368421052628</c:v>
                </c:pt>
                <c:pt idx="701">
                  <c:v>2</c:v>
                </c:pt>
                <c:pt idx="702">
                  <c:v>4</c:v>
                </c:pt>
                <c:pt idx="703">
                  <c:v>7.083333333333333</c:v>
                </c:pt>
                <c:pt idx="704">
                  <c:v>6</c:v>
                </c:pt>
                <c:pt idx="705">
                  <c:v>7.8666666666666663</c:v>
                </c:pt>
                <c:pt idx="706">
                  <c:v>6.25</c:v>
                </c:pt>
                <c:pt idx="707">
                  <c:v>7</c:v>
                </c:pt>
                <c:pt idx="708">
                  <c:v>10</c:v>
                </c:pt>
                <c:pt idx="709">
                  <c:v>8.5</c:v>
                </c:pt>
                <c:pt idx="710">
                  <c:v>8</c:v>
                </c:pt>
                <c:pt idx="711">
                  <c:v>7</c:v>
                </c:pt>
                <c:pt idx="712">
                  <c:v>4.333333333333333</c:v>
                </c:pt>
                <c:pt idx="713">
                  <c:v>6.5</c:v>
                </c:pt>
                <c:pt idx="714">
                  <c:v>4.5</c:v>
                </c:pt>
                <c:pt idx="715">
                  <c:v>5.833333333333333</c:v>
                </c:pt>
                <c:pt idx="716">
                  <c:v>9</c:v>
                </c:pt>
                <c:pt idx="717">
                  <c:v>4.916666666666667</c:v>
                </c:pt>
                <c:pt idx="718">
                  <c:v>8.1</c:v>
                </c:pt>
                <c:pt idx="719">
                  <c:v>6.0555555555555554</c:v>
                </c:pt>
                <c:pt idx="720">
                  <c:v>7.4444444444444446</c:v>
                </c:pt>
                <c:pt idx="721">
                  <c:v>5.666666666666667</c:v>
                </c:pt>
                <c:pt idx="722">
                  <c:v>5</c:v>
                </c:pt>
                <c:pt idx="723">
                  <c:v>1.5</c:v>
                </c:pt>
                <c:pt idx="724">
                  <c:v>6</c:v>
                </c:pt>
                <c:pt idx="725">
                  <c:v>5.333333333333333</c:v>
                </c:pt>
                <c:pt idx="726">
                  <c:v>8</c:v>
                </c:pt>
                <c:pt idx="727">
                  <c:v>6.9230769230769234</c:v>
                </c:pt>
                <c:pt idx="728">
                  <c:v>7.25</c:v>
                </c:pt>
                <c:pt idx="729">
                  <c:v>3.6666666666666665</c:v>
                </c:pt>
                <c:pt idx="730">
                  <c:v>4.25</c:v>
                </c:pt>
                <c:pt idx="731">
                  <c:v>6.8947368421052628</c:v>
                </c:pt>
                <c:pt idx="732">
                  <c:v>6.384615384615385</c:v>
                </c:pt>
                <c:pt idx="733">
                  <c:v>5.75</c:v>
                </c:pt>
                <c:pt idx="734">
                  <c:v>4.25</c:v>
                </c:pt>
                <c:pt idx="735">
                  <c:v>4.8</c:v>
                </c:pt>
                <c:pt idx="736">
                  <c:v>7</c:v>
                </c:pt>
                <c:pt idx="737">
                  <c:v>6.75</c:v>
                </c:pt>
                <c:pt idx="738">
                  <c:v>7.2857142857142856</c:v>
                </c:pt>
                <c:pt idx="739">
                  <c:v>7.2222222222222223</c:v>
                </c:pt>
                <c:pt idx="740">
                  <c:v>1.4</c:v>
                </c:pt>
                <c:pt idx="741">
                  <c:v>7.8</c:v>
                </c:pt>
                <c:pt idx="742">
                  <c:v>4</c:v>
                </c:pt>
                <c:pt idx="743">
                  <c:v>6.2</c:v>
                </c:pt>
                <c:pt idx="744">
                  <c:v>5.5</c:v>
                </c:pt>
                <c:pt idx="745">
                  <c:v>6.0714285714285712</c:v>
                </c:pt>
                <c:pt idx="746">
                  <c:v>7.5</c:v>
                </c:pt>
                <c:pt idx="747">
                  <c:v>8.75</c:v>
                </c:pt>
                <c:pt idx="748">
                  <c:v>5</c:v>
                </c:pt>
                <c:pt idx="749">
                  <c:v>4.0555555555555554</c:v>
                </c:pt>
                <c:pt idx="750">
                  <c:v>7</c:v>
                </c:pt>
                <c:pt idx="751">
                  <c:v>5.666666666666667</c:v>
                </c:pt>
                <c:pt idx="752">
                  <c:v>6</c:v>
                </c:pt>
                <c:pt idx="753">
                  <c:v>4</c:v>
                </c:pt>
                <c:pt idx="754">
                  <c:v>8</c:v>
                </c:pt>
                <c:pt idx="755">
                  <c:v>5.666666666666667</c:v>
                </c:pt>
                <c:pt idx="756">
                  <c:v>8</c:v>
                </c:pt>
                <c:pt idx="757">
                  <c:v>6.5</c:v>
                </c:pt>
                <c:pt idx="758">
                  <c:v>7</c:v>
                </c:pt>
                <c:pt idx="759">
                  <c:v>6</c:v>
                </c:pt>
                <c:pt idx="760">
                  <c:v>7.666666666666667</c:v>
                </c:pt>
                <c:pt idx="761">
                  <c:v>5</c:v>
                </c:pt>
                <c:pt idx="762">
                  <c:v>6</c:v>
                </c:pt>
                <c:pt idx="763">
                  <c:v>7.25</c:v>
                </c:pt>
                <c:pt idx="764">
                  <c:v>7</c:v>
                </c:pt>
                <c:pt idx="765">
                  <c:v>6.8</c:v>
                </c:pt>
                <c:pt idx="766">
                  <c:v>4.666666666666667</c:v>
                </c:pt>
                <c:pt idx="767">
                  <c:v>8</c:v>
                </c:pt>
                <c:pt idx="768">
                  <c:v>4</c:v>
                </c:pt>
                <c:pt idx="769">
                  <c:v>8</c:v>
                </c:pt>
                <c:pt idx="770">
                  <c:v>7</c:v>
                </c:pt>
                <c:pt idx="771">
                  <c:v>6.25</c:v>
                </c:pt>
                <c:pt idx="772">
                  <c:v>6.333333333333333</c:v>
                </c:pt>
                <c:pt idx="773">
                  <c:v>8.1428571428571423</c:v>
                </c:pt>
                <c:pt idx="774">
                  <c:v>7</c:v>
                </c:pt>
                <c:pt idx="775">
                  <c:v>4.5</c:v>
                </c:pt>
                <c:pt idx="776">
                  <c:v>5.375</c:v>
                </c:pt>
                <c:pt idx="777">
                  <c:v>6.8888888888888893</c:v>
                </c:pt>
                <c:pt idx="778">
                  <c:v>1.5</c:v>
                </c:pt>
                <c:pt idx="779">
                  <c:v>7.25</c:v>
                </c:pt>
                <c:pt idx="780">
                  <c:v>5</c:v>
                </c:pt>
                <c:pt idx="781">
                  <c:v>5</c:v>
                </c:pt>
                <c:pt idx="782">
                  <c:v>5.75</c:v>
                </c:pt>
                <c:pt idx="783">
                  <c:v>3.75</c:v>
                </c:pt>
                <c:pt idx="784">
                  <c:v>5.7142857142857144</c:v>
                </c:pt>
                <c:pt idx="785">
                  <c:v>6</c:v>
                </c:pt>
                <c:pt idx="786">
                  <c:v>8</c:v>
                </c:pt>
                <c:pt idx="787">
                  <c:v>5</c:v>
                </c:pt>
                <c:pt idx="788">
                  <c:v>7.25</c:v>
                </c:pt>
                <c:pt idx="789">
                  <c:v>7.5</c:v>
                </c:pt>
                <c:pt idx="790">
                  <c:v>3</c:v>
                </c:pt>
                <c:pt idx="791">
                  <c:v>6.25</c:v>
                </c:pt>
                <c:pt idx="792">
                  <c:v>6</c:v>
                </c:pt>
                <c:pt idx="793">
                  <c:v>3.25</c:v>
                </c:pt>
                <c:pt idx="794">
                  <c:v>8.4</c:v>
                </c:pt>
                <c:pt idx="795">
                  <c:v>3</c:v>
                </c:pt>
                <c:pt idx="796">
                  <c:v>6</c:v>
                </c:pt>
                <c:pt idx="797">
                  <c:v>6.5</c:v>
                </c:pt>
                <c:pt idx="798">
                  <c:v>5.166666666666667</c:v>
                </c:pt>
                <c:pt idx="799">
                  <c:v>7</c:v>
                </c:pt>
                <c:pt idx="800">
                  <c:v>4.4545454545454541</c:v>
                </c:pt>
                <c:pt idx="801">
                  <c:v>6</c:v>
                </c:pt>
                <c:pt idx="802">
                  <c:v>7.419354838709677</c:v>
                </c:pt>
                <c:pt idx="803">
                  <c:v>8</c:v>
                </c:pt>
                <c:pt idx="804">
                  <c:v>6.5</c:v>
                </c:pt>
                <c:pt idx="805">
                  <c:v>4</c:v>
                </c:pt>
                <c:pt idx="806">
                  <c:v>7.1428571428571432</c:v>
                </c:pt>
                <c:pt idx="807">
                  <c:v>5.4545454545454541</c:v>
                </c:pt>
                <c:pt idx="808">
                  <c:v>7</c:v>
                </c:pt>
                <c:pt idx="809">
                  <c:v>5</c:v>
                </c:pt>
                <c:pt idx="810">
                  <c:v>7</c:v>
                </c:pt>
                <c:pt idx="811">
                  <c:v>5.1428571428571432</c:v>
                </c:pt>
                <c:pt idx="812">
                  <c:v>5.75</c:v>
                </c:pt>
                <c:pt idx="813">
                  <c:v>4.333333333333333</c:v>
                </c:pt>
                <c:pt idx="814">
                  <c:v>6.7142857142857144</c:v>
                </c:pt>
                <c:pt idx="815">
                  <c:v>4</c:v>
                </c:pt>
                <c:pt idx="816">
                  <c:v>6.5</c:v>
                </c:pt>
                <c:pt idx="817">
                  <c:v>8.5</c:v>
                </c:pt>
                <c:pt idx="818">
                  <c:v>7.666666666666667</c:v>
                </c:pt>
                <c:pt idx="819">
                  <c:v>6.333333333333333</c:v>
                </c:pt>
                <c:pt idx="820">
                  <c:v>5.8</c:v>
                </c:pt>
                <c:pt idx="821">
                  <c:v>6.875</c:v>
                </c:pt>
                <c:pt idx="822">
                  <c:v>5</c:v>
                </c:pt>
                <c:pt idx="823">
                  <c:v>5.8</c:v>
                </c:pt>
                <c:pt idx="824">
                  <c:v>8.25</c:v>
                </c:pt>
                <c:pt idx="825">
                  <c:v>5.75</c:v>
                </c:pt>
                <c:pt idx="826">
                  <c:v>2.5</c:v>
                </c:pt>
                <c:pt idx="827">
                  <c:v>5.75</c:v>
                </c:pt>
                <c:pt idx="828">
                  <c:v>7.25</c:v>
                </c:pt>
                <c:pt idx="829">
                  <c:v>6</c:v>
                </c:pt>
                <c:pt idx="830">
                  <c:v>6.4285714285714288</c:v>
                </c:pt>
                <c:pt idx="831">
                  <c:v>5</c:v>
                </c:pt>
                <c:pt idx="832">
                  <c:v>6.75</c:v>
                </c:pt>
                <c:pt idx="833">
                  <c:v>6.833333333333333</c:v>
                </c:pt>
                <c:pt idx="834">
                  <c:v>8</c:v>
                </c:pt>
                <c:pt idx="835">
                  <c:v>6.6</c:v>
                </c:pt>
                <c:pt idx="836">
                  <c:v>7.75</c:v>
                </c:pt>
                <c:pt idx="837">
                  <c:v>5.5333333333333332</c:v>
                </c:pt>
                <c:pt idx="838">
                  <c:v>3.75</c:v>
                </c:pt>
                <c:pt idx="839">
                  <c:v>7</c:v>
                </c:pt>
                <c:pt idx="840">
                  <c:v>8.1666666666666661</c:v>
                </c:pt>
                <c:pt idx="841">
                  <c:v>5.833333333333333</c:v>
                </c:pt>
                <c:pt idx="842">
                  <c:v>7</c:v>
                </c:pt>
                <c:pt idx="843">
                  <c:v>0</c:v>
                </c:pt>
                <c:pt idx="844">
                  <c:v>5.666666666666667</c:v>
                </c:pt>
                <c:pt idx="845">
                  <c:v>6.4</c:v>
                </c:pt>
                <c:pt idx="846">
                  <c:v>4</c:v>
                </c:pt>
                <c:pt idx="847">
                  <c:v>7.8421052631578947</c:v>
                </c:pt>
                <c:pt idx="848">
                  <c:v>6.5882352941176467</c:v>
                </c:pt>
                <c:pt idx="849">
                  <c:v>5.8571428571428568</c:v>
                </c:pt>
                <c:pt idx="850">
                  <c:v>5.25</c:v>
                </c:pt>
                <c:pt idx="851">
                  <c:v>6.615384615384615</c:v>
                </c:pt>
                <c:pt idx="852">
                  <c:v>4.666666666666667</c:v>
                </c:pt>
                <c:pt idx="853">
                  <c:v>6.333333333333333</c:v>
                </c:pt>
                <c:pt idx="854">
                  <c:v>10</c:v>
                </c:pt>
                <c:pt idx="855">
                  <c:v>5.5714285714285712</c:v>
                </c:pt>
                <c:pt idx="856">
                  <c:v>6.1538461538461542</c:v>
                </c:pt>
                <c:pt idx="857">
                  <c:v>0</c:v>
                </c:pt>
                <c:pt idx="858">
                  <c:v>6.8181818181818183</c:v>
                </c:pt>
                <c:pt idx="859">
                  <c:v>6.2105263157894735</c:v>
                </c:pt>
                <c:pt idx="860">
                  <c:v>0</c:v>
                </c:pt>
                <c:pt idx="861">
                  <c:v>7.166666666666667</c:v>
                </c:pt>
                <c:pt idx="862">
                  <c:v>1</c:v>
                </c:pt>
                <c:pt idx="863">
                  <c:v>5.333333333333333</c:v>
                </c:pt>
                <c:pt idx="864">
                  <c:v>5.8888888888888893</c:v>
                </c:pt>
                <c:pt idx="865">
                  <c:v>8.3333333333333339</c:v>
                </c:pt>
                <c:pt idx="866">
                  <c:v>6.166666666666667</c:v>
                </c:pt>
                <c:pt idx="867">
                  <c:v>7.5</c:v>
                </c:pt>
                <c:pt idx="868">
                  <c:v>5.7857142857142856</c:v>
                </c:pt>
                <c:pt idx="869">
                  <c:v>7.6923076923076925</c:v>
                </c:pt>
                <c:pt idx="870">
                  <c:v>4</c:v>
                </c:pt>
                <c:pt idx="871">
                  <c:v>3.5</c:v>
                </c:pt>
                <c:pt idx="872">
                  <c:v>7.75</c:v>
                </c:pt>
                <c:pt idx="873">
                  <c:v>7</c:v>
                </c:pt>
                <c:pt idx="874">
                  <c:v>6.5</c:v>
                </c:pt>
                <c:pt idx="875">
                  <c:v>7</c:v>
                </c:pt>
                <c:pt idx="876">
                  <c:v>7.666666666666667</c:v>
                </c:pt>
                <c:pt idx="877">
                  <c:v>3.4285714285714284</c:v>
                </c:pt>
                <c:pt idx="878">
                  <c:v>5.2</c:v>
                </c:pt>
                <c:pt idx="879">
                  <c:v>7.5</c:v>
                </c:pt>
                <c:pt idx="880">
                  <c:v>8</c:v>
                </c:pt>
                <c:pt idx="881">
                  <c:v>7.833333333333333</c:v>
                </c:pt>
                <c:pt idx="882">
                  <c:v>6.5</c:v>
                </c:pt>
                <c:pt idx="883">
                  <c:v>6.5</c:v>
                </c:pt>
                <c:pt idx="884">
                  <c:v>5.5</c:v>
                </c:pt>
                <c:pt idx="885">
                  <c:v>5.8571428571428568</c:v>
                </c:pt>
                <c:pt idx="886">
                  <c:v>7</c:v>
                </c:pt>
                <c:pt idx="887">
                  <c:v>6</c:v>
                </c:pt>
                <c:pt idx="888">
                  <c:v>7.5</c:v>
                </c:pt>
                <c:pt idx="889">
                  <c:v>6.5714285714285712</c:v>
                </c:pt>
                <c:pt idx="890">
                  <c:v>7</c:v>
                </c:pt>
                <c:pt idx="891">
                  <c:v>7.5</c:v>
                </c:pt>
                <c:pt idx="892">
                  <c:v>6.8</c:v>
                </c:pt>
                <c:pt idx="893">
                  <c:v>6.083333333333333</c:v>
                </c:pt>
                <c:pt idx="894">
                  <c:v>1.25</c:v>
                </c:pt>
                <c:pt idx="895">
                  <c:v>4.125</c:v>
                </c:pt>
                <c:pt idx="896">
                  <c:v>6.2857142857142856</c:v>
                </c:pt>
                <c:pt idx="897">
                  <c:v>6.870967741935484</c:v>
                </c:pt>
                <c:pt idx="898">
                  <c:v>9</c:v>
                </c:pt>
                <c:pt idx="899">
                  <c:v>6</c:v>
                </c:pt>
                <c:pt idx="900">
                  <c:v>9</c:v>
                </c:pt>
                <c:pt idx="901">
                  <c:v>7.25</c:v>
                </c:pt>
                <c:pt idx="902">
                  <c:v>6.75</c:v>
                </c:pt>
                <c:pt idx="903">
                  <c:v>4.375</c:v>
                </c:pt>
                <c:pt idx="904">
                  <c:v>5.4</c:v>
                </c:pt>
                <c:pt idx="905">
                  <c:v>6.5</c:v>
                </c:pt>
                <c:pt idx="906">
                  <c:v>7.5</c:v>
                </c:pt>
                <c:pt idx="907">
                  <c:v>6.0625</c:v>
                </c:pt>
                <c:pt idx="908">
                  <c:v>9.6</c:v>
                </c:pt>
                <c:pt idx="909">
                  <c:v>4.5</c:v>
                </c:pt>
                <c:pt idx="910">
                  <c:v>3.75</c:v>
                </c:pt>
                <c:pt idx="911">
                  <c:v>3.8</c:v>
                </c:pt>
                <c:pt idx="912">
                  <c:v>5.8888888888888893</c:v>
                </c:pt>
                <c:pt idx="913">
                  <c:v>7</c:v>
                </c:pt>
                <c:pt idx="914">
                  <c:v>4.625</c:v>
                </c:pt>
                <c:pt idx="915">
                  <c:v>7.333333333333333</c:v>
                </c:pt>
                <c:pt idx="916">
                  <c:v>7</c:v>
                </c:pt>
                <c:pt idx="917">
                  <c:v>7.666666666666667</c:v>
                </c:pt>
                <c:pt idx="918">
                  <c:v>5.5</c:v>
                </c:pt>
                <c:pt idx="919">
                  <c:v>4</c:v>
                </c:pt>
                <c:pt idx="920">
                  <c:v>3.8</c:v>
                </c:pt>
                <c:pt idx="921">
                  <c:v>6.9090909090909092</c:v>
                </c:pt>
                <c:pt idx="922">
                  <c:v>5.166666666666667</c:v>
                </c:pt>
                <c:pt idx="923">
                  <c:v>3</c:v>
                </c:pt>
                <c:pt idx="924">
                  <c:v>6.75</c:v>
                </c:pt>
                <c:pt idx="925">
                  <c:v>7.2</c:v>
                </c:pt>
                <c:pt idx="926">
                  <c:v>5.625</c:v>
                </c:pt>
                <c:pt idx="927">
                  <c:v>7.1481481481481479</c:v>
                </c:pt>
                <c:pt idx="928">
                  <c:v>6.8125</c:v>
                </c:pt>
                <c:pt idx="929">
                  <c:v>5.833333333333333</c:v>
                </c:pt>
                <c:pt idx="930">
                  <c:v>7.666666666666667</c:v>
                </c:pt>
                <c:pt idx="931">
                  <c:v>5.666666666666667</c:v>
                </c:pt>
                <c:pt idx="932">
                  <c:v>9</c:v>
                </c:pt>
                <c:pt idx="933">
                  <c:v>0</c:v>
                </c:pt>
                <c:pt idx="934">
                  <c:v>3.6666666666666665</c:v>
                </c:pt>
                <c:pt idx="935">
                  <c:v>5.916666666666667</c:v>
                </c:pt>
                <c:pt idx="936">
                  <c:v>3</c:v>
                </c:pt>
                <c:pt idx="937">
                  <c:v>6.1956521739130439</c:v>
                </c:pt>
                <c:pt idx="938">
                  <c:v>6.2857142857142856</c:v>
                </c:pt>
                <c:pt idx="939">
                  <c:v>7.6363636363636367</c:v>
                </c:pt>
                <c:pt idx="940">
                  <c:v>7.1428571428571432</c:v>
                </c:pt>
                <c:pt idx="941">
                  <c:v>6.2857142857142856</c:v>
                </c:pt>
                <c:pt idx="942">
                  <c:v>4</c:v>
                </c:pt>
                <c:pt idx="943">
                  <c:v>6.1</c:v>
                </c:pt>
                <c:pt idx="944">
                  <c:v>5.333333333333333</c:v>
                </c:pt>
                <c:pt idx="945">
                  <c:v>6</c:v>
                </c:pt>
                <c:pt idx="946">
                  <c:v>8.25</c:v>
                </c:pt>
                <c:pt idx="947">
                  <c:v>4.333333333333333</c:v>
                </c:pt>
                <c:pt idx="948">
                  <c:v>2.6666666666666665</c:v>
                </c:pt>
                <c:pt idx="949">
                  <c:v>0</c:v>
                </c:pt>
                <c:pt idx="950">
                  <c:v>5</c:v>
                </c:pt>
                <c:pt idx="951">
                  <c:v>7.333333333333333</c:v>
                </c:pt>
                <c:pt idx="952">
                  <c:v>7</c:v>
                </c:pt>
                <c:pt idx="953">
                  <c:v>6.28</c:v>
                </c:pt>
                <c:pt idx="954">
                  <c:v>8</c:v>
                </c:pt>
                <c:pt idx="955">
                  <c:v>5</c:v>
                </c:pt>
                <c:pt idx="956">
                  <c:v>5.7142857142857144</c:v>
                </c:pt>
                <c:pt idx="957">
                  <c:v>9</c:v>
                </c:pt>
                <c:pt idx="958">
                  <c:v>5.666666666666667</c:v>
                </c:pt>
                <c:pt idx="959">
                  <c:v>1.6</c:v>
                </c:pt>
                <c:pt idx="960">
                  <c:v>6.333333333333333</c:v>
                </c:pt>
                <c:pt idx="961">
                  <c:v>1</c:v>
                </c:pt>
                <c:pt idx="962">
                  <c:v>5.166666666666667</c:v>
                </c:pt>
                <c:pt idx="963">
                  <c:v>6.8888888888888893</c:v>
                </c:pt>
                <c:pt idx="964">
                  <c:v>3.1428571428571428</c:v>
                </c:pt>
                <c:pt idx="965">
                  <c:v>1</c:v>
                </c:pt>
                <c:pt idx="966">
                  <c:v>0</c:v>
                </c:pt>
                <c:pt idx="967">
                  <c:v>6.166666666666667</c:v>
                </c:pt>
                <c:pt idx="968">
                  <c:v>7.666666666666667</c:v>
                </c:pt>
                <c:pt idx="969">
                  <c:v>6.666666666666667</c:v>
                </c:pt>
                <c:pt idx="970">
                  <c:v>4</c:v>
                </c:pt>
                <c:pt idx="971">
                  <c:v>6.75</c:v>
                </c:pt>
                <c:pt idx="972">
                  <c:v>4.8888888888888893</c:v>
                </c:pt>
                <c:pt idx="973">
                  <c:v>5</c:v>
                </c:pt>
                <c:pt idx="974">
                  <c:v>0</c:v>
                </c:pt>
                <c:pt idx="975">
                  <c:v>7.083333333333333</c:v>
                </c:pt>
                <c:pt idx="976">
                  <c:v>5.666666666666667</c:v>
                </c:pt>
                <c:pt idx="977">
                  <c:v>3.5</c:v>
                </c:pt>
                <c:pt idx="978">
                  <c:v>6.666666666666667</c:v>
                </c:pt>
                <c:pt idx="979">
                  <c:v>7.7777777777777777</c:v>
                </c:pt>
                <c:pt idx="980">
                  <c:v>7.615384615384615</c:v>
                </c:pt>
                <c:pt idx="981">
                  <c:v>6</c:v>
                </c:pt>
                <c:pt idx="982">
                  <c:v>4.5</c:v>
                </c:pt>
                <c:pt idx="983">
                  <c:v>4.375</c:v>
                </c:pt>
                <c:pt idx="984">
                  <c:v>6.333333333333333</c:v>
                </c:pt>
                <c:pt idx="985">
                  <c:v>5</c:v>
                </c:pt>
                <c:pt idx="986">
                  <c:v>10</c:v>
                </c:pt>
                <c:pt idx="987">
                  <c:v>2</c:v>
                </c:pt>
                <c:pt idx="988">
                  <c:v>5.4</c:v>
                </c:pt>
                <c:pt idx="989">
                  <c:v>6.0357142857142856</c:v>
                </c:pt>
                <c:pt idx="990">
                  <c:v>8</c:v>
                </c:pt>
                <c:pt idx="991">
                  <c:v>7</c:v>
                </c:pt>
                <c:pt idx="992">
                  <c:v>0</c:v>
                </c:pt>
                <c:pt idx="993">
                  <c:v>6.7058823529411766</c:v>
                </c:pt>
                <c:pt idx="994">
                  <c:v>4</c:v>
                </c:pt>
                <c:pt idx="995">
                  <c:v>7.2142857142857144</c:v>
                </c:pt>
                <c:pt idx="996">
                  <c:v>4</c:v>
                </c:pt>
                <c:pt idx="997">
                  <c:v>4</c:v>
                </c:pt>
                <c:pt idx="998">
                  <c:v>6.666666666666667</c:v>
                </c:pt>
                <c:pt idx="999">
                  <c:v>6</c:v>
                </c:pt>
                <c:pt idx="1000">
                  <c:v>3.6</c:v>
                </c:pt>
                <c:pt idx="1001">
                  <c:v>5</c:v>
                </c:pt>
                <c:pt idx="1002">
                  <c:v>2</c:v>
                </c:pt>
                <c:pt idx="1003">
                  <c:v>2</c:v>
                </c:pt>
                <c:pt idx="1004">
                  <c:v>5.75</c:v>
                </c:pt>
                <c:pt idx="1005">
                  <c:v>7</c:v>
                </c:pt>
                <c:pt idx="1006">
                  <c:v>6</c:v>
                </c:pt>
                <c:pt idx="1007">
                  <c:v>5.833333333333333</c:v>
                </c:pt>
                <c:pt idx="1008">
                  <c:v>4.666666666666667</c:v>
                </c:pt>
                <c:pt idx="1009">
                  <c:v>4</c:v>
                </c:pt>
                <c:pt idx="1010">
                  <c:v>5</c:v>
                </c:pt>
                <c:pt idx="1011">
                  <c:v>7</c:v>
                </c:pt>
                <c:pt idx="1012">
                  <c:v>6.5384615384615383</c:v>
                </c:pt>
                <c:pt idx="1013">
                  <c:v>8</c:v>
                </c:pt>
                <c:pt idx="1014">
                  <c:v>7.5333333333333332</c:v>
                </c:pt>
                <c:pt idx="1015">
                  <c:v>0</c:v>
                </c:pt>
                <c:pt idx="1016">
                  <c:v>6</c:v>
                </c:pt>
                <c:pt idx="1017">
                  <c:v>6.3636363636363633</c:v>
                </c:pt>
                <c:pt idx="1018">
                  <c:v>3.75</c:v>
                </c:pt>
                <c:pt idx="1019">
                  <c:v>7.0526315789473681</c:v>
                </c:pt>
                <c:pt idx="1020">
                  <c:v>6.7</c:v>
                </c:pt>
                <c:pt idx="1021">
                  <c:v>7</c:v>
                </c:pt>
                <c:pt idx="1022">
                  <c:v>6.666666666666667</c:v>
                </c:pt>
                <c:pt idx="1023">
                  <c:v>4.666666666666667</c:v>
                </c:pt>
                <c:pt idx="1024">
                  <c:v>0</c:v>
                </c:pt>
                <c:pt idx="1025">
                  <c:v>7.03125</c:v>
                </c:pt>
                <c:pt idx="1026">
                  <c:v>5</c:v>
                </c:pt>
                <c:pt idx="1027">
                  <c:v>7.2857142857142856</c:v>
                </c:pt>
                <c:pt idx="1028">
                  <c:v>5</c:v>
                </c:pt>
                <c:pt idx="1029">
                  <c:v>3.75</c:v>
                </c:pt>
                <c:pt idx="1030">
                  <c:v>8.3333333333333339</c:v>
                </c:pt>
                <c:pt idx="1031">
                  <c:v>6.333333333333333</c:v>
                </c:pt>
                <c:pt idx="1032">
                  <c:v>5.333333333333333</c:v>
                </c:pt>
                <c:pt idx="1033">
                  <c:v>7</c:v>
                </c:pt>
                <c:pt idx="1034">
                  <c:v>8.5714285714285712</c:v>
                </c:pt>
                <c:pt idx="1035">
                  <c:v>7.0769230769230766</c:v>
                </c:pt>
                <c:pt idx="1036">
                  <c:v>6</c:v>
                </c:pt>
                <c:pt idx="1037">
                  <c:v>5.6785714285714288</c:v>
                </c:pt>
                <c:pt idx="1038">
                  <c:v>7</c:v>
                </c:pt>
                <c:pt idx="1039">
                  <c:v>7.2857142857142856</c:v>
                </c:pt>
                <c:pt idx="1040">
                  <c:v>6.5</c:v>
                </c:pt>
                <c:pt idx="1041">
                  <c:v>0</c:v>
                </c:pt>
                <c:pt idx="1042">
                  <c:v>8</c:v>
                </c:pt>
                <c:pt idx="1043">
                  <c:v>7</c:v>
                </c:pt>
                <c:pt idx="1044">
                  <c:v>5.5510204081632653</c:v>
                </c:pt>
                <c:pt idx="1045">
                  <c:v>6.5</c:v>
                </c:pt>
                <c:pt idx="1046">
                  <c:v>8.7272727272727266</c:v>
                </c:pt>
                <c:pt idx="1047">
                  <c:v>5</c:v>
                </c:pt>
                <c:pt idx="1048">
                  <c:v>5</c:v>
                </c:pt>
                <c:pt idx="1049">
                  <c:v>6.9</c:v>
                </c:pt>
                <c:pt idx="1050">
                  <c:v>6.75</c:v>
                </c:pt>
                <c:pt idx="1051">
                  <c:v>6</c:v>
                </c:pt>
                <c:pt idx="1052">
                  <c:v>6</c:v>
                </c:pt>
                <c:pt idx="1053">
                  <c:v>6</c:v>
                </c:pt>
                <c:pt idx="1054">
                  <c:v>8.125</c:v>
                </c:pt>
                <c:pt idx="1055">
                  <c:v>0.5</c:v>
                </c:pt>
                <c:pt idx="1056">
                  <c:v>6.5714285714285712</c:v>
                </c:pt>
                <c:pt idx="1057">
                  <c:v>6.75</c:v>
                </c:pt>
                <c:pt idx="1058">
                  <c:v>6</c:v>
                </c:pt>
                <c:pt idx="1059">
                  <c:v>5.5384615384615383</c:v>
                </c:pt>
                <c:pt idx="1060">
                  <c:v>2</c:v>
                </c:pt>
                <c:pt idx="1061">
                  <c:v>0</c:v>
                </c:pt>
                <c:pt idx="1062">
                  <c:v>6</c:v>
                </c:pt>
                <c:pt idx="1063">
                  <c:v>3</c:v>
                </c:pt>
                <c:pt idx="1064">
                  <c:v>4.4000000000000004</c:v>
                </c:pt>
                <c:pt idx="1065">
                  <c:v>5</c:v>
                </c:pt>
                <c:pt idx="1066">
                  <c:v>10</c:v>
                </c:pt>
                <c:pt idx="1067">
                  <c:v>5</c:v>
                </c:pt>
                <c:pt idx="1068">
                  <c:v>2.6666666666666665</c:v>
                </c:pt>
                <c:pt idx="1069">
                  <c:v>5.333333333333333</c:v>
                </c:pt>
                <c:pt idx="1070">
                  <c:v>9</c:v>
                </c:pt>
                <c:pt idx="1071">
                  <c:v>4.75</c:v>
                </c:pt>
                <c:pt idx="1072">
                  <c:v>6</c:v>
                </c:pt>
                <c:pt idx="1073">
                  <c:v>4</c:v>
                </c:pt>
                <c:pt idx="1074">
                  <c:v>5.88</c:v>
                </c:pt>
                <c:pt idx="1075">
                  <c:v>4</c:v>
                </c:pt>
                <c:pt idx="1076">
                  <c:v>6.5</c:v>
                </c:pt>
                <c:pt idx="1077">
                  <c:v>7.5</c:v>
                </c:pt>
              </c:numCache>
            </c:numRef>
          </c:yVal>
          <c:smooth val="0"/>
          <c:extLst>
            <c:ext xmlns:c16="http://schemas.microsoft.com/office/drawing/2014/chart" uri="{C3380CC4-5D6E-409C-BE32-E72D297353CC}">
              <c16:uniqueId val="{00000001-95FA-4EAC-BFD2-C80092B588F6}"/>
            </c:ext>
          </c:extLst>
        </c:ser>
        <c:dLbls>
          <c:showLegendKey val="0"/>
          <c:showVal val="0"/>
          <c:showCatName val="0"/>
          <c:showSerName val="0"/>
          <c:showPercent val="0"/>
          <c:showBubbleSize val="0"/>
        </c:dLbls>
        <c:axId val="745273904"/>
        <c:axId val="745268416"/>
      </c:scatterChart>
      <c:valAx>
        <c:axId val="745273904"/>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CA" sz="1000" b="1" dirty="0">
                    <a:solidFill>
                      <a:schemeClr val="tx1"/>
                    </a:solidFill>
                  </a:rPr>
                  <a:t>Application Development Throughput Effectiveness</a:t>
                </a:r>
              </a:p>
              <a:p>
                <a:pPr>
                  <a:defRPr>
                    <a:solidFill>
                      <a:schemeClr val="tx1"/>
                    </a:solidFill>
                  </a:defRPr>
                </a:pPr>
                <a:r>
                  <a:rPr lang="en-CA" i="1" dirty="0">
                    <a:solidFill>
                      <a:schemeClr val="tx1"/>
                    </a:solidFill>
                  </a:rPr>
                  <a:t>N</a:t>
                </a:r>
                <a:r>
                  <a:rPr lang="en-CA" dirty="0">
                    <a:solidFill>
                      <a:schemeClr val="tx1"/>
                    </a:solidFill>
                  </a:rPr>
                  <a:t>=1,078 organizations from Info-Tech’s Management</a:t>
                </a:r>
                <a:r>
                  <a:rPr lang="en-CA" baseline="0" dirty="0">
                    <a:solidFill>
                      <a:schemeClr val="tx1"/>
                    </a:solidFill>
                  </a:rPr>
                  <a:t> &amp; Governance</a:t>
                </a:r>
                <a:r>
                  <a:rPr lang="en-CA" dirty="0">
                    <a:solidFill>
                      <a:schemeClr val="tx1"/>
                    </a:solidFill>
                  </a:rPr>
                  <a:t> Diagnostic.</a:t>
                </a:r>
              </a:p>
            </c:rich>
          </c:tx>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268416"/>
        <c:crosses val="autoZero"/>
        <c:crossBetween val="midCat"/>
      </c:valAx>
      <c:valAx>
        <c:axId val="7452684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CA" sz="1000" b="1" dirty="0">
                    <a:solidFill>
                      <a:schemeClr val="tx1"/>
                    </a:solidFill>
                  </a:rPr>
                  <a:t>Application Development Quality Effectiveness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273904"/>
        <c:crosses val="autoZero"/>
        <c:crossBetween val="midCat"/>
      </c:valAx>
      <c:spPr>
        <a:solidFill>
          <a:schemeClr val="bg1">
            <a:lumMod val="95000"/>
          </a:schemeClr>
        </a:solidFill>
        <a:ln>
          <a:noFill/>
        </a:ln>
        <a:effectLst/>
      </c:spPr>
    </c:plotArea>
    <c:plotVisOnly val="1"/>
    <c:dispBlanksAs val="gap"/>
    <c:showDLblsOverMax val="0"/>
  </c:chart>
  <c:spPr>
    <a:noFill/>
    <a:ln>
      <a:noFill/>
    </a:ln>
    <a:effectLst/>
  </c:spPr>
  <c:txPr>
    <a:bodyPr/>
    <a:lstStyle/>
    <a:p>
      <a:pPr>
        <a:defRPr sz="9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C66D7-2286-4E94-B68E-838A5CFE8FAB}"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CA"/>
        </a:p>
      </dgm:t>
    </dgm:pt>
    <dgm:pt modelId="{7F6A8843-BCAA-40FC-920C-191A836D250D}">
      <dgm:prSet phldrT="[Text]"/>
      <dgm:spPr>
        <a:solidFill>
          <a:schemeClr val="accent3">
            <a:lumMod val="75000"/>
          </a:schemeClr>
        </a:solidFill>
      </dgm:spPr>
      <dgm:t>
        <a:bodyPr/>
        <a:lstStyle/>
        <a:p>
          <a:r>
            <a:rPr lang="en-CA" i="1" dirty="0"/>
            <a:t>46%</a:t>
          </a:r>
        </a:p>
      </dgm:t>
    </dgm:pt>
    <dgm:pt modelId="{CB009499-C090-470D-A116-C04EC061C373}" type="parTrans" cxnId="{C1E88EE7-9693-4863-85BC-F65491A1A92F}">
      <dgm:prSet/>
      <dgm:spPr/>
      <dgm:t>
        <a:bodyPr/>
        <a:lstStyle/>
        <a:p>
          <a:endParaRPr lang="en-CA"/>
        </a:p>
      </dgm:t>
    </dgm:pt>
    <dgm:pt modelId="{6F0A577D-36B0-46FB-B1CA-B0EA6A4191AE}" type="sibTrans" cxnId="{C1E88EE7-9693-4863-85BC-F65491A1A92F}">
      <dgm:prSet/>
      <dgm:spPr/>
      <dgm:t>
        <a:bodyPr/>
        <a:lstStyle/>
        <a:p>
          <a:endParaRPr lang="en-CA"/>
        </a:p>
      </dgm:t>
    </dgm:pt>
    <dgm:pt modelId="{6A2AEC86-F158-47E1-A1EF-4A33F306362E}">
      <dgm:prSet phldrT="[Text]" custT="1"/>
      <dgm:spPr/>
      <dgm:t>
        <a:bodyPr/>
        <a:lstStyle/>
        <a:p>
          <a:r>
            <a:rPr lang="en-CA" sz="1050" dirty="0"/>
            <a:t>cited general organizational resistance to change.</a:t>
          </a:r>
        </a:p>
      </dgm:t>
    </dgm:pt>
    <dgm:pt modelId="{AAC324F1-6AFB-445C-9463-5523C36B5E35}" type="parTrans" cxnId="{C0FD52BA-011C-4331-A3A5-1AF6F7B0FB03}">
      <dgm:prSet/>
      <dgm:spPr/>
      <dgm:t>
        <a:bodyPr/>
        <a:lstStyle/>
        <a:p>
          <a:endParaRPr lang="en-CA"/>
        </a:p>
      </dgm:t>
    </dgm:pt>
    <dgm:pt modelId="{766587D8-D6F1-4BF9-B226-AECE32249F3D}" type="sibTrans" cxnId="{C0FD52BA-011C-4331-A3A5-1AF6F7B0FB03}">
      <dgm:prSet/>
      <dgm:spPr/>
      <dgm:t>
        <a:bodyPr/>
        <a:lstStyle/>
        <a:p>
          <a:endParaRPr lang="en-CA"/>
        </a:p>
      </dgm:t>
    </dgm:pt>
    <dgm:pt modelId="{4C882372-45A5-4B61-BAAD-1BBB1A50C711}">
      <dgm:prSet phldrT="[Text]"/>
      <dgm:spPr>
        <a:solidFill>
          <a:schemeClr val="accent3">
            <a:lumMod val="75000"/>
          </a:schemeClr>
        </a:solidFill>
      </dgm:spPr>
      <dgm:t>
        <a:bodyPr/>
        <a:lstStyle/>
        <a:p>
          <a:r>
            <a:rPr lang="en-CA" i="1" dirty="0"/>
            <a:t>42%</a:t>
          </a:r>
        </a:p>
      </dgm:t>
    </dgm:pt>
    <dgm:pt modelId="{A35FB60C-E598-4B35-BD5D-D1B315C50BA2}" type="parTrans" cxnId="{AC512F98-27BB-4B06-A442-254FD13B06BF}">
      <dgm:prSet/>
      <dgm:spPr/>
      <dgm:t>
        <a:bodyPr/>
        <a:lstStyle/>
        <a:p>
          <a:endParaRPr lang="en-CA"/>
        </a:p>
      </dgm:t>
    </dgm:pt>
    <dgm:pt modelId="{71C9A162-A25B-480A-A65B-6030E800C36F}" type="sibTrans" cxnId="{AC512F98-27BB-4B06-A442-254FD13B06BF}">
      <dgm:prSet/>
      <dgm:spPr/>
      <dgm:t>
        <a:bodyPr/>
        <a:lstStyle/>
        <a:p>
          <a:endParaRPr lang="en-CA"/>
        </a:p>
      </dgm:t>
    </dgm:pt>
    <dgm:pt modelId="{FD6506E0-2A64-43D6-902E-12C8341F77EA}">
      <dgm:prSet phldrT="[Text]" custT="1"/>
      <dgm:spPr/>
      <dgm:t>
        <a:bodyPr/>
        <a:lstStyle/>
        <a:p>
          <a:r>
            <a:rPr lang="en-CA" sz="1050" dirty="0"/>
            <a:t>cited inadequate management support and sponsorship.</a:t>
          </a:r>
        </a:p>
      </dgm:t>
    </dgm:pt>
    <dgm:pt modelId="{F3EE115C-8194-493C-9486-505A63805B0B}" type="parTrans" cxnId="{8F32B1F9-A31A-45AF-BEF4-8B0D86A7A8C3}">
      <dgm:prSet/>
      <dgm:spPr/>
      <dgm:t>
        <a:bodyPr/>
        <a:lstStyle/>
        <a:p>
          <a:endParaRPr lang="en-CA"/>
        </a:p>
      </dgm:t>
    </dgm:pt>
    <dgm:pt modelId="{8703FFD6-CACB-4127-80DE-C5582BA90A38}" type="sibTrans" cxnId="{8F32B1F9-A31A-45AF-BEF4-8B0D86A7A8C3}">
      <dgm:prSet/>
      <dgm:spPr/>
      <dgm:t>
        <a:bodyPr/>
        <a:lstStyle/>
        <a:p>
          <a:endParaRPr lang="en-CA"/>
        </a:p>
      </dgm:t>
    </dgm:pt>
    <dgm:pt modelId="{31448351-FE50-4CB6-9B7A-40CCF744B517}">
      <dgm:prSet phldrT="[Text]"/>
      <dgm:spPr>
        <a:solidFill>
          <a:schemeClr val="accent3">
            <a:lumMod val="75000"/>
          </a:schemeClr>
        </a:solidFill>
      </dgm:spPr>
      <dgm:t>
        <a:bodyPr/>
        <a:lstStyle/>
        <a:p>
          <a:r>
            <a:rPr lang="en-CA" i="1" dirty="0"/>
            <a:t>34%</a:t>
          </a:r>
        </a:p>
      </dgm:t>
    </dgm:pt>
    <dgm:pt modelId="{C744E12D-7731-491D-9BD1-E6C29F06F423}" type="parTrans" cxnId="{AACF351A-E3EA-439B-9D89-0E97D8F6BBA0}">
      <dgm:prSet/>
      <dgm:spPr/>
      <dgm:t>
        <a:bodyPr/>
        <a:lstStyle/>
        <a:p>
          <a:endParaRPr lang="en-CA"/>
        </a:p>
      </dgm:t>
    </dgm:pt>
    <dgm:pt modelId="{D06BF0AB-1DBC-4174-A1AD-54FFC6DBABF2}" type="sibTrans" cxnId="{AACF351A-E3EA-439B-9D89-0E97D8F6BBA0}">
      <dgm:prSet/>
      <dgm:spPr/>
      <dgm:t>
        <a:bodyPr/>
        <a:lstStyle/>
        <a:p>
          <a:endParaRPr lang="en-CA"/>
        </a:p>
      </dgm:t>
    </dgm:pt>
    <dgm:pt modelId="{C3A9C7A4-5DBC-41FB-B588-31D89A7C6FC2}">
      <dgm:prSet phldrT="[Text]" custT="1"/>
      <dgm:spPr/>
      <dgm:t>
        <a:bodyPr/>
        <a:lstStyle/>
        <a:p>
          <a:r>
            <a:rPr lang="en-CA" sz="1050" dirty="0"/>
            <a:t>cited inconsistent processes and practices across teams.</a:t>
          </a:r>
        </a:p>
      </dgm:t>
    </dgm:pt>
    <dgm:pt modelId="{3655678A-33C5-4D23-81E3-923F8FEDCADC}" type="parTrans" cxnId="{6B09C4EF-A688-41B6-A5D7-754E56F8A51F}">
      <dgm:prSet/>
      <dgm:spPr/>
      <dgm:t>
        <a:bodyPr/>
        <a:lstStyle/>
        <a:p>
          <a:endParaRPr lang="en-CA"/>
        </a:p>
      </dgm:t>
    </dgm:pt>
    <dgm:pt modelId="{4E547138-E18F-470A-8C6D-41F14F678577}" type="sibTrans" cxnId="{6B09C4EF-A688-41B6-A5D7-754E56F8A51F}">
      <dgm:prSet/>
      <dgm:spPr/>
      <dgm:t>
        <a:bodyPr/>
        <a:lstStyle/>
        <a:p>
          <a:endParaRPr lang="en-CA"/>
        </a:p>
      </dgm:t>
    </dgm:pt>
    <dgm:pt modelId="{895DA118-A6A2-48A2-8E90-9DA3FD0E3C96}">
      <dgm:prSet phldrT="[Text]"/>
      <dgm:spPr>
        <a:solidFill>
          <a:schemeClr val="accent3">
            <a:lumMod val="75000"/>
          </a:schemeClr>
        </a:solidFill>
      </dgm:spPr>
      <dgm:t>
        <a:bodyPr/>
        <a:lstStyle/>
        <a:p>
          <a:r>
            <a:rPr lang="en-US" i="1" dirty="0"/>
            <a:t>31%</a:t>
          </a:r>
          <a:endParaRPr lang="en-CA" i="1" dirty="0"/>
        </a:p>
      </dgm:t>
    </dgm:pt>
    <dgm:pt modelId="{1C99D983-78CB-4AC9-95C3-514EA2516524}" type="parTrans" cxnId="{8BC436CF-D2FA-43E2-A980-2BD78A3CA494}">
      <dgm:prSet/>
      <dgm:spPr/>
      <dgm:t>
        <a:bodyPr/>
        <a:lstStyle/>
        <a:p>
          <a:endParaRPr lang="en-CA"/>
        </a:p>
      </dgm:t>
    </dgm:pt>
    <dgm:pt modelId="{C0A6A1E4-B7EF-4FA5-B2A0-91F6F3CF94C4}" type="sibTrans" cxnId="{8BC436CF-D2FA-43E2-A980-2BD78A3CA494}">
      <dgm:prSet/>
      <dgm:spPr/>
      <dgm:t>
        <a:bodyPr/>
        <a:lstStyle/>
        <a:p>
          <a:endParaRPr lang="en-CA"/>
        </a:p>
      </dgm:t>
    </dgm:pt>
    <dgm:pt modelId="{1E76482E-D535-4BED-9005-4986411E2C14}">
      <dgm:prSet phldrT="[Text]" custT="1"/>
      <dgm:spPr/>
      <dgm:t>
        <a:bodyPr/>
        <a:lstStyle/>
        <a:p>
          <a:r>
            <a:rPr lang="en-US" sz="1050" dirty="0"/>
            <a:t>cited lack of business/ customer/ product owner availability.</a:t>
          </a:r>
          <a:endParaRPr lang="en-CA" sz="1050" dirty="0"/>
        </a:p>
      </dgm:t>
    </dgm:pt>
    <dgm:pt modelId="{0FBB1CC2-EE64-428B-A3DE-5EC921D19A50}" type="parTrans" cxnId="{7FCEF3B6-A7B4-4C52-A4B4-1FAAF0E411E3}">
      <dgm:prSet/>
      <dgm:spPr/>
      <dgm:t>
        <a:bodyPr/>
        <a:lstStyle/>
        <a:p>
          <a:endParaRPr lang="en-CA"/>
        </a:p>
      </dgm:t>
    </dgm:pt>
    <dgm:pt modelId="{ED392B45-166C-47D5-ABD1-78FCFF79D16C}" type="sibTrans" cxnId="{7FCEF3B6-A7B4-4C52-A4B4-1FAAF0E411E3}">
      <dgm:prSet/>
      <dgm:spPr/>
      <dgm:t>
        <a:bodyPr/>
        <a:lstStyle/>
        <a:p>
          <a:endParaRPr lang="en-CA"/>
        </a:p>
      </dgm:t>
    </dgm:pt>
    <dgm:pt modelId="{798D7B7E-34A2-40AA-894A-8A9F0689A6B1}" type="pres">
      <dgm:prSet presAssocID="{B31C66D7-2286-4E94-B68E-838A5CFE8FAB}" presName="list" presStyleCnt="0">
        <dgm:presLayoutVars>
          <dgm:dir/>
          <dgm:animLvl val="lvl"/>
        </dgm:presLayoutVars>
      </dgm:prSet>
      <dgm:spPr/>
    </dgm:pt>
    <dgm:pt modelId="{3E7AA6D1-944B-4564-B26D-1EDB045250DC}" type="pres">
      <dgm:prSet presAssocID="{7F6A8843-BCAA-40FC-920C-191A836D250D}" presName="posSpace" presStyleCnt="0"/>
      <dgm:spPr/>
    </dgm:pt>
    <dgm:pt modelId="{D80E4DD4-DED8-41A1-BBBE-CC96F2CA297A}" type="pres">
      <dgm:prSet presAssocID="{7F6A8843-BCAA-40FC-920C-191A836D250D}" presName="vertFlow" presStyleCnt="0"/>
      <dgm:spPr/>
    </dgm:pt>
    <dgm:pt modelId="{2FA9ED08-94A0-4AFB-B148-93C942B43514}" type="pres">
      <dgm:prSet presAssocID="{7F6A8843-BCAA-40FC-920C-191A836D250D}" presName="topSpace" presStyleCnt="0"/>
      <dgm:spPr/>
    </dgm:pt>
    <dgm:pt modelId="{A03E683A-C2E9-4746-8099-BDB956B821E7}" type="pres">
      <dgm:prSet presAssocID="{7F6A8843-BCAA-40FC-920C-191A836D250D}" presName="firstComp" presStyleCnt="0"/>
      <dgm:spPr/>
    </dgm:pt>
    <dgm:pt modelId="{E1A2EE32-2D3A-407E-B6C9-E931E329DAEF}" type="pres">
      <dgm:prSet presAssocID="{7F6A8843-BCAA-40FC-920C-191A836D250D}" presName="firstChild" presStyleLbl="bgAccFollowNode1" presStyleIdx="0" presStyleCnt="4"/>
      <dgm:spPr/>
    </dgm:pt>
    <dgm:pt modelId="{C473002B-69BA-448B-82D7-3D2F9A315141}" type="pres">
      <dgm:prSet presAssocID="{7F6A8843-BCAA-40FC-920C-191A836D250D}" presName="firstChildTx" presStyleLbl="bgAccFollowNode1" presStyleIdx="0" presStyleCnt="4">
        <dgm:presLayoutVars>
          <dgm:bulletEnabled val="1"/>
        </dgm:presLayoutVars>
      </dgm:prSet>
      <dgm:spPr/>
    </dgm:pt>
    <dgm:pt modelId="{3824C136-A54F-44AC-85FE-B45ED5E3EC7E}" type="pres">
      <dgm:prSet presAssocID="{7F6A8843-BCAA-40FC-920C-191A836D250D}" presName="negSpace" presStyleCnt="0"/>
      <dgm:spPr/>
    </dgm:pt>
    <dgm:pt modelId="{7E4A2BA4-52C9-4BCF-9F42-8544A0E66A80}" type="pres">
      <dgm:prSet presAssocID="{7F6A8843-BCAA-40FC-920C-191A836D250D}" presName="circle" presStyleLbl="node1" presStyleIdx="0" presStyleCnt="4" custLinFactNeighborX="-359" custLinFactNeighborY="-4336"/>
      <dgm:spPr/>
    </dgm:pt>
    <dgm:pt modelId="{BDEBF277-B57E-4F2D-AEEE-78192FFDD159}" type="pres">
      <dgm:prSet presAssocID="{6F0A577D-36B0-46FB-B1CA-B0EA6A4191AE}" presName="transSpace" presStyleCnt="0"/>
      <dgm:spPr/>
    </dgm:pt>
    <dgm:pt modelId="{FC46D632-8549-4550-926C-478B1F217D9B}" type="pres">
      <dgm:prSet presAssocID="{4C882372-45A5-4B61-BAAD-1BBB1A50C711}" presName="posSpace" presStyleCnt="0"/>
      <dgm:spPr/>
    </dgm:pt>
    <dgm:pt modelId="{538E9105-AE11-4E8E-90F9-BD5D275A2D05}" type="pres">
      <dgm:prSet presAssocID="{4C882372-45A5-4B61-BAAD-1BBB1A50C711}" presName="vertFlow" presStyleCnt="0"/>
      <dgm:spPr/>
    </dgm:pt>
    <dgm:pt modelId="{5456D07E-625E-43AA-9218-391AC3F9EA81}" type="pres">
      <dgm:prSet presAssocID="{4C882372-45A5-4B61-BAAD-1BBB1A50C711}" presName="topSpace" presStyleCnt="0"/>
      <dgm:spPr/>
    </dgm:pt>
    <dgm:pt modelId="{F7CD01DE-DD1A-4F4E-B557-9D13F14680A7}" type="pres">
      <dgm:prSet presAssocID="{4C882372-45A5-4B61-BAAD-1BBB1A50C711}" presName="firstComp" presStyleCnt="0"/>
      <dgm:spPr/>
    </dgm:pt>
    <dgm:pt modelId="{79BCCC5F-6381-495D-963B-D01695239294}" type="pres">
      <dgm:prSet presAssocID="{4C882372-45A5-4B61-BAAD-1BBB1A50C711}" presName="firstChild" presStyleLbl="bgAccFollowNode1" presStyleIdx="1" presStyleCnt="4"/>
      <dgm:spPr/>
    </dgm:pt>
    <dgm:pt modelId="{3118831D-284A-4270-BC86-6702DF0EF6BA}" type="pres">
      <dgm:prSet presAssocID="{4C882372-45A5-4B61-BAAD-1BBB1A50C711}" presName="firstChildTx" presStyleLbl="bgAccFollowNode1" presStyleIdx="1" presStyleCnt="4">
        <dgm:presLayoutVars>
          <dgm:bulletEnabled val="1"/>
        </dgm:presLayoutVars>
      </dgm:prSet>
      <dgm:spPr/>
    </dgm:pt>
    <dgm:pt modelId="{7FB1E385-DE13-4499-97CF-E2F48C9F67E6}" type="pres">
      <dgm:prSet presAssocID="{4C882372-45A5-4B61-BAAD-1BBB1A50C711}" presName="negSpace" presStyleCnt="0"/>
      <dgm:spPr/>
    </dgm:pt>
    <dgm:pt modelId="{AF2EE435-407D-4C71-B322-B4A0E9ECE66B}" type="pres">
      <dgm:prSet presAssocID="{4C882372-45A5-4B61-BAAD-1BBB1A50C711}" presName="circle" presStyleLbl="node1" presStyleIdx="1" presStyleCnt="4" custLinFactNeighborX="-2892" custLinFactNeighborY="-4336"/>
      <dgm:spPr/>
    </dgm:pt>
    <dgm:pt modelId="{DB1482C0-91CA-4A10-A136-61F172B6B085}" type="pres">
      <dgm:prSet presAssocID="{71C9A162-A25B-480A-A65B-6030E800C36F}" presName="transSpace" presStyleCnt="0"/>
      <dgm:spPr/>
    </dgm:pt>
    <dgm:pt modelId="{B65360BE-15BC-49CA-8DC2-299AB1732996}" type="pres">
      <dgm:prSet presAssocID="{31448351-FE50-4CB6-9B7A-40CCF744B517}" presName="posSpace" presStyleCnt="0"/>
      <dgm:spPr/>
    </dgm:pt>
    <dgm:pt modelId="{1E65557C-9BC4-4F54-A7B1-97DB6EDD1AD0}" type="pres">
      <dgm:prSet presAssocID="{31448351-FE50-4CB6-9B7A-40CCF744B517}" presName="vertFlow" presStyleCnt="0"/>
      <dgm:spPr/>
    </dgm:pt>
    <dgm:pt modelId="{DD53CF1E-2832-4FDE-AD07-FAB4C7AA1D7D}" type="pres">
      <dgm:prSet presAssocID="{31448351-FE50-4CB6-9B7A-40CCF744B517}" presName="topSpace" presStyleCnt="0"/>
      <dgm:spPr/>
    </dgm:pt>
    <dgm:pt modelId="{C686B88B-319A-4C43-AB2F-C4AF1CE017C9}" type="pres">
      <dgm:prSet presAssocID="{31448351-FE50-4CB6-9B7A-40CCF744B517}" presName="firstComp" presStyleCnt="0"/>
      <dgm:spPr/>
    </dgm:pt>
    <dgm:pt modelId="{FCF31908-0541-4BA5-B2E7-195D80864557}" type="pres">
      <dgm:prSet presAssocID="{31448351-FE50-4CB6-9B7A-40CCF744B517}" presName="firstChild" presStyleLbl="bgAccFollowNode1" presStyleIdx="2" presStyleCnt="4"/>
      <dgm:spPr/>
    </dgm:pt>
    <dgm:pt modelId="{ED0C25E1-C34C-4CDA-9F87-9D3671F637C0}" type="pres">
      <dgm:prSet presAssocID="{31448351-FE50-4CB6-9B7A-40CCF744B517}" presName="firstChildTx" presStyleLbl="bgAccFollowNode1" presStyleIdx="2" presStyleCnt="4">
        <dgm:presLayoutVars>
          <dgm:bulletEnabled val="1"/>
        </dgm:presLayoutVars>
      </dgm:prSet>
      <dgm:spPr/>
    </dgm:pt>
    <dgm:pt modelId="{ED0542A5-951B-4877-8EDA-9733BE1F2683}" type="pres">
      <dgm:prSet presAssocID="{31448351-FE50-4CB6-9B7A-40CCF744B517}" presName="negSpace" presStyleCnt="0"/>
      <dgm:spPr/>
    </dgm:pt>
    <dgm:pt modelId="{110501AF-E56F-4C9D-96AE-6934488833E1}" type="pres">
      <dgm:prSet presAssocID="{31448351-FE50-4CB6-9B7A-40CCF744B517}" presName="circle" presStyleLbl="node1" presStyleIdx="2" presStyleCnt="4" custLinFactNeighborX="-2892" custLinFactNeighborY="-4336"/>
      <dgm:spPr/>
    </dgm:pt>
    <dgm:pt modelId="{C6E3A456-2055-4BEE-A6E0-D17E791FCCBA}" type="pres">
      <dgm:prSet presAssocID="{D06BF0AB-1DBC-4174-A1AD-54FFC6DBABF2}" presName="transSpace" presStyleCnt="0"/>
      <dgm:spPr/>
    </dgm:pt>
    <dgm:pt modelId="{BA5E0419-DE58-4AA8-9855-4B86573F7E36}" type="pres">
      <dgm:prSet presAssocID="{895DA118-A6A2-48A2-8E90-9DA3FD0E3C96}" presName="posSpace" presStyleCnt="0"/>
      <dgm:spPr/>
    </dgm:pt>
    <dgm:pt modelId="{C5F2086D-3B3D-4347-B299-08E12B6788C9}" type="pres">
      <dgm:prSet presAssocID="{895DA118-A6A2-48A2-8E90-9DA3FD0E3C96}" presName="vertFlow" presStyleCnt="0"/>
      <dgm:spPr/>
    </dgm:pt>
    <dgm:pt modelId="{3642218F-6A79-4E0A-ADC6-A322056610DD}" type="pres">
      <dgm:prSet presAssocID="{895DA118-A6A2-48A2-8E90-9DA3FD0E3C96}" presName="topSpace" presStyleCnt="0"/>
      <dgm:spPr/>
    </dgm:pt>
    <dgm:pt modelId="{65CD07AA-F60A-454E-BC2C-7E59E5A3C518}" type="pres">
      <dgm:prSet presAssocID="{895DA118-A6A2-48A2-8E90-9DA3FD0E3C96}" presName="firstComp" presStyleCnt="0"/>
      <dgm:spPr/>
    </dgm:pt>
    <dgm:pt modelId="{C6E5455D-B5C1-4428-BC8D-6D3DD216EAC1}" type="pres">
      <dgm:prSet presAssocID="{895DA118-A6A2-48A2-8E90-9DA3FD0E3C96}" presName="firstChild" presStyleLbl="bgAccFollowNode1" presStyleIdx="3" presStyleCnt="4"/>
      <dgm:spPr/>
    </dgm:pt>
    <dgm:pt modelId="{FE093C00-7E6C-4311-A484-A438A893BFF5}" type="pres">
      <dgm:prSet presAssocID="{895DA118-A6A2-48A2-8E90-9DA3FD0E3C96}" presName="firstChildTx" presStyleLbl="bgAccFollowNode1" presStyleIdx="3" presStyleCnt="4">
        <dgm:presLayoutVars>
          <dgm:bulletEnabled val="1"/>
        </dgm:presLayoutVars>
      </dgm:prSet>
      <dgm:spPr/>
    </dgm:pt>
    <dgm:pt modelId="{34A81118-F499-4451-8D7B-270E77BEE92A}" type="pres">
      <dgm:prSet presAssocID="{895DA118-A6A2-48A2-8E90-9DA3FD0E3C96}" presName="negSpace" presStyleCnt="0"/>
      <dgm:spPr/>
    </dgm:pt>
    <dgm:pt modelId="{4F0FBC38-6B3F-4C2A-946F-A77D4A3C54A8}" type="pres">
      <dgm:prSet presAssocID="{895DA118-A6A2-48A2-8E90-9DA3FD0E3C96}" presName="circle" presStyleLbl="node1" presStyleIdx="3" presStyleCnt="4" custLinFactNeighborX="-1884" custLinFactNeighborY="-4336"/>
      <dgm:spPr/>
    </dgm:pt>
  </dgm:ptLst>
  <dgm:cxnLst>
    <dgm:cxn modelId="{AACF351A-E3EA-439B-9D89-0E97D8F6BBA0}" srcId="{B31C66D7-2286-4E94-B68E-838A5CFE8FAB}" destId="{31448351-FE50-4CB6-9B7A-40CCF744B517}" srcOrd="2" destOrd="0" parTransId="{C744E12D-7731-491D-9BD1-E6C29F06F423}" sibTransId="{D06BF0AB-1DBC-4174-A1AD-54FFC6DBABF2}"/>
    <dgm:cxn modelId="{EAAD9741-738E-41A0-9277-8EF39759D36E}" type="presOf" srcId="{B31C66D7-2286-4E94-B68E-838A5CFE8FAB}" destId="{798D7B7E-34A2-40AA-894A-8A9F0689A6B1}" srcOrd="0" destOrd="0" presId="urn:microsoft.com/office/officeart/2005/8/layout/hList9"/>
    <dgm:cxn modelId="{74A28363-A157-4ED1-8761-07B371945993}" type="presOf" srcId="{895DA118-A6A2-48A2-8E90-9DA3FD0E3C96}" destId="{4F0FBC38-6B3F-4C2A-946F-A77D4A3C54A8}" srcOrd="0" destOrd="0" presId="urn:microsoft.com/office/officeart/2005/8/layout/hList9"/>
    <dgm:cxn modelId="{7D9D6050-5367-4AC2-8C6C-19CEE65117A8}" type="presOf" srcId="{1E76482E-D535-4BED-9005-4986411E2C14}" destId="{FE093C00-7E6C-4311-A484-A438A893BFF5}" srcOrd="1" destOrd="0" presId="urn:microsoft.com/office/officeart/2005/8/layout/hList9"/>
    <dgm:cxn modelId="{78CA0372-9C8E-485B-A4A4-32AC5EEE0855}" type="presOf" srcId="{4C882372-45A5-4B61-BAAD-1BBB1A50C711}" destId="{AF2EE435-407D-4C71-B322-B4A0E9ECE66B}" srcOrd="0" destOrd="0" presId="urn:microsoft.com/office/officeart/2005/8/layout/hList9"/>
    <dgm:cxn modelId="{428D3083-DB63-467A-8A43-832F45A90DDE}" type="presOf" srcId="{6A2AEC86-F158-47E1-A1EF-4A33F306362E}" destId="{C473002B-69BA-448B-82D7-3D2F9A315141}" srcOrd="1" destOrd="0" presId="urn:microsoft.com/office/officeart/2005/8/layout/hList9"/>
    <dgm:cxn modelId="{F8DE6C92-71DB-451B-8536-0C499BE9B71B}" type="presOf" srcId="{1E76482E-D535-4BED-9005-4986411E2C14}" destId="{C6E5455D-B5C1-4428-BC8D-6D3DD216EAC1}" srcOrd="0" destOrd="0" presId="urn:microsoft.com/office/officeart/2005/8/layout/hList9"/>
    <dgm:cxn modelId="{AC512F98-27BB-4B06-A442-254FD13B06BF}" srcId="{B31C66D7-2286-4E94-B68E-838A5CFE8FAB}" destId="{4C882372-45A5-4B61-BAAD-1BBB1A50C711}" srcOrd="1" destOrd="0" parTransId="{A35FB60C-E598-4B35-BD5D-D1B315C50BA2}" sibTransId="{71C9A162-A25B-480A-A65B-6030E800C36F}"/>
    <dgm:cxn modelId="{8617F59E-1F3D-4B8B-BCE7-8A4F88FEC357}" type="presOf" srcId="{7F6A8843-BCAA-40FC-920C-191A836D250D}" destId="{7E4A2BA4-52C9-4BCF-9F42-8544A0E66A80}" srcOrd="0" destOrd="0" presId="urn:microsoft.com/office/officeart/2005/8/layout/hList9"/>
    <dgm:cxn modelId="{80709DA7-A8D8-4795-B3BB-AB6BA2F78732}" type="presOf" srcId="{31448351-FE50-4CB6-9B7A-40CCF744B517}" destId="{110501AF-E56F-4C9D-96AE-6934488833E1}" srcOrd="0" destOrd="0" presId="urn:microsoft.com/office/officeart/2005/8/layout/hList9"/>
    <dgm:cxn modelId="{B37A5AA8-02ED-486D-A6A6-678AC5162D50}" type="presOf" srcId="{C3A9C7A4-5DBC-41FB-B588-31D89A7C6FC2}" destId="{ED0C25E1-C34C-4CDA-9F87-9D3671F637C0}" srcOrd="1" destOrd="0" presId="urn:microsoft.com/office/officeart/2005/8/layout/hList9"/>
    <dgm:cxn modelId="{8D62EFA8-72AD-444A-8CD3-B779D8DC1B53}" type="presOf" srcId="{FD6506E0-2A64-43D6-902E-12C8341F77EA}" destId="{3118831D-284A-4270-BC86-6702DF0EF6BA}" srcOrd="1" destOrd="0" presId="urn:microsoft.com/office/officeart/2005/8/layout/hList9"/>
    <dgm:cxn modelId="{7FCEF3B6-A7B4-4C52-A4B4-1FAAF0E411E3}" srcId="{895DA118-A6A2-48A2-8E90-9DA3FD0E3C96}" destId="{1E76482E-D535-4BED-9005-4986411E2C14}" srcOrd="0" destOrd="0" parTransId="{0FBB1CC2-EE64-428B-A3DE-5EC921D19A50}" sibTransId="{ED392B45-166C-47D5-ABD1-78FCFF79D16C}"/>
    <dgm:cxn modelId="{C0FD52BA-011C-4331-A3A5-1AF6F7B0FB03}" srcId="{7F6A8843-BCAA-40FC-920C-191A836D250D}" destId="{6A2AEC86-F158-47E1-A1EF-4A33F306362E}" srcOrd="0" destOrd="0" parTransId="{AAC324F1-6AFB-445C-9463-5523C36B5E35}" sibTransId="{766587D8-D6F1-4BF9-B226-AECE32249F3D}"/>
    <dgm:cxn modelId="{8BC436CF-D2FA-43E2-A980-2BD78A3CA494}" srcId="{B31C66D7-2286-4E94-B68E-838A5CFE8FAB}" destId="{895DA118-A6A2-48A2-8E90-9DA3FD0E3C96}" srcOrd="3" destOrd="0" parTransId="{1C99D983-78CB-4AC9-95C3-514EA2516524}" sibTransId="{C0A6A1E4-B7EF-4FA5-B2A0-91F6F3CF94C4}"/>
    <dgm:cxn modelId="{C37819D8-57B6-44AA-AE8E-D96BAA60A369}" type="presOf" srcId="{C3A9C7A4-5DBC-41FB-B588-31D89A7C6FC2}" destId="{FCF31908-0541-4BA5-B2E7-195D80864557}" srcOrd="0" destOrd="0" presId="urn:microsoft.com/office/officeart/2005/8/layout/hList9"/>
    <dgm:cxn modelId="{2BDF3CE5-B58B-4CCC-9827-7DCB55AA65D3}" type="presOf" srcId="{FD6506E0-2A64-43D6-902E-12C8341F77EA}" destId="{79BCCC5F-6381-495D-963B-D01695239294}" srcOrd="0" destOrd="0" presId="urn:microsoft.com/office/officeart/2005/8/layout/hList9"/>
    <dgm:cxn modelId="{C1E88EE7-9693-4863-85BC-F65491A1A92F}" srcId="{B31C66D7-2286-4E94-B68E-838A5CFE8FAB}" destId="{7F6A8843-BCAA-40FC-920C-191A836D250D}" srcOrd="0" destOrd="0" parTransId="{CB009499-C090-470D-A116-C04EC061C373}" sibTransId="{6F0A577D-36B0-46FB-B1CA-B0EA6A4191AE}"/>
    <dgm:cxn modelId="{0EB92AEF-017A-448F-B48D-165A0881F725}" type="presOf" srcId="{6A2AEC86-F158-47E1-A1EF-4A33F306362E}" destId="{E1A2EE32-2D3A-407E-B6C9-E931E329DAEF}" srcOrd="0" destOrd="0" presId="urn:microsoft.com/office/officeart/2005/8/layout/hList9"/>
    <dgm:cxn modelId="{6B09C4EF-A688-41B6-A5D7-754E56F8A51F}" srcId="{31448351-FE50-4CB6-9B7A-40CCF744B517}" destId="{C3A9C7A4-5DBC-41FB-B588-31D89A7C6FC2}" srcOrd="0" destOrd="0" parTransId="{3655678A-33C5-4D23-81E3-923F8FEDCADC}" sibTransId="{4E547138-E18F-470A-8C6D-41F14F678577}"/>
    <dgm:cxn modelId="{8F32B1F9-A31A-45AF-BEF4-8B0D86A7A8C3}" srcId="{4C882372-45A5-4B61-BAAD-1BBB1A50C711}" destId="{FD6506E0-2A64-43D6-902E-12C8341F77EA}" srcOrd="0" destOrd="0" parTransId="{F3EE115C-8194-493C-9486-505A63805B0B}" sibTransId="{8703FFD6-CACB-4127-80DE-C5582BA90A38}"/>
    <dgm:cxn modelId="{C3B9FE04-0C3D-475C-AE3A-A74079921079}" type="presParOf" srcId="{798D7B7E-34A2-40AA-894A-8A9F0689A6B1}" destId="{3E7AA6D1-944B-4564-B26D-1EDB045250DC}" srcOrd="0" destOrd="0" presId="urn:microsoft.com/office/officeart/2005/8/layout/hList9"/>
    <dgm:cxn modelId="{B820F098-F85F-4B27-88C8-B9595F2AC0DB}" type="presParOf" srcId="{798D7B7E-34A2-40AA-894A-8A9F0689A6B1}" destId="{D80E4DD4-DED8-41A1-BBBE-CC96F2CA297A}" srcOrd="1" destOrd="0" presId="urn:microsoft.com/office/officeart/2005/8/layout/hList9"/>
    <dgm:cxn modelId="{DE339BF9-60A4-4D17-99C6-A0ACDFC200DE}" type="presParOf" srcId="{D80E4DD4-DED8-41A1-BBBE-CC96F2CA297A}" destId="{2FA9ED08-94A0-4AFB-B148-93C942B43514}" srcOrd="0" destOrd="0" presId="urn:microsoft.com/office/officeart/2005/8/layout/hList9"/>
    <dgm:cxn modelId="{BB740ABF-7225-4BC2-9820-4DFC4B81E38A}" type="presParOf" srcId="{D80E4DD4-DED8-41A1-BBBE-CC96F2CA297A}" destId="{A03E683A-C2E9-4746-8099-BDB956B821E7}" srcOrd="1" destOrd="0" presId="urn:microsoft.com/office/officeart/2005/8/layout/hList9"/>
    <dgm:cxn modelId="{59B629DC-84FB-49F1-8DEE-71492A8A09DF}" type="presParOf" srcId="{A03E683A-C2E9-4746-8099-BDB956B821E7}" destId="{E1A2EE32-2D3A-407E-B6C9-E931E329DAEF}" srcOrd="0" destOrd="0" presId="urn:microsoft.com/office/officeart/2005/8/layout/hList9"/>
    <dgm:cxn modelId="{0F03F1AA-59FF-43D5-BB78-B1D58B2C2B11}" type="presParOf" srcId="{A03E683A-C2E9-4746-8099-BDB956B821E7}" destId="{C473002B-69BA-448B-82D7-3D2F9A315141}" srcOrd="1" destOrd="0" presId="urn:microsoft.com/office/officeart/2005/8/layout/hList9"/>
    <dgm:cxn modelId="{FE9BD0EF-D018-4590-8438-9973D3CBA898}" type="presParOf" srcId="{798D7B7E-34A2-40AA-894A-8A9F0689A6B1}" destId="{3824C136-A54F-44AC-85FE-B45ED5E3EC7E}" srcOrd="2" destOrd="0" presId="urn:microsoft.com/office/officeart/2005/8/layout/hList9"/>
    <dgm:cxn modelId="{59D1A862-AEA7-426E-AC01-2D5EF1AE818A}" type="presParOf" srcId="{798D7B7E-34A2-40AA-894A-8A9F0689A6B1}" destId="{7E4A2BA4-52C9-4BCF-9F42-8544A0E66A80}" srcOrd="3" destOrd="0" presId="urn:microsoft.com/office/officeart/2005/8/layout/hList9"/>
    <dgm:cxn modelId="{5A3B74D0-194A-4580-81DA-64F070D93E08}" type="presParOf" srcId="{798D7B7E-34A2-40AA-894A-8A9F0689A6B1}" destId="{BDEBF277-B57E-4F2D-AEEE-78192FFDD159}" srcOrd="4" destOrd="0" presId="urn:microsoft.com/office/officeart/2005/8/layout/hList9"/>
    <dgm:cxn modelId="{018B4B43-4194-4C20-A277-792F4201CCA5}" type="presParOf" srcId="{798D7B7E-34A2-40AA-894A-8A9F0689A6B1}" destId="{FC46D632-8549-4550-926C-478B1F217D9B}" srcOrd="5" destOrd="0" presId="urn:microsoft.com/office/officeart/2005/8/layout/hList9"/>
    <dgm:cxn modelId="{192F0878-1EC1-4270-BB35-415FD31D32F3}" type="presParOf" srcId="{798D7B7E-34A2-40AA-894A-8A9F0689A6B1}" destId="{538E9105-AE11-4E8E-90F9-BD5D275A2D05}" srcOrd="6" destOrd="0" presId="urn:microsoft.com/office/officeart/2005/8/layout/hList9"/>
    <dgm:cxn modelId="{7751D7A8-15DF-45A1-8980-BA025159B736}" type="presParOf" srcId="{538E9105-AE11-4E8E-90F9-BD5D275A2D05}" destId="{5456D07E-625E-43AA-9218-391AC3F9EA81}" srcOrd="0" destOrd="0" presId="urn:microsoft.com/office/officeart/2005/8/layout/hList9"/>
    <dgm:cxn modelId="{BFAEB171-67E1-4FE4-B1D2-6220CCA7F449}" type="presParOf" srcId="{538E9105-AE11-4E8E-90F9-BD5D275A2D05}" destId="{F7CD01DE-DD1A-4F4E-B557-9D13F14680A7}" srcOrd="1" destOrd="0" presId="urn:microsoft.com/office/officeart/2005/8/layout/hList9"/>
    <dgm:cxn modelId="{D4E71199-FFD8-4163-B783-0A4FA3325DD2}" type="presParOf" srcId="{F7CD01DE-DD1A-4F4E-B557-9D13F14680A7}" destId="{79BCCC5F-6381-495D-963B-D01695239294}" srcOrd="0" destOrd="0" presId="urn:microsoft.com/office/officeart/2005/8/layout/hList9"/>
    <dgm:cxn modelId="{8FB9BA8A-6618-4309-B06A-10F767313F9B}" type="presParOf" srcId="{F7CD01DE-DD1A-4F4E-B557-9D13F14680A7}" destId="{3118831D-284A-4270-BC86-6702DF0EF6BA}" srcOrd="1" destOrd="0" presId="urn:microsoft.com/office/officeart/2005/8/layout/hList9"/>
    <dgm:cxn modelId="{F57F91CA-C922-4984-B323-F9BB0079F9E9}" type="presParOf" srcId="{798D7B7E-34A2-40AA-894A-8A9F0689A6B1}" destId="{7FB1E385-DE13-4499-97CF-E2F48C9F67E6}" srcOrd="7" destOrd="0" presId="urn:microsoft.com/office/officeart/2005/8/layout/hList9"/>
    <dgm:cxn modelId="{CCC05310-ED47-44A2-892E-1F93A49E2387}" type="presParOf" srcId="{798D7B7E-34A2-40AA-894A-8A9F0689A6B1}" destId="{AF2EE435-407D-4C71-B322-B4A0E9ECE66B}" srcOrd="8" destOrd="0" presId="urn:microsoft.com/office/officeart/2005/8/layout/hList9"/>
    <dgm:cxn modelId="{59C3F07C-780D-4567-800A-F4780847B13E}" type="presParOf" srcId="{798D7B7E-34A2-40AA-894A-8A9F0689A6B1}" destId="{DB1482C0-91CA-4A10-A136-61F172B6B085}" srcOrd="9" destOrd="0" presId="urn:microsoft.com/office/officeart/2005/8/layout/hList9"/>
    <dgm:cxn modelId="{DF8B50F9-C5B5-46F4-B0D0-545DD2BA16F6}" type="presParOf" srcId="{798D7B7E-34A2-40AA-894A-8A9F0689A6B1}" destId="{B65360BE-15BC-49CA-8DC2-299AB1732996}" srcOrd="10" destOrd="0" presId="urn:microsoft.com/office/officeart/2005/8/layout/hList9"/>
    <dgm:cxn modelId="{5D2DB265-AE1B-4F2D-BD4E-FEA5436B20DD}" type="presParOf" srcId="{798D7B7E-34A2-40AA-894A-8A9F0689A6B1}" destId="{1E65557C-9BC4-4F54-A7B1-97DB6EDD1AD0}" srcOrd="11" destOrd="0" presId="urn:microsoft.com/office/officeart/2005/8/layout/hList9"/>
    <dgm:cxn modelId="{C44FC792-0D95-47E6-A4BC-AE855C8F935E}" type="presParOf" srcId="{1E65557C-9BC4-4F54-A7B1-97DB6EDD1AD0}" destId="{DD53CF1E-2832-4FDE-AD07-FAB4C7AA1D7D}" srcOrd="0" destOrd="0" presId="urn:microsoft.com/office/officeart/2005/8/layout/hList9"/>
    <dgm:cxn modelId="{CA7B3842-2C45-4A9E-B096-3FC820285B07}" type="presParOf" srcId="{1E65557C-9BC4-4F54-A7B1-97DB6EDD1AD0}" destId="{C686B88B-319A-4C43-AB2F-C4AF1CE017C9}" srcOrd="1" destOrd="0" presId="urn:microsoft.com/office/officeart/2005/8/layout/hList9"/>
    <dgm:cxn modelId="{59ABC151-ACA3-4ABF-ACD9-1F5B56E5AB1A}" type="presParOf" srcId="{C686B88B-319A-4C43-AB2F-C4AF1CE017C9}" destId="{FCF31908-0541-4BA5-B2E7-195D80864557}" srcOrd="0" destOrd="0" presId="urn:microsoft.com/office/officeart/2005/8/layout/hList9"/>
    <dgm:cxn modelId="{A7461F9D-21A7-4A4F-9F69-B4152DFC1445}" type="presParOf" srcId="{C686B88B-319A-4C43-AB2F-C4AF1CE017C9}" destId="{ED0C25E1-C34C-4CDA-9F87-9D3671F637C0}" srcOrd="1" destOrd="0" presId="urn:microsoft.com/office/officeart/2005/8/layout/hList9"/>
    <dgm:cxn modelId="{1017B3FD-2084-4906-AB8C-3B570E9B4BD3}" type="presParOf" srcId="{798D7B7E-34A2-40AA-894A-8A9F0689A6B1}" destId="{ED0542A5-951B-4877-8EDA-9733BE1F2683}" srcOrd="12" destOrd="0" presId="urn:microsoft.com/office/officeart/2005/8/layout/hList9"/>
    <dgm:cxn modelId="{A1279D52-5CF9-435C-AFE9-E076ADDFBB78}" type="presParOf" srcId="{798D7B7E-34A2-40AA-894A-8A9F0689A6B1}" destId="{110501AF-E56F-4C9D-96AE-6934488833E1}" srcOrd="13" destOrd="0" presId="urn:microsoft.com/office/officeart/2005/8/layout/hList9"/>
    <dgm:cxn modelId="{391E925D-3F81-46CE-9BD3-9BB5CB59D485}" type="presParOf" srcId="{798D7B7E-34A2-40AA-894A-8A9F0689A6B1}" destId="{C6E3A456-2055-4BEE-A6E0-D17E791FCCBA}" srcOrd="14" destOrd="0" presId="urn:microsoft.com/office/officeart/2005/8/layout/hList9"/>
    <dgm:cxn modelId="{4FD1B853-5DB8-420D-BF4D-66B023386203}" type="presParOf" srcId="{798D7B7E-34A2-40AA-894A-8A9F0689A6B1}" destId="{BA5E0419-DE58-4AA8-9855-4B86573F7E36}" srcOrd="15" destOrd="0" presId="urn:microsoft.com/office/officeart/2005/8/layout/hList9"/>
    <dgm:cxn modelId="{B626AB73-60A6-487B-96C3-0CAB48625546}" type="presParOf" srcId="{798D7B7E-34A2-40AA-894A-8A9F0689A6B1}" destId="{C5F2086D-3B3D-4347-B299-08E12B6788C9}" srcOrd="16" destOrd="0" presId="urn:microsoft.com/office/officeart/2005/8/layout/hList9"/>
    <dgm:cxn modelId="{799739E3-40EE-4F51-A697-150235973B34}" type="presParOf" srcId="{C5F2086D-3B3D-4347-B299-08E12B6788C9}" destId="{3642218F-6A79-4E0A-ADC6-A322056610DD}" srcOrd="0" destOrd="0" presId="urn:microsoft.com/office/officeart/2005/8/layout/hList9"/>
    <dgm:cxn modelId="{D2886775-B527-43BA-B10B-E8A642FA224C}" type="presParOf" srcId="{C5F2086D-3B3D-4347-B299-08E12B6788C9}" destId="{65CD07AA-F60A-454E-BC2C-7E59E5A3C518}" srcOrd="1" destOrd="0" presId="urn:microsoft.com/office/officeart/2005/8/layout/hList9"/>
    <dgm:cxn modelId="{BE94ABB9-0FC0-4EB3-A2F6-C51488601166}" type="presParOf" srcId="{65CD07AA-F60A-454E-BC2C-7E59E5A3C518}" destId="{C6E5455D-B5C1-4428-BC8D-6D3DD216EAC1}" srcOrd="0" destOrd="0" presId="urn:microsoft.com/office/officeart/2005/8/layout/hList9"/>
    <dgm:cxn modelId="{095083A2-C347-4977-9C21-7C9E9D0A08C8}" type="presParOf" srcId="{65CD07AA-F60A-454E-BC2C-7E59E5A3C518}" destId="{FE093C00-7E6C-4311-A484-A438A893BFF5}" srcOrd="1" destOrd="0" presId="urn:microsoft.com/office/officeart/2005/8/layout/hList9"/>
    <dgm:cxn modelId="{53461D19-6052-4D6C-91DC-092670ED6C14}" type="presParOf" srcId="{798D7B7E-34A2-40AA-894A-8A9F0689A6B1}" destId="{34A81118-F499-4451-8D7B-270E77BEE92A}" srcOrd="17" destOrd="0" presId="urn:microsoft.com/office/officeart/2005/8/layout/hList9"/>
    <dgm:cxn modelId="{8D8935EE-F989-42A1-A516-3E05704508CC}" type="presParOf" srcId="{798D7B7E-34A2-40AA-894A-8A9F0689A6B1}" destId="{4F0FBC38-6B3F-4C2A-946F-A77D4A3C54A8}"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F0E943-3690-4206-A2D8-9C4CE2CD00DA}" type="doc">
      <dgm:prSet loTypeId="urn:microsoft.com/office/officeart/2005/8/layout/cycle2" loCatId="cycle" qsTypeId="urn:microsoft.com/office/officeart/2005/8/quickstyle/simple3" qsCatId="simple" csTypeId="urn:microsoft.com/office/officeart/2005/8/colors/accent1_2" csCatId="accent1" phldr="1"/>
      <dgm:spPr/>
      <dgm:t>
        <a:bodyPr/>
        <a:lstStyle/>
        <a:p>
          <a:endParaRPr lang="en-CA"/>
        </a:p>
      </dgm:t>
    </dgm:pt>
    <dgm:pt modelId="{4DBE5EA5-DA39-4C56-82A7-89F2EB847815}">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CA" dirty="0"/>
            <a:t>Design</a:t>
          </a:r>
        </a:p>
      </dgm:t>
    </dgm:pt>
    <dgm:pt modelId="{0206B1B6-E143-4D84-B4D6-E3AEAB4A388A}" type="parTrans" cxnId="{B2A380EF-AC12-4F1F-A92A-3134BE725B99}">
      <dgm:prSet/>
      <dgm:spPr/>
      <dgm:t>
        <a:bodyPr/>
        <a:lstStyle/>
        <a:p>
          <a:endParaRPr lang="en-CA"/>
        </a:p>
      </dgm:t>
    </dgm:pt>
    <dgm:pt modelId="{940332BA-C0BF-437C-AC05-C78ADA4A03C4}" type="sibTrans" cxnId="{B2A380EF-AC12-4F1F-A92A-3134BE725B99}">
      <dgm:prSet>
        <dgm:style>
          <a:lnRef idx="1">
            <a:schemeClr val="accent1"/>
          </a:lnRef>
          <a:fillRef idx="2">
            <a:schemeClr val="accent1"/>
          </a:fillRef>
          <a:effectRef idx="1">
            <a:schemeClr val="accent1"/>
          </a:effectRef>
          <a:fontRef idx="minor">
            <a:schemeClr val="dk1"/>
          </a:fontRef>
        </dgm:style>
      </dgm:prSet>
      <dgm:spPr/>
      <dgm:t>
        <a:bodyPr/>
        <a:lstStyle/>
        <a:p>
          <a:endParaRPr lang="en-CA" dirty="0"/>
        </a:p>
      </dgm:t>
    </dgm:pt>
    <dgm:pt modelId="{952EAAC2-4677-46D0-8F16-A04F8180DD4D}">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CA" dirty="0"/>
            <a:t>Build</a:t>
          </a:r>
        </a:p>
      </dgm:t>
    </dgm:pt>
    <dgm:pt modelId="{489ECD5C-5417-45B9-9863-43A86DF3DB87}" type="parTrans" cxnId="{A1A4FED7-B139-4F6D-A164-98FF4E0FDA3D}">
      <dgm:prSet/>
      <dgm:spPr/>
      <dgm:t>
        <a:bodyPr/>
        <a:lstStyle/>
        <a:p>
          <a:endParaRPr lang="en-CA"/>
        </a:p>
      </dgm:t>
    </dgm:pt>
    <dgm:pt modelId="{909F655E-1F51-4F83-B025-63F7B00A8955}" type="sibTrans" cxnId="{A1A4FED7-B139-4F6D-A164-98FF4E0FDA3D}">
      <dgm:prSet>
        <dgm:style>
          <a:lnRef idx="1">
            <a:schemeClr val="accent1"/>
          </a:lnRef>
          <a:fillRef idx="2">
            <a:schemeClr val="accent1"/>
          </a:fillRef>
          <a:effectRef idx="1">
            <a:schemeClr val="accent1"/>
          </a:effectRef>
          <a:fontRef idx="minor">
            <a:schemeClr val="dk1"/>
          </a:fontRef>
        </dgm:style>
      </dgm:prSet>
      <dgm:spPr/>
      <dgm:t>
        <a:bodyPr/>
        <a:lstStyle/>
        <a:p>
          <a:endParaRPr lang="en-CA" dirty="0"/>
        </a:p>
      </dgm:t>
    </dgm:pt>
    <dgm:pt modelId="{4293F614-B583-4EF3-872F-5DC635F71846}">
      <dgm:prSet phldrT="[Text]">
        <dgm:style>
          <a:lnRef idx="2">
            <a:schemeClr val="accent3">
              <a:shade val="50000"/>
            </a:schemeClr>
          </a:lnRef>
          <a:fillRef idx="1">
            <a:schemeClr val="accent3"/>
          </a:fillRef>
          <a:effectRef idx="0">
            <a:schemeClr val="accent3"/>
          </a:effectRef>
          <a:fontRef idx="minor">
            <a:schemeClr val="lt1"/>
          </a:fontRef>
        </dgm:style>
      </dgm:prSet>
      <dgm:spPr/>
      <dgm:t>
        <a:bodyPr anchor="ctr" anchorCtr="0"/>
        <a:lstStyle/>
        <a:p>
          <a:r>
            <a:rPr lang="en-CA" dirty="0"/>
            <a:t>Operate</a:t>
          </a:r>
        </a:p>
      </dgm:t>
    </dgm:pt>
    <dgm:pt modelId="{926A5032-190E-4469-94A8-1068E4A478CD}" type="parTrans" cxnId="{4ED5826E-FF58-48CB-AC0C-74DCC0B1EB83}">
      <dgm:prSet/>
      <dgm:spPr/>
      <dgm:t>
        <a:bodyPr/>
        <a:lstStyle/>
        <a:p>
          <a:endParaRPr lang="en-CA"/>
        </a:p>
      </dgm:t>
    </dgm:pt>
    <dgm:pt modelId="{9B32A930-1C9B-44E3-AAC6-5B1DB7294F6C}" type="sibTrans" cxnId="{4ED5826E-FF58-48CB-AC0C-74DCC0B1EB83}">
      <dgm:prSet>
        <dgm:style>
          <a:lnRef idx="1">
            <a:schemeClr val="accent1"/>
          </a:lnRef>
          <a:fillRef idx="2">
            <a:schemeClr val="accent1"/>
          </a:fillRef>
          <a:effectRef idx="1">
            <a:schemeClr val="accent1"/>
          </a:effectRef>
          <a:fontRef idx="minor">
            <a:schemeClr val="dk1"/>
          </a:fontRef>
        </dgm:style>
      </dgm:prSet>
      <dgm:spPr/>
      <dgm:t>
        <a:bodyPr/>
        <a:lstStyle/>
        <a:p>
          <a:endParaRPr lang="en-CA" dirty="0"/>
        </a:p>
      </dgm:t>
    </dgm:pt>
    <dgm:pt modelId="{083D1EBB-ABEF-4332-974D-AFA4874318E7}">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CA" dirty="0"/>
            <a:t>Analyze</a:t>
          </a:r>
        </a:p>
      </dgm:t>
    </dgm:pt>
    <dgm:pt modelId="{9036B1F9-CEC4-4A45-91E3-B0BC10C989BF}" type="parTrans" cxnId="{FD9FC011-33E6-4E64-954F-4D70437C0E6D}">
      <dgm:prSet/>
      <dgm:spPr/>
      <dgm:t>
        <a:bodyPr/>
        <a:lstStyle/>
        <a:p>
          <a:endParaRPr lang="en-CA"/>
        </a:p>
      </dgm:t>
    </dgm:pt>
    <dgm:pt modelId="{AC843181-E9C0-429F-9FB7-3C5626028406}" type="sibTrans" cxnId="{FD9FC011-33E6-4E64-954F-4D70437C0E6D}">
      <dgm:prSet>
        <dgm:style>
          <a:lnRef idx="1">
            <a:schemeClr val="accent1"/>
          </a:lnRef>
          <a:fillRef idx="2">
            <a:schemeClr val="accent1"/>
          </a:fillRef>
          <a:effectRef idx="1">
            <a:schemeClr val="accent1"/>
          </a:effectRef>
          <a:fontRef idx="minor">
            <a:schemeClr val="dk1"/>
          </a:fontRef>
        </dgm:style>
      </dgm:prSet>
      <dgm:spPr/>
      <dgm:t>
        <a:bodyPr/>
        <a:lstStyle/>
        <a:p>
          <a:endParaRPr lang="en-CA" dirty="0"/>
        </a:p>
      </dgm:t>
    </dgm:pt>
    <dgm:pt modelId="{D366ECFB-43E1-418D-BE03-F0924D01F5F7}" type="pres">
      <dgm:prSet presAssocID="{D6F0E943-3690-4206-A2D8-9C4CE2CD00DA}" presName="cycle" presStyleCnt="0">
        <dgm:presLayoutVars>
          <dgm:dir/>
          <dgm:resizeHandles val="exact"/>
        </dgm:presLayoutVars>
      </dgm:prSet>
      <dgm:spPr/>
    </dgm:pt>
    <dgm:pt modelId="{1BBBE34E-9CAF-48D0-A7CD-0B7D756CAF67}" type="pres">
      <dgm:prSet presAssocID="{4DBE5EA5-DA39-4C56-82A7-89F2EB847815}" presName="node" presStyleLbl="node1" presStyleIdx="0" presStyleCnt="4">
        <dgm:presLayoutVars>
          <dgm:bulletEnabled val="1"/>
        </dgm:presLayoutVars>
      </dgm:prSet>
      <dgm:spPr/>
    </dgm:pt>
    <dgm:pt modelId="{F5EF333C-57F0-4910-BEC1-7C307547C8CA}" type="pres">
      <dgm:prSet presAssocID="{940332BA-C0BF-437C-AC05-C78ADA4A03C4}" presName="sibTrans" presStyleLbl="sibTrans2D1" presStyleIdx="0" presStyleCnt="4"/>
      <dgm:spPr/>
    </dgm:pt>
    <dgm:pt modelId="{D69E9317-48E5-469D-940E-F74DD47C2BCC}" type="pres">
      <dgm:prSet presAssocID="{940332BA-C0BF-437C-AC05-C78ADA4A03C4}" presName="connectorText" presStyleLbl="sibTrans2D1" presStyleIdx="0" presStyleCnt="4"/>
      <dgm:spPr/>
    </dgm:pt>
    <dgm:pt modelId="{C996F77E-09D9-4FCC-B434-903CA10FAA25}" type="pres">
      <dgm:prSet presAssocID="{952EAAC2-4677-46D0-8F16-A04F8180DD4D}" presName="node" presStyleLbl="node1" presStyleIdx="1" presStyleCnt="4">
        <dgm:presLayoutVars>
          <dgm:bulletEnabled val="1"/>
        </dgm:presLayoutVars>
      </dgm:prSet>
      <dgm:spPr/>
    </dgm:pt>
    <dgm:pt modelId="{F177FC55-1CD6-4BE5-88A2-074EC5A8D3A4}" type="pres">
      <dgm:prSet presAssocID="{909F655E-1F51-4F83-B025-63F7B00A8955}" presName="sibTrans" presStyleLbl="sibTrans2D1" presStyleIdx="1" presStyleCnt="4"/>
      <dgm:spPr/>
    </dgm:pt>
    <dgm:pt modelId="{32FB9EA5-3851-441D-8BAF-D2BACCE1CD62}" type="pres">
      <dgm:prSet presAssocID="{909F655E-1F51-4F83-B025-63F7B00A8955}" presName="connectorText" presStyleLbl="sibTrans2D1" presStyleIdx="1" presStyleCnt="4"/>
      <dgm:spPr/>
    </dgm:pt>
    <dgm:pt modelId="{6F4523F5-FE0C-464B-985C-96F62835926D}" type="pres">
      <dgm:prSet presAssocID="{4293F614-B583-4EF3-872F-5DC635F71846}" presName="node" presStyleLbl="node1" presStyleIdx="2" presStyleCnt="4">
        <dgm:presLayoutVars>
          <dgm:bulletEnabled val="1"/>
        </dgm:presLayoutVars>
      </dgm:prSet>
      <dgm:spPr/>
    </dgm:pt>
    <dgm:pt modelId="{E3B78D29-4370-47E7-9084-6C157FBD0BFD}" type="pres">
      <dgm:prSet presAssocID="{9B32A930-1C9B-44E3-AAC6-5B1DB7294F6C}" presName="sibTrans" presStyleLbl="sibTrans2D1" presStyleIdx="2" presStyleCnt="4"/>
      <dgm:spPr/>
    </dgm:pt>
    <dgm:pt modelId="{9239197B-1113-44C6-884C-74170FE8651D}" type="pres">
      <dgm:prSet presAssocID="{9B32A930-1C9B-44E3-AAC6-5B1DB7294F6C}" presName="connectorText" presStyleLbl="sibTrans2D1" presStyleIdx="2" presStyleCnt="4"/>
      <dgm:spPr/>
    </dgm:pt>
    <dgm:pt modelId="{7333F539-69FE-4B29-AAA9-DACE54D909F0}" type="pres">
      <dgm:prSet presAssocID="{083D1EBB-ABEF-4332-974D-AFA4874318E7}" presName="node" presStyleLbl="node1" presStyleIdx="3" presStyleCnt="4">
        <dgm:presLayoutVars>
          <dgm:bulletEnabled val="1"/>
        </dgm:presLayoutVars>
      </dgm:prSet>
      <dgm:spPr/>
    </dgm:pt>
    <dgm:pt modelId="{9B12AD70-3485-421B-A928-EDA20B103372}" type="pres">
      <dgm:prSet presAssocID="{AC843181-E9C0-429F-9FB7-3C5626028406}" presName="sibTrans" presStyleLbl="sibTrans2D1" presStyleIdx="3" presStyleCnt="4"/>
      <dgm:spPr/>
    </dgm:pt>
    <dgm:pt modelId="{99F99BCA-7587-4DC7-99D8-B0BCB36E8AA9}" type="pres">
      <dgm:prSet presAssocID="{AC843181-E9C0-429F-9FB7-3C5626028406}" presName="connectorText" presStyleLbl="sibTrans2D1" presStyleIdx="3" presStyleCnt="4"/>
      <dgm:spPr/>
    </dgm:pt>
  </dgm:ptLst>
  <dgm:cxnLst>
    <dgm:cxn modelId="{FD9FC011-33E6-4E64-954F-4D70437C0E6D}" srcId="{D6F0E943-3690-4206-A2D8-9C4CE2CD00DA}" destId="{083D1EBB-ABEF-4332-974D-AFA4874318E7}" srcOrd="3" destOrd="0" parTransId="{9036B1F9-CEC4-4A45-91E3-B0BC10C989BF}" sibTransId="{AC843181-E9C0-429F-9FB7-3C5626028406}"/>
    <dgm:cxn modelId="{B997D218-313D-49F7-A492-3BD5110ED6B5}" type="presOf" srcId="{4DBE5EA5-DA39-4C56-82A7-89F2EB847815}" destId="{1BBBE34E-9CAF-48D0-A7CD-0B7D756CAF67}" srcOrd="0" destOrd="0" presId="urn:microsoft.com/office/officeart/2005/8/layout/cycle2"/>
    <dgm:cxn modelId="{5B5FD92F-3B0E-4F22-9C18-368EB6365BF8}" type="presOf" srcId="{AC843181-E9C0-429F-9FB7-3C5626028406}" destId="{9B12AD70-3485-421B-A928-EDA20B103372}" srcOrd="0" destOrd="0" presId="urn:microsoft.com/office/officeart/2005/8/layout/cycle2"/>
    <dgm:cxn modelId="{E5F14732-3E90-4722-B891-169C5137593E}" type="presOf" srcId="{909F655E-1F51-4F83-B025-63F7B00A8955}" destId="{32FB9EA5-3851-441D-8BAF-D2BACCE1CD62}" srcOrd="1" destOrd="0" presId="urn:microsoft.com/office/officeart/2005/8/layout/cycle2"/>
    <dgm:cxn modelId="{08D5B539-EC9C-4B14-BC7C-44CA72286BC5}" type="presOf" srcId="{9B32A930-1C9B-44E3-AAC6-5B1DB7294F6C}" destId="{E3B78D29-4370-47E7-9084-6C157FBD0BFD}" srcOrd="0" destOrd="0" presId="urn:microsoft.com/office/officeart/2005/8/layout/cycle2"/>
    <dgm:cxn modelId="{5BB54E60-5F08-44E5-ABAA-DB45B4E7F54A}" type="presOf" srcId="{4293F614-B583-4EF3-872F-5DC635F71846}" destId="{6F4523F5-FE0C-464B-985C-96F62835926D}" srcOrd="0" destOrd="0" presId="urn:microsoft.com/office/officeart/2005/8/layout/cycle2"/>
    <dgm:cxn modelId="{811C0A42-0374-4E8E-9CD1-32BD686B1B1D}" type="presOf" srcId="{083D1EBB-ABEF-4332-974D-AFA4874318E7}" destId="{7333F539-69FE-4B29-AAA9-DACE54D909F0}" srcOrd="0" destOrd="0" presId="urn:microsoft.com/office/officeart/2005/8/layout/cycle2"/>
    <dgm:cxn modelId="{1026EC44-28E7-4BDB-A190-197B8479FA2C}" type="presOf" srcId="{D6F0E943-3690-4206-A2D8-9C4CE2CD00DA}" destId="{D366ECFB-43E1-418D-BE03-F0924D01F5F7}" srcOrd="0" destOrd="0" presId="urn:microsoft.com/office/officeart/2005/8/layout/cycle2"/>
    <dgm:cxn modelId="{3E3BE04B-E59C-42EA-BAFE-5326F86B0FD3}" type="presOf" srcId="{9B32A930-1C9B-44E3-AAC6-5B1DB7294F6C}" destId="{9239197B-1113-44C6-884C-74170FE8651D}" srcOrd="1" destOrd="0" presId="urn:microsoft.com/office/officeart/2005/8/layout/cycle2"/>
    <dgm:cxn modelId="{4ED5826E-FF58-48CB-AC0C-74DCC0B1EB83}" srcId="{D6F0E943-3690-4206-A2D8-9C4CE2CD00DA}" destId="{4293F614-B583-4EF3-872F-5DC635F71846}" srcOrd="2" destOrd="0" parTransId="{926A5032-190E-4469-94A8-1068E4A478CD}" sibTransId="{9B32A930-1C9B-44E3-AAC6-5B1DB7294F6C}"/>
    <dgm:cxn modelId="{7C9C0C83-F431-416A-8C09-130126F115BE}" type="presOf" srcId="{940332BA-C0BF-437C-AC05-C78ADA4A03C4}" destId="{F5EF333C-57F0-4910-BEC1-7C307547C8CA}" srcOrd="0" destOrd="0" presId="urn:microsoft.com/office/officeart/2005/8/layout/cycle2"/>
    <dgm:cxn modelId="{999CCA96-E025-4A68-AD89-1691F1584BEB}" type="presOf" srcId="{AC843181-E9C0-429F-9FB7-3C5626028406}" destId="{99F99BCA-7587-4DC7-99D8-B0BCB36E8AA9}" srcOrd="1" destOrd="0" presId="urn:microsoft.com/office/officeart/2005/8/layout/cycle2"/>
    <dgm:cxn modelId="{13DC20D6-C015-42B9-9162-4E7B28EB1874}" type="presOf" srcId="{940332BA-C0BF-437C-AC05-C78ADA4A03C4}" destId="{D69E9317-48E5-469D-940E-F74DD47C2BCC}" srcOrd="1" destOrd="0" presId="urn:microsoft.com/office/officeart/2005/8/layout/cycle2"/>
    <dgm:cxn modelId="{A1A4FED7-B139-4F6D-A164-98FF4E0FDA3D}" srcId="{D6F0E943-3690-4206-A2D8-9C4CE2CD00DA}" destId="{952EAAC2-4677-46D0-8F16-A04F8180DD4D}" srcOrd="1" destOrd="0" parTransId="{489ECD5C-5417-45B9-9863-43A86DF3DB87}" sibTransId="{909F655E-1F51-4F83-B025-63F7B00A8955}"/>
    <dgm:cxn modelId="{E04377D9-7A82-4A1F-8BDA-F102815B420E}" type="presOf" srcId="{952EAAC2-4677-46D0-8F16-A04F8180DD4D}" destId="{C996F77E-09D9-4FCC-B434-903CA10FAA25}" srcOrd="0" destOrd="0" presId="urn:microsoft.com/office/officeart/2005/8/layout/cycle2"/>
    <dgm:cxn modelId="{5273A0E0-D130-4629-A0E7-FC70D6C9078D}" type="presOf" srcId="{909F655E-1F51-4F83-B025-63F7B00A8955}" destId="{F177FC55-1CD6-4BE5-88A2-074EC5A8D3A4}" srcOrd="0" destOrd="0" presId="urn:microsoft.com/office/officeart/2005/8/layout/cycle2"/>
    <dgm:cxn modelId="{B2A380EF-AC12-4F1F-A92A-3134BE725B99}" srcId="{D6F0E943-3690-4206-A2D8-9C4CE2CD00DA}" destId="{4DBE5EA5-DA39-4C56-82A7-89F2EB847815}" srcOrd="0" destOrd="0" parTransId="{0206B1B6-E143-4D84-B4D6-E3AEAB4A388A}" sibTransId="{940332BA-C0BF-437C-AC05-C78ADA4A03C4}"/>
    <dgm:cxn modelId="{F6772C02-21B7-4C8A-80BB-E1E19938D31F}" type="presParOf" srcId="{D366ECFB-43E1-418D-BE03-F0924D01F5F7}" destId="{1BBBE34E-9CAF-48D0-A7CD-0B7D756CAF67}" srcOrd="0" destOrd="0" presId="urn:microsoft.com/office/officeart/2005/8/layout/cycle2"/>
    <dgm:cxn modelId="{7F291120-B2DA-4765-9618-1F6DC2B8F36B}" type="presParOf" srcId="{D366ECFB-43E1-418D-BE03-F0924D01F5F7}" destId="{F5EF333C-57F0-4910-BEC1-7C307547C8CA}" srcOrd="1" destOrd="0" presId="urn:microsoft.com/office/officeart/2005/8/layout/cycle2"/>
    <dgm:cxn modelId="{F9F0111B-B629-4117-BD6F-711820A53DF3}" type="presParOf" srcId="{F5EF333C-57F0-4910-BEC1-7C307547C8CA}" destId="{D69E9317-48E5-469D-940E-F74DD47C2BCC}" srcOrd="0" destOrd="0" presId="urn:microsoft.com/office/officeart/2005/8/layout/cycle2"/>
    <dgm:cxn modelId="{4E3AD8C9-64EB-487D-A61E-7BDF63FA085E}" type="presParOf" srcId="{D366ECFB-43E1-418D-BE03-F0924D01F5F7}" destId="{C996F77E-09D9-4FCC-B434-903CA10FAA25}" srcOrd="2" destOrd="0" presId="urn:microsoft.com/office/officeart/2005/8/layout/cycle2"/>
    <dgm:cxn modelId="{B607D2C6-46F7-4FEF-8399-29D19C4C1521}" type="presParOf" srcId="{D366ECFB-43E1-418D-BE03-F0924D01F5F7}" destId="{F177FC55-1CD6-4BE5-88A2-074EC5A8D3A4}" srcOrd="3" destOrd="0" presId="urn:microsoft.com/office/officeart/2005/8/layout/cycle2"/>
    <dgm:cxn modelId="{92C2B721-83BE-4F78-981E-8A8136790292}" type="presParOf" srcId="{F177FC55-1CD6-4BE5-88A2-074EC5A8D3A4}" destId="{32FB9EA5-3851-441D-8BAF-D2BACCE1CD62}" srcOrd="0" destOrd="0" presId="urn:microsoft.com/office/officeart/2005/8/layout/cycle2"/>
    <dgm:cxn modelId="{6D53F553-2202-4E9E-97B5-BFD88F40FC69}" type="presParOf" srcId="{D366ECFB-43E1-418D-BE03-F0924D01F5F7}" destId="{6F4523F5-FE0C-464B-985C-96F62835926D}" srcOrd="4" destOrd="0" presId="urn:microsoft.com/office/officeart/2005/8/layout/cycle2"/>
    <dgm:cxn modelId="{C9A54CFF-19F4-413C-B240-0925810EA355}" type="presParOf" srcId="{D366ECFB-43E1-418D-BE03-F0924D01F5F7}" destId="{E3B78D29-4370-47E7-9084-6C157FBD0BFD}" srcOrd="5" destOrd="0" presId="urn:microsoft.com/office/officeart/2005/8/layout/cycle2"/>
    <dgm:cxn modelId="{9B9A658A-01B2-449D-B9C5-346AE8DC6703}" type="presParOf" srcId="{E3B78D29-4370-47E7-9084-6C157FBD0BFD}" destId="{9239197B-1113-44C6-884C-74170FE8651D}" srcOrd="0" destOrd="0" presId="urn:microsoft.com/office/officeart/2005/8/layout/cycle2"/>
    <dgm:cxn modelId="{19E08E15-0506-454D-96D7-7C8CC683892E}" type="presParOf" srcId="{D366ECFB-43E1-418D-BE03-F0924D01F5F7}" destId="{7333F539-69FE-4B29-AAA9-DACE54D909F0}" srcOrd="6" destOrd="0" presId="urn:microsoft.com/office/officeart/2005/8/layout/cycle2"/>
    <dgm:cxn modelId="{1AE5A0AA-E7A1-4D6A-A9B3-41ECF2F0E3CC}" type="presParOf" srcId="{D366ECFB-43E1-418D-BE03-F0924D01F5F7}" destId="{9B12AD70-3485-421B-A928-EDA20B103372}" srcOrd="7" destOrd="0" presId="urn:microsoft.com/office/officeart/2005/8/layout/cycle2"/>
    <dgm:cxn modelId="{C4D44CCE-25E9-40F9-B866-BDEB8383C2F2}" type="presParOf" srcId="{9B12AD70-3485-421B-A928-EDA20B103372}" destId="{99F99BCA-7587-4DC7-99D8-B0BCB36E8AA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71843C-F108-41D2-AC30-0FA2E5F93C8B}" type="doc">
      <dgm:prSet loTypeId="urn:microsoft.com/office/officeart/2005/8/layout/chevron1" loCatId="process" qsTypeId="urn:microsoft.com/office/officeart/2005/8/quickstyle/simple1" qsCatId="simple" csTypeId="urn:microsoft.com/office/officeart/2005/8/colors/accent1_2" csCatId="accent1" phldr="1"/>
      <dgm:spPr/>
    </dgm:pt>
    <dgm:pt modelId="{414470A3-A6AC-459B-B9AA-E20EB6A89AAF}">
      <dgm:prSet phldrT="[Text]" custT="1"/>
      <dgm:spPr>
        <a:xfrm>
          <a:off x="13862" y="0"/>
          <a:ext cx="2156364" cy="789351"/>
        </a:xfrm>
        <a:solidFill>
          <a:schemeClr val="accent1"/>
        </a:solidFill>
        <a:ln w="57150" cap="flat" cmpd="sng" algn="ctr">
          <a:noFill/>
          <a:prstDash val="solid"/>
          <a:miter lim="800000"/>
        </a:ln>
        <a:effectLst/>
      </dgm:spPr>
      <dgm:t>
        <a:bodyPr/>
        <a:lstStyle/>
        <a:p>
          <a:r>
            <a:rPr lang="en-CA" sz="900" b="1" cap="small" baseline="0" dirty="0">
              <a:solidFill>
                <a:sysClr val="window" lastClr="FFFFFF"/>
              </a:solidFill>
              <a:latin typeface="+mn-lt"/>
              <a:ea typeface="+mn-ea"/>
              <a:cs typeface="+mn-cs"/>
            </a:rPr>
            <a:t>Intake</a:t>
          </a:r>
        </a:p>
      </dgm:t>
    </dgm:pt>
    <dgm:pt modelId="{90060220-EF1F-4217-84C8-51EC9086C41D}" type="parTrans" cxnId="{6C8C6397-E970-4BF9-B2C5-637BD53A4B1F}">
      <dgm:prSet/>
      <dgm:spPr/>
      <dgm:t>
        <a:bodyPr/>
        <a:lstStyle/>
        <a:p>
          <a:endParaRPr lang="en-CA" sz="900"/>
        </a:p>
      </dgm:t>
    </dgm:pt>
    <dgm:pt modelId="{16E14F31-77CF-430F-A258-1A561E79B007}" type="sibTrans" cxnId="{6C8C6397-E970-4BF9-B2C5-637BD53A4B1F}">
      <dgm:prSet/>
      <dgm:spPr/>
      <dgm:t>
        <a:bodyPr/>
        <a:lstStyle/>
        <a:p>
          <a:endParaRPr lang="en-CA" sz="900"/>
        </a:p>
      </dgm:t>
    </dgm:pt>
    <dgm:pt modelId="{10FD8B80-1E4A-4642-A260-E6D944EE24AB}">
      <dgm:prSet phldrT="[Text]" custT="1"/>
      <dgm:spPr>
        <a:xfrm>
          <a:off x="13862" y="0"/>
          <a:ext cx="2156364" cy="789351"/>
        </a:xfrm>
        <a:solidFill>
          <a:schemeClr val="accent1"/>
        </a:solidFill>
        <a:ln w="57150" cap="flat" cmpd="sng" algn="ctr">
          <a:noFill/>
          <a:prstDash val="solid"/>
          <a:miter lim="800000"/>
        </a:ln>
        <a:effectLst/>
      </dgm:spPr>
      <dgm:t>
        <a:bodyPr/>
        <a:lstStyle/>
        <a:p>
          <a:r>
            <a:rPr lang="en-US" sz="900" b="1" cap="small" baseline="0" dirty="0">
              <a:solidFill>
                <a:sysClr val="window" lastClr="FFFFFF"/>
              </a:solidFill>
              <a:latin typeface="+mn-lt"/>
              <a:ea typeface="+mn-ea"/>
              <a:cs typeface="+mn-cs"/>
            </a:rPr>
            <a:t>Analyze</a:t>
          </a:r>
          <a:endParaRPr lang="en-CA" sz="900" b="1" cap="small" baseline="0" dirty="0">
            <a:solidFill>
              <a:sysClr val="window" lastClr="FFFFFF"/>
            </a:solidFill>
            <a:latin typeface="+mn-lt"/>
            <a:ea typeface="+mn-ea"/>
            <a:cs typeface="+mn-cs"/>
          </a:endParaRPr>
        </a:p>
      </dgm:t>
    </dgm:pt>
    <dgm:pt modelId="{3DD0C9A8-8576-4A05-801D-AB75FBA6AC37}" type="parTrans" cxnId="{6294D9DF-FE0B-4E7A-9C25-A9DEE546EFF7}">
      <dgm:prSet/>
      <dgm:spPr/>
      <dgm:t>
        <a:bodyPr/>
        <a:lstStyle/>
        <a:p>
          <a:endParaRPr lang="en-CA" sz="900"/>
        </a:p>
      </dgm:t>
    </dgm:pt>
    <dgm:pt modelId="{93778905-183F-42A5-B5F6-B3F6F30857DA}" type="sibTrans" cxnId="{6294D9DF-FE0B-4E7A-9C25-A9DEE546EFF7}">
      <dgm:prSet/>
      <dgm:spPr/>
      <dgm:t>
        <a:bodyPr/>
        <a:lstStyle/>
        <a:p>
          <a:endParaRPr lang="en-CA" sz="900"/>
        </a:p>
      </dgm:t>
    </dgm:pt>
    <dgm:pt modelId="{5DE96BD9-AEA1-43CD-8D10-E9D53E4B6570}">
      <dgm:prSet phldrT="[Text]" custT="1"/>
      <dgm:spPr>
        <a:xfrm>
          <a:off x="13862" y="0"/>
          <a:ext cx="2156364" cy="789351"/>
        </a:xfrm>
        <a:solidFill>
          <a:schemeClr val="accent1"/>
        </a:solidFill>
        <a:ln w="57150" cap="flat" cmpd="sng" algn="ctr">
          <a:noFill/>
          <a:prstDash val="solid"/>
          <a:miter lim="800000"/>
        </a:ln>
        <a:effectLst/>
      </dgm:spPr>
      <dgm:t>
        <a:bodyPr/>
        <a:lstStyle/>
        <a:p>
          <a:r>
            <a:rPr lang="en-US" sz="900" b="1" cap="small" baseline="0" dirty="0">
              <a:solidFill>
                <a:sysClr val="window" lastClr="FFFFFF"/>
              </a:solidFill>
              <a:latin typeface="+mn-lt"/>
              <a:ea typeface="+mn-ea"/>
              <a:cs typeface="+mn-cs"/>
            </a:rPr>
            <a:t>Design</a:t>
          </a:r>
          <a:endParaRPr lang="en-CA" sz="900" b="1" cap="small" baseline="0" dirty="0">
            <a:solidFill>
              <a:sysClr val="window" lastClr="FFFFFF"/>
            </a:solidFill>
            <a:latin typeface="+mn-lt"/>
            <a:ea typeface="+mn-ea"/>
            <a:cs typeface="+mn-cs"/>
          </a:endParaRPr>
        </a:p>
      </dgm:t>
    </dgm:pt>
    <dgm:pt modelId="{9CDE0263-9C29-4052-8072-F71D80951D3F}" type="parTrans" cxnId="{0A01E3AD-44FD-4B7A-8363-739EF645C785}">
      <dgm:prSet/>
      <dgm:spPr/>
      <dgm:t>
        <a:bodyPr/>
        <a:lstStyle/>
        <a:p>
          <a:endParaRPr lang="en-CA" sz="900"/>
        </a:p>
      </dgm:t>
    </dgm:pt>
    <dgm:pt modelId="{185CBBB0-7766-421E-9E93-C65CE345E3DB}" type="sibTrans" cxnId="{0A01E3AD-44FD-4B7A-8363-739EF645C785}">
      <dgm:prSet/>
      <dgm:spPr/>
      <dgm:t>
        <a:bodyPr/>
        <a:lstStyle/>
        <a:p>
          <a:endParaRPr lang="en-CA" sz="900"/>
        </a:p>
      </dgm:t>
    </dgm:pt>
    <dgm:pt modelId="{373B7EAA-1D90-4D5E-91D7-4710A769FDBD}">
      <dgm:prSet phldrT="[Text]" custT="1"/>
      <dgm:spPr>
        <a:xfrm>
          <a:off x="13862" y="0"/>
          <a:ext cx="2156364" cy="789351"/>
        </a:xfrm>
        <a:solidFill>
          <a:schemeClr val="accent1"/>
        </a:solidFill>
        <a:ln w="57150" cap="flat" cmpd="sng" algn="ctr">
          <a:noFill/>
          <a:prstDash val="solid"/>
          <a:miter lim="800000"/>
        </a:ln>
        <a:effectLst/>
      </dgm:spPr>
      <dgm:t>
        <a:bodyPr/>
        <a:lstStyle/>
        <a:p>
          <a:r>
            <a:rPr lang="en-US" sz="900" b="1" cap="small" baseline="0" dirty="0">
              <a:solidFill>
                <a:sysClr val="window" lastClr="FFFFFF"/>
              </a:solidFill>
              <a:latin typeface="+mn-lt"/>
              <a:ea typeface="+mn-ea"/>
              <a:cs typeface="+mn-cs"/>
            </a:rPr>
            <a:t>Build</a:t>
          </a:r>
          <a:endParaRPr lang="en-CA" sz="900" b="1" cap="small" baseline="0" dirty="0">
            <a:solidFill>
              <a:sysClr val="window" lastClr="FFFFFF"/>
            </a:solidFill>
            <a:latin typeface="+mn-lt"/>
            <a:ea typeface="+mn-ea"/>
            <a:cs typeface="+mn-cs"/>
          </a:endParaRPr>
        </a:p>
      </dgm:t>
    </dgm:pt>
    <dgm:pt modelId="{4EE9EA24-2F50-457E-8F84-25C7CD175BEA}" type="parTrans" cxnId="{85A1DD7C-1114-4C21-A100-5F72002B5749}">
      <dgm:prSet/>
      <dgm:spPr/>
      <dgm:t>
        <a:bodyPr/>
        <a:lstStyle/>
        <a:p>
          <a:endParaRPr lang="en-CA" sz="900"/>
        </a:p>
      </dgm:t>
    </dgm:pt>
    <dgm:pt modelId="{C8B7EF58-24DC-4B9B-B3A0-EB91E116A39A}" type="sibTrans" cxnId="{85A1DD7C-1114-4C21-A100-5F72002B5749}">
      <dgm:prSet/>
      <dgm:spPr/>
      <dgm:t>
        <a:bodyPr/>
        <a:lstStyle/>
        <a:p>
          <a:endParaRPr lang="en-CA" sz="900"/>
        </a:p>
      </dgm:t>
    </dgm:pt>
    <dgm:pt modelId="{C580EC89-E6C6-4743-BFA4-41446D15A56F}">
      <dgm:prSet phldrT="[Text]" custT="1"/>
      <dgm:spPr>
        <a:xfrm>
          <a:off x="13862" y="0"/>
          <a:ext cx="2156364" cy="789351"/>
        </a:xfrm>
        <a:solidFill>
          <a:schemeClr val="accent1"/>
        </a:solidFill>
        <a:ln w="57150" cap="flat" cmpd="sng" algn="ctr">
          <a:noFill/>
          <a:prstDash val="solid"/>
          <a:miter lim="800000"/>
        </a:ln>
        <a:effectLst/>
      </dgm:spPr>
      <dgm:t>
        <a:bodyPr/>
        <a:lstStyle/>
        <a:p>
          <a:r>
            <a:rPr lang="en-US" sz="900" b="1" cap="small" baseline="0" dirty="0">
              <a:solidFill>
                <a:sysClr val="window" lastClr="FFFFFF"/>
              </a:solidFill>
              <a:latin typeface="+mn-lt"/>
              <a:ea typeface="+mn-ea"/>
              <a:cs typeface="+mn-cs"/>
            </a:rPr>
            <a:t>Deploy</a:t>
          </a:r>
          <a:endParaRPr lang="en-CA" sz="900" b="1" cap="small" baseline="0" dirty="0">
            <a:solidFill>
              <a:sysClr val="window" lastClr="FFFFFF"/>
            </a:solidFill>
            <a:latin typeface="+mn-lt"/>
            <a:ea typeface="+mn-ea"/>
            <a:cs typeface="+mn-cs"/>
          </a:endParaRPr>
        </a:p>
      </dgm:t>
    </dgm:pt>
    <dgm:pt modelId="{8414F006-59F5-4DE8-AA45-2FEA33379D19}" type="parTrans" cxnId="{82B869FD-7D98-4DB4-B10D-2651D8826B15}">
      <dgm:prSet/>
      <dgm:spPr/>
      <dgm:t>
        <a:bodyPr/>
        <a:lstStyle/>
        <a:p>
          <a:endParaRPr lang="en-CA" sz="900"/>
        </a:p>
      </dgm:t>
    </dgm:pt>
    <dgm:pt modelId="{109D006E-1C84-4AC4-8BAB-498AE365D743}" type="sibTrans" cxnId="{82B869FD-7D98-4DB4-B10D-2651D8826B15}">
      <dgm:prSet/>
      <dgm:spPr/>
      <dgm:t>
        <a:bodyPr/>
        <a:lstStyle/>
        <a:p>
          <a:endParaRPr lang="en-CA" sz="900"/>
        </a:p>
      </dgm:t>
    </dgm:pt>
    <dgm:pt modelId="{B07D23D5-CE3A-4FBD-AA09-A379237F8F92}">
      <dgm:prSet phldrT="[Text]" custT="1"/>
      <dgm:spPr>
        <a:xfrm>
          <a:off x="13862" y="0"/>
          <a:ext cx="2156364" cy="789351"/>
        </a:xfrm>
        <a:solidFill>
          <a:schemeClr val="accent1"/>
        </a:solidFill>
        <a:ln w="57150" cap="flat" cmpd="sng" algn="ctr">
          <a:noFill/>
          <a:prstDash val="solid"/>
          <a:miter lim="800000"/>
        </a:ln>
        <a:effectLst/>
      </dgm:spPr>
      <dgm:t>
        <a:bodyPr/>
        <a:lstStyle/>
        <a:p>
          <a:r>
            <a:rPr lang="en-US" sz="900" b="1" cap="small" baseline="0" dirty="0">
              <a:solidFill>
                <a:sysClr val="window" lastClr="FFFFFF"/>
              </a:solidFill>
              <a:latin typeface="+mn-lt"/>
              <a:ea typeface="+mn-ea"/>
              <a:cs typeface="+mn-cs"/>
            </a:rPr>
            <a:t>Operate</a:t>
          </a:r>
          <a:endParaRPr lang="en-CA" sz="900" b="1" cap="small" baseline="0" dirty="0">
            <a:solidFill>
              <a:sysClr val="window" lastClr="FFFFFF"/>
            </a:solidFill>
            <a:latin typeface="+mn-lt"/>
            <a:ea typeface="+mn-ea"/>
            <a:cs typeface="+mn-cs"/>
          </a:endParaRPr>
        </a:p>
      </dgm:t>
    </dgm:pt>
    <dgm:pt modelId="{72CEDA33-A972-4829-8056-8E186A365D52}" type="parTrans" cxnId="{044F74B5-8585-4138-92B7-47D708090FAE}">
      <dgm:prSet/>
      <dgm:spPr/>
      <dgm:t>
        <a:bodyPr/>
        <a:lstStyle/>
        <a:p>
          <a:endParaRPr lang="en-CA" sz="900"/>
        </a:p>
      </dgm:t>
    </dgm:pt>
    <dgm:pt modelId="{16B3326B-C654-4FE8-ACF5-BD9DBBA514B6}" type="sibTrans" cxnId="{044F74B5-8585-4138-92B7-47D708090FAE}">
      <dgm:prSet/>
      <dgm:spPr/>
      <dgm:t>
        <a:bodyPr/>
        <a:lstStyle/>
        <a:p>
          <a:endParaRPr lang="en-CA" sz="900"/>
        </a:p>
      </dgm:t>
    </dgm:pt>
    <dgm:pt modelId="{515C2AE6-9E32-469F-80FB-4DB9158E19AC}">
      <dgm:prSet phldrT="[Text]" custT="1"/>
      <dgm:spPr>
        <a:xfrm>
          <a:off x="13862" y="0"/>
          <a:ext cx="2156364" cy="789351"/>
        </a:xfrm>
        <a:solidFill>
          <a:schemeClr val="accent1"/>
        </a:solidFill>
        <a:ln w="57150" cap="flat" cmpd="sng" algn="ctr">
          <a:noFill/>
          <a:prstDash val="solid"/>
          <a:miter lim="800000"/>
        </a:ln>
        <a:effectLst/>
      </dgm:spPr>
      <dgm:t>
        <a:bodyPr/>
        <a:lstStyle/>
        <a:p>
          <a:r>
            <a:rPr lang="en-US" sz="900" b="1" cap="small" baseline="0" dirty="0">
              <a:solidFill>
                <a:sysClr val="window" lastClr="FFFFFF"/>
              </a:solidFill>
              <a:latin typeface="+mn-lt"/>
              <a:ea typeface="+mn-ea"/>
              <a:cs typeface="+mn-cs"/>
            </a:rPr>
            <a:t>Retire</a:t>
          </a:r>
          <a:endParaRPr lang="en-CA" sz="900" b="1" cap="small" baseline="0" dirty="0">
            <a:solidFill>
              <a:sysClr val="window" lastClr="FFFFFF"/>
            </a:solidFill>
            <a:latin typeface="+mn-lt"/>
            <a:ea typeface="+mn-ea"/>
            <a:cs typeface="+mn-cs"/>
          </a:endParaRPr>
        </a:p>
      </dgm:t>
    </dgm:pt>
    <dgm:pt modelId="{71F7BB29-058C-4FA5-B255-28A6425451C9}" type="parTrans" cxnId="{28657627-4E6A-4F9F-8C70-A4FF385EE35B}">
      <dgm:prSet/>
      <dgm:spPr/>
      <dgm:t>
        <a:bodyPr/>
        <a:lstStyle/>
        <a:p>
          <a:endParaRPr lang="en-CA" sz="900"/>
        </a:p>
      </dgm:t>
    </dgm:pt>
    <dgm:pt modelId="{56726BBB-6B5C-4D78-A972-C875DE8B43D1}" type="sibTrans" cxnId="{28657627-4E6A-4F9F-8C70-A4FF385EE35B}">
      <dgm:prSet/>
      <dgm:spPr/>
      <dgm:t>
        <a:bodyPr/>
        <a:lstStyle/>
        <a:p>
          <a:endParaRPr lang="en-CA" sz="900"/>
        </a:p>
      </dgm:t>
    </dgm:pt>
    <dgm:pt modelId="{AEE39B13-89A0-4876-9F30-7807EBE7FA3F}" type="pres">
      <dgm:prSet presAssocID="{BB71843C-F108-41D2-AC30-0FA2E5F93C8B}" presName="Name0" presStyleCnt="0">
        <dgm:presLayoutVars>
          <dgm:dir/>
          <dgm:animLvl val="lvl"/>
          <dgm:resizeHandles val="exact"/>
        </dgm:presLayoutVars>
      </dgm:prSet>
      <dgm:spPr/>
    </dgm:pt>
    <dgm:pt modelId="{F1272A8E-D989-4DF3-8169-28E477E70A39}" type="pres">
      <dgm:prSet presAssocID="{414470A3-A6AC-459B-B9AA-E20EB6A89AAF}" presName="parTxOnly" presStyleLbl="node1" presStyleIdx="0" presStyleCnt="7">
        <dgm:presLayoutVars>
          <dgm:chMax val="0"/>
          <dgm:chPref val="0"/>
          <dgm:bulletEnabled val="1"/>
        </dgm:presLayoutVars>
      </dgm:prSet>
      <dgm:spPr/>
    </dgm:pt>
    <dgm:pt modelId="{B7064739-49F0-484E-9DA2-5B7D4128690D}" type="pres">
      <dgm:prSet presAssocID="{16E14F31-77CF-430F-A258-1A561E79B007}" presName="parTxOnlySpace" presStyleCnt="0"/>
      <dgm:spPr/>
    </dgm:pt>
    <dgm:pt modelId="{4C4A6D7E-39E7-4BD5-82A3-0F91054DA229}" type="pres">
      <dgm:prSet presAssocID="{10FD8B80-1E4A-4642-A260-E6D944EE24AB}" presName="parTxOnly" presStyleLbl="node1" presStyleIdx="1" presStyleCnt="7">
        <dgm:presLayoutVars>
          <dgm:chMax val="0"/>
          <dgm:chPref val="0"/>
          <dgm:bulletEnabled val="1"/>
        </dgm:presLayoutVars>
      </dgm:prSet>
      <dgm:spPr/>
    </dgm:pt>
    <dgm:pt modelId="{02442C4B-259E-4DDF-8A6D-08380A37FB4A}" type="pres">
      <dgm:prSet presAssocID="{93778905-183F-42A5-B5F6-B3F6F30857DA}" presName="parTxOnlySpace" presStyleCnt="0"/>
      <dgm:spPr/>
    </dgm:pt>
    <dgm:pt modelId="{7B6ABC69-A48A-4CEF-B951-F19A118EF553}" type="pres">
      <dgm:prSet presAssocID="{5DE96BD9-AEA1-43CD-8D10-E9D53E4B6570}" presName="parTxOnly" presStyleLbl="node1" presStyleIdx="2" presStyleCnt="7">
        <dgm:presLayoutVars>
          <dgm:chMax val="0"/>
          <dgm:chPref val="0"/>
          <dgm:bulletEnabled val="1"/>
        </dgm:presLayoutVars>
      </dgm:prSet>
      <dgm:spPr/>
    </dgm:pt>
    <dgm:pt modelId="{2A8F8EFD-4953-4827-89CE-5124615E001D}" type="pres">
      <dgm:prSet presAssocID="{185CBBB0-7766-421E-9E93-C65CE345E3DB}" presName="parTxOnlySpace" presStyleCnt="0"/>
      <dgm:spPr/>
    </dgm:pt>
    <dgm:pt modelId="{076D850C-5960-421B-936A-2440232F43EF}" type="pres">
      <dgm:prSet presAssocID="{373B7EAA-1D90-4D5E-91D7-4710A769FDBD}" presName="parTxOnly" presStyleLbl="node1" presStyleIdx="3" presStyleCnt="7">
        <dgm:presLayoutVars>
          <dgm:chMax val="0"/>
          <dgm:chPref val="0"/>
          <dgm:bulletEnabled val="1"/>
        </dgm:presLayoutVars>
      </dgm:prSet>
      <dgm:spPr/>
    </dgm:pt>
    <dgm:pt modelId="{E5358D81-0968-47E5-9FC3-625DF81D3047}" type="pres">
      <dgm:prSet presAssocID="{C8B7EF58-24DC-4B9B-B3A0-EB91E116A39A}" presName="parTxOnlySpace" presStyleCnt="0"/>
      <dgm:spPr/>
    </dgm:pt>
    <dgm:pt modelId="{B0EC853A-524E-4ED5-9A15-0F2C87A4B2A6}" type="pres">
      <dgm:prSet presAssocID="{C580EC89-E6C6-4743-BFA4-41446D15A56F}" presName="parTxOnly" presStyleLbl="node1" presStyleIdx="4" presStyleCnt="7">
        <dgm:presLayoutVars>
          <dgm:chMax val="0"/>
          <dgm:chPref val="0"/>
          <dgm:bulletEnabled val="1"/>
        </dgm:presLayoutVars>
      </dgm:prSet>
      <dgm:spPr/>
    </dgm:pt>
    <dgm:pt modelId="{D5C4376D-EE9A-4784-86F0-6F5CABDEF12C}" type="pres">
      <dgm:prSet presAssocID="{109D006E-1C84-4AC4-8BAB-498AE365D743}" presName="parTxOnlySpace" presStyleCnt="0"/>
      <dgm:spPr/>
    </dgm:pt>
    <dgm:pt modelId="{42C60336-F6D8-4300-9432-DAAA3699C36B}" type="pres">
      <dgm:prSet presAssocID="{B07D23D5-CE3A-4FBD-AA09-A379237F8F92}" presName="parTxOnly" presStyleLbl="node1" presStyleIdx="5" presStyleCnt="7">
        <dgm:presLayoutVars>
          <dgm:chMax val="0"/>
          <dgm:chPref val="0"/>
          <dgm:bulletEnabled val="1"/>
        </dgm:presLayoutVars>
      </dgm:prSet>
      <dgm:spPr/>
    </dgm:pt>
    <dgm:pt modelId="{A115F9D0-FF16-415A-BCB2-6B2E6773E69F}" type="pres">
      <dgm:prSet presAssocID="{16B3326B-C654-4FE8-ACF5-BD9DBBA514B6}" presName="parTxOnlySpace" presStyleCnt="0"/>
      <dgm:spPr/>
    </dgm:pt>
    <dgm:pt modelId="{0FF7957E-88C6-4C1E-A0F3-270F6BC0DE0C}" type="pres">
      <dgm:prSet presAssocID="{515C2AE6-9E32-469F-80FB-4DB9158E19AC}" presName="parTxOnly" presStyleLbl="node1" presStyleIdx="6" presStyleCnt="7">
        <dgm:presLayoutVars>
          <dgm:chMax val="0"/>
          <dgm:chPref val="0"/>
          <dgm:bulletEnabled val="1"/>
        </dgm:presLayoutVars>
      </dgm:prSet>
      <dgm:spPr/>
    </dgm:pt>
  </dgm:ptLst>
  <dgm:cxnLst>
    <dgm:cxn modelId="{8E8AAA03-23BD-4BE4-9DE1-36E822A8C40E}" type="presOf" srcId="{414470A3-A6AC-459B-B9AA-E20EB6A89AAF}" destId="{F1272A8E-D989-4DF3-8169-28E477E70A39}" srcOrd="0" destOrd="0" presId="urn:microsoft.com/office/officeart/2005/8/layout/chevron1"/>
    <dgm:cxn modelId="{28657627-4E6A-4F9F-8C70-A4FF385EE35B}" srcId="{BB71843C-F108-41D2-AC30-0FA2E5F93C8B}" destId="{515C2AE6-9E32-469F-80FB-4DB9158E19AC}" srcOrd="6" destOrd="0" parTransId="{71F7BB29-058C-4FA5-B255-28A6425451C9}" sibTransId="{56726BBB-6B5C-4D78-A972-C875DE8B43D1}"/>
    <dgm:cxn modelId="{D98CDA2C-8E5B-4AEB-88DD-31F57E4DB8D3}" type="presOf" srcId="{BB71843C-F108-41D2-AC30-0FA2E5F93C8B}" destId="{AEE39B13-89A0-4876-9F30-7807EBE7FA3F}" srcOrd="0" destOrd="0" presId="urn:microsoft.com/office/officeart/2005/8/layout/chevron1"/>
    <dgm:cxn modelId="{46625874-11BE-4999-BF9C-A0F0E40D851B}" type="presOf" srcId="{B07D23D5-CE3A-4FBD-AA09-A379237F8F92}" destId="{42C60336-F6D8-4300-9432-DAAA3699C36B}" srcOrd="0" destOrd="0" presId="urn:microsoft.com/office/officeart/2005/8/layout/chevron1"/>
    <dgm:cxn modelId="{63716378-B423-413A-9131-BC0942326FD4}" type="presOf" srcId="{5DE96BD9-AEA1-43CD-8D10-E9D53E4B6570}" destId="{7B6ABC69-A48A-4CEF-B951-F19A118EF553}" srcOrd="0" destOrd="0" presId="urn:microsoft.com/office/officeart/2005/8/layout/chevron1"/>
    <dgm:cxn modelId="{85A1DD7C-1114-4C21-A100-5F72002B5749}" srcId="{BB71843C-F108-41D2-AC30-0FA2E5F93C8B}" destId="{373B7EAA-1D90-4D5E-91D7-4710A769FDBD}" srcOrd="3" destOrd="0" parTransId="{4EE9EA24-2F50-457E-8F84-25C7CD175BEA}" sibTransId="{C8B7EF58-24DC-4B9B-B3A0-EB91E116A39A}"/>
    <dgm:cxn modelId="{6C8C6397-E970-4BF9-B2C5-637BD53A4B1F}" srcId="{BB71843C-F108-41D2-AC30-0FA2E5F93C8B}" destId="{414470A3-A6AC-459B-B9AA-E20EB6A89AAF}" srcOrd="0" destOrd="0" parTransId="{90060220-EF1F-4217-84C8-51EC9086C41D}" sibTransId="{16E14F31-77CF-430F-A258-1A561E79B007}"/>
    <dgm:cxn modelId="{0A01E3AD-44FD-4B7A-8363-739EF645C785}" srcId="{BB71843C-F108-41D2-AC30-0FA2E5F93C8B}" destId="{5DE96BD9-AEA1-43CD-8D10-E9D53E4B6570}" srcOrd="2" destOrd="0" parTransId="{9CDE0263-9C29-4052-8072-F71D80951D3F}" sibTransId="{185CBBB0-7766-421E-9E93-C65CE345E3DB}"/>
    <dgm:cxn modelId="{044F74B5-8585-4138-92B7-47D708090FAE}" srcId="{BB71843C-F108-41D2-AC30-0FA2E5F93C8B}" destId="{B07D23D5-CE3A-4FBD-AA09-A379237F8F92}" srcOrd="5" destOrd="0" parTransId="{72CEDA33-A972-4829-8056-8E186A365D52}" sibTransId="{16B3326B-C654-4FE8-ACF5-BD9DBBA514B6}"/>
    <dgm:cxn modelId="{036773B6-7F1F-48C8-B057-D9353655868E}" type="presOf" srcId="{515C2AE6-9E32-469F-80FB-4DB9158E19AC}" destId="{0FF7957E-88C6-4C1E-A0F3-270F6BC0DE0C}" srcOrd="0" destOrd="0" presId="urn:microsoft.com/office/officeart/2005/8/layout/chevron1"/>
    <dgm:cxn modelId="{A4DE3DDE-3283-43ED-86B4-74F37EB90024}" type="presOf" srcId="{373B7EAA-1D90-4D5E-91D7-4710A769FDBD}" destId="{076D850C-5960-421B-936A-2440232F43EF}" srcOrd="0" destOrd="0" presId="urn:microsoft.com/office/officeart/2005/8/layout/chevron1"/>
    <dgm:cxn modelId="{6294D9DF-FE0B-4E7A-9C25-A9DEE546EFF7}" srcId="{BB71843C-F108-41D2-AC30-0FA2E5F93C8B}" destId="{10FD8B80-1E4A-4642-A260-E6D944EE24AB}" srcOrd="1" destOrd="0" parTransId="{3DD0C9A8-8576-4A05-801D-AB75FBA6AC37}" sibTransId="{93778905-183F-42A5-B5F6-B3F6F30857DA}"/>
    <dgm:cxn modelId="{7B48E6F4-D581-4029-A202-08334B157812}" type="presOf" srcId="{10FD8B80-1E4A-4642-A260-E6D944EE24AB}" destId="{4C4A6D7E-39E7-4BD5-82A3-0F91054DA229}" srcOrd="0" destOrd="0" presId="urn:microsoft.com/office/officeart/2005/8/layout/chevron1"/>
    <dgm:cxn modelId="{649D5DF8-CB08-44E1-92A3-C7CB07007E8D}" type="presOf" srcId="{C580EC89-E6C6-4743-BFA4-41446D15A56F}" destId="{B0EC853A-524E-4ED5-9A15-0F2C87A4B2A6}" srcOrd="0" destOrd="0" presId="urn:microsoft.com/office/officeart/2005/8/layout/chevron1"/>
    <dgm:cxn modelId="{82B869FD-7D98-4DB4-B10D-2651D8826B15}" srcId="{BB71843C-F108-41D2-AC30-0FA2E5F93C8B}" destId="{C580EC89-E6C6-4743-BFA4-41446D15A56F}" srcOrd="4" destOrd="0" parTransId="{8414F006-59F5-4DE8-AA45-2FEA33379D19}" sibTransId="{109D006E-1C84-4AC4-8BAB-498AE365D743}"/>
    <dgm:cxn modelId="{538307E3-7EBE-446F-939E-269BC7BE8888}" type="presParOf" srcId="{AEE39B13-89A0-4876-9F30-7807EBE7FA3F}" destId="{F1272A8E-D989-4DF3-8169-28E477E70A39}" srcOrd="0" destOrd="0" presId="urn:microsoft.com/office/officeart/2005/8/layout/chevron1"/>
    <dgm:cxn modelId="{45273255-CBCC-4511-B2AF-9FFB0DC5CEBD}" type="presParOf" srcId="{AEE39B13-89A0-4876-9F30-7807EBE7FA3F}" destId="{B7064739-49F0-484E-9DA2-5B7D4128690D}" srcOrd="1" destOrd="0" presId="urn:microsoft.com/office/officeart/2005/8/layout/chevron1"/>
    <dgm:cxn modelId="{72558061-16A0-438E-B078-D9C309777E2C}" type="presParOf" srcId="{AEE39B13-89A0-4876-9F30-7807EBE7FA3F}" destId="{4C4A6D7E-39E7-4BD5-82A3-0F91054DA229}" srcOrd="2" destOrd="0" presId="urn:microsoft.com/office/officeart/2005/8/layout/chevron1"/>
    <dgm:cxn modelId="{586C7477-E2D2-4B80-B991-E69098F4994D}" type="presParOf" srcId="{AEE39B13-89A0-4876-9F30-7807EBE7FA3F}" destId="{02442C4B-259E-4DDF-8A6D-08380A37FB4A}" srcOrd="3" destOrd="0" presId="urn:microsoft.com/office/officeart/2005/8/layout/chevron1"/>
    <dgm:cxn modelId="{5747FF47-9D37-4154-B380-9DB887F4E805}" type="presParOf" srcId="{AEE39B13-89A0-4876-9F30-7807EBE7FA3F}" destId="{7B6ABC69-A48A-4CEF-B951-F19A118EF553}" srcOrd="4" destOrd="0" presId="urn:microsoft.com/office/officeart/2005/8/layout/chevron1"/>
    <dgm:cxn modelId="{35B61E16-9B51-4F8F-8E9B-29B898EE459B}" type="presParOf" srcId="{AEE39B13-89A0-4876-9F30-7807EBE7FA3F}" destId="{2A8F8EFD-4953-4827-89CE-5124615E001D}" srcOrd="5" destOrd="0" presId="urn:microsoft.com/office/officeart/2005/8/layout/chevron1"/>
    <dgm:cxn modelId="{E66677E1-BF43-4F1D-B038-5A8BBA594594}" type="presParOf" srcId="{AEE39B13-89A0-4876-9F30-7807EBE7FA3F}" destId="{076D850C-5960-421B-936A-2440232F43EF}" srcOrd="6" destOrd="0" presId="urn:microsoft.com/office/officeart/2005/8/layout/chevron1"/>
    <dgm:cxn modelId="{7A9DE691-734A-4AB1-859C-1DD03591745C}" type="presParOf" srcId="{AEE39B13-89A0-4876-9F30-7807EBE7FA3F}" destId="{E5358D81-0968-47E5-9FC3-625DF81D3047}" srcOrd="7" destOrd="0" presId="urn:microsoft.com/office/officeart/2005/8/layout/chevron1"/>
    <dgm:cxn modelId="{F0CDE7BB-287E-4628-9FFF-39528D816EC0}" type="presParOf" srcId="{AEE39B13-89A0-4876-9F30-7807EBE7FA3F}" destId="{B0EC853A-524E-4ED5-9A15-0F2C87A4B2A6}" srcOrd="8" destOrd="0" presId="urn:microsoft.com/office/officeart/2005/8/layout/chevron1"/>
    <dgm:cxn modelId="{4A348317-9DDC-4169-8896-9254A13FEE9C}" type="presParOf" srcId="{AEE39B13-89A0-4876-9F30-7807EBE7FA3F}" destId="{D5C4376D-EE9A-4784-86F0-6F5CABDEF12C}" srcOrd="9" destOrd="0" presId="urn:microsoft.com/office/officeart/2005/8/layout/chevron1"/>
    <dgm:cxn modelId="{FBE60DE7-6F0D-4211-AC74-B12C117DE710}" type="presParOf" srcId="{AEE39B13-89A0-4876-9F30-7807EBE7FA3F}" destId="{42C60336-F6D8-4300-9432-DAAA3699C36B}" srcOrd="10" destOrd="0" presId="urn:microsoft.com/office/officeart/2005/8/layout/chevron1"/>
    <dgm:cxn modelId="{08B86E0C-FEBC-4207-A951-D8BD889F7436}" type="presParOf" srcId="{AEE39B13-89A0-4876-9F30-7807EBE7FA3F}" destId="{A115F9D0-FF16-415A-BCB2-6B2E6773E69F}" srcOrd="11" destOrd="0" presId="urn:microsoft.com/office/officeart/2005/8/layout/chevron1"/>
    <dgm:cxn modelId="{837A9CFF-81E6-45FD-AEA7-570B74530DDC}" type="presParOf" srcId="{AEE39B13-89A0-4876-9F30-7807EBE7FA3F}" destId="{0FF7957E-88C6-4C1E-A0F3-270F6BC0DE0C}" srcOrd="1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864DCC-5C63-4FCE-97A8-8EA85DEB9B7E}"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n-CA"/>
        </a:p>
      </dgm:t>
    </dgm:pt>
    <dgm:pt modelId="{CB2F0115-9778-4CE8-B87B-2A2133F2B75E}">
      <dgm:prSet phldrT="[Text]"/>
      <dgm:spPr/>
      <dgm:t>
        <a:bodyPr/>
        <a:lstStyle/>
        <a:p>
          <a:r>
            <a:rPr lang="en-US" dirty="0"/>
            <a:t>Integrated Vision and Direction With the Business</a:t>
          </a:r>
          <a:endParaRPr lang="en-CA" dirty="0"/>
        </a:p>
      </dgm:t>
    </dgm:pt>
    <dgm:pt modelId="{68791A6C-D4D6-4738-BDD4-FB746CB29F59}" type="parTrans" cxnId="{6FF29DBB-39E8-4AE7-AA95-3005A6C88C28}">
      <dgm:prSet/>
      <dgm:spPr/>
      <dgm:t>
        <a:bodyPr/>
        <a:lstStyle/>
        <a:p>
          <a:endParaRPr lang="en-CA"/>
        </a:p>
      </dgm:t>
    </dgm:pt>
    <dgm:pt modelId="{95377CFA-DF94-4E78-89F5-E3B5ADFBC9DE}" type="sibTrans" cxnId="{6FF29DBB-39E8-4AE7-AA95-3005A6C88C28}">
      <dgm:prSet/>
      <dgm:spPr/>
      <dgm:t>
        <a:bodyPr/>
        <a:lstStyle/>
        <a:p>
          <a:endParaRPr lang="en-CA"/>
        </a:p>
      </dgm:t>
    </dgm:pt>
    <dgm:pt modelId="{2BD95674-9E98-49B3-888C-9E5E2C7596BE}">
      <dgm:prSet phldrT="[Text]"/>
      <dgm:spPr/>
      <dgm:t>
        <a:bodyPr/>
        <a:lstStyle/>
        <a:p>
          <a:r>
            <a:rPr lang="en-US" dirty="0"/>
            <a:t>Business and IT Relationship Management</a:t>
          </a:r>
          <a:endParaRPr lang="en-CA" dirty="0"/>
        </a:p>
      </dgm:t>
    </dgm:pt>
    <dgm:pt modelId="{A5C93FFC-2A44-4226-A644-457EFD854669}" type="parTrans" cxnId="{D37707B8-CFF2-4239-8341-2CFFB7C046C7}">
      <dgm:prSet/>
      <dgm:spPr/>
      <dgm:t>
        <a:bodyPr/>
        <a:lstStyle/>
        <a:p>
          <a:endParaRPr lang="en-CA"/>
        </a:p>
      </dgm:t>
    </dgm:pt>
    <dgm:pt modelId="{E59BF9B2-4265-4B70-BA78-241FCEC874ED}" type="sibTrans" cxnId="{D37707B8-CFF2-4239-8341-2CFFB7C046C7}">
      <dgm:prSet/>
      <dgm:spPr/>
      <dgm:t>
        <a:bodyPr/>
        <a:lstStyle/>
        <a:p>
          <a:endParaRPr lang="en-CA"/>
        </a:p>
      </dgm:t>
    </dgm:pt>
    <dgm:pt modelId="{5E40EB8B-F6F2-484D-A56E-B7F6030B3331}">
      <dgm:prSet phldrT="[Text]"/>
      <dgm:spPr/>
      <dgm:t>
        <a:bodyPr/>
        <a:lstStyle/>
        <a:p>
          <a:r>
            <a:rPr lang="en-US" dirty="0"/>
            <a:t>Change, Feature, and Enhancement Request Intake</a:t>
          </a:r>
          <a:endParaRPr lang="en-CA" dirty="0"/>
        </a:p>
      </dgm:t>
    </dgm:pt>
    <dgm:pt modelId="{7D5B80A9-EBAC-41F1-A252-F47BA6E771B2}" type="parTrans" cxnId="{8F655A5F-5D1C-4B43-AD1D-E3F653B2A690}">
      <dgm:prSet/>
      <dgm:spPr/>
      <dgm:t>
        <a:bodyPr/>
        <a:lstStyle/>
        <a:p>
          <a:endParaRPr lang="en-CA"/>
        </a:p>
      </dgm:t>
    </dgm:pt>
    <dgm:pt modelId="{F8CF5EBF-8D79-4B64-8658-BB8A5CE9D5DF}" type="sibTrans" cxnId="{8F655A5F-5D1C-4B43-AD1D-E3F653B2A690}">
      <dgm:prSet/>
      <dgm:spPr/>
      <dgm:t>
        <a:bodyPr/>
        <a:lstStyle/>
        <a:p>
          <a:endParaRPr lang="en-CA"/>
        </a:p>
      </dgm:t>
    </dgm:pt>
    <dgm:pt modelId="{4B16A4B3-0241-412D-9D04-2E88039FF7E8}">
      <dgm:prSet phldrT="[Text]"/>
      <dgm:spPr/>
      <dgm:t>
        <a:bodyPr/>
        <a:lstStyle/>
        <a:p>
          <a:r>
            <a:rPr lang="en-US" dirty="0"/>
            <a:t>Testing and QA</a:t>
          </a:r>
          <a:endParaRPr lang="en-CA" dirty="0"/>
        </a:p>
      </dgm:t>
    </dgm:pt>
    <dgm:pt modelId="{5FF91153-1729-49C9-8C6D-D5B7821443AF}" type="parTrans" cxnId="{A56DACBE-A2B6-4EE4-BCE8-50A732C44353}">
      <dgm:prSet/>
      <dgm:spPr/>
      <dgm:t>
        <a:bodyPr/>
        <a:lstStyle/>
        <a:p>
          <a:endParaRPr lang="en-CA"/>
        </a:p>
      </dgm:t>
    </dgm:pt>
    <dgm:pt modelId="{7DCB58A9-6FB7-4DCA-92BD-00E2E64C1EE9}" type="sibTrans" cxnId="{A56DACBE-A2B6-4EE4-BCE8-50A732C44353}">
      <dgm:prSet/>
      <dgm:spPr/>
      <dgm:t>
        <a:bodyPr/>
        <a:lstStyle/>
        <a:p>
          <a:endParaRPr lang="en-CA"/>
        </a:p>
      </dgm:t>
    </dgm:pt>
    <dgm:pt modelId="{6CF9BA30-4C9E-4726-B708-376763489AAC}">
      <dgm:prSet phldrT="[Text]"/>
      <dgm:spPr/>
      <dgm:t>
        <a:bodyPr/>
        <a:lstStyle/>
        <a:p>
          <a:r>
            <a:rPr lang="en-US" dirty="0"/>
            <a:t>Release Management</a:t>
          </a:r>
          <a:endParaRPr lang="en-CA" dirty="0"/>
        </a:p>
      </dgm:t>
    </dgm:pt>
    <dgm:pt modelId="{172E2D32-7F7B-4B80-B3FA-83DE5DA9ED81}" type="parTrans" cxnId="{BEDA8034-8F48-4CAB-B944-44EA71CEC86D}">
      <dgm:prSet/>
      <dgm:spPr/>
      <dgm:t>
        <a:bodyPr/>
        <a:lstStyle/>
        <a:p>
          <a:endParaRPr lang="en-CA"/>
        </a:p>
      </dgm:t>
    </dgm:pt>
    <dgm:pt modelId="{2C797943-90FE-47D6-A1BE-BC456015350E}" type="sibTrans" cxnId="{BEDA8034-8F48-4CAB-B944-44EA71CEC86D}">
      <dgm:prSet/>
      <dgm:spPr/>
      <dgm:t>
        <a:bodyPr/>
        <a:lstStyle/>
        <a:p>
          <a:endParaRPr lang="en-CA"/>
        </a:p>
      </dgm:t>
    </dgm:pt>
    <dgm:pt modelId="{6302EA6D-ED60-4904-878D-41555413DE45}">
      <dgm:prSet phldrT="[Text]"/>
      <dgm:spPr/>
      <dgm:t>
        <a:bodyPr/>
        <a:lstStyle/>
        <a:p>
          <a:r>
            <a:rPr lang="en-US" dirty="0"/>
            <a:t>Application and Product Ownership</a:t>
          </a:r>
          <a:endParaRPr lang="en-CA" dirty="0"/>
        </a:p>
      </dgm:t>
    </dgm:pt>
    <dgm:pt modelId="{382AF900-5A6F-4C9F-A44F-5631BD482980}" type="parTrans" cxnId="{DBE57B9E-657E-4ECE-A340-D8215049B6CC}">
      <dgm:prSet/>
      <dgm:spPr/>
      <dgm:t>
        <a:bodyPr/>
        <a:lstStyle/>
        <a:p>
          <a:endParaRPr lang="en-CA"/>
        </a:p>
      </dgm:t>
    </dgm:pt>
    <dgm:pt modelId="{582BC6D4-1E63-47BA-AED9-F5B354EE1B9D}" type="sibTrans" cxnId="{DBE57B9E-657E-4ECE-A340-D8215049B6CC}">
      <dgm:prSet/>
      <dgm:spPr/>
      <dgm:t>
        <a:bodyPr/>
        <a:lstStyle/>
        <a:p>
          <a:endParaRPr lang="en-CA"/>
        </a:p>
      </dgm:t>
    </dgm:pt>
    <dgm:pt modelId="{61B48566-BC8F-4EB2-A81B-AEF87BF5B07D}" type="pres">
      <dgm:prSet presAssocID="{5A864DCC-5C63-4FCE-97A8-8EA85DEB9B7E}" presName="diagram" presStyleCnt="0">
        <dgm:presLayoutVars>
          <dgm:dir/>
          <dgm:resizeHandles val="exact"/>
        </dgm:presLayoutVars>
      </dgm:prSet>
      <dgm:spPr/>
    </dgm:pt>
    <dgm:pt modelId="{D56E528B-2D6A-4659-81C5-C22AF7AF11C8}" type="pres">
      <dgm:prSet presAssocID="{CB2F0115-9778-4CE8-B87B-2A2133F2B75E}" presName="node" presStyleLbl="node1" presStyleIdx="0" presStyleCnt="6">
        <dgm:presLayoutVars>
          <dgm:bulletEnabled val="1"/>
        </dgm:presLayoutVars>
      </dgm:prSet>
      <dgm:spPr/>
    </dgm:pt>
    <dgm:pt modelId="{908C0034-B292-4F59-BE76-497E2E073FC0}" type="pres">
      <dgm:prSet presAssocID="{95377CFA-DF94-4E78-89F5-E3B5ADFBC9DE}" presName="sibTrans" presStyleCnt="0"/>
      <dgm:spPr/>
    </dgm:pt>
    <dgm:pt modelId="{D03E2C41-D7EE-4C81-B292-201E23871DFF}" type="pres">
      <dgm:prSet presAssocID="{2BD95674-9E98-49B3-888C-9E5E2C7596BE}" presName="node" presStyleLbl="node1" presStyleIdx="1" presStyleCnt="6">
        <dgm:presLayoutVars>
          <dgm:bulletEnabled val="1"/>
        </dgm:presLayoutVars>
      </dgm:prSet>
      <dgm:spPr/>
    </dgm:pt>
    <dgm:pt modelId="{C8DD4B07-832F-46EA-AE57-936979CCB2C2}" type="pres">
      <dgm:prSet presAssocID="{E59BF9B2-4265-4B70-BA78-241FCEC874ED}" presName="sibTrans" presStyleCnt="0"/>
      <dgm:spPr/>
    </dgm:pt>
    <dgm:pt modelId="{77DF1899-E9CE-4F59-ABF0-6C2CFA67C7BA}" type="pres">
      <dgm:prSet presAssocID="{5E40EB8B-F6F2-484D-A56E-B7F6030B3331}" presName="node" presStyleLbl="node1" presStyleIdx="2" presStyleCnt="6">
        <dgm:presLayoutVars>
          <dgm:bulletEnabled val="1"/>
        </dgm:presLayoutVars>
      </dgm:prSet>
      <dgm:spPr/>
    </dgm:pt>
    <dgm:pt modelId="{3CA257B2-9DB1-4637-B8ED-D0532EB41422}" type="pres">
      <dgm:prSet presAssocID="{F8CF5EBF-8D79-4B64-8658-BB8A5CE9D5DF}" presName="sibTrans" presStyleCnt="0"/>
      <dgm:spPr/>
    </dgm:pt>
    <dgm:pt modelId="{E002A593-A279-4ABE-97C8-6CDCC1D26E83}" type="pres">
      <dgm:prSet presAssocID="{4B16A4B3-0241-412D-9D04-2E88039FF7E8}" presName="node" presStyleLbl="node1" presStyleIdx="3" presStyleCnt="6">
        <dgm:presLayoutVars>
          <dgm:bulletEnabled val="1"/>
        </dgm:presLayoutVars>
      </dgm:prSet>
      <dgm:spPr/>
    </dgm:pt>
    <dgm:pt modelId="{C8A65E79-36A8-4D1E-85D6-E38BAFEA4E18}" type="pres">
      <dgm:prSet presAssocID="{7DCB58A9-6FB7-4DCA-92BD-00E2E64C1EE9}" presName="sibTrans" presStyleCnt="0"/>
      <dgm:spPr/>
    </dgm:pt>
    <dgm:pt modelId="{2CBD487B-082F-412A-B058-A53E1CD5D68D}" type="pres">
      <dgm:prSet presAssocID="{6CF9BA30-4C9E-4726-B708-376763489AAC}" presName="node" presStyleLbl="node1" presStyleIdx="4" presStyleCnt="6">
        <dgm:presLayoutVars>
          <dgm:bulletEnabled val="1"/>
        </dgm:presLayoutVars>
      </dgm:prSet>
      <dgm:spPr/>
    </dgm:pt>
    <dgm:pt modelId="{E9139158-2A50-43B6-BDF1-A68A839847E9}" type="pres">
      <dgm:prSet presAssocID="{2C797943-90FE-47D6-A1BE-BC456015350E}" presName="sibTrans" presStyleCnt="0"/>
      <dgm:spPr/>
    </dgm:pt>
    <dgm:pt modelId="{2C623BFE-D0D3-4BE0-95FA-2C7A367AC240}" type="pres">
      <dgm:prSet presAssocID="{6302EA6D-ED60-4904-878D-41555413DE45}" presName="node" presStyleLbl="node1" presStyleIdx="5" presStyleCnt="6">
        <dgm:presLayoutVars>
          <dgm:bulletEnabled val="1"/>
        </dgm:presLayoutVars>
      </dgm:prSet>
      <dgm:spPr/>
    </dgm:pt>
  </dgm:ptLst>
  <dgm:cxnLst>
    <dgm:cxn modelId="{C7045004-4156-4F88-8024-06CD8B7E15E6}" type="presOf" srcId="{5E40EB8B-F6F2-484D-A56E-B7F6030B3331}" destId="{77DF1899-E9CE-4F59-ABF0-6C2CFA67C7BA}" srcOrd="0" destOrd="0" presId="urn:microsoft.com/office/officeart/2005/8/layout/default"/>
    <dgm:cxn modelId="{14743A0F-5979-4F1E-8B19-9E615B099CE6}" type="presOf" srcId="{CB2F0115-9778-4CE8-B87B-2A2133F2B75E}" destId="{D56E528B-2D6A-4659-81C5-C22AF7AF11C8}" srcOrd="0" destOrd="0" presId="urn:microsoft.com/office/officeart/2005/8/layout/default"/>
    <dgm:cxn modelId="{4770B60F-F3C9-44C1-9BB9-CE4C3A335567}" type="presOf" srcId="{6CF9BA30-4C9E-4726-B708-376763489AAC}" destId="{2CBD487B-082F-412A-B058-A53E1CD5D68D}" srcOrd="0" destOrd="0" presId="urn:microsoft.com/office/officeart/2005/8/layout/default"/>
    <dgm:cxn modelId="{D3660934-33F6-4462-B904-7E5F5085C062}" type="presOf" srcId="{5A864DCC-5C63-4FCE-97A8-8EA85DEB9B7E}" destId="{61B48566-BC8F-4EB2-A81B-AEF87BF5B07D}" srcOrd="0" destOrd="0" presId="urn:microsoft.com/office/officeart/2005/8/layout/default"/>
    <dgm:cxn modelId="{BEDA8034-8F48-4CAB-B944-44EA71CEC86D}" srcId="{5A864DCC-5C63-4FCE-97A8-8EA85DEB9B7E}" destId="{6CF9BA30-4C9E-4726-B708-376763489AAC}" srcOrd="4" destOrd="0" parTransId="{172E2D32-7F7B-4B80-B3FA-83DE5DA9ED81}" sibTransId="{2C797943-90FE-47D6-A1BE-BC456015350E}"/>
    <dgm:cxn modelId="{8F655A5F-5D1C-4B43-AD1D-E3F653B2A690}" srcId="{5A864DCC-5C63-4FCE-97A8-8EA85DEB9B7E}" destId="{5E40EB8B-F6F2-484D-A56E-B7F6030B3331}" srcOrd="2" destOrd="0" parTransId="{7D5B80A9-EBAC-41F1-A252-F47BA6E771B2}" sibTransId="{F8CF5EBF-8D79-4B64-8658-BB8A5CE9D5DF}"/>
    <dgm:cxn modelId="{F8074F92-F408-4B7A-B7C0-FE976643AF29}" type="presOf" srcId="{4B16A4B3-0241-412D-9D04-2E88039FF7E8}" destId="{E002A593-A279-4ABE-97C8-6CDCC1D26E83}" srcOrd="0" destOrd="0" presId="urn:microsoft.com/office/officeart/2005/8/layout/default"/>
    <dgm:cxn modelId="{DBE57B9E-657E-4ECE-A340-D8215049B6CC}" srcId="{5A864DCC-5C63-4FCE-97A8-8EA85DEB9B7E}" destId="{6302EA6D-ED60-4904-878D-41555413DE45}" srcOrd="5" destOrd="0" parTransId="{382AF900-5A6F-4C9F-A44F-5631BD482980}" sibTransId="{582BC6D4-1E63-47BA-AED9-F5B354EE1B9D}"/>
    <dgm:cxn modelId="{CB9144B1-3E56-4A7C-9B5E-289E8C046B23}" type="presOf" srcId="{6302EA6D-ED60-4904-878D-41555413DE45}" destId="{2C623BFE-D0D3-4BE0-95FA-2C7A367AC240}" srcOrd="0" destOrd="0" presId="urn:microsoft.com/office/officeart/2005/8/layout/default"/>
    <dgm:cxn modelId="{D37707B8-CFF2-4239-8341-2CFFB7C046C7}" srcId="{5A864DCC-5C63-4FCE-97A8-8EA85DEB9B7E}" destId="{2BD95674-9E98-49B3-888C-9E5E2C7596BE}" srcOrd="1" destOrd="0" parTransId="{A5C93FFC-2A44-4226-A644-457EFD854669}" sibTransId="{E59BF9B2-4265-4B70-BA78-241FCEC874ED}"/>
    <dgm:cxn modelId="{6FF29DBB-39E8-4AE7-AA95-3005A6C88C28}" srcId="{5A864DCC-5C63-4FCE-97A8-8EA85DEB9B7E}" destId="{CB2F0115-9778-4CE8-B87B-2A2133F2B75E}" srcOrd="0" destOrd="0" parTransId="{68791A6C-D4D6-4738-BDD4-FB746CB29F59}" sibTransId="{95377CFA-DF94-4E78-89F5-E3B5ADFBC9DE}"/>
    <dgm:cxn modelId="{A56DACBE-A2B6-4EE4-BCE8-50A732C44353}" srcId="{5A864DCC-5C63-4FCE-97A8-8EA85DEB9B7E}" destId="{4B16A4B3-0241-412D-9D04-2E88039FF7E8}" srcOrd="3" destOrd="0" parTransId="{5FF91153-1729-49C9-8C6D-D5B7821443AF}" sibTransId="{7DCB58A9-6FB7-4DCA-92BD-00E2E64C1EE9}"/>
    <dgm:cxn modelId="{127669E0-53D0-426F-89E4-5AFEBA3DA077}" type="presOf" srcId="{2BD95674-9E98-49B3-888C-9E5E2C7596BE}" destId="{D03E2C41-D7EE-4C81-B292-201E23871DFF}" srcOrd="0" destOrd="0" presId="urn:microsoft.com/office/officeart/2005/8/layout/default"/>
    <dgm:cxn modelId="{584DF23C-B0EE-4890-9C5A-73449437729E}" type="presParOf" srcId="{61B48566-BC8F-4EB2-A81B-AEF87BF5B07D}" destId="{D56E528B-2D6A-4659-81C5-C22AF7AF11C8}" srcOrd="0" destOrd="0" presId="urn:microsoft.com/office/officeart/2005/8/layout/default"/>
    <dgm:cxn modelId="{64AA4EA7-A274-4C69-A211-FFF3529ADB6B}" type="presParOf" srcId="{61B48566-BC8F-4EB2-A81B-AEF87BF5B07D}" destId="{908C0034-B292-4F59-BE76-497E2E073FC0}" srcOrd="1" destOrd="0" presId="urn:microsoft.com/office/officeart/2005/8/layout/default"/>
    <dgm:cxn modelId="{56BA577A-7076-477C-92CE-973F04D775D4}" type="presParOf" srcId="{61B48566-BC8F-4EB2-A81B-AEF87BF5B07D}" destId="{D03E2C41-D7EE-4C81-B292-201E23871DFF}" srcOrd="2" destOrd="0" presId="urn:microsoft.com/office/officeart/2005/8/layout/default"/>
    <dgm:cxn modelId="{677E2170-2B1B-4828-AF2C-F0D2EBC6D8FC}" type="presParOf" srcId="{61B48566-BC8F-4EB2-A81B-AEF87BF5B07D}" destId="{C8DD4B07-832F-46EA-AE57-936979CCB2C2}" srcOrd="3" destOrd="0" presId="urn:microsoft.com/office/officeart/2005/8/layout/default"/>
    <dgm:cxn modelId="{261FBF6F-640D-462C-AE88-6B319521037F}" type="presParOf" srcId="{61B48566-BC8F-4EB2-A81B-AEF87BF5B07D}" destId="{77DF1899-E9CE-4F59-ABF0-6C2CFA67C7BA}" srcOrd="4" destOrd="0" presId="urn:microsoft.com/office/officeart/2005/8/layout/default"/>
    <dgm:cxn modelId="{697F108A-16AB-47AB-A5BC-ED67F81756E6}" type="presParOf" srcId="{61B48566-BC8F-4EB2-A81B-AEF87BF5B07D}" destId="{3CA257B2-9DB1-4637-B8ED-D0532EB41422}" srcOrd="5" destOrd="0" presId="urn:microsoft.com/office/officeart/2005/8/layout/default"/>
    <dgm:cxn modelId="{04AAE734-D62D-473B-BA6A-E076FEADC884}" type="presParOf" srcId="{61B48566-BC8F-4EB2-A81B-AEF87BF5B07D}" destId="{E002A593-A279-4ABE-97C8-6CDCC1D26E83}" srcOrd="6" destOrd="0" presId="urn:microsoft.com/office/officeart/2005/8/layout/default"/>
    <dgm:cxn modelId="{EC45F9DD-4703-4BDE-81F6-0686B4761FE6}" type="presParOf" srcId="{61B48566-BC8F-4EB2-A81B-AEF87BF5B07D}" destId="{C8A65E79-36A8-4D1E-85D6-E38BAFEA4E18}" srcOrd="7" destOrd="0" presId="urn:microsoft.com/office/officeart/2005/8/layout/default"/>
    <dgm:cxn modelId="{8E680C22-642C-40C5-8A99-327BD0675BA3}" type="presParOf" srcId="{61B48566-BC8F-4EB2-A81B-AEF87BF5B07D}" destId="{2CBD487B-082F-412A-B058-A53E1CD5D68D}" srcOrd="8" destOrd="0" presId="urn:microsoft.com/office/officeart/2005/8/layout/default"/>
    <dgm:cxn modelId="{6B0E0F73-DCFA-40AA-8A10-438711E533EC}" type="presParOf" srcId="{61B48566-BC8F-4EB2-A81B-AEF87BF5B07D}" destId="{E9139158-2A50-43B6-BDF1-A68A839847E9}" srcOrd="9" destOrd="0" presId="urn:microsoft.com/office/officeart/2005/8/layout/default"/>
    <dgm:cxn modelId="{853A1FFC-2536-47C5-943A-079FC59B0244}" type="presParOf" srcId="{61B48566-BC8F-4EB2-A81B-AEF87BF5B07D}" destId="{2C623BFE-D0D3-4BE0-95FA-2C7A367AC24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A864DCC-5C63-4FCE-97A8-8EA85DEB9B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CB2F0115-9778-4CE8-B87B-2A2133F2B75E}">
      <dgm:prSet phldrT="[Text]"/>
      <dgm:spPr/>
      <dgm:t>
        <a:bodyPr/>
        <a:lstStyle/>
        <a:p>
          <a:r>
            <a:rPr lang="en-US" b="1" dirty="0"/>
            <a:t>Transparency</a:t>
          </a:r>
          <a:endParaRPr lang="en-CA" b="1" dirty="0"/>
        </a:p>
      </dgm:t>
    </dgm:pt>
    <dgm:pt modelId="{68791A6C-D4D6-4738-BDD4-FB746CB29F59}" type="parTrans" cxnId="{6FF29DBB-39E8-4AE7-AA95-3005A6C88C28}">
      <dgm:prSet/>
      <dgm:spPr/>
      <dgm:t>
        <a:bodyPr/>
        <a:lstStyle/>
        <a:p>
          <a:endParaRPr lang="en-CA"/>
        </a:p>
      </dgm:t>
    </dgm:pt>
    <dgm:pt modelId="{95377CFA-DF94-4E78-89F5-E3B5ADFBC9DE}" type="sibTrans" cxnId="{6FF29DBB-39E8-4AE7-AA95-3005A6C88C28}">
      <dgm:prSet/>
      <dgm:spPr/>
      <dgm:t>
        <a:bodyPr/>
        <a:lstStyle/>
        <a:p>
          <a:endParaRPr lang="en-CA"/>
        </a:p>
      </dgm:t>
    </dgm:pt>
    <dgm:pt modelId="{2BD95674-9E98-49B3-888C-9E5E2C7596BE}">
      <dgm:prSet phldrT="[Text]"/>
      <dgm:spPr/>
      <dgm:t>
        <a:bodyPr/>
        <a:lstStyle/>
        <a:p>
          <a:r>
            <a:rPr lang="en-US" b="1" dirty="0"/>
            <a:t>Collaboration</a:t>
          </a:r>
          <a:endParaRPr lang="en-CA" b="1" dirty="0"/>
        </a:p>
      </dgm:t>
    </dgm:pt>
    <dgm:pt modelId="{A5C93FFC-2A44-4226-A644-457EFD854669}" type="parTrans" cxnId="{D37707B8-CFF2-4239-8341-2CFFB7C046C7}">
      <dgm:prSet/>
      <dgm:spPr/>
      <dgm:t>
        <a:bodyPr/>
        <a:lstStyle/>
        <a:p>
          <a:endParaRPr lang="en-CA"/>
        </a:p>
      </dgm:t>
    </dgm:pt>
    <dgm:pt modelId="{E59BF9B2-4265-4B70-BA78-241FCEC874ED}" type="sibTrans" cxnId="{D37707B8-CFF2-4239-8341-2CFFB7C046C7}">
      <dgm:prSet/>
      <dgm:spPr/>
      <dgm:t>
        <a:bodyPr/>
        <a:lstStyle/>
        <a:p>
          <a:endParaRPr lang="en-CA"/>
        </a:p>
      </dgm:t>
    </dgm:pt>
    <dgm:pt modelId="{5E40EB8B-F6F2-484D-A56E-B7F6030B3331}">
      <dgm:prSet phldrT="[Text]"/>
      <dgm:spPr/>
      <dgm:t>
        <a:bodyPr/>
        <a:lstStyle/>
        <a:p>
          <a:r>
            <a:rPr lang="en-US" b="1" dirty="0"/>
            <a:t>Communication</a:t>
          </a:r>
          <a:endParaRPr lang="en-CA" b="1" dirty="0"/>
        </a:p>
      </dgm:t>
    </dgm:pt>
    <dgm:pt modelId="{7D5B80A9-EBAC-41F1-A252-F47BA6E771B2}" type="parTrans" cxnId="{8F655A5F-5D1C-4B43-AD1D-E3F653B2A690}">
      <dgm:prSet/>
      <dgm:spPr/>
      <dgm:t>
        <a:bodyPr/>
        <a:lstStyle/>
        <a:p>
          <a:endParaRPr lang="en-CA"/>
        </a:p>
      </dgm:t>
    </dgm:pt>
    <dgm:pt modelId="{F8CF5EBF-8D79-4B64-8658-BB8A5CE9D5DF}" type="sibTrans" cxnId="{8F655A5F-5D1C-4B43-AD1D-E3F653B2A690}">
      <dgm:prSet/>
      <dgm:spPr/>
      <dgm:t>
        <a:bodyPr/>
        <a:lstStyle/>
        <a:p>
          <a:endParaRPr lang="en-CA"/>
        </a:p>
      </dgm:t>
    </dgm:pt>
    <dgm:pt modelId="{4B16A4B3-0241-412D-9D04-2E88039FF7E8}">
      <dgm:prSet phldrT="[Text]"/>
      <dgm:spPr/>
      <dgm:t>
        <a:bodyPr/>
        <a:lstStyle/>
        <a:p>
          <a:pPr algn="ctr"/>
          <a:r>
            <a:rPr lang="en-US" b="1" dirty="0"/>
            <a:t>Traceability</a:t>
          </a:r>
          <a:endParaRPr lang="en-CA" b="1" dirty="0"/>
        </a:p>
      </dgm:t>
    </dgm:pt>
    <dgm:pt modelId="{5FF91153-1729-49C9-8C6D-D5B7821443AF}" type="parTrans" cxnId="{A56DACBE-A2B6-4EE4-BCE8-50A732C44353}">
      <dgm:prSet/>
      <dgm:spPr/>
      <dgm:t>
        <a:bodyPr/>
        <a:lstStyle/>
        <a:p>
          <a:endParaRPr lang="en-CA"/>
        </a:p>
      </dgm:t>
    </dgm:pt>
    <dgm:pt modelId="{7DCB58A9-6FB7-4DCA-92BD-00E2E64C1EE9}" type="sibTrans" cxnId="{A56DACBE-A2B6-4EE4-BCE8-50A732C44353}">
      <dgm:prSet/>
      <dgm:spPr/>
      <dgm:t>
        <a:bodyPr/>
        <a:lstStyle/>
        <a:p>
          <a:endParaRPr lang="en-CA"/>
        </a:p>
      </dgm:t>
    </dgm:pt>
    <dgm:pt modelId="{3AD447FD-15BA-4146-9267-9A8D4312B6E1}">
      <dgm:prSet phldrT="[Text]"/>
      <dgm:spPr/>
      <dgm:t>
        <a:bodyPr/>
        <a:lstStyle/>
        <a:p>
          <a:r>
            <a:rPr lang="en-US" dirty="0"/>
            <a:t>Ability to see and understand the delivery practices and tasks being worked on.</a:t>
          </a:r>
          <a:endParaRPr lang="en-CA" dirty="0"/>
        </a:p>
      </dgm:t>
    </dgm:pt>
    <dgm:pt modelId="{353E7E94-F8F4-4916-B74C-AEDA4969CD7E}" type="parTrans" cxnId="{A17BA9CA-5D4C-41C5-8F37-18069D1B962E}">
      <dgm:prSet/>
      <dgm:spPr/>
      <dgm:t>
        <a:bodyPr/>
        <a:lstStyle/>
        <a:p>
          <a:endParaRPr lang="en-CA"/>
        </a:p>
      </dgm:t>
    </dgm:pt>
    <dgm:pt modelId="{CE3940ED-0F82-4029-B3CD-9DE4018DEC55}" type="sibTrans" cxnId="{A17BA9CA-5D4C-41C5-8F37-18069D1B962E}">
      <dgm:prSet/>
      <dgm:spPr/>
      <dgm:t>
        <a:bodyPr/>
        <a:lstStyle/>
        <a:p>
          <a:endParaRPr lang="en-CA"/>
        </a:p>
      </dgm:t>
    </dgm:pt>
    <dgm:pt modelId="{8DF5A425-5589-466F-AF1A-38761EA3E577}">
      <dgm:prSet phldrT="[Text]"/>
      <dgm:spPr/>
      <dgm:t>
        <a:bodyPr/>
        <a:lstStyle/>
        <a:p>
          <a:r>
            <a:rPr lang="en-US" dirty="0"/>
            <a:t>Working with all IT and business roles at strategic points of the delivery process.</a:t>
          </a:r>
          <a:endParaRPr lang="en-CA" dirty="0"/>
        </a:p>
      </dgm:t>
    </dgm:pt>
    <dgm:pt modelId="{81773B3C-1F04-4981-A5F3-0CF69F4C8E3C}" type="parTrans" cxnId="{DB7D1A51-1A59-4888-9314-0E6C875F7C93}">
      <dgm:prSet/>
      <dgm:spPr/>
      <dgm:t>
        <a:bodyPr/>
        <a:lstStyle/>
        <a:p>
          <a:endParaRPr lang="en-CA"/>
        </a:p>
      </dgm:t>
    </dgm:pt>
    <dgm:pt modelId="{0210D095-8ED0-496B-B6A0-B87B1174A2AD}" type="sibTrans" cxnId="{DB7D1A51-1A59-4888-9314-0E6C875F7C93}">
      <dgm:prSet/>
      <dgm:spPr/>
      <dgm:t>
        <a:bodyPr/>
        <a:lstStyle/>
        <a:p>
          <a:endParaRPr lang="en-CA"/>
        </a:p>
      </dgm:t>
    </dgm:pt>
    <dgm:pt modelId="{5398A2A5-5493-41FC-AAEE-8C698861AAFF}">
      <dgm:prSet phldrT="[Text]"/>
      <dgm:spPr/>
      <dgm:t>
        <a:bodyPr/>
        <a:lstStyle/>
        <a:p>
          <a:r>
            <a:rPr lang="en-US" dirty="0"/>
            <a:t>Consulting and informing product changes and releases, and adaptions of the delivery process.</a:t>
          </a:r>
          <a:endParaRPr lang="en-CA" dirty="0"/>
        </a:p>
      </dgm:t>
    </dgm:pt>
    <dgm:pt modelId="{6883C098-404B-44A6-B3CD-E83134A1D7C2}" type="parTrans" cxnId="{877273B6-9385-4E74-A0E4-59AE0C34E790}">
      <dgm:prSet/>
      <dgm:spPr/>
      <dgm:t>
        <a:bodyPr/>
        <a:lstStyle/>
        <a:p>
          <a:endParaRPr lang="en-CA"/>
        </a:p>
      </dgm:t>
    </dgm:pt>
    <dgm:pt modelId="{980C3F3D-5D4E-4EE4-973A-609042186F55}" type="sibTrans" cxnId="{877273B6-9385-4E74-A0E4-59AE0C34E790}">
      <dgm:prSet/>
      <dgm:spPr/>
      <dgm:t>
        <a:bodyPr/>
        <a:lstStyle/>
        <a:p>
          <a:endParaRPr lang="en-CA"/>
        </a:p>
      </dgm:t>
    </dgm:pt>
    <dgm:pt modelId="{730B4D1F-C477-46B0-80A6-167ED5D5ACAC}">
      <dgm:prSet phldrT="[Text]"/>
      <dgm:spPr/>
      <dgm:t>
        <a:bodyPr/>
        <a:lstStyle/>
        <a:p>
          <a:pPr algn="l"/>
          <a:r>
            <a:rPr lang="en-US" dirty="0"/>
            <a:t>Ability to map any delivery artifact back to the original request.</a:t>
          </a:r>
          <a:endParaRPr lang="en-CA" dirty="0"/>
        </a:p>
      </dgm:t>
    </dgm:pt>
    <dgm:pt modelId="{A4C036DB-AC3D-4CE2-93E9-9B433E7770C8}" type="parTrans" cxnId="{FE0D155E-BE0C-4D0D-B315-A6800F9900B8}">
      <dgm:prSet/>
      <dgm:spPr/>
      <dgm:t>
        <a:bodyPr/>
        <a:lstStyle/>
        <a:p>
          <a:endParaRPr lang="en-CA"/>
        </a:p>
      </dgm:t>
    </dgm:pt>
    <dgm:pt modelId="{B323B4B1-219F-4652-837A-6CC442838C2E}" type="sibTrans" cxnId="{FE0D155E-BE0C-4D0D-B315-A6800F9900B8}">
      <dgm:prSet/>
      <dgm:spPr/>
      <dgm:t>
        <a:bodyPr/>
        <a:lstStyle/>
        <a:p>
          <a:endParaRPr lang="en-CA"/>
        </a:p>
      </dgm:t>
    </dgm:pt>
    <dgm:pt modelId="{71296640-1247-4798-92EF-64DC9A34B5D2}" type="pres">
      <dgm:prSet presAssocID="{5A864DCC-5C63-4FCE-97A8-8EA85DEB9B7E}" presName="Name0" presStyleCnt="0">
        <dgm:presLayoutVars>
          <dgm:dir/>
          <dgm:animLvl val="lvl"/>
          <dgm:resizeHandles val="exact"/>
        </dgm:presLayoutVars>
      </dgm:prSet>
      <dgm:spPr/>
    </dgm:pt>
    <dgm:pt modelId="{EB6A858E-E082-48F4-A468-25796649C91E}" type="pres">
      <dgm:prSet presAssocID="{CB2F0115-9778-4CE8-B87B-2A2133F2B75E}" presName="composite" presStyleCnt="0"/>
      <dgm:spPr/>
    </dgm:pt>
    <dgm:pt modelId="{C2560310-E3E8-4F13-BFAA-32322161EB15}" type="pres">
      <dgm:prSet presAssocID="{CB2F0115-9778-4CE8-B87B-2A2133F2B75E}" presName="parTx" presStyleLbl="alignNode1" presStyleIdx="0" presStyleCnt="4">
        <dgm:presLayoutVars>
          <dgm:chMax val="0"/>
          <dgm:chPref val="0"/>
          <dgm:bulletEnabled val="1"/>
        </dgm:presLayoutVars>
      </dgm:prSet>
      <dgm:spPr/>
    </dgm:pt>
    <dgm:pt modelId="{92BFF6D7-2D38-4E9F-AF67-B6CA7E2B851C}" type="pres">
      <dgm:prSet presAssocID="{CB2F0115-9778-4CE8-B87B-2A2133F2B75E}" presName="desTx" presStyleLbl="alignAccFollowNode1" presStyleIdx="0" presStyleCnt="4">
        <dgm:presLayoutVars>
          <dgm:bulletEnabled val="1"/>
        </dgm:presLayoutVars>
      </dgm:prSet>
      <dgm:spPr/>
    </dgm:pt>
    <dgm:pt modelId="{9CC5BADE-E307-42D6-AE63-87A64C95CAA6}" type="pres">
      <dgm:prSet presAssocID="{95377CFA-DF94-4E78-89F5-E3B5ADFBC9DE}" presName="space" presStyleCnt="0"/>
      <dgm:spPr/>
    </dgm:pt>
    <dgm:pt modelId="{D46CA5D3-DFD1-4FAE-AB9A-A7C34C9F5FB4}" type="pres">
      <dgm:prSet presAssocID="{2BD95674-9E98-49B3-888C-9E5E2C7596BE}" presName="composite" presStyleCnt="0"/>
      <dgm:spPr/>
    </dgm:pt>
    <dgm:pt modelId="{21D16DBC-1887-4BF8-8073-1ADEAA8C4402}" type="pres">
      <dgm:prSet presAssocID="{2BD95674-9E98-49B3-888C-9E5E2C7596BE}" presName="parTx" presStyleLbl="alignNode1" presStyleIdx="1" presStyleCnt="4">
        <dgm:presLayoutVars>
          <dgm:chMax val="0"/>
          <dgm:chPref val="0"/>
          <dgm:bulletEnabled val="1"/>
        </dgm:presLayoutVars>
      </dgm:prSet>
      <dgm:spPr/>
    </dgm:pt>
    <dgm:pt modelId="{29E4FF33-C62B-4A0D-AFAD-7620CD487B5E}" type="pres">
      <dgm:prSet presAssocID="{2BD95674-9E98-49B3-888C-9E5E2C7596BE}" presName="desTx" presStyleLbl="alignAccFollowNode1" presStyleIdx="1" presStyleCnt="4">
        <dgm:presLayoutVars>
          <dgm:bulletEnabled val="1"/>
        </dgm:presLayoutVars>
      </dgm:prSet>
      <dgm:spPr/>
    </dgm:pt>
    <dgm:pt modelId="{8F99FFB8-8F4B-4B58-8E63-6F64E41C68AD}" type="pres">
      <dgm:prSet presAssocID="{E59BF9B2-4265-4B70-BA78-241FCEC874ED}" presName="space" presStyleCnt="0"/>
      <dgm:spPr/>
    </dgm:pt>
    <dgm:pt modelId="{673BFB8B-5758-491C-9F6E-92D62648C0A8}" type="pres">
      <dgm:prSet presAssocID="{5E40EB8B-F6F2-484D-A56E-B7F6030B3331}" presName="composite" presStyleCnt="0"/>
      <dgm:spPr/>
    </dgm:pt>
    <dgm:pt modelId="{E8D03BCC-50AE-4B0F-AD33-516E1E1E6814}" type="pres">
      <dgm:prSet presAssocID="{5E40EB8B-F6F2-484D-A56E-B7F6030B3331}" presName="parTx" presStyleLbl="alignNode1" presStyleIdx="2" presStyleCnt="4">
        <dgm:presLayoutVars>
          <dgm:chMax val="0"/>
          <dgm:chPref val="0"/>
          <dgm:bulletEnabled val="1"/>
        </dgm:presLayoutVars>
      </dgm:prSet>
      <dgm:spPr/>
    </dgm:pt>
    <dgm:pt modelId="{F45075CE-41F8-4632-A4AE-7667377588DF}" type="pres">
      <dgm:prSet presAssocID="{5E40EB8B-F6F2-484D-A56E-B7F6030B3331}" presName="desTx" presStyleLbl="alignAccFollowNode1" presStyleIdx="2" presStyleCnt="4">
        <dgm:presLayoutVars>
          <dgm:bulletEnabled val="1"/>
        </dgm:presLayoutVars>
      </dgm:prSet>
      <dgm:spPr/>
    </dgm:pt>
    <dgm:pt modelId="{F7AC4415-429D-4330-B4B5-F539D90700AF}" type="pres">
      <dgm:prSet presAssocID="{F8CF5EBF-8D79-4B64-8658-BB8A5CE9D5DF}" presName="space" presStyleCnt="0"/>
      <dgm:spPr/>
    </dgm:pt>
    <dgm:pt modelId="{DBC7CDCB-B68B-4882-B938-EBFA9E997782}" type="pres">
      <dgm:prSet presAssocID="{4B16A4B3-0241-412D-9D04-2E88039FF7E8}" presName="composite" presStyleCnt="0"/>
      <dgm:spPr/>
    </dgm:pt>
    <dgm:pt modelId="{062FA047-3783-47E6-B823-C6E8E5A01853}" type="pres">
      <dgm:prSet presAssocID="{4B16A4B3-0241-412D-9D04-2E88039FF7E8}" presName="parTx" presStyleLbl="alignNode1" presStyleIdx="3" presStyleCnt="4">
        <dgm:presLayoutVars>
          <dgm:chMax val="0"/>
          <dgm:chPref val="0"/>
          <dgm:bulletEnabled val="1"/>
        </dgm:presLayoutVars>
      </dgm:prSet>
      <dgm:spPr/>
    </dgm:pt>
    <dgm:pt modelId="{A192BC72-FB63-4263-AA64-E58D0ED76AE4}" type="pres">
      <dgm:prSet presAssocID="{4B16A4B3-0241-412D-9D04-2E88039FF7E8}" presName="desTx" presStyleLbl="alignAccFollowNode1" presStyleIdx="3" presStyleCnt="4">
        <dgm:presLayoutVars>
          <dgm:bulletEnabled val="1"/>
        </dgm:presLayoutVars>
      </dgm:prSet>
      <dgm:spPr/>
    </dgm:pt>
  </dgm:ptLst>
  <dgm:cxnLst>
    <dgm:cxn modelId="{A2281127-6A7E-41C9-A04B-34A2051C8B0D}" type="presOf" srcId="{3AD447FD-15BA-4146-9267-9A8D4312B6E1}" destId="{92BFF6D7-2D38-4E9F-AF67-B6CA7E2B851C}" srcOrd="0" destOrd="0" presId="urn:microsoft.com/office/officeart/2005/8/layout/hList1"/>
    <dgm:cxn modelId="{64E8CA39-1681-4B8C-A3C7-4A7E9A299A49}" type="presOf" srcId="{5E40EB8B-F6F2-484D-A56E-B7F6030B3331}" destId="{E8D03BCC-50AE-4B0F-AD33-516E1E1E6814}" srcOrd="0" destOrd="0" presId="urn:microsoft.com/office/officeart/2005/8/layout/hList1"/>
    <dgm:cxn modelId="{FE0D155E-BE0C-4D0D-B315-A6800F9900B8}" srcId="{4B16A4B3-0241-412D-9D04-2E88039FF7E8}" destId="{730B4D1F-C477-46B0-80A6-167ED5D5ACAC}" srcOrd="0" destOrd="0" parTransId="{A4C036DB-AC3D-4CE2-93E9-9B433E7770C8}" sibTransId="{B323B4B1-219F-4652-837A-6CC442838C2E}"/>
    <dgm:cxn modelId="{8F655A5F-5D1C-4B43-AD1D-E3F653B2A690}" srcId="{5A864DCC-5C63-4FCE-97A8-8EA85DEB9B7E}" destId="{5E40EB8B-F6F2-484D-A56E-B7F6030B3331}" srcOrd="2" destOrd="0" parTransId="{7D5B80A9-EBAC-41F1-A252-F47BA6E771B2}" sibTransId="{F8CF5EBF-8D79-4B64-8658-BB8A5CE9D5DF}"/>
    <dgm:cxn modelId="{DB7D1A51-1A59-4888-9314-0E6C875F7C93}" srcId="{2BD95674-9E98-49B3-888C-9E5E2C7596BE}" destId="{8DF5A425-5589-466F-AF1A-38761EA3E577}" srcOrd="0" destOrd="0" parTransId="{81773B3C-1F04-4981-A5F3-0CF69F4C8E3C}" sibTransId="{0210D095-8ED0-496B-B6A0-B87B1174A2AD}"/>
    <dgm:cxn modelId="{C71C0A8E-30C1-4028-A73E-99D90FA16490}" type="presOf" srcId="{8DF5A425-5589-466F-AF1A-38761EA3E577}" destId="{29E4FF33-C62B-4A0D-AFAD-7620CD487B5E}" srcOrd="0" destOrd="0" presId="urn:microsoft.com/office/officeart/2005/8/layout/hList1"/>
    <dgm:cxn modelId="{225A8392-7FA3-426A-82DF-4D8E4CCF4D11}" type="presOf" srcId="{5398A2A5-5493-41FC-AAEE-8C698861AAFF}" destId="{F45075CE-41F8-4632-A4AE-7667377588DF}" srcOrd="0" destOrd="0" presId="urn:microsoft.com/office/officeart/2005/8/layout/hList1"/>
    <dgm:cxn modelId="{F33B6F9E-A127-4646-8510-317F913E9289}" type="presOf" srcId="{730B4D1F-C477-46B0-80A6-167ED5D5ACAC}" destId="{A192BC72-FB63-4263-AA64-E58D0ED76AE4}" srcOrd="0" destOrd="0" presId="urn:microsoft.com/office/officeart/2005/8/layout/hList1"/>
    <dgm:cxn modelId="{1E1963B5-8C8E-4584-A1CD-8E32EF53E95E}" type="presOf" srcId="{2BD95674-9E98-49B3-888C-9E5E2C7596BE}" destId="{21D16DBC-1887-4BF8-8073-1ADEAA8C4402}" srcOrd="0" destOrd="0" presId="urn:microsoft.com/office/officeart/2005/8/layout/hList1"/>
    <dgm:cxn modelId="{877273B6-9385-4E74-A0E4-59AE0C34E790}" srcId="{5E40EB8B-F6F2-484D-A56E-B7F6030B3331}" destId="{5398A2A5-5493-41FC-AAEE-8C698861AAFF}" srcOrd="0" destOrd="0" parTransId="{6883C098-404B-44A6-B3CD-E83134A1D7C2}" sibTransId="{980C3F3D-5D4E-4EE4-973A-609042186F55}"/>
    <dgm:cxn modelId="{D37707B8-CFF2-4239-8341-2CFFB7C046C7}" srcId="{5A864DCC-5C63-4FCE-97A8-8EA85DEB9B7E}" destId="{2BD95674-9E98-49B3-888C-9E5E2C7596BE}" srcOrd="1" destOrd="0" parTransId="{A5C93FFC-2A44-4226-A644-457EFD854669}" sibTransId="{E59BF9B2-4265-4B70-BA78-241FCEC874ED}"/>
    <dgm:cxn modelId="{6FF29DBB-39E8-4AE7-AA95-3005A6C88C28}" srcId="{5A864DCC-5C63-4FCE-97A8-8EA85DEB9B7E}" destId="{CB2F0115-9778-4CE8-B87B-2A2133F2B75E}" srcOrd="0" destOrd="0" parTransId="{68791A6C-D4D6-4738-BDD4-FB746CB29F59}" sibTransId="{95377CFA-DF94-4E78-89F5-E3B5ADFBC9DE}"/>
    <dgm:cxn modelId="{A56DACBE-A2B6-4EE4-BCE8-50A732C44353}" srcId="{5A864DCC-5C63-4FCE-97A8-8EA85DEB9B7E}" destId="{4B16A4B3-0241-412D-9D04-2E88039FF7E8}" srcOrd="3" destOrd="0" parTransId="{5FF91153-1729-49C9-8C6D-D5B7821443AF}" sibTransId="{7DCB58A9-6FB7-4DCA-92BD-00E2E64C1EE9}"/>
    <dgm:cxn modelId="{5E564FC7-55E9-486D-B028-62F093878285}" type="presOf" srcId="{4B16A4B3-0241-412D-9D04-2E88039FF7E8}" destId="{062FA047-3783-47E6-B823-C6E8E5A01853}" srcOrd="0" destOrd="0" presId="urn:microsoft.com/office/officeart/2005/8/layout/hList1"/>
    <dgm:cxn modelId="{A17BA9CA-5D4C-41C5-8F37-18069D1B962E}" srcId="{CB2F0115-9778-4CE8-B87B-2A2133F2B75E}" destId="{3AD447FD-15BA-4146-9267-9A8D4312B6E1}" srcOrd="0" destOrd="0" parTransId="{353E7E94-F8F4-4916-B74C-AEDA4969CD7E}" sibTransId="{CE3940ED-0F82-4029-B3CD-9DE4018DEC55}"/>
    <dgm:cxn modelId="{025EF6DC-034F-4D79-83D0-879DC90A96AA}" type="presOf" srcId="{5A864DCC-5C63-4FCE-97A8-8EA85DEB9B7E}" destId="{71296640-1247-4798-92EF-64DC9A34B5D2}" srcOrd="0" destOrd="0" presId="urn:microsoft.com/office/officeart/2005/8/layout/hList1"/>
    <dgm:cxn modelId="{41FAD0FE-A6A1-40AE-B1E8-A689394B8F84}" type="presOf" srcId="{CB2F0115-9778-4CE8-B87B-2A2133F2B75E}" destId="{C2560310-E3E8-4F13-BFAA-32322161EB15}" srcOrd="0" destOrd="0" presId="urn:microsoft.com/office/officeart/2005/8/layout/hList1"/>
    <dgm:cxn modelId="{86FD7694-64AA-4A9E-943E-EC6AA9878718}" type="presParOf" srcId="{71296640-1247-4798-92EF-64DC9A34B5D2}" destId="{EB6A858E-E082-48F4-A468-25796649C91E}" srcOrd="0" destOrd="0" presId="urn:microsoft.com/office/officeart/2005/8/layout/hList1"/>
    <dgm:cxn modelId="{F7C5210C-DED3-453C-B90D-90C59B5E96E9}" type="presParOf" srcId="{EB6A858E-E082-48F4-A468-25796649C91E}" destId="{C2560310-E3E8-4F13-BFAA-32322161EB15}" srcOrd="0" destOrd="0" presId="urn:microsoft.com/office/officeart/2005/8/layout/hList1"/>
    <dgm:cxn modelId="{21247D5C-1675-4A36-893E-6CE94451DECE}" type="presParOf" srcId="{EB6A858E-E082-48F4-A468-25796649C91E}" destId="{92BFF6D7-2D38-4E9F-AF67-B6CA7E2B851C}" srcOrd="1" destOrd="0" presId="urn:microsoft.com/office/officeart/2005/8/layout/hList1"/>
    <dgm:cxn modelId="{71BAC085-73A8-497C-92DA-1243337E9734}" type="presParOf" srcId="{71296640-1247-4798-92EF-64DC9A34B5D2}" destId="{9CC5BADE-E307-42D6-AE63-87A64C95CAA6}" srcOrd="1" destOrd="0" presId="urn:microsoft.com/office/officeart/2005/8/layout/hList1"/>
    <dgm:cxn modelId="{3CD1FC4C-02F2-41A7-A2D5-B3AD200FA4B2}" type="presParOf" srcId="{71296640-1247-4798-92EF-64DC9A34B5D2}" destId="{D46CA5D3-DFD1-4FAE-AB9A-A7C34C9F5FB4}" srcOrd="2" destOrd="0" presId="urn:microsoft.com/office/officeart/2005/8/layout/hList1"/>
    <dgm:cxn modelId="{8673623E-237B-4D5F-878E-44092E273632}" type="presParOf" srcId="{D46CA5D3-DFD1-4FAE-AB9A-A7C34C9F5FB4}" destId="{21D16DBC-1887-4BF8-8073-1ADEAA8C4402}" srcOrd="0" destOrd="0" presId="urn:microsoft.com/office/officeart/2005/8/layout/hList1"/>
    <dgm:cxn modelId="{0D874035-F3CA-42B7-A55C-0DA8143A120B}" type="presParOf" srcId="{D46CA5D3-DFD1-4FAE-AB9A-A7C34C9F5FB4}" destId="{29E4FF33-C62B-4A0D-AFAD-7620CD487B5E}" srcOrd="1" destOrd="0" presId="urn:microsoft.com/office/officeart/2005/8/layout/hList1"/>
    <dgm:cxn modelId="{8006911F-9460-4900-BA0F-7FB719ADC8D3}" type="presParOf" srcId="{71296640-1247-4798-92EF-64DC9A34B5D2}" destId="{8F99FFB8-8F4B-4B58-8E63-6F64E41C68AD}" srcOrd="3" destOrd="0" presId="urn:microsoft.com/office/officeart/2005/8/layout/hList1"/>
    <dgm:cxn modelId="{E16553CC-7D70-4E57-8A59-DFBC6983E52F}" type="presParOf" srcId="{71296640-1247-4798-92EF-64DC9A34B5D2}" destId="{673BFB8B-5758-491C-9F6E-92D62648C0A8}" srcOrd="4" destOrd="0" presId="urn:microsoft.com/office/officeart/2005/8/layout/hList1"/>
    <dgm:cxn modelId="{4A2A712E-F0AD-4656-8EEA-7EADA28F8790}" type="presParOf" srcId="{673BFB8B-5758-491C-9F6E-92D62648C0A8}" destId="{E8D03BCC-50AE-4B0F-AD33-516E1E1E6814}" srcOrd="0" destOrd="0" presId="urn:microsoft.com/office/officeart/2005/8/layout/hList1"/>
    <dgm:cxn modelId="{D21E085C-5308-4AF7-8A3D-EF419B2E4627}" type="presParOf" srcId="{673BFB8B-5758-491C-9F6E-92D62648C0A8}" destId="{F45075CE-41F8-4632-A4AE-7667377588DF}" srcOrd="1" destOrd="0" presId="urn:microsoft.com/office/officeart/2005/8/layout/hList1"/>
    <dgm:cxn modelId="{50CE71B8-0997-4643-BD44-5184EBE89F31}" type="presParOf" srcId="{71296640-1247-4798-92EF-64DC9A34B5D2}" destId="{F7AC4415-429D-4330-B4B5-F539D90700AF}" srcOrd="5" destOrd="0" presId="urn:microsoft.com/office/officeart/2005/8/layout/hList1"/>
    <dgm:cxn modelId="{0A98980A-1552-44D8-8780-453B0BB1629A}" type="presParOf" srcId="{71296640-1247-4798-92EF-64DC9A34B5D2}" destId="{DBC7CDCB-B68B-4882-B938-EBFA9E997782}" srcOrd="6" destOrd="0" presId="urn:microsoft.com/office/officeart/2005/8/layout/hList1"/>
    <dgm:cxn modelId="{A32CF6F1-1161-413C-B69A-531ED49B516D}" type="presParOf" srcId="{DBC7CDCB-B68B-4882-B938-EBFA9E997782}" destId="{062FA047-3783-47E6-B823-C6E8E5A01853}" srcOrd="0" destOrd="0" presId="urn:microsoft.com/office/officeart/2005/8/layout/hList1"/>
    <dgm:cxn modelId="{42A721B0-539B-4FF0-91CB-A00730049A09}" type="presParOf" srcId="{DBC7CDCB-B68B-4882-B938-EBFA9E997782}" destId="{A192BC72-FB63-4263-AA64-E58D0ED76AE4}"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2EE32-2D3A-407E-B6C9-E931E329DAEF}">
      <dsp:nvSpPr>
        <dsp:cNvPr id="0" name=""/>
        <dsp:cNvSpPr/>
      </dsp:nvSpPr>
      <dsp:spPr>
        <a:xfrm>
          <a:off x="707645" y="764814"/>
          <a:ext cx="1317957" cy="8790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66725">
            <a:lnSpc>
              <a:spcPct val="90000"/>
            </a:lnSpc>
            <a:spcBef>
              <a:spcPct val="0"/>
            </a:spcBef>
            <a:spcAft>
              <a:spcPct val="35000"/>
            </a:spcAft>
            <a:buNone/>
          </a:pPr>
          <a:r>
            <a:rPr lang="en-CA" sz="1050" kern="1200" dirty="0"/>
            <a:t>cited general organizational resistance to change.</a:t>
          </a:r>
        </a:p>
      </dsp:txBody>
      <dsp:txXfrm>
        <a:off x="918519" y="764814"/>
        <a:ext cx="1107084" cy="879077"/>
      </dsp:txXfrm>
    </dsp:sp>
    <dsp:sp modelId="{7E4A2BA4-52C9-4BCF-9F42-8544A0E66A80}">
      <dsp:nvSpPr>
        <dsp:cNvPr id="0" name=""/>
        <dsp:cNvSpPr/>
      </dsp:nvSpPr>
      <dsp:spPr>
        <a:xfrm>
          <a:off x="3" y="375261"/>
          <a:ext cx="878638" cy="878638"/>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CA" sz="2400" i="1" kern="1200" dirty="0"/>
            <a:t>46%</a:t>
          </a:r>
        </a:p>
      </dsp:txBody>
      <dsp:txXfrm>
        <a:off x="128677" y="503935"/>
        <a:ext cx="621290" cy="621290"/>
      </dsp:txXfrm>
    </dsp:sp>
    <dsp:sp modelId="{79BCCC5F-6381-495D-963B-D01695239294}">
      <dsp:nvSpPr>
        <dsp:cNvPr id="0" name=""/>
        <dsp:cNvSpPr/>
      </dsp:nvSpPr>
      <dsp:spPr>
        <a:xfrm>
          <a:off x="2904241" y="764814"/>
          <a:ext cx="1317957" cy="8790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66725">
            <a:lnSpc>
              <a:spcPct val="90000"/>
            </a:lnSpc>
            <a:spcBef>
              <a:spcPct val="0"/>
            </a:spcBef>
            <a:spcAft>
              <a:spcPct val="35000"/>
            </a:spcAft>
            <a:buNone/>
          </a:pPr>
          <a:r>
            <a:rPr lang="en-CA" sz="1050" kern="1200" dirty="0"/>
            <a:t>cited inadequate management support and sponsorship.</a:t>
          </a:r>
        </a:p>
      </dsp:txBody>
      <dsp:txXfrm>
        <a:off x="3115114" y="764814"/>
        <a:ext cx="1107084" cy="879077"/>
      </dsp:txXfrm>
    </dsp:sp>
    <dsp:sp modelId="{AF2EE435-407D-4C71-B322-B4A0E9ECE66B}">
      <dsp:nvSpPr>
        <dsp:cNvPr id="0" name=""/>
        <dsp:cNvSpPr/>
      </dsp:nvSpPr>
      <dsp:spPr>
        <a:xfrm>
          <a:off x="2163215" y="375261"/>
          <a:ext cx="878638" cy="878638"/>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CA" sz="2400" i="1" kern="1200" dirty="0"/>
            <a:t>42%</a:t>
          </a:r>
        </a:p>
      </dsp:txBody>
      <dsp:txXfrm>
        <a:off x="2291889" y="503935"/>
        <a:ext cx="621290" cy="621290"/>
      </dsp:txXfrm>
    </dsp:sp>
    <dsp:sp modelId="{FCF31908-0541-4BA5-B2E7-195D80864557}">
      <dsp:nvSpPr>
        <dsp:cNvPr id="0" name=""/>
        <dsp:cNvSpPr/>
      </dsp:nvSpPr>
      <dsp:spPr>
        <a:xfrm>
          <a:off x="5100837" y="764814"/>
          <a:ext cx="1317957" cy="8790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66725">
            <a:lnSpc>
              <a:spcPct val="90000"/>
            </a:lnSpc>
            <a:spcBef>
              <a:spcPct val="0"/>
            </a:spcBef>
            <a:spcAft>
              <a:spcPct val="35000"/>
            </a:spcAft>
            <a:buNone/>
          </a:pPr>
          <a:r>
            <a:rPr lang="en-CA" sz="1050" kern="1200" dirty="0"/>
            <a:t>cited inconsistent processes and practices across teams.</a:t>
          </a:r>
        </a:p>
      </dsp:txBody>
      <dsp:txXfrm>
        <a:off x="5311710" y="764814"/>
        <a:ext cx="1107084" cy="879077"/>
      </dsp:txXfrm>
    </dsp:sp>
    <dsp:sp modelId="{110501AF-E56F-4C9D-96AE-6934488833E1}">
      <dsp:nvSpPr>
        <dsp:cNvPr id="0" name=""/>
        <dsp:cNvSpPr/>
      </dsp:nvSpPr>
      <dsp:spPr>
        <a:xfrm>
          <a:off x="4359811" y="375261"/>
          <a:ext cx="878638" cy="878638"/>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CA" sz="2400" i="1" kern="1200" dirty="0"/>
            <a:t>34%</a:t>
          </a:r>
        </a:p>
      </dsp:txBody>
      <dsp:txXfrm>
        <a:off x="4488485" y="503935"/>
        <a:ext cx="621290" cy="621290"/>
      </dsp:txXfrm>
    </dsp:sp>
    <dsp:sp modelId="{C6E5455D-B5C1-4428-BC8D-6D3DD216EAC1}">
      <dsp:nvSpPr>
        <dsp:cNvPr id="0" name=""/>
        <dsp:cNvSpPr/>
      </dsp:nvSpPr>
      <dsp:spPr>
        <a:xfrm>
          <a:off x="7297433" y="764814"/>
          <a:ext cx="1317957" cy="87907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78232" rIns="78232" bIns="78232" numCol="1" spcCol="1270" anchor="ctr" anchorCtr="0">
          <a:noAutofit/>
        </a:bodyPr>
        <a:lstStyle/>
        <a:p>
          <a:pPr marL="0" lvl="0" indent="0" algn="l" defTabSz="466725">
            <a:lnSpc>
              <a:spcPct val="90000"/>
            </a:lnSpc>
            <a:spcBef>
              <a:spcPct val="0"/>
            </a:spcBef>
            <a:spcAft>
              <a:spcPct val="35000"/>
            </a:spcAft>
            <a:buNone/>
          </a:pPr>
          <a:r>
            <a:rPr lang="en-US" sz="1050" kern="1200" dirty="0"/>
            <a:t>cited lack of business/ customer/ product owner availability.</a:t>
          </a:r>
          <a:endParaRPr lang="en-CA" sz="1050" kern="1200" dirty="0"/>
        </a:p>
      </dsp:txBody>
      <dsp:txXfrm>
        <a:off x="7508306" y="764814"/>
        <a:ext cx="1107084" cy="879077"/>
      </dsp:txXfrm>
    </dsp:sp>
    <dsp:sp modelId="{4F0FBC38-6B3F-4C2A-946F-A77D4A3C54A8}">
      <dsp:nvSpPr>
        <dsp:cNvPr id="0" name=""/>
        <dsp:cNvSpPr/>
      </dsp:nvSpPr>
      <dsp:spPr>
        <a:xfrm>
          <a:off x="6556449" y="375261"/>
          <a:ext cx="878638" cy="878638"/>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i="1" kern="1200" dirty="0"/>
            <a:t>31%</a:t>
          </a:r>
          <a:endParaRPr lang="en-CA" sz="2400" i="1" kern="1200" dirty="0"/>
        </a:p>
      </dsp:txBody>
      <dsp:txXfrm>
        <a:off x="6685123" y="503935"/>
        <a:ext cx="621290" cy="6212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BE34E-9CAF-48D0-A7CD-0B7D756CAF67}">
      <dsp:nvSpPr>
        <dsp:cNvPr id="0" name=""/>
        <dsp:cNvSpPr/>
      </dsp:nvSpPr>
      <dsp:spPr>
        <a:xfrm>
          <a:off x="1656274" y="747"/>
          <a:ext cx="898562" cy="898562"/>
        </a:xfrm>
        <a:prstGeom prst="ellipse">
          <a:avLst/>
        </a:prstGeom>
        <a:solidFill>
          <a:schemeClr val="accent3"/>
        </a:solidFill>
        <a:ln w="25400" cap="flat" cmpd="sng" algn="ctr">
          <a:solidFill>
            <a:schemeClr val="accent3">
              <a:shade val="50000"/>
            </a:schemeClr>
          </a:solidFill>
          <a:prstDash val="solid"/>
        </a:ln>
        <a:effectLst/>
        <a:scene3d>
          <a:camera prst="orthographicFront"/>
          <a:lightRig rig="flat" dir="t"/>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kern="1200" dirty="0"/>
            <a:t>Design</a:t>
          </a:r>
        </a:p>
      </dsp:txBody>
      <dsp:txXfrm>
        <a:off x="1787865" y="132338"/>
        <a:ext cx="635380" cy="635380"/>
      </dsp:txXfrm>
    </dsp:sp>
    <dsp:sp modelId="{F5EF333C-57F0-4910-BEC1-7C307547C8CA}">
      <dsp:nvSpPr>
        <dsp:cNvPr id="0" name=""/>
        <dsp:cNvSpPr/>
      </dsp:nvSpPr>
      <dsp:spPr>
        <a:xfrm rot="2700000">
          <a:off x="2458332" y="770459"/>
          <a:ext cx="238573" cy="303264"/>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a:off x="2468813" y="805807"/>
        <a:ext cx="167001" cy="181958"/>
      </dsp:txXfrm>
    </dsp:sp>
    <dsp:sp modelId="{C996F77E-09D9-4FCC-B434-903CA10FAA25}">
      <dsp:nvSpPr>
        <dsp:cNvPr id="0" name=""/>
        <dsp:cNvSpPr/>
      </dsp:nvSpPr>
      <dsp:spPr>
        <a:xfrm>
          <a:off x="2609950" y="954422"/>
          <a:ext cx="898562" cy="898562"/>
        </a:xfrm>
        <a:prstGeom prst="ellipse">
          <a:avLst/>
        </a:prstGeom>
        <a:solidFill>
          <a:schemeClr val="accent3"/>
        </a:solidFill>
        <a:ln w="25400" cap="flat" cmpd="sng" algn="ctr">
          <a:solidFill>
            <a:schemeClr val="accent3">
              <a:shade val="50000"/>
            </a:schemeClr>
          </a:solidFill>
          <a:prstDash val="solid"/>
        </a:ln>
        <a:effectLst/>
        <a:scene3d>
          <a:camera prst="orthographicFront"/>
          <a:lightRig rig="flat" dir="t"/>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kern="1200" dirty="0"/>
            <a:t>Build</a:t>
          </a:r>
        </a:p>
      </dsp:txBody>
      <dsp:txXfrm>
        <a:off x="2741541" y="1086013"/>
        <a:ext cx="635380" cy="635380"/>
      </dsp:txXfrm>
    </dsp:sp>
    <dsp:sp modelId="{F177FC55-1CD6-4BE5-88A2-074EC5A8D3A4}">
      <dsp:nvSpPr>
        <dsp:cNvPr id="0" name=""/>
        <dsp:cNvSpPr/>
      </dsp:nvSpPr>
      <dsp:spPr>
        <a:xfrm rot="8100000">
          <a:off x="2467881" y="1724134"/>
          <a:ext cx="238573" cy="303264"/>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rot="10800000">
        <a:off x="2528972" y="1759482"/>
        <a:ext cx="167001" cy="181958"/>
      </dsp:txXfrm>
    </dsp:sp>
    <dsp:sp modelId="{6F4523F5-FE0C-464B-985C-96F62835926D}">
      <dsp:nvSpPr>
        <dsp:cNvPr id="0" name=""/>
        <dsp:cNvSpPr/>
      </dsp:nvSpPr>
      <dsp:spPr>
        <a:xfrm>
          <a:off x="1656274" y="1908098"/>
          <a:ext cx="898562" cy="898562"/>
        </a:xfrm>
        <a:prstGeom prst="ellipse">
          <a:avLst/>
        </a:prstGeom>
        <a:solidFill>
          <a:schemeClr val="accent3"/>
        </a:solidFill>
        <a:ln w="25400" cap="flat" cmpd="sng" algn="ctr">
          <a:solidFill>
            <a:schemeClr val="accent3">
              <a:shade val="50000"/>
            </a:schemeClr>
          </a:solidFill>
          <a:prstDash val="solid"/>
        </a:ln>
        <a:effectLst/>
        <a:scene3d>
          <a:camera prst="orthographicFront"/>
          <a:lightRig rig="flat" dir="t"/>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kern="1200" dirty="0"/>
            <a:t>Operate</a:t>
          </a:r>
        </a:p>
      </dsp:txBody>
      <dsp:txXfrm>
        <a:off x="1787865" y="2039689"/>
        <a:ext cx="635380" cy="635380"/>
      </dsp:txXfrm>
    </dsp:sp>
    <dsp:sp modelId="{E3B78D29-4370-47E7-9084-6C157FBD0BFD}">
      <dsp:nvSpPr>
        <dsp:cNvPr id="0" name=""/>
        <dsp:cNvSpPr/>
      </dsp:nvSpPr>
      <dsp:spPr>
        <a:xfrm rot="13500000">
          <a:off x="1514205" y="1733683"/>
          <a:ext cx="238573" cy="303264"/>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rot="10800000">
        <a:off x="1575296" y="1819641"/>
        <a:ext cx="167001" cy="181958"/>
      </dsp:txXfrm>
    </dsp:sp>
    <dsp:sp modelId="{7333F539-69FE-4B29-AAA9-DACE54D909F0}">
      <dsp:nvSpPr>
        <dsp:cNvPr id="0" name=""/>
        <dsp:cNvSpPr/>
      </dsp:nvSpPr>
      <dsp:spPr>
        <a:xfrm>
          <a:off x="702599" y="954422"/>
          <a:ext cx="898562" cy="898562"/>
        </a:xfrm>
        <a:prstGeom prst="ellipse">
          <a:avLst/>
        </a:prstGeom>
        <a:solidFill>
          <a:schemeClr val="accent3"/>
        </a:solidFill>
        <a:ln w="25400" cap="flat" cmpd="sng" algn="ctr">
          <a:solidFill>
            <a:schemeClr val="accent3">
              <a:shade val="50000"/>
            </a:schemeClr>
          </a:solidFill>
          <a:prstDash val="solid"/>
        </a:ln>
        <a:effectLst/>
        <a:scene3d>
          <a:camera prst="orthographicFront"/>
          <a:lightRig rig="flat" dir="t"/>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CA" sz="1300" kern="1200" dirty="0"/>
            <a:t>Analyze</a:t>
          </a:r>
        </a:p>
      </dsp:txBody>
      <dsp:txXfrm>
        <a:off x="834190" y="1086013"/>
        <a:ext cx="635380" cy="635380"/>
      </dsp:txXfrm>
    </dsp:sp>
    <dsp:sp modelId="{9B12AD70-3485-421B-A928-EDA20B103372}">
      <dsp:nvSpPr>
        <dsp:cNvPr id="0" name=""/>
        <dsp:cNvSpPr/>
      </dsp:nvSpPr>
      <dsp:spPr>
        <a:xfrm rot="18900000">
          <a:off x="1504657" y="780008"/>
          <a:ext cx="238573" cy="303264"/>
        </a:xfrm>
        <a:prstGeom prst="rightArrow">
          <a:avLst>
            <a:gd name="adj1" fmla="val 60000"/>
            <a:gd name="adj2" fmla="val 5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CA" sz="1100" kern="1200" dirty="0"/>
        </a:p>
      </dsp:txBody>
      <dsp:txXfrm>
        <a:off x="1515138" y="865966"/>
        <a:ext cx="167001" cy="1819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72A8E-D989-4DF3-8169-28E477E70A39}">
      <dsp:nvSpPr>
        <dsp:cNvPr id="0" name=""/>
        <dsp:cNvSpPr/>
      </dsp:nvSpPr>
      <dsp:spPr>
        <a:xfrm>
          <a:off x="0" y="103355"/>
          <a:ext cx="932431" cy="372972"/>
        </a:xfrm>
        <a:prstGeom prst="chevron">
          <a:avLst/>
        </a:prstGeom>
        <a:solidFill>
          <a:schemeClr val="accent1"/>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CA" sz="900" b="1" kern="1200" cap="small" baseline="0" dirty="0">
              <a:solidFill>
                <a:sysClr val="window" lastClr="FFFFFF"/>
              </a:solidFill>
              <a:latin typeface="+mn-lt"/>
              <a:ea typeface="+mn-ea"/>
              <a:cs typeface="+mn-cs"/>
            </a:rPr>
            <a:t>Intake</a:t>
          </a:r>
        </a:p>
      </dsp:txBody>
      <dsp:txXfrm>
        <a:off x="186486" y="103355"/>
        <a:ext cx="559459" cy="372972"/>
      </dsp:txXfrm>
    </dsp:sp>
    <dsp:sp modelId="{4C4A6D7E-39E7-4BD5-82A3-0F91054DA229}">
      <dsp:nvSpPr>
        <dsp:cNvPr id="0" name=""/>
        <dsp:cNvSpPr/>
      </dsp:nvSpPr>
      <dsp:spPr>
        <a:xfrm>
          <a:off x="839188" y="103355"/>
          <a:ext cx="932431" cy="372972"/>
        </a:xfrm>
        <a:prstGeom prst="chevron">
          <a:avLst/>
        </a:prstGeom>
        <a:solidFill>
          <a:schemeClr val="accent1"/>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cap="small" baseline="0" dirty="0">
              <a:solidFill>
                <a:sysClr val="window" lastClr="FFFFFF"/>
              </a:solidFill>
              <a:latin typeface="+mn-lt"/>
              <a:ea typeface="+mn-ea"/>
              <a:cs typeface="+mn-cs"/>
            </a:rPr>
            <a:t>Analyze</a:t>
          </a:r>
          <a:endParaRPr lang="en-CA" sz="900" b="1" kern="1200" cap="small" baseline="0" dirty="0">
            <a:solidFill>
              <a:sysClr val="window" lastClr="FFFFFF"/>
            </a:solidFill>
            <a:latin typeface="+mn-lt"/>
            <a:ea typeface="+mn-ea"/>
            <a:cs typeface="+mn-cs"/>
          </a:endParaRPr>
        </a:p>
      </dsp:txBody>
      <dsp:txXfrm>
        <a:off x="1025674" y="103355"/>
        <a:ext cx="559459" cy="372972"/>
      </dsp:txXfrm>
    </dsp:sp>
    <dsp:sp modelId="{7B6ABC69-A48A-4CEF-B951-F19A118EF553}">
      <dsp:nvSpPr>
        <dsp:cNvPr id="0" name=""/>
        <dsp:cNvSpPr/>
      </dsp:nvSpPr>
      <dsp:spPr>
        <a:xfrm>
          <a:off x="1678376" y="103355"/>
          <a:ext cx="932431" cy="372972"/>
        </a:xfrm>
        <a:prstGeom prst="chevron">
          <a:avLst/>
        </a:prstGeom>
        <a:solidFill>
          <a:schemeClr val="accent1"/>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cap="small" baseline="0" dirty="0">
              <a:solidFill>
                <a:sysClr val="window" lastClr="FFFFFF"/>
              </a:solidFill>
              <a:latin typeface="+mn-lt"/>
              <a:ea typeface="+mn-ea"/>
              <a:cs typeface="+mn-cs"/>
            </a:rPr>
            <a:t>Design</a:t>
          </a:r>
          <a:endParaRPr lang="en-CA" sz="900" b="1" kern="1200" cap="small" baseline="0" dirty="0">
            <a:solidFill>
              <a:sysClr val="window" lastClr="FFFFFF"/>
            </a:solidFill>
            <a:latin typeface="+mn-lt"/>
            <a:ea typeface="+mn-ea"/>
            <a:cs typeface="+mn-cs"/>
          </a:endParaRPr>
        </a:p>
      </dsp:txBody>
      <dsp:txXfrm>
        <a:off x="1864862" y="103355"/>
        <a:ext cx="559459" cy="372972"/>
      </dsp:txXfrm>
    </dsp:sp>
    <dsp:sp modelId="{076D850C-5960-421B-936A-2440232F43EF}">
      <dsp:nvSpPr>
        <dsp:cNvPr id="0" name=""/>
        <dsp:cNvSpPr/>
      </dsp:nvSpPr>
      <dsp:spPr>
        <a:xfrm>
          <a:off x="2517564" y="103355"/>
          <a:ext cx="932431" cy="372972"/>
        </a:xfrm>
        <a:prstGeom prst="chevron">
          <a:avLst/>
        </a:prstGeom>
        <a:solidFill>
          <a:schemeClr val="accent1"/>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cap="small" baseline="0" dirty="0">
              <a:solidFill>
                <a:sysClr val="window" lastClr="FFFFFF"/>
              </a:solidFill>
              <a:latin typeface="+mn-lt"/>
              <a:ea typeface="+mn-ea"/>
              <a:cs typeface="+mn-cs"/>
            </a:rPr>
            <a:t>Build</a:t>
          </a:r>
          <a:endParaRPr lang="en-CA" sz="900" b="1" kern="1200" cap="small" baseline="0" dirty="0">
            <a:solidFill>
              <a:sysClr val="window" lastClr="FFFFFF"/>
            </a:solidFill>
            <a:latin typeface="+mn-lt"/>
            <a:ea typeface="+mn-ea"/>
            <a:cs typeface="+mn-cs"/>
          </a:endParaRPr>
        </a:p>
      </dsp:txBody>
      <dsp:txXfrm>
        <a:off x="2704050" y="103355"/>
        <a:ext cx="559459" cy="372972"/>
      </dsp:txXfrm>
    </dsp:sp>
    <dsp:sp modelId="{B0EC853A-524E-4ED5-9A15-0F2C87A4B2A6}">
      <dsp:nvSpPr>
        <dsp:cNvPr id="0" name=""/>
        <dsp:cNvSpPr/>
      </dsp:nvSpPr>
      <dsp:spPr>
        <a:xfrm>
          <a:off x="3356753" y="103355"/>
          <a:ext cx="932431" cy="372972"/>
        </a:xfrm>
        <a:prstGeom prst="chevron">
          <a:avLst/>
        </a:prstGeom>
        <a:solidFill>
          <a:schemeClr val="accent1"/>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cap="small" baseline="0" dirty="0">
              <a:solidFill>
                <a:sysClr val="window" lastClr="FFFFFF"/>
              </a:solidFill>
              <a:latin typeface="+mn-lt"/>
              <a:ea typeface="+mn-ea"/>
              <a:cs typeface="+mn-cs"/>
            </a:rPr>
            <a:t>Deploy</a:t>
          </a:r>
          <a:endParaRPr lang="en-CA" sz="900" b="1" kern="1200" cap="small" baseline="0" dirty="0">
            <a:solidFill>
              <a:sysClr val="window" lastClr="FFFFFF"/>
            </a:solidFill>
            <a:latin typeface="+mn-lt"/>
            <a:ea typeface="+mn-ea"/>
            <a:cs typeface="+mn-cs"/>
          </a:endParaRPr>
        </a:p>
      </dsp:txBody>
      <dsp:txXfrm>
        <a:off x="3543239" y="103355"/>
        <a:ext cx="559459" cy="372972"/>
      </dsp:txXfrm>
    </dsp:sp>
    <dsp:sp modelId="{42C60336-F6D8-4300-9432-DAAA3699C36B}">
      <dsp:nvSpPr>
        <dsp:cNvPr id="0" name=""/>
        <dsp:cNvSpPr/>
      </dsp:nvSpPr>
      <dsp:spPr>
        <a:xfrm>
          <a:off x="4195941" y="103355"/>
          <a:ext cx="932431" cy="372972"/>
        </a:xfrm>
        <a:prstGeom prst="chevron">
          <a:avLst/>
        </a:prstGeom>
        <a:solidFill>
          <a:schemeClr val="accent1"/>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cap="small" baseline="0" dirty="0">
              <a:solidFill>
                <a:sysClr val="window" lastClr="FFFFFF"/>
              </a:solidFill>
              <a:latin typeface="+mn-lt"/>
              <a:ea typeface="+mn-ea"/>
              <a:cs typeface="+mn-cs"/>
            </a:rPr>
            <a:t>Operate</a:t>
          </a:r>
          <a:endParaRPr lang="en-CA" sz="900" b="1" kern="1200" cap="small" baseline="0" dirty="0">
            <a:solidFill>
              <a:sysClr val="window" lastClr="FFFFFF"/>
            </a:solidFill>
            <a:latin typeface="+mn-lt"/>
            <a:ea typeface="+mn-ea"/>
            <a:cs typeface="+mn-cs"/>
          </a:endParaRPr>
        </a:p>
      </dsp:txBody>
      <dsp:txXfrm>
        <a:off x="4382427" y="103355"/>
        <a:ext cx="559459" cy="372972"/>
      </dsp:txXfrm>
    </dsp:sp>
    <dsp:sp modelId="{0FF7957E-88C6-4C1E-A0F3-270F6BC0DE0C}">
      <dsp:nvSpPr>
        <dsp:cNvPr id="0" name=""/>
        <dsp:cNvSpPr/>
      </dsp:nvSpPr>
      <dsp:spPr>
        <a:xfrm>
          <a:off x="5035129" y="103355"/>
          <a:ext cx="932431" cy="372972"/>
        </a:xfrm>
        <a:prstGeom prst="chevron">
          <a:avLst/>
        </a:prstGeom>
        <a:solidFill>
          <a:schemeClr val="accent1"/>
        </a:solidFill>
        <a:ln w="571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b="1" kern="1200" cap="small" baseline="0" dirty="0">
              <a:solidFill>
                <a:sysClr val="window" lastClr="FFFFFF"/>
              </a:solidFill>
              <a:latin typeface="+mn-lt"/>
              <a:ea typeface="+mn-ea"/>
              <a:cs typeface="+mn-cs"/>
            </a:rPr>
            <a:t>Retire</a:t>
          </a:r>
          <a:endParaRPr lang="en-CA" sz="900" b="1" kern="1200" cap="small" baseline="0" dirty="0">
            <a:solidFill>
              <a:sysClr val="window" lastClr="FFFFFF"/>
            </a:solidFill>
            <a:latin typeface="+mn-lt"/>
            <a:ea typeface="+mn-ea"/>
            <a:cs typeface="+mn-cs"/>
          </a:endParaRPr>
        </a:p>
      </dsp:txBody>
      <dsp:txXfrm>
        <a:off x="5221615" y="103355"/>
        <a:ext cx="559459" cy="372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E528B-2D6A-4659-81C5-C22AF7AF11C8}">
      <dsp:nvSpPr>
        <dsp:cNvPr id="0" name=""/>
        <dsp:cNvSpPr/>
      </dsp:nvSpPr>
      <dsp:spPr>
        <a:xfrm>
          <a:off x="1052" y="102738"/>
          <a:ext cx="1325849" cy="7955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Integrated Vision and Direction With the Business</a:t>
          </a:r>
          <a:endParaRPr lang="en-CA" sz="1300" kern="1200" dirty="0"/>
        </a:p>
      </dsp:txBody>
      <dsp:txXfrm>
        <a:off x="1052" y="102738"/>
        <a:ext cx="1325849" cy="795509"/>
      </dsp:txXfrm>
    </dsp:sp>
    <dsp:sp modelId="{D03E2C41-D7EE-4C81-B292-201E23871DFF}">
      <dsp:nvSpPr>
        <dsp:cNvPr id="0" name=""/>
        <dsp:cNvSpPr/>
      </dsp:nvSpPr>
      <dsp:spPr>
        <a:xfrm>
          <a:off x="1459486" y="102738"/>
          <a:ext cx="1325849" cy="7955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Business and IT Relationship Management</a:t>
          </a:r>
          <a:endParaRPr lang="en-CA" sz="1300" kern="1200" dirty="0"/>
        </a:p>
      </dsp:txBody>
      <dsp:txXfrm>
        <a:off x="1459486" y="102738"/>
        <a:ext cx="1325849" cy="795509"/>
      </dsp:txXfrm>
    </dsp:sp>
    <dsp:sp modelId="{77DF1899-E9CE-4F59-ABF0-6C2CFA67C7BA}">
      <dsp:nvSpPr>
        <dsp:cNvPr id="0" name=""/>
        <dsp:cNvSpPr/>
      </dsp:nvSpPr>
      <dsp:spPr>
        <a:xfrm>
          <a:off x="2917920" y="102738"/>
          <a:ext cx="1325849" cy="7955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Change, Feature, and Enhancement Request Intake</a:t>
          </a:r>
          <a:endParaRPr lang="en-CA" sz="1300" kern="1200" dirty="0"/>
        </a:p>
      </dsp:txBody>
      <dsp:txXfrm>
        <a:off x="2917920" y="102738"/>
        <a:ext cx="1325849" cy="795509"/>
      </dsp:txXfrm>
    </dsp:sp>
    <dsp:sp modelId="{E002A593-A279-4ABE-97C8-6CDCC1D26E83}">
      <dsp:nvSpPr>
        <dsp:cNvPr id="0" name=""/>
        <dsp:cNvSpPr/>
      </dsp:nvSpPr>
      <dsp:spPr>
        <a:xfrm>
          <a:off x="4376354" y="102738"/>
          <a:ext cx="1325849" cy="7955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Testing and QA</a:t>
          </a:r>
          <a:endParaRPr lang="en-CA" sz="1300" kern="1200" dirty="0"/>
        </a:p>
      </dsp:txBody>
      <dsp:txXfrm>
        <a:off x="4376354" y="102738"/>
        <a:ext cx="1325849" cy="795509"/>
      </dsp:txXfrm>
    </dsp:sp>
    <dsp:sp modelId="{2CBD487B-082F-412A-B058-A53E1CD5D68D}">
      <dsp:nvSpPr>
        <dsp:cNvPr id="0" name=""/>
        <dsp:cNvSpPr/>
      </dsp:nvSpPr>
      <dsp:spPr>
        <a:xfrm>
          <a:off x="5834789" y="102738"/>
          <a:ext cx="1325849" cy="7955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Release Management</a:t>
          </a:r>
          <a:endParaRPr lang="en-CA" sz="1300" kern="1200" dirty="0"/>
        </a:p>
      </dsp:txBody>
      <dsp:txXfrm>
        <a:off x="5834789" y="102738"/>
        <a:ext cx="1325849" cy="795509"/>
      </dsp:txXfrm>
    </dsp:sp>
    <dsp:sp modelId="{2C623BFE-D0D3-4BE0-95FA-2C7A367AC240}">
      <dsp:nvSpPr>
        <dsp:cNvPr id="0" name=""/>
        <dsp:cNvSpPr/>
      </dsp:nvSpPr>
      <dsp:spPr>
        <a:xfrm>
          <a:off x="7293223" y="102738"/>
          <a:ext cx="1325849" cy="795509"/>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Application and Product Ownership</a:t>
          </a:r>
          <a:endParaRPr lang="en-CA" sz="1300" kern="1200" dirty="0"/>
        </a:p>
      </dsp:txBody>
      <dsp:txXfrm>
        <a:off x="7293223" y="102738"/>
        <a:ext cx="1325849" cy="795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60310-E3E8-4F13-BFAA-32322161EB15}">
      <dsp:nvSpPr>
        <dsp:cNvPr id="0" name=""/>
        <dsp:cNvSpPr/>
      </dsp:nvSpPr>
      <dsp:spPr>
        <a:xfrm>
          <a:off x="3240" y="147324"/>
          <a:ext cx="194878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Transparency</a:t>
          </a:r>
          <a:endParaRPr lang="en-CA" sz="1300" b="1" kern="1200" dirty="0"/>
        </a:p>
      </dsp:txBody>
      <dsp:txXfrm>
        <a:off x="3240" y="147324"/>
        <a:ext cx="1948788" cy="374400"/>
      </dsp:txXfrm>
    </dsp:sp>
    <dsp:sp modelId="{92BFF6D7-2D38-4E9F-AF67-B6CA7E2B851C}">
      <dsp:nvSpPr>
        <dsp:cNvPr id="0" name=""/>
        <dsp:cNvSpPr/>
      </dsp:nvSpPr>
      <dsp:spPr>
        <a:xfrm>
          <a:off x="3240" y="521724"/>
          <a:ext cx="1948788" cy="10348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Ability to see and understand the delivery practices and tasks being worked on.</a:t>
          </a:r>
          <a:endParaRPr lang="en-CA" sz="1300" kern="1200" dirty="0"/>
        </a:p>
      </dsp:txBody>
      <dsp:txXfrm>
        <a:off x="3240" y="521724"/>
        <a:ext cx="1948788" cy="1034864"/>
      </dsp:txXfrm>
    </dsp:sp>
    <dsp:sp modelId="{21D16DBC-1887-4BF8-8073-1ADEAA8C4402}">
      <dsp:nvSpPr>
        <dsp:cNvPr id="0" name=""/>
        <dsp:cNvSpPr/>
      </dsp:nvSpPr>
      <dsp:spPr>
        <a:xfrm>
          <a:off x="2224859" y="147324"/>
          <a:ext cx="194878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Collaboration</a:t>
          </a:r>
          <a:endParaRPr lang="en-CA" sz="1300" b="1" kern="1200" dirty="0"/>
        </a:p>
      </dsp:txBody>
      <dsp:txXfrm>
        <a:off x="2224859" y="147324"/>
        <a:ext cx="1948788" cy="374400"/>
      </dsp:txXfrm>
    </dsp:sp>
    <dsp:sp modelId="{29E4FF33-C62B-4A0D-AFAD-7620CD487B5E}">
      <dsp:nvSpPr>
        <dsp:cNvPr id="0" name=""/>
        <dsp:cNvSpPr/>
      </dsp:nvSpPr>
      <dsp:spPr>
        <a:xfrm>
          <a:off x="2224859" y="521724"/>
          <a:ext cx="1948788" cy="10348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Working with all IT and business roles at strategic points of the delivery process.</a:t>
          </a:r>
          <a:endParaRPr lang="en-CA" sz="1300" kern="1200" dirty="0"/>
        </a:p>
      </dsp:txBody>
      <dsp:txXfrm>
        <a:off x="2224859" y="521724"/>
        <a:ext cx="1948788" cy="1034864"/>
      </dsp:txXfrm>
    </dsp:sp>
    <dsp:sp modelId="{E8D03BCC-50AE-4B0F-AD33-516E1E1E6814}">
      <dsp:nvSpPr>
        <dsp:cNvPr id="0" name=""/>
        <dsp:cNvSpPr/>
      </dsp:nvSpPr>
      <dsp:spPr>
        <a:xfrm>
          <a:off x="4446477" y="147324"/>
          <a:ext cx="194878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Communication</a:t>
          </a:r>
          <a:endParaRPr lang="en-CA" sz="1300" b="1" kern="1200" dirty="0"/>
        </a:p>
      </dsp:txBody>
      <dsp:txXfrm>
        <a:off x="4446477" y="147324"/>
        <a:ext cx="1948788" cy="374400"/>
      </dsp:txXfrm>
    </dsp:sp>
    <dsp:sp modelId="{F45075CE-41F8-4632-A4AE-7667377588DF}">
      <dsp:nvSpPr>
        <dsp:cNvPr id="0" name=""/>
        <dsp:cNvSpPr/>
      </dsp:nvSpPr>
      <dsp:spPr>
        <a:xfrm>
          <a:off x="4446477" y="521724"/>
          <a:ext cx="1948788" cy="10348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Consulting and informing product changes and releases, and adaptions of the delivery process.</a:t>
          </a:r>
          <a:endParaRPr lang="en-CA" sz="1300" kern="1200" dirty="0"/>
        </a:p>
      </dsp:txBody>
      <dsp:txXfrm>
        <a:off x="4446477" y="521724"/>
        <a:ext cx="1948788" cy="1034864"/>
      </dsp:txXfrm>
    </dsp:sp>
    <dsp:sp modelId="{062FA047-3783-47E6-B823-C6E8E5A01853}">
      <dsp:nvSpPr>
        <dsp:cNvPr id="0" name=""/>
        <dsp:cNvSpPr/>
      </dsp:nvSpPr>
      <dsp:spPr>
        <a:xfrm>
          <a:off x="6668096" y="147324"/>
          <a:ext cx="1948788" cy="374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Traceability</a:t>
          </a:r>
          <a:endParaRPr lang="en-CA" sz="1300" b="1" kern="1200" dirty="0"/>
        </a:p>
      </dsp:txBody>
      <dsp:txXfrm>
        <a:off x="6668096" y="147324"/>
        <a:ext cx="1948788" cy="374400"/>
      </dsp:txXfrm>
    </dsp:sp>
    <dsp:sp modelId="{A192BC72-FB63-4263-AA64-E58D0ED76AE4}">
      <dsp:nvSpPr>
        <dsp:cNvPr id="0" name=""/>
        <dsp:cNvSpPr/>
      </dsp:nvSpPr>
      <dsp:spPr>
        <a:xfrm>
          <a:off x="6668096" y="521724"/>
          <a:ext cx="1948788" cy="103486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Ability to map any delivery artifact back to the original request.</a:t>
          </a:r>
          <a:endParaRPr lang="en-CA" sz="1300" kern="1200" dirty="0"/>
        </a:p>
      </dsp:txBody>
      <dsp:txXfrm>
        <a:off x="6668096" y="521724"/>
        <a:ext cx="1948788" cy="1034864"/>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7/22/2020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7/22/2020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14400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389837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20</a:t>
            </a:fld>
            <a:endParaRPr lang="en-US" dirty="0"/>
          </a:p>
        </p:txBody>
      </p:sp>
    </p:spTree>
    <p:extLst>
      <p:ext uri="{BB962C8B-B14F-4D97-AF65-F5344CB8AC3E}">
        <p14:creationId xmlns:p14="http://schemas.microsoft.com/office/powerpoint/2010/main" val="208865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26</a:t>
            </a:fld>
            <a:endParaRPr lang="en-US" dirty="0"/>
          </a:p>
        </p:txBody>
      </p:sp>
    </p:spTree>
    <p:extLst>
      <p:ext uri="{BB962C8B-B14F-4D97-AF65-F5344CB8AC3E}">
        <p14:creationId xmlns:p14="http://schemas.microsoft.com/office/powerpoint/2010/main" val="3478639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28</a:t>
            </a:fld>
            <a:endParaRPr lang="en-US" dirty="0"/>
          </a:p>
        </p:txBody>
      </p:sp>
    </p:spTree>
    <p:extLst>
      <p:ext uri="{BB962C8B-B14F-4D97-AF65-F5344CB8AC3E}">
        <p14:creationId xmlns:p14="http://schemas.microsoft.com/office/powerpoint/2010/main" val="4151421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30</a:t>
            </a:fld>
            <a:endParaRPr lang="en-US" dirty="0"/>
          </a:p>
        </p:txBody>
      </p:sp>
    </p:spTree>
    <p:extLst>
      <p:ext uri="{BB962C8B-B14F-4D97-AF65-F5344CB8AC3E}">
        <p14:creationId xmlns:p14="http://schemas.microsoft.com/office/powerpoint/2010/main" val="4160297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31</a:t>
            </a:fld>
            <a:endParaRPr lang="en-US" dirty="0"/>
          </a:p>
        </p:txBody>
      </p:sp>
    </p:spTree>
    <p:extLst>
      <p:ext uri="{BB962C8B-B14F-4D97-AF65-F5344CB8AC3E}">
        <p14:creationId xmlns:p14="http://schemas.microsoft.com/office/powerpoint/2010/main" val="1675102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0" y="6090046"/>
            <a:ext cx="9144000" cy="767954"/>
            <a:chOff x="0" y="6090046"/>
            <a:chExt cx="9144000" cy="767954"/>
          </a:xfrm>
        </p:grpSpPr>
        <p:sp>
          <p:nvSpPr>
            <p:cNvPr id="29" name="Rectangle 28"/>
            <p:cNvSpPr/>
            <p:nvPr/>
          </p:nvSpPr>
          <p:spPr>
            <a:xfrm>
              <a:off x="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1997-2019 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a:t>Subhead (Arial, 14pt)</a:t>
            </a:r>
          </a:p>
        </p:txBody>
      </p:sp>
    </p:spTree>
    <p:extLst>
      <p:ext uri="{BB962C8B-B14F-4D97-AF65-F5344CB8AC3E}">
        <p14:creationId xmlns:p14="http://schemas.microsoft.com/office/powerpoint/2010/main" val="35440285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is 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1997-2019 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a:solidFill>
                  <a:schemeClr val="accent1"/>
                </a:solidFill>
              </a:rPr>
              <a:t>PHASE</a:t>
            </a: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a:t>Blueprint Title</a:t>
            </a:r>
          </a:p>
        </p:txBody>
      </p:sp>
    </p:spTree>
    <p:extLst>
      <p:ext uri="{BB962C8B-B14F-4D97-AF65-F5344CB8AC3E}">
        <p14:creationId xmlns:p14="http://schemas.microsoft.com/office/powerpoint/2010/main" val="212923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as part of an 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a:solidFill>
                  <a:srgbClr val="FFFFFF"/>
                </a:solidFill>
              </a:rPr>
              <a:t>Book a workshop with our Info-Tech analysts:</a:t>
            </a:r>
          </a:p>
        </p:txBody>
      </p:sp>
    </p:spTree>
    <p:extLst>
      <p:ext uri="{BB962C8B-B14F-4D97-AF65-F5344CB8AC3E}">
        <p14:creationId xmlns:p14="http://schemas.microsoft.com/office/powerpoint/2010/main" val="824160603"/>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Brief slide</a:t>
            </a:r>
            <a:endParaRPr lang="en-CA"/>
          </a:p>
        </p:txBody>
      </p:sp>
    </p:spTree>
    <p:extLst>
      <p:ext uri="{BB962C8B-B14F-4D97-AF65-F5344CB8AC3E}">
        <p14:creationId xmlns:p14="http://schemas.microsoft.com/office/powerpoint/2010/main" val="213688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4" name="Rectangle 23"/>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Assist:</a:t>
            </a:r>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a:t>First Level (Arial, 14pt)</a:t>
            </a:r>
          </a:p>
          <a:p>
            <a:pPr lvl="1"/>
            <a:r>
              <a:rPr lang="en-US" dirty="0"/>
              <a:t>Second Level (Arial, 14pt)</a:t>
            </a:r>
          </a:p>
          <a:p>
            <a:pPr lvl="2"/>
            <a:r>
              <a:rPr lang="en-US" dirty="0"/>
              <a:t>Third Level (Arial, 14pt)</a:t>
            </a:r>
          </a:p>
          <a:p>
            <a:pPr lvl="3"/>
            <a:r>
              <a:rPr lang="en-US" dirty="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Also Assist:</a:t>
            </a:r>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Them:</a:t>
            </a:r>
          </a:p>
        </p:txBody>
      </p:sp>
    </p:spTree>
    <p:extLst>
      <p:ext uri="{BB962C8B-B14F-4D97-AF65-F5344CB8AC3E}">
        <p14:creationId xmlns:p14="http://schemas.microsoft.com/office/powerpoint/2010/main" val="814660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Situation</a:t>
            </a: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93374"/>
            <a:ext cx="3096774" cy="286513"/>
          </a:xfrm>
          <a:prstGeom prst="rect">
            <a:avLst/>
          </a:prstGeom>
        </p:spPr>
      </p:pic>
    </p:spTree>
    <p:extLst>
      <p:ext uri="{BB962C8B-B14F-4D97-AF65-F5344CB8AC3E}">
        <p14:creationId xmlns:p14="http://schemas.microsoft.com/office/powerpoint/2010/main" val="335530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5621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6" name="Rectangle 15"/>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a:t>Deliverables Completed</a:t>
            </a:r>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Optimized</a:t>
            </a:r>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Knowledge Gained</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a:t>Two small sections, </a:t>
            </a:r>
            <a:r>
              <a:rPr lang="en-US"/>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a:t>Page Header (Georgia, 24pt) </a:t>
            </a:r>
            <a:endParaRPr lang="en-CA" dirty="0"/>
          </a:p>
        </p:txBody>
      </p:sp>
    </p:spTree>
    <p:extLst>
      <p:ext uri="{BB962C8B-B14F-4D97-AF65-F5344CB8AC3E}">
        <p14:creationId xmlns:p14="http://schemas.microsoft.com/office/powerpoint/2010/main" val="477908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a:t>#</a:t>
            </a:r>
          </a:p>
        </p:txBody>
      </p:sp>
    </p:spTree>
    <p:extLst>
      <p:ext uri="{BB962C8B-B14F-4D97-AF65-F5344CB8AC3E}">
        <p14:creationId xmlns:p14="http://schemas.microsoft.com/office/powerpoint/2010/main" val="28411098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a:solidFill>
                  <a:srgbClr val="FFFFFF"/>
                </a:solidFill>
              </a:rPr>
              <a:t>Info-Tech Research Group</a:t>
            </a: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706" r:id="rId3"/>
    <p:sldLayoutId id="2147483721" r:id="rId4"/>
    <p:sldLayoutId id="2147483710" r:id="rId5"/>
    <p:sldLayoutId id="2147483711" r:id="rId6"/>
    <p:sldLayoutId id="2147483699" r:id="rId7"/>
    <p:sldLayoutId id="2147483702" r:id="rId8"/>
    <p:sldLayoutId id="2147483726" r:id="rId9"/>
    <p:sldLayoutId id="2147483764" r:id="rId10"/>
    <p:sldLayoutId id="2147483761" r:id="rId11"/>
    <p:sldLayoutId id="2147483763" r:id="rId12"/>
  </p:sldLayoutIdLst>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fotech.com/research/sdlc-strategy-template"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hyperlink" Target="https://www.infotech.com/research/sdlc-diagnostic-too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2.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lstStyle/>
          <a:p>
            <a:r>
              <a:rPr lang="en-US" dirty="0"/>
              <a:t>Modernize Your SDLC</a:t>
            </a:r>
          </a:p>
        </p:txBody>
      </p:sp>
      <p:sp>
        <p:nvSpPr>
          <p:cNvPr id="5" name="Tagline"/>
          <p:cNvSpPr>
            <a:spLocks noGrp="1"/>
          </p:cNvSpPr>
          <p:nvPr>
            <p:ph type="body" sz="quarter" idx="16"/>
          </p:nvPr>
        </p:nvSpPr>
        <p:spPr/>
        <p:txBody>
          <a:bodyPr/>
          <a:lstStyle/>
          <a:p>
            <a:r>
              <a:rPr lang="en-US"/>
              <a:t>Deliver quality software faster with new tools and practices.</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943" y="4215465"/>
            <a:ext cx="2280102" cy="1798476"/>
          </a:xfrm>
          <a:prstGeom prst="rect">
            <a:avLst/>
          </a:prstGeom>
        </p:spPr>
      </p:pic>
    </p:spTree>
    <p:extLst>
      <p:ext uri="{BB962C8B-B14F-4D97-AF65-F5344CB8AC3E}">
        <p14:creationId xmlns:p14="http://schemas.microsoft.com/office/powerpoint/2010/main" val="138369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Poor cross-functional collaboration diminishes and undermines quality and throughput</a:t>
            </a:r>
          </a:p>
        </p:txBody>
      </p:sp>
      <p:grpSp>
        <p:nvGrpSpPr>
          <p:cNvPr id="4" name="Group 3"/>
          <p:cNvGrpSpPr/>
          <p:nvPr/>
        </p:nvGrpSpPr>
        <p:grpSpPr>
          <a:xfrm>
            <a:off x="4169528" y="5152751"/>
            <a:ext cx="4816216" cy="1033622"/>
            <a:chOff x="4327784" y="4466381"/>
            <a:chExt cx="4816216" cy="1033622"/>
          </a:xfrm>
        </p:grpSpPr>
        <p:sp>
          <p:nvSpPr>
            <p:cNvPr id="5" name="Oval 4"/>
            <p:cNvSpPr>
              <a:spLocks/>
            </p:cNvSpPr>
            <p:nvPr/>
          </p:nvSpPr>
          <p:spPr>
            <a:xfrm>
              <a:off x="4386528" y="4816003"/>
              <a:ext cx="720000" cy="684000"/>
            </a:xfrm>
            <a:prstGeom prst="ellipse">
              <a:avLst/>
            </a:prstGeom>
            <a:solidFill>
              <a:schemeClr val="accent1"/>
            </a:solidFill>
            <a:ln w="38100">
              <a:solidFill>
                <a:schemeClr val="accent1"/>
              </a:solidFill>
            </a:ln>
          </p:spPr>
          <p:style>
            <a:lnRef idx="1">
              <a:schemeClr val="accent2"/>
            </a:lnRef>
            <a:fillRef idx="3">
              <a:schemeClr val="accent2"/>
            </a:fillRef>
            <a:effectRef idx="2">
              <a:schemeClr val="accent2"/>
            </a:effectRef>
            <a:fontRef idx="minor">
              <a:schemeClr val="lt1"/>
            </a:fontRef>
          </p:style>
          <p:txBody>
            <a:bodyPr lIns="72000" rIns="72000" rtlCol="0" anchor="ctr"/>
            <a:lstStyle/>
            <a:p>
              <a:pPr algn="ctr"/>
              <a:r>
                <a:rPr lang="en-CA" sz="1400" b="1" dirty="0"/>
                <a:t>38%</a:t>
              </a:r>
            </a:p>
          </p:txBody>
        </p:sp>
        <p:sp>
          <p:nvSpPr>
            <p:cNvPr id="6" name="Rectangle 5"/>
            <p:cNvSpPr/>
            <p:nvPr/>
          </p:nvSpPr>
          <p:spPr>
            <a:xfrm>
              <a:off x="4327784" y="4466381"/>
              <a:ext cx="4816216" cy="954107"/>
            </a:xfrm>
            <a:prstGeom prst="rect">
              <a:avLst/>
            </a:prstGeom>
          </p:spPr>
          <p:txBody>
            <a:bodyPr wrap="square">
              <a:spAutoFit/>
            </a:bodyPr>
            <a:lstStyle/>
            <a:p>
              <a:pPr>
                <a:spcAft>
                  <a:spcPts val="1200"/>
                </a:spcAft>
              </a:pPr>
              <a:r>
                <a:rPr lang="en-CA" b="1" dirty="0">
                  <a:solidFill>
                    <a:schemeClr val="accent1"/>
                  </a:solidFill>
                </a:rPr>
                <a:t>Execs Not Appreciating QA Practicalities</a:t>
              </a:r>
              <a:endParaRPr lang="en-CA" b="1" dirty="0"/>
            </a:p>
            <a:p>
              <a:pPr lvl="2"/>
              <a:r>
                <a:rPr lang="en-CA" sz="1400" dirty="0"/>
                <a:t>of organizations stated this factor was guaranteed to undermine quality.</a:t>
              </a:r>
            </a:p>
          </p:txBody>
        </p:sp>
      </p:grpSp>
      <p:sp>
        <p:nvSpPr>
          <p:cNvPr id="7" name="Rectangle 6"/>
          <p:cNvSpPr/>
          <p:nvPr/>
        </p:nvSpPr>
        <p:spPr>
          <a:xfrm>
            <a:off x="6961191" y="6247196"/>
            <a:ext cx="2201245" cy="246221"/>
          </a:xfrm>
          <a:prstGeom prst="rect">
            <a:avLst/>
          </a:prstGeom>
        </p:spPr>
        <p:txBody>
          <a:bodyPr wrap="none">
            <a:spAutoFit/>
          </a:bodyPr>
          <a:lstStyle/>
          <a:p>
            <a:pPr algn="ctr"/>
            <a:r>
              <a:rPr lang="en-CA" sz="1000" b="1" dirty="0">
                <a:solidFill>
                  <a:schemeClr val="tx2"/>
                </a:solidFill>
                <a:ea typeface="Roboto" panose="02000000000000000000" pitchFamily="2" charset="0"/>
              </a:rPr>
              <a:t>Source</a:t>
            </a:r>
            <a:r>
              <a:rPr lang="en-US" sz="1000" b="1" dirty="0">
                <a:solidFill>
                  <a:schemeClr val="tx2"/>
                </a:solidFill>
                <a:ea typeface="Roboto" panose="02000000000000000000" pitchFamily="2" charset="0"/>
              </a:rPr>
              <a:t>:</a:t>
            </a:r>
            <a:r>
              <a:rPr lang="en-US" sz="1000" dirty="0">
                <a:solidFill>
                  <a:schemeClr val="tx2"/>
                </a:solidFill>
                <a:ea typeface="Roboto" panose="02000000000000000000" pitchFamily="2" charset="0"/>
              </a:rPr>
              <a:t> Freeform Dynamics, 2018.</a:t>
            </a:r>
            <a:endParaRPr lang="en-CA" sz="1000" baseline="30000" dirty="0">
              <a:solidFill>
                <a:schemeClr val="tx2"/>
              </a:solidFill>
              <a:ea typeface="Roboto" panose="02000000000000000000" pitchFamily="2" charset="0"/>
            </a:endParaRPr>
          </a:p>
        </p:txBody>
      </p:sp>
      <p:grpSp>
        <p:nvGrpSpPr>
          <p:cNvPr id="9" name="Group 8"/>
          <p:cNvGrpSpPr/>
          <p:nvPr/>
        </p:nvGrpSpPr>
        <p:grpSpPr>
          <a:xfrm>
            <a:off x="4112447" y="3757741"/>
            <a:ext cx="4873297" cy="1112078"/>
            <a:chOff x="4361438" y="4466381"/>
            <a:chExt cx="4782562" cy="1112078"/>
          </a:xfrm>
        </p:grpSpPr>
        <p:sp>
          <p:nvSpPr>
            <p:cNvPr id="10" name="Oval 9"/>
            <p:cNvSpPr>
              <a:spLocks/>
            </p:cNvSpPr>
            <p:nvPr/>
          </p:nvSpPr>
          <p:spPr>
            <a:xfrm>
              <a:off x="4426262" y="4894459"/>
              <a:ext cx="706594" cy="684000"/>
            </a:xfrm>
            <a:prstGeom prst="ellipse">
              <a:avLst/>
            </a:prstGeom>
            <a:solidFill>
              <a:schemeClr val="accent1"/>
            </a:solidFill>
            <a:ln w="38100">
              <a:solidFill>
                <a:schemeClr val="accent1"/>
              </a:solidFill>
            </a:ln>
          </p:spPr>
          <p:style>
            <a:lnRef idx="1">
              <a:schemeClr val="accent2"/>
            </a:lnRef>
            <a:fillRef idx="3">
              <a:schemeClr val="accent2"/>
            </a:fillRef>
            <a:effectRef idx="2">
              <a:schemeClr val="accent2"/>
            </a:effectRef>
            <a:fontRef idx="minor">
              <a:schemeClr val="lt1"/>
            </a:fontRef>
          </p:style>
          <p:txBody>
            <a:bodyPr lIns="72000" rIns="72000" rtlCol="0" anchor="ctr"/>
            <a:lstStyle/>
            <a:p>
              <a:pPr algn="ctr"/>
              <a:r>
                <a:rPr lang="en-CA" sz="1400" b="1" dirty="0"/>
                <a:t>40%</a:t>
              </a:r>
            </a:p>
          </p:txBody>
        </p:sp>
        <p:sp>
          <p:nvSpPr>
            <p:cNvPr id="11" name="Rectangle 10"/>
            <p:cNvSpPr/>
            <p:nvPr/>
          </p:nvSpPr>
          <p:spPr>
            <a:xfrm>
              <a:off x="4361438" y="4466381"/>
              <a:ext cx="4782562" cy="954107"/>
            </a:xfrm>
            <a:prstGeom prst="rect">
              <a:avLst/>
            </a:prstGeom>
          </p:spPr>
          <p:txBody>
            <a:bodyPr wrap="square">
              <a:spAutoFit/>
            </a:bodyPr>
            <a:lstStyle/>
            <a:p>
              <a:pPr>
                <a:spcAft>
                  <a:spcPts val="1200"/>
                </a:spcAft>
              </a:pPr>
              <a:r>
                <a:rPr lang="en-CA" b="1" dirty="0">
                  <a:solidFill>
                    <a:schemeClr val="accent1"/>
                  </a:solidFill>
                </a:rPr>
                <a:t>Poor Collaboration Within/Between Teams</a:t>
              </a:r>
              <a:endParaRPr lang="en-CA" b="1" dirty="0"/>
            </a:p>
            <a:p>
              <a:pPr lvl="2"/>
              <a:r>
                <a:rPr lang="en-CA" sz="1400" dirty="0"/>
                <a:t>of organizations stated this factor was guaranteed to undermine quality.</a:t>
              </a:r>
            </a:p>
          </p:txBody>
        </p:sp>
      </p:grpSp>
      <p:sp>
        <p:nvSpPr>
          <p:cNvPr id="12" name="Rectangle 11"/>
          <p:cNvSpPr/>
          <p:nvPr/>
        </p:nvSpPr>
        <p:spPr>
          <a:xfrm>
            <a:off x="-2627" y="1121117"/>
            <a:ext cx="3874744" cy="5400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marL="93663">
              <a:spcAft>
                <a:spcPts val="800"/>
              </a:spcAft>
            </a:pPr>
            <a:endParaRPr lang="en-CA" sz="2000" b="1" dirty="0">
              <a:solidFill>
                <a:srgbClr val="FFFFFF"/>
              </a:solidFill>
            </a:endParaRPr>
          </a:p>
        </p:txBody>
      </p:sp>
      <p:sp>
        <p:nvSpPr>
          <p:cNvPr id="13" name="TextBox 12"/>
          <p:cNvSpPr txBox="1"/>
          <p:nvPr/>
        </p:nvSpPr>
        <p:spPr>
          <a:xfrm>
            <a:off x="191054" y="1236841"/>
            <a:ext cx="3515973" cy="2123658"/>
          </a:xfrm>
          <a:prstGeom prst="rect">
            <a:avLst/>
          </a:prstGeom>
        </p:spPr>
        <p:txBody>
          <a:bodyPr wrap="square" rtlCol="0">
            <a:spAutoFit/>
          </a:bodyPr>
          <a:lstStyle/>
          <a:p>
            <a:r>
              <a:rPr lang="en-CA" sz="2200" b="1" dirty="0"/>
              <a:t>Quality assurance (QA) </a:t>
            </a:r>
            <a:r>
              <a:rPr lang="en-CA" sz="2200" dirty="0"/>
              <a:t>and </a:t>
            </a:r>
            <a:r>
              <a:rPr lang="en-CA" sz="2200" b="1" dirty="0"/>
              <a:t>collaboration</a:t>
            </a:r>
            <a:r>
              <a:rPr lang="en-CA" sz="2200" dirty="0"/>
              <a:t> should begin on day one, but they are usually considered and implemented too late to be effective.</a:t>
            </a:r>
          </a:p>
        </p:txBody>
      </p:sp>
      <p:grpSp>
        <p:nvGrpSpPr>
          <p:cNvPr id="14" name="Group 13"/>
          <p:cNvGrpSpPr/>
          <p:nvPr/>
        </p:nvGrpSpPr>
        <p:grpSpPr>
          <a:xfrm>
            <a:off x="4112447" y="1233102"/>
            <a:ext cx="4604446" cy="1061861"/>
            <a:chOff x="4270703" y="1318032"/>
            <a:chExt cx="4604446" cy="1061861"/>
          </a:xfrm>
        </p:grpSpPr>
        <p:sp>
          <p:nvSpPr>
            <p:cNvPr id="15" name="Oval 14"/>
            <p:cNvSpPr>
              <a:spLocks/>
            </p:cNvSpPr>
            <p:nvPr/>
          </p:nvSpPr>
          <p:spPr>
            <a:xfrm>
              <a:off x="4327783" y="1695893"/>
              <a:ext cx="720000" cy="684000"/>
            </a:xfrm>
            <a:prstGeom prst="ellipse">
              <a:avLst/>
            </a:prstGeom>
            <a:solidFill>
              <a:schemeClr val="accent1"/>
            </a:solidFill>
            <a:ln w="38100">
              <a:solidFill>
                <a:schemeClr val="accent1"/>
              </a:solidFill>
            </a:ln>
          </p:spPr>
          <p:style>
            <a:lnRef idx="1">
              <a:schemeClr val="accent2"/>
            </a:lnRef>
            <a:fillRef idx="3">
              <a:schemeClr val="accent2"/>
            </a:fillRef>
            <a:effectRef idx="2">
              <a:schemeClr val="accent2"/>
            </a:effectRef>
            <a:fontRef idx="minor">
              <a:schemeClr val="lt1"/>
            </a:fontRef>
          </p:style>
          <p:txBody>
            <a:bodyPr lIns="72000" rIns="72000" rtlCol="0" anchor="ctr"/>
            <a:lstStyle/>
            <a:p>
              <a:pPr algn="ctr"/>
              <a:r>
                <a:rPr lang="en-CA" sz="1400" b="1" dirty="0"/>
                <a:t>62%</a:t>
              </a:r>
            </a:p>
          </p:txBody>
        </p:sp>
        <p:sp>
          <p:nvSpPr>
            <p:cNvPr id="16" name="Rectangle 15"/>
            <p:cNvSpPr/>
            <p:nvPr/>
          </p:nvSpPr>
          <p:spPr>
            <a:xfrm>
              <a:off x="4270703" y="1318032"/>
              <a:ext cx="4604446" cy="954107"/>
            </a:xfrm>
            <a:prstGeom prst="rect">
              <a:avLst/>
            </a:prstGeom>
          </p:spPr>
          <p:txBody>
            <a:bodyPr wrap="square">
              <a:spAutoFit/>
            </a:bodyPr>
            <a:lstStyle/>
            <a:p>
              <a:pPr>
                <a:spcAft>
                  <a:spcPts val="1200"/>
                </a:spcAft>
              </a:pPr>
              <a:r>
                <a:rPr lang="en-CA" b="1" dirty="0">
                  <a:solidFill>
                    <a:schemeClr val="accent1"/>
                  </a:solidFill>
                </a:rPr>
                <a:t>Ambiguous Requirements Definition</a:t>
              </a:r>
            </a:p>
            <a:p>
              <a:pPr lvl="2"/>
              <a:r>
                <a:rPr lang="en-CA" sz="1400" dirty="0"/>
                <a:t>of organizations stated this factor was guaranteed to undermine quality.</a:t>
              </a:r>
            </a:p>
          </p:txBody>
        </p:sp>
      </p:grpSp>
      <p:grpSp>
        <p:nvGrpSpPr>
          <p:cNvPr id="17" name="Group 16"/>
          <p:cNvGrpSpPr/>
          <p:nvPr/>
        </p:nvGrpSpPr>
        <p:grpSpPr>
          <a:xfrm>
            <a:off x="4114597" y="2505374"/>
            <a:ext cx="4717793" cy="1101453"/>
            <a:chOff x="4272853" y="2784508"/>
            <a:chExt cx="4717793" cy="1101453"/>
          </a:xfrm>
        </p:grpSpPr>
        <p:sp>
          <p:nvSpPr>
            <p:cNvPr id="18" name="Oval 17"/>
            <p:cNvSpPr>
              <a:spLocks/>
            </p:cNvSpPr>
            <p:nvPr/>
          </p:nvSpPr>
          <p:spPr>
            <a:xfrm>
              <a:off x="4361438" y="3201961"/>
              <a:ext cx="720000" cy="684000"/>
            </a:xfrm>
            <a:prstGeom prst="ellipse">
              <a:avLst/>
            </a:prstGeom>
            <a:solidFill>
              <a:schemeClr val="accent1"/>
            </a:solidFill>
            <a:ln w="38100">
              <a:solidFill>
                <a:schemeClr val="accent1"/>
              </a:solidFill>
            </a:ln>
          </p:spPr>
          <p:style>
            <a:lnRef idx="1">
              <a:schemeClr val="accent2"/>
            </a:lnRef>
            <a:fillRef idx="3">
              <a:schemeClr val="accent2"/>
            </a:fillRef>
            <a:effectRef idx="2">
              <a:schemeClr val="accent2"/>
            </a:effectRef>
            <a:fontRef idx="minor">
              <a:schemeClr val="lt1"/>
            </a:fontRef>
          </p:style>
          <p:txBody>
            <a:bodyPr lIns="72000" rIns="72000" rtlCol="0" anchor="ctr"/>
            <a:lstStyle/>
            <a:p>
              <a:pPr algn="ctr"/>
              <a:r>
                <a:rPr lang="en-CA" sz="1400" b="1" dirty="0"/>
                <a:t>47%</a:t>
              </a:r>
            </a:p>
          </p:txBody>
        </p:sp>
        <p:sp>
          <p:nvSpPr>
            <p:cNvPr id="19" name="Rectangle 18"/>
            <p:cNvSpPr/>
            <p:nvPr/>
          </p:nvSpPr>
          <p:spPr>
            <a:xfrm>
              <a:off x="4272853" y="2784508"/>
              <a:ext cx="4717793" cy="954107"/>
            </a:xfrm>
            <a:prstGeom prst="rect">
              <a:avLst/>
            </a:prstGeom>
          </p:spPr>
          <p:txBody>
            <a:bodyPr wrap="square">
              <a:spAutoFit/>
            </a:bodyPr>
            <a:lstStyle/>
            <a:p>
              <a:pPr>
                <a:spcAft>
                  <a:spcPts val="1200"/>
                </a:spcAft>
              </a:pPr>
              <a:r>
                <a:rPr lang="en-CA" b="1" dirty="0">
                  <a:solidFill>
                    <a:schemeClr val="accent1"/>
                  </a:solidFill>
                </a:rPr>
                <a:t>Poor Requirements Change Management</a:t>
              </a:r>
              <a:endParaRPr lang="en-CA" b="1" dirty="0"/>
            </a:p>
            <a:p>
              <a:pPr lvl="2"/>
              <a:r>
                <a:rPr lang="en-CA" sz="1400" dirty="0"/>
                <a:t>of organizations stated this factor was guaranteed to undermine quality.</a:t>
              </a:r>
            </a:p>
          </p:txBody>
        </p:sp>
      </p:grpSp>
      <p:sp>
        <p:nvSpPr>
          <p:cNvPr id="20" name="TextBox 99"/>
          <p:cNvSpPr txBox="1"/>
          <p:nvPr/>
        </p:nvSpPr>
        <p:spPr>
          <a:xfrm>
            <a:off x="318190" y="3336841"/>
            <a:ext cx="3274541" cy="3046988"/>
          </a:xfrm>
          <a:prstGeom prst="rect">
            <a:avLst/>
          </a:prstGeom>
          <a:noFill/>
        </p:spPr>
        <p:txBody>
          <a:bodyPr wrap="square" rtlCol="0">
            <a:spAutoFit/>
          </a:bodyPr>
          <a:lstStyle/>
          <a:p>
            <a:pPr algn="ctr">
              <a:spcAft>
                <a:spcPts val="1200"/>
              </a:spcAft>
            </a:pPr>
            <a:r>
              <a:rPr lang="en-CA" sz="1400" i="1" dirty="0">
                <a:latin typeface="+mj-lt"/>
              </a:rPr>
              <a:t>Testing is often blamed for delays in the continuous delivery pipeline, viewed as something that is necessary for quality but slows down projects. The reality is that it’s rarely the test team’s fault because traditional testing practices are too slow, manual, and unsystematic to be continuous. They allow an unacceptable number of defects to slip through the net to production, creating costly rework and harming quality.</a:t>
            </a:r>
          </a:p>
          <a:p>
            <a:pPr algn="ctr">
              <a:spcAft>
                <a:spcPts val="600"/>
              </a:spcAft>
            </a:pPr>
            <a:r>
              <a:rPr lang="en-US" sz="1400" dirty="0"/>
              <a:t>–</a:t>
            </a:r>
            <a:r>
              <a:rPr lang="en-US" sz="1400" dirty="0">
                <a:solidFill>
                  <a:schemeClr val="bg1"/>
                </a:solidFill>
              </a:rPr>
              <a:t> </a:t>
            </a:r>
            <a:r>
              <a:rPr lang="en-US" sz="1400" dirty="0">
                <a:solidFill>
                  <a:schemeClr val="tx1">
                    <a:lumMod val="75000"/>
                  </a:schemeClr>
                </a:solidFill>
              </a:rPr>
              <a:t>Tom Pryce, CA Technologies, 2017</a:t>
            </a:r>
            <a:endParaRPr lang="en-US" sz="1400" i="1" dirty="0">
              <a:solidFill>
                <a:schemeClr val="tx1">
                  <a:lumMod val="75000"/>
                </a:schemeClr>
              </a:solidFill>
              <a:latin typeface="+mj-lt"/>
            </a:endParaRPr>
          </a:p>
        </p:txBody>
      </p:sp>
      <p:pic>
        <p:nvPicPr>
          <p:cNvPr id="21" name="Picture 100"/>
          <p:cNvPicPr>
            <a:picLocks noChangeAspect="1"/>
          </p:cNvPicPr>
          <p:nvPr/>
        </p:nvPicPr>
        <p:blipFill>
          <a:blip r:embed="rId2"/>
          <a:stretch>
            <a:fillRect/>
          </a:stretch>
        </p:blipFill>
        <p:spPr>
          <a:xfrm>
            <a:off x="156676" y="3361705"/>
            <a:ext cx="313218" cy="285982"/>
          </a:xfrm>
          <a:prstGeom prst="rect">
            <a:avLst/>
          </a:prstGeom>
        </p:spPr>
      </p:pic>
      <p:pic>
        <p:nvPicPr>
          <p:cNvPr id="22" name="Picture 101"/>
          <p:cNvPicPr>
            <a:picLocks noChangeAspect="1"/>
          </p:cNvPicPr>
          <p:nvPr/>
        </p:nvPicPr>
        <p:blipFill>
          <a:blip r:embed="rId3"/>
          <a:stretch>
            <a:fillRect/>
          </a:stretch>
        </p:blipFill>
        <p:spPr>
          <a:xfrm>
            <a:off x="2892483" y="5728496"/>
            <a:ext cx="313200" cy="284400"/>
          </a:xfrm>
          <a:prstGeom prst="rect">
            <a:avLst/>
          </a:prstGeom>
        </p:spPr>
      </p:pic>
    </p:spTree>
    <p:extLst>
      <p:ext uri="{BB962C8B-B14F-4D97-AF65-F5344CB8AC3E}">
        <p14:creationId xmlns:p14="http://schemas.microsoft.com/office/powerpoint/2010/main" val="111869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Teams are not well supported and trained to handle today’s delivery environment</a:t>
            </a:r>
          </a:p>
        </p:txBody>
      </p:sp>
      <p:cxnSp>
        <p:nvCxnSpPr>
          <p:cNvPr id="3" name="Straight Connector 2"/>
          <p:cNvCxnSpPr/>
          <p:nvPr/>
        </p:nvCxnSpPr>
        <p:spPr>
          <a:xfrm>
            <a:off x="2534126" y="2377383"/>
            <a:ext cx="0" cy="1627095"/>
          </a:xfrm>
          <a:prstGeom prst="line">
            <a:avLst/>
          </a:prstGeom>
          <a:ln w="25400">
            <a:solidFill>
              <a:srgbClr val="F2F2F2"/>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18546" y="2329961"/>
            <a:ext cx="0" cy="1627095"/>
          </a:xfrm>
          <a:prstGeom prst="line">
            <a:avLst/>
          </a:prstGeom>
          <a:ln w="25400">
            <a:solidFill>
              <a:srgbClr val="F2F2F2"/>
            </a:solidFill>
          </a:ln>
        </p:spPr>
        <p:style>
          <a:lnRef idx="1">
            <a:schemeClr val="accent1"/>
          </a:lnRef>
          <a:fillRef idx="0">
            <a:schemeClr val="accent1"/>
          </a:fillRef>
          <a:effectRef idx="0">
            <a:schemeClr val="accent1"/>
          </a:effectRef>
          <a:fontRef idx="minor">
            <a:schemeClr val="tx1"/>
          </a:fontRef>
        </p:style>
      </p:cxnSp>
      <p:sp>
        <p:nvSpPr>
          <p:cNvPr id="5" name="Text Placeholder 2"/>
          <p:cNvSpPr txBox="1">
            <a:spLocks/>
          </p:cNvSpPr>
          <p:nvPr/>
        </p:nvSpPr>
        <p:spPr>
          <a:xfrm>
            <a:off x="4630899" y="2329961"/>
            <a:ext cx="2017441" cy="1393554"/>
          </a:xfrm>
          <a:prstGeom prst="rect">
            <a:avLst/>
          </a:prstGeom>
        </p:spPr>
        <p:txBody>
          <a:bodyPr lIns="144000" tIns="146304" rIns="146304" bIns="146304"/>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00"/>
              </a:spcBef>
              <a:buNone/>
            </a:pPr>
            <a:endParaRPr lang="en-US" dirty="0"/>
          </a:p>
        </p:txBody>
      </p:sp>
      <p:cxnSp>
        <p:nvCxnSpPr>
          <p:cNvPr id="6" name="Straight Connector 5"/>
          <p:cNvCxnSpPr/>
          <p:nvPr/>
        </p:nvCxnSpPr>
        <p:spPr>
          <a:xfrm>
            <a:off x="4641601" y="2329961"/>
            <a:ext cx="0" cy="1627095"/>
          </a:xfrm>
          <a:prstGeom prst="line">
            <a:avLst/>
          </a:prstGeom>
          <a:ln w="25400">
            <a:solidFill>
              <a:srgbClr val="F2F2F2"/>
            </a:solidFill>
          </a:ln>
        </p:spPr>
        <p:style>
          <a:lnRef idx="1">
            <a:schemeClr val="accent1"/>
          </a:lnRef>
          <a:fillRef idx="0">
            <a:schemeClr val="accent1"/>
          </a:fillRef>
          <a:effectRef idx="0">
            <a:schemeClr val="accent1"/>
          </a:effectRef>
          <a:fontRef idx="minor">
            <a:schemeClr val="tx1"/>
          </a:fontRef>
        </p:style>
      </p:cxnSp>
      <p:sp>
        <p:nvSpPr>
          <p:cNvPr id="7" name="Text Placeholder 2"/>
          <p:cNvSpPr txBox="1">
            <a:spLocks/>
          </p:cNvSpPr>
          <p:nvPr/>
        </p:nvSpPr>
        <p:spPr>
          <a:xfrm>
            <a:off x="6733367" y="2458465"/>
            <a:ext cx="2017441" cy="2031649"/>
          </a:xfrm>
          <a:prstGeom prst="rect">
            <a:avLst/>
          </a:prstGeom>
        </p:spPr>
        <p:txBody>
          <a:bodyPr lIns="144000" tIns="146304" rIns="146304" bIns="146304"/>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00"/>
              </a:spcBef>
              <a:buNone/>
            </a:pPr>
            <a:r>
              <a:rPr lang="en-US" sz="1100" dirty="0"/>
              <a:t>Without proper tools, teams will struggle to deploy products that are high quality, leading to significant rework for delivered applications. Poor tooling integration will break the traceability between requests and other development artifacts (e.g. test cases, code).</a:t>
            </a:r>
            <a:endParaRPr lang="en-US" sz="1000" dirty="0"/>
          </a:p>
        </p:txBody>
      </p:sp>
      <p:cxnSp>
        <p:nvCxnSpPr>
          <p:cNvPr id="8" name="Straight Connector 7"/>
          <p:cNvCxnSpPr/>
          <p:nvPr/>
        </p:nvCxnSpPr>
        <p:spPr>
          <a:xfrm>
            <a:off x="6765371" y="2329961"/>
            <a:ext cx="0" cy="1627095"/>
          </a:xfrm>
          <a:prstGeom prst="line">
            <a:avLst/>
          </a:prstGeom>
          <a:ln w="25400">
            <a:solidFill>
              <a:srgbClr val="F2F2F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08661" y="2146228"/>
            <a:ext cx="2017441" cy="368315"/>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Lack of Processes</a:t>
            </a:r>
          </a:p>
        </p:txBody>
      </p:sp>
      <p:sp>
        <p:nvSpPr>
          <p:cNvPr id="10" name="Rectangle 9"/>
          <p:cNvSpPr/>
          <p:nvPr/>
        </p:nvSpPr>
        <p:spPr>
          <a:xfrm>
            <a:off x="4639930" y="2146228"/>
            <a:ext cx="2017441" cy="368315"/>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Poor Communication</a:t>
            </a:r>
            <a:endParaRPr lang="en-US" sz="1100" b="1" dirty="0">
              <a:solidFill>
                <a:schemeClr val="bg1"/>
              </a:solidFill>
            </a:endParaRPr>
          </a:p>
        </p:txBody>
      </p:sp>
      <p:sp>
        <p:nvSpPr>
          <p:cNvPr id="11" name="Rectangle 10"/>
          <p:cNvSpPr/>
          <p:nvPr/>
        </p:nvSpPr>
        <p:spPr>
          <a:xfrm>
            <a:off x="6755698" y="2146228"/>
            <a:ext cx="2017441" cy="368315"/>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Lack of Tools</a:t>
            </a:r>
          </a:p>
        </p:txBody>
      </p:sp>
      <p:sp>
        <p:nvSpPr>
          <p:cNvPr id="12" name="Text Placeholder 2"/>
          <p:cNvSpPr txBox="1">
            <a:spLocks/>
          </p:cNvSpPr>
          <p:nvPr/>
        </p:nvSpPr>
        <p:spPr>
          <a:xfrm>
            <a:off x="2504642" y="2329961"/>
            <a:ext cx="2017441" cy="1393554"/>
          </a:xfrm>
          <a:prstGeom prst="rect">
            <a:avLst/>
          </a:prstGeom>
        </p:spPr>
        <p:txBody>
          <a:bodyPr lIns="144000" tIns="146304" rIns="146304" bIns="146304"/>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spcBef>
                <a:spcPts val="500"/>
              </a:spcBef>
              <a:buSzPct val="120000"/>
              <a:buNone/>
            </a:pPr>
            <a:endParaRPr lang="en-CA" sz="1000" dirty="0"/>
          </a:p>
        </p:txBody>
      </p:sp>
      <p:sp>
        <p:nvSpPr>
          <p:cNvPr id="13" name="Rectangle 12"/>
          <p:cNvSpPr/>
          <p:nvPr/>
        </p:nvSpPr>
        <p:spPr>
          <a:xfrm>
            <a:off x="2529199" y="2146228"/>
            <a:ext cx="2017441" cy="368315"/>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Lack of Expertise</a:t>
            </a:r>
            <a:endParaRPr lang="en-US" sz="1200" b="1" dirty="0">
              <a:solidFill>
                <a:schemeClr val="bg1"/>
              </a:solidFill>
            </a:endParaRPr>
          </a:p>
        </p:txBody>
      </p:sp>
      <p:sp>
        <p:nvSpPr>
          <p:cNvPr id="14" name="Text Placeholder 2"/>
          <p:cNvSpPr txBox="1">
            <a:spLocks/>
          </p:cNvSpPr>
          <p:nvPr/>
        </p:nvSpPr>
        <p:spPr>
          <a:xfrm>
            <a:off x="402256" y="2458467"/>
            <a:ext cx="2030251" cy="2031648"/>
          </a:xfrm>
          <a:prstGeom prst="rect">
            <a:avLst/>
          </a:prstGeom>
        </p:spPr>
        <p:txBody>
          <a:bodyPr lIns="144000" tIns="146304" rIns="146304" bIns="146304"/>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00"/>
              </a:spcBef>
              <a:buNone/>
            </a:pPr>
            <a:r>
              <a:rPr lang="en-US" sz="1100" dirty="0"/>
              <a:t>Without a defined, flexible, and continuously improved process in place, teams will deliver features and changes inconsistently and unaligned to current priorities, risking missed quality standards and accruing technical debt.</a:t>
            </a:r>
            <a:endParaRPr lang="en-US" sz="1000" dirty="0"/>
          </a:p>
        </p:txBody>
      </p:sp>
      <p:sp>
        <p:nvSpPr>
          <p:cNvPr id="15" name="Text Placeholder 2"/>
          <p:cNvSpPr txBox="1">
            <a:spLocks/>
          </p:cNvSpPr>
          <p:nvPr/>
        </p:nvSpPr>
        <p:spPr>
          <a:xfrm>
            <a:off x="4633525" y="2458466"/>
            <a:ext cx="2030251" cy="2031648"/>
          </a:xfrm>
          <a:prstGeom prst="rect">
            <a:avLst/>
          </a:prstGeom>
        </p:spPr>
        <p:txBody>
          <a:bodyPr lIns="144000" tIns="146304" rIns="146304" bIns="146304"/>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00"/>
              </a:spcBef>
              <a:buNone/>
            </a:pPr>
            <a:r>
              <a:rPr lang="en-US" sz="1100" dirty="0"/>
              <a:t>The disconnect between the requestor and teams can lead to the team’s assumptions about the scope or impact of the request, risking stakeholder satisfaction. Artifacts may not contain sufficient details for downstream teams if upstream roles are not consulted.</a:t>
            </a:r>
            <a:r>
              <a:rPr lang="en-US" sz="1000" dirty="0"/>
              <a:t> </a:t>
            </a:r>
          </a:p>
        </p:txBody>
      </p:sp>
      <p:sp>
        <p:nvSpPr>
          <p:cNvPr id="16" name="Text Placeholder 2"/>
          <p:cNvSpPr txBox="1">
            <a:spLocks/>
          </p:cNvSpPr>
          <p:nvPr/>
        </p:nvSpPr>
        <p:spPr>
          <a:xfrm>
            <a:off x="2522794" y="2458467"/>
            <a:ext cx="2030251" cy="2031648"/>
          </a:xfrm>
          <a:prstGeom prst="rect">
            <a:avLst/>
          </a:prstGeom>
        </p:spPr>
        <p:txBody>
          <a:bodyPr lIns="144000" tIns="146304" rIns="146304" bIns="146304"/>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00"/>
              </a:spcBef>
              <a:buNone/>
            </a:pPr>
            <a:r>
              <a:rPr lang="en-US" sz="1100" dirty="0"/>
              <a:t>Without the proper knowledge sharing of systems and best practices amongst teams, delivery roles will take significant amounts of time to ramp up and understand how to address current delivery challenges.</a:t>
            </a:r>
            <a:endParaRPr lang="en-US" sz="1000" dirty="0"/>
          </a:p>
        </p:txBody>
      </p:sp>
      <p:sp>
        <p:nvSpPr>
          <p:cNvPr id="17" name="Rectangle 16"/>
          <p:cNvSpPr/>
          <p:nvPr/>
        </p:nvSpPr>
        <p:spPr>
          <a:xfrm>
            <a:off x="256032" y="4618621"/>
            <a:ext cx="4266051" cy="1429754"/>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6304" tIns="146304" rIns="146304" bIns="146304" rtlCol="0" anchor="ctr"/>
          <a:lstStyle/>
          <a:p>
            <a:r>
              <a:rPr lang="en-US" sz="1200" dirty="0">
                <a:solidFill>
                  <a:schemeClr val="tx1"/>
                </a:solidFill>
              </a:rPr>
              <a:t>Legacy system integration and APIs, fuzzy and changing requirements, and testing and QA were identified as top causes to complicated and delayed delivery of web and mobile applications.</a:t>
            </a:r>
          </a:p>
          <a:p>
            <a:endParaRPr lang="en-US" sz="1200" dirty="0">
              <a:solidFill>
                <a:schemeClr val="tx1"/>
              </a:solidFill>
            </a:endParaRPr>
          </a:p>
          <a:p>
            <a:pPr algn="ctr"/>
            <a:r>
              <a:rPr lang="en-CA" sz="1000" b="1" dirty="0">
                <a:solidFill>
                  <a:srgbClr val="333333"/>
                </a:solidFill>
              </a:rPr>
              <a:t>Source:</a:t>
            </a:r>
            <a:r>
              <a:rPr lang="en-CA" sz="1000" dirty="0">
                <a:solidFill>
                  <a:srgbClr val="333333"/>
                </a:solidFill>
              </a:rPr>
              <a:t> OutSystems, 2018</a:t>
            </a:r>
          </a:p>
        </p:txBody>
      </p:sp>
      <p:sp>
        <p:nvSpPr>
          <p:cNvPr id="18" name="L-Shape 17"/>
          <p:cNvSpPr/>
          <p:nvPr/>
        </p:nvSpPr>
        <p:spPr>
          <a:xfrm rot="5400000">
            <a:off x="266268" y="4682608"/>
            <a:ext cx="170632" cy="133924"/>
          </a:xfrm>
          <a:prstGeom prst="corner">
            <a:avLst>
              <a:gd name="adj1" fmla="val 17521"/>
              <a:gd name="adj2" fmla="val 19231"/>
            </a:avLst>
          </a:prstGeom>
          <a:solidFill>
            <a:schemeClr val="accent1"/>
          </a:solidFill>
          <a:ln>
            <a:noFill/>
          </a:ln>
          <a:effectLst>
            <a:outerShdw blurRad="25400" dist="127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p>
        </p:txBody>
      </p:sp>
      <p:sp>
        <p:nvSpPr>
          <p:cNvPr id="19" name="L-Shape 18"/>
          <p:cNvSpPr/>
          <p:nvPr/>
        </p:nvSpPr>
        <p:spPr>
          <a:xfrm rot="16200000">
            <a:off x="4333460" y="5822777"/>
            <a:ext cx="155120" cy="133924"/>
          </a:xfrm>
          <a:prstGeom prst="corner">
            <a:avLst>
              <a:gd name="adj1" fmla="val 17521"/>
              <a:gd name="adj2" fmla="val 19231"/>
            </a:avLst>
          </a:prstGeom>
          <a:solidFill>
            <a:schemeClr val="accent1"/>
          </a:solidFill>
          <a:ln>
            <a:noFill/>
          </a:ln>
          <a:effectLst>
            <a:outerShdw blurRad="25400" dist="127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p>
        </p:txBody>
      </p:sp>
      <p:sp>
        <p:nvSpPr>
          <p:cNvPr id="20" name="Rectangle 19"/>
          <p:cNvSpPr/>
          <p:nvPr/>
        </p:nvSpPr>
        <p:spPr>
          <a:xfrm>
            <a:off x="4639930" y="4618619"/>
            <a:ext cx="4266051" cy="1429756"/>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6304" tIns="146304" rIns="146304" bIns="146304" rtlCol="0" anchor="ctr"/>
          <a:lstStyle/>
          <a:p>
            <a:r>
              <a:rPr lang="en-US" sz="1200" dirty="0">
                <a:solidFill>
                  <a:schemeClr val="tx1"/>
                </a:solidFill>
              </a:rPr>
              <a:t>“70 percent of change programs fail to achieve their goals, largely due to employee resistance and lack of management support…When people are truly invested in change it is 30 percent more likely to stick.”</a:t>
            </a:r>
          </a:p>
          <a:p>
            <a:endParaRPr lang="en-CA" sz="1000" dirty="0">
              <a:solidFill>
                <a:schemeClr val="tx1"/>
              </a:solidFill>
            </a:endParaRPr>
          </a:p>
          <a:p>
            <a:pPr algn="ctr"/>
            <a:r>
              <a:rPr lang="en-CA" sz="1000" b="1" dirty="0">
                <a:solidFill>
                  <a:srgbClr val="333333"/>
                </a:solidFill>
              </a:rPr>
              <a:t>Source:</a:t>
            </a:r>
            <a:r>
              <a:rPr lang="en-CA" sz="1000" dirty="0">
                <a:solidFill>
                  <a:srgbClr val="333333"/>
                </a:solidFill>
              </a:rPr>
              <a:t> McKinsey &amp; Company, 2015</a:t>
            </a:r>
          </a:p>
        </p:txBody>
      </p:sp>
      <p:sp>
        <p:nvSpPr>
          <p:cNvPr id="21" name="L-Shape 20"/>
          <p:cNvSpPr/>
          <p:nvPr/>
        </p:nvSpPr>
        <p:spPr>
          <a:xfrm rot="5400000">
            <a:off x="4652749" y="4682608"/>
            <a:ext cx="170632" cy="133924"/>
          </a:xfrm>
          <a:prstGeom prst="corner">
            <a:avLst>
              <a:gd name="adj1" fmla="val 17521"/>
              <a:gd name="adj2" fmla="val 19231"/>
            </a:avLst>
          </a:prstGeom>
          <a:solidFill>
            <a:schemeClr val="accent1"/>
          </a:solidFill>
          <a:ln>
            <a:noFill/>
          </a:ln>
          <a:effectLst>
            <a:outerShdw blurRad="25400" dist="127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p>
        </p:txBody>
      </p:sp>
      <p:sp>
        <p:nvSpPr>
          <p:cNvPr id="22" name="L-Shape 21"/>
          <p:cNvSpPr/>
          <p:nvPr/>
        </p:nvSpPr>
        <p:spPr>
          <a:xfrm rot="16200000">
            <a:off x="8677321" y="5815021"/>
            <a:ext cx="170632" cy="133924"/>
          </a:xfrm>
          <a:prstGeom prst="corner">
            <a:avLst>
              <a:gd name="adj1" fmla="val 17521"/>
              <a:gd name="adj2" fmla="val 19231"/>
            </a:avLst>
          </a:prstGeom>
          <a:solidFill>
            <a:schemeClr val="accent1"/>
          </a:solidFill>
          <a:ln>
            <a:noFill/>
          </a:ln>
          <a:effectLst>
            <a:outerShdw blurRad="25400" dist="12700" dir="2700000" algn="ctr"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b="1" dirty="0"/>
          </a:p>
        </p:txBody>
      </p:sp>
      <p:sp>
        <p:nvSpPr>
          <p:cNvPr id="25" name="Text Placeholder 2"/>
          <p:cNvSpPr>
            <a:spLocks noGrp="1"/>
          </p:cNvSpPr>
          <p:nvPr/>
        </p:nvSpPr>
        <p:spPr bwMode="auto">
          <a:xfrm>
            <a:off x="231354" y="1263946"/>
            <a:ext cx="8644802" cy="65147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sz="1800" b="1" dirty="0">
                <a:cs typeface="Arabic Typesetting" panose="03020402040406030203" pitchFamily="66" charset="-78"/>
              </a:rPr>
              <a:t>Accelerated business deadlines </a:t>
            </a:r>
            <a:r>
              <a:rPr lang="en-US" sz="1800" dirty="0">
                <a:cs typeface="Arabic Typesetting" panose="03020402040406030203" pitchFamily="66" charset="-78"/>
              </a:rPr>
              <a:t>and </a:t>
            </a:r>
            <a:r>
              <a:rPr lang="en-US" sz="1800" b="1" dirty="0">
                <a:cs typeface="Arabic Typesetting" panose="03020402040406030203" pitchFamily="66" charset="-78"/>
              </a:rPr>
              <a:t>high request volumes </a:t>
            </a:r>
            <a:r>
              <a:rPr lang="en-US" sz="1800" dirty="0">
                <a:cs typeface="Arabic Typesetting" panose="03020402040406030203" pitchFamily="66" charset="-78"/>
              </a:rPr>
              <a:t>are placing pressure on delivery teams that already lack key SDLC capabilities.</a:t>
            </a:r>
          </a:p>
        </p:txBody>
      </p:sp>
    </p:spTree>
    <p:extLst>
      <p:ext uri="{BB962C8B-B14F-4D97-AF65-F5344CB8AC3E}">
        <p14:creationId xmlns:p14="http://schemas.microsoft.com/office/powerpoint/2010/main" val="103915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Well-developed and maintained products generate high IT satisfaction and strengthen IT’s reputation</a:t>
            </a:r>
          </a:p>
        </p:txBody>
      </p:sp>
      <p:sp>
        <p:nvSpPr>
          <p:cNvPr id="4" name="Text Placeholder 2"/>
          <p:cNvSpPr>
            <a:spLocks noGrp="1"/>
          </p:cNvSpPr>
          <p:nvPr/>
        </p:nvSpPr>
        <p:spPr bwMode="auto">
          <a:xfrm>
            <a:off x="384772" y="1263947"/>
            <a:ext cx="8374456" cy="703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CA" sz="1800" dirty="0">
                <a:cs typeface="Arabic Typesetting" panose="03020402040406030203" pitchFamily="66" charset="-78"/>
              </a:rPr>
              <a:t>Your products are the face of IT. IT success is dependent on the team’s ability to directly drive business satisfaction through the products they manage, the services they provide, and the efficiency of their supporting capabilities. Therefore, all enhancements to your products and supporting delivery capabilities must provide the services that are most important to the business.</a:t>
            </a:r>
          </a:p>
        </p:txBody>
      </p:sp>
      <p:sp>
        <p:nvSpPr>
          <p:cNvPr id="5" name="Rectangle 8"/>
          <p:cNvSpPr/>
          <p:nvPr/>
        </p:nvSpPr>
        <p:spPr>
          <a:xfrm>
            <a:off x="-13820" y="2825335"/>
            <a:ext cx="9156459" cy="693110"/>
          </a:xfrm>
          <a:prstGeom prst="rect">
            <a:avLst/>
          </a:prstGeom>
          <a:solidFill>
            <a:schemeClr val="accent1"/>
          </a:solidFill>
        </p:spPr>
        <p:txBody>
          <a:bodyPr wrap="square" anchor="ctr">
            <a:noAutofit/>
          </a:bodyPr>
          <a:lstStyle/>
          <a:p>
            <a:pPr algn="ctr"/>
            <a:r>
              <a:rPr lang="en-CA" sz="1600" b="1" dirty="0">
                <a:solidFill>
                  <a:schemeClr val="bg1"/>
                </a:solidFill>
              </a:rPr>
              <a:t>Invest in the SDLC capabilities and services that drive the highest return on IT satisfaction with your products.</a:t>
            </a:r>
          </a:p>
        </p:txBody>
      </p:sp>
      <p:grpSp>
        <p:nvGrpSpPr>
          <p:cNvPr id="6" name="Group 5"/>
          <p:cNvGrpSpPr/>
          <p:nvPr/>
        </p:nvGrpSpPr>
        <p:grpSpPr>
          <a:xfrm>
            <a:off x="335344" y="3902627"/>
            <a:ext cx="1257668" cy="1255226"/>
            <a:chOff x="82848" y="3547859"/>
            <a:chExt cx="1257668" cy="1255226"/>
          </a:xfrm>
        </p:grpSpPr>
        <p:sp>
          <p:nvSpPr>
            <p:cNvPr id="7" name="Oval 6"/>
            <p:cNvSpPr/>
            <p:nvPr/>
          </p:nvSpPr>
          <p:spPr>
            <a:xfrm>
              <a:off x="82848" y="3547859"/>
              <a:ext cx="1257668" cy="125522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29" y="3829710"/>
              <a:ext cx="653106" cy="691525"/>
            </a:xfrm>
            <a:prstGeom prst="rect">
              <a:avLst/>
            </a:prstGeom>
          </p:spPr>
        </p:pic>
      </p:grpSp>
      <p:grpSp>
        <p:nvGrpSpPr>
          <p:cNvPr id="9" name="Group 8"/>
          <p:cNvGrpSpPr/>
          <p:nvPr/>
        </p:nvGrpSpPr>
        <p:grpSpPr>
          <a:xfrm>
            <a:off x="2144059" y="3902627"/>
            <a:ext cx="1257668" cy="1255226"/>
            <a:chOff x="1542940" y="3888877"/>
            <a:chExt cx="1257668" cy="1255226"/>
          </a:xfrm>
        </p:grpSpPr>
        <p:sp>
          <p:nvSpPr>
            <p:cNvPr id="10" name="Oval 9"/>
            <p:cNvSpPr/>
            <p:nvPr/>
          </p:nvSpPr>
          <p:spPr>
            <a:xfrm>
              <a:off x="1542940" y="3888877"/>
              <a:ext cx="1257668" cy="125522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8351" y="4215435"/>
              <a:ext cx="526847" cy="602111"/>
            </a:xfrm>
            <a:prstGeom prst="rect">
              <a:avLst/>
            </a:prstGeom>
          </p:spPr>
        </p:pic>
      </p:grpSp>
      <p:grpSp>
        <p:nvGrpSpPr>
          <p:cNvPr id="12" name="Group 11"/>
          <p:cNvGrpSpPr/>
          <p:nvPr/>
        </p:nvGrpSpPr>
        <p:grpSpPr>
          <a:xfrm>
            <a:off x="3952774" y="3902627"/>
            <a:ext cx="1257668" cy="1255226"/>
            <a:chOff x="3166019" y="3687200"/>
            <a:chExt cx="1257668" cy="1255226"/>
          </a:xfrm>
        </p:grpSpPr>
        <p:sp>
          <p:nvSpPr>
            <p:cNvPr id="13" name="Oval 12"/>
            <p:cNvSpPr/>
            <p:nvPr/>
          </p:nvSpPr>
          <p:spPr>
            <a:xfrm>
              <a:off x="3166019" y="3687200"/>
              <a:ext cx="1257668" cy="125522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902" y="4060626"/>
              <a:ext cx="703903" cy="508375"/>
            </a:xfrm>
            <a:prstGeom prst="rect">
              <a:avLst/>
            </a:prstGeom>
          </p:spPr>
        </p:pic>
      </p:grpSp>
      <p:grpSp>
        <p:nvGrpSpPr>
          <p:cNvPr id="15" name="Group 14"/>
          <p:cNvGrpSpPr/>
          <p:nvPr/>
        </p:nvGrpSpPr>
        <p:grpSpPr>
          <a:xfrm>
            <a:off x="5761489" y="3902627"/>
            <a:ext cx="1257668" cy="1255226"/>
            <a:chOff x="748206" y="4697444"/>
            <a:chExt cx="1257668" cy="1255226"/>
          </a:xfrm>
        </p:grpSpPr>
        <p:sp>
          <p:nvSpPr>
            <p:cNvPr id="16" name="Oval 15"/>
            <p:cNvSpPr/>
            <p:nvPr/>
          </p:nvSpPr>
          <p:spPr>
            <a:xfrm>
              <a:off x="748206" y="4697444"/>
              <a:ext cx="1257668" cy="125522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194" y="5012211"/>
              <a:ext cx="625692" cy="625692"/>
            </a:xfrm>
            <a:prstGeom prst="rect">
              <a:avLst/>
            </a:prstGeom>
          </p:spPr>
        </p:pic>
      </p:grpSp>
      <p:grpSp>
        <p:nvGrpSpPr>
          <p:cNvPr id="18" name="Group 17"/>
          <p:cNvGrpSpPr/>
          <p:nvPr/>
        </p:nvGrpSpPr>
        <p:grpSpPr>
          <a:xfrm>
            <a:off x="7570203" y="3902627"/>
            <a:ext cx="1257668" cy="1255226"/>
            <a:chOff x="2338972" y="4856677"/>
            <a:chExt cx="1257668" cy="1255226"/>
          </a:xfrm>
        </p:grpSpPr>
        <p:sp>
          <p:nvSpPr>
            <p:cNvPr id="19" name="Oval 18"/>
            <p:cNvSpPr/>
            <p:nvPr/>
          </p:nvSpPr>
          <p:spPr>
            <a:xfrm>
              <a:off x="2338972" y="4856677"/>
              <a:ext cx="1257668" cy="125522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9770" y="5196254"/>
              <a:ext cx="576072" cy="576072"/>
            </a:xfrm>
            <a:prstGeom prst="rect">
              <a:avLst/>
            </a:prstGeom>
          </p:spPr>
        </p:pic>
      </p:grpSp>
      <p:sp>
        <p:nvSpPr>
          <p:cNvPr id="21" name="TextBox 20"/>
          <p:cNvSpPr txBox="1"/>
          <p:nvPr/>
        </p:nvSpPr>
        <p:spPr>
          <a:xfrm>
            <a:off x="37586" y="5358052"/>
            <a:ext cx="1853184" cy="646331"/>
          </a:xfrm>
          <a:prstGeom prst="rect">
            <a:avLst/>
          </a:prstGeom>
        </p:spPr>
        <p:txBody>
          <a:bodyPr wrap="square" rtlCol="0">
            <a:spAutoFit/>
          </a:bodyPr>
          <a:lstStyle/>
          <a:p>
            <a:pPr algn="ctr"/>
            <a:r>
              <a:rPr lang="en-CA" b="1" dirty="0"/>
              <a:t>Project Delivery</a:t>
            </a:r>
          </a:p>
        </p:txBody>
      </p:sp>
      <p:sp>
        <p:nvSpPr>
          <p:cNvPr id="22" name="TextBox 21"/>
          <p:cNvSpPr txBox="1"/>
          <p:nvPr/>
        </p:nvSpPr>
        <p:spPr>
          <a:xfrm>
            <a:off x="1846301" y="5358052"/>
            <a:ext cx="1853184" cy="369332"/>
          </a:xfrm>
          <a:prstGeom prst="rect">
            <a:avLst/>
          </a:prstGeom>
        </p:spPr>
        <p:txBody>
          <a:bodyPr wrap="square" rtlCol="0">
            <a:spAutoFit/>
          </a:bodyPr>
          <a:lstStyle/>
          <a:p>
            <a:pPr algn="ctr"/>
            <a:r>
              <a:rPr lang="en-CA" b="1" dirty="0"/>
              <a:t>Work Orders</a:t>
            </a:r>
          </a:p>
        </p:txBody>
      </p:sp>
      <p:sp>
        <p:nvSpPr>
          <p:cNvPr id="23" name="TextBox 22"/>
          <p:cNvSpPr txBox="1"/>
          <p:nvPr/>
        </p:nvSpPr>
        <p:spPr>
          <a:xfrm>
            <a:off x="3655016" y="5358052"/>
            <a:ext cx="1853184" cy="646331"/>
          </a:xfrm>
          <a:prstGeom prst="rect">
            <a:avLst/>
          </a:prstGeom>
        </p:spPr>
        <p:txBody>
          <a:bodyPr wrap="square" rtlCol="0">
            <a:spAutoFit/>
          </a:bodyPr>
          <a:lstStyle/>
          <a:p>
            <a:pPr algn="ctr"/>
            <a:r>
              <a:rPr lang="en-CA" b="1" dirty="0"/>
              <a:t>Innovation</a:t>
            </a:r>
          </a:p>
          <a:p>
            <a:pPr algn="ctr"/>
            <a:r>
              <a:rPr lang="en-CA" b="1" dirty="0"/>
              <a:t>Leadership</a:t>
            </a:r>
          </a:p>
        </p:txBody>
      </p:sp>
      <p:sp>
        <p:nvSpPr>
          <p:cNvPr id="24" name="TextBox 23"/>
          <p:cNvSpPr txBox="1"/>
          <p:nvPr/>
        </p:nvSpPr>
        <p:spPr>
          <a:xfrm>
            <a:off x="5463731" y="5358052"/>
            <a:ext cx="1853184" cy="646331"/>
          </a:xfrm>
          <a:prstGeom prst="rect">
            <a:avLst/>
          </a:prstGeom>
        </p:spPr>
        <p:txBody>
          <a:bodyPr wrap="square" rtlCol="0">
            <a:spAutoFit/>
          </a:bodyPr>
          <a:lstStyle/>
          <a:p>
            <a:pPr algn="ctr"/>
            <a:r>
              <a:rPr lang="en-CA" b="1" dirty="0"/>
              <a:t>Business Applications</a:t>
            </a:r>
          </a:p>
        </p:txBody>
      </p:sp>
      <p:sp>
        <p:nvSpPr>
          <p:cNvPr id="25" name="TextBox 24"/>
          <p:cNvSpPr txBox="1"/>
          <p:nvPr/>
        </p:nvSpPr>
        <p:spPr>
          <a:xfrm>
            <a:off x="7272446" y="5358052"/>
            <a:ext cx="1853184" cy="646331"/>
          </a:xfrm>
          <a:prstGeom prst="rect">
            <a:avLst/>
          </a:prstGeom>
        </p:spPr>
        <p:txBody>
          <a:bodyPr wrap="square" rtlCol="0">
            <a:spAutoFit/>
          </a:bodyPr>
          <a:lstStyle/>
          <a:p>
            <a:pPr algn="ctr"/>
            <a:r>
              <a:rPr lang="en-CA" b="1" dirty="0"/>
              <a:t>Requirements Gathering</a:t>
            </a:r>
          </a:p>
        </p:txBody>
      </p:sp>
    </p:spTree>
    <p:extLst>
      <p:ext uri="{BB962C8B-B14F-4D97-AF65-F5344CB8AC3E}">
        <p14:creationId xmlns:p14="http://schemas.microsoft.com/office/powerpoint/2010/main" val="1238072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Reimagine your SDLC to accommodate today’s realities</a:t>
            </a:r>
            <a:endParaRPr lang="en-CA" dirty="0"/>
          </a:p>
        </p:txBody>
      </p:sp>
      <p:grpSp>
        <p:nvGrpSpPr>
          <p:cNvPr id="42" name="Group 41"/>
          <p:cNvGrpSpPr/>
          <p:nvPr/>
        </p:nvGrpSpPr>
        <p:grpSpPr>
          <a:xfrm>
            <a:off x="257174" y="3614852"/>
            <a:ext cx="5788100" cy="2825953"/>
            <a:chOff x="688021" y="2182694"/>
            <a:chExt cx="5788100" cy="2825953"/>
          </a:xfrm>
        </p:grpSpPr>
        <p:grpSp>
          <p:nvGrpSpPr>
            <p:cNvPr id="3" name="Group 2"/>
            <p:cNvGrpSpPr/>
            <p:nvPr/>
          </p:nvGrpSpPr>
          <p:grpSpPr>
            <a:xfrm>
              <a:off x="1489816" y="2196070"/>
              <a:ext cx="4211112" cy="2807408"/>
              <a:chOff x="1429994" y="2196070"/>
              <a:chExt cx="6096000" cy="4064000"/>
            </a:xfrm>
          </p:grpSpPr>
          <p:sp>
            <p:nvSpPr>
              <p:cNvPr id="4" name="Curved Down Arrow 3"/>
              <p:cNvSpPr/>
              <p:nvPr/>
            </p:nvSpPr>
            <p:spPr>
              <a:xfrm>
                <a:off x="1901789" y="2319013"/>
                <a:ext cx="5130933" cy="1801005"/>
              </a:xfrm>
              <a:prstGeom prst="curved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CA" dirty="0">
                  <a:solidFill>
                    <a:schemeClr val="tx1"/>
                  </a:solidFill>
                </a:endParaRPr>
              </a:p>
            </p:txBody>
          </p:sp>
          <p:sp>
            <p:nvSpPr>
              <p:cNvPr id="5" name="Curved Down Arrow 4"/>
              <p:cNvSpPr/>
              <p:nvPr/>
            </p:nvSpPr>
            <p:spPr>
              <a:xfrm rot="10800000">
                <a:off x="1901786" y="4265209"/>
                <a:ext cx="5130933" cy="1994860"/>
              </a:xfrm>
              <a:prstGeom prst="curved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CA" dirty="0">
                  <a:solidFill>
                    <a:schemeClr val="tx1"/>
                  </a:solidFill>
                </a:endParaRPr>
              </a:p>
            </p:txBody>
          </p:sp>
          <p:graphicFrame>
            <p:nvGraphicFramePr>
              <p:cNvPr id="6" name="Diagram 5"/>
              <p:cNvGraphicFramePr/>
              <p:nvPr>
                <p:extLst>
                  <p:ext uri="{D42A27DB-BD31-4B8C-83A1-F6EECF244321}">
                    <p14:modId xmlns:p14="http://schemas.microsoft.com/office/powerpoint/2010/main" val="803458276"/>
                  </p:ext>
                </p:extLst>
              </p:nvPr>
            </p:nvGraphicFramePr>
            <p:xfrm>
              <a:off x="1429994" y="219607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2792017" y="4424784"/>
                <a:ext cx="593124" cy="375852"/>
                <a:chOff x="2803130" y="3554661"/>
                <a:chExt cx="593124" cy="375852"/>
              </a:xfrm>
            </p:grpSpPr>
            <p:sp>
              <p:nvSpPr>
                <p:cNvPr id="20" name="Rectangle 19"/>
                <p:cNvSpPr/>
                <p:nvPr/>
              </p:nvSpPr>
              <p:spPr>
                <a:xfrm>
                  <a:off x="2803130" y="3657085"/>
                  <a:ext cx="593124" cy="1929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solidFill>
                        <a:schemeClr val="tx1"/>
                      </a:solidFill>
                    </a:rPr>
                    <a:t>Test</a:t>
                  </a:r>
                </a:p>
              </p:txBody>
            </p:sp>
            <p:sp>
              <p:nvSpPr>
                <p:cNvPr id="21" name="Curved Down Arrow 20"/>
                <p:cNvSpPr/>
                <p:nvPr/>
              </p:nvSpPr>
              <p:spPr>
                <a:xfrm>
                  <a:off x="2897865" y="3554661"/>
                  <a:ext cx="403654" cy="115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2" name="Curved Down Arrow 21"/>
                <p:cNvSpPr/>
                <p:nvPr/>
              </p:nvSpPr>
              <p:spPr>
                <a:xfrm rot="10800000">
                  <a:off x="2897865" y="3815183"/>
                  <a:ext cx="403654" cy="115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8" name="Group 7"/>
              <p:cNvGrpSpPr/>
              <p:nvPr/>
            </p:nvGrpSpPr>
            <p:grpSpPr>
              <a:xfrm>
                <a:off x="4191728" y="3034674"/>
                <a:ext cx="593124" cy="375852"/>
                <a:chOff x="2803130" y="3554661"/>
                <a:chExt cx="593124" cy="375852"/>
              </a:xfrm>
            </p:grpSpPr>
            <p:sp>
              <p:nvSpPr>
                <p:cNvPr id="17" name="Rectangle 16"/>
                <p:cNvSpPr/>
                <p:nvPr/>
              </p:nvSpPr>
              <p:spPr>
                <a:xfrm>
                  <a:off x="2803130" y="3657085"/>
                  <a:ext cx="593124" cy="1929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solidFill>
                        <a:schemeClr val="tx1"/>
                      </a:solidFill>
                    </a:rPr>
                    <a:t>Test</a:t>
                  </a:r>
                </a:p>
              </p:txBody>
            </p:sp>
            <p:sp>
              <p:nvSpPr>
                <p:cNvPr id="18" name="Curved Down Arrow 17"/>
                <p:cNvSpPr/>
                <p:nvPr/>
              </p:nvSpPr>
              <p:spPr>
                <a:xfrm>
                  <a:off x="2897865" y="3554661"/>
                  <a:ext cx="403654" cy="115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Curved Down Arrow 18"/>
                <p:cNvSpPr/>
                <p:nvPr/>
              </p:nvSpPr>
              <p:spPr>
                <a:xfrm rot="10800000">
                  <a:off x="2897865" y="3815183"/>
                  <a:ext cx="403654" cy="115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9" name="Group 8"/>
              <p:cNvGrpSpPr/>
              <p:nvPr/>
            </p:nvGrpSpPr>
            <p:grpSpPr>
              <a:xfrm>
                <a:off x="5565252" y="4424783"/>
                <a:ext cx="593124" cy="375852"/>
                <a:chOff x="2803130" y="3554661"/>
                <a:chExt cx="593124" cy="375852"/>
              </a:xfrm>
            </p:grpSpPr>
            <p:sp>
              <p:nvSpPr>
                <p:cNvPr id="14" name="Rectangle 13"/>
                <p:cNvSpPr/>
                <p:nvPr/>
              </p:nvSpPr>
              <p:spPr>
                <a:xfrm>
                  <a:off x="2803130" y="3657085"/>
                  <a:ext cx="593124" cy="1929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solidFill>
                        <a:schemeClr val="tx1"/>
                      </a:solidFill>
                    </a:rPr>
                    <a:t>Test</a:t>
                  </a:r>
                </a:p>
              </p:txBody>
            </p:sp>
            <p:sp>
              <p:nvSpPr>
                <p:cNvPr id="15" name="Curved Down Arrow 14"/>
                <p:cNvSpPr/>
                <p:nvPr/>
              </p:nvSpPr>
              <p:spPr>
                <a:xfrm>
                  <a:off x="2897865" y="3554661"/>
                  <a:ext cx="403654" cy="115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Curved Down Arrow 15"/>
                <p:cNvSpPr/>
                <p:nvPr/>
              </p:nvSpPr>
              <p:spPr>
                <a:xfrm rot="10800000">
                  <a:off x="2897865" y="3815183"/>
                  <a:ext cx="403654" cy="115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10" name="Group 9"/>
              <p:cNvGrpSpPr/>
              <p:nvPr/>
            </p:nvGrpSpPr>
            <p:grpSpPr>
              <a:xfrm>
                <a:off x="4172732" y="5820100"/>
                <a:ext cx="593124" cy="375852"/>
                <a:chOff x="2803130" y="3554661"/>
                <a:chExt cx="593124" cy="375852"/>
              </a:xfrm>
            </p:grpSpPr>
            <p:sp>
              <p:nvSpPr>
                <p:cNvPr id="11" name="Rectangle 10"/>
                <p:cNvSpPr/>
                <p:nvPr/>
              </p:nvSpPr>
              <p:spPr>
                <a:xfrm>
                  <a:off x="2803130" y="3657085"/>
                  <a:ext cx="593124" cy="1929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solidFill>
                        <a:schemeClr val="tx1"/>
                      </a:solidFill>
                    </a:rPr>
                    <a:t>Test</a:t>
                  </a:r>
                </a:p>
              </p:txBody>
            </p:sp>
            <p:sp>
              <p:nvSpPr>
                <p:cNvPr id="12" name="Curved Down Arrow 11"/>
                <p:cNvSpPr/>
                <p:nvPr/>
              </p:nvSpPr>
              <p:spPr>
                <a:xfrm>
                  <a:off x="2897865" y="3554661"/>
                  <a:ext cx="403654" cy="115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Curved Down Arrow 12"/>
                <p:cNvSpPr/>
                <p:nvPr/>
              </p:nvSpPr>
              <p:spPr>
                <a:xfrm rot="10800000">
                  <a:off x="2897865" y="3815183"/>
                  <a:ext cx="403654" cy="115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grpSp>
          <p:nvGrpSpPr>
            <p:cNvPr id="40" name="Group 39"/>
            <p:cNvGrpSpPr/>
            <p:nvPr/>
          </p:nvGrpSpPr>
          <p:grpSpPr>
            <a:xfrm>
              <a:off x="688021" y="2182694"/>
              <a:ext cx="898562" cy="898562"/>
              <a:chOff x="315640" y="2173823"/>
              <a:chExt cx="898562" cy="898562"/>
            </a:xfrm>
          </p:grpSpPr>
          <p:grpSp>
            <p:nvGrpSpPr>
              <p:cNvPr id="23" name="Group 22"/>
              <p:cNvGrpSpPr/>
              <p:nvPr/>
            </p:nvGrpSpPr>
            <p:grpSpPr>
              <a:xfrm>
                <a:off x="315640" y="2173823"/>
                <a:ext cx="898562" cy="898562"/>
                <a:chOff x="2397621" y="1081"/>
                <a:chExt cx="1300757" cy="1300757"/>
              </a:xfrm>
              <a:scene3d>
                <a:camera prst="orthographicFront"/>
                <a:lightRig rig="flat" dir="t"/>
              </a:scene3d>
            </p:grpSpPr>
            <p:sp>
              <p:nvSpPr>
                <p:cNvPr id="24" name="Oval 23"/>
                <p:cNvSpPr/>
                <p:nvPr/>
              </p:nvSpPr>
              <p:spPr>
                <a:xfrm>
                  <a:off x="2397621" y="1081"/>
                  <a:ext cx="1300757" cy="1300757"/>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25" name="Oval 4"/>
                <p:cNvSpPr/>
                <p:nvPr/>
              </p:nvSpPr>
              <p:spPr>
                <a:xfrm>
                  <a:off x="2588112" y="191572"/>
                  <a:ext cx="919775" cy="9197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300" kern="1200" dirty="0">
                      <a:solidFill>
                        <a:schemeClr val="bg1"/>
                      </a:solidFill>
                    </a:rPr>
                    <a:t>Intake</a:t>
                  </a:r>
                </a:p>
              </p:txBody>
            </p:sp>
          </p:grpSp>
          <p:grpSp>
            <p:nvGrpSpPr>
              <p:cNvPr id="26" name="Group 25"/>
              <p:cNvGrpSpPr/>
              <p:nvPr/>
            </p:nvGrpSpPr>
            <p:grpSpPr>
              <a:xfrm>
                <a:off x="560057" y="2748088"/>
                <a:ext cx="409729" cy="259638"/>
                <a:chOff x="2803130" y="3554661"/>
                <a:chExt cx="593124" cy="375852"/>
              </a:xfrm>
            </p:grpSpPr>
            <p:sp>
              <p:nvSpPr>
                <p:cNvPr id="27" name="Rectangle 26"/>
                <p:cNvSpPr/>
                <p:nvPr/>
              </p:nvSpPr>
              <p:spPr>
                <a:xfrm>
                  <a:off x="2803130" y="3657085"/>
                  <a:ext cx="593124" cy="1929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solidFill>
                        <a:schemeClr val="tx1"/>
                      </a:solidFill>
                    </a:rPr>
                    <a:t>Test</a:t>
                  </a:r>
                </a:p>
              </p:txBody>
            </p:sp>
            <p:sp>
              <p:nvSpPr>
                <p:cNvPr id="28" name="Curved Down Arrow 27"/>
                <p:cNvSpPr/>
                <p:nvPr/>
              </p:nvSpPr>
              <p:spPr>
                <a:xfrm>
                  <a:off x="2897865" y="3554661"/>
                  <a:ext cx="403654" cy="115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9" name="Curved Down Arrow 28"/>
                <p:cNvSpPr/>
                <p:nvPr/>
              </p:nvSpPr>
              <p:spPr>
                <a:xfrm rot="10800000">
                  <a:off x="2897865" y="3815183"/>
                  <a:ext cx="403654" cy="115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grpSp>
          <p:nvGrpSpPr>
            <p:cNvPr id="41" name="Group 40"/>
            <p:cNvGrpSpPr/>
            <p:nvPr/>
          </p:nvGrpSpPr>
          <p:grpSpPr>
            <a:xfrm>
              <a:off x="5577559" y="4110085"/>
              <a:ext cx="898562" cy="898562"/>
              <a:chOff x="7418429" y="4959314"/>
              <a:chExt cx="898562" cy="898562"/>
            </a:xfrm>
          </p:grpSpPr>
          <p:grpSp>
            <p:nvGrpSpPr>
              <p:cNvPr id="30" name="Group 29"/>
              <p:cNvGrpSpPr/>
              <p:nvPr/>
            </p:nvGrpSpPr>
            <p:grpSpPr>
              <a:xfrm>
                <a:off x="7418429" y="4959314"/>
                <a:ext cx="898562" cy="898562"/>
                <a:chOff x="2168622" y="1081"/>
                <a:chExt cx="1300757" cy="1300757"/>
              </a:xfrm>
              <a:scene3d>
                <a:camera prst="orthographicFront"/>
                <a:lightRig rig="flat" dir="t"/>
              </a:scene3d>
            </p:grpSpPr>
            <p:sp>
              <p:nvSpPr>
                <p:cNvPr id="31" name="Oval 30"/>
                <p:cNvSpPr/>
                <p:nvPr/>
              </p:nvSpPr>
              <p:spPr>
                <a:xfrm>
                  <a:off x="2168622" y="1081"/>
                  <a:ext cx="1300757" cy="1300757"/>
                </a:xfrm>
                <a:prstGeom prst="ellipse">
                  <a:avLst/>
                </a:prstGeom>
              </p:spPr>
              <p:style>
                <a:lnRef idx="2">
                  <a:schemeClr val="accent3">
                    <a:shade val="50000"/>
                  </a:schemeClr>
                </a:lnRef>
                <a:fillRef idx="1">
                  <a:schemeClr val="accent3"/>
                </a:fillRef>
                <a:effectRef idx="0">
                  <a:schemeClr val="accent3"/>
                </a:effectRef>
                <a:fontRef idx="minor">
                  <a:schemeClr val="lt1"/>
                </a:fontRef>
              </p:style>
            </p:sp>
            <p:sp>
              <p:nvSpPr>
                <p:cNvPr id="32" name="Oval 4"/>
                <p:cNvSpPr/>
                <p:nvPr/>
              </p:nvSpPr>
              <p:spPr>
                <a:xfrm>
                  <a:off x="2359113" y="191572"/>
                  <a:ext cx="919775" cy="919775"/>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300" kern="1200" dirty="0">
                      <a:solidFill>
                        <a:schemeClr val="bg1"/>
                      </a:solidFill>
                    </a:rPr>
                    <a:t>Retire</a:t>
                  </a:r>
                </a:p>
              </p:txBody>
            </p:sp>
          </p:grpSp>
          <p:grpSp>
            <p:nvGrpSpPr>
              <p:cNvPr id="33" name="Group 32"/>
              <p:cNvGrpSpPr/>
              <p:nvPr/>
            </p:nvGrpSpPr>
            <p:grpSpPr>
              <a:xfrm>
                <a:off x="7662846" y="5539315"/>
                <a:ext cx="409729" cy="259638"/>
                <a:chOff x="2574130" y="3554661"/>
                <a:chExt cx="593124" cy="375852"/>
              </a:xfrm>
            </p:grpSpPr>
            <p:sp>
              <p:nvSpPr>
                <p:cNvPr id="34" name="Rectangle 33"/>
                <p:cNvSpPr/>
                <p:nvPr/>
              </p:nvSpPr>
              <p:spPr>
                <a:xfrm>
                  <a:off x="2574130" y="3657084"/>
                  <a:ext cx="593124" cy="1929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dirty="0">
                      <a:solidFill>
                        <a:schemeClr val="tx1"/>
                      </a:solidFill>
                    </a:rPr>
                    <a:t>Test</a:t>
                  </a:r>
                </a:p>
              </p:txBody>
            </p:sp>
            <p:sp>
              <p:nvSpPr>
                <p:cNvPr id="35" name="Curved Down Arrow 34"/>
                <p:cNvSpPr/>
                <p:nvPr/>
              </p:nvSpPr>
              <p:spPr>
                <a:xfrm>
                  <a:off x="2668865" y="3554661"/>
                  <a:ext cx="403653" cy="115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6" name="Curved Down Arrow 35"/>
                <p:cNvSpPr/>
                <p:nvPr/>
              </p:nvSpPr>
              <p:spPr>
                <a:xfrm rot="10800000">
                  <a:off x="2668865" y="3815183"/>
                  <a:ext cx="403653" cy="11533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sp>
          <p:nvSpPr>
            <p:cNvPr id="37" name="Bent-Up Arrow 36"/>
            <p:cNvSpPr/>
            <p:nvPr/>
          </p:nvSpPr>
          <p:spPr>
            <a:xfrm rot="5400000">
              <a:off x="1402571" y="2955295"/>
              <a:ext cx="433499" cy="1072136"/>
            </a:xfrm>
            <a:prstGeom prst="bent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dirty="0"/>
            </a:p>
          </p:txBody>
        </p:sp>
        <p:sp>
          <p:nvSpPr>
            <p:cNvPr id="38" name="Right Arrow 37"/>
            <p:cNvSpPr/>
            <p:nvPr/>
          </p:nvSpPr>
          <p:spPr>
            <a:xfrm>
              <a:off x="4124194" y="4466774"/>
              <a:ext cx="1367571" cy="18518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dirty="0"/>
            </a:p>
          </p:txBody>
        </p:sp>
      </p:grpSp>
      <p:sp>
        <p:nvSpPr>
          <p:cNvPr id="43" name="Rectangle 42"/>
          <p:cNvSpPr/>
          <p:nvPr/>
        </p:nvSpPr>
        <p:spPr>
          <a:xfrm>
            <a:off x="282913" y="1232428"/>
            <a:ext cx="2683860" cy="2123658"/>
          </a:xfrm>
          <a:prstGeom prst="rect">
            <a:avLst/>
          </a:prstGeom>
        </p:spPr>
        <p:txBody>
          <a:bodyPr wrap="square">
            <a:spAutoFit/>
          </a:bodyPr>
          <a:lstStyle/>
          <a:p>
            <a:pPr algn="ctr">
              <a:spcAft>
                <a:spcPts val="600"/>
              </a:spcAft>
            </a:pPr>
            <a:r>
              <a:rPr lang="en-US" sz="1200" b="1" dirty="0">
                <a:solidFill>
                  <a:schemeClr val="accent1"/>
                </a:solidFill>
              </a:rPr>
              <a:t>The SDLC is often interpreted as a sequential process which creates siloed, one-and-done thinking about product delivery. </a:t>
            </a:r>
            <a:r>
              <a:rPr lang="en-US" sz="1200" dirty="0">
                <a:solidFill>
                  <a:schemeClr val="accent1"/>
                </a:solidFill>
              </a:rPr>
              <a:t>Today’s products are subject to volatility and change, especially those with long shelf lives. This reality implies continuous product improvement but it doesn’t explicitly call it out, resulting in resource mismanagement for enhancements.</a:t>
            </a:r>
            <a:endParaRPr lang="en-CA" sz="1000" i="1" dirty="0"/>
          </a:p>
        </p:txBody>
      </p:sp>
      <p:sp>
        <p:nvSpPr>
          <p:cNvPr id="44" name="Rectangle 43"/>
          <p:cNvSpPr/>
          <p:nvPr/>
        </p:nvSpPr>
        <p:spPr>
          <a:xfrm>
            <a:off x="6446137" y="3811615"/>
            <a:ext cx="2444684" cy="2440634"/>
          </a:xfrm>
          <a:prstGeom prst="rect">
            <a:avLst/>
          </a:prstGeom>
        </p:spPr>
        <p:txBody>
          <a:bodyPr wrap="square" anchor="ctr">
            <a:noAutofit/>
          </a:bodyPr>
          <a:lstStyle/>
          <a:p>
            <a:pPr algn="ctr">
              <a:spcAft>
                <a:spcPts val="600"/>
              </a:spcAft>
            </a:pPr>
            <a:r>
              <a:rPr lang="en-US" sz="1200" b="1" dirty="0">
                <a:solidFill>
                  <a:schemeClr val="accent1"/>
                </a:solidFill>
              </a:rPr>
              <a:t>The SDLC is not a project delivery process; rather, it is a product delivery lifecycle. </a:t>
            </a:r>
            <a:r>
              <a:rPr lang="en-US" sz="1200" dirty="0">
                <a:solidFill>
                  <a:schemeClr val="accent1"/>
                </a:solidFill>
              </a:rPr>
              <a:t>This lifecycle must accommodate today’s realities: changing business priorities and constant product modifications.</a:t>
            </a:r>
            <a:r>
              <a:rPr lang="en-US" sz="1200" b="1" dirty="0">
                <a:solidFill>
                  <a:schemeClr val="accent1"/>
                </a:solidFill>
              </a:rPr>
              <a:t> </a:t>
            </a:r>
            <a:r>
              <a:rPr lang="en-US" sz="1200" dirty="0">
                <a:solidFill>
                  <a:schemeClr val="accent1"/>
                </a:solidFill>
              </a:rPr>
              <a:t>Its execution should be flexible to the desired methodology, whether that be Waterfall or Agile, and various types and sizes of changes.</a:t>
            </a:r>
            <a:endParaRPr lang="en-CA" sz="1200" b="1" i="1" dirty="0"/>
          </a:p>
        </p:txBody>
      </p:sp>
      <p:grpSp>
        <p:nvGrpSpPr>
          <p:cNvPr id="47" name="Group 12"/>
          <p:cNvGrpSpPr/>
          <p:nvPr/>
        </p:nvGrpSpPr>
        <p:grpSpPr>
          <a:xfrm>
            <a:off x="3019093" y="1761781"/>
            <a:ext cx="5967561" cy="1064952"/>
            <a:chOff x="253057" y="3719793"/>
            <a:chExt cx="8625780" cy="1105410"/>
          </a:xfrm>
        </p:grpSpPr>
        <p:sp>
          <p:nvSpPr>
            <p:cNvPr id="48" name="Chevron 6"/>
            <p:cNvSpPr/>
            <p:nvPr/>
          </p:nvSpPr>
          <p:spPr>
            <a:xfrm>
              <a:off x="620481" y="3719793"/>
              <a:ext cx="7890933" cy="1105410"/>
            </a:xfrm>
            <a:prstGeom prst="chevron">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a:solidFill>
                    <a:schemeClr val="tx1"/>
                  </a:solidFill>
                </a:rPr>
                <a:t>SDLC PROCESS</a:t>
              </a:r>
            </a:p>
          </p:txBody>
        </p:sp>
        <p:graphicFrame>
          <p:nvGraphicFramePr>
            <p:cNvPr id="49" name="Diagram 7"/>
            <p:cNvGraphicFramePr/>
            <p:nvPr>
              <p:extLst>
                <p:ext uri="{D42A27DB-BD31-4B8C-83A1-F6EECF244321}">
                  <p14:modId xmlns:p14="http://schemas.microsoft.com/office/powerpoint/2010/main" val="3671585599"/>
                </p:ext>
              </p:extLst>
            </p:nvPr>
          </p:nvGraphicFramePr>
          <p:xfrm>
            <a:off x="253057" y="3982829"/>
            <a:ext cx="8625780" cy="601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50" name="Multiply 49"/>
          <p:cNvSpPr/>
          <p:nvPr/>
        </p:nvSpPr>
        <p:spPr>
          <a:xfrm>
            <a:off x="4520897" y="471377"/>
            <a:ext cx="3048753" cy="3780703"/>
          </a:xfrm>
          <a:prstGeom prst="mathMultiply">
            <a:avLst/>
          </a:prstGeom>
          <a:solidFill>
            <a:srgbClr val="A241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12731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global approach to your SDLC modernization</a:t>
            </a:r>
            <a:endParaRPr lang="en-CA" dirty="0"/>
          </a:p>
        </p:txBody>
      </p:sp>
      <p:sp>
        <p:nvSpPr>
          <p:cNvPr id="3" name="Text Placeholder 2"/>
          <p:cNvSpPr txBox="1">
            <a:spLocks/>
          </p:cNvSpPr>
          <p:nvPr/>
        </p:nvSpPr>
        <p:spPr>
          <a:xfrm>
            <a:off x="251949" y="1232757"/>
            <a:ext cx="8627997" cy="758757"/>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sz="1800" b="1" dirty="0"/>
              <a:t>There are multiple schools of thought for optimizing the SDLC – </a:t>
            </a:r>
            <a:r>
              <a:rPr lang="en-US" sz="1800" dirty="0"/>
              <a:t>optimize locally (by stage) and optimize globally. Info-Tech recommends a </a:t>
            </a:r>
            <a:r>
              <a:rPr lang="en-US" sz="1800" b="1" dirty="0"/>
              <a:t>global optimization</a:t>
            </a:r>
            <a:r>
              <a:rPr lang="en-US" sz="1800" dirty="0"/>
              <a:t> </a:t>
            </a:r>
            <a:r>
              <a:rPr lang="en-US" sz="1800" b="1" dirty="0"/>
              <a:t>approach.</a:t>
            </a:r>
            <a:endParaRPr lang="en-CA" sz="2000" b="1" dirty="0"/>
          </a:p>
        </p:txBody>
      </p:sp>
      <p:grpSp>
        <p:nvGrpSpPr>
          <p:cNvPr id="10" name="Group 19"/>
          <p:cNvGrpSpPr/>
          <p:nvPr/>
        </p:nvGrpSpPr>
        <p:grpSpPr>
          <a:xfrm>
            <a:off x="266431" y="5126806"/>
            <a:ext cx="8595958" cy="1107845"/>
            <a:chOff x="310684" y="2429629"/>
            <a:chExt cx="8595958" cy="1107845"/>
          </a:xfrm>
        </p:grpSpPr>
        <p:sp>
          <p:nvSpPr>
            <p:cNvPr id="11" name="Text Placeholder 12"/>
            <p:cNvSpPr txBox="1">
              <a:spLocks/>
            </p:cNvSpPr>
            <p:nvPr/>
          </p:nvSpPr>
          <p:spPr>
            <a:xfrm>
              <a:off x="323388" y="2716618"/>
              <a:ext cx="8583254" cy="820856"/>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dirty="0"/>
                <a:t>The very act of assessing local optimizations against the overall SDLC will bring teams together and facilitate better communication. It may lead some teams to consider optimizing their own processes to support other non-team members. To manage disagreements, keep your teams focused on the big picture and state how a given change, and everyone’s contribution, is helping to reduce waste for the business.</a:t>
              </a:r>
              <a:endParaRPr lang="en-CA" sz="1050" b="1" dirty="0"/>
            </a:p>
          </p:txBody>
        </p:sp>
        <p:pic>
          <p:nvPicPr>
            <p:cNvPr id="1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684" y="2429629"/>
              <a:ext cx="3096774" cy="286513"/>
            </a:xfrm>
            <a:prstGeom prst="rect">
              <a:avLst/>
            </a:prstGeom>
          </p:spPr>
        </p:pic>
      </p:grpSp>
      <p:grpSp>
        <p:nvGrpSpPr>
          <p:cNvPr id="6" name="Group 5"/>
          <p:cNvGrpSpPr/>
          <p:nvPr/>
        </p:nvGrpSpPr>
        <p:grpSpPr>
          <a:xfrm>
            <a:off x="484031" y="2221517"/>
            <a:ext cx="8175939" cy="2731258"/>
            <a:chOff x="686450" y="2196803"/>
            <a:chExt cx="8175939" cy="2731258"/>
          </a:xfrm>
        </p:grpSpPr>
        <p:sp>
          <p:nvSpPr>
            <p:cNvPr id="4" name="Rectangle 3"/>
            <p:cNvSpPr/>
            <p:nvPr/>
          </p:nvSpPr>
          <p:spPr>
            <a:xfrm>
              <a:off x="2345635" y="2206811"/>
              <a:ext cx="6516754" cy="1446550"/>
            </a:xfrm>
            <a:prstGeom prst="rect">
              <a:avLst/>
            </a:prstGeom>
          </p:spPr>
          <p:txBody>
            <a:bodyPr wrap="square">
              <a:spAutoFit/>
            </a:bodyPr>
            <a:lstStyle/>
            <a:p>
              <a:r>
                <a:rPr lang="en-CA" b="1" dirty="0">
                  <a:solidFill>
                    <a:schemeClr val="accent1"/>
                  </a:solidFill>
                </a:rPr>
                <a:t>LOCAL OPTIMIZATION</a:t>
              </a:r>
            </a:p>
            <a:p>
              <a:pPr lvl="0"/>
              <a:r>
                <a:rPr lang="en-US" sz="1400" dirty="0"/>
                <a:t>An approach to optimization that focuses on optimizing stage-based activities, rather than considering the holistic impact that these changes may have on other activities throughout the SDLC. Taking this approach can artificially create bottlenecks if downstream teams cannot accommodate the increased loads and aggressive expectations.</a:t>
              </a:r>
              <a:endParaRPr lang="en-CA" sz="1600" dirty="0"/>
            </a:p>
          </p:txBody>
        </p:sp>
        <p:sp>
          <p:nvSpPr>
            <p:cNvPr id="5" name="Rectangle 4"/>
            <p:cNvSpPr/>
            <p:nvPr/>
          </p:nvSpPr>
          <p:spPr>
            <a:xfrm>
              <a:off x="2345635" y="3690605"/>
              <a:ext cx="6516754" cy="1231106"/>
            </a:xfrm>
            <a:prstGeom prst="rect">
              <a:avLst/>
            </a:prstGeom>
          </p:spPr>
          <p:txBody>
            <a:bodyPr wrap="square">
              <a:spAutoFit/>
            </a:bodyPr>
            <a:lstStyle/>
            <a:p>
              <a:r>
                <a:rPr lang="en-CA" b="1" dirty="0">
                  <a:solidFill>
                    <a:schemeClr val="accent1"/>
                  </a:solidFill>
                </a:rPr>
                <a:t>GLOBAL OPTIMIZATION</a:t>
              </a:r>
            </a:p>
            <a:p>
              <a:pPr lvl="0"/>
              <a:r>
                <a:rPr lang="en-US" sz="1400" dirty="0"/>
                <a:t>A global approach to optimization focuses on the increased value across the entire SDLC process, not just local areas. This approach emphasizes communication, collaboration, transparency, and traceability across each stage of the SDLC to ease the movement of artifacts from stage to stage.</a:t>
              </a:r>
              <a:endParaRPr lang="en-CA" sz="1600"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01083" y="3684255"/>
              <a:ext cx="1229172" cy="1243806"/>
            </a:xfrm>
            <a:prstGeom prst="rect">
              <a:avLst/>
            </a:prstGeom>
          </p:spPr>
        </p:pic>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6450" y="2196803"/>
              <a:ext cx="1258438" cy="1251122"/>
            </a:xfrm>
            <a:prstGeom prst="rect">
              <a:avLst/>
            </a:prstGeom>
            <a:solidFill>
              <a:srgbClr val="C00000"/>
            </a:solidFill>
          </p:spPr>
        </p:pic>
      </p:grpSp>
    </p:spTree>
    <p:extLst>
      <p:ext uri="{BB962C8B-B14F-4D97-AF65-F5344CB8AC3E}">
        <p14:creationId xmlns:p14="http://schemas.microsoft.com/office/powerpoint/2010/main" val="26406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Increase delivery success by integrating the business and IT in your SDLC</a:t>
            </a:r>
          </a:p>
        </p:txBody>
      </p:sp>
      <p:sp>
        <p:nvSpPr>
          <p:cNvPr id="3" name="Rectangle 2">
            <a:extLst>
              <a:ext uri="{FF2B5EF4-FFF2-40B4-BE49-F238E27FC236}">
                <a16:creationId xmlns:a16="http://schemas.microsoft.com/office/drawing/2014/main" id="{D5883194-1796-4682-BECD-A747902D4874}"/>
              </a:ext>
            </a:extLst>
          </p:cNvPr>
          <p:cNvSpPr/>
          <p:nvPr/>
        </p:nvSpPr>
        <p:spPr>
          <a:xfrm>
            <a:off x="0" y="3550817"/>
            <a:ext cx="9143999" cy="2883081"/>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05EE272A-0258-472A-8E66-98190F08F66D}"/>
              </a:ext>
            </a:extLst>
          </p:cNvPr>
          <p:cNvSpPr/>
          <p:nvPr/>
        </p:nvSpPr>
        <p:spPr>
          <a:xfrm>
            <a:off x="257175" y="4187130"/>
            <a:ext cx="2863356" cy="1815882"/>
          </a:xfrm>
          <a:prstGeom prst="rect">
            <a:avLst/>
          </a:prstGeom>
        </p:spPr>
        <p:txBody>
          <a:bodyPr wrap="square">
            <a:spAutoFit/>
          </a:bodyPr>
          <a:lstStyle/>
          <a:p>
            <a:r>
              <a:rPr lang="en-CA" sz="1400" dirty="0"/>
              <a:t>IT, the business, and customers working together through all stages of the SDLC, from intake to maintenance and operational support. The goal is to ensure risks and dependencies are realized before work is committed. </a:t>
            </a:r>
          </a:p>
        </p:txBody>
      </p:sp>
      <p:sp>
        <p:nvSpPr>
          <p:cNvPr id="5" name="Rectangle 4">
            <a:extLst>
              <a:ext uri="{FF2B5EF4-FFF2-40B4-BE49-F238E27FC236}">
                <a16:creationId xmlns:a16="http://schemas.microsoft.com/office/drawing/2014/main" id="{FFA46779-9CAF-4A8F-BD9E-045DF7A51256}"/>
              </a:ext>
            </a:extLst>
          </p:cNvPr>
          <p:cNvSpPr/>
          <p:nvPr/>
        </p:nvSpPr>
        <p:spPr>
          <a:xfrm>
            <a:off x="0" y="3666236"/>
            <a:ext cx="3075295" cy="369332"/>
          </a:xfrm>
          <a:prstGeom prst="rect">
            <a:avLst/>
          </a:prstGeom>
        </p:spPr>
        <p:txBody>
          <a:bodyPr wrap="square">
            <a:spAutoFit/>
          </a:bodyPr>
          <a:lstStyle/>
          <a:p>
            <a:pPr algn="ctr"/>
            <a:r>
              <a:rPr lang="en-CA" b="1" dirty="0">
                <a:solidFill>
                  <a:schemeClr val="accent1"/>
                </a:solidFill>
              </a:rPr>
              <a:t>Collaboration </a:t>
            </a:r>
          </a:p>
        </p:txBody>
      </p:sp>
      <p:sp>
        <p:nvSpPr>
          <p:cNvPr id="6" name="Rectangle 5">
            <a:extLst>
              <a:ext uri="{FF2B5EF4-FFF2-40B4-BE49-F238E27FC236}">
                <a16:creationId xmlns:a16="http://schemas.microsoft.com/office/drawing/2014/main" id="{DC26DE84-8FB2-43D2-B1F1-0B2CDF1C0276}"/>
              </a:ext>
            </a:extLst>
          </p:cNvPr>
          <p:cNvSpPr/>
          <p:nvPr/>
        </p:nvSpPr>
        <p:spPr>
          <a:xfrm>
            <a:off x="3139672" y="3666236"/>
            <a:ext cx="2804244" cy="369332"/>
          </a:xfrm>
          <a:prstGeom prst="rect">
            <a:avLst/>
          </a:prstGeom>
        </p:spPr>
        <p:txBody>
          <a:bodyPr wrap="square">
            <a:spAutoFit/>
          </a:bodyPr>
          <a:lstStyle/>
          <a:p>
            <a:pPr algn="ctr"/>
            <a:r>
              <a:rPr lang="en-CA" b="1" dirty="0">
                <a:solidFill>
                  <a:schemeClr val="accent1"/>
                </a:solidFill>
              </a:rPr>
              <a:t>Communication</a:t>
            </a:r>
          </a:p>
        </p:txBody>
      </p:sp>
      <p:sp>
        <p:nvSpPr>
          <p:cNvPr id="7" name="Rectangle 6">
            <a:extLst>
              <a:ext uri="{FF2B5EF4-FFF2-40B4-BE49-F238E27FC236}">
                <a16:creationId xmlns:a16="http://schemas.microsoft.com/office/drawing/2014/main" id="{72E7C203-DCA4-4887-B167-44DF2E3DBFCD}"/>
              </a:ext>
            </a:extLst>
          </p:cNvPr>
          <p:cNvSpPr/>
          <p:nvPr/>
        </p:nvSpPr>
        <p:spPr>
          <a:xfrm>
            <a:off x="3171414" y="4187130"/>
            <a:ext cx="2791643" cy="1815882"/>
          </a:xfrm>
          <a:prstGeom prst="rect">
            <a:avLst/>
          </a:prstGeom>
        </p:spPr>
        <p:txBody>
          <a:bodyPr wrap="square">
            <a:spAutoFit/>
          </a:bodyPr>
          <a:lstStyle/>
          <a:p>
            <a:r>
              <a:rPr lang="en-CA" sz="1400" dirty="0"/>
              <a:t>Prioritize high-value modes of communication to break down existing silos and create common understanding and alignment across business and delivery functions. This approach increases transparency and visibility across the entire SDLC.</a:t>
            </a:r>
          </a:p>
        </p:txBody>
      </p:sp>
      <p:sp>
        <p:nvSpPr>
          <p:cNvPr id="8" name="TextBox 7">
            <a:extLst>
              <a:ext uri="{FF2B5EF4-FFF2-40B4-BE49-F238E27FC236}">
                <a16:creationId xmlns:a16="http://schemas.microsoft.com/office/drawing/2014/main" id="{4D3F8B24-AE21-4E45-A9B2-50413700648C}"/>
              </a:ext>
            </a:extLst>
          </p:cNvPr>
          <p:cNvSpPr txBox="1"/>
          <p:nvPr/>
        </p:nvSpPr>
        <p:spPr>
          <a:xfrm>
            <a:off x="6316943" y="4187130"/>
            <a:ext cx="2525683" cy="2246769"/>
          </a:xfrm>
          <a:prstGeom prst="rect">
            <a:avLst/>
          </a:prstGeom>
        </p:spPr>
        <p:txBody>
          <a:bodyPr wrap="square" rtlCol="0">
            <a:spAutoFit/>
          </a:bodyPr>
          <a:lstStyle/>
          <a:p>
            <a:pPr>
              <a:spcBef>
                <a:spcPts val="300"/>
              </a:spcBef>
              <a:spcAft>
                <a:spcPts val="300"/>
              </a:spcAft>
            </a:pPr>
            <a:r>
              <a:rPr lang="en-CA" sz="1400" dirty="0"/>
              <a:t>Explore methods to integrate the workflows, decision making, and toolsets among the business, IT, and customers. The goal is to become more reactive to changes in business and customer expectations and more proactive to upcoming trends. </a:t>
            </a:r>
          </a:p>
        </p:txBody>
      </p:sp>
      <p:sp>
        <p:nvSpPr>
          <p:cNvPr id="9" name="Rectangle 8">
            <a:extLst>
              <a:ext uri="{FF2B5EF4-FFF2-40B4-BE49-F238E27FC236}">
                <a16:creationId xmlns:a16="http://schemas.microsoft.com/office/drawing/2014/main" id="{14F1EA7F-1128-409B-B6C6-865A6AE84D7A}"/>
              </a:ext>
            </a:extLst>
          </p:cNvPr>
          <p:cNvSpPr/>
          <p:nvPr/>
        </p:nvSpPr>
        <p:spPr>
          <a:xfrm>
            <a:off x="6008294" y="3666236"/>
            <a:ext cx="3135706" cy="369332"/>
          </a:xfrm>
          <a:prstGeom prst="rect">
            <a:avLst/>
          </a:prstGeom>
        </p:spPr>
        <p:txBody>
          <a:bodyPr wrap="square">
            <a:spAutoFit/>
          </a:bodyPr>
          <a:lstStyle/>
          <a:p>
            <a:pPr algn="ctr"/>
            <a:r>
              <a:rPr lang="en-CA" b="1" dirty="0">
                <a:solidFill>
                  <a:schemeClr val="accent1"/>
                </a:solidFill>
              </a:rPr>
              <a:t>Integration</a:t>
            </a:r>
            <a:endParaRPr lang="en-CA" dirty="0"/>
          </a:p>
        </p:txBody>
      </p:sp>
      <p:cxnSp>
        <p:nvCxnSpPr>
          <p:cNvPr id="10" name="Straight Connector 2">
            <a:extLst>
              <a:ext uri="{FF2B5EF4-FFF2-40B4-BE49-F238E27FC236}">
                <a16:creationId xmlns:a16="http://schemas.microsoft.com/office/drawing/2014/main" id="{ACCC5665-9195-4947-A8ED-0256CEC8ED72}"/>
              </a:ext>
            </a:extLst>
          </p:cNvPr>
          <p:cNvCxnSpPr/>
          <p:nvPr/>
        </p:nvCxnSpPr>
        <p:spPr>
          <a:xfrm flipV="1">
            <a:off x="3105384" y="3905058"/>
            <a:ext cx="4199" cy="20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2">
            <a:extLst>
              <a:ext uri="{FF2B5EF4-FFF2-40B4-BE49-F238E27FC236}">
                <a16:creationId xmlns:a16="http://schemas.microsoft.com/office/drawing/2014/main" id="{E4B9EDB8-51AA-495A-95FA-FB1121CA4C71}"/>
              </a:ext>
            </a:extLst>
          </p:cNvPr>
          <p:cNvCxnSpPr/>
          <p:nvPr/>
        </p:nvCxnSpPr>
        <p:spPr>
          <a:xfrm flipV="1">
            <a:off x="5974005" y="3905058"/>
            <a:ext cx="4199" cy="2052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490244" y="1285051"/>
            <a:ext cx="5288906" cy="2062069"/>
            <a:chOff x="3490244" y="1285051"/>
            <a:chExt cx="5288906" cy="2062069"/>
          </a:xfrm>
        </p:grpSpPr>
        <p:sp>
          <p:nvSpPr>
            <p:cNvPr id="13" name="Oval 12">
              <a:extLst>
                <a:ext uri="{FF2B5EF4-FFF2-40B4-BE49-F238E27FC236}">
                  <a16:creationId xmlns:a16="http://schemas.microsoft.com/office/drawing/2014/main" id="{EC8A1466-884C-4FBB-8063-16B1500466EE}"/>
                </a:ext>
              </a:extLst>
            </p:cNvPr>
            <p:cNvSpPr/>
            <p:nvPr/>
          </p:nvSpPr>
          <p:spPr>
            <a:xfrm>
              <a:off x="3513763" y="1905689"/>
              <a:ext cx="1444236" cy="1441431"/>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8F78D44E-C693-499D-BE21-40104570C554}"/>
                </a:ext>
              </a:extLst>
            </p:cNvPr>
            <p:cNvSpPr/>
            <p:nvPr/>
          </p:nvSpPr>
          <p:spPr>
            <a:xfrm>
              <a:off x="7207669" y="1905689"/>
              <a:ext cx="1444235" cy="1441431"/>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TextBox 14">
              <a:extLst>
                <a:ext uri="{FF2B5EF4-FFF2-40B4-BE49-F238E27FC236}">
                  <a16:creationId xmlns:a16="http://schemas.microsoft.com/office/drawing/2014/main" id="{32389E7A-FA3D-4EE4-B3A4-579ED361EEAD}"/>
                </a:ext>
              </a:extLst>
            </p:cNvPr>
            <p:cNvSpPr txBox="1"/>
            <p:nvPr/>
          </p:nvSpPr>
          <p:spPr>
            <a:xfrm>
              <a:off x="3490244" y="1408161"/>
              <a:ext cx="1491274" cy="338554"/>
            </a:xfrm>
            <a:prstGeom prst="rect">
              <a:avLst/>
            </a:prstGeom>
          </p:spPr>
          <p:txBody>
            <a:bodyPr wrap="square" rtlCol="0">
              <a:spAutoFit/>
            </a:bodyPr>
            <a:lstStyle/>
            <a:p>
              <a:pPr algn="ctr"/>
              <a:r>
                <a:rPr lang="en-CA" sz="1600" b="1" dirty="0">
                  <a:solidFill>
                    <a:schemeClr val="accent3"/>
                  </a:solidFill>
                </a:rPr>
                <a:t>IT</a:t>
              </a:r>
            </a:p>
          </p:txBody>
        </p:sp>
        <p:sp>
          <p:nvSpPr>
            <p:cNvPr id="16" name="TextBox 15">
              <a:extLst>
                <a:ext uri="{FF2B5EF4-FFF2-40B4-BE49-F238E27FC236}">
                  <a16:creationId xmlns:a16="http://schemas.microsoft.com/office/drawing/2014/main" id="{E6A7D6FA-AA25-40F3-8362-F620BF46E016}"/>
                </a:ext>
              </a:extLst>
            </p:cNvPr>
            <p:cNvSpPr txBox="1"/>
            <p:nvPr/>
          </p:nvSpPr>
          <p:spPr>
            <a:xfrm>
              <a:off x="7080423" y="1285051"/>
              <a:ext cx="1698727" cy="584775"/>
            </a:xfrm>
            <a:prstGeom prst="rect">
              <a:avLst/>
            </a:prstGeom>
          </p:spPr>
          <p:txBody>
            <a:bodyPr wrap="square" rtlCol="0">
              <a:spAutoFit/>
            </a:bodyPr>
            <a:lstStyle/>
            <a:p>
              <a:pPr algn="ctr"/>
              <a:r>
                <a:rPr lang="en-CA" sz="1600" b="1" dirty="0">
                  <a:solidFill>
                    <a:schemeClr val="accent3"/>
                  </a:solidFill>
                </a:rPr>
                <a:t>Stakeholders and Customers</a:t>
              </a:r>
            </a:p>
          </p:txBody>
        </p:sp>
        <p:sp>
          <p:nvSpPr>
            <p:cNvPr id="17" name="Left-Right Arrow 29">
              <a:extLst>
                <a:ext uri="{FF2B5EF4-FFF2-40B4-BE49-F238E27FC236}">
                  <a16:creationId xmlns:a16="http://schemas.microsoft.com/office/drawing/2014/main" id="{932FE7CE-0666-4E53-A3C7-C9BB3F0E19B0}"/>
                </a:ext>
              </a:extLst>
            </p:cNvPr>
            <p:cNvSpPr/>
            <p:nvPr/>
          </p:nvSpPr>
          <p:spPr>
            <a:xfrm>
              <a:off x="5067987" y="2046947"/>
              <a:ext cx="2057095" cy="334108"/>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COLLABORATION</a:t>
              </a:r>
            </a:p>
          </p:txBody>
        </p:sp>
        <p:sp>
          <p:nvSpPr>
            <p:cNvPr id="18" name="Left-Right Arrow 30">
              <a:extLst>
                <a:ext uri="{FF2B5EF4-FFF2-40B4-BE49-F238E27FC236}">
                  <a16:creationId xmlns:a16="http://schemas.microsoft.com/office/drawing/2014/main" id="{5978A504-EC55-4005-A68D-27D16F52DD83}"/>
                </a:ext>
              </a:extLst>
            </p:cNvPr>
            <p:cNvSpPr/>
            <p:nvPr/>
          </p:nvSpPr>
          <p:spPr>
            <a:xfrm>
              <a:off x="5067987" y="2459350"/>
              <a:ext cx="2057095" cy="334108"/>
            </a:xfrm>
            <a:prstGeom prst="lef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COMMUNICATION</a:t>
              </a:r>
            </a:p>
          </p:txBody>
        </p:sp>
        <p:sp>
          <p:nvSpPr>
            <p:cNvPr id="19" name="Left-Right Arrow 31">
              <a:extLst>
                <a:ext uri="{FF2B5EF4-FFF2-40B4-BE49-F238E27FC236}">
                  <a16:creationId xmlns:a16="http://schemas.microsoft.com/office/drawing/2014/main" id="{DB3016A3-C315-472F-8C5D-999114EDFD8A}"/>
                </a:ext>
              </a:extLst>
            </p:cNvPr>
            <p:cNvSpPr/>
            <p:nvPr/>
          </p:nvSpPr>
          <p:spPr>
            <a:xfrm>
              <a:off x="5067987" y="2860924"/>
              <a:ext cx="2057095" cy="334108"/>
            </a:xfrm>
            <a:prstGeom prst="lef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t>INTEGRATION</a:t>
              </a:r>
            </a:p>
          </p:txBody>
        </p:sp>
      </p:grpSp>
      <p:sp>
        <p:nvSpPr>
          <p:cNvPr id="20" name="TextBox 19">
            <a:extLst>
              <a:ext uri="{FF2B5EF4-FFF2-40B4-BE49-F238E27FC236}">
                <a16:creationId xmlns:a16="http://schemas.microsoft.com/office/drawing/2014/main" id="{98C2EDEE-6054-4934-A801-88133B8699C9}"/>
              </a:ext>
            </a:extLst>
          </p:cNvPr>
          <p:cNvSpPr txBox="1"/>
          <p:nvPr/>
        </p:nvSpPr>
        <p:spPr>
          <a:xfrm>
            <a:off x="257174" y="1438922"/>
            <a:ext cx="3174001" cy="1754326"/>
          </a:xfrm>
          <a:prstGeom prst="rect">
            <a:avLst/>
          </a:prstGeom>
        </p:spPr>
        <p:txBody>
          <a:bodyPr wrap="square" rtlCol="0">
            <a:spAutoFit/>
          </a:bodyPr>
          <a:lstStyle/>
          <a:p>
            <a:pPr algn="ctr"/>
            <a:r>
              <a:rPr lang="en-CA" dirty="0"/>
              <a:t>Effective SDLC practices seek to </a:t>
            </a:r>
            <a:r>
              <a:rPr lang="en-CA" b="1" dirty="0"/>
              <a:t>promote improved relationships</a:t>
            </a:r>
            <a:r>
              <a:rPr lang="en-CA" dirty="0"/>
              <a:t> among IT, the business, and customers, a critical driver for business satisfaction. </a:t>
            </a:r>
          </a:p>
        </p:txBody>
      </p:sp>
    </p:spTree>
    <p:extLst>
      <p:ext uri="{BB962C8B-B14F-4D97-AF65-F5344CB8AC3E}">
        <p14:creationId xmlns:p14="http://schemas.microsoft.com/office/powerpoint/2010/main" val="2535778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your SDLC definition on the delivery of business outcomes through valuable artifacts</a:t>
            </a:r>
            <a:endParaRPr lang="en-CA" dirty="0"/>
          </a:p>
        </p:txBody>
      </p:sp>
      <p:sp>
        <p:nvSpPr>
          <p:cNvPr id="4" name="Text Placeholder 2"/>
          <p:cNvSpPr txBox="1">
            <a:spLocks/>
          </p:cNvSpPr>
          <p:nvPr/>
        </p:nvSpPr>
        <p:spPr>
          <a:xfrm>
            <a:off x="249302" y="1232757"/>
            <a:ext cx="8627997" cy="666549"/>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600" dirty="0"/>
              <a:t>Start your SDLC definition with the artifacts to ensure the generated outputs are valuable and satisfy a defined need. Use </a:t>
            </a:r>
            <a:r>
              <a:rPr lang="en-CA" sz="1600" b="1" dirty="0"/>
              <a:t>Info-Tech’s metamodel </a:t>
            </a:r>
            <a:r>
              <a:rPr lang="en-CA" sz="1600" dirty="0"/>
              <a:t>to derive the right SDLC techniques that generate value.</a:t>
            </a:r>
          </a:p>
        </p:txBody>
      </p:sp>
      <p:grpSp>
        <p:nvGrpSpPr>
          <p:cNvPr id="13" name="Group 12"/>
          <p:cNvGrpSpPr/>
          <p:nvPr/>
        </p:nvGrpSpPr>
        <p:grpSpPr>
          <a:xfrm>
            <a:off x="4642665" y="2333804"/>
            <a:ext cx="4333447" cy="3677827"/>
            <a:chOff x="4642665" y="2630366"/>
            <a:chExt cx="4333447" cy="3677827"/>
          </a:xfrm>
        </p:grpSpPr>
        <p:sp>
          <p:nvSpPr>
            <p:cNvPr id="5" name="Rounded Rectangle 4"/>
            <p:cNvSpPr/>
            <p:nvPr/>
          </p:nvSpPr>
          <p:spPr>
            <a:xfrm>
              <a:off x="6300410" y="3710735"/>
              <a:ext cx="1048563" cy="4175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Artifact</a:t>
              </a:r>
            </a:p>
          </p:txBody>
        </p:sp>
        <p:sp>
          <p:nvSpPr>
            <p:cNvPr id="6" name="Rounded Rectangle 5"/>
            <p:cNvSpPr/>
            <p:nvPr/>
          </p:nvSpPr>
          <p:spPr>
            <a:xfrm>
              <a:off x="6300410" y="4805670"/>
              <a:ext cx="1048563" cy="4175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Technique</a:t>
              </a:r>
            </a:p>
          </p:txBody>
        </p:sp>
        <p:sp>
          <p:nvSpPr>
            <p:cNvPr id="7" name="Rounded Rectangle 6"/>
            <p:cNvSpPr/>
            <p:nvPr/>
          </p:nvSpPr>
          <p:spPr>
            <a:xfrm>
              <a:off x="6300410" y="5890665"/>
              <a:ext cx="1048563" cy="4175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Task</a:t>
              </a:r>
            </a:p>
          </p:txBody>
        </p:sp>
        <p:sp>
          <p:nvSpPr>
            <p:cNvPr id="8" name="Rounded Rectangle 7"/>
            <p:cNvSpPr/>
            <p:nvPr/>
          </p:nvSpPr>
          <p:spPr>
            <a:xfrm>
              <a:off x="4642665" y="4805670"/>
              <a:ext cx="1048563" cy="4175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Role</a:t>
              </a:r>
            </a:p>
          </p:txBody>
        </p:sp>
        <p:sp>
          <p:nvSpPr>
            <p:cNvPr id="9" name="TextBox 8"/>
            <p:cNvSpPr txBox="1"/>
            <p:nvPr/>
          </p:nvSpPr>
          <p:spPr>
            <a:xfrm>
              <a:off x="7013597" y="5402599"/>
              <a:ext cx="800219" cy="253916"/>
            </a:xfrm>
            <a:prstGeom prst="rect">
              <a:avLst/>
            </a:prstGeom>
            <a:noFill/>
          </p:spPr>
          <p:txBody>
            <a:bodyPr wrap="none" rtlCol="0">
              <a:spAutoFit/>
            </a:bodyPr>
            <a:lstStyle/>
            <a:p>
              <a:r>
                <a:rPr lang="en-US" sz="1050" dirty="0"/>
                <a:t>completes</a:t>
              </a:r>
            </a:p>
          </p:txBody>
        </p:sp>
        <p:sp>
          <p:nvSpPr>
            <p:cNvPr id="10" name="TextBox 9"/>
            <p:cNvSpPr txBox="1"/>
            <p:nvPr/>
          </p:nvSpPr>
          <p:spPr>
            <a:xfrm>
              <a:off x="7068099" y="4217357"/>
              <a:ext cx="691215" cy="253916"/>
            </a:xfrm>
            <a:prstGeom prst="rect">
              <a:avLst/>
            </a:prstGeom>
            <a:noFill/>
          </p:spPr>
          <p:txBody>
            <a:bodyPr wrap="none" rtlCol="0">
              <a:spAutoFit/>
            </a:bodyPr>
            <a:lstStyle/>
            <a:p>
              <a:r>
                <a:rPr lang="en-US" sz="1050" dirty="0"/>
                <a:t>produces</a:t>
              </a:r>
            </a:p>
          </p:txBody>
        </p:sp>
        <p:sp>
          <p:nvSpPr>
            <p:cNvPr id="11" name="TextBox 10"/>
            <p:cNvSpPr txBox="1"/>
            <p:nvPr/>
          </p:nvSpPr>
          <p:spPr>
            <a:xfrm>
              <a:off x="5649727" y="4590391"/>
              <a:ext cx="688009" cy="253916"/>
            </a:xfrm>
            <a:prstGeom prst="rect">
              <a:avLst/>
            </a:prstGeom>
            <a:noFill/>
          </p:spPr>
          <p:txBody>
            <a:bodyPr wrap="none" rtlCol="0">
              <a:spAutoFit/>
            </a:bodyPr>
            <a:lstStyle/>
            <a:p>
              <a:r>
                <a:rPr lang="en-US" sz="1050" dirty="0"/>
                <a:t>employs</a:t>
              </a:r>
            </a:p>
          </p:txBody>
        </p:sp>
        <p:sp>
          <p:nvSpPr>
            <p:cNvPr id="12" name="TextBox 11"/>
            <p:cNvSpPr txBox="1"/>
            <p:nvPr/>
          </p:nvSpPr>
          <p:spPr>
            <a:xfrm>
              <a:off x="5584321" y="4183886"/>
              <a:ext cx="623889" cy="253916"/>
            </a:xfrm>
            <a:prstGeom prst="rect">
              <a:avLst/>
            </a:prstGeom>
            <a:noFill/>
          </p:spPr>
          <p:txBody>
            <a:bodyPr wrap="none" rtlCol="0">
              <a:spAutoFit/>
            </a:bodyPr>
            <a:lstStyle/>
            <a:p>
              <a:r>
                <a:rPr lang="en-US" sz="1050" dirty="0"/>
                <a:t>used by</a:t>
              </a:r>
            </a:p>
          </p:txBody>
        </p:sp>
        <p:sp>
          <p:nvSpPr>
            <p:cNvPr id="14" name="Right Arrow 13"/>
            <p:cNvSpPr/>
            <p:nvPr/>
          </p:nvSpPr>
          <p:spPr>
            <a:xfrm>
              <a:off x="5734819" y="4839337"/>
              <a:ext cx="522000" cy="3501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p:cNvSpPr/>
            <p:nvPr/>
          </p:nvSpPr>
          <p:spPr>
            <a:xfrm>
              <a:off x="6536691" y="4284482"/>
              <a:ext cx="576000" cy="360000"/>
            </a:xfrm>
            <a:prstGeom prst="rightArrow">
              <a:avLst/>
            </a:prstGeom>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rot="10800000">
              <a:off x="6536692" y="5374448"/>
              <a:ext cx="576000" cy="360000"/>
            </a:xfrm>
            <a:prstGeom prst="rightArrow">
              <a:avLst/>
            </a:prstGeom>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p:cNvSpPr/>
            <p:nvPr/>
          </p:nvSpPr>
          <p:spPr>
            <a:xfrm>
              <a:off x="6300410" y="2630366"/>
              <a:ext cx="1048563" cy="417528"/>
            </a:xfrm>
            <a:prstGeom prst="roundRect">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Value</a:t>
              </a:r>
            </a:p>
          </p:txBody>
        </p:sp>
        <p:sp>
          <p:nvSpPr>
            <p:cNvPr id="18" name="Right Arrow 17"/>
            <p:cNvSpPr/>
            <p:nvPr/>
          </p:nvSpPr>
          <p:spPr>
            <a:xfrm>
              <a:off x="6536691" y="3194516"/>
              <a:ext cx="576000" cy="360000"/>
            </a:xfrm>
            <a:prstGeom prst="rightArrow">
              <a:avLst/>
            </a:prstGeom>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020810" y="3251848"/>
              <a:ext cx="785793" cy="253916"/>
            </a:xfrm>
            <a:prstGeom prst="rect">
              <a:avLst/>
            </a:prstGeom>
            <a:noFill/>
          </p:spPr>
          <p:txBody>
            <a:bodyPr wrap="none" rtlCol="0">
              <a:spAutoFit/>
            </a:bodyPr>
            <a:lstStyle/>
            <a:p>
              <a:r>
                <a:rPr lang="en-US" sz="1050" dirty="0"/>
                <a:t>generates</a:t>
              </a:r>
            </a:p>
          </p:txBody>
        </p:sp>
        <p:sp>
          <p:nvSpPr>
            <p:cNvPr id="20" name="Bent-Up Arrow 19"/>
            <p:cNvSpPr/>
            <p:nvPr/>
          </p:nvSpPr>
          <p:spPr>
            <a:xfrm rot="10800000">
              <a:off x="4939236" y="3994398"/>
              <a:ext cx="1193243" cy="768134"/>
            </a:xfrm>
            <a:prstGeom prst="bentUpArrow">
              <a:avLst>
                <a:gd name="adj1" fmla="val 1730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ounded Rectangle 20"/>
            <p:cNvSpPr/>
            <p:nvPr/>
          </p:nvSpPr>
          <p:spPr>
            <a:xfrm>
              <a:off x="4642665" y="2630367"/>
              <a:ext cx="1048563" cy="417528"/>
            </a:xfrm>
            <a:prstGeom prst="roundRect">
              <a:avLst/>
            </a:prstGeom>
            <a:solidFill>
              <a:srgbClr val="D17D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Need</a:t>
              </a:r>
              <a:endParaRPr lang="en-CA" sz="1400" dirty="0"/>
            </a:p>
          </p:txBody>
        </p:sp>
        <p:sp>
          <p:nvSpPr>
            <p:cNvPr id="22" name="Bent-Up Arrow 21"/>
            <p:cNvSpPr/>
            <p:nvPr/>
          </p:nvSpPr>
          <p:spPr>
            <a:xfrm rot="5400000">
              <a:off x="5228986" y="2959007"/>
              <a:ext cx="783618" cy="1174829"/>
            </a:xfrm>
            <a:prstGeom prst="bentUpArrow">
              <a:avLst>
                <a:gd name="adj1" fmla="val 17119"/>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p:cNvSpPr txBox="1"/>
            <p:nvPr/>
          </p:nvSpPr>
          <p:spPr>
            <a:xfrm>
              <a:off x="5181915" y="3183630"/>
              <a:ext cx="620683" cy="253916"/>
            </a:xfrm>
            <a:prstGeom prst="rect">
              <a:avLst/>
            </a:prstGeom>
            <a:noFill/>
          </p:spPr>
          <p:txBody>
            <a:bodyPr wrap="none" rtlCol="0">
              <a:spAutoFit/>
            </a:bodyPr>
            <a:lstStyle/>
            <a:p>
              <a:r>
                <a:rPr lang="en-US" sz="1050" dirty="0"/>
                <a:t>defines</a:t>
              </a:r>
            </a:p>
          </p:txBody>
        </p:sp>
        <p:sp>
          <p:nvSpPr>
            <p:cNvPr id="24" name="Left Arrow 23"/>
            <p:cNvSpPr/>
            <p:nvPr/>
          </p:nvSpPr>
          <p:spPr>
            <a:xfrm>
              <a:off x="5726883" y="2700072"/>
              <a:ext cx="521403" cy="2781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TextBox 24"/>
            <p:cNvSpPr txBox="1"/>
            <p:nvPr/>
          </p:nvSpPr>
          <p:spPr>
            <a:xfrm>
              <a:off x="5676176" y="2947328"/>
              <a:ext cx="635110" cy="253916"/>
            </a:xfrm>
            <a:prstGeom prst="rect">
              <a:avLst/>
            </a:prstGeom>
            <a:noFill/>
          </p:spPr>
          <p:txBody>
            <a:bodyPr wrap="none" rtlCol="0">
              <a:spAutoFit/>
            </a:bodyPr>
            <a:lstStyle/>
            <a:p>
              <a:r>
                <a:rPr lang="en-US" sz="1050" dirty="0"/>
                <a:t>justifies</a:t>
              </a:r>
            </a:p>
          </p:txBody>
        </p:sp>
        <p:sp>
          <p:nvSpPr>
            <p:cNvPr id="27" name="Rounded Rectangle 26"/>
            <p:cNvSpPr/>
            <p:nvPr/>
          </p:nvSpPr>
          <p:spPr>
            <a:xfrm>
              <a:off x="7927549" y="4805670"/>
              <a:ext cx="1048563" cy="41752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Practice</a:t>
              </a:r>
            </a:p>
          </p:txBody>
        </p:sp>
        <p:sp>
          <p:nvSpPr>
            <p:cNvPr id="28" name="TextBox 27"/>
            <p:cNvSpPr txBox="1"/>
            <p:nvPr/>
          </p:nvSpPr>
          <p:spPr>
            <a:xfrm>
              <a:off x="6986484" y="4587219"/>
              <a:ext cx="1407758" cy="253916"/>
            </a:xfrm>
            <a:prstGeom prst="rect">
              <a:avLst/>
            </a:prstGeom>
            <a:noFill/>
          </p:spPr>
          <p:txBody>
            <a:bodyPr wrap="none" rtlCol="0">
              <a:spAutoFit/>
            </a:bodyPr>
            <a:lstStyle/>
            <a:p>
              <a:r>
                <a:rPr lang="en-US" sz="1050" dirty="0"/>
                <a:t>is contained within a</a:t>
              </a:r>
            </a:p>
          </p:txBody>
        </p:sp>
        <p:sp>
          <p:nvSpPr>
            <p:cNvPr id="29" name="Right Arrow 28"/>
            <p:cNvSpPr/>
            <p:nvPr/>
          </p:nvSpPr>
          <p:spPr>
            <a:xfrm>
              <a:off x="7374878" y="4839337"/>
              <a:ext cx="522000" cy="35019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Placeholder 2"/>
          <p:cNvSpPr txBox="1">
            <a:spLocks/>
          </p:cNvSpPr>
          <p:nvPr/>
        </p:nvSpPr>
        <p:spPr>
          <a:xfrm>
            <a:off x="289509" y="2650765"/>
            <a:ext cx="4170556" cy="3615563"/>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US" dirty="0"/>
              <a:t>Product, business, or IT needs define the constraints and scope of an artifact, such as a functional requirement.</a:t>
            </a:r>
          </a:p>
          <a:p>
            <a:pPr>
              <a:spcBef>
                <a:spcPts val="600"/>
              </a:spcBef>
            </a:pPr>
            <a:r>
              <a:rPr lang="en-US" dirty="0"/>
              <a:t>A given role completes a specific task using a technique that produces an artifact. For example, a product owner (role) employs journey mapping (technique) which uses product design (task) to produce a wireframe diagram (artifact). The role does not necessarily own the practice.</a:t>
            </a:r>
          </a:p>
          <a:p>
            <a:pPr>
              <a:spcBef>
                <a:spcPts val="600"/>
              </a:spcBef>
            </a:pPr>
            <a:r>
              <a:rPr lang="en-US" dirty="0"/>
              <a:t>An artifact can be used by the same role that produced it initially, or it can be used by another role.</a:t>
            </a:r>
          </a:p>
          <a:p>
            <a:pPr>
              <a:spcBef>
                <a:spcPts val="600"/>
              </a:spcBef>
            </a:pPr>
            <a:r>
              <a:rPr lang="en-US" dirty="0"/>
              <a:t>There are multiple techniques that can be used to complete a given task, but the most appropriate technique depends on the team culture, task workflow, and role mindsets. </a:t>
            </a:r>
          </a:p>
          <a:p>
            <a:pPr>
              <a:spcBef>
                <a:spcPts val="600"/>
              </a:spcBef>
            </a:pPr>
            <a:r>
              <a:rPr lang="en-US" dirty="0"/>
              <a:t>The value of an artifact stems from the technique producing it and the need it justifies.</a:t>
            </a:r>
          </a:p>
        </p:txBody>
      </p:sp>
      <p:sp>
        <p:nvSpPr>
          <p:cNvPr id="31" name="Rounded Rectangle 30"/>
          <p:cNvSpPr/>
          <p:nvPr/>
        </p:nvSpPr>
        <p:spPr>
          <a:xfrm>
            <a:off x="285050" y="2253316"/>
            <a:ext cx="4179858" cy="371475"/>
          </a:xfrm>
          <a:prstGeom prst="roundRect">
            <a:avLst>
              <a:gd name="adj" fmla="val 15072"/>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bg1"/>
                </a:solidFill>
              </a:rPr>
              <a:t>How Do You Use the Metamodel?</a:t>
            </a:r>
          </a:p>
        </p:txBody>
      </p:sp>
    </p:spTree>
    <p:extLst>
      <p:ext uri="{BB962C8B-B14F-4D97-AF65-F5344CB8AC3E}">
        <p14:creationId xmlns:p14="http://schemas.microsoft.com/office/powerpoint/2010/main" val="354932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Center your SDLC capabilities around a widely accepted definition of product, quality, and practice objectives</a:t>
            </a:r>
          </a:p>
        </p:txBody>
      </p:sp>
      <p:sp>
        <p:nvSpPr>
          <p:cNvPr id="3" name="Text Placeholder 2"/>
          <p:cNvSpPr txBox="1">
            <a:spLocks/>
          </p:cNvSpPr>
          <p:nvPr/>
        </p:nvSpPr>
        <p:spPr>
          <a:xfrm>
            <a:off x="249302" y="1232757"/>
            <a:ext cx="8627997" cy="666549"/>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400" dirty="0"/>
              <a:t>The success of your SDLC practice is defined by its achievement of your </a:t>
            </a:r>
            <a:r>
              <a:rPr lang="en-CA" sz="1400" b="1" dirty="0"/>
              <a:t>holistic SDLC vision and goals centered on the delivery of the right products and delivering the products right.</a:t>
            </a:r>
          </a:p>
        </p:txBody>
      </p:sp>
      <p:grpSp>
        <p:nvGrpSpPr>
          <p:cNvPr id="14" name="Group 13"/>
          <p:cNvGrpSpPr/>
          <p:nvPr/>
        </p:nvGrpSpPr>
        <p:grpSpPr>
          <a:xfrm>
            <a:off x="4547270" y="2302158"/>
            <a:ext cx="4330029" cy="3738876"/>
            <a:chOff x="2177595" y="2293877"/>
            <a:chExt cx="4898323" cy="4088608"/>
          </a:xfrm>
        </p:grpSpPr>
        <p:grpSp>
          <p:nvGrpSpPr>
            <p:cNvPr id="6" name="Group 5"/>
            <p:cNvGrpSpPr/>
            <p:nvPr/>
          </p:nvGrpSpPr>
          <p:grpSpPr>
            <a:xfrm>
              <a:off x="2177595" y="2293877"/>
              <a:ext cx="4898323" cy="4088608"/>
              <a:chOff x="2177595" y="2055882"/>
              <a:chExt cx="4898323" cy="4088608"/>
            </a:xfrm>
          </p:grpSpPr>
          <p:sp>
            <p:nvSpPr>
              <p:cNvPr id="7" name="Hexagon 6"/>
              <p:cNvSpPr/>
              <p:nvPr/>
            </p:nvSpPr>
            <p:spPr>
              <a:xfrm>
                <a:off x="3806993" y="2055882"/>
                <a:ext cx="1639528" cy="1252401"/>
              </a:xfrm>
              <a:prstGeom prst="hexag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Practice Quality Standards</a:t>
                </a:r>
                <a:endParaRPr lang="en-CA" sz="1200" dirty="0"/>
              </a:p>
            </p:txBody>
          </p:sp>
          <p:sp>
            <p:nvSpPr>
              <p:cNvPr id="8" name="Hexagon 7"/>
              <p:cNvSpPr/>
              <p:nvPr/>
            </p:nvSpPr>
            <p:spPr>
              <a:xfrm>
                <a:off x="3806993" y="4892089"/>
                <a:ext cx="1639528" cy="1252401"/>
              </a:xfrm>
              <a:prstGeom prst="hexag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Throughput</a:t>
                </a:r>
                <a:endParaRPr lang="en-CA" sz="1200" dirty="0"/>
              </a:p>
            </p:txBody>
          </p:sp>
          <p:sp>
            <p:nvSpPr>
              <p:cNvPr id="9" name="Hexagon 8"/>
              <p:cNvSpPr/>
              <p:nvPr/>
            </p:nvSpPr>
            <p:spPr>
              <a:xfrm>
                <a:off x="2177595" y="2734733"/>
                <a:ext cx="1639528" cy="1252401"/>
              </a:xfrm>
              <a:prstGeom prst="hexag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Governance</a:t>
                </a:r>
                <a:endParaRPr lang="en-CA" sz="1200" dirty="0"/>
              </a:p>
            </p:txBody>
          </p:sp>
          <p:sp>
            <p:nvSpPr>
              <p:cNvPr id="10" name="Hexagon 9"/>
              <p:cNvSpPr/>
              <p:nvPr/>
            </p:nvSpPr>
            <p:spPr>
              <a:xfrm>
                <a:off x="2177595" y="4195069"/>
                <a:ext cx="1639528" cy="1252401"/>
              </a:xfrm>
              <a:prstGeom prst="hexag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Discipline</a:t>
                </a:r>
                <a:endParaRPr lang="en-CA" sz="1200" dirty="0"/>
              </a:p>
            </p:txBody>
          </p:sp>
          <p:sp>
            <p:nvSpPr>
              <p:cNvPr id="11" name="Hexagon 10"/>
              <p:cNvSpPr/>
              <p:nvPr/>
            </p:nvSpPr>
            <p:spPr>
              <a:xfrm>
                <a:off x="5436390" y="2734733"/>
                <a:ext cx="1639528" cy="1252401"/>
              </a:xfrm>
              <a:prstGeom prst="hexag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Technical Quality Standards</a:t>
                </a:r>
                <a:endParaRPr lang="en-CA" sz="1200" dirty="0"/>
              </a:p>
            </p:txBody>
          </p:sp>
          <p:sp>
            <p:nvSpPr>
              <p:cNvPr id="12" name="Hexagon 11"/>
              <p:cNvSpPr/>
              <p:nvPr/>
            </p:nvSpPr>
            <p:spPr>
              <a:xfrm>
                <a:off x="5436390" y="4195069"/>
                <a:ext cx="1639528" cy="1252401"/>
              </a:xfrm>
              <a:prstGeom prst="hexag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200" dirty="0"/>
                  <a:t>Product Value Delivery</a:t>
                </a:r>
                <a:endParaRPr lang="en-CA" sz="1200" dirty="0"/>
              </a:p>
            </p:txBody>
          </p:sp>
        </p:grpSp>
        <p:sp>
          <p:nvSpPr>
            <p:cNvPr id="13" name="Oval 12"/>
            <p:cNvSpPr/>
            <p:nvPr/>
          </p:nvSpPr>
          <p:spPr>
            <a:xfrm>
              <a:off x="3994367" y="3705792"/>
              <a:ext cx="1264778" cy="12647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SDLC Success</a:t>
              </a:r>
              <a:endParaRPr lang="en-CA" sz="1200" dirty="0"/>
            </a:p>
          </p:txBody>
        </p:sp>
      </p:grpSp>
      <p:sp>
        <p:nvSpPr>
          <p:cNvPr id="15" name="Rectangle 14"/>
          <p:cNvSpPr/>
          <p:nvPr/>
        </p:nvSpPr>
        <p:spPr>
          <a:xfrm>
            <a:off x="269449" y="1764831"/>
            <a:ext cx="4295751" cy="4967664"/>
          </a:xfrm>
          <a:prstGeom prst="rect">
            <a:avLst/>
          </a:prstGeom>
        </p:spPr>
        <p:txBody>
          <a:bodyPr wrap="square">
            <a:noAutofit/>
          </a:bodyPr>
          <a:lstStyle/>
          <a:p>
            <a:pPr marL="285750" indent="-285750">
              <a:spcAft>
                <a:spcPts val="300"/>
              </a:spcAft>
              <a:buFont typeface="Arial" panose="020B0604020202020204" pitchFamily="34" charset="0"/>
              <a:buChar char="•"/>
            </a:pPr>
            <a:r>
              <a:rPr lang="en-US" sz="1200" b="1" dirty="0"/>
              <a:t>Product Value Delivery </a:t>
            </a:r>
            <a:r>
              <a:rPr lang="en-US" sz="1100" b="1" dirty="0"/>
              <a:t>–</a:t>
            </a:r>
            <a:r>
              <a:rPr lang="en-US" sz="1100" dirty="0"/>
              <a:t> Assures the accuracy and alignment of the committed feature and change requests to what the stakeholder truly expects and receives. </a:t>
            </a:r>
            <a:r>
              <a:rPr lang="en-US" sz="1100" b="1" dirty="0"/>
              <a:t>Metrics: </a:t>
            </a:r>
            <a:r>
              <a:rPr lang="en-US" sz="1100" dirty="0"/>
              <a:t>Revenue, costs, business productivity, and product satisfaction.</a:t>
            </a:r>
          </a:p>
          <a:p>
            <a:pPr marL="285750" indent="-285750">
              <a:spcAft>
                <a:spcPts val="300"/>
              </a:spcAft>
              <a:buFont typeface="Arial" panose="020B0604020202020204" pitchFamily="34" charset="0"/>
              <a:buChar char="•"/>
            </a:pPr>
            <a:r>
              <a:rPr lang="en-US" sz="1200" b="1" dirty="0"/>
              <a:t>Throughput</a:t>
            </a:r>
            <a:r>
              <a:rPr lang="en-US" sz="1100" dirty="0"/>
              <a:t> </a:t>
            </a:r>
            <a:r>
              <a:rPr lang="en-US" sz="1100" b="1" dirty="0"/>
              <a:t>–</a:t>
            </a:r>
            <a:r>
              <a:rPr lang="en-US" sz="1100" dirty="0"/>
              <a:t> SDLC </a:t>
            </a:r>
            <a:r>
              <a:rPr lang="en-CA" sz="1100" dirty="0"/>
              <a:t>delivers new products, enhancements, and changes at a pace and frequency satisfactory to stakeholder expectations and meets delivery commitments. </a:t>
            </a:r>
            <a:r>
              <a:rPr lang="en-US" sz="1100" b="1" dirty="0"/>
              <a:t>Metrics: </a:t>
            </a:r>
            <a:r>
              <a:rPr lang="en-US" sz="1100" dirty="0"/>
              <a:t>Number of releases, estimation accuracy, and burndown.</a:t>
            </a:r>
            <a:endParaRPr lang="en-US" sz="1100" b="1" dirty="0"/>
          </a:p>
          <a:p>
            <a:pPr marL="285750" indent="-285750">
              <a:spcAft>
                <a:spcPts val="300"/>
              </a:spcAft>
              <a:buFont typeface="Arial" panose="020B0604020202020204" pitchFamily="34" charset="0"/>
              <a:buChar char="•"/>
            </a:pPr>
            <a:r>
              <a:rPr lang="en-US" sz="1200" b="1" dirty="0"/>
              <a:t>Discipline</a:t>
            </a:r>
            <a:r>
              <a:rPr lang="en-US" sz="1100" dirty="0"/>
              <a:t> </a:t>
            </a:r>
            <a:r>
              <a:rPr lang="en-US" sz="1100" b="1" dirty="0"/>
              <a:t>–</a:t>
            </a:r>
            <a:r>
              <a:rPr lang="en-US" sz="1100" dirty="0"/>
              <a:t> Product delivery teams are motivated and empowered to adopt and follow through with SDLC practice changes. </a:t>
            </a:r>
            <a:r>
              <a:rPr lang="en-US" sz="1100" b="1" dirty="0"/>
              <a:t>Metrics: </a:t>
            </a:r>
            <a:r>
              <a:rPr lang="en-US" sz="1100" dirty="0"/>
              <a:t>Artifact reuse and team satisfaction.</a:t>
            </a:r>
            <a:endParaRPr lang="en-US" sz="1100" b="1" dirty="0"/>
          </a:p>
          <a:p>
            <a:pPr marL="285750" indent="-285750">
              <a:spcAft>
                <a:spcPts val="300"/>
              </a:spcAft>
              <a:buFont typeface="Arial" panose="020B0604020202020204" pitchFamily="34" charset="0"/>
              <a:buChar char="•"/>
            </a:pPr>
            <a:r>
              <a:rPr lang="en-US" sz="1200" b="1" dirty="0"/>
              <a:t>Governance</a:t>
            </a:r>
            <a:r>
              <a:rPr lang="en-US" sz="1100" dirty="0"/>
              <a:t> </a:t>
            </a:r>
            <a:r>
              <a:rPr lang="en-US" sz="1100" b="1" dirty="0"/>
              <a:t>–</a:t>
            </a:r>
            <a:r>
              <a:rPr lang="en-US" sz="1100" dirty="0"/>
              <a:t> Clear ownership and standardization of SDLC practice and products. </a:t>
            </a:r>
            <a:r>
              <a:rPr lang="en-US" sz="1100" b="1" dirty="0"/>
              <a:t>Metrics: </a:t>
            </a:r>
            <a:r>
              <a:rPr lang="en-US" sz="1100" dirty="0"/>
              <a:t>Stakeholder engagement, product satisfaction, and process repeatability.</a:t>
            </a:r>
            <a:endParaRPr lang="en-US" sz="1100" b="1" dirty="0"/>
          </a:p>
          <a:p>
            <a:pPr marL="285750" indent="-285750">
              <a:spcAft>
                <a:spcPts val="300"/>
              </a:spcAft>
              <a:buFont typeface="Arial" panose="020B0604020202020204" pitchFamily="34" charset="0"/>
              <a:buChar char="•"/>
            </a:pPr>
            <a:r>
              <a:rPr lang="en-US" sz="1200" b="1" dirty="0"/>
              <a:t>Product Quality Standards </a:t>
            </a:r>
            <a:r>
              <a:rPr lang="en-US" sz="1100" b="1" dirty="0"/>
              <a:t>–</a:t>
            </a:r>
            <a:r>
              <a:rPr lang="en-US" sz="1100" dirty="0"/>
              <a:t> SDLC follows a set of development frameworks and standards defined, approved, and enforced by IT stakeholders to ensure the product is built right and involves the right perspectives. </a:t>
            </a:r>
            <a:r>
              <a:rPr lang="en-US" sz="1100" b="1" dirty="0"/>
              <a:t>Metrics: </a:t>
            </a:r>
            <a:r>
              <a:rPr lang="en-US" sz="1100" dirty="0"/>
              <a:t>Number of artifacts not meeting stage gates and artifact reuse.</a:t>
            </a:r>
            <a:endParaRPr lang="en-US" sz="1100" b="1" dirty="0"/>
          </a:p>
          <a:p>
            <a:pPr marL="285750" indent="-285750">
              <a:spcAft>
                <a:spcPts val="300"/>
              </a:spcAft>
              <a:buFont typeface="Arial" panose="020B0604020202020204" pitchFamily="34" charset="0"/>
              <a:buChar char="•"/>
            </a:pPr>
            <a:r>
              <a:rPr lang="en-US" sz="1200" b="1" dirty="0"/>
              <a:t>Technical Quality Standards </a:t>
            </a:r>
            <a:r>
              <a:rPr lang="en-US" sz="1100" b="1" dirty="0"/>
              <a:t>– </a:t>
            </a:r>
            <a:r>
              <a:rPr lang="en-US" sz="1100" dirty="0"/>
              <a:t>Accommodates committed non-functional requirements within the stage’s outputs to ensure products meet technical excellence expectations. </a:t>
            </a:r>
            <a:r>
              <a:rPr lang="en-US" sz="1100" b="1" dirty="0"/>
              <a:t>Metrics: </a:t>
            </a:r>
            <a:r>
              <a:rPr lang="en-US" sz="1100" dirty="0"/>
              <a:t>Development churn</a:t>
            </a:r>
            <a:r>
              <a:rPr lang="en-US" sz="1100" b="1" dirty="0"/>
              <a:t>, </a:t>
            </a:r>
            <a:r>
              <a:rPr lang="en-US" sz="1100" dirty="0"/>
              <a:t>cost of quality, product support, and operations costs.</a:t>
            </a:r>
          </a:p>
        </p:txBody>
      </p:sp>
      <p:sp>
        <p:nvSpPr>
          <p:cNvPr id="16" name="TextBox 15"/>
          <p:cNvSpPr txBox="1"/>
          <p:nvPr/>
        </p:nvSpPr>
        <p:spPr>
          <a:xfrm>
            <a:off x="4547271" y="1899306"/>
            <a:ext cx="4330028" cy="307777"/>
          </a:xfrm>
          <a:prstGeom prst="rect">
            <a:avLst/>
          </a:prstGeom>
        </p:spPr>
        <p:txBody>
          <a:bodyPr wrap="square" rtlCol="0">
            <a:spAutoFit/>
          </a:bodyPr>
          <a:lstStyle/>
          <a:p>
            <a:pPr algn="ctr"/>
            <a:r>
              <a:rPr lang="en-US" sz="1400" b="1" dirty="0">
                <a:solidFill>
                  <a:schemeClr val="accent2"/>
                </a:solidFill>
              </a:rPr>
              <a:t>Info-Tech’s SDLC Practice Quality Framework</a:t>
            </a:r>
            <a:endParaRPr lang="en-CA" sz="1400" b="1" dirty="0">
              <a:solidFill>
                <a:schemeClr val="accent2"/>
              </a:solidFill>
            </a:endParaRPr>
          </a:p>
        </p:txBody>
      </p:sp>
    </p:spTree>
    <p:extLst>
      <p:ext uri="{BB962C8B-B14F-4D97-AF65-F5344CB8AC3E}">
        <p14:creationId xmlns:p14="http://schemas.microsoft.com/office/powerpoint/2010/main" val="3923488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Achieve results by ensuring your SDLC goals and objectives are integrated into your business and IT vision</a:t>
            </a:r>
          </a:p>
        </p:txBody>
      </p:sp>
      <p:sp>
        <p:nvSpPr>
          <p:cNvPr id="4" name="TextBox 3"/>
          <p:cNvSpPr txBox="1"/>
          <p:nvPr/>
        </p:nvSpPr>
        <p:spPr>
          <a:xfrm>
            <a:off x="5712077" y="1483674"/>
            <a:ext cx="2598320" cy="830997"/>
          </a:xfrm>
          <a:prstGeom prst="rect">
            <a:avLst/>
          </a:prstGeom>
        </p:spPr>
        <p:txBody>
          <a:bodyPr wrap="square" rtlCol="0">
            <a:spAutoFit/>
          </a:bodyPr>
          <a:lstStyle/>
          <a:p>
            <a:pPr algn="ctr"/>
            <a:r>
              <a:rPr lang="en-US" sz="2400" b="1" dirty="0">
                <a:solidFill>
                  <a:schemeClr val="accent1"/>
                </a:solidFill>
              </a:rPr>
              <a:t>SDLC Goals and Objectives</a:t>
            </a:r>
          </a:p>
        </p:txBody>
      </p:sp>
      <p:sp>
        <p:nvSpPr>
          <p:cNvPr id="5" name="TextBox 4"/>
          <p:cNvSpPr txBox="1"/>
          <p:nvPr/>
        </p:nvSpPr>
        <p:spPr>
          <a:xfrm>
            <a:off x="803596" y="1304858"/>
            <a:ext cx="2650887" cy="400110"/>
          </a:xfrm>
          <a:prstGeom prst="rect">
            <a:avLst/>
          </a:prstGeom>
        </p:spPr>
        <p:txBody>
          <a:bodyPr wrap="square" rtlCol="0">
            <a:spAutoFit/>
          </a:bodyPr>
          <a:lstStyle/>
          <a:p>
            <a:pPr algn="ctr"/>
            <a:r>
              <a:rPr lang="en-US" sz="2000" b="1" dirty="0">
                <a:solidFill>
                  <a:schemeClr val="accent2"/>
                </a:solidFill>
              </a:rPr>
              <a:t>IT Implications</a:t>
            </a:r>
          </a:p>
        </p:txBody>
      </p:sp>
      <p:sp>
        <p:nvSpPr>
          <p:cNvPr id="6" name="Chevron 5"/>
          <p:cNvSpPr/>
          <p:nvPr/>
        </p:nvSpPr>
        <p:spPr>
          <a:xfrm>
            <a:off x="3932516" y="1304859"/>
            <a:ext cx="1301528" cy="1184640"/>
          </a:xfrm>
          <a:prstGeom prst="chevron">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a:off x="563697" y="1781612"/>
            <a:ext cx="3130684" cy="707886"/>
          </a:xfrm>
          <a:prstGeom prst="rect">
            <a:avLst/>
          </a:prstGeom>
        </p:spPr>
        <p:txBody>
          <a:bodyPr wrap="square" rtlCol="0">
            <a:spAutoFit/>
          </a:bodyPr>
          <a:lstStyle/>
          <a:p>
            <a:pPr algn="ctr"/>
            <a:r>
              <a:rPr lang="en-US" sz="2000" b="1" dirty="0">
                <a:solidFill>
                  <a:schemeClr val="accent2"/>
                </a:solidFill>
              </a:rPr>
              <a:t>IT Vision and Mission Statement</a:t>
            </a:r>
          </a:p>
        </p:txBody>
      </p:sp>
      <p:sp>
        <p:nvSpPr>
          <p:cNvPr id="11" name="TextBox 10"/>
          <p:cNvSpPr txBox="1"/>
          <p:nvPr/>
        </p:nvSpPr>
        <p:spPr>
          <a:xfrm>
            <a:off x="492999" y="2748317"/>
            <a:ext cx="3272081" cy="2092881"/>
          </a:xfrm>
          <a:prstGeom prst="rect">
            <a:avLst/>
          </a:prstGeom>
        </p:spPr>
        <p:txBody>
          <a:bodyPr wrap="square" rtlCol="0">
            <a:spAutoFit/>
          </a:bodyPr>
          <a:lstStyle/>
          <a:p>
            <a:pPr marL="171450" indent="-171450">
              <a:buFont typeface="Arial" panose="020B0604020202020204" pitchFamily="34" charset="0"/>
              <a:buChar char="•"/>
            </a:pPr>
            <a:r>
              <a:rPr lang="en-US" sz="1300" b="1" dirty="0"/>
              <a:t>IT implications </a:t>
            </a:r>
            <a:r>
              <a:rPr lang="en-US" sz="1300" dirty="0"/>
              <a:t>are derived from the business context and inform goals by aligning the IT goals with the business context. </a:t>
            </a:r>
          </a:p>
          <a:p>
            <a:pPr marL="171450" indent="-171450">
              <a:buFont typeface="Arial" panose="020B0604020202020204" pitchFamily="34" charset="0"/>
              <a:buChar char="•"/>
            </a:pPr>
            <a:endParaRPr lang="en-US" sz="1300" dirty="0"/>
          </a:p>
          <a:p>
            <a:pPr marL="171450" indent="-171450">
              <a:buFont typeface="Arial" panose="020B0604020202020204" pitchFamily="34" charset="0"/>
              <a:buChar char="•"/>
            </a:pPr>
            <a:r>
              <a:rPr lang="en-US" sz="1300" b="1" dirty="0"/>
              <a:t>IT vision and mission statements </a:t>
            </a:r>
            <a:r>
              <a:rPr lang="en-US" sz="1300" dirty="0"/>
              <a:t>are what your IT organization “aspires to be” and its “purpose.” Ensure your IT goals and objectives reflect these statements to generate alignment. </a:t>
            </a:r>
            <a:endParaRPr lang="en-US" sz="1300" b="1" i="1" dirty="0"/>
          </a:p>
        </p:txBody>
      </p:sp>
      <p:sp>
        <p:nvSpPr>
          <p:cNvPr id="12" name="TextBox 11"/>
          <p:cNvSpPr txBox="1"/>
          <p:nvPr/>
        </p:nvSpPr>
        <p:spPr>
          <a:xfrm>
            <a:off x="5192744" y="2523185"/>
            <a:ext cx="3636986" cy="2569934"/>
          </a:xfrm>
          <a:prstGeom prst="rect">
            <a:avLst/>
          </a:prstGeom>
        </p:spPr>
        <p:txBody>
          <a:bodyPr wrap="square" rtlCol="0">
            <a:spAutoFit/>
          </a:bodyPr>
          <a:lstStyle/>
          <a:p>
            <a:pPr marL="171450" indent="-171450">
              <a:spcAft>
                <a:spcPts val="600"/>
              </a:spcAft>
              <a:buFont typeface="Arial" panose="020B0604020202020204" pitchFamily="34" charset="0"/>
              <a:buChar char="•"/>
              <a:defRPr/>
            </a:pPr>
            <a:r>
              <a:rPr lang="en-US" sz="1300" b="1" dirty="0"/>
              <a:t>SDLC goals </a:t>
            </a:r>
            <a:r>
              <a:rPr lang="en-US" sz="1300" dirty="0"/>
              <a:t>are high-level, specific objectives that the SDLC practice needs to achieve to reach the target state. </a:t>
            </a:r>
          </a:p>
          <a:p>
            <a:pPr marL="171450" indent="-171450">
              <a:buFont typeface="Arial" panose="020B0604020202020204" pitchFamily="34" charset="0"/>
              <a:buChar char="•"/>
            </a:pPr>
            <a:endParaRPr lang="en-US" sz="1300" dirty="0"/>
          </a:p>
          <a:p>
            <a:pPr marL="171450" indent="-171450">
              <a:buFont typeface="Arial" panose="020B0604020202020204" pitchFamily="34" charset="0"/>
              <a:buChar char="•"/>
            </a:pPr>
            <a:r>
              <a:rPr lang="en-US" sz="1300" b="1" dirty="0"/>
              <a:t>SDLC goals</a:t>
            </a:r>
            <a:r>
              <a:rPr lang="en-US" sz="1300" dirty="0"/>
              <a:t> begin a process of framing what your SDLC practice needs to be able to do in the target state. </a:t>
            </a:r>
          </a:p>
          <a:p>
            <a:endParaRPr lang="en-US" sz="1300" dirty="0"/>
          </a:p>
          <a:p>
            <a:pPr marL="171450" indent="-171450">
              <a:buFont typeface="Arial" panose="020B0604020202020204" pitchFamily="34" charset="0"/>
              <a:buChar char="•"/>
            </a:pPr>
            <a:r>
              <a:rPr lang="en-US" sz="1300" b="1" dirty="0"/>
              <a:t>SDLC goals</a:t>
            </a:r>
            <a:r>
              <a:rPr lang="en-US" sz="1300" dirty="0"/>
              <a:t> will help identify the target state SDLC capabilities and the initiatives that will need to be implemented to enable those capabilities.</a:t>
            </a:r>
          </a:p>
        </p:txBody>
      </p:sp>
      <p:sp>
        <p:nvSpPr>
          <p:cNvPr id="13" name="TextBox 13"/>
          <p:cNvSpPr txBox="1"/>
          <p:nvPr/>
        </p:nvSpPr>
        <p:spPr>
          <a:xfrm>
            <a:off x="417759" y="5964097"/>
            <a:ext cx="3172751" cy="246221"/>
          </a:xfrm>
          <a:prstGeom prst="rect">
            <a:avLst/>
          </a:prstGeom>
        </p:spPr>
        <p:txBody>
          <a:bodyPr wrap="square" rtlCol="0">
            <a:spAutoFit/>
          </a:bodyPr>
          <a:lstStyle/>
          <a:p>
            <a:r>
              <a:rPr lang="en-CA" sz="1000" dirty="0"/>
              <a:t>Source: Schiff, “8 strategies for achieving IT goals.” </a:t>
            </a:r>
          </a:p>
        </p:txBody>
      </p:sp>
      <p:grpSp>
        <p:nvGrpSpPr>
          <p:cNvPr id="15" name="Group 19"/>
          <p:cNvGrpSpPr/>
          <p:nvPr/>
        </p:nvGrpSpPr>
        <p:grpSpPr>
          <a:xfrm>
            <a:off x="266431" y="5126806"/>
            <a:ext cx="8595958" cy="1107845"/>
            <a:chOff x="310684" y="2429629"/>
            <a:chExt cx="8595958" cy="1107845"/>
          </a:xfrm>
        </p:grpSpPr>
        <p:sp>
          <p:nvSpPr>
            <p:cNvPr id="16" name="Text Placeholder 12"/>
            <p:cNvSpPr txBox="1">
              <a:spLocks/>
            </p:cNvSpPr>
            <p:nvPr/>
          </p:nvSpPr>
          <p:spPr>
            <a:xfrm>
              <a:off x="323388" y="2716618"/>
              <a:ext cx="8583254" cy="820856"/>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US" dirty="0"/>
                <a:t>Successful leaders are those who can set the vision and goals for the SDLC, are the key change drivers for practice improvements, and act as motivators in the face of failure. Managers must understand the importance of supporting SDLC change to remove the barriers and impediments that often come with it, and provide the necessary encouragement to keep the drive alive.</a:t>
              </a:r>
              <a:endParaRPr lang="en-CA" sz="1050" b="1" dirty="0"/>
            </a:p>
          </p:txBody>
        </p:sp>
        <p:pic>
          <p:nvPicPr>
            <p:cNvPr id="17"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684" y="2429629"/>
              <a:ext cx="3096774" cy="286513"/>
            </a:xfrm>
            <a:prstGeom prst="rect">
              <a:avLst/>
            </a:prstGeom>
          </p:spPr>
        </p:pic>
      </p:grpSp>
    </p:spTree>
    <p:extLst>
      <p:ext uri="{BB962C8B-B14F-4D97-AF65-F5344CB8AC3E}">
        <p14:creationId xmlns:p14="http://schemas.microsoft.com/office/powerpoint/2010/main" val="2506611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 Info-Tech’s approach to continuously improve value delivery in the right areas of your SDLC</a:t>
            </a:r>
          </a:p>
        </p:txBody>
      </p:sp>
      <p:grpSp>
        <p:nvGrpSpPr>
          <p:cNvPr id="3" name="Group 2">
            <a:extLst>
              <a:ext uri="{FF2B5EF4-FFF2-40B4-BE49-F238E27FC236}">
                <a16:creationId xmlns:a16="http://schemas.microsoft.com/office/drawing/2014/main" id="{06EF03B1-59E7-4DF0-971D-E29914F8E70F}"/>
              </a:ext>
            </a:extLst>
          </p:cNvPr>
          <p:cNvGrpSpPr/>
          <p:nvPr/>
        </p:nvGrpSpPr>
        <p:grpSpPr>
          <a:xfrm>
            <a:off x="-1" y="1793392"/>
            <a:ext cx="9144001" cy="4744567"/>
            <a:chOff x="-1" y="1123848"/>
            <a:chExt cx="9144001" cy="5192512"/>
          </a:xfrm>
        </p:grpSpPr>
        <p:pic>
          <p:nvPicPr>
            <p:cNvPr id="4" name="Picture 3">
              <a:extLst>
                <a:ext uri="{FF2B5EF4-FFF2-40B4-BE49-F238E27FC236}">
                  <a16:creationId xmlns:a16="http://schemas.microsoft.com/office/drawing/2014/main" id="{EF345410-9775-4550-91B3-3639B1E47625}"/>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 y="1123849"/>
              <a:ext cx="4598186" cy="5192511"/>
            </a:xfrm>
            <a:prstGeom prst="rect">
              <a:avLst/>
            </a:prstGeom>
            <a:solidFill>
              <a:srgbClr val="A4AFB8"/>
            </a:solidFill>
          </p:spPr>
        </p:pic>
        <p:pic>
          <p:nvPicPr>
            <p:cNvPr id="5" name="Picture 4">
              <a:extLst>
                <a:ext uri="{FF2B5EF4-FFF2-40B4-BE49-F238E27FC236}">
                  <a16:creationId xmlns:a16="http://schemas.microsoft.com/office/drawing/2014/main" id="{E6256610-6D11-48FD-9976-BD88766CFF17}"/>
                </a:ext>
              </a:extLst>
            </p:cNvPr>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98186" y="1123848"/>
              <a:ext cx="4545814" cy="5192511"/>
            </a:xfrm>
            <a:prstGeom prst="rect">
              <a:avLst/>
            </a:prstGeom>
            <a:solidFill>
              <a:srgbClr val="A4AFB8"/>
            </a:solidFill>
          </p:spPr>
        </p:pic>
        <p:pic>
          <p:nvPicPr>
            <p:cNvPr id="6" name="Picture 5">
              <a:extLst>
                <a:ext uri="{FF2B5EF4-FFF2-40B4-BE49-F238E27FC236}">
                  <a16:creationId xmlns:a16="http://schemas.microsoft.com/office/drawing/2014/main" id="{68241A3D-EBC6-45BE-B0CA-AC507BBF6E02}"/>
                </a:ext>
              </a:extLst>
            </p:cNvPr>
            <p:cNvPicPr>
              <a:picLocks noChangeAspect="1"/>
            </p:cNvPicPr>
            <p:nvPr/>
          </p:nvPicPr>
          <p:blipFill>
            <a:blip r:embed="rId3"/>
            <a:stretch>
              <a:fillRect/>
            </a:stretch>
          </p:blipFill>
          <p:spPr>
            <a:xfrm>
              <a:off x="0" y="1123848"/>
              <a:ext cx="3490306" cy="5192512"/>
            </a:xfrm>
            <a:prstGeom prst="rect">
              <a:avLst/>
            </a:prstGeom>
          </p:spPr>
        </p:pic>
      </p:grpSp>
      <p:pic>
        <p:nvPicPr>
          <p:cNvPr id="7" name="Picture 6">
            <a:extLst>
              <a:ext uri="{FF2B5EF4-FFF2-40B4-BE49-F238E27FC236}">
                <a16:creationId xmlns:a16="http://schemas.microsoft.com/office/drawing/2014/main" id="{39272527-1AB7-4CA4-BB52-3409164D7F7E}"/>
              </a:ext>
            </a:extLst>
          </p:cNvPr>
          <p:cNvPicPr>
            <a:picLocks noChangeAspect="1"/>
          </p:cNvPicPr>
          <p:nvPr/>
        </p:nvPicPr>
        <p:blipFill>
          <a:blip r:embed="rId3"/>
          <a:stretch>
            <a:fillRect/>
          </a:stretch>
        </p:blipFill>
        <p:spPr>
          <a:xfrm>
            <a:off x="-1" y="1793392"/>
            <a:ext cx="3300153" cy="4744568"/>
          </a:xfrm>
          <a:prstGeom prst="rect">
            <a:avLst/>
          </a:prstGeom>
        </p:spPr>
      </p:pic>
      <p:sp>
        <p:nvSpPr>
          <p:cNvPr id="8" name="Rectangle 7">
            <a:extLst>
              <a:ext uri="{FF2B5EF4-FFF2-40B4-BE49-F238E27FC236}">
                <a16:creationId xmlns:a16="http://schemas.microsoft.com/office/drawing/2014/main" id="{36034A1B-A926-4E74-BD4F-44C2563C23C6}"/>
              </a:ext>
            </a:extLst>
          </p:cNvPr>
          <p:cNvSpPr/>
          <p:nvPr/>
        </p:nvSpPr>
        <p:spPr>
          <a:xfrm>
            <a:off x="256606" y="1260923"/>
            <a:ext cx="8620693" cy="533446"/>
          </a:xfrm>
          <a:prstGeom prst="rect">
            <a:avLst/>
          </a:prstGeom>
          <a:noFill/>
        </p:spPr>
        <p:txBody>
          <a:bodyPr wrap="square" rtlCol="0" anchor="ctr">
            <a:noAutofit/>
          </a:bodyPr>
          <a:lstStyle/>
          <a:p>
            <a:endParaRPr lang="en-CA" sz="1400" dirty="0"/>
          </a:p>
        </p:txBody>
      </p:sp>
      <p:sp>
        <p:nvSpPr>
          <p:cNvPr id="9" name="TextBox 8">
            <a:extLst>
              <a:ext uri="{FF2B5EF4-FFF2-40B4-BE49-F238E27FC236}">
                <a16:creationId xmlns:a16="http://schemas.microsoft.com/office/drawing/2014/main" id="{1D6CA0F7-360E-4D59-B0F8-6915A54D56F8}"/>
              </a:ext>
            </a:extLst>
          </p:cNvPr>
          <p:cNvSpPr txBox="1"/>
          <p:nvPr/>
        </p:nvSpPr>
        <p:spPr>
          <a:xfrm>
            <a:off x="0" y="1124222"/>
            <a:ext cx="9144000" cy="669171"/>
          </a:xfrm>
          <a:prstGeom prst="rect">
            <a:avLst/>
          </a:prstGeom>
          <a:solidFill>
            <a:schemeClr val="tx1"/>
          </a:solidFill>
        </p:spPr>
        <p:txBody>
          <a:bodyPr wrap="square" rtlCol="0" anchor="ctr">
            <a:noAutofit/>
          </a:bodyPr>
          <a:lstStyle/>
          <a:p>
            <a:pPr marL="266700">
              <a:spcAft>
                <a:spcPts val="800"/>
              </a:spcAft>
            </a:pPr>
            <a:r>
              <a:rPr lang="en-CA" sz="2000" b="1" dirty="0">
                <a:solidFill>
                  <a:schemeClr val="bg1"/>
                </a:solidFill>
              </a:rPr>
              <a:t>This blueprint will walk you through three phases:</a:t>
            </a:r>
          </a:p>
        </p:txBody>
      </p:sp>
      <p:sp>
        <p:nvSpPr>
          <p:cNvPr id="10" name="Rectangle 9">
            <a:extLst>
              <a:ext uri="{FF2B5EF4-FFF2-40B4-BE49-F238E27FC236}">
                <a16:creationId xmlns:a16="http://schemas.microsoft.com/office/drawing/2014/main" id="{B2829CB8-F79D-4518-8998-5DA1E9585356}"/>
              </a:ext>
            </a:extLst>
          </p:cNvPr>
          <p:cNvSpPr/>
          <p:nvPr/>
        </p:nvSpPr>
        <p:spPr>
          <a:xfrm>
            <a:off x="239096" y="2022961"/>
            <a:ext cx="2554092" cy="44355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Aft>
                <a:spcPts val="600"/>
              </a:spcAft>
            </a:pPr>
            <a:r>
              <a:rPr lang="en-US" b="1" dirty="0">
                <a:solidFill>
                  <a:schemeClr val="tx1"/>
                </a:solidFill>
              </a:rPr>
              <a:t>Phase 1: Set Your SDLC Context</a:t>
            </a:r>
          </a:p>
          <a:p>
            <a:pPr>
              <a:spcAft>
                <a:spcPts val="600"/>
              </a:spcAft>
            </a:pPr>
            <a:endParaRPr lang="en-US" sz="1300" b="1" dirty="0">
              <a:solidFill>
                <a:schemeClr val="tx1"/>
              </a:solidFill>
            </a:endParaRPr>
          </a:p>
          <a:p>
            <a:pPr>
              <a:spcAft>
                <a:spcPts val="600"/>
              </a:spcAft>
            </a:pPr>
            <a:endParaRPr lang="en-US" sz="1300" b="1" dirty="0">
              <a:solidFill>
                <a:schemeClr val="tx1"/>
              </a:solidFill>
            </a:endParaRPr>
          </a:p>
          <a:p>
            <a:pPr>
              <a:spcAft>
                <a:spcPts val="600"/>
              </a:spcAft>
            </a:pPr>
            <a:endParaRPr lang="en-US" sz="1300" b="1" dirty="0">
              <a:solidFill>
                <a:schemeClr val="tx1"/>
              </a:solidFill>
            </a:endParaRPr>
          </a:p>
          <a:p>
            <a:pPr>
              <a:spcAft>
                <a:spcPts val="600"/>
              </a:spcAft>
            </a:pPr>
            <a:endParaRPr lang="en-US" sz="1300" b="1" dirty="0">
              <a:solidFill>
                <a:schemeClr val="tx1"/>
              </a:solidFill>
            </a:endParaRPr>
          </a:p>
          <a:p>
            <a:pPr>
              <a:spcAft>
                <a:spcPts val="600"/>
              </a:spcAft>
            </a:pPr>
            <a:endParaRPr lang="en-US" sz="1300" b="1" dirty="0">
              <a:solidFill>
                <a:schemeClr val="tx1"/>
              </a:solidFill>
            </a:endParaRPr>
          </a:p>
        </p:txBody>
      </p:sp>
      <p:sp>
        <p:nvSpPr>
          <p:cNvPr id="11" name="Rectangle 10">
            <a:extLst>
              <a:ext uri="{FF2B5EF4-FFF2-40B4-BE49-F238E27FC236}">
                <a16:creationId xmlns:a16="http://schemas.microsoft.com/office/drawing/2014/main" id="{32B9B68C-3702-4FDB-9E0C-5C1C06E3BD1D}"/>
              </a:ext>
            </a:extLst>
          </p:cNvPr>
          <p:cNvSpPr/>
          <p:nvPr/>
        </p:nvSpPr>
        <p:spPr>
          <a:xfrm>
            <a:off x="3338368" y="2022960"/>
            <a:ext cx="2556000" cy="4429199"/>
          </a:xfrm>
          <a:prstGeom prst="rect">
            <a:avLst/>
          </a:prstGeom>
          <a:solidFill>
            <a:srgbClr val="F2F2F2"/>
          </a:solidFill>
        </p:spPr>
        <p:txBody>
          <a:bodyPr wrap="square">
            <a:noAutofit/>
          </a:bodyPr>
          <a:lstStyle/>
          <a:p>
            <a:pPr algn="ctr">
              <a:spcAft>
                <a:spcPts val="600"/>
              </a:spcAft>
            </a:pPr>
            <a:r>
              <a:rPr lang="en-US" b="1" dirty="0"/>
              <a:t>Phase 2: Diagnose Your SDLC</a:t>
            </a:r>
          </a:p>
          <a:p>
            <a:pPr>
              <a:spcAft>
                <a:spcPts val="600"/>
              </a:spcAft>
            </a:pPr>
            <a:endParaRPr lang="en-US" sz="1300" b="1" dirty="0"/>
          </a:p>
          <a:p>
            <a:pPr>
              <a:spcAft>
                <a:spcPts val="600"/>
              </a:spcAft>
            </a:pPr>
            <a:endParaRPr lang="en-US" sz="1300" b="1" dirty="0"/>
          </a:p>
          <a:p>
            <a:pPr>
              <a:spcAft>
                <a:spcPts val="600"/>
              </a:spcAft>
            </a:pPr>
            <a:endParaRPr lang="en-US" sz="1300" b="1" dirty="0"/>
          </a:p>
          <a:p>
            <a:pPr>
              <a:spcAft>
                <a:spcPts val="600"/>
              </a:spcAft>
            </a:pPr>
            <a:br>
              <a:rPr lang="en-US" sz="1300" b="1" dirty="0"/>
            </a:br>
            <a:endParaRPr lang="en-US" sz="1300" b="1" dirty="0"/>
          </a:p>
        </p:txBody>
      </p:sp>
      <p:sp>
        <p:nvSpPr>
          <p:cNvPr id="12" name="Rectangle 11">
            <a:extLst>
              <a:ext uri="{FF2B5EF4-FFF2-40B4-BE49-F238E27FC236}">
                <a16:creationId xmlns:a16="http://schemas.microsoft.com/office/drawing/2014/main" id="{E7DE3AA4-9686-48FC-BCF5-0E7C957C8D63}"/>
              </a:ext>
            </a:extLst>
          </p:cNvPr>
          <p:cNvSpPr/>
          <p:nvPr/>
        </p:nvSpPr>
        <p:spPr>
          <a:xfrm>
            <a:off x="6351538" y="2022961"/>
            <a:ext cx="2556000" cy="4435504"/>
          </a:xfrm>
          <a:prstGeom prst="rect">
            <a:avLst/>
          </a:prstGeom>
          <a:solidFill>
            <a:srgbClr val="F2F2F2"/>
          </a:solidFill>
        </p:spPr>
        <p:txBody>
          <a:bodyPr wrap="square">
            <a:noAutofit/>
          </a:bodyPr>
          <a:lstStyle/>
          <a:p>
            <a:pPr algn="ctr"/>
            <a:r>
              <a:rPr lang="en-US" b="1" dirty="0"/>
              <a:t>Phase 3: Modernize Your SDLC</a:t>
            </a:r>
          </a:p>
          <a:p>
            <a:pPr>
              <a:spcAft>
                <a:spcPts val="600"/>
              </a:spcAft>
            </a:pPr>
            <a:endParaRPr lang="en-US" sz="1300" dirty="0"/>
          </a:p>
          <a:p>
            <a:pPr>
              <a:spcAft>
                <a:spcPts val="600"/>
              </a:spcAft>
            </a:pPr>
            <a:endParaRPr lang="en-US" sz="1300" dirty="0"/>
          </a:p>
          <a:p>
            <a:pPr>
              <a:spcAft>
                <a:spcPts val="600"/>
              </a:spcAft>
            </a:pPr>
            <a:endParaRPr lang="en-US" sz="1300" dirty="0"/>
          </a:p>
          <a:p>
            <a:pPr>
              <a:spcAft>
                <a:spcPts val="600"/>
              </a:spcAft>
            </a:pPr>
            <a:br>
              <a:rPr lang="en-US" sz="1300" dirty="0"/>
            </a:br>
            <a:endParaRPr lang="en-US" sz="1300" b="1" dirty="0"/>
          </a:p>
        </p:txBody>
      </p:sp>
      <p:sp>
        <p:nvSpPr>
          <p:cNvPr id="13" name="Oval 12">
            <a:extLst>
              <a:ext uri="{FF2B5EF4-FFF2-40B4-BE49-F238E27FC236}">
                <a16:creationId xmlns:a16="http://schemas.microsoft.com/office/drawing/2014/main" id="{01C8E071-5B04-4A39-ACAA-7D35ED921FC2}"/>
              </a:ext>
            </a:extLst>
          </p:cNvPr>
          <p:cNvSpPr/>
          <p:nvPr/>
        </p:nvSpPr>
        <p:spPr>
          <a:xfrm>
            <a:off x="7070774" y="3041836"/>
            <a:ext cx="1117529" cy="1117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4" name="Oval 13">
            <a:extLst>
              <a:ext uri="{FF2B5EF4-FFF2-40B4-BE49-F238E27FC236}">
                <a16:creationId xmlns:a16="http://schemas.microsoft.com/office/drawing/2014/main" id="{8625F64D-1C50-4365-B48F-9515CC5A49B4}"/>
              </a:ext>
            </a:extLst>
          </p:cNvPr>
          <p:cNvSpPr/>
          <p:nvPr/>
        </p:nvSpPr>
        <p:spPr>
          <a:xfrm>
            <a:off x="4057604" y="3041836"/>
            <a:ext cx="1117529" cy="1117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5" name="Oval 14">
            <a:extLst>
              <a:ext uri="{FF2B5EF4-FFF2-40B4-BE49-F238E27FC236}">
                <a16:creationId xmlns:a16="http://schemas.microsoft.com/office/drawing/2014/main" id="{541D6083-8BDC-4218-BEBE-55053174959E}"/>
              </a:ext>
            </a:extLst>
          </p:cNvPr>
          <p:cNvSpPr/>
          <p:nvPr/>
        </p:nvSpPr>
        <p:spPr>
          <a:xfrm>
            <a:off x="957378" y="3041836"/>
            <a:ext cx="1117529" cy="11175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pic>
        <p:nvPicPr>
          <p:cNvPr id="16" name="Picture 15">
            <a:extLst>
              <a:ext uri="{FF2B5EF4-FFF2-40B4-BE49-F238E27FC236}">
                <a16:creationId xmlns:a16="http://schemas.microsoft.com/office/drawing/2014/main" id="{323391FC-2486-495B-B954-6F66E8B08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952" y="3304567"/>
            <a:ext cx="559173" cy="592066"/>
          </a:xfrm>
          <a:prstGeom prst="rect">
            <a:avLst/>
          </a:prstGeom>
        </p:spPr>
      </p:pic>
      <p:pic>
        <p:nvPicPr>
          <p:cNvPr id="17" name="Picture 16">
            <a:extLst>
              <a:ext uri="{FF2B5EF4-FFF2-40B4-BE49-F238E27FC236}">
                <a16:creationId xmlns:a16="http://schemas.microsoft.com/office/drawing/2014/main" id="{120FB95D-D1D4-4EC7-84AD-E2A052DA0C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3588" y="3304567"/>
            <a:ext cx="625108" cy="588338"/>
          </a:xfrm>
          <a:prstGeom prst="rect">
            <a:avLst/>
          </a:prstGeom>
        </p:spPr>
      </p:pic>
      <p:sp>
        <p:nvSpPr>
          <p:cNvPr id="18" name="Rectangle 17">
            <a:extLst>
              <a:ext uri="{FF2B5EF4-FFF2-40B4-BE49-F238E27FC236}">
                <a16:creationId xmlns:a16="http://schemas.microsoft.com/office/drawing/2014/main" id="{FFC93CF0-2778-485A-AAA4-6F94BF5F659A}"/>
              </a:ext>
            </a:extLst>
          </p:cNvPr>
          <p:cNvSpPr/>
          <p:nvPr/>
        </p:nvSpPr>
        <p:spPr>
          <a:xfrm>
            <a:off x="237888" y="4274149"/>
            <a:ext cx="2556508" cy="2246769"/>
          </a:xfrm>
          <a:prstGeom prst="rect">
            <a:avLst/>
          </a:prstGeom>
        </p:spPr>
        <p:txBody>
          <a:bodyPr wrap="square">
            <a:spAutoFit/>
          </a:bodyPr>
          <a:lstStyle/>
          <a:p>
            <a:pPr>
              <a:spcAft>
                <a:spcPts val="600"/>
              </a:spcAft>
            </a:pPr>
            <a:r>
              <a:rPr lang="en-US" sz="1300" dirty="0"/>
              <a:t>State the success criteria of your SDLC practice through the definition of product quality and organizational priorities. Define your SDLC current state.</a:t>
            </a:r>
          </a:p>
          <a:p>
            <a:pPr>
              <a:spcAft>
                <a:spcPts val="600"/>
              </a:spcAft>
            </a:pPr>
            <a:endParaRPr lang="en-US" sz="1300" dirty="0"/>
          </a:p>
          <a:p>
            <a:pPr>
              <a:spcAft>
                <a:spcPts val="600"/>
              </a:spcAft>
            </a:pPr>
            <a:r>
              <a:rPr lang="en-US" sz="1300" b="1" dirty="0"/>
              <a:t>Outcome: </a:t>
            </a:r>
            <a:r>
              <a:rPr lang="en-US" sz="1300" dirty="0"/>
              <a:t>Ground stakeholder expectations and current state capabilities of your SDLC practice.</a:t>
            </a:r>
            <a:endParaRPr lang="en-US" sz="1300" b="1" dirty="0"/>
          </a:p>
        </p:txBody>
      </p:sp>
      <p:sp>
        <p:nvSpPr>
          <p:cNvPr id="19" name="Rectangle 18">
            <a:extLst>
              <a:ext uri="{FF2B5EF4-FFF2-40B4-BE49-F238E27FC236}">
                <a16:creationId xmlns:a16="http://schemas.microsoft.com/office/drawing/2014/main" id="{2C3F7014-68B1-4DF3-A1B1-43564E24C6BE}"/>
              </a:ext>
            </a:extLst>
          </p:cNvPr>
          <p:cNvSpPr/>
          <p:nvPr/>
        </p:nvSpPr>
        <p:spPr>
          <a:xfrm>
            <a:off x="3338368" y="4274149"/>
            <a:ext cx="2556000" cy="2246769"/>
          </a:xfrm>
          <a:prstGeom prst="rect">
            <a:avLst/>
          </a:prstGeom>
        </p:spPr>
        <p:txBody>
          <a:bodyPr wrap="square">
            <a:spAutoFit/>
          </a:bodyPr>
          <a:lstStyle/>
          <a:p>
            <a:pPr>
              <a:spcAft>
                <a:spcPts val="600"/>
              </a:spcAft>
            </a:pPr>
            <a:r>
              <a:rPr lang="en-US" sz="1300" dirty="0"/>
              <a:t>Build your SDLC diagnostic framework based on your practice’s product and process objectives. Root cause your improvement opportunities.</a:t>
            </a:r>
          </a:p>
          <a:p>
            <a:pPr>
              <a:spcAft>
                <a:spcPts val="600"/>
              </a:spcAft>
            </a:pPr>
            <a:endParaRPr lang="en-US" sz="1300" dirty="0"/>
          </a:p>
          <a:p>
            <a:pPr>
              <a:spcAft>
                <a:spcPts val="600"/>
              </a:spcAft>
            </a:pPr>
            <a:r>
              <a:rPr lang="en-US" sz="1300" b="1" dirty="0"/>
              <a:t>Outcome: </a:t>
            </a:r>
            <a:r>
              <a:rPr lang="en-US" sz="1300" dirty="0"/>
              <a:t>Recognize the value your SDLC brings to your organization and how decisions impact organizational priorities.</a:t>
            </a:r>
            <a:endParaRPr lang="en-US" sz="1300" b="1" dirty="0"/>
          </a:p>
        </p:txBody>
      </p:sp>
      <p:sp>
        <p:nvSpPr>
          <p:cNvPr id="20" name="Rectangle 19">
            <a:extLst>
              <a:ext uri="{FF2B5EF4-FFF2-40B4-BE49-F238E27FC236}">
                <a16:creationId xmlns:a16="http://schemas.microsoft.com/office/drawing/2014/main" id="{C2AD085A-BDFA-4D66-92AF-D4E3AD82B6DF}"/>
              </a:ext>
            </a:extLst>
          </p:cNvPr>
          <p:cNvSpPr/>
          <p:nvPr/>
        </p:nvSpPr>
        <p:spPr>
          <a:xfrm>
            <a:off x="6342505" y="4274149"/>
            <a:ext cx="2574066" cy="2046714"/>
          </a:xfrm>
          <a:prstGeom prst="rect">
            <a:avLst/>
          </a:prstGeom>
        </p:spPr>
        <p:txBody>
          <a:bodyPr wrap="square">
            <a:spAutoFit/>
          </a:bodyPr>
          <a:lstStyle/>
          <a:p>
            <a:pPr>
              <a:spcAft>
                <a:spcPts val="600"/>
              </a:spcAft>
            </a:pPr>
            <a:r>
              <a:rPr lang="en-US" sz="1300" dirty="0"/>
              <a:t>Learn of today’s good SDLC practices and use them to address the root causes revealed in your SDLC diagnostic results.</a:t>
            </a:r>
          </a:p>
          <a:p>
            <a:pPr>
              <a:spcAft>
                <a:spcPts val="600"/>
              </a:spcAft>
            </a:pPr>
            <a:endParaRPr lang="en-US" sz="1300" dirty="0"/>
          </a:p>
          <a:p>
            <a:pPr>
              <a:spcAft>
                <a:spcPts val="600"/>
              </a:spcAft>
            </a:pPr>
            <a:r>
              <a:rPr lang="en-US" sz="1300" b="1" dirty="0"/>
              <a:t>Outcome: </a:t>
            </a:r>
            <a:r>
              <a:rPr lang="en-US" sz="1300" dirty="0"/>
              <a:t>Mature your SDLC practice in the areas where the most benefits can be seen.</a:t>
            </a:r>
            <a:endParaRPr lang="en-US" sz="1300" b="1" dirty="0"/>
          </a:p>
        </p:txBody>
      </p:sp>
      <p:pic>
        <p:nvPicPr>
          <p:cNvPr id="21" name="Picture 20">
            <a:extLst>
              <a:ext uri="{FF2B5EF4-FFF2-40B4-BE49-F238E27FC236}">
                <a16:creationId xmlns:a16="http://schemas.microsoft.com/office/drawing/2014/main" id="{CC9976EC-7294-4F2E-8A9A-8C1767952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8517" y="3330885"/>
            <a:ext cx="535702" cy="535702"/>
          </a:xfrm>
          <a:prstGeom prst="rect">
            <a:avLst/>
          </a:prstGeom>
        </p:spPr>
      </p:pic>
    </p:spTree>
    <p:extLst>
      <p:ext uri="{BB962C8B-B14F-4D97-AF65-F5344CB8AC3E}">
        <p14:creationId xmlns:p14="http://schemas.microsoft.com/office/powerpoint/2010/main" val="175365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2" name="TextBox 1"/>
          <p:cNvSpPr txBox="1"/>
          <p:nvPr/>
        </p:nvSpPr>
        <p:spPr>
          <a:xfrm>
            <a:off x="1151134" y="2015670"/>
            <a:ext cx="6589368" cy="2682786"/>
          </a:xfrm>
          <a:prstGeom prst="rect">
            <a:avLst/>
          </a:prstGeom>
        </p:spPr>
        <p:txBody>
          <a:bodyPr wrap="square" rtlCol="0">
            <a:spAutoFit/>
          </a:bodyPr>
          <a:lstStyle/>
          <a:p>
            <a:pPr>
              <a:spcAft>
                <a:spcPts val="500"/>
              </a:spcAft>
            </a:pPr>
            <a:r>
              <a:rPr lang="en-CA" sz="1600" i="1" dirty="0">
                <a:solidFill>
                  <a:schemeClr val="bg1"/>
                </a:solidFill>
                <a:latin typeface="+mj-lt"/>
              </a:rPr>
              <a:t>Organizations are motivated to adopt Agile and DevOps practices, thinking it will immediately improve product quality and speed of delivery. They quickly realized these methodologies and practices significantly widen existing software development lifecycle gaps and issues, especially if the right foundations and ownership are not first established. </a:t>
            </a:r>
          </a:p>
          <a:p>
            <a:pPr>
              <a:spcAft>
                <a:spcPts val="500"/>
              </a:spcAft>
            </a:pPr>
            <a:endParaRPr lang="en-CA" sz="1600" i="1" dirty="0">
              <a:solidFill>
                <a:schemeClr val="bg1"/>
              </a:solidFill>
              <a:latin typeface="+mj-lt"/>
            </a:endParaRPr>
          </a:p>
          <a:p>
            <a:pPr>
              <a:spcAft>
                <a:spcPts val="500"/>
              </a:spcAft>
            </a:pPr>
            <a:r>
              <a:rPr lang="en-CA" sz="1600" i="1" dirty="0">
                <a:solidFill>
                  <a:schemeClr val="bg1"/>
                </a:solidFill>
                <a:latin typeface="+mj-lt"/>
              </a:rPr>
              <a:t>Good SDLC practices designed to globally streamline business value delivery and achieving technical excellence are fundamental pieces of effective and valuable product delivery for any organization.</a:t>
            </a:r>
          </a:p>
        </p:txBody>
      </p:sp>
      <p:sp>
        <p:nvSpPr>
          <p:cNvPr id="3" name="TextBox 2"/>
          <p:cNvSpPr txBox="1"/>
          <p:nvPr/>
        </p:nvSpPr>
        <p:spPr>
          <a:xfrm>
            <a:off x="3203042" y="4947784"/>
            <a:ext cx="4460917" cy="954107"/>
          </a:xfrm>
          <a:prstGeom prst="rect">
            <a:avLst/>
          </a:prstGeom>
        </p:spPr>
        <p:txBody>
          <a:bodyPr wrap="square" rtlCol="0">
            <a:spAutoFit/>
          </a:bodyPr>
          <a:lstStyle/>
          <a:p>
            <a:pPr algn="r"/>
            <a:r>
              <a:rPr lang="en-CA" sz="1400" b="1" dirty="0">
                <a:solidFill>
                  <a:schemeClr val="bg1"/>
                </a:solidFill>
              </a:rPr>
              <a:t>Andrew Kum-Seun, </a:t>
            </a:r>
          </a:p>
          <a:p>
            <a:pPr algn="r"/>
            <a:r>
              <a:rPr lang="en-CA" sz="1400" dirty="0">
                <a:solidFill>
                  <a:schemeClr val="bg1"/>
                </a:solidFill>
              </a:rPr>
              <a:t>Research Manager, Application Development and Portfolio Management </a:t>
            </a:r>
            <a:br>
              <a:rPr lang="en-CA" sz="1400" dirty="0">
                <a:solidFill>
                  <a:schemeClr val="bg1"/>
                </a:solidFill>
              </a:rPr>
            </a:br>
            <a:r>
              <a:rPr lang="en-CA" sz="1400" dirty="0">
                <a:solidFill>
                  <a:schemeClr val="bg1"/>
                </a:solidFill>
              </a:rPr>
              <a:t>Info-Tech Research Group</a:t>
            </a:r>
          </a:p>
        </p:txBody>
      </p:sp>
      <p:sp>
        <p:nvSpPr>
          <p:cNvPr id="5" name="Rectangle 4"/>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0" name="Picture 100"/>
          <p:cNvPicPr>
            <a:picLocks noChangeAspect="1"/>
          </p:cNvPicPr>
          <p:nvPr/>
        </p:nvPicPr>
        <p:blipFill>
          <a:blip r:embed="rId2"/>
          <a:stretch>
            <a:fillRect/>
          </a:stretch>
        </p:blipFill>
        <p:spPr>
          <a:xfrm>
            <a:off x="545852" y="1870968"/>
            <a:ext cx="678666" cy="619651"/>
          </a:xfrm>
          <a:prstGeom prst="rect">
            <a:avLst/>
          </a:prstGeom>
        </p:spPr>
      </p:pic>
      <p:pic>
        <p:nvPicPr>
          <p:cNvPr id="11" name="Picture 101"/>
          <p:cNvPicPr>
            <a:picLocks noChangeAspect="1"/>
          </p:cNvPicPr>
          <p:nvPr/>
        </p:nvPicPr>
        <p:blipFill>
          <a:blip r:embed="rId3"/>
          <a:stretch>
            <a:fillRect/>
          </a:stretch>
        </p:blipFill>
        <p:spPr>
          <a:xfrm>
            <a:off x="6799722" y="4341194"/>
            <a:ext cx="656535" cy="538507"/>
          </a:xfrm>
          <a:prstGeom prst="rect">
            <a:avLst/>
          </a:prstGeom>
        </p:spPr>
      </p:pic>
    </p:spTree>
    <p:extLst>
      <p:ext uri="{BB962C8B-B14F-4D97-AF65-F5344CB8AC3E}">
        <p14:creationId xmlns:p14="http://schemas.microsoft.com/office/powerpoint/2010/main" val="631466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21381" y="1125383"/>
            <a:ext cx="6422619" cy="539432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Title 2"/>
          <p:cNvSpPr txBox="1">
            <a:spLocks/>
          </p:cNvSpPr>
          <p:nvPr/>
        </p:nvSpPr>
        <p:spPr>
          <a:xfrm>
            <a:off x="257174" y="1469576"/>
            <a:ext cx="2206561" cy="193752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CA" sz="3200" b="1" dirty="0">
                <a:solidFill>
                  <a:schemeClr val="accent2"/>
                </a:solidFill>
                <a:latin typeface="+mn-lt"/>
              </a:rPr>
              <a:t>Business leaders </a:t>
            </a:r>
            <a:r>
              <a:rPr lang="en-CA" sz="2400" dirty="0">
                <a:latin typeface="+mn-lt"/>
              </a:rPr>
              <a:t>misjudge which services really matter to them. </a:t>
            </a:r>
          </a:p>
        </p:txBody>
      </p:sp>
      <p:sp>
        <p:nvSpPr>
          <p:cNvPr id="55" name="TextBox 54"/>
          <p:cNvSpPr txBox="1"/>
          <p:nvPr/>
        </p:nvSpPr>
        <p:spPr>
          <a:xfrm>
            <a:off x="5863417" y="6011848"/>
            <a:ext cx="2855766" cy="369332"/>
          </a:xfrm>
          <a:prstGeom prst="rect">
            <a:avLst/>
          </a:prstGeom>
          <a:noFill/>
        </p:spPr>
        <p:txBody>
          <a:bodyPr wrap="square" rtlCol="0">
            <a:spAutoFit/>
          </a:bodyPr>
          <a:lstStyle/>
          <a:p>
            <a:pPr algn="r"/>
            <a:r>
              <a:rPr lang="en-CA" sz="900" dirty="0"/>
              <a:t>Info-Tech Business Vision Survey</a:t>
            </a:r>
            <a:br>
              <a:rPr lang="en-CA" sz="900" dirty="0"/>
            </a:br>
            <a:r>
              <a:rPr lang="en-CA" sz="900" i="1" dirty="0"/>
              <a:t>N=39,000+ employees from 700+ organizations</a:t>
            </a:r>
          </a:p>
        </p:txBody>
      </p:sp>
      <p:sp>
        <p:nvSpPr>
          <p:cNvPr id="73" name="Rectangle 72"/>
          <p:cNvSpPr/>
          <p:nvPr/>
        </p:nvSpPr>
        <p:spPr>
          <a:xfrm>
            <a:off x="252884" y="3681120"/>
            <a:ext cx="2252879" cy="2590453"/>
          </a:xfrm>
          <a:prstGeom prst="rect">
            <a:avLst/>
          </a:prstGeom>
        </p:spPr>
        <p:txBody>
          <a:bodyPr wrap="square">
            <a:spAutoFit/>
          </a:bodyPr>
          <a:lstStyle/>
          <a:p>
            <a:pPr>
              <a:spcAft>
                <a:spcPts val="450"/>
              </a:spcAft>
            </a:pPr>
            <a:r>
              <a:rPr lang="en-CA" sz="1400" dirty="0">
                <a:ea typeface="Times New Roman" panose="02020603050405020304" pitchFamily="18" charset="0"/>
              </a:rPr>
              <a:t>Rethink your priorities. Invest in SDLC capabilities that lever the factors that drive the highest return on IT satisfaction.</a:t>
            </a:r>
          </a:p>
          <a:p>
            <a:pPr>
              <a:spcAft>
                <a:spcPts val="450"/>
              </a:spcAft>
            </a:pPr>
            <a:endParaRPr lang="en-CA" sz="1400" dirty="0">
              <a:ea typeface="Times New Roman" panose="02020603050405020304" pitchFamily="18" charset="0"/>
            </a:endParaRPr>
          </a:p>
          <a:p>
            <a:pPr>
              <a:spcAft>
                <a:spcPts val="450"/>
              </a:spcAft>
            </a:pPr>
            <a:r>
              <a:rPr lang="en-CA" sz="1400" dirty="0">
                <a:ea typeface="Times New Roman" panose="02020603050405020304" pitchFamily="18" charset="0"/>
              </a:rPr>
              <a:t>Projects, work orders, and business applications within your delivery team will drive IT satisfaction.</a:t>
            </a:r>
          </a:p>
        </p:txBody>
      </p:sp>
      <p:sp>
        <p:nvSpPr>
          <p:cNvPr id="6" name="Title 5"/>
          <p:cNvSpPr>
            <a:spLocks noGrp="1"/>
          </p:cNvSpPr>
          <p:nvPr>
            <p:ph type="title"/>
          </p:nvPr>
        </p:nvSpPr>
        <p:spPr/>
        <p:txBody>
          <a:bodyPr/>
          <a:lstStyle/>
          <a:p>
            <a:r>
              <a:rPr lang="en-CA" dirty="0"/>
              <a:t>Use your SDLC to realign key services and capabilities to actual business priorities</a:t>
            </a:r>
          </a:p>
        </p:txBody>
      </p:sp>
      <p:grpSp>
        <p:nvGrpSpPr>
          <p:cNvPr id="145" name="Group 144"/>
          <p:cNvGrpSpPr/>
          <p:nvPr/>
        </p:nvGrpSpPr>
        <p:grpSpPr>
          <a:xfrm>
            <a:off x="4987756" y="1894824"/>
            <a:ext cx="1553592" cy="3879174"/>
            <a:chOff x="6396187" y="1356114"/>
            <a:chExt cx="1553592" cy="3879174"/>
          </a:xfrm>
        </p:grpSpPr>
        <p:sp>
          <p:nvSpPr>
            <p:cNvPr id="146" name="Freeform 145"/>
            <p:cNvSpPr/>
            <p:nvPr/>
          </p:nvSpPr>
          <p:spPr>
            <a:xfrm>
              <a:off x="6396189" y="1356114"/>
              <a:ext cx="1553590" cy="2121265"/>
            </a:xfrm>
            <a:custGeom>
              <a:avLst/>
              <a:gdLst>
                <a:gd name="connsiteX0" fmla="*/ 0 w 2824681"/>
                <a:gd name="connsiteY0" fmla="*/ 0 h 1756372"/>
                <a:gd name="connsiteX1" fmla="*/ 2824681 w 2824681"/>
                <a:gd name="connsiteY1" fmla="*/ 1756372 h 1756372"/>
                <a:gd name="connsiteX2" fmla="*/ 2824681 w 2824681"/>
                <a:gd name="connsiteY2" fmla="*/ 1756372 h 1756372"/>
                <a:gd name="connsiteX0" fmla="*/ 0 w 2824681"/>
                <a:gd name="connsiteY0" fmla="*/ 5 h 1756377"/>
                <a:gd name="connsiteX1" fmla="*/ 2824681 w 2824681"/>
                <a:gd name="connsiteY1" fmla="*/ 1756377 h 1756377"/>
                <a:gd name="connsiteX2" fmla="*/ 2824681 w 2824681"/>
                <a:gd name="connsiteY2" fmla="*/ 1756377 h 1756377"/>
                <a:gd name="connsiteX0" fmla="*/ 0 w 2824681"/>
                <a:gd name="connsiteY0" fmla="*/ 4 h 1756376"/>
                <a:gd name="connsiteX1" fmla="*/ 2824681 w 2824681"/>
                <a:gd name="connsiteY1" fmla="*/ 1756376 h 1756376"/>
                <a:gd name="connsiteX2" fmla="*/ 2824681 w 2824681"/>
                <a:gd name="connsiteY2" fmla="*/ 1756376 h 1756376"/>
                <a:gd name="connsiteX0" fmla="*/ 0 w 2824681"/>
                <a:gd name="connsiteY0" fmla="*/ 4 h 1759802"/>
                <a:gd name="connsiteX1" fmla="*/ 2824681 w 2824681"/>
                <a:gd name="connsiteY1" fmla="*/ 1756376 h 1759802"/>
                <a:gd name="connsiteX2" fmla="*/ 2824681 w 2824681"/>
                <a:gd name="connsiteY2" fmla="*/ 1756376 h 1759802"/>
                <a:gd name="connsiteX0" fmla="*/ 0 w 2824681"/>
                <a:gd name="connsiteY0" fmla="*/ 2161 h 1761836"/>
                <a:gd name="connsiteX1" fmla="*/ 2824681 w 2824681"/>
                <a:gd name="connsiteY1" fmla="*/ 1758533 h 1761836"/>
                <a:gd name="connsiteX2" fmla="*/ 2824681 w 2824681"/>
                <a:gd name="connsiteY2" fmla="*/ 1758533 h 1761836"/>
                <a:gd name="connsiteX0" fmla="*/ 0 w 2824681"/>
                <a:gd name="connsiteY0" fmla="*/ 0 h 1759854"/>
                <a:gd name="connsiteX1" fmla="*/ 2824681 w 2824681"/>
                <a:gd name="connsiteY1" fmla="*/ 1756372 h 1759854"/>
                <a:gd name="connsiteX2" fmla="*/ 2824681 w 2824681"/>
                <a:gd name="connsiteY2" fmla="*/ 1756372 h 1759854"/>
                <a:gd name="connsiteX0" fmla="*/ 0 w 2824681"/>
                <a:gd name="connsiteY0" fmla="*/ 0 h 1759831"/>
                <a:gd name="connsiteX1" fmla="*/ 2824681 w 2824681"/>
                <a:gd name="connsiteY1" fmla="*/ 1756372 h 1759831"/>
                <a:gd name="connsiteX2" fmla="*/ 2824681 w 2824681"/>
                <a:gd name="connsiteY2" fmla="*/ 1756372 h 1759831"/>
                <a:gd name="connsiteX0" fmla="*/ 0 w 2824681"/>
                <a:gd name="connsiteY0" fmla="*/ 0 h 1761878"/>
                <a:gd name="connsiteX1" fmla="*/ 2824681 w 2824681"/>
                <a:gd name="connsiteY1" fmla="*/ 1756372 h 1761878"/>
                <a:gd name="connsiteX2" fmla="*/ 2824681 w 2824681"/>
                <a:gd name="connsiteY2" fmla="*/ 1756372 h 1761878"/>
                <a:gd name="connsiteX0" fmla="*/ 0 w 2824681"/>
                <a:gd name="connsiteY0" fmla="*/ 0 h 1756376"/>
                <a:gd name="connsiteX1" fmla="*/ 2824681 w 2824681"/>
                <a:gd name="connsiteY1" fmla="*/ 1756372 h 1756376"/>
                <a:gd name="connsiteX2" fmla="*/ 2824681 w 2824681"/>
                <a:gd name="connsiteY2" fmla="*/ 1756372 h 1756376"/>
                <a:gd name="connsiteX0" fmla="*/ 0 w 2824681"/>
                <a:gd name="connsiteY0" fmla="*/ 0 h 1759387"/>
                <a:gd name="connsiteX1" fmla="*/ 2824681 w 2824681"/>
                <a:gd name="connsiteY1" fmla="*/ 1756372 h 1759387"/>
                <a:gd name="connsiteX2" fmla="*/ 2824681 w 2824681"/>
                <a:gd name="connsiteY2" fmla="*/ 1756372 h 1759387"/>
                <a:gd name="connsiteX0" fmla="*/ 0 w 2824681"/>
                <a:gd name="connsiteY0" fmla="*/ 0 h 1757602"/>
                <a:gd name="connsiteX1" fmla="*/ 2824681 w 2824681"/>
                <a:gd name="connsiteY1" fmla="*/ 1756372 h 1757602"/>
                <a:gd name="connsiteX2" fmla="*/ 2824681 w 2824681"/>
                <a:gd name="connsiteY2" fmla="*/ 1756372 h 1757602"/>
              </a:gdLst>
              <a:ahLst/>
              <a:cxnLst>
                <a:cxn ang="0">
                  <a:pos x="connsiteX0" y="connsiteY0"/>
                </a:cxn>
                <a:cxn ang="0">
                  <a:pos x="connsiteX1" y="connsiteY1"/>
                </a:cxn>
                <a:cxn ang="0">
                  <a:pos x="connsiteX2" y="connsiteY2"/>
                </a:cxn>
              </a:cxnLst>
              <a:rect l="l" t="t" r="r" b="b"/>
              <a:pathLst>
                <a:path w="2824681" h="1757602">
                  <a:moveTo>
                    <a:pt x="0" y="0"/>
                  </a:moveTo>
                  <a:cubicBezTo>
                    <a:pt x="1530035" y="14905"/>
                    <a:pt x="1348967" y="1811203"/>
                    <a:pt x="2824681" y="1756372"/>
                  </a:cubicBezTo>
                  <a:lnTo>
                    <a:pt x="2824681" y="1756372"/>
                  </a:lnTo>
                </a:path>
              </a:pathLst>
            </a:custGeom>
            <a:noFill/>
            <a:ln w="76200" cap="flat" cmpd="sng" algn="ctr">
              <a:solidFill>
                <a:srgbClr val="F8C419">
                  <a:alpha val="70000"/>
                </a:srgbClr>
              </a:solidFill>
              <a:prstDash val="solid"/>
              <a:miter lim="800000"/>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11476E"/>
                </a:solidFill>
                <a:effectLst/>
                <a:uLnTx/>
                <a:uFillTx/>
                <a:latin typeface="Roboto Light"/>
                <a:ea typeface="+mn-ea"/>
                <a:cs typeface="+mn-cs"/>
              </a:endParaRPr>
            </a:p>
          </p:txBody>
        </p:sp>
        <p:sp>
          <p:nvSpPr>
            <p:cNvPr id="147" name="Freeform 146"/>
            <p:cNvSpPr/>
            <p:nvPr/>
          </p:nvSpPr>
          <p:spPr>
            <a:xfrm>
              <a:off x="6396188" y="1716744"/>
              <a:ext cx="1553590" cy="1395082"/>
            </a:xfrm>
            <a:custGeom>
              <a:avLst/>
              <a:gdLst>
                <a:gd name="connsiteX0" fmla="*/ 0 w 2824681"/>
                <a:gd name="connsiteY0" fmla="*/ 0 h 1756372"/>
                <a:gd name="connsiteX1" fmla="*/ 2824681 w 2824681"/>
                <a:gd name="connsiteY1" fmla="*/ 1756372 h 1756372"/>
                <a:gd name="connsiteX2" fmla="*/ 2824681 w 2824681"/>
                <a:gd name="connsiteY2" fmla="*/ 1756372 h 1756372"/>
                <a:gd name="connsiteX0" fmla="*/ 0 w 2824681"/>
                <a:gd name="connsiteY0" fmla="*/ 5 h 1756377"/>
                <a:gd name="connsiteX1" fmla="*/ 2824681 w 2824681"/>
                <a:gd name="connsiteY1" fmla="*/ 1756377 h 1756377"/>
                <a:gd name="connsiteX2" fmla="*/ 2824681 w 2824681"/>
                <a:gd name="connsiteY2" fmla="*/ 1756377 h 1756377"/>
                <a:gd name="connsiteX0" fmla="*/ 0 w 2824681"/>
                <a:gd name="connsiteY0" fmla="*/ 4 h 1756376"/>
                <a:gd name="connsiteX1" fmla="*/ 2824681 w 2824681"/>
                <a:gd name="connsiteY1" fmla="*/ 1756376 h 1756376"/>
                <a:gd name="connsiteX2" fmla="*/ 2824681 w 2824681"/>
                <a:gd name="connsiteY2" fmla="*/ 1756376 h 1756376"/>
                <a:gd name="connsiteX0" fmla="*/ 0 w 2824681"/>
                <a:gd name="connsiteY0" fmla="*/ 4 h 1759802"/>
                <a:gd name="connsiteX1" fmla="*/ 2824681 w 2824681"/>
                <a:gd name="connsiteY1" fmla="*/ 1756376 h 1759802"/>
                <a:gd name="connsiteX2" fmla="*/ 2824681 w 2824681"/>
                <a:gd name="connsiteY2" fmla="*/ 1756376 h 1759802"/>
                <a:gd name="connsiteX0" fmla="*/ 0 w 2824681"/>
                <a:gd name="connsiteY0" fmla="*/ 2161 h 1761836"/>
                <a:gd name="connsiteX1" fmla="*/ 2824681 w 2824681"/>
                <a:gd name="connsiteY1" fmla="*/ 1758533 h 1761836"/>
                <a:gd name="connsiteX2" fmla="*/ 2824681 w 2824681"/>
                <a:gd name="connsiteY2" fmla="*/ 1758533 h 1761836"/>
                <a:gd name="connsiteX0" fmla="*/ 0 w 2824681"/>
                <a:gd name="connsiteY0" fmla="*/ 0 h 1759854"/>
                <a:gd name="connsiteX1" fmla="*/ 2824681 w 2824681"/>
                <a:gd name="connsiteY1" fmla="*/ 1756372 h 1759854"/>
                <a:gd name="connsiteX2" fmla="*/ 2824681 w 2824681"/>
                <a:gd name="connsiteY2" fmla="*/ 1756372 h 1759854"/>
                <a:gd name="connsiteX0" fmla="*/ 0 w 2824681"/>
                <a:gd name="connsiteY0" fmla="*/ 0 h 1759831"/>
                <a:gd name="connsiteX1" fmla="*/ 2824681 w 2824681"/>
                <a:gd name="connsiteY1" fmla="*/ 1756372 h 1759831"/>
                <a:gd name="connsiteX2" fmla="*/ 2824681 w 2824681"/>
                <a:gd name="connsiteY2" fmla="*/ 1756372 h 1759831"/>
                <a:gd name="connsiteX0" fmla="*/ 0 w 2824681"/>
                <a:gd name="connsiteY0" fmla="*/ 0 h 1761878"/>
                <a:gd name="connsiteX1" fmla="*/ 2824681 w 2824681"/>
                <a:gd name="connsiteY1" fmla="*/ 1756372 h 1761878"/>
                <a:gd name="connsiteX2" fmla="*/ 2824681 w 2824681"/>
                <a:gd name="connsiteY2" fmla="*/ 1756372 h 1761878"/>
                <a:gd name="connsiteX0" fmla="*/ 0 w 2824681"/>
                <a:gd name="connsiteY0" fmla="*/ 0 h 1756376"/>
                <a:gd name="connsiteX1" fmla="*/ 2824681 w 2824681"/>
                <a:gd name="connsiteY1" fmla="*/ 1756372 h 1756376"/>
                <a:gd name="connsiteX2" fmla="*/ 2824681 w 2824681"/>
                <a:gd name="connsiteY2" fmla="*/ 1756372 h 1756376"/>
                <a:gd name="connsiteX0" fmla="*/ 0 w 2824681"/>
                <a:gd name="connsiteY0" fmla="*/ 0 h 1759387"/>
                <a:gd name="connsiteX1" fmla="*/ 2824681 w 2824681"/>
                <a:gd name="connsiteY1" fmla="*/ 1756372 h 1759387"/>
                <a:gd name="connsiteX2" fmla="*/ 2824681 w 2824681"/>
                <a:gd name="connsiteY2" fmla="*/ 1756372 h 1759387"/>
                <a:gd name="connsiteX0" fmla="*/ 0 w 2824681"/>
                <a:gd name="connsiteY0" fmla="*/ 0 h 1757602"/>
                <a:gd name="connsiteX1" fmla="*/ 2824681 w 2824681"/>
                <a:gd name="connsiteY1" fmla="*/ 1756372 h 1757602"/>
                <a:gd name="connsiteX2" fmla="*/ 2824681 w 2824681"/>
                <a:gd name="connsiteY2" fmla="*/ 1756372 h 1757602"/>
              </a:gdLst>
              <a:ahLst/>
              <a:cxnLst>
                <a:cxn ang="0">
                  <a:pos x="connsiteX0" y="connsiteY0"/>
                </a:cxn>
                <a:cxn ang="0">
                  <a:pos x="connsiteX1" y="connsiteY1"/>
                </a:cxn>
                <a:cxn ang="0">
                  <a:pos x="connsiteX2" y="connsiteY2"/>
                </a:cxn>
              </a:cxnLst>
              <a:rect l="l" t="t" r="r" b="b"/>
              <a:pathLst>
                <a:path w="2824681" h="1757602">
                  <a:moveTo>
                    <a:pt x="0" y="0"/>
                  </a:moveTo>
                  <a:cubicBezTo>
                    <a:pt x="1530035" y="14905"/>
                    <a:pt x="1348967" y="1811203"/>
                    <a:pt x="2824681" y="1756372"/>
                  </a:cubicBezTo>
                  <a:lnTo>
                    <a:pt x="2824681" y="1756372"/>
                  </a:lnTo>
                </a:path>
              </a:pathLst>
            </a:custGeom>
            <a:noFill/>
            <a:ln w="76200" cap="flat" cmpd="sng" algn="ctr">
              <a:solidFill>
                <a:srgbClr val="F8C419">
                  <a:alpha val="70000"/>
                </a:srgbClr>
              </a:solidFill>
              <a:prstDash val="solid"/>
              <a:miter lim="800000"/>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11476E"/>
                </a:solidFill>
                <a:effectLst/>
                <a:uLnTx/>
                <a:uFillTx/>
                <a:latin typeface="Roboto Light"/>
                <a:ea typeface="+mn-ea"/>
                <a:cs typeface="+mn-cs"/>
              </a:endParaRPr>
            </a:p>
          </p:txBody>
        </p:sp>
        <p:sp>
          <p:nvSpPr>
            <p:cNvPr id="148" name="Freeform 147"/>
            <p:cNvSpPr/>
            <p:nvPr/>
          </p:nvSpPr>
          <p:spPr>
            <a:xfrm>
              <a:off x="6396188" y="2434597"/>
              <a:ext cx="1553590" cy="1372893"/>
            </a:xfrm>
            <a:custGeom>
              <a:avLst/>
              <a:gdLst>
                <a:gd name="connsiteX0" fmla="*/ 0 w 2824681"/>
                <a:gd name="connsiteY0" fmla="*/ 0 h 1756372"/>
                <a:gd name="connsiteX1" fmla="*/ 2824681 w 2824681"/>
                <a:gd name="connsiteY1" fmla="*/ 1756372 h 1756372"/>
                <a:gd name="connsiteX2" fmla="*/ 2824681 w 2824681"/>
                <a:gd name="connsiteY2" fmla="*/ 1756372 h 1756372"/>
                <a:gd name="connsiteX0" fmla="*/ 0 w 2824681"/>
                <a:gd name="connsiteY0" fmla="*/ 5 h 1756377"/>
                <a:gd name="connsiteX1" fmla="*/ 2824681 w 2824681"/>
                <a:gd name="connsiteY1" fmla="*/ 1756377 h 1756377"/>
                <a:gd name="connsiteX2" fmla="*/ 2824681 w 2824681"/>
                <a:gd name="connsiteY2" fmla="*/ 1756377 h 1756377"/>
                <a:gd name="connsiteX0" fmla="*/ 0 w 2824681"/>
                <a:gd name="connsiteY0" fmla="*/ 4 h 1756376"/>
                <a:gd name="connsiteX1" fmla="*/ 2824681 w 2824681"/>
                <a:gd name="connsiteY1" fmla="*/ 1756376 h 1756376"/>
                <a:gd name="connsiteX2" fmla="*/ 2824681 w 2824681"/>
                <a:gd name="connsiteY2" fmla="*/ 1756376 h 1756376"/>
                <a:gd name="connsiteX0" fmla="*/ 0 w 2824681"/>
                <a:gd name="connsiteY0" fmla="*/ 4 h 1759802"/>
                <a:gd name="connsiteX1" fmla="*/ 2824681 w 2824681"/>
                <a:gd name="connsiteY1" fmla="*/ 1756376 h 1759802"/>
                <a:gd name="connsiteX2" fmla="*/ 2824681 w 2824681"/>
                <a:gd name="connsiteY2" fmla="*/ 1756376 h 1759802"/>
                <a:gd name="connsiteX0" fmla="*/ 0 w 2824681"/>
                <a:gd name="connsiteY0" fmla="*/ 2161 h 1761836"/>
                <a:gd name="connsiteX1" fmla="*/ 2824681 w 2824681"/>
                <a:gd name="connsiteY1" fmla="*/ 1758533 h 1761836"/>
                <a:gd name="connsiteX2" fmla="*/ 2824681 w 2824681"/>
                <a:gd name="connsiteY2" fmla="*/ 1758533 h 1761836"/>
                <a:gd name="connsiteX0" fmla="*/ 0 w 2824681"/>
                <a:gd name="connsiteY0" fmla="*/ 0 h 1759854"/>
                <a:gd name="connsiteX1" fmla="*/ 2824681 w 2824681"/>
                <a:gd name="connsiteY1" fmla="*/ 1756372 h 1759854"/>
                <a:gd name="connsiteX2" fmla="*/ 2824681 w 2824681"/>
                <a:gd name="connsiteY2" fmla="*/ 1756372 h 1759854"/>
                <a:gd name="connsiteX0" fmla="*/ 0 w 2824681"/>
                <a:gd name="connsiteY0" fmla="*/ 0 h 1759831"/>
                <a:gd name="connsiteX1" fmla="*/ 2824681 w 2824681"/>
                <a:gd name="connsiteY1" fmla="*/ 1756372 h 1759831"/>
                <a:gd name="connsiteX2" fmla="*/ 2824681 w 2824681"/>
                <a:gd name="connsiteY2" fmla="*/ 1756372 h 1759831"/>
                <a:gd name="connsiteX0" fmla="*/ 0 w 2824681"/>
                <a:gd name="connsiteY0" fmla="*/ 0 h 1761878"/>
                <a:gd name="connsiteX1" fmla="*/ 2824681 w 2824681"/>
                <a:gd name="connsiteY1" fmla="*/ 1756372 h 1761878"/>
                <a:gd name="connsiteX2" fmla="*/ 2824681 w 2824681"/>
                <a:gd name="connsiteY2" fmla="*/ 1756372 h 1761878"/>
                <a:gd name="connsiteX0" fmla="*/ 0 w 2824681"/>
                <a:gd name="connsiteY0" fmla="*/ 0 h 1756376"/>
                <a:gd name="connsiteX1" fmla="*/ 2824681 w 2824681"/>
                <a:gd name="connsiteY1" fmla="*/ 1756372 h 1756376"/>
                <a:gd name="connsiteX2" fmla="*/ 2824681 w 2824681"/>
                <a:gd name="connsiteY2" fmla="*/ 1756372 h 1756376"/>
                <a:gd name="connsiteX0" fmla="*/ 0 w 2824681"/>
                <a:gd name="connsiteY0" fmla="*/ 0 h 1759387"/>
                <a:gd name="connsiteX1" fmla="*/ 2824681 w 2824681"/>
                <a:gd name="connsiteY1" fmla="*/ 1756372 h 1759387"/>
                <a:gd name="connsiteX2" fmla="*/ 2824681 w 2824681"/>
                <a:gd name="connsiteY2" fmla="*/ 1756372 h 1759387"/>
                <a:gd name="connsiteX0" fmla="*/ 0 w 2824681"/>
                <a:gd name="connsiteY0" fmla="*/ 0 h 1757602"/>
                <a:gd name="connsiteX1" fmla="*/ 2824681 w 2824681"/>
                <a:gd name="connsiteY1" fmla="*/ 1756372 h 1757602"/>
                <a:gd name="connsiteX2" fmla="*/ 2824681 w 2824681"/>
                <a:gd name="connsiteY2" fmla="*/ 1756372 h 1757602"/>
              </a:gdLst>
              <a:ahLst/>
              <a:cxnLst>
                <a:cxn ang="0">
                  <a:pos x="connsiteX0" y="connsiteY0"/>
                </a:cxn>
                <a:cxn ang="0">
                  <a:pos x="connsiteX1" y="connsiteY1"/>
                </a:cxn>
                <a:cxn ang="0">
                  <a:pos x="connsiteX2" y="connsiteY2"/>
                </a:cxn>
              </a:cxnLst>
              <a:rect l="l" t="t" r="r" b="b"/>
              <a:pathLst>
                <a:path w="2824681" h="1757602">
                  <a:moveTo>
                    <a:pt x="0" y="0"/>
                  </a:moveTo>
                  <a:cubicBezTo>
                    <a:pt x="1530035" y="14905"/>
                    <a:pt x="1348967" y="1811203"/>
                    <a:pt x="2824681" y="1756372"/>
                  </a:cubicBezTo>
                  <a:lnTo>
                    <a:pt x="2824681" y="1756372"/>
                  </a:lnTo>
                </a:path>
              </a:pathLst>
            </a:custGeom>
            <a:noFill/>
            <a:ln w="76200" cap="flat" cmpd="sng" algn="ctr">
              <a:solidFill>
                <a:srgbClr val="F8C419">
                  <a:alpha val="70000"/>
                </a:srgbClr>
              </a:solidFill>
              <a:prstDash val="solid"/>
              <a:miter lim="800000"/>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11476E"/>
                </a:solidFill>
                <a:effectLst/>
                <a:uLnTx/>
                <a:uFillTx/>
                <a:latin typeface="Roboto Light"/>
                <a:ea typeface="+mn-ea"/>
                <a:cs typeface="+mn-cs"/>
              </a:endParaRPr>
            </a:p>
          </p:txBody>
        </p:sp>
        <p:sp>
          <p:nvSpPr>
            <p:cNvPr id="149" name="Freeform 148"/>
            <p:cNvSpPr/>
            <p:nvPr/>
          </p:nvSpPr>
          <p:spPr>
            <a:xfrm>
              <a:off x="6396187" y="2780352"/>
              <a:ext cx="1553590" cy="2454936"/>
            </a:xfrm>
            <a:custGeom>
              <a:avLst/>
              <a:gdLst>
                <a:gd name="connsiteX0" fmla="*/ 0 w 2824681"/>
                <a:gd name="connsiteY0" fmla="*/ 0 h 1756372"/>
                <a:gd name="connsiteX1" fmla="*/ 2824681 w 2824681"/>
                <a:gd name="connsiteY1" fmla="*/ 1756372 h 1756372"/>
                <a:gd name="connsiteX2" fmla="*/ 2824681 w 2824681"/>
                <a:gd name="connsiteY2" fmla="*/ 1756372 h 1756372"/>
                <a:gd name="connsiteX0" fmla="*/ 0 w 2824681"/>
                <a:gd name="connsiteY0" fmla="*/ 5 h 1756377"/>
                <a:gd name="connsiteX1" fmla="*/ 2824681 w 2824681"/>
                <a:gd name="connsiteY1" fmla="*/ 1756377 h 1756377"/>
                <a:gd name="connsiteX2" fmla="*/ 2824681 w 2824681"/>
                <a:gd name="connsiteY2" fmla="*/ 1756377 h 1756377"/>
                <a:gd name="connsiteX0" fmla="*/ 0 w 2824681"/>
                <a:gd name="connsiteY0" fmla="*/ 4 h 1756376"/>
                <a:gd name="connsiteX1" fmla="*/ 2824681 w 2824681"/>
                <a:gd name="connsiteY1" fmla="*/ 1756376 h 1756376"/>
                <a:gd name="connsiteX2" fmla="*/ 2824681 w 2824681"/>
                <a:gd name="connsiteY2" fmla="*/ 1756376 h 1756376"/>
                <a:gd name="connsiteX0" fmla="*/ 0 w 2824681"/>
                <a:gd name="connsiteY0" fmla="*/ 4 h 1759802"/>
                <a:gd name="connsiteX1" fmla="*/ 2824681 w 2824681"/>
                <a:gd name="connsiteY1" fmla="*/ 1756376 h 1759802"/>
                <a:gd name="connsiteX2" fmla="*/ 2824681 w 2824681"/>
                <a:gd name="connsiteY2" fmla="*/ 1756376 h 1759802"/>
                <a:gd name="connsiteX0" fmla="*/ 0 w 2824681"/>
                <a:gd name="connsiteY0" fmla="*/ 2161 h 1761836"/>
                <a:gd name="connsiteX1" fmla="*/ 2824681 w 2824681"/>
                <a:gd name="connsiteY1" fmla="*/ 1758533 h 1761836"/>
                <a:gd name="connsiteX2" fmla="*/ 2824681 w 2824681"/>
                <a:gd name="connsiteY2" fmla="*/ 1758533 h 1761836"/>
                <a:gd name="connsiteX0" fmla="*/ 0 w 2824681"/>
                <a:gd name="connsiteY0" fmla="*/ 0 h 1759854"/>
                <a:gd name="connsiteX1" fmla="*/ 2824681 w 2824681"/>
                <a:gd name="connsiteY1" fmla="*/ 1756372 h 1759854"/>
                <a:gd name="connsiteX2" fmla="*/ 2824681 w 2824681"/>
                <a:gd name="connsiteY2" fmla="*/ 1756372 h 1759854"/>
                <a:gd name="connsiteX0" fmla="*/ 0 w 2824681"/>
                <a:gd name="connsiteY0" fmla="*/ 0 h 1759831"/>
                <a:gd name="connsiteX1" fmla="*/ 2824681 w 2824681"/>
                <a:gd name="connsiteY1" fmla="*/ 1756372 h 1759831"/>
                <a:gd name="connsiteX2" fmla="*/ 2824681 w 2824681"/>
                <a:gd name="connsiteY2" fmla="*/ 1756372 h 1759831"/>
                <a:gd name="connsiteX0" fmla="*/ 0 w 2824681"/>
                <a:gd name="connsiteY0" fmla="*/ 0 h 1761878"/>
                <a:gd name="connsiteX1" fmla="*/ 2824681 w 2824681"/>
                <a:gd name="connsiteY1" fmla="*/ 1756372 h 1761878"/>
                <a:gd name="connsiteX2" fmla="*/ 2824681 w 2824681"/>
                <a:gd name="connsiteY2" fmla="*/ 1756372 h 1761878"/>
                <a:gd name="connsiteX0" fmla="*/ 0 w 2824681"/>
                <a:gd name="connsiteY0" fmla="*/ 0 h 1756376"/>
                <a:gd name="connsiteX1" fmla="*/ 2824681 w 2824681"/>
                <a:gd name="connsiteY1" fmla="*/ 1756372 h 1756376"/>
                <a:gd name="connsiteX2" fmla="*/ 2824681 w 2824681"/>
                <a:gd name="connsiteY2" fmla="*/ 1756372 h 1756376"/>
                <a:gd name="connsiteX0" fmla="*/ 0 w 2824681"/>
                <a:gd name="connsiteY0" fmla="*/ 0 h 1759387"/>
                <a:gd name="connsiteX1" fmla="*/ 2824681 w 2824681"/>
                <a:gd name="connsiteY1" fmla="*/ 1756372 h 1759387"/>
                <a:gd name="connsiteX2" fmla="*/ 2824681 w 2824681"/>
                <a:gd name="connsiteY2" fmla="*/ 1756372 h 1759387"/>
                <a:gd name="connsiteX0" fmla="*/ 0 w 2824681"/>
                <a:gd name="connsiteY0" fmla="*/ 0 h 1757602"/>
                <a:gd name="connsiteX1" fmla="*/ 2824681 w 2824681"/>
                <a:gd name="connsiteY1" fmla="*/ 1756372 h 1757602"/>
                <a:gd name="connsiteX2" fmla="*/ 2824681 w 2824681"/>
                <a:gd name="connsiteY2" fmla="*/ 1756372 h 1757602"/>
              </a:gdLst>
              <a:ahLst/>
              <a:cxnLst>
                <a:cxn ang="0">
                  <a:pos x="connsiteX0" y="connsiteY0"/>
                </a:cxn>
                <a:cxn ang="0">
                  <a:pos x="connsiteX1" y="connsiteY1"/>
                </a:cxn>
                <a:cxn ang="0">
                  <a:pos x="connsiteX2" y="connsiteY2"/>
                </a:cxn>
              </a:cxnLst>
              <a:rect l="l" t="t" r="r" b="b"/>
              <a:pathLst>
                <a:path w="2824681" h="1757602">
                  <a:moveTo>
                    <a:pt x="0" y="0"/>
                  </a:moveTo>
                  <a:cubicBezTo>
                    <a:pt x="1530035" y="14905"/>
                    <a:pt x="1348967" y="1811203"/>
                    <a:pt x="2824681" y="1756372"/>
                  </a:cubicBezTo>
                  <a:lnTo>
                    <a:pt x="2824681" y="1756372"/>
                  </a:lnTo>
                </a:path>
              </a:pathLst>
            </a:custGeom>
            <a:noFill/>
            <a:ln w="76200" cap="flat" cmpd="sng" algn="ctr">
              <a:solidFill>
                <a:srgbClr val="F8C419">
                  <a:alpha val="70000"/>
                </a:srgbClr>
              </a:solidFill>
              <a:prstDash val="solid"/>
              <a:miter lim="800000"/>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11476E"/>
                </a:solidFill>
                <a:effectLst/>
                <a:uLnTx/>
                <a:uFillTx/>
                <a:latin typeface="Roboto Light"/>
                <a:ea typeface="+mn-ea"/>
                <a:cs typeface="+mn-cs"/>
              </a:endParaRPr>
            </a:p>
          </p:txBody>
        </p:sp>
      </p:grpSp>
      <p:grpSp>
        <p:nvGrpSpPr>
          <p:cNvPr id="150" name="Group 149"/>
          <p:cNvGrpSpPr/>
          <p:nvPr/>
        </p:nvGrpSpPr>
        <p:grpSpPr>
          <a:xfrm>
            <a:off x="4987749" y="1894824"/>
            <a:ext cx="1553596" cy="3875614"/>
            <a:chOff x="6396180" y="1356114"/>
            <a:chExt cx="1553596" cy="3875614"/>
          </a:xfrm>
        </p:grpSpPr>
        <p:sp>
          <p:nvSpPr>
            <p:cNvPr id="151" name="Freeform 150"/>
            <p:cNvSpPr/>
            <p:nvPr/>
          </p:nvSpPr>
          <p:spPr>
            <a:xfrm flipV="1">
              <a:off x="6396186" y="2780352"/>
              <a:ext cx="1553590" cy="2451376"/>
            </a:xfrm>
            <a:custGeom>
              <a:avLst/>
              <a:gdLst>
                <a:gd name="connsiteX0" fmla="*/ 0 w 2824681"/>
                <a:gd name="connsiteY0" fmla="*/ 0 h 1756372"/>
                <a:gd name="connsiteX1" fmla="*/ 2824681 w 2824681"/>
                <a:gd name="connsiteY1" fmla="*/ 1756372 h 1756372"/>
                <a:gd name="connsiteX2" fmla="*/ 2824681 w 2824681"/>
                <a:gd name="connsiteY2" fmla="*/ 1756372 h 1756372"/>
                <a:gd name="connsiteX0" fmla="*/ 0 w 2824681"/>
                <a:gd name="connsiteY0" fmla="*/ 5 h 1756377"/>
                <a:gd name="connsiteX1" fmla="*/ 2824681 w 2824681"/>
                <a:gd name="connsiteY1" fmla="*/ 1756377 h 1756377"/>
                <a:gd name="connsiteX2" fmla="*/ 2824681 w 2824681"/>
                <a:gd name="connsiteY2" fmla="*/ 1756377 h 1756377"/>
                <a:gd name="connsiteX0" fmla="*/ 0 w 2824681"/>
                <a:gd name="connsiteY0" fmla="*/ 4 h 1756376"/>
                <a:gd name="connsiteX1" fmla="*/ 2824681 w 2824681"/>
                <a:gd name="connsiteY1" fmla="*/ 1756376 h 1756376"/>
                <a:gd name="connsiteX2" fmla="*/ 2824681 w 2824681"/>
                <a:gd name="connsiteY2" fmla="*/ 1756376 h 1756376"/>
                <a:gd name="connsiteX0" fmla="*/ 0 w 2824681"/>
                <a:gd name="connsiteY0" fmla="*/ 4 h 1759802"/>
                <a:gd name="connsiteX1" fmla="*/ 2824681 w 2824681"/>
                <a:gd name="connsiteY1" fmla="*/ 1756376 h 1759802"/>
                <a:gd name="connsiteX2" fmla="*/ 2824681 w 2824681"/>
                <a:gd name="connsiteY2" fmla="*/ 1756376 h 1759802"/>
                <a:gd name="connsiteX0" fmla="*/ 0 w 2824681"/>
                <a:gd name="connsiteY0" fmla="*/ 2161 h 1761836"/>
                <a:gd name="connsiteX1" fmla="*/ 2824681 w 2824681"/>
                <a:gd name="connsiteY1" fmla="*/ 1758533 h 1761836"/>
                <a:gd name="connsiteX2" fmla="*/ 2824681 w 2824681"/>
                <a:gd name="connsiteY2" fmla="*/ 1758533 h 1761836"/>
                <a:gd name="connsiteX0" fmla="*/ 0 w 2824681"/>
                <a:gd name="connsiteY0" fmla="*/ 0 h 1759854"/>
                <a:gd name="connsiteX1" fmla="*/ 2824681 w 2824681"/>
                <a:gd name="connsiteY1" fmla="*/ 1756372 h 1759854"/>
                <a:gd name="connsiteX2" fmla="*/ 2824681 w 2824681"/>
                <a:gd name="connsiteY2" fmla="*/ 1756372 h 1759854"/>
                <a:gd name="connsiteX0" fmla="*/ 0 w 2824681"/>
                <a:gd name="connsiteY0" fmla="*/ 0 h 1759831"/>
                <a:gd name="connsiteX1" fmla="*/ 2824681 w 2824681"/>
                <a:gd name="connsiteY1" fmla="*/ 1756372 h 1759831"/>
                <a:gd name="connsiteX2" fmla="*/ 2824681 w 2824681"/>
                <a:gd name="connsiteY2" fmla="*/ 1756372 h 1759831"/>
                <a:gd name="connsiteX0" fmla="*/ 0 w 2824681"/>
                <a:gd name="connsiteY0" fmla="*/ 0 h 1761878"/>
                <a:gd name="connsiteX1" fmla="*/ 2824681 w 2824681"/>
                <a:gd name="connsiteY1" fmla="*/ 1756372 h 1761878"/>
                <a:gd name="connsiteX2" fmla="*/ 2824681 w 2824681"/>
                <a:gd name="connsiteY2" fmla="*/ 1756372 h 1761878"/>
                <a:gd name="connsiteX0" fmla="*/ 0 w 2824681"/>
                <a:gd name="connsiteY0" fmla="*/ 0 h 1756376"/>
                <a:gd name="connsiteX1" fmla="*/ 2824681 w 2824681"/>
                <a:gd name="connsiteY1" fmla="*/ 1756372 h 1756376"/>
                <a:gd name="connsiteX2" fmla="*/ 2824681 w 2824681"/>
                <a:gd name="connsiteY2" fmla="*/ 1756372 h 1756376"/>
                <a:gd name="connsiteX0" fmla="*/ 0 w 2824681"/>
                <a:gd name="connsiteY0" fmla="*/ 0 h 1759387"/>
                <a:gd name="connsiteX1" fmla="*/ 2824681 w 2824681"/>
                <a:gd name="connsiteY1" fmla="*/ 1756372 h 1759387"/>
                <a:gd name="connsiteX2" fmla="*/ 2824681 w 2824681"/>
                <a:gd name="connsiteY2" fmla="*/ 1756372 h 1759387"/>
                <a:gd name="connsiteX0" fmla="*/ 0 w 2824681"/>
                <a:gd name="connsiteY0" fmla="*/ 0 h 1757602"/>
                <a:gd name="connsiteX1" fmla="*/ 2824681 w 2824681"/>
                <a:gd name="connsiteY1" fmla="*/ 1756372 h 1757602"/>
                <a:gd name="connsiteX2" fmla="*/ 2824681 w 2824681"/>
                <a:gd name="connsiteY2" fmla="*/ 1756372 h 1757602"/>
              </a:gdLst>
              <a:ahLst/>
              <a:cxnLst>
                <a:cxn ang="0">
                  <a:pos x="connsiteX0" y="connsiteY0"/>
                </a:cxn>
                <a:cxn ang="0">
                  <a:pos x="connsiteX1" y="connsiteY1"/>
                </a:cxn>
                <a:cxn ang="0">
                  <a:pos x="connsiteX2" y="connsiteY2"/>
                </a:cxn>
              </a:cxnLst>
              <a:rect l="l" t="t" r="r" b="b"/>
              <a:pathLst>
                <a:path w="2824681" h="1757602">
                  <a:moveTo>
                    <a:pt x="0" y="0"/>
                  </a:moveTo>
                  <a:cubicBezTo>
                    <a:pt x="1530035" y="14905"/>
                    <a:pt x="1348967" y="1811203"/>
                    <a:pt x="2824681" y="1756372"/>
                  </a:cubicBezTo>
                  <a:lnTo>
                    <a:pt x="2824681" y="1756372"/>
                  </a:lnTo>
                </a:path>
              </a:pathLst>
            </a:custGeom>
            <a:noFill/>
            <a:ln w="76200" cap="flat" cmpd="sng" algn="ctr">
              <a:solidFill>
                <a:schemeClr val="accent1">
                  <a:alpha val="70000"/>
                </a:schemeClr>
              </a:solidFill>
              <a:prstDash val="solid"/>
              <a:miter lim="800000"/>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11476E"/>
                </a:solidFill>
                <a:effectLst/>
                <a:uLnTx/>
                <a:uFillTx/>
                <a:latin typeface="Roboto Light"/>
                <a:ea typeface="+mn-ea"/>
                <a:cs typeface="+mn-cs"/>
              </a:endParaRPr>
            </a:p>
          </p:txBody>
        </p:sp>
        <p:sp>
          <p:nvSpPr>
            <p:cNvPr id="152" name="Freeform 151"/>
            <p:cNvSpPr/>
            <p:nvPr/>
          </p:nvSpPr>
          <p:spPr>
            <a:xfrm flipV="1">
              <a:off x="6396184" y="1356114"/>
              <a:ext cx="1553590" cy="3179950"/>
            </a:xfrm>
            <a:custGeom>
              <a:avLst/>
              <a:gdLst>
                <a:gd name="connsiteX0" fmla="*/ 0 w 2824681"/>
                <a:gd name="connsiteY0" fmla="*/ 0 h 1756372"/>
                <a:gd name="connsiteX1" fmla="*/ 2824681 w 2824681"/>
                <a:gd name="connsiteY1" fmla="*/ 1756372 h 1756372"/>
                <a:gd name="connsiteX2" fmla="*/ 2824681 w 2824681"/>
                <a:gd name="connsiteY2" fmla="*/ 1756372 h 1756372"/>
                <a:gd name="connsiteX0" fmla="*/ 0 w 2824681"/>
                <a:gd name="connsiteY0" fmla="*/ 5 h 1756377"/>
                <a:gd name="connsiteX1" fmla="*/ 2824681 w 2824681"/>
                <a:gd name="connsiteY1" fmla="*/ 1756377 h 1756377"/>
                <a:gd name="connsiteX2" fmla="*/ 2824681 w 2824681"/>
                <a:gd name="connsiteY2" fmla="*/ 1756377 h 1756377"/>
                <a:gd name="connsiteX0" fmla="*/ 0 w 2824681"/>
                <a:gd name="connsiteY0" fmla="*/ 4 h 1756376"/>
                <a:gd name="connsiteX1" fmla="*/ 2824681 w 2824681"/>
                <a:gd name="connsiteY1" fmla="*/ 1756376 h 1756376"/>
                <a:gd name="connsiteX2" fmla="*/ 2824681 w 2824681"/>
                <a:gd name="connsiteY2" fmla="*/ 1756376 h 1756376"/>
                <a:gd name="connsiteX0" fmla="*/ 0 w 2824681"/>
                <a:gd name="connsiteY0" fmla="*/ 4 h 1759802"/>
                <a:gd name="connsiteX1" fmla="*/ 2824681 w 2824681"/>
                <a:gd name="connsiteY1" fmla="*/ 1756376 h 1759802"/>
                <a:gd name="connsiteX2" fmla="*/ 2824681 w 2824681"/>
                <a:gd name="connsiteY2" fmla="*/ 1756376 h 1759802"/>
                <a:gd name="connsiteX0" fmla="*/ 0 w 2824681"/>
                <a:gd name="connsiteY0" fmla="*/ 2161 h 1761836"/>
                <a:gd name="connsiteX1" fmla="*/ 2824681 w 2824681"/>
                <a:gd name="connsiteY1" fmla="*/ 1758533 h 1761836"/>
                <a:gd name="connsiteX2" fmla="*/ 2824681 w 2824681"/>
                <a:gd name="connsiteY2" fmla="*/ 1758533 h 1761836"/>
                <a:gd name="connsiteX0" fmla="*/ 0 w 2824681"/>
                <a:gd name="connsiteY0" fmla="*/ 0 h 1759854"/>
                <a:gd name="connsiteX1" fmla="*/ 2824681 w 2824681"/>
                <a:gd name="connsiteY1" fmla="*/ 1756372 h 1759854"/>
                <a:gd name="connsiteX2" fmla="*/ 2824681 w 2824681"/>
                <a:gd name="connsiteY2" fmla="*/ 1756372 h 1759854"/>
                <a:gd name="connsiteX0" fmla="*/ 0 w 2824681"/>
                <a:gd name="connsiteY0" fmla="*/ 0 h 1759831"/>
                <a:gd name="connsiteX1" fmla="*/ 2824681 w 2824681"/>
                <a:gd name="connsiteY1" fmla="*/ 1756372 h 1759831"/>
                <a:gd name="connsiteX2" fmla="*/ 2824681 w 2824681"/>
                <a:gd name="connsiteY2" fmla="*/ 1756372 h 1759831"/>
                <a:gd name="connsiteX0" fmla="*/ 0 w 2824681"/>
                <a:gd name="connsiteY0" fmla="*/ 0 h 1761878"/>
                <a:gd name="connsiteX1" fmla="*/ 2824681 w 2824681"/>
                <a:gd name="connsiteY1" fmla="*/ 1756372 h 1761878"/>
                <a:gd name="connsiteX2" fmla="*/ 2824681 w 2824681"/>
                <a:gd name="connsiteY2" fmla="*/ 1756372 h 1761878"/>
                <a:gd name="connsiteX0" fmla="*/ 0 w 2824681"/>
                <a:gd name="connsiteY0" fmla="*/ 0 h 1756376"/>
                <a:gd name="connsiteX1" fmla="*/ 2824681 w 2824681"/>
                <a:gd name="connsiteY1" fmla="*/ 1756372 h 1756376"/>
                <a:gd name="connsiteX2" fmla="*/ 2824681 w 2824681"/>
                <a:gd name="connsiteY2" fmla="*/ 1756372 h 1756376"/>
                <a:gd name="connsiteX0" fmla="*/ 0 w 2824681"/>
                <a:gd name="connsiteY0" fmla="*/ 0 h 1759387"/>
                <a:gd name="connsiteX1" fmla="*/ 2824681 w 2824681"/>
                <a:gd name="connsiteY1" fmla="*/ 1756372 h 1759387"/>
                <a:gd name="connsiteX2" fmla="*/ 2824681 w 2824681"/>
                <a:gd name="connsiteY2" fmla="*/ 1756372 h 1759387"/>
                <a:gd name="connsiteX0" fmla="*/ 0 w 2824681"/>
                <a:gd name="connsiteY0" fmla="*/ 0 h 1757602"/>
                <a:gd name="connsiteX1" fmla="*/ 2824681 w 2824681"/>
                <a:gd name="connsiteY1" fmla="*/ 1756372 h 1757602"/>
                <a:gd name="connsiteX2" fmla="*/ 2824681 w 2824681"/>
                <a:gd name="connsiteY2" fmla="*/ 1756372 h 1757602"/>
              </a:gdLst>
              <a:ahLst/>
              <a:cxnLst>
                <a:cxn ang="0">
                  <a:pos x="connsiteX0" y="connsiteY0"/>
                </a:cxn>
                <a:cxn ang="0">
                  <a:pos x="connsiteX1" y="connsiteY1"/>
                </a:cxn>
                <a:cxn ang="0">
                  <a:pos x="connsiteX2" y="connsiteY2"/>
                </a:cxn>
              </a:cxnLst>
              <a:rect l="l" t="t" r="r" b="b"/>
              <a:pathLst>
                <a:path w="2824681" h="1757602">
                  <a:moveTo>
                    <a:pt x="0" y="0"/>
                  </a:moveTo>
                  <a:cubicBezTo>
                    <a:pt x="1530035" y="14905"/>
                    <a:pt x="1348967" y="1811203"/>
                    <a:pt x="2824681" y="1756372"/>
                  </a:cubicBezTo>
                  <a:lnTo>
                    <a:pt x="2824681" y="1756372"/>
                  </a:lnTo>
                </a:path>
              </a:pathLst>
            </a:custGeom>
            <a:noFill/>
            <a:ln w="76200" cap="flat" cmpd="sng" algn="ctr">
              <a:solidFill>
                <a:schemeClr val="accent1">
                  <a:alpha val="70000"/>
                </a:schemeClr>
              </a:solidFill>
              <a:prstDash val="solid"/>
              <a:miter lim="800000"/>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11476E"/>
                </a:solidFill>
                <a:effectLst/>
                <a:uLnTx/>
                <a:uFillTx/>
                <a:latin typeface="Roboto Light"/>
                <a:ea typeface="+mn-ea"/>
                <a:cs typeface="+mn-cs"/>
              </a:endParaRPr>
            </a:p>
          </p:txBody>
        </p:sp>
        <p:sp>
          <p:nvSpPr>
            <p:cNvPr id="153" name="Freeform 152"/>
            <p:cNvSpPr/>
            <p:nvPr/>
          </p:nvSpPr>
          <p:spPr>
            <a:xfrm flipV="1">
              <a:off x="6396180" y="2394098"/>
              <a:ext cx="1553590" cy="1803352"/>
            </a:xfrm>
            <a:custGeom>
              <a:avLst/>
              <a:gdLst>
                <a:gd name="connsiteX0" fmla="*/ 0 w 2824681"/>
                <a:gd name="connsiteY0" fmla="*/ 0 h 1756372"/>
                <a:gd name="connsiteX1" fmla="*/ 2824681 w 2824681"/>
                <a:gd name="connsiteY1" fmla="*/ 1756372 h 1756372"/>
                <a:gd name="connsiteX2" fmla="*/ 2824681 w 2824681"/>
                <a:gd name="connsiteY2" fmla="*/ 1756372 h 1756372"/>
                <a:gd name="connsiteX0" fmla="*/ 0 w 2824681"/>
                <a:gd name="connsiteY0" fmla="*/ 5 h 1756377"/>
                <a:gd name="connsiteX1" fmla="*/ 2824681 w 2824681"/>
                <a:gd name="connsiteY1" fmla="*/ 1756377 h 1756377"/>
                <a:gd name="connsiteX2" fmla="*/ 2824681 w 2824681"/>
                <a:gd name="connsiteY2" fmla="*/ 1756377 h 1756377"/>
                <a:gd name="connsiteX0" fmla="*/ 0 w 2824681"/>
                <a:gd name="connsiteY0" fmla="*/ 4 h 1756376"/>
                <a:gd name="connsiteX1" fmla="*/ 2824681 w 2824681"/>
                <a:gd name="connsiteY1" fmla="*/ 1756376 h 1756376"/>
                <a:gd name="connsiteX2" fmla="*/ 2824681 w 2824681"/>
                <a:gd name="connsiteY2" fmla="*/ 1756376 h 1756376"/>
                <a:gd name="connsiteX0" fmla="*/ 0 w 2824681"/>
                <a:gd name="connsiteY0" fmla="*/ 4 h 1759802"/>
                <a:gd name="connsiteX1" fmla="*/ 2824681 w 2824681"/>
                <a:gd name="connsiteY1" fmla="*/ 1756376 h 1759802"/>
                <a:gd name="connsiteX2" fmla="*/ 2824681 w 2824681"/>
                <a:gd name="connsiteY2" fmla="*/ 1756376 h 1759802"/>
                <a:gd name="connsiteX0" fmla="*/ 0 w 2824681"/>
                <a:gd name="connsiteY0" fmla="*/ 2161 h 1761836"/>
                <a:gd name="connsiteX1" fmla="*/ 2824681 w 2824681"/>
                <a:gd name="connsiteY1" fmla="*/ 1758533 h 1761836"/>
                <a:gd name="connsiteX2" fmla="*/ 2824681 w 2824681"/>
                <a:gd name="connsiteY2" fmla="*/ 1758533 h 1761836"/>
                <a:gd name="connsiteX0" fmla="*/ 0 w 2824681"/>
                <a:gd name="connsiteY0" fmla="*/ 0 h 1759854"/>
                <a:gd name="connsiteX1" fmla="*/ 2824681 w 2824681"/>
                <a:gd name="connsiteY1" fmla="*/ 1756372 h 1759854"/>
                <a:gd name="connsiteX2" fmla="*/ 2824681 w 2824681"/>
                <a:gd name="connsiteY2" fmla="*/ 1756372 h 1759854"/>
                <a:gd name="connsiteX0" fmla="*/ 0 w 2824681"/>
                <a:gd name="connsiteY0" fmla="*/ 0 h 1759831"/>
                <a:gd name="connsiteX1" fmla="*/ 2824681 w 2824681"/>
                <a:gd name="connsiteY1" fmla="*/ 1756372 h 1759831"/>
                <a:gd name="connsiteX2" fmla="*/ 2824681 w 2824681"/>
                <a:gd name="connsiteY2" fmla="*/ 1756372 h 1759831"/>
                <a:gd name="connsiteX0" fmla="*/ 0 w 2824681"/>
                <a:gd name="connsiteY0" fmla="*/ 0 h 1761878"/>
                <a:gd name="connsiteX1" fmla="*/ 2824681 w 2824681"/>
                <a:gd name="connsiteY1" fmla="*/ 1756372 h 1761878"/>
                <a:gd name="connsiteX2" fmla="*/ 2824681 w 2824681"/>
                <a:gd name="connsiteY2" fmla="*/ 1756372 h 1761878"/>
                <a:gd name="connsiteX0" fmla="*/ 0 w 2824681"/>
                <a:gd name="connsiteY0" fmla="*/ 0 h 1756376"/>
                <a:gd name="connsiteX1" fmla="*/ 2824681 w 2824681"/>
                <a:gd name="connsiteY1" fmla="*/ 1756372 h 1756376"/>
                <a:gd name="connsiteX2" fmla="*/ 2824681 w 2824681"/>
                <a:gd name="connsiteY2" fmla="*/ 1756372 h 1756376"/>
                <a:gd name="connsiteX0" fmla="*/ 0 w 2824681"/>
                <a:gd name="connsiteY0" fmla="*/ 0 h 1759387"/>
                <a:gd name="connsiteX1" fmla="*/ 2824681 w 2824681"/>
                <a:gd name="connsiteY1" fmla="*/ 1756372 h 1759387"/>
                <a:gd name="connsiteX2" fmla="*/ 2824681 w 2824681"/>
                <a:gd name="connsiteY2" fmla="*/ 1756372 h 1759387"/>
                <a:gd name="connsiteX0" fmla="*/ 0 w 2824681"/>
                <a:gd name="connsiteY0" fmla="*/ 0 h 1757602"/>
                <a:gd name="connsiteX1" fmla="*/ 2824681 w 2824681"/>
                <a:gd name="connsiteY1" fmla="*/ 1756372 h 1757602"/>
                <a:gd name="connsiteX2" fmla="*/ 2824681 w 2824681"/>
                <a:gd name="connsiteY2" fmla="*/ 1756372 h 1757602"/>
              </a:gdLst>
              <a:ahLst/>
              <a:cxnLst>
                <a:cxn ang="0">
                  <a:pos x="connsiteX0" y="connsiteY0"/>
                </a:cxn>
                <a:cxn ang="0">
                  <a:pos x="connsiteX1" y="connsiteY1"/>
                </a:cxn>
                <a:cxn ang="0">
                  <a:pos x="connsiteX2" y="connsiteY2"/>
                </a:cxn>
              </a:cxnLst>
              <a:rect l="l" t="t" r="r" b="b"/>
              <a:pathLst>
                <a:path w="2824681" h="1757602">
                  <a:moveTo>
                    <a:pt x="0" y="0"/>
                  </a:moveTo>
                  <a:cubicBezTo>
                    <a:pt x="1530035" y="14905"/>
                    <a:pt x="1348967" y="1811203"/>
                    <a:pt x="2824681" y="1756372"/>
                  </a:cubicBezTo>
                  <a:lnTo>
                    <a:pt x="2824681" y="1756372"/>
                  </a:lnTo>
                </a:path>
              </a:pathLst>
            </a:custGeom>
            <a:noFill/>
            <a:ln w="76200" cap="flat" cmpd="sng" algn="ctr">
              <a:solidFill>
                <a:schemeClr val="accent1">
                  <a:alpha val="70000"/>
                </a:schemeClr>
              </a:solidFill>
              <a:prstDash val="solid"/>
              <a:miter lim="800000"/>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11476E"/>
                </a:solidFill>
                <a:effectLst/>
                <a:uLnTx/>
                <a:uFillTx/>
                <a:latin typeface="Roboto Light"/>
                <a:ea typeface="+mn-ea"/>
                <a:cs typeface="+mn-cs"/>
              </a:endParaRPr>
            </a:p>
          </p:txBody>
        </p:sp>
        <p:sp>
          <p:nvSpPr>
            <p:cNvPr id="154" name="Freeform 153"/>
            <p:cNvSpPr/>
            <p:nvPr/>
          </p:nvSpPr>
          <p:spPr>
            <a:xfrm flipV="1">
              <a:off x="6396180" y="1724058"/>
              <a:ext cx="1553590" cy="2108434"/>
            </a:xfrm>
            <a:custGeom>
              <a:avLst/>
              <a:gdLst>
                <a:gd name="connsiteX0" fmla="*/ 0 w 2824681"/>
                <a:gd name="connsiteY0" fmla="*/ 0 h 1756372"/>
                <a:gd name="connsiteX1" fmla="*/ 2824681 w 2824681"/>
                <a:gd name="connsiteY1" fmla="*/ 1756372 h 1756372"/>
                <a:gd name="connsiteX2" fmla="*/ 2824681 w 2824681"/>
                <a:gd name="connsiteY2" fmla="*/ 1756372 h 1756372"/>
                <a:gd name="connsiteX0" fmla="*/ 0 w 2824681"/>
                <a:gd name="connsiteY0" fmla="*/ 5 h 1756377"/>
                <a:gd name="connsiteX1" fmla="*/ 2824681 w 2824681"/>
                <a:gd name="connsiteY1" fmla="*/ 1756377 h 1756377"/>
                <a:gd name="connsiteX2" fmla="*/ 2824681 w 2824681"/>
                <a:gd name="connsiteY2" fmla="*/ 1756377 h 1756377"/>
                <a:gd name="connsiteX0" fmla="*/ 0 w 2824681"/>
                <a:gd name="connsiteY0" fmla="*/ 4 h 1756376"/>
                <a:gd name="connsiteX1" fmla="*/ 2824681 w 2824681"/>
                <a:gd name="connsiteY1" fmla="*/ 1756376 h 1756376"/>
                <a:gd name="connsiteX2" fmla="*/ 2824681 w 2824681"/>
                <a:gd name="connsiteY2" fmla="*/ 1756376 h 1756376"/>
                <a:gd name="connsiteX0" fmla="*/ 0 w 2824681"/>
                <a:gd name="connsiteY0" fmla="*/ 4 h 1759802"/>
                <a:gd name="connsiteX1" fmla="*/ 2824681 w 2824681"/>
                <a:gd name="connsiteY1" fmla="*/ 1756376 h 1759802"/>
                <a:gd name="connsiteX2" fmla="*/ 2824681 w 2824681"/>
                <a:gd name="connsiteY2" fmla="*/ 1756376 h 1759802"/>
                <a:gd name="connsiteX0" fmla="*/ 0 w 2824681"/>
                <a:gd name="connsiteY0" fmla="*/ 2161 h 1761836"/>
                <a:gd name="connsiteX1" fmla="*/ 2824681 w 2824681"/>
                <a:gd name="connsiteY1" fmla="*/ 1758533 h 1761836"/>
                <a:gd name="connsiteX2" fmla="*/ 2824681 w 2824681"/>
                <a:gd name="connsiteY2" fmla="*/ 1758533 h 1761836"/>
                <a:gd name="connsiteX0" fmla="*/ 0 w 2824681"/>
                <a:gd name="connsiteY0" fmla="*/ 0 h 1759854"/>
                <a:gd name="connsiteX1" fmla="*/ 2824681 w 2824681"/>
                <a:gd name="connsiteY1" fmla="*/ 1756372 h 1759854"/>
                <a:gd name="connsiteX2" fmla="*/ 2824681 w 2824681"/>
                <a:gd name="connsiteY2" fmla="*/ 1756372 h 1759854"/>
                <a:gd name="connsiteX0" fmla="*/ 0 w 2824681"/>
                <a:gd name="connsiteY0" fmla="*/ 0 h 1759831"/>
                <a:gd name="connsiteX1" fmla="*/ 2824681 w 2824681"/>
                <a:gd name="connsiteY1" fmla="*/ 1756372 h 1759831"/>
                <a:gd name="connsiteX2" fmla="*/ 2824681 w 2824681"/>
                <a:gd name="connsiteY2" fmla="*/ 1756372 h 1759831"/>
                <a:gd name="connsiteX0" fmla="*/ 0 w 2824681"/>
                <a:gd name="connsiteY0" fmla="*/ 0 h 1761878"/>
                <a:gd name="connsiteX1" fmla="*/ 2824681 w 2824681"/>
                <a:gd name="connsiteY1" fmla="*/ 1756372 h 1761878"/>
                <a:gd name="connsiteX2" fmla="*/ 2824681 w 2824681"/>
                <a:gd name="connsiteY2" fmla="*/ 1756372 h 1761878"/>
                <a:gd name="connsiteX0" fmla="*/ 0 w 2824681"/>
                <a:gd name="connsiteY0" fmla="*/ 0 h 1756376"/>
                <a:gd name="connsiteX1" fmla="*/ 2824681 w 2824681"/>
                <a:gd name="connsiteY1" fmla="*/ 1756372 h 1756376"/>
                <a:gd name="connsiteX2" fmla="*/ 2824681 w 2824681"/>
                <a:gd name="connsiteY2" fmla="*/ 1756372 h 1756376"/>
                <a:gd name="connsiteX0" fmla="*/ 0 w 2824681"/>
                <a:gd name="connsiteY0" fmla="*/ 0 h 1759387"/>
                <a:gd name="connsiteX1" fmla="*/ 2824681 w 2824681"/>
                <a:gd name="connsiteY1" fmla="*/ 1756372 h 1759387"/>
                <a:gd name="connsiteX2" fmla="*/ 2824681 w 2824681"/>
                <a:gd name="connsiteY2" fmla="*/ 1756372 h 1759387"/>
                <a:gd name="connsiteX0" fmla="*/ 0 w 2824681"/>
                <a:gd name="connsiteY0" fmla="*/ 0 h 1757602"/>
                <a:gd name="connsiteX1" fmla="*/ 2824681 w 2824681"/>
                <a:gd name="connsiteY1" fmla="*/ 1756372 h 1757602"/>
                <a:gd name="connsiteX2" fmla="*/ 2824681 w 2824681"/>
                <a:gd name="connsiteY2" fmla="*/ 1756372 h 1757602"/>
              </a:gdLst>
              <a:ahLst/>
              <a:cxnLst>
                <a:cxn ang="0">
                  <a:pos x="connsiteX0" y="connsiteY0"/>
                </a:cxn>
                <a:cxn ang="0">
                  <a:pos x="connsiteX1" y="connsiteY1"/>
                </a:cxn>
                <a:cxn ang="0">
                  <a:pos x="connsiteX2" y="connsiteY2"/>
                </a:cxn>
              </a:cxnLst>
              <a:rect l="l" t="t" r="r" b="b"/>
              <a:pathLst>
                <a:path w="2824681" h="1757602">
                  <a:moveTo>
                    <a:pt x="0" y="0"/>
                  </a:moveTo>
                  <a:cubicBezTo>
                    <a:pt x="1530035" y="14905"/>
                    <a:pt x="1348967" y="1811203"/>
                    <a:pt x="2824681" y="1756372"/>
                  </a:cubicBezTo>
                  <a:lnTo>
                    <a:pt x="2824681" y="1756372"/>
                  </a:lnTo>
                </a:path>
              </a:pathLst>
            </a:custGeom>
            <a:noFill/>
            <a:ln w="76200" cap="flat" cmpd="sng" algn="ctr">
              <a:solidFill>
                <a:schemeClr val="accent1">
                  <a:alpha val="70000"/>
                </a:schemeClr>
              </a:solidFill>
              <a:prstDash val="solid"/>
              <a:miter lim="800000"/>
              <a:tailEnd type="triangle" w="med"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11476E"/>
                </a:solidFill>
                <a:effectLst/>
                <a:uLnTx/>
                <a:uFillTx/>
                <a:latin typeface="Roboto Light"/>
                <a:ea typeface="+mn-ea"/>
                <a:cs typeface="+mn-cs"/>
              </a:endParaRPr>
            </a:p>
          </p:txBody>
        </p:sp>
      </p:grpSp>
      <p:graphicFrame>
        <p:nvGraphicFramePr>
          <p:cNvPr id="155" name="Table 154"/>
          <p:cNvGraphicFramePr>
            <a:graphicFrameLocks noGrp="1"/>
          </p:cNvGraphicFramePr>
          <p:nvPr>
            <p:extLst>
              <p:ext uri="{D42A27DB-BD31-4B8C-83A1-F6EECF244321}">
                <p14:modId xmlns:p14="http://schemas.microsoft.com/office/powerpoint/2010/main" val="1095197789"/>
              </p:ext>
            </p:extLst>
          </p:nvPr>
        </p:nvGraphicFramePr>
        <p:xfrm>
          <a:off x="3012399" y="1741079"/>
          <a:ext cx="1631900" cy="4192656"/>
        </p:xfrm>
        <a:graphic>
          <a:graphicData uri="http://schemas.openxmlformats.org/drawingml/2006/table">
            <a:tbl>
              <a:tblPr firstRow="1" bandRow="1"/>
              <a:tblGrid>
                <a:gridCol w="1631900">
                  <a:extLst>
                    <a:ext uri="{9D8B030D-6E8A-4147-A177-3AD203B41FA5}">
                      <a16:colId xmlns:a16="http://schemas.microsoft.com/office/drawing/2014/main" val="20000"/>
                    </a:ext>
                  </a:extLst>
                </a:gridCol>
              </a:tblGrid>
              <a:tr h="349388">
                <a:tc>
                  <a:txBody>
                    <a:bodyPr/>
                    <a:lstStyle>
                      <a:lvl1pPr marL="0" algn="l" defTabSz="914400" rtl="0" eaLnBrk="1" latinLnBrk="0" hangingPunct="1">
                        <a:defRPr sz="1800" b="1" kern="1200">
                          <a:solidFill>
                            <a:schemeClr val="lt1"/>
                          </a:solidFill>
                          <a:latin typeface="Roboto Light"/>
                        </a:defRPr>
                      </a:lvl1pPr>
                      <a:lvl2pPr marL="457200" algn="l" defTabSz="914400" rtl="0" eaLnBrk="1" latinLnBrk="0" hangingPunct="1">
                        <a:defRPr sz="1800" b="1" kern="1200">
                          <a:solidFill>
                            <a:schemeClr val="lt1"/>
                          </a:solidFill>
                          <a:latin typeface="Roboto Light"/>
                        </a:defRPr>
                      </a:lvl2pPr>
                      <a:lvl3pPr marL="914400" algn="l" defTabSz="914400" rtl="0" eaLnBrk="1" latinLnBrk="0" hangingPunct="1">
                        <a:defRPr sz="1800" b="1" kern="1200">
                          <a:solidFill>
                            <a:schemeClr val="lt1"/>
                          </a:solidFill>
                          <a:latin typeface="Roboto Light"/>
                        </a:defRPr>
                      </a:lvl3pPr>
                      <a:lvl4pPr marL="1371600" algn="l" defTabSz="914400" rtl="0" eaLnBrk="1" latinLnBrk="0" hangingPunct="1">
                        <a:defRPr sz="1800" b="1" kern="1200">
                          <a:solidFill>
                            <a:schemeClr val="lt1"/>
                          </a:solidFill>
                          <a:latin typeface="Roboto Light"/>
                        </a:defRPr>
                      </a:lvl4pPr>
                      <a:lvl5pPr marL="1828800" algn="l" defTabSz="914400" rtl="0" eaLnBrk="1" latinLnBrk="0" hangingPunct="1">
                        <a:defRPr sz="1800" b="1" kern="1200">
                          <a:solidFill>
                            <a:schemeClr val="lt1"/>
                          </a:solidFill>
                          <a:latin typeface="Roboto Light"/>
                        </a:defRPr>
                      </a:lvl5pPr>
                      <a:lvl6pPr marL="2286000" algn="l" defTabSz="914400" rtl="0" eaLnBrk="1" latinLnBrk="0" hangingPunct="1">
                        <a:defRPr sz="1800" b="1" kern="1200">
                          <a:solidFill>
                            <a:schemeClr val="lt1"/>
                          </a:solidFill>
                          <a:latin typeface="Roboto Light"/>
                        </a:defRPr>
                      </a:lvl6pPr>
                      <a:lvl7pPr marL="2743200" algn="l" defTabSz="914400" rtl="0" eaLnBrk="1" latinLnBrk="0" hangingPunct="1">
                        <a:defRPr sz="1800" b="1" kern="1200">
                          <a:solidFill>
                            <a:schemeClr val="lt1"/>
                          </a:solidFill>
                          <a:latin typeface="Roboto Light"/>
                        </a:defRPr>
                      </a:lvl7pPr>
                      <a:lvl8pPr marL="3200400" algn="l" defTabSz="914400" rtl="0" eaLnBrk="1" latinLnBrk="0" hangingPunct="1">
                        <a:defRPr sz="1800" b="1" kern="1200">
                          <a:solidFill>
                            <a:schemeClr val="lt1"/>
                          </a:solidFill>
                          <a:latin typeface="Roboto Light"/>
                        </a:defRPr>
                      </a:lvl8pPr>
                      <a:lvl9pPr marL="3657600" algn="l" defTabSz="914400" rtl="0" eaLnBrk="1" latinLnBrk="0" hangingPunct="1">
                        <a:defRPr sz="1800" b="1" kern="1200">
                          <a:solidFill>
                            <a:schemeClr val="lt1"/>
                          </a:solidFill>
                          <a:latin typeface="Roboto Light"/>
                        </a:defRPr>
                      </a:lvl9pPr>
                    </a:lstStyle>
                    <a:p>
                      <a:pPr algn="r" fontAlgn="b"/>
                      <a:r>
                        <a:rPr lang="en-CA" sz="1100" b="0" i="0" u="none" strike="noStrike" dirty="0">
                          <a:solidFill>
                            <a:schemeClr val="tx1"/>
                          </a:solidFill>
                          <a:effectLst/>
                          <a:latin typeface="Arial" panose="020B0604020202020204" pitchFamily="34" charset="0"/>
                          <a:cs typeface="Arial" panose="020B0604020202020204" pitchFamily="34" charset="0"/>
                        </a:rPr>
                        <a:t>Network Infrastructure</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Service Desk</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algn="r"/>
                      <a:r>
                        <a:rPr lang="en-CA" sz="1100" dirty="0">
                          <a:solidFill>
                            <a:schemeClr val="tx1"/>
                          </a:solidFill>
                          <a:latin typeface="Arial" panose="020B0604020202020204" pitchFamily="34" charset="0"/>
                          <a:cs typeface="Arial" panose="020B0604020202020204" pitchFamily="34" charset="0"/>
                        </a:rPr>
                        <a:t>Business Applications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Data Quality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Devices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Client-Facing Technology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Analytical Capability</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Work Orders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Innovation Leadership</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algn="r" fontAlgn="b"/>
                      <a:r>
                        <a:rPr lang="en-CA" sz="1100" b="0" u="none" strike="noStrike" dirty="0">
                          <a:solidFill>
                            <a:schemeClr val="tx1"/>
                          </a:solidFill>
                          <a:effectLst/>
                          <a:latin typeface="Arial" panose="020B0604020202020204" pitchFamily="34" charset="0"/>
                          <a:cs typeface="Arial" panose="020B0604020202020204" pitchFamily="34" charset="0"/>
                        </a:rPr>
                        <a:t>Projects</a:t>
                      </a:r>
                      <a:endParaRPr lang="en-CA" sz="1100" b="0" i="0" u="none" strike="noStrike" dirty="0">
                        <a:solidFill>
                          <a:schemeClr val="tx1"/>
                        </a:solidFill>
                        <a:effectLst/>
                        <a:latin typeface="Arial" panose="020B0604020202020204" pitchFamily="34" charset="0"/>
                        <a:cs typeface="Arial" panose="020B0604020202020204" pitchFamily="34" charset="0"/>
                      </a:endParaRP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IT Policies</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9388">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Requirements Gathering</a:t>
                      </a:r>
                    </a:p>
                  </a:txBody>
                  <a:tcPr marL="3799" marR="3799" marT="379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aphicFrame>
        <p:nvGraphicFramePr>
          <p:cNvPr id="156" name="Table 155"/>
          <p:cNvGraphicFramePr>
            <a:graphicFrameLocks noGrp="1"/>
          </p:cNvGraphicFramePr>
          <p:nvPr>
            <p:extLst>
              <p:ext uri="{D42A27DB-BD31-4B8C-83A1-F6EECF244321}">
                <p14:modId xmlns:p14="http://schemas.microsoft.com/office/powerpoint/2010/main" val="3404805961"/>
              </p:ext>
            </p:extLst>
          </p:nvPr>
        </p:nvGraphicFramePr>
        <p:xfrm>
          <a:off x="6805389" y="1716647"/>
          <a:ext cx="1789947" cy="4232340"/>
        </p:xfrm>
        <a:graphic>
          <a:graphicData uri="http://schemas.openxmlformats.org/drawingml/2006/table">
            <a:tbl>
              <a:tblPr firstRow="1" bandRow="1"/>
              <a:tblGrid>
                <a:gridCol w="1789947">
                  <a:extLst>
                    <a:ext uri="{9D8B030D-6E8A-4147-A177-3AD203B41FA5}">
                      <a16:colId xmlns:a16="http://schemas.microsoft.com/office/drawing/2014/main" val="20000"/>
                    </a:ext>
                  </a:extLst>
                </a:gridCol>
              </a:tblGrid>
              <a:tr h="352695">
                <a:tc>
                  <a:txBody>
                    <a:bodyPr/>
                    <a:lstStyle>
                      <a:lvl1pPr marL="0" algn="l" defTabSz="914400" rtl="0" eaLnBrk="1" latinLnBrk="0" hangingPunct="1">
                        <a:defRPr sz="1800" b="1" kern="1200">
                          <a:solidFill>
                            <a:schemeClr val="lt1"/>
                          </a:solidFill>
                          <a:latin typeface="Roboto Light"/>
                        </a:defRPr>
                      </a:lvl1pPr>
                      <a:lvl2pPr marL="457200" algn="l" defTabSz="914400" rtl="0" eaLnBrk="1" latinLnBrk="0" hangingPunct="1">
                        <a:defRPr sz="1800" b="1" kern="1200">
                          <a:solidFill>
                            <a:schemeClr val="lt1"/>
                          </a:solidFill>
                          <a:latin typeface="Roboto Light"/>
                        </a:defRPr>
                      </a:lvl2pPr>
                      <a:lvl3pPr marL="914400" algn="l" defTabSz="914400" rtl="0" eaLnBrk="1" latinLnBrk="0" hangingPunct="1">
                        <a:defRPr sz="1800" b="1" kern="1200">
                          <a:solidFill>
                            <a:schemeClr val="lt1"/>
                          </a:solidFill>
                          <a:latin typeface="Roboto Light"/>
                        </a:defRPr>
                      </a:lvl3pPr>
                      <a:lvl4pPr marL="1371600" algn="l" defTabSz="914400" rtl="0" eaLnBrk="1" latinLnBrk="0" hangingPunct="1">
                        <a:defRPr sz="1800" b="1" kern="1200">
                          <a:solidFill>
                            <a:schemeClr val="lt1"/>
                          </a:solidFill>
                          <a:latin typeface="Roboto Light"/>
                        </a:defRPr>
                      </a:lvl4pPr>
                      <a:lvl5pPr marL="1828800" algn="l" defTabSz="914400" rtl="0" eaLnBrk="1" latinLnBrk="0" hangingPunct="1">
                        <a:defRPr sz="1800" b="1" kern="1200">
                          <a:solidFill>
                            <a:schemeClr val="lt1"/>
                          </a:solidFill>
                          <a:latin typeface="Roboto Light"/>
                        </a:defRPr>
                      </a:lvl5pPr>
                      <a:lvl6pPr marL="2286000" algn="l" defTabSz="914400" rtl="0" eaLnBrk="1" latinLnBrk="0" hangingPunct="1">
                        <a:defRPr sz="1800" b="1" kern="1200">
                          <a:solidFill>
                            <a:schemeClr val="lt1"/>
                          </a:solidFill>
                          <a:latin typeface="Roboto Light"/>
                        </a:defRPr>
                      </a:lvl6pPr>
                      <a:lvl7pPr marL="2743200" algn="l" defTabSz="914400" rtl="0" eaLnBrk="1" latinLnBrk="0" hangingPunct="1">
                        <a:defRPr sz="1800" b="1" kern="1200">
                          <a:solidFill>
                            <a:schemeClr val="lt1"/>
                          </a:solidFill>
                          <a:latin typeface="Roboto Light"/>
                        </a:defRPr>
                      </a:lvl7pPr>
                      <a:lvl8pPr marL="3200400" algn="l" defTabSz="914400" rtl="0" eaLnBrk="1" latinLnBrk="0" hangingPunct="1">
                        <a:defRPr sz="1800" b="1" kern="1200">
                          <a:solidFill>
                            <a:schemeClr val="lt1"/>
                          </a:solidFill>
                          <a:latin typeface="Roboto Light"/>
                        </a:defRPr>
                      </a:lvl8pPr>
                      <a:lvl9pPr marL="3657600" algn="l" defTabSz="914400" rtl="0" eaLnBrk="1" latinLnBrk="0" hangingPunct="1">
                        <a:defRPr sz="1800" b="1" kern="1200">
                          <a:solidFill>
                            <a:schemeClr val="lt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b="0" dirty="0">
                          <a:solidFill>
                            <a:schemeClr val="tx1"/>
                          </a:solidFill>
                          <a:latin typeface="Arial" panose="020B0604020202020204" pitchFamily="34" charset="0"/>
                          <a:cs typeface="Arial" panose="020B0604020202020204" pitchFamily="34" charset="0"/>
                        </a:rPr>
                        <a:t>Projects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2695">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Work Orders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2695">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Business Applications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2695">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Innovation Leadership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2695">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Requirements Gathering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2695">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Service Desk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2695">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Network Infrastructure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2695">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Data Quality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52695">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Analytical Capability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52695">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Client-Facing Technology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52695">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IT Policies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52695">
                <a:tc>
                  <a:txBody>
                    <a:bodyPr/>
                    <a:lstStyle>
                      <a:lvl1pPr marL="0" algn="l" defTabSz="914400" rtl="0" eaLnBrk="1" latinLnBrk="0" hangingPunct="1">
                        <a:defRPr sz="1800" kern="1200">
                          <a:solidFill>
                            <a:schemeClr val="dk1"/>
                          </a:solidFill>
                          <a:latin typeface="Roboto Light"/>
                        </a:defRPr>
                      </a:lvl1pPr>
                      <a:lvl2pPr marL="457200" algn="l" defTabSz="914400" rtl="0" eaLnBrk="1" latinLnBrk="0" hangingPunct="1">
                        <a:defRPr sz="1800" kern="1200">
                          <a:solidFill>
                            <a:schemeClr val="dk1"/>
                          </a:solidFill>
                          <a:latin typeface="Roboto Light"/>
                        </a:defRPr>
                      </a:lvl2pPr>
                      <a:lvl3pPr marL="914400" algn="l" defTabSz="914400" rtl="0" eaLnBrk="1" latinLnBrk="0" hangingPunct="1">
                        <a:defRPr sz="1800" kern="1200">
                          <a:solidFill>
                            <a:schemeClr val="dk1"/>
                          </a:solidFill>
                          <a:latin typeface="Roboto Light"/>
                        </a:defRPr>
                      </a:lvl3pPr>
                      <a:lvl4pPr marL="1371600" algn="l" defTabSz="914400" rtl="0" eaLnBrk="1" latinLnBrk="0" hangingPunct="1">
                        <a:defRPr sz="1800" kern="1200">
                          <a:solidFill>
                            <a:schemeClr val="dk1"/>
                          </a:solidFill>
                          <a:latin typeface="Roboto Light"/>
                        </a:defRPr>
                      </a:lvl4pPr>
                      <a:lvl5pPr marL="1828800" algn="l" defTabSz="914400" rtl="0" eaLnBrk="1" latinLnBrk="0" hangingPunct="1">
                        <a:defRPr sz="1800" kern="1200">
                          <a:solidFill>
                            <a:schemeClr val="dk1"/>
                          </a:solidFill>
                          <a:latin typeface="Roboto Light"/>
                        </a:defRPr>
                      </a:lvl5pPr>
                      <a:lvl6pPr marL="2286000" algn="l" defTabSz="914400" rtl="0" eaLnBrk="1" latinLnBrk="0" hangingPunct="1">
                        <a:defRPr sz="1800" kern="1200">
                          <a:solidFill>
                            <a:schemeClr val="dk1"/>
                          </a:solidFill>
                          <a:latin typeface="Roboto Light"/>
                        </a:defRPr>
                      </a:lvl6pPr>
                      <a:lvl7pPr marL="2743200" algn="l" defTabSz="914400" rtl="0" eaLnBrk="1" latinLnBrk="0" hangingPunct="1">
                        <a:defRPr sz="1800" kern="1200">
                          <a:solidFill>
                            <a:schemeClr val="dk1"/>
                          </a:solidFill>
                          <a:latin typeface="Roboto Light"/>
                        </a:defRPr>
                      </a:lvl7pPr>
                      <a:lvl8pPr marL="3200400" algn="l" defTabSz="914400" rtl="0" eaLnBrk="1" latinLnBrk="0" hangingPunct="1">
                        <a:defRPr sz="1800" kern="1200">
                          <a:solidFill>
                            <a:schemeClr val="dk1"/>
                          </a:solidFill>
                          <a:latin typeface="Roboto Light"/>
                        </a:defRPr>
                      </a:lvl8pPr>
                      <a:lvl9pPr marL="3657600" algn="l" defTabSz="914400" rtl="0" eaLnBrk="1" latinLnBrk="0" hangingPunct="1">
                        <a:defRPr sz="1800" kern="1200">
                          <a:solidFill>
                            <a:schemeClr val="dk1"/>
                          </a:solidFill>
                          <a:latin typeface="Roboto Light"/>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Arial" panose="020B0604020202020204" pitchFamily="34" charset="0"/>
                          <a:cs typeface="Arial" panose="020B0604020202020204" pitchFamily="34" charset="0"/>
                        </a:rPr>
                        <a:t>Devices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157" name="Rectangle 5"/>
          <p:cNvSpPr/>
          <p:nvPr/>
        </p:nvSpPr>
        <p:spPr>
          <a:xfrm>
            <a:off x="4725322" y="5286452"/>
            <a:ext cx="260896" cy="260896"/>
          </a:xfrm>
          <a:prstGeom prst="roundRect">
            <a:avLst/>
          </a:prstGeom>
          <a:solidFill>
            <a:srgbClr val="FFFFFF">
              <a:lumMod val="75000"/>
            </a:srgbClr>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11</a:t>
            </a:r>
          </a:p>
        </p:txBody>
      </p:sp>
      <p:sp>
        <p:nvSpPr>
          <p:cNvPr id="158" name="Rectangle 5"/>
          <p:cNvSpPr/>
          <p:nvPr/>
        </p:nvSpPr>
        <p:spPr>
          <a:xfrm>
            <a:off x="4725322" y="4933557"/>
            <a:ext cx="260896" cy="260896"/>
          </a:xfrm>
          <a:prstGeom prst="roundRect">
            <a:avLst/>
          </a:prstGeom>
          <a:solidFill>
            <a:schemeClr val="accent1"/>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chemeClr val="bg1"/>
                </a:solidFill>
                <a:effectLst/>
                <a:uLnTx/>
                <a:uFillTx/>
                <a:latin typeface="Roboto Light"/>
                <a:ea typeface="+mn-ea"/>
                <a:cs typeface="+mn-cs"/>
              </a:rPr>
              <a:t>10</a:t>
            </a:r>
          </a:p>
        </p:txBody>
      </p:sp>
      <p:sp>
        <p:nvSpPr>
          <p:cNvPr id="159" name="Rectangle 5"/>
          <p:cNvSpPr/>
          <p:nvPr/>
        </p:nvSpPr>
        <p:spPr>
          <a:xfrm>
            <a:off x="4725322" y="5639346"/>
            <a:ext cx="260896" cy="260896"/>
          </a:xfrm>
          <a:prstGeom prst="roundRect">
            <a:avLst/>
          </a:prstGeom>
          <a:solidFill>
            <a:schemeClr val="accent1"/>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chemeClr val="bg1"/>
                </a:solidFill>
                <a:effectLst/>
                <a:uLnTx/>
                <a:uFillTx/>
                <a:latin typeface="Roboto Light"/>
                <a:ea typeface="+mn-ea"/>
                <a:cs typeface="+mn-cs"/>
              </a:rPr>
              <a:t>12</a:t>
            </a:r>
          </a:p>
        </p:txBody>
      </p:sp>
      <p:sp>
        <p:nvSpPr>
          <p:cNvPr id="160" name="Rectangle 5"/>
          <p:cNvSpPr/>
          <p:nvPr/>
        </p:nvSpPr>
        <p:spPr>
          <a:xfrm>
            <a:off x="4725322" y="1757502"/>
            <a:ext cx="260896" cy="260896"/>
          </a:xfrm>
          <a:prstGeom prst="roundRect">
            <a:avLst/>
          </a:prstGeom>
          <a:solidFill>
            <a:srgbClr val="F8C41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1</a:t>
            </a:r>
          </a:p>
        </p:txBody>
      </p:sp>
      <p:sp>
        <p:nvSpPr>
          <p:cNvPr id="161" name="Rectangle 5"/>
          <p:cNvSpPr/>
          <p:nvPr/>
        </p:nvSpPr>
        <p:spPr>
          <a:xfrm>
            <a:off x="4725322" y="2110397"/>
            <a:ext cx="260896" cy="260896"/>
          </a:xfrm>
          <a:prstGeom prst="roundRect">
            <a:avLst/>
          </a:prstGeom>
          <a:solidFill>
            <a:srgbClr val="F8C41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2</a:t>
            </a:r>
          </a:p>
        </p:txBody>
      </p:sp>
      <p:sp>
        <p:nvSpPr>
          <p:cNvPr id="162" name="Rectangle 5"/>
          <p:cNvSpPr/>
          <p:nvPr/>
        </p:nvSpPr>
        <p:spPr>
          <a:xfrm>
            <a:off x="4725322" y="2816187"/>
            <a:ext cx="260896" cy="260896"/>
          </a:xfrm>
          <a:prstGeom prst="roundRect">
            <a:avLst/>
          </a:prstGeom>
          <a:solidFill>
            <a:srgbClr val="F8C41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4</a:t>
            </a:r>
          </a:p>
        </p:txBody>
      </p:sp>
      <p:sp>
        <p:nvSpPr>
          <p:cNvPr id="163" name="Rectangle 5"/>
          <p:cNvSpPr/>
          <p:nvPr/>
        </p:nvSpPr>
        <p:spPr>
          <a:xfrm>
            <a:off x="4725322" y="3169082"/>
            <a:ext cx="260896" cy="260896"/>
          </a:xfrm>
          <a:prstGeom prst="roundRect">
            <a:avLst/>
          </a:prstGeom>
          <a:solidFill>
            <a:srgbClr val="F8C41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5</a:t>
            </a:r>
          </a:p>
        </p:txBody>
      </p:sp>
      <p:sp>
        <p:nvSpPr>
          <p:cNvPr id="164" name="Rectangle 5"/>
          <p:cNvSpPr/>
          <p:nvPr/>
        </p:nvSpPr>
        <p:spPr>
          <a:xfrm>
            <a:off x="4725322" y="4227767"/>
            <a:ext cx="260896" cy="260896"/>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chemeClr val="bg1"/>
                </a:solidFill>
                <a:effectLst/>
                <a:uLnTx/>
                <a:uFillTx/>
                <a:latin typeface="Roboto Light"/>
                <a:ea typeface="+mn-ea"/>
                <a:cs typeface="+mn-cs"/>
              </a:rPr>
              <a:t>8</a:t>
            </a:r>
          </a:p>
        </p:txBody>
      </p:sp>
      <p:sp>
        <p:nvSpPr>
          <p:cNvPr id="165" name="Rectangle 5"/>
          <p:cNvSpPr/>
          <p:nvPr/>
        </p:nvSpPr>
        <p:spPr>
          <a:xfrm>
            <a:off x="4725322" y="4580662"/>
            <a:ext cx="260896" cy="260896"/>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chemeClr val="bg1"/>
                </a:solidFill>
                <a:effectLst/>
                <a:uLnTx/>
                <a:uFillTx/>
                <a:latin typeface="Roboto Light"/>
                <a:ea typeface="+mn-ea"/>
                <a:cs typeface="+mn-cs"/>
              </a:rPr>
              <a:t>9</a:t>
            </a:r>
          </a:p>
        </p:txBody>
      </p:sp>
      <p:sp>
        <p:nvSpPr>
          <p:cNvPr id="166" name="Rectangle 5"/>
          <p:cNvSpPr/>
          <p:nvPr/>
        </p:nvSpPr>
        <p:spPr>
          <a:xfrm>
            <a:off x="4725322" y="3874872"/>
            <a:ext cx="260896" cy="260896"/>
          </a:xfrm>
          <a:prstGeom prst="round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7</a:t>
            </a:r>
          </a:p>
        </p:txBody>
      </p:sp>
      <p:sp>
        <p:nvSpPr>
          <p:cNvPr id="167" name="Rectangle 5"/>
          <p:cNvSpPr/>
          <p:nvPr/>
        </p:nvSpPr>
        <p:spPr>
          <a:xfrm>
            <a:off x="4725322" y="3521977"/>
            <a:ext cx="260896" cy="260896"/>
          </a:xfrm>
          <a:prstGeom prst="round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6</a:t>
            </a:r>
          </a:p>
        </p:txBody>
      </p:sp>
      <p:sp>
        <p:nvSpPr>
          <p:cNvPr id="168" name="Rectangle 5"/>
          <p:cNvSpPr/>
          <p:nvPr/>
        </p:nvSpPr>
        <p:spPr>
          <a:xfrm>
            <a:off x="4725322" y="2463292"/>
            <a:ext cx="260896" cy="260896"/>
          </a:xfrm>
          <a:prstGeom prst="round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3</a:t>
            </a:r>
          </a:p>
        </p:txBody>
      </p:sp>
      <p:sp>
        <p:nvSpPr>
          <p:cNvPr id="169" name="Rectangle 168"/>
          <p:cNvSpPr/>
          <p:nvPr/>
        </p:nvSpPr>
        <p:spPr>
          <a:xfrm>
            <a:off x="2716583" y="1355145"/>
            <a:ext cx="2223532" cy="276999"/>
          </a:xfrm>
          <a:prstGeom prst="rect">
            <a:avLst/>
          </a:prstGeom>
        </p:spPr>
        <p:txBody>
          <a:bodyPr wrap="square" rIns="0">
            <a:spAutoFit/>
          </a:bodyPr>
          <a:lstStyle/>
          <a:p>
            <a:pPr algn="ctr" fontAlgn="b">
              <a:defRPr/>
            </a:pPr>
            <a:r>
              <a:rPr lang="en-CA" sz="1200" b="1" dirty="0">
                <a:latin typeface="Arial" panose="020B0604020202020204" pitchFamily="34" charset="0"/>
                <a:ea typeface="Roboto Medium" panose="02000000000000000000" pitchFamily="2" charset="0"/>
                <a:cs typeface="Arial" panose="020B0604020202020204" pitchFamily="34" charset="0"/>
              </a:rPr>
              <a:t>Reported Importance</a:t>
            </a:r>
          </a:p>
        </p:txBody>
      </p:sp>
      <p:sp>
        <p:nvSpPr>
          <p:cNvPr id="170" name="Rectangle 169"/>
          <p:cNvSpPr/>
          <p:nvPr/>
        </p:nvSpPr>
        <p:spPr>
          <a:xfrm>
            <a:off x="6805389" y="1355145"/>
            <a:ext cx="1769845" cy="276999"/>
          </a:xfrm>
          <a:prstGeom prst="rect">
            <a:avLst/>
          </a:prstGeom>
        </p:spPr>
        <p:txBody>
          <a:bodyPr wrap="square" lIns="0">
            <a:spAutoFit/>
          </a:bodyPr>
          <a:lstStyle/>
          <a:p>
            <a:pPr algn="ctr" fontAlgn="b">
              <a:defRPr/>
            </a:pPr>
            <a:r>
              <a:rPr lang="en-CA" sz="1200" b="1" dirty="0">
                <a:latin typeface="Arial" panose="020B0604020202020204" pitchFamily="34" charset="0"/>
                <a:ea typeface="Roboto Medium" panose="02000000000000000000" pitchFamily="2" charset="0"/>
                <a:cs typeface="Arial" panose="020B0604020202020204" pitchFamily="34" charset="0"/>
              </a:rPr>
              <a:t>Actual Importance</a:t>
            </a:r>
          </a:p>
        </p:txBody>
      </p:sp>
      <p:sp>
        <p:nvSpPr>
          <p:cNvPr id="171" name="Rectangle 5"/>
          <p:cNvSpPr/>
          <p:nvPr/>
        </p:nvSpPr>
        <p:spPr>
          <a:xfrm>
            <a:off x="6573851" y="5293326"/>
            <a:ext cx="260896" cy="260896"/>
          </a:xfrm>
          <a:prstGeom prst="roundRect">
            <a:avLst/>
          </a:prstGeom>
          <a:solidFill>
            <a:srgbClr val="FFFFFF">
              <a:lumMod val="75000"/>
            </a:srgbClr>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11</a:t>
            </a:r>
          </a:p>
        </p:txBody>
      </p:sp>
      <p:sp>
        <p:nvSpPr>
          <p:cNvPr id="172" name="Rectangle 5"/>
          <p:cNvSpPr/>
          <p:nvPr/>
        </p:nvSpPr>
        <p:spPr>
          <a:xfrm>
            <a:off x="6573851" y="4940431"/>
            <a:ext cx="260896" cy="260896"/>
          </a:xfrm>
          <a:prstGeom prst="roundRect">
            <a:avLst/>
          </a:prstGeom>
          <a:solidFill>
            <a:srgbClr val="FFFFFF">
              <a:lumMod val="75000"/>
            </a:srgbClr>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10</a:t>
            </a:r>
          </a:p>
        </p:txBody>
      </p:sp>
      <p:sp>
        <p:nvSpPr>
          <p:cNvPr id="173" name="Rectangle 5"/>
          <p:cNvSpPr/>
          <p:nvPr/>
        </p:nvSpPr>
        <p:spPr>
          <a:xfrm>
            <a:off x="6573851" y="5646220"/>
            <a:ext cx="260896" cy="260896"/>
          </a:xfrm>
          <a:prstGeom prst="roundRect">
            <a:avLst/>
          </a:prstGeom>
          <a:solidFill>
            <a:srgbClr val="F8C419"/>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12</a:t>
            </a:r>
          </a:p>
        </p:txBody>
      </p:sp>
      <p:sp>
        <p:nvSpPr>
          <p:cNvPr id="174" name="Rectangle 5"/>
          <p:cNvSpPr/>
          <p:nvPr/>
        </p:nvSpPr>
        <p:spPr>
          <a:xfrm>
            <a:off x="6573851" y="1764376"/>
            <a:ext cx="260896" cy="260896"/>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chemeClr val="bg1"/>
                </a:solidFill>
                <a:effectLst/>
                <a:uLnTx/>
                <a:uFillTx/>
                <a:latin typeface="Roboto Light"/>
                <a:ea typeface="+mn-ea"/>
                <a:cs typeface="+mn-cs"/>
              </a:rPr>
              <a:t>1</a:t>
            </a:r>
          </a:p>
        </p:txBody>
      </p:sp>
      <p:sp>
        <p:nvSpPr>
          <p:cNvPr id="175" name="Rectangle 5"/>
          <p:cNvSpPr/>
          <p:nvPr/>
        </p:nvSpPr>
        <p:spPr>
          <a:xfrm>
            <a:off x="6573851" y="2117271"/>
            <a:ext cx="260896" cy="260896"/>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chemeClr val="bg1"/>
                </a:solidFill>
                <a:effectLst/>
                <a:uLnTx/>
                <a:uFillTx/>
                <a:latin typeface="Roboto Light"/>
                <a:ea typeface="+mn-ea"/>
                <a:cs typeface="+mn-cs"/>
              </a:rPr>
              <a:t>2</a:t>
            </a:r>
          </a:p>
        </p:txBody>
      </p:sp>
      <p:sp>
        <p:nvSpPr>
          <p:cNvPr id="176" name="Rectangle 5"/>
          <p:cNvSpPr/>
          <p:nvPr/>
        </p:nvSpPr>
        <p:spPr>
          <a:xfrm>
            <a:off x="6573851" y="2823061"/>
            <a:ext cx="260896" cy="260896"/>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chemeClr val="bg1"/>
                </a:solidFill>
                <a:effectLst/>
                <a:uLnTx/>
                <a:uFillTx/>
                <a:latin typeface="Roboto Light"/>
                <a:ea typeface="+mn-ea"/>
                <a:cs typeface="+mn-cs"/>
              </a:rPr>
              <a:t>4</a:t>
            </a:r>
          </a:p>
        </p:txBody>
      </p:sp>
      <p:sp>
        <p:nvSpPr>
          <p:cNvPr id="177" name="Rectangle 5"/>
          <p:cNvSpPr/>
          <p:nvPr/>
        </p:nvSpPr>
        <p:spPr>
          <a:xfrm>
            <a:off x="6573851" y="3175956"/>
            <a:ext cx="260896" cy="260896"/>
          </a:xfrm>
          <a:prstGeom prst="round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chemeClr val="bg1"/>
                </a:solidFill>
                <a:effectLst/>
                <a:uLnTx/>
                <a:uFillTx/>
                <a:latin typeface="Roboto Light"/>
                <a:ea typeface="+mn-ea"/>
                <a:cs typeface="+mn-cs"/>
              </a:rPr>
              <a:t>5</a:t>
            </a:r>
          </a:p>
        </p:txBody>
      </p:sp>
      <p:sp>
        <p:nvSpPr>
          <p:cNvPr id="178" name="Rectangle 5"/>
          <p:cNvSpPr/>
          <p:nvPr/>
        </p:nvSpPr>
        <p:spPr>
          <a:xfrm>
            <a:off x="6573851" y="4234641"/>
            <a:ext cx="260896" cy="260896"/>
          </a:xfrm>
          <a:prstGeom prst="roundRect">
            <a:avLst/>
          </a:prstGeom>
          <a:solidFill>
            <a:srgbClr val="F8C419"/>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8</a:t>
            </a:r>
          </a:p>
        </p:txBody>
      </p:sp>
      <p:sp>
        <p:nvSpPr>
          <p:cNvPr id="179" name="Rectangle 5"/>
          <p:cNvSpPr/>
          <p:nvPr/>
        </p:nvSpPr>
        <p:spPr>
          <a:xfrm>
            <a:off x="6573851" y="4587536"/>
            <a:ext cx="260896" cy="260896"/>
          </a:xfrm>
          <a:prstGeom prst="round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9</a:t>
            </a:r>
          </a:p>
        </p:txBody>
      </p:sp>
      <p:sp>
        <p:nvSpPr>
          <p:cNvPr id="180" name="Rectangle 5"/>
          <p:cNvSpPr/>
          <p:nvPr/>
        </p:nvSpPr>
        <p:spPr>
          <a:xfrm>
            <a:off x="6573851" y="3881746"/>
            <a:ext cx="260896" cy="260896"/>
          </a:xfrm>
          <a:prstGeom prst="roundRect">
            <a:avLst/>
          </a:prstGeom>
          <a:solidFill>
            <a:srgbClr val="F9C51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7</a:t>
            </a:r>
          </a:p>
        </p:txBody>
      </p:sp>
      <p:sp>
        <p:nvSpPr>
          <p:cNvPr id="181" name="Rectangle 5"/>
          <p:cNvSpPr/>
          <p:nvPr/>
        </p:nvSpPr>
        <p:spPr>
          <a:xfrm>
            <a:off x="6573851" y="3528851"/>
            <a:ext cx="260896" cy="260896"/>
          </a:xfrm>
          <a:prstGeom prst="roundRect">
            <a:avLst/>
          </a:prstGeom>
          <a:solidFill>
            <a:srgbClr val="F8C419"/>
          </a:solidFill>
          <a:ln w="12700" cap="flat" cmpd="sng" algn="ctr">
            <a:noFill/>
            <a:prstDash val="solid"/>
            <a:miter lim="800000"/>
          </a:ln>
          <a:effectLst/>
        </p:spPr>
        <p:txBody>
          <a:bodyPr lIns="36000" r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6</a:t>
            </a:r>
          </a:p>
        </p:txBody>
      </p:sp>
      <p:sp>
        <p:nvSpPr>
          <p:cNvPr id="182" name="Rectangle 5"/>
          <p:cNvSpPr/>
          <p:nvPr/>
        </p:nvSpPr>
        <p:spPr>
          <a:xfrm>
            <a:off x="6573851" y="2470166"/>
            <a:ext cx="260896" cy="260896"/>
          </a:xfrm>
          <a:prstGeom prst="roundRect">
            <a:avLst/>
          </a:prstGeom>
          <a:solidFill>
            <a:srgbClr val="FFFFFF">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solidFill>
                  <a:srgbClr val="11476E"/>
                </a:solidFill>
                <a:effectLst/>
                <a:uLnTx/>
                <a:uFillTx/>
                <a:latin typeface="Roboto Light"/>
                <a:ea typeface="+mn-ea"/>
                <a:cs typeface="+mn-cs"/>
              </a:rPr>
              <a:t>3</a:t>
            </a:r>
          </a:p>
        </p:txBody>
      </p:sp>
      <p:grpSp>
        <p:nvGrpSpPr>
          <p:cNvPr id="183" name="Group 88"/>
          <p:cNvGrpSpPr/>
          <p:nvPr/>
        </p:nvGrpSpPr>
        <p:grpSpPr>
          <a:xfrm>
            <a:off x="2839532" y="6095785"/>
            <a:ext cx="3291632" cy="261610"/>
            <a:chOff x="3484482" y="6134459"/>
            <a:chExt cx="4819280" cy="383025"/>
          </a:xfrm>
        </p:grpSpPr>
        <p:grpSp>
          <p:nvGrpSpPr>
            <p:cNvPr id="184" name="Group 89"/>
            <p:cNvGrpSpPr/>
            <p:nvPr/>
          </p:nvGrpSpPr>
          <p:grpSpPr>
            <a:xfrm>
              <a:off x="3484482" y="6134459"/>
              <a:ext cx="2350966" cy="383025"/>
              <a:chOff x="2670027" y="6134459"/>
              <a:chExt cx="2350966" cy="383025"/>
            </a:xfrm>
          </p:grpSpPr>
          <p:sp>
            <p:nvSpPr>
              <p:cNvPr id="188" name="Rectangle 5"/>
              <p:cNvSpPr/>
              <p:nvPr/>
            </p:nvSpPr>
            <p:spPr>
              <a:xfrm>
                <a:off x="2670027" y="6168130"/>
                <a:ext cx="315685" cy="315683"/>
              </a:xfrm>
              <a:prstGeom prst="rect">
                <a:avLst/>
              </a:prstGeom>
              <a:solidFill>
                <a:srgbClr val="F8C41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dirty="0">
                  <a:ln>
                    <a:noFill/>
                  </a:ln>
                  <a:solidFill>
                    <a:srgbClr val="FFFFFF"/>
                  </a:solidFill>
                  <a:effectLst/>
                  <a:uLnTx/>
                  <a:uFillTx/>
                  <a:ea typeface="+mn-ea"/>
                  <a:cs typeface="+mn-cs"/>
                </a:endParaRPr>
              </a:p>
            </p:txBody>
          </p:sp>
          <p:sp>
            <p:nvSpPr>
              <p:cNvPr id="189" name="TextBox 7"/>
              <p:cNvSpPr txBox="1"/>
              <p:nvPr/>
            </p:nvSpPr>
            <p:spPr>
              <a:xfrm>
                <a:off x="2985710" y="6134459"/>
                <a:ext cx="2035283" cy="38302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effectLst/>
                    <a:uLnTx/>
                    <a:uFillTx/>
                    <a:latin typeface="Arial" panose="020B0604020202020204" pitchFamily="34" charset="0"/>
                    <a:cs typeface="Arial" panose="020B0604020202020204" pitchFamily="34" charset="0"/>
                  </a:rPr>
                  <a:t>Overrated Services</a:t>
                </a:r>
              </a:p>
            </p:txBody>
          </p:sp>
        </p:grpSp>
        <p:grpSp>
          <p:nvGrpSpPr>
            <p:cNvPr id="185" name="Group 90"/>
            <p:cNvGrpSpPr/>
            <p:nvPr/>
          </p:nvGrpSpPr>
          <p:grpSpPr>
            <a:xfrm>
              <a:off x="5835448" y="6134459"/>
              <a:ext cx="2468314" cy="383025"/>
              <a:chOff x="6376173" y="6134460"/>
              <a:chExt cx="2468314" cy="383025"/>
            </a:xfrm>
          </p:grpSpPr>
          <p:sp>
            <p:nvSpPr>
              <p:cNvPr id="186" name="Rectangle 3"/>
              <p:cNvSpPr/>
              <p:nvPr/>
            </p:nvSpPr>
            <p:spPr>
              <a:xfrm>
                <a:off x="6376173" y="6168131"/>
                <a:ext cx="315685" cy="315683"/>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dirty="0">
                  <a:ln>
                    <a:noFill/>
                  </a:ln>
                  <a:solidFill>
                    <a:srgbClr val="FFFFFF"/>
                  </a:solidFill>
                  <a:effectLst/>
                  <a:uLnTx/>
                  <a:uFillTx/>
                  <a:ea typeface="+mn-ea"/>
                  <a:cs typeface="+mn-cs"/>
                </a:endParaRPr>
              </a:p>
            </p:txBody>
          </p:sp>
          <p:sp>
            <p:nvSpPr>
              <p:cNvPr id="187" name="TextBox 4"/>
              <p:cNvSpPr txBox="1"/>
              <p:nvPr/>
            </p:nvSpPr>
            <p:spPr>
              <a:xfrm>
                <a:off x="6691858" y="6134460"/>
                <a:ext cx="2152629" cy="38302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effectLst/>
                    <a:uLnTx/>
                    <a:uFillTx/>
                    <a:latin typeface="Arial" panose="020B0604020202020204" pitchFamily="34" charset="0"/>
                    <a:cs typeface="Arial" panose="020B0604020202020204" pitchFamily="34" charset="0"/>
                  </a:rPr>
                  <a:t>Underrated Services</a:t>
                </a:r>
              </a:p>
            </p:txBody>
          </p:sp>
        </p:grpSp>
      </p:grpSp>
    </p:spTree>
    <p:extLst>
      <p:ext uri="{BB962C8B-B14F-4D97-AF65-F5344CB8AC3E}">
        <p14:creationId xmlns:p14="http://schemas.microsoft.com/office/powerpoint/2010/main" val="343313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Take a strategic approach to your SDLC so that you shine the right light on your delivery teams</a:t>
            </a:r>
          </a:p>
        </p:txBody>
      </p:sp>
      <p:sp>
        <p:nvSpPr>
          <p:cNvPr id="3" name="Rectangle 2">
            <a:extLst>
              <a:ext uri="{FF2B5EF4-FFF2-40B4-BE49-F238E27FC236}">
                <a16:creationId xmlns:a16="http://schemas.microsoft.com/office/drawing/2014/main" id="{A26AEC1B-01B1-479C-9C54-7A77E5A53B6F}"/>
              </a:ext>
            </a:extLst>
          </p:cNvPr>
          <p:cNvSpPr/>
          <p:nvPr/>
        </p:nvSpPr>
        <p:spPr>
          <a:xfrm>
            <a:off x="1286081" y="4241362"/>
            <a:ext cx="1613577" cy="923330"/>
          </a:xfrm>
          <a:prstGeom prst="rect">
            <a:avLst/>
          </a:prstGeom>
        </p:spPr>
        <p:txBody>
          <a:bodyPr wrap="square">
            <a:spAutoFit/>
          </a:bodyPr>
          <a:lstStyle/>
          <a:p>
            <a:pPr algn="ctr"/>
            <a:r>
              <a:rPr lang="en-CA" sz="5400" b="1" i="1" dirty="0">
                <a:solidFill>
                  <a:schemeClr val="accent2"/>
                </a:solidFill>
              </a:rPr>
              <a:t>79%</a:t>
            </a:r>
          </a:p>
        </p:txBody>
      </p:sp>
      <p:sp>
        <p:nvSpPr>
          <p:cNvPr id="4" name="Rectangle 3">
            <a:extLst>
              <a:ext uri="{FF2B5EF4-FFF2-40B4-BE49-F238E27FC236}">
                <a16:creationId xmlns:a16="http://schemas.microsoft.com/office/drawing/2014/main" id="{D425BB6F-CD4B-4C53-9E92-A77BE26A5DA9}"/>
              </a:ext>
            </a:extLst>
          </p:cNvPr>
          <p:cNvSpPr/>
          <p:nvPr/>
        </p:nvSpPr>
        <p:spPr>
          <a:xfrm>
            <a:off x="409035" y="5044537"/>
            <a:ext cx="3367668" cy="1115690"/>
          </a:xfrm>
          <a:prstGeom prst="rect">
            <a:avLst/>
          </a:prstGeom>
        </p:spPr>
        <p:txBody>
          <a:bodyPr wrap="square">
            <a:spAutoFit/>
          </a:bodyPr>
          <a:lstStyle/>
          <a:p>
            <a:pPr marL="0" lvl="1" algn="ctr"/>
            <a:r>
              <a:rPr lang="en-US" sz="1400" dirty="0">
                <a:solidFill>
                  <a:srgbClr val="333333"/>
                </a:solidFill>
              </a:rPr>
              <a:t>of organizations </a:t>
            </a:r>
            <a:r>
              <a:rPr lang="en-CA" sz="1400" dirty="0">
                <a:solidFill>
                  <a:srgbClr val="333333"/>
                </a:solidFill>
              </a:rPr>
              <a:t>with high application suite satisfaction also see high satisfaction of IT’s ability to align itself and support business goals</a:t>
            </a:r>
            <a:r>
              <a:rPr lang="en-CA" sz="1200" dirty="0">
                <a:solidFill>
                  <a:srgbClr val="333333"/>
                </a:solidFill>
                <a:ea typeface="Calibri" panose="020F0502020204030204" pitchFamily="34" charset="0"/>
                <a:cs typeface="Arial" panose="020B0604020202020204" pitchFamily="34" charset="0"/>
              </a:rPr>
              <a:t>.</a:t>
            </a:r>
          </a:p>
          <a:p>
            <a:pPr marL="0" lvl="1" algn="ctr"/>
            <a:r>
              <a:rPr lang="en-CA" sz="1000" b="1" dirty="0">
                <a:solidFill>
                  <a:srgbClr val="333333"/>
                </a:solidFill>
                <a:ea typeface="Calibri" panose="020F0502020204030204" pitchFamily="34" charset="0"/>
                <a:cs typeface="Arial" panose="020B0604020202020204" pitchFamily="34" charset="0"/>
              </a:rPr>
              <a:t>Source:</a:t>
            </a:r>
            <a:r>
              <a:rPr lang="en-CA" sz="1000" dirty="0">
                <a:solidFill>
                  <a:srgbClr val="333333"/>
                </a:solidFill>
                <a:ea typeface="Calibri" panose="020F0502020204030204" pitchFamily="34" charset="0"/>
                <a:cs typeface="Arial" panose="020B0604020202020204" pitchFamily="34" charset="0"/>
              </a:rPr>
              <a:t> Info-Tech; </a:t>
            </a:r>
            <a:r>
              <a:rPr lang="en-CA" sz="1000" i="1" dirty="0">
                <a:solidFill>
                  <a:srgbClr val="333333"/>
                </a:solidFill>
                <a:ea typeface="Calibri" panose="020F0502020204030204" pitchFamily="34" charset="0"/>
                <a:cs typeface="Arial" panose="020B0604020202020204" pitchFamily="34" charset="0"/>
              </a:rPr>
              <a:t>N=230</a:t>
            </a:r>
            <a:r>
              <a:rPr lang="en-US" sz="1000" dirty="0">
                <a:solidFill>
                  <a:srgbClr val="333333"/>
                </a:solidFill>
                <a:ea typeface="Calibri" panose="020F0502020204030204" pitchFamily="34" charset="0"/>
                <a:cs typeface="Arial" panose="020B0604020202020204" pitchFamily="34" charset="0"/>
              </a:rPr>
              <a:t> </a:t>
            </a:r>
            <a:endParaRPr lang="en-CA" sz="1000" dirty="0">
              <a:solidFill>
                <a:srgbClr val="333333"/>
              </a:solidFill>
            </a:endParaRPr>
          </a:p>
        </p:txBody>
      </p:sp>
      <p:sp>
        <p:nvSpPr>
          <p:cNvPr id="5" name="Half Frame 19">
            <a:extLst>
              <a:ext uri="{FF2B5EF4-FFF2-40B4-BE49-F238E27FC236}">
                <a16:creationId xmlns:a16="http://schemas.microsoft.com/office/drawing/2014/main" id="{DD11505A-FFB9-4353-8D21-306728433025}"/>
              </a:ext>
            </a:extLst>
          </p:cNvPr>
          <p:cNvSpPr/>
          <p:nvPr/>
        </p:nvSpPr>
        <p:spPr>
          <a:xfrm>
            <a:off x="317292" y="4342814"/>
            <a:ext cx="645810" cy="548750"/>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rgbClr val="333333"/>
              </a:solidFill>
            </a:endParaRPr>
          </a:p>
        </p:txBody>
      </p:sp>
      <p:sp>
        <p:nvSpPr>
          <p:cNvPr id="6" name="Half Frame 20">
            <a:extLst>
              <a:ext uri="{FF2B5EF4-FFF2-40B4-BE49-F238E27FC236}">
                <a16:creationId xmlns:a16="http://schemas.microsoft.com/office/drawing/2014/main" id="{EB8746DA-9171-4656-B71D-EF5BCC0C1530}"/>
              </a:ext>
            </a:extLst>
          </p:cNvPr>
          <p:cNvSpPr/>
          <p:nvPr/>
        </p:nvSpPr>
        <p:spPr>
          <a:xfrm rot="10800000">
            <a:off x="3138291" y="5632477"/>
            <a:ext cx="693949" cy="578696"/>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rgbClr val="333333"/>
              </a:solidFill>
            </a:endParaRPr>
          </a:p>
        </p:txBody>
      </p:sp>
      <p:sp>
        <p:nvSpPr>
          <p:cNvPr id="7" name="Rectangle 6">
            <a:extLst>
              <a:ext uri="{FF2B5EF4-FFF2-40B4-BE49-F238E27FC236}">
                <a16:creationId xmlns:a16="http://schemas.microsoft.com/office/drawing/2014/main" id="{27EE5ED6-EA0F-4D93-B713-273D60C0A777}"/>
              </a:ext>
            </a:extLst>
          </p:cNvPr>
          <p:cNvSpPr/>
          <p:nvPr/>
        </p:nvSpPr>
        <p:spPr>
          <a:xfrm>
            <a:off x="4123097" y="1245975"/>
            <a:ext cx="4754202" cy="628545"/>
          </a:xfrm>
          <a:prstGeom prst="rect">
            <a:avLst/>
          </a:prstGeom>
          <a:solidFill>
            <a:schemeClr val="accent1"/>
          </a:solidFill>
        </p:spPr>
        <p:txBody>
          <a:bodyPr wrap="square" anchor="ctr">
            <a:noAutofit/>
          </a:bodyPr>
          <a:lstStyle/>
          <a:p>
            <a:pPr marL="216000" indent="-216000" algn="ctr"/>
            <a:r>
              <a:rPr lang="en-CA" sz="1600" b="1" dirty="0">
                <a:solidFill>
                  <a:schemeClr val="bg1"/>
                </a:solidFill>
              </a:rPr>
              <a:t>Improve Business Application Satisfaction by</a:t>
            </a:r>
          </a:p>
          <a:p>
            <a:pPr marL="216000" indent="-216000" algn="ctr"/>
            <a:r>
              <a:rPr lang="en-CA" sz="1600" b="1" dirty="0">
                <a:solidFill>
                  <a:schemeClr val="bg1"/>
                </a:solidFill>
              </a:rPr>
              <a:t>Optimizing Work Order and Project Delivery </a:t>
            </a:r>
          </a:p>
        </p:txBody>
      </p:sp>
      <p:sp>
        <p:nvSpPr>
          <p:cNvPr id="8" name="Text Placeholder 2">
            <a:extLst>
              <a:ext uri="{FF2B5EF4-FFF2-40B4-BE49-F238E27FC236}">
                <a16:creationId xmlns:a16="http://schemas.microsoft.com/office/drawing/2014/main" id="{1E7EE0FD-80E8-479E-8803-FE007D06FFCC}"/>
              </a:ext>
            </a:extLst>
          </p:cNvPr>
          <p:cNvSpPr>
            <a:spLocks noGrp="1"/>
          </p:cNvSpPr>
          <p:nvPr/>
        </p:nvSpPr>
        <p:spPr bwMode="auto">
          <a:xfrm>
            <a:off x="257175" y="1847492"/>
            <a:ext cx="3805806" cy="178130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2075" indent="0">
              <a:buNone/>
            </a:pPr>
            <a:r>
              <a:rPr lang="en-US" sz="1800" dirty="0"/>
              <a:t>Your SDLC strategy defines an actionable plan intended to improve the efficiency and effectiveness of product and change delivery through strategic implementation of optimization initiatives in the right areas. This strategy instills confidence that you have your stakeholders’ needs in mind.</a:t>
            </a:r>
            <a:endParaRPr lang="en-CA" sz="1800" dirty="0"/>
          </a:p>
        </p:txBody>
      </p:sp>
      <p:graphicFrame>
        <p:nvGraphicFramePr>
          <p:cNvPr id="9" name="Chart 8"/>
          <p:cNvGraphicFramePr/>
          <p:nvPr>
            <p:extLst>
              <p:ext uri="{D42A27DB-BD31-4B8C-83A1-F6EECF244321}">
                <p14:modId xmlns:p14="http://schemas.microsoft.com/office/powerpoint/2010/main" val="2687229850"/>
              </p:ext>
            </p:extLst>
          </p:nvPr>
        </p:nvGraphicFramePr>
        <p:xfrm>
          <a:off x="4123097" y="1755582"/>
          <a:ext cx="4754202" cy="41662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5"/>
          <p:cNvSpPr txBox="1"/>
          <p:nvPr/>
        </p:nvSpPr>
        <p:spPr>
          <a:xfrm>
            <a:off x="4182244" y="5877000"/>
            <a:ext cx="4635909" cy="507831"/>
          </a:xfrm>
          <a:prstGeom prst="rect">
            <a:avLst/>
          </a:prstGeom>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i="1" dirty="0"/>
              <a:t>N=839</a:t>
            </a:r>
            <a:r>
              <a:rPr lang="en-US" sz="900" dirty="0"/>
              <a:t> organizations from ITRG’s CIO Business Vision Diagnostic</a:t>
            </a:r>
          </a:p>
          <a:p>
            <a:pPr algn="ctr"/>
            <a:r>
              <a:rPr lang="en-US" sz="900" dirty="0"/>
              <a:t>Overall Projects is the average of completed IT projects and IT project availability.</a:t>
            </a:r>
          </a:p>
          <a:p>
            <a:pPr algn="ctr"/>
            <a:r>
              <a:rPr lang="en-US" sz="900" dirty="0"/>
              <a:t>Overall Work Orders is the average of effective work orders and timely work orders.</a:t>
            </a:r>
            <a:endParaRPr lang="en-CA" sz="900" dirty="0"/>
          </a:p>
        </p:txBody>
      </p:sp>
    </p:spTree>
    <p:extLst>
      <p:ext uri="{BB962C8B-B14F-4D97-AF65-F5344CB8AC3E}">
        <p14:creationId xmlns:p14="http://schemas.microsoft.com/office/powerpoint/2010/main" val="231000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24CF7C5E-82B1-42B4-BA91-EF979B42373E}"/>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97527" y="2502918"/>
            <a:ext cx="3359516" cy="2671245"/>
          </a:xfrm>
          <a:prstGeom prst="rect">
            <a:avLst/>
          </a:prstGeom>
        </p:spPr>
      </p:pic>
      <p:sp>
        <p:nvSpPr>
          <p:cNvPr id="2" name="Title 1"/>
          <p:cNvSpPr>
            <a:spLocks noGrp="1"/>
          </p:cNvSpPr>
          <p:nvPr>
            <p:ph type="title"/>
          </p:nvPr>
        </p:nvSpPr>
        <p:spPr/>
        <p:txBody>
          <a:bodyPr/>
          <a:lstStyle/>
          <a:p>
            <a:r>
              <a:rPr lang="en-CA" dirty="0"/>
              <a:t>Build your SDLC capabilities around good practices</a:t>
            </a:r>
          </a:p>
        </p:txBody>
      </p:sp>
      <p:grpSp>
        <p:nvGrpSpPr>
          <p:cNvPr id="12" name="Group 11"/>
          <p:cNvGrpSpPr/>
          <p:nvPr/>
        </p:nvGrpSpPr>
        <p:grpSpPr>
          <a:xfrm>
            <a:off x="253491" y="2762283"/>
            <a:ext cx="5080740" cy="738664"/>
            <a:chOff x="291360" y="3839444"/>
            <a:chExt cx="5080740" cy="738664"/>
          </a:xfrm>
        </p:grpSpPr>
        <p:sp>
          <p:nvSpPr>
            <p:cNvPr id="13" name="Rectangle 12"/>
            <p:cNvSpPr/>
            <p:nvPr/>
          </p:nvSpPr>
          <p:spPr>
            <a:xfrm>
              <a:off x="740856" y="3839444"/>
              <a:ext cx="4631244" cy="738664"/>
            </a:xfrm>
            <a:prstGeom prst="rect">
              <a:avLst/>
            </a:prstGeom>
          </p:spPr>
          <p:txBody>
            <a:bodyPr wrap="square">
              <a:spAutoFit/>
            </a:bodyPr>
            <a:lstStyle/>
            <a:p>
              <a:pPr>
                <a:buSzPct val="140000"/>
              </a:pPr>
              <a:r>
                <a:rPr lang="en-CA" sz="1400" b="1" dirty="0">
                  <a:solidFill>
                    <a:srgbClr val="333333"/>
                  </a:solidFill>
                </a:rPr>
                <a:t>Strategy and planning,</a:t>
              </a:r>
              <a:r>
                <a:rPr lang="en-CA" sz="1400" dirty="0">
                  <a:solidFill>
                    <a:srgbClr val="333333"/>
                  </a:solidFill>
                </a:rPr>
                <a:t> including the intake, analysis, and planning of requirements, and allocation of resources to begin delivery.</a:t>
              </a:r>
            </a:p>
          </p:txBody>
        </p:sp>
        <p:grpSp>
          <p:nvGrpSpPr>
            <p:cNvPr id="14" name="Group 13"/>
            <p:cNvGrpSpPr/>
            <p:nvPr/>
          </p:nvGrpSpPr>
          <p:grpSpPr>
            <a:xfrm>
              <a:off x="291360" y="3900757"/>
              <a:ext cx="400594" cy="400594"/>
              <a:chOff x="291360" y="4262095"/>
              <a:chExt cx="400594" cy="400594"/>
            </a:xfrm>
          </p:grpSpPr>
          <p:sp>
            <p:nvSpPr>
              <p:cNvPr id="15" name="Oval 145408"/>
              <p:cNvSpPr/>
              <p:nvPr/>
            </p:nvSpPr>
            <p:spPr>
              <a:xfrm>
                <a:off x="291360" y="4262095"/>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89" y="4302918"/>
                <a:ext cx="308536" cy="308536"/>
              </a:xfrm>
              <a:prstGeom prst="rect">
                <a:avLst/>
              </a:prstGeom>
            </p:spPr>
          </p:pic>
        </p:grpSp>
      </p:grpSp>
      <p:grpSp>
        <p:nvGrpSpPr>
          <p:cNvPr id="17" name="Group 16"/>
          <p:cNvGrpSpPr/>
          <p:nvPr/>
        </p:nvGrpSpPr>
        <p:grpSpPr>
          <a:xfrm>
            <a:off x="253491" y="3803109"/>
            <a:ext cx="5080740" cy="738664"/>
            <a:chOff x="291360" y="4567409"/>
            <a:chExt cx="5080740" cy="738664"/>
          </a:xfrm>
        </p:grpSpPr>
        <p:sp>
          <p:nvSpPr>
            <p:cNvPr id="18" name="Rectangle 17"/>
            <p:cNvSpPr/>
            <p:nvPr/>
          </p:nvSpPr>
          <p:spPr>
            <a:xfrm>
              <a:off x="741040" y="4567409"/>
              <a:ext cx="4631060" cy="738664"/>
            </a:xfrm>
            <a:prstGeom prst="rect">
              <a:avLst/>
            </a:prstGeom>
          </p:spPr>
          <p:txBody>
            <a:bodyPr wrap="square">
              <a:spAutoFit/>
            </a:bodyPr>
            <a:lstStyle/>
            <a:p>
              <a:pPr>
                <a:buSzPct val="140000"/>
              </a:pPr>
              <a:r>
                <a:rPr lang="en-CA" sz="1400" b="1" dirty="0">
                  <a:solidFill>
                    <a:srgbClr val="333333"/>
                  </a:solidFill>
                </a:rPr>
                <a:t>Design and delivery, </a:t>
              </a:r>
              <a:r>
                <a:rPr lang="en-CA" sz="1400" dirty="0">
                  <a:solidFill>
                    <a:srgbClr val="333333"/>
                  </a:solidFill>
                </a:rPr>
                <a:t>including architecture design, coding, testing, and releasing of products aligned to functional and non-functional requirements.</a:t>
              </a:r>
            </a:p>
          </p:txBody>
        </p:sp>
        <p:grpSp>
          <p:nvGrpSpPr>
            <p:cNvPr id="19" name="Group 18"/>
            <p:cNvGrpSpPr/>
            <p:nvPr/>
          </p:nvGrpSpPr>
          <p:grpSpPr>
            <a:xfrm>
              <a:off x="291360" y="4736444"/>
              <a:ext cx="400594" cy="400594"/>
              <a:chOff x="291360" y="4784027"/>
              <a:chExt cx="400594" cy="400594"/>
            </a:xfrm>
          </p:grpSpPr>
          <p:sp>
            <p:nvSpPr>
              <p:cNvPr id="20" name="Oval 145408"/>
              <p:cNvSpPr/>
              <p:nvPr/>
            </p:nvSpPr>
            <p:spPr>
              <a:xfrm>
                <a:off x="291360" y="4784027"/>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89" y="4830056"/>
                <a:ext cx="308536" cy="308536"/>
              </a:xfrm>
              <a:prstGeom prst="rect">
                <a:avLst/>
              </a:prstGeom>
            </p:spPr>
          </p:pic>
        </p:grpSp>
      </p:grpSp>
      <p:grpSp>
        <p:nvGrpSpPr>
          <p:cNvPr id="22" name="Group 21"/>
          <p:cNvGrpSpPr/>
          <p:nvPr/>
        </p:nvGrpSpPr>
        <p:grpSpPr>
          <a:xfrm>
            <a:off x="253491" y="4843935"/>
            <a:ext cx="5080740" cy="523220"/>
            <a:chOff x="291360" y="5247453"/>
            <a:chExt cx="5080740" cy="523220"/>
          </a:xfrm>
        </p:grpSpPr>
        <p:sp>
          <p:nvSpPr>
            <p:cNvPr id="23" name="Rectangle 22"/>
            <p:cNvSpPr/>
            <p:nvPr/>
          </p:nvSpPr>
          <p:spPr>
            <a:xfrm>
              <a:off x="737981" y="5247453"/>
              <a:ext cx="4634119" cy="523220"/>
            </a:xfrm>
            <a:prstGeom prst="rect">
              <a:avLst/>
            </a:prstGeom>
          </p:spPr>
          <p:txBody>
            <a:bodyPr wrap="square">
              <a:spAutoFit/>
            </a:bodyPr>
            <a:lstStyle/>
            <a:p>
              <a:pPr>
                <a:buSzPct val="140000"/>
              </a:pPr>
              <a:r>
                <a:rPr lang="en-CA" sz="1400" b="1" dirty="0">
                  <a:solidFill>
                    <a:srgbClr val="333333"/>
                  </a:solidFill>
                </a:rPr>
                <a:t>Reporting and analytics,</a:t>
              </a:r>
              <a:r>
                <a:rPr lang="en-CA" sz="1400" dirty="0">
                  <a:solidFill>
                    <a:srgbClr val="333333"/>
                  </a:solidFill>
                </a:rPr>
                <a:t> including communication, dashboards, and product satisfaction and adoption.</a:t>
              </a:r>
            </a:p>
          </p:txBody>
        </p:sp>
        <p:grpSp>
          <p:nvGrpSpPr>
            <p:cNvPr id="24" name="Group 23"/>
            <p:cNvGrpSpPr/>
            <p:nvPr/>
          </p:nvGrpSpPr>
          <p:grpSpPr>
            <a:xfrm>
              <a:off x="291360" y="5305959"/>
              <a:ext cx="400594" cy="400594"/>
              <a:chOff x="291360" y="5305959"/>
              <a:chExt cx="400594" cy="400594"/>
            </a:xfrm>
          </p:grpSpPr>
          <p:sp>
            <p:nvSpPr>
              <p:cNvPr id="25" name="Oval 145408"/>
              <p:cNvSpPr/>
              <p:nvPr/>
            </p:nvSpPr>
            <p:spPr>
              <a:xfrm>
                <a:off x="291360" y="5305959"/>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89" y="5351988"/>
                <a:ext cx="308536" cy="308536"/>
              </a:xfrm>
              <a:prstGeom prst="rect">
                <a:avLst/>
              </a:prstGeom>
            </p:spPr>
          </p:pic>
        </p:grpSp>
      </p:grpSp>
      <p:grpSp>
        <p:nvGrpSpPr>
          <p:cNvPr id="27" name="Group 26"/>
          <p:cNvGrpSpPr/>
          <p:nvPr/>
        </p:nvGrpSpPr>
        <p:grpSpPr>
          <a:xfrm>
            <a:off x="253491" y="5669316"/>
            <a:ext cx="5080740" cy="738664"/>
            <a:chOff x="291360" y="5852721"/>
            <a:chExt cx="5080740" cy="738664"/>
          </a:xfrm>
        </p:grpSpPr>
        <p:sp>
          <p:nvSpPr>
            <p:cNvPr id="28" name="Rectangle 27"/>
            <p:cNvSpPr/>
            <p:nvPr/>
          </p:nvSpPr>
          <p:spPr>
            <a:xfrm>
              <a:off x="737384" y="5852721"/>
              <a:ext cx="4634716" cy="738664"/>
            </a:xfrm>
            <a:prstGeom prst="rect">
              <a:avLst/>
            </a:prstGeom>
          </p:spPr>
          <p:txBody>
            <a:bodyPr wrap="square">
              <a:spAutoFit/>
            </a:bodyPr>
            <a:lstStyle/>
            <a:p>
              <a:pPr>
                <a:buSzPct val="140000"/>
              </a:pPr>
              <a:r>
                <a:rPr lang="en-CA" sz="1400" b="1" dirty="0">
                  <a:solidFill>
                    <a:srgbClr val="333333"/>
                  </a:solidFill>
                </a:rPr>
                <a:t>Practice management,</a:t>
              </a:r>
              <a:r>
                <a:rPr lang="en-CA" sz="1400" dirty="0">
                  <a:solidFill>
                    <a:srgbClr val="333333"/>
                  </a:solidFill>
                </a:rPr>
                <a:t> including tool management, continuous improvement, product and process ownership, CoE, and artifact management.</a:t>
              </a:r>
            </a:p>
          </p:txBody>
        </p:sp>
        <p:grpSp>
          <p:nvGrpSpPr>
            <p:cNvPr id="29" name="Group 28"/>
            <p:cNvGrpSpPr/>
            <p:nvPr/>
          </p:nvGrpSpPr>
          <p:grpSpPr>
            <a:xfrm>
              <a:off x="291360" y="6021756"/>
              <a:ext cx="400594" cy="400594"/>
              <a:chOff x="291360" y="5827891"/>
              <a:chExt cx="400594" cy="400594"/>
            </a:xfrm>
          </p:grpSpPr>
          <p:sp>
            <p:nvSpPr>
              <p:cNvPr id="30" name="Oval 145410"/>
              <p:cNvSpPr/>
              <p:nvPr/>
            </p:nvSpPr>
            <p:spPr>
              <a:xfrm>
                <a:off x="291360" y="5827891"/>
                <a:ext cx="400594" cy="400594"/>
              </a:xfrm>
              <a:prstGeom prst="ellipse">
                <a:avLst/>
              </a:prstGeom>
              <a:solidFill>
                <a:schemeClr val="accent2"/>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389" y="5873920"/>
                <a:ext cx="308536" cy="308536"/>
              </a:xfrm>
              <a:prstGeom prst="rect">
                <a:avLst/>
              </a:prstGeom>
            </p:spPr>
          </p:pic>
        </p:grpSp>
      </p:grpSp>
      <p:sp>
        <p:nvSpPr>
          <p:cNvPr id="32" name="Rectangle 31"/>
          <p:cNvSpPr/>
          <p:nvPr/>
        </p:nvSpPr>
        <p:spPr>
          <a:xfrm>
            <a:off x="215622" y="1259792"/>
            <a:ext cx="5156478" cy="1200329"/>
          </a:xfrm>
          <a:prstGeom prst="rect">
            <a:avLst/>
          </a:prstGeom>
        </p:spPr>
        <p:txBody>
          <a:bodyPr wrap="square">
            <a:spAutoFit/>
          </a:bodyPr>
          <a:lstStyle/>
          <a:p>
            <a:pPr algn="ctr"/>
            <a:r>
              <a:rPr lang="en-CA" dirty="0">
                <a:solidFill>
                  <a:schemeClr val="tx2"/>
                </a:solidFill>
              </a:rPr>
              <a:t>Product delivery requires a core set of SDLC capabilities centered on </a:t>
            </a:r>
            <a:r>
              <a:rPr lang="en-CA" b="1" dirty="0">
                <a:solidFill>
                  <a:schemeClr val="tx2"/>
                </a:solidFill>
              </a:rPr>
              <a:t>global awareness, just enough documentation and analysis, and collaboration. </a:t>
            </a:r>
            <a:endParaRPr lang="en-CA" b="1" dirty="0">
              <a:solidFill>
                <a:schemeClr val="accent1"/>
              </a:solidFill>
            </a:endParaRPr>
          </a:p>
        </p:txBody>
      </p:sp>
    </p:spTree>
    <p:extLst>
      <p:ext uri="{BB962C8B-B14F-4D97-AF65-F5344CB8AC3E}">
        <p14:creationId xmlns:p14="http://schemas.microsoft.com/office/powerpoint/2010/main" val="203723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3964-A0AC-4136-80D3-5FE3851D940E}"/>
              </a:ext>
            </a:extLst>
          </p:cNvPr>
          <p:cNvSpPr>
            <a:spLocks noGrp="1"/>
          </p:cNvSpPr>
          <p:nvPr>
            <p:ph type="title"/>
          </p:nvPr>
        </p:nvSpPr>
        <p:spPr/>
        <p:txBody>
          <a:bodyPr/>
          <a:lstStyle/>
          <a:p>
            <a:r>
              <a:rPr lang="en-CA" dirty="0"/>
              <a:t>Use Info-Tech’s template and tool to document your SDLC strategy</a:t>
            </a:r>
          </a:p>
        </p:txBody>
      </p:sp>
      <p:sp>
        <p:nvSpPr>
          <p:cNvPr id="4" name="Rectangle 3">
            <a:extLst>
              <a:ext uri="{FF2B5EF4-FFF2-40B4-BE49-F238E27FC236}">
                <a16:creationId xmlns:a16="http://schemas.microsoft.com/office/drawing/2014/main" id="{78ACBEF9-3A52-4755-9A32-E4346192C480}"/>
              </a:ext>
            </a:extLst>
          </p:cNvPr>
          <p:cNvSpPr/>
          <p:nvPr/>
        </p:nvSpPr>
        <p:spPr>
          <a:xfrm>
            <a:off x="0" y="1126610"/>
            <a:ext cx="4271059" cy="53899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 name="Group 4">
            <a:extLst>
              <a:ext uri="{FF2B5EF4-FFF2-40B4-BE49-F238E27FC236}">
                <a16:creationId xmlns:a16="http://schemas.microsoft.com/office/drawing/2014/main" id="{AF097EBE-9D5E-4E8F-BB1C-A51BE92AE873}"/>
              </a:ext>
            </a:extLst>
          </p:cNvPr>
          <p:cNvGrpSpPr/>
          <p:nvPr/>
        </p:nvGrpSpPr>
        <p:grpSpPr>
          <a:xfrm>
            <a:off x="4271058" y="1126610"/>
            <a:ext cx="4872942" cy="404781"/>
            <a:chOff x="4085687" y="1763713"/>
            <a:chExt cx="4872942" cy="404781"/>
          </a:xfrm>
          <a:solidFill>
            <a:schemeClr val="accent2"/>
          </a:solidFill>
          <a:effectLst/>
        </p:grpSpPr>
        <p:sp>
          <p:nvSpPr>
            <p:cNvPr id="6" name="Rectangle 5">
              <a:extLst>
                <a:ext uri="{FF2B5EF4-FFF2-40B4-BE49-F238E27FC236}">
                  <a16:creationId xmlns:a16="http://schemas.microsoft.com/office/drawing/2014/main" id="{85458465-364C-492C-B00E-C268B784C6A2}"/>
                </a:ext>
              </a:extLst>
            </p:cNvPr>
            <p:cNvSpPr/>
            <p:nvPr/>
          </p:nvSpPr>
          <p:spPr>
            <a:xfrm>
              <a:off x="4085687" y="1763713"/>
              <a:ext cx="4872942" cy="404781"/>
            </a:xfrm>
            <a:prstGeom prst="rect">
              <a:avLst/>
            </a:prstGeom>
            <a:grp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4013" algn="ctr"/>
              <a:r>
                <a:rPr lang="en-CA" sz="1400" dirty="0"/>
                <a:t>INFO-TECH</a:t>
              </a:r>
              <a:r>
                <a:rPr lang="en-CA" sz="1400" b="1" dirty="0"/>
                <a:t> DELIVERABLE</a:t>
              </a:r>
            </a:p>
          </p:txBody>
        </p:sp>
        <p:pic>
          <p:nvPicPr>
            <p:cNvPr id="7" name="Picture 6">
              <a:extLst>
                <a:ext uri="{FF2B5EF4-FFF2-40B4-BE49-F238E27FC236}">
                  <a16:creationId xmlns:a16="http://schemas.microsoft.com/office/drawing/2014/main" id="{6CAEE002-B35C-42D1-80D8-7520B1076D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4461" y="1863232"/>
              <a:ext cx="205742" cy="205742"/>
            </a:xfrm>
            <a:prstGeom prst="rect">
              <a:avLst/>
            </a:prstGeom>
            <a:grpFill/>
          </p:spPr>
        </p:pic>
      </p:grpSp>
      <p:sp>
        <p:nvSpPr>
          <p:cNvPr id="8" name="Rectangle 7">
            <a:extLst>
              <a:ext uri="{FF2B5EF4-FFF2-40B4-BE49-F238E27FC236}">
                <a16:creationId xmlns:a16="http://schemas.microsoft.com/office/drawing/2014/main" id="{57E32D95-F598-4308-BF05-A76D4071DB6E}"/>
              </a:ext>
            </a:extLst>
          </p:cNvPr>
          <p:cNvSpPr/>
          <p:nvPr/>
        </p:nvSpPr>
        <p:spPr>
          <a:xfrm>
            <a:off x="128587" y="1735954"/>
            <a:ext cx="4013884" cy="4431983"/>
          </a:xfrm>
          <a:prstGeom prst="rect">
            <a:avLst/>
          </a:prstGeom>
        </p:spPr>
        <p:txBody>
          <a:bodyPr wrap="square">
            <a:spAutoFit/>
          </a:bodyPr>
          <a:lstStyle/>
          <a:p>
            <a:pPr>
              <a:spcAft>
                <a:spcPts val="600"/>
              </a:spcAft>
            </a:pPr>
            <a:r>
              <a:rPr lang="en-US" sz="1400" dirty="0"/>
              <a:t>Leverage Info-Tech’s </a:t>
            </a:r>
            <a:r>
              <a:rPr lang="en-CA" sz="1400" i="1" dirty="0">
                <a:hlinkClick r:id="rId3"/>
              </a:rPr>
              <a:t>SDLC Strategy Template</a:t>
            </a:r>
            <a:r>
              <a:rPr lang="en-CA" sz="1400" i="1" dirty="0"/>
              <a:t> </a:t>
            </a:r>
            <a:r>
              <a:rPr lang="en-US" sz="1400" dirty="0"/>
              <a:t>to ensure your product delivery and management teams and stakeholders understand the priorities and rationale behind the initiatives and plans to optimize your SDLC practice. </a:t>
            </a:r>
          </a:p>
          <a:p>
            <a:pPr>
              <a:spcAft>
                <a:spcPts val="600"/>
              </a:spcAft>
            </a:pPr>
            <a:endParaRPr lang="en-US" sz="1400" dirty="0"/>
          </a:p>
          <a:p>
            <a:pPr>
              <a:spcAft>
                <a:spcPts val="600"/>
              </a:spcAft>
            </a:pPr>
            <a:r>
              <a:rPr lang="en-US" sz="1400" b="1" dirty="0"/>
              <a:t>Goals:</a:t>
            </a:r>
          </a:p>
          <a:p>
            <a:pPr marL="171450" indent="-171450">
              <a:spcAft>
                <a:spcPts val="600"/>
              </a:spcAft>
              <a:buFont typeface="Arial" panose="020B0604020202020204" pitchFamily="34" charset="0"/>
              <a:buChar char="•"/>
            </a:pPr>
            <a:r>
              <a:rPr lang="en-US" sz="1400" dirty="0"/>
              <a:t>Standardize your product and quality definitions.</a:t>
            </a:r>
          </a:p>
          <a:p>
            <a:pPr marL="171450" indent="-171450">
              <a:spcAft>
                <a:spcPts val="600"/>
              </a:spcAft>
              <a:buFont typeface="Arial" panose="020B0604020202020204" pitchFamily="34" charset="0"/>
              <a:buChar char="•"/>
            </a:pPr>
            <a:r>
              <a:rPr lang="en-US" sz="1400" dirty="0"/>
              <a:t>Understand the business and IT objectives that define SDLC success through business value sources.</a:t>
            </a:r>
          </a:p>
          <a:p>
            <a:pPr marL="171450" indent="-171450">
              <a:spcAft>
                <a:spcPts val="600"/>
              </a:spcAft>
              <a:buFont typeface="Arial" panose="020B0604020202020204" pitchFamily="34" charset="0"/>
              <a:buChar char="•"/>
            </a:pPr>
            <a:r>
              <a:rPr lang="en-US" sz="1400" dirty="0"/>
              <a:t>Rationalize the initiatives to optimize your SDLC practice. </a:t>
            </a:r>
          </a:p>
          <a:p>
            <a:pPr marL="171450" indent="-171450">
              <a:spcAft>
                <a:spcPts val="600"/>
              </a:spcAft>
              <a:buFont typeface="Arial" panose="020B0604020202020204" pitchFamily="34" charset="0"/>
              <a:buChar char="•"/>
            </a:pPr>
            <a:r>
              <a:rPr lang="en-US" sz="1400" dirty="0"/>
              <a:t>Document your SDLC governance model (roles and responsibilities, process flow, and tools).</a:t>
            </a:r>
          </a:p>
        </p:txBody>
      </p:sp>
      <p:sp>
        <p:nvSpPr>
          <p:cNvPr id="9" name="Rectangle 66">
            <a:extLst>
              <a:ext uri="{FF2B5EF4-FFF2-40B4-BE49-F238E27FC236}">
                <a16:creationId xmlns:a16="http://schemas.microsoft.com/office/drawing/2014/main" id="{00516837-7B48-452D-8354-A981C19B0AA6}"/>
              </a:ext>
            </a:extLst>
          </p:cNvPr>
          <p:cNvSpPr/>
          <p:nvPr/>
        </p:nvSpPr>
        <p:spPr>
          <a:xfrm>
            <a:off x="4883898" y="4934459"/>
            <a:ext cx="3948971" cy="12129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 Placeholder 4">
            <a:extLst>
              <a:ext uri="{FF2B5EF4-FFF2-40B4-BE49-F238E27FC236}">
                <a16:creationId xmlns:a16="http://schemas.microsoft.com/office/drawing/2014/main" id="{19716FDC-1556-410E-8F6B-A4F173770880}"/>
              </a:ext>
            </a:extLst>
          </p:cNvPr>
          <p:cNvSpPr txBox="1">
            <a:spLocks/>
          </p:cNvSpPr>
          <p:nvPr/>
        </p:nvSpPr>
        <p:spPr>
          <a:xfrm>
            <a:off x="5327257" y="5104794"/>
            <a:ext cx="3115380" cy="965500"/>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1300" dirty="0"/>
              <a:t>Use Info-Tech’s </a:t>
            </a:r>
            <a:r>
              <a:rPr lang="en-CA" sz="1300" i="1" dirty="0">
                <a:hlinkClick r:id="rId4"/>
              </a:rPr>
              <a:t>SDLC Diagnostic Tool </a:t>
            </a:r>
            <a:r>
              <a:rPr lang="en-CA" sz="1300" dirty="0"/>
              <a:t>to identify the key challenges and opportunities in your SDLC practice that must be addressed in your strategy.</a:t>
            </a:r>
          </a:p>
        </p:txBody>
      </p:sp>
      <p:grpSp>
        <p:nvGrpSpPr>
          <p:cNvPr id="11" name="Group 68">
            <a:extLst>
              <a:ext uri="{FF2B5EF4-FFF2-40B4-BE49-F238E27FC236}">
                <a16:creationId xmlns:a16="http://schemas.microsoft.com/office/drawing/2014/main" id="{442B4448-C007-4AAA-9EAE-BD2B0F4F542E}"/>
              </a:ext>
            </a:extLst>
          </p:cNvPr>
          <p:cNvGrpSpPr/>
          <p:nvPr/>
        </p:nvGrpSpPr>
        <p:grpSpPr>
          <a:xfrm>
            <a:off x="4582190" y="4869449"/>
            <a:ext cx="745067" cy="745067"/>
            <a:chOff x="-1445397" y="5331100"/>
            <a:chExt cx="745067" cy="745067"/>
          </a:xfrm>
        </p:grpSpPr>
        <p:sp>
          <p:nvSpPr>
            <p:cNvPr id="12" name="Oval 90">
              <a:extLst>
                <a:ext uri="{FF2B5EF4-FFF2-40B4-BE49-F238E27FC236}">
                  <a16:creationId xmlns:a16="http://schemas.microsoft.com/office/drawing/2014/main" id="{097296BC-0307-4CCB-B843-3A1FAFB430FE}"/>
                </a:ext>
              </a:extLst>
            </p:cNvPr>
            <p:cNvSpPr/>
            <p:nvPr/>
          </p:nvSpPr>
          <p:spPr>
            <a:xfrm>
              <a:off x="-1445397" y="5331100"/>
              <a:ext cx="745067" cy="745067"/>
            </a:xfrm>
            <a:prstGeom prst="ellipse">
              <a:avLst/>
            </a:prstGeom>
            <a:solidFill>
              <a:schemeClr val="accent3"/>
            </a:solidFill>
            <a:ln>
              <a:noFill/>
            </a:ln>
            <a:effectLst>
              <a:outerShdw blurRad="381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dirty="0"/>
            </a:p>
          </p:txBody>
        </p:sp>
        <p:pic>
          <p:nvPicPr>
            <p:cNvPr id="13" name="Picture 70">
              <a:extLst>
                <a:ext uri="{FF2B5EF4-FFF2-40B4-BE49-F238E27FC236}">
                  <a16:creationId xmlns:a16="http://schemas.microsoft.com/office/drawing/2014/main" id="{57D625F4-EE45-4451-8E45-1B0D1422BA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0262" y="5466485"/>
              <a:ext cx="334797" cy="474296"/>
            </a:xfrm>
            <a:prstGeom prst="rect">
              <a:avLst/>
            </a:prstGeom>
          </p:spPr>
        </p:pic>
      </p:gr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3078" t="1495" r="3845"/>
          <a:stretch/>
        </p:blipFill>
        <p:spPr>
          <a:xfrm>
            <a:off x="5464695" y="1581870"/>
            <a:ext cx="2485667" cy="32371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368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See the benefits of applying the right QA, throughput, discipline, and governance practices</a:t>
            </a:r>
          </a:p>
        </p:txBody>
      </p:sp>
      <p:sp>
        <p:nvSpPr>
          <p:cNvPr id="3" name="Text Placeholder 2">
            <a:extLst>
              <a:ext uri="{FF2B5EF4-FFF2-40B4-BE49-F238E27FC236}">
                <a16:creationId xmlns:a16="http://schemas.microsoft.com/office/drawing/2014/main" id="{77F8C967-9964-44CD-B7CD-59F61FFE9D56}"/>
              </a:ext>
            </a:extLst>
          </p:cNvPr>
          <p:cNvSpPr>
            <a:spLocks noGrp="1"/>
          </p:cNvSpPr>
          <p:nvPr/>
        </p:nvSpPr>
        <p:spPr bwMode="auto">
          <a:xfrm>
            <a:off x="384772" y="1263946"/>
            <a:ext cx="8374456" cy="13458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CA" sz="1600" dirty="0">
                <a:cs typeface="Arabic Typesetting" panose="03020402040406030203" pitchFamily="66" charset="-78"/>
              </a:rPr>
              <a:t>Your optimization initiatives are designed to balance your modern SDLC practices with the operational, technical, and political constraints of your organization. With the right practices, governance, and organizational buy-in, you can convert several key delivery challenges into value-generating opportunities. </a:t>
            </a:r>
            <a:r>
              <a:rPr lang="en-CA" sz="1600" b="1" dirty="0">
                <a:cs typeface="Arabic Typesetting" panose="03020402040406030203" pitchFamily="66" charset="-78"/>
              </a:rPr>
              <a:t>Be realistic in building the case for your SDLC modernization. </a:t>
            </a:r>
            <a:endParaRPr lang="en-CA" sz="1600" dirty="0">
              <a:cs typeface="Arabic Typesetting" panose="03020402040406030203" pitchFamily="66"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564999333"/>
              </p:ext>
            </p:extLst>
          </p:nvPr>
        </p:nvGraphicFramePr>
        <p:xfrm>
          <a:off x="251520" y="3129782"/>
          <a:ext cx="2720280" cy="3114040"/>
        </p:xfrm>
        <a:graphic>
          <a:graphicData uri="http://schemas.openxmlformats.org/drawingml/2006/table">
            <a:tbl>
              <a:tblPr firstRow="1" bandRow="1">
                <a:tableStyleId>{5C22544A-7EE6-4342-B048-85BDC9FD1C3A}</a:tableStyleId>
              </a:tblPr>
              <a:tblGrid>
                <a:gridCol w="2720280">
                  <a:extLst>
                    <a:ext uri="{9D8B030D-6E8A-4147-A177-3AD203B41FA5}">
                      <a16:colId xmlns:a16="http://schemas.microsoft.com/office/drawing/2014/main" val="20000"/>
                    </a:ext>
                  </a:extLst>
                </a:gridCol>
              </a:tblGrid>
              <a:tr h="370840">
                <a:tc>
                  <a:txBody>
                    <a:bodyPr/>
                    <a:lstStyle/>
                    <a:p>
                      <a:pPr algn="ctr"/>
                      <a:r>
                        <a:rPr lang="en-CA" dirty="0"/>
                        <a:t>Challenges</a:t>
                      </a:r>
                    </a:p>
                  </a:txBody>
                  <a:tcPr/>
                </a:tc>
                <a:extLst>
                  <a:ext uri="{0D108BD9-81ED-4DB2-BD59-A6C34878D82A}">
                    <a16:rowId xmlns:a16="http://schemas.microsoft.com/office/drawing/2014/main" val="10000"/>
                  </a:ext>
                </a:extLst>
              </a:tr>
              <a:tr h="370840">
                <a:tc>
                  <a:txBody>
                    <a:bodyPr/>
                    <a:lstStyle/>
                    <a:p>
                      <a:r>
                        <a:rPr lang="en-CA" sz="1200" dirty="0"/>
                        <a:t>Not enough information</a:t>
                      </a:r>
                      <a:r>
                        <a:rPr lang="en-CA" sz="1200" baseline="0" dirty="0"/>
                        <a:t> and context is provided to begin development</a:t>
                      </a:r>
                      <a:endParaRPr lang="en-CA" sz="1200" dirty="0"/>
                    </a:p>
                  </a:txBody>
                  <a:tcPr/>
                </a:tc>
                <a:extLst>
                  <a:ext uri="{0D108BD9-81ED-4DB2-BD59-A6C34878D82A}">
                    <a16:rowId xmlns:a16="http://schemas.microsoft.com/office/drawing/2014/main" val="10001"/>
                  </a:ext>
                </a:extLst>
              </a:tr>
              <a:tr h="370840">
                <a:tc>
                  <a:txBody>
                    <a:bodyPr/>
                    <a:lstStyle/>
                    <a:p>
                      <a:r>
                        <a:rPr lang="en-US" sz="1200" dirty="0"/>
                        <a:t>Poorly</a:t>
                      </a:r>
                      <a:r>
                        <a:rPr lang="en-US" sz="1200" baseline="0" dirty="0"/>
                        <a:t> maintained products and unmanageable technical debt</a:t>
                      </a:r>
                      <a:endParaRPr lang="en-CA" sz="1200" dirty="0"/>
                    </a:p>
                  </a:txBody>
                  <a:tcPr/>
                </a:tc>
                <a:extLst>
                  <a:ext uri="{0D108BD9-81ED-4DB2-BD59-A6C34878D82A}">
                    <a16:rowId xmlns:a16="http://schemas.microsoft.com/office/drawing/2014/main" val="10002"/>
                  </a:ext>
                </a:extLst>
              </a:tr>
              <a:tr h="370840">
                <a:tc>
                  <a:txBody>
                    <a:bodyPr/>
                    <a:lstStyle/>
                    <a:p>
                      <a:r>
                        <a:rPr lang="en-CA" sz="1200" dirty="0"/>
                        <a:t>Misalignment</a:t>
                      </a:r>
                      <a:r>
                        <a:rPr lang="en-CA" sz="1200" baseline="0" dirty="0"/>
                        <a:t> of product objectives to overall business strategy</a:t>
                      </a:r>
                      <a:endParaRPr lang="en-CA" sz="1200" dirty="0"/>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Products do not reflect the changing needs of customers and the market</a:t>
                      </a:r>
                    </a:p>
                  </a:txBody>
                  <a:tcPr/>
                </a:tc>
                <a:extLst>
                  <a:ext uri="{0D108BD9-81ED-4DB2-BD59-A6C34878D82A}">
                    <a16:rowId xmlns:a16="http://schemas.microsoft.com/office/drawing/2014/main" val="10004"/>
                  </a:ext>
                </a:extLst>
              </a:tr>
              <a:tr h="370840">
                <a:tc>
                  <a:txBody>
                    <a:bodyPr/>
                    <a:lstStyle/>
                    <a:p>
                      <a:r>
                        <a:rPr lang="en-CA" sz="1200" dirty="0"/>
                        <a:t>Delivery practices do not address today’s development environments</a:t>
                      </a:r>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Unclear ownership</a:t>
                      </a:r>
                      <a:r>
                        <a:rPr lang="en-CA" sz="1200" baseline="0" dirty="0"/>
                        <a:t> as products grow and mature</a:t>
                      </a:r>
                      <a:endParaRPr lang="en-CA" sz="1200" dirty="0"/>
                    </a:p>
                  </a:txBody>
                  <a:tcPr/>
                </a:tc>
                <a:extLst>
                  <a:ext uri="{0D108BD9-81ED-4DB2-BD59-A6C34878D82A}">
                    <a16:rowId xmlns:a16="http://schemas.microsoft.com/office/drawing/2014/main" val="10006"/>
                  </a:ext>
                </a:extLst>
              </a:tr>
            </a:tbl>
          </a:graphicData>
        </a:graphic>
      </p:graphicFrame>
      <p:sp>
        <p:nvSpPr>
          <p:cNvPr id="5" name="Rectangle 4"/>
          <p:cNvSpPr/>
          <p:nvPr/>
        </p:nvSpPr>
        <p:spPr>
          <a:xfrm>
            <a:off x="3305175" y="2866774"/>
            <a:ext cx="2516754" cy="3494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t>SDLC Optimization Focus</a:t>
            </a:r>
            <a:endParaRPr lang="en-CA" sz="1600" b="1" dirty="0"/>
          </a:p>
        </p:txBody>
      </p:sp>
      <p:graphicFrame>
        <p:nvGraphicFramePr>
          <p:cNvPr id="6" name="Table 5"/>
          <p:cNvGraphicFramePr>
            <a:graphicFrameLocks noGrp="1"/>
          </p:cNvGraphicFramePr>
          <p:nvPr>
            <p:extLst>
              <p:ext uri="{D42A27DB-BD31-4B8C-83A1-F6EECF244321}">
                <p14:modId xmlns:p14="http://schemas.microsoft.com/office/powerpoint/2010/main" val="3413606952"/>
              </p:ext>
            </p:extLst>
          </p:nvPr>
        </p:nvGraphicFramePr>
        <p:xfrm>
          <a:off x="3476368" y="3515693"/>
          <a:ext cx="2191264" cy="2698642"/>
        </p:xfrm>
        <a:graphic>
          <a:graphicData uri="http://schemas.openxmlformats.org/drawingml/2006/table">
            <a:tbl>
              <a:tblPr firstRow="1" bandRow="1">
                <a:tableStyleId>{5940675A-B579-460E-94D1-54222C63F5DA}</a:tableStyleId>
              </a:tblPr>
              <a:tblGrid>
                <a:gridCol w="2191264">
                  <a:extLst>
                    <a:ext uri="{9D8B030D-6E8A-4147-A177-3AD203B41FA5}">
                      <a16:colId xmlns:a16="http://schemas.microsoft.com/office/drawing/2014/main" val="20000"/>
                    </a:ext>
                  </a:extLst>
                </a:gridCol>
              </a:tblGrid>
              <a:tr h="458213">
                <a:tc>
                  <a:txBody>
                    <a:bodyPr/>
                    <a:lstStyle/>
                    <a:p>
                      <a:pPr algn="ctr"/>
                      <a:r>
                        <a:rPr lang="en-CA" sz="1200" dirty="0">
                          <a:solidFill>
                            <a:schemeClr val="bg1"/>
                          </a:solidFill>
                        </a:rPr>
                        <a:t>Practice Quality Standards</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17429">
                <a:tc>
                  <a:txBody>
                    <a:bodyPr/>
                    <a:lstStyle/>
                    <a:p>
                      <a:pPr algn="ctr"/>
                      <a:r>
                        <a:rPr lang="en-US" sz="1200" dirty="0">
                          <a:solidFill>
                            <a:schemeClr val="bg1"/>
                          </a:solidFill>
                        </a:rPr>
                        <a:t>Technical</a:t>
                      </a:r>
                      <a:r>
                        <a:rPr lang="en-US" sz="1200" baseline="0" dirty="0">
                          <a:solidFill>
                            <a:schemeClr val="bg1"/>
                          </a:solidFill>
                        </a:rPr>
                        <a:t> Quality Standards</a:t>
                      </a:r>
                      <a:endParaRPr lang="en-CA" sz="1200" dirty="0">
                        <a:solidFill>
                          <a:schemeClr val="bg1"/>
                        </a:solidFill>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75162">
                <a:tc>
                  <a:txBody>
                    <a:bodyPr/>
                    <a:lstStyle/>
                    <a:p>
                      <a:pPr algn="ctr"/>
                      <a:r>
                        <a:rPr lang="en-CA" sz="1200" dirty="0">
                          <a:solidFill>
                            <a:schemeClr val="bg1"/>
                          </a:solidFill>
                        </a:rPr>
                        <a:t>Product Value Fulfillment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15946">
                <a:tc>
                  <a:txBody>
                    <a:bodyPr/>
                    <a:lstStyle/>
                    <a:p>
                      <a:pPr algn="ctr"/>
                      <a:r>
                        <a:rPr lang="en-CA" sz="1200" dirty="0">
                          <a:solidFill>
                            <a:schemeClr val="bg1"/>
                          </a:solidFill>
                        </a:rPr>
                        <a:t>Throughput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15946">
                <a:tc>
                  <a:txBody>
                    <a:bodyPr/>
                    <a:lstStyle/>
                    <a:p>
                      <a:pPr algn="ctr"/>
                      <a:r>
                        <a:rPr lang="en-CA" sz="1200" dirty="0">
                          <a:solidFill>
                            <a:schemeClr val="bg1"/>
                          </a:solidFill>
                        </a:rPr>
                        <a:t>Discipline</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415946">
                <a:tc>
                  <a:txBody>
                    <a:bodyPr/>
                    <a:lstStyle/>
                    <a:p>
                      <a:pPr algn="ctr"/>
                      <a:r>
                        <a:rPr lang="en-CA" sz="1200" dirty="0">
                          <a:solidFill>
                            <a:schemeClr val="bg1"/>
                          </a:solidFill>
                        </a:rPr>
                        <a:t>Governance</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7" name="Right Arrow 6"/>
          <p:cNvSpPr/>
          <p:nvPr/>
        </p:nvSpPr>
        <p:spPr>
          <a:xfrm>
            <a:off x="3052760" y="3608006"/>
            <a:ext cx="504825" cy="2200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8" name="Right Arrow 7"/>
          <p:cNvSpPr/>
          <p:nvPr/>
        </p:nvSpPr>
        <p:spPr>
          <a:xfrm>
            <a:off x="3052760" y="4070751"/>
            <a:ext cx="504825" cy="2200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9" name="Right Arrow 8"/>
          <p:cNvSpPr/>
          <p:nvPr/>
        </p:nvSpPr>
        <p:spPr>
          <a:xfrm>
            <a:off x="3052760" y="5902084"/>
            <a:ext cx="504825" cy="2200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0" name="Right Arrow 9"/>
          <p:cNvSpPr/>
          <p:nvPr/>
        </p:nvSpPr>
        <p:spPr>
          <a:xfrm>
            <a:off x="3052760" y="5442429"/>
            <a:ext cx="504825" cy="2200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1" name="Right Arrow 10"/>
          <p:cNvSpPr/>
          <p:nvPr/>
        </p:nvSpPr>
        <p:spPr>
          <a:xfrm>
            <a:off x="3052760" y="4992247"/>
            <a:ext cx="504825" cy="2200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2" name="Right Arrow 11"/>
          <p:cNvSpPr/>
          <p:nvPr/>
        </p:nvSpPr>
        <p:spPr>
          <a:xfrm>
            <a:off x="3052760" y="4547789"/>
            <a:ext cx="504825" cy="2200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3" name="Right Arrow 12"/>
          <p:cNvSpPr/>
          <p:nvPr/>
        </p:nvSpPr>
        <p:spPr>
          <a:xfrm>
            <a:off x="5585520" y="3608006"/>
            <a:ext cx="504825" cy="2200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4" name="Right Arrow 13"/>
          <p:cNvSpPr/>
          <p:nvPr/>
        </p:nvSpPr>
        <p:spPr>
          <a:xfrm>
            <a:off x="5585520" y="4070751"/>
            <a:ext cx="504825" cy="2200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5" name="Right Arrow 14"/>
          <p:cNvSpPr/>
          <p:nvPr/>
        </p:nvSpPr>
        <p:spPr>
          <a:xfrm>
            <a:off x="5585520" y="5902084"/>
            <a:ext cx="504825" cy="2200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6" name="Right Arrow 15"/>
          <p:cNvSpPr/>
          <p:nvPr/>
        </p:nvSpPr>
        <p:spPr>
          <a:xfrm>
            <a:off x="5585520" y="5442429"/>
            <a:ext cx="504825" cy="2200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7" name="Right Arrow 16"/>
          <p:cNvSpPr/>
          <p:nvPr/>
        </p:nvSpPr>
        <p:spPr>
          <a:xfrm>
            <a:off x="5585520" y="4992247"/>
            <a:ext cx="504825" cy="2200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sp>
        <p:nvSpPr>
          <p:cNvPr id="18" name="Right Arrow 17"/>
          <p:cNvSpPr/>
          <p:nvPr/>
        </p:nvSpPr>
        <p:spPr>
          <a:xfrm>
            <a:off x="5585520" y="4547789"/>
            <a:ext cx="504825" cy="22008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p>
        </p:txBody>
      </p:sp>
      <p:graphicFrame>
        <p:nvGraphicFramePr>
          <p:cNvPr id="19" name="Table 18"/>
          <p:cNvGraphicFramePr>
            <a:graphicFrameLocks noGrp="1"/>
          </p:cNvGraphicFramePr>
          <p:nvPr>
            <p:extLst>
              <p:ext uri="{D42A27DB-BD31-4B8C-83A1-F6EECF244321}">
                <p14:modId xmlns:p14="http://schemas.microsoft.com/office/powerpoint/2010/main" val="2402837868"/>
              </p:ext>
            </p:extLst>
          </p:nvPr>
        </p:nvGraphicFramePr>
        <p:xfrm>
          <a:off x="6187729" y="3125933"/>
          <a:ext cx="2720280" cy="3114040"/>
        </p:xfrm>
        <a:graphic>
          <a:graphicData uri="http://schemas.openxmlformats.org/drawingml/2006/table">
            <a:tbl>
              <a:tblPr firstRow="1" bandRow="1">
                <a:tableStyleId>{5C22544A-7EE6-4342-B048-85BDC9FD1C3A}</a:tableStyleId>
              </a:tblPr>
              <a:tblGrid>
                <a:gridCol w="2720280">
                  <a:extLst>
                    <a:ext uri="{9D8B030D-6E8A-4147-A177-3AD203B41FA5}">
                      <a16:colId xmlns:a16="http://schemas.microsoft.com/office/drawing/2014/main" val="20000"/>
                    </a:ext>
                  </a:extLst>
                </a:gridCol>
              </a:tblGrid>
              <a:tr h="370840">
                <a:tc>
                  <a:txBody>
                    <a:bodyPr/>
                    <a:lstStyle/>
                    <a:p>
                      <a:pPr algn="ctr"/>
                      <a:r>
                        <a:rPr lang="en-CA" dirty="0"/>
                        <a:t>Value Opportunities</a:t>
                      </a:r>
                    </a:p>
                  </a:txBody>
                  <a:tcPr/>
                </a:tc>
                <a:extLst>
                  <a:ext uri="{0D108BD9-81ED-4DB2-BD59-A6C34878D82A}">
                    <a16:rowId xmlns:a16="http://schemas.microsoft.com/office/drawing/2014/main" val="10000"/>
                  </a:ext>
                </a:extLst>
              </a:tr>
              <a:tr h="370840">
                <a:tc>
                  <a:txBody>
                    <a:bodyPr/>
                    <a:lstStyle/>
                    <a:p>
                      <a:r>
                        <a:rPr lang="en-CA" sz="1200" dirty="0"/>
                        <a:t>Clear definition of ready</a:t>
                      </a:r>
                      <a:r>
                        <a:rPr lang="en-CA" sz="1200" baseline="0" dirty="0"/>
                        <a:t> and just enough documentation and design</a:t>
                      </a:r>
                      <a:endParaRPr lang="en-CA" sz="1200" dirty="0"/>
                    </a:p>
                  </a:txBody>
                  <a:tcPr/>
                </a:tc>
                <a:extLst>
                  <a:ext uri="{0D108BD9-81ED-4DB2-BD59-A6C34878D82A}">
                    <a16:rowId xmlns:a16="http://schemas.microsoft.com/office/drawing/2014/main" val="10001"/>
                  </a:ext>
                </a:extLst>
              </a:tr>
              <a:tr h="370840">
                <a:tc>
                  <a:txBody>
                    <a:bodyPr/>
                    <a:lstStyle/>
                    <a:p>
                      <a:r>
                        <a:rPr lang="en-CA" sz="1200" dirty="0"/>
                        <a:t>Enforcement of technical</a:t>
                      </a:r>
                      <a:r>
                        <a:rPr lang="en-CA" sz="1200" baseline="0" dirty="0"/>
                        <a:t> quality definitions throughout the SDLC</a:t>
                      </a:r>
                      <a:endParaRPr lang="en-CA" sz="1200" dirty="0"/>
                    </a:p>
                  </a:txBody>
                  <a:tcPr/>
                </a:tc>
                <a:extLst>
                  <a:ext uri="{0D108BD9-81ED-4DB2-BD59-A6C34878D82A}">
                    <a16:rowId xmlns:a16="http://schemas.microsoft.com/office/drawing/2014/main" val="10002"/>
                  </a:ext>
                </a:extLst>
              </a:tr>
              <a:tr h="370840">
                <a:tc>
                  <a:txBody>
                    <a:bodyPr/>
                    <a:lstStyle/>
                    <a:p>
                      <a:r>
                        <a:rPr lang="en-CA" sz="1200" dirty="0"/>
                        <a:t>Realization and</a:t>
                      </a:r>
                      <a:r>
                        <a:rPr lang="en-CA" sz="1200" baseline="0" dirty="0"/>
                        <a:t> mitigation of business impacts and financial risks</a:t>
                      </a:r>
                      <a:endParaRPr lang="en-CA" sz="1200" dirty="0"/>
                    </a:p>
                  </a:txBody>
                  <a:tcPr/>
                </a:tc>
                <a:extLst>
                  <a:ext uri="{0D108BD9-81ED-4DB2-BD59-A6C34878D82A}">
                    <a16:rowId xmlns:a16="http://schemas.microsoft.com/office/drawing/2014/main" val="10003"/>
                  </a:ext>
                </a:extLst>
              </a:tr>
              <a:tr h="370840">
                <a:tc>
                  <a:txBody>
                    <a:bodyPr/>
                    <a:lstStyle/>
                    <a:p>
                      <a:r>
                        <a:rPr lang="en-CA" sz="1200" baseline="0" dirty="0"/>
                        <a:t>Automate key processes to expedite the delivery of changes</a:t>
                      </a:r>
                    </a:p>
                  </a:txBody>
                  <a:tcPr/>
                </a:tc>
                <a:extLst>
                  <a:ext uri="{0D108BD9-81ED-4DB2-BD59-A6C34878D82A}">
                    <a16:rowId xmlns:a16="http://schemas.microsoft.com/office/drawing/2014/main" val="10004"/>
                  </a:ext>
                </a:extLst>
              </a:tr>
              <a:tr h="370840">
                <a:tc>
                  <a:txBody>
                    <a:bodyPr/>
                    <a:lstStyle/>
                    <a:p>
                      <a:r>
                        <a:rPr lang="en-CA" sz="1200" baseline="0" dirty="0"/>
                        <a:t>Review and improve</a:t>
                      </a:r>
                      <a:r>
                        <a:rPr lang="en-CA" sz="1200" dirty="0"/>
                        <a:t> delivery thinking,</a:t>
                      </a:r>
                      <a:r>
                        <a:rPr lang="en-CA" sz="1200" baseline="0" dirty="0"/>
                        <a:t> processes, and tools</a:t>
                      </a:r>
                      <a:endParaRPr lang="en-CA" sz="1200" dirty="0"/>
                    </a:p>
                  </a:txBody>
                  <a:tcPr/>
                </a:tc>
                <a:extLst>
                  <a:ext uri="{0D108BD9-81ED-4DB2-BD59-A6C34878D82A}">
                    <a16:rowId xmlns:a16="http://schemas.microsoft.com/office/drawing/2014/main" val="100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Single vision of product and</a:t>
                      </a:r>
                      <a:r>
                        <a:rPr lang="en-CA" sz="1200" baseline="0" dirty="0"/>
                        <a:t> coordinated delivery teams</a:t>
                      </a:r>
                      <a:endParaRPr lang="en-CA"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26903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Recognize throughput and quality go hand in hand</a:t>
            </a:r>
          </a:p>
        </p:txBody>
      </p:sp>
      <p:graphicFrame>
        <p:nvGraphicFramePr>
          <p:cNvPr id="3" name="Chart 2"/>
          <p:cNvGraphicFramePr/>
          <p:nvPr>
            <p:extLst>
              <p:ext uri="{D42A27DB-BD31-4B8C-83A1-F6EECF244321}">
                <p14:modId xmlns:p14="http://schemas.microsoft.com/office/powerpoint/2010/main" val="1730289485"/>
              </p:ext>
            </p:extLst>
          </p:nvPr>
        </p:nvGraphicFramePr>
        <p:xfrm>
          <a:off x="0" y="3266002"/>
          <a:ext cx="5288043" cy="323458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2"/>
          <p:cNvSpPr txBox="1">
            <a:spLocks/>
          </p:cNvSpPr>
          <p:nvPr/>
        </p:nvSpPr>
        <p:spPr>
          <a:xfrm>
            <a:off x="249302" y="1232757"/>
            <a:ext cx="8627997" cy="1351351"/>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spcAft>
                <a:spcPts val="600"/>
              </a:spcAft>
              <a:buClr>
                <a:srgbClr val="333333"/>
              </a:buClr>
              <a:buSzPct val="100000"/>
              <a:buNone/>
            </a:pPr>
            <a:r>
              <a:rPr lang="en-CA" sz="2000" dirty="0">
                <a:solidFill>
                  <a:srgbClr val="333333"/>
                </a:solidFill>
              </a:rPr>
              <a:t>Info-Tech’s research shows application development throughput can benefit from effective application development quality. </a:t>
            </a:r>
            <a:r>
              <a:rPr lang="en-CA" sz="2000" b="1" dirty="0">
                <a:solidFill>
                  <a:srgbClr val="333333"/>
                </a:solidFill>
              </a:rPr>
              <a:t>Build quality into each aspect of your SDLC and speed will follow.</a:t>
            </a:r>
            <a:endParaRPr lang="en-CA" sz="2000" dirty="0">
              <a:solidFill>
                <a:srgbClr val="333333"/>
              </a:solidFill>
            </a:endParaRPr>
          </a:p>
        </p:txBody>
      </p:sp>
      <p:sp>
        <p:nvSpPr>
          <p:cNvPr id="5" name="TextBox 4"/>
          <p:cNvSpPr txBox="1"/>
          <p:nvPr/>
        </p:nvSpPr>
        <p:spPr>
          <a:xfrm>
            <a:off x="242320" y="2584108"/>
            <a:ext cx="5288042" cy="738664"/>
          </a:xfrm>
          <a:prstGeom prst="rect">
            <a:avLst/>
          </a:prstGeom>
          <a:noFill/>
        </p:spPr>
        <p:txBody>
          <a:bodyPr wrap="square" rtlCol="0">
            <a:spAutoFit/>
          </a:bodyPr>
          <a:lstStyle/>
          <a:p>
            <a:pPr algn="ctr"/>
            <a:r>
              <a:rPr lang="en-CA" sz="1400" b="1" dirty="0"/>
              <a:t>There is a </a:t>
            </a:r>
            <a:r>
              <a:rPr lang="en-CA" sz="1400" b="1" dirty="0">
                <a:solidFill>
                  <a:schemeClr val="accent2"/>
                </a:solidFill>
              </a:rPr>
              <a:t>statistically significant positive correlation </a:t>
            </a:r>
            <a:r>
              <a:rPr lang="en-CA" sz="1400" b="1" dirty="0"/>
              <a:t>between application development throughput effectiveness and application development quality effectiveness.</a:t>
            </a:r>
          </a:p>
        </p:txBody>
      </p:sp>
      <p:sp>
        <p:nvSpPr>
          <p:cNvPr id="6" name="TextBox 19"/>
          <p:cNvSpPr txBox="1"/>
          <p:nvPr/>
        </p:nvSpPr>
        <p:spPr>
          <a:xfrm>
            <a:off x="5530363" y="2638541"/>
            <a:ext cx="3346936" cy="338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CA" sz="1600" b="1" dirty="0">
                <a:solidFill>
                  <a:schemeClr val="bg1"/>
                </a:solidFill>
              </a:rPr>
              <a:t>Why Is There a Correlation?</a:t>
            </a:r>
            <a:endParaRPr lang="en-US" sz="1600" b="1" dirty="0">
              <a:solidFill>
                <a:schemeClr val="bg1"/>
              </a:solidFill>
            </a:endParaRPr>
          </a:p>
        </p:txBody>
      </p:sp>
      <p:sp>
        <p:nvSpPr>
          <p:cNvPr id="7" name="Text Placeholder 2"/>
          <p:cNvSpPr txBox="1">
            <a:spLocks/>
          </p:cNvSpPr>
          <p:nvPr/>
        </p:nvSpPr>
        <p:spPr>
          <a:xfrm>
            <a:off x="5530362" y="3031528"/>
            <a:ext cx="3346937" cy="3469056"/>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1200"/>
              </a:spcBef>
            </a:pPr>
            <a:r>
              <a:rPr lang="en-CA" sz="1400" dirty="0">
                <a:solidFill>
                  <a:schemeClr val="accent1"/>
                </a:solidFill>
              </a:rPr>
              <a:t>Upstream recognition of quality issues and risks minimizes the increased cost to address these issues and risks downstream.</a:t>
            </a:r>
          </a:p>
          <a:p>
            <a:pPr marL="285750" indent="-285750">
              <a:spcBef>
                <a:spcPts val="1200"/>
              </a:spcBef>
            </a:pPr>
            <a:r>
              <a:rPr lang="en-CA" sz="1400" dirty="0">
                <a:solidFill>
                  <a:schemeClr val="accent1"/>
                </a:solidFill>
              </a:rPr>
              <a:t>Having a clear understanding of the business and architectural rationale behind development decisions ensures the right product is built.</a:t>
            </a:r>
          </a:p>
          <a:p>
            <a:pPr marL="285750" indent="-285750">
              <a:spcBef>
                <a:spcPts val="1200"/>
              </a:spcBef>
            </a:pPr>
            <a:r>
              <a:rPr lang="en-CA" sz="1400" dirty="0">
                <a:solidFill>
                  <a:schemeClr val="accent1"/>
                </a:solidFill>
              </a:rPr>
              <a:t>Efforts are focused on the most critical scenarios and valuable items.</a:t>
            </a:r>
          </a:p>
          <a:p>
            <a:pPr marL="285750" indent="-285750">
              <a:spcBef>
                <a:spcPts val="1200"/>
              </a:spcBef>
            </a:pPr>
            <a:r>
              <a:rPr lang="en-CA" sz="1400" dirty="0">
                <a:solidFill>
                  <a:schemeClr val="accent1"/>
                </a:solidFill>
              </a:rPr>
              <a:t>Reduce rework and maintenance post-production.</a:t>
            </a:r>
          </a:p>
        </p:txBody>
      </p:sp>
    </p:spTree>
    <p:extLst>
      <p:ext uri="{BB962C8B-B14F-4D97-AF65-F5344CB8AC3E}">
        <p14:creationId xmlns:p14="http://schemas.microsoft.com/office/powerpoint/2010/main" val="2573720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Build your SDLC optimization roadmap around core principles</a:t>
            </a:r>
            <a:endParaRPr lang="en-CA" dirty="0"/>
          </a:p>
        </p:txBody>
      </p:sp>
      <p:sp>
        <p:nvSpPr>
          <p:cNvPr id="6" name="Text Placeholder 2"/>
          <p:cNvSpPr txBox="1">
            <a:spLocks/>
          </p:cNvSpPr>
          <p:nvPr/>
        </p:nvSpPr>
        <p:spPr>
          <a:xfrm>
            <a:off x="249301" y="3945887"/>
            <a:ext cx="8627997" cy="666549"/>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Many of Info-Tech’s members discovered the cause of their SDLC challenges were rooted in </a:t>
            </a:r>
            <a:r>
              <a:rPr lang="en-US" sz="1800" b="1" dirty="0"/>
              <a:t>core delivery capabilities.</a:t>
            </a:r>
            <a:endParaRPr lang="en-CA" sz="1800" b="1" dirty="0"/>
          </a:p>
        </p:txBody>
      </p:sp>
      <p:graphicFrame>
        <p:nvGraphicFramePr>
          <p:cNvPr id="2" name="Diagram 1"/>
          <p:cNvGraphicFramePr/>
          <p:nvPr>
            <p:extLst>
              <p:ext uri="{D42A27DB-BD31-4B8C-83A1-F6EECF244321}">
                <p14:modId xmlns:p14="http://schemas.microsoft.com/office/powerpoint/2010/main" val="2872622906"/>
              </p:ext>
            </p:extLst>
          </p:nvPr>
        </p:nvGraphicFramePr>
        <p:xfrm>
          <a:off x="253237" y="4809232"/>
          <a:ext cx="8620125" cy="1000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591885373"/>
              </p:ext>
            </p:extLst>
          </p:nvPr>
        </p:nvGraphicFramePr>
        <p:xfrm>
          <a:off x="253237" y="2045177"/>
          <a:ext cx="8620125" cy="17039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 Placeholder 2"/>
          <p:cNvSpPr txBox="1">
            <a:spLocks/>
          </p:cNvSpPr>
          <p:nvPr/>
        </p:nvSpPr>
        <p:spPr>
          <a:xfrm>
            <a:off x="249301" y="1181831"/>
            <a:ext cx="8627997" cy="666549"/>
          </a:xfrm>
          <a:prstGeom prst="rect">
            <a:avLst/>
          </a:prstGeom>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Info-Tech recognized successful organizations defined their SDLC practice around </a:t>
            </a:r>
            <a:r>
              <a:rPr lang="en-US" sz="1800" b="1" dirty="0"/>
              <a:t>four key principles:</a:t>
            </a:r>
            <a:endParaRPr lang="en-CA" sz="1800" b="1" dirty="0"/>
          </a:p>
        </p:txBody>
      </p:sp>
    </p:spTree>
    <p:extLst>
      <p:ext uri="{BB962C8B-B14F-4D97-AF65-F5344CB8AC3E}">
        <p14:creationId xmlns:p14="http://schemas.microsoft.com/office/powerpoint/2010/main" val="1102059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1" y="-19050"/>
            <a:ext cx="9144001" cy="11845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spcAft>
                <a:spcPts val="800"/>
              </a:spcAft>
            </a:pPr>
            <a:r>
              <a:rPr lang="en-CA" sz="2400" dirty="0"/>
              <a:t>A public school board integrated QA practices within their SDLC to improve value delivery</a:t>
            </a:r>
            <a:endParaRPr lang="en-CA" sz="2400" dirty="0">
              <a:latin typeface="+mj-lt"/>
            </a:endParaRPr>
          </a:p>
        </p:txBody>
      </p:sp>
      <p:sp>
        <p:nvSpPr>
          <p:cNvPr id="3" name="Rectangle 3"/>
          <p:cNvSpPr/>
          <p:nvPr/>
        </p:nvSpPr>
        <p:spPr>
          <a:xfrm>
            <a:off x="-1" y="1884974"/>
            <a:ext cx="5380384" cy="464241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pPr algn="ctr">
              <a:spcAft>
                <a:spcPts val="800"/>
              </a:spcAft>
            </a:pPr>
            <a:endParaRPr lang="en-CA" sz="1200" dirty="0">
              <a:latin typeface="+mj-lt"/>
            </a:endParaRPr>
          </a:p>
        </p:txBody>
      </p:sp>
      <p:sp>
        <p:nvSpPr>
          <p:cNvPr id="4" name="TextBox 3"/>
          <p:cNvSpPr txBox="1"/>
          <p:nvPr/>
        </p:nvSpPr>
        <p:spPr>
          <a:xfrm>
            <a:off x="227373" y="2016272"/>
            <a:ext cx="4940975" cy="4447371"/>
          </a:xfrm>
          <a:prstGeom prst="rect">
            <a:avLst/>
          </a:prstGeom>
        </p:spPr>
        <p:txBody>
          <a:bodyPr wrap="square" rtlCol="0">
            <a:spAutoFit/>
          </a:bodyPr>
          <a:lstStyle/>
          <a:p>
            <a:pPr>
              <a:spcAft>
                <a:spcPts val="600"/>
              </a:spcAft>
            </a:pPr>
            <a:r>
              <a:rPr lang="en-CA" sz="1200" b="1" dirty="0">
                <a:solidFill>
                  <a:schemeClr val="bg1"/>
                </a:solidFill>
              </a:rPr>
              <a:t>Public School Board Vision</a:t>
            </a:r>
          </a:p>
          <a:p>
            <a:pPr>
              <a:spcAft>
                <a:spcPts val="600"/>
              </a:spcAft>
            </a:pPr>
            <a:r>
              <a:rPr lang="en-CA" sz="1200" dirty="0">
                <a:solidFill>
                  <a:schemeClr val="bg1"/>
                </a:solidFill>
              </a:rPr>
              <a:t>A public school board undertook a series of SDLC optimization initiatives to achieve their IT vision: “Our vision is to collaborate as strategic partners to deliver innovative, reliable, and adaptable solutions that will enable all learners to reach higher levels of success through equitable access to technology.”</a:t>
            </a:r>
          </a:p>
          <a:p>
            <a:pPr>
              <a:spcBef>
                <a:spcPts val="600"/>
              </a:spcBef>
              <a:spcAft>
                <a:spcPts val="600"/>
              </a:spcAft>
            </a:pPr>
            <a:r>
              <a:rPr lang="en-CA" sz="1200" b="1" dirty="0">
                <a:solidFill>
                  <a:schemeClr val="bg1"/>
                </a:solidFill>
              </a:rPr>
              <a:t>Practice Objectives</a:t>
            </a:r>
          </a:p>
          <a:p>
            <a:pPr>
              <a:spcAft>
                <a:spcPts val="600"/>
              </a:spcAft>
            </a:pPr>
            <a:r>
              <a:rPr lang="en-US" sz="1200" dirty="0">
                <a:solidFill>
                  <a:schemeClr val="bg1"/>
                </a:solidFill>
              </a:rPr>
              <a:t>Meeting this vision first required the school board to define a set of SDLC goals and objectives:</a:t>
            </a:r>
          </a:p>
          <a:p>
            <a:pPr marL="171450" indent="-171450">
              <a:spcAft>
                <a:spcPts val="600"/>
              </a:spcAft>
              <a:buFont typeface="Arial" panose="020B0604020202020204" pitchFamily="34" charset="0"/>
              <a:buChar char="•"/>
            </a:pPr>
            <a:r>
              <a:rPr lang="en-US" sz="1200" dirty="0">
                <a:solidFill>
                  <a:schemeClr val="bg1"/>
                </a:solidFill>
              </a:rPr>
              <a:t>Integrate QA in each stakeholder, end user, and delivery role.</a:t>
            </a:r>
          </a:p>
          <a:p>
            <a:pPr marL="171450" indent="-171450">
              <a:spcAft>
                <a:spcPts val="600"/>
              </a:spcAft>
              <a:buFont typeface="Arial" panose="020B0604020202020204" pitchFamily="34" charset="0"/>
              <a:buChar char="•"/>
            </a:pPr>
            <a:r>
              <a:rPr lang="en-US" sz="1200" dirty="0">
                <a:solidFill>
                  <a:schemeClr val="bg1"/>
                </a:solidFill>
              </a:rPr>
              <a:t>Identify and address defects before go-live.</a:t>
            </a:r>
          </a:p>
          <a:p>
            <a:pPr marL="171450" indent="-171450">
              <a:spcAft>
                <a:spcPts val="600"/>
              </a:spcAft>
              <a:buFont typeface="Arial" panose="020B0604020202020204" pitchFamily="34" charset="0"/>
              <a:buChar char="•"/>
            </a:pPr>
            <a:r>
              <a:rPr lang="en-US" sz="1200" dirty="0">
                <a:solidFill>
                  <a:schemeClr val="bg1"/>
                </a:solidFill>
              </a:rPr>
              <a:t>Apply a QA approach that is strategic, robust, and ensures technical excellence across the school board.</a:t>
            </a:r>
          </a:p>
          <a:p>
            <a:pPr marL="171450" indent="-171450">
              <a:spcAft>
                <a:spcPts val="600"/>
              </a:spcAft>
              <a:buFont typeface="Arial" panose="020B0604020202020204" pitchFamily="34" charset="0"/>
              <a:buChar char="•"/>
            </a:pPr>
            <a:r>
              <a:rPr lang="en-US" sz="1200" dirty="0">
                <a:solidFill>
                  <a:schemeClr val="bg1"/>
                </a:solidFill>
              </a:rPr>
              <a:t>Deliver operational excellence with modern and reliable services.</a:t>
            </a:r>
            <a:endParaRPr lang="en-CA" sz="1200" dirty="0">
              <a:solidFill>
                <a:schemeClr val="bg1"/>
              </a:solidFill>
            </a:endParaRPr>
          </a:p>
          <a:p>
            <a:pPr>
              <a:spcBef>
                <a:spcPts val="600"/>
              </a:spcBef>
              <a:spcAft>
                <a:spcPts val="600"/>
              </a:spcAft>
            </a:pPr>
            <a:r>
              <a:rPr lang="en-CA" sz="1200" b="1" dirty="0">
                <a:solidFill>
                  <a:schemeClr val="bg1"/>
                </a:solidFill>
              </a:rPr>
              <a:t>Current State Analysis</a:t>
            </a:r>
          </a:p>
          <a:p>
            <a:pPr>
              <a:spcAft>
                <a:spcPts val="600"/>
              </a:spcAft>
            </a:pPr>
            <a:r>
              <a:rPr lang="en-CA" sz="1200" dirty="0">
                <a:solidFill>
                  <a:schemeClr val="bg1"/>
                </a:solidFill>
              </a:rPr>
              <a:t>This school board conducted a SWOT analysis to recognize the key issues and opportunities that must be addressed. Using these insights, an SDLC optimization roadmap was developed to meet their vision and objectives.</a:t>
            </a:r>
          </a:p>
        </p:txBody>
      </p:sp>
      <p:grpSp>
        <p:nvGrpSpPr>
          <p:cNvPr id="12" name="Group 11"/>
          <p:cNvGrpSpPr/>
          <p:nvPr/>
        </p:nvGrpSpPr>
        <p:grpSpPr>
          <a:xfrm>
            <a:off x="-1" y="1139383"/>
            <a:ext cx="9144001" cy="796519"/>
            <a:chOff x="-2" y="294436"/>
            <a:chExt cx="9144001" cy="796519"/>
          </a:xfrm>
          <a:solidFill>
            <a:schemeClr val="accent3"/>
          </a:solidFill>
        </p:grpSpPr>
        <p:sp>
          <p:nvSpPr>
            <p:cNvPr id="13" name="Rectangle 12"/>
            <p:cNvSpPr/>
            <p:nvPr/>
          </p:nvSpPr>
          <p:spPr>
            <a:xfrm>
              <a:off x="-2" y="294436"/>
              <a:ext cx="9144001" cy="796519"/>
            </a:xfrm>
            <a:prstGeom prst="rect">
              <a:avLst/>
            </a:prstGeom>
            <a:solidFill>
              <a:schemeClr val="accent1"/>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a:t>CASE STUDY</a:t>
              </a:r>
            </a:p>
          </p:txBody>
        </p:sp>
        <p:sp>
          <p:nvSpPr>
            <p:cNvPr id="14" name="TextBox 13"/>
            <p:cNvSpPr txBox="1"/>
            <p:nvPr/>
          </p:nvSpPr>
          <p:spPr>
            <a:xfrm>
              <a:off x="3260376" y="374666"/>
              <a:ext cx="870437" cy="612155"/>
            </a:xfrm>
            <a:prstGeom prst="rect">
              <a:avLst/>
            </a:prstGeom>
            <a:solidFill>
              <a:schemeClr val="accent1"/>
            </a:solidFill>
          </p:spPr>
          <p:txBody>
            <a:bodyPr wrap="square" rtlCol="0">
              <a:spAutoFit/>
            </a:bodyPr>
            <a:lstStyle/>
            <a:p>
              <a:pPr algn="r">
                <a:lnSpc>
                  <a:spcPct val="150000"/>
                </a:lnSpc>
              </a:pPr>
              <a:r>
                <a:rPr lang="en-CA" sz="1200" b="1" dirty="0">
                  <a:solidFill>
                    <a:schemeClr val="bg1"/>
                  </a:solidFill>
                </a:rPr>
                <a:t>Industry</a:t>
              </a:r>
            </a:p>
            <a:p>
              <a:pPr algn="r">
                <a:lnSpc>
                  <a:spcPct val="150000"/>
                </a:lnSpc>
              </a:pPr>
              <a:r>
                <a:rPr lang="en-CA" sz="1200" b="1" dirty="0">
                  <a:solidFill>
                    <a:schemeClr val="bg1"/>
                  </a:solidFill>
                </a:rPr>
                <a:t>Source</a:t>
              </a:r>
            </a:p>
          </p:txBody>
        </p:sp>
        <p:cxnSp>
          <p:nvCxnSpPr>
            <p:cNvPr id="15" name="Straight Connector 14"/>
            <p:cNvCxnSpPr/>
            <p:nvPr/>
          </p:nvCxnSpPr>
          <p:spPr>
            <a:xfrm>
              <a:off x="3312464" y="430860"/>
              <a:ext cx="0" cy="501833"/>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noFill/>
            <a:ln>
              <a:noFill/>
            </a:ln>
            <a:effectLst>
              <a:outerShdw blurRad="25400" dist="25400" dir="2700000" algn="tl" rotWithShape="0">
                <a:prstClr val="black">
                  <a:alpha val="15000"/>
                </a:prstClr>
              </a:outerShdw>
            </a:effectLst>
          </p:spPr>
        </p:pic>
        <p:sp>
          <p:nvSpPr>
            <p:cNvPr id="17" name="Text Placeholder 9"/>
            <p:cNvSpPr txBox="1">
              <a:spLocks/>
            </p:cNvSpPr>
            <p:nvPr/>
          </p:nvSpPr>
          <p:spPr>
            <a:xfrm>
              <a:off x="4130813" y="374667"/>
              <a:ext cx="3740952" cy="646330"/>
            </a:xfrm>
            <a:prstGeom prst="rect">
              <a:avLst/>
            </a:prstGeom>
            <a:noFill/>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b="0" i="1" dirty="0"/>
                <a:t>Education</a:t>
              </a:r>
            </a:p>
            <a:p>
              <a:r>
                <a:rPr lang="en-US" b="0" i="1" dirty="0"/>
                <a:t>Info-Tech Workshop</a:t>
              </a:r>
              <a:endParaRPr lang="en-CA" b="0" i="1" dirty="0"/>
            </a:p>
          </p:txBody>
        </p:sp>
      </p:grpSp>
      <p:sp>
        <p:nvSpPr>
          <p:cNvPr id="24" name="TextBox 23"/>
          <p:cNvSpPr txBox="1"/>
          <p:nvPr/>
        </p:nvSpPr>
        <p:spPr>
          <a:xfrm>
            <a:off x="5365546" y="1974363"/>
            <a:ext cx="3659184" cy="707886"/>
          </a:xfrm>
          <a:prstGeom prst="rect">
            <a:avLst/>
          </a:prstGeom>
        </p:spPr>
        <p:txBody>
          <a:bodyPr wrap="square" rtlCol="0">
            <a:spAutoFit/>
          </a:bodyPr>
          <a:lstStyle/>
          <a:p>
            <a:pPr algn="ctr"/>
            <a:r>
              <a:rPr lang="en-US" sz="2000" b="1" dirty="0">
                <a:solidFill>
                  <a:schemeClr val="accent2"/>
                </a:solidFill>
              </a:rPr>
              <a:t>SDLC Optimization Roadmap</a:t>
            </a:r>
          </a:p>
        </p:txBody>
      </p:sp>
      <p:sp>
        <p:nvSpPr>
          <p:cNvPr id="25" name="Down Arrow 24"/>
          <p:cNvSpPr/>
          <p:nvPr/>
        </p:nvSpPr>
        <p:spPr>
          <a:xfrm>
            <a:off x="5563967" y="2784849"/>
            <a:ext cx="571789" cy="3678794"/>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CA" dirty="0"/>
          </a:p>
        </p:txBody>
      </p:sp>
      <p:sp>
        <p:nvSpPr>
          <p:cNvPr id="26" name="TextBox 25"/>
          <p:cNvSpPr txBox="1"/>
          <p:nvPr/>
        </p:nvSpPr>
        <p:spPr>
          <a:xfrm>
            <a:off x="6135756" y="2784849"/>
            <a:ext cx="2888974" cy="461665"/>
          </a:xfrm>
          <a:prstGeom prst="rect">
            <a:avLst/>
          </a:prstGeom>
        </p:spPr>
        <p:txBody>
          <a:bodyPr wrap="square" rtlCol="0">
            <a:spAutoFit/>
          </a:bodyPr>
          <a:lstStyle/>
          <a:p>
            <a:r>
              <a:rPr lang="en-US" sz="1200" dirty="0"/>
              <a:t>Finalize QA and SDLC strategies, and communicate these outcomes to teams.</a:t>
            </a:r>
            <a:endParaRPr lang="en-CA" sz="1200" dirty="0"/>
          </a:p>
        </p:txBody>
      </p:sp>
      <p:sp>
        <p:nvSpPr>
          <p:cNvPr id="27" name="TextBox 26"/>
          <p:cNvSpPr txBox="1"/>
          <p:nvPr/>
        </p:nvSpPr>
        <p:spPr>
          <a:xfrm>
            <a:off x="6135756" y="3364363"/>
            <a:ext cx="2888974" cy="461665"/>
          </a:xfrm>
          <a:prstGeom prst="rect">
            <a:avLst/>
          </a:prstGeom>
        </p:spPr>
        <p:txBody>
          <a:bodyPr wrap="square" rtlCol="0">
            <a:spAutoFit/>
          </a:bodyPr>
          <a:lstStyle/>
          <a:p>
            <a:r>
              <a:rPr lang="en-US" sz="1200" dirty="0"/>
              <a:t>Form tooling committees to define tool standards and governance.</a:t>
            </a:r>
            <a:endParaRPr lang="en-CA" sz="1200" dirty="0"/>
          </a:p>
        </p:txBody>
      </p:sp>
      <p:sp>
        <p:nvSpPr>
          <p:cNvPr id="28" name="TextBox 27"/>
          <p:cNvSpPr txBox="1"/>
          <p:nvPr/>
        </p:nvSpPr>
        <p:spPr>
          <a:xfrm>
            <a:off x="6135756" y="3943877"/>
            <a:ext cx="2888974" cy="461665"/>
          </a:xfrm>
          <a:prstGeom prst="rect">
            <a:avLst/>
          </a:prstGeom>
        </p:spPr>
        <p:txBody>
          <a:bodyPr wrap="square" rtlCol="0">
            <a:spAutoFit/>
          </a:bodyPr>
          <a:lstStyle/>
          <a:p>
            <a:r>
              <a:rPr lang="en-US" sz="1200" dirty="0"/>
              <a:t>Formalize QA and SDLC practice, and acquire commitment from leadership.</a:t>
            </a:r>
            <a:endParaRPr lang="en-CA" sz="1200" dirty="0"/>
          </a:p>
        </p:txBody>
      </p:sp>
      <p:sp>
        <p:nvSpPr>
          <p:cNvPr id="29" name="TextBox 28"/>
          <p:cNvSpPr txBox="1"/>
          <p:nvPr/>
        </p:nvSpPr>
        <p:spPr>
          <a:xfrm>
            <a:off x="6135756" y="4523391"/>
            <a:ext cx="2888974" cy="276999"/>
          </a:xfrm>
          <a:prstGeom prst="rect">
            <a:avLst/>
          </a:prstGeom>
        </p:spPr>
        <p:txBody>
          <a:bodyPr wrap="square" rtlCol="0">
            <a:spAutoFit/>
          </a:bodyPr>
          <a:lstStyle/>
          <a:p>
            <a:r>
              <a:rPr lang="en-US" sz="1200" dirty="0"/>
              <a:t>Standardize common templates.</a:t>
            </a:r>
            <a:endParaRPr lang="en-CA" sz="1200" dirty="0"/>
          </a:p>
        </p:txBody>
      </p:sp>
      <p:sp>
        <p:nvSpPr>
          <p:cNvPr id="30" name="TextBox 29"/>
          <p:cNvSpPr txBox="1"/>
          <p:nvPr/>
        </p:nvSpPr>
        <p:spPr>
          <a:xfrm>
            <a:off x="6135756" y="4918239"/>
            <a:ext cx="2888974" cy="461665"/>
          </a:xfrm>
          <a:prstGeom prst="rect">
            <a:avLst/>
          </a:prstGeom>
        </p:spPr>
        <p:txBody>
          <a:bodyPr wrap="square" rtlCol="0">
            <a:spAutoFit/>
          </a:bodyPr>
          <a:lstStyle/>
          <a:p>
            <a:r>
              <a:rPr lang="en-US" sz="1200" dirty="0"/>
              <a:t>Integrate team leads to disseminate and adopt shared practices.</a:t>
            </a:r>
            <a:endParaRPr lang="en-CA" sz="1200" dirty="0"/>
          </a:p>
        </p:txBody>
      </p:sp>
      <p:sp>
        <p:nvSpPr>
          <p:cNvPr id="31" name="TextBox 30"/>
          <p:cNvSpPr txBox="1"/>
          <p:nvPr/>
        </p:nvSpPr>
        <p:spPr>
          <a:xfrm>
            <a:off x="6135756" y="5497753"/>
            <a:ext cx="2888974" cy="646331"/>
          </a:xfrm>
          <a:prstGeom prst="rect">
            <a:avLst/>
          </a:prstGeom>
        </p:spPr>
        <p:txBody>
          <a:bodyPr wrap="square" rtlCol="0">
            <a:spAutoFit/>
          </a:bodyPr>
          <a:lstStyle/>
          <a:p>
            <a:r>
              <a:rPr lang="en-US" sz="1200" dirty="0"/>
              <a:t>Design and implement a Center of Excellence to support shift-left thinking and reinforce QA importance.</a:t>
            </a:r>
            <a:endParaRPr lang="en-CA" sz="1200" dirty="0"/>
          </a:p>
        </p:txBody>
      </p:sp>
      <p:sp>
        <p:nvSpPr>
          <p:cNvPr id="32" name="Oval 31"/>
          <p:cNvSpPr/>
          <p:nvPr/>
        </p:nvSpPr>
        <p:spPr>
          <a:xfrm>
            <a:off x="5806999" y="2972818"/>
            <a:ext cx="85725"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p:cNvSpPr/>
          <p:nvPr/>
        </p:nvSpPr>
        <p:spPr>
          <a:xfrm>
            <a:off x="5807539" y="3552332"/>
            <a:ext cx="85725"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p:cNvSpPr/>
          <p:nvPr/>
        </p:nvSpPr>
        <p:spPr>
          <a:xfrm>
            <a:off x="5807539" y="4137501"/>
            <a:ext cx="85725"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p:cNvSpPr/>
          <p:nvPr/>
        </p:nvSpPr>
        <p:spPr>
          <a:xfrm>
            <a:off x="5806999" y="4619027"/>
            <a:ext cx="85725"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p:cNvSpPr/>
          <p:nvPr/>
        </p:nvSpPr>
        <p:spPr>
          <a:xfrm>
            <a:off x="5806999" y="5100553"/>
            <a:ext cx="85725"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p:cNvSpPr/>
          <p:nvPr/>
        </p:nvSpPr>
        <p:spPr>
          <a:xfrm>
            <a:off x="5806999" y="5782098"/>
            <a:ext cx="85725" cy="85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89267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these icons to help direct you as you navigate this research </a:t>
            </a:r>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a:t>This icon denotes a slide where a supporting Info-Tech tool or template will help you perform the activity or step associated with the slide. Refer to the supporting tool or template to get the best results and proceed to the next step of the project.</a:t>
            </a:r>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a:t>This icon denotes a slide with an associated activity. The activity can be performed either as part of your project or with the support of Info-Tech team members, who will come onsite to facilitate a workshop for your organization.</a:t>
            </a:r>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a:t>Use these icons to help guide you through each step of the blueprint and direct you to content related to the recommended activities. </a:t>
            </a:r>
          </a:p>
        </p:txBody>
      </p:sp>
    </p:spTree>
    <p:extLst>
      <p:ext uri="{BB962C8B-B14F-4D97-AF65-F5344CB8AC3E}">
        <p14:creationId xmlns:p14="http://schemas.microsoft.com/office/powerpoint/2010/main" val="4239230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ounded Rectangle 69"/>
          <p:cNvSpPr/>
          <p:nvPr/>
        </p:nvSpPr>
        <p:spPr>
          <a:xfrm>
            <a:off x="4759870"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1" name="Rounded Rectangle 70"/>
          <p:cNvSpPr/>
          <p:nvPr/>
        </p:nvSpPr>
        <p:spPr>
          <a:xfrm>
            <a:off x="371737"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2" name="Rectangle 71"/>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cxnSp>
        <p:nvCxnSpPr>
          <p:cNvPr id="73" name="Straight Arrow Connector 72"/>
          <p:cNvCxnSpPr>
            <a:stCxn id="85" idx="2"/>
          </p:cNvCxnSpPr>
          <p:nvPr/>
        </p:nvCxnSpPr>
        <p:spPr>
          <a:xfrm>
            <a:off x="821792" y="2920539"/>
            <a:ext cx="7783954" cy="0"/>
          </a:xfrm>
          <a:prstGeom prst="straightConnector1">
            <a:avLst/>
          </a:prstGeom>
          <a:noFill/>
          <a:ln w="38100" cap="flat" cmpd="sng" algn="ctr">
            <a:solidFill>
              <a:srgbClr val="FFFFFF">
                <a:lumMod val="85000"/>
              </a:srgbClr>
            </a:solidFill>
            <a:prstDash val="sysDot"/>
            <a:tailEnd type="triangle" w="lg" len="med"/>
          </a:ln>
          <a:effectLst/>
        </p:spPr>
      </p:cxnSp>
      <p:grpSp>
        <p:nvGrpSpPr>
          <p:cNvPr id="74" name="Group 73"/>
          <p:cNvGrpSpPr/>
          <p:nvPr/>
        </p:nvGrpSpPr>
        <p:grpSpPr>
          <a:xfrm>
            <a:off x="6985746" y="2025295"/>
            <a:ext cx="1636677" cy="2763778"/>
            <a:chOff x="6637354" y="1574599"/>
            <a:chExt cx="1636677" cy="2763778"/>
          </a:xfrm>
        </p:grpSpPr>
        <p:sp>
          <p:nvSpPr>
            <p:cNvPr id="75" name="Oval 74"/>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76" name="TextBox 75"/>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497EA9"/>
                  </a:solidFill>
                  <a:effectLst/>
                  <a:uLnTx/>
                  <a:uFillTx/>
                </a:rPr>
                <a:t>Consulting</a:t>
              </a:r>
            </a:p>
          </p:txBody>
        </p:sp>
        <p:sp>
          <p:nvSpPr>
            <p:cNvPr id="77" name="TextBox 76"/>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does not have the time or the knowledge to take this project on. We need assistance through the entirety of this project.”</a:t>
              </a:r>
            </a:p>
          </p:txBody>
        </p: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79" name="Group 78"/>
          <p:cNvGrpSpPr/>
          <p:nvPr/>
        </p:nvGrpSpPr>
        <p:grpSpPr>
          <a:xfrm>
            <a:off x="2345378" y="1877373"/>
            <a:ext cx="2129440" cy="2937609"/>
            <a:chOff x="2807522" y="2074912"/>
            <a:chExt cx="2129440" cy="2937609"/>
          </a:xfrm>
        </p:grpSpPr>
        <p:sp>
          <p:nvSpPr>
            <p:cNvPr id="80" name="Oval 79"/>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1" name="TextBox 80"/>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365D7E"/>
                  </a:solidFill>
                  <a:effectLst/>
                  <a:uLnTx/>
                  <a:uFillTx/>
                </a:rPr>
                <a:t>Guided Implementation</a:t>
              </a:r>
            </a:p>
          </p:txBody>
        </p:sp>
        <p:sp>
          <p:nvSpPr>
            <p:cNvPr id="82" name="TextBox 81"/>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83" name="Picture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84" name="Group 83"/>
          <p:cNvGrpSpPr/>
          <p:nvPr/>
        </p:nvGrpSpPr>
        <p:grpSpPr>
          <a:xfrm>
            <a:off x="377551" y="2025295"/>
            <a:ext cx="1628660" cy="2794213"/>
            <a:chOff x="1266026" y="2731218"/>
            <a:chExt cx="1628660" cy="2794213"/>
          </a:xfrm>
        </p:grpSpPr>
        <p:sp>
          <p:nvSpPr>
            <p:cNvPr id="85" name="Oval 84"/>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86" name="TextBox 85"/>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29475F"/>
                  </a:solidFill>
                  <a:effectLst/>
                  <a:uLnTx/>
                  <a:uFillTx/>
                </a:rPr>
                <a:t>DIY Toolkit</a:t>
              </a:r>
            </a:p>
          </p:txBody>
        </p:sp>
        <p:sp>
          <p:nvSpPr>
            <p:cNvPr id="87" name="TextBox 86"/>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88" name="Picture 8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89" name="Group 88"/>
          <p:cNvGrpSpPr/>
          <p:nvPr/>
        </p:nvGrpSpPr>
        <p:grpSpPr>
          <a:xfrm>
            <a:off x="5011414" y="2025295"/>
            <a:ext cx="1635165" cy="2795710"/>
            <a:chOff x="4834633" y="1938352"/>
            <a:chExt cx="1635165" cy="2795710"/>
          </a:xfrm>
        </p:grpSpPr>
        <p:sp>
          <p:nvSpPr>
            <p:cNvPr id="90" name="Oval 89"/>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endParaRPr>
            </a:p>
          </p:txBody>
        </p:sp>
        <p:sp>
          <p:nvSpPr>
            <p:cNvPr id="91" name="TextBox 90"/>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a:ln>
                    <a:noFill/>
                  </a:ln>
                  <a:solidFill>
                    <a:srgbClr val="3F6D93"/>
                  </a:solidFill>
                  <a:effectLst/>
                  <a:uLnTx/>
                  <a:uFillTx/>
                </a:rPr>
                <a:t>Workshop</a:t>
              </a:r>
            </a:p>
          </p:txBody>
        </p:sp>
        <p:sp>
          <p:nvSpPr>
            <p:cNvPr id="92" name="TextBox 91"/>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94" name="Rectangle 93"/>
          <p:cNvSpPr/>
          <p:nvPr/>
        </p:nvSpPr>
        <p:spPr>
          <a:xfrm>
            <a:off x="906270"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a:ln>
                  <a:noFill/>
                </a:ln>
                <a:solidFill>
                  <a:srgbClr val="29475F"/>
                </a:solidFill>
                <a:effectLst/>
                <a:uLnTx/>
                <a:uFillTx/>
              </a:rPr>
              <a:t>Diagnostics and consistent frameworks used throughout all four options</a:t>
            </a:r>
          </a:p>
        </p:txBody>
      </p:sp>
      <p:sp>
        <p:nvSpPr>
          <p:cNvPr id="2" name="Title 1"/>
          <p:cNvSpPr>
            <a:spLocks noGrp="1"/>
          </p:cNvSpPr>
          <p:nvPr>
            <p:ph type="title"/>
          </p:nvPr>
        </p:nvSpPr>
        <p:spPr>
          <a:xfrm>
            <a:off x="257175" y="255588"/>
            <a:ext cx="8201026" cy="877887"/>
          </a:xfrm>
        </p:spPr>
        <p:txBody>
          <a:bodyPr/>
          <a:lstStyle/>
          <a:p>
            <a:pPr lvl="0"/>
            <a:r>
              <a:rPr lang="en-CA" dirty="0"/>
              <a:t>Info-Tech offers various levels of support to best suit your needs</a:t>
            </a:r>
          </a:p>
        </p:txBody>
      </p:sp>
    </p:spTree>
    <p:extLst>
      <p:ext uri="{BB962C8B-B14F-4D97-AF65-F5344CB8AC3E}">
        <p14:creationId xmlns:p14="http://schemas.microsoft.com/office/powerpoint/2010/main" val="396034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Our understanding of the problem</a:t>
            </a:r>
          </a:p>
        </p:txBody>
      </p:sp>
      <p:sp>
        <p:nvSpPr>
          <p:cNvPr id="13" name="Text Placeholder 12"/>
          <p:cNvSpPr>
            <a:spLocks noGrp="1"/>
          </p:cNvSpPr>
          <p:nvPr>
            <p:ph type="body" sz="quarter" idx="16"/>
          </p:nvPr>
        </p:nvSpPr>
        <p:spPr/>
        <p:txBody>
          <a:bodyPr/>
          <a:lstStyle/>
          <a:p>
            <a:r>
              <a:rPr lang="en-US" dirty="0"/>
              <a:t>Application directors implementing quality and product accountability throughout the various stages of their software development lifecycle (SDLC).</a:t>
            </a:r>
          </a:p>
          <a:p>
            <a:r>
              <a:rPr lang="en-US" dirty="0"/>
              <a:t>Application development managers looking to address key SDLC challenges and opportunities with good practices.</a:t>
            </a:r>
          </a:p>
        </p:txBody>
      </p:sp>
      <p:sp>
        <p:nvSpPr>
          <p:cNvPr id="14" name="Text Placeholder 13"/>
          <p:cNvSpPr>
            <a:spLocks noGrp="1"/>
          </p:cNvSpPr>
          <p:nvPr>
            <p:ph type="body" sz="quarter" idx="26"/>
          </p:nvPr>
        </p:nvSpPr>
        <p:spPr/>
        <p:txBody>
          <a:bodyPr/>
          <a:lstStyle/>
          <a:p>
            <a:r>
              <a:rPr lang="en-US" dirty="0"/>
              <a:t>Define the criteria for successful and effective product delivery.</a:t>
            </a:r>
          </a:p>
          <a:p>
            <a:r>
              <a:rPr lang="en-US" dirty="0"/>
              <a:t>List the business and technical objectives of your SDLC practice.</a:t>
            </a:r>
          </a:p>
          <a:p>
            <a:r>
              <a:rPr lang="en-US" dirty="0"/>
              <a:t>Verify SDLC artifacts meet specified business and technical requirements through a diagnostic.</a:t>
            </a:r>
          </a:p>
          <a:p>
            <a:r>
              <a:rPr lang="en-US" dirty="0"/>
              <a:t>Address the most critical challenges with today’s good practices.</a:t>
            </a:r>
          </a:p>
        </p:txBody>
      </p:sp>
      <p:sp>
        <p:nvSpPr>
          <p:cNvPr id="15" name="Text Placeholder 14"/>
          <p:cNvSpPr>
            <a:spLocks noGrp="1"/>
          </p:cNvSpPr>
          <p:nvPr>
            <p:ph type="body" sz="quarter" idx="27"/>
          </p:nvPr>
        </p:nvSpPr>
        <p:spPr/>
        <p:txBody>
          <a:bodyPr/>
          <a:lstStyle/>
          <a:p>
            <a:r>
              <a:rPr lang="en-US" dirty="0"/>
              <a:t>Product delivery teams who want to improve the effectiveness and efficiency of their SDLC practice.</a:t>
            </a:r>
          </a:p>
          <a:p>
            <a:r>
              <a:rPr lang="en-US" dirty="0"/>
              <a:t>Various business units and IT groups looking to understand the complexities, challenges, and activities of the SDLC practice.</a:t>
            </a:r>
          </a:p>
        </p:txBody>
      </p:sp>
      <p:sp>
        <p:nvSpPr>
          <p:cNvPr id="16" name="Text Placeholder 15"/>
          <p:cNvSpPr>
            <a:spLocks noGrp="1"/>
          </p:cNvSpPr>
          <p:nvPr>
            <p:ph type="body" sz="quarter" idx="28"/>
          </p:nvPr>
        </p:nvSpPr>
        <p:spPr/>
        <p:txBody>
          <a:bodyPr/>
          <a:lstStyle/>
          <a:p>
            <a:r>
              <a:rPr lang="en-US" dirty="0"/>
              <a:t>Identify opportunities to improve quality and throughput in the existing intake, analysis, build, and operate practices.</a:t>
            </a:r>
          </a:p>
          <a:p>
            <a:r>
              <a:rPr lang="en-US" dirty="0"/>
              <a:t>Strengthen cross-functional awareness and transparency by formalizing the SDLC roles and responsibilities, processes, tools, and technologies.</a:t>
            </a:r>
          </a:p>
        </p:txBody>
      </p:sp>
    </p:spTree>
    <p:extLst>
      <p:ext uri="{BB962C8B-B14F-4D97-AF65-F5344CB8AC3E}">
        <p14:creationId xmlns:p14="http://schemas.microsoft.com/office/powerpoint/2010/main" val="2619900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7916630"/>
              </p:ext>
            </p:extLst>
          </p:nvPr>
        </p:nvGraphicFramePr>
        <p:xfrm>
          <a:off x="86984" y="1589010"/>
          <a:ext cx="8799876" cy="4896338"/>
        </p:xfrm>
        <a:graphic>
          <a:graphicData uri="http://schemas.openxmlformats.org/drawingml/2006/table">
            <a:tbl>
              <a:tblPr firstRow="1" bandRow="1">
                <a:tableStyleId>{5C22544A-7EE6-4342-B048-85BDC9FD1C3A}</a:tableStyleId>
              </a:tblPr>
              <a:tblGrid>
                <a:gridCol w="1191600">
                  <a:extLst>
                    <a:ext uri="{9D8B030D-6E8A-4147-A177-3AD203B41FA5}">
                      <a16:colId xmlns:a16="http://schemas.microsoft.com/office/drawing/2014/main" val="20000"/>
                    </a:ext>
                  </a:extLst>
                </a:gridCol>
                <a:gridCol w="2536092">
                  <a:extLst>
                    <a:ext uri="{9D8B030D-6E8A-4147-A177-3AD203B41FA5}">
                      <a16:colId xmlns:a16="http://schemas.microsoft.com/office/drawing/2014/main" val="20001"/>
                    </a:ext>
                  </a:extLst>
                </a:gridCol>
                <a:gridCol w="2536092">
                  <a:extLst>
                    <a:ext uri="{9D8B030D-6E8A-4147-A177-3AD203B41FA5}">
                      <a16:colId xmlns:a16="http://schemas.microsoft.com/office/drawing/2014/main" val="20002"/>
                    </a:ext>
                  </a:extLst>
                </a:gridCol>
                <a:gridCol w="2536092">
                  <a:extLst>
                    <a:ext uri="{9D8B030D-6E8A-4147-A177-3AD203B41FA5}">
                      <a16:colId xmlns:a16="http://schemas.microsoft.com/office/drawing/2014/main" val="20003"/>
                    </a:ext>
                  </a:extLst>
                </a:gridCol>
              </a:tblGrid>
              <a:tr h="1632242">
                <a:tc>
                  <a:txBody>
                    <a:bodyPr/>
                    <a:lstStyle/>
                    <a:p>
                      <a:pPr algn="ctr"/>
                      <a:r>
                        <a:rPr lang="en-CA" sz="1000" dirty="0">
                          <a:solidFill>
                            <a:schemeClr val="bg1"/>
                          </a:solidFill>
                        </a:rPr>
                        <a:t>Best-Practice Toolkit</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a:solidFill>
                            <a:schemeClr val="tx1"/>
                          </a:solidFill>
                        </a:rPr>
                        <a:t>1.1 Define Your Products and Quality</a:t>
                      </a:r>
                      <a:endParaRPr lang="en-CA" sz="400" b="0" dirty="0">
                        <a:solidFill>
                          <a:schemeClr val="tx1"/>
                        </a:solidFill>
                      </a:endParaRPr>
                    </a:p>
                    <a:p>
                      <a:pPr>
                        <a:spcAft>
                          <a:spcPts val="600"/>
                        </a:spcAft>
                      </a:pPr>
                      <a:r>
                        <a:rPr lang="en-CA" sz="1000" dirty="0">
                          <a:solidFill>
                            <a:schemeClr val="tx1"/>
                          </a:solidFill>
                        </a:rPr>
                        <a:t>1.2 Define Your SDLC Objectives</a:t>
                      </a:r>
                    </a:p>
                    <a:p>
                      <a:pPr>
                        <a:spcAft>
                          <a:spcPts val="600"/>
                        </a:spcAft>
                      </a:pPr>
                      <a:r>
                        <a:rPr lang="en-CA" sz="1000" dirty="0">
                          <a:solidFill>
                            <a:schemeClr val="tx1"/>
                          </a:solidFill>
                        </a:rPr>
                        <a:t>1.3 Measure Your SDLC Effectiveness</a:t>
                      </a:r>
                    </a:p>
                    <a:p>
                      <a:pPr>
                        <a:spcAft>
                          <a:spcPts val="600"/>
                        </a:spcAft>
                      </a:pPr>
                      <a:r>
                        <a:rPr lang="en-US" sz="1000" dirty="0">
                          <a:solidFill>
                            <a:schemeClr val="tx1"/>
                          </a:solidFill>
                        </a:rPr>
                        <a:t>1.4 Define Your Current SDLC State</a:t>
                      </a:r>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2.1 Build Your Diagnostic Framework</a:t>
                      </a:r>
                      <a:endParaRPr kumimoji="0" lang="en-CA" sz="400" b="0" i="0" u="none" strike="noStrike" kern="1200" cap="none" spc="0" normalizeH="0" baseline="0" noProof="0" dirty="0">
                        <a:ln>
                          <a:noFill/>
                        </a:ln>
                        <a:solidFill>
                          <a:srgbClr val="333333"/>
                        </a:solidFill>
                        <a:effectLst/>
                        <a:uLnTx/>
                        <a:uFillTx/>
                        <a:latin typeface="+mn-l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a:ln>
                            <a:noFill/>
                          </a:ln>
                          <a:solidFill>
                            <a:srgbClr val="333333"/>
                          </a:solidFill>
                          <a:effectLst/>
                          <a:uLnTx/>
                          <a:uFillTx/>
                          <a:latin typeface="+mn-lt"/>
                        </a:rPr>
                        <a:t>2.2 Diagnose Your SDLC</a:t>
                      </a:r>
                    </a:p>
                    <a:p>
                      <a:pPr marL="0" indent="0">
                        <a:spcAft>
                          <a:spcPts val="600"/>
                        </a:spcAft>
                        <a:buSzPct val="175000"/>
                        <a:buNone/>
                      </a:pPr>
                      <a:endParaRPr lang="en-CA" sz="1000" b="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a:solidFill>
                            <a:schemeClr val="tx1"/>
                          </a:solidFill>
                        </a:rPr>
                        <a:t>3.1 Learn and Adopt</a:t>
                      </a:r>
                      <a:r>
                        <a:rPr lang="en-CA" sz="1000" baseline="0" dirty="0">
                          <a:solidFill>
                            <a:schemeClr val="tx1"/>
                          </a:solidFill>
                        </a:rPr>
                        <a:t> SDLC Good Practices</a:t>
                      </a:r>
                    </a:p>
                    <a:p>
                      <a:pPr>
                        <a:spcAft>
                          <a:spcPts val="600"/>
                        </a:spcAft>
                      </a:pPr>
                      <a:r>
                        <a:rPr lang="en-CA" sz="1000" baseline="0" dirty="0">
                          <a:solidFill>
                            <a:schemeClr val="tx1"/>
                          </a:solidFill>
                        </a:rPr>
                        <a:t>3.2 Build Your Optimization Roadmap</a:t>
                      </a:r>
                      <a:endParaRPr lang="en-CA" sz="900" dirty="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1632242">
                <a:tc>
                  <a:txBody>
                    <a:bodyPr/>
                    <a:lstStyle/>
                    <a:p>
                      <a:pPr algn="ctr"/>
                      <a:r>
                        <a:rPr lang="en-CA" sz="1000" b="1" dirty="0">
                          <a:solidFill>
                            <a:schemeClr val="bg1"/>
                          </a:solidFill>
                        </a:rPr>
                        <a:t>Guided Implementations</a:t>
                      </a: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US" sz="1000" b="0" dirty="0">
                          <a:cs typeface="Open Sans"/>
                        </a:rPr>
                        <a:t>Discuss your</a:t>
                      </a:r>
                      <a:r>
                        <a:rPr lang="en-US" sz="1000" b="0" baseline="0" dirty="0">
                          <a:cs typeface="Open Sans"/>
                        </a:rPr>
                        <a:t> quality and product definitions and how quality is interpreted from both business and IT perspectives. </a:t>
                      </a:r>
                    </a:p>
                    <a:p>
                      <a:pPr marL="228600" indent="-228600">
                        <a:spcAft>
                          <a:spcPts val="600"/>
                        </a:spcAft>
                        <a:buSzPct val="150000"/>
                        <a:buBlip>
                          <a:blip r:embed="rId3"/>
                        </a:buBlip>
                      </a:pPr>
                      <a:r>
                        <a:rPr lang="en-US" sz="1000" b="0" baseline="0" dirty="0">
                          <a:cs typeface="Open Sans"/>
                        </a:rPr>
                        <a:t>Review your case for the strengthening of your SDLC practice.</a:t>
                      </a:r>
                      <a:endParaRPr lang="en-US" sz="1000" b="0" dirty="0">
                        <a:cs typeface="Open Sans"/>
                      </a:endParaRPr>
                    </a:p>
                    <a:p>
                      <a:pPr marL="228600" indent="-228600">
                        <a:spcAft>
                          <a:spcPts val="600"/>
                        </a:spcAft>
                        <a:buSzPct val="150000"/>
                        <a:buBlip>
                          <a:blip r:embed="rId3"/>
                        </a:buBlip>
                      </a:pPr>
                      <a:r>
                        <a:rPr lang="en-US" sz="1000" b="0" dirty="0">
                          <a:cs typeface="Open Sans"/>
                        </a:rPr>
                        <a:t>Review</a:t>
                      </a:r>
                      <a:r>
                        <a:rPr lang="en-US" sz="1000" b="0" baseline="0" dirty="0">
                          <a:cs typeface="Open Sans"/>
                        </a:rPr>
                        <a:t> the current state of your roles, processes, and tools in your organization.</a:t>
                      </a:r>
                      <a:endParaRPr lang="en-US" sz="1000" b="0"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Discuss the</a:t>
                      </a:r>
                      <a:r>
                        <a:rPr lang="en-US" sz="1000" b="0" baseline="0" dirty="0">
                          <a:cs typeface="Open Sans"/>
                        </a:rPr>
                        <a:t> components of your diagnostic framework.</a:t>
                      </a:r>
                    </a:p>
                    <a:p>
                      <a:pPr marL="228600" indent="-228600">
                        <a:spcAft>
                          <a:spcPts val="600"/>
                        </a:spcAft>
                        <a:buSzPct val="150000"/>
                        <a:buBlip>
                          <a:blip r:embed="rId3"/>
                        </a:buBlip>
                      </a:pPr>
                      <a:r>
                        <a:rPr lang="en-US" sz="1000" b="0" baseline="0" dirty="0">
                          <a:cs typeface="Open Sans"/>
                        </a:rPr>
                        <a:t>Review the results of your SDLC diagnostic.</a:t>
                      </a:r>
                      <a:endParaRPr lang="en-US" sz="1000" b="0" dirty="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a:cs typeface="Open Sans"/>
                        </a:rPr>
                        <a:t>Discuss</a:t>
                      </a:r>
                      <a:r>
                        <a:rPr lang="en-US" sz="1000" b="0" baseline="0" dirty="0">
                          <a:cs typeface="Open Sans"/>
                        </a:rPr>
                        <a:t> the SDLC practices used in the industry.</a:t>
                      </a:r>
                      <a:endParaRPr lang="en-US" sz="1000" b="0" dirty="0">
                        <a:cs typeface="Open Sans"/>
                      </a:endParaRPr>
                    </a:p>
                    <a:p>
                      <a:pPr marL="228600" indent="-228600">
                        <a:spcAft>
                          <a:spcPts val="600"/>
                        </a:spcAft>
                        <a:buSzPct val="150000"/>
                        <a:buBlip>
                          <a:blip r:embed="rId3"/>
                        </a:buBlip>
                      </a:pPr>
                      <a:r>
                        <a:rPr lang="en-US" sz="1000" b="0" dirty="0">
                          <a:cs typeface="Open Sans"/>
                        </a:rPr>
                        <a:t>Review</a:t>
                      </a:r>
                      <a:r>
                        <a:rPr lang="en-US" sz="1000" b="0" baseline="0" dirty="0">
                          <a:cs typeface="Open Sans"/>
                        </a:rPr>
                        <a:t> the scope and achievability of your SDLC optimization initiatives.</a:t>
                      </a:r>
                      <a:endParaRPr lang="en-US" sz="1000" b="0" dirty="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900000">
                <a:tc>
                  <a:txBody>
                    <a:bodyPr/>
                    <a:lstStyle/>
                    <a:p>
                      <a:pPr algn="ctr"/>
                      <a:r>
                        <a:rPr lang="en-CA" sz="1000" b="1" dirty="0">
                          <a:solidFill>
                            <a:schemeClr val="bg1"/>
                          </a:solidFill>
                        </a:rPr>
                        <a:t>Onsite</a:t>
                      </a:r>
                      <a:r>
                        <a:rPr lang="en-CA" sz="1000" b="1" baseline="0" dirty="0">
                          <a:solidFill>
                            <a:schemeClr val="bg1"/>
                          </a:solidFill>
                        </a:rPr>
                        <a:t> Workshop</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576B7"/>
                    </a:solidFill>
                  </a:tcPr>
                </a:tc>
                <a:tc>
                  <a:txBody>
                    <a:bodyPr/>
                    <a:lstStyle/>
                    <a:p>
                      <a:r>
                        <a:rPr lang="en-CA" sz="1000" b="1" dirty="0"/>
                        <a:t>Module</a:t>
                      </a:r>
                      <a:r>
                        <a:rPr lang="en-CA" sz="1000" b="1" baseline="0" dirty="0"/>
                        <a:t> 1</a:t>
                      </a:r>
                      <a:r>
                        <a:rPr lang="en-CA" sz="1000" b="1" dirty="0"/>
                        <a:t>:</a:t>
                      </a:r>
                    </a:p>
                    <a:p>
                      <a:pPr marL="0" indent="0">
                        <a:buFont typeface="Arial" panose="020B0604020202020204" pitchFamily="34" charset="0"/>
                        <a:buNone/>
                      </a:pPr>
                      <a:r>
                        <a:rPr lang="en-CA" sz="1000" dirty="0"/>
                        <a:t>Set Your</a:t>
                      </a:r>
                      <a:r>
                        <a:rPr lang="en-CA" sz="1000" baseline="0" dirty="0"/>
                        <a:t> SDLC Context</a:t>
                      </a:r>
                      <a:endParaRPr lang="en-CA" sz="1000" dirty="0"/>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2</a:t>
                      </a:r>
                      <a:r>
                        <a:rPr lang="en-CA" sz="1000" b="1" dirty="0"/>
                        <a:t>:</a:t>
                      </a:r>
                    </a:p>
                    <a:p>
                      <a:pPr marL="0" indent="0">
                        <a:buFont typeface="Arial" panose="020B0604020202020204" pitchFamily="34" charset="0"/>
                        <a:buNone/>
                      </a:pPr>
                      <a:r>
                        <a:rPr lang="en-CA" sz="1000" dirty="0"/>
                        <a:t>Diagnose Your SDLC</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Module</a:t>
                      </a:r>
                      <a:r>
                        <a:rPr lang="en-CA" sz="1000" b="1" baseline="0" dirty="0"/>
                        <a:t> 3</a:t>
                      </a:r>
                      <a:r>
                        <a:rPr lang="en-CA" sz="1000" b="1" dirty="0"/>
                        <a:t>:</a:t>
                      </a:r>
                    </a:p>
                    <a:p>
                      <a:pPr marL="0" indent="0">
                        <a:buFont typeface="Arial" panose="020B0604020202020204" pitchFamily="34" charset="0"/>
                        <a:buNone/>
                      </a:pPr>
                      <a:r>
                        <a:rPr lang="en-CA" sz="1000" dirty="0"/>
                        <a:t>Modernize Your SDLC</a:t>
                      </a: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31854">
                <a:tc>
                  <a:txBody>
                    <a:bodyPr/>
                    <a:lstStyle/>
                    <a:p>
                      <a:endParaRPr lang="en-CA"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CA" sz="1000" b="1" dirty="0"/>
                        <a:t>Phase 1 Outcome:</a:t>
                      </a:r>
                    </a:p>
                    <a:p>
                      <a:pPr marL="171450" indent="-171450">
                        <a:buFont typeface="Arial" panose="020B0604020202020204" pitchFamily="34" charset="0"/>
                        <a:buChar char="•"/>
                      </a:pPr>
                      <a:r>
                        <a:rPr lang="en-CA" sz="1000" dirty="0"/>
                        <a:t>Product and quality definition</a:t>
                      </a:r>
                    </a:p>
                    <a:p>
                      <a:pPr marL="171450" indent="-171450">
                        <a:buFont typeface="Arial" panose="020B0604020202020204" pitchFamily="34" charset="0"/>
                        <a:buChar char="•"/>
                      </a:pPr>
                      <a:r>
                        <a:rPr lang="en-US" sz="1000" dirty="0"/>
                        <a:t>SDLC objectives</a:t>
                      </a:r>
                    </a:p>
                    <a:p>
                      <a:pPr marL="171450" indent="-171450">
                        <a:buFont typeface="Arial" panose="020B0604020202020204" pitchFamily="34" charset="0"/>
                        <a:buChar char="•"/>
                      </a:pPr>
                      <a:r>
                        <a:rPr lang="en-US" sz="1000" dirty="0"/>
                        <a:t>SDLC</a:t>
                      </a:r>
                      <a:r>
                        <a:rPr lang="en-US" sz="1000" baseline="0" dirty="0"/>
                        <a:t> current state</a:t>
                      </a:r>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2 Outcome:</a:t>
                      </a:r>
                    </a:p>
                    <a:p>
                      <a:pPr marL="171450" indent="-171450">
                        <a:buFont typeface="Arial" panose="020B0604020202020204" pitchFamily="34" charset="0"/>
                        <a:buChar char="•"/>
                      </a:pPr>
                      <a:r>
                        <a:rPr lang="en-CA" sz="1000" dirty="0"/>
                        <a:t>SDLC diagnostic</a:t>
                      </a:r>
                      <a:r>
                        <a:rPr lang="en-CA" sz="1000" baseline="0" dirty="0"/>
                        <a:t> framework</a:t>
                      </a:r>
                    </a:p>
                    <a:p>
                      <a:pPr marL="171450" indent="-171450">
                        <a:buFont typeface="Arial" panose="020B0604020202020204" pitchFamily="34" charset="0"/>
                        <a:buChar char="•"/>
                      </a:pPr>
                      <a:r>
                        <a:rPr lang="en-US" sz="1000" baseline="0" dirty="0"/>
                        <a:t>SDLC diagnostic results</a:t>
                      </a:r>
                      <a:endParaRPr lang="en-CA" sz="1000" dirty="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CA" sz="1000" b="1" dirty="0"/>
                        <a:t>Phase 3 Outcome:</a:t>
                      </a:r>
                    </a:p>
                    <a:p>
                      <a:pPr marL="171450" indent="-171450">
                        <a:buFont typeface="Arial" panose="020B0604020202020204" pitchFamily="34" charset="0"/>
                        <a:buChar char="•"/>
                      </a:pPr>
                      <a:r>
                        <a:rPr lang="en-CA" sz="1000" dirty="0"/>
                        <a:t>SDLC target state</a:t>
                      </a:r>
                    </a:p>
                    <a:p>
                      <a:pPr marL="171450" indent="-171450">
                        <a:buFont typeface="Arial" panose="020B0604020202020204" pitchFamily="34" charset="0"/>
                        <a:buChar char="•"/>
                      </a:pPr>
                      <a:r>
                        <a:rPr lang="en-US" sz="1000" dirty="0"/>
                        <a:t>SDLC optimization roadmap</a:t>
                      </a:r>
                      <a:endParaRPr lang="en-CA" sz="1000" dirty="0"/>
                    </a:p>
                    <a:p>
                      <a:endParaRPr lang="en-CA" sz="10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pic>
        <p:nvPicPr>
          <p:cNvPr id="19" name="Picture 18"/>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3" y="3482880"/>
            <a:ext cx="974520" cy="877885"/>
          </a:xfrm>
          <a:prstGeom prst="rect">
            <a:avLst/>
          </a:prstGeom>
        </p:spPr>
      </p:pic>
      <p:pic>
        <p:nvPicPr>
          <p:cNvPr id="20" name="Picture 19"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6" y="1751239"/>
            <a:ext cx="1094375" cy="1088500"/>
          </a:xfrm>
          <a:prstGeom prst="rect">
            <a:avLst/>
          </a:prstGeom>
          <a:solidFill>
            <a:schemeClr val="accent1">
              <a:alpha val="0"/>
            </a:schemeClr>
          </a:solidFill>
          <a:effectLst/>
        </p:spPr>
      </p:pic>
      <p:pic>
        <p:nvPicPr>
          <p:cNvPr id="21" name="Picture 20" descr="on-site-workshops.png"/>
          <p:cNvPicPr>
            <a:picLocks noChangeAspect="1"/>
          </p:cNvPicPr>
          <p:nvPr/>
        </p:nvPicPr>
        <p:blipFill rotWithShape="1">
          <a:blip r:embed="rId6" cstate="print"/>
          <a:srcRect l="12204" t="22820" r="8463" b="22257"/>
          <a:stretch/>
        </p:blipFill>
        <p:spPr>
          <a:xfrm>
            <a:off x="282240" y="4912502"/>
            <a:ext cx="752006" cy="483279"/>
          </a:xfrm>
          <a:prstGeom prst="rect">
            <a:avLst/>
          </a:prstGeom>
          <a:effectLst/>
        </p:spPr>
      </p:pic>
      <p:sp>
        <p:nvSpPr>
          <p:cNvPr id="15" name="Chevron 14"/>
          <p:cNvSpPr/>
          <p:nvPr/>
        </p:nvSpPr>
        <p:spPr>
          <a:xfrm>
            <a:off x="1301687" y="1135776"/>
            <a:ext cx="2692549"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1. Set Your SDLC Context</a:t>
            </a:r>
          </a:p>
        </p:txBody>
      </p:sp>
      <p:sp>
        <p:nvSpPr>
          <p:cNvPr id="16" name="Chevron 15"/>
          <p:cNvSpPr/>
          <p:nvPr/>
        </p:nvSpPr>
        <p:spPr>
          <a:xfrm>
            <a:off x="3838233" y="1135775"/>
            <a:ext cx="2697480"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2. Diagnose Your SDLC</a:t>
            </a:r>
          </a:p>
        </p:txBody>
      </p:sp>
      <p:sp>
        <p:nvSpPr>
          <p:cNvPr id="17" name="Chevron 16"/>
          <p:cNvSpPr/>
          <p:nvPr/>
        </p:nvSpPr>
        <p:spPr>
          <a:xfrm>
            <a:off x="6371121" y="1135775"/>
            <a:ext cx="2532888" cy="444439"/>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3. Modernize Your SDLC</a:t>
            </a:r>
          </a:p>
        </p:txBody>
      </p:sp>
      <p:sp>
        <p:nvSpPr>
          <p:cNvPr id="4" name="Title 3"/>
          <p:cNvSpPr>
            <a:spLocks noGrp="1"/>
          </p:cNvSpPr>
          <p:nvPr>
            <p:ph type="title"/>
          </p:nvPr>
        </p:nvSpPr>
        <p:spPr/>
        <p:txBody>
          <a:bodyPr/>
          <a:lstStyle/>
          <a:p>
            <a:r>
              <a:rPr lang="en-US" dirty="0"/>
              <a:t>Modernize Your SDLC – project overview</a:t>
            </a:r>
            <a:endParaRPr lang="en-CA" dirty="0"/>
          </a:p>
        </p:txBody>
      </p:sp>
    </p:spTree>
    <p:extLst>
      <p:ext uri="{BB962C8B-B14F-4D97-AF65-F5344CB8AC3E}">
        <p14:creationId xmlns:p14="http://schemas.microsoft.com/office/powerpoint/2010/main" val="2371893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Modernize Your SDLC – workshop overview </a:t>
            </a:r>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a:solidFill>
                  <a:srgbClr val="333333"/>
                </a:solidFill>
              </a:rPr>
              <a:t>Contact your account representative or e</a:t>
            </a:r>
            <a:r>
              <a:rPr lang="en-US" sz="1400" dirty="0">
                <a:solidFill>
                  <a:srgbClr val="333333"/>
                </a:solidFill>
                <a:cs typeface="Open Sans"/>
              </a:rPr>
              <a:t>mail </a:t>
            </a:r>
            <a:r>
              <a:rPr lang="en-US" sz="1400" dirty="0">
                <a:solidFill>
                  <a:srgbClr val="333333"/>
                </a:solidFill>
                <a:cs typeface="Open Sans"/>
                <a:hlinkClick r:id="rId3"/>
              </a:rPr>
              <a:t>Workshops@InfoTech.com</a:t>
            </a:r>
            <a:r>
              <a:rPr lang="en-US" sz="1400" dirty="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3740425976"/>
              </p:ext>
            </p:extLst>
          </p:nvPr>
        </p:nvGraphicFramePr>
        <p:xfrm>
          <a:off x="251519" y="1623896"/>
          <a:ext cx="8625781" cy="4839657"/>
        </p:xfrm>
        <a:graphic>
          <a:graphicData uri="http://schemas.openxmlformats.org/drawingml/2006/table">
            <a:tbl>
              <a:tblPr firstRow="1" bandRow="1">
                <a:tableStyleId>{5C22544A-7EE6-4342-B048-85BDC9FD1C3A}</a:tableStyleId>
              </a:tblPr>
              <a:tblGrid>
                <a:gridCol w="325131">
                  <a:extLst>
                    <a:ext uri="{9D8B030D-6E8A-4147-A177-3AD203B41FA5}">
                      <a16:colId xmlns:a16="http://schemas.microsoft.com/office/drawing/2014/main" val="20000"/>
                    </a:ext>
                  </a:extLst>
                </a:gridCol>
                <a:gridCol w="1660130">
                  <a:extLst>
                    <a:ext uri="{9D8B030D-6E8A-4147-A177-3AD203B41FA5}">
                      <a16:colId xmlns:a16="http://schemas.microsoft.com/office/drawing/2014/main" val="20001"/>
                    </a:ext>
                  </a:extLst>
                </a:gridCol>
                <a:gridCol w="1660130">
                  <a:extLst>
                    <a:ext uri="{9D8B030D-6E8A-4147-A177-3AD203B41FA5}">
                      <a16:colId xmlns:a16="http://schemas.microsoft.com/office/drawing/2014/main" val="20002"/>
                    </a:ext>
                  </a:extLst>
                </a:gridCol>
                <a:gridCol w="1660130">
                  <a:extLst>
                    <a:ext uri="{9D8B030D-6E8A-4147-A177-3AD203B41FA5}">
                      <a16:colId xmlns:a16="http://schemas.microsoft.com/office/drawing/2014/main" val="20003"/>
                    </a:ext>
                  </a:extLst>
                </a:gridCol>
                <a:gridCol w="1660130">
                  <a:extLst>
                    <a:ext uri="{9D8B030D-6E8A-4147-A177-3AD203B41FA5}">
                      <a16:colId xmlns:a16="http://schemas.microsoft.com/office/drawing/2014/main" val="20004"/>
                    </a:ext>
                  </a:extLst>
                </a:gridCol>
                <a:gridCol w="1660130">
                  <a:extLst>
                    <a:ext uri="{9D8B030D-6E8A-4147-A177-3AD203B41FA5}">
                      <a16:colId xmlns:a16="http://schemas.microsoft.com/office/drawing/2014/main" val="20005"/>
                    </a:ext>
                  </a:extLst>
                </a:gridCol>
              </a:tblGrid>
              <a:tr h="287991">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a:solidFill>
                            <a:schemeClr val="bg1"/>
                          </a:solidFill>
                        </a:rPr>
                        <a:t>Pre-Workshop</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a:solidFill>
                            <a:schemeClr val="bg1"/>
                          </a:solidFill>
                        </a:rPr>
                        <a:t>Workshop Day 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a:solidFill>
                            <a:schemeClr val="bg1"/>
                          </a:solidFill>
                        </a:rPr>
                        <a:t>Workshop Day 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a:solidFill>
                            <a:schemeClr val="bg1"/>
                          </a:solidFill>
                        </a:rPr>
                        <a:t>Workshop Day 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a:solidFill>
                            <a:schemeClr val="bg1"/>
                          </a:solidFill>
                        </a:rPr>
                        <a:t>Workshop Day 4</a:t>
                      </a: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extLst>
                  <a:ext uri="{0D108BD9-81ED-4DB2-BD59-A6C34878D82A}">
                    <a16:rowId xmlns:a16="http://schemas.microsoft.com/office/drawing/2014/main" val="10000"/>
                  </a:ext>
                </a:extLst>
              </a:tr>
              <a:tr h="2426569">
                <a:tc>
                  <a:txBody>
                    <a:bodyPr/>
                    <a:lstStyle/>
                    <a:p>
                      <a:pPr marL="216000" indent="-457200" algn="ctr">
                        <a:spcAft>
                          <a:spcPts val="500"/>
                        </a:spcAft>
                      </a:pPr>
                      <a:r>
                        <a:rPr lang="en-CA" sz="1200" b="1" baseline="0" dirty="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spcAft>
                          <a:spcPts val="1200"/>
                        </a:spcAft>
                      </a:pPr>
                      <a:r>
                        <a:rPr lang="en-CA" sz="1000" b="1" dirty="0">
                          <a:solidFill>
                            <a:schemeClr val="tx1"/>
                          </a:solidFill>
                        </a:rPr>
                        <a:t>Prepare for the Workshop</a:t>
                      </a:r>
                    </a:p>
                    <a:p>
                      <a:pPr marL="216000" indent="-216000">
                        <a:spcAft>
                          <a:spcPts val="0"/>
                        </a:spcAft>
                        <a:buFont typeface="Arial" panose="020B0604020202020204" pitchFamily="34" charset="0"/>
                        <a:buChar char="•"/>
                      </a:pPr>
                      <a:r>
                        <a:rPr lang="en-US" sz="1000" b="0" baseline="0" dirty="0">
                          <a:solidFill>
                            <a:schemeClr val="tx1"/>
                          </a:solidFill>
                        </a:rPr>
                        <a:t>Gauge the effectiveness of your SDLC with Info-Tech’s diagnostics.</a:t>
                      </a:r>
                    </a:p>
                    <a:p>
                      <a:pPr marL="216000" indent="-216000">
                        <a:spcAft>
                          <a:spcPts val="0"/>
                        </a:spcAft>
                        <a:buFont typeface="Arial" panose="020B0604020202020204" pitchFamily="34" charset="0"/>
                        <a:buChar char="•"/>
                      </a:pPr>
                      <a:r>
                        <a:rPr lang="en-US" sz="1000" b="0" baseline="0" dirty="0">
                          <a:solidFill>
                            <a:schemeClr val="tx1"/>
                          </a:solidFill>
                        </a:rPr>
                        <a:t>Understand your product portfolio and the value your products provide.</a:t>
                      </a:r>
                    </a:p>
                    <a:p>
                      <a:pPr marL="216000" indent="-216000">
                        <a:spcAft>
                          <a:spcPts val="0"/>
                        </a:spcAft>
                        <a:buFont typeface="Arial" panose="020B0604020202020204" pitchFamily="34" charset="0"/>
                        <a:buChar char="•"/>
                      </a:pPr>
                      <a:r>
                        <a:rPr lang="en-US" sz="1000" b="0" baseline="0" dirty="0">
                          <a:solidFill>
                            <a:schemeClr val="tx1"/>
                          </a:solidFill>
                        </a:rPr>
                        <a:t>Understand your business and IT strategy.</a:t>
                      </a: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Set Your</a:t>
                      </a:r>
                      <a:r>
                        <a:rPr lang="en-CA" sz="1000" b="1" baseline="0" dirty="0">
                          <a:solidFill>
                            <a:schemeClr val="tx1"/>
                          </a:solidFill>
                        </a:rPr>
                        <a:t> SDLC Objectives</a:t>
                      </a:r>
                    </a:p>
                    <a:p>
                      <a:pPr marL="216000" indent="-216000">
                        <a:spcAft>
                          <a:spcPts val="0"/>
                        </a:spcAft>
                        <a:buFont typeface="Arial" panose="020B0604020202020204" pitchFamily="34" charset="0"/>
                        <a:buChar char="•"/>
                      </a:pPr>
                      <a:r>
                        <a:rPr lang="en-CA" sz="1000" b="0" dirty="0">
                          <a:solidFill>
                            <a:schemeClr val="tx1"/>
                          </a:solidFill>
                        </a:rPr>
                        <a:t>Define</a:t>
                      </a:r>
                      <a:r>
                        <a:rPr lang="en-CA" sz="1000" b="0" baseline="0" dirty="0">
                          <a:solidFill>
                            <a:schemeClr val="tx1"/>
                          </a:solidFill>
                        </a:rPr>
                        <a:t> quality and product for your organization.</a:t>
                      </a:r>
                    </a:p>
                    <a:p>
                      <a:pPr marL="216000" indent="-216000">
                        <a:spcAft>
                          <a:spcPts val="0"/>
                        </a:spcAft>
                        <a:buFont typeface="Arial" panose="020B0604020202020204" pitchFamily="34" charset="0"/>
                        <a:buChar char="•"/>
                      </a:pPr>
                      <a:r>
                        <a:rPr lang="en-US" sz="1000" b="0" baseline="0" dirty="0">
                          <a:solidFill>
                            <a:schemeClr val="tx1"/>
                          </a:solidFill>
                        </a:rPr>
                        <a:t>List your SDLC objectives and goals.</a:t>
                      </a:r>
                    </a:p>
                    <a:p>
                      <a:pPr marL="216000" indent="-216000">
                        <a:spcAft>
                          <a:spcPts val="0"/>
                        </a:spcAft>
                        <a:buFont typeface="Arial" panose="020B0604020202020204" pitchFamily="34" charset="0"/>
                        <a:buChar char="•"/>
                      </a:pPr>
                      <a:r>
                        <a:rPr lang="en-US" sz="1000" b="0" baseline="0" dirty="0">
                          <a:solidFill>
                            <a:schemeClr val="tx1"/>
                          </a:solidFill>
                        </a:rPr>
                        <a:t>Define your SDLC metrics.</a:t>
                      </a:r>
                    </a:p>
                    <a:p>
                      <a:pPr marL="216000" indent="-216000">
                        <a:spcAft>
                          <a:spcPts val="0"/>
                        </a:spcAft>
                        <a:buFont typeface="Arial" panose="020B0604020202020204" pitchFamily="34" charset="0"/>
                        <a:buChar char="•"/>
                      </a:pPr>
                      <a:r>
                        <a:rPr lang="en-US" sz="1000" b="0" baseline="0" dirty="0">
                          <a:solidFill>
                            <a:schemeClr val="tx1"/>
                          </a:solidFill>
                        </a:rPr>
                        <a:t>Conduct a current state analysis to identify root causes of issues in your SDLC.</a:t>
                      </a:r>
                      <a:endParaRPr lang="en-CA" sz="10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Learn SDLC Good Practices</a:t>
                      </a:r>
                    </a:p>
                    <a:p>
                      <a:pPr marL="216000" indent="-216000">
                        <a:spcAft>
                          <a:spcPts val="0"/>
                        </a:spcAft>
                        <a:buFont typeface="Arial" panose="020B0604020202020204" pitchFamily="34" charset="0"/>
                        <a:buChar char="•"/>
                      </a:pPr>
                      <a:r>
                        <a:rPr lang="en-CA" sz="1000" b="0" dirty="0">
                          <a:solidFill>
                            <a:schemeClr val="tx1"/>
                          </a:solidFill>
                        </a:rPr>
                        <a:t>Learn of</a:t>
                      </a:r>
                      <a:r>
                        <a:rPr lang="en-CA" sz="1000" b="0" baseline="0" dirty="0">
                          <a:solidFill>
                            <a:schemeClr val="tx1"/>
                          </a:solidFill>
                        </a:rPr>
                        <a:t> the various SDLC methodologies, frameworks, and techniques used in the industry.</a:t>
                      </a:r>
                    </a:p>
                    <a:p>
                      <a:pPr marL="216000" indent="-216000">
                        <a:spcAft>
                          <a:spcPts val="0"/>
                        </a:spcAft>
                        <a:buFont typeface="Arial" panose="020B0604020202020204" pitchFamily="34" charset="0"/>
                        <a:buChar char="•"/>
                      </a:pPr>
                      <a:r>
                        <a:rPr lang="en-US" sz="1000" b="0" baseline="0" dirty="0">
                          <a:solidFill>
                            <a:schemeClr val="tx1"/>
                          </a:solidFill>
                        </a:rPr>
                        <a:t>Compare and select the practices to adopt.</a:t>
                      </a:r>
                      <a:endParaRPr lang="en-CA" sz="10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Define Your SDLC Target State</a:t>
                      </a:r>
                    </a:p>
                    <a:p>
                      <a:pPr marL="216000" indent="-216000">
                        <a:spcAft>
                          <a:spcPts val="0"/>
                        </a:spcAft>
                        <a:buFont typeface="Arial" panose="020B0604020202020204" pitchFamily="34" charset="0"/>
                        <a:buChar char="•"/>
                      </a:pPr>
                      <a:r>
                        <a:rPr lang="en-US" sz="1000" b="0" dirty="0">
                          <a:solidFill>
                            <a:schemeClr val="tx1"/>
                          </a:solidFill>
                        </a:rPr>
                        <a:t>Refine your target state SDLC process flows.</a:t>
                      </a:r>
                    </a:p>
                    <a:p>
                      <a:pPr marL="216000" indent="-216000">
                        <a:spcAft>
                          <a:spcPts val="0"/>
                        </a:spcAft>
                        <a:buFont typeface="Arial" panose="020B0604020202020204" pitchFamily="34" charset="0"/>
                        <a:buChar char="•"/>
                      </a:pPr>
                      <a:r>
                        <a:rPr lang="en-US" sz="1000" b="0" dirty="0">
                          <a:solidFill>
                            <a:schemeClr val="tx1"/>
                          </a:solidFill>
                        </a:rPr>
                        <a:t>Refine your target state roles and responsibilities.</a:t>
                      </a:r>
                    </a:p>
                    <a:p>
                      <a:pPr marL="216000" indent="-216000">
                        <a:spcAft>
                          <a:spcPts val="0"/>
                        </a:spcAft>
                        <a:buFont typeface="Arial" panose="020B0604020202020204" pitchFamily="34" charset="0"/>
                        <a:buChar char="•"/>
                      </a:pPr>
                      <a:r>
                        <a:rPr lang="en-US" sz="1000" b="0" dirty="0">
                          <a:solidFill>
                            <a:schemeClr val="tx1"/>
                          </a:solidFill>
                        </a:rPr>
                        <a:t>Define</a:t>
                      </a:r>
                      <a:r>
                        <a:rPr lang="en-US" sz="1000" b="0" baseline="0" dirty="0">
                          <a:solidFill>
                            <a:schemeClr val="tx1"/>
                          </a:solidFill>
                        </a:rPr>
                        <a:t> </a:t>
                      </a:r>
                      <a:r>
                        <a:rPr lang="en-US" sz="1000" b="0" dirty="0">
                          <a:solidFill>
                            <a:schemeClr val="tx1"/>
                          </a:solidFill>
                        </a:rPr>
                        <a:t>your SDLC toolchain.</a:t>
                      </a:r>
                    </a:p>
                    <a:p>
                      <a:pPr marL="216000" indent="-216000">
                        <a:spcAft>
                          <a:spcPts val="0"/>
                        </a:spcAft>
                        <a:buFont typeface="Arial" panose="020B0604020202020204" pitchFamily="34" charset="0"/>
                        <a:buChar char="•"/>
                      </a:pPr>
                      <a:endParaRPr lang="en-CA" sz="1000" b="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a:solidFill>
                            <a:schemeClr val="tx1"/>
                          </a:solidFill>
                        </a:rPr>
                        <a:t>Build Your Optimization Roadmap</a:t>
                      </a:r>
                      <a:endParaRPr lang="en-CA" sz="1000" b="1" baseline="0" dirty="0">
                        <a:solidFill>
                          <a:schemeClr val="tx1"/>
                        </a:solidFill>
                      </a:endParaRPr>
                    </a:p>
                    <a:p>
                      <a:pPr marL="216000" indent="-216000">
                        <a:spcAft>
                          <a:spcPts val="0"/>
                        </a:spcAft>
                        <a:buFont typeface="Arial" panose="020B0604020202020204" pitchFamily="34" charset="0"/>
                        <a:buChar char="•"/>
                      </a:pPr>
                      <a:r>
                        <a:rPr lang="en-US" sz="1000" b="0" dirty="0">
                          <a:solidFill>
                            <a:schemeClr val="tx1"/>
                          </a:solidFill>
                        </a:rPr>
                        <a:t>Identify the risks</a:t>
                      </a:r>
                      <a:r>
                        <a:rPr lang="en-US" sz="1000" b="0" baseline="0" dirty="0">
                          <a:solidFill>
                            <a:schemeClr val="tx1"/>
                          </a:solidFill>
                        </a:rPr>
                        <a:t> that might prevent you from ac</a:t>
                      </a:r>
                      <a:r>
                        <a:rPr lang="en-US" sz="1000" b="0" dirty="0">
                          <a:solidFill>
                            <a:schemeClr val="tx1"/>
                          </a:solidFill>
                        </a:rPr>
                        <a:t>hieving your</a:t>
                      </a:r>
                      <a:r>
                        <a:rPr lang="en-US" sz="1000" b="0" baseline="0" dirty="0">
                          <a:solidFill>
                            <a:schemeClr val="tx1"/>
                          </a:solidFill>
                        </a:rPr>
                        <a:t> SDLC target state and potential mitigations.</a:t>
                      </a:r>
                      <a:endParaRPr lang="en-CA" sz="1000" b="0" dirty="0">
                        <a:solidFill>
                          <a:schemeClr val="tx1"/>
                        </a:solidFill>
                      </a:endParaRPr>
                    </a:p>
                    <a:p>
                      <a:pPr marL="216000" indent="-216000">
                        <a:spcAft>
                          <a:spcPts val="0"/>
                        </a:spcAft>
                        <a:buFont typeface="Arial" panose="020B0604020202020204" pitchFamily="34" charset="0"/>
                        <a:buChar char="•"/>
                      </a:pPr>
                      <a:r>
                        <a:rPr lang="en-CA" sz="1000" b="0" dirty="0">
                          <a:solidFill>
                            <a:schemeClr val="tx1"/>
                          </a:solidFill>
                        </a:rPr>
                        <a:t>Define and prioritize your SDLC</a:t>
                      </a:r>
                      <a:r>
                        <a:rPr lang="en-CA" sz="1000" b="0" baseline="0" dirty="0">
                          <a:solidFill>
                            <a:schemeClr val="tx1"/>
                          </a:solidFill>
                        </a:rPr>
                        <a:t> </a:t>
                      </a:r>
                      <a:r>
                        <a:rPr lang="en-CA" sz="1000" b="0" dirty="0">
                          <a:solidFill>
                            <a:schemeClr val="tx1"/>
                          </a:solidFill>
                        </a:rPr>
                        <a:t>optimization</a:t>
                      </a:r>
                      <a:r>
                        <a:rPr lang="en-CA" sz="1000" b="0" baseline="0" dirty="0">
                          <a:solidFill>
                            <a:schemeClr val="tx1"/>
                          </a:solidFill>
                        </a:rPr>
                        <a:t> </a:t>
                      </a:r>
                      <a:r>
                        <a:rPr lang="en-CA" sz="1000" b="0" dirty="0">
                          <a:solidFill>
                            <a:schemeClr val="tx1"/>
                          </a:solidFill>
                        </a:rPr>
                        <a:t>initiatives.</a:t>
                      </a:r>
                    </a:p>
                    <a:p>
                      <a:pPr marL="216000" indent="-216000">
                        <a:spcAft>
                          <a:spcPts val="0"/>
                        </a:spcAft>
                        <a:buFont typeface="Arial" panose="020B0604020202020204" pitchFamily="34" charset="0"/>
                        <a:buChar char="•"/>
                      </a:pPr>
                      <a:r>
                        <a:rPr lang="en-US" sz="1000" b="0" dirty="0">
                          <a:solidFill>
                            <a:schemeClr val="tx1"/>
                          </a:solidFill>
                        </a:rPr>
                        <a:t>Build your optimization roadmap.</a:t>
                      </a:r>
                    </a:p>
                    <a:p>
                      <a:pPr marL="216000" indent="-216000">
                        <a:spcAft>
                          <a:spcPts val="0"/>
                        </a:spcAft>
                        <a:buFont typeface="Arial" panose="020B0604020202020204" pitchFamily="34" charset="0"/>
                        <a:buChar char="•"/>
                      </a:pPr>
                      <a:r>
                        <a:rPr lang="en-US" sz="1000" b="0" dirty="0">
                          <a:solidFill>
                            <a:schemeClr val="tx1"/>
                          </a:solidFill>
                        </a:rPr>
                        <a:t>Identify key stakeholders who</a:t>
                      </a:r>
                      <a:r>
                        <a:rPr lang="en-US" sz="1000" b="0" baseline="0" dirty="0">
                          <a:solidFill>
                            <a:schemeClr val="tx1"/>
                          </a:solidFill>
                        </a:rPr>
                        <a:t> must</a:t>
                      </a:r>
                      <a:r>
                        <a:rPr lang="en-US" sz="1000" b="0" dirty="0">
                          <a:solidFill>
                            <a:schemeClr val="tx1"/>
                          </a:solidFill>
                        </a:rPr>
                        <a:t> support the change.</a:t>
                      </a:r>
                      <a:endParaRPr lang="en-US"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1"/>
                  </a:ext>
                </a:extLst>
              </a:tr>
              <a:tr h="1717026">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228600" indent="-228600">
                        <a:spcAft>
                          <a:spcPts val="0"/>
                        </a:spcAft>
                        <a:buClrTx/>
                        <a:buFont typeface="Arial" panose="020B0604020202020204" pitchFamily="34" charset="0"/>
                        <a:buChar char="•"/>
                      </a:pPr>
                      <a:r>
                        <a:rPr lang="en-US" sz="1000" b="0" i="0" baseline="0" dirty="0">
                          <a:solidFill>
                            <a:schemeClr val="tx1"/>
                          </a:solidFill>
                        </a:rPr>
                        <a:t>Business satisfaction with SDLC effectiveness.</a:t>
                      </a:r>
                    </a:p>
                    <a:p>
                      <a:pPr marL="228600" indent="-228600">
                        <a:spcAft>
                          <a:spcPts val="0"/>
                        </a:spcAft>
                        <a:buClrTx/>
                        <a:buFont typeface="Arial" panose="020B0604020202020204" pitchFamily="34" charset="0"/>
                        <a:buChar char="•"/>
                      </a:pPr>
                      <a:r>
                        <a:rPr lang="en-US" sz="1000" b="0" i="0" baseline="0" dirty="0">
                          <a:solidFill>
                            <a:schemeClr val="tx1"/>
                          </a:solidFill>
                        </a:rPr>
                        <a:t>Understanding of your product portfolio.</a:t>
                      </a:r>
                    </a:p>
                    <a:p>
                      <a:pPr marL="228600" indent="-228600">
                        <a:spcAft>
                          <a:spcPts val="0"/>
                        </a:spcAft>
                        <a:buClrTx/>
                        <a:buFont typeface="Arial" panose="020B0604020202020204" pitchFamily="34" charset="0"/>
                        <a:buChar char="•"/>
                      </a:pPr>
                      <a:r>
                        <a:rPr lang="en-US" sz="1000" b="0" i="0" baseline="0" dirty="0">
                          <a:solidFill>
                            <a:schemeClr val="tx1"/>
                          </a:solidFill>
                        </a:rPr>
                        <a:t>Understanding of business and IT priorities.</a:t>
                      </a:r>
                      <a:endParaRPr lang="en-CA" sz="1000" b="0" i="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0"/>
                        </a:spcAft>
                        <a:buClrTx/>
                        <a:buFont typeface="Arial" panose="020B0604020202020204" pitchFamily="34" charset="0"/>
                        <a:buChar char="•"/>
                      </a:pPr>
                      <a:r>
                        <a:rPr lang="en-US" sz="1000" b="0" baseline="0" dirty="0">
                          <a:solidFill>
                            <a:schemeClr val="tx1"/>
                          </a:solidFill>
                        </a:rPr>
                        <a:t>Quality and product definitions.</a:t>
                      </a:r>
                    </a:p>
                    <a:p>
                      <a:pPr marL="171450" indent="-171450">
                        <a:spcAft>
                          <a:spcPts val="0"/>
                        </a:spcAft>
                        <a:buClrTx/>
                        <a:buFont typeface="Arial" panose="020B0604020202020204" pitchFamily="34" charset="0"/>
                        <a:buChar char="•"/>
                      </a:pPr>
                      <a:r>
                        <a:rPr lang="en-US" sz="1000" b="0" baseline="0" dirty="0">
                          <a:solidFill>
                            <a:schemeClr val="tx1"/>
                          </a:solidFill>
                        </a:rPr>
                        <a:t>List of SDLC objectives from business and technical perspectives.</a:t>
                      </a:r>
                    </a:p>
                    <a:p>
                      <a:pPr marL="171450" indent="-171450">
                        <a:spcAft>
                          <a:spcPts val="0"/>
                        </a:spcAft>
                        <a:buClrTx/>
                        <a:buFont typeface="Arial" panose="020B0604020202020204" pitchFamily="34" charset="0"/>
                        <a:buChar char="•"/>
                      </a:pPr>
                      <a:r>
                        <a:rPr lang="en-US" sz="1000" b="0" baseline="0" dirty="0">
                          <a:solidFill>
                            <a:schemeClr val="tx1"/>
                          </a:solidFill>
                        </a:rPr>
                        <a:t>SDLC metrics.</a:t>
                      </a:r>
                    </a:p>
                    <a:p>
                      <a:pPr marL="171450" indent="-171450">
                        <a:spcAft>
                          <a:spcPts val="0"/>
                        </a:spcAft>
                        <a:buClrTx/>
                        <a:buFont typeface="Arial" panose="020B0604020202020204" pitchFamily="34" charset="0"/>
                        <a:buChar char="•"/>
                      </a:pPr>
                      <a:r>
                        <a:rPr lang="en-US" sz="1000" b="0" baseline="0" dirty="0">
                          <a:solidFill>
                            <a:schemeClr val="tx1"/>
                          </a:solidFill>
                        </a:rPr>
                        <a:t>Root causes of SDLC issues and opportunities.</a:t>
                      </a: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0"/>
                        </a:spcAft>
                        <a:buClrTx/>
                        <a:buFont typeface="Arial" panose="020B0604020202020204" pitchFamily="34" charset="0"/>
                        <a:buChar char="•"/>
                      </a:pPr>
                      <a:r>
                        <a:rPr lang="en-US" sz="1000" b="0" dirty="0">
                          <a:solidFill>
                            <a:schemeClr val="tx1"/>
                          </a:solidFill>
                        </a:rPr>
                        <a:t>Understanding of SDLC good practices.</a:t>
                      </a:r>
                      <a:endParaRPr lang="en-CA" sz="1000" b="0" dirty="0">
                        <a:solidFill>
                          <a:schemeClr val="tx1"/>
                        </a:solidFill>
                      </a:endParaRPr>
                    </a:p>
                    <a:p>
                      <a:pPr marL="171450" indent="-171450">
                        <a:spcAft>
                          <a:spcPts val="0"/>
                        </a:spcAft>
                        <a:buClrTx/>
                        <a:buFont typeface="Arial" panose="020B0604020202020204" pitchFamily="34" charset="0"/>
                        <a:buChar char="•"/>
                      </a:pPr>
                      <a:r>
                        <a:rPr lang="en-CA" sz="1000" b="0" dirty="0">
                          <a:solidFill>
                            <a:schemeClr val="tx1"/>
                          </a:solidFill>
                        </a:rPr>
                        <a:t>Optimization practices to implement.</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0"/>
                        </a:spcAft>
                        <a:buClrTx/>
                        <a:buFont typeface="Arial" panose="020B0604020202020204" pitchFamily="34" charset="0"/>
                        <a:buChar char="•"/>
                      </a:pPr>
                      <a:r>
                        <a:rPr lang="en-US" sz="1000" b="0" dirty="0">
                          <a:solidFill>
                            <a:schemeClr val="tx1"/>
                          </a:solidFill>
                        </a:rPr>
                        <a:t>SDLC guiding principles.</a:t>
                      </a:r>
                      <a:endParaRPr lang="en-CA" sz="1000" b="0" dirty="0">
                        <a:solidFill>
                          <a:schemeClr val="tx1"/>
                        </a:solidFill>
                      </a:endParaRPr>
                    </a:p>
                    <a:p>
                      <a:pPr marL="171450" indent="-171450">
                        <a:spcAft>
                          <a:spcPts val="0"/>
                        </a:spcAft>
                        <a:buClrTx/>
                        <a:buFont typeface="Arial" panose="020B0604020202020204" pitchFamily="34" charset="0"/>
                        <a:buChar char="•"/>
                      </a:pPr>
                      <a:r>
                        <a:rPr lang="en-CA" sz="1000" b="0" dirty="0">
                          <a:solidFill>
                            <a:schemeClr val="tx1"/>
                          </a:solidFill>
                        </a:rPr>
                        <a:t>Target state roles and responsibilities.</a:t>
                      </a:r>
                    </a:p>
                    <a:p>
                      <a:pPr marL="171450" indent="-171450">
                        <a:spcAft>
                          <a:spcPts val="0"/>
                        </a:spcAft>
                        <a:buClrTx/>
                        <a:buFont typeface="Arial" panose="020B0604020202020204" pitchFamily="34" charset="0"/>
                        <a:buChar char="•"/>
                      </a:pPr>
                      <a:r>
                        <a:rPr lang="en-US" sz="1000" b="0" baseline="0" dirty="0">
                          <a:solidFill>
                            <a:schemeClr val="tx1"/>
                          </a:solidFill>
                        </a:rPr>
                        <a:t>Target SDLC process flows.</a:t>
                      </a:r>
                    </a:p>
                    <a:p>
                      <a:pPr marL="171450" indent="-171450">
                        <a:spcAft>
                          <a:spcPts val="0"/>
                        </a:spcAft>
                        <a:buClrTx/>
                        <a:buFont typeface="Arial" panose="020B0604020202020204" pitchFamily="34" charset="0"/>
                        <a:buChar char="•"/>
                      </a:pPr>
                      <a:r>
                        <a:rPr lang="en-US" sz="1000" b="0" baseline="0" dirty="0">
                          <a:solidFill>
                            <a:schemeClr val="tx1"/>
                          </a:solidFill>
                        </a:rPr>
                        <a:t>Target state toolchain.</a:t>
                      </a:r>
                      <a:endParaRPr lang="en-CA" sz="1000" b="0" baseline="0" dirty="0">
                        <a:solidFill>
                          <a:schemeClr val="tx1"/>
                        </a:solidFill>
                      </a:endParaRPr>
                    </a:p>
                    <a:p>
                      <a:pPr marL="171450" indent="-171450">
                        <a:spcAft>
                          <a:spcPts val="0"/>
                        </a:spcAft>
                        <a:buClrTx/>
                        <a:buFont typeface="Arial" panose="020B0604020202020204" pitchFamily="34" charset="0"/>
                        <a:buChar char="•"/>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171450" indent="-171450">
                        <a:spcAft>
                          <a:spcPts val="0"/>
                        </a:spcAft>
                        <a:buClrTx/>
                        <a:buFont typeface="Arial" panose="020B0604020202020204" pitchFamily="34" charset="0"/>
                        <a:buChar char="•"/>
                      </a:pPr>
                      <a:r>
                        <a:rPr lang="en-CA" sz="1000" b="0" dirty="0">
                          <a:solidFill>
                            <a:schemeClr val="tx1"/>
                          </a:solidFill>
                        </a:rPr>
                        <a:t>SDLC risks and mitigation.</a:t>
                      </a:r>
                    </a:p>
                    <a:p>
                      <a:pPr marL="171450" indent="-171450">
                        <a:spcAft>
                          <a:spcPts val="0"/>
                        </a:spcAft>
                        <a:buClrTx/>
                        <a:buFont typeface="Arial" panose="020B0604020202020204" pitchFamily="34" charset="0"/>
                        <a:buChar char="•"/>
                      </a:pPr>
                      <a:r>
                        <a:rPr lang="en-US" sz="1000" b="0" baseline="0" dirty="0">
                          <a:solidFill>
                            <a:schemeClr val="tx1"/>
                          </a:solidFill>
                        </a:rPr>
                        <a:t>SDLC optimization roadmap.</a:t>
                      </a:r>
                    </a:p>
                    <a:p>
                      <a:pPr marL="171450" indent="-171450">
                        <a:spcAft>
                          <a:spcPts val="0"/>
                        </a:spcAft>
                        <a:buClrTx/>
                        <a:buFont typeface="Arial" panose="020B0604020202020204" pitchFamily="34" charset="0"/>
                        <a:buChar char="•"/>
                      </a:pPr>
                      <a:r>
                        <a:rPr lang="en-US" sz="1000" b="0" baseline="0" dirty="0">
                          <a:solidFill>
                            <a:schemeClr val="tx1"/>
                          </a:solidFill>
                        </a:rPr>
                        <a:t>SDLC stakeholders.</a:t>
                      </a:r>
                      <a:endParaRPr lang="en-CA" sz="1000" b="0" baseline="0" dirty="0">
                        <a:solidFill>
                          <a:schemeClr val="tx1"/>
                        </a:solidFill>
                      </a:endParaRPr>
                    </a:p>
                    <a:p>
                      <a:pPr marL="171450" indent="-171450">
                        <a:spcAft>
                          <a:spcPts val="0"/>
                        </a:spcAft>
                        <a:buClrTx/>
                        <a:buFont typeface="Arial" panose="020B0604020202020204" pitchFamily="34" charset="0"/>
                        <a:buChar char="•"/>
                      </a:pPr>
                      <a:endParaRPr lang="en-CA" sz="1000" b="0" baseline="0" dirty="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2918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3" name="Text Placeholder 2"/>
          <p:cNvSpPr>
            <a:spLocks noGrp="1"/>
          </p:cNvSpPr>
          <p:nvPr>
            <p:ph type="body" sz="quarter" idx="10"/>
          </p:nvPr>
        </p:nvSpPr>
        <p:spPr/>
        <p:txBody>
          <a:bodyPr/>
          <a:lstStyle/>
          <a:p>
            <a:r>
              <a:rPr lang="en-CA" dirty="0"/>
              <a:t>Today’s rapidly scaling and increasingly complex products create mounting pressure on delivery teams to release new features and changes quickly and with sufficient quality. </a:t>
            </a:r>
          </a:p>
          <a:p>
            <a:r>
              <a:rPr lang="en-CA" dirty="0"/>
              <a:t>Many organizations lack the critical capabilities and resources needed to satisfy their growing backlog, jeopardizing product success. </a:t>
            </a:r>
            <a:endParaRPr lang="en-US" dirty="0"/>
          </a:p>
        </p:txBody>
      </p:sp>
      <p:sp>
        <p:nvSpPr>
          <p:cNvPr id="4" name="Text Placeholder 3"/>
          <p:cNvSpPr>
            <a:spLocks noGrp="1"/>
          </p:cNvSpPr>
          <p:nvPr>
            <p:ph type="body" sz="quarter" idx="11"/>
          </p:nvPr>
        </p:nvSpPr>
        <p:spPr>
          <a:xfrm>
            <a:off x="247848" y="2974004"/>
            <a:ext cx="5257800" cy="1200954"/>
          </a:xfrm>
        </p:spPr>
        <p:txBody>
          <a:bodyPr/>
          <a:lstStyle/>
          <a:p>
            <a:r>
              <a:rPr lang="en-US" dirty="0"/>
              <a:t>SDLC is often viewed as a support capability rather than an enabler of business growth. It receives focus and investment only when it becomes a visible problem.</a:t>
            </a:r>
          </a:p>
          <a:p>
            <a:r>
              <a:rPr lang="en-US" dirty="0"/>
              <a:t>The increased adoption of Agile, DevOps, and other collaborative practices further complicates the SDLC as core fundamental practices are often overlooked and existing bottlenecks are magnified.</a:t>
            </a:r>
          </a:p>
        </p:txBody>
      </p:sp>
      <p:sp>
        <p:nvSpPr>
          <p:cNvPr id="5" name="Text Placeholder 4"/>
          <p:cNvSpPr>
            <a:spLocks noGrp="1"/>
          </p:cNvSpPr>
          <p:nvPr>
            <p:ph type="body" sz="quarter" idx="12"/>
          </p:nvPr>
        </p:nvSpPr>
        <p:spPr/>
        <p:txBody>
          <a:bodyPr/>
          <a:lstStyle/>
          <a:p>
            <a:r>
              <a:rPr lang="en-US" b="1" dirty="0"/>
              <a:t>Standardize your definition of a successful product.</a:t>
            </a:r>
            <a:r>
              <a:rPr lang="en-US" dirty="0"/>
              <a:t> Come to an organizational agreement of what defines a high-quality and successful product. Accommodate both business and IT perspectives in your definition.</a:t>
            </a:r>
          </a:p>
          <a:p>
            <a:r>
              <a:rPr lang="en-US" b="1" dirty="0"/>
              <a:t>Clarify the roles, processes, and tools to support business value delivery and satisfy stakeholder expectations.</a:t>
            </a:r>
            <a:r>
              <a:rPr lang="en-US" dirty="0"/>
              <a:t> Indicate where and how key roles are involved throughout product delivery to validate and verify work items and artifacts. Describe how specific techniques and tools are employed to meet stakeholder requirements.</a:t>
            </a:r>
          </a:p>
          <a:p>
            <a:r>
              <a:rPr lang="en-US" b="1" dirty="0"/>
              <a:t>Focus optimization efforts on most affected stages. </a:t>
            </a:r>
            <a:r>
              <a:rPr lang="en-US" dirty="0"/>
              <a:t>Reveal the health of your SDLC from the value delivery, business and technical practice quality standards, discipline, throughput, and governance perspectives with a diagnostic. Identify and roadmap the solutions to overcome the root causes of your diagnostic results.</a:t>
            </a:r>
            <a:endParaRPr lang="en-US" b="1" dirty="0"/>
          </a:p>
          <a:p>
            <a:endParaRPr lang="en-US" dirty="0"/>
          </a:p>
        </p:txBody>
      </p:sp>
      <p:sp>
        <p:nvSpPr>
          <p:cNvPr id="6" name="Text Placeholder 5"/>
          <p:cNvSpPr>
            <a:spLocks noGrp="1"/>
          </p:cNvSpPr>
          <p:nvPr>
            <p:ph type="body" sz="quarter" idx="13"/>
          </p:nvPr>
        </p:nvSpPr>
        <p:spPr>
          <a:xfrm>
            <a:off x="5690937" y="1495997"/>
            <a:ext cx="3205215" cy="2678961"/>
          </a:xfrm>
        </p:spPr>
        <p:txBody>
          <a:bodyPr/>
          <a:lstStyle/>
          <a:p>
            <a:pPr marL="228600" indent="-228600">
              <a:spcBef>
                <a:spcPts val="400"/>
              </a:spcBef>
              <a:spcAft>
                <a:spcPts val="400"/>
              </a:spcAft>
              <a:buSzPct val="100000"/>
              <a:buFont typeface="+mj-lt"/>
              <a:buAutoNum type="arabicPeriod"/>
            </a:pPr>
            <a:r>
              <a:rPr lang="en-US" sz="1100" b="1" dirty="0">
                <a:solidFill>
                  <a:srgbClr val="333333"/>
                </a:solidFill>
              </a:rPr>
              <a:t>Delivery quality and throughput go hand in hand. </a:t>
            </a:r>
            <a:r>
              <a:rPr lang="en-US" sz="1100" dirty="0">
                <a:solidFill>
                  <a:srgbClr val="333333"/>
                </a:solidFill>
              </a:rPr>
              <a:t>Focus on meeting minimum process and product quality standards first. </a:t>
            </a:r>
            <a:r>
              <a:rPr lang="en-US" sz="1100" dirty="0"/>
              <a:t>Improved throughput</a:t>
            </a:r>
            <a:r>
              <a:rPr lang="en-US" sz="1100" dirty="0">
                <a:solidFill>
                  <a:srgbClr val="333333"/>
                </a:solidFill>
              </a:rPr>
              <a:t> will eventually follow.</a:t>
            </a:r>
          </a:p>
          <a:p>
            <a:pPr marL="228600" indent="-228600">
              <a:spcBef>
                <a:spcPts val="400"/>
              </a:spcBef>
              <a:spcAft>
                <a:spcPts val="400"/>
              </a:spcAft>
              <a:buSzPct val="100000"/>
              <a:buFont typeface="+mj-lt"/>
              <a:buAutoNum type="arabicPeriod"/>
            </a:pPr>
            <a:r>
              <a:rPr lang="en-US" sz="1100" b="1" dirty="0"/>
              <a:t>Business integration is not optional. </a:t>
            </a:r>
            <a:r>
              <a:rPr lang="en-US" sz="1100" dirty="0"/>
              <a:t>The business must be involved in guiding delivery efforts, and ongoing validation and verification product changes.</a:t>
            </a:r>
            <a:r>
              <a:rPr lang="en-US" sz="1100" b="1" dirty="0"/>
              <a:t> </a:t>
            </a:r>
          </a:p>
          <a:p>
            <a:pPr marL="228600" indent="-228600">
              <a:spcBef>
                <a:spcPts val="400"/>
              </a:spcBef>
              <a:spcAft>
                <a:spcPts val="400"/>
              </a:spcAft>
              <a:buSzPct val="100000"/>
              <a:buFont typeface="+mj-lt"/>
              <a:buAutoNum type="arabicPeriod"/>
            </a:pPr>
            <a:r>
              <a:rPr lang="en-US" sz="1100" b="1" dirty="0"/>
              <a:t>SDLC must deliver more than software. </a:t>
            </a:r>
            <a:r>
              <a:rPr lang="en-US" sz="1100" dirty="0"/>
              <a:t>Business value is generated through the products and services delivered by your SDLC. Teams must provide the required product support and stakeholders must be willing to participate in the product’s delivery.</a:t>
            </a:r>
            <a:endParaRPr lang="en-US" sz="1100" dirty="0">
              <a:solidFill>
                <a:srgbClr val="333333"/>
              </a:solidFill>
            </a:endParaRPr>
          </a:p>
        </p:txBody>
      </p:sp>
    </p:spTree>
    <p:extLst>
      <p:ext uri="{BB962C8B-B14F-4D97-AF65-F5344CB8AC3E}">
        <p14:creationId xmlns:p14="http://schemas.microsoft.com/office/powerpoint/2010/main" val="61988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the SDLC stems from the successful delivery of working and valuable products to customers</a:t>
            </a:r>
            <a:endParaRPr lang="en-CA" dirty="0"/>
          </a:p>
        </p:txBody>
      </p:sp>
      <p:sp>
        <p:nvSpPr>
          <p:cNvPr id="3" name="Rectangle 2"/>
          <p:cNvSpPr/>
          <p:nvPr/>
        </p:nvSpPr>
        <p:spPr>
          <a:xfrm>
            <a:off x="0" y="1294892"/>
            <a:ext cx="9144000" cy="224338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sz="1600" b="1" dirty="0"/>
          </a:p>
        </p:txBody>
      </p:sp>
      <p:sp>
        <p:nvSpPr>
          <p:cNvPr id="4" name="Rectangle 3"/>
          <p:cNvSpPr/>
          <p:nvPr/>
        </p:nvSpPr>
        <p:spPr>
          <a:xfrm>
            <a:off x="436473" y="1976193"/>
            <a:ext cx="1402715" cy="86319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800" b="1" dirty="0">
                <a:solidFill>
                  <a:schemeClr val="bg1"/>
                </a:solidFill>
              </a:rPr>
              <a:t>What is the SDLC?</a:t>
            </a:r>
          </a:p>
        </p:txBody>
      </p:sp>
      <p:cxnSp>
        <p:nvCxnSpPr>
          <p:cNvPr id="5" name="Straight Connector 4"/>
          <p:cNvCxnSpPr/>
          <p:nvPr/>
        </p:nvCxnSpPr>
        <p:spPr>
          <a:xfrm flipV="1">
            <a:off x="1891653" y="1557528"/>
            <a:ext cx="0" cy="1700523"/>
          </a:xfrm>
          <a:prstGeom prst="line">
            <a:avLst/>
          </a:prstGeom>
          <a:solidFill>
            <a:srgbClr val="7F919F"/>
          </a:solidFill>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27"/>
          <p:cNvSpPr>
            <a:spLocks noGrp="1"/>
          </p:cNvSpPr>
          <p:nvPr/>
        </p:nvSpPr>
        <p:spPr bwMode="auto">
          <a:xfrm>
            <a:off x="1996583" y="1452545"/>
            <a:ext cx="6880716" cy="19317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kern="1200" baseline="0">
                <a:solidFill>
                  <a:schemeClr val="tx1"/>
                </a:solidFill>
                <a:latin typeface="+mn-lt"/>
                <a:ea typeface="+mn-ea"/>
                <a:cs typeface="+mn-cs"/>
              </a:defRPr>
            </a:lvl1pPr>
            <a:lvl2pPr marL="228600" indent="-228600" algn="l" rtl="0" eaLnBrk="1" fontAlgn="base" hangingPunct="1">
              <a:spcBef>
                <a:spcPct val="20000"/>
              </a:spcBef>
              <a:spcAft>
                <a:spcPct val="0"/>
              </a:spcAft>
              <a:buClr>
                <a:schemeClr val="tx1"/>
              </a:buClr>
              <a:buSzPct val="150000"/>
              <a:buFont typeface="Arial" pitchFamily="34" charset="0"/>
              <a:buChar char="◦"/>
              <a:defRPr sz="1400" kern="1200">
                <a:solidFill>
                  <a:schemeClr val="tx1"/>
                </a:solidFill>
                <a:latin typeface="+mn-lt"/>
                <a:ea typeface="+mn-ea"/>
                <a:cs typeface="+mn-cs"/>
              </a:defRPr>
            </a:lvl2pPr>
            <a:lvl3pPr marL="228600" indent="-228600" algn="l" rtl="0" eaLnBrk="1" fontAlgn="base" hangingPunct="1">
              <a:spcBef>
                <a:spcPct val="20000"/>
              </a:spcBef>
              <a:spcAft>
                <a:spcPct val="0"/>
              </a:spcAft>
              <a:buClr>
                <a:schemeClr val="tx1"/>
              </a:buClr>
              <a:buFont typeface="Arial" pitchFamily="34" charset="0"/>
              <a:buChar char="–"/>
              <a:defRPr sz="1400" kern="1200">
                <a:solidFill>
                  <a:schemeClr val="tx1"/>
                </a:solidFill>
                <a:latin typeface="+mn-lt"/>
                <a:ea typeface="+mn-ea"/>
                <a:cs typeface="+mn-cs"/>
              </a:defRPr>
            </a:lvl3pPr>
            <a:lvl4pPr marL="228600" indent="-228600" algn="l" rtl="0" eaLnBrk="1" fontAlgn="base" hangingPunct="1">
              <a:spcBef>
                <a:spcPct val="20000"/>
              </a:spcBef>
              <a:spcAft>
                <a:spcPct val="0"/>
              </a:spcAft>
              <a:buClr>
                <a:schemeClr val="tx1"/>
              </a:buClr>
              <a:buFont typeface="Wingdings" pitchFamily="2" charset="2"/>
              <a:buChar char="§"/>
              <a:defRPr sz="1400" kern="1200">
                <a:solidFill>
                  <a:schemeClr val="tx1"/>
                </a:solidFill>
                <a:latin typeface="+mn-lt"/>
                <a:ea typeface="+mn-ea"/>
                <a:cs typeface="+mn-cs"/>
              </a:defRPr>
            </a:lvl4pPr>
            <a:lvl5pPr marL="228600" indent="-228600" algn="l" rtl="0" eaLnBrk="1" fontAlgn="base" hangingPunct="1">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CA" sz="1600" b="0" dirty="0">
                <a:solidFill>
                  <a:schemeClr val="bg1"/>
                </a:solidFill>
              </a:rPr>
              <a:t>The SDLC is a process that creates and ensures valuable software is delivered to customers. It contains a repeatable set of activities needed to intake and analyze requirements and requests in order to design, build, test, deploy, and maintain products.</a:t>
            </a:r>
          </a:p>
          <a:p>
            <a:pPr>
              <a:spcAft>
                <a:spcPts val="1200"/>
              </a:spcAft>
            </a:pPr>
            <a:r>
              <a:rPr lang="en-US" sz="1600" b="0" dirty="0">
                <a:solidFill>
                  <a:schemeClr val="bg1"/>
                </a:solidFill>
              </a:rPr>
              <a:t>Your SDLC is the foundation for flexible delivery and creating exceptional customer experience, not a box that constrains the experts on your team.</a:t>
            </a:r>
          </a:p>
        </p:txBody>
      </p:sp>
      <p:sp>
        <p:nvSpPr>
          <p:cNvPr id="7" name="Rectangle 6"/>
          <p:cNvSpPr/>
          <p:nvPr/>
        </p:nvSpPr>
        <p:spPr>
          <a:xfrm>
            <a:off x="251520" y="3830784"/>
            <a:ext cx="6240719" cy="2653084"/>
          </a:xfrm>
          <a:prstGeom prst="rect">
            <a:avLst/>
          </a:prstGeom>
        </p:spPr>
        <p:txBody>
          <a:bodyPr wrap="square">
            <a:noAutofit/>
          </a:bodyPr>
          <a:lstStyle/>
          <a:p>
            <a:r>
              <a:rPr lang="en-US" sz="1400" dirty="0">
                <a:solidFill>
                  <a:schemeClr val="accent1"/>
                </a:solidFill>
              </a:rPr>
              <a:t>The SDLC is a </a:t>
            </a:r>
            <a:r>
              <a:rPr lang="en-US" sz="1400" b="1" dirty="0">
                <a:solidFill>
                  <a:schemeClr val="accent2"/>
                </a:solidFill>
              </a:rPr>
              <a:t>necessity</a:t>
            </a:r>
            <a:r>
              <a:rPr lang="en-US" sz="1400" b="1" dirty="0">
                <a:solidFill>
                  <a:schemeClr val="accent1"/>
                </a:solidFill>
              </a:rPr>
              <a:t> </a:t>
            </a:r>
            <a:r>
              <a:rPr lang="en-US" sz="1400" dirty="0">
                <a:solidFill>
                  <a:schemeClr val="accent1"/>
                </a:solidFill>
              </a:rPr>
              <a:t>for the successful delivery of feature, change, and project requests, whether you are running an Agile or Waterfall methodology or overseeing custom developed applications or off-the-shelf solutions. Efficient and effective SDLC practices are </a:t>
            </a:r>
            <a:r>
              <a:rPr lang="en-US" sz="1400" b="1" dirty="0">
                <a:solidFill>
                  <a:schemeClr val="accent2"/>
                </a:solidFill>
              </a:rPr>
              <a:t>vital</a:t>
            </a:r>
            <a:r>
              <a:rPr lang="en-US" sz="1400" dirty="0">
                <a:solidFill>
                  <a:schemeClr val="accent1"/>
                </a:solidFill>
              </a:rPr>
              <a:t> as products need to readily adjust to evolving and changing business needs and technologies while maintaining alignment to business standards and non-functional requirements.</a:t>
            </a:r>
          </a:p>
          <a:p>
            <a:endParaRPr lang="en-US" sz="1400" dirty="0">
              <a:solidFill>
                <a:schemeClr val="accent1"/>
              </a:solidFill>
            </a:endParaRPr>
          </a:p>
          <a:p>
            <a:r>
              <a:rPr lang="en-US" sz="1400" dirty="0">
                <a:solidFill>
                  <a:schemeClr val="accent1"/>
                </a:solidFill>
              </a:rPr>
              <a:t>However, investment in SDLC optimization is often </a:t>
            </a:r>
            <a:r>
              <a:rPr lang="en-US" sz="1400" b="1" dirty="0">
                <a:solidFill>
                  <a:schemeClr val="accent2"/>
                </a:solidFill>
              </a:rPr>
              <a:t>low priority </a:t>
            </a:r>
            <a:r>
              <a:rPr lang="en-US" sz="1400" dirty="0">
                <a:solidFill>
                  <a:schemeClr val="accent1"/>
                </a:solidFill>
              </a:rPr>
              <a:t>compared to other IT initiatives and trends (e.g. mobile development and DevOps).</a:t>
            </a:r>
          </a:p>
        </p:txBody>
      </p:sp>
      <p:pic>
        <p:nvPicPr>
          <p:cNvPr id="8" name="Picture 7"/>
          <p:cNvPicPr>
            <a:picLocks noChangeAspect="1"/>
          </p:cNvPicPr>
          <p:nvPr/>
        </p:nvPicPr>
        <p:blipFill rotWithShape="1">
          <a:blip r:embed="rId2" cstate="print">
            <a:clrChange>
              <a:clrFrom>
                <a:srgbClr val="F9FAFC"/>
              </a:clrFrom>
              <a:clrTo>
                <a:srgbClr val="F9FAFC">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730038" y="3983495"/>
            <a:ext cx="2017722" cy="2347663"/>
          </a:xfrm>
          <a:prstGeom prst="rect">
            <a:avLst/>
          </a:prstGeom>
        </p:spPr>
      </p:pic>
    </p:spTree>
    <p:extLst>
      <p:ext uri="{BB962C8B-B14F-4D97-AF65-F5344CB8AC3E}">
        <p14:creationId xmlns:p14="http://schemas.microsoft.com/office/powerpoint/2010/main" val="3548778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a:t>
            </a:r>
            <a:r>
              <a:rPr lang="en-CA" dirty="0"/>
              <a:t>expected to quickly deliver and support more products in a changing and complex environment</a:t>
            </a:r>
          </a:p>
        </p:txBody>
      </p:sp>
      <p:sp>
        <p:nvSpPr>
          <p:cNvPr id="5" name="Rectangle 4"/>
          <p:cNvSpPr/>
          <p:nvPr/>
        </p:nvSpPr>
        <p:spPr>
          <a:xfrm>
            <a:off x="326707" y="1258475"/>
            <a:ext cx="8490586" cy="923330"/>
          </a:xfrm>
          <a:prstGeom prst="rect">
            <a:avLst/>
          </a:prstGeom>
        </p:spPr>
        <p:txBody>
          <a:bodyPr wrap="square">
            <a:spAutoFit/>
          </a:bodyPr>
          <a:lstStyle/>
          <a:p>
            <a:pPr algn="ctr"/>
            <a:r>
              <a:rPr lang="en-CA" dirty="0">
                <a:solidFill>
                  <a:schemeClr val="accent1"/>
                </a:solidFill>
              </a:rPr>
              <a:t>Product delivery teams </a:t>
            </a:r>
            <a:r>
              <a:rPr lang="en-CA" b="1" dirty="0">
                <a:solidFill>
                  <a:schemeClr val="accent1"/>
                </a:solidFill>
              </a:rPr>
              <a:t>must enable the organization</a:t>
            </a:r>
            <a:r>
              <a:rPr lang="en-CA" dirty="0">
                <a:solidFill>
                  <a:schemeClr val="accent1"/>
                </a:solidFill>
              </a:rPr>
              <a:t> </a:t>
            </a:r>
            <a:r>
              <a:rPr lang="en-CA" b="1" dirty="0">
                <a:solidFill>
                  <a:schemeClr val="accent1"/>
                </a:solidFill>
              </a:rPr>
              <a:t>to react to market needs and competitive changes </a:t>
            </a:r>
            <a:r>
              <a:rPr lang="en-CA" dirty="0">
                <a:solidFill>
                  <a:schemeClr val="accent1"/>
                </a:solidFill>
              </a:rPr>
              <a:t>in order to improve the business’ bottom line. Otherwise, the business will question the teams’ competencies.</a:t>
            </a:r>
          </a:p>
        </p:txBody>
      </p:sp>
      <p:sp>
        <p:nvSpPr>
          <p:cNvPr id="6" name="Rectangle 5"/>
          <p:cNvSpPr/>
          <p:nvPr/>
        </p:nvSpPr>
        <p:spPr>
          <a:xfrm>
            <a:off x="454086" y="2265557"/>
            <a:ext cx="3813006" cy="4185761"/>
          </a:xfrm>
          <a:prstGeom prst="rect">
            <a:avLst/>
          </a:prstGeom>
        </p:spPr>
        <p:txBody>
          <a:bodyPr wrap="square">
            <a:spAutoFit/>
          </a:bodyPr>
          <a:lstStyle/>
          <a:p>
            <a:r>
              <a:rPr lang="en-US" sz="1400" dirty="0">
                <a:solidFill>
                  <a:schemeClr val="tx2"/>
                </a:solidFill>
              </a:rPr>
              <a:t>The business is constantly looking for new and innovative ways to do their jobs better and they are expecting sufficient support from your technical teams. Since customer needs are rapidly changing and emerging technologies are evolving business operations, the business is depending more on high-quality products and IT services.</a:t>
            </a:r>
          </a:p>
          <a:p>
            <a:endParaRPr lang="en-US" sz="1400" dirty="0"/>
          </a:p>
          <a:p>
            <a:r>
              <a:rPr lang="en-US" sz="1400" dirty="0"/>
              <a:t>The increased stress from the business is widening the inefficiencies that already exist in software delivery practices, risking poor quality and delayed releases.</a:t>
            </a:r>
          </a:p>
          <a:p>
            <a:endParaRPr lang="en-US" sz="1400" dirty="0"/>
          </a:p>
          <a:p>
            <a:r>
              <a:rPr lang="en-US" sz="1400" dirty="0"/>
              <a:t>Being detached from the delivery process, business stakeholders do not fully understand the complexities and challenges of completing a release, which complicates the team’s communication with them when issues occur.</a:t>
            </a:r>
          </a:p>
        </p:txBody>
      </p:sp>
      <p:sp>
        <p:nvSpPr>
          <p:cNvPr id="7" name="Rectangle 6"/>
          <p:cNvSpPr/>
          <p:nvPr/>
        </p:nvSpPr>
        <p:spPr>
          <a:xfrm>
            <a:off x="4460225" y="2274522"/>
            <a:ext cx="4674810" cy="423385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dirty="0">
                <a:solidFill>
                  <a:schemeClr val="accent3">
                    <a:lumMod val="75000"/>
                  </a:schemeClr>
                </a:solidFill>
              </a:rPr>
              <a:t>Organizations that view applications as effective and important</a:t>
            </a:r>
          </a:p>
        </p:txBody>
      </p:sp>
      <p:grpSp>
        <p:nvGrpSpPr>
          <p:cNvPr id="8" name="Group 7"/>
          <p:cNvGrpSpPr/>
          <p:nvPr/>
        </p:nvGrpSpPr>
        <p:grpSpPr>
          <a:xfrm>
            <a:off x="4584768" y="3198650"/>
            <a:ext cx="4443655" cy="1246495"/>
            <a:chOff x="4382129" y="3198650"/>
            <a:chExt cx="4443655" cy="1246495"/>
          </a:xfrm>
        </p:grpSpPr>
        <p:sp>
          <p:nvSpPr>
            <p:cNvPr id="15" name="Rectangle 14"/>
            <p:cNvSpPr/>
            <p:nvPr/>
          </p:nvSpPr>
          <p:spPr>
            <a:xfrm>
              <a:off x="4382129" y="3437177"/>
              <a:ext cx="1314784" cy="769441"/>
            </a:xfrm>
            <a:prstGeom prst="rect">
              <a:avLst/>
            </a:prstGeom>
          </p:spPr>
          <p:txBody>
            <a:bodyPr wrap="none">
              <a:spAutoFit/>
            </a:bodyPr>
            <a:lstStyle/>
            <a:p>
              <a:pPr algn="ctr"/>
              <a:r>
                <a:rPr lang="en-CA" sz="4400" b="1" i="1" dirty="0">
                  <a:solidFill>
                    <a:schemeClr val="accent3">
                      <a:lumMod val="75000"/>
                    </a:schemeClr>
                  </a:solidFill>
                </a:rPr>
                <a:t>20%</a:t>
              </a:r>
            </a:p>
          </p:txBody>
        </p:sp>
        <p:sp>
          <p:nvSpPr>
            <p:cNvPr id="16" name="Rectangle 15"/>
            <p:cNvSpPr/>
            <p:nvPr/>
          </p:nvSpPr>
          <p:spPr>
            <a:xfrm>
              <a:off x="5816315" y="3198650"/>
              <a:ext cx="3009469" cy="1246495"/>
            </a:xfrm>
            <a:prstGeom prst="rect">
              <a:avLst/>
            </a:prstGeom>
          </p:spPr>
          <p:txBody>
            <a:bodyPr wrap="square">
              <a:spAutoFit/>
            </a:bodyPr>
            <a:lstStyle/>
            <a:p>
              <a:pPr marL="0" lvl="1"/>
              <a:r>
                <a:rPr lang="en-US" sz="1600" dirty="0"/>
                <a:t>Only 20% of these organizations find their application development throughput highly effective. </a:t>
              </a:r>
            </a:p>
            <a:p>
              <a:pPr marL="0" lvl="1"/>
              <a:r>
                <a:rPr lang="en-US" sz="1000" b="1" dirty="0"/>
                <a:t>Source:</a:t>
              </a:r>
              <a:r>
                <a:rPr lang="en-US" sz="1000" dirty="0"/>
                <a:t> Info-Tech Research Group</a:t>
              </a:r>
              <a:endParaRPr lang="en-CA" sz="1000" dirty="0"/>
            </a:p>
          </p:txBody>
        </p:sp>
      </p:grpSp>
      <p:cxnSp>
        <p:nvCxnSpPr>
          <p:cNvPr id="17" name="Straight Connector 16"/>
          <p:cNvCxnSpPr/>
          <p:nvPr/>
        </p:nvCxnSpPr>
        <p:spPr>
          <a:xfrm>
            <a:off x="4704932" y="4793529"/>
            <a:ext cx="4203326" cy="0"/>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4584768" y="5141914"/>
            <a:ext cx="4443655" cy="1246495"/>
            <a:chOff x="4382129" y="4736012"/>
            <a:chExt cx="4443655" cy="1246495"/>
          </a:xfrm>
        </p:grpSpPr>
        <p:sp>
          <p:nvSpPr>
            <p:cNvPr id="18" name="Rectangle 17"/>
            <p:cNvSpPr/>
            <p:nvPr/>
          </p:nvSpPr>
          <p:spPr>
            <a:xfrm>
              <a:off x="4382129" y="4982234"/>
              <a:ext cx="1314784" cy="769441"/>
            </a:xfrm>
            <a:prstGeom prst="rect">
              <a:avLst/>
            </a:prstGeom>
          </p:spPr>
          <p:txBody>
            <a:bodyPr wrap="none">
              <a:spAutoFit/>
            </a:bodyPr>
            <a:lstStyle/>
            <a:p>
              <a:pPr algn="ctr"/>
              <a:r>
                <a:rPr lang="en-CA" sz="4400" b="1" i="1" dirty="0">
                  <a:solidFill>
                    <a:schemeClr val="accent3">
                      <a:lumMod val="75000"/>
                    </a:schemeClr>
                  </a:solidFill>
                </a:rPr>
                <a:t>23%</a:t>
              </a:r>
            </a:p>
          </p:txBody>
        </p:sp>
        <p:sp>
          <p:nvSpPr>
            <p:cNvPr id="19" name="Rectangle 18"/>
            <p:cNvSpPr/>
            <p:nvPr/>
          </p:nvSpPr>
          <p:spPr>
            <a:xfrm>
              <a:off x="5816315" y="4736012"/>
              <a:ext cx="3009469" cy="1246495"/>
            </a:xfrm>
            <a:prstGeom prst="rect">
              <a:avLst/>
            </a:prstGeom>
          </p:spPr>
          <p:txBody>
            <a:bodyPr wrap="square">
              <a:spAutoFit/>
            </a:bodyPr>
            <a:lstStyle/>
            <a:p>
              <a:pPr marL="0" lvl="1"/>
              <a:r>
                <a:rPr lang="en-US" sz="1600" dirty="0"/>
                <a:t>Only 23% of these organizations find their application development quality highly effective. </a:t>
              </a:r>
            </a:p>
            <a:p>
              <a:pPr marL="0" lvl="1"/>
              <a:r>
                <a:rPr lang="en-US" sz="1000" b="1" dirty="0"/>
                <a:t>Source:</a:t>
              </a:r>
              <a:r>
                <a:rPr lang="en-US" sz="1000" dirty="0"/>
                <a:t> Info-Tech Research Group</a:t>
              </a:r>
              <a:endParaRPr lang="en-CA" sz="1000" dirty="0"/>
            </a:p>
          </p:txBody>
        </p:sp>
      </p:grpSp>
    </p:spTree>
    <p:extLst>
      <p:ext uri="{BB962C8B-B14F-4D97-AF65-F5344CB8AC3E}">
        <p14:creationId xmlns:p14="http://schemas.microsoft.com/office/powerpoint/2010/main" val="399271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Many of the Agile and DevOps delivery challenges reside within core SDLC practices</a:t>
            </a:r>
          </a:p>
        </p:txBody>
      </p:sp>
      <p:sp>
        <p:nvSpPr>
          <p:cNvPr id="3" name="Rectangle 2"/>
          <p:cNvSpPr/>
          <p:nvPr/>
        </p:nvSpPr>
        <p:spPr>
          <a:xfrm>
            <a:off x="0" y="1133475"/>
            <a:ext cx="9144000" cy="241919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4" name="TextBox 3"/>
          <p:cNvSpPr txBox="1"/>
          <p:nvPr/>
        </p:nvSpPr>
        <p:spPr>
          <a:xfrm>
            <a:off x="257175" y="1312020"/>
            <a:ext cx="4314825" cy="2062103"/>
          </a:xfrm>
          <a:prstGeom prst="rect">
            <a:avLst/>
          </a:prstGeom>
          <a:ln>
            <a:noFill/>
          </a:ln>
        </p:spPr>
        <p:txBody>
          <a:bodyPr wrap="square" rtlCol="0">
            <a:spAutoFit/>
          </a:bodyPr>
          <a:lstStyle/>
          <a:p>
            <a:r>
              <a:rPr lang="en-CA" sz="1600" dirty="0">
                <a:solidFill>
                  <a:srgbClr val="333333"/>
                </a:solidFill>
              </a:rPr>
              <a:t>Organizations are driving toward faster delivery cycles using Agile and DevOps practices. The business expects that the speed and responsiveness of product delivery will not come at the expense of quality. However, achieving both objectives is often a daunting task due to pre-existing challenges in fundamental SDLC capabilities.</a:t>
            </a:r>
          </a:p>
        </p:txBody>
      </p:sp>
      <p:sp>
        <p:nvSpPr>
          <p:cNvPr id="5" name="TextBox 8"/>
          <p:cNvSpPr txBox="1"/>
          <p:nvPr/>
        </p:nvSpPr>
        <p:spPr>
          <a:xfrm>
            <a:off x="5449423" y="1086182"/>
            <a:ext cx="2854318" cy="1446550"/>
          </a:xfrm>
          <a:prstGeom prst="rect">
            <a:avLst/>
          </a:prstGeom>
        </p:spPr>
        <p:txBody>
          <a:bodyPr wrap="square" rtlCol="0">
            <a:spAutoFit/>
          </a:bodyPr>
          <a:lstStyle/>
          <a:p>
            <a:pPr algn="ctr"/>
            <a:r>
              <a:rPr lang="en-CA" sz="8800" b="1" i="1" dirty="0">
                <a:solidFill>
                  <a:srgbClr val="B0C534"/>
                </a:solidFill>
              </a:rPr>
              <a:t>99%</a:t>
            </a:r>
          </a:p>
        </p:txBody>
      </p:sp>
      <p:sp>
        <p:nvSpPr>
          <p:cNvPr id="6" name="TextBox 18"/>
          <p:cNvSpPr txBox="1"/>
          <p:nvPr/>
        </p:nvSpPr>
        <p:spPr>
          <a:xfrm>
            <a:off x="5054904" y="2258580"/>
            <a:ext cx="3643355" cy="923330"/>
          </a:xfrm>
          <a:prstGeom prst="rect">
            <a:avLst/>
          </a:prstGeom>
        </p:spPr>
        <p:txBody>
          <a:bodyPr wrap="square" rtlCol="0">
            <a:spAutoFit/>
          </a:bodyPr>
          <a:lstStyle/>
          <a:p>
            <a:pPr algn="ctr"/>
            <a:r>
              <a:rPr lang="en-CA" dirty="0">
                <a:solidFill>
                  <a:srgbClr val="333333"/>
                </a:solidFill>
              </a:rPr>
              <a:t>of respondents face some kind of challenge with testing in Agile development.</a:t>
            </a:r>
            <a:endParaRPr lang="en-CA" dirty="0">
              <a:solidFill>
                <a:srgbClr val="29475F"/>
              </a:solidFill>
            </a:endParaRPr>
          </a:p>
        </p:txBody>
      </p:sp>
      <p:sp>
        <p:nvSpPr>
          <p:cNvPr id="7" name="Half Frame 19"/>
          <p:cNvSpPr/>
          <p:nvPr/>
        </p:nvSpPr>
        <p:spPr>
          <a:xfrm>
            <a:off x="4921042" y="1254444"/>
            <a:ext cx="662244" cy="548750"/>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rgbClr val="333333"/>
              </a:solidFill>
            </a:endParaRPr>
          </a:p>
        </p:txBody>
      </p:sp>
      <p:sp>
        <p:nvSpPr>
          <p:cNvPr id="8" name="Half Frame 20"/>
          <p:cNvSpPr/>
          <p:nvPr/>
        </p:nvSpPr>
        <p:spPr>
          <a:xfrm rot="10800000">
            <a:off x="8105827" y="2886308"/>
            <a:ext cx="711607" cy="578697"/>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rgbClr val="333333"/>
              </a:solidFill>
            </a:endParaRPr>
          </a:p>
        </p:txBody>
      </p:sp>
      <p:sp>
        <p:nvSpPr>
          <p:cNvPr id="9" name="TextBox 8"/>
          <p:cNvSpPr txBox="1"/>
          <p:nvPr/>
        </p:nvSpPr>
        <p:spPr>
          <a:xfrm>
            <a:off x="5685389" y="3154270"/>
            <a:ext cx="2480166" cy="246221"/>
          </a:xfrm>
          <a:prstGeom prst="rect">
            <a:avLst/>
          </a:prstGeom>
        </p:spPr>
        <p:txBody>
          <a:bodyPr wrap="none" rtlCol="0">
            <a:spAutoFit/>
          </a:bodyPr>
          <a:lstStyle/>
          <a:p>
            <a:r>
              <a:rPr lang="en-CA" sz="1000" b="1" dirty="0">
                <a:solidFill>
                  <a:srgbClr val="333333"/>
                </a:solidFill>
              </a:rPr>
              <a:t>Source: “</a:t>
            </a:r>
            <a:r>
              <a:rPr lang="en-CA" sz="1000" dirty="0">
                <a:solidFill>
                  <a:srgbClr val="333333"/>
                </a:solidFill>
              </a:rPr>
              <a:t>World Quality Report 2017-18”</a:t>
            </a:r>
          </a:p>
        </p:txBody>
      </p:sp>
      <p:sp>
        <p:nvSpPr>
          <p:cNvPr id="10" name="TextBox 9"/>
          <p:cNvSpPr txBox="1"/>
          <p:nvPr/>
        </p:nvSpPr>
        <p:spPr>
          <a:xfrm>
            <a:off x="257174" y="3658113"/>
            <a:ext cx="8620126" cy="707886"/>
          </a:xfrm>
          <a:prstGeom prst="rect">
            <a:avLst/>
          </a:prstGeom>
          <a:ln>
            <a:solidFill>
              <a:schemeClr val="bg1">
                <a:alpha val="0"/>
              </a:schemeClr>
            </a:solidFill>
          </a:ln>
        </p:spPr>
        <p:txBody>
          <a:bodyPr wrap="square" rtlCol="0">
            <a:spAutoFit/>
          </a:bodyPr>
          <a:lstStyle/>
          <a:p>
            <a:r>
              <a:rPr lang="en-CA" sz="2000" dirty="0">
                <a:solidFill>
                  <a:srgbClr val="29475F"/>
                </a:solidFill>
              </a:rPr>
              <a:t>Many SDLC challenges faced in Agile development are </a:t>
            </a:r>
            <a:r>
              <a:rPr lang="en-CA" sz="2000" b="1" dirty="0">
                <a:solidFill>
                  <a:srgbClr val="29475F"/>
                </a:solidFill>
              </a:rPr>
              <a:t>foundational</a:t>
            </a:r>
            <a:r>
              <a:rPr lang="en-CA" sz="2000" dirty="0">
                <a:solidFill>
                  <a:srgbClr val="29475F"/>
                </a:solidFill>
              </a:rPr>
              <a:t> </a:t>
            </a:r>
            <a:r>
              <a:rPr lang="en-CA" sz="2000" b="1" dirty="0">
                <a:solidFill>
                  <a:srgbClr val="29475F"/>
                </a:solidFill>
              </a:rPr>
              <a:t>in any delivery practice.</a:t>
            </a:r>
          </a:p>
        </p:txBody>
      </p:sp>
      <p:sp>
        <p:nvSpPr>
          <p:cNvPr id="11" name="TextBox 10"/>
          <p:cNvSpPr txBox="1"/>
          <p:nvPr/>
        </p:nvSpPr>
        <p:spPr>
          <a:xfrm>
            <a:off x="6002445" y="6180187"/>
            <a:ext cx="3044423" cy="246221"/>
          </a:xfrm>
          <a:prstGeom prst="rect">
            <a:avLst/>
          </a:prstGeom>
        </p:spPr>
        <p:txBody>
          <a:bodyPr wrap="none" rtlCol="0">
            <a:spAutoFit/>
          </a:bodyPr>
          <a:lstStyle/>
          <a:p>
            <a:r>
              <a:rPr lang="en-CA" sz="1000" b="1" dirty="0">
                <a:solidFill>
                  <a:srgbClr val="333333"/>
                </a:solidFill>
              </a:rPr>
              <a:t>Source: “</a:t>
            </a:r>
            <a:r>
              <a:rPr lang="en-CA" sz="1000" dirty="0">
                <a:solidFill>
                  <a:srgbClr val="333333"/>
                </a:solidFill>
              </a:rPr>
              <a:t>12th Annual State of Agile Report,” 2018</a:t>
            </a:r>
          </a:p>
        </p:txBody>
      </p:sp>
      <p:graphicFrame>
        <p:nvGraphicFramePr>
          <p:cNvPr id="12" name="Diagram 11"/>
          <p:cNvGraphicFramePr/>
          <p:nvPr>
            <p:extLst>
              <p:ext uri="{D42A27DB-BD31-4B8C-83A1-F6EECF244321}">
                <p14:modId xmlns:p14="http://schemas.microsoft.com/office/powerpoint/2010/main" val="2141645362"/>
              </p:ext>
            </p:extLst>
          </p:nvPr>
        </p:nvGraphicFramePr>
        <p:xfrm>
          <a:off x="257173" y="4246046"/>
          <a:ext cx="8620126" cy="2057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6896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reality, most products are not well received</a:t>
            </a:r>
            <a:endParaRPr lang="en-CA" dirty="0"/>
          </a:p>
        </p:txBody>
      </p:sp>
      <p:grpSp>
        <p:nvGrpSpPr>
          <p:cNvPr id="3" name="Group 2"/>
          <p:cNvGrpSpPr/>
          <p:nvPr/>
        </p:nvGrpSpPr>
        <p:grpSpPr>
          <a:xfrm>
            <a:off x="4064648" y="2458473"/>
            <a:ext cx="2402035" cy="1200944"/>
            <a:chOff x="5228542" y="2991278"/>
            <a:chExt cx="2402035" cy="997404"/>
          </a:xfrm>
        </p:grpSpPr>
        <p:sp>
          <p:nvSpPr>
            <p:cNvPr id="4" name="TextBox 3"/>
            <p:cNvSpPr txBox="1"/>
            <p:nvPr/>
          </p:nvSpPr>
          <p:spPr>
            <a:xfrm>
              <a:off x="5451999" y="3784191"/>
              <a:ext cx="2036379" cy="204491"/>
            </a:xfrm>
            <a:prstGeom prst="rect">
              <a:avLst/>
            </a:prstGeom>
            <a:noFill/>
          </p:spPr>
          <p:txBody>
            <a:bodyPr wrap="square" rtlCol="0">
              <a:spAutoFit/>
            </a:bodyPr>
            <a:lstStyle/>
            <a:p>
              <a:pPr algn="ctr"/>
              <a:r>
                <a:rPr lang="en-CA" sz="1000" b="1" dirty="0"/>
                <a:t>Source:</a:t>
              </a:r>
              <a:r>
                <a:rPr lang="en-CA" sz="1000" dirty="0"/>
                <a:t> SoftwareReviews.com</a:t>
              </a:r>
            </a:p>
          </p:txBody>
        </p:sp>
        <p:sp>
          <p:nvSpPr>
            <p:cNvPr id="5" name="Rectangle 4"/>
            <p:cNvSpPr/>
            <p:nvPr/>
          </p:nvSpPr>
          <p:spPr>
            <a:xfrm>
              <a:off x="5228542" y="2991278"/>
              <a:ext cx="2402035" cy="843525"/>
            </a:xfrm>
            <a:prstGeom prst="rect">
              <a:avLst/>
            </a:prstGeom>
          </p:spPr>
          <p:txBody>
            <a:bodyPr wrap="square">
              <a:spAutoFit/>
            </a:bodyPr>
            <a:lstStyle/>
            <a:p>
              <a:pPr algn="ctr"/>
              <a:r>
                <a:rPr lang="en-CA" sz="2400" b="1" i="1" dirty="0">
                  <a:solidFill>
                    <a:schemeClr val="accent2"/>
                  </a:solidFill>
                  <a:ea typeface="Exo Black" charset="0"/>
                  <a:cs typeface="Exo Black" charset="0"/>
                </a:rPr>
                <a:t>18%</a:t>
              </a:r>
              <a:r>
                <a:rPr lang="en-CA" sz="2400" b="1" dirty="0">
                  <a:solidFill>
                    <a:srgbClr val="7030A0"/>
                  </a:solidFill>
                  <a:ea typeface="Roboto" charset="0"/>
                  <a:cs typeface="Roboto" charset="0"/>
                </a:rPr>
                <a:t> </a:t>
              </a:r>
            </a:p>
            <a:p>
              <a:pPr algn="ctr"/>
              <a:r>
                <a:rPr lang="en-CA" dirty="0">
                  <a:ea typeface="Roboto" charset="0"/>
                  <a:cs typeface="Roboto" charset="0"/>
                </a:rPr>
                <a:t>of opex is spent on </a:t>
              </a:r>
            </a:p>
            <a:p>
              <a:pPr algn="ctr"/>
              <a:r>
                <a:rPr lang="en-CA" dirty="0">
                  <a:ea typeface="Roboto" charset="0"/>
                  <a:cs typeface="Roboto" charset="0"/>
                </a:rPr>
                <a:t>software licenses.</a:t>
              </a:r>
            </a:p>
          </p:txBody>
        </p:sp>
      </p:grpSp>
      <p:grpSp>
        <p:nvGrpSpPr>
          <p:cNvPr id="6" name="Group 5"/>
          <p:cNvGrpSpPr/>
          <p:nvPr/>
        </p:nvGrpSpPr>
        <p:grpSpPr>
          <a:xfrm>
            <a:off x="6463917" y="2458473"/>
            <a:ext cx="2440089" cy="1193211"/>
            <a:chOff x="8723276" y="2991278"/>
            <a:chExt cx="2440089" cy="990982"/>
          </a:xfrm>
        </p:grpSpPr>
        <p:sp>
          <p:nvSpPr>
            <p:cNvPr id="7" name="TextBox 6"/>
            <p:cNvSpPr txBox="1"/>
            <p:nvPr/>
          </p:nvSpPr>
          <p:spPr>
            <a:xfrm>
              <a:off x="8762677" y="3777769"/>
              <a:ext cx="2400688" cy="204491"/>
            </a:xfrm>
            <a:prstGeom prst="rect">
              <a:avLst/>
            </a:prstGeom>
            <a:noFill/>
          </p:spPr>
          <p:txBody>
            <a:bodyPr wrap="square" rtlCol="0">
              <a:spAutoFit/>
            </a:bodyPr>
            <a:lstStyle/>
            <a:p>
              <a:pPr algn="ctr"/>
              <a:r>
                <a:rPr lang="en-CA" sz="1000" b="1" dirty="0"/>
                <a:t>Source:</a:t>
              </a:r>
              <a:r>
                <a:rPr lang="en-CA" sz="1000" dirty="0"/>
                <a:t> Info-Tech’s Budgeting Survey</a:t>
              </a:r>
            </a:p>
          </p:txBody>
        </p:sp>
        <p:sp>
          <p:nvSpPr>
            <p:cNvPr id="8" name="Rectangle 7"/>
            <p:cNvSpPr/>
            <p:nvPr/>
          </p:nvSpPr>
          <p:spPr>
            <a:xfrm>
              <a:off x="8723276" y="2991278"/>
              <a:ext cx="2300656" cy="843525"/>
            </a:xfrm>
            <a:prstGeom prst="rect">
              <a:avLst/>
            </a:prstGeom>
          </p:spPr>
          <p:txBody>
            <a:bodyPr wrap="square">
              <a:spAutoFit/>
            </a:bodyPr>
            <a:lstStyle/>
            <a:p>
              <a:pPr algn="ctr"/>
              <a:r>
                <a:rPr lang="en-CA" sz="2400" b="1" i="1" dirty="0">
                  <a:solidFill>
                    <a:schemeClr val="accent2"/>
                  </a:solidFill>
                  <a:ea typeface="Exo Black" charset="0"/>
                  <a:cs typeface="Exo Black" charset="0"/>
                </a:rPr>
                <a:t>33%</a:t>
              </a:r>
              <a:r>
                <a:rPr lang="en-CA" sz="2400" b="1" dirty="0">
                  <a:solidFill>
                    <a:srgbClr val="7030A0"/>
                  </a:solidFill>
                  <a:ea typeface="Roboto" charset="0"/>
                  <a:cs typeface="Roboto" charset="0"/>
                </a:rPr>
                <a:t> </a:t>
              </a:r>
            </a:p>
            <a:p>
              <a:pPr algn="ctr"/>
              <a:r>
                <a:rPr lang="en-CA" dirty="0">
                  <a:ea typeface="Roboto" charset="0"/>
                  <a:cs typeface="Roboto" charset="0"/>
                </a:rPr>
                <a:t>of capex is spent </a:t>
              </a:r>
              <a:br>
                <a:rPr lang="en-CA" dirty="0">
                  <a:ea typeface="Roboto" charset="0"/>
                  <a:cs typeface="Roboto" charset="0"/>
                </a:rPr>
              </a:br>
              <a:r>
                <a:rPr lang="en-CA" dirty="0">
                  <a:ea typeface="Roboto" charset="0"/>
                  <a:cs typeface="Roboto" charset="0"/>
                </a:rPr>
                <a:t>on new software.</a:t>
              </a:r>
            </a:p>
          </p:txBody>
        </p:sp>
      </p:grpSp>
      <p:sp>
        <p:nvSpPr>
          <p:cNvPr id="9" name="Rectangle 8"/>
          <p:cNvSpPr/>
          <p:nvPr/>
        </p:nvSpPr>
        <p:spPr>
          <a:xfrm>
            <a:off x="414216" y="1661393"/>
            <a:ext cx="3564764" cy="1200329"/>
          </a:xfrm>
          <a:prstGeom prst="rect">
            <a:avLst/>
          </a:prstGeom>
        </p:spPr>
        <p:txBody>
          <a:bodyPr wrap="square">
            <a:spAutoFit/>
          </a:bodyPr>
          <a:lstStyle/>
          <a:p>
            <a:pPr algn="ctr">
              <a:spcAft>
                <a:spcPts val="600"/>
              </a:spcAft>
            </a:pPr>
            <a:r>
              <a:rPr lang="en-CA" sz="2400" dirty="0">
                <a:solidFill>
                  <a:schemeClr val="accent1"/>
                </a:solidFill>
              </a:rPr>
              <a:t>Software products are taking more and more out of IT budgets.</a:t>
            </a:r>
            <a:endParaRPr lang="en-CA" sz="1600" i="1" dirty="0"/>
          </a:p>
        </p:txBody>
      </p:sp>
      <p:grpSp>
        <p:nvGrpSpPr>
          <p:cNvPr id="10" name="Group 9"/>
          <p:cNvGrpSpPr/>
          <p:nvPr/>
        </p:nvGrpSpPr>
        <p:grpSpPr>
          <a:xfrm>
            <a:off x="4867260" y="1191679"/>
            <a:ext cx="3195696" cy="1210266"/>
            <a:chOff x="5112237" y="2106452"/>
            <a:chExt cx="3195696" cy="1210266"/>
          </a:xfrm>
        </p:grpSpPr>
        <p:sp>
          <p:nvSpPr>
            <p:cNvPr id="11" name="TextBox 10"/>
            <p:cNvSpPr txBox="1"/>
            <p:nvPr/>
          </p:nvSpPr>
          <p:spPr>
            <a:xfrm>
              <a:off x="5112237" y="2106452"/>
              <a:ext cx="3195696" cy="1015663"/>
            </a:xfrm>
            <a:prstGeom prst="rect">
              <a:avLst/>
            </a:prstGeom>
            <a:noFill/>
          </p:spPr>
          <p:txBody>
            <a:bodyPr wrap="square" rtlCol="0">
              <a:spAutoFit/>
            </a:bodyPr>
            <a:lstStyle/>
            <a:p>
              <a:pPr algn="ctr"/>
              <a:r>
                <a:rPr lang="en-CA" sz="2400" b="1" i="1" dirty="0">
                  <a:solidFill>
                    <a:schemeClr val="accent2"/>
                  </a:solidFill>
                  <a:ea typeface="Exo Black" charset="0"/>
                  <a:cs typeface="Exo Black" charset="0"/>
                </a:rPr>
                <a:t>38%</a:t>
              </a:r>
              <a:r>
                <a:rPr lang="en-CA" sz="2400" b="1" dirty="0">
                  <a:solidFill>
                    <a:srgbClr val="7030A0"/>
                  </a:solidFill>
                  <a:ea typeface="Exo Black" charset="0"/>
                  <a:cs typeface="Exo Black" charset="0"/>
                </a:rPr>
                <a:t> </a:t>
              </a:r>
            </a:p>
            <a:p>
              <a:pPr algn="ctr"/>
              <a:r>
                <a:rPr lang="en-CA" dirty="0">
                  <a:ea typeface="Roboto" charset="0"/>
                  <a:cs typeface="Roboto" charset="0"/>
                </a:rPr>
                <a:t>of spend on IT employees </a:t>
              </a:r>
            </a:p>
            <a:p>
              <a:pPr algn="ctr"/>
              <a:r>
                <a:rPr lang="en-CA" dirty="0">
                  <a:ea typeface="Roboto" charset="0"/>
                  <a:cs typeface="Roboto" charset="0"/>
                </a:rPr>
                <a:t>goes to software roles.</a:t>
              </a:r>
            </a:p>
          </p:txBody>
        </p:sp>
        <p:sp>
          <p:nvSpPr>
            <p:cNvPr id="12" name="TextBox 11"/>
            <p:cNvSpPr txBox="1"/>
            <p:nvPr/>
          </p:nvSpPr>
          <p:spPr>
            <a:xfrm>
              <a:off x="5178754" y="3070497"/>
              <a:ext cx="3062662" cy="246221"/>
            </a:xfrm>
            <a:prstGeom prst="rect">
              <a:avLst/>
            </a:prstGeom>
            <a:noFill/>
          </p:spPr>
          <p:txBody>
            <a:bodyPr wrap="square" rtlCol="0">
              <a:spAutoFit/>
            </a:bodyPr>
            <a:lstStyle/>
            <a:p>
              <a:pPr algn="ctr"/>
              <a:r>
                <a:rPr lang="en-CA" sz="1000" b="1" dirty="0"/>
                <a:t>Source</a:t>
              </a:r>
              <a:r>
                <a:rPr lang="en-CA" sz="1000" b="1" dirty="0">
                  <a:solidFill>
                    <a:schemeClr val="tx1">
                      <a:lumMod val="65000"/>
                      <a:lumOff val="35000"/>
                    </a:schemeClr>
                  </a:solidFill>
                </a:rPr>
                <a:t>:</a:t>
              </a:r>
              <a:r>
                <a:rPr lang="en-CA" sz="1000" dirty="0">
                  <a:solidFill>
                    <a:schemeClr val="tx1">
                      <a:lumMod val="65000"/>
                      <a:lumOff val="35000"/>
                    </a:schemeClr>
                  </a:solidFill>
                </a:rPr>
                <a:t> </a:t>
              </a:r>
              <a:r>
                <a:rPr lang="en-CA" sz="1000" dirty="0"/>
                <a:t>Info-Tech’s Staffing Survey</a:t>
              </a:r>
              <a:endParaRPr lang="en-CA" sz="1000" dirty="0">
                <a:solidFill>
                  <a:schemeClr val="accent2">
                    <a:lumMod val="50000"/>
                  </a:schemeClr>
                </a:solidFill>
              </a:endParaRPr>
            </a:p>
          </p:txBody>
        </p:sp>
      </p:grpSp>
      <p:sp>
        <p:nvSpPr>
          <p:cNvPr id="13" name="Rectangle 12"/>
          <p:cNvSpPr/>
          <p:nvPr/>
        </p:nvSpPr>
        <p:spPr>
          <a:xfrm>
            <a:off x="0" y="3816444"/>
            <a:ext cx="9144000" cy="269524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p:cNvSpPr/>
          <p:nvPr/>
        </p:nvSpPr>
        <p:spPr>
          <a:xfrm>
            <a:off x="257173" y="4288730"/>
            <a:ext cx="3721807" cy="1768121"/>
          </a:xfrm>
          <a:prstGeom prst="rect">
            <a:avLst/>
          </a:prstGeom>
        </p:spPr>
        <p:txBody>
          <a:bodyPr wrap="square">
            <a:noAutofit/>
          </a:bodyPr>
          <a:lstStyle/>
          <a:p>
            <a:pPr algn="ctr">
              <a:spcAft>
                <a:spcPts val="600"/>
              </a:spcAft>
            </a:pPr>
            <a:r>
              <a:rPr lang="en-CA" sz="2400" dirty="0">
                <a:solidFill>
                  <a:schemeClr val="accent1"/>
                </a:solidFill>
              </a:rPr>
              <a:t>However, the reception and value of software products do not justify the money invested.</a:t>
            </a:r>
            <a:endParaRPr lang="en-CA" sz="1600" i="1" dirty="0"/>
          </a:p>
        </p:txBody>
      </p:sp>
      <p:grpSp>
        <p:nvGrpSpPr>
          <p:cNvPr id="15" name="Group 14"/>
          <p:cNvGrpSpPr/>
          <p:nvPr/>
        </p:nvGrpSpPr>
        <p:grpSpPr>
          <a:xfrm>
            <a:off x="4454346" y="3948888"/>
            <a:ext cx="4087598" cy="2398043"/>
            <a:chOff x="4390846" y="3872688"/>
            <a:chExt cx="4087598" cy="2398043"/>
          </a:xfrm>
        </p:grpSpPr>
        <p:sp>
          <p:nvSpPr>
            <p:cNvPr id="16" name="TextBox 8"/>
            <p:cNvSpPr txBox="1"/>
            <p:nvPr/>
          </p:nvSpPr>
          <p:spPr>
            <a:xfrm>
              <a:off x="4644536" y="3872688"/>
              <a:ext cx="3833908" cy="1446550"/>
            </a:xfrm>
            <a:prstGeom prst="rect">
              <a:avLst/>
            </a:prstGeom>
          </p:spPr>
          <p:txBody>
            <a:bodyPr wrap="square" rtlCol="0">
              <a:spAutoFit/>
            </a:bodyPr>
            <a:lstStyle/>
            <a:p>
              <a:pPr algn="ctr"/>
              <a:r>
                <a:rPr lang="en-CA" sz="8800" b="1" i="1" dirty="0">
                  <a:solidFill>
                    <a:schemeClr val="accent2"/>
                  </a:solidFill>
                </a:rPr>
                <a:t>40%</a:t>
              </a:r>
            </a:p>
          </p:txBody>
        </p:sp>
        <p:sp>
          <p:nvSpPr>
            <p:cNvPr id="17" name="TextBox 18"/>
            <p:cNvSpPr txBox="1"/>
            <p:nvPr/>
          </p:nvSpPr>
          <p:spPr>
            <a:xfrm>
              <a:off x="4503736" y="4134820"/>
              <a:ext cx="3679046" cy="1631216"/>
            </a:xfrm>
            <a:prstGeom prst="rect">
              <a:avLst/>
            </a:prstGeom>
          </p:spPr>
          <p:txBody>
            <a:bodyPr wrap="square" rtlCol="0">
              <a:spAutoFit/>
            </a:bodyPr>
            <a:lstStyle/>
            <a:p>
              <a:pPr>
                <a:spcAft>
                  <a:spcPts val="1200"/>
                </a:spcAft>
              </a:pPr>
              <a:r>
                <a:rPr lang="en-CA" i="1" dirty="0">
                  <a:solidFill>
                    <a:srgbClr val="333333"/>
                  </a:solidFill>
                </a:rPr>
                <a:t>    </a:t>
              </a:r>
              <a:r>
                <a:rPr lang="en-CA" dirty="0">
                  <a:solidFill>
                    <a:srgbClr val="333333"/>
                  </a:solidFill>
                </a:rPr>
                <a:t>Only</a:t>
              </a:r>
            </a:p>
            <a:p>
              <a:pPr algn="ctr"/>
              <a:endParaRPr lang="en-CA" i="1" dirty="0">
                <a:solidFill>
                  <a:schemeClr val="accent2"/>
                </a:solidFill>
              </a:endParaRPr>
            </a:p>
            <a:p>
              <a:pPr algn="ctr"/>
              <a:endParaRPr lang="en-CA" i="1" dirty="0">
                <a:solidFill>
                  <a:schemeClr val="accent2"/>
                </a:solidFill>
              </a:endParaRPr>
            </a:p>
            <a:p>
              <a:pPr algn="ctr"/>
              <a:r>
                <a:rPr lang="en-CA" dirty="0">
                  <a:solidFill>
                    <a:srgbClr val="333333"/>
                  </a:solidFill>
                </a:rPr>
                <a:t>of software is rated as both important and effective by users.</a:t>
              </a:r>
            </a:p>
          </p:txBody>
        </p:sp>
        <p:sp>
          <p:nvSpPr>
            <p:cNvPr id="18" name="Half Frame 19"/>
            <p:cNvSpPr/>
            <p:nvPr/>
          </p:nvSpPr>
          <p:spPr>
            <a:xfrm>
              <a:off x="4390846" y="3974446"/>
              <a:ext cx="662244" cy="548750"/>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rgbClr val="333333"/>
                </a:solidFill>
              </a:endParaRPr>
            </a:p>
          </p:txBody>
        </p:sp>
        <p:sp>
          <p:nvSpPr>
            <p:cNvPr id="19" name="Half Frame 20"/>
            <p:cNvSpPr/>
            <p:nvPr/>
          </p:nvSpPr>
          <p:spPr>
            <a:xfrm rot="10800000">
              <a:off x="7766837" y="5692034"/>
              <a:ext cx="711607" cy="578697"/>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rgbClr val="333333"/>
                </a:solidFill>
              </a:endParaRPr>
            </a:p>
          </p:txBody>
        </p:sp>
        <p:sp>
          <p:nvSpPr>
            <p:cNvPr id="20" name="TextBox 19"/>
            <p:cNvSpPr txBox="1"/>
            <p:nvPr/>
          </p:nvSpPr>
          <p:spPr>
            <a:xfrm>
              <a:off x="5247054" y="5845573"/>
              <a:ext cx="2557417" cy="246221"/>
            </a:xfrm>
            <a:prstGeom prst="rect">
              <a:avLst/>
            </a:prstGeom>
            <a:noFill/>
          </p:spPr>
          <p:txBody>
            <a:bodyPr wrap="square" rtlCol="0">
              <a:spAutoFit/>
            </a:bodyPr>
            <a:lstStyle/>
            <a:p>
              <a:pPr algn="ctr"/>
              <a:r>
                <a:rPr lang="en-CA" sz="1000" b="1" dirty="0"/>
                <a:t>Source:</a:t>
              </a:r>
              <a:r>
                <a:rPr lang="en-CA" sz="1000" dirty="0"/>
                <a:t> Info-Tech’s CIO Business Vision</a:t>
              </a:r>
            </a:p>
          </p:txBody>
        </p:sp>
      </p:grpSp>
    </p:spTree>
    <p:extLst>
      <p:ext uri="{BB962C8B-B14F-4D97-AF65-F5344CB8AC3E}">
        <p14:creationId xmlns:p14="http://schemas.microsoft.com/office/powerpoint/2010/main" val="414797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organizations cannot secure the funding and buy-in to invest in delivery enhancements</a:t>
            </a:r>
            <a:endParaRPr lang="en-CA" dirty="0"/>
          </a:p>
        </p:txBody>
      </p:sp>
      <p:sp>
        <p:nvSpPr>
          <p:cNvPr id="3" name="TextBox 99"/>
          <p:cNvSpPr txBox="1"/>
          <p:nvPr/>
        </p:nvSpPr>
        <p:spPr>
          <a:xfrm>
            <a:off x="823836" y="5624500"/>
            <a:ext cx="7885576" cy="907941"/>
          </a:xfrm>
          <a:prstGeom prst="rect">
            <a:avLst/>
          </a:prstGeom>
          <a:noFill/>
        </p:spPr>
        <p:txBody>
          <a:bodyPr wrap="square" rtlCol="0">
            <a:spAutoFit/>
          </a:bodyPr>
          <a:lstStyle/>
          <a:p>
            <a:pPr algn="ctr">
              <a:spcAft>
                <a:spcPts val="600"/>
              </a:spcAft>
            </a:pPr>
            <a:r>
              <a:rPr lang="en-CA" sz="1200" i="1" dirty="0">
                <a:latin typeface="+mj-lt"/>
              </a:rPr>
              <a:t>Chaotic and ungoverned development can be because of poor management or untrained delivery roles. You need to be skilled enough to choose the right SDLC practices for the situation you face and tailor them as your needs warrant them.</a:t>
            </a:r>
          </a:p>
          <a:p>
            <a:pPr algn="ctr">
              <a:spcAft>
                <a:spcPts val="600"/>
              </a:spcAft>
            </a:pPr>
            <a:r>
              <a:rPr lang="en-US" sz="1200" dirty="0">
                <a:solidFill>
                  <a:schemeClr val="tx1">
                    <a:lumMod val="75000"/>
                  </a:schemeClr>
                </a:solidFill>
              </a:rPr>
              <a:t>– Scott Ambler, Disciplined Agile, Inc.</a:t>
            </a:r>
            <a:endParaRPr lang="en-US" sz="1200" i="1" dirty="0">
              <a:solidFill>
                <a:schemeClr val="tx1">
                  <a:lumMod val="75000"/>
                </a:schemeClr>
              </a:solidFill>
            </a:endParaRPr>
          </a:p>
        </p:txBody>
      </p:sp>
      <p:sp>
        <p:nvSpPr>
          <p:cNvPr id="7" name="Text Placeholder 2"/>
          <p:cNvSpPr>
            <a:spLocks noGrp="1"/>
          </p:cNvSpPr>
          <p:nvPr/>
        </p:nvSpPr>
        <p:spPr bwMode="auto">
          <a:xfrm>
            <a:off x="231354" y="1263946"/>
            <a:ext cx="5180988" cy="13557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100000"/>
              </a:lnSpc>
              <a:spcBef>
                <a:spcPts val="500"/>
              </a:spcBef>
              <a:spcAft>
                <a:spcPct val="0"/>
              </a:spcAft>
              <a:buClr>
                <a:schemeClr val="tx1"/>
              </a:buClr>
              <a:buSzPct val="120000"/>
              <a:buFont typeface="Arial" pitchFamily="34" charset="0"/>
              <a:buChar char="•"/>
              <a:defRPr sz="1200" kern="1200" baseline="0">
                <a:solidFill>
                  <a:schemeClr val="tx1"/>
                </a:solidFill>
                <a:latin typeface="+mn-lt"/>
                <a:ea typeface="+mn-ea"/>
                <a:cs typeface="+mn-cs"/>
              </a:defRPr>
            </a:lvl1pPr>
            <a:lvl2pPr marL="361950" indent="-180975" algn="l" rtl="0" eaLnBrk="1" fontAlgn="base" hangingPunct="1">
              <a:lnSpc>
                <a:spcPct val="100000"/>
              </a:lnSpc>
              <a:spcBef>
                <a:spcPts val="5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lnSpc>
                <a:spcPct val="100000"/>
              </a:lnSpc>
              <a:spcBef>
                <a:spcPts val="500"/>
              </a:spcBef>
              <a:spcAft>
                <a:spcPct val="0"/>
              </a:spcAft>
              <a:buClr>
                <a:schemeClr val="tx1"/>
              </a:buClr>
              <a:buSzPct val="100000"/>
              <a:buFont typeface="Arial" pitchFamily="34" charset="0"/>
              <a:buChar char="–"/>
              <a:defRPr sz="1200" kern="1200" baseline="0">
                <a:solidFill>
                  <a:schemeClr val="tx1"/>
                </a:solidFill>
                <a:latin typeface="+mn-lt"/>
                <a:ea typeface="+mn-ea"/>
                <a:cs typeface="+mn-cs"/>
              </a:defRPr>
            </a:lvl3pPr>
            <a:lvl4pPr marL="714375" indent="-171450" algn="l" rtl="0" eaLnBrk="1" fontAlgn="base" hangingPunct="1">
              <a:lnSpc>
                <a:spcPct val="100000"/>
              </a:lnSpc>
              <a:spcBef>
                <a:spcPts val="500"/>
              </a:spcBef>
              <a:spcAft>
                <a:spcPct val="0"/>
              </a:spcAft>
              <a:buClr>
                <a:schemeClr val="tx1"/>
              </a:buClr>
              <a:buSzPct val="100000"/>
              <a:buFont typeface="Wingdings" pitchFamily="2" charset="2"/>
              <a:buChar char="§"/>
              <a:defRPr sz="1200" kern="1200">
                <a:solidFill>
                  <a:schemeClr val="tx1"/>
                </a:solidFill>
                <a:latin typeface="+mn-lt"/>
                <a:ea typeface="+mn-ea"/>
                <a:cs typeface="+mn-cs"/>
              </a:defRPr>
            </a:lvl4pPr>
            <a:lvl5pPr marL="1614488" indent="-174625" algn="l" rtl="0" eaLnBrk="1" fontAlgn="base" hangingPunct="1">
              <a:lnSpc>
                <a:spcPts val="1350"/>
              </a:lnSpc>
              <a:spcBef>
                <a:spcPts val="500"/>
              </a:spcBef>
              <a:spcAft>
                <a:spcPct val="0"/>
              </a:spcAft>
              <a:buSzPct val="150000"/>
              <a:buFont typeface="Arial" pitchFamily="34" charset="0"/>
              <a:buChar char="◦"/>
              <a:tabLst/>
              <a:defRPr sz="12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CA" sz="1600" dirty="0">
                <a:cs typeface="Arabic Typesetting" panose="03020402040406030203" pitchFamily="66" charset="-78"/>
              </a:rPr>
              <a:t>Organizations often lack the cross-functional insights and relationships to properly structure and implement SDLC practices aligned to strategic and technical goals. This scenario often leads to applications leaders being unable to obtain the necessary buy-in to invest in SDLC enhancements and improve value delivery.</a:t>
            </a:r>
          </a:p>
        </p:txBody>
      </p:sp>
      <p:sp>
        <p:nvSpPr>
          <p:cNvPr id="8" name="TextBox 8"/>
          <p:cNvSpPr txBox="1"/>
          <p:nvPr/>
        </p:nvSpPr>
        <p:spPr>
          <a:xfrm>
            <a:off x="5718502" y="986788"/>
            <a:ext cx="2948361" cy="1015663"/>
          </a:xfrm>
          <a:prstGeom prst="rect">
            <a:avLst/>
          </a:prstGeom>
        </p:spPr>
        <p:txBody>
          <a:bodyPr wrap="square" rtlCol="0">
            <a:spAutoFit/>
          </a:bodyPr>
          <a:lstStyle/>
          <a:p>
            <a:pPr algn="ctr"/>
            <a:r>
              <a:rPr lang="en-CA" sz="6000" b="1" i="1" dirty="0">
                <a:solidFill>
                  <a:schemeClr val="accent2"/>
                </a:solidFill>
              </a:rPr>
              <a:t>23%</a:t>
            </a:r>
          </a:p>
        </p:txBody>
      </p:sp>
      <p:sp>
        <p:nvSpPr>
          <p:cNvPr id="9" name="TextBox 18"/>
          <p:cNvSpPr txBox="1"/>
          <p:nvPr/>
        </p:nvSpPr>
        <p:spPr>
          <a:xfrm>
            <a:off x="5501794" y="1862006"/>
            <a:ext cx="3291729" cy="892552"/>
          </a:xfrm>
          <a:prstGeom prst="rect">
            <a:avLst/>
          </a:prstGeom>
        </p:spPr>
        <p:txBody>
          <a:bodyPr wrap="square" rtlCol="0">
            <a:spAutoFit/>
          </a:bodyPr>
          <a:lstStyle/>
          <a:p>
            <a:pPr algn="ctr"/>
            <a:r>
              <a:rPr lang="en-CA" sz="1600" b="1" dirty="0">
                <a:solidFill>
                  <a:srgbClr val="333333"/>
                </a:solidFill>
              </a:rPr>
              <a:t> </a:t>
            </a:r>
            <a:r>
              <a:rPr lang="en-CA" sz="1600" dirty="0">
                <a:solidFill>
                  <a:srgbClr val="333333"/>
                </a:solidFill>
              </a:rPr>
              <a:t>of organizations view IT as a trusted operator or better.</a:t>
            </a:r>
          </a:p>
          <a:p>
            <a:r>
              <a:rPr lang="en-CA" sz="1000" b="1" dirty="0">
                <a:solidFill>
                  <a:srgbClr val="333333"/>
                </a:solidFill>
              </a:rPr>
              <a:t>Source:</a:t>
            </a:r>
            <a:r>
              <a:rPr lang="en-CA" sz="1000" dirty="0">
                <a:solidFill>
                  <a:srgbClr val="333333"/>
                </a:solidFill>
              </a:rPr>
              <a:t> Info-Tech CEO-CIO Alignment Diagnostics; </a:t>
            </a:r>
            <a:r>
              <a:rPr lang="en-CA" sz="1000" i="1" dirty="0">
                <a:solidFill>
                  <a:srgbClr val="333333"/>
                </a:solidFill>
              </a:rPr>
              <a:t>N=739</a:t>
            </a:r>
            <a:endParaRPr lang="en-CA" sz="1000" i="1" dirty="0">
              <a:solidFill>
                <a:schemeClr val="accent1"/>
              </a:solidFill>
            </a:endParaRPr>
          </a:p>
        </p:txBody>
      </p:sp>
      <p:sp>
        <p:nvSpPr>
          <p:cNvPr id="10" name="Half Frame 19"/>
          <p:cNvSpPr/>
          <p:nvPr/>
        </p:nvSpPr>
        <p:spPr>
          <a:xfrm>
            <a:off x="5501795" y="1243155"/>
            <a:ext cx="645810" cy="548750"/>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rgbClr val="333333"/>
              </a:solidFill>
            </a:endParaRPr>
          </a:p>
        </p:txBody>
      </p:sp>
      <p:sp>
        <p:nvSpPr>
          <p:cNvPr id="11" name="Half Frame 20"/>
          <p:cNvSpPr/>
          <p:nvPr/>
        </p:nvSpPr>
        <p:spPr>
          <a:xfrm rot="10800000">
            <a:off x="8237760" y="2158536"/>
            <a:ext cx="693949" cy="578696"/>
          </a:xfrm>
          <a:prstGeom prst="halfFrame">
            <a:avLst/>
          </a:prstGeom>
          <a:solidFill>
            <a:schemeClr val="accent1"/>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rgbClr val="333333"/>
              </a:solidFill>
            </a:endParaRPr>
          </a:p>
        </p:txBody>
      </p:sp>
      <p:sp>
        <p:nvSpPr>
          <p:cNvPr id="13" name="Rectangle 8"/>
          <p:cNvSpPr/>
          <p:nvPr/>
        </p:nvSpPr>
        <p:spPr>
          <a:xfrm>
            <a:off x="-13820" y="2915486"/>
            <a:ext cx="9156459" cy="407904"/>
          </a:xfrm>
          <a:prstGeom prst="rect">
            <a:avLst/>
          </a:prstGeom>
          <a:solidFill>
            <a:schemeClr val="accent1"/>
          </a:solidFill>
        </p:spPr>
        <p:txBody>
          <a:bodyPr wrap="square" anchor="ctr">
            <a:noAutofit/>
          </a:bodyPr>
          <a:lstStyle/>
          <a:p>
            <a:pPr algn="ctr"/>
            <a:r>
              <a:rPr lang="en-CA" sz="1400" b="1" dirty="0">
                <a:solidFill>
                  <a:schemeClr val="bg1"/>
                </a:solidFill>
              </a:rPr>
              <a:t>Applications teams struggle to bridge and integrate their focus and priorities with stakeholders.</a:t>
            </a:r>
          </a:p>
        </p:txBody>
      </p:sp>
      <p:grpSp>
        <p:nvGrpSpPr>
          <p:cNvPr id="40" name="Group 39"/>
          <p:cNvGrpSpPr/>
          <p:nvPr/>
        </p:nvGrpSpPr>
        <p:grpSpPr>
          <a:xfrm>
            <a:off x="429233" y="3428553"/>
            <a:ext cx="8276005" cy="1995396"/>
            <a:chOff x="530540" y="3533708"/>
            <a:chExt cx="7949091" cy="2605355"/>
          </a:xfrm>
        </p:grpSpPr>
        <p:sp>
          <p:nvSpPr>
            <p:cNvPr id="41" name="Oval 2"/>
            <p:cNvSpPr/>
            <p:nvPr/>
          </p:nvSpPr>
          <p:spPr>
            <a:xfrm>
              <a:off x="2909342" y="3862621"/>
              <a:ext cx="2203170" cy="19475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13"/>
            <p:cNvSpPr txBox="1"/>
            <p:nvPr/>
          </p:nvSpPr>
          <p:spPr>
            <a:xfrm>
              <a:off x="2803919" y="4704848"/>
              <a:ext cx="1207008" cy="338554"/>
            </a:xfrm>
            <a:prstGeom prst="rect">
              <a:avLst/>
            </a:prstGeom>
          </p:spPr>
          <p:txBody>
            <a:bodyPr wrap="square" rtlCol="0">
              <a:spAutoFit/>
            </a:bodyPr>
            <a:lstStyle/>
            <a:p>
              <a:pPr algn="ctr"/>
              <a:r>
                <a:rPr lang="en-CA" sz="1600" b="1" i="1" dirty="0"/>
                <a:t>Business</a:t>
              </a:r>
            </a:p>
          </p:txBody>
        </p:sp>
        <p:sp>
          <p:nvSpPr>
            <p:cNvPr id="43" name="Oval 2"/>
            <p:cNvSpPr/>
            <p:nvPr/>
          </p:nvSpPr>
          <p:spPr>
            <a:xfrm>
              <a:off x="3883659" y="3862621"/>
              <a:ext cx="2204023" cy="194753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TextBox 13"/>
            <p:cNvSpPr txBox="1"/>
            <p:nvPr/>
          </p:nvSpPr>
          <p:spPr>
            <a:xfrm>
              <a:off x="4858512" y="4682497"/>
              <a:ext cx="1207008" cy="338554"/>
            </a:xfrm>
            <a:prstGeom prst="rect">
              <a:avLst/>
            </a:prstGeom>
          </p:spPr>
          <p:txBody>
            <a:bodyPr wrap="square" rtlCol="0">
              <a:spAutoFit/>
            </a:bodyPr>
            <a:lstStyle/>
            <a:p>
              <a:pPr algn="ctr"/>
              <a:r>
                <a:rPr lang="en-CA" sz="1600" b="1" i="1" dirty="0"/>
                <a:t>IT</a:t>
              </a:r>
            </a:p>
          </p:txBody>
        </p:sp>
        <p:cxnSp>
          <p:nvCxnSpPr>
            <p:cNvPr id="45" name="Elbow Connector 44"/>
            <p:cNvCxnSpPr/>
            <p:nvPr/>
          </p:nvCxnSpPr>
          <p:spPr>
            <a:xfrm flipV="1">
              <a:off x="2607564" y="5161008"/>
              <a:ext cx="1764000" cy="792000"/>
            </a:xfrm>
            <a:prstGeom prst="bentConnector3">
              <a:avLst>
                <a:gd name="adj1" fmla="val 100267"/>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0800000" flipV="1">
              <a:off x="4625462" y="3695908"/>
              <a:ext cx="1764000" cy="792000"/>
            </a:xfrm>
            <a:prstGeom prst="bentConnector3">
              <a:avLst>
                <a:gd name="adj1" fmla="val 99865"/>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50"/>
            <p:cNvSpPr/>
            <p:nvPr/>
          </p:nvSpPr>
          <p:spPr>
            <a:xfrm>
              <a:off x="530540" y="4990274"/>
              <a:ext cx="2076170" cy="1148789"/>
            </a:xfrm>
            <a:prstGeom prst="rect">
              <a:avLst/>
            </a:prstGeom>
            <a:noFill/>
            <a:ln w="31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SDLC should help the business achieve its goals.</a:t>
              </a:r>
            </a:p>
          </p:txBody>
        </p:sp>
        <p:cxnSp>
          <p:nvCxnSpPr>
            <p:cNvPr id="48" name="Elbow Connector 47"/>
            <p:cNvCxnSpPr/>
            <p:nvPr/>
          </p:nvCxnSpPr>
          <p:spPr>
            <a:xfrm flipH="1" flipV="1">
              <a:off x="4639461" y="5161008"/>
              <a:ext cx="1764000" cy="792000"/>
            </a:xfrm>
            <a:prstGeom prst="bentConnector3">
              <a:avLst>
                <a:gd name="adj1" fmla="val 100267"/>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10800000" flipH="1" flipV="1">
              <a:off x="2593564" y="3695908"/>
              <a:ext cx="1764000" cy="792000"/>
            </a:xfrm>
            <a:prstGeom prst="bentConnector3">
              <a:avLst>
                <a:gd name="adj1" fmla="val 99865"/>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50"/>
            <p:cNvSpPr/>
            <p:nvPr/>
          </p:nvSpPr>
          <p:spPr>
            <a:xfrm>
              <a:off x="530540" y="3533708"/>
              <a:ext cx="2076170" cy="1148789"/>
            </a:xfrm>
            <a:prstGeom prst="rect">
              <a:avLst/>
            </a:prstGeom>
            <a:noFill/>
            <a:ln w="31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The business must see SDLC as a value generator – not just a cost center.</a:t>
              </a:r>
            </a:p>
          </p:txBody>
        </p:sp>
        <p:sp>
          <p:nvSpPr>
            <p:cNvPr id="51" name="Rectangle 50"/>
            <p:cNvSpPr/>
            <p:nvPr/>
          </p:nvSpPr>
          <p:spPr>
            <a:xfrm>
              <a:off x="6403461" y="4990274"/>
              <a:ext cx="2076170" cy="1148789"/>
            </a:xfrm>
            <a:prstGeom prst="rect">
              <a:avLst/>
            </a:prstGeom>
            <a:noFill/>
            <a:ln w="31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Each party must understand what the other does.</a:t>
              </a:r>
            </a:p>
          </p:txBody>
        </p:sp>
        <p:sp>
          <p:nvSpPr>
            <p:cNvPr id="52" name="Rectangle 50"/>
            <p:cNvSpPr/>
            <p:nvPr/>
          </p:nvSpPr>
          <p:spPr>
            <a:xfrm>
              <a:off x="6403461" y="3533708"/>
              <a:ext cx="2076170" cy="1148789"/>
            </a:xfrm>
            <a:prstGeom prst="rect">
              <a:avLst/>
            </a:prstGeom>
            <a:noFill/>
            <a:ln w="31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A clear link must be established to show how SDLC drives and supports business outcomes.</a:t>
              </a:r>
            </a:p>
          </p:txBody>
        </p:sp>
        <p:sp>
          <p:nvSpPr>
            <p:cNvPr id="53" name="TextBox 52"/>
            <p:cNvSpPr txBox="1"/>
            <p:nvPr/>
          </p:nvSpPr>
          <p:spPr>
            <a:xfrm>
              <a:off x="3837723" y="4699353"/>
              <a:ext cx="1324283" cy="306605"/>
            </a:xfrm>
            <a:prstGeom prst="rect">
              <a:avLst/>
            </a:prstGeom>
          </p:spPr>
          <p:txBody>
            <a:bodyPr wrap="square" rtlCol="0">
              <a:spAutoFit/>
            </a:bodyPr>
            <a:lstStyle/>
            <a:p>
              <a:pPr algn="ctr"/>
              <a:r>
                <a:rPr lang="en-CA" sz="1600" b="1" i="1" dirty="0">
                  <a:solidFill>
                    <a:schemeClr val="accent2"/>
                  </a:solidFill>
                </a:rPr>
                <a:t>Success</a:t>
              </a:r>
              <a:endParaRPr lang="en-CA" sz="1200" b="1" i="1" dirty="0">
                <a:solidFill>
                  <a:schemeClr val="accent2"/>
                </a:solidFill>
              </a:endParaRPr>
            </a:p>
          </p:txBody>
        </p:sp>
      </p:grpSp>
      <p:pic>
        <p:nvPicPr>
          <p:cNvPr id="27" name="Picture 102"/>
          <p:cNvPicPr>
            <a:picLocks noChangeAspect="1"/>
          </p:cNvPicPr>
          <p:nvPr/>
        </p:nvPicPr>
        <p:blipFill>
          <a:blip r:embed="rId2"/>
          <a:stretch>
            <a:fillRect/>
          </a:stretch>
        </p:blipFill>
        <p:spPr>
          <a:xfrm>
            <a:off x="641659" y="5624500"/>
            <a:ext cx="292633" cy="219475"/>
          </a:xfrm>
          <a:prstGeom prst="rect">
            <a:avLst/>
          </a:prstGeom>
        </p:spPr>
      </p:pic>
      <p:pic>
        <p:nvPicPr>
          <p:cNvPr id="28" name="Picture 103"/>
          <p:cNvPicPr>
            <a:picLocks noChangeAspect="1"/>
          </p:cNvPicPr>
          <p:nvPr/>
        </p:nvPicPr>
        <p:blipFill>
          <a:blip r:embed="rId3"/>
          <a:stretch>
            <a:fillRect/>
          </a:stretch>
        </p:blipFill>
        <p:spPr>
          <a:xfrm>
            <a:off x="5275170" y="5953131"/>
            <a:ext cx="274344" cy="286537"/>
          </a:xfrm>
          <a:prstGeom prst="rect">
            <a:avLst/>
          </a:prstGeom>
        </p:spPr>
      </p:pic>
    </p:spTree>
    <p:extLst>
      <p:ext uri="{BB962C8B-B14F-4D97-AF65-F5344CB8AC3E}">
        <p14:creationId xmlns:p14="http://schemas.microsoft.com/office/powerpoint/2010/main" val="13254404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5446</Words>
  <Application>Microsoft Office PowerPoint</Application>
  <PresentationFormat>On-screen Show (4:3)</PresentationFormat>
  <Paragraphs>530</Paragraphs>
  <Slides>31</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Slide Titles</vt:lpstr>
      </vt:variant>
      <vt:variant>
        <vt:i4>31</vt:i4>
      </vt:variant>
      <vt:variant>
        <vt:lpstr>Custom Shows</vt:lpstr>
      </vt:variant>
      <vt:variant>
        <vt:i4>1</vt:i4>
      </vt:variant>
    </vt:vector>
  </HeadingPairs>
  <TitlesOfParts>
    <vt:vector size="39" baseType="lpstr">
      <vt:lpstr>Arial</vt:lpstr>
      <vt:lpstr>Calibri</vt:lpstr>
      <vt:lpstr>Georgia</vt:lpstr>
      <vt:lpstr>Open Sans</vt:lpstr>
      <vt:lpstr>Roboto Light</vt:lpstr>
      <vt:lpstr>Wingdings</vt:lpstr>
      <vt:lpstr>Theme1</vt:lpstr>
      <vt:lpstr>PowerPoint Presentation</vt:lpstr>
      <vt:lpstr>PowerPoint Presentation</vt:lpstr>
      <vt:lpstr>Our understanding of the problem</vt:lpstr>
      <vt:lpstr>Executive summary</vt:lpstr>
      <vt:lpstr>The value of the SDLC stems from the successful delivery of working and valuable products to customers</vt:lpstr>
      <vt:lpstr>IT is expected to quickly deliver and support more products in a changing and complex environment</vt:lpstr>
      <vt:lpstr>Many of the Agile and DevOps delivery challenges reside within core SDLC practices</vt:lpstr>
      <vt:lpstr>In reality, most products are not well received</vt:lpstr>
      <vt:lpstr>Many organizations cannot secure the funding and buy-in to invest in delivery enhancements</vt:lpstr>
      <vt:lpstr>Poor cross-functional collaboration diminishes and undermines quality and throughput</vt:lpstr>
      <vt:lpstr>Teams are not well supported and trained to handle today’s delivery environment</vt:lpstr>
      <vt:lpstr>Well-developed and maintained products generate high IT satisfaction and strengthen IT’s reputation</vt:lpstr>
      <vt:lpstr>Reimagine your SDLC to accommodate today’s realities</vt:lpstr>
      <vt:lpstr>Take a global approach to your SDLC modernization</vt:lpstr>
      <vt:lpstr>Increase delivery success by integrating the business and IT in your SDLC</vt:lpstr>
      <vt:lpstr>Focus your SDLC definition on the delivery of business outcomes through valuable artifacts</vt:lpstr>
      <vt:lpstr>Center your SDLC capabilities around a widely accepted definition of product, quality, and practice objectives</vt:lpstr>
      <vt:lpstr>Achieve results by ensuring your SDLC goals and objectives are integrated into your business and IT vision</vt:lpstr>
      <vt:lpstr>Use Info-Tech’s approach to continuously improve value delivery in the right areas of your SDLC</vt:lpstr>
      <vt:lpstr>Use your SDLC to realign key services and capabilities to actual business priorities</vt:lpstr>
      <vt:lpstr>Take a strategic approach to your SDLC so that you shine the right light on your delivery teams</vt:lpstr>
      <vt:lpstr>Build your SDLC capabilities around good practices</vt:lpstr>
      <vt:lpstr>Use Info-Tech’s template and tool to document your SDLC strategy</vt:lpstr>
      <vt:lpstr>See the benefits of applying the right QA, throughput, discipline, and governance practices</vt:lpstr>
      <vt:lpstr>Recognize throughput and quality go hand in hand</vt:lpstr>
      <vt:lpstr>Build your SDLC optimization roadmap around core principles</vt:lpstr>
      <vt:lpstr>PowerPoint Presentation</vt:lpstr>
      <vt:lpstr>Use these icons to help direct you as you navigate this research </vt:lpstr>
      <vt:lpstr>Info-Tech offers various levels of support to best suit your needs</vt:lpstr>
      <vt:lpstr>Modernize Your SDLC – project overview</vt:lpstr>
      <vt:lpstr>Modernize Your SDLC – workshop overview </vt:lpstr>
      <vt:lpstr>Custom Show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2019-02-01T16:14:13Z</dcterms:created>
  <dcterms:modified xsi:type="dcterms:W3CDTF">2020-07-22T13:33:04Z</dcterms:modified>
</cp:coreProperties>
</file>