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95" r:id="rId1"/>
  </p:sldMasterIdLst>
  <p:notesMasterIdLst>
    <p:notesMasterId r:id="rId19"/>
  </p:notesMasterIdLst>
  <p:handoutMasterIdLst>
    <p:handoutMasterId r:id="rId20"/>
  </p:handoutMasterIdLst>
  <p:sldIdLst>
    <p:sldId id="278" r:id="rId2"/>
    <p:sldId id="484" r:id="rId3"/>
    <p:sldId id="403" r:id="rId4"/>
    <p:sldId id="399" r:id="rId5"/>
    <p:sldId id="493" r:id="rId6"/>
    <p:sldId id="495" r:id="rId7"/>
    <p:sldId id="524" r:id="rId8"/>
    <p:sldId id="525" r:id="rId9"/>
    <p:sldId id="497" r:id="rId10"/>
    <p:sldId id="498" r:id="rId11"/>
    <p:sldId id="594" r:id="rId12"/>
    <p:sldId id="496" r:id="rId13"/>
    <p:sldId id="523" r:id="rId14"/>
    <p:sldId id="426" r:id="rId15"/>
    <p:sldId id="410" r:id="rId16"/>
    <p:sldId id="591" r:id="rId17"/>
    <p:sldId id="592" r:id="rId18"/>
  </p:sldIdLst>
  <p:sldSz cx="9144000" cy="6858000" type="screen4x3"/>
  <p:notesSz cx="6858000" cy="9144000"/>
  <p:custShowLst>
    <p:custShow name="Custom Show 1" id="0">
      <p:sldLst>
        <p:sld r:id="rId2"/>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2" name="Author" initials="A" lastIdx="33" clrIdx="1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16476E"/>
    <a:srgbClr val="1E5E92"/>
    <a:srgbClr val="005E7A"/>
    <a:srgbClr val="2576B7"/>
    <a:srgbClr val="29475F"/>
    <a:srgbClr val="007698"/>
    <a:srgbClr val="546C7F"/>
    <a:srgbClr val="66ADC1"/>
    <a:srgbClr val="7F91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5052" autoAdjust="0"/>
  </p:normalViewPr>
  <p:slideViewPr>
    <p:cSldViewPr snapToGrid="0">
      <p:cViewPr varScale="1">
        <p:scale>
          <a:sx n="111" d="100"/>
          <a:sy n="111" d="100"/>
        </p:scale>
        <p:origin x="2394" y="96"/>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24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2014</c:v>
                </c:pt>
                <c:pt idx="1">
                  <c:v>2015</c:v>
                </c:pt>
                <c:pt idx="2">
                  <c:v>2016</c:v>
                </c:pt>
                <c:pt idx="3">
                  <c:v>2017</c:v>
                </c:pt>
                <c:pt idx="4">
                  <c:v>2018</c:v>
                </c:pt>
              </c:numCache>
            </c:numRef>
          </c:cat>
          <c:val>
            <c:numRef>
              <c:f>Sheet1!$B$2:$B$6</c:f>
              <c:numCache>
                <c:formatCode>0%</c:formatCode>
                <c:ptCount val="5"/>
                <c:pt idx="0">
                  <c:v>0.23</c:v>
                </c:pt>
                <c:pt idx="1">
                  <c:v>0.25</c:v>
                </c:pt>
                <c:pt idx="2">
                  <c:v>0.46</c:v>
                </c:pt>
                <c:pt idx="3">
                  <c:v>0.45</c:v>
                </c:pt>
                <c:pt idx="4">
                  <c:v>0.51</c:v>
                </c:pt>
              </c:numCache>
            </c:numRef>
          </c:val>
        </c:ser>
        <c:dLbls>
          <c:showLegendKey val="0"/>
          <c:showVal val="1"/>
          <c:showCatName val="0"/>
          <c:showSerName val="0"/>
          <c:showPercent val="0"/>
          <c:showBubbleSize val="0"/>
        </c:dLbls>
        <c:gapWidth val="75"/>
        <c:axId val="528350080"/>
        <c:axId val="528348120"/>
      </c:barChart>
      <c:catAx>
        <c:axId val="5283500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n-lt"/>
                <a:ea typeface="+mn-ea"/>
                <a:cs typeface="+mn-cs"/>
              </a:defRPr>
            </a:pPr>
            <a:endParaRPr lang="en-US"/>
          </a:p>
        </c:txPr>
        <c:crossAx val="528348120"/>
        <c:crosses val="autoZero"/>
        <c:auto val="1"/>
        <c:lblAlgn val="ctr"/>
        <c:lblOffset val="100"/>
        <c:noMultiLvlLbl val="0"/>
      </c:catAx>
      <c:valAx>
        <c:axId val="528348120"/>
        <c:scaling>
          <c:orientation val="minMax"/>
        </c:scaling>
        <c:delete val="1"/>
        <c:axPos val="l"/>
        <c:numFmt formatCode="0%" sourceLinked="1"/>
        <c:majorTickMark val="none"/>
        <c:minorTickMark val="none"/>
        <c:tickLblPos val="nextTo"/>
        <c:crossAx val="528350080"/>
        <c:crosses val="autoZero"/>
        <c:crossBetween val="between"/>
      </c:valAx>
      <c:spPr>
        <a:noFill/>
        <a:ln>
          <a:noFill/>
        </a:ln>
        <a:effectLst/>
      </c:spPr>
    </c:plotArea>
    <c:plotVisOnly val="1"/>
    <c:dispBlanksAs val="gap"/>
    <c:showDLblsOverMax val="0"/>
  </c:chart>
  <c:spPr>
    <a:noFill/>
    <a:ln>
      <a:noFill/>
    </a:ln>
    <a:effectLst/>
  </c:spPr>
  <c:txPr>
    <a:bodyPr/>
    <a:lstStyle/>
    <a:p>
      <a:pPr>
        <a:defRPr sz="11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63</c:v>
                </c:pt>
                <c:pt idx="1">
                  <c:v>37</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41</c:v>
                </c:pt>
                <c:pt idx="1">
                  <c:v>59</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39</c:v>
                </c:pt>
                <c:pt idx="1">
                  <c:v>61</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39</c:v>
                </c:pt>
                <c:pt idx="1">
                  <c:v>61</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dPt>
          <c:dPt>
            <c:idx val="1"/>
            <c:bubble3D val="0"/>
            <c:spPr>
              <a:solidFill>
                <a:schemeClr val="accent3"/>
              </a:solidFill>
              <a:ln w="19050">
                <a:solidFill>
                  <a:schemeClr val="lt1"/>
                </a:solidFill>
              </a:ln>
              <a:effectLst/>
            </c:spPr>
          </c:dPt>
          <c:dPt>
            <c:idx val="2"/>
            <c:bubble3D val="0"/>
            <c:spPr>
              <a:solidFill>
                <a:schemeClr val="accent5"/>
              </a:solidFill>
              <a:ln w="19050">
                <a:solidFill>
                  <a:schemeClr val="lt1"/>
                </a:solidFill>
              </a:ln>
              <a:effectLst/>
            </c:spPr>
          </c:dPt>
          <c:dPt>
            <c:idx val="3"/>
            <c:bubble3D val="0"/>
            <c:spPr>
              <a:solidFill>
                <a:schemeClr val="accent1">
                  <a:lumMod val="60000"/>
                </a:schemeClr>
              </a:solidFill>
              <a:ln w="19050">
                <a:solidFill>
                  <a:schemeClr val="lt1"/>
                </a:solidFill>
              </a:ln>
              <a:effectLst/>
            </c:spPr>
          </c:dPt>
          <c:cat>
            <c:strRef>
              <c:f>Sheet1!$A$2:$A$5</c:f>
              <c:strCache>
                <c:ptCount val="2"/>
                <c:pt idx="0">
                  <c:v>1st Qtr</c:v>
                </c:pt>
                <c:pt idx="1">
                  <c:v>2nd Qtr</c:v>
                </c:pt>
              </c:strCache>
            </c:strRef>
          </c:cat>
          <c:val>
            <c:numRef>
              <c:f>Sheet1!$B$2:$B$5</c:f>
              <c:numCache>
                <c:formatCode>General</c:formatCode>
                <c:ptCount val="4"/>
                <c:pt idx="0">
                  <c:v>41</c:v>
                </c:pt>
                <c:pt idx="1">
                  <c:v>59</c:v>
                </c:pt>
              </c:numCache>
            </c:numRef>
          </c:val>
        </c:ser>
        <c:dLbls>
          <c:showLegendKey val="0"/>
          <c:showVal val="0"/>
          <c:showCatName val="0"/>
          <c:showSerName val="0"/>
          <c:showPercent val="0"/>
          <c:showBubbleSize val="0"/>
          <c:showLeaderLines val="1"/>
        </c:dLbls>
        <c:firstSliceAng val="0"/>
        <c:holeSize val="75"/>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Security awareness</c:v>
                </c:pt>
                <c:pt idx="1">
                  <c:v>Risk assessment, analysis &amp; management</c:v>
                </c:pt>
                <c:pt idx="2">
                  <c:v>Security administration</c:v>
                </c:pt>
                <c:pt idx="3">
                  <c:v>Network monitoring</c:v>
                </c:pt>
                <c:pt idx="4">
                  <c:v>Incident investigation and response</c:v>
                </c:pt>
                <c:pt idx="5">
                  <c:v>Intrusion detection</c:v>
                </c:pt>
                <c:pt idx="6">
                  <c:v>Cloud computing security</c:v>
                </c:pt>
                <c:pt idx="7">
                  <c:v>Security engineering</c:v>
                </c:pt>
              </c:strCache>
            </c:strRef>
          </c:cat>
          <c:val>
            <c:numRef>
              <c:f>Sheet1!$B$2:$B$9</c:f>
              <c:numCache>
                <c:formatCode>0%</c:formatCode>
                <c:ptCount val="8"/>
                <c:pt idx="0">
                  <c:v>0.57999999999999996</c:v>
                </c:pt>
                <c:pt idx="1">
                  <c:v>0.57999999999999996</c:v>
                </c:pt>
                <c:pt idx="2">
                  <c:v>0.53</c:v>
                </c:pt>
                <c:pt idx="3">
                  <c:v>0.52</c:v>
                </c:pt>
                <c:pt idx="4">
                  <c:v>0.52</c:v>
                </c:pt>
                <c:pt idx="5">
                  <c:v>0.51</c:v>
                </c:pt>
                <c:pt idx="6">
                  <c:v>0.51</c:v>
                </c:pt>
                <c:pt idx="7">
                  <c:v>0.51</c:v>
                </c:pt>
              </c:numCache>
            </c:numRef>
          </c:val>
        </c:ser>
        <c:dLbls>
          <c:showLegendKey val="0"/>
          <c:showVal val="1"/>
          <c:showCatName val="0"/>
          <c:showSerName val="0"/>
          <c:showPercent val="0"/>
          <c:showBubbleSize val="0"/>
        </c:dLbls>
        <c:gapWidth val="150"/>
        <c:overlap val="-25"/>
        <c:axId val="455068008"/>
        <c:axId val="455071928"/>
      </c:barChart>
      <c:catAx>
        <c:axId val="4550680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55071928"/>
        <c:crosses val="autoZero"/>
        <c:auto val="1"/>
        <c:lblAlgn val="ctr"/>
        <c:lblOffset val="100"/>
        <c:noMultiLvlLbl val="0"/>
      </c:catAx>
      <c:valAx>
        <c:axId val="455071928"/>
        <c:scaling>
          <c:orientation val="minMax"/>
        </c:scaling>
        <c:delete val="1"/>
        <c:axPos val="b"/>
        <c:numFmt formatCode="0%" sourceLinked="1"/>
        <c:majorTickMark val="none"/>
        <c:minorTickMark val="none"/>
        <c:tickLblPos val="nextTo"/>
        <c:crossAx val="4550680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0AA77-1898-4FE9-8798-1C77B813386C}" type="doc">
      <dgm:prSet loTypeId="urn:microsoft.com/office/officeart/2005/8/layout/pyramid1" loCatId="pyramid" qsTypeId="urn:microsoft.com/office/officeart/2005/8/quickstyle/simple1" qsCatId="simple" csTypeId="urn:microsoft.com/office/officeart/2005/8/colors/accent0_3" csCatId="mainScheme" phldr="1"/>
      <dgm:spPr/>
    </dgm:pt>
    <dgm:pt modelId="{F5CF22CA-AA05-417F-8D89-5DC209A171EB}">
      <dgm:prSet phldrT="[Text]" custT="1"/>
      <dgm:spPr>
        <a:solidFill>
          <a:schemeClr val="accent1">
            <a:lumMod val="40000"/>
            <a:lumOff val="60000"/>
          </a:schemeClr>
        </a:solidFill>
        <a:ln w="6350">
          <a:solidFill>
            <a:schemeClr val="bg1"/>
          </a:solidFill>
        </a:ln>
      </dgm:spPr>
      <dgm:t>
        <a:bodyPr tIns="457200" bIns="91440" anchor="b" anchorCtr="0"/>
        <a:lstStyle/>
        <a:p>
          <a:r>
            <a:rPr lang="en-US" sz="1800" b="0" dirty="0" smtClean="0">
              <a:solidFill>
                <a:srgbClr val="FFFFFF"/>
              </a:solidFill>
            </a:rPr>
            <a:t>Volatile</a:t>
          </a:r>
          <a:endParaRPr lang="en-US" sz="1800" b="0" dirty="0">
            <a:solidFill>
              <a:srgbClr val="FFFFFF"/>
            </a:solidFill>
          </a:endParaRPr>
        </a:p>
      </dgm:t>
    </dgm:pt>
    <dgm:pt modelId="{B7816E19-641B-4521-9D4A-DD34E6715A9C}" type="sibTrans" cxnId="{CDAF1BB5-5971-4149-9387-29FA98E64DF5}">
      <dgm:prSet/>
      <dgm:spPr/>
      <dgm:t>
        <a:bodyPr/>
        <a:lstStyle/>
        <a:p>
          <a:endParaRPr lang="en-US" sz="1800" b="0"/>
        </a:p>
      </dgm:t>
    </dgm:pt>
    <dgm:pt modelId="{B24D76BC-091D-46E3-95A6-27CDFDB64474}" type="parTrans" cxnId="{CDAF1BB5-5971-4149-9387-29FA98E64DF5}">
      <dgm:prSet/>
      <dgm:spPr/>
      <dgm:t>
        <a:bodyPr/>
        <a:lstStyle/>
        <a:p>
          <a:endParaRPr lang="en-US" sz="1800" b="0"/>
        </a:p>
      </dgm:t>
    </dgm:pt>
    <dgm:pt modelId="{D4A936FC-2570-496B-AA38-40C3605001CC}">
      <dgm:prSet phldrT="[Text]" custT="1"/>
      <dgm:spPr>
        <a:solidFill>
          <a:schemeClr val="accent1">
            <a:lumMod val="75000"/>
          </a:schemeClr>
        </a:solidFill>
        <a:ln w="6350">
          <a:solidFill>
            <a:schemeClr val="bg1"/>
          </a:solidFill>
        </a:ln>
      </dgm:spPr>
      <dgm:t>
        <a:bodyPr bIns="91440" anchor="b" anchorCtr="0"/>
        <a:lstStyle/>
        <a:p>
          <a:r>
            <a:rPr lang="en-US" sz="1800" b="0" dirty="0" smtClean="0">
              <a:solidFill>
                <a:srgbClr val="FFFFFF"/>
              </a:solidFill>
            </a:rPr>
            <a:t>Ambiguous</a:t>
          </a:r>
        </a:p>
      </dgm:t>
    </dgm:pt>
    <dgm:pt modelId="{325EEFCF-A725-4020-88B3-C6B03DE1471B}" type="sibTrans" cxnId="{CB4F2AAF-189D-4F68-AE26-45FA4483C9D3}">
      <dgm:prSet/>
      <dgm:spPr/>
      <dgm:t>
        <a:bodyPr/>
        <a:lstStyle/>
        <a:p>
          <a:endParaRPr lang="en-US" sz="2800" b="0"/>
        </a:p>
      </dgm:t>
    </dgm:pt>
    <dgm:pt modelId="{D6CA8AD3-0894-4415-8ED3-9D332A1C3D92}" type="parTrans" cxnId="{CB4F2AAF-189D-4F68-AE26-45FA4483C9D3}">
      <dgm:prSet/>
      <dgm:spPr/>
      <dgm:t>
        <a:bodyPr/>
        <a:lstStyle/>
        <a:p>
          <a:endParaRPr lang="en-US" sz="2800" b="0"/>
        </a:p>
      </dgm:t>
    </dgm:pt>
    <dgm:pt modelId="{6ECAB874-4AEC-4976-BFEF-D2DDCFFB48DB}">
      <dgm:prSet phldrT="[Text]" custT="1"/>
      <dgm:spPr>
        <a:solidFill>
          <a:schemeClr val="accent3"/>
        </a:solidFill>
        <a:ln w="6350">
          <a:solidFill>
            <a:schemeClr val="bg1"/>
          </a:solidFill>
        </a:ln>
      </dgm:spPr>
      <dgm:t>
        <a:bodyPr bIns="91440" anchor="b" anchorCtr="0"/>
        <a:lstStyle/>
        <a:p>
          <a:r>
            <a:rPr lang="en-US" sz="1800" b="0" dirty="0" smtClean="0">
              <a:solidFill>
                <a:srgbClr val="FFFFFF"/>
              </a:solidFill>
            </a:rPr>
            <a:t>Uncertain</a:t>
          </a:r>
          <a:endParaRPr lang="en-US" sz="1800" b="0" dirty="0">
            <a:solidFill>
              <a:srgbClr val="FFFFFF"/>
            </a:solidFill>
          </a:endParaRPr>
        </a:p>
      </dgm:t>
    </dgm:pt>
    <dgm:pt modelId="{F9439EDD-648E-484C-8334-B80F3B796436}" type="sibTrans" cxnId="{30624DFB-5691-4243-BD55-E76B5EFFF0F9}">
      <dgm:prSet/>
      <dgm:spPr/>
      <dgm:t>
        <a:bodyPr/>
        <a:lstStyle/>
        <a:p>
          <a:endParaRPr lang="en-US" sz="1800" b="0"/>
        </a:p>
      </dgm:t>
    </dgm:pt>
    <dgm:pt modelId="{B1A72E13-34A4-4607-8D21-4B325897B9DC}" type="parTrans" cxnId="{30624DFB-5691-4243-BD55-E76B5EFFF0F9}">
      <dgm:prSet/>
      <dgm:spPr/>
      <dgm:t>
        <a:bodyPr/>
        <a:lstStyle/>
        <a:p>
          <a:endParaRPr lang="en-US" sz="1800" b="0"/>
        </a:p>
      </dgm:t>
    </dgm:pt>
    <dgm:pt modelId="{FE5AEA80-EEA4-425C-A2BF-C2EC3DE82944}">
      <dgm:prSet phldrT="[Text]" custT="1"/>
      <dgm:spPr>
        <a:solidFill>
          <a:schemeClr val="accent1"/>
        </a:solidFill>
        <a:ln w="6350">
          <a:solidFill>
            <a:schemeClr val="bg1"/>
          </a:solidFill>
        </a:ln>
      </dgm:spPr>
      <dgm:t>
        <a:bodyPr bIns="91440" anchor="b" anchorCtr="0"/>
        <a:lstStyle/>
        <a:p>
          <a:r>
            <a:rPr lang="en-US" sz="1800" b="0" dirty="0" smtClean="0">
              <a:solidFill>
                <a:srgbClr val="FFFFFF"/>
              </a:solidFill>
            </a:rPr>
            <a:t>Complex</a:t>
          </a:r>
          <a:endParaRPr lang="en-US" sz="1800" b="0" dirty="0">
            <a:solidFill>
              <a:srgbClr val="FFFFFF"/>
            </a:solidFill>
          </a:endParaRPr>
        </a:p>
      </dgm:t>
    </dgm:pt>
    <dgm:pt modelId="{42608AFF-4881-4973-9004-680AD29B6B49}" type="sibTrans" cxnId="{FE65646B-64ED-45EC-A2C6-B4136DD21955}">
      <dgm:prSet/>
      <dgm:spPr/>
      <dgm:t>
        <a:bodyPr/>
        <a:lstStyle/>
        <a:p>
          <a:endParaRPr lang="en-US" sz="1800" b="0"/>
        </a:p>
      </dgm:t>
    </dgm:pt>
    <dgm:pt modelId="{6AD28A7E-6C93-4913-814B-476920260918}" type="parTrans" cxnId="{FE65646B-64ED-45EC-A2C6-B4136DD21955}">
      <dgm:prSet/>
      <dgm:spPr/>
      <dgm:t>
        <a:bodyPr/>
        <a:lstStyle/>
        <a:p>
          <a:endParaRPr lang="en-US" sz="1800" b="0"/>
        </a:p>
      </dgm:t>
    </dgm:pt>
    <dgm:pt modelId="{B17C045F-CEDC-45E8-AF47-23396402DAE4}" type="pres">
      <dgm:prSet presAssocID="{9AB0AA77-1898-4FE9-8798-1C77B813386C}" presName="Name0" presStyleCnt="0">
        <dgm:presLayoutVars>
          <dgm:dir/>
          <dgm:animLvl val="lvl"/>
          <dgm:resizeHandles val="exact"/>
        </dgm:presLayoutVars>
      </dgm:prSet>
      <dgm:spPr/>
    </dgm:pt>
    <dgm:pt modelId="{B0677A24-2EDC-436B-9948-D349CFF942E2}" type="pres">
      <dgm:prSet presAssocID="{F5CF22CA-AA05-417F-8D89-5DC209A171EB}" presName="Name8" presStyleCnt="0"/>
      <dgm:spPr/>
    </dgm:pt>
    <dgm:pt modelId="{ECF623A0-DEA5-4327-AAA2-FE30DA796F53}" type="pres">
      <dgm:prSet presAssocID="{F5CF22CA-AA05-417F-8D89-5DC209A171EB}" presName="level" presStyleLbl="node1" presStyleIdx="0" presStyleCnt="4" custScaleY="157956">
        <dgm:presLayoutVars>
          <dgm:chMax val="1"/>
          <dgm:bulletEnabled val="1"/>
        </dgm:presLayoutVars>
      </dgm:prSet>
      <dgm:spPr/>
      <dgm:t>
        <a:bodyPr/>
        <a:lstStyle/>
        <a:p>
          <a:endParaRPr lang="en-CA"/>
        </a:p>
      </dgm:t>
    </dgm:pt>
    <dgm:pt modelId="{05F7C707-B930-4D0F-AD40-422CC764CDB1}" type="pres">
      <dgm:prSet presAssocID="{F5CF22CA-AA05-417F-8D89-5DC209A171EB}" presName="levelTx" presStyleLbl="revTx" presStyleIdx="0" presStyleCnt="0">
        <dgm:presLayoutVars>
          <dgm:chMax val="1"/>
          <dgm:bulletEnabled val="1"/>
        </dgm:presLayoutVars>
      </dgm:prSet>
      <dgm:spPr/>
      <dgm:t>
        <a:bodyPr/>
        <a:lstStyle/>
        <a:p>
          <a:endParaRPr lang="en-CA"/>
        </a:p>
      </dgm:t>
    </dgm:pt>
    <dgm:pt modelId="{C4AC7E4F-46D4-4EF1-AFBB-CA8402D668D6}" type="pres">
      <dgm:prSet presAssocID="{6ECAB874-4AEC-4976-BFEF-D2DDCFFB48DB}" presName="Name8" presStyleCnt="0"/>
      <dgm:spPr/>
    </dgm:pt>
    <dgm:pt modelId="{3B4D60DC-3880-4788-95C0-C5331C7B8E49}" type="pres">
      <dgm:prSet presAssocID="{6ECAB874-4AEC-4976-BFEF-D2DDCFFB48DB}" presName="level" presStyleLbl="node1" presStyleIdx="1" presStyleCnt="4">
        <dgm:presLayoutVars>
          <dgm:chMax val="1"/>
          <dgm:bulletEnabled val="1"/>
        </dgm:presLayoutVars>
      </dgm:prSet>
      <dgm:spPr/>
      <dgm:t>
        <a:bodyPr/>
        <a:lstStyle/>
        <a:p>
          <a:endParaRPr lang="en-CA"/>
        </a:p>
      </dgm:t>
    </dgm:pt>
    <dgm:pt modelId="{A7EB5071-B632-476B-8029-40FE41DF5B7B}" type="pres">
      <dgm:prSet presAssocID="{6ECAB874-4AEC-4976-BFEF-D2DDCFFB48DB}" presName="levelTx" presStyleLbl="revTx" presStyleIdx="0" presStyleCnt="0">
        <dgm:presLayoutVars>
          <dgm:chMax val="1"/>
          <dgm:bulletEnabled val="1"/>
        </dgm:presLayoutVars>
      </dgm:prSet>
      <dgm:spPr/>
      <dgm:t>
        <a:bodyPr/>
        <a:lstStyle/>
        <a:p>
          <a:endParaRPr lang="en-CA"/>
        </a:p>
      </dgm:t>
    </dgm:pt>
    <dgm:pt modelId="{9F6D63C1-9902-48DD-98BB-AC7100A56A48}" type="pres">
      <dgm:prSet presAssocID="{FE5AEA80-EEA4-425C-A2BF-C2EC3DE82944}" presName="Name8" presStyleCnt="0"/>
      <dgm:spPr/>
    </dgm:pt>
    <dgm:pt modelId="{58F179C7-16A8-432B-BA8B-1B820D98D9A2}" type="pres">
      <dgm:prSet presAssocID="{FE5AEA80-EEA4-425C-A2BF-C2EC3DE82944}" presName="level" presStyleLbl="node1" presStyleIdx="2" presStyleCnt="4">
        <dgm:presLayoutVars>
          <dgm:chMax val="1"/>
          <dgm:bulletEnabled val="1"/>
        </dgm:presLayoutVars>
      </dgm:prSet>
      <dgm:spPr/>
      <dgm:t>
        <a:bodyPr/>
        <a:lstStyle/>
        <a:p>
          <a:endParaRPr lang="en-CA"/>
        </a:p>
      </dgm:t>
    </dgm:pt>
    <dgm:pt modelId="{A71E63FD-05AD-4CE9-8DA0-97D40EB93279}" type="pres">
      <dgm:prSet presAssocID="{FE5AEA80-EEA4-425C-A2BF-C2EC3DE82944}" presName="levelTx" presStyleLbl="revTx" presStyleIdx="0" presStyleCnt="0">
        <dgm:presLayoutVars>
          <dgm:chMax val="1"/>
          <dgm:bulletEnabled val="1"/>
        </dgm:presLayoutVars>
      </dgm:prSet>
      <dgm:spPr/>
      <dgm:t>
        <a:bodyPr/>
        <a:lstStyle/>
        <a:p>
          <a:endParaRPr lang="en-CA"/>
        </a:p>
      </dgm:t>
    </dgm:pt>
    <dgm:pt modelId="{C8705749-BCA6-4C77-83F2-F7A74A93FFC6}" type="pres">
      <dgm:prSet presAssocID="{D4A936FC-2570-496B-AA38-40C3605001CC}" presName="Name8" presStyleCnt="0"/>
      <dgm:spPr/>
    </dgm:pt>
    <dgm:pt modelId="{4C93577F-86B3-4437-AC53-27DFCA2D946A}" type="pres">
      <dgm:prSet presAssocID="{D4A936FC-2570-496B-AA38-40C3605001CC}" presName="level" presStyleLbl="node1" presStyleIdx="3" presStyleCnt="4">
        <dgm:presLayoutVars>
          <dgm:chMax val="1"/>
          <dgm:bulletEnabled val="1"/>
        </dgm:presLayoutVars>
      </dgm:prSet>
      <dgm:spPr/>
      <dgm:t>
        <a:bodyPr/>
        <a:lstStyle/>
        <a:p>
          <a:endParaRPr lang="en-CA"/>
        </a:p>
      </dgm:t>
    </dgm:pt>
    <dgm:pt modelId="{2BB7DDF4-8BB1-4DDF-90F3-9410843E50B9}" type="pres">
      <dgm:prSet presAssocID="{D4A936FC-2570-496B-AA38-40C3605001CC}" presName="levelTx" presStyleLbl="revTx" presStyleIdx="0" presStyleCnt="0">
        <dgm:presLayoutVars>
          <dgm:chMax val="1"/>
          <dgm:bulletEnabled val="1"/>
        </dgm:presLayoutVars>
      </dgm:prSet>
      <dgm:spPr/>
      <dgm:t>
        <a:bodyPr/>
        <a:lstStyle/>
        <a:p>
          <a:endParaRPr lang="en-CA"/>
        </a:p>
      </dgm:t>
    </dgm:pt>
  </dgm:ptLst>
  <dgm:cxnLst>
    <dgm:cxn modelId="{CDAF1BB5-5971-4149-9387-29FA98E64DF5}" srcId="{9AB0AA77-1898-4FE9-8798-1C77B813386C}" destId="{F5CF22CA-AA05-417F-8D89-5DC209A171EB}" srcOrd="0" destOrd="0" parTransId="{B24D76BC-091D-46E3-95A6-27CDFDB64474}" sibTransId="{B7816E19-641B-4521-9D4A-DD34E6715A9C}"/>
    <dgm:cxn modelId="{5167A537-D954-460E-865C-C528588816FD}" type="presOf" srcId="{D4A936FC-2570-496B-AA38-40C3605001CC}" destId="{4C93577F-86B3-4437-AC53-27DFCA2D946A}" srcOrd="0" destOrd="0" presId="urn:microsoft.com/office/officeart/2005/8/layout/pyramid1"/>
    <dgm:cxn modelId="{225A595F-134A-4C6E-BEF8-A12679CD81FE}" type="presOf" srcId="{F5CF22CA-AA05-417F-8D89-5DC209A171EB}" destId="{05F7C707-B930-4D0F-AD40-422CC764CDB1}" srcOrd="1" destOrd="0" presId="urn:microsoft.com/office/officeart/2005/8/layout/pyramid1"/>
    <dgm:cxn modelId="{E6628831-159E-474D-8243-7B1D9C7153F2}" type="presOf" srcId="{FE5AEA80-EEA4-425C-A2BF-C2EC3DE82944}" destId="{A71E63FD-05AD-4CE9-8DA0-97D40EB93279}" srcOrd="1" destOrd="0" presId="urn:microsoft.com/office/officeart/2005/8/layout/pyramid1"/>
    <dgm:cxn modelId="{EF71F9CB-A8B0-465C-A099-7016E098834E}" type="presOf" srcId="{D4A936FC-2570-496B-AA38-40C3605001CC}" destId="{2BB7DDF4-8BB1-4DDF-90F3-9410843E50B9}" srcOrd="1" destOrd="0" presId="urn:microsoft.com/office/officeart/2005/8/layout/pyramid1"/>
    <dgm:cxn modelId="{FC441FB7-1BA3-45DF-817C-976411A51F59}" type="presOf" srcId="{6ECAB874-4AEC-4976-BFEF-D2DDCFFB48DB}" destId="{A7EB5071-B632-476B-8029-40FE41DF5B7B}" srcOrd="1" destOrd="0" presId="urn:microsoft.com/office/officeart/2005/8/layout/pyramid1"/>
    <dgm:cxn modelId="{3E0988EB-ECE4-4990-93E0-BBF31C0100FA}" type="presOf" srcId="{9AB0AA77-1898-4FE9-8798-1C77B813386C}" destId="{B17C045F-CEDC-45E8-AF47-23396402DAE4}" srcOrd="0" destOrd="0" presId="urn:microsoft.com/office/officeart/2005/8/layout/pyramid1"/>
    <dgm:cxn modelId="{30624DFB-5691-4243-BD55-E76B5EFFF0F9}" srcId="{9AB0AA77-1898-4FE9-8798-1C77B813386C}" destId="{6ECAB874-4AEC-4976-BFEF-D2DDCFFB48DB}" srcOrd="1" destOrd="0" parTransId="{B1A72E13-34A4-4607-8D21-4B325897B9DC}" sibTransId="{F9439EDD-648E-484C-8334-B80F3B796436}"/>
    <dgm:cxn modelId="{541DD665-1A43-44CB-830C-9A4F1E57EEA6}" type="presOf" srcId="{F5CF22CA-AA05-417F-8D89-5DC209A171EB}" destId="{ECF623A0-DEA5-4327-AAA2-FE30DA796F53}" srcOrd="0" destOrd="0" presId="urn:microsoft.com/office/officeart/2005/8/layout/pyramid1"/>
    <dgm:cxn modelId="{5B3C9B2E-501D-4A8C-B7F2-9598321CA814}" type="presOf" srcId="{6ECAB874-4AEC-4976-BFEF-D2DDCFFB48DB}" destId="{3B4D60DC-3880-4788-95C0-C5331C7B8E49}" srcOrd="0" destOrd="0" presId="urn:microsoft.com/office/officeart/2005/8/layout/pyramid1"/>
    <dgm:cxn modelId="{CB4F2AAF-189D-4F68-AE26-45FA4483C9D3}" srcId="{9AB0AA77-1898-4FE9-8798-1C77B813386C}" destId="{D4A936FC-2570-496B-AA38-40C3605001CC}" srcOrd="3" destOrd="0" parTransId="{D6CA8AD3-0894-4415-8ED3-9D332A1C3D92}" sibTransId="{325EEFCF-A725-4020-88B3-C6B03DE1471B}"/>
    <dgm:cxn modelId="{65EC302C-F1DB-4DB7-BA39-3F9C0495BD99}" type="presOf" srcId="{FE5AEA80-EEA4-425C-A2BF-C2EC3DE82944}" destId="{58F179C7-16A8-432B-BA8B-1B820D98D9A2}" srcOrd="0" destOrd="0" presId="urn:microsoft.com/office/officeart/2005/8/layout/pyramid1"/>
    <dgm:cxn modelId="{FE65646B-64ED-45EC-A2C6-B4136DD21955}" srcId="{9AB0AA77-1898-4FE9-8798-1C77B813386C}" destId="{FE5AEA80-EEA4-425C-A2BF-C2EC3DE82944}" srcOrd="2" destOrd="0" parTransId="{6AD28A7E-6C93-4913-814B-476920260918}" sibTransId="{42608AFF-4881-4973-9004-680AD29B6B49}"/>
    <dgm:cxn modelId="{2F7A950D-E5EC-496D-8DB6-4FCA3DABA728}" type="presParOf" srcId="{B17C045F-CEDC-45E8-AF47-23396402DAE4}" destId="{B0677A24-2EDC-436B-9948-D349CFF942E2}" srcOrd="0" destOrd="0" presId="urn:microsoft.com/office/officeart/2005/8/layout/pyramid1"/>
    <dgm:cxn modelId="{643B5E3F-20C8-4FEF-9F95-8176628DAAF0}" type="presParOf" srcId="{B0677A24-2EDC-436B-9948-D349CFF942E2}" destId="{ECF623A0-DEA5-4327-AAA2-FE30DA796F53}" srcOrd="0" destOrd="0" presId="urn:microsoft.com/office/officeart/2005/8/layout/pyramid1"/>
    <dgm:cxn modelId="{333AC8BC-B1FE-419F-B4F9-39D13AADEED4}" type="presParOf" srcId="{B0677A24-2EDC-436B-9948-D349CFF942E2}" destId="{05F7C707-B930-4D0F-AD40-422CC764CDB1}" srcOrd="1" destOrd="0" presId="urn:microsoft.com/office/officeart/2005/8/layout/pyramid1"/>
    <dgm:cxn modelId="{F414F51B-DE61-4EA3-ABC8-3CAAAED72F2F}" type="presParOf" srcId="{B17C045F-CEDC-45E8-AF47-23396402DAE4}" destId="{C4AC7E4F-46D4-4EF1-AFBB-CA8402D668D6}" srcOrd="1" destOrd="0" presId="urn:microsoft.com/office/officeart/2005/8/layout/pyramid1"/>
    <dgm:cxn modelId="{329ACB2B-890B-4452-ACD8-C461B71430DD}" type="presParOf" srcId="{C4AC7E4F-46D4-4EF1-AFBB-CA8402D668D6}" destId="{3B4D60DC-3880-4788-95C0-C5331C7B8E49}" srcOrd="0" destOrd="0" presId="urn:microsoft.com/office/officeart/2005/8/layout/pyramid1"/>
    <dgm:cxn modelId="{28B9EA6F-2FD6-48A0-B901-A2DAA3EFB985}" type="presParOf" srcId="{C4AC7E4F-46D4-4EF1-AFBB-CA8402D668D6}" destId="{A7EB5071-B632-476B-8029-40FE41DF5B7B}" srcOrd="1" destOrd="0" presId="urn:microsoft.com/office/officeart/2005/8/layout/pyramid1"/>
    <dgm:cxn modelId="{0F28DFAD-2E65-4F2A-97A1-CAB9678C746D}" type="presParOf" srcId="{B17C045F-CEDC-45E8-AF47-23396402DAE4}" destId="{9F6D63C1-9902-48DD-98BB-AC7100A56A48}" srcOrd="2" destOrd="0" presId="urn:microsoft.com/office/officeart/2005/8/layout/pyramid1"/>
    <dgm:cxn modelId="{E04A6258-591E-49B5-81A5-3C8698D91BD8}" type="presParOf" srcId="{9F6D63C1-9902-48DD-98BB-AC7100A56A48}" destId="{58F179C7-16A8-432B-BA8B-1B820D98D9A2}" srcOrd="0" destOrd="0" presId="urn:microsoft.com/office/officeart/2005/8/layout/pyramid1"/>
    <dgm:cxn modelId="{71AD72E2-F0CF-4C97-AE5D-CEF4E98742FD}" type="presParOf" srcId="{9F6D63C1-9902-48DD-98BB-AC7100A56A48}" destId="{A71E63FD-05AD-4CE9-8DA0-97D40EB93279}" srcOrd="1" destOrd="0" presId="urn:microsoft.com/office/officeart/2005/8/layout/pyramid1"/>
    <dgm:cxn modelId="{5FED1DD9-236B-476F-81D3-34B9858532BB}" type="presParOf" srcId="{B17C045F-CEDC-45E8-AF47-23396402DAE4}" destId="{C8705749-BCA6-4C77-83F2-F7A74A93FFC6}" srcOrd="3" destOrd="0" presId="urn:microsoft.com/office/officeart/2005/8/layout/pyramid1"/>
    <dgm:cxn modelId="{A19D11CA-57C9-4224-B040-6F709046384A}" type="presParOf" srcId="{C8705749-BCA6-4C77-83F2-F7A74A93FFC6}" destId="{4C93577F-86B3-4437-AC53-27DFCA2D946A}" srcOrd="0" destOrd="0" presId="urn:microsoft.com/office/officeart/2005/8/layout/pyramid1"/>
    <dgm:cxn modelId="{9CC94590-1875-4F3D-AE4F-41AAF36F9ABA}" type="presParOf" srcId="{C8705749-BCA6-4C77-83F2-F7A74A93FFC6}" destId="{2BB7DDF4-8BB1-4DDF-90F3-9410843E50B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F623A0-DEA5-4327-AAA2-FE30DA796F53}">
      <dsp:nvSpPr>
        <dsp:cNvPr id="0" name=""/>
        <dsp:cNvSpPr/>
      </dsp:nvSpPr>
      <dsp:spPr>
        <a:xfrm>
          <a:off x="1095861" y="0"/>
          <a:ext cx="1153986" cy="970417"/>
        </a:xfrm>
        <a:prstGeom prst="trapezoid">
          <a:avLst>
            <a:gd name="adj" fmla="val 59458"/>
          </a:avLst>
        </a:prstGeom>
        <a:solidFill>
          <a:schemeClr val="accent1">
            <a:lumMod val="40000"/>
            <a:lumOff val="60000"/>
          </a:schemeClr>
        </a:solidFill>
        <a:ln w="63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457200" rIns="22860" bIns="91440" numCol="1" spcCol="1270" anchor="b" anchorCtr="0">
          <a:noAutofit/>
        </a:bodyPr>
        <a:lstStyle/>
        <a:p>
          <a:pPr lvl="0" algn="ctr" defTabSz="800100">
            <a:lnSpc>
              <a:spcPct val="90000"/>
            </a:lnSpc>
            <a:spcBef>
              <a:spcPct val="0"/>
            </a:spcBef>
            <a:spcAft>
              <a:spcPct val="35000"/>
            </a:spcAft>
          </a:pPr>
          <a:r>
            <a:rPr lang="en-US" sz="1800" b="0" kern="1200" dirty="0" smtClean="0">
              <a:solidFill>
                <a:srgbClr val="FFFFFF"/>
              </a:solidFill>
            </a:rPr>
            <a:t>Volatile</a:t>
          </a:r>
          <a:endParaRPr lang="en-US" sz="1800" b="0" kern="1200" dirty="0">
            <a:solidFill>
              <a:srgbClr val="FFFFFF"/>
            </a:solidFill>
          </a:endParaRPr>
        </a:p>
      </dsp:txBody>
      <dsp:txXfrm>
        <a:off x="1095861" y="0"/>
        <a:ext cx="1153986" cy="970417"/>
      </dsp:txXfrm>
    </dsp:sp>
    <dsp:sp modelId="{3B4D60DC-3880-4788-95C0-C5331C7B8E49}">
      <dsp:nvSpPr>
        <dsp:cNvPr id="0" name=""/>
        <dsp:cNvSpPr/>
      </dsp:nvSpPr>
      <dsp:spPr>
        <a:xfrm>
          <a:off x="730574" y="970417"/>
          <a:ext cx="1884560" cy="614359"/>
        </a:xfrm>
        <a:prstGeom prst="trapezoid">
          <a:avLst>
            <a:gd name="adj" fmla="val 59458"/>
          </a:avLst>
        </a:prstGeom>
        <a:solidFill>
          <a:schemeClr val="accent3"/>
        </a:solidFill>
        <a:ln w="63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91440" numCol="1" spcCol="1270" anchor="b" anchorCtr="0">
          <a:noAutofit/>
        </a:bodyPr>
        <a:lstStyle/>
        <a:p>
          <a:pPr lvl="0" algn="ctr" defTabSz="800100">
            <a:lnSpc>
              <a:spcPct val="90000"/>
            </a:lnSpc>
            <a:spcBef>
              <a:spcPct val="0"/>
            </a:spcBef>
            <a:spcAft>
              <a:spcPct val="35000"/>
            </a:spcAft>
          </a:pPr>
          <a:r>
            <a:rPr lang="en-US" sz="1800" b="0" kern="1200" dirty="0" smtClean="0">
              <a:solidFill>
                <a:srgbClr val="FFFFFF"/>
              </a:solidFill>
            </a:rPr>
            <a:t>Uncertain</a:t>
          </a:r>
          <a:endParaRPr lang="en-US" sz="1800" b="0" kern="1200" dirty="0">
            <a:solidFill>
              <a:srgbClr val="FFFFFF"/>
            </a:solidFill>
          </a:endParaRPr>
        </a:p>
      </dsp:txBody>
      <dsp:txXfrm>
        <a:off x="1060372" y="970417"/>
        <a:ext cx="1224964" cy="614359"/>
      </dsp:txXfrm>
    </dsp:sp>
    <dsp:sp modelId="{58F179C7-16A8-432B-BA8B-1B820D98D9A2}">
      <dsp:nvSpPr>
        <dsp:cNvPr id="0" name=""/>
        <dsp:cNvSpPr/>
      </dsp:nvSpPr>
      <dsp:spPr>
        <a:xfrm>
          <a:off x="365287" y="1584777"/>
          <a:ext cx="2615135" cy="614359"/>
        </a:xfrm>
        <a:prstGeom prst="trapezoid">
          <a:avLst>
            <a:gd name="adj" fmla="val 59458"/>
          </a:avLst>
        </a:prstGeom>
        <a:solidFill>
          <a:schemeClr val="accent1"/>
        </a:solidFill>
        <a:ln w="63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91440" numCol="1" spcCol="1270" anchor="b" anchorCtr="0">
          <a:noAutofit/>
        </a:bodyPr>
        <a:lstStyle/>
        <a:p>
          <a:pPr lvl="0" algn="ctr" defTabSz="800100">
            <a:lnSpc>
              <a:spcPct val="90000"/>
            </a:lnSpc>
            <a:spcBef>
              <a:spcPct val="0"/>
            </a:spcBef>
            <a:spcAft>
              <a:spcPct val="35000"/>
            </a:spcAft>
          </a:pPr>
          <a:r>
            <a:rPr lang="en-US" sz="1800" b="0" kern="1200" dirty="0" smtClean="0">
              <a:solidFill>
                <a:srgbClr val="FFFFFF"/>
              </a:solidFill>
            </a:rPr>
            <a:t>Complex</a:t>
          </a:r>
          <a:endParaRPr lang="en-US" sz="1800" b="0" kern="1200" dirty="0">
            <a:solidFill>
              <a:srgbClr val="FFFFFF"/>
            </a:solidFill>
          </a:endParaRPr>
        </a:p>
      </dsp:txBody>
      <dsp:txXfrm>
        <a:off x="822935" y="1584777"/>
        <a:ext cx="1699838" cy="614359"/>
      </dsp:txXfrm>
    </dsp:sp>
    <dsp:sp modelId="{4C93577F-86B3-4437-AC53-27DFCA2D946A}">
      <dsp:nvSpPr>
        <dsp:cNvPr id="0" name=""/>
        <dsp:cNvSpPr/>
      </dsp:nvSpPr>
      <dsp:spPr>
        <a:xfrm>
          <a:off x="0" y="2199137"/>
          <a:ext cx="3345710" cy="614359"/>
        </a:xfrm>
        <a:prstGeom prst="trapezoid">
          <a:avLst>
            <a:gd name="adj" fmla="val 59458"/>
          </a:avLst>
        </a:prstGeom>
        <a:solidFill>
          <a:schemeClr val="accent1">
            <a:lumMod val="75000"/>
          </a:schemeClr>
        </a:solidFill>
        <a:ln w="6350"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91440" numCol="1" spcCol="1270" anchor="b" anchorCtr="0">
          <a:noAutofit/>
        </a:bodyPr>
        <a:lstStyle/>
        <a:p>
          <a:pPr lvl="0" algn="ctr" defTabSz="800100">
            <a:lnSpc>
              <a:spcPct val="90000"/>
            </a:lnSpc>
            <a:spcBef>
              <a:spcPct val="0"/>
            </a:spcBef>
            <a:spcAft>
              <a:spcPct val="35000"/>
            </a:spcAft>
          </a:pPr>
          <a:r>
            <a:rPr lang="en-US" sz="1800" b="0" kern="1200" dirty="0" smtClean="0">
              <a:solidFill>
                <a:srgbClr val="FFFFFF"/>
              </a:solidFill>
            </a:rPr>
            <a:t>Ambiguous</a:t>
          </a:r>
        </a:p>
      </dsp:txBody>
      <dsp:txXfrm>
        <a:off x="585499" y="2199137"/>
        <a:ext cx="2174711" cy="61435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7/17/2019</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7/17/2019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17</a:t>
            </a:fld>
            <a:endParaRPr lang="en-US" dirty="0"/>
          </a:p>
        </p:txBody>
      </p:sp>
    </p:spTree>
    <p:extLst>
      <p:ext uri="{BB962C8B-B14F-4D97-AF65-F5344CB8AC3E}">
        <p14:creationId xmlns:p14="http://schemas.microsoft.com/office/powerpoint/2010/main" val="386290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920587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0806879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25995343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24403184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Header Activity Overview">
    <p:spTree>
      <p:nvGrpSpPr>
        <p:cNvPr id="1" name=""/>
        <p:cNvGrpSpPr/>
        <p:nvPr/>
      </p:nvGrpSpPr>
      <p:grpSpPr>
        <a:xfrm>
          <a:off x="0" y="0"/>
          <a:ext cx="0" cy="0"/>
          <a:chOff x="0" y="0"/>
          <a:chExt cx="0" cy="0"/>
        </a:xfrm>
      </p:grpSpPr>
      <p:sp>
        <p:nvSpPr>
          <p:cNvPr id="7" name="Pentagon 6"/>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8"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9"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
        <p:nvSpPr>
          <p:cNvPr id="12" name="Rectangle 11"/>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15" name="Group 14"/>
          <p:cNvGrpSpPr/>
          <p:nvPr userDrawn="1"/>
        </p:nvGrpSpPr>
        <p:grpSpPr>
          <a:xfrm>
            <a:off x="331100" y="1176588"/>
            <a:ext cx="343389" cy="339694"/>
            <a:chOff x="6986062" y="224644"/>
            <a:chExt cx="731520" cy="731520"/>
          </a:xfrm>
          <a:noFill/>
          <a:effectLst/>
        </p:grpSpPr>
        <p:sp>
          <p:nvSpPr>
            <p:cNvPr id="16" name="Rectangle 15"/>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7" name="Picture 16"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18" name="Text Placeholder 26"/>
          <p:cNvSpPr>
            <a:spLocks noGrp="1"/>
          </p:cNvSpPr>
          <p:nvPr>
            <p:ph type="body" sz="quarter" idx="11" hasCustomPrompt="1"/>
          </p:nvPr>
        </p:nvSpPr>
        <p:spPr>
          <a:xfrm>
            <a:off x="692948" y="1173398"/>
            <a:ext cx="638966"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19" name="Text Placeholder 26"/>
          <p:cNvSpPr>
            <a:spLocks noGrp="1"/>
          </p:cNvSpPr>
          <p:nvPr>
            <p:ph type="body" sz="quarter" idx="12" hasCustomPrompt="1"/>
          </p:nvPr>
        </p:nvSpPr>
        <p:spPr>
          <a:xfrm>
            <a:off x="1350373" y="1173398"/>
            <a:ext cx="7233778"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413601682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ool Pre-Work Header">
    <p:spTree>
      <p:nvGrpSpPr>
        <p:cNvPr id="1" name=""/>
        <p:cNvGrpSpPr/>
        <p:nvPr/>
      </p:nvGrpSpPr>
      <p:grpSpPr>
        <a:xfrm>
          <a:off x="0" y="0"/>
          <a:ext cx="0" cy="0"/>
          <a:chOff x="0" y="0"/>
          <a:chExt cx="0" cy="0"/>
        </a:xfrm>
      </p:grpSpPr>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331913" y="1174157"/>
            <a:ext cx="7283640"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6" y="1174157"/>
            <a:ext cx="646915"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7" name="Pentagon 6"/>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0"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11" name="Text Placeholder 20"/>
          <p:cNvSpPr>
            <a:spLocks noGrp="1"/>
          </p:cNvSpPr>
          <p:nvPr>
            <p:ph type="body" sz="quarter" idx="12"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167593558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83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1997-2019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66851394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2_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4257178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42297370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538508"/>
            <a:ext cx="8640578" cy="31635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558141"/>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872401"/>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851327"/>
            <a:ext cx="8623607" cy="16638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591487"/>
            <a:ext cx="206861" cy="209198"/>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614472"/>
            <a:ext cx="211099" cy="211099"/>
          </a:xfrm>
          <a:prstGeom prst="rect">
            <a:avLst/>
          </a:prstGeom>
        </p:spPr>
      </p:pic>
      <p:pic>
        <p:nvPicPr>
          <p:cNvPr id="19" name="Picture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4" name="Pentagon 3"/>
          <p:cNvSpPr/>
          <p:nvPr userDrawn="1"/>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5"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
        <p:nvSpPr>
          <p:cNvPr id="6"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706" r:id="rId3"/>
    <p:sldLayoutId id="2147483721" r:id="rId4"/>
    <p:sldLayoutId id="2147483710" r:id="rId5"/>
    <p:sldLayoutId id="2147483711" r:id="rId6"/>
    <p:sldLayoutId id="2147483699" r:id="rId7"/>
    <p:sldLayoutId id="2147483702" r:id="rId8"/>
    <p:sldLayoutId id="2147483726" r:id="rId9"/>
    <p:sldLayoutId id="2147483770" r:id="rId10"/>
    <p:sldLayoutId id="2147483772" r:id="rId11"/>
    <p:sldLayoutId id="2147483764" r:id="rId12"/>
    <p:sldLayoutId id="2147483761" r:id="rId13"/>
    <p:sldLayoutId id="2147483763" r:id="rId14"/>
    <p:sldLayoutId id="2147483767" r:id="rId15"/>
    <p:sldLayoutId id="2147483768" r:id="rId16"/>
    <p:sldLayoutId id="2147483769" r:id="rId17"/>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7" Type="http://schemas.openxmlformats.org/officeDocument/2006/relationships/image" Target="../media/image2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nfotech.com/research/ss/build-an-information-security-strategy" TargetMode="Externa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0.png"/><Relationship Id="rId4" Type="http://schemas.openxmlformats.org/officeDocument/2006/relationships/image" Target="../media/image26.png"/></Relationships>
</file>

<file path=ppt/slides/_rels/slide17.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3060698"/>
            <a:ext cx="7454900" cy="891974"/>
          </a:xfrm>
        </p:spPr>
        <p:txBody>
          <a:bodyPr/>
          <a:lstStyle/>
          <a:p>
            <a:r>
              <a:rPr lang="en-US" dirty="0" smtClean="0"/>
              <a:t>Close the InfoSec Skills Gap: Develop a Technical Skills Sourcing Plan</a:t>
            </a:r>
            <a:endParaRPr lang="en-US" dirty="0"/>
          </a:p>
        </p:txBody>
      </p:sp>
      <p:sp>
        <p:nvSpPr>
          <p:cNvPr id="5" name="Tagline"/>
          <p:cNvSpPr>
            <a:spLocks noGrp="1"/>
          </p:cNvSpPr>
          <p:nvPr>
            <p:ph type="body" sz="quarter" idx="16"/>
          </p:nvPr>
        </p:nvSpPr>
        <p:spPr>
          <a:xfrm>
            <a:off x="774700" y="3952672"/>
            <a:ext cx="7467600" cy="508000"/>
          </a:xfrm>
        </p:spPr>
        <p:txBody>
          <a:bodyPr/>
          <a:lstStyle/>
          <a:p>
            <a:r>
              <a:rPr lang="en-US" dirty="0" smtClean="0"/>
              <a:t>Systematically source the skills your organization needs.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1579" y="4056637"/>
            <a:ext cx="2280102" cy="1798476"/>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7174" y="255588"/>
            <a:ext cx="8620125" cy="877887"/>
          </a:xfrm>
        </p:spPr>
        <p:txBody>
          <a:bodyPr/>
          <a:lstStyle/>
          <a:p>
            <a:r>
              <a:rPr lang="en-CA" dirty="0" smtClean="0"/>
              <a:t>Establish your future skill needs </a:t>
            </a:r>
            <a:r>
              <a:rPr lang="en-CA" i="1" dirty="0" smtClean="0"/>
              <a:t>before</a:t>
            </a:r>
            <a:r>
              <a:rPr lang="en-CA" dirty="0" smtClean="0"/>
              <a:t> you identify current capabilities for better planning outcomes</a:t>
            </a:r>
            <a:endParaRPr lang="en-CA" dirty="0"/>
          </a:p>
        </p:txBody>
      </p:sp>
      <p:sp>
        <p:nvSpPr>
          <p:cNvPr id="5" name="Rectangle 4"/>
          <p:cNvSpPr/>
          <p:nvPr/>
        </p:nvSpPr>
        <p:spPr>
          <a:xfrm>
            <a:off x="213630" y="1250003"/>
            <a:ext cx="8745314" cy="338554"/>
          </a:xfrm>
          <a:prstGeom prst="rect">
            <a:avLst/>
          </a:prstGeom>
          <a:noFill/>
        </p:spPr>
        <p:txBody>
          <a:bodyPr wrap="square">
            <a:spAutoFit/>
          </a:bodyPr>
          <a:lstStyle/>
          <a:p>
            <a:r>
              <a:rPr lang="en-CA" sz="1600" dirty="0" smtClean="0"/>
              <a:t>Base your skill needs on the strategic requirements of your business and security department. </a:t>
            </a:r>
          </a:p>
        </p:txBody>
      </p:sp>
      <p:grpSp>
        <p:nvGrpSpPr>
          <p:cNvPr id="6" name="Group 5"/>
          <p:cNvGrpSpPr/>
          <p:nvPr/>
        </p:nvGrpSpPr>
        <p:grpSpPr>
          <a:xfrm>
            <a:off x="257174" y="1588557"/>
            <a:ext cx="2792267" cy="3927450"/>
            <a:chOff x="179533" y="2493799"/>
            <a:chExt cx="2792267" cy="3927450"/>
          </a:xfrm>
        </p:grpSpPr>
        <p:sp>
          <p:nvSpPr>
            <p:cNvPr id="7" name="TextBox 6"/>
            <p:cNvSpPr txBox="1"/>
            <p:nvPr/>
          </p:nvSpPr>
          <p:spPr>
            <a:xfrm>
              <a:off x="398315" y="2733438"/>
              <a:ext cx="2573485" cy="757910"/>
            </a:xfrm>
            <a:prstGeom prst="rect">
              <a:avLst/>
            </a:prstGeom>
            <a:solidFill>
              <a:srgbClr val="29475F"/>
            </a:solidFill>
            <a:ln>
              <a:solidFill>
                <a:schemeClr val="accent1"/>
              </a:solidFill>
            </a:ln>
          </p:spPr>
          <p:txBody>
            <a:bodyPr wrap="square" lIns="360000" rtlCol="0" anchor="ctr" anchorCtr="0">
              <a:noAutofit/>
            </a:bodyPr>
            <a:lstStyle/>
            <a:p>
              <a:r>
                <a:rPr lang="en-CA" sz="1600" b="1" dirty="0" smtClean="0">
                  <a:solidFill>
                    <a:schemeClr val="bg1"/>
                  </a:solidFill>
                </a:rPr>
                <a:t>Define Your</a:t>
              </a:r>
            </a:p>
            <a:p>
              <a:r>
                <a:rPr lang="en-CA" sz="1600" b="1" dirty="0" smtClean="0">
                  <a:solidFill>
                    <a:schemeClr val="bg1"/>
                  </a:solidFill>
                </a:rPr>
                <a:t>Future State</a:t>
              </a:r>
            </a:p>
          </p:txBody>
        </p:sp>
        <p:sp>
          <p:nvSpPr>
            <p:cNvPr id="8" name="TextBox 7"/>
            <p:cNvSpPr txBox="1"/>
            <p:nvPr/>
          </p:nvSpPr>
          <p:spPr>
            <a:xfrm>
              <a:off x="398315" y="3647208"/>
              <a:ext cx="2573485" cy="2774041"/>
            </a:xfrm>
            <a:prstGeom prst="rect">
              <a:avLst/>
            </a:prstGeom>
            <a:solidFill>
              <a:schemeClr val="bg1">
                <a:alpha val="88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CA" sz="1300" dirty="0"/>
                <a:t>Review your </a:t>
              </a:r>
              <a:r>
                <a:rPr lang="en-CA" sz="1300" dirty="0" smtClean="0"/>
                <a:t>security roadmap, initiatives</a:t>
              </a:r>
              <a:r>
                <a:rPr lang="en-CA" sz="1300" dirty="0"/>
                <a:t>, and </a:t>
              </a:r>
              <a:r>
                <a:rPr lang="en-CA" sz="1300" dirty="0" smtClean="0"/>
                <a:t>strategy</a:t>
              </a:r>
              <a:r>
                <a:rPr lang="en-CA" sz="1300" dirty="0"/>
                <a:t>. </a:t>
              </a:r>
              <a:endParaRPr lang="en-CA" sz="1300" dirty="0" smtClean="0"/>
            </a:p>
            <a:p>
              <a:pPr>
                <a:spcBef>
                  <a:spcPts val="600"/>
                </a:spcBef>
                <a:spcAft>
                  <a:spcPts val="600"/>
                </a:spcAft>
              </a:pPr>
              <a:r>
                <a:rPr lang="en-CA" sz="1300" dirty="0" smtClean="0"/>
                <a:t>Identify skills gaps that hinder the successful execution of identified </a:t>
              </a:r>
              <a:r>
                <a:rPr lang="en-CA" sz="1300" dirty="0"/>
                <a:t>initiatives.</a:t>
              </a:r>
            </a:p>
          </p:txBody>
        </p:sp>
        <p:sp>
          <p:nvSpPr>
            <p:cNvPr id="9" name="Oval 8"/>
            <p:cNvSpPr/>
            <p:nvPr/>
          </p:nvSpPr>
          <p:spPr>
            <a:xfrm>
              <a:off x="179533" y="2493799"/>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solidFill>
                    <a:schemeClr val="bg1"/>
                  </a:solidFill>
                </a:rPr>
                <a:t>1</a:t>
              </a:r>
              <a:endParaRPr lang="en-US" sz="2000" b="1" dirty="0">
                <a:solidFill>
                  <a:schemeClr val="bg1"/>
                </a:solidFill>
              </a:endParaRPr>
            </a:p>
          </p:txBody>
        </p:sp>
      </p:grpSp>
      <p:grpSp>
        <p:nvGrpSpPr>
          <p:cNvPr id="10" name="Group 9"/>
          <p:cNvGrpSpPr/>
          <p:nvPr/>
        </p:nvGrpSpPr>
        <p:grpSpPr>
          <a:xfrm>
            <a:off x="6014885" y="1588557"/>
            <a:ext cx="2808924" cy="3927453"/>
            <a:chOff x="5952364" y="2501108"/>
            <a:chExt cx="2808924" cy="3927453"/>
          </a:xfrm>
        </p:grpSpPr>
        <p:sp>
          <p:nvSpPr>
            <p:cNvPr id="11" name="TextBox 10"/>
            <p:cNvSpPr txBox="1"/>
            <p:nvPr/>
          </p:nvSpPr>
          <p:spPr>
            <a:xfrm>
              <a:off x="6171059" y="2733438"/>
              <a:ext cx="2590229" cy="757908"/>
            </a:xfrm>
            <a:prstGeom prst="rect">
              <a:avLst/>
            </a:prstGeom>
            <a:solidFill>
              <a:srgbClr val="29475F"/>
            </a:solidFill>
            <a:ln>
              <a:solidFill>
                <a:schemeClr val="accent1"/>
              </a:solidFill>
            </a:ln>
          </p:spPr>
          <p:txBody>
            <a:bodyPr wrap="square" lIns="360000" rtlCol="0" anchor="ctr" anchorCtr="0">
              <a:noAutofit/>
            </a:bodyPr>
            <a:lstStyle/>
            <a:p>
              <a:r>
                <a:rPr lang="en-CA" sz="1600" b="1" dirty="0" smtClean="0">
                  <a:solidFill>
                    <a:schemeClr val="bg1"/>
                  </a:solidFill>
                </a:rPr>
                <a:t>Decide Whether to Build or Buy Skills</a:t>
              </a:r>
              <a:endParaRPr lang="en-CA" sz="1200" b="1" dirty="0" smtClean="0">
                <a:solidFill>
                  <a:schemeClr val="bg1"/>
                </a:solidFill>
              </a:endParaRPr>
            </a:p>
          </p:txBody>
        </p:sp>
        <p:sp>
          <p:nvSpPr>
            <p:cNvPr id="12" name="TextBox 11"/>
            <p:cNvSpPr txBox="1"/>
            <p:nvPr/>
          </p:nvSpPr>
          <p:spPr>
            <a:xfrm>
              <a:off x="6171059" y="3647209"/>
              <a:ext cx="2590229" cy="2781352"/>
            </a:xfrm>
            <a:prstGeom prst="rect">
              <a:avLst/>
            </a:prstGeom>
            <a:solidFill>
              <a:schemeClr val="bg1">
                <a:alpha val="87000"/>
              </a:schemeClr>
            </a:solidFill>
            <a:ln>
              <a:solidFill>
                <a:srgbClr val="29475F"/>
              </a:solidFill>
            </a:ln>
          </p:spPr>
          <p:txBody>
            <a:bodyPr wrap="square" lIns="144000" tIns="108000" rIns="144000" bIns="108000" rtlCol="0">
              <a:noAutofit/>
            </a:bodyPr>
            <a:lstStyle/>
            <a:p>
              <a:pPr>
                <a:spcBef>
                  <a:spcPts val="600"/>
                </a:spcBef>
                <a:spcAft>
                  <a:spcPts val="600"/>
                </a:spcAft>
              </a:pPr>
              <a:r>
                <a:rPr lang="en-CA" sz="1300" dirty="0"/>
                <a:t>Take action to address gaps, mitigate risks, and deliver projects and initiatives</a:t>
              </a:r>
              <a:r>
                <a:rPr lang="en-CA" sz="1300" dirty="0" smtClean="0"/>
                <a:t>.</a:t>
              </a:r>
            </a:p>
            <a:p>
              <a:pPr>
                <a:spcBef>
                  <a:spcPts val="600"/>
                </a:spcBef>
                <a:spcAft>
                  <a:spcPts val="600"/>
                </a:spcAft>
              </a:pPr>
              <a:r>
                <a:rPr lang="en-US" sz="1300" dirty="0" smtClean="0"/>
                <a:t>For current roles with skill gaps, develop an action plan. </a:t>
              </a:r>
            </a:p>
            <a:p>
              <a:pPr>
                <a:spcBef>
                  <a:spcPts val="600"/>
                </a:spcBef>
                <a:spcAft>
                  <a:spcPts val="600"/>
                </a:spcAft>
              </a:pPr>
              <a:r>
                <a:rPr lang="en-CA" sz="1300" dirty="0" smtClean="0"/>
                <a:t>For future roles, decide whether to train</a:t>
              </a:r>
              <a:r>
                <a:rPr lang="en-CA" sz="1300" dirty="0"/>
                <a:t>, hire, </a:t>
              </a:r>
              <a:r>
                <a:rPr lang="en-CA" sz="1300" dirty="0" smtClean="0"/>
                <a:t>contract, </a:t>
              </a:r>
              <a:r>
                <a:rPr lang="en-CA" sz="1300" dirty="0"/>
                <a:t>or outsource each skill based on </a:t>
              </a:r>
              <a:r>
                <a:rPr lang="en-CA" sz="1300" dirty="0" smtClean="0"/>
                <a:t>the level of impact across the five </a:t>
              </a:r>
              <a:r>
                <a:rPr lang="en-CA" sz="1300" dirty="0"/>
                <a:t>key </a:t>
              </a:r>
              <a:r>
                <a:rPr lang="en-CA" sz="1300" dirty="0" smtClean="0"/>
                <a:t>skill </a:t>
              </a:r>
              <a:r>
                <a:rPr lang="en-CA" sz="1300" dirty="0"/>
                <a:t>need factors</a:t>
              </a:r>
              <a:r>
                <a:rPr lang="en-CA" sz="1300" dirty="0" smtClean="0"/>
                <a:t>.</a:t>
              </a:r>
              <a:endParaRPr lang="en-US" sz="1300" dirty="0" smtClean="0"/>
            </a:p>
          </p:txBody>
        </p:sp>
        <p:sp>
          <p:nvSpPr>
            <p:cNvPr id="13" name="Oval 12"/>
            <p:cNvSpPr/>
            <p:nvPr/>
          </p:nvSpPr>
          <p:spPr>
            <a:xfrm>
              <a:off x="5952364" y="2501108"/>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solidFill>
                    <a:schemeClr val="bg1"/>
                  </a:solidFill>
                </a:rPr>
                <a:t>3</a:t>
              </a:r>
              <a:endParaRPr lang="en-US" sz="2000" b="1" dirty="0">
                <a:solidFill>
                  <a:schemeClr val="bg1"/>
                </a:solidFill>
              </a:endParaRPr>
            </a:p>
          </p:txBody>
        </p:sp>
      </p:grpSp>
      <p:grpSp>
        <p:nvGrpSpPr>
          <p:cNvPr id="14" name="Group 13"/>
          <p:cNvGrpSpPr/>
          <p:nvPr/>
        </p:nvGrpSpPr>
        <p:grpSpPr>
          <a:xfrm>
            <a:off x="3175727" y="1588557"/>
            <a:ext cx="2783018" cy="3927451"/>
            <a:chOff x="3098237" y="2501736"/>
            <a:chExt cx="2783018" cy="3927451"/>
          </a:xfrm>
        </p:grpSpPr>
        <p:sp>
          <p:nvSpPr>
            <p:cNvPr id="15" name="TextBox 14"/>
            <p:cNvSpPr txBox="1"/>
            <p:nvPr/>
          </p:nvSpPr>
          <p:spPr>
            <a:xfrm>
              <a:off x="3284687" y="2733438"/>
              <a:ext cx="2596568" cy="757908"/>
            </a:xfrm>
            <a:prstGeom prst="rect">
              <a:avLst/>
            </a:prstGeom>
            <a:solidFill>
              <a:srgbClr val="29475F"/>
            </a:solidFill>
            <a:ln>
              <a:solidFill>
                <a:schemeClr val="accent1"/>
              </a:solidFill>
            </a:ln>
          </p:spPr>
          <p:txBody>
            <a:bodyPr wrap="square" lIns="360000" rtlCol="0" anchor="ctr" anchorCtr="0">
              <a:noAutofit/>
            </a:bodyPr>
            <a:lstStyle/>
            <a:p>
              <a:r>
                <a:rPr lang="en-CA" sz="1600" b="1" dirty="0" smtClean="0">
                  <a:solidFill>
                    <a:schemeClr val="bg1"/>
                  </a:solidFill>
                </a:rPr>
                <a:t>Identify Skills Gaps</a:t>
              </a:r>
            </a:p>
          </p:txBody>
        </p:sp>
        <p:sp>
          <p:nvSpPr>
            <p:cNvPr id="16" name="TextBox 15"/>
            <p:cNvSpPr txBox="1"/>
            <p:nvPr/>
          </p:nvSpPr>
          <p:spPr>
            <a:xfrm>
              <a:off x="3284687" y="3647209"/>
              <a:ext cx="2596568" cy="2781978"/>
            </a:xfrm>
            <a:prstGeom prst="rect">
              <a:avLst/>
            </a:prstGeom>
            <a:solidFill>
              <a:schemeClr val="bg1">
                <a:alpha val="91000"/>
              </a:schemeClr>
            </a:solidFill>
            <a:ln>
              <a:solidFill>
                <a:schemeClr val="accent1"/>
              </a:solidFill>
            </a:ln>
          </p:spPr>
          <p:txBody>
            <a:bodyPr wrap="square" lIns="144000" tIns="108000" rIns="144000" bIns="108000" rtlCol="0">
              <a:noAutofit/>
            </a:bodyPr>
            <a:lstStyle/>
            <a:p>
              <a:pPr>
                <a:spcBef>
                  <a:spcPts val="600"/>
                </a:spcBef>
                <a:spcAft>
                  <a:spcPts val="600"/>
                </a:spcAft>
              </a:pPr>
              <a:r>
                <a:rPr lang="en-US" sz="1300" dirty="0" smtClean="0"/>
                <a:t>Inventory your workforce and identify work roles that you intend to obtain in the future. </a:t>
              </a:r>
              <a:endParaRPr lang="en-US" sz="1300" dirty="0"/>
            </a:p>
            <a:p>
              <a:pPr>
                <a:spcBef>
                  <a:spcPts val="600"/>
                </a:spcBef>
                <a:spcAft>
                  <a:spcPts val="600"/>
                </a:spcAft>
              </a:pPr>
              <a:r>
                <a:rPr lang="en-US" sz="1300" dirty="0" smtClean="0"/>
                <a:t>Adapt the initiative skill gaps identified in the previous step to define the technical skill requirements for current and future work roles. </a:t>
              </a:r>
            </a:p>
            <a:p>
              <a:pPr>
                <a:spcBef>
                  <a:spcPts val="600"/>
                </a:spcBef>
                <a:spcAft>
                  <a:spcPts val="600"/>
                </a:spcAft>
              </a:pPr>
              <a:r>
                <a:rPr lang="en-US" sz="1300" dirty="0" smtClean="0"/>
                <a:t>Conduct a skills assessment on your current workforce to identify </a:t>
              </a:r>
              <a:r>
                <a:rPr lang="en-US" sz="1300" dirty="0"/>
                <a:t>employee skill </a:t>
              </a:r>
              <a:r>
                <a:rPr lang="en-US" sz="1300" dirty="0" smtClean="0"/>
                <a:t>gaps.</a:t>
              </a:r>
              <a:endParaRPr lang="en-US" sz="1300" dirty="0"/>
            </a:p>
          </p:txBody>
        </p:sp>
        <p:sp>
          <p:nvSpPr>
            <p:cNvPr id="17" name="Oval 16"/>
            <p:cNvSpPr/>
            <p:nvPr/>
          </p:nvSpPr>
          <p:spPr>
            <a:xfrm>
              <a:off x="3098237" y="2501736"/>
              <a:ext cx="468000" cy="468000"/>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2000" b="1" dirty="0" smtClean="0">
                  <a:solidFill>
                    <a:schemeClr val="bg1"/>
                  </a:solidFill>
                </a:rPr>
                <a:t>2</a:t>
              </a:r>
              <a:endParaRPr lang="en-US" sz="2000" b="1" dirty="0">
                <a:solidFill>
                  <a:schemeClr val="bg1"/>
                </a:solidFill>
              </a:endParaRPr>
            </a:p>
          </p:txBody>
        </p:sp>
      </p:grpSp>
      <p:grpSp>
        <p:nvGrpSpPr>
          <p:cNvPr id="21" name="Group 20"/>
          <p:cNvGrpSpPr/>
          <p:nvPr/>
        </p:nvGrpSpPr>
        <p:grpSpPr>
          <a:xfrm>
            <a:off x="460836" y="5654402"/>
            <a:ext cx="8362973" cy="682753"/>
            <a:chOff x="323389" y="3283951"/>
            <a:chExt cx="8362973" cy="682753"/>
          </a:xfrm>
        </p:grpSpPr>
        <p:sp>
          <p:nvSpPr>
            <p:cNvPr id="22" name="Rectangle 97"/>
            <p:cNvSpPr/>
            <p:nvPr/>
          </p:nvSpPr>
          <p:spPr>
            <a:xfrm>
              <a:off x="1600868" y="3283951"/>
              <a:ext cx="7085494"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200" b="1" dirty="0">
                  <a:solidFill>
                    <a:srgbClr val="333333"/>
                  </a:solidFill>
                </a:rPr>
                <a:t>Plan for the inevitable.</a:t>
              </a:r>
              <a:r>
                <a:rPr lang="en-US" sz="1200" dirty="0">
                  <a:solidFill>
                    <a:srgbClr val="333333"/>
                  </a:solidFill>
                </a:rPr>
                <a:t> All industries are expected to be affected by the talent gap in the coming years. Plan to address the skills required for the future state of your organization. </a:t>
              </a:r>
            </a:p>
          </p:txBody>
        </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37763081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NICE Cybersecurity Workforce Framework (NCWF) to build a strong cybersecurity workforce</a:t>
            </a:r>
            <a:endParaRPr lang="en-CA" dirty="0"/>
          </a:p>
        </p:txBody>
      </p:sp>
      <p:grpSp>
        <p:nvGrpSpPr>
          <p:cNvPr id="23" name="Group 22"/>
          <p:cNvGrpSpPr/>
          <p:nvPr/>
        </p:nvGrpSpPr>
        <p:grpSpPr>
          <a:xfrm>
            <a:off x="5870858" y="2214870"/>
            <a:ext cx="2704732" cy="3887405"/>
            <a:chOff x="5884150" y="1265279"/>
            <a:chExt cx="3154723" cy="4534159"/>
          </a:xfrm>
        </p:grpSpPr>
        <p:sp>
          <p:nvSpPr>
            <p:cNvPr id="19" name="Rectangle 18"/>
            <p:cNvSpPr/>
            <p:nvPr/>
          </p:nvSpPr>
          <p:spPr>
            <a:xfrm>
              <a:off x="5884150" y="1265279"/>
              <a:ext cx="3154723" cy="4534159"/>
            </a:xfrm>
            <a:prstGeom prst="rect">
              <a:avLst/>
            </a:prstGeom>
            <a:solidFill>
              <a:schemeClr val="bg1">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t" anchorCtr="0"/>
            <a:lstStyle/>
            <a:p>
              <a:pPr algn="ctr"/>
              <a:r>
                <a:rPr lang="en-US" sz="1200" b="1" dirty="0" smtClean="0">
                  <a:solidFill>
                    <a:schemeClr val="tx1"/>
                  </a:solidFill>
                </a:rPr>
                <a:t>Building Blocks </a:t>
              </a:r>
              <a:r>
                <a:rPr lang="en-US" sz="1200" b="1" dirty="0">
                  <a:solidFill>
                    <a:schemeClr val="tx1"/>
                  </a:solidFill>
                </a:rPr>
                <a:t>of a Capable and Ready Cybersecurity Workforce</a:t>
              </a:r>
              <a:endParaRPr lang="en-CA" sz="1200" b="1" dirty="0">
                <a:solidFill>
                  <a:schemeClr val="tx1"/>
                </a:solidFill>
              </a:endParaRPr>
            </a:p>
          </p:txBody>
        </p:sp>
        <p:grpSp>
          <p:nvGrpSpPr>
            <p:cNvPr id="22" name="Group 21"/>
            <p:cNvGrpSpPr/>
            <p:nvPr/>
          </p:nvGrpSpPr>
          <p:grpSpPr>
            <a:xfrm>
              <a:off x="6073435" y="1858202"/>
              <a:ext cx="2776152" cy="3723500"/>
              <a:chOff x="6028128" y="1858202"/>
              <a:chExt cx="2776152" cy="3723500"/>
            </a:xfrm>
          </p:grpSpPr>
          <p:sp>
            <p:nvSpPr>
              <p:cNvPr id="5" name="Rectangle 4"/>
              <p:cNvSpPr/>
              <p:nvPr/>
            </p:nvSpPr>
            <p:spPr>
              <a:xfrm>
                <a:off x="6028128" y="1858202"/>
                <a:ext cx="1334530" cy="115329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Workforce Identification, Tracking &amp; Reporting</a:t>
                </a:r>
                <a:endParaRPr lang="en-CA" sz="1200" dirty="0">
                  <a:solidFill>
                    <a:schemeClr val="tx1"/>
                  </a:solidFill>
                </a:endParaRPr>
              </a:p>
            </p:txBody>
          </p:sp>
          <p:sp>
            <p:nvSpPr>
              <p:cNvPr id="6" name="Rectangle 5"/>
              <p:cNvSpPr/>
              <p:nvPr/>
            </p:nvSpPr>
            <p:spPr>
              <a:xfrm>
                <a:off x="7469750" y="1858202"/>
                <a:ext cx="1334530" cy="115329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Human Capital Planning</a:t>
                </a:r>
                <a:endParaRPr lang="en-CA" sz="1200" dirty="0">
                  <a:solidFill>
                    <a:schemeClr val="tx1"/>
                  </a:solidFill>
                </a:endParaRPr>
              </a:p>
            </p:txBody>
          </p:sp>
          <p:sp>
            <p:nvSpPr>
              <p:cNvPr id="7" name="Rectangle 6"/>
              <p:cNvSpPr/>
              <p:nvPr/>
            </p:nvSpPr>
            <p:spPr>
              <a:xfrm>
                <a:off x="6028128" y="3143304"/>
                <a:ext cx="1334530" cy="115329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Career Progression</a:t>
                </a:r>
                <a:endParaRPr lang="en-CA" sz="1200" dirty="0">
                  <a:solidFill>
                    <a:schemeClr val="tx1"/>
                  </a:solidFill>
                </a:endParaRPr>
              </a:p>
            </p:txBody>
          </p:sp>
          <p:sp>
            <p:nvSpPr>
              <p:cNvPr id="8" name="Rectangle 7"/>
              <p:cNvSpPr/>
              <p:nvPr/>
            </p:nvSpPr>
            <p:spPr>
              <a:xfrm>
                <a:off x="7469750" y="3143303"/>
                <a:ext cx="1334530" cy="115329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Standardized Development of Position Descriptions</a:t>
                </a:r>
                <a:endParaRPr lang="en-CA" sz="1200" dirty="0">
                  <a:solidFill>
                    <a:schemeClr val="tx1"/>
                  </a:solidFill>
                </a:endParaRPr>
              </a:p>
            </p:txBody>
          </p:sp>
          <p:sp>
            <p:nvSpPr>
              <p:cNvPr id="9" name="Rectangle 8"/>
              <p:cNvSpPr/>
              <p:nvPr/>
            </p:nvSpPr>
            <p:spPr>
              <a:xfrm>
                <a:off x="6028128" y="4428405"/>
                <a:ext cx="1334530" cy="1153297"/>
              </a:xfrm>
              <a:prstGeom prst="rect">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Qualification Requirements</a:t>
                </a:r>
                <a:endParaRPr lang="en-CA" sz="1200" dirty="0">
                  <a:solidFill>
                    <a:schemeClr val="tx1"/>
                  </a:solidFill>
                </a:endParaRPr>
              </a:p>
            </p:txBody>
          </p:sp>
          <p:sp>
            <p:nvSpPr>
              <p:cNvPr id="10" name="Rectangle 9"/>
              <p:cNvSpPr/>
              <p:nvPr/>
            </p:nvSpPr>
            <p:spPr>
              <a:xfrm>
                <a:off x="7469750" y="4428404"/>
                <a:ext cx="1334530" cy="1153297"/>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Training Requirements and Standards</a:t>
                </a:r>
                <a:endParaRPr lang="en-CA" sz="1200" dirty="0">
                  <a:solidFill>
                    <a:schemeClr val="tx1"/>
                  </a:solidFill>
                </a:endParaRPr>
              </a:p>
            </p:txBody>
          </p:sp>
        </p:grpSp>
      </p:grpSp>
      <p:grpSp>
        <p:nvGrpSpPr>
          <p:cNvPr id="28" name="Group 27"/>
          <p:cNvGrpSpPr/>
          <p:nvPr/>
        </p:nvGrpSpPr>
        <p:grpSpPr>
          <a:xfrm>
            <a:off x="455230" y="2214870"/>
            <a:ext cx="4748270" cy="2539556"/>
            <a:chOff x="455230" y="2123482"/>
            <a:chExt cx="4748270" cy="2539556"/>
          </a:xfrm>
        </p:grpSpPr>
        <p:sp>
          <p:nvSpPr>
            <p:cNvPr id="12" name="Rectangle 11"/>
            <p:cNvSpPr/>
            <p:nvPr/>
          </p:nvSpPr>
          <p:spPr>
            <a:xfrm>
              <a:off x="455230" y="2123482"/>
              <a:ext cx="4748270" cy="338554"/>
            </a:xfrm>
            <a:prstGeom prst="rect">
              <a:avLst/>
            </a:prstGeom>
          </p:spPr>
          <p:txBody>
            <a:bodyPr wrap="square">
              <a:spAutoFit/>
            </a:bodyPr>
            <a:lstStyle/>
            <a:p>
              <a:r>
                <a:rPr lang="en-US" sz="1600" b="1" dirty="0" smtClean="0"/>
                <a:t>The NCWF is a reference resource that offers: </a:t>
              </a:r>
              <a:endParaRPr lang="en-CA" sz="1600" b="1" dirty="0"/>
            </a:p>
          </p:txBody>
        </p:sp>
        <p:sp>
          <p:nvSpPr>
            <p:cNvPr id="13" name="TextBox 12"/>
            <p:cNvSpPr txBox="1"/>
            <p:nvPr/>
          </p:nvSpPr>
          <p:spPr>
            <a:xfrm>
              <a:off x="1000843" y="2631713"/>
              <a:ext cx="4048766" cy="2031325"/>
            </a:xfrm>
            <a:prstGeom prst="rect">
              <a:avLst/>
            </a:prstGeom>
          </p:spPr>
          <p:txBody>
            <a:bodyPr wrap="square" rtlCol="0">
              <a:spAutoFit/>
            </a:bodyPr>
            <a:lstStyle/>
            <a:p>
              <a:r>
                <a:rPr lang="en-US" sz="1400" dirty="0" smtClean="0"/>
                <a:t>A common and consistent </a:t>
              </a:r>
              <a:r>
                <a:rPr lang="en-US" sz="1400" b="1" dirty="0" smtClean="0"/>
                <a:t>lexicon </a:t>
              </a:r>
              <a:r>
                <a:rPr lang="en-US" sz="1400" dirty="0" smtClean="0"/>
                <a:t>that can be used by educators, employers, and employees.</a:t>
              </a:r>
            </a:p>
            <a:p>
              <a:endParaRPr lang="en-CA" sz="1400" dirty="0" smtClean="0"/>
            </a:p>
            <a:p>
              <a:r>
                <a:rPr lang="en-US" sz="1400" b="1" dirty="0" smtClean="0"/>
                <a:t>Criticality analysis </a:t>
              </a:r>
              <a:r>
                <a:rPr lang="en-US" sz="1400" dirty="0" smtClean="0"/>
                <a:t>to identify knowledge, skills, abilities (KSAs), and tasks of in-demand cybersecurity work roles. </a:t>
              </a:r>
            </a:p>
            <a:p>
              <a:endParaRPr lang="en-US" sz="1400" b="1" dirty="0"/>
            </a:p>
            <a:p>
              <a:r>
                <a:rPr lang="en-US" sz="1400" b="1" dirty="0" smtClean="0"/>
                <a:t>Proficiency analysis </a:t>
              </a:r>
              <a:r>
                <a:rPr lang="en-US" sz="1400" dirty="0" smtClean="0"/>
                <a:t>to understand the level of expertise required of a work role.   </a:t>
              </a:r>
            </a:p>
          </p:txBody>
        </p:sp>
        <p:sp>
          <p:nvSpPr>
            <p:cNvPr id="14" name="Oval 145407"/>
            <p:cNvSpPr/>
            <p:nvPr/>
          </p:nvSpPr>
          <p:spPr>
            <a:xfrm>
              <a:off x="550505" y="2590523"/>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1</a:t>
              </a:r>
            </a:p>
          </p:txBody>
        </p:sp>
        <p:sp>
          <p:nvSpPr>
            <p:cNvPr id="15" name="Oval 145407"/>
            <p:cNvSpPr/>
            <p:nvPr/>
          </p:nvSpPr>
          <p:spPr>
            <a:xfrm>
              <a:off x="550505" y="3236195"/>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16" name="Oval 145407"/>
            <p:cNvSpPr/>
            <p:nvPr/>
          </p:nvSpPr>
          <p:spPr>
            <a:xfrm>
              <a:off x="550505" y="4096937"/>
              <a:ext cx="400594" cy="400594"/>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grpSp>
      <p:sp>
        <p:nvSpPr>
          <p:cNvPr id="24" name="TextBox 23"/>
          <p:cNvSpPr txBox="1"/>
          <p:nvPr/>
        </p:nvSpPr>
        <p:spPr>
          <a:xfrm>
            <a:off x="155956" y="1364585"/>
            <a:ext cx="9012288" cy="584775"/>
          </a:xfrm>
          <a:prstGeom prst="rect">
            <a:avLst/>
          </a:prstGeom>
        </p:spPr>
        <p:txBody>
          <a:bodyPr wrap="square" rtlCol="0">
            <a:spAutoFit/>
          </a:bodyPr>
          <a:lstStyle/>
          <a:p>
            <a:r>
              <a:rPr lang="en-US" sz="1600" b="1" dirty="0" smtClean="0"/>
              <a:t>Leverage the NCWF to establish </a:t>
            </a:r>
            <a:r>
              <a:rPr lang="en-US" sz="1600" b="1" dirty="0"/>
              <a:t>the building blocks of a capable and ready cybersecurity workforce to </a:t>
            </a:r>
            <a:r>
              <a:rPr lang="en-US" sz="1600" b="1" dirty="0" smtClean="0"/>
              <a:t>effectively identify, recruit, develop and maintain cybersecurity talent. </a:t>
            </a:r>
            <a:endParaRPr lang="en-CA" sz="1600" b="1" dirty="0" smtClean="0"/>
          </a:p>
        </p:txBody>
      </p:sp>
      <p:sp>
        <p:nvSpPr>
          <p:cNvPr id="27" name="Rectangle 26"/>
          <p:cNvSpPr/>
          <p:nvPr/>
        </p:nvSpPr>
        <p:spPr>
          <a:xfrm>
            <a:off x="455230" y="5206336"/>
            <a:ext cx="4748270" cy="584775"/>
          </a:xfrm>
          <a:prstGeom prst="rect">
            <a:avLst/>
          </a:prstGeom>
          <a:ln w="25400">
            <a:solidFill>
              <a:schemeClr val="accent3"/>
            </a:solidFill>
          </a:ln>
        </p:spPr>
        <p:txBody>
          <a:bodyPr wrap="square">
            <a:spAutoFit/>
          </a:bodyPr>
          <a:lstStyle/>
          <a:p>
            <a:pPr algn="ctr"/>
            <a:r>
              <a:rPr lang="en-US" sz="1600" b="1" dirty="0" smtClean="0"/>
              <a:t>The blueprint will focus on the components in white squares. </a:t>
            </a:r>
            <a:endParaRPr lang="en-CA" sz="1600" b="1" dirty="0"/>
          </a:p>
        </p:txBody>
      </p:sp>
      <p:cxnSp>
        <p:nvCxnSpPr>
          <p:cNvPr id="29" name="Straight Connector 28"/>
          <p:cNvCxnSpPr/>
          <p:nvPr/>
        </p:nvCxnSpPr>
        <p:spPr>
          <a:xfrm>
            <a:off x="550505" y="2554575"/>
            <a:ext cx="4499104"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664180" y="6141989"/>
            <a:ext cx="1983235" cy="246221"/>
          </a:xfrm>
          <a:prstGeom prst="rect">
            <a:avLst/>
          </a:prstGeom>
        </p:spPr>
        <p:txBody>
          <a:bodyPr wrap="none" rtlCol="0">
            <a:spAutoFit/>
          </a:bodyPr>
          <a:lstStyle/>
          <a:p>
            <a:pPr algn="r"/>
            <a:r>
              <a:rPr lang="en-US" sz="1000" dirty="0" smtClean="0"/>
              <a:t>Adapted from NIST SP 800-181</a:t>
            </a:r>
            <a:endParaRPr lang="en-CA" sz="1000" dirty="0" smtClean="0"/>
          </a:p>
        </p:txBody>
      </p:sp>
    </p:spTree>
    <p:extLst>
      <p:ext uri="{BB962C8B-B14F-4D97-AF65-F5344CB8AC3E}">
        <p14:creationId xmlns:p14="http://schemas.microsoft.com/office/powerpoint/2010/main" val="729558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optimal results, consider Info-Tech’s security strategy blueprint</a:t>
            </a:r>
            <a:endParaRPr lang="en-CA" dirty="0"/>
          </a:p>
        </p:txBody>
      </p:sp>
      <p:pic>
        <p:nvPicPr>
          <p:cNvPr id="34" name="Picture 33"/>
          <p:cNvPicPr>
            <a:picLocks noChangeAspect="1"/>
          </p:cNvPicPr>
          <p:nvPr/>
        </p:nvPicPr>
        <p:blipFill rotWithShape="1">
          <a:blip r:embed="rId3"/>
          <a:srcRect l="813" t="447" b="-1"/>
          <a:stretch/>
        </p:blipFill>
        <p:spPr>
          <a:xfrm>
            <a:off x="3518122" y="2563695"/>
            <a:ext cx="4497545" cy="1454717"/>
          </a:xfrm>
          <a:prstGeom prst="rect">
            <a:avLst/>
          </a:prstGeom>
          <a:ln>
            <a:solidFill>
              <a:schemeClr val="tx1"/>
            </a:solidFill>
          </a:ln>
          <a:effectLst>
            <a:outerShdw blurRad="292100" dist="139700" dir="2700000" algn="tl" rotWithShape="0">
              <a:srgbClr val="333333">
                <a:alpha val="65000"/>
              </a:srgbClr>
            </a:outerShdw>
          </a:effectLst>
        </p:spPr>
      </p:pic>
      <p:pic>
        <p:nvPicPr>
          <p:cNvPr id="31" name="Picture 30"/>
          <p:cNvPicPr>
            <a:picLocks noChangeAspect="1"/>
          </p:cNvPicPr>
          <p:nvPr/>
        </p:nvPicPr>
        <p:blipFill rotWithShape="1">
          <a:blip r:embed="rId4"/>
          <a:srcRect t="795" r="428" b="1528"/>
          <a:stretch/>
        </p:blipFill>
        <p:spPr>
          <a:xfrm>
            <a:off x="4406241" y="3731730"/>
            <a:ext cx="3972785" cy="1589771"/>
          </a:xfrm>
          <a:prstGeom prst="rect">
            <a:avLst/>
          </a:prstGeom>
          <a:ln>
            <a:solidFill>
              <a:schemeClr val="tx1"/>
            </a:solidFill>
          </a:ln>
          <a:effectLst>
            <a:outerShdw blurRad="292100" dist="139700" dir="2700000" algn="tl" rotWithShape="0">
              <a:srgbClr val="333333">
                <a:alpha val="65000"/>
              </a:srgbClr>
            </a:outerShdw>
          </a:effectLst>
        </p:spPr>
      </p:pic>
      <p:pic>
        <p:nvPicPr>
          <p:cNvPr id="33" name="Picture 32"/>
          <p:cNvPicPr>
            <a:picLocks noChangeAspect="1"/>
          </p:cNvPicPr>
          <p:nvPr/>
        </p:nvPicPr>
        <p:blipFill rotWithShape="1">
          <a:blip r:embed="rId5"/>
          <a:srcRect l="874" r="565" b="1722"/>
          <a:stretch/>
        </p:blipFill>
        <p:spPr>
          <a:xfrm>
            <a:off x="4708753" y="5042839"/>
            <a:ext cx="4152901" cy="1162876"/>
          </a:xfrm>
          <a:prstGeom prst="rect">
            <a:avLst/>
          </a:prstGeom>
          <a:ln>
            <a:solidFill>
              <a:schemeClr val="tx1"/>
            </a:solidFill>
          </a:ln>
          <a:effectLst>
            <a:outerShdw blurRad="292100" dist="139700" dir="2700000" algn="tl" rotWithShape="0">
              <a:srgbClr val="333333">
                <a:alpha val="65000"/>
              </a:srgbClr>
            </a:outerShdw>
          </a:effectLst>
        </p:spPr>
      </p:pic>
      <p:sp>
        <p:nvSpPr>
          <p:cNvPr id="36" name="Rectangle 35"/>
          <p:cNvSpPr/>
          <p:nvPr/>
        </p:nvSpPr>
        <p:spPr>
          <a:xfrm>
            <a:off x="380101" y="2424474"/>
            <a:ext cx="2655393" cy="2511510"/>
          </a:xfrm>
          <a:prstGeom prst="rect">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bg1"/>
                </a:solidFill>
              </a:rPr>
              <a:t>The </a:t>
            </a:r>
            <a:r>
              <a:rPr lang="en-US" sz="1200" i="1" dirty="0" smtClean="0">
                <a:solidFill>
                  <a:schemeClr val="bg1"/>
                </a:solidFill>
              </a:rPr>
              <a:t>Build an Information Security Strategy </a:t>
            </a:r>
            <a:r>
              <a:rPr lang="en-US" sz="1200" dirty="0" smtClean="0">
                <a:solidFill>
                  <a:schemeClr val="bg1"/>
                </a:solidFill>
              </a:rPr>
              <a:t>blueprint will help you develop a strategy </a:t>
            </a:r>
            <a:r>
              <a:rPr lang="en-US" sz="1200" dirty="0">
                <a:solidFill>
                  <a:schemeClr val="bg1"/>
                </a:solidFill>
              </a:rPr>
              <a:t>and roadmap to </a:t>
            </a:r>
            <a:r>
              <a:rPr lang="en-US" sz="1200" dirty="0" smtClean="0">
                <a:solidFill>
                  <a:schemeClr val="bg1"/>
                </a:solidFill>
              </a:rPr>
              <a:t>achieve your organization’s security </a:t>
            </a:r>
            <a:r>
              <a:rPr lang="en-US" sz="1200" dirty="0">
                <a:solidFill>
                  <a:schemeClr val="bg1"/>
                </a:solidFill>
              </a:rPr>
              <a:t>target </a:t>
            </a:r>
            <a:r>
              <a:rPr lang="en-US" sz="1200" dirty="0" smtClean="0">
                <a:solidFill>
                  <a:schemeClr val="bg1"/>
                </a:solidFill>
              </a:rPr>
              <a:t>state. Aligning with several best-practice frameworks (e.g. ISO 27000 series, CIS, COBIT 5, NIST SP800-53), Info-Tech’s approach will help you understand </a:t>
            </a:r>
            <a:r>
              <a:rPr lang="en-US" sz="1200" dirty="0">
                <a:solidFill>
                  <a:schemeClr val="bg1"/>
                </a:solidFill>
              </a:rPr>
              <a:t>your company’s current </a:t>
            </a:r>
            <a:r>
              <a:rPr lang="en-US" sz="1200" dirty="0" smtClean="0">
                <a:solidFill>
                  <a:schemeClr val="bg1"/>
                </a:solidFill>
              </a:rPr>
              <a:t>vulnerabilities and obligations to identify</a:t>
            </a:r>
            <a:r>
              <a:rPr lang="en-US" sz="1200" dirty="0">
                <a:solidFill>
                  <a:schemeClr val="bg1"/>
                </a:solidFill>
              </a:rPr>
              <a:t>, </a:t>
            </a:r>
            <a:r>
              <a:rPr lang="en-US" sz="1200" dirty="0" smtClean="0">
                <a:solidFill>
                  <a:schemeClr val="bg1"/>
                </a:solidFill>
              </a:rPr>
              <a:t>prioritize, </a:t>
            </a:r>
            <a:r>
              <a:rPr lang="en-US" sz="1200" dirty="0">
                <a:solidFill>
                  <a:schemeClr val="bg1"/>
                </a:solidFill>
              </a:rPr>
              <a:t>and </a:t>
            </a:r>
            <a:r>
              <a:rPr lang="en-US" sz="1200" dirty="0" smtClean="0">
                <a:solidFill>
                  <a:schemeClr val="bg1"/>
                </a:solidFill>
              </a:rPr>
              <a:t>budget your initiatives.</a:t>
            </a:r>
            <a:endParaRPr lang="en-CA" sz="1200" dirty="0">
              <a:solidFill>
                <a:schemeClr val="bg1"/>
              </a:solidFill>
            </a:endParaRPr>
          </a:p>
        </p:txBody>
      </p:sp>
      <p:sp>
        <p:nvSpPr>
          <p:cNvPr id="6" name="Pentagon 5"/>
          <p:cNvSpPr/>
          <p:nvPr/>
        </p:nvSpPr>
        <p:spPr>
          <a:xfrm>
            <a:off x="0" y="1319183"/>
            <a:ext cx="3178629" cy="872206"/>
          </a:xfrm>
          <a:prstGeom prst="homePlate">
            <a:avLst/>
          </a:prstGeom>
          <a:solidFill>
            <a:schemeClr val="accent1">
              <a:lumMod val="20000"/>
              <a:lumOff val="8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1600" dirty="0">
                <a:solidFill>
                  <a:schemeClr val="tx1"/>
                </a:solidFill>
              </a:rPr>
              <a:t>Leverage </a:t>
            </a:r>
            <a:r>
              <a:rPr lang="en-US" sz="1600" dirty="0" smtClean="0">
                <a:solidFill>
                  <a:schemeClr val="tx1"/>
                </a:solidFill>
              </a:rPr>
              <a:t>Info-Tech’s</a:t>
            </a:r>
            <a:r>
              <a:rPr lang="en-US" sz="1600" dirty="0">
                <a:solidFill>
                  <a:schemeClr val="tx1"/>
                </a:solidFill>
              </a:rPr>
              <a:t/>
            </a:r>
            <a:br>
              <a:rPr lang="en-US" sz="1600" dirty="0">
                <a:solidFill>
                  <a:schemeClr val="tx1"/>
                </a:solidFill>
              </a:rPr>
            </a:br>
            <a:r>
              <a:rPr lang="en-US" sz="1600" i="1" dirty="0">
                <a:solidFill>
                  <a:schemeClr val="tx1"/>
                </a:solidFill>
                <a:hlinkClick r:id="rId6"/>
              </a:rPr>
              <a:t>Build an Information </a:t>
            </a:r>
            <a:r>
              <a:rPr lang="en-US" sz="1600" i="1" dirty="0" smtClean="0">
                <a:solidFill>
                  <a:schemeClr val="tx1"/>
                </a:solidFill>
                <a:hlinkClick r:id="rId6"/>
              </a:rPr>
              <a:t>Security </a:t>
            </a:r>
            <a:r>
              <a:rPr lang="en-US" sz="1600" i="1" dirty="0">
                <a:solidFill>
                  <a:schemeClr val="tx1"/>
                </a:solidFill>
                <a:hlinkClick r:id="rId6"/>
              </a:rPr>
              <a:t>Strategy</a:t>
            </a:r>
            <a:endParaRPr lang="en-US" sz="1600" i="1" dirty="0">
              <a:solidFill>
                <a:schemeClr val="tx1"/>
              </a:solidFill>
            </a:endParaRPr>
          </a:p>
        </p:txBody>
      </p:sp>
      <p:sp>
        <p:nvSpPr>
          <p:cNvPr id="4" name="TextBox 3"/>
          <p:cNvSpPr txBox="1"/>
          <p:nvPr/>
        </p:nvSpPr>
        <p:spPr>
          <a:xfrm>
            <a:off x="3518122" y="1339787"/>
            <a:ext cx="4271210" cy="830997"/>
          </a:xfrm>
          <a:prstGeom prst="rect">
            <a:avLst/>
          </a:prstGeom>
        </p:spPr>
        <p:txBody>
          <a:bodyPr wrap="square" rtlCol="0">
            <a:spAutoFit/>
          </a:bodyPr>
          <a:lstStyle/>
          <a:p>
            <a:r>
              <a:rPr lang="en-US" sz="1600" dirty="0" smtClean="0"/>
              <a:t>Improve your enterprise’s security posture by integrating your security strategy with your cybersecurity sourcing plan.</a:t>
            </a:r>
            <a:endParaRPr lang="en-CA" sz="1600" dirty="0" smtClean="0"/>
          </a:p>
        </p:txBody>
      </p:sp>
      <p:grpSp>
        <p:nvGrpSpPr>
          <p:cNvPr id="15" name="Group 14"/>
          <p:cNvGrpSpPr/>
          <p:nvPr/>
        </p:nvGrpSpPr>
        <p:grpSpPr>
          <a:xfrm>
            <a:off x="257174" y="5265040"/>
            <a:ext cx="3906475" cy="940675"/>
            <a:chOff x="310684" y="2429629"/>
            <a:chExt cx="3906475" cy="940675"/>
          </a:xfrm>
        </p:grpSpPr>
        <p:sp>
          <p:nvSpPr>
            <p:cNvPr id="16" name="Text Placeholder 12"/>
            <p:cNvSpPr txBox="1">
              <a:spLocks/>
            </p:cNvSpPr>
            <p:nvPr/>
          </p:nvSpPr>
          <p:spPr>
            <a:xfrm>
              <a:off x="323389" y="2716617"/>
              <a:ext cx="3893770" cy="653687"/>
            </a:xfrm>
            <a:prstGeom prst="rect">
              <a:avLst/>
            </a:prstGeom>
            <a:solidFill>
              <a:schemeClr val="bg1">
                <a:lumMod val="95000"/>
              </a:schemeClr>
            </a:solidFill>
            <a:ln w="25400">
              <a:solidFill>
                <a:schemeClr val="bg1">
                  <a:lumMod val="95000"/>
                </a:schemeClr>
              </a:solidFill>
            </a:ln>
            <a:effectLst>
              <a:outerShdw blurRad="25400" dist="25400" dir="2700000" algn="ctr" rotWithShape="0">
                <a:srgbClr val="000000">
                  <a:alpha val="10000"/>
                </a:srgbClr>
              </a:outerShdw>
            </a:effectLst>
          </p:spPr>
          <p:txBody>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spcAft>
                  <a:spcPts val="600"/>
                </a:spcAft>
                <a:buClr>
                  <a:srgbClr val="333333"/>
                </a:buClr>
                <a:buSzPct val="100000"/>
                <a:buFont typeface="Arial" pitchFamily="34" charset="0"/>
                <a:buNone/>
              </a:pPr>
              <a:r>
                <a:rPr lang="en-CA" dirty="0" smtClean="0">
                  <a:solidFill>
                    <a:srgbClr val="333333"/>
                  </a:solidFill>
                </a:rPr>
                <a:t>Have a security roadmap? Continue with this skills deck. Don’t have a security roadmap? Complete </a:t>
              </a:r>
              <a:r>
                <a:rPr lang="en-CA" i="1" dirty="0" smtClean="0">
                  <a:solidFill>
                    <a:srgbClr val="333333"/>
                  </a:solidFill>
                </a:rPr>
                <a:t>Build an Information Security Strategy </a:t>
              </a:r>
              <a:r>
                <a:rPr lang="en-CA" dirty="0" smtClean="0">
                  <a:solidFill>
                    <a:srgbClr val="333333"/>
                  </a:solidFill>
                </a:rPr>
                <a:t>first.</a:t>
              </a:r>
              <a:endParaRPr lang="en-CA" dirty="0">
                <a:solidFill>
                  <a:srgbClr val="333333"/>
                </a:solidFill>
              </a:endParaRPr>
            </a:p>
          </p:txBody>
        </p:sp>
        <p:pic>
          <p:nvPicPr>
            <p:cNvPr id="17" name="Picture 1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0684" y="2429629"/>
              <a:ext cx="3096774" cy="286513"/>
            </a:xfrm>
            <a:prstGeom prst="rect">
              <a:avLst/>
            </a:prstGeom>
          </p:spPr>
        </p:pic>
      </p:grpSp>
    </p:spTree>
    <p:extLst>
      <p:ext uri="{BB962C8B-B14F-4D97-AF65-F5344CB8AC3E}">
        <p14:creationId xmlns:p14="http://schemas.microsoft.com/office/powerpoint/2010/main" val="27512649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1"/>
          <p:cNvGraphicFramePr>
            <a:graphicFrameLocks noGrp="1"/>
          </p:cNvGraphicFramePr>
          <p:nvPr>
            <p:extLst>
              <p:ext uri="{D42A27DB-BD31-4B8C-83A1-F6EECF244321}">
                <p14:modId xmlns:p14="http://schemas.microsoft.com/office/powerpoint/2010/main" val="981413710"/>
              </p:ext>
            </p:extLst>
          </p:nvPr>
        </p:nvGraphicFramePr>
        <p:xfrm>
          <a:off x="419015" y="1979657"/>
          <a:ext cx="8296441" cy="4389350"/>
        </p:xfrm>
        <a:graphic>
          <a:graphicData uri="http://schemas.openxmlformats.org/drawingml/2006/table">
            <a:tbl>
              <a:tblPr firstRow="1" firstCol="1" bandRow="1">
                <a:tableStyleId>{5C22544A-7EE6-4342-B048-85BDC9FD1C3A}</a:tableStyleId>
              </a:tblPr>
              <a:tblGrid>
                <a:gridCol w="1525115"/>
                <a:gridCol w="2258251"/>
                <a:gridCol w="4513075"/>
              </a:tblGrid>
              <a:tr h="307387">
                <a:tc>
                  <a:txBody>
                    <a:bodyPr/>
                    <a:lstStyle/>
                    <a:p>
                      <a:pPr marL="0" marR="0">
                        <a:spcBef>
                          <a:spcPts val="0"/>
                        </a:spcBef>
                        <a:spcAft>
                          <a:spcPts val="0"/>
                        </a:spcAft>
                      </a:pPr>
                      <a:r>
                        <a:rPr lang="en-CA" sz="1400" dirty="0" smtClean="0">
                          <a:effectLst/>
                        </a:rPr>
                        <a:t>GI</a:t>
                      </a:r>
                      <a:endParaRPr lang="en-CA" sz="14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solidFill>
                  </a:tcPr>
                </a:tc>
                <a:tc>
                  <a:txBody>
                    <a:bodyPr/>
                    <a:lstStyle/>
                    <a:p>
                      <a:pPr marL="0" marR="0">
                        <a:spcBef>
                          <a:spcPts val="0"/>
                        </a:spcBef>
                        <a:spcAft>
                          <a:spcPts val="0"/>
                        </a:spcAft>
                      </a:pPr>
                      <a:r>
                        <a:rPr lang="en-US" sz="1400" dirty="0" smtClean="0">
                          <a:effectLst/>
                          <a:latin typeface="Arial" panose="020B0604020202020204" pitchFamily="34" charset="0"/>
                          <a:ea typeface="Calibri" panose="020F0502020204030204" pitchFamily="34" charset="0"/>
                          <a:cs typeface="Times New Roman" panose="02020603050405020304" pitchFamily="18" charset="0"/>
                        </a:rPr>
                        <a:t>Purpose</a:t>
                      </a:r>
                      <a:endParaRPr lang="en-CA" sz="14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solidFill>
                  </a:tcPr>
                </a:tc>
                <a:tc>
                  <a:txBody>
                    <a:bodyPr/>
                    <a:lstStyle/>
                    <a:p>
                      <a:pPr marL="0" marR="0">
                        <a:spcBef>
                          <a:spcPts val="0"/>
                        </a:spcBef>
                        <a:spcAft>
                          <a:spcPts val="0"/>
                        </a:spcAft>
                      </a:pPr>
                      <a:r>
                        <a:rPr lang="en-CA" sz="1400" dirty="0" smtClean="0">
                          <a:effectLst/>
                        </a:rPr>
                        <a:t>Measured Value</a:t>
                      </a:r>
                      <a:endParaRPr lang="en-CA" sz="1400" dirty="0">
                        <a:effectLst/>
                        <a:latin typeface="Arial" panose="020B0604020202020204" pitchFamily="34" charset="0"/>
                        <a:ea typeface="Calibri" panose="020F0502020204030204" pitchFamily="34" charset="0"/>
                        <a:cs typeface="Times New Roman" panose="02020603050405020304" pitchFamily="18" charset="0"/>
                      </a:endParaRPr>
                    </a:p>
                  </a:txBody>
                  <a:tcPr marL="59839" marR="59839" marT="0" marB="0" anchor="ctr">
                    <a:solidFill>
                      <a:schemeClr val="accent1"/>
                    </a:solidFill>
                  </a:tcPr>
                </a:tc>
              </a:tr>
              <a:tr h="1293056">
                <a:tc>
                  <a:txBody>
                    <a:bodyPr/>
                    <a:lstStyle/>
                    <a:p>
                      <a:pPr marL="0" marR="0">
                        <a:spcBef>
                          <a:spcPts val="0"/>
                        </a:spcBef>
                        <a:spcAft>
                          <a:spcPts val="0"/>
                        </a:spcAft>
                      </a:pPr>
                      <a:r>
                        <a:rPr lang="en-CA" sz="1200" baseline="0" dirty="0" smtClean="0">
                          <a:solidFill>
                            <a:schemeClr val="tx1"/>
                          </a:solidFill>
                          <a:effectLst/>
                          <a:latin typeface="+mn-lt"/>
                          <a:ea typeface="+mn-ea"/>
                          <a:cs typeface="+mn-cs"/>
                        </a:rPr>
                        <a:t>Identify Skill Needs for Target State</a:t>
                      </a:r>
                    </a:p>
                    <a:p>
                      <a:pPr marL="0" marR="0">
                        <a:spcBef>
                          <a:spcPts val="0"/>
                        </a:spcBef>
                        <a:spcAft>
                          <a:spcPts val="0"/>
                        </a:spcAft>
                      </a:pPr>
                      <a:endParaRPr lang="en-US" sz="1200" baseline="0" dirty="0" smtClean="0">
                        <a:solidFill>
                          <a:schemeClr val="tx1"/>
                        </a:solidFill>
                        <a:effectLst/>
                        <a:latin typeface="+mn-lt"/>
                        <a:ea typeface="+mn-ea"/>
                        <a:cs typeface="+mn-cs"/>
                      </a:endParaRPr>
                    </a:p>
                    <a:p>
                      <a:pPr marL="0" marR="0">
                        <a:spcBef>
                          <a:spcPts val="0"/>
                        </a:spcBef>
                        <a:spcAft>
                          <a:spcPts val="0"/>
                        </a:spcAft>
                      </a:pPr>
                      <a:endParaRPr lang="en-CA" sz="1200" baseline="0" dirty="0" smtClean="0">
                        <a:solidFill>
                          <a:schemeClr val="tx1"/>
                        </a:solidFill>
                        <a:effectLst/>
                        <a:latin typeface="+mn-lt"/>
                        <a:ea typeface="+mn-ea"/>
                        <a:cs typeface="+mn-cs"/>
                      </a:endParaRPr>
                    </a:p>
                  </a:txBody>
                  <a:tcPr marL="59839" marR="59839" marT="0" marB="0" anchor="ctr" anchorCtr="1">
                    <a:solidFill>
                      <a:schemeClr val="accent1">
                        <a:lumMod val="40000"/>
                        <a:lumOff val="60000"/>
                      </a:schemeClr>
                    </a:solidFill>
                  </a:tcPr>
                </a:tc>
                <a:tc>
                  <a:txBody>
                    <a:bodyPr/>
                    <a:lstStyle/>
                    <a:p>
                      <a:pPr marL="0" marR="0" indent="0">
                        <a:spcBef>
                          <a:spcPts val="0"/>
                        </a:spcBef>
                        <a:spcAft>
                          <a:spcPts val="300"/>
                        </a:spcAft>
                        <a:buFont typeface="Arial" panose="020B0604020202020204" pitchFamily="34" charset="0"/>
                        <a:buNone/>
                      </a:pPr>
                      <a:r>
                        <a:rPr lang="en-US" sz="1200" b="0" baseline="0" dirty="0" smtClean="0">
                          <a:effectLst/>
                          <a:latin typeface="+mn-lt"/>
                          <a:ea typeface="Calibri" panose="020F0502020204030204" pitchFamily="34" charset="0"/>
                          <a:cs typeface="Arial" panose="020B0604020202020204" pitchFamily="34" charset="0"/>
                        </a:rPr>
                        <a:t>Determine the skill needs of your security initiatives. </a:t>
                      </a:r>
                      <a:endParaRPr lang="en-CA" sz="1200" b="0" baseline="0" dirty="0" smtClean="0">
                        <a:effectLst/>
                        <a:latin typeface="+mn-lt"/>
                        <a:ea typeface="Calibri" panose="020F0502020204030204" pitchFamily="34" charset="0"/>
                        <a:cs typeface="Arial" panose="020B0604020202020204" pitchFamily="34" charset="0"/>
                      </a:endParaRPr>
                    </a:p>
                  </a:txBody>
                  <a:tcPr marL="59839" marR="59839" marT="0" marB="0" anchor="ctr" anchorCtr="1">
                    <a:solidFill>
                      <a:schemeClr val="accent1">
                        <a:lumMod val="20000"/>
                        <a:lumOff val="80000"/>
                      </a:schemeClr>
                    </a:solidFill>
                  </a:tcPr>
                </a:tc>
                <a:tc>
                  <a:txBody>
                    <a:bodyPr/>
                    <a:lstStyle/>
                    <a:p>
                      <a:pPr marL="0" marR="0" indent="0">
                        <a:spcBef>
                          <a:spcPts val="0"/>
                        </a:spcBef>
                        <a:spcAft>
                          <a:spcPts val="600"/>
                        </a:spcAft>
                        <a:buFont typeface="Arial" panose="020B0604020202020204" pitchFamily="34" charset="0"/>
                        <a:buNone/>
                      </a:pPr>
                      <a:r>
                        <a:rPr lang="en-CA" sz="1200" dirty="0" smtClean="0">
                          <a:effectLst/>
                          <a:latin typeface="+mn-lt"/>
                          <a:ea typeface="Calibri" panose="020F0502020204030204" pitchFamily="34" charset="0"/>
                          <a:cs typeface="Arial" panose="020B0604020202020204" pitchFamily="34" charset="0"/>
                        </a:rPr>
                        <a:t>Begin by identifying the</a:t>
                      </a:r>
                      <a:r>
                        <a:rPr lang="en-CA" sz="1200" baseline="0" dirty="0" smtClean="0">
                          <a:effectLst/>
                          <a:latin typeface="+mn-lt"/>
                          <a:ea typeface="Calibri" panose="020F0502020204030204" pitchFamily="34" charset="0"/>
                          <a:cs typeface="Arial" panose="020B0604020202020204" pitchFamily="34" charset="0"/>
                        </a:rPr>
                        <a:t> skill needs of your desired future state. Get value by leveraging Info-Tech’s templates and guidance. </a:t>
                      </a:r>
                      <a:endParaRPr lang="en-CA" sz="1200" dirty="0" smtClean="0">
                        <a:effectLst/>
                        <a:latin typeface="+mn-lt"/>
                        <a:ea typeface="Calibri" panose="020F0502020204030204" pitchFamily="34" charset="0"/>
                        <a:cs typeface="Arial" panose="020B0604020202020204" pitchFamily="34" charset="0"/>
                      </a:endParaRPr>
                    </a:p>
                    <a:p>
                      <a:pPr marL="0" marR="0" indent="0">
                        <a:spcBef>
                          <a:spcPts val="0"/>
                        </a:spcBef>
                        <a:spcAft>
                          <a:spcPts val="300"/>
                        </a:spcAft>
                        <a:buFont typeface="Arial" panose="020B0604020202020204" pitchFamily="34" charset="0"/>
                        <a:buNone/>
                      </a:pPr>
                      <a:endParaRPr lang="en-CA" sz="1200" b="1" i="1" u="none" baseline="0" dirty="0" smtClean="0">
                        <a:effectLst/>
                        <a:latin typeface="+mn-lt"/>
                        <a:ea typeface="Calibri" panose="020F0502020204030204" pitchFamily="34" charset="0"/>
                        <a:cs typeface="Arial" panose="020B0604020202020204" pitchFamily="34" charset="0"/>
                      </a:endParaRPr>
                    </a:p>
                    <a:p>
                      <a:pPr marL="0" marR="0" indent="0">
                        <a:spcBef>
                          <a:spcPts val="0"/>
                        </a:spcBef>
                        <a:spcAft>
                          <a:spcPts val="300"/>
                        </a:spcAft>
                        <a:buFont typeface="Arial" panose="020B0604020202020204" pitchFamily="34" charset="0"/>
                        <a:buNone/>
                      </a:pPr>
                      <a:r>
                        <a:rPr lang="en-CA" sz="1200" b="1" i="1" u="none" baseline="0" dirty="0" smtClean="0">
                          <a:effectLst/>
                          <a:latin typeface="+mn-lt"/>
                          <a:ea typeface="Calibri" panose="020F0502020204030204" pitchFamily="34" charset="0"/>
                          <a:cs typeface="Arial" panose="020B0604020202020204" pitchFamily="34" charset="0"/>
                        </a:rPr>
                        <a:t>Example</a:t>
                      </a:r>
                      <a:endParaRPr lang="en-CA" sz="1200" b="1" i="0" u="none" baseline="0" dirty="0" smtClean="0">
                        <a:effectLst/>
                        <a:latin typeface="+mn-lt"/>
                        <a:ea typeface="Calibri" panose="020F0502020204030204" pitchFamily="34" charset="0"/>
                        <a:cs typeface="Arial" panose="020B0604020202020204" pitchFamily="34" charset="0"/>
                      </a:endParaRPr>
                    </a:p>
                    <a:p>
                      <a:pPr marL="171450" marR="0" indent="-171450">
                        <a:spcBef>
                          <a:spcPts val="0"/>
                        </a:spcBef>
                        <a:spcAft>
                          <a:spcPts val="300"/>
                        </a:spcAft>
                        <a:buFont typeface="Arial" panose="020B0604020202020204" pitchFamily="34" charset="0"/>
                        <a:buChar char="•"/>
                      </a:pPr>
                      <a:r>
                        <a:rPr lang="en-CA" sz="1200" baseline="0" dirty="0" smtClean="0">
                          <a:effectLst/>
                          <a:latin typeface="+mn-lt"/>
                          <a:ea typeface="Calibri" panose="020F0502020204030204" pitchFamily="34" charset="0"/>
                          <a:cs typeface="Arial" panose="020B0604020202020204" pitchFamily="34" charset="0"/>
                        </a:rPr>
                        <a:t>Time Saved: 2 FTEs * </a:t>
                      </a:r>
                      <a:r>
                        <a:rPr lang="en-CA" sz="1200" baseline="0" dirty="0" smtClean="0">
                          <a:solidFill>
                            <a:schemeClr val="tx1"/>
                          </a:solidFill>
                          <a:effectLst/>
                          <a:latin typeface="+mn-lt"/>
                          <a:ea typeface="Calibri" panose="020F0502020204030204" pitchFamily="34" charset="0"/>
                          <a:cs typeface="Arial" panose="020B0604020202020204" pitchFamily="34" charset="0"/>
                        </a:rPr>
                        <a:t>2 days </a:t>
                      </a:r>
                      <a:r>
                        <a:rPr lang="en-CA" sz="1200" baseline="0" dirty="0" smtClean="0">
                          <a:effectLst/>
                          <a:latin typeface="+mn-lt"/>
                          <a:ea typeface="Calibri" panose="020F0502020204030204" pitchFamily="34" charset="0"/>
                          <a:cs typeface="Arial" panose="020B0604020202020204" pitchFamily="34" charset="0"/>
                        </a:rPr>
                        <a:t>* $80,000/year = ~$</a:t>
                      </a:r>
                      <a:r>
                        <a:rPr lang="en-CA" sz="1200" b="1" baseline="0" dirty="0" smtClean="0">
                          <a:effectLst/>
                          <a:latin typeface="+mn-lt"/>
                          <a:ea typeface="Calibri" panose="020F0502020204030204" pitchFamily="34" charset="0"/>
                          <a:cs typeface="Arial" panose="020B0604020202020204" pitchFamily="34" charset="0"/>
                        </a:rPr>
                        <a:t>1300</a:t>
                      </a:r>
                    </a:p>
                  </a:txBody>
                  <a:tcPr marL="59839" marR="59839" marT="0" marB="0" anchor="ctr" anchorCtr="1">
                    <a:solidFill>
                      <a:schemeClr val="accent1">
                        <a:lumMod val="20000"/>
                        <a:lumOff val="80000"/>
                      </a:schemeClr>
                    </a:solidFill>
                  </a:tcPr>
                </a:tc>
              </a:tr>
              <a:tr h="1650211">
                <a:tc>
                  <a:txBody>
                    <a:bodyPr/>
                    <a:lstStyle/>
                    <a:p>
                      <a:pPr marL="0" marR="0">
                        <a:spcBef>
                          <a:spcPts val="0"/>
                        </a:spcBef>
                        <a:spcAft>
                          <a:spcPts val="0"/>
                        </a:spcAft>
                      </a:pPr>
                      <a:r>
                        <a:rPr lang="en-US" sz="1200" baseline="0" dirty="0" smtClean="0">
                          <a:solidFill>
                            <a:schemeClr val="tx1"/>
                          </a:solidFill>
                          <a:effectLst/>
                          <a:latin typeface="+mn-lt"/>
                          <a:ea typeface="+mn-ea"/>
                          <a:cs typeface="+mn-cs"/>
                        </a:rPr>
                        <a:t>Identify Technical Skill Gaps</a:t>
                      </a:r>
                    </a:p>
                  </a:txBody>
                  <a:tcPr marL="59839" marR="59839" marT="0" marB="0" anchor="ctr" anchorCtr="1">
                    <a:solidFill>
                      <a:schemeClr val="accent1">
                        <a:lumMod val="40000"/>
                        <a:lumOff val="60000"/>
                      </a:schemeClr>
                    </a:solidFill>
                  </a:tcPr>
                </a:tc>
                <a:tc>
                  <a:txBody>
                    <a:bodyPr/>
                    <a:lstStyle/>
                    <a:p>
                      <a:pPr marL="0" marR="0" indent="0">
                        <a:spcBef>
                          <a:spcPts val="0"/>
                        </a:spcBef>
                        <a:spcAft>
                          <a:spcPts val="300"/>
                        </a:spcAft>
                        <a:buFont typeface="Arial" panose="020B0604020202020204" pitchFamily="34" charset="0"/>
                        <a:buNone/>
                      </a:pPr>
                      <a:r>
                        <a:rPr lang="en-US" sz="1200" b="0" baseline="0" dirty="0" smtClean="0">
                          <a:effectLst/>
                          <a:latin typeface="+mn-lt"/>
                          <a:ea typeface="Calibri" panose="020F0502020204030204" pitchFamily="34" charset="0"/>
                          <a:cs typeface="Arial" panose="020B0604020202020204" pitchFamily="34" charset="0"/>
                        </a:rPr>
                        <a:t>Align skill needs of your security initiatives with current and/or future job role requirements.</a:t>
                      </a:r>
                      <a:endParaRPr lang="en-CA" sz="1200" b="0" baseline="0" dirty="0" smtClean="0">
                        <a:effectLst/>
                        <a:latin typeface="+mn-lt"/>
                        <a:ea typeface="Calibri" panose="020F0502020204030204" pitchFamily="34" charset="0"/>
                        <a:cs typeface="Arial" panose="020B0604020202020204" pitchFamily="34" charset="0"/>
                      </a:endParaRPr>
                    </a:p>
                  </a:txBody>
                  <a:tcPr marL="59839" marR="59839" marT="0" marB="0" anchor="ctr" anchorCtr="1">
                    <a:solidFill>
                      <a:schemeClr val="accent1">
                        <a:lumMod val="20000"/>
                        <a:lumOff val="80000"/>
                      </a:schemeClr>
                    </a:solidFill>
                  </a:tcPr>
                </a:tc>
                <a:tc>
                  <a:txBody>
                    <a:bodyPr/>
                    <a:lstStyle/>
                    <a:p>
                      <a:pPr marL="0" marR="0" indent="0">
                        <a:spcBef>
                          <a:spcPts val="0"/>
                        </a:spcBef>
                        <a:spcAft>
                          <a:spcPts val="300"/>
                        </a:spcAft>
                        <a:buFont typeface="Arial" panose="020B0604020202020204" pitchFamily="34" charset="0"/>
                        <a:buNone/>
                      </a:pPr>
                      <a:r>
                        <a:rPr lang="en-US" sz="1200" b="0" baseline="0" dirty="0" smtClean="0">
                          <a:effectLst/>
                          <a:latin typeface="+mn-lt"/>
                          <a:ea typeface="Calibri" panose="020F0502020204030204" pitchFamily="34" charset="0"/>
                          <a:cs typeface="Arial" panose="020B0604020202020204" pitchFamily="34" charset="0"/>
                        </a:rPr>
                        <a:t>Define job role requirements in current and future work roles and conduct a qualitative skills assessment on your current workforce. </a:t>
                      </a:r>
                    </a:p>
                    <a:p>
                      <a:pPr marL="0" marR="0" indent="0">
                        <a:spcBef>
                          <a:spcPts val="0"/>
                        </a:spcBef>
                        <a:spcAft>
                          <a:spcPts val="300"/>
                        </a:spcAft>
                        <a:buFont typeface="Arial" panose="020B0604020202020204" pitchFamily="34" charset="0"/>
                        <a:buNone/>
                      </a:pPr>
                      <a:endParaRPr lang="en-CA" sz="1200" b="1" i="1" u="none" baseline="0" dirty="0" smtClean="0">
                        <a:effectLst/>
                        <a:latin typeface="+mn-lt"/>
                        <a:ea typeface="Calibri" panose="020F0502020204030204" pitchFamily="34" charset="0"/>
                        <a:cs typeface="Arial" panose="020B0604020202020204" pitchFamily="34" charset="0"/>
                      </a:endParaRPr>
                    </a:p>
                    <a:p>
                      <a:pPr marL="0" marR="0" indent="0">
                        <a:spcBef>
                          <a:spcPts val="0"/>
                        </a:spcBef>
                        <a:spcAft>
                          <a:spcPts val="300"/>
                        </a:spcAft>
                        <a:buFont typeface="Arial" panose="020B0604020202020204" pitchFamily="34" charset="0"/>
                        <a:buNone/>
                      </a:pPr>
                      <a:r>
                        <a:rPr lang="en-CA" sz="1200" b="1" i="1" u="none" baseline="0" dirty="0" smtClean="0">
                          <a:effectLst/>
                          <a:latin typeface="+mn-lt"/>
                          <a:ea typeface="Calibri" panose="020F0502020204030204" pitchFamily="34" charset="0"/>
                          <a:cs typeface="Arial" panose="020B0604020202020204" pitchFamily="34" charset="0"/>
                        </a:rPr>
                        <a:t>Example</a:t>
                      </a:r>
                      <a:endParaRPr lang="en-CA" sz="1200" b="1" i="0" u="none" baseline="0" dirty="0" smtClean="0">
                        <a:effectLst/>
                        <a:latin typeface="+mn-lt"/>
                        <a:ea typeface="Calibri" panose="020F0502020204030204" pitchFamily="34" charset="0"/>
                        <a:cs typeface="Arial" panose="020B0604020202020204" pitchFamily="34" charset="0"/>
                      </a:endParaRPr>
                    </a:p>
                    <a:p>
                      <a:pPr marL="171450" marR="0" indent="-171450">
                        <a:spcBef>
                          <a:spcPts val="0"/>
                        </a:spcBef>
                        <a:spcAft>
                          <a:spcPts val="300"/>
                        </a:spcAft>
                        <a:buFont typeface="Arial" panose="020B0604020202020204" pitchFamily="34" charset="0"/>
                        <a:buChar char="•"/>
                      </a:pPr>
                      <a:r>
                        <a:rPr lang="en-CA" sz="1200" baseline="0" dirty="0" smtClean="0">
                          <a:effectLst/>
                          <a:latin typeface="+mn-lt"/>
                          <a:ea typeface="Calibri" panose="020F0502020204030204" pitchFamily="34" charset="0"/>
                          <a:cs typeface="Arial" panose="020B0604020202020204" pitchFamily="34" charset="0"/>
                        </a:rPr>
                        <a:t>Time Saved: 2 FTEs * </a:t>
                      </a:r>
                      <a:r>
                        <a:rPr lang="en-CA" sz="1200" baseline="0" dirty="0" smtClean="0">
                          <a:solidFill>
                            <a:schemeClr val="tx1"/>
                          </a:solidFill>
                          <a:effectLst/>
                          <a:latin typeface="+mn-lt"/>
                          <a:ea typeface="Calibri" panose="020F0502020204030204" pitchFamily="34" charset="0"/>
                          <a:cs typeface="Arial" panose="020B0604020202020204" pitchFamily="34" charset="0"/>
                        </a:rPr>
                        <a:t>2 days </a:t>
                      </a:r>
                      <a:r>
                        <a:rPr lang="en-CA" sz="1200" baseline="0" dirty="0" smtClean="0">
                          <a:effectLst/>
                          <a:latin typeface="+mn-lt"/>
                          <a:ea typeface="Calibri" panose="020F0502020204030204" pitchFamily="34" charset="0"/>
                          <a:cs typeface="Arial" panose="020B0604020202020204" pitchFamily="34" charset="0"/>
                        </a:rPr>
                        <a:t>* $80,000/year = ~$</a:t>
                      </a:r>
                      <a:r>
                        <a:rPr lang="en-CA" sz="1200" b="1" baseline="0" dirty="0" smtClean="0">
                          <a:effectLst/>
                          <a:latin typeface="+mn-lt"/>
                          <a:ea typeface="Calibri" panose="020F0502020204030204" pitchFamily="34" charset="0"/>
                          <a:cs typeface="Arial" panose="020B0604020202020204" pitchFamily="34" charset="0"/>
                        </a:rPr>
                        <a:t>1300</a:t>
                      </a:r>
                    </a:p>
                  </a:txBody>
                  <a:tcPr marL="59839" marR="59839" marT="0" marB="0" anchor="ctr" anchorCtr="1">
                    <a:solidFill>
                      <a:schemeClr val="accent1">
                        <a:lumMod val="20000"/>
                        <a:lumOff val="80000"/>
                      </a:schemeClr>
                    </a:solidFill>
                  </a:tcPr>
                </a:tc>
              </a:tr>
              <a:tr h="1138696">
                <a:tc>
                  <a:txBody>
                    <a:bodyPr/>
                    <a:lstStyle/>
                    <a:p>
                      <a:pPr marL="0" marR="0">
                        <a:spcBef>
                          <a:spcPts val="0"/>
                        </a:spcBef>
                        <a:spcAft>
                          <a:spcPts val="0"/>
                        </a:spcAft>
                      </a:pPr>
                      <a:r>
                        <a:rPr lang="en-US" sz="1200" dirty="0" smtClean="0">
                          <a:solidFill>
                            <a:schemeClr val="tx1"/>
                          </a:solidFill>
                          <a:effectLst/>
                          <a:latin typeface="+mn-lt"/>
                        </a:rPr>
                        <a:t>Develop a Skills Sourcing Plan for Future Work Roles</a:t>
                      </a:r>
                    </a:p>
                  </a:txBody>
                  <a:tcPr marL="59839" marR="59839" marT="0" marB="0" anchor="ctr" anchorCtr="1">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300"/>
                        </a:spcAft>
                        <a:buClrTx/>
                        <a:buSzTx/>
                        <a:buFont typeface="Arial" panose="020B0604020202020204" pitchFamily="34" charset="0"/>
                        <a:buNone/>
                        <a:tabLst/>
                        <a:defRPr/>
                      </a:pPr>
                      <a:r>
                        <a:rPr lang="en-US" sz="1200" b="0" baseline="0" dirty="0" smtClean="0">
                          <a:effectLst/>
                          <a:latin typeface="+mn-lt"/>
                          <a:ea typeface="Calibri" panose="020F0502020204030204" pitchFamily="34" charset="0"/>
                          <a:cs typeface="Arial" panose="020B0604020202020204" pitchFamily="34" charset="0"/>
                        </a:rPr>
                        <a:t>Create a plan on how to address the skills gaps.</a:t>
                      </a:r>
                      <a:endParaRPr lang="en-CA" sz="1200" b="0" baseline="0" dirty="0" smtClean="0">
                        <a:effectLst/>
                        <a:latin typeface="+mn-lt"/>
                        <a:ea typeface="Calibri" panose="020F0502020204030204" pitchFamily="34" charset="0"/>
                        <a:cs typeface="Arial" panose="020B0604020202020204" pitchFamily="34" charset="0"/>
                      </a:endParaRPr>
                    </a:p>
                  </a:txBody>
                  <a:tcPr marL="59839" marR="59839" marT="0" marB="0" anchor="ctr" anchorCtr="1">
                    <a:solidFill>
                      <a:schemeClr val="accent1">
                        <a:lumMod val="20000"/>
                        <a:lumOff val="80000"/>
                      </a:schemeClr>
                    </a:solidFill>
                  </a:tcPr>
                </a:tc>
                <a:tc>
                  <a:txBody>
                    <a:bodyPr/>
                    <a:lstStyle/>
                    <a:p>
                      <a:pPr marL="0" marR="0" indent="0">
                        <a:spcBef>
                          <a:spcPts val="0"/>
                        </a:spcBef>
                        <a:spcAft>
                          <a:spcPts val="600"/>
                        </a:spcAft>
                        <a:buFont typeface="Arial" panose="020B0604020202020204" pitchFamily="34" charset="0"/>
                        <a:buNone/>
                      </a:pPr>
                      <a:r>
                        <a:rPr lang="en-CA" sz="1200" dirty="0" smtClean="0">
                          <a:effectLst/>
                          <a:latin typeface="+mn-lt"/>
                          <a:ea typeface="Calibri" panose="020F0502020204030204" pitchFamily="34" charset="0"/>
                          <a:cs typeface="Arial" panose="020B0604020202020204" pitchFamily="34" charset="0"/>
                        </a:rPr>
                        <a:t>Identify</a:t>
                      </a:r>
                      <a:r>
                        <a:rPr lang="en-CA" sz="1200" baseline="0" dirty="0" smtClean="0">
                          <a:effectLst/>
                          <a:latin typeface="+mn-lt"/>
                          <a:ea typeface="Calibri" panose="020F0502020204030204" pitchFamily="34" charset="0"/>
                          <a:cs typeface="Arial" panose="020B0604020202020204" pitchFamily="34" charset="0"/>
                        </a:rPr>
                        <a:t> the preferred way to acquire needed skills given key factors.</a:t>
                      </a:r>
                      <a:endParaRPr lang="en-CA" sz="1200" dirty="0" smtClean="0">
                        <a:effectLst/>
                        <a:latin typeface="+mn-lt"/>
                        <a:ea typeface="Calibri" panose="020F0502020204030204" pitchFamily="34" charset="0"/>
                        <a:cs typeface="Arial" panose="020B0604020202020204" pitchFamily="34" charset="0"/>
                      </a:endParaRPr>
                    </a:p>
                    <a:p>
                      <a:pPr marL="0" marR="0" indent="0">
                        <a:spcBef>
                          <a:spcPts val="0"/>
                        </a:spcBef>
                        <a:spcAft>
                          <a:spcPts val="300"/>
                        </a:spcAft>
                        <a:buFont typeface="Arial" panose="020B0604020202020204" pitchFamily="34" charset="0"/>
                        <a:buNone/>
                      </a:pPr>
                      <a:r>
                        <a:rPr lang="en-CA" sz="1200" b="1" i="1" u="none" baseline="0" dirty="0" smtClean="0">
                          <a:effectLst/>
                          <a:latin typeface="+mn-lt"/>
                          <a:ea typeface="Calibri" panose="020F0502020204030204" pitchFamily="34" charset="0"/>
                          <a:cs typeface="Arial" panose="020B0604020202020204" pitchFamily="34" charset="0"/>
                        </a:rPr>
                        <a:t>Example</a:t>
                      </a:r>
                      <a:endParaRPr lang="en-CA" sz="1200" b="1" i="0" u="none" baseline="0" dirty="0" smtClean="0">
                        <a:effectLst/>
                        <a:latin typeface="+mn-lt"/>
                        <a:ea typeface="Calibri" panose="020F0502020204030204" pitchFamily="34" charset="0"/>
                        <a:cs typeface="Arial" panose="020B0604020202020204" pitchFamily="34" charset="0"/>
                      </a:endParaRPr>
                    </a:p>
                    <a:p>
                      <a:pPr marL="171450" marR="0" indent="-171450">
                        <a:spcBef>
                          <a:spcPts val="0"/>
                        </a:spcBef>
                        <a:spcAft>
                          <a:spcPts val="300"/>
                        </a:spcAft>
                        <a:buFont typeface="Arial" panose="020B0604020202020204" pitchFamily="34" charset="0"/>
                        <a:buChar char="•"/>
                      </a:pPr>
                      <a:r>
                        <a:rPr lang="en-CA" sz="1200" baseline="0" dirty="0" smtClean="0">
                          <a:effectLst/>
                          <a:latin typeface="+mn-lt"/>
                          <a:ea typeface="Calibri" panose="020F0502020204030204" pitchFamily="34" charset="0"/>
                          <a:cs typeface="Arial" panose="020B0604020202020204" pitchFamily="34" charset="0"/>
                        </a:rPr>
                        <a:t>Time Saved: 2 FTEs * 5 days * $80,000/year = ~</a:t>
                      </a:r>
                      <a:r>
                        <a:rPr lang="en-CA" sz="1200" b="1" baseline="0" dirty="0" smtClean="0">
                          <a:effectLst/>
                          <a:latin typeface="+mn-lt"/>
                          <a:ea typeface="Calibri" panose="020F0502020204030204" pitchFamily="34" charset="0"/>
                          <a:cs typeface="Arial" panose="020B0604020202020204" pitchFamily="34" charset="0"/>
                        </a:rPr>
                        <a:t>$3,200</a:t>
                      </a:r>
                    </a:p>
                  </a:txBody>
                  <a:tcPr marL="59839" marR="59839" marT="0" marB="0" anchor="ctr" anchorCtr="1">
                    <a:solidFill>
                      <a:schemeClr val="accent1">
                        <a:lumMod val="20000"/>
                        <a:lumOff val="80000"/>
                      </a:schemeClr>
                    </a:solidFill>
                  </a:tcPr>
                </a:tc>
              </a:tr>
            </a:tbl>
          </a:graphicData>
        </a:graphic>
      </p:graphicFrame>
      <p:sp>
        <p:nvSpPr>
          <p:cNvPr id="5" name="Text Placeholder 7"/>
          <p:cNvSpPr txBox="1">
            <a:spLocks/>
          </p:cNvSpPr>
          <p:nvPr/>
        </p:nvSpPr>
        <p:spPr bwMode="auto">
          <a:xfrm>
            <a:off x="261938" y="1233488"/>
            <a:ext cx="8620125"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CA" sz="1600" dirty="0" smtClean="0"/>
              <a:t>Engaging in GIs doesn’t just offer valuable project advice, it also results in significant cost savings. Work smarter, not harder. </a:t>
            </a:r>
            <a:endParaRPr lang="en-CA" sz="1600" dirty="0"/>
          </a:p>
        </p:txBody>
      </p:sp>
      <p:sp>
        <p:nvSpPr>
          <p:cNvPr id="6" name="Title 5"/>
          <p:cNvSpPr>
            <a:spLocks noGrp="1"/>
          </p:cNvSpPr>
          <p:nvPr>
            <p:ph type="title"/>
          </p:nvPr>
        </p:nvSpPr>
        <p:spPr/>
        <p:txBody>
          <a:bodyPr/>
          <a:lstStyle/>
          <a:p>
            <a:r>
              <a:rPr lang="en-US" dirty="0" smtClean="0"/>
              <a:t>Measured value for Guided Implementations</a:t>
            </a:r>
            <a:endParaRPr lang="en-CA" dirty="0"/>
          </a:p>
        </p:txBody>
      </p:sp>
    </p:spTree>
    <p:extLst>
      <p:ext uri="{BB962C8B-B14F-4D97-AF65-F5344CB8AC3E}">
        <p14:creationId xmlns:p14="http://schemas.microsoft.com/office/powerpoint/2010/main" val="30572900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a:t>
            </a:r>
            <a:r>
              <a:rPr lang="en-CA" dirty="0" smtClean="0"/>
              <a:t>needs</a:t>
            </a:r>
            <a:endParaRPr lang="en-CA" dirty="0"/>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200124698"/>
              </p:ext>
            </p:extLst>
          </p:nvPr>
        </p:nvGraphicFramePr>
        <p:xfrm>
          <a:off x="86984" y="1589009"/>
          <a:ext cx="8799876" cy="4914773"/>
        </p:xfrm>
        <a:graphic>
          <a:graphicData uri="http://schemas.openxmlformats.org/drawingml/2006/table">
            <a:tbl>
              <a:tblPr firstRow="1" bandRow="1">
                <a:tableStyleId>{5C22544A-7EE6-4342-B048-85BDC9FD1C3A}</a:tableStyleId>
              </a:tblPr>
              <a:tblGrid>
                <a:gridCol w="1191600">
                  <a:extLst>
                    <a:ext uri="{9D8B030D-6E8A-4147-A177-3AD203B41FA5}">
                      <a16:colId xmlns="" xmlns:a16="http://schemas.microsoft.com/office/drawing/2014/main" val="20000"/>
                    </a:ext>
                  </a:extLst>
                </a:gridCol>
                <a:gridCol w="2536092">
                  <a:extLst>
                    <a:ext uri="{9D8B030D-6E8A-4147-A177-3AD203B41FA5}">
                      <a16:colId xmlns="" xmlns:a16="http://schemas.microsoft.com/office/drawing/2014/main" val="20001"/>
                    </a:ext>
                  </a:extLst>
                </a:gridCol>
                <a:gridCol w="2536092">
                  <a:extLst>
                    <a:ext uri="{9D8B030D-6E8A-4147-A177-3AD203B41FA5}">
                      <a16:colId xmlns="" xmlns:a16="http://schemas.microsoft.com/office/drawing/2014/main" val="20002"/>
                    </a:ext>
                  </a:extLst>
                </a:gridCol>
                <a:gridCol w="2536092">
                  <a:extLst>
                    <a:ext uri="{9D8B030D-6E8A-4147-A177-3AD203B41FA5}">
                      <a16:colId xmlns="" xmlns:a16="http://schemas.microsoft.com/office/drawing/2014/main" val="20003"/>
                    </a:ext>
                  </a:extLst>
                </a:gridCol>
              </a:tblGrid>
              <a:tr h="2299049">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900" b="1" dirty="0" smtClean="0">
                          <a:solidFill>
                            <a:schemeClr val="tx1"/>
                          </a:solidFill>
                        </a:rPr>
                        <a:t>1.1 </a:t>
                      </a:r>
                      <a:r>
                        <a:rPr lang="en-US" sz="900" b="1" dirty="0" smtClean="0">
                          <a:solidFill>
                            <a:schemeClr val="tx1"/>
                          </a:solidFill>
                        </a:rPr>
                        <a:t>Understand the Importance of Aligning Security Initiatives Skill Needs to Workforce Requirements</a:t>
                      </a:r>
                    </a:p>
                    <a:p>
                      <a:pPr>
                        <a:spcAft>
                          <a:spcPts val="600"/>
                        </a:spcAft>
                      </a:pPr>
                      <a:r>
                        <a:rPr lang="en-CA" sz="900" b="1" dirty="0" smtClean="0">
                          <a:solidFill>
                            <a:schemeClr val="tx1"/>
                          </a:solidFill>
                        </a:rPr>
                        <a:t>1.2 </a:t>
                      </a:r>
                      <a:r>
                        <a:rPr lang="en-US" sz="900" b="1" dirty="0" smtClean="0">
                          <a:solidFill>
                            <a:schemeClr val="tx1"/>
                          </a:solidFill>
                        </a:rPr>
                        <a:t>Identify Needed Skills for Future Initiatives</a:t>
                      </a:r>
                    </a:p>
                    <a:p>
                      <a:pPr>
                        <a:spcAft>
                          <a:spcPts val="600"/>
                        </a:spcAft>
                      </a:pPr>
                      <a:r>
                        <a:rPr lang="en-CA" sz="900" b="1" dirty="0" smtClean="0">
                          <a:solidFill>
                            <a:schemeClr val="tx1"/>
                          </a:solidFill>
                        </a:rPr>
                        <a:t>1.3 Document the Whiteboard Exercise</a:t>
                      </a:r>
                    </a:p>
                    <a:p>
                      <a:pPr>
                        <a:spcAft>
                          <a:spcPts val="600"/>
                        </a:spcAft>
                      </a:pPr>
                      <a:r>
                        <a:rPr lang="en-CA" sz="900" b="1" dirty="0" smtClean="0">
                          <a:solidFill>
                            <a:schemeClr val="tx1"/>
                          </a:solidFill>
                        </a:rPr>
                        <a:t>1.4 </a:t>
                      </a:r>
                      <a:r>
                        <a:rPr lang="en-US" sz="900" b="1" dirty="0" smtClean="0">
                          <a:solidFill>
                            <a:schemeClr val="tx1"/>
                          </a:solidFill>
                        </a:rPr>
                        <a:t>Prioritize the Initiative Skill Gaps</a:t>
                      </a:r>
                    </a:p>
                    <a:p>
                      <a:pPr>
                        <a:spcAft>
                          <a:spcPts val="600"/>
                        </a:spcAft>
                      </a:pPr>
                      <a:r>
                        <a:rPr lang="en-US" sz="900" b="1" dirty="0" smtClean="0">
                          <a:solidFill>
                            <a:schemeClr val="tx1"/>
                          </a:solidFill>
                        </a:rPr>
                        <a:t>1.5 Adapt Current and Future Roles to the Needs of Your Future Environment</a:t>
                      </a:r>
                      <a:endParaRPr lang="en-CA" sz="9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900" b="1" i="0" u="none" strike="noStrike" kern="1200" cap="none" spc="0" normalizeH="0" baseline="0" noProof="0" dirty="0">
                          <a:ln>
                            <a:noFill/>
                          </a:ln>
                          <a:solidFill>
                            <a:srgbClr val="333333"/>
                          </a:solidFill>
                          <a:effectLst/>
                          <a:uLnTx/>
                          <a:uFillTx/>
                          <a:latin typeface="+mn-lt"/>
                        </a:rPr>
                        <a:t>2.1 </a:t>
                      </a:r>
                      <a:r>
                        <a:rPr kumimoji="0" lang="en-US" sz="900" b="1" i="0" u="none" strike="noStrike" kern="1200" cap="none" spc="0" normalizeH="0" baseline="0" noProof="0" dirty="0" smtClean="0">
                          <a:ln>
                            <a:noFill/>
                          </a:ln>
                          <a:solidFill>
                            <a:srgbClr val="333333"/>
                          </a:solidFill>
                          <a:effectLst/>
                          <a:uLnTx/>
                          <a:uFillTx/>
                          <a:latin typeface="+mn-lt"/>
                        </a:rPr>
                        <a:t>Brainstorm the Technical Skills Needed for Your Organization’s Current and Future Work Roles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900" b="1" i="0" u="none" strike="noStrike" kern="1200" cap="none" spc="0" normalizeH="0" baseline="0" noProof="0" dirty="0" smtClean="0">
                          <a:ln>
                            <a:noFill/>
                          </a:ln>
                          <a:solidFill>
                            <a:srgbClr val="333333"/>
                          </a:solidFill>
                          <a:effectLst/>
                          <a:uLnTx/>
                          <a:uFillTx/>
                          <a:latin typeface="+mn-lt"/>
                        </a:rPr>
                        <a:t>2.2 </a:t>
                      </a:r>
                      <a:r>
                        <a:rPr kumimoji="0" lang="en-US" sz="900" b="1" i="0" u="none" strike="noStrike" kern="1200" cap="none" spc="0" normalizeH="0" baseline="0" noProof="0" dirty="0" smtClean="0">
                          <a:ln>
                            <a:noFill/>
                          </a:ln>
                          <a:solidFill>
                            <a:srgbClr val="333333"/>
                          </a:solidFill>
                          <a:effectLst/>
                          <a:uLnTx/>
                          <a:uFillTx/>
                          <a:latin typeface="+mn-lt"/>
                        </a:rPr>
                        <a:t>Leverage Info-tech’s Job Description Templates to Determine the Skills Required for Your Work Roles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900" b="1" i="0" u="none" strike="noStrike" kern="1200" cap="none" spc="0" normalizeH="0" baseline="0" noProof="0" dirty="0" smtClean="0">
                          <a:ln>
                            <a:noFill/>
                          </a:ln>
                          <a:solidFill>
                            <a:srgbClr val="333333"/>
                          </a:solidFill>
                          <a:effectLst/>
                          <a:uLnTx/>
                          <a:uFillTx/>
                          <a:latin typeface="+mn-lt"/>
                        </a:rPr>
                        <a:t>2.3 Use the NICE Cybersecurity Workforce Framework (NCWF) as a Guide to Establishing Skill Expectations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900" b="1" i="0" u="none" strike="noStrike" kern="1200" cap="none" spc="0" normalizeH="0" baseline="0" noProof="0" dirty="0" smtClean="0">
                          <a:ln>
                            <a:noFill/>
                          </a:ln>
                          <a:solidFill>
                            <a:srgbClr val="333333"/>
                          </a:solidFill>
                          <a:effectLst/>
                          <a:uLnTx/>
                          <a:uFillTx/>
                          <a:latin typeface="+mn-lt"/>
                        </a:rPr>
                        <a:t>2.4 Document the Technical Skills of Your </a:t>
                      </a:r>
                      <a:r>
                        <a:rPr kumimoji="0" lang="en-US" sz="900" b="1" i="1" u="none" strike="noStrike" kern="1200" cap="none" spc="0" normalizeH="0" baseline="0" noProof="0" dirty="0" smtClean="0">
                          <a:ln>
                            <a:noFill/>
                          </a:ln>
                          <a:solidFill>
                            <a:srgbClr val="333333"/>
                          </a:solidFill>
                          <a:effectLst/>
                          <a:uLnTx/>
                          <a:uFillTx/>
                          <a:latin typeface="+mn-lt"/>
                        </a:rPr>
                        <a:t>Current</a:t>
                      </a:r>
                      <a:r>
                        <a:rPr kumimoji="0" lang="en-US" sz="900" b="1" i="0" u="none" strike="noStrike" kern="1200" cap="none" spc="0" normalizeH="0" baseline="0" noProof="0" dirty="0" smtClean="0">
                          <a:ln>
                            <a:noFill/>
                          </a:ln>
                          <a:solidFill>
                            <a:srgbClr val="333333"/>
                          </a:solidFill>
                          <a:effectLst/>
                          <a:uLnTx/>
                          <a:uFillTx/>
                          <a:latin typeface="+mn-lt"/>
                        </a:rPr>
                        <a:t> Workforce Roles and Identify Employee Skill Gaps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900" b="1" i="0" u="none" strike="noStrike" kern="1200" cap="none" spc="0" normalizeH="0" baseline="0" noProof="0" dirty="0" smtClean="0">
                          <a:ln>
                            <a:noFill/>
                          </a:ln>
                          <a:solidFill>
                            <a:srgbClr val="333333"/>
                          </a:solidFill>
                          <a:effectLst/>
                          <a:uLnTx/>
                          <a:uFillTx/>
                          <a:latin typeface="+mn-lt"/>
                        </a:rPr>
                        <a:t>2.5 Document Technical Skills Required for </a:t>
                      </a:r>
                      <a:r>
                        <a:rPr kumimoji="0" lang="en-US" sz="900" b="1" i="1" u="none" strike="noStrike" kern="1200" cap="none" spc="0" normalizeH="0" baseline="0" noProof="0" dirty="0" smtClean="0">
                          <a:ln>
                            <a:noFill/>
                          </a:ln>
                          <a:solidFill>
                            <a:srgbClr val="333333"/>
                          </a:solidFill>
                          <a:effectLst/>
                          <a:uLnTx/>
                          <a:uFillTx/>
                          <a:latin typeface="+mn-lt"/>
                        </a:rPr>
                        <a:t>Future</a:t>
                      </a:r>
                      <a:r>
                        <a:rPr kumimoji="0" lang="en-US" sz="900" b="1" i="0" u="none" strike="noStrike" kern="1200" cap="none" spc="0" normalizeH="0" baseline="0" noProof="0" dirty="0" smtClean="0">
                          <a:ln>
                            <a:noFill/>
                          </a:ln>
                          <a:solidFill>
                            <a:srgbClr val="333333"/>
                          </a:solidFill>
                          <a:effectLst/>
                          <a:uLnTx/>
                          <a:uFillTx/>
                          <a:latin typeface="+mn-lt"/>
                        </a:rPr>
                        <a:t> Work Roles</a:t>
                      </a:r>
                      <a:endParaRPr kumimoji="0" lang="en-CA" sz="900" b="1" i="0" u="none" strike="noStrike" kern="1200" cap="none" spc="0" normalizeH="0" baseline="0" noProof="0" dirty="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900" b="1" dirty="0">
                          <a:solidFill>
                            <a:schemeClr val="tx1"/>
                          </a:solidFill>
                        </a:rPr>
                        <a:t>3.1 </a:t>
                      </a:r>
                      <a:r>
                        <a:rPr lang="en-US" sz="900" b="1" dirty="0" smtClean="0">
                          <a:solidFill>
                            <a:schemeClr val="tx1"/>
                          </a:solidFill>
                        </a:rPr>
                        <a:t>Review the Five Key Factors for Skills Acquisition</a:t>
                      </a:r>
                    </a:p>
                    <a:p>
                      <a:pPr>
                        <a:spcAft>
                          <a:spcPts val="600"/>
                        </a:spcAft>
                      </a:pPr>
                      <a:r>
                        <a:rPr lang="en-CA" sz="900" b="1" baseline="0" dirty="0" smtClean="0">
                          <a:solidFill>
                            <a:schemeClr val="tx1"/>
                          </a:solidFill>
                        </a:rPr>
                        <a:t>3.2 </a:t>
                      </a:r>
                      <a:r>
                        <a:rPr lang="en-US" sz="900" b="1" baseline="0" dirty="0" smtClean="0">
                          <a:solidFill>
                            <a:schemeClr val="tx1"/>
                          </a:solidFill>
                        </a:rPr>
                        <a:t>Explore Your Options for Sourcing Skills </a:t>
                      </a:r>
                    </a:p>
                    <a:p>
                      <a:pPr>
                        <a:spcAft>
                          <a:spcPts val="600"/>
                        </a:spcAft>
                      </a:pPr>
                      <a:r>
                        <a:rPr lang="en-US" sz="900" b="1" baseline="0" dirty="0" smtClean="0">
                          <a:solidFill>
                            <a:schemeClr val="tx1"/>
                          </a:solidFill>
                        </a:rPr>
                        <a:t>3.3 Determine How to Acquire Needed Skills</a:t>
                      </a:r>
                    </a:p>
                    <a:p>
                      <a:pPr>
                        <a:spcAft>
                          <a:spcPts val="600"/>
                        </a:spcAft>
                      </a:pPr>
                      <a:r>
                        <a:rPr lang="en-US" sz="900" b="1" baseline="0" dirty="0" smtClean="0">
                          <a:solidFill>
                            <a:schemeClr val="tx1"/>
                          </a:solidFill>
                        </a:rPr>
                        <a:t>3.4 Review Decision </a:t>
                      </a:r>
                      <a:endParaRPr lang="en-CA" sz="9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0"/>
                  </a:ext>
                </a:extLst>
              </a:tr>
              <a:tr h="898222">
                <a:tc>
                  <a:txBody>
                    <a:bodyPr/>
                    <a:lstStyle/>
                    <a:p>
                      <a:pPr algn="ctr"/>
                      <a:r>
                        <a:rPr lang="en-CA" sz="1000" b="1" dirty="0" smtClean="0">
                          <a:solidFill>
                            <a:schemeClr val="bg1"/>
                          </a:solidFill>
                        </a:rPr>
                        <a:t>Guided </a:t>
                      </a:r>
                      <a:r>
                        <a:rPr lang="en-CA" sz="1000" b="1" dirty="0">
                          <a:solidFill>
                            <a:schemeClr val="bg1"/>
                          </a:solidFill>
                        </a:rPr>
                        <a:t>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900" b="0" dirty="0" smtClean="0"/>
                        <a:t>Define</a:t>
                      </a:r>
                      <a:r>
                        <a:rPr lang="en-US" sz="900" b="0" baseline="0" dirty="0" smtClean="0"/>
                        <a:t> </a:t>
                      </a:r>
                      <a:r>
                        <a:rPr lang="en-US" sz="900" b="0" dirty="0" smtClean="0"/>
                        <a:t>security roadmap skill needs.</a:t>
                      </a:r>
                    </a:p>
                    <a:p>
                      <a:pPr marL="228600" indent="-228600">
                        <a:spcAft>
                          <a:spcPts val="600"/>
                        </a:spcAft>
                        <a:buSzPct val="150000"/>
                        <a:buBlip>
                          <a:blip r:embed="rId3"/>
                        </a:buBlip>
                      </a:pPr>
                      <a:r>
                        <a:rPr lang="en-US" sz="900" b="0" dirty="0" smtClean="0">
                          <a:cs typeface="Open Sans"/>
                        </a:rPr>
                        <a:t>Prioritize and associate roles with</a:t>
                      </a:r>
                      <a:r>
                        <a:rPr lang="en-US" sz="900" b="0" baseline="0" dirty="0" smtClean="0">
                          <a:cs typeface="Open Sans"/>
                        </a:rPr>
                        <a:t> the initiative skill gaps. </a:t>
                      </a:r>
                      <a:endParaRPr lang="en-US" sz="9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900" b="0" baseline="0" dirty="0" smtClean="0">
                          <a:cs typeface="Open Sans"/>
                        </a:rPr>
                        <a:t>Align role requirements with future initiative skill needs.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900" b="0" dirty="0" smtClean="0">
                          <a:cs typeface="Open Sans"/>
                        </a:rPr>
                        <a:t>Understand and</a:t>
                      </a:r>
                      <a:r>
                        <a:rPr lang="en-US" sz="900" b="0" baseline="0" dirty="0" smtClean="0">
                          <a:cs typeface="Open Sans"/>
                        </a:rPr>
                        <a:t> define </a:t>
                      </a:r>
                      <a:r>
                        <a:rPr lang="en-US" sz="900" b="0" dirty="0" smtClean="0">
                          <a:cs typeface="Open Sans"/>
                        </a:rPr>
                        <a:t>the factors that influence the skills sourcing plan,</a:t>
                      </a:r>
                      <a:r>
                        <a:rPr lang="en-US" sz="900" b="0" baseline="0" dirty="0" smtClean="0">
                          <a:cs typeface="Open Sans"/>
                        </a:rPr>
                        <a:t> and discuss options for sourcing skills. </a:t>
                      </a:r>
                      <a:r>
                        <a:rPr lang="en-US" sz="900" b="0" dirty="0" smtClean="0">
                          <a:cs typeface="Open Sans"/>
                        </a:rPr>
                        <a:t> </a:t>
                      </a:r>
                      <a:endParaRPr lang="en-CA" sz="900" b="0" dirty="0" smtClean="0">
                        <a:solidFill>
                          <a:schemeClr val="tx1"/>
                        </a:solidFill>
                        <a:cs typeface="+mn-cs"/>
                      </a:endParaRPr>
                    </a:p>
                    <a:p>
                      <a:pPr marL="228600" indent="-228600">
                        <a:spcAft>
                          <a:spcPts val="600"/>
                        </a:spcAft>
                        <a:buSzPct val="150000"/>
                        <a:buBlip>
                          <a:blip r:embed="rId3"/>
                        </a:buBlip>
                      </a:pPr>
                      <a:r>
                        <a:rPr lang="en-US" sz="900" b="0" dirty="0" smtClean="0">
                          <a:solidFill>
                            <a:schemeClr val="tx1"/>
                          </a:solidFill>
                          <a:cs typeface="+mn-cs"/>
                        </a:rPr>
                        <a:t>Score</a:t>
                      </a:r>
                      <a:r>
                        <a:rPr lang="en-US" sz="900" b="0" baseline="0" dirty="0" smtClean="0">
                          <a:solidFill>
                            <a:schemeClr val="tx1"/>
                          </a:solidFill>
                          <a:cs typeface="+mn-cs"/>
                        </a:rPr>
                        <a:t> key factors against needed skill, and determine how to source a skill. </a:t>
                      </a:r>
                      <a:endParaRPr lang="en-US" sz="900" b="0" dirty="0" smtClean="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1"/>
                  </a:ext>
                </a:extLst>
              </a:tr>
              <a:tr h="648511">
                <a:tc>
                  <a:txBody>
                    <a:bodyPr/>
                    <a:lstStyle/>
                    <a:p>
                      <a:pPr algn="ctr"/>
                      <a:r>
                        <a:rPr lang="en-CA" sz="1000" b="1" dirty="0" smtClean="0">
                          <a:solidFill>
                            <a:schemeClr val="bg1"/>
                          </a:solidFill>
                        </a:rPr>
                        <a:t>Onsite</a:t>
                      </a:r>
                      <a:r>
                        <a:rPr lang="en-CA" sz="1000" b="1" baseline="0" dirty="0" smtClean="0">
                          <a:solidFill>
                            <a:schemeClr val="bg1"/>
                          </a:solidFill>
                        </a:rPr>
                        <a:t> Workshop</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r>
                        <a:rPr lang="en-CA" sz="900" b="1" dirty="0" smtClean="0"/>
                        <a:t>Module</a:t>
                      </a:r>
                      <a:r>
                        <a:rPr lang="en-CA" sz="900" b="1" baseline="0" dirty="0" smtClean="0"/>
                        <a:t> 1</a:t>
                      </a:r>
                      <a:r>
                        <a:rPr lang="en-CA" sz="900" b="1" dirty="0" smtClean="0"/>
                        <a:t>:</a:t>
                      </a:r>
                    </a:p>
                    <a:p>
                      <a:pPr marL="0" indent="0">
                        <a:buFont typeface="Arial" panose="020B0604020202020204" pitchFamily="34" charset="0"/>
                        <a:buNone/>
                      </a:pPr>
                      <a:r>
                        <a:rPr lang="en-US" sz="900" dirty="0" smtClean="0"/>
                        <a:t>Identify Skill Needs for Target State </a:t>
                      </a:r>
                      <a:endParaRPr lang="en-CA" sz="9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00" b="1" dirty="0"/>
                        <a:t>Module</a:t>
                      </a:r>
                      <a:r>
                        <a:rPr lang="en-CA" sz="900" b="1" baseline="0" dirty="0"/>
                        <a:t> 2</a:t>
                      </a:r>
                      <a:r>
                        <a:rPr lang="en-CA" sz="900" b="1" dirty="0"/>
                        <a:t>:</a:t>
                      </a:r>
                    </a:p>
                    <a:p>
                      <a:pPr marL="0" indent="0">
                        <a:buFont typeface="Arial" panose="020B0604020202020204" pitchFamily="34" charset="0"/>
                        <a:buNone/>
                      </a:pPr>
                      <a:r>
                        <a:rPr lang="en-US" sz="900" dirty="0" smtClean="0"/>
                        <a:t>Identify Technical Skill Gaps</a:t>
                      </a:r>
                    </a:p>
                    <a:p>
                      <a:endParaRPr lang="en-CA" sz="9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00" b="1" dirty="0"/>
                        <a:t>Module</a:t>
                      </a:r>
                      <a:r>
                        <a:rPr lang="en-CA" sz="900" b="1" baseline="0" dirty="0"/>
                        <a:t> 3</a:t>
                      </a:r>
                      <a:r>
                        <a:rPr lang="en-CA" sz="900" b="1" dirty="0"/>
                        <a:t>:</a:t>
                      </a:r>
                    </a:p>
                    <a:p>
                      <a:pPr marL="0" indent="0">
                        <a:buFont typeface="Arial" panose="020B0604020202020204" pitchFamily="34" charset="0"/>
                        <a:buNone/>
                      </a:pPr>
                      <a:r>
                        <a:rPr lang="en-US" sz="900" dirty="0" smtClean="0"/>
                        <a:t>Develop a Skills Sourcing Plan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2"/>
                  </a:ext>
                </a:extLst>
              </a:tr>
              <a:tr h="1043647">
                <a:tc>
                  <a:txBody>
                    <a:bodyPr/>
                    <a:lstStyle/>
                    <a:p>
                      <a:endParaRPr lang="en-CA" sz="10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CA" sz="900" b="1" dirty="0"/>
                        <a:t>Phase 1 Outcome:</a:t>
                      </a:r>
                    </a:p>
                    <a:p>
                      <a:pPr marL="171450" indent="-171450">
                        <a:buFont typeface="Arial" panose="020B0604020202020204" pitchFamily="34" charset="0"/>
                        <a:buChar char="•"/>
                      </a:pPr>
                      <a:r>
                        <a:rPr lang="en-US" sz="900" dirty="0" smtClean="0"/>
                        <a:t>Identify skills needed to support the organization’s security initiatives. </a:t>
                      </a:r>
                    </a:p>
                    <a:p>
                      <a:pPr marL="171450" indent="-171450">
                        <a:buFont typeface="Arial" panose="020B0604020202020204" pitchFamily="34" charset="0"/>
                        <a:buChar char="•"/>
                      </a:pPr>
                      <a:r>
                        <a:rPr lang="en-US" sz="900" dirty="0" smtClean="0"/>
                        <a:t>Identify and define current and future roles that align with security initiatives.</a:t>
                      </a:r>
                      <a:endParaRPr lang="en-US" sz="900" dirty="0"/>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00" b="1" dirty="0"/>
                        <a:t>Phase 2 Outcome:</a:t>
                      </a:r>
                    </a:p>
                    <a:p>
                      <a:pPr marL="171450" indent="-171450">
                        <a:buFont typeface="Arial" panose="020B0604020202020204" pitchFamily="34" charset="0"/>
                        <a:buChar char="•"/>
                      </a:pPr>
                      <a:r>
                        <a:rPr lang="en-US" sz="900" dirty="0" smtClean="0"/>
                        <a:t>Identify and define skill</a:t>
                      </a:r>
                      <a:r>
                        <a:rPr lang="en-US" sz="900" baseline="0" dirty="0" smtClean="0"/>
                        <a:t> requirements of </a:t>
                      </a:r>
                      <a:r>
                        <a:rPr lang="en-US" sz="900" dirty="0" smtClean="0"/>
                        <a:t>current and future roles that align with security initiatives.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r>
                        <a:rPr lang="en-CA" sz="900" b="1" dirty="0"/>
                        <a:t>Phase 3 Outcome:</a:t>
                      </a:r>
                    </a:p>
                    <a:p>
                      <a:pPr marL="171450" indent="-171450">
                        <a:buFont typeface="Arial" panose="020B0604020202020204" pitchFamily="34" charset="0"/>
                        <a:buChar char="•"/>
                      </a:pPr>
                      <a:r>
                        <a:rPr lang="en-US" sz="900" dirty="0" smtClean="0"/>
                        <a:t>Create impact scoring scales that reflect current business context and upcoming security initiatives for the five key factors that influence your decision to build or buy needed skills.</a:t>
                      </a:r>
                    </a:p>
                    <a:p>
                      <a:pPr marL="171450" indent="-171450">
                        <a:buFont typeface="Arial" panose="020B0604020202020204" pitchFamily="34" charset="0"/>
                        <a:buChar char="•"/>
                      </a:pPr>
                      <a:r>
                        <a:rPr lang="en-US" sz="900" dirty="0" smtClean="0"/>
                        <a:t>Decide how to acquire skills.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 xmlns:a16="http://schemas.microsoft.com/office/drawing/2014/main" val="10003"/>
                  </a:ext>
                </a:extLst>
              </a:tr>
            </a:tbl>
          </a:graphicData>
        </a:graphic>
      </p:graphicFrame>
      <p:pic>
        <p:nvPicPr>
          <p:cNvPr id="19" name="Picture 18"/>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316708" y="3862055"/>
            <a:ext cx="717538" cy="646386"/>
          </a:xfrm>
          <a:prstGeom prst="rect">
            <a:avLst/>
          </a:prstGeom>
        </p:spPr>
      </p:pic>
      <p:pic>
        <p:nvPicPr>
          <p:cNvPr id="20" name="Picture 19"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51239"/>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6" cstate="print"/>
          <a:srcRect l="12204" t="22820" r="8463" b="22257"/>
          <a:stretch/>
        </p:blipFill>
        <p:spPr>
          <a:xfrm>
            <a:off x="454730" y="4810727"/>
            <a:ext cx="476922" cy="306496"/>
          </a:xfrm>
          <a:prstGeom prst="rect">
            <a:avLst/>
          </a:prstGeom>
          <a:effectLst/>
        </p:spPr>
      </p:pic>
      <p:sp>
        <p:nvSpPr>
          <p:cNvPr id="15" name="Chevron 14"/>
          <p:cNvSpPr/>
          <p:nvPr/>
        </p:nvSpPr>
        <p:spPr>
          <a:xfrm>
            <a:off x="1301687" y="1135776"/>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1. Identify Skill Needs for Target </a:t>
            </a:r>
            <a:r>
              <a:rPr lang="en-US" sz="1200" dirty="0" smtClean="0">
                <a:solidFill>
                  <a:srgbClr val="FFFFFF"/>
                </a:solidFill>
              </a:rPr>
              <a:t>State </a:t>
            </a:r>
            <a:endParaRPr lang="en-US" sz="1200" dirty="0">
              <a:solidFill>
                <a:srgbClr val="FFFFFF"/>
              </a:solidFill>
            </a:endParaRPr>
          </a:p>
        </p:txBody>
      </p:sp>
      <p:sp>
        <p:nvSpPr>
          <p:cNvPr id="16" name="Chevron 15"/>
          <p:cNvSpPr/>
          <p:nvPr/>
        </p:nvSpPr>
        <p:spPr>
          <a:xfrm>
            <a:off x="3838233" y="1135775"/>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2. Identify Technical Skill </a:t>
            </a:r>
            <a:r>
              <a:rPr lang="en-US" sz="1200" dirty="0" smtClean="0">
                <a:solidFill>
                  <a:srgbClr val="FFFFFF"/>
                </a:solidFill>
              </a:rPr>
              <a:t>Gaps</a:t>
            </a:r>
            <a:endParaRPr lang="en-US" sz="1200" dirty="0">
              <a:solidFill>
                <a:srgbClr val="FFFFFF"/>
              </a:solidFill>
            </a:endParaRPr>
          </a:p>
        </p:txBody>
      </p:sp>
      <p:sp>
        <p:nvSpPr>
          <p:cNvPr id="17" name="Chevron 16"/>
          <p:cNvSpPr/>
          <p:nvPr/>
        </p:nvSpPr>
        <p:spPr>
          <a:xfrm>
            <a:off x="6371121" y="1135775"/>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3. Develop a Skills Sourcing Plan for Future Work Roles</a:t>
            </a:r>
          </a:p>
        </p:txBody>
      </p:sp>
      <p:sp>
        <p:nvSpPr>
          <p:cNvPr id="4" name="Title 3"/>
          <p:cNvSpPr>
            <a:spLocks noGrp="1"/>
          </p:cNvSpPr>
          <p:nvPr>
            <p:ph type="title"/>
          </p:nvPr>
        </p:nvSpPr>
        <p:spPr/>
        <p:txBody>
          <a:bodyPr/>
          <a:lstStyle/>
          <a:p>
            <a:r>
              <a:rPr lang="en-US" dirty="0"/>
              <a:t>Close the InfoSec Skills Gap: Develop a Technical Skills Sourcing Plan – project overview</a:t>
            </a:r>
            <a:endParaRPr lang="en-CA" dirty="0"/>
          </a:p>
        </p:txBody>
      </p:sp>
    </p:spTree>
    <p:extLst>
      <p:ext uri="{BB962C8B-B14F-4D97-AF65-F5344CB8AC3E}">
        <p14:creationId xmlns:p14="http://schemas.microsoft.com/office/powerpoint/2010/main" val="1323928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494322795"/>
              </p:ext>
            </p:extLst>
          </p:nvPr>
        </p:nvGraphicFramePr>
        <p:xfrm>
          <a:off x="251519" y="1677686"/>
          <a:ext cx="8625780" cy="4594405"/>
        </p:xfrm>
        <a:graphic>
          <a:graphicData uri="http://schemas.openxmlformats.org/drawingml/2006/table">
            <a:tbl>
              <a:tblPr firstRow="1" bandRow="1">
                <a:tableStyleId>{5C22544A-7EE6-4342-B048-85BDC9FD1C3A}</a:tableStyleId>
              </a:tblPr>
              <a:tblGrid>
                <a:gridCol w="402620">
                  <a:extLst>
                    <a:ext uri="{9D8B030D-6E8A-4147-A177-3AD203B41FA5}">
                      <a16:colId xmlns="" xmlns:a16="http://schemas.microsoft.com/office/drawing/2014/main" val="20000"/>
                    </a:ext>
                  </a:extLst>
                </a:gridCol>
                <a:gridCol w="2055790">
                  <a:extLst>
                    <a:ext uri="{9D8B030D-6E8A-4147-A177-3AD203B41FA5}">
                      <a16:colId xmlns="" xmlns:a16="http://schemas.microsoft.com/office/drawing/2014/main" val="20001"/>
                    </a:ext>
                  </a:extLst>
                </a:gridCol>
                <a:gridCol w="2055790">
                  <a:extLst>
                    <a:ext uri="{9D8B030D-6E8A-4147-A177-3AD203B41FA5}">
                      <a16:colId xmlns="" xmlns:a16="http://schemas.microsoft.com/office/drawing/2014/main" val="20002"/>
                    </a:ext>
                  </a:extLst>
                </a:gridCol>
                <a:gridCol w="2055790">
                  <a:extLst>
                    <a:ext uri="{9D8B030D-6E8A-4147-A177-3AD203B41FA5}">
                      <a16:colId xmlns="" xmlns:a16="http://schemas.microsoft.com/office/drawing/2014/main" val="20003"/>
                    </a:ext>
                  </a:extLst>
                </a:gridCol>
                <a:gridCol w="2055790">
                  <a:extLst>
                    <a:ext uri="{9D8B030D-6E8A-4147-A177-3AD203B41FA5}">
                      <a16:colId xmlns="" xmlns:a16="http://schemas.microsoft.com/office/drawing/2014/main" val="20004"/>
                    </a:ext>
                  </a:extLst>
                </a:gridCol>
              </a:tblGrid>
              <a:tr h="287991">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 xmlns:a16="http://schemas.microsoft.com/office/drawing/2014/main" val="10000"/>
                  </a:ext>
                </a:extLst>
              </a:tr>
              <a:tr h="2426569">
                <a:tc>
                  <a:txBody>
                    <a:bodyPr/>
                    <a:lstStyle/>
                    <a:p>
                      <a:pPr marL="2160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US" sz="1000" b="1" dirty="0" smtClean="0">
                          <a:solidFill>
                            <a:schemeClr val="tx1"/>
                          </a:solidFill>
                        </a:rPr>
                        <a:t>Identify Skill Needs for Target State </a:t>
                      </a:r>
                    </a:p>
                    <a:p>
                      <a:pPr marL="216000" indent="-457200">
                        <a:spcAft>
                          <a:spcPts val="0"/>
                        </a:spcAft>
                      </a:pPr>
                      <a:r>
                        <a:rPr lang="en-US" sz="1000" b="1" dirty="0" smtClean="0">
                          <a:solidFill>
                            <a:schemeClr val="tx1"/>
                          </a:solidFill>
                        </a:rPr>
                        <a:t>1.1</a:t>
                      </a:r>
                      <a:r>
                        <a:rPr lang="en-US" sz="1000" b="0" dirty="0" smtClean="0">
                          <a:solidFill>
                            <a:schemeClr val="tx1"/>
                          </a:solidFill>
                        </a:rPr>
                        <a:t> Understand the importance of aligning security initiatives skill needs to workforce requirements.</a:t>
                      </a:r>
                    </a:p>
                    <a:p>
                      <a:pPr marL="216000" indent="-457200">
                        <a:spcAft>
                          <a:spcPts val="0"/>
                        </a:spcAft>
                      </a:pPr>
                      <a:r>
                        <a:rPr lang="en-US" sz="1000" b="1" dirty="0" smtClean="0">
                          <a:solidFill>
                            <a:schemeClr val="tx1"/>
                          </a:solidFill>
                        </a:rPr>
                        <a:t>1.2</a:t>
                      </a:r>
                      <a:r>
                        <a:rPr lang="en-US" sz="1000" b="0" dirty="0" smtClean="0">
                          <a:solidFill>
                            <a:schemeClr val="tx1"/>
                          </a:solidFill>
                        </a:rPr>
                        <a:t> Identify needed skills for future initiatives.</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1.3</a:t>
                      </a:r>
                      <a:r>
                        <a:rPr lang="en-CA" sz="1000" b="0" dirty="0" smtClean="0">
                          <a:solidFill>
                            <a:schemeClr val="tx1"/>
                          </a:solidFill>
                        </a:rPr>
                        <a:t> </a:t>
                      </a:r>
                      <a:r>
                        <a:rPr lang="en-US" sz="1000" b="0" dirty="0" smtClean="0">
                          <a:solidFill>
                            <a:schemeClr val="tx1"/>
                          </a:solidFill>
                        </a:rPr>
                        <a:t>Prioritize the initiative skill gaps.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Define</a:t>
                      </a:r>
                      <a:r>
                        <a:rPr lang="en-CA" sz="1000" b="1" baseline="0" dirty="0" smtClean="0">
                          <a:solidFill>
                            <a:schemeClr val="tx1"/>
                          </a:solidFill>
                        </a:rPr>
                        <a:t> Technical Skill Requirements</a:t>
                      </a:r>
                      <a:endParaRPr lang="en-CA" sz="1000" b="1" dirty="0" smtClean="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2.1 </a:t>
                      </a:r>
                      <a:r>
                        <a:rPr lang="en-US" sz="1000" b="0" dirty="0" smtClean="0">
                          <a:solidFill>
                            <a:schemeClr val="tx1"/>
                          </a:solidFill>
                        </a:rPr>
                        <a:t>Assign work roles to the needs of your future environment.</a:t>
                      </a:r>
                      <a:endParaRPr lang="en-CA" sz="1000" b="0" dirty="0" smtClean="0">
                        <a:solidFill>
                          <a:schemeClr val="tx1"/>
                        </a:solidFill>
                      </a:endParaRPr>
                    </a:p>
                    <a:p>
                      <a:pPr marL="216000" indent="-457200">
                        <a:spcAft>
                          <a:spcPts val="0"/>
                        </a:spcAft>
                      </a:pPr>
                      <a:r>
                        <a:rPr lang="en-CA" sz="1000" b="1" dirty="0" smtClean="0">
                          <a:solidFill>
                            <a:schemeClr val="tx1"/>
                          </a:solidFill>
                        </a:rPr>
                        <a:t>2.2</a:t>
                      </a:r>
                      <a:r>
                        <a:rPr lang="en-CA" sz="1000" b="0" baseline="0" dirty="0" smtClean="0">
                          <a:solidFill>
                            <a:schemeClr val="tx1"/>
                          </a:solidFill>
                        </a:rPr>
                        <a:t> Discuss </a:t>
                      </a:r>
                      <a:r>
                        <a:rPr lang="en-US" sz="1000" b="0" baseline="0" dirty="0" smtClean="0">
                          <a:solidFill>
                            <a:schemeClr val="tx1"/>
                          </a:solidFill>
                        </a:rPr>
                        <a:t>the</a:t>
                      </a:r>
                      <a:r>
                        <a:rPr lang="en-US" sz="1000" b="0" dirty="0" smtClean="0">
                          <a:solidFill>
                            <a:schemeClr val="tx1"/>
                          </a:solidFill>
                        </a:rPr>
                        <a:t> NICE Cybersecurity Workforce Framework.</a:t>
                      </a: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2.3</a:t>
                      </a:r>
                      <a:r>
                        <a:rPr lang="en-CA" sz="1000" b="1" baseline="0" dirty="0" smtClean="0">
                          <a:solidFill>
                            <a:schemeClr val="tx1"/>
                          </a:solidFill>
                        </a:rPr>
                        <a:t> </a:t>
                      </a:r>
                      <a:r>
                        <a:rPr lang="en-US" sz="1000" b="0" baseline="0" dirty="0" smtClean="0">
                          <a:solidFill>
                            <a:schemeClr val="tx1"/>
                          </a:solidFill>
                        </a:rPr>
                        <a:t>Develop technical skill requirements for current and future work roles.</a:t>
                      </a:r>
                      <a:endParaRPr lang="en-US" sz="1000" b="0" dirty="0" smtClean="0">
                        <a:solidFill>
                          <a:schemeClr val="tx1"/>
                        </a:solidFil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lang="en-CA" sz="1000" b="0" dirty="0" smtClean="0">
                          <a:solidFill>
                            <a:schemeClr val="tx1"/>
                          </a:solidFill>
                        </a:rPr>
                        <a:t>.</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US" sz="1000" b="1" dirty="0" smtClean="0">
                          <a:solidFill>
                            <a:schemeClr val="tx1"/>
                          </a:solidFill>
                        </a:rPr>
                        <a:t>Acquire</a:t>
                      </a:r>
                      <a:r>
                        <a:rPr lang="en-US" sz="1000" b="1" baseline="0" dirty="0" smtClean="0">
                          <a:solidFill>
                            <a:schemeClr val="tx1"/>
                          </a:solidFill>
                        </a:rPr>
                        <a:t> Technical skills</a:t>
                      </a:r>
                      <a:endParaRPr lang="en-CA" sz="1000" b="1" dirty="0">
                        <a:solidFill>
                          <a:schemeClr val="tx1"/>
                        </a:solidFill>
                      </a:endParaRPr>
                    </a:p>
                    <a:p>
                      <a:pPr marL="216000" indent="-457200">
                        <a:spcAft>
                          <a:spcPts val="0"/>
                        </a:spcAft>
                      </a:pPr>
                      <a:r>
                        <a:rPr lang="en-CA" sz="1000" b="1" dirty="0" smtClean="0">
                          <a:solidFill>
                            <a:schemeClr val="tx1"/>
                          </a:solidFill>
                        </a:rPr>
                        <a:t>3.1 </a:t>
                      </a:r>
                      <a:r>
                        <a:rPr lang="en-CA" sz="1000" b="0" dirty="0" smtClean="0">
                          <a:solidFill>
                            <a:schemeClr val="tx1"/>
                          </a:solidFill>
                        </a:rPr>
                        <a:t>Continue</a:t>
                      </a:r>
                      <a:r>
                        <a:rPr lang="en-CA" sz="1000" b="0" baseline="0" dirty="0" smtClean="0">
                          <a:solidFill>
                            <a:schemeClr val="tx1"/>
                          </a:solidFill>
                        </a:rPr>
                        <a:t> developing technical skill requirements for current and future work roles.</a:t>
                      </a:r>
                      <a:endParaRPr lang="en-CA" sz="1000" b="0" dirty="0">
                        <a:solidFill>
                          <a:schemeClr val="tx1"/>
                        </a:solidFill>
                      </a:endParaRPr>
                    </a:p>
                    <a:p>
                      <a:pPr marL="216000" indent="-457200">
                        <a:spcAft>
                          <a:spcPts val="0"/>
                        </a:spcAft>
                      </a:pPr>
                      <a:r>
                        <a:rPr lang="en-CA" sz="1000" b="1" dirty="0">
                          <a:solidFill>
                            <a:schemeClr val="tx1"/>
                          </a:solidFill>
                        </a:rPr>
                        <a:t>3.2 </a:t>
                      </a:r>
                      <a:r>
                        <a:rPr lang="en-CA" sz="1000" b="0" dirty="0" smtClean="0">
                          <a:solidFill>
                            <a:schemeClr val="tx1"/>
                          </a:solidFill>
                        </a:rPr>
                        <a:t>Conduct </a:t>
                      </a:r>
                      <a:r>
                        <a:rPr lang="en-CA" sz="1000" b="0" i="1" dirty="0" smtClean="0">
                          <a:solidFill>
                            <a:schemeClr val="tx1"/>
                          </a:solidFill>
                        </a:rPr>
                        <a:t>Current Workforce Skills</a:t>
                      </a:r>
                      <a:r>
                        <a:rPr lang="en-CA" sz="1000" b="0" i="1" baseline="0" dirty="0" smtClean="0">
                          <a:solidFill>
                            <a:schemeClr val="tx1"/>
                          </a:solidFill>
                        </a:rPr>
                        <a:t> Assessment.</a:t>
                      </a:r>
                    </a:p>
                    <a:p>
                      <a:pPr marL="216000" indent="-457200">
                        <a:spcAft>
                          <a:spcPts val="0"/>
                        </a:spcAft>
                      </a:pPr>
                      <a:r>
                        <a:rPr lang="en-CA" sz="1000" b="1" dirty="0" smtClean="0">
                          <a:solidFill>
                            <a:schemeClr val="tx1"/>
                          </a:solidFill>
                        </a:rPr>
                        <a:t>3.3</a:t>
                      </a:r>
                      <a:r>
                        <a:rPr lang="en-CA" sz="1000" b="0" dirty="0" smtClean="0">
                          <a:solidFill>
                            <a:schemeClr val="tx1"/>
                          </a:solidFill>
                        </a:rPr>
                        <a:t> Discuss methods of acquiring</a:t>
                      </a:r>
                      <a:r>
                        <a:rPr lang="en-CA" sz="1000" b="0" baseline="0" dirty="0" smtClean="0">
                          <a:solidFill>
                            <a:schemeClr val="tx1"/>
                          </a:solidFill>
                        </a:rPr>
                        <a:t> skills.</a:t>
                      </a:r>
                    </a:p>
                    <a:p>
                      <a:pPr marL="216000" indent="-457200">
                        <a:spcAft>
                          <a:spcPts val="0"/>
                        </a:spcAft>
                      </a:pPr>
                      <a:r>
                        <a:rPr lang="en-US" sz="1000" b="1" baseline="0" dirty="0" smtClean="0">
                          <a:solidFill>
                            <a:schemeClr val="tx1"/>
                          </a:solidFill>
                        </a:rPr>
                        <a:t>3.4</a:t>
                      </a:r>
                      <a:r>
                        <a:rPr lang="en-US" sz="1000" b="0" baseline="0" dirty="0" smtClean="0">
                          <a:solidFill>
                            <a:schemeClr val="tx1"/>
                          </a:solidFill>
                        </a:rPr>
                        <a:t> Develop a plan to acquire skills. </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Plan to</a:t>
                      </a:r>
                      <a:r>
                        <a:rPr lang="en-CA" sz="1000" b="1" baseline="0" dirty="0" smtClean="0">
                          <a:solidFill>
                            <a:schemeClr val="tx1"/>
                          </a:solidFill>
                        </a:rPr>
                        <a:t> Execute Action Plan</a:t>
                      </a:r>
                      <a:endParaRPr lang="en-CA" sz="1000" b="1"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smtClean="0">
                          <a:solidFill>
                            <a:schemeClr val="tx1"/>
                          </a:solidFill>
                        </a:rPr>
                        <a:t>4.1 </a:t>
                      </a:r>
                      <a:r>
                        <a:rPr lang="en-CA" sz="1000" b="0" dirty="0" smtClean="0">
                          <a:solidFill>
                            <a:schemeClr val="tx1"/>
                          </a:solidFill>
                        </a:rPr>
                        <a:t>Review skills</a:t>
                      </a:r>
                      <a:r>
                        <a:rPr lang="en-CA" sz="1000" b="0" baseline="0" dirty="0" smtClean="0">
                          <a:solidFill>
                            <a:schemeClr val="tx1"/>
                          </a:solidFill>
                        </a:rPr>
                        <a:t> acquisition plan. </a:t>
                      </a:r>
                      <a:endParaRPr lang="en-CA" sz="1000" b="1" dirty="0" smtClean="0">
                        <a:solidFill>
                          <a:schemeClr val="tx1"/>
                        </a:solidFill>
                      </a:endParaRPr>
                    </a:p>
                    <a:p>
                      <a:pPr marL="216000" indent="-457200">
                        <a:spcAft>
                          <a:spcPts val="0"/>
                        </a:spcAft>
                      </a:pPr>
                      <a:r>
                        <a:rPr lang="en-CA" sz="1000" b="1" dirty="0" smtClean="0">
                          <a:solidFill>
                            <a:schemeClr val="tx1"/>
                          </a:solidFill>
                        </a:rPr>
                        <a:t>4.2 </a:t>
                      </a:r>
                      <a:r>
                        <a:rPr lang="en-CA" sz="1000" b="0" dirty="0" smtClean="0">
                          <a:solidFill>
                            <a:schemeClr val="tx1"/>
                          </a:solidFill>
                        </a:rPr>
                        <a:t>Discuss</a:t>
                      </a:r>
                      <a:r>
                        <a:rPr lang="en-CA" sz="1000" b="0" baseline="0" dirty="0" smtClean="0">
                          <a:solidFill>
                            <a:schemeClr val="tx1"/>
                          </a:solidFill>
                        </a:rPr>
                        <a:t> training and certification opportunities for staff. </a:t>
                      </a:r>
                      <a:endParaRPr lang="en-CA" sz="1000" b="1" dirty="0" smtClean="0">
                        <a:solidFill>
                          <a:schemeClr val="tx1"/>
                        </a:solidFill>
                      </a:endParaRPr>
                    </a:p>
                    <a:p>
                      <a:pPr marL="216000" indent="-457200">
                        <a:spcAft>
                          <a:spcPts val="0"/>
                        </a:spcAft>
                      </a:pPr>
                      <a:r>
                        <a:rPr lang="en-CA" sz="1000" b="1" dirty="0" smtClean="0">
                          <a:solidFill>
                            <a:schemeClr val="tx1"/>
                          </a:solidFill>
                        </a:rPr>
                        <a:t>4.3</a:t>
                      </a:r>
                      <a:r>
                        <a:rPr lang="en-CA" sz="1000" b="0" dirty="0" smtClean="0">
                          <a:solidFill>
                            <a:schemeClr val="tx1"/>
                          </a:solidFill>
                        </a:rPr>
                        <a:t> Discuss next steps for closing</a:t>
                      </a:r>
                      <a:r>
                        <a:rPr lang="en-CA" sz="1000" b="0" baseline="0" dirty="0" smtClean="0">
                          <a:solidFill>
                            <a:schemeClr val="tx1"/>
                          </a:solidFill>
                        </a:rPr>
                        <a:t> the skills gap. </a:t>
                      </a:r>
                      <a:endParaRPr lang="en-CA" sz="1000" b="0" dirty="0">
                        <a:solidFill>
                          <a:schemeClr val="tx1"/>
                        </a:solidFill>
                      </a:endParaRPr>
                    </a:p>
                    <a:p>
                      <a:pPr marL="216000" indent="-457200">
                        <a:spcAft>
                          <a:spcPts val="0"/>
                        </a:spcAft>
                      </a:pPr>
                      <a:r>
                        <a:rPr lang="en-CA" sz="1000" b="1" dirty="0">
                          <a:solidFill>
                            <a:schemeClr val="tx1"/>
                          </a:solidFill>
                        </a:rPr>
                        <a:t>4.4</a:t>
                      </a:r>
                      <a:r>
                        <a:rPr lang="en-CA" sz="1000" b="0" dirty="0">
                          <a:solidFill>
                            <a:schemeClr val="tx1"/>
                          </a:solidFill>
                        </a:rPr>
                        <a:t> </a:t>
                      </a:r>
                      <a:r>
                        <a:rPr lang="en-CA" sz="1000" b="0" dirty="0" smtClean="0">
                          <a:solidFill>
                            <a:schemeClr val="tx1"/>
                          </a:solidFill>
                        </a:rPr>
                        <a:t>Debrief</a:t>
                      </a:r>
                      <a:r>
                        <a:rPr lang="en-CA" sz="1000" b="0" baseline="0" dirty="0" smtClean="0">
                          <a:solidFill>
                            <a:schemeClr val="tx1"/>
                          </a:solidFill>
                        </a:rPr>
                        <a:t>.</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1"/>
                  </a:ext>
                </a:extLst>
              </a:tr>
              <a:tr h="1879845">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US" sz="1000" b="0" i="1" baseline="0" dirty="0" smtClean="0">
                          <a:solidFill>
                            <a:schemeClr val="tx1"/>
                          </a:solidFill>
                        </a:rPr>
                        <a:t>Security Initiative Skills Guide</a:t>
                      </a:r>
                    </a:p>
                    <a:p>
                      <a:pPr marL="228600" indent="-228600">
                        <a:spcAft>
                          <a:spcPts val="0"/>
                        </a:spcAft>
                        <a:buClrTx/>
                        <a:buFont typeface="+mj-lt"/>
                        <a:buAutoNum type="arabicPeriod"/>
                      </a:pPr>
                      <a:r>
                        <a:rPr lang="en-US" sz="1000" b="0" i="1" baseline="0" dirty="0" smtClean="0">
                          <a:solidFill>
                            <a:schemeClr val="tx1"/>
                          </a:solidFill>
                        </a:rPr>
                        <a:t>Skills Gap Prioritization Tool</a:t>
                      </a:r>
                    </a:p>
                    <a:p>
                      <a:pPr marL="0" indent="0">
                        <a:spcAft>
                          <a:spcPts val="0"/>
                        </a:spcAft>
                        <a:buClrTx/>
                        <a:buFont typeface="+mj-lt"/>
                        <a:buNone/>
                      </a:pP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228600" indent="-228600">
                        <a:spcAft>
                          <a:spcPts val="0"/>
                        </a:spcAft>
                        <a:buClrTx/>
                        <a:buFont typeface="+mj-lt"/>
                        <a:buAutoNum type="arabicPeriod"/>
                      </a:pPr>
                      <a:r>
                        <a:rPr lang="en-US" sz="1000" b="0" i="1" baseline="0" dirty="0" smtClean="0">
                          <a:solidFill>
                            <a:schemeClr val="tx1"/>
                          </a:solidFill>
                        </a:rPr>
                        <a:t>Skills Gap Prioritization Tool</a:t>
                      </a:r>
                    </a:p>
                    <a:p>
                      <a:pPr marL="228600" indent="-228600">
                        <a:spcAft>
                          <a:spcPts val="0"/>
                        </a:spcAft>
                        <a:buClrTx/>
                        <a:buFont typeface="+mj-lt"/>
                        <a:buAutoNum type="arabicPeriod"/>
                      </a:pPr>
                      <a:r>
                        <a:rPr lang="en-US" sz="1000" b="0" i="1" baseline="0" dirty="0" smtClean="0">
                          <a:solidFill>
                            <a:schemeClr val="tx1"/>
                          </a:solidFill>
                        </a:rPr>
                        <a:t>Technical Skills Workbook</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i="1" dirty="0" smtClean="0">
                          <a:solidFill>
                            <a:schemeClr val="tx1"/>
                          </a:solidFill>
                        </a:rPr>
                        <a:t>Current</a:t>
                      </a:r>
                      <a:r>
                        <a:rPr lang="en-CA" sz="1000" b="0" i="1" baseline="0" dirty="0" smtClean="0">
                          <a:solidFill>
                            <a:schemeClr val="tx1"/>
                          </a:solidFill>
                        </a:rPr>
                        <a:t> Workforce Skills Assessment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dirty="0" smtClean="0">
                          <a:solidFill>
                            <a:schemeClr val="tx1"/>
                          </a:solidFill>
                        </a:rPr>
                        <a:t>Technical Skills Workbook</a:t>
                      </a:r>
                      <a:endParaRPr lang="en-CA" sz="1000" b="0" i="1" baseline="0" dirty="0">
                        <a:solidFill>
                          <a:schemeClr val="tx1"/>
                        </a:solidFill>
                      </a:endParaRPr>
                    </a:p>
                    <a:p>
                      <a:pPr marL="144000" indent="-144000">
                        <a:spcAft>
                          <a:spcPts val="0"/>
                        </a:spcAft>
                        <a:buClrTx/>
                        <a:buFont typeface="+mj-lt"/>
                        <a:buAutoNum type="arabicPeriod"/>
                      </a:pPr>
                      <a:r>
                        <a:rPr lang="en-CA" sz="1000" b="0" i="1" dirty="0" smtClean="0">
                          <a:solidFill>
                            <a:schemeClr val="tx1"/>
                          </a:solidFill>
                        </a:rPr>
                        <a:t>Current</a:t>
                      </a:r>
                      <a:r>
                        <a:rPr lang="en-CA" sz="1000" b="0" i="1" baseline="0" dirty="0" smtClean="0">
                          <a:solidFill>
                            <a:schemeClr val="tx1"/>
                          </a:solidFill>
                        </a:rPr>
                        <a:t> Workforce Skills Assessment</a:t>
                      </a:r>
                      <a:endParaRPr lang="en-CA" sz="1000" b="0" i="1"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i="1" dirty="0" smtClean="0">
                          <a:solidFill>
                            <a:schemeClr val="tx1"/>
                          </a:solidFill>
                        </a:rPr>
                        <a:t>Technical</a:t>
                      </a:r>
                      <a:r>
                        <a:rPr lang="en-CA" sz="1000" b="0" i="1" baseline="0" dirty="0" smtClean="0">
                          <a:solidFill>
                            <a:schemeClr val="tx1"/>
                          </a:solidFill>
                        </a:rPr>
                        <a:t> Skills Workbook</a:t>
                      </a:r>
                      <a:endParaRPr lang="en-CA" sz="1000" b="0" i="1" baseline="0" dirty="0">
                        <a:solidFill>
                          <a:schemeClr val="tx1"/>
                        </a:solidFill>
                      </a:endParaRPr>
                    </a:p>
                    <a:p>
                      <a:pPr marL="144000" indent="-144000">
                        <a:spcAft>
                          <a:spcPts val="0"/>
                        </a:spcAft>
                        <a:buClrTx/>
                        <a:buFont typeface="+mj-lt"/>
                        <a:buAutoNum type="arabicPeriod"/>
                      </a:pP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103236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222500"/>
            <a:ext cx="6589368" cy="2372444"/>
          </a:xfrm>
          <a:prstGeom prst="rect">
            <a:avLst/>
          </a:prstGeom>
        </p:spPr>
        <p:txBody>
          <a:bodyPr wrap="square" rtlCol="0">
            <a:spAutoFit/>
          </a:bodyPr>
          <a:lstStyle/>
          <a:p>
            <a:pPr>
              <a:spcAft>
                <a:spcPts val="500"/>
              </a:spcAft>
            </a:pPr>
            <a:r>
              <a:rPr lang="en-US" sz="1600" i="1" dirty="0" smtClean="0">
                <a:solidFill>
                  <a:schemeClr val="bg1"/>
                </a:solidFill>
                <a:latin typeface="+mj-lt"/>
              </a:rPr>
              <a:t>Cybercrime is outpacing and outwitting the supply of cybersecurity talent. This has led to a high demand for cybersecurity professionals across all industry verticals.</a:t>
            </a:r>
          </a:p>
          <a:p>
            <a:pPr>
              <a:spcAft>
                <a:spcPts val="500"/>
              </a:spcAft>
            </a:pPr>
            <a:r>
              <a:rPr lang="en-US" sz="1600" i="1" dirty="0" smtClean="0">
                <a:solidFill>
                  <a:schemeClr val="bg1"/>
                </a:solidFill>
                <a:latin typeface="+mj-lt"/>
              </a:rPr>
              <a:t>To prepare for the foreseeable challenge, all organizations should proactively compile information from their security strategy and roadmap, and align the skills needed to successfully to execute and maintain the planned initiatives with the current and/or future security roles of the organization. It is only then that a skills gap can be diagnosed and a realistic sourcing plan discussed and created. </a:t>
            </a: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dirty="0" smtClean="0">
                <a:solidFill>
                  <a:schemeClr val="bg1"/>
                </a:solidFill>
              </a:rPr>
              <a:t>Michelle Tran, </a:t>
            </a:r>
          </a:p>
          <a:p>
            <a:pPr algn="r"/>
            <a:r>
              <a:rPr lang="en-CA" sz="1400" dirty="0" smtClean="0">
                <a:solidFill>
                  <a:schemeClr val="bg1"/>
                </a:solidFill>
              </a:rPr>
              <a:t>Consulting Analyst, Security, Risk &amp; Compliance </a:t>
            </a:r>
            <a:br>
              <a:rPr lang="en-CA" sz="1400" dirty="0" smtClean="0">
                <a:solidFill>
                  <a:schemeClr val="bg1"/>
                </a:solidFill>
              </a:rPr>
            </a:br>
            <a:r>
              <a:rPr lang="en-CA" sz="1400" dirty="0" smtClean="0">
                <a:solidFill>
                  <a:schemeClr val="bg1"/>
                </a:solidFill>
              </a:rPr>
              <a:t>Info-Tech Research Group</a:t>
            </a:r>
          </a:p>
        </p:txBody>
      </p:sp>
      <p:sp>
        <p:nvSpPr>
          <p:cNvPr id="4" name="TextBox 3"/>
          <p:cNvSpPr txBox="1"/>
          <p:nvPr/>
        </p:nvSpPr>
        <p:spPr>
          <a:xfrm>
            <a:off x="545852" y="1525675"/>
            <a:ext cx="7923234" cy="584775"/>
          </a:xfrm>
          <a:prstGeom prst="rect">
            <a:avLst/>
          </a:prstGeom>
        </p:spPr>
        <p:txBody>
          <a:bodyPr wrap="square" rtlCol="0">
            <a:spAutoFit/>
          </a:bodyPr>
          <a:lstStyle/>
          <a:p>
            <a:r>
              <a:rPr lang="en-US" sz="1600" b="1" dirty="0" smtClean="0">
                <a:solidFill>
                  <a:schemeClr val="bg1"/>
                </a:solidFill>
              </a:rPr>
              <a:t>Aligning security initiatives skill needs with role requirements is the cornerstone to addressing the cybersecurity talent shortage. </a:t>
            </a:r>
            <a:endParaRPr lang="en-CA" sz="1600" b="1" dirty="0">
              <a:solidFill>
                <a:schemeClr val="bg1"/>
              </a:solidFill>
            </a:endParaRP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2" name="Picture 108"/>
          <p:cNvPicPr>
            <a:picLocks noChangeAspect="1"/>
          </p:cNvPicPr>
          <p:nvPr/>
        </p:nvPicPr>
        <p:blipFill>
          <a:blip r:embed="rId2"/>
          <a:stretch>
            <a:fillRect/>
          </a:stretch>
        </p:blipFill>
        <p:spPr>
          <a:xfrm>
            <a:off x="545852" y="2061954"/>
            <a:ext cx="693419" cy="501622"/>
          </a:xfrm>
          <a:prstGeom prst="rect">
            <a:avLst/>
          </a:prstGeom>
        </p:spPr>
      </p:pic>
      <p:pic>
        <p:nvPicPr>
          <p:cNvPr id="13" name="Picture 109"/>
          <p:cNvPicPr>
            <a:picLocks noChangeAspect="1"/>
          </p:cNvPicPr>
          <p:nvPr/>
        </p:nvPicPr>
        <p:blipFill>
          <a:blip r:embed="rId3"/>
          <a:stretch>
            <a:fillRect/>
          </a:stretch>
        </p:blipFill>
        <p:spPr>
          <a:xfrm>
            <a:off x="7663959" y="4564868"/>
            <a:ext cx="674751" cy="615711"/>
          </a:xfrm>
          <a:prstGeom prst="rect">
            <a:avLst/>
          </a:prstGeom>
        </p:spPr>
      </p:pic>
    </p:spTree>
    <p:extLst>
      <p:ext uri="{BB962C8B-B14F-4D97-AF65-F5344CB8AC3E}">
        <p14:creationId xmlns:p14="http://schemas.microsoft.com/office/powerpoint/2010/main" val="63146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a:xfrm>
            <a:off x="246703" y="1661021"/>
            <a:ext cx="4041648" cy="1677491"/>
          </a:xfrm>
        </p:spPr>
        <p:txBody>
          <a:bodyPr/>
          <a:lstStyle/>
          <a:p>
            <a:r>
              <a:rPr lang="en-US" dirty="0"/>
              <a:t>IT s</a:t>
            </a:r>
            <a:r>
              <a:rPr lang="en-US" dirty="0" smtClean="0"/>
              <a:t>ecurity leaders</a:t>
            </a:r>
          </a:p>
        </p:txBody>
      </p:sp>
      <p:sp>
        <p:nvSpPr>
          <p:cNvPr id="14" name="Text Placeholder 13"/>
          <p:cNvSpPr>
            <a:spLocks noGrp="1"/>
          </p:cNvSpPr>
          <p:nvPr>
            <p:ph type="body" sz="quarter" idx="26"/>
          </p:nvPr>
        </p:nvSpPr>
        <p:spPr>
          <a:xfrm>
            <a:off x="4835436" y="1669986"/>
            <a:ext cx="4041648" cy="2037041"/>
          </a:xfrm>
        </p:spPr>
        <p:txBody>
          <a:bodyPr/>
          <a:lstStyle/>
          <a:p>
            <a:r>
              <a:rPr lang="en-US" dirty="0" smtClean="0"/>
              <a:t>Identify the technical skills that will be needed to meet your organization’s short- and long-term security initiatives.</a:t>
            </a:r>
          </a:p>
          <a:p>
            <a:r>
              <a:rPr lang="en-US" dirty="0" smtClean="0"/>
              <a:t>Identify technical skill gaps in your organization’s current workforce.</a:t>
            </a:r>
          </a:p>
          <a:p>
            <a:r>
              <a:rPr lang="en-US" dirty="0" smtClean="0"/>
              <a:t>Develop roles that align with your security roadmap.</a:t>
            </a:r>
          </a:p>
          <a:p>
            <a:r>
              <a:rPr lang="en-US" dirty="0" smtClean="0"/>
              <a:t>Create an action plan to acquire skills.</a:t>
            </a:r>
            <a:endParaRPr lang="en-US" dirty="0"/>
          </a:p>
        </p:txBody>
      </p:sp>
      <p:sp>
        <p:nvSpPr>
          <p:cNvPr id="15" name="Text Placeholder 14"/>
          <p:cNvSpPr>
            <a:spLocks noGrp="1"/>
          </p:cNvSpPr>
          <p:nvPr>
            <p:ph type="body" sz="quarter" idx="27"/>
          </p:nvPr>
        </p:nvSpPr>
        <p:spPr>
          <a:xfrm>
            <a:off x="246703" y="4297171"/>
            <a:ext cx="4041648" cy="1677491"/>
          </a:xfrm>
        </p:spPr>
        <p:txBody>
          <a:bodyPr/>
          <a:lstStyle/>
          <a:p>
            <a:r>
              <a:rPr lang="en-US" dirty="0" smtClean="0"/>
              <a:t>Human resource professionals</a:t>
            </a:r>
          </a:p>
          <a:p>
            <a:r>
              <a:rPr lang="en-US" dirty="0"/>
              <a:t>CISOs</a:t>
            </a:r>
          </a:p>
          <a:p>
            <a:r>
              <a:rPr lang="en-US" dirty="0"/>
              <a:t>Chief technology officers</a:t>
            </a:r>
          </a:p>
          <a:p>
            <a:r>
              <a:rPr lang="en-US" dirty="0"/>
              <a:t>Chief information </a:t>
            </a:r>
            <a:r>
              <a:rPr lang="en-US" dirty="0" smtClean="0"/>
              <a:t>officers</a:t>
            </a:r>
            <a:endParaRPr lang="en-US" dirty="0"/>
          </a:p>
        </p:txBody>
      </p:sp>
      <p:sp>
        <p:nvSpPr>
          <p:cNvPr id="16" name="Text Placeholder 15"/>
          <p:cNvSpPr>
            <a:spLocks noGrp="1"/>
          </p:cNvSpPr>
          <p:nvPr>
            <p:ph type="body" sz="quarter" idx="28"/>
          </p:nvPr>
        </p:nvSpPr>
        <p:spPr>
          <a:xfrm>
            <a:off x="4830836" y="4310858"/>
            <a:ext cx="4041648" cy="1677491"/>
          </a:xfrm>
        </p:spPr>
        <p:txBody>
          <a:bodyPr/>
          <a:lstStyle/>
          <a:p>
            <a:r>
              <a:rPr lang="en-US" dirty="0" smtClean="0"/>
              <a:t>Understand target skills for the future of security teams.</a:t>
            </a:r>
          </a:p>
          <a:p>
            <a:r>
              <a:rPr lang="en-US" dirty="0" smtClean="0"/>
              <a:t>Improve security job descriptions.</a:t>
            </a:r>
          </a:p>
          <a:p>
            <a:r>
              <a:rPr lang="en-US" dirty="0" smtClean="0"/>
              <a:t>Establish a shared lexicon between IT and human resource staff for obtaining, retaining, and training a strong cybersecurity workforce. </a:t>
            </a:r>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a:xfrm>
            <a:off x="247848" y="1562259"/>
            <a:ext cx="5257800" cy="714504"/>
          </a:xfrm>
        </p:spPr>
        <p:txBody>
          <a:bodyPr/>
          <a:lstStyle/>
          <a:p>
            <a:r>
              <a:rPr lang="en-US" dirty="0" smtClean="0"/>
              <a:t>The demand for cybersecurity talent far exceeds the supply of available professionals. As a result, organizations are struggling to protect their data against the evolving threat landscape.</a:t>
            </a:r>
          </a:p>
        </p:txBody>
      </p:sp>
      <p:sp>
        <p:nvSpPr>
          <p:cNvPr id="4" name="Text Placeholder 3"/>
          <p:cNvSpPr>
            <a:spLocks noGrp="1"/>
          </p:cNvSpPr>
          <p:nvPr>
            <p:ph type="body" sz="quarter" idx="11"/>
          </p:nvPr>
        </p:nvSpPr>
        <p:spPr>
          <a:xfrm>
            <a:off x="247848" y="2911735"/>
            <a:ext cx="5257800" cy="1358442"/>
          </a:xfrm>
        </p:spPr>
        <p:txBody>
          <a:bodyPr/>
          <a:lstStyle/>
          <a:p>
            <a:r>
              <a:rPr lang="en-CA" dirty="0" smtClean="0"/>
              <a:t>Lack </a:t>
            </a:r>
            <a:r>
              <a:rPr lang="en-CA" dirty="0"/>
              <a:t>of clarity around </a:t>
            </a:r>
            <a:r>
              <a:rPr lang="en-CA" dirty="0" smtClean="0"/>
              <a:t>the required </a:t>
            </a:r>
            <a:r>
              <a:rPr lang="en-CA" dirty="0"/>
              <a:t>skills </a:t>
            </a:r>
            <a:r>
              <a:rPr lang="en-CA" dirty="0" smtClean="0"/>
              <a:t>makes finding the right skills difficult. </a:t>
            </a:r>
          </a:p>
          <a:p>
            <a:r>
              <a:rPr lang="en-US" dirty="0" smtClean="0"/>
              <a:t>Organizations struggle to develop a workforce strategy that aligns with the security roadmap.</a:t>
            </a:r>
          </a:p>
          <a:p>
            <a:r>
              <a:rPr lang="en-US" dirty="0" smtClean="0"/>
              <a:t>Solving the talent shortage requires proactivity. Organizations must consider future skill requirements to be cyber ready.</a:t>
            </a:r>
          </a:p>
          <a:p>
            <a:endParaRPr lang="en-US" dirty="0"/>
          </a:p>
        </p:txBody>
      </p:sp>
      <p:sp>
        <p:nvSpPr>
          <p:cNvPr id="5" name="Text Placeholder 4"/>
          <p:cNvSpPr>
            <a:spLocks noGrp="1"/>
          </p:cNvSpPr>
          <p:nvPr>
            <p:ph type="body" sz="quarter" idx="12"/>
          </p:nvPr>
        </p:nvSpPr>
        <p:spPr>
          <a:xfrm>
            <a:off x="257174" y="4905149"/>
            <a:ext cx="8623607" cy="1558404"/>
          </a:xfrm>
        </p:spPr>
        <p:txBody>
          <a:bodyPr/>
          <a:lstStyle/>
          <a:p>
            <a:r>
              <a:rPr lang="en-US" dirty="0" smtClean="0"/>
              <a:t>Organizations must align their security initiatives to talent requirements such that business objectives are achieved and the business is cyber ready.</a:t>
            </a:r>
          </a:p>
          <a:p>
            <a:r>
              <a:rPr lang="en-US" dirty="0" smtClean="0"/>
              <a:t>Begin by identifying your future state. Identify the needed skills in the organization to support planned projects and initiatives. </a:t>
            </a:r>
          </a:p>
          <a:p>
            <a:r>
              <a:rPr lang="en-US" dirty="0" smtClean="0"/>
              <a:t>Leverage your security roadmap to identify skills needed in the future. </a:t>
            </a:r>
          </a:p>
          <a:p>
            <a:r>
              <a:rPr lang="en-US" dirty="0" smtClean="0"/>
              <a:t>Decide how you’ll acquire needed skills based on characteristics of need for each skill. </a:t>
            </a:r>
          </a:p>
          <a:p>
            <a:endParaRPr lang="en-US" dirty="0"/>
          </a:p>
          <a:p>
            <a:endParaRPr lang="en-US" dirty="0"/>
          </a:p>
        </p:txBody>
      </p:sp>
      <p:sp>
        <p:nvSpPr>
          <p:cNvPr id="6" name="Text Placeholder 5"/>
          <p:cNvSpPr>
            <a:spLocks noGrp="1"/>
          </p:cNvSpPr>
          <p:nvPr>
            <p:ph type="body" sz="quarter" idx="13"/>
          </p:nvPr>
        </p:nvSpPr>
        <p:spPr>
          <a:xfrm>
            <a:off x="5675841" y="1490539"/>
            <a:ext cx="3253005" cy="3029887"/>
          </a:xfrm>
        </p:spPr>
        <p:txBody>
          <a:bodyPr/>
          <a:lstStyle/>
          <a:p>
            <a:pPr marL="228600" indent="-228600">
              <a:spcBef>
                <a:spcPts val="0"/>
              </a:spcBef>
              <a:spcAft>
                <a:spcPts val="600"/>
              </a:spcAft>
              <a:buSzPct val="100000"/>
              <a:buFont typeface="+mj-lt"/>
              <a:buAutoNum type="arabicPeriod"/>
            </a:pPr>
            <a:r>
              <a:rPr lang="en-US" b="1" dirty="0" smtClean="0"/>
              <a:t>Plan for the inevitable. </a:t>
            </a:r>
            <a:r>
              <a:rPr lang="en-US" dirty="0" smtClean="0"/>
              <a:t>All industries are expected to be affected by the talent gap in the coming years</a:t>
            </a:r>
            <a:r>
              <a:rPr lang="en-US" dirty="0" smtClean="0">
                <a:solidFill>
                  <a:schemeClr val="tx1"/>
                </a:solidFill>
              </a:rPr>
              <a:t>. Plan ahead to address your organization’s future needs. </a:t>
            </a:r>
          </a:p>
          <a:p>
            <a:pPr marL="228600" indent="-228600">
              <a:spcBef>
                <a:spcPts val="0"/>
              </a:spcBef>
              <a:spcAft>
                <a:spcPts val="600"/>
              </a:spcAft>
              <a:buSzPct val="100000"/>
              <a:buFont typeface="+mj-lt"/>
              <a:buAutoNum type="arabicPeriod"/>
            </a:pPr>
            <a:r>
              <a:rPr lang="en-US" b="1" dirty="0">
                <a:solidFill>
                  <a:schemeClr val="tx1"/>
                </a:solidFill>
              </a:rPr>
              <a:t>Base </a:t>
            </a:r>
            <a:r>
              <a:rPr lang="en-US" b="1" dirty="0" smtClean="0">
                <a:solidFill>
                  <a:schemeClr val="tx1"/>
                </a:solidFill>
              </a:rPr>
              <a:t>acquisition </a:t>
            </a:r>
            <a:r>
              <a:rPr lang="en-US" b="1" dirty="0">
                <a:solidFill>
                  <a:schemeClr val="tx1"/>
                </a:solidFill>
              </a:rPr>
              <a:t>decisions on the five key factors to define skill needs. </a:t>
            </a:r>
            <a:r>
              <a:rPr lang="en-US" dirty="0">
                <a:solidFill>
                  <a:schemeClr val="tx1"/>
                </a:solidFill>
              </a:rPr>
              <a:t>Create an impact scale for the five key factors (data criticality, durability, availability, urgency, </a:t>
            </a:r>
            <a:r>
              <a:rPr lang="en-US" dirty="0" smtClean="0">
                <a:solidFill>
                  <a:schemeClr val="tx1"/>
                </a:solidFill>
              </a:rPr>
              <a:t>and frequency</a:t>
            </a:r>
            <a:r>
              <a:rPr lang="en-US" dirty="0">
                <a:solidFill>
                  <a:schemeClr val="tx1"/>
                </a:solidFill>
              </a:rPr>
              <a:t>) that reflects your organizational strategy, initiatives, and pressures</a:t>
            </a:r>
            <a:r>
              <a:rPr lang="en-US" dirty="0" smtClean="0">
                <a:solidFill>
                  <a:schemeClr val="tx1"/>
                </a:solidFill>
              </a:rPr>
              <a:t>.</a:t>
            </a:r>
          </a:p>
          <a:p>
            <a:pPr marL="228600" indent="-228600">
              <a:spcBef>
                <a:spcPts val="0"/>
              </a:spcBef>
              <a:spcAft>
                <a:spcPts val="600"/>
              </a:spcAft>
              <a:buSzPct val="100000"/>
              <a:buFont typeface="+mj-lt"/>
              <a:buAutoNum type="arabicPeriod"/>
            </a:pPr>
            <a:r>
              <a:rPr lang="en-US" b="1" dirty="0" smtClean="0">
                <a:solidFill>
                  <a:schemeClr val="tx1"/>
                </a:solidFill>
              </a:rPr>
              <a:t>A skills gap will always exist to some degree.</a:t>
            </a:r>
            <a:r>
              <a:rPr lang="en-US" dirty="0">
                <a:solidFill>
                  <a:schemeClr val="tx1"/>
                </a:solidFill>
              </a:rPr>
              <a:t> The threat landscape is constantly changing, </a:t>
            </a:r>
            <a:r>
              <a:rPr lang="en-US" dirty="0" smtClean="0">
                <a:solidFill>
                  <a:schemeClr val="tx1"/>
                </a:solidFill>
              </a:rPr>
              <a:t>and </a:t>
            </a:r>
            <a:r>
              <a:rPr lang="en-US" dirty="0">
                <a:solidFill>
                  <a:schemeClr val="tx1"/>
                </a:solidFill>
              </a:rPr>
              <a:t>your workforce’s skill sets </a:t>
            </a:r>
            <a:r>
              <a:rPr lang="en-US" dirty="0" smtClean="0">
                <a:solidFill>
                  <a:schemeClr val="tx1"/>
                </a:solidFill>
              </a:rPr>
              <a:t>must evolve as well.</a:t>
            </a:r>
            <a:endParaRPr lang="en-US" b="1" dirty="0" smtClean="0">
              <a:solidFill>
                <a:srgbClr val="FF0000"/>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83650"/>
            <a:ext cx="4554071" cy="338554"/>
          </a:xfrm>
          <a:prstGeom prst="rect">
            <a:avLst/>
          </a:prstGeom>
          <a:solidFill>
            <a:schemeClr val="accent2"/>
          </a:solidFill>
          <a:ln>
            <a:noFill/>
          </a:ln>
        </p:spPr>
        <p:txBody>
          <a:bodyPr wrap="square">
            <a:spAutoFit/>
          </a:bodyPr>
          <a:lstStyle/>
          <a:p>
            <a:pPr marL="179388"/>
            <a:r>
              <a:rPr lang="en-CA" sz="1600" b="1" dirty="0" smtClean="0">
                <a:solidFill>
                  <a:schemeClr val="bg1"/>
                </a:solidFill>
              </a:rPr>
              <a:t>What is the cybersecurity talent shortage?</a:t>
            </a:r>
            <a:endParaRPr lang="en-CA" sz="1600" b="1" dirty="0">
              <a:solidFill>
                <a:schemeClr val="bg1"/>
              </a:solidFill>
            </a:endParaRPr>
          </a:p>
        </p:txBody>
      </p:sp>
      <p:sp>
        <p:nvSpPr>
          <p:cNvPr id="4" name="Title 3"/>
          <p:cNvSpPr>
            <a:spLocks noGrp="1"/>
          </p:cNvSpPr>
          <p:nvPr>
            <p:ph type="title"/>
          </p:nvPr>
        </p:nvSpPr>
        <p:spPr/>
        <p:txBody>
          <a:bodyPr/>
          <a:lstStyle/>
          <a:p>
            <a:pPr fontAlgn="ctr"/>
            <a:r>
              <a:rPr lang="en-CA" dirty="0" smtClean="0"/>
              <a:t>The cybersecurity shortage is here to stay</a:t>
            </a:r>
            <a:endParaRPr lang="en-CA" dirty="0"/>
          </a:p>
        </p:txBody>
      </p:sp>
      <p:grpSp>
        <p:nvGrpSpPr>
          <p:cNvPr id="32" name="Group 31"/>
          <p:cNvGrpSpPr/>
          <p:nvPr/>
        </p:nvGrpSpPr>
        <p:grpSpPr>
          <a:xfrm>
            <a:off x="6626276" y="1562722"/>
            <a:ext cx="1908588" cy="1718170"/>
            <a:chOff x="6953251" y="1134750"/>
            <a:chExt cx="1908588" cy="1718170"/>
          </a:xfrm>
          <a:solidFill>
            <a:schemeClr val="accent2"/>
          </a:solidFill>
        </p:grpSpPr>
        <p:sp>
          <p:nvSpPr>
            <p:cNvPr id="26" name="Rectangle 25"/>
            <p:cNvSpPr/>
            <p:nvPr/>
          </p:nvSpPr>
          <p:spPr>
            <a:xfrm>
              <a:off x="6953251" y="1134750"/>
              <a:ext cx="1908588" cy="1718170"/>
            </a:xfrm>
            <a:prstGeom prst="rect">
              <a:avLst/>
            </a:prstGeom>
            <a:solidFill>
              <a:schemeClr val="accent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endParaRPr lang="en-CA" sz="1400" dirty="0" smtClean="0">
                <a:solidFill>
                  <a:schemeClr val="bg1"/>
                </a:solidFill>
                <a:latin typeface="Arial" panose="020B0604020202020204" pitchFamily="34" charset="0"/>
              </a:endParaRPr>
            </a:p>
            <a:p>
              <a:pPr algn="ctr"/>
              <a:r>
                <a:rPr lang="en-CA" sz="1400" dirty="0" smtClean="0">
                  <a:solidFill>
                    <a:schemeClr val="bg1"/>
                  </a:solidFill>
                  <a:latin typeface="Arial" panose="020B0604020202020204" pitchFamily="34" charset="0"/>
                </a:rPr>
                <a:t>The cybersecurity talent shortage is close to </a:t>
              </a:r>
              <a:r>
                <a:rPr lang="en-CA" sz="1400" b="1" dirty="0" smtClean="0">
                  <a:solidFill>
                    <a:schemeClr val="bg1"/>
                  </a:solidFill>
                  <a:latin typeface="Arial" panose="020B0604020202020204" pitchFamily="34" charset="0"/>
                </a:rPr>
                <a:t>three million </a:t>
              </a:r>
              <a:r>
                <a:rPr lang="en-CA" sz="1400" dirty="0" smtClean="0">
                  <a:solidFill>
                    <a:schemeClr val="bg1"/>
                  </a:solidFill>
                  <a:latin typeface="Arial" panose="020B0604020202020204" pitchFamily="34" charset="0"/>
                </a:rPr>
                <a:t>globally.</a:t>
              </a:r>
              <a:endParaRPr lang="en-CA" sz="1400" dirty="0">
                <a:solidFill>
                  <a:schemeClr val="bg1"/>
                </a:solidFill>
              </a:endParaRPr>
            </a:p>
          </p:txBody>
        </p:sp>
        <p:sp>
          <p:nvSpPr>
            <p:cNvPr id="9" name="TextBox 26"/>
            <p:cNvSpPr txBox="1"/>
            <p:nvPr/>
          </p:nvSpPr>
          <p:spPr>
            <a:xfrm>
              <a:off x="7000037" y="2490280"/>
              <a:ext cx="1763828" cy="244005"/>
            </a:xfrm>
            <a:prstGeom prst="rect">
              <a:avLst/>
            </a:prstGeom>
            <a:solidFill>
              <a:schemeClr val="accent1"/>
            </a:solidFill>
          </p:spPr>
          <p:txBody>
            <a:bodyPr wrap="square" rtlCol="0">
              <a:noAutofit/>
            </a:bodyPr>
            <a:lstStyle/>
            <a:p>
              <a:pPr algn="r"/>
              <a:r>
                <a:rPr lang="en-US" sz="1050" dirty="0" smtClean="0">
                  <a:solidFill>
                    <a:schemeClr val="bg1"/>
                  </a:solidFill>
                </a:rPr>
                <a:t>(ISC)</a:t>
              </a:r>
              <a:r>
                <a:rPr lang="en-US" sz="1050" baseline="30000" dirty="0" smtClean="0">
                  <a:solidFill>
                    <a:schemeClr val="bg1"/>
                  </a:solidFill>
                </a:rPr>
                <a:t>2</a:t>
              </a:r>
              <a:r>
                <a:rPr lang="en-US" sz="1050" dirty="0" smtClean="0">
                  <a:solidFill>
                    <a:schemeClr val="bg1"/>
                  </a:solidFill>
                </a:rPr>
                <a:t>, 2018</a:t>
              </a:r>
            </a:p>
            <a:p>
              <a:pPr algn="r"/>
              <a:endParaRPr lang="en-CA" sz="1050" dirty="0">
                <a:solidFill>
                  <a:schemeClr val="bg1"/>
                </a:solidFill>
              </a:endParaRPr>
            </a:p>
          </p:txBody>
        </p:sp>
      </p:grpSp>
      <p:sp>
        <p:nvSpPr>
          <p:cNvPr id="10" name="Rectangle 9"/>
          <p:cNvSpPr/>
          <p:nvPr/>
        </p:nvSpPr>
        <p:spPr>
          <a:xfrm>
            <a:off x="395934" y="1608988"/>
            <a:ext cx="6032650" cy="461665"/>
          </a:xfrm>
          <a:prstGeom prst="rect">
            <a:avLst/>
          </a:prstGeom>
        </p:spPr>
        <p:txBody>
          <a:bodyPr wrap="square">
            <a:spAutoFit/>
          </a:bodyPr>
          <a:lstStyle/>
          <a:p>
            <a:r>
              <a:rPr lang="en-US" sz="1200" b="1" dirty="0" smtClean="0"/>
              <a:t>The cyber skills shortage is the lack of qualified professionals to fill cybersecurity roles.</a:t>
            </a:r>
          </a:p>
        </p:txBody>
      </p:sp>
      <p:sp>
        <p:nvSpPr>
          <p:cNvPr id="3" name="Rectangle 2"/>
          <p:cNvSpPr/>
          <p:nvPr/>
        </p:nvSpPr>
        <p:spPr>
          <a:xfrm>
            <a:off x="900766" y="2578590"/>
            <a:ext cx="4572000" cy="461665"/>
          </a:xfrm>
          <a:prstGeom prst="rect">
            <a:avLst/>
          </a:prstGeom>
        </p:spPr>
        <p:txBody>
          <a:bodyPr>
            <a:spAutoFit/>
          </a:bodyPr>
          <a:lstStyle/>
          <a:p>
            <a:r>
              <a:rPr lang="en-US" sz="1200" dirty="0" smtClean="0"/>
              <a:t>Current cybersecurity professionals are deficient in the </a:t>
            </a:r>
            <a:r>
              <a:rPr lang="en-US" sz="1200" dirty="0"/>
              <a:t>skills </a:t>
            </a:r>
            <a:r>
              <a:rPr lang="en-US" sz="1200" dirty="0" smtClean="0"/>
              <a:t>required to perform </a:t>
            </a:r>
            <a:r>
              <a:rPr lang="en-US" sz="1200" dirty="0"/>
              <a:t>their </a:t>
            </a:r>
            <a:r>
              <a:rPr lang="en-US" sz="1200" dirty="0" smtClean="0"/>
              <a:t>roles effectively. </a:t>
            </a:r>
            <a:endParaRPr lang="en-US" sz="1200" dirty="0"/>
          </a:p>
        </p:txBody>
      </p:sp>
      <p:sp>
        <p:nvSpPr>
          <p:cNvPr id="14" name="Oval 145407"/>
          <p:cNvSpPr>
            <a:spLocks noChangeAspect="1"/>
          </p:cNvSpPr>
          <p:nvPr/>
        </p:nvSpPr>
        <p:spPr>
          <a:xfrm>
            <a:off x="495364" y="2162776"/>
            <a:ext cx="324000" cy="32400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1</a:t>
            </a:r>
            <a:endParaRPr lang="en-US" sz="1400" b="1" dirty="0"/>
          </a:p>
        </p:txBody>
      </p:sp>
      <p:sp>
        <p:nvSpPr>
          <p:cNvPr id="15" name="Oval 145407"/>
          <p:cNvSpPr>
            <a:spLocks noChangeAspect="1"/>
          </p:cNvSpPr>
          <p:nvPr/>
        </p:nvSpPr>
        <p:spPr>
          <a:xfrm>
            <a:off x="495364" y="2641334"/>
            <a:ext cx="324000" cy="324000"/>
          </a:xfrm>
          <a:prstGeom prst="ellipse">
            <a:avLst/>
          </a:prstGeom>
          <a:solidFill>
            <a:schemeClr val="accent1"/>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2</a:t>
            </a:r>
          </a:p>
        </p:txBody>
      </p:sp>
      <p:sp>
        <p:nvSpPr>
          <p:cNvPr id="5" name="Rectangle 4"/>
          <p:cNvSpPr/>
          <p:nvPr/>
        </p:nvSpPr>
        <p:spPr>
          <a:xfrm>
            <a:off x="894542" y="2182627"/>
            <a:ext cx="4572000" cy="276999"/>
          </a:xfrm>
          <a:prstGeom prst="rect">
            <a:avLst/>
          </a:prstGeom>
        </p:spPr>
        <p:txBody>
          <a:bodyPr>
            <a:spAutoFit/>
          </a:bodyPr>
          <a:lstStyle/>
          <a:p>
            <a:r>
              <a:rPr lang="en-US" sz="1200" dirty="0" smtClean="0"/>
              <a:t>Not enough people are entering </a:t>
            </a:r>
            <a:r>
              <a:rPr lang="en-US" sz="1200" dirty="0"/>
              <a:t>the cybersecurity </a:t>
            </a:r>
            <a:r>
              <a:rPr lang="en-US" sz="1200" dirty="0" smtClean="0"/>
              <a:t>industry.</a:t>
            </a:r>
            <a:endParaRPr lang="en-US" sz="1200" dirty="0"/>
          </a:p>
        </p:txBody>
      </p:sp>
      <p:sp>
        <p:nvSpPr>
          <p:cNvPr id="6" name="TextBox 5"/>
          <p:cNvSpPr txBox="1"/>
          <p:nvPr/>
        </p:nvSpPr>
        <p:spPr>
          <a:xfrm>
            <a:off x="0" y="3354307"/>
            <a:ext cx="4554071" cy="338554"/>
          </a:xfrm>
          <a:prstGeom prst="rect">
            <a:avLst/>
          </a:prstGeom>
          <a:solidFill>
            <a:schemeClr val="accent2"/>
          </a:solidFill>
        </p:spPr>
        <p:txBody>
          <a:bodyPr wrap="square" rtlCol="0">
            <a:spAutoFit/>
          </a:bodyPr>
          <a:lstStyle/>
          <a:p>
            <a:pPr marL="179388"/>
            <a:r>
              <a:rPr lang="en-US" sz="1600" b="1" dirty="0" smtClean="0">
                <a:solidFill>
                  <a:schemeClr val="bg1"/>
                </a:solidFill>
              </a:rPr>
              <a:t>Why does the skills gap exist?</a:t>
            </a:r>
            <a:endParaRPr lang="en-CA" sz="1600" b="1" dirty="0" smtClean="0">
              <a:solidFill>
                <a:schemeClr val="bg1"/>
              </a:solidFill>
            </a:endParaRPr>
          </a:p>
        </p:txBody>
      </p:sp>
      <p:grpSp>
        <p:nvGrpSpPr>
          <p:cNvPr id="20" name="Group 19"/>
          <p:cNvGrpSpPr/>
          <p:nvPr/>
        </p:nvGrpSpPr>
        <p:grpSpPr>
          <a:xfrm>
            <a:off x="6724249" y="4104507"/>
            <a:ext cx="1923557" cy="1822000"/>
            <a:chOff x="7051223" y="1077743"/>
            <a:chExt cx="1923557" cy="1822000"/>
          </a:xfrm>
          <a:solidFill>
            <a:schemeClr val="accent3"/>
          </a:solidFill>
        </p:grpSpPr>
        <p:sp>
          <p:nvSpPr>
            <p:cNvPr id="21" name="Rectangle 20"/>
            <p:cNvSpPr/>
            <p:nvPr/>
          </p:nvSpPr>
          <p:spPr>
            <a:xfrm>
              <a:off x="7051223" y="1077743"/>
              <a:ext cx="1923557" cy="1822000"/>
            </a:xfrm>
            <a:prstGeom prst="rect">
              <a:avLst/>
            </a:prstGeom>
            <a:solidFill>
              <a:schemeClr val="accent1"/>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t" anchorCtr="0"/>
            <a:lstStyle/>
            <a:p>
              <a:pPr algn="ctr"/>
              <a:endParaRPr lang="en-CA" sz="1400" dirty="0" smtClean="0">
                <a:solidFill>
                  <a:schemeClr val="bg1"/>
                </a:solidFill>
                <a:latin typeface="Arial" panose="020B0604020202020204" pitchFamily="34" charset="0"/>
              </a:endParaRPr>
            </a:p>
            <a:p>
              <a:pPr algn="ctr"/>
              <a:endParaRPr lang="en-CA" sz="1400" dirty="0" smtClean="0">
                <a:solidFill>
                  <a:schemeClr val="bg1"/>
                </a:solidFill>
                <a:latin typeface="Arial" panose="020B0604020202020204" pitchFamily="34" charset="0"/>
              </a:endParaRPr>
            </a:p>
            <a:p>
              <a:pPr algn="ctr"/>
              <a:r>
                <a:rPr lang="en-CA" sz="1400" dirty="0" smtClean="0">
                  <a:solidFill>
                    <a:schemeClr val="bg1"/>
                  </a:solidFill>
                  <a:latin typeface="Arial" panose="020B0604020202020204" pitchFamily="34" charset="0"/>
                </a:rPr>
                <a:t>The cybersecurity field has a </a:t>
              </a:r>
              <a:r>
                <a:rPr lang="en-CA" sz="1400" b="1" dirty="0" smtClean="0">
                  <a:solidFill>
                    <a:schemeClr val="bg1"/>
                  </a:solidFill>
                  <a:latin typeface="Arial" panose="020B0604020202020204" pitchFamily="34" charset="0"/>
                </a:rPr>
                <a:t>0% unemployment rate. </a:t>
              </a:r>
              <a:endParaRPr lang="en-CA" sz="1400" b="1" dirty="0">
                <a:solidFill>
                  <a:schemeClr val="bg1"/>
                </a:solidFill>
              </a:endParaRPr>
            </a:p>
          </p:txBody>
        </p:sp>
        <p:sp>
          <p:nvSpPr>
            <p:cNvPr id="22" name="TextBox 26"/>
            <p:cNvSpPr txBox="1"/>
            <p:nvPr/>
          </p:nvSpPr>
          <p:spPr>
            <a:xfrm>
              <a:off x="7281570" y="2379669"/>
              <a:ext cx="1693209" cy="415498"/>
            </a:xfrm>
            <a:prstGeom prst="rect">
              <a:avLst/>
            </a:prstGeom>
            <a:solidFill>
              <a:schemeClr val="accent1"/>
            </a:solidFill>
          </p:spPr>
          <p:txBody>
            <a:bodyPr wrap="square" rtlCol="0">
              <a:spAutoFit/>
            </a:bodyPr>
            <a:lstStyle/>
            <a:p>
              <a:pPr algn="r"/>
              <a:r>
                <a:rPr lang="en-US" sz="1050" dirty="0" smtClean="0">
                  <a:solidFill>
                    <a:schemeClr val="bg1"/>
                  </a:solidFill>
                </a:rPr>
                <a:t>Cybersecurity Ventures, 2016</a:t>
              </a:r>
              <a:endParaRPr lang="en-CA" sz="1050" dirty="0">
                <a:solidFill>
                  <a:schemeClr val="bg1"/>
                </a:solidFill>
              </a:endParaRPr>
            </a:p>
          </p:txBody>
        </p:sp>
      </p:grpSp>
      <p:grpSp>
        <p:nvGrpSpPr>
          <p:cNvPr id="25" name="Group 24"/>
          <p:cNvGrpSpPr/>
          <p:nvPr/>
        </p:nvGrpSpPr>
        <p:grpSpPr>
          <a:xfrm>
            <a:off x="3604391" y="4432856"/>
            <a:ext cx="2992792" cy="830997"/>
            <a:chOff x="580001" y="5142121"/>
            <a:chExt cx="2895184" cy="830997"/>
          </a:xfrm>
        </p:grpSpPr>
        <p:sp>
          <p:nvSpPr>
            <p:cNvPr id="19" name="Chevron 18"/>
            <p:cNvSpPr/>
            <p:nvPr/>
          </p:nvSpPr>
          <p:spPr>
            <a:xfrm>
              <a:off x="580001" y="51886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11" name="Rectangle 10"/>
            <p:cNvSpPr/>
            <p:nvPr/>
          </p:nvSpPr>
          <p:spPr>
            <a:xfrm>
              <a:off x="734216" y="5142121"/>
              <a:ext cx="2740969" cy="830997"/>
            </a:xfrm>
            <a:prstGeom prst="rect">
              <a:avLst/>
            </a:prstGeom>
          </p:spPr>
          <p:txBody>
            <a:bodyPr wrap="square">
              <a:spAutoFit/>
            </a:bodyPr>
            <a:lstStyle/>
            <a:p>
              <a:r>
                <a:rPr lang="en-US" sz="1200" b="1" dirty="0" smtClean="0"/>
                <a:t>There has been an increase </a:t>
              </a:r>
              <a:r>
                <a:rPr lang="en-US" sz="1200" b="1" dirty="0"/>
                <a:t>in regulatory and compliance </a:t>
              </a:r>
              <a:r>
                <a:rPr lang="en-US" sz="1200" b="1" dirty="0" smtClean="0"/>
                <a:t>obligations </a:t>
              </a:r>
              <a:r>
                <a:rPr lang="en-US" sz="1200" dirty="0" smtClean="0"/>
                <a:t>(</a:t>
              </a:r>
              <a:r>
                <a:rPr lang="en-US" sz="1200" dirty="0"/>
                <a:t>e.g. </a:t>
              </a:r>
              <a:r>
                <a:rPr lang="en-US" sz="1200" dirty="0" smtClean="0"/>
                <a:t>GDPR, PCI-DSS, HIPAA). </a:t>
              </a:r>
              <a:endParaRPr lang="en-CA" sz="1200" dirty="0"/>
            </a:p>
          </p:txBody>
        </p:sp>
      </p:grpSp>
      <p:grpSp>
        <p:nvGrpSpPr>
          <p:cNvPr id="30" name="Group 29"/>
          <p:cNvGrpSpPr/>
          <p:nvPr/>
        </p:nvGrpSpPr>
        <p:grpSpPr>
          <a:xfrm>
            <a:off x="3580115" y="3764965"/>
            <a:ext cx="3092947" cy="646331"/>
            <a:chOff x="580001" y="4923774"/>
            <a:chExt cx="3092947" cy="646331"/>
          </a:xfrm>
        </p:grpSpPr>
        <p:sp>
          <p:nvSpPr>
            <p:cNvPr id="31" name="Chevron 30"/>
            <p:cNvSpPr/>
            <p:nvPr/>
          </p:nvSpPr>
          <p:spPr>
            <a:xfrm>
              <a:off x="580001" y="49981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33" name="Rectangle 32"/>
            <p:cNvSpPr/>
            <p:nvPr/>
          </p:nvSpPr>
          <p:spPr>
            <a:xfrm>
              <a:off x="726956" y="4923774"/>
              <a:ext cx="2945992" cy="646331"/>
            </a:xfrm>
            <a:prstGeom prst="rect">
              <a:avLst/>
            </a:prstGeom>
          </p:spPr>
          <p:txBody>
            <a:bodyPr wrap="square">
              <a:spAutoFit/>
            </a:bodyPr>
            <a:lstStyle/>
            <a:p>
              <a:r>
                <a:rPr lang="en-US" sz="1200" b="1" dirty="0" smtClean="0"/>
                <a:t>Data breaches are damaging to the organization.</a:t>
              </a:r>
              <a:r>
                <a:rPr lang="en-US" sz="1200" dirty="0" smtClean="0"/>
                <a:t> This includes reputational, productivity, and monetary damages. </a:t>
              </a:r>
              <a:endParaRPr lang="en-CA" sz="1200" dirty="0"/>
            </a:p>
          </p:txBody>
        </p:sp>
      </p:grpSp>
      <p:grpSp>
        <p:nvGrpSpPr>
          <p:cNvPr id="46" name="Group 45"/>
          <p:cNvGrpSpPr/>
          <p:nvPr/>
        </p:nvGrpSpPr>
        <p:grpSpPr>
          <a:xfrm>
            <a:off x="451901" y="3758668"/>
            <a:ext cx="3108856" cy="646331"/>
            <a:chOff x="580001" y="5150348"/>
            <a:chExt cx="3108856" cy="646331"/>
          </a:xfrm>
        </p:grpSpPr>
        <p:sp>
          <p:nvSpPr>
            <p:cNvPr id="47" name="Chevron 46"/>
            <p:cNvSpPr/>
            <p:nvPr/>
          </p:nvSpPr>
          <p:spPr>
            <a:xfrm>
              <a:off x="580001" y="51886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48" name="Rectangle 47"/>
            <p:cNvSpPr/>
            <p:nvPr/>
          </p:nvSpPr>
          <p:spPr>
            <a:xfrm>
              <a:off x="726102" y="5150348"/>
              <a:ext cx="2962755" cy="646331"/>
            </a:xfrm>
            <a:prstGeom prst="rect">
              <a:avLst/>
            </a:prstGeom>
          </p:spPr>
          <p:txBody>
            <a:bodyPr wrap="square" lIns="72000" rIns="72000">
              <a:spAutoFit/>
            </a:bodyPr>
            <a:lstStyle/>
            <a:p>
              <a:r>
                <a:rPr lang="en-US" sz="1200" b="1" dirty="0" smtClean="0"/>
                <a:t>Breaches are the new norm. </a:t>
              </a:r>
              <a:r>
                <a:rPr lang="en-US" sz="1200" dirty="0" smtClean="0"/>
                <a:t>All organizations are viable targets regardless of enterprise size and industry.</a:t>
              </a:r>
              <a:endParaRPr lang="en-CA" sz="1200" dirty="0"/>
            </a:p>
          </p:txBody>
        </p:sp>
      </p:grpSp>
      <p:grpSp>
        <p:nvGrpSpPr>
          <p:cNvPr id="49" name="Group 48"/>
          <p:cNvGrpSpPr/>
          <p:nvPr/>
        </p:nvGrpSpPr>
        <p:grpSpPr>
          <a:xfrm>
            <a:off x="454431" y="4436721"/>
            <a:ext cx="3125684" cy="1015663"/>
            <a:chOff x="580001" y="5150348"/>
            <a:chExt cx="3125684" cy="1015663"/>
          </a:xfrm>
        </p:grpSpPr>
        <p:sp>
          <p:nvSpPr>
            <p:cNvPr id="50" name="Chevron 49"/>
            <p:cNvSpPr/>
            <p:nvPr/>
          </p:nvSpPr>
          <p:spPr>
            <a:xfrm>
              <a:off x="580001" y="51886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sz="1200" dirty="0">
                <a:solidFill>
                  <a:schemeClr val="tx1"/>
                </a:solidFill>
              </a:endParaRPr>
            </a:p>
          </p:txBody>
        </p:sp>
        <p:sp>
          <p:nvSpPr>
            <p:cNvPr id="51" name="Rectangle 50"/>
            <p:cNvSpPr/>
            <p:nvPr/>
          </p:nvSpPr>
          <p:spPr>
            <a:xfrm>
              <a:off x="726103" y="5150348"/>
              <a:ext cx="2979582" cy="1015663"/>
            </a:xfrm>
            <a:prstGeom prst="rect">
              <a:avLst/>
            </a:prstGeom>
          </p:spPr>
          <p:txBody>
            <a:bodyPr wrap="square">
              <a:spAutoFit/>
            </a:bodyPr>
            <a:lstStyle/>
            <a:p>
              <a:r>
                <a:rPr lang="en-US" sz="1200" b="1" dirty="0" smtClean="0"/>
                <a:t>Sheer volume of threats. </a:t>
              </a:r>
              <a:r>
                <a:rPr lang="en-US" sz="1200" dirty="0" smtClean="0"/>
                <a:t>According to ITRC Annual Data Breach Review, from 2016 to 2017 there was a 44.7% upturn of reported breaches (CyberScout, 2018).</a:t>
              </a:r>
              <a:endParaRPr lang="en-CA" sz="1200" dirty="0"/>
            </a:p>
          </p:txBody>
        </p:sp>
      </p:grpSp>
      <p:grpSp>
        <p:nvGrpSpPr>
          <p:cNvPr id="59" name="Group 58"/>
          <p:cNvGrpSpPr/>
          <p:nvPr/>
        </p:nvGrpSpPr>
        <p:grpSpPr>
          <a:xfrm>
            <a:off x="3604391" y="5452652"/>
            <a:ext cx="3150232" cy="830997"/>
            <a:chOff x="527117" y="5141383"/>
            <a:chExt cx="3150232" cy="830997"/>
          </a:xfrm>
        </p:grpSpPr>
        <p:sp>
          <p:nvSpPr>
            <p:cNvPr id="60" name="Chevron 59"/>
            <p:cNvSpPr/>
            <p:nvPr/>
          </p:nvSpPr>
          <p:spPr>
            <a:xfrm>
              <a:off x="527117" y="51617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sz="1200" dirty="0">
                <a:solidFill>
                  <a:schemeClr val="tx1"/>
                </a:solidFill>
              </a:endParaRPr>
            </a:p>
          </p:txBody>
        </p:sp>
        <p:sp>
          <p:nvSpPr>
            <p:cNvPr id="61" name="Rectangle 60"/>
            <p:cNvSpPr/>
            <p:nvPr/>
          </p:nvSpPr>
          <p:spPr>
            <a:xfrm>
              <a:off x="726103" y="5141383"/>
              <a:ext cx="2951246" cy="830997"/>
            </a:xfrm>
            <a:prstGeom prst="rect">
              <a:avLst/>
            </a:prstGeom>
          </p:spPr>
          <p:txBody>
            <a:bodyPr wrap="square">
              <a:spAutoFit/>
            </a:bodyPr>
            <a:lstStyle/>
            <a:p>
              <a:r>
                <a:rPr lang="en-US" sz="1200" b="1" dirty="0" smtClean="0"/>
                <a:t>The threat landscape is evolving. </a:t>
              </a:r>
              <a:r>
                <a:rPr lang="en-US" sz="1200" dirty="0"/>
                <a:t>O</a:t>
              </a:r>
              <a:r>
                <a:rPr lang="en-US" sz="1200" dirty="0" smtClean="0"/>
                <a:t>rganizations are seeking specialists who can offer innovative solutions to combat current and future threats.  </a:t>
              </a:r>
              <a:endParaRPr lang="en-CA" sz="1200" dirty="0"/>
            </a:p>
          </p:txBody>
        </p:sp>
      </p:grpSp>
      <p:grpSp>
        <p:nvGrpSpPr>
          <p:cNvPr id="35" name="Group 34"/>
          <p:cNvGrpSpPr/>
          <p:nvPr/>
        </p:nvGrpSpPr>
        <p:grpSpPr>
          <a:xfrm>
            <a:off x="451901" y="5437655"/>
            <a:ext cx="3108855" cy="1015663"/>
            <a:chOff x="580001" y="4959848"/>
            <a:chExt cx="3108855" cy="1015663"/>
          </a:xfrm>
        </p:grpSpPr>
        <p:sp>
          <p:nvSpPr>
            <p:cNvPr id="36" name="Chevron 35"/>
            <p:cNvSpPr/>
            <p:nvPr/>
          </p:nvSpPr>
          <p:spPr>
            <a:xfrm>
              <a:off x="580001" y="4998145"/>
              <a:ext cx="155351" cy="195308"/>
            </a:xfrm>
            <a:prstGeom prst="chevron">
              <a:avLst/>
            </a:prstGeom>
            <a:solidFill>
              <a:schemeClr val="accent1"/>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CA" dirty="0">
                <a:solidFill>
                  <a:schemeClr val="tx1"/>
                </a:solidFill>
              </a:endParaRPr>
            </a:p>
          </p:txBody>
        </p:sp>
        <p:sp>
          <p:nvSpPr>
            <p:cNvPr id="37" name="Rectangle 36"/>
            <p:cNvSpPr/>
            <p:nvPr/>
          </p:nvSpPr>
          <p:spPr>
            <a:xfrm>
              <a:off x="726101" y="4959848"/>
              <a:ext cx="2962755" cy="1015663"/>
            </a:xfrm>
            <a:prstGeom prst="rect">
              <a:avLst/>
            </a:prstGeom>
          </p:spPr>
          <p:txBody>
            <a:bodyPr wrap="square">
              <a:spAutoFit/>
            </a:bodyPr>
            <a:lstStyle/>
            <a:p>
              <a:r>
                <a:rPr lang="en-US" sz="1200" b="1" dirty="0"/>
                <a:t>Companies are unsure </a:t>
              </a:r>
              <a:r>
                <a:rPr lang="en-US" sz="1200" b="1" dirty="0" smtClean="0"/>
                <a:t>of what </a:t>
              </a:r>
              <a:r>
                <a:rPr lang="en-US" sz="1200" b="1" dirty="0"/>
                <a:t>skills or qualifications </a:t>
              </a:r>
              <a:r>
                <a:rPr lang="en-US" sz="1200" b="1" dirty="0" smtClean="0"/>
                <a:t>are needed.</a:t>
              </a:r>
              <a:r>
                <a:rPr lang="en-US" sz="1200" dirty="0" smtClean="0"/>
                <a:t> There has been a lack of investment in developing a security strategy and/or workforce planning.</a:t>
              </a:r>
              <a:endParaRPr lang="en-CA" sz="1200" b="1" dirty="0"/>
            </a:p>
          </p:txBody>
        </p:sp>
      </p:grpSp>
    </p:spTree>
    <p:extLst>
      <p:ext uri="{BB962C8B-B14F-4D97-AF65-F5344CB8AC3E}">
        <p14:creationId xmlns:p14="http://schemas.microsoft.com/office/powerpoint/2010/main" val="3808236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 y="219929"/>
            <a:ext cx="8620125" cy="877887"/>
          </a:xfrm>
        </p:spPr>
        <p:txBody>
          <a:bodyPr/>
          <a:lstStyle/>
          <a:p>
            <a:r>
              <a:rPr lang="en-US" dirty="0" smtClean="0"/>
              <a:t>The shortfall in cybersecurity talent is a major weakness to all organizations</a:t>
            </a:r>
            <a:endParaRPr lang="en-CA" dirty="0"/>
          </a:p>
        </p:txBody>
      </p:sp>
      <p:sp>
        <p:nvSpPr>
          <p:cNvPr id="10" name="TextBox 9"/>
          <p:cNvSpPr txBox="1"/>
          <p:nvPr/>
        </p:nvSpPr>
        <p:spPr>
          <a:xfrm>
            <a:off x="690917" y="2776288"/>
            <a:ext cx="2478195" cy="923330"/>
          </a:xfrm>
          <a:prstGeom prst="rect">
            <a:avLst/>
          </a:prstGeom>
        </p:spPr>
        <p:txBody>
          <a:bodyPr wrap="square" rtlCol="0">
            <a:spAutoFit/>
          </a:bodyPr>
          <a:lstStyle/>
          <a:p>
            <a:pPr algn="ctr"/>
            <a:r>
              <a:rPr lang="en-US" b="1" dirty="0" smtClean="0"/>
              <a:t>One in three</a:t>
            </a:r>
          </a:p>
          <a:p>
            <a:pPr algn="ctr"/>
            <a:r>
              <a:rPr lang="en-US" sz="1200" dirty="0"/>
              <a:t>s</a:t>
            </a:r>
            <a:r>
              <a:rPr lang="en-US" sz="1200" dirty="0" smtClean="0"/>
              <a:t>ecurity professionals say a skills shortage makes their organization more desirable hacking targets.</a:t>
            </a:r>
            <a:endParaRPr lang="en-CA" sz="1200" dirty="0" smtClean="0"/>
          </a:p>
        </p:txBody>
      </p:sp>
      <p:sp>
        <p:nvSpPr>
          <p:cNvPr id="11" name="TextBox 10"/>
          <p:cNvSpPr txBox="1"/>
          <p:nvPr/>
        </p:nvSpPr>
        <p:spPr>
          <a:xfrm>
            <a:off x="690917" y="4853877"/>
            <a:ext cx="2478196" cy="1107996"/>
          </a:xfrm>
          <a:prstGeom prst="rect">
            <a:avLst/>
          </a:prstGeom>
        </p:spPr>
        <p:txBody>
          <a:bodyPr wrap="square" rtlCol="0">
            <a:spAutoFit/>
          </a:bodyPr>
          <a:lstStyle/>
          <a:p>
            <a:pPr algn="ctr"/>
            <a:r>
              <a:rPr lang="en-US" b="1" dirty="0" smtClean="0"/>
              <a:t>One in four</a:t>
            </a:r>
          </a:p>
          <a:p>
            <a:pPr algn="ctr"/>
            <a:r>
              <a:rPr lang="en-US" sz="1200" dirty="0"/>
              <a:t>s</a:t>
            </a:r>
            <a:r>
              <a:rPr lang="en-US" sz="1200" dirty="0" smtClean="0"/>
              <a:t>ecurity professionals say their organizations have lost proprietary data as a result of their cybersecurity skills gap. </a:t>
            </a:r>
            <a:endParaRPr lang="en-CA" sz="1200" dirty="0" smtClean="0"/>
          </a:p>
        </p:txBody>
      </p:sp>
      <p:grpSp>
        <p:nvGrpSpPr>
          <p:cNvPr id="28" name="Group 27"/>
          <p:cNvGrpSpPr/>
          <p:nvPr/>
        </p:nvGrpSpPr>
        <p:grpSpPr>
          <a:xfrm>
            <a:off x="1375439" y="4231502"/>
            <a:ext cx="1109149" cy="506179"/>
            <a:chOff x="1168901" y="3939584"/>
            <a:chExt cx="2027560" cy="972143"/>
          </a:xfrm>
        </p:grpSpPr>
        <p:sp>
          <p:nvSpPr>
            <p:cNvPr id="24" name="Freeform 5"/>
            <p:cNvSpPr>
              <a:spLocks noEditPoints="1"/>
            </p:cNvSpPr>
            <p:nvPr/>
          </p:nvSpPr>
          <p:spPr bwMode="auto">
            <a:xfrm>
              <a:off x="1168901" y="3939584"/>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solidFill>
                  <a:sysClr val="windowText" lastClr="000000"/>
                </a:solidFill>
              </a:endParaRPr>
            </a:p>
          </p:txBody>
        </p:sp>
        <p:sp useBgFill="1">
          <p:nvSpPr>
            <p:cNvPr id="25" name="Freeform 5"/>
            <p:cNvSpPr>
              <a:spLocks noEditPoints="1"/>
            </p:cNvSpPr>
            <p:nvPr/>
          </p:nvSpPr>
          <p:spPr bwMode="auto">
            <a:xfrm>
              <a:off x="1693280" y="3941636"/>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26" name="Freeform 5"/>
            <p:cNvSpPr>
              <a:spLocks noEditPoints="1"/>
            </p:cNvSpPr>
            <p:nvPr/>
          </p:nvSpPr>
          <p:spPr bwMode="auto">
            <a:xfrm>
              <a:off x="2217659" y="3951735"/>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27" name="Freeform 5"/>
            <p:cNvSpPr>
              <a:spLocks noEditPoints="1"/>
            </p:cNvSpPr>
            <p:nvPr/>
          </p:nvSpPr>
          <p:spPr bwMode="auto">
            <a:xfrm>
              <a:off x="2742038" y="3951735"/>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grpSp>
      <p:sp>
        <p:nvSpPr>
          <p:cNvPr id="35" name="Rectangle 34"/>
          <p:cNvSpPr/>
          <p:nvPr/>
        </p:nvSpPr>
        <p:spPr>
          <a:xfrm>
            <a:off x="4411961" y="6219141"/>
            <a:ext cx="4134717" cy="246221"/>
          </a:xfrm>
          <a:prstGeom prst="rect">
            <a:avLst/>
          </a:prstGeom>
        </p:spPr>
        <p:txBody>
          <a:bodyPr wrap="square">
            <a:spAutoFit/>
          </a:bodyPr>
          <a:lstStyle/>
          <a:p>
            <a:pPr algn="r"/>
            <a:r>
              <a:rPr lang="en-CA" sz="1000" dirty="0">
                <a:solidFill>
                  <a:schemeClr val="tx2"/>
                </a:solidFill>
              </a:rPr>
              <a:t>Sources: McAfee, 2016; Enterprise Strategy Group, 2017; CSO, 2018</a:t>
            </a:r>
          </a:p>
        </p:txBody>
      </p:sp>
      <p:graphicFrame>
        <p:nvGraphicFramePr>
          <p:cNvPr id="7" name="Chart 6"/>
          <p:cNvGraphicFramePr/>
          <p:nvPr>
            <p:extLst>
              <p:ext uri="{D42A27DB-BD31-4B8C-83A1-F6EECF244321}">
                <p14:modId xmlns:p14="http://schemas.microsoft.com/office/powerpoint/2010/main" val="3087294933"/>
              </p:ext>
            </p:extLst>
          </p:nvPr>
        </p:nvGraphicFramePr>
        <p:xfrm>
          <a:off x="4742581" y="2662730"/>
          <a:ext cx="3424092" cy="1347131"/>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p:cNvSpPr/>
          <p:nvPr/>
        </p:nvSpPr>
        <p:spPr>
          <a:xfrm>
            <a:off x="3872753" y="2134367"/>
            <a:ext cx="5004545" cy="461665"/>
          </a:xfrm>
          <a:prstGeom prst="rect">
            <a:avLst/>
          </a:prstGeom>
        </p:spPr>
        <p:txBody>
          <a:bodyPr wrap="square" anchor="ctr" anchorCtr="1">
            <a:spAutoFit/>
          </a:bodyPr>
          <a:lstStyle/>
          <a:p>
            <a:pPr algn="ctr" fontAlgn="base">
              <a:spcBef>
                <a:spcPct val="0"/>
              </a:spcBef>
              <a:spcAft>
                <a:spcPct val="0"/>
              </a:spcAft>
            </a:pPr>
            <a:r>
              <a:rPr lang="en-CA" sz="1200" b="1" dirty="0" smtClean="0"/>
              <a:t>Percentage </a:t>
            </a:r>
            <a:r>
              <a:rPr lang="en-CA" sz="1200" b="1" dirty="0"/>
              <a:t>of security </a:t>
            </a:r>
            <a:r>
              <a:rPr lang="en-CA" sz="1200" b="1" dirty="0" smtClean="0"/>
              <a:t>professionals who claim their organizations have </a:t>
            </a:r>
            <a:r>
              <a:rPr lang="en-CA" sz="1200" b="1" dirty="0"/>
              <a:t>a problematic shortage of cybersecurity </a:t>
            </a:r>
            <a:r>
              <a:rPr lang="en-CA" sz="1200" b="1" dirty="0" smtClean="0"/>
              <a:t>skills</a:t>
            </a:r>
            <a:endParaRPr lang="en-CA" sz="1200" b="1" dirty="0"/>
          </a:p>
        </p:txBody>
      </p:sp>
      <p:grpSp>
        <p:nvGrpSpPr>
          <p:cNvPr id="19" name="Group 18"/>
          <p:cNvGrpSpPr/>
          <p:nvPr/>
        </p:nvGrpSpPr>
        <p:grpSpPr>
          <a:xfrm>
            <a:off x="4411961" y="4385057"/>
            <a:ext cx="4248959" cy="1754326"/>
            <a:chOff x="4578096" y="4186528"/>
            <a:chExt cx="4248959" cy="1754326"/>
          </a:xfrm>
        </p:grpSpPr>
        <p:sp>
          <p:nvSpPr>
            <p:cNvPr id="5" name="TextBox 4"/>
            <p:cNvSpPr txBox="1"/>
            <p:nvPr/>
          </p:nvSpPr>
          <p:spPr>
            <a:xfrm>
              <a:off x="4806522" y="4186528"/>
              <a:ext cx="4020533" cy="1754326"/>
            </a:xfrm>
            <a:prstGeom prst="rect">
              <a:avLst/>
            </a:prstGeom>
            <a:noFill/>
          </p:spPr>
          <p:txBody>
            <a:bodyPr wrap="square" rtlCol="0">
              <a:spAutoFit/>
            </a:bodyPr>
            <a:lstStyle/>
            <a:p>
              <a:r>
                <a:rPr lang="en-CA" b="1" dirty="0" smtClean="0"/>
                <a:t>71% </a:t>
              </a:r>
              <a:r>
                <a:rPr lang="en-CA" sz="1200" dirty="0" smtClean="0"/>
                <a:t>of security professionals believe that a shortage of cybersecurity skills negatively and directly damages the organization (e.g. employee burnout, lack of security planning).</a:t>
              </a:r>
            </a:p>
            <a:p>
              <a:endParaRPr lang="en-US" sz="1200" dirty="0"/>
            </a:p>
            <a:p>
              <a:r>
                <a:rPr lang="en-US" b="1" dirty="0"/>
                <a:t>94% </a:t>
              </a:r>
              <a:r>
                <a:rPr lang="en-US" sz="1200" dirty="0" smtClean="0"/>
                <a:t>of security </a:t>
              </a:r>
              <a:r>
                <a:rPr lang="en-US" sz="1200" dirty="0"/>
                <a:t>professionals agree that staying current in their skills is necessary to counter the evolving threat landscape. </a:t>
              </a:r>
              <a:endParaRPr lang="en-CA" sz="1200" dirty="0"/>
            </a:p>
          </p:txBody>
        </p:sp>
        <p:sp>
          <p:nvSpPr>
            <p:cNvPr id="31" name="Chevron 30"/>
            <p:cNvSpPr/>
            <p:nvPr/>
          </p:nvSpPr>
          <p:spPr>
            <a:xfrm>
              <a:off x="4578096" y="4286063"/>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3" name="Chevron 32"/>
            <p:cNvSpPr/>
            <p:nvPr/>
          </p:nvSpPr>
          <p:spPr>
            <a:xfrm>
              <a:off x="4578096" y="5215021"/>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sp>
        <p:nvSpPr>
          <p:cNvPr id="18" name="Rectangle 17"/>
          <p:cNvSpPr/>
          <p:nvPr/>
        </p:nvSpPr>
        <p:spPr>
          <a:xfrm>
            <a:off x="257173" y="1219370"/>
            <a:ext cx="8620126" cy="646331"/>
          </a:xfrm>
          <a:prstGeom prst="rect">
            <a:avLst/>
          </a:prstGeom>
        </p:spPr>
        <p:txBody>
          <a:bodyPr wrap="square">
            <a:spAutoFit/>
          </a:bodyPr>
          <a:lstStyle/>
          <a:p>
            <a:r>
              <a:rPr lang="en-US" b="1" dirty="0" smtClean="0"/>
              <a:t>Cybersecurity staff are needed to effectively monitor, plan for, manage, respond to, and recover from cyberattacks. </a:t>
            </a:r>
            <a:endParaRPr lang="en-CA" b="1" dirty="0"/>
          </a:p>
        </p:txBody>
      </p:sp>
      <p:grpSp>
        <p:nvGrpSpPr>
          <p:cNvPr id="38" name="Group 37"/>
          <p:cNvGrpSpPr/>
          <p:nvPr/>
        </p:nvGrpSpPr>
        <p:grpSpPr>
          <a:xfrm>
            <a:off x="1518868" y="2162878"/>
            <a:ext cx="822295" cy="506179"/>
            <a:chOff x="1168901" y="3939584"/>
            <a:chExt cx="1503181" cy="972143"/>
          </a:xfrm>
        </p:grpSpPr>
        <p:sp>
          <p:nvSpPr>
            <p:cNvPr id="39" name="Freeform 5"/>
            <p:cNvSpPr>
              <a:spLocks noEditPoints="1"/>
            </p:cNvSpPr>
            <p:nvPr/>
          </p:nvSpPr>
          <p:spPr bwMode="auto">
            <a:xfrm>
              <a:off x="1168901" y="3939584"/>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solidFill>
              <a:schemeClr val="accent3"/>
            </a:solidFill>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solidFill>
                  <a:sysClr val="windowText" lastClr="000000"/>
                </a:solidFill>
              </a:endParaRPr>
            </a:p>
          </p:txBody>
        </p:sp>
        <p:sp useBgFill="1">
          <p:nvSpPr>
            <p:cNvPr id="40" name="Freeform 5"/>
            <p:cNvSpPr>
              <a:spLocks noEditPoints="1"/>
            </p:cNvSpPr>
            <p:nvPr/>
          </p:nvSpPr>
          <p:spPr bwMode="auto">
            <a:xfrm>
              <a:off x="1693280" y="3941636"/>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sp useBgFill="1">
          <p:nvSpPr>
            <p:cNvPr id="41" name="Freeform 5"/>
            <p:cNvSpPr>
              <a:spLocks noEditPoints="1"/>
            </p:cNvSpPr>
            <p:nvPr/>
          </p:nvSpPr>
          <p:spPr bwMode="auto">
            <a:xfrm>
              <a:off x="2217659" y="3951735"/>
              <a:ext cx="454423" cy="959992"/>
            </a:xfrm>
            <a:custGeom>
              <a:avLst/>
              <a:gdLst>
                <a:gd name="T0" fmla="*/ 121 w 122"/>
                <a:gd name="T1" fmla="*/ 136 h 243"/>
                <a:gd name="T2" fmla="*/ 121 w 122"/>
                <a:gd name="T3" fmla="*/ 136 h 243"/>
                <a:gd name="T4" fmla="*/ 118 w 122"/>
                <a:gd name="T5" fmla="*/ 127 h 243"/>
                <a:gd name="T6" fmla="*/ 97 w 122"/>
                <a:gd name="T7" fmla="*/ 66 h 243"/>
                <a:gd name="T8" fmla="*/ 61 w 122"/>
                <a:gd name="T9" fmla="*/ 51 h 243"/>
                <a:gd name="T10" fmla="*/ 25 w 122"/>
                <a:gd name="T11" fmla="*/ 66 h 243"/>
                <a:gd name="T12" fmla="*/ 4 w 122"/>
                <a:gd name="T13" fmla="*/ 127 h 243"/>
                <a:gd name="T14" fmla="*/ 1 w 122"/>
                <a:gd name="T15" fmla="*/ 136 h 243"/>
                <a:gd name="T16" fmla="*/ 1 w 122"/>
                <a:gd name="T17" fmla="*/ 136 h 243"/>
                <a:gd name="T18" fmla="*/ 7 w 122"/>
                <a:gd name="T19" fmla="*/ 146 h 243"/>
                <a:gd name="T20" fmla="*/ 11 w 122"/>
                <a:gd name="T21" fmla="*/ 147 h 243"/>
                <a:gd name="T22" fmla="*/ 18 w 122"/>
                <a:gd name="T23" fmla="*/ 142 h 243"/>
                <a:gd name="T24" fmla="*/ 35 w 122"/>
                <a:gd name="T25" fmla="*/ 105 h 243"/>
                <a:gd name="T26" fmla="*/ 32 w 122"/>
                <a:gd name="T27" fmla="*/ 233 h 243"/>
                <a:gd name="T28" fmla="*/ 32 w 122"/>
                <a:gd name="T29" fmla="*/ 233 h 243"/>
                <a:gd name="T30" fmla="*/ 43 w 122"/>
                <a:gd name="T31" fmla="*/ 243 h 243"/>
                <a:gd name="T32" fmla="*/ 54 w 122"/>
                <a:gd name="T33" fmla="*/ 233 h 243"/>
                <a:gd name="T34" fmla="*/ 61 w 122"/>
                <a:gd name="T35" fmla="*/ 171 h 243"/>
                <a:gd name="T36" fmla="*/ 69 w 122"/>
                <a:gd name="T37" fmla="*/ 233 h 243"/>
                <a:gd name="T38" fmla="*/ 80 w 122"/>
                <a:gd name="T39" fmla="*/ 243 h 243"/>
                <a:gd name="T40" fmla="*/ 80 w 122"/>
                <a:gd name="T41" fmla="*/ 243 h 243"/>
                <a:gd name="T42" fmla="*/ 91 w 122"/>
                <a:gd name="T43" fmla="*/ 233 h 243"/>
                <a:gd name="T44" fmla="*/ 91 w 122"/>
                <a:gd name="T45" fmla="*/ 233 h 243"/>
                <a:gd name="T46" fmla="*/ 87 w 122"/>
                <a:gd name="T47" fmla="*/ 105 h 243"/>
                <a:gd name="T48" fmla="*/ 104 w 122"/>
                <a:gd name="T49" fmla="*/ 142 h 243"/>
                <a:gd name="T50" fmla="*/ 112 w 122"/>
                <a:gd name="T51" fmla="*/ 147 h 243"/>
                <a:gd name="T52" fmla="*/ 115 w 122"/>
                <a:gd name="T53" fmla="*/ 146 h 243"/>
                <a:gd name="T54" fmla="*/ 121 w 122"/>
                <a:gd name="T55" fmla="*/ 136 h 243"/>
                <a:gd name="T56" fmla="*/ 61 w 122"/>
                <a:gd name="T57" fmla="*/ 46 h 243"/>
                <a:gd name="T58" fmla="*/ 84 w 122"/>
                <a:gd name="T59" fmla="*/ 23 h 243"/>
                <a:gd name="T60" fmla="*/ 61 w 122"/>
                <a:gd name="T61" fmla="*/ 0 h 243"/>
                <a:gd name="T62" fmla="*/ 38 w 122"/>
                <a:gd name="T63" fmla="*/ 23 h 243"/>
                <a:gd name="T64" fmla="*/ 61 w 122"/>
                <a:gd name="T65" fmla="*/ 46 h 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22" h="243">
                  <a:moveTo>
                    <a:pt x="121" y="136"/>
                  </a:moveTo>
                  <a:cubicBezTo>
                    <a:pt x="121" y="136"/>
                    <a:pt x="121" y="136"/>
                    <a:pt x="121" y="136"/>
                  </a:cubicBezTo>
                  <a:cubicBezTo>
                    <a:pt x="121" y="135"/>
                    <a:pt x="120" y="131"/>
                    <a:pt x="118" y="127"/>
                  </a:cubicBezTo>
                  <a:cubicBezTo>
                    <a:pt x="112" y="109"/>
                    <a:pt x="100" y="72"/>
                    <a:pt x="97" y="66"/>
                  </a:cubicBezTo>
                  <a:cubicBezTo>
                    <a:pt x="92" y="55"/>
                    <a:pt x="82" y="51"/>
                    <a:pt x="61" y="51"/>
                  </a:cubicBezTo>
                  <a:cubicBezTo>
                    <a:pt x="41" y="51"/>
                    <a:pt x="30" y="55"/>
                    <a:pt x="25" y="66"/>
                  </a:cubicBezTo>
                  <a:cubicBezTo>
                    <a:pt x="22" y="72"/>
                    <a:pt x="10" y="109"/>
                    <a:pt x="4" y="127"/>
                  </a:cubicBezTo>
                  <a:cubicBezTo>
                    <a:pt x="3" y="131"/>
                    <a:pt x="2" y="135"/>
                    <a:pt x="1" y="136"/>
                  </a:cubicBezTo>
                  <a:cubicBezTo>
                    <a:pt x="1" y="136"/>
                    <a:pt x="1" y="136"/>
                    <a:pt x="1" y="136"/>
                  </a:cubicBezTo>
                  <a:cubicBezTo>
                    <a:pt x="0" y="140"/>
                    <a:pt x="3" y="145"/>
                    <a:pt x="7" y="146"/>
                  </a:cubicBezTo>
                  <a:cubicBezTo>
                    <a:pt x="8" y="146"/>
                    <a:pt x="9" y="147"/>
                    <a:pt x="11" y="147"/>
                  </a:cubicBezTo>
                  <a:cubicBezTo>
                    <a:pt x="14" y="147"/>
                    <a:pt x="17" y="145"/>
                    <a:pt x="18" y="142"/>
                  </a:cubicBezTo>
                  <a:cubicBezTo>
                    <a:pt x="35" y="105"/>
                    <a:pt x="35" y="105"/>
                    <a:pt x="35" y="105"/>
                  </a:cubicBezTo>
                  <a:cubicBezTo>
                    <a:pt x="34" y="153"/>
                    <a:pt x="32" y="230"/>
                    <a:pt x="32" y="233"/>
                  </a:cubicBezTo>
                  <a:cubicBezTo>
                    <a:pt x="32" y="233"/>
                    <a:pt x="32" y="233"/>
                    <a:pt x="32" y="233"/>
                  </a:cubicBezTo>
                  <a:cubicBezTo>
                    <a:pt x="32" y="239"/>
                    <a:pt x="37" y="243"/>
                    <a:pt x="43" y="243"/>
                  </a:cubicBezTo>
                  <a:cubicBezTo>
                    <a:pt x="49" y="243"/>
                    <a:pt x="53" y="239"/>
                    <a:pt x="54" y="233"/>
                  </a:cubicBezTo>
                  <a:cubicBezTo>
                    <a:pt x="61" y="171"/>
                    <a:pt x="61" y="171"/>
                    <a:pt x="61" y="171"/>
                  </a:cubicBezTo>
                  <a:cubicBezTo>
                    <a:pt x="69" y="233"/>
                    <a:pt x="69" y="233"/>
                    <a:pt x="69" y="233"/>
                  </a:cubicBezTo>
                  <a:cubicBezTo>
                    <a:pt x="69" y="239"/>
                    <a:pt x="74" y="243"/>
                    <a:pt x="80" y="243"/>
                  </a:cubicBezTo>
                  <a:cubicBezTo>
                    <a:pt x="80" y="243"/>
                    <a:pt x="80" y="243"/>
                    <a:pt x="80" y="243"/>
                  </a:cubicBezTo>
                  <a:cubicBezTo>
                    <a:pt x="85" y="243"/>
                    <a:pt x="90" y="239"/>
                    <a:pt x="91" y="233"/>
                  </a:cubicBezTo>
                  <a:cubicBezTo>
                    <a:pt x="91" y="233"/>
                    <a:pt x="91" y="233"/>
                    <a:pt x="91" y="233"/>
                  </a:cubicBezTo>
                  <a:cubicBezTo>
                    <a:pt x="90" y="230"/>
                    <a:pt x="88" y="153"/>
                    <a:pt x="87" y="105"/>
                  </a:cubicBezTo>
                  <a:cubicBezTo>
                    <a:pt x="104" y="142"/>
                    <a:pt x="104" y="142"/>
                    <a:pt x="104" y="142"/>
                  </a:cubicBezTo>
                  <a:cubicBezTo>
                    <a:pt x="105" y="145"/>
                    <a:pt x="108" y="147"/>
                    <a:pt x="112" y="147"/>
                  </a:cubicBezTo>
                  <a:cubicBezTo>
                    <a:pt x="113" y="147"/>
                    <a:pt x="114" y="146"/>
                    <a:pt x="115" y="146"/>
                  </a:cubicBezTo>
                  <a:cubicBezTo>
                    <a:pt x="120" y="145"/>
                    <a:pt x="122" y="140"/>
                    <a:pt x="121" y="136"/>
                  </a:cubicBezTo>
                  <a:close/>
                  <a:moveTo>
                    <a:pt x="61" y="46"/>
                  </a:moveTo>
                  <a:cubicBezTo>
                    <a:pt x="74" y="46"/>
                    <a:pt x="84" y="35"/>
                    <a:pt x="84" y="23"/>
                  </a:cubicBezTo>
                  <a:cubicBezTo>
                    <a:pt x="84" y="10"/>
                    <a:pt x="74" y="0"/>
                    <a:pt x="61" y="0"/>
                  </a:cubicBezTo>
                  <a:cubicBezTo>
                    <a:pt x="49" y="0"/>
                    <a:pt x="38" y="10"/>
                    <a:pt x="38" y="23"/>
                  </a:cubicBezTo>
                  <a:cubicBezTo>
                    <a:pt x="38" y="35"/>
                    <a:pt x="49" y="46"/>
                    <a:pt x="61" y="46"/>
                  </a:cubicBezTo>
                  <a:close/>
                </a:path>
              </a:pathLst>
            </a:custGeom>
            <a:ln w="19050">
              <a:solidFill>
                <a:schemeClr val="tx1"/>
              </a:solidFill>
              <a:round/>
              <a:headEnd/>
              <a:tailEnd/>
            </a:ln>
          </p:spPr>
          <p:txBody>
            <a:bodyPr vert="horz" wrap="square" lIns="121920" tIns="60960" rIns="121920" bIns="60960" numCol="1" anchor="t" anchorCtr="0" compatLnSpc="1">
              <a:prstTxWarp prst="textNoShape">
                <a:avLst/>
              </a:prstTxWarp>
            </a:bodyPr>
            <a:lstStyle/>
            <a:p>
              <a:endParaRPr lang="en-US" sz="3200" dirty="0"/>
            </a:p>
          </p:txBody>
        </p:sp>
      </p:grpSp>
      <p:sp>
        <p:nvSpPr>
          <p:cNvPr id="3" name="TextBox 2"/>
          <p:cNvSpPr txBox="1"/>
          <p:nvPr/>
        </p:nvSpPr>
        <p:spPr>
          <a:xfrm>
            <a:off x="4411961" y="3981657"/>
            <a:ext cx="3167608" cy="246221"/>
          </a:xfrm>
          <a:prstGeom prst="rect">
            <a:avLst/>
          </a:prstGeom>
        </p:spPr>
        <p:txBody>
          <a:bodyPr wrap="square" rtlCol="0">
            <a:spAutoFit/>
          </a:bodyPr>
          <a:lstStyle/>
          <a:p>
            <a:r>
              <a:rPr lang="en-US" sz="1000" dirty="0" smtClean="0"/>
              <a:t>Source: Enterprise Strategy Group, 2017; CSO, 2018</a:t>
            </a:r>
          </a:p>
        </p:txBody>
      </p:sp>
      <p:sp>
        <p:nvSpPr>
          <p:cNvPr id="4" name="Rectangle 3"/>
          <p:cNvSpPr/>
          <p:nvPr/>
        </p:nvSpPr>
        <p:spPr>
          <a:xfrm>
            <a:off x="7602095" y="3985281"/>
            <a:ext cx="564578" cy="246221"/>
          </a:xfrm>
          <a:prstGeom prst="rect">
            <a:avLst/>
          </a:prstGeom>
        </p:spPr>
        <p:txBody>
          <a:bodyPr wrap="none">
            <a:spAutoFit/>
          </a:bodyPr>
          <a:lstStyle/>
          <a:p>
            <a:r>
              <a:rPr lang="en-US" sz="1000" i="1" dirty="0" smtClean="0"/>
              <a:t>N</a:t>
            </a:r>
            <a:r>
              <a:rPr lang="en-US" sz="1000" dirty="0" smtClean="0"/>
              <a:t>=620</a:t>
            </a:r>
            <a:endParaRPr lang="en-CA" sz="1000" i="1" dirty="0"/>
          </a:p>
        </p:txBody>
      </p:sp>
      <p:cxnSp>
        <p:nvCxnSpPr>
          <p:cNvPr id="8" name="Straight Connector 7"/>
          <p:cNvCxnSpPr/>
          <p:nvPr/>
        </p:nvCxnSpPr>
        <p:spPr>
          <a:xfrm>
            <a:off x="3683479" y="2225615"/>
            <a:ext cx="1" cy="3847381"/>
          </a:xfrm>
          <a:prstGeom prst="line">
            <a:avLst/>
          </a:prstGeom>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42776" y="3716175"/>
            <a:ext cx="3167608" cy="246221"/>
          </a:xfrm>
          <a:prstGeom prst="rect">
            <a:avLst/>
          </a:prstGeom>
        </p:spPr>
        <p:txBody>
          <a:bodyPr wrap="square" rtlCol="0">
            <a:spAutoFit/>
          </a:bodyPr>
          <a:lstStyle/>
          <a:p>
            <a:r>
              <a:rPr lang="en-US" sz="1000" dirty="0" smtClean="0"/>
              <a:t>Source: Enterprise Strategy Group, 2017</a:t>
            </a:r>
          </a:p>
        </p:txBody>
      </p:sp>
      <p:sp>
        <p:nvSpPr>
          <p:cNvPr id="30" name="Rectangle 29"/>
          <p:cNvSpPr/>
          <p:nvPr/>
        </p:nvSpPr>
        <p:spPr>
          <a:xfrm>
            <a:off x="1235132" y="5972920"/>
            <a:ext cx="1676617" cy="246221"/>
          </a:xfrm>
          <a:prstGeom prst="rect">
            <a:avLst/>
          </a:prstGeom>
        </p:spPr>
        <p:txBody>
          <a:bodyPr wrap="square">
            <a:spAutoFit/>
          </a:bodyPr>
          <a:lstStyle/>
          <a:p>
            <a:r>
              <a:rPr lang="en-CA" sz="1000" dirty="0" smtClean="0">
                <a:solidFill>
                  <a:schemeClr val="tx2"/>
                </a:solidFill>
              </a:rPr>
              <a:t>Source: </a:t>
            </a:r>
            <a:r>
              <a:rPr lang="en-CA" sz="1000" dirty="0">
                <a:solidFill>
                  <a:schemeClr val="tx2"/>
                </a:solidFill>
              </a:rPr>
              <a:t>McAfee, </a:t>
            </a:r>
            <a:r>
              <a:rPr lang="en-CA" sz="1000" dirty="0" smtClean="0">
                <a:solidFill>
                  <a:schemeClr val="tx2"/>
                </a:solidFill>
              </a:rPr>
              <a:t>2016</a:t>
            </a:r>
            <a:endParaRPr lang="en-CA" sz="1000" dirty="0">
              <a:solidFill>
                <a:schemeClr val="tx2"/>
              </a:solidFill>
            </a:endParaRPr>
          </a:p>
        </p:txBody>
      </p:sp>
    </p:spTree>
    <p:extLst>
      <p:ext uri="{BB962C8B-B14F-4D97-AF65-F5344CB8AC3E}">
        <p14:creationId xmlns:p14="http://schemas.microsoft.com/office/powerpoint/2010/main" val="7284512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7" name="Straight Connector 66"/>
          <p:cNvCxnSpPr/>
          <p:nvPr/>
        </p:nvCxnSpPr>
        <p:spPr>
          <a:xfrm flipV="1">
            <a:off x="2048183" y="4367768"/>
            <a:ext cx="383822" cy="51459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V="1">
            <a:off x="4231494" y="4448253"/>
            <a:ext cx="383822" cy="51459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3106264" y="4367767"/>
            <a:ext cx="383822" cy="514597"/>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13008" y="2850772"/>
            <a:ext cx="2153800" cy="1854780"/>
            <a:chOff x="1488524" y="2936608"/>
            <a:chExt cx="2195232" cy="1854780"/>
          </a:xfrm>
        </p:grpSpPr>
        <p:graphicFrame>
          <p:nvGraphicFramePr>
            <p:cNvPr id="34" name="Chart 33"/>
            <p:cNvGraphicFramePr/>
            <p:nvPr>
              <p:extLst>
                <p:ext uri="{D42A27DB-BD31-4B8C-83A1-F6EECF244321}">
                  <p14:modId xmlns:p14="http://schemas.microsoft.com/office/powerpoint/2010/main" val="1885205383"/>
                </p:ext>
              </p:extLst>
            </p:nvPr>
          </p:nvGraphicFramePr>
          <p:xfrm>
            <a:off x="1488524" y="2936608"/>
            <a:ext cx="2195232" cy="1854780"/>
          </p:xfrm>
          <a:graphic>
            <a:graphicData uri="http://schemas.openxmlformats.org/drawingml/2006/chart">
              <c:chart xmlns:c="http://schemas.openxmlformats.org/drawingml/2006/chart" xmlns:r="http://schemas.openxmlformats.org/officeDocument/2006/relationships" r:id="rId2"/>
            </a:graphicData>
          </a:graphic>
        </p:graphicFrame>
        <p:sp>
          <p:nvSpPr>
            <p:cNvPr id="35" name="TextBox 34"/>
            <p:cNvSpPr txBox="1"/>
            <p:nvPr/>
          </p:nvSpPr>
          <p:spPr>
            <a:xfrm>
              <a:off x="1949441" y="3288864"/>
              <a:ext cx="1267163" cy="1077218"/>
            </a:xfrm>
            <a:prstGeom prst="rect">
              <a:avLst/>
            </a:prstGeom>
          </p:spPr>
          <p:txBody>
            <a:bodyPr wrap="square" rtlCol="0">
              <a:spAutoFit/>
            </a:bodyPr>
            <a:lstStyle/>
            <a:p>
              <a:pPr algn="ctr"/>
              <a:r>
                <a:rPr lang="en-US" sz="2400" b="1" dirty="0" smtClean="0"/>
                <a:t>63%</a:t>
              </a:r>
              <a:endParaRPr lang="en-US" sz="2400" dirty="0" smtClean="0"/>
            </a:p>
            <a:p>
              <a:pPr algn="ctr"/>
              <a:r>
                <a:rPr lang="en-US" sz="1000" dirty="0" smtClean="0"/>
                <a:t>experienced increasing workload on existing staff</a:t>
              </a:r>
              <a:endParaRPr lang="en-CA" sz="1000" dirty="0" smtClean="0"/>
            </a:p>
          </p:txBody>
        </p:sp>
      </p:grpSp>
      <p:grpSp>
        <p:nvGrpSpPr>
          <p:cNvPr id="41" name="Group 40"/>
          <p:cNvGrpSpPr/>
          <p:nvPr/>
        </p:nvGrpSpPr>
        <p:grpSpPr>
          <a:xfrm>
            <a:off x="1699656" y="2863714"/>
            <a:ext cx="2195232" cy="1854780"/>
            <a:chOff x="3285282" y="2920195"/>
            <a:chExt cx="2195232" cy="1854780"/>
          </a:xfrm>
        </p:grpSpPr>
        <p:graphicFrame>
          <p:nvGraphicFramePr>
            <p:cNvPr id="27" name="Chart 26"/>
            <p:cNvGraphicFramePr/>
            <p:nvPr>
              <p:extLst>
                <p:ext uri="{D42A27DB-BD31-4B8C-83A1-F6EECF244321}">
                  <p14:modId xmlns:p14="http://schemas.microsoft.com/office/powerpoint/2010/main" val="4161116117"/>
                </p:ext>
              </p:extLst>
            </p:nvPr>
          </p:nvGraphicFramePr>
          <p:xfrm>
            <a:off x="3285282" y="2920195"/>
            <a:ext cx="2195232" cy="1854780"/>
          </p:xfrm>
          <a:graphic>
            <a:graphicData uri="http://schemas.openxmlformats.org/drawingml/2006/chart">
              <c:chart xmlns:c="http://schemas.openxmlformats.org/drawingml/2006/chart" xmlns:r="http://schemas.openxmlformats.org/officeDocument/2006/relationships" r:id="rId3"/>
            </a:graphicData>
          </a:graphic>
        </p:graphicFrame>
        <p:sp>
          <p:nvSpPr>
            <p:cNvPr id="22" name="TextBox 21"/>
            <p:cNvSpPr txBox="1"/>
            <p:nvPr/>
          </p:nvSpPr>
          <p:spPr>
            <a:xfrm>
              <a:off x="3781707" y="3278198"/>
              <a:ext cx="1213336" cy="1077218"/>
            </a:xfrm>
            <a:prstGeom prst="rect">
              <a:avLst/>
            </a:prstGeom>
          </p:spPr>
          <p:txBody>
            <a:bodyPr wrap="square" rtlCol="0">
              <a:spAutoFit/>
            </a:bodyPr>
            <a:lstStyle/>
            <a:p>
              <a:pPr algn="ctr"/>
              <a:r>
                <a:rPr lang="en-US" sz="2400" b="1" dirty="0" smtClean="0"/>
                <a:t>41%</a:t>
              </a:r>
            </a:p>
            <a:p>
              <a:pPr algn="ctr"/>
              <a:r>
                <a:rPr lang="en-US" sz="1000" dirty="0" smtClean="0"/>
                <a:t>had to hire junior employees rather than qualified </a:t>
              </a:r>
              <a:br>
                <a:rPr lang="en-US" sz="1000" dirty="0" smtClean="0"/>
              </a:br>
              <a:r>
                <a:rPr lang="en-US" sz="1000" dirty="0" smtClean="0"/>
                <a:t>staff</a:t>
              </a:r>
              <a:endParaRPr lang="en-CA" sz="1000" dirty="0" smtClean="0"/>
            </a:p>
          </p:txBody>
        </p:sp>
      </p:grpSp>
      <p:grpSp>
        <p:nvGrpSpPr>
          <p:cNvPr id="39" name="Group 38"/>
          <p:cNvGrpSpPr/>
          <p:nvPr/>
        </p:nvGrpSpPr>
        <p:grpSpPr>
          <a:xfrm>
            <a:off x="754416" y="4599968"/>
            <a:ext cx="2195232" cy="1854780"/>
            <a:chOff x="-213032" y="2944280"/>
            <a:chExt cx="2195232" cy="1854780"/>
          </a:xfrm>
        </p:grpSpPr>
        <p:graphicFrame>
          <p:nvGraphicFramePr>
            <p:cNvPr id="37" name="Chart 36"/>
            <p:cNvGraphicFramePr/>
            <p:nvPr>
              <p:extLst>
                <p:ext uri="{D42A27DB-BD31-4B8C-83A1-F6EECF244321}">
                  <p14:modId xmlns:p14="http://schemas.microsoft.com/office/powerpoint/2010/main" val="1219297663"/>
                </p:ext>
              </p:extLst>
            </p:nvPr>
          </p:nvGraphicFramePr>
          <p:xfrm>
            <a:off x="-213032" y="2944280"/>
            <a:ext cx="2195232" cy="1854780"/>
          </p:xfrm>
          <a:graphic>
            <a:graphicData uri="http://schemas.openxmlformats.org/drawingml/2006/chart">
              <c:chart xmlns:c="http://schemas.openxmlformats.org/drawingml/2006/chart" xmlns:r="http://schemas.openxmlformats.org/officeDocument/2006/relationships" r:id="rId4"/>
            </a:graphicData>
          </a:graphic>
        </p:graphicFrame>
        <p:sp>
          <p:nvSpPr>
            <p:cNvPr id="38" name="TextBox 37"/>
            <p:cNvSpPr txBox="1"/>
            <p:nvPr/>
          </p:nvSpPr>
          <p:spPr>
            <a:xfrm>
              <a:off x="194928" y="3302282"/>
              <a:ext cx="1394985" cy="1077218"/>
            </a:xfrm>
            <a:prstGeom prst="rect">
              <a:avLst/>
            </a:prstGeom>
          </p:spPr>
          <p:txBody>
            <a:bodyPr wrap="square" rtlCol="0">
              <a:spAutoFit/>
            </a:bodyPr>
            <a:lstStyle/>
            <a:p>
              <a:pPr algn="ctr"/>
              <a:r>
                <a:rPr lang="en-US" sz="2400" b="1" dirty="0" smtClean="0"/>
                <a:t>39%</a:t>
              </a:r>
            </a:p>
            <a:p>
              <a:pPr algn="ctr"/>
              <a:r>
                <a:rPr lang="en-US" sz="1000" dirty="0" smtClean="0"/>
                <a:t>were unable to learn or use security technologies to full potential </a:t>
              </a:r>
            </a:p>
          </p:txBody>
        </p:sp>
      </p:grpSp>
      <p:grpSp>
        <p:nvGrpSpPr>
          <p:cNvPr id="28" name="Group 27"/>
          <p:cNvGrpSpPr/>
          <p:nvPr/>
        </p:nvGrpSpPr>
        <p:grpSpPr>
          <a:xfrm>
            <a:off x="2634872" y="4599873"/>
            <a:ext cx="2195232" cy="1854780"/>
            <a:chOff x="-213032" y="2944280"/>
            <a:chExt cx="2195232" cy="1854780"/>
          </a:xfrm>
        </p:grpSpPr>
        <p:graphicFrame>
          <p:nvGraphicFramePr>
            <p:cNvPr id="29" name="Chart 28"/>
            <p:cNvGraphicFramePr/>
            <p:nvPr>
              <p:extLst>
                <p:ext uri="{D42A27DB-BD31-4B8C-83A1-F6EECF244321}">
                  <p14:modId xmlns:p14="http://schemas.microsoft.com/office/powerpoint/2010/main" val="3299525000"/>
                </p:ext>
              </p:extLst>
            </p:nvPr>
          </p:nvGraphicFramePr>
          <p:xfrm>
            <a:off x="-213032" y="2944280"/>
            <a:ext cx="2195232" cy="1854780"/>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Box 29"/>
            <p:cNvSpPr txBox="1"/>
            <p:nvPr/>
          </p:nvSpPr>
          <p:spPr>
            <a:xfrm>
              <a:off x="272439" y="3264647"/>
              <a:ext cx="1224290" cy="1231106"/>
            </a:xfrm>
            <a:prstGeom prst="rect">
              <a:avLst/>
            </a:prstGeom>
          </p:spPr>
          <p:txBody>
            <a:bodyPr wrap="square" rtlCol="0">
              <a:spAutoFit/>
            </a:bodyPr>
            <a:lstStyle/>
            <a:p>
              <a:pPr algn="ctr"/>
              <a:r>
                <a:rPr lang="en-US" sz="2400" b="1" dirty="0" smtClean="0"/>
                <a:t>38%</a:t>
              </a:r>
            </a:p>
            <a:p>
              <a:pPr algn="ctr"/>
              <a:r>
                <a:rPr lang="en-US" sz="1000" dirty="0" smtClean="0"/>
                <a:t>reported high attrition rate among cybersecurity </a:t>
              </a:r>
              <a:br>
                <a:rPr lang="en-US" sz="1000" dirty="0" smtClean="0"/>
              </a:br>
              <a:r>
                <a:rPr lang="en-US" sz="1000" dirty="0" smtClean="0"/>
                <a:t>staff</a:t>
              </a:r>
            </a:p>
          </p:txBody>
        </p:sp>
      </p:grpSp>
      <p:graphicFrame>
        <p:nvGraphicFramePr>
          <p:cNvPr id="45" name="Chart 44"/>
          <p:cNvGraphicFramePr/>
          <p:nvPr>
            <p:extLst>
              <p:ext uri="{D42A27DB-BD31-4B8C-83A1-F6EECF244321}">
                <p14:modId xmlns:p14="http://schemas.microsoft.com/office/powerpoint/2010/main" val="1845079751"/>
              </p:ext>
            </p:extLst>
          </p:nvPr>
        </p:nvGraphicFramePr>
        <p:xfrm>
          <a:off x="3460217" y="2881141"/>
          <a:ext cx="2195232" cy="1854780"/>
        </p:xfrm>
        <a:graphic>
          <a:graphicData uri="http://schemas.openxmlformats.org/drawingml/2006/chart">
            <c:chart xmlns:c="http://schemas.openxmlformats.org/drawingml/2006/chart" xmlns:r="http://schemas.openxmlformats.org/officeDocument/2006/relationships" r:id="rId6"/>
          </a:graphicData>
        </a:graphic>
      </p:graphicFrame>
      <p:cxnSp>
        <p:nvCxnSpPr>
          <p:cNvPr id="62" name="Straight Connector 61"/>
          <p:cNvCxnSpPr/>
          <p:nvPr/>
        </p:nvCxnSpPr>
        <p:spPr>
          <a:xfrm>
            <a:off x="1260923" y="4422604"/>
            <a:ext cx="284647" cy="381631"/>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smtClean="0"/>
              <a:t>The skills shortage impacts organizations in many security areas and tasks </a:t>
            </a:r>
            <a:endParaRPr lang="en-CA" dirty="0"/>
          </a:p>
        </p:txBody>
      </p:sp>
      <p:sp>
        <p:nvSpPr>
          <p:cNvPr id="17" name="TextBox 16"/>
          <p:cNvSpPr txBox="1"/>
          <p:nvPr/>
        </p:nvSpPr>
        <p:spPr>
          <a:xfrm>
            <a:off x="281821" y="2558972"/>
            <a:ext cx="4670992" cy="276999"/>
          </a:xfrm>
          <a:prstGeom prst="rect">
            <a:avLst/>
          </a:prstGeom>
          <a:noFill/>
        </p:spPr>
        <p:txBody>
          <a:bodyPr wrap="square" rtlCol="0">
            <a:spAutoFit/>
          </a:bodyPr>
          <a:lstStyle/>
          <a:p>
            <a:pPr algn="ctr"/>
            <a:r>
              <a:rPr lang="en-US" sz="1200" b="1" dirty="0" smtClean="0"/>
              <a:t>How the Shortage Has Impacted Cybersecurity Professionals</a:t>
            </a:r>
            <a:endParaRPr lang="en-CA" sz="1200" b="1" dirty="0"/>
          </a:p>
        </p:txBody>
      </p:sp>
      <p:sp>
        <p:nvSpPr>
          <p:cNvPr id="18" name="TextBox 17"/>
          <p:cNvSpPr txBox="1"/>
          <p:nvPr/>
        </p:nvSpPr>
        <p:spPr>
          <a:xfrm>
            <a:off x="4344633" y="6254646"/>
            <a:ext cx="4532666" cy="400110"/>
          </a:xfrm>
          <a:prstGeom prst="rect">
            <a:avLst/>
          </a:prstGeom>
        </p:spPr>
        <p:txBody>
          <a:bodyPr wrap="square" rtlCol="0">
            <a:spAutoFit/>
          </a:bodyPr>
          <a:lstStyle/>
          <a:p>
            <a:pPr algn="r"/>
            <a:r>
              <a:rPr lang="en-US" sz="1000" dirty="0" smtClean="0"/>
              <a:t>Sources: Enterprise Strategy Group, 2017; ISC</a:t>
            </a:r>
            <a:r>
              <a:rPr lang="en-US" sz="1000" baseline="30000" dirty="0" smtClean="0"/>
              <a:t>2</a:t>
            </a:r>
            <a:r>
              <a:rPr lang="en-US" sz="1000" dirty="0" smtClean="0"/>
              <a:t>, </a:t>
            </a:r>
            <a:r>
              <a:rPr lang="en-US" sz="1000" dirty="0"/>
              <a:t>2018</a:t>
            </a:r>
          </a:p>
          <a:p>
            <a:endParaRPr lang="en-US" sz="1000" dirty="0"/>
          </a:p>
        </p:txBody>
      </p:sp>
      <p:graphicFrame>
        <p:nvGraphicFramePr>
          <p:cNvPr id="25" name="Chart 24"/>
          <p:cNvGraphicFramePr/>
          <p:nvPr>
            <p:extLst>
              <p:ext uri="{D42A27DB-BD31-4B8C-83A1-F6EECF244321}">
                <p14:modId xmlns:p14="http://schemas.microsoft.com/office/powerpoint/2010/main" val="1558262965"/>
              </p:ext>
            </p:extLst>
          </p:nvPr>
        </p:nvGraphicFramePr>
        <p:xfrm>
          <a:off x="5440515" y="1710088"/>
          <a:ext cx="3343127" cy="4473018"/>
        </p:xfrm>
        <a:graphic>
          <a:graphicData uri="http://schemas.openxmlformats.org/drawingml/2006/chart">
            <c:chart xmlns:c="http://schemas.openxmlformats.org/drawingml/2006/chart" xmlns:r="http://schemas.openxmlformats.org/officeDocument/2006/relationships" r:id="rId7"/>
          </a:graphicData>
        </a:graphic>
      </p:graphicFrame>
      <p:sp>
        <p:nvSpPr>
          <p:cNvPr id="26" name="TextBox 25"/>
          <p:cNvSpPr txBox="1"/>
          <p:nvPr/>
        </p:nvSpPr>
        <p:spPr>
          <a:xfrm>
            <a:off x="4930654" y="1309091"/>
            <a:ext cx="4047629" cy="276999"/>
          </a:xfrm>
          <a:prstGeom prst="rect">
            <a:avLst/>
          </a:prstGeom>
          <a:noFill/>
        </p:spPr>
        <p:txBody>
          <a:bodyPr wrap="square" rtlCol="0">
            <a:spAutoFit/>
          </a:bodyPr>
          <a:lstStyle/>
          <a:p>
            <a:pPr algn="ctr"/>
            <a:r>
              <a:rPr lang="en-US" sz="1200" b="1" dirty="0" smtClean="0"/>
              <a:t>Top Needed Cybersecurity Areas of Expertise</a:t>
            </a:r>
            <a:endParaRPr lang="en-CA" sz="1200" b="1" dirty="0"/>
          </a:p>
        </p:txBody>
      </p:sp>
      <p:sp>
        <p:nvSpPr>
          <p:cNvPr id="4" name="TextBox 3"/>
          <p:cNvSpPr txBox="1"/>
          <p:nvPr/>
        </p:nvSpPr>
        <p:spPr>
          <a:xfrm>
            <a:off x="347429" y="1380537"/>
            <a:ext cx="4539776" cy="1061829"/>
          </a:xfrm>
          <a:prstGeom prst="rect">
            <a:avLst/>
          </a:prstGeom>
          <a:solidFill>
            <a:schemeClr val="bg1">
              <a:lumMod val="85000"/>
            </a:schemeClr>
          </a:solidFill>
          <a:ln>
            <a:noFill/>
          </a:ln>
        </p:spPr>
        <p:txBody>
          <a:bodyPr wrap="square" rtlCol="0">
            <a:spAutoFit/>
          </a:bodyPr>
          <a:lstStyle/>
          <a:p>
            <a:pPr>
              <a:spcAft>
                <a:spcPts val="600"/>
              </a:spcAft>
            </a:pPr>
            <a:r>
              <a:rPr lang="en-US" sz="1400" b="1" dirty="0" smtClean="0"/>
              <a:t>Top Contributors to Security Events</a:t>
            </a:r>
          </a:p>
          <a:p>
            <a:pPr marL="228600" indent="-228600">
              <a:buAutoNum type="arabicPeriod"/>
            </a:pPr>
            <a:r>
              <a:rPr lang="en-US" sz="1100" dirty="0" smtClean="0"/>
              <a:t>Lack of adequate training for non-technical employees.</a:t>
            </a:r>
          </a:p>
          <a:p>
            <a:pPr marL="228600" indent="-228600">
              <a:buAutoNum type="arabicPeriod"/>
            </a:pPr>
            <a:r>
              <a:rPr lang="en-US" sz="1100" dirty="0" smtClean="0"/>
              <a:t>Cybersecurity team could not support the size of the organization. </a:t>
            </a:r>
          </a:p>
          <a:p>
            <a:pPr marL="228600" indent="-228600">
              <a:buAutoNum type="arabicPeriod"/>
            </a:pPr>
            <a:r>
              <a:rPr lang="en-US" sz="1100" dirty="0" smtClean="0"/>
              <a:t>Business management treated cybersecurity as a low priority.</a:t>
            </a:r>
          </a:p>
          <a:p>
            <a:pPr marL="228600" indent="-228600">
              <a:buAutoNum type="arabicPeriod"/>
            </a:pPr>
            <a:r>
              <a:rPr lang="en-US" sz="1100" dirty="0" smtClean="0"/>
              <a:t>The existing cybersecurity team could not keep up with workload.</a:t>
            </a:r>
            <a:endParaRPr lang="en-CA" sz="1100" dirty="0" smtClean="0"/>
          </a:p>
        </p:txBody>
      </p:sp>
      <p:cxnSp>
        <p:nvCxnSpPr>
          <p:cNvPr id="8" name="Straight Connector 7"/>
          <p:cNvCxnSpPr/>
          <p:nvPr/>
        </p:nvCxnSpPr>
        <p:spPr>
          <a:xfrm>
            <a:off x="432493" y="2863714"/>
            <a:ext cx="4591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323096" y="1585315"/>
            <a:ext cx="3312000" cy="0"/>
          </a:xfrm>
          <a:prstGeom prst="line">
            <a:avLst/>
          </a:prstGeom>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3937432" y="3234100"/>
            <a:ext cx="1249224" cy="1077218"/>
          </a:xfrm>
          <a:prstGeom prst="rect">
            <a:avLst/>
          </a:prstGeom>
        </p:spPr>
        <p:txBody>
          <a:bodyPr wrap="square" rtlCol="0">
            <a:spAutoFit/>
          </a:bodyPr>
          <a:lstStyle/>
          <a:p>
            <a:pPr algn="ctr"/>
            <a:r>
              <a:rPr lang="en-US" sz="2400" b="1" dirty="0" smtClean="0"/>
              <a:t>41%</a:t>
            </a:r>
          </a:p>
          <a:p>
            <a:pPr algn="ctr"/>
            <a:r>
              <a:rPr lang="en-US" sz="1000" dirty="0" smtClean="0"/>
              <a:t>faced limited time for planning, training, and strategy work</a:t>
            </a:r>
            <a:endParaRPr lang="en-CA" sz="1000" dirty="0" smtClean="0"/>
          </a:p>
        </p:txBody>
      </p:sp>
    </p:spTree>
    <p:extLst>
      <p:ext uri="{BB962C8B-B14F-4D97-AF65-F5344CB8AC3E}">
        <p14:creationId xmlns:p14="http://schemas.microsoft.com/office/powerpoint/2010/main" val="2080133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379476" y="4618211"/>
            <a:ext cx="8364759" cy="159536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US" dirty="0" smtClean="0"/>
              <a:t>Security </a:t>
            </a:r>
            <a:r>
              <a:rPr lang="en-US" i="1" dirty="0" smtClean="0"/>
              <a:t>and </a:t>
            </a:r>
            <a:r>
              <a:rPr lang="en-US" dirty="0" smtClean="0"/>
              <a:t>business pressures transform the skills needed to manage your environment</a:t>
            </a:r>
            <a:endParaRPr lang="en-CA" dirty="0"/>
          </a:p>
        </p:txBody>
      </p:sp>
      <p:sp>
        <p:nvSpPr>
          <p:cNvPr id="4" name="Rectangle 3"/>
          <p:cNvSpPr/>
          <p:nvPr/>
        </p:nvSpPr>
        <p:spPr>
          <a:xfrm>
            <a:off x="249589" y="1185696"/>
            <a:ext cx="8624535" cy="45911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600" b="1" dirty="0">
                <a:solidFill>
                  <a:schemeClr val="tx1"/>
                </a:solidFill>
              </a:rPr>
              <a:t>A VUCA world requires organizations to keep up with constantly evolving skill </a:t>
            </a:r>
            <a:r>
              <a:rPr lang="en-US" sz="1600" b="1" dirty="0" smtClean="0">
                <a:solidFill>
                  <a:schemeClr val="tx1"/>
                </a:solidFill>
              </a:rPr>
              <a:t>needs.</a:t>
            </a:r>
            <a:endParaRPr lang="en-CA" sz="1600" b="1" dirty="0">
              <a:solidFill>
                <a:schemeClr val="tx1"/>
              </a:solidFill>
            </a:endParaRPr>
          </a:p>
        </p:txBody>
      </p:sp>
      <p:grpSp>
        <p:nvGrpSpPr>
          <p:cNvPr id="19" name="Group 18"/>
          <p:cNvGrpSpPr/>
          <p:nvPr/>
        </p:nvGrpSpPr>
        <p:grpSpPr>
          <a:xfrm>
            <a:off x="238414" y="1590380"/>
            <a:ext cx="8635710" cy="2917793"/>
            <a:chOff x="257175" y="1652937"/>
            <a:chExt cx="8635710" cy="2917793"/>
          </a:xfrm>
        </p:grpSpPr>
        <p:graphicFrame>
          <p:nvGraphicFramePr>
            <p:cNvPr id="26" name="Content Placeholder 5"/>
            <p:cNvGraphicFramePr>
              <a:graphicFrameLocks/>
            </p:cNvGraphicFramePr>
            <p:nvPr>
              <p:extLst>
                <p:ext uri="{D42A27DB-BD31-4B8C-83A1-F6EECF244321}">
                  <p14:modId xmlns:p14="http://schemas.microsoft.com/office/powerpoint/2010/main" val="1741870397"/>
                </p:ext>
              </p:extLst>
            </p:nvPr>
          </p:nvGraphicFramePr>
          <p:xfrm>
            <a:off x="257175" y="1652937"/>
            <a:ext cx="3345710" cy="28134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Connector 5"/>
            <p:cNvCxnSpPr/>
            <p:nvPr/>
          </p:nvCxnSpPr>
          <p:spPr>
            <a:xfrm>
              <a:off x="2431415" y="2633653"/>
              <a:ext cx="6461470" cy="0"/>
            </a:xfrm>
            <a:prstGeom prst="line">
              <a:avLst/>
            </a:prstGeom>
            <a:ln w="6350">
              <a:solidFill>
                <a:schemeClr val="bg1">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863561" y="3243170"/>
              <a:ext cx="6029324" cy="0"/>
            </a:xfrm>
            <a:prstGeom prst="line">
              <a:avLst/>
            </a:prstGeom>
            <a:ln w="6350">
              <a:solidFill>
                <a:schemeClr val="bg1">
                  <a:lumMod val="50000"/>
                  <a:alpha val="5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215640" y="3858400"/>
              <a:ext cx="5677245" cy="0"/>
            </a:xfrm>
            <a:prstGeom prst="line">
              <a:avLst/>
            </a:prstGeom>
            <a:ln w="6350">
              <a:solidFill>
                <a:schemeClr val="bg1">
                  <a:lumMod val="50000"/>
                  <a:alpha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553707" y="2096475"/>
              <a:ext cx="6339178" cy="461665"/>
            </a:xfrm>
            <a:prstGeom prst="rect">
              <a:avLst/>
            </a:prstGeom>
          </p:spPr>
          <p:txBody>
            <a:bodyPr wrap="square">
              <a:spAutoFit/>
            </a:bodyPr>
            <a:lstStyle/>
            <a:p>
              <a:r>
                <a:rPr lang="en-US" sz="1200" dirty="0"/>
                <a:t>Rapid pace and a high degree of change makes </a:t>
              </a:r>
              <a:r>
                <a:rPr lang="en-US" sz="1200" dirty="0" smtClean="0"/>
                <a:t>predicting and planning for future projects and workforce development difficult.</a:t>
              </a:r>
              <a:endParaRPr lang="en-CA" sz="1200" dirty="0"/>
            </a:p>
          </p:txBody>
        </p:sp>
        <p:sp>
          <p:nvSpPr>
            <p:cNvPr id="16" name="Rectangle 15"/>
            <p:cNvSpPr/>
            <p:nvPr/>
          </p:nvSpPr>
          <p:spPr>
            <a:xfrm>
              <a:off x="2983570" y="2709167"/>
              <a:ext cx="5909315" cy="461665"/>
            </a:xfrm>
            <a:prstGeom prst="rect">
              <a:avLst/>
            </a:prstGeom>
          </p:spPr>
          <p:txBody>
            <a:bodyPr wrap="square">
              <a:spAutoFit/>
            </a:bodyPr>
            <a:lstStyle/>
            <a:p>
              <a:pPr>
                <a:spcAft>
                  <a:spcPts val="600"/>
                </a:spcAft>
              </a:pPr>
              <a:r>
                <a:rPr lang="en-US" sz="1200" dirty="0"/>
                <a:t>Unpredictable issues and events make it difficult to know which skills will be required and when.</a:t>
              </a:r>
            </a:p>
          </p:txBody>
        </p:sp>
        <p:sp>
          <p:nvSpPr>
            <p:cNvPr id="17" name="Rectangle 16"/>
            <p:cNvSpPr/>
            <p:nvPr/>
          </p:nvSpPr>
          <p:spPr>
            <a:xfrm>
              <a:off x="3215640" y="3330737"/>
              <a:ext cx="5677245" cy="461665"/>
            </a:xfrm>
            <a:prstGeom prst="rect">
              <a:avLst/>
            </a:prstGeom>
          </p:spPr>
          <p:txBody>
            <a:bodyPr wrap="square">
              <a:spAutoFit/>
            </a:bodyPr>
            <a:lstStyle/>
            <a:p>
              <a:r>
                <a:rPr lang="en-US" sz="1200" dirty="0"/>
                <a:t>Inability to </a:t>
              </a:r>
              <a:r>
                <a:rPr lang="en-US" sz="1200" dirty="0" smtClean="0"/>
                <a:t>define what skills will be required in the </a:t>
              </a:r>
              <a:r>
                <a:rPr lang="en-US" sz="1200" dirty="0"/>
                <a:t>future </a:t>
              </a:r>
              <a:r>
                <a:rPr lang="en-US" sz="1200" dirty="0" smtClean="0"/>
                <a:t>creates </a:t>
              </a:r>
              <a:r>
                <a:rPr lang="en-US" sz="1200" dirty="0"/>
                <a:t>an environment where adaptability, rather than experience, is in </a:t>
              </a:r>
              <a:r>
                <a:rPr lang="en-US" sz="1200" dirty="0" smtClean="0"/>
                <a:t>demand.</a:t>
              </a:r>
              <a:endParaRPr lang="en-CA" sz="1200" dirty="0"/>
            </a:p>
          </p:txBody>
        </p:sp>
        <p:sp>
          <p:nvSpPr>
            <p:cNvPr id="18" name="Rectangle 17"/>
            <p:cNvSpPr/>
            <p:nvPr/>
          </p:nvSpPr>
          <p:spPr>
            <a:xfrm>
              <a:off x="3663366" y="3924399"/>
              <a:ext cx="5229519" cy="646331"/>
            </a:xfrm>
            <a:prstGeom prst="rect">
              <a:avLst/>
            </a:prstGeom>
          </p:spPr>
          <p:txBody>
            <a:bodyPr wrap="square">
              <a:spAutoFit/>
            </a:bodyPr>
            <a:lstStyle/>
            <a:p>
              <a:r>
                <a:rPr lang="en-US" sz="1200" dirty="0"/>
                <a:t>Connections between </a:t>
              </a:r>
              <a:r>
                <a:rPr lang="en-US" sz="1200" dirty="0" smtClean="0"/>
                <a:t>skills </a:t>
              </a:r>
              <a:r>
                <a:rPr lang="en-US" sz="1200" dirty="0"/>
                <a:t>and desired </a:t>
              </a:r>
              <a:r>
                <a:rPr lang="en-US" sz="1200" dirty="0" smtClean="0"/>
                <a:t>security and business outcomes </a:t>
              </a:r>
              <a:r>
                <a:rPr lang="en-US" sz="1200" dirty="0"/>
                <a:t>are less clear, requiring a greater need to evaluate context for skills </a:t>
              </a:r>
              <a:r>
                <a:rPr lang="en-US" sz="1200" dirty="0" smtClean="0"/>
                <a:t>application.</a:t>
              </a:r>
              <a:endParaRPr lang="en-CA" sz="1200" dirty="0"/>
            </a:p>
          </p:txBody>
        </p:sp>
      </p:grpSp>
      <p:sp>
        <p:nvSpPr>
          <p:cNvPr id="24" name="Rectangle 23"/>
          <p:cNvSpPr/>
          <p:nvPr/>
        </p:nvSpPr>
        <p:spPr>
          <a:xfrm>
            <a:off x="774059" y="4685691"/>
            <a:ext cx="8100065" cy="276999"/>
          </a:xfrm>
          <a:prstGeom prst="rect">
            <a:avLst/>
          </a:prstGeom>
        </p:spPr>
        <p:txBody>
          <a:bodyPr wrap="square">
            <a:spAutoFit/>
          </a:bodyPr>
          <a:lstStyle/>
          <a:p>
            <a:pPr>
              <a:spcAft>
                <a:spcPts val="600"/>
              </a:spcAft>
            </a:pPr>
            <a:r>
              <a:rPr lang="en-CA" sz="1200" dirty="0" smtClean="0"/>
              <a:t>Business strategy </a:t>
            </a:r>
            <a:r>
              <a:rPr lang="en-CA" sz="1200" dirty="0"/>
              <a:t>must adapt rapidly to keep pace with changes in the business environment.</a:t>
            </a:r>
          </a:p>
        </p:txBody>
      </p:sp>
      <p:sp>
        <p:nvSpPr>
          <p:cNvPr id="25" name="Rectangle 24"/>
          <p:cNvSpPr/>
          <p:nvPr/>
        </p:nvSpPr>
        <p:spPr>
          <a:xfrm>
            <a:off x="774059" y="5100757"/>
            <a:ext cx="7684141" cy="461665"/>
          </a:xfrm>
          <a:prstGeom prst="rect">
            <a:avLst/>
          </a:prstGeom>
        </p:spPr>
        <p:txBody>
          <a:bodyPr wrap="square">
            <a:spAutoFit/>
          </a:bodyPr>
          <a:lstStyle/>
          <a:p>
            <a:pPr>
              <a:spcAft>
                <a:spcPts val="600"/>
              </a:spcAft>
            </a:pPr>
            <a:r>
              <a:rPr lang="en-CA" sz="1200" dirty="0"/>
              <a:t>Organizational skills must be sufficiently flexible to support rapid change, and there must be processes in place to acquire needed skills.</a:t>
            </a:r>
          </a:p>
        </p:txBody>
      </p:sp>
      <p:sp>
        <p:nvSpPr>
          <p:cNvPr id="27" name="Rectangle 26"/>
          <p:cNvSpPr/>
          <p:nvPr/>
        </p:nvSpPr>
        <p:spPr>
          <a:xfrm>
            <a:off x="774059" y="5711375"/>
            <a:ext cx="7684141" cy="461665"/>
          </a:xfrm>
          <a:prstGeom prst="rect">
            <a:avLst/>
          </a:prstGeom>
        </p:spPr>
        <p:txBody>
          <a:bodyPr wrap="square">
            <a:spAutoFit/>
          </a:bodyPr>
          <a:lstStyle/>
          <a:p>
            <a:pPr>
              <a:spcAft>
                <a:spcPts val="600"/>
              </a:spcAft>
            </a:pPr>
            <a:r>
              <a:rPr lang="en-US" sz="1200" dirty="0" smtClean="0"/>
              <a:t>Put greater focus </a:t>
            </a:r>
            <a:r>
              <a:rPr lang="en-US" sz="1200" dirty="0"/>
              <a:t>on key skills aligned with organizational goals to allow for targeted development </a:t>
            </a:r>
            <a:r>
              <a:rPr lang="en-US" sz="1200" dirty="0" smtClean="0"/>
              <a:t>efforts, and combat the gaps that may interrupt business operations.</a:t>
            </a:r>
            <a:endParaRPr lang="en-US" sz="1200" dirty="0"/>
          </a:p>
        </p:txBody>
      </p:sp>
      <p:sp>
        <p:nvSpPr>
          <p:cNvPr id="30" name="Chevron 29"/>
          <p:cNvSpPr/>
          <p:nvPr/>
        </p:nvSpPr>
        <p:spPr>
          <a:xfrm>
            <a:off x="598714" y="4685691"/>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1" name="Chevron 30"/>
          <p:cNvSpPr/>
          <p:nvPr/>
        </p:nvSpPr>
        <p:spPr>
          <a:xfrm>
            <a:off x="598714" y="5144301"/>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2" name="Chevron 31"/>
          <p:cNvSpPr/>
          <p:nvPr/>
        </p:nvSpPr>
        <p:spPr>
          <a:xfrm>
            <a:off x="598714" y="5711375"/>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20121185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57173" y="144252"/>
            <a:ext cx="8620125" cy="877887"/>
          </a:xfrm>
        </p:spPr>
        <p:txBody>
          <a:bodyPr/>
          <a:lstStyle/>
          <a:p>
            <a:r>
              <a:rPr lang="en-CA" dirty="0"/>
              <a:t>Take a strategic approach to assessing skills and addressing gaps</a:t>
            </a:r>
          </a:p>
        </p:txBody>
      </p:sp>
      <p:cxnSp>
        <p:nvCxnSpPr>
          <p:cNvPr id="17" name="Straight Connector 16"/>
          <p:cNvCxnSpPr/>
          <p:nvPr/>
        </p:nvCxnSpPr>
        <p:spPr>
          <a:xfrm>
            <a:off x="4359982" y="2340865"/>
            <a:ext cx="0" cy="3780000"/>
          </a:xfrm>
          <a:prstGeom prst="line">
            <a:avLst/>
          </a:prstGeom>
          <a:ln w="22225">
            <a:prstDash val="dashDot"/>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4656133" y="2877546"/>
            <a:ext cx="3916849" cy="1260637"/>
            <a:chOff x="4709074" y="2220267"/>
            <a:chExt cx="3916849" cy="1260637"/>
          </a:xfrm>
        </p:grpSpPr>
        <p:sp>
          <p:nvSpPr>
            <p:cNvPr id="12" name="TextBox 24"/>
            <p:cNvSpPr txBox="1"/>
            <p:nvPr/>
          </p:nvSpPr>
          <p:spPr>
            <a:xfrm>
              <a:off x="4790832" y="2234409"/>
              <a:ext cx="3835091" cy="1246495"/>
            </a:xfrm>
            <a:prstGeom prst="rect">
              <a:avLst/>
            </a:prstGeom>
            <a:noFill/>
            <a:ln w="38100">
              <a:noFill/>
            </a:ln>
            <a:effectLst/>
          </p:spPr>
          <p:txBody>
            <a:bodyPr wrap="square" rtlCol="0">
              <a:spAutoFit/>
            </a:bodyPr>
            <a:lstStyle/>
            <a:p>
              <a:pPr marL="177800">
                <a:spcAft>
                  <a:spcPts val="600"/>
                </a:spcAft>
              </a:pPr>
              <a:r>
                <a:rPr lang="en-CA" sz="1400" i="1" dirty="0" smtClean="0">
                  <a:latin typeface="+mj-lt"/>
                </a:rPr>
                <a:t>A </a:t>
              </a:r>
              <a:r>
                <a:rPr lang="en-CA" sz="1400" b="1" i="1" dirty="0">
                  <a:latin typeface="+mj-lt"/>
                </a:rPr>
                <a:t>continually changing set of required employee skills </a:t>
              </a:r>
              <a:r>
                <a:rPr lang="en-CA" sz="1400" i="1" dirty="0">
                  <a:latin typeface="+mj-lt"/>
                </a:rPr>
                <a:t>and job duties and a huge gap between the needed and the available skill sets.</a:t>
              </a:r>
            </a:p>
            <a:p>
              <a:pPr algn="r">
                <a:tabLst>
                  <a:tab pos="355600" algn="l"/>
                </a:tabLst>
              </a:pPr>
              <a:r>
                <a:rPr lang="en-CA" sz="1400" dirty="0" smtClean="0"/>
                <a:t>  – Dr</a:t>
              </a:r>
              <a:r>
                <a:rPr lang="en-CA" sz="1400" dirty="0"/>
                <a:t>. John Sullivan</a:t>
              </a:r>
              <a:endParaRPr lang="en-CA" sz="1600" dirty="0"/>
            </a:p>
          </p:txBody>
        </p:sp>
        <p:pic>
          <p:nvPicPr>
            <p:cNvPr id="18" name="Picture 106"/>
            <p:cNvPicPr>
              <a:picLocks noChangeAspect="1"/>
            </p:cNvPicPr>
            <p:nvPr/>
          </p:nvPicPr>
          <p:blipFill>
            <a:blip r:embed="rId2"/>
            <a:stretch>
              <a:fillRect/>
            </a:stretch>
          </p:blipFill>
          <p:spPr>
            <a:xfrm>
              <a:off x="6563715" y="2919619"/>
              <a:ext cx="376411" cy="341558"/>
            </a:xfrm>
            <a:prstGeom prst="rect">
              <a:avLst/>
            </a:prstGeom>
          </p:spPr>
        </p:pic>
        <p:pic>
          <p:nvPicPr>
            <p:cNvPr id="19" name="Picture 107"/>
            <p:cNvPicPr>
              <a:picLocks noChangeAspect="1"/>
            </p:cNvPicPr>
            <p:nvPr/>
          </p:nvPicPr>
          <p:blipFill>
            <a:blip r:embed="rId3"/>
            <a:stretch>
              <a:fillRect/>
            </a:stretch>
          </p:blipFill>
          <p:spPr>
            <a:xfrm>
              <a:off x="4709074" y="2220267"/>
              <a:ext cx="347502" cy="249958"/>
            </a:xfrm>
            <a:prstGeom prst="rect">
              <a:avLst/>
            </a:prstGeom>
          </p:spPr>
        </p:pic>
      </p:grpSp>
      <p:grpSp>
        <p:nvGrpSpPr>
          <p:cNvPr id="5" name="Group 4"/>
          <p:cNvGrpSpPr/>
          <p:nvPr/>
        </p:nvGrpSpPr>
        <p:grpSpPr>
          <a:xfrm>
            <a:off x="4709074" y="4246866"/>
            <a:ext cx="4025175" cy="1904857"/>
            <a:chOff x="4709074" y="4325430"/>
            <a:chExt cx="4025175" cy="1904857"/>
          </a:xfrm>
        </p:grpSpPr>
        <p:sp>
          <p:nvSpPr>
            <p:cNvPr id="10" name="Rectangle 9"/>
            <p:cNvSpPr/>
            <p:nvPr/>
          </p:nvSpPr>
          <p:spPr>
            <a:xfrm>
              <a:off x="4914900" y="4337461"/>
              <a:ext cx="3819349" cy="1892826"/>
            </a:xfrm>
            <a:prstGeom prst="rect">
              <a:avLst/>
            </a:prstGeom>
          </p:spPr>
          <p:txBody>
            <a:bodyPr wrap="square">
              <a:spAutoFit/>
            </a:bodyPr>
            <a:lstStyle/>
            <a:p>
              <a:pPr>
                <a:spcAft>
                  <a:spcPts val="600"/>
                </a:spcAft>
              </a:pPr>
              <a:r>
                <a:rPr lang="en-CA" sz="1400" i="1" dirty="0" smtClean="0">
                  <a:latin typeface="+mj-lt"/>
                </a:rPr>
                <a:t>In the long term, companies </a:t>
              </a:r>
              <a:r>
                <a:rPr lang="en-CA" sz="1400" i="1" dirty="0">
                  <a:latin typeface="+mj-lt"/>
                </a:rPr>
                <a:t>need people who can solve multiple problems within their skill sets, and apply skills in multiple tactical </a:t>
              </a:r>
              <a:r>
                <a:rPr lang="en-CA" sz="1400" i="1" dirty="0" smtClean="0">
                  <a:latin typeface="+mj-lt"/>
                </a:rPr>
                <a:t>ways – </a:t>
              </a:r>
              <a:r>
                <a:rPr lang="en-CA" sz="1400" i="1" dirty="0">
                  <a:latin typeface="+mj-lt"/>
                </a:rPr>
                <a:t>but </a:t>
              </a:r>
              <a:r>
                <a:rPr lang="en-CA" sz="1400" i="1" dirty="0" smtClean="0">
                  <a:latin typeface="+mj-lt"/>
                </a:rPr>
                <a:t>businesses have </a:t>
              </a:r>
              <a:r>
                <a:rPr lang="en-CA" sz="1400" i="1" dirty="0">
                  <a:latin typeface="+mj-lt"/>
                </a:rPr>
                <a:t>a tendency to think a q</a:t>
              </a:r>
              <a:r>
                <a:rPr lang="en-CA" sz="1400" i="1" dirty="0" smtClean="0">
                  <a:latin typeface="+mj-lt"/>
                </a:rPr>
                <a:t>uarter </a:t>
              </a:r>
              <a:r>
                <a:rPr lang="en-CA" sz="1400" i="1" dirty="0">
                  <a:latin typeface="+mj-lt"/>
                </a:rPr>
                <a:t>at a time</a:t>
              </a:r>
              <a:r>
                <a:rPr lang="en-CA" sz="1400" i="1" dirty="0" smtClean="0">
                  <a:latin typeface="+mj-lt"/>
                </a:rPr>
                <a:t>.</a:t>
              </a:r>
            </a:p>
            <a:p>
              <a:pPr algn="r"/>
              <a:r>
                <a:rPr lang="en-CA" sz="1400" dirty="0"/>
                <a:t>– </a:t>
              </a:r>
              <a:r>
                <a:rPr lang="en-CA" sz="1400" dirty="0" smtClean="0"/>
                <a:t>David Linthicum, </a:t>
              </a:r>
            </a:p>
            <a:p>
              <a:pPr algn="r"/>
              <a:r>
                <a:rPr lang="en-CA" sz="1400" dirty="0" smtClean="0"/>
                <a:t>SVP, Cloud Technology Partners</a:t>
              </a:r>
            </a:p>
            <a:p>
              <a:pPr algn="r"/>
              <a:r>
                <a:rPr lang="en-US" sz="1200" dirty="0" smtClean="0"/>
                <a:t>Info-Tech Interview</a:t>
              </a:r>
              <a:endParaRPr lang="en-CA" sz="1200" dirty="0"/>
            </a:p>
          </p:txBody>
        </p:sp>
        <p:pic>
          <p:nvPicPr>
            <p:cNvPr id="20" name="Picture 106"/>
            <p:cNvPicPr>
              <a:picLocks noChangeAspect="1"/>
            </p:cNvPicPr>
            <p:nvPr/>
          </p:nvPicPr>
          <p:blipFill>
            <a:blip r:embed="rId2"/>
            <a:stretch>
              <a:fillRect/>
            </a:stretch>
          </p:blipFill>
          <p:spPr>
            <a:xfrm>
              <a:off x="6999143" y="5208810"/>
              <a:ext cx="376411" cy="341558"/>
            </a:xfrm>
            <a:prstGeom prst="rect">
              <a:avLst/>
            </a:prstGeom>
          </p:spPr>
        </p:pic>
        <p:pic>
          <p:nvPicPr>
            <p:cNvPr id="21" name="Picture 107"/>
            <p:cNvPicPr>
              <a:picLocks noChangeAspect="1"/>
            </p:cNvPicPr>
            <p:nvPr/>
          </p:nvPicPr>
          <p:blipFill>
            <a:blip r:embed="rId3"/>
            <a:stretch>
              <a:fillRect/>
            </a:stretch>
          </p:blipFill>
          <p:spPr>
            <a:xfrm>
              <a:off x="4709074" y="4325430"/>
              <a:ext cx="347502" cy="249958"/>
            </a:xfrm>
            <a:prstGeom prst="rect">
              <a:avLst/>
            </a:prstGeom>
          </p:spPr>
        </p:pic>
      </p:grpSp>
      <p:sp>
        <p:nvSpPr>
          <p:cNvPr id="6" name="Rectangle 5"/>
          <p:cNvSpPr/>
          <p:nvPr/>
        </p:nvSpPr>
        <p:spPr>
          <a:xfrm>
            <a:off x="4567235" y="2322535"/>
            <a:ext cx="4167013" cy="338554"/>
          </a:xfrm>
          <a:prstGeom prst="rect">
            <a:avLst/>
          </a:prstGeom>
          <a:solidFill>
            <a:schemeClr val="accent2"/>
          </a:solidFill>
        </p:spPr>
        <p:txBody>
          <a:bodyPr wrap="square">
            <a:spAutoFit/>
          </a:bodyPr>
          <a:lstStyle/>
          <a:p>
            <a:pPr algn="ctr">
              <a:spcAft>
                <a:spcPts val="600"/>
              </a:spcAft>
            </a:pPr>
            <a:r>
              <a:rPr lang="en-CA" sz="1600" dirty="0">
                <a:solidFill>
                  <a:schemeClr val="bg1"/>
                </a:solidFill>
              </a:rPr>
              <a:t>Organizations must plan for:    </a:t>
            </a:r>
            <a:endParaRPr lang="en-CA" dirty="0">
              <a:solidFill>
                <a:schemeClr val="bg1"/>
              </a:solidFill>
            </a:endParaRPr>
          </a:p>
        </p:txBody>
      </p:sp>
      <p:grpSp>
        <p:nvGrpSpPr>
          <p:cNvPr id="2" name="Group 1"/>
          <p:cNvGrpSpPr/>
          <p:nvPr/>
        </p:nvGrpSpPr>
        <p:grpSpPr>
          <a:xfrm>
            <a:off x="494070" y="2661089"/>
            <a:ext cx="3445076" cy="738664"/>
            <a:chOff x="487874" y="2370042"/>
            <a:chExt cx="3445076" cy="738664"/>
          </a:xfrm>
        </p:grpSpPr>
        <p:sp>
          <p:nvSpPr>
            <p:cNvPr id="3" name="Rectangle 2"/>
            <p:cNvSpPr/>
            <p:nvPr/>
          </p:nvSpPr>
          <p:spPr>
            <a:xfrm>
              <a:off x="695126" y="2370042"/>
              <a:ext cx="3237824" cy="738664"/>
            </a:xfrm>
            <a:prstGeom prst="rect">
              <a:avLst/>
            </a:prstGeom>
          </p:spPr>
          <p:txBody>
            <a:bodyPr wrap="square">
              <a:spAutoFit/>
            </a:bodyPr>
            <a:lstStyle/>
            <a:p>
              <a:pPr>
                <a:spcBef>
                  <a:spcPts val="600"/>
                </a:spcBef>
                <a:spcAft>
                  <a:spcPts val="600"/>
                </a:spcAft>
                <a:buSzPct val="100000"/>
              </a:pPr>
              <a:r>
                <a:rPr lang="en-US" sz="1400" dirty="0">
                  <a:solidFill>
                    <a:srgbClr val="333333"/>
                  </a:solidFill>
                </a:rPr>
                <a:t>Relying on tactical, reactionary, short-term solutions to resourcing leads to inflexibility and </a:t>
              </a:r>
              <a:r>
                <a:rPr lang="en-US" sz="1400" dirty="0" smtClean="0">
                  <a:solidFill>
                    <a:srgbClr val="333333"/>
                  </a:solidFill>
                </a:rPr>
                <a:t>suboptimal </a:t>
              </a:r>
              <a:r>
                <a:rPr lang="en-US" sz="1400" dirty="0">
                  <a:solidFill>
                    <a:srgbClr val="333333"/>
                  </a:solidFill>
                </a:rPr>
                <a:t>outcomes.</a:t>
              </a:r>
            </a:p>
          </p:txBody>
        </p:sp>
        <p:sp>
          <p:nvSpPr>
            <p:cNvPr id="26" name="Chevron 25"/>
            <p:cNvSpPr/>
            <p:nvPr/>
          </p:nvSpPr>
          <p:spPr>
            <a:xfrm>
              <a:off x="487874" y="2377311"/>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nvGrpSpPr>
          <p:cNvPr id="13" name="Group 12"/>
          <p:cNvGrpSpPr/>
          <p:nvPr/>
        </p:nvGrpSpPr>
        <p:grpSpPr>
          <a:xfrm>
            <a:off x="518319" y="3617653"/>
            <a:ext cx="3698856" cy="966168"/>
            <a:chOff x="492861" y="3410890"/>
            <a:chExt cx="3698856" cy="966168"/>
          </a:xfrm>
        </p:grpSpPr>
        <p:sp>
          <p:nvSpPr>
            <p:cNvPr id="11" name="Rectangle 10"/>
            <p:cNvSpPr/>
            <p:nvPr/>
          </p:nvSpPr>
          <p:spPr>
            <a:xfrm>
              <a:off x="695126" y="3422951"/>
              <a:ext cx="3496591" cy="954107"/>
            </a:xfrm>
            <a:prstGeom prst="rect">
              <a:avLst/>
            </a:prstGeom>
          </p:spPr>
          <p:txBody>
            <a:bodyPr wrap="square">
              <a:spAutoFit/>
            </a:bodyPr>
            <a:lstStyle/>
            <a:p>
              <a:pPr>
                <a:spcBef>
                  <a:spcPts val="600"/>
                </a:spcBef>
                <a:spcAft>
                  <a:spcPts val="600"/>
                </a:spcAft>
                <a:buSzPct val="100000"/>
              </a:pPr>
              <a:r>
                <a:rPr lang="en-US" sz="1400" dirty="0" smtClean="0">
                  <a:solidFill>
                    <a:srgbClr val="333333"/>
                  </a:solidFill>
                </a:rPr>
                <a:t>Effectively acquiring skills in a rapidly changing world requires the organization to proactively and strategically assess future skill needs.</a:t>
              </a:r>
            </a:p>
          </p:txBody>
        </p:sp>
        <p:sp>
          <p:nvSpPr>
            <p:cNvPr id="27" name="Chevron 26"/>
            <p:cNvSpPr/>
            <p:nvPr/>
          </p:nvSpPr>
          <p:spPr>
            <a:xfrm>
              <a:off x="492861" y="3410890"/>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nvGrpSpPr>
          <p:cNvPr id="9" name="Group 8"/>
          <p:cNvGrpSpPr/>
          <p:nvPr/>
        </p:nvGrpSpPr>
        <p:grpSpPr>
          <a:xfrm>
            <a:off x="530098" y="4760314"/>
            <a:ext cx="3654370" cy="1169551"/>
            <a:chOff x="498360" y="5097909"/>
            <a:chExt cx="3654370" cy="1169551"/>
          </a:xfrm>
        </p:grpSpPr>
        <p:sp>
          <p:nvSpPr>
            <p:cNvPr id="8" name="Rectangle 7"/>
            <p:cNvSpPr/>
            <p:nvPr/>
          </p:nvSpPr>
          <p:spPr>
            <a:xfrm>
              <a:off x="673706" y="5097909"/>
              <a:ext cx="3479024" cy="1169551"/>
            </a:xfrm>
            <a:prstGeom prst="rect">
              <a:avLst/>
            </a:prstGeom>
          </p:spPr>
          <p:txBody>
            <a:bodyPr wrap="square">
              <a:spAutoFit/>
            </a:bodyPr>
            <a:lstStyle/>
            <a:p>
              <a:pPr>
                <a:spcBef>
                  <a:spcPts val="600"/>
                </a:spcBef>
                <a:spcAft>
                  <a:spcPts val="600"/>
                </a:spcAft>
                <a:buSzPct val="100000"/>
              </a:pPr>
              <a:r>
                <a:rPr lang="en-US" sz="1400" dirty="0">
                  <a:solidFill>
                    <a:srgbClr val="333333"/>
                  </a:solidFill>
                </a:rPr>
                <a:t>Understand what skills you need to support processes and services in your current and future state environment before you decide how to acquire those skills.</a:t>
              </a:r>
            </a:p>
          </p:txBody>
        </p:sp>
        <p:sp>
          <p:nvSpPr>
            <p:cNvPr id="30" name="Chevron 29"/>
            <p:cNvSpPr/>
            <p:nvPr/>
          </p:nvSpPr>
          <p:spPr>
            <a:xfrm>
              <a:off x="498360" y="5107976"/>
              <a:ext cx="175345" cy="276999"/>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pSp>
      <p:grpSp>
        <p:nvGrpSpPr>
          <p:cNvPr id="25" name="Group 24"/>
          <p:cNvGrpSpPr/>
          <p:nvPr/>
        </p:nvGrpSpPr>
        <p:grpSpPr>
          <a:xfrm>
            <a:off x="498360" y="1258193"/>
            <a:ext cx="7963960" cy="682753"/>
            <a:chOff x="323389" y="3283951"/>
            <a:chExt cx="7963960" cy="682753"/>
          </a:xfrm>
        </p:grpSpPr>
        <p:sp>
          <p:nvSpPr>
            <p:cNvPr id="28" name="Rectangle 97"/>
            <p:cNvSpPr/>
            <p:nvPr/>
          </p:nvSpPr>
          <p:spPr>
            <a:xfrm>
              <a:off x="1600868" y="3283951"/>
              <a:ext cx="6686481" cy="676048"/>
            </a:xfrm>
            <a:prstGeom prst="rect">
              <a:avLst/>
            </a:prstGeom>
            <a:solidFill>
              <a:schemeClr val="bg1">
                <a:lumMod val="95000"/>
              </a:schemeClr>
            </a:solidFill>
            <a:ln w="12700">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52000" fontAlgn="base">
                <a:spcBef>
                  <a:spcPct val="0"/>
                </a:spcBef>
                <a:spcAft>
                  <a:spcPct val="0"/>
                </a:spcAft>
              </a:pPr>
              <a:r>
                <a:rPr lang="en-US" sz="1400" b="1" dirty="0">
                  <a:solidFill>
                    <a:srgbClr val="333333"/>
                  </a:solidFill>
                </a:rPr>
                <a:t>Don't be in a state of constant skills shortage with no plan </a:t>
              </a:r>
              <a:r>
                <a:rPr lang="en-US" sz="1400" b="1" dirty="0" smtClean="0">
                  <a:solidFill>
                    <a:srgbClr val="333333"/>
                  </a:solidFill>
                </a:rPr>
                <a:t>to address it. </a:t>
              </a:r>
              <a:br>
                <a:rPr lang="en-US" sz="1400" b="1" dirty="0" smtClean="0">
                  <a:solidFill>
                    <a:srgbClr val="333333"/>
                  </a:solidFill>
                </a:rPr>
              </a:br>
              <a:r>
                <a:rPr lang="en-US" sz="1400" b="1" dirty="0" smtClean="0">
                  <a:solidFill>
                    <a:srgbClr val="333333"/>
                  </a:solidFill>
                </a:rPr>
                <a:t>Look </a:t>
              </a:r>
              <a:r>
                <a:rPr lang="en-US" sz="1400" b="1" dirty="0">
                  <a:solidFill>
                    <a:srgbClr val="333333"/>
                  </a:solidFill>
                </a:rPr>
                <a:t>beyond the next project into long-term plans.</a:t>
              </a:r>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389" y="3283951"/>
              <a:ext cx="1615443" cy="682753"/>
            </a:xfrm>
            <a:prstGeom prst="rect">
              <a:avLst/>
            </a:prstGeom>
          </p:spPr>
        </p:pic>
      </p:grpSp>
    </p:spTree>
    <p:extLst>
      <p:ext uri="{BB962C8B-B14F-4D97-AF65-F5344CB8AC3E}">
        <p14:creationId xmlns:p14="http://schemas.microsoft.com/office/powerpoint/2010/main" val="22350863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2890</Words>
  <Application>Microsoft Office PowerPoint</Application>
  <PresentationFormat>On-screen Show (4:3)</PresentationFormat>
  <Paragraphs>277</Paragraphs>
  <Slides>17</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5" baseType="lpstr">
      <vt:lpstr>Arial</vt:lpstr>
      <vt:lpstr>Calibri</vt:lpstr>
      <vt:lpstr>Georgia</vt:lpstr>
      <vt:lpstr>Open Sans</vt:lpstr>
      <vt:lpstr>Times New Roman</vt:lpstr>
      <vt:lpstr>Wingdings</vt:lpstr>
      <vt:lpstr>Theme1</vt:lpstr>
      <vt:lpstr>PowerPoint Presentation</vt:lpstr>
      <vt:lpstr>PowerPoint Presentation</vt:lpstr>
      <vt:lpstr>Our understanding of the problem</vt:lpstr>
      <vt:lpstr>Executive summary</vt:lpstr>
      <vt:lpstr>The cybersecurity shortage is here to stay</vt:lpstr>
      <vt:lpstr>The shortfall in cybersecurity talent is a major weakness to all organizations</vt:lpstr>
      <vt:lpstr>The skills shortage impacts organizations in many security areas and tasks </vt:lpstr>
      <vt:lpstr>Security and business pressures transform the skills needed to manage your environment</vt:lpstr>
      <vt:lpstr>Take a strategic approach to assessing skills and addressing gaps</vt:lpstr>
      <vt:lpstr>Establish your future skill needs before you identify current capabilities for better planning outcomes</vt:lpstr>
      <vt:lpstr>Use the NICE Cybersecurity Workforce Framework (NCWF) to build a strong cybersecurity workforce</vt:lpstr>
      <vt:lpstr>For optimal results, consider Info-Tech’s security strategy blueprint</vt:lpstr>
      <vt:lpstr>Measured value for Guided Implementations</vt:lpstr>
      <vt:lpstr>Use these icons to help direct you as you navigate this research </vt:lpstr>
      <vt:lpstr>Info-Tech offers various levels of support to best suit your needs</vt:lpstr>
      <vt:lpstr>Close the InfoSec Skills Gap: Develop a Technical Skills Sourcing Plan – project overview</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2019-07-17T14:20:01Z</dcterms:created>
  <dcterms:modified xsi:type="dcterms:W3CDTF">2019-07-17T14:27:02Z</dcterms:modified>
</cp:coreProperties>
</file>