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5"/>
  </p:notesMasterIdLst>
  <p:handoutMasterIdLst>
    <p:handoutMasterId r:id="rId16"/>
  </p:handoutMasterIdLst>
  <p:sldIdLst>
    <p:sldId id="278" r:id="rId2"/>
    <p:sldId id="484" r:id="rId3"/>
    <p:sldId id="403" r:id="rId4"/>
    <p:sldId id="399" r:id="rId5"/>
    <p:sldId id="493" r:id="rId6"/>
    <p:sldId id="494" r:id="rId7"/>
    <p:sldId id="495" r:id="rId8"/>
    <p:sldId id="603" r:id="rId9"/>
    <p:sldId id="644" r:id="rId10"/>
    <p:sldId id="426" r:id="rId11"/>
    <p:sldId id="410" r:id="rId12"/>
    <p:sldId id="574" r:id="rId13"/>
    <p:sldId id="413" r:id="rId14"/>
  </p:sldIdLst>
  <p:sldSz cx="9144000" cy="6858000" type="screen4x3"/>
  <p:notesSz cx="6950075" cy="9236075"/>
  <p:custShowLst>
    <p:custShow name="Custom Show 1" id="0">
      <p:sldLst>
        <p:sld r:id="rId2"/>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0ED"/>
    <a:srgbClr val="F5F5F5"/>
    <a:srgbClr val="33506D"/>
    <a:srgbClr val="9A992A"/>
    <a:srgbClr val="F3FFFF"/>
    <a:srgbClr val="C6D6DC"/>
    <a:srgbClr val="EDE9E6"/>
    <a:srgbClr val="E8E3DF"/>
    <a:srgbClr val="EAE6E3"/>
    <a:srgbClr val="D684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1"/>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1/24/2019</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1"/>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1/24/2019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0"/>
            <a:ext cx="5560060" cy="3636706"/>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079287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675102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699" r:id="rId5"/>
    <p:sldLayoutId id="2147483726" r:id="rId6"/>
    <p:sldLayoutId id="2147483764" r:id="rId7"/>
    <p:sldLayoutId id="2147483761" r:id="rId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9.png"/><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image" Target="../media/image12.png"/><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image" Target="../media/image11.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image" Target="../media/image10.jpeg"/><Relationship Id="rId5" Type="http://schemas.openxmlformats.org/officeDocument/2006/relationships/tags" Target="../tags/tag9.xml"/><Relationship Id="rId10" Type="http://schemas.openxmlformats.org/officeDocument/2006/relationships/slideLayout" Target="../slideLayouts/slideLayout2.xml"/><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slideLayout" Target="../slideLayouts/slideLayout2.xml"/><Relationship Id="rId4"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Design a Customer-Centric Digital Operating Model</a:t>
            </a:r>
            <a:endParaRPr lang="en-US" dirty="0"/>
          </a:p>
        </p:txBody>
      </p:sp>
      <p:sp>
        <p:nvSpPr>
          <p:cNvPr id="5" name="Tagline"/>
          <p:cNvSpPr>
            <a:spLocks noGrp="1"/>
          </p:cNvSpPr>
          <p:nvPr>
            <p:ph type="body" sz="quarter" idx="16"/>
          </p:nvPr>
        </p:nvSpPr>
        <p:spPr>
          <a:xfrm>
            <a:off x="774700" y="3870376"/>
            <a:ext cx="7467600" cy="508000"/>
          </a:xfrm>
        </p:spPr>
        <p:txBody>
          <a:bodyPr/>
          <a:lstStyle/>
          <a:p>
            <a:r>
              <a:rPr lang="en-US" dirty="0" smtClean="0"/>
              <a:t>Placing the customer at the center of digital transformation.</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8230" y="4124376"/>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this icon to help direct you as you navigate this research </a:t>
            </a:r>
            <a:endParaRPr lang="en-US" dirty="0"/>
          </a:p>
        </p:txBody>
      </p:sp>
      <p:grpSp>
        <p:nvGrpSpPr>
          <p:cNvPr id="4" name="Group 3"/>
          <p:cNvGrpSpPr/>
          <p:nvPr/>
        </p:nvGrpSpPr>
        <p:grpSpPr>
          <a:xfrm>
            <a:off x="698990" y="2121811"/>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sp>
        <p:nvSpPr>
          <p:cNvPr id="20" name="TextBox 19"/>
          <p:cNvSpPr txBox="1"/>
          <p:nvPr/>
        </p:nvSpPr>
        <p:spPr>
          <a:xfrm>
            <a:off x="698990" y="2507215"/>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this icon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77993246"/>
              </p:ext>
            </p:extLst>
          </p:nvPr>
        </p:nvGraphicFramePr>
        <p:xfrm>
          <a:off x="282241" y="1703206"/>
          <a:ext cx="8595058" cy="4785360"/>
        </p:xfrm>
        <a:graphic>
          <a:graphicData uri="http://schemas.openxmlformats.org/drawingml/2006/table">
            <a:tbl>
              <a:tblPr firstRow="1" bandRow="1">
                <a:tableStyleId>{5C22544A-7EE6-4342-B048-85BDC9FD1C3A}</a:tableStyleId>
              </a:tblPr>
              <a:tblGrid>
                <a:gridCol w="1163866"/>
                <a:gridCol w="2477064"/>
                <a:gridCol w="2477064"/>
                <a:gridCol w="2477064"/>
              </a:tblGrid>
              <a:tr h="1106089">
                <a:tc>
                  <a:txBody>
                    <a:bodyPr/>
                    <a:lstStyle/>
                    <a:p>
                      <a:pPr algn="ctr"/>
                      <a:r>
                        <a:rPr lang="en-CA" sz="900" dirty="0" smtClean="0">
                          <a:solidFill>
                            <a:schemeClr val="bg1"/>
                          </a:solidFill>
                        </a:rPr>
                        <a:t>Best-Practice Toolkit</a:t>
                      </a:r>
                      <a:endParaRPr lang="en-CA" sz="9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0"/>
                        </a:spcAft>
                      </a:pPr>
                      <a:r>
                        <a:rPr lang="en-CA" sz="1000" b="1" dirty="0" smtClean="0">
                          <a:solidFill>
                            <a:schemeClr val="tx1"/>
                          </a:solidFill>
                        </a:rPr>
                        <a:t>1.1 Identify Critical Journeys</a:t>
                      </a:r>
                      <a:endParaRPr lang="en-CA" sz="400" b="1" dirty="0" smtClean="0">
                        <a:solidFill>
                          <a:schemeClr val="tx1"/>
                        </a:solidFill>
                      </a:endParaRPr>
                    </a:p>
                    <a:p>
                      <a:pPr>
                        <a:spcAft>
                          <a:spcPts val="0"/>
                        </a:spcAft>
                      </a:pPr>
                      <a:r>
                        <a:rPr lang="en-CA" sz="1000" b="1" dirty="0" smtClean="0">
                          <a:solidFill>
                            <a:schemeClr val="tx1"/>
                          </a:solidFill>
                        </a:rPr>
                        <a:t>1.2 Prioritize</a:t>
                      </a:r>
                      <a:r>
                        <a:rPr lang="en-CA" sz="1000" b="1" baseline="0" dirty="0" smtClean="0">
                          <a:solidFill>
                            <a:schemeClr val="tx1"/>
                          </a:solidFill>
                        </a:rPr>
                        <a:t> Journeys</a:t>
                      </a:r>
                      <a:endParaRPr lang="en-CA" sz="1000" b="1"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a:t>
                      </a:r>
                      <a:r>
                        <a:rPr lang="en-CA" sz="1000" b="1" kern="1200" noProof="0" dirty="0" smtClean="0">
                          <a:solidFill>
                            <a:schemeClr val="tx1"/>
                          </a:solidFill>
                          <a:latin typeface="+mn-lt"/>
                          <a:ea typeface="+mn-ea"/>
                          <a:cs typeface="+mn-cs"/>
                        </a:rPr>
                        <a:t>.1 Assign Cross-Functional, Autonomous Teams</a:t>
                      </a:r>
                    </a:p>
                    <a:p>
                      <a:pPr marL="0" algn="l" defTabSz="914400" rtl="0" eaLnBrk="1" latinLnBrk="0" hangingPunct="1">
                        <a:spcAft>
                          <a:spcPts val="0"/>
                        </a:spcAft>
                      </a:pPr>
                      <a:r>
                        <a:rPr lang="en-CA" sz="1000" b="1" kern="1200" noProof="0" dirty="0" smtClean="0">
                          <a:solidFill>
                            <a:schemeClr val="tx1"/>
                          </a:solidFill>
                          <a:latin typeface="+mn-lt"/>
                          <a:ea typeface="+mn-ea"/>
                          <a:cs typeface="+mn-cs"/>
                        </a:rPr>
                        <a:t>2.2 </a:t>
                      </a:r>
                      <a:r>
                        <a:rPr lang="en-CA" sz="1000" b="1" kern="1200" dirty="0" smtClean="0">
                          <a:solidFill>
                            <a:schemeClr val="tx1"/>
                          </a:solidFill>
                          <a:latin typeface="+mn-lt"/>
                          <a:ea typeface="+mn-ea"/>
                          <a:cs typeface="+mn-cs"/>
                        </a:rPr>
                        <a:t>Identify Talent and Skills</a:t>
                      </a:r>
                    </a:p>
                    <a:p>
                      <a:pPr marL="0" marR="0" lvl="0" indent="0" algn="l" defTabSz="914400" rtl="0" eaLnBrk="1" fontAlgn="auto" latinLnBrk="0" hangingPunct="1">
                        <a:lnSpc>
                          <a:spcPct val="100000"/>
                        </a:lnSpc>
                        <a:spcBef>
                          <a:spcPts val="0"/>
                        </a:spcBef>
                        <a:spcAft>
                          <a:spcPts val="0"/>
                        </a:spcAft>
                        <a:buClrTx/>
                        <a:buSzPct val="175000"/>
                        <a:buFontTx/>
                        <a:buNone/>
                        <a:tabLst/>
                        <a:defRPr/>
                      </a:pPr>
                      <a:r>
                        <a:rPr lang="en-US" sz="1000" b="1" kern="1200" dirty="0" smtClean="0">
                          <a:solidFill>
                            <a:schemeClr val="tx1"/>
                          </a:solidFill>
                          <a:latin typeface="+mn-lt"/>
                          <a:ea typeface="+mn-ea"/>
                          <a:cs typeface="+mn-cs"/>
                        </a:rPr>
                        <a:t>2.3 </a:t>
                      </a:r>
                      <a:r>
                        <a:rPr lang="en-CA" sz="1000" b="1" kern="1200" dirty="0" smtClean="0">
                          <a:solidFill>
                            <a:schemeClr val="tx1"/>
                          </a:solidFill>
                          <a:latin typeface="+mn-lt"/>
                          <a:ea typeface="+mn-ea"/>
                          <a:cs typeface="+mn-cs"/>
                        </a:rPr>
                        <a:t>Create Reporting Structure and Incentive Plan</a:t>
                      </a:r>
                    </a:p>
                    <a:p>
                      <a:pPr marL="0" marR="0" lvl="0" indent="0" algn="l" defTabSz="914400" rtl="0" eaLnBrk="1" fontAlgn="auto" latinLnBrk="0" hangingPunct="1">
                        <a:lnSpc>
                          <a:spcPct val="100000"/>
                        </a:lnSpc>
                        <a:spcBef>
                          <a:spcPts val="0"/>
                        </a:spcBef>
                        <a:spcAft>
                          <a:spcPts val="0"/>
                        </a:spcAft>
                        <a:buClrTx/>
                        <a:buSzPct val="175000"/>
                        <a:buFontTx/>
                        <a:buNone/>
                        <a:tabLst/>
                        <a:defRPr/>
                      </a:pPr>
                      <a:r>
                        <a:rPr lang="en-US" sz="1000" b="1" kern="1200" dirty="0" smtClean="0">
                          <a:solidFill>
                            <a:schemeClr val="tx1"/>
                          </a:solidFill>
                          <a:latin typeface="+mn-lt"/>
                          <a:ea typeface="+mn-ea"/>
                          <a:cs typeface="+mn-cs"/>
                        </a:rPr>
                        <a:t>2.4 Identify</a:t>
                      </a:r>
                      <a:r>
                        <a:rPr lang="en-US" sz="1000" b="1" kern="1200" baseline="0" dirty="0" smtClean="0">
                          <a:solidFill>
                            <a:schemeClr val="tx1"/>
                          </a:solidFill>
                          <a:latin typeface="+mn-lt"/>
                          <a:ea typeface="+mn-ea"/>
                          <a:cs typeface="+mn-cs"/>
                        </a:rPr>
                        <a:t> Training Plan</a:t>
                      </a:r>
                      <a:endParaRPr lang="en-CA" sz="1000" b="1" kern="1200" dirty="0" smtClean="0">
                        <a:solidFill>
                          <a:schemeClr val="tx1"/>
                        </a:solidFill>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0"/>
                        </a:spcAft>
                      </a:pPr>
                      <a:r>
                        <a:rPr lang="en-CA" sz="1000" b="1" dirty="0" smtClean="0">
                          <a:solidFill>
                            <a:schemeClr val="tx1"/>
                          </a:solidFill>
                        </a:rPr>
                        <a:t>3.1 Agile Delivery Model</a:t>
                      </a:r>
                    </a:p>
                    <a:p>
                      <a:pPr>
                        <a:spcAft>
                          <a:spcPts val="0"/>
                        </a:spcAft>
                      </a:pPr>
                      <a:r>
                        <a:rPr lang="en-CA" sz="1000" b="1" baseline="0" dirty="0" smtClean="0">
                          <a:solidFill>
                            <a:schemeClr val="tx1"/>
                          </a:solidFill>
                        </a:rPr>
                        <a:t>3.2 VC-Style Budgeting</a:t>
                      </a:r>
                    </a:p>
                    <a:p>
                      <a:pPr marL="0" algn="l" defTabSz="914400" rtl="0" eaLnBrk="1" latinLnBrk="0" hangingPunct="1">
                        <a:spcAft>
                          <a:spcPts val="0"/>
                        </a:spcAft>
                      </a:pPr>
                      <a:r>
                        <a:rPr lang="en-US" sz="1000" b="1" kern="1200" dirty="0" smtClean="0">
                          <a:solidFill>
                            <a:schemeClr val="tx1"/>
                          </a:solidFill>
                          <a:latin typeface="+mn-lt"/>
                          <a:ea typeface="+mn-ea"/>
                          <a:cs typeface="+mn-cs"/>
                        </a:rPr>
                        <a:t>3.3 Proactive Change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latin typeface="+mn-lt"/>
                          <a:ea typeface="+mn-ea"/>
                          <a:cs typeface="+mn-cs"/>
                        </a:rPr>
                        <a:t>3.4 </a:t>
                      </a:r>
                      <a:r>
                        <a:rPr lang="en-CA" sz="1000" b="1" dirty="0" smtClean="0">
                          <a:solidFill>
                            <a:srgbClr val="333333"/>
                          </a:solidFill>
                        </a:rPr>
                        <a:t>Backlog</a:t>
                      </a:r>
                      <a:r>
                        <a:rPr lang="en-CA" sz="1000" b="1" baseline="0" dirty="0" smtClean="0">
                          <a:solidFill>
                            <a:srgbClr val="333333"/>
                          </a:solidFill>
                        </a:rPr>
                        <a:t> and </a:t>
                      </a:r>
                      <a:r>
                        <a:rPr lang="en-CA" sz="1000" b="1" dirty="0" smtClean="0">
                          <a:solidFill>
                            <a:srgbClr val="333333"/>
                          </a:solidFill>
                        </a:rPr>
                        <a:t>Roadmap</a:t>
                      </a:r>
                      <a:r>
                        <a:rPr lang="en-CA" sz="1000" b="1" baseline="0" dirty="0" smtClean="0">
                          <a:solidFill>
                            <a:srgbClr val="333333"/>
                          </a:solidFill>
                        </a:rPr>
                        <a:t> </a:t>
                      </a:r>
                      <a:r>
                        <a:rPr lang="en-CA" sz="1000" b="1" dirty="0" smtClean="0">
                          <a:solidFill>
                            <a:srgbClr val="333333"/>
                          </a:solidFill>
                        </a:rPr>
                        <a:t>Prioritization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latin typeface="+mn-lt"/>
                          <a:ea typeface="+mn-ea"/>
                          <a:cs typeface="+mn-cs"/>
                        </a:rPr>
                        <a:t>3.5 </a:t>
                      </a:r>
                      <a:r>
                        <a:rPr lang="en-US" sz="1000" b="1" dirty="0" smtClean="0">
                          <a:solidFill>
                            <a:srgbClr val="333333"/>
                          </a:solidFill>
                        </a:rPr>
                        <a:t>Management Through KPIs</a:t>
                      </a:r>
                      <a:endParaRPr lang="en-CA" sz="1000" b="1" dirty="0" smtClean="0">
                        <a:solidFill>
                          <a:srgbClr val="33333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latin typeface="+mn-lt"/>
                          <a:ea typeface="+mn-ea"/>
                          <a:cs typeface="+mn-cs"/>
                        </a:rPr>
                        <a:t>3.6 </a:t>
                      </a:r>
                      <a:r>
                        <a:rPr lang="en-US" sz="1000" b="1" dirty="0" smtClean="0">
                          <a:solidFill>
                            <a:srgbClr val="333333"/>
                          </a:solidFill>
                        </a:rPr>
                        <a:t>Frequent Customer Feedback</a:t>
                      </a:r>
                      <a:endParaRPr lang="en-CA" sz="1000" b="1" dirty="0" smtClean="0">
                        <a:solidFill>
                          <a:srgbClr val="333333"/>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60551">
                <a:tc>
                  <a:txBody>
                    <a:bodyPr/>
                    <a:lstStyle/>
                    <a:p>
                      <a:pPr algn="ctr"/>
                      <a:r>
                        <a:rPr lang="en-CA" sz="900" b="1" dirty="0" smtClean="0">
                          <a:solidFill>
                            <a:schemeClr val="bg1"/>
                          </a:solidFill>
                        </a:rPr>
                        <a:t>Guided Implementations</a:t>
                      </a:r>
                      <a:endParaRPr lang="en-CA" sz="9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0"/>
                        </a:spcAft>
                        <a:buSzPct val="150000"/>
                        <a:buBlip>
                          <a:blip r:embed="rId3"/>
                        </a:buBlip>
                      </a:pPr>
                      <a:r>
                        <a:rPr lang="en-US" sz="1000" b="0" dirty="0" smtClean="0">
                          <a:cs typeface="Open Sans"/>
                        </a:rPr>
                        <a:t>Introduction to framework.</a:t>
                      </a:r>
                    </a:p>
                    <a:p>
                      <a:pPr marL="228600" indent="-228600">
                        <a:spcAft>
                          <a:spcPts val="0"/>
                        </a:spcAft>
                        <a:buSzPct val="150000"/>
                        <a:buBlip>
                          <a:blip r:embed="rId3"/>
                        </a:buBlip>
                      </a:pPr>
                      <a:r>
                        <a:rPr lang="en-US" sz="1000" b="0" dirty="0" smtClean="0">
                          <a:cs typeface="Open Sans"/>
                        </a:rPr>
                        <a:t>Identification</a:t>
                      </a:r>
                      <a:r>
                        <a:rPr lang="en-US" sz="1000" b="0" baseline="0" dirty="0" smtClean="0">
                          <a:cs typeface="Open Sans"/>
                        </a:rPr>
                        <a:t> of critical journeys.</a:t>
                      </a:r>
                    </a:p>
                    <a:p>
                      <a:pPr marL="228600" indent="-228600">
                        <a:spcAft>
                          <a:spcPts val="0"/>
                        </a:spcAft>
                        <a:buSzPct val="150000"/>
                        <a:buBlip>
                          <a:blip r:embed="rId3"/>
                        </a:buBlip>
                      </a:pPr>
                      <a:r>
                        <a:rPr lang="en-US" sz="1000" b="0" baseline="0" dirty="0" smtClean="0">
                          <a:cs typeface="Open Sans"/>
                        </a:rPr>
                        <a:t>Prioritization of journeys.</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lgn="l" defTabSz="914400" rtl="0" eaLnBrk="1" latinLnBrk="0" hangingPunct="1">
                        <a:spcAft>
                          <a:spcPts val="0"/>
                        </a:spcAft>
                        <a:buSzPct val="150000"/>
                        <a:buBlip>
                          <a:blip r:embed="rId3"/>
                        </a:buBlip>
                      </a:pPr>
                      <a:r>
                        <a:rPr lang="en-US" sz="1000" b="0" kern="1200" dirty="0" smtClean="0">
                          <a:solidFill>
                            <a:schemeClr val="dk1"/>
                          </a:solidFill>
                          <a:latin typeface="+mn-lt"/>
                          <a:ea typeface="+mn-ea"/>
                          <a:cs typeface="Open Sans"/>
                        </a:rPr>
                        <a:t>Identification</a:t>
                      </a:r>
                      <a:r>
                        <a:rPr lang="en-US" sz="1000" b="0" kern="1200" baseline="0" dirty="0" smtClean="0">
                          <a:solidFill>
                            <a:schemeClr val="dk1"/>
                          </a:solidFill>
                          <a:latin typeface="+mn-lt"/>
                          <a:ea typeface="+mn-ea"/>
                          <a:cs typeface="Open Sans"/>
                        </a:rPr>
                        <a:t> of team’s roles, responsibilities, and reporting structure.</a:t>
                      </a:r>
                    </a:p>
                    <a:p>
                      <a:pPr marL="228600" indent="-228600" algn="l" defTabSz="914400" rtl="0" eaLnBrk="1" latinLnBrk="0" hangingPunct="1">
                        <a:spcAft>
                          <a:spcPts val="0"/>
                        </a:spcAft>
                        <a:buSzPct val="150000"/>
                        <a:buBlip>
                          <a:blip r:embed="rId3"/>
                        </a:buBlip>
                      </a:pPr>
                      <a:r>
                        <a:rPr lang="en-US" sz="1000" b="0" kern="1200" dirty="0" smtClean="0">
                          <a:solidFill>
                            <a:schemeClr val="dk1"/>
                          </a:solidFill>
                          <a:latin typeface="+mn-lt"/>
                          <a:ea typeface="+mn-ea"/>
                          <a:cs typeface="Open Sans"/>
                        </a:rPr>
                        <a:t>Identification of relevant KPIs for lighthouse</a:t>
                      </a:r>
                      <a:r>
                        <a:rPr lang="en-US" sz="1000" b="0" kern="1200" baseline="0" dirty="0" smtClean="0">
                          <a:solidFill>
                            <a:schemeClr val="dk1"/>
                          </a:solidFill>
                          <a:latin typeface="+mn-lt"/>
                          <a:ea typeface="+mn-ea"/>
                          <a:cs typeface="Open Sans"/>
                        </a:rPr>
                        <a:t> and discussion on KPI-based incentive structure. </a:t>
                      </a:r>
                      <a:endParaRPr lang="en-US" sz="1000" b="0" kern="1200" dirty="0" smtClean="0">
                        <a:solidFill>
                          <a:schemeClr val="dk1"/>
                        </a:solidFill>
                        <a:latin typeface="+mn-lt"/>
                        <a:ea typeface="+mn-ea"/>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lgn="l" defTabSz="914400" rtl="0" eaLnBrk="1" latinLnBrk="0" hangingPunct="1">
                        <a:spcAft>
                          <a:spcPts val="0"/>
                        </a:spcAft>
                        <a:buSzPct val="150000"/>
                        <a:buBlip>
                          <a:blip r:embed="rId3"/>
                        </a:buBlip>
                      </a:pPr>
                      <a:r>
                        <a:rPr lang="en-US" sz="1000" b="0" kern="1200" dirty="0" smtClean="0">
                          <a:solidFill>
                            <a:schemeClr val="dk1"/>
                          </a:solidFill>
                          <a:latin typeface="+mn-lt"/>
                          <a:ea typeface="+mn-ea"/>
                          <a:cs typeface="Open Sans"/>
                        </a:rPr>
                        <a:t>Discussion</a:t>
                      </a:r>
                      <a:r>
                        <a:rPr lang="en-US" sz="1000" b="0" kern="1200" baseline="0" dirty="0" smtClean="0">
                          <a:solidFill>
                            <a:schemeClr val="dk1"/>
                          </a:solidFill>
                          <a:latin typeface="+mn-lt"/>
                          <a:ea typeface="+mn-ea"/>
                          <a:cs typeface="Open Sans"/>
                        </a:rPr>
                        <a:t> on Agile delivery model; design boot camp to frequent releases into market.</a:t>
                      </a:r>
                      <a:endParaRPr lang="en-US" sz="1000" b="0" kern="1200" dirty="0" smtClean="0">
                        <a:solidFill>
                          <a:schemeClr val="dk1"/>
                        </a:solidFill>
                        <a:latin typeface="+mn-lt"/>
                        <a:ea typeface="+mn-ea"/>
                        <a:cs typeface="Open Sans"/>
                      </a:endParaRPr>
                    </a:p>
                    <a:p>
                      <a:pPr marL="228600" indent="-228600" algn="l" defTabSz="914400" rtl="0" eaLnBrk="1" latinLnBrk="0" hangingPunct="1">
                        <a:spcAft>
                          <a:spcPts val="0"/>
                        </a:spcAft>
                        <a:buSzPct val="150000"/>
                        <a:buBlip>
                          <a:blip r:embed="rId3"/>
                        </a:buBlip>
                      </a:pPr>
                      <a:r>
                        <a:rPr lang="en-US" sz="1000" b="0" kern="1200" dirty="0" smtClean="0">
                          <a:solidFill>
                            <a:schemeClr val="dk1"/>
                          </a:solidFill>
                          <a:latin typeface="+mn-lt"/>
                          <a:ea typeface="+mn-ea"/>
                          <a:cs typeface="Open Sans"/>
                        </a:rPr>
                        <a:t>Discussion</a:t>
                      </a:r>
                      <a:r>
                        <a:rPr lang="en-US" sz="1000" b="0" kern="1200" baseline="0" dirty="0" smtClean="0">
                          <a:solidFill>
                            <a:schemeClr val="dk1"/>
                          </a:solidFill>
                          <a:latin typeface="+mn-lt"/>
                          <a:ea typeface="+mn-ea"/>
                          <a:cs typeface="Open Sans"/>
                        </a:rPr>
                        <a:t> on journey mapping.</a:t>
                      </a:r>
                    </a:p>
                    <a:p>
                      <a:pPr marL="228600" indent="-228600" algn="l" defTabSz="914400" rtl="0" eaLnBrk="1" latinLnBrk="0" hangingPunct="1">
                        <a:spcAft>
                          <a:spcPts val="0"/>
                        </a:spcAft>
                        <a:buSzPct val="150000"/>
                        <a:buBlip>
                          <a:blip r:embed="rId3"/>
                        </a:buBlip>
                      </a:pPr>
                      <a:r>
                        <a:rPr lang="en-US" sz="1000" b="0" kern="1200" baseline="0" dirty="0" smtClean="0">
                          <a:solidFill>
                            <a:schemeClr val="dk1"/>
                          </a:solidFill>
                          <a:latin typeface="+mn-lt"/>
                          <a:ea typeface="+mn-ea"/>
                          <a:cs typeface="Open Sans"/>
                        </a:rPr>
                        <a:t>Discussion on processes: VC-style budgeting, backlog prioritization, etc.</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669475">
                <a:tc>
                  <a:txBody>
                    <a:bodyPr/>
                    <a:lstStyle/>
                    <a:p>
                      <a:pPr algn="ctr"/>
                      <a:r>
                        <a:rPr lang="en-CA" sz="900" b="1" dirty="0" smtClean="0">
                          <a:solidFill>
                            <a:schemeClr val="bg1"/>
                          </a:solidFill>
                        </a:rPr>
                        <a:t>Onsite</a:t>
                      </a:r>
                      <a:r>
                        <a:rPr lang="en-CA" sz="900" b="1" baseline="0" dirty="0" smtClean="0">
                          <a:solidFill>
                            <a:schemeClr val="bg1"/>
                          </a:solidFill>
                        </a:rPr>
                        <a:t> Workshop</a:t>
                      </a:r>
                      <a:endParaRPr lang="en-CA" sz="9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US" sz="1000" dirty="0" smtClean="0"/>
                        <a:t>Which Journeys Should I Transform First?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US" sz="1000" dirty="0" smtClean="0"/>
                        <a:t>Which</a:t>
                      </a:r>
                      <a:r>
                        <a:rPr lang="en-US" sz="1000" baseline="0" dirty="0" smtClean="0"/>
                        <a:t> Teams Are Right for T</a:t>
                      </a:r>
                      <a:r>
                        <a:rPr lang="en-US" sz="1000" dirty="0" smtClean="0"/>
                        <a:t>ransformation?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US" sz="1000" dirty="0" smtClean="0"/>
                        <a:t>Which</a:t>
                      </a:r>
                      <a:r>
                        <a:rPr lang="en-US" sz="1000" baseline="0" dirty="0" smtClean="0"/>
                        <a:t> C</a:t>
                      </a:r>
                      <a:r>
                        <a:rPr lang="en-US" sz="1000" dirty="0" smtClean="0"/>
                        <a:t>ritical Processes and Governance Structure Are</a:t>
                      </a:r>
                      <a:r>
                        <a:rPr lang="en-US" sz="1000" baseline="0" dirty="0" smtClean="0"/>
                        <a:t> R</a:t>
                      </a:r>
                      <a:r>
                        <a:rPr lang="en-US" sz="1000" dirty="0" smtClean="0"/>
                        <a:t>equired for the Team?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918429">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6213" indent="-176213">
                        <a:buFont typeface="Arial" panose="020B0604020202020204" pitchFamily="34" charset="0"/>
                        <a:buChar char="•"/>
                      </a:pPr>
                      <a:r>
                        <a:rPr lang="en-US" sz="1000" dirty="0" smtClean="0">
                          <a:solidFill>
                            <a:schemeClr val="tx2"/>
                          </a:solidFill>
                        </a:rPr>
                        <a:t>Taxonomy and prioritization of journeys.</a:t>
                      </a:r>
                    </a:p>
                    <a:p>
                      <a:pPr marL="176213" indent="-176213">
                        <a:buFont typeface="Arial" panose="020B0604020202020204" pitchFamily="34" charset="0"/>
                        <a:buChar char="•"/>
                      </a:pPr>
                      <a:r>
                        <a:rPr lang="en-US" sz="1000" dirty="0" smtClean="0">
                          <a:solidFill>
                            <a:schemeClr val="tx2"/>
                          </a:solidFill>
                        </a:rPr>
                        <a:t>One</a:t>
                      </a:r>
                      <a:r>
                        <a:rPr lang="en-US" sz="1000" baseline="0" dirty="0" smtClean="0">
                          <a:solidFill>
                            <a:schemeClr val="tx2"/>
                          </a:solidFill>
                        </a:rPr>
                        <a:t> or two</a:t>
                      </a:r>
                      <a:r>
                        <a:rPr lang="en-US" sz="1000" dirty="0" smtClean="0">
                          <a:solidFill>
                            <a:schemeClr val="tx2"/>
                          </a:solidFill>
                        </a:rPr>
                        <a:t> journeys selected for lighthouse initiatives.</a:t>
                      </a:r>
                    </a:p>
                    <a:p>
                      <a:pPr marL="176213" indent="-176213">
                        <a:buFont typeface="Arial" panose="020B0604020202020204" pitchFamily="34" charset="0"/>
                        <a:buChar char="•"/>
                      </a:pPr>
                      <a:r>
                        <a:rPr lang="en-US" sz="1000" dirty="0" smtClean="0">
                          <a:solidFill>
                            <a:schemeClr val="tx2"/>
                          </a:solidFill>
                        </a:rPr>
                        <a:t>Roadmap with broader journey set.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6213" indent="-176213">
                        <a:buFont typeface="Arial" panose="020B0604020202020204" pitchFamily="34" charset="0"/>
                        <a:buChar char="•"/>
                      </a:pPr>
                      <a:r>
                        <a:rPr lang="en-US" sz="1000" dirty="0" smtClean="0">
                          <a:solidFill>
                            <a:schemeClr val="tx2"/>
                          </a:solidFill>
                        </a:rPr>
                        <a:t>Multidisciplinary team</a:t>
                      </a:r>
                      <a:r>
                        <a:rPr lang="en-US" sz="1000" baseline="0" dirty="0" smtClean="0">
                          <a:solidFill>
                            <a:schemeClr val="tx2"/>
                          </a:solidFill>
                        </a:rPr>
                        <a:t> </a:t>
                      </a:r>
                      <a:r>
                        <a:rPr lang="en-US" sz="1000" dirty="0" smtClean="0">
                          <a:solidFill>
                            <a:schemeClr val="tx2"/>
                          </a:solidFill>
                        </a:rPr>
                        <a:t>structure</a:t>
                      </a:r>
                      <a:r>
                        <a:rPr lang="en-US" sz="1000" baseline="0" dirty="0" smtClean="0">
                          <a:solidFill>
                            <a:schemeClr val="tx2"/>
                          </a:solidFill>
                        </a:rPr>
                        <a:t> and </a:t>
                      </a:r>
                      <a:r>
                        <a:rPr lang="en-US" sz="1000" dirty="0" smtClean="0">
                          <a:solidFill>
                            <a:schemeClr val="tx2"/>
                          </a:solidFill>
                        </a:rPr>
                        <a:t>roles and responsibilities</a:t>
                      </a:r>
                      <a:r>
                        <a:rPr lang="en-US" sz="1000" baseline="0" dirty="0" smtClean="0">
                          <a:solidFill>
                            <a:schemeClr val="tx2"/>
                          </a:solidFill>
                        </a:rPr>
                        <a:t> </a:t>
                      </a:r>
                      <a:r>
                        <a:rPr lang="en-US" sz="1000" dirty="0" smtClean="0">
                          <a:solidFill>
                            <a:schemeClr val="tx2"/>
                          </a:solidFill>
                        </a:rPr>
                        <a:t>for lighthouse.</a:t>
                      </a:r>
                    </a:p>
                    <a:p>
                      <a:pPr marL="176213" indent="-176213">
                        <a:buFont typeface="Arial" panose="020B0604020202020204" pitchFamily="34" charset="0"/>
                        <a:buChar char="•"/>
                      </a:pPr>
                      <a:r>
                        <a:rPr lang="en-US" sz="1000" dirty="0" smtClean="0">
                          <a:solidFill>
                            <a:schemeClr val="tx2"/>
                          </a:solidFill>
                        </a:rPr>
                        <a:t>Advisory Council structure</a:t>
                      </a:r>
                      <a:r>
                        <a:rPr lang="en-US" sz="1000" baseline="0" dirty="0" smtClean="0">
                          <a:solidFill>
                            <a:schemeClr val="tx2"/>
                          </a:solidFill>
                        </a:rPr>
                        <a:t> and</a:t>
                      </a:r>
                      <a:r>
                        <a:rPr lang="en-US" sz="1000" dirty="0" smtClean="0">
                          <a:solidFill>
                            <a:schemeClr val="tx2"/>
                          </a:solidFill>
                        </a:rPr>
                        <a:t> its decision</a:t>
                      </a:r>
                      <a:r>
                        <a:rPr lang="en-US" sz="1000" baseline="0" dirty="0" smtClean="0">
                          <a:solidFill>
                            <a:schemeClr val="tx2"/>
                          </a:solidFill>
                        </a:rPr>
                        <a:t> </a:t>
                      </a:r>
                      <a:r>
                        <a:rPr lang="en-US" sz="1000" dirty="0" smtClean="0">
                          <a:solidFill>
                            <a:schemeClr val="tx2"/>
                          </a:solidFill>
                        </a:rPr>
                        <a:t>rights and responsibilities.</a:t>
                      </a:r>
                    </a:p>
                    <a:p>
                      <a:pPr marL="176213" indent="-176213">
                        <a:buFont typeface="Arial" panose="020B0604020202020204" pitchFamily="34" charset="0"/>
                        <a:buChar char="•"/>
                      </a:pPr>
                      <a:r>
                        <a:rPr lang="en-US" sz="1000" dirty="0" smtClean="0">
                          <a:solidFill>
                            <a:schemeClr val="tx2"/>
                          </a:solidFill>
                        </a:rPr>
                        <a:t>List of skills required for lighthouse.</a:t>
                      </a:r>
                    </a:p>
                    <a:p>
                      <a:pPr marL="176213" indent="-176213">
                        <a:buFont typeface="Arial" panose="020B0604020202020204" pitchFamily="34" charset="0"/>
                        <a:buChar char="•"/>
                      </a:pPr>
                      <a:r>
                        <a:rPr lang="en-US" sz="1000" dirty="0" smtClean="0">
                          <a:solidFill>
                            <a:schemeClr val="tx2"/>
                          </a:solidFill>
                        </a:rPr>
                        <a:t>Talent acquisition roadmap.</a:t>
                      </a:r>
                    </a:p>
                    <a:p>
                      <a:pPr marL="176213" indent="-176213">
                        <a:buFont typeface="Arial" panose="020B0604020202020204" pitchFamily="34" charset="0"/>
                        <a:buChar char="•"/>
                      </a:pPr>
                      <a:r>
                        <a:rPr lang="en-US" sz="1000" dirty="0" smtClean="0">
                          <a:solidFill>
                            <a:schemeClr val="tx2"/>
                          </a:solidFill>
                        </a:rPr>
                        <a:t>Reporting structure for lighthouse.</a:t>
                      </a:r>
                    </a:p>
                    <a:p>
                      <a:pPr marL="176213" indent="-176213">
                        <a:buFont typeface="Arial" panose="020B0604020202020204" pitchFamily="34" charset="0"/>
                        <a:buChar char="•"/>
                      </a:pPr>
                      <a:r>
                        <a:rPr lang="en-US" sz="1000" dirty="0" smtClean="0">
                          <a:solidFill>
                            <a:schemeClr val="tx2"/>
                          </a:solidFill>
                        </a:rPr>
                        <a:t>Relevant KPIs for lighthouse.</a:t>
                      </a:r>
                    </a:p>
                    <a:p>
                      <a:pPr marL="176213" indent="-176213">
                        <a:buFont typeface="Arial" panose="020B0604020202020204" pitchFamily="34" charset="0"/>
                        <a:buChar char="•"/>
                      </a:pPr>
                      <a:r>
                        <a:rPr lang="en-US" sz="1000" dirty="0" smtClean="0">
                          <a:solidFill>
                            <a:schemeClr val="tx2"/>
                          </a:solidFill>
                        </a:rPr>
                        <a:t>Team incentives based on KPIs.</a:t>
                      </a:r>
                    </a:p>
                    <a:p>
                      <a:pPr marL="176213" marR="0" lvl="0" indent="-1762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solidFill>
                            <a:schemeClr val="tx2"/>
                          </a:solidFill>
                        </a:rPr>
                        <a:t>Training curriculum.</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US" sz="1000" dirty="0" smtClean="0"/>
                        <a:t>Understanding</a:t>
                      </a:r>
                      <a:r>
                        <a:rPr lang="en-US" sz="1000" baseline="0" dirty="0" smtClean="0"/>
                        <a:t> of Agile methodology.</a:t>
                      </a:r>
                    </a:p>
                    <a:p>
                      <a:pPr marL="171450" indent="-171450">
                        <a:buFont typeface="Arial" panose="020B0604020202020204" pitchFamily="34" charset="0"/>
                        <a:buChar char="•"/>
                      </a:pPr>
                      <a:r>
                        <a:rPr lang="en-US" sz="1000" baseline="0" dirty="0" smtClean="0"/>
                        <a:t>Introduction to journey mapping.</a:t>
                      </a:r>
                    </a:p>
                    <a:p>
                      <a:pPr marL="171450" indent="-171450">
                        <a:buFont typeface="Arial" panose="020B0604020202020204" pitchFamily="34" charset="0"/>
                        <a:buChar char="•"/>
                      </a:pPr>
                      <a:r>
                        <a:rPr lang="en-US" sz="1000" baseline="0" dirty="0" smtClean="0"/>
                        <a:t>Budgeting process.</a:t>
                      </a:r>
                    </a:p>
                    <a:p>
                      <a:pPr marL="171450" indent="-171450">
                        <a:buFont typeface="Arial" panose="020B0604020202020204" pitchFamily="34" charset="0"/>
                        <a:buChar char="•"/>
                      </a:pPr>
                      <a:r>
                        <a:rPr lang="en-US" sz="1000" baseline="0" dirty="0" smtClean="0"/>
                        <a:t>Change management process.</a:t>
                      </a:r>
                    </a:p>
                    <a:p>
                      <a:pPr marL="171450" indent="-171450">
                        <a:buFont typeface="Arial" panose="020B0604020202020204" pitchFamily="34" charset="0"/>
                        <a:buChar char="•"/>
                      </a:pPr>
                      <a:r>
                        <a:rPr lang="en-US" sz="1000" baseline="0" dirty="0" smtClean="0"/>
                        <a:t>Backlog and roadmap prioritization.</a:t>
                      </a:r>
                    </a:p>
                    <a:p>
                      <a:pPr marL="171450" indent="-171450">
                        <a:buFont typeface="Arial" panose="020B0604020202020204" pitchFamily="34" charset="0"/>
                        <a:buChar char="•"/>
                      </a:pPr>
                      <a:r>
                        <a:rPr lang="en-US" sz="1000" baseline="0" dirty="0" smtClean="0"/>
                        <a:t>Management processes based on metrics and real-time operational reports.</a:t>
                      </a:r>
                    </a:p>
                    <a:p>
                      <a:pPr marL="171450" indent="-171450">
                        <a:buFont typeface="Arial" panose="020B0604020202020204" pitchFamily="34" charset="0"/>
                        <a:buChar char="•"/>
                      </a:pPr>
                      <a:r>
                        <a:rPr lang="en-US" sz="1000" baseline="0" dirty="0" smtClean="0"/>
                        <a:t>Mechanisms for soliciting stakeholder feedback.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505442" y="2891124"/>
            <a:ext cx="719331" cy="648000"/>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505442" y="1745386"/>
            <a:ext cx="720000" cy="716135"/>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489104" y="3885439"/>
            <a:ext cx="752006" cy="483279"/>
          </a:xfrm>
          <a:prstGeom prst="rect">
            <a:avLst/>
          </a:prstGeom>
          <a:effectLst/>
        </p:spPr>
      </p:pic>
      <p:sp>
        <p:nvSpPr>
          <p:cNvPr id="15" name="Chevron 14"/>
          <p:cNvSpPr/>
          <p:nvPr/>
        </p:nvSpPr>
        <p:spPr>
          <a:xfrm>
            <a:off x="1301687" y="1135775"/>
            <a:ext cx="2692549" cy="540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FFFFFF"/>
                </a:solidFill>
              </a:rPr>
              <a:t>1. Which </a:t>
            </a:r>
            <a:r>
              <a:rPr lang="en-US" sz="1000" dirty="0" smtClean="0">
                <a:solidFill>
                  <a:srgbClr val="FFFFFF"/>
                </a:solidFill>
              </a:rPr>
              <a:t>Journeys </a:t>
            </a:r>
            <a:r>
              <a:rPr lang="en-US" sz="1000" dirty="0">
                <a:solidFill>
                  <a:srgbClr val="FFFFFF"/>
                </a:solidFill>
              </a:rPr>
              <a:t>S</a:t>
            </a:r>
            <a:r>
              <a:rPr lang="en-US" sz="1000" dirty="0" smtClean="0">
                <a:solidFill>
                  <a:srgbClr val="FFFFFF"/>
                </a:solidFill>
              </a:rPr>
              <a:t>hould </a:t>
            </a:r>
            <a:r>
              <a:rPr lang="en-US" sz="1000" dirty="0">
                <a:solidFill>
                  <a:srgbClr val="FFFFFF"/>
                </a:solidFill>
              </a:rPr>
              <a:t>I </a:t>
            </a:r>
            <a:r>
              <a:rPr lang="en-US" sz="1000" dirty="0" smtClean="0">
                <a:solidFill>
                  <a:srgbClr val="FFFFFF"/>
                </a:solidFill>
              </a:rPr>
              <a:t>Transform </a:t>
            </a:r>
            <a:r>
              <a:rPr lang="en-US" sz="1000" dirty="0">
                <a:solidFill>
                  <a:srgbClr val="FFFFFF"/>
                </a:solidFill>
              </a:rPr>
              <a:t>F</a:t>
            </a:r>
            <a:r>
              <a:rPr lang="en-US" sz="1000" dirty="0" smtClean="0">
                <a:solidFill>
                  <a:srgbClr val="FFFFFF"/>
                </a:solidFill>
              </a:rPr>
              <a:t>irst?</a:t>
            </a:r>
            <a:endParaRPr lang="en-US" sz="1000" dirty="0">
              <a:solidFill>
                <a:srgbClr val="FFFFFF"/>
              </a:solidFill>
            </a:endParaRPr>
          </a:p>
        </p:txBody>
      </p:sp>
      <p:sp>
        <p:nvSpPr>
          <p:cNvPr id="16" name="Chevron 15"/>
          <p:cNvSpPr/>
          <p:nvPr/>
        </p:nvSpPr>
        <p:spPr>
          <a:xfrm>
            <a:off x="3833938" y="1135774"/>
            <a:ext cx="2697480" cy="540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2. Which Teams Are Right </a:t>
            </a:r>
            <a:r>
              <a:rPr lang="en-US" sz="1000" dirty="0">
                <a:solidFill>
                  <a:srgbClr val="FFFFFF"/>
                </a:solidFill>
              </a:rPr>
              <a:t>for </a:t>
            </a:r>
            <a:r>
              <a:rPr lang="en-US" sz="1000" dirty="0" smtClean="0">
                <a:solidFill>
                  <a:srgbClr val="FFFFFF"/>
                </a:solidFill>
              </a:rPr>
              <a:t>Transformation</a:t>
            </a:r>
            <a:r>
              <a:rPr lang="en-US" sz="1000" dirty="0">
                <a:solidFill>
                  <a:srgbClr val="FFFFFF"/>
                </a:solidFill>
              </a:rPr>
              <a:t>?</a:t>
            </a:r>
          </a:p>
        </p:txBody>
      </p:sp>
      <p:sp>
        <p:nvSpPr>
          <p:cNvPr id="17" name="Chevron 16"/>
          <p:cNvSpPr/>
          <p:nvPr/>
        </p:nvSpPr>
        <p:spPr>
          <a:xfrm>
            <a:off x="6371121" y="1135774"/>
            <a:ext cx="2532888" cy="540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3. Which Critical Processes </a:t>
            </a:r>
            <a:r>
              <a:rPr lang="en-US" sz="1000" dirty="0">
                <a:solidFill>
                  <a:srgbClr val="FFFFFF"/>
                </a:solidFill>
              </a:rPr>
              <a:t>and </a:t>
            </a:r>
            <a:r>
              <a:rPr lang="en-US" sz="1000" dirty="0" smtClean="0">
                <a:solidFill>
                  <a:srgbClr val="FFFFFF"/>
                </a:solidFill>
              </a:rPr>
              <a:t>Governance </a:t>
            </a:r>
            <a:r>
              <a:rPr lang="en-US" sz="1000" dirty="0">
                <a:solidFill>
                  <a:srgbClr val="FFFFFF"/>
                </a:solidFill>
              </a:rPr>
              <a:t>S</a:t>
            </a:r>
            <a:r>
              <a:rPr lang="en-US" sz="1000" dirty="0" smtClean="0">
                <a:solidFill>
                  <a:srgbClr val="FFFFFF"/>
                </a:solidFill>
              </a:rPr>
              <a:t>tructure Are Required </a:t>
            </a:r>
            <a:r>
              <a:rPr lang="en-US" sz="1000" dirty="0">
                <a:solidFill>
                  <a:srgbClr val="FFFFFF"/>
                </a:solidFill>
              </a:rPr>
              <a:t>for the </a:t>
            </a:r>
            <a:r>
              <a:rPr lang="en-US" sz="1000" dirty="0" smtClean="0">
                <a:solidFill>
                  <a:srgbClr val="FFFFFF"/>
                </a:solidFill>
              </a:rPr>
              <a:t>Team</a:t>
            </a:r>
            <a:r>
              <a:rPr lang="en-US" sz="1000" dirty="0">
                <a:solidFill>
                  <a:srgbClr val="FFFFFF"/>
                </a:solidFill>
              </a:rPr>
              <a:t>?</a:t>
            </a:r>
          </a:p>
        </p:txBody>
      </p:sp>
      <p:sp>
        <p:nvSpPr>
          <p:cNvPr id="4" name="Title 3"/>
          <p:cNvSpPr>
            <a:spLocks noGrp="1"/>
          </p:cNvSpPr>
          <p:nvPr>
            <p:ph type="title"/>
          </p:nvPr>
        </p:nvSpPr>
        <p:spPr/>
        <p:txBody>
          <a:bodyPr/>
          <a:lstStyle/>
          <a:p>
            <a:r>
              <a:rPr lang="en-US" dirty="0"/>
              <a:t>Design a Customer-Centric Digital Operating </a:t>
            </a:r>
            <a:r>
              <a:rPr lang="en-US" dirty="0" smtClean="0"/>
              <a:t>Model</a:t>
            </a:r>
            <a:r>
              <a:rPr lang="en-US" dirty="0"/>
              <a:t> </a:t>
            </a:r>
            <a:r>
              <a:rPr lang="en-US" dirty="0" smtClean="0"/>
              <a:t>– project overview</a:t>
            </a:r>
            <a:endParaRPr lang="en-CA" dirty="0"/>
          </a:p>
        </p:txBody>
      </p:sp>
    </p:spTree>
    <p:extLst>
      <p:ext uri="{BB962C8B-B14F-4D97-AF65-F5344CB8AC3E}">
        <p14:creationId xmlns:p14="http://schemas.microsoft.com/office/powerpoint/2010/main" val="1998170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7" name="Table 2"/>
          <p:cNvGraphicFramePr>
            <a:graphicFrameLocks noGrp="1"/>
          </p:cNvGraphicFramePr>
          <p:nvPr>
            <p:extLst>
              <p:ext uri="{D42A27DB-BD31-4B8C-83A1-F6EECF244321}">
                <p14:modId xmlns:p14="http://schemas.microsoft.com/office/powerpoint/2010/main" val="16276757"/>
              </p:ext>
            </p:extLst>
          </p:nvPr>
        </p:nvGraphicFramePr>
        <p:xfrm>
          <a:off x="265721" y="1440331"/>
          <a:ext cx="8581736" cy="4968633"/>
        </p:xfrm>
        <a:graphic>
          <a:graphicData uri="http://schemas.openxmlformats.org/drawingml/2006/table">
            <a:tbl>
              <a:tblPr firstRow="1" bandRow="1">
                <a:tableStyleId>{5C22544A-7EE6-4342-B048-85BDC9FD1C3A}</a:tableStyleId>
              </a:tblPr>
              <a:tblGrid>
                <a:gridCol w="289756"/>
                <a:gridCol w="2156101"/>
                <a:gridCol w="2045293"/>
                <a:gridCol w="2045293"/>
                <a:gridCol w="2045293"/>
              </a:tblGrid>
              <a:tr h="277158">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161635">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Select One</a:t>
                      </a:r>
                      <a:r>
                        <a:rPr lang="en-CA" sz="1000" b="1" baseline="0" dirty="0" smtClean="0">
                          <a:solidFill>
                            <a:schemeClr val="tx1"/>
                          </a:solidFill>
                        </a:rPr>
                        <a:t> or Two Journeys as Lighthouse Initiatives</a:t>
                      </a:r>
                      <a:endParaRPr lang="en-CA" sz="1000" b="1" dirty="0" smtClean="0">
                        <a:solidFill>
                          <a:schemeClr val="tx1"/>
                        </a:solidFill>
                      </a:endParaRPr>
                    </a:p>
                    <a:p>
                      <a:pPr marL="216000" indent="-457200">
                        <a:spcAft>
                          <a:spcPts val="0"/>
                        </a:spcAft>
                      </a:pPr>
                      <a:endParaRPr lang="en-CA" sz="1000" b="1" dirty="0" smtClean="0">
                        <a:solidFill>
                          <a:schemeClr val="tx1"/>
                        </a:solidFill>
                      </a:endParaRPr>
                    </a:p>
                    <a:p>
                      <a:pPr marL="216000" indent="-457200">
                        <a:spcAft>
                          <a:spcPts val="0"/>
                        </a:spcAft>
                      </a:pPr>
                      <a:r>
                        <a:rPr lang="en-CA" sz="1000" b="1" dirty="0" smtClean="0">
                          <a:solidFill>
                            <a:schemeClr val="tx1"/>
                          </a:solidFill>
                        </a:rPr>
                        <a:t>1.1 </a:t>
                      </a:r>
                      <a:r>
                        <a:rPr lang="en-CA" sz="1000" b="0" dirty="0" smtClean="0">
                          <a:solidFill>
                            <a:schemeClr val="tx1"/>
                          </a:solidFill>
                        </a:rPr>
                        <a:t>Create taxonomies of journeys.</a:t>
                      </a:r>
                    </a:p>
                    <a:p>
                      <a:pPr marL="216000" indent="-457200">
                        <a:spcAft>
                          <a:spcPts val="0"/>
                        </a:spcAft>
                      </a:pPr>
                      <a:r>
                        <a:rPr lang="en-CA" sz="1000" b="1" dirty="0" smtClean="0">
                          <a:solidFill>
                            <a:schemeClr val="tx1"/>
                          </a:solidFill>
                        </a:rPr>
                        <a:t>1.2 </a:t>
                      </a:r>
                      <a:r>
                        <a:rPr lang="en-CA" sz="1000" b="0" dirty="0" smtClean="0">
                          <a:solidFill>
                            <a:schemeClr val="tx1"/>
                          </a:solidFill>
                        </a:rPr>
                        <a:t>Prioritize journeys</a:t>
                      </a:r>
                      <a:r>
                        <a:rPr lang="en-CA" sz="1000" b="0" baseline="0" dirty="0" smtClean="0">
                          <a:solidFill>
                            <a:schemeClr val="tx1"/>
                          </a:solidFill>
                        </a:rPr>
                        <a:t>.</a:t>
                      </a:r>
                      <a:endParaRPr lang="en-CA" sz="1000" b="0" dirty="0" smtClean="0">
                        <a:solidFill>
                          <a:schemeClr val="tx1"/>
                        </a:solidFill>
                      </a:endParaRPr>
                    </a:p>
                    <a:p>
                      <a:pPr marL="216000" indent="-457200">
                        <a:spcAft>
                          <a:spcPts val="0"/>
                        </a:spcAft>
                      </a:pPr>
                      <a:r>
                        <a:rPr lang="en-CA" sz="1000" b="1" dirty="0" smtClean="0">
                          <a:solidFill>
                            <a:schemeClr val="tx1"/>
                          </a:solidFill>
                        </a:rPr>
                        <a:t>1.3 </a:t>
                      </a:r>
                      <a:r>
                        <a:rPr lang="en-CA" sz="1000" b="0" dirty="0" smtClean="0">
                          <a:solidFill>
                            <a:schemeClr val="tx1"/>
                          </a:solidFill>
                        </a:rPr>
                        <a:t>Select one or two</a:t>
                      </a:r>
                      <a:r>
                        <a:rPr lang="en-CA" sz="1000" b="0" baseline="0" dirty="0" smtClean="0">
                          <a:solidFill>
                            <a:schemeClr val="tx1"/>
                          </a:solidFill>
                        </a:rPr>
                        <a:t> journeys as lighthouse initiatives.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US" sz="1000" b="1" baseline="0" dirty="0" smtClean="0">
                          <a:solidFill>
                            <a:schemeClr val="tx1"/>
                          </a:solidFill>
                        </a:rPr>
                        <a:t>Define Cross-Functional Team Structure and Roles and Responsibilities</a:t>
                      </a:r>
                      <a:endParaRPr lang="en-CA" sz="1000" b="1" baseline="0" dirty="0" smtClean="0">
                        <a:solidFill>
                          <a:schemeClr val="tx1"/>
                        </a:solidFill>
                      </a:endParaRPr>
                    </a:p>
                    <a:p>
                      <a:pPr marL="216000" indent="-457200">
                        <a:spcAft>
                          <a:spcPts val="0"/>
                        </a:spcAft>
                      </a:pPr>
                      <a:r>
                        <a:rPr lang="en-CA" sz="1000" b="1" dirty="0" smtClean="0">
                          <a:solidFill>
                            <a:schemeClr val="tx1"/>
                          </a:solidFill>
                        </a:rPr>
                        <a:t>2.1</a:t>
                      </a:r>
                      <a:r>
                        <a:rPr lang="en-CA" sz="1000" b="0" dirty="0" smtClean="0">
                          <a:solidFill>
                            <a:schemeClr val="tx1"/>
                          </a:solidFill>
                        </a:rPr>
                        <a:t> Define </a:t>
                      </a:r>
                      <a:r>
                        <a:rPr lang="en-CA" sz="1000" b="0" baseline="0" dirty="0" smtClean="0">
                          <a:solidFill>
                            <a:schemeClr val="tx1"/>
                          </a:solidFill>
                        </a:rPr>
                        <a:t>cross-functional team structure.</a:t>
                      </a:r>
                    </a:p>
                    <a:p>
                      <a:pPr marL="216000" indent="-457200">
                        <a:spcAft>
                          <a:spcPts val="0"/>
                        </a:spcAft>
                      </a:pPr>
                      <a:r>
                        <a:rPr lang="en-CA" sz="1000" b="1" dirty="0" smtClean="0">
                          <a:solidFill>
                            <a:schemeClr val="tx1"/>
                          </a:solidFill>
                        </a:rPr>
                        <a:t>2.2</a:t>
                      </a:r>
                      <a:r>
                        <a:rPr lang="en-CA" sz="1000" b="0" dirty="0" smtClean="0">
                          <a:solidFill>
                            <a:schemeClr val="tx1"/>
                          </a:solidFill>
                        </a:rPr>
                        <a:t> Define roles and</a:t>
                      </a:r>
                      <a:r>
                        <a:rPr lang="en-CA" sz="1000" b="0" baseline="0" dirty="0" smtClean="0">
                          <a:solidFill>
                            <a:schemeClr val="tx1"/>
                          </a:solidFill>
                        </a:rPr>
                        <a:t> responsibilities in team</a:t>
                      </a:r>
                      <a:r>
                        <a:rPr lang="en-CA" sz="1000" b="0" dirty="0" smtClean="0">
                          <a:solidFill>
                            <a:schemeClr val="tx1"/>
                          </a:solidFill>
                        </a:rPr>
                        <a:t>.</a:t>
                      </a:r>
                    </a:p>
                    <a:p>
                      <a:pPr marL="216000" indent="-457200">
                        <a:spcAft>
                          <a:spcPts val="0"/>
                        </a:spcAft>
                      </a:pPr>
                      <a:r>
                        <a:rPr lang="en-CA" sz="1000" b="1" dirty="0" smtClean="0">
                          <a:solidFill>
                            <a:schemeClr val="tx1"/>
                          </a:solidFill>
                        </a:rPr>
                        <a:t>2.3</a:t>
                      </a:r>
                      <a:r>
                        <a:rPr lang="en-CA" sz="1000" b="0" dirty="0" smtClean="0">
                          <a:solidFill>
                            <a:schemeClr val="tx1"/>
                          </a:solidFill>
                        </a:rPr>
                        <a:t> Discuss </a:t>
                      </a:r>
                      <a:r>
                        <a:rPr lang="en-CA" sz="1000" b="0" baseline="0" dirty="0" smtClean="0">
                          <a:solidFill>
                            <a:schemeClr val="tx1"/>
                          </a:solidFill>
                        </a:rPr>
                        <a:t>reporting structure, incentive plan, and training programs</a:t>
                      </a:r>
                      <a:r>
                        <a:rPr lang="en-CA" sz="1000" b="0" dirty="0" smtClean="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Discuss</a:t>
                      </a:r>
                      <a:r>
                        <a:rPr lang="en-CA" sz="1000" b="1" baseline="0" dirty="0" smtClean="0">
                          <a:solidFill>
                            <a:schemeClr val="tx1"/>
                          </a:solidFill>
                        </a:rPr>
                        <a:t> A</a:t>
                      </a:r>
                      <a:r>
                        <a:rPr lang="en-CA" sz="1000" b="1" dirty="0" smtClean="0">
                          <a:solidFill>
                            <a:schemeClr val="tx1"/>
                          </a:solidFill>
                        </a:rPr>
                        <a:t>gile Delivery Model and Journey Mapping</a:t>
                      </a:r>
                    </a:p>
                    <a:p>
                      <a:pPr marL="216000" indent="-457200">
                        <a:spcAft>
                          <a:spcPts val="0"/>
                        </a:spcAft>
                      </a:pPr>
                      <a:endParaRPr lang="en-CA" sz="1000" b="1" dirty="0" smtClean="0">
                        <a:solidFill>
                          <a:schemeClr val="tx1"/>
                        </a:solidFill>
                      </a:endParaRPr>
                    </a:p>
                    <a:p>
                      <a:pPr marL="216000" indent="-457200">
                        <a:spcAft>
                          <a:spcPts val="0"/>
                        </a:spcAft>
                      </a:pPr>
                      <a:r>
                        <a:rPr lang="en-CA" sz="1000" b="1" dirty="0" smtClean="0">
                          <a:solidFill>
                            <a:schemeClr val="tx1"/>
                          </a:solidFill>
                        </a:rPr>
                        <a:t>3.1 </a:t>
                      </a:r>
                      <a:r>
                        <a:rPr lang="en-CA" sz="1000" b="0" dirty="0" smtClean="0">
                          <a:solidFill>
                            <a:schemeClr val="tx1"/>
                          </a:solidFill>
                        </a:rPr>
                        <a:t>Discuss Agile delivery model. </a:t>
                      </a:r>
                    </a:p>
                    <a:p>
                      <a:pPr marL="216000" indent="-457200">
                        <a:spcAft>
                          <a:spcPts val="0"/>
                        </a:spcAft>
                      </a:pPr>
                      <a:r>
                        <a:rPr lang="en-CA" sz="1000" b="1" dirty="0" smtClean="0">
                          <a:solidFill>
                            <a:schemeClr val="tx1"/>
                          </a:solidFill>
                        </a:rPr>
                        <a:t>3.2 </a:t>
                      </a:r>
                      <a:r>
                        <a:rPr lang="en-CA" sz="1000" b="0" dirty="0" smtClean="0">
                          <a:solidFill>
                            <a:schemeClr val="tx1"/>
                          </a:solidFill>
                        </a:rPr>
                        <a:t>Practice</a:t>
                      </a:r>
                      <a:r>
                        <a:rPr lang="en-CA" sz="1000" b="0" baseline="0" dirty="0" smtClean="0">
                          <a:solidFill>
                            <a:schemeClr val="tx1"/>
                          </a:solidFill>
                        </a:rPr>
                        <a:t> Agile delivery model through a simulation</a:t>
                      </a:r>
                      <a:r>
                        <a:rPr lang="en-CA" sz="1000" b="0" dirty="0" smtClean="0">
                          <a:solidFill>
                            <a:schemeClr val="tx1"/>
                          </a:solidFill>
                        </a:rPr>
                        <a:t>.</a:t>
                      </a:r>
                    </a:p>
                    <a:p>
                      <a:pPr marL="216000" indent="-457200">
                        <a:spcAft>
                          <a:spcPts val="0"/>
                        </a:spcAft>
                      </a:pPr>
                      <a:r>
                        <a:rPr lang="en-CA" sz="1000" b="1" dirty="0" smtClean="0">
                          <a:solidFill>
                            <a:schemeClr val="tx1"/>
                          </a:solidFill>
                        </a:rPr>
                        <a:t>3.3</a:t>
                      </a:r>
                      <a:r>
                        <a:rPr lang="en-CA" sz="1000" b="0" baseline="0" dirty="0" smtClean="0">
                          <a:solidFill>
                            <a:schemeClr val="tx1"/>
                          </a:solidFill>
                        </a:rPr>
                        <a:t> </a:t>
                      </a:r>
                      <a:r>
                        <a:rPr lang="en-CA" sz="1000" b="0" dirty="0" smtClean="0">
                          <a:solidFill>
                            <a:schemeClr val="tx1"/>
                          </a:solidFill>
                        </a:rPr>
                        <a:t>Train on journey</a:t>
                      </a:r>
                      <a:r>
                        <a:rPr lang="en-CA" sz="1000" b="0" baseline="0" dirty="0" smtClean="0">
                          <a:solidFill>
                            <a:schemeClr val="tx1"/>
                          </a:solidFill>
                        </a:rPr>
                        <a:t> mapping tool.</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Define Processes and Governance Model</a:t>
                      </a:r>
                    </a:p>
                    <a:p>
                      <a:pPr marL="216000" indent="-457200">
                        <a:spcAft>
                          <a:spcPts val="0"/>
                        </a:spcAft>
                      </a:pPr>
                      <a:endParaRPr lang="en-CA" sz="1000" b="1" dirty="0" smtClean="0">
                        <a:solidFill>
                          <a:schemeClr val="tx1"/>
                        </a:solidFill>
                      </a:endParaRPr>
                    </a:p>
                    <a:p>
                      <a:pPr marL="216000" indent="-457200">
                        <a:spcAft>
                          <a:spcPts val="0"/>
                        </a:spcAft>
                      </a:pPr>
                      <a:r>
                        <a:rPr lang="en-CA" sz="1000" b="1" dirty="0" smtClean="0">
                          <a:solidFill>
                            <a:schemeClr val="tx1"/>
                          </a:solidFill>
                        </a:rPr>
                        <a:t>4.1 </a:t>
                      </a:r>
                      <a:r>
                        <a:rPr lang="en-CA" sz="1000" b="0" dirty="0" smtClean="0">
                          <a:solidFill>
                            <a:schemeClr val="tx1"/>
                          </a:solidFill>
                        </a:rPr>
                        <a:t>Define</a:t>
                      </a:r>
                      <a:r>
                        <a:rPr lang="en-CA" sz="1000" b="0" baseline="0" dirty="0" smtClean="0">
                          <a:solidFill>
                            <a:schemeClr val="tx1"/>
                          </a:solidFill>
                        </a:rPr>
                        <a:t> governance around prioritization decisions</a:t>
                      </a:r>
                      <a:r>
                        <a:rPr lang="en-CA" sz="1000" b="0" dirty="0" smtClean="0">
                          <a:solidFill>
                            <a:schemeClr val="tx1"/>
                          </a:solidFill>
                        </a:rPr>
                        <a:t>.</a:t>
                      </a:r>
                    </a:p>
                    <a:p>
                      <a:pPr marL="216000" indent="-457200">
                        <a:spcAft>
                          <a:spcPts val="0"/>
                        </a:spcAft>
                      </a:pPr>
                      <a:r>
                        <a:rPr lang="en-CA" sz="1000" b="1" baseline="0" dirty="0" smtClean="0">
                          <a:solidFill>
                            <a:schemeClr val="tx1"/>
                          </a:solidFill>
                        </a:rPr>
                        <a:t>4.2</a:t>
                      </a:r>
                      <a:r>
                        <a:rPr lang="en-CA" sz="1000" b="0" baseline="0" dirty="0" smtClean="0">
                          <a:solidFill>
                            <a:schemeClr val="tx1"/>
                          </a:solidFill>
                        </a:rPr>
                        <a:t> Discuss VC-style funding, proactive change management, and customer feedback solicitation.</a:t>
                      </a:r>
                      <a:endParaRPr lang="en-CA" sz="1000" b="0" dirty="0" smtClean="0">
                        <a:solidFill>
                          <a:schemeClr val="tx1"/>
                        </a:solidFill>
                      </a:endParaRPr>
                    </a:p>
                    <a:p>
                      <a:pPr marL="216000" indent="-457200">
                        <a:spcAft>
                          <a:spcPts val="0"/>
                        </a:spcAft>
                      </a:pPr>
                      <a:r>
                        <a:rPr lang="en-CA" sz="1000" b="1" dirty="0" smtClean="0">
                          <a:solidFill>
                            <a:schemeClr val="tx1"/>
                          </a:solidFill>
                        </a:rPr>
                        <a:t>4.3</a:t>
                      </a:r>
                      <a:r>
                        <a:rPr lang="en-CA" sz="1000" b="0" dirty="0" smtClean="0">
                          <a:solidFill>
                            <a:schemeClr val="tx1"/>
                          </a:solidFill>
                        </a:rPr>
                        <a:t> Discuss next</a:t>
                      </a:r>
                      <a:r>
                        <a:rPr lang="en-CA" sz="1000" b="0" baseline="0" dirty="0" smtClean="0">
                          <a:solidFill>
                            <a:schemeClr val="tx1"/>
                          </a:solidFill>
                        </a:rPr>
                        <a:t> steps through a roadmap.</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240203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Taxonomy of journeys.</a:t>
                      </a:r>
                    </a:p>
                    <a:p>
                      <a:pPr marL="228600" indent="-228600">
                        <a:spcAft>
                          <a:spcPts val="0"/>
                        </a:spcAft>
                        <a:buClrTx/>
                        <a:buFont typeface="+mj-lt"/>
                        <a:buAutoNum type="arabicPeriod"/>
                      </a:pPr>
                      <a:r>
                        <a:rPr lang="en-US" sz="1000" b="0" i="0" baseline="0" dirty="0" smtClean="0">
                          <a:solidFill>
                            <a:schemeClr val="tx1"/>
                          </a:solidFill>
                        </a:rPr>
                        <a:t>Identified lighthouse initiatives.</a:t>
                      </a:r>
                    </a:p>
                    <a:p>
                      <a:pPr marL="228600" indent="-228600">
                        <a:spcAft>
                          <a:spcPts val="0"/>
                        </a:spcAft>
                        <a:buClrTx/>
                        <a:buFont typeface="+mj-lt"/>
                        <a:buAutoNum type="arabicPeriod"/>
                      </a:pPr>
                      <a:r>
                        <a:rPr lang="en-US" sz="1000" b="0" i="0" baseline="0" dirty="0" smtClean="0">
                          <a:solidFill>
                            <a:schemeClr val="tx1"/>
                          </a:solidFill>
                        </a:rPr>
                        <a:t>Roadmap with broader journey set.</a:t>
                      </a: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buFont typeface="+mj-lt"/>
                        <a:buAutoNum type="arabicPeriod"/>
                      </a:pPr>
                      <a:r>
                        <a:rPr lang="en-US" sz="1000" dirty="0" smtClean="0">
                          <a:solidFill>
                            <a:schemeClr val="tx2"/>
                          </a:solidFill>
                        </a:rPr>
                        <a:t>Multidisciplinary team</a:t>
                      </a:r>
                      <a:r>
                        <a:rPr lang="en-US" sz="1000" baseline="0" dirty="0" smtClean="0">
                          <a:solidFill>
                            <a:schemeClr val="tx2"/>
                          </a:solidFill>
                        </a:rPr>
                        <a:t> </a:t>
                      </a:r>
                      <a:r>
                        <a:rPr lang="en-US" sz="1000" dirty="0" smtClean="0">
                          <a:solidFill>
                            <a:schemeClr val="tx2"/>
                          </a:solidFill>
                        </a:rPr>
                        <a:t>structure</a:t>
                      </a:r>
                      <a:r>
                        <a:rPr lang="en-US" sz="1000" baseline="0" dirty="0" smtClean="0">
                          <a:solidFill>
                            <a:schemeClr val="tx2"/>
                          </a:solidFill>
                        </a:rPr>
                        <a:t> and </a:t>
                      </a:r>
                      <a:r>
                        <a:rPr lang="en-US" sz="1000" dirty="0" smtClean="0">
                          <a:solidFill>
                            <a:schemeClr val="tx2"/>
                          </a:solidFill>
                        </a:rPr>
                        <a:t>roles and responsibilities for lighthouse.</a:t>
                      </a:r>
                    </a:p>
                    <a:p>
                      <a:pPr marL="228600" indent="-228600">
                        <a:buFont typeface="+mj-lt"/>
                        <a:buAutoNum type="arabicPeriod"/>
                      </a:pPr>
                      <a:r>
                        <a:rPr lang="en-US" sz="1000" dirty="0" smtClean="0">
                          <a:solidFill>
                            <a:schemeClr val="tx2"/>
                          </a:solidFill>
                        </a:rPr>
                        <a:t>Advisory Council structure</a:t>
                      </a:r>
                      <a:r>
                        <a:rPr lang="en-US" sz="1000" baseline="0" dirty="0" smtClean="0">
                          <a:solidFill>
                            <a:schemeClr val="tx2"/>
                          </a:solidFill>
                        </a:rPr>
                        <a:t> and </a:t>
                      </a:r>
                      <a:r>
                        <a:rPr lang="en-US" sz="1000" dirty="0" smtClean="0">
                          <a:solidFill>
                            <a:schemeClr val="tx2"/>
                          </a:solidFill>
                        </a:rPr>
                        <a:t>its decision</a:t>
                      </a:r>
                      <a:r>
                        <a:rPr lang="en-US" sz="1000" baseline="0" dirty="0" smtClean="0">
                          <a:solidFill>
                            <a:schemeClr val="tx2"/>
                          </a:solidFill>
                        </a:rPr>
                        <a:t> </a:t>
                      </a:r>
                      <a:r>
                        <a:rPr lang="en-US" sz="1000" dirty="0" smtClean="0">
                          <a:solidFill>
                            <a:schemeClr val="tx2"/>
                          </a:solidFill>
                        </a:rPr>
                        <a:t>rights and responsibilities.</a:t>
                      </a:r>
                    </a:p>
                    <a:p>
                      <a:pPr marL="228600" indent="-228600">
                        <a:buFont typeface="+mj-lt"/>
                        <a:buAutoNum type="arabicPeriod"/>
                      </a:pPr>
                      <a:r>
                        <a:rPr lang="en-US" sz="1000" dirty="0" smtClean="0">
                          <a:solidFill>
                            <a:schemeClr val="tx2"/>
                          </a:solidFill>
                        </a:rPr>
                        <a:t>Skills for lighthouse.</a:t>
                      </a:r>
                    </a:p>
                    <a:p>
                      <a:pPr marL="228600" indent="-228600">
                        <a:buFont typeface="+mj-lt"/>
                        <a:buAutoNum type="arabicPeriod"/>
                      </a:pPr>
                      <a:r>
                        <a:rPr lang="en-US" sz="1000" dirty="0" smtClean="0">
                          <a:solidFill>
                            <a:schemeClr val="tx2"/>
                          </a:solidFill>
                        </a:rPr>
                        <a:t>Talent acquisition roadmap.</a:t>
                      </a:r>
                    </a:p>
                    <a:p>
                      <a:pPr marL="228600" indent="-228600">
                        <a:buFont typeface="+mj-lt"/>
                        <a:buAutoNum type="arabicPeriod"/>
                      </a:pPr>
                      <a:r>
                        <a:rPr lang="en-US" sz="1000" dirty="0" smtClean="0">
                          <a:solidFill>
                            <a:schemeClr val="tx2"/>
                          </a:solidFill>
                        </a:rPr>
                        <a:t>Reporting structure for lighthouse.</a:t>
                      </a:r>
                    </a:p>
                    <a:p>
                      <a:pPr marL="228600" indent="-228600">
                        <a:buFont typeface="+mj-lt"/>
                        <a:buAutoNum type="arabicPeriod"/>
                      </a:pPr>
                      <a:r>
                        <a:rPr lang="en-US" sz="1000" dirty="0" smtClean="0">
                          <a:solidFill>
                            <a:schemeClr val="tx2"/>
                          </a:solidFill>
                        </a:rPr>
                        <a:t>Relevant KPIs for the lighthouse.</a:t>
                      </a:r>
                    </a:p>
                    <a:p>
                      <a:pPr marL="228600" indent="-228600">
                        <a:buFont typeface="+mj-lt"/>
                        <a:buAutoNum type="arabicPeriod"/>
                      </a:pPr>
                      <a:r>
                        <a:rPr lang="en-US" sz="1000" dirty="0" smtClean="0">
                          <a:solidFill>
                            <a:schemeClr val="tx2"/>
                          </a:solidFill>
                        </a:rPr>
                        <a:t>Incentive structure of team based on KPIs.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dirty="0" smtClean="0">
                          <a:solidFill>
                            <a:schemeClr val="tx2"/>
                          </a:solidFill>
                        </a:rPr>
                        <a:t>Training curriculum.</a:t>
                      </a:r>
                      <a:endParaRPr lang="en-CA" sz="1000" dirty="0" smtClean="0"/>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Understanding of Agile methodology through a simulation. </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Understanding of journey mapping.</a:t>
                      </a:r>
                    </a:p>
                    <a:p>
                      <a:pPr marL="0" indent="0">
                        <a:spcAft>
                          <a:spcPts val="0"/>
                        </a:spcAft>
                        <a:buClrTx/>
                        <a:buFont typeface="+mj-lt"/>
                        <a:buNone/>
                      </a:pPr>
                      <a:endParaRPr lang="en-US"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Budgeting process.</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Change management process.</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Backlog and roadmap prioritization process.</a:t>
                      </a:r>
                    </a:p>
                    <a:p>
                      <a:pPr marL="228600" indent="-228600" algn="l" defTabSz="914400" rtl="0" eaLnBrk="1" latinLnBrk="0" hangingPunct="1">
                        <a:spcAft>
                          <a:spcPts val="0"/>
                        </a:spcAft>
                        <a:buClrTx/>
                        <a:buFont typeface="+mj-lt"/>
                        <a:buAutoNum type="arabicPeriod"/>
                      </a:pPr>
                      <a:r>
                        <a:rPr lang="en-US" sz="1000" b="0" i="0" kern="1200" baseline="0" dirty="0" smtClean="0">
                          <a:solidFill>
                            <a:schemeClr val="tx1"/>
                          </a:solidFill>
                          <a:latin typeface="+mn-lt"/>
                          <a:ea typeface="+mn-ea"/>
                          <a:cs typeface="+mn-cs"/>
                        </a:rPr>
                        <a:t>Management processes based on metrics and real-time operational reports.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000" b="0" i="0" kern="1200" baseline="0" dirty="0" smtClean="0">
                          <a:solidFill>
                            <a:schemeClr val="tx1"/>
                          </a:solidFill>
                          <a:latin typeface="+mn-lt"/>
                          <a:ea typeface="+mn-ea"/>
                          <a:cs typeface="+mn-cs"/>
                        </a:rPr>
                        <a:t>Mechanisms for soliciting stakeholder feedback.</a:t>
                      </a:r>
                      <a:endParaRPr lang="en-CA" sz="1000" b="0" i="0" kern="1200" baseline="0" dirty="0" smtClean="0">
                        <a:solidFill>
                          <a:schemeClr val="tx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277317" y="2255762"/>
            <a:ext cx="6589368" cy="3175228"/>
          </a:xfrm>
          <a:prstGeom prst="rect">
            <a:avLst/>
          </a:prstGeom>
        </p:spPr>
        <p:txBody>
          <a:bodyPr wrap="square" rtlCol="0">
            <a:spAutoFit/>
          </a:bodyPr>
          <a:lstStyle/>
          <a:p>
            <a:pPr>
              <a:spcAft>
                <a:spcPts val="500"/>
              </a:spcAft>
            </a:pPr>
            <a:r>
              <a:rPr lang="en-US" sz="1600" i="1" dirty="0" smtClean="0">
                <a:solidFill>
                  <a:schemeClr val="bg1"/>
                </a:solidFill>
                <a:latin typeface="+mj-lt"/>
              </a:rPr>
              <a:t>The answer to this conundrum is be more customer-centric and nimble. However, customer-centricity is almost a truism these days. How do you steer your organization to place the customer at the focal point of its digital transformation efforts? </a:t>
            </a:r>
          </a:p>
          <a:p>
            <a:pPr>
              <a:spcAft>
                <a:spcPts val="500"/>
              </a:spcAft>
            </a:pPr>
            <a:endParaRPr lang="en-US" sz="1600" i="1" dirty="0">
              <a:solidFill>
                <a:schemeClr val="bg1"/>
              </a:solidFill>
              <a:latin typeface="+mj-lt"/>
            </a:endParaRPr>
          </a:p>
          <a:p>
            <a:pPr>
              <a:spcAft>
                <a:spcPts val="500"/>
              </a:spcAft>
            </a:pPr>
            <a:r>
              <a:rPr lang="en-US" sz="1600" i="1" dirty="0" smtClean="0">
                <a:solidFill>
                  <a:schemeClr val="bg1"/>
                </a:solidFill>
                <a:latin typeface="+mj-lt"/>
              </a:rPr>
              <a:t>Effective digital transformation requires fundamentally changing the way your organization works. To use your products and services, customers interact with your organization, not with your individual business units. Therefore, your organization must align itself with the way customers interact with it. It will position you to substantially improve customer experience – beyond incremental gains at individual customer touchpoints.</a:t>
            </a: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CA" sz="1400" b="1" dirty="0" smtClean="0">
                <a:solidFill>
                  <a:schemeClr val="bg1"/>
                </a:solidFill>
              </a:rPr>
              <a:t>Vivek Mehta,</a:t>
            </a:r>
          </a:p>
          <a:p>
            <a:pPr algn="r"/>
            <a:r>
              <a:rPr lang="en-CA" sz="1400" dirty="0" smtClean="0">
                <a:solidFill>
                  <a:schemeClr val="bg1"/>
                </a:solidFill>
              </a:rPr>
              <a:t>Director Research, CIO Advisory </a:t>
            </a:r>
            <a:br>
              <a:rPr lang="en-CA" sz="1400" dirty="0" smtClean="0">
                <a:solidFill>
                  <a:schemeClr val="bg1"/>
                </a:solidFill>
              </a:rPr>
            </a:br>
            <a:r>
              <a:rPr lang="en-CA" sz="1400" dirty="0" smtClean="0">
                <a:solidFill>
                  <a:schemeClr val="bg1"/>
                </a:solidFill>
              </a:rPr>
              <a:t>Info-Tech Research Group</a:t>
            </a:r>
          </a:p>
        </p:txBody>
      </p:sp>
      <p:sp>
        <p:nvSpPr>
          <p:cNvPr id="4" name="TextBox 3"/>
          <p:cNvSpPr txBox="1"/>
          <p:nvPr/>
        </p:nvSpPr>
        <p:spPr>
          <a:xfrm>
            <a:off x="486572" y="1430895"/>
            <a:ext cx="8170858" cy="584775"/>
          </a:xfrm>
          <a:prstGeom prst="rect">
            <a:avLst/>
          </a:prstGeom>
        </p:spPr>
        <p:txBody>
          <a:bodyPr wrap="square" rtlCol="0">
            <a:spAutoFit/>
          </a:bodyPr>
          <a:lstStyle/>
          <a:p>
            <a:r>
              <a:rPr lang="en-CA" sz="1600" b="1" dirty="0" smtClean="0">
                <a:solidFill>
                  <a:schemeClr val="bg1"/>
                </a:solidFill>
              </a:rPr>
              <a:t>How can you help your organization realize the elusive business benefits from large digital transformation initiatives?</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0" name="Picture 100"/>
          <p:cNvPicPr>
            <a:picLocks noChangeAspect="1"/>
          </p:cNvPicPr>
          <p:nvPr/>
        </p:nvPicPr>
        <p:blipFill>
          <a:blip r:embed="rId2"/>
          <a:stretch>
            <a:fillRect/>
          </a:stretch>
        </p:blipFill>
        <p:spPr>
          <a:xfrm>
            <a:off x="694699" y="2015670"/>
            <a:ext cx="678666" cy="619651"/>
          </a:xfrm>
          <a:prstGeom prst="rect">
            <a:avLst/>
          </a:prstGeom>
        </p:spPr>
      </p:pic>
      <p:pic>
        <p:nvPicPr>
          <p:cNvPr id="11" name="Picture 101"/>
          <p:cNvPicPr>
            <a:picLocks noChangeAspect="1"/>
          </p:cNvPicPr>
          <p:nvPr/>
        </p:nvPicPr>
        <p:blipFill>
          <a:blip r:embed="rId3"/>
          <a:stretch>
            <a:fillRect/>
          </a:stretch>
        </p:blipFill>
        <p:spPr>
          <a:xfrm>
            <a:off x="7663959" y="4564924"/>
            <a:ext cx="656535" cy="538507"/>
          </a:xfrm>
          <a:prstGeom prst="rect">
            <a:avLst/>
          </a:prstGeom>
        </p:spPr>
      </p:pic>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2238376"/>
          </a:xfrm>
        </p:spPr>
        <p:txBody>
          <a:bodyPr/>
          <a:lstStyle/>
          <a:p>
            <a:r>
              <a:rPr lang="en-US" dirty="0" smtClean="0"/>
              <a:t>Chief Digital Officer (CDO)</a:t>
            </a:r>
          </a:p>
          <a:p>
            <a:r>
              <a:rPr lang="en-US" dirty="0" smtClean="0"/>
              <a:t>Digital Transformation Officer (DTO)</a:t>
            </a:r>
          </a:p>
          <a:p>
            <a:r>
              <a:rPr lang="en-US" dirty="0" smtClean="0"/>
              <a:t>Chief Information Officer (CIO)</a:t>
            </a:r>
          </a:p>
          <a:p>
            <a:r>
              <a:rPr lang="en-US" dirty="0" smtClean="0"/>
              <a:t>Innovation Leader</a:t>
            </a:r>
          </a:p>
          <a:p>
            <a:r>
              <a:rPr lang="en-US" dirty="0" smtClean="0"/>
              <a:t>Head of Business Unit (BU)</a:t>
            </a:r>
          </a:p>
          <a:p>
            <a:r>
              <a:rPr lang="en-US" dirty="0" smtClean="0"/>
              <a:t>Chief Product Owner (CPO)</a:t>
            </a:r>
          </a:p>
          <a:p>
            <a:r>
              <a:rPr lang="en-US" dirty="0" smtClean="0"/>
              <a:t>Product Owner (PO)</a:t>
            </a:r>
          </a:p>
          <a:p>
            <a:r>
              <a:rPr lang="en-US" dirty="0" smtClean="0"/>
              <a:t>Agile Team Member</a:t>
            </a:r>
          </a:p>
          <a:p>
            <a:pPr marL="0" indent="0">
              <a:buNone/>
            </a:pPr>
            <a:endParaRPr lang="en-US" dirty="0" smtClean="0"/>
          </a:p>
        </p:txBody>
      </p:sp>
      <p:sp>
        <p:nvSpPr>
          <p:cNvPr id="14" name="Text Placeholder 13"/>
          <p:cNvSpPr>
            <a:spLocks noGrp="1"/>
          </p:cNvSpPr>
          <p:nvPr>
            <p:ph type="body" sz="quarter" idx="26"/>
          </p:nvPr>
        </p:nvSpPr>
        <p:spPr>
          <a:xfrm>
            <a:off x="4835436" y="1607231"/>
            <a:ext cx="4041648" cy="2238376"/>
          </a:xfrm>
        </p:spPr>
        <p:txBody>
          <a:bodyPr/>
          <a:lstStyle/>
          <a:p>
            <a:r>
              <a:rPr lang="en-US" dirty="0" smtClean="0"/>
              <a:t>Establish a new operating model through these steps:</a:t>
            </a:r>
          </a:p>
          <a:p>
            <a:pPr lvl="1"/>
            <a:r>
              <a:rPr lang="en-US" dirty="0" smtClean="0"/>
              <a:t>Identify and prioritize critical journeys as lighthouse projects.</a:t>
            </a:r>
          </a:p>
          <a:p>
            <a:pPr lvl="1"/>
            <a:r>
              <a:rPr lang="en-US" dirty="0" smtClean="0"/>
              <a:t>Appoint autonomous and self-aligned launch teams.</a:t>
            </a:r>
          </a:p>
          <a:p>
            <a:pPr lvl="1"/>
            <a:r>
              <a:rPr lang="en-US" dirty="0" smtClean="0"/>
              <a:t>Adopt a new, Agile way of working and instill a culture for success.</a:t>
            </a:r>
            <a:endParaRPr lang="en-US" dirty="0"/>
          </a:p>
        </p:txBody>
      </p:sp>
      <p:sp>
        <p:nvSpPr>
          <p:cNvPr id="15" name="Text Placeholder 14"/>
          <p:cNvSpPr>
            <a:spLocks noGrp="1"/>
          </p:cNvSpPr>
          <p:nvPr>
            <p:ph type="body" sz="quarter" idx="27"/>
          </p:nvPr>
        </p:nvSpPr>
        <p:spPr/>
        <p:txBody>
          <a:bodyPr/>
          <a:lstStyle/>
          <a:p>
            <a:r>
              <a:rPr lang="en-US" dirty="0" smtClean="0"/>
              <a:t>Product Manager</a:t>
            </a:r>
          </a:p>
          <a:p>
            <a:r>
              <a:rPr lang="en-US" dirty="0" smtClean="0"/>
              <a:t>Enterprise Architect</a:t>
            </a:r>
          </a:p>
          <a:p>
            <a:r>
              <a:rPr lang="en-US" dirty="0" smtClean="0"/>
              <a:t>Director of Applications</a:t>
            </a:r>
          </a:p>
          <a:p>
            <a:r>
              <a:rPr lang="en-US" dirty="0" smtClean="0"/>
              <a:t>Project Manager</a:t>
            </a:r>
          </a:p>
          <a:p>
            <a:r>
              <a:rPr lang="en-US" dirty="0" smtClean="0"/>
              <a:t>IT Manager</a:t>
            </a:r>
          </a:p>
          <a:p>
            <a:r>
              <a:rPr lang="en-US" dirty="0" smtClean="0"/>
              <a:t>BU Manager</a:t>
            </a:r>
          </a:p>
          <a:p>
            <a:r>
              <a:rPr lang="en-US" dirty="0" smtClean="0"/>
              <a:t>Operations Manager</a:t>
            </a:r>
          </a:p>
          <a:p>
            <a:endParaRPr lang="en-US" dirty="0" smtClean="0"/>
          </a:p>
          <a:p>
            <a:endParaRPr lang="en-US" dirty="0"/>
          </a:p>
        </p:txBody>
      </p:sp>
      <p:sp>
        <p:nvSpPr>
          <p:cNvPr id="16" name="Text Placeholder 15"/>
          <p:cNvSpPr>
            <a:spLocks noGrp="1"/>
          </p:cNvSpPr>
          <p:nvPr>
            <p:ph type="body" sz="quarter" idx="28"/>
          </p:nvPr>
        </p:nvSpPr>
        <p:spPr/>
        <p:txBody>
          <a:bodyPr/>
          <a:lstStyle/>
          <a:p>
            <a:r>
              <a:rPr lang="en-US" dirty="0" smtClean="0"/>
              <a:t>Actively collaborate with senior leaders in establishing the new operating model.</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smtClean="0"/>
              <a:t>The organization undertakes multiple independent initiatives to improve customer satisfaction with products and services; however, these initiatives may fail to move the needle on customer satisfaction and only deliver incremental gains within individual units.</a:t>
            </a:r>
          </a:p>
        </p:txBody>
      </p:sp>
      <p:sp>
        <p:nvSpPr>
          <p:cNvPr id="4" name="Text Placeholder 3"/>
          <p:cNvSpPr>
            <a:spLocks noGrp="1"/>
          </p:cNvSpPr>
          <p:nvPr>
            <p:ph type="body" sz="quarter" idx="11"/>
          </p:nvPr>
        </p:nvSpPr>
        <p:spPr/>
        <p:txBody>
          <a:bodyPr/>
          <a:lstStyle/>
          <a:p>
            <a:r>
              <a:rPr lang="en-US" dirty="0" smtClean="0"/>
              <a:t>Uncoordinated efforts for initiatives within organizational siloes fail to address end-to-end customer journeys.</a:t>
            </a:r>
            <a:r>
              <a:rPr lang="en-US" baseline="30000" dirty="0" smtClean="0"/>
              <a:t>1</a:t>
            </a:r>
          </a:p>
          <a:p>
            <a:r>
              <a:rPr lang="en-US" dirty="0" smtClean="0"/>
              <a:t>Organization lacks guidance around establishing a new operating model around customer journeys.</a:t>
            </a:r>
            <a:endParaRPr lang="en-US" dirty="0"/>
          </a:p>
        </p:txBody>
      </p:sp>
      <p:sp>
        <p:nvSpPr>
          <p:cNvPr id="5" name="Text Placeholder 4"/>
          <p:cNvSpPr>
            <a:spLocks noGrp="1"/>
          </p:cNvSpPr>
          <p:nvPr>
            <p:ph type="body" sz="quarter" idx="12"/>
          </p:nvPr>
        </p:nvSpPr>
        <p:spPr/>
        <p:txBody>
          <a:bodyPr/>
          <a:lstStyle/>
          <a:p>
            <a:r>
              <a:rPr lang="en-US" dirty="0" smtClean="0"/>
              <a:t>Organizations </a:t>
            </a:r>
            <a:r>
              <a:rPr lang="en-US" dirty="0"/>
              <a:t>must move from running uncoordinated efforts within siloes to launching digital transformation initiatives organized around journeys. This blueprint will help you establish a new operating model through these steps:</a:t>
            </a:r>
          </a:p>
          <a:p>
            <a:pPr lvl="1"/>
            <a:r>
              <a:rPr lang="en-US" dirty="0"/>
              <a:t>Identify and prioritize </a:t>
            </a:r>
            <a:r>
              <a:rPr lang="en-US" dirty="0" smtClean="0"/>
              <a:t>critical </a:t>
            </a:r>
            <a:r>
              <a:rPr lang="en-US" dirty="0"/>
              <a:t>journeys as lighthouse </a:t>
            </a:r>
            <a:r>
              <a:rPr lang="en-US" dirty="0" smtClean="0"/>
              <a:t>initiatives.</a:t>
            </a:r>
            <a:endParaRPr lang="en-US" dirty="0"/>
          </a:p>
          <a:p>
            <a:pPr lvl="1"/>
            <a:r>
              <a:rPr lang="en-US" dirty="0"/>
              <a:t>Appoint </a:t>
            </a:r>
            <a:r>
              <a:rPr lang="en-US" dirty="0" smtClean="0"/>
              <a:t>autonomous </a:t>
            </a:r>
            <a:r>
              <a:rPr lang="en-US" dirty="0"/>
              <a:t>and self-aligned launch </a:t>
            </a:r>
            <a:r>
              <a:rPr lang="en-US" dirty="0" smtClean="0"/>
              <a:t>teams.</a:t>
            </a:r>
            <a:endParaRPr lang="en-US" dirty="0"/>
          </a:p>
          <a:p>
            <a:pPr lvl="1"/>
            <a:r>
              <a:rPr lang="en-US" dirty="0"/>
              <a:t>Adopt a new, </a:t>
            </a:r>
            <a:r>
              <a:rPr lang="en-US" dirty="0" smtClean="0"/>
              <a:t>Agile </a:t>
            </a:r>
            <a:r>
              <a:rPr lang="en-US" dirty="0"/>
              <a:t>way of </a:t>
            </a:r>
            <a:r>
              <a:rPr lang="en-US" dirty="0" smtClean="0"/>
              <a:t>working and instill a culture for success.</a:t>
            </a:r>
            <a:endParaRPr lang="en-US" dirty="0"/>
          </a:p>
          <a:p>
            <a:endParaRPr lang="en-US" dirty="0"/>
          </a:p>
        </p:txBody>
      </p:sp>
      <p:sp>
        <p:nvSpPr>
          <p:cNvPr id="6" name="Text Placeholder 5"/>
          <p:cNvSpPr>
            <a:spLocks noGrp="1"/>
          </p:cNvSpPr>
          <p:nvPr>
            <p:ph type="body" sz="quarter" idx="13"/>
          </p:nvPr>
        </p:nvSpPr>
        <p:spPr>
          <a:xfrm>
            <a:off x="5737241" y="1495997"/>
            <a:ext cx="3083231" cy="2691442"/>
          </a:xfrm>
        </p:spPr>
        <p:txBody>
          <a:bodyPr anchor="t"/>
          <a:lstStyle/>
          <a:p>
            <a:pPr marL="228600" indent="-228600">
              <a:spcBef>
                <a:spcPts val="600"/>
              </a:spcBef>
              <a:spcAft>
                <a:spcPts val="600"/>
              </a:spcAft>
              <a:buSzPct val="100000"/>
              <a:buFont typeface="+mj-lt"/>
              <a:buAutoNum type="arabicPeriod"/>
            </a:pPr>
            <a:r>
              <a:rPr lang="en-US" dirty="0" smtClean="0">
                <a:solidFill>
                  <a:srgbClr val="333333"/>
                </a:solidFill>
              </a:rPr>
              <a:t>Improving customer satisfaction at individual touchpoints does not translate into enhanced experience for the end-to-end customer journey.</a:t>
            </a:r>
            <a:endParaRPr lang="en-US" baseline="30000" dirty="0" smtClean="0">
              <a:solidFill>
                <a:srgbClr val="333333"/>
              </a:solidFill>
            </a:endParaRPr>
          </a:p>
          <a:p>
            <a:pPr marL="228600" indent="-228600">
              <a:spcBef>
                <a:spcPts val="600"/>
              </a:spcBef>
              <a:spcAft>
                <a:spcPts val="600"/>
              </a:spcAft>
              <a:buSzPct val="100000"/>
              <a:buFont typeface="+mj-lt"/>
              <a:buAutoNum type="arabicPeriod"/>
            </a:pPr>
            <a:r>
              <a:rPr lang="en-US" dirty="0" smtClean="0">
                <a:solidFill>
                  <a:srgbClr val="333333"/>
                </a:solidFill>
              </a:rPr>
              <a:t>A new operating model around customer journeys must be established for success.</a:t>
            </a:r>
          </a:p>
          <a:p>
            <a:pPr marL="228600" indent="-228600">
              <a:spcBef>
                <a:spcPts val="600"/>
              </a:spcBef>
              <a:spcAft>
                <a:spcPts val="600"/>
              </a:spcAft>
              <a:buSzPct val="100000"/>
              <a:buFont typeface="+mj-lt"/>
              <a:buAutoNum type="arabicPeriod"/>
            </a:pPr>
            <a:r>
              <a:rPr lang="en-US" dirty="0" smtClean="0"/>
              <a:t>An organization with the </a:t>
            </a:r>
            <a:r>
              <a:rPr lang="en-US" dirty="0"/>
              <a:t>traditional </a:t>
            </a:r>
            <a:r>
              <a:rPr lang="en-US" dirty="0" smtClean="0"/>
              <a:t>structure and the </a:t>
            </a:r>
            <a:r>
              <a:rPr lang="en-US" dirty="0"/>
              <a:t>legacy processes and </a:t>
            </a:r>
            <a:r>
              <a:rPr lang="en-US" dirty="0" smtClean="0"/>
              <a:t>technology must first </a:t>
            </a:r>
            <a:r>
              <a:rPr lang="en-US" dirty="0"/>
              <a:t>learn from </a:t>
            </a:r>
            <a:r>
              <a:rPr lang="en-US" dirty="0" smtClean="0"/>
              <a:t>redesigning a few critical </a:t>
            </a:r>
            <a:r>
              <a:rPr lang="en-US" dirty="0"/>
              <a:t>journeys as lighthouse initiatives before </a:t>
            </a:r>
            <a:r>
              <a:rPr lang="en-US" dirty="0" smtClean="0"/>
              <a:t>scaling.</a:t>
            </a:r>
            <a:endParaRPr lang="en-US" dirty="0"/>
          </a:p>
          <a:p>
            <a:pPr marL="228600" indent="-228600">
              <a:spcBef>
                <a:spcPts val="600"/>
              </a:spcBef>
              <a:spcAft>
                <a:spcPts val="600"/>
              </a:spcAft>
              <a:buSzPct val="100000"/>
              <a:buFont typeface="+mj-lt"/>
              <a:buAutoNum type="arabicPeriod"/>
            </a:pPr>
            <a:endParaRPr lang="en-US" dirty="0" smtClean="0">
              <a:solidFill>
                <a:srgbClr val="333333"/>
              </a:solidFill>
            </a:endParaRPr>
          </a:p>
        </p:txBody>
      </p:sp>
      <p:sp>
        <p:nvSpPr>
          <p:cNvPr id="7" name="TextBox 6"/>
          <p:cNvSpPr txBox="1"/>
          <p:nvPr/>
        </p:nvSpPr>
        <p:spPr>
          <a:xfrm>
            <a:off x="191021" y="5948576"/>
            <a:ext cx="8629451" cy="553998"/>
          </a:xfrm>
          <a:prstGeom prst="rect">
            <a:avLst/>
          </a:prstGeom>
        </p:spPr>
        <p:txBody>
          <a:bodyPr wrap="square" rtlCol="0">
            <a:spAutoFit/>
          </a:bodyPr>
          <a:lstStyle/>
          <a:p>
            <a:r>
              <a:rPr lang="en-US" sz="1000" baseline="30000" dirty="0"/>
              <a:t>1</a:t>
            </a:r>
            <a:r>
              <a:rPr lang="en-US" sz="1000" dirty="0" smtClean="0"/>
              <a:t>A customer journey could include multiple customer touchpoints, and could span over several days or weeks. For example, the journey “I resolve an issue with my payment” could require a bank’s customer to use an online channel and call center (multiple touchpoints), and could span over two to three days.</a:t>
            </a:r>
            <a:endParaRPr lang="en-CA" sz="1000" dirty="0" smtClean="0"/>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chemeClr val="bg2"/>
                </a:solidFill>
              </a:rPr>
              <a:t>A shift from uncoordinated efforts within siloes to launching an integrated program organized around journeys is needed</a:t>
            </a:r>
            <a:endParaRPr lang="en-CA" dirty="0">
              <a:solidFill>
                <a:schemeClr val="bg2"/>
              </a:solidFill>
            </a:endParaRPr>
          </a:p>
        </p:txBody>
      </p:sp>
      <p:sp>
        <p:nvSpPr>
          <p:cNvPr id="8" name="Rectangle 7"/>
          <p:cNvSpPr/>
          <p:nvPr/>
        </p:nvSpPr>
        <p:spPr>
          <a:xfrm>
            <a:off x="4185785" y="1797516"/>
            <a:ext cx="1080000" cy="2520000"/>
          </a:xfrm>
          <a:prstGeom prst="rect">
            <a:avLst/>
          </a:prstGeom>
          <a:solidFill>
            <a:srgbClr val="D7E0ED"/>
          </a:solidFill>
          <a:ln w="38100" cap="flat" cmpd="sng" algn="ctr">
            <a:noFill/>
            <a:prstDash val="solid"/>
          </a:ln>
          <a:effectLst>
            <a:outerShdw dist="12700" dir="2700000" algn="tl" rotWithShape="0">
              <a:prstClr val="black">
                <a:alpha val="14000"/>
              </a:prst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2"/>
                </a:solidFill>
                <a:effectLst/>
                <a:uLnTx/>
                <a:uFillTx/>
                <a:latin typeface="Arial"/>
                <a:ea typeface="+mn-ea"/>
                <a:cs typeface="+mn-cs"/>
              </a:rPr>
              <a:t>Web</a:t>
            </a:r>
            <a:endParaRPr kumimoji="0" lang="en-CA" sz="1200" b="0" i="0" u="none" strike="noStrike" kern="0" cap="none" spc="0" normalizeH="0" baseline="0" noProof="0" dirty="0" smtClean="0">
              <a:ln>
                <a:noFill/>
              </a:ln>
              <a:solidFill>
                <a:schemeClr val="tx2"/>
              </a:solidFill>
              <a:effectLst/>
              <a:uLnTx/>
              <a:uFillTx/>
              <a:latin typeface="Arial"/>
              <a:ea typeface="+mn-ea"/>
              <a:cs typeface="+mn-cs"/>
            </a:endParaRPr>
          </a:p>
        </p:txBody>
      </p:sp>
      <p:sp>
        <p:nvSpPr>
          <p:cNvPr id="9" name="Rectangle 8"/>
          <p:cNvSpPr/>
          <p:nvPr/>
        </p:nvSpPr>
        <p:spPr>
          <a:xfrm>
            <a:off x="3059146" y="1797516"/>
            <a:ext cx="1080000" cy="2520000"/>
          </a:xfrm>
          <a:prstGeom prst="rect">
            <a:avLst/>
          </a:prstGeom>
          <a:solidFill>
            <a:srgbClr val="D7E0ED"/>
          </a:solidFill>
          <a:ln w="25400" cap="flat" cmpd="sng" algn="ctr">
            <a:noFill/>
            <a:prstDash val="solid"/>
          </a:ln>
          <a:effectLst>
            <a:outerShdw dist="12700" dir="2700000" algn="tl" rotWithShape="0">
              <a:prstClr val="black">
                <a:alpha val="14000"/>
              </a:prst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2"/>
                </a:solidFill>
                <a:effectLst/>
                <a:uLnTx/>
                <a:uFillTx/>
                <a:latin typeface="Arial"/>
                <a:ea typeface="+mn-ea"/>
                <a:cs typeface="+mn-cs"/>
              </a:rPr>
              <a:t>Call Center</a:t>
            </a:r>
            <a:endParaRPr kumimoji="0" lang="en-CA" sz="1200" b="0" i="0" u="none" strike="noStrike" kern="0" cap="none" spc="0" normalizeH="0" baseline="0" noProof="0" dirty="0" smtClean="0">
              <a:ln>
                <a:noFill/>
              </a:ln>
              <a:solidFill>
                <a:schemeClr val="tx2"/>
              </a:solidFill>
              <a:effectLst/>
              <a:uLnTx/>
              <a:uFillTx/>
              <a:latin typeface="Arial"/>
              <a:ea typeface="+mn-ea"/>
              <a:cs typeface="+mn-cs"/>
            </a:endParaRPr>
          </a:p>
        </p:txBody>
      </p:sp>
      <p:sp>
        <p:nvSpPr>
          <p:cNvPr id="10" name="Rectangle 9"/>
          <p:cNvSpPr/>
          <p:nvPr/>
        </p:nvSpPr>
        <p:spPr>
          <a:xfrm>
            <a:off x="5312424" y="1797516"/>
            <a:ext cx="1080000" cy="2520000"/>
          </a:xfrm>
          <a:prstGeom prst="rect">
            <a:avLst/>
          </a:prstGeom>
          <a:solidFill>
            <a:srgbClr val="D7E0ED"/>
          </a:solidFill>
          <a:ln w="25400" cap="flat" cmpd="sng" algn="ctr">
            <a:noFill/>
            <a:prstDash val="solid"/>
          </a:ln>
          <a:effectLst>
            <a:outerShdw dist="12700" dir="2700000" algn="tl" rotWithShape="0">
              <a:prstClr val="black">
                <a:alpha val="14000"/>
              </a:prst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2"/>
                </a:solidFill>
                <a:effectLst/>
                <a:uLnTx/>
                <a:uFillTx/>
                <a:latin typeface="Arial"/>
                <a:ea typeface="+mn-ea"/>
                <a:cs typeface="+mn-cs"/>
              </a:rPr>
              <a:t>App</a:t>
            </a:r>
            <a:endParaRPr kumimoji="0" lang="en-CA" sz="1200" b="0" i="0" u="none" strike="noStrike" kern="0" cap="none" spc="0" normalizeH="0" baseline="0" noProof="0" dirty="0" smtClean="0">
              <a:ln>
                <a:noFill/>
              </a:ln>
              <a:solidFill>
                <a:schemeClr val="tx2"/>
              </a:solidFill>
              <a:effectLst/>
              <a:uLnTx/>
              <a:uFillTx/>
              <a:latin typeface="Arial"/>
              <a:ea typeface="+mn-ea"/>
              <a:cs typeface="+mn-cs"/>
            </a:endParaRPr>
          </a:p>
        </p:txBody>
      </p:sp>
      <p:sp>
        <p:nvSpPr>
          <p:cNvPr id="11" name="Rectangle 10"/>
          <p:cNvSpPr/>
          <p:nvPr/>
        </p:nvSpPr>
        <p:spPr>
          <a:xfrm>
            <a:off x="1932507" y="1797516"/>
            <a:ext cx="1080000" cy="2520000"/>
          </a:xfrm>
          <a:prstGeom prst="rect">
            <a:avLst/>
          </a:prstGeom>
          <a:solidFill>
            <a:srgbClr val="D7E0ED"/>
          </a:solidFill>
          <a:ln w="25400" cap="flat" cmpd="sng" algn="ctr">
            <a:noFill/>
            <a:prstDash val="solid"/>
          </a:ln>
          <a:effectLst>
            <a:outerShdw dist="12700" dir="2700000" algn="tl" rotWithShape="0">
              <a:prstClr val="black">
                <a:alpha val="14000"/>
              </a:prst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2"/>
                </a:solidFill>
                <a:effectLst/>
                <a:uLnTx/>
                <a:uFillTx/>
                <a:latin typeface="Arial"/>
                <a:ea typeface="+mn-ea"/>
                <a:cs typeface="+mn-cs"/>
              </a:rPr>
              <a:t>Branch</a:t>
            </a:r>
            <a:endParaRPr kumimoji="0" lang="en-CA" sz="1200" b="0" i="0" u="none" strike="noStrike" kern="0" cap="none" spc="0" normalizeH="0" baseline="0" noProof="0" dirty="0" smtClean="0">
              <a:ln>
                <a:noFill/>
              </a:ln>
              <a:solidFill>
                <a:schemeClr val="tx2"/>
              </a:solidFill>
              <a:effectLst/>
              <a:uLnTx/>
              <a:uFillTx/>
              <a:latin typeface="Arial"/>
              <a:ea typeface="+mn-ea"/>
              <a:cs typeface="+mn-cs"/>
            </a:endParaRPr>
          </a:p>
        </p:txBody>
      </p:sp>
      <p:sp>
        <p:nvSpPr>
          <p:cNvPr id="12" name="Right Arrow 11"/>
          <p:cNvSpPr/>
          <p:nvPr/>
        </p:nvSpPr>
        <p:spPr>
          <a:xfrm>
            <a:off x="1657882" y="2741885"/>
            <a:ext cx="5315488" cy="743484"/>
          </a:xfrm>
          <a:prstGeom prst="rightArrow">
            <a:avLst/>
          </a:prstGeom>
          <a:solidFill>
            <a:srgbClr val="3350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 want to resolve an issue…” journey</a:t>
            </a:r>
            <a:endParaRPr lang="en-CA" sz="1200" dirty="0"/>
          </a:p>
        </p:txBody>
      </p:sp>
      <p:sp>
        <p:nvSpPr>
          <p:cNvPr id="13" name="Rectangle 12"/>
          <p:cNvSpPr/>
          <p:nvPr/>
        </p:nvSpPr>
        <p:spPr>
          <a:xfrm>
            <a:off x="1955827" y="4435956"/>
            <a:ext cx="1080000" cy="423507"/>
          </a:xfrm>
          <a:prstGeom prst="rect">
            <a:avLst/>
          </a:prstGeom>
          <a:solidFill>
            <a:srgbClr val="D7E0ED"/>
          </a:solid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2"/>
                </a:solidFill>
                <a:effectLst/>
                <a:uLnTx/>
                <a:uFillTx/>
                <a:latin typeface="Arial"/>
                <a:ea typeface="+mn-ea"/>
                <a:cs typeface="+mn-cs"/>
              </a:rPr>
              <a:t>90%</a:t>
            </a:r>
            <a:endParaRPr kumimoji="0" lang="en-CA" sz="1200" b="0" i="0" u="none" strike="noStrike" kern="0" cap="none" spc="0" normalizeH="0" baseline="0" noProof="0" dirty="0" smtClean="0">
              <a:ln>
                <a:noFill/>
              </a:ln>
              <a:solidFill>
                <a:schemeClr val="tx2"/>
              </a:solidFill>
              <a:effectLst/>
              <a:uLnTx/>
              <a:uFillTx/>
              <a:latin typeface="Arial"/>
              <a:ea typeface="+mn-ea"/>
              <a:cs typeface="+mn-cs"/>
            </a:endParaRPr>
          </a:p>
        </p:txBody>
      </p:sp>
      <p:sp>
        <p:nvSpPr>
          <p:cNvPr id="14" name="Rectangle 13"/>
          <p:cNvSpPr/>
          <p:nvPr/>
        </p:nvSpPr>
        <p:spPr>
          <a:xfrm>
            <a:off x="3074693" y="4435956"/>
            <a:ext cx="1080000" cy="423507"/>
          </a:xfrm>
          <a:prstGeom prst="rect">
            <a:avLst/>
          </a:prstGeom>
          <a:solidFill>
            <a:srgbClr val="D7E0ED"/>
          </a:solid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2"/>
                </a:solidFill>
                <a:effectLst/>
                <a:uLnTx/>
                <a:uFillTx/>
                <a:latin typeface="Arial"/>
                <a:ea typeface="+mn-ea"/>
                <a:cs typeface="+mn-cs"/>
              </a:rPr>
              <a:t>85%</a:t>
            </a:r>
            <a:endParaRPr kumimoji="0" lang="en-CA" sz="1200" b="0" i="0" u="none" strike="noStrike" kern="0" cap="none" spc="0" normalizeH="0" baseline="0" noProof="0" dirty="0" smtClean="0">
              <a:ln>
                <a:noFill/>
              </a:ln>
              <a:solidFill>
                <a:schemeClr val="tx2"/>
              </a:solidFill>
              <a:effectLst/>
              <a:uLnTx/>
              <a:uFillTx/>
              <a:latin typeface="Arial"/>
              <a:ea typeface="+mn-ea"/>
              <a:cs typeface="+mn-cs"/>
            </a:endParaRPr>
          </a:p>
        </p:txBody>
      </p:sp>
      <p:sp>
        <p:nvSpPr>
          <p:cNvPr id="15" name="Rectangle 14"/>
          <p:cNvSpPr/>
          <p:nvPr/>
        </p:nvSpPr>
        <p:spPr>
          <a:xfrm>
            <a:off x="4193559" y="4435956"/>
            <a:ext cx="1080000" cy="423507"/>
          </a:xfrm>
          <a:prstGeom prst="rect">
            <a:avLst/>
          </a:prstGeom>
          <a:solidFill>
            <a:srgbClr val="D7E0ED"/>
          </a:solid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2"/>
                </a:solidFill>
                <a:effectLst/>
                <a:uLnTx/>
                <a:uFillTx/>
                <a:latin typeface="Arial"/>
                <a:ea typeface="+mn-ea"/>
                <a:cs typeface="+mn-cs"/>
              </a:rPr>
              <a:t>85%</a:t>
            </a:r>
            <a:endParaRPr kumimoji="0" lang="en-CA" sz="1200" b="0" i="0" u="none" strike="noStrike" kern="0" cap="none" spc="0" normalizeH="0" baseline="0" noProof="0" dirty="0" smtClean="0">
              <a:ln>
                <a:noFill/>
              </a:ln>
              <a:solidFill>
                <a:schemeClr val="tx2"/>
              </a:solidFill>
              <a:effectLst/>
              <a:uLnTx/>
              <a:uFillTx/>
              <a:latin typeface="Arial"/>
              <a:ea typeface="+mn-ea"/>
              <a:cs typeface="+mn-cs"/>
            </a:endParaRPr>
          </a:p>
        </p:txBody>
      </p:sp>
      <p:sp>
        <p:nvSpPr>
          <p:cNvPr id="16" name="Rectangle 15"/>
          <p:cNvSpPr/>
          <p:nvPr/>
        </p:nvSpPr>
        <p:spPr>
          <a:xfrm>
            <a:off x="5312424" y="4435956"/>
            <a:ext cx="1080000" cy="423507"/>
          </a:xfrm>
          <a:prstGeom prst="rect">
            <a:avLst/>
          </a:prstGeom>
          <a:solidFill>
            <a:srgbClr val="D7E0ED"/>
          </a:solid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chemeClr val="tx2"/>
                </a:solidFill>
                <a:effectLst/>
                <a:uLnTx/>
                <a:uFillTx/>
                <a:latin typeface="Arial"/>
                <a:ea typeface="+mn-ea"/>
                <a:cs typeface="+mn-cs"/>
              </a:rPr>
              <a:t>90%</a:t>
            </a:r>
            <a:endParaRPr kumimoji="0" lang="en-CA" sz="1200" b="0" i="0" u="none" strike="noStrike" kern="0" cap="none" spc="0" normalizeH="0" baseline="0" noProof="0" dirty="0" smtClean="0">
              <a:ln>
                <a:noFill/>
              </a:ln>
              <a:solidFill>
                <a:schemeClr val="tx2"/>
              </a:solidFill>
              <a:effectLst/>
              <a:uLnTx/>
              <a:uFillTx/>
              <a:latin typeface="Arial"/>
              <a:ea typeface="+mn-ea"/>
              <a:cs typeface="+mn-cs"/>
            </a:endParaRPr>
          </a:p>
        </p:txBody>
      </p:sp>
      <p:sp>
        <p:nvSpPr>
          <p:cNvPr id="17" name="Rectangle 16"/>
          <p:cNvSpPr/>
          <p:nvPr/>
        </p:nvSpPr>
        <p:spPr>
          <a:xfrm>
            <a:off x="7071279" y="1788970"/>
            <a:ext cx="1080000" cy="2520000"/>
          </a:xfrm>
          <a:prstGeom prst="rect">
            <a:avLst/>
          </a:prstGeom>
          <a:solidFill>
            <a:srgbClr val="33506D"/>
          </a:solidFill>
          <a:ln w="25400" cap="flat" cmpd="sng" algn="ctr">
            <a:noFill/>
            <a:prstDash val="solid"/>
          </a:ln>
          <a:effectLst>
            <a:outerShdw dist="12700" dir="2700000" algn="tl" rotWithShape="0">
              <a:prstClr val="black">
                <a:alpha val="14000"/>
              </a:prstClr>
            </a:outerShdw>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Arial"/>
                <a:ea typeface="+mn-ea"/>
                <a:cs typeface="+mn-cs"/>
              </a:rPr>
              <a:t>End-to-End </a:t>
            </a:r>
            <a:r>
              <a:rPr lang="en-US" sz="1200" kern="0" noProof="0" dirty="0" smtClean="0">
                <a:solidFill>
                  <a:srgbClr val="FFFFFF"/>
                </a:solidFill>
                <a:latin typeface="Arial"/>
              </a:rPr>
              <a:t>Journey</a:t>
            </a:r>
            <a:r>
              <a:rPr kumimoji="0" lang="en-US" sz="1200" b="0" i="0" u="none" strike="noStrike" kern="0" cap="none" spc="0" normalizeH="0" baseline="0" noProof="0" dirty="0" smtClean="0">
                <a:ln>
                  <a:noFill/>
                </a:ln>
                <a:solidFill>
                  <a:srgbClr val="FFFFFF"/>
                </a:solidFill>
                <a:effectLst/>
                <a:uLnTx/>
                <a:uFillTx/>
                <a:latin typeface="Arial"/>
                <a:ea typeface="+mn-ea"/>
                <a:cs typeface="+mn-cs"/>
              </a:rPr>
              <a:t> </a:t>
            </a:r>
            <a:r>
              <a:rPr lang="en-US" sz="1200" kern="0" noProof="0" dirty="0" smtClean="0">
                <a:solidFill>
                  <a:srgbClr val="FFFFFF"/>
                </a:solidFill>
                <a:latin typeface="Arial"/>
              </a:rPr>
              <a:t>Satisfaction</a:t>
            </a:r>
            <a:endParaRPr kumimoji="0" lang="en-CA" sz="12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18" name="Rectangle 17"/>
          <p:cNvSpPr/>
          <p:nvPr/>
        </p:nvSpPr>
        <p:spPr>
          <a:xfrm>
            <a:off x="7071279" y="4435956"/>
            <a:ext cx="1080000" cy="423507"/>
          </a:xfrm>
          <a:prstGeom prst="rect">
            <a:avLst/>
          </a:prstGeom>
          <a:solidFill>
            <a:srgbClr val="33506D"/>
          </a:solid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Arial"/>
                <a:ea typeface="+mn-ea"/>
                <a:cs typeface="+mn-cs"/>
              </a:rPr>
              <a:t>60%</a:t>
            </a:r>
            <a:endParaRPr kumimoji="0" lang="en-CA" sz="12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7" name="TextBox 66"/>
          <p:cNvSpPr txBox="1"/>
          <p:nvPr/>
        </p:nvSpPr>
        <p:spPr>
          <a:xfrm>
            <a:off x="466279" y="2882794"/>
            <a:ext cx="1025495" cy="461665"/>
          </a:xfrm>
          <a:prstGeom prst="rect">
            <a:avLst/>
          </a:prstGeom>
        </p:spPr>
        <p:txBody>
          <a:bodyPr wrap="square" rtlCol="0">
            <a:spAutoFit/>
          </a:bodyPr>
          <a:lstStyle/>
          <a:p>
            <a:r>
              <a:rPr lang="en-US" sz="1200" dirty="0" smtClean="0">
                <a:solidFill>
                  <a:schemeClr val="tx2"/>
                </a:solidFill>
                <a:latin typeface="Arial" panose="020B0604020202020204" pitchFamily="34" charset="0"/>
                <a:cs typeface="Arial" panose="020B0604020202020204" pitchFamily="34" charset="0"/>
              </a:rPr>
              <a:t>Touchpoint Satisfaction</a:t>
            </a:r>
            <a:endParaRPr lang="en-CA" sz="1200" dirty="0" smtClean="0">
              <a:solidFill>
                <a:schemeClr val="tx2"/>
              </a:solidFill>
              <a:latin typeface="Arial" panose="020B0604020202020204" pitchFamily="34" charset="0"/>
              <a:cs typeface="Arial" panose="020B0604020202020204" pitchFamily="34" charset="0"/>
            </a:endParaRPr>
          </a:p>
        </p:txBody>
      </p:sp>
      <p:sp>
        <p:nvSpPr>
          <p:cNvPr id="68" name="TextBox 67"/>
          <p:cNvSpPr txBox="1"/>
          <p:nvPr/>
        </p:nvSpPr>
        <p:spPr>
          <a:xfrm>
            <a:off x="6048995" y="5138132"/>
            <a:ext cx="2217181" cy="246221"/>
          </a:xfrm>
          <a:prstGeom prst="rect">
            <a:avLst/>
          </a:prstGeom>
        </p:spPr>
        <p:txBody>
          <a:bodyPr wrap="square" rtlCol="0">
            <a:spAutoFit/>
          </a:bodyPr>
          <a:lstStyle/>
          <a:p>
            <a:r>
              <a:rPr lang="en-US" sz="1000" b="1" dirty="0" smtClean="0"/>
              <a:t>Source: </a:t>
            </a:r>
            <a:r>
              <a:rPr lang="en-US" sz="1000" dirty="0" smtClean="0"/>
              <a:t>McKinsey Digital Labs, n.d.</a:t>
            </a:r>
            <a:endParaRPr lang="en-CA" sz="1000" dirty="0" smtClean="0"/>
          </a:p>
        </p:txBody>
      </p:sp>
      <p:sp>
        <p:nvSpPr>
          <p:cNvPr id="69" name="Oval 2"/>
          <p:cNvSpPr txBox="1"/>
          <p:nvPr>
            <p:custDataLst>
              <p:tags r:id="rId1"/>
            </p:custDataLst>
          </p:nvPr>
        </p:nvSpPr>
        <p:spPr>
          <a:xfrm>
            <a:off x="2891827" y="4503709"/>
            <a:ext cx="288000" cy="288000"/>
          </a:xfrm>
          <a:prstGeom prst="ellipse">
            <a:avLst/>
          </a:prstGeom>
          <a:solidFill>
            <a:srgbClr val="D7E0E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900" dirty="0" smtClean="0">
                <a:solidFill>
                  <a:schemeClr val="tx2"/>
                </a:solidFill>
              </a:rPr>
              <a:t>X</a:t>
            </a:r>
            <a:endParaRPr lang="en-US" sz="900" dirty="0">
              <a:solidFill>
                <a:schemeClr val="tx2"/>
              </a:solidFill>
            </a:endParaRPr>
          </a:p>
        </p:txBody>
      </p:sp>
      <p:sp>
        <p:nvSpPr>
          <p:cNvPr id="70" name="Oval 2"/>
          <p:cNvSpPr txBox="1"/>
          <p:nvPr>
            <p:custDataLst>
              <p:tags r:id="rId2"/>
            </p:custDataLst>
          </p:nvPr>
        </p:nvSpPr>
        <p:spPr>
          <a:xfrm>
            <a:off x="4027626" y="4503709"/>
            <a:ext cx="288000" cy="288000"/>
          </a:xfrm>
          <a:prstGeom prst="ellipse">
            <a:avLst/>
          </a:prstGeom>
          <a:solidFill>
            <a:srgbClr val="D7E0E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900" dirty="0" smtClean="0">
                <a:solidFill>
                  <a:schemeClr val="tx2"/>
                </a:solidFill>
              </a:rPr>
              <a:t>X</a:t>
            </a:r>
            <a:endParaRPr lang="en-US" sz="900" dirty="0">
              <a:solidFill>
                <a:schemeClr val="tx2"/>
              </a:solidFill>
            </a:endParaRPr>
          </a:p>
        </p:txBody>
      </p:sp>
      <p:sp>
        <p:nvSpPr>
          <p:cNvPr id="71" name="Oval 2"/>
          <p:cNvSpPr txBox="1"/>
          <p:nvPr>
            <p:custDataLst>
              <p:tags r:id="rId3"/>
            </p:custDataLst>
          </p:nvPr>
        </p:nvSpPr>
        <p:spPr>
          <a:xfrm>
            <a:off x="5163425" y="4503709"/>
            <a:ext cx="288000" cy="288000"/>
          </a:xfrm>
          <a:prstGeom prst="ellipse">
            <a:avLst/>
          </a:prstGeom>
          <a:solidFill>
            <a:srgbClr val="D7E0E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900" dirty="0" smtClean="0">
                <a:solidFill>
                  <a:schemeClr val="tx2"/>
                </a:solidFill>
              </a:rPr>
              <a:t>X</a:t>
            </a:r>
            <a:endParaRPr lang="en-US" sz="900" dirty="0">
              <a:solidFill>
                <a:schemeClr val="tx2"/>
              </a:solidFill>
            </a:endParaRPr>
          </a:p>
        </p:txBody>
      </p:sp>
      <p:grpSp>
        <p:nvGrpSpPr>
          <p:cNvPr id="2" name="Group 1"/>
          <p:cNvGrpSpPr/>
          <p:nvPr/>
        </p:nvGrpSpPr>
        <p:grpSpPr>
          <a:xfrm>
            <a:off x="398324" y="5612325"/>
            <a:ext cx="8337823" cy="682753"/>
            <a:chOff x="310684" y="2397629"/>
            <a:chExt cx="8337823" cy="682753"/>
          </a:xfrm>
        </p:grpSpPr>
        <p:sp>
          <p:nvSpPr>
            <p:cNvPr id="24" name="Rectangle 97"/>
            <p:cNvSpPr/>
            <p:nvPr/>
          </p:nvSpPr>
          <p:spPr>
            <a:xfrm>
              <a:off x="1588163" y="2397629"/>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US" sz="1200" dirty="0">
                  <a:solidFill>
                    <a:schemeClr val="tx2"/>
                  </a:solidFill>
                </a:rPr>
                <a:t>A customer journey can score low for satisfaction even when individual touchpoints perform well</a:t>
              </a:r>
              <a:r>
                <a:rPr lang="en-US" sz="1200" dirty="0" smtClean="0">
                  <a:solidFill>
                    <a:schemeClr val="tx2"/>
                  </a:solidFill>
                </a:rPr>
                <a:t>.</a:t>
              </a:r>
              <a:endParaRPr lang="en-US" sz="1200" baseline="30000" dirty="0">
                <a:solidFill>
                  <a:schemeClr val="tx2"/>
                </a:solidFill>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0684" y="2397629"/>
              <a:ext cx="1615443" cy="682753"/>
            </a:xfrm>
            <a:prstGeom prst="rect">
              <a:avLst/>
            </a:prstGeom>
          </p:spPr>
        </p:pic>
      </p:grpSp>
    </p:spTree>
    <p:extLst>
      <p:ext uri="{BB962C8B-B14F-4D97-AF65-F5344CB8AC3E}">
        <p14:creationId xmlns:p14="http://schemas.microsoft.com/office/powerpoint/2010/main" val="1026196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939114" y="2108886"/>
            <a:ext cx="3369275" cy="2669060"/>
          </a:xfrm>
          <a:custGeom>
            <a:avLst/>
            <a:gdLst>
              <a:gd name="connsiteX0" fmla="*/ 0 w 3369275"/>
              <a:gd name="connsiteY0" fmla="*/ 2669060 h 2669060"/>
              <a:gd name="connsiteX1" fmla="*/ 832021 w 3369275"/>
              <a:gd name="connsiteY1" fmla="*/ 2397211 h 2669060"/>
              <a:gd name="connsiteX2" fmla="*/ 2224216 w 3369275"/>
              <a:gd name="connsiteY2" fmla="*/ 1491049 h 2669060"/>
              <a:gd name="connsiteX3" fmla="*/ 3369275 w 3369275"/>
              <a:gd name="connsiteY3" fmla="*/ 0 h 2669060"/>
              <a:gd name="connsiteX4" fmla="*/ 3369275 w 3369275"/>
              <a:gd name="connsiteY4" fmla="*/ 0 h 2669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9275" h="2669060">
                <a:moveTo>
                  <a:pt x="0" y="2669060"/>
                </a:moveTo>
                <a:cubicBezTo>
                  <a:pt x="230659" y="2631303"/>
                  <a:pt x="461318" y="2593546"/>
                  <a:pt x="832021" y="2397211"/>
                </a:cubicBezTo>
                <a:cubicBezTo>
                  <a:pt x="1202724" y="2200876"/>
                  <a:pt x="1801340" y="1890584"/>
                  <a:pt x="2224216" y="1491049"/>
                </a:cubicBezTo>
                <a:cubicBezTo>
                  <a:pt x="2647092" y="1091514"/>
                  <a:pt x="3369275" y="0"/>
                  <a:pt x="3369275" y="0"/>
                </a:cubicBezTo>
                <a:lnTo>
                  <a:pt x="3369275" y="0"/>
                </a:lnTo>
              </a:path>
            </a:pathLst>
          </a:custGeom>
          <a:noFill/>
          <a:ln w="12700">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Rectangle 7"/>
          <p:cNvSpPr txBox="1">
            <a:spLocks/>
          </p:cNvSpPr>
          <p:nvPr>
            <p:custDataLst>
              <p:tags r:id="rId1"/>
            </p:custDataLst>
          </p:nvPr>
        </p:nvSpPr>
        <p:spPr>
          <a:xfrm>
            <a:off x="819961" y="2293230"/>
            <a:ext cx="1522403" cy="2660910"/>
          </a:xfrm>
          <a:prstGeom prst="rect">
            <a:avLst/>
          </a:prstGeom>
          <a:solidFill>
            <a:srgbClr val="808080">
              <a:lumMod val="20000"/>
              <a:lumOff val="80000"/>
              <a:alpha val="40000"/>
            </a:srgbClr>
          </a:solidFill>
          <a:ln w="9525" cap="flat" cmpd="sng" algn="ctr">
            <a:noFill/>
            <a:prstDash val="solid"/>
          </a:ln>
          <a:effectLst/>
        </p:spPr>
        <p:txBody>
          <a:bodyPr vert="horz" wrap="square" lIns="73152" tIns="73152" rIns="73152" bIns="73152" numCol="1" anchor="t" anchorCtr="0" compatLnSpc="1">
            <a:prstTxWarp prst="textNoShape">
              <a:avLst/>
            </a:prstTxWarp>
            <a:noAutofit/>
          </a:bodyPr>
          <a:lstStyle>
            <a:defPPr>
              <a:defRPr lang="en-US"/>
            </a:defPPr>
            <a:lvl1pPr marL="95250" lvl="0" indent="0" defTabSz="895350">
              <a:buClr>
                <a:schemeClr val="tx2"/>
              </a:buClr>
              <a:defRPr sz="1100" b="1" baseline="0">
                <a:solidFill>
                  <a:schemeClr val="tx2"/>
                </a:solidFill>
              </a:defRPr>
            </a:lvl1pPr>
            <a:lvl2pPr marL="193675" lvl="1" indent="-192088" defTabSz="895350">
              <a:buClr>
                <a:schemeClr val="tx2"/>
              </a:buClr>
              <a:buSzPct val="125000"/>
              <a:buFont typeface="Arial" charset="0"/>
              <a:buChar char="▪"/>
              <a:defRPr baseline="0"/>
            </a:lvl2pPr>
            <a:lvl3pPr marL="457200" lvl="2" indent="-261938" defTabSz="895350">
              <a:buClr>
                <a:schemeClr val="tx2"/>
              </a:buClr>
              <a:buSzPct val="120000"/>
              <a:buFont typeface="Arial" charset="0"/>
              <a:buChar char="–"/>
              <a:defRPr baseline="0"/>
            </a:lvl3pPr>
            <a:lvl4pPr marL="614363" lvl="3" indent="-155575" defTabSz="895350">
              <a:buClr>
                <a:schemeClr val="tx2"/>
              </a:buClr>
              <a:buSzPct val="120000"/>
              <a:buFont typeface="Arial" charset="0"/>
              <a:buChar char="▫"/>
              <a:defRPr baseline="0"/>
            </a:lvl4pPr>
            <a:lvl5pPr marL="749808" lvl="4" indent="-130175" defTabSz="895350">
              <a:buClr>
                <a:schemeClr val="tx2"/>
              </a:buClr>
              <a:buSzPct val="89000"/>
              <a:buFont typeface="Arial" charset="0"/>
              <a:buChar char="-"/>
              <a:defRPr baseline="0"/>
            </a:lvl5pPr>
            <a:lvl6pPr marL="749808" indent="-130175" defTabSz="895350" fontAlgn="base">
              <a:spcBef>
                <a:spcPct val="0"/>
              </a:spcBef>
              <a:spcAft>
                <a:spcPct val="0"/>
              </a:spcAft>
              <a:buClr>
                <a:schemeClr val="tx2"/>
              </a:buClr>
              <a:buSzPct val="89000"/>
              <a:buFont typeface="Arial" charset="0"/>
              <a:buChar char="-"/>
              <a:defRPr baseline="0"/>
            </a:lvl6pPr>
            <a:lvl7pPr marL="749808" indent="-130175" defTabSz="895350" fontAlgn="base">
              <a:spcBef>
                <a:spcPct val="0"/>
              </a:spcBef>
              <a:spcAft>
                <a:spcPct val="0"/>
              </a:spcAft>
              <a:buClr>
                <a:schemeClr val="tx2"/>
              </a:buClr>
              <a:buSzPct val="89000"/>
              <a:buFont typeface="Arial" charset="0"/>
              <a:buChar char="-"/>
              <a:defRPr baseline="0"/>
            </a:lvl7pPr>
            <a:lvl8pPr marL="749808" indent="-130175" defTabSz="895350" fontAlgn="base">
              <a:spcBef>
                <a:spcPct val="0"/>
              </a:spcBef>
              <a:spcAft>
                <a:spcPct val="0"/>
              </a:spcAft>
              <a:buClr>
                <a:schemeClr val="tx2"/>
              </a:buClr>
              <a:buSzPct val="89000"/>
              <a:buFont typeface="Arial" charset="0"/>
              <a:buChar char="-"/>
              <a:defRPr baseline="0"/>
            </a:lvl8pPr>
            <a:lvl9pPr marL="749808" indent="-130175" defTabSz="895350" fontAlgn="base">
              <a:spcBef>
                <a:spcPct val="0"/>
              </a:spcBef>
              <a:spcAft>
                <a:spcPct val="0"/>
              </a:spcAft>
              <a:buClr>
                <a:schemeClr val="tx2"/>
              </a:buClr>
              <a:buSzPct val="89000"/>
              <a:buFont typeface="Arial" charset="0"/>
              <a:buChar char="-"/>
              <a:defRPr baseline="0"/>
            </a:lvl9pPr>
          </a:lstStyle>
          <a:p>
            <a:pPr marL="9525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NZ" sz="1000" b="0" i="0" u="none" strike="noStrike" kern="0" cap="none" spc="0" normalizeH="0" baseline="0" noProof="0" dirty="0" smtClean="0">
                <a:ln>
                  <a:noFill/>
                </a:ln>
                <a:effectLst/>
                <a:uLnTx/>
                <a:uFillTx/>
                <a:latin typeface="Arial"/>
                <a:ea typeface="ＭＳ Ｐゴシック"/>
                <a:cs typeface="+mn-cs"/>
              </a:rPr>
              <a:t>Focus</a:t>
            </a:r>
            <a:r>
              <a:rPr kumimoji="0" lang="en-NZ" sz="1000" b="0" i="0" u="none" strike="noStrike" kern="0" cap="none" spc="0" normalizeH="0" noProof="0" dirty="0" smtClean="0">
                <a:ln>
                  <a:noFill/>
                </a:ln>
                <a:effectLst/>
                <a:uLnTx/>
                <a:uFillTx/>
                <a:latin typeface="Arial"/>
                <a:ea typeface="ＭＳ Ｐゴシック"/>
                <a:cs typeface="+mn-cs"/>
              </a:rPr>
              <a:t> of Research</a:t>
            </a:r>
            <a:endParaRPr kumimoji="0" lang="en-NZ" sz="1000" b="0" i="0" u="none" strike="noStrike" kern="0" cap="none" spc="0" normalizeH="0" baseline="0" noProof="0" dirty="0">
              <a:ln>
                <a:noFill/>
              </a:ln>
              <a:effectLst/>
              <a:uLnTx/>
              <a:uFillTx/>
              <a:latin typeface="Arial"/>
              <a:ea typeface="ＭＳ Ｐゴシック"/>
              <a:cs typeface="+mn-cs"/>
            </a:endParaRPr>
          </a:p>
        </p:txBody>
      </p:sp>
      <p:sp>
        <p:nvSpPr>
          <p:cNvPr id="2" name="Title 1"/>
          <p:cNvSpPr>
            <a:spLocks noGrp="1"/>
          </p:cNvSpPr>
          <p:nvPr>
            <p:ph type="title"/>
          </p:nvPr>
        </p:nvSpPr>
        <p:spPr/>
        <p:txBody>
          <a:bodyPr/>
          <a:lstStyle/>
          <a:p>
            <a:r>
              <a:rPr lang="en-US" dirty="0" smtClean="0">
                <a:solidFill>
                  <a:schemeClr val="bg2"/>
                </a:solidFill>
              </a:rPr>
              <a:t>Most legacy organizations traverse a maturity curve between traditional and digital at scale </a:t>
            </a:r>
            <a:r>
              <a:rPr lang="en-US" dirty="0">
                <a:solidFill>
                  <a:schemeClr val="bg2"/>
                </a:solidFill>
              </a:rPr>
              <a:t>operating models</a:t>
            </a:r>
            <a:endParaRPr lang="en-CA" dirty="0">
              <a:solidFill>
                <a:schemeClr val="bg2"/>
              </a:solidFill>
            </a:endParaRPr>
          </a:p>
        </p:txBody>
      </p:sp>
      <p:cxnSp>
        <p:nvCxnSpPr>
          <p:cNvPr id="4" name="Straight Connector 3"/>
          <p:cNvCxnSpPr/>
          <p:nvPr/>
        </p:nvCxnSpPr>
        <p:spPr>
          <a:xfrm>
            <a:off x="534630" y="4954139"/>
            <a:ext cx="4893893" cy="0"/>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sp>
        <p:nvSpPr>
          <p:cNvPr id="8" name="Rectangle 286"/>
          <p:cNvSpPr txBox="1">
            <a:spLocks noChangeArrowheads="1"/>
          </p:cNvSpPr>
          <p:nvPr/>
        </p:nvSpPr>
        <p:spPr bwMode="auto">
          <a:xfrm>
            <a:off x="2717825" y="5287016"/>
            <a:ext cx="1062279" cy="17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Timeline</a:t>
            </a:r>
            <a:r>
              <a:rPr lang="en-US" sz="1000" baseline="30000" dirty="0">
                <a:solidFill>
                  <a:schemeClr val="tx2"/>
                </a:solidFill>
              </a:rPr>
              <a:t>1</a:t>
            </a:r>
          </a:p>
        </p:txBody>
      </p:sp>
      <p:sp>
        <p:nvSpPr>
          <p:cNvPr id="15" name="Oval 2"/>
          <p:cNvSpPr txBox="1"/>
          <p:nvPr>
            <p:custDataLst>
              <p:tags r:id="rId2"/>
            </p:custDataLst>
          </p:nvPr>
        </p:nvSpPr>
        <p:spPr>
          <a:xfrm>
            <a:off x="1730147" y="4316686"/>
            <a:ext cx="288000" cy="288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a:solidFill>
                  <a:schemeClr val="bg1"/>
                </a:solidFill>
              </a:rPr>
              <a:t>2</a:t>
            </a:r>
          </a:p>
        </p:txBody>
      </p:sp>
      <p:sp>
        <p:nvSpPr>
          <p:cNvPr id="16" name="Oval 2"/>
          <p:cNvSpPr txBox="1"/>
          <p:nvPr>
            <p:custDataLst>
              <p:tags r:id="rId3"/>
            </p:custDataLst>
          </p:nvPr>
        </p:nvSpPr>
        <p:spPr>
          <a:xfrm>
            <a:off x="3104965" y="3387445"/>
            <a:ext cx="288000" cy="288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3</a:t>
            </a:r>
            <a:endParaRPr lang="en-US" sz="1000" b="1" dirty="0">
              <a:solidFill>
                <a:schemeClr val="bg1"/>
              </a:solidFill>
            </a:endParaRPr>
          </a:p>
        </p:txBody>
      </p:sp>
      <p:sp>
        <p:nvSpPr>
          <p:cNvPr id="17" name="Oval 2"/>
          <p:cNvSpPr txBox="1"/>
          <p:nvPr>
            <p:custDataLst>
              <p:tags r:id="rId4"/>
            </p:custDataLst>
          </p:nvPr>
        </p:nvSpPr>
        <p:spPr>
          <a:xfrm>
            <a:off x="4211911" y="1852190"/>
            <a:ext cx="288000" cy="288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4</a:t>
            </a:r>
            <a:endParaRPr lang="en-US" sz="1000" b="1" dirty="0">
              <a:solidFill>
                <a:schemeClr val="bg1"/>
              </a:solidFill>
            </a:endParaRPr>
          </a:p>
        </p:txBody>
      </p:sp>
      <p:sp>
        <p:nvSpPr>
          <p:cNvPr id="19" name="Rectangle 286"/>
          <p:cNvSpPr txBox="1">
            <a:spLocks noChangeArrowheads="1"/>
          </p:cNvSpPr>
          <p:nvPr/>
        </p:nvSpPr>
        <p:spPr bwMode="auto">
          <a:xfrm rot="16200000">
            <a:off x="-123422" y="3352819"/>
            <a:ext cx="1632454" cy="17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Organizational Scope</a:t>
            </a:r>
            <a:endParaRPr lang="en-US" sz="1000" dirty="0">
              <a:solidFill>
                <a:schemeClr val="tx2"/>
              </a:solidFill>
            </a:endParaRPr>
          </a:p>
        </p:txBody>
      </p:sp>
      <p:cxnSp>
        <p:nvCxnSpPr>
          <p:cNvPr id="27" name="Straight Connector 26"/>
          <p:cNvCxnSpPr/>
          <p:nvPr/>
        </p:nvCxnSpPr>
        <p:spPr>
          <a:xfrm rot="16200000">
            <a:off x="-972479" y="3429937"/>
            <a:ext cx="3564000" cy="0"/>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5914101" y="4974233"/>
            <a:ext cx="3016829" cy="1491588"/>
            <a:chOff x="6202058" y="4925983"/>
            <a:chExt cx="3002485" cy="1491588"/>
          </a:xfrm>
        </p:grpSpPr>
        <p:sp>
          <p:nvSpPr>
            <p:cNvPr id="43" name="TextBox 42"/>
            <p:cNvSpPr txBox="1">
              <a:spLocks/>
            </p:cNvSpPr>
            <p:nvPr/>
          </p:nvSpPr>
          <p:spPr>
            <a:xfrm>
              <a:off x="6307327" y="4925983"/>
              <a:ext cx="2897216" cy="1491588"/>
            </a:xfrm>
            <a:prstGeom prst="rect">
              <a:avLst/>
            </a:prstGeom>
            <a:solidFill>
              <a:srgbClr val="DDDDDD"/>
            </a:solidFill>
            <a:ln w="9525">
              <a:noFill/>
              <a:miter lim="800000"/>
              <a:headEnd/>
              <a:tailEnd/>
            </a:ln>
            <a:effectLst/>
            <a:extLst/>
          </p:spPr>
          <p:txBody>
            <a:bodyPr vert="horz" wrap="square" lIns="180000" tIns="72000" rIns="72000" bIns="72000" numCol="1" anchor="t"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R="0" lvl="0" algn="ctr" defTabSz="895350" eaLnBrk="1" fontAlgn="base" latinLnBrk="0" hangingPunct="1">
                <a:lnSpc>
                  <a:spcPct val="100000"/>
                </a:lnSpc>
                <a:spcBef>
                  <a:spcPct val="0"/>
                </a:spcBef>
                <a:spcAft>
                  <a:spcPct val="0"/>
                </a:spcAft>
                <a:buClr>
                  <a:srgbClr val="002960"/>
                </a:buClr>
                <a:buSzTx/>
                <a:tabLst/>
                <a:defRPr/>
              </a:pPr>
              <a:r>
                <a:rPr lang="en-US" sz="1000" kern="0" dirty="0" smtClean="0">
                  <a:solidFill>
                    <a:schemeClr val="tx2"/>
                  </a:solidFill>
                  <a:latin typeface="Arial"/>
                  <a:ea typeface="ＭＳ Ｐゴシック"/>
                </a:rPr>
                <a:t>Traditional</a:t>
              </a:r>
              <a:endParaRPr lang="en-US" sz="1000" b="0" kern="0" dirty="0">
                <a:solidFill>
                  <a:schemeClr val="tx2"/>
                </a:solidFill>
                <a:latin typeface="Arial"/>
                <a:ea typeface="ＭＳ Ｐゴシック"/>
              </a:endParaRP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Initiatives sponsored and implemented by lines of business.</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PMO manages dependencies between different teams.</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Traditional yearly budget with fixed budget allocated to projects.</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Projects approved on the basis of expected ROI.</a:t>
              </a:r>
              <a:r>
                <a:rPr lang="en-US" sz="1000" b="0" kern="0" baseline="30000" dirty="0" smtClean="0">
                  <a:solidFill>
                    <a:schemeClr val="tx2"/>
                  </a:solidFill>
                  <a:latin typeface="Arial"/>
                  <a:ea typeface="ＭＳ Ｐゴシック"/>
                </a:rPr>
                <a:t>4</a:t>
              </a:r>
            </a:p>
          </p:txBody>
        </p:sp>
        <p:sp>
          <p:nvSpPr>
            <p:cNvPr id="29" name="Oval 2"/>
            <p:cNvSpPr txBox="1"/>
            <p:nvPr>
              <p:custDataLst>
                <p:tags r:id="rId9"/>
              </p:custDataLst>
            </p:nvPr>
          </p:nvSpPr>
          <p:spPr>
            <a:xfrm>
              <a:off x="6202058" y="4928128"/>
              <a:ext cx="288000" cy="288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1</a:t>
              </a:r>
              <a:endParaRPr lang="en-US" sz="1000" b="1" dirty="0">
                <a:solidFill>
                  <a:schemeClr val="bg1"/>
                </a:solidFill>
              </a:endParaRPr>
            </a:p>
          </p:txBody>
        </p:sp>
      </p:grpSp>
      <p:grpSp>
        <p:nvGrpSpPr>
          <p:cNvPr id="12" name="Group 11"/>
          <p:cNvGrpSpPr/>
          <p:nvPr/>
        </p:nvGrpSpPr>
        <p:grpSpPr>
          <a:xfrm>
            <a:off x="5914101" y="3150621"/>
            <a:ext cx="3031172" cy="1775065"/>
            <a:chOff x="6163329" y="3343428"/>
            <a:chExt cx="3024000" cy="1775065"/>
          </a:xfrm>
        </p:grpSpPr>
        <p:sp>
          <p:nvSpPr>
            <p:cNvPr id="30" name="TextBox 29"/>
            <p:cNvSpPr txBox="1">
              <a:spLocks/>
            </p:cNvSpPr>
            <p:nvPr/>
          </p:nvSpPr>
          <p:spPr>
            <a:xfrm>
              <a:off x="6307329" y="3343428"/>
              <a:ext cx="2880000" cy="1775065"/>
            </a:xfrm>
            <a:prstGeom prst="rect">
              <a:avLst/>
            </a:prstGeom>
            <a:solidFill>
              <a:srgbClr val="DDDDDD"/>
            </a:solidFill>
            <a:ln w="9525">
              <a:noFill/>
              <a:miter lim="800000"/>
              <a:headEnd/>
              <a:tailEnd/>
            </a:ln>
            <a:effectLst/>
            <a:extLst/>
          </p:spPr>
          <p:txBody>
            <a:bodyPr vert="horz" wrap="square" lIns="180000" tIns="72000" rIns="72000" bIns="72000" numCol="1" anchor="t"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R="0" lvl="0" algn="ctr" defTabSz="895350" eaLnBrk="1" fontAlgn="base" latinLnBrk="0" hangingPunct="1">
                <a:lnSpc>
                  <a:spcPct val="100000"/>
                </a:lnSpc>
                <a:spcBef>
                  <a:spcPct val="0"/>
                </a:spcBef>
                <a:spcAft>
                  <a:spcPct val="0"/>
                </a:spcAft>
                <a:buClr>
                  <a:srgbClr val="002960"/>
                </a:buClr>
                <a:buSzTx/>
                <a:tabLst/>
                <a:defRPr/>
              </a:pPr>
              <a:r>
                <a:rPr lang="en-US" sz="1000" kern="0" dirty="0" smtClean="0">
                  <a:solidFill>
                    <a:schemeClr val="tx2"/>
                  </a:solidFill>
                  <a:latin typeface="Arial"/>
                  <a:ea typeface="ＭＳ Ｐゴシック"/>
                </a:rPr>
                <a:t>Lighthouse</a:t>
              </a:r>
              <a:endParaRPr lang="en-US" sz="1000" b="0" kern="0" dirty="0">
                <a:solidFill>
                  <a:schemeClr val="tx2"/>
                </a:solidFill>
                <a:latin typeface="Arial"/>
                <a:ea typeface="ＭＳ Ｐゴシック"/>
              </a:endParaRP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New unit, separated from core business; managed largely autonomously.</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Often working on one or two most critical customer journeys as lighthouse initiatives.</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Leverage VC</a:t>
              </a:r>
              <a:r>
                <a:rPr lang="en-US" sz="1000" b="0" kern="0" baseline="30000" dirty="0" smtClean="0">
                  <a:solidFill>
                    <a:schemeClr val="tx2"/>
                  </a:solidFill>
                  <a:latin typeface="Arial"/>
                  <a:ea typeface="ＭＳ Ｐゴシック"/>
                </a:rPr>
                <a:t>2</a:t>
              </a:r>
              <a:r>
                <a:rPr lang="en-US" sz="1000" b="0" kern="0" dirty="0" smtClean="0">
                  <a:solidFill>
                    <a:schemeClr val="tx2"/>
                  </a:solidFill>
                  <a:latin typeface="Arial"/>
                  <a:ea typeface="ＭＳ Ｐゴシック"/>
                </a:rPr>
                <a:t>-style, MVP</a:t>
              </a:r>
              <a:r>
                <a:rPr lang="en-US" sz="1000" b="0" kern="0" baseline="30000" dirty="0">
                  <a:solidFill>
                    <a:schemeClr val="tx2"/>
                  </a:solidFill>
                  <a:latin typeface="Arial"/>
                  <a:ea typeface="ＭＳ Ｐゴシック"/>
                </a:rPr>
                <a:t>3</a:t>
              </a:r>
              <a:r>
                <a:rPr lang="en-US" sz="1000" b="0" kern="0" dirty="0" smtClean="0">
                  <a:solidFill>
                    <a:schemeClr val="tx2"/>
                  </a:solidFill>
                  <a:latin typeface="Arial"/>
                  <a:ea typeface="ＭＳ Ｐゴシック"/>
                </a:rPr>
                <a:t>-based funding, and Agile IT delivery methods.</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Internal digital talent bundled into new unit.</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External talent hired; sometimes with start-up acquisition.</a:t>
              </a:r>
            </a:p>
          </p:txBody>
        </p:sp>
        <p:sp>
          <p:nvSpPr>
            <p:cNvPr id="31" name="Oval 2"/>
            <p:cNvSpPr txBox="1"/>
            <p:nvPr>
              <p:custDataLst>
                <p:tags r:id="rId8"/>
              </p:custDataLst>
            </p:nvPr>
          </p:nvSpPr>
          <p:spPr>
            <a:xfrm>
              <a:off x="6163329" y="3343428"/>
              <a:ext cx="288000" cy="288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a:solidFill>
                    <a:schemeClr val="bg1"/>
                  </a:solidFill>
                </a:rPr>
                <a:t>2</a:t>
              </a:r>
            </a:p>
          </p:txBody>
        </p:sp>
      </p:grpSp>
      <p:grpSp>
        <p:nvGrpSpPr>
          <p:cNvPr id="9" name="Group 8"/>
          <p:cNvGrpSpPr/>
          <p:nvPr/>
        </p:nvGrpSpPr>
        <p:grpSpPr>
          <a:xfrm>
            <a:off x="5914101" y="2069591"/>
            <a:ext cx="3019587" cy="1032484"/>
            <a:chOff x="6163329" y="2178050"/>
            <a:chExt cx="3019587" cy="1032484"/>
          </a:xfrm>
        </p:grpSpPr>
        <p:sp>
          <p:nvSpPr>
            <p:cNvPr id="32" name="TextBox 31"/>
            <p:cNvSpPr txBox="1">
              <a:spLocks/>
            </p:cNvSpPr>
            <p:nvPr/>
          </p:nvSpPr>
          <p:spPr>
            <a:xfrm>
              <a:off x="6311742" y="2191180"/>
              <a:ext cx="2871174" cy="1019354"/>
            </a:xfrm>
            <a:prstGeom prst="rect">
              <a:avLst/>
            </a:prstGeom>
            <a:solidFill>
              <a:srgbClr val="DDDDD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R="0" lvl="0" algn="ctr" defTabSz="895350" eaLnBrk="1" fontAlgn="base" latinLnBrk="0" hangingPunct="1">
                <a:lnSpc>
                  <a:spcPct val="100000"/>
                </a:lnSpc>
                <a:spcBef>
                  <a:spcPct val="0"/>
                </a:spcBef>
                <a:spcAft>
                  <a:spcPct val="0"/>
                </a:spcAft>
                <a:buClr>
                  <a:srgbClr val="002960"/>
                </a:buClr>
                <a:buSzTx/>
                <a:tabLst/>
                <a:defRPr/>
              </a:pPr>
              <a:r>
                <a:rPr lang="en-US" sz="1000" kern="0" dirty="0" smtClean="0">
                  <a:solidFill>
                    <a:schemeClr val="tx2"/>
                  </a:solidFill>
                  <a:latin typeface="Arial"/>
                  <a:ea typeface="ＭＳ Ｐゴシック"/>
                </a:rPr>
                <a:t>Digital </a:t>
              </a:r>
              <a:r>
                <a:rPr lang="en-US" sz="1000" kern="0" dirty="0">
                  <a:solidFill>
                    <a:schemeClr val="tx2"/>
                  </a:solidFill>
                  <a:latin typeface="Arial"/>
                  <a:ea typeface="ＭＳ Ｐゴシック"/>
                </a:rPr>
                <a:t>F</a:t>
              </a:r>
              <a:r>
                <a:rPr lang="en-US" sz="1000" kern="0" dirty="0" smtClean="0">
                  <a:solidFill>
                    <a:schemeClr val="tx2"/>
                  </a:solidFill>
                  <a:latin typeface="Arial"/>
                  <a:ea typeface="ＭＳ Ｐゴシック"/>
                </a:rPr>
                <a:t>actory</a:t>
              </a:r>
              <a:endParaRPr lang="en-US" sz="1000" b="0" kern="0" dirty="0" smtClean="0">
                <a:solidFill>
                  <a:schemeClr val="tx2"/>
                </a:solidFill>
                <a:latin typeface="Arial"/>
                <a:ea typeface="ＭＳ Ｐゴシック"/>
              </a:endParaRP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Overarching scope.</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Digital competence center as driver of change process.</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Systematic end-to-end digitization of important journeys within organization.</a:t>
              </a:r>
            </a:p>
          </p:txBody>
        </p:sp>
        <p:sp>
          <p:nvSpPr>
            <p:cNvPr id="33" name="Oval 2"/>
            <p:cNvSpPr txBox="1"/>
            <p:nvPr>
              <p:custDataLst>
                <p:tags r:id="rId7"/>
              </p:custDataLst>
            </p:nvPr>
          </p:nvSpPr>
          <p:spPr>
            <a:xfrm>
              <a:off x="6163329" y="2178050"/>
              <a:ext cx="288000" cy="288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3</a:t>
              </a:r>
              <a:endParaRPr lang="en-US" sz="1000" b="1" dirty="0">
                <a:solidFill>
                  <a:schemeClr val="bg1"/>
                </a:solidFill>
              </a:endParaRPr>
            </a:p>
          </p:txBody>
        </p:sp>
      </p:grpSp>
      <p:grpSp>
        <p:nvGrpSpPr>
          <p:cNvPr id="5" name="Group 4"/>
          <p:cNvGrpSpPr/>
          <p:nvPr/>
        </p:nvGrpSpPr>
        <p:grpSpPr>
          <a:xfrm>
            <a:off x="5914101" y="1157044"/>
            <a:ext cx="3028731" cy="864001"/>
            <a:chOff x="6163329" y="1194284"/>
            <a:chExt cx="3057419" cy="864001"/>
          </a:xfrm>
        </p:grpSpPr>
        <p:sp>
          <p:nvSpPr>
            <p:cNvPr id="34" name="TextBox 33"/>
            <p:cNvSpPr txBox="1">
              <a:spLocks/>
            </p:cNvSpPr>
            <p:nvPr/>
          </p:nvSpPr>
          <p:spPr>
            <a:xfrm>
              <a:off x="6316942" y="1194285"/>
              <a:ext cx="2903806" cy="864000"/>
            </a:xfrm>
            <a:prstGeom prst="rect">
              <a:avLst/>
            </a:prstGeom>
            <a:solidFill>
              <a:srgbClr val="DDDDD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R="0" lvl="0" algn="ctr" defTabSz="895350" eaLnBrk="1" fontAlgn="base" latinLnBrk="0" hangingPunct="1">
                <a:lnSpc>
                  <a:spcPct val="100000"/>
                </a:lnSpc>
                <a:spcBef>
                  <a:spcPct val="0"/>
                </a:spcBef>
                <a:spcAft>
                  <a:spcPct val="0"/>
                </a:spcAft>
                <a:buClr>
                  <a:srgbClr val="002960"/>
                </a:buClr>
                <a:buSzTx/>
                <a:tabLst/>
                <a:defRPr/>
              </a:pPr>
              <a:r>
                <a:rPr lang="en-US" sz="1000" kern="0" dirty="0" smtClean="0">
                  <a:solidFill>
                    <a:schemeClr val="tx2"/>
                  </a:solidFill>
                  <a:latin typeface="Arial"/>
                  <a:ea typeface="ＭＳ Ｐゴシック"/>
                </a:rPr>
                <a:t>Digital at </a:t>
              </a:r>
              <a:r>
                <a:rPr lang="en-US" sz="1000" kern="0" dirty="0">
                  <a:solidFill>
                    <a:schemeClr val="tx2"/>
                  </a:solidFill>
                  <a:latin typeface="Arial"/>
                  <a:ea typeface="ＭＳ Ｐゴシック"/>
                </a:rPr>
                <a:t>S</a:t>
              </a:r>
              <a:r>
                <a:rPr lang="en-US" sz="1000" kern="0" dirty="0" smtClean="0">
                  <a:solidFill>
                    <a:schemeClr val="tx2"/>
                  </a:solidFill>
                  <a:latin typeface="Arial"/>
                  <a:ea typeface="ＭＳ Ｐゴシック"/>
                </a:rPr>
                <a:t>cale</a:t>
              </a:r>
              <a:endParaRPr lang="en-US" sz="1000" b="0" kern="0" dirty="0" smtClean="0">
                <a:solidFill>
                  <a:schemeClr val="tx2"/>
                </a:solidFill>
                <a:latin typeface="Arial"/>
                <a:ea typeface="ＭＳ Ｐゴシック"/>
              </a:endParaRP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Company built or rebuilt according to digital principles.</a:t>
              </a:r>
            </a:p>
            <a:p>
              <a:pPr marL="171450" marR="0" lvl="0" indent="-171450" defTabSz="895350" eaLnBrk="1" fontAlgn="base" latinLnBrk="0" hangingPunct="1">
                <a:lnSpc>
                  <a:spcPct val="100000"/>
                </a:lnSpc>
                <a:spcBef>
                  <a:spcPct val="0"/>
                </a:spcBef>
                <a:spcAft>
                  <a:spcPct val="0"/>
                </a:spcAft>
                <a:buClr>
                  <a:srgbClr val="002960"/>
                </a:buClr>
                <a:buSzTx/>
                <a:buFont typeface="Wingdings" panose="05000000000000000000" pitchFamily="2" charset="2"/>
                <a:buChar char="§"/>
                <a:tabLst/>
                <a:defRPr/>
              </a:pPr>
              <a:r>
                <a:rPr lang="en-US" sz="1000" b="0" kern="0" dirty="0" smtClean="0">
                  <a:solidFill>
                    <a:schemeClr val="tx2"/>
                  </a:solidFill>
                  <a:latin typeface="Arial"/>
                  <a:ea typeface="ＭＳ Ｐゴシック"/>
                </a:rPr>
                <a:t>Typically a start-up.</a:t>
              </a:r>
            </a:p>
          </p:txBody>
        </p:sp>
        <p:sp>
          <p:nvSpPr>
            <p:cNvPr id="35" name="Oval 2"/>
            <p:cNvSpPr txBox="1"/>
            <p:nvPr>
              <p:custDataLst>
                <p:tags r:id="rId6"/>
              </p:custDataLst>
            </p:nvPr>
          </p:nvSpPr>
          <p:spPr>
            <a:xfrm>
              <a:off x="6163329" y="1194284"/>
              <a:ext cx="288000" cy="288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4</a:t>
              </a:r>
              <a:endParaRPr lang="en-US" sz="1000" b="1" dirty="0">
                <a:solidFill>
                  <a:schemeClr val="bg1"/>
                </a:solidFill>
              </a:endParaRPr>
            </a:p>
          </p:txBody>
        </p:sp>
      </p:grpSp>
      <p:sp>
        <p:nvSpPr>
          <p:cNvPr id="36" name="Rectangle 286"/>
          <p:cNvSpPr txBox="1">
            <a:spLocks noChangeArrowheads="1"/>
          </p:cNvSpPr>
          <p:nvPr/>
        </p:nvSpPr>
        <p:spPr bwMode="auto">
          <a:xfrm>
            <a:off x="413521" y="4467028"/>
            <a:ext cx="792000"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Traditional</a:t>
            </a:r>
            <a:endParaRPr lang="en-US" sz="1000" b="1" dirty="0">
              <a:solidFill>
                <a:schemeClr val="tx2"/>
              </a:solidFill>
            </a:endParaRPr>
          </a:p>
        </p:txBody>
      </p:sp>
      <p:sp>
        <p:nvSpPr>
          <p:cNvPr id="37" name="Rectangle 286"/>
          <p:cNvSpPr txBox="1">
            <a:spLocks noChangeArrowheads="1"/>
          </p:cNvSpPr>
          <p:nvPr/>
        </p:nvSpPr>
        <p:spPr bwMode="auto">
          <a:xfrm>
            <a:off x="1478147" y="4144333"/>
            <a:ext cx="792000"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Lighthouse</a:t>
            </a:r>
            <a:endParaRPr lang="en-US" sz="1000" b="1" dirty="0">
              <a:solidFill>
                <a:schemeClr val="tx2"/>
              </a:solidFill>
            </a:endParaRPr>
          </a:p>
        </p:txBody>
      </p:sp>
      <p:sp>
        <p:nvSpPr>
          <p:cNvPr id="38" name="Rectangle 286"/>
          <p:cNvSpPr txBox="1">
            <a:spLocks noChangeArrowheads="1"/>
          </p:cNvSpPr>
          <p:nvPr/>
        </p:nvSpPr>
        <p:spPr bwMode="auto">
          <a:xfrm>
            <a:off x="2812071" y="3181987"/>
            <a:ext cx="975258"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Digital Factory</a:t>
            </a:r>
            <a:endParaRPr lang="en-US" sz="1000" b="1" dirty="0">
              <a:solidFill>
                <a:schemeClr val="tx2"/>
              </a:solidFill>
            </a:endParaRPr>
          </a:p>
        </p:txBody>
      </p:sp>
      <p:sp>
        <p:nvSpPr>
          <p:cNvPr id="39" name="Rectangle 286"/>
          <p:cNvSpPr txBox="1">
            <a:spLocks noChangeArrowheads="1"/>
          </p:cNvSpPr>
          <p:nvPr/>
        </p:nvSpPr>
        <p:spPr bwMode="auto">
          <a:xfrm>
            <a:off x="3858009" y="1679837"/>
            <a:ext cx="995803"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b="1" dirty="0" smtClean="0">
                <a:solidFill>
                  <a:schemeClr val="tx2"/>
                </a:solidFill>
              </a:rPr>
              <a:t>Digital at Scale</a:t>
            </a:r>
            <a:endParaRPr lang="en-US" sz="1000" b="1" dirty="0">
              <a:solidFill>
                <a:schemeClr val="tx2"/>
              </a:solidFill>
            </a:endParaRPr>
          </a:p>
        </p:txBody>
      </p:sp>
      <p:sp>
        <p:nvSpPr>
          <p:cNvPr id="11" name="Oval 2"/>
          <p:cNvSpPr txBox="1"/>
          <p:nvPr>
            <p:custDataLst>
              <p:tags r:id="rId5"/>
            </p:custDataLst>
          </p:nvPr>
        </p:nvSpPr>
        <p:spPr>
          <a:xfrm>
            <a:off x="665521" y="4656312"/>
            <a:ext cx="288000" cy="288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1</a:t>
            </a:r>
            <a:endParaRPr lang="en-US" sz="1000" b="1" dirty="0">
              <a:solidFill>
                <a:schemeClr val="bg1"/>
              </a:solidFill>
            </a:endParaRPr>
          </a:p>
        </p:txBody>
      </p:sp>
      <p:sp>
        <p:nvSpPr>
          <p:cNvPr id="40" name="Rectangle 286"/>
          <p:cNvSpPr txBox="1">
            <a:spLocks noChangeArrowheads="1"/>
          </p:cNvSpPr>
          <p:nvPr/>
        </p:nvSpPr>
        <p:spPr bwMode="auto">
          <a:xfrm>
            <a:off x="1511635" y="4976811"/>
            <a:ext cx="792000"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 2 yrs.</a:t>
            </a:r>
            <a:endParaRPr lang="en-US" sz="1000" dirty="0">
              <a:solidFill>
                <a:schemeClr val="tx2"/>
              </a:solidFill>
            </a:endParaRPr>
          </a:p>
        </p:txBody>
      </p:sp>
      <p:sp>
        <p:nvSpPr>
          <p:cNvPr id="41" name="Rectangle 286"/>
          <p:cNvSpPr txBox="1">
            <a:spLocks noChangeArrowheads="1"/>
          </p:cNvSpPr>
          <p:nvPr/>
        </p:nvSpPr>
        <p:spPr bwMode="auto">
          <a:xfrm>
            <a:off x="2852965" y="4976811"/>
            <a:ext cx="792000"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 4 yrs.</a:t>
            </a:r>
            <a:endParaRPr lang="en-US" sz="1000" dirty="0">
              <a:solidFill>
                <a:schemeClr val="tx2"/>
              </a:solidFill>
            </a:endParaRPr>
          </a:p>
        </p:txBody>
      </p:sp>
      <p:sp>
        <p:nvSpPr>
          <p:cNvPr id="42" name="Rectangle 286"/>
          <p:cNvSpPr txBox="1">
            <a:spLocks noChangeArrowheads="1"/>
          </p:cNvSpPr>
          <p:nvPr/>
        </p:nvSpPr>
        <p:spPr bwMode="auto">
          <a:xfrm>
            <a:off x="3957301" y="4976811"/>
            <a:ext cx="792000" cy="172353"/>
          </a:xfrm>
          <a:prstGeom prst="rect">
            <a:avLst/>
          </a:prstGeom>
          <a:solidFill>
            <a:schemeClr val="bg1"/>
          </a:solid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 7 yrs.</a:t>
            </a:r>
            <a:endParaRPr lang="en-US" sz="1000" dirty="0">
              <a:solidFill>
                <a:schemeClr val="tx2"/>
              </a:solidFill>
            </a:endParaRPr>
          </a:p>
        </p:txBody>
      </p:sp>
      <p:sp>
        <p:nvSpPr>
          <p:cNvPr id="48" name="Rectangle 286"/>
          <p:cNvSpPr txBox="1">
            <a:spLocks noChangeArrowheads="1"/>
          </p:cNvSpPr>
          <p:nvPr/>
        </p:nvSpPr>
        <p:spPr bwMode="auto">
          <a:xfrm>
            <a:off x="251520" y="5287016"/>
            <a:ext cx="1116000" cy="172353"/>
          </a:xfrm>
          <a:prstGeom prst="rect">
            <a:avLst/>
          </a:prstGeom>
          <a:noFill/>
          <a:ln>
            <a:noFill/>
          </a:ln>
          <a:effectLs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Example</a:t>
            </a:r>
            <a:endParaRPr lang="en-US" sz="1000" dirty="0">
              <a:solidFill>
                <a:schemeClr val="tx2"/>
              </a:solidFill>
            </a:endParaRPr>
          </a:p>
        </p:txBody>
      </p:sp>
      <p:cxnSp>
        <p:nvCxnSpPr>
          <p:cNvPr id="49" name="Straight Connector 48"/>
          <p:cNvCxnSpPr/>
          <p:nvPr/>
        </p:nvCxnSpPr>
        <p:spPr>
          <a:xfrm>
            <a:off x="533936" y="1961687"/>
            <a:ext cx="4893893" cy="0"/>
          </a:xfrm>
          <a:prstGeom prst="line">
            <a:avLst/>
          </a:prstGeom>
          <a:ln>
            <a:solidFill>
              <a:srgbClr val="B1B0AE"/>
            </a:solidFill>
          </a:ln>
        </p:spPr>
        <p:style>
          <a:lnRef idx="1">
            <a:schemeClr val="accent1"/>
          </a:lnRef>
          <a:fillRef idx="0">
            <a:schemeClr val="accent1"/>
          </a:fillRef>
          <a:effectRef idx="0">
            <a:schemeClr val="accent1"/>
          </a:effectRef>
          <a:fontRef idx="minor">
            <a:schemeClr val="tx1"/>
          </a:fontRef>
        </p:style>
      </p:cxnSp>
      <p:sp>
        <p:nvSpPr>
          <p:cNvPr id="50" name="Rectangle 286"/>
          <p:cNvSpPr txBox="1">
            <a:spLocks noChangeArrowheads="1"/>
          </p:cNvSpPr>
          <p:nvPr/>
        </p:nvSpPr>
        <p:spPr bwMode="auto">
          <a:xfrm>
            <a:off x="666073" y="1589045"/>
            <a:ext cx="153888" cy="377508"/>
          </a:xfrm>
          <a:prstGeom prst="rect">
            <a:avLst/>
          </a:prstGeom>
          <a:noFill/>
          <a:ln>
            <a:noFill/>
          </a:ln>
          <a:effectLst/>
          <a:extLst/>
        </p:spPr>
        <p:txBody>
          <a:bodyPr vert="vert270"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100%</a:t>
            </a:r>
            <a:endParaRPr lang="en-US" sz="1000" dirty="0">
              <a:solidFill>
                <a:schemeClr val="tx2"/>
              </a:solidFill>
            </a:endParaRPr>
          </a:p>
        </p:txBody>
      </p:sp>
      <p:sp>
        <p:nvSpPr>
          <p:cNvPr id="51" name="Rectangle 50"/>
          <p:cNvSpPr/>
          <p:nvPr/>
        </p:nvSpPr>
        <p:spPr>
          <a:xfrm>
            <a:off x="1830839" y="5549985"/>
            <a:ext cx="2836250" cy="307777"/>
          </a:xfrm>
          <a:prstGeom prst="rect">
            <a:avLst/>
          </a:prstGeom>
        </p:spPr>
        <p:txBody>
          <a:bodyPr wrap="square">
            <a:spAutoFit/>
          </a:bodyPr>
          <a:lstStyle/>
          <a:p>
            <a:pPr marL="36000" algn="ctr" fontAlgn="base">
              <a:spcBef>
                <a:spcPct val="0"/>
              </a:spcBef>
              <a:spcAft>
                <a:spcPct val="0"/>
              </a:spcAft>
            </a:pPr>
            <a:r>
              <a:rPr lang="en-US" sz="1400" dirty="0" smtClean="0">
                <a:solidFill>
                  <a:schemeClr val="tx2"/>
                </a:solidFill>
              </a:rPr>
              <a:t>Organizational Maturity</a:t>
            </a:r>
            <a:endParaRPr lang="en-US" sz="1400" dirty="0">
              <a:solidFill>
                <a:schemeClr val="tx2"/>
              </a:solidFill>
            </a:endParaRPr>
          </a:p>
        </p:txBody>
      </p:sp>
      <p:sp>
        <p:nvSpPr>
          <p:cNvPr id="52" name="Rectangle 286"/>
          <p:cNvSpPr txBox="1">
            <a:spLocks noChangeArrowheads="1"/>
          </p:cNvSpPr>
          <p:nvPr/>
        </p:nvSpPr>
        <p:spPr bwMode="auto">
          <a:xfrm>
            <a:off x="645192" y="4959005"/>
            <a:ext cx="153888" cy="377508"/>
          </a:xfrm>
          <a:prstGeom prst="rect">
            <a:avLst/>
          </a:prstGeom>
          <a:noFill/>
          <a:ln>
            <a:noFill/>
          </a:ln>
          <a:effectLst/>
          <a:extLst/>
        </p:spPr>
        <p:txBody>
          <a:bodyPr vert="vert270"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algn="ctr" defTabSz="677792">
              <a:buClr>
                <a:srgbClr val="002960"/>
              </a:buClr>
            </a:pPr>
            <a:r>
              <a:rPr lang="en-US" sz="1000" dirty="0" smtClean="0">
                <a:solidFill>
                  <a:schemeClr val="tx2"/>
                </a:solidFill>
              </a:rPr>
              <a:t>0%</a:t>
            </a:r>
            <a:endParaRPr lang="en-US" sz="1000" dirty="0">
              <a:solidFill>
                <a:schemeClr val="tx2"/>
              </a:solidFill>
            </a:endParaRPr>
          </a:p>
        </p:txBody>
      </p:sp>
      <p:pic>
        <p:nvPicPr>
          <p:cNvPr id="6" name="Pictur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853812" y="1770363"/>
            <a:ext cx="606628" cy="410849"/>
          </a:xfrm>
          <a:prstGeom prst="rect">
            <a:avLst/>
          </a:prstGeom>
        </p:spPr>
      </p:pic>
      <p:pic>
        <p:nvPicPr>
          <p:cNvPr id="7" name="Picture 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547580" y="3407268"/>
            <a:ext cx="720000" cy="182880"/>
          </a:xfrm>
          <a:prstGeom prst="rect">
            <a:avLst/>
          </a:prstGeom>
        </p:spPr>
      </p:pic>
      <p:sp>
        <p:nvSpPr>
          <p:cNvPr id="10" name="TextBox 9"/>
          <p:cNvSpPr txBox="1"/>
          <p:nvPr/>
        </p:nvSpPr>
        <p:spPr>
          <a:xfrm>
            <a:off x="251520" y="5988461"/>
            <a:ext cx="5592011" cy="553998"/>
          </a:xfrm>
          <a:prstGeom prst="rect">
            <a:avLst/>
          </a:prstGeom>
        </p:spPr>
        <p:txBody>
          <a:bodyPr wrap="square" rtlCol="0">
            <a:spAutoFit/>
          </a:bodyPr>
          <a:lstStyle/>
          <a:p>
            <a:r>
              <a:rPr lang="en-US" sz="1000" baseline="30000" dirty="0" smtClean="0"/>
              <a:t>1</a:t>
            </a:r>
            <a:r>
              <a:rPr lang="en-US" sz="1000" dirty="0" smtClean="0"/>
              <a:t>Timelines are notional; organizational attributes such as existing maturity, size, and complexity will affect the actual timeframe; </a:t>
            </a:r>
            <a:r>
              <a:rPr lang="en-US" sz="1000" baseline="30000" dirty="0"/>
              <a:t>2</a:t>
            </a:r>
            <a:r>
              <a:rPr lang="en-US" sz="1000" dirty="0" smtClean="0"/>
              <a:t>VC is venture capitalist; </a:t>
            </a:r>
            <a:r>
              <a:rPr lang="en-US" sz="1000" baseline="30000" dirty="0" smtClean="0"/>
              <a:t>3</a:t>
            </a:r>
            <a:r>
              <a:rPr lang="en-US" sz="1000" dirty="0" smtClean="0"/>
              <a:t>MVP is minimum </a:t>
            </a:r>
            <a:r>
              <a:rPr lang="en-US" sz="1000" dirty="0"/>
              <a:t>v</a:t>
            </a:r>
            <a:r>
              <a:rPr lang="en-US" sz="1000" dirty="0" smtClean="0"/>
              <a:t>iable product; </a:t>
            </a:r>
            <a:r>
              <a:rPr lang="en-US" sz="1000" baseline="30000" dirty="0" smtClean="0"/>
              <a:t>4</a:t>
            </a:r>
            <a:r>
              <a:rPr lang="en-US" sz="1000" dirty="0" smtClean="0"/>
              <a:t>ROI is return on investment. </a:t>
            </a:r>
            <a:endParaRPr lang="en-CA" sz="1000" dirty="0" smtClean="0"/>
          </a:p>
        </p:txBody>
      </p:sp>
      <p:pic>
        <p:nvPicPr>
          <p:cNvPr id="13" name="Picture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458367" y="1888190"/>
            <a:ext cx="385164" cy="108000"/>
          </a:xfrm>
          <a:prstGeom prst="rect">
            <a:avLst/>
          </a:prstGeom>
        </p:spPr>
      </p:pic>
      <p:pic>
        <p:nvPicPr>
          <p:cNvPr id="14" name="Picture 1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081608" y="4352686"/>
            <a:ext cx="1053759" cy="216000"/>
          </a:xfrm>
          <a:prstGeom prst="rect">
            <a:avLst/>
          </a:prstGeom>
        </p:spPr>
      </p:pic>
    </p:spTree>
    <p:extLst>
      <p:ext uri="{BB962C8B-B14F-4D97-AF65-F5344CB8AC3E}">
        <p14:creationId xmlns:p14="http://schemas.microsoft.com/office/powerpoint/2010/main" val="3428255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Leaders tasked with digital transformation of an organization must ask three questions </a:t>
            </a:r>
            <a:endParaRPr lang="en-CA" dirty="0">
              <a:solidFill>
                <a:schemeClr val="bg2"/>
              </a:solidFill>
            </a:endParaRPr>
          </a:p>
        </p:txBody>
      </p:sp>
      <p:grpSp>
        <p:nvGrpSpPr>
          <p:cNvPr id="7" name="Group 6"/>
          <p:cNvGrpSpPr/>
          <p:nvPr/>
        </p:nvGrpSpPr>
        <p:grpSpPr>
          <a:xfrm>
            <a:off x="479645" y="1587297"/>
            <a:ext cx="8200742" cy="1170000"/>
            <a:chOff x="479645" y="1587297"/>
            <a:chExt cx="8200742" cy="1170000"/>
          </a:xfrm>
        </p:grpSpPr>
        <p:sp>
          <p:nvSpPr>
            <p:cNvPr id="6" name="TextBox 5"/>
            <p:cNvSpPr txBox="1">
              <a:spLocks/>
            </p:cNvSpPr>
            <p:nvPr/>
          </p:nvSpPr>
          <p:spPr>
            <a:xfrm>
              <a:off x="558742" y="1587297"/>
              <a:ext cx="1800000" cy="1170000"/>
            </a:xfrm>
            <a:prstGeom prst="rect">
              <a:avLst/>
            </a:prstGeom>
            <a:solidFill>
              <a:srgbClr val="DDDDD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b="1" i="0" u="none" strike="noStrike" kern="0" cap="none" spc="0" normalizeH="0" baseline="0" noProof="0" dirty="0" smtClean="0">
                  <a:ln>
                    <a:noFill/>
                  </a:ln>
                  <a:solidFill>
                    <a:schemeClr val="tx2"/>
                  </a:solidFill>
                  <a:effectLst/>
                  <a:uLnTx/>
                  <a:uFillTx/>
                  <a:latin typeface="Arial"/>
                  <a:ea typeface="ＭＳ Ｐゴシック"/>
                </a:rPr>
                <a:t>Which journeys should I transform first?</a:t>
              </a:r>
              <a:r>
                <a:rPr kumimoji="0" lang="en-US" b="1" i="0" u="none" strike="noStrike" kern="0" cap="none" spc="0" normalizeH="0" noProof="0" dirty="0" smtClean="0">
                  <a:ln>
                    <a:noFill/>
                  </a:ln>
                  <a:solidFill>
                    <a:schemeClr val="tx2"/>
                  </a:solidFill>
                  <a:effectLst/>
                  <a:uLnTx/>
                  <a:uFillTx/>
                  <a:latin typeface="Arial"/>
                  <a:ea typeface="ＭＳ Ｐゴシック"/>
                </a:rPr>
                <a:t> </a:t>
              </a:r>
              <a:endParaRPr kumimoji="0" lang="en-US" b="1" i="0" u="none" strike="noStrike" kern="0" cap="none" spc="0" normalizeH="0" baseline="0" noProof="0" dirty="0">
                <a:ln>
                  <a:noFill/>
                </a:ln>
                <a:solidFill>
                  <a:schemeClr val="tx2"/>
                </a:solidFill>
                <a:effectLst/>
                <a:uLnTx/>
                <a:uFillTx/>
                <a:latin typeface="Arial"/>
                <a:ea typeface="ＭＳ Ｐゴシック"/>
              </a:endParaRPr>
            </a:p>
          </p:txBody>
        </p:sp>
        <p:sp>
          <p:nvSpPr>
            <p:cNvPr id="4" name="Oval 2"/>
            <p:cNvSpPr txBox="1"/>
            <p:nvPr>
              <p:custDataLst>
                <p:tags r:id="rId3"/>
              </p:custDataLst>
            </p:nvPr>
          </p:nvSpPr>
          <p:spPr>
            <a:xfrm>
              <a:off x="479645" y="1598013"/>
              <a:ext cx="216000" cy="216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1</a:t>
              </a:r>
              <a:endParaRPr lang="en-US" sz="1000" b="1" dirty="0">
                <a:solidFill>
                  <a:schemeClr val="bg1"/>
                </a:solidFill>
              </a:endParaRPr>
            </a:p>
          </p:txBody>
        </p:sp>
        <p:sp>
          <p:nvSpPr>
            <p:cNvPr id="14" name="TextBox 13"/>
            <p:cNvSpPr txBox="1">
              <a:spLocks/>
            </p:cNvSpPr>
            <p:nvPr/>
          </p:nvSpPr>
          <p:spPr>
            <a:xfrm>
              <a:off x="2740387" y="1804441"/>
              <a:ext cx="5940000" cy="48731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Identify critical journeys </a:t>
              </a:r>
              <a:r>
                <a:rPr lang="en-US" sz="1000" dirty="0" smtClean="0">
                  <a:solidFill>
                    <a:schemeClr val="tx2"/>
                  </a:solidFill>
                </a:rPr>
                <a:t>for your organization.</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Prioritize journeys based on value contribution to organization </a:t>
              </a:r>
              <a:r>
                <a:rPr lang="en-US" sz="1000" dirty="0" smtClean="0">
                  <a:solidFill>
                    <a:schemeClr val="tx2"/>
                  </a:solidFill>
                </a:rPr>
                <a:t>and select one or two most critical journeys as lighthouse initiatives.</a:t>
              </a:r>
            </a:p>
          </p:txBody>
        </p:sp>
      </p:grpSp>
      <p:grpSp>
        <p:nvGrpSpPr>
          <p:cNvPr id="5" name="Group 4"/>
          <p:cNvGrpSpPr/>
          <p:nvPr/>
        </p:nvGrpSpPr>
        <p:grpSpPr>
          <a:xfrm>
            <a:off x="479645" y="3071929"/>
            <a:ext cx="8200742" cy="1170000"/>
            <a:chOff x="479645" y="2724487"/>
            <a:chExt cx="8200742" cy="1170000"/>
          </a:xfrm>
        </p:grpSpPr>
        <p:sp>
          <p:nvSpPr>
            <p:cNvPr id="8" name="TextBox 7"/>
            <p:cNvSpPr txBox="1">
              <a:spLocks/>
            </p:cNvSpPr>
            <p:nvPr/>
          </p:nvSpPr>
          <p:spPr>
            <a:xfrm>
              <a:off x="558742" y="2724487"/>
              <a:ext cx="1800000" cy="1170000"/>
            </a:xfrm>
            <a:prstGeom prst="rect">
              <a:avLst/>
            </a:prstGeom>
            <a:solidFill>
              <a:srgbClr val="DDDDD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b="1" i="0" u="none" strike="noStrike" kern="0" cap="none" spc="0" normalizeH="0" baseline="0" noProof="0" dirty="0" smtClean="0">
                  <a:ln>
                    <a:noFill/>
                  </a:ln>
                  <a:solidFill>
                    <a:schemeClr val="tx2"/>
                  </a:solidFill>
                  <a:effectLst/>
                  <a:uLnTx/>
                  <a:uFillTx/>
                  <a:latin typeface="Arial"/>
                  <a:ea typeface="ＭＳ Ｐゴシック"/>
                </a:rPr>
                <a:t>Which</a:t>
              </a:r>
              <a:r>
                <a:rPr kumimoji="0" lang="en-US" b="1" i="0" u="none" strike="noStrike" kern="0" cap="none" spc="0" normalizeH="0" noProof="0" dirty="0" smtClean="0">
                  <a:ln>
                    <a:noFill/>
                  </a:ln>
                  <a:solidFill>
                    <a:schemeClr val="tx2"/>
                  </a:solidFill>
                  <a:effectLst/>
                  <a:uLnTx/>
                  <a:uFillTx/>
                  <a:latin typeface="Arial"/>
                  <a:ea typeface="ＭＳ Ｐゴシック"/>
                </a:rPr>
                <a:t> teams are right for transformation?</a:t>
              </a:r>
              <a:endParaRPr kumimoji="0" lang="en-US" b="1" i="0" u="none" strike="noStrike" kern="0" cap="none" spc="0" normalizeH="0" baseline="0" noProof="0" dirty="0">
                <a:ln>
                  <a:noFill/>
                </a:ln>
                <a:solidFill>
                  <a:schemeClr val="tx2"/>
                </a:solidFill>
                <a:effectLst/>
                <a:uLnTx/>
                <a:uFillTx/>
                <a:latin typeface="Arial"/>
                <a:ea typeface="ＭＳ Ｐゴシック"/>
              </a:endParaRPr>
            </a:p>
          </p:txBody>
        </p:sp>
        <p:sp>
          <p:nvSpPr>
            <p:cNvPr id="11" name="Oval 2"/>
            <p:cNvSpPr txBox="1"/>
            <p:nvPr>
              <p:custDataLst>
                <p:tags r:id="rId2"/>
              </p:custDataLst>
            </p:nvPr>
          </p:nvSpPr>
          <p:spPr>
            <a:xfrm>
              <a:off x="479645" y="2724487"/>
              <a:ext cx="216000" cy="216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a:solidFill>
                    <a:schemeClr val="bg1"/>
                  </a:solidFill>
                </a:rPr>
                <a:t>2</a:t>
              </a:r>
            </a:p>
          </p:txBody>
        </p:sp>
        <p:sp>
          <p:nvSpPr>
            <p:cNvPr id="18" name="TextBox 17"/>
            <p:cNvSpPr txBox="1">
              <a:spLocks/>
            </p:cNvSpPr>
            <p:nvPr/>
          </p:nvSpPr>
          <p:spPr>
            <a:xfrm>
              <a:off x="2740387" y="2762094"/>
              <a:ext cx="5940000" cy="8463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Assign Agile cross-functional teams </a:t>
              </a:r>
              <a:r>
                <a:rPr lang="en-US" sz="1000" dirty="0" smtClean="0">
                  <a:solidFill>
                    <a:schemeClr val="tx2"/>
                  </a:solidFill>
                </a:rPr>
                <a:t>to journeys.</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Identify specific talent and skills </a:t>
              </a:r>
              <a:r>
                <a:rPr lang="en-US" sz="1000" dirty="0" smtClean="0">
                  <a:solidFill>
                    <a:schemeClr val="tx2"/>
                  </a:solidFill>
                </a:rPr>
                <a:t>needed for journeys.</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Create right reporting structure and incentive plan </a:t>
              </a:r>
              <a:r>
                <a:rPr lang="en-US" sz="1000" dirty="0" smtClean="0">
                  <a:solidFill>
                    <a:schemeClr val="tx2"/>
                  </a:solidFill>
                </a:rPr>
                <a:t>to motivate team.</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Identify training programs </a:t>
              </a:r>
              <a:r>
                <a:rPr lang="en-US" sz="1000" dirty="0" smtClean="0">
                  <a:solidFill>
                    <a:schemeClr val="tx2"/>
                  </a:solidFill>
                </a:rPr>
                <a:t>for role-specific training and for knowledge sharing amongst different teams.</a:t>
              </a:r>
            </a:p>
          </p:txBody>
        </p:sp>
      </p:grpSp>
      <p:cxnSp>
        <p:nvCxnSpPr>
          <p:cNvPr id="19" name="Straight Connector 18"/>
          <p:cNvCxnSpPr>
            <a:cxnSpLocks/>
          </p:cNvCxnSpPr>
          <p:nvPr/>
        </p:nvCxnSpPr>
        <p:spPr>
          <a:xfrm flipH="1" flipV="1">
            <a:off x="2520000" y="4383904"/>
            <a:ext cx="6120000"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479645" y="4556561"/>
            <a:ext cx="8200742" cy="1311929"/>
            <a:chOff x="479645" y="3811194"/>
            <a:chExt cx="8200742" cy="1311929"/>
          </a:xfrm>
        </p:grpSpPr>
        <p:sp>
          <p:nvSpPr>
            <p:cNvPr id="9" name="TextBox 8"/>
            <p:cNvSpPr txBox="1">
              <a:spLocks/>
            </p:cNvSpPr>
            <p:nvPr/>
          </p:nvSpPr>
          <p:spPr>
            <a:xfrm>
              <a:off x="558742" y="3953123"/>
              <a:ext cx="1800000" cy="1170000"/>
            </a:xfrm>
            <a:prstGeom prst="rect">
              <a:avLst/>
            </a:prstGeom>
            <a:solidFill>
              <a:srgbClr val="DDDDD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r>
                <a:rPr lang="en-US" dirty="0" smtClean="0">
                  <a:solidFill>
                    <a:srgbClr val="333333"/>
                  </a:solidFill>
                </a:rPr>
                <a:t>Which critical </a:t>
              </a:r>
              <a:r>
                <a:rPr lang="en-US" dirty="0">
                  <a:solidFill>
                    <a:srgbClr val="333333"/>
                  </a:solidFill>
                </a:rPr>
                <a:t>processes and governance </a:t>
              </a:r>
              <a:r>
                <a:rPr lang="en-US" dirty="0" smtClean="0">
                  <a:solidFill>
                    <a:srgbClr val="333333"/>
                  </a:solidFill>
                </a:rPr>
                <a:t>structure are </a:t>
              </a:r>
              <a:r>
                <a:rPr lang="en-US" dirty="0">
                  <a:solidFill>
                    <a:srgbClr val="333333"/>
                  </a:solidFill>
                </a:rPr>
                <a:t>required for the team?</a:t>
              </a:r>
            </a:p>
          </p:txBody>
        </p:sp>
        <p:sp>
          <p:nvSpPr>
            <p:cNvPr id="12" name="Oval 2"/>
            <p:cNvSpPr txBox="1"/>
            <p:nvPr>
              <p:custDataLst>
                <p:tags r:id="rId1"/>
              </p:custDataLst>
            </p:nvPr>
          </p:nvSpPr>
          <p:spPr>
            <a:xfrm>
              <a:off x="479645" y="3953328"/>
              <a:ext cx="216000" cy="216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3</a:t>
              </a:r>
              <a:endParaRPr lang="en-US" sz="1000" b="1" dirty="0">
                <a:solidFill>
                  <a:schemeClr val="bg1"/>
                </a:solidFill>
              </a:endParaRPr>
            </a:p>
          </p:txBody>
        </p:sp>
        <p:sp>
          <p:nvSpPr>
            <p:cNvPr id="20" name="TextBox 19"/>
            <p:cNvSpPr txBox="1">
              <a:spLocks/>
            </p:cNvSpPr>
            <p:nvPr/>
          </p:nvSpPr>
          <p:spPr>
            <a:xfrm>
              <a:off x="2740387" y="3811194"/>
              <a:ext cx="5940000" cy="12054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30187" lvl="1" indent="-228600" fontAlgn="base">
                <a:spcBef>
                  <a:spcPts val="200"/>
                </a:spcBef>
                <a:spcAft>
                  <a:spcPts val="0"/>
                </a:spcAft>
                <a:buClr>
                  <a:srgbClr val="000000"/>
                </a:buClr>
                <a:buFont typeface="+mj-lt"/>
                <a:buAutoNum type="arabicPeriod"/>
              </a:pPr>
              <a:r>
                <a:rPr lang="en-US" sz="1000" b="1" dirty="0">
                  <a:solidFill>
                    <a:schemeClr val="tx2"/>
                  </a:solidFill>
                </a:rPr>
                <a:t>A</a:t>
              </a:r>
              <a:r>
                <a:rPr lang="en-US" sz="1000" b="1" dirty="0" smtClean="0">
                  <a:solidFill>
                    <a:schemeClr val="tx2"/>
                  </a:solidFill>
                </a:rPr>
                <a:t>gile IT delivery model </a:t>
              </a:r>
              <a:r>
                <a:rPr lang="en-US" sz="1000" dirty="0" smtClean="0">
                  <a:solidFill>
                    <a:schemeClr val="tx2"/>
                  </a:solidFill>
                </a:rPr>
                <a:t>with focus on iterative value delivery. </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VC-style </a:t>
              </a:r>
              <a:r>
                <a:rPr lang="en-US" sz="1000" b="1" dirty="0">
                  <a:solidFill>
                    <a:schemeClr val="tx2"/>
                  </a:solidFill>
                </a:rPr>
                <a:t>budgeting,</a:t>
              </a:r>
              <a:r>
                <a:rPr lang="en-US" sz="1000" dirty="0">
                  <a:solidFill>
                    <a:schemeClr val="tx2"/>
                  </a:solidFill>
                </a:rPr>
                <a:t> where </a:t>
              </a:r>
              <a:r>
                <a:rPr lang="en-US" sz="1000" dirty="0" smtClean="0">
                  <a:solidFill>
                    <a:schemeClr val="tx2"/>
                  </a:solidFill>
                </a:rPr>
                <a:t>MVP </a:t>
              </a:r>
              <a:r>
                <a:rPr lang="en-US" sz="1000" dirty="0">
                  <a:solidFill>
                    <a:schemeClr val="tx2"/>
                  </a:solidFill>
                </a:rPr>
                <a:t>is financed </a:t>
              </a:r>
              <a:r>
                <a:rPr lang="en-US" sz="1000" dirty="0" smtClean="0">
                  <a:solidFill>
                    <a:schemeClr val="tx2"/>
                  </a:solidFill>
                </a:rPr>
                <a:t>at </a:t>
              </a:r>
              <a:r>
                <a:rPr lang="en-US" sz="1000" dirty="0">
                  <a:solidFill>
                    <a:schemeClr val="tx2"/>
                  </a:solidFill>
                </a:rPr>
                <a:t>beginning and future funding depends on product </a:t>
              </a:r>
              <a:r>
                <a:rPr lang="en-US" sz="1000" dirty="0" smtClean="0">
                  <a:solidFill>
                    <a:schemeClr val="tx2"/>
                  </a:solidFill>
                </a:rPr>
                <a:t>performance.</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Proactive change management </a:t>
              </a:r>
              <a:r>
                <a:rPr lang="en-US" sz="1000" dirty="0" smtClean="0">
                  <a:solidFill>
                    <a:schemeClr val="tx2"/>
                  </a:solidFill>
                </a:rPr>
                <a:t>to amplify the chance of success on digital investments.</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Backlog and roadmap prioritization </a:t>
              </a:r>
              <a:r>
                <a:rPr lang="en-US" sz="1000" dirty="0" smtClean="0">
                  <a:solidFill>
                    <a:schemeClr val="tx2"/>
                  </a:solidFill>
                </a:rPr>
                <a:t>at both strategic and tactical levels.</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Management through KPI(s) and other metrics </a:t>
              </a:r>
              <a:r>
                <a:rPr lang="en-US" sz="1000" dirty="0" smtClean="0">
                  <a:solidFill>
                    <a:schemeClr val="tx2"/>
                  </a:solidFill>
                </a:rPr>
                <a:t>for better decision making.</a:t>
              </a:r>
            </a:p>
            <a:p>
              <a:pPr marL="230187" lvl="1" indent="-228600" fontAlgn="base">
                <a:spcBef>
                  <a:spcPts val="200"/>
                </a:spcBef>
                <a:spcAft>
                  <a:spcPts val="0"/>
                </a:spcAft>
                <a:buClr>
                  <a:srgbClr val="000000"/>
                </a:buClr>
                <a:buFont typeface="+mj-lt"/>
                <a:buAutoNum type="arabicPeriod"/>
              </a:pPr>
              <a:r>
                <a:rPr lang="en-US" sz="1000" b="1" dirty="0" smtClean="0">
                  <a:solidFill>
                    <a:schemeClr val="tx2"/>
                  </a:solidFill>
                </a:rPr>
                <a:t>Customer feedback incorporation </a:t>
              </a:r>
              <a:r>
                <a:rPr lang="en-US" sz="1000" dirty="0" smtClean="0">
                  <a:solidFill>
                    <a:schemeClr val="tx2"/>
                  </a:solidFill>
                </a:rPr>
                <a:t>throughout the process.</a:t>
              </a:r>
            </a:p>
          </p:txBody>
        </p:sp>
      </p:grpSp>
      <p:cxnSp>
        <p:nvCxnSpPr>
          <p:cNvPr id="25" name="Straight Connector 24"/>
          <p:cNvCxnSpPr>
            <a:cxnSpLocks/>
          </p:cNvCxnSpPr>
          <p:nvPr/>
        </p:nvCxnSpPr>
        <p:spPr>
          <a:xfrm flipH="1" flipV="1">
            <a:off x="2520000" y="2842851"/>
            <a:ext cx="6120000" cy="0"/>
          </a:xfrm>
          <a:prstGeom prst="line">
            <a:avLst/>
          </a:prstGeom>
          <a:ln w="95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Rectangle 286"/>
          <p:cNvSpPr txBox="1">
            <a:spLocks noChangeArrowheads="1"/>
          </p:cNvSpPr>
          <p:nvPr/>
        </p:nvSpPr>
        <p:spPr bwMode="auto">
          <a:xfrm>
            <a:off x="2740387" y="1280023"/>
            <a:ext cx="4029094" cy="17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defTabSz="677792">
              <a:buClr>
                <a:srgbClr val="002960"/>
              </a:buClr>
            </a:pPr>
            <a:r>
              <a:rPr lang="en-US" sz="1000" b="1" dirty="0" smtClean="0">
                <a:solidFill>
                  <a:schemeClr val="tx2"/>
                </a:solidFill>
              </a:rPr>
              <a:t>Points of Consideration</a:t>
            </a:r>
            <a:endParaRPr lang="en-US" sz="1000" b="1" dirty="0">
              <a:solidFill>
                <a:schemeClr val="tx2"/>
              </a:solidFill>
            </a:endParaRPr>
          </a:p>
        </p:txBody>
      </p:sp>
      <p:cxnSp>
        <p:nvCxnSpPr>
          <p:cNvPr id="28" name="Straight Connector 27"/>
          <p:cNvCxnSpPr>
            <a:cxnSpLocks/>
          </p:cNvCxnSpPr>
          <p:nvPr/>
        </p:nvCxnSpPr>
        <p:spPr>
          <a:xfrm>
            <a:off x="2520000" y="1461446"/>
            <a:ext cx="612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286"/>
          <p:cNvSpPr txBox="1">
            <a:spLocks noChangeArrowheads="1"/>
          </p:cNvSpPr>
          <p:nvPr/>
        </p:nvSpPr>
        <p:spPr bwMode="auto">
          <a:xfrm>
            <a:off x="558742" y="1289065"/>
            <a:ext cx="1062279" cy="172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8286" numCol="1" anchor="b" anchorCtr="0" compatLnSpc="1">
            <a:prstTxWarp prst="textNoShape">
              <a:avLst/>
            </a:prstTxWarp>
            <a:spAutoFit/>
          </a:bodyPr>
          <a:lstStyle>
            <a:lvl1pPr marL="0" indent="0"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46125"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a:lstStyle>
          <a:p>
            <a:pPr defTabSz="677792">
              <a:buClr>
                <a:srgbClr val="002960"/>
              </a:buClr>
            </a:pPr>
            <a:r>
              <a:rPr lang="en-US" sz="1000" b="1" dirty="0">
                <a:solidFill>
                  <a:schemeClr val="tx2"/>
                </a:solidFill>
              </a:rPr>
              <a:t>Question</a:t>
            </a:r>
          </a:p>
        </p:txBody>
      </p:sp>
    </p:spTree>
    <p:extLst>
      <p:ext uri="{BB962C8B-B14F-4D97-AF65-F5344CB8AC3E}">
        <p14:creationId xmlns:p14="http://schemas.microsoft.com/office/powerpoint/2010/main" val="595573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rPr>
              <a:t>Our research </a:t>
            </a:r>
            <a:r>
              <a:rPr lang="en-US" dirty="0" smtClean="0">
                <a:solidFill>
                  <a:schemeClr val="bg2"/>
                </a:solidFill>
              </a:rPr>
              <a:t>indicates organizations that </a:t>
            </a:r>
            <a:r>
              <a:rPr lang="en-US" dirty="0">
                <a:solidFill>
                  <a:schemeClr val="bg2"/>
                </a:solidFill>
              </a:rPr>
              <a:t>have redesigned a few critical journeys realize gains in four </a:t>
            </a:r>
            <a:r>
              <a:rPr lang="en-US" dirty="0" smtClean="0">
                <a:solidFill>
                  <a:schemeClr val="bg2"/>
                </a:solidFill>
              </a:rPr>
              <a:t>aspects…</a:t>
            </a:r>
            <a:endParaRPr lang="en-CA" dirty="0">
              <a:solidFill>
                <a:schemeClr val="bg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3360" y="3823710"/>
            <a:ext cx="2880000" cy="192132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8931" y="1193405"/>
            <a:ext cx="2880000" cy="1925077"/>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5348" y="1198483"/>
            <a:ext cx="2878012" cy="1920000"/>
          </a:xfrm>
          <a:prstGeom prst="rect">
            <a:avLst/>
          </a:prstGeom>
        </p:spPr>
      </p:pic>
      <p:sp>
        <p:nvSpPr>
          <p:cNvPr id="8" name="TextBox 7"/>
          <p:cNvSpPr txBox="1"/>
          <p:nvPr/>
        </p:nvSpPr>
        <p:spPr>
          <a:xfrm>
            <a:off x="1183360" y="3244436"/>
            <a:ext cx="2880000" cy="430887"/>
          </a:xfrm>
          <a:prstGeom prst="rect">
            <a:avLst/>
          </a:prstGeom>
        </p:spPr>
        <p:txBody>
          <a:bodyPr wrap="square" rtlCol="0">
            <a:spAutoFit/>
          </a:bodyPr>
          <a:lstStyle/>
          <a:p>
            <a:r>
              <a:rPr lang="en-US" sz="1100" b="1" dirty="0" smtClean="0"/>
              <a:t>Increase in customer satisfaction </a:t>
            </a:r>
            <a:r>
              <a:rPr lang="en-US" sz="1100" dirty="0" smtClean="0"/>
              <a:t>with core journeys.</a:t>
            </a:r>
            <a:endParaRPr lang="en-CA" sz="1100" dirty="0" smtClean="0"/>
          </a:p>
        </p:txBody>
      </p:sp>
      <p:sp>
        <p:nvSpPr>
          <p:cNvPr id="9" name="TextBox 8"/>
          <p:cNvSpPr txBox="1"/>
          <p:nvPr/>
        </p:nvSpPr>
        <p:spPr>
          <a:xfrm>
            <a:off x="4805450" y="3223546"/>
            <a:ext cx="2880000" cy="600164"/>
          </a:xfrm>
          <a:prstGeom prst="rect">
            <a:avLst/>
          </a:prstGeom>
        </p:spPr>
        <p:txBody>
          <a:bodyPr wrap="square" rtlCol="0">
            <a:spAutoFit/>
          </a:bodyPr>
          <a:lstStyle/>
          <a:p>
            <a:r>
              <a:rPr lang="en-US" sz="1100" b="1" dirty="0" smtClean="0"/>
              <a:t>Increase in critical KPIs </a:t>
            </a:r>
            <a:r>
              <a:rPr lang="en-US" sz="1100" dirty="0" smtClean="0"/>
              <a:t>associated with journeys, e.g. </a:t>
            </a:r>
            <a:r>
              <a:rPr lang="en-US" sz="1100" i="1" dirty="0" smtClean="0"/>
              <a:t>time-to-resolution </a:t>
            </a:r>
            <a:r>
              <a:rPr lang="en-US" sz="1100" dirty="0" smtClean="0"/>
              <a:t>for a classical “I resolve” journey.</a:t>
            </a:r>
            <a:endParaRPr lang="en-CA" sz="1100" dirty="0" smtClean="0"/>
          </a:p>
        </p:txBody>
      </p:sp>
      <p:sp>
        <p:nvSpPr>
          <p:cNvPr id="10" name="TextBox 9"/>
          <p:cNvSpPr txBox="1"/>
          <p:nvPr/>
        </p:nvSpPr>
        <p:spPr>
          <a:xfrm>
            <a:off x="1183360" y="5870546"/>
            <a:ext cx="2880000" cy="430887"/>
          </a:xfrm>
          <a:prstGeom prst="rect">
            <a:avLst/>
          </a:prstGeom>
        </p:spPr>
        <p:txBody>
          <a:bodyPr wrap="square" rtlCol="0">
            <a:spAutoFit/>
          </a:bodyPr>
          <a:lstStyle/>
          <a:p>
            <a:r>
              <a:rPr lang="en-US" sz="1100" b="1" dirty="0" smtClean="0"/>
              <a:t>Increase in satisfaction for employees </a:t>
            </a:r>
            <a:r>
              <a:rPr lang="en-US" sz="1100" dirty="0" smtClean="0"/>
              <a:t>associated with journeys.</a:t>
            </a:r>
            <a:endParaRPr lang="en-CA" sz="1100" dirty="0" smtClean="0"/>
          </a:p>
        </p:txBody>
      </p:sp>
      <p:sp>
        <p:nvSpPr>
          <p:cNvPr id="11" name="TextBox 10"/>
          <p:cNvSpPr txBox="1"/>
          <p:nvPr/>
        </p:nvSpPr>
        <p:spPr>
          <a:xfrm>
            <a:off x="4805450" y="5870546"/>
            <a:ext cx="2880000" cy="600164"/>
          </a:xfrm>
          <a:prstGeom prst="rect">
            <a:avLst/>
          </a:prstGeom>
        </p:spPr>
        <p:txBody>
          <a:bodyPr wrap="square" rtlCol="0">
            <a:spAutoFit/>
          </a:bodyPr>
          <a:lstStyle/>
          <a:p>
            <a:r>
              <a:rPr lang="en-US" sz="1100" b="1" dirty="0" smtClean="0"/>
              <a:t>Faster time to market </a:t>
            </a:r>
            <a:r>
              <a:rPr lang="en-US" sz="1100" dirty="0" smtClean="0"/>
              <a:t>for new features; from yearly to monthly or even biweekly releases.</a:t>
            </a:r>
            <a:endParaRPr lang="en-CA" sz="1100" dirty="0" smtClean="0"/>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5450" y="3799046"/>
            <a:ext cx="2876519" cy="2096165"/>
          </a:xfrm>
          <a:prstGeom prst="rect">
            <a:avLst/>
          </a:prstGeom>
        </p:spPr>
      </p:pic>
    </p:spTree>
    <p:extLst>
      <p:ext uri="{BB962C8B-B14F-4D97-AF65-F5344CB8AC3E}">
        <p14:creationId xmlns:p14="http://schemas.microsoft.com/office/powerpoint/2010/main" val="3535415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must be tracked as organizations progressively adopt a new operating model</a:t>
            </a:r>
            <a:endParaRPr lang="en-CA" dirty="0"/>
          </a:p>
        </p:txBody>
      </p:sp>
      <p:sp>
        <p:nvSpPr>
          <p:cNvPr id="3" name="TextBox 2"/>
          <p:cNvSpPr txBox="1">
            <a:spLocks/>
          </p:cNvSpPr>
          <p:nvPr/>
        </p:nvSpPr>
        <p:spPr>
          <a:xfrm>
            <a:off x="534029" y="1644962"/>
            <a:ext cx="2628000" cy="921600"/>
          </a:xfrm>
          <a:prstGeom prst="rect">
            <a:avLst/>
          </a:prstGeom>
          <a:solidFill>
            <a:srgbClr val="D7E0E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lang="en-US" sz="1400" kern="0" dirty="0" smtClean="0">
                <a:solidFill>
                  <a:schemeClr val="tx2"/>
                </a:solidFill>
                <a:latin typeface="Arial"/>
                <a:ea typeface="ＭＳ Ｐゴシック"/>
              </a:rPr>
              <a:t>Increase in customer satisfaction </a:t>
            </a:r>
            <a:r>
              <a:rPr lang="en-US" sz="1400" b="0" kern="0" dirty="0" smtClean="0">
                <a:solidFill>
                  <a:schemeClr val="tx2"/>
                </a:solidFill>
                <a:latin typeface="Arial"/>
                <a:ea typeface="ＭＳ Ｐゴシック"/>
              </a:rPr>
              <a:t>with core journeys</a:t>
            </a:r>
            <a:endParaRPr kumimoji="0" lang="en-US" sz="1400" b="0" i="0" u="none" strike="noStrike" kern="0" cap="none" spc="0" normalizeH="0" baseline="0" noProof="0" dirty="0">
              <a:ln>
                <a:noFill/>
              </a:ln>
              <a:solidFill>
                <a:schemeClr val="tx2"/>
              </a:solidFill>
              <a:effectLst/>
              <a:uLnTx/>
              <a:uFillTx/>
              <a:latin typeface="Arial"/>
              <a:ea typeface="ＭＳ Ｐゴシック"/>
            </a:endParaRPr>
          </a:p>
        </p:txBody>
      </p:sp>
      <p:sp>
        <p:nvSpPr>
          <p:cNvPr id="4" name="TextBox 3"/>
          <p:cNvSpPr txBox="1">
            <a:spLocks/>
          </p:cNvSpPr>
          <p:nvPr/>
        </p:nvSpPr>
        <p:spPr>
          <a:xfrm>
            <a:off x="534029" y="2740360"/>
            <a:ext cx="2628000" cy="921600"/>
          </a:xfrm>
          <a:prstGeom prst="rect">
            <a:avLst/>
          </a:prstGeom>
          <a:solidFill>
            <a:srgbClr val="D7E0E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lang="en-US" sz="1400" kern="0" dirty="0" smtClean="0">
                <a:solidFill>
                  <a:schemeClr val="tx2"/>
                </a:solidFill>
                <a:latin typeface="Arial"/>
                <a:ea typeface="ＭＳ Ｐゴシック"/>
              </a:rPr>
              <a:t>Increase in critical KPIs</a:t>
            </a:r>
            <a:endParaRPr kumimoji="0" lang="en-US" sz="1400" i="0" u="none" strike="noStrike" kern="0" cap="none" spc="0" normalizeH="0" baseline="0" noProof="0" dirty="0">
              <a:ln>
                <a:noFill/>
              </a:ln>
              <a:solidFill>
                <a:schemeClr val="tx2"/>
              </a:solidFill>
              <a:effectLst/>
              <a:uLnTx/>
              <a:uFillTx/>
              <a:latin typeface="Arial"/>
              <a:ea typeface="ＭＳ Ｐゴシック"/>
            </a:endParaRPr>
          </a:p>
        </p:txBody>
      </p:sp>
      <p:sp>
        <p:nvSpPr>
          <p:cNvPr id="5" name="TextBox 4"/>
          <p:cNvSpPr txBox="1">
            <a:spLocks/>
          </p:cNvSpPr>
          <p:nvPr/>
        </p:nvSpPr>
        <p:spPr>
          <a:xfrm>
            <a:off x="534029" y="3835758"/>
            <a:ext cx="2628000" cy="921600"/>
          </a:xfrm>
          <a:prstGeom prst="rect">
            <a:avLst/>
          </a:prstGeom>
          <a:solidFill>
            <a:srgbClr val="D7E0E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lang="en-US" sz="1400" kern="0" dirty="0" smtClean="0">
                <a:solidFill>
                  <a:schemeClr val="tx2"/>
                </a:solidFill>
                <a:latin typeface="Arial"/>
                <a:ea typeface="ＭＳ Ｐゴシック"/>
              </a:rPr>
              <a:t>Increase in employee satisfaction</a:t>
            </a:r>
            <a:endParaRPr kumimoji="0" lang="en-US" sz="1400" i="0" u="none" strike="noStrike" kern="0" cap="none" spc="0" normalizeH="0" baseline="0" noProof="0" dirty="0">
              <a:ln>
                <a:noFill/>
              </a:ln>
              <a:solidFill>
                <a:schemeClr val="tx2"/>
              </a:solidFill>
              <a:effectLst/>
              <a:uLnTx/>
              <a:uFillTx/>
              <a:latin typeface="Arial"/>
              <a:ea typeface="ＭＳ Ｐゴシック"/>
            </a:endParaRPr>
          </a:p>
        </p:txBody>
      </p:sp>
      <p:sp>
        <p:nvSpPr>
          <p:cNvPr id="6" name="TextBox 5"/>
          <p:cNvSpPr txBox="1">
            <a:spLocks/>
          </p:cNvSpPr>
          <p:nvPr/>
        </p:nvSpPr>
        <p:spPr>
          <a:xfrm>
            <a:off x="534029" y="4931156"/>
            <a:ext cx="2628000" cy="921600"/>
          </a:xfrm>
          <a:prstGeom prst="rect">
            <a:avLst/>
          </a:prstGeom>
          <a:solidFill>
            <a:srgbClr val="D7E0ED"/>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lang="en-US" sz="1400" kern="0" dirty="0" smtClean="0">
                <a:solidFill>
                  <a:schemeClr val="tx2"/>
                </a:solidFill>
                <a:latin typeface="Arial"/>
                <a:ea typeface="ＭＳ Ｐゴシック"/>
              </a:rPr>
              <a:t>Reduced time to market</a:t>
            </a:r>
            <a:endParaRPr kumimoji="0" lang="en-US" sz="1400" i="0" u="none" strike="noStrike" kern="0" cap="none" spc="0" normalizeH="0" baseline="0" noProof="0" dirty="0">
              <a:ln>
                <a:noFill/>
              </a:ln>
              <a:solidFill>
                <a:schemeClr val="tx2"/>
              </a:solidFill>
              <a:effectLst/>
              <a:uLnTx/>
              <a:uFillTx/>
              <a:latin typeface="Arial"/>
              <a:ea typeface="ＭＳ Ｐゴシック"/>
            </a:endParaRPr>
          </a:p>
        </p:txBody>
      </p:sp>
      <p:sp>
        <p:nvSpPr>
          <p:cNvPr id="7" name="TextBox 6"/>
          <p:cNvSpPr txBox="1">
            <a:spLocks/>
          </p:cNvSpPr>
          <p:nvPr/>
        </p:nvSpPr>
        <p:spPr>
          <a:xfrm>
            <a:off x="3388439" y="1644962"/>
            <a:ext cx="5203625" cy="921600"/>
          </a:xfrm>
          <a:prstGeom prst="rect">
            <a:avLst/>
          </a:prstGeom>
          <a:solidFill>
            <a:schemeClr val="bg1"/>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R="0" lvl="0" defTabSz="895350" eaLnBrk="1" fontAlgn="base" latinLnBrk="0" hangingPunct="1">
              <a:lnSpc>
                <a:spcPct val="100000"/>
              </a:lnSpc>
              <a:spcBef>
                <a:spcPct val="0"/>
              </a:spcBef>
              <a:spcAft>
                <a:spcPct val="0"/>
              </a:spcAft>
              <a:buClr>
                <a:srgbClr val="002960"/>
              </a:buClr>
              <a:buSzTx/>
              <a:tabLst/>
              <a:defRPr/>
            </a:pPr>
            <a:r>
              <a:rPr lang="en-US" kern="0" dirty="0" smtClean="0">
                <a:solidFill>
                  <a:schemeClr val="tx2"/>
                </a:solidFill>
                <a:latin typeface="Arial"/>
                <a:ea typeface="ＭＳ Ｐゴシック"/>
              </a:rPr>
              <a:t>Increase in customer satisfaction by X% over baseline </a:t>
            </a:r>
            <a:r>
              <a:rPr lang="en-US" b="0" kern="0" dirty="0" smtClean="0">
                <a:solidFill>
                  <a:schemeClr val="tx2"/>
                </a:solidFill>
                <a:latin typeface="Arial"/>
                <a:ea typeface="ＭＳ Ｐゴシック"/>
              </a:rPr>
              <a:t>with redesigned journeys as measured through customer-facing surveys and front-line staff feedback.</a:t>
            </a:r>
            <a:endParaRPr kumimoji="0" lang="en-US" b="0" i="0" u="none" strike="noStrike" kern="0" cap="none" spc="0" normalizeH="0" baseline="0" noProof="0" dirty="0">
              <a:ln>
                <a:noFill/>
              </a:ln>
              <a:solidFill>
                <a:schemeClr val="tx2"/>
              </a:solidFill>
              <a:effectLst/>
              <a:uLnTx/>
              <a:uFillTx/>
              <a:latin typeface="Arial"/>
              <a:ea typeface="ＭＳ Ｐゴシック"/>
            </a:endParaRPr>
          </a:p>
        </p:txBody>
      </p:sp>
      <p:sp>
        <p:nvSpPr>
          <p:cNvPr id="8" name="TextBox 7"/>
          <p:cNvSpPr txBox="1">
            <a:spLocks/>
          </p:cNvSpPr>
          <p:nvPr/>
        </p:nvSpPr>
        <p:spPr>
          <a:xfrm>
            <a:off x="3388439" y="2740360"/>
            <a:ext cx="5203625" cy="921600"/>
          </a:xfrm>
          <a:prstGeom prst="rect">
            <a:avLst/>
          </a:prstGeom>
          <a:solidFill>
            <a:schemeClr val="bg1"/>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R="0" lvl="0" defTabSz="895350" eaLnBrk="1" fontAlgn="base" latinLnBrk="0" hangingPunct="1">
              <a:lnSpc>
                <a:spcPct val="100000"/>
              </a:lnSpc>
              <a:spcBef>
                <a:spcPct val="0"/>
              </a:spcBef>
              <a:spcAft>
                <a:spcPct val="0"/>
              </a:spcAft>
              <a:buClr>
                <a:srgbClr val="002960"/>
              </a:buClr>
              <a:buSzTx/>
              <a:tabLst/>
              <a:defRPr/>
            </a:pPr>
            <a:r>
              <a:rPr lang="en-US" kern="0" dirty="0" smtClean="0">
                <a:solidFill>
                  <a:schemeClr val="tx2"/>
                </a:solidFill>
                <a:latin typeface="Arial"/>
                <a:ea typeface="ＭＳ Ｐゴシック"/>
              </a:rPr>
              <a:t>Increase in critical KPIs by X% over baseline </a:t>
            </a:r>
            <a:r>
              <a:rPr lang="en-US" b="0" kern="0" dirty="0" smtClean="0">
                <a:solidFill>
                  <a:schemeClr val="tx2"/>
                </a:solidFill>
                <a:latin typeface="Arial"/>
                <a:ea typeface="ＭＳ Ｐゴシック"/>
              </a:rPr>
              <a:t>for redesigned journeys. As an example, </a:t>
            </a:r>
            <a:r>
              <a:rPr lang="en-US" b="0" i="1" kern="0" dirty="0" smtClean="0">
                <a:solidFill>
                  <a:schemeClr val="tx2"/>
                </a:solidFill>
                <a:latin typeface="Arial"/>
                <a:ea typeface="ＭＳ Ｐゴシック"/>
              </a:rPr>
              <a:t>time-to-resolution</a:t>
            </a:r>
            <a:r>
              <a:rPr lang="en-US" b="0" kern="0" dirty="0" smtClean="0">
                <a:solidFill>
                  <a:schemeClr val="tx2"/>
                </a:solidFill>
                <a:latin typeface="Arial"/>
                <a:ea typeface="ＭＳ Ｐゴシック"/>
              </a:rPr>
              <a:t> reduced from N days to m minutes for “I resolve an issue with my invoice” journey.</a:t>
            </a:r>
            <a:endParaRPr kumimoji="0" lang="en-US" b="0" i="0" u="none" strike="noStrike" kern="0" cap="none" spc="0" normalizeH="0" baseline="0" noProof="0" dirty="0">
              <a:ln>
                <a:noFill/>
              </a:ln>
              <a:solidFill>
                <a:schemeClr val="tx2"/>
              </a:solidFill>
              <a:effectLst/>
              <a:uLnTx/>
              <a:uFillTx/>
              <a:latin typeface="Arial"/>
              <a:ea typeface="ＭＳ Ｐゴシック"/>
            </a:endParaRPr>
          </a:p>
        </p:txBody>
      </p:sp>
      <p:sp>
        <p:nvSpPr>
          <p:cNvPr id="9" name="TextBox 8"/>
          <p:cNvSpPr txBox="1">
            <a:spLocks/>
          </p:cNvSpPr>
          <p:nvPr/>
        </p:nvSpPr>
        <p:spPr>
          <a:xfrm>
            <a:off x="3388438" y="3835758"/>
            <a:ext cx="5203625" cy="921600"/>
          </a:xfrm>
          <a:prstGeom prst="rect">
            <a:avLst/>
          </a:prstGeom>
          <a:solidFill>
            <a:schemeClr val="bg1"/>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lvl="0" fontAlgn="base">
              <a:spcBef>
                <a:spcPct val="0"/>
              </a:spcBef>
              <a:spcAft>
                <a:spcPct val="0"/>
              </a:spcAft>
              <a:defRPr/>
            </a:pPr>
            <a:r>
              <a:rPr lang="en-US" kern="0" dirty="0" smtClean="0">
                <a:solidFill>
                  <a:schemeClr val="tx2"/>
                </a:solidFill>
                <a:latin typeface="Arial"/>
                <a:ea typeface="ＭＳ Ｐゴシック"/>
              </a:rPr>
              <a:t>Increase in </a:t>
            </a:r>
            <a:r>
              <a:rPr lang="en-US" kern="0" dirty="0" smtClean="0">
                <a:solidFill>
                  <a:schemeClr val="tx2"/>
                </a:solidFill>
                <a:ea typeface="ＭＳ Ｐゴシック"/>
              </a:rPr>
              <a:t>employee satisfaction </a:t>
            </a:r>
            <a:r>
              <a:rPr lang="en-US" kern="0" dirty="0">
                <a:solidFill>
                  <a:schemeClr val="tx2"/>
                </a:solidFill>
                <a:ea typeface="ＭＳ Ｐゴシック"/>
              </a:rPr>
              <a:t>by X% over baseline </a:t>
            </a:r>
            <a:r>
              <a:rPr lang="en-US" b="0" kern="0" dirty="0" smtClean="0">
                <a:solidFill>
                  <a:schemeClr val="tx2"/>
                </a:solidFill>
                <a:ea typeface="ＭＳ Ｐゴシック"/>
              </a:rPr>
              <a:t>as </a:t>
            </a:r>
            <a:r>
              <a:rPr lang="en-US" b="0" kern="0" dirty="0">
                <a:solidFill>
                  <a:schemeClr val="tx2"/>
                </a:solidFill>
                <a:ea typeface="ＭＳ Ｐゴシック"/>
              </a:rPr>
              <a:t>measured through </a:t>
            </a:r>
            <a:r>
              <a:rPr lang="en-US" b="0" kern="0" dirty="0" smtClean="0">
                <a:solidFill>
                  <a:schemeClr val="tx2"/>
                </a:solidFill>
                <a:ea typeface="ＭＳ Ｐゴシック"/>
              </a:rPr>
              <a:t>surveys of employees who support the redesigned journeys within organization.</a:t>
            </a:r>
            <a:endParaRPr kumimoji="0" lang="en-US" b="0" i="0" u="none" strike="noStrike" kern="0" cap="none" spc="0" normalizeH="0" baseline="0" noProof="0" dirty="0">
              <a:ln>
                <a:noFill/>
              </a:ln>
              <a:solidFill>
                <a:schemeClr val="tx2"/>
              </a:solidFill>
              <a:effectLst/>
              <a:uLnTx/>
              <a:uFillTx/>
              <a:latin typeface="Arial"/>
              <a:ea typeface="ＭＳ Ｐゴシック"/>
            </a:endParaRPr>
          </a:p>
        </p:txBody>
      </p:sp>
      <p:sp>
        <p:nvSpPr>
          <p:cNvPr id="10" name="TextBox 9"/>
          <p:cNvSpPr txBox="1">
            <a:spLocks/>
          </p:cNvSpPr>
          <p:nvPr/>
        </p:nvSpPr>
        <p:spPr>
          <a:xfrm>
            <a:off x="3388437" y="4931156"/>
            <a:ext cx="5203625" cy="921600"/>
          </a:xfrm>
          <a:prstGeom prst="rect">
            <a:avLst/>
          </a:prstGeom>
          <a:solidFill>
            <a:schemeClr val="bg1"/>
          </a:solidFill>
          <a:ln w="9525">
            <a:noFill/>
            <a:miter lim="800000"/>
            <a:headEnd/>
            <a:tailEnd/>
          </a:ln>
          <a:effectLst/>
          <a:extLst/>
        </p:spPr>
        <p:txBody>
          <a:bodyPr vert="horz" wrap="square" lIns="180000" tIns="72000" rIns="72000" bIns="72000" numCol="1" anchor="ctr" anchorCtr="0" compatLnSpc="1">
            <a:prstTxWarp prst="textNoShape">
              <a:avLst/>
            </a:prstTxWarp>
            <a:noAutofit/>
          </a:bodyPr>
          <a:lstStyle>
            <a:defPPr>
              <a:defRPr lang="en-US"/>
            </a:defPPr>
            <a:lvl1pPr marL="0" indent="0" defTabSz="895350" eaLnBrk="1" hangingPunct="1">
              <a:buClr>
                <a:srgbClr val="002960"/>
              </a:buClr>
              <a:defRPr sz="1200" b="1">
                <a:solidFill>
                  <a:srgbClr val="660033"/>
                </a:solidFill>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6125"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lvl="0" fontAlgn="base">
              <a:spcBef>
                <a:spcPct val="0"/>
              </a:spcBef>
              <a:spcAft>
                <a:spcPct val="0"/>
              </a:spcAft>
              <a:defRPr/>
            </a:pPr>
            <a:r>
              <a:rPr lang="en-US" kern="0" dirty="0" smtClean="0">
                <a:solidFill>
                  <a:schemeClr val="tx2"/>
                </a:solidFill>
                <a:latin typeface="Arial"/>
                <a:ea typeface="ＭＳ Ｐゴシック"/>
              </a:rPr>
              <a:t>Reduction in time to market for new features in products and services by X% over baseline </a:t>
            </a:r>
            <a:r>
              <a:rPr lang="en-US" b="0" kern="0" dirty="0" smtClean="0">
                <a:solidFill>
                  <a:schemeClr val="tx2"/>
                </a:solidFill>
                <a:latin typeface="Arial"/>
                <a:ea typeface="ＭＳ Ｐゴシック"/>
              </a:rPr>
              <a:t>in new operating model. For instance, timelines reduced from biannually to monthly or biweekly releases.</a:t>
            </a:r>
            <a:endParaRPr kumimoji="0" lang="en-US" b="0" i="0" u="none" strike="noStrike" kern="0" cap="none" spc="0" normalizeH="0" baseline="0" noProof="0" dirty="0">
              <a:ln>
                <a:noFill/>
              </a:ln>
              <a:solidFill>
                <a:schemeClr val="tx2"/>
              </a:solidFill>
              <a:effectLst/>
              <a:uLnTx/>
              <a:uFillTx/>
              <a:latin typeface="Arial"/>
              <a:ea typeface="ＭＳ Ｐゴシック"/>
            </a:endParaRPr>
          </a:p>
        </p:txBody>
      </p:sp>
      <p:sp>
        <p:nvSpPr>
          <p:cNvPr id="12" name="Oval 2"/>
          <p:cNvSpPr txBox="1"/>
          <p:nvPr>
            <p:custDataLst>
              <p:tags r:id="rId1"/>
            </p:custDataLst>
          </p:nvPr>
        </p:nvSpPr>
        <p:spPr>
          <a:xfrm>
            <a:off x="437740" y="1598013"/>
            <a:ext cx="216000" cy="216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1</a:t>
            </a:r>
            <a:endParaRPr lang="en-US" sz="1000" b="1" dirty="0">
              <a:solidFill>
                <a:schemeClr val="bg1"/>
              </a:solidFill>
            </a:endParaRPr>
          </a:p>
        </p:txBody>
      </p:sp>
      <p:sp>
        <p:nvSpPr>
          <p:cNvPr id="13" name="Oval 2"/>
          <p:cNvSpPr txBox="1"/>
          <p:nvPr>
            <p:custDataLst>
              <p:tags r:id="rId2"/>
            </p:custDataLst>
          </p:nvPr>
        </p:nvSpPr>
        <p:spPr>
          <a:xfrm>
            <a:off x="437740" y="2709061"/>
            <a:ext cx="216000" cy="216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2</a:t>
            </a:r>
            <a:endParaRPr lang="en-US" sz="1000" b="1" dirty="0">
              <a:solidFill>
                <a:schemeClr val="bg1"/>
              </a:solidFill>
            </a:endParaRPr>
          </a:p>
        </p:txBody>
      </p:sp>
      <p:sp>
        <p:nvSpPr>
          <p:cNvPr id="14" name="Oval 2"/>
          <p:cNvSpPr txBox="1"/>
          <p:nvPr>
            <p:custDataLst>
              <p:tags r:id="rId3"/>
            </p:custDataLst>
          </p:nvPr>
        </p:nvSpPr>
        <p:spPr>
          <a:xfrm>
            <a:off x="437740" y="3820109"/>
            <a:ext cx="216000" cy="216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3</a:t>
            </a:r>
            <a:endParaRPr lang="en-US" sz="1000" b="1" dirty="0">
              <a:solidFill>
                <a:schemeClr val="bg1"/>
              </a:solidFill>
            </a:endParaRPr>
          </a:p>
        </p:txBody>
      </p:sp>
      <p:sp>
        <p:nvSpPr>
          <p:cNvPr id="15" name="Oval 2"/>
          <p:cNvSpPr txBox="1"/>
          <p:nvPr>
            <p:custDataLst>
              <p:tags r:id="rId4"/>
            </p:custDataLst>
          </p:nvPr>
        </p:nvSpPr>
        <p:spPr>
          <a:xfrm>
            <a:off x="437740" y="4931156"/>
            <a:ext cx="216000" cy="216000"/>
          </a:xfrm>
          <a:prstGeom prst="ellipse">
            <a:avLst/>
          </a:prstGeom>
          <a:solidFill>
            <a:srgbClr val="33506D"/>
          </a:solidFill>
          <a:ln w="19050">
            <a:solidFill>
              <a:schemeClr val="bg1"/>
            </a:solidFill>
            <a:miter lim="800000"/>
            <a:headEnd/>
            <a:tailEnd/>
          </a:ln>
          <a:effectLst/>
        </p:spPr>
        <p:txBody>
          <a:bodyPr vert="horz" wrap="square" lIns="3810" tIns="0" rIns="3810" bIns="0" numCol="1" anchor="ctr" anchorCtr="1" compatLnSpc="1">
            <a:prstTxWarp prst="textNoShape">
              <a:avLst/>
            </a:prstTxWarp>
            <a:noAutofit/>
          </a:bodyPr>
          <a:lstStyle>
            <a:lvl1pPr marL="0" lvl="0" indent="0" defTabSz="895350" eaLnBrk="1" hangingPunct="1">
              <a:spcAft>
                <a:spcPts val="600"/>
              </a:spcAft>
              <a:buClr>
                <a:schemeClr val="tx2"/>
              </a:buClr>
              <a:defRPr baseline="0">
                <a:latin typeface="+mn-lt"/>
              </a:defRPr>
            </a:lvl1pPr>
            <a:lvl2pPr marL="180975" lvl="1" indent="-179388" defTabSz="895350" eaLnBrk="1" hangingPunct="1">
              <a:spcAft>
                <a:spcPts val="600"/>
              </a:spcAft>
              <a:buClr>
                <a:schemeClr val="tx1"/>
              </a:buClr>
              <a:buSzPct val="100000"/>
              <a:buFont typeface="Arial" panose="020B0604020202020204" pitchFamily="34" charset="0"/>
              <a:buChar char="▪"/>
              <a:defRPr baseline="0">
                <a:latin typeface="+mn-lt"/>
              </a:defRPr>
            </a:lvl2pPr>
            <a:lvl3pPr marL="428625" lvl="2" indent="-233363" defTabSz="895350" eaLnBrk="1" hangingPunct="1">
              <a:spcAft>
                <a:spcPts val="600"/>
              </a:spcAft>
              <a:buClr>
                <a:schemeClr val="tx1"/>
              </a:buClr>
              <a:buSzPct val="100000"/>
              <a:buFont typeface="Arial" charset="0"/>
              <a:buChar char="–"/>
              <a:defRPr baseline="0">
                <a:latin typeface="+mn-lt"/>
              </a:defRPr>
            </a:lvl3pPr>
            <a:lvl4pPr marL="614363" lvl="3" indent="-176213" defTabSz="895350" eaLnBrk="1" hangingPunct="1">
              <a:spcAft>
                <a:spcPts val="600"/>
              </a:spcAft>
              <a:buClr>
                <a:schemeClr val="tx1"/>
              </a:buClr>
              <a:buSzPct val="100000"/>
              <a:buFont typeface="Arial" charset="0"/>
              <a:buChar char="▫"/>
              <a:defRPr baseline="0">
                <a:latin typeface="+mn-lt"/>
              </a:defRPr>
            </a:lvl4pPr>
            <a:lvl5pPr marL="749808" lvl="4" indent="-130175" defTabSz="895350" eaLnBrk="1" hangingPunct="1">
              <a:spcAft>
                <a:spcPts val="600"/>
              </a:spcAft>
              <a:buClr>
                <a:schemeClr val="tx1"/>
              </a:buClr>
              <a:buSzPct val="100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fontAlgn="base">
              <a:spcBef>
                <a:spcPct val="0"/>
              </a:spcBef>
              <a:buClr>
                <a:srgbClr val="002960"/>
              </a:buClr>
            </a:pPr>
            <a:r>
              <a:rPr lang="en-US" sz="1000" b="1" dirty="0" smtClean="0">
                <a:solidFill>
                  <a:schemeClr val="bg1"/>
                </a:solidFill>
              </a:rPr>
              <a:t>4</a:t>
            </a:r>
            <a:endParaRPr lang="en-US" sz="1000" b="1" dirty="0">
              <a:solidFill>
                <a:schemeClr val="bg1"/>
              </a:solidFill>
            </a:endParaRPr>
          </a:p>
        </p:txBody>
      </p:sp>
    </p:spTree>
    <p:extLst>
      <p:ext uri="{BB962C8B-B14F-4D97-AF65-F5344CB8AC3E}">
        <p14:creationId xmlns:p14="http://schemas.microsoft.com/office/powerpoint/2010/main" val="34627418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10.xml><?xml version="1.0" encoding="utf-8"?>
<p:tagLst xmlns:a="http://schemas.openxmlformats.org/drawingml/2006/main" xmlns:r="http://schemas.openxmlformats.org/officeDocument/2006/relationships" xmlns:p="http://schemas.openxmlformats.org/presentationml/2006/main">
  <p:tag name="NAME" val="Oval"/>
</p:tagLst>
</file>

<file path=ppt/tags/tag11.xml><?xml version="1.0" encoding="utf-8"?>
<p:tagLst xmlns:a="http://schemas.openxmlformats.org/drawingml/2006/main" xmlns:r="http://schemas.openxmlformats.org/officeDocument/2006/relationships" xmlns:p="http://schemas.openxmlformats.org/presentationml/2006/main">
  <p:tag name="NAME" val="Oval"/>
</p:tagLst>
</file>

<file path=ppt/tags/tag12.xml><?xml version="1.0" encoding="utf-8"?>
<p:tagLst xmlns:a="http://schemas.openxmlformats.org/drawingml/2006/main" xmlns:r="http://schemas.openxmlformats.org/officeDocument/2006/relationships" xmlns:p="http://schemas.openxmlformats.org/presentationml/2006/main">
  <p:tag name="NAME" val="Oval"/>
</p:tagLst>
</file>

<file path=ppt/tags/tag13.xml><?xml version="1.0" encoding="utf-8"?>
<p:tagLst xmlns:a="http://schemas.openxmlformats.org/drawingml/2006/main" xmlns:r="http://schemas.openxmlformats.org/officeDocument/2006/relationships" xmlns:p="http://schemas.openxmlformats.org/presentationml/2006/main">
  <p:tag name="NAME" val="Oval"/>
</p:tagLst>
</file>

<file path=ppt/tags/tag14.xml><?xml version="1.0" encoding="utf-8"?>
<p:tagLst xmlns:a="http://schemas.openxmlformats.org/drawingml/2006/main" xmlns:r="http://schemas.openxmlformats.org/officeDocument/2006/relationships" xmlns:p="http://schemas.openxmlformats.org/presentationml/2006/main">
  <p:tag name="NAME" val="Oval"/>
</p:tagLst>
</file>

<file path=ppt/tags/tag15.xml><?xml version="1.0" encoding="utf-8"?>
<p:tagLst xmlns:a="http://schemas.openxmlformats.org/drawingml/2006/main" xmlns:r="http://schemas.openxmlformats.org/officeDocument/2006/relationships" xmlns:p="http://schemas.openxmlformats.org/presentationml/2006/main">
  <p:tag name="NAME" val="Oval"/>
</p:tagLst>
</file>

<file path=ppt/tags/tag16.xml><?xml version="1.0" encoding="utf-8"?>
<p:tagLst xmlns:a="http://schemas.openxmlformats.org/drawingml/2006/main" xmlns:r="http://schemas.openxmlformats.org/officeDocument/2006/relationships" xmlns:p="http://schemas.openxmlformats.org/presentationml/2006/main">
  <p:tag name="NAME" val="Oval"/>
</p:tagLst>
</file>

<file path=ppt/tags/tag17.xml><?xml version="1.0" encoding="utf-8"?>
<p:tagLst xmlns:a="http://schemas.openxmlformats.org/drawingml/2006/main" xmlns:r="http://schemas.openxmlformats.org/officeDocument/2006/relationships" xmlns:p="http://schemas.openxmlformats.org/presentationml/2006/main">
  <p:tag name="NAME" val="Oval"/>
</p:tagLst>
</file>

<file path=ppt/tags/tag18.xml><?xml version="1.0" encoding="utf-8"?>
<p:tagLst xmlns:a="http://schemas.openxmlformats.org/drawingml/2006/main" xmlns:r="http://schemas.openxmlformats.org/officeDocument/2006/relationships" xmlns:p="http://schemas.openxmlformats.org/presentationml/2006/main">
  <p:tag name="NAME" val="Oval"/>
</p:tagLst>
</file>

<file path=ppt/tags/tag19.xml><?xml version="1.0" encoding="utf-8"?>
<p:tagLst xmlns:a="http://schemas.openxmlformats.org/drawingml/2006/main" xmlns:r="http://schemas.openxmlformats.org/officeDocument/2006/relationships" xmlns:p="http://schemas.openxmlformats.org/presentationml/2006/main">
  <p:tag name="NAME" val="Oval"/>
</p:tagLst>
</file>

<file path=ppt/tags/tag2.xml><?xml version="1.0" encoding="utf-8"?>
<p:tagLst xmlns:a="http://schemas.openxmlformats.org/drawingml/2006/main" xmlns:r="http://schemas.openxmlformats.org/officeDocument/2006/relationships" xmlns:p="http://schemas.openxmlformats.org/presentationml/2006/main">
  <p:tag name="NAME" val="Oval"/>
</p:tagLst>
</file>

<file path=ppt/tags/tag20.xml><?xml version="1.0" encoding="utf-8"?>
<p:tagLst xmlns:a="http://schemas.openxmlformats.org/drawingml/2006/main" xmlns:r="http://schemas.openxmlformats.org/officeDocument/2006/relationships" xmlns:p="http://schemas.openxmlformats.org/presentationml/2006/main">
  <p:tag name="NAME" val="Oval"/>
</p:tagLst>
</file>

<file path=ppt/tags/tag3.xml><?xml version="1.0" encoding="utf-8"?>
<p:tagLst xmlns:a="http://schemas.openxmlformats.org/drawingml/2006/main" xmlns:r="http://schemas.openxmlformats.org/officeDocument/2006/relationships" xmlns:p="http://schemas.openxmlformats.org/presentationml/2006/main">
  <p:tag name="NAME" val="Oval"/>
</p:tagLst>
</file>

<file path=ppt/tags/tag4.xml><?xml version="1.0" encoding="utf-8"?>
<p:tagLst xmlns:a="http://schemas.openxmlformats.org/drawingml/2006/main" xmlns:r="http://schemas.openxmlformats.org/officeDocument/2006/relationships" xmlns:p="http://schemas.openxmlformats.org/presentationml/2006/main">
  <p:tag name="NAME" val="Oval"/>
</p:tagLst>
</file>

<file path=ppt/tags/tag5.xml><?xml version="1.0" encoding="utf-8"?>
<p:tagLst xmlns:a="http://schemas.openxmlformats.org/drawingml/2006/main" xmlns:r="http://schemas.openxmlformats.org/officeDocument/2006/relationships" xmlns:p="http://schemas.openxmlformats.org/presentationml/2006/main">
  <p:tag name="NAME" val="Rectangle"/>
</p:tagLst>
</file>

<file path=ppt/tags/tag6.xml><?xml version="1.0" encoding="utf-8"?>
<p:tagLst xmlns:a="http://schemas.openxmlformats.org/drawingml/2006/main" xmlns:r="http://schemas.openxmlformats.org/officeDocument/2006/relationships" xmlns:p="http://schemas.openxmlformats.org/presentationml/2006/main">
  <p:tag name="NAME" val="Oval"/>
</p:tagLst>
</file>

<file path=ppt/tags/tag7.xml><?xml version="1.0" encoding="utf-8"?>
<p:tagLst xmlns:a="http://schemas.openxmlformats.org/drawingml/2006/main" xmlns:r="http://schemas.openxmlformats.org/officeDocument/2006/relationships" xmlns:p="http://schemas.openxmlformats.org/presentationml/2006/main">
  <p:tag name="NAME" val="Oval"/>
</p:tagLst>
</file>

<file path=ppt/tags/tag8.xml><?xml version="1.0" encoding="utf-8"?>
<p:tagLst xmlns:a="http://schemas.openxmlformats.org/drawingml/2006/main" xmlns:r="http://schemas.openxmlformats.org/officeDocument/2006/relationships" xmlns:p="http://schemas.openxmlformats.org/presentationml/2006/main">
  <p:tag name="NAME" val="Oval"/>
</p:tagLst>
</file>

<file path=ppt/tags/tag9.xml><?xml version="1.0" encoding="utf-8"?>
<p:tagLst xmlns:a="http://schemas.openxmlformats.org/drawingml/2006/main" xmlns:r="http://schemas.openxmlformats.org/officeDocument/2006/relationships" xmlns:p="http://schemas.openxmlformats.org/presentationml/2006/main">
  <p:tag name="NAME" val="Oval"/>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2030</Words>
  <Application>Microsoft Office PowerPoint</Application>
  <PresentationFormat>On-screen Show (4:3)</PresentationFormat>
  <Paragraphs>260</Paragraphs>
  <Slides>13</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21" baseType="lpstr">
      <vt:lpstr>ＭＳ Ｐゴシック</vt: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A shift from uncoordinated efforts within siloes to launching an integrated program organized around journeys is needed</vt:lpstr>
      <vt:lpstr>Most legacy organizations traverse a maturity curve between traditional and digital at scale operating models</vt:lpstr>
      <vt:lpstr>Leaders tasked with digital transformation of an organization must ask three questions </vt:lpstr>
      <vt:lpstr>Our research indicates organizations that have redesigned a few critical journeys realize gains in four aspects…</vt:lpstr>
      <vt:lpstr>…that must be tracked as organizations progressively adopt a new operating model</vt:lpstr>
      <vt:lpstr>Use this icon to help direct you as you navigate this research </vt:lpstr>
      <vt:lpstr>Info-Tech offers various levels of support to best suit your needs</vt:lpstr>
      <vt:lpstr>Design a Customer-Centric Digital Operating Model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2019-01-24T14:15:33Z</dcterms:created>
  <dcterms:modified xsi:type="dcterms:W3CDTF">2019-01-24T14:27:06Z</dcterms:modified>
</cp:coreProperties>
</file>