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278" r:id="rId2"/>
    <p:sldId id="494" r:id="rId3"/>
    <p:sldId id="496" r:id="rId4"/>
    <p:sldId id="493" r:id="rId5"/>
    <p:sldId id="516" r:id="rId6"/>
    <p:sldId id="517" r:id="rId7"/>
    <p:sldId id="518" r:id="rId8"/>
    <p:sldId id="519" r:id="rId9"/>
    <p:sldId id="521" r:id="rId10"/>
    <p:sldId id="495" r:id="rId11"/>
    <p:sldId id="625" r:id="rId12"/>
    <p:sldId id="626" r:id="rId13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8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534"/>
    <a:srgbClr val="243F54"/>
    <a:srgbClr val="365D7E"/>
    <a:srgbClr val="29475F"/>
    <a:srgbClr val="2B9E36"/>
    <a:srgbClr val="000000"/>
    <a:srgbClr val="A24130"/>
    <a:srgbClr val="CBDBE7"/>
    <a:srgbClr val="2576B7"/>
    <a:srgbClr val="40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90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2256" y="96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fotechrg.sharepoint.com/sites/ReAd/Research%20Project%20Workstation/01.%20Projects-in-Progress/M%20and%20A%20Infrastructure%20Runbook/Working%20Files/Chart%20Building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fotechrg.sharepoint.com/sites/ReAd/Research%20Project%20Workstation/01.%20Projects-in-Progress/M%20and%20A%20Infrastructure%20Runbook/Working%20Files/Chart%20Building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I&amp;O </a:t>
            </a:r>
            <a:r>
              <a:rPr lang="en-US" dirty="0" smtClean="0"/>
              <a:t>Leader’s M&amp;A </a:t>
            </a:r>
            <a:r>
              <a:rPr lang="en-US" dirty="0"/>
              <a:t>Work</a:t>
            </a:r>
          </a:p>
        </c:rich>
      </c:tx>
      <c:layout>
        <c:manualLayout>
          <c:xMode val="edge"/>
          <c:yMode val="edge"/>
          <c:x val="0.22072900262467188"/>
          <c:y val="4.0395751130365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'Thought Model of Work'!$A$16</c:f>
              <c:strCache>
                <c:ptCount val="1"/>
                <c:pt idx="0">
                  <c:v>I&amp;O Leader's M/A Work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'Thought Model of Work'!$B$15:$F$15</c:f>
              <c:strCache>
                <c:ptCount val="5"/>
                <c:pt idx="0">
                  <c:v>Technology Integration</c:v>
                </c:pt>
                <c:pt idx="1">
                  <c:v>Process Integration</c:v>
                </c:pt>
                <c:pt idx="2">
                  <c:v>Aligning I&amp;O Work with M/A Goals</c:v>
                </c:pt>
                <c:pt idx="3">
                  <c:v>Managing Stakeholders</c:v>
                </c:pt>
                <c:pt idx="4">
                  <c:v>Managing Organizational and Cultural Change</c:v>
                </c:pt>
              </c:strCache>
            </c:strRef>
          </c:cat>
          <c:val>
            <c:numRef>
              <c:f>'Thought Model of Work'!$B$16:$F$16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I&amp;O Staff </a:t>
            </a:r>
            <a:r>
              <a:rPr lang="en-US" dirty="0" smtClean="0"/>
              <a:t>M&amp;A </a:t>
            </a:r>
            <a:r>
              <a:rPr lang="en-US" dirty="0"/>
              <a:t>Work</a:t>
            </a:r>
          </a:p>
        </c:rich>
      </c:tx>
      <c:layout>
        <c:manualLayout>
          <c:xMode val="edge"/>
          <c:yMode val="edge"/>
          <c:x val="0.28592604051414033"/>
          <c:y val="3.7889988424161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'[Chart Building Excel.xlsx]Thought Model of Work'!$A$8</c:f>
              <c:strCache>
                <c:ptCount val="1"/>
                <c:pt idx="0">
                  <c:v>I&amp;O Staff M/A Work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'[Chart Building Excel.xlsx]Thought Model of Work'!$B$7:$D$7</c:f>
              <c:strCache>
                <c:ptCount val="3"/>
                <c:pt idx="0">
                  <c:v>Technology Integration</c:v>
                </c:pt>
                <c:pt idx="1">
                  <c:v>Process Integration</c:v>
                </c:pt>
                <c:pt idx="2">
                  <c:v>Cultural Integration</c:v>
                </c:pt>
              </c:strCache>
            </c:strRef>
          </c:cat>
          <c:val>
            <c:numRef>
              <c:f>'[Chart Building Excel.xlsx]Thought Model of Work'!$B$8:$D$8</c:f>
              <c:numCache>
                <c:formatCode>General</c:formatCode>
                <c:ptCount val="3"/>
                <c:pt idx="0">
                  <c:v>60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15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15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2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5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6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6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5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9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2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6090046"/>
            <a:ext cx="9144000" cy="767954"/>
            <a:chOff x="0" y="6090046"/>
            <a:chExt cx="9144000" cy="767954"/>
          </a:xfrm>
        </p:grpSpPr>
        <p:sp>
          <p:nvSpPr>
            <p:cNvPr id="29" name="Rectangle 28"/>
            <p:cNvSpPr/>
            <p:nvPr/>
          </p:nvSpPr>
          <p:spPr>
            <a:xfrm>
              <a:off x="0" y="6090046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1997-2019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32" name="Picture 31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1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1997-2019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chemeClr val="accent1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 dirty="0" smtClean="0"/>
              <a:t>Replace with Phase Title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 smtClean="0">
                <a:solidFill>
                  <a:schemeClr val="accent1"/>
                </a:solidFill>
              </a:rPr>
              <a:t>PHASE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 dirty="0" smtClean="0"/>
              <a:t>#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 smtClean="0"/>
              <a:t>Blueprint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923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</a:t>
            </a:r>
            <a:r>
              <a:rPr lang="en-US" dirty="0" smtClean="0">
                <a:solidFill>
                  <a:srgbClr val="333333"/>
                </a:solidFill>
              </a:rPr>
              <a:t>as part of an </a:t>
            </a:r>
            <a:r>
              <a:rPr lang="en-US" dirty="0">
                <a:solidFill>
                  <a:srgbClr val="333333"/>
                </a:solidFill>
              </a:rPr>
              <a:t>Info-Tech workshop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Book a workshop with our Info-Tech analysts: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606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88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Page header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summary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5868" y="4199835"/>
            <a:ext cx="8640578" cy="312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CA" sz="1400" b="1" dirty="0"/>
              <a:t>Resolution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47848" y="1210905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Situation</a:t>
            </a:r>
            <a:endParaRPr lang="en-US" sz="1400" b="1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47848" y="2659744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/>
              <a:t>Complication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1266251"/>
            <a:ext cx="209348" cy="2093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225" y="4252813"/>
            <a:ext cx="206861" cy="206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2716075"/>
            <a:ext cx="211099" cy="211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41" y="1193374"/>
            <a:ext cx="3096774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0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chemeClr val="accent1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Three sections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Deliverables Completed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Processes </a:t>
            </a:r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Two small sections, </a:t>
            </a:r>
            <a:r>
              <a:rPr lang="en-US" smtClean="0"/>
              <a:t>one large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098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3920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65" r:id="rId2"/>
    <p:sldLayoutId id="2147483706" r:id="rId3"/>
    <p:sldLayoutId id="2147483721" r:id="rId4"/>
    <p:sldLayoutId id="2147483710" r:id="rId5"/>
    <p:sldLayoutId id="2147483711" r:id="rId6"/>
    <p:sldLayoutId id="2147483699" r:id="rId7"/>
    <p:sldLayoutId id="2147483702" r:id="rId8"/>
    <p:sldLayoutId id="2147483726" r:id="rId9"/>
    <p:sldLayoutId id="2147483764" r:id="rId10"/>
    <p:sldLayoutId id="2147483761" r:id="rId11"/>
    <p:sldLayoutId id="21474837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WorkshopBooking@InfoTech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774700" y="3060698"/>
            <a:ext cx="7467600" cy="655267"/>
          </a:xfrm>
        </p:spPr>
        <p:txBody>
          <a:bodyPr/>
          <a:lstStyle/>
          <a:p>
            <a:r>
              <a:rPr lang="en-US" dirty="0" smtClean="0"/>
              <a:t>M&amp;A Runbook for Infrastructure and Operations</a:t>
            </a:r>
            <a:endParaRPr lang="en-US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>
          <a:xfrm>
            <a:off x="774699" y="3980446"/>
            <a:ext cx="7467600" cy="508000"/>
          </a:xfrm>
        </p:spPr>
        <p:txBody>
          <a:bodyPr/>
          <a:lstStyle/>
          <a:p>
            <a:r>
              <a:rPr lang="en-US" dirty="0" smtClean="0"/>
              <a:t>Partner with the business to deliver value.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672" y="4122656"/>
            <a:ext cx="2280102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4759870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2B9E36">
              <a:lumMod val="20000"/>
              <a:lumOff val="8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71737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0" y="5446707"/>
            <a:ext cx="9144000" cy="1064160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73" name="Straight Arrow Connector 72"/>
          <p:cNvCxnSpPr>
            <a:stCxn id="85" idx="2"/>
          </p:cNvCxnSpPr>
          <p:nvPr/>
        </p:nvCxnSpPr>
        <p:spPr>
          <a:xfrm>
            <a:off x="821792" y="2920539"/>
            <a:ext cx="7783954" cy="0"/>
          </a:xfrm>
          <a:prstGeom prst="straightConnector1">
            <a:avLst/>
          </a:prstGeom>
          <a:noFill/>
          <a:ln w="38100" cap="flat" cmpd="sng" algn="ctr">
            <a:solidFill>
              <a:srgbClr val="FFFFFF">
                <a:lumMod val="85000"/>
              </a:srgbClr>
            </a:solidFill>
            <a:prstDash val="sysDot"/>
            <a:tailEnd type="triangle" w="lg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6985746" y="2025295"/>
            <a:ext cx="1636677" cy="2763778"/>
            <a:chOff x="6637354" y="1574599"/>
            <a:chExt cx="1636677" cy="2763778"/>
          </a:xfrm>
        </p:grpSpPr>
        <p:sp>
          <p:nvSpPr>
            <p:cNvPr id="75" name="Oval 74"/>
            <p:cNvSpPr/>
            <p:nvPr/>
          </p:nvSpPr>
          <p:spPr>
            <a:xfrm>
              <a:off x="7103277" y="2114599"/>
              <a:ext cx="711200" cy="711200"/>
            </a:xfrm>
            <a:prstGeom prst="ellipse">
              <a:avLst/>
            </a:prstGeom>
            <a:solidFill>
              <a:srgbClr val="497EA9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54031" y="1574599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97EA9"/>
                  </a:solidFill>
                  <a:effectLst/>
                  <a:uLnTx/>
                  <a:uFillTx/>
                </a:rPr>
                <a:t>Consulting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637354" y="2898377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does not have the time or the knowledge to take this project on. We need assistance through the entirety of this project.”</a:t>
              </a:r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8890" y="2321902"/>
              <a:ext cx="336908" cy="336908"/>
            </a:xfrm>
            <a:prstGeom prst="rect">
              <a:avLst/>
            </a:prstGeom>
            <a:noFill/>
          </p:spPr>
        </p:pic>
      </p:grpSp>
      <p:grpSp>
        <p:nvGrpSpPr>
          <p:cNvPr id="79" name="Group 78"/>
          <p:cNvGrpSpPr/>
          <p:nvPr/>
        </p:nvGrpSpPr>
        <p:grpSpPr>
          <a:xfrm>
            <a:off x="2345378" y="1877373"/>
            <a:ext cx="2129440" cy="2937609"/>
            <a:chOff x="2807522" y="2074912"/>
            <a:chExt cx="2129440" cy="2937609"/>
          </a:xfrm>
        </p:grpSpPr>
        <p:sp>
          <p:nvSpPr>
            <p:cNvPr id="80" name="Oval 79"/>
            <p:cNvSpPr/>
            <p:nvPr/>
          </p:nvSpPr>
          <p:spPr>
            <a:xfrm>
              <a:off x="3507029" y="2759255"/>
              <a:ext cx="711200" cy="711200"/>
            </a:xfrm>
            <a:prstGeom prst="ellipse">
              <a:avLst/>
            </a:prstGeom>
            <a:solidFill>
              <a:srgbClr val="365D7E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07522" y="2074912"/>
              <a:ext cx="212944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5D7E"/>
                  </a:solidFill>
                  <a:effectLst/>
                  <a:uLnTx/>
                  <a:uFillTx/>
                </a:rPr>
                <a:t>Guided Implementation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062242" y="357252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knows that we need to fix a process, but we need assistance to determine where to focus. Some check-ins along the way would help keep us on track.”</a:t>
              </a: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563" y="2934823"/>
              <a:ext cx="337358" cy="337358"/>
            </a:xfrm>
            <a:prstGeom prst="rect">
              <a:avLst/>
            </a:prstGeom>
            <a:noFill/>
          </p:spPr>
        </p:pic>
      </p:grpSp>
      <p:grpSp>
        <p:nvGrpSpPr>
          <p:cNvPr id="84" name="Group 83"/>
          <p:cNvGrpSpPr/>
          <p:nvPr/>
        </p:nvGrpSpPr>
        <p:grpSpPr>
          <a:xfrm>
            <a:off x="377551" y="2025295"/>
            <a:ext cx="1628660" cy="2794213"/>
            <a:chOff x="1266026" y="2731218"/>
            <a:chExt cx="1628660" cy="2794213"/>
          </a:xfrm>
        </p:grpSpPr>
        <p:sp>
          <p:nvSpPr>
            <p:cNvPr id="85" name="Oval 84"/>
            <p:cNvSpPr/>
            <p:nvPr/>
          </p:nvSpPr>
          <p:spPr>
            <a:xfrm>
              <a:off x="1710267" y="3270862"/>
              <a:ext cx="711200" cy="711200"/>
            </a:xfrm>
            <a:prstGeom prst="ellipse">
              <a:avLst/>
            </a:prstGeom>
            <a:solidFill>
              <a:srgbClr val="29475F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266026" y="2731218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DIY Toolkit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74686" y="408543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has already made this critical project a priority, and we have the time and capability, but some guidance along the way would be helpful.”</a:t>
              </a:r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010" y="3443543"/>
              <a:ext cx="295188" cy="337358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5011414" y="2025295"/>
            <a:ext cx="1635165" cy="2795710"/>
            <a:chOff x="4834633" y="1938352"/>
            <a:chExt cx="1635165" cy="2795710"/>
          </a:xfrm>
        </p:grpSpPr>
        <p:sp>
          <p:nvSpPr>
            <p:cNvPr id="90" name="Oval 89"/>
            <p:cNvSpPr/>
            <p:nvPr/>
          </p:nvSpPr>
          <p:spPr>
            <a:xfrm>
              <a:off x="5292675" y="2492289"/>
              <a:ext cx="711200" cy="711200"/>
            </a:xfrm>
            <a:prstGeom prst="ellipse">
              <a:avLst/>
            </a:prstGeom>
            <a:solidFill>
              <a:srgbClr val="3F6D93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34633" y="1938352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F6D93"/>
                  </a:solidFill>
                  <a:effectLst/>
                  <a:uLnTx/>
                  <a:uFillTx/>
                </a:rPr>
                <a:t>Workshop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49798" y="3294062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“We need to hit the ground running and get this project kicked off immediately. Our team has the ability to take this over once we get a framework and strategy in place.”</a:t>
              </a:r>
            </a:p>
          </p:txBody>
        </p: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905" y="2727129"/>
              <a:ext cx="361456" cy="240970"/>
            </a:xfrm>
            <a:prstGeom prst="rect">
              <a:avLst/>
            </a:prstGeom>
            <a:noFill/>
          </p:spPr>
        </p:pic>
      </p:grpSp>
      <p:sp>
        <p:nvSpPr>
          <p:cNvPr id="94" name="Rectangle 93"/>
          <p:cNvSpPr/>
          <p:nvPr/>
        </p:nvSpPr>
        <p:spPr>
          <a:xfrm>
            <a:off x="906270" y="5734955"/>
            <a:ext cx="7290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475F"/>
                </a:solidFill>
                <a:effectLst/>
                <a:uLnTx/>
                <a:uFillTx/>
              </a:rPr>
              <a:t>Diagnostics and consistent frameworks used throughout all four options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255588"/>
            <a:ext cx="8201026" cy="877887"/>
          </a:xfrm>
        </p:spPr>
        <p:txBody>
          <a:bodyPr/>
          <a:lstStyle/>
          <a:p>
            <a:pPr lvl="0"/>
            <a:r>
              <a:rPr lang="en-CA" dirty="0"/>
              <a:t>Info-Tech offers various levels of support to best suit your </a:t>
            </a:r>
            <a:r>
              <a:rPr lang="en-CA" dirty="0" smtClean="0"/>
              <a:t>needs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08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06758"/>
              </p:ext>
            </p:extLst>
          </p:nvPr>
        </p:nvGraphicFramePr>
        <p:xfrm>
          <a:off x="86984" y="1599400"/>
          <a:ext cx="8944715" cy="476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07"/>
                <a:gridCol w="1938002"/>
                <a:gridCol w="1938002"/>
                <a:gridCol w="1949955"/>
                <a:gridCol w="1926049"/>
              </a:tblGrid>
              <a:tr h="1457481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bg1"/>
                          </a:solidFill>
                        </a:rPr>
                        <a:t>Best-Practice Toolkit</a:t>
                      </a:r>
                      <a:endParaRPr lang="en-CA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Establish M&amp;A Business Goals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1.2 Scope I&amp;O Integration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2.1 Document Current State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2.2 Evaluate Current State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457200"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3.1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Prepare for Day 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Integration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3.2 Build a Day 1 Integration Project Plan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4.1 Map Long-Term Post-M&amp;A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4.2 Draw Long-Term Integration Roadmap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56661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Plan stakeholder</a:t>
                      </a:r>
                      <a:r>
                        <a:rPr lang="en-US" sz="1000" b="0" baseline="0" dirty="0" smtClean="0">
                          <a:cs typeface="Open Sans"/>
                        </a:rPr>
                        <a:t> communication and establish M&amp;A goals.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Review</a:t>
                      </a:r>
                      <a:r>
                        <a:rPr lang="en-US" sz="1000" b="0" baseline="0" dirty="0" smtClean="0">
                          <a:cs typeface="Open Sans"/>
                        </a:rPr>
                        <a:t> </a:t>
                      </a:r>
                      <a:r>
                        <a:rPr lang="en-US" sz="1000" b="0" i="1" dirty="0" smtClean="0">
                          <a:cs typeface="Open Sans"/>
                        </a:rPr>
                        <a:t>Project Napkin</a:t>
                      </a:r>
                      <a:r>
                        <a:rPr lang="en-US" sz="1000" b="0" dirty="0" smtClean="0">
                          <a:cs typeface="Open Sans"/>
                        </a:rPr>
                        <a:t>.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SzPct val="150000"/>
                        <a:buNone/>
                      </a:pPr>
                      <a:endParaRPr lang="en-US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Build discovery</a:t>
                      </a:r>
                      <a:r>
                        <a:rPr lang="en-US" sz="1000" b="0" baseline="0" dirty="0" smtClean="0">
                          <a:cs typeface="Open Sans"/>
                        </a:rPr>
                        <a:t> plan.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Conduct risk</a:t>
                      </a:r>
                      <a:r>
                        <a:rPr lang="en-US" sz="1000" b="0" baseline="0" dirty="0" smtClean="0">
                          <a:cs typeface="Open Sans"/>
                        </a:rPr>
                        <a:t> and value assessment.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Establish partnership and staff retention strategy.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Build day 1 minimum viable operating</a:t>
                      </a:r>
                      <a:r>
                        <a:rPr lang="en-US" sz="1000" b="0" baseline="0" dirty="0" smtClean="0">
                          <a:cs typeface="Open Sans"/>
                        </a:rPr>
                        <a:t> model</a:t>
                      </a:r>
                      <a:r>
                        <a:rPr lang="en-US" sz="1000" b="0" dirty="0" smtClean="0">
                          <a:cs typeface="Open Sans"/>
                        </a:rPr>
                        <a:t> and project plan.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SzPct val="150000"/>
                        <a:buNone/>
                      </a:pPr>
                      <a:endParaRPr lang="en-US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Determine long-term future state.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Build long-term integration project</a:t>
                      </a:r>
                      <a:r>
                        <a:rPr lang="en-US" sz="1000" b="0" baseline="0" dirty="0" smtClean="0">
                          <a:cs typeface="Open Sans"/>
                        </a:rPr>
                        <a:t> plan.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Conduct project</a:t>
                      </a:r>
                      <a:r>
                        <a:rPr lang="en-US" sz="1000" b="0" baseline="0" dirty="0" smtClean="0">
                          <a:cs typeface="Open Sans"/>
                        </a:rPr>
                        <a:t> and process post-mortem.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7849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Onsite</a:t>
                      </a:r>
                      <a:r>
                        <a:rPr lang="en-CA" sz="1000" b="1" baseline="0" dirty="0" smtClean="0">
                          <a:solidFill>
                            <a:schemeClr val="bg1"/>
                          </a:solidFill>
                        </a:rPr>
                        <a:t> Workshop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1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M&amp;A Goals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2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Discovery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3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Short-Term Integration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4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Long-Term Integration</a:t>
                      </a: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130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1 Results: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M&amp;A</a:t>
                      </a:r>
                      <a:r>
                        <a:rPr lang="en-US" sz="1000" baseline="0" dirty="0" smtClean="0"/>
                        <a:t> goals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Communication plan</a:t>
                      </a:r>
                      <a:endParaRPr lang="en-CA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2 Results: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Current state assessment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Risk</a:t>
                      </a:r>
                      <a:r>
                        <a:rPr lang="en-US" sz="1000" baseline="0" dirty="0" smtClean="0"/>
                        <a:t> assessment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Value assessment</a:t>
                      </a:r>
                      <a:endParaRPr lang="en-CA" sz="1000" dirty="0" smtClean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3 Results: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Day</a:t>
                      </a:r>
                      <a:r>
                        <a:rPr lang="en-US" sz="1000" baseline="0" dirty="0" smtClean="0"/>
                        <a:t> 1 minimum viable operating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Day 1 project plan</a:t>
                      </a:r>
                      <a:endParaRPr lang="en-CA" sz="1000" dirty="0" smtClean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4 Results: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Long-Term</a:t>
                      </a:r>
                      <a:r>
                        <a:rPr lang="en-US" sz="1000" baseline="0" dirty="0" smtClean="0"/>
                        <a:t> integration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Process improvements</a:t>
                      </a:r>
                      <a:endParaRPr lang="en-CA" sz="1000" dirty="0" smtClean="0"/>
                    </a:p>
                    <a:p>
                      <a:endParaRPr lang="en-CA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3" y="3217046"/>
            <a:ext cx="974520" cy="877885"/>
          </a:xfrm>
          <a:prstGeom prst="rect">
            <a:avLst/>
          </a:prstGeom>
        </p:spPr>
      </p:pic>
      <p:pic>
        <p:nvPicPr>
          <p:cNvPr id="27" name="Picture 26" descr="best-practice-blueprints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056" y="1675905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pic>
        <p:nvPicPr>
          <p:cNvPr id="28" name="Picture 27" descr="on-site-workshops.png"/>
          <p:cNvPicPr>
            <a:picLocks noChangeAspect="1"/>
          </p:cNvPicPr>
          <p:nvPr/>
        </p:nvPicPr>
        <p:blipFill rotWithShape="1">
          <a:blip r:embed="rId6" cstate="print"/>
          <a:srcRect l="12204" t="22820" r="8463" b="22257"/>
          <a:stretch/>
        </p:blipFill>
        <p:spPr>
          <a:xfrm>
            <a:off x="282240" y="4560943"/>
            <a:ext cx="752006" cy="483279"/>
          </a:xfrm>
          <a:prstGeom prst="rect">
            <a:avLst/>
          </a:prstGeom>
          <a:effectLst/>
        </p:spPr>
      </p:pic>
      <p:sp>
        <p:nvSpPr>
          <p:cNvPr id="29" name="Chevron 28"/>
          <p:cNvSpPr/>
          <p:nvPr/>
        </p:nvSpPr>
        <p:spPr>
          <a:xfrm>
            <a:off x="1284789" y="1146169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1. Establish Goals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9" name="Chevron 38"/>
          <p:cNvSpPr/>
          <p:nvPr/>
        </p:nvSpPr>
        <p:spPr>
          <a:xfrm>
            <a:off x="3223317" y="1146168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2. Conduct Discovery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0" name="Chevron 39"/>
          <p:cNvSpPr/>
          <p:nvPr/>
        </p:nvSpPr>
        <p:spPr>
          <a:xfrm>
            <a:off x="5161845" y="1146167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3. Plan Short-Term Integration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7100373" y="1146167"/>
            <a:ext cx="1938528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4. Map Long-Term </a:t>
            </a:r>
            <a:r>
              <a:rPr lang="en-US" sz="1400" dirty="0">
                <a:solidFill>
                  <a:srgbClr val="FFFFFF"/>
                </a:solidFill>
              </a:rPr>
              <a:t>I</a:t>
            </a:r>
            <a:r>
              <a:rPr lang="en-US" sz="1400" dirty="0" smtClean="0">
                <a:solidFill>
                  <a:srgbClr val="FFFFFF"/>
                </a:solidFill>
              </a:rPr>
              <a:t>ntegration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M&amp;A Runbook for I&amp;O – project overview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13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overview </a:t>
            </a:r>
            <a:endParaRPr lang="en-US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639475" y="1143778"/>
            <a:ext cx="81994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3333"/>
              </a:buClr>
              <a:buFont typeface="Arial" pitchFamily="34" charset="0"/>
              <a:buNone/>
            </a:pPr>
            <a:r>
              <a:rPr lang="en-US" sz="1400" dirty="0" smtClean="0">
                <a:solidFill>
                  <a:srgbClr val="333333"/>
                </a:solidFill>
              </a:rPr>
              <a:t>Contact your account representative or e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mail </a:t>
            </a:r>
            <a:r>
              <a:rPr lang="en-US" sz="1400" dirty="0" smtClean="0">
                <a:solidFill>
                  <a:srgbClr val="333333"/>
                </a:solidFill>
                <a:cs typeface="Open Sans"/>
                <a:hlinkClick r:id="rId3"/>
              </a:rPr>
              <a:t>Workshops@InfoTech.com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 for more information.</a:t>
            </a:r>
            <a:endParaRPr lang="en-US" sz="1400" dirty="0">
              <a:solidFill>
                <a:srgbClr val="333333"/>
              </a:solidFill>
            </a:endParaRPr>
          </a:p>
        </p:txBody>
      </p:sp>
      <p:graphicFrame>
        <p:nvGraphicFramePr>
          <p:cNvPr id="1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79177"/>
              </p:ext>
            </p:extLst>
          </p:nvPr>
        </p:nvGraphicFramePr>
        <p:xfrm>
          <a:off x="251519" y="1677686"/>
          <a:ext cx="8625781" cy="459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31"/>
                <a:gridCol w="1660130"/>
                <a:gridCol w="1660130"/>
                <a:gridCol w="1660130"/>
                <a:gridCol w="1660130"/>
                <a:gridCol w="1660130"/>
              </a:tblGrid>
              <a:tr h="287991"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Pre-Workshop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3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Workshop Day 1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41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Workshop Day 2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59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Workshop Day 3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6F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Workshop Day 4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89B4"/>
                    </a:solidFill>
                  </a:tcPr>
                </a:tc>
              </a:tr>
              <a:tr h="2426569">
                <a:tc>
                  <a:txBody>
                    <a:bodyPr/>
                    <a:lstStyle/>
                    <a:p>
                      <a:pPr marL="216000" indent="-457200" algn="ctr">
                        <a:spcAft>
                          <a:spcPts val="500"/>
                        </a:spcAft>
                      </a:pPr>
                      <a:r>
                        <a:rPr lang="en-CA" sz="1200" b="1" baseline="0" dirty="0" smtClean="0">
                          <a:solidFill>
                            <a:schemeClr val="bg1"/>
                          </a:solidFill>
                        </a:rPr>
                        <a:t>Activities</a:t>
                      </a:r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Establish High-Level</a:t>
                      </a: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 Scope</a:t>
                      </a:r>
                      <a:endParaRPr lang="en-CA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0.1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Consult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with stakeholders.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0.2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Establish M&amp;A business goals.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0.3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Conduct target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discovery.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0.4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Document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own environment.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0.5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Clarify goals.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Conduct Target Assessment</a:t>
                      </a:r>
                      <a:endParaRPr lang="en-CA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Scope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I&amp;O M&amp;A project.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Assess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risks.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 algn="l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Assess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value.</a:t>
                      </a:r>
                    </a:p>
                    <a:p>
                      <a:pPr marL="216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4 Consult with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business stakeholders about risks and value.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Build Day 1 Integration Project Plan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3.1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Determine day 1 minimum viable operating model post M&amp;A.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3.2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Identify gaps.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Build day 1 project plan.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Estimate required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resources.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Build Long-Term Project Plan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4.1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Determine long-term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future state.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4.2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Map long-term project plan.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Consult with business stakeholders on long-term plan.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Plan Change Management and Continual Improvement</a:t>
                      </a:r>
                      <a:endParaRPr lang="en-CA" sz="1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5.1 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Create change management plan.</a:t>
                      </a:r>
                    </a:p>
                    <a:p>
                      <a:pPr marL="216000" indent="-457200"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5.2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 Conduct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a p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rocess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post-mortem.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879845">
                <a:tc>
                  <a:txBody>
                    <a:bodyPr/>
                    <a:lstStyle/>
                    <a:p>
                      <a:pPr marL="2160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rgbClr val="FFFFFF"/>
                          </a:solidFill>
                        </a:rPr>
                        <a:t>Deliverables</a:t>
                      </a:r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</a:rPr>
                        <a:t>Stakeholder communication plan</a:t>
                      </a:r>
                      <a:endParaRPr lang="en-CA" sz="1000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</a:rPr>
                        <a:t>M&amp;A business goals</a:t>
                      </a:r>
                      <a:endParaRPr lang="en-CA" sz="1000" b="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i="1" baseline="0" dirty="0" smtClean="0">
                          <a:solidFill>
                            <a:schemeClr val="tx1"/>
                          </a:solidFill>
                        </a:rPr>
                        <a:t>I&amp;O M&amp;A Discovery Template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i="0" baseline="0" dirty="0" smtClean="0">
                          <a:solidFill>
                            <a:schemeClr val="tx1"/>
                          </a:solidFill>
                        </a:rPr>
                        <a:t>Current state of own organization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i="1" dirty="0" smtClean="0">
                          <a:solidFill>
                            <a:schemeClr val="tx1"/>
                          </a:solidFill>
                        </a:rPr>
                        <a:t>I&amp;O M&amp;A Project</a:t>
                      </a:r>
                      <a:r>
                        <a:rPr lang="en-CA" sz="1000" b="0" i="1" baseline="0" dirty="0" smtClean="0">
                          <a:solidFill>
                            <a:schemeClr val="tx1"/>
                          </a:solidFill>
                        </a:rPr>
                        <a:t> Napkin</a:t>
                      </a:r>
                    </a:p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Risk assessment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Value assessment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Day 1 integration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project plan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Long-term integration project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plan</a:t>
                      </a:r>
                    </a:p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Change management plan</a:t>
                      </a:r>
                    </a:p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Process improvements action items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144000"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134" y="2082345"/>
            <a:ext cx="6716516" cy="40421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CA" sz="1600" i="1" dirty="0" smtClean="0">
                <a:solidFill>
                  <a:schemeClr val="bg1"/>
                </a:solidFill>
                <a:latin typeface="+mj-lt"/>
              </a:rPr>
              <a:t>Infrastructure and Operations is crucial to the success of any IT integration for a significant merger or acquisition, yet the I&amp;O group is all too often the last to find out about upcoming deals. </a:t>
            </a:r>
          </a:p>
          <a:p>
            <a:pPr>
              <a:spcAft>
                <a:spcPts val="500"/>
              </a:spcAft>
            </a:pPr>
            <a:r>
              <a:rPr lang="en-US" sz="1600" i="1" dirty="0" smtClean="0">
                <a:solidFill>
                  <a:schemeClr val="bg1"/>
                </a:solidFill>
                <a:latin typeface="+mj-lt"/>
              </a:rPr>
              <a:t>Stuck with little time and less information, the I&amp;O leader may have to pull an integration budget out of a hat before having any realistic chance to evaluate scope.</a:t>
            </a:r>
          </a:p>
          <a:p>
            <a:pPr>
              <a:spcAft>
                <a:spcPts val="500"/>
              </a:spcAft>
            </a:pPr>
            <a:r>
              <a:rPr lang="en-US" sz="1600" i="1" dirty="0" smtClean="0">
                <a:solidFill>
                  <a:schemeClr val="bg1"/>
                </a:solidFill>
                <a:latin typeface="+mj-lt"/>
              </a:rPr>
              <a:t>IT leaders often tend to focus on the technical aspects of the integration, but it’s the so-called soft skills that are really key to the success of integration efforts. </a:t>
            </a:r>
          </a:p>
          <a:p>
            <a:pPr>
              <a:spcAft>
                <a:spcPts val="500"/>
              </a:spcAft>
            </a:pPr>
            <a:r>
              <a:rPr lang="en-US" sz="1600" i="1" dirty="0" smtClean="0">
                <a:solidFill>
                  <a:schemeClr val="bg1"/>
                </a:solidFill>
                <a:latin typeface="+mj-lt"/>
              </a:rPr>
              <a:t>I&amp;O leaders should focus their efforts on communicating with business stakeholders, negotiating with members of the other organization, and handling organizational and cultural change.</a:t>
            </a:r>
            <a:endParaRPr lang="en-CA" sz="1600" i="1" dirty="0" smtClean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CA" sz="1600" i="1" dirty="0">
                <a:solidFill>
                  <a:schemeClr val="bg1"/>
                </a:solidFill>
                <a:latin typeface="+mj-lt"/>
              </a:rPr>
              <a:t/>
            </a:r>
            <a:br>
              <a:rPr lang="en-CA" sz="1600" i="1" dirty="0">
                <a:solidFill>
                  <a:schemeClr val="bg1"/>
                </a:solidFill>
                <a:latin typeface="+mj-lt"/>
              </a:rPr>
            </a:br>
            <a:r>
              <a:rPr lang="en-CA" sz="1600" b="1" i="1" dirty="0">
                <a:solidFill>
                  <a:schemeClr val="bg1"/>
                </a:solidFill>
                <a:latin typeface="+mj-lt"/>
              </a:rPr>
              <a:t/>
            </a:r>
            <a:br>
              <a:rPr lang="en-CA" sz="1600" b="1" i="1" dirty="0">
                <a:solidFill>
                  <a:schemeClr val="bg1"/>
                </a:solidFill>
                <a:latin typeface="+mj-lt"/>
              </a:rPr>
            </a:br>
            <a:endParaRPr lang="en-CA" sz="16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733" y="5462962"/>
            <a:ext cx="4460917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CA" sz="1400" b="1" dirty="0" smtClean="0">
                <a:solidFill>
                  <a:schemeClr val="bg1"/>
                </a:solidFill>
              </a:rPr>
              <a:t>Derek Shank, </a:t>
            </a:r>
          </a:p>
          <a:p>
            <a:pPr algn="r"/>
            <a:r>
              <a:rPr lang="en-CA" sz="1400" dirty="0" smtClean="0">
                <a:solidFill>
                  <a:schemeClr val="bg1"/>
                </a:solidFill>
              </a:rPr>
              <a:t>Senior Consulting Analyst, Infrastructure &amp; Operations </a:t>
            </a:r>
            <a:br>
              <a:rPr lang="en-CA" sz="1400" dirty="0" smtClean="0">
                <a:solidFill>
                  <a:schemeClr val="bg1"/>
                </a:solidFill>
              </a:rPr>
            </a:br>
            <a:r>
              <a:rPr lang="en-CA" sz="1400" dirty="0" smtClean="0">
                <a:solidFill>
                  <a:schemeClr val="bg1"/>
                </a:solidFill>
              </a:rPr>
              <a:t>Info-Tech Research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852" y="1441311"/>
            <a:ext cx="5944995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Take the reins for the next merger or acquisition.</a:t>
            </a:r>
            <a:r>
              <a:rPr lang="en-CA" sz="2400" b="1" dirty="0" smtClean="0">
                <a:solidFill>
                  <a:schemeClr val="bg1"/>
                </a:solidFill>
              </a:rPr>
              <a:t> 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56594"/>
            <a:ext cx="9144000" cy="10970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/>
            <a:r>
              <a:rPr lang="en-CA" sz="4000" b="1" dirty="0">
                <a:solidFill>
                  <a:schemeClr val="bg1"/>
                </a:solidFill>
              </a:rPr>
              <a:t>ANALYST PERSPECTIVE </a:t>
            </a:r>
          </a:p>
        </p:txBody>
      </p:sp>
      <p:pic>
        <p:nvPicPr>
          <p:cNvPr id="10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52" y="1937643"/>
            <a:ext cx="678666" cy="619651"/>
          </a:xfrm>
          <a:prstGeom prst="rect">
            <a:avLst/>
          </a:prstGeom>
        </p:spPr>
      </p:pic>
      <p:pic>
        <p:nvPicPr>
          <p:cNvPr id="11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959" y="4847306"/>
            <a:ext cx="656535" cy="5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the M&amp;A’s moving parts with a systematic approach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46703" y="1664381"/>
            <a:ext cx="4041648" cy="1677491"/>
          </a:xfrm>
        </p:spPr>
        <p:txBody>
          <a:bodyPr/>
          <a:lstStyle/>
          <a:p>
            <a:r>
              <a:rPr lang="en-US" dirty="0" smtClean="0"/>
              <a:t>I&amp;O leaders tasked with M&amp;A efforts</a:t>
            </a:r>
          </a:p>
          <a:p>
            <a:r>
              <a:rPr lang="en-US" dirty="0" smtClean="0"/>
              <a:t>CIOs who want to partner with the business to achieve M&amp;A value</a:t>
            </a:r>
          </a:p>
          <a:p>
            <a:r>
              <a:rPr lang="en-US" dirty="0" smtClean="0"/>
              <a:t>Enterprise architects who want to align I&amp;O to the M&amp;A business objectives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35436" y="1664381"/>
            <a:ext cx="4041648" cy="1677491"/>
          </a:xfrm>
        </p:spPr>
        <p:txBody>
          <a:bodyPr/>
          <a:lstStyle/>
          <a:p>
            <a:r>
              <a:rPr lang="en-US" dirty="0" smtClean="0"/>
              <a:t>Collaborate with business stakeholders</a:t>
            </a:r>
          </a:p>
          <a:p>
            <a:r>
              <a:rPr lang="en-US" dirty="0" smtClean="0"/>
              <a:t>Establish key goals and I&amp;O implications of a merger or acquisition</a:t>
            </a:r>
          </a:p>
          <a:p>
            <a:r>
              <a:rPr lang="en-US" dirty="0" smtClean="0"/>
              <a:t>Build a project plan</a:t>
            </a:r>
          </a:p>
          <a:p>
            <a:r>
              <a:rPr lang="en-US" dirty="0" smtClean="0"/>
              <a:t>Focus time and energy on the most critical tasks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>
          <a:xfrm>
            <a:off x="246703" y="4290446"/>
            <a:ext cx="4041648" cy="1677491"/>
          </a:xfrm>
        </p:spPr>
        <p:txBody>
          <a:bodyPr/>
          <a:lstStyle/>
          <a:p>
            <a:r>
              <a:rPr lang="en-US" dirty="0" smtClean="0"/>
              <a:t>Portfolio managers</a:t>
            </a:r>
          </a:p>
          <a:p>
            <a:r>
              <a:rPr lang="en-US" dirty="0" smtClean="0"/>
              <a:t>Project managers</a:t>
            </a:r>
          </a:p>
          <a:p>
            <a:r>
              <a:rPr lang="en-US" dirty="0" smtClean="0"/>
              <a:t>CEOs</a:t>
            </a:r>
          </a:p>
          <a:p>
            <a:r>
              <a:rPr lang="en-US" dirty="0" smtClean="0"/>
              <a:t>CFOs</a:t>
            </a:r>
          </a:p>
          <a:p>
            <a:r>
              <a:rPr lang="en-US" dirty="0" smtClean="0"/>
              <a:t>COOs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>
          <a:xfrm>
            <a:off x="4830836" y="4286203"/>
            <a:ext cx="4041648" cy="1677491"/>
          </a:xfrm>
        </p:spPr>
        <p:txBody>
          <a:bodyPr/>
          <a:lstStyle/>
          <a:p>
            <a:r>
              <a:rPr lang="en-US" dirty="0" smtClean="0"/>
              <a:t>Plan for and allocate appropriate resources to the project</a:t>
            </a:r>
          </a:p>
          <a:p>
            <a:r>
              <a:rPr lang="en-US" dirty="0" smtClean="0"/>
              <a:t>Work with I&amp;O to mitigate service disruptions caused by the integration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You find out that a merger or significant acquisition is imminent and are tasked with leading the integration of IT Infrastructure and Operations.</a:t>
            </a:r>
          </a:p>
          <a:p>
            <a:r>
              <a:rPr lang="en-US" dirty="0" smtClean="0"/>
              <a:t>From network and telephony to data centers and the service desk, there’s a pile of work on your plate with no clear place to start.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7848" y="3002579"/>
            <a:ext cx="5257800" cy="1076983"/>
          </a:xfrm>
        </p:spPr>
        <p:txBody>
          <a:bodyPr/>
          <a:lstStyle/>
          <a:p>
            <a:r>
              <a:rPr lang="en-US" dirty="0" smtClean="0"/>
              <a:t>Even if you were involved in due diligence, you likely didn’t have enough time or access to information to develop a solid understanding of the other organization’s environment.</a:t>
            </a:r>
          </a:p>
          <a:p>
            <a:r>
              <a:rPr lang="en-US" dirty="0" smtClean="0"/>
              <a:t>Documentation may be lacking or nonexistent, and the other organization involved in a merger or acquisition is often less than helpful.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5868" y="4541228"/>
            <a:ext cx="8623607" cy="1808438"/>
          </a:xfrm>
        </p:spPr>
        <p:txBody>
          <a:bodyPr/>
          <a:lstStyle/>
          <a:p>
            <a:r>
              <a:rPr lang="en-US" dirty="0" smtClean="0"/>
              <a:t>Use Info-Tech’s four-phase methodology to develop two prioritized lists of projects: one for the short-term and another for medium- and long-term</a:t>
            </a:r>
          </a:p>
          <a:p>
            <a:r>
              <a:rPr lang="en-US" dirty="0" smtClean="0"/>
              <a:t>Tailor your approach based on the business objectives of the merger or acquisition.</a:t>
            </a:r>
          </a:p>
          <a:p>
            <a:r>
              <a:rPr lang="en-US" dirty="0" smtClean="0"/>
              <a:t>Separate the </a:t>
            </a:r>
            <a:r>
              <a:rPr lang="en-US" i="1" dirty="0" smtClean="0"/>
              <a:t>must-haves</a:t>
            </a:r>
            <a:r>
              <a:rPr lang="en-US" dirty="0" smtClean="0"/>
              <a:t> from the </a:t>
            </a:r>
            <a:r>
              <a:rPr lang="en-US" i="1" dirty="0" smtClean="0"/>
              <a:t>nice-to-haves.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Ensure adequate personnel and budget.</a:t>
            </a:r>
          </a:p>
          <a:p>
            <a:r>
              <a:rPr lang="en-US" dirty="0" smtClean="0"/>
              <a:t>Plan for the integration into normal operations.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37241" y="1534097"/>
            <a:ext cx="3083231" cy="2523241"/>
          </a:xfr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>
                <a:solidFill>
                  <a:srgbClr val="333333"/>
                </a:solidFill>
              </a:rPr>
              <a:t>Manage expectations.</a:t>
            </a:r>
            <a:r>
              <a:rPr lang="en-US" dirty="0"/>
              <a:t> </a:t>
            </a:r>
            <a:r>
              <a:rPr lang="en-US" dirty="0" smtClean="0"/>
              <a:t>The business often expects integration in days or weeks, not months or years. You need to set them straight.</a:t>
            </a:r>
            <a:endParaRPr lang="en-US" dirty="0" smtClean="0">
              <a:solidFill>
                <a:srgbClr val="333333"/>
              </a:solidFill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/>
              <a:t>Open your checkbook and prepare to hire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dirty="0" smtClean="0"/>
              <a:t>Integration will require a temporary increase in resources.</a:t>
            </a:r>
            <a:endParaRPr lang="en-US" dirty="0" smtClean="0">
              <a:solidFill>
                <a:srgbClr val="333333"/>
              </a:solidFill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/>
              <a:t>Tackle organizational and cultural change.</a:t>
            </a:r>
            <a:r>
              <a:rPr lang="en-US" dirty="0" smtClean="0"/>
              <a:t> People are harder to integrate than technology. Culture change is the hardest part, and the integration plan should address it</a:t>
            </a:r>
            <a:r>
              <a:rPr lang="en-US" dirty="0" smtClean="0">
                <a:solidFill>
                  <a:srgbClr val="333333"/>
                </a:solidFill>
              </a:rPr>
              <a:t>. 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I&amp;O integration costs a lot</a:t>
            </a:r>
            <a:endParaRPr lang="en-C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57174" y="1378242"/>
            <a:ext cx="4176713" cy="454709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Integration is often the largest expense involved in a merger or acquisition.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IT integration can cost </a:t>
            </a:r>
            <a:r>
              <a:rPr lang="en-US" sz="1800" b="1" dirty="0" smtClean="0"/>
              <a:t>45-65%</a:t>
            </a:r>
            <a:r>
              <a:rPr lang="en-US" sz="1800" dirty="0" smtClean="0"/>
              <a:t> of the entire M&amp;A integration budget (Ciaramella).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/>
              <a:t>20% </a:t>
            </a:r>
            <a:r>
              <a:rPr lang="en-US" sz="1800" dirty="0" smtClean="0"/>
              <a:t>of companies don’t budget enough for post M&amp;A integration (Dean).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Even a well-planned IT integration can easily cost </a:t>
            </a:r>
            <a:r>
              <a:rPr lang="en-US" sz="1800" b="1" dirty="0" smtClean="0"/>
              <a:t>US$10,000 </a:t>
            </a:r>
            <a:r>
              <a:rPr lang="en-US" sz="1800" dirty="0" smtClean="0"/>
              <a:t>per </a:t>
            </a:r>
            <a:r>
              <a:rPr lang="en-US" sz="1800" dirty="0"/>
              <a:t>IT staff member (Boomer</a:t>
            </a:r>
            <a:r>
              <a:rPr lang="en-US" sz="1800" dirty="0" smtClean="0"/>
              <a:t>).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6120" y="1378242"/>
            <a:ext cx="3904959" cy="432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I&amp;O often isn’t involved until the eleventh hour</a:t>
            </a:r>
            <a:endParaRPr lang="en-C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412768" y="1476375"/>
            <a:ext cx="3203575" cy="45243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In a perfect world, I&amp;O would participate early in the due diligence phase of any M&amp;A deal.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In reality, all too often IT is the last to find out, once it’s practically a done deal.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I&amp;O leader may have only weeks or days to perform due diligence before frantically kicking off integration efforts.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375" y="1746839"/>
            <a:ext cx="4951786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business expects fast and flawless integration</a:t>
            </a:r>
            <a:endParaRPr lang="en-C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03499" y="1485900"/>
            <a:ext cx="3756201" cy="49736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business wants to realize the benefits of the M&amp;A as quickly as possible, as cheaply as possible, and with no disruption to day-to-day operations.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Business leaders know that IT must be involved but often lack visibility into the full scope of IT integration efforts.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TextBox 99"/>
          <p:cNvSpPr txBox="1"/>
          <p:nvPr/>
        </p:nvSpPr>
        <p:spPr>
          <a:xfrm>
            <a:off x="4871102" y="1679906"/>
            <a:ext cx="349165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The business is buying because it’s a business need. IT is an afterthought.</a:t>
            </a: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– Scott Young, Research Director, Infrastructure &amp; Operations</a:t>
            </a:r>
            <a:r>
              <a:rPr lang="en-US" sz="1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endParaRPr lang="en-US" sz="1400" i="1" dirty="0">
              <a:solidFill>
                <a:schemeClr val="tx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7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096" y="1628104"/>
            <a:ext cx="560881" cy="512108"/>
          </a:xfrm>
          <a:prstGeom prst="rect">
            <a:avLst/>
          </a:prstGeom>
        </p:spPr>
      </p:pic>
      <p:pic>
        <p:nvPicPr>
          <p:cNvPr id="9" name="Picture 1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3565" y="2365479"/>
            <a:ext cx="542591" cy="445047"/>
          </a:xfrm>
          <a:prstGeom prst="rect">
            <a:avLst/>
          </a:prstGeom>
        </p:spPr>
      </p:pic>
      <p:sp>
        <p:nvSpPr>
          <p:cNvPr id="10" name="Rectangle 97"/>
          <p:cNvSpPr/>
          <p:nvPr/>
        </p:nvSpPr>
        <p:spPr>
          <a:xfrm>
            <a:off x="1473930" y="5469260"/>
            <a:ext cx="7143750" cy="6760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You can’t score if you don’t place the goal posts. Set clear criteria for success and manage stakeholder expectations for integration budget and timelines.</a:t>
            </a:r>
            <a:endParaRPr lang="en-CA" sz="1400" dirty="0">
              <a:solidFill>
                <a:srgbClr val="333333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5469260"/>
            <a:ext cx="1615443" cy="682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" y="4296782"/>
            <a:ext cx="8333881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Infrastructure </a:t>
            </a:r>
            <a:r>
              <a:rPr lang="en-US" dirty="0" smtClean="0"/>
              <a:t>synergies typically account </a:t>
            </a:r>
            <a:r>
              <a:rPr lang="en-US" dirty="0"/>
              <a:t>for </a:t>
            </a:r>
            <a:r>
              <a:rPr lang="en-US" b="1" dirty="0"/>
              <a:t>10-20% of </a:t>
            </a:r>
            <a:r>
              <a:rPr lang="en-US" b="1" dirty="0" smtClean="0"/>
              <a:t>overall cost savings</a:t>
            </a:r>
            <a:r>
              <a:rPr lang="en-US" dirty="0" smtClean="0"/>
              <a:t> </a:t>
            </a:r>
            <a:r>
              <a:rPr lang="en-US" dirty="0"/>
              <a:t>for a </a:t>
            </a:r>
            <a:r>
              <a:rPr lang="en-US" dirty="0" smtClean="0"/>
              <a:t>merger </a:t>
            </a:r>
            <a:r>
              <a:rPr lang="en-US" dirty="0"/>
              <a:t>or </a:t>
            </a:r>
            <a:r>
              <a:rPr lang="en-US" dirty="0" smtClean="0"/>
              <a:t>acquisition </a:t>
            </a:r>
            <a:r>
              <a:rPr lang="en-US" dirty="0"/>
              <a:t>(</a:t>
            </a:r>
            <a:r>
              <a:rPr lang="en-US" dirty="0" smtClean="0"/>
              <a:t>Kearney, 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with the business to achieve success</a:t>
            </a:r>
            <a:endParaRPr lang="en-CA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57174" y="1228725"/>
            <a:ext cx="8628063" cy="49736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Use Info-Tech’s methodology to deliver value as a strategic partner.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I&amp;O leader’s main challenge is </a:t>
            </a:r>
            <a:r>
              <a:rPr lang="en-US" sz="1800" b="1" dirty="0" smtClean="0"/>
              <a:t>interpersonal</a:t>
            </a:r>
            <a:r>
              <a:rPr lang="en-US" sz="1800" dirty="0" smtClean="0"/>
              <a:t>, not technical.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project’s success depends on effective communication with business stakeholders and deft handling of organizational and cultural change.</a:t>
            </a:r>
          </a:p>
          <a:p>
            <a:endParaRPr lang="en-US" sz="18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098108"/>
              </p:ext>
            </p:extLst>
          </p:nvPr>
        </p:nvGraphicFramePr>
        <p:xfrm>
          <a:off x="4416611" y="2755530"/>
          <a:ext cx="4572000" cy="377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673329"/>
              </p:ext>
            </p:extLst>
          </p:nvPr>
        </p:nvGraphicFramePr>
        <p:xfrm>
          <a:off x="0" y="2799492"/>
          <a:ext cx="4964637" cy="301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78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metrics to measure the project’s success</a:t>
            </a:r>
            <a:endParaRPr lang="en-CA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57174" y="1228725"/>
            <a:ext cx="8724455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Achievement of I&amp;O integration objectives:</a:t>
            </a:r>
          </a:p>
          <a:p>
            <a:pPr marL="266700" indent="-266700"/>
            <a:r>
              <a:rPr lang="en-US" sz="1800" dirty="0" smtClean="0"/>
              <a:t>“Did we do what we set out to do?”</a:t>
            </a:r>
          </a:p>
          <a:p>
            <a:pPr marL="628650" lvl="2" indent="-266700"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/>
              <a:t>Define objectives based on consultation with business stakeholders.</a:t>
            </a:r>
          </a:p>
          <a:p>
            <a:pPr marL="628650" lvl="2" indent="-266700"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/>
              <a:t>Prioritize objectives based on business goals.</a:t>
            </a:r>
          </a:p>
          <a:p>
            <a:pPr marL="628650" lvl="2" indent="-266700"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1800" dirty="0" smtClean="0"/>
              <a:t>Review achievement of objectives.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 smtClean="0"/>
              <a:t>Metrics to consider:</a:t>
            </a:r>
          </a:p>
          <a:p>
            <a:pPr marL="266700" indent="-266700">
              <a:spcAft>
                <a:spcPts val="600"/>
              </a:spcAft>
            </a:pPr>
            <a:r>
              <a:rPr lang="en-US" sz="1800" dirty="0" smtClean="0"/>
              <a:t>I&amp;O operating budget as percentage of revenue (pre vs. post integration)</a:t>
            </a:r>
          </a:p>
          <a:p>
            <a:pPr marL="266700" indent="-266700">
              <a:spcAft>
                <a:spcPts val="600"/>
              </a:spcAft>
            </a:pPr>
            <a:r>
              <a:rPr lang="en-US" sz="1800" dirty="0" smtClean="0"/>
              <a:t>IT operating budget per supported end user </a:t>
            </a:r>
            <a:r>
              <a:rPr lang="en-US" sz="1800" dirty="0"/>
              <a:t>(pre vs. post integration</a:t>
            </a:r>
            <a:r>
              <a:rPr lang="en-US" sz="1800" dirty="0" smtClean="0"/>
              <a:t>)</a:t>
            </a:r>
          </a:p>
          <a:p>
            <a:pPr marL="266700" indent="-266700">
              <a:spcAft>
                <a:spcPts val="600"/>
              </a:spcAft>
            </a:pPr>
            <a:r>
              <a:rPr lang="en-US" sz="1800" dirty="0" smtClean="0"/>
              <a:t>Business satisfaction with IT </a:t>
            </a:r>
            <a:r>
              <a:rPr lang="en-US" sz="1800" dirty="0"/>
              <a:t>(pre vs. post integration</a:t>
            </a:r>
            <a:r>
              <a:rPr lang="en-US" sz="1800" dirty="0" smtClean="0"/>
              <a:t>)</a:t>
            </a:r>
          </a:p>
          <a:p>
            <a:pPr marL="266700" indent="-266700">
              <a:spcAft>
                <a:spcPts val="600"/>
              </a:spcAft>
            </a:pPr>
            <a:r>
              <a:rPr lang="en-US" sz="1800" dirty="0" smtClean="0"/>
              <a:t>End-user satisfaction with IT </a:t>
            </a:r>
            <a:r>
              <a:rPr lang="en-US" sz="1800" dirty="0"/>
              <a:t>(pre vs. post integration</a:t>
            </a:r>
            <a:r>
              <a:rPr lang="en-US" sz="1800" dirty="0" smtClean="0"/>
              <a:t>)</a:t>
            </a:r>
          </a:p>
          <a:p>
            <a:pPr marL="266700" indent="-266700">
              <a:spcAft>
                <a:spcPts val="600"/>
              </a:spcAft>
            </a:pPr>
            <a:r>
              <a:rPr lang="en-US" sz="1800" dirty="0" smtClean="0"/>
              <a:t>Availability (uptime) of core services (before, after, and during integration)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11" name="Rectangle 97"/>
          <p:cNvSpPr/>
          <p:nvPr/>
        </p:nvSpPr>
        <p:spPr>
          <a:xfrm>
            <a:off x="1585454" y="5621564"/>
            <a:ext cx="7060344" cy="6760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</a:rPr>
              <a:t>There are no one-size-fits-all metrics for a successful integration. Measures will vary depending on the situation. Define your own metrics based on the business goals driving the M/A.</a:t>
            </a:r>
            <a:endParaRPr lang="en-CA" sz="1400" dirty="0">
              <a:solidFill>
                <a:srgbClr val="33333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5621564"/>
            <a:ext cx="1615443" cy="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79565a41421d0e5a461827ab8a64c2a6dcf93"/>
  <p:tag name="ISPRING_RESOURCE_PATHS_HASH_2" val="b4f66ad4a07985a5d9c49e97317bbc23e3ea47f"/>
</p:tagLst>
</file>

<file path=ppt/theme/theme1.xml><?xml version="1.0" encoding="utf-8"?>
<a:theme xmlns:a="http://schemas.openxmlformats.org/drawingml/2006/main" name="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1505</Words>
  <Application>Microsoft Office PowerPoint</Application>
  <PresentationFormat>On-screen Show (4:3)</PresentationFormat>
  <Paragraphs>189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Open Sans</vt:lpstr>
      <vt:lpstr>Wingdings</vt:lpstr>
      <vt:lpstr>Theme1</vt:lpstr>
      <vt:lpstr>PowerPoint Presentation</vt:lpstr>
      <vt:lpstr>PowerPoint Presentation</vt:lpstr>
      <vt:lpstr>Manage the M&amp;A’s moving parts with a systematic approach</vt:lpstr>
      <vt:lpstr>Executive summary</vt:lpstr>
      <vt:lpstr>I&amp;O integration costs a lot</vt:lpstr>
      <vt:lpstr>And I&amp;O often isn’t involved until the eleventh hour</vt:lpstr>
      <vt:lpstr>But the business expects fast and flawless integration</vt:lpstr>
      <vt:lpstr>Partner with the business to achieve success</vt:lpstr>
      <vt:lpstr>Define metrics to measure the project’s success</vt:lpstr>
      <vt:lpstr>Info-Tech offers various levels of support to best suit your needs</vt:lpstr>
      <vt:lpstr>M&amp;A Runbook for I&amp;O – project overview</vt:lpstr>
      <vt:lpstr>Workshop overview 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2019-06-06T19:30:14Z</dcterms:created>
  <dcterms:modified xsi:type="dcterms:W3CDTF">2019-06-06T19:31:25Z</dcterms:modified>
</cp:coreProperties>
</file>