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667" r:id="rId3"/>
  </p:sldMasterIdLst>
  <p:notesMasterIdLst>
    <p:notesMasterId r:id="rId22"/>
  </p:notesMasterIdLst>
  <p:handoutMasterIdLst>
    <p:handoutMasterId r:id="rId23"/>
  </p:handoutMasterIdLst>
  <p:sldIdLst>
    <p:sldId id="552" r:id="rId4"/>
    <p:sldId id="842" r:id="rId5"/>
    <p:sldId id="860" r:id="rId6"/>
    <p:sldId id="852" r:id="rId7"/>
    <p:sldId id="312" r:id="rId8"/>
    <p:sldId id="837" r:id="rId9"/>
    <p:sldId id="845" r:id="rId10"/>
    <p:sldId id="839" r:id="rId11"/>
    <p:sldId id="562" r:id="rId12"/>
    <p:sldId id="563" r:id="rId13"/>
    <p:sldId id="840" r:id="rId14"/>
    <p:sldId id="276" r:id="rId15"/>
    <p:sldId id="537" r:id="rId16"/>
    <p:sldId id="847" r:id="rId17"/>
    <p:sldId id="356" r:id="rId18"/>
    <p:sldId id="543" r:id="rId19"/>
    <p:sldId id="544" r:id="rId20"/>
    <p:sldId id="558" r:id="rId21"/>
  </p:sldIdLst>
  <p:sldSz cx="12193588" cy="6858000"/>
  <p:notesSz cx="11309350" cy="20104100"/>
  <p:embeddedFontLst>
    <p:embeddedFont>
      <p:font typeface="Calibri" panose="020F0502020204030204" pitchFamily="34" charset="0"/>
      <p:regular r:id="rId24"/>
      <p:bold r:id="rId25"/>
      <p:italic r:id="rId26"/>
      <p:boldItalic r:id="rId27"/>
    </p:embeddedFont>
    <p:embeddedFont>
      <p:font typeface="Exo" panose="02000303000000000000" pitchFamily="2" charset="0"/>
      <p:regular r:id="rId28"/>
      <p:bold r:id="rId29"/>
      <p:italic r:id="rId30"/>
      <p:boldItalic r:id="rId31"/>
    </p:embeddedFont>
    <p:embeddedFont>
      <p:font typeface="Exo demibold" panose="02000703000000000000" pitchFamily="2" charset="0"/>
      <p:bold r:id="rId32"/>
    </p:embeddedFont>
    <p:embeddedFont>
      <p:font typeface="Exo Light" panose="02000303000000000000" pitchFamily="2" charset="0"/>
      <p:regular r:id="rId33"/>
      <p:italic r:id="rId34"/>
    </p:embeddedFont>
    <p:embeddedFont>
      <p:font typeface="Montserrat" panose="00000500000000000000" pitchFamily="2" charset="0"/>
      <p:regular r:id="rId35"/>
      <p:bold r:id="rId36"/>
      <p:italic r:id="rId37"/>
      <p:boldItalic r:id="rId38"/>
    </p:embeddedFont>
    <p:embeddedFont>
      <p:font typeface="Montserrat ExtraBold" panose="00000900000000000000" pitchFamily="2" charset="0"/>
      <p:bold r:id="rId39"/>
      <p:boldItalic r:id="rId40"/>
    </p:embeddedFont>
    <p:embeddedFont>
      <p:font typeface="Montserrat Light" panose="00000400000000000000" pitchFamily="2" charset="0"/>
      <p:regular r:id="rId41"/>
      <p:italic r:id="rId42"/>
    </p:embeddedFont>
    <p:embeddedFont>
      <p:font typeface="Montserrat Medium" panose="00000600000000000000" pitchFamily="2" charset="0"/>
      <p:regular r:id="rId43"/>
      <p:bold r:id="rId44"/>
      <p:italic r:id="rId45"/>
    </p:embeddedFont>
    <p:embeddedFont>
      <p:font typeface="Montserrat SemiBold" panose="00000700000000000000"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Condensed Light" panose="02000000000000000000" pitchFamily="2" charset="0"/>
      <p:regular r:id="rId54"/>
      <p:italic r:id="rId55"/>
    </p:embeddedFont>
    <p:embeddedFont>
      <p:font typeface="Roboto Light" panose="02000000000000000000" pitchFamily="2" charset="0"/>
      <p:regular r:id="rId56"/>
      <p:italic r:id="rId57"/>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D02B3F6-70F4-8645-B5BA-8B11454C6E34}">
          <p14:sldIdLst>
            <p14:sldId id="552"/>
            <p14:sldId id="842"/>
            <p14:sldId id="860"/>
            <p14:sldId id="852"/>
            <p14:sldId id="312"/>
            <p14:sldId id="837"/>
            <p14:sldId id="845"/>
            <p14:sldId id="839"/>
            <p14:sldId id="562"/>
            <p14:sldId id="563"/>
            <p14:sldId id="840"/>
            <p14:sldId id="276"/>
            <p14:sldId id="537"/>
            <p14:sldId id="847"/>
            <p14:sldId id="356"/>
            <p14:sldId id="543"/>
            <p14:sldId id="544"/>
            <p14:sldId id="558"/>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7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1A76B8"/>
    <a:srgbClr val="7F7F7F"/>
    <a:srgbClr val="29475F"/>
    <a:srgbClr val="CBDBE8"/>
    <a:srgbClr val="858585"/>
    <a:srgbClr val="FF6D6D"/>
    <a:srgbClr val="6E8292"/>
    <a:srgbClr val="414141"/>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1" autoAdjust="0"/>
    <p:restoredTop sz="96122" autoAdjust="0"/>
  </p:normalViewPr>
  <p:slideViewPr>
    <p:cSldViewPr snapToGrid="0">
      <p:cViewPr varScale="1">
        <p:scale>
          <a:sx n="110" d="100"/>
          <a:sy n="110" d="100"/>
        </p:scale>
        <p:origin x="438" y="108"/>
      </p:cViewPr>
      <p:guideLst>
        <p:guide orient="horz" pos="3792"/>
        <p:guide pos="3817"/>
      </p:guideLst>
    </p:cSldViewPr>
  </p:slideViewPr>
  <p:notesTextViewPr>
    <p:cViewPr>
      <p:scale>
        <a:sx n="1" d="1"/>
        <a:sy n="1" d="1"/>
      </p:scale>
      <p:origin x="0" y="0"/>
    </p:cViewPr>
  </p:notesTextViewPr>
  <p:sorterViewPr>
    <p:cViewPr>
      <p:scale>
        <a:sx n="100" d="100"/>
        <a:sy n="100" d="100"/>
      </p:scale>
      <p:origin x="0" y="-2376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8" Type="http://schemas.openxmlformats.org/officeDocument/2006/relationships/slide" Target="slides/slide5.xml"/><Relationship Id="rId51" Type="http://schemas.openxmlformats.org/officeDocument/2006/relationships/font" Target="fonts/font2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10" Type="http://schemas.openxmlformats.org/officeDocument/2006/relationships/slide" Target="slides/slide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tx1">
                  <a:lumMod val="95000"/>
                  <a:lumOff val="5000"/>
                </a:schemeClr>
              </a:solidFill>
            </a:ln>
          </c:spPr>
          <c:dPt>
            <c:idx val="0"/>
            <c:bubble3D val="0"/>
            <c:spPr>
              <a:solidFill>
                <a:schemeClr val="accent4"/>
              </a:solidFill>
              <a:ln w="19050">
                <a:solidFill>
                  <a:schemeClr val="tx1">
                    <a:lumMod val="95000"/>
                    <a:lumOff val="5000"/>
                  </a:schemeClr>
                </a:solidFill>
              </a:ln>
              <a:effectLst/>
            </c:spPr>
            <c:extLst>
              <c:ext xmlns:c16="http://schemas.microsoft.com/office/drawing/2014/chart" uri="{C3380CC4-5D6E-409C-BE32-E72D297353CC}">
                <c16:uniqueId val="{00000001-15E6-46B9-AC31-40A0CA1A4343}"/>
              </c:ext>
            </c:extLst>
          </c:dPt>
          <c:dPt>
            <c:idx val="1"/>
            <c:bubble3D val="0"/>
            <c:spPr>
              <a:solidFill>
                <a:schemeClr val="accent2"/>
              </a:solidFill>
              <a:ln w="19050">
                <a:solidFill>
                  <a:schemeClr val="tx1">
                    <a:lumMod val="95000"/>
                    <a:lumOff val="5000"/>
                  </a:schemeClr>
                </a:solidFill>
              </a:ln>
              <a:effectLst/>
            </c:spPr>
            <c:extLst>
              <c:ext xmlns:c16="http://schemas.microsoft.com/office/drawing/2014/chart" uri="{C3380CC4-5D6E-409C-BE32-E72D297353CC}">
                <c16:uniqueId val="{00000003-15E6-46B9-AC31-40A0CA1A4343}"/>
              </c:ext>
            </c:extLst>
          </c:dPt>
          <c:cat>
            <c:strRef>
              <c:f>Sheet1!$A$2:$A$3</c:f>
              <c:strCache>
                <c:ptCount val="2"/>
                <c:pt idx="0">
                  <c:v>1st Qtr</c:v>
                </c:pt>
                <c:pt idx="1">
                  <c:v>2nd Qtr</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15E6-46B9-AC31-40A0CA1A434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7D-483B-962C-046C92938D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7D-483B-962C-046C92938D5C}"/>
              </c:ext>
            </c:extLst>
          </c:dPt>
          <c:cat>
            <c:strRef>
              <c:f>Sheet1!$A$2:$A$3</c:f>
              <c:strCache>
                <c:ptCount val="2"/>
                <c:pt idx="0">
                  <c:v>1st Qtr</c:v>
                </c:pt>
                <c:pt idx="1">
                  <c:v>2nd Qtr</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607D-483B-962C-046C92938D5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7056D383-411B-7148-8C11-DEBBCFD10AE9}">
      <dgm:prSet phldrT="[Text]" custT="1"/>
      <dgm:spPr/>
      <dgm:t>
        <a:bodyPr/>
        <a:lstStyle/>
        <a:p>
          <a:r>
            <a:rPr lang="en-US" sz="1200" dirty="0">
              <a:latin typeface="Montserrat" panose="00000500000000000000" pitchFamily="2" charset="0"/>
            </a:rPr>
            <a:t>Phase 4</a:t>
          </a:r>
        </a:p>
      </dgm:t>
    </dgm:pt>
    <dgm:pt modelId="{D1165063-84DD-F249-B58B-B618D7B2D8D6}" type="parTrans" cxnId="{DB280919-C679-5349-A63E-298813BEF1C0}">
      <dgm:prSet/>
      <dgm:spPr/>
      <dgm:t>
        <a:bodyPr/>
        <a:lstStyle/>
        <a:p>
          <a:endParaRPr lang="en-US" sz="1200">
            <a:latin typeface="Montserrat" panose="00000500000000000000" pitchFamily="2" charset="0"/>
          </a:endParaRPr>
        </a:p>
      </dgm:t>
    </dgm:pt>
    <dgm:pt modelId="{A5AF815B-3CF0-6E42-8D38-9ADD345D7F12}" type="sibTrans" cxnId="{DB280919-C679-5349-A63E-298813BEF1C0}">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4">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4">
        <dgm:presLayoutVars>
          <dgm:bulletEnabled val="1"/>
        </dgm:presLayoutVars>
      </dgm:prSet>
      <dgm:spPr/>
    </dgm:pt>
    <dgm:pt modelId="{29175B23-9301-4638-A3F5-836D9EBFA5B8}" type="pres">
      <dgm:prSet presAssocID="{5F0499E6-A836-4741-8AD6-C1E85B597A6F}" presName="parSpace" presStyleCnt="0"/>
      <dgm:spPr/>
    </dgm:pt>
    <dgm:pt modelId="{3DB7A99E-41BC-AC47-994C-7774AEF62FE1}" type="pres">
      <dgm:prSet presAssocID="{7056D383-411B-7148-8C11-DEBBCFD10AE9}" presName="parTxOnly" presStyleLbl="node1" presStyleIdx="3" presStyleCnt="4">
        <dgm:presLayoutVars>
          <dgm:bulletEnabled val="1"/>
        </dgm:presLayoutVars>
      </dgm:prSet>
      <dgm:spPr/>
    </dgm:pt>
  </dgm:ptLst>
  <dgm:cxnLst>
    <dgm:cxn modelId="{DB280919-C679-5349-A63E-298813BEF1C0}" srcId="{FC53A58F-395B-E34E-974F-C212E9B9E745}" destId="{7056D383-411B-7148-8C11-DEBBCFD10AE9}" srcOrd="3" destOrd="0" parTransId="{D1165063-84DD-F249-B58B-B618D7B2D8D6}" sibTransId="{A5AF815B-3CF0-6E42-8D38-9ADD345D7F12}"/>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5185D2AA-7298-4CFD-B9B1-4BC438C9C953}" type="presOf" srcId="{7056D383-411B-7148-8C11-DEBBCFD10AE9}" destId="{3DB7A99E-41BC-AC47-994C-7774AEF62FE1}"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 modelId="{D6DA4E03-2184-4397-BD3A-8022B4BEF974}" type="presParOf" srcId="{9F474F36-DA79-054F-BBFD-666192C13D50}" destId="{29175B23-9301-4638-A3F5-836D9EBFA5B8}" srcOrd="5" destOrd="0" presId="urn:microsoft.com/office/officeart/2005/8/layout/hChevron3"/>
    <dgm:cxn modelId="{0E64C360-D841-4C8A-84C9-D785DD990BD7}" type="presParOf" srcId="{9F474F36-DA79-054F-BBFD-666192C13D50}" destId="{3DB7A99E-41BC-AC47-994C-7774AEF62FE1}" srcOrd="6" destOrd="0" presId="urn:microsoft.com/office/officeart/2005/8/layout/hChevron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2533" y="0"/>
          <a:ext cx="254161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2533" y="0"/>
        <a:ext cx="2287565" cy="1016192"/>
      </dsp:txXfrm>
    </dsp:sp>
    <dsp:sp modelId="{BE840A39-1306-4AEF-ADCD-28099CAE7BE1}">
      <dsp:nvSpPr>
        <dsp:cNvPr id="0" name=""/>
        <dsp:cNvSpPr/>
      </dsp:nvSpPr>
      <dsp:spPr>
        <a:xfrm>
          <a:off x="2035823" y="0"/>
          <a:ext cx="2541613" cy="1016192"/>
        </a:xfrm>
        <a:prstGeom prst="chevron">
          <a:avLst/>
        </a:prstGeom>
        <a:solidFill>
          <a:schemeClr val="accent1">
            <a:shade val="80000"/>
            <a:hueOff val="178306"/>
            <a:satOff val="-9891"/>
            <a:lumOff val="10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2543919" y="0"/>
        <a:ext cx="1525421" cy="1016192"/>
      </dsp:txXfrm>
    </dsp:sp>
    <dsp:sp modelId="{A8612D2A-892A-4F89-A395-9A98FAF04D82}">
      <dsp:nvSpPr>
        <dsp:cNvPr id="0" name=""/>
        <dsp:cNvSpPr/>
      </dsp:nvSpPr>
      <dsp:spPr>
        <a:xfrm>
          <a:off x="4069114" y="0"/>
          <a:ext cx="2541613" cy="1016192"/>
        </a:xfrm>
        <a:prstGeom prst="chevron">
          <a:avLst/>
        </a:prstGeom>
        <a:solidFill>
          <a:schemeClr val="accent1">
            <a:shade val="80000"/>
            <a:hueOff val="356612"/>
            <a:satOff val="-19782"/>
            <a:lumOff val="21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4577210" y="0"/>
        <a:ext cx="1525421" cy="1016192"/>
      </dsp:txXfrm>
    </dsp:sp>
    <dsp:sp modelId="{3DB7A99E-41BC-AC47-994C-7774AEF62FE1}">
      <dsp:nvSpPr>
        <dsp:cNvPr id="0" name=""/>
        <dsp:cNvSpPr/>
      </dsp:nvSpPr>
      <dsp:spPr>
        <a:xfrm>
          <a:off x="6102404" y="0"/>
          <a:ext cx="254161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4</a:t>
          </a:r>
        </a:p>
      </dsp:txBody>
      <dsp:txXfrm>
        <a:off x="6610500" y="0"/>
        <a:ext cx="152542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Roboto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Roboto Light" panose="02000000000000000000" pitchFamily="2" charset="0"/>
              </a:rPr>
              <a:t>3/4/2022</a:t>
            </a:fld>
            <a:endParaRPr lang="en-US" dirty="0">
              <a:latin typeface="Roboto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Roboto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Roboto Light" panose="02000000000000000000" pitchFamily="2" charset="0"/>
              </a:rPr>
              <a:t>‹#›</a:t>
            </a:fld>
            <a:endParaRPr lang="en-US" dirty="0">
              <a:latin typeface="Roboto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3/4/2022</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a:t>
            </a:fld>
            <a:endParaRPr lang="en-US" dirty="0">
              <a:solidFill>
                <a:srgbClr val="333333"/>
              </a:solidFill>
            </a:endParaRPr>
          </a:p>
        </p:txBody>
      </p:sp>
    </p:spTree>
    <p:extLst>
      <p:ext uri="{BB962C8B-B14F-4D97-AF65-F5344CB8AC3E}">
        <p14:creationId xmlns:p14="http://schemas.microsoft.com/office/powerpoint/2010/main" val="186056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11</a:t>
            </a:fld>
            <a:endParaRPr lang="en-US" dirty="0">
              <a:solidFill>
                <a:srgbClr val="333333"/>
              </a:solidFill>
            </a:endParaRPr>
          </a:p>
        </p:txBody>
      </p:sp>
    </p:spTree>
    <p:extLst>
      <p:ext uri="{BB962C8B-B14F-4D97-AF65-F5344CB8AC3E}">
        <p14:creationId xmlns:p14="http://schemas.microsoft.com/office/powerpoint/2010/main" val="274617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t>12</a:t>
            </a:fld>
            <a:endParaRPr lang="en-US" dirty="0">
              <a:solidFill>
                <a:srgbClr val="333333"/>
              </a:solidFill>
            </a:endParaRPr>
          </a:p>
        </p:txBody>
      </p:sp>
    </p:spTree>
    <p:extLst>
      <p:ext uri="{BB962C8B-B14F-4D97-AF65-F5344CB8AC3E}">
        <p14:creationId xmlns:p14="http://schemas.microsoft.com/office/powerpoint/2010/main" val="381783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srgbClr val="333333"/>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333333"/>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14</a:t>
            </a:fld>
            <a:endParaRPr lang="en-US" dirty="0">
              <a:solidFill>
                <a:srgbClr val="333333"/>
              </a:solidFill>
            </a:endParaRPr>
          </a:p>
        </p:txBody>
      </p:sp>
    </p:spTree>
    <p:extLst>
      <p:ext uri="{BB962C8B-B14F-4D97-AF65-F5344CB8AC3E}">
        <p14:creationId xmlns:p14="http://schemas.microsoft.com/office/powerpoint/2010/main" val="243624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15</a:t>
            </a:fld>
            <a:endParaRPr lang="en-US" dirty="0">
              <a:solidFill>
                <a:srgbClr val="333333"/>
              </a:solidFill>
            </a:endParaRPr>
          </a:p>
        </p:txBody>
      </p:sp>
    </p:spTree>
    <p:extLst>
      <p:ext uri="{BB962C8B-B14F-4D97-AF65-F5344CB8AC3E}">
        <p14:creationId xmlns:p14="http://schemas.microsoft.com/office/powerpoint/2010/main" val="95310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17</a:t>
            </a:fld>
            <a:endParaRPr lang="en-US" dirty="0">
              <a:solidFill>
                <a:srgbClr val="333333"/>
              </a:solidFill>
            </a:endParaRPr>
          </a:p>
        </p:txBody>
      </p:sp>
    </p:spTree>
    <p:extLst>
      <p:ext uri="{BB962C8B-B14F-4D97-AF65-F5344CB8AC3E}">
        <p14:creationId xmlns:p14="http://schemas.microsoft.com/office/powerpoint/2010/main" val="393523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18</a:t>
            </a:fld>
            <a:endParaRPr lang="en-US" dirty="0">
              <a:solidFill>
                <a:srgbClr val="333333"/>
              </a:solidFill>
            </a:endParaRPr>
          </a:p>
        </p:txBody>
      </p:sp>
    </p:spTree>
    <p:extLst>
      <p:ext uri="{BB962C8B-B14F-4D97-AF65-F5344CB8AC3E}">
        <p14:creationId xmlns:p14="http://schemas.microsoft.com/office/powerpoint/2010/main" val="326368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2</a:t>
            </a:fld>
            <a:endParaRPr lang="en-US" dirty="0">
              <a:solidFill>
                <a:srgbClr val="333333"/>
              </a:solidFill>
            </a:endParaRPr>
          </a:p>
        </p:txBody>
      </p:sp>
    </p:spTree>
    <p:extLst>
      <p:ext uri="{BB962C8B-B14F-4D97-AF65-F5344CB8AC3E}">
        <p14:creationId xmlns:p14="http://schemas.microsoft.com/office/powerpoint/2010/main" val="157369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4</a:t>
            </a:fld>
            <a:endParaRPr lang="en-US" dirty="0">
              <a:solidFill>
                <a:srgbClr val="333333"/>
              </a:solidFill>
            </a:endParaRPr>
          </a:p>
        </p:txBody>
      </p:sp>
    </p:spTree>
    <p:extLst>
      <p:ext uri="{BB962C8B-B14F-4D97-AF65-F5344CB8AC3E}">
        <p14:creationId xmlns:p14="http://schemas.microsoft.com/office/powerpoint/2010/main" val="35424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5</a:t>
            </a:fld>
            <a:endParaRPr lang="en-US" dirty="0">
              <a:solidFill>
                <a:srgbClr val="333333"/>
              </a:solidFill>
            </a:endParaRPr>
          </a:p>
        </p:txBody>
      </p:sp>
    </p:spTree>
    <p:extLst>
      <p:ext uri="{BB962C8B-B14F-4D97-AF65-F5344CB8AC3E}">
        <p14:creationId xmlns:p14="http://schemas.microsoft.com/office/powerpoint/2010/main" val="170224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6</a:t>
            </a:fld>
            <a:endParaRPr lang="en-US" dirty="0">
              <a:solidFill>
                <a:srgbClr val="333333"/>
              </a:solidFill>
            </a:endParaRPr>
          </a:p>
        </p:txBody>
      </p:sp>
    </p:spTree>
    <p:extLst>
      <p:ext uri="{BB962C8B-B14F-4D97-AF65-F5344CB8AC3E}">
        <p14:creationId xmlns:p14="http://schemas.microsoft.com/office/powerpoint/2010/main" val="296301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7</a:t>
            </a:fld>
            <a:endParaRPr lang="en-US" dirty="0">
              <a:solidFill>
                <a:srgbClr val="333333"/>
              </a:solidFill>
            </a:endParaRPr>
          </a:p>
        </p:txBody>
      </p:sp>
    </p:spTree>
    <p:extLst>
      <p:ext uri="{BB962C8B-B14F-4D97-AF65-F5344CB8AC3E}">
        <p14:creationId xmlns:p14="http://schemas.microsoft.com/office/powerpoint/2010/main" val="23268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8</a:t>
            </a:fld>
            <a:endParaRPr lang="en-US" dirty="0">
              <a:solidFill>
                <a:srgbClr val="333333"/>
              </a:solidFill>
            </a:endParaRPr>
          </a:p>
        </p:txBody>
      </p:sp>
    </p:spTree>
    <p:extLst>
      <p:ext uri="{BB962C8B-B14F-4D97-AF65-F5344CB8AC3E}">
        <p14:creationId xmlns:p14="http://schemas.microsoft.com/office/powerpoint/2010/main" val="354281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9</a:t>
            </a:fld>
            <a:endParaRPr lang="en-US" dirty="0">
              <a:solidFill>
                <a:srgbClr val="333333"/>
              </a:solidFill>
            </a:endParaRPr>
          </a:p>
        </p:txBody>
      </p:sp>
    </p:spTree>
    <p:extLst>
      <p:ext uri="{BB962C8B-B14F-4D97-AF65-F5344CB8AC3E}">
        <p14:creationId xmlns:p14="http://schemas.microsoft.com/office/powerpoint/2010/main" val="59392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solidFill>
                  <a:srgbClr val="333333"/>
                </a:solidFill>
              </a:rPr>
              <a:pPr/>
              <a:t>10</a:t>
            </a:fld>
            <a:endParaRPr lang="en-US" dirty="0">
              <a:solidFill>
                <a:srgbClr val="333333"/>
              </a:solidFill>
            </a:endParaRPr>
          </a:p>
        </p:txBody>
      </p:sp>
    </p:spTree>
    <p:extLst>
      <p:ext uri="{BB962C8B-B14F-4D97-AF65-F5344CB8AC3E}">
        <p14:creationId xmlns:p14="http://schemas.microsoft.com/office/powerpoint/2010/main" val="1623375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74117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778CCB-497D-4E0B-AEBC-6FF746FBD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2"/>
          </a:xfrm>
          <a:prstGeom prst="rect">
            <a:avLst/>
          </a:prstGeom>
        </p:spPr>
      </p:pic>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88C0029-8423-2840-9D9A-D481031AEB21}"/>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86EA329F-0476-2243-890D-1CF74AB7760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47208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3242013-D1B8-49E0-BDAC-ACC4C24881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2"/>
          </a:xfrm>
          <a:prstGeom prst="rect">
            <a:avLst/>
          </a:prstGeom>
        </p:spPr>
      </p:pic>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6EB3AA1-C1E1-C840-A0B5-67D720C4643B}"/>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A453A9C9-4CC4-3945-9AF3-39B2C8D9A5C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62424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FA10CC-AB2B-4DDE-88CE-44F696B70C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1"/>
          </a:xfrm>
          <a:prstGeom prst="rect">
            <a:avLst/>
          </a:prstGeom>
        </p:spPr>
      </p:pic>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582793"/>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582793"/>
            <a:ext cx="206729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B3319451-64B4-1E41-83F2-9E6FFA4414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5450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61678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a:t>Click to edit Master title style</a:t>
            </a:r>
          </a:p>
        </p:txBody>
      </p:sp>
      <p:sp>
        <p:nvSpPr>
          <p:cNvPr id="8" name="Text Placeholder 4">
            <a:extLst>
              <a:ext uri="{FF2B5EF4-FFF2-40B4-BE49-F238E27FC236}">
                <a16:creationId xmlns:a16="http://schemas.microsoft.com/office/drawing/2014/main" id="{72B6490B-6D4F-0845-B0AE-4710BA366ADC}"/>
              </a:ext>
            </a:extLst>
          </p:cNvPr>
          <p:cNvSpPr>
            <a:spLocks noGrp="1"/>
          </p:cNvSpPr>
          <p:nvPr>
            <p:ph type="body" sz="quarter" idx="33"/>
          </p:nvPr>
        </p:nvSpPr>
        <p:spPr>
          <a:xfrm>
            <a:off x="371475" y="3135637"/>
            <a:ext cx="6678613" cy="264847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33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ckCover-Dark-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B0AC2-66C7-D54F-818A-30CDDABE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212018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30021"/>
            <a:ext cx="4983207"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32625" y="2124635"/>
            <a:ext cx="4860925"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005763" y="1124222"/>
            <a:ext cx="1445326" cy="394612"/>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005763" y="977814"/>
            <a:ext cx="1251459" cy="15356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80896" y="2505635"/>
            <a:ext cx="376438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30078" y="5545418"/>
            <a:ext cx="1523206"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8132" y="3106269"/>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8132" y="3555625"/>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8132" y="4004981"/>
            <a:ext cx="3629911" cy="413999"/>
          </a:xfrm>
          <a:prstGeom prst="rect">
            <a:avLst/>
          </a:prstGeom>
          <a:solidFill>
            <a:srgbClr val="16476E"/>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8132" y="4454337"/>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8132" y="4903694"/>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60583" y="5545418"/>
            <a:ext cx="1342417"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0EA0FFF8-F61B-EC44-B4DB-C862F0CA1FB3}"/>
              </a:ext>
            </a:extLst>
          </p:cNvPr>
          <p:cNvSpPr>
            <a:spLocks noGrp="1"/>
          </p:cNvSpPr>
          <p:nvPr>
            <p:ph type="body" sz="quarter" idx="32"/>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DAEF467-C38A-4640-8685-AE1876532B8F}"/>
              </a:ext>
            </a:extLst>
          </p:cNvPr>
          <p:cNvSpPr>
            <a:spLocks noGrp="1"/>
          </p:cNvSpPr>
          <p:nvPr>
            <p:ph type="body" sz="quarter" idx="33"/>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23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CFB180D-B96E-403E-9D14-DA8E9B767C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3"/>
          </a:xfrm>
          <a:prstGeom prst="rect">
            <a:avLst/>
          </a:prstGeom>
        </p:spPr>
      </p:pic>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11F567C2-76D8-5C40-89C6-D69B0FB05A5C}"/>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345207F7-C52E-B341-AB58-8C4B67B9AE8E}"/>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7" name="Title 9">
            <a:extLst>
              <a:ext uri="{FF2B5EF4-FFF2-40B4-BE49-F238E27FC236}">
                <a16:creationId xmlns:a16="http://schemas.microsoft.com/office/drawing/2014/main" id="{BBF1825F-D3DD-4B7A-8BE4-C5DBA654C410}"/>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88FAAAF5-6BC6-4BA5-A366-89F49D4EB830}"/>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450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22</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sldLayoutIdLst>
    <p:sldLayoutId id="2147483801"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7" r:id="rId4"/>
    <p:sldLayoutId id="2147483678" r:id="rId5"/>
    <p:sldLayoutId id="2147483669" r:id="rId6"/>
    <p:sldLayoutId id="2147483728" r:id="rId7"/>
    <p:sldLayoutId id="2147483729" r:id="rId8"/>
    <p:sldLayoutId id="2147483730" r:id="rId9"/>
    <p:sldLayoutId id="2147483731" r:id="rId10"/>
    <p:sldLayoutId id="2147483682" r:id="rId11"/>
    <p:sldLayoutId id="2147483732" r:id="rId12"/>
    <p:sldLayoutId id="2147483695" r:id="rId13"/>
    <p:sldLayoutId id="2147483684" r:id="rId14"/>
    <p:sldLayoutId id="2147483741" r:id="rId15"/>
    <p:sldLayoutId id="2147483742" r:id="rId16"/>
    <p:sldLayoutId id="2147483735" r:id="rId17"/>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emf"/><Relationship Id="rId4" Type="http://schemas.openxmlformats.org/officeDocument/2006/relationships/image" Target="../media/image21.png"/><Relationship Id="rId9" Type="http://schemas.openxmlformats.org/officeDocument/2006/relationships/image" Target="../media/image26.emf"/><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3.xml"/><Relationship Id="rId3" Type="http://schemas.openxmlformats.org/officeDocument/2006/relationships/tags" Target="../tags/tag3.xml"/><Relationship Id="rId21" Type="http://schemas.openxmlformats.org/officeDocument/2006/relationships/diagramLayout" Target="../diagrams/layout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diagramData" Target="../diagrams/data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diagramDrawing" Target="../diagrams/drawing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diagramColors" Target="../diagrams/colors1.xml"/><Relationship Id="rId10" Type="http://schemas.openxmlformats.org/officeDocument/2006/relationships/tags" Target="../tags/tag10.xml"/><Relationship Id="rId19" Type="http://schemas.openxmlformats.org/officeDocument/2006/relationships/image" Target="../media/image3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build-a-rationalization-framework" TargetMode="External"/><Relationship Id="rId2" Type="http://schemas.openxmlformats.org/officeDocument/2006/relationships/hyperlink" Target="https://www.infotech.com/concierge-services/application-portfolio-snapshot" TargetMode="Externa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infotech.com/research/ss/modernize-your-applica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concierge-services/application-portfolio-snapsho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infotech.com/research/ss/modernize-your-applications" TargetMode="External"/><Relationship Id="rId4" Type="http://schemas.openxmlformats.org/officeDocument/2006/relationships/hyperlink" Target="https://www.infotech.com/research/ss/build-a-rationalization-framewor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infotech.com/benchmarking/cio-business-vision"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www.infotech.com/research/ss/build-a-rationalization-framework"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9062D9-2B73-AD4E-A744-A96E487D619D}"/>
              </a:ext>
            </a:extLst>
          </p:cNvPr>
          <p:cNvSpPr>
            <a:spLocks noGrp="1"/>
          </p:cNvSpPr>
          <p:nvPr>
            <p:ph type="body" sz="quarter" idx="10"/>
          </p:nvPr>
        </p:nvSpPr>
        <p:spPr>
          <a:xfrm>
            <a:off x="650874" y="1391732"/>
            <a:ext cx="9825537" cy="1306512"/>
          </a:xfrm>
        </p:spPr>
        <p:txBody>
          <a:bodyPr/>
          <a:lstStyle/>
          <a:p>
            <a:r>
              <a:rPr lang="en-US" dirty="0"/>
              <a:t>Application Portfolio Management Foundations</a:t>
            </a:r>
          </a:p>
        </p:txBody>
      </p:sp>
      <p:sp>
        <p:nvSpPr>
          <p:cNvPr id="5" name="Text Placeholder 4">
            <a:extLst>
              <a:ext uri="{FF2B5EF4-FFF2-40B4-BE49-F238E27FC236}">
                <a16:creationId xmlns:a16="http://schemas.microsoft.com/office/drawing/2014/main" id="{D2E36ABC-364E-584B-A19D-34FC9EC8ACD0}"/>
              </a:ext>
            </a:extLst>
          </p:cNvPr>
          <p:cNvSpPr>
            <a:spLocks noGrp="1"/>
          </p:cNvSpPr>
          <p:nvPr>
            <p:ph type="body" sz="quarter" idx="11"/>
          </p:nvPr>
        </p:nvSpPr>
        <p:spPr>
          <a:xfrm>
            <a:off x="650874" y="2794290"/>
            <a:ext cx="8623755" cy="1893887"/>
          </a:xfrm>
        </p:spPr>
        <p:txBody>
          <a:bodyPr/>
          <a:lstStyle/>
          <a:p>
            <a:r>
              <a:rPr lang="en-US" dirty="0"/>
              <a:t>Ensure your application portfolio delivers the best possible return on investment.</a:t>
            </a:r>
          </a:p>
        </p:txBody>
      </p:sp>
      <p:grpSp>
        <p:nvGrpSpPr>
          <p:cNvPr id="6" name="Group 5">
            <a:extLst>
              <a:ext uri="{FF2B5EF4-FFF2-40B4-BE49-F238E27FC236}">
                <a16:creationId xmlns:a16="http://schemas.microsoft.com/office/drawing/2014/main" id="{29C3036C-E91E-49F6-9BE1-661CF501079D}"/>
              </a:ext>
            </a:extLst>
          </p:cNvPr>
          <p:cNvGrpSpPr/>
          <p:nvPr/>
        </p:nvGrpSpPr>
        <p:grpSpPr>
          <a:xfrm>
            <a:off x="0" y="4767200"/>
            <a:ext cx="12193588" cy="969356"/>
            <a:chOff x="0" y="4767200"/>
            <a:chExt cx="12193588" cy="969356"/>
          </a:xfrm>
        </p:grpSpPr>
        <p:sp>
          <p:nvSpPr>
            <p:cNvPr id="7" name="Rectangle 6">
              <a:extLst>
                <a:ext uri="{FF2B5EF4-FFF2-40B4-BE49-F238E27FC236}">
                  <a16:creationId xmlns:a16="http://schemas.microsoft.com/office/drawing/2014/main" id="{19B87519-BC32-4C5A-B8AB-6D68596755C5}"/>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C16A63FE-A242-4CB3-8FCD-5BD1A9BCA779}"/>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205268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2ABE7A78-AD3E-432B-9473-038A6C5D1DCD}"/>
              </a:ext>
            </a:extLst>
          </p:cNvPr>
          <p:cNvSpPr>
            <a:spLocks noGrp="1"/>
          </p:cNvSpPr>
          <p:nvPr>
            <p:ph type="title"/>
          </p:nvPr>
        </p:nvSpPr>
        <p:spPr>
          <a:xfrm>
            <a:off x="354106" y="544769"/>
            <a:ext cx="10656487" cy="1130188"/>
          </a:xfrm>
        </p:spPr>
        <p:txBody>
          <a:bodyPr/>
          <a:lstStyle/>
          <a:p>
            <a:r>
              <a:rPr lang="en-US" sz="2800" dirty="0"/>
              <a:t>The core activity of APM is application rationalization </a:t>
            </a:r>
          </a:p>
        </p:txBody>
      </p:sp>
      <p:sp>
        <p:nvSpPr>
          <p:cNvPr id="4" name="Text Placeholder 3">
            <a:extLst>
              <a:ext uri="{FF2B5EF4-FFF2-40B4-BE49-F238E27FC236}">
                <a16:creationId xmlns:a16="http://schemas.microsoft.com/office/drawing/2014/main" id="{6753CEA5-52C4-4F02-94B7-00B2B9A69A4C}"/>
              </a:ext>
            </a:extLst>
          </p:cNvPr>
          <p:cNvSpPr>
            <a:spLocks noGrp="1"/>
          </p:cNvSpPr>
          <p:nvPr>
            <p:ph type="body" sz="quarter" idx="4294967295"/>
          </p:nvPr>
        </p:nvSpPr>
        <p:spPr>
          <a:xfrm>
            <a:off x="3385550" y="1758981"/>
            <a:ext cx="5456272" cy="863482"/>
          </a:xfrm>
          <a:prstGeom prst="rect">
            <a:avLst/>
          </a:prstGeom>
        </p:spPr>
        <p:txBody>
          <a:bodyPr/>
          <a:lstStyle/>
          <a:p>
            <a:pPr marL="0" indent="0">
              <a:buNone/>
            </a:pPr>
            <a:r>
              <a:rPr lang="en-US" b="1" dirty="0">
                <a:solidFill>
                  <a:schemeClr val="bg2">
                    <a:lumMod val="50000"/>
                  </a:schemeClr>
                </a:solidFill>
                <a:latin typeface="Montserrat" panose="00000500000000000000" pitchFamily="2" charset="0"/>
              </a:rPr>
              <a:t>Info-Tech’s Five Lens Model </a:t>
            </a:r>
          </a:p>
        </p:txBody>
      </p:sp>
      <p:grpSp>
        <p:nvGrpSpPr>
          <p:cNvPr id="81" name="Group 80">
            <a:extLst>
              <a:ext uri="{FF2B5EF4-FFF2-40B4-BE49-F238E27FC236}">
                <a16:creationId xmlns:a16="http://schemas.microsoft.com/office/drawing/2014/main" id="{51C7D0B6-D8B1-4925-B4FD-9CE389060F63}"/>
              </a:ext>
            </a:extLst>
          </p:cNvPr>
          <p:cNvGrpSpPr/>
          <p:nvPr/>
        </p:nvGrpSpPr>
        <p:grpSpPr>
          <a:xfrm>
            <a:off x="2982001" y="2412614"/>
            <a:ext cx="5918663" cy="1621509"/>
            <a:chOff x="2465726" y="2300083"/>
            <a:chExt cx="5918663" cy="1621509"/>
          </a:xfrm>
        </p:grpSpPr>
        <p:cxnSp>
          <p:nvCxnSpPr>
            <p:cNvPr id="6" name="Straight Arrow Connector 5">
              <a:extLst>
                <a:ext uri="{FF2B5EF4-FFF2-40B4-BE49-F238E27FC236}">
                  <a16:creationId xmlns:a16="http://schemas.microsoft.com/office/drawing/2014/main" id="{366EFD64-5507-4DE6-BEEE-742EAD4CF866}"/>
                </a:ext>
              </a:extLst>
            </p:cNvPr>
            <p:cNvCxnSpPr/>
            <p:nvPr/>
          </p:nvCxnSpPr>
          <p:spPr>
            <a:xfrm flipV="1">
              <a:off x="7985656" y="3110074"/>
              <a:ext cx="398733" cy="3196"/>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65D3FBF-33F9-48E5-AD0F-78D2F71F2DAC}"/>
                </a:ext>
              </a:extLst>
            </p:cNvPr>
            <p:cNvSpPr/>
            <p:nvPr/>
          </p:nvSpPr>
          <p:spPr>
            <a:xfrm rot="523302">
              <a:off x="6422604"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Exo" panose="02000303000000000000" pitchFamily="2" charset="0"/>
                </a:rPr>
                <a:t>Technical Health</a:t>
              </a:r>
              <a:endParaRPr lang="en-US" sz="1050" b="1" dirty="0">
                <a:solidFill>
                  <a:srgbClr val="29475F"/>
                </a:solidFill>
                <a:latin typeface="Exo" panose="02000303000000000000" pitchFamily="2" charset="0"/>
              </a:endParaRPr>
            </a:p>
          </p:txBody>
        </p:sp>
        <p:sp>
          <p:nvSpPr>
            <p:cNvPr id="9" name="Oval 8">
              <a:extLst>
                <a:ext uri="{FF2B5EF4-FFF2-40B4-BE49-F238E27FC236}">
                  <a16:creationId xmlns:a16="http://schemas.microsoft.com/office/drawing/2014/main" id="{E5DD5565-C3D9-4229-8BE0-1E3F3527AA6F}"/>
                </a:ext>
              </a:extLst>
            </p:cNvPr>
            <p:cNvSpPr/>
            <p:nvPr/>
          </p:nvSpPr>
          <p:spPr>
            <a:xfrm rot="523302">
              <a:off x="5604245"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Exo" panose="02000303000000000000" pitchFamily="2" charset="0"/>
                </a:rPr>
                <a:t>End-User Perspective</a:t>
              </a:r>
              <a:endParaRPr lang="en-US" sz="1050" b="1" dirty="0">
                <a:solidFill>
                  <a:srgbClr val="29475F"/>
                </a:solidFill>
                <a:latin typeface="Exo" panose="02000303000000000000" pitchFamily="2" charset="0"/>
              </a:endParaRPr>
            </a:p>
          </p:txBody>
        </p:sp>
        <p:sp>
          <p:nvSpPr>
            <p:cNvPr id="12" name="Oval 11">
              <a:extLst>
                <a:ext uri="{FF2B5EF4-FFF2-40B4-BE49-F238E27FC236}">
                  <a16:creationId xmlns:a16="http://schemas.microsoft.com/office/drawing/2014/main" id="{946CB0A2-88A4-4A71-AB6A-1905F92CDC67}"/>
                </a:ext>
              </a:extLst>
            </p:cNvPr>
            <p:cNvSpPr/>
            <p:nvPr/>
          </p:nvSpPr>
          <p:spPr>
            <a:xfrm rot="523302">
              <a:off x="4750914"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Exo" panose="02000303000000000000" pitchFamily="2" charset="0"/>
                </a:rPr>
                <a:t>TCO</a:t>
              </a:r>
              <a:endParaRPr lang="en-US" sz="1050" b="1" dirty="0">
                <a:solidFill>
                  <a:srgbClr val="29475F"/>
                </a:solidFill>
                <a:latin typeface="Exo" panose="02000303000000000000" pitchFamily="2" charset="0"/>
              </a:endParaRPr>
            </a:p>
          </p:txBody>
        </p:sp>
        <p:sp>
          <p:nvSpPr>
            <p:cNvPr id="13" name="Oval 12">
              <a:extLst>
                <a:ext uri="{FF2B5EF4-FFF2-40B4-BE49-F238E27FC236}">
                  <a16:creationId xmlns:a16="http://schemas.microsoft.com/office/drawing/2014/main" id="{FA8F544C-96DC-471F-9F5C-745687031177}"/>
                </a:ext>
              </a:extLst>
            </p:cNvPr>
            <p:cNvSpPr/>
            <p:nvPr/>
          </p:nvSpPr>
          <p:spPr>
            <a:xfrm rot="523302">
              <a:off x="3865879"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Exo" panose="02000303000000000000" pitchFamily="2" charset="0"/>
                </a:rPr>
                <a:t>Business Value</a:t>
              </a:r>
              <a:endParaRPr lang="en-US" sz="1050" b="1" dirty="0">
                <a:solidFill>
                  <a:srgbClr val="29475F"/>
                </a:solidFill>
                <a:latin typeface="Exo" panose="02000303000000000000" pitchFamily="2" charset="0"/>
              </a:endParaRPr>
            </a:p>
          </p:txBody>
        </p:sp>
        <p:sp>
          <p:nvSpPr>
            <p:cNvPr id="14" name="Oval 13">
              <a:extLst>
                <a:ext uri="{FF2B5EF4-FFF2-40B4-BE49-F238E27FC236}">
                  <a16:creationId xmlns:a16="http://schemas.microsoft.com/office/drawing/2014/main" id="{85DED932-2509-45F5-A09C-7A17501E69FA}"/>
                </a:ext>
              </a:extLst>
            </p:cNvPr>
            <p:cNvSpPr/>
            <p:nvPr/>
          </p:nvSpPr>
          <p:spPr>
            <a:xfrm rot="523302">
              <a:off x="2951258" y="2301592"/>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900000" rtlCol="0" anchor="ctr"/>
            <a:lstStyle/>
            <a:p>
              <a:pPr algn="ctr"/>
              <a:r>
                <a:rPr lang="en-CA" sz="1050" b="1" dirty="0">
                  <a:solidFill>
                    <a:srgbClr val="29475F"/>
                  </a:solidFill>
                  <a:latin typeface="Exo" panose="02000303000000000000" pitchFamily="2" charset="0"/>
                </a:rPr>
                <a:t>Application Alignment</a:t>
              </a:r>
              <a:endParaRPr lang="en-US" sz="1050" b="1" dirty="0">
                <a:solidFill>
                  <a:srgbClr val="29475F"/>
                </a:solidFill>
                <a:latin typeface="Exo" panose="02000303000000000000" pitchFamily="2" charset="0"/>
              </a:endParaRPr>
            </a:p>
          </p:txBody>
        </p:sp>
        <p:sp>
          <p:nvSpPr>
            <p:cNvPr id="15" name="Rectangle 14">
              <a:extLst>
                <a:ext uri="{FF2B5EF4-FFF2-40B4-BE49-F238E27FC236}">
                  <a16:creationId xmlns:a16="http://schemas.microsoft.com/office/drawing/2014/main" id="{198FBCCB-1685-4A6A-BA5A-76A92F05AC09}"/>
                </a:ext>
              </a:extLst>
            </p:cNvPr>
            <p:cNvSpPr/>
            <p:nvPr/>
          </p:nvSpPr>
          <p:spPr>
            <a:xfrm>
              <a:off x="2465726" y="3088813"/>
              <a:ext cx="1342877"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Exo" panose="02000303000000000000" pitchFamily="2" charset="0"/>
              </a:endParaRPr>
            </a:p>
          </p:txBody>
        </p:sp>
      </p:grpSp>
      <p:sp>
        <p:nvSpPr>
          <p:cNvPr id="18" name="TextBox 17">
            <a:extLst>
              <a:ext uri="{FF2B5EF4-FFF2-40B4-BE49-F238E27FC236}">
                <a16:creationId xmlns:a16="http://schemas.microsoft.com/office/drawing/2014/main" id="{F75001CF-9E52-46B5-B1ED-716DE16A5F05}"/>
              </a:ext>
            </a:extLst>
          </p:cNvPr>
          <p:cNvSpPr txBox="1"/>
          <p:nvPr/>
        </p:nvSpPr>
        <p:spPr>
          <a:xfrm>
            <a:off x="264419" y="4907187"/>
            <a:ext cx="11592812" cy="1077218"/>
          </a:xfrm>
          <a:prstGeom prst="rect">
            <a:avLst/>
          </a:prstGeom>
        </p:spPr>
        <p:txBody>
          <a:bodyPr wrap="square" rtlCol="0">
            <a:spAutoFit/>
          </a:bodyPr>
          <a:lstStyle/>
          <a:p>
            <a:r>
              <a:rPr lang="en-US" sz="1600" dirty="0">
                <a:solidFill>
                  <a:srgbClr val="949391"/>
                </a:solidFill>
                <a:latin typeface="Montserrat" panose="00000500000000000000" pitchFamily="2" charset="0"/>
              </a:rPr>
              <a:t>Application rationalization requires the collection of several data points that represent these perspectives and act as the criteria for determining a disposition for each of your applications.</a:t>
            </a:r>
          </a:p>
          <a:p>
            <a:endParaRPr lang="en-US" sz="1600" dirty="0">
              <a:solidFill>
                <a:srgbClr val="949391"/>
              </a:solidFill>
              <a:latin typeface="Montserrat" panose="00000500000000000000" pitchFamily="2" charset="0"/>
            </a:endParaRPr>
          </a:p>
          <a:p>
            <a:pPr algn="ctr"/>
            <a:r>
              <a:rPr lang="en-US" sz="1600" b="1" dirty="0">
                <a:solidFill>
                  <a:srgbClr val="949391"/>
                </a:solidFill>
                <a:latin typeface="Montserrat" panose="00000500000000000000" pitchFamily="2" charset="0"/>
              </a:rPr>
              <a:t>Disposition: </a:t>
            </a:r>
            <a:r>
              <a:rPr lang="en-US" sz="1600" dirty="0">
                <a:solidFill>
                  <a:srgbClr val="949391"/>
                </a:solidFill>
                <a:latin typeface="Montserrat" panose="00000500000000000000" pitchFamily="2" charset="0"/>
              </a:rPr>
              <a:t>The intended strategic direction or implied course of action for an application. </a:t>
            </a:r>
          </a:p>
        </p:txBody>
      </p:sp>
      <p:sp>
        <p:nvSpPr>
          <p:cNvPr id="20" name="TextBox 19">
            <a:extLst>
              <a:ext uri="{FF2B5EF4-FFF2-40B4-BE49-F238E27FC236}">
                <a16:creationId xmlns:a16="http://schemas.microsoft.com/office/drawing/2014/main" id="{FC33B1D2-AEC8-4E43-BBE8-86F40EC46644}"/>
              </a:ext>
            </a:extLst>
          </p:cNvPr>
          <p:cNvSpPr txBox="1"/>
          <p:nvPr/>
        </p:nvSpPr>
        <p:spPr>
          <a:xfrm>
            <a:off x="166902" y="1324284"/>
            <a:ext cx="4301191" cy="707886"/>
          </a:xfrm>
          <a:prstGeom prst="rect">
            <a:avLst/>
          </a:prstGeom>
        </p:spPr>
        <p:txBody>
          <a:bodyPr wrap="square" rtlCol="0">
            <a:spAutoFit/>
          </a:bodyPr>
          <a:lstStyle/>
          <a:p>
            <a:r>
              <a:rPr lang="en-US" sz="2000" b="1" dirty="0">
                <a:solidFill>
                  <a:srgbClr val="949391"/>
                </a:solidFill>
                <a:latin typeface="Exo demibold" panose="02000703000000000000" pitchFamily="2" charset="0"/>
              </a:rPr>
              <a:t>Directionless portfolio of  applications </a:t>
            </a:r>
          </a:p>
        </p:txBody>
      </p:sp>
      <p:grpSp>
        <p:nvGrpSpPr>
          <p:cNvPr id="83" name="Group 82">
            <a:extLst>
              <a:ext uri="{FF2B5EF4-FFF2-40B4-BE49-F238E27FC236}">
                <a16:creationId xmlns:a16="http://schemas.microsoft.com/office/drawing/2014/main" id="{617B73EA-66BE-4C46-B882-5825528300BC}"/>
              </a:ext>
            </a:extLst>
          </p:cNvPr>
          <p:cNvGrpSpPr/>
          <p:nvPr/>
        </p:nvGrpSpPr>
        <p:grpSpPr>
          <a:xfrm>
            <a:off x="484887" y="2126720"/>
            <a:ext cx="2150450" cy="2289365"/>
            <a:chOff x="484888" y="1915264"/>
            <a:chExt cx="2150450" cy="2289365"/>
          </a:xfrm>
        </p:grpSpPr>
        <p:sp>
          <p:nvSpPr>
            <p:cNvPr id="39" name="Flowchart: Card 38">
              <a:extLst>
                <a:ext uri="{FF2B5EF4-FFF2-40B4-BE49-F238E27FC236}">
                  <a16:creationId xmlns:a16="http://schemas.microsoft.com/office/drawing/2014/main" id="{7C4BC423-7963-47C5-89B4-98453B47F9D2}"/>
                </a:ext>
              </a:extLst>
            </p:cNvPr>
            <p:cNvSpPr/>
            <p:nvPr/>
          </p:nvSpPr>
          <p:spPr>
            <a:xfrm>
              <a:off x="484888" y="1915264"/>
              <a:ext cx="2150450" cy="2289365"/>
            </a:xfrm>
            <a:prstGeom prst="flowChartPunchedCard">
              <a:avLst/>
            </a:prstGeom>
            <a:noFill/>
            <a:ln w="76200">
              <a:solidFill>
                <a:srgbClr val="94939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504000" rtlCol="0" anchor="ctr"/>
            <a:lstStyle/>
            <a:p>
              <a:pPr algn="ctr"/>
              <a:endParaRPr lang="en-US" sz="1200" b="1" dirty="0">
                <a:solidFill>
                  <a:srgbClr val="949391"/>
                </a:solidFill>
                <a:latin typeface="Roboto Condensed Light" panose="02000000000000000000" pitchFamily="2" charset="0"/>
                <a:ea typeface="Roboto Condensed Light" panose="02000000000000000000" pitchFamily="2" charset="0"/>
              </a:endParaRPr>
            </a:p>
          </p:txBody>
        </p:sp>
        <p:sp>
          <p:nvSpPr>
            <p:cNvPr id="40" name="Rectangle 39">
              <a:extLst>
                <a:ext uri="{FF2B5EF4-FFF2-40B4-BE49-F238E27FC236}">
                  <a16:creationId xmlns:a16="http://schemas.microsoft.com/office/drawing/2014/main" id="{2D4F1A36-864E-41E7-A578-BD7E10F3E3A0}"/>
                </a:ext>
              </a:extLst>
            </p:cNvPr>
            <p:cNvSpPr/>
            <p:nvPr/>
          </p:nvSpPr>
          <p:spPr>
            <a:xfrm>
              <a:off x="824783" y="2080664"/>
              <a:ext cx="365760" cy="3697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1" name="Rectangle 40">
              <a:extLst>
                <a:ext uri="{FF2B5EF4-FFF2-40B4-BE49-F238E27FC236}">
                  <a16:creationId xmlns:a16="http://schemas.microsoft.com/office/drawing/2014/main" id="{42CD71A7-6CFF-4CB0-B170-4A183B2EC471}"/>
                </a:ext>
              </a:extLst>
            </p:cNvPr>
            <p:cNvSpPr/>
            <p:nvPr/>
          </p:nvSpPr>
          <p:spPr>
            <a:xfrm>
              <a:off x="1131192" y="2562696"/>
              <a:ext cx="365760" cy="369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2" name="Rectangle 41">
              <a:extLst>
                <a:ext uri="{FF2B5EF4-FFF2-40B4-BE49-F238E27FC236}">
                  <a16:creationId xmlns:a16="http://schemas.microsoft.com/office/drawing/2014/main" id="{F507AE49-616C-4BB3-AD8B-1EAFEE66B697}"/>
                </a:ext>
              </a:extLst>
            </p:cNvPr>
            <p:cNvSpPr/>
            <p:nvPr/>
          </p:nvSpPr>
          <p:spPr>
            <a:xfrm>
              <a:off x="1377233" y="3113989"/>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3" name="Rectangle 42">
              <a:extLst>
                <a:ext uri="{FF2B5EF4-FFF2-40B4-BE49-F238E27FC236}">
                  <a16:creationId xmlns:a16="http://schemas.microsoft.com/office/drawing/2014/main" id="{1CFADA76-11E4-4A3B-B312-147919191707}"/>
                </a:ext>
              </a:extLst>
            </p:cNvPr>
            <p:cNvSpPr/>
            <p:nvPr/>
          </p:nvSpPr>
          <p:spPr>
            <a:xfrm>
              <a:off x="703668" y="3132223"/>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4" name="Rectangle 43">
              <a:extLst>
                <a:ext uri="{FF2B5EF4-FFF2-40B4-BE49-F238E27FC236}">
                  <a16:creationId xmlns:a16="http://schemas.microsoft.com/office/drawing/2014/main" id="{BB119C32-1897-40D6-9A80-CC7689DE59ED}"/>
                </a:ext>
              </a:extLst>
            </p:cNvPr>
            <p:cNvSpPr/>
            <p:nvPr/>
          </p:nvSpPr>
          <p:spPr>
            <a:xfrm>
              <a:off x="1164677" y="3579832"/>
              <a:ext cx="365760" cy="369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5" name="Rectangle 44">
              <a:extLst>
                <a:ext uri="{FF2B5EF4-FFF2-40B4-BE49-F238E27FC236}">
                  <a16:creationId xmlns:a16="http://schemas.microsoft.com/office/drawing/2014/main" id="{AF566A82-DD13-4433-A0BF-F851C2B5DCAB}"/>
                </a:ext>
              </a:extLst>
            </p:cNvPr>
            <p:cNvSpPr/>
            <p:nvPr/>
          </p:nvSpPr>
          <p:spPr>
            <a:xfrm>
              <a:off x="1907627" y="3747161"/>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6" name="Rectangle 45">
              <a:extLst>
                <a:ext uri="{FF2B5EF4-FFF2-40B4-BE49-F238E27FC236}">
                  <a16:creationId xmlns:a16="http://schemas.microsoft.com/office/drawing/2014/main" id="{52940965-E7B7-449C-9D9E-DBD64DDC5495}"/>
                </a:ext>
              </a:extLst>
            </p:cNvPr>
            <p:cNvSpPr/>
            <p:nvPr/>
          </p:nvSpPr>
          <p:spPr>
            <a:xfrm>
              <a:off x="1530437" y="2261840"/>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7" name="Rectangle 46">
              <a:extLst>
                <a:ext uri="{FF2B5EF4-FFF2-40B4-BE49-F238E27FC236}">
                  <a16:creationId xmlns:a16="http://schemas.microsoft.com/office/drawing/2014/main" id="{6E0A8CFB-1C33-47E1-A57B-2117A7ED1C08}"/>
                </a:ext>
              </a:extLst>
            </p:cNvPr>
            <p:cNvSpPr/>
            <p:nvPr/>
          </p:nvSpPr>
          <p:spPr>
            <a:xfrm>
              <a:off x="2113959" y="2680940"/>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8" name="Rectangle 47">
              <a:extLst>
                <a:ext uri="{FF2B5EF4-FFF2-40B4-BE49-F238E27FC236}">
                  <a16:creationId xmlns:a16="http://schemas.microsoft.com/office/drawing/2014/main" id="{FA98A7F3-AF0C-4440-AFB2-254E47189911}"/>
                </a:ext>
              </a:extLst>
            </p:cNvPr>
            <p:cNvSpPr/>
            <p:nvPr/>
          </p:nvSpPr>
          <p:spPr>
            <a:xfrm>
              <a:off x="2066038" y="2189316"/>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49" name="Rectangle 48">
              <a:extLst>
                <a:ext uri="{FF2B5EF4-FFF2-40B4-BE49-F238E27FC236}">
                  <a16:creationId xmlns:a16="http://schemas.microsoft.com/office/drawing/2014/main" id="{C0F25DA9-2FC9-4260-9971-3EDF1E22C554}"/>
                </a:ext>
              </a:extLst>
            </p:cNvPr>
            <p:cNvSpPr/>
            <p:nvPr/>
          </p:nvSpPr>
          <p:spPr>
            <a:xfrm>
              <a:off x="610026" y="3726273"/>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0" name="Rectangle 49">
              <a:extLst>
                <a:ext uri="{FF2B5EF4-FFF2-40B4-BE49-F238E27FC236}">
                  <a16:creationId xmlns:a16="http://schemas.microsoft.com/office/drawing/2014/main" id="{BCE837DB-8EB2-4D79-837C-88F13D3ECB56}"/>
                </a:ext>
              </a:extLst>
            </p:cNvPr>
            <p:cNvSpPr/>
            <p:nvPr/>
          </p:nvSpPr>
          <p:spPr>
            <a:xfrm>
              <a:off x="570236" y="2502046"/>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1" name="Rectangle 50">
              <a:extLst>
                <a:ext uri="{FF2B5EF4-FFF2-40B4-BE49-F238E27FC236}">
                  <a16:creationId xmlns:a16="http://schemas.microsoft.com/office/drawing/2014/main" id="{A03A5CB1-19FE-4EF5-8A29-C76214392AAB}"/>
                </a:ext>
              </a:extLst>
            </p:cNvPr>
            <p:cNvSpPr/>
            <p:nvPr/>
          </p:nvSpPr>
          <p:spPr>
            <a:xfrm>
              <a:off x="1326897" y="2011403"/>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2" name="Rectangle 51">
              <a:extLst>
                <a:ext uri="{FF2B5EF4-FFF2-40B4-BE49-F238E27FC236}">
                  <a16:creationId xmlns:a16="http://schemas.microsoft.com/office/drawing/2014/main" id="{8EB4AD85-0893-4522-9E4D-78EE3C82B90C}"/>
                </a:ext>
              </a:extLst>
            </p:cNvPr>
            <p:cNvSpPr/>
            <p:nvPr/>
          </p:nvSpPr>
          <p:spPr>
            <a:xfrm>
              <a:off x="1823405" y="3100734"/>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3" name="Rectangle 52">
              <a:extLst>
                <a:ext uri="{FF2B5EF4-FFF2-40B4-BE49-F238E27FC236}">
                  <a16:creationId xmlns:a16="http://schemas.microsoft.com/office/drawing/2014/main" id="{814A88E2-88E8-45C8-9861-53157C0803A5}"/>
                </a:ext>
              </a:extLst>
            </p:cNvPr>
            <p:cNvSpPr/>
            <p:nvPr/>
          </p:nvSpPr>
          <p:spPr>
            <a:xfrm>
              <a:off x="2146048" y="3377457"/>
              <a:ext cx="365760" cy="3697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4" name="Rectangle 53">
              <a:extLst>
                <a:ext uri="{FF2B5EF4-FFF2-40B4-BE49-F238E27FC236}">
                  <a16:creationId xmlns:a16="http://schemas.microsoft.com/office/drawing/2014/main" id="{D47657A1-A2E4-44A1-A9AC-5B82CE911E44}"/>
                </a:ext>
              </a:extLst>
            </p:cNvPr>
            <p:cNvSpPr/>
            <p:nvPr/>
          </p:nvSpPr>
          <p:spPr>
            <a:xfrm>
              <a:off x="791997" y="2894073"/>
              <a:ext cx="365760" cy="369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5" name="Rectangle 54">
              <a:extLst>
                <a:ext uri="{FF2B5EF4-FFF2-40B4-BE49-F238E27FC236}">
                  <a16:creationId xmlns:a16="http://schemas.microsoft.com/office/drawing/2014/main" id="{305A8850-95A1-4A44-B79A-9CCB2C8FFDEE}"/>
                </a:ext>
              </a:extLst>
            </p:cNvPr>
            <p:cNvSpPr/>
            <p:nvPr/>
          </p:nvSpPr>
          <p:spPr>
            <a:xfrm>
              <a:off x="1584878" y="3482134"/>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6" name="Rectangle 55">
              <a:extLst>
                <a:ext uri="{FF2B5EF4-FFF2-40B4-BE49-F238E27FC236}">
                  <a16:creationId xmlns:a16="http://schemas.microsoft.com/office/drawing/2014/main" id="{6AE957B9-4A64-4939-AC87-E6B17D1BA3B6}"/>
                </a:ext>
              </a:extLst>
            </p:cNvPr>
            <p:cNvSpPr/>
            <p:nvPr/>
          </p:nvSpPr>
          <p:spPr>
            <a:xfrm>
              <a:off x="1717931" y="2595489"/>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7" name="Rectangle 56">
              <a:extLst>
                <a:ext uri="{FF2B5EF4-FFF2-40B4-BE49-F238E27FC236}">
                  <a16:creationId xmlns:a16="http://schemas.microsoft.com/office/drawing/2014/main" id="{945DD3DA-2D1E-4D9E-8962-64FE6706EE8E}"/>
                </a:ext>
              </a:extLst>
            </p:cNvPr>
            <p:cNvSpPr/>
            <p:nvPr/>
          </p:nvSpPr>
          <p:spPr>
            <a:xfrm>
              <a:off x="875413" y="2399734"/>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8" name="Rectangle 57">
              <a:extLst>
                <a:ext uri="{FF2B5EF4-FFF2-40B4-BE49-F238E27FC236}">
                  <a16:creationId xmlns:a16="http://schemas.microsoft.com/office/drawing/2014/main" id="{E8E070C8-F8CE-4EFD-8A1E-9CB0EF0703CD}"/>
                </a:ext>
              </a:extLst>
            </p:cNvPr>
            <p:cNvSpPr/>
            <p:nvPr/>
          </p:nvSpPr>
          <p:spPr>
            <a:xfrm>
              <a:off x="1445262" y="3747161"/>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59" name="Rectangle 58">
              <a:extLst>
                <a:ext uri="{FF2B5EF4-FFF2-40B4-BE49-F238E27FC236}">
                  <a16:creationId xmlns:a16="http://schemas.microsoft.com/office/drawing/2014/main" id="{C51E5884-0A65-411A-95FA-CD8233F81DA9}"/>
                </a:ext>
              </a:extLst>
            </p:cNvPr>
            <p:cNvSpPr/>
            <p:nvPr/>
          </p:nvSpPr>
          <p:spPr>
            <a:xfrm>
              <a:off x="1121413" y="3157034"/>
              <a:ext cx="365760" cy="369704"/>
            </a:xfrm>
            <a:prstGeom prst="rect">
              <a:avLst/>
            </a:prstGeom>
            <a:solidFill>
              <a:schemeClr val="accent5"/>
            </a:solidFill>
            <a:ln w="9525" cap="flat" cmpd="sng" algn="ctr">
              <a:noFill/>
              <a:prstDash val="solid"/>
            </a:ln>
            <a:effectLst/>
          </p:spPr>
          <p:txBody>
            <a:bodyPr lIns="36000" rIns="36000" rtlCol="0" anchor="ctr"/>
            <a:lstStyle/>
            <a:p>
              <a:pPr fontAlgn="auto">
                <a:spcBef>
                  <a:spcPts val="0"/>
                </a:spcBef>
                <a:spcAft>
                  <a:spcPts val="0"/>
                </a:spcAft>
              </a:pPr>
              <a:r>
                <a:rPr lang="en-CA" sz="1050" dirty="0">
                  <a:solidFill>
                    <a:srgbClr val="FFFFFF"/>
                  </a:solidFill>
                  <a:latin typeface="Roboto Condensed Light" panose="02000000000000000000" pitchFamily="2" charset="0"/>
                  <a:ea typeface="Roboto Condensed Light" panose="02000000000000000000" pitchFamily="2" charset="0"/>
                </a:rPr>
                <a:t>App</a:t>
              </a:r>
              <a:endParaRPr lang="en-US" sz="1050" dirty="0">
                <a:solidFill>
                  <a:srgbClr val="FFFFFF"/>
                </a:solidFill>
                <a:latin typeface="Roboto Condensed Light" panose="02000000000000000000" pitchFamily="2" charset="0"/>
                <a:ea typeface="Roboto Condensed Light" panose="02000000000000000000" pitchFamily="2" charset="0"/>
              </a:endParaRPr>
            </a:p>
          </p:txBody>
        </p:sp>
      </p:grpSp>
      <p:sp>
        <p:nvSpPr>
          <p:cNvPr id="63" name="TextBox 62">
            <a:extLst>
              <a:ext uri="{FF2B5EF4-FFF2-40B4-BE49-F238E27FC236}">
                <a16:creationId xmlns:a16="http://schemas.microsoft.com/office/drawing/2014/main" id="{DF6106CF-C0AE-4737-A3AD-4121843DB26F}"/>
              </a:ext>
            </a:extLst>
          </p:cNvPr>
          <p:cNvSpPr txBox="1"/>
          <p:nvPr/>
        </p:nvSpPr>
        <p:spPr>
          <a:xfrm>
            <a:off x="7394750" y="1373825"/>
            <a:ext cx="4811625" cy="646331"/>
          </a:xfrm>
          <a:prstGeom prst="rect">
            <a:avLst/>
          </a:prstGeom>
        </p:spPr>
        <p:txBody>
          <a:bodyPr wrap="square" rtlCol="0">
            <a:spAutoFit/>
          </a:bodyPr>
          <a:lstStyle/>
          <a:p>
            <a:r>
              <a:rPr lang="en-US" sz="2000" b="1" dirty="0">
                <a:solidFill>
                  <a:srgbClr val="949391"/>
                </a:solidFill>
                <a:latin typeface="Exo demibold" panose="02000703000000000000" pitchFamily="2" charset="0"/>
              </a:rPr>
              <a:t>Assigned dispositions for individual apps </a:t>
            </a:r>
          </a:p>
          <a:p>
            <a:endParaRPr lang="en-US" sz="1600" b="1" dirty="0">
              <a:solidFill>
                <a:srgbClr val="949391"/>
              </a:solidFill>
              <a:latin typeface="Roboto Light" panose="02000000000000000000" pitchFamily="2" charset="0"/>
            </a:endParaRPr>
          </a:p>
        </p:txBody>
      </p:sp>
      <p:grpSp>
        <p:nvGrpSpPr>
          <p:cNvPr id="82" name="Group 81">
            <a:extLst>
              <a:ext uri="{FF2B5EF4-FFF2-40B4-BE49-F238E27FC236}">
                <a16:creationId xmlns:a16="http://schemas.microsoft.com/office/drawing/2014/main" id="{AAE7DD7C-DAB9-47EC-9269-BD0A1EB5BCC9}"/>
              </a:ext>
            </a:extLst>
          </p:cNvPr>
          <p:cNvGrpSpPr/>
          <p:nvPr/>
        </p:nvGrpSpPr>
        <p:grpSpPr>
          <a:xfrm>
            <a:off x="8897970" y="2214975"/>
            <a:ext cx="3207891" cy="2112854"/>
            <a:chOff x="8897971" y="2105393"/>
            <a:chExt cx="3207891" cy="2112854"/>
          </a:xfrm>
        </p:grpSpPr>
        <p:sp>
          <p:nvSpPr>
            <p:cNvPr id="22" name="Rectangle 21">
              <a:extLst>
                <a:ext uri="{FF2B5EF4-FFF2-40B4-BE49-F238E27FC236}">
                  <a16:creationId xmlns:a16="http://schemas.microsoft.com/office/drawing/2014/main" id="{977BC13B-3ABD-4A06-927F-9D377434C3DC}"/>
                </a:ext>
              </a:extLst>
            </p:cNvPr>
            <p:cNvSpPr/>
            <p:nvPr/>
          </p:nvSpPr>
          <p:spPr>
            <a:xfrm>
              <a:off x="8903638" y="2718065"/>
              <a:ext cx="365760" cy="369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24" name="Rectangle 23">
              <a:extLst>
                <a:ext uri="{FF2B5EF4-FFF2-40B4-BE49-F238E27FC236}">
                  <a16:creationId xmlns:a16="http://schemas.microsoft.com/office/drawing/2014/main" id="{82BE39A0-0AE3-41A7-A705-FE79DA66550D}"/>
                </a:ext>
              </a:extLst>
            </p:cNvPr>
            <p:cNvSpPr/>
            <p:nvPr/>
          </p:nvSpPr>
          <p:spPr>
            <a:xfrm>
              <a:off x="8897971" y="3848543"/>
              <a:ext cx="365760" cy="3697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25" name="Rectangle 24">
              <a:extLst>
                <a:ext uri="{FF2B5EF4-FFF2-40B4-BE49-F238E27FC236}">
                  <a16:creationId xmlns:a16="http://schemas.microsoft.com/office/drawing/2014/main" id="{5B6B46F8-ADDC-43CD-9C48-9FAB316BD2BE}"/>
                </a:ext>
              </a:extLst>
            </p:cNvPr>
            <p:cNvSpPr/>
            <p:nvPr/>
          </p:nvSpPr>
          <p:spPr>
            <a:xfrm>
              <a:off x="8903638" y="2143449"/>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sp>
          <p:nvSpPr>
            <p:cNvPr id="26" name="TextBox 25">
              <a:extLst>
                <a:ext uri="{FF2B5EF4-FFF2-40B4-BE49-F238E27FC236}">
                  <a16:creationId xmlns:a16="http://schemas.microsoft.com/office/drawing/2014/main" id="{EC9E4D49-8F9B-494C-8043-A3F083567EC9}"/>
                </a:ext>
              </a:extLst>
            </p:cNvPr>
            <p:cNvSpPr txBox="1"/>
            <p:nvPr/>
          </p:nvSpPr>
          <p:spPr>
            <a:xfrm>
              <a:off x="9247607" y="2644026"/>
              <a:ext cx="2858255" cy="523220"/>
            </a:xfrm>
            <a:prstGeom prst="rect">
              <a:avLst/>
            </a:prstGeom>
          </p:spPr>
          <p:txBody>
            <a:bodyPr wrap="square" rtlCol="0">
              <a:spAutoFit/>
            </a:bodyPr>
            <a:lstStyle/>
            <a:p>
              <a:r>
                <a:rPr lang="en-CA" sz="1400" b="1" dirty="0">
                  <a:solidFill>
                    <a:srgbClr val="949391"/>
                  </a:solidFill>
                  <a:latin typeface="Roboto Condensed Light" panose="02000000000000000000" pitchFamily="2" charset="0"/>
                  <a:ea typeface="Roboto Condensed Light" panose="02000000000000000000" pitchFamily="2" charset="0"/>
                </a:rPr>
                <a:t>Modernize: </a:t>
              </a:r>
              <a:r>
                <a:rPr lang="en-CA" sz="1400" dirty="0">
                  <a:solidFill>
                    <a:srgbClr val="949391"/>
                  </a:solidFill>
                  <a:latin typeface="Roboto Condensed Light" panose="02000000000000000000" pitchFamily="2" charset="0"/>
                  <a:ea typeface="Roboto Condensed Light" panose="02000000000000000000" pitchFamily="2" charset="0"/>
                </a:rPr>
                <a:t>Create a new initiative to address an inadequacy.</a:t>
              </a:r>
              <a:endParaRPr lang="en-US" sz="1400" b="1" dirty="0">
                <a:solidFill>
                  <a:srgbClr val="949391"/>
                </a:solidFill>
                <a:latin typeface="Roboto Condensed Light" panose="02000000000000000000" pitchFamily="2" charset="0"/>
                <a:ea typeface="Roboto Condensed Light" panose="02000000000000000000" pitchFamily="2" charset="0"/>
              </a:endParaRPr>
            </a:p>
          </p:txBody>
        </p:sp>
        <p:sp>
          <p:nvSpPr>
            <p:cNvPr id="27" name="TextBox 26">
              <a:extLst>
                <a:ext uri="{FF2B5EF4-FFF2-40B4-BE49-F238E27FC236}">
                  <a16:creationId xmlns:a16="http://schemas.microsoft.com/office/drawing/2014/main" id="{CC7D5335-A17B-4FFE-B97A-72FCBB2F0DC5}"/>
                </a:ext>
              </a:extLst>
            </p:cNvPr>
            <p:cNvSpPr txBox="1"/>
            <p:nvPr/>
          </p:nvSpPr>
          <p:spPr>
            <a:xfrm>
              <a:off x="9216298" y="2105393"/>
              <a:ext cx="2638139" cy="523220"/>
            </a:xfrm>
            <a:prstGeom prst="rect">
              <a:avLst/>
            </a:prstGeom>
          </p:spPr>
          <p:txBody>
            <a:bodyPr wrap="square" rtlCol="0">
              <a:spAutoFit/>
            </a:bodyPr>
            <a:lstStyle/>
            <a:p>
              <a:r>
                <a:rPr lang="en-CA" sz="1400" b="1" dirty="0">
                  <a:solidFill>
                    <a:srgbClr val="949391"/>
                  </a:solidFill>
                  <a:latin typeface="Roboto Condensed Light" panose="02000000000000000000" pitchFamily="2" charset="0"/>
                  <a:ea typeface="Roboto Condensed Light" panose="02000000000000000000" pitchFamily="2" charset="0"/>
                </a:rPr>
                <a:t>Maintain: </a:t>
              </a:r>
              <a:r>
                <a:rPr lang="en-CA" sz="1400" dirty="0">
                  <a:solidFill>
                    <a:srgbClr val="949391"/>
                  </a:solidFill>
                  <a:latin typeface="Roboto Condensed Light" panose="02000000000000000000" pitchFamily="2" charset="0"/>
                  <a:ea typeface="Roboto Condensed Light" panose="02000000000000000000" pitchFamily="2" charset="0"/>
                </a:rPr>
                <a:t>Keep the application but adjust its support structure.</a:t>
              </a:r>
              <a:endParaRPr lang="en-US" sz="1400" dirty="0">
                <a:solidFill>
                  <a:srgbClr val="949391"/>
                </a:solidFill>
                <a:latin typeface="Roboto Condensed Light" panose="02000000000000000000" pitchFamily="2" charset="0"/>
                <a:ea typeface="Roboto Condensed Light" panose="02000000000000000000" pitchFamily="2" charset="0"/>
              </a:endParaRPr>
            </a:p>
          </p:txBody>
        </p:sp>
        <p:sp>
          <p:nvSpPr>
            <p:cNvPr id="28" name="TextBox 27">
              <a:extLst>
                <a:ext uri="{FF2B5EF4-FFF2-40B4-BE49-F238E27FC236}">
                  <a16:creationId xmlns:a16="http://schemas.microsoft.com/office/drawing/2014/main" id="{0C94A39C-0493-4669-8954-3863D8B7F0A4}"/>
                </a:ext>
              </a:extLst>
            </p:cNvPr>
            <p:cNvSpPr txBox="1"/>
            <p:nvPr/>
          </p:nvSpPr>
          <p:spPr>
            <a:xfrm>
              <a:off x="9247468" y="3889471"/>
              <a:ext cx="2782100" cy="307777"/>
            </a:xfrm>
            <a:prstGeom prst="rect">
              <a:avLst/>
            </a:prstGeom>
          </p:spPr>
          <p:txBody>
            <a:bodyPr wrap="square" rtlCol="0">
              <a:spAutoFit/>
            </a:bodyPr>
            <a:lstStyle/>
            <a:p>
              <a:r>
                <a:rPr lang="en-CA" sz="1400" b="1" dirty="0">
                  <a:solidFill>
                    <a:srgbClr val="949391"/>
                  </a:solidFill>
                  <a:latin typeface="Roboto Condensed Light" panose="02000000000000000000" pitchFamily="2" charset="0"/>
                  <a:ea typeface="Roboto Condensed Light" panose="02000000000000000000" pitchFamily="2" charset="0"/>
                </a:rPr>
                <a:t>Retire: </a:t>
              </a:r>
              <a:r>
                <a:rPr lang="en-CA" sz="1400" dirty="0">
                  <a:solidFill>
                    <a:srgbClr val="949391"/>
                  </a:solidFill>
                  <a:latin typeface="Roboto Condensed Light" panose="02000000000000000000" pitchFamily="2" charset="0"/>
                  <a:ea typeface="Roboto Condensed Light" panose="02000000000000000000" pitchFamily="2" charset="0"/>
                </a:rPr>
                <a:t>Phase out the application. </a:t>
              </a:r>
              <a:endParaRPr lang="en-US" sz="1400" dirty="0">
                <a:solidFill>
                  <a:srgbClr val="949391"/>
                </a:solidFill>
                <a:latin typeface="Roboto Condensed Light" panose="02000000000000000000" pitchFamily="2" charset="0"/>
                <a:ea typeface="Roboto Condensed Light" panose="02000000000000000000" pitchFamily="2" charset="0"/>
              </a:endParaRPr>
            </a:p>
          </p:txBody>
        </p:sp>
        <p:sp>
          <p:nvSpPr>
            <p:cNvPr id="62" name="TextBox 61">
              <a:extLst>
                <a:ext uri="{FF2B5EF4-FFF2-40B4-BE49-F238E27FC236}">
                  <a16:creationId xmlns:a16="http://schemas.microsoft.com/office/drawing/2014/main" id="{5C05403C-43AD-4508-8870-42ACBE59CA7B}"/>
                </a:ext>
              </a:extLst>
            </p:cNvPr>
            <p:cNvSpPr txBox="1"/>
            <p:nvPr/>
          </p:nvSpPr>
          <p:spPr>
            <a:xfrm>
              <a:off x="9231052" y="3200161"/>
              <a:ext cx="2782101" cy="523220"/>
            </a:xfrm>
            <a:prstGeom prst="rect">
              <a:avLst/>
            </a:prstGeom>
          </p:spPr>
          <p:txBody>
            <a:bodyPr wrap="square" rtlCol="0">
              <a:spAutoFit/>
            </a:bodyPr>
            <a:lstStyle/>
            <a:p>
              <a:r>
                <a:rPr lang="en-CA" sz="1400" b="1" dirty="0">
                  <a:solidFill>
                    <a:srgbClr val="949391"/>
                  </a:solidFill>
                  <a:latin typeface="Roboto Condensed Light" panose="02000000000000000000" pitchFamily="2" charset="0"/>
                  <a:ea typeface="Roboto Condensed Light" panose="02000000000000000000" pitchFamily="2" charset="0"/>
                </a:rPr>
                <a:t>Consolidate: </a:t>
              </a:r>
              <a:r>
                <a:rPr lang="en-CA" sz="1400" dirty="0">
                  <a:solidFill>
                    <a:srgbClr val="949391"/>
                  </a:solidFill>
                  <a:latin typeface="Roboto Condensed Light" panose="02000000000000000000" pitchFamily="2" charset="0"/>
                  <a:ea typeface="Roboto Condensed Light" panose="02000000000000000000" pitchFamily="2" charset="0"/>
                </a:rPr>
                <a:t>Create a new initiative to reduce duplicate functionality.  </a:t>
              </a:r>
              <a:endParaRPr lang="en-US" sz="1400" dirty="0">
                <a:solidFill>
                  <a:srgbClr val="949391"/>
                </a:solidFill>
                <a:latin typeface="Roboto Condensed Light" panose="02000000000000000000" pitchFamily="2" charset="0"/>
                <a:ea typeface="Roboto Condensed Light" panose="02000000000000000000" pitchFamily="2" charset="0"/>
              </a:endParaRPr>
            </a:p>
          </p:txBody>
        </p:sp>
        <p:sp>
          <p:nvSpPr>
            <p:cNvPr id="64" name="Rectangle 63">
              <a:extLst>
                <a:ext uri="{FF2B5EF4-FFF2-40B4-BE49-F238E27FC236}">
                  <a16:creationId xmlns:a16="http://schemas.microsoft.com/office/drawing/2014/main" id="{4D9E5AC5-DB23-4FA6-B224-3C6A461ED3E4}"/>
                </a:ext>
              </a:extLst>
            </p:cNvPr>
            <p:cNvSpPr/>
            <p:nvPr/>
          </p:nvSpPr>
          <p:spPr>
            <a:xfrm>
              <a:off x="8897971" y="3273687"/>
              <a:ext cx="365760" cy="369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Roboto Condensed Light" panose="02000000000000000000" pitchFamily="2" charset="0"/>
                  <a:ea typeface="Roboto Condensed Light" panose="02000000000000000000" pitchFamily="2" charset="0"/>
                </a:rPr>
                <a:t>App</a:t>
              </a:r>
              <a:endParaRPr lang="en-US" sz="1000" dirty="0">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90753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49C024-DCE0-485F-ADAA-DAD88D0788DC}"/>
              </a:ext>
            </a:extLst>
          </p:cNvPr>
          <p:cNvSpPr>
            <a:spLocks noGrp="1"/>
          </p:cNvSpPr>
          <p:nvPr>
            <p:ph type="body" sz="quarter" idx="14"/>
          </p:nvPr>
        </p:nvSpPr>
        <p:spPr/>
        <p:txBody>
          <a:bodyPr/>
          <a:lstStyle/>
          <a:p>
            <a:r>
              <a:rPr lang="en-US" b="1" dirty="0"/>
              <a:t>The benefits of APM</a:t>
            </a:r>
          </a:p>
          <a:p>
            <a:r>
              <a:rPr lang="en-US" dirty="0"/>
              <a:t>Return on investment (ROI) is experienced by the reduction in the number of applications and operational costs.</a:t>
            </a:r>
          </a:p>
          <a:p>
            <a:r>
              <a:rPr lang="en-US" dirty="0"/>
              <a:t>But other benefits can include:</a:t>
            </a:r>
          </a:p>
          <a:p>
            <a:pPr marL="342900" indent="-342900">
              <a:buFont typeface="Arial" panose="020B0604020202020204" pitchFamily="34" charset="0"/>
              <a:buChar char="•"/>
            </a:pPr>
            <a:r>
              <a:rPr lang="en-US" dirty="0"/>
              <a:t>Reduce redundancies </a:t>
            </a:r>
          </a:p>
          <a:p>
            <a:pPr marL="342900" indent="-342900">
              <a:buFont typeface="Arial" panose="020B0604020202020204" pitchFamily="34" charset="0"/>
              <a:buChar char="•"/>
            </a:pPr>
            <a:r>
              <a:rPr lang="en-US" dirty="0"/>
              <a:t>Reduce risk</a:t>
            </a:r>
          </a:p>
          <a:p>
            <a:pPr marL="342900" indent="-342900">
              <a:buFont typeface="Arial" panose="020B0604020202020204" pitchFamily="34" charset="0"/>
              <a:buChar char="•"/>
            </a:pPr>
            <a:r>
              <a:rPr lang="en-US" dirty="0"/>
              <a:t>Reduce complexity</a:t>
            </a:r>
          </a:p>
          <a:p>
            <a:pPr marL="342900" indent="-342900">
              <a:buFont typeface="Arial" panose="020B0604020202020204" pitchFamily="34" charset="0"/>
              <a:buChar char="•"/>
            </a:pPr>
            <a:r>
              <a:rPr lang="en-US" dirty="0"/>
              <a:t>Improve processes</a:t>
            </a:r>
          </a:p>
          <a:p>
            <a:pPr marL="342900" indent="-342900">
              <a:buFont typeface="Arial" panose="020B0604020202020204" pitchFamily="34" charset="0"/>
              <a:buChar char="•"/>
            </a:pPr>
            <a:r>
              <a:rPr lang="en-US" dirty="0"/>
              <a:t>Enable flexibility</a:t>
            </a:r>
          </a:p>
          <a:p>
            <a:pPr marL="342900" indent="-342900">
              <a:buFont typeface="Arial" panose="020B0604020202020204" pitchFamily="34" charset="0"/>
              <a:buChar char="•"/>
            </a:pPr>
            <a:r>
              <a:rPr lang="en-US" dirty="0"/>
              <a:t>Enable scalability</a:t>
            </a:r>
          </a:p>
          <a:p>
            <a:endParaRPr lang="en-US" dirty="0"/>
          </a:p>
        </p:txBody>
      </p:sp>
      <p:sp>
        <p:nvSpPr>
          <p:cNvPr id="8" name="Title 7">
            <a:extLst>
              <a:ext uri="{FF2B5EF4-FFF2-40B4-BE49-F238E27FC236}">
                <a16:creationId xmlns:a16="http://schemas.microsoft.com/office/drawing/2014/main" id="{501B329B-0174-49F6-B736-5F2B7B9918BD}"/>
              </a:ext>
            </a:extLst>
          </p:cNvPr>
          <p:cNvSpPr>
            <a:spLocks noGrp="1"/>
          </p:cNvSpPr>
          <p:nvPr>
            <p:ph type="title"/>
          </p:nvPr>
        </p:nvSpPr>
        <p:spPr>
          <a:xfrm>
            <a:off x="4746022" y="530021"/>
            <a:ext cx="6973910" cy="1130188"/>
          </a:xfrm>
        </p:spPr>
        <p:txBody>
          <a:bodyPr/>
          <a:lstStyle/>
          <a:p>
            <a:r>
              <a:rPr lang="en-US" sz="2800" dirty="0"/>
              <a:t>APM comes at a justified cost</a:t>
            </a:r>
          </a:p>
        </p:txBody>
      </p:sp>
      <p:sp>
        <p:nvSpPr>
          <p:cNvPr id="61" name="Rectangle 60">
            <a:extLst>
              <a:ext uri="{FF2B5EF4-FFF2-40B4-BE49-F238E27FC236}">
                <a16:creationId xmlns:a16="http://schemas.microsoft.com/office/drawing/2014/main" id="{29152483-7851-4AEF-9F91-42B58AC9905A}"/>
              </a:ext>
            </a:extLst>
          </p:cNvPr>
          <p:cNvSpPr/>
          <p:nvPr/>
        </p:nvSpPr>
        <p:spPr>
          <a:xfrm>
            <a:off x="5173338" y="1415977"/>
            <a:ext cx="5811890" cy="491200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2" charset="0"/>
            </a:endParaRPr>
          </a:p>
        </p:txBody>
      </p:sp>
      <p:cxnSp>
        <p:nvCxnSpPr>
          <p:cNvPr id="62" name="Straight Arrow Connector 61">
            <a:extLst>
              <a:ext uri="{FF2B5EF4-FFF2-40B4-BE49-F238E27FC236}">
                <a16:creationId xmlns:a16="http://schemas.microsoft.com/office/drawing/2014/main" id="{380ADB3A-A60F-4D5D-AF28-2231C844C90B}"/>
              </a:ext>
            </a:extLst>
          </p:cNvPr>
          <p:cNvCxnSpPr/>
          <p:nvPr/>
        </p:nvCxnSpPr>
        <p:spPr>
          <a:xfrm>
            <a:off x="5678714" y="5935809"/>
            <a:ext cx="5308600" cy="4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C8B6256-B02D-479A-B5D3-DCB035026491}"/>
              </a:ext>
            </a:extLst>
          </p:cNvPr>
          <p:cNvCxnSpPr/>
          <p:nvPr/>
        </p:nvCxnSpPr>
        <p:spPr>
          <a:xfrm flipV="1">
            <a:off x="5678714" y="1787142"/>
            <a:ext cx="8467" cy="414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Flowchart: Process 65">
            <a:extLst>
              <a:ext uri="{FF2B5EF4-FFF2-40B4-BE49-F238E27FC236}">
                <a16:creationId xmlns:a16="http://schemas.microsoft.com/office/drawing/2014/main" id="{832CC96B-D0E0-4FA5-B922-EB858991E1F7}"/>
              </a:ext>
            </a:extLst>
          </p:cNvPr>
          <p:cNvSpPr/>
          <p:nvPr/>
        </p:nvSpPr>
        <p:spPr>
          <a:xfrm>
            <a:off x="6093581" y="2752343"/>
            <a:ext cx="1193800" cy="295486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panose="00000500000000000000" pitchFamily="2" charset="0"/>
              </a:rPr>
              <a:t>Cost of Existing Portfolio</a:t>
            </a:r>
          </a:p>
        </p:txBody>
      </p:sp>
      <p:sp>
        <p:nvSpPr>
          <p:cNvPr id="67" name="Flowchart: Process 66">
            <a:extLst>
              <a:ext uri="{FF2B5EF4-FFF2-40B4-BE49-F238E27FC236}">
                <a16:creationId xmlns:a16="http://schemas.microsoft.com/office/drawing/2014/main" id="{BAFFF7EC-80F8-4DFC-9FD4-77E24D712A27}"/>
              </a:ext>
            </a:extLst>
          </p:cNvPr>
          <p:cNvSpPr/>
          <p:nvPr/>
        </p:nvSpPr>
        <p:spPr>
          <a:xfrm>
            <a:off x="6093581" y="1846409"/>
            <a:ext cx="1193800" cy="876936"/>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panose="00000500000000000000" pitchFamily="2" charset="0"/>
              </a:rPr>
              <a:t>New Initiatives</a:t>
            </a:r>
          </a:p>
        </p:txBody>
      </p:sp>
      <p:sp>
        <p:nvSpPr>
          <p:cNvPr id="68" name="Flowchart: Process 67">
            <a:extLst>
              <a:ext uri="{FF2B5EF4-FFF2-40B4-BE49-F238E27FC236}">
                <a16:creationId xmlns:a16="http://schemas.microsoft.com/office/drawing/2014/main" id="{6B68D314-2F2C-435A-AF55-BEB3C2063AF9}"/>
              </a:ext>
            </a:extLst>
          </p:cNvPr>
          <p:cNvSpPr/>
          <p:nvPr/>
        </p:nvSpPr>
        <p:spPr>
          <a:xfrm>
            <a:off x="8481181" y="4102895"/>
            <a:ext cx="1193800" cy="159596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panose="00000500000000000000" pitchFamily="2" charset="0"/>
              </a:rPr>
              <a:t>Cost of Future Portfolio</a:t>
            </a:r>
          </a:p>
        </p:txBody>
      </p:sp>
      <p:sp>
        <p:nvSpPr>
          <p:cNvPr id="75" name="Flowchart: Process 74">
            <a:extLst>
              <a:ext uri="{FF2B5EF4-FFF2-40B4-BE49-F238E27FC236}">
                <a16:creationId xmlns:a16="http://schemas.microsoft.com/office/drawing/2014/main" id="{01D87D7C-0E38-4873-B863-19E332D7957C}"/>
              </a:ext>
            </a:extLst>
          </p:cNvPr>
          <p:cNvSpPr/>
          <p:nvPr/>
        </p:nvSpPr>
        <p:spPr>
          <a:xfrm>
            <a:off x="8481181" y="2982619"/>
            <a:ext cx="1193800" cy="1082234"/>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panose="00000500000000000000" pitchFamily="2" charset="0"/>
              </a:rPr>
              <a:t>New Initiatives</a:t>
            </a:r>
          </a:p>
        </p:txBody>
      </p:sp>
      <p:sp>
        <p:nvSpPr>
          <p:cNvPr id="76" name="Flowchart: Process 75">
            <a:extLst>
              <a:ext uri="{FF2B5EF4-FFF2-40B4-BE49-F238E27FC236}">
                <a16:creationId xmlns:a16="http://schemas.microsoft.com/office/drawing/2014/main" id="{ABA261FA-B982-46A0-8A0D-D3636238295A}"/>
              </a:ext>
            </a:extLst>
          </p:cNvPr>
          <p:cNvSpPr/>
          <p:nvPr/>
        </p:nvSpPr>
        <p:spPr>
          <a:xfrm>
            <a:off x="8481181" y="2546968"/>
            <a:ext cx="1193800" cy="404462"/>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panose="00000500000000000000" pitchFamily="2" charset="0"/>
              </a:rPr>
              <a:t>Cost of APM</a:t>
            </a:r>
          </a:p>
        </p:txBody>
      </p:sp>
      <p:sp>
        <p:nvSpPr>
          <p:cNvPr id="77" name="TextBox 76">
            <a:extLst>
              <a:ext uri="{FF2B5EF4-FFF2-40B4-BE49-F238E27FC236}">
                <a16:creationId xmlns:a16="http://schemas.microsoft.com/office/drawing/2014/main" id="{52BD2D1C-65C0-47BD-8FB4-E98C4FAE4BFA}"/>
              </a:ext>
            </a:extLst>
          </p:cNvPr>
          <p:cNvSpPr txBox="1"/>
          <p:nvPr/>
        </p:nvSpPr>
        <p:spPr>
          <a:xfrm>
            <a:off x="5848744" y="5677488"/>
            <a:ext cx="1752403" cy="261610"/>
          </a:xfrm>
          <a:prstGeom prst="rect">
            <a:avLst/>
          </a:prstGeom>
        </p:spPr>
        <p:txBody>
          <a:bodyPr wrap="none" rtlCol="0">
            <a:spAutoFit/>
          </a:bodyPr>
          <a:lstStyle/>
          <a:p>
            <a:r>
              <a:rPr lang="en-US" sz="1100" dirty="0">
                <a:latin typeface="Montserrat" panose="00000500000000000000" pitchFamily="2" charset="0"/>
              </a:rPr>
              <a:t>Before Rationalization</a:t>
            </a:r>
          </a:p>
        </p:txBody>
      </p:sp>
      <p:sp>
        <p:nvSpPr>
          <p:cNvPr id="78" name="TextBox 77">
            <a:extLst>
              <a:ext uri="{FF2B5EF4-FFF2-40B4-BE49-F238E27FC236}">
                <a16:creationId xmlns:a16="http://schemas.microsoft.com/office/drawing/2014/main" id="{AE268245-496C-4566-B63B-C1AE5BAC8D84}"/>
              </a:ext>
            </a:extLst>
          </p:cNvPr>
          <p:cNvSpPr txBox="1"/>
          <p:nvPr/>
        </p:nvSpPr>
        <p:spPr>
          <a:xfrm>
            <a:off x="10046367" y="2008794"/>
            <a:ext cx="731290" cy="261610"/>
          </a:xfrm>
          <a:prstGeom prst="rect">
            <a:avLst/>
          </a:prstGeom>
        </p:spPr>
        <p:txBody>
          <a:bodyPr wrap="none" rtlCol="0">
            <a:spAutoFit/>
          </a:bodyPr>
          <a:lstStyle/>
          <a:p>
            <a:r>
              <a:rPr lang="en-US" sz="1100" dirty="0">
                <a:latin typeface="Montserrat" panose="00000500000000000000" pitchFamily="2" charset="0"/>
              </a:rPr>
              <a:t>Savings</a:t>
            </a:r>
          </a:p>
        </p:txBody>
      </p:sp>
      <p:sp>
        <p:nvSpPr>
          <p:cNvPr id="79" name="Right Brace 78">
            <a:extLst>
              <a:ext uri="{FF2B5EF4-FFF2-40B4-BE49-F238E27FC236}">
                <a16:creationId xmlns:a16="http://schemas.microsoft.com/office/drawing/2014/main" id="{8A062D8C-4740-472B-BFAE-C6075C114EB3}"/>
              </a:ext>
            </a:extLst>
          </p:cNvPr>
          <p:cNvSpPr/>
          <p:nvPr/>
        </p:nvSpPr>
        <p:spPr>
          <a:xfrm>
            <a:off x="9763546" y="1778794"/>
            <a:ext cx="165435" cy="757420"/>
          </a:xfrm>
          <a:prstGeom prst="rightBrace">
            <a:avLst>
              <a:gd name="adj1" fmla="val 38561"/>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latin typeface="Montserrat" panose="00000500000000000000" pitchFamily="2" charset="0"/>
            </a:endParaRPr>
          </a:p>
        </p:txBody>
      </p:sp>
      <p:sp>
        <p:nvSpPr>
          <p:cNvPr id="80" name="Right Brace 79">
            <a:extLst>
              <a:ext uri="{FF2B5EF4-FFF2-40B4-BE49-F238E27FC236}">
                <a16:creationId xmlns:a16="http://schemas.microsoft.com/office/drawing/2014/main" id="{7B0280F0-38FD-4E59-A60F-FC23E3C25D8E}"/>
              </a:ext>
            </a:extLst>
          </p:cNvPr>
          <p:cNvSpPr/>
          <p:nvPr/>
        </p:nvSpPr>
        <p:spPr>
          <a:xfrm>
            <a:off x="9763547" y="2982619"/>
            <a:ext cx="164290" cy="1120276"/>
          </a:xfrm>
          <a:prstGeom prst="rightBrace">
            <a:avLst>
              <a:gd name="adj1" fmla="val 38561"/>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latin typeface="Montserrat" panose="00000500000000000000" pitchFamily="2" charset="0"/>
            </a:endParaRPr>
          </a:p>
        </p:txBody>
      </p:sp>
      <p:sp>
        <p:nvSpPr>
          <p:cNvPr id="81" name="Right Brace 80">
            <a:extLst>
              <a:ext uri="{FF2B5EF4-FFF2-40B4-BE49-F238E27FC236}">
                <a16:creationId xmlns:a16="http://schemas.microsoft.com/office/drawing/2014/main" id="{8F543E05-CB9C-4D1E-9D00-3408493B3BB9}"/>
              </a:ext>
            </a:extLst>
          </p:cNvPr>
          <p:cNvSpPr/>
          <p:nvPr/>
        </p:nvSpPr>
        <p:spPr>
          <a:xfrm>
            <a:off x="9763546" y="4217195"/>
            <a:ext cx="165435" cy="1490015"/>
          </a:xfrm>
          <a:prstGeom prst="rightBrace">
            <a:avLst>
              <a:gd name="adj1" fmla="val 38561"/>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latin typeface="Montserrat" panose="00000500000000000000" pitchFamily="2" charset="0"/>
            </a:endParaRPr>
          </a:p>
        </p:txBody>
      </p:sp>
      <p:sp>
        <p:nvSpPr>
          <p:cNvPr id="82" name="TextBox 81">
            <a:extLst>
              <a:ext uri="{FF2B5EF4-FFF2-40B4-BE49-F238E27FC236}">
                <a16:creationId xmlns:a16="http://schemas.microsoft.com/office/drawing/2014/main" id="{5026AE1C-6A83-4336-A9AC-102A92413F44}"/>
              </a:ext>
            </a:extLst>
          </p:cNvPr>
          <p:cNvSpPr txBox="1"/>
          <p:nvPr/>
        </p:nvSpPr>
        <p:spPr>
          <a:xfrm>
            <a:off x="10028496" y="3336391"/>
            <a:ext cx="956732" cy="430887"/>
          </a:xfrm>
          <a:prstGeom prst="rect">
            <a:avLst/>
          </a:prstGeom>
        </p:spPr>
        <p:txBody>
          <a:bodyPr wrap="square" rtlCol="0">
            <a:spAutoFit/>
          </a:bodyPr>
          <a:lstStyle/>
          <a:p>
            <a:r>
              <a:rPr lang="en-US" sz="1100" dirty="0">
                <a:latin typeface="Montserrat" panose="00000500000000000000" pitchFamily="2" charset="0"/>
              </a:rPr>
              <a:t>Increase in Innovation</a:t>
            </a:r>
          </a:p>
        </p:txBody>
      </p:sp>
      <p:sp>
        <p:nvSpPr>
          <p:cNvPr id="83" name="TextBox 82">
            <a:extLst>
              <a:ext uri="{FF2B5EF4-FFF2-40B4-BE49-F238E27FC236}">
                <a16:creationId xmlns:a16="http://schemas.microsoft.com/office/drawing/2014/main" id="{D39B5D92-A6B8-454E-A82F-C695A8F3B736}"/>
              </a:ext>
            </a:extLst>
          </p:cNvPr>
          <p:cNvSpPr txBox="1"/>
          <p:nvPr/>
        </p:nvSpPr>
        <p:spPr>
          <a:xfrm>
            <a:off x="10046367" y="4752738"/>
            <a:ext cx="1058335" cy="430887"/>
          </a:xfrm>
          <a:prstGeom prst="rect">
            <a:avLst/>
          </a:prstGeom>
        </p:spPr>
        <p:txBody>
          <a:bodyPr wrap="square" rtlCol="0">
            <a:spAutoFit/>
          </a:bodyPr>
          <a:lstStyle/>
          <a:p>
            <a:r>
              <a:rPr lang="en-US" sz="1100" dirty="0">
                <a:latin typeface="Montserrat" panose="00000500000000000000" pitchFamily="2" charset="0"/>
              </a:rPr>
              <a:t>Decrease in Operations</a:t>
            </a:r>
          </a:p>
        </p:txBody>
      </p:sp>
      <p:sp>
        <p:nvSpPr>
          <p:cNvPr id="84" name="TextBox 83">
            <a:extLst>
              <a:ext uri="{FF2B5EF4-FFF2-40B4-BE49-F238E27FC236}">
                <a16:creationId xmlns:a16="http://schemas.microsoft.com/office/drawing/2014/main" id="{34F728DE-E063-4193-BEF3-516B04E15938}"/>
              </a:ext>
            </a:extLst>
          </p:cNvPr>
          <p:cNvSpPr txBox="1"/>
          <p:nvPr/>
        </p:nvSpPr>
        <p:spPr>
          <a:xfrm>
            <a:off x="8270544" y="5682890"/>
            <a:ext cx="1632178" cy="261610"/>
          </a:xfrm>
          <a:prstGeom prst="rect">
            <a:avLst/>
          </a:prstGeom>
        </p:spPr>
        <p:txBody>
          <a:bodyPr wrap="none" rtlCol="0">
            <a:spAutoFit/>
          </a:bodyPr>
          <a:lstStyle/>
          <a:p>
            <a:r>
              <a:rPr lang="en-US" sz="1100" dirty="0">
                <a:latin typeface="Montserrat" panose="00000500000000000000" pitchFamily="2" charset="0"/>
              </a:rPr>
              <a:t>After Rationalization</a:t>
            </a:r>
          </a:p>
        </p:txBody>
      </p:sp>
      <p:sp>
        <p:nvSpPr>
          <p:cNvPr id="85" name="Right Brace 84">
            <a:extLst>
              <a:ext uri="{FF2B5EF4-FFF2-40B4-BE49-F238E27FC236}">
                <a16:creationId xmlns:a16="http://schemas.microsoft.com/office/drawing/2014/main" id="{537A69BB-6D04-40D0-89C0-B4A9E2723C8F}"/>
              </a:ext>
            </a:extLst>
          </p:cNvPr>
          <p:cNvSpPr/>
          <p:nvPr/>
        </p:nvSpPr>
        <p:spPr>
          <a:xfrm flipH="1">
            <a:off x="8227180" y="2568372"/>
            <a:ext cx="209717" cy="3138837"/>
          </a:xfrm>
          <a:prstGeom prst="rightBrace">
            <a:avLst>
              <a:gd name="adj1" fmla="val 38561"/>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latin typeface="Montserrat" panose="00000500000000000000" pitchFamily="2" charset="0"/>
            </a:endParaRPr>
          </a:p>
        </p:txBody>
      </p:sp>
      <p:sp>
        <p:nvSpPr>
          <p:cNvPr id="86" name="TextBox 85">
            <a:extLst>
              <a:ext uri="{FF2B5EF4-FFF2-40B4-BE49-F238E27FC236}">
                <a16:creationId xmlns:a16="http://schemas.microsoft.com/office/drawing/2014/main" id="{2FF02E83-0D83-417B-A226-E7E31707E348}"/>
              </a:ext>
            </a:extLst>
          </p:cNvPr>
          <p:cNvSpPr txBox="1"/>
          <p:nvPr/>
        </p:nvSpPr>
        <p:spPr>
          <a:xfrm>
            <a:off x="7415528" y="3694012"/>
            <a:ext cx="955587" cy="600164"/>
          </a:xfrm>
          <a:prstGeom prst="rect">
            <a:avLst/>
          </a:prstGeom>
        </p:spPr>
        <p:txBody>
          <a:bodyPr wrap="square" rtlCol="0">
            <a:spAutoFit/>
          </a:bodyPr>
          <a:lstStyle/>
          <a:p>
            <a:r>
              <a:rPr lang="en-US" sz="1100" dirty="0">
                <a:latin typeface="Montserrat" panose="00000500000000000000" pitchFamily="2" charset="0"/>
              </a:rPr>
              <a:t>Decrease in Overall Spend</a:t>
            </a:r>
          </a:p>
        </p:txBody>
      </p:sp>
      <p:sp>
        <p:nvSpPr>
          <p:cNvPr id="87" name="TextBox 86">
            <a:extLst>
              <a:ext uri="{FF2B5EF4-FFF2-40B4-BE49-F238E27FC236}">
                <a16:creationId xmlns:a16="http://schemas.microsoft.com/office/drawing/2014/main" id="{7FEEFC07-B0FD-495D-BA80-73C51F6E6FBD}"/>
              </a:ext>
            </a:extLst>
          </p:cNvPr>
          <p:cNvSpPr txBox="1"/>
          <p:nvPr/>
        </p:nvSpPr>
        <p:spPr>
          <a:xfrm>
            <a:off x="9122537" y="6072947"/>
            <a:ext cx="1927131" cy="246221"/>
          </a:xfrm>
          <a:prstGeom prst="rect">
            <a:avLst/>
          </a:prstGeom>
        </p:spPr>
        <p:txBody>
          <a:bodyPr wrap="none" rtlCol="0">
            <a:spAutoFit/>
          </a:bodyPr>
          <a:lstStyle/>
          <a:p>
            <a:r>
              <a:rPr lang="en-US" sz="1000" dirty="0">
                <a:latin typeface="Montserrat" panose="00000500000000000000" pitchFamily="2" charset="0"/>
              </a:rPr>
              <a:t>Adapted from LeanIX, 2017 </a:t>
            </a:r>
          </a:p>
        </p:txBody>
      </p:sp>
      <p:sp>
        <p:nvSpPr>
          <p:cNvPr id="88" name="TextBox 87">
            <a:extLst>
              <a:ext uri="{FF2B5EF4-FFF2-40B4-BE49-F238E27FC236}">
                <a16:creationId xmlns:a16="http://schemas.microsoft.com/office/drawing/2014/main" id="{30812D58-1D3A-455B-94E9-65C5A8F15F73}"/>
              </a:ext>
            </a:extLst>
          </p:cNvPr>
          <p:cNvSpPr txBox="1"/>
          <p:nvPr/>
        </p:nvSpPr>
        <p:spPr>
          <a:xfrm>
            <a:off x="7532218" y="5980845"/>
            <a:ext cx="590226" cy="276999"/>
          </a:xfrm>
          <a:prstGeom prst="rect">
            <a:avLst/>
          </a:prstGeom>
        </p:spPr>
        <p:txBody>
          <a:bodyPr wrap="none" rtlCol="0">
            <a:spAutoFit/>
          </a:bodyPr>
          <a:lstStyle/>
          <a:p>
            <a:r>
              <a:rPr lang="en-US" sz="1200" dirty="0">
                <a:latin typeface="Montserrat" panose="00000500000000000000" pitchFamily="2" charset="0"/>
              </a:rPr>
              <a:t>Time</a:t>
            </a:r>
          </a:p>
        </p:txBody>
      </p:sp>
      <p:sp>
        <p:nvSpPr>
          <p:cNvPr id="89" name="TextBox 88">
            <a:extLst>
              <a:ext uri="{FF2B5EF4-FFF2-40B4-BE49-F238E27FC236}">
                <a16:creationId xmlns:a16="http://schemas.microsoft.com/office/drawing/2014/main" id="{5209596B-F5A5-4AFA-AD68-5846B90D4DE0}"/>
              </a:ext>
            </a:extLst>
          </p:cNvPr>
          <p:cNvSpPr txBox="1"/>
          <p:nvPr/>
        </p:nvSpPr>
        <p:spPr>
          <a:xfrm rot="16200000">
            <a:off x="5263051" y="3683818"/>
            <a:ext cx="500458" cy="261610"/>
          </a:xfrm>
          <a:prstGeom prst="rect">
            <a:avLst/>
          </a:prstGeom>
        </p:spPr>
        <p:txBody>
          <a:bodyPr wrap="none" rtlCol="0">
            <a:spAutoFit/>
          </a:bodyPr>
          <a:lstStyle/>
          <a:p>
            <a:r>
              <a:rPr lang="en-US" sz="1100" dirty="0">
                <a:latin typeface="Montserrat" panose="00000500000000000000" pitchFamily="2" charset="0"/>
              </a:rPr>
              <a:t>Cost</a:t>
            </a:r>
          </a:p>
        </p:txBody>
      </p:sp>
    </p:spTree>
    <p:extLst>
      <p:ext uri="{BB962C8B-B14F-4D97-AF65-F5344CB8AC3E}">
        <p14:creationId xmlns:p14="http://schemas.microsoft.com/office/powerpoint/2010/main" val="428275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p:txBody>
          <a:bodyPr>
            <a:noAutofit/>
          </a:bodyPr>
          <a:lstStyle/>
          <a:p>
            <a:r>
              <a:rPr lang="en-US" spc="-85" dirty="0">
                <a:solidFill>
                  <a:srgbClr val="636363"/>
                </a:solidFill>
              </a:rPr>
              <a:t>Executive</a:t>
            </a:r>
            <a:r>
              <a:rPr lang="en-US" spc="-188" dirty="0">
                <a:solidFill>
                  <a:srgbClr val="636363"/>
                </a:solidFill>
              </a:rPr>
              <a:t> </a:t>
            </a:r>
            <a:r>
              <a:rPr lang="en-US" spc="-79" dirty="0">
                <a:solidFill>
                  <a:srgbClr val="636363"/>
                </a:solidFill>
              </a:rPr>
              <a:t>Brief  </a:t>
            </a:r>
            <a:r>
              <a:rPr lang="en-US" spc="-61" dirty="0">
                <a:solidFill>
                  <a:srgbClr val="636363"/>
                </a:solidFill>
              </a:rPr>
              <a:t>Case</a:t>
            </a:r>
            <a:r>
              <a:rPr lang="en-US" spc="-158" dirty="0">
                <a:solidFill>
                  <a:srgbClr val="636363"/>
                </a:solidFill>
              </a:rPr>
              <a:t> </a:t>
            </a:r>
            <a:r>
              <a:rPr lang="en-US" spc="-79" dirty="0">
                <a:solidFill>
                  <a:srgbClr val="636363"/>
                </a:solidFill>
              </a:rPr>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a:xfrm>
            <a:off x="7814070" y="1004445"/>
            <a:ext cx="1445326" cy="394612"/>
          </a:xfrm>
        </p:spPr>
        <p:txBody>
          <a:bodyPr>
            <a:noAutofit/>
          </a:bodyPr>
          <a:lstStyle/>
          <a:p>
            <a:r>
              <a:rPr lang="en-US" sz="1800" dirty="0"/>
              <a:t>Retail</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a:xfrm>
            <a:off x="7814070" y="705860"/>
            <a:ext cx="1445325" cy="205037"/>
          </a:xfrm>
        </p:spPr>
        <p:txBody>
          <a:bodyPr>
            <a:noAutofit/>
          </a:bodyPr>
          <a:lstStyle/>
          <a:p>
            <a:r>
              <a:rPr lang="en-US" sz="1800"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a:xfrm>
            <a:off x="9593821" y="1004445"/>
            <a:ext cx="2245661" cy="381201"/>
          </a:xfrm>
        </p:spPr>
        <p:txBody>
          <a:bodyPr>
            <a:noAutofit/>
          </a:bodyPr>
          <a:lstStyle/>
          <a:p>
            <a:r>
              <a:rPr lang="en-US" sz="1800" dirty="0">
                <a:cs typeface="Arial"/>
              </a:rPr>
              <a:t>Deloitte</a:t>
            </a: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a:xfrm>
            <a:off x="9593821" y="705860"/>
            <a:ext cx="1445325" cy="298585"/>
          </a:xfrm>
        </p:spPr>
        <p:txBody>
          <a:bodyPr>
            <a:noAutofit/>
          </a:bodyPr>
          <a:lstStyle/>
          <a:p>
            <a:r>
              <a:rPr lang="en-US" sz="1800" dirty="0"/>
              <a:t>SOURCE</a:t>
            </a:r>
            <a:endParaRPr lang="en-US" sz="2000" dirty="0"/>
          </a:p>
        </p:txBody>
      </p:sp>
      <p:sp>
        <p:nvSpPr>
          <p:cNvPr id="71" name="Text Placeholder 70">
            <a:extLst>
              <a:ext uri="{FF2B5EF4-FFF2-40B4-BE49-F238E27FC236}">
                <a16:creationId xmlns:a16="http://schemas.microsoft.com/office/drawing/2014/main" id="{29ADFADB-F393-BD4F-963B-565C93656DC6}"/>
              </a:ext>
            </a:extLst>
          </p:cNvPr>
          <p:cNvSpPr>
            <a:spLocks noGrp="1"/>
          </p:cNvSpPr>
          <p:nvPr>
            <p:ph type="body" sz="quarter" idx="19"/>
          </p:nvPr>
        </p:nvSpPr>
        <p:spPr>
          <a:xfrm>
            <a:off x="7580896" y="2762810"/>
            <a:ext cx="3764382" cy="466166"/>
          </a:xfrm>
        </p:spPr>
        <p:txBody>
          <a:bodyPr>
            <a:noAutofit/>
          </a:bodyPr>
          <a:lstStyle/>
          <a:p>
            <a:r>
              <a:rPr lang="en-US" sz="1200" b="1" spc="-3" dirty="0">
                <a:solidFill>
                  <a:srgbClr val="717272"/>
                </a:solidFill>
              </a:rPr>
              <a:t>The Application Portfolio Management </a:t>
            </a:r>
            <a:r>
              <a:rPr lang="en-US" sz="1200" b="1" spc="-6" dirty="0">
                <a:solidFill>
                  <a:srgbClr val="717272"/>
                </a:solidFill>
              </a:rPr>
              <a:t>Initiative included </a:t>
            </a:r>
            <a:r>
              <a:rPr lang="en-US" sz="1200" b="1" spc="-3" dirty="0">
                <a:solidFill>
                  <a:srgbClr val="717272"/>
                </a:solidFill>
              </a:rPr>
              <a:t>the following</a:t>
            </a:r>
            <a:r>
              <a:rPr lang="en-US" sz="1200" b="1" spc="-6" dirty="0">
                <a:solidFill>
                  <a:srgbClr val="717272"/>
                </a:solidFill>
              </a:rPr>
              <a:t> components:</a:t>
            </a:r>
            <a:endParaRPr lang="en-US" sz="1200" b="1" dirty="0">
              <a:solidFill>
                <a:srgbClr val="717272"/>
              </a:solidFill>
            </a:endParaRPr>
          </a:p>
          <a:p>
            <a:endParaRPr lang="en-US" sz="1200" b="1" dirty="0">
              <a:solidFill>
                <a:srgbClr val="717272"/>
              </a:solidFill>
            </a:endParaRPr>
          </a:p>
        </p:txBody>
      </p:sp>
      <p:sp>
        <p:nvSpPr>
          <p:cNvPr id="73" name="Text Placeholder 72">
            <a:extLst>
              <a:ext uri="{FF2B5EF4-FFF2-40B4-BE49-F238E27FC236}">
                <a16:creationId xmlns:a16="http://schemas.microsoft.com/office/drawing/2014/main" id="{0F0A7642-3DF0-4D41-9B6A-6A8DAB3DF8DB}"/>
              </a:ext>
            </a:extLst>
          </p:cNvPr>
          <p:cNvSpPr>
            <a:spLocks noGrp="1"/>
          </p:cNvSpPr>
          <p:nvPr>
            <p:ph type="body" sz="quarter" idx="22"/>
          </p:nvPr>
        </p:nvSpPr>
        <p:spPr>
          <a:xfrm>
            <a:off x="7648132" y="3363444"/>
            <a:ext cx="3629911" cy="413999"/>
          </a:xfrm>
          <a:prstGeom prst="rect">
            <a:avLst/>
          </a:prstGeom>
        </p:spPr>
        <p:txBody>
          <a:bodyPr bIns="36000">
            <a:noAutofit/>
          </a:bodyPr>
          <a:lstStyle/>
          <a:p>
            <a:r>
              <a:rPr lang="en-US" spc="3" dirty="0">
                <a:solidFill>
                  <a:srgbClr val="FFFFFF"/>
                </a:solidFill>
              </a:rPr>
              <a:t>Train teams and stakeholders on APM</a:t>
            </a:r>
            <a:endParaRPr lang="en-US" dirty="0"/>
          </a:p>
        </p:txBody>
      </p:sp>
      <p:sp>
        <p:nvSpPr>
          <p:cNvPr id="74" name="Text Placeholder 73">
            <a:extLst>
              <a:ext uri="{FF2B5EF4-FFF2-40B4-BE49-F238E27FC236}">
                <a16:creationId xmlns:a16="http://schemas.microsoft.com/office/drawing/2014/main" id="{63B057E5-9203-CA44-BCEF-902A8FBF1F03}"/>
              </a:ext>
            </a:extLst>
          </p:cNvPr>
          <p:cNvSpPr>
            <a:spLocks noGrp="1"/>
          </p:cNvSpPr>
          <p:nvPr>
            <p:ph type="body" sz="quarter" idx="23"/>
          </p:nvPr>
        </p:nvSpPr>
        <p:spPr>
          <a:xfrm>
            <a:off x="7648132" y="3812800"/>
            <a:ext cx="3629911" cy="413999"/>
          </a:xfrm>
          <a:prstGeom prst="rect">
            <a:avLst/>
          </a:prstGeom>
        </p:spPr>
        <p:txBody>
          <a:bodyPr bIns="36000">
            <a:noAutofit/>
          </a:bodyPr>
          <a:lstStyle/>
          <a:p>
            <a:r>
              <a:rPr lang="en-US" spc="3" dirty="0">
                <a:solidFill>
                  <a:srgbClr val="FFFFFF"/>
                </a:solidFill>
              </a:rPr>
              <a:t>Model the core business processes</a:t>
            </a:r>
            <a:endParaRPr lang="en-US" dirty="0"/>
          </a:p>
        </p:txBody>
      </p:sp>
      <p:sp>
        <p:nvSpPr>
          <p:cNvPr id="75" name="Text Placeholder 74">
            <a:extLst>
              <a:ext uri="{FF2B5EF4-FFF2-40B4-BE49-F238E27FC236}">
                <a16:creationId xmlns:a16="http://schemas.microsoft.com/office/drawing/2014/main" id="{D33F9F3D-D262-8141-9F74-4539DF9D0D8E}"/>
              </a:ext>
            </a:extLst>
          </p:cNvPr>
          <p:cNvSpPr>
            <a:spLocks noGrp="1"/>
          </p:cNvSpPr>
          <p:nvPr>
            <p:ph type="body" sz="quarter" idx="24"/>
          </p:nvPr>
        </p:nvSpPr>
        <p:spPr>
          <a:xfrm>
            <a:off x="7648132" y="4262156"/>
            <a:ext cx="3629911" cy="413999"/>
          </a:xfrm>
          <a:prstGeom prst="rect">
            <a:avLst/>
          </a:prstGeom>
        </p:spPr>
        <p:txBody>
          <a:bodyPr bIns="36000">
            <a:noAutofit/>
          </a:bodyPr>
          <a:lstStyle/>
          <a:p>
            <a:r>
              <a:rPr lang="en-US" spc="3" dirty="0">
                <a:solidFill>
                  <a:srgbClr val="FFFFFF"/>
                </a:solidFill>
              </a:rPr>
              <a:t>Collect application inventory</a:t>
            </a:r>
            <a:endParaRPr lang="en-US" dirty="0"/>
          </a:p>
        </p:txBody>
      </p:sp>
      <p:sp>
        <p:nvSpPr>
          <p:cNvPr id="76" name="Text Placeholder 75">
            <a:extLst>
              <a:ext uri="{FF2B5EF4-FFF2-40B4-BE49-F238E27FC236}">
                <a16:creationId xmlns:a16="http://schemas.microsoft.com/office/drawing/2014/main" id="{EE8D7A0D-33D3-DD41-885F-2A8BBBFF9C6B}"/>
              </a:ext>
            </a:extLst>
          </p:cNvPr>
          <p:cNvSpPr>
            <a:spLocks noGrp="1"/>
          </p:cNvSpPr>
          <p:nvPr>
            <p:ph type="body" sz="quarter" idx="25"/>
          </p:nvPr>
        </p:nvSpPr>
        <p:spPr>
          <a:xfrm>
            <a:off x="7648132" y="4711512"/>
            <a:ext cx="3629911" cy="413999"/>
          </a:xfrm>
          <a:prstGeom prst="rect">
            <a:avLst/>
          </a:prstGeom>
        </p:spPr>
        <p:txBody>
          <a:bodyPr bIns="36000">
            <a:noAutofit/>
          </a:bodyPr>
          <a:lstStyle/>
          <a:p>
            <a:r>
              <a:rPr lang="en-US" spc="3" dirty="0">
                <a:solidFill>
                  <a:srgbClr val="FFFFFF"/>
                </a:solidFill>
              </a:rPr>
              <a:t>Assign APM responsibilities</a:t>
            </a:r>
            <a:endParaRPr lang="en-US" dirty="0"/>
          </a:p>
        </p:txBody>
      </p:sp>
      <p:sp>
        <p:nvSpPr>
          <p:cNvPr id="77" name="Text Placeholder 76">
            <a:extLst>
              <a:ext uri="{FF2B5EF4-FFF2-40B4-BE49-F238E27FC236}">
                <a16:creationId xmlns:a16="http://schemas.microsoft.com/office/drawing/2014/main" id="{236467C5-375F-BB40-BC72-950EDF3DB8CB}"/>
              </a:ext>
            </a:extLst>
          </p:cNvPr>
          <p:cNvSpPr>
            <a:spLocks noGrp="1"/>
          </p:cNvSpPr>
          <p:nvPr>
            <p:ph type="body" sz="quarter" idx="26"/>
          </p:nvPr>
        </p:nvSpPr>
        <p:spPr>
          <a:xfrm>
            <a:off x="7648132" y="5160869"/>
            <a:ext cx="3629911" cy="413999"/>
          </a:xfrm>
          <a:prstGeom prst="rect">
            <a:avLst/>
          </a:prstGeom>
        </p:spPr>
        <p:txBody>
          <a:bodyPr bIns="36000">
            <a:noAutofit/>
          </a:bodyPr>
          <a:lstStyle/>
          <a:p>
            <a:r>
              <a:rPr lang="en-US" spc="3" dirty="0">
                <a:solidFill>
                  <a:srgbClr val="FFFFFF"/>
                </a:solidFill>
              </a:rPr>
              <a:t>Start small, then grow</a:t>
            </a:r>
            <a:endParaRPr lang="en-US" dirty="0"/>
          </a:p>
        </p:txBody>
      </p:sp>
      <p:sp>
        <p:nvSpPr>
          <p:cNvPr id="109" name="Text Placeholder 108">
            <a:extLst>
              <a:ext uri="{FF2B5EF4-FFF2-40B4-BE49-F238E27FC236}">
                <a16:creationId xmlns:a16="http://schemas.microsoft.com/office/drawing/2014/main" id="{10FF818F-90FD-CE43-9B91-8B2104208FAE}"/>
              </a:ext>
            </a:extLst>
          </p:cNvPr>
          <p:cNvSpPr>
            <a:spLocks noGrp="1"/>
          </p:cNvSpPr>
          <p:nvPr>
            <p:ph type="body" sz="quarter" idx="31"/>
          </p:nvPr>
        </p:nvSpPr>
        <p:spPr>
          <a:xfrm>
            <a:off x="381794" y="5351310"/>
            <a:ext cx="3764382" cy="466166"/>
          </a:xfrm>
          <a:prstGeom prst="rect">
            <a:avLst/>
          </a:prstGeom>
        </p:spPr>
        <p:txBody>
          <a:bodyPr>
            <a:noAutofit/>
          </a:bodyPr>
          <a:lstStyle/>
          <a:p>
            <a:r>
              <a:rPr lang="en-US" sz="1600" dirty="0">
                <a:latin typeface="Exo" panose="02000503000000000000" pitchFamily="2" charset="77"/>
              </a:rPr>
              <a:t>Results</a:t>
            </a: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prstGeom prst="rect">
            <a:avLst/>
          </a:prstGeom>
        </p:spPr>
        <p:txBody>
          <a:bodyPr>
            <a:noAutofit/>
          </a:bodyPr>
          <a:lstStyle/>
          <a:p>
            <a:r>
              <a:rPr lang="en-US" dirty="0">
                <a:latin typeface="Montserrat SemiBold" pitchFamily="2" charset="77"/>
              </a:rPr>
              <a:t>Supermarket Company</a:t>
            </a:r>
            <a:endParaRPr lang="en-US" dirty="0">
              <a:solidFill>
                <a:srgbClr val="717272"/>
              </a:solidFill>
              <a:latin typeface="Montserrat SemiBold" pitchFamily="2" charset="77"/>
            </a:endParaRP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2"/>
          </p:nvPr>
        </p:nvSpPr>
        <p:spPr>
          <a:xfrm>
            <a:off x="371474" y="2412622"/>
            <a:ext cx="6461125" cy="2605945"/>
          </a:xfrm>
          <a:prstGeom prst="rect">
            <a:avLst/>
          </a:prstGeom>
        </p:spPr>
        <p:txBody>
          <a:bodyPr>
            <a:noAutofit/>
          </a:bodyPr>
          <a:lstStyle/>
          <a:p>
            <a:pPr marL="0" indent="0">
              <a:lnSpc>
                <a:spcPct val="100000"/>
              </a:lnSpc>
              <a:spcBef>
                <a:spcPts val="0"/>
              </a:spcBef>
              <a:spcAft>
                <a:spcPts val="600"/>
              </a:spcAft>
              <a:buNone/>
            </a:pPr>
            <a:r>
              <a:rPr lang="en-US" spc="-3" dirty="0">
                <a:cs typeface="Arial Narrow"/>
              </a:rPr>
              <a:t>The grocer was a smaller organization for the supermarket industry with a relatively low IT budget. While its portfolio consisted of a dozen applications, the organization still found it difficult to react to an evolving industry due to inflexible and overly complex legacy systems.</a:t>
            </a:r>
          </a:p>
          <a:p>
            <a:pPr marL="0" indent="0">
              <a:lnSpc>
                <a:spcPct val="100000"/>
              </a:lnSpc>
              <a:spcBef>
                <a:spcPts val="0"/>
              </a:spcBef>
              <a:spcAft>
                <a:spcPts val="600"/>
              </a:spcAft>
              <a:buNone/>
            </a:pPr>
            <a:r>
              <a:rPr lang="en-US" dirty="0"/>
              <a:t>The IT manager found himself in a scenario where he knew the applications well but had little awareness of the business processes they supported. Application maintenance was purely in keeping things operational, with little consideration for a future business strategy.</a:t>
            </a:r>
          </a:p>
          <a:p>
            <a:pPr marL="0" indent="0">
              <a:lnSpc>
                <a:spcPct val="100000"/>
              </a:lnSpc>
              <a:spcBef>
                <a:spcPts val="0"/>
              </a:spcBef>
              <a:spcAft>
                <a:spcPts val="600"/>
              </a:spcAft>
              <a:buNone/>
            </a:pPr>
            <a:r>
              <a:rPr lang="en-US" spc="-3" dirty="0">
                <a:cs typeface="Arial Narrow"/>
              </a:rPr>
              <a:t>As the business demanded more responsiveness to changes, the IT team needed to </a:t>
            </a:r>
            <a:r>
              <a:rPr lang="en-US" dirty="0"/>
              <a:t>be able to react more efficiently and effectively while still securing continuity of the business. </a:t>
            </a:r>
          </a:p>
          <a:p>
            <a:pPr marL="0" indent="0">
              <a:lnSpc>
                <a:spcPct val="100000"/>
              </a:lnSpc>
              <a:spcBef>
                <a:spcPts val="0"/>
              </a:spcBef>
              <a:spcAft>
                <a:spcPts val="600"/>
              </a:spcAft>
              <a:buNone/>
            </a:pPr>
            <a:r>
              <a:rPr lang="en-US" dirty="0"/>
              <a:t>The IT manager found success by introducing APM and gaining a better understanding of the business use and future needs for the applications. The organization started small but then increased the scope over time to produce and develop techniques to aid the business in meeting strategic goals with applications. </a:t>
            </a:r>
          </a:p>
          <a:p>
            <a:pPr marL="0" indent="0">
              <a:lnSpc>
                <a:spcPct val="100000"/>
              </a:lnSpc>
              <a:spcBef>
                <a:spcPts val="0"/>
              </a:spcBef>
              <a:spcAft>
                <a:spcPts val="300"/>
              </a:spcAft>
              <a:buNone/>
            </a:pPr>
            <a:endParaRPr lang="en-US" spc="-6" dirty="0">
              <a:cs typeface="Arial Narrow"/>
            </a:endParaRPr>
          </a:p>
          <a:p>
            <a:pPr marL="0" marR="3081" indent="0">
              <a:lnSpc>
                <a:spcPct val="100000"/>
              </a:lnSpc>
              <a:spcBef>
                <a:spcPts val="0"/>
              </a:spcBef>
              <a:spcAft>
                <a:spcPts val="300"/>
              </a:spcAft>
              <a:buNone/>
            </a:pPr>
            <a:endParaRPr lang="en-US" spc="-6" dirty="0">
              <a:cs typeface="Arial Narrow"/>
            </a:endParaRPr>
          </a:p>
          <a:p>
            <a:pPr>
              <a:lnSpc>
                <a:spcPct val="100000"/>
              </a:lnSpc>
            </a:pPr>
            <a:endParaRPr lang="en-US" dirty="0"/>
          </a:p>
        </p:txBody>
      </p:sp>
      <p:sp>
        <p:nvSpPr>
          <p:cNvPr id="108" name="Text Placeholder 107">
            <a:extLst>
              <a:ext uri="{FF2B5EF4-FFF2-40B4-BE49-F238E27FC236}">
                <a16:creationId xmlns:a16="http://schemas.microsoft.com/office/drawing/2014/main" id="{FD456675-E852-4548-BCB0-226E1D689542}"/>
              </a:ext>
            </a:extLst>
          </p:cNvPr>
          <p:cNvSpPr>
            <a:spLocks noGrp="1"/>
          </p:cNvSpPr>
          <p:nvPr>
            <p:ph type="body" sz="quarter" idx="33"/>
          </p:nvPr>
        </p:nvSpPr>
        <p:spPr>
          <a:xfrm>
            <a:off x="371475" y="5603818"/>
            <a:ext cx="6461124" cy="799214"/>
          </a:xfrm>
          <a:prstGeom prst="rect">
            <a:avLst/>
          </a:prstGeom>
        </p:spPr>
        <p:txBody>
          <a:bodyPr>
            <a:noAutofit/>
          </a:bodyPr>
          <a:lstStyle/>
          <a:p>
            <a:pPr marL="0" marR="3081" indent="0">
              <a:lnSpc>
                <a:spcPct val="100000"/>
              </a:lnSpc>
              <a:spcBef>
                <a:spcPts val="55"/>
              </a:spcBef>
              <a:buNone/>
            </a:pPr>
            <a:r>
              <a:rPr lang="en-US" spc="-3" dirty="0">
                <a:cs typeface="Arial Narrow"/>
              </a:rPr>
              <a:t>The IT manager gained credibility and trust within the organization. The organization was able to build a plan to move away from the legacy systems and create a portfolio more responsive to the dynamic needs of an evolving marketplace.  </a:t>
            </a:r>
            <a:endParaRPr lang="en-US" dirty="0"/>
          </a:p>
          <a:p>
            <a:pPr marL="0" indent="0">
              <a:lnSpc>
                <a:spcPct val="100000"/>
              </a:lnSpc>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Info-Tech’s methodology for Small Enterprise APM</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3644404878"/>
              </p:ext>
            </p:extLst>
          </p:nvPr>
        </p:nvGraphicFramePr>
        <p:xfrm>
          <a:off x="378372" y="2070538"/>
          <a:ext cx="11515179" cy="4073491"/>
        </p:xfrm>
        <a:graphic>
          <a:graphicData uri="http://schemas.openxmlformats.org/drawingml/2006/table">
            <a:tbl>
              <a:tblPr firstRow="1" bandRow="1">
                <a:tableStyleId>{5C22544A-7EE6-4342-B048-85BDC9FD1C3A}</a:tableStyleId>
              </a:tblPr>
              <a:tblGrid>
                <a:gridCol w="1557626">
                  <a:extLst>
                    <a:ext uri="{9D8B030D-6E8A-4147-A177-3AD203B41FA5}">
                      <a16:colId xmlns:a16="http://schemas.microsoft.com/office/drawing/2014/main" val="976837652"/>
                    </a:ext>
                  </a:extLst>
                </a:gridCol>
                <a:gridCol w="2652649">
                  <a:extLst>
                    <a:ext uri="{9D8B030D-6E8A-4147-A177-3AD203B41FA5}">
                      <a16:colId xmlns:a16="http://schemas.microsoft.com/office/drawing/2014/main" val="2500794229"/>
                    </a:ext>
                  </a:extLst>
                </a:gridCol>
                <a:gridCol w="2620034">
                  <a:extLst>
                    <a:ext uri="{9D8B030D-6E8A-4147-A177-3AD203B41FA5}">
                      <a16:colId xmlns:a16="http://schemas.microsoft.com/office/drawing/2014/main" val="1791260046"/>
                    </a:ext>
                  </a:extLst>
                </a:gridCol>
                <a:gridCol w="2342435">
                  <a:extLst>
                    <a:ext uri="{9D8B030D-6E8A-4147-A177-3AD203B41FA5}">
                      <a16:colId xmlns:a16="http://schemas.microsoft.com/office/drawing/2014/main" val="2450251645"/>
                    </a:ext>
                  </a:extLst>
                </a:gridCol>
                <a:gridCol w="2342435">
                  <a:extLst>
                    <a:ext uri="{9D8B030D-6E8A-4147-A177-3AD203B41FA5}">
                      <a16:colId xmlns:a16="http://schemas.microsoft.com/office/drawing/2014/main" val="4002077772"/>
                    </a:ext>
                  </a:extLst>
                </a:gridCol>
              </a:tblGrid>
              <a:tr h="794542">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Lay Your Foundations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Improve Your Inventory</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Rationalize Your Apps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4. Populate Your Roadmap</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242672">
                <a:tc>
                  <a:txBody>
                    <a:bodyPr/>
                    <a:lstStyle/>
                    <a:p>
                      <a:r>
                        <a:rPr lang="en-US" sz="1400" b="1" i="0" dirty="0">
                          <a:solidFill>
                            <a:srgbClr val="4A4A4A"/>
                          </a:solidFill>
                          <a:latin typeface="Montserrat SemiBold" pitchFamily="2" charset="77"/>
                        </a:rPr>
                        <a:t>Phase Activities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1.1 Assess Your Portfolio</a:t>
                      </a:r>
                      <a:b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b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1.2 Define Goals and Metrics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1.3 Define Application Categories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1.4 Determine Steps and Roles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1.5 Weight Value Drivers</a:t>
                      </a:r>
                      <a:endPar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2.1 Populate Inventory</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2.2 Assign to Business Capabilities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2.3 Review Outstanding Data</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3.1 Assess Business Value</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3.2 Assess End-User Perspective</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3.3 Assess TCO</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3.4 Assess Technical Health</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3.5 Assess Redundancies</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3.6 Determine Dispositions</a:t>
                      </a: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4.1 Prioritize Initiatives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4.2 Populate Roadmap</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4.3 Determine Ongoing APM Cadence</a:t>
                      </a: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679731">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the appropriate management stakeholders to: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Extract key business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Set your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Agree on key terms and set the scope for your APM effort </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Gather information on your own understanding of your applications to build a detailed inventory and identify areas of redundancy. </a:t>
                      </a: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application subject matter experts to collect and compile data points and determine the appropriate disposition for your apps.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application delivery specialists to determine the strategic plans for your apps and place these in your portfolio roadmap.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32400" y="1160000"/>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232400" y="530021"/>
            <a:ext cx="6291006" cy="1130188"/>
          </a:xfrm>
        </p:spPr>
        <p:txBody>
          <a:bodyPr/>
          <a:lstStyle/>
          <a:p>
            <a:r>
              <a:rPr lang="en-US" dirty="0"/>
              <a:t>Blueprint deliverables</a:t>
            </a:r>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75730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24" name="Group 23">
            <a:extLst>
              <a:ext uri="{FF2B5EF4-FFF2-40B4-BE49-F238E27FC236}">
                <a16:creationId xmlns:a16="http://schemas.microsoft.com/office/drawing/2014/main" id="{9C390758-4392-4592-8BE0-F5A2013F7BA7}"/>
              </a:ext>
            </a:extLst>
          </p:cNvPr>
          <p:cNvGrpSpPr/>
          <p:nvPr/>
        </p:nvGrpSpPr>
        <p:grpSpPr>
          <a:xfrm>
            <a:off x="8270138" y="1962345"/>
            <a:ext cx="3524184" cy="1758456"/>
            <a:chOff x="2698836" y="1587410"/>
            <a:chExt cx="3524637" cy="1758684"/>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2698836" y="2262805"/>
              <a:ext cx="3524637" cy="1083289"/>
              <a:chOff x="4099980" y="4022795"/>
              <a:chExt cx="3524637" cy="1083289"/>
            </a:xfrm>
          </p:grpSpPr>
          <p:sp>
            <p:nvSpPr>
              <p:cNvPr id="27" name="TextBox 26">
                <a:extLst>
                  <a:ext uri="{FF2B5EF4-FFF2-40B4-BE49-F238E27FC236}">
                    <a16:creationId xmlns:a16="http://schemas.microsoft.com/office/drawing/2014/main" id="{452E91F2-C3D3-491F-9B7F-D9C5CECEEB8E}"/>
                  </a:ext>
                </a:extLst>
              </p:cNvPr>
              <p:cNvSpPr txBox="1"/>
              <p:nvPr/>
            </p:nvSpPr>
            <p:spPr>
              <a:xfrm>
                <a:off x="4099980" y="4022795"/>
                <a:ext cx="3524637"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Application Portfolio Management Foundations Tool</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4099980" y="4528396"/>
                <a:ext cx="3524637" cy="57768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This tool stores all relevant application information and allows you to execute rationalization and build a portfolio roadmap.</a:t>
                </a:r>
              </a:p>
            </p:txBody>
          </p:sp>
        </p:grpSp>
        <p:pic>
          <p:nvPicPr>
            <p:cNvPr id="26" name="Picture 25">
              <a:extLst>
                <a:ext uri="{FF2B5EF4-FFF2-40B4-BE49-F238E27FC236}">
                  <a16:creationId xmlns:a16="http://schemas.microsoft.com/office/drawing/2014/main" id="{F3EF4C0D-37A3-4190-A441-861D960D228F}"/>
                </a:ext>
              </a:extLst>
            </p:cNvPr>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43655" y="1587410"/>
              <a:ext cx="635000" cy="635000"/>
            </a:xfrm>
            <a:prstGeom prst="rect">
              <a:avLst/>
            </a:prstGeom>
          </p:spPr>
        </p:pic>
      </p:grpSp>
      <p:sp>
        <p:nvSpPr>
          <p:cNvPr id="29" name="Rectangle 28">
            <a:extLst>
              <a:ext uri="{FF2B5EF4-FFF2-40B4-BE49-F238E27FC236}">
                <a16:creationId xmlns:a16="http://schemas.microsoft.com/office/drawing/2014/main" id="{EF584645-5E2C-4554-AC9F-77DC7EE720BE}"/>
              </a:ext>
            </a:extLst>
          </p:cNvPr>
          <p:cNvSpPr/>
          <p:nvPr/>
        </p:nvSpPr>
        <p:spPr>
          <a:xfrm>
            <a:off x="305180" y="2396055"/>
            <a:ext cx="3618270" cy="1169551"/>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This is the PowerPoint document you are viewing now. Follow this guide to understand APM and how to use the tools, and build a repeatable APM process captured in your playbook. </a:t>
            </a: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716999" y="1234303"/>
            <a:ext cx="634917" cy="634917"/>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863034" y="1806517"/>
            <a:ext cx="2342845" cy="553998"/>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Blueprint Storyboard</a:t>
            </a:r>
          </a:p>
        </p:txBody>
      </p:sp>
      <p:pic>
        <p:nvPicPr>
          <p:cNvPr id="2" name="Picture 1">
            <a:extLst>
              <a:ext uri="{FF2B5EF4-FFF2-40B4-BE49-F238E27FC236}">
                <a16:creationId xmlns:a16="http://schemas.microsoft.com/office/drawing/2014/main" id="{B6A04BA1-4CAC-43B2-98F7-843F47196A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808" y="4128843"/>
            <a:ext cx="2224500" cy="1251281"/>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84F3FFB1-7C6E-48CB-95CF-9C14F86F5A1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41807" y="4749186"/>
            <a:ext cx="2243333" cy="126187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DF77016C-4EE1-43CE-ADC4-3E67C14864B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47613" y="5331846"/>
            <a:ext cx="2208802" cy="1242451"/>
          </a:xfrm>
          <a:prstGeom prst="rect">
            <a:avLst/>
          </a:prstGeom>
          <a:ln>
            <a:noFill/>
          </a:ln>
          <a:effectLst>
            <a:outerShdw blurRad="190500" algn="tl" rotWithShape="0">
              <a:srgbClr val="000000">
                <a:alpha val="70000"/>
              </a:srgbClr>
            </a:outerShdw>
          </a:effectLst>
        </p:spPr>
      </p:pic>
      <p:grpSp>
        <p:nvGrpSpPr>
          <p:cNvPr id="11" name="Group 10">
            <a:extLst>
              <a:ext uri="{FF2B5EF4-FFF2-40B4-BE49-F238E27FC236}">
                <a16:creationId xmlns:a16="http://schemas.microsoft.com/office/drawing/2014/main" id="{45AC44E4-89C0-4617-8D7B-9932A699D56B}"/>
              </a:ext>
            </a:extLst>
          </p:cNvPr>
          <p:cNvGrpSpPr/>
          <p:nvPr/>
        </p:nvGrpSpPr>
        <p:grpSpPr>
          <a:xfrm>
            <a:off x="8481780" y="3928172"/>
            <a:ext cx="3100900" cy="2327242"/>
            <a:chOff x="8693422" y="3928172"/>
            <a:chExt cx="3100900" cy="2327242"/>
          </a:xfrm>
        </p:grpSpPr>
        <p:pic>
          <p:nvPicPr>
            <p:cNvPr id="44" name="Picture 43">
              <a:extLst>
                <a:ext uri="{FF2B5EF4-FFF2-40B4-BE49-F238E27FC236}">
                  <a16:creationId xmlns:a16="http://schemas.microsoft.com/office/drawing/2014/main" id="{4144C7DE-584A-441B-B6E1-8B4CE4B78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93422" y="3928172"/>
              <a:ext cx="1617417" cy="906487"/>
            </a:xfrm>
            <a:prstGeom prst="rect">
              <a:avLst/>
            </a:prstGeom>
            <a:ln>
              <a:noFill/>
            </a:ln>
            <a:effectLst>
              <a:outerShdw blurRad="190500" algn="tl" rotWithShape="0">
                <a:srgbClr val="000000">
                  <a:alpha val="70000"/>
                </a:srgbClr>
              </a:outerShdw>
            </a:effectLst>
          </p:spPr>
        </p:pic>
        <p:pic>
          <p:nvPicPr>
            <p:cNvPr id="46" name="Picture 45">
              <a:extLst>
                <a:ext uri="{FF2B5EF4-FFF2-40B4-BE49-F238E27FC236}">
                  <a16:creationId xmlns:a16="http://schemas.microsoft.com/office/drawing/2014/main" id="{7E712C60-6EB1-48A9-835F-23187DDA6EA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7272" t="12519" b="6830"/>
            <a:stretch/>
          </p:blipFill>
          <p:spPr>
            <a:xfrm>
              <a:off x="9183275" y="4555184"/>
              <a:ext cx="1980019" cy="973691"/>
            </a:xfrm>
            <a:prstGeom prst="rect">
              <a:avLst/>
            </a:prstGeom>
            <a:ln>
              <a:noFill/>
            </a:ln>
            <a:effectLst>
              <a:outerShdw blurRad="190500" algn="tl" rotWithShape="0">
                <a:srgbClr val="000000">
                  <a:alpha val="70000"/>
                </a:srgbClr>
              </a:outerShdw>
            </a:effectLst>
          </p:spPr>
        </p:pic>
        <p:pic>
          <p:nvPicPr>
            <p:cNvPr id="45" name="Picture 44">
              <a:extLst>
                <a:ext uri="{FF2B5EF4-FFF2-40B4-BE49-F238E27FC236}">
                  <a16:creationId xmlns:a16="http://schemas.microsoft.com/office/drawing/2014/main" id="{54140B71-3C1F-46DA-AD46-62611AD97A6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18023"/>
            <a:stretch/>
          </p:blipFill>
          <p:spPr>
            <a:xfrm>
              <a:off x="9761693" y="5236477"/>
              <a:ext cx="2032629" cy="1018937"/>
            </a:xfrm>
            <a:prstGeom prst="rect">
              <a:avLst/>
            </a:prstGeom>
            <a:ln>
              <a:noFill/>
            </a:ln>
            <a:effectLst>
              <a:outerShdw blurRad="190500" algn="tl" rotWithShape="0">
                <a:srgbClr val="000000">
                  <a:alpha val="70000"/>
                </a:srgbClr>
              </a:outerShdw>
            </a:effectLst>
          </p:spPr>
        </p:pic>
      </p:grpSp>
      <p:grpSp>
        <p:nvGrpSpPr>
          <p:cNvPr id="9" name="Group 8">
            <a:extLst>
              <a:ext uri="{FF2B5EF4-FFF2-40B4-BE49-F238E27FC236}">
                <a16:creationId xmlns:a16="http://schemas.microsoft.com/office/drawing/2014/main" id="{95888E61-A4DC-48F3-9769-6AD028BFDB74}"/>
              </a:ext>
            </a:extLst>
          </p:cNvPr>
          <p:cNvGrpSpPr/>
          <p:nvPr/>
        </p:nvGrpSpPr>
        <p:grpSpPr>
          <a:xfrm>
            <a:off x="4651868" y="1991950"/>
            <a:ext cx="3618270" cy="4239054"/>
            <a:chOff x="4651868" y="1991950"/>
            <a:chExt cx="3618270" cy="4239054"/>
          </a:xfrm>
        </p:grpSpPr>
        <p:sp>
          <p:nvSpPr>
            <p:cNvPr id="19" name="TextBox 18">
              <a:extLst>
                <a:ext uri="{FF2B5EF4-FFF2-40B4-BE49-F238E27FC236}">
                  <a16:creationId xmlns:a16="http://schemas.microsoft.com/office/drawing/2014/main" id="{3F40C270-1BB1-47ED-B351-7E5BA06F2437}"/>
                </a:ext>
              </a:extLst>
            </p:cNvPr>
            <p:cNvSpPr txBox="1"/>
            <p:nvPr/>
          </p:nvSpPr>
          <p:spPr>
            <a:xfrm>
              <a:off x="4651868" y="2642060"/>
              <a:ext cx="3618270"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Application Portfolio Management Foundations Playbook</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4651868" y="3113698"/>
              <a:ext cx="3618270" cy="59427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This template allows you to capture your APM roles and responsibilities and build a repeatable process. </a:t>
              </a:r>
            </a:p>
          </p:txBody>
        </p:sp>
        <p:pic>
          <p:nvPicPr>
            <p:cNvPr id="18" name="Picture 17">
              <a:extLst>
                <a:ext uri="{FF2B5EF4-FFF2-40B4-BE49-F238E27FC236}">
                  <a16:creationId xmlns:a16="http://schemas.microsoft.com/office/drawing/2014/main" id="{32E33DBA-9EC1-49A4-AAF2-3A04CA7C9A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43545" y="1991950"/>
              <a:ext cx="634917" cy="634917"/>
            </a:xfrm>
            <a:prstGeom prst="rect">
              <a:avLst/>
            </a:prstGeom>
          </p:spPr>
        </p:pic>
        <p:grpSp>
          <p:nvGrpSpPr>
            <p:cNvPr id="6" name="Group 5">
              <a:extLst>
                <a:ext uri="{FF2B5EF4-FFF2-40B4-BE49-F238E27FC236}">
                  <a16:creationId xmlns:a16="http://schemas.microsoft.com/office/drawing/2014/main" id="{929AFCC0-E831-4916-9528-13EF4EF88A7A}"/>
                </a:ext>
              </a:extLst>
            </p:cNvPr>
            <p:cNvGrpSpPr/>
            <p:nvPr/>
          </p:nvGrpSpPr>
          <p:grpSpPr>
            <a:xfrm>
              <a:off x="5290528" y="3859552"/>
              <a:ext cx="2340951" cy="2371452"/>
              <a:chOff x="5415265" y="3859552"/>
              <a:chExt cx="2340951" cy="2371452"/>
            </a:xfrm>
          </p:grpSpPr>
          <p:pic>
            <p:nvPicPr>
              <p:cNvPr id="49" name="Picture 48">
                <a:extLst>
                  <a:ext uri="{FF2B5EF4-FFF2-40B4-BE49-F238E27FC236}">
                    <a16:creationId xmlns:a16="http://schemas.microsoft.com/office/drawing/2014/main" id="{90021DEE-B9E2-4D88-99E8-3886DC20EDB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15265" y="3859552"/>
                <a:ext cx="1382721" cy="1787904"/>
              </a:xfrm>
              <a:prstGeom prst="rect">
                <a:avLst/>
              </a:prstGeom>
              <a:ln>
                <a:noFill/>
              </a:ln>
              <a:effectLst>
                <a:outerShdw blurRad="190500" algn="tl" rotWithShape="0">
                  <a:srgbClr val="000000">
                    <a:alpha val="70000"/>
                  </a:srgbClr>
                </a:outerShdw>
              </a:effectLst>
            </p:spPr>
          </p:pic>
          <p:pic>
            <p:nvPicPr>
              <p:cNvPr id="50" name="Picture 49">
                <a:extLst>
                  <a:ext uri="{FF2B5EF4-FFF2-40B4-BE49-F238E27FC236}">
                    <a16:creationId xmlns:a16="http://schemas.microsoft.com/office/drawing/2014/main" id="{4D2D0309-4CBE-4591-80AF-2125C3272F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61949" y="4162715"/>
                <a:ext cx="1404414" cy="1807320"/>
              </a:xfrm>
              <a:prstGeom prst="rect">
                <a:avLst/>
              </a:prstGeom>
              <a:ln>
                <a:noFill/>
              </a:ln>
              <a:effectLst>
                <a:outerShdw blurRad="190500" algn="tl" rotWithShape="0">
                  <a:srgbClr val="000000">
                    <a:alpha val="70000"/>
                  </a:srgbClr>
                </a:outerShdw>
              </a:effectLst>
            </p:spPr>
          </p:pic>
          <p:pic>
            <p:nvPicPr>
              <p:cNvPr id="51" name="Picture 50">
                <a:extLst>
                  <a:ext uri="{FF2B5EF4-FFF2-40B4-BE49-F238E27FC236}">
                    <a16:creationId xmlns:a16="http://schemas.microsoft.com/office/drawing/2014/main" id="{ADDB3FB7-F87B-4529-9D1B-EE8E1D069EC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73494" y="4439428"/>
                <a:ext cx="1382722" cy="1791576"/>
              </a:xfrm>
              <a:prstGeom prst="rect">
                <a:avLst/>
              </a:prstGeom>
              <a:ln>
                <a:noFill/>
              </a:ln>
              <a:effectLst>
                <a:outerShdw blurRad="190500" algn="tl" rotWithShape="0">
                  <a:srgbClr val="000000">
                    <a:alpha val="70000"/>
                  </a:srgbClr>
                </a:outerShdw>
              </a:effectLst>
            </p:spPr>
          </p:pic>
        </p:grpSp>
      </p:grpSp>
    </p:spTree>
    <p:extLst>
      <p:ext uri="{BB962C8B-B14F-4D97-AF65-F5344CB8AC3E}">
        <p14:creationId xmlns:p14="http://schemas.microsoft.com/office/powerpoint/2010/main" val="420014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5F973F4-C996-445B-A796-6A9F8AFD99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19337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16</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Medium"/>
              </a:rPr>
              <a:t>What does a typical GI for</a:t>
            </a:r>
            <a:r>
              <a:rPr lang="en-US" sz="2000" dirty="0">
                <a:solidFill>
                  <a:srgbClr val="333333"/>
                </a:solidFill>
                <a:latin typeface="Montserrat Medium"/>
              </a:rPr>
              <a:t> </a:t>
            </a:r>
            <a:r>
              <a:rPr lang="en-US" sz="2000" dirty="0">
                <a:latin typeface="Montserrat Medium"/>
              </a:rPr>
              <a:t>on this topic look like?</a:t>
            </a:r>
            <a:endParaRPr lang="en-CA" sz="2000" dirty="0">
              <a:latin typeface="Montserrat Medium"/>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rcRect/>
          <a:stretch/>
        </p:blipFill>
        <p:spPr>
          <a:xfrm>
            <a:off x="262862" y="3268453"/>
            <a:ext cx="514895"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25680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Establish goals and foundations for your APM practice.</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rcRect/>
          <a:stretch/>
        </p:blipFill>
        <p:spPr>
          <a:xfrm>
            <a:off x="2336971" y="3250699"/>
            <a:ext cx="514895"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819894" y="3297655"/>
            <a:ext cx="121057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p>
          <a:p>
            <a:pPr marL="0" marR="0" lvl="0" indent="0" algn="l" defTabSz="55443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Roboto Condensed Light" panose="02000000000000000000" pitchFamily="2" charset="0"/>
                <a:ea typeface="Roboto Condensed Light" panose="02000000000000000000" pitchFamily="2" charset="0"/>
              </a:rPr>
              <a:t>Initiate inventory and determine data requirements</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a:t>
            </a:r>
          </a:p>
        </p:txBody>
      </p:sp>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rcRect/>
          <a:stretch/>
        </p:blipFill>
        <p:spPr>
          <a:xfrm>
            <a:off x="4258974" y="3253757"/>
            <a:ext cx="514895"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1"/>
            </p:custDataLst>
          </p:nvPr>
        </p:nvSpPr>
        <p:spPr>
          <a:xfrm>
            <a:off x="4741897" y="3300713"/>
            <a:ext cx="135148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p>
          <a:p>
            <a:pPr marL="0" marR="0" lvl="0" indent="0" algn="l" defTabSz="554437" rtl="0" eaLnBrk="1" fontAlgn="auto" latinLnBrk="0" hangingPunct="1">
              <a:lnSpc>
                <a:spcPct val="100000"/>
              </a:lnSpc>
              <a:spcBef>
                <a:spcPts val="0"/>
              </a:spcBef>
              <a:spcAft>
                <a:spcPts val="0"/>
              </a:spcAft>
              <a:buClrTx/>
              <a:buSzTx/>
              <a:buFontTx/>
              <a:buNone/>
              <a:tabLst/>
              <a:defRPr/>
            </a:pPr>
            <a:r>
              <a:rPr lang="en-CA" sz="1400" dirty="0">
                <a:solidFill>
                  <a:srgbClr val="000000"/>
                </a:solidFill>
                <a:latin typeface="Roboto Condensed Light" panose="02000000000000000000" pitchFamily="2" charset="0"/>
                <a:ea typeface="Roboto Condensed Light" panose="02000000000000000000" pitchFamily="2" charset="0"/>
              </a:rPr>
              <a:t>Initiate rationalization with group of applications.</a:t>
            </a: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cxnSpLocks/>
            <a:stCxn id="14" idx="2"/>
          </p:cNvCxnSpPr>
          <p:nvPr>
            <p:custDataLst>
              <p:tags r:id="rId12"/>
            </p:custDataLst>
          </p:nvPr>
        </p:nvCxnSpPr>
        <p:spPr>
          <a:xfrm flipH="1">
            <a:off x="4508509" y="3774710"/>
            <a:ext cx="7913" cy="836273"/>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rcRect/>
          <a:stretch/>
        </p:blipFill>
        <p:spPr>
          <a:xfrm>
            <a:off x="6606945" y="3306016"/>
            <a:ext cx="514895" cy="520953"/>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4"/>
            </p:custDataLst>
          </p:nvPr>
        </p:nvSpPr>
        <p:spPr>
          <a:xfrm>
            <a:off x="7089868" y="3352972"/>
            <a:ext cx="125680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437" rtl="0" eaLnBrk="1" fontAlgn="auto" latinLnBrk="0" hangingPunct="1">
              <a:lnSpc>
                <a:spcPct val="100000"/>
              </a:lnSpc>
              <a:spcBef>
                <a:spcPts val="0"/>
              </a:spcBef>
              <a:spcAft>
                <a:spcPts val="0"/>
              </a:spcAft>
              <a:buClrTx/>
              <a:buSzTx/>
              <a:buFontTx/>
              <a:buNone/>
              <a:tabLst/>
              <a:defRPr/>
            </a:pPr>
            <a:r>
              <a:rPr lang="en-CA" sz="1400" dirty="0">
                <a:solidFill>
                  <a:srgbClr val="000000"/>
                </a:solidFill>
                <a:latin typeface="Roboto Condensed Light" panose="02000000000000000000" pitchFamily="2" charset="0"/>
                <a:ea typeface="Roboto Condensed Light" panose="02000000000000000000" pitchFamily="2" charset="0"/>
              </a:rPr>
              <a:t>Initiate your roadmap and determine your ongoing APM practice.</a:t>
            </a: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31" name="TextBox 30">
            <a:extLst>
              <a:ext uri="{FF2B5EF4-FFF2-40B4-BE49-F238E27FC236}">
                <a16:creationId xmlns:a16="http://schemas.microsoft.com/office/drawing/2014/main" id="{3C951CA7-C56F-4944-A437-B07E96483324}"/>
              </a:ext>
            </a:extLst>
          </p:cNvPr>
          <p:cNvSpPr txBox="1"/>
          <p:nvPr>
            <p:custDataLst>
              <p:tags r:id="rId15"/>
            </p:custDataLst>
          </p:nvPr>
        </p:nvSpPr>
        <p:spPr>
          <a:xfrm>
            <a:off x="9423238" y="943806"/>
            <a:ext cx="2693370" cy="3923454"/>
          </a:xfrm>
          <a:prstGeom prst="rect">
            <a:avLst/>
          </a:prstGeom>
        </p:spPr>
        <p:txBody>
          <a:bodyPr vert="horz" wrap="square" lIns="0" tIns="6930" rIns="0" bIns="0" rtlCol="0" anchor="t">
            <a:spAutoFit/>
          </a:bodyPr>
          <a:lstStyle/>
          <a:p>
            <a:pPr marL="7620" marR="242570" lvl="0" indent="0" algn="l" defTabSz="554437" rtl="0" eaLnBrk="1" fontAlgn="auto" latinLnBrk="0" hangingPunct="1">
              <a:lnSpc>
                <a:spcPct val="100000"/>
              </a:lnSpc>
              <a:spcBef>
                <a:spcPts val="55"/>
              </a:spcBef>
              <a:spcAft>
                <a:spcPts val="0"/>
              </a:spcAft>
              <a:buClrTx/>
              <a:buSzTx/>
              <a:buFontTx/>
              <a:buNone/>
              <a:tabLst/>
              <a:defRPr/>
            </a:pPr>
            <a:r>
              <a:rPr kumimoji="0" lang="en-US" sz="1800" u="none" strike="noStrike" kern="1200" cap="none" spc="-30" normalizeH="0" baseline="0" noProof="0" dirty="0">
                <a:ln>
                  <a:noFill/>
                </a:ln>
                <a:solidFill>
                  <a:srgbClr val="FFFFFF"/>
                </a:solidFill>
                <a:effectLst/>
                <a:uLnTx/>
                <a:uFillTx/>
                <a:latin typeface="Montserrat Medium" pitchFamily="2" charset="77"/>
                <a:cs typeface="Arial Narrow"/>
              </a:rPr>
              <a:t>A Guided Implementation (GI) is a series </a:t>
            </a:r>
            <a:endParaRPr lang="en-US" sz="1050" dirty="0"/>
          </a:p>
          <a:p>
            <a:pPr marL="7620" marR="242570" defTabSz="554437">
              <a:spcBef>
                <a:spcPts val="55"/>
              </a:spcBef>
              <a:defRPr/>
            </a:pPr>
            <a:r>
              <a:rPr kumimoji="0" lang="en-US" sz="1800" u="none" strike="noStrike" kern="1200" cap="none" spc="-30" normalizeH="0" baseline="0" noProof="0" dirty="0">
                <a:ln>
                  <a:noFill/>
                </a:ln>
                <a:solidFill>
                  <a:srgbClr val="FFFFFF"/>
                </a:solidFill>
                <a:effectLst/>
                <a:uLnTx/>
                <a:uFillTx/>
                <a:latin typeface="Montserrat Medium"/>
                <a:cs typeface="Arial Narrow"/>
              </a:rPr>
              <a:t>of calls with an     Info-Tech analyst to help implement our </a:t>
            </a:r>
            <a:r>
              <a:rPr lang="en-US" sz="1800" spc="-30" dirty="0">
                <a:solidFill>
                  <a:srgbClr val="FFFFFF"/>
                </a:solidFill>
                <a:latin typeface="Montserrat Medium"/>
                <a:cs typeface="Arial Narrow"/>
              </a:rPr>
              <a:t>right-sized best</a:t>
            </a:r>
            <a:r>
              <a:rPr kumimoji="0" lang="en-US" sz="1800" u="none" strike="noStrike" kern="1200" cap="none" spc="-30" normalizeH="0" baseline="0" noProof="0" dirty="0">
                <a:ln>
                  <a:noFill/>
                </a:ln>
                <a:solidFill>
                  <a:srgbClr val="FFFFFF"/>
                </a:solidFill>
                <a:effectLst/>
                <a:uLnTx/>
                <a:uFillTx/>
                <a:latin typeface="Montserrat Medium"/>
                <a:cs typeface="Arial Narrow"/>
              </a:rPr>
              <a:t> practices in your organization.</a:t>
            </a:r>
            <a:endParaRPr lang="en-US" sz="1800" u="none" strike="noStrike" kern="1200" cap="none" spc="-30" normalizeH="0" baseline="0" noProof="0" dirty="0">
              <a:ln>
                <a:noFill/>
              </a:ln>
              <a:solidFill>
                <a:srgbClr val="FFFFFF"/>
              </a:solidFill>
              <a:effectLst/>
              <a:uLnTx/>
              <a:uFillTx/>
              <a:latin typeface="Montserrat Medium"/>
              <a:cs typeface="Arial Narrow"/>
            </a:endParaRPr>
          </a:p>
          <a:p>
            <a:pPr marL="7620" marR="242570" lvl="0" indent="0" algn="l" defTabSz="554437" rtl="0" eaLnBrk="1" fontAlgn="auto" latinLnBrk="0" hangingPunct="1">
              <a:lnSpc>
                <a:spcPct val="100000"/>
              </a:lnSpc>
              <a:spcBef>
                <a:spcPts val="55"/>
              </a:spcBef>
              <a:spcAft>
                <a:spcPts val="0"/>
              </a:spcAft>
              <a:buClrTx/>
              <a:buSzTx/>
              <a:buFontTx/>
              <a:buNone/>
              <a:tabLst/>
              <a:defRPr/>
            </a:pPr>
            <a:endParaRPr lang="en-US" sz="1800" u="none" strike="noStrike" kern="1200" cap="none" spc="-30" normalizeH="0" baseline="0" noProof="0" dirty="0">
              <a:ln>
                <a:noFill/>
              </a:ln>
              <a:solidFill>
                <a:srgbClr val="FFFFFF"/>
              </a:solidFill>
              <a:effectLst/>
              <a:uLnTx/>
              <a:uFillTx/>
              <a:latin typeface="Montserrat Medium" pitchFamily="2" charset="77"/>
              <a:cs typeface="Arial Narrow"/>
            </a:endParaRPr>
          </a:p>
          <a:p>
            <a:pPr marL="7620" marR="242570" lvl="0" indent="0" algn="l" defTabSz="554437" rtl="0" eaLnBrk="1" fontAlgn="auto" latinLnBrk="0" hangingPunct="1">
              <a:lnSpc>
                <a:spcPct val="100000"/>
              </a:lnSpc>
              <a:spcBef>
                <a:spcPts val="55"/>
              </a:spcBef>
              <a:spcAft>
                <a:spcPts val="0"/>
              </a:spcAft>
              <a:buClrTx/>
              <a:buSzTx/>
              <a:buFontTx/>
              <a:buNone/>
              <a:tabLst/>
              <a:defRPr/>
            </a:pPr>
            <a:r>
              <a:rPr kumimoji="0" lang="en-US" sz="1800" u="none" strike="noStrike" kern="1200" cap="none" spc="-30" normalizeH="0" baseline="0" noProof="0" dirty="0">
                <a:ln>
                  <a:noFill/>
                </a:ln>
                <a:solidFill>
                  <a:srgbClr val="FFFFFF"/>
                </a:solidFill>
                <a:effectLst/>
                <a:uLnTx/>
                <a:uFillTx/>
                <a:latin typeface="Montserrat Medium" pitchFamily="2" charset="77"/>
                <a:cs typeface="Arial Narrow"/>
              </a:rPr>
              <a:t>A typical GI, using our </a:t>
            </a:r>
            <a:r>
              <a:rPr lang="en-US" sz="1800" spc="-30" dirty="0">
                <a:solidFill>
                  <a:srgbClr val="FFFFFF"/>
                </a:solidFill>
                <a:latin typeface="Montserrat Medium" pitchFamily="2" charset="77"/>
                <a:cs typeface="Arial Narrow"/>
              </a:rPr>
              <a:t>materials, </a:t>
            </a:r>
            <a:r>
              <a:rPr kumimoji="0" lang="en-US" sz="1800" u="none" strike="noStrike" kern="1200" cap="none" spc="-30" normalizeH="0" baseline="0" noProof="0">
                <a:ln>
                  <a:noFill/>
                </a:ln>
                <a:solidFill>
                  <a:srgbClr val="FFFFFF"/>
                </a:solidFill>
                <a:effectLst/>
                <a:uLnTx/>
                <a:uFillTx/>
                <a:latin typeface="Montserrat Medium" pitchFamily="2" charset="77"/>
                <a:cs typeface="Arial Narrow"/>
              </a:rPr>
              <a:t>is 4 </a:t>
            </a:r>
            <a:r>
              <a:rPr kumimoji="0" lang="en-US" sz="1800" u="none" strike="noStrike" kern="1200" cap="none" spc="-30" normalizeH="0" baseline="0" noProof="0" dirty="0">
                <a:ln>
                  <a:noFill/>
                </a:ln>
                <a:solidFill>
                  <a:srgbClr val="FFFFFF"/>
                </a:solidFill>
                <a:effectLst/>
                <a:uLnTx/>
                <a:uFillTx/>
                <a:latin typeface="Montserrat Medium" pitchFamily="2" charset="77"/>
                <a:cs typeface="Arial Narrow"/>
              </a:rPr>
              <a:t>to </a:t>
            </a:r>
            <a:r>
              <a:rPr lang="en-US" sz="1800" spc="-30" dirty="0">
                <a:solidFill>
                  <a:srgbClr val="FFFFFF"/>
                </a:solidFill>
                <a:latin typeface="Montserrat Medium" pitchFamily="2" charset="77"/>
                <a:cs typeface="Arial Narrow"/>
              </a:rPr>
              <a:t>6</a:t>
            </a:r>
            <a:r>
              <a:rPr kumimoji="0" lang="en-US" sz="1800" u="none" strike="noStrike" kern="1200" cap="none" spc="-30" normalizeH="0" baseline="0" noProof="0" dirty="0">
                <a:ln>
                  <a:noFill/>
                </a:ln>
                <a:solidFill>
                  <a:srgbClr val="FFFFFF"/>
                </a:solidFill>
                <a:effectLst/>
                <a:uLnTx/>
                <a:uFillTx/>
                <a:latin typeface="Montserrat Medium" pitchFamily="2" charset="77"/>
                <a:cs typeface="Arial Narrow"/>
              </a:rPr>
              <a:t> calls over the course of 2 to 3 months.</a:t>
            </a:r>
            <a:endParaRPr lang="en-US" sz="1800" u="none" strike="noStrike" kern="1200" cap="none" spc="-30" normalizeH="0" baseline="0" noProof="0" dirty="0">
              <a:ln>
                <a:noFill/>
              </a:ln>
              <a:solidFill>
                <a:srgbClr val="FFFFFF"/>
              </a:solidFill>
              <a:effectLst/>
              <a:uLnTx/>
              <a:uFillTx/>
              <a:latin typeface="Montserrat Medium" pitchFamily="2" charset="77"/>
              <a:cs typeface="Arial Narrow"/>
            </a:endParaRPr>
          </a:p>
        </p:txBody>
      </p:sp>
      <p:pic>
        <p:nvPicPr>
          <p:cNvPr id="32" name="Picture 31">
            <a:extLst>
              <a:ext uri="{FF2B5EF4-FFF2-40B4-BE49-F238E27FC236}">
                <a16:creationId xmlns:a16="http://schemas.microsoft.com/office/drawing/2014/main" id="{8DF676DB-22C0-4BEC-9FEF-974590DE3CB6}"/>
              </a:ext>
            </a:extLst>
          </p:cNvPr>
          <p:cNvPicPr>
            <a:picLocks noChangeAspect="1"/>
          </p:cNvPicPr>
          <p:nvPr>
            <p:custDataLst>
              <p:tags r:id="rId16"/>
            </p:custDataLst>
          </p:nvPr>
        </p:nvPicPr>
        <p:blipFill>
          <a:blip r:embed="rId19">
            <a:extLst>
              <a:ext uri="{28A0092B-C50C-407E-A947-70E740481C1C}">
                <a14:useLocalDpi xmlns:a14="http://schemas.microsoft.com/office/drawing/2010/main" val="0"/>
              </a:ext>
            </a:extLst>
          </a:blip>
          <a:srcRect/>
          <a:stretch/>
        </p:blipFill>
        <p:spPr>
          <a:xfrm>
            <a:off x="4216703" y="4727088"/>
            <a:ext cx="514895" cy="520953"/>
          </a:xfrm>
          <a:prstGeom prst="rect">
            <a:avLst/>
          </a:prstGeom>
        </p:spPr>
      </p:pic>
      <p:sp>
        <p:nvSpPr>
          <p:cNvPr id="33" name="Rectangle 32">
            <a:extLst>
              <a:ext uri="{FF2B5EF4-FFF2-40B4-BE49-F238E27FC236}">
                <a16:creationId xmlns:a16="http://schemas.microsoft.com/office/drawing/2014/main" id="{E2CA2560-B128-4289-92F6-62E27B9753DD}"/>
              </a:ext>
            </a:extLst>
          </p:cNvPr>
          <p:cNvSpPr/>
          <p:nvPr>
            <p:custDataLst>
              <p:tags r:id="rId17"/>
            </p:custDataLst>
          </p:nvPr>
        </p:nvSpPr>
        <p:spPr>
          <a:xfrm>
            <a:off x="4699626" y="4774044"/>
            <a:ext cx="135148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endParaRPr lang="en-US" sz="1400" dirty="0">
              <a:solidFill>
                <a:srgbClr val="000000"/>
              </a:solidFill>
              <a:latin typeface="Roboto Condensed Light" panose="02000000000000000000" pitchFamily="2" charset="0"/>
              <a:ea typeface="Roboto Condensed Light" panose="02000000000000000000" pitchFamily="2" charset="0"/>
            </a:endParaRPr>
          </a:p>
          <a:p>
            <a:pPr marL="0" marR="0" lvl="0" indent="0" algn="l" defTabSz="554437" rtl="0" eaLnBrk="1" fontAlgn="auto" latinLnBrk="0" hangingPunct="1">
              <a:lnSpc>
                <a:spcPct val="100000"/>
              </a:lnSpc>
              <a:spcBef>
                <a:spcPts val="0"/>
              </a:spcBef>
              <a:spcAft>
                <a:spcPts val="0"/>
              </a:spcAft>
              <a:buClrTx/>
              <a:buSzTx/>
              <a:buFontTx/>
              <a:buNone/>
              <a:tabLst/>
              <a:defRPr/>
            </a:pPr>
            <a:r>
              <a:rPr lang="en-CA" sz="1400" dirty="0">
                <a:solidFill>
                  <a:srgbClr val="000000"/>
                </a:solidFill>
                <a:latin typeface="Roboto Condensed Light" panose="02000000000000000000" pitchFamily="2" charset="0"/>
                <a:ea typeface="Roboto Condensed Light" panose="02000000000000000000" pitchFamily="2" charset="0"/>
              </a:rPr>
              <a:t>Review result of first iteration and perform retrospective.</a:t>
            </a: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22991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978009852"/>
              </p:ext>
            </p:extLst>
          </p:nvPr>
        </p:nvGraphicFramePr>
        <p:xfrm>
          <a:off x="354106" y="1215542"/>
          <a:ext cx="11539445" cy="5036638"/>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41300" marR="0" lvl="0" indent="-228600" algn="ctr" defTabSz="914400" rtl="0" eaLnBrk="1" fontAlgn="auto" latinLnBrk="0" hangingPunct="1">
                        <a:lnSpc>
                          <a:spcPct val="100000"/>
                        </a:lnSpc>
                        <a:spcBef>
                          <a:spcPts val="0"/>
                        </a:spcBef>
                        <a:spcAft>
                          <a:spcPts val="0"/>
                        </a:spcAft>
                        <a:buClrTx/>
                        <a:buSzTx/>
                        <a:buFontTx/>
                        <a:buAutoNum type="arabicPeriod"/>
                        <a:tabLst/>
                        <a:defRPr/>
                      </a:pPr>
                      <a:r>
                        <a:rPr lang="en-CA" sz="1200" b="1" i="0" kern="1200" dirty="0">
                          <a:solidFill>
                            <a:srgbClr val="16476E"/>
                          </a:solidFill>
                          <a:latin typeface="Montserrat SemiBold"/>
                          <a:ea typeface="Roboto"/>
                          <a:cs typeface="+mn-cs"/>
                        </a:rPr>
                        <a:t>Lay Your    Foundations</a:t>
                      </a:r>
                    </a:p>
                  </a:txBody>
                  <a:tcPr marL="108000" marR="108000" marT="216000" marB="108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kern="1200" dirty="0">
                          <a:solidFill>
                            <a:srgbClr val="16476E"/>
                          </a:solidFill>
                          <a:latin typeface="Montserrat SemiBold"/>
                          <a:ea typeface="Roboto"/>
                          <a:cs typeface="+mn-cs"/>
                        </a:rPr>
                        <a:t>2. Improve Your Inventory</a:t>
                      </a:r>
                    </a:p>
                  </a:txBody>
                  <a:tcPr marL="108000" marR="108000" marT="216000" marB="108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kern="1200" dirty="0">
                          <a:solidFill>
                            <a:srgbClr val="16476E"/>
                          </a:solidFill>
                          <a:latin typeface="Montserrat SemiBold"/>
                          <a:ea typeface="Roboto"/>
                          <a:cs typeface="+mn-cs"/>
                        </a:rPr>
                        <a:t>3. Rationalize Your Applications</a:t>
                      </a:r>
                    </a:p>
                  </a:txBody>
                  <a:tcPr marL="108000" marR="108000" marT="216000" marB="108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kern="1200" dirty="0">
                          <a:solidFill>
                            <a:srgbClr val="16476E"/>
                          </a:solidFill>
                          <a:latin typeface="Montserrat SemiBold"/>
                          <a:ea typeface="Roboto"/>
                          <a:cs typeface="+mn-cs"/>
                        </a:rPr>
                        <a:t>4. Populate Your Roadmap</a:t>
                      </a:r>
                    </a:p>
                  </a:txBody>
                  <a:tcPr marL="108000" marR="108000" marT="216000" marB="108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1582894">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1.2 Define Goals and Metrics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1.3 Define Application Categories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1.4 Determine Steps and Roles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1.5 Weight Value Drivers</a:t>
                      </a:r>
                      <a:endParaRPr lang="en-CA" sz="1200" b="0" i="0" kern="1200" dirty="0">
                        <a:solidFill>
                          <a:schemeClr val="tx1"/>
                        </a:solidFill>
                        <a:latin typeface="Roboto Condensed Light" panose="02000000000000000000" pitchFamily="2" charset="0"/>
                        <a:ea typeface="Roboto Condensed Light" panose="02000000000000000000" pitchFamily="2" charset="0"/>
                        <a:cs typeface="+mn-cs"/>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2.1 Populate Inventory</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2.2 Assign to Business Capabilities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2.3 Review Outstanding Data</a:t>
                      </a:r>
                    </a:p>
                  </a:txBody>
                  <a:tcPr marL="46800" marR="108000" marT="36000" marB="144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3.1 Assess Business Value</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3.2 Assess End-User Perspective</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3.3 Assess TCO</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3.4 Assess Technical Health</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3.5 Assess Redundancies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3.6 Determine Dispositions</a:t>
                      </a:r>
                    </a:p>
                  </a:txBody>
                  <a:tcPr marL="46800" marR="108000" marT="36000" marB="144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4.1 Prioritize Initiatives</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4.2 Populate Roadmap</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4.3 Determine Ongoing APM Cadence</a:t>
                      </a:r>
                    </a:p>
                    <a:p>
                      <a:pPr marL="216000" indent="-457200" algn="l" defTabSz="914400" rtl="0" eaLnBrk="1" latinLnBrk="0" hangingPunct="1">
                        <a:lnSpc>
                          <a:spcPts val="1300"/>
                        </a:lnSpc>
                        <a:spcBef>
                          <a:spcPts val="600"/>
                        </a:spcBef>
                        <a:spcAft>
                          <a:spcPts val="0"/>
                        </a:spcAft>
                      </a:pPr>
                      <a:r>
                        <a:rPr lang="en-US" sz="1200" b="0" i="0" kern="1200" dirty="0">
                          <a:solidFill>
                            <a:schemeClr val="tx1"/>
                          </a:solidFill>
                          <a:latin typeface="Roboto Condensed Light" panose="02000000000000000000" pitchFamily="2" charset="0"/>
                          <a:ea typeface="Roboto Condensed Light" panose="02000000000000000000" pitchFamily="2" charset="0"/>
                          <a:cs typeface="+mn-cs"/>
                        </a:rPr>
                        <a:t>4.4 Build APM Action Plan</a:t>
                      </a:r>
                    </a:p>
                  </a:txBody>
                  <a:tcPr marL="46800" marR="108000" marT="36000" marB="144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Outcomes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300"/>
                        </a:lnSpc>
                        <a:spcBef>
                          <a:spcPts val="600"/>
                        </a:spcBef>
                        <a:spcAft>
                          <a:spcPts val="0"/>
                        </a:spcAft>
                        <a:buClrTx/>
                        <a:buSzTx/>
                        <a:buFont typeface="+mj-lt"/>
                        <a:buNone/>
                        <a:tabLst/>
                        <a:defRPr/>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Work with the appropriate management stakeholders to:</a:t>
                      </a:r>
                    </a:p>
                    <a:p>
                      <a:pPr marL="228600" marR="0" lvl="0" indent="-228600" algn="l" defTabSz="914400" rtl="0" eaLnBrk="1" fontAlgn="auto" latinLnBrk="0" hangingPunct="1">
                        <a:lnSpc>
                          <a:spcPts val="1300"/>
                        </a:lnSpc>
                        <a:spcBef>
                          <a:spcPts val="600"/>
                        </a:spcBef>
                        <a:spcAft>
                          <a:spcPts val="0"/>
                        </a:spcAft>
                        <a:buClrTx/>
                        <a:buSzTx/>
                        <a:buFont typeface="+mj-lt"/>
                        <a:buAutoNum type="arabicPeriod"/>
                        <a:tabLst/>
                        <a:defRPr/>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Extract key business priorities  </a:t>
                      </a:r>
                    </a:p>
                    <a:p>
                      <a:pPr marL="228600" marR="0" lvl="0" indent="-228600" algn="l" defTabSz="914400" rtl="0" eaLnBrk="1" fontAlgn="auto" latinLnBrk="0" hangingPunct="1">
                        <a:lnSpc>
                          <a:spcPts val="1300"/>
                        </a:lnSpc>
                        <a:spcBef>
                          <a:spcPts val="600"/>
                        </a:spcBef>
                        <a:spcAft>
                          <a:spcPts val="0"/>
                        </a:spcAft>
                        <a:buClrTx/>
                        <a:buSzTx/>
                        <a:buFont typeface="+mj-lt"/>
                        <a:buAutoNum type="arabicPeriod"/>
                        <a:tabLst/>
                        <a:defRPr/>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Set your goals </a:t>
                      </a:r>
                    </a:p>
                    <a:p>
                      <a:pPr marL="228600" marR="0" lvl="0" indent="-228600" algn="l" defTabSz="914400" rtl="0" eaLnBrk="1" fontAlgn="auto" latinLnBrk="0" hangingPunct="1">
                        <a:lnSpc>
                          <a:spcPts val="1300"/>
                        </a:lnSpc>
                        <a:spcBef>
                          <a:spcPts val="600"/>
                        </a:spcBef>
                        <a:spcAft>
                          <a:spcPts val="0"/>
                        </a:spcAft>
                        <a:buClrTx/>
                        <a:buSzTx/>
                        <a:buFont typeface="+mj-lt"/>
                        <a:buAutoNum type="arabicPeriod"/>
                        <a:tabLst/>
                        <a:defRPr/>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Agree on key terms and set the scope for your APM effort </a:t>
                      </a:r>
                      <a:endPar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endParaRPr>
                    </a:p>
                  </a:txBody>
                  <a:tcPr marL="180000" marR="180000" marT="180000" marB="180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lnSpc>
                          <a:spcPts val="1300"/>
                        </a:lnSpc>
                        <a:spcBef>
                          <a:spcPts val="600"/>
                        </a:spcBef>
                        <a:spcAft>
                          <a:spcPts val="0"/>
                        </a:spcAft>
                        <a:buClrTx/>
                        <a:buFont typeface="+mj-lt"/>
                        <a:buNone/>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Work with your applications team to:</a:t>
                      </a:r>
                    </a:p>
                    <a:p>
                      <a:pPr marL="228600" indent="-228600" algn="l" defTabSz="914400" rtl="0" eaLnBrk="1" latinLnBrk="0" hangingPunct="1">
                        <a:lnSpc>
                          <a:spcPts val="1300"/>
                        </a:lnSpc>
                        <a:spcBef>
                          <a:spcPts val="600"/>
                        </a:spcBef>
                        <a:spcAft>
                          <a:spcPts val="0"/>
                        </a:spcAft>
                        <a:buClrTx/>
                        <a:buFont typeface="+mj-lt"/>
                        <a:buAutoNum type="arabicPeriod"/>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Build a detailed inventory </a:t>
                      </a:r>
                    </a:p>
                    <a:p>
                      <a:pPr marL="228600" indent="-228600" algn="l" defTabSz="914400" rtl="0" eaLnBrk="1" latinLnBrk="0" hangingPunct="1">
                        <a:lnSpc>
                          <a:spcPts val="1300"/>
                        </a:lnSpc>
                        <a:spcBef>
                          <a:spcPts val="600"/>
                        </a:spcBef>
                        <a:spcAft>
                          <a:spcPts val="0"/>
                        </a:spcAft>
                        <a:buClrTx/>
                        <a:buFont typeface="+mj-lt"/>
                        <a:buAutoNum type="arabicPeriod"/>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Identify areas of redundancy</a:t>
                      </a:r>
                    </a:p>
                    <a:p>
                      <a:pPr marL="228600" indent="-228600" algn="l" defTabSz="914400" rtl="0" eaLnBrk="1" latinLnBrk="0" hangingPunct="1">
                        <a:lnSpc>
                          <a:spcPts val="1300"/>
                        </a:lnSpc>
                        <a:spcBef>
                          <a:spcPts val="600"/>
                        </a:spcBef>
                        <a:spcAft>
                          <a:spcPts val="0"/>
                        </a:spcAft>
                        <a:buClrTx/>
                        <a:buFont typeface="+mj-lt"/>
                        <a:buAutoNum type="arabicPeriod"/>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Understand outstanding data points needed for your inventory</a:t>
                      </a:r>
                    </a:p>
                  </a:txBody>
                  <a:tcPr marL="180000" marR="180000" marT="180000" marB="180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lnSpc>
                          <a:spcPts val="1300"/>
                        </a:lnSpc>
                        <a:spcBef>
                          <a:spcPts val="600"/>
                        </a:spcBef>
                        <a:spcAft>
                          <a:spcPts val="0"/>
                        </a:spcAft>
                        <a:buClrTx/>
                        <a:buFont typeface="+mj-lt"/>
                        <a:buNone/>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Work with the SMEs for a subset of applications to:</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Collect and compile data points for different rationalization criteria</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Determine the appropriate disposition for your apps</a:t>
                      </a:r>
                      <a:endPar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endParaRPr>
                    </a:p>
                  </a:txBody>
                  <a:tcPr marL="180000" marR="180000" marT="180000" marB="180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lnSpc>
                          <a:spcPts val="1300"/>
                        </a:lnSpc>
                        <a:spcBef>
                          <a:spcPts val="600"/>
                        </a:spcBef>
                        <a:spcAft>
                          <a:spcPts val="0"/>
                        </a:spcAft>
                        <a:buClrTx/>
                        <a:buFont typeface="+mj-lt"/>
                        <a:buNone/>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Work with application delivery specialists to:</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Prioritize new potential initiatives</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Build an initial portfolio roadmap</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Build an action plan to complete APM activities</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Establish an ongoing cadence of APM activities</a:t>
                      </a:r>
                    </a:p>
                  </a:txBody>
                  <a:tcPr marL="180000" marR="180000" marT="180000" marB="180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lnSpc>
                          <a:spcPts val="1300"/>
                        </a:lnSpc>
                        <a:spcBef>
                          <a:spcPts val="600"/>
                        </a:spcBef>
                        <a:spcAft>
                          <a:spcPts val="0"/>
                        </a:spcAft>
                        <a:buClrTx/>
                        <a:buFont typeface="+mj-lt"/>
                        <a:buNone/>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Info-Tech analysts complete:</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Workshop report</a:t>
                      </a:r>
                    </a:p>
                    <a:p>
                      <a:pPr marL="228600" indent="-228600" algn="l" defTabSz="914400" rtl="0" eaLnBrk="1" latinLnBrk="0" hangingPunct="1">
                        <a:lnSpc>
                          <a:spcPts val="1300"/>
                        </a:lnSpc>
                        <a:spcBef>
                          <a:spcPts val="600"/>
                        </a:spcBef>
                        <a:spcAft>
                          <a:spcPts val="0"/>
                        </a:spcAft>
                        <a:buClrTx/>
                        <a:buFont typeface="+mj-lt"/>
                        <a:buAutoNum type="arabicPeriod"/>
                      </a:pPr>
                      <a:r>
                        <a:rPr lang="en-US" sz="1200" b="0" i="0" kern="1200" baseline="0" dirty="0">
                          <a:solidFill>
                            <a:srgbClr val="4A4A4A"/>
                          </a:solidFill>
                          <a:latin typeface="Roboto Condensed Light" panose="02000000000000000000" pitchFamily="2" charset="0"/>
                          <a:ea typeface="Roboto Condensed Light" panose="02000000000000000000" pitchFamily="2" charset="0"/>
                          <a:cs typeface="+mn-cs"/>
                        </a:rPr>
                        <a:t>APM Snapshot and Foundations Tool</a:t>
                      </a: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set</a:t>
                      </a:r>
                    </a:p>
                    <a:p>
                      <a:pPr marL="228600" indent="-228600" algn="l" defTabSz="914400" rtl="0" eaLnBrk="1" latinLnBrk="0" hangingPunct="1">
                        <a:lnSpc>
                          <a:spcPts val="1300"/>
                        </a:lnSpc>
                        <a:spcBef>
                          <a:spcPts val="600"/>
                        </a:spcBef>
                        <a:spcAft>
                          <a:spcPts val="0"/>
                        </a:spcAft>
                        <a:buClrTx/>
                        <a:buFont typeface="+mj-lt"/>
                        <a:buAutoNum type="arabicPeriod"/>
                      </a:pPr>
                      <a:r>
                        <a:rPr lang="en-CA" sz="1200" b="0" i="0" kern="1200" baseline="0" dirty="0">
                          <a:solidFill>
                            <a:srgbClr val="4A4A4A"/>
                          </a:solidFill>
                          <a:latin typeface="Roboto Condensed Light" panose="02000000000000000000" pitchFamily="2" charset="0"/>
                          <a:ea typeface="Roboto Condensed Light" panose="02000000000000000000" pitchFamily="2" charset="0"/>
                          <a:cs typeface="+mn-cs"/>
                        </a:rPr>
                        <a:t>Action plan </a:t>
                      </a:r>
                    </a:p>
                  </a:txBody>
                  <a:tcPr marL="144000" marR="144000" marT="180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2576B7"/>
                </a:solidFill>
                <a:latin typeface="Montserrat Light" pitchFamily="2" charset="77"/>
                <a:cs typeface="Arial"/>
              </a:rPr>
              <a:t>Contact your account representative for more information.</a:t>
            </a:r>
            <a:br>
              <a:rPr lang="en-US" dirty="0">
                <a:latin typeface="Roboto Light" panose="02000000000000000000" pitchFamily="2" charset="0"/>
                <a:cs typeface="Arial"/>
              </a:rPr>
            </a:br>
            <a:r>
              <a:rPr lang="en-US" sz="1200" b="1" dirty="0">
                <a:solidFill>
                  <a:srgbClr val="2576B7"/>
                </a:solidFill>
                <a:latin typeface="Montserrat SemiBold" pitchFamily="2" charset="77"/>
                <a:cs typeface="Arial" panose="020B0604020202020204" pitchFamily="34" charset="0"/>
                <a:hlinkClick r:id="rId3">
                  <a:extLst>
                    <a:ext uri="{A12FA001-AC4F-418D-AE19-62706E023703}">
                      <ahyp:hlinkClr xmlns:ahyp="http://schemas.microsoft.com/office/drawing/2018/hyperlinkcolor" val="tx"/>
                    </a:ext>
                  </a:extLst>
                </a:hlinkClick>
              </a:rPr>
              <a:t>workshops@infotech.com</a:t>
            </a:r>
            <a:r>
              <a:rPr lang="en-US"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D33B-2C60-4CDA-A0D4-5924A5E3E751}"/>
              </a:ext>
            </a:extLst>
          </p:cNvPr>
          <p:cNvSpPr>
            <a:spLocks noGrp="1"/>
          </p:cNvSpPr>
          <p:nvPr>
            <p:ph type="title"/>
          </p:nvPr>
        </p:nvSpPr>
        <p:spPr>
          <a:xfrm>
            <a:off x="354106" y="544769"/>
            <a:ext cx="10984454" cy="1130188"/>
          </a:xfrm>
        </p:spPr>
        <p:txBody>
          <a:bodyPr/>
          <a:lstStyle/>
          <a:p>
            <a:r>
              <a:rPr lang="en-US" dirty="0">
                <a:solidFill>
                  <a:srgbClr val="2576B7"/>
                </a:solidFill>
              </a:rPr>
              <a:t>Blueprint Pre-Step: </a:t>
            </a:r>
            <a:r>
              <a:rPr lang="en-US" dirty="0">
                <a:solidFill>
                  <a:schemeClr val="bg2">
                    <a:lumMod val="50000"/>
                  </a:schemeClr>
                </a:solidFill>
              </a:rPr>
              <a:t>Get the right stakeholders to the right exercises </a:t>
            </a:r>
          </a:p>
        </p:txBody>
      </p:sp>
      <p:pic>
        <p:nvPicPr>
          <p:cNvPr id="12" name="Graphic 27" descr="Users">
            <a:extLst>
              <a:ext uri="{FF2B5EF4-FFF2-40B4-BE49-F238E27FC236}">
                <a16:creationId xmlns:a16="http://schemas.microsoft.com/office/drawing/2014/main" id="{A869F8AE-C576-4421-ACF5-F22BA0C140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01107" y="2904057"/>
            <a:ext cx="914400" cy="914400"/>
          </a:xfrm>
          <a:prstGeom prst="rect">
            <a:avLst/>
          </a:prstGeom>
        </p:spPr>
      </p:pic>
      <p:pic>
        <p:nvPicPr>
          <p:cNvPr id="13" name="Graphic 29" descr="User">
            <a:extLst>
              <a:ext uri="{FF2B5EF4-FFF2-40B4-BE49-F238E27FC236}">
                <a16:creationId xmlns:a16="http://schemas.microsoft.com/office/drawing/2014/main" id="{56FF15AE-976A-4A88-A7A8-52D8FFFF55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01174" y="1925879"/>
            <a:ext cx="514267" cy="514267"/>
          </a:xfrm>
          <a:prstGeom prst="rect">
            <a:avLst/>
          </a:prstGeom>
        </p:spPr>
      </p:pic>
      <p:pic>
        <p:nvPicPr>
          <p:cNvPr id="22" name="Graphic 27" descr="Users">
            <a:extLst>
              <a:ext uri="{FF2B5EF4-FFF2-40B4-BE49-F238E27FC236}">
                <a16:creationId xmlns:a16="http://schemas.microsoft.com/office/drawing/2014/main" id="{D9D1925C-79DA-468D-9DC3-D4D82111AED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01107" y="3911148"/>
            <a:ext cx="914400" cy="914400"/>
          </a:xfrm>
          <a:prstGeom prst="rect">
            <a:avLst/>
          </a:prstGeom>
        </p:spPr>
      </p:pic>
      <p:cxnSp>
        <p:nvCxnSpPr>
          <p:cNvPr id="24" name="Straight Connector 23">
            <a:extLst>
              <a:ext uri="{FF2B5EF4-FFF2-40B4-BE49-F238E27FC236}">
                <a16:creationId xmlns:a16="http://schemas.microsoft.com/office/drawing/2014/main" id="{244A1581-5A7F-465A-A13E-02C632406022}"/>
              </a:ext>
            </a:extLst>
          </p:cNvPr>
          <p:cNvCxnSpPr>
            <a:cxnSpLocks/>
          </p:cNvCxnSpPr>
          <p:nvPr/>
        </p:nvCxnSpPr>
        <p:spPr>
          <a:xfrm flipV="1">
            <a:off x="3628282" y="2227768"/>
            <a:ext cx="1718533" cy="26004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2C48F4-1D39-427E-9CA4-9318D6417DF6}"/>
              </a:ext>
            </a:extLst>
          </p:cNvPr>
          <p:cNvCxnSpPr>
            <a:cxnSpLocks/>
          </p:cNvCxnSpPr>
          <p:nvPr/>
        </p:nvCxnSpPr>
        <p:spPr>
          <a:xfrm flipV="1">
            <a:off x="3597460" y="2439591"/>
            <a:ext cx="1792845" cy="164075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EE710D-13B2-426B-A61C-AF06BE30E68D}"/>
              </a:ext>
            </a:extLst>
          </p:cNvPr>
          <p:cNvCxnSpPr>
            <a:cxnSpLocks/>
          </p:cNvCxnSpPr>
          <p:nvPr/>
        </p:nvCxnSpPr>
        <p:spPr>
          <a:xfrm flipV="1">
            <a:off x="3597460" y="2487812"/>
            <a:ext cx="1929607" cy="250693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D4CD27-9659-41FC-86F8-DF4363A1F874}"/>
              </a:ext>
            </a:extLst>
          </p:cNvPr>
          <p:cNvCxnSpPr>
            <a:cxnSpLocks/>
            <a:endCxn id="12" idx="1"/>
          </p:cNvCxnSpPr>
          <p:nvPr/>
        </p:nvCxnSpPr>
        <p:spPr>
          <a:xfrm>
            <a:off x="3656452" y="2535478"/>
            <a:ext cx="1644655" cy="825779"/>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D5B225-8471-4C00-B76E-32A7F9214DAF}"/>
              </a:ext>
            </a:extLst>
          </p:cNvPr>
          <p:cNvCxnSpPr>
            <a:cxnSpLocks/>
            <a:endCxn id="22" idx="1"/>
          </p:cNvCxnSpPr>
          <p:nvPr/>
        </p:nvCxnSpPr>
        <p:spPr>
          <a:xfrm>
            <a:off x="3587594" y="4148085"/>
            <a:ext cx="1713513" cy="220263"/>
          </a:xfrm>
          <a:prstGeom prst="line">
            <a:avLst/>
          </a:prstGeom>
          <a:ln w="381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FFD04D1-03ED-420B-9C09-0F3E7FBEFB1B}"/>
              </a:ext>
            </a:extLst>
          </p:cNvPr>
          <p:cNvGrpSpPr/>
          <p:nvPr/>
        </p:nvGrpSpPr>
        <p:grpSpPr>
          <a:xfrm>
            <a:off x="522778" y="1995494"/>
            <a:ext cx="2629770" cy="3645925"/>
            <a:chOff x="768585" y="2011159"/>
            <a:chExt cx="2629770" cy="3645925"/>
          </a:xfrm>
          <a:gradFill flip="none" rotWithShape="1">
            <a:gsLst>
              <a:gs pos="0">
                <a:schemeClr val="accent1"/>
              </a:gs>
              <a:gs pos="100000">
                <a:schemeClr val="accent1">
                  <a:lumMod val="40000"/>
                  <a:lumOff val="60000"/>
                </a:schemeClr>
              </a:gs>
            </a:gsLst>
            <a:lin ang="16200000" scaled="1"/>
            <a:tileRect/>
          </a:gradFill>
        </p:grpSpPr>
        <p:sp>
          <p:nvSpPr>
            <p:cNvPr id="5" name="Rectangle 4">
              <a:extLst>
                <a:ext uri="{FF2B5EF4-FFF2-40B4-BE49-F238E27FC236}">
                  <a16:creationId xmlns:a16="http://schemas.microsoft.com/office/drawing/2014/main" id="{BA611746-8444-46F0-92F6-26B7AA137A79}"/>
                </a:ext>
              </a:extLst>
            </p:cNvPr>
            <p:cNvSpPr/>
            <p:nvPr/>
          </p:nvSpPr>
          <p:spPr>
            <a:xfrm>
              <a:off x="768585" y="2011159"/>
              <a:ext cx="2629769" cy="3645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Exo demibold" panose="02000703000000000000" pitchFamily="2" charset="0"/>
              </a:endParaRPr>
            </a:p>
          </p:txBody>
        </p:sp>
        <p:cxnSp>
          <p:nvCxnSpPr>
            <p:cNvPr id="14" name="Straight Connector 13">
              <a:extLst>
                <a:ext uri="{FF2B5EF4-FFF2-40B4-BE49-F238E27FC236}">
                  <a16:creationId xmlns:a16="http://schemas.microsoft.com/office/drawing/2014/main" id="{572EC146-C302-4603-BC9A-DDEFDAD51586}"/>
                </a:ext>
              </a:extLst>
            </p:cNvPr>
            <p:cNvCxnSpPr>
              <a:cxnSpLocks/>
              <a:stCxn id="15" idx="1"/>
              <a:endCxn id="17" idx="3"/>
            </p:cNvCxnSpPr>
            <p:nvPr/>
          </p:nvCxnSpPr>
          <p:spPr>
            <a:xfrm>
              <a:off x="1394910" y="2671280"/>
              <a:ext cx="0" cy="2641102"/>
            </a:xfrm>
            <a:prstGeom prst="line">
              <a:avLst/>
            </a:prstGeom>
            <a:grpFill/>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Chevron 9">
              <a:extLst>
                <a:ext uri="{FF2B5EF4-FFF2-40B4-BE49-F238E27FC236}">
                  <a16:creationId xmlns:a16="http://schemas.microsoft.com/office/drawing/2014/main" id="{4081F44B-178C-4824-9515-4FD3E2218D2C}"/>
                </a:ext>
              </a:extLst>
            </p:cNvPr>
            <p:cNvSpPr/>
            <p:nvPr/>
          </p:nvSpPr>
          <p:spPr>
            <a:xfrm rot="5400000">
              <a:off x="1077276" y="2353646"/>
              <a:ext cx="635268" cy="635268"/>
            </a:xfrm>
            <a:prstGeom prst="chevron">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3"/>
                </a:solidFill>
                <a:latin typeface="Roboto Light" panose="02000000000000000000" pitchFamily="2" charset="0"/>
              </a:endParaRPr>
            </a:p>
          </p:txBody>
        </p:sp>
        <p:sp>
          <p:nvSpPr>
            <p:cNvPr id="16" name="Chevron 15">
              <a:extLst>
                <a:ext uri="{FF2B5EF4-FFF2-40B4-BE49-F238E27FC236}">
                  <a16:creationId xmlns:a16="http://schemas.microsoft.com/office/drawing/2014/main" id="{6688285A-E8E5-4E24-9AE3-C3EAD85FA90E}"/>
                </a:ext>
              </a:extLst>
            </p:cNvPr>
            <p:cNvSpPr/>
            <p:nvPr/>
          </p:nvSpPr>
          <p:spPr>
            <a:xfrm rot="5400000">
              <a:off x="1077276" y="3128135"/>
              <a:ext cx="635268" cy="635268"/>
            </a:xfrm>
            <a:prstGeom prst="chevron">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Roboto Light" panose="02000000000000000000" pitchFamily="2" charset="0"/>
              </a:endParaRPr>
            </a:p>
          </p:txBody>
        </p:sp>
        <p:sp>
          <p:nvSpPr>
            <p:cNvPr id="17" name="Chevron 16">
              <a:extLst>
                <a:ext uri="{FF2B5EF4-FFF2-40B4-BE49-F238E27FC236}">
                  <a16:creationId xmlns:a16="http://schemas.microsoft.com/office/drawing/2014/main" id="{84DC70DB-AF49-4221-AD6D-BB21DD856317}"/>
                </a:ext>
              </a:extLst>
            </p:cNvPr>
            <p:cNvSpPr/>
            <p:nvPr/>
          </p:nvSpPr>
          <p:spPr>
            <a:xfrm rot="5400000">
              <a:off x="1077276" y="4677114"/>
              <a:ext cx="635268" cy="635268"/>
            </a:xfrm>
            <a:prstGeom prst="chevron">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Roboto Light" panose="02000000000000000000" pitchFamily="2" charset="0"/>
              </a:endParaRPr>
            </a:p>
          </p:txBody>
        </p:sp>
        <p:sp>
          <p:nvSpPr>
            <p:cNvPr id="7" name="TextBox 11">
              <a:extLst>
                <a:ext uri="{FF2B5EF4-FFF2-40B4-BE49-F238E27FC236}">
                  <a16:creationId xmlns:a16="http://schemas.microsoft.com/office/drawing/2014/main" id="{7B356D5D-505F-4948-A1B5-1CB381AD9097}"/>
                </a:ext>
              </a:extLst>
            </p:cNvPr>
            <p:cNvSpPr txBox="1"/>
            <p:nvPr/>
          </p:nvSpPr>
          <p:spPr>
            <a:xfrm>
              <a:off x="1944349" y="2282042"/>
              <a:ext cx="1454005" cy="523220"/>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schemeClr val="bg1"/>
                  </a:solidFill>
                  <a:latin typeface="Exo Light" panose="02000303000000000000" pitchFamily="2" charset="0"/>
                </a:rPr>
                <a:t>1. Lay Your</a:t>
              </a:r>
            </a:p>
            <a:p>
              <a:r>
                <a:rPr lang="en-US" sz="1400" b="1" i="1" dirty="0">
                  <a:solidFill>
                    <a:schemeClr val="bg1"/>
                  </a:solidFill>
                  <a:latin typeface="Exo Light" panose="02000303000000000000" pitchFamily="2" charset="0"/>
                </a:rPr>
                <a:t>Foundations</a:t>
              </a:r>
            </a:p>
          </p:txBody>
        </p:sp>
        <p:sp>
          <p:nvSpPr>
            <p:cNvPr id="8" name="TextBox 12">
              <a:extLst>
                <a:ext uri="{FF2B5EF4-FFF2-40B4-BE49-F238E27FC236}">
                  <a16:creationId xmlns:a16="http://schemas.microsoft.com/office/drawing/2014/main" id="{E27F3553-E2A8-4B34-B04B-3CE91FABE1ED}"/>
                </a:ext>
              </a:extLst>
            </p:cNvPr>
            <p:cNvSpPr txBox="1"/>
            <p:nvPr/>
          </p:nvSpPr>
          <p:spPr>
            <a:xfrm>
              <a:off x="1973455" y="3880301"/>
              <a:ext cx="1424900" cy="523220"/>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schemeClr val="bg1"/>
                  </a:solidFill>
                  <a:latin typeface="Exo Light" panose="02000303000000000000" pitchFamily="2" charset="0"/>
                </a:rPr>
                <a:t>3. Rationalize Your Apps</a:t>
              </a:r>
            </a:p>
          </p:txBody>
        </p:sp>
        <p:sp>
          <p:nvSpPr>
            <p:cNvPr id="9" name="TextBox 13">
              <a:extLst>
                <a:ext uri="{FF2B5EF4-FFF2-40B4-BE49-F238E27FC236}">
                  <a16:creationId xmlns:a16="http://schemas.microsoft.com/office/drawing/2014/main" id="{2AFD870A-9E9E-4DC2-B3C2-5D133BE49BB3}"/>
                </a:ext>
              </a:extLst>
            </p:cNvPr>
            <p:cNvSpPr txBox="1"/>
            <p:nvPr/>
          </p:nvSpPr>
          <p:spPr>
            <a:xfrm>
              <a:off x="1944349" y="4664839"/>
              <a:ext cx="1454005" cy="523220"/>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schemeClr val="bg1"/>
                  </a:solidFill>
                  <a:latin typeface="Exo Light" panose="02000303000000000000" pitchFamily="2" charset="0"/>
                </a:rPr>
                <a:t>4. Populate Your Roadmap</a:t>
              </a:r>
            </a:p>
          </p:txBody>
        </p:sp>
        <p:sp>
          <p:nvSpPr>
            <p:cNvPr id="36" name="Chevron 16">
              <a:extLst>
                <a:ext uri="{FF2B5EF4-FFF2-40B4-BE49-F238E27FC236}">
                  <a16:creationId xmlns:a16="http://schemas.microsoft.com/office/drawing/2014/main" id="{9422B2D8-2897-4A2B-92E8-EC326B083238}"/>
                </a:ext>
              </a:extLst>
            </p:cNvPr>
            <p:cNvSpPr/>
            <p:nvPr/>
          </p:nvSpPr>
          <p:spPr>
            <a:xfrm rot="5400000">
              <a:off x="1077276" y="3888886"/>
              <a:ext cx="635268" cy="635268"/>
            </a:xfrm>
            <a:prstGeom prst="chevron">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latin typeface="Roboto Light" panose="02000000000000000000" pitchFamily="2" charset="0"/>
              </a:endParaRPr>
            </a:p>
          </p:txBody>
        </p:sp>
        <p:sp>
          <p:nvSpPr>
            <p:cNvPr id="37" name="TextBox 12">
              <a:extLst>
                <a:ext uri="{FF2B5EF4-FFF2-40B4-BE49-F238E27FC236}">
                  <a16:creationId xmlns:a16="http://schemas.microsoft.com/office/drawing/2014/main" id="{B48D43A3-70D1-4424-823D-E4C19E65D57A}"/>
                </a:ext>
              </a:extLst>
            </p:cNvPr>
            <p:cNvSpPr txBox="1"/>
            <p:nvPr/>
          </p:nvSpPr>
          <p:spPr>
            <a:xfrm>
              <a:off x="1954217" y="3053620"/>
              <a:ext cx="1444138" cy="523220"/>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schemeClr val="bg1"/>
                  </a:solidFill>
                  <a:latin typeface="Exo Light" panose="02000303000000000000" pitchFamily="2" charset="0"/>
                </a:rPr>
                <a:t>2. Improve Your Inventory</a:t>
              </a:r>
            </a:p>
          </p:txBody>
        </p:sp>
      </p:grpSp>
      <p:cxnSp>
        <p:nvCxnSpPr>
          <p:cNvPr id="38" name="Straight Connector 37">
            <a:extLst>
              <a:ext uri="{FF2B5EF4-FFF2-40B4-BE49-F238E27FC236}">
                <a16:creationId xmlns:a16="http://schemas.microsoft.com/office/drawing/2014/main" id="{1D75561A-51A8-468C-855E-E5F150123F34}"/>
              </a:ext>
            </a:extLst>
          </p:cNvPr>
          <p:cNvCxnSpPr>
            <a:cxnSpLocks/>
          </p:cNvCxnSpPr>
          <p:nvPr/>
        </p:nvCxnSpPr>
        <p:spPr>
          <a:xfrm flipV="1">
            <a:off x="3628282" y="2333957"/>
            <a:ext cx="1678393" cy="8400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27" name="Graphic 27" descr="Users">
            <a:extLst>
              <a:ext uri="{FF2B5EF4-FFF2-40B4-BE49-F238E27FC236}">
                <a16:creationId xmlns:a16="http://schemas.microsoft.com/office/drawing/2014/main" id="{8BD0BDE0-7BE3-4D3C-9F10-87761E9E63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01107" y="5021530"/>
            <a:ext cx="914400" cy="914400"/>
          </a:xfrm>
          <a:prstGeom prst="rect">
            <a:avLst/>
          </a:prstGeom>
        </p:spPr>
      </p:pic>
      <p:sp>
        <p:nvSpPr>
          <p:cNvPr id="28" name="TextBox 27">
            <a:extLst>
              <a:ext uri="{FF2B5EF4-FFF2-40B4-BE49-F238E27FC236}">
                <a16:creationId xmlns:a16="http://schemas.microsoft.com/office/drawing/2014/main" id="{90657FAF-6554-47A8-8243-7A107E8377DE}"/>
              </a:ext>
            </a:extLst>
          </p:cNvPr>
          <p:cNvSpPr txBox="1"/>
          <p:nvPr/>
        </p:nvSpPr>
        <p:spPr>
          <a:xfrm>
            <a:off x="6557963" y="1839438"/>
            <a:ext cx="5281612" cy="4691028"/>
          </a:xfrm>
          <a:prstGeom prst="rect">
            <a:avLst/>
          </a:prstGeom>
        </p:spPr>
        <p:txBody>
          <a:bodyPr wrap="square" lIns="0" tIns="0" rIns="0" bIns="0" numCol="1" spcCol="360000" rtlCol="0">
            <a:spAutoFit/>
          </a:bodyPr>
          <a:lstStyle/>
          <a:p>
            <a:pPr algn="l">
              <a:lnSpc>
                <a:spcPct val="110000"/>
              </a:lnSpc>
              <a:tabLst/>
            </a:pPr>
            <a:r>
              <a:rPr lang="en-US" sz="1200" b="1" dirty="0">
                <a:solidFill>
                  <a:schemeClr val="tx1">
                    <a:lumMod val="50000"/>
                  </a:schemeClr>
                </a:solidFill>
                <a:latin typeface="Montserrat" panose="00000500000000000000" pitchFamily="2" charset="0"/>
                <a:ea typeface="Roboto Condensed Light" panose="02000000000000000000" pitchFamily="2" charset="0"/>
              </a:rPr>
              <a:t>Recommended APM Lead</a:t>
            </a:r>
          </a:p>
          <a:p>
            <a:pPr marL="285750" indent="-28575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Applications Lead or the individual responsible for application portfolio management, along with any applications team members if available</a:t>
            </a:r>
          </a:p>
          <a:p>
            <a:pPr>
              <a:lnSpc>
                <a:spcPct val="110000"/>
              </a:lnSpc>
            </a:pPr>
            <a:endParaRPr lang="en-US" sz="1200" dirty="0">
              <a:solidFill>
                <a:schemeClr val="tx1">
                  <a:lumMod val="50000"/>
                </a:schemeClr>
              </a:solidFill>
              <a:latin typeface="Montserrat" panose="00000500000000000000" pitchFamily="2" charset="0"/>
              <a:ea typeface="Roboto Condensed Light" panose="02000000000000000000" pitchFamily="2" charset="0"/>
            </a:endParaRPr>
          </a:p>
          <a:p>
            <a:pPr algn="l">
              <a:lnSpc>
                <a:spcPct val="110000"/>
              </a:lnSpc>
              <a:tabLst/>
            </a:pPr>
            <a:r>
              <a:rPr lang="en-US" sz="1200" b="1" dirty="0">
                <a:solidFill>
                  <a:schemeClr val="tx1">
                    <a:lumMod val="50000"/>
                  </a:schemeClr>
                </a:solidFill>
                <a:latin typeface="Montserrat" panose="00000500000000000000" pitchFamily="2" charset="0"/>
                <a:ea typeface="Roboto Condensed Light" panose="02000000000000000000" pitchFamily="2" charset="0"/>
              </a:rPr>
              <a:t>Key Corporate Stakeholders</a:t>
            </a:r>
          </a:p>
          <a:p>
            <a:pPr>
              <a:lnSpc>
                <a:spcPct val="110000"/>
              </a:lnSpc>
            </a:pPr>
            <a:r>
              <a:rPr lang="en-US" sz="1200" dirty="0">
                <a:solidFill>
                  <a:schemeClr val="tx1">
                    <a:lumMod val="50000"/>
                  </a:schemeClr>
                </a:solidFill>
                <a:latin typeface="Montserrat" panose="00000500000000000000" pitchFamily="2" charset="0"/>
                <a:ea typeface="Roboto Condensed Light" panose="02000000000000000000" pitchFamily="2" charset="0"/>
              </a:rPr>
              <a:t>Depending on size and structure, participants could include:</a:t>
            </a:r>
          </a:p>
          <a:p>
            <a:pPr marL="285750" indent="-28575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Head of IT (CIO, CTO, IT Director, or IT Manager) </a:t>
            </a:r>
          </a:p>
          <a:p>
            <a:pPr marL="285750" indent="-28575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Head of shared services (CFO, COO, VP HR, etc.) </a:t>
            </a:r>
          </a:p>
          <a:p>
            <a:pPr marL="285750" indent="-28575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Compliance Officer, Steering Committee </a:t>
            </a:r>
          </a:p>
          <a:p>
            <a:pPr marL="285750" indent="-28575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Company owner or CEO </a:t>
            </a:r>
          </a:p>
          <a:p>
            <a:pPr marL="285750" indent="-285750">
              <a:lnSpc>
                <a:spcPct val="110000"/>
              </a:lnSpc>
              <a:buFont typeface="Arial" panose="020B0604020202020204" pitchFamily="34" charset="0"/>
              <a:buChar char="•"/>
            </a:pPr>
            <a:endParaRPr lang="en-US" sz="1200" dirty="0">
              <a:solidFill>
                <a:schemeClr val="tx1">
                  <a:lumMod val="50000"/>
                </a:schemeClr>
              </a:solidFill>
              <a:latin typeface="Montserrat" panose="00000500000000000000" pitchFamily="2" charset="0"/>
              <a:ea typeface="Roboto Condensed Light" panose="02000000000000000000" pitchFamily="2" charset="0"/>
            </a:endParaRPr>
          </a:p>
          <a:p>
            <a:pPr algn="l">
              <a:lnSpc>
                <a:spcPct val="110000"/>
              </a:lnSpc>
              <a:tabLst/>
            </a:pPr>
            <a:r>
              <a:rPr lang="en-US" sz="1200" b="1" dirty="0">
                <a:solidFill>
                  <a:schemeClr val="tx1">
                    <a:lumMod val="50000"/>
                  </a:schemeClr>
                </a:solidFill>
                <a:latin typeface="Montserrat" panose="00000500000000000000" pitchFamily="2" charset="0"/>
                <a:ea typeface="Roboto Condensed Light" panose="02000000000000000000" pitchFamily="2" charset="0"/>
              </a:rPr>
              <a:t>Application Subject Matter Experts</a:t>
            </a:r>
          </a:p>
          <a:p>
            <a:pPr algn="l">
              <a:lnSpc>
                <a:spcPct val="110000"/>
              </a:lnSpc>
              <a:tabLst/>
            </a:pPr>
            <a:r>
              <a:rPr lang="en-US" sz="1200" dirty="0">
                <a:solidFill>
                  <a:schemeClr val="tx1">
                    <a:lumMod val="50000"/>
                  </a:schemeClr>
                </a:solidFill>
                <a:latin typeface="Montserrat" panose="00000500000000000000" pitchFamily="2" charset="0"/>
                <a:ea typeface="Roboto Condensed Light" panose="02000000000000000000" pitchFamily="2" charset="0"/>
                <a:hlinkClick r:id="" action="ppaction://noaction"/>
              </a:rPr>
              <a:t>Individuals who have familiarity with a specific subset of applications</a:t>
            </a:r>
            <a:r>
              <a:rPr lang="en-US" sz="1200" dirty="0">
                <a:solidFill>
                  <a:schemeClr val="tx1">
                    <a:lumMod val="50000"/>
                  </a:schemeClr>
                </a:solidFill>
                <a:latin typeface="Montserrat" panose="00000500000000000000" pitchFamily="2" charset="0"/>
                <a:ea typeface="Roboto Condensed Light" panose="02000000000000000000" pitchFamily="2" charset="0"/>
              </a:rPr>
              <a:t>. </a:t>
            </a:r>
          </a:p>
          <a:p>
            <a:pPr marL="285750" indent="-285750" algn="l">
              <a:lnSpc>
                <a:spcPct val="110000"/>
              </a:lnSpc>
              <a:buFont typeface="Wingdings" panose="05000000000000000000" pitchFamily="2" charset="2"/>
              <a:buChar char="q"/>
              <a:tabLst/>
            </a:pPr>
            <a:r>
              <a:rPr lang="en-US" sz="1200" dirty="0">
                <a:solidFill>
                  <a:schemeClr val="tx1">
                    <a:lumMod val="50000"/>
                  </a:schemeClr>
                </a:solidFill>
                <a:latin typeface="Montserrat" panose="00000500000000000000" pitchFamily="2" charset="0"/>
                <a:ea typeface="Roboto Condensed Light" panose="02000000000000000000" pitchFamily="2" charset="0"/>
              </a:rPr>
              <a:t>Business owners (product owners, Head of Business Function, power users)</a:t>
            </a:r>
          </a:p>
          <a:p>
            <a:pPr marL="285750" indent="-285750" algn="l">
              <a:lnSpc>
                <a:spcPct val="110000"/>
              </a:lnSpc>
              <a:buFont typeface="Wingdings" panose="05000000000000000000" pitchFamily="2" charset="2"/>
              <a:buChar char="q"/>
              <a:tabLst/>
            </a:pPr>
            <a:r>
              <a:rPr lang="en-US" sz="1200" dirty="0">
                <a:solidFill>
                  <a:schemeClr val="tx1">
                    <a:lumMod val="50000"/>
                  </a:schemeClr>
                </a:solidFill>
                <a:latin typeface="Montserrat" panose="00000500000000000000" pitchFamily="2" charset="0"/>
                <a:ea typeface="Roboto Condensed Light" panose="02000000000000000000" pitchFamily="2" charset="0"/>
              </a:rPr>
              <a:t>Support owners (Operations Manager, IT Technician)</a:t>
            </a:r>
          </a:p>
          <a:p>
            <a:pPr marL="285750" indent="-285750" algn="l">
              <a:lnSpc>
                <a:spcPct val="110000"/>
              </a:lnSpc>
              <a:buFont typeface="Arial" panose="020B0604020202020204" pitchFamily="34" charset="0"/>
              <a:buChar char="•"/>
              <a:tabLst/>
            </a:pPr>
            <a:endParaRPr lang="en-US" sz="1200" dirty="0">
              <a:solidFill>
                <a:schemeClr val="tx1">
                  <a:lumMod val="50000"/>
                </a:schemeClr>
              </a:solidFill>
              <a:latin typeface="Montserrat" panose="00000500000000000000" pitchFamily="2" charset="0"/>
              <a:ea typeface="Roboto Condensed Light" panose="02000000000000000000" pitchFamily="2" charset="0"/>
            </a:endParaRPr>
          </a:p>
          <a:p>
            <a:pPr>
              <a:lnSpc>
                <a:spcPct val="110000"/>
              </a:lnSpc>
            </a:pPr>
            <a:r>
              <a:rPr lang="en-US" sz="1200" b="1" dirty="0">
                <a:solidFill>
                  <a:schemeClr val="tx1">
                    <a:lumMod val="50000"/>
                  </a:schemeClr>
                </a:solidFill>
                <a:latin typeface="Montserrat" panose="00000500000000000000" pitchFamily="2" charset="0"/>
                <a:ea typeface="Roboto Condensed Light" panose="02000000000000000000" pitchFamily="2" charset="0"/>
              </a:rPr>
              <a:t>Delivery Leads</a:t>
            </a:r>
          </a:p>
          <a:p>
            <a:pPr marL="266700" indent="-26670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Development Managers</a:t>
            </a:r>
          </a:p>
          <a:p>
            <a:pPr marL="266700" indent="-26670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Solution Architects</a:t>
            </a:r>
          </a:p>
          <a:p>
            <a:pPr marL="266700" indent="-266700">
              <a:lnSpc>
                <a:spcPct val="110000"/>
              </a:lnSpc>
              <a:buFont typeface="Wingdings" panose="05000000000000000000" pitchFamily="2" charset="2"/>
              <a:buChar char="q"/>
            </a:pPr>
            <a:r>
              <a:rPr lang="en-US" sz="1200" dirty="0">
                <a:solidFill>
                  <a:schemeClr val="tx1">
                    <a:lumMod val="50000"/>
                  </a:schemeClr>
                </a:solidFill>
                <a:latin typeface="Montserrat" panose="00000500000000000000" pitchFamily="2" charset="0"/>
                <a:ea typeface="Roboto Condensed Light" panose="02000000000000000000" pitchFamily="2" charset="0"/>
              </a:rPr>
              <a:t>Project Managers</a:t>
            </a:r>
          </a:p>
          <a:p>
            <a:pPr algn="l">
              <a:lnSpc>
                <a:spcPct val="110000"/>
              </a:lnSpc>
              <a:tabLst/>
            </a:pPr>
            <a:endParaRPr lang="en-US" sz="1400" dirty="0">
              <a:solidFill>
                <a:schemeClr val="tx1">
                  <a:lumMod val="50000"/>
                </a:schemeClr>
              </a:solidFill>
              <a:latin typeface="Montserrat" panose="00000500000000000000" pitchFamily="2" charset="0"/>
              <a:ea typeface="Roboto Condensed Light" panose="02000000000000000000" pitchFamily="2" charset="0"/>
            </a:endParaRPr>
          </a:p>
        </p:txBody>
      </p:sp>
      <p:cxnSp>
        <p:nvCxnSpPr>
          <p:cNvPr id="30" name="Straight Connector 29">
            <a:extLst>
              <a:ext uri="{FF2B5EF4-FFF2-40B4-BE49-F238E27FC236}">
                <a16:creationId xmlns:a16="http://schemas.microsoft.com/office/drawing/2014/main" id="{9349785F-8218-42FB-A3A4-400466A56BEB}"/>
              </a:ext>
            </a:extLst>
          </p:cNvPr>
          <p:cNvCxnSpPr>
            <a:cxnSpLocks/>
            <a:endCxn id="27" idx="1"/>
          </p:cNvCxnSpPr>
          <p:nvPr/>
        </p:nvCxnSpPr>
        <p:spPr>
          <a:xfrm>
            <a:off x="3573523" y="5021530"/>
            <a:ext cx="1727584" cy="45720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51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40"/>
            <a:ext cx="4583484" cy="538366"/>
          </a:xfrm>
        </p:spPr>
        <p:txBody>
          <a:bodyPr>
            <a:noAutofit/>
          </a:bodyPr>
          <a:lstStyle/>
          <a:p>
            <a:r>
              <a:rPr lang="en-US" dirty="0">
                <a:cs typeface="Arial"/>
              </a:rPr>
              <a:t>You can’t outsource accountability.</a:t>
            </a:r>
            <a:endParaRPr lang="en-US" dirty="0"/>
          </a:p>
        </p:txBody>
      </p:sp>
      <p:sp>
        <p:nvSpPr>
          <p:cNvPr id="8" name="Text Placeholder 7"/>
          <p:cNvSpPr>
            <a:spLocks noGrp="1"/>
          </p:cNvSpPr>
          <p:nvPr>
            <p:ph type="body" sz="quarter" idx="13"/>
          </p:nvPr>
        </p:nvSpPr>
        <p:spPr>
          <a:xfrm>
            <a:off x="5238246" y="5120360"/>
            <a:ext cx="3660427" cy="1269682"/>
          </a:xfrm>
        </p:spPr>
        <p:txBody>
          <a:bodyPr>
            <a:noAutofit/>
          </a:bodyPr>
          <a:lstStyle/>
          <a:p>
            <a:r>
              <a:rPr lang="en-US" dirty="0"/>
              <a:t>Ben Mackle</a:t>
            </a:r>
            <a:br>
              <a:rPr lang="en-US" dirty="0"/>
            </a:br>
            <a:r>
              <a:rPr lang="en-US" dirty="0">
                <a:latin typeface="Montserrat Light" panose="020B0604020202020204" charset="0"/>
              </a:rPr>
              <a:t>Senior Research Analyst, Small Enterprises </a:t>
            </a:r>
            <a:br>
              <a:rPr lang="en-US" dirty="0">
                <a:latin typeface="Montserrat Light" panose="020B0604020202020204" charset="0"/>
              </a:rPr>
            </a:br>
            <a:r>
              <a:rPr lang="en-US" dirty="0">
                <a:latin typeface="Montserrat Light" panose="020B0604020202020204" charset="0"/>
              </a:rPr>
              <a:t>Info-Tech Research Group</a:t>
            </a: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43286" y="1753404"/>
            <a:ext cx="6661150" cy="2573269"/>
          </a:xfrm>
          <a:prstGeom prst="rect">
            <a:avLst/>
          </a:prstGeom>
        </p:spPr>
        <p:txBody>
          <a:bodyPr>
            <a:noAutofit/>
          </a:bodyPr>
          <a:lstStyle/>
          <a:p>
            <a:pPr marL="0" marR="3081" indent="0">
              <a:lnSpc>
                <a:spcPct val="101000"/>
              </a:lnSpc>
              <a:spcBef>
                <a:spcPts val="58"/>
              </a:spcBef>
              <a:buNone/>
            </a:pPr>
            <a:r>
              <a:rPr lang="en-US" dirty="0"/>
              <a:t>Many enterprises place little to no emphasis on managing their application portfolio, often due to a perceived need to focus on solely on operations and at the cost of strategic efforts. </a:t>
            </a:r>
          </a:p>
          <a:p>
            <a:pPr marL="0" marR="3081" indent="0">
              <a:lnSpc>
                <a:spcPct val="101000"/>
              </a:lnSpc>
              <a:spcBef>
                <a:spcPts val="58"/>
              </a:spcBef>
              <a:buNone/>
            </a:pPr>
            <a:r>
              <a:rPr lang="en-US" dirty="0"/>
              <a:t>Inevitably, application sprawl puts any organization in a position where they have more applications than they need, can afford, or can adequately support. Abandoning strategic competencies only adds to the high demands of keeping the lights on. </a:t>
            </a:r>
          </a:p>
          <a:p>
            <a:pPr marL="0" marR="3081" indent="0">
              <a:lnSpc>
                <a:spcPct val="101000"/>
              </a:lnSpc>
              <a:spcBef>
                <a:spcPts val="58"/>
              </a:spcBef>
              <a:buNone/>
            </a:pPr>
            <a:r>
              <a:rPr lang="en-US" dirty="0"/>
              <a:t>Others believe business managed or purchased applications do not warrant the same demand for governance or strategic oversight.</a:t>
            </a:r>
          </a:p>
          <a:p>
            <a:pPr marL="0" marR="3081" indent="0">
              <a:lnSpc>
                <a:spcPct val="101000"/>
              </a:lnSpc>
              <a:spcBef>
                <a:spcPts val="58"/>
              </a:spcBef>
              <a:buNone/>
            </a:pPr>
            <a:r>
              <a:rPr lang="en-US" dirty="0"/>
              <a:t>You can outsource development, you can even outsource maintenance, but you cannot outsource accountability for the portfolio. Someone needs to capture the holistic picture to determine if an application’s value is worth its cost and if the application does not have overt risk.</a:t>
            </a: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0" name="Picture 9" descr="A person wearing a suit and tie smiling at the camera&#10;&#10;Description automatically generated">
            <a:extLst>
              <a:ext uri="{FF2B5EF4-FFF2-40B4-BE49-F238E27FC236}">
                <a16:creationId xmlns:a16="http://schemas.microsoft.com/office/drawing/2014/main" id="{1A170B54-0279-4449-BA57-86662E2DE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506" y="2734543"/>
            <a:ext cx="1905000" cy="1905000"/>
          </a:xfrm>
          <a:prstGeom prst="rect">
            <a:avLst/>
          </a:prstGeom>
          <a:blipFill>
            <a:blip r:embed="rId4" cstate="email">
              <a:extLst>
                <a:ext uri="{28A0092B-C50C-407E-A947-70E740481C1C}">
                  <a14:useLocalDpi xmlns:a14="http://schemas.microsoft.com/office/drawing/2010/main"/>
                </a:ext>
              </a:extLst>
            </a:blip>
            <a:stretch>
              <a:fillRect/>
            </a:stretch>
          </a:blipFill>
          <a:ln>
            <a:solidFill>
              <a:schemeClr val="tx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843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6FBC-081C-4969-A97F-5408F1BF55AA}"/>
              </a:ext>
            </a:extLst>
          </p:cNvPr>
          <p:cNvSpPr>
            <a:spLocks noGrp="1"/>
          </p:cNvSpPr>
          <p:nvPr>
            <p:ph type="title"/>
          </p:nvPr>
        </p:nvSpPr>
        <p:spPr>
          <a:xfrm>
            <a:off x="354106" y="544769"/>
            <a:ext cx="11485376" cy="667343"/>
          </a:xfrm>
        </p:spPr>
        <p:txBody>
          <a:bodyPr/>
          <a:lstStyle/>
          <a:p>
            <a:r>
              <a:rPr lang="en-US" dirty="0"/>
              <a:t>Build your APM journey map</a:t>
            </a:r>
            <a:endParaRPr lang="en-CA" dirty="0"/>
          </a:p>
        </p:txBody>
      </p:sp>
      <p:sp>
        <p:nvSpPr>
          <p:cNvPr id="3" name="TextBox 2">
            <a:extLst>
              <a:ext uri="{FF2B5EF4-FFF2-40B4-BE49-F238E27FC236}">
                <a16:creationId xmlns:a16="http://schemas.microsoft.com/office/drawing/2014/main" id="{0BB0B9B2-9836-48D2-9C54-86E666D262B1}"/>
              </a:ext>
            </a:extLst>
          </p:cNvPr>
          <p:cNvSpPr txBox="1"/>
          <p:nvPr/>
        </p:nvSpPr>
        <p:spPr>
          <a:xfrm>
            <a:off x="5377797" y="1212112"/>
            <a:ext cx="6728692" cy="5264533"/>
          </a:xfrm>
          <a:prstGeom prst="rect">
            <a:avLst/>
          </a:prstGeom>
        </p:spPr>
        <p:txBody>
          <a:bodyPr wrap="square" lIns="0" tIns="0" rIns="0" bIns="0" numCol="1" spcCol="360000" rtlCol="0">
            <a:noAutofit/>
          </a:bodyPr>
          <a:lstStyle/>
          <a:p>
            <a:pPr marL="0" marR="0" lvl="0" indent="0" algn="l" defTabSz="554492" rtl="0" eaLnBrk="1" fontAlgn="auto" latinLnBrk="0" hangingPunct="1">
              <a:lnSpc>
                <a:spcPct val="11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APM Foundations</a:t>
            </a:r>
          </a:p>
          <a:p>
            <a:pPr marL="285750" indent="-285750">
              <a:spcBef>
                <a:spcPts val="600"/>
              </a:spcBef>
              <a:buFont typeface="Arial" panose="020B0604020202020204" pitchFamily="34" charset="0"/>
              <a:buChar char="•"/>
              <a:defRPr/>
            </a:pPr>
            <a:r>
              <a:rPr kumimoji="0" lang="en-US" sz="1600" b="1"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Step 0: APM Snapshot (optional)</a:t>
            </a:r>
          </a:p>
          <a:p>
            <a:pPr marL="562996" lvl="1" indent="-285750">
              <a:buFont typeface="Courier New" panose="02070309020205020404" pitchFamily="49" charset="0"/>
              <a:buChar char="o"/>
              <a:defRPr/>
            </a:pPr>
            <a:r>
              <a:rPr kumimoji="0" lang="en-US" sz="1400" b="0"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hlinkClick r:id="rId2"/>
              </a:rPr>
              <a:t>Application Portfolio Snapshot</a:t>
            </a:r>
            <a:r>
              <a:rPr kumimoji="0" lang="en-US" sz="1400" b="0"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 Determine where APM is most needed (capabilities, business areas or functions, customer groups) and build a case for your APM program.</a:t>
            </a:r>
          </a:p>
          <a:p>
            <a:pPr marL="285750" indent="-285750">
              <a:spcBef>
                <a:spcPts val="600"/>
              </a:spcBef>
              <a:buFont typeface="Arial" panose="020B0604020202020204" pitchFamily="34" charset="0"/>
              <a:buChar char="•"/>
              <a:defRPr/>
            </a:pPr>
            <a:r>
              <a:rPr lang="en-US" sz="1600" b="1" dirty="0">
                <a:solidFill>
                  <a:prstClr val="black">
                    <a:lumMod val="50000"/>
                  </a:prstClr>
                </a:solidFill>
                <a:latin typeface="Roboto Condensed Light" panose="02000000000000000000" pitchFamily="2" charset="0"/>
                <a:ea typeface="Roboto Condensed Light" panose="02000000000000000000" pitchFamily="2" charset="0"/>
              </a:rPr>
              <a:t>Steps 1-3: Application Portfolio Management Foundations</a:t>
            </a:r>
          </a:p>
          <a:p>
            <a:pPr marL="562996" lvl="1" indent="-285750">
              <a:buFont typeface="Courier New" panose="02070309020205020404" pitchFamily="49" charset="0"/>
              <a:buChar char="o"/>
              <a:defRPr/>
            </a:pPr>
            <a:r>
              <a:rPr lang="en-US" sz="1400" dirty="0">
                <a:solidFill>
                  <a:prstClr val="black">
                    <a:lumMod val="50000"/>
                  </a:prstClr>
                </a:solidFill>
                <a:latin typeface="Roboto Condensed Light" panose="02000000000000000000" pitchFamily="2" charset="0"/>
                <a:ea typeface="Roboto Condensed Light" panose="02000000000000000000" pitchFamily="2" charset="0"/>
              </a:rPr>
              <a:t>APM Foundations: Ensure your application portfolio delivers the best possible return on investment.</a:t>
            </a:r>
          </a:p>
          <a:p>
            <a:pPr marL="0" marR="0" lvl="0" indent="0" algn="l" defTabSz="554492" rtl="0" eaLnBrk="1" fontAlgn="auto" latinLnBrk="0" hangingPunct="1">
              <a:lnSpc>
                <a:spcPct val="11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Enterprise APM</a:t>
            </a:r>
          </a:p>
          <a:p>
            <a:pPr marL="285750" indent="-285750">
              <a:spcBef>
                <a:spcPts val="600"/>
              </a:spcBef>
              <a:buFont typeface="Arial" panose="020B0604020202020204" pitchFamily="34" charset="0"/>
              <a:buChar char="•"/>
              <a:defRPr/>
            </a:pPr>
            <a:r>
              <a:rPr lang="en-US" sz="1600" b="1" dirty="0">
                <a:solidFill>
                  <a:prstClr val="black">
                    <a:lumMod val="50000"/>
                  </a:prstClr>
                </a:solidFill>
                <a:latin typeface="Roboto Condensed Light" panose="02000000000000000000" pitchFamily="2" charset="0"/>
                <a:ea typeface="Roboto Condensed Light" panose="02000000000000000000" pitchFamily="2" charset="0"/>
              </a:rPr>
              <a:t>Step 1: Complete APM Foundations Above</a:t>
            </a:r>
          </a:p>
          <a:p>
            <a:pPr marL="562996" lvl="1" indent="-285750">
              <a:buFont typeface="Courier New" panose="02070309020205020404" pitchFamily="49" charset="0"/>
              <a:buChar char="o"/>
              <a:defRPr/>
            </a:pPr>
            <a:r>
              <a:rPr lang="en-US" sz="1400" dirty="0">
                <a:solidFill>
                  <a:prstClr val="black">
                    <a:lumMod val="50000"/>
                  </a:prstClr>
                </a:solidFill>
                <a:latin typeface="Roboto Condensed Light" panose="02000000000000000000" pitchFamily="2" charset="0"/>
                <a:ea typeface="Roboto Condensed Light" panose="02000000000000000000" pitchFamily="2" charset="0"/>
              </a:rPr>
              <a:t>Consider starting with APM Snapshot to build your case or determine where application rationalization can provide the most immediate value.</a:t>
            </a:r>
          </a:p>
          <a:p>
            <a:pPr marL="562996" lvl="1" indent="-285750">
              <a:buFont typeface="Courier New" panose="02070309020205020404" pitchFamily="49" charset="0"/>
              <a:buChar char="o"/>
              <a:defRPr/>
            </a:pPr>
            <a:r>
              <a:rPr lang="en-US" sz="1400" dirty="0">
                <a:solidFill>
                  <a:prstClr val="black">
                    <a:lumMod val="50000"/>
                  </a:prstClr>
                </a:solidFill>
                <a:latin typeface="Roboto Condensed Light" panose="02000000000000000000" pitchFamily="2" charset="0"/>
                <a:ea typeface="Roboto Condensed Light" panose="02000000000000000000" pitchFamily="2" charset="0"/>
              </a:rPr>
              <a:t>Use APM Foundations to start rationalization and modernization for your most important applications or highest need areas before expanding to enterprise APM.</a:t>
            </a:r>
          </a:p>
          <a:p>
            <a:pPr marL="285750" indent="-285750">
              <a:spcBef>
                <a:spcPts val="600"/>
              </a:spcBef>
              <a:buFont typeface="Arial" panose="020B0604020202020204" pitchFamily="34" charset="0"/>
              <a:buChar char="•"/>
              <a:defRPr/>
            </a:pPr>
            <a:r>
              <a:rPr lang="en-US" sz="1600" b="1" dirty="0">
                <a:solidFill>
                  <a:prstClr val="black">
                    <a:lumMod val="50000"/>
                  </a:prstClr>
                </a:solidFill>
                <a:latin typeface="Roboto Condensed Light" panose="02000000000000000000" pitchFamily="2" charset="0"/>
                <a:ea typeface="Roboto Condensed Light" panose="02000000000000000000" pitchFamily="2" charset="0"/>
              </a:rPr>
              <a:t>Step 2: Rationalize Your Applications</a:t>
            </a:r>
          </a:p>
          <a:p>
            <a:pPr marL="562996" lvl="1" indent="-285750">
              <a:buFont typeface="Courier New" panose="02070309020205020404" pitchFamily="49" charset="0"/>
              <a:buChar char="o"/>
              <a:defRPr/>
            </a:pPr>
            <a:r>
              <a:rPr lang="en-US" sz="1400" i="1" dirty="0">
                <a:solidFill>
                  <a:prstClr val="black">
                    <a:lumMod val="50000"/>
                  </a:prstClr>
                </a:solidFill>
                <a:latin typeface="Roboto Condensed Light" panose="02000000000000000000" pitchFamily="2" charset="0"/>
                <a:ea typeface="Roboto Condensed Light" panose="02000000000000000000" pitchFamily="2" charset="0"/>
                <a:hlinkClick r:id="rId3">
                  <a:extLst>
                    <a:ext uri="{A12FA001-AC4F-418D-AE19-62706E023703}">
                      <ahyp:hlinkClr xmlns:ahyp="http://schemas.microsoft.com/office/drawing/2018/hyperlinkcolor" val="tx"/>
                    </a:ext>
                  </a:extLst>
                </a:hlinkClick>
              </a:rPr>
              <a:t>Build a Rationalization Framework</a:t>
            </a:r>
            <a:r>
              <a:rPr lang="en-US" sz="1400" i="1" dirty="0">
                <a:solidFill>
                  <a:prstClr val="black">
                    <a:lumMod val="50000"/>
                  </a:prstClr>
                </a:solidFill>
                <a:latin typeface="Roboto Condensed Light" panose="02000000000000000000" pitchFamily="2" charset="0"/>
                <a:ea typeface="Roboto Condensed Light" panose="02000000000000000000" pitchFamily="2" charset="0"/>
              </a:rPr>
              <a:t>: </a:t>
            </a:r>
            <a:r>
              <a:rPr lang="en-US" sz="1400" dirty="0">
                <a:solidFill>
                  <a:prstClr val="black">
                    <a:lumMod val="50000"/>
                  </a:prstClr>
                </a:solidFill>
                <a:latin typeface="Roboto Condensed Light" panose="02000000000000000000" pitchFamily="2" charset="0"/>
                <a:ea typeface="Roboto Condensed Light" panose="02000000000000000000" pitchFamily="2" charset="0"/>
              </a:rPr>
              <a:t>Use your inventory to align your application architecture to your IT and business strategy.</a:t>
            </a:r>
          </a:p>
          <a:p>
            <a:pPr marL="285750" indent="-285750">
              <a:spcBef>
                <a:spcPts val="600"/>
              </a:spcBef>
              <a:buFont typeface="Arial" panose="020B0604020202020204" pitchFamily="34" charset="0"/>
              <a:buChar char="•"/>
              <a:defRPr/>
            </a:pPr>
            <a:r>
              <a:rPr lang="en-US" sz="1600" b="1" dirty="0">
                <a:solidFill>
                  <a:prstClr val="black">
                    <a:lumMod val="50000"/>
                  </a:prstClr>
                </a:solidFill>
                <a:latin typeface="Roboto Condensed Light" panose="02000000000000000000" pitchFamily="2" charset="0"/>
                <a:ea typeface="Roboto Condensed Light" panose="02000000000000000000" pitchFamily="2" charset="0"/>
              </a:rPr>
              <a:t>Step 3: Modernize Your Applications</a:t>
            </a:r>
          </a:p>
          <a:p>
            <a:pPr marL="562996" lvl="1" indent="-285750">
              <a:buFont typeface="Courier New" panose="02070309020205020404" pitchFamily="49" charset="0"/>
              <a:buChar char="o"/>
              <a:defRPr/>
            </a:pPr>
            <a:r>
              <a:rPr kumimoji="0" lang="en-US" sz="1400" b="0" i="1"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hlinkClick r:id="rId4"/>
              </a:rPr>
              <a:t>Modernize Your Applications</a:t>
            </a:r>
            <a:r>
              <a:rPr kumimoji="0" lang="en-US" sz="1400" b="0" i="1"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 </a:t>
            </a:r>
            <a:r>
              <a:rPr kumimoji="0" lang="en-US" sz="1400" b="0"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rPr>
              <a:t>Modernize your application portfolio using business and technical perspectives. Build your communication strategy and presentation.</a:t>
            </a:r>
            <a:endParaRPr kumimoji="0" lang="en-CA" sz="1400" b="0" i="0" u="none" strike="noStrike" kern="1200" cap="none" spc="0" normalizeH="0" baseline="0" noProof="0" dirty="0">
              <a:ln>
                <a:noFill/>
              </a:ln>
              <a:solidFill>
                <a:prstClr val="black">
                  <a:lumMod val="50000"/>
                </a:prstClr>
              </a:solidFill>
              <a:effectLst/>
              <a:uLnTx/>
              <a:uFillTx/>
              <a:latin typeface="Roboto Condensed Light" panose="02000000000000000000" pitchFamily="2" charset="0"/>
              <a:ea typeface="Roboto Condensed Light" panose="02000000000000000000" pitchFamily="2" charset="0"/>
              <a:cs typeface="+mn-cs"/>
            </a:endParaRPr>
          </a:p>
        </p:txBody>
      </p:sp>
      <p:pic>
        <p:nvPicPr>
          <p:cNvPr id="7" name="Picture 6" descr="Graphical user interface, diagram&#10;&#10;Description automatically generated">
            <a:extLst>
              <a:ext uri="{FF2B5EF4-FFF2-40B4-BE49-F238E27FC236}">
                <a16:creationId xmlns:a16="http://schemas.microsoft.com/office/drawing/2014/main" id="{A2FB6A47-574D-4124-90E5-361C0412D3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17" t="9156" r="7388" b="5562"/>
          <a:stretch/>
        </p:blipFill>
        <p:spPr>
          <a:xfrm>
            <a:off x="528296" y="1212113"/>
            <a:ext cx="4849501" cy="5645888"/>
          </a:xfrm>
          <a:prstGeom prst="rect">
            <a:avLst/>
          </a:prstGeom>
        </p:spPr>
      </p:pic>
    </p:spTree>
    <p:extLst>
      <p:ext uri="{BB962C8B-B14F-4D97-AF65-F5344CB8AC3E}">
        <p14:creationId xmlns:p14="http://schemas.microsoft.com/office/powerpoint/2010/main" val="38406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553D-C030-4B6E-95A2-928B7287B555}"/>
              </a:ext>
            </a:extLst>
          </p:cNvPr>
          <p:cNvSpPr>
            <a:spLocks noGrp="1"/>
          </p:cNvSpPr>
          <p:nvPr>
            <p:ph type="title"/>
          </p:nvPr>
        </p:nvSpPr>
        <p:spPr/>
        <p:txBody>
          <a:bodyPr/>
          <a:lstStyle/>
          <a:p>
            <a:r>
              <a:rPr lang="en-US" dirty="0"/>
              <a:t>Is this research right for you?</a:t>
            </a:r>
          </a:p>
        </p:txBody>
      </p:sp>
      <p:sp>
        <p:nvSpPr>
          <p:cNvPr id="6" name="TextBox 17">
            <a:extLst>
              <a:ext uri="{FF2B5EF4-FFF2-40B4-BE49-F238E27FC236}">
                <a16:creationId xmlns:a16="http://schemas.microsoft.com/office/drawing/2014/main" id="{F7F42A06-CD26-4C6D-B5B1-D0E51B5EEB4E}"/>
              </a:ext>
            </a:extLst>
          </p:cNvPr>
          <p:cNvSpPr txBox="1"/>
          <p:nvPr/>
        </p:nvSpPr>
        <p:spPr>
          <a:xfrm>
            <a:off x="899886" y="1306806"/>
            <a:ext cx="10398349" cy="1010533"/>
          </a:xfrm>
          <a:prstGeom prst="rect">
            <a:avLst/>
          </a:prstGeom>
        </p:spPr>
        <p:txBody>
          <a:bodyPr wrap="square" rtlCol="0" anchor="ctr">
            <a:spAutoFit/>
          </a:bodyPr>
          <a:lstStyle/>
          <a:p>
            <a:pPr>
              <a:spcBef>
                <a:spcPts val="600"/>
              </a:spcBef>
              <a:spcAft>
                <a:spcPts val="200"/>
              </a:spcAft>
            </a:pPr>
            <a:r>
              <a:rPr lang="en-US" sz="1600" b="1" dirty="0">
                <a:solidFill>
                  <a:srgbClr val="2576B7"/>
                </a:solidFill>
                <a:latin typeface="Roboto Condensed Light" panose="02000000000000000000" pitchFamily="2" charset="0"/>
                <a:ea typeface="Roboto Condensed Light" panose="02000000000000000000" pitchFamily="2" charset="0"/>
              </a:rPr>
              <a:t>Research Navigation</a:t>
            </a:r>
            <a:endParaRPr lang="en-US" sz="1600" dirty="0">
              <a:solidFill>
                <a:srgbClr val="2576B7"/>
              </a:solidFill>
              <a:latin typeface="Roboto Condensed Light" panose="02000000000000000000" pitchFamily="2" charset="0"/>
              <a:ea typeface="Roboto Condensed Light" panose="02000000000000000000" pitchFamily="2" charset="0"/>
            </a:endParaRPr>
          </a:p>
          <a:p>
            <a:pPr>
              <a:spcAft>
                <a:spcPts val="200"/>
              </a:spcAft>
            </a:pPr>
            <a:r>
              <a:rPr lang="en-US" sz="1400" b="1" dirty="0">
                <a:solidFill>
                  <a:srgbClr val="333333"/>
                </a:solidFill>
                <a:latin typeface="Roboto Condensed Light" panose="02000000000000000000" pitchFamily="2" charset="0"/>
                <a:ea typeface="Roboto Condensed Light" panose="02000000000000000000" pitchFamily="2" charset="0"/>
              </a:rPr>
              <a:t>Managing your application portfolio is essential regardless of its size or whether your software is purchased or developed in house. </a:t>
            </a:r>
            <a:r>
              <a:rPr lang="en-US" sz="1400" dirty="0">
                <a:solidFill>
                  <a:srgbClr val="333333"/>
                </a:solidFill>
                <a:latin typeface="Roboto Condensed Light" panose="02000000000000000000" pitchFamily="2" charset="0"/>
                <a:ea typeface="Roboto Condensed Light" panose="02000000000000000000" pitchFamily="2" charset="0"/>
              </a:rPr>
              <a:t>Each organization must have some degree of application portfolio management to ensure that applications deliver value efficiently and that their risk or gradual decline in technical health is appropriately limited.</a:t>
            </a:r>
            <a:endParaRPr lang="en-US" sz="1400" dirty="0">
              <a:solidFill>
                <a:srgbClr val="FFFFFF"/>
              </a:solidFill>
              <a:latin typeface="Roboto Condensed Light" panose="02000000000000000000" pitchFamily="2" charset="0"/>
              <a:ea typeface="Roboto Condensed Light" panose="02000000000000000000" pitchFamily="2" charset="0"/>
            </a:endParaRPr>
          </a:p>
        </p:txBody>
      </p:sp>
      <p:graphicFrame>
        <p:nvGraphicFramePr>
          <p:cNvPr id="7" name="Table 6">
            <a:extLst>
              <a:ext uri="{FF2B5EF4-FFF2-40B4-BE49-F238E27FC236}">
                <a16:creationId xmlns:a16="http://schemas.microsoft.com/office/drawing/2014/main" id="{30E6395F-541E-4C58-A88D-83C6BD99E60B}"/>
              </a:ext>
            </a:extLst>
          </p:cNvPr>
          <p:cNvGraphicFramePr>
            <a:graphicFrameLocks noGrp="1"/>
          </p:cNvGraphicFramePr>
          <p:nvPr>
            <p:extLst>
              <p:ext uri="{D42A27DB-BD31-4B8C-83A1-F6EECF244321}">
                <p14:modId xmlns:p14="http://schemas.microsoft.com/office/powerpoint/2010/main" val="1948902058"/>
              </p:ext>
            </p:extLst>
          </p:nvPr>
        </p:nvGraphicFramePr>
        <p:xfrm>
          <a:off x="897620" y="2436994"/>
          <a:ext cx="10398348" cy="3854594"/>
        </p:xfrm>
        <a:graphic>
          <a:graphicData uri="http://schemas.openxmlformats.org/drawingml/2006/table">
            <a:tbl>
              <a:tblPr firstRow="1" bandRow="1">
                <a:tableStyleId>{5C22544A-7EE6-4342-B048-85BDC9FD1C3A}</a:tableStyleId>
              </a:tblPr>
              <a:tblGrid>
                <a:gridCol w="6386739">
                  <a:extLst>
                    <a:ext uri="{9D8B030D-6E8A-4147-A177-3AD203B41FA5}">
                      <a16:colId xmlns:a16="http://schemas.microsoft.com/office/drawing/2014/main" val="20000"/>
                    </a:ext>
                  </a:extLst>
                </a:gridCol>
                <a:gridCol w="4011609">
                  <a:extLst>
                    <a:ext uri="{9D8B030D-6E8A-4147-A177-3AD203B41FA5}">
                      <a16:colId xmlns:a16="http://schemas.microsoft.com/office/drawing/2014/main" val="20001"/>
                    </a:ext>
                  </a:extLst>
                </a:gridCol>
              </a:tblGrid>
              <a:tr h="306071">
                <a:tc>
                  <a:txBody>
                    <a:bodyPr/>
                    <a:lstStyle/>
                    <a:p>
                      <a:r>
                        <a:rPr lang="en-CA" sz="1200" b="1" dirty="0">
                          <a:solidFill>
                            <a:schemeClr val="bg1"/>
                          </a:solidFill>
                          <a:latin typeface="Roboto Condensed Light" panose="02000000000000000000" pitchFamily="2" charset="0"/>
                          <a:ea typeface="Roboto Condensed Light" panose="02000000000000000000" pitchFamily="2" charset="0"/>
                        </a:rPr>
                        <a:t>Your APM Goals</a:t>
                      </a:r>
                      <a:endParaRPr lang="en-CA" sz="1200" b="1" dirty="0">
                        <a:solidFill>
                          <a:schemeClr val="bg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a:tc>
                <a:tc>
                  <a:txBody>
                    <a:bodyPr/>
                    <a:lstStyle/>
                    <a:p>
                      <a:r>
                        <a:rPr lang="en-CA" sz="1200" b="1" dirty="0">
                          <a:solidFill>
                            <a:schemeClr val="bg1"/>
                          </a:solidFill>
                          <a:latin typeface="Roboto Condensed Light" panose="02000000000000000000" pitchFamily="2" charset="0"/>
                          <a:ea typeface="Roboto Condensed Light" panose="02000000000000000000" pitchFamily="2" charset="0"/>
                        </a:rPr>
                        <a:t>If this describes your primary goal(s)</a:t>
                      </a:r>
                      <a:endParaRPr lang="en-CA" sz="1200" b="1" dirty="0">
                        <a:solidFill>
                          <a:schemeClr val="bg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a:tc>
                <a:extLst>
                  <a:ext uri="{0D108BD9-81ED-4DB2-BD59-A6C34878D82A}">
                    <a16:rowId xmlns:a16="http://schemas.microsoft.com/office/drawing/2014/main" val="10000"/>
                  </a:ext>
                </a:extLst>
              </a:tr>
              <a:tr h="847561">
                <a:tc>
                  <a:txBody>
                    <a:bodyPr/>
                    <a:lstStyle/>
                    <a:p>
                      <a:pPr marL="285750" indent="-285750">
                        <a:buFont typeface="Arial" panose="020B0604020202020204" pitchFamily="34" charset="0"/>
                        <a:buChar cha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are building a business case to determine where and if APM is needed now.</a:t>
                      </a:r>
                    </a:p>
                    <a:p>
                      <a:pPr marL="285750" indent="-285750">
                        <a:buFont typeface="Arial" panose="020B0604020202020204" pitchFamily="34" charset="0"/>
                        <a:buChar cha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understand how well supported are our business capabilities, departments, or core functions by our current applications.</a:t>
                      </a:r>
                      <a:endParaRPr lang="en-CA"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Start with </a:t>
                      </a: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hlinkClick r:id="rId3"/>
                        </a:rPr>
                        <a:t>Application Portfolio Snapshot</a:t>
                      </a:r>
                      <a:endPar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endParaRPr>
                    </a:p>
                    <a:p>
                      <a:pPr marL="171450" indent="-171450">
                        <a:buFont typeface="Arial" panose="020B0604020202020204" pitchFamily="34" charset="0"/>
                        <a:buChar char="•"/>
                      </a:pP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rPr>
                        <a:t>Next step: APM Foundations [this blueprint]</a:t>
                      </a:r>
                      <a:endParaRPr lang="en-US" sz="1200" b="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a:tc>
                <a:extLst>
                  <a:ext uri="{0D108BD9-81ED-4DB2-BD59-A6C34878D82A}">
                    <a16:rowId xmlns:a16="http://schemas.microsoft.com/office/drawing/2014/main" val="215467677"/>
                  </a:ext>
                </a:extLst>
              </a:tr>
              <a:tr h="847561">
                <a:tc>
                  <a:txBody>
                    <a:bodyPr/>
                    <a:lstStyle/>
                    <a:p>
                      <a:pPr marL="285750" indent="-285750">
                        <a:buFont typeface="Arial" panose="020B0604020202020204" pitchFamily="34" charset="0"/>
                        <a:buChar cha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start our APM program with our core or critical applications.</a:t>
                      </a:r>
                    </a:p>
                    <a:p>
                      <a:pPr marL="285750" indent="-285750">
                        <a:buFont typeface="Arial" panose="020B0604020202020204" pitchFamily="34" charset="0"/>
                        <a:buChar cha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build our APM inventory for less than 150 applications (division, department, operating unit, government, small enterprise, etc.).</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rPr>
                        <a:t>Optionally start with </a:t>
                      </a: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hlinkClick r:id="rId3"/>
                        </a:rPr>
                        <a:t>Application Portfolio Snapshot</a:t>
                      </a: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rPr>
                        <a:t> for capability mapping and analysis</a:t>
                      </a:r>
                      <a:endPar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p>
                      <a:pPr marL="171450" indent="-171450">
                        <a:buFont typeface="Arial" panose="020B0604020202020204" pitchFamily="34" charset="0"/>
                        <a:buChar cha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Start with </a:t>
                      </a:r>
                      <a:r>
                        <a:rPr lang="en-US" sz="1200" b="0" kern="1200" dirty="0">
                          <a:solidFill>
                            <a:schemeClr val="dk1"/>
                          </a:solidFill>
                          <a:effectLst/>
                          <a:latin typeface="Roboto Condensed Light" panose="02000000000000000000" pitchFamily="2" charset="0"/>
                          <a:ea typeface="Roboto Condensed Light" panose="02000000000000000000" pitchFamily="2" charset="0"/>
                          <a:cs typeface="+mn-cs"/>
                        </a:rPr>
                        <a:t>APM Foundations [this blueprint]</a:t>
                      </a:r>
                    </a:p>
                  </a:txBody>
                  <a:tcPr/>
                </a:tc>
                <a:extLst>
                  <a:ext uri="{0D108BD9-81ED-4DB2-BD59-A6C34878D82A}">
                    <a16:rowId xmlns:a16="http://schemas.microsoft.com/office/drawing/2014/main" val="3591284159"/>
                  </a:ext>
                </a:extLst>
              </a:tr>
              <a:tr h="8475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start simple with a quick win for our 150 most important applications.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start with an APM pilot before committing to an enterprise APM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need to rationalize potentially redundant and underperforming applications to determine which to keep, replace, or retire.</a:t>
                      </a:r>
                      <a:endParaRPr lang="en-CA"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Start with </a:t>
                      </a: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APM Foundations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Continue with </a:t>
                      </a:r>
                      <a:r>
                        <a:rPr kumimoji="0" lang="en-CA" sz="12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hlinkClick r:id="rId4">
                            <a:extLst>
                              <a:ext uri="{A12FA001-AC4F-418D-AE19-62706E023703}">
                                <ahyp:hlinkClr xmlns:ahyp="http://schemas.microsoft.com/office/drawing/2018/hyperlinkcolor" val="tx"/>
                              </a:ext>
                            </a:extLst>
                          </a:hlinkClick>
                        </a:rPr>
                        <a:t>Build an Application Rationalization Framework</a:t>
                      </a:r>
                      <a:endParaRPr kumimoji="0" lang="en-US" sz="12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a:txBody>
                  <a:tcPr/>
                </a:tc>
                <a:extLst>
                  <a:ext uri="{0D108BD9-81ED-4DB2-BD59-A6C34878D82A}">
                    <a16:rowId xmlns:a16="http://schemas.microsoft.com/office/drawing/2014/main" val="639529966"/>
                  </a:ext>
                </a:extLst>
              </a:tr>
              <a:tr h="847561">
                <a:tc>
                  <a:txBody>
                    <a:bodyPr/>
                    <a:lstStyle/>
                    <a:p>
                      <a:pPr marL="285750" indent="-285750">
                        <a:buFont typeface="Arial" panose="020B0604020202020204" pitchFamily="34" charset="0"/>
                        <a:buChar char="•"/>
                      </a:pPr>
                      <a:r>
                        <a:rPr lang="en-CA" sz="1200" dirty="0">
                          <a:solidFill>
                            <a:schemeClr val="tx1"/>
                          </a:solidFill>
                          <a:latin typeface="Roboto Condensed Light" panose="02000000000000000000" pitchFamily="2" charset="0"/>
                          <a:ea typeface="Roboto Condensed Light" panose="02000000000000000000" pitchFamily="2" charset="0"/>
                        </a:rPr>
                        <a:t>We want to start enterprise APM, with up to 150 critical applications.</a:t>
                      </a:r>
                    </a:p>
                    <a:p>
                      <a:pPr marL="285750" indent="-285750">
                        <a:buFont typeface="Arial" panose="020B0604020202020204" pitchFamily="34" charset="0"/>
                        <a:buChar char="•"/>
                      </a:pPr>
                      <a:r>
                        <a:rPr lang="en-CA" sz="1200" dirty="0">
                          <a:solidFill>
                            <a:schemeClr val="tx1"/>
                          </a:solidFill>
                          <a:latin typeface="Roboto Condensed Light" panose="02000000000000000000" pitchFamily="2" charset="0"/>
                          <a:ea typeface="Roboto Condensed Light" panose="02000000000000000000" pitchFamily="2" charset="0"/>
                        </a:rPr>
                        <a:t>We want to collect and analyze detailed information about our applications.</a:t>
                      </a:r>
                    </a:p>
                    <a:p>
                      <a:pPr marL="285750" indent="-285750">
                        <a:buFont typeface="Arial" panose="020B0604020202020204" pitchFamily="34" charset="0"/>
                        <a:buChar char="•"/>
                      </a:pPr>
                      <a:r>
                        <a:rPr lang="en-CA" sz="1200" dirty="0">
                          <a:solidFill>
                            <a:schemeClr val="tx1"/>
                          </a:solidFill>
                          <a:latin typeface="Roboto Condensed Light" panose="02000000000000000000" pitchFamily="2" charset="0"/>
                          <a:ea typeface="Roboto Condensed Light" panose="02000000000000000000" pitchFamily="2" charset="0"/>
                        </a:rPr>
                        <a:t>We need tools to help us calculate TCO and value.</a:t>
                      </a:r>
                    </a:p>
                    <a:p>
                      <a:pPr marL="285750" indent="-285750">
                        <a:buFont typeface="Arial" panose="020B0604020202020204" pitchFamily="34" charset="0"/>
                        <a:buChar char="•"/>
                      </a:pPr>
                      <a:r>
                        <a:rPr lang="en-CA"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customize our APM journey and rationalization.</a:t>
                      </a:r>
                    </a:p>
                    <a:p>
                      <a:pPr marL="285750" indent="-285750">
                        <a:buFont typeface="Arial" panose="020B0604020202020204" pitchFamily="34" charset="0"/>
                        <a:buChar char="•"/>
                      </a:pPr>
                      <a:r>
                        <a:rPr lang="en-CA" sz="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We want to build a formal communication strategy for our APM program.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Start with </a:t>
                      </a: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APM Foundations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Continue with </a:t>
                      </a:r>
                      <a:r>
                        <a:rPr kumimoji="0" lang="en-CA" sz="12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hlinkClick r:id="rId4">
                            <a:extLst>
                              <a:ext uri="{A12FA001-AC4F-418D-AE19-62706E023703}">
                                <ahyp:hlinkClr xmlns:ahyp="http://schemas.microsoft.com/office/drawing/2018/hyperlinkcolor" val="tx"/>
                              </a:ext>
                            </a:extLst>
                          </a:hlinkClick>
                        </a:rPr>
                        <a:t>Build an Application Rationalization Framework</a:t>
                      </a:r>
                      <a:endParaRPr kumimoji="0" lang="en-CA" sz="12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Then continue with </a:t>
                      </a:r>
                      <a:r>
                        <a:rPr kumimoji="0" lang="en-US" sz="1200" b="0" i="1" u="none" strike="noStrike" kern="1200" cap="none" spc="0" normalizeH="0" baseline="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hlinkClick r:id="rId5">
                            <a:extLst>
                              <a:ext uri="{A12FA001-AC4F-418D-AE19-62706E023703}">
                                <ahyp:hlinkClr xmlns:ahyp="http://schemas.microsoft.com/office/drawing/2018/hyperlinkcolor" val="tx"/>
                              </a:ext>
                            </a:extLst>
                          </a:hlinkClick>
                        </a:rPr>
                        <a:t>Modernize Your Applications</a:t>
                      </a:r>
                      <a:endParaRPr kumimoji="0" lang="en-US" sz="12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370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84CE8B7-E7DB-4D9B-9FE4-2C3E9D0B5B64}"/>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31" name="Picture 30">
            <a:extLst>
              <a:ext uri="{FF2B5EF4-FFF2-40B4-BE49-F238E27FC236}">
                <a16:creationId xmlns:a16="http://schemas.microsoft.com/office/drawing/2014/main" id="{9980A0C4-663D-40FC-A017-E1E7E601C971}"/>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32" name="Picture 31">
            <a:extLst>
              <a:ext uri="{FF2B5EF4-FFF2-40B4-BE49-F238E27FC236}">
                <a16:creationId xmlns:a16="http://schemas.microsoft.com/office/drawing/2014/main" id="{D93823A6-012F-4860-9127-0DF5C2105C17}"/>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54106" y="530021"/>
            <a:ext cx="11220578" cy="1163598"/>
          </a:xfrm>
        </p:spPr>
        <p:txBody>
          <a:bodyPr/>
          <a:lstStyle/>
          <a:p>
            <a:r>
              <a:rPr lang="en-US" dirty="0"/>
              <a:t>Executive Summary</a:t>
            </a: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597967"/>
            <a:ext cx="3542400" cy="297314"/>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597967"/>
            <a:ext cx="3542400" cy="297314"/>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597967"/>
            <a:ext cx="3542400" cy="297314"/>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475" y="1948768"/>
            <a:ext cx="3657600" cy="3190875"/>
          </a:xfrm>
        </p:spPr>
        <p:txBody>
          <a:bodyPr/>
          <a:lstStyle/>
          <a:p>
            <a:r>
              <a:rPr lang="en-US" dirty="0"/>
              <a:t>Organizations consider application oversight a low priority and app portfolio knowledge is poor.</a:t>
            </a:r>
          </a:p>
          <a:p>
            <a:r>
              <a:rPr lang="en-US" dirty="0"/>
              <a:t>No dedicated or centralized effort to manage the app portfolio means no single source of truth is available to support informed decision making. </a:t>
            </a:r>
          </a:p>
          <a:p>
            <a:r>
              <a:rPr lang="en-US" dirty="0"/>
              <a:t>Organizations acquire more applications over time, creating redundancy, waste, and the need for additional support.</a:t>
            </a:r>
          </a:p>
          <a:p>
            <a:r>
              <a:rPr lang="en-US" dirty="0"/>
              <a:t>Organizations are more vulnerable to changing markets. Flexibility and growth is compromised when applications are unadaptable or cannot scale.</a:t>
            </a:r>
          </a:p>
          <a:p>
            <a:endParaRPr lang="en-US" dirty="0"/>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8788" y="1948768"/>
            <a:ext cx="3657600" cy="3190875"/>
          </a:xfrm>
        </p:spPr>
        <p:txBody>
          <a:bodyPr/>
          <a:lstStyle/>
          <a:p>
            <a:r>
              <a:rPr lang="en-US" dirty="0"/>
              <a:t>APM implies a holistic approach and compiling multiple priorities and perspectives. </a:t>
            </a:r>
          </a:p>
          <a:p>
            <a:r>
              <a:rPr lang="en-US" dirty="0"/>
              <a:t>Organizations have limited time to act strategically or proactively and need to be succinct.</a:t>
            </a:r>
          </a:p>
          <a:p>
            <a:r>
              <a:rPr lang="en-US" dirty="0"/>
              <a:t>Uncertainties on business value prevent IT from successfully advising software decision making.</a:t>
            </a:r>
          </a:p>
          <a:p>
            <a:r>
              <a:rPr lang="en-US" dirty="0"/>
              <a:t>IT knows its technical debt but struggles to get the business to act on technical risks.</a:t>
            </a:r>
          </a:p>
          <a:p>
            <a:r>
              <a:rPr lang="en-US" dirty="0"/>
              <a:t>Attempts at exposing these problems rarely gain buy-in and discourage the push for improvement.</a:t>
            </a:r>
          </a:p>
          <a:p>
            <a:endParaRPr lang="en-US" dirty="0"/>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4988" y="1948768"/>
            <a:ext cx="3657600" cy="3190875"/>
          </a:xfrm>
        </p:spPr>
        <p:txBody>
          <a:bodyPr/>
          <a:lstStyle/>
          <a:p>
            <a:r>
              <a:rPr lang="en-US" dirty="0"/>
              <a:t>Think low priority over no priority.</a:t>
            </a:r>
          </a:p>
          <a:p>
            <a:r>
              <a:rPr lang="en-US" dirty="0"/>
              <a:t>Integrate these tasks into your mixed workload.</a:t>
            </a:r>
          </a:p>
          <a:p>
            <a:r>
              <a:rPr lang="en-US" dirty="0"/>
              <a:t>Create an inventory built for better decision making.</a:t>
            </a:r>
          </a:p>
          <a:p>
            <a:r>
              <a:rPr lang="en-US" dirty="0"/>
              <a:t>Rationalize your apps in accordance with business priorities and communicate risks on their terms. </a:t>
            </a:r>
          </a:p>
          <a:p>
            <a:r>
              <a:rPr lang="en-US" dirty="0"/>
              <a:t>Create a roadmap that improves communication between those who own, manage, and support an application.</a:t>
            </a:r>
          </a:p>
          <a:p>
            <a:r>
              <a:rPr lang="en-US" dirty="0"/>
              <a:t>Build your APM process fit for size.</a:t>
            </a:r>
          </a:p>
        </p:txBody>
      </p:sp>
      <p:sp>
        <p:nvSpPr>
          <p:cNvPr id="13" name="Rectangle 12">
            <a:extLst>
              <a:ext uri="{FF2B5EF4-FFF2-40B4-BE49-F238E27FC236}">
                <a16:creationId xmlns:a16="http://schemas.microsoft.com/office/drawing/2014/main" id="{81A7BD8C-6502-A549-A087-5E557EF075FB}"/>
              </a:ext>
            </a:extLst>
          </p:cNvPr>
          <p:cNvSpPr/>
          <p:nvPr/>
        </p:nvSpPr>
        <p:spPr>
          <a:xfrm>
            <a:off x="370864" y="4902795"/>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902795"/>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902795"/>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405" y="5189834"/>
            <a:ext cx="11487081" cy="1057523"/>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chemeClr val="bg1"/>
                  </a:solidFill>
                  <a:latin typeface="Montserrat Medium" panose="00000600000000000000" pitchFamily="2" charset="0"/>
                </a:rPr>
                <a:t>Info-Tech Insight: You can’t outsource strategy</a:t>
              </a:r>
              <a:r>
                <a:rPr lang="en-US" sz="1600" dirty="0">
                  <a:solidFill>
                    <a:schemeClr val="bg1"/>
                  </a:solidFill>
                  <a:latin typeface="Montserrat Medium" panose="00000600000000000000" pitchFamily="2" charset="0"/>
                </a:rPr>
                <a:t>. </a:t>
              </a:r>
            </a:p>
            <a:p>
              <a:pPr>
                <a:spcBef>
                  <a:spcPts val="800"/>
                </a:spcBef>
              </a:pPr>
              <a:r>
                <a:rPr lang="en-US" sz="1600" dirty="0">
                  <a:solidFill>
                    <a:schemeClr val="bg1"/>
                  </a:solidFill>
                  <a:latin typeface="Roboto Condensed Light" panose="02000000000000000000" pitchFamily="2" charset="0"/>
                  <a:ea typeface="Roboto Condensed Light" panose="02000000000000000000" pitchFamily="2" charset="0"/>
                </a:rPr>
                <a:t>Modern software options have decreased the need for organizations to have robust in-house application management capabilities. Your applications’ future and governance of the portfolio still requires a centralized IT oversight to ensure the best return on investment. </a:t>
              </a:r>
              <a:endParaRPr lang="en-US" sz="1400" dirty="0">
                <a:solidFill>
                  <a:schemeClr val="bg1"/>
                </a:solidFill>
                <a:latin typeface="Roboto Condensed Light" panose="02000000000000000000" pitchFamily="2" charset="0"/>
                <a:ea typeface="Roboto Condensed Light" panose="02000000000000000000" pitchFamily="2" charset="0"/>
              </a:endParaRP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49C024-DCE0-485F-ADAA-DAD88D0788DC}"/>
              </a:ext>
            </a:extLst>
          </p:cNvPr>
          <p:cNvSpPr>
            <a:spLocks noGrp="1"/>
          </p:cNvSpPr>
          <p:nvPr>
            <p:ph type="body" sz="quarter" idx="14"/>
          </p:nvPr>
        </p:nvSpPr>
        <p:spPr>
          <a:xfrm>
            <a:off x="367657" y="530022"/>
            <a:ext cx="3454296" cy="3990744"/>
          </a:xfrm>
        </p:spPr>
        <p:txBody>
          <a:bodyPr anchor="t"/>
          <a:lstStyle/>
          <a:p>
            <a:r>
              <a:rPr lang="en-US" b="1" dirty="0"/>
              <a:t>Application Sprawl:</a:t>
            </a:r>
          </a:p>
          <a:p>
            <a:r>
              <a:rPr lang="en-US" dirty="0"/>
              <a:t>Inefficiencies within your application portfolio are created by the gradual and non-strategic accumulation of applications.</a:t>
            </a:r>
          </a:p>
          <a:p>
            <a:r>
              <a:rPr lang="en-US" i="1" dirty="0"/>
              <a:t>“You have more apps than you need.”</a:t>
            </a:r>
          </a:p>
          <a:p>
            <a:r>
              <a:rPr lang="en-US" sz="1400" dirty="0"/>
              <a:t>Only 34% of software is rated as both important and effective by users.</a:t>
            </a:r>
            <a:endParaRPr lang="en-US" dirty="0"/>
          </a:p>
        </p:txBody>
      </p:sp>
      <p:sp>
        <p:nvSpPr>
          <p:cNvPr id="8" name="Title 7">
            <a:extLst>
              <a:ext uri="{FF2B5EF4-FFF2-40B4-BE49-F238E27FC236}">
                <a16:creationId xmlns:a16="http://schemas.microsoft.com/office/drawing/2014/main" id="{501B329B-0174-49F6-B736-5F2B7B9918BD}"/>
              </a:ext>
            </a:extLst>
          </p:cNvPr>
          <p:cNvSpPr>
            <a:spLocks noGrp="1"/>
          </p:cNvSpPr>
          <p:nvPr>
            <p:ph type="title"/>
          </p:nvPr>
        </p:nvSpPr>
        <p:spPr>
          <a:xfrm>
            <a:off x="4746022" y="530021"/>
            <a:ext cx="6973910" cy="1130188"/>
          </a:xfrm>
        </p:spPr>
        <p:txBody>
          <a:bodyPr/>
          <a:lstStyle/>
          <a:p>
            <a:r>
              <a:rPr lang="en-US" sz="2800" dirty="0"/>
              <a:t>Every organization experiences some degree of application sprawl</a:t>
            </a:r>
          </a:p>
        </p:txBody>
      </p:sp>
      <p:sp>
        <p:nvSpPr>
          <p:cNvPr id="10" name="Snip Single Corner Rectangle 2">
            <a:extLst>
              <a:ext uri="{FF2B5EF4-FFF2-40B4-BE49-F238E27FC236}">
                <a16:creationId xmlns:a16="http://schemas.microsoft.com/office/drawing/2014/main" id="{B3E78B2D-6FDC-41CD-8CA1-DFA989239962}"/>
              </a:ext>
            </a:extLst>
          </p:cNvPr>
          <p:cNvSpPr/>
          <p:nvPr/>
        </p:nvSpPr>
        <p:spPr>
          <a:xfrm>
            <a:off x="4986726" y="1608174"/>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1" name="Snip Single Corner Rectangle 3">
            <a:extLst>
              <a:ext uri="{FF2B5EF4-FFF2-40B4-BE49-F238E27FC236}">
                <a16:creationId xmlns:a16="http://schemas.microsoft.com/office/drawing/2014/main" id="{C9F3C580-9CA6-4D11-BB92-56BF8D2DBD86}"/>
              </a:ext>
            </a:extLst>
          </p:cNvPr>
          <p:cNvSpPr/>
          <p:nvPr/>
        </p:nvSpPr>
        <p:spPr>
          <a:xfrm>
            <a:off x="4746022" y="2454208"/>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2" name="Snip Single Corner Rectangle 4">
            <a:extLst>
              <a:ext uri="{FF2B5EF4-FFF2-40B4-BE49-F238E27FC236}">
                <a16:creationId xmlns:a16="http://schemas.microsoft.com/office/drawing/2014/main" id="{47BF89F3-8852-4000-919D-246EB481115D}"/>
              </a:ext>
            </a:extLst>
          </p:cNvPr>
          <p:cNvSpPr/>
          <p:nvPr/>
        </p:nvSpPr>
        <p:spPr>
          <a:xfrm>
            <a:off x="6411632" y="2358912"/>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3" name="Snip Single Corner Rectangle 5">
            <a:extLst>
              <a:ext uri="{FF2B5EF4-FFF2-40B4-BE49-F238E27FC236}">
                <a16:creationId xmlns:a16="http://schemas.microsoft.com/office/drawing/2014/main" id="{27645E06-F711-4208-9F14-444DF0EC83A4}"/>
              </a:ext>
            </a:extLst>
          </p:cNvPr>
          <p:cNvSpPr/>
          <p:nvPr/>
        </p:nvSpPr>
        <p:spPr>
          <a:xfrm>
            <a:off x="5521551" y="2217774"/>
            <a:ext cx="521293" cy="846034"/>
          </a:xfrm>
          <a:prstGeom prst="snip1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5" name="Snip Single Corner Rectangle 7">
            <a:extLst>
              <a:ext uri="{FF2B5EF4-FFF2-40B4-BE49-F238E27FC236}">
                <a16:creationId xmlns:a16="http://schemas.microsoft.com/office/drawing/2014/main" id="{EC729E77-3B96-475F-9F39-2AD3831A5C39}"/>
              </a:ext>
            </a:extLst>
          </p:cNvPr>
          <p:cNvSpPr/>
          <p:nvPr/>
        </p:nvSpPr>
        <p:spPr>
          <a:xfrm>
            <a:off x="9788893" y="2433054"/>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6" name="Snip Single Corner Rectangle 8">
            <a:extLst>
              <a:ext uri="{FF2B5EF4-FFF2-40B4-BE49-F238E27FC236}">
                <a16:creationId xmlns:a16="http://schemas.microsoft.com/office/drawing/2014/main" id="{B2FE1D3A-5307-46A2-AB0B-7E168F302A78}"/>
              </a:ext>
            </a:extLst>
          </p:cNvPr>
          <p:cNvSpPr/>
          <p:nvPr/>
        </p:nvSpPr>
        <p:spPr>
          <a:xfrm>
            <a:off x="7525610" y="2227959"/>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8" name="Snip Single Corner Rectangle 10">
            <a:extLst>
              <a:ext uri="{FF2B5EF4-FFF2-40B4-BE49-F238E27FC236}">
                <a16:creationId xmlns:a16="http://schemas.microsoft.com/office/drawing/2014/main" id="{301223C6-4E98-4161-9160-D5FA1801B275}"/>
              </a:ext>
            </a:extLst>
          </p:cNvPr>
          <p:cNvSpPr/>
          <p:nvPr/>
        </p:nvSpPr>
        <p:spPr>
          <a:xfrm>
            <a:off x="8329913" y="1834637"/>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19" name="Snip Single Corner Rectangle 11">
            <a:extLst>
              <a:ext uri="{FF2B5EF4-FFF2-40B4-BE49-F238E27FC236}">
                <a16:creationId xmlns:a16="http://schemas.microsoft.com/office/drawing/2014/main" id="{A1C67F79-6B85-40A3-B088-21E67FF006C9}"/>
              </a:ext>
            </a:extLst>
          </p:cNvPr>
          <p:cNvSpPr/>
          <p:nvPr/>
        </p:nvSpPr>
        <p:spPr>
          <a:xfrm>
            <a:off x="9092980" y="1947157"/>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0" name="Snip Single Corner Rectangle 12">
            <a:extLst>
              <a:ext uri="{FF2B5EF4-FFF2-40B4-BE49-F238E27FC236}">
                <a16:creationId xmlns:a16="http://schemas.microsoft.com/office/drawing/2014/main" id="{5A2FF48E-0A28-4916-8090-9B9FB021674D}"/>
              </a:ext>
            </a:extLst>
          </p:cNvPr>
          <p:cNvSpPr/>
          <p:nvPr/>
        </p:nvSpPr>
        <p:spPr>
          <a:xfrm>
            <a:off x="10740894" y="1489957"/>
            <a:ext cx="521293" cy="84603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1" name="Snip Single Corner Rectangle 13">
            <a:extLst>
              <a:ext uri="{FF2B5EF4-FFF2-40B4-BE49-F238E27FC236}">
                <a16:creationId xmlns:a16="http://schemas.microsoft.com/office/drawing/2014/main" id="{2D7A7A2A-713B-48A5-80B1-19B97B244CEF}"/>
              </a:ext>
            </a:extLst>
          </p:cNvPr>
          <p:cNvSpPr/>
          <p:nvPr/>
        </p:nvSpPr>
        <p:spPr>
          <a:xfrm>
            <a:off x="5430751" y="1453503"/>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2" name="Snip Single Corner Rectangle 14">
            <a:extLst>
              <a:ext uri="{FF2B5EF4-FFF2-40B4-BE49-F238E27FC236}">
                <a16:creationId xmlns:a16="http://schemas.microsoft.com/office/drawing/2014/main" id="{932A1574-8ADF-4A0E-B82B-C47DC8EB54F5}"/>
              </a:ext>
            </a:extLst>
          </p:cNvPr>
          <p:cNvSpPr/>
          <p:nvPr/>
        </p:nvSpPr>
        <p:spPr>
          <a:xfrm>
            <a:off x="5762252" y="2126772"/>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3" name="Snip Single Corner Rectangle 15">
            <a:extLst>
              <a:ext uri="{FF2B5EF4-FFF2-40B4-BE49-F238E27FC236}">
                <a16:creationId xmlns:a16="http://schemas.microsoft.com/office/drawing/2014/main" id="{42E3CC05-BEF2-4D66-9A8E-8BD41D3FFD84}"/>
              </a:ext>
            </a:extLst>
          </p:cNvPr>
          <p:cNvSpPr/>
          <p:nvPr/>
        </p:nvSpPr>
        <p:spPr>
          <a:xfrm>
            <a:off x="7094332" y="1758303"/>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4" name="Snip Single Corner Rectangle 16">
            <a:extLst>
              <a:ext uri="{FF2B5EF4-FFF2-40B4-BE49-F238E27FC236}">
                <a16:creationId xmlns:a16="http://schemas.microsoft.com/office/drawing/2014/main" id="{7BF0F387-6DD7-4091-AFF4-83C5391EBF6E}"/>
              </a:ext>
            </a:extLst>
          </p:cNvPr>
          <p:cNvSpPr/>
          <p:nvPr/>
        </p:nvSpPr>
        <p:spPr>
          <a:xfrm>
            <a:off x="6254708" y="1603768"/>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7" name="Snip Single Corner Rectangle 19">
            <a:extLst>
              <a:ext uri="{FF2B5EF4-FFF2-40B4-BE49-F238E27FC236}">
                <a16:creationId xmlns:a16="http://schemas.microsoft.com/office/drawing/2014/main" id="{BB6012B8-E149-4015-99F6-48E191D08231}"/>
              </a:ext>
            </a:extLst>
          </p:cNvPr>
          <p:cNvSpPr/>
          <p:nvPr/>
        </p:nvSpPr>
        <p:spPr>
          <a:xfrm>
            <a:off x="9179728" y="2604337"/>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29" name="Snip Single Corner Rectangle 21">
            <a:extLst>
              <a:ext uri="{FF2B5EF4-FFF2-40B4-BE49-F238E27FC236}">
                <a16:creationId xmlns:a16="http://schemas.microsoft.com/office/drawing/2014/main" id="{1B38AC37-4A8A-45DB-B884-FE4518910A04}"/>
              </a:ext>
            </a:extLst>
          </p:cNvPr>
          <p:cNvSpPr/>
          <p:nvPr/>
        </p:nvSpPr>
        <p:spPr>
          <a:xfrm>
            <a:off x="7789671" y="2533987"/>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1" name="Snip Single Corner Rectangle 23">
            <a:extLst>
              <a:ext uri="{FF2B5EF4-FFF2-40B4-BE49-F238E27FC236}">
                <a16:creationId xmlns:a16="http://schemas.microsoft.com/office/drawing/2014/main" id="{36B5E129-56F7-4D27-B723-3FA3AAAA6197}"/>
              </a:ext>
            </a:extLst>
          </p:cNvPr>
          <p:cNvSpPr/>
          <p:nvPr/>
        </p:nvSpPr>
        <p:spPr>
          <a:xfrm>
            <a:off x="9329657" y="1588809"/>
            <a:ext cx="521293" cy="846034"/>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2" name="Snip Single Corner Rectangle 24">
            <a:extLst>
              <a:ext uri="{FF2B5EF4-FFF2-40B4-BE49-F238E27FC236}">
                <a16:creationId xmlns:a16="http://schemas.microsoft.com/office/drawing/2014/main" id="{67324764-A2A8-4D50-AE38-E01610E49587}"/>
              </a:ext>
            </a:extLst>
          </p:cNvPr>
          <p:cNvSpPr/>
          <p:nvPr/>
        </p:nvSpPr>
        <p:spPr>
          <a:xfrm>
            <a:off x="5822073" y="2506770"/>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3" name="Snip Single Corner Rectangle 25">
            <a:extLst>
              <a:ext uri="{FF2B5EF4-FFF2-40B4-BE49-F238E27FC236}">
                <a16:creationId xmlns:a16="http://schemas.microsoft.com/office/drawing/2014/main" id="{12B92344-3C05-4395-925C-2981602B5940}"/>
              </a:ext>
            </a:extLst>
          </p:cNvPr>
          <p:cNvSpPr/>
          <p:nvPr/>
        </p:nvSpPr>
        <p:spPr>
          <a:xfrm>
            <a:off x="5227430" y="1955857"/>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4" name="Snip Single Corner Rectangle 26">
            <a:extLst>
              <a:ext uri="{FF2B5EF4-FFF2-40B4-BE49-F238E27FC236}">
                <a16:creationId xmlns:a16="http://schemas.microsoft.com/office/drawing/2014/main" id="{B61FDD9A-AC6E-41E7-B93C-100CCC082F1D}"/>
              </a:ext>
            </a:extLst>
          </p:cNvPr>
          <p:cNvSpPr/>
          <p:nvPr/>
        </p:nvSpPr>
        <p:spPr>
          <a:xfrm>
            <a:off x="6936051" y="2506770"/>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5" name="Snip Single Corner Rectangle 27">
            <a:extLst>
              <a:ext uri="{FF2B5EF4-FFF2-40B4-BE49-F238E27FC236}">
                <a16:creationId xmlns:a16="http://schemas.microsoft.com/office/drawing/2014/main" id="{B5730161-31A7-4A03-B155-DB3EB3768E2B}"/>
              </a:ext>
            </a:extLst>
          </p:cNvPr>
          <p:cNvSpPr/>
          <p:nvPr/>
        </p:nvSpPr>
        <p:spPr>
          <a:xfrm>
            <a:off x="6364555" y="1857002"/>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7" name="Snip Single Corner Rectangle 29">
            <a:extLst>
              <a:ext uri="{FF2B5EF4-FFF2-40B4-BE49-F238E27FC236}">
                <a16:creationId xmlns:a16="http://schemas.microsoft.com/office/drawing/2014/main" id="{AF3A65EE-A363-40CD-A985-1DCF3315BB58}"/>
              </a:ext>
            </a:extLst>
          </p:cNvPr>
          <p:cNvSpPr/>
          <p:nvPr/>
        </p:nvSpPr>
        <p:spPr>
          <a:xfrm>
            <a:off x="10380721" y="2492604"/>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38" name="Snip Single Corner Rectangle 30">
            <a:extLst>
              <a:ext uri="{FF2B5EF4-FFF2-40B4-BE49-F238E27FC236}">
                <a16:creationId xmlns:a16="http://schemas.microsoft.com/office/drawing/2014/main" id="{F5C9D30B-0A79-4F76-AC73-AAAE02765DDF}"/>
              </a:ext>
            </a:extLst>
          </p:cNvPr>
          <p:cNvSpPr/>
          <p:nvPr/>
        </p:nvSpPr>
        <p:spPr>
          <a:xfrm>
            <a:off x="8410562" y="2389287"/>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0" name="Snip Single Corner Rectangle 32">
            <a:extLst>
              <a:ext uri="{FF2B5EF4-FFF2-40B4-BE49-F238E27FC236}">
                <a16:creationId xmlns:a16="http://schemas.microsoft.com/office/drawing/2014/main" id="{3AEB1955-FC4D-456F-B652-8C39EA8BC9C8}"/>
              </a:ext>
            </a:extLst>
          </p:cNvPr>
          <p:cNvSpPr/>
          <p:nvPr/>
        </p:nvSpPr>
        <p:spPr>
          <a:xfrm>
            <a:off x="7807766" y="1817833"/>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1" name="Snip Single Corner Rectangle 33">
            <a:extLst>
              <a:ext uri="{FF2B5EF4-FFF2-40B4-BE49-F238E27FC236}">
                <a16:creationId xmlns:a16="http://schemas.microsoft.com/office/drawing/2014/main" id="{ED45B185-4C9B-4235-824D-D324DF38B483}"/>
              </a:ext>
            </a:extLst>
          </p:cNvPr>
          <p:cNvSpPr/>
          <p:nvPr/>
        </p:nvSpPr>
        <p:spPr>
          <a:xfrm>
            <a:off x="10329448" y="1857002"/>
            <a:ext cx="521293" cy="846034"/>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3" name="Snip Single Corner Rectangle 35">
            <a:extLst>
              <a:ext uri="{FF2B5EF4-FFF2-40B4-BE49-F238E27FC236}">
                <a16:creationId xmlns:a16="http://schemas.microsoft.com/office/drawing/2014/main" id="{75C6CEE4-5917-4ACB-9293-47E8FFB1D293}"/>
              </a:ext>
            </a:extLst>
          </p:cNvPr>
          <p:cNvSpPr/>
          <p:nvPr/>
        </p:nvSpPr>
        <p:spPr>
          <a:xfrm>
            <a:off x="7199725" y="1464320"/>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Light" panose="02000000000000000000" pitchFamily="2" charset="0"/>
              </a:rPr>
              <a:t>App</a:t>
            </a:r>
          </a:p>
        </p:txBody>
      </p:sp>
      <p:sp>
        <p:nvSpPr>
          <p:cNvPr id="44" name="Snip Single Corner Rectangle 36">
            <a:extLst>
              <a:ext uri="{FF2B5EF4-FFF2-40B4-BE49-F238E27FC236}">
                <a16:creationId xmlns:a16="http://schemas.microsoft.com/office/drawing/2014/main" id="{D8F67F15-8E8D-45E1-911F-9978C1A71914}"/>
              </a:ext>
            </a:extLst>
          </p:cNvPr>
          <p:cNvSpPr/>
          <p:nvPr/>
        </p:nvSpPr>
        <p:spPr>
          <a:xfrm>
            <a:off x="5190047" y="2217774"/>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5" name="Snip Single Corner Rectangle 37">
            <a:extLst>
              <a:ext uri="{FF2B5EF4-FFF2-40B4-BE49-F238E27FC236}">
                <a16:creationId xmlns:a16="http://schemas.microsoft.com/office/drawing/2014/main" id="{52463881-FD45-4247-9221-0DF253C424BF}"/>
              </a:ext>
            </a:extLst>
          </p:cNvPr>
          <p:cNvSpPr/>
          <p:nvPr/>
        </p:nvSpPr>
        <p:spPr>
          <a:xfrm>
            <a:off x="7007810" y="1857426"/>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6" name="Snip Single Corner Rectangle 38">
            <a:extLst>
              <a:ext uri="{FF2B5EF4-FFF2-40B4-BE49-F238E27FC236}">
                <a16:creationId xmlns:a16="http://schemas.microsoft.com/office/drawing/2014/main" id="{3E250119-2D06-443E-B93B-0788E4998D8B}"/>
              </a:ext>
            </a:extLst>
          </p:cNvPr>
          <p:cNvSpPr/>
          <p:nvPr/>
        </p:nvSpPr>
        <p:spPr>
          <a:xfrm>
            <a:off x="5965576" y="1981340"/>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8" name="Snip Single Corner Rectangle 40">
            <a:extLst>
              <a:ext uri="{FF2B5EF4-FFF2-40B4-BE49-F238E27FC236}">
                <a16:creationId xmlns:a16="http://schemas.microsoft.com/office/drawing/2014/main" id="{4C00812C-CF0B-4C19-9276-E04882E4D7DF}"/>
              </a:ext>
            </a:extLst>
          </p:cNvPr>
          <p:cNvSpPr/>
          <p:nvPr/>
        </p:nvSpPr>
        <p:spPr>
          <a:xfrm>
            <a:off x="10270874" y="2133740"/>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49" name="Snip Single Corner Rectangle 41">
            <a:extLst>
              <a:ext uri="{FF2B5EF4-FFF2-40B4-BE49-F238E27FC236}">
                <a16:creationId xmlns:a16="http://schemas.microsoft.com/office/drawing/2014/main" id="{880E0626-FFBC-4D9D-B010-5FF984A571ED}"/>
              </a:ext>
            </a:extLst>
          </p:cNvPr>
          <p:cNvSpPr/>
          <p:nvPr/>
        </p:nvSpPr>
        <p:spPr>
          <a:xfrm>
            <a:off x="7918289" y="1632386"/>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51" name="Snip Single Corner Rectangle 43">
            <a:extLst>
              <a:ext uri="{FF2B5EF4-FFF2-40B4-BE49-F238E27FC236}">
                <a16:creationId xmlns:a16="http://schemas.microsoft.com/office/drawing/2014/main" id="{3605B92F-9035-4A2E-8AEE-4079C1833E15}"/>
              </a:ext>
            </a:extLst>
          </p:cNvPr>
          <p:cNvSpPr/>
          <p:nvPr/>
        </p:nvSpPr>
        <p:spPr>
          <a:xfrm>
            <a:off x="8773938" y="1598203"/>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52" name="Snip Single Corner Rectangle 44">
            <a:extLst>
              <a:ext uri="{FF2B5EF4-FFF2-40B4-BE49-F238E27FC236}">
                <a16:creationId xmlns:a16="http://schemas.microsoft.com/office/drawing/2014/main" id="{F437EAD9-7CEF-4464-A14C-3E3D9FB9F5F6}"/>
              </a:ext>
            </a:extLst>
          </p:cNvPr>
          <p:cNvSpPr/>
          <p:nvPr/>
        </p:nvSpPr>
        <p:spPr>
          <a:xfrm>
            <a:off x="9828205" y="1703755"/>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53" name="Snip Single Corner Rectangle 45">
            <a:extLst>
              <a:ext uri="{FF2B5EF4-FFF2-40B4-BE49-F238E27FC236}">
                <a16:creationId xmlns:a16="http://schemas.microsoft.com/office/drawing/2014/main" id="{E4FDB673-0099-4550-98EA-10CBE244168B}"/>
              </a:ext>
            </a:extLst>
          </p:cNvPr>
          <p:cNvSpPr/>
          <p:nvPr/>
        </p:nvSpPr>
        <p:spPr>
          <a:xfrm>
            <a:off x="10931144" y="2467540"/>
            <a:ext cx="521293" cy="84603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Exo demibold" panose="02000703000000000000" pitchFamily="2" charset="0"/>
              </a:rPr>
              <a:t>App</a:t>
            </a:r>
          </a:p>
        </p:txBody>
      </p:sp>
      <p:sp>
        <p:nvSpPr>
          <p:cNvPr id="55" name="Rectangle 54">
            <a:extLst>
              <a:ext uri="{FF2B5EF4-FFF2-40B4-BE49-F238E27FC236}">
                <a16:creationId xmlns:a16="http://schemas.microsoft.com/office/drawing/2014/main" id="{1E8F83BD-9BE5-4845-84CA-83F40D37441F}"/>
              </a:ext>
            </a:extLst>
          </p:cNvPr>
          <p:cNvSpPr/>
          <p:nvPr/>
        </p:nvSpPr>
        <p:spPr>
          <a:xfrm>
            <a:off x="4758109" y="4078724"/>
            <a:ext cx="2021764"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200" b="1" dirty="0">
                <a:solidFill>
                  <a:schemeClr val="bg1"/>
                </a:solidFill>
                <a:latin typeface="Exo demibold" panose="02000703000000000000" pitchFamily="2" charset="0"/>
              </a:rPr>
              <a:t>Poor Lifecycle Management</a:t>
            </a:r>
          </a:p>
        </p:txBody>
      </p:sp>
      <p:sp>
        <p:nvSpPr>
          <p:cNvPr id="57" name="Rectangle 56">
            <a:extLst>
              <a:ext uri="{FF2B5EF4-FFF2-40B4-BE49-F238E27FC236}">
                <a16:creationId xmlns:a16="http://schemas.microsoft.com/office/drawing/2014/main" id="{275DA266-1EF5-4449-A37A-926E0F97A86C}"/>
              </a:ext>
            </a:extLst>
          </p:cNvPr>
          <p:cNvSpPr/>
          <p:nvPr/>
        </p:nvSpPr>
        <p:spPr>
          <a:xfrm>
            <a:off x="9366499" y="4078724"/>
            <a:ext cx="2021764"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200" b="1" dirty="0">
                <a:solidFill>
                  <a:schemeClr val="bg1"/>
                </a:solidFill>
                <a:latin typeface="Exo demibold" panose="02000703000000000000" pitchFamily="2" charset="0"/>
              </a:rPr>
              <a:t>Siloed Business Units &amp; Decentralized IT</a:t>
            </a:r>
          </a:p>
        </p:txBody>
      </p:sp>
      <p:sp>
        <p:nvSpPr>
          <p:cNvPr id="59" name="Rectangle 58">
            <a:extLst>
              <a:ext uri="{FF2B5EF4-FFF2-40B4-BE49-F238E27FC236}">
                <a16:creationId xmlns:a16="http://schemas.microsoft.com/office/drawing/2014/main" id="{52768DD1-A095-47E8-90ED-5941D7EE6EDD}"/>
              </a:ext>
            </a:extLst>
          </p:cNvPr>
          <p:cNvSpPr/>
          <p:nvPr/>
        </p:nvSpPr>
        <p:spPr>
          <a:xfrm>
            <a:off x="7062304" y="4078724"/>
            <a:ext cx="2021764"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200" b="1" dirty="0">
                <a:solidFill>
                  <a:schemeClr val="bg1"/>
                </a:solidFill>
                <a:latin typeface="Exo demibold" panose="02000703000000000000" pitchFamily="2" charset="0"/>
              </a:rPr>
              <a:t>Turnover &amp; a Lack of Knowledge Transfer</a:t>
            </a:r>
          </a:p>
        </p:txBody>
      </p:sp>
      <p:sp>
        <p:nvSpPr>
          <p:cNvPr id="60" name="Rectangle 59">
            <a:extLst>
              <a:ext uri="{FF2B5EF4-FFF2-40B4-BE49-F238E27FC236}">
                <a16:creationId xmlns:a16="http://schemas.microsoft.com/office/drawing/2014/main" id="{95C20D60-3B57-443D-B0EE-5BC0ED985F4B}"/>
              </a:ext>
            </a:extLst>
          </p:cNvPr>
          <p:cNvSpPr/>
          <p:nvPr/>
        </p:nvSpPr>
        <p:spPr>
          <a:xfrm>
            <a:off x="8261888" y="4682993"/>
            <a:ext cx="2021764"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200" b="1" dirty="0">
                <a:solidFill>
                  <a:schemeClr val="bg1"/>
                </a:solidFill>
                <a:latin typeface="Exo demibold" panose="02000703000000000000" pitchFamily="2" charset="0"/>
              </a:rPr>
              <a:t>Mergers &amp; Acquisitions</a:t>
            </a:r>
          </a:p>
        </p:txBody>
      </p:sp>
      <p:sp>
        <p:nvSpPr>
          <p:cNvPr id="63" name="Title 7">
            <a:extLst>
              <a:ext uri="{FF2B5EF4-FFF2-40B4-BE49-F238E27FC236}">
                <a16:creationId xmlns:a16="http://schemas.microsoft.com/office/drawing/2014/main" id="{0E850F4C-A81B-4AC8-A615-C8D350C789C3}"/>
              </a:ext>
            </a:extLst>
          </p:cNvPr>
          <p:cNvSpPr txBox="1">
            <a:spLocks/>
          </p:cNvSpPr>
          <p:nvPr/>
        </p:nvSpPr>
        <p:spPr>
          <a:xfrm>
            <a:off x="4559948" y="3679335"/>
            <a:ext cx="6973910" cy="4486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gn="ctr"/>
            <a:r>
              <a:rPr lang="en-US" sz="2000" dirty="0">
                <a:latin typeface="Exo demibold" panose="02000703000000000000" pitchFamily="2" charset="0"/>
              </a:rPr>
              <a:t>Causes of Sprawl</a:t>
            </a:r>
          </a:p>
        </p:txBody>
      </p:sp>
      <p:sp>
        <p:nvSpPr>
          <p:cNvPr id="64" name="Rectangle 63">
            <a:extLst>
              <a:ext uri="{FF2B5EF4-FFF2-40B4-BE49-F238E27FC236}">
                <a16:creationId xmlns:a16="http://schemas.microsoft.com/office/drawing/2014/main" id="{F4919250-8860-4FCB-8E9E-0C4168C9623B}"/>
              </a:ext>
            </a:extLst>
          </p:cNvPr>
          <p:cNvSpPr/>
          <p:nvPr/>
        </p:nvSpPr>
        <p:spPr>
          <a:xfrm>
            <a:off x="5931876" y="4682993"/>
            <a:ext cx="2021764" cy="484789"/>
          </a:xfrm>
          <a:prstGeom prst="rect">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Exo demibold" panose="02000703000000000000" pitchFamily="2" charset="0"/>
              </a:rPr>
              <a:t>Business Managed IT </a:t>
            </a:r>
          </a:p>
          <a:p>
            <a:pPr algn="ctr"/>
            <a:r>
              <a:rPr lang="en-US" sz="1200" b="1" dirty="0">
                <a:solidFill>
                  <a:schemeClr val="bg1"/>
                </a:solidFill>
                <a:latin typeface="Exo demibold" panose="02000703000000000000" pitchFamily="2" charset="0"/>
              </a:rPr>
              <a:t>(Shadow IT)</a:t>
            </a:r>
          </a:p>
        </p:txBody>
      </p:sp>
      <p:sp>
        <p:nvSpPr>
          <p:cNvPr id="66" name="Rectangle 65">
            <a:extLst>
              <a:ext uri="{FF2B5EF4-FFF2-40B4-BE49-F238E27FC236}">
                <a16:creationId xmlns:a16="http://schemas.microsoft.com/office/drawing/2014/main" id="{3A6D5DCC-B689-42AE-A4A6-13F8DAE2CB74}"/>
              </a:ext>
            </a:extLst>
          </p:cNvPr>
          <p:cNvSpPr/>
          <p:nvPr/>
        </p:nvSpPr>
        <p:spPr>
          <a:xfrm>
            <a:off x="4391600" y="5753096"/>
            <a:ext cx="1441216" cy="484789"/>
          </a:xfrm>
          <a:prstGeom prst="rect">
            <a:avLst/>
          </a:prstGeom>
          <a:solidFill>
            <a:schemeClr val="accent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solidFill>
                  <a:schemeClr val="bg1"/>
                </a:solidFill>
                <a:latin typeface="Roboto Light" panose="02000000000000000000" pitchFamily="2" charset="0"/>
              </a:rPr>
              <a:t>Redundancy and Inefficient Spending</a:t>
            </a:r>
          </a:p>
        </p:txBody>
      </p:sp>
      <p:sp>
        <p:nvSpPr>
          <p:cNvPr id="68" name="Rectangle 67">
            <a:extLst>
              <a:ext uri="{FF2B5EF4-FFF2-40B4-BE49-F238E27FC236}">
                <a16:creationId xmlns:a16="http://schemas.microsoft.com/office/drawing/2014/main" id="{CE39916C-EB25-455C-B7F5-57F4885B2734}"/>
              </a:ext>
            </a:extLst>
          </p:cNvPr>
          <p:cNvSpPr/>
          <p:nvPr/>
        </p:nvSpPr>
        <p:spPr>
          <a:xfrm>
            <a:off x="7520392" y="5753096"/>
            <a:ext cx="1441216" cy="484789"/>
          </a:xfrm>
          <a:prstGeom prst="rect">
            <a:avLst/>
          </a:prstGeom>
          <a:solidFill>
            <a:schemeClr val="accent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solidFill>
                  <a:schemeClr val="bg1"/>
                </a:solidFill>
                <a:latin typeface="Exo demibold" panose="02000703000000000000" pitchFamily="2" charset="0"/>
              </a:rPr>
              <a:t>Obsolescence</a:t>
            </a:r>
          </a:p>
        </p:txBody>
      </p:sp>
      <p:sp>
        <p:nvSpPr>
          <p:cNvPr id="70" name="Rectangle 69">
            <a:extLst>
              <a:ext uri="{FF2B5EF4-FFF2-40B4-BE49-F238E27FC236}">
                <a16:creationId xmlns:a16="http://schemas.microsoft.com/office/drawing/2014/main" id="{4ADC22B7-A7D2-4E5D-9856-A97E03C2D7BD}"/>
              </a:ext>
            </a:extLst>
          </p:cNvPr>
          <p:cNvSpPr/>
          <p:nvPr/>
        </p:nvSpPr>
        <p:spPr>
          <a:xfrm>
            <a:off x="5955996" y="5753096"/>
            <a:ext cx="1441216" cy="484789"/>
          </a:xfrm>
          <a:prstGeom prst="rect">
            <a:avLst/>
          </a:prstGeom>
          <a:solidFill>
            <a:schemeClr val="accent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solidFill>
                  <a:schemeClr val="bg1"/>
                </a:solidFill>
                <a:latin typeface="Exo demibold" panose="02000703000000000000" pitchFamily="2" charset="0"/>
              </a:rPr>
              <a:t>Disparate Apps &amp; Data</a:t>
            </a:r>
          </a:p>
        </p:txBody>
      </p:sp>
      <p:sp>
        <p:nvSpPr>
          <p:cNvPr id="72" name="Title 7">
            <a:extLst>
              <a:ext uri="{FF2B5EF4-FFF2-40B4-BE49-F238E27FC236}">
                <a16:creationId xmlns:a16="http://schemas.microsoft.com/office/drawing/2014/main" id="{8E769ABC-581D-4669-ACA2-36D136D26022}"/>
              </a:ext>
            </a:extLst>
          </p:cNvPr>
          <p:cNvSpPr txBox="1">
            <a:spLocks/>
          </p:cNvSpPr>
          <p:nvPr/>
        </p:nvSpPr>
        <p:spPr>
          <a:xfrm>
            <a:off x="4691980" y="5304469"/>
            <a:ext cx="6973910" cy="4486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gn="ctr"/>
            <a:r>
              <a:rPr lang="en-US" sz="2000" dirty="0">
                <a:latin typeface="Exo demibold" panose="02000703000000000000" pitchFamily="2" charset="0"/>
              </a:rPr>
              <a:t>Problems With Sprawl</a:t>
            </a:r>
          </a:p>
        </p:txBody>
      </p:sp>
      <p:sp>
        <p:nvSpPr>
          <p:cNvPr id="73" name="Rectangle 72">
            <a:extLst>
              <a:ext uri="{FF2B5EF4-FFF2-40B4-BE49-F238E27FC236}">
                <a16:creationId xmlns:a16="http://schemas.microsoft.com/office/drawing/2014/main" id="{BA647342-A382-4C86-98C4-798606A2FD79}"/>
              </a:ext>
            </a:extLst>
          </p:cNvPr>
          <p:cNvSpPr/>
          <p:nvPr/>
        </p:nvSpPr>
        <p:spPr>
          <a:xfrm>
            <a:off x="9084788" y="5753096"/>
            <a:ext cx="1441216" cy="484789"/>
          </a:xfrm>
          <a:prstGeom prst="rect">
            <a:avLst/>
          </a:prstGeom>
          <a:solidFill>
            <a:schemeClr val="accent5"/>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latin typeface="Exo demibold" panose="02000703000000000000" pitchFamily="2" charset="0"/>
              </a:rPr>
              <a:t>Difficulties in Prioritizing Support</a:t>
            </a:r>
          </a:p>
        </p:txBody>
      </p:sp>
      <p:sp>
        <p:nvSpPr>
          <p:cNvPr id="50" name="Rectangle 49">
            <a:extLst>
              <a:ext uri="{FF2B5EF4-FFF2-40B4-BE49-F238E27FC236}">
                <a16:creationId xmlns:a16="http://schemas.microsoft.com/office/drawing/2014/main" id="{378536E9-AC6C-4504-B4B1-3EDD342A026C}"/>
              </a:ext>
            </a:extLst>
          </p:cNvPr>
          <p:cNvSpPr/>
          <p:nvPr/>
        </p:nvSpPr>
        <p:spPr>
          <a:xfrm>
            <a:off x="10649184" y="5753096"/>
            <a:ext cx="1441216" cy="484789"/>
          </a:xfrm>
          <a:prstGeom prst="rect">
            <a:avLst/>
          </a:prstGeom>
          <a:solidFill>
            <a:schemeClr val="accent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latin typeface="Exo demibold" panose="02000703000000000000" pitchFamily="2" charset="0"/>
              </a:rPr>
              <a:t>Barriers to Change &amp; Growth</a:t>
            </a:r>
          </a:p>
        </p:txBody>
      </p:sp>
      <p:grpSp>
        <p:nvGrpSpPr>
          <p:cNvPr id="4" name="Group 3">
            <a:extLst>
              <a:ext uri="{FF2B5EF4-FFF2-40B4-BE49-F238E27FC236}">
                <a16:creationId xmlns:a16="http://schemas.microsoft.com/office/drawing/2014/main" id="{1DEE5B5E-0E3F-47FD-A3DC-46EB8C353F4C}"/>
              </a:ext>
            </a:extLst>
          </p:cNvPr>
          <p:cNvGrpSpPr/>
          <p:nvPr/>
        </p:nvGrpSpPr>
        <p:grpSpPr>
          <a:xfrm>
            <a:off x="355859" y="4425515"/>
            <a:ext cx="3273953" cy="2159884"/>
            <a:chOff x="355859" y="4520765"/>
            <a:chExt cx="3273953" cy="2159884"/>
          </a:xfrm>
        </p:grpSpPr>
        <p:graphicFrame>
          <p:nvGraphicFramePr>
            <p:cNvPr id="58" name="Chart 57">
              <a:extLst>
                <a:ext uri="{FF2B5EF4-FFF2-40B4-BE49-F238E27FC236}">
                  <a16:creationId xmlns:a16="http://schemas.microsoft.com/office/drawing/2014/main" id="{7910C58C-95E8-46A7-ABA5-112B610EF639}"/>
                </a:ext>
              </a:extLst>
            </p:cNvPr>
            <p:cNvGraphicFramePr/>
            <p:nvPr>
              <p:extLst>
                <p:ext uri="{D42A27DB-BD31-4B8C-83A1-F6EECF244321}">
                  <p14:modId xmlns:p14="http://schemas.microsoft.com/office/powerpoint/2010/main" val="1356624788"/>
                </p:ext>
              </p:extLst>
            </p:nvPr>
          </p:nvGraphicFramePr>
          <p:xfrm>
            <a:off x="355859" y="4520765"/>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60">
              <a:extLst>
                <a:ext uri="{FF2B5EF4-FFF2-40B4-BE49-F238E27FC236}">
                  <a16:creationId xmlns:a16="http://schemas.microsoft.com/office/drawing/2014/main" id="{E136D433-9B29-48D2-960C-1913F0334FD7}"/>
                </a:ext>
              </a:extLst>
            </p:cNvPr>
            <p:cNvSpPr txBox="1"/>
            <p:nvPr/>
          </p:nvSpPr>
          <p:spPr>
            <a:xfrm>
              <a:off x="367658" y="5469164"/>
              <a:ext cx="3262154" cy="307777"/>
            </a:xfrm>
            <a:prstGeom prst="rect">
              <a:avLst/>
            </a:prstGeom>
          </p:spPr>
          <p:txBody>
            <a:bodyPr vert="horz" wrap="square" lIns="0" tIns="0" rIns="0" bIns="0" rtlCol="0">
              <a:spAutoFit/>
            </a:bodyPr>
            <a:lstStyle/>
            <a:p>
              <a:pPr marL="289946" marR="242975" lvl="1" algn="ctr">
                <a:spcBef>
                  <a:spcPts val="55"/>
                </a:spcBef>
              </a:pPr>
              <a:r>
                <a:rPr lang="en-US" sz="2000" b="1" spc="-30" dirty="0">
                  <a:solidFill>
                    <a:schemeClr val="bg1"/>
                  </a:solidFill>
                  <a:latin typeface="Exo" panose="02000503000000000000" pitchFamily="2" charset="77"/>
                  <a:cs typeface="Arial Narrow"/>
                </a:rPr>
                <a:t>34%</a:t>
              </a:r>
            </a:p>
          </p:txBody>
        </p:sp>
      </p:grpSp>
      <p:sp>
        <p:nvSpPr>
          <p:cNvPr id="2" name="TextBox 1">
            <a:extLst>
              <a:ext uri="{FF2B5EF4-FFF2-40B4-BE49-F238E27FC236}">
                <a16:creationId xmlns:a16="http://schemas.microsoft.com/office/drawing/2014/main" id="{24F7FC49-EAA8-48BD-A89A-B40CA6F7AB90}"/>
              </a:ext>
            </a:extLst>
          </p:cNvPr>
          <p:cNvSpPr txBox="1"/>
          <p:nvPr/>
        </p:nvSpPr>
        <p:spPr>
          <a:xfrm>
            <a:off x="2067399" y="6557895"/>
            <a:ext cx="2181608" cy="245507"/>
          </a:xfrm>
          <a:prstGeom prst="rect">
            <a:avLst/>
          </a:prstGeom>
        </p:spPr>
        <p:txBody>
          <a:bodyPr wrap="none" lIns="0" tIns="0" rIns="0" bIns="0" numCol="1" spcCol="360000" rtlCol="0">
            <a:noAutofit/>
          </a:bodyPr>
          <a:lstStyle/>
          <a:p>
            <a:pPr algn="ctr" defTabSz="914400">
              <a:defRPr/>
            </a:pPr>
            <a:r>
              <a:rPr lang="en-CA" sz="1050" kern="0" dirty="0">
                <a:solidFill>
                  <a:schemeClr val="bg1"/>
                </a:solidFill>
                <a:latin typeface="Roboto Condensed Light" panose="02000000000000000000" pitchFamily="2" charset="0"/>
                <a:ea typeface="Roboto Condensed Light" panose="02000000000000000000" pitchFamily="2" charset="0"/>
              </a:rPr>
              <a:t>Source: </a:t>
            </a:r>
            <a:r>
              <a:rPr lang="en-CA" sz="1050" kern="0" dirty="0">
                <a:solidFill>
                  <a:schemeClr val="bg1"/>
                </a:solidFill>
                <a:latin typeface="Roboto Condensed Light" panose="02000000000000000000" pitchFamily="2" charset="0"/>
                <a:ea typeface="Roboto Condensed Light" panose="02000000000000000000" pitchFamily="2" charset="0"/>
                <a:hlinkClick r:id="rId4">
                  <a:extLst>
                    <a:ext uri="{A12FA001-AC4F-418D-AE19-62706E023703}">
                      <ahyp:hlinkClr xmlns:ahyp="http://schemas.microsoft.com/office/drawing/2018/hyperlinkcolor" val="tx"/>
                    </a:ext>
                  </a:extLst>
                </a:hlinkClick>
              </a:rPr>
              <a:t>Info-Tech’s CIO Business Vision</a:t>
            </a:r>
            <a:endParaRPr lang="en-CA" sz="1050" kern="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53832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7225F-BE58-4080-A244-1F3D79BA90E8}"/>
              </a:ext>
            </a:extLst>
          </p:cNvPr>
          <p:cNvSpPr>
            <a:spLocks noGrp="1"/>
          </p:cNvSpPr>
          <p:nvPr>
            <p:ph type="title"/>
          </p:nvPr>
        </p:nvSpPr>
        <p:spPr>
          <a:xfrm>
            <a:off x="4343400" y="530021"/>
            <a:ext cx="7850188" cy="1130188"/>
          </a:xfrm>
        </p:spPr>
        <p:txBody>
          <a:bodyPr/>
          <a:lstStyle/>
          <a:p>
            <a:r>
              <a:rPr lang="en-US" dirty="0"/>
              <a:t>The top IT challenges for SE come from app management</a:t>
            </a:r>
          </a:p>
        </p:txBody>
      </p:sp>
      <p:sp>
        <p:nvSpPr>
          <p:cNvPr id="4" name="Text Placeholder 3">
            <a:extLst>
              <a:ext uri="{FF2B5EF4-FFF2-40B4-BE49-F238E27FC236}">
                <a16:creationId xmlns:a16="http://schemas.microsoft.com/office/drawing/2014/main" id="{DC086CE1-7026-4DD0-A664-F645B4E64B6D}"/>
              </a:ext>
            </a:extLst>
          </p:cNvPr>
          <p:cNvSpPr>
            <a:spLocks noGrp="1"/>
          </p:cNvSpPr>
          <p:nvPr>
            <p:ph type="body" sz="quarter" idx="14"/>
          </p:nvPr>
        </p:nvSpPr>
        <p:spPr/>
        <p:txBody>
          <a:bodyPr/>
          <a:lstStyle/>
          <a:p>
            <a:r>
              <a:rPr lang="en-US" b="1" dirty="0"/>
              <a:t>The hidden and inefficient application portfolio </a:t>
            </a:r>
            <a:r>
              <a:rPr lang="en-US" dirty="0"/>
              <a:t>is the root cause of so many pains experienced by both IT and the business.  </a:t>
            </a:r>
          </a:p>
          <a:p>
            <a:pPr marL="342900" indent="-342900">
              <a:buFont typeface="Arial" panose="020B0604020202020204" pitchFamily="34" charset="0"/>
              <a:buChar char="•"/>
            </a:pPr>
            <a:r>
              <a:rPr lang="en-US" dirty="0"/>
              <a:t>Demand/Capacity Imbalance</a:t>
            </a:r>
          </a:p>
          <a:p>
            <a:pPr marL="342900" indent="-342900">
              <a:buFont typeface="Arial" panose="020B0604020202020204" pitchFamily="34" charset="0"/>
              <a:buChar char="•"/>
            </a:pPr>
            <a:r>
              <a:rPr lang="en-US" dirty="0"/>
              <a:t>Overspending</a:t>
            </a:r>
          </a:p>
          <a:p>
            <a:pPr marL="342900" indent="-342900">
              <a:buFont typeface="Arial" panose="020B0604020202020204" pitchFamily="34" charset="0"/>
              <a:buChar char="•"/>
            </a:pPr>
            <a:r>
              <a:rPr lang="en-US" dirty="0"/>
              <a:t>Security and Business Continuity Risk</a:t>
            </a:r>
          </a:p>
          <a:p>
            <a:pPr marL="342900" indent="-342900">
              <a:buFont typeface="Arial" panose="020B0604020202020204" pitchFamily="34" charset="0"/>
              <a:buChar char="•"/>
            </a:pPr>
            <a:r>
              <a:rPr lang="en-US" dirty="0"/>
              <a:t>Delays in Delivery</a:t>
            </a:r>
          </a:p>
          <a:p>
            <a:pPr marL="342900" indent="-342900">
              <a:buFont typeface="Arial" panose="020B0604020202020204" pitchFamily="34" charset="0"/>
              <a:buChar char="•"/>
            </a:pPr>
            <a:r>
              <a:rPr lang="en-US" dirty="0"/>
              <a:t>Barriers to Growth</a:t>
            </a:r>
          </a:p>
          <a:p>
            <a:pPr marL="342900" indent="-342900">
              <a:buFont typeface="Arial" panose="020B0604020202020204" pitchFamily="34" charset="0"/>
              <a:buChar char="•"/>
            </a:pPr>
            <a:endParaRPr lang="en-US" dirty="0"/>
          </a:p>
        </p:txBody>
      </p:sp>
      <p:graphicFrame>
        <p:nvGraphicFramePr>
          <p:cNvPr id="12" name="Table 12">
            <a:extLst>
              <a:ext uri="{FF2B5EF4-FFF2-40B4-BE49-F238E27FC236}">
                <a16:creationId xmlns:a16="http://schemas.microsoft.com/office/drawing/2014/main" id="{929D86BC-7606-4FF1-A366-9195455DC443}"/>
              </a:ext>
            </a:extLst>
          </p:cNvPr>
          <p:cNvGraphicFramePr>
            <a:graphicFrameLocks noGrp="1"/>
          </p:cNvGraphicFramePr>
          <p:nvPr>
            <p:extLst>
              <p:ext uri="{D42A27DB-BD31-4B8C-83A1-F6EECF244321}">
                <p14:modId xmlns:p14="http://schemas.microsoft.com/office/powerpoint/2010/main" val="3868830140"/>
              </p:ext>
            </p:extLst>
          </p:nvPr>
        </p:nvGraphicFramePr>
        <p:xfrm>
          <a:off x="4401072" y="1996492"/>
          <a:ext cx="2369241" cy="3688017"/>
        </p:xfrm>
        <a:graphic>
          <a:graphicData uri="http://schemas.openxmlformats.org/drawingml/2006/table">
            <a:tbl>
              <a:tblPr firstRow="1" bandRow="1">
                <a:tableStyleId>{69CF1AB2-1976-4502-BF36-3FF5EA218861}</a:tableStyleId>
              </a:tblPr>
              <a:tblGrid>
                <a:gridCol w="1728375">
                  <a:extLst>
                    <a:ext uri="{9D8B030D-6E8A-4147-A177-3AD203B41FA5}">
                      <a16:colId xmlns:a16="http://schemas.microsoft.com/office/drawing/2014/main" val="1727690026"/>
                    </a:ext>
                  </a:extLst>
                </a:gridCol>
                <a:gridCol w="640866">
                  <a:extLst>
                    <a:ext uri="{9D8B030D-6E8A-4147-A177-3AD203B41FA5}">
                      <a16:colId xmlns:a16="http://schemas.microsoft.com/office/drawing/2014/main" val="2954923094"/>
                    </a:ext>
                  </a:extLst>
                </a:gridCol>
              </a:tblGrid>
              <a:tr h="805131">
                <a:tc gridSpan="2">
                  <a:txBody>
                    <a:bodyPr/>
                    <a:lstStyle/>
                    <a:p>
                      <a:r>
                        <a:rPr lang="en-US" sz="1400" b="1" dirty="0">
                          <a:latin typeface="Exo demibold" panose="02000703000000000000" pitchFamily="2" charset="0"/>
                        </a:rPr>
                        <a:t>#1 challenge small enterprise owners face in their use of technology:</a:t>
                      </a:r>
                      <a:endParaRPr lang="en-CA" sz="1400" b="1" dirty="0">
                        <a:latin typeface="Exo demibold" panose="02000703000000000000" pitchFamily="2" charset="0"/>
                      </a:endParaRPr>
                    </a:p>
                  </a:txBody>
                  <a:tcPr/>
                </a:tc>
                <a:tc hMerge="1">
                  <a:txBody>
                    <a:bodyPr/>
                    <a:lstStyle/>
                    <a:p>
                      <a:endParaRPr lang="en-CA" sz="1100" b="1" dirty="0"/>
                    </a:p>
                  </a:txBody>
                  <a:tcPr/>
                </a:tc>
                <a:extLst>
                  <a:ext uri="{0D108BD9-81ED-4DB2-BD59-A6C34878D82A}">
                    <a16:rowId xmlns:a16="http://schemas.microsoft.com/office/drawing/2014/main" val="250365133"/>
                  </a:ext>
                </a:extLst>
              </a:tr>
              <a:tr h="480481">
                <a:tc>
                  <a:txBody>
                    <a:bodyPr/>
                    <a:lstStyle/>
                    <a:p>
                      <a:r>
                        <a:rPr lang="en-US" sz="1100" b="1" dirty="0">
                          <a:latin typeface="Exo demibold" panose="02000703000000000000" pitchFamily="2" charset="0"/>
                        </a:rPr>
                        <a:t>Taking appropriate security precautions</a:t>
                      </a:r>
                      <a:endParaRPr lang="en-CA" sz="1100" b="1" dirty="0">
                        <a:latin typeface="Exo demibold" panose="02000703000000000000" pitchFamily="2" charset="0"/>
                      </a:endParaRPr>
                    </a:p>
                  </a:txBody>
                  <a:tcPr/>
                </a:tc>
                <a:tc>
                  <a:txBody>
                    <a:bodyPr/>
                    <a:lstStyle/>
                    <a:p>
                      <a:r>
                        <a:rPr lang="en-US" sz="1600" b="1" dirty="0">
                          <a:latin typeface="Exo demibold" panose="02000703000000000000" pitchFamily="2" charset="0"/>
                        </a:rPr>
                        <a:t>24%</a:t>
                      </a:r>
                      <a:endParaRPr lang="en-CA" sz="1600" b="1" dirty="0">
                        <a:latin typeface="Exo demibold" panose="02000703000000000000" pitchFamily="2" charset="0"/>
                      </a:endParaRPr>
                    </a:p>
                  </a:txBody>
                  <a:tcPr/>
                </a:tc>
                <a:extLst>
                  <a:ext uri="{0D108BD9-81ED-4DB2-BD59-A6C34878D82A}">
                    <a16:rowId xmlns:a16="http://schemas.microsoft.com/office/drawing/2014/main" val="1805669682"/>
                  </a:ext>
                </a:extLst>
              </a:tr>
              <a:tr h="480481">
                <a:tc>
                  <a:txBody>
                    <a:bodyPr/>
                    <a:lstStyle/>
                    <a:p>
                      <a:r>
                        <a:rPr lang="en-US" sz="1100" b="1" dirty="0">
                          <a:latin typeface="Exo demibold" panose="02000703000000000000" pitchFamily="2" charset="0"/>
                        </a:rPr>
                        <a:t>The costs of needed upgrades to technology</a:t>
                      </a:r>
                      <a:endParaRPr lang="en-CA" sz="1100" b="1" dirty="0">
                        <a:latin typeface="Exo demibold" panose="02000703000000000000" pitchFamily="2" charset="0"/>
                      </a:endParaRPr>
                    </a:p>
                  </a:txBody>
                  <a:tcPr/>
                </a:tc>
                <a:tc>
                  <a:txBody>
                    <a:bodyPr/>
                    <a:lstStyle/>
                    <a:p>
                      <a:r>
                        <a:rPr lang="en-US" sz="1600" b="1" dirty="0">
                          <a:latin typeface="Exo demibold" panose="02000703000000000000" pitchFamily="2" charset="0"/>
                        </a:rPr>
                        <a:t>17%</a:t>
                      </a:r>
                      <a:endParaRPr lang="en-CA" sz="1600" b="1" dirty="0">
                        <a:latin typeface="Exo demibold" panose="02000703000000000000" pitchFamily="2" charset="0"/>
                      </a:endParaRPr>
                    </a:p>
                  </a:txBody>
                  <a:tcPr/>
                </a:tc>
                <a:extLst>
                  <a:ext uri="{0D108BD9-81ED-4DB2-BD59-A6C34878D82A}">
                    <a16:rowId xmlns:a16="http://schemas.microsoft.com/office/drawing/2014/main" val="1238456380"/>
                  </a:ext>
                </a:extLst>
              </a:tr>
              <a:tr h="480481">
                <a:tc>
                  <a:txBody>
                    <a:bodyPr/>
                    <a:lstStyle/>
                    <a:p>
                      <a:r>
                        <a:rPr lang="en-US" sz="1100" b="1" dirty="0">
                          <a:latin typeface="Exo demibold" panose="02000703000000000000" pitchFamily="2" charset="0"/>
                        </a:rPr>
                        <a:t>Time it takes to fix problems</a:t>
                      </a:r>
                      <a:endParaRPr lang="en-CA" sz="1100" b="1" dirty="0">
                        <a:latin typeface="Exo demibold" panose="02000703000000000000" pitchFamily="2" charset="0"/>
                      </a:endParaRPr>
                    </a:p>
                  </a:txBody>
                  <a:tcPr/>
                </a:tc>
                <a:tc>
                  <a:txBody>
                    <a:bodyPr/>
                    <a:lstStyle/>
                    <a:p>
                      <a:r>
                        <a:rPr lang="en-US" sz="1600" b="1" dirty="0">
                          <a:latin typeface="Exo demibold" panose="02000703000000000000" pitchFamily="2" charset="0"/>
                        </a:rPr>
                        <a:t>17%</a:t>
                      </a:r>
                      <a:endParaRPr lang="en-CA" sz="1600" b="1" dirty="0">
                        <a:latin typeface="Exo demibold" panose="02000703000000000000" pitchFamily="2" charset="0"/>
                      </a:endParaRPr>
                    </a:p>
                  </a:txBody>
                  <a:tcPr/>
                </a:tc>
                <a:extLst>
                  <a:ext uri="{0D108BD9-81ED-4DB2-BD59-A6C34878D82A}">
                    <a16:rowId xmlns:a16="http://schemas.microsoft.com/office/drawing/2014/main" val="2157732287"/>
                  </a:ext>
                </a:extLst>
              </a:tr>
              <a:tr h="480481">
                <a:tc>
                  <a:txBody>
                    <a:bodyPr/>
                    <a:lstStyle/>
                    <a:p>
                      <a:r>
                        <a:rPr lang="en-US" sz="1100" b="1" dirty="0">
                          <a:latin typeface="Exo demibold" panose="02000703000000000000" pitchFamily="2" charset="0"/>
                        </a:rPr>
                        <a:t>The cost of maintaining technology</a:t>
                      </a:r>
                      <a:endParaRPr lang="en-CA" sz="1100" b="1" dirty="0">
                        <a:latin typeface="Exo demibold" panose="02000703000000000000" pitchFamily="2" charset="0"/>
                      </a:endParaRPr>
                    </a:p>
                  </a:txBody>
                  <a:tcPr/>
                </a:tc>
                <a:tc>
                  <a:txBody>
                    <a:bodyPr/>
                    <a:lstStyle/>
                    <a:p>
                      <a:r>
                        <a:rPr lang="en-US" sz="1600" b="1" dirty="0">
                          <a:latin typeface="Exo demibold" panose="02000703000000000000" pitchFamily="2" charset="0"/>
                        </a:rPr>
                        <a:t>14%</a:t>
                      </a:r>
                      <a:endParaRPr lang="en-CA" sz="1600" b="1" dirty="0">
                        <a:latin typeface="Exo demibold" panose="02000703000000000000" pitchFamily="2" charset="0"/>
                      </a:endParaRPr>
                    </a:p>
                  </a:txBody>
                  <a:tcPr/>
                </a:tc>
                <a:extLst>
                  <a:ext uri="{0D108BD9-81ED-4DB2-BD59-A6C34878D82A}">
                    <a16:rowId xmlns:a16="http://schemas.microsoft.com/office/drawing/2014/main" val="3079180060"/>
                  </a:ext>
                </a:extLst>
              </a:tr>
              <a:tr h="480481">
                <a:tc>
                  <a:txBody>
                    <a:bodyPr/>
                    <a:lstStyle/>
                    <a:p>
                      <a:r>
                        <a:rPr lang="en-US" sz="1100" b="1" dirty="0">
                          <a:latin typeface="Exo demibold" panose="02000703000000000000" pitchFamily="2" charset="0"/>
                        </a:rPr>
                        <a:t>Lack of expertise</a:t>
                      </a:r>
                    </a:p>
                  </a:txBody>
                  <a:tcPr/>
                </a:tc>
                <a:tc>
                  <a:txBody>
                    <a:bodyPr/>
                    <a:lstStyle/>
                    <a:p>
                      <a:r>
                        <a:rPr lang="en-US" sz="1600" b="1" dirty="0">
                          <a:latin typeface="Exo demibold" panose="02000703000000000000" pitchFamily="2" charset="0"/>
                        </a:rPr>
                        <a:t>9%</a:t>
                      </a:r>
                      <a:endParaRPr lang="en-CA" sz="1600" b="1" dirty="0">
                        <a:latin typeface="Exo demibold" panose="02000703000000000000" pitchFamily="2" charset="0"/>
                      </a:endParaRPr>
                    </a:p>
                  </a:txBody>
                  <a:tcPr/>
                </a:tc>
                <a:extLst>
                  <a:ext uri="{0D108BD9-81ED-4DB2-BD59-A6C34878D82A}">
                    <a16:rowId xmlns:a16="http://schemas.microsoft.com/office/drawing/2014/main" val="1899152279"/>
                  </a:ext>
                </a:extLst>
              </a:tr>
              <a:tr h="480481">
                <a:tc>
                  <a:txBody>
                    <a:bodyPr/>
                    <a:lstStyle/>
                    <a:p>
                      <a:r>
                        <a:rPr lang="en-US" sz="1100" b="1" dirty="0">
                          <a:latin typeface="Exo demibold" panose="02000703000000000000" pitchFamily="2" charset="0"/>
                        </a:rPr>
                        <a:t>Breaks in service</a:t>
                      </a:r>
                      <a:endParaRPr lang="en-CA" sz="1100" b="1" dirty="0">
                        <a:latin typeface="Exo demibold" panose="02000703000000000000" pitchFamily="2" charset="0"/>
                      </a:endParaRPr>
                    </a:p>
                  </a:txBody>
                  <a:tcPr/>
                </a:tc>
                <a:tc>
                  <a:txBody>
                    <a:bodyPr/>
                    <a:lstStyle/>
                    <a:p>
                      <a:r>
                        <a:rPr lang="en-US" sz="1600" b="1" dirty="0">
                          <a:latin typeface="Exo demibold" panose="02000703000000000000" pitchFamily="2" charset="0"/>
                        </a:rPr>
                        <a:t>7%</a:t>
                      </a:r>
                      <a:endParaRPr lang="en-CA" sz="1600" b="1" dirty="0">
                        <a:latin typeface="Exo demibold" panose="02000703000000000000" pitchFamily="2" charset="0"/>
                      </a:endParaRPr>
                    </a:p>
                  </a:txBody>
                  <a:tcPr/>
                </a:tc>
                <a:extLst>
                  <a:ext uri="{0D108BD9-81ED-4DB2-BD59-A6C34878D82A}">
                    <a16:rowId xmlns:a16="http://schemas.microsoft.com/office/drawing/2014/main" val="3933844803"/>
                  </a:ext>
                </a:extLst>
              </a:tr>
            </a:tbl>
          </a:graphicData>
        </a:graphic>
      </p:graphicFrame>
      <p:sp>
        <p:nvSpPr>
          <p:cNvPr id="14" name="TextBox 13">
            <a:extLst>
              <a:ext uri="{FF2B5EF4-FFF2-40B4-BE49-F238E27FC236}">
                <a16:creationId xmlns:a16="http://schemas.microsoft.com/office/drawing/2014/main" id="{8DFA5583-06C8-46B6-867A-1356FF66C65B}"/>
              </a:ext>
            </a:extLst>
          </p:cNvPr>
          <p:cNvSpPr txBox="1"/>
          <p:nvPr/>
        </p:nvSpPr>
        <p:spPr>
          <a:xfrm>
            <a:off x="4475033" y="5873972"/>
            <a:ext cx="3099540" cy="363121"/>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National Small Business Association, 2019</a:t>
            </a:r>
          </a:p>
        </p:txBody>
      </p:sp>
      <p:sp>
        <p:nvSpPr>
          <p:cNvPr id="15" name="TextBox 14">
            <a:extLst>
              <a:ext uri="{FF2B5EF4-FFF2-40B4-BE49-F238E27FC236}">
                <a16:creationId xmlns:a16="http://schemas.microsoft.com/office/drawing/2014/main" id="{EB4B19EF-4154-4979-AA1F-4B061359EACA}"/>
              </a:ext>
            </a:extLst>
          </p:cNvPr>
          <p:cNvSpPr txBox="1"/>
          <p:nvPr/>
        </p:nvSpPr>
        <p:spPr>
          <a:xfrm>
            <a:off x="6957712" y="2050180"/>
            <a:ext cx="4660900" cy="933012"/>
          </a:xfrm>
          <a:prstGeom prst="rect">
            <a:avLst/>
          </a:prstGeom>
        </p:spPr>
        <p:txBody>
          <a:bodyPr wrap="square" lIns="0" tIns="0" rIns="0" bIns="0" numCol="1" spcCol="360000" rtlCol="0">
            <a:sp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Having more applications than an organization needs means unnecessarily high costs and additional burden on the teams who support the applications. Especially in the case of small enterprises, this is added pressure the IT team cannot afford. </a:t>
            </a:r>
          </a:p>
        </p:txBody>
      </p:sp>
      <p:grpSp>
        <p:nvGrpSpPr>
          <p:cNvPr id="16" name="Group 15">
            <a:extLst>
              <a:ext uri="{FF2B5EF4-FFF2-40B4-BE49-F238E27FC236}">
                <a16:creationId xmlns:a16="http://schemas.microsoft.com/office/drawing/2014/main" id="{D88E5086-0752-4DC1-AFD5-35717E87CAEA}"/>
              </a:ext>
            </a:extLst>
          </p:cNvPr>
          <p:cNvGrpSpPr/>
          <p:nvPr/>
        </p:nvGrpSpPr>
        <p:grpSpPr>
          <a:xfrm>
            <a:off x="9245648" y="3795554"/>
            <a:ext cx="3273953" cy="2159884"/>
            <a:chOff x="3439440" y="4137949"/>
            <a:chExt cx="3273953" cy="2159884"/>
          </a:xfrm>
        </p:grpSpPr>
        <p:graphicFrame>
          <p:nvGraphicFramePr>
            <p:cNvPr id="17" name="Chart 16">
              <a:extLst>
                <a:ext uri="{FF2B5EF4-FFF2-40B4-BE49-F238E27FC236}">
                  <a16:creationId xmlns:a16="http://schemas.microsoft.com/office/drawing/2014/main" id="{CAFDDD28-4743-4CFC-98B1-D66315B273C4}"/>
                </a:ext>
              </a:extLst>
            </p:cNvPr>
            <p:cNvGraphicFramePr/>
            <p:nvPr>
              <p:extLst>
                <p:ext uri="{D42A27DB-BD31-4B8C-83A1-F6EECF244321}">
                  <p14:modId xmlns:p14="http://schemas.microsoft.com/office/powerpoint/2010/main" val="2605866774"/>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8A14F8A8-F3BD-40B7-A105-01B35729FE9D}"/>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b="1" spc="-30" dirty="0">
                  <a:solidFill>
                    <a:srgbClr val="2576B7"/>
                  </a:solidFill>
                  <a:latin typeface="Exo" panose="02000503000000000000" pitchFamily="2" charset="77"/>
                  <a:cs typeface="Arial Narrow"/>
                </a:rPr>
                <a:t>56%</a:t>
              </a:r>
            </a:p>
          </p:txBody>
        </p:sp>
      </p:grpSp>
      <p:sp>
        <p:nvSpPr>
          <p:cNvPr id="19" name="TextBox 18">
            <a:extLst>
              <a:ext uri="{FF2B5EF4-FFF2-40B4-BE49-F238E27FC236}">
                <a16:creationId xmlns:a16="http://schemas.microsoft.com/office/drawing/2014/main" id="{E44F3965-4BB5-425A-8156-57B7C8F6F225}"/>
              </a:ext>
            </a:extLst>
          </p:cNvPr>
          <p:cNvSpPr txBox="1"/>
          <p:nvPr/>
        </p:nvSpPr>
        <p:spPr>
          <a:xfrm>
            <a:off x="9760047" y="3363754"/>
            <a:ext cx="914400" cy="91440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0" name="TextBox 19">
            <a:extLst>
              <a:ext uri="{FF2B5EF4-FFF2-40B4-BE49-F238E27FC236}">
                <a16:creationId xmlns:a16="http://schemas.microsoft.com/office/drawing/2014/main" id="{B9396121-C2E5-4358-B29A-2A010CCE3293}"/>
              </a:ext>
            </a:extLst>
          </p:cNvPr>
          <p:cNvSpPr txBox="1"/>
          <p:nvPr/>
        </p:nvSpPr>
        <p:spPr>
          <a:xfrm>
            <a:off x="9947446" y="3109864"/>
            <a:ext cx="1971360" cy="696024"/>
          </a:xfrm>
          <a:prstGeom prst="rect">
            <a:avLst/>
          </a:prstGeom>
        </p:spPr>
        <p:txBody>
          <a:bodyPr wrap="square" lIns="0" tIns="0" rIns="0" bIns="0" numCol="1" spcCol="360000" rtlCol="0">
            <a:spAutoFit/>
          </a:bodyPr>
          <a:lstStyle/>
          <a:p>
            <a:pPr algn="ctr">
              <a:lnSpc>
                <a:spcPct val="110000"/>
              </a:lnSpc>
              <a:tabLst/>
            </a:pPr>
            <a:r>
              <a:rPr lang="en-US" sz="1400" b="1" dirty="0">
                <a:solidFill>
                  <a:schemeClr val="tx1">
                    <a:lumMod val="50000"/>
                  </a:schemeClr>
                </a:solidFill>
                <a:latin typeface="Roboto Condensed Light" panose="02000000000000000000" pitchFamily="2" charset="0"/>
                <a:ea typeface="Roboto Condensed Light" panose="02000000000000000000" pitchFamily="2" charset="0"/>
              </a:rPr>
              <a:t>56% of small businesses cited inflexible technology as a barrier for growth</a:t>
            </a:r>
          </a:p>
        </p:txBody>
      </p:sp>
      <p:sp>
        <p:nvSpPr>
          <p:cNvPr id="21" name="TextBox 20">
            <a:extLst>
              <a:ext uri="{FF2B5EF4-FFF2-40B4-BE49-F238E27FC236}">
                <a16:creationId xmlns:a16="http://schemas.microsoft.com/office/drawing/2014/main" id="{F9A0B542-196D-4BB3-94DE-70903FA0656C}"/>
              </a:ext>
            </a:extLst>
          </p:cNvPr>
          <p:cNvSpPr txBox="1"/>
          <p:nvPr/>
        </p:nvSpPr>
        <p:spPr>
          <a:xfrm>
            <a:off x="9984876" y="5943600"/>
            <a:ext cx="1796460" cy="914400"/>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Salesforce as quoted by Tech Republic, 2019</a:t>
            </a:r>
          </a:p>
        </p:txBody>
      </p:sp>
      <p:sp>
        <p:nvSpPr>
          <p:cNvPr id="22" name="TextBox 21">
            <a:extLst>
              <a:ext uri="{FF2B5EF4-FFF2-40B4-BE49-F238E27FC236}">
                <a16:creationId xmlns:a16="http://schemas.microsoft.com/office/drawing/2014/main" id="{AF6ACF75-1008-4DD5-8CA2-FFB56D292464}"/>
              </a:ext>
            </a:extLst>
          </p:cNvPr>
          <p:cNvSpPr txBox="1"/>
          <p:nvPr/>
        </p:nvSpPr>
        <p:spPr>
          <a:xfrm>
            <a:off x="6957712" y="3034265"/>
            <a:ext cx="2802335" cy="2354940"/>
          </a:xfrm>
          <a:prstGeom prst="rect">
            <a:avLst/>
          </a:prstGeom>
        </p:spPr>
        <p:txBody>
          <a:bodyPr wrap="square" lIns="0" tIns="0" rIns="0" bIns="0" numCol="1" spcCol="360000" rtlCol="0">
            <a:spAutoFit/>
          </a:bodyPr>
          <a:lstStyle/>
          <a:p>
            <a:pPr>
              <a:lnSpc>
                <a:spcPct val="110000"/>
              </a:lnSpc>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A poorly maintained portfolio will eventually hurt the business more than it hurts IT.</a:t>
            </a:r>
          </a:p>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Legacy systems, complex environments, or anything that leads to a portfolio that can’t adapt to changing business needs will eventually become a barrier to business growth and accomplishing objectives. Often that blame is put on the  IT department.</a:t>
            </a:r>
          </a:p>
        </p:txBody>
      </p:sp>
    </p:spTree>
    <p:extLst>
      <p:ext uri="{BB962C8B-B14F-4D97-AF65-F5344CB8AC3E}">
        <p14:creationId xmlns:p14="http://schemas.microsoft.com/office/powerpoint/2010/main" val="172805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770A5-4AE9-415D-96B9-CFA40E328E18}"/>
              </a:ext>
            </a:extLst>
          </p:cNvPr>
          <p:cNvSpPr>
            <a:spLocks noGrp="1"/>
          </p:cNvSpPr>
          <p:nvPr>
            <p:ph type="title"/>
          </p:nvPr>
        </p:nvSpPr>
        <p:spPr>
          <a:xfrm>
            <a:off x="4678028" y="530021"/>
            <a:ext cx="7272672" cy="1130188"/>
          </a:xfrm>
        </p:spPr>
        <p:txBody>
          <a:bodyPr/>
          <a:lstStyle/>
          <a:p>
            <a:r>
              <a:rPr lang="en-US" sz="2800" dirty="0"/>
              <a:t>APM allows you to better understand and set the direction of your portfolio </a:t>
            </a:r>
          </a:p>
        </p:txBody>
      </p:sp>
      <p:sp>
        <p:nvSpPr>
          <p:cNvPr id="4" name="Text Placeholder 3">
            <a:extLst>
              <a:ext uri="{FF2B5EF4-FFF2-40B4-BE49-F238E27FC236}">
                <a16:creationId xmlns:a16="http://schemas.microsoft.com/office/drawing/2014/main" id="{2B52D105-D42C-4FD1-9028-4A568B247A1D}"/>
              </a:ext>
            </a:extLst>
          </p:cNvPr>
          <p:cNvSpPr>
            <a:spLocks noGrp="1"/>
          </p:cNvSpPr>
          <p:nvPr>
            <p:ph type="body" sz="quarter" idx="14"/>
          </p:nvPr>
        </p:nvSpPr>
        <p:spPr>
          <a:xfrm>
            <a:off x="377371" y="844505"/>
            <a:ext cx="3289943" cy="5367277"/>
          </a:xfrm>
        </p:spPr>
        <p:txBody>
          <a:bodyPr/>
          <a:lstStyle/>
          <a:p>
            <a:r>
              <a:rPr lang="en-US" b="1" dirty="0"/>
              <a:t>Application Portfolio Management (APM): </a:t>
            </a:r>
          </a:p>
          <a:p>
            <a:r>
              <a:rPr lang="en-US" dirty="0"/>
              <a:t>The ongoing practice of: </a:t>
            </a:r>
          </a:p>
          <a:p>
            <a:pPr marL="342900" indent="-342900">
              <a:buFont typeface="Arial" panose="020B0604020202020204" pitchFamily="34" charset="0"/>
              <a:buChar char="•"/>
            </a:pPr>
            <a:r>
              <a:rPr lang="en-US" dirty="0"/>
              <a:t>Providing visibility into applications across the organization.</a:t>
            </a:r>
          </a:p>
          <a:p>
            <a:pPr marL="342900" indent="-342900">
              <a:buFont typeface="Arial" panose="020B0604020202020204" pitchFamily="34" charset="0"/>
              <a:buChar char="•"/>
            </a:pPr>
            <a:r>
              <a:rPr lang="en-US" dirty="0"/>
              <a:t>Recommending corrections or enhancements to decision makers.</a:t>
            </a:r>
          </a:p>
          <a:p>
            <a:pPr marL="342900" indent="-342900">
              <a:buFont typeface="Arial" panose="020B0604020202020204" pitchFamily="34" charset="0"/>
              <a:buChar char="•"/>
            </a:pPr>
            <a:r>
              <a:rPr lang="en-US" dirty="0"/>
              <a:t>Aligning delivery teams on priority. </a:t>
            </a:r>
          </a:p>
          <a:p>
            <a:pPr marL="342900" indent="-342900">
              <a:buFont typeface="Arial" panose="020B0604020202020204" pitchFamily="34" charset="0"/>
              <a:buChar char="•"/>
            </a:pPr>
            <a:r>
              <a:rPr lang="en-US" dirty="0"/>
              <a:t>Showcasing the direction of applications to stakeholders.</a:t>
            </a:r>
            <a:endParaRPr lang="en-US" b="1" dirty="0"/>
          </a:p>
        </p:txBody>
      </p:sp>
      <p:sp>
        <p:nvSpPr>
          <p:cNvPr id="6" name="TextBox 5">
            <a:extLst>
              <a:ext uri="{FF2B5EF4-FFF2-40B4-BE49-F238E27FC236}">
                <a16:creationId xmlns:a16="http://schemas.microsoft.com/office/drawing/2014/main" id="{98A7BD69-2323-42AA-B5A0-F94CE4E88D52}"/>
              </a:ext>
            </a:extLst>
          </p:cNvPr>
          <p:cNvSpPr txBox="1"/>
          <p:nvPr/>
        </p:nvSpPr>
        <p:spPr>
          <a:xfrm>
            <a:off x="9913456" y="5365502"/>
            <a:ext cx="2209126" cy="1015663"/>
          </a:xfrm>
          <a:prstGeom prst="rect">
            <a:avLst/>
          </a:prstGeom>
        </p:spPr>
        <p:txBody>
          <a:bodyPr wrap="square" rtlCol="0">
            <a:spAutoFit/>
          </a:bodyPr>
          <a:lstStyle/>
          <a:p>
            <a:pPr algn="ctr"/>
            <a:r>
              <a:rPr lang="en-US" sz="1200" dirty="0">
                <a:latin typeface="Montserrat" panose="00000500000000000000" pitchFamily="2" charset="0"/>
              </a:rPr>
              <a:t>The artifact that showcases the strategic directions for your applications over a given timeline.</a:t>
            </a:r>
          </a:p>
        </p:txBody>
      </p:sp>
      <p:grpSp>
        <p:nvGrpSpPr>
          <p:cNvPr id="8" name="Group 7">
            <a:extLst>
              <a:ext uri="{FF2B5EF4-FFF2-40B4-BE49-F238E27FC236}">
                <a16:creationId xmlns:a16="http://schemas.microsoft.com/office/drawing/2014/main" id="{44609F53-8D63-4150-84E5-485FC3B97312}"/>
              </a:ext>
            </a:extLst>
          </p:cNvPr>
          <p:cNvGrpSpPr/>
          <p:nvPr/>
        </p:nvGrpSpPr>
        <p:grpSpPr>
          <a:xfrm>
            <a:off x="9936932" y="3208677"/>
            <a:ext cx="2162175" cy="2185340"/>
            <a:chOff x="6357815" y="3428379"/>
            <a:chExt cx="2162175" cy="2185340"/>
          </a:xfrm>
        </p:grpSpPr>
        <p:sp>
          <p:nvSpPr>
            <p:cNvPr id="9" name="TextBox 8">
              <a:extLst>
                <a:ext uri="{FF2B5EF4-FFF2-40B4-BE49-F238E27FC236}">
                  <a16:creationId xmlns:a16="http://schemas.microsoft.com/office/drawing/2014/main" id="{6023D301-1294-422F-A161-8F4E2FB4F108}"/>
                </a:ext>
              </a:extLst>
            </p:cNvPr>
            <p:cNvSpPr txBox="1"/>
            <p:nvPr/>
          </p:nvSpPr>
          <p:spPr>
            <a:xfrm rot="17501">
              <a:off x="6471330" y="5336720"/>
              <a:ext cx="1935146" cy="276999"/>
            </a:xfrm>
            <a:prstGeom prst="rect">
              <a:avLst/>
            </a:prstGeom>
            <a:solidFill>
              <a:schemeClr val="accent3">
                <a:lumMod val="60000"/>
                <a:lumOff val="40000"/>
              </a:schemeClr>
            </a:solidFill>
            <a:ln w="19050">
              <a:noFill/>
            </a:ln>
          </p:spPr>
          <p:txBody>
            <a:bodyPr wrap="none" rtlCol="0">
              <a:spAutoFit/>
            </a:bodyPr>
            <a:lstStyle/>
            <a:p>
              <a:pPr algn="ctr"/>
              <a:r>
                <a:rPr lang="en-US" sz="1200" b="1" dirty="0">
                  <a:latin typeface="Montserrat" panose="00000500000000000000" pitchFamily="2" charset="0"/>
                </a:rPr>
                <a:t>Application Roadmap</a:t>
              </a:r>
              <a:endParaRPr lang="en-CA" sz="1200" b="1" dirty="0">
                <a:latin typeface="Montserrat" panose="00000500000000000000" pitchFamily="2" charset="0"/>
              </a:endParaRPr>
            </a:p>
          </p:txBody>
        </p:sp>
        <p:pic>
          <p:nvPicPr>
            <p:cNvPr id="10" name="Picture 9">
              <a:extLst>
                <a:ext uri="{FF2B5EF4-FFF2-40B4-BE49-F238E27FC236}">
                  <a16:creationId xmlns:a16="http://schemas.microsoft.com/office/drawing/2014/main" id="{11DD1407-E317-4FEE-8648-9A1C7E5125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7815" y="3428379"/>
              <a:ext cx="2162175" cy="1856135"/>
            </a:xfrm>
            <a:prstGeom prst="rect">
              <a:avLst/>
            </a:prstGeom>
          </p:spPr>
        </p:pic>
      </p:grpSp>
      <p:sp>
        <p:nvSpPr>
          <p:cNvPr id="11" name="TextBox 10">
            <a:extLst>
              <a:ext uri="{FF2B5EF4-FFF2-40B4-BE49-F238E27FC236}">
                <a16:creationId xmlns:a16="http://schemas.microsoft.com/office/drawing/2014/main" id="{C8388473-FC8C-4229-A6D0-36FE32B0C37A}"/>
              </a:ext>
            </a:extLst>
          </p:cNvPr>
          <p:cNvSpPr txBox="1"/>
          <p:nvPr/>
        </p:nvSpPr>
        <p:spPr>
          <a:xfrm>
            <a:off x="6147594" y="5398517"/>
            <a:ext cx="2052958" cy="830997"/>
          </a:xfrm>
          <a:prstGeom prst="rect">
            <a:avLst/>
          </a:prstGeom>
        </p:spPr>
        <p:txBody>
          <a:bodyPr wrap="square" rtlCol="0">
            <a:spAutoFit/>
          </a:bodyPr>
          <a:lstStyle/>
          <a:p>
            <a:pPr algn="ctr"/>
            <a:r>
              <a:rPr lang="en-US" sz="1200" dirty="0">
                <a:latin typeface="Montserrat" panose="00000500000000000000" pitchFamily="2" charset="0"/>
              </a:rPr>
              <a:t>The artifact that documents and informs the business of your application portfolio.</a:t>
            </a:r>
          </a:p>
        </p:txBody>
      </p:sp>
      <p:grpSp>
        <p:nvGrpSpPr>
          <p:cNvPr id="12" name="Group 11">
            <a:extLst>
              <a:ext uri="{FF2B5EF4-FFF2-40B4-BE49-F238E27FC236}">
                <a16:creationId xmlns:a16="http://schemas.microsoft.com/office/drawing/2014/main" id="{050303AC-C061-47D4-8019-04C6C53DB3C8}"/>
              </a:ext>
            </a:extLst>
          </p:cNvPr>
          <p:cNvGrpSpPr/>
          <p:nvPr/>
        </p:nvGrpSpPr>
        <p:grpSpPr>
          <a:xfrm>
            <a:off x="4571322" y="1660209"/>
            <a:ext cx="2015296" cy="1882759"/>
            <a:chOff x="312618" y="1829529"/>
            <a:chExt cx="2015296" cy="1882759"/>
          </a:xfrm>
        </p:grpSpPr>
        <p:pic>
          <p:nvPicPr>
            <p:cNvPr id="13" name="Picture 12">
              <a:extLst>
                <a:ext uri="{FF2B5EF4-FFF2-40B4-BE49-F238E27FC236}">
                  <a16:creationId xmlns:a16="http://schemas.microsoft.com/office/drawing/2014/main" id="{823D2539-1D1B-4DE5-BA13-0FA4A30155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371" y="1829529"/>
              <a:ext cx="1868834" cy="1790313"/>
            </a:xfrm>
            <a:prstGeom prst="rect">
              <a:avLst/>
            </a:prstGeom>
          </p:spPr>
        </p:pic>
        <p:sp>
          <p:nvSpPr>
            <p:cNvPr id="14" name="TextBox 13">
              <a:extLst>
                <a:ext uri="{FF2B5EF4-FFF2-40B4-BE49-F238E27FC236}">
                  <a16:creationId xmlns:a16="http://schemas.microsoft.com/office/drawing/2014/main" id="{C3349BAF-FF52-4C45-BF5C-6C224F8622BB}"/>
                </a:ext>
              </a:extLst>
            </p:cNvPr>
            <p:cNvSpPr txBox="1"/>
            <p:nvPr/>
          </p:nvSpPr>
          <p:spPr>
            <a:xfrm rot="17501">
              <a:off x="312618" y="3435289"/>
              <a:ext cx="2015296" cy="276999"/>
            </a:xfrm>
            <a:prstGeom prst="rect">
              <a:avLst/>
            </a:prstGeom>
            <a:solidFill>
              <a:srgbClr val="92D050"/>
            </a:solidFill>
            <a:ln w="19050">
              <a:solidFill>
                <a:schemeClr val="bg1"/>
              </a:solidFill>
            </a:ln>
          </p:spPr>
          <p:txBody>
            <a:bodyPr wrap="none" rtlCol="0">
              <a:spAutoFit/>
            </a:bodyPr>
            <a:lstStyle/>
            <a:p>
              <a:pPr algn="ctr"/>
              <a:r>
                <a:rPr lang="en-US" sz="1200" b="1" dirty="0">
                  <a:latin typeface="Montserrat" panose="00000500000000000000" pitchFamily="2" charset="0"/>
                </a:rPr>
                <a:t>Application Alignment</a:t>
              </a:r>
              <a:endParaRPr lang="en-CA" sz="1200" b="1" dirty="0">
                <a:latin typeface="Montserrat" panose="00000500000000000000" pitchFamily="2" charset="0"/>
              </a:endParaRPr>
            </a:p>
          </p:txBody>
        </p:sp>
      </p:grpSp>
      <p:sp>
        <p:nvSpPr>
          <p:cNvPr id="15" name="TextBox 14">
            <a:extLst>
              <a:ext uri="{FF2B5EF4-FFF2-40B4-BE49-F238E27FC236}">
                <a16:creationId xmlns:a16="http://schemas.microsoft.com/office/drawing/2014/main" id="{A5899B17-2FBF-4C22-AF10-F656074373C6}"/>
              </a:ext>
            </a:extLst>
          </p:cNvPr>
          <p:cNvSpPr txBox="1"/>
          <p:nvPr/>
        </p:nvSpPr>
        <p:spPr>
          <a:xfrm>
            <a:off x="4644551" y="3528144"/>
            <a:ext cx="1868834" cy="1384995"/>
          </a:xfrm>
          <a:prstGeom prst="rect">
            <a:avLst/>
          </a:prstGeom>
        </p:spPr>
        <p:txBody>
          <a:bodyPr wrap="square" rtlCol="0">
            <a:spAutoFit/>
          </a:bodyPr>
          <a:lstStyle/>
          <a:p>
            <a:pPr algn="ctr"/>
            <a:r>
              <a:rPr lang="en-US" sz="1200" dirty="0">
                <a:latin typeface="Montserrat" panose="00000500000000000000" pitchFamily="2" charset="0"/>
              </a:rPr>
              <a:t>The process of revealing application information through interviewing stakeholders and aligning to business capabilities.</a:t>
            </a:r>
          </a:p>
        </p:txBody>
      </p:sp>
      <p:grpSp>
        <p:nvGrpSpPr>
          <p:cNvPr id="16" name="Group 15">
            <a:extLst>
              <a:ext uri="{FF2B5EF4-FFF2-40B4-BE49-F238E27FC236}">
                <a16:creationId xmlns:a16="http://schemas.microsoft.com/office/drawing/2014/main" id="{A9F220E1-68EF-4125-A785-DCE734EAD4A4}"/>
              </a:ext>
            </a:extLst>
          </p:cNvPr>
          <p:cNvGrpSpPr/>
          <p:nvPr/>
        </p:nvGrpSpPr>
        <p:grpSpPr>
          <a:xfrm>
            <a:off x="7797790" y="1807101"/>
            <a:ext cx="2372765" cy="1740449"/>
            <a:chOff x="4327848" y="1960360"/>
            <a:chExt cx="2372765" cy="1740449"/>
          </a:xfrm>
        </p:grpSpPr>
        <p:pic>
          <p:nvPicPr>
            <p:cNvPr id="17" name="Picture 16">
              <a:extLst>
                <a:ext uri="{FF2B5EF4-FFF2-40B4-BE49-F238E27FC236}">
                  <a16:creationId xmlns:a16="http://schemas.microsoft.com/office/drawing/2014/main" id="{9E1D1350-1052-4D17-B483-1EDFF2836F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0874" y="1960360"/>
              <a:ext cx="1936563" cy="1557397"/>
            </a:xfrm>
            <a:prstGeom prst="rect">
              <a:avLst/>
            </a:prstGeom>
          </p:spPr>
        </p:pic>
        <p:sp>
          <p:nvSpPr>
            <p:cNvPr id="18" name="TextBox 17">
              <a:extLst>
                <a:ext uri="{FF2B5EF4-FFF2-40B4-BE49-F238E27FC236}">
                  <a16:creationId xmlns:a16="http://schemas.microsoft.com/office/drawing/2014/main" id="{9F4136D9-E950-4AD0-AFBC-9A36BEFA0F81}"/>
                </a:ext>
              </a:extLst>
            </p:cNvPr>
            <p:cNvSpPr txBox="1"/>
            <p:nvPr/>
          </p:nvSpPr>
          <p:spPr>
            <a:xfrm rot="17501">
              <a:off x="4327848" y="3423810"/>
              <a:ext cx="2372765" cy="276999"/>
            </a:xfrm>
            <a:prstGeom prst="rect">
              <a:avLst/>
            </a:prstGeom>
            <a:solidFill>
              <a:srgbClr val="92D050"/>
            </a:solidFill>
            <a:ln w="19050">
              <a:solidFill>
                <a:schemeClr val="bg1"/>
              </a:solidFill>
            </a:ln>
          </p:spPr>
          <p:txBody>
            <a:bodyPr wrap="none" rtlCol="0">
              <a:spAutoFit/>
            </a:bodyPr>
            <a:lstStyle/>
            <a:p>
              <a:pPr algn="ctr"/>
              <a:r>
                <a:rPr lang="en-US" sz="1200" b="1" dirty="0">
                  <a:latin typeface="Montserrat" panose="00000500000000000000" pitchFamily="2" charset="0"/>
                </a:rPr>
                <a:t>Application Rationalization</a:t>
              </a:r>
              <a:endParaRPr lang="en-CA" sz="1200" b="1" dirty="0">
                <a:latin typeface="Montserrat" panose="00000500000000000000" pitchFamily="2" charset="0"/>
              </a:endParaRPr>
            </a:p>
          </p:txBody>
        </p:sp>
      </p:grpSp>
      <p:grpSp>
        <p:nvGrpSpPr>
          <p:cNvPr id="19" name="Group 18">
            <a:extLst>
              <a:ext uri="{FF2B5EF4-FFF2-40B4-BE49-F238E27FC236}">
                <a16:creationId xmlns:a16="http://schemas.microsoft.com/office/drawing/2014/main" id="{C1B4EAEA-DA9B-4DAD-A708-96659D2103D2}"/>
              </a:ext>
            </a:extLst>
          </p:cNvPr>
          <p:cNvGrpSpPr/>
          <p:nvPr/>
        </p:nvGrpSpPr>
        <p:grpSpPr>
          <a:xfrm>
            <a:off x="6228159" y="3813352"/>
            <a:ext cx="1933543" cy="1597460"/>
            <a:chOff x="2357127" y="3716870"/>
            <a:chExt cx="1933543" cy="1597460"/>
          </a:xfrm>
        </p:grpSpPr>
        <p:sp>
          <p:nvSpPr>
            <p:cNvPr id="20" name="TextBox 19">
              <a:extLst>
                <a:ext uri="{FF2B5EF4-FFF2-40B4-BE49-F238E27FC236}">
                  <a16:creationId xmlns:a16="http://schemas.microsoft.com/office/drawing/2014/main" id="{0FF33C4E-DFA8-4202-A8BF-E83EB229367E}"/>
                </a:ext>
              </a:extLst>
            </p:cNvPr>
            <p:cNvSpPr txBox="1"/>
            <p:nvPr/>
          </p:nvSpPr>
          <p:spPr>
            <a:xfrm rot="17501">
              <a:off x="2357127" y="5037331"/>
              <a:ext cx="1933543" cy="276999"/>
            </a:xfrm>
            <a:prstGeom prst="rect">
              <a:avLst/>
            </a:prstGeom>
            <a:solidFill>
              <a:schemeClr val="accent3">
                <a:lumMod val="60000"/>
                <a:lumOff val="40000"/>
              </a:schemeClr>
            </a:solidFill>
            <a:ln w="19050">
              <a:noFill/>
            </a:ln>
          </p:spPr>
          <p:txBody>
            <a:bodyPr wrap="none" rtlCol="0">
              <a:spAutoFit/>
            </a:bodyPr>
            <a:lstStyle/>
            <a:p>
              <a:pPr algn="ctr"/>
              <a:r>
                <a:rPr lang="en-US" sz="1200" b="1" dirty="0">
                  <a:latin typeface="Montserrat" panose="00000500000000000000" pitchFamily="2" charset="0"/>
                </a:rPr>
                <a:t>Application Inventory</a:t>
              </a:r>
              <a:endParaRPr lang="en-CA" sz="1200" b="1" dirty="0">
                <a:latin typeface="Montserrat" panose="00000500000000000000" pitchFamily="2" charset="0"/>
              </a:endParaRPr>
            </a:p>
          </p:txBody>
        </p:sp>
        <p:pic>
          <p:nvPicPr>
            <p:cNvPr id="21" name="Picture 2" descr="Image result for icon list">
              <a:extLst>
                <a:ext uri="{FF2B5EF4-FFF2-40B4-BE49-F238E27FC236}">
                  <a16:creationId xmlns:a16="http://schemas.microsoft.com/office/drawing/2014/main" id="{30B1D444-39A5-4636-AE87-503CF75F1DB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95723" y="3716870"/>
              <a:ext cx="1252848" cy="125284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8DADD9DB-604D-4268-A346-D25E51E28E1E}"/>
              </a:ext>
            </a:extLst>
          </p:cNvPr>
          <p:cNvSpPr txBox="1"/>
          <p:nvPr/>
        </p:nvSpPr>
        <p:spPr>
          <a:xfrm>
            <a:off x="7901293" y="3567092"/>
            <a:ext cx="2162174" cy="1200329"/>
          </a:xfrm>
          <a:prstGeom prst="rect">
            <a:avLst/>
          </a:prstGeom>
        </p:spPr>
        <p:txBody>
          <a:bodyPr wrap="square" rtlCol="0">
            <a:spAutoFit/>
          </a:bodyPr>
          <a:lstStyle/>
          <a:p>
            <a:pPr algn="ctr"/>
            <a:r>
              <a:rPr lang="en-US" sz="1200" dirty="0">
                <a:latin typeface="Montserrat" panose="00000500000000000000" pitchFamily="2" charset="0"/>
              </a:rPr>
              <a:t>The process of collecting information and assessing your applications to determine recommended dispositions.</a:t>
            </a:r>
          </a:p>
        </p:txBody>
      </p:sp>
    </p:spTree>
    <p:extLst>
      <p:ext uri="{BB962C8B-B14F-4D97-AF65-F5344CB8AC3E}">
        <p14:creationId xmlns:p14="http://schemas.microsoft.com/office/powerpoint/2010/main" val="409909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770A5-4AE9-415D-96B9-CFA40E328E18}"/>
              </a:ext>
            </a:extLst>
          </p:cNvPr>
          <p:cNvSpPr>
            <a:spLocks noGrp="1"/>
          </p:cNvSpPr>
          <p:nvPr>
            <p:ph type="title"/>
          </p:nvPr>
        </p:nvSpPr>
        <p:spPr>
          <a:xfrm>
            <a:off x="4678028" y="530021"/>
            <a:ext cx="7272672" cy="1130188"/>
          </a:xfrm>
        </p:spPr>
        <p:txBody>
          <a:bodyPr/>
          <a:lstStyle/>
          <a:p>
            <a:r>
              <a:rPr lang="en-US" sz="2800" dirty="0"/>
              <a:t>Build your APM maturity by taking the right steps at the right time</a:t>
            </a:r>
          </a:p>
        </p:txBody>
      </p:sp>
      <p:sp>
        <p:nvSpPr>
          <p:cNvPr id="4" name="Text Placeholder 3">
            <a:extLst>
              <a:ext uri="{FF2B5EF4-FFF2-40B4-BE49-F238E27FC236}">
                <a16:creationId xmlns:a16="http://schemas.microsoft.com/office/drawing/2014/main" id="{2B52D105-D42C-4FD1-9028-4A568B247A1D}"/>
              </a:ext>
            </a:extLst>
          </p:cNvPr>
          <p:cNvSpPr>
            <a:spLocks noGrp="1"/>
          </p:cNvSpPr>
          <p:nvPr>
            <p:ph type="body" sz="quarter" idx="14"/>
          </p:nvPr>
        </p:nvSpPr>
        <p:spPr/>
        <p:txBody>
          <a:bodyPr/>
          <a:lstStyle/>
          <a:p>
            <a:r>
              <a:rPr lang="en-US" b="1" dirty="0"/>
              <a:t>Info-Tech’s </a:t>
            </a:r>
            <a:r>
              <a:rPr lang="en-US" b="1" i="1" dirty="0">
                <a:hlinkClick r:id="rId3">
                  <a:extLst>
                    <a:ext uri="{A12FA001-AC4F-418D-AE19-62706E023703}">
                      <ahyp:hlinkClr xmlns:ahyp="http://schemas.microsoft.com/office/drawing/2018/hyperlinkcolor" val="tx"/>
                    </a:ext>
                  </a:extLst>
                </a:hlinkClick>
              </a:rPr>
              <a:t>Build an Application  Rationalization Framework</a:t>
            </a:r>
            <a:r>
              <a:rPr lang="en-US" i="1" dirty="0"/>
              <a:t> </a:t>
            </a:r>
            <a:r>
              <a:rPr lang="en-US" dirty="0"/>
              <a:t>provides additional TCO and value tools to help build out your portfolio strategy.</a:t>
            </a:r>
          </a:p>
        </p:txBody>
      </p:sp>
      <p:grpSp>
        <p:nvGrpSpPr>
          <p:cNvPr id="23" name="Group 22">
            <a:extLst>
              <a:ext uri="{FF2B5EF4-FFF2-40B4-BE49-F238E27FC236}">
                <a16:creationId xmlns:a16="http://schemas.microsoft.com/office/drawing/2014/main" id="{57776B41-7BB5-4486-99E0-12DE60CBF89D}"/>
              </a:ext>
            </a:extLst>
          </p:cNvPr>
          <p:cNvGrpSpPr/>
          <p:nvPr/>
        </p:nvGrpSpPr>
        <p:grpSpPr>
          <a:xfrm>
            <a:off x="667449" y="1459776"/>
            <a:ext cx="9720001" cy="9720000"/>
            <a:chOff x="-940772" y="1171367"/>
            <a:chExt cx="9720001" cy="9720000"/>
          </a:xfrm>
        </p:grpSpPr>
        <p:sp>
          <p:nvSpPr>
            <p:cNvPr id="24" name="TextBox 46">
              <a:extLst>
                <a:ext uri="{FF2B5EF4-FFF2-40B4-BE49-F238E27FC236}">
                  <a16:creationId xmlns:a16="http://schemas.microsoft.com/office/drawing/2014/main" id="{3190C063-9727-4E15-96DD-4CA47C3F8DAD}"/>
                </a:ext>
              </a:extLst>
            </p:cNvPr>
            <p:cNvSpPr txBox="1"/>
            <p:nvPr/>
          </p:nvSpPr>
          <p:spPr>
            <a:xfrm>
              <a:off x="3845918" y="2862689"/>
              <a:ext cx="1392381" cy="707886"/>
            </a:xfrm>
            <a:prstGeom prst="rect">
              <a:avLst/>
            </a:prstGeom>
          </p:spPr>
          <p:txBody>
            <a:bodyPr wrap="square" rtlCol="0">
              <a:spAutoFit/>
            </a:bodyPr>
            <a:lstStyle/>
            <a:p>
              <a:r>
                <a:rPr lang="en-CA" sz="2000" dirty="0">
                  <a:solidFill>
                    <a:srgbClr val="FFFFFF"/>
                  </a:solidFill>
                  <a:latin typeface="Montserrat" panose="00000500000000000000" pitchFamily="2" charset="0"/>
                </a:rPr>
                <a:t>Improve</a:t>
              </a:r>
            </a:p>
            <a:p>
              <a:endParaRPr lang="en-CA" sz="2000" dirty="0">
                <a:solidFill>
                  <a:srgbClr val="FFFFFF"/>
                </a:solidFill>
                <a:latin typeface="Montserrat" panose="00000500000000000000" pitchFamily="2" charset="0"/>
              </a:endParaRPr>
            </a:p>
          </p:txBody>
        </p:sp>
        <p:sp>
          <p:nvSpPr>
            <p:cNvPr id="25" name="TextBox 47">
              <a:extLst>
                <a:ext uri="{FF2B5EF4-FFF2-40B4-BE49-F238E27FC236}">
                  <a16:creationId xmlns:a16="http://schemas.microsoft.com/office/drawing/2014/main" id="{432DCF2E-CE8F-4EC9-B1C6-F62DAE82B2E1}"/>
                </a:ext>
              </a:extLst>
            </p:cNvPr>
            <p:cNvSpPr txBox="1"/>
            <p:nvPr/>
          </p:nvSpPr>
          <p:spPr>
            <a:xfrm>
              <a:off x="4017371" y="3364726"/>
              <a:ext cx="1508256" cy="261610"/>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Reduce Costs</a:t>
              </a:r>
            </a:p>
          </p:txBody>
        </p:sp>
        <p:sp>
          <p:nvSpPr>
            <p:cNvPr id="26" name="TextBox 48">
              <a:extLst>
                <a:ext uri="{FF2B5EF4-FFF2-40B4-BE49-F238E27FC236}">
                  <a16:creationId xmlns:a16="http://schemas.microsoft.com/office/drawing/2014/main" id="{B1FD6C9A-48A2-46A8-9FF6-29D11EB7C2D9}"/>
                </a:ext>
              </a:extLst>
            </p:cNvPr>
            <p:cNvSpPr txBox="1"/>
            <p:nvPr/>
          </p:nvSpPr>
          <p:spPr>
            <a:xfrm>
              <a:off x="5087975" y="4004678"/>
              <a:ext cx="1114235" cy="769441"/>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Eliminate Redundancy</a:t>
              </a:r>
            </a:p>
            <a:p>
              <a:pPr marL="72000"/>
              <a:endParaRPr lang="en-CA" sz="1100" dirty="0">
                <a:solidFill>
                  <a:srgbClr val="FFFFFF"/>
                </a:solidFill>
                <a:latin typeface="Montserrat" panose="00000500000000000000" pitchFamily="2" charset="0"/>
              </a:endParaRPr>
            </a:p>
          </p:txBody>
        </p:sp>
        <p:sp>
          <p:nvSpPr>
            <p:cNvPr id="27" name="TextBox 49">
              <a:extLst>
                <a:ext uri="{FF2B5EF4-FFF2-40B4-BE49-F238E27FC236}">
                  <a16:creationId xmlns:a16="http://schemas.microsoft.com/office/drawing/2014/main" id="{2AAFD133-0B38-4755-8BBE-2AE0CF6904A1}"/>
                </a:ext>
              </a:extLst>
            </p:cNvPr>
            <p:cNvSpPr txBox="1"/>
            <p:nvPr/>
          </p:nvSpPr>
          <p:spPr>
            <a:xfrm>
              <a:off x="5444986" y="4465801"/>
              <a:ext cx="1272978"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Reduce Risk</a:t>
              </a:r>
            </a:p>
            <a:p>
              <a:endParaRPr lang="en-CA" sz="1100" dirty="0">
                <a:solidFill>
                  <a:srgbClr val="FFFFFF"/>
                </a:solidFill>
                <a:latin typeface="Montserrat" panose="00000500000000000000" pitchFamily="2" charset="0"/>
              </a:endParaRPr>
            </a:p>
          </p:txBody>
        </p:sp>
        <p:sp>
          <p:nvSpPr>
            <p:cNvPr id="28" name="TextBox 50">
              <a:extLst>
                <a:ext uri="{FF2B5EF4-FFF2-40B4-BE49-F238E27FC236}">
                  <a16:creationId xmlns:a16="http://schemas.microsoft.com/office/drawing/2014/main" id="{810268C8-9F48-4FB1-B36A-960C9205D207}"/>
                </a:ext>
              </a:extLst>
            </p:cNvPr>
            <p:cNvSpPr txBox="1"/>
            <p:nvPr/>
          </p:nvSpPr>
          <p:spPr>
            <a:xfrm>
              <a:off x="5694820" y="4804986"/>
              <a:ext cx="958390" cy="7386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Increase Efficiency</a:t>
              </a:r>
            </a:p>
            <a:p>
              <a:endParaRPr lang="en-CA" sz="2000" dirty="0">
                <a:solidFill>
                  <a:srgbClr val="FFFFFF"/>
                </a:solidFill>
                <a:latin typeface="Montserrat" panose="00000500000000000000" pitchFamily="2" charset="0"/>
              </a:endParaRPr>
            </a:p>
          </p:txBody>
        </p:sp>
        <p:sp>
          <p:nvSpPr>
            <p:cNvPr id="29" name="TextBox 51">
              <a:extLst>
                <a:ext uri="{FF2B5EF4-FFF2-40B4-BE49-F238E27FC236}">
                  <a16:creationId xmlns:a16="http://schemas.microsoft.com/office/drawing/2014/main" id="{DDD2A591-E68E-435A-9683-625FF374C93A}"/>
                </a:ext>
              </a:extLst>
            </p:cNvPr>
            <p:cNvSpPr txBox="1"/>
            <p:nvPr/>
          </p:nvSpPr>
          <p:spPr>
            <a:xfrm>
              <a:off x="5851657" y="5373831"/>
              <a:ext cx="1043190"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Increase Productivity</a:t>
              </a:r>
            </a:p>
          </p:txBody>
        </p:sp>
        <p:sp>
          <p:nvSpPr>
            <p:cNvPr id="30" name="TextBox 52">
              <a:extLst>
                <a:ext uri="{FF2B5EF4-FFF2-40B4-BE49-F238E27FC236}">
                  <a16:creationId xmlns:a16="http://schemas.microsoft.com/office/drawing/2014/main" id="{CE76BEFB-132B-49D1-AAC7-19C5FCFBA4D2}"/>
                </a:ext>
              </a:extLst>
            </p:cNvPr>
            <p:cNvSpPr txBox="1"/>
            <p:nvPr/>
          </p:nvSpPr>
          <p:spPr>
            <a:xfrm>
              <a:off x="3845918" y="1415044"/>
              <a:ext cx="1699996" cy="400110"/>
            </a:xfrm>
            <a:prstGeom prst="rect">
              <a:avLst/>
            </a:prstGeom>
          </p:spPr>
          <p:txBody>
            <a:bodyPr wrap="square" rtlCol="0">
              <a:spAutoFit/>
            </a:bodyPr>
            <a:lstStyle/>
            <a:p>
              <a:pPr algn="l"/>
              <a:r>
                <a:rPr lang="en-CA" sz="2000" dirty="0">
                  <a:solidFill>
                    <a:srgbClr val="FFFFFF"/>
                  </a:solidFill>
                  <a:latin typeface="Montserrat" panose="00000500000000000000" pitchFamily="2" charset="0"/>
                </a:rPr>
                <a:t>Transform</a:t>
              </a:r>
            </a:p>
          </p:txBody>
        </p:sp>
        <p:sp>
          <p:nvSpPr>
            <p:cNvPr id="31" name="TextBox 54">
              <a:extLst>
                <a:ext uri="{FF2B5EF4-FFF2-40B4-BE49-F238E27FC236}">
                  <a16:creationId xmlns:a16="http://schemas.microsoft.com/office/drawing/2014/main" id="{BF69195C-6399-4A86-B837-34EB15AD3413}"/>
                </a:ext>
              </a:extLst>
            </p:cNvPr>
            <p:cNvSpPr txBox="1"/>
            <p:nvPr/>
          </p:nvSpPr>
          <p:spPr>
            <a:xfrm>
              <a:off x="5130499" y="2271712"/>
              <a:ext cx="1288219"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Modernize Product</a:t>
              </a:r>
            </a:p>
          </p:txBody>
        </p:sp>
        <p:sp>
          <p:nvSpPr>
            <p:cNvPr id="32" name="TextBox 55">
              <a:extLst>
                <a:ext uri="{FF2B5EF4-FFF2-40B4-BE49-F238E27FC236}">
                  <a16:creationId xmlns:a16="http://schemas.microsoft.com/office/drawing/2014/main" id="{005EBC02-A325-475F-B36A-B0012DF2EE19}"/>
                </a:ext>
              </a:extLst>
            </p:cNvPr>
            <p:cNvSpPr txBox="1"/>
            <p:nvPr/>
          </p:nvSpPr>
          <p:spPr>
            <a:xfrm>
              <a:off x="7230685" y="5119875"/>
              <a:ext cx="1274544"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Enable Scalability &amp; Agility</a:t>
              </a:r>
            </a:p>
          </p:txBody>
        </p:sp>
        <p:sp>
          <p:nvSpPr>
            <p:cNvPr id="33" name="TextBox 56">
              <a:extLst>
                <a:ext uri="{FF2B5EF4-FFF2-40B4-BE49-F238E27FC236}">
                  <a16:creationId xmlns:a16="http://schemas.microsoft.com/office/drawing/2014/main" id="{B8ACC62A-93CF-457B-8C14-3CD7E1865440}"/>
                </a:ext>
              </a:extLst>
            </p:cNvPr>
            <p:cNvSpPr txBox="1"/>
            <p:nvPr/>
          </p:nvSpPr>
          <p:spPr>
            <a:xfrm>
              <a:off x="5971363" y="2765134"/>
              <a:ext cx="1156739"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Restructure Architecture</a:t>
              </a:r>
            </a:p>
          </p:txBody>
        </p:sp>
        <p:sp>
          <p:nvSpPr>
            <p:cNvPr id="34" name="TextBox 57">
              <a:extLst>
                <a:ext uri="{FF2B5EF4-FFF2-40B4-BE49-F238E27FC236}">
                  <a16:creationId xmlns:a16="http://schemas.microsoft.com/office/drawing/2014/main" id="{8A45D6D0-4D39-4421-A7DA-A7BBB99E9301}"/>
                </a:ext>
              </a:extLst>
            </p:cNvPr>
            <p:cNvSpPr txBox="1"/>
            <p:nvPr/>
          </p:nvSpPr>
          <p:spPr>
            <a:xfrm>
              <a:off x="6727973" y="3469671"/>
              <a:ext cx="1066259"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Increase Business Value</a:t>
              </a:r>
            </a:p>
          </p:txBody>
        </p:sp>
        <p:sp>
          <p:nvSpPr>
            <p:cNvPr id="35" name="TextBox 58">
              <a:extLst>
                <a:ext uri="{FF2B5EF4-FFF2-40B4-BE49-F238E27FC236}">
                  <a16:creationId xmlns:a16="http://schemas.microsoft.com/office/drawing/2014/main" id="{BA58E332-190E-4317-85A0-6D255674D02F}"/>
                </a:ext>
              </a:extLst>
            </p:cNvPr>
            <p:cNvSpPr txBox="1"/>
            <p:nvPr/>
          </p:nvSpPr>
          <p:spPr>
            <a:xfrm>
              <a:off x="7020841" y="4226731"/>
              <a:ext cx="1270626"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Recognize New Capabilities</a:t>
              </a:r>
            </a:p>
          </p:txBody>
        </p:sp>
        <p:sp>
          <p:nvSpPr>
            <p:cNvPr id="36" name="TextBox 56">
              <a:extLst>
                <a:ext uri="{FF2B5EF4-FFF2-40B4-BE49-F238E27FC236}">
                  <a16:creationId xmlns:a16="http://schemas.microsoft.com/office/drawing/2014/main" id="{C1652A86-4B9B-4BF4-A0CF-CA1115B6EB46}"/>
                </a:ext>
              </a:extLst>
            </p:cNvPr>
            <p:cNvSpPr txBox="1"/>
            <p:nvPr/>
          </p:nvSpPr>
          <p:spPr>
            <a:xfrm>
              <a:off x="4116051" y="1858689"/>
              <a:ext cx="1537202"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Innovate Business Processes</a:t>
              </a:r>
            </a:p>
          </p:txBody>
        </p:sp>
        <p:sp>
          <p:nvSpPr>
            <p:cNvPr id="37" name="TextBox 48">
              <a:extLst>
                <a:ext uri="{FF2B5EF4-FFF2-40B4-BE49-F238E27FC236}">
                  <a16:creationId xmlns:a16="http://schemas.microsoft.com/office/drawing/2014/main" id="{E4A30F27-0107-405D-B035-D89F13A0BBDA}"/>
                </a:ext>
              </a:extLst>
            </p:cNvPr>
            <p:cNvSpPr txBox="1"/>
            <p:nvPr/>
          </p:nvSpPr>
          <p:spPr>
            <a:xfrm>
              <a:off x="4596696" y="3646073"/>
              <a:ext cx="1531755"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Predict Retirement</a:t>
              </a:r>
            </a:p>
            <a:p>
              <a:pPr marL="72000"/>
              <a:endParaRPr lang="en-CA" sz="1100" dirty="0">
                <a:solidFill>
                  <a:srgbClr val="FFFFFF"/>
                </a:solidFill>
                <a:latin typeface="Montserrat" panose="00000500000000000000" pitchFamily="2" charset="0"/>
              </a:endParaRPr>
            </a:p>
          </p:txBody>
        </p:sp>
        <p:grpSp>
          <p:nvGrpSpPr>
            <p:cNvPr id="38" name="Group 37">
              <a:extLst>
                <a:ext uri="{FF2B5EF4-FFF2-40B4-BE49-F238E27FC236}">
                  <a16:creationId xmlns:a16="http://schemas.microsoft.com/office/drawing/2014/main" id="{A72C9DAD-64E1-4096-B1FA-1EB2B0826F3A}"/>
                </a:ext>
              </a:extLst>
            </p:cNvPr>
            <p:cNvGrpSpPr/>
            <p:nvPr/>
          </p:nvGrpSpPr>
          <p:grpSpPr>
            <a:xfrm>
              <a:off x="-940772" y="1171367"/>
              <a:ext cx="9720001" cy="9720000"/>
              <a:chOff x="-1038743" y="1177487"/>
              <a:chExt cx="9720001" cy="9720000"/>
            </a:xfrm>
          </p:grpSpPr>
          <p:cxnSp>
            <p:nvCxnSpPr>
              <p:cNvPr id="39" name="Straight Arrow Connector 2">
                <a:extLst>
                  <a:ext uri="{FF2B5EF4-FFF2-40B4-BE49-F238E27FC236}">
                    <a16:creationId xmlns:a16="http://schemas.microsoft.com/office/drawing/2014/main" id="{935E431E-CDFA-48AA-8B46-E9527EED9D04}"/>
                  </a:ext>
                </a:extLst>
              </p:cNvPr>
              <p:cNvCxnSpPr/>
              <p:nvPr/>
            </p:nvCxnSpPr>
            <p:spPr>
              <a:xfrm flipH="1" flipV="1">
                <a:off x="3740762" y="1302081"/>
                <a:ext cx="11350" cy="478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28">
                <a:extLst>
                  <a:ext uri="{FF2B5EF4-FFF2-40B4-BE49-F238E27FC236}">
                    <a16:creationId xmlns:a16="http://schemas.microsoft.com/office/drawing/2014/main" id="{A79B9AFF-CE77-4012-8B2A-F382C350D488}"/>
                  </a:ext>
                </a:extLst>
              </p:cNvPr>
              <p:cNvSpPr txBox="1"/>
              <p:nvPr/>
            </p:nvSpPr>
            <p:spPr>
              <a:xfrm rot="16200000">
                <a:off x="2139848" y="3156212"/>
                <a:ext cx="2912851" cy="253916"/>
              </a:xfrm>
              <a:prstGeom prst="rect">
                <a:avLst/>
              </a:prstGeom>
            </p:spPr>
            <p:txBody>
              <a:bodyPr wrap="square" rtlCol="0">
                <a:spAutoFit/>
              </a:bodyPr>
              <a:lstStyle/>
              <a:p>
                <a:r>
                  <a:rPr lang="en-CA" sz="1050" dirty="0">
                    <a:solidFill>
                      <a:srgbClr val="333333"/>
                    </a:solidFill>
                    <a:latin typeface="Montserrat" panose="00000500000000000000" pitchFamily="2" charset="0"/>
                  </a:rPr>
                  <a:t>Value to the Business</a:t>
                </a:r>
                <a:endParaRPr lang="en-US" sz="1050" dirty="0">
                  <a:solidFill>
                    <a:srgbClr val="333333"/>
                  </a:solidFill>
                  <a:latin typeface="Montserrat" panose="00000500000000000000" pitchFamily="2" charset="0"/>
                </a:endParaRPr>
              </a:p>
            </p:txBody>
          </p:sp>
          <p:cxnSp>
            <p:nvCxnSpPr>
              <p:cNvPr id="41" name="Straight Arrow Connector 30">
                <a:extLst>
                  <a:ext uri="{FF2B5EF4-FFF2-40B4-BE49-F238E27FC236}">
                    <a16:creationId xmlns:a16="http://schemas.microsoft.com/office/drawing/2014/main" id="{CCEB9AD8-7D84-461D-89ED-D68D9FF92707}"/>
                  </a:ext>
                </a:extLst>
              </p:cNvPr>
              <p:cNvCxnSpPr/>
              <p:nvPr/>
            </p:nvCxnSpPr>
            <p:spPr>
              <a:xfrm flipV="1">
                <a:off x="3742586" y="6085140"/>
                <a:ext cx="4823599" cy="5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ie 41">
                <a:extLst>
                  <a:ext uri="{FF2B5EF4-FFF2-40B4-BE49-F238E27FC236}">
                    <a16:creationId xmlns:a16="http://schemas.microsoft.com/office/drawing/2014/main" id="{4183A353-8652-4C88-BD69-9B06271E72C0}"/>
                  </a:ext>
                </a:extLst>
              </p:cNvPr>
              <p:cNvSpPr/>
              <p:nvPr/>
            </p:nvSpPr>
            <p:spPr>
              <a:xfrm rot="16200000">
                <a:off x="-1038742" y="1177487"/>
                <a:ext cx="9720000" cy="9720000"/>
              </a:xfrm>
              <a:prstGeom prst="pie">
                <a:avLst>
                  <a:gd name="adj1" fmla="val 0"/>
                  <a:gd name="adj2" fmla="val 5387846"/>
                </a:avLst>
              </a:prstGeom>
              <a:solidFill>
                <a:srgbClr val="365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rgbClr val="333333"/>
                  </a:solidFill>
                  <a:latin typeface="Montserrat" panose="00000500000000000000" pitchFamily="2" charset="0"/>
                </a:endParaRPr>
              </a:p>
              <a:p>
                <a:endParaRPr lang="en-US" sz="1050" dirty="0">
                  <a:solidFill>
                    <a:srgbClr val="333333"/>
                  </a:solidFill>
                  <a:latin typeface="Montserrat" panose="00000500000000000000" pitchFamily="2" charset="0"/>
                </a:endParaRPr>
              </a:p>
            </p:txBody>
          </p:sp>
          <p:sp>
            <p:nvSpPr>
              <p:cNvPr id="43" name="Pie 43">
                <a:extLst>
                  <a:ext uri="{FF2B5EF4-FFF2-40B4-BE49-F238E27FC236}">
                    <a16:creationId xmlns:a16="http://schemas.microsoft.com/office/drawing/2014/main" id="{F20D765C-57E6-4D44-8602-7D3BD8839560}"/>
                  </a:ext>
                </a:extLst>
              </p:cNvPr>
              <p:cNvSpPr/>
              <p:nvPr/>
            </p:nvSpPr>
            <p:spPr>
              <a:xfrm rot="16200000">
                <a:off x="383257" y="2617487"/>
                <a:ext cx="6876000" cy="6840000"/>
              </a:xfrm>
              <a:prstGeom prst="pie">
                <a:avLst>
                  <a:gd name="adj1" fmla="val 0"/>
                  <a:gd name="adj2" fmla="val 53912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rgbClr val="333333"/>
                  </a:solidFill>
                  <a:latin typeface="Montserrat" panose="00000500000000000000" pitchFamily="2" charset="0"/>
                </a:endParaRPr>
              </a:p>
            </p:txBody>
          </p:sp>
          <p:sp>
            <p:nvSpPr>
              <p:cNvPr id="44" name="Pie 44">
                <a:extLst>
                  <a:ext uri="{FF2B5EF4-FFF2-40B4-BE49-F238E27FC236}">
                    <a16:creationId xmlns:a16="http://schemas.microsoft.com/office/drawing/2014/main" id="{97E5AAE7-A2E4-443B-903A-45C402F547F7}"/>
                  </a:ext>
                </a:extLst>
              </p:cNvPr>
              <p:cNvSpPr/>
              <p:nvPr/>
            </p:nvSpPr>
            <p:spPr>
              <a:xfrm rot="16200000">
                <a:off x="1661257" y="3877487"/>
                <a:ext cx="4320000" cy="4320000"/>
              </a:xfrm>
              <a:prstGeom prst="pie">
                <a:avLst>
                  <a:gd name="adj1" fmla="val 0"/>
                  <a:gd name="adj2" fmla="val 53936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rgbClr val="333333"/>
                  </a:solidFill>
                  <a:latin typeface="Montserrat" panose="00000500000000000000" pitchFamily="2" charset="0"/>
                </a:endParaRPr>
              </a:p>
            </p:txBody>
          </p:sp>
          <p:sp>
            <p:nvSpPr>
              <p:cNvPr id="45" name="TextBox 45">
                <a:extLst>
                  <a:ext uri="{FF2B5EF4-FFF2-40B4-BE49-F238E27FC236}">
                    <a16:creationId xmlns:a16="http://schemas.microsoft.com/office/drawing/2014/main" id="{E26F2C3C-292F-42BB-BD04-42FF02B019BA}"/>
                  </a:ext>
                </a:extLst>
              </p:cNvPr>
              <p:cNvSpPr txBox="1"/>
              <p:nvPr/>
            </p:nvSpPr>
            <p:spPr>
              <a:xfrm>
                <a:off x="3762458" y="4370620"/>
                <a:ext cx="1551755" cy="261610"/>
              </a:xfrm>
              <a:prstGeom prst="rect">
                <a:avLst/>
              </a:prstGeom>
            </p:spPr>
            <p:txBody>
              <a:bodyPr wrap="square" rtlCol="0">
                <a:spAutoFit/>
              </a:bodyPr>
              <a:lstStyle/>
              <a:p>
                <a:pPr marL="72000" indent="-72000" algn="l">
                  <a:buFont typeface="Arial" panose="020B0604020202020204" pitchFamily="34" charset="0"/>
                  <a:buChar char="•"/>
                </a:pPr>
                <a:r>
                  <a:rPr lang="en-CA" sz="1100" dirty="0">
                    <a:solidFill>
                      <a:srgbClr val="29475F"/>
                    </a:solidFill>
                    <a:latin typeface="Montserrat" panose="00000500000000000000" pitchFamily="2" charset="0"/>
                  </a:rPr>
                  <a:t>Collect Inventory</a:t>
                </a:r>
                <a:endParaRPr lang="en-US" sz="1100" dirty="0">
                  <a:solidFill>
                    <a:srgbClr val="29475F"/>
                  </a:solidFill>
                  <a:latin typeface="Montserrat" panose="00000500000000000000" pitchFamily="2" charset="0"/>
                </a:endParaRPr>
              </a:p>
            </p:txBody>
          </p:sp>
          <p:sp>
            <p:nvSpPr>
              <p:cNvPr id="46" name="TextBox 46">
                <a:extLst>
                  <a:ext uri="{FF2B5EF4-FFF2-40B4-BE49-F238E27FC236}">
                    <a16:creationId xmlns:a16="http://schemas.microsoft.com/office/drawing/2014/main" id="{5F48852A-E4DF-4536-AD74-E6103345FA08}"/>
                  </a:ext>
                </a:extLst>
              </p:cNvPr>
              <p:cNvSpPr txBox="1"/>
              <p:nvPr/>
            </p:nvSpPr>
            <p:spPr>
              <a:xfrm>
                <a:off x="3753949" y="2604366"/>
                <a:ext cx="1392381" cy="646331"/>
              </a:xfrm>
              <a:prstGeom prst="rect">
                <a:avLst/>
              </a:prstGeom>
            </p:spPr>
            <p:txBody>
              <a:bodyPr wrap="square" rtlCol="0">
                <a:spAutoFit/>
              </a:bodyPr>
              <a:lstStyle/>
              <a:p>
                <a:pPr algn="l"/>
                <a:r>
                  <a:rPr lang="en-CA" sz="1800" dirty="0">
                    <a:latin typeface="Montserrat" panose="00000500000000000000" pitchFamily="2" charset="0"/>
                  </a:rPr>
                  <a:t>Improve</a:t>
                </a:r>
              </a:p>
              <a:p>
                <a:pPr algn="l"/>
                <a:endParaRPr lang="en-CA" sz="1800" dirty="0">
                  <a:latin typeface="Montserrat" panose="00000500000000000000" pitchFamily="2" charset="0"/>
                </a:endParaRPr>
              </a:p>
            </p:txBody>
          </p:sp>
          <p:sp>
            <p:nvSpPr>
              <p:cNvPr id="47" name="TextBox 47">
                <a:extLst>
                  <a:ext uri="{FF2B5EF4-FFF2-40B4-BE49-F238E27FC236}">
                    <a16:creationId xmlns:a16="http://schemas.microsoft.com/office/drawing/2014/main" id="{EDC3D0EC-B354-4B42-98C2-155A71645924}"/>
                  </a:ext>
                </a:extLst>
              </p:cNvPr>
              <p:cNvSpPr txBox="1"/>
              <p:nvPr/>
            </p:nvSpPr>
            <p:spPr>
              <a:xfrm>
                <a:off x="3857409" y="3032074"/>
                <a:ext cx="1508256" cy="261610"/>
              </a:xfrm>
              <a:prstGeom prst="rect">
                <a:avLst/>
              </a:prstGeom>
            </p:spPr>
            <p:txBody>
              <a:bodyPr wrap="square" rtlCol="0">
                <a:spAutoFit/>
              </a:bodyPr>
              <a:lstStyle/>
              <a:p>
                <a:pPr marL="72000" indent="-72000">
                  <a:buFont typeface="Arial" panose="020B0604020202020204" pitchFamily="34" charset="0"/>
                  <a:buChar char="•"/>
                </a:pPr>
                <a:r>
                  <a:rPr lang="en-CA" sz="1100" dirty="0">
                    <a:latin typeface="Montserrat" panose="00000500000000000000" pitchFamily="2" charset="0"/>
                  </a:rPr>
                  <a:t>Reduce Costs</a:t>
                </a:r>
              </a:p>
            </p:txBody>
          </p:sp>
          <p:sp>
            <p:nvSpPr>
              <p:cNvPr id="48" name="TextBox 48">
                <a:extLst>
                  <a:ext uri="{FF2B5EF4-FFF2-40B4-BE49-F238E27FC236}">
                    <a16:creationId xmlns:a16="http://schemas.microsoft.com/office/drawing/2014/main" id="{98244B27-380B-4948-BB24-CE439A69B4E2}"/>
                  </a:ext>
                </a:extLst>
              </p:cNvPr>
              <p:cNvSpPr txBox="1"/>
              <p:nvPr/>
            </p:nvSpPr>
            <p:spPr>
              <a:xfrm>
                <a:off x="4253465" y="3241336"/>
                <a:ext cx="1211570" cy="430887"/>
              </a:xfrm>
              <a:prstGeom prst="rect">
                <a:avLst/>
              </a:prstGeom>
            </p:spPr>
            <p:txBody>
              <a:bodyPr wrap="square" rtlCol="0">
                <a:spAutoFit/>
              </a:bodyPr>
              <a:lstStyle/>
              <a:p>
                <a:pPr marL="72000" indent="-72000">
                  <a:buFont typeface="Arial" panose="020B0604020202020204" pitchFamily="34" charset="0"/>
                  <a:buChar char="•"/>
                </a:pPr>
                <a:r>
                  <a:rPr lang="en-CA" sz="1100" dirty="0">
                    <a:latin typeface="Montserrat" panose="00000500000000000000" pitchFamily="2" charset="0"/>
                  </a:rPr>
                  <a:t>Eliminate Redundancy</a:t>
                </a:r>
              </a:p>
            </p:txBody>
          </p:sp>
          <p:sp>
            <p:nvSpPr>
              <p:cNvPr id="49" name="TextBox 49">
                <a:extLst>
                  <a:ext uri="{FF2B5EF4-FFF2-40B4-BE49-F238E27FC236}">
                    <a16:creationId xmlns:a16="http://schemas.microsoft.com/office/drawing/2014/main" id="{03574E51-9C28-4D79-B90F-4888A145D808}"/>
                  </a:ext>
                </a:extLst>
              </p:cNvPr>
              <p:cNvSpPr txBox="1"/>
              <p:nvPr/>
            </p:nvSpPr>
            <p:spPr>
              <a:xfrm>
                <a:off x="5632014" y="4440529"/>
                <a:ext cx="1272978" cy="430887"/>
              </a:xfrm>
              <a:prstGeom prst="rect">
                <a:avLst/>
              </a:prstGeom>
            </p:spPr>
            <p:txBody>
              <a:bodyPr wrap="square" rtlCol="0">
                <a:spAutoFit/>
              </a:bodyPr>
              <a:lstStyle/>
              <a:p>
                <a:pPr marL="72000" indent="-72000">
                  <a:buFont typeface="Arial" panose="020B0604020202020204" pitchFamily="34" charset="0"/>
                  <a:buChar char="•"/>
                </a:pPr>
                <a:r>
                  <a:rPr lang="en-CA" sz="1100" dirty="0">
                    <a:latin typeface="Montserrat" panose="00000500000000000000" pitchFamily="2" charset="0"/>
                  </a:rPr>
                  <a:t>Reduce Risk</a:t>
                </a:r>
              </a:p>
              <a:p>
                <a:endParaRPr lang="en-CA" sz="1100" dirty="0">
                  <a:latin typeface="Montserrat" panose="00000500000000000000" pitchFamily="2" charset="0"/>
                </a:endParaRPr>
              </a:p>
            </p:txBody>
          </p:sp>
          <p:sp>
            <p:nvSpPr>
              <p:cNvPr id="50" name="TextBox 50">
                <a:extLst>
                  <a:ext uri="{FF2B5EF4-FFF2-40B4-BE49-F238E27FC236}">
                    <a16:creationId xmlns:a16="http://schemas.microsoft.com/office/drawing/2014/main" id="{CDD4F86C-5716-42E2-8B88-58A221C0F995}"/>
                  </a:ext>
                </a:extLst>
              </p:cNvPr>
              <p:cNvSpPr txBox="1"/>
              <p:nvPr/>
            </p:nvSpPr>
            <p:spPr>
              <a:xfrm>
                <a:off x="5970341" y="4833473"/>
                <a:ext cx="958390" cy="738664"/>
              </a:xfrm>
              <a:prstGeom prst="rect">
                <a:avLst/>
              </a:prstGeom>
            </p:spPr>
            <p:txBody>
              <a:bodyPr wrap="square" rtlCol="0">
                <a:spAutoFit/>
              </a:bodyPr>
              <a:lstStyle/>
              <a:p>
                <a:pPr marL="72000" indent="-72000">
                  <a:buFont typeface="Arial" panose="020B0604020202020204" pitchFamily="34" charset="0"/>
                  <a:buChar char="•"/>
                </a:pPr>
                <a:r>
                  <a:rPr lang="en-CA" sz="1100" dirty="0">
                    <a:latin typeface="Montserrat" panose="00000500000000000000" pitchFamily="2" charset="0"/>
                  </a:rPr>
                  <a:t>Increase Efficiency</a:t>
                </a:r>
              </a:p>
              <a:p>
                <a:endParaRPr lang="en-CA" sz="2000" dirty="0">
                  <a:latin typeface="Montserrat" panose="00000500000000000000" pitchFamily="2" charset="0"/>
                </a:endParaRPr>
              </a:p>
            </p:txBody>
          </p:sp>
          <p:sp>
            <p:nvSpPr>
              <p:cNvPr id="51" name="TextBox 51">
                <a:extLst>
                  <a:ext uri="{FF2B5EF4-FFF2-40B4-BE49-F238E27FC236}">
                    <a16:creationId xmlns:a16="http://schemas.microsoft.com/office/drawing/2014/main" id="{FD795697-5A43-46FD-839E-89A1C09577C2}"/>
                  </a:ext>
                </a:extLst>
              </p:cNvPr>
              <p:cNvSpPr txBox="1"/>
              <p:nvPr/>
            </p:nvSpPr>
            <p:spPr>
              <a:xfrm>
                <a:off x="6051452" y="5374800"/>
                <a:ext cx="1406460" cy="430887"/>
              </a:xfrm>
              <a:prstGeom prst="rect">
                <a:avLst/>
              </a:prstGeom>
            </p:spPr>
            <p:txBody>
              <a:bodyPr wrap="square" rtlCol="0">
                <a:spAutoFit/>
              </a:bodyPr>
              <a:lstStyle/>
              <a:p>
                <a:pPr marL="72000" indent="-72000">
                  <a:buFont typeface="Arial" panose="020B0604020202020204" pitchFamily="34" charset="0"/>
                  <a:buChar char="•"/>
                </a:pPr>
                <a:r>
                  <a:rPr lang="en-CA" sz="1100" dirty="0">
                    <a:latin typeface="Montserrat" panose="00000500000000000000" pitchFamily="2" charset="0"/>
                  </a:rPr>
                  <a:t>Increase Productivity</a:t>
                </a:r>
              </a:p>
            </p:txBody>
          </p:sp>
          <p:sp>
            <p:nvSpPr>
              <p:cNvPr id="52" name="TextBox 52">
                <a:extLst>
                  <a:ext uri="{FF2B5EF4-FFF2-40B4-BE49-F238E27FC236}">
                    <a16:creationId xmlns:a16="http://schemas.microsoft.com/office/drawing/2014/main" id="{3F13081F-C2C5-4E41-8ABD-B91082C24370}"/>
                  </a:ext>
                </a:extLst>
              </p:cNvPr>
              <p:cNvSpPr txBox="1"/>
              <p:nvPr/>
            </p:nvSpPr>
            <p:spPr>
              <a:xfrm>
                <a:off x="3753949" y="1359259"/>
                <a:ext cx="1699996" cy="369332"/>
              </a:xfrm>
              <a:prstGeom prst="rect">
                <a:avLst/>
              </a:prstGeom>
            </p:spPr>
            <p:txBody>
              <a:bodyPr wrap="square" rtlCol="0">
                <a:spAutoFit/>
              </a:bodyPr>
              <a:lstStyle/>
              <a:p>
                <a:pPr algn="l"/>
                <a:r>
                  <a:rPr lang="en-CA" sz="1800" dirty="0">
                    <a:solidFill>
                      <a:srgbClr val="FFFFFF"/>
                    </a:solidFill>
                    <a:latin typeface="Montserrat" panose="00000500000000000000" pitchFamily="2" charset="0"/>
                  </a:rPr>
                  <a:t>Transform</a:t>
                </a:r>
              </a:p>
            </p:txBody>
          </p:sp>
          <p:sp>
            <p:nvSpPr>
              <p:cNvPr id="53" name="TextBox 54">
                <a:extLst>
                  <a:ext uri="{FF2B5EF4-FFF2-40B4-BE49-F238E27FC236}">
                    <a16:creationId xmlns:a16="http://schemas.microsoft.com/office/drawing/2014/main" id="{B283B755-74F8-4923-917E-274E4B7F883F}"/>
                  </a:ext>
                </a:extLst>
              </p:cNvPr>
              <p:cNvSpPr txBox="1"/>
              <p:nvPr/>
            </p:nvSpPr>
            <p:spPr>
              <a:xfrm>
                <a:off x="4925383" y="2178155"/>
                <a:ext cx="1288219"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Modernize Product</a:t>
                </a:r>
              </a:p>
            </p:txBody>
          </p:sp>
          <p:sp>
            <p:nvSpPr>
              <p:cNvPr id="54" name="TextBox 55">
                <a:extLst>
                  <a:ext uri="{FF2B5EF4-FFF2-40B4-BE49-F238E27FC236}">
                    <a16:creationId xmlns:a16="http://schemas.microsoft.com/office/drawing/2014/main" id="{6A650990-B3AD-401D-BCCE-7CEB82784928}"/>
                  </a:ext>
                </a:extLst>
              </p:cNvPr>
              <p:cNvSpPr txBox="1"/>
              <p:nvPr/>
            </p:nvSpPr>
            <p:spPr>
              <a:xfrm>
                <a:off x="7323985" y="5115356"/>
                <a:ext cx="1274544"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Enable Scalability &amp; Agility</a:t>
                </a:r>
              </a:p>
            </p:txBody>
          </p:sp>
          <p:sp>
            <p:nvSpPr>
              <p:cNvPr id="55" name="TextBox 56">
                <a:extLst>
                  <a:ext uri="{FF2B5EF4-FFF2-40B4-BE49-F238E27FC236}">
                    <a16:creationId xmlns:a16="http://schemas.microsoft.com/office/drawing/2014/main" id="{76CECD9B-9D0A-455E-8947-48E09ACB72BB}"/>
                  </a:ext>
                </a:extLst>
              </p:cNvPr>
              <p:cNvSpPr txBox="1"/>
              <p:nvPr/>
            </p:nvSpPr>
            <p:spPr>
              <a:xfrm>
                <a:off x="5591477" y="2546267"/>
                <a:ext cx="1156739"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Restructure Architecture</a:t>
                </a:r>
              </a:p>
            </p:txBody>
          </p:sp>
          <p:sp>
            <p:nvSpPr>
              <p:cNvPr id="56" name="TextBox 57">
                <a:extLst>
                  <a:ext uri="{FF2B5EF4-FFF2-40B4-BE49-F238E27FC236}">
                    <a16:creationId xmlns:a16="http://schemas.microsoft.com/office/drawing/2014/main" id="{84F26F00-9417-4F3C-BE52-69AEAE525D13}"/>
                  </a:ext>
                </a:extLst>
              </p:cNvPr>
              <p:cNvSpPr txBox="1"/>
              <p:nvPr/>
            </p:nvSpPr>
            <p:spPr>
              <a:xfrm>
                <a:off x="6816467" y="3426210"/>
                <a:ext cx="1066259"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Increase Business Value</a:t>
                </a:r>
              </a:p>
            </p:txBody>
          </p:sp>
          <p:sp>
            <p:nvSpPr>
              <p:cNvPr id="57" name="TextBox 58">
                <a:extLst>
                  <a:ext uri="{FF2B5EF4-FFF2-40B4-BE49-F238E27FC236}">
                    <a16:creationId xmlns:a16="http://schemas.microsoft.com/office/drawing/2014/main" id="{29309E9F-D7C0-4AE6-9BE3-D1F4635E5751}"/>
                  </a:ext>
                </a:extLst>
              </p:cNvPr>
              <p:cNvSpPr txBox="1"/>
              <p:nvPr/>
            </p:nvSpPr>
            <p:spPr>
              <a:xfrm>
                <a:off x="7109186" y="4242662"/>
                <a:ext cx="1270626" cy="600164"/>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Recognize New Capabilities</a:t>
                </a:r>
              </a:p>
            </p:txBody>
          </p:sp>
          <p:sp>
            <p:nvSpPr>
              <p:cNvPr id="58" name="TextBox 57">
                <a:extLst>
                  <a:ext uri="{FF2B5EF4-FFF2-40B4-BE49-F238E27FC236}">
                    <a16:creationId xmlns:a16="http://schemas.microsoft.com/office/drawing/2014/main" id="{017EF896-355D-45B2-B948-8B3A4FE7EE09}"/>
                  </a:ext>
                </a:extLst>
              </p:cNvPr>
              <p:cNvSpPr txBox="1"/>
              <p:nvPr/>
            </p:nvSpPr>
            <p:spPr>
              <a:xfrm>
                <a:off x="4515830" y="6107519"/>
                <a:ext cx="3210185" cy="253916"/>
              </a:xfrm>
              <a:prstGeom prst="rect">
                <a:avLst/>
              </a:prstGeom>
            </p:spPr>
            <p:txBody>
              <a:bodyPr wrap="square" rtlCol="0">
                <a:spAutoFit/>
              </a:bodyPr>
              <a:lstStyle/>
              <a:p>
                <a:pPr algn="ctr"/>
                <a:r>
                  <a:rPr lang="en-CA" sz="1050" dirty="0">
                    <a:solidFill>
                      <a:srgbClr val="333333"/>
                    </a:solidFill>
                    <a:latin typeface="Montserrat" panose="00000500000000000000" pitchFamily="2" charset="0"/>
                  </a:rPr>
                  <a:t>APM Maturity</a:t>
                </a:r>
                <a:endParaRPr lang="en-US" sz="1050" dirty="0">
                  <a:solidFill>
                    <a:srgbClr val="333333"/>
                  </a:solidFill>
                  <a:latin typeface="Montserrat" panose="00000500000000000000" pitchFamily="2" charset="0"/>
                </a:endParaRPr>
              </a:p>
            </p:txBody>
          </p:sp>
          <p:sp>
            <p:nvSpPr>
              <p:cNvPr id="59" name="Pie 42">
                <a:extLst>
                  <a:ext uri="{FF2B5EF4-FFF2-40B4-BE49-F238E27FC236}">
                    <a16:creationId xmlns:a16="http://schemas.microsoft.com/office/drawing/2014/main" id="{4B1CA9E5-7A72-4187-8490-FBBDC994E0D0}"/>
                  </a:ext>
                </a:extLst>
              </p:cNvPr>
              <p:cNvSpPr/>
              <p:nvPr/>
            </p:nvSpPr>
            <p:spPr>
              <a:xfrm rot="16200000">
                <a:off x="-1038743" y="1177487"/>
                <a:ext cx="9720000" cy="9720000"/>
              </a:xfrm>
              <a:prstGeom prst="pie">
                <a:avLst>
                  <a:gd name="adj1" fmla="val 0"/>
                  <a:gd name="adj2" fmla="val 5395148"/>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rgbClr val="333333"/>
                  </a:solidFill>
                  <a:latin typeface="Montserrat" panose="00000500000000000000" pitchFamily="2" charset="0"/>
                </a:endParaRPr>
              </a:p>
            </p:txBody>
          </p:sp>
          <p:sp>
            <p:nvSpPr>
              <p:cNvPr id="60" name="TextBox 56">
                <a:extLst>
                  <a:ext uri="{FF2B5EF4-FFF2-40B4-BE49-F238E27FC236}">
                    <a16:creationId xmlns:a16="http://schemas.microsoft.com/office/drawing/2014/main" id="{D7576C09-B942-4CDC-B00C-5CD4C6630F39}"/>
                  </a:ext>
                </a:extLst>
              </p:cNvPr>
              <p:cNvSpPr txBox="1"/>
              <p:nvPr/>
            </p:nvSpPr>
            <p:spPr>
              <a:xfrm>
                <a:off x="4055088" y="1849980"/>
                <a:ext cx="1537202" cy="430887"/>
              </a:xfrm>
              <a:prstGeom prst="rect">
                <a:avLst/>
              </a:prstGeom>
            </p:spPr>
            <p:txBody>
              <a:bodyPr wrap="square" rtlCol="0">
                <a:spAutoFit/>
              </a:bodyPr>
              <a:lstStyle/>
              <a:p>
                <a:pPr marL="72000" indent="-72000">
                  <a:buFont typeface="Arial" panose="020B0604020202020204" pitchFamily="34" charset="0"/>
                  <a:buChar char="•"/>
                </a:pPr>
                <a:r>
                  <a:rPr lang="en-CA" sz="1100" dirty="0">
                    <a:solidFill>
                      <a:srgbClr val="FFFFFF"/>
                    </a:solidFill>
                    <a:latin typeface="Montserrat" panose="00000500000000000000" pitchFamily="2" charset="0"/>
                  </a:rPr>
                  <a:t>Innovate Business Processes</a:t>
                </a:r>
              </a:p>
            </p:txBody>
          </p:sp>
          <p:cxnSp>
            <p:nvCxnSpPr>
              <p:cNvPr id="61" name="Straight Arrow Connector 114">
                <a:extLst>
                  <a:ext uri="{FF2B5EF4-FFF2-40B4-BE49-F238E27FC236}">
                    <a16:creationId xmlns:a16="http://schemas.microsoft.com/office/drawing/2014/main" id="{31E5A725-35F3-4F40-9CAC-ECE5CD328078}"/>
                  </a:ext>
                </a:extLst>
              </p:cNvPr>
              <p:cNvCxnSpPr/>
              <p:nvPr/>
            </p:nvCxnSpPr>
            <p:spPr>
              <a:xfrm flipV="1">
                <a:off x="3925768" y="2278846"/>
                <a:ext cx="3659322" cy="3684213"/>
              </a:xfrm>
              <a:prstGeom prst="straightConnector1">
                <a:avLst/>
              </a:prstGeom>
              <a:ln>
                <a:tailEnd type="arrow" w="lg" len="med"/>
              </a:ln>
            </p:spPr>
            <p:style>
              <a:lnRef idx="3">
                <a:schemeClr val="accent2"/>
              </a:lnRef>
              <a:fillRef idx="0">
                <a:schemeClr val="accent2"/>
              </a:fillRef>
              <a:effectRef idx="2">
                <a:schemeClr val="accent2"/>
              </a:effectRef>
              <a:fontRef idx="minor">
                <a:schemeClr val="tx1"/>
              </a:fontRef>
            </p:style>
          </p:cxnSp>
          <p:sp>
            <p:nvSpPr>
              <p:cNvPr id="62" name="TextBox 61">
                <a:extLst>
                  <a:ext uri="{FF2B5EF4-FFF2-40B4-BE49-F238E27FC236}">
                    <a16:creationId xmlns:a16="http://schemas.microsoft.com/office/drawing/2014/main" id="{CB016F20-18C5-4666-BB9E-02CE3465737D}"/>
                  </a:ext>
                </a:extLst>
              </p:cNvPr>
              <p:cNvSpPr txBox="1"/>
              <p:nvPr/>
            </p:nvSpPr>
            <p:spPr>
              <a:xfrm rot="18912995">
                <a:off x="3739454" y="5075537"/>
                <a:ext cx="1858201" cy="261610"/>
              </a:xfrm>
              <a:prstGeom prst="rect">
                <a:avLst/>
              </a:prstGeom>
              <a:solidFill>
                <a:schemeClr val="accent2"/>
              </a:solidFill>
              <a:ln w="19050">
                <a:noFill/>
              </a:ln>
            </p:spPr>
            <p:txBody>
              <a:bodyPr wrap="none" rtlCol="0">
                <a:spAutoFit/>
              </a:bodyPr>
              <a:lstStyle>
                <a:defPPr>
                  <a:defRPr lang="en-US"/>
                </a:defPPr>
                <a:lvl1pPr>
                  <a:defRPr sz="1200" b="1"/>
                </a:lvl1pPr>
              </a:lstStyle>
              <a:p>
                <a:r>
                  <a:rPr lang="en-US" sz="1100" dirty="0">
                    <a:latin typeface="Montserrat" panose="00000500000000000000" pitchFamily="2" charset="0"/>
                  </a:rPr>
                  <a:t>Application Alignment</a:t>
                </a:r>
                <a:endParaRPr lang="en-CA" sz="1100" dirty="0">
                  <a:latin typeface="Montserrat" panose="00000500000000000000" pitchFamily="2" charset="0"/>
                </a:endParaRPr>
              </a:p>
            </p:txBody>
          </p:sp>
          <p:sp>
            <p:nvSpPr>
              <p:cNvPr id="63" name="TextBox 62">
                <a:extLst>
                  <a:ext uri="{FF2B5EF4-FFF2-40B4-BE49-F238E27FC236}">
                    <a16:creationId xmlns:a16="http://schemas.microsoft.com/office/drawing/2014/main" id="{3CF9D7A7-D1CF-4431-B4D7-0A908D78A961}"/>
                  </a:ext>
                </a:extLst>
              </p:cNvPr>
              <p:cNvSpPr txBox="1"/>
              <p:nvPr/>
            </p:nvSpPr>
            <p:spPr>
              <a:xfrm rot="18912995">
                <a:off x="5034249" y="3447221"/>
                <a:ext cx="2528256" cy="261610"/>
              </a:xfrm>
              <a:prstGeom prst="rect">
                <a:avLst/>
              </a:prstGeom>
              <a:solidFill>
                <a:schemeClr val="accent2"/>
              </a:solidFill>
              <a:ln w="19050">
                <a:noFill/>
              </a:ln>
            </p:spPr>
            <p:txBody>
              <a:bodyPr wrap="none" rtlCol="0">
                <a:spAutoFit/>
              </a:bodyPr>
              <a:lstStyle/>
              <a:p>
                <a:r>
                  <a:rPr lang="en-US" sz="1100" b="1" dirty="0">
                    <a:latin typeface="Montserrat" panose="00000500000000000000" pitchFamily="2" charset="0"/>
                  </a:rPr>
                  <a:t>Rationalization &amp; Roadmapping</a:t>
                </a:r>
                <a:endParaRPr lang="en-CA" sz="1100" b="1" dirty="0">
                  <a:latin typeface="Montserrat" panose="00000500000000000000" pitchFamily="2" charset="0"/>
                </a:endParaRPr>
              </a:p>
            </p:txBody>
          </p:sp>
          <p:sp>
            <p:nvSpPr>
              <p:cNvPr id="64" name="TextBox 45">
                <a:extLst>
                  <a:ext uri="{FF2B5EF4-FFF2-40B4-BE49-F238E27FC236}">
                    <a16:creationId xmlns:a16="http://schemas.microsoft.com/office/drawing/2014/main" id="{3164900A-3485-4C8B-9F62-C38E6BD9F94C}"/>
                  </a:ext>
                </a:extLst>
              </p:cNvPr>
              <p:cNvSpPr txBox="1"/>
              <p:nvPr/>
            </p:nvSpPr>
            <p:spPr>
              <a:xfrm>
                <a:off x="3753949" y="4022058"/>
                <a:ext cx="1755842" cy="369332"/>
              </a:xfrm>
              <a:prstGeom prst="rect">
                <a:avLst/>
              </a:prstGeom>
            </p:spPr>
            <p:txBody>
              <a:bodyPr wrap="square" rtlCol="0">
                <a:spAutoFit/>
              </a:bodyPr>
              <a:lstStyle/>
              <a:p>
                <a:pPr algn="l"/>
                <a:r>
                  <a:rPr lang="en-CA" sz="1800" dirty="0">
                    <a:solidFill>
                      <a:schemeClr val="accent1"/>
                    </a:solidFill>
                    <a:latin typeface="Montserrat" panose="00000500000000000000" pitchFamily="2" charset="0"/>
                  </a:rPr>
                  <a:t>Discover</a:t>
                </a:r>
              </a:p>
            </p:txBody>
          </p:sp>
          <p:sp>
            <p:nvSpPr>
              <p:cNvPr id="65" name="TextBox 45">
                <a:extLst>
                  <a:ext uri="{FF2B5EF4-FFF2-40B4-BE49-F238E27FC236}">
                    <a16:creationId xmlns:a16="http://schemas.microsoft.com/office/drawing/2014/main" id="{160C1E6F-A357-4F27-BBF7-62C7C5FCC76C}"/>
                  </a:ext>
                </a:extLst>
              </p:cNvPr>
              <p:cNvSpPr txBox="1"/>
              <p:nvPr/>
            </p:nvSpPr>
            <p:spPr>
              <a:xfrm>
                <a:off x="3780940" y="4592574"/>
                <a:ext cx="993034" cy="600164"/>
              </a:xfrm>
              <a:prstGeom prst="rect">
                <a:avLst/>
              </a:prstGeom>
            </p:spPr>
            <p:txBody>
              <a:bodyPr wrap="square" rtlCol="0">
                <a:spAutoFit/>
              </a:bodyPr>
              <a:lstStyle/>
              <a:p>
                <a:pPr marL="72000" indent="-72000" algn="l">
                  <a:buFont typeface="Arial" panose="020B0604020202020204" pitchFamily="34" charset="0"/>
                  <a:buChar char="•"/>
                </a:pPr>
                <a:r>
                  <a:rPr lang="en-US" sz="1100" dirty="0">
                    <a:solidFill>
                      <a:srgbClr val="29475F"/>
                    </a:solidFill>
                    <a:latin typeface="Montserrat" panose="00000500000000000000" pitchFamily="2" charset="0"/>
                  </a:rPr>
                  <a:t>Discover Business Use</a:t>
                </a:r>
              </a:p>
            </p:txBody>
          </p:sp>
          <p:sp>
            <p:nvSpPr>
              <p:cNvPr id="66" name="TextBox 45">
                <a:extLst>
                  <a:ext uri="{FF2B5EF4-FFF2-40B4-BE49-F238E27FC236}">
                    <a16:creationId xmlns:a16="http://schemas.microsoft.com/office/drawing/2014/main" id="{791699BB-2304-4DE4-850C-567C2F8E70EE}"/>
                  </a:ext>
                </a:extLst>
              </p:cNvPr>
              <p:cNvSpPr txBox="1"/>
              <p:nvPr/>
            </p:nvSpPr>
            <p:spPr>
              <a:xfrm>
                <a:off x="4615920" y="5328057"/>
                <a:ext cx="1457600" cy="430887"/>
              </a:xfrm>
              <a:prstGeom prst="rect">
                <a:avLst/>
              </a:prstGeom>
            </p:spPr>
            <p:txBody>
              <a:bodyPr wrap="square" rtlCol="0">
                <a:spAutoFit/>
              </a:bodyPr>
              <a:lstStyle/>
              <a:p>
                <a:pPr marL="72000" indent="-72000" algn="l">
                  <a:buFont typeface="Arial" panose="020B0604020202020204" pitchFamily="34" charset="0"/>
                  <a:buChar char="•"/>
                </a:pPr>
                <a:r>
                  <a:rPr lang="en-US" sz="1100" dirty="0">
                    <a:solidFill>
                      <a:srgbClr val="29475F"/>
                    </a:solidFill>
                    <a:latin typeface="Montserrat" panose="00000500000000000000" pitchFamily="2" charset="0"/>
                  </a:rPr>
                  <a:t>Uncover Redundancy</a:t>
                </a:r>
              </a:p>
            </p:txBody>
          </p:sp>
          <p:sp>
            <p:nvSpPr>
              <p:cNvPr id="67" name="TextBox 45">
                <a:extLst>
                  <a:ext uri="{FF2B5EF4-FFF2-40B4-BE49-F238E27FC236}">
                    <a16:creationId xmlns:a16="http://schemas.microsoft.com/office/drawing/2014/main" id="{D4DE4307-E01A-4BB9-9EAE-303D45D798E4}"/>
                  </a:ext>
                </a:extLst>
              </p:cNvPr>
              <p:cNvSpPr txBox="1"/>
              <p:nvPr/>
            </p:nvSpPr>
            <p:spPr>
              <a:xfrm>
                <a:off x="4181994" y="5733930"/>
                <a:ext cx="2259075" cy="261610"/>
              </a:xfrm>
              <a:prstGeom prst="rect">
                <a:avLst/>
              </a:prstGeom>
            </p:spPr>
            <p:txBody>
              <a:bodyPr wrap="square" rtlCol="0">
                <a:spAutoFit/>
              </a:bodyPr>
              <a:lstStyle/>
              <a:p>
                <a:pPr marL="72000" indent="-72000" algn="l">
                  <a:buFont typeface="Arial" panose="020B0604020202020204" pitchFamily="34" charset="0"/>
                  <a:buChar char="•"/>
                </a:pPr>
                <a:r>
                  <a:rPr lang="en-US" sz="1100" dirty="0">
                    <a:solidFill>
                      <a:srgbClr val="29475F"/>
                    </a:solidFill>
                    <a:latin typeface="Montserrat" panose="00000500000000000000" pitchFamily="2" charset="0"/>
                  </a:rPr>
                  <a:t>Identify Lifecycle Stage</a:t>
                </a:r>
              </a:p>
            </p:txBody>
          </p:sp>
          <p:sp>
            <p:nvSpPr>
              <p:cNvPr id="68" name="TextBox 45">
                <a:extLst>
                  <a:ext uri="{FF2B5EF4-FFF2-40B4-BE49-F238E27FC236}">
                    <a16:creationId xmlns:a16="http://schemas.microsoft.com/office/drawing/2014/main" id="{4A353303-F469-4E2A-A8E1-E1CB40BD5FBF}"/>
                  </a:ext>
                </a:extLst>
              </p:cNvPr>
              <p:cNvSpPr txBox="1"/>
              <p:nvPr/>
            </p:nvSpPr>
            <p:spPr>
              <a:xfrm>
                <a:off x="4918802" y="4968932"/>
                <a:ext cx="1216261" cy="430887"/>
              </a:xfrm>
              <a:prstGeom prst="rect">
                <a:avLst/>
              </a:prstGeom>
            </p:spPr>
            <p:txBody>
              <a:bodyPr wrap="square" rtlCol="0">
                <a:spAutoFit/>
              </a:bodyPr>
              <a:lstStyle/>
              <a:p>
                <a:pPr marL="72000" indent="-72000" algn="l">
                  <a:buFont typeface="Arial" panose="020B0604020202020204" pitchFamily="34" charset="0"/>
                  <a:buChar char="•"/>
                </a:pPr>
                <a:r>
                  <a:rPr lang="en-US" sz="1100" dirty="0">
                    <a:solidFill>
                      <a:srgbClr val="29475F"/>
                    </a:solidFill>
                    <a:latin typeface="Montserrat" panose="00000500000000000000" pitchFamily="2" charset="0"/>
                  </a:rPr>
                  <a:t>Uncover Shadow IT</a:t>
                </a:r>
              </a:p>
            </p:txBody>
          </p:sp>
          <p:sp>
            <p:nvSpPr>
              <p:cNvPr id="69" name="TextBox 48">
                <a:extLst>
                  <a:ext uri="{FF2B5EF4-FFF2-40B4-BE49-F238E27FC236}">
                    <a16:creationId xmlns:a16="http://schemas.microsoft.com/office/drawing/2014/main" id="{EF86D0CE-8E5C-4697-AAF1-B6FB62143CCB}"/>
                  </a:ext>
                </a:extLst>
              </p:cNvPr>
              <p:cNvSpPr txBox="1"/>
              <p:nvPr/>
            </p:nvSpPr>
            <p:spPr>
              <a:xfrm>
                <a:off x="4630866" y="3606103"/>
                <a:ext cx="1211570" cy="430887"/>
              </a:xfrm>
              <a:prstGeom prst="rect">
                <a:avLst/>
              </a:prstGeom>
            </p:spPr>
            <p:txBody>
              <a:bodyPr wrap="square" rtlCol="0">
                <a:spAutoFit/>
              </a:bodyPr>
              <a:lstStyle/>
              <a:p>
                <a:pPr marL="171450" indent="-171450">
                  <a:buFont typeface="Arial" panose="020B0604020202020204" pitchFamily="34" charset="0"/>
                  <a:buChar char="•"/>
                </a:pPr>
                <a:r>
                  <a:rPr lang="en-US" sz="1100" dirty="0">
                    <a:latin typeface="Montserrat" panose="00000500000000000000" pitchFamily="2" charset="0"/>
                  </a:rPr>
                  <a:t>Reduce Complexity</a:t>
                </a:r>
                <a:endParaRPr lang="en-CA" sz="1100" dirty="0">
                  <a:latin typeface="Montserrat" panose="00000500000000000000" pitchFamily="2" charset="0"/>
                </a:endParaRPr>
              </a:p>
            </p:txBody>
          </p:sp>
        </p:grpSp>
      </p:grpSp>
    </p:spTree>
    <p:extLst>
      <p:ext uri="{BB962C8B-B14F-4D97-AF65-F5344CB8AC3E}">
        <p14:creationId xmlns:p14="http://schemas.microsoft.com/office/powerpoint/2010/main" val="2291669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Slide-Generic">
  <a:themeElements>
    <a:clrScheme name="Info-Tech Theme">
      <a:dk1>
        <a:sysClr val="windowText" lastClr="000000"/>
      </a:dk1>
      <a:lt1>
        <a:sysClr val="window" lastClr="FFFFFF"/>
      </a:lt1>
      <a:dk2>
        <a:srgbClr val="44546A"/>
      </a:dk2>
      <a:lt2>
        <a:srgbClr val="E7E6E6"/>
      </a:lt2>
      <a:accent1>
        <a:srgbClr val="2576B7"/>
      </a:accent1>
      <a:accent2>
        <a:srgbClr val="F17926"/>
      </a:accent2>
      <a:accent3>
        <a:srgbClr val="EFC351"/>
      </a:accent3>
      <a:accent4>
        <a:srgbClr val="289D48"/>
      </a:accent4>
      <a:accent5>
        <a:srgbClr val="B3242E"/>
      </a:accent5>
      <a:accent6>
        <a:srgbClr val="5E3391"/>
      </a:accent6>
      <a:hlink>
        <a:srgbClr val="4A4A4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2895</Words>
  <Application>Microsoft Office PowerPoint</Application>
  <PresentationFormat>Custom</PresentationFormat>
  <Paragraphs>447</Paragraphs>
  <Slides>18</Slides>
  <Notes>16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18</vt:i4>
      </vt:variant>
    </vt:vector>
  </HeadingPairs>
  <TitlesOfParts>
    <vt:vector size="36" baseType="lpstr">
      <vt:lpstr>Montserrat</vt:lpstr>
      <vt:lpstr>Montserrat Medium</vt:lpstr>
      <vt:lpstr>Roboto Condensed Light</vt:lpstr>
      <vt:lpstr>Exo demibold</vt:lpstr>
      <vt:lpstr>Exo</vt:lpstr>
      <vt:lpstr>Exo Light</vt:lpstr>
      <vt:lpstr>Montserrat SemiBold</vt:lpstr>
      <vt:lpstr>Courier New</vt:lpstr>
      <vt:lpstr>Roboto</vt:lpstr>
      <vt:lpstr>Arial</vt:lpstr>
      <vt:lpstr>Wingdings</vt:lpstr>
      <vt:lpstr>Montserrat Light</vt:lpstr>
      <vt:lpstr>Calibri</vt:lpstr>
      <vt:lpstr>Roboto Light</vt:lpstr>
      <vt:lpstr>Montserrat ExtraBold</vt:lpstr>
      <vt:lpstr>FrontCovers-Light</vt:lpstr>
      <vt:lpstr>BackCovers&amp;Dividers-Dark</vt:lpstr>
      <vt:lpstr>Slide-Generic</vt:lpstr>
      <vt:lpstr>PowerPoint Presentation</vt:lpstr>
      <vt:lpstr>Analyst Perspective</vt:lpstr>
      <vt:lpstr>Build your APM journey map</vt:lpstr>
      <vt:lpstr>Is this research right for you?</vt:lpstr>
      <vt:lpstr>Executive Summary</vt:lpstr>
      <vt:lpstr>Every organization experiences some degree of application sprawl</vt:lpstr>
      <vt:lpstr>The top IT challenges for SE come from app management</vt:lpstr>
      <vt:lpstr>APM allows you to better understand and set the direction of your portfolio </vt:lpstr>
      <vt:lpstr>Build your APM maturity by taking the right steps at the right time</vt:lpstr>
      <vt:lpstr>The core activity of APM is application rationalization </vt:lpstr>
      <vt:lpstr>APM comes at a justified cost</vt:lpstr>
      <vt:lpstr>Executive Brief  Case Study</vt:lpstr>
      <vt:lpstr>Info-Tech’s methodology for Small Enterprise APM</vt:lpstr>
      <vt:lpstr>Blueprint deliverables</vt:lpstr>
      <vt:lpstr>PowerPoint Presentation</vt:lpstr>
      <vt:lpstr>PowerPoint Presentation</vt:lpstr>
      <vt:lpstr>PowerPoint Presentation</vt:lpstr>
      <vt:lpstr>Blueprint Pre-Step: Get the right stakeholders to the right exercises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2022-01-07T21:19:25Z</dcterms:created>
  <dcterms:modified xsi:type="dcterms:W3CDTF">2022-03-07T13:57:12Z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2022-01-07T21:19:30Z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0f7c36ab-c811-4275-8e1a-7100d6b11550</vt:lpwstr>
  </property>
  <property fmtid="{D5CDD505-2E9C-101B-9397-08002B2CF9AE}" pid="8" name="MSIP_Label_7d24214e-5322-4789-8422-cbe411bc3a74_ContentBits">
    <vt:lpwstr>0</vt:lpwstr>
  </property>
</Properties>
</file>