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95" r:id="rId1"/>
  </p:sldMasterIdLst>
  <p:notesMasterIdLst>
    <p:notesMasterId r:id="rId17"/>
  </p:notesMasterIdLst>
  <p:handoutMasterIdLst>
    <p:handoutMasterId r:id="rId18"/>
  </p:handoutMasterIdLst>
  <p:sldIdLst>
    <p:sldId id="518" r:id="rId2"/>
    <p:sldId id="703" r:id="rId3"/>
    <p:sldId id="495" r:id="rId4"/>
    <p:sldId id="496" r:id="rId5"/>
    <p:sldId id="498" r:id="rId6"/>
    <p:sldId id="645" r:id="rId7"/>
    <p:sldId id="646" r:id="rId8"/>
    <p:sldId id="656" r:id="rId9"/>
    <p:sldId id="497" r:id="rId10"/>
    <p:sldId id="657" r:id="rId11"/>
    <p:sldId id="711" r:id="rId12"/>
    <p:sldId id="705" r:id="rId13"/>
    <p:sldId id="503" r:id="rId14"/>
    <p:sldId id="504" r:id="rId15"/>
    <p:sldId id="701" r:id="rId16"/>
  </p:sldIdLst>
  <p:sldSz cx="9144000" cy="6858000" type="screen4x3"/>
  <p:notesSz cx="6950075" cy="9236075"/>
  <p:custShowLst>
    <p:custShow name="Custom Show 1" id="0">
      <p:sldLst/>
    </p:custShow>
  </p:custShowLst>
  <p:custDataLst>
    <p:tags r:id="rId19"/>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Executive Brief" id="{8BBDBF5D-0231-4030-8205-EB9652B4A27F}">
          <p14:sldIdLst>
            <p14:sldId id="518"/>
            <p14:sldId id="703"/>
            <p14:sldId id="495"/>
            <p14:sldId id="496"/>
            <p14:sldId id="498"/>
            <p14:sldId id="645"/>
            <p14:sldId id="646"/>
            <p14:sldId id="656"/>
            <p14:sldId id="497"/>
            <p14:sldId id="657"/>
            <p14:sldId id="711"/>
            <p14:sldId id="705"/>
            <p14:sldId id="503"/>
            <p14:sldId id="504"/>
            <p14:sldId id="701"/>
          </p14:sldIdLst>
        </p14:section>
      </p14:sectionLst>
    </p:ext>
    <p:ext uri="{EFAFB233-063F-42B5-8137-9DF3F51BA10A}">
      <p15:sldGuideLst xmlns:p15="http://schemas.microsoft.com/office/powerpoint/2012/main">
        <p15:guide id="1" orient="horz" pos="2160" userDrawn="1">
          <p15:clr>
            <a:srgbClr val="A4A3A4"/>
          </p15:clr>
        </p15:guide>
        <p15:guide id="2" pos="204"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0" name="Author" initials="A" lastIdx="3" clrIdx="9"/>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6F6F6"/>
    <a:srgbClr val="CBDBE7"/>
    <a:srgbClr val="243F54"/>
    <a:srgbClr val="CD6735"/>
    <a:srgbClr val="6E6E6C"/>
    <a:srgbClr val="7CADD4"/>
    <a:srgbClr val="D6234C"/>
    <a:srgbClr val="02A8AB"/>
    <a:srgbClr val="888888"/>
    <a:srgbClr val="85858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605" autoAdjust="0"/>
    <p:restoredTop sz="94822" autoAdjust="0"/>
  </p:normalViewPr>
  <p:slideViewPr>
    <p:cSldViewPr snapToGrid="0">
      <p:cViewPr varScale="1">
        <p:scale>
          <a:sx n="110" d="100"/>
          <a:sy n="110" d="100"/>
        </p:scale>
        <p:origin x="2346" y="108"/>
      </p:cViewPr>
      <p:guideLst>
        <p:guide orient="horz" pos="2160"/>
        <p:guide pos="204"/>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313D3B6-7155-4F5E-ABA1-437EC98BD192}" type="doc">
      <dgm:prSet loTypeId="urn:microsoft.com/office/officeart/2005/8/layout/cycle1" loCatId="cycle" qsTypeId="urn:microsoft.com/office/officeart/2005/8/quickstyle/simple2" qsCatId="simple" csTypeId="urn:microsoft.com/office/officeart/2005/8/colors/colorful1" csCatId="colorful" phldr="1"/>
      <dgm:spPr/>
      <dgm:t>
        <a:bodyPr/>
        <a:lstStyle/>
        <a:p>
          <a:endParaRPr lang="en-CA"/>
        </a:p>
      </dgm:t>
    </dgm:pt>
    <dgm:pt modelId="{D7811843-5BCE-42A2-9376-C0CB0854EF17}">
      <dgm:prSet phldrT="[Text]" custT="1"/>
      <dgm:spPr/>
      <dgm:t>
        <a:bodyPr/>
        <a:lstStyle/>
        <a:p>
          <a:r>
            <a:rPr lang="en-US" sz="1800" b="1" dirty="0"/>
            <a:t>Strategize </a:t>
          </a:r>
          <a:endParaRPr lang="en-CA" sz="1800" b="1" dirty="0"/>
        </a:p>
      </dgm:t>
    </dgm:pt>
    <dgm:pt modelId="{E7827024-3073-4307-B6E2-9A92A63D60A5}" type="parTrans" cxnId="{7537CEA9-C788-40C1-BC19-DDD067CEE92C}">
      <dgm:prSet/>
      <dgm:spPr/>
      <dgm:t>
        <a:bodyPr/>
        <a:lstStyle/>
        <a:p>
          <a:endParaRPr lang="en-CA"/>
        </a:p>
      </dgm:t>
    </dgm:pt>
    <dgm:pt modelId="{16C0DE61-CB81-47DD-9FF6-93931A75310C}" type="sibTrans" cxnId="{7537CEA9-C788-40C1-BC19-DDD067CEE92C}">
      <dgm:prSet/>
      <dgm:spPr/>
      <dgm:t>
        <a:bodyPr/>
        <a:lstStyle/>
        <a:p>
          <a:endParaRPr lang="en-CA"/>
        </a:p>
      </dgm:t>
    </dgm:pt>
    <dgm:pt modelId="{EF6409B6-BDE7-4626-9B14-F9787F9D87E0}">
      <dgm:prSet phldrT="[Text]" custT="1"/>
      <dgm:spPr/>
      <dgm:t>
        <a:bodyPr/>
        <a:lstStyle/>
        <a:p>
          <a:r>
            <a:rPr lang="en-US" sz="1800" b="1" dirty="0"/>
            <a:t>Assess</a:t>
          </a:r>
          <a:endParaRPr lang="en-CA" sz="1800" b="1" dirty="0"/>
        </a:p>
      </dgm:t>
    </dgm:pt>
    <dgm:pt modelId="{EEAA3166-3115-443A-A7AF-8D08934A013A}" type="parTrans" cxnId="{25D28327-F29B-4494-AB73-4C7912ECB52B}">
      <dgm:prSet/>
      <dgm:spPr/>
      <dgm:t>
        <a:bodyPr/>
        <a:lstStyle/>
        <a:p>
          <a:endParaRPr lang="en-CA"/>
        </a:p>
      </dgm:t>
    </dgm:pt>
    <dgm:pt modelId="{39C47F0D-397D-4F00-B516-E358522B877C}" type="sibTrans" cxnId="{25D28327-F29B-4494-AB73-4C7912ECB52B}">
      <dgm:prSet/>
      <dgm:spPr/>
      <dgm:t>
        <a:bodyPr/>
        <a:lstStyle/>
        <a:p>
          <a:endParaRPr lang="en-CA"/>
        </a:p>
      </dgm:t>
    </dgm:pt>
    <dgm:pt modelId="{BA6EB2E1-6877-493B-A473-AD11A58251A2}">
      <dgm:prSet phldrT="[Text]" custT="1"/>
      <dgm:spPr/>
      <dgm:t>
        <a:bodyPr/>
        <a:lstStyle/>
        <a:p>
          <a:r>
            <a:rPr lang="en-US" sz="1800" b="1" dirty="0"/>
            <a:t>Design</a:t>
          </a:r>
          <a:endParaRPr lang="en-CA" sz="1800" b="1" dirty="0"/>
        </a:p>
      </dgm:t>
    </dgm:pt>
    <dgm:pt modelId="{5AA13614-FB9D-44EC-B76E-D5935D316E14}" type="parTrans" cxnId="{FBA0DD34-2F92-49C8-8B0E-FDF907C7906D}">
      <dgm:prSet/>
      <dgm:spPr/>
      <dgm:t>
        <a:bodyPr/>
        <a:lstStyle/>
        <a:p>
          <a:endParaRPr lang="en-CA"/>
        </a:p>
      </dgm:t>
    </dgm:pt>
    <dgm:pt modelId="{76BAF9A5-606B-4061-AC34-8528983FAB3B}" type="sibTrans" cxnId="{FBA0DD34-2F92-49C8-8B0E-FDF907C7906D}">
      <dgm:prSet/>
      <dgm:spPr>
        <a:solidFill>
          <a:schemeClr val="accent1"/>
        </a:solidFill>
      </dgm:spPr>
      <dgm:t>
        <a:bodyPr/>
        <a:lstStyle/>
        <a:p>
          <a:endParaRPr lang="en-CA"/>
        </a:p>
      </dgm:t>
    </dgm:pt>
    <dgm:pt modelId="{3968FFE3-DD9F-4BEA-A550-F3C2CC5EE348}">
      <dgm:prSet phldrT="[Text]" custT="1"/>
      <dgm:spPr/>
      <dgm:t>
        <a:bodyPr/>
        <a:lstStyle/>
        <a:p>
          <a:r>
            <a:rPr lang="en-US" sz="1800" b="1" dirty="0"/>
            <a:t>Deploy</a:t>
          </a:r>
          <a:endParaRPr lang="en-CA" sz="1800" b="1" dirty="0"/>
        </a:p>
      </dgm:t>
    </dgm:pt>
    <dgm:pt modelId="{773B48C8-5FDE-4852-B03A-94CF96021487}" type="parTrans" cxnId="{4233EDBA-16EC-4172-BA88-BAC477C2D54A}">
      <dgm:prSet/>
      <dgm:spPr/>
      <dgm:t>
        <a:bodyPr/>
        <a:lstStyle/>
        <a:p>
          <a:endParaRPr lang="en-CA"/>
        </a:p>
      </dgm:t>
    </dgm:pt>
    <dgm:pt modelId="{7AF1FE65-63F3-4CA3-AE44-49B55479323B}" type="sibTrans" cxnId="{4233EDBA-16EC-4172-BA88-BAC477C2D54A}">
      <dgm:prSet/>
      <dgm:spPr>
        <a:solidFill>
          <a:srgbClr val="CD6735"/>
        </a:solidFill>
      </dgm:spPr>
      <dgm:t>
        <a:bodyPr/>
        <a:lstStyle/>
        <a:p>
          <a:endParaRPr lang="en-CA"/>
        </a:p>
      </dgm:t>
    </dgm:pt>
    <dgm:pt modelId="{C5FA333A-99E0-4BE3-83E6-14A9205705F6}">
      <dgm:prSet phldrT="[Text]" custT="1"/>
      <dgm:spPr/>
      <dgm:t>
        <a:bodyPr/>
        <a:lstStyle/>
        <a:p>
          <a:r>
            <a:rPr lang="en-US" sz="1800" b="1" dirty="0"/>
            <a:t>Maintain</a:t>
          </a:r>
          <a:endParaRPr lang="en-CA" sz="1800" b="1" dirty="0"/>
        </a:p>
      </dgm:t>
    </dgm:pt>
    <dgm:pt modelId="{A24219E1-24AF-413D-B4D5-9A3C0FBC4397}" type="parTrans" cxnId="{A3D6EE71-CB81-4F4B-B63B-0B3BB598CD61}">
      <dgm:prSet/>
      <dgm:spPr/>
      <dgm:t>
        <a:bodyPr/>
        <a:lstStyle/>
        <a:p>
          <a:endParaRPr lang="en-CA"/>
        </a:p>
      </dgm:t>
    </dgm:pt>
    <dgm:pt modelId="{29597B2C-8B55-4383-991B-C09AD8DA9EEE}" type="sibTrans" cxnId="{A3D6EE71-CB81-4F4B-B63B-0B3BB598CD61}">
      <dgm:prSet/>
      <dgm:spPr>
        <a:solidFill>
          <a:srgbClr val="6E6E6C"/>
        </a:solidFill>
      </dgm:spPr>
      <dgm:t>
        <a:bodyPr/>
        <a:lstStyle/>
        <a:p>
          <a:endParaRPr lang="en-CA"/>
        </a:p>
      </dgm:t>
    </dgm:pt>
    <dgm:pt modelId="{0E06CB36-06AA-4B2E-A1AD-4619BDA5B4B3}" type="pres">
      <dgm:prSet presAssocID="{C313D3B6-7155-4F5E-ABA1-437EC98BD192}" presName="cycle" presStyleCnt="0">
        <dgm:presLayoutVars>
          <dgm:dir/>
          <dgm:resizeHandles val="exact"/>
        </dgm:presLayoutVars>
      </dgm:prSet>
      <dgm:spPr/>
    </dgm:pt>
    <dgm:pt modelId="{53871CE3-9545-4F5C-89B7-3B62E0147B57}" type="pres">
      <dgm:prSet presAssocID="{D7811843-5BCE-42A2-9376-C0CB0854EF17}" presName="dummy" presStyleCnt="0"/>
      <dgm:spPr/>
    </dgm:pt>
    <dgm:pt modelId="{FB29E0D9-AE5C-48B3-A15D-011693ED0A98}" type="pres">
      <dgm:prSet presAssocID="{D7811843-5BCE-42A2-9376-C0CB0854EF17}" presName="node" presStyleLbl="revTx" presStyleIdx="0" presStyleCnt="5" custScaleX="137420">
        <dgm:presLayoutVars>
          <dgm:bulletEnabled val="1"/>
        </dgm:presLayoutVars>
      </dgm:prSet>
      <dgm:spPr/>
    </dgm:pt>
    <dgm:pt modelId="{61F2456E-51E5-4BE4-BF4B-80C47E8C9E54}" type="pres">
      <dgm:prSet presAssocID="{16C0DE61-CB81-47DD-9FF6-93931A75310C}" presName="sibTrans" presStyleLbl="node1" presStyleIdx="0" presStyleCnt="5"/>
      <dgm:spPr/>
    </dgm:pt>
    <dgm:pt modelId="{77935495-0A16-41D6-BE82-7FE4ECDA5C41}" type="pres">
      <dgm:prSet presAssocID="{EF6409B6-BDE7-4626-9B14-F9787F9D87E0}" presName="dummy" presStyleCnt="0"/>
      <dgm:spPr/>
    </dgm:pt>
    <dgm:pt modelId="{928447B6-DFC2-4A1C-B176-F13767C405E0}" type="pres">
      <dgm:prSet presAssocID="{EF6409B6-BDE7-4626-9B14-F9787F9D87E0}" presName="node" presStyleLbl="revTx" presStyleIdx="1" presStyleCnt="5">
        <dgm:presLayoutVars>
          <dgm:bulletEnabled val="1"/>
        </dgm:presLayoutVars>
      </dgm:prSet>
      <dgm:spPr/>
    </dgm:pt>
    <dgm:pt modelId="{EB509FD0-F47D-4F87-A1BF-70C60D2172F6}" type="pres">
      <dgm:prSet presAssocID="{39C47F0D-397D-4F00-B516-E358522B877C}" presName="sibTrans" presStyleLbl="node1" presStyleIdx="1" presStyleCnt="5"/>
      <dgm:spPr/>
    </dgm:pt>
    <dgm:pt modelId="{AF1A13CE-4A99-4171-A725-1A2F9FB8DFDE}" type="pres">
      <dgm:prSet presAssocID="{BA6EB2E1-6877-493B-A473-AD11A58251A2}" presName="dummy" presStyleCnt="0"/>
      <dgm:spPr/>
    </dgm:pt>
    <dgm:pt modelId="{C54CF611-7551-4265-BF23-9754EFD13B15}" type="pres">
      <dgm:prSet presAssocID="{BA6EB2E1-6877-493B-A473-AD11A58251A2}" presName="node" presStyleLbl="revTx" presStyleIdx="2" presStyleCnt="5">
        <dgm:presLayoutVars>
          <dgm:bulletEnabled val="1"/>
        </dgm:presLayoutVars>
      </dgm:prSet>
      <dgm:spPr/>
    </dgm:pt>
    <dgm:pt modelId="{2B08F682-2162-427A-9F18-7D5F3E1008BC}" type="pres">
      <dgm:prSet presAssocID="{76BAF9A5-606B-4061-AC34-8528983FAB3B}" presName="sibTrans" presStyleLbl="node1" presStyleIdx="2" presStyleCnt="5"/>
      <dgm:spPr/>
    </dgm:pt>
    <dgm:pt modelId="{BC1988FD-6DC3-4772-98B4-91961CD097E7}" type="pres">
      <dgm:prSet presAssocID="{3968FFE3-DD9F-4BEA-A550-F3C2CC5EE348}" presName="dummy" presStyleCnt="0"/>
      <dgm:spPr/>
    </dgm:pt>
    <dgm:pt modelId="{DC400F2F-AFCF-4F6E-A7B6-CF5718A01E35}" type="pres">
      <dgm:prSet presAssocID="{3968FFE3-DD9F-4BEA-A550-F3C2CC5EE348}" presName="node" presStyleLbl="revTx" presStyleIdx="3" presStyleCnt="5">
        <dgm:presLayoutVars>
          <dgm:bulletEnabled val="1"/>
        </dgm:presLayoutVars>
      </dgm:prSet>
      <dgm:spPr/>
    </dgm:pt>
    <dgm:pt modelId="{F262E982-82D7-44FA-B7D1-1740D64B6902}" type="pres">
      <dgm:prSet presAssocID="{7AF1FE65-63F3-4CA3-AE44-49B55479323B}" presName="sibTrans" presStyleLbl="node1" presStyleIdx="3" presStyleCnt="5"/>
      <dgm:spPr/>
    </dgm:pt>
    <dgm:pt modelId="{E279FB2F-1B07-4396-B739-08FBBA017F02}" type="pres">
      <dgm:prSet presAssocID="{C5FA333A-99E0-4BE3-83E6-14A9205705F6}" presName="dummy" presStyleCnt="0"/>
      <dgm:spPr/>
    </dgm:pt>
    <dgm:pt modelId="{CEC2420C-A691-4376-B534-CD75C5720972}" type="pres">
      <dgm:prSet presAssocID="{C5FA333A-99E0-4BE3-83E6-14A9205705F6}" presName="node" presStyleLbl="revTx" presStyleIdx="4" presStyleCnt="5" custScaleX="121449">
        <dgm:presLayoutVars>
          <dgm:bulletEnabled val="1"/>
        </dgm:presLayoutVars>
      </dgm:prSet>
      <dgm:spPr/>
    </dgm:pt>
    <dgm:pt modelId="{8A703A19-0878-42BE-915F-6A496A56F649}" type="pres">
      <dgm:prSet presAssocID="{29597B2C-8B55-4383-991B-C09AD8DA9EEE}" presName="sibTrans" presStyleLbl="node1" presStyleIdx="4" presStyleCnt="5"/>
      <dgm:spPr/>
    </dgm:pt>
  </dgm:ptLst>
  <dgm:cxnLst>
    <dgm:cxn modelId="{EB548E1A-AA81-40F0-9C6D-5E56925BFEFD}" type="presOf" srcId="{EF6409B6-BDE7-4626-9B14-F9787F9D87E0}" destId="{928447B6-DFC2-4A1C-B176-F13767C405E0}" srcOrd="0" destOrd="0" presId="urn:microsoft.com/office/officeart/2005/8/layout/cycle1"/>
    <dgm:cxn modelId="{9D4F921E-A537-4EE5-B8D6-D9F930C13A38}" type="presOf" srcId="{76BAF9A5-606B-4061-AC34-8528983FAB3B}" destId="{2B08F682-2162-427A-9F18-7D5F3E1008BC}" srcOrd="0" destOrd="0" presId="urn:microsoft.com/office/officeart/2005/8/layout/cycle1"/>
    <dgm:cxn modelId="{25D28327-F29B-4494-AB73-4C7912ECB52B}" srcId="{C313D3B6-7155-4F5E-ABA1-437EC98BD192}" destId="{EF6409B6-BDE7-4626-9B14-F9787F9D87E0}" srcOrd="1" destOrd="0" parTransId="{EEAA3166-3115-443A-A7AF-8D08934A013A}" sibTransId="{39C47F0D-397D-4F00-B516-E358522B877C}"/>
    <dgm:cxn modelId="{FBA0DD34-2F92-49C8-8B0E-FDF907C7906D}" srcId="{C313D3B6-7155-4F5E-ABA1-437EC98BD192}" destId="{BA6EB2E1-6877-493B-A473-AD11A58251A2}" srcOrd="2" destOrd="0" parTransId="{5AA13614-FB9D-44EC-B76E-D5935D316E14}" sibTransId="{76BAF9A5-606B-4061-AC34-8528983FAB3B}"/>
    <dgm:cxn modelId="{AE067C66-C1E8-44BA-8852-BFB57338B2D8}" type="presOf" srcId="{C5FA333A-99E0-4BE3-83E6-14A9205705F6}" destId="{CEC2420C-A691-4376-B534-CD75C5720972}" srcOrd="0" destOrd="0" presId="urn:microsoft.com/office/officeart/2005/8/layout/cycle1"/>
    <dgm:cxn modelId="{B0DEAB6A-0B6E-426B-85CD-DE237F85DF32}" type="presOf" srcId="{C313D3B6-7155-4F5E-ABA1-437EC98BD192}" destId="{0E06CB36-06AA-4B2E-A1AD-4619BDA5B4B3}" srcOrd="0" destOrd="0" presId="urn:microsoft.com/office/officeart/2005/8/layout/cycle1"/>
    <dgm:cxn modelId="{A3D6EE71-CB81-4F4B-B63B-0B3BB598CD61}" srcId="{C313D3B6-7155-4F5E-ABA1-437EC98BD192}" destId="{C5FA333A-99E0-4BE3-83E6-14A9205705F6}" srcOrd="4" destOrd="0" parTransId="{A24219E1-24AF-413D-B4D5-9A3C0FBC4397}" sibTransId="{29597B2C-8B55-4383-991B-C09AD8DA9EEE}"/>
    <dgm:cxn modelId="{09586F73-8AB5-4C7A-ADAE-F3516EDE4FE5}" type="presOf" srcId="{16C0DE61-CB81-47DD-9FF6-93931A75310C}" destId="{61F2456E-51E5-4BE4-BF4B-80C47E8C9E54}" srcOrd="0" destOrd="0" presId="urn:microsoft.com/office/officeart/2005/8/layout/cycle1"/>
    <dgm:cxn modelId="{91FC4C55-50BC-4E0E-9E87-46F4E70CCCCE}" type="presOf" srcId="{29597B2C-8B55-4383-991B-C09AD8DA9EEE}" destId="{8A703A19-0878-42BE-915F-6A496A56F649}" srcOrd="0" destOrd="0" presId="urn:microsoft.com/office/officeart/2005/8/layout/cycle1"/>
    <dgm:cxn modelId="{C469D256-20A3-42BD-A7A1-4C63362AC653}" type="presOf" srcId="{BA6EB2E1-6877-493B-A473-AD11A58251A2}" destId="{C54CF611-7551-4265-BF23-9754EFD13B15}" srcOrd="0" destOrd="0" presId="urn:microsoft.com/office/officeart/2005/8/layout/cycle1"/>
    <dgm:cxn modelId="{FAC2ED81-A006-45F7-B710-07606C39EFCB}" type="presOf" srcId="{7AF1FE65-63F3-4CA3-AE44-49B55479323B}" destId="{F262E982-82D7-44FA-B7D1-1740D64B6902}" srcOrd="0" destOrd="0" presId="urn:microsoft.com/office/officeart/2005/8/layout/cycle1"/>
    <dgm:cxn modelId="{C3E4A7A7-44F9-4332-842A-714929B3FB8F}" type="presOf" srcId="{39C47F0D-397D-4F00-B516-E358522B877C}" destId="{EB509FD0-F47D-4F87-A1BF-70C60D2172F6}" srcOrd="0" destOrd="0" presId="urn:microsoft.com/office/officeart/2005/8/layout/cycle1"/>
    <dgm:cxn modelId="{7537CEA9-C788-40C1-BC19-DDD067CEE92C}" srcId="{C313D3B6-7155-4F5E-ABA1-437EC98BD192}" destId="{D7811843-5BCE-42A2-9376-C0CB0854EF17}" srcOrd="0" destOrd="0" parTransId="{E7827024-3073-4307-B6E2-9A92A63D60A5}" sibTransId="{16C0DE61-CB81-47DD-9FF6-93931A75310C}"/>
    <dgm:cxn modelId="{4233EDBA-16EC-4172-BA88-BAC477C2D54A}" srcId="{C313D3B6-7155-4F5E-ABA1-437EC98BD192}" destId="{3968FFE3-DD9F-4BEA-A550-F3C2CC5EE348}" srcOrd="3" destOrd="0" parTransId="{773B48C8-5FDE-4852-B03A-94CF96021487}" sibTransId="{7AF1FE65-63F3-4CA3-AE44-49B55479323B}"/>
    <dgm:cxn modelId="{91114AC9-AA6C-4D86-AC2A-082CA067746D}" type="presOf" srcId="{D7811843-5BCE-42A2-9376-C0CB0854EF17}" destId="{FB29E0D9-AE5C-48B3-A15D-011693ED0A98}" srcOrd="0" destOrd="0" presId="urn:microsoft.com/office/officeart/2005/8/layout/cycle1"/>
    <dgm:cxn modelId="{BAA494FD-90E1-4417-9109-75D98209B2EF}" type="presOf" srcId="{3968FFE3-DD9F-4BEA-A550-F3C2CC5EE348}" destId="{DC400F2F-AFCF-4F6E-A7B6-CF5718A01E35}" srcOrd="0" destOrd="0" presId="urn:microsoft.com/office/officeart/2005/8/layout/cycle1"/>
    <dgm:cxn modelId="{33CF4D62-224F-4248-87C0-B9F3575020E3}" type="presParOf" srcId="{0E06CB36-06AA-4B2E-A1AD-4619BDA5B4B3}" destId="{53871CE3-9545-4F5C-89B7-3B62E0147B57}" srcOrd="0" destOrd="0" presId="urn:microsoft.com/office/officeart/2005/8/layout/cycle1"/>
    <dgm:cxn modelId="{E2AA748A-4612-4F17-A045-22DA090B48AC}" type="presParOf" srcId="{0E06CB36-06AA-4B2E-A1AD-4619BDA5B4B3}" destId="{FB29E0D9-AE5C-48B3-A15D-011693ED0A98}" srcOrd="1" destOrd="0" presId="urn:microsoft.com/office/officeart/2005/8/layout/cycle1"/>
    <dgm:cxn modelId="{8794A8B4-2274-4485-9360-D413F66CAB20}" type="presParOf" srcId="{0E06CB36-06AA-4B2E-A1AD-4619BDA5B4B3}" destId="{61F2456E-51E5-4BE4-BF4B-80C47E8C9E54}" srcOrd="2" destOrd="0" presId="urn:microsoft.com/office/officeart/2005/8/layout/cycle1"/>
    <dgm:cxn modelId="{F46820BD-6AF8-443B-8552-35290F4D6807}" type="presParOf" srcId="{0E06CB36-06AA-4B2E-A1AD-4619BDA5B4B3}" destId="{77935495-0A16-41D6-BE82-7FE4ECDA5C41}" srcOrd="3" destOrd="0" presId="urn:microsoft.com/office/officeart/2005/8/layout/cycle1"/>
    <dgm:cxn modelId="{EB89E723-CA0B-4859-8EA0-5FFDD3D22A22}" type="presParOf" srcId="{0E06CB36-06AA-4B2E-A1AD-4619BDA5B4B3}" destId="{928447B6-DFC2-4A1C-B176-F13767C405E0}" srcOrd="4" destOrd="0" presId="urn:microsoft.com/office/officeart/2005/8/layout/cycle1"/>
    <dgm:cxn modelId="{4409A922-C662-4FC1-AAE0-89CA5D415524}" type="presParOf" srcId="{0E06CB36-06AA-4B2E-A1AD-4619BDA5B4B3}" destId="{EB509FD0-F47D-4F87-A1BF-70C60D2172F6}" srcOrd="5" destOrd="0" presId="urn:microsoft.com/office/officeart/2005/8/layout/cycle1"/>
    <dgm:cxn modelId="{B547F794-384A-4513-9046-886F83EE2D34}" type="presParOf" srcId="{0E06CB36-06AA-4B2E-A1AD-4619BDA5B4B3}" destId="{AF1A13CE-4A99-4171-A725-1A2F9FB8DFDE}" srcOrd="6" destOrd="0" presId="urn:microsoft.com/office/officeart/2005/8/layout/cycle1"/>
    <dgm:cxn modelId="{B4BDD8EF-873E-4B5D-B59D-4B8A7F5B0551}" type="presParOf" srcId="{0E06CB36-06AA-4B2E-A1AD-4619BDA5B4B3}" destId="{C54CF611-7551-4265-BF23-9754EFD13B15}" srcOrd="7" destOrd="0" presId="urn:microsoft.com/office/officeart/2005/8/layout/cycle1"/>
    <dgm:cxn modelId="{E64640B3-3BC3-4A55-BC2E-00A4AEFBE615}" type="presParOf" srcId="{0E06CB36-06AA-4B2E-A1AD-4619BDA5B4B3}" destId="{2B08F682-2162-427A-9F18-7D5F3E1008BC}" srcOrd="8" destOrd="0" presId="urn:microsoft.com/office/officeart/2005/8/layout/cycle1"/>
    <dgm:cxn modelId="{E42D3443-1163-460A-B169-DAB27F2933CE}" type="presParOf" srcId="{0E06CB36-06AA-4B2E-A1AD-4619BDA5B4B3}" destId="{BC1988FD-6DC3-4772-98B4-91961CD097E7}" srcOrd="9" destOrd="0" presId="urn:microsoft.com/office/officeart/2005/8/layout/cycle1"/>
    <dgm:cxn modelId="{1BDEA90E-74A6-4B51-829A-FC30B4610A96}" type="presParOf" srcId="{0E06CB36-06AA-4B2E-A1AD-4619BDA5B4B3}" destId="{DC400F2F-AFCF-4F6E-A7B6-CF5718A01E35}" srcOrd="10" destOrd="0" presId="urn:microsoft.com/office/officeart/2005/8/layout/cycle1"/>
    <dgm:cxn modelId="{5CA32BC5-EA7F-437B-9397-FFE098AB2E0F}" type="presParOf" srcId="{0E06CB36-06AA-4B2E-A1AD-4619BDA5B4B3}" destId="{F262E982-82D7-44FA-B7D1-1740D64B6902}" srcOrd="11" destOrd="0" presId="urn:microsoft.com/office/officeart/2005/8/layout/cycle1"/>
    <dgm:cxn modelId="{B9187DBD-9D64-4B0A-B4CF-9402D84B1809}" type="presParOf" srcId="{0E06CB36-06AA-4B2E-A1AD-4619BDA5B4B3}" destId="{E279FB2F-1B07-4396-B739-08FBBA017F02}" srcOrd="12" destOrd="0" presId="urn:microsoft.com/office/officeart/2005/8/layout/cycle1"/>
    <dgm:cxn modelId="{11E8951E-097C-4643-B302-3231F5B13679}" type="presParOf" srcId="{0E06CB36-06AA-4B2E-A1AD-4619BDA5B4B3}" destId="{CEC2420C-A691-4376-B534-CD75C5720972}" srcOrd="13" destOrd="0" presId="urn:microsoft.com/office/officeart/2005/8/layout/cycle1"/>
    <dgm:cxn modelId="{3047F6D8-E7D0-4393-AC7D-37960313D319}" type="presParOf" srcId="{0E06CB36-06AA-4B2E-A1AD-4619BDA5B4B3}" destId="{8A703A19-0878-42BE-915F-6A496A56F649}" srcOrd="14" destOrd="0" presId="urn:microsoft.com/office/officeart/2005/8/layout/cycle1"/>
  </dgm:cxnLst>
  <dgm:bg/>
  <dgm:whole/>
  <dgm:extLst>
    <a:ext uri="http://schemas.microsoft.com/office/drawing/2008/diagram">
      <dsp:dataModelExt xmlns:dsp="http://schemas.microsoft.com/office/drawing/2008/diagram" relId="rId8"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B29E0D9-AE5C-48B3-A15D-011693ED0A98}">
      <dsp:nvSpPr>
        <dsp:cNvPr id="0" name=""/>
        <dsp:cNvSpPr/>
      </dsp:nvSpPr>
      <dsp:spPr>
        <a:xfrm>
          <a:off x="3096373" y="27443"/>
          <a:ext cx="1264269" cy="9200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US" sz="1800" b="1" kern="1200" dirty="0"/>
            <a:t>Strategize </a:t>
          </a:r>
          <a:endParaRPr lang="en-CA" sz="1800" b="1" kern="1200" dirty="0"/>
        </a:p>
      </dsp:txBody>
      <dsp:txXfrm>
        <a:off x="3096373" y="27443"/>
        <a:ext cx="1264269" cy="920004"/>
      </dsp:txXfrm>
    </dsp:sp>
    <dsp:sp modelId="{61F2456E-51E5-4BE4-BF4B-80C47E8C9E54}">
      <dsp:nvSpPr>
        <dsp:cNvPr id="0" name=""/>
        <dsp:cNvSpPr/>
      </dsp:nvSpPr>
      <dsp:spPr>
        <a:xfrm>
          <a:off x="1104535" y="853"/>
          <a:ext cx="3449092" cy="3449092"/>
        </a:xfrm>
        <a:prstGeom prst="circularArrow">
          <a:avLst>
            <a:gd name="adj1" fmla="val 5201"/>
            <a:gd name="adj2" fmla="val 336003"/>
            <a:gd name="adj3" fmla="val 21292876"/>
            <a:gd name="adj4" fmla="val 19766559"/>
            <a:gd name="adj5" fmla="val 6068"/>
          </a:avLst>
        </a:prstGeom>
        <a:solidFill>
          <a:schemeClr val="accent2">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928447B6-DFC2-4A1C-B176-F13767C405E0}">
      <dsp:nvSpPr>
        <dsp:cNvPr id="0" name=""/>
        <dsp:cNvSpPr/>
      </dsp:nvSpPr>
      <dsp:spPr>
        <a:xfrm>
          <a:off x="3824381" y="1738254"/>
          <a:ext cx="920004" cy="9200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US" sz="1800" b="1" kern="1200" dirty="0"/>
            <a:t>Assess</a:t>
          </a:r>
          <a:endParaRPr lang="en-CA" sz="1800" b="1" kern="1200" dirty="0"/>
        </a:p>
      </dsp:txBody>
      <dsp:txXfrm>
        <a:off x="3824381" y="1738254"/>
        <a:ext cx="920004" cy="920004"/>
      </dsp:txXfrm>
    </dsp:sp>
    <dsp:sp modelId="{EB509FD0-F47D-4F87-A1BF-70C60D2172F6}">
      <dsp:nvSpPr>
        <dsp:cNvPr id="0" name=""/>
        <dsp:cNvSpPr/>
      </dsp:nvSpPr>
      <dsp:spPr>
        <a:xfrm>
          <a:off x="1104535" y="853"/>
          <a:ext cx="3449092" cy="3449092"/>
        </a:xfrm>
        <a:prstGeom prst="circularArrow">
          <a:avLst>
            <a:gd name="adj1" fmla="val 5201"/>
            <a:gd name="adj2" fmla="val 336003"/>
            <a:gd name="adj3" fmla="val 4014319"/>
            <a:gd name="adj4" fmla="val 2253780"/>
            <a:gd name="adj5" fmla="val 6068"/>
          </a:avLst>
        </a:prstGeom>
        <a:solidFill>
          <a:schemeClr val="accent3">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C54CF611-7551-4265-BF23-9754EFD13B15}">
      <dsp:nvSpPr>
        <dsp:cNvPr id="0" name=""/>
        <dsp:cNvSpPr/>
      </dsp:nvSpPr>
      <dsp:spPr>
        <a:xfrm>
          <a:off x="2369079" y="2795593"/>
          <a:ext cx="920004" cy="9200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US" sz="1800" b="1" kern="1200" dirty="0"/>
            <a:t>Design</a:t>
          </a:r>
          <a:endParaRPr lang="en-CA" sz="1800" b="1" kern="1200" dirty="0"/>
        </a:p>
      </dsp:txBody>
      <dsp:txXfrm>
        <a:off x="2369079" y="2795593"/>
        <a:ext cx="920004" cy="920004"/>
      </dsp:txXfrm>
    </dsp:sp>
    <dsp:sp modelId="{2B08F682-2162-427A-9F18-7D5F3E1008BC}">
      <dsp:nvSpPr>
        <dsp:cNvPr id="0" name=""/>
        <dsp:cNvSpPr/>
      </dsp:nvSpPr>
      <dsp:spPr>
        <a:xfrm>
          <a:off x="1104535" y="853"/>
          <a:ext cx="3449092" cy="3449092"/>
        </a:xfrm>
        <a:prstGeom prst="circularArrow">
          <a:avLst>
            <a:gd name="adj1" fmla="val 5201"/>
            <a:gd name="adj2" fmla="val 336003"/>
            <a:gd name="adj3" fmla="val 8210217"/>
            <a:gd name="adj4" fmla="val 6449678"/>
            <a:gd name="adj5" fmla="val 6068"/>
          </a:avLst>
        </a:prstGeom>
        <a:solidFill>
          <a:schemeClr val="accent1"/>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DC400F2F-AFCF-4F6E-A7B6-CF5718A01E35}">
      <dsp:nvSpPr>
        <dsp:cNvPr id="0" name=""/>
        <dsp:cNvSpPr/>
      </dsp:nvSpPr>
      <dsp:spPr>
        <a:xfrm>
          <a:off x="913777" y="1738254"/>
          <a:ext cx="920004" cy="9200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US" sz="1800" b="1" kern="1200" dirty="0"/>
            <a:t>Deploy</a:t>
          </a:r>
          <a:endParaRPr lang="en-CA" sz="1800" b="1" kern="1200" dirty="0"/>
        </a:p>
      </dsp:txBody>
      <dsp:txXfrm>
        <a:off x="913777" y="1738254"/>
        <a:ext cx="920004" cy="920004"/>
      </dsp:txXfrm>
    </dsp:sp>
    <dsp:sp modelId="{F262E982-82D7-44FA-B7D1-1740D64B6902}">
      <dsp:nvSpPr>
        <dsp:cNvPr id="0" name=""/>
        <dsp:cNvSpPr/>
      </dsp:nvSpPr>
      <dsp:spPr>
        <a:xfrm>
          <a:off x="1104535" y="853"/>
          <a:ext cx="3449092" cy="3449092"/>
        </a:xfrm>
        <a:prstGeom prst="circularArrow">
          <a:avLst>
            <a:gd name="adj1" fmla="val 5201"/>
            <a:gd name="adj2" fmla="val 336003"/>
            <a:gd name="adj3" fmla="val 12297438"/>
            <a:gd name="adj4" fmla="val 10771121"/>
            <a:gd name="adj5" fmla="val 6068"/>
          </a:avLst>
        </a:prstGeom>
        <a:solidFill>
          <a:srgbClr val="CD6735"/>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CEC2420C-A691-4376-B534-CD75C5720972}">
      <dsp:nvSpPr>
        <dsp:cNvPr id="0" name=""/>
        <dsp:cNvSpPr/>
      </dsp:nvSpPr>
      <dsp:spPr>
        <a:xfrm>
          <a:off x="1370987" y="27443"/>
          <a:ext cx="1117335" cy="9200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US" sz="1800" b="1" kern="1200" dirty="0"/>
            <a:t>Maintain</a:t>
          </a:r>
          <a:endParaRPr lang="en-CA" sz="1800" b="1" kern="1200" dirty="0"/>
        </a:p>
      </dsp:txBody>
      <dsp:txXfrm>
        <a:off x="1370987" y="27443"/>
        <a:ext cx="1117335" cy="920004"/>
      </dsp:txXfrm>
    </dsp:sp>
    <dsp:sp modelId="{8A703A19-0878-42BE-915F-6A496A56F649}">
      <dsp:nvSpPr>
        <dsp:cNvPr id="0" name=""/>
        <dsp:cNvSpPr/>
      </dsp:nvSpPr>
      <dsp:spPr>
        <a:xfrm>
          <a:off x="1104535" y="853"/>
          <a:ext cx="3449092" cy="3449092"/>
        </a:xfrm>
        <a:prstGeom prst="circularArrow">
          <a:avLst>
            <a:gd name="adj1" fmla="val 5201"/>
            <a:gd name="adj2" fmla="val 336003"/>
            <a:gd name="adj3" fmla="val 16467593"/>
            <a:gd name="adj4" fmla="val 15427977"/>
            <a:gd name="adj5" fmla="val 6068"/>
          </a:avLst>
        </a:prstGeom>
        <a:solidFill>
          <a:srgbClr val="6E6E6C"/>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endParaRPr lang="en-US" dirty="0"/>
          </a:p>
        </p:txBody>
      </p:sp>
      <p:sp>
        <p:nvSpPr>
          <p:cNvPr id="3" name="Date Placeholder 2"/>
          <p:cNvSpPr>
            <a:spLocks noGrp="1"/>
          </p:cNvSpPr>
          <p:nvPr>
            <p:ph type="dt" sz="quarter" idx="1"/>
          </p:nvPr>
        </p:nvSpPr>
        <p:spPr>
          <a:xfrm>
            <a:off x="3936768" y="0"/>
            <a:ext cx="3011699" cy="463408"/>
          </a:xfrm>
          <a:prstGeom prst="rect">
            <a:avLst/>
          </a:prstGeom>
        </p:spPr>
        <p:txBody>
          <a:bodyPr vert="horz" lIns="92492" tIns="46246" rIns="92492" bIns="46246" rtlCol="0"/>
          <a:lstStyle>
            <a:lvl1pPr algn="r">
              <a:defRPr sz="1200"/>
            </a:lvl1pPr>
          </a:lstStyle>
          <a:p>
            <a:fld id="{ED006EA4-D462-4253-8FC7-D35175043F19}" type="datetimeFigureOut">
              <a:rPr lang="en-US" smtClean="0"/>
              <a:t>10/23/2022</a:t>
            </a:fld>
            <a:endParaRPr lang="en-US" dirty="0"/>
          </a:p>
        </p:txBody>
      </p:sp>
      <p:sp>
        <p:nvSpPr>
          <p:cNvPr id="4" name="Footer Placeholder 3"/>
          <p:cNvSpPr>
            <a:spLocks noGrp="1"/>
          </p:cNvSpPr>
          <p:nvPr>
            <p:ph type="ftr" sz="quarter" idx="2"/>
          </p:nvPr>
        </p:nvSpPr>
        <p:spPr>
          <a:xfrm>
            <a:off x="0" y="8772669"/>
            <a:ext cx="3011699" cy="463407"/>
          </a:xfrm>
          <a:prstGeom prst="rect">
            <a:avLst/>
          </a:prstGeom>
        </p:spPr>
        <p:txBody>
          <a:bodyPr vert="horz" lIns="92492" tIns="46246" rIns="92492" bIns="46246"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36768" y="8772669"/>
            <a:ext cx="3011699" cy="463407"/>
          </a:xfrm>
          <a:prstGeom prst="rect">
            <a:avLst/>
          </a:prstGeom>
        </p:spPr>
        <p:txBody>
          <a:bodyPr vert="horz" lIns="92492" tIns="46246" rIns="92492" bIns="46246" rtlCol="0" anchor="b"/>
          <a:lstStyle>
            <a:lvl1pPr algn="r">
              <a:defRPr sz="1200"/>
            </a:lvl1pPr>
          </a:lstStyle>
          <a:p>
            <a:fld id="{502DA24A-F480-4AA7-ACF1-F7D1E577F358}" type="slidenum">
              <a:rPr lang="en-US" smtClean="0"/>
              <a:t>‹#›</a:t>
            </a:fld>
            <a:endParaRPr lang="en-US" dirty="0"/>
          </a:p>
        </p:txBody>
      </p:sp>
    </p:spTree>
    <p:extLst>
      <p:ext uri="{BB962C8B-B14F-4D97-AF65-F5344CB8AC3E}">
        <p14:creationId xmlns:p14="http://schemas.microsoft.com/office/powerpoint/2010/main" val="14934097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endParaRPr lang="en-US" dirty="0"/>
          </a:p>
        </p:txBody>
      </p:sp>
      <p:sp>
        <p:nvSpPr>
          <p:cNvPr id="3" name="Date Placeholder 2"/>
          <p:cNvSpPr>
            <a:spLocks noGrp="1"/>
          </p:cNvSpPr>
          <p:nvPr>
            <p:ph type="dt" idx="1"/>
          </p:nvPr>
        </p:nvSpPr>
        <p:spPr>
          <a:xfrm>
            <a:off x="3936768" y="0"/>
            <a:ext cx="3011699" cy="463408"/>
          </a:xfrm>
          <a:prstGeom prst="rect">
            <a:avLst/>
          </a:prstGeom>
        </p:spPr>
        <p:txBody>
          <a:bodyPr vert="horz" lIns="92492" tIns="46246" rIns="92492" bIns="46246" rtlCol="0"/>
          <a:lstStyle>
            <a:lvl1pPr algn="r">
              <a:defRPr sz="1200"/>
            </a:lvl1pPr>
          </a:lstStyle>
          <a:p>
            <a:fld id="{34E1B6C9-DAE3-4E7B-AB3C-9473EC02D78D}" type="datetimeFigureOut">
              <a:rPr lang="en-US" smtClean="0"/>
              <a:t>10/23/2022</a:t>
            </a:fld>
            <a:endParaRPr lang="en-US" dirty="0"/>
          </a:p>
        </p:txBody>
      </p:sp>
      <p:sp>
        <p:nvSpPr>
          <p:cNvPr id="4" name="Slide Image Placeholder 3"/>
          <p:cNvSpPr>
            <a:spLocks noGrp="1" noRot="1" noChangeAspect="1"/>
          </p:cNvSpPr>
          <p:nvPr>
            <p:ph type="sldImg" idx="2"/>
          </p:nvPr>
        </p:nvSpPr>
        <p:spPr>
          <a:xfrm>
            <a:off x="1397000" y="1154113"/>
            <a:ext cx="4156075" cy="3117850"/>
          </a:xfrm>
          <a:prstGeom prst="rect">
            <a:avLst/>
          </a:prstGeom>
          <a:noFill/>
          <a:ln w="12700">
            <a:solidFill>
              <a:prstClr val="black"/>
            </a:solidFill>
          </a:ln>
        </p:spPr>
        <p:txBody>
          <a:bodyPr vert="horz" lIns="92492" tIns="46246" rIns="92492" bIns="46246" rtlCol="0" anchor="ctr"/>
          <a:lstStyle/>
          <a:p>
            <a:endParaRPr lang="en-US" dirty="0"/>
          </a:p>
        </p:txBody>
      </p:sp>
      <p:sp>
        <p:nvSpPr>
          <p:cNvPr id="5" name="Notes Placeholder 4"/>
          <p:cNvSpPr>
            <a:spLocks noGrp="1"/>
          </p:cNvSpPr>
          <p:nvPr>
            <p:ph type="body" sz="quarter" idx="3"/>
          </p:nvPr>
        </p:nvSpPr>
        <p:spPr>
          <a:xfrm>
            <a:off x="695008" y="4444861"/>
            <a:ext cx="5560060" cy="3636705"/>
          </a:xfrm>
          <a:prstGeom prst="rect">
            <a:avLst/>
          </a:prstGeom>
        </p:spPr>
        <p:txBody>
          <a:bodyPr vert="horz" lIns="92492" tIns="46246" rIns="92492" bIns="4624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9"/>
            <a:ext cx="3011699" cy="463407"/>
          </a:xfrm>
          <a:prstGeom prst="rect">
            <a:avLst/>
          </a:prstGeom>
        </p:spPr>
        <p:txBody>
          <a:bodyPr vert="horz" lIns="92492" tIns="46246" rIns="92492" bIns="46246"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36768" y="8772669"/>
            <a:ext cx="3011699" cy="463407"/>
          </a:xfrm>
          <a:prstGeom prst="rect">
            <a:avLst/>
          </a:prstGeom>
        </p:spPr>
        <p:txBody>
          <a:bodyPr vert="horz" lIns="92492" tIns="46246" rIns="92492" bIns="46246" rtlCol="0" anchor="b"/>
          <a:lstStyle>
            <a:lvl1pPr algn="r">
              <a:defRPr sz="1200"/>
            </a:lvl1pPr>
          </a:lstStyle>
          <a:p>
            <a:fld id="{65F1ACBD-245E-4A24-AC78-063168A88622}" type="slidenum">
              <a:rPr lang="en-US" smtClean="0"/>
              <a:t>‹#›</a:t>
            </a:fld>
            <a:endParaRPr lang="en-US" dirty="0"/>
          </a:p>
        </p:txBody>
      </p:sp>
    </p:spTree>
    <p:extLst>
      <p:ext uri="{BB962C8B-B14F-4D97-AF65-F5344CB8AC3E}">
        <p14:creationId xmlns:p14="http://schemas.microsoft.com/office/powerpoint/2010/main" val="14855990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3</a:t>
            </a:fld>
            <a:endParaRPr lang="en-US" dirty="0"/>
          </a:p>
        </p:txBody>
      </p:sp>
    </p:spTree>
    <p:extLst>
      <p:ext uri="{BB962C8B-B14F-4D97-AF65-F5344CB8AC3E}">
        <p14:creationId xmlns:p14="http://schemas.microsoft.com/office/powerpoint/2010/main" val="24801392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4</a:t>
            </a:fld>
            <a:endParaRPr lang="en-US" dirty="0"/>
          </a:p>
        </p:txBody>
      </p:sp>
    </p:spTree>
    <p:extLst>
      <p:ext uri="{BB962C8B-B14F-4D97-AF65-F5344CB8AC3E}">
        <p14:creationId xmlns:p14="http://schemas.microsoft.com/office/powerpoint/2010/main" val="35665295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65F1ACBD-245E-4A24-AC78-063168A88622}" type="slidenum">
              <a:rPr lang="en-US" smtClean="0"/>
              <a:t>7</a:t>
            </a:fld>
            <a:endParaRPr lang="en-US" dirty="0"/>
          </a:p>
        </p:txBody>
      </p:sp>
    </p:spTree>
    <p:extLst>
      <p:ext uri="{BB962C8B-B14F-4D97-AF65-F5344CB8AC3E}">
        <p14:creationId xmlns:p14="http://schemas.microsoft.com/office/powerpoint/2010/main" val="19101037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65F1ACBD-245E-4A24-AC78-063168A88622}" type="slidenum">
              <a:rPr lang="en-US" smtClean="0"/>
              <a:t>8</a:t>
            </a:fld>
            <a:endParaRPr lang="en-US" dirty="0"/>
          </a:p>
        </p:txBody>
      </p:sp>
    </p:spTree>
    <p:extLst>
      <p:ext uri="{BB962C8B-B14F-4D97-AF65-F5344CB8AC3E}">
        <p14:creationId xmlns:p14="http://schemas.microsoft.com/office/powerpoint/2010/main" val="25438374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9</a:t>
            </a:fld>
            <a:endParaRPr lang="en-US" dirty="0"/>
          </a:p>
        </p:txBody>
      </p:sp>
    </p:spTree>
    <p:extLst>
      <p:ext uri="{BB962C8B-B14F-4D97-AF65-F5344CB8AC3E}">
        <p14:creationId xmlns:p14="http://schemas.microsoft.com/office/powerpoint/2010/main" val="22675731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65F1ACBD-245E-4A24-AC78-063168A88622}" type="slidenum">
              <a:rPr lang="en-US" smtClean="0"/>
              <a:t>10</a:t>
            </a:fld>
            <a:endParaRPr lang="en-US" dirty="0"/>
          </a:p>
        </p:txBody>
      </p:sp>
    </p:spTree>
    <p:extLst>
      <p:ext uri="{BB962C8B-B14F-4D97-AF65-F5344CB8AC3E}">
        <p14:creationId xmlns:p14="http://schemas.microsoft.com/office/powerpoint/2010/main" val="15859188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prstClr val="black"/>
                </a:solidFill>
              </a:rPr>
              <a:pPr>
                <a:defRPr/>
              </a:pPr>
              <a:t>13</a:t>
            </a:fld>
            <a:endParaRPr lang="en-US" dirty="0">
              <a:solidFill>
                <a:prstClr val="black"/>
              </a:solidFill>
            </a:endParaRPr>
          </a:p>
        </p:txBody>
      </p:sp>
    </p:spTree>
    <p:extLst>
      <p:ext uri="{BB962C8B-B14F-4D97-AF65-F5344CB8AC3E}">
        <p14:creationId xmlns:p14="http://schemas.microsoft.com/office/powerpoint/2010/main" val="28337124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14</a:t>
            </a:fld>
            <a:endParaRPr lang="en-US" dirty="0"/>
          </a:p>
        </p:txBody>
      </p:sp>
    </p:spTree>
    <p:extLst>
      <p:ext uri="{BB962C8B-B14F-4D97-AF65-F5344CB8AC3E}">
        <p14:creationId xmlns:p14="http://schemas.microsoft.com/office/powerpoint/2010/main" val="2841495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C2BAE942-ED18-486C-A3C6-A1578DA986F2}" type="slidenum">
              <a:rPr lang="en-CA" smtClean="0"/>
              <a:t>15</a:t>
            </a:fld>
            <a:endParaRPr lang="en-CA" dirty="0"/>
          </a:p>
        </p:txBody>
      </p:sp>
    </p:spTree>
    <p:extLst>
      <p:ext uri="{BB962C8B-B14F-4D97-AF65-F5344CB8AC3E}">
        <p14:creationId xmlns:p14="http://schemas.microsoft.com/office/powerpoint/2010/main" val="387620699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Cover">
    <p:spTree>
      <p:nvGrpSpPr>
        <p:cNvPr id="1" name=""/>
        <p:cNvGrpSpPr/>
        <p:nvPr/>
      </p:nvGrpSpPr>
      <p:grpSpPr>
        <a:xfrm>
          <a:off x="0" y="0"/>
          <a:ext cx="0" cy="0"/>
          <a:chOff x="0" y="0"/>
          <a:chExt cx="0" cy="0"/>
        </a:xfrm>
      </p:grpSpPr>
      <p:grpSp>
        <p:nvGrpSpPr>
          <p:cNvPr id="3" name="Group 2"/>
          <p:cNvGrpSpPr/>
          <p:nvPr userDrawn="1"/>
        </p:nvGrpSpPr>
        <p:grpSpPr>
          <a:xfrm>
            <a:off x="0" y="6090046"/>
            <a:ext cx="9144000" cy="767954"/>
            <a:chOff x="0" y="6090046"/>
            <a:chExt cx="9144000" cy="767954"/>
          </a:xfrm>
        </p:grpSpPr>
        <p:sp>
          <p:nvSpPr>
            <p:cNvPr id="29" name="Rectangle 28"/>
            <p:cNvSpPr/>
            <p:nvPr/>
          </p:nvSpPr>
          <p:spPr>
            <a:xfrm>
              <a:off x="0" y="6090046"/>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is 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1997-2019 Info-Tech Research Group Inc.</a:t>
              </a:r>
            </a:p>
          </p:txBody>
        </p:sp>
        <p:grpSp>
          <p:nvGrpSpPr>
            <p:cNvPr id="2" name="Group 1"/>
            <p:cNvGrpSpPr/>
            <p:nvPr userDrawn="1"/>
          </p:nvGrpSpPr>
          <p:grpSpPr>
            <a:xfrm>
              <a:off x="6696236" y="6090047"/>
              <a:ext cx="2447764" cy="767953"/>
              <a:chOff x="6696236" y="6090047"/>
              <a:chExt cx="2447764" cy="767953"/>
            </a:xfrm>
          </p:grpSpPr>
          <p:sp>
            <p:nvSpPr>
              <p:cNvPr id="31" name="Rectangle 30"/>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32" name="Picture 31"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a:t>Headline (Georgia, 28pt)</a:t>
            </a:r>
            <a:endParaRPr lang="en-CA"/>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a:t>Subhead (Arial, 14pt)</a:t>
            </a:r>
          </a:p>
        </p:txBody>
      </p:sp>
    </p:spTree>
    <p:extLst>
      <p:ext uri="{BB962C8B-B14F-4D97-AF65-F5344CB8AC3E}">
        <p14:creationId xmlns:p14="http://schemas.microsoft.com/office/powerpoint/2010/main" val="354402858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Executive Brief slide">
    <p:spTree>
      <p:nvGrpSpPr>
        <p:cNvPr id="1" name=""/>
        <p:cNvGrpSpPr/>
        <p:nvPr/>
      </p:nvGrpSpPr>
      <p:grpSpPr>
        <a:xfrm>
          <a:off x="0" y="0"/>
          <a:ext cx="0" cy="0"/>
          <a:chOff x="0" y="0"/>
          <a:chExt cx="0" cy="0"/>
        </a:xfrm>
      </p:grpSpPr>
      <p:sp>
        <p:nvSpPr>
          <p:cNvPr id="3" name="Rectangle 2"/>
          <p:cNvSpPr/>
          <p:nvPr userDrawn="1"/>
        </p:nvSpPr>
        <p:spPr>
          <a:xfrm>
            <a:off x="0" y="1442"/>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 name="Title 1"/>
          <p:cNvSpPr>
            <a:spLocks noGrp="1"/>
          </p:cNvSpPr>
          <p:nvPr>
            <p:ph type="title" hasCustomPrompt="1"/>
          </p:nvPr>
        </p:nvSpPr>
        <p:spPr/>
        <p:txBody>
          <a:bodyPr/>
          <a:lstStyle>
            <a:lvl1pPr>
              <a:defRPr>
                <a:solidFill>
                  <a:schemeClr val="bg1"/>
                </a:solidFill>
                <a:latin typeface="+mn-lt"/>
              </a:defRPr>
            </a:lvl1pPr>
          </a:lstStyle>
          <a:p>
            <a:r>
              <a:rPr lang="en-US"/>
              <a:t>Executive Brief slide</a:t>
            </a:r>
            <a:endParaRPr lang="en-CA"/>
          </a:p>
        </p:txBody>
      </p:sp>
    </p:spTree>
    <p:extLst>
      <p:ext uri="{BB962C8B-B14F-4D97-AF65-F5344CB8AC3E}">
        <p14:creationId xmlns:p14="http://schemas.microsoft.com/office/powerpoint/2010/main" val="14076572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_Blank">
    <p:bg>
      <p:bgPr>
        <a:solidFill>
          <a:schemeClr val="bg1"/>
        </a:solidFill>
        <a:effectLst/>
      </p:bgPr>
    </p:bg>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251519" y="178616"/>
            <a:ext cx="8625780" cy="864096"/>
          </a:xfrm>
        </p:spPr>
        <p:txBody>
          <a:bodyPr/>
          <a:lstStyle>
            <a:lvl1pPr algn="l">
              <a:lnSpc>
                <a:spcPts val="2600"/>
              </a:lnSpc>
              <a:defRPr sz="2400" baseline="0">
                <a:solidFill>
                  <a:schemeClr val="tx1"/>
                </a:solidFill>
              </a:defRPr>
            </a:lvl1pPr>
          </a:lstStyle>
          <a:p>
            <a:r>
              <a:rPr lang="en-US"/>
              <a:t>Page Header (Georgia, 24pt) </a:t>
            </a:r>
            <a:endParaRPr lang="en-CA"/>
          </a:p>
        </p:txBody>
      </p:sp>
      <p:cxnSp>
        <p:nvCxnSpPr>
          <p:cNvPr id="4" name="Straight Connector 3"/>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92329016"/>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Executive Brief">
    <p:spTree>
      <p:nvGrpSpPr>
        <p:cNvPr id="1" name=""/>
        <p:cNvGrpSpPr/>
        <p:nvPr/>
      </p:nvGrpSpPr>
      <p:grpSpPr>
        <a:xfrm>
          <a:off x="0" y="0"/>
          <a:ext cx="0" cy="0"/>
          <a:chOff x="0" y="0"/>
          <a:chExt cx="0" cy="0"/>
        </a:xfrm>
      </p:grpSpPr>
      <p:sp>
        <p:nvSpPr>
          <p:cNvPr id="3" name="Rectangle 2"/>
          <p:cNvSpPr/>
          <p:nvPr userDrawn="1"/>
        </p:nvSpPr>
        <p:spPr>
          <a:xfrm>
            <a:off x="0" y="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 name="Title 1"/>
          <p:cNvSpPr>
            <a:spLocks noGrp="1"/>
          </p:cNvSpPr>
          <p:nvPr>
            <p:ph type="title" hasCustomPrompt="1"/>
          </p:nvPr>
        </p:nvSpPr>
        <p:spPr/>
        <p:txBody>
          <a:bodyPr/>
          <a:lstStyle>
            <a:lvl1pPr>
              <a:defRPr>
                <a:solidFill>
                  <a:schemeClr val="bg1"/>
                </a:solidFill>
                <a:latin typeface="+mn-lt"/>
              </a:defRPr>
            </a:lvl1pPr>
          </a:lstStyle>
          <a:p>
            <a:r>
              <a:rPr lang="en-US"/>
              <a:t>Executive Brief slide</a:t>
            </a:r>
            <a:endParaRPr lang="en-CA"/>
          </a:p>
        </p:txBody>
      </p:sp>
    </p:spTree>
    <p:extLst>
      <p:ext uri="{BB962C8B-B14F-4D97-AF65-F5344CB8AC3E}">
        <p14:creationId xmlns:p14="http://schemas.microsoft.com/office/powerpoint/2010/main" val="21368876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1_Executive Summary">
    <p:spTree>
      <p:nvGrpSpPr>
        <p:cNvPr id="1" name=""/>
        <p:cNvGrpSpPr/>
        <p:nvPr/>
      </p:nvGrpSpPr>
      <p:grpSpPr>
        <a:xfrm>
          <a:off x="0" y="0"/>
          <a:ext cx="0" cy="0"/>
          <a:chOff x="0" y="0"/>
          <a:chExt cx="0" cy="0"/>
        </a:xfrm>
      </p:grpSpPr>
      <p:sp>
        <p:nvSpPr>
          <p:cNvPr id="15" name="Rectangle 14"/>
          <p:cNvSpPr/>
          <p:nvPr userDrawn="1"/>
        </p:nvSpPr>
        <p:spPr>
          <a:xfrm>
            <a:off x="0" y="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 name="Title 1"/>
          <p:cNvSpPr>
            <a:spLocks noGrp="1"/>
          </p:cNvSpPr>
          <p:nvPr>
            <p:ph type="title" hasCustomPrompt="1"/>
          </p:nvPr>
        </p:nvSpPr>
        <p:spPr/>
        <p:txBody>
          <a:bodyPr/>
          <a:lstStyle>
            <a:lvl1pPr>
              <a:defRPr>
                <a:solidFill>
                  <a:schemeClr val="bg1"/>
                </a:solidFill>
                <a:latin typeface="+mn-lt"/>
              </a:defRPr>
            </a:lvl1pPr>
          </a:lstStyle>
          <a:p>
            <a:r>
              <a:rPr lang="en-US"/>
              <a:t>Executive summary</a:t>
            </a:r>
          </a:p>
        </p:txBody>
      </p:sp>
      <p:sp>
        <p:nvSpPr>
          <p:cNvPr id="9" name="Rectangle 8"/>
          <p:cNvSpPr/>
          <p:nvPr userDrawn="1"/>
        </p:nvSpPr>
        <p:spPr>
          <a:xfrm>
            <a:off x="255868" y="4514795"/>
            <a:ext cx="8640578" cy="31281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CA" sz="1400" b="1" dirty="0"/>
              <a:t>Resolution</a:t>
            </a:r>
          </a:p>
        </p:txBody>
      </p:sp>
      <p:sp>
        <p:nvSpPr>
          <p:cNvPr id="13" name="Rectangle 12"/>
          <p:cNvSpPr/>
          <p:nvPr userDrawn="1"/>
        </p:nvSpPr>
        <p:spPr>
          <a:xfrm>
            <a:off x="247848" y="1210905"/>
            <a:ext cx="5266944"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t>Situation</a:t>
            </a:r>
          </a:p>
        </p:txBody>
      </p:sp>
      <p:sp>
        <p:nvSpPr>
          <p:cNvPr id="11" name="Rectangle 10"/>
          <p:cNvSpPr/>
          <p:nvPr userDrawn="1"/>
        </p:nvSpPr>
        <p:spPr>
          <a:xfrm>
            <a:off x="247848" y="2954384"/>
            <a:ext cx="5266944"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1400" b="1" dirty="0"/>
              <a:t>Complication</a:t>
            </a:r>
          </a:p>
        </p:txBody>
      </p:sp>
      <p:sp>
        <p:nvSpPr>
          <p:cNvPr id="20" name="Text Placeholder 19"/>
          <p:cNvSpPr>
            <a:spLocks noGrp="1"/>
          </p:cNvSpPr>
          <p:nvPr userDrawn="1">
            <p:ph type="body" sz="quarter" idx="10"/>
          </p:nvPr>
        </p:nvSpPr>
        <p:spPr>
          <a:xfrm>
            <a:off x="247848" y="1535364"/>
            <a:ext cx="5257800" cy="1078992"/>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21" name="Text Placeholder 19"/>
          <p:cNvSpPr>
            <a:spLocks noGrp="1"/>
          </p:cNvSpPr>
          <p:nvPr userDrawn="1">
            <p:ph type="body" sz="quarter" idx="11"/>
          </p:nvPr>
        </p:nvSpPr>
        <p:spPr>
          <a:xfrm>
            <a:off x="247848" y="3268644"/>
            <a:ext cx="5257800" cy="1076983"/>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22" name="Text Placeholder 19"/>
          <p:cNvSpPr>
            <a:spLocks noGrp="1"/>
          </p:cNvSpPr>
          <p:nvPr userDrawn="1">
            <p:ph type="body" sz="quarter" idx="12"/>
          </p:nvPr>
        </p:nvSpPr>
        <p:spPr>
          <a:xfrm>
            <a:off x="255868" y="4827613"/>
            <a:ext cx="8623607" cy="1808438"/>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29" name="Text Placeholder 28"/>
          <p:cNvSpPr>
            <a:spLocks noGrp="1"/>
          </p:cNvSpPr>
          <p:nvPr>
            <p:ph type="body" sz="quarter" idx="13"/>
          </p:nvPr>
        </p:nvSpPr>
        <p:spPr>
          <a:xfrm>
            <a:off x="5696601" y="1495997"/>
            <a:ext cx="3180698" cy="2523241"/>
          </a:xfrm>
          <a:noFill/>
          <a:ln w="12700">
            <a:noFill/>
          </a:ln>
        </p:spPr>
        <p:style>
          <a:lnRef idx="2">
            <a:schemeClr val="dk1"/>
          </a:lnRef>
          <a:fillRef idx="1">
            <a:schemeClr val="lt1"/>
          </a:fillRef>
          <a:effectRef idx="0">
            <a:schemeClr val="dk1"/>
          </a:effectRef>
          <a:fontRef idx="minor">
            <a:schemeClr val="dk1"/>
          </a:fontRef>
        </p:style>
        <p:txBody>
          <a:bodyPr rtlCol="0" anchor="ctr"/>
          <a:lstStyle>
            <a:lvl1pPr>
              <a:defRPr lang="en-US" dirty="0">
                <a:solidFill>
                  <a:srgbClr val="333333"/>
                </a:solidFill>
              </a:defRPr>
            </a:lvl1pPr>
          </a:lstStyle>
          <a:p>
            <a:pPr marL="0" lvl="0" defTabSz="914400" latinLnBrk="0">
              <a:spcBef>
                <a:spcPct val="0"/>
              </a:spcBef>
            </a:pPr>
            <a:endParaRPr lang="en-US"/>
          </a:p>
        </p:txBody>
      </p:sp>
      <p:pic>
        <p:nvPicPr>
          <p:cNvPr id="23" name="Picture 2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209464" y="1266251"/>
            <a:ext cx="209348" cy="209348"/>
          </a:xfrm>
          <a:prstGeom prst="rect">
            <a:avLst/>
          </a:prstGeom>
        </p:spPr>
      </p:pic>
      <p:pic>
        <p:nvPicPr>
          <p:cNvPr id="30" name="Picture 2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596225" y="4567773"/>
            <a:ext cx="206861" cy="206861"/>
          </a:xfrm>
          <a:prstGeom prst="rect">
            <a:avLst/>
          </a:prstGeom>
        </p:spPr>
      </p:pic>
      <p:pic>
        <p:nvPicPr>
          <p:cNvPr id="3" name="Picture 2"/>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5209464" y="3010715"/>
            <a:ext cx="211099" cy="211099"/>
          </a:xfrm>
          <a:prstGeom prst="rect">
            <a:avLst/>
          </a:prstGeom>
        </p:spPr>
      </p:pic>
      <p:pic>
        <p:nvPicPr>
          <p:cNvPr id="18" name="Picture 17"/>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5696601" y="1197553"/>
            <a:ext cx="3096774" cy="286513"/>
          </a:xfrm>
          <a:prstGeom prst="rect">
            <a:avLst/>
          </a:prstGeom>
          <a:noFill/>
          <a:ln>
            <a:noFill/>
          </a:ln>
        </p:spPr>
      </p:pic>
    </p:spTree>
    <p:extLst>
      <p:ext uri="{BB962C8B-B14F-4D97-AF65-F5344CB8AC3E}">
        <p14:creationId xmlns:p14="http://schemas.microsoft.com/office/powerpoint/2010/main" val="33553004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Header Onl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a:t>Page Header (Georgia, 24pt) </a:t>
            </a:r>
            <a:endParaRPr lang="en-CA"/>
          </a:p>
        </p:txBody>
      </p:sp>
    </p:spTree>
    <p:extLst>
      <p:ext uri="{BB962C8B-B14F-4D97-AF65-F5344CB8AC3E}">
        <p14:creationId xmlns:p14="http://schemas.microsoft.com/office/powerpoint/2010/main" val="4779088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62392099"/>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ase Study">
    <p:spTree>
      <p:nvGrpSpPr>
        <p:cNvPr id="1" name=""/>
        <p:cNvGrpSpPr/>
        <p:nvPr/>
      </p:nvGrpSpPr>
      <p:grpSpPr>
        <a:xfrm>
          <a:off x="0" y="0"/>
          <a:ext cx="0" cy="0"/>
          <a:chOff x="0" y="0"/>
          <a:chExt cx="0" cy="0"/>
        </a:xfrm>
      </p:grpSpPr>
      <p:cxnSp>
        <p:nvCxnSpPr>
          <p:cNvPr id="11" name="Straight Connector 10"/>
          <p:cNvCxnSpPr/>
          <p:nvPr userDrawn="1"/>
        </p:nvCxnSpPr>
        <p:spPr>
          <a:xfrm>
            <a:off x="268871" y="1708920"/>
            <a:ext cx="8601189" cy="0"/>
          </a:xfrm>
          <a:prstGeom prst="line">
            <a:avLst/>
          </a:prstGeom>
          <a:ln w="193675">
            <a:solidFill>
              <a:schemeClr val="bg1"/>
            </a:solidFill>
          </a:ln>
          <a:effectLst>
            <a:outerShdw blurRad="190500" dist="76200" dir="5400000" sx="97000" sy="97000" algn="tl" rotWithShape="0">
              <a:prstClr val="black">
                <a:alpha val="5000"/>
              </a:prstClr>
            </a:outerShdw>
          </a:effectLst>
        </p:spPr>
        <p:style>
          <a:lnRef idx="1">
            <a:schemeClr val="accent1"/>
          </a:lnRef>
          <a:fillRef idx="0">
            <a:schemeClr val="accent1"/>
          </a:fillRef>
          <a:effectRef idx="0">
            <a:schemeClr val="accent1"/>
          </a:effectRef>
          <a:fontRef idx="minor">
            <a:schemeClr val="tx1"/>
          </a:fontRef>
        </p:style>
      </p:cxnSp>
      <p:sp>
        <p:nvSpPr>
          <p:cNvPr id="4" name="Title 1"/>
          <p:cNvSpPr>
            <a:spLocks noGrp="1"/>
          </p:cNvSpPr>
          <p:nvPr>
            <p:ph type="title" hasCustomPrompt="1"/>
          </p:nvPr>
        </p:nvSpPr>
        <p:spPr>
          <a:xfrm>
            <a:off x="251520" y="256032"/>
            <a:ext cx="8625780" cy="864096"/>
          </a:xfrm>
        </p:spPr>
        <p:txBody>
          <a:bodyPr/>
          <a:lstStyle>
            <a:lvl1pPr algn="l">
              <a:lnSpc>
                <a:spcPts val="2600"/>
              </a:lnSpc>
              <a:defRPr sz="2400" baseline="0">
                <a:solidFill>
                  <a:schemeClr val="tx1"/>
                </a:solidFill>
              </a:defRPr>
            </a:lvl1pPr>
          </a:lstStyle>
          <a:p>
            <a:r>
              <a:rPr lang="en-US"/>
              <a:t>Case study title</a:t>
            </a:r>
            <a:endParaRPr lang="en-CA"/>
          </a:p>
        </p:txBody>
      </p:sp>
    </p:spTree>
    <p:extLst>
      <p:ext uri="{BB962C8B-B14F-4D97-AF65-F5344CB8AC3E}">
        <p14:creationId xmlns:p14="http://schemas.microsoft.com/office/powerpoint/2010/main" val="19245184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roken Phase Layout">
    <p:spTree>
      <p:nvGrpSpPr>
        <p:cNvPr id="1" name=""/>
        <p:cNvGrpSpPr/>
        <p:nvPr/>
      </p:nvGrpSpPr>
      <p:grpSpPr>
        <a:xfrm>
          <a:off x="0" y="0"/>
          <a:ext cx="0" cy="0"/>
          <a:chOff x="0" y="0"/>
          <a:chExt cx="0" cy="0"/>
        </a:xfrm>
      </p:grpSpPr>
      <p:grpSp>
        <p:nvGrpSpPr>
          <p:cNvPr id="12" name="Group 11"/>
          <p:cNvGrpSpPr/>
          <p:nvPr userDrawn="1"/>
        </p:nvGrpSpPr>
        <p:grpSpPr>
          <a:xfrm>
            <a:off x="0" y="6090047"/>
            <a:ext cx="9144000" cy="767953"/>
            <a:chOff x="0" y="6090047"/>
            <a:chExt cx="9144000" cy="767953"/>
          </a:xfrm>
        </p:grpSpPr>
        <p:sp>
          <p:nvSpPr>
            <p:cNvPr id="13" name="Rectangle 12"/>
            <p:cNvSpPr/>
            <p:nvPr/>
          </p:nvSpPr>
          <p:spPr>
            <a:xfrm>
              <a:off x="0" y="6090047"/>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is 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1997-2019 Info-Tech Research Group Inc.</a:t>
              </a:r>
            </a:p>
          </p:txBody>
        </p:sp>
        <p:grpSp>
          <p:nvGrpSpPr>
            <p:cNvPr id="14" name="Group 13"/>
            <p:cNvGrpSpPr/>
            <p:nvPr userDrawn="1"/>
          </p:nvGrpSpPr>
          <p:grpSpPr>
            <a:xfrm>
              <a:off x="6696236" y="6090047"/>
              <a:ext cx="2447764" cy="767953"/>
              <a:chOff x="6696236" y="6090047"/>
              <a:chExt cx="2447764" cy="767953"/>
            </a:xfrm>
          </p:grpSpPr>
          <p:sp>
            <p:nvSpPr>
              <p:cNvPr id="15" name="Rectangle 14"/>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16" name="Picture 15"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cxnSp>
        <p:nvCxnSpPr>
          <p:cNvPr id="17" name="Straight Connector 16"/>
          <p:cNvCxnSpPr/>
          <p:nvPr userDrawn="1"/>
        </p:nvCxnSpPr>
        <p:spPr>
          <a:xfrm>
            <a:off x="789414" y="3320114"/>
            <a:ext cx="2490117" cy="0"/>
          </a:xfrm>
          <a:prstGeom prst="line">
            <a:avLst/>
          </a:prstGeom>
          <a:ln w="254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18" name="Oval 17"/>
          <p:cNvSpPr/>
          <p:nvPr userDrawn="1"/>
        </p:nvSpPr>
        <p:spPr>
          <a:xfrm>
            <a:off x="2791118" y="2568440"/>
            <a:ext cx="786842" cy="786842"/>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5400" b="1" dirty="0">
              <a:solidFill>
                <a:schemeClr val="accent1"/>
              </a:solidFill>
            </a:endParaRPr>
          </a:p>
        </p:txBody>
      </p:sp>
      <p:sp>
        <p:nvSpPr>
          <p:cNvPr id="19" name="Text Placeholder 7"/>
          <p:cNvSpPr>
            <a:spLocks noGrp="1"/>
          </p:cNvSpPr>
          <p:nvPr>
            <p:ph type="body" sz="quarter" idx="11" hasCustomPrompt="1"/>
          </p:nvPr>
        </p:nvSpPr>
        <p:spPr>
          <a:xfrm>
            <a:off x="788988" y="3355975"/>
            <a:ext cx="7269162" cy="663575"/>
          </a:xfrm>
        </p:spPr>
        <p:txBody>
          <a:bodyPr/>
          <a:lstStyle>
            <a:lvl1pPr marL="0" indent="0">
              <a:buNone/>
              <a:defRPr sz="2800" baseline="0">
                <a:solidFill>
                  <a:srgbClr val="D9A210"/>
                </a:solidFill>
              </a:defRPr>
            </a:lvl1pPr>
          </a:lstStyle>
          <a:p>
            <a:pPr lvl="0"/>
            <a:r>
              <a:rPr lang="en-CA" sz="2800"/>
              <a:t>Replace with Phase Title</a:t>
            </a:r>
            <a:endParaRPr lang="en-US"/>
          </a:p>
        </p:txBody>
      </p:sp>
      <p:sp>
        <p:nvSpPr>
          <p:cNvPr id="20" name="TextBox 19"/>
          <p:cNvSpPr txBox="1"/>
          <p:nvPr userDrawn="1"/>
        </p:nvSpPr>
        <p:spPr>
          <a:xfrm>
            <a:off x="763035" y="2585841"/>
            <a:ext cx="2036776" cy="769441"/>
          </a:xfrm>
          <a:prstGeom prst="rect">
            <a:avLst/>
          </a:prstGeom>
          <a:noFill/>
        </p:spPr>
        <p:txBody>
          <a:bodyPr wrap="none" lIns="0" rtlCol="0">
            <a:spAutoFit/>
          </a:bodyPr>
          <a:lstStyle/>
          <a:p>
            <a:r>
              <a:rPr lang="en-CA" sz="4400" b="1" dirty="0">
                <a:solidFill>
                  <a:schemeClr val="accent1"/>
                </a:solidFill>
              </a:rPr>
              <a:t>PHASE</a:t>
            </a:r>
          </a:p>
        </p:txBody>
      </p:sp>
      <p:sp>
        <p:nvSpPr>
          <p:cNvPr id="21" name="Text Placeholder 10"/>
          <p:cNvSpPr>
            <a:spLocks noGrp="1"/>
          </p:cNvSpPr>
          <p:nvPr>
            <p:ph type="body" sz="quarter" idx="12" hasCustomPrompt="1"/>
          </p:nvPr>
        </p:nvSpPr>
        <p:spPr>
          <a:xfrm>
            <a:off x="2794014" y="2576893"/>
            <a:ext cx="781050" cy="769937"/>
          </a:xfrm>
        </p:spPr>
        <p:txBody>
          <a:bodyPr anchor="ctr"/>
          <a:lstStyle>
            <a:lvl1pPr marL="0" indent="0" algn="ctr">
              <a:buNone/>
              <a:defRPr sz="5400">
                <a:solidFill>
                  <a:schemeClr val="accent1"/>
                </a:solidFill>
              </a:defRPr>
            </a:lvl1pPr>
          </a:lstStyle>
          <a:p>
            <a:pPr lvl="0"/>
            <a:r>
              <a:rPr lang="en-CA" sz="5400"/>
              <a:t>#</a:t>
            </a:r>
            <a:endParaRPr lang="en-US"/>
          </a:p>
        </p:txBody>
      </p:sp>
      <p:sp>
        <p:nvSpPr>
          <p:cNvPr id="22" name="Text Placeholder 4"/>
          <p:cNvSpPr>
            <a:spLocks noGrp="1"/>
          </p:cNvSpPr>
          <p:nvPr>
            <p:ph type="body" sz="quarter" idx="13" hasCustomPrompt="1"/>
          </p:nvPr>
        </p:nvSpPr>
        <p:spPr>
          <a:xfrm>
            <a:off x="1578396" y="5622172"/>
            <a:ext cx="7289719" cy="457200"/>
          </a:xfrm>
        </p:spPr>
        <p:txBody>
          <a:bodyPr/>
          <a:lstStyle>
            <a:lvl1pPr marL="0" indent="0" algn="r">
              <a:buNone/>
              <a:defRPr sz="2000" baseline="0">
                <a:solidFill>
                  <a:schemeClr val="accent1"/>
                </a:solidFill>
              </a:defRPr>
            </a:lvl1pPr>
          </a:lstStyle>
          <a:p>
            <a:pPr lvl="0"/>
            <a:r>
              <a:rPr lang="en-CA"/>
              <a:t>Blueprint Title</a:t>
            </a:r>
          </a:p>
        </p:txBody>
      </p:sp>
    </p:spTree>
    <p:extLst>
      <p:ext uri="{BB962C8B-B14F-4D97-AF65-F5344CB8AC3E}">
        <p14:creationId xmlns:p14="http://schemas.microsoft.com/office/powerpoint/2010/main" val="21292351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1_Executive Brief">
    <p:spTree>
      <p:nvGrpSpPr>
        <p:cNvPr id="1" name=""/>
        <p:cNvGrpSpPr/>
        <p:nvPr/>
      </p:nvGrpSpPr>
      <p:grpSpPr>
        <a:xfrm>
          <a:off x="0" y="0"/>
          <a:ext cx="0" cy="0"/>
          <a:chOff x="0" y="0"/>
          <a:chExt cx="0" cy="0"/>
        </a:xfrm>
      </p:grpSpPr>
      <p:sp>
        <p:nvSpPr>
          <p:cNvPr id="3" name="Rectangle 2"/>
          <p:cNvSpPr/>
          <p:nvPr userDrawn="1"/>
        </p:nvSpPr>
        <p:spPr>
          <a:xfrm>
            <a:off x="0" y="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rgbClr val="FFFFFF"/>
              </a:solidFill>
            </a:endParaRPr>
          </a:p>
        </p:txBody>
      </p:sp>
      <p:sp>
        <p:nvSpPr>
          <p:cNvPr id="2" name="Title 1"/>
          <p:cNvSpPr>
            <a:spLocks noGrp="1"/>
          </p:cNvSpPr>
          <p:nvPr>
            <p:ph type="title" hasCustomPrompt="1"/>
          </p:nvPr>
        </p:nvSpPr>
        <p:spPr/>
        <p:txBody>
          <a:bodyPr/>
          <a:lstStyle>
            <a:lvl1pPr>
              <a:defRPr>
                <a:solidFill>
                  <a:schemeClr val="bg1"/>
                </a:solidFill>
                <a:latin typeface="+mn-lt"/>
              </a:defRPr>
            </a:lvl1pPr>
          </a:lstStyle>
          <a:p>
            <a:r>
              <a:rPr lang="en-US"/>
              <a:t>Executive Brief slide</a:t>
            </a:r>
            <a:endParaRPr lang="en-CA"/>
          </a:p>
        </p:txBody>
      </p:sp>
    </p:spTree>
    <p:extLst>
      <p:ext uri="{BB962C8B-B14F-4D97-AF65-F5344CB8AC3E}">
        <p14:creationId xmlns:p14="http://schemas.microsoft.com/office/powerpoint/2010/main" val="1917340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1_Introduction">
    <p:spTree>
      <p:nvGrpSpPr>
        <p:cNvPr id="1" name=""/>
        <p:cNvGrpSpPr/>
        <p:nvPr/>
      </p:nvGrpSpPr>
      <p:grpSpPr>
        <a:xfrm>
          <a:off x="0" y="0"/>
          <a:ext cx="0" cy="0"/>
          <a:chOff x="0" y="0"/>
          <a:chExt cx="0" cy="0"/>
        </a:xfrm>
      </p:grpSpPr>
      <p:sp>
        <p:nvSpPr>
          <p:cNvPr id="23" name="Rectangle 22"/>
          <p:cNvSpPr/>
          <p:nvPr userDrawn="1"/>
        </p:nvSpPr>
        <p:spPr>
          <a:xfrm>
            <a:off x="0" y="-2778"/>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bg1"/>
                </a:solidFill>
                <a:latin typeface="+mn-lt"/>
              </a:defRPr>
            </a:lvl1pPr>
          </a:lstStyle>
          <a:p>
            <a:r>
              <a:rPr lang="en-US"/>
              <a:t>Page header </a:t>
            </a:r>
            <a:endParaRPr lang="en-CA"/>
          </a:p>
        </p:txBody>
      </p:sp>
      <p:sp>
        <p:nvSpPr>
          <p:cNvPr id="25" name="Text Placeholder 41"/>
          <p:cNvSpPr>
            <a:spLocks noGrp="1"/>
          </p:cNvSpPr>
          <p:nvPr>
            <p:ph type="body" sz="quarter" idx="16" hasCustomPrompt="1"/>
          </p:nvPr>
        </p:nvSpPr>
        <p:spPr>
          <a:xfrm>
            <a:off x="246703"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a:t>First Level (Arial, 14pt)</a:t>
            </a:r>
          </a:p>
          <a:p>
            <a:pPr lvl="1"/>
            <a:r>
              <a:rPr lang="en-US"/>
              <a:t>Second Level (Arial, 14pt)</a:t>
            </a:r>
          </a:p>
          <a:p>
            <a:pPr lvl="2"/>
            <a:r>
              <a:rPr lang="en-US"/>
              <a:t>Third Level (Arial, 14pt)</a:t>
            </a:r>
          </a:p>
          <a:p>
            <a:pPr lvl="3"/>
            <a:r>
              <a:rPr lang="en-US"/>
              <a:t>Forth Level (Arial, 14pt)</a:t>
            </a:r>
          </a:p>
        </p:txBody>
      </p:sp>
      <p:sp>
        <p:nvSpPr>
          <p:cNvPr id="8" name="Rectangle 7"/>
          <p:cNvSpPr/>
          <p:nvPr/>
        </p:nvSpPr>
        <p:spPr>
          <a:xfrm>
            <a:off x="251519"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is Designed For:</a:t>
            </a:r>
          </a:p>
        </p:txBody>
      </p:sp>
      <p:sp>
        <p:nvSpPr>
          <p:cNvPr id="9" name="Rectangle 8"/>
          <p:cNvSpPr/>
          <p:nvPr/>
        </p:nvSpPr>
        <p:spPr>
          <a:xfrm>
            <a:off x="4840036"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17" name="Text Placeholder 41"/>
          <p:cNvSpPr>
            <a:spLocks noGrp="1"/>
          </p:cNvSpPr>
          <p:nvPr>
            <p:ph type="body" sz="quarter" idx="26" hasCustomPrompt="1"/>
          </p:nvPr>
        </p:nvSpPr>
        <p:spPr>
          <a:xfrm>
            <a:off x="4835436" y="1607231"/>
            <a:ext cx="4041648" cy="4322606"/>
          </a:xfrm>
        </p:spPr>
        <p:txBody>
          <a:bodyPr/>
          <a:lstStyle>
            <a:lvl1pPr marL="342900" indent="-342900">
              <a:lnSpc>
                <a:spcPct val="100000"/>
              </a:lnSpc>
              <a:spcBef>
                <a:spcPts val="500"/>
              </a:spcBef>
              <a:buClr>
                <a:schemeClr val="tx1"/>
              </a:buClr>
              <a:buSzPct val="120000"/>
              <a:buFont typeface="Arial" panose="020B0604020202020204" pitchFamily="34" charset="0"/>
              <a:buChar char="•"/>
              <a:defRPr sz="1400" baseline="0"/>
            </a:lvl1pPr>
            <a:lvl2pPr marL="523875" indent="-342900">
              <a:lnSpc>
                <a:spcPct val="100000"/>
              </a:lnSpc>
              <a:spcBef>
                <a:spcPts val="500"/>
              </a:spcBef>
              <a:buClr>
                <a:schemeClr val="tx1"/>
              </a:buClr>
              <a:buSzPct val="120000"/>
              <a:buFont typeface="Arial" panose="020B0604020202020204" pitchFamily="34" charset="0"/>
              <a:buChar char="•"/>
              <a:defRPr sz="1400"/>
            </a:lvl2pPr>
            <a:lvl3pPr marL="704850" indent="-342900">
              <a:lnSpc>
                <a:spcPct val="100000"/>
              </a:lnSpc>
              <a:spcBef>
                <a:spcPts val="500"/>
              </a:spcBef>
              <a:buClr>
                <a:schemeClr val="tx1"/>
              </a:buClr>
              <a:buSzPct val="150000"/>
              <a:buFont typeface="Arial" panose="020B0604020202020204" pitchFamily="34" charset="0"/>
              <a:buChar char="•"/>
              <a:defRPr sz="1400" baseline="0"/>
            </a:lvl3pPr>
            <a:lvl4pPr marL="885825" indent="-342900">
              <a:lnSpc>
                <a:spcPct val="100000"/>
              </a:lnSpc>
              <a:spcBef>
                <a:spcPts val="500"/>
              </a:spcBef>
              <a:buSzPct val="100000"/>
              <a:buFont typeface="Arial" panose="020B0604020202020204"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a:t>First Level (Arial, 14pt)</a:t>
            </a:r>
          </a:p>
          <a:p>
            <a:pPr lvl="1"/>
            <a:r>
              <a:rPr lang="en-US"/>
              <a:t>Second Level (Arial, 14pt)</a:t>
            </a:r>
          </a:p>
          <a:p>
            <a:pPr lvl="2"/>
            <a:r>
              <a:rPr lang="en-US"/>
              <a:t>Third Level (Arial, 14pt)</a:t>
            </a:r>
          </a:p>
          <a:p>
            <a:pPr lvl="3"/>
            <a:r>
              <a:rPr lang="en-US"/>
              <a:t>Forth Level (Arial, 14pt)</a:t>
            </a:r>
          </a:p>
        </p:txBody>
      </p:sp>
      <p:sp>
        <p:nvSpPr>
          <p:cNvPr id="18" name="Text Placeholder 41"/>
          <p:cNvSpPr>
            <a:spLocks noGrp="1"/>
          </p:cNvSpPr>
          <p:nvPr>
            <p:ph type="body" sz="quarter" idx="27" hasCustomPrompt="1"/>
          </p:nvPr>
        </p:nvSpPr>
        <p:spPr>
          <a:xfrm>
            <a:off x="246703" y="4648130"/>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a:t>First Level (Arial, 14pt)</a:t>
            </a:r>
          </a:p>
          <a:p>
            <a:pPr lvl="1"/>
            <a:r>
              <a:rPr lang="en-US"/>
              <a:t>Second Level (Arial, 14pt)</a:t>
            </a:r>
          </a:p>
          <a:p>
            <a:pPr lvl="2"/>
            <a:r>
              <a:rPr lang="en-US"/>
              <a:t>Third Level (Arial, 14pt)</a:t>
            </a:r>
          </a:p>
          <a:p>
            <a:pPr lvl="3"/>
            <a:r>
              <a:rPr lang="en-US"/>
              <a:t>Forth Level (Arial, 14pt)</a:t>
            </a:r>
          </a:p>
        </p:txBody>
      </p:sp>
      <p:sp>
        <p:nvSpPr>
          <p:cNvPr id="16" name="Rectangle 15"/>
          <p:cNvSpPr/>
          <p:nvPr userDrawn="1"/>
        </p:nvSpPr>
        <p:spPr>
          <a:xfrm>
            <a:off x="251519" y="1287191"/>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Is Designed For:</a:t>
            </a:r>
          </a:p>
        </p:txBody>
      </p:sp>
      <p:sp>
        <p:nvSpPr>
          <p:cNvPr id="20" name="Rectangle 19"/>
          <p:cNvSpPr/>
          <p:nvPr userDrawn="1"/>
        </p:nvSpPr>
        <p:spPr>
          <a:xfrm>
            <a:off x="4840036" y="1287191"/>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21" name="Rectangle 20"/>
          <p:cNvSpPr/>
          <p:nvPr userDrawn="1"/>
        </p:nvSpPr>
        <p:spPr>
          <a:xfrm>
            <a:off x="251519" y="4323847"/>
            <a:ext cx="4041648"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t>This Research Will Also Assist:</a:t>
            </a:r>
          </a:p>
        </p:txBody>
      </p:sp>
    </p:spTree>
    <p:extLst>
      <p:ext uri="{BB962C8B-B14F-4D97-AF65-F5344CB8AC3E}">
        <p14:creationId xmlns:p14="http://schemas.microsoft.com/office/powerpoint/2010/main" val="3518125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First Level</a:t>
            </a:r>
          </a:p>
          <a:p>
            <a:pPr lvl="1"/>
            <a:r>
              <a:rPr lang="en-US"/>
              <a:t>Second Level</a:t>
            </a:r>
          </a:p>
          <a:p>
            <a:pPr lvl="2"/>
            <a:r>
              <a:rPr lang="en-US"/>
              <a:t>Third Level</a:t>
            </a:r>
          </a:p>
          <a:p>
            <a:pPr lvl="3"/>
            <a:r>
              <a:rPr lang="en-US"/>
              <a:t>Fourth Level</a:t>
            </a:r>
          </a:p>
        </p:txBody>
      </p:sp>
      <p:sp>
        <p:nvSpPr>
          <p:cNvPr id="8" name="Rectangle 7"/>
          <p:cNvSpPr/>
          <p:nvPr/>
        </p:nvSpPr>
        <p:spPr>
          <a:xfrm>
            <a:off x="0" y="6525344"/>
            <a:ext cx="838842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algn="r" fontAlgn="base">
              <a:spcBef>
                <a:spcPct val="0"/>
              </a:spcBef>
              <a:spcAft>
                <a:spcPct val="0"/>
              </a:spcAft>
            </a:pPr>
            <a:r>
              <a:rPr lang="en-CA" sz="1000" dirty="0">
                <a:solidFill>
                  <a:srgbClr val="FFFFFF"/>
                </a:solidFill>
              </a:rPr>
              <a:t>Info-Tech Research Group</a:t>
            </a:r>
          </a:p>
        </p:txBody>
      </p:sp>
      <p:sp>
        <p:nvSpPr>
          <p:cNvPr id="10" name="Rectangle 9"/>
          <p:cNvSpPr/>
          <p:nvPr/>
        </p:nvSpPr>
        <p:spPr>
          <a:xfrm>
            <a:off x="8388424" y="6525344"/>
            <a:ext cx="75557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smtClean="0">
                <a:solidFill>
                  <a:srgbClr val="FFFFFF"/>
                </a:solidFill>
              </a:rPr>
              <a:pPr marL="179388" fontAlgn="base">
                <a:spcBef>
                  <a:spcPct val="0"/>
                </a:spcBef>
                <a:spcAft>
                  <a:spcPct val="0"/>
                </a:spcAft>
              </a:pPr>
              <a:t>‹#›</a:t>
            </a:fld>
            <a:endParaRPr lang="en-CA" sz="1000" dirty="0">
              <a:solidFill>
                <a:srgbClr val="FFFFFF"/>
              </a:solidFill>
            </a:endParaRPr>
          </a:p>
        </p:txBody>
      </p:sp>
      <p:sp>
        <p:nvSpPr>
          <p:cNvPr id="13" name="Rectangle 12"/>
          <p:cNvSpPr/>
          <p:nvPr userDrawn="1"/>
        </p:nvSpPr>
        <p:spPr>
          <a:xfrm>
            <a:off x="0" y="6525344"/>
            <a:ext cx="8388424" cy="338028"/>
          </a:xfrm>
          <a:prstGeom prst="rect">
            <a:avLst/>
          </a:prstGeom>
          <a:solidFill>
            <a:srgbClr val="243F54"/>
          </a:solidFill>
          <a:ln w="25400" cap="flat" cmpd="sng" algn="ctr">
            <a:noFill/>
            <a:prstDash val="solid"/>
          </a:ln>
          <a:effectLst/>
        </p:spPr>
        <p:txBody>
          <a:bodyPr rtlCol="0" anchor="ctr"/>
          <a:lstStyle/>
          <a:p>
            <a:pPr marL="266700" marR="0" lvl="0" indent="0" algn="r" fontAlgn="base">
              <a:lnSpc>
                <a:spcPct val="100000"/>
              </a:lnSpc>
              <a:spcBef>
                <a:spcPct val="0"/>
              </a:spcBef>
              <a:spcAft>
                <a:spcPct val="0"/>
              </a:spcAft>
              <a:buClrTx/>
              <a:buSzTx/>
              <a:buFontTx/>
              <a:buNone/>
              <a:tabLst/>
            </a:pPr>
            <a:r>
              <a:rPr kumimoji="0" lang="en-CA" sz="1000" b="0" i="0" u="none" strike="noStrike" kern="0" cap="none" spc="0" normalizeH="0" baseline="0" dirty="0">
                <a:ln>
                  <a:noFill/>
                </a:ln>
                <a:solidFill>
                  <a:srgbClr val="FFFFFF"/>
                </a:solidFill>
                <a:effectLst/>
                <a:uLnTx/>
                <a:uFillTx/>
                <a:latin typeface="Arial"/>
              </a:rPr>
              <a:t>Info-Tech Research Group</a:t>
            </a:r>
          </a:p>
        </p:txBody>
      </p:sp>
      <p:sp>
        <p:nvSpPr>
          <p:cNvPr id="14" name="Rectangle 13"/>
          <p:cNvSpPr/>
          <p:nvPr userDrawn="1"/>
        </p:nvSpPr>
        <p:spPr>
          <a:xfrm>
            <a:off x="8388424" y="6525344"/>
            <a:ext cx="755576" cy="338028"/>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a:solidFill>
                  <a:srgbClr val="FFFFFF"/>
                </a:solidFill>
              </a:rPr>
              <a:pPr marL="179388" fontAlgn="base">
                <a:spcBef>
                  <a:spcPct val="0"/>
                </a:spcBef>
                <a:spcAft>
                  <a:spcPct val="0"/>
                </a:spcAft>
              </a:pPr>
              <a:t>‹#›</a:t>
            </a:fld>
            <a:endParaRPr lang="en-CA" sz="1000" dirty="0">
              <a:solidFill>
                <a:srgbClr val="FFFFFF"/>
              </a:solidFill>
            </a:endParaRPr>
          </a:p>
        </p:txBody>
      </p:sp>
    </p:spTree>
    <p:extLst>
      <p:ext uri="{BB962C8B-B14F-4D97-AF65-F5344CB8AC3E}">
        <p14:creationId xmlns:p14="http://schemas.microsoft.com/office/powerpoint/2010/main" val="1795235125"/>
      </p:ext>
    </p:extLst>
  </p:cSld>
  <p:clrMap bg1="lt1" tx1="dk1" bg2="lt2" tx2="dk2" accent1="accent1" accent2="accent2" accent3="accent3" accent4="accent4" accent5="accent5" accent6="accent6" hlink="hlink" folHlink="folHlink"/>
  <p:sldLayoutIdLst>
    <p:sldLayoutId id="2147483704" r:id="rId1"/>
    <p:sldLayoutId id="2147483765" r:id="rId2"/>
    <p:sldLayoutId id="2147483721" r:id="rId3"/>
    <p:sldLayoutId id="2147483699" r:id="rId4"/>
    <p:sldLayoutId id="2147483726" r:id="rId5"/>
    <p:sldLayoutId id="2147483764" r:id="rId6"/>
    <p:sldLayoutId id="2147483761" r:id="rId7"/>
    <p:sldLayoutId id="2147483767" r:id="rId8"/>
    <p:sldLayoutId id="2147483768" r:id="rId9"/>
    <p:sldLayoutId id="2147483769" r:id="rId10"/>
    <p:sldLayoutId id="2147483774" r:id="rId11"/>
  </p:sldLayoutIdLst>
  <p:hf hdr="0" ftr="0" dt="0"/>
  <p:txStyles>
    <p:titleStyle>
      <a:lvl1pPr algn="l" rtl="0" eaLnBrk="1" fontAlgn="base" hangingPunct="1">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3.png"/><Relationship Id="rId7" Type="http://schemas.openxmlformats.org/officeDocument/2006/relationships/diagramColors" Target="../diagrams/colors1.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7.xml"/><Relationship Id="rId1" Type="http://schemas.openxmlformats.org/officeDocument/2006/relationships/slideLayout" Target="../slideLayouts/slideLayout8.xml"/><Relationship Id="rId5" Type="http://schemas.openxmlformats.org/officeDocument/2006/relationships/image" Target="../media/image24.png"/><Relationship Id="rId4" Type="http://schemas.openxmlformats.org/officeDocument/2006/relationships/image" Target="../media/image23.png"/></Relationships>
</file>

<file path=ppt/slides/_rels/slide14.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8.xml"/><Relationship Id="rId1" Type="http://schemas.openxmlformats.org/officeDocument/2006/relationships/slideLayout" Target="../slideLayouts/slideLayout8.xml"/><Relationship Id="rId6" Type="http://schemas.openxmlformats.org/officeDocument/2006/relationships/image" Target="../media/image28.png"/><Relationship Id="rId5" Type="http://schemas.openxmlformats.org/officeDocument/2006/relationships/image" Target="../media/image27.png"/><Relationship Id="rId4" Type="http://schemas.openxmlformats.org/officeDocument/2006/relationships/image" Target="../media/image26.png"/></Relationships>
</file>

<file path=ppt/slides/_rels/slide15.xml.rels><?xml version="1.0" encoding="UTF-8" standalone="yes"?>
<Relationships xmlns="http://schemas.openxmlformats.org/package/2006/relationships"><Relationship Id="rId8" Type="http://schemas.openxmlformats.org/officeDocument/2006/relationships/hyperlink" Target="https://www.infotech.com/research/pilot-project-communication-strategy-template" TargetMode="External"/><Relationship Id="rId3" Type="http://schemas.openxmlformats.org/officeDocument/2006/relationships/hyperlink" Target="https://www.infotech.com/research/it-service-desk-maturity-assessment" TargetMode="External"/><Relationship Id="rId7" Type="http://schemas.openxmlformats.org/officeDocument/2006/relationships/image" Target="../media/image30.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29.png"/><Relationship Id="rId11" Type="http://schemas.openxmlformats.org/officeDocument/2006/relationships/image" Target="../media/image33.emf"/><Relationship Id="rId5" Type="http://schemas.openxmlformats.org/officeDocument/2006/relationships/hyperlink" Target="https://www.infotech.com/research/collaboration-assessment-tool" TargetMode="External"/><Relationship Id="rId10" Type="http://schemas.openxmlformats.org/officeDocument/2006/relationships/image" Target="../media/image32.png"/><Relationship Id="rId4" Type="http://schemas.openxmlformats.org/officeDocument/2006/relationships/hyperlink" Target="https://www.infotech.com/research/pilot-project-plan-template" TargetMode="External"/><Relationship Id="rId9" Type="http://schemas.openxmlformats.org/officeDocument/2006/relationships/image" Target="../media/image31.png"/></Relationships>
</file>

<file path=ppt/slides/_rels/slide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8.xml"/><Relationship Id="rId5" Type="http://schemas.openxmlformats.org/officeDocument/2006/relationships/image" Target="../media/image12.png"/><Relationship Id="rId4" Type="http://schemas.openxmlformats.org/officeDocument/2006/relationships/image" Target="../media/image11.png"/></Relationships>
</file>

<file path=ppt/slides/_rels/slide6.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17.jpeg"/><Relationship Id="rId5" Type="http://schemas.openxmlformats.org/officeDocument/2006/relationships/image" Target="../media/image16.jpeg"/><Relationship Id="rId4" Type="http://schemas.openxmlformats.org/officeDocument/2006/relationships/image" Target="../media/image15.jpe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17.jpeg"/><Relationship Id="rId5" Type="http://schemas.openxmlformats.org/officeDocument/2006/relationships/image" Target="../media/image16.jpeg"/><Relationship Id="rId4" Type="http://schemas.openxmlformats.org/officeDocument/2006/relationships/image" Target="../media/image15.jpeg"/></Relationships>
</file>

<file path=ppt/slides/_rels/slide9.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5.xml"/><Relationship Id="rId1" Type="http://schemas.openxmlformats.org/officeDocument/2006/relationships/slideLayout" Target="../slideLayouts/slideLayout8.xml"/><Relationship Id="rId4" Type="http://schemas.openxmlformats.org/officeDocument/2006/relationships/image" Target="../media/image1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5"/>
          </p:nvPr>
        </p:nvSpPr>
        <p:spPr/>
        <p:txBody>
          <a:bodyPr/>
          <a:lstStyle/>
          <a:p>
            <a:r>
              <a:rPr lang="en-US" dirty="0"/>
              <a:t>Build a Swarming Pilot Project</a:t>
            </a:r>
            <a:endParaRPr lang="en-CA" dirty="0"/>
          </a:p>
        </p:txBody>
      </p:sp>
      <p:sp>
        <p:nvSpPr>
          <p:cNvPr id="4" name="Text Placeholder 3"/>
          <p:cNvSpPr>
            <a:spLocks noGrp="1"/>
          </p:cNvSpPr>
          <p:nvPr>
            <p:ph type="body" sz="quarter" idx="16"/>
          </p:nvPr>
        </p:nvSpPr>
        <p:spPr/>
        <p:txBody>
          <a:bodyPr/>
          <a:lstStyle/>
          <a:p>
            <a:r>
              <a:rPr lang="en-US" dirty="0"/>
              <a:t>Optimize your service support and become more DevOps compatible. </a:t>
            </a:r>
            <a:endParaRPr lang="en-CA" dirty="0"/>
          </a:p>
        </p:txBody>
      </p:sp>
      <p:pic>
        <p:nvPicPr>
          <p:cNvPr id="5" name="Picture 4">
            <a:extLst>
              <a:ext uri="{FF2B5EF4-FFF2-40B4-BE49-F238E27FC236}">
                <a16:creationId xmlns:a16="http://schemas.microsoft.com/office/drawing/2014/main" id="{5A9CCDCD-2000-443B-908B-03232482C216}"/>
              </a:ext>
            </a:extLst>
          </p:cNvPr>
          <p:cNvPicPr>
            <a:picLocks noChangeAspect="1"/>
          </p:cNvPicPr>
          <p:nvPr/>
        </p:nvPicPr>
        <p:blipFill>
          <a:blip r:embed="rId2"/>
          <a:stretch>
            <a:fillRect/>
          </a:stretch>
        </p:blipFill>
        <p:spPr>
          <a:xfrm>
            <a:off x="6745672" y="4122656"/>
            <a:ext cx="2280102" cy="1798476"/>
          </a:xfrm>
          <a:prstGeom prst="rect">
            <a:avLst/>
          </a:prstGeom>
        </p:spPr>
      </p:pic>
    </p:spTree>
    <p:extLst>
      <p:ext uri="{BB962C8B-B14F-4D97-AF65-F5344CB8AC3E}">
        <p14:creationId xmlns:p14="http://schemas.microsoft.com/office/powerpoint/2010/main" val="1031441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p:cNvSpPr/>
          <p:nvPr/>
        </p:nvSpPr>
        <p:spPr>
          <a:xfrm>
            <a:off x="4565957" y="1124072"/>
            <a:ext cx="4565958" cy="5388271"/>
          </a:xfrm>
          <a:prstGeom prst="rect">
            <a:avLst/>
          </a:prstGeom>
          <a:solidFill>
            <a:schemeClr val="bg1">
              <a:lumMod val="95000"/>
            </a:schemeClr>
          </a:solidFill>
          <a:ln>
            <a:solidFill>
              <a:schemeClr val="bg1">
                <a:alpha val="57000"/>
              </a:schemeClr>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endParaRPr lang="en-US" dirty="0">
              <a:solidFill>
                <a:srgbClr val="29475F"/>
              </a:solidFill>
            </a:endParaRPr>
          </a:p>
        </p:txBody>
      </p:sp>
      <p:sp>
        <p:nvSpPr>
          <p:cNvPr id="12" name="TextBox 11"/>
          <p:cNvSpPr txBox="1"/>
          <p:nvPr/>
        </p:nvSpPr>
        <p:spPr>
          <a:xfrm>
            <a:off x="4906934" y="1274605"/>
            <a:ext cx="3884004" cy="400110"/>
          </a:xfrm>
          <a:prstGeom prst="rect">
            <a:avLst/>
          </a:prstGeom>
          <a:noFill/>
        </p:spPr>
        <p:txBody>
          <a:bodyPr wrap="square" rtlCol="0">
            <a:spAutoFit/>
          </a:bodyPr>
          <a:lstStyle/>
          <a:p>
            <a:pPr algn="ctr"/>
            <a:r>
              <a:rPr lang="en-US" sz="2000" b="1" dirty="0">
                <a:solidFill>
                  <a:schemeClr val="accent3"/>
                </a:solidFill>
              </a:rPr>
              <a:t>Why do a pilot project?</a:t>
            </a:r>
            <a:endParaRPr lang="en-CA" sz="2000" b="1" dirty="0">
              <a:solidFill>
                <a:schemeClr val="accent3"/>
              </a:solidFill>
            </a:endParaRPr>
          </a:p>
        </p:txBody>
      </p:sp>
      <p:sp>
        <p:nvSpPr>
          <p:cNvPr id="17" name="TextBox 16"/>
          <p:cNvSpPr txBox="1"/>
          <p:nvPr/>
        </p:nvSpPr>
        <p:spPr>
          <a:xfrm>
            <a:off x="255895" y="1273303"/>
            <a:ext cx="4052888" cy="1384995"/>
          </a:xfrm>
          <a:prstGeom prst="rect">
            <a:avLst/>
          </a:prstGeom>
          <a:solidFill>
            <a:schemeClr val="bg2">
              <a:lumMod val="95000"/>
              <a:alpha val="68000"/>
            </a:schemeClr>
          </a:solidFill>
          <a:effectLst/>
        </p:spPr>
        <p:txBody>
          <a:bodyPr wrap="square" rtlCol="0">
            <a:spAutoFit/>
          </a:bodyPr>
          <a:lstStyle/>
          <a:p>
            <a:pPr algn="ctr"/>
            <a:r>
              <a:rPr lang="en-US" sz="2000" b="1" dirty="0">
                <a:solidFill>
                  <a:schemeClr val="accent1"/>
                </a:solidFill>
              </a:rPr>
              <a:t>What is a pilot project?</a:t>
            </a:r>
          </a:p>
          <a:p>
            <a:r>
              <a:rPr lang="en-US" sz="1600" dirty="0">
                <a:solidFill>
                  <a:srgbClr val="333333"/>
                </a:solidFill>
              </a:rPr>
              <a:t>A  small-scale preliminary study</a:t>
            </a:r>
            <a:r>
              <a:rPr lang="en-CA" sz="1600" dirty="0">
                <a:solidFill>
                  <a:srgbClr val="333333"/>
                </a:solidFill>
              </a:rPr>
              <a:t> used to assess the feasibility of an approach or project and test methods and procedures prior to being used on a large scale. </a:t>
            </a:r>
            <a:endParaRPr lang="en-CA" sz="1600" b="1" dirty="0">
              <a:solidFill>
                <a:schemeClr val="accent1"/>
              </a:solidFill>
            </a:endParaRPr>
          </a:p>
        </p:txBody>
      </p:sp>
      <p:sp>
        <p:nvSpPr>
          <p:cNvPr id="62" name="Rectangle 61"/>
          <p:cNvSpPr/>
          <p:nvPr/>
        </p:nvSpPr>
        <p:spPr>
          <a:xfrm>
            <a:off x="5293345" y="5507060"/>
            <a:ext cx="3785485" cy="307777"/>
          </a:xfrm>
          <a:prstGeom prst="rect">
            <a:avLst/>
          </a:prstGeom>
        </p:spPr>
        <p:txBody>
          <a:bodyPr wrap="square">
            <a:spAutoFit/>
          </a:bodyPr>
          <a:lstStyle/>
          <a:p>
            <a:pPr>
              <a:buSzPct val="140000"/>
            </a:pPr>
            <a:r>
              <a:rPr lang="en-US" sz="1400" dirty="0">
                <a:solidFill>
                  <a:srgbClr val="333333"/>
                </a:solidFill>
              </a:rPr>
              <a:t>Verify the process is technically stable. </a:t>
            </a:r>
            <a:endParaRPr lang="en-CA" sz="1400" dirty="0">
              <a:solidFill>
                <a:srgbClr val="333333"/>
              </a:solidFill>
            </a:endParaRPr>
          </a:p>
        </p:txBody>
      </p:sp>
      <p:sp>
        <p:nvSpPr>
          <p:cNvPr id="63" name="Rectangle 62"/>
          <p:cNvSpPr/>
          <p:nvPr/>
        </p:nvSpPr>
        <p:spPr>
          <a:xfrm>
            <a:off x="4646057" y="2911719"/>
            <a:ext cx="3084499" cy="338554"/>
          </a:xfrm>
          <a:prstGeom prst="rect">
            <a:avLst/>
          </a:prstGeom>
        </p:spPr>
        <p:txBody>
          <a:bodyPr wrap="none">
            <a:spAutoFit/>
          </a:bodyPr>
          <a:lstStyle/>
          <a:p>
            <a:r>
              <a:rPr lang="en-CA" sz="1600" b="1" dirty="0"/>
              <a:t>It enables IT organizations to:</a:t>
            </a:r>
          </a:p>
        </p:txBody>
      </p:sp>
      <p:sp>
        <p:nvSpPr>
          <p:cNvPr id="64" name="Oval 145407"/>
          <p:cNvSpPr/>
          <p:nvPr/>
        </p:nvSpPr>
        <p:spPr>
          <a:xfrm>
            <a:off x="4847321" y="3369666"/>
            <a:ext cx="400594" cy="400594"/>
          </a:xfrm>
          <a:prstGeom prst="ellipse">
            <a:avLst/>
          </a:prstGeom>
          <a:solidFill>
            <a:schemeClr val="accent3"/>
          </a:solidFill>
          <a:ln>
            <a:noFill/>
          </a:ln>
          <a:effectLst>
            <a:outerShdw blurRad="12700" dist="12700" dir="2700000" algn="tl" rotWithShape="0">
              <a:prstClr val="black">
                <a:alpha val="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65" name="Oval 145408"/>
          <p:cNvSpPr/>
          <p:nvPr/>
        </p:nvSpPr>
        <p:spPr>
          <a:xfrm>
            <a:off x="4847321" y="3891598"/>
            <a:ext cx="400594" cy="400594"/>
          </a:xfrm>
          <a:prstGeom prst="ellipse">
            <a:avLst/>
          </a:prstGeom>
          <a:solidFill>
            <a:schemeClr val="accent3"/>
          </a:solidFill>
          <a:ln>
            <a:noFill/>
          </a:ln>
          <a:effectLst>
            <a:outerShdw blurRad="12700" dist="12700" dir="2700000" algn="tl" rotWithShape="0">
              <a:prstClr val="black">
                <a:alpha val="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66" name="Oval 145410"/>
          <p:cNvSpPr/>
          <p:nvPr/>
        </p:nvSpPr>
        <p:spPr>
          <a:xfrm>
            <a:off x="4847321" y="5457394"/>
            <a:ext cx="400594" cy="400594"/>
          </a:xfrm>
          <a:prstGeom prst="ellipse">
            <a:avLst/>
          </a:prstGeom>
          <a:solidFill>
            <a:schemeClr val="accent3"/>
          </a:solidFill>
          <a:ln>
            <a:noFill/>
          </a:ln>
          <a:effectLst>
            <a:outerShdw blurRad="12700" dist="12700" dir="2700000" algn="tl" rotWithShape="0">
              <a:prstClr val="black">
                <a:alpha val="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67" name="Oval 145408"/>
          <p:cNvSpPr/>
          <p:nvPr/>
        </p:nvSpPr>
        <p:spPr>
          <a:xfrm>
            <a:off x="4847321" y="4413530"/>
            <a:ext cx="400594" cy="400594"/>
          </a:xfrm>
          <a:prstGeom prst="ellipse">
            <a:avLst/>
          </a:prstGeom>
          <a:solidFill>
            <a:schemeClr val="accent3"/>
          </a:solidFill>
          <a:ln>
            <a:noFill/>
          </a:ln>
          <a:effectLst>
            <a:outerShdw blurRad="12700" dist="12700" dir="2700000" algn="tl" rotWithShape="0">
              <a:prstClr val="black">
                <a:alpha val="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68" name="Oval 145408"/>
          <p:cNvSpPr/>
          <p:nvPr/>
        </p:nvSpPr>
        <p:spPr>
          <a:xfrm>
            <a:off x="4847321" y="4935462"/>
            <a:ext cx="400594" cy="400594"/>
          </a:xfrm>
          <a:prstGeom prst="ellipse">
            <a:avLst/>
          </a:prstGeom>
          <a:solidFill>
            <a:schemeClr val="accent3"/>
          </a:solidFill>
          <a:ln>
            <a:noFill/>
          </a:ln>
          <a:effectLst>
            <a:outerShdw blurRad="12700" dist="12700" dir="2700000" algn="tl" rotWithShape="0">
              <a:prstClr val="black">
                <a:alpha val="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69" name="Rectangle 68"/>
          <p:cNvSpPr/>
          <p:nvPr/>
        </p:nvSpPr>
        <p:spPr>
          <a:xfrm>
            <a:off x="5297001" y="3412250"/>
            <a:ext cx="3781830" cy="307777"/>
          </a:xfrm>
          <a:prstGeom prst="rect">
            <a:avLst/>
          </a:prstGeom>
        </p:spPr>
        <p:txBody>
          <a:bodyPr wrap="square">
            <a:spAutoFit/>
          </a:bodyPr>
          <a:lstStyle/>
          <a:p>
            <a:pPr>
              <a:buSzPct val="140000"/>
            </a:pPr>
            <a:r>
              <a:rPr lang="en-US" sz="1400" dirty="0">
                <a:solidFill>
                  <a:srgbClr val="333333"/>
                </a:solidFill>
              </a:rPr>
              <a:t>Validate cost savings and initial productivity.</a:t>
            </a:r>
            <a:endParaRPr lang="en-CA" sz="1400" dirty="0">
              <a:solidFill>
                <a:srgbClr val="333333"/>
              </a:solidFill>
            </a:endParaRPr>
          </a:p>
        </p:txBody>
      </p:sp>
      <p:sp>
        <p:nvSpPr>
          <p:cNvPr id="70" name="Rectangle 69"/>
          <p:cNvSpPr/>
          <p:nvPr/>
        </p:nvSpPr>
        <p:spPr>
          <a:xfrm>
            <a:off x="5294488" y="3830285"/>
            <a:ext cx="3859498" cy="523220"/>
          </a:xfrm>
          <a:prstGeom prst="rect">
            <a:avLst/>
          </a:prstGeom>
        </p:spPr>
        <p:txBody>
          <a:bodyPr wrap="square">
            <a:spAutoFit/>
          </a:bodyPr>
          <a:lstStyle/>
          <a:p>
            <a:pPr>
              <a:buSzPct val="140000"/>
            </a:pPr>
            <a:r>
              <a:rPr lang="en-US" sz="1400" dirty="0">
                <a:solidFill>
                  <a:srgbClr val="333333"/>
                </a:solidFill>
              </a:rPr>
              <a:t>Minimize risk by being able to test a new approach in a controlled and live environment.</a:t>
            </a:r>
            <a:endParaRPr lang="en-CA" sz="1400" dirty="0">
              <a:solidFill>
                <a:srgbClr val="333333"/>
              </a:solidFill>
            </a:endParaRPr>
          </a:p>
        </p:txBody>
      </p:sp>
      <p:sp>
        <p:nvSpPr>
          <p:cNvPr id="71" name="Rectangle 70"/>
          <p:cNvSpPr/>
          <p:nvPr/>
        </p:nvSpPr>
        <p:spPr>
          <a:xfrm>
            <a:off x="5294672" y="4446476"/>
            <a:ext cx="3781830" cy="307777"/>
          </a:xfrm>
          <a:prstGeom prst="rect">
            <a:avLst/>
          </a:prstGeom>
        </p:spPr>
        <p:txBody>
          <a:bodyPr wrap="square">
            <a:spAutoFit/>
          </a:bodyPr>
          <a:lstStyle/>
          <a:p>
            <a:pPr>
              <a:buSzPct val="140000"/>
            </a:pPr>
            <a:r>
              <a:rPr lang="en-US" sz="1400" dirty="0">
                <a:solidFill>
                  <a:srgbClr val="333333"/>
                </a:solidFill>
              </a:rPr>
              <a:t>Test and validate the efficacy of the program.</a:t>
            </a:r>
            <a:endParaRPr lang="en-CA" sz="1400" dirty="0">
              <a:solidFill>
                <a:srgbClr val="333333"/>
              </a:solidFill>
            </a:endParaRPr>
          </a:p>
        </p:txBody>
      </p:sp>
      <p:sp>
        <p:nvSpPr>
          <p:cNvPr id="72" name="Rectangle 71"/>
          <p:cNvSpPr/>
          <p:nvPr/>
        </p:nvSpPr>
        <p:spPr>
          <a:xfrm>
            <a:off x="5337031" y="4981870"/>
            <a:ext cx="3784887" cy="307777"/>
          </a:xfrm>
          <a:prstGeom prst="rect">
            <a:avLst/>
          </a:prstGeom>
        </p:spPr>
        <p:txBody>
          <a:bodyPr wrap="square">
            <a:spAutoFit/>
          </a:bodyPr>
          <a:lstStyle/>
          <a:p>
            <a:pPr>
              <a:buSzPct val="140000"/>
            </a:pPr>
            <a:r>
              <a:rPr lang="en-CA" sz="1400" dirty="0">
                <a:solidFill>
                  <a:srgbClr val="333333"/>
                </a:solidFill>
              </a:rPr>
              <a:t>Increase stakeholder buy-in.</a:t>
            </a:r>
          </a:p>
        </p:txBody>
      </p:sp>
      <p:pic>
        <p:nvPicPr>
          <p:cNvPr id="73" name="Picture 7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93350" y="3420305"/>
            <a:ext cx="308536" cy="308536"/>
          </a:xfrm>
          <a:prstGeom prst="rect">
            <a:avLst/>
          </a:prstGeom>
        </p:spPr>
      </p:pic>
      <p:pic>
        <p:nvPicPr>
          <p:cNvPr id="74" name="Picture 7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93350" y="3932421"/>
            <a:ext cx="308536" cy="308536"/>
          </a:xfrm>
          <a:prstGeom prst="rect">
            <a:avLst/>
          </a:prstGeom>
        </p:spPr>
      </p:pic>
      <p:pic>
        <p:nvPicPr>
          <p:cNvPr id="75" name="Picture 7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93350" y="4456610"/>
            <a:ext cx="308536" cy="308536"/>
          </a:xfrm>
          <a:prstGeom prst="rect">
            <a:avLst/>
          </a:prstGeom>
        </p:spPr>
      </p:pic>
      <p:pic>
        <p:nvPicPr>
          <p:cNvPr id="76" name="Picture 7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93350" y="4981870"/>
            <a:ext cx="308536" cy="308536"/>
          </a:xfrm>
          <a:prstGeom prst="rect">
            <a:avLst/>
          </a:prstGeom>
        </p:spPr>
      </p:pic>
      <p:pic>
        <p:nvPicPr>
          <p:cNvPr id="77" name="Picture 7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92752" y="5509358"/>
            <a:ext cx="308536" cy="308536"/>
          </a:xfrm>
          <a:prstGeom prst="rect">
            <a:avLst/>
          </a:prstGeom>
        </p:spPr>
      </p:pic>
      <p:sp>
        <p:nvSpPr>
          <p:cNvPr id="78" name="Rectangle 77"/>
          <p:cNvSpPr/>
          <p:nvPr/>
        </p:nvSpPr>
        <p:spPr>
          <a:xfrm>
            <a:off x="4811856" y="1717524"/>
            <a:ext cx="4017677" cy="1077218"/>
          </a:xfrm>
          <a:prstGeom prst="rect">
            <a:avLst/>
          </a:prstGeom>
        </p:spPr>
        <p:txBody>
          <a:bodyPr wrap="square">
            <a:spAutoFit/>
          </a:bodyPr>
          <a:lstStyle/>
          <a:p>
            <a:pPr algn="ctr"/>
            <a:r>
              <a:rPr lang="en-CA" sz="1600" dirty="0">
                <a:solidFill>
                  <a:schemeClr val="tx2"/>
                </a:solidFill>
              </a:rPr>
              <a:t>Pilot projects minimize risk, test and validate the benefit of swarming in your unique environment, and get stakeholders to buy into your project.</a:t>
            </a:r>
            <a:endParaRPr lang="en-CA" sz="1600" dirty="0">
              <a:solidFill>
                <a:schemeClr val="accent1"/>
              </a:solidFill>
            </a:endParaRPr>
          </a:p>
        </p:txBody>
      </p:sp>
      <p:sp>
        <p:nvSpPr>
          <p:cNvPr id="38" name="Title 1"/>
          <p:cNvSpPr txBox="1">
            <a:spLocks/>
          </p:cNvSpPr>
          <p:nvPr/>
        </p:nvSpPr>
        <p:spPr bwMode="auto">
          <a:xfrm>
            <a:off x="255895" y="189425"/>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2400" kern="1200" baseline="0">
                <a:solidFill>
                  <a:schemeClr val="bg1"/>
                </a:solidFill>
                <a:latin typeface="+mn-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endParaRPr lang="en-CA" dirty="0"/>
          </a:p>
        </p:txBody>
      </p:sp>
      <p:sp>
        <p:nvSpPr>
          <p:cNvPr id="98" name="Rectangle 97"/>
          <p:cNvSpPr/>
          <p:nvPr/>
        </p:nvSpPr>
        <p:spPr>
          <a:xfrm>
            <a:off x="5292844" y="5890451"/>
            <a:ext cx="3785485" cy="523220"/>
          </a:xfrm>
          <a:prstGeom prst="rect">
            <a:avLst/>
          </a:prstGeom>
        </p:spPr>
        <p:txBody>
          <a:bodyPr wrap="square">
            <a:spAutoFit/>
          </a:bodyPr>
          <a:lstStyle/>
          <a:p>
            <a:pPr>
              <a:buSzPct val="140000"/>
            </a:pPr>
            <a:r>
              <a:rPr lang="en-US" sz="1400" dirty="0">
                <a:solidFill>
                  <a:srgbClr val="333333"/>
                </a:solidFill>
              </a:rPr>
              <a:t>Identify and address obstacles prior to full-scale implementation.</a:t>
            </a:r>
            <a:endParaRPr lang="en-CA" sz="1400" dirty="0">
              <a:solidFill>
                <a:srgbClr val="333333"/>
              </a:solidFill>
            </a:endParaRPr>
          </a:p>
        </p:txBody>
      </p:sp>
      <p:sp>
        <p:nvSpPr>
          <p:cNvPr id="99" name="Oval 145410"/>
          <p:cNvSpPr/>
          <p:nvPr/>
        </p:nvSpPr>
        <p:spPr>
          <a:xfrm>
            <a:off x="4844993" y="5936926"/>
            <a:ext cx="400594" cy="400594"/>
          </a:xfrm>
          <a:prstGeom prst="ellipse">
            <a:avLst/>
          </a:prstGeom>
          <a:solidFill>
            <a:schemeClr val="accent3"/>
          </a:solidFill>
          <a:ln>
            <a:noFill/>
          </a:ln>
          <a:effectLst>
            <a:outerShdw blurRad="12700" dist="12700" dir="2700000" algn="tl" rotWithShape="0">
              <a:prstClr val="black">
                <a:alpha val="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pic>
        <p:nvPicPr>
          <p:cNvPr id="100" name="Picture 9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90424" y="5988890"/>
            <a:ext cx="308536" cy="308536"/>
          </a:xfrm>
          <a:prstGeom prst="rect">
            <a:avLst/>
          </a:prstGeom>
        </p:spPr>
      </p:pic>
      <p:graphicFrame>
        <p:nvGraphicFramePr>
          <p:cNvPr id="2" name="Diagram 1"/>
          <p:cNvGraphicFramePr/>
          <p:nvPr>
            <p:extLst>
              <p:ext uri="{D42A27DB-BD31-4B8C-83A1-F6EECF244321}">
                <p14:modId xmlns:p14="http://schemas.microsoft.com/office/powerpoint/2010/main" val="1649320824"/>
              </p:ext>
            </p:extLst>
          </p:nvPr>
        </p:nvGraphicFramePr>
        <p:xfrm>
          <a:off x="-613471" y="2906345"/>
          <a:ext cx="5658163" cy="3717601"/>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3" name="TextBox 2"/>
          <p:cNvSpPr txBox="1"/>
          <p:nvPr/>
        </p:nvSpPr>
        <p:spPr>
          <a:xfrm>
            <a:off x="1295034" y="4226157"/>
            <a:ext cx="1974609" cy="769441"/>
          </a:xfrm>
          <a:prstGeom prst="rect">
            <a:avLst/>
          </a:prstGeom>
        </p:spPr>
        <p:txBody>
          <a:bodyPr wrap="square" rtlCol="0">
            <a:spAutoFit/>
          </a:bodyPr>
          <a:lstStyle/>
          <a:p>
            <a:pPr algn="ctr"/>
            <a:r>
              <a:rPr lang="en-US" sz="2200" b="1" dirty="0"/>
              <a:t>Pilot Project Life Cycle </a:t>
            </a:r>
            <a:endParaRPr lang="en-CA" sz="2200" b="1" dirty="0"/>
          </a:p>
        </p:txBody>
      </p:sp>
      <p:sp>
        <p:nvSpPr>
          <p:cNvPr id="5" name="Title 4"/>
          <p:cNvSpPr>
            <a:spLocks noGrp="1"/>
          </p:cNvSpPr>
          <p:nvPr>
            <p:ph type="title"/>
          </p:nvPr>
        </p:nvSpPr>
        <p:spPr/>
        <p:txBody>
          <a:bodyPr/>
          <a:lstStyle/>
          <a:p>
            <a:r>
              <a:rPr lang="en-CA" dirty="0"/>
              <a:t>By conducting a pilot project you can reduce the risk and maximize stakeholder buy-in to swarming practices </a:t>
            </a:r>
          </a:p>
        </p:txBody>
      </p:sp>
    </p:spTree>
    <p:extLst>
      <p:ext uri="{BB962C8B-B14F-4D97-AF65-F5344CB8AC3E}">
        <p14:creationId xmlns:p14="http://schemas.microsoft.com/office/powerpoint/2010/main" val="14004701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Info-Tech’s approach to incorporating swarming into your service support model is by creating a pilot project</a:t>
            </a:r>
            <a:endParaRPr lang="en-CA" dirty="0"/>
          </a:p>
        </p:txBody>
      </p:sp>
      <p:sp>
        <p:nvSpPr>
          <p:cNvPr id="3" name="Rectangle 2"/>
          <p:cNvSpPr/>
          <p:nvPr/>
        </p:nvSpPr>
        <p:spPr>
          <a:xfrm>
            <a:off x="1239823" y="1357575"/>
            <a:ext cx="2157830" cy="512441"/>
          </a:xfrm>
          <a:prstGeom prst="rect">
            <a:avLst/>
          </a:prstGeom>
          <a:noFill/>
          <a:ln>
            <a:noFill/>
          </a:ln>
          <a:effectLst/>
        </p:spPr>
        <p:style>
          <a:lnRef idx="1">
            <a:schemeClr val="dk1"/>
          </a:lnRef>
          <a:fillRef idx="2">
            <a:schemeClr val="dk1"/>
          </a:fillRef>
          <a:effectRef idx="1">
            <a:schemeClr val="dk1"/>
          </a:effectRef>
          <a:fontRef idx="minor">
            <a:schemeClr val="dk1"/>
          </a:fontRef>
        </p:style>
        <p:txBody>
          <a:bodyPr rtlCol="0"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r>
              <a:rPr lang="en-CA" sz="1600" b="1" dirty="0">
                <a:solidFill>
                  <a:schemeClr val="accent1"/>
                </a:solidFill>
              </a:rPr>
              <a:t>PHASE 1:</a:t>
            </a:r>
            <a:r>
              <a:rPr lang="en-CA" sz="1600" dirty="0">
                <a:solidFill>
                  <a:schemeClr val="accent1"/>
                </a:solidFill>
              </a:rPr>
              <a:t> </a:t>
            </a:r>
          </a:p>
          <a:p>
            <a:r>
              <a:rPr lang="en-CA" sz="1400" dirty="0">
                <a:solidFill>
                  <a:srgbClr val="333333"/>
                </a:solidFill>
              </a:rPr>
              <a:t>Assess Readiness</a:t>
            </a:r>
          </a:p>
          <a:p>
            <a:endParaRPr lang="en-CA" sz="1400" dirty="0">
              <a:solidFill>
                <a:srgbClr val="333333"/>
              </a:solidFill>
            </a:endParaRPr>
          </a:p>
        </p:txBody>
      </p:sp>
      <p:sp>
        <p:nvSpPr>
          <p:cNvPr id="4" name="Rectangle 3"/>
          <p:cNvSpPr/>
          <p:nvPr/>
        </p:nvSpPr>
        <p:spPr>
          <a:xfrm>
            <a:off x="3907442" y="1345685"/>
            <a:ext cx="2299074" cy="536223"/>
          </a:xfrm>
          <a:prstGeom prst="rect">
            <a:avLst/>
          </a:prstGeom>
          <a:noFill/>
          <a:ln>
            <a:noFill/>
          </a:ln>
          <a:effectLst/>
        </p:spPr>
        <p:style>
          <a:lnRef idx="1">
            <a:schemeClr val="dk1"/>
          </a:lnRef>
          <a:fillRef idx="2">
            <a:schemeClr val="dk1"/>
          </a:fillRef>
          <a:effectRef idx="1">
            <a:schemeClr val="dk1"/>
          </a:effectRef>
          <a:fontRef idx="minor">
            <a:schemeClr val="dk1"/>
          </a:fontRef>
        </p:style>
        <p:txBody>
          <a:bodyPr rtlCol="0"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r>
              <a:rPr lang="en-CA" sz="1600" b="1" dirty="0">
                <a:solidFill>
                  <a:schemeClr val="accent2"/>
                </a:solidFill>
              </a:rPr>
              <a:t>PHASE 2:</a:t>
            </a:r>
            <a:r>
              <a:rPr lang="en-CA" sz="1600" dirty="0">
                <a:solidFill>
                  <a:schemeClr val="accent2"/>
                </a:solidFill>
              </a:rPr>
              <a:t> </a:t>
            </a:r>
          </a:p>
          <a:p>
            <a:r>
              <a:rPr lang="en-CA" sz="1400" dirty="0">
                <a:solidFill>
                  <a:srgbClr val="333333"/>
                </a:solidFill>
              </a:rPr>
              <a:t>Build a Pilot</a:t>
            </a:r>
          </a:p>
          <a:p>
            <a:r>
              <a:rPr lang="en-CA" sz="1400" dirty="0">
                <a:solidFill>
                  <a:srgbClr val="333333"/>
                </a:solidFill>
              </a:rPr>
              <a:t> </a:t>
            </a:r>
          </a:p>
        </p:txBody>
      </p:sp>
      <p:grpSp>
        <p:nvGrpSpPr>
          <p:cNvPr id="5" name="Group 4"/>
          <p:cNvGrpSpPr/>
          <p:nvPr/>
        </p:nvGrpSpPr>
        <p:grpSpPr>
          <a:xfrm>
            <a:off x="981983" y="1726656"/>
            <a:ext cx="2071303" cy="4641723"/>
            <a:chOff x="275294" y="2086003"/>
            <a:chExt cx="2071303" cy="4641723"/>
          </a:xfrm>
        </p:grpSpPr>
        <p:grpSp>
          <p:nvGrpSpPr>
            <p:cNvPr id="32" name="Group 31"/>
            <p:cNvGrpSpPr/>
            <p:nvPr/>
          </p:nvGrpSpPr>
          <p:grpSpPr>
            <a:xfrm>
              <a:off x="275294" y="2086003"/>
              <a:ext cx="2071303" cy="4641723"/>
              <a:chOff x="275294" y="2086003"/>
              <a:chExt cx="2071303" cy="4641723"/>
            </a:xfrm>
          </p:grpSpPr>
          <p:sp>
            <p:nvSpPr>
              <p:cNvPr id="34" name="Down Arrow 33"/>
              <p:cNvSpPr/>
              <p:nvPr/>
            </p:nvSpPr>
            <p:spPr>
              <a:xfrm>
                <a:off x="294407" y="2086003"/>
                <a:ext cx="289167" cy="4641723"/>
              </a:xfrm>
              <a:prstGeom prst="downArrow">
                <a:avLst/>
              </a:prstGeom>
              <a:solidFill>
                <a:srgbClr val="365F7E"/>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CA" dirty="0"/>
              </a:p>
            </p:txBody>
          </p:sp>
          <p:grpSp>
            <p:nvGrpSpPr>
              <p:cNvPr id="35" name="Group 34"/>
              <p:cNvGrpSpPr/>
              <p:nvPr/>
            </p:nvGrpSpPr>
            <p:grpSpPr>
              <a:xfrm>
                <a:off x="279167" y="2219476"/>
                <a:ext cx="2067430" cy="665717"/>
                <a:chOff x="279167" y="2219476"/>
                <a:chExt cx="2067430" cy="665717"/>
              </a:xfrm>
              <a:effectLst>
                <a:outerShdw blurRad="50800" dist="38100" algn="l" rotWithShape="0">
                  <a:prstClr val="black">
                    <a:alpha val="40000"/>
                  </a:prstClr>
                </a:outerShdw>
              </a:effectLst>
            </p:grpSpPr>
            <p:sp>
              <p:nvSpPr>
                <p:cNvPr id="40" name="Rectangle 39"/>
                <p:cNvSpPr/>
                <p:nvPr/>
              </p:nvSpPr>
              <p:spPr>
                <a:xfrm>
                  <a:off x="583575" y="2233983"/>
                  <a:ext cx="1763022" cy="65121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9600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en-CA" sz="1200" dirty="0">
                      <a:solidFill>
                        <a:schemeClr val="tx1"/>
                      </a:solidFill>
                    </a:rPr>
                    <a:t>Assess current state</a:t>
                  </a:r>
                </a:p>
              </p:txBody>
            </p:sp>
            <p:sp>
              <p:nvSpPr>
                <p:cNvPr id="41" name="Pentagon 40"/>
                <p:cNvSpPr/>
                <p:nvPr/>
              </p:nvSpPr>
              <p:spPr>
                <a:xfrm>
                  <a:off x="279167" y="2219476"/>
                  <a:ext cx="633345" cy="653240"/>
                </a:xfrm>
                <a:prstGeom prst="homePlate">
                  <a:avLst/>
                </a:prstGeom>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CA" sz="1600" b="1" dirty="0"/>
                    <a:t>1.1</a:t>
                  </a:r>
                </a:p>
              </p:txBody>
            </p:sp>
          </p:grpSp>
          <p:grpSp>
            <p:nvGrpSpPr>
              <p:cNvPr id="36" name="Group 35"/>
              <p:cNvGrpSpPr/>
              <p:nvPr/>
            </p:nvGrpSpPr>
            <p:grpSpPr>
              <a:xfrm>
                <a:off x="275294" y="2971368"/>
                <a:ext cx="2051908" cy="685536"/>
                <a:chOff x="340102" y="1949818"/>
                <a:chExt cx="2148714" cy="536867"/>
              </a:xfrm>
              <a:effectLst>
                <a:outerShdw blurRad="50800" dist="38100" algn="l" rotWithShape="0">
                  <a:prstClr val="black">
                    <a:alpha val="40000"/>
                  </a:prstClr>
                </a:outerShdw>
              </a:effectLst>
            </p:grpSpPr>
            <p:sp>
              <p:nvSpPr>
                <p:cNvPr id="38" name="Rectangle 37"/>
                <p:cNvSpPr/>
                <p:nvPr/>
              </p:nvSpPr>
              <p:spPr>
                <a:xfrm>
                  <a:off x="642782" y="1951848"/>
                  <a:ext cx="1846034" cy="53483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9600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en-CA" sz="1200" dirty="0">
                      <a:solidFill>
                        <a:schemeClr val="tx1"/>
                      </a:solidFill>
                    </a:rPr>
                    <a:t>Review swarming best practices </a:t>
                  </a:r>
                </a:p>
              </p:txBody>
            </p:sp>
            <p:sp>
              <p:nvSpPr>
                <p:cNvPr id="39" name="Pentagon 38"/>
                <p:cNvSpPr/>
                <p:nvPr/>
              </p:nvSpPr>
              <p:spPr>
                <a:xfrm>
                  <a:off x="340102" y="1949818"/>
                  <a:ext cx="633345" cy="536867"/>
                </a:xfrm>
                <a:prstGeom prst="homePlate">
                  <a:avLst>
                    <a:gd name="adj" fmla="val 39452"/>
                  </a:avLst>
                </a:prstGeom>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CA" sz="1600" b="1" dirty="0"/>
                    <a:t>1.2</a:t>
                  </a:r>
                </a:p>
              </p:txBody>
            </p:sp>
          </p:grpSp>
          <p:sp>
            <p:nvSpPr>
              <p:cNvPr id="37" name="Rectangle 36"/>
              <p:cNvSpPr/>
              <p:nvPr/>
            </p:nvSpPr>
            <p:spPr>
              <a:xfrm>
                <a:off x="568026" y="3755556"/>
                <a:ext cx="1757873" cy="649197"/>
              </a:xfrm>
              <a:prstGeom prst="rect">
                <a:avLst/>
              </a:prstGeom>
              <a:solidFill>
                <a:schemeClr val="bg1">
                  <a:lumMod val="95000"/>
                </a:schemeClr>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9600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en-CA" sz="1200" dirty="0">
                    <a:solidFill>
                      <a:schemeClr val="tx1"/>
                    </a:solidFill>
                  </a:rPr>
                  <a:t>Identify benchmarks and metrics </a:t>
                </a:r>
              </a:p>
            </p:txBody>
          </p:sp>
        </p:grpSp>
        <p:sp>
          <p:nvSpPr>
            <p:cNvPr id="33" name="Pentagon 32"/>
            <p:cNvSpPr/>
            <p:nvPr/>
          </p:nvSpPr>
          <p:spPr>
            <a:xfrm>
              <a:off x="279167" y="3744819"/>
              <a:ext cx="633345" cy="638383"/>
            </a:xfrm>
            <a:prstGeom prst="homePlate">
              <a:avLst/>
            </a:prstGeom>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CA" sz="1600" b="1" dirty="0"/>
                <a:t>1.3</a:t>
              </a:r>
            </a:p>
          </p:txBody>
        </p:sp>
      </p:grpSp>
      <p:grpSp>
        <p:nvGrpSpPr>
          <p:cNvPr id="6" name="Group 5"/>
          <p:cNvGrpSpPr/>
          <p:nvPr/>
        </p:nvGrpSpPr>
        <p:grpSpPr>
          <a:xfrm>
            <a:off x="3554384" y="1726656"/>
            <a:ext cx="2083239" cy="4382313"/>
            <a:chOff x="2423125" y="2049908"/>
            <a:chExt cx="2083239" cy="4382313"/>
          </a:xfrm>
        </p:grpSpPr>
        <p:sp>
          <p:nvSpPr>
            <p:cNvPr id="22" name="Down Arrow 21"/>
            <p:cNvSpPr/>
            <p:nvPr/>
          </p:nvSpPr>
          <p:spPr>
            <a:xfrm>
              <a:off x="2458027" y="2049908"/>
              <a:ext cx="318156" cy="4382313"/>
            </a:xfrm>
            <a:prstGeom prst="downArrow">
              <a:avLst/>
            </a:prstGeom>
            <a:solidFill>
              <a:srgbClr val="D0DD7F"/>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CA" dirty="0"/>
            </a:p>
          </p:txBody>
        </p:sp>
        <p:grpSp>
          <p:nvGrpSpPr>
            <p:cNvPr id="23" name="Group 22"/>
            <p:cNvGrpSpPr/>
            <p:nvPr/>
          </p:nvGrpSpPr>
          <p:grpSpPr>
            <a:xfrm>
              <a:off x="2440662" y="2216019"/>
              <a:ext cx="2065702" cy="660153"/>
              <a:chOff x="2520155" y="1955846"/>
              <a:chExt cx="2065702" cy="660153"/>
            </a:xfrm>
            <a:effectLst>
              <a:outerShdw blurRad="50800" dist="38100" algn="l" rotWithShape="0">
                <a:prstClr val="black">
                  <a:alpha val="40000"/>
                </a:prstClr>
              </a:outerShdw>
            </a:effectLst>
          </p:grpSpPr>
          <p:sp>
            <p:nvSpPr>
              <p:cNvPr id="30" name="Rectangle 29"/>
              <p:cNvSpPr/>
              <p:nvPr/>
            </p:nvSpPr>
            <p:spPr>
              <a:xfrm>
                <a:off x="2822835" y="1957876"/>
                <a:ext cx="1763022" cy="65765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9600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en-CA" sz="1200" dirty="0">
                    <a:solidFill>
                      <a:schemeClr val="tx1"/>
                    </a:solidFill>
                  </a:rPr>
                  <a:t>Build a project plan</a:t>
                </a:r>
              </a:p>
            </p:txBody>
          </p:sp>
          <p:sp>
            <p:nvSpPr>
              <p:cNvPr id="31" name="Pentagon 30"/>
              <p:cNvSpPr/>
              <p:nvPr/>
            </p:nvSpPr>
            <p:spPr>
              <a:xfrm>
                <a:off x="2520155" y="1955846"/>
                <a:ext cx="633345" cy="660153"/>
              </a:xfrm>
              <a:prstGeom prst="homePlate">
                <a:avLst/>
              </a:prstGeom>
              <a:solidFill>
                <a:schemeClr val="accent2"/>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CA" sz="1600" b="1" dirty="0"/>
                  <a:t>2.1</a:t>
                </a:r>
              </a:p>
            </p:txBody>
          </p:sp>
        </p:grpSp>
        <p:grpSp>
          <p:nvGrpSpPr>
            <p:cNvPr id="24" name="Group 23"/>
            <p:cNvGrpSpPr/>
            <p:nvPr/>
          </p:nvGrpSpPr>
          <p:grpSpPr>
            <a:xfrm>
              <a:off x="2423125" y="2979014"/>
              <a:ext cx="2065569" cy="685536"/>
              <a:chOff x="340102" y="1949818"/>
              <a:chExt cx="2065569" cy="536867"/>
            </a:xfrm>
            <a:effectLst>
              <a:outerShdw blurRad="50800" dist="38100" algn="l" rotWithShape="0">
                <a:prstClr val="black">
                  <a:alpha val="40000"/>
                </a:prstClr>
              </a:outerShdw>
            </a:effectLst>
          </p:grpSpPr>
          <p:sp>
            <p:nvSpPr>
              <p:cNvPr id="28" name="Rectangle 27"/>
              <p:cNvSpPr/>
              <p:nvPr/>
            </p:nvSpPr>
            <p:spPr>
              <a:xfrm>
                <a:off x="642782" y="1951848"/>
                <a:ext cx="1762889" cy="53483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9600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en-CA" sz="1200" dirty="0">
                    <a:solidFill>
                      <a:schemeClr val="tx1"/>
                    </a:solidFill>
                  </a:rPr>
                  <a:t>Build a communication strategy</a:t>
                </a:r>
              </a:p>
            </p:txBody>
          </p:sp>
          <p:sp>
            <p:nvSpPr>
              <p:cNvPr id="29" name="Pentagon 28"/>
              <p:cNvSpPr/>
              <p:nvPr/>
            </p:nvSpPr>
            <p:spPr>
              <a:xfrm>
                <a:off x="340102" y="1949818"/>
                <a:ext cx="633345" cy="536867"/>
              </a:xfrm>
              <a:prstGeom prst="homePlate">
                <a:avLst/>
              </a:prstGeom>
              <a:solidFill>
                <a:schemeClr val="accent2"/>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CA" sz="1600" b="1" dirty="0"/>
                  <a:t>2.2</a:t>
                </a:r>
              </a:p>
            </p:txBody>
          </p:sp>
        </p:grpSp>
      </p:grpSp>
      <p:grpSp>
        <p:nvGrpSpPr>
          <p:cNvPr id="7" name="Group 6"/>
          <p:cNvGrpSpPr/>
          <p:nvPr/>
        </p:nvGrpSpPr>
        <p:grpSpPr>
          <a:xfrm>
            <a:off x="6103131" y="1726656"/>
            <a:ext cx="2078214" cy="4197014"/>
            <a:chOff x="4619708" y="2061940"/>
            <a:chExt cx="2078214" cy="4197014"/>
          </a:xfrm>
        </p:grpSpPr>
        <p:sp>
          <p:nvSpPr>
            <p:cNvPr id="12" name="Down Arrow 11"/>
            <p:cNvSpPr/>
            <p:nvPr/>
          </p:nvSpPr>
          <p:spPr>
            <a:xfrm>
              <a:off x="4630855" y="2061940"/>
              <a:ext cx="302679" cy="4197014"/>
            </a:xfrm>
            <a:prstGeom prst="downArrow">
              <a:avLst/>
            </a:prstGeom>
            <a:solidFill>
              <a:srgbClr val="C4D7E6"/>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CA" dirty="0"/>
            </a:p>
          </p:txBody>
        </p:sp>
        <p:grpSp>
          <p:nvGrpSpPr>
            <p:cNvPr id="13" name="Group 12"/>
            <p:cNvGrpSpPr/>
            <p:nvPr/>
          </p:nvGrpSpPr>
          <p:grpSpPr>
            <a:xfrm>
              <a:off x="4619708" y="2216019"/>
              <a:ext cx="2065568" cy="659687"/>
              <a:chOff x="2520155" y="1955846"/>
              <a:chExt cx="2065702" cy="660153"/>
            </a:xfrm>
            <a:effectLst>
              <a:outerShdw blurRad="50800" dist="38100" algn="l" rotWithShape="0">
                <a:prstClr val="black">
                  <a:alpha val="40000"/>
                </a:prstClr>
              </a:outerShdw>
            </a:effectLst>
          </p:grpSpPr>
          <p:sp>
            <p:nvSpPr>
              <p:cNvPr id="20" name="Rectangle 19"/>
              <p:cNvSpPr/>
              <p:nvPr/>
            </p:nvSpPr>
            <p:spPr>
              <a:xfrm>
                <a:off x="2822835" y="1957876"/>
                <a:ext cx="1763022" cy="65765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9600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en-CA" sz="1200" dirty="0">
                    <a:solidFill>
                      <a:schemeClr val="tx1"/>
                    </a:solidFill>
                  </a:rPr>
                  <a:t>Design swarming processes</a:t>
                </a:r>
              </a:p>
            </p:txBody>
          </p:sp>
          <p:sp>
            <p:nvSpPr>
              <p:cNvPr id="21" name="Pentagon 20"/>
              <p:cNvSpPr/>
              <p:nvPr/>
            </p:nvSpPr>
            <p:spPr>
              <a:xfrm>
                <a:off x="2520155" y="1955846"/>
                <a:ext cx="633345" cy="660153"/>
              </a:xfrm>
              <a:prstGeom prst="homePlate">
                <a:avLst/>
              </a:prstGeom>
              <a:solidFill>
                <a:schemeClr val="accent3"/>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CA" sz="1600" b="1" dirty="0"/>
                  <a:t>3.1</a:t>
                </a:r>
              </a:p>
            </p:txBody>
          </p:sp>
        </p:grpSp>
        <p:grpSp>
          <p:nvGrpSpPr>
            <p:cNvPr id="14" name="Group 13"/>
            <p:cNvGrpSpPr/>
            <p:nvPr/>
          </p:nvGrpSpPr>
          <p:grpSpPr>
            <a:xfrm>
              <a:off x="4619709" y="2981606"/>
              <a:ext cx="2065569" cy="685536"/>
              <a:chOff x="340102" y="1949818"/>
              <a:chExt cx="2065569" cy="536867"/>
            </a:xfrm>
            <a:effectLst>
              <a:outerShdw blurRad="50800" dist="38100" algn="l" rotWithShape="0">
                <a:prstClr val="black">
                  <a:alpha val="40000"/>
                </a:prstClr>
              </a:outerShdw>
            </a:effectLst>
          </p:grpSpPr>
          <p:sp>
            <p:nvSpPr>
              <p:cNvPr id="18" name="Rectangle 17"/>
              <p:cNvSpPr/>
              <p:nvPr/>
            </p:nvSpPr>
            <p:spPr>
              <a:xfrm>
                <a:off x="642782" y="1951848"/>
                <a:ext cx="1762889" cy="53483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9600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en-US" sz="1200" dirty="0">
                    <a:solidFill>
                      <a:schemeClr val="tx1"/>
                    </a:solidFill>
                  </a:rPr>
                  <a:t>Create an evaluation plan </a:t>
                </a:r>
                <a:endParaRPr lang="en-CA" sz="1200" dirty="0">
                  <a:solidFill>
                    <a:schemeClr val="tx1"/>
                  </a:solidFill>
                </a:endParaRPr>
              </a:p>
            </p:txBody>
          </p:sp>
          <p:sp>
            <p:nvSpPr>
              <p:cNvPr id="19" name="Pentagon 18"/>
              <p:cNvSpPr/>
              <p:nvPr/>
            </p:nvSpPr>
            <p:spPr>
              <a:xfrm>
                <a:off x="340102" y="1949818"/>
                <a:ext cx="633345" cy="536867"/>
              </a:xfrm>
              <a:prstGeom prst="homePlate">
                <a:avLst/>
              </a:prstGeom>
              <a:solidFill>
                <a:schemeClr val="accent3"/>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CA" sz="1600" b="1" dirty="0"/>
                  <a:t>3.2</a:t>
                </a:r>
              </a:p>
            </p:txBody>
          </p:sp>
        </p:grpSp>
        <p:grpSp>
          <p:nvGrpSpPr>
            <p:cNvPr id="15" name="Group 14"/>
            <p:cNvGrpSpPr/>
            <p:nvPr/>
          </p:nvGrpSpPr>
          <p:grpSpPr>
            <a:xfrm>
              <a:off x="4630855" y="3770611"/>
              <a:ext cx="2067067" cy="643151"/>
              <a:chOff x="2526107" y="2892816"/>
              <a:chExt cx="2067067" cy="536868"/>
            </a:xfrm>
            <a:effectLst>
              <a:outerShdw blurRad="50800" dist="38100" algn="l" rotWithShape="0">
                <a:prstClr val="black">
                  <a:alpha val="40000"/>
                </a:prstClr>
              </a:outerShdw>
            </a:effectLst>
          </p:grpSpPr>
          <p:sp>
            <p:nvSpPr>
              <p:cNvPr id="16" name="Rectangle 15"/>
              <p:cNvSpPr/>
              <p:nvPr/>
            </p:nvSpPr>
            <p:spPr>
              <a:xfrm>
                <a:off x="2828787" y="2894847"/>
                <a:ext cx="1764387" cy="53483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9600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en-CA" sz="1200" dirty="0">
                    <a:solidFill>
                      <a:schemeClr val="tx1"/>
                    </a:solidFill>
                  </a:rPr>
                  <a:t>Review support best practices </a:t>
                </a:r>
              </a:p>
            </p:txBody>
          </p:sp>
          <p:sp>
            <p:nvSpPr>
              <p:cNvPr id="17" name="Pentagon 16"/>
              <p:cNvSpPr/>
              <p:nvPr/>
            </p:nvSpPr>
            <p:spPr>
              <a:xfrm>
                <a:off x="2526107" y="2892816"/>
                <a:ext cx="633345" cy="536867"/>
              </a:xfrm>
              <a:prstGeom prst="homePlate">
                <a:avLst/>
              </a:prstGeom>
              <a:solidFill>
                <a:schemeClr val="accent3"/>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CA" sz="1600" b="1" dirty="0"/>
                  <a:t>3.3</a:t>
                </a:r>
              </a:p>
            </p:txBody>
          </p:sp>
        </p:grpSp>
      </p:grpSp>
      <p:sp>
        <p:nvSpPr>
          <p:cNvPr id="9" name="Rounded Rectangle 8"/>
          <p:cNvSpPr/>
          <p:nvPr/>
        </p:nvSpPr>
        <p:spPr>
          <a:xfrm>
            <a:off x="757989" y="4336180"/>
            <a:ext cx="7628022" cy="314007"/>
          </a:xfrm>
          <a:prstGeom prst="roundRect">
            <a:avLst/>
          </a:prstGeom>
          <a:solidFill>
            <a:schemeClr val="accent1"/>
          </a:solidFill>
          <a:ln>
            <a:solidFill>
              <a:schemeClr val="tx1"/>
            </a:solidFill>
          </a:ln>
        </p:spPr>
        <p:style>
          <a:lnRef idx="1">
            <a:schemeClr val="accent2"/>
          </a:lnRef>
          <a:fillRef idx="2">
            <a:schemeClr val="accent2"/>
          </a:fillRef>
          <a:effectRef idx="1">
            <a:schemeClr val="accent2"/>
          </a:effectRef>
          <a:fontRef idx="minor">
            <a:schemeClr val="dk1"/>
          </a:fontRef>
        </p:style>
        <p:txBody>
          <a:bodyPr rtlCol="0"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r>
              <a:rPr lang="en-CA" sz="1400" b="1" dirty="0">
                <a:solidFill>
                  <a:schemeClr val="bg1"/>
                </a:solidFill>
              </a:rPr>
              <a:t>Outcomes and Deliverables</a:t>
            </a:r>
          </a:p>
        </p:txBody>
      </p:sp>
      <p:sp>
        <p:nvSpPr>
          <p:cNvPr id="42" name="Rounded Rectangle 41"/>
          <p:cNvSpPr/>
          <p:nvPr/>
        </p:nvSpPr>
        <p:spPr>
          <a:xfrm>
            <a:off x="6428103" y="1183633"/>
            <a:ext cx="2636257" cy="638267"/>
          </a:xfrm>
          <a:prstGeom prst="roundRect">
            <a:avLst/>
          </a:prstGeom>
          <a:noFill/>
          <a:ln>
            <a:noFill/>
          </a:ln>
          <a:effectLst/>
        </p:spPr>
        <p:style>
          <a:lnRef idx="1">
            <a:schemeClr val="dk1"/>
          </a:lnRef>
          <a:fillRef idx="2">
            <a:schemeClr val="dk1"/>
          </a:fillRef>
          <a:effectRef idx="1">
            <a:schemeClr val="dk1"/>
          </a:effectRef>
          <a:fontRef idx="minor">
            <a:schemeClr val="dk1"/>
          </a:fontRef>
        </p:style>
        <p:txBody>
          <a:bodyPr rtlCol="0"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r>
              <a:rPr lang="en-CA" sz="1600" b="1" dirty="0">
                <a:solidFill>
                  <a:schemeClr val="accent3"/>
                </a:solidFill>
              </a:rPr>
              <a:t>PHASE 3:</a:t>
            </a:r>
            <a:r>
              <a:rPr lang="en-CA" sz="1600" dirty="0">
                <a:solidFill>
                  <a:schemeClr val="accent3"/>
                </a:solidFill>
              </a:rPr>
              <a:t> </a:t>
            </a:r>
          </a:p>
          <a:p>
            <a:r>
              <a:rPr lang="en-US" sz="1400" dirty="0">
                <a:solidFill>
                  <a:srgbClr val="333333"/>
                </a:solidFill>
              </a:rPr>
              <a:t>Build a Process </a:t>
            </a:r>
            <a:endParaRPr lang="en-CA" sz="1400" dirty="0">
              <a:solidFill>
                <a:srgbClr val="333333"/>
              </a:solidFill>
            </a:endParaRPr>
          </a:p>
        </p:txBody>
      </p:sp>
      <p:sp>
        <p:nvSpPr>
          <p:cNvPr id="43" name="Rounded Rectangle 42"/>
          <p:cNvSpPr/>
          <p:nvPr/>
        </p:nvSpPr>
        <p:spPr>
          <a:xfrm>
            <a:off x="897923" y="4727112"/>
            <a:ext cx="1969951" cy="361553"/>
          </a:xfrm>
          <a:prstGeom prst="roundRect">
            <a:avLst/>
          </a:prstGeom>
          <a:solidFill>
            <a:schemeClr val="bg1"/>
          </a:solidFill>
          <a:ln>
            <a:solidFill>
              <a:schemeClr val="tx1"/>
            </a:solidFill>
          </a:ln>
        </p:spPr>
        <p:style>
          <a:lnRef idx="1">
            <a:schemeClr val="accent2"/>
          </a:lnRef>
          <a:fillRef idx="2">
            <a:schemeClr val="accent2"/>
          </a:fillRef>
          <a:effectRef idx="1">
            <a:schemeClr val="accent2"/>
          </a:effectRef>
          <a:fontRef idx="minor">
            <a:schemeClr val="dk1"/>
          </a:fontRef>
        </p:style>
        <p:txBody>
          <a:bodyPr rtlCol="0" anchor="ctr"/>
          <a:lstStyle/>
          <a:p>
            <a:pPr marL="171450" indent="-171450">
              <a:buFont typeface="Arial" panose="020B0604020202020204" pitchFamily="34" charset="0"/>
              <a:buChar char="•"/>
            </a:pPr>
            <a:r>
              <a:rPr lang="en-CA" sz="1000" dirty="0">
                <a:solidFill>
                  <a:schemeClr val="tx1"/>
                </a:solidFill>
              </a:rPr>
              <a:t>Current-state assessment</a:t>
            </a:r>
          </a:p>
        </p:txBody>
      </p:sp>
      <p:sp>
        <p:nvSpPr>
          <p:cNvPr id="44" name="Rounded Rectangle 43"/>
          <p:cNvSpPr/>
          <p:nvPr/>
        </p:nvSpPr>
        <p:spPr>
          <a:xfrm>
            <a:off x="896699" y="5142568"/>
            <a:ext cx="1969951" cy="361553"/>
          </a:xfrm>
          <a:prstGeom prst="roundRect">
            <a:avLst/>
          </a:prstGeom>
          <a:solidFill>
            <a:schemeClr val="bg1"/>
          </a:solidFill>
          <a:ln>
            <a:solidFill>
              <a:schemeClr val="tx1"/>
            </a:solidFill>
          </a:ln>
        </p:spPr>
        <p:style>
          <a:lnRef idx="1">
            <a:schemeClr val="accent2"/>
          </a:lnRef>
          <a:fillRef idx="2">
            <a:schemeClr val="accent2"/>
          </a:fillRef>
          <a:effectRef idx="1">
            <a:schemeClr val="accent2"/>
          </a:effectRef>
          <a:fontRef idx="minor">
            <a:schemeClr val="dk1"/>
          </a:fontRef>
        </p:style>
        <p:txBody>
          <a:bodyPr rtlCol="0" anchor="ctr"/>
          <a:lstStyle/>
          <a:p>
            <a:pPr marL="171450" indent="-171450">
              <a:buFont typeface="Arial" panose="020B0604020202020204" pitchFamily="34" charset="0"/>
              <a:buChar char="•"/>
            </a:pPr>
            <a:r>
              <a:rPr lang="en-CA" sz="1000" dirty="0">
                <a:solidFill>
                  <a:schemeClr val="tx1"/>
                </a:solidFill>
              </a:rPr>
              <a:t>Collaboration assessment </a:t>
            </a:r>
          </a:p>
        </p:txBody>
      </p:sp>
      <p:sp>
        <p:nvSpPr>
          <p:cNvPr id="45" name="Rounded Rectangle 44"/>
          <p:cNvSpPr/>
          <p:nvPr/>
        </p:nvSpPr>
        <p:spPr>
          <a:xfrm>
            <a:off x="903350" y="5563670"/>
            <a:ext cx="1969951" cy="360000"/>
          </a:xfrm>
          <a:prstGeom prst="roundRect">
            <a:avLst/>
          </a:prstGeom>
          <a:solidFill>
            <a:schemeClr val="bg1"/>
          </a:solidFill>
          <a:ln>
            <a:solidFill>
              <a:schemeClr val="tx1"/>
            </a:solidFill>
          </a:ln>
        </p:spPr>
        <p:style>
          <a:lnRef idx="1">
            <a:schemeClr val="accent2"/>
          </a:lnRef>
          <a:fillRef idx="2">
            <a:schemeClr val="accent2"/>
          </a:fillRef>
          <a:effectRef idx="1">
            <a:schemeClr val="accent2"/>
          </a:effectRef>
          <a:fontRef idx="minor">
            <a:schemeClr val="dk1"/>
          </a:fontRef>
        </p:style>
        <p:txBody>
          <a:bodyPr rtlCol="0" anchor="ctr"/>
          <a:lstStyle/>
          <a:p>
            <a:pPr marL="171450" indent="-171450">
              <a:buFont typeface="Arial" panose="020B0604020202020204" pitchFamily="34" charset="0"/>
              <a:buChar char="•"/>
            </a:pPr>
            <a:r>
              <a:rPr lang="en-CA" sz="1000" dirty="0">
                <a:solidFill>
                  <a:schemeClr val="tx1"/>
                </a:solidFill>
              </a:rPr>
              <a:t>Metrics and reports</a:t>
            </a:r>
          </a:p>
        </p:txBody>
      </p:sp>
      <p:sp>
        <p:nvSpPr>
          <p:cNvPr id="46" name="Rounded Rectangle 45"/>
          <p:cNvSpPr/>
          <p:nvPr/>
        </p:nvSpPr>
        <p:spPr>
          <a:xfrm>
            <a:off x="3516726" y="4742358"/>
            <a:ext cx="1914615" cy="360000"/>
          </a:xfrm>
          <a:prstGeom prst="roundRect">
            <a:avLst/>
          </a:prstGeom>
          <a:solidFill>
            <a:schemeClr val="bg1"/>
          </a:solidFill>
          <a:ln>
            <a:solidFill>
              <a:schemeClr val="tx1"/>
            </a:solidFill>
          </a:ln>
        </p:spPr>
        <p:style>
          <a:lnRef idx="1">
            <a:schemeClr val="accent2"/>
          </a:lnRef>
          <a:fillRef idx="2">
            <a:schemeClr val="accent2"/>
          </a:fillRef>
          <a:effectRef idx="1">
            <a:schemeClr val="accent2"/>
          </a:effectRef>
          <a:fontRef idx="minor">
            <a:schemeClr val="dk1"/>
          </a:fontRef>
        </p:style>
        <p:txBody>
          <a:bodyPr rtlCol="0" anchor="ctr"/>
          <a:lstStyle/>
          <a:p>
            <a:pPr marL="171450" indent="-171450">
              <a:buFont typeface="Arial" panose="020B0604020202020204" pitchFamily="34" charset="0"/>
              <a:buChar char="•"/>
            </a:pPr>
            <a:r>
              <a:rPr lang="en-CA" sz="1000" b="1" dirty="0">
                <a:solidFill>
                  <a:schemeClr val="tx1"/>
                </a:solidFill>
              </a:rPr>
              <a:t>Pilot Project Plan </a:t>
            </a:r>
          </a:p>
        </p:txBody>
      </p:sp>
      <p:sp>
        <p:nvSpPr>
          <p:cNvPr id="47" name="Rounded Rectangle 46"/>
          <p:cNvSpPr/>
          <p:nvPr/>
        </p:nvSpPr>
        <p:spPr>
          <a:xfrm>
            <a:off x="3497099" y="5180578"/>
            <a:ext cx="1927150" cy="360000"/>
          </a:xfrm>
          <a:prstGeom prst="roundRect">
            <a:avLst/>
          </a:prstGeom>
          <a:solidFill>
            <a:schemeClr val="bg1"/>
          </a:solidFill>
          <a:ln>
            <a:solidFill>
              <a:schemeClr val="tx1"/>
            </a:solidFill>
          </a:ln>
        </p:spPr>
        <p:style>
          <a:lnRef idx="1">
            <a:schemeClr val="accent2"/>
          </a:lnRef>
          <a:fillRef idx="2">
            <a:schemeClr val="accent2"/>
          </a:fillRef>
          <a:effectRef idx="1">
            <a:schemeClr val="accent2"/>
          </a:effectRef>
          <a:fontRef idx="minor">
            <a:schemeClr val="dk1"/>
          </a:fontRef>
        </p:style>
        <p:txBody>
          <a:bodyPr rtlCol="0" anchor="ctr"/>
          <a:lstStyle/>
          <a:p>
            <a:pPr marL="171450" indent="-171450">
              <a:buFont typeface="Arial" panose="020B0604020202020204" pitchFamily="34" charset="0"/>
              <a:buChar char="•"/>
            </a:pPr>
            <a:r>
              <a:rPr lang="en-CA" sz="1000" b="1" dirty="0">
                <a:solidFill>
                  <a:schemeClr val="tx1"/>
                </a:solidFill>
              </a:rPr>
              <a:t>Communication Strategy</a:t>
            </a:r>
          </a:p>
        </p:txBody>
      </p:sp>
      <p:sp>
        <p:nvSpPr>
          <p:cNvPr id="48" name="Rounded Rectangle 47"/>
          <p:cNvSpPr/>
          <p:nvPr/>
        </p:nvSpPr>
        <p:spPr>
          <a:xfrm>
            <a:off x="6080193" y="4734606"/>
            <a:ext cx="1989535" cy="361553"/>
          </a:xfrm>
          <a:prstGeom prst="roundRect">
            <a:avLst/>
          </a:prstGeom>
          <a:solidFill>
            <a:schemeClr val="bg1"/>
          </a:solidFill>
          <a:ln>
            <a:solidFill>
              <a:schemeClr val="tx1"/>
            </a:solidFill>
          </a:ln>
        </p:spPr>
        <p:style>
          <a:lnRef idx="1">
            <a:schemeClr val="accent2"/>
          </a:lnRef>
          <a:fillRef idx="2">
            <a:schemeClr val="accent2"/>
          </a:fillRef>
          <a:effectRef idx="1">
            <a:schemeClr val="accent2"/>
          </a:effectRef>
          <a:fontRef idx="minor">
            <a:schemeClr val="dk1"/>
          </a:fontRef>
        </p:style>
        <p:txBody>
          <a:bodyPr rtlCol="0" anchor="ctr"/>
          <a:lstStyle/>
          <a:p>
            <a:pPr marL="171450" indent="-171450">
              <a:buFont typeface="Arial" panose="020B0604020202020204" pitchFamily="34" charset="0"/>
              <a:buChar char="•"/>
            </a:pPr>
            <a:r>
              <a:rPr lang="en-CA" sz="1000" dirty="0">
                <a:solidFill>
                  <a:schemeClr val="tx1"/>
                </a:solidFill>
              </a:rPr>
              <a:t>Swarming processes </a:t>
            </a:r>
          </a:p>
        </p:txBody>
      </p:sp>
      <p:sp>
        <p:nvSpPr>
          <p:cNvPr id="49" name="Rounded Rectangle 48"/>
          <p:cNvSpPr/>
          <p:nvPr/>
        </p:nvSpPr>
        <p:spPr>
          <a:xfrm>
            <a:off x="6083675" y="5179025"/>
            <a:ext cx="1989535" cy="361553"/>
          </a:xfrm>
          <a:prstGeom prst="roundRect">
            <a:avLst/>
          </a:prstGeom>
          <a:solidFill>
            <a:schemeClr val="bg1"/>
          </a:solidFill>
          <a:ln>
            <a:solidFill>
              <a:schemeClr val="tx1"/>
            </a:solidFill>
          </a:ln>
        </p:spPr>
        <p:style>
          <a:lnRef idx="1">
            <a:schemeClr val="accent2"/>
          </a:lnRef>
          <a:fillRef idx="2">
            <a:schemeClr val="accent2"/>
          </a:fillRef>
          <a:effectRef idx="1">
            <a:schemeClr val="accent2"/>
          </a:effectRef>
          <a:fontRef idx="minor">
            <a:schemeClr val="dk1"/>
          </a:fontRef>
        </p:style>
        <p:txBody>
          <a:bodyPr rtlCol="0" anchor="ctr"/>
          <a:lstStyle/>
          <a:p>
            <a:pPr marL="171450" indent="-171450">
              <a:buFont typeface="Arial" panose="020B0604020202020204" pitchFamily="34" charset="0"/>
              <a:buChar char="•"/>
            </a:pPr>
            <a:r>
              <a:rPr lang="en-CA" sz="1000" dirty="0">
                <a:solidFill>
                  <a:schemeClr val="tx1"/>
                </a:solidFill>
              </a:rPr>
              <a:t>Evaluation plan</a:t>
            </a:r>
          </a:p>
        </p:txBody>
      </p:sp>
    </p:spTree>
    <p:extLst>
      <p:ext uri="{BB962C8B-B14F-4D97-AF65-F5344CB8AC3E}">
        <p14:creationId xmlns:p14="http://schemas.microsoft.com/office/powerpoint/2010/main" val="38839375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p:nvPr/>
        </p:nvSpPr>
        <p:spPr>
          <a:xfrm>
            <a:off x="0" y="1930241"/>
            <a:ext cx="4860759" cy="4593993"/>
          </a:xfrm>
          <a:prstGeom prst="rect">
            <a:avLst/>
          </a:prstGeom>
          <a:solidFill>
            <a:schemeClr val="tx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70000" tIns="90000" rIns="270000" bIns="90000" rtlCol="0" anchor="ctr"/>
          <a:lstStyle/>
          <a:p>
            <a:pPr algn="ctr">
              <a:spcAft>
                <a:spcPts val="800"/>
              </a:spcAft>
            </a:pPr>
            <a:endParaRPr lang="en-CA" sz="1200" dirty="0">
              <a:latin typeface="+mj-lt"/>
            </a:endParaRPr>
          </a:p>
        </p:txBody>
      </p:sp>
      <p:sp>
        <p:nvSpPr>
          <p:cNvPr id="2" name="Rectangle 3"/>
          <p:cNvSpPr/>
          <p:nvPr/>
        </p:nvSpPr>
        <p:spPr>
          <a:xfrm>
            <a:off x="-1" y="0"/>
            <a:ext cx="9144001" cy="118457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270000" tIns="90000" rIns="270000" bIns="90000" rtlCol="0" anchor="ctr"/>
          <a:lstStyle/>
          <a:p>
            <a:pPr>
              <a:spcAft>
                <a:spcPts val="800"/>
              </a:spcAft>
            </a:pPr>
            <a:endParaRPr lang="en-CA" sz="2400" dirty="0">
              <a:latin typeface="+mj-lt"/>
            </a:endParaRPr>
          </a:p>
        </p:txBody>
      </p:sp>
      <p:sp>
        <p:nvSpPr>
          <p:cNvPr id="4" name="TextBox 3"/>
          <p:cNvSpPr txBox="1"/>
          <p:nvPr/>
        </p:nvSpPr>
        <p:spPr>
          <a:xfrm>
            <a:off x="50125" y="2034375"/>
            <a:ext cx="4795479" cy="4632037"/>
          </a:xfrm>
          <a:prstGeom prst="rect">
            <a:avLst/>
          </a:prstGeom>
        </p:spPr>
        <p:txBody>
          <a:bodyPr wrap="square" rtlCol="0">
            <a:spAutoFit/>
          </a:bodyPr>
          <a:lstStyle/>
          <a:p>
            <a:pPr>
              <a:spcAft>
                <a:spcPts val="600"/>
              </a:spcAft>
            </a:pPr>
            <a:r>
              <a:rPr lang="en-US" sz="1200" b="1" dirty="0">
                <a:solidFill>
                  <a:schemeClr val="bg1"/>
                </a:solidFill>
              </a:rPr>
              <a:t>BMC Software</a:t>
            </a:r>
            <a:endParaRPr lang="en-CA" sz="1200" b="1" dirty="0">
              <a:solidFill>
                <a:schemeClr val="bg1"/>
              </a:solidFill>
            </a:endParaRPr>
          </a:p>
          <a:p>
            <a:pPr>
              <a:spcAft>
                <a:spcPts val="600"/>
              </a:spcAft>
            </a:pPr>
            <a:r>
              <a:rPr lang="en-CA" sz="1200" dirty="0">
                <a:solidFill>
                  <a:schemeClr val="bg1"/>
                </a:solidFill>
              </a:rPr>
              <a:t>BMC Software is a multinational software company supporting approximately 96% of the Forbes Global 100 companies and 81% of the Fortune 500 companies. BMC produces software and services that assist businesses in moving towards optimized digital operations. </a:t>
            </a:r>
          </a:p>
          <a:p>
            <a:pPr>
              <a:spcBef>
                <a:spcPts val="600"/>
              </a:spcBef>
              <a:spcAft>
                <a:spcPts val="600"/>
              </a:spcAft>
            </a:pPr>
            <a:r>
              <a:rPr lang="en-CA" sz="1200" b="1" dirty="0">
                <a:solidFill>
                  <a:schemeClr val="bg1"/>
                </a:solidFill>
              </a:rPr>
              <a:t>Swarming  Initiative</a:t>
            </a:r>
          </a:p>
          <a:p>
            <a:pPr>
              <a:spcBef>
                <a:spcPts val="600"/>
              </a:spcBef>
              <a:spcAft>
                <a:spcPts val="600"/>
              </a:spcAft>
            </a:pPr>
            <a:r>
              <a:rPr lang="en-US" sz="1200" dirty="0">
                <a:solidFill>
                  <a:schemeClr val="bg1"/>
                </a:solidFill>
              </a:rPr>
              <a:t>BMC implemented swarming practices as an answer to the two key challenges it was facing: increasingly complex issues and the need to reduce interruptions to support analysts in the form of critical issues. BMC involved the entire team in developing the swarming process and started small with a pilot project as a proof of concept with only 14 people. </a:t>
            </a:r>
            <a:endParaRPr lang="en-CA" sz="1200" dirty="0">
              <a:solidFill>
                <a:schemeClr val="bg1"/>
              </a:solidFill>
            </a:endParaRPr>
          </a:p>
          <a:p>
            <a:pPr>
              <a:spcBef>
                <a:spcPts val="600"/>
              </a:spcBef>
              <a:spcAft>
                <a:spcPts val="600"/>
              </a:spcAft>
            </a:pPr>
            <a:r>
              <a:rPr lang="en-CA" sz="1200" b="1" dirty="0">
                <a:solidFill>
                  <a:schemeClr val="bg1"/>
                </a:solidFill>
              </a:rPr>
              <a:t>Benefits </a:t>
            </a:r>
          </a:p>
          <a:p>
            <a:pPr>
              <a:spcBef>
                <a:spcPts val="600"/>
              </a:spcBef>
              <a:spcAft>
                <a:spcPts val="600"/>
              </a:spcAft>
            </a:pPr>
            <a:r>
              <a:rPr lang="en-US" sz="1200" dirty="0">
                <a:solidFill>
                  <a:schemeClr val="bg1"/>
                </a:solidFill>
              </a:rPr>
              <a:t>Some of the key benefits BMC experienced after implementing swarming practices include freeing up managers’ time from being reactive to being able focus on development, fewer escalations to development, improved knowledge sharing, and significant improvement in teamwork and morale.</a:t>
            </a:r>
            <a:endParaRPr lang="en-CA" sz="1200" dirty="0">
              <a:solidFill>
                <a:schemeClr val="bg1"/>
              </a:solidFill>
            </a:endParaRPr>
          </a:p>
          <a:p>
            <a:pPr>
              <a:spcBef>
                <a:spcPts val="600"/>
              </a:spcBef>
              <a:spcAft>
                <a:spcPts val="600"/>
              </a:spcAft>
            </a:pPr>
            <a:endParaRPr lang="en-CA" sz="1200" dirty="0">
              <a:solidFill>
                <a:schemeClr val="bg1"/>
              </a:solidFill>
            </a:endParaRPr>
          </a:p>
        </p:txBody>
      </p:sp>
      <p:grpSp>
        <p:nvGrpSpPr>
          <p:cNvPr id="12" name="Group 11"/>
          <p:cNvGrpSpPr/>
          <p:nvPr/>
        </p:nvGrpSpPr>
        <p:grpSpPr>
          <a:xfrm>
            <a:off x="-1" y="1139383"/>
            <a:ext cx="9144001" cy="796519"/>
            <a:chOff x="-2" y="294436"/>
            <a:chExt cx="9144001" cy="796519"/>
          </a:xfrm>
          <a:solidFill>
            <a:schemeClr val="accent3"/>
          </a:solidFill>
        </p:grpSpPr>
        <p:sp>
          <p:nvSpPr>
            <p:cNvPr id="13" name="Rectangle 12"/>
            <p:cNvSpPr/>
            <p:nvPr/>
          </p:nvSpPr>
          <p:spPr>
            <a:xfrm>
              <a:off x="-2" y="294436"/>
              <a:ext cx="9144001" cy="796519"/>
            </a:xfrm>
            <a:prstGeom prst="rect">
              <a:avLst/>
            </a:prstGeom>
            <a:solidFill>
              <a:schemeClr val="accent1"/>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4000" rtlCol="0" anchor="ctr"/>
            <a:lstStyle/>
            <a:p>
              <a:pPr marL="176213" lvl="0" algn="l"/>
              <a:r>
                <a:rPr lang="en-CA" sz="2800" b="1" dirty="0"/>
                <a:t>CASE STUDY</a:t>
              </a:r>
            </a:p>
          </p:txBody>
        </p:sp>
        <p:sp>
          <p:nvSpPr>
            <p:cNvPr id="14" name="TextBox 13"/>
            <p:cNvSpPr txBox="1"/>
            <p:nvPr/>
          </p:nvSpPr>
          <p:spPr>
            <a:xfrm>
              <a:off x="3260376" y="374666"/>
              <a:ext cx="870437" cy="612155"/>
            </a:xfrm>
            <a:prstGeom prst="rect">
              <a:avLst/>
            </a:prstGeom>
            <a:solidFill>
              <a:schemeClr val="accent1"/>
            </a:solidFill>
          </p:spPr>
          <p:txBody>
            <a:bodyPr wrap="square" rtlCol="0">
              <a:spAutoFit/>
            </a:bodyPr>
            <a:lstStyle/>
            <a:p>
              <a:pPr algn="r">
                <a:lnSpc>
                  <a:spcPct val="150000"/>
                </a:lnSpc>
              </a:pPr>
              <a:r>
                <a:rPr lang="en-CA" sz="1200" b="1" dirty="0">
                  <a:solidFill>
                    <a:schemeClr val="bg1"/>
                  </a:solidFill>
                </a:rPr>
                <a:t>Industry</a:t>
              </a:r>
            </a:p>
            <a:p>
              <a:pPr algn="r">
                <a:lnSpc>
                  <a:spcPct val="150000"/>
                </a:lnSpc>
              </a:pPr>
              <a:r>
                <a:rPr lang="en-CA" sz="1200" b="1" dirty="0">
                  <a:solidFill>
                    <a:schemeClr val="bg1"/>
                  </a:solidFill>
                </a:rPr>
                <a:t>Source</a:t>
              </a:r>
            </a:p>
          </p:txBody>
        </p:sp>
        <p:cxnSp>
          <p:nvCxnSpPr>
            <p:cNvPr id="15" name="Straight Connector 14"/>
            <p:cNvCxnSpPr/>
            <p:nvPr/>
          </p:nvCxnSpPr>
          <p:spPr>
            <a:xfrm>
              <a:off x="3312464" y="430860"/>
              <a:ext cx="0" cy="501833"/>
            </a:xfrm>
            <a:prstGeom prst="line">
              <a:avLst/>
            </a:prstGeom>
            <a:grpFill/>
            <a:ln>
              <a:solidFill>
                <a:schemeClr val="bg1"/>
              </a:solidFill>
            </a:ln>
          </p:spPr>
          <p:style>
            <a:lnRef idx="1">
              <a:schemeClr val="accent1"/>
            </a:lnRef>
            <a:fillRef idx="0">
              <a:schemeClr val="accent1"/>
            </a:fillRef>
            <a:effectRef idx="0">
              <a:schemeClr val="accent1"/>
            </a:effectRef>
            <a:fontRef idx="minor">
              <a:schemeClr val="tx1"/>
            </a:fontRef>
          </p:style>
        </p:cxnSp>
        <p:pic>
          <p:nvPicPr>
            <p:cNvPr id="16" name="Picture 1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1520" y="489954"/>
              <a:ext cx="416696" cy="442739"/>
            </a:xfrm>
            <a:prstGeom prst="rect">
              <a:avLst/>
            </a:prstGeom>
            <a:noFill/>
            <a:ln>
              <a:noFill/>
            </a:ln>
            <a:effectLst>
              <a:outerShdw blurRad="25400" dist="25400" dir="2700000" algn="tl" rotWithShape="0">
                <a:prstClr val="black">
                  <a:alpha val="15000"/>
                </a:prstClr>
              </a:outerShdw>
            </a:effectLst>
          </p:spPr>
        </p:pic>
        <p:sp>
          <p:nvSpPr>
            <p:cNvPr id="17" name="Text Placeholder 9"/>
            <p:cNvSpPr txBox="1">
              <a:spLocks/>
            </p:cNvSpPr>
            <p:nvPr/>
          </p:nvSpPr>
          <p:spPr>
            <a:xfrm>
              <a:off x="4130813" y="374667"/>
              <a:ext cx="3740952" cy="646330"/>
            </a:xfrm>
            <a:prstGeom prst="rect">
              <a:avLst/>
            </a:prstGeom>
            <a:noFill/>
          </p:spPr>
          <p:txBody>
            <a:bodyPr/>
            <a:lstStyle>
              <a:lvl1pPr marL="0" indent="0" algn="l" rtl="0" eaLnBrk="1" fontAlgn="base" hangingPunct="1">
                <a:lnSpc>
                  <a:spcPct val="150000"/>
                </a:lnSpc>
                <a:spcBef>
                  <a:spcPts val="0"/>
                </a:spcBef>
                <a:spcAft>
                  <a:spcPct val="0"/>
                </a:spcAft>
                <a:buClr>
                  <a:schemeClr val="tx1"/>
                </a:buClr>
                <a:buSzPct val="120000"/>
                <a:buFont typeface="Arial" pitchFamily="34" charset="0"/>
                <a:buNone/>
                <a:defRPr sz="1200" b="1" kern="1200">
                  <a:solidFill>
                    <a:schemeClr val="bg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CA" b="0" i="1" dirty="0"/>
                <a:t>Software</a:t>
              </a:r>
            </a:p>
            <a:p>
              <a:r>
                <a:rPr lang="en-CA" b="0" i="1" dirty="0"/>
                <a:t>BMC Software</a:t>
              </a:r>
            </a:p>
          </p:txBody>
        </p:sp>
      </p:grpSp>
      <p:sp>
        <p:nvSpPr>
          <p:cNvPr id="18" name="TextBox 17"/>
          <p:cNvSpPr txBox="1"/>
          <p:nvPr/>
        </p:nvSpPr>
        <p:spPr>
          <a:xfrm>
            <a:off x="2637153" y="6247235"/>
            <a:ext cx="2477386" cy="276999"/>
          </a:xfrm>
          <a:prstGeom prst="rect">
            <a:avLst/>
          </a:prstGeom>
        </p:spPr>
        <p:txBody>
          <a:bodyPr wrap="square" rtlCol="0">
            <a:spAutoFit/>
          </a:bodyPr>
          <a:lstStyle/>
          <a:p>
            <a:r>
              <a:rPr lang="en-US" sz="1200" dirty="0">
                <a:solidFill>
                  <a:schemeClr val="bg1"/>
                </a:solidFill>
              </a:rPr>
              <a:t>*(Source: Consortium, 2010)</a:t>
            </a:r>
            <a:endParaRPr lang="en-CA" sz="1200" dirty="0">
              <a:solidFill>
                <a:schemeClr val="bg1"/>
              </a:solidFill>
            </a:endParaRPr>
          </a:p>
        </p:txBody>
      </p:sp>
      <p:sp>
        <p:nvSpPr>
          <p:cNvPr id="19" name="Striped Right Arrow 18"/>
          <p:cNvSpPr/>
          <p:nvPr/>
        </p:nvSpPr>
        <p:spPr>
          <a:xfrm rot="16200000">
            <a:off x="7325562" y="2261905"/>
            <a:ext cx="1384016" cy="1760333"/>
          </a:xfrm>
          <a:prstGeom prst="stripedRightArrow">
            <a:avLst>
              <a:gd name="adj1" fmla="val 44118"/>
              <a:gd name="adj2" fmla="val 50000"/>
            </a:avLst>
          </a:prstGeom>
          <a:noFill/>
          <a:ln>
            <a:solidFill>
              <a:schemeClr val="accent3"/>
            </a:solidFill>
          </a:ln>
          <a:effectLst/>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n-US" sz="2800" b="1" dirty="0">
                <a:solidFill>
                  <a:schemeClr val="accent1"/>
                </a:solidFill>
              </a:rPr>
              <a:t>2x</a:t>
            </a:r>
          </a:p>
        </p:txBody>
      </p:sp>
      <p:sp>
        <p:nvSpPr>
          <p:cNvPr id="20" name="Striped Right Arrow 19"/>
          <p:cNvSpPr/>
          <p:nvPr/>
        </p:nvSpPr>
        <p:spPr>
          <a:xfrm rot="16200000">
            <a:off x="5339529" y="4342675"/>
            <a:ext cx="1407225" cy="1813632"/>
          </a:xfrm>
          <a:prstGeom prst="stripedRightArrow">
            <a:avLst>
              <a:gd name="adj1" fmla="val 44118"/>
              <a:gd name="adj2" fmla="val 50000"/>
            </a:avLst>
          </a:prstGeom>
          <a:noFill/>
          <a:ln>
            <a:solidFill>
              <a:schemeClr val="accent2"/>
            </a:solidFill>
          </a:ln>
          <a:effectLst/>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n-US" sz="2600" b="1" dirty="0">
                <a:solidFill>
                  <a:schemeClr val="accent1"/>
                </a:solidFill>
              </a:rPr>
              <a:t>25%</a:t>
            </a:r>
            <a:endParaRPr lang="en-CA" sz="2600" b="1" dirty="0">
              <a:solidFill>
                <a:schemeClr val="accent1"/>
              </a:solidFill>
            </a:endParaRPr>
          </a:p>
        </p:txBody>
      </p:sp>
      <p:sp>
        <p:nvSpPr>
          <p:cNvPr id="7" name="TextBox 6"/>
          <p:cNvSpPr txBox="1"/>
          <p:nvPr/>
        </p:nvSpPr>
        <p:spPr>
          <a:xfrm>
            <a:off x="7050740" y="5953104"/>
            <a:ext cx="2014731" cy="523220"/>
          </a:xfrm>
          <a:prstGeom prst="rect">
            <a:avLst/>
          </a:prstGeom>
        </p:spPr>
        <p:txBody>
          <a:bodyPr wrap="square" rtlCol="0">
            <a:spAutoFit/>
          </a:bodyPr>
          <a:lstStyle/>
          <a:p>
            <a:pPr algn="ctr"/>
            <a:r>
              <a:rPr lang="en-US" sz="1400" b="1" dirty="0"/>
              <a:t>Reduced onboarding time by 50%.</a:t>
            </a:r>
            <a:endParaRPr lang="en-CA" sz="1400" b="1" dirty="0"/>
          </a:p>
        </p:txBody>
      </p:sp>
      <p:sp>
        <p:nvSpPr>
          <p:cNvPr id="22" name="TextBox 21"/>
          <p:cNvSpPr txBox="1"/>
          <p:nvPr/>
        </p:nvSpPr>
        <p:spPr>
          <a:xfrm>
            <a:off x="5048204" y="3834079"/>
            <a:ext cx="1977791" cy="523220"/>
          </a:xfrm>
          <a:prstGeom prst="rect">
            <a:avLst/>
          </a:prstGeom>
        </p:spPr>
        <p:txBody>
          <a:bodyPr wrap="square" rtlCol="0">
            <a:spAutoFit/>
          </a:bodyPr>
          <a:lstStyle/>
          <a:p>
            <a:pPr algn="ctr"/>
            <a:r>
              <a:rPr lang="en-US" sz="1400" b="1" dirty="0"/>
              <a:t>8% higher customer satisfaction scores.</a:t>
            </a:r>
            <a:endParaRPr lang="en-CA" sz="1400" b="1" dirty="0"/>
          </a:p>
        </p:txBody>
      </p:sp>
      <p:sp>
        <p:nvSpPr>
          <p:cNvPr id="24" name="TextBox 23"/>
          <p:cNvSpPr txBox="1"/>
          <p:nvPr/>
        </p:nvSpPr>
        <p:spPr>
          <a:xfrm>
            <a:off x="6949959" y="3834079"/>
            <a:ext cx="1947778" cy="738664"/>
          </a:xfrm>
          <a:prstGeom prst="rect">
            <a:avLst/>
          </a:prstGeom>
        </p:spPr>
        <p:txBody>
          <a:bodyPr wrap="square" rtlCol="0">
            <a:spAutoFit/>
          </a:bodyPr>
          <a:lstStyle/>
          <a:p>
            <a:pPr algn="ctr"/>
            <a:r>
              <a:rPr lang="en-US" sz="1400" b="1" dirty="0"/>
              <a:t>Employees doubled their knowledge within a year.</a:t>
            </a:r>
            <a:endParaRPr lang="en-CA" sz="1400" b="1" dirty="0"/>
          </a:p>
        </p:txBody>
      </p:sp>
      <p:sp>
        <p:nvSpPr>
          <p:cNvPr id="25" name="TextBox 24"/>
          <p:cNvSpPr txBox="1"/>
          <p:nvPr/>
        </p:nvSpPr>
        <p:spPr>
          <a:xfrm>
            <a:off x="4957012" y="5956742"/>
            <a:ext cx="2172258" cy="523220"/>
          </a:xfrm>
          <a:prstGeom prst="rect">
            <a:avLst/>
          </a:prstGeom>
        </p:spPr>
        <p:txBody>
          <a:bodyPr wrap="square" rtlCol="0">
            <a:spAutoFit/>
          </a:bodyPr>
          <a:lstStyle/>
          <a:p>
            <a:pPr algn="ctr"/>
            <a:r>
              <a:rPr lang="en-US" sz="1400" b="1" dirty="0"/>
              <a:t>25% faster mean time to resolve (MTTR).</a:t>
            </a:r>
            <a:endParaRPr lang="en-CA" sz="1400" b="1" dirty="0"/>
          </a:p>
        </p:txBody>
      </p:sp>
      <p:sp>
        <p:nvSpPr>
          <p:cNvPr id="8" name="Rectangle 7"/>
          <p:cNvSpPr/>
          <p:nvPr/>
        </p:nvSpPr>
        <p:spPr>
          <a:xfrm>
            <a:off x="6128153" y="1973839"/>
            <a:ext cx="1795684" cy="400110"/>
          </a:xfrm>
          <a:prstGeom prst="rect">
            <a:avLst/>
          </a:prstGeom>
        </p:spPr>
        <p:txBody>
          <a:bodyPr wrap="none">
            <a:spAutoFit/>
          </a:bodyPr>
          <a:lstStyle/>
          <a:p>
            <a:pPr>
              <a:spcBef>
                <a:spcPts val="600"/>
              </a:spcBef>
              <a:spcAft>
                <a:spcPts val="600"/>
              </a:spcAft>
            </a:pPr>
            <a:r>
              <a:rPr lang="en-CA" sz="2000" b="1" dirty="0">
                <a:solidFill>
                  <a:schemeClr val="accent1"/>
                </a:solidFill>
              </a:rPr>
              <a:t>Key Findings</a:t>
            </a:r>
          </a:p>
        </p:txBody>
      </p:sp>
      <p:sp>
        <p:nvSpPr>
          <p:cNvPr id="28" name="Striped Right Arrow 27"/>
          <p:cNvSpPr/>
          <p:nvPr/>
        </p:nvSpPr>
        <p:spPr>
          <a:xfrm rot="16200000">
            <a:off x="5339529" y="2208683"/>
            <a:ext cx="1407225" cy="1813632"/>
          </a:xfrm>
          <a:prstGeom prst="stripedRightArrow">
            <a:avLst>
              <a:gd name="adj1" fmla="val 44118"/>
              <a:gd name="adj2" fmla="val 50000"/>
            </a:avLst>
          </a:prstGeom>
          <a:noFill/>
          <a:ln>
            <a:solidFill>
              <a:schemeClr val="accent2"/>
            </a:solidFill>
          </a:ln>
          <a:effectLst/>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n-US" sz="2800" b="1" dirty="0">
                <a:solidFill>
                  <a:schemeClr val="accent1"/>
                </a:solidFill>
              </a:rPr>
              <a:t>8%</a:t>
            </a:r>
            <a:endParaRPr lang="en-CA" b="1" dirty="0">
              <a:solidFill>
                <a:schemeClr val="accent1"/>
              </a:solidFill>
            </a:endParaRPr>
          </a:p>
        </p:txBody>
      </p:sp>
      <p:sp>
        <p:nvSpPr>
          <p:cNvPr id="29" name="Striped Right Arrow 28"/>
          <p:cNvSpPr/>
          <p:nvPr/>
        </p:nvSpPr>
        <p:spPr>
          <a:xfrm rot="5400000">
            <a:off x="7325561" y="4380930"/>
            <a:ext cx="1384016" cy="1760333"/>
          </a:xfrm>
          <a:prstGeom prst="stripedRightArrow">
            <a:avLst>
              <a:gd name="adj1" fmla="val 44118"/>
              <a:gd name="adj2" fmla="val 50000"/>
            </a:avLst>
          </a:prstGeom>
          <a:noFill/>
          <a:ln>
            <a:solidFill>
              <a:schemeClr val="accent3"/>
            </a:solidFill>
          </a:ln>
          <a:effectLst/>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sz="2600" b="1" dirty="0">
                <a:solidFill>
                  <a:schemeClr val="accent1"/>
                </a:solidFill>
              </a:rPr>
              <a:t>50%</a:t>
            </a:r>
          </a:p>
        </p:txBody>
      </p:sp>
      <p:pic>
        <p:nvPicPr>
          <p:cNvPr id="30" name="Picture 4" descr="Image result for BMC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06877" y="805363"/>
            <a:ext cx="2154579" cy="910647"/>
          </a:xfrm>
          <a:prstGeom prst="rect">
            <a:avLst/>
          </a:prstGeom>
          <a:solidFill>
            <a:schemeClr val="bg1"/>
          </a:solidFill>
        </p:spPr>
      </p:pic>
      <p:sp>
        <p:nvSpPr>
          <p:cNvPr id="5" name="Title 4"/>
          <p:cNvSpPr>
            <a:spLocks noGrp="1"/>
          </p:cNvSpPr>
          <p:nvPr>
            <p:ph type="title"/>
          </p:nvPr>
        </p:nvSpPr>
        <p:spPr/>
        <p:txBody>
          <a:bodyPr/>
          <a:lstStyle/>
          <a:p>
            <a:r>
              <a:rPr lang="en-CA" dirty="0"/>
              <a:t>BMC Software sets the bar high by changing the game of service support with Swarming  </a:t>
            </a:r>
          </a:p>
        </p:txBody>
      </p:sp>
    </p:spTree>
    <p:extLst>
      <p:ext uri="{BB962C8B-B14F-4D97-AF65-F5344CB8AC3E}">
        <p14:creationId xmlns:p14="http://schemas.microsoft.com/office/powerpoint/2010/main" val="7135666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Rounded Rectangle 44"/>
          <p:cNvSpPr/>
          <p:nvPr/>
        </p:nvSpPr>
        <p:spPr>
          <a:xfrm>
            <a:off x="5709204" y="1513326"/>
            <a:ext cx="2159772" cy="3577758"/>
          </a:xfrm>
          <a:prstGeom prst="roundRect">
            <a:avLst>
              <a:gd name="adj" fmla="val 5611"/>
            </a:avLst>
          </a:prstGeom>
          <a:solidFill>
            <a:srgbClr val="2B9E36">
              <a:lumMod val="20000"/>
              <a:lumOff val="80000"/>
            </a:srgbClr>
          </a:solidFill>
          <a:ln w="25400" cap="flat" cmpd="sng" algn="ctr">
            <a:noFill/>
            <a:prstDash val="sysDash"/>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a:ln>
                <a:noFill/>
              </a:ln>
              <a:solidFill>
                <a:srgbClr val="FFFFFF"/>
              </a:solidFill>
              <a:effectLst/>
              <a:uLnTx/>
              <a:uFillTx/>
              <a:latin typeface="Arial"/>
              <a:ea typeface="+mn-ea"/>
              <a:cs typeface="+mn-cs"/>
            </a:endParaRPr>
          </a:p>
        </p:txBody>
      </p:sp>
      <p:sp>
        <p:nvSpPr>
          <p:cNvPr id="46" name="Rounded Rectangle 45"/>
          <p:cNvSpPr/>
          <p:nvPr/>
        </p:nvSpPr>
        <p:spPr>
          <a:xfrm>
            <a:off x="799617" y="1501212"/>
            <a:ext cx="4401485" cy="3577758"/>
          </a:xfrm>
          <a:prstGeom prst="roundRect">
            <a:avLst>
              <a:gd name="adj" fmla="val 5611"/>
            </a:avLst>
          </a:prstGeom>
          <a:solidFill>
            <a:srgbClr val="FFFFFF">
              <a:lumMod val="95000"/>
            </a:srgbClr>
          </a:solidFill>
          <a:ln w="25400" cap="flat" cmpd="sng" algn="ctr">
            <a:noFill/>
            <a:prstDash val="sysDash"/>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a:ln>
                <a:noFill/>
              </a:ln>
              <a:solidFill>
                <a:srgbClr val="FFFFFF"/>
              </a:solidFill>
              <a:effectLst/>
              <a:uLnTx/>
              <a:uFillTx/>
              <a:latin typeface="Arial"/>
              <a:ea typeface="+mn-ea"/>
              <a:cs typeface="+mn-cs"/>
            </a:endParaRPr>
          </a:p>
        </p:txBody>
      </p:sp>
      <p:sp>
        <p:nvSpPr>
          <p:cNvPr id="47" name="Rectangle 46"/>
          <p:cNvSpPr/>
          <p:nvPr/>
        </p:nvSpPr>
        <p:spPr>
          <a:xfrm>
            <a:off x="0" y="5446707"/>
            <a:ext cx="9144000" cy="1064160"/>
          </a:xfrm>
          <a:prstGeom prst="rect">
            <a:avLst/>
          </a:prstGeom>
          <a:solidFill>
            <a:srgbClr val="FFFFFF">
              <a:lumMod val="95000"/>
            </a:srgbClr>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a:ln>
                <a:noFill/>
              </a:ln>
              <a:solidFill>
                <a:srgbClr val="FFFFFF"/>
              </a:solidFill>
              <a:effectLst/>
              <a:uLnTx/>
              <a:uFillTx/>
              <a:latin typeface="Arial"/>
              <a:ea typeface="+mn-ea"/>
              <a:cs typeface="+mn-cs"/>
            </a:endParaRPr>
          </a:p>
        </p:txBody>
      </p:sp>
      <p:cxnSp>
        <p:nvCxnSpPr>
          <p:cNvPr id="48" name="Straight Arrow Connector 47"/>
          <p:cNvCxnSpPr>
            <a:cxnSpLocks/>
            <a:stCxn id="60" idx="2"/>
          </p:cNvCxnSpPr>
          <p:nvPr/>
        </p:nvCxnSpPr>
        <p:spPr>
          <a:xfrm>
            <a:off x="1389012" y="2908425"/>
            <a:ext cx="6479964" cy="0"/>
          </a:xfrm>
          <a:prstGeom prst="straightConnector1">
            <a:avLst/>
          </a:prstGeom>
          <a:noFill/>
          <a:ln w="38100" cap="flat" cmpd="sng" algn="ctr">
            <a:solidFill>
              <a:srgbClr val="FFFFFF">
                <a:lumMod val="85000"/>
              </a:srgbClr>
            </a:solidFill>
            <a:prstDash val="sysDot"/>
            <a:tailEnd type="triangle" w="lg" len="med"/>
          </a:ln>
          <a:effectLst/>
        </p:spPr>
      </p:cxnSp>
      <p:grpSp>
        <p:nvGrpSpPr>
          <p:cNvPr id="49" name="Group 48"/>
          <p:cNvGrpSpPr/>
          <p:nvPr/>
        </p:nvGrpSpPr>
        <p:grpSpPr>
          <a:xfrm>
            <a:off x="6012361" y="2025295"/>
            <a:ext cx="1636677" cy="2763778"/>
            <a:chOff x="6637354" y="1574599"/>
            <a:chExt cx="1636677" cy="2763778"/>
          </a:xfrm>
        </p:grpSpPr>
        <p:sp>
          <p:nvSpPr>
            <p:cNvPr id="50" name="Oval 49"/>
            <p:cNvSpPr/>
            <p:nvPr/>
          </p:nvSpPr>
          <p:spPr>
            <a:xfrm>
              <a:off x="7103277" y="2114599"/>
              <a:ext cx="711200" cy="711200"/>
            </a:xfrm>
            <a:prstGeom prst="ellipse">
              <a:avLst/>
            </a:prstGeom>
            <a:solidFill>
              <a:srgbClr val="497EA9"/>
            </a:solidFill>
            <a:ln w="25400" cap="flat" cmpd="sng" algn="ctr">
              <a:noFill/>
              <a:prstDash val="solid"/>
            </a:ln>
            <a:effectLst>
              <a:outerShdw blurRad="25400" dist="254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a:ln>
                  <a:noFill/>
                </a:ln>
                <a:solidFill>
                  <a:srgbClr val="FFFFFF"/>
                </a:solidFill>
                <a:effectLst/>
                <a:uLnTx/>
                <a:uFillTx/>
                <a:latin typeface="Arial"/>
                <a:ea typeface="+mn-ea"/>
                <a:cs typeface="+mn-cs"/>
              </a:endParaRPr>
            </a:p>
          </p:txBody>
        </p:sp>
        <p:sp>
          <p:nvSpPr>
            <p:cNvPr id="51" name="TextBox 50"/>
            <p:cNvSpPr txBox="1"/>
            <p:nvPr/>
          </p:nvSpPr>
          <p:spPr>
            <a:xfrm>
              <a:off x="6654031" y="1574599"/>
              <a:ext cx="1620000" cy="540000"/>
            </a:xfrm>
            <a:prstGeom prst="rect">
              <a:avLst/>
            </a:prstGeom>
            <a:noFill/>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800" b="1" i="0" u="none" strike="noStrike" kern="0" cap="none" spc="0" normalizeH="0" baseline="0" noProof="0" dirty="0">
                  <a:ln>
                    <a:noFill/>
                  </a:ln>
                  <a:solidFill>
                    <a:srgbClr val="497EA9"/>
                  </a:solidFill>
                  <a:effectLst/>
                  <a:uLnTx/>
                  <a:uFillTx/>
                </a:rPr>
                <a:t>Consulting</a:t>
              </a:r>
            </a:p>
          </p:txBody>
        </p:sp>
        <p:sp>
          <p:nvSpPr>
            <p:cNvPr id="52" name="TextBox 51"/>
            <p:cNvSpPr txBox="1"/>
            <p:nvPr/>
          </p:nvSpPr>
          <p:spPr>
            <a:xfrm>
              <a:off x="6637354" y="2898377"/>
              <a:ext cx="1620000" cy="1440000"/>
            </a:xfrm>
            <a:prstGeom prst="rect">
              <a:avLst/>
            </a:prstGeom>
            <a:noFill/>
          </p:spPr>
          <p:txBody>
            <a:bodyPr wrap="squar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100" b="0" i="0" u="none" strike="noStrike" kern="0" cap="none" spc="0" normalizeH="0" baseline="0" noProof="0" dirty="0">
                  <a:ln>
                    <a:noFill/>
                  </a:ln>
                  <a:solidFill>
                    <a:srgbClr val="29475F"/>
                  </a:solidFill>
                  <a:effectLst/>
                  <a:uLnTx/>
                  <a:uFillTx/>
                </a:rPr>
                <a:t>“Our team does not have the time or the knowledge to take this project on. We need assistance through the entirety of this project.”</a:t>
              </a:r>
            </a:p>
          </p:txBody>
        </p:sp>
        <p:pic>
          <p:nvPicPr>
            <p:cNvPr id="53" name="Picture 5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98890" y="2321902"/>
              <a:ext cx="336908" cy="336908"/>
            </a:xfrm>
            <a:prstGeom prst="rect">
              <a:avLst/>
            </a:prstGeom>
            <a:noFill/>
          </p:spPr>
        </p:pic>
      </p:grpSp>
      <p:grpSp>
        <p:nvGrpSpPr>
          <p:cNvPr id="54" name="Group 53"/>
          <p:cNvGrpSpPr/>
          <p:nvPr/>
        </p:nvGrpSpPr>
        <p:grpSpPr>
          <a:xfrm>
            <a:off x="2842929" y="1865259"/>
            <a:ext cx="2129440" cy="2937609"/>
            <a:chOff x="2807522" y="2074912"/>
            <a:chExt cx="2129440" cy="2937609"/>
          </a:xfrm>
        </p:grpSpPr>
        <p:sp>
          <p:nvSpPr>
            <p:cNvPr id="55" name="Oval 54"/>
            <p:cNvSpPr/>
            <p:nvPr/>
          </p:nvSpPr>
          <p:spPr>
            <a:xfrm>
              <a:off x="3507029" y="2759255"/>
              <a:ext cx="711200" cy="711200"/>
            </a:xfrm>
            <a:prstGeom prst="ellipse">
              <a:avLst/>
            </a:prstGeom>
            <a:solidFill>
              <a:srgbClr val="365D7E"/>
            </a:solidFill>
            <a:ln w="25400" cap="flat" cmpd="sng" algn="ctr">
              <a:noFill/>
              <a:prstDash val="solid"/>
            </a:ln>
            <a:effectLst>
              <a:outerShdw blurRad="25400" dist="254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a:ln>
                  <a:noFill/>
                </a:ln>
                <a:solidFill>
                  <a:srgbClr val="FFFFFF"/>
                </a:solidFill>
                <a:effectLst/>
                <a:uLnTx/>
                <a:uFillTx/>
                <a:latin typeface="Arial"/>
                <a:ea typeface="+mn-ea"/>
                <a:cs typeface="+mn-cs"/>
              </a:endParaRPr>
            </a:p>
          </p:txBody>
        </p:sp>
        <p:sp>
          <p:nvSpPr>
            <p:cNvPr id="56" name="TextBox 55"/>
            <p:cNvSpPr txBox="1"/>
            <p:nvPr/>
          </p:nvSpPr>
          <p:spPr>
            <a:xfrm>
              <a:off x="2807522" y="2074912"/>
              <a:ext cx="2129440" cy="540000"/>
            </a:xfrm>
            <a:prstGeom prst="rect">
              <a:avLst/>
            </a:prstGeom>
            <a:noFill/>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b="1" i="0" u="none" strike="noStrike" kern="0" cap="none" spc="0" normalizeH="0" baseline="0" noProof="0" dirty="0">
                  <a:ln>
                    <a:noFill/>
                  </a:ln>
                  <a:solidFill>
                    <a:srgbClr val="365D7E"/>
                  </a:solidFill>
                  <a:effectLst/>
                  <a:uLnTx/>
                  <a:uFillTx/>
                </a:rPr>
                <a:t>Guided Implementation</a:t>
              </a:r>
            </a:p>
          </p:txBody>
        </p:sp>
        <p:sp>
          <p:nvSpPr>
            <p:cNvPr id="57" name="TextBox 56"/>
            <p:cNvSpPr txBox="1"/>
            <p:nvPr/>
          </p:nvSpPr>
          <p:spPr>
            <a:xfrm>
              <a:off x="3062242" y="3572521"/>
              <a:ext cx="1620000" cy="1440000"/>
            </a:xfrm>
            <a:prstGeom prst="rect">
              <a:avLst/>
            </a:prstGeom>
            <a:noFill/>
          </p:spPr>
          <p:txBody>
            <a:bodyPr wrap="squar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100" b="0" i="0" u="none" strike="noStrike" kern="0" cap="none" spc="0" normalizeH="0" baseline="0" noProof="0" dirty="0">
                  <a:ln>
                    <a:noFill/>
                  </a:ln>
                  <a:solidFill>
                    <a:srgbClr val="29475F"/>
                  </a:solidFill>
                  <a:effectLst/>
                  <a:uLnTx/>
                  <a:uFillTx/>
                </a:rPr>
                <a:t>“Our team knows that we need to fix a process, but we need assistance to determine where to focus. Some check-ins along the way would help keep us on track.”</a:t>
              </a:r>
            </a:p>
          </p:txBody>
        </p:sp>
        <p:pic>
          <p:nvPicPr>
            <p:cNvPr id="58" name="Picture 5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703563" y="2934823"/>
              <a:ext cx="337358" cy="337358"/>
            </a:xfrm>
            <a:prstGeom prst="rect">
              <a:avLst/>
            </a:prstGeom>
            <a:noFill/>
          </p:spPr>
        </p:pic>
      </p:grpSp>
      <p:grpSp>
        <p:nvGrpSpPr>
          <p:cNvPr id="59" name="Group 58"/>
          <p:cNvGrpSpPr/>
          <p:nvPr/>
        </p:nvGrpSpPr>
        <p:grpSpPr>
          <a:xfrm>
            <a:off x="944771" y="2013181"/>
            <a:ext cx="1628660" cy="2794213"/>
            <a:chOff x="1266026" y="2731218"/>
            <a:chExt cx="1628660" cy="2794213"/>
          </a:xfrm>
        </p:grpSpPr>
        <p:sp>
          <p:nvSpPr>
            <p:cNvPr id="60" name="Oval 59"/>
            <p:cNvSpPr/>
            <p:nvPr/>
          </p:nvSpPr>
          <p:spPr>
            <a:xfrm>
              <a:off x="1710267" y="3270862"/>
              <a:ext cx="711200" cy="711200"/>
            </a:xfrm>
            <a:prstGeom prst="ellipse">
              <a:avLst/>
            </a:prstGeom>
            <a:solidFill>
              <a:srgbClr val="29475F"/>
            </a:solidFill>
            <a:ln w="25400" cap="flat" cmpd="sng" algn="ctr">
              <a:noFill/>
              <a:prstDash val="solid"/>
            </a:ln>
            <a:effectLst>
              <a:outerShdw blurRad="25400" dist="254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a:ln>
                  <a:noFill/>
                </a:ln>
                <a:solidFill>
                  <a:srgbClr val="FFFFFF"/>
                </a:solidFill>
                <a:effectLst/>
                <a:uLnTx/>
                <a:uFillTx/>
                <a:latin typeface="Arial"/>
                <a:ea typeface="+mn-ea"/>
                <a:cs typeface="+mn-cs"/>
              </a:endParaRPr>
            </a:p>
          </p:txBody>
        </p:sp>
        <p:sp>
          <p:nvSpPr>
            <p:cNvPr id="61" name="TextBox 60"/>
            <p:cNvSpPr txBox="1"/>
            <p:nvPr/>
          </p:nvSpPr>
          <p:spPr>
            <a:xfrm>
              <a:off x="1266026" y="2731218"/>
              <a:ext cx="1620000" cy="540000"/>
            </a:xfrm>
            <a:prstGeom prst="rect">
              <a:avLst/>
            </a:prstGeom>
            <a:noFill/>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800" b="1" i="0" u="none" strike="noStrike" kern="0" cap="none" spc="0" normalizeH="0" baseline="0" noProof="0" dirty="0">
                  <a:ln>
                    <a:noFill/>
                  </a:ln>
                  <a:solidFill>
                    <a:srgbClr val="29475F"/>
                  </a:solidFill>
                  <a:effectLst/>
                  <a:uLnTx/>
                  <a:uFillTx/>
                </a:rPr>
                <a:t>DIY Toolkit</a:t>
              </a:r>
            </a:p>
          </p:txBody>
        </p:sp>
        <p:sp>
          <p:nvSpPr>
            <p:cNvPr id="62" name="TextBox 61"/>
            <p:cNvSpPr txBox="1"/>
            <p:nvPr/>
          </p:nvSpPr>
          <p:spPr>
            <a:xfrm>
              <a:off x="1274686" y="4085431"/>
              <a:ext cx="1620000" cy="1440000"/>
            </a:xfrm>
            <a:prstGeom prst="rect">
              <a:avLst/>
            </a:prstGeom>
            <a:noFill/>
          </p:spPr>
          <p:txBody>
            <a:bodyPr wrap="squar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100" b="0" i="0" u="none" strike="noStrike" kern="0" cap="none" spc="0" normalizeH="0" baseline="0" noProof="0" dirty="0">
                  <a:ln>
                    <a:noFill/>
                  </a:ln>
                  <a:solidFill>
                    <a:srgbClr val="29475F"/>
                  </a:solidFill>
                  <a:effectLst/>
                  <a:uLnTx/>
                  <a:uFillTx/>
                </a:rPr>
                <a:t>“Our team has already made this critical project a priority, and we have the time and capability, but some guidance along the way would be helpful.”</a:t>
              </a:r>
            </a:p>
          </p:txBody>
        </p:sp>
        <p:pic>
          <p:nvPicPr>
            <p:cNvPr id="63" name="Picture 6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917010" y="3443543"/>
              <a:ext cx="295188" cy="337358"/>
            </a:xfrm>
            <a:prstGeom prst="rect">
              <a:avLst/>
            </a:prstGeom>
          </p:spPr>
        </p:pic>
      </p:grpSp>
      <p:sp>
        <p:nvSpPr>
          <p:cNvPr id="69" name="Rectangle 68"/>
          <p:cNvSpPr/>
          <p:nvPr/>
        </p:nvSpPr>
        <p:spPr>
          <a:xfrm>
            <a:off x="968616" y="5734955"/>
            <a:ext cx="7290778" cy="338554"/>
          </a:xfrm>
          <a:prstGeom prst="rect">
            <a:avLst/>
          </a:prstGeom>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600" b="1" i="0" u="none" strike="noStrike" kern="0" cap="none" spc="0" normalizeH="0" baseline="0" noProof="0" dirty="0">
                <a:ln>
                  <a:noFill/>
                </a:ln>
                <a:solidFill>
                  <a:srgbClr val="29475F"/>
                </a:solidFill>
                <a:effectLst/>
                <a:uLnTx/>
                <a:uFillTx/>
              </a:rPr>
              <a:t>Diagnostics and consistent frameworks used throughout all four options</a:t>
            </a:r>
          </a:p>
        </p:txBody>
      </p:sp>
      <p:sp>
        <p:nvSpPr>
          <p:cNvPr id="3" name="Title 2"/>
          <p:cNvSpPr>
            <a:spLocks noGrp="1"/>
          </p:cNvSpPr>
          <p:nvPr>
            <p:ph type="title"/>
          </p:nvPr>
        </p:nvSpPr>
        <p:spPr/>
        <p:txBody>
          <a:bodyPr/>
          <a:lstStyle/>
          <a:p>
            <a:pPr lvl="0">
              <a:lnSpc>
                <a:spcPts val="2600"/>
              </a:lnSpc>
              <a:defRPr/>
            </a:pPr>
            <a:r>
              <a:rPr lang="en-CA" dirty="0"/>
              <a:t>Info-Tech offers various levels of support to best suit your needs</a:t>
            </a:r>
          </a:p>
        </p:txBody>
      </p:sp>
    </p:spTree>
    <p:extLst>
      <p:ext uri="{BB962C8B-B14F-4D97-AF65-F5344CB8AC3E}">
        <p14:creationId xmlns:p14="http://schemas.microsoft.com/office/powerpoint/2010/main" val="3472081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780453706"/>
              </p:ext>
            </p:extLst>
          </p:nvPr>
        </p:nvGraphicFramePr>
        <p:xfrm>
          <a:off x="527274" y="1970224"/>
          <a:ext cx="8089452" cy="3691730"/>
        </p:xfrm>
        <a:graphic>
          <a:graphicData uri="http://schemas.openxmlformats.org/drawingml/2006/table">
            <a:tbl>
              <a:tblPr firstRow="1" bandRow="1">
                <a:tableStyleId>{5C22544A-7EE6-4342-B048-85BDC9FD1C3A}</a:tableStyleId>
              </a:tblPr>
              <a:tblGrid>
                <a:gridCol w="1189581">
                  <a:extLst>
                    <a:ext uri="{9D8B030D-6E8A-4147-A177-3AD203B41FA5}">
                      <a16:colId xmlns:a16="http://schemas.microsoft.com/office/drawing/2014/main" val="20000"/>
                    </a:ext>
                  </a:extLst>
                </a:gridCol>
                <a:gridCol w="2299957">
                  <a:extLst>
                    <a:ext uri="{9D8B030D-6E8A-4147-A177-3AD203B41FA5}">
                      <a16:colId xmlns:a16="http://schemas.microsoft.com/office/drawing/2014/main" val="20001"/>
                    </a:ext>
                  </a:extLst>
                </a:gridCol>
                <a:gridCol w="2299957">
                  <a:extLst>
                    <a:ext uri="{9D8B030D-6E8A-4147-A177-3AD203B41FA5}">
                      <a16:colId xmlns:a16="http://schemas.microsoft.com/office/drawing/2014/main" val="20002"/>
                    </a:ext>
                  </a:extLst>
                </a:gridCol>
                <a:gridCol w="2299957">
                  <a:extLst>
                    <a:ext uri="{9D8B030D-6E8A-4147-A177-3AD203B41FA5}">
                      <a16:colId xmlns:a16="http://schemas.microsoft.com/office/drawing/2014/main" val="20003"/>
                    </a:ext>
                  </a:extLst>
                </a:gridCol>
              </a:tblGrid>
              <a:tr h="1632242">
                <a:tc>
                  <a:txBody>
                    <a:bodyPr/>
                    <a:lstStyle/>
                    <a:p>
                      <a:pPr algn="ctr"/>
                      <a:r>
                        <a:rPr lang="en-CA" sz="1000" dirty="0">
                          <a:solidFill>
                            <a:schemeClr val="bg1"/>
                          </a:solidFill>
                        </a:rPr>
                        <a:t>Best-Practice Toolkit</a:t>
                      </a:r>
                    </a:p>
                  </a:txBody>
                  <a:tcPr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43F54"/>
                    </a:solidFill>
                  </a:tcPr>
                </a:tc>
                <a:tc>
                  <a:txBody>
                    <a:bodyPr/>
                    <a:lstStyle/>
                    <a:p>
                      <a:pPr>
                        <a:spcAft>
                          <a:spcPts val="600"/>
                        </a:spcAft>
                      </a:pPr>
                      <a:r>
                        <a:rPr lang="en-CA" sz="1000" dirty="0">
                          <a:solidFill>
                            <a:schemeClr val="tx1"/>
                          </a:solidFill>
                        </a:rPr>
                        <a:t>1.1 Assess current</a:t>
                      </a:r>
                      <a:r>
                        <a:rPr lang="en-CA" sz="1000" baseline="0" dirty="0">
                          <a:solidFill>
                            <a:schemeClr val="tx1"/>
                          </a:solidFill>
                        </a:rPr>
                        <a:t> state</a:t>
                      </a:r>
                      <a:endParaRPr lang="en-CA" sz="400" b="0" dirty="0">
                        <a:solidFill>
                          <a:schemeClr val="tx1"/>
                        </a:solidFill>
                      </a:endParaRPr>
                    </a:p>
                    <a:p>
                      <a:pPr>
                        <a:spcAft>
                          <a:spcPts val="600"/>
                        </a:spcAft>
                      </a:pPr>
                      <a:r>
                        <a:rPr lang="en-CA" sz="1000" dirty="0">
                          <a:solidFill>
                            <a:schemeClr val="tx1"/>
                          </a:solidFill>
                        </a:rPr>
                        <a:t>1.2 Review swarming best practices</a:t>
                      </a:r>
                    </a:p>
                    <a:p>
                      <a:pPr>
                        <a:spcAft>
                          <a:spcPts val="600"/>
                        </a:spcAft>
                      </a:pPr>
                      <a:r>
                        <a:rPr lang="en-CA" sz="1000" dirty="0">
                          <a:solidFill>
                            <a:schemeClr val="tx1"/>
                          </a:solidFill>
                        </a:rPr>
                        <a:t>1.3</a:t>
                      </a:r>
                      <a:r>
                        <a:rPr lang="en-CA" sz="1000" baseline="0" dirty="0">
                          <a:solidFill>
                            <a:schemeClr val="tx1"/>
                          </a:solidFill>
                        </a:rPr>
                        <a:t> Identify benchmarks and metrics</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CA" sz="1000" b="1" i="0" u="none" strike="noStrike" kern="1200" cap="none" spc="0" normalizeH="0" baseline="0" noProof="0" dirty="0">
                          <a:ln>
                            <a:noFill/>
                          </a:ln>
                          <a:solidFill>
                            <a:srgbClr val="333333"/>
                          </a:solidFill>
                          <a:effectLst/>
                          <a:uLnTx/>
                          <a:uFillTx/>
                          <a:latin typeface="+mn-lt"/>
                        </a:rPr>
                        <a:t>2.1 Build the project plan </a:t>
                      </a: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US" sz="1000" b="1" i="0" u="none" strike="noStrike" kern="1200" cap="none" spc="0" normalizeH="0" baseline="0" noProof="0" dirty="0">
                          <a:ln>
                            <a:noFill/>
                          </a:ln>
                          <a:solidFill>
                            <a:srgbClr val="333333"/>
                          </a:solidFill>
                          <a:effectLst/>
                          <a:uLnTx/>
                          <a:uFillTx/>
                          <a:latin typeface="+mn-lt"/>
                        </a:rPr>
                        <a:t>2.2 Build a communication strategy</a:t>
                      </a:r>
                      <a:endParaRPr kumimoji="0" lang="en-CA" sz="1000" b="1" i="0" u="none" strike="noStrike" kern="1200" cap="none" spc="0" normalizeH="0" baseline="0" noProof="0" dirty="0">
                        <a:ln>
                          <a:noFill/>
                        </a:ln>
                        <a:solidFill>
                          <a:srgbClr val="333333"/>
                        </a:solidFill>
                        <a:effectLst/>
                        <a:uLnTx/>
                        <a:uFillTx/>
                        <a:latin typeface="+mn-lt"/>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spcAft>
                          <a:spcPts val="600"/>
                        </a:spcAft>
                      </a:pPr>
                      <a:r>
                        <a:rPr lang="en-CA" sz="1000" dirty="0">
                          <a:solidFill>
                            <a:schemeClr val="tx1"/>
                          </a:solidFill>
                        </a:rPr>
                        <a:t>3.1 Design</a:t>
                      </a:r>
                      <a:r>
                        <a:rPr lang="en-CA" sz="1000" baseline="0" dirty="0">
                          <a:solidFill>
                            <a:schemeClr val="tx1"/>
                          </a:solidFill>
                        </a:rPr>
                        <a:t> swarming processes</a:t>
                      </a:r>
                    </a:p>
                    <a:p>
                      <a:pPr>
                        <a:spcAft>
                          <a:spcPts val="600"/>
                        </a:spcAft>
                      </a:pPr>
                      <a:r>
                        <a:rPr lang="en-US" sz="1000" baseline="0" dirty="0">
                          <a:solidFill>
                            <a:schemeClr val="tx1"/>
                          </a:solidFill>
                        </a:rPr>
                        <a:t>3.2 Create an evaluation plan</a:t>
                      </a:r>
                    </a:p>
                    <a:p>
                      <a:pPr>
                        <a:spcAft>
                          <a:spcPts val="600"/>
                        </a:spcAft>
                      </a:pPr>
                      <a:r>
                        <a:rPr lang="en-US" sz="1000" baseline="0" dirty="0">
                          <a:solidFill>
                            <a:schemeClr val="tx1"/>
                          </a:solidFill>
                        </a:rPr>
                        <a:t>3.3 Review support best practices </a:t>
                      </a:r>
                      <a:endParaRPr lang="en-CA" sz="100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0"/>
                  </a:ext>
                </a:extLst>
              </a:tr>
              <a:tr h="1206048">
                <a:tc>
                  <a:txBody>
                    <a:bodyPr/>
                    <a:lstStyle/>
                    <a:p>
                      <a:pPr algn="ctr"/>
                      <a:r>
                        <a:rPr lang="en-CA" sz="1000" b="1" dirty="0">
                          <a:solidFill>
                            <a:schemeClr val="bg1"/>
                          </a:solidFill>
                        </a:rPr>
                        <a:t>Guided Implementations</a:t>
                      </a:r>
                    </a:p>
                  </a:txBody>
                  <a:tcPr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36A1C5"/>
                    </a:solidFill>
                  </a:tcPr>
                </a:tc>
                <a:tc>
                  <a:txBody>
                    <a:bodyPr/>
                    <a:lstStyle/>
                    <a:p>
                      <a:pPr marL="228600" indent="-228600">
                        <a:spcAft>
                          <a:spcPts val="600"/>
                        </a:spcAft>
                        <a:buSzPct val="150000"/>
                        <a:buBlip>
                          <a:blip r:embed="rId3"/>
                        </a:buBlip>
                      </a:pPr>
                      <a:r>
                        <a:rPr lang="en-US" sz="1000" b="0" dirty="0">
                          <a:cs typeface="Open Sans"/>
                        </a:rPr>
                        <a:t>Assess current state of service support and</a:t>
                      </a:r>
                      <a:r>
                        <a:rPr lang="en-US" sz="1000" b="0" baseline="0" dirty="0">
                          <a:cs typeface="Open Sans"/>
                        </a:rPr>
                        <a:t> collaboration.</a:t>
                      </a:r>
                      <a:endParaRPr lang="en-US" sz="1000" b="0" dirty="0">
                        <a:cs typeface="Open Sans"/>
                      </a:endParaRPr>
                    </a:p>
                    <a:p>
                      <a:pPr marL="228600" indent="-228600">
                        <a:spcAft>
                          <a:spcPts val="600"/>
                        </a:spcAft>
                        <a:buSzPct val="150000"/>
                        <a:buBlip>
                          <a:blip r:embed="rId3"/>
                        </a:buBlip>
                      </a:pPr>
                      <a:r>
                        <a:rPr lang="en-US" sz="1000" b="0" baseline="0" dirty="0">
                          <a:cs typeface="Open Sans"/>
                        </a:rPr>
                        <a:t>Review swarming best practices. </a:t>
                      </a:r>
                    </a:p>
                    <a:p>
                      <a:pPr marL="228600" marR="0" lvl="0" indent="-228600" algn="l" defTabSz="914400" rtl="0" eaLnBrk="1" fontAlgn="auto" latinLnBrk="0" hangingPunct="1">
                        <a:lnSpc>
                          <a:spcPct val="100000"/>
                        </a:lnSpc>
                        <a:spcBef>
                          <a:spcPts val="0"/>
                        </a:spcBef>
                        <a:spcAft>
                          <a:spcPts val="600"/>
                        </a:spcAft>
                        <a:buClrTx/>
                        <a:buSzPct val="150000"/>
                        <a:buFontTx/>
                        <a:buBlip>
                          <a:blip r:embed="rId3"/>
                        </a:buBlip>
                        <a:tabLst/>
                        <a:defRPr/>
                      </a:pPr>
                      <a:r>
                        <a:rPr lang="en-US" sz="1000" b="0" baseline="0" dirty="0">
                          <a:cs typeface="Open Sans"/>
                        </a:rPr>
                        <a:t>Identify benchmarks and metrics.</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228600" indent="-228600">
                        <a:spcAft>
                          <a:spcPts val="600"/>
                        </a:spcAft>
                        <a:buSzPct val="150000"/>
                        <a:buBlip>
                          <a:blip r:embed="rId3"/>
                        </a:buBlip>
                      </a:pPr>
                      <a:r>
                        <a:rPr lang="en-US" sz="1000" b="0" dirty="0">
                          <a:cs typeface="Open Sans"/>
                        </a:rPr>
                        <a:t>Build your swarming pilot project plan. </a:t>
                      </a:r>
                    </a:p>
                    <a:p>
                      <a:pPr marL="228600" indent="-228600">
                        <a:spcAft>
                          <a:spcPts val="600"/>
                        </a:spcAft>
                        <a:buSzPct val="150000"/>
                        <a:buBlip>
                          <a:blip r:embed="rId3"/>
                        </a:buBlip>
                      </a:pPr>
                      <a:r>
                        <a:rPr lang="en-US" sz="1000" b="0" dirty="0">
                          <a:cs typeface="Open Sans"/>
                        </a:rPr>
                        <a:t>Build a communication strategy</a:t>
                      </a:r>
                      <a:r>
                        <a:rPr lang="en-US" sz="1000" b="0" baseline="0" dirty="0">
                          <a:cs typeface="Open Sans"/>
                        </a:rPr>
                        <a:t> for your pilot. </a:t>
                      </a:r>
                      <a:endParaRPr lang="en-US" sz="1000" b="0" dirty="0">
                        <a:cs typeface="Open Sans"/>
                      </a:endParaRPr>
                    </a:p>
                    <a:p>
                      <a:endParaRPr lang="en-CA" sz="100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228600" indent="-228600">
                        <a:spcAft>
                          <a:spcPts val="600"/>
                        </a:spcAft>
                        <a:buSzPct val="150000"/>
                        <a:buBlip>
                          <a:blip r:embed="rId3"/>
                        </a:buBlip>
                      </a:pPr>
                      <a:r>
                        <a:rPr lang="en-US" sz="1000" b="0" dirty="0">
                          <a:cs typeface="Open Sans"/>
                        </a:rPr>
                        <a:t>Design</a:t>
                      </a:r>
                      <a:r>
                        <a:rPr lang="en-US" sz="1000" b="0" baseline="0" dirty="0">
                          <a:cs typeface="Open Sans"/>
                        </a:rPr>
                        <a:t> swarming processes. </a:t>
                      </a:r>
                      <a:endParaRPr lang="en-US" sz="1000" b="0" dirty="0">
                        <a:cs typeface="Open Sans"/>
                      </a:endParaRPr>
                    </a:p>
                    <a:p>
                      <a:pPr marL="228600" indent="-228600">
                        <a:spcAft>
                          <a:spcPts val="600"/>
                        </a:spcAft>
                        <a:buSzPct val="150000"/>
                        <a:buBlip>
                          <a:blip r:embed="rId3"/>
                        </a:buBlip>
                      </a:pPr>
                      <a:r>
                        <a:rPr lang="en-CA" sz="1000" b="0" baseline="0" dirty="0">
                          <a:solidFill>
                            <a:schemeClr val="tx1"/>
                          </a:solidFill>
                          <a:cs typeface="+mn-cs"/>
                        </a:rPr>
                        <a:t>Create an evaluation plan to measure success.</a:t>
                      </a:r>
                    </a:p>
                    <a:p>
                      <a:pPr marL="228600" indent="-228600">
                        <a:spcAft>
                          <a:spcPts val="600"/>
                        </a:spcAft>
                        <a:buSzPct val="150000"/>
                        <a:buBlip>
                          <a:blip r:embed="rId3"/>
                        </a:buBlip>
                      </a:pPr>
                      <a:r>
                        <a:rPr lang="en-US" sz="1000" b="0" baseline="0" dirty="0">
                          <a:solidFill>
                            <a:schemeClr val="tx1"/>
                          </a:solidFill>
                          <a:cs typeface="+mn-cs"/>
                        </a:rPr>
                        <a:t>Review support best practices. </a:t>
                      </a:r>
                      <a:endParaRPr lang="en-US" sz="1000" b="0" dirty="0">
                        <a:cs typeface="Open Sans"/>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1"/>
                  </a:ext>
                </a:extLst>
              </a:tr>
              <a:tr h="731854">
                <a:tc>
                  <a:txBody>
                    <a:bodyPr/>
                    <a:lstStyle/>
                    <a:p>
                      <a:endParaRPr lang="en-CA"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CA" sz="1000" b="1" dirty="0"/>
                        <a:t>Phase 1 Results:</a:t>
                      </a:r>
                    </a:p>
                    <a:p>
                      <a:pPr marL="171450" indent="-171450">
                        <a:buFont typeface="Arial" panose="020B0604020202020204" pitchFamily="34" charset="0"/>
                        <a:buChar char="•"/>
                      </a:pPr>
                      <a:r>
                        <a:rPr lang="en-CA" sz="1000" baseline="0" dirty="0"/>
                        <a:t>Service desk maturity assessment </a:t>
                      </a:r>
                    </a:p>
                    <a:p>
                      <a:pPr marL="171450" indent="-171450">
                        <a:buFont typeface="Arial" panose="020B0604020202020204" pitchFamily="34" charset="0"/>
                        <a:buChar char="•"/>
                      </a:pPr>
                      <a:r>
                        <a:rPr lang="en-CA" sz="1000" baseline="0" dirty="0"/>
                        <a:t>Collaboration assessment </a:t>
                      </a:r>
                    </a:p>
                    <a:p>
                      <a:pPr marL="171450" indent="-171450">
                        <a:buFont typeface="Arial" panose="020B0604020202020204" pitchFamily="34" charset="0"/>
                        <a:buChar char="•"/>
                      </a:pPr>
                      <a:r>
                        <a:rPr lang="en-US" sz="1000" baseline="0" dirty="0"/>
                        <a:t>Benchmarks, metrics, and reports</a:t>
                      </a:r>
                      <a:endParaRPr lang="en-CA" sz="1000" baseline="0"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CA" sz="1000" b="1" dirty="0"/>
                        <a:t>Phase 2 Results:</a:t>
                      </a:r>
                    </a:p>
                    <a:p>
                      <a:pPr marL="171450" indent="-171450">
                        <a:buFont typeface="Arial" panose="020B0604020202020204" pitchFamily="34" charset="0"/>
                        <a:buChar char="•"/>
                      </a:pPr>
                      <a:r>
                        <a:rPr lang="en-CA" sz="1000" dirty="0"/>
                        <a:t>Pilot project plan  </a:t>
                      </a:r>
                    </a:p>
                    <a:p>
                      <a:pPr marL="171450" indent="-171450">
                        <a:buFont typeface="Arial" panose="020B0604020202020204" pitchFamily="34" charset="0"/>
                        <a:buChar char="•"/>
                      </a:pPr>
                      <a:r>
                        <a:rPr lang="en-US" sz="1000" dirty="0"/>
                        <a:t>Communication strategy</a:t>
                      </a:r>
                      <a:endParaRPr lang="en-CA" sz="1000" dirty="0"/>
                    </a:p>
                    <a:p>
                      <a:pPr marL="171450" indent="-171450">
                        <a:buFont typeface="Arial" panose="020B0604020202020204" pitchFamily="34" charset="0"/>
                        <a:buChar char="•"/>
                      </a:pPr>
                      <a:endParaRPr lang="en-CA" sz="1000" baseline="0"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CA" sz="1000" b="1" dirty="0"/>
                        <a:t>Phase 3 Results:</a:t>
                      </a:r>
                    </a:p>
                    <a:p>
                      <a:pPr marL="171450" indent="-171450">
                        <a:buFont typeface="Arial" panose="020B0604020202020204" pitchFamily="34" charset="0"/>
                        <a:buChar char="•"/>
                      </a:pPr>
                      <a:r>
                        <a:rPr lang="en-US" sz="1000" baseline="0" dirty="0"/>
                        <a:t>Swarming processes </a:t>
                      </a:r>
                    </a:p>
                    <a:p>
                      <a:pPr marL="171450" indent="-171450">
                        <a:buFont typeface="Arial" panose="020B0604020202020204" pitchFamily="34" charset="0"/>
                        <a:buChar char="•"/>
                      </a:pPr>
                      <a:r>
                        <a:rPr lang="en-US" sz="1000" baseline="0" dirty="0"/>
                        <a:t>Evaluation plan to measure success </a:t>
                      </a:r>
                    </a:p>
                    <a:p>
                      <a:pPr marL="171450" indent="-171450">
                        <a:buFont typeface="Arial" panose="020B0604020202020204" pitchFamily="34" charset="0"/>
                        <a:buChar char="•"/>
                      </a:pPr>
                      <a:r>
                        <a:rPr lang="en-US" sz="1000" baseline="0" dirty="0"/>
                        <a:t>Pilot project support plan </a:t>
                      </a:r>
                      <a:endParaRPr lang="en-CA" sz="1000" baseline="0"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3"/>
                  </a:ext>
                </a:extLst>
              </a:tr>
            </a:tbl>
          </a:graphicData>
        </a:graphic>
      </p:graphicFrame>
      <p:pic>
        <p:nvPicPr>
          <p:cNvPr id="26" name="Picture 25"/>
          <p:cNvPicPr>
            <a:picLocks noChangeAspect="1"/>
          </p:cNvPicPr>
          <p:nvPr/>
        </p:nvPicPr>
        <p:blipFill>
          <a:blip r:embed="rId4" cstate="print">
            <a:clrChange>
              <a:clrFrom>
                <a:srgbClr val="36A1C5"/>
              </a:clrFrom>
              <a:clrTo>
                <a:srgbClr val="36A1C5">
                  <a:alpha val="0"/>
                </a:srgbClr>
              </a:clrTo>
            </a:clrChange>
            <a:extLst>
              <a:ext uri="{28A0092B-C50C-407E-A947-70E740481C1C}">
                <a14:useLocalDpi xmlns:a14="http://schemas.microsoft.com/office/drawing/2010/main" val="0"/>
              </a:ext>
            </a:extLst>
          </a:blip>
          <a:stretch>
            <a:fillRect/>
          </a:stretch>
        </p:blipFill>
        <p:spPr>
          <a:xfrm>
            <a:off x="611273" y="3621518"/>
            <a:ext cx="974520" cy="877885"/>
          </a:xfrm>
          <a:prstGeom prst="rect">
            <a:avLst/>
          </a:prstGeom>
        </p:spPr>
      </p:pic>
      <p:pic>
        <p:nvPicPr>
          <p:cNvPr id="27" name="Picture 26" descr="best-practice-blueprints.png"/>
          <p:cNvPicPr>
            <a:picLocks noChangeAspect="1"/>
          </p:cNvPicPr>
          <p:nvPr/>
        </p:nvPicPr>
        <p:blipFill>
          <a:blip r:embed="rId5" cstate="print">
            <a:clrChange>
              <a:clrFrom>
                <a:srgbClr val="000000">
                  <a:alpha val="0"/>
                </a:srgbClr>
              </a:clrFrom>
              <a:clrTo>
                <a:srgbClr val="000000">
                  <a:alpha val="0"/>
                </a:srgbClr>
              </a:clrTo>
            </a:clrChange>
          </a:blip>
          <a:stretch>
            <a:fillRect/>
          </a:stretch>
        </p:blipFill>
        <p:spPr>
          <a:xfrm>
            <a:off x="551346" y="2146869"/>
            <a:ext cx="1094375" cy="1088500"/>
          </a:xfrm>
          <a:prstGeom prst="rect">
            <a:avLst/>
          </a:prstGeom>
          <a:solidFill>
            <a:schemeClr val="accent1">
              <a:alpha val="0"/>
            </a:schemeClr>
          </a:solidFill>
          <a:effectLst/>
        </p:spPr>
      </p:pic>
      <p:pic>
        <p:nvPicPr>
          <p:cNvPr id="28" name="Picture 27" descr="on-site-workshops.png"/>
          <p:cNvPicPr>
            <a:picLocks noChangeAspect="1"/>
          </p:cNvPicPr>
          <p:nvPr/>
        </p:nvPicPr>
        <p:blipFill rotWithShape="1">
          <a:blip r:embed="rId6" cstate="print"/>
          <a:srcRect l="12204" t="22820" r="8463" b="22257"/>
          <a:stretch/>
        </p:blipFill>
        <p:spPr>
          <a:xfrm>
            <a:off x="722530" y="4762073"/>
            <a:ext cx="752006" cy="483279"/>
          </a:xfrm>
          <a:prstGeom prst="rect">
            <a:avLst/>
          </a:prstGeom>
          <a:effectLst/>
        </p:spPr>
      </p:pic>
      <p:sp>
        <p:nvSpPr>
          <p:cNvPr id="29" name="Chevron 28"/>
          <p:cNvSpPr/>
          <p:nvPr/>
        </p:nvSpPr>
        <p:spPr>
          <a:xfrm>
            <a:off x="1645721" y="1525783"/>
            <a:ext cx="2277825" cy="444439"/>
          </a:xfrm>
          <a:prstGeom prst="chevron">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rgbClr val="FFFFFF"/>
                </a:solidFill>
              </a:rPr>
              <a:t>1.</a:t>
            </a:r>
            <a:r>
              <a:rPr lang="en-US" sz="1200" dirty="0">
                <a:solidFill>
                  <a:srgbClr val="FFFFFF"/>
                </a:solidFill>
              </a:rPr>
              <a:t> </a:t>
            </a:r>
            <a:r>
              <a:rPr lang="en-US" sz="1200" b="1" dirty="0">
                <a:solidFill>
                  <a:srgbClr val="FFFFFF"/>
                </a:solidFill>
              </a:rPr>
              <a:t>Assess Readiness</a:t>
            </a:r>
          </a:p>
        </p:txBody>
      </p:sp>
      <p:sp>
        <p:nvSpPr>
          <p:cNvPr id="39" name="Chevron 38"/>
          <p:cNvSpPr/>
          <p:nvPr/>
        </p:nvSpPr>
        <p:spPr>
          <a:xfrm>
            <a:off x="4008607" y="1525784"/>
            <a:ext cx="2332749" cy="444439"/>
          </a:xfrm>
          <a:prstGeom prst="chevron">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rgbClr val="FFFFFF"/>
                </a:solidFill>
              </a:rPr>
              <a:t>2. Create a Pilot</a:t>
            </a:r>
          </a:p>
        </p:txBody>
      </p:sp>
      <p:sp>
        <p:nvSpPr>
          <p:cNvPr id="40" name="Chevron 39"/>
          <p:cNvSpPr/>
          <p:nvPr/>
        </p:nvSpPr>
        <p:spPr>
          <a:xfrm>
            <a:off x="6341357" y="1533875"/>
            <a:ext cx="2275369" cy="444439"/>
          </a:xfrm>
          <a:prstGeom prst="chevron">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rgbClr val="FFFFFF"/>
                </a:solidFill>
              </a:rPr>
              <a:t>3. Build a Process</a:t>
            </a:r>
          </a:p>
        </p:txBody>
      </p:sp>
      <p:sp>
        <p:nvSpPr>
          <p:cNvPr id="3" name="Title 2"/>
          <p:cNvSpPr>
            <a:spLocks noGrp="1"/>
          </p:cNvSpPr>
          <p:nvPr>
            <p:ph type="title"/>
          </p:nvPr>
        </p:nvSpPr>
        <p:spPr>
          <a:xfrm>
            <a:off x="257174" y="255588"/>
            <a:ext cx="8824259" cy="877887"/>
          </a:xfrm>
        </p:spPr>
        <p:txBody>
          <a:bodyPr/>
          <a:lstStyle/>
          <a:p>
            <a:r>
              <a:rPr lang="en-US" dirty="0"/>
              <a:t>Build a Swarming Pilot Project – project overview</a:t>
            </a:r>
            <a:endParaRPr lang="en-CA" dirty="0"/>
          </a:p>
        </p:txBody>
      </p:sp>
    </p:spTree>
    <p:extLst>
      <p:ext uri="{BB962C8B-B14F-4D97-AF65-F5344CB8AC3E}">
        <p14:creationId xmlns:p14="http://schemas.microsoft.com/office/powerpoint/2010/main" val="34202809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4764" y="2681912"/>
            <a:ext cx="9144000" cy="1999180"/>
          </a:xfrm>
          <a:prstGeom prst="rect">
            <a:avLst/>
          </a:prstGeom>
          <a:solidFill>
            <a:srgbClr val="C6CE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 name="Title 1"/>
          <p:cNvSpPr>
            <a:spLocks noGrp="1"/>
          </p:cNvSpPr>
          <p:nvPr>
            <p:ph type="title"/>
          </p:nvPr>
        </p:nvSpPr>
        <p:spPr/>
        <p:txBody>
          <a:bodyPr/>
          <a:lstStyle/>
          <a:p>
            <a:r>
              <a:rPr lang="en-US" dirty="0"/>
              <a:t>Info-Tech delivers: Use our tools and templates to accelerate your pilot project to completion</a:t>
            </a:r>
            <a:endParaRPr lang="en-CA" dirty="0"/>
          </a:p>
        </p:txBody>
      </p:sp>
      <p:sp>
        <p:nvSpPr>
          <p:cNvPr id="3" name="TextBox 2"/>
          <p:cNvSpPr txBox="1"/>
          <p:nvPr/>
        </p:nvSpPr>
        <p:spPr>
          <a:xfrm>
            <a:off x="257174" y="4960067"/>
            <a:ext cx="1939705" cy="461665"/>
          </a:xfrm>
          <a:prstGeom prst="rect">
            <a:avLst/>
          </a:prstGeom>
          <a:noFill/>
        </p:spPr>
        <p:txBody>
          <a:bodyPr wrap="square" rtlCol="0">
            <a:spAutoFit/>
          </a:bodyPr>
          <a:lstStyle/>
          <a:p>
            <a:pPr algn="ctr"/>
            <a:r>
              <a:rPr lang="en-US" sz="1200" b="1" dirty="0">
                <a:hlinkClick r:id="rId3"/>
              </a:rPr>
              <a:t>Service Desk</a:t>
            </a:r>
          </a:p>
          <a:p>
            <a:pPr algn="ctr"/>
            <a:r>
              <a:rPr lang="en-US" sz="1200" b="1" dirty="0">
                <a:hlinkClick r:id="rId3"/>
              </a:rPr>
              <a:t>Maturity Assessment</a:t>
            </a:r>
            <a:endParaRPr lang="en-US" sz="1200" b="1" dirty="0"/>
          </a:p>
        </p:txBody>
      </p:sp>
      <p:sp>
        <p:nvSpPr>
          <p:cNvPr id="18" name="TextBox 17"/>
          <p:cNvSpPr txBox="1"/>
          <p:nvPr/>
        </p:nvSpPr>
        <p:spPr>
          <a:xfrm>
            <a:off x="7027083" y="4960067"/>
            <a:ext cx="2103620" cy="276999"/>
          </a:xfrm>
          <a:prstGeom prst="rect">
            <a:avLst/>
          </a:prstGeom>
          <a:noFill/>
        </p:spPr>
        <p:txBody>
          <a:bodyPr wrap="square" rtlCol="0">
            <a:spAutoFit/>
          </a:bodyPr>
          <a:lstStyle/>
          <a:p>
            <a:pPr algn="ctr"/>
            <a:r>
              <a:rPr lang="en-US" sz="1200" b="1" dirty="0">
                <a:hlinkClick r:id="rId4"/>
              </a:rPr>
              <a:t>Pilot Project Plan</a:t>
            </a:r>
            <a:r>
              <a:rPr lang="en-US" sz="1200" b="1" dirty="0"/>
              <a:t>  </a:t>
            </a:r>
          </a:p>
        </p:txBody>
      </p:sp>
      <p:sp>
        <p:nvSpPr>
          <p:cNvPr id="28" name="TextBox 27"/>
          <p:cNvSpPr txBox="1"/>
          <p:nvPr/>
        </p:nvSpPr>
        <p:spPr>
          <a:xfrm>
            <a:off x="2537307" y="4960067"/>
            <a:ext cx="2264320" cy="276999"/>
          </a:xfrm>
          <a:prstGeom prst="rect">
            <a:avLst/>
          </a:prstGeom>
          <a:noFill/>
        </p:spPr>
        <p:txBody>
          <a:bodyPr wrap="square" rtlCol="0">
            <a:spAutoFit/>
          </a:bodyPr>
          <a:lstStyle/>
          <a:p>
            <a:pPr algn="ctr"/>
            <a:r>
              <a:rPr lang="en-US" sz="1200" b="1" dirty="0">
                <a:hlinkClick r:id="rId5"/>
              </a:rPr>
              <a:t>Collaboration Assessment</a:t>
            </a:r>
            <a:endParaRPr lang="en-US" sz="1200" b="1" dirty="0"/>
          </a:p>
        </p:txBody>
      </p:sp>
      <p:pic>
        <p:nvPicPr>
          <p:cNvPr id="36" name="Picture 35"/>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505958" y="3041357"/>
            <a:ext cx="2154824" cy="1280292"/>
          </a:xfrm>
          <a:prstGeom prst="rect">
            <a:avLst/>
          </a:prstGeom>
          <a:ln>
            <a:solidFill>
              <a:schemeClr val="bg1">
                <a:lumMod val="50000"/>
              </a:schemeClr>
            </a:solidFill>
          </a:ln>
          <a:effectLst>
            <a:outerShdw blurRad="50800" dist="38100" algn="l" rotWithShape="0">
              <a:prstClr val="black">
                <a:alpha val="40000"/>
              </a:prstClr>
            </a:outerShdw>
          </a:effectLst>
        </p:spPr>
      </p:pic>
      <p:pic>
        <p:nvPicPr>
          <p:cNvPr id="37" name="Picture 36"/>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2801590" y="3584247"/>
            <a:ext cx="2000037" cy="1298661"/>
          </a:xfrm>
          <a:prstGeom prst="rect">
            <a:avLst/>
          </a:prstGeom>
          <a:ln>
            <a:solidFill>
              <a:schemeClr val="bg1">
                <a:lumMod val="50000"/>
              </a:schemeClr>
            </a:solidFill>
          </a:ln>
          <a:effectLst>
            <a:outerShdw blurRad="50800" dist="38100" algn="l" rotWithShape="0">
              <a:prstClr val="black">
                <a:alpha val="40000"/>
              </a:prstClr>
            </a:outerShdw>
          </a:effectLst>
        </p:spPr>
      </p:pic>
      <p:sp>
        <p:nvSpPr>
          <p:cNvPr id="22" name="TextBox 21"/>
          <p:cNvSpPr txBox="1"/>
          <p:nvPr/>
        </p:nvSpPr>
        <p:spPr>
          <a:xfrm>
            <a:off x="4832852" y="4960067"/>
            <a:ext cx="2511034" cy="276999"/>
          </a:xfrm>
          <a:prstGeom prst="rect">
            <a:avLst/>
          </a:prstGeom>
          <a:noFill/>
        </p:spPr>
        <p:txBody>
          <a:bodyPr wrap="square" rtlCol="0">
            <a:spAutoFit/>
          </a:bodyPr>
          <a:lstStyle/>
          <a:p>
            <a:pPr algn="ctr"/>
            <a:r>
              <a:rPr lang="en-US" sz="1200" b="1" dirty="0">
                <a:hlinkClick r:id="rId8"/>
              </a:rPr>
              <a:t>Communication Strategy</a:t>
            </a:r>
            <a:endParaRPr lang="en-US" sz="1200" b="1" dirty="0"/>
          </a:p>
        </p:txBody>
      </p:sp>
      <p:pic>
        <p:nvPicPr>
          <p:cNvPr id="27" name="Picture 26"/>
          <p:cNvPicPr>
            <a:picLocks noChangeAspect="1"/>
          </p:cNvPicPr>
          <p:nvPr/>
        </p:nvPicPr>
        <p:blipFill>
          <a:blip r:embed="rId9"/>
          <a:stretch>
            <a:fillRect/>
          </a:stretch>
        </p:blipFill>
        <p:spPr>
          <a:xfrm>
            <a:off x="5057533" y="2575265"/>
            <a:ext cx="1395849" cy="1842822"/>
          </a:xfrm>
          <a:prstGeom prst="rect">
            <a:avLst/>
          </a:prstGeom>
          <a:ln>
            <a:solidFill>
              <a:schemeClr val="bg1">
                <a:lumMod val="50000"/>
              </a:schemeClr>
            </a:solidFill>
          </a:ln>
          <a:effectLst>
            <a:outerShdw blurRad="50800" dist="38100" algn="l" rotWithShape="0">
              <a:prstClr val="black">
                <a:alpha val="40000"/>
              </a:prstClr>
            </a:outerShdw>
          </a:effectLst>
        </p:spPr>
      </p:pic>
      <p:pic>
        <p:nvPicPr>
          <p:cNvPr id="32" name="Picture 31"/>
          <p:cNvPicPr>
            <a:picLocks noChangeAspect="1"/>
          </p:cNvPicPr>
          <p:nvPr/>
        </p:nvPicPr>
        <p:blipFill>
          <a:blip r:embed="rId10"/>
          <a:stretch>
            <a:fillRect/>
          </a:stretch>
        </p:blipFill>
        <p:spPr>
          <a:xfrm>
            <a:off x="5549145" y="3054856"/>
            <a:ext cx="1416254" cy="1828052"/>
          </a:xfrm>
          <a:prstGeom prst="rect">
            <a:avLst/>
          </a:prstGeom>
          <a:ln>
            <a:solidFill>
              <a:schemeClr val="bg1">
                <a:lumMod val="50000"/>
              </a:schemeClr>
            </a:solidFill>
          </a:ln>
          <a:effectLst>
            <a:outerShdw blurRad="50800" dist="38100" algn="l" rotWithShape="0">
              <a:prstClr val="black">
                <a:alpha val="40000"/>
              </a:prstClr>
            </a:outerShdw>
          </a:effectLst>
        </p:spPr>
      </p:pic>
      <p:pic>
        <p:nvPicPr>
          <p:cNvPr id="21" name="Picture 20"/>
          <p:cNvPicPr>
            <a:picLocks noChangeAspect="1"/>
          </p:cNvPicPr>
          <p:nvPr/>
        </p:nvPicPr>
        <p:blipFill>
          <a:blip r:embed="rId9"/>
          <a:stretch>
            <a:fillRect/>
          </a:stretch>
        </p:blipFill>
        <p:spPr>
          <a:xfrm>
            <a:off x="7171504" y="2575265"/>
            <a:ext cx="1458965" cy="1871572"/>
          </a:xfrm>
          <a:prstGeom prst="rect">
            <a:avLst/>
          </a:prstGeom>
          <a:ln>
            <a:solidFill>
              <a:schemeClr val="bg1">
                <a:lumMod val="50000"/>
              </a:schemeClr>
            </a:solidFill>
          </a:ln>
          <a:effectLst>
            <a:outerShdw blurRad="50800" dist="38100" algn="l" rotWithShape="0">
              <a:prstClr val="black">
                <a:alpha val="40000"/>
              </a:prstClr>
            </a:outerShdw>
          </a:effectLst>
        </p:spPr>
      </p:pic>
      <p:pic>
        <p:nvPicPr>
          <p:cNvPr id="23" name="Picture 22"/>
          <p:cNvPicPr>
            <a:picLocks noChangeAspect="1"/>
          </p:cNvPicPr>
          <p:nvPr/>
        </p:nvPicPr>
        <p:blipFill>
          <a:blip r:embed="rId9"/>
          <a:stretch>
            <a:fillRect/>
          </a:stretch>
        </p:blipFill>
        <p:spPr>
          <a:xfrm>
            <a:off x="7507066" y="3054856"/>
            <a:ext cx="1426065" cy="1828052"/>
          </a:xfrm>
          <a:prstGeom prst="rect">
            <a:avLst/>
          </a:prstGeom>
          <a:ln>
            <a:solidFill>
              <a:schemeClr val="bg1">
                <a:lumMod val="50000"/>
              </a:schemeClr>
            </a:solidFill>
          </a:ln>
          <a:effectLst>
            <a:outerShdw blurRad="50800" dist="38100" algn="l" rotWithShape="0">
              <a:prstClr val="black">
                <a:alpha val="40000"/>
              </a:prstClr>
            </a:outerShdw>
          </a:effectLst>
        </p:spPr>
      </p:pic>
      <p:pic>
        <p:nvPicPr>
          <p:cNvPr id="15" name="Picture 14">
            <a:extLst>
              <a:ext uri="{FF2B5EF4-FFF2-40B4-BE49-F238E27FC236}">
                <a16:creationId xmlns:a16="http://schemas.microsoft.com/office/drawing/2014/main" id="{DEDE62FB-2449-4682-9472-5E194AE9B4BC}"/>
              </a:ext>
            </a:extLst>
          </p:cNvPr>
          <p:cNvPicPr>
            <a:picLocks noChangeAspect="1"/>
          </p:cNvPicPr>
          <p:nvPr/>
        </p:nvPicPr>
        <p:blipFill rotWithShape="1">
          <a:blip r:embed="rId11"/>
          <a:srcRect b="38661"/>
          <a:stretch/>
        </p:blipFill>
        <p:spPr>
          <a:xfrm>
            <a:off x="304938" y="3054856"/>
            <a:ext cx="1841959" cy="1434145"/>
          </a:xfrm>
          <a:prstGeom prst="rect">
            <a:avLst/>
          </a:prstGeom>
          <a:solidFill>
            <a:srgbClr val="F6F6F6"/>
          </a:solidFill>
          <a:ln>
            <a:solidFill>
              <a:schemeClr val="bg1">
                <a:lumMod val="50000"/>
              </a:schemeClr>
            </a:solidFill>
          </a:ln>
          <a:effectLst>
            <a:outerShdw blurRad="50800" dist="38100" algn="l" rotWithShape="0">
              <a:prstClr val="black">
                <a:alpha val="40000"/>
              </a:prstClr>
            </a:outerShdw>
          </a:effectLst>
        </p:spPr>
      </p:pic>
    </p:spTree>
    <p:extLst>
      <p:ext uri="{BB962C8B-B14F-4D97-AF65-F5344CB8AC3E}">
        <p14:creationId xmlns:p14="http://schemas.microsoft.com/office/powerpoint/2010/main" val="30913797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243F54"/>
        </a:solidFill>
        <a:effectLst/>
      </p:bgPr>
    </p:bg>
    <p:spTree>
      <p:nvGrpSpPr>
        <p:cNvPr id="1" name=""/>
        <p:cNvGrpSpPr/>
        <p:nvPr/>
      </p:nvGrpSpPr>
      <p:grpSpPr>
        <a:xfrm>
          <a:off x="0" y="0"/>
          <a:ext cx="0" cy="0"/>
          <a:chOff x="0" y="0"/>
          <a:chExt cx="0" cy="0"/>
        </a:xfrm>
      </p:grpSpPr>
      <p:sp>
        <p:nvSpPr>
          <p:cNvPr id="10" name="TextBox 9"/>
          <p:cNvSpPr txBox="1"/>
          <p:nvPr/>
        </p:nvSpPr>
        <p:spPr>
          <a:xfrm>
            <a:off x="545852" y="1565987"/>
            <a:ext cx="7886948" cy="400110"/>
          </a:xfrm>
          <a:prstGeom prst="rect">
            <a:avLst/>
          </a:prstGeom>
        </p:spPr>
        <p:txBody>
          <a:bodyPr wrap="square" rtlCol="0">
            <a:spAutoFit/>
          </a:bodyPr>
          <a:lstStyle/>
          <a:p>
            <a:r>
              <a:rPr lang="en-CA" sz="2000" b="1" dirty="0">
                <a:solidFill>
                  <a:schemeClr val="bg1"/>
                </a:solidFill>
              </a:rPr>
              <a:t>The approach to service support may not be one size fits all</a:t>
            </a:r>
            <a:r>
              <a:rPr lang="en-CA" sz="1600" b="1" dirty="0">
                <a:solidFill>
                  <a:schemeClr val="bg1"/>
                </a:solidFill>
              </a:rPr>
              <a:t>. </a:t>
            </a:r>
          </a:p>
        </p:txBody>
      </p:sp>
      <p:sp>
        <p:nvSpPr>
          <p:cNvPr id="5" name="Rectangle 4"/>
          <p:cNvSpPr/>
          <p:nvPr/>
        </p:nvSpPr>
        <p:spPr>
          <a:xfrm>
            <a:off x="1" y="356594"/>
            <a:ext cx="9144000" cy="1097009"/>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33400"/>
            <a:r>
              <a:rPr lang="en-CA" sz="4000" b="1" dirty="0">
                <a:solidFill>
                  <a:schemeClr val="bg1"/>
                </a:solidFill>
              </a:rPr>
              <a:t>EXPERT PERSPECTIVE </a:t>
            </a:r>
          </a:p>
        </p:txBody>
      </p:sp>
      <p:pic>
        <p:nvPicPr>
          <p:cNvPr id="8" name="Picture 104"/>
          <p:cNvPicPr>
            <a:picLocks noChangeAspect="1"/>
          </p:cNvPicPr>
          <p:nvPr/>
        </p:nvPicPr>
        <p:blipFill rotWithShape="1">
          <a:blip r:embed="rId2"/>
          <a:srcRect l="34768" t="21801" r="35751" b="57796"/>
          <a:stretch/>
        </p:blipFill>
        <p:spPr>
          <a:xfrm>
            <a:off x="553065" y="1975466"/>
            <a:ext cx="598068" cy="528294"/>
          </a:xfrm>
          <a:prstGeom prst="rect">
            <a:avLst/>
          </a:prstGeom>
        </p:spPr>
      </p:pic>
      <p:pic>
        <p:nvPicPr>
          <p:cNvPr id="9" name="Picture 105"/>
          <p:cNvPicPr>
            <a:picLocks noChangeAspect="1"/>
          </p:cNvPicPr>
          <p:nvPr/>
        </p:nvPicPr>
        <p:blipFill>
          <a:blip r:embed="rId3"/>
          <a:stretch>
            <a:fillRect/>
          </a:stretch>
        </p:blipFill>
        <p:spPr>
          <a:xfrm>
            <a:off x="7430225" y="5065752"/>
            <a:ext cx="619651" cy="457362"/>
          </a:xfrm>
          <a:prstGeom prst="rect">
            <a:avLst/>
          </a:prstGeom>
        </p:spPr>
      </p:pic>
      <p:sp>
        <p:nvSpPr>
          <p:cNvPr id="12" name="TextBox 11"/>
          <p:cNvSpPr txBox="1"/>
          <p:nvPr/>
        </p:nvSpPr>
        <p:spPr>
          <a:xfrm>
            <a:off x="1151133" y="2119671"/>
            <a:ext cx="6512826" cy="2862322"/>
          </a:xfrm>
          <a:prstGeom prst="rect">
            <a:avLst/>
          </a:prstGeom>
        </p:spPr>
        <p:txBody>
          <a:bodyPr wrap="square" rtlCol="0">
            <a:spAutoFit/>
          </a:bodyPr>
          <a:lstStyle/>
          <a:p>
            <a:pPr>
              <a:spcAft>
                <a:spcPts val="500"/>
              </a:spcAft>
            </a:pPr>
            <a:r>
              <a:rPr lang="en-US" sz="2000" i="1" dirty="0">
                <a:solidFill>
                  <a:schemeClr val="bg1"/>
                </a:solidFill>
                <a:latin typeface="+mj-lt"/>
              </a:rPr>
              <a:t>Support organizations with good self-service models are rethinking their support processes and moving from an escalation-based model to a collaboration-based model. They are collapsing their support tiers, creating a single team of people who collaborate on solving customer issues (playing catch). This is replacing the model of multiple teams that toss issues back and forth through incident routing, rerouting, escalation, and rejection (playing ping-pong).</a:t>
            </a:r>
            <a:endParaRPr lang="en-CA" sz="2000" i="1" dirty="0">
              <a:solidFill>
                <a:schemeClr val="bg1"/>
              </a:solidFill>
              <a:latin typeface="+mj-lt"/>
            </a:endParaRPr>
          </a:p>
        </p:txBody>
      </p:sp>
      <p:sp>
        <p:nvSpPr>
          <p:cNvPr id="13" name="TextBox 12"/>
          <p:cNvSpPr txBox="1"/>
          <p:nvPr/>
        </p:nvSpPr>
        <p:spPr>
          <a:xfrm>
            <a:off x="4787899" y="5618981"/>
            <a:ext cx="2876059" cy="738664"/>
          </a:xfrm>
          <a:prstGeom prst="rect">
            <a:avLst/>
          </a:prstGeom>
        </p:spPr>
        <p:txBody>
          <a:bodyPr wrap="square" rtlCol="0">
            <a:spAutoFit/>
          </a:bodyPr>
          <a:lstStyle/>
          <a:p>
            <a:pPr algn="r"/>
            <a:r>
              <a:rPr lang="en-CA" sz="1400" b="1" dirty="0">
                <a:solidFill>
                  <a:schemeClr val="bg1"/>
                </a:solidFill>
              </a:rPr>
              <a:t>Greg Oxton </a:t>
            </a:r>
          </a:p>
          <a:p>
            <a:pPr algn="r"/>
            <a:r>
              <a:rPr lang="en-CA" sz="1400" dirty="0">
                <a:solidFill>
                  <a:schemeClr val="bg1"/>
                </a:solidFill>
              </a:rPr>
              <a:t>Executive Director</a:t>
            </a:r>
          </a:p>
          <a:p>
            <a:pPr algn="r"/>
            <a:r>
              <a:rPr lang="en-US" sz="1400" dirty="0">
                <a:solidFill>
                  <a:schemeClr val="bg1"/>
                </a:solidFill>
              </a:rPr>
              <a:t>Consortium for Service Innovation</a:t>
            </a:r>
            <a:endParaRPr lang="en-CA" sz="1400" dirty="0">
              <a:solidFill>
                <a:schemeClr val="bg1"/>
              </a:solidFill>
            </a:endParaRPr>
          </a:p>
        </p:txBody>
      </p:sp>
    </p:spTree>
    <p:extLst>
      <p:ext uri="{BB962C8B-B14F-4D97-AF65-F5344CB8AC3E}">
        <p14:creationId xmlns:p14="http://schemas.microsoft.com/office/powerpoint/2010/main" val="39004180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p:txBody>
          <a:bodyPr/>
          <a:lstStyle/>
          <a:p>
            <a:r>
              <a:rPr lang="en-US" dirty="0"/>
              <a:t>Our understanding of the problem</a:t>
            </a:r>
          </a:p>
        </p:txBody>
      </p:sp>
      <p:sp>
        <p:nvSpPr>
          <p:cNvPr id="13" name="Text Placeholder 12"/>
          <p:cNvSpPr>
            <a:spLocks noGrp="1"/>
          </p:cNvSpPr>
          <p:nvPr>
            <p:ph type="body" sz="quarter" idx="16"/>
          </p:nvPr>
        </p:nvSpPr>
        <p:spPr>
          <a:xfrm>
            <a:off x="246703" y="1607231"/>
            <a:ext cx="4041648" cy="2659969"/>
          </a:xfrm>
        </p:spPr>
        <p:txBody>
          <a:bodyPr/>
          <a:lstStyle/>
          <a:p>
            <a:pPr>
              <a:buFont typeface="Arial" panose="020B0604020202020204" pitchFamily="34" charset="0"/>
              <a:buChar char="•"/>
            </a:pPr>
            <a:r>
              <a:rPr lang="en-US" b="1" dirty="0"/>
              <a:t>The CIO and service manager </a:t>
            </a:r>
            <a:r>
              <a:rPr lang="en-US" dirty="0"/>
              <a:t>who need to increase service support effectiveness and timeliness and improve end-user satisfaction.</a:t>
            </a:r>
          </a:p>
          <a:p>
            <a:pPr>
              <a:buFont typeface="Arial" panose="020B0604020202020204" pitchFamily="34" charset="0"/>
              <a:buChar char="•"/>
            </a:pPr>
            <a:r>
              <a:rPr lang="en-US" b="1" dirty="0"/>
              <a:t>The service manager </a:t>
            </a:r>
            <a:r>
              <a:rPr lang="en-US" dirty="0"/>
              <a:t>who wants to lead the team from a silo-heavy organization to a collaborative and customer-focused environment.</a:t>
            </a:r>
          </a:p>
          <a:p>
            <a:pPr>
              <a:buFont typeface="Arial" panose="020B0604020202020204" pitchFamily="34" charset="0"/>
              <a:buChar char="•"/>
            </a:pPr>
            <a:r>
              <a:rPr lang="en-US" b="1" dirty="0"/>
              <a:t>The team </a:t>
            </a:r>
            <a:r>
              <a:rPr lang="en-US" dirty="0"/>
              <a:t>that requires cross-functional collaboration and demands different skill sets.</a:t>
            </a:r>
          </a:p>
          <a:p>
            <a:pPr>
              <a:buFont typeface="Arial" panose="020B0604020202020204" pitchFamily="34" charset="0"/>
              <a:buChar char="•"/>
            </a:pPr>
            <a:r>
              <a:rPr lang="en-US" b="1" dirty="0"/>
              <a:t>An organization </a:t>
            </a:r>
            <a:r>
              <a:rPr lang="en-US" dirty="0"/>
              <a:t>planning to adopt and scale DevOps or Agile.</a:t>
            </a:r>
          </a:p>
          <a:p>
            <a:pPr>
              <a:buFont typeface="Arial" panose="020B0604020202020204" pitchFamily="34" charset="0"/>
              <a:buChar char="•"/>
            </a:pPr>
            <a:endParaRPr lang="en-US" dirty="0"/>
          </a:p>
        </p:txBody>
      </p:sp>
      <p:sp>
        <p:nvSpPr>
          <p:cNvPr id="14" name="Text Placeholder 13"/>
          <p:cNvSpPr>
            <a:spLocks noGrp="1"/>
          </p:cNvSpPr>
          <p:nvPr>
            <p:ph type="body" sz="quarter" idx="26"/>
          </p:nvPr>
        </p:nvSpPr>
        <p:spPr>
          <a:xfrm>
            <a:off x="4835652" y="1607231"/>
            <a:ext cx="4041648" cy="4852836"/>
          </a:xfrm>
        </p:spPr>
        <p:txBody>
          <a:bodyPr/>
          <a:lstStyle/>
          <a:p>
            <a:r>
              <a:rPr lang="en-US" dirty="0"/>
              <a:t>Eliminate ping-pong support by creating ownership of tickets.</a:t>
            </a:r>
          </a:p>
          <a:p>
            <a:r>
              <a:rPr lang="en-US" dirty="0"/>
              <a:t>Create a consistent customer service experience for service desk patrons. </a:t>
            </a:r>
          </a:p>
          <a:p>
            <a:r>
              <a:rPr lang="en-US" dirty="0"/>
              <a:t>Increase customer satisfaction.</a:t>
            </a:r>
          </a:p>
          <a:p>
            <a:r>
              <a:rPr lang="en-US" dirty="0"/>
              <a:t>Create an environment that fosters collaboration and skill development.</a:t>
            </a:r>
          </a:p>
          <a:p>
            <a:r>
              <a:rPr lang="en-US" dirty="0"/>
              <a:t>Improve capabilities for solving complex tickets. </a:t>
            </a:r>
          </a:p>
          <a:p>
            <a:r>
              <a:rPr lang="en-US" dirty="0"/>
              <a:t>Decrease time and cost to resolve service desk tickets. </a:t>
            </a:r>
          </a:p>
          <a:p>
            <a:r>
              <a:rPr lang="en-US" dirty="0"/>
              <a:t>Ensure tickets are matched with the most-qualified agent every time. </a:t>
            </a:r>
          </a:p>
          <a:p>
            <a:r>
              <a:rPr lang="en-US" dirty="0"/>
              <a:t>Understand and address reporting needs to address root causes and measure success. </a:t>
            </a:r>
          </a:p>
          <a:p>
            <a:r>
              <a:rPr lang="en-US" dirty="0"/>
              <a:t>Reduce ticket backlog. </a:t>
            </a:r>
          </a:p>
          <a:p>
            <a:r>
              <a:rPr lang="en-US" dirty="0"/>
              <a:t>Create a stronger and more engaged team.</a:t>
            </a:r>
          </a:p>
          <a:p>
            <a:r>
              <a:rPr lang="en-US" dirty="0"/>
              <a:t>Build a solid foundation for future IT service improvements.</a:t>
            </a:r>
          </a:p>
          <a:p>
            <a:endParaRPr lang="en-US" dirty="0"/>
          </a:p>
          <a:p>
            <a:endParaRPr lang="en-US" dirty="0"/>
          </a:p>
        </p:txBody>
      </p:sp>
      <p:sp>
        <p:nvSpPr>
          <p:cNvPr id="15" name="Text Placeholder 14"/>
          <p:cNvSpPr>
            <a:spLocks noGrp="1"/>
          </p:cNvSpPr>
          <p:nvPr>
            <p:ph type="body" sz="quarter" idx="27"/>
          </p:nvPr>
        </p:nvSpPr>
        <p:spPr/>
        <p:txBody>
          <a:bodyPr/>
          <a:lstStyle/>
          <a:p>
            <a:pPr>
              <a:buFont typeface="Arial" panose="020B0604020202020204" pitchFamily="34" charset="0"/>
              <a:buChar char="•"/>
            </a:pPr>
            <a:r>
              <a:rPr lang="en-US" b="1" dirty="0"/>
              <a:t>Service teams </a:t>
            </a:r>
            <a:r>
              <a:rPr lang="en-US" dirty="0"/>
              <a:t>who want to increase their own effectiveness and move from a help desk to a service desk.</a:t>
            </a:r>
          </a:p>
          <a:p>
            <a:pPr>
              <a:buFont typeface="Arial" panose="020B0604020202020204" pitchFamily="34" charset="0"/>
              <a:buChar char="•"/>
            </a:pPr>
            <a:r>
              <a:rPr lang="en-US" b="1" dirty="0"/>
              <a:t>Infrastructure and application managers </a:t>
            </a:r>
            <a:r>
              <a:rPr lang="en-US" dirty="0"/>
              <a:t>who want to decrease reactive support activities within the teams. </a:t>
            </a:r>
          </a:p>
          <a:p>
            <a:endParaRPr lang="en-US" dirty="0"/>
          </a:p>
        </p:txBody>
      </p:sp>
    </p:spTree>
    <p:extLst>
      <p:ext uri="{BB962C8B-B14F-4D97-AF65-F5344CB8AC3E}">
        <p14:creationId xmlns:p14="http://schemas.microsoft.com/office/powerpoint/2010/main" val="12401349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Executive summary</a:t>
            </a:r>
          </a:p>
        </p:txBody>
      </p:sp>
      <p:sp>
        <p:nvSpPr>
          <p:cNvPr id="3" name="Text Placeholder 2"/>
          <p:cNvSpPr>
            <a:spLocks noGrp="1"/>
          </p:cNvSpPr>
          <p:nvPr>
            <p:ph type="body" sz="quarter" idx="10"/>
          </p:nvPr>
        </p:nvSpPr>
        <p:spPr>
          <a:xfrm>
            <a:off x="247848" y="1535364"/>
            <a:ext cx="5257800" cy="1385636"/>
          </a:xfrm>
        </p:spPr>
        <p:txBody>
          <a:bodyPr/>
          <a:lstStyle/>
          <a:p>
            <a:r>
              <a:rPr lang="en-US" dirty="0"/>
              <a:t>While the tiered model approach to the service desk may work in some organizations, for many others it results in a severe silo-effect, a breakdown in communication, and tickets being bounced back and forth like a game of ping-pong. </a:t>
            </a:r>
          </a:p>
          <a:p>
            <a:r>
              <a:rPr lang="en-US" dirty="0"/>
              <a:t>Despite best efforts, IT department managers are left with a dysfunctional system, ticket backlogs, resistance to share knowledge, elevated costs, and frustrated end users. </a:t>
            </a:r>
          </a:p>
        </p:txBody>
      </p:sp>
      <p:sp>
        <p:nvSpPr>
          <p:cNvPr id="4" name="Text Placeholder 3"/>
          <p:cNvSpPr>
            <a:spLocks noGrp="1"/>
          </p:cNvSpPr>
          <p:nvPr>
            <p:ph type="body" sz="quarter" idx="11"/>
          </p:nvPr>
        </p:nvSpPr>
        <p:spPr>
          <a:xfrm>
            <a:off x="247848" y="3268644"/>
            <a:ext cx="5257800" cy="1210223"/>
          </a:xfrm>
        </p:spPr>
        <p:txBody>
          <a:bodyPr/>
          <a:lstStyle/>
          <a:p>
            <a:r>
              <a:rPr lang="en-US" dirty="0"/>
              <a:t>The further service desks shift-left, and as web-portal usage increases, it leads to the majority of tickets escalated to agents being complex tickets that require further escalations. This compounds the ping-pong effect, increasing ticket time to resolve and further alienating end users.</a:t>
            </a:r>
          </a:p>
          <a:p>
            <a:r>
              <a:rPr lang="en-US" dirty="0"/>
              <a:t>Furthermore, companies wanting to adopt DevOps, which is collaboration-heavy, will suffer process issues due to the silo effect. </a:t>
            </a:r>
          </a:p>
        </p:txBody>
      </p:sp>
      <p:sp>
        <p:nvSpPr>
          <p:cNvPr id="5" name="Text Placeholder 4"/>
          <p:cNvSpPr>
            <a:spLocks noGrp="1"/>
          </p:cNvSpPr>
          <p:nvPr>
            <p:ph type="body" sz="quarter" idx="12"/>
          </p:nvPr>
        </p:nvSpPr>
        <p:spPr>
          <a:xfrm>
            <a:off x="255868" y="4827613"/>
            <a:ext cx="8623607" cy="1564720"/>
          </a:xfrm>
        </p:spPr>
        <p:txBody>
          <a:bodyPr/>
          <a:lstStyle/>
          <a:p>
            <a:r>
              <a:rPr lang="en-US" dirty="0"/>
              <a:t>To minimize risk and optimize stakeholder buy-in, create and launch a swarming pilot project with a small group in your IT department. By incorporating key benchmarks, metrics to monitor, and evaluation plans in place to test its efficacy with your company you can maximize your growth potential and ability to adapt to your maturing service support system. </a:t>
            </a:r>
          </a:p>
          <a:p>
            <a:r>
              <a:rPr lang="en-US" dirty="0"/>
              <a:t>This blueprint will help you:</a:t>
            </a:r>
          </a:p>
          <a:p>
            <a:pPr lvl="1">
              <a:buSzPct val="100000"/>
              <a:buFont typeface="Courier New" panose="02070309020205020404" pitchFamily="49" charset="0"/>
              <a:buChar char="o"/>
            </a:pPr>
            <a:r>
              <a:rPr lang="en-US" dirty="0"/>
              <a:t>Assess if your company should consider introducing swarming practices. </a:t>
            </a:r>
          </a:p>
          <a:p>
            <a:pPr lvl="1">
              <a:buSzPct val="100000"/>
              <a:buFont typeface="Courier New" panose="02070309020205020404" pitchFamily="49" charset="0"/>
              <a:buChar char="o"/>
            </a:pPr>
            <a:r>
              <a:rPr lang="en-US" dirty="0"/>
              <a:t>Create and implement a pilot project. </a:t>
            </a:r>
          </a:p>
          <a:p>
            <a:pPr lvl="1">
              <a:buSzPct val="100000"/>
              <a:buFont typeface="Courier New" panose="02070309020205020404" pitchFamily="49" charset="0"/>
              <a:buChar char="o"/>
            </a:pPr>
            <a:r>
              <a:rPr lang="en-US" dirty="0"/>
              <a:t>Increase adoption and evaluate the efficacy of the pilot project. </a:t>
            </a:r>
          </a:p>
        </p:txBody>
      </p:sp>
      <p:sp>
        <p:nvSpPr>
          <p:cNvPr id="6" name="Text Placeholder 5"/>
          <p:cNvSpPr>
            <a:spLocks noGrp="1"/>
          </p:cNvSpPr>
          <p:nvPr>
            <p:ph type="body" sz="quarter" idx="13"/>
          </p:nvPr>
        </p:nvSpPr>
        <p:spPr>
          <a:xfrm>
            <a:off x="5610422" y="1482221"/>
            <a:ext cx="3533578" cy="2996646"/>
          </a:xfrm>
        </p:spPr>
        <p:txBody>
          <a:bodyPr/>
          <a:lstStyle/>
          <a:p>
            <a:pPr marL="228600" indent="-228600">
              <a:spcBef>
                <a:spcPts val="600"/>
              </a:spcBef>
              <a:spcAft>
                <a:spcPts val="600"/>
              </a:spcAft>
              <a:buSzPct val="100000"/>
              <a:buFont typeface="+mj-lt"/>
              <a:buAutoNum type="arabicPeriod"/>
            </a:pPr>
            <a:r>
              <a:rPr lang="en-US" b="1" dirty="0"/>
              <a:t>Don’t build the process alone.</a:t>
            </a:r>
            <a:br>
              <a:rPr lang="en-US" b="1" dirty="0">
                <a:solidFill>
                  <a:srgbClr val="333333"/>
                </a:solidFill>
              </a:rPr>
            </a:br>
            <a:r>
              <a:rPr lang="en-US" dirty="0"/>
              <a:t>Set objectives and parameters. Then, involve your team and empower them to contribute to building and refining the processes.</a:t>
            </a:r>
            <a:endParaRPr lang="en-US" dirty="0">
              <a:solidFill>
                <a:srgbClr val="333333"/>
              </a:solidFill>
            </a:endParaRPr>
          </a:p>
          <a:p>
            <a:pPr marL="228600" indent="-228600">
              <a:spcBef>
                <a:spcPts val="600"/>
              </a:spcBef>
              <a:spcAft>
                <a:spcPts val="600"/>
              </a:spcAft>
              <a:buSzPct val="100000"/>
              <a:buFont typeface="+mj-lt"/>
              <a:buAutoNum type="arabicPeriod"/>
            </a:pPr>
            <a:r>
              <a:rPr lang="en-US" b="1" dirty="0"/>
              <a:t>Culture will trump strategy every time.</a:t>
            </a:r>
            <a:br>
              <a:rPr lang="en-US" b="1" dirty="0">
                <a:solidFill>
                  <a:srgbClr val="333333"/>
                </a:solidFill>
              </a:rPr>
            </a:br>
            <a:r>
              <a:rPr lang="en-US" dirty="0">
                <a:solidFill>
                  <a:srgbClr val="333333"/>
                </a:solidFill>
              </a:rPr>
              <a:t>Do not underestimate the importance of shifting your company culture to a collaboration-based approach. The best processes in the world won’t work if you don’t get everyone onboard. </a:t>
            </a:r>
            <a:endParaRPr lang="en-US" dirty="0"/>
          </a:p>
          <a:p>
            <a:pPr marL="228600" indent="-228600">
              <a:spcBef>
                <a:spcPts val="600"/>
              </a:spcBef>
              <a:spcAft>
                <a:spcPts val="600"/>
              </a:spcAft>
              <a:buSzPct val="100000"/>
              <a:buFont typeface="+mj-lt"/>
              <a:buAutoNum type="arabicPeriod"/>
            </a:pPr>
            <a:r>
              <a:rPr lang="en-US" b="1" dirty="0">
                <a:solidFill>
                  <a:srgbClr val="333333"/>
                </a:solidFill>
              </a:rPr>
              <a:t>Embrace the dynamic nature of swarming.</a:t>
            </a:r>
            <a:br>
              <a:rPr lang="en-US" b="1" dirty="0"/>
            </a:br>
            <a:r>
              <a:rPr lang="en-US" dirty="0"/>
              <a:t>Swarming is not one size fits all. Prepare for your processes to change, especially in the initial phases. </a:t>
            </a:r>
            <a:endParaRPr lang="en-US" b="1" dirty="0">
              <a:solidFill>
                <a:srgbClr val="333333"/>
              </a:solidFill>
            </a:endParaRPr>
          </a:p>
        </p:txBody>
      </p:sp>
    </p:spTree>
    <p:extLst>
      <p:ext uri="{BB962C8B-B14F-4D97-AF65-F5344CB8AC3E}">
        <p14:creationId xmlns:p14="http://schemas.microsoft.com/office/powerpoint/2010/main" val="24331126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p:cNvPicPr>
            <a:picLocks noChangeAspect="1"/>
          </p:cNvPicPr>
          <p:nvPr/>
        </p:nvPicPr>
        <p:blipFill>
          <a:blip r:embed="rId2">
            <a:clrChange>
              <a:clrFrom>
                <a:srgbClr val="FFFFFF"/>
              </a:clrFrom>
              <a:clrTo>
                <a:srgbClr val="FFFFFF">
                  <a:alpha val="0"/>
                </a:srgbClr>
              </a:clrTo>
            </a:clrChange>
          </a:blip>
          <a:stretch>
            <a:fillRect/>
          </a:stretch>
        </p:blipFill>
        <p:spPr>
          <a:xfrm>
            <a:off x="4239386" y="4200081"/>
            <a:ext cx="4314979" cy="2329650"/>
          </a:xfrm>
          <a:prstGeom prst="rect">
            <a:avLst/>
          </a:prstGeom>
        </p:spPr>
      </p:pic>
      <p:sp>
        <p:nvSpPr>
          <p:cNvPr id="2" name="Title 1"/>
          <p:cNvSpPr>
            <a:spLocks noGrp="1"/>
          </p:cNvSpPr>
          <p:nvPr>
            <p:ph type="title"/>
          </p:nvPr>
        </p:nvSpPr>
        <p:spPr/>
        <p:txBody>
          <a:bodyPr/>
          <a:lstStyle/>
          <a:p>
            <a:r>
              <a:rPr lang="en-CA" dirty="0"/>
              <a:t>The tiered ticket lifecycle leaves gaps in customer service and exhausts your resources </a:t>
            </a:r>
          </a:p>
        </p:txBody>
      </p:sp>
      <p:grpSp>
        <p:nvGrpSpPr>
          <p:cNvPr id="6" name="Group 5"/>
          <p:cNvGrpSpPr/>
          <p:nvPr/>
        </p:nvGrpSpPr>
        <p:grpSpPr>
          <a:xfrm>
            <a:off x="4206050" y="1892879"/>
            <a:ext cx="3886132" cy="2422480"/>
            <a:chOff x="838198" y="1721249"/>
            <a:chExt cx="7705727" cy="4439534"/>
          </a:xfrm>
        </p:grpSpPr>
        <p:pic>
          <p:nvPicPr>
            <p:cNvPr id="3" name="Picture 2"/>
            <p:cNvPicPr>
              <a:picLocks noChangeAspect="1"/>
            </p:cNvPicPr>
            <p:nvPr/>
          </p:nvPicPr>
          <p:blipFill rotWithShape="1">
            <a:blip r:embed="rId3">
              <a:clrChange>
                <a:clrFrom>
                  <a:srgbClr val="FFFFFF"/>
                </a:clrFrom>
                <a:clrTo>
                  <a:srgbClr val="FFFFFF">
                    <a:alpha val="0"/>
                  </a:srgbClr>
                </a:clrTo>
              </a:clrChange>
            </a:blip>
            <a:srcRect r="5918"/>
            <a:stretch/>
          </p:blipFill>
          <p:spPr>
            <a:xfrm>
              <a:off x="838198" y="1721249"/>
              <a:ext cx="7419977" cy="4439534"/>
            </a:xfrm>
            <a:prstGeom prst="rect">
              <a:avLst/>
            </a:prstGeom>
          </p:spPr>
        </p:pic>
        <p:sp>
          <p:nvSpPr>
            <p:cNvPr id="5" name="Rectangle 4"/>
            <p:cNvSpPr/>
            <p:nvPr/>
          </p:nvSpPr>
          <p:spPr>
            <a:xfrm>
              <a:off x="7515225" y="1721249"/>
              <a:ext cx="1028700" cy="74572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
        <p:nvSpPr>
          <p:cNvPr id="7" name="TextBox 6"/>
          <p:cNvSpPr txBox="1"/>
          <p:nvPr/>
        </p:nvSpPr>
        <p:spPr>
          <a:xfrm>
            <a:off x="7052946" y="6140945"/>
            <a:ext cx="1825246" cy="276999"/>
          </a:xfrm>
          <a:prstGeom prst="rect">
            <a:avLst/>
          </a:prstGeom>
        </p:spPr>
        <p:txBody>
          <a:bodyPr wrap="square" rtlCol="0">
            <a:spAutoFit/>
          </a:bodyPr>
          <a:lstStyle/>
          <a:p>
            <a:r>
              <a:rPr lang="en-CA" sz="1200" dirty="0"/>
              <a:t>(Source: Jon Hall, 2015)</a:t>
            </a:r>
          </a:p>
        </p:txBody>
      </p:sp>
      <p:pic>
        <p:nvPicPr>
          <p:cNvPr id="8" name="Picture 7"/>
          <p:cNvPicPr>
            <a:picLocks noChangeAspect="1"/>
          </p:cNvPicPr>
          <p:nvPr/>
        </p:nvPicPr>
        <p:blipFill rotWithShape="1">
          <a:blip r:embed="rId4">
            <a:clrChange>
              <a:clrFrom>
                <a:srgbClr val="FFFFFF"/>
              </a:clrFrom>
              <a:clrTo>
                <a:srgbClr val="FFFFFF">
                  <a:alpha val="0"/>
                </a:srgbClr>
              </a:clrTo>
            </a:clrChange>
          </a:blip>
          <a:srcRect l="8174" r="14434"/>
          <a:stretch/>
        </p:blipFill>
        <p:spPr>
          <a:xfrm>
            <a:off x="386591" y="1777601"/>
            <a:ext cx="3543300" cy="2653037"/>
          </a:xfrm>
          <a:prstGeom prst="rect">
            <a:avLst/>
          </a:prstGeom>
        </p:spPr>
      </p:pic>
      <p:sp>
        <p:nvSpPr>
          <p:cNvPr id="9" name="TextBox 8"/>
          <p:cNvSpPr txBox="1"/>
          <p:nvPr/>
        </p:nvSpPr>
        <p:spPr>
          <a:xfrm>
            <a:off x="386591" y="1469824"/>
            <a:ext cx="3004309" cy="307777"/>
          </a:xfrm>
          <a:prstGeom prst="rect">
            <a:avLst/>
          </a:prstGeom>
        </p:spPr>
        <p:txBody>
          <a:bodyPr wrap="square" rtlCol="0">
            <a:spAutoFit/>
          </a:bodyPr>
          <a:lstStyle/>
          <a:p>
            <a:r>
              <a:rPr lang="en-CA" sz="1400" b="1" dirty="0"/>
              <a:t>The Ping-Pong Effect </a:t>
            </a:r>
          </a:p>
        </p:txBody>
      </p:sp>
      <p:sp>
        <p:nvSpPr>
          <p:cNvPr id="10" name="TextBox 9"/>
          <p:cNvSpPr txBox="1"/>
          <p:nvPr/>
        </p:nvSpPr>
        <p:spPr>
          <a:xfrm>
            <a:off x="4548882" y="1469824"/>
            <a:ext cx="3571876" cy="307777"/>
          </a:xfrm>
          <a:prstGeom prst="rect">
            <a:avLst/>
          </a:prstGeom>
        </p:spPr>
        <p:txBody>
          <a:bodyPr wrap="square" rtlCol="0">
            <a:spAutoFit/>
          </a:bodyPr>
          <a:lstStyle/>
          <a:p>
            <a:r>
              <a:rPr lang="en-CA" sz="1400" b="1" dirty="0"/>
              <a:t>Aging tickets and frustrated end users </a:t>
            </a:r>
          </a:p>
        </p:txBody>
      </p:sp>
      <p:pic>
        <p:nvPicPr>
          <p:cNvPr id="11" name="Picture 10"/>
          <p:cNvPicPr>
            <a:picLocks noChangeAspect="1"/>
          </p:cNvPicPr>
          <p:nvPr/>
        </p:nvPicPr>
        <p:blipFill>
          <a:blip r:embed="rId5">
            <a:clrChange>
              <a:clrFrom>
                <a:srgbClr val="FFFFFF"/>
              </a:clrFrom>
              <a:clrTo>
                <a:srgbClr val="FFFFFF">
                  <a:alpha val="0"/>
                </a:srgbClr>
              </a:clrTo>
            </a:clrChange>
          </a:blip>
          <a:stretch>
            <a:fillRect/>
          </a:stretch>
        </p:blipFill>
        <p:spPr>
          <a:xfrm>
            <a:off x="158983" y="4119172"/>
            <a:ext cx="4162291" cy="2203566"/>
          </a:xfrm>
          <a:prstGeom prst="rect">
            <a:avLst/>
          </a:prstGeom>
        </p:spPr>
      </p:pic>
    </p:spTree>
    <p:extLst>
      <p:ext uri="{BB962C8B-B14F-4D97-AF65-F5344CB8AC3E}">
        <p14:creationId xmlns:p14="http://schemas.microsoft.com/office/powerpoint/2010/main" val="529493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p:txBody>
          <a:bodyPr/>
          <a:lstStyle/>
          <a:p>
            <a:r>
              <a:rPr lang="en-US" dirty="0"/>
              <a:t>Companies wanting to achieve a more DevOps state need to reconfigure their approach to service support </a:t>
            </a:r>
            <a:endParaRPr lang="en-CA" dirty="0"/>
          </a:p>
        </p:txBody>
      </p:sp>
      <p:sp>
        <p:nvSpPr>
          <p:cNvPr id="3" name="Rectangle 2"/>
          <p:cNvSpPr/>
          <p:nvPr/>
        </p:nvSpPr>
        <p:spPr>
          <a:xfrm>
            <a:off x="0" y="3550817"/>
            <a:ext cx="9143999" cy="2883081"/>
          </a:xfrm>
          <a:prstGeom prst="rect">
            <a:avLst/>
          </a:prstGeom>
          <a:solidFill>
            <a:schemeClr val="bg2">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4" name="Rectangle 3"/>
          <p:cNvSpPr/>
          <p:nvPr/>
        </p:nvSpPr>
        <p:spPr>
          <a:xfrm>
            <a:off x="257174" y="4187130"/>
            <a:ext cx="2899611" cy="1384995"/>
          </a:xfrm>
          <a:prstGeom prst="rect">
            <a:avLst/>
          </a:prstGeom>
        </p:spPr>
        <p:txBody>
          <a:bodyPr wrap="square">
            <a:spAutoFit/>
          </a:bodyPr>
          <a:lstStyle/>
          <a:p>
            <a:r>
              <a:rPr lang="en-CA" sz="1400" dirty="0"/>
              <a:t>Development and Operations working together through all stages of the development lifecycle, from design through the development process and into production support. </a:t>
            </a:r>
          </a:p>
        </p:txBody>
      </p:sp>
      <p:sp>
        <p:nvSpPr>
          <p:cNvPr id="5" name="Rectangle 4"/>
          <p:cNvSpPr/>
          <p:nvPr/>
        </p:nvSpPr>
        <p:spPr>
          <a:xfrm>
            <a:off x="0" y="3664325"/>
            <a:ext cx="3075295" cy="369332"/>
          </a:xfrm>
          <a:prstGeom prst="rect">
            <a:avLst/>
          </a:prstGeom>
        </p:spPr>
        <p:txBody>
          <a:bodyPr wrap="square">
            <a:spAutoFit/>
          </a:bodyPr>
          <a:lstStyle/>
          <a:p>
            <a:pPr algn="ctr"/>
            <a:r>
              <a:rPr lang="en-CA" b="1" dirty="0">
                <a:solidFill>
                  <a:schemeClr val="accent1"/>
                </a:solidFill>
              </a:rPr>
              <a:t>Collaboration </a:t>
            </a:r>
          </a:p>
        </p:txBody>
      </p:sp>
      <p:sp>
        <p:nvSpPr>
          <p:cNvPr id="6" name="Rectangle 5"/>
          <p:cNvSpPr/>
          <p:nvPr/>
        </p:nvSpPr>
        <p:spPr>
          <a:xfrm>
            <a:off x="3075296" y="3668147"/>
            <a:ext cx="2804244" cy="369332"/>
          </a:xfrm>
          <a:prstGeom prst="rect">
            <a:avLst/>
          </a:prstGeom>
        </p:spPr>
        <p:txBody>
          <a:bodyPr wrap="square">
            <a:spAutoFit/>
          </a:bodyPr>
          <a:lstStyle/>
          <a:p>
            <a:pPr algn="ctr"/>
            <a:r>
              <a:rPr lang="en-CA" b="1" dirty="0">
                <a:solidFill>
                  <a:schemeClr val="accent1"/>
                </a:solidFill>
              </a:rPr>
              <a:t>Communication</a:t>
            </a:r>
          </a:p>
        </p:txBody>
      </p:sp>
      <p:sp>
        <p:nvSpPr>
          <p:cNvPr id="7" name="Rectangle 6"/>
          <p:cNvSpPr/>
          <p:nvPr/>
        </p:nvSpPr>
        <p:spPr>
          <a:xfrm>
            <a:off x="3283129" y="4187130"/>
            <a:ext cx="2429978" cy="2246769"/>
          </a:xfrm>
          <a:prstGeom prst="rect">
            <a:avLst/>
          </a:prstGeom>
        </p:spPr>
        <p:txBody>
          <a:bodyPr wrap="square">
            <a:spAutoFit/>
          </a:bodyPr>
          <a:lstStyle/>
          <a:p>
            <a:r>
              <a:rPr lang="en-CA" sz="1400" dirty="0"/>
              <a:t>Prioritizing high-value modes of communication to break down existing silos and create common understanding and empathy across functions. This approach increases transparency and visibility across the entire development lifecycle.</a:t>
            </a:r>
          </a:p>
        </p:txBody>
      </p:sp>
      <p:sp>
        <p:nvSpPr>
          <p:cNvPr id="8" name="TextBox 7"/>
          <p:cNvSpPr txBox="1"/>
          <p:nvPr/>
        </p:nvSpPr>
        <p:spPr>
          <a:xfrm>
            <a:off x="6232081" y="4187130"/>
            <a:ext cx="2525683" cy="1600438"/>
          </a:xfrm>
          <a:prstGeom prst="rect">
            <a:avLst/>
          </a:prstGeom>
        </p:spPr>
        <p:txBody>
          <a:bodyPr wrap="square" rtlCol="0">
            <a:spAutoFit/>
          </a:bodyPr>
          <a:lstStyle/>
          <a:p>
            <a:pPr>
              <a:spcBef>
                <a:spcPts val="300"/>
              </a:spcBef>
              <a:spcAft>
                <a:spcPts val="300"/>
              </a:spcAft>
            </a:pPr>
            <a:r>
              <a:rPr lang="en-CA" sz="1400" dirty="0"/>
              <a:t>Explore methods to integrate the workflows and toolsets between your development and operations groups to become more reactive to changes in business and customer expectations. </a:t>
            </a:r>
          </a:p>
        </p:txBody>
      </p:sp>
      <p:sp>
        <p:nvSpPr>
          <p:cNvPr id="9" name="Rectangle 8"/>
          <p:cNvSpPr/>
          <p:nvPr/>
        </p:nvSpPr>
        <p:spPr>
          <a:xfrm>
            <a:off x="6008294" y="3664325"/>
            <a:ext cx="3135706" cy="369332"/>
          </a:xfrm>
          <a:prstGeom prst="rect">
            <a:avLst/>
          </a:prstGeom>
        </p:spPr>
        <p:txBody>
          <a:bodyPr wrap="square">
            <a:spAutoFit/>
          </a:bodyPr>
          <a:lstStyle/>
          <a:p>
            <a:pPr algn="ctr"/>
            <a:r>
              <a:rPr lang="en-CA" b="1" dirty="0">
                <a:solidFill>
                  <a:schemeClr val="accent1"/>
                </a:solidFill>
              </a:rPr>
              <a:t>Integration</a:t>
            </a:r>
            <a:endParaRPr lang="en-CA" dirty="0"/>
          </a:p>
        </p:txBody>
      </p:sp>
      <p:cxnSp>
        <p:nvCxnSpPr>
          <p:cNvPr id="10" name="Straight Connector 2"/>
          <p:cNvCxnSpPr/>
          <p:nvPr/>
        </p:nvCxnSpPr>
        <p:spPr>
          <a:xfrm flipV="1">
            <a:off x="3075296" y="3905058"/>
            <a:ext cx="4199" cy="205200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 name="Straight Connector 2"/>
          <p:cNvCxnSpPr/>
          <p:nvPr/>
        </p:nvCxnSpPr>
        <p:spPr>
          <a:xfrm flipV="1">
            <a:off x="5925312" y="3905058"/>
            <a:ext cx="4199" cy="205200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17" name="Oval 16"/>
          <p:cNvSpPr/>
          <p:nvPr/>
        </p:nvSpPr>
        <p:spPr>
          <a:xfrm>
            <a:off x="3490244" y="1955117"/>
            <a:ext cx="1444236" cy="1441431"/>
          </a:xfrm>
          <a:prstGeom prst="ellipse">
            <a:avLst/>
          </a:prstGeom>
          <a:blipFill dpi="0" rotWithShape="1">
            <a:blip r:embed="rId2"/>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0" name="Oval 19"/>
          <p:cNvSpPr/>
          <p:nvPr/>
        </p:nvSpPr>
        <p:spPr>
          <a:xfrm>
            <a:off x="7238448" y="1955116"/>
            <a:ext cx="1444235" cy="1441431"/>
          </a:xfrm>
          <a:prstGeom prst="ellipse">
            <a:avLst/>
          </a:prstGeom>
          <a:blipFill dpi="0" rotWithShape="1">
            <a:blip r:embed="rId3"/>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4" name="TextBox 23"/>
          <p:cNvSpPr txBox="1"/>
          <p:nvPr/>
        </p:nvSpPr>
        <p:spPr>
          <a:xfrm>
            <a:off x="3490244" y="1582992"/>
            <a:ext cx="1491274" cy="338554"/>
          </a:xfrm>
          <a:prstGeom prst="rect">
            <a:avLst/>
          </a:prstGeom>
        </p:spPr>
        <p:txBody>
          <a:bodyPr wrap="square" rtlCol="0">
            <a:spAutoFit/>
          </a:bodyPr>
          <a:lstStyle/>
          <a:p>
            <a:r>
              <a:rPr lang="en-CA" sz="1600" b="1" dirty="0">
                <a:solidFill>
                  <a:schemeClr val="accent3"/>
                </a:solidFill>
              </a:rPr>
              <a:t>Development</a:t>
            </a:r>
          </a:p>
        </p:txBody>
      </p:sp>
      <p:sp>
        <p:nvSpPr>
          <p:cNvPr id="25" name="TextBox 24"/>
          <p:cNvSpPr txBox="1"/>
          <p:nvPr/>
        </p:nvSpPr>
        <p:spPr>
          <a:xfrm>
            <a:off x="5603333" y="1839662"/>
            <a:ext cx="1194282" cy="338554"/>
          </a:xfrm>
          <a:prstGeom prst="rect">
            <a:avLst/>
          </a:prstGeom>
        </p:spPr>
        <p:txBody>
          <a:bodyPr wrap="square" rtlCol="0">
            <a:spAutoFit/>
          </a:bodyPr>
          <a:lstStyle/>
          <a:p>
            <a:r>
              <a:rPr lang="en-CA" sz="1600" b="1" dirty="0">
                <a:solidFill>
                  <a:schemeClr val="accent3"/>
                </a:solidFill>
              </a:rPr>
              <a:t>Hand Off</a:t>
            </a:r>
          </a:p>
        </p:txBody>
      </p:sp>
      <p:sp>
        <p:nvSpPr>
          <p:cNvPr id="26" name="TextBox 25"/>
          <p:cNvSpPr txBox="1"/>
          <p:nvPr/>
        </p:nvSpPr>
        <p:spPr>
          <a:xfrm>
            <a:off x="7330892" y="1585925"/>
            <a:ext cx="1259346" cy="338554"/>
          </a:xfrm>
          <a:prstGeom prst="rect">
            <a:avLst/>
          </a:prstGeom>
        </p:spPr>
        <p:txBody>
          <a:bodyPr wrap="square" rtlCol="0">
            <a:spAutoFit/>
          </a:bodyPr>
          <a:lstStyle/>
          <a:p>
            <a:r>
              <a:rPr lang="en-CA" sz="1600" b="1" dirty="0">
                <a:solidFill>
                  <a:schemeClr val="accent3"/>
                </a:solidFill>
              </a:rPr>
              <a:t>Operations</a:t>
            </a:r>
          </a:p>
        </p:txBody>
      </p:sp>
      <p:sp>
        <p:nvSpPr>
          <p:cNvPr id="30" name="Left-Right Arrow 29"/>
          <p:cNvSpPr/>
          <p:nvPr/>
        </p:nvSpPr>
        <p:spPr>
          <a:xfrm>
            <a:off x="5067987" y="2108732"/>
            <a:ext cx="2057095" cy="334108"/>
          </a:xfrm>
          <a:prstGeom prst="leftRightArrow">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200" b="1" dirty="0"/>
              <a:t>COLLABORATION</a:t>
            </a:r>
          </a:p>
        </p:txBody>
      </p:sp>
      <p:sp>
        <p:nvSpPr>
          <p:cNvPr id="31" name="Left-Right Arrow 30"/>
          <p:cNvSpPr/>
          <p:nvPr/>
        </p:nvSpPr>
        <p:spPr>
          <a:xfrm>
            <a:off x="5067987" y="2519665"/>
            <a:ext cx="2057095" cy="334108"/>
          </a:xfrm>
          <a:prstGeom prst="leftRightArrow">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200" b="1" dirty="0"/>
              <a:t>COMMUNICATION</a:t>
            </a:r>
          </a:p>
        </p:txBody>
      </p:sp>
      <p:sp>
        <p:nvSpPr>
          <p:cNvPr id="32" name="Left-Right Arrow 31"/>
          <p:cNvSpPr/>
          <p:nvPr/>
        </p:nvSpPr>
        <p:spPr>
          <a:xfrm>
            <a:off x="5067987" y="2922709"/>
            <a:ext cx="2057095" cy="334108"/>
          </a:xfrm>
          <a:prstGeom prst="leftRightArrow">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200" b="1" dirty="0"/>
              <a:t>INTEGRATION</a:t>
            </a:r>
          </a:p>
        </p:txBody>
      </p:sp>
      <p:sp>
        <p:nvSpPr>
          <p:cNvPr id="37" name="TextBox 36"/>
          <p:cNvSpPr txBox="1"/>
          <p:nvPr/>
        </p:nvSpPr>
        <p:spPr>
          <a:xfrm>
            <a:off x="257174" y="1336431"/>
            <a:ext cx="3025955" cy="492443"/>
          </a:xfrm>
          <a:prstGeom prst="rect">
            <a:avLst/>
          </a:prstGeom>
        </p:spPr>
        <p:txBody>
          <a:bodyPr wrap="square" rtlCol="0">
            <a:spAutoFit/>
          </a:bodyPr>
          <a:lstStyle/>
          <a:p>
            <a:r>
              <a:rPr lang="en-CA" sz="2600" b="1" dirty="0">
                <a:solidFill>
                  <a:schemeClr val="accent2"/>
                </a:solidFill>
              </a:rPr>
              <a:t>What is DevOps?</a:t>
            </a:r>
          </a:p>
        </p:txBody>
      </p:sp>
      <p:sp>
        <p:nvSpPr>
          <p:cNvPr id="38" name="TextBox 37"/>
          <p:cNvSpPr txBox="1"/>
          <p:nvPr/>
        </p:nvSpPr>
        <p:spPr>
          <a:xfrm>
            <a:off x="301927" y="1803488"/>
            <a:ext cx="2896904" cy="1600438"/>
          </a:xfrm>
          <a:prstGeom prst="rect">
            <a:avLst/>
          </a:prstGeom>
        </p:spPr>
        <p:txBody>
          <a:bodyPr wrap="square" rtlCol="0">
            <a:spAutoFit/>
          </a:bodyPr>
          <a:lstStyle/>
          <a:p>
            <a:pPr algn="ctr"/>
            <a:r>
              <a:rPr lang="en-CA" sz="1400" dirty="0"/>
              <a:t>DevOps is an operational philosophy that seeks to promote an improved relationship between Development and Operations in order to break down existing silos and better align the groups in providing customer value.</a:t>
            </a:r>
          </a:p>
        </p:txBody>
      </p:sp>
    </p:spTree>
    <p:extLst>
      <p:ext uri="{BB962C8B-B14F-4D97-AF65-F5344CB8AC3E}">
        <p14:creationId xmlns:p14="http://schemas.microsoft.com/office/powerpoint/2010/main" val="28797409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Flowchart: Process 27"/>
          <p:cNvSpPr/>
          <p:nvPr/>
        </p:nvSpPr>
        <p:spPr>
          <a:xfrm>
            <a:off x="8778240" y="1144905"/>
            <a:ext cx="371026" cy="888168"/>
          </a:xfrm>
          <a:prstGeom prst="flowChartProcess">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7" name="Flowchart: Process 26"/>
          <p:cNvSpPr/>
          <p:nvPr/>
        </p:nvSpPr>
        <p:spPr>
          <a:xfrm>
            <a:off x="4429223" y="4651312"/>
            <a:ext cx="4714775" cy="1639197"/>
          </a:xfrm>
          <a:prstGeom prst="flowChartProcess">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5" name="Flowchart: Process 24"/>
          <p:cNvSpPr/>
          <p:nvPr/>
        </p:nvSpPr>
        <p:spPr>
          <a:xfrm>
            <a:off x="4429224" y="3271419"/>
            <a:ext cx="4714775" cy="1384995"/>
          </a:xfrm>
          <a:prstGeom prst="flowChartProcess">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4" name="Flowchart: Process 13"/>
          <p:cNvSpPr/>
          <p:nvPr/>
        </p:nvSpPr>
        <p:spPr>
          <a:xfrm>
            <a:off x="4429225" y="1941633"/>
            <a:ext cx="4714775" cy="1384995"/>
          </a:xfrm>
          <a:prstGeom prst="flowChartProcess">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5" name="Rectangle 14"/>
          <p:cNvSpPr/>
          <p:nvPr/>
        </p:nvSpPr>
        <p:spPr>
          <a:xfrm>
            <a:off x="0" y="1133475"/>
            <a:ext cx="4448920" cy="5388271"/>
          </a:xfrm>
          <a:prstGeom prst="rect">
            <a:avLst/>
          </a:prstGeom>
          <a:solidFill>
            <a:schemeClr val="bg1">
              <a:lumMod val="95000"/>
            </a:schemeClr>
          </a:solidFill>
          <a:ln>
            <a:solidFill>
              <a:schemeClr val="bg1">
                <a:alpha val="57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endParaRPr lang="en-US" dirty="0">
              <a:solidFill>
                <a:srgbClr val="29475F"/>
              </a:solidFill>
            </a:endParaRPr>
          </a:p>
        </p:txBody>
      </p:sp>
      <p:sp>
        <p:nvSpPr>
          <p:cNvPr id="2" name="Title 1"/>
          <p:cNvSpPr>
            <a:spLocks noGrp="1"/>
          </p:cNvSpPr>
          <p:nvPr>
            <p:ph type="title"/>
          </p:nvPr>
        </p:nvSpPr>
        <p:spPr/>
        <p:txBody>
          <a:bodyPr/>
          <a:lstStyle/>
          <a:p>
            <a:r>
              <a:rPr lang="en-US" dirty="0"/>
              <a:t>Introduce swarming to support the shift to a DevOps and Agile service support environment </a:t>
            </a:r>
            <a:endParaRPr lang="en-CA" dirty="0"/>
          </a:p>
        </p:txBody>
      </p:sp>
      <p:sp>
        <p:nvSpPr>
          <p:cNvPr id="12" name="TextBox 11"/>
          <p:cNvSpPr txBox="1"/>
          <p:nvPr/>
        </p:nvSpPr>
        <p:spPr>
          <a:xfrm>
            <a:off x="257174" y="1286061"/>
            <a:ext cx="3884004" cy="461665"/>
          </a:xfrm>
          <a:prstGeom prst="rect">
            <a:avLst/>
          </a:prstGeom>
          <a:noFill/>
        </p:spPr>
        <p:txBody>
          <a:bodyPr wrap="square" rtlCol="0">
            <a:spAutoFit/>
          </a:bodyPr>
          <a:lstStyle/>
          <a:p>
            <a:pPr algn="ctr"/>
            <a:r>
              <a:rPr lang="en-CA" sz="2400" b="1" dirty="0">
                <a:solidFill>
                  <a:schemeClr val="accent2"/>
                </a:solidFill>
              </a:rPr>
              <a:t>How can DevOps help?</a:t>
            </a:r>
          </a:p>
        </p:txBody>
      </p:sp>
      <p:sp>
        <p:nvSpPr>
          <p:cNvPr id="3" name="TextBox 2"/>
          <p:cNvSpPr txBox="1"/>
          <p:nvPr/>
        </p:nvSpPr>
        <p:spPr>
          <a:xfrm>
            <a:off x="7459102" y="6220262"/>
            <a:ext cx="1587294" cy="253916"/>
          </a:xfrm>
          <a:prstGeom prst="rect">
            <a:avLst/>
          </a:prstGeom>
        </p:spPr>
        <p:txBody>
          <a:bodyPr wrap="none" rtlCol="0">
            <a:spAutoFit/>
          </a:bodyPr>
          <a:lstStyle/>
          <a:p>
            <a:r>
              <a:rPr lang="en-CA" sz="1050" dirty="0"/>
              <a:t>(*Source: Puppet Labs)</a:t>
            </a:r>
          </a:p>
        </p:txBody>
      </p:sp>
      <p:sp>
        <p:nvSpPr>
          <p:cNvPr id="17" name="TextBox 16"/>
          <p:cNvSpPr txBox="1"/>
          <p:nvPr/>
        </p:nvSpPr>
        <p:spPr>
          <a:xfrm>
            <a:off x="4567236" y="1224886"/>
            <a:ext cx="4479160" cy="646331"/>
          </a:xfrm>
          <a:prstGeom prst="rect">
            <a:avLst/>
          </a:prstGeom>
          <a:solidFill>
            <a:schemeClr val="bg2">
              <a:lumMod val="95000"/>
              <a:alpha val="68000"/>
            </a:schemeClr>
          </a:solidFill>
          <a:effectLst/>
        </p:spPr>
        <p:txBody>
          <a:bodyPr wrap="square" rtlCol="0">
            <a:spAutoFit/>
          </a:bodyPr>
          <a:lstStyle/>
          <a:p>
            <a:pPr algn="ctr"/>
            <a:r>
              <a:rPr lang="en-CA" b="1" dirty="0">
                <a:solidFill>
                  <a:schemeClr val="accent1"/>
                </a:solidFill>
              </a:rPr>
              <a:t>DevOps has helped organizations realize the following benefits*:</a:t>
            </a:r>
          </a:p>
        </p:txBody>
      </p:sp>
      <p:sp>
        <p:nvSpPr>
          <p:cNvPr id="23" name="TextBox 22"/>
          <p:cNvSpPr txBox="1"/>
          <p:nvPr/>
        </p:nvSpPr>
        <p:spPr>
          <a:xfrm>
            <a:off x="5741121" y="3510583"/>
            <a:ext cx="3402879" cy="1384995"/>
          </a:xfrm>
          <a:prstGeom prst="rect">
            <a:avLst/>
          </a:prstGeom>
        </p:spPr>
        <p:txBody>
          <a:bodyPr wrap="square" rtlCol="0">
            <a:spAutoFit/>
          </a:bodyPr>
          <a:lstStyle/>
          <a:p>
            <a:pPr algn="ctr"/>
            <a:r>
              <a:rPr lang="en-CA" sz="1400" b="1" dirty="0">
                <a:solidFill>
                  <a:schemeClr val="tx2"/>
                </a:solidFill>
              </a:rPr>
              <a:t>Improved defect detection</a:t>
            </a:r>
          </a:p>
          <a:p>
            <a:pPr algn="ctr"/>
            <a:endParaRPr lang="en-CA" sz="1400" b="1" dirty="0">
              <a:solidFill>
                <a:schemeClr val="tx2"/>
              </a:solidFill>
            </a:endParaRPr>
          </a:p>
          <a:p>
            <a:pPr algn="ctr"/>
            <a:r>
              <a:rPr lang="en-CA" sz="1400" b="1" dirty="0">
                <a:solidFill>
                  <a:schemeClr val="tx2"/>
                </a:solidFill>
              </a:rPr>
              <a:t>Lower change failure rates</a:t>
            </a:r>
          </a:p>
          <a:p>
            <a:pPr algn="ctr"/>
            <a:endParaRPr lang="en-CA" sz="1400" b="1" i="1" dirty="0">
              <a:solidFill>
                <a:schemeClr val="tx2"/>
              </a:solidFill>
            </a:endParaRPr>
          </a:p>
          <a:p>
            <a:pPr algn="ctr"/>
            <a:r>
              <a:rPr lang="en-CA" sz="1400" b="1" dirty="0">
                <a:solidFill>
                  <a:schemeClr val="tx2"/>
                </a:solidFill>
              </a:rPr>
              <a:t>Reduced deployment failures and rollbacks</a:t>
            </a:r>
            <a:endParaRPr lang="en-CA" sz="1400" b="1" i="1" dirty="0">
              <a:solidFill>
                <a:schemeClr val="tx2"/>
              </a:solidFill>
            </a:endParaRPr>
          </a:p>
        </p:txBody>
      </p:sp>
      <p:sp>
        <p:nvSpPr>
          <p:cNvPr id="26" name="TextBox 25"/>
          <p:cNvSpPr txBox="1"/>
          <p:nvPr/>
        </p:nvSpPr>
        <p:spPr>
          <a:xfrm>
            <a:off x="5741121" y="2086625"/>
            <a:ext cx="3402879" cy="1169551"/>
          </a:xfrm>
          <a:prstGeom prst="rect">
            <a:avLst/>
          </a:prstGeom>
        </p:spPr>
        <p:txBody>
          <a:bodyPr wrap="square" rtlCol="0">
            <a:spAutoFit/>
          </a:bodyPr>
          <a:lstStyle/>
          <a:p>
            <a:pPr algn="ctr"/>
            <a:r>
              <a:rPr lang="en-CA" sz="1400" b="1" dirty="0">
                <a:solidFill>
                  <a:schemeClr val="tx2"/>
                </a:solidFill>
              </a:rPr>
              <a:t>Increased release velocity</a:t>
            </a:r>
          </a:p>
          <a:p>
            <a:pPr algn="ctr"/>
            <a:endParaRPr lang="en-CA" sz="1400" b="1" dirty="0">
              <a:solidFill>
                <a:schemeClr val="tx2"/>
              </a:solidFill>
            </a:endParaRPr>
          </a:p>
          <a:p>
            <a:pPr algn="ctr"/>
            <a:r>
              <a:rPr lang="en-CA" sz="1400" b="1" dirty="0">
                <a:solidFill>
                  <a:schemeClr val="tx2"/>
                </a:solidFill>
              </a:rPr>
              <a:t>Shorter lead times</a:t>
            </a:r>
          </a:p>
          <a:p>
            <a:pPr algn="ctr"/>
            <a:endParaRPr lang="en-CA" sz="1400" b="1" dirty="0">
              <a:solidFill>
                <a:schemeClr val="tx2"/>
              </a:solidFill>
            </a:endParaRPr>
          </a:p>
          <a:p>
            <a:pPr algn="ctr"/>
            <a:r>
              <a:rPr lang="en-CA" sz="1400" b="1" dirty="0">
                <a:solidFill>
                  <a:schemeClr val="tx2"/>
                </a:solidFill>
              </a:rPr>
              <a:t>Reduced time to recover upon failure</a:t>
            </a:r>
          </a:p>
        </p:txBody>
      </p:sp>
      <p:cxnSp>
        <p:nvCxnSpPr>
          <p:cNvPr id="20" name="Straight Connector 19"/>
          <p:cNvCxnSpPr/>
          <p:nvPr/>
        </p:nvCxnSpPr>
        <p:spPr>
          <a:xfrm>
            <a:off x="4603294" y="3372432"/>
            <a:ext cx="4408821" cy="0"/>
          </a:xfrm>
          <a:prstGeom prst="line">
            <a:avLst/>
          </a:prstGeom>
          <a:ln w="28575">
            <a:solidFill>
              <a:schemeClr val="accent3">
                <a:lumMod val="20000"/>
                <a:lumOff val="80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4603294" y="4989443"/>
            <a:ext cx="4408821" cy="0"/>
          </a:xfrm>
          <a:prstGeom prst="line">
            <a:avLst/>
          </a:prstGeom>
          <a:ln w="28575">
            <a:solidFill>
              <a:schemeClr val="accent3">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36" name="TextBox 35"/>
          <p:cNvSpPr txBox="1"/>
          <p:nvPr/>
        </p:nvSpPr>
        <p:spPr>
          <a:xfrm>
            <a:off x="5741121" y="5066294"/>
            <a:ext cx="3402877" cy="1169551"/>
          </a:xfrm>
          <a:prstGeom prst="rect">
            <a:avLst/>
          </a:prstGeom>
        </p:spPr>
        <p:txBody>
          <a:bodyPr wrap="square" rtlCol="0">
            <a:spAutoFit/>
          </a:bodyPr>
          <a:lstStyle/>
          <a:p>
            <a:pPr algn="ctr"/>
            <a:r>
              <a:rPr lang="en-CA" sz="1400" b="1" dirty="0">
                <a:solidFill>
                  <a:schemeClr val="tx2"/>
                </a:solidFill>
              </a:rPr>
              <a:t>Increased collaboration</a:t>
            </a:r>
          </a:p>
          <a:p>
            <a:pPr algn="ctr"/>
            <a:endParaRPr lang="en-CA" sz="1400" b="1" dirty="0">
              <a:solidFill>
                <a:schemeClr val="tx2"/>
              </a:solidFill>
            </a:endParaRPr>
          </a:p>
          <a:p>
            <a:pPr algn="ctr"/>
            <a:r>
              <a:rPr lang="en-CA" sz="1400" b="1" dirty="0">
                <a:solidFill>
                  <a:schemeClr val="tx2"/>
                </a:solidFill>
              </a:rPr>
              <a:t>Increased customer satisfaction</a:t>
            </a:r>
          </a:p>
          <a:p>
            <a:pPr algn="ctr"/>
            <a:endParaRPr lang="en-CA" sz="1400" b="1" i="1" dirty="0">
              <a:solidFill>
                <a:schemeClr val="tx2"/>
              </a:solidFill>
            </a:endParaRPr>
          </a:p>
          <a:p>
            <a:pPr algn="ctr"/>
            <a:r>
              <a:rPr lang="en-CA" sz="1400" b="1" dirty="0">
                <a:solidFill>
                  <a:schemeClr val="tx2"/>
                </a:solidFill>
              </a:rPr>
              <a:t>Improved ability to innovate</a:t>
            </a:r>
            <a:endParaRPr lang="en-CA" sz="1400" b="1" i="1" dirty="0">
              <a:solidFill>
                <a:schemeClr val="tx2"/>
              </a:solidFill>
            </a:endParaRPr>
          </a:p>
        </p:txBody>
      </p:sp>
      <p:sp>
        <p:nvSpPr>
          <p:cNvPr id="62" name="Rectangle 61"/>
          <p:cNvSpPr/>
          <p:nvPr/>
        </p:nvSpPr>
        <p:spPr>
          <a:xfrm>
            <a:off x="737384" y="5877551"/>
            <a:ext cx="3785485" cy="307777"/>
          </a:xfrm>
          <a:prstGeom prst="rect">
            <a:avLst/>
          </a:prstGeom>
        </p:spPr>
        <p:txBody>
          <a:bodyPr wrap="square">
            <a:spAutoFit/>
          </a:bodyPr>
          <a:lstStyle/>
          <a:p>
            <a:pPr>
              <a:buSzPct val="140000"/>
            </a:pPr>
            <a:r>
              <a:rPr lang="en-CA" sz="1400" dirty="0">
                <a:solidFill>
                  <a:srgbClr val="333333"/>
                </a:solidFill>
              </a:rPr>
              <a:t>Enhance the customer experience.</a:t>
            </a:r>
          </a:p>
        </p:txBody>
      </p:sp>
      <p:sp>
        <p:nvSpPr>
          <p:cNvPr id="63" name="Rectangle 62"/>
          <p:cNvSpPr/>
          <p:nvPr/>
        </p:nvSpPr>
        <p:spPr>
          <a:xfrm>
            <a:off x="36933" y="3334890"/>
            <a:ext cx="3084499" cy="338554"/>
          </a:xfrm>
          <a:prstGeom prst="rect">
            <a:avLst/>
          </a:prstGeom>
        </p:spPr>
        <p:txBody>
          <a:bodyPr wrap="none">
            <a:spAutoFit/>
          </a:bodyPr>
          <a:lstStyle/>
          <a:p>
            <a:r>
              <a:rPr lang="en-CA" sz="1600" b="1" dirty="0"/>
              <a:t>It enables IT organizations to:</a:t>
            </a:r>
          </a:p>
        </p:txBody>
      </p:sp>
      <p:sp>
        <p:nvSpPr>
          <p:cNvPr id="64" name="Oval 145407"/>
          <p:cNvSpPr/>
          <p:nvPr/>
        </p:nvSpPr>
        <p:spPr>
          <a:xfrm>
            <a:off x="291360" y="3740163"/>
            <a:ext cx="400594" cy="400594"/>
          </a:xfrm>
          <a:prstGeom prst="ellipse">
            <a:avLst/>
          </a:prstGeom>
          <a:solidFill>
            <a:schemeClr val="accent2"/>
          </a:solidFill>
          <a:ln>
            <a:noFill/>
          </a:ln>
          <a:effectLst>
            <a:outerShdw blurRad="12700" dist="12700" dir="2700000" algn="tl" rotWithShape="0">
              <a:prstClr val="black">
                <a:alpha val="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65" name="Oval 145408"/>
          <p:cNvSpPr/>
          <p:nvPr/>
        </p:nvSpPr>
        <p:spPr>
          <a:xfrm>
            <a:off x="291360" y="4262095"/>
            <a:ext cx="400594" cy="400594"/>
          </a:xfrm>
          <a:prstGeom prst="ellipse">
            <a:avLst/>
          </a:prstGeom>
          <a:solidFill>
            <a:schemeClr val="accent2"/>
          </a:solidFill>
          <a:ln>
            <a:noFill/>
          </a:ln>
          <a:effectLst>
            <a:outerShdw blurRad="12700" dist="12700" dir="2700000" algn="tl" rotWithShape="0">
              <a:prstClr val="black">
                <a:alpha val="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66" name="Oval 145410"/>
          <p:cNvSpPr/>
          <p:nvPr/>
        </p:nvSpPr>
        <p:spPr>
          <a:xfrm>
            <a:off x="291360" y="5827891"/>
            <a:ext cx="400594" cy="400594"/>
          </a:xfrm>
          <a:prstGeom prst="ellipse">
            <a:avLst/>
          </a:prstGeom>
          <a:solidFill>
            <a:schemeClr val="accent2"/>
          </a:solidFill>
          <a:ln>
            <a:noFill/>
          </a:ln>
          <a:effectLst>
            <a:outerShdw blurRad="12700" dist="12700" dir="2700000" algn="tl" rotWithShape="0">
              <a:prstClr val="black">
                <a:alpha val="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67" name="Oval 145408"/>
          <p:cNvSpPr/>
          <p:nvPr/>
        </p:nvSpPr>
        <p:spPr>
          <a:xfrm>
            <a:off x="291360" y="4784027"/>
            <a:ext cx="400594" cy="400594"/>
          </a:xfrm>
          <a:prstGeom prst="ellipse">
            <a:avLst/>
          </a:prstGeom>
          <a:solidFill>
            <a:schemeClr val="accent2"/>
          </a:solidFill>
          <a:ln>
            <a:noFill/>
          </a:ln>
          <a:effectLst>
            <a:outerShdw blurRad="12700" dist="12700" dir="2700000" algn="tl" rotWithShape="0">
              <a:prstClr val="black">
                <a:alpha val="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68" name="Oval 145408"/>
          <p:cNvSpPr/>
          <p:nvPr/>
        </p:nvSpPr>
        <p:spPr>
          <a:xfrm>
            <a:off x="291360" y="5305959"/>
            <a:ext cx="400594" cy="400594"/>
          </a:xfrm>
          <a:prstGeom prst="ellipse">
            <a:avLst/>
          </a:prstGeom>
          <a:solidFill>
            <a:schemeClr val="accent2"/>
          </a:solidFill>
          <a:ln>
            <a:noFill/>
          </a:ln>
          <a:effectLst>
            <a:outerShdw blurRad="12700" dist="12700" dir="2700000" algn="tl" rotWithShape="0">
              <a:prstClr val="black">
                <a:alpha val="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69" name="Rectangle 68"/>
          <p:cNvSpPr/>
          <p:nvPr/>
        </p:nvSpPr>
        <p:spPr>
          <a:xfrm>
            <a:off x="741040" y="3782741"/>
            <a:ext cx="3781830" cy="307777"/>
          </a:xfrm>
          <a:prstGeom prst="rect">
            <a:avLst/>
          </a:prstGeom>
        </p:spPr>
        <p:txBody>
          <a:bodyPr wrap="square">
            <a:spAutoFit/>
          </a:bodyPr>
          <a:lstStyle/>
          <a:p>
            <a:pPr>
              <a:buSzPct val="140000"/>
            </a:pPr>
            <a:r>
              <a:rPr lang="en-CA" sz="1400" dirty="0">
                <a:solidFill>
                  <a:srgbClr val="333333"/>
                </a:solidFill>
              </a:rPr>
              <a:t>Align to the overarching business objectives.</a:t>
            </a:r>
          </a:p>
        </p:txBody>
      </p:sp>
      <p:sp>
        <p:nvSpPr>
          <p:cNvPr id="70" name="Rectangle 69"/>
          <p:cNvSpPr/>
          <p:nvPr/>
        </p:nvSpPr>
        <p:spPr>
          <a:xfrm>
            <a:off x="740856" y="4201426"/>
            <a:ext cx="3782014" cy="523220"/>
          </a:xfrm>
          <a:prstGeom prst="rect">
            <a:avLst/>
          </a:prstGeom>
        </p:spPr>
        <p:txBody>
          <a:bodyPr wrap="square">
            <a:spAutoFit/>
          </a:bodyPr>
          <a:lstStyle/>
          <a:p>
            <a:pPr>
              <a:buSzPct val="140000"/>
            </a:pPr>
            <a:r>
              <a:rPr lang="en-CA" sz="1400" dirty="0">
                <a:solidFill>
                  <a:srgbClr val="333333"/>
                </a:solidFill>
              </a:rPr>
              <a:t>Break down cross-functional silos and remove bottlenecks.</a:t>
            </a:r>
          </a:p>
        </p:txBody>
      </p:sp>
      <p:sp>
        <p:nvSpPr>
          <p:cNvPr id="71" name="Rectangle 70"/>
          <p:cNvSpPr/>
          <p:nvPr/>
        </p:nvSpPr>
        <p:spPr>
          <a:xfrm>
            <a:off x="741040" y="4718239"/>
            <a:ext cx="3781830" cy="523220"/>
          </a:xfrm>
          <a:prstGeom prst="rect">
            <a:avLst/>
          </a:prstGeom>
        </p:spPr>
        <p:txBody>
          <a:bodyPr wrap="square">
            <a:spAutoFit/>
          </a:bodyPr>
          <a:lstStyle/>
          <a:p>
            <a:pPr>
              <a:buSzPct val="140000"/>
            </a:pPr>
            <a:r>
              <a:rPr lang="en-CA" sz="1400" dirty="0">
                <a:solidFill>
                  <a:srgbClr val="333333"/>
                </a:solidFill>
              </a:rPr>
              <a:t>Increase cross-team collaboration and transparency.</a:t>
            </a:r>
          </a:p>
        </p:txBody>
      </p:sp>
      <p:sp>
        <p:nvSpPr>
          <p:cNvPr id="72" name="Rectangle 71"/>
          <p:cNvSpPr/>
          <p:nvPr/>
        </p:nvSpPr>
        <p:spPr>
          <a:xfrm>
            <a:off x="737982" y="5247453"/>
            <a:ext cx="3784887" cy="523220"/>
          </a:xfrm>
          <a:prstGeom prst="rect">
            <a:avLst/>
          </a:prstGeom>
        </p:spPr>
        <p:txBody>
          <a:bodyPr wrap="square">
            <a:spAutoFit/>
          </a:bodyPr>
          <a:lstStyle/>
          <a:p>
            <a:pPr>
              <a:buSzPct val="140000"/>
            </a:pPr>
            <a:r>
              <a:rPr lang="en-CA" sz="1400" dirty="0">
                <a:solidFill>
                  <a:srgbClr val="333333"/>
                </a:solidFill>
              </a:rPr>
              <a:t>Improve the quality and performance of applications.</a:t>
            </a:r>
          </a:p>
        </p:txBody>
      </p:sp>
      <p:pic>
        <p:nvPicPr>
          <p:cNvPr id="73" name="Picture 7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7389" y="3790802"/>
            <a:ext cx="308536" cy="308536"/>
          </a:xfrm>
          <a:prstGeom prst="rect">
            <a:avLst/>
          </a:prstGeom>
        </p:spPr>
      </p:pic>
      <p:pic>
        <p:nvPicPr>
          <p:cNvPr id="74" name="Picture 7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7389" y="4302918"/>
            <a:ext cx="308536" cy="308536"/>
          </a:xfrm>
          <a:prstGeom prst="rect">
            <a:avLst/>
          </a:prstGeom>
        </p:spPr>
      </p:pic>
      <p:pic>
        <p:nvPicPr>
          <p:cNvPr id="75" name="Picture 7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7389" y="4827107"/>
            <a:ext cx="308536" cy="308536"/>
          </a:xfrm>
          <a:prstGeom prst="rect">
            <a:avLst/>
          </a:prstGeom>
        </p:spPr>
      </p:pic>
      <p:pic>
        <p:nvPicPr>
          <p:cNvPr id="76" name="Picture 7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7389" y="5352367"/>
            <a:ext cx="308536" cy="308536"/>
          </a:xfrm>
          <a:prstGeom prst="rect">
            <a:avLst/>
          </a:prstGeom>
        </p:spPr>
      </p:pic>
      <p:pic>
        <p:nvPicPr>
          <p:cNvPr id="77" name="Picture 7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6791" y="5879855"/>
            <a:ext cx="308536" cy="308536"/>
          </a:xfrm>
          <a:prstGeom prst="rect">
            <a:avLst/>
          </a:prstGeom>
        </p:spPr>
      </p:pic>
      <p:sp>
        <p:nvSpPr>
          <p:cNvPr id="78" name="Rectangle 77"/>
          <p:cNvSpPr/>
          <p:nvPr/>
        </p:nvSpPr>
        <p:spPr>
          <a:xfrm>
            <a:off x="257174" y="2105363"/>
            <a:ext cx="4017677" cy="830997"/>
          </a:xfrm>
          <a:prstGeom prst="rect">
            <a:avLst/>
          </a:prstGeom>
        </p:spPr>
        <p:txBody>
          <a:bodyPr wrap="square">
            <a:spAutoFit/>
          </a:bodyPr>
          <a:lstStyle/>
          <a:p>
            <a:pPr algn="ctr"/>
            <a:r>
              <a:rPr lang="en-CA" sz="1600" b="1" dirty="0">
                <a:solidFill>
                  <a:schemeClr val="tx2"/>
                </a:solidFill>
              </a:rPr>
              <a:t>DevOps paves a targeted, yet flexible path for the future success of your organization.</a:t>
            </a:r>
            <a:endParaRPr lang="en-CA" sz="1600" dirty="0">
              <a:solidFill>
                <a:schemeClr val="accent1"/>
              </a:solidFill>
            </a:endParaRPr>
          </a:p>
        </p:txBody>
      </p:sp>
      <p:pic>
        <p:nvPicPr>
          <p:cNvPr id="4" name="Picture 3"/>
          <p:cNvPicPr>
            <a:picLocks noChangeAspect="1"/>
          </p:cNvPicPr>
          <p:nvPr/>
        </p:nvPicPr>
        <p:blipFill rotWithShape="1">
          <a:blip r:embed="rId4" cstate="print">
            <a:clrChange>
              <a:clrFrom>
                <a:srgbClr val="F9FAFC"/>
              </a:clrFrom>
              <a:clrTo>
                <a:srgbClr val="F9FAFC">
                  <a:alpha val="0"/>
                </a:srgbClr>
              </a:clrTo>
            </a:clrChange>
            <a:duotone>
              <a:schemeClr val="accent1">
                <a:shade val="45000"/>
                <a:satMod val="135000"/>
              </a:schemeClr>
              <a:prstClr val="white"/>
            </a:duotone>
            <a:extLst>
              <a:ext uri="{28A0092B-C50C-407E-A947-70E740481C1C}">
                <a14:useLocalDpi xmlns:a14="http://schemas.microsoft.com/office/drawing/2010/main" val="0"/>
              </a:ext>
            </a:extLst>
          </a:blip>
          <a:srcRect/>
          <a:stretch/>
        </p:blipFill>
        <p:spPr>
          <a:xfrm>
            <a:off x="4544129" y="2012753"/>
            <a:ext cx="1191726" cy="1277586"/>
          </a:xfrm>
          <a:prstGeom prst="rect">
            <a:avLst/>
          </a:prstGeom>
        </p:spPr>
      </p:pic>
      <p:pic>
        <p:nvPicPr>
          <p:cNvPr id="5" name="Picture 4"/>
          <p:cNvPicPr>
            <a:picLocks noChangeAspect="1"/>
          </p:cNvPicPr>
          <p:nvPr/>
        </p:nvPicPr>
        <p:blipFill rotWithShape="1">
          <a:blip r:embed="rId5" cstate="print">
            <a:clrChange>
              <a:clrFrom>
                <a:srgbClr val="F9FAFC"/>
              </a:clrFrom>
              <a:clrTo>
                <a:srgbClr val="F9FAFC">
                  <a:alpha val="0"/>
                </a:srgbClr>
              </a:clrTo>
            </a:clrChange>
            <a:duotone>
              <a:schemeClr val="accent1">
                <a:shade val="45000"/>
                <a:satMod val="135000"/>
              </a:schemeClr>
              <a:prstClr val="white"/>
            </a:duotone>
            <a:extLst>
              <a:ext uri="{28A0092B-C50C-407E-A947-70E740481C1C}">
                <a14:useLocalDpi xmlns:a14="http://schemas.microsoft.com/office/drawing/2010/main" val="0"/>
              </a:ext>
            </a:extLst>
          </a:blip>
          <a:srcRect/>
          <a:stretch/>
        </p:blipFill>
        <p:spPr>
          <a:xfrm>
            <a:off x="4565958" y="3543273"/>
            <a:ext cx="1148068" cy="1335802"/>
          </a:xfrm>
          <a:prstGeom prst="rect">
            <a:avLst/>
          </a:prstGeom>
        </p:spPr>
      </p:pic>
      <p:pic>
        <p:nvPicPr>
          <p:cNvPr id="6" name="Picture 5"/>
          <p:cNvPicPr>
            <a:picLocks noChangeAspect="1"/>
          </p:cNvPicPr>
          <p:nvPr/>
        </p:nvPicPr>
        <p:blipFill rotWithShape="1">
          <a:blip r:embed="rId6" cstate="print">
            <a:clrChange>
              <a:clrFrom>
                <a:srgbClr val="F9FAFC"/>
              </a:clrFrom>
              <a:clrTo>
                <a:srgbClr val="F9FAFC">
                  <a:alpha val="0"/>
                </a:srgbClr>
              </a:clrTo>
            </a:clrChange>
            <a:duotone>
              <a:schemeClr val="accent1">
                <a:shade val="45000"/>
                <a:satMod val="135000"/>
              </a:schemeClr>
              <a:prstClr val="white"/>
            </a:duotone>
            <a:extLst>
              <a:ext uri="{28A0092B-C50C-407E-A947-70E740481C1C}">
                <a14:useLocalDpi xmlns:a14="http://schemas.microsoft.com/office/drawing/2010/main" val="0"/>
              </a:ext>
            </a:extLst>
          </a:blip>
          <a:srcRect/>
          <a:stretch/>
        </p:blipFill>
        <p:spPr>
          <a:xfrm>
            <a:off x="4608266" y="5123619"/>
            <a:ext cx="1063453" cy="1051505"/>
          </a:xfrm>
          <a:prstGeom prst="rect">
            <a:avLst/>
          </a:prstGeom>
        </p:spPr>
      </p:pic>
    </p:spTree>
    <p:extLst>
      <p:ext uri="{BB962C8B-B14F-4D97-AF65-F5344CB8AC3E}">
        <p14:creationId xmlns:p14="http://schemas.microsoft.com/office/powerpoint/2010/main" val="30361974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Flowchart: Process 27"/>
          <p:cNvSpPr/>
          <p:nvPr/>
        </p:nvSpPr>
        <p:spPr>
          <a:xfrm>
            <a:off x="8778240" y="1144905"/>
            <a:ext cx="371026" cy="888168"/>
          </a:xfrm>
          <a:prstGeom prst="flowChartProcess">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7" name="Flowchart: Process 26"/>
          <p:cNvSpPr/>
          <p:nvPr/>
        </p:nvSpPr>
        <p:spPr>
          <a:xfrm>
            <a:off x="4429223" y="4651312"/>
            <a:ext cx="4714775" cy="1639197"/>
          </a:xfrm>
          <a:prstGeom prst="flowChartProcess">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5" name="Flowchart: Process 24"/>
          <p:cNvSpPr/>
          <p:nvPr/>
        </p:nvSpPr>
        <p:spPr>
          <a:xfrm>
            <a:off x="4429224" y="3271419"/>
            <a:ext cx="4714775" cy="1384995"/>
          </a:xfrm>
          <a:prstGeom prst="flowChartProcess">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4" name="Flowchart: Process 13"/>
          <p:cNvSpPr/>
          <p:nvPr/>
        </p:nvSpPr>
        <p:spPr>
          <a:xfrm>
            <a:off x="4429225" y="1941633"/>
            <a:ext cx="4714775" cy="1384995"/>
          </a:xfrm>
          <a:prstGeom prst="flowChartProcess">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5" name="Rectangle 14"/>
          <p:cNvSpPr/>
          <p:nvPr/>
        </p:nvSpPr>
        <p:spPr>
          <a:xfrm>
            <a:off x="0" y="1133475"/>
            <a:ext cx="4448920" cy="5388271"/>
          </a:xfrm>
          <a:prstGeom prst="rect">
            <a:avLst/>
          </a:prstGeom>
          <a:solidFill>
            <a:schemeClr val="bg1">
              <a:lumMod val="95000"/>
            </a:schemeClr>
          </a:solidFill>
          <a:ln>
            <a:solidFill>
              <a:schemeClr val="bg1">
                <a:alpha val="57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endParaRPr lang="en-US" dirty="0">
              <a:solidFill>
                <a:srgbClr val="29475F"/>
              </a:solidFill>
            </a:endParaRPr>
          </a:p>
        </p:txBody>
      </p:sp>
      <p:sp>
        <p:nvSpPr>
          <p:cNvPr id="3" name="Title 2"/>
          <p:cNvSpPr>
            <a:spLocks noGrp="1"/>
          </p:cNvSpPr>
          <p:nvPr>
            <p:ph type="title"/>
          </p:nvPr>
        </p:nvSpPr>
        <p:spPr/>
        <p:txBody>
          <a:bodyPr/>
          <a:lstStyle/>
          <a:p>
            <a:r>
              <a:rPr lang="en-US" dirty="0"/>
              <a:t>Cisco, IBM, BMC Software, Microsoft, and Red Hat have seen massive improvements since adopting swarming practices</a:t>
            </a:r>
            <a:endParaRPr lang="en-CA" dirty="0"/>
          </a:p>
        </p:txBody>
      </p:sp>
      <p:sp>
        <p:nvSpPr>
          <p:cNvPr id="12" name="TextBox 11"/>
          <p:cNvSpPr txBox="1"/>
          <p:nvPr/>
        </p:nvSpPr>
        <p:spPr>
          <a:xfrm>
            <a:off x="257174" y="1286061"/>
            <a:ext cx="3884004" cy="830997"/>
          </a:xfrm>
          <a:prstGeom prst="rect">
            <a:avLst/>
          </a:prstGeom>
          <a:noFill/>
        </p:spPr>
        <p:txBody>
          <a:bodyPr wrap="square" rtlCol="0">
            <a:spAutoFit/>
          </a:bodyPr>
          <a:lstStyle/>
          <a:p>
            <a:pPr algn="ctr"/>
            <a:r>
              <a:rPr lang="en-US" sz="2400" b="1" dirty="0">
                <a:solidFill>
                  <a:schemeClr val="accent1"/>
                </a:solidFill>
              </a:rPr>
              <a:t>What are the benefits of swarming support?</a:t>
            </a:r>
            <a:endParaRPr lang="en-CA" sz="2400" b="1" dirty="0">
              <a:solidFill>
                <a:schemeClr val="accent1"/>
              </a:solidFill>
            </a:endParaRPr>
          </a:p>
        </p:txBody>
      </p:sp>
      <p:sp>
        <p:nvSpPr>
          <p:cNvPr id="17" name="TextBox 16"/>
          <p:cNvSpPr txBox="1"/>
          <p:nvPr/>
        </p:nvSpPr>
        <p:spPr>
          <a:xfrm>
            <a:off x="4567236" y="1224886"/>
            <a:ext cx="4479160" cy="646331"/>
          </a:xfrm>
          <a:prstGeom prst="rect">
            <a:avLst/>
          </a:prstGeom>
          <a:solidFill>
            <a:schemeClr val="bg2">
              <a:lumMod val="95000"/>
              <a:alpha val="68000"/>
            </a:schemeClr>
          </a:solidFill>
          <a:effectLst/>
        </p:spPr>
        <p:txBody>
          <a:bodyPr wrap="square" rtlCol="0">
            <a:spAutoFit/>
          </a:bodyPr>
          <a:lstStyle/>
          <a:p>
            <a:pPr algn="ctr"/>
            <a:r>
              <a:rPr lang="en-CA" b="1" dirty="0">
                <a:solidFill>
                  <a:schemeClr val="accent3"/>
                </a:solidFill>
              </a:rPr>
              <a:t>Swarming helps organizations realize the following benefits:</a:t>
            </a:r>
          </a:p>
        </p:txBody>
      </p:sp>
      <p:sp>
        <p:nvSpPr>
          <p:cNvPr id="23" name="TextBox 22"/>
          <p:cNvSpPr txBox="1"/>
          <p:nvPr/>
        </p:nvSpPr>
        <p:spPr>
          <a:xfrm>
            <a:off x="5741121" y="3510583"/>
            <a:ext cx="3402879" cy="1384995"/>
          </a:xfrm>
          <a:prstGeom prst="rect">
            <a:avLst/>
          </a:prstGeom>
        </p:spPr>
        <p:txBody>
          <a:bodyPr wrap="square" rtlCol="0">
            <a:spAutoFit/>
          </a:bodyPr>
          <a:lstStyle/>
          <a:p>
            <a:pPr algn="ctr"/>
            <a:r>
              <a:rPr lang="en-CA" sz="1400" b="1" dirty="0">
                <a:solidFill>
                  <a:schemeClr val="tx2"/>
                </a:solidFill>
              </a:rPr>
              <a:t>Reduce the skills gaps</a:t>
            </a:r>
          </a:p>
          <a:p>
            <a:pPr algn="ctr"/>
            <a:endParaRPr lang="en-CA" sz="1400" b="1" dirty="0">
              <a:solidFill>
                <a:schemeClr val="tx2"/>
              </a:solidFill>
            </a:endParaRPr>
          </a:p>
          <a:p>
            <a:pPr algn="ctr"/>
            <a:r>
              <a:rPr lang="en-US" sz="1400" b="1" dirty="0">
                <a:solidFill>
                  <a:schemeClr val="tx2"/>
                </a:solidFill>
              </a:rPr>
              <a:t>Facilitate faster root-cause analysis</a:t>
            </a:r>
            <a:endParaRPr lang="en-CA" sz="1400" b="1" dirty="0">
              <a:solidFill>
                <a:schemeClr val="tx2"/>
              </a:solidFill>
            </a:endParaRPr>
          </a:p>
          <a:p>
            <a:pPr algn="ctr"/>
            <a:endParaRPr lang="en-CA" sz="1400" b="1" i="1" dirty="0">
              <a:solidFill>
                <a:schemeClr val="tx2"/>
              </a:solidFill>
            </a:endParaRPr>
          </a:p>
          <a:p>
            <a:pPr algn="ctr"/>
            <a:r>
              <a:rPr lang="en-CA" sz="1400" b="1" dirty="0">
                <a:solidFill>
                  <a:schemeClr val="tx2"/>
                </a:solidFill>
              </a:rPr>
              <a:t>Foster team spirit and skills development </a:t>
            </a:r>
            <a:endParaRPr lang="en-CA" sz="1400" b="1" i="1" dirty="0">
              <a:solidFill>
                <a:schemeClr val="tx2"/>
              </a:solidFill>
            </a:endParaRPr>
          </a:p>
        </p:txBody>
      </p:sp>
      <p:sp>
        <p:nvSpPr>
          <p:cNvPr id="26" name="TextBox 25"/>
          <p:cNvSpPr txBox="1"/>
          <p:nvPr/>
        </p:nvSpPr>
        <p:spPr>
          <a:xfrm>
            <a:off x="5741121" y="2086625"/>
            <a:ext cx="3402879" cy="1169551"/>
          </a:xfrm>
          <a:prstGeom prst="rect">
            <a:avLst/>
          </a:prstGeom>
        </p:spPr>
        <p:txBody>
          <a:bodyPr wrap="square" rtlCol="0">
            <a:spAutoFit/>
          </a:bodyPr>
          <a:lstStyle/>
          <a:p>
            <a:pPr algn="ctr"/>
            <a:r>
              <a:rPr lang="en-CA" sz="1400" b="1" dirty="0">
                <a:solidFill>
                  <a:schemeClr val="tx2"/>
                </a:solidFill>
              </a:rPr>
              <a:t>Decrease onboarding times by 50%</a:t>
            </a:r>
          </a:p>
          <a:p>
            <a:pPr algn="ctr"/>
            <a:endParaRPr lang="en-CA" sz="1400" b="1" dirty="0">
              <a:solidFill>
                <a:schemeClr val="tx2"/>
              </a:solidFill>
            </a:endParaRPr>
          </a:p>
          <a:p>
            <a:pPr algn="ctr"/>
            <a:r>
              <a:rPr lang="en-US" sz="1400" b="1" dirty="0">
                <a:solidFill>
                  <a:schemeClr val="tx2"/>
                </a:solidFill>
              </a:rPr>
              <a:t>Faster incident resolution</a:t>
            </a:r>
            <a:endParaRPr lang="en-CA" sz="1400" b="1" dirty="0">
              <a:solidFill>
                <a:schemeClr val="tx2"/>
              </a:solidFill>
            </a:endParaRPr>
          </a:p>
          <a:p>
            <a:pPr algn="ctr"/>
            <a:endParaRPr lang="en-CA" sz="1400" b="1" dirty="0">
              <a:solidFill>
                <a:schemeClr val="tx2"/>
              </a:solidFill>
            </a:endParaRPr>
          </a:p>
          <a:p>
            <a:pPr algn="ctr"/>
            <a:r>
              <a:rPr lang="en-CA" sz="1400" b="1" dirty="0">
                <a:solidFill>
                  <a:schemeClr val="tx2"/>
                </a:solidFill>
              </a:rPr>
              <a:t>Streamline support processes</a:t>
            </a:r>
          </a:p>
        </p:txBody>
      </p:sp>
      <p:cxnSp>
        <p:nvCxnSpPr>
          <p:cNvPr id="20" name="Straight Connector 19"/>
          <p:cNvCxnSpPr/>
          <p:nvPr/>
        </p:nvCxnSpPr>
        <p:spPr>
          <a:xfrm>
            <a:off x="4603294" y="3372432"/>
            <a:ext cx="4408821" cy="0"/>
          </a:xfrm>
          <a:prstGeom prst="line">
            <a:avLst/>
          </a:prstGeom>
          <a:ln w="28575">
            <a:solidFill>
              <a:schemeClr val="accent3">
                <a:lumMod val="20000"/>
                <a:lumOff val="80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4603294" y="4989443"/>
            <a:ext cx="4408821" cy="0"/>
          </a:xfrm>
          <a:prstGeom prst="line">
            <a:avLst/>
          </a:prstGeom>
          <a:ln w="28575">
            <a:solidFill>
              <a:schemeClr val="accent3">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36" name="TextBox 35"/>
          <p:cNvSpPr txBox="1"/>
          <p:nvPr/>
        </p:nvSpPr>
        <p:spPr>
          <a:xfrm>
            <a:off x="5735855" y="5102019"/>
            <a:ext cx="3402877" cy="1169551"/>
          </a:xfrm>
          <a:prstGeom prst="rect">
            <a:avLst/>
          </a:prstGeom>
        </p:spPr>
        <p:txBody>
          <a:bodyPr wrap="square" rtlCol="0">
            <a:spAutoFit/>
          </a:bodyPr>
          <a:lstStyle/>
          <a:p>
            <a:pPr algn="ctr"/>
            <a:r>
              <a:rPr lang="en-CA" sz="1400" b="1" dirty="0">
                <a:solidFill>
                  <a:schemeClr val="tx2"/>
                </a:solidFill>
              </a:rPr>
              <a:t>Increased collaboration</a:t>
            </a:r>
          </a:p>
          <a:p>
            <a:pPr algn="ctr"/>
            <a:endParaRPr lang="en-CA" sz="1400" b="1" dirty="0">
              <a:solidFill>
                <a:schemeClr val="tx2"/>
              </a:solidFill>
            </a:endParaRPr>
          </a:p>
          <a:p>
            <a:pPr algn="ctr"/>
            <a:r>
              <a:rPr lang="en-CA" sz="1400" b="1" dirty="0">
                <a:solidFill>
                  <a:schemeClr val="tx2"/>
                </a:solidFill>
              </a:rPr>
              <a:t>Increased customer satisfaction</a:t>
            </a:r>
          </a:p>
          <a:p>
            <a:pPr algn="ctr"/>
            <a:endParaRPr lang="en-CA" sz="1400" b="1" i="1" dirty="0">
              <a:solidFill>
                <a:schemeClr val="tx2"/>
              </a:solidFill>
            </a:endParaRPr>
          </a:p>
          <a:p>
            <a:pPr algn="ctr"/>
            <a:r>
              <a:rPr lang="en-CA" sz="1400" b="1" dirty="0">
                <a:solidFill>
                  <a:schemeClr val="tx2"/>
                </a:solidFill>
              </a:rPr>
              <a:t>More time for innovation</a:t>
            </a:r>
            <a:endParaRPr lang="en-CA" sz="1400" b="1" i="1" dirty="0">
              <a:solidFill>
                <a:schemeClr val="tx2"/>
              </a:solidFill>
            </a:endParaRPr>
          </a:p>
        </p:txBody>
      </p:sp>
      <p:sp>
        <p:nvSpPr>
          <p:cNvPr id="62" name="Rectangle 61"/>
          <p:cNvSpPr/>
          <p:nvPr/>
        </p:nvSpPr>
        <p:spPr>
          <a:xfrm>
            <a:off x="737384" y="5877551"/>
            <a:ext cx="3785485" cy="307777"/>
          </a:xfrm>
          <a:prstGeom prst="rect">
            <a:avLst/>
          </a:prstGeom>
        </p:spPr>
        <p:txBody>
          <a:bodyPr wrap="square">
            <a:spAutoFit/>
          </a:bodyPr>
          <a:lstStyle/>
          <a:p>
            <a:pPr>
              <a:buSzPct val="140000"/>
            </a:pPr>
            <a:r>
              <a:rPr lang="en-CA" sz="1400" dirty="0">
                <a:solidFill>
                  <a:srgbClr val="333333"/>
                </a:solidFill>
              </a:rPr>
              <a:t>Reduce incident resolution time.</a:t>
            </a:r>
          </a:p>
        </p:txBody>
      </p:sp>
      <p:sp>
        <p:nvSpPr>
          <p:cNvPr id="63" name="Rectangle 62"/>
          <p:cNvSpPr/>
          <p:nvPr/>
        </p:nvSpPr>
        <p:spPr>
          <a:xfrm>
            <a:off x="36933" y="3334890"/>
            <a:ext cx="3084499" cy="338554"/>
          </a:xfrm>
          <a:prstGeom prst="rect">
            <a:avLst/>
          </a:prstGeom>
        </p:spPr>
        <p:txBody>
          <a:bodyPr wrap="none">
            <a:spAutoFit/>
          </a:bodyPr>
          <a:lstStyle/>
          <a:p>
            <a:r>
              <a:rPr lang="en-CA" sz="1600" b="1" dirty="0"/>
              <a:t>It enables IT organizations to:</a:t>
            </a:r>
          </a:p>
        </p:txBody>
      </p:sp>
      <p:sp>
        <p:nvSpPr>
          <p:cNvPr id="64" name="Oval 145407"/>
          <p:cNvSpPr/>
          <p:nvPr/>
        </p:nvSpPr>
        <p:spPr>
          <a:xfrm>
            <a:off x="291360" y="3740163"/>
            <a:ext cx="400594" cy="400594"/>
          </a:xfrm>
          <a:prstGeom prst="ellipse">
            <a:avLst/>
          </a:prstGeom>
          <a:solidFill>
            <a:schemeClr val="accent1"/>
          </a:solidFill>
          <a:ln>
            <a:noFill/>
          </a:ln>
          <a:effectLst>
            <a:outerShdw blurRad="12700" dist="12700" dir="2700000" algn="tl" rotWithShape="0">
              <a:prstClr val="black">
                <a:alpha val="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65" name="Oval 145408"/>
          <p:cNvSpPr/>
          <p:nvPr/>
        </p:nvSpPr>
        <p:spPr>
          <a:xfrm>
            <a:off x="291360" y="4262095"/>
            <a:ext cx="400594" cy="400594"/>
          </a:xfrm>
          <a:prstGeom prst="ellipse">
            <a:avLst/>
          </a:prstGeom>
          <a:solidFill>
            <a:schemeClr val="accent1"/>
          </a:solidFill>
          <a:ln>
            <a:noFill/>
          </a:ln>
          <a:effectLst>
            <a:outerShdw blurRad="12700" dist="12700" dir="2700000" algn="tl" rotWithShape="0">
              <a:prstClr val="black">
                <a:alpha val="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66" name="Oval 145410"/>
          <p:cNvSpPr/>
          <p:nvPr/>
        </p:nvSpPr>
        <p:spPr>
          <a:xfrm>
            <a:off x="291360" y="5827891"/>
            <a:ext cx="400594" cy="400594"/>
          </a:xfrm>
          <a:prstGeom prst="ellipse">
            <a:avLst/>
          </a:prstGeom>
          <a:solidFill>
            <a:schemeClr val="accent1"/>
          </a:solidFill>
          <a:ln>
            <a:noFill/>
          </a:ln>
          <a:effectLst>
            <a:outerShdw blurRad="12700" dist="12700" dir="2700000" algn="tl" rotWithShape="0">
              <a:prstClr val="black">
                <a:alpha val="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67" name="Oval 145408"/>
          <p:cNvSpPr/>
          <p:nvPr/>
        </p:nvSpPr>
        <p:spPr>
          <a:xfrm>
            <a:off x="291360" y="4784027"/>
            <a:ext cx="400594" cy="400594"/>
          </a:xfrm>
          <a:prstGeom prst="ellipse">
            <a:avLst/>
          </a:prstGeom>
          <a:solidFill>
            <a:schemeClr val="accent1"/>
          </a:solidFill>
          <a:ln>
            <a:noFill/>
          </a:ln>
          <a:effectLst>
            <a:outerShdw blurRad="12700" dist="12700" dir="2700000" algn="tl" rotWithShape="0">
              <a:prstClr val="black">
                <a:alpha val="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68" name="Oval 145408"/>
          <p:cNvSpPr/>
          <p:nvPr/>
        </p:nvSpPr>
        <p:spPr>
          <a:xfrm>
            <a:off x="291360" y="5305959"/>
            <a:ext cx="400594" cy="400594"/>
          </a:xfrm>
          <a:prstGeom prst="ellipse">
            <a:avLst/>
          </a:prstGeom>
          <a:solidFill>
            <a:schemeClr val="accent1"/>
          </a:solidFill>
          <a:ln>
            <a:noFill/>
          </a:ln>
          <a:effectLst>
            <a:outerShdw blurRad="12700" dist="12700" dir="2700000" algn="tl" rotWithShape="0">
              <a:prstClr val="black">
                <a:alpha val="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69" name="Rectangle 68"/>
          <p:cNvSpPr/>
          <p:nvPr/>
        </p:nvSpPr>
        <p:spPr>
          <a:xfrm>
            <a:off x="741040" y="3782741"/>
            <a:ext cx="3781830" cy="307777"/>
          </a:xfrm>
          <a:prstGeom prst="rect">
            <a:avLst/>
          </a:prstGeom>
        </p:spPr>
        <p:txBody>
          <a:bodyPr wrap="square">
            <a:spAutoFit/>
          </a:bodyPr>
          <a:lstStyle/>
          <a:p>
            <a:pPr>
              <a:buSzPct val="140000"/>
            </a:pPr>
            <a:r>
              <a:rPr lang="en-US" sz="1400" dirty="0">
                <a:solidFill>
                  <a:srgbClr val="333333"/>
                </a:solidFill>
              </a:rPr>
              <a:t>Create a customer-centric approach. </a:t>
            </a:r>
            <a:endParaRPr lang="en-CA" sz="1400" dirty="0">
              <a:solidFill>
                <a:srgbClr val="333333"/>
              </a:solidFill>
            </a:endParaRPr>
          </a:p>
        </p:txBody>
      </p:sp>
      <p:sp>
        <p:nvSpPr>
          <p:cNvPr id="70" name="Rectangle 69"/>
          <p:cNvSpPr/>
          <p:nvPr/>
        </p:nvSpPr>
        <p:spPr>
          <a:xfrm>
            <a:off x="740855" y="4297670"/>
            <a:ext cx="3782014" cy="307777"/>
          </a:xfrm>
          <a:prstGeom prst="rect">
            <a:avLst/>
          </a:prstGeom>
        </p:spPr>
        <p:txBody>
          <a:bodyPr wrap="square">
            <a:spAutoFit/>
          </a:bodyPr>
          <a:lstStyle/>
          <a:p>
            <a:pPr>
              <a:buSzPct val="140000"/>
            </a:pPr>
            <a:r>
              <a:rPr lang="en-CA" sz="1400" dirty="0">
                <a:solidFill>
                  <a:srgbClr val="333333"/>
                </a:solidFill>
              </a:rPr>
              <a:t>Collapse silos and remove bottlenecks.</a:t>
            </a:r>
          </a:p>
        </p:txBody>
      </p:sp>
      <p:sp>
        <p:nvSpPr>
          <p:cNvPr id="71" name="Rectangle 70"/>
          <p:cNvSpPr/>
          <p:nvPr/>
        </p:nvSpPr>
        <p:spPr>
          <a:xfrm>
            <a:off x="741040" y="4718239"/>
            <a:ext cx="3781830" cy="523220"/>
          </a:xfrm>
          <a:prstGeom prst="rect">
            <a:avLst/>
          </a:prstGeom>
        </p:spPr>
        <p:txBody>
          <a:bodyPr wrap="square">
            <a:spAutoFit/>
          </a:bodyPr>
          <a:lstStyle/>
          <a:p>
            <a:pPr>
              <a:buSzPct val="140000"/>
            </a:pPr>
            <a:r>
              <a:rPr lang="en-US" sz="1400" dirty="0">
                <a:solidFill>
                  <a:srgbClr val="333333"/>
                </a:solidFill>
              </a:rPr>
              <a:t>Streamline onboarding times and improve skills development. </a:t>
            </a:r>
            <a:endParaRPr lang="en-CA" sz="1400" dirty="0">
              <a:solidFill>
                <a:srgbClr val="333333"/>
              </a:solidFill>
            </a:endParaRPr>
          </a:p>
        </p:txBody>
      </p:sp>
      <p:sp>
        <p:nvSpPr>
          <p:cNvPr id="72" name="Rectangle 71"/>
          <p:cNvSpPr/>
          <p:nvPr/>
        </p:nvSpPr>
        <p:spPr>
          <a:xfrm>
            <a:off x="737983" y="5284731"/>
            <a:ext cx="3784887" cy="523220"/>
          </a:xfrm>
          <a:prstGeom prst="rect">
            <a:avLst/>
          </a:prstGeom>
        </p:spPr>
        <p:txBody>
          <a:bodyPr wrap="square">
            <a:spAutoFit/>
          </a:bodyPr>
          <a:lstStyle/>
          <a:p>
            <a:pPr>
              <a:buSzPct val="140000"/>
            </a:pPr>
            <a:r>
              <a:rPr lang="en-CA" sz="1400" dirty="0">
                <a:solidFill>
                  <a:srgbClr val="333333"/>
                </a:solidFill>
              </a:rPr>
              <a:t>Bring development teams to the frontline of support.</a:t>
            </a:r>
          </a:p>
        </p:txBody>
      </p:sp>
      <p:pic>
        <p:nvPicPr>
          <p:cNvPr id="73" name="Picture 7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7389" y="3790802"/>
            <a:ext cx="308536" cy="308536"/>
          </a:xfrm>
          <a:prstGeom prst="rect">
            <a:avLst/>
          </a:prstGeom>
        </p:spPr>
      </p:pic>
      <p:pic>
        <p:nvPicPr>
          <p:cNvPr id="74" name="Picture 7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7389" y="4302918"/>
            <a:ext cx="308536" cy="308536"/>
          </a:xfrm>
          <a:prstGeom prst="rect">
            <a:avLst/>
          </a:prstGeom>
        </p:spPr>
      </p:pic>
      <p:pic>
        <p:nvPicPr>
          <p:cNvPr id="75" name="Picture 7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7389" y="4827107"/>
            <a:ext cx="308536" cy="308536"/>
          </a:xfrm>
          <a:prstGeom prst="rect">
            <a:avLst/>
          </a:prstGeom>
        </p:spPr>
      </p:pic>
      <p:pic>
        <p:nvPicPr>
          <p:cNvPr id="76" name="Picture 7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7389" y="5352367"/>
            <a:ext cx="308536" cy="308536"/>
          </a:xfrm>
          <a:prstGeom prst="rect">
            <a:avLst/>
          </a:prstGeom>
        </p:spPr>
      </p:pic>
      <p:pic>
        <p:nvPicPr>
          <p:cNvPr id="77" name="Picture 7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6791" y="5879855"/>
            <a:ext cx="308536" cy="308536"/>
          </a:xfrm>
          <a:prstGeom prst="rect">
            <a:avLst/>
          </a:prstGeom>
        </p:spPr>
      </p:pic>
      <p:sp>
        <p:nvSpPr>
          <p:cNvPr id="78" name="Rectangle 77"/>
          <p:cNvSpPr/>
          <p:nvPr/>
        </p:nvSpPr>
        <p:spPr>
          <a:xfrm>
            <a:off x="257174" y="2105363"/>
            <a:ext cx="4017677" cy="1077218"/>
          </a:xfrm>
          <a:prstGeom prst="rect">
            <a:avLst/>
          </a:prstGeom>
        </p:spPr>
        <p:txBody>
          <a:bodyPr wrap="square">
            <a:spAutoFit/>
          </a:bodyPr>
          <a:lstStyle/>
          <a:p>
            <a:pPr algn="ctr"/>
            <a:r>
              <a:rPr lang="en-CA" sz="1600" b="1" dirty="0">
                <a:solidFill>
                  <a:schemeClr val="tx2"/>
                </a:solidFill>
              </a:rPr>
              <a:t>Swarming support creates an atmosphere of collaboration, improving end-user satisfaction and reducing organizational costs.</a:t>
            </a:r>
            <a:endParaRPr lang="en-CA" sz="1600" dirty="0">
              <a:solidFill>
                <a:schemeClr val="accent1"/>
              </a:solidFill>
            </a:endParaRPr>
          </a:p>
        </p:txBody>
      </p:sp>
      <p:pic>
        <p:nvPicPr>
          <p:cNvPr id="4" name="Picture 3"/>
          <p:cNvPicPr>
            <a:picLocks noChangeAspect="1"/>
          </p:cNvPicPr>
          <p:nvPr/>
        </p:nvPicPr>
        <p:blipFill rotWithShape="1">
          <a:blip r:embed="rId4" cstate="print">
            <a:clrChange>
              <a:clrFrom>
                <a:srgbClr val="F9FAFC"/>
              </a:clrFrom>
              <a:clrTo>
                <a:srgbClr val="F9FAFC">
                  <a:alpha val="0"/>
                </a:srgbClr>
              </a:clrTo>
            </a:clrChange>
            <a:duotone>
              <a:schemeClr val="accent1">
                <a:shade val="45000"/>
                <a:satMod val="135000"/>
              </a:schemeClr>
              <a:prstClr val="white"/>
            </a:duotone>
            <a:extLst>
              <a:ext uri="{28A0092B-C50C-407E-A947-70E740481C1C}">
                <a14:useLocalDpi xmlns:a14="http://schemas.microsoft.com/office/drawing/2010/main" val="0"/>
              </a:ext>
            </a:extLst>
          </a:blip>
          <a:srcRect/>
          <a:stretch/>
        </p:blipFill>
        <p:spPr>
          <a:xfrm>
            <a:off x="4544129" y="2012753"/>
            <a:ext cx="1191726" cy="1277586"/>
          </a:xfrm>
          <a:prstGeom prst="rect">
            <a:avLst/>
          </a:prstGeom>
        </p:spPr>
      </p:pic>
      <p:pic>
        <p:nvPicPr>
          <p:cNvPr id="5" name="Picture 4"/>
          <p:cNvPicPr>
            <a:picLocks noChangeAspect="1"/>
          </p:cNvPicPr>
          <p:nvPr/>
        </p:nvPicPr>
        <p:blipFill rotWithShape="1">
          <a:blip r:embed="rId5" cstate="print">
            <a:clrChange>
              <a:clrFrom>
                <a:srgbClr val="F9FAFC"/>
              </a:clrFrom>
              <a:clrTo>
                <a:srgbClr val="F9FAFC">
                  <a:alpha val="0"/>
                </a:srgbClr>
              </a:clrTo>
            </a:clrChange>
            <a:duotone>
              <a:schemeClr val="accent1">
                <a:shade val="45000"/>
                <a:satMod val="135000"/>
              </a:schemeClr>
              <a:prstClr val="white"/>
            </a:duotone>
            <a:extLst>
              <a:ext uri="{28A0092B-C50C-407E-A947-70E740481C1C}">
                <a14:useLocalDpi xmlns:a14="http://schemas.microsoft.com/office/drawing/2010/main" val="0"/>
              </a:ext>
            </a:extLst>
          </a:blip>
          <a:srcRect/>
          <a:stretch/>
        </p:blipFill>
        <p:spPr>
          <a:xfrm>
            <a:off x="4565958" y="3543273"/>
            <a:ext cx="1148068" cy="1335802"/>
          </a:xfrm>
          <a:prstGeom prst="rect">
            <a:avLst/>
          </a:prstGeom>
        </p:spPr>
      </p:pic>
      <p:pic>
        <p:nvPicPr>
          <p:cNvPr id="6" name="Picture 5"/>
          <p:cNvPicPr>
            <a:picLocks noChangeAspect="1"/>
          </p:cNvPicPr>
          <p:nvPr/>
        </p:nvPicPr>
        <p:blipFill rotWithShape="1">
          <a:blip r:embed="rId6" cstate="print">
            <a:clrChange>
              <a:clrFrom>
                <a:srgbClr val="F9FAFC"/>
              </a:clrFrom>
              <a:clrTo>
                <a:srgbClr val="F9FAFC">
                  <a:alpha val="0"/>
                </a:srgbClr>
              </a:clrTo>
            </a:clrChange>
            <a:duotone>
              <a:schemeClr val="accent1">
                <a:shade val="45000"/>
                <a:satMod val="135000"/>
              </a:schemeClr>
              <a:prstClr val="white"/>
            </a:duotone>
            <a:extLst>
              <a:ext uri="{28A0092B-C50C-407E-A947-70E740481C1C}">
                <a14:useLocalDpi xmlns:a14="http://schemas.microsoft.com/office/drawing/2010/main" val="0"/>
              </a:ext>
            </a:extLst>
          </a:blip>
          <a:srcRect/>
          <a:stretch/>
        </p:blipFill>
        <p:spPr>
          <a:xfrm>
            <a:off x="4608266" y="5123619"/>
            <a:ext cx="1063453" cy="1051505"/>
          </a:xfrm>
          <a:prstGeom prst="rect">
            <a:avLst/>
          </a:prstGeom>
        </p:spPr>
      </p:pic>
    </p:spTree>
    <p:extLst>
      <p:ext uri="{BB962C8B-B14F-4D97-AF65-F5344CB8AC3E}">
        <p14:creationId xmlns:p14="http://schemas.microsoft.com/office/powerpoint/2010/main" val="4617338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3"/>
          <p:cNvSpPr/>
          <p:nvPr/>
        </p:nvSpPr>
        <p:spPr>
          <a:xfrm>
            <a:off x="257174" y="1167143"/>
            <a:ext cx="8625780" cy="5257231"/>
          </a:xfrm>
          <a:prstGeom prst="rect">
            <a:avLst/>
          </a:prstGeom>
          <a:solidFill>
            <a:schemeClr val="bg1">
              <a:lumMod val="95000"/>
            </a:schemeClr>
          </a:solidFill>
          <a:ln>
            <a:noFill/>
          </a:ln>
          <a:effectLst>
            <a:outerShdw blurRad="25400" dist="25400" dir="2700000" algn="tl"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rgbClr val="FFFFFF"/>
              </a:solidFill>
            </a:endParaRPr>
          </a:p>
        </p:txBody>
      </p:sp>
      <p:sp>
        <p:nvSpPr>
          <p:cNvPr id="14" name="TextBox 7"/>
          <p:cNvSpPr txBox="1"/>
          <p:nvPr/>
        </p:nvSpPr>
        <p:spPr>
          <a:xfrm>
            <a:off x="420906" y="2480568"/>
            <a:ext cx="5521346" cy="933589"/>
          </a:xfrm>
          <a:prstGeom prst="rect">
            <a:avLst/>
          </a:prstGeom>
          <a:solidFill>
            <a:schemeClr val="bg1"/>
          </a:solidFill>
          <a:effectLst>
            <a:outerShdw blurRad="50800" dist="38100" algn="l" rotWithShape="0">
              <a:prstClr val="black">
                <a:alpha val="40000"/>
              </a:prstClr>
            </a:outerShdw>
          </a:effectLst>
        </p:spPr>
        <p:txBody>
          <a:bodyPr wrap="square" rIns="360000" rtlCol="0" anchor="ctr">
            <a:spAutoFit/>
          </a:bodyPr>
          <a:lstStyle/>
          <a:p>
            <a:pPr>
              <a:spcBef>
                <a:spcPts val="200"/>
              </a:spcBef>
              <a:spcAft>
                <a:spcPts val="200"/>
              </a:spcAft>
            </a:pPr>
            <a:r>
              <a:rPr lang="en-CA" sz="1200" b="1" dirty="0">
                <a:solidFill>
                  <a:srgbClr val="333333"/>
                </a:solidFill>
              </a:rPr>
              <a:t>Increase business satisfaction.</a:t>
            </a:r>
          </a:p>
          <a:p>
            <a:pPr marL="285750" indent="-198438">
              <a:spcBef>
                <a:spcPts val="200"/>
              </a:spcBef>
              <a:spcAft>
                <a:spcPts val="200"/>
              </a:spcAft>
              <a:buClr>
                <a:srgbClr val="333333"/>
              </a:buClr>
              <a:buSzPct val="100000"/>
              <a:buFont typeface="Arial" panose="020B0604020202020204" pitchFamily="34" charset="0"/>
              <a:buChar char="•"/>
            </a:pPr>
            <a:r>
              <a:rPr lang="en-CA" sz="1200" dirty="0">
                <a:solidFill>
                  <a:srgbClr val="333333"/>
                </a:solidFill>
              </a:rPr>
              <a:t>Improve confidence that the Service Desk can meet service levels.</a:t>
            </a:r>
          </a:p>
          <a:p>
            <a:pPr marL="285750" indent="-198438">
              <a:spcBef>
                <a:spcPts val="200"/>
              </a:spcBef>
              <a:spcAft>
                <a:spcPts val="200"/>
              </a:spcAft>
              <a:buClr>
                <a:srgbClr val="333333"/>
              </a:buClr>
              <a:buSzPct val="100000"/>
              <a:buFont typeface="Arial" panose="020B0604020202020204" pitchFamily="34" charset="0"/>
              <a:buChar char="•"/>
            </a:pPr>
            <a:r>
              <a:rPr lang="en-CA" sz="1200" dirty="0">
                <a:solidFill>
                  <a:srgbClr val="333333"/>
                </a:solidFill>
              </a:rPr>
              <a:t>Create a single point of contact for incidents and requests, with technicians owning their tickets through to completion.</a:t>
            </a:r>
            <a:endParaRPr lang="en-US" sz="1200" dirty="0">
              <a:solidFill>
                <a:srgbClr val="333333"/>
              </a:solidFill>
            </a:endParaRPr>
          </a:p>
        </p:txBody>
      </p:sp>
      <p:sp>
        <p:nvSpPr>
          <p:cNvPr id="15" name="Rectangle 4"/>
          <p:cNvSpPr/>
          <p:nvPr/>
        </p:nvSpPr>
        <p:spPr>
          <a:xfrm>
            <a:off x="420906" y="4717639"/>
            <a:ext cx="5530795" cy="766800"/>
          </a:xfrm>
          <a:prstGeom prst="rect">
            <a:avLst/>
          </a:prstGeom>
          <a:solidFill>
            <a:schemeClr val="bg1"/>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44000" tIns="144000" rIns="360000" bIns="72000" rtlCol="0" anchor="ctr"/>
          <a:lstStyle/>
          <a:p>
            <a:pPr>
              <a:spcBef>
                <a:spcPts val="200"/>
              </a:spcBef>
              <a:spcAft>
                <a:spcPts val="200"/>
              </a:spcAft>
            </a:pPr>
            <a:r>
              <a:rPr lang="en-CA" sz="1200" b="1" dirty="0">
                <a:solidFill>
                  <a:srgbClr val="333333"/>
                </a:solidFill>
              </a:rPr>
              <a:t>Increase efficiency and lower operating costs.</a:t>
            </a:r>
          </a:p>
          <a:p>
            <a:pPr marL="174625" indent="-174625">
              <a:spcBef>
                <a:spcPts val="200"/>
              </a:spcBef>
              <a:spcAft>
                <a:spcPts val="200"/>
              </a:spcAft>
              <a:buClr>
                <a:srgbClr val="333333"/>
              </a:buClr>
              <a:buSzPct val="100000"/>
              <a:buFont typeface="Arial" panose="020B0604020202020204" pitchFamily="34" charset="0"/>
              <a:buChar char="•"/>
            </a:pPr>
            <a:r>
              <a:rPr lang="en-CA" sz="1200" dirty="0">
                <a:solidFill>
                  <a:srgbClr val="333333"/>
                </a:solidFill>
              </a:rPr>
              <a:t>Empower end users and technicians with a targeted knowledgebase.</a:t>
            </a:r>
          </a:p>
          <a:p>
            <a:pPr marL="174625" indent="-174625">
              <a:spcBef>
                <a:spcPts val="200"/>
              </a:spcBef>
              <a:spcAft>
                <a:spcPts val="200"/>
              </a:spcAft>
              <a:buClr>
                <a:srgbClr val="333333"/>
              </a:buClr>
              <a:buSzPct val="100000"/>
              <a:buFont typeface="Arial" panose="020B0604020202020204" pitchFamily="34" charset="0"/>
              <a:buChar char="•"/>
            </a:pPr>
            <a:r>
              <a:rPr lang="en-US" sz="1200" dirty="0">
                <a:solidFill>
                  <a:srgbClr val="333333"/>
                </a:solidFill>
              </a:rPr>
              <a:t>Faster ticket resolution times.</a:t>
            </a:r>
            <a:endParaRPr lang="en-CA" sz="1200" dirty="0">
              <a:solidFill>
                <a:srgbClr val="333333"/>
              </a:solidFill>
            </a:endParaRPr>
          </a:p>
        </p:txBody>
      </p:sp>
      <p:sp>
        <p:nvSpPr>
          <p:cNvPr id="18" name="Rectangle 8"/>
          <p:cNvSpPr/>
          <p:nvPr/>
        </p:nvSpPr>
        <p:spPr>
          <a:xfrm>
            <a:off x="420906" y="3527586"/>
            <a:ext cx="5530795" cy="1076624"/>
          </a:xfrm>
          <a:prstGeom prst="rect">
            <a:avLst/>
          </a:prstGeom>
          <a:solidFill>
            <a:schemeClr val="bg1"/>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44000" tIns="144000" rIns="360000" bIns="72000" rtlCol="0" anchor="ctr"/>
          <a:lstStyle/>
          <a:p>
            <a:pPr>
              <a:spcBef>
                <a:spcPts val="200"/>
              </a:spcBef>
              <a:spcAft>
                <a:spcPts val="200"/>
              </a:spcAft>
            </a:pPr>
            <a:r>
              <a:rPr lang="en-CA" sz="1200" b="1" dirty="0">
                <a:solidFill>
                  <a:srgbClr val="333333"/>
                </a:solidFill>
              </a:rPr>
              <a:t>Align work with the right people.</a:t>
            </a:r>
          </a:p>
          <a:p>
            <a:pPr marL="180975" indent="-180975">
              <a:spcBef>
                <a:spcPts val="200"/>
              </a:spcBef>
              <a:spcAft>
                <a:spcPts val="200"/>
              </a:spcAft>
              <a:buClr>
                <a:srgbClr val="333333"/>
              </a:buClr>
              <a:buSzPct val="100000"/>
              <a:buFont typeface="Arial" panose="020B0604020202020204" pitchFamily="34" charset="0"/>
              <a:buChar char="•"/>
            </a:pPr>
            <a:r>
              <a:rPr lang="en-CA" sz="1200" dirty="0">
                <a:solidFill>
                  <a:srgbClr val="333333"/>
                </a:solidFill>
              </a:rPr>
              <a:t>Eliminate the game of service support ping-pong by identifying the right agent to solve the ticket.</a:t>
            </a:r>
          </a:p>
          <a:p>
            <a:pPr marL="180975" indent="-180975">
              <a:spcBef>
                <a:spcPts val="200"/>
              </a:spcBef>
              <a:spcAft>
                <a:spcPts val="200"/>
              </a:spcAft>
              <a:buClr>
                <a:srgbClr val="333333"/>
              </a:buClr>
              <a:buSzPct val="100000"/>
              <a:buFont typeface="Arial" panose="020B0604020202020204" pitchFamily="34" charset="0"/>
              <a:buChar char="•"/>
            </a:pPr>
            <a:r>
              <a:rPr lang="en-CA" sz="1200" dirty="0">
                <a:solidFill>
                  <a:srgbClr val="333333"/>
                </a:solidFill>
              </a:rPr>
              <a:t>Create visibility to all agents to allow them the opportunity to opt-in and help others solve tickets and foster opportunities for skill building.</a:t>
            </a:r>
          </a:p>
        </p:txBody>
      </p:sp>
      <p:sp>
        <p:nvSpPr>
          <p:cNvPr id="19" name="Rectangle 18"/>
          <p:cNvSpPr/>
          <p:nvPr/>
        </p:nvSpPr>
        <p:spPr>
          <a:xfrm>
            <a:off x="420906" y="5597867"/>
            <a:ext cx="5530795" cy="697627"/>
          </a:xfrm>
          <a:prstGeom prst="rect">
            <a:avLst/>
          </a:prstGeom>
          <a:solidFill>
            <a:schemeClr val="bg1"/>
          </a:solidFill>
          <a:effectLst>
            <a:outerShdw blurRad="50800" dist="38100" algn="l" rotWithShape="0">
              <a:prstClr val="black">
                <a:alpha val="40000"/>
              </a:prstClr>
            </a:outerShdw>
          </a:effectLst>
        </p:spPr>
        <p:txBody>
          <a:bodyPr wrap="square" rIns="360000" anchor="ctr">
            <a:spAutoFit/>
          </a:bodyPr>
          <a:lstStyle/>
          <a:p>
            <a:pPr>
              <a:spcBef>
                <a:spcPts val="200"/>
              </a:spcBef>
              <a:spcAft>
                <a:spcPts val="200"/>
              </a:spcAft>
            </a:pPr>
            <a:r>
              <a:rPr lang="en-CA" sz="1200" b="1" dirty="0">
                <a:solidFill>
                  <a:srgbClr val="333333"/>
                </a:solidFill>
              </a:rPr>
              <a:t>Improve skills transfer.</a:t>
            </a:r>
          </a:p>
          <a:p>
            <a:pPr marL="171450" indent="-171450">
              <a:spcBef>
                <a:spcPts val="200"/>
              </a:spcBef>
              <a:spcAft>
                <a:spcPts val="200"/>
              </a:spcAft>
              <a:buFont typeface="Arial" panose="020B0604020202020204" pitchFamily="34" charset="0"/>
              <a:buChar char="•"/>
            </a:pPr>
            <a:r>
              <a:rPr lang="en-US" sz="1200" dirty="0">
                <a:solidFill>
                  <a:srgbClr val="333333"/>
                </a:solidFill>
              </a:rPr>
              <a:t>Swarming breaks down pesky silos and fosters cross-functional and cross-department learning and collaboration.</a:t>
            </a:r>
          </a:p>
        </p:txBody>
      </p:sp>
      <p:sp>
        <p:nvSpPr>
          <p:cNvPr id="20" name="Title 1"/>
          <p:cNvSpPr>
            <a:spLocks noGrp="1"/>
          </p:cNvSpPr>
          <p:nvPr>
            <p:ph type="title"/>
          </p:nvPr>
        </p:nvSpPr>
        <p:spPr/>
        <p:txBody>
          <a:bodyPr/>
          <a:lstStyle/>
          <a:p>
            <a:r>
              <a:rPr lang="en-US" kern="0" dirty="0">
                <a:solidFill>
                  <a:srgbClr val="FFFFFF"/>
                </a:solidFill>
                <a:ea typeface="Roboto Slab" pitchFamily="2" charset="0"/>
              </a:rPr>
              <a:t>Swarming creates higher end-user satisfaction with all other IT services</a:t>
            </a:r>
            <a:endParaRPr lang="en-US" dirty="0"/>
          </a:p>
        </p:txBody>
      </p:sp>
      <p:sp>
        <p:nvSpPr>
          <p:cNvPr id="24" name="TextBox 7"/>
          <p:cNvSpPr txBox="1"/>
          <p:nvPr/>
        </p:nvSpPr>
        <p:spPr>
          <a:xfrm>
            <a:off x="420906" y="1305310"/>
            <a:ext cx="5530795" cy="1061829"/>
          </a:xfrm>
          <a:prstGeom prst="rect">
            <a:avLst/>
          </a:prstGeom>
          <a:solidFill>
            <a:schemeClr val="bg1"/>
          </a:solidFill>
          <a:effectLst>
            <a:outerShdw blurRad="50800" dist="38100" algn="l" rotWithShape="0">
              <a:prstClr val="black">
                <a:alpha val="40000"/>
              </a:prstClr>
            </a:outerShdw>
          </a:effectLst>
        </p:spPr>
        <p:txBody>
          <a:bodyPr wrap="square" rIns="360000" rtlCol="0" anchor="ctr">
            <a:spAutoFit/>
          </a:bodyPr>
          <a:lstStyle/>
          <a:p>
            <a:pPr>
              <a:spcBef>
                <a:spcPts val="300"/>
              </a:spcBef>
              <a:spcAft>
                <a:spcPts val="300"/>
              </a:spcAft>
            </a:pPr>
            <a:r>
              <a:rPr lang="en-CA" sz="1200" b="1" dirty="0">
                <a:solidFill>
                  <a:srgbClr val="333333"/>
                </a:solidFill>
              </a:rPr>
              <a:t>Embrace collaboration. </a:t>
            </a:r>
          </a:p>
          <a:p>
            <a:pPr marL="171450" indent="-171450">
              <a:spcBef>
                <a:spcPts val="300"/>
              </a:spcBef>
              <a:spcAft>
                <a:spcPts val="300"/>
              </a:spcAft>
              <a:buFont typeface="Arial" panose="020B0604020202020204" pitchFamily="34" charset="0"/>
              <a:buChar char="•"/>
            </a:pPr>
            <a:r>
              <a:rPr lang="en-US" sz="1200" dirty="0">
                <a:solidFill>
                  <a:srgbClr val="333333"/>
                </a:solidFill>
              </a:rPr>
              <a:t>Improves the end-user experience. </a:t>
            </a:r>
          </a:p>
          <a:p>
            <a:pPr marL="171450" indent="-171450">
              <a:spcBef>
                <a:spcPts val="300"/>
              </a:spcBef>
              <a:spcAft>
                <a:spcPts val="300"/>
              </a:spcAft>
              <a:buFont typeface="Arial" panose="020B0604020202020204" pitchFamily="34" charset="0"/>
              <a:buChar char="•"/>
            </a:pPr>
            <a:r>
              <a:rPr lang="en-US" sz="1200" dirty="0">
                <a:solidFill>
                  <a:srgbClr val="333333"/>
                </a:solidFill>
              </a:rPr>
              <a:t>Alleviates the knowledge and skill dissemination between tiers. </a:t>
            </a:r>
          </a:p>
          <a:p>
            <a:pPr marL="171450" indent="-171450">
              <a:spcBef>
                <a:spcPts val="300"/>
              </a:spcBef>
              <a:spcAft>
                <a:spcPts val="300"/>
              </a:spcAft>
              <a:buFont typeface="Arial" panose="020B0604020202020204" pitchFamily="34" charset="0"/>
              <a:buChar char="•"/>
            </a:pPr>
            <a:r>
              <a:rPr lang="en-US" sz="1200" dirty="0">
                <a:solidFill>
                  <a:srgbClr val="333333"/>
                </a:solidFill>
              </a:rPr>
              <a:t>Decreases time and money spent on onboarding by 50%.</a:t>
            </a:r>
          </a:p>
        </p:txBody>
      </p:sp>
      <p:grpSp>
        <p:nvGrpSpPr>
          <p:cNvPr id="172" name="Group 171"/>
          <p:cNvGrpSpPr/>
          <p:nvPr/>
        </p:nvGrpSpPr>
        <p:grpSpPr>
          <a:xfrm>
            <a:off x="6537343" y="3795758"/>
            <a:ext cx="1807446" cy="2525830"/>
            <a:chOff x="6439465" y="3910508"/>
            <a:chExt cx="1807446" cy="2525830"/>
          </a:xfrm>
        </p:grpSpPr>
        <p:grpSp>
          <p:nvGrpSpPr>
            <p:cNvPr id="67" name="Group 66"/>
            <p:cNvGrpSpPr/>
            <p:nvPr/>
          </p:nvGrpSpPr>
          <p:grpSpPr>
            <a:xfrm>
              <a:off x="6439465" y="4273760"/>
              <a:ext cx="1807446" cy="1807446"/>
              <a:chOff x="648345" y="6749550"/>
              <a:chExt cx="2580610" cy="2528317"/>
            </a:xfrm>
          </p:grpSpPr>
          <p:pic>
            <p:nvPicPr>
              <p:cNvPr id="4" name="Picture 3"/>
              <p:cNvPicPr>
                <a:picLocks noChangeAspect="1"/>
              </p:cNvPicPr>
              <p:nvPr/>
            </p:nvPicPr>
            <p:blipFill>
              <a:blip r:embed="rId3" cstate="print">
                <a:clrChange>
                  <a:clrFrom>
                    <a:srgbClr val="FBFBFB"/>
                  </a:clrFrom>
                  <a:clrTo>
                    <a:srgbClr val="FBFBFB">
                      <a:alpha val="0"/>
                    </a:srgbClr>
                  </a:clrTo>
                </a:clrChange>
                <a:extLst>
                  <a:ext uri="{28A0092B-C50C-407E-A947-70E740481C1C}">
                    <a14:useLocalDpi xmlns:a14="http://schemas.microsoft.com/office/drawing/2010/main" val="0"/>
                  </a:ext>
                </a:extLst>
              </a:blip>
              <a:stretch>
                <a:fillRect/>
              </a:stretch>
            </p:blipFill>
            <p:spPr>
              <a:xfrm>
                <a:off x="648345" y="6749550"/>
                <a:ext cx="2580610" cy="2528317"/>
              </a:xfrm>
              <a:prstGeom prst="rect">
                <a:avLst/>
              </a:prstGeom>
            </p:spPr>
          </p:pic>
          <p:sp>
            <p:nvSpPr>
              <p:cNvPr id="5" name="Oval 4"/>
              <p:cNvSpPr/>
              <p:nvPr/>
            </p:nvSpPr>
            <p:spPr>
              <a:xfrm>
                <a:off x="1123950" y="7123117"/>
                <a:ext cx="184150" cy="180727"/>
              </a:xfrm>
              <a:prstGeom prst="ellipse">
                <a:avLst/>
              </a:prstGeom>
              <a:solidFill>
                <a:srgbClr val="D9A21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36" name="Oval 35"/>
              <p:cNvSpPr/>
              <p:nvPr/>
            </p:nvSpPr>
            <p:spPr>
              <a:xfrm>
                <a:off x="2775493" y="7337553"/>
                <a:ext cx="184150" cy="180727"/>
              </a:xfrm>
              <a:prstGeom prst="ellipse">
                <a:avLst/>
              </a:prstGeom>
              <a:solidFill>
                <a:srgbClr val="D9A21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37" name="Oval 36"/>
              <p:cNvSpPr/>
              <p:nvPr/>
            </p:nvSpPr>
            <p:spPr>
              <a:xfrm>
                <a:off x="814083" y="7608644"/>
                <a:ext cx="184150" cy="180727"/>
              </a:xfrm>
              <a:prstGeom prst="ellipse">
                <a:avLst/>
              </a:prstGeom>
              <a:solidFill>
                <a:srgbClr val="D9A21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41" name="Oval 40"/>
              <p:cNvSpPr/>
              <p:nvPr/>
            </p:nvSpPr>
            <p:spPr>
              <a:xfrm>
                <a:off x="2933566" y="8174395"/>
                <a:ext cx="184150" cy="180727"/>
              </a:xfrm>
              <a:prstGeom prst="ellipse">
                <a:avLst/>
              </a:prstGeom>
              <a:solidFill>
                <a:srgbClr val="D9A21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42" name="Oval 41"/>
              <p:cNvSpPr/>
              <p:nvPr/>
            </p:nvSpPr>
            <p:spPr>
              <a:xfrm>
                <a:off x="768976" y="8155014"/>
                <a:ext cx="184150" cy="180727"/>
              </a:xfrm>
              <a:prstGeom prst="ellipse">
                <a:avLst/>
              </a:prstGeom>
              <a:solidFill>
                <a:srgbClr val="D9A21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6" name="Oval 5"/>
              <p:cNvSpPr/>
              <p:nvPr/>
            </p:nvSpPr>
            <p:spPr>
              <a:xfrm>
                <a:off x="1524000" y="6946901"/>
                <a:ext cx="63500" cy="68104"/>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44" name="Oval 43"/>
              <p:cNvSpPr/>
              <p:nvPr/>
            </p:nvSpPr>
            <p:spPr>
              <a:xfrm>
                <a:off x="1917700" y="6912849"/>
                <a:ext cx="63500" cy="68104"/>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45" name="Oval 44"/>
              <p:cNvSpPr/>
              <p:nvPr/>
            </p:nvSpPr>
            <p:spPr>
              <a:xfrm>
                <a:off x="2657475" y="7179428"/>
                <a:ext cx="63500" cy="68104"/>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46" name="Oval 45"/>
              <p:cNvSpPr/>
              <p:nvPr/>
            </p:nvSpPr>
            <p:spPr>
              <a:xfrm>
                <a:off x="2317750" y="6946901"/>
                <a:ext cx="63500" cy="68104"/>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47" name="Oval 46"/>
              <p:cNvSpPr/>
              <p:nvPr/>
            </p:nvSpPr>
            <p:spPr>
              <a:xfrm>
                <a:off x="2989453" y="7742953"/>
                <a:ext cx="63500" cy="68104"/>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48" name="Oval 47"/>
              <p:cNvSpPr/>
              <p:nvPr/>
            </p:nvSpPr>
            <p:spPr>
              <a:xfrm>
                <a:off x="2286000" y="9013826"/>
                <a:ext cx="63500" cy="68104"/>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49" name="Oval 48"/>
              <p:cNvSpPr/>
              <p:nvPr/>
            </p:nvSpPr>
            <p:spPr>
              <a:xfrm>
                <a:off x="2625725" y="8795945"/>
                <a:ext cx="63500" cy="68104"/>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50" name="Oval 49"/>
              <p:cNvSpPr/>
              <p:nvPr/>
            </p:nvSpPr>
            <p:spPr>
              <a:xfrm>
                <a:off x="2835818" y="8585201"/>
                <a:ext cx="63500" cy="68104"/>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51" name="Oval 50"/>
              <p:cNvSpPr/>
              <p:nvPr/>
            </p:nvSpPr>
            <p:spPr>
              <a:xfrm>
                <a:off x="950608" y="8551149"/>
                <a:ext cx="63500" cy="68104"/>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52" name="Oval 51"/>
              <p:cNvSpPr/>
              <p:nvPr/>
            </p:nvSpPr>
            <p:spPr>
              <a:xfrm>
                <a:off x="1152525" y="8764777"/>
                <a:ext cx="63500" cy="68104"/>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53" name="Oval 52"/>
              <p:cNvSpPr/>
              <p:nvPr/>
            </p:nvSpPr>
            <p:spPr>
              <a:xfrm>
                <a:off x="1492250" y="9009403"/>
                <a:ext cx="63500" cy="68104"/>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54" name="Oval 53"/>
              <p:cNvSpPr/>
              <p:nvPr/>
            </p:nvSpPr>
            <p:spPr>
              <a:xfrm>
                <a:off x="1885950" y="9077507"/>
                <a:ext cx="63500" cy="68104"/>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cxnSp>
            <p:nvCxnSpPr>
              <p:cNvPr id="55" name="Straight Connector 54"/>
              <p:cNvCxnSpPr/>
              <p:nvPr/>
            </p:nvCxnSpPr>
            <p:spPr>
              <a:xfrm>
                <a:off x="869940" y="8239229"/>
                <a:ext cx="2164590" cy="19381"/>
              </a:xfrm>
              <a:prstGeom prst="line">
                <a:avLst/>
              </a:prstGeom>
              <a:ln w="28575"/>
            </p:spPr>
            <p:style>
              <a:lnRef idx="1">
                <a:schemeClr val="accent2"/>
              </a:lnRef>
              <a:fillRef idx="0">
                <a:schemeClr val="accent2"/>
              </a:fillRef>
              <a:effectRef idx="0">
                <a:schemeClr val="accent2"/>
              </a:effectRef>
              <a:fontRef idx="minor">
                <a:schemeClr val="tx1"/>
              </a:fontRef>
            </p:style>
          </p:cxnSp>
          <p:cxnSp>
            <p:nvCxnSpPr>
              <p:cNvPr id="8" name="Straight Connector 7"/>
              <p:cNvCxnSpPr>
                <a:stCxn id="37" idx="6"/>
              </p:cNvCxnSpPr>
              <p:nvPr/>
            </p:nvCxnSpPr>
            <p:spPr>
              <a:xfrm flipV="1">
                <a:off x="998233" y="7455877"/>
                <a:ext cx="1777260" cy="243131"/>
              </a:xfrm>
              <a:prstGeom prst="line">
                <a:avLst/>
              </a:prstGeom>
              <a:ln w="28575"/>
            </p:spPr>
            <p:style>
              <a:lnRef idx="1">
                <a:schemeClr val="accent2"/>
              </a:lnRef>
              <a:fillRef idx="0">
                <a:schemeClr val="accent2"/>
              </a:fillRef>
              <a:effectRef idx="0">
                <a:schemeClr val="accent2"/>
              </a:effectRef>
              <a:fontRef idx="minor">
                <a:schemeClr val="tx1"/>
              </a:fontRef>
            </p:style>
          </p:cxnSp>
          <p:cxnSp>
            <p:nvCxnSpPr>
              <p:cNvPr id="57" name="Straight Connector 56"/>
              <p:cNvCxnSpPr>
                <a:stCxn id="5" idx="5"/>
                <a:endCxn id="41" idx="1"/>
              </p:cNvCxnSpPr>
              <p:nvPr/>
            </p:nvCxnSpPr>
            <p:spPr>
              <a:xfrm>
                <a:off x="1281132" y="7277377"/>
                <a:ext cx="1679402" cy="923485"/>
              </a:xfrm>
              <a:prstGeom prst="line">
                <a:avLst/>
              </a:prstGeom>
              <a:ln w="28575"/>
            </p:spPr>
            <p:style>
              <a:lnRef idx="1">
                <a:schemeClr val="accent2"/>
              </a:lnRef>
              <a:fillRef idx="0">
                <a:schemeClr val="accent2"/>
              </a:fillRef>
              <a:effectRef idx="0">
                <a:schemeClr val="accent2"/>
              </a:effectRef>
              <a:fontRef idx="minor">
                <a:schemeClr val="tx1"/>
              </a:fontRef>
            </p:style>
          </p:cxnSp>
          <p:cxnSp>
            <p:nvCxnSpPr>
              <p:cNvPr id="60" name="Straight Connector 59"/>
              <p:cNvCxnSpPr>
                <a:stCxn id="42" idx="7"/>
              </p:cNvCxnSpPr>
              <p:nvPr/>
            </p:nvCxnSpPr>
            <p:spPr>
              <a:xfrm flipV="1">
                <a:off x="926158" y="7303844"/>
                <a:ext cx="256225" cy="877637"/>
              </a:xfrm>
              <a:prstGeom prst="line">
                <a:avLst/>
              </a:prstGeom>
              <a:ln w="28575"/>
            </p:spPr>
            <p:style>
              <a:lnRef idx="1">
                <a:schemeClr val="accent2"/>
              </a:lnRef>
              <a:fillRef idx="0">
                <a:schemeClr val="accent2"/>
              </a:fillRef>
              <a:effectRef idx="0">
                <a:schemeClr val="accent2"/>
              </a:effectRef>
              <a:fontRef idx="minor">
                <a:schemeClr val="tx1"/>
              </a:fontRef>
            </p:style>
          </p:cxnSp>
        </p:grpSp>
        <p:sp>
          <p:nvSpPr>
            <p:cNvPr id="68" name="TextBox 67"/>
            <p:cNvSpPr txBox="1"/>
            <p:nvPr/>
          </p:nvSpPr>
          <p:spPr>
            <a:xfrm>
              <a:off x="6848836" y="3910508"/>
              <a:ext cx="988704" cy="430887"/>
            </a:xfrm>
            <a:prstGeom prst="rect">
              <a:avLst/>
            </a:prstGeom>
          </p:spPr>
          <p:txBody>
            <a:bodyPr wrap="square" rtlCol="0">
              <a:spAutoFit/>
            </a:bodyPr>
            <a:lstStyle/>
            <a:p>
              <a:pPr algn="ctr"/>
              <a:r>
                <a:rPr lang="en-US" sz="1100" b="1" dirty="0">
                  <a:solidFill>
                    <a:schemeClr val="accent2"/>
                  </a:solidFill>
                </a:rPr>
                <a:t>New model</a:t>
              </a:r>
            </a:p>
            <a:p>
              <a:pPr algn="ctr"/>
              <a:r>
                <a:rPr lang="en-US" sz="1100" b="1" dirty="0">
                  <a:solidFill>
                    <a:schemeClr val="accent2"/>
                  </a:solidFill>
                </a:rPr>
                <a:t> swarming </a:t>
              </a:r>
              <a:endParaRPr lang="en-CA" sz="1100" b="1" dirty="0">
                <a:solidFill>
                  <a:schemeClr val="accent2"/>
                </a:solidFill>
              </a:endParaRPr>
            </a:p>
          </p:txBody>
        </p:sp>
        <p:sp>
          <p:nvSpPr>
            <p:cNvPr id="69" name="TextBox 68"/>
            <p:cNvSpPr txBox="1"/>
            <p:nvPr/>
          </p:nvSpPr>
          <p:spPr>
            <a:xfrm>
              <a:off x="6677663" y="6005451"/>
              <a:ext cx="1331050" cy="430887"/>
            </a:xfrm>
            <a:prstGeom prst="rect">
              <a:avLst/>
            </a:prstGeom>
          </p:spPr>
          <p:txBody>
            <a:bodyPr wrap="square" rtlCol="0">
              <a:spAutoFit/>
            </a:bodyPr>
            <a:lstStyle/>
            <a:p>
              <a:pPr algn="ctr"/>
              <a:r>
                <a:rPr lang="en-US" sz="1100" b="1" dirty="0"/>
                <a:t>Collaboration-based process</a:t>
              </a:r>
              <a:endParaRPr lang="en-CA" sz="1100" b="1" dirty="0"/>
            </a:p>
          </p:txBody>
        </p:sp>
      </p:grpSp>
      <p:grpSp>
        <p:nvGrpSpPr>
          <p:cNvPr id="113" name="Group 112"/>
          <p:cNvGrpSpPr/>
          <p:nvPr/>
        </p:nvGrpSpPr>
        <p:grpSpPr>
          <a:xfrm>
            <a:off x="6200316" y="1296372"/>
            <a:ext cx="1968680" cy="2462568"/>
            <a:chOff x="6328195" y="1355481"/>
            <a:chExt cx="1738395" cy="2348779"/>
          </a:xfrm>
        </p:grpSpPr>
        <p:pic>
          <p:nvPicPr>
            <p:cNvPr id="71" name="Picture 7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791442" y="1847138"/>
              <a:ext cx="1187232" cy="1389064"/>
            </a:xfrm>
            <a:prstGeom prst="rect">
              <a:avLst/>
            </a:prstGeom>
          </p:spPr>
        </p:pic>
        <p:sp>
          <p:nvSpPr>
            <p:cNvPr id="72" name="TextBox 71"/>
            <p:cNvSpPr txBox="1"/>
            <p:nvPr/>
          </p:nvSpPr>
          <p:spPr>
            <a:xfrm>
              <a:off x="6929454" y="1355481"/>
              <a:ext cx="988704" cy="410977"/>
            </a:xfrm>
            <a:prstGeom prst="rect">
              <a:avLst/>
            </a:prstGeom>
          </p:spPr>
          <p:txBody>
            <a:bodyPr wrap="square" rtlCol="0">
              <a:spAutoFit/>
            </a:bodyPr>
            <a:lstStyle/>
            <a:p>
              <a:pPr algn="ctr"/>
              <a:r>
                <a:rPr lang="en-US" sz="1100" b="1" dirty="0">
                  <a:solidFill>
                    <a:schemeClr val="accent3"/>
                  </a:solidFill>
                </a:rPr>
                <a:t>Old model streaming </a:t>
              </a:r>
            </a:p>
          </p:txBody>
        </p:sp>
        <p:cxnSp>
          <p:nvCxnSpPr>
            <p:cNvPr id="74" name="Straight Arrow Connector 73"/>
            <p:cNvCxnSpPr/>
            <p:nvPr/>
          </p:nvCxnSpPr>
          <p:spPr>
            <a:xfrm flipH="1">
              <a:off x="8057098" y="1926892"/>
              <a:ext cx="9492" cy="1318759"/>
            </a:xfrm>
            <a:prstGeom prst="straightConnector1">
              <a:avLst/>
            </a:prstGeom>
            <a:ln>
              <a:tailEnd type="triangle"/>
            </a:ln>
          </p:spPr>
          <p:style>
            <a:lnRef idx="2">
              <a:schemeClr val="accent3"/>
            </a:lnRef>
            <a:fillRef idx="0">
              <a:schemeClr val="accent3"/>
            </a:fillRef>
            <a:effectRef idx="1">
              <a:schemeClr val="accent3"/>
            </a:effectRef>
            <a:fontRef idx="minor">
              <a:schemeClr val="tx1"/>
            </a:fontRef>
          </p:style>
        </p:cxnSp>
        <p:sp>
          <p:nvSpPr>
            <p:cNvPr id="77" name="TextBox 76"/>
            <p:cNvSpPr txBox="1"/>
            <p:nvPr/>
          </p:nvSpPr>
          <p:spPr>
            <a:xfrm>
              <a:off x="6328195" y="2093222"/>
              <a:ext cx="660147" cy="261610"/>
            </a:xfrm>
            <a:prstGeom prst="rect">
              <a:avLst/>
            </a:prstGeom>
          </p:spPr>
          <p:txBody>
            <a:bodyPr wrap="square" rtlCol="0">
              <a:spAutoFit/>
            </a:bodyPr>
            <a:lstStyle/>
            <a:p>
              <a:r>
                <a:rPr lang="en-US" sz="1050" dirty="0"/>
                <a:t>Tier 1</a:t>
              </a:r>
              <a:endParaRPr lang="en-CA" sz="1050" dirty="0"/>
            </a:p>
          </p:txBody>
        </p:sp>
        <p:sp>
          <p:nvSpPr>
            <p:cNvPr id="78" name="TextBox 77"/>
            <p:cNvSpPr txBox="1"/>
            <p:nvPr/>
          </p:nvSpPr>
          <p:spPr>
            <a:xfrm>
              <a:off x="6446057" y="2586272"/>
              <a:ext cx="660147" cy="261610"/>
            </a:xfrm>
            <a:prstGeom prst="rect">
              <a:avLst/>
            </a:prstGeom>
          </p:spPr>
          <p:txBody>
            <a:bodyPr wrap="square" rtlCol="0">
              <a:spAutoFit/>
            </a:bodyPr>
            <a:lstStyle/>
            <a:p>
              <a:r>
                <a:rPr lang="en-US" sz="1050" dirty="0"/>
                <a:t>Tier </a:t>
              </a:r>
              <a:r>
                <a:rPr lang="en-US" sz="1000" dirty="0"/>
                <a:t>2</a:t>
              </a:r>
              <a:endParaRPr lang="en-CA" sz="1000" dirty="0"/>
            </a:p>
          </p:txBody>
        </p:sp>
        <p:sp>
          <p:nvSpPr>
            <p:cNvPr id="79" name="TextBox 78"/>
            <p:cNvSpPr txBox="1"/>
            <p:nvPr/>
          </p:nvSpPr>
          <p:spPr>
            <a:xfrm>
              <a:off x="6606944" y="2996005"/>
              <a:ext cx="660147" cy="261610"/>
            </a:xfrm>
            <a:prstGeom prst="rect">
              <a:avLst/>
            </a:prstGeom>
          </p:spPr>
          <p:txBody>
            <a:bodyPr wrap="square" rtlCol="0">
              <a:spAutoFit/>
            </a:bodyPr>
            <a:lstStyle/>
            <a:p>
              <a:r>
                <a:rPr lang="en-US" sz="1050" dirty="0"/>
                <a:t>Tier 3</a:t>
              </a:r>
              <a:endParaRPr lang="en-CA" sz="1050" dirty="0"/>
            </a:p>
          </p:txBody>
        </p:sp>
        <p:sp>
          <p:nvSpPr>
            <p:cNvPr id="80" name="TextBox 79"/>
            <p:cNvSpPr txBox="1"/>
            <p:nvPr/>
          </p:nvSpPr>
          <p:spPr>
            <a:xfrm>
              <a:off x="6818486" y="3293283"/>
              <a:ext cx="1210641" cy="410977"/>
            </a:xfrm>
            <a:prstGeom prst="rect">
              <a:avLst/>
            </a:prstGeom>
          </p:spPr>
          <p:txBody>
            <a:bodyPr wrap="square" rtlCol="0">
              <a:spAutoFit/>
            </a:bodyPr>
            <a:lstStyle/>
            <a:p>
              <a:pPr algn="ctr"/>
              <a:r>
                <a:rPr lang="en-US" sz="1100" b="1" dirty="0"/>
                <a:t>Escalation-based process</a:t>
              </a:r>
            </a:p>
          </p:txBody>
        </p:sp>
      </p:grpSp>
    </p:spTree>
    <p:extLst>
      <p:ext uri="{BB962C8B-B14F-4D97-AF65-F5344CB8AC3E}">
        <p14:creationId xmlns:p14="http://schemas.microsoft.com/office/powerpoint/2010/main" val="373875853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aa79565a41421d0e5a461827ab8a64c2a6dcf93"/>
  <p:tag name="ISPRING_RESOURCE_PATHS_HASH_2" val="b4f66ad4a07985a5d9c49e97317bbc23e3ea47f"/>
</p:tagLst>
</file>

<file path=ppt/theme/theme1.xml><?xml version="1.0" encoding="utf-8"?>
<a:theme xmlns:a="http://schemas.openxmlformats.org/drawingml/2006/main" name="Theme1">
  <a:themeElements>
    <a:clrScheme name="Flourish">
      <a:dk1>
        <a:srgbClr val="333333"/>
      </a:dk1>
      <a:lt1>
        <a:srgbClr val="FFFFFF"/>
      </a:lt1>
      <a:dk2>
        <a:srgbClr val="333333"/>
      </a:dk2>
      <a:lt2>
        <a:srgbClr val="FFFFFF"/>
      </a:lt2>
      <a:accent1>
        <a:srgbClr val="29475F"/>
      </a:accent1>
      <a:accent2>
        <a:srgbClr val="D9A210"/>
      </a:accent2>
      <a:accent3>
        <a:srgbClr val="7CADD4"/>
      </a:accent3>
      <a:accent4>
        <a:srgbClr val="FFFFFF"/>
      </a:accent4>
      <a:accent5>
        <a:srgbClr val="FFFFFF"/>
      </a:accent5>
      <a:accent6>
        <a:srgbClr val="FFFFFF"/>
      </a:accent6>
      <a:hlink>
        <a:srgbClr val="2576B7"/>
      </a:hlink>
      <a:folHlink>
        <a:srgbClr val="C77709"/>
      </a:folHlink>
    </a:clrScheme>
    <a:fontScheme name="InfoTech">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wrap="none" rtlCol="0">
        <a:spAutoFit/>
      </a:bodyPr>
      <a:lstStyle>
        <a:defPPr>
          <a:defRPr sz="1200" dirty="0" smtClean="0"/>
        </a:defPPr>
      </a:lstStyle>
    </a:txDef>
  </a:objectDefaults>
  <a:extraClrSchemeLst/>
  <a:extLst>
    <a:ext uri="{05A4C25C-085E-4340-85A3-A5531E510DB2}">
      <thm15:themeFamily xmlns:thm15="http://schemas.microsoft.com/office/thememl/2012/main" name="Theme1" id="{EBFD412A-D0D7-4935-89A2-AA989FD4DBC8}" vid="{7B7BA5CB-5882-4576-92F3-CD74C431C82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2015</Words>
  <Application>Microsoft Office PowerPoint</Application>
  <PresentationFormat>On-screen Show (4:3)</PresentationFormat>
  <Paragraphs>261</Paragraphs>
  <Slides>15</Slides>
  <Notes>9</Notes>
  <HiddenSlides>0</HiddenSlides>
  <MMClips>0</MMClips>
  <ScaleCrop>false</ScaleCrop>
  <HeadingPairs>
    <vt:vector size="8" baseType="variant">
      <vt:variant>
        <vt:lpstr>Fonts Used</vt:lpstr>
      </vt:variant>
      <vt:variant>
        <vt:i4>6</vt:i4>
      </vt:variant>
      <vt:variant>
        <vt:lpstr>Theme</vt:lpstr>
      </vt:variant>
      <vt:variant>
        <vt:i4>1</vt:i4>
      </vt:variant>
      <vt:variant>
        <vt:lpstr>Slide Titles</vt:lpstr>
      </vt:variant>
      <vt:variant>
        <vt:i4>15</vt:i4>
      </vt:variant>
      <vt:variant>
        <vt:lpstr>Custom Shows</vt:lpstr>
      </vt:variant>
      <vt:variant>
        <vt:i4>1</vt:i4>
      </vt:variant>
    </vt:vector>
  </HeadingPairs>
  <TitlesOfParts>
    <vt:vector size="23" baseType="lpstr">
      <vt:lpstr>Arial</vt:lpstr>
      <vt:lpstr>Calibri</vt:lpstr>
      <vt:lpstr>Courier New</vt:lpstr>
      <vt:lpstr>Georgia</vt:lpstr>
      <vt:lpstr>Open Sans</vt:lpstr>
      <vt:lpstr>Wingdings</vt:lpstr>
      <vt:lpstr>Theme1</vt:lpstr>
      <vt:lpstr>PowerPoint Presentation</vt:lpstr>
      <vt:lpstr>PowerPoint Presentation</vt:lpstr>
      <vt:lpstr>Our understanding of the problem</vt:lpstr>
      <vt:lpstr>Executive summary</vt:lpstr>
      <vt:lpstr>The tiered ticket lifecycle leaves gaps in customer service and exhausts your resources </vt:lpstr>
      <vt:lpstr>Companies wanting to achieve a more DevOps state need to reconfigure their approach to service support </vt:lpstr>
      <vt:lpstr>Introduce swarming to support the shift to a DevOps and Agile service support environment </vt:lpstr>
      <vt:lpstr>Cisco, IBM, BMC Software, Microsoft, and Red Hat have seen massive improvements since adopting swarming practices</vt:lpstr>
      <vt:lpstr>Swarming creates higher end-user satisfaction with all other IT services</vt:lpstr>
      <vt:lpstr>By conducting a pilot project you can reduce the risk and maximize stakeholder buy-in to swarming practices </vt:lpstr>
      <vt:lpstr>Info-Tech’s approach to incorporating swarming into your service support model is by creating a pilot project</vt:lpstr>
      <vt:lpstr>BMC Software sets the bar high by changing the game of service support with Swarming  </vt:lpstr>
      <vt:lpstr>Info-Tech offers various levels of support to best suit your needs</vt:lpstr>
      <vt:lpstr>Build a Swarming Pilot Project – project overview</vt:lpstr>
      <vt:lpstr>Info-Tech delivers: Use our tools and templates to accelerate your pilot project to completion</vt:lpstr>
      <vt:lpstr>Custom Show 1</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2019-01-08T16:51:56Z</dcterms:created>
  <dcterms:modified xsi:type="dcterms:W3CDTF">2022-10-24T02:58:35Z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7d24214e-5322-4789-8422-cbe411bc3a74_Enabled">
    <vt:lpwstr>true</vt:lpwstr>
  </property>
  <property fmtid="{D5CDD505-2E9C-101B-9397-08002B2CF9AE}" pid="3" name="MSIP_Label_7d24214e-5322-4789-8422-cbe411bc3a74_SetDate">
    <vt:lpwstr>2022-10-24T02:45:41Z</vt:lpwstr>
  </property>
  <property fmtid="{D5CDD505-2E9C-101B-9397-08002B2CF9AE}" pid="4" name="MSIP_Label_7d24214e-5322-4789-8422-cbe411bc3a74_Method">
    <vt:lpwstr>Standard</vt:lpwstr>
  </property>
  <property fmtid="{D5CDD505-2E9C-101B-9397-08002B2CF9AE}" pid="5" name="MSIP_Label_7d24214e-5322-4789-8422-cbe411bc3a74_Name">
    <vt:lpwstr>7d24214e-5322-4789-8422-cbe411bc3a74</vt:lpwstr>
  </property>
  <property fmtid="{D5CDD505-2E9C-101B-9397-08002B2CF9AE}" pid="6" name="MSIP_Label_7d24214e-5322-4789-8422-cbe411bc3a74_SiteId">
    <vt:lpwstr>113d1920-a1e0-48cf-a70a-868cbb03f3f6</vt:lpwstr>
  </property>
  <property fmtid="{D5CDD505-2E9C-101B-9397-08002B2CF9AE}" pid="7" name="MSIP_Label_7d24214e-5322-4789-8422-cbe411bc3a74_ActionId">
    <vt:lpwstr>a5c375cc-1c9f-4050-90cf-ee3d9f73f57b</vt:lpwstr>
  </property>
  <property fmtid="{D5CDD505-2E9C-101B-9397-08002B2CF9AE}" pid="8" name="MSIP_Label_7d24214e-5322-4789-8422-cbe411bc3a74_ContentBits">
    <vt:lpwstr>0</vt:lpwstr>
  </property>
</Properties>
</file>