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88" r:id="rId2"/>
  </p:sldMasterIdLst>
  <p:notesMasterIdLst>
    <p:notesMasterId r:id="rId15"/>
  </p:notesMasterIdLst>
  <p:handoutMasterIdLst>
    <p:handoutMasterId r:id="rId16"/>
  </p:handoutMasterIdLst>
  <p:sldIdLst>
    <p:sldId id="278" r:id="rId3"/>
    <p:sldId id="606" r:id="rId4"/>
    <p:sldId id="484" r:id="rId5"/>
    <p:sldId id="403" r:id="rId6"/>
    <p:sldId id="399" r:id="rId7"/>
    <p:sldId id="550" r:id="rId8"/>
    <p:sldId id="662" r:id="rId9"/>
    <p:sldId id="506" r:id="rId10"/>
    <p:sldId id="608" r:id="rId11"/>
    <p:sldId id="609" r:id="rId12"/>
    <p:sldId id="677" r:id="rId13"/>
    <p:sldId id="678"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149"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475F"/>
    <a:srgbClr val="A24130"/>
    <a:srgbClr val="A6A6A6"/>
    <a:srgbClr val="AC5646"/>
    <a:srgbClr val="D68B23"/>
    <a:srgbClr val="79B9C3"/>
    <a:srgbClr val="1B85A3"/>
    <a:srgbClr val="2B9E36"/>
    <a:srgbClr val="F2F2F2"/>
    <a:srgbClr val="7F91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54" autoAdjust="0"/>
    <p:restoredTop sz="96433" autoAdjust="0"/>
  </p:normalViewPr>
  <p:slideViewPr>
    <p:cSldViewPr snapToGrid="0">
      <p:cViewPr varScale="1">
        <p:scale>
          <a:sx n="116" d="100"/>
          <a:sy n="116" d="100"/>
        </p:scale>
        <p:origin x="2244"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73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12/12/2018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12/12/2018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932410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4197173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413436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2351047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415019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2245292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6239486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wm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7"/>
            <a:ext cx="9140490" cy="767953"/>
            <a:chOff x="3510" y="6090047"/>
            <a:chExt cx="9140490" cy="767953"/>
          </a:xfrm>
        </p:grpSpPr>
        <p:sp>
          <p:nvSpPr>
            <p:cNvPr id="29" name="Rectangle 28"/>
            <p:cNvSpPr/>
            <p:nvPr/>
          </p:nvSpPr>
          <p:spPr>
            <a:xfrm>
              <a:off x="351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1997-2018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865142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Executive Summary">
    <p:spTree>
      <p:nvGrpSpPr>
        <p:cNvPr id="1" name=""/>
        <p:cNvGrpSpPr/>
        <p:nvPr/>
      </p:nvGrpSpPr>
      <p:grpSpPr>
        <a:xfrm>
          <a:off x="0" y="0"/>
          <a:ext cx="0" cy="0"/>
          <a:chOff x="0" y="0"/>
          <a:chExt cx="0" cy="0"/>
        </a:xfrm>
      </p:grpSpPr>
      <p:sp>
        <p:nvSpPr>
          <p:cNvPr id="17" name="Rectangle 16"/>
          <p:cNvSpPr/>
          <p:nvPr userDrawn="1"/>
        </p:nvSpPr>
        <p:spPr>
          <a:xfrm>
            <a:off x="4157" y="-9146"/>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12615489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2 Small 1 Large">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9108010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186626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20" y="1132007"/>
            <a:ext cx="365168" cy="364690"/>
            <a:chOff x="6939668" y="197732"/>
            <a:chExt cx="777916" cy="785348"/>
          </a:xfrm>
          <a:solidFill>
            <a:srgbClr val="243F54"/>
          </a:solidFill>
        </p:grpSpPr>
        <p:sp>
          <p:nvSpPr>
            <p:cNvPr id="13" name="Rectangle 12"/>
            <p:cNvSpPr/>
            <p:nvPr/>
          </p:nvSpPr>
          <p:spPr>
            <a:xfrm>
              <a:off x="6939668" y="197732"/>
              <a:ext cx="77791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98054759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439862" y="1174157"/>
            <a:ext cx="7175691"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75486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69469552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90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49077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rgbClr val="29475F"/>
                </a:solidFill>
              </a:rPr>
              <a:t>PHASE</a:t>
            </a:r>
            <a:endParaRPr lang="en-CA" sz="4400" b="1" dirty="0">
              <a:solidFill>
                <a:srgbClr val="29475F"/>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37117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rgbClr val="29475F"/>
                </a:solidFill>
              </a:rPr>
              <a:t>PHASE</a:t>
            </a:r>
            <a:endParaRPr lang="en-CA" sz="4400" b="1" dirty="0">
              <a:solidFill>
                <a:srgbClr val="29475F"/>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158857024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1840990606"/>
      </p:ext>
    </p:extLst>
  </p:cSld>
  <p:clrMapOvr>
    <a:masterClrMapping/>
  </p:clrMapOvr>
  <p:timing>
    <p:tnLst>
      <p:par>
        <p:cTn id="1" dur="indefinite" restart="never" nodeType="tmRoot"/>
      </p:par>
    </p:tnLst>
  </p:timing>
  <p:hf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201315295"/>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83554305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49302" y="260648"/>
            <a:ext cx="8627997"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26906862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6403837"/>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1325"/>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6" r:id="rId9"/>
    <p:sldLayoutId id="2147483764" r:id="rId10"/>
    <p:sldLayoutId id="2147483762" r:id="rId11"/>
    <p:sldLayoutId id="2147483761" r:id="rId12"/>
    <p:sldLayoutId id="2147483763" r:id="rId13"/>
    <p:sldLayoutId id="2147483769" r:id="rId14"/>
    <p:sldLayoutId id="2147483773" r:id="rId15"/>
    <p:sldLayoutId id="2147483775" r:id="rId16"/>
    <p:sldLayoutId id="2147483776" r:id="rId17"/>
    <p:sldLayoutId id="2147483778" r:id="rId18"/>
    <p:sldLayoutId id="2147483780" r:id="rId19"/>
    <p:sldLayoutId id="2147483781" r:id="rId20"/>
    <p:sldLayoutId id="2147483782" r:id="rId21"/>
    <p:sldLayoutId id="2147483783" r:id="rId22"/>
    <p:sldLayoutId id="2147483784" r:id="rId23"/>
    <p:sldLayoutId id="2147483785" r:id="rId24"/>
    <p:sldLayoutId id="2147483786" r:id="rId25"/>
    <p:sldLayoutId id="2147483787" r:id="rId2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spTree>
    <p:extLst>
      <p:ext uri="{BB962C8B-B14F-4D97-AF65-F5344CB8AC3E}">
        <p14:creationId xmlns:p14="http://schemas.microsoft.com/office/powerpoint/2010/main" val="3277919344"/>
      </p:ext>
    </p:extLst>
  </p:cSld>
  <p:clrMap bg1="lt1" tx1="dk1" bg2="lt2" tx2="dk2" accent1="accent1" accent2="accent2" accent3="accent3" accent4="accent4" accent5="accent5" accent6="accent6" hlink="hlink" folHlink="folHlink"/>
  <p:sldLayoutIdLst>
    <p:sldLayoutId id="2147483789" r:id="rId1"/>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preparing-for-technology-convergence-in-manufacturing-phases-1-3"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8" Type="http://schemas.openxmlformats.org/officeDocument/2006/relationships/hyperlink" Target="https://www.infotech.com/research/ss/establish-the-benefits-realization-process" TargetMode="External"/><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3" Type="http://schemas.openxmlformats.org/officeDocument/2006/relationships/hyperlink" Target="https://www.infotech.com/research/ss/redesign-it-governance-to-drive-optimal-business-results"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 Type="http://schemas.openxmlformats.org/officeDocument/2006/relationships/image" Target="../media/image16.png"/><Relationship Id="rId16" Type="http://schemas.openxmlformats.org/officeDocument/2006/relationships/hyperlink" Target="https://www.infotech.com/research/ss/design-build-a-user-facing-service-catalog" TargetMode="External"/><Relationship Id="rId20" Type="http://schemas.openxmlformats.org/officeDocument/2006/relationships/hyperlink" Target="https://www.infotech.com/research/ss/establish-a-program-to-enable-effective-performance-monitoring" TargetMode="External"/><Relationship Id="rId29" Type="http://schemas.openxmlformats.org/officeDocument/2006/relationships/hyperlink" Target="https://www.infotech.com/research/ss/establish-a-right-sized-release-and-deployment-management-process" TargetMode="External"/><Relationship Id="rId41" Type="http://schemas.openxmlformats.org/officeDocument/2006/relationships/hyperlink" Target="https://www.infotech.com/research/ss/drive-organizational-change-from-the-pmo" TargetMode="External"/><Relationship Id="rId1" Type="http://schemas.openxmlformats.org/officeDocument/2006/relationships/slideLayout" Target="../slideLayouts/slideLayout27.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933698"/>
            <a:ext cx="7467600" cy="1064481"/>
          </a:xfrm>
        </p:spPr>
        <p:txBody>
          <a:bodyPr/>
          <a:lstStyle/>
          <a:p>
            <a:r>
              <a:rPr lang="en-US" dirty="0" smtClean="0">
                <a:solidFill>
                  <a:schemeClr val="tx1">
                    <a:lumMod val="75000"/>
                  </a:schemeClr>
                </a:solidFill>
              </a:rPr>
              <a:t>Preparing for Technology Convergence in Manufacturing</a:t>
            </a:r>
            <a:endParaRPr lang="en-US" dirty="0">
              <a:solidFill>
                <a:schemeClr val="tx1">
                  <a:lumMod val="75000"/>
                </a:schemeClr>
              </a:solidFill>
            </a:endParaRPr>
          </a:p>
        </p:txBody>
      </p:sp>
      <p:sp>
        <p:nvSpPr>
          <p:cNvPr id="5" name="Tagline"/>
          <p:cNvSpPr>
            <a:spLocks noGrp="1"/>
          </p:cNvSpPr>
          <p:nvPr>
            <p:ph type="body" sz="quarter" idx="16"/>
          </p:nvPr>
        </p:nvSpPr>
        <p:spPr>
          <a:xfrm>
            <a:off x="774700" y="3998179"/>
            <a:ext cx="7467600" cy="508000"/>
          </a:xfrm>
        </p:spPr>
        <p:txBody>
          <a:bodyPr/>
          <a:lstStyle/>
          <a:p>
            <a:r>
              <a:rPr lang="en-US" dirty="0" smtClean="0">
                <a:solidFill>
                  <a:schemeClr val="tx1">
                    <a:lumMod val="75000"/>
                  </a:schemeClr>
                </a:solidFill>
              </a:rPr>
              <a:t>Leave the past behind and build a culture of collaboration.</a:t>
            </a:r>
            <a:endParaRPr lang="en-US" dirty="0">
              <a:solidFill>
                <a:schemeClr val="tx1">
                  <a:lumMod val="75000"/>
                </a:schemeClr>
              </a:solidFill>
            </a:endParaRPr>
          </a:p>
        </p:txBody>
      </p:sp>
      <p:grpSp>
        <p:nvGrpSpPr>
          <p:cNvPr id="6" name="Group 5"/>
          <p:cNvGrpSpPr/>
          <p:nvPr/>
        </p:nvGrpSpPr>
        <p:grpSpPr>
          <a:xfrm>
            <a:off x="0" y="5402461"/>
            <a:ext cx="9144000" cy="1455539"/>
            <a:chOff x="0" y="5402461"/>
            <a:chExt cx="9144000" cy="1455539"/>
          </a:xfrm>
        </p:grpSpPr>
        <p:sp>
          <p:nvSpPr>
            <p:cNvPr id="7" name="Rectangle 6"/>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p:cNvGrpSpPr/>
            <p:nvPr/>
          </p:nvGrpSpPr>
          <p:grpSpPr>
            <a:xfrm>
              <a:off x="0" y="5402461"/>
              <a:ext cx="9144000" cy="1455539"/>
              <a:chOff x="0" y="5402461"/>
              <a:chExt cx="9144000" cy="1455539"/>
            </a:xfrm>
          </p:grpSpPr>
          <p:pic>
            <p:nvPicPr>
              <p:cNvPr id="9" name="Picture 8"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p:cNvGrpSpPr/>
              <p:nvPr/>
            </p:nvGrpSpPr>
            <p:grpSpPr>
              <a:xfrm>
                <a:off x="0" y="6266557"/>
                <a:ext cx="9144000" cy="591443"/>
                <a:chOff x="0" y="6266557"/>
                <a:chExt cx="9144000" cy="591443"/>
              </a:xfrm>
            </p:grpSpPr>
            <p:sp>
              <p:nvSpPr>
                <p:cNvPr id="11" name="Rectangle 10"/>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1997-2018 Info-Tech Research Group</a:t>
                  </a:r>
                  <a:endParaRPr lang="en-CA" sz="800" dirty="0">
                    <a:solidFill>
                      <a:schemeClr val="bg1">
                        <a:lumMod val="65000"/>
                      </a:schemeClr>
                    </a:solidFill>
                  </a:endParaRPr>
                </a:p>
              </p:txBody>
            </p:sp>
            <p:sp>
              <p:nvSpPr>
                <p:cNvPr id="12" name="Rectangle 11"/>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3" name="Picture 12" descr="itrg-logo-blue.png"/>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38654"/>
            <a:ext cx="8620125" cy="877887"/>
          </a:xfrm>
        </p:spPr>
        <p:txBody>
          <a:bodyPr/>
          <a:lstStyle/>
          <a:p>
            <a:r>
              <a:rPr lang="en-US" dirty="0" smtClean="0"/>
              <a:t>What are the benefits of convergence?</a:t>
            </a:r>
            <a:endParaRPr lang="en-US" dirty="0"/>
          </a:p>
        </p:txBody>
      </p:sp>
      <p:sp>
        <p:nvSpPr>
          <p:cNvPr id="3" name="Rectangle 2"/>
          <p:cNvSpPr/>
          <p:nvPr/>
        </p:nvSpPr>
        <p:spPr>
          <a:xfrm>
            <a:off x="594803" y="1300085"/>
            <a:ext cx="7918881" cy="307777"/>
          </a:xfrm>
          <a:prstGeom prst="rect">
            <a:avLst/>
          </a:prstGeom>
        </p:spPr>
        <p:txBody>
          <a:bodyPr wrap="square">
            <a:spAutoFit/>
          </a:bodyPr>
          <a:lstStyle/>
          <a:p>
            <a:endParaRPr lang="en-CA" sz="1400" dirty="0"/>
          </a:p>
        </p:txBody>
      </p:sp>
      <p:sp>
        <p:nvSpPr>
          <p:cNvPr id="31" name="TextBox 30"/>
          <p:cNvSpPr txBox="1"/>
          <p:nvPr/>
        </p:nvSpPr>
        <p:spPr>
          <a:xfrm>
            <a:off x="1099052" y="3152540"/>
            <a:ext cx="184731" cy="276999"/>
          </a:xfrm>
          <a:prstGeom prst="rect">
            <a:avLst/>
          </a:prstGeom>
        </p:spPr>
        <p:txBody>
          <a:bodyPr wrap="none" rtlCol="0">
            <a:spAutoFit/>
          </a:bodyPr>
          <a:lstStyle/>
          <a:p>
            <a:endParaRPr lang="en-CA" sz="1200" dirty="0" smtClean="0"/>
          </a:p>
        </p:txBody>
      </p:sp>
      <p:sp>
        <p:nvSpPr>
          <p:cNvPr id="36" name="Rectangle 35"/>
          <p:cNvSpPr/>
          <p:nvPr/>
        </p:nvSpPr>
        <p:spPr>
          <a:xfrm>
            <a:off x="520569" y="1336520"/>
            <a:ext cx="7844648" cy="584775"/>
          </a:xfrm>
          <a:prstGeom prst="rect">
            <a:avLst/>
          </a:prstGeom>
        </p:spPr>
        <p:txBody>
          <a:bodyPr wrap="square">
            <a:spAutoFit/>
          </a:bodyPr>
          <a:lstStyle/>
          <a:p>
            <a:r>
              <a:rPr lang="en-US" sz="1600" dirty="0"/>
              <a:t>Technology convergence in manufacturing is not merely a </a:t>
            </a:r>
            <a:r>
              <a:rPr lang="en-US" sz="1600" dirty="0" smtClean="0"/>
              <a:t>nice-to-have; </a:t>
            </a:r>
            <a:r>
              <a:rPr lang="en-US" sz="1600" dirty="0"/>
              <a:t>it delivers </a:t>
            </a:r>
            <a:r>
              <a:rPr lang="en-US" sz="1600" b="1" dirty="0"/>
              <a:t>true value</a:t>
            </a:r>
            <a:r>
              <a:rPr lang="en-US" sz="1600" dirty="0"/>
              <a:t> across the enterprise. </a:t>
            </a:r>
          </a:p>
        </p:txBody>
      </p:sp>
      <p:sp>
        <p:nvSpPr>
          <p:cNvPr id="37" name="Rectangle 36"/>
          <p:cNvSpPr/>
          <p:nvPr/>
        </p:nvSpPr>
        <p:spPr>
          <a:xfrm>
            <a:off x="389434" y="2221499"/>
            <a:ext cx="8355604" cy="4139595"/>
          </a:xfrm>
          <a:prstGeom prst="rect">
            <a:avLst/>
          </a:prstGeom>
        </p:spPr>
        <p:txBody>
          <a:bodyPr wrap="square">
            <a:spAutoFit/>
          </a:bodyPr>
          <a:lstStyle/>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a:ea typeface="Calibri" panose="020F0502020204030204" pitchFamily="34" charset="0"/>
                <a:cs typeface="Times New Roman" panose="02020603050405020304" pitchFamily="18" charset="0"/>
              </a:rPr>
              <a:t>Less </a:t>
            </a:r>
            <a:r>
              <a:rPr lang="en-CA" sz="1400" b="1" dirty="0" smtClean="0">
                <a:ea typeface="Calibri" panose="020F0502020204030204" pitchFamily="34" charset="0"/>
                <a:cs typeface="Times New Roman" panose="02020603050405020304" pitchFamily="18" charset="0"/>
              </a:rPr>
              <a:t>duplication: </a:t>
            </a:r>
            <a:r>
              <a:rPr lang="en-CA" sz="1400" dirty="0" smtClean="0">
                <a:ea typeface="Calibri" panose="020F0502020204030204" pitchFamily="34" charset="0"/>
                <a:cs typeface="Times New Roman" panose="02020603050405020304" pitchFamily="18" charset="0"/>
              </a:rPr>
              <a:t>technology, staffing, infrastructure, licensing, hardware, and vendor management.</a:t>
            </a:r>
            <a:endParaRPr lang="en-CA" sz="1400" dirty="0">
              <a:ea typeface="Calibri" panose="020F0502020204030204" pitchFamily="34" charset="0"/>
              <a:cs typeface="Times New Roman" panose="02020603050405020304" pitchFamily="18" charset="0"/>
            </a:endParaRPr>
          </a:p>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smtClean="0">
                <a:ea typeface="Calibri" panose="020F0502020204030204" pitchFamily="34" charset="0"/>
                <a:cs typeface="Times New Roman" panose="02020603050405020304" pitchFamily="18" charset="0"/>
              </a:rPr>
              <a:t>Risk reduction: </a:t>
            </a:r>
            <a:r>
              <a:rPr lang="en-CA" sz="1400" dirty="0" smtClean="0">
                <a:ea typeface="Calibri" panose="020F0502020204030204" pitchFamily="34" charset="0"/>
                <a:cs typeface="Times New Roman" panose="02020603050405020304" pitchFamily="18" charset="0"/>
              </a:rPr>
              <a:t>security, disaster recovery, business continuity, and compliance </a:t>
            </a:r>
            <a:r>
              <a:rPr lang="en-CA" sz="1400" dirty="0">
                <a:ea typeface="Calibri" panose="020F0502020204030204" pitchFamily="34" charset="0"/>
                <a:cs typeface="Times New Roman" panose="02020603050405020304" pitchFamily="18" charset="0"/>
              </a:rPr>
              <a:t>and </a:t>
            </a:r>
            <a:r>
              <a:rPr lang="en-CA" sz="1400" dirty="0" smtClean="0">
                <a:ea typeface="Calibri" panose="020F0502020204030204" pitchFamily="34" charset="0"/>
                <a:cs typeface="Times New Roman" panose="02020603050405020304" pitchFamily="18" charset="0"/>
              </a:rPr>
              <a:t>regulatory conformity.</a:t>
            </a:r>
            <a:endParaRPr lang="en-CA" sz="1400" dirty="0">
              <a:ea typeface="Calibri" panose="020F0502020204030204" pitchFamily="34" charset="0"/>
              <a:cs typeface="Times New Roman" panose="02020603050405020304" pitchFamily="18" charset="0"/>
            </a:endParaRPr>
          </a:p>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a:ea typeface="Calibri" panose="020F0502020204030204" pitchFamily="34" charset="0"/>
                <a:cs typeface="Times New Roman" panose="02020603050405020304" pitchFamily="18" charset="0"/>
              </a:rPr>
              <a:t>Improved </a:t>
            </a:r>
            <a:r>
              <a:rPr lang="en-CA" sz="1400" b="1" dirty="0" smtClean="0">
                <a:ea typeface="Calibri" panose="020F0502020204030204" pitchFamily="34" charset="0"/>
                <a:cs typeface="Times New Roman" panose="02020603050405020304" pitchFamily="18" charset="0"/>
              </a:rPr>
              <a:t>performance: </a:t>
            </a:r>
            <a:r>
              <a:rPr lang="en-CA" sz="1400" dirty="0" smtClean="0">
                <a:ea typeface="Calibri" panose="020F0502020204030204" pitchFamily="34" charset="0"/>
                <a:cs typeface="Times New Roman" panose="02020603050405020304" pitchFamily="18" charset="0"/>
              </a:rPr>
              <a:t>better analytics, more data, less conflict, common governance, better collaboration, common KPIs, less duplication, better decisions, and improved traceability.</a:t>
            </a:r>
          </a:p>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smtClean="0">
                <a:ea typeface="Calibri" panose="020F0502020204030204" pitchFamily="34" charset="0"/>
                <a:cs typeface="Times New Roman" panose="02020603050405020304" pitchFamily="18" charset="0"/>
              </a:rPr>
              <a:t>Better data: </a:t>
            </a:r>
            <a:r>
              <a:rPr lang="en-CA" sz="1400" dirty="0">
                <a:ea typeface="Calibri" panose="020F0502020204030204" pitchFamily="34" charset="0"/>
                <a:cs typeface="Times New Roman" panose="02020603050405020304" pitchFamily="18" charset="0"/>
              </a:rPr>
              <a:t>i</a:t>
            </a:r>
            <a:r>
              <a:rPr lang="en-CA" sz="1400" dirty="0" smtClean="0">
                <a:ea typeface="Calibri" panose="020F0502020204030204" pitchFamily="34" charset="0"/>
                <a:cs typeface="Times New Roman" panose="02020603050405020304" pitchFamily="18" charset="0"/>
              </a:rPr>
              <a:t>ntegrated systems, better analytics, data-enabled networks, and real-time.</a:t>
            </a:r>
          </a:p>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smtClean="0">
                <a:ea typeface="Calibri" panose="020F0502020204030204" pitchFamily="34" charset="0"/>
                <a:cs typeface="Times New Roman" panose="02020603050405020304" pitchFamily="18" charset="0"/>
              </a:rPr>
              <a:t>Increased flexibility: </a:t>
            </a:r>
            <a:r>
              <a:rPr lang="en-CA" sz="1400" dirty="0" smtClean="0">
                <a:ea typeface="Calibri" panose="020F0502020204030204" pitchFamily="34" charset="0"/>
                <a:cs typeface="Times New Roman" panose="02020603050405020304" pitchFamily="18" charset="0"/>
              </a:rPr>
              <a:t>agility, open systems, shorter lifecycles, cross-enterprise data, and remote operability.</a:t>
            </a:r>
            <a:endParaRPr lang="en-CA" sz="1400" dirty="0">
              <a:ea typeface="Calibri" panose="020F0502020204030204" pitchFamily="34" charset="0"/>
              <a:cs typeface="Times New Roman" panose="02020603050405020304" pitchFamily="18" charset="0"/>
            </a:endParaRPr>
          </a:p>
          <a:p>
            <a:pPr marL="742950" lvl="1" indent="-285750">
              <a:lnSpc>
                <a:spcPct val="107000"/>
              </a:lnSpc>
              <a:spcBef>
                <a:spcPts val="400"/>
              </a:spcBef>
              <a:buClr>
                <a:schemeClr val="accent1">
                  <a:lumMod val="60000"/>
                  <a:lumOff val="40000"/>
                </a:schemeClr>
              </a:buClr>
              <a:buSzPct val="150000"/>
              <a:buFont typeface="Wingdings" panose="05000000000000000000" pitchFamily="2" charset="2"/>
              <a:buChar char="ü"/>
            </a:pPr>
            <a:r>
              <a:rPr lang="en-CA" sz="1400" b="1" dirty="0">
                <a:ea typeface="Calibri" panose="020F0502020204030204" pitchFamily="34" charset="0"/>
                <a:cs typeface="Times New Roman" panose="02020603050405020304" pitchFamily="18" charset="0"/>
              </a:rPr>
              <a:t>Cost reduction: </a:t>
            </a:r>
            <a:r>
              <a:rPr lang="en-CA" sz="1400" dirty="0">
                <a:ea typeface="Calibri" panose="020F0502020204030204" pitchFamily="34" charset="0"/>
                <a:cs typeface="Times New Roman" panose="02020603050405020304" pitchFamily="18" charset="0"/>
              </a:rPr>
              <a:t>common standards, less duplication, agile operations, </a:t>
            </a:r>
            <a:r>
              <a:rPr lang="en-CA" sz="1400" dirty="0" smtClean="0">
                <a:ea typeface="Calibri" panose="020F0502020204030204" pitchFamily="34" charset="0"/>
                <a:cs typeface="Times New Roman" panose="02020603050405020304" pitchFamily="18" charset="0"/>
              </a:rPr>
              <a:t>and better decisions.</a:t>
            </a:r>
            <a:endParaRPr lang="en-CA" sz="1400" dirty="0">
              <a:ea typeface="Calibri" panose="020F0502020204030204" pitchFamily="34" charset="0"/>
              <a:cs typeface="Times New Roman" panose="02020603050405020304" pitchFamily="18" charset="0"/>
            </a:endParaRPr>
          </a:p>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smtClean="0">
                <a:ea typeface="Calibri" panose="020F0502020204030204" pitchFamily="34" charset="0"/>
                <a:cs typeface="Times New Roman" panose="02020603050405020304" pitchFamily="18" charset="0"/>
              </a:rPr>
              <a:t>Focused innovation: </a:t>
            </a:r>
            <a:r>
              <a:rPr lang="en-CA" sz="1400" dirty="0" smtClean="0">
                <a:ea typeface="Calibri" panose="020F0502020204030204" pitchFamily="34" charset="0"/>
                <a:cs typeface="Times New Roman" panose="02020603050405020304" pitchFamily="18" charset="0"/>
              </a:rPr>
              <a:t>collaborative, integrated systems, and common platforms and standards.</a:t>
            </a:r>
            <a:endParaRPr lang="en-CA" sz="1400" dirty="0">
              <a:ea typeface="Calibri" panose="020F0502020204030204" pitchFamily="34" charset="0"/>
              <a:cs typeface="Times New Roman" panose="02020603050405020304" pitchFamily="18" charset="0"/>
            </a:endParaRPr>
          </a:p>
          <a:p>
            <a:pPr marL="742950" marR="0" lvl="1" indent="-285750">
              <a:lnSpc>
                <a:spcPct val="107000"/>
              </a:lnSpc>
              <a:spcBef>
                <a:spcPts val="400"/>
              </a:spcBef>
              <a:spcAft>
                <a:spcPts val="0"/>
              </a:spcAft>
              <a:buClr>
                <a:schemeClr val="accent1">
                  <a:lumMod val="60000"/>
                  <a:lumOff val="40000"/>
                </a:schemeClr>
              </a:buClr>
              <a:buSzPct val="150000"/>
              <a:buFont typeface="Wingdings" panose="05000000000000000000" pitchFamily="2" charset="2"/>
              <a:buChar char="ü"/>
            </a:pPr>
            <a:r>
              <a:rPr lang="en-CA" sz="1400" b="1" dirty="0" smtClean="0">
                <a:ea typeface="Calibri" panose="020F0502020204030204" pitchFamily="34" charset="0"/>
                <a:cs typeface="Times New Roman" panose="02020603050405020304" pitchFamily="18" charset="0"/>
              </a:rPr>
              <a:t>Improved </a:t>
            </a:r>
            <a:r>
              <a:rPr lang="en-CA" sz="1400" b="1" dirty="0">
                <a:ea typeface="Calibri" panose="020F0502020204030204" pitchFamily="34" charset="0"/>
                <a:cs typeface="Times New Roman" panose="02020603050405020304" pitchFamily="18" charset="0"/>
              </a:rPr>
              <a:t>stakeholder </a:t>
            </a:r>
            <a:r>
              <a:rPr lang="en-CA" sz="1400" b="1" dirty="0" smtClean="0">
                <a:ea typeface="Calibri" panose="020F0502020204030204" pitchFamily="34" charset="0"/>
                <a:cs typeface="Times New Roman" panose="02020603050405020304" pitchFamily="18" charset="0"/>
              </a:rPr>
              <a:t>satisfaction: </a:t>
            </a:r>
            <a:r>
              <a:rPr lang="en-CA" sz="1400" dirty="0">
                <a:ea typeface="Calibri" panose="020F0502020204030204" pitchFamily="34" charset="0"/>
                <a:cs typeface="Times New Roman" panose="02020603050405020304" pitchFamily="18" charset="0"/>
              </a:rPr>
              <a:t>b</a:t>
            </a:r>
            <a:r>
              <a:rPr lang="en-CA" sz="1400" dirty="0" smtClean="0">
                <a:ea typeface="Calibri" panose="020F0502020204030204" pitchFamily="34" charset="0"/>
                <a:cs typeface="Times New Roman" panose="02020603050405020304" pitchFamily="18" charset="0"/>
              </a:rPr>
              <a:t>etter data and analytics, less downtime, more visibility to scheduling and production, less internal friction, more agility, reduced costs, and real-time data.</a:t>
            </a:r>
            <a:endParaRPr lang="en-CA" sz="1400" dirty="0">
              <a:ea typeface="Calibri" panose="020F0502020204030204" pitchFamily="34" charset="0"/>
              <a:cs typeface="Times New Roman" panose="02020603050405020304" pitchFamily="18" charset="0"/>
            </a:endParaRPr>
          </a:p>
        </p:txBody>
      </p:sp>
      <p:grpSp>
        <p:nvGrpSpPr>
          <p:cNvPr id="7" name="Group 6"/>
          <p:cNvGrpSpPr/>
          <p:nvPr/>
        </p:nvGrpSpPr>
        <p:grpSpPr>
          <a:xfrm>
            <a:off x="-10926" y="6519972"/>
            <a:ext cx="9154925" cy="338028"/>
            <a:chOff x="-10926" y="6519972"/>
            <a:chExt cx="9154925" cy="338028"/>
          </a:xfrm>
        </p:grpSpPr>
        <p:sp>
          <p:nvSpPr>
            <p:cNvPr id="8" name="Rectangle 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9" name="Rectangle 8"/>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166051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22389" y="2491198"/>
            <a:ext cx="1157418" cy="28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200" dirty="0" smtClean="0">
              <a:solidFill>
                <a:srgbClr val="FFFFFF"/>
              </a:solidFill>
            </a:endParaRPr>
          </a:p>
          <a:p>
            <a:pPr lvl="0" algn="ctr"/>
            <a:endParaRPr lang="en-US" sz="1200" dirty="0">
              <a:solidFill>
                <a:srgbClr val="FFFFFF"/>
              </a:solidFill>
            </a:endParaRPr>
          </a:p>
          <a:p>
            <a:pPr lvl="0" algn="ctr"/>
            <a:r>
              <a:rPr lang="en-US" sz="1200" dirty="0" smtClean="0">
                <a:solidFill>
                  <a:srgbClr val="FFFFFF"/>
                </a:solidFill>
              </a:rPr>
              <a:t>Decrease </a:t>
            </a:r>
            <a:r>
              <a:rPr lang="en-US" sz="1200" dirty="0">
                <a:solidFill>
                  <a:srgbClr val="FFFFFF"/>
                </a:solidFill>
              </a:rPr>
              <a:t>in the defect rate</a:t>
            </a:r>
          </a:p>
        </p:txBody>
      </p:sp>
      <p:sp>
        <p:nvSpPr>
          <p:cNvPr id="2" name="Title 1"/>
          <p:cNvSpPr>
            <a:spLocks noGrp="1"/>
          </p:cNvSpPr>
          <p:nvPr>
            <p:ph type="title"/>
          </p:nvPr>
        </p:nvSpPr>
        <p:spPr>
          <a:xfrm>
            <a:off x="257174" y="238654"/>
            <a:ext cx="8620125" cy="877887"/>
          </a:xfrm>
        </p:spPr>
        <p:txBody>
          <a:bodyPr/>
          <a:lstStyle/>
          <a:p>
            <a:r>
              <a:rPr lang="en-US" dirty="0" smtClean="0"/>
              <a:t>What are the benefits of convergence?</a:t>
            </a:r>
            <a:endParaRPr lang="en-US" dirty="0"/>
          </a:p>
        </p:txBody>
      </p:sp>
      <p:sp>
        <p:nvSpPr>
          <p:cNvPr id="3" name="Rectangle 2"/>
          <p:cNvSpPr/>
          <p:nvPr/>
        </p:nvSpPr>
        <p:spPr>
          <a:xfrm>
            <a:off x="594803" y="1300085"/>
            <a:ext cx="7918881" cy="307777"/>
          </a:xfrm>
          <a:prstGeom prst="rect">
            <a:avLst/>
          </a:prstGeom>
        </p:spPr>
        <p:txBody>
          <a:bodyPr wrap="square">
            <a:spAutoFit/>
          </a:bodyPr>
          <a:lstStyle/>
          <a:p>
            <a:endParaRPr lang="en-CA" sz="1400" dirty="0"/>
          </a:p>
        </p:txBody>
      </p:sp>
      <p:sp>
        <p:nvSpPr>
          <p:cNvPr id="36" name="Rectangle 35"/>
          <p:cNvSpPr/>
          <p:nvPr/>
        </p:nvSpPr>
        <p:spPr>
          <a:xfrm>
            <a:off x="571568" y="1346341"/>
            <a:ext cx="7844648" cy="830997"/>
          </a:xfrm>
          <a:prstGeom prst="rect">
            <a:avLst/>
          </a:prstGeom>
        </p:spPr>
        <p:txBody>
          <a:bodyPr wrap="square">
            <a:spAutoFit/>
          </a:bodyPr>
          <a:lstStyle/>
          <a:p>
            <a:r>
              <a:rPr lang="en-US" sz="1600" dirty="0" smtClean="0"/>
              <a:t>IT/OT convergence drives true business outcomes. In a survey of manufacturing line-of-business executives and plant managers they identified the following impacts to their operations:</a:t>
            </a:r>
            <a:endParaRPr lang="en-US" sz="1600" dirty="0"/>
          </a:p>
        </p:txBody>
      </p:sp>
      <p:sp>
        <p:nvSpPr>
          <p:cNvPr id="4" name="Rectangle 3"/>
          <p:cNvSpPr/>
          <p:nvPr/>
        </p:nvSpPr>
        <p:spPr>
          <a:xfrm>
            <a:off x="7282243" y="6124934"/>
            <a:ext cx="1595056" cy="276999"/>
          </a:xfrm>
          <a:prstGeom prst="rect">
            <a:avLst/>
          </a:prstGeom>
        </p:spPr>
        <p:txBody>
          <a:bodyPr wrap="square">
            <a:spAutoFit/>
          </a:bodyPr>
          <a:lstStyle/>
          <a:p>
            <a:r>
              <a:rPr lang="en-US" sz="1200" b="1" dirty="0" smtClean="0"/>
              <a:t>Source: </a:t>
            </a:r>
            <a:r>
              <a:rPr lang="en-US" sz="1200" dirty="0" smtClean="0"/>
              <a:t>Cisco, 2018 </a:t>
            </a:r>
            <a:endParaRPr lang="en-CA" sz="1200" dirty="0"/>
          </a:p>
        </p:txBody>
      </p:sp>
      <p:sp>
        <p:nvSpPr>
          <p:cNvPr id="19" name="Pentagon 18"/>
          <p:cNvSpPr/>
          <p:nvPr/>
        </p:nvSpPr>
        <p:spPr>
          <a:xfrm rot="5400000">
            <a:off x="597298" y="2616289"/>
            <a:ext cx="1407600" cy="1157418"/>
          </a:xfrm>
          <a:prstGeom prst="homePlate">
            <a:avLst>
              <a:gd name="adj" fmla="val 19870"/>
            </a:avLst>
          </a:prstGeom>
          <a:solidFill>
            <a:schemeClr val="bg2">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lIns="97536" tIns="0" rIns="0" bIns="0" rtlCol="0" anchor="t" anchorCtr="0"/>
          <a:lstStyle/>
          <a:p>
            <a:pPr algn="ctr"/>
            <a:r>
              <a:rPr lang="en-US" sz="2133" dirty="0" smtClean="0"/>
              <a:t>48.9%</a:t>
            </a:r>
            <a:endParaRPr lang="en-US" sz="2133" dirty="0"/>
          </a:p>
        </p:txBody>
      </p:sp>
      <p:sp>
        <p:nvSpPr>
          <p:cNvPr id="21" name="Rectangle 20"/>
          <p:cNvSpPr/>
          <p:nvPr/>
        </p:nvSpPr>
        <p:spPr>
          <a:xfrm>
            <a:off x="2028882" y="2491198"/>
            <a:ext cx="1157418" cy="28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200" dirty="0" smtClean="0">
              <a:solidFill>
                <a:srgbClr val="FFFFFF"/>
              </a:solidFill>
            </a:endParaRPr>
          </a:p>
          <a:p>
            <a:pPr lvl="0" algn="ctr"/>
            <a:endParaRPr lang="en-US" sz="1200" dirty="0">
              <a:solidFill>
                <a:srgbClr val="FFFFFF"/>
              </a:solidFill>
            </a:endParaRPr>
          </a:p>
          <a:p>
            <a:pPr algn="ctr"/>
            <a:endParaRPr lang="en-US" sz="1200" dirty="0" smtClean="0"/>
          </a:p>
          <a:p>
            <a:pPr algn="ctr"/>
            <a:r>
              <a:rPr lang="en-US" sz="1200" dirty="0" smtClean="0"/>
              <a:t>Decrease </a:t>
            </a:r>
            <a:r>
              <a:rPr lang="en-US" sz="1200" dirty="0"/>
              <a:t>in unplanned downtime</a:t>
            </a:r>
          </a:p>
        </p:txBody>
      </p:sp>
      <p:sp>
        <p:nvSpPr>
          <p:cNvPr id="22" name="Pentagon 21"/>
          <p:cNvSpPr/>
          <p:nvPr/>
        </p:nvSpPr>
        <p:spPr>
          <a:xfrm rot="5400000">
            <a:off x="1919991" y="2600089"/>
            <a:ext cx="1375200" cy="1157418"/>
          </a:xfrm>
          <a:prstGeom prst="homePlate">
            <a:avLst>
              <a:gd name="adj" fmla="val 19870"/>
            </a:avLst>
          </a:prstGeom>
          <a:solidFill>
            <a:schemeClr val="bg2">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lIns="97536" tIns="0" rIns="0" bIns="0" rtlCol="0" anchor="t" anchorCtr="0"/>
          <a:lstStyle/>
          <a:p>
            <a:pPr algn="ctr"/>
            <a:r>
              <a:rPr lang="en-US" sz="2133" dirty="0" smtClean="0"/>
              <a:t>47.8%</a:t>
            </a:r>
            <a:endParaRPr lang="en-US" sz="2133" dirty="0"/>
          </a:p>
        </p:txBody>
      </p:sp>
      <p:sp>
        <p:nvSpPr>
          <p:cNvPr id="23" name="Rectangle 22"/>
          <p:cNvSpPr/>
          <p:nvPr/>
        </p:nvSpPr>
        <p:spPr>
          <a:xfrm>
            <a:off x="3335375" y="2491198"/>
            <a:ext cx="1157418" cy="28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200" dirty="0" smtClean="0">
                <a:solidFill>
                  <a:srgbClr val="FFFFFF"/>
                </a:solidFill>
              </a:rPr>
              <a:t>Decrease </a:t>
            </a:r>
            <a:r>
              <a:rPr lang="en-US" sz="1200" dirty="0">
                <a:solidFill>
                  <a:srgbClr val="FFFFFF"/>
                </a:solidFill>
              </a:rPr>
              <a:t>in annual energy </a:t>
            </a:r>
            <a:r>
              <a:rPr lang="en-US" sz="1200" dirty="0" smtClean="0">
                <a:solidFill>
                  <a:srgbClr val="FFFFFF"/>
                </a:solidFill>
              </a:rPr>
              <a:t>costs</a:t>
            </a:r>
          </a:p>
          <a:p>
            <a:pPr lvl="0" algn="ctr"/>
            <a:endParaRPr lang="en-US" sz="1200" dirty="0">
              <a:solidFill>
                <a:srgbClr val="FFFFFF"/>
              </a:solidFill>
            </a:endParaRPr>
          </a:p>
          <a:p>
            <a:pPr lvl="0" algn="ctr"/>
            <a:endParaRPr lang="en-US" sz="1200" dirty="0" smtClean="0">
              <a:solidFill>
                <a:srgbClr val="FFFFFF"/>
              </a:solidFill>
            </a:endParaRPr>
          </a:p>
          <a:p>
            <a:pPr lvl="0" algn="ctr"/>
            <a:endParaRPr lang="en-US" sz="1200" dirty="0">
              <a:solidFill>
                <a:srgbClr val="FFFFFF"/>
              </a:solidFill>
            </a:endParaRPr>
          </a:p>
          <a:p>
            <a:pPr lvl="0" algn="ctr"/>
            <a:endParaRPr lang="en-US" sz="1200" dirty="0" smtClean="0">
              <a:solidFill>
                <a:srgbClr val="FFFFFF"/>
              </a:solidFill>
            </a:endParaRPr>
          </a:p>
          <a:p>
            <a:pPr lvl="0" algn="ctr"/>
            <a:endParaRPr lang="en-US" sz="1200" dirty="0">
              <a:solidFill>
                <a:srgbClr val="FFFFFF"/>
              </a:solidFill>
            </a:endParaRPr>
          </a:p>
          <a:p>
            <a:pPr lvl="0" algn="ctr"/>
            <a:endParaRPr lang="en-US" sz="1200" dirty="0">
              <a:solidFill>
                <a:srgbClr val="FFFFFF"/>
              </a:solidFill>
            </a:endParaRPr>
          </a:p>
        </p:txBody>
      </p:sp>
      <p:sp>
        <p:nvSpPr>
          <p:cNvPr id="24" name="Pentagon 23"/>
          <p:cNvSpPr/>
          <p:nvPr/>
        </p:nvSpPr>
        <p:spPr>
          <a:xfrm rot="5400000">
            <a:off x="3662084" y="2164489"/>
            <a:ext cx="504000" cy="1157418"/>
          </a:xfrm>
          <a:prstGeom prst="homePlate">
            <a:avLst>
              <a:gd name="adj" fmla="val 19870"/>
            </a:avLst>
          </a:prstGeom>
          <a:solidFill>
            <a:schemeClr val="bg2">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lIns="97536" tIns="0" rIns="0" bIns="0" rtlCol="0" anchor="t" anchorCtr="0"/>
          <a:lstStyle/>
          <a:p>
            <a:pPr algn="ctr"/>
            <a:r>
              <a:rPr lang="en-US" sz="2133" dirty="0" smtClean="0"/>
              <a:t>17.5%</a:t>
            </a:r>
            <a:endParaRPr lang="en-US" sz="2133" dirty="0"/>
          </a:p>
        </p:txBody>
      </p:sp>
      <p:sp>
        <p:nvSpPr>
          <p:cNvPr id="25" name="Rectangle 24"/>
          <p:cNvSpPr/>
          <p:nvPr/>
        </p:nvSpPr>
        <p:spPr>
          <a:xfrm>
            <a:off x="4641862" y="2462000"/>
            <a:ext cx="1157418" cy="28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200" dirty="0" smtClean="0">
              <a:solidFill>
                <a:srgbClr val="FFFFFF"/>
              </a:solidFill>
            </a:endParaRPr>
          </a:p>
          <a:p>
            <a:pPr lvl="0" algn="ctr"/>
            <a:endParaRPr lang="en-US" sz="1200" dirty="0">
              <a:solidFill>
                <a:srgbClr val="FFFFFF"/>
              </a:solidFill>
            </a:endParaRPr>
          </a:p>
          <a:p>
            <a:pPr lvl="0" algn="ctr"/>
            <a:r>
              <a:rPr lang="en-US" sz="1200" dirty="0" smtClean="0">
                <a:solidFill>
                  <a:srgbClr val="FFFFFF"/>
                </a:solidFill>
              </a:rPr>
              <a:t>Increase in inventory turns</a:t>
            </a:r>
          </a:p>
          <a:p>
            <a:pPr lvl="0" algn="ctr"/>
            <a:endParaRPr lang="en-US" sz="1200" dirty="0">
              <a:solidFill>
                <a:srgbClr val="FFFFFF"/>
              </a:solidFill>
            </a:endParaRPr>
          </a:p>
        </p:txBody>
      </p:sp>
      <p:sp>
        <p:nvSpPr>
          <p:cNvPr id="54" name="Pentagon 53"/>
          <p:cNvSpPr/>
          <p:nvPr/>
        </p:nvSpPr>
        <p:spPr>
          <a:xfrm rot="16200000">
            <a:off x="4720175" y="4292087"/>
            <a:ext cx="1000800" cy="1157421"/>
          </a:xfrm>
          <a:prstGeom prst="homePlate">
            <a:avLst>
              <a:gd name="adj" fmla="val 19870"/>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vert="vert" lIns="97536" tIns="0" rIns="0" bIns="0" rtlCol="0" anchor="b" anchorCtr="0"/>
          <a:lstStyle/>
          <a:p>
            <a:pPr algn="ctr"/>
            <a:r>
              <a:rPr lang="en-US" sz="2133" dirty="0" smtClean="0"/>
              <a:t>34.8%</a:t>
            </a:r>
            <a:endParaRPr lang="en-US" sz="1600" dirty="0"/>
          </a:p>
        </p:txBody>
      </p:sp>
      <p:sp>
        <p:nvSpPr>
          <p:cNvPr id="29" name="Rectangle 28"/>
          <p:cNvSpPr/>
          <p:nvPr/>
        </p:nvSpPr>
        <p:spPr>
          <a:xfrm>
            <a:off x="5948349" y="2491198"/>
            <a:ext cx="1157418" cy="28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200" dirty="0" smtClean="0">
              <a:solidFill>
                <a:srgbClr val="FFFFFF"/>
              </a:solidFill>
            </a:endParaRPr>
          </a:p>
          <a:p>
            <a:pPr lvl="0" algn="ctr"/>
            <a:endParaRPr lang="en-US" sz="1200" dirty="0">
              <a:solidFill>
                <a:srgbClr val="FFFFFF"/>
              </a:solidFill>
            </a:endParaRPr>
          </a:p>
          <a:p>
            <a:pPr lvl="0" algn="ctr"/>
            <a:r>
              <a:rPr lang="en-US" sz="1200" dirty="0" smtClean="0">
                <a:solidFill>
                  <a:srgbClr val="FFFFFF"/>
                </a:solidFill>
              </a:rPr>
              <a:t>Decrease </a:t>
            </a:r>
            <a:r>
              <a:rPr lang="en-US" sz="1200" dirty="0">
                <a:solidFill>
                  <a:srgbClr val="FFFFFF"/>
                </a:solidFill>
              </a:rPr>
              <a:t>in new product introduction cycle time</a:t>
            </a:r>
          </a:p>
          <a:p>
            <a:pPr lvl="0" algn="ctr"/>
            <a:endParaRPr lang="en-US" sz="1200" dirty="0">
              <a:solidFill>
                <a:srgbClr val="FFFFFF"/>
              </a:solidFill>
            </a:endParaRPr>
          </a:p>
          <a:p>
            <a:pPr lvl="0" algn="ctr"/>
            <a:endParaRPr lang="en-US" sz="1200" dirty="0" smtClean="0">
              <a:solidFill>
                <a:srgbClr val="FFFFFF"/>
              </a:solidFill>
            </a:endParaRPr>
          </a:p>
          <a:p>
            <a:pPr lvl="0" algn="ctr"/>
            <a:endParaRPr lang="en-US" sz="1200" dirty="0">
              <a:solidFill>
                <a:srgbClr val="FFFFFF"/>
              </a:solidFill>
            </a:endParaRPr>
          </a:p>
          <a:p>
            <a:pPr lvl="0" algn="ctr"/>
            <a:endParaRPr lang="en-US" sz="1200" dirty="0" smtClean="0">
              <a:solidFill>
                <a:srgbClr val="FFFFFF"/>
              </a:solidFill>
            </a:endParaRPr>
          </a:p>
          <a:p>
            <a:pPr lvl="0" algn="ctr"/>
            <a:endParaRPr lang="en-US" sz="1200" dirty="0">
              <a:solidFill>
                <a:srgbClr val="FFFFFF"/>
              </a:solidFill>
            </a:endParaRPr>
          </a:p>
          <a:p>
            <a:pPr lvl="0" algn="ctr"/>
            <a:endParaRPr lang="en-US" sz="1200" dirty="0">
              <a:solidFill>
                <a:srgbClr val="FFFFFF"/>
              </a:solidFill>
            </a:endParaRPr>
          </a:p>
        </p:txBody>
      </p:sp>
      <p:sp>
        <p:nvSpPr>
          <p:cNvPr id="30" name="Pentagon 29"/>
          <p:cNvSpPr/>
          <p:nvPr/>
        </p:nvSpPr>
        <p:spPr>
          <a:xfrm rot="5400000">
            <a:off x="6195858" y="2243689"/>
            <a:ext cx="662400" cy="1157418"/>
          </a:xfrm>
          <a:prstGeom prst="homePlate">
            <a:avLst>
              <a:gd name="adj" fmla="val 19870"/>
            </a:avLst>
          </a:prstGeom>
          <a:solidFill>
            <a:schemeClr val="bg2">
              <a:lumMod val="65000"/>
            </a:schemeClr>
          </a:solidFill>
          <a:ln>
            <a:noFill/>
          </a:ln>
          <a:effectLst/>
        </p:spPr>
        <p:style>
          <a:lnRef idx="1">
            <a:schemeClr val="accent1"/>
          </a:lnRef>
          <a:fillRef idx="3">
            <a:schemeClr val="accent1"/>
          </a:fillRef>
          <a:effectRef idx="2">
            <a:schemeClr val="accent1"/>
          </a:effectRef>
          <a:fontRef idx="minor">
            <a:schemeClr val="lt1"/>
          </a:fontRef>
        </p:style>
        <p:txBody>
          <a:bodyPr vert="vert270" lIns="97536" tIns="0" rIns="0" bIns="0" rtlCol="0" anchor="t" anchorCtr="0"/>
          <a:lstStyle/>
          <a:p>
            <a:pPr algn="ctr"/>
            <a:r>
              <a:rPr lang="en-US" sz="2133" dirty="0" smtClean="0"/>
              <a:t>23.1%</a:t>
            </a:r>
            <a:endParaRPr lang="en-US" sz="2133" dirty="0"/>
          </a:p>
        </p:txBody>
      </p:sp>
      <p:sp>
        <p:nvSpPr>
          <p:cNvPr id="31" name="Rectangle 30"/>
          <p:cNvSpPr/>
          <p:nvPr/>
        </p:nvSpPr>
        <p:spPr>
          <a:xfrm>
            <a:off x="7258798" y="2458798"/>
            <a:ext cx="1157418" cy="288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200" dirty="0" smtClean="0">
              <a:solidFill>
                <a:srgbClr val="FFFFFF"/>
              </a:solidFill>
            </a:endParaRPr>
          </a:p>
          <a:p>
            <a:pPr lvl="0" algn="ctr"/>
            <a:endParaRPr lang="en-US" sz="1200" dirty="0">
              <a:solidFill>
                <a:srgbClr val="FFFFFF"/>
              </a:solidFill>
            </a:endParaRPr>
          </a:p>
          <a:p>
            <a:pPr algn="ctr"/>
            <a:endParaRPr lang="en-US" sz="1200" dirty="0" smtClean="0"/>
          </a:p>
          <a:p>
            <a:pPr algn="ctr"/>
            <a:endParaRPr lang="en-US" sz="1200" dirty="0"/>
          </a:p>
          <a:p>
            <a:pPr algn="ctr"/>
            <a:endParaRPr lang="en-US" sz="1200" dirty="0" smtClean="0"/>
          </a:p>
          <a:p>
            <a:pPr algn="ctr"/>
            <a:endParaRPr lang="en-US" sz="1200" dirty="0"/>
          </a:p>
          <a:p>
            <a:pPr algn="ctr"/>
            <a:r>
              <a:rPr lang="en-US" sz="1200" dirty="0" smtClean="0"/>
              <a:t>Increase </a:t>
            </a:r>
            <a:r>
              <a:rPr lang="en-US" sz="1200" dirty="0"/>
              <a:t>in original equipment </a:t>
            </a:r>
            <a:r>
              <a:rPr lang="en-US" sz="1200" dirty="0" smtClean="0"/>
              <a:t>effectiveness</a:t>
            </a:r>
            <a:endParaRPr lang="en-US" sz="1200" dirty="0">
              <a:solidFill>
                <a:srgbClr val="FFFFFF"/>
              </a:solidFill>
            </a:endParaRPr>
          </a:p>
        </p:txBody>
      </p:sp>
      <p:sp>
        <p:nvSpPr>
          <p:cNvPr id="32" name="Pentagon 31"/>
          <p:cNvSpPr/>
          <p:nvPr/>
        </p:nvSpPr>
        <p:spPr>
          <a:xfrm rot="16200000">
            <a:off x="7603511" y="4555285"/>
            <a:ext cx="468000" cy="1157421"/>
          </a:xfrm>
          <a:prstGeom prst="homePlate">
            <a:avLst>
              <a:gd name="adj" fmla="val 19870"/>
            </a:avLst>
          </a:prstGeom>
          <a:solidFill>
            <a:srgbClr val="A6A6A6"/>
          </a:solidFill>
          <a:ln>
            <a:noFill/>
          </a:ln>
          <a:effectLst/>
        </p:spPr>
        <p:style>
          <a:lnRef idx="1">
            <a:schemeClr val="accent1"/>
          </a:lnRef>
          <a:fillRef idx="3">
            <a:schemeClr val="accent1"/>
          </a:fillRef>
          <a:effectRef idx="2">
            <a:schemeClr val="accent1"/>
          </a:effectRef>
          <a:fontRef idx="minor">
            <a:schemeClr val="lt1"/>
          </a:fontRef>
        </p:style>
        <p:txBody>
          <a:bodyPr vert="vert" lIns="97536" tIns="0" rIns="0" bIns="0" rtlCol="0" anchor="b" anchorCtr="0"/>
          <a:lstStyle/>
          <a:p>
            <a:pPr algn="ctr"/>
            <a:r>
              <a:rPr lang="en-US" sz="2133" dirty="0" smtClean="0"/>
              <a:t>16.2%</a:t>
            </a:r>
          </a:p>
        </p:txBody>
      </p:sp>
      <p:grpSp>
        <p:nvGrpSpPr>
          <p:cNvPr id="27" name="Group 26"/>
          <p:cNvGrpSpPr/>
          <p:nvPr/>
        </p:nvGrpSpPr>
        <p:grpSpPr>
          <a:xfrm>
            <a:off x="-10926" y="6519972"/>
            <a:ext cx="9154925" cy="338028"/>
            <a:chOff x="-10926" y="6519972"/>
            <a:chExt cx="9154925" cy="338028"/>
          </a:xfrm>
        </p:grpSpPr>
        <p:sp>
          <p:nvSpPr>
            <p:cNvPr id="28" name="Rectangle 27"/>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33" name="Rectangle 32"/>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3185146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FFFF"/>
                </a:solidFill>
              </a:rPr>
              <a:t> </a:t>
            </a:r>
            <a:endParaRPr lang="en-US" dirty="0">
              <a:solidFill>
                <a:srgbClr val="FFFFFF"/>
              </a:solidFill>
            </a:endParaRPr>
          </a:p>
        </p:txBody>
      </p:sp>
      <p:sp>
        <p:nvSpPr>
          <p:cNvPr id="4" name="TextBox 3"/>
          <p:cNvSpPr txBox="1"/>
          <p:nvPr/>
        </p:nvSpPr>
        <p:spPr>
          <a:xfrm>
            <a:off x="0" y="178006"/>
            <a:ext cx="9143999" cy="830997"/>
          </a:xfrm>
          <a:prstGeom prst="rect">
            <a:avLst/>
          </a:prstGeom>
        </p:spPr>
        <p:txBody>
          <a:bodyPr wrap="square" rtlCol="0">
            <a:spAutoFit/>
          </a:bodyPr>
          <a:lstStyle/>
          <a:p>
            <a:pPr algn="ctr"/>
            <a:r>
              <a:rPr lang="en-CA" sz="2400" b="1" dirty="0">
                <a:solidFill>
                  <a:srgbClr val="333333"/>
                </a:solidFill>
              </a:rPr>
              <a:t>Dive </a:t>
            </a:r>
            <a:r>
              <a:rPr lang="en-CA" sz="2400" b="1" dirty="0" smtClean="0">
                <a:solidFill>
                  <a:srgbClr val="333333"/>
                </a:solidFill>
              </a:rPr>
              <a:t>Deeper </a:t>
            </a:r>
            <a:r>
              <a:rPr lang="en-CA" sz="2400" b="1" dirty="0">
                <a:solidFill>
                  <a:srgbClr val="333333"/>
                </a:solidFill>
              </a:rPr>
              <a:t>I</a:t>
            </a:r>
            <a:r>
              <a:rPr lang="en-CA" sz="2400" b="1" dirty="0" smtClean="0">
                <a:solidFill>
                  <a:srgbClr val="333333"/>
                </a:solidFill>
              </a:rPr>
              <a:t>nto </a:t>
            </a:r>
            <a:r>
              <a:rPr lang="en-CA" sz="2400" b="1" dirty="0">
                <a:solidFill>
                  <a:srgbClr val="333333"/>
                </a:solidFill>
              </a:rPr>
              <a:t>O</a:t>
            </a:r>
            <a:r>
              <a:rPr lang="en-CA" sz="2400" b="1" dirty="0" smtClean="0">
                <a:solidFill>
                  <a:srgbClr val="333333"/>
                </a:solidFill>
              </a:rPr>
              <a:t>ur Research </a:t>
            </a:r>
          </a:p>
          <a:p>
            <a:pPr algn="ctr"/>
            <a:r>
              <a:rPr lang="en-CA" sz="2400" b="1" dirty="0" smtClean="0">
                <a:solidFill>
                  <a:srgbClr val="333333"/>
                </a:solidFill>
              </a:rPr>
              <a:t>by Clicking </a:t>
            </a:r>
            <a:r>
              <a:rPr lang="en-CA" sz="2400" b="1" dirty="0">
                <a:solidFill>
                  <a:srgbClr val="333333"/>
                </a:solidFill>
              </a:rPr>
              <a:t>O</a:t>
            </a:r>
            <a:r>
              <a:rPr lang="en-CA" sz="2400" b="1" dirty="0" smtClean="0">
                <a:solidFill>
                  <a:srgbClr val="333333"/>
                </a:solidFill>
              </a:rPr>
              <a:t>ne </a:t>
            </a:r>
            <a:r>
              <a:rPr lang="en-CA" sz="2400" b="1" dirty="0">
                <a:solidFill>
                  <a:srgbClr val="333333"/>
                </a:solidFill>
              </a:rPr>
              <a:t>of the </a:t>
            </a:r>
            <a:r>
              <a:rPr lang="en-CA" sz="2400" b="1" dirty="0" smtClean="0">
                <a:solidFill>
                  <a:srgbClr val="333333"/>
                </a:solidFill>
              </a:rPr>
              <a:t>Elements Below</a:t>
            </a:r>
            <a:endParaRPr lang="en-CA" sz="1200" dirty="0" smtClean="0">
              <a:solidFill>
                <a:srgbClr val="333333"/>
              </a:solidFill>
            </a:endParaRPr>
          </a:p>
        </p:txBody>
      </p:sp>
      <p:sp>
        <p:nvSpPr>
          <p:cNvPr id="120" name="TextBox 119"/>
          <p:cNvSpPr txBox="1"/>
          <p:nvPr/>
        </p:nvSpPr>
        <p:spPr>
          <a:xfrm>
            <a:off x="656476" y="6097277"/>
            <a:ext cx="7840920" cy="446276"/>
          </a:xfrm>
          <a:prstGeom prst="rect">
            <a:avLst/>
          </a:prstGeom>
        </p:spPr>
        <p:txBody>
          <a:bodyPr wrap="square" rtlCol="0">
            <a:spAutoFit/>
          </a:bodyPr>
          <a:lstStyle/>
          <a:p>
            <a:r>
              <a:rPr lang="en-CA" sz="1100" dirty="0" smtClean="0">
                <a:solidFill>
                  <a:srgbClr val="333333"/>
                </a:solidFill>
                <a:ea typeface="Roboto" panose="02000000000000000000" pitchFamily="2" charset="0"/>
              </a:rPr>
              <a:t>Find out how Info-Tech makes your job easier.  	  </a:t>
            </a:r>
            <a:r>
              <a:rPr lang="en-CA" sz="1100" b="1" dirty="0" smtClean="0">
                <a:solidFill>
                  <a:srgbClr val="96B8D2">
                    <a:lumMod val="50000"/>
                  </a:srgbClr>
                </a:solidFill>
                <a:ea typeface="Roboto" panose="02000000000000000000" pitchFamily="2" charset="0"/>
              </a:rPr>
              <a:t>Contact Us Today:</a:t>
            </a:r>
            <a:r>
              <a:rPr lang="en-CA" sz="1100" b="1" dirty="0" smtClean="0">
                <a:solidFill>
                  <a:srgbClr val="333333"/>
                </a:solidFill>
                <a:ea typeface="Roboto" panose="02000000000000000000" pitchFamily="2" charset="0"/>
              </a:rPr>
              <a:t> </a:t>
            </a:r>
            <a:r>
              <a:rPr lang="en-CA" sz="1100" dirty="0" smtClean="0">
                <a:solidFill>
                  <a:srgbClr val="333333"/>
                </a:solidFill>
              </a:rPr>
              <a:t>Toll-Free </a:t>
            </a:r>
            <a:r>
              <a:rPr lang="en-CA" sz="1100" dirty="0">
                <a:solidFill>
                  <a:srgbClr val="333333"/>
                </a:solidFill>
              </a:rPr>
              <a:t>(US &amp; Canada</a:t>
            </a:r>
            <a:r>
              <a:rPr lang="en-CA" sz="1100" dirty="0" smtClean="0">
                <a:solidFill>
                  <a:srgbClr val="333333"/>
                </a:solidFill>
              </a:rPr>
              <a:t>): </a:t>
            </a:r>
            <a:r>
              <a:rPr lang="en-CA" sz="1100" b="1" dirty="0" smtClean="0">
                <a:solidFill>
                  <a:srgbClr val="333333"/>
                </a:solidFill>
              </a:rPr>
              <a:t>1-888-670-8889</a:t>
            </a:r>
            <a:endParaRPr lang="en-CA" sz="1100" b="1" dirty="0">
              <a:solidFill>
                <a:srgbClr val="333333"/>
              </a:solidFill>
            </a:endParaRPr>
          </a:p>
          <a:p>
            <a:r>
              <a:rPr lang="en-CA" sz="1200" dirty="0" smtClean="0">
                <a:solidFill>
                  <a:srgbClr val="333333"/>
                </a:solidFill>
                <a:ea typeface="Roboto" panose="02000000000000000000" pitchFamily="2" charset="0"/>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rgbClr val="FFFFFF"/>
              </a:solidFill>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6172936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definitions</a:t>
            </a:r>
            <a:endParaRPr lang="en-CA" dirty="0"/>
          </a:p>
        </p:txBody>
      </p:sp>
      <p:sp>
        <p:nvSpPr>
          <p:cNvPr id="5" name="Rectangle 4"/>
          <p:cNvSpPr/>
          <p:nvPr/>
        </p:nvSpPr>
        <p:spPr>
          <a:xfrm>
            <a:off x="883951" y="1484157"/>
            <a:ext cx="7366569" cy="3231654"/>
          </a:xfrm>
          <a:prstGeom prst="rect">
            <a:avLst/>
          </a:prstGeom>
        </p:spPr>
        <p:txBody>
          <a:bodyPr wrap="square">
            <a:spAutoFit/>
          </a:bodyPr>
          <a:lstStyle/>
          <a:p>
            <a:pPr algn="ctr" fontAlgn="base"/>
            <a:r>
              <a:rPr lang="en-US" sz="2400" i="1" dirty="0">
                <a:solidFill>
                  <a:srgbClr val="5D646C"/>
                </a:solidFill>
                <a:latin typeface="+mj-lt"/>
              </a:rPr>
              <a:t/>
            </a:r>
            <a:br>
              <a:rPr lang="en-US" sz="2400" i="1" dirty="0">
                <a:solidFill>
                  <a:srgbClr val="5D646C"/>
                </a:solidFill>
                <a:latin typeface="+mj-lt"/>
              </a:rPr>
            </a:br>
            <a:r>
              <a:rPr lang="en-US" i="1" dirty="0" smtClean="0">
                <a:latin typeface="+mj-lt"/>
              </a:rPr>
              <a:t>In my career working in the manufacturing industry I never heard the term “operational </a:t>
            </a:r>
            <a:r>
              <a:rPr lang="en-US" i="1" dirty="0">
                <a:latin typeface="+mj-lt"/>
              </a:rPr>
              <a:t>t</a:t>
            </a:r>
            <a:r>
              <a:rPr lang="en-US" i="1" dirty="0" smtClean="0">
                <a:latin typeface="+mj-lt"/>
              </a:rPr>
              <a:t>echnology” once. This group was always known as controls </a:t>
            </a:r>
            <a:r>
              <a:rPr lang="en-US" i="1" dirty="0">
                <a:latin typeface="+mj-lt"/>
              </a:rPr>
              <a:t>e</a:t>
            </a:r>
            <a:r>
              <a:rPr lang="en-US" i="1" dirty="0" smtClean="0">
                <a:latin typeface="+mj-lt"/>
              </a:rPr>
              <a:t>ngineering, </a:t>
            </a:r>
            <a:r>
              <a:rPr lang="en-US" i="1" dirty="0">
                <a:latin typeface="+mj-lt"/>
              </a:rPr>
              <a:t>i</a:t>
            </a:r>
            <a:r>
              <a:rPr lang="en-US" i="1" dirty="0" smtClean="0">
                <a:latin typeface="+mj-lt"/>
              </a:rPr>
              <a:t>ndustrial </a:t>
            </a:r>
            <a:r>
              <a:rPr lang="en-US" i="1" dirty="0">
                <a:latin typeface="+mj-lt"/>
              </a:rPr>
              <a:t>c</a:t>
            </a:r>
            <a:r>
              <a:rPr lang="en-US" i="1" dirty="0" smtClean="0">
                <a:latin typeface="+mj-lt"/>
              </a:rPr>
              <a:t>ontrol systems, or something similar. Their focus was on shop floor automation, systems, and processes. Of late, however, the term operational </a:t>
            </a:r>
            <a:r>
              <a:rPr lang="en-US" i="1" dirty="0">
                <a:latin typeface="+mj-lt"/>
              </a:rPr>
              <a:t>t</a:t>
            </a:r>
            <a:r>
              <a:rPr lang="en-US" i="1" dirty="0" smtClean="0">
                <a:latin typeface="+mj-lt"/>
              </a:rPr>
              <a:t>echnology (OT) has become mainstream, perhaps to contrast the team with their information </a:t>
            </a:r>
            <a:r>
              <a:rPr lang="en-US" i="1" dirty="0">
                <a:latin typeface="+mj-lt"/>
              </a:rPr>
              <a:t>t</a:t>
            </a:r>
            <a:r>
              <a:rPr lang="en-US" i="1" dirty="0" smtClean="0">
                <a:latin typeface="+mj-lt"/>
              </a:rPr>
              <a:t>echnology (IT) rivals.</a:t>
            </a:r>
          </a:p>
          <a:p>
            <a:pPr algn="ctr" fontAlgn="base"/>
            <a:endParaRPr lang="en-US" i="1" dirty="0">
              <a:latin typeface="+mj-lt"/>
            </a:endParaRPr>
          </a:p>
          <a:p>
            <a:pPr algn="ctr" fontAlgn="base"/>
            <a:r>
              <a:rPr lang="en-US" i="1" dirty="0" smtClean="0">
                <a:latin typeface="+mj-lt"/>
              </a:rPr>
              <a:t>Throughout this blueprint, for the sake of clarity, we will use operational </a:t>
            </a:r>
            <a:r>
              <a:rPr lang="en-US" i="1" dirty="0">
                <a:latin typeface="+mj-lt"/>
              </a:rPr>
              <a:t>t</a:t>
            </a:r>
            <a:r>
              <a:rPr lang="en-US" i="1" dirty="0" smtClean="0">
                <a:latin typeface="+mj-lt"/>
              </a:rPr>
              <a:t>echnology (OT).</a:t>
            </a:r>
            <a:endParaRPr lang="en-US" dirty="0">
              <a:latin typeface="+mj-lt"/>
            </a:endParaRPr>
          </a:p>
        </p:txBody>
      </p:sp>
    </p:spTree>
    <p:extLst>
      <p:ext uri="{BB962C8B-B14F-4D97-AF65-F5344CB8AC3E}">
        <p14:creationId xmlns:p14="http://schemas.microsoft.com/office/powerpoint/2010/main" val="1278093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4" y="1978548"/>
            <a:ext cx="7148804" cy="4534575"/>
          </a:xfrm>
          <a:prstGeom prst="rect">
            <a:avLst/>
          </a:prstGeom>
        </p:spPr>
        <p:txBody>
          <a:bodyPr wrap="square" rtlCol="0">
            <a:spAutoFit/>
          </a:bodyPr>
          <a:lstStyle/>
          <a:p>
            <a:pPr>
              <a:spcAft>
                <a:spcPts val="500"/>
              </a:spcAft>
            </a:pPr>
            <a:r>
              <a:rPr lang="en-US" sz="1600" i="1" dirty="0" smtClean="0">
                <a:solidFill>
                  <a:schemeClr val="bg1"/>
                </a:solidFill>
                <a:latin typeface="+mj-lt"/>
              </a:rPr>
              <a:t>Built </a:t>
            </a:r>
            <a:r>
              <a:rPr lang="en-US" sz="1600" i="1" dirty="0">
                <a:solidFill>
                  <a:schemeClr val="bg1"/>
                </a:solidFill>
                <a:latin typeface="+mj-lt"/>
              </a:rPr>
              <a:t>on conflict and misalignment, the relationship issues between </a:t>
            </a:r>
            <a:r>
              <a:rPr lang="en-US" sz="1600" i="1" dirty="0" smtClean="0">
                <a:solidFill>
                  <a:schemeClr val="bg1"/>
                </a:solidFill>
                <a:latin typeface="+mj-lt"/>
              </a:rPr>
              <a:t>information </a:t>
            </a:r>
            <a:r>
              <a:rPr lang="en-US" sz="1600" i="1" dirty="0">
                <a:solidFill>
                  <a:schemeClr val="bg1"/>
                </a:solidFill>
                <a:latin typeface="+mj-lt"/>
              </a:rPr>
              <a:t>t</a:t>
            </a:r>
            <a:r>
              <a:rPr lang="en-US" sz="1600" i="1" dirty="0" smtClean="0">
                <a:solidFill>
                  <a:schemeClr val="bg1"/>
                </a:solidFill>
                <a:latin typeface="+mj-lt"/>
              </a:rPr>
              <a:t>echnology </a:t>
            </a:r>
            <a:r>
              <a:rPr lang="en-US" sz="1600" i="1" dirty="0">
                <a:solidFill>
                  <a:schemeClr val="bg1"/>
                </a:solidFill>
                <a:latin typeface="+mj-lt"/>
              </a:rPr>
              <a:t>and </a:t>
            </a:r>
            <a:r>
              <a:rPr lang="en-US" sz="1600" i="1" dirty="0" smtClean="0">
                <a:solidFill>
                  <a:schemeClr val="bg1"/>
                </a:solidFill>
                <a:latin typeface="+mj-lt"/>
              </a:rPr>
              <a:t>controls engineering – or operational technology – teams </a:t>
            </a:r>
            <a:r>
              <a:rPr lang="en-US" sz="1600" i="1" dirty="0">
                <a:solidFill>
                  <a:schemeClr val="bg1"/>
                </a:solidFill>
                <a:latin typeface="+mj-lt"/>
              </a:rPr>
              <a:t>in the manufacturing industry have a long history. Stakeholder expectations and technology convergence create the need to leave the past behind and build a culture of collaboration. </a:t>
            </a:r>
          </a:p>
          <a:p>
            <a:pPr>
              <a:spcAft>
                <a:spcPts val="500"/>
              </a:spcAft>
            </a:pPr>
            <a:r>
              <a:rPr lang="en-US" sz="1600" i="1" dirty="0">
                <a:solidFill>
                  <a:schemeClr val="bg1"/>
                </a:solidFill>
                <a:latin typeface="+mj-lt"/>
              </a:rPr>
              <a:t>The challenges are not technical, but rather rooted in years of siloed operations within companies that have tolerated, or even supported, the lack of alignment and cooperation. Ultimately, this is about change management, altering behaviors, creating new work </a:t>
            </a:r>
            <a:r>
              <a:rPr lang="en-US" sz="1600" i="1" dirty="0" smtClean="0">
                <a:solidFill>
                  <a:schemeClr val="bg1"/>
                </a:solidFill>
                <a:latin typeface="+mj-lt"/>
              </a:rPr>
              <a:t>environments, </a:t>
            </a:r>
            <a:r>
              <a:rPr lang="en-US" sz="1600" i="1" dirty="0">
                <a:solidFill>
                  <a:schemeClr val="bg1"/>
                </a:solidFill>
                <a:latin typeface="+mj-lt"/>
              </a:rPr>
              <a:t>and building cultures that support collaboration. Both these groups bring great value to the organization. Determining how to maximize their experience and skills while eliminating waste and duplication is the long-term goal.</a:t>
            </a:r>
          </a:p>
          <a:p>
            <a:pPr>
              <a:spcAft>
                <a:spcPts val="500"/>
              </a:spcAft>
            </a:pPr>
            <a:endParaRPr lang="en-CA" sz="1600" i="1" dirty="0">
              <a:solidFill>
                <a:schemeClr val="bg1"/>
              </a:solidFill>
              <a:latin typeface="+mj-lt"/>
            </a:endParaRPr>
          </a:p>
          <a:p>
            <a:pPr>
              <a:spcAft>
                <a:spcPts val="500"/>
              </a:spcAft>
            </a:pPr>
            <a:endParaRPr lang="en-CA" sz="1600" i="1" dirty="0">
              <a:solidFill>
                <a:schemeClr val="bg1"/>
              </a:solidFill>
              <a:latin typeface="+mj-lt"/>
            </a:endParaRPr>
          </a:p>
          <a:p>
            <a:pPr>
              <a:spcAft>
                <a:spcPts val="500"/>
              </a:spcAft>
            </a:pPr>
            <a:r>
              <a:rPr lang="en-CA" sz="1600" i="1" dirty="0">
                <a:solidFill>
                  <a:schemeClr val="bg1"/>
                </a:solidFill>
                <a:latin typeface="+mj-lt"/>
              </a:rPr>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9" name="TextBox 8"/>
          <p:cNvSpPr txBox="1"/>
          <p:nvPr/>
        </p:nvSpPr>
        <p:spPr>
          <a:xfrm>
            <a:off x="3257750" y="5521807"/>
            <a:ext cx="4460917" cy="954107"/>
          </a:xfrm>
          <a:prstGeom prst="rect">
            <a:avLst/>
          </a:prstGeom>
        </p:spPr>
        <p:txBody>
          <a:bodyPr wrap="square" rtlCol="0">
            <a:spAutoFit/>
          </a:bodyPr>
          <a:lstStyle/>
          <a:p>
            <a:pPr algn="r"/>
            <a:r>
              <a:rPr lang="en-CA" sz="1400" b="1" dirty="0" smtClean="0">
                <a:solidFill>
                  <a:schemeClr val="bg1"/>
                </a:solidFill>
              </a:rPr>
              <a:t>John Burwash,</a:t>
            </a:r>
          </a:p>
          <a:p>
            <a:pPr algn="r"/>
            <a:r>
              <a:rPr lang="en-CA" sz="1400" dirty="0" smtClean="0">
                <a:solidFill>
                  <a:schemeClr val="bg1"/>
                </a:solidFill>
              </a:rPr>
              <a:t>Senior Research Director and </a:t>
            </a:r>
          </a:p>
          <a:p>
            <a:pPr algn="r"/>
            <a:r>
              <a:rPr lang="en-CA" sz="1400" dirty="0" smtClean="0">
                <a:solidFill>
                  <a:schemeClr val="bg1"/>
                </a:solidFill>
              </a:rPr>
              <a:t>Executive Advisor, CIO Practice</a:t>
            </a:r>
            <a:br>
              <a:rPr lang="en-CA" sz="1400" dirty="0" smtClean="0">
                <a:solidFill>
                  <a:schemeClr val="bg1"/>
                </a:solidFill>
              </a:rPr>
            </a:br>
            <a:r>
              <a:rPr lang="en-CA" sz="1400" dirty="0" smtClean="0">
                <a:solidFill>
                  <a:schemeClr val="bg1"/>
                </a:solidFill>
              </a:rPr>
              <a:t>Info-Tech Research Group</a:t>
            </a:r>
          </a:p>
        </p:txBody>
      </p:sp>
      <p:sp>
        <p:nvSpPr>
          <p:cNvPr id="10" name="TextBox 9"/>
          <p:cNvSpPr txBox="1"/>
          <p:nvPr/>
        </p:nvSpPr>
        <p:spPr>
          <a:xfrm>
            <a:off x="545852" y="1517485"/>
            <a:ext cx="5944995" cy="338554"/>
          </a:xfrm>
          <a:prstGeom prst="rect">
            <a:avLst/>
          </a:prstGeom>
        </p:spPr>
        <p:txBody>
          <a:bodyPr wrap="square" rtlCol="0">
            <a:spAutoFit/>
          </a:bodyPr>
          <a:lstStyle/>
          <a:p>
            <a:r>
              <a:rPr lang="en-CA" sz="1600" b="1" dirty="0" smtClean="0">
                <a:solidFill>
                  <a:schemeClr val="bg1"/>
                </a:solidFill>
              </a:rPr>
              <a:t>Closing the great divide.</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8"/>
          <p:cNvPicPr>
            <a:picLocks noChangeAspect="1"/>
          </p:cNvPicPr>
          <p:nvPr/>
        </p:nvPicPr>
        <p:blipFill>
          <a:blip r:embed="rId2"/>
          <a:stretch>
            <a:fillRect/>
          </a:stretch>
        </p:blipFill>
        <p:spPr>
          <a:xfrm>
            <a:off x="545852" y="1856039"/>
            <a:ext cx="693419" cy="501622"/>
          </a:xfrm>
          <a:prstGeom prst="rect">
            <a:avLst/>
          </a:prstGeom>
        </p:spPr>
      </p:pic>
      <p:pic>
        <p:nvPicPr>
          <p:cNvPr id="15" name="Picture 109"/>
          <p:cNvPicPr>
            <a:picLocks noChangeAspect="1"/>
          </p:cNvPicPr>
          <p:nvPr/>
        </p:nvPicPr>
        <p:blipFill>
          <a:blip r:embed="rId3"/>
          <a:stretch>
            <a:fillRect/>
          </a:stretch>
        </p:blipFill>
        <p:spPr>
          <a:xfrm>
            <a:off x="7874639" y="4739042"/>
            <a:ext cx="674751" cy="615711"/>
          </a:xfrm>
          <a:prstGeom prst="rect">
            <a:avLst/>
          </a:prstGeom>
        </p:spPr>
      </p:pic>
    </p:spTree>
    <p:extLst>
      <p:ext uri="{BB962C8B-B14F-4D97-AF65-F5344CB8AC3E}">
        <p14:creationId xmlns:p14="http://schemas.microsoft.com/office/powerpoint/2010/main" val="2273679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51520" y="260648"/>
            <a:ext cx="5048613" cy="864096"/>
          </a:xfrm>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700368"/>
            <a:ext cx="4041648" cy="1677491"/>
          </a:xfrm>
        </p:spPr>
        <p:txBody>
          <a:bodyPr/>
          <a:lstStyle/>
          <a:p>
            <a:r>
              <a:rPr lang="en-US" dirty="0" smtClean="0">
                <a:solidFill>
                  <a:schemeClr val="tx1">
                    <a:lumMod val="75000"/>
                  </a:schemeClr>
                </a:solidFill>
              </a:rPr>
              <a:t>CIOs</a:t>
            </a:r>
          </a:p>
          <a:p>
            <a:r>
              <a:rPr lang="en-US" dirty="0" smtClean="0">
                <a:solidFill>
                  <a:schemeClr val="tx1">
                    <a:lumMod val="75000"/>
                  </a:schemeClr>
                </a:solidFill>
              </a:rPr>
              <a:t>CEOs</a:t>
            </a:r>
          </a:p>
          <a:p>
            <a:r>
              <a:rPr lang="en-US" dirty="0" smtClean="0">
                <a:solidFill>
                  <a:schemeClr val="tx1">
                    <a:lumMod val="75000"/>
                  </a:schemeClr>
                </a:solidFill>
              </a:rPr>
              <a:t>COOs</a:t>
            </a:r>
          </a:p>
          <a:p>
            <a:r>
              <a:rPr lang="en-US" dirty="0" smtClean="0">
                <a:solidFill>
                  <a:schemeClr val="tx1">
                    <a:lumMod val="75000"/>
                  </a:schemeClr>
                </a:solidFill>
              </a:rPr>
              <a:t>CDOs</a:t>
            </a:r>
            <a:endParaRPr lang="en-US" dirty="0">
              <a:solidFill>
                <a:schemeClr val="tx1">
                  <a:lumMod val="75000"/>
                </a:schemeClr>
              </a:solidFill>
            </a:endParaRPr>
          </a:p>
        </p:txBody>
      </p:sp>
      <p:sp>
        <p:nvSpPr>
          <p:cNvPr id="14" name="Text Placeholder 13"/>
          <p:cNvSpPr>
            <a:spLocks noGrp="1"/>
          </p:cNvSpPr>
          <p:nvPr>
            <p:ph type="body" sz="quarter" idx="26"/>
          </p:nvPr>
        </p:nvSpPr>
        <p:spPr>
          <a:xfrm>
            <a:off x="4835436" y="1700368"/>
            <a:ext cx="4037048" cy="1923365"/>
          </a:xfrm>
        </p:spPr>
        <p:txBody>
          <a:bodyPr/>
          <a:lstStyle/>
          <a:p>
            <a:r>
              <a:rPr lang="en-US" dirty="0">
                <a:solidFill>
                  <a:schemeClr val="tx1">
                    <a:lumMod val="75000"/>
                  </a:schemeClr>
                </a:solidFill>
              </a:rPr>
              <a:t>Develop a convergence </a:t>
            </a:r>
            <a:r>
              <a:rPr lang="en-US" dirty="0" smtClean="0">
                <a:solidFill>
                  <a:schemeClr val="tx1">
                    <a:lumMod val="75000"/>
                  </a:schemeClr>
                </a:solidFill>
              </a:rPr>
              <a:t>plan, </a:t>
            </a:r>
            <a:r>
              <a:rPr lang="en-US" dirty="0">
                <a:solidFill>
                  <a:schemeClr val="tx1">
                    <a:lumMod val="75000"/>
                  </a:schemeClr>
                </a:solidFill>
              </a:rPr>
              <a:t>preparing for the evolving digitization of </a:t>
            </a:r>
            <a:r>
              <a:rPr lang="en-US" dirty="0" smtClean="0">
                <a:solidFill>
                  <a:schemeClr val="tx1">
                    <a:lumMod val="75000"/>
                  </a:schemeClr>
                </a:solidFill>
              </a:rPr>
              <a:t>manufacturing operations.</a:t>
            </a:r>
            <a:endParaRPr lang="en-US" dirty="0">
              <a:solidFill>
                <a:schemeClr val="tx1">
                  <a:lumMod val="75000"/>
                </a:schemeClr>
              </a:solidFill>
            </a:endParaRPr>
          </a:p>
          <a:p>
            <a:r>
              <a:rPr lang="en-US" dirty="0">
                <a:solidFill>
                  <a:schemeClr val="tx1">
                    <a:lumMod val="75000"/>
                  </a:schemeClr>
                </a:solidFill>
              </a:rPr>
              <a:t>Gain a greater understanding of the current barriers and opportunities impacting the manufacturing shop </a:t>
            </a:r>
            <a:r>
              <a:rPr lang="en-US" dirty="0" smtClean="0">
                <a:solidFill>
                  <a:schemeClr val="tx1">
                    <a:lumMod val="75000"/>
                  </a:schemeClr>
                </a:solidFill>
              </a:rPr>
              <a:t>floor.</a:t>
            </a:r>
            <a:endParaRPr lang="en-US" dirty="0">
              <a:solidFill>
                <a:schemeClr val="tx1">
                  <a:lumMod val="75000"/>
                </a:schemeClr>
              </a:solidFill>
            </a:endParaRPr>
          </a:p>
          <a:p>
            <a:r>
              <a:rPr lang="en-US" dirty="0">
                <a:solidFill>
                  <a:schemeClr val="tx1">
                    <a:lumMod val="75000"/>
                  </a:schemeClr>
                </a:solidFill>
              </a:rPr>
              <a:t>Drive internal alignment through a common vision and shared sense of </a:t>
            </a:r>
            <a:r>
              <a:rPr lang="en-US" dirty="0" smtClean="0">
                <a:solidFill>
                  <a:schemeClr val="tx1">
                    <a:lumMod val="75000"/>
                  </a:schemeClr>
                </a:solidFill>
              </a:rPr>
              <a:t>purpose.</a:t>
            </a:r>
            <a:endParaRPr lang="en-US" dirty="0">
              <a:solidFill>
                <a:schemeClr val="tx1">
                  <a:lumMod val="75000"/>
                </a:schemeClr>
              </a:solidFill>
            </a:endParaRPr>
          </a:p>
        </p:txBody>
      </p:sp>
      <p:sp>
        <p:nvSpPr>
          <p:cNvPr id="15" name="Text Placeholder 14"/>
          <p:cNvSpPr>
            <a:spLocks noGrp="1"/>
          </p:cNvSpPr>
          <p:nvPr>
            <p:ph type="body" sz="quarter" idx="27"/>
          </p:nvPr>
        </p:nvSpPr>
        <p:spPr>
          <a:xfrm>
            <a:off x="246703" y="4328549"/>
            <a:ext cx="4041648" cy="1677491"/>
          </a:xfrm>
        </p:spPr>
        <p:txBody>
          <a:bodyPr/>
          <a:lstStyle/>
          <a:p>
            <a:r>
              <a:rPr lang="en-US" dirty="0" smtClean="0">
                <a:solidFill>
                  <a:schemeClr val="tx1">
                    <a:lumMod val="75000"/>
                  </a:schemeClr>
                </a:solidFill>
              </a:rPr>
              <a:t>IT Team </a:t>
            </a:r>
            <a:r>
              <a:rPr lang="en-US" dirty="0">
                <a:solidFill>
                  <a:schemeClr val="tx1">
                    <a:lumMod val="75000"/>
                  </a:schemeClr>
                </a:solidFill>
              </a:rPr>
              <a:t>M</a:t>
            </a:r>
            <a:r>
              <a:rPr lang="en-US" dirty="0" smtClean="0">
                <a:solidFill>
                  <a:schemeClr val="tx1">
                    <a:lumMod val="75000"/>
                  </a:schemeClr>
                </a:solidFill>
              </a:rPr>
              <a:t>embers</a:t>
            </a:r>
          </a:p>
          <a:p>
            <a:r>
              <a:rPr lang="en-US" dirty="0" smtClean="0">
                <a:solidFill>
                  <a:schemeClr val="tx1">
                    <a:lumMod val="75000"/>
                  </a:schemeClr>
                </a:solidFill>
              </a:rPr>
              <a:t>OT Team </a:t>
            </a:r>
            <a:r>
              <a:rPr lang="en-US" dirty="0">
                <a:solidFill>
                  <a:schemeClr val="tx1">
                    <a:lumMod val="75000"/>
                  </a:schemeClr>
                </a:solidFill>
              </a:rPr>
              <a:t>M</a:t>
            </a:r>
            <a:r>
              <a:rPr lang="en-US" dirty="0" smtClean="0">
                <a:solidFill>
                  <a:schemeClr val="tx1">
                    <a:lumMod val="75000"/>
                  </a:schemeClr>
                </a:solidFill>
              </a:rPr>
              <a:t>embers</a:t>
            </a:r>
          </a:p>
          <a:p>
            <a:r>
              <a:rPr lang="en-US" dirty="0" smtClean="0">
                <a:solidFill>
                  <a:schemeClr val="tx1">
                    <a:lumMod val="75000"/>
                  </a:schemeClr>
                </a:solidFill>
              </a:rPr>
              <a:t>Business Stakeholders</a:t>
            </a:r>
          </a:p>
        </p:txBody>
      </p:sp>
      <p:sp>
        <p:nvSpPr>
          <p:cNvPr id="16" name="Text Placeholder 15"/>
          <p:cNvSpPr>
            <a:spLocks noGrp="1"/>
          </p:cNvSpPr>
          <p:nvPr>
            <p:ph type="body" sz="quarter" idx="28"/>
          </p:nvPr>
        </p:nvSpPr>
        <p:spPr>
          <a:xfrm>
            <a:off x="4830836" y="4324306"/>
            <a:ext cx="4041648" cy="1677491"/>
          </a:xfrm>
        </p:spPr>
        <p:txBody>
          <a:bodyPr/>
          <a:lstStyle/>
          <a:p>
            <a:r>
              <a:rPr lang="en-US" dirty="0">
                <a:solidFill>
                  <a:schemeClr val="tx1">
                    <a:lumMod val="75000"/>
                  </a:schemeClr>
                </a:solidFill>
              </a:rPr>
              <a:t>Determine current capabilities and define future </a:t>
            </a:r>
            <a:r>
              <a:rPr lang="en-US" dirty="0" smtClean="0">
                <a:solidFill>
                  <a:schemeClr val="tx1">
                    <a:lumMod val="75000"/>
                  </a:schemeClr>
                </a:solidFill>
              </a:rPr>
              <a:t>needs.</a:t>
            </a:r>
            <a:endParaRPr lang="en-US" dirty="0">
              <a:solidFill>
                <a:schemeClr val="tx1">
                  <a:lumMod val="75000"/>
                </a:schemeClr>
              </a:solidFill>
            </a:endParaRPr>
          </a:p>
          <a:p>
            <a:r>
              <a:rPr lang="en-US" dirty="0">
                <a:solidFill>
                  <a:schemeClr val="tx1">
                    <a:lumMod val="75000"/>
                  </a:schemeClr>
                </a:solidFill>
              </a:rPr>
              <a:t>Create organizational alignment and </a:t>
            </a:r>
            <a:r>
              <a:rPr lang="en-US" dirty="0" smtClean="0">
                <a:solidFill>
                  <a:schemeClr val="tx1">
                    <a:lumMod val="75000"/>
                  </a:schemeClr>
                </a:solidFill>
              </a:rPr>
              <a:t>support.</a:t>
            </a:r>
            <a:endParaRPr lang="en-US" dirty="0">
              <a:solidFill>
                <a:schemeClr val="tx1">
                  <a:lumMod val="75000"/>
                </a:schemeClr>
              </a:solidFill>
            </a:endParaRPr>
          </a:p>
          <a:p>
            <a:r>
              <a:rPr lang="en-US" dirty="0">
                <a:solidFill>
                  <a:schemeClr val="tx1">
                    <a:lumMod val="75000"/>
                  </a:schemeClr>
                </a:solidFill>
              </a:rPr>
              <a:t>Remove existing barriers between IT and </a:t>
            </a:r>
            <a:r>
              <a:rPr lang="en-US" dirty="0" smtClean="0">
                <a:solidFill>
                  <a:schemeClr val="tx1">
                    <a:lumMod val="75000"/>
                  </a:schemeClr>
                </a:solidFill>
              </a:rPr>
              <a:t>OT.</a:t>
            </a:r>
            <a:endParaRPr lang="en-US" dirty="0">
              <a:solidFill>
                <a:schemeClr val="tx1">
                  <a:lumMod val="75000"/>
                </a:schemeClr>
              </a:solidFill>
            </a:endParaRPr>
          </a:p>
          <a:p>
            <a:r>
              <a:rPr lang="en-US" dirty="0">
                <a:solidFill>
                  <a:schemeClr val="tx1">
                    <a:lumMod val="75000"/>
                  </a:schemeClr>
                </a:solidFill>
              </a:rPr>
              <a:t>Define roles and responsibilities required to benefit from technology changes in </a:t>
            </a:r>
            <a:r>
              <a:rPr lang="en-US" dirty="0" smtClean="0">
                <a:solidFill>
                  <a:schemeClr val="tx1">
                    <a:lumMod val="75000"/>
                  </a:schemeClr>
                </a:solidFill>
              </a:rPr>
              <a:t>manufacturing.</a:t>
            </a:r>
            <a:endParaRPr lang="en-US" dirty="0">
              <a:solidFill>
                <a:schemeClr val="tx1">
                  <a:lumMod val="75000"/>
                </a:schemeClr>
              </a:solidFill>
            </a:endParaRPr>
          </a:p>
          <a:p>
            <a:r>
              <a:rPr lang="en-US" dirty="0">
                <a:solidFill>
                  <a:schemeClr val="tx1">
                    <a:lumMod val="75000"/>
                  </a:schemeClr>
                </a:solidFill>
              </a:rPr>
              <a:t>Improve relationships and </a:t>
            </a:r>
            <a:r>
              <a:rPr lang="en-US" dirty="0" smtClean="0">
                <a:solidFill>
                  <a:schemeClr val="tx1">
                    <a:lumMod val="75000"/>
                  </a:schemeClr>
                </a:solidFill>
              </a:rPr>
              <a:t>communication.</a:t>
            </a:r>
            <a:endParaRPr lang="en-US" dirty="0">
              <a:solidFill>
                <a:schemeClr val="tx1">
                  <a:lumMod val="75000"/>
                </a:schemeClr>
              </a:solidFill>
            </a:endParaRPr>
          </a:p>
          <a:p>
            <a:endParaRPr lang="en-US" dirty="0">
              <a:solidFill>
                <a:schemeClr val="tx1">
                  <a:lumMod val="75000"/>
                </a:schemeClr>
              </a:solidFill>
            </a:endParaRPr>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94633"/>
            <a:ext cx="5257800" cy="1078992"/>
          </a:xfrm>
        </p:spPr>
        <p:txBody>
          <a:bodyPr/>
          <a:lstStyle/>
          <a:p>
            <a:r>
              <a:rPr lang="en-US" dirty="0"/>
              <a:t>With the increasing convergence of technology and growing </a:t>
            </a:r>
            <a:r>
              <a:rPr lang="en-US" dirty="0" smtClean="0"/>
              <a:t>cybersecurity </a:t>
            </a:r>
            <a:r>
              <a:rPr lang="en-US" dirty="0"/>
              <a:t>risks, manufacturing companies need a unified approach to technology integration.  </a:t>
            </a:r>
          </a:p>
          <a:p>
            <a:r>
              <a:rPr lang="en-US" dirty="0"/>
              <a:t>The time is now to foster a culture that benefits from the strengths and knowledge of both the IT and OT teams.</a:t>
            </a:r>
          </a:p>
          <a:p>
            <a:endParaRPr lang="en-US" dirty="0"/>
          </a:p>
        </p:txBody>
      </p:sp>
      <p:sp>
        <p:nvSpPr>
          <p:cNvPr id="4" name="Text Placeholder 3"/>
          <p:cNvSpPr>
            <a:spLocks noGrp="1"/>
          </p:cNvSpPr>
          <p:nvPr>
            <p:ph type="body" sz="quarter" idx="11"/>
          </p:nvPr>
        </p:nvSpPr>
        <p:spPr>
          <a:xfrm>
            <a:off x="247848" y="3024806"/>
            <a:ext cx="5257800" cy="1076983"/>
          </a:xfrm>
        </p:spPr>
        <p:txBody>
          <a:bodyPr/>
          <a:lstStyle/>
          <a:p>
            <a:r>
              <a:rPr lang="en-US" dirty="0" smtClean="0"/>
              <a:t>IT </a:t>
            </a:r>
            <a:r>
              <a:rPr lang="en-US" dirty="0"/>
              <a:t>and </a:t>
            </a:r>
            <a:r>
              <a:rPr lang="en-US" dirty="0" smtClean="0"/>
              <a:t>OT </a:t>
            </a:r>
            <a:r>
              <a:rPr lang="en-US" dirty="0"/>
              <a:t>teams have a long history of misalignment and poor communication. </a:t>
            </a:r>
          </a:p>
          <a:p>
            <a:r>
              <a:rPr lang="en-US" dirty="0"/>
              <a:t>Stakeholder expectations and technology convergence create the need to leave the past behind and build a culture of collaboration. </a:t>
            </a:r>
          </a:p>
        </p:txBody>
      </p:sp>
      <p:sp>
        <p:nvSpPr>
          <p:cNvPr id="5" name="Text Placeholder 4"/>
          <p:cNvSpPr>
            <a:spLocks noGrp="1"/>
          </p:cNvSpPr>
          <p:nvPr>
            <p:ph type="body" sz="quarter" idx="12"/>
          </p:nvPr>
        </p:nvSpPr>
        <p:spPr>
          <a:xfrm>
            <a:off x="255868" y="4571922"/>
            <a:ext cx="8623607" cy="1808438"/>
          </a:xfrm>
        </p:spPr>
        <p:txBody>
          <a:bodyPr/>
          <a:lstStyle/>
          <a:p>
            <a:r>
              <a:rPr lang="en-US" dirty="0"/>
              <a:t>D</a:t>
            </a:r>
            <a:r>
              <a:rPr lang="en-US" dirty="0" smtClean="0"/>
              <a:t>efine </a:t>
            </a:r>
            <a:r>
              <a:rPr lang="en-US" dirty="0"/>
              <a:t>ownership and accountability at all levels of the organization.</a:t>
            </a:r>
          </a:p>
          <a:p>
            <a:r>
              <a:rPr lang="en-US" dirty="0"/>
              <a:t>Create constructive opportunities for the IT and OT teams to work together by promoting informal meetings or driving mutual agendas like innovation.</a:t>
            </a:r>
          </a:p>
          <a:p>
            <a:r>
              <a:rPr lang="en-US" dirty="0" smtClean="0"/>
              <a:t>Develop </a:t>
            </a:r>
            <a:r>
              <a:rPr lang="en-US" dirty="0"/>
              <a:t>job shadowing or cross-training initiatives </a:t>
            </a:r>
            <a:r>
              <a:rPr lang="en-US" dirty="0" smtClean="0"/>
              <a:t>to </a:t>
            </a:r>
            <a:r>
              <a:rPr lang="en-US" dirty="0"/>
              <a:t>help </a:t>
            </a:r>
            <a:r>
              <a:rPr lang="en-US" dirty="0" smtClean="0"/>
              <a:t>promote </a:t>
            </a:r>
            <a:r>
              <a:rPr lang="en-US" dirty="0"/>
              <a:t>a genuine understanding between the groups.</a:t>
            </a:r>
          </a:p>
          <a:p>
            <a:r>
              <a:rPr lang="en-US" dirty="0"/>
              <a:t>Create synergies and promote collaboration in the boardroom. </a:t>
            </a:r>
            <a:r>
              <a:rPr lang="en-US" dirty="0" smtClean="0"/>
              <a:t>Ensuring </a:t>
            </a:r>
            <a:r>
              <a:rPr lang="en-US" dirty="0"/>
              <a:t>executive alignment is essential in improving relationships throughout the organization.</a:t>
            </a:r>
          </a:p>
        </p:txBody>
      </p:sp>
      <p:sp>
        <p:nvSpPr>
          <p:cNvPr id="6" name="Text Placeholder 5"/>
          <p:cNvSpPr>
            <a:spLocks noGrp="1"/>
          </p:cNvSpPr>
          <p:nvPr>
            <p:ph type="body" sz="quarter" idx="13"/>
          </p:nvPr>
        </p:nvSpPr>
        <p:spPr>
          <a:xfrm>
            <a:off x="5694906" y="1566334"/>
            <a:ext cx="3449094" cy="2535455"/>
          </a:xfrm>
        </p:spPr>
        <p:txBody>
          <a:bodyPr/>
          <a:lstStyle/>
          <a:p>
            <a:pPr marL="228600" indent="-228600">
              <a:spcBef>
                <a:spcPts val="600"/>
              </a:spcBef>
              <a:spcAft>
                <a:spcPts val="600"/>
              </a:spcAft>
              <a:buSzPct val="100000"/>
              <a:buFont typeface="+mj-lt"/>
              <a:buAutoNum type="arabicPeriod"/>
            </a:pPr>
            <a:r>
              <a:rPr lang="en-US" b="1" dirty="0" smtClean="0">
                <a:solidFill>
                  <a:schemeClr val="tx1"/>
                </a:solidFill>
              </a:rPr>
              <a:t>IT/OT convergence drives true business advantage. </a:t>
            </a:r>
            <a:r>
              <a:rPr lang="en-US" dirty="0" smtClean="0">
                <a:solidFill>
                  <a:schemeClr val="tx1"/>
                </a:solidFill>
              </a:rPr>
              <a:t>Better decisions, increased flexibility, reduced costs, and focused innovation are only a few of the benefits that come from successful IT/OT convergence.</a:t>
            </a:r>
          </a:p>
          <a:p>
            <a:pPr marL="228600" indent="-228600">
              <a:spcBef>
                <a:spcPts val="600"/>
              </a:spcBef>
              <a:spcAft>
                <a:spcPts val="600"/>
              </a:spcAft>
              <a:buSzPct val="100000"/>
              <a:buFont typeface="+mj-lt"/>
              <a:buAutoNum type="arabicPeriod"/>
            </a:pPr>
            <a:r>
              <a:rPr lang="en-US" b="1" dirty="0" smtClean="0">
                <a:solidFill>
                  <a:schemeClr val="tx1"/>
                </a:solidFill>
              </a:rPr>
              <a:t>Leverage the existing synergies.</a:t>
            </a:r>
            <a:br>
              <a:rPr lang="en-US" b="1" dirty="0" smtClean="0">
                <a:solidFill>
                  <a:schemeClr val="tx1"/>
                </a:solidFill>
              </a:rPr>
            </a:br>
            <a:r>
              <a:rPr lang="en-US" dirty="0" smtClean="0">
                <a:solidFill>
                  <a:schemeClr val="tx1"/>
                </a:solidFill>
              </a:rPr>
              <a:t>Maximize experience </a:t>
            </a:r>
            <a:r>
              <a:rPr lang="en-US" dirty="0">
                <a:solidFill>
                  <a:schemeClr val="tx1"/>
                </a:solidFill>
              </a:rPr>
              <a:t>and skills while eliminating waste and </a:t>
            </a:r>
            <a:r>
              <a:rPr lang="en-US" dirty="0" smtClean="0">
                <a:solidFill>
                  <a:schemeClr val="tx1"/>
                </a:solidFill>
              </a:rPr>
              <a:t>duplication.</a:t>
            </a:r>
          </a:p>
          <a:p>
            <a:pPr marL="228600" indent="-228600">
              <a:spcBef>
                <a:spcPts val="600"/>
              </a:spcBef>
              <a:spcAft>
                <a:spcPts val="600"/>
              </a:spcAft>
              <a:buSzPct val="100000"/>
              <a:buFont typeface="+mj-lt"/>
              <a:buAutoNum type="arabicPeriod"/>
            </a:pPr>
            <a:r>
              <a:rPr lang="en-US" b="1" dirty="0" smtClean="0">
                <a:solidFill>
                  <a:schemeClr val="tx1"/>
                </a:solidFill>
              </a:rPr>
              <a:t>Build a culture of collaboration.</a:t>
            </a:r>
            <a:br>
              <a:rPr lang="en-US" b="1" dirty="0" smtClean="0">
                <a:solidFill>
                  <a:schemeClr val="tx1"/>
                </a:solidFill>
              </a:rPr>
            </a:br>
            <a:r>
              <a:rPr lang="en-US" dirty="0" smtClean="0">
                <a:solidFill>
                  <a:schemeClr val="tx1"/>
                </a:solidFill>
              </a:rPr>
              <a:t>The industry is changing, and the IT and OT teams need to work together to lead the way.</a:t>
            </a:r>
            <a:endParaRPr lang="en-US" dirty="0">
              <a:solidFill>
                <a:schemeClr val="tx1"/>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manufacturing landscape</a:t>
            </a:r>
            <a:endParaRPr lang="en-CA" dirty="0"/>
          </a:p>
        </p:txBody>
      </p:sp>
      <p:sp>
        <p:nvSpPr>
          <p:cNvPr id="5" name="Rectangle 4"/>
          <p:cNvSpPr/>
          <p:nvPr/>
        </p:nvSpPr>
        <p:spPr>
          <a:xfrm>
            <a:off x="883951" y="1299491"/>
            <a:ext cx="7366569" cy="3785652"/>
          </a:xfrm>
          <a:prstGeom prst="rect">
            <a:avLst/>
          </a:prstGeom>
        </p:spPr>
        <p:txBody>
          <a:bodyPr wrap="square">
            <a:spAutoFit/>
          </a:bodyPr>
          <a:lstStyle/>
          <a:p>
            <a:pPr algn="ctr" fontAlgn="base"/>
            <a:r>
              <a:rPr lang="en-US" sz="2400" i="1" dirty="0">
                <a:solidFill>
                  <a:srgbClr val="5D646C"/>
                </a:solidFill>
                <a:latin typeface="+mj-lt"/>
              </a:rPr>
              <a:t/>
            </a:r>
            <a:br>
              <a:rPr lang="en-US" sz="2400" i="1" dirty="0">
                <a:solidFill>
                  <a:srgbClr val="5D646C"/>
                </a:solidFill>
                <a:latin typeface="+mj-lt"/>
              </a:rPr>
            </a:br>
            <a:r>
              <a:rPr lang="en-US" sz="2400" i="1" dirty="0" smtClean="0">
                <a:latin typeface="+mj-lt"/>
              </a:rPr>
              <a:t>The </a:t>
            </a:r>
            <a:r>
              <a:rPr lang="en-US" sz="2400" i="1" dirty="0">
                <a:latin typeface="+mj-lt"/>
              </a:rPr>
              <a:t>manufacturers that we work with who have embraced IT/OT convergence are getting things done quickly and at the end of the day have the results to show for it. And it’s not overly complicated or about ice cream socials and hugs. It’s about moving past terms like IT/OT convergence and choosing sides and looking for practical initiatives that benefit the enterprise in terms of efficiency and growth </a:t>
            </a:r>
            <a:r>
              <a:rPr lang="en-US" sz="2400" i="1" dirty="0" smtClean="0">
                <a:latin typeface="+mj-lt"/>
              </a:rPr>
              <a:t>opportunities.</a:t>
            </a:r>
            <a:endParaRPr lang="en-US" sz="2400" dirty="0">
              <a:latin typeface="+mj-lt"/>
            </a:endParaRPr>
          </a:p>
        </p:txBody>
      </p:sp>
      <p:sp>
        <p:nvSpPr>
          <p:cNvPr id="3" name="Rectangle 2"/>
          <p:cNvSpPr/>
          <p:nvPr/>
        </p:nvSpPr>
        <p:spPr>
          <a:xfrm>
            <a:off x="4245503" y="5251159"/>
            <a:ext cx="4572000" cy="646331"/>
          </a:xfrm>
          <a:prstGeom prst="rect">
            <a:avLst/>
          </a:prstGeom>
        </p:spPr>
        <p:txBody>
          <a:bodyPr>
            <a:spAutoFit/>
          </a:bodyPr>
          <a:lstStyle/>
          <a:p>
            <a:pPr algn="r"/>
            <a:r>
              <a:rPr lang="en-US" dirty="0" smtClean="0"/>
              <a:t>– </a:t>
            </a:r>
            <a:r>
              <a:rPr lang="en-US" dirty="0"/>
              <a:t>John Southcott, </a:t>
            </a:r>
            <a:r>
              <a:rPr lang="en-US" dirty="0" smtClean="0"/>
              <a:t/>
            </a:r>
            <a:br>
              <a:rPr lang="en-US" dirty="0" smtClean="0"/>
            </a:br>
            <a:r>
              <a:rPr lang="en-US" dirty="0" smtClean="0"/>
              <a:t>Co-CEO, Brock Solutions</a:t>
            </a:r>
          </a:p>
        </p:txBody>
      </p:sp>
      <p:pic>
        <p:nvPicPr>
          <p:cNvPr id="6" name="Picture 108"/>
          <p:cNvPicPr>
            <a:picLocks noChangeAspect="1"/>
          </p:cNvPicPr>
          <p:nvPr/>
        </p:nvPicPr>
        <p:blipFill>
          <a:blip r:embed="rId2"/>
          <a:stretch>
            <a:fillRect/>
          </a:stretch>
        </p:blipFill>
        <p:spPr>
          <a:xfrm>
            <a:off x="633775" y="1582562"/>
            <a:ext cx="693419" cy="501622"/>
          </a:xfrm>
          <a:prstGeom prst="rect">
            <a:avLst/>
          </a:prstGeom>
        </p:spPr>
      </p:pic>
      <p:pic>
        <p:nvPicPr>
          <p:cNvPr id="7" name="Picture 109"/>
          <p:cNvPicPr>
            <a:picLocks noChangeAspect="1"/>
          </p:cNvPicPr>
          <p:nvPr/>
        </p:nvPicPr>
        <p:blipFill>
          <a:blip r:embed="rId3"/>
          <a:stretch>
            <a:fillRect/>
          </a:stretch>
        </p:blipFill>
        <p:spPr>
          <a:xfrm>
            <a:off x="7989274" y="4577154"/>
            <a:ext cx="674751" cy="615711"/>
          </a:xfrm>
          <a:prstGeom prst="rect">
            <a:avLst/>
          </a:prstGeom>
        </p:spPr>
      </p:pic>
    </p:spTree>
    <p:extLst>
      <p:ext uri="{BB962C8B-B14F-4D97-AF65-F5344CB8AC3E}">
        <p14:creationId xmlns:p14="http://schemas.microsoft.com/office/powerpoint/2010/main" val="1691850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history behind the silos</a:t>
            </a:r>
            <a:endParaRPr lang="en-US" dirty="0"/>
          </a:p>
        </p:txBody>
      </p:sp>
      <p:sp>
        <p:nvSpPr>
          <p:cNvPr id="5" name="Text Placeholder 1"/>
          <p:cNvSpPr txBox="1">
            <a:spLocks/>
          </p:cNvSpPr>
          <p:nvPr/>
        </p:nvSpPr>
        <p:spPr>
          <a:xfrm>
            <a:off x="251520" y="1257927"/>
            <a:ext cx="8620124" cy="657225"/>
          </a:xfrm>
          <a:prstGeom prst="rect">
            <a:avLst/>
          </a:prstGeom>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smtClean="0"/>
              <a:t>To understand why IT/OT convergence is a growing concern, it is important to understand the </a:t>
            </a:r>
            <a:r>
              <a:rPr lang="en-US" sz="1600" b="1" dirty="0" smtClean="0"/>
              <a:t>history</a:t>
            </a:r>
            <a:r>
              <a:rPr lang="en-US" sz="1600" dirty="0" smtClean="0"/>
              <a:t> and how the two groups have differed in </a:t>
            </a:r>
            <a:r>
              <a:rPr lang="en-US" sz="1600" b="1" dirty="0" smtClean="0"/>
              <a:t>priorities</a:t>
            </a:r>
            <a:r>
              <a:rPr lang="en-US" sz="1600" dirty="0" smtClean="0"/>
              <a:t> and </a:t>
            </a:r>
            <a:r>
              <a:rPr lang="en-US" sz="1600" b="1" dirty="0" smtClean="0"/>
              <a:t>focus.</a:t>
            </a:r>
            <a:endParaRPr lang="en-US" sz="1600" b="1" dirty="0"/>
          </a:p>
        </p:txBody>
      </p:sp>
      <p:sp>
        <p:nvSpPr>
          <p:cNvPr id="3" name="Rectangle 2"/>
          <p:cNvSpPr/>
          <p:nvPr/>
        </p:nvSpPr>
        <p:spPr>
          <a:xfrm>
            <a:off x="7323993" y="6103342"/>
            <a:ext cx="1547652" cy="276999"/>
          </a:xfrm>
          <a:prstGeom prst="rect">
            <a:avLst/>
          </a:prstGeom>
        </p:spPr>
        <p:txBody>
          <a:bodyPr wrap="square">
            <a:spAutoFit/>
          </a:bodyPr>
          <a:lstStyle/>
          <a:p>
            <a:r>
              <a:rPr lang="en-US" sz="1200" b="1" dirty="0" smtClean="0">
                <a:solidFill>
                  <a:srgbClr val="000000"/>
                </a:solidFill>
                <a:effectLst/>
              </a:rPr>
              <a:t>Source:</a:t>
            </a:r>
            <a:r>
              <a:rPr lang="en-US" sz="1200" dirty="0" smtClean="0">
                <a:solidFill>
                  <a:srgbClr val="000000"/>
                </a:solidFill>
                <a:effectLst/>
              </a:rPr>
              <a:t> CIO, 2015 </a:t>
            </a:r>
            <a:endParaRPr lang="en-CA" sz="1200" dirty="0">
              <a:solidFill>
                <a:srgbClr val="000000"/>
              </a:solidFill>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1848553269"/>
              </p:ext>
            </p:extLst>
          </p:nvPr>
        </p:nvGraphicFramePr>
        <p:xfrm>
          <a:off x="430173" y="1923237"/>
          <a:ext cx="8262817" cy="3720930"/>
        </p:xfrm>
        <a:graphic>
          <a:graphicData uri="http://schemas.openxmlformats.org/drawingml/2006/table">
            <a:tbl>
              <a:tblPr firstRow="1" bandRow="1">
                <a:tableStyleId>{5C22544A-7EE6-4342-B048-85BDC9FD1C3A}</a:tableStyleId>
              </a:tblPr>
              <a:tblGrid>
                <a:gridCol w="1494817"/>
                <a:gridCol w="3384000"/>
                <a:gridCol w="3384000"/>
              </a:tblGrid>
              <a:tr h="372093">
                <a:tc>
                  <a:txBody>
                    <a:bodyPr/>
                    <a:lstStyle/>
                    <a:p>
                      <a:endParaRPr lang="en-CA" dirty="0"/>
                    </a:p>
                  </a:txBody>
                  <a:tcPr>
                    <a:noFill/>
                  </a:tcPr>
                </a:tc>
                <a:tc>
                  <a:txBody>
                    <a:bodyPr/>
                    <a:lstStyle/>
                    <a:p>
                      <a:pPr algn="ctr"/>
                      <a:r>
                        <a:rPr lang="en-CA" dirty="0" smtClean="0"/>
                        <a:t>IT</a:t>
                      </a:r>
                      <a:endParaRPr lang="en-CA" dirty="0"/>
                    </a:p>
                  </a:txBody>
                  <a:tcPr/>
                </a:tc>
                <a:tc>
                  <a:txBody>
                    <a:bodyPr/>
                    <a:lstStyle/>
                    <a:p>
                      <a:pPr algn="ctr"/>
                      <a:r>
                        <a:rPr lang="en-CA" dirty="0" smtClean="0"/>
                        <a:t>OT</a:t>
                      </a:r>
                      <a:endParaRPr lang="en-CA" dirty="0"/>
                    </a:p>
                  </a:txBody>
                  <a:tcPr/>
                </a:tc>
              </a:tr>
              <a:tr h="372093">
                <a:tc>
                  <a:txBody>
                    <a:bodyPr/>
                    <a:lstStyle/>
                    <a:p>
                      <a:r>
                        <a:rPr lang="en-CA" dirty="0" smtClean="0"/>
                        <a:t>Scope</a:t>
                      </a:r>
                      <a:endParaRPr lang="en-CA" dirty="0"/>
                    </a:p>
                  </a:txBody>
                  <a:tcPr/>
                </a:tc>
                <a:tc>
                  <a:txBody>
                    <a:bodyPr/>
                    <a:lstStyle/>
                    <a:p>
                      <a:r>
                        <a:rPr lang="en-CA" dirty="0" smtClean="0"/>
                        <a:t>Business/Office</a:t>
                      </a:r>
                      <a:endParaRPr lang="en-CA" dirty="0"/>
                    </a:p>
                  </a:txBody>
                  <a:tcPr/>
                </a:tc>
                <a:tc>
                  <a:txBody>
                    <a:bodyPr/>
                    <a:lstStyle/>
                    <a:p>
                      <a:r>
                        <a:rPr lang="en-CA" dirty="0" smtClean="0"/>
                        <a:t>Plant Floor,</a:t>
                      </a:r>
                      <a:r>
                        <a:rPr lang="en-CA" baseline="0" dirty="0" smtClean="0"/>
                        <a:t> Automation</a:t>
                      </a:r>
                      <a:endParaRPr lang="en-CA" dirty="0" smtClean="0"/>
                    </a:p>
                  </a:txBody>
                  <a:tcPr/>
                </a:tc>
              </a:tr>
              <a:tr h="372093">
                <a:tc>
                  <a:txBody>
                    <a:bodyPr/>
                    <a:lstStyle/>
                    <a:p>
                      <a:r>
                        <a:rPr lang="en-CA" dirty="0" smtClean="0"/>
                        <a:t>Interfaces</a:t>
                      </a:r>
                      <a:endParaRPr lang="en-CA" dirty="0"/>
                    </a:p>
                  </a:txBody>
                  <a:tcPr/>
                </a:tc>
                <a:tc>
                  <a:txBody>
                    <a:bodyPr/>
                    <a:lstStyle/>
                    <a:p>
                      <a:r>
                        <a:rPr lang="en-CA" dirty="0" smtClean="0"/>
                        <a:t>Human</a:t>
                      </a:r>
                      <a:endParaRPr lang="en-CA" dirty="0"/>
                    </a:p>
                  </a:txBody>
                  <a:tcPr/>
                </a:tc>
                <a:tc>
                  <a:txBody>
                    <a:bodyPr/>
                    <a:lstStyle/>
                    <a:p>
                      <a:r>
                        <a:rPr lang="en-CA" dirty="0" smtClean="0"/>
                        <a:t>Machine, Equipment</a:t>
                      </a:r>
                    </a:p>
                  </a:txBody>
                  <a:tcPr/>
                </a:tc>
              </a:tr>
              <a:tr h="372093">
                <a:tc>
                  <a:txBody>
                    <a:bodyPr/>
                    <a:lstStyle/>
                    <a:p>
                      <a:r>
                        <a:rPr lang="en-CA" dirty="0" smtClean="0"/>
                        <a:t>Software</a:t>
                      </a:r>
                      <a:endParaRPr lang="en-CA" dirty="0"/>
                    </a:p>
                  </a:txBody>
                  <a:tcPr/>
                </a:tc>
                <a:tc>
                  <a:txBody>
                    <a:bodyPr/>
                    <a:lstStyle/>
                    <a:p>
                      <a:r>
                        <a:rPr lang="en-CA" dirty="0" smtClean="0"/>
                        <a:t>ERP, CRM, HRIS,</a:t>
                      </a:r>
                      <a:r>
                        <a:rPr lang="en-CA" baseline="0" dirty="0" smtClean="0"/>
                        <a:t> Payroll</a:t>
                      </a:r>
                      <a:endParaRPr lang="en-CA" dirty="0"/>
                    </a:p>
                  </a:txBody>
                  <a:tcPr/>
                </a:tc>
                <a:tc>
                  <a:txBody>
                    <a:bodyPr/>
                    <a:lstStyle/>
                    <a:p>
                      <a:r>
                        <a:rPr lang="en-CA" dirty="0" smtClean="0"/>
                        <a:t>SCADA, MES,</a:t>
                      </a:r>
                      <a:r>
                        <a:rPr lang="en-CA" baseline="0" dirty="0" smtClean="0"/>
                        <a:t> MOM</a:t>
                      </a:r>
                      <a:endParaRPr lang="en-CA" dirty="0"/>
                    </a:p>
                  </a:txBody>
                  <a:tcPr/>
                </a:tc>
              </a:tr>
              <a:tr h="372093">
                <a:tc>
                  <a:txBody>
                    <a:bodyPr/>
                    <a:lstStyle/>
                    <a:p>
                      <a:r>
                        <a:rPr lang="en-CA" dirty="0" smtClean="0"/>
                        <a:t>Hardware</a:t>
                      </a:r>
                      <a:endParaRPr lang="en-CA" dirty="0"/>
                    </a:p>
                  </a:txBody>
                  <a:tcPr/>
                </a:tc>
                <a:tc>
                  <a:txBody>
                    <a:bodyPr/>
                    <a:lstStyle/>
                    <a:p>
                      <a:r>
                        <a:rPr lang="en-CA" dirty="0" smtClean="0"/>
                        <a:t>Servers, Switches, PCs</a:t>
                      </a:r>
                      <a:endParaRPr lang="en-CA" dirty="0"/>
                    </a:p>
                  </a:txBody>
                  <a:tcPr/>
                </a:tc>
                <a:tc>
                  <a:txBody>
                    <a:bodyPr/>
                    <a:lstStyle/>
                    <a:p>
                      <a:r>
                        <a:rPr lang="en-CA" dirty="0" smtClean="0"/>
                        <a:t>PLC,</a:t>
                      </a:r>
                      <a:r>
                        <a:rPr lang="en-CA" baseline="0" dirty="0" smtClean="0"/>
                        <a:t> HMI, Sensors, Motors</a:t>
                      </a:r>
                      <a:endParaRPr lang="en-CA" dirty="0"/>
                    </a:p>
                  </a:txBody>
                  <a:tcPr/>
                </a:tc>
              </a:tr>
              <a:tr h="372093">
                <a:tc>
                  <a:txBody>
                    <a:bodyPr/>
                    <a:lstStyle/>
                    <a:p>
                      <a:r>
                        <a:rPr lang="en-CA" dirty="0" smtClean="0"/>
                        <a:t>Networks</a:t>
                      </a:r>
                    </a:p>
                  </a:txBody>
                  <a:tcPr/>
                </a:tc>
                <a:tc>
                  <a:txBody>
                    <a:bodyPr/>
                    <a:lstStyle/>
                    <a:p>
                      <a:r>
                        <a:rPr lang="en-CA" dirty="0" smtClean="0"/>
                        <a:t>Ethernet</a:t>
                      </a:r>
                      <a:endParaRPr lang="en-CA" dirty="0"/>
                    </a:p>
                  </a:txBody>
                  <a:tcPr/>
                </a:tc>
                <a:tc>
                  <a:txBody>
                    <a:bodyPr/>
                    <a:lstStyle/>
                    <a:p>
                      <a:r>
                        <a:rPr lang="en-CA" dirty="0" smtClean="0"/>
                        <a:t>Fieldbus</a:t>
                      </a:r>
                      <a:endParaRPr lang="en-CA" dirty="0"/>
                    </a:p>
                  </a:txBody>
                  <a:tcPr/>
                </a:tc>
              </a:tr>
              <a:tr h="372093">
                <a:tc>
                  <a:txBody>
                    <a:bodyPr/>
                    <a:lstStyle/>
                    <a:p>
                      <a:r>
                        <a:rPr lang="en-CA" dirty="0" smtClean="0"/>
                        <a:t>Focus</a:t>
                      </a:r>
                      <a:endParaRPr lang="en-CA" dirty="0"/>
                    </a:p>
                  </a:txBody>
                  <a:tcPr/>
                </a:tc>
                <a:tc>
                  <a:txBody>
                    <a:bodyPr/>
                    <a:lstStyle/>
                    <a:p>
                      <a:r>
                        <a:rPr lang="en-CA" dirty="0" smtClean="0"/>
                        <a:t>Reporting,</a:t>
                      </a:r>
                      <a:r>
                        <a:rPr lang="en-CA" baseline="0" dirty="0" smtClean="0"/>
                        <a:t> Communication</a:t>
                      </a:r>
                      <a:endParaRPr lang="en-CA" dirty="0"/>
                    </a:p>
                  </a:txBody>
                  <a:tcPr/>
                </a:tc>
                <a:tc>
                  <a:txBody>
                    <a:bodyPr/>
                    <a:lstStyle/>
                    <a:p>
                      <a:r>
                        <a:rPr lang="en-CA" dirty="0" smtClean="0"/>
                        <a:t>Up-Time, Precision, Safety</a:t>
                      </a:r>
                      <a:endParaRPr lang="en-CA" dirty="0"/>
                    </a:p>
                  </a:txBody>
                  <a:tcPr/>
                </a:tc>
              </a:tr>
              <a:tr h="372093">
                <a:tc>
                  <a:txBody>
                    <a:bodyPr/>
                    <a:lstStyle/>
                    <a:p>
                      <a:r>
                        <a:rPr lang="en-CA" dirty="0" smtClean="0"/>
                        <a:t>Data</a:t>
                      </a:r>
                      <a:endParaRPr lang="en-CA" dirty="0"/>
                    </a:p>
                  </a:txBody>
                  <a:tcPr/>
                </a:tc>
                <a:tc>
                  <a:txBody>
                    <a:bodyPr/>
                    <a:lstStyle/>
                    <a:p>
                      <a:r>
                        <a:rPr lang="en-CA" dirty="0" smtClean="0"/>
                        <a:t>Current and Historic</a:t>
                      </a:r>
                      <a:endParaRPr lang="en-CA" dirty="0"/>
                    </a:p>
                  </a:txBody>
                  <a:tcPr/>
                </a:tc>
                <a:tc>
                  <a:txBody>
                    <a:bodyPr/>
                    <a:lstStyle/>
                    <a:p>
                      <a:r>
                        <a:rPr lang="en-CA" dirty="0" smtClean="0"/>
                        <a:t>Primarily Current</a:t>
                      </a:r>
                      <a:endParaRPr lang="en-CA" dirty="0"/>
                    </a:p>
                  </a:txBody>
                  <a:tcPr/>
                </a:tc>
              </a:tr>
              <a:tr h="372093">
                <a:tc>
                  <a:txBody>
                    <a:bodyPr/>
                    <a:lstStyle/>
                    <a:p>
                      <a:r>
                        <a:rPr lang="en-CA" dirty="0" smtClean="0"/>
                        <a:t>Trends</a:t>
                      </a:r>
                      <a:endParaRPr lang="en-CA" dirty="0"/>
                    </a:p>
                  </a:txBody>
                  <a:tcPr/>
                </a:tc>
                <a:tc>
                  <a:txBody>
                    <a:bodyPr/>
                    <a:lstStyle/>
                    <a:p>
                      <a:r>
                        <a:rPr lang="en-CA" dirty="0" smtClean="0"/>
                        <a:t>Blockchain, Cloud,</a:t>
                      </a:r>
                      <a:r>
                        <a:rPr lang="en-CA" baseline="0" dirty="0" smtClean="0"/>
                        <a:t> XaaS</a:t>
                      </a:r>
                      <a:endParaRPr lang="en-CA" dirty="0"/>
                    </a:p>
                  </a:txBody>
                  <a:tcPr/>
                </a:tc>
                <a:tc>
                  <a:txBody>
                    <a:bodyPr/>
                    <a:lstStyle/>
                    <a:p>
                      <a:r>
                        <a:rPr lang="en-CA" dirty="0" smtClean="0"/>
                        <a:t>Digital Twin, IoT, AR/VR</a:t>
                      </a:r>
                      <a:endParaRPr lang="en-CA" dirty="0"/>
                    </a:p>
                  </a:txBody>
                  <a:tcPr/>
                </a:tc>
              </a:tr>
              <a:tr h="372093">
                <a:tc>
                  <a:txBody>
                    <a:bodyPr/>
                    <a:lstStyle/>
                    <a:p>
                      <a:r>
                        <a:rPr lang="en-CA" dirty="0" smtClean="0"/>
                        <a:t>Integration</a:t>
                      </a:r>
                      <a:endParaRPr lang="en-CA" dirty="0"/>
                    </a:p>
                  </a:txBody>
                  <a:tcPr/>
                </a:tc>
                <a:tc>
                  <a:txBody>
                    <a:bodyPr/>
                    <a:lstStyle/>
                    <a:p>
                      <a:r>
                        <a:rPr lang="en-CA" dirty="0" smtClean="0"/>
                        <a:t>Sites,</a:t>
                      </a:r>
                      <a:r>
                        <a:rPr lang="en-CA" baseline="0" dirty="0" smtClean="0"/>
                        <a:t> Departments, Global</a:t>
                      </a:r>
                      <a:endParaRPr lang="en-CA" dirty="0"/>
                    </a:p>
                  </a:txBody>
                  <a:tcPr/>
                </a:tc>
                <a:tc>
                  <a:txBody>
                    <a:bodyPr/>
                    <a:lstStyle/>
                    <a:p>
                      <a:r>
                        <a:rPr lang="en-CA" dirty="0" smtClean="0"/>
                        <a:t>Single Site, One-Plant-Focus</a:t>
                      </a:r>
                      <a:endParaRPr lang="en-CA" dirty="0"/>
                    </a:p>
                  </a:txBody>
                  <a:tcPr/>
                </a:tc>
              </a:tr>
            </a:tbl>
          </a:graphicData>
        </a:graphic>
      </p:graphicFrame>
    </p:spTree>
    <p:extLst>
      <p:ext uri="{BB962C8B-B14F-4D97-AF65-F5344CB8AC3E}">
        <p14:creationId xmlns:p14="http://schemas.microsoft.com/office/powerpoint/2010/main" val="39646861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38654"/>
            <a:ext cx="8620125" cy="877887"/>
          </a:xfrm>
        </p:spPr>
        <p:txBody>
          <a:bodyPr/>
          <a:lstStyle/>
          <a:p>
            <a:r>
              <a:rPr lang="en-US" dirty="0" smtClean="0"/>
              <a:t>Closing the divide – the growing need for convergence</a:t>
            </a:r>
            <a:endParaRPr lang="en-US" dirty="0">
              <a:solidFill>
                <a:srgbClr val="FF0000"/>
              </a:solidFill>
            </a:endParaRPr>
          </a:p>
        </p:txBody>
      </p:sp>
      <p:sp>
        <p:nvSpPr>
          <p:cNvPr id="12" name="Oval 11"/>
          <p:cNvSpPr>
            <a:spLocks noChangeAspect="1"/>
          </p:cNvSpPr>
          <p:nvPr/>
        </p:nvSpPr>
        <p:spPr>
          <a:xfrm>
            <a:off x="2309234" y="1351865"/>
            <a:ext cx="3016107" cy="1908000"/>
          </a:xfrm>
          <a:prstGeom prst="ellipse">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smtClean="0"/>
              <a:t>IT</a:t>
            </a:r>
            <a:endParaRPr lang="en-CA" sz="4000" dirty="0"/>
          </a:p>
        </p:txBody>
      </p:sp>
      <p:sp>
        <p:nvSpPr>
          <p:cNvPr id="13" name="Oval 12"/>
          <p:cNvSpPr>
            <a:spLocks noChangeAspect="1"/>
          </p:cNvSpPr>
          <p:nvPr/>
        </p:nvSpPr>
        <p:spPr>
          <a:xfrm>
            <a:off x="5730816" y="1350545"/>
            <a:ext cx="3016107" cy="19080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4000" dirty="0" smtClean="0"/>
              <a:t>OT</a:t>
            </a:r>
            <a:endParaRPr lang="en-CA" sz="4000" dirty="0"/>
          </a:p>
        </p:txBody>
      </p:sp>
      <p:sp>
        <p:nvSpPr>
          <p:cNvPr id="19" name="Oval 18"/>
          <p:cNvSpPr>
            <a:spLocks noChangeAspect="1"/>
          </p:cNvSpPr>
          <p:nvPr/>
        </p:nvSpPr>
        <p:spPr>
          <a:xfrm>
            <a:off x="2771060" y="3572441"/>
            <a:ext cx="4381899" cy="2772000"/>
          </a:xfrm>
          <a:prstGeom prst="ellipse">
            <a:avLst/>
          </a:prstGeom>
          <a:solidFill>
            <a:schemeClr val="bg2">
              <a:lumMod val="75000"/>
              <a:alpha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4000" dirty="0"/>
          </a:p>
        </p:txBody>
      </p:sp>
      <p:sp>
        <p:nvSpPr>
          <p:cNvPr id="20" name="Oval 19"/>
          <p:cNvSpPr>
            <a:spLocks noChangeAspect="1"/>
          </p:cNvSpPr>
          <p:nvPr/>
        </p:nvSpPr>
        <p:spPr>
          <a:xfrm>
            <a:off x="4041510" y="3572441"/>
            <a:ext cx="4381899" cy="2772000"/>
          </a:xfrm>
          <a:prstGeom prst="ellipse">
            <a:avLst/>
          </a:prstGeom>
          <a:solidFill>
            <a:schemeClr val="accent1">
              <a:lumMod val="40000"/>
              <a:lumOff val="60000"/>
              <a:alpha val="65000"/>
            </a:schemeClr>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4000" dirty="0"/>
          </a:p>
        </p:txBody>
      </p:sp>
      <p:sp>
        <p:nvSpPr>
          <p:cNvPr id="22" name="Rectangle 21"/>
          <p:cNvSpPr>
            <a:spLocks noChangeAspect="1"/>
          </p:cNvSpPr>
          <p:nvPr/>
        </p:nvSpPr>
        <p:spPr>
          <a:xfrm>
            <a:off x="7300483" y="4620020"/>
            <a:ext cx="896399" cy="707886"/>
          </a:xfrm>
          <a:prstGeom prst="rect">
            <a:avLst/>
          </a:prstGeom>
        </p:spPr>
        <p:txBody>
          <a:bodyPr wrap="none">
            <a:spAutoFit/>
          </a:bodyPr>
          <a:lstStyle/>
          <a:p>
            <a:pPr lvl="0" algn="ctr"/>
            <a:r>
              <a:rPr lang="en-CA" sz="4000" dirty="0">
                <a:solidFill>
                  <a:srgbClr val="FFFFFF"/>
                </a:solidFill>
              </a:rPr>
              <a:t>OT</a:t>
            </a:r>
          </a:p>
        </p:txBody>
      </p:sp>
      <p:sp>
        <p:nvSpPr>
          <p:cNvPr id="23" name="Rectangle 22"/>
          <p:cNvSpPr>
            <a:spLocks noChangeAspect="1"/>
          </p:cNvSpPr>
          <p:nvPr/>
        </p:nvSpPr>
        <p:spPr>
          <a:xfrm>
            <a:off x="3100178" y="4617875"/>
            <a:ext cx="639919" cy="707886"/>
          </a:xfrm>
          <a:prstGeom prst="rect">
            <a:avLst/>
          </a:prstGeom>
        </p:spPr>
        <p:txBody>
          <a:bodyPr wrap="none">
            <a:spAutoFit/>
          </a:bodyPr>
          <a:lstStyle/>
          <a:p>
            <a:pPr lvl="0" algn="ctr"/>
            <a:r>
              <a:rPr lang="en-CA" sz="4000" dirty="0">
                <a:solidFill>
                  <a:srgbClr val="FFFFFF"/>
                </a:solidFill>
              </a:rPr>
              <a:t>IT</a:t>
            </a:r>
          </a:p>
        </p:txBody>
      </p:sp>
      <p:sp>
        <p:nvSpPr>
          <p:cNvPr id="24" name="TextBox 23"/>
          <p:cNvSpPr txBox="1">
            <a:spLocks noChangeAspect="1"/>
          </p:cNvSpPr>
          <p:nvPr/>
        </p:nvSpPr>
        <p:spPr>
          <a:xfrm>
            <a:off x="4958291" y="3844340"/>
            <a:ext cx="396262" cy="261610"/>
          </a:xfrm>
          <a:prstGeom prst="rect">
            <a:avLst/>
          </a:prstGeom>
        </p:spPr>
        <p:txBody>
          <a:bodyPr wrap="none" rtlCol="0">
            <a:spAutoFit/>
          </a:bodyPr>
          <a:lstStyle/>
          <a:p>
            <a:r>
              <a:rPr lang="en-CA" sz="1100" b="1" dirty="0" smtClean="0"/>
              <a:t>IoT</a:t>
            </a:r>
          </a:p>
        </p:txBody>
      </p:sp>
      <p:sp>
        <p:nvSpPr>
          <p:cNvPr id="25" name="TextBox 24"/>
          <p:cNvSpPr txBox="1">
            <a:spLocks noChangeAspect="1"/>
          </p:cNvSpPr>
          <p:nvPr/>
        </p:nvSpPr>
        <p:spPr>
          <a:xfrm>
            <a:off x="4487166" y="4603862"/>
            <a:ext cx="1463379" cy="261610"/>
          </a:xfrm>
          <a:prstGeom prst="rect">
            <a:avLst/>
          </a:prstGeom>
        </p:spPr>
        <p:txBody>
          <a:bodyPr wrap="square" rtlCol="0">
            <a:spAutoFit/>
          </a:bodyPr>
          <a:lstStyle/>
          <a:p>
            <a:pPr algn="ctr"/>
            <a:r>
              <a:rPr lang="en-CA" sz="1100" b="1" dirty="0" smtClean="0"/>
              <a:t>Cybersecurity</a:t>
            </a:r>
          </a:p>
        </p:txBody>
      </p:sp>
      <p:sp>
        <p:nvSpPr>
          <p:cNvPr id="26" name="TextBox 25"/>
          <p:cNvSpPr txBox="1">
            <a:spLocks noChangeAspect="1"/>
          </p:cNvSpPr>
          <p:nvPr/>
        </p:nvSpPr>
        <p:spPr>
          <a:xfrm>
            <a:off x="5181100" y="3950304"/>
            <a:ext cx="1772292" cy="261610"/>
          </a:xfrm>
          <a:prstGeom prst="rect">
            <a:avLst/>
          </a:prstGeom>
        </p:spPr>
        <p:txBody>
          <a:bodyPr wrap="square" rtlCol="0">
            <a:spAutoFit/>
          </a:bodyPr>
          <a:lstStyle/>
          <a:p>
            <a:pPr algn="ctr"/>
            <a:r>
              <a:rPr lang="en-CA" sz="1100" b="1" dirty="0" smtClean="0"/>
              <a:t>Data Integration</a:t>
            </a:r>
          </a:p>
        </p:txBody>
      </p:sp>
      <p:sp>
        <p:nvSpPr>
          <p:cNvPr id="27" name="TextBox 26"/>
          <p:cNvSpPr txBox="1">
            <a:spLocks noChangeAspect="1"/>
          </p:cNvSpPr>
          <p:nvPr/>
        </p:nvSpPr>
        <p:spPr>
          <a:xfrm>
            <a:off x="5214109" y="4416275"/>
            <a:ext cx="1706274" cy="261610"/>
          </a:xfrm>
          <a:prstGeom prst="rect">
            <a:avLst/>
          </a:prstGeom>
        </p:spPr>
        <p:txBody>
          <a:bodyPr wrap="square" rtlCol="0">
            <a:spAutoFit/>
          </a:bodyPr>
          <a:lstStyle/>
          <a:p>
            <a:pPr algn="ctr"/>
            <a:r>
              <a:rPr lang="en-CA" sz="1100" b="1" dirty="0" smtClean="0"/>
              <a:t>Connected Devices</a:t>
            </a:r>
          </a:p>
        </p:txBody>
      </p:sp>
      <p:sp>
        <p:nvSpPr>
          <p:cNvPr id="28" name="TextBox 27"/>
          <p:cNvSpPr txBox="1">
            <a:spLocks noChangeAspect="1"/>
          </p:cNvSpPr>
          <p:nvPr/>
        </p:nvSpPr>
        <p:spPr>
          <a:xfrm>
            <a:off x="4315899" y="4224101"/>
            <a:ext cx="1149675" cy="261610"/>
          </a:xfrm>
          <a:prstGeom prst="rect">
            <a:avLst/>
          </a:prstGeom>
        </p:spPr>
        <p:txBody>
          <a:bodyPr wrap="none" rtlCol="0">
            <a:spAutoFit/>
          </a:bodyPr>
          <a:lstStyle/>
          <a:p>
            <a:pPr algn="ctr"/>
            <a:r>
              <a:rPr lang="en-CA" sz="1100" b="1" dirty="0" smtClean="0"/>
              <a:t>Cloud Storage</a:t>
            </a:r>
          </a:p>
        </p:txBody>
      </p:sp>
      <p:sp>
        <p:nvSpPr>
          <p:cNvPr id="29" name="TextBox 28"/>
          <p:cNvSpPr txBox="1">
            <a:spLocks noChangeAspect="1"/>
          </p:cNvSpPr>
          <p:nvPr/>
        </p:nvSpPr>
        <p:spPr>
          <a:xfrm>
            <a:off x="6054040" y="5269145"/>
            <a:ext cx="715260" cy="261610"/>
          </a:xfrm>
          <a:prstGeom prst="rect">
            <a:avLst/>
          </a:prstGeom>
        </p:spPr>
        <p:txBody>
          <a:bodyPr wrap="none" rtlCol="0">
            <a:spAutoFit/>
          </a:bodyPr>
          <a:lstStyle/>
          <a:p>
            <a:pPr algn="ctr"/>
            <a:r>
              <a:rPr lang="en-CA" sz="1100" b="1" dirty="0" smtClean="0"/>
              <a:t>Mobility</a:t>
            </a:r>
          </a:p>
        </p:txBody>
      </p:sp>
      <p:sp>
        <p:nvSpPr>
          <p:cNvPr id="30" name="TextBox 29"/>
          <p:cNvSpPr txBox="1">
            <a:spLocks noChangeAspect="1"/>
          </p:cNvSpPr>
          <p:nvPr/>
        </p:nvSpPr>
        <p:spPr>
          <a:xfrm>
            <a:off x="4633925" y="5803295"/>
            <a:ext cx="1832946" cy="261610"/>
          </a:xfrm>
          <a:prstGeom prst="rect">
            <a:avLst/>
          </a:prstGeom>
        </p:spPr>
        <p:txBody>
          <a:bodyPr wrap="square" rtlCol="0">
            <a:spAutoFit/>
          </a:bodyPr>
          <a:lstStyle/>
          <a:p>
            <a:pPr algn="ctr"/>
            <a:r>
              <a:rPr lang="en-CA" sz="1100" b="1" dirty="0" smtClean="0"/>
              <a:t>Disaster Recovery</a:t>
            </a:r>
          </a:p>
        </p:txBody>
      </p:sp>
      <p:sp>
        <p:nvSpPr>
          <p:cNvPr id="31" name="TextBox 30"/>
          <p:cNvSpPr txBox="1">
            <a:spLocks noChangeAspect="1"/>
          </p:cNvSpPr>
          <p:nvPr/>
        </p:nvSpPr>
        <p:spPr>
          <a:xfrm>
            <a:off x="4159916" y="4970771"/>
            <a:ext cx="973343" cy="261610"/>
          </a:xfrm>
          <a:prstGeom prst="rect">
            <a:avLst/>
          </a:prstGeom>
        </p:spPr>
        <p:txBody>
          <a:bodyPr wrap="none" rtlCol="0">
            <a:spAutoFit/>
          </a:bodyPr>
          <a:lstStyle/>
          <a:p>
            <a:pPr algn="ctr"/>
            <a:r>
              <a:rPr lang="en-CA" sz="1100" b="1" dirty="0" smtClean="0"/>
              <a:t>Digital Twin</a:t>
            </a:r>
          </a:p>
        </p:txBody>
      </p:sp>
      <p:sp>
        <p:nvSpPr>
          <p:cNvPr id="32" name="TextBox 31"/>
          <p:cNvSpPr txBox="1">
            <a:spLocks noChangeAspect="1"/>
          </p:cNvSpPr>
          <p:nvPr/>
        </p:nvSpPr>
        <p:spPr>
          <a:xfrm>
            <a:off x="5539251" y="4896287"/>
            <a:ext cx="1744839" cy="261610"/>
          </a:xfrm>
          <a:prstGeom prst="rect">
            <a:avLst/>
          </a:prstGeom>
        </p:spPr>
        <p:txBody>
          <a:bodyPr wrap="square" rtlCol="0">
            <a:spAutoFit/>
          </a:bodyPr>
          <a:lstStyle/>
          <a:p>
            <a:pPr algn="ctr"/>
            <a:r>
              <a:rPr lang="en-CA" sz="1100" b="1" dirty="0" smtClean="0"/>
              <a:t>Remote Monitoring</a:t>
            </a:r>
          </a:p>
        </p:txBody>
      </p:sp>
      <p:sp>
        <p:nvSpPr>
          <p:cNvPr id="33" name="TextBox 32"/>
          <p:cNvSpPr txBox="1">
            <a:spLocks noChangeAspect="1"/>
          </p:cNvSpPr>
          <p:nvPr/>
        </p:nvSpPr>
        <p:spPr>
          <a:xfrm>
            <a:off x="4225805" y="5208890"/>
            <a:ext cx="1744839" cy="261610"/>
          </a:xfrm>
          <a:prstGeom prst="rect">
            <a:avLst/>
          </a:prstGeom>
        </p:spPr>
        <p:txBody>
          <a:bodyPr wrap="square" rtlCol="0">
            <a:spAutoFit/>
          </a:bodyPr>
          <a:lstStyle/>
          <a:p>
            <a:pPr algn="ctr"/>
            <a:r>
              <a:rPr lang="en-CA" sz="1100" b="1" dirty="0" smtClean="0"/>
              <a:t>Predictive Analytics</a:t>
            </a:r>
          </a:p>
        </p:txBody>
      </p:sp>
      <p:sp>
        <p:nvSpPr>
          <p:cNvPr id="34" name="TextBox 33"/>
          <p:cNvSpPr txBox="1">
            <a:spLocks noChangeAspect="1"/>
          </p:cNvSpPr>
          <p:nvPr/>
        </p:nvSpPr>
        <p:spPr>
          <a:xfrm>
            <a:off x="6311760" y="4711821"/>
            <a:ext cx="325730" cy="261610"/>
          </a:xfrm>
          <a:prstGeom prst="rect">
            <a:avLst/>
          </a:prstGeom>
        </p:spPr>
        <p:txBody>
          <a:bodyPr wrap="none" rtlCol="0">
            <a:spAutoFit/>
          </a:bodyPr>
          <a:lstStyle/>
          <a:p>
            <a:r>
              <a:rPr lang="en-CA" sz="1100" b="1" dirty="0" smtClean="0"/>
              <a:t>AI</a:t>
            </a:r>
          </a:p>
        </p:txBody>
      </p:sp>
      <p:sp>
        <p:nvSpPr>
          <p:cNvPr id="35" name="TextBox 34"/>
          <p:cNvSpPr txBox="1"/>
          <p:nvPr/>
        </p:nvSpPr>
        <p:spPr>
          <a:xfrm>
            <a:off x="440574" y="1583856"/>
            <a:ext cx="1803862" cy="1446550"/>
          </a:xfrm>
          <a:prstGeom prst="rect">
            <a:avLst/>
          </a:prstGeom>
        </p:spPr>
        <p:txBody>
          <a:bodyPr wrap="square" rtlCol="0">
            <a:spAutoFit/>
          </a:bodyPr>
          <a:lstStyle/>
          <a:p>
            <a:r>
              <a:rPr lang="en-CA" sz="4400" b="1" dirty="0" smtClean="0"/>
              <a:t>The Past</a:t>
            </a:r>
          </a:p>
        </p:txBody>
      </p:sp>
      <p:sp>
        <p:nvSpPr>
          <p:cNvPr id="36" name="TextBox 35"/>
          <p:cNvSpPr txBox="1"/>
          <p:nvPr/>
        </p:nvSpPr>
        <p:spPr>
          <a:xfrm>
            <a:off x="440574" y="4247496"/>
            <a:ext cx="2021453" cy="1446550"/>
          </a:xfrm>
          <a:prstGeom prst="rect">
            <a:avLst/>
          </a:prstGeom>
        </p:spPr>
        <p:txBody>
          <a:bodyPr wrap="square" rtlCol="0">
            <a:spAutoFit/>
          </a:bodyPr>
          <a:lstStyle/>
          <a:p>
            <a:r>
              <a:rPr lang="en-CA" sz="4400" b="1" dirty="0" smtClean="0"/>
              <a:t>The Future</a:t>
            </a:r>
          </a:p>
        </p:txBody>
      </p:sp>
      <p:cxnSp>
        <p:nvCxnSpPr>
          <p:cNvPr id="38" name="Straight Connector 37"/>
          <p:cNvCxnSpPr/>
          <p:nvPr/>
        </p:nvCxnSpPr>
        <p:spPr>
          <a:xfrm>
            <a:off x="498763" y="3449782"/>
            <a:ext cx="8223221" cy="0"/>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spect="1"/>
          </p:cNvSpPr>
          <p:nvPr/>
        </p:nvSpPr>
        <p:spPr>
          <a:xfrm>
            <a:off x="4861931" y="5523759"/>
            <a:ext cx="1965571" cy="261610"/>
          </a:xfrm>
          <a:prstGeom prst="rect">
            <a:avLst/>
          </a:prstGeom>
        </p:spPr>
        <p:txBody>
          <a:bodyPr wrap="square" rtlCol="0">
            <a:spAutoFit/>
          </a:bodyPr>
          <a:lstStyle/>
          <a:p>
            <a:pPr algn="ctr"/>
            <a:r>
              <a:rPr lang="en-CA" sz="1100" b="1" dirty="0" smtClean="0"/>
              <a:t>Integrated Supply Chain</a:t>
            </a:r>
          </a:p>
        </p:txBody>
      </p:sp>
    </p:spTree>
    <p:extLst>
      <p:ext uri="{BB962C8B-B14F-4D97-AF65-F5344CB8AC3E}">
        <p14:creationId xmlns:p14="http://schemas.microsoft.com/office/powerpoint/2010/main" val="1182443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4" y="238654"/>
            <a:ext cx="8620125" cy="877887"/>
          </a:xfrm>
        </p:spPr>
        <p:txBody>
          <a:bodyPr/>
          <a:lstStyle/>
          <a:p>
            <a:r>
              <a:rPr lang="en-US" dirty="0" smtClean="0"/>
              <a:t>What is driving convergence?</a:t>
            </a:r>
            <a:endParaRPr lang="en-US" dirty="0"/>
          </a:p>
        </p:txBody>
      </p:sp>
      <p:sp>
        <p:nvSpPr>
          <p:cNvPr id="5" name="Oval 4"/>
          <p:cNvSpPr/>
          <p:nvPr/>
        </p:nvSpPr>
        <p:spPr>
          <a:xfrm>
            <a:off x="4005261" y="3157173"/>
            <a:ext cx="1123950" cy="108585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10" name="TextBox 9"/>
          <p:cNvSpPr txBox="1"/>
          <p:nvPr/>
        </p:nvSpPr>
        <p:spPr>
          <a:xfrm>
            <a:off x="3968722" y="3427161"/>
            <a:ext cx="1188447" cy="523220"/>
          </a:xfrm>
          <a:prstGeom prst="rect">
            <a:avLst/>
          </a:prstGeom>
          <a:noFill/>
        </p:spPr>
        <p:txBody>
          <a:bodyPr wrap="square" rtlCol="0">
            <a:spAutoFit/>
          </a:bodyPr>
          <a:lstStyle/>
          <a:p>
            <a:pPr algn="ctr"/>
            <a:r>
              <a:rPr lang="en-CA" sz="1600" b="1" dirty="0" smtClean="0">
                <a:solidFill>
                  <a:schemeClr val="bg1"/>
                </a:solidFill>
              </a:rPr>
              <a:t>IT/OT </a:t>
            </a:r>
            <a:r>
              <a:rPr lang="en-CA" sz="1200" b="1" dirty="0">
                <a:solidFill>
                  <a:schemeClr val="bg1"/>
                </a:solidFill>
              </a:rPr>
              <a:t>Convergence</a:t>
            </a:r>
          </a:p>
        </p:txBody>
      </p:sp>
      <p:sp>
        <p:nvSpPr>
          <p:cNvPr id="11" name="Oval 10"/>
          <p:cNvSpPr/>
          <p:nvPr/>
        </p:nvSpPr>
        <p:spPr>
          <a:xfrm>
            <a:off x="4076686" y="5081744"/>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t>Cloud</a:t>
            </a:r>
            <a:endParaRPr lang="en-CA" sz="1100" b="1" dirty="0"/>
          </a:p>
        </p:txBody>
      </p:sp>
      <p:sp>
        <p:nvSpPr>
          <p:cNvPr id="12" name="Oval 11"/>
          <p:cNvSpPr/>
          <p:nvPr/>
        </p:nvSpPr>
        <p:spPr>
          <a:xfrm>
            <a:off x="3930896" y="1230659"/>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13" name="Oval 12"/>
          <p:cNvSpPr/>
          <p:nvPr/>
        </p:nvSpPr>
        <p:spPr>
          <a:xfrm>
            <a:off x="5054846" y="1294939"/>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t>Cyber-Security</a:t>
            </a:r>
            <a:endParaRPr lang="en-CA" sz="1100" b="1" dirty="0"/>
          </a:p>
        </p:txBody>
      </p:sp>
      <p:sp>
        <p:nvSpPr>
          <p:cNvPr id="15" name="Oval 14"/>
          <p:cNvSpPr/>
          <p:nvPr/>
        </p:nvSpPr>
        <p:spPr>
          <a:xfrm>
            <a:off x="6158736" y="1548485"/>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16" name="Oval 15"/>
          <p:cNvSpPr/>
          <p:nvPr/>
        </p:nvSpPr>
        <p:spPr>
          <a:xfrm>
            <a:off x="7160738" y="2080576"/>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17" name="Oval 16"/>
          <p:cNvSpPr/>
          <p:nvPr/>
        </p:nvSpPr>
        <p:spPr>
          <a:xfrm>
            <a:off x="7697910" y="3055697"/>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18" name="Oval 17"/>
          <p:cNvSpPr/>
          <p:nvPr/>
        </p:nvSpPr>
        <p:spPr>
          <a:xfrm>
            <a:off x="7276038" y="4083736"/>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19" name="Oval 18"/>
          <p:cNvSpPr/>
          <p:nvPr/>
        </p:nvSpPr>
        <p:spPr>
          <a:xfrm>
            <a:off x="6318862" y="4686683"/>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0" name="Oval 19"/>
          <p:cNvSpPr/>
          <p:nvPr/>
        </p:nvSpPr>
        <p:spPr>
          <a:xfrm>
            <a:off x="5214510" y="4985949"/>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100" b="1" dirty="0" smtClean="0"/>
              <a:t>Demand for Real-Time Data</a:t>
            </a:r>
            <a:endParaRPr lang="en-CA" sz="1100" b="1" dirty="0"/>
          </a:p>
        </p:txBody>
      </p:sp>
      <p:sp>
        <p:nvSpPr>
          <p:cNvPr id="21" name="Oval 20"/>
          <p:cNvSpPr/>
          <p:nvPr/>
        </p:nvSpPr>
        <p:spPr>
          <a:xfrm>
            <a:off x="2791316" y="1318475"/>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2" name="Oval 21"/>
          <p:cNvSpPr/>
          <p:nvPr/>
        </p:nvSpPr>
        <p:spPr>
          <a:xfrm>
            <a:off x="1682736" y="1596623"/>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3" name="Oval 22"/>
          <p:cNvSpPr/>
          <p:nvPr/>
        </p:nvSpPr>
        <p:spPr>
          <a:xfrm>
            <a:off x="711599" y="2186983"/>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4" name="Oval 23"/>
          <p:cNvSpPr/>
          <p:nvPr/>
        </p:nvSpPr>
        <p:spPr>
          <a:xfrm>
            <a:off x="320334" y="3226616"/>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5" name="Oval 24"/>
          <p:cNvSpPr/>
          <p:nvPr/>
        </p:nvSpPr>
        <p:spPr>
          <a:xfrm>
            <a:off x="855488" y="4200929"/>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6" name="Oval 25"/>
          <p:cNvSpPr/>
          <p:nvPr/>
        </p:nvSpPr>
        <p:spPr>
          <a:xfrm>
            <a:off x="1836109" y="4733785"/>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27" name="Oval 26"/>
          <p:cNvSpPr/>
          <p:nvPr/>
        </p:nvSpPr>
        <p:spPr>
          <a:xfrm>
            <a:off x="2940136" y="5009394"/>
            <a:ext cx="1123950" cy="1085850"/>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b="1" dirty="0"/>
          </a:p>
        </p:txBody>
      </p:sp>
      <p:sp>
        <p:nvSpPr>
          <p:cNvPr id="4" name="Rectangle 3"/>
          <p:cNvSpPr/>
          <p:nvPr/>
        </p:nvSpPr>
        <p:spPr>
          <a:xfrm>
            <a:off x="2898036" y="1678563"/>
            <a:ext cx="910509" cy="430887"/>
          </a:xfrm>
          <a:prstGeom prst="rect">
            <a:avLst/>
          </a:prstGeom>
          <a:solidFill>
            <a:schemeClr val="accent1">
              <a:lumMod val="60000"/>
              <a:lumOff val="40000"/>
            </a:schemeClr>
          </a:solidFill>
        </p:spPr>
        <p:txBody>
          <a:bodyPr wrap="square">
            <a:spAutoFit/>
          </a:bodyPr>
          <a:lstStyle/>
          <a:p>
            <a:pPr algn="ctr"/>
            <a:r>
              <a:rPr lang="en-CA" sz="1100" b="1" dirty="0" smtClean="0">
                <a:solidFill>
                  <a:schemeClr val="bg1"/>
                </a:solidFill>
              </a:rPr>
              <a:t>Connected </a:t>
            </a:r>
            <a:r>
              <a:rPr lang="en-CA" sz="1100" b="1" dirty="0">
                <a:solidFill>
                  <a:schemeClr val="bg1"/>
                </a:solidFill>
              </a:rPr>
              <a:t>Plant</a:t>
            </a:r>
          </a:p>
        </p:txBody>
      </p:sp>
      <p:sp>
        <p:nvSpPr>
          <p:cNvPr id="8" name="Rectangle 7"/>
          <p:cNvSpPr/>
          <p:nvPr/>
        </p:nvSpPr>
        <p:spPr>
          <a:xfrm>
            <a:off x="6178796" y="1863065"/>
            <a:ext cx="1093230" cy="430887"/>
          </a:xfrm>
          <a:prstGeom prst="rect">
            <a:avLst/>
          </a:prstGeom>
          <a:noFill/>
        </p:spPr>
        <p:txBody>
          <a:bodyPr wrap="square">
            <a:spAutoFit/>
          </a:bodyPr>
          <a:lstStyle/>
          <a:p>
            <a:pPr lvl="0" algn="ctr"/>
            <a:r>
              <a:rPr lang="en-CA" sz="1100" b="1" dirty="0">
                <a:solidFill>
                  <a:srgbClr val="FFFFFF"/>
                </a:solidFill>
              </a:rPr>
              <a:t>Cost Management</a:t>
            </a:r>
          </a:p>
        </p:txBody>
      </p:sp>
      <p:sp>
        <p:nvSpPr>
          <p:cNvPr id="9" name="Rectangle 8"/>
          <p:cNvSpPr/>
          <p:nvPr/>
        </p:nvSpPr>
        <p:spPr>
          <a:xfrm>
            <a:off x="7177652" y="2387592"/>
            <a:ext cx="1105752" cy="430887"/>
          </a:xfrm>
          <a:prstGeom prst="rect">
            <a:avLst/>
          </a:prstGeom>
          <a:noFill/>
        </p:spPr>
        <p:txBody>
          <a:bodyPr wrap="square">
            <a:spAutoFit/>
          </a:bodyPr>
          <a:lstStyle/>
          <a:p>
            <a:pPr lvl="0" algn="ctr"/>
            <a:r>
              <a:rPr lang="en-CA" sz="1100" b="1" dirty="0">
                <a:solidFill>
                  <a:srgbClr val="FFFFFF"/>
                </a:solidFill>
              </a:rPr>
              <a:t>Eliminate Duplication</a:t>
            </a:r>
          </a:p>
        </p:txBody>
      </p:sp>
      <p:sp>
        <p:nvSpPr>
          <p:cNvPr id="29" name="Rectangle 28"/>
          <p:cNvSpPr/>
          <p:nvPr/>
        </p:nvSpPr>
        <p:spPr>
          <a:xfrm>
            <a:off x="7776419" y="3471839"/>
            <a:ext cx="966931" cy="261610"/>
          </a:xfrm>
          <a:prstGeom prst="rect">
            <a:avLst/>
          </a:prstGeom>
          <a:solidFill>
            <a:schemeClr val="accent1">
              <a:lumMod val="60000"/>
              <a:lumOff val="40000"/>
            </a:schemeClr>
          </a:solidFill>
        </p:spPr>
        <p:txBody>
          <a:bodyPr wrap="none">
            <a:spAutoFit/>
          </a:bodyPr>
          <a:lstStyle/>
          <a:p>
            <a:pPr lvl="0" algn="ctr"/>
            <a:r>
              <a:rPr lang="en-CA" sz="1100" b="1" dirty="0">
                <a:solidFill>
                  <a:srgbClr val="FFFFFF"/>
                </a:solidFill>
              </a:rPr>
              <a:t>Efficiencies</a:t>
            </a:r>
          </a:p>
        </p:txBody>
      </p:sp>
      <p:sp>
        <p:nvSpPr>
          <p:cNvPr id="30" name="Rectangle 29"/>
          <p:cNvSpPr/>
          <p:nvPr/>
        </p:nvSpPr>
        <p:spPr>
          <a:xfrm>
            <a:off x="7352873" y="4406218"/>
            <a:ext cx="970280" cy="430887"/>
          </a:xfrm>
          <a:prstGeom prst="rect">
            <a:avLst/>
          </a:prstGeom>
          <a:solidFill>
            <a:schemeClr val="accent1">
              <a:lumMod val="60000"/>
              <a:lumOff val="40000"/>
            </a:schemeClr>
          </a:solidFill>
        </p:spPr>
        <p:txBody>
          <a:bodyPr wrap="square">
            <a:spAutoFit/>
          </a:bodyPr>
          <a:lstStyle/>
          <a:p>
            <a:pPr lvl="0" algn="ctr"/>
            <a:r>
              <a:rPr lang="en-CA" sz="1100" b="1" dirty="0">
                <a:solidFill>
                  <a:srgbClr val="FFFFFF"/>
                </a:solidFill>
              </a:rPr>
              <a:t>New </a:t>
            </a:r>
            <a:r>
              <a:rPr lang="en-CA" sz="1100" b="1" dirty="0" smtClean="0">
                <a:solidFill>
                  <a:srgbClr val="FFFFFF"/>
                </a:solidFill>
              </a:rPr>
              <a:t>Capabilities</a:t>
            </a:r>
            <a:endParaRPr lang="en-CA" sz="1100" b="1" dirty="0">
              <a:solidFill>
                <a:srgbClr val="FFFFFF"/>
              </a:solidFill>
            </a:endParaRPr>
          </a:p>
        </p:txBody>
      </p:sp>
      <p:sp>
        <p:nvSpPr>
          <p:cNvPr id="31" name="Rectangle 30"/>
          <p:cNvSpPr/>
          <p:nvPr/>
        </p:nvSpPr>
        <p:spPr>
          <a:xfrm>
            <a:off x="6170431" y="5003370"/>
            <a:ext cx="1429097" cy="430887"/>
          </a:xfrm>
          <a:prstGeom prst="rect">
            <a:avLst/>
          </a:prstGeom>
          <a:noFill/>
        </p:spPr>
        <p:txBody>
          <a:bodyPr wrap="square">
            <a:spAutoFit/>
          </a:bodyPr>
          <a:lstStyle/>
          <a:p>
            <a:pPr lvl="0" algn="ctr"/>
            <a:r>
              <a:rPr lang="en-CA" sz="1100" b="1" dirty="0">
                <a:solidFill>
                  <a:srgbClr val="FFFFFF"/>
                </a:solidFill>
              </a:rPr>
              <a:t>Digital Transformation</a:t>
            </a:r>
          </a:p>
        </p:txBody>
      </p:sp>
      <p:sp>
        <p:nvSpPr>
          <p:cNvPr id="32" name="Rectangle 31"/>
          <p:cNvSpPr/>
          <p:nvPr/>
        </p:nvSpPr>
        <p:spPr>
          <a:xfrm>
            <a:off x="2885949" y="5312305"/>
            <a:ext cx="1233734" cy="430887"/>
          </a:xfrm>
          <a:prstGeom prst="rect">
            <a:avLst/>
          </a:prstGeom>
          <a:noFill/>
        </p:spPr>
        <p:txBody>
          <a:bodyPr wrap="square">
            <a:spAutoFit/>
          </a:bodyPr>
          <a:lstStyle/>
          <a:p>
            <a:pPr lvl="0" algn="ctr"/>
            <a:r>
              <a:rPr lang="en-CA" sz="1100" b="1" dirty="0">
                <a:solidFill>
                  <a:srgbClr val="FFFFFF"/>
                </a:solidFill>
              </a:rPr>
              <a:t>Vendor Connectivity</a:t>
            </a:r>
          </a:p>
        </p:txBody>
      </p:sp>
      <p:sp>
        <p:nvSpPr>
          <p:cNvPr id="33" name="Rectangle 32"/>
          <p:cNvSpPr/>
          <p:nvPr/>
        </p:nvSpPr>
        <p:spPr>
          <a:xfrm>
            <a:off x="1768740" y="5060396"/>
            <a:ext cx="1250373" cy="430887"/>
          </a:xfrm>
          <a:prstGeom prst="rect">
            <a:avLst/>
          </a:prstGeom>
          <a:noFill/>
        </p:spPr>
        <p:txBody>
          <a:bodyPr wrap="square">
            <a:spAutoFit/>
          </a:bodyPr>
          <a:lstStyle/>
          <a:p>
            <a:pPr lvl="0" algn="ctr"/>
            <a:r>
              <a:rPr lang="en-CA" sz="1100" b="1" dirty="0">
                <a:solidFill>
                  <a:srgbClr val="FFFFFF"/>
                </a:solidFill>
              </a:rPr>
              <a:t>Bandwidth </a:t>
            </a:r>
            <a:r>
              <a:rPr lang="en-CA" sz="1100" b="1" dirty="0" smtClean="0">
                <a:solidFill>
                  <a:srgbClr val="FFFFFF"/>
                </a:solidFill>
              </a:rPr>
              <a:t>Demands</a:t>
            </a:r>
            <a:endParaRPr lang="en-CA" sz="1100" b="1" dirty="0">
              <a:solidFill>
                <a:srgbClr val="FFFFFF"/>
              </a:solidFill>
            </a:endParaRPr>
          </a:p>
        </p:txBody>
      </p:sp>
      <p:sp>
        <p:nvSpPr>
          <p:cNvPr id="34" name="Rectangle 33"/>
          <p:cNvSpPr/>
          <p:nvPr/>
        </p:nvSpPr>
        <p:spPr>
          <a:xfrm>
            <a:off x="190114" y="3519494"/>
            <a:ext cx="1384389" cy="430887"/>
          </a:xfrm>
          <a:prstGeom prst="rect">
            <a:avLst/>
          </a:prstGeom>
          <a:noFill/>
        </p:spPr>
        <p:txBody>
          <a:bodyPr wrap="square">
            <a:spAutoFit/>
          </a:bodyPr>
          <a:lstStyle/>
          <a:p>
            <a:pPr lvl="0" algn="ctr"/>
            <a:r>
              <a:rPr lang="en-CA" sz="1100" b="1" dirty="0">
                <a:solidFill>
                  <a:srgbClr val="FFFFFF"/>
                </a:solidFill>
              </a:rPr>
              <a:t>Remote Management</a:t>
            </a:r>
          </a:p>
        </p:txBody>
      </p:sp>
      <p:sp>
        <p:nvSpPr>
          <p:cNvPr id="35" name="Rectangle 34"/>
          <p:cNvSpPr/>
          <p:nvPr/>
        </p:nvSpPr>
        <p:spPr>
          <a:xfrm>
            <a:off x="666653" y="2517906"/>
            <a:ext cx="1213842" cy="430887"/>
          </a:xfrm>
          <a:prstGeom prst="rect">
            <a:avLst/>
          </a:prstGeom>
          <a:noFill/>
        </p:spPr>
        <p:txBody>
          <a:bodyPr wrap="square">
            <a:spAutoFit/>
          </a:bodyPr>
          <a:lstStyle/>
          <a:p>
            <a:pPr lvl="0" algn="ctr"/>
            <a:r>
              <a:rPr lang="en-CA" sz="1100" b="1" dirty="0">
                <a:solidFill>
                  <a:srgbClr val="FFFFFF"/>
                </a:solidFill>
              </a:rPr>
              <a:t>Predictive Analytics</a:t>
            </a:r>
          </a:p>
        </p:txBody>
      </p:sp>
      <p:cxnSp>
        <p:nvCxnSpPr>
          <p:cNvPr id="52" name="Straight Arrow Connector 51"/>
          <p:cNvCxnSpPr/>
          <p:nvPr/>
        </p:nvCxnSpPr>
        <p:spPr>
          <a:xfrm flipH="1">
            <a:off x="5200636" y="3684172"/>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3390896" y="3680701"/>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rot="16200000">
            <a:off x="4297236" y="4582465"/>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flipV="1">
            <a:off x="4297236" y="2819825"/>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2700000" flipH="1">
            <a:off x="4930635" y="3081913"/>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rot="8100000" flipH="1">
            <a:off x="3661651" y="4327392"/>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13500000" flipH="1">
            <a:off x="3661649" y="3069450"/>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rot="24300000" flipH="1">
            <a:off x="4930635" y="4327392"/>
            <a:ext cx="540000" cy="1"/>
          </a:xfrm>
          <a:prstGeom prst="straightConnector1">
            <a:avLst/>
          </a:prstGeom>
          <a:ln w="123825">
            <a:tailEnd type="triangle" w="sm" len="sm"/>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956628" y="4518312"/>
            <a:ext cx="915217" cy="430887"/>
          </a:xfrm>
          <a:prstGeom prst="rect">
            <a:avLst/>
          </a:prstGeom>
        </p:spPr>
        <p:txBody>
          <a:bodyPr wrap="square">
            <a:spAutoFit/>
          </a:bodyPr>
          <a:lstStyle/>
          <a:p>
            <a:pPr algn="ctr"/>
            <a:r>
              <a:rPr lang="en-CA" sz="1100" b="1" dirty="0">
                <a:solidFill>
                  <a:schemeClr val="bg1"/>
                </a:solidFill>
              </a:rPr>
              <a:t>Disaster Recovery</a:t>
            </a:r>
          </a:p>
        </p:txBody>
      </p:sp>
      <p:sp>
        <p:nvSpPr>
          <p:cNvPr id="7" name="Rectangle 6"/>
          <p:cNvSpPr/>
          <p:nvPr/>
        </p:nvSpPr>
        <p:spPr>
          <a:xfrm>
            <a:off x="3991969" y="1451984"/>
            <a:ext cx="1040241" cy="600164"/>
          </a:xfrm>
          <a:prstGeom prst="rect">
            <a:avLst/>
          </a:prstGeom>
        </p:spPr>
        <p:txBody>
          <a:bodyPr wrap="square">
            <a:spAutoFit/>
          </a:bodyPr>
          <a:lstStyle/>
          <a:p>
            <a:pPr lvl="0" algn="ctr"/>
            <a:r>
              <a:rPr lang="en-CA" sz="1100" b="1" dirty="0">
                <a:solidFill>
                  <a:srgbClr val="FFFFFF"/>
                </a:solidFill>
              </a:rPr>
              <a:t>Data Visibility &amp; Analytics</a:t>
            </a:r>
          </a:p>
        </p:txBody>
      </p:sp>
      <p:sp>
        <p:nvSpPr>
          <p:cNvPr id="14" name="Rectangle 13"/>
          <p:cNvSpPr/>
          <p:nvPr/>
        </p:nvSpPr>
        <p:spPr>
          <a:xfrm>
            <a:off x="1831672" y="1908059"/>
            <a:ext cx="860336" cy="430887"/>
          </a:xfrm>
          <a:prstGeom prst="rect">
            <a:avLst/>
          </a:prstGeom>
        </p:spPr>
        <p:txBody>
          <a:bodyPr wrap="square">
            <a:spAutoFit/>
          </a:bodyPr>
          <a:lstStyle/>
          <a:p>
            <a:pPr lvl="0" algn="ctr"/>
            <a:r>
              <a:rPr lang="en-CA" sz="1100" b="1" dirty="0">
                <a:solidFill>
                  <a:srgbClr val="FFFFFF"/>
                </a:solidFill>
              </a:rPr>
              <a:t>Shared Networks</a:t>
            </a:r>
          </a:p>
        </p:txBody>
      </p:sp>
      <p:grpSp>
        <p:nvGrpSpPr>
          <p:cNvPr id="42" name="Group 41"/>
          <p:cNvGrpSpPr/>
          <p:nvPr/>
        </p:nvGrpSpPr>
        <p:grpSpPr>
          <a:xfrm>
            <a:off x="-10926" y="6519972"/>
            <a:ext cx="9154925" cy="338028"/>
            <a:chOff x="-10926" y="6519972"/>
            <a:chExt cx="9154925" cy="338028"/>
          </a:xfrm>
        </p:grpSpPr>
        <p:sp>
          <p:nvSpPr>
            <p:cNvPr id="43" name="Rectangle 42"/>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fontAlgn="base">
                <a:spcBef>
                  <a:spcPct val="0"/>
                </a:spcBef>
                <a:spcAft>
                  <a:spcPct val="0"/>
                </a:spcAft>
              </a:pPr>
              <a:r>
                <a:rPr lang="en-CA" sz="1000" kern="0" dirty="0">
                  <a:solidFill>
                    <a:srgbClr val="FFFFFF"/>
                  </a:solidFill>
                </a:rPr>
                <a:t>Info-Tech Research </a:t>
              </a:r>
              <a:r>
                <a:rPr lang="en-CA" sz="1000" kern="0" dirty="0" smtClean="0">
                  <a:solidFill>
                    <a:srgbClr val="FFFFFF"/>
                  </a:solidFill>
                </a:rPr>
                <a:t>Group	</a:t>
              </a:r>
              <a:endParaRPr lang="en-CA" sz="1000" kern="0" dirty="0">
                <a:solidFill>
                  <a:srgbClr val="FFFFFF"/>
                </a:solidFill>
              </a:endParaRPr>
            </a:p>
          </p:txBody>
        </p:sp>
        <p:sp>
          <p:nvSpPr>
            <p:cNvPr id="44" name="Rectangle 43"/>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smtClean="0">
                  <a:solidFill>
                    <a:srgbClr val="FFFFFF">
                      <a:lumMod val="85000"/>
                    </a:srgbClr>
                  </a:solidFill>
                  <a:cs typeface="Arial" panose="020B0604020202020204" pitchFamily="34" charset="0"/>
                </a:rPr>
                <a:t>SAMPLE</a:t>
              </a:r>
              <a:endParaRPr lang="en-CA" b="1" dirty="0">
                <a:solidFill>
                  <a:srgbClr val="FFFFFF">
                    <a:lumMod val="85000"/>
                  </a:srgbClr>
                </a:solidFill>
                <a:cs typeface="Arial" panose="020B0604020202020204" pitchFamily="34" charset="0"/>
              </a:endParaRPr>
            </a:p>
          </p:txBody>
        </p:sp>
      </p:grpSp>
    </p:spTree>
    <p:extLst>
      <p:ext uri="{BB962C8B-B14F-4D97-AF65-F5344CB8AC3E}">
        <p14:creationId xmlns:p14="http://schemas.microsoft.com/office/powerpoint/2010/main" val="13360615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1005</Words>
  <Application>Microsoft Office PowerPoint</Application>
  <PresentationFormat>On-screen Show (4:3)</PresentationFormat>
  <Paragraphs>203</Paragraphs>
  <Slides>12</Slides>
  <Notes>8</Notes>
  <HiddenSlides>0</HiddenSlides>
  <MMClips>0</MMClips>
  <ScaleCrop>false</ScaleCrop>
  <HeadingPairs>
    <vt:vector size="8" baseType="variant">
      <vt:variant>
        <vt:lpstr>Fonts Used</vt:lpstr>
      </vt:variant>
      <vt:variant>
        <vt:i4>6</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21" baseType="lpstr">
      <vt:lpstr>Arial</vt:lpstr>
      <vt:lpstr>Calibri</vt:lpstr>
      <vt:lpstr>Georgia</vt:lpstr>
      <vt:lpstr>Roboto</vt:lpstr>
      <vt:lpstr>Times New Roman</vt:lpstr>
      <vt:lpstr>Wingdings</vt:lpstr>
      <vt:lpstr>Theme1</vt:lpstr>
      <vt:lpstr>1_Theme1</vt:lpstr>
      <vt:lpstr>PowerPoint Presentation</vt:lpstr>
      <vt:lpstr>Some definitions</vt:lpstr>
      <vt:lpstr>PowerPoint Presentation</vt:lpstr>
      <vt:lpstr>Our understanding of the problem</vt:lpstr>
      <vt:lpstr>Executive summary</vt:lpstr>
      <vt:lpstr>The new manufacturing landscape</vt:lpstr>
      <vt:lpstr>The history behind the silos</vt:lpstr>
      <vt:lpstr>Closing the divide – the growing need for convergence</vt:lpstr>
      <vt:lpstr>What is driving convergence?</vt:lpstr>
      <vt:lpstr>What are the benefits of convergence?</vt:lpstr>
      <vt:lpstr>What are the benefits of convergence?</vt:lpstr>
      <vt:lpstr>PowerPoint Presentation</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2018-12-12T14:26:28Z</dcterms:created>
  <dcterms:modified xsi:type="dcterms:W3CDTF">2018-12-12T15:33:04Z</dcterms:modified>
</cp:coreProperties>
</file>