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68" r:id="rId2"/>
  </p:sldMasterIdLst>
  <p:notesMasterIdLst>
    <p:notesMasterId r:id="rId14"/>
  </p:notesMasterIdLst>
  <p:handoutMasterIdLst>
    <p:handoutMasterId r:id="rId15"/>
  </p:handoutMasterIdLst>
  <p:sldIdLst>
    <p:sldId id="278" r:id="rId3"/>
    <p:sldId id="484" r:id="rId4"/>
    <p:sldId id="403" r:id="rId5"/>
    <p:sldId id="399" r:id="rId6"/>
    <p:sldId id="500" r:id="rId7"/>
    <p:sldId id="540" r:id="rId8"/>
    <p:sldId id="504" r:id="rId9"/>
    <p:sldId id="426" r:id="rId10"/>
    <p:sldId id="410" r:id="rId11"/>
    <p:sldId id="411" r:id="rId12"/>
    <p:sldId id="541" r:id="rId13"/>
  </p:sldIdLst>
  <p:sldSz cx="9144000" cy="6858000" type="screen4x3"/>
  <p:notesSz cx="6858000" cy="9144000"/>
  <p:custShowLst>
    <p:custShow name="Custom Show 1" id="0">
      <p:sldLst>
        <p:sld r:id="rId3"/>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4130"/>
    <a:srgbClr val="71B12D"/>
    <a:srgbClr val="61271D"/>
    <a:srgbClr val="7CADD4"/>
    <a:srgbClr val="2B9E36"/>
    <a:srgbClr val="5191C5"/>
    <a:srgbClr val="B0C534"/>
    <a:srgbClr val="29475F"/>
    <a:srgbClr val="243F5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27" autoAdjust="0"/>
    <p:restoredTop sz="96433" autoAdjust="0"/>
  </p:normalViewPr>
  <p:slideViewPr>
    <p:cSldViewPr snapToGrid="0">
      <p:cViewPr varScale="1">
        <p:scale>
          <a:sx n="88" d="100"/>
          <a:sy n="88" d="100"/>
        </p:scale>
        <p:origin x="2016" y="96"/>
      </p:cViewPr>
      <p:guideLst>
        <p:guide orient="horz" pos="2160"/>
        <p:guide pos="2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rgbClr val="B0C534"/>
              </a:solidFill>
              <a:ln>
                <a:noFill/>
              </a:ln>
              <a:effectLst/>
            </c:spPr>
          </c:dPt>
          <c:cat>
            <c:numRef>
              <c:f>Sheet1!$A$2:$A$3</c:f>
              <c:numCache>
                <c:formatCode>General</c:formatCode>
                <c:ptCount val="2"/>
                <c:pt idx="0">
                  <c:v>2017</c:v>
                </c:pt>
                <c:pt idx="1">
                  <c:v>2016</c:v>
                </c:pt>
              </c:numCache>
            </c:numRef>
          </c:cat>
          <c:val>
            <c:numRef>
              <c:f>Sheet1!$B$2:$B$3</c:f>
              <c:numCache>
                <c:formatCode>General</c:formatCode>
                <c:ptCount val="2"/>
                <c:pt idx="0">
                  <c:v>0.56000000000000005</c:v>
                </c:pt>
                <c:pt idx="1">
                  <c:v>0.49</c:v>
                </c:pt>
              </c:numCache>
            </c:numRef>
          </c:val>
        </c:ser>
        <c:dLbls>
          <c:showLegendKey val="0"/>
          <c:showVal val="0"/>
          <c:showCatName val="0"/>
          <c:showSerName val="0"/>
          <c:showPercent val="0"/>
          <c:showBubbleSize val="0"/>
        </c:dLbls>
        <c:gapWidth val="63"/>
        <c:overlap val="-27"/>
        <c:axId val="1846515680"/>
        <c:axId val="1846511872"/>
      </c:barChart>
      <c:catAx>
        <c:axId val="1846515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46511872"/>
        <c:crosses val="autoZero"/>
        <c:auto val="1"/>
        <c:lblAlgn val="ctr"/>
        <c:lblOffset val="100"/>
        <c:noMultiLvlLbl val="0"/>
      </c:catAx>
      <c:valAx>
        <c:axId val="1846511872"/>
        <c:scaling>
          <c:orientation val="minMax"/>
          <c:max val="0.60000000000000009"/>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465156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rgbClr val="B0C534"/>
              </a:solidFill>
              <a:ln>
                <a:noFill/>
              </a:ln>
              <a:effectLst/>
            </c:spPr>
          </c:dPt>
          <c:cat>
            <c:numRef>
              <c:f>Sheet1!$A$2:$A$3</c:f>
              <c:numCache>
                <c:formatCode>General</c:formatCode>
                <c:ptCount val="2"/>
                <c:pt idx="0">
                  <c:v>2017</c:v>
                </c:pt>
                <c:pt idx="1">
                  <c:v>2016</c:v>
                </c:pt>
              </c:numCache>
            </c:numRef>
          </c:cat>
          <c:val>
            <c:numRef>
              <c:f>Sheet1!$B$2:$B$3</c:f>
              <c:numCache>
                <c:formatCode>General</c:formatCode>
                <c:ptCount val="2"/>
                <c:pt idx="0">
                  <c:v>0.17</c:v>
                </c:pt>
                <c:pt idx="1">
                  <c:v>0.22</c:v>
                </c:pt>
              </c:numCache>
            </c:numRef>
          </c:val>
        </c:ser>
        <c:dLbls>
          <c:showLegendKey val="0"/>
          <c:showVal val="0"/>
          <c:showCatName val="0"/>
          <c:showSerName val="0"/>
          <c:showPercent val="0"/>
          <c:showBubbleSize val="0"/>
        </c:dLbls>
        <c:gapWidth val="63"/>
        <c:overlap val="-27"/>
        <c:axId val="1846512416"/>
        <c:axId val="1846516224"/>
      </c:barChart>
      <c:catAx>
        <c:axId val="1846512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46516224"/>
        <c:crosses val="autoZero"/>
        <c:auto val="1"/>
        <c:lblAlgn val="ctr"/>
        <c:lblOffset val="100"/>
        <c:noMultiLvlLbl val="0"/>
      </c:catAx>
      <c:valAx>
        <c:axId val="1846516224"/>
        <c:scaling>
          <c:orientation val="minMax"/>
          <c:max val="0.4"/>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46512416"/>
        <c:crosses val="autoZero"/>
        <c:crossBetween val="between"/>
        <c:majorUnit val="0.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cat>
            <c:strRef>
              <c:f>Sheet1!$A$2:$A$4</c:f>
              <c:strCache>
                <c:ptCount val="3"/>
                <c:pt idx="0">
                  <c:v>Yes</c:v>
                </c:pt>
                <c:pt idx="1">
                  <c:v>No</c:v>
                </c:pt>
                <c:pt idx="2">
                  <c:v>Unsure</c:v>
                </c:pt>
              </c:strCache>
            </c:strRef>
          </c:cat>
          <c:val>
            <c:numRef>
              <c:f>Sheet1!$B$2:$B$4</c:f>
              <c:numCache>
                <c:formatCode>General</c:formatCode>
                <c:ptCount val="3"/>
                <c:pt idx="0">
                  <c:v>0.4</c:v>
                </c:pt>
                <c:pt idx="1">
                  <c:v>0.56000000000000005</c:v>
                </c:pt>
                <c:pt idx="2">
                  <c:v>0.04</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cat>
            <c:strRef>
              <c:f>Sheet1!$A$2:$A$4</c:f>
              <c:strCache>
                <c:ptCount val="3"/>
                <c:pt idx="0">
                  <c:v>Agree</c:v>
                </c:pt>
                <c:pt idx="1">
                  <c:v>Unsure</c:v>
                </c:pt>
                <c:pt idx="2">
                  <c:v>Disagree</c:v>
                </c:pt>
              </c:strCache>
            </c:strRef>
          </c:cat>
          <c:val>
            <c:numRef>
              <c:f>Sheet1!$B$2:$B$4</c:f>
              <c:numCache>
                <c:formatCode>General</c:formatCode>
                <c:ptCount val="3"/>
                <c:pt idx="0">
                  <c:v>0.75</c:v>
                </c:pt>
                <c:pt idx="1">
                  <c:v>0.15</c:v>
                </c:pt>
                <c:pt idx="2">
                  <c:v>0.1</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9C7861-CEA4-473C-91C3-84A624001945}"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CA"/>
        </a:p>
      </dgm:t>
    </dgm:pt>
    <dgm:pt modelId="{D090D8E0-5E85-4B32-900F-A26120AA0C9D}">
      <dgm:prSet phldrT="[Text]"/>
      <dgm:spPr/>
      <dgm:t>
        <a:bodyPr/>
        <a:lstStyle/>
        <a:p>
          <a:r>
            <a:rPr lang="en-US" b="1" dirty="0" smtClean="0"/>
            <a:t>Assess potential impact of vendor security incident (service risk)</a:t>
          </a:r>
          <a:endParaRPr lang="en-CA" b="1" dirty="0"/>
        </a:p>
      </dgm:t>
    </dgm:pt>
    <dgm:pt modelId="{EAA6B451-E1EA-434C-81AC-E195662D414D}" type="parTrans" cxnId="{CF15A5C8-ADD4-4218-95CE-36487E33E282}">
      <dgm:prSet/>
      <dgm:spPr/>
      <dgm:t>
        <a:bodyPr/>
        <a:lstStyle/>
        <a:p>
          <a:endParaRPr lang="en-CA"/>
        </a:p>
      </dgm:t>
    </dgm:pt>
    <dgm:pt modelId="{24CCF98F-9133-4EA7-A686-9B9182A1DA31}" type="sibTrans" cxnId="{CF15A5C8-ADD4-4218-95CE-36487E33E282}">
      <dgm:prSet/>
      <dgm:spPr>
        <a:ln w="50800"/>
      </dgm:spPr>
      <dgm:t>
        <a:bodyPr/>
        <a:lstStyle/>
        <a:p>
          <a:endParaRPr lang="en-CA"/>
        </a:p>
      </dgm:t>
    </dgm:pt>
    <dgm:pt modelId="{53C9E490-5D65-4BDE-B428-7DC12C873A82}">
      <dgm:prSet phldrT="[Text]"/>
      <dgm:spPr/>
      <dgm:t>
        <a:bodyPr/>
        <a:lstStyle/>
        <a:p>
          <a:r>
            <a:rPr lang="en-US" b="1" dirty="0" smtClean="0"/>
            <a:t>Assess likelihood of security incident at the vendor (vendor risk)</a:t>
          </a:r>
          <a:endParaRPr lang="en-CA" b="1" dirty="0"/>
        </a:p>
      </dgm:t>
    </dgm:pt>
    <dgm:pt modelId="{E254E50A-CC76-47FA-B53A-7B9D74B1E9D7}" type="parTrans" cxnId="{21A5782B-AC6A-4687-935A-11CFC41BE397}">
      <dgm:prSet/>
      <dgm:spPr/>
      <dgm:t>
        <a:bodyPr/>
        <a:lstStyle/>
        <a:p>
          <a:endParaRPr lang="en-CA"/>
        </a:p>
      </dgm:t>
    </dgm:pt>
    <dgm:pt modelId="{F190D1DC-2C00-40F3-A9E9-22C85508805F}" type="sibTrans" cxnId="{21A5782B-AC6A-4687-935A-11CFC41BE397}">
      <dgm:prSet/>
      <dgm:spPr>
        <a:ln w="50800"/>
      </dgm:spPr>
      <dgm:t>
        <a:bodyPr/>
        <a:lstStyle/>
        <a:p>
          <a:endParaRPr lang="en-CA"/>
        </a:p>
      </dgm:t>
    </dgm:pt>
    <dgm:pt modelId="{23C3CE1B-3475-4F2B-9ECD-32EC1A08CC22}">
      <dgm:prSet phldrT="[Text]"/>
      <dgm:spPr/>
      <dgm:t>
        <a:bodyPr/>
        <a:lstStyle/>
        <a:p>
          <a:r>
            <a:rPr lang="en-US" b="1" dirty="0" smtClean="0"/>
            <a:t>Determine risk (contract risk)</a:t>
          </a:r>
          <a:endParaRPr lang="en-CA" b="1" dirty="0"/>
        </a:p>
      </dgm:t>
    </dgm:pt>
    <dgm:pt modelId="{1590A06F-F68E-4C75-AB45-147523C0856B}" type="parTrans" cxnId="{CE2236FA-3FC4-47F5-9825-769E3B0264F4}">
      <dgm:prSet/>
      <dgm:spPr/>
      <dgm:t>
        <a:bodyPr/>
        <a:lstStyle/>
        <a:p>
          <a:endParaRPr lang="en-CA"/>
        </a:p>
      </dgm:t>
    </dgm:pt>
    <dgm:pt modelId="{9D1A870D-BCAC-4F80-A767-119FAB4A14B4}" type="sibTrans" cxnId="{CE2236FA-3FC4-47F5-9825-769E3B0264F4}">
      <dgm:prSet/>
      <dgm:spPr>
        <a:ln w="41275"/>
      </dgm:spPr>
      <dgm:t>
        <a:bodyPr/>
        <a:lstStyle/>
        <a:p>
          <a:endParaRPr lang="en-CA"/>
        </a:p>
      </dgm:t>
    </dgm:pt>
    <dgm:pt modelId="{1E6D0BCE-EF0A-4DDD-BD81-CB786ED88654}">
      <dgm:prSet phldrT="[Text]"/>
      <dgm:spPr/>
      <dgm:t>
        <a:bodyPr/>
        <a:lstStyle/>
        <a:p>
          <a:r>
            <a:rPr lang="en-US" b="1" dirty="0" smtClean="0"/>
            <a:t>Treat risk</a:t>
          </a:r>
          <a:endParaRPr lang="en-CA" b="1" dirty="0"/>
        </a:p>
      </dgm:t>
    </dgm:pt>
    <dgm:pt modelId="{C0274D6A-FB11-48F8-851F-841B7544CC25}" type="parTrans" cxnId="{5E798866-4607-4DBB-A159-5F1FB0FAC599}">
      <dgm:prSet/>
      <dgm:spPr/>
      <dgm:t>
        <a:bodyPr/>
        <a:lstStyle/>
        <a:p>
          <a:endParaRPr lang="en-CA"/>
        </a:p>
      </dgm:t>
    </dgm:pt>
    <dgm:pt modelId="{31053AF9-473A-4CD5-AA05-C5AF69A79609}" type="sibTrans" cxnId="{5E798866-4607-4DBB-A159-5F1FB0FAC599}">
      <dgm:prSet/>
      <dgm:spPr>
        <a:ln w="44450"/>
      </dgm:spPr>
      <dgm:t>
        <a:bodyPr/>
        <a:lstStyle/>
        <a:p>
          <a:endParaRPr lang="en-CA"/>
        </a:p>
      </dgm:t>
    </dgm:pt>
    <dgm:pt modelId="{CD9EE1CD-F7FE-4B86-8F6E-81C799AE59FD}">
      <dgm:prSet phldrT="[Text]"/>
      <dgm:spPr/>
      <dgm:t>
        <a:bodyPr/>
        <a:lstStyle/>
        <a:p>
          <a:r>
            <a:rPr lang="en-US" b="1" dirty="0" smtClean="0"/>
            <a:t>Record details of assessment in vendor inventory</a:t>
          </a:r>
          <a:endParaRPr lang="en-CA" b="1" dirty="0"/>
        </a:p>
      </dgm:t>
    </dgm:pt>
    <dgm:pt modelId="{F5B9EDA4-F786-4306-A03E-092257557B1B}" type="parTrans" cxnId="{7C71A817-BAA3-4129-AD33-A0B2A89B1F05}">
      <dgm:prSet/>
      <dgm:spPr/>
      <dgm:t>
        <a:bodyPr/>
        <a:lstStyle/>
        <a:p>
          <a:endParaRPr lang="en-CA"/>
        </a:p>
      </dgm:t>
    </dgm:pt>
    <dgm:pt modelId="{9AD36CB7-EC56-48AB-8887-997D594974B9}" type="sibTrans" cxnId="{7C71A817-BAA3-4129-AD33-A0B2A89B1F05}">
      <dgm:prSet/>
      <dgm:spPr>
        <a:ln w="47625"/>
      </dgm:spPr>
      <dgm:t>
        <a:bodyPr/>
        <a:lstStyle/>
        <a:p>
          <a:endParaRPr lang="en-CA"/>
        </a:p>
      </dgm:t>
    </dgm:pt>
    <dgm:pt modelId="{1FE9010A-8746-42E6-AFBF-8CB6802F7ABA}" type="pres">
      <dgm:prSet presAssocID="{D19C7861-CEA4-473C-91C3-84A624001945}" presName="cycle" presStyleCnt="0">
        <dgm:presLayoutVars>
          <dgm:dir/>
          <dgm:resizeHandles val="exact"/>
        </dgm:presLayoutVars>
      </dgm:prSet>
      <dgm:spPr/>
      <dgm:t>
        <a:bodyPr/>
        <a:lstStyle/>
        <a:p>
          <a:endParaRPr lang="en-CA"/>
        </a:p>
      </dgm:t>
    </dgm:pt>
    <dgm:pt modelId="{4B9D5AE9-48B8-4E0B-ADC6-C1E0EFE677B6}" type="pres">
      <dgm:prSet presAssocID="{D090D8E0-5E85-4B32-900F-A26120AA0C9D}" presName="node" presStyleLbl="node1" presStyleIdx="0" presStyleCnt="5" custScaleX="113799" custScaleY="110432">
        <dgm:presLayoutVars>
          <dgm:bulletEnabled val="1"/>
        </dgm:presLayoutVars>
      </dgm:prSet>
      <dgm:spPr/>
      <dgm:t>
        <a:bodyPr/>
        <a:lstStyle/>
        <a:p>
          <a:endParaRPr lang="en-CA"/>
        </a:p>
      </dgm:t>
    </dgm:pt>
    <dgm:pt modelId="{DD1B4AD9-6AFB-4C15-8363-804D277EA8D3}" type="pres">
      <dgm:prSet presAssocID="{24CCF98F-9133-4EA7-A686-9B9182A1DA31}" presName="sibTrans" presStyleLbl="sibTrans2D1" presStyleIdx="0" presStyleCnt="5"/>
      <dgm:spPr/>
      <dgm:t>
        <a:bodyPr/>
        <a:lstStyle/>
        <a:p>
          <a:endParaRPr lang="en-CA"/>
        </a:p>
      </dgm:t>
    </dgm:pt>
    <dgm:pt modelId="{75711355-BFFB-452D-9544-EE76DA42E041}" type="pres">
      <dgm:prSet presAssocID="{24CCF98F-9133-4EA7-A686-9B9182A1DA31}" presName="connectorText" presStyleLbl="sibTrans2D1" presStyleIdx="0" presStyleCnt="5"/>
      <dgm:spPr/>
      <dgm:t>
        <a:bodyPr/>
        <a:lstStyle/>
        <a:p>
          <a:endParaRPr lang="en-CA"/>
        </a:p>
      </dgm:t>
    </dgm:pt>
    <dgm:pt modelId="{5AD69308-5546-4682-8404-6675496DCADB}" type="pres">
      <dgm:prSet presAssocID="{53C9E490-5D65-4BDE-B428-7DC12C873A82}" presName="node" presStyleLbl="node1" presStyleIdx="1" presStyleCnt="5" custScaleX="113799" custScaleY="110432">
        <dgm:presLayoutVars>
          <dgm:bulletEnabled val="1"/>
        </dgm:presLayoutVars>
      </dgm:prSet>
      <dgm:spPr/>
      <dgm:t>
        <a:bodyPr/>
        <a:lstStyle/>
        <a:p>
          <a:endParaRPr lang="en-CA"/>
        </a:p>
      </dgm:t>
    </dgm:pt>
    <dgm:pt modelId="{69DB7D55-7155-42D8-BC9B-80092B7AA078}" type="pres">
      <dgm:prSet presAssocID="{F190D1DC-2C00-40F3-A9E9-22C85508805F}" presName="sibTrans" presStyleLbl="sibTrans2D1" presStyleIdx="1" presStyleCnt="5"/>
      <dgm:spPr/>
      <dgm:t>
        <a:bodyPr/>
        <a:lstStyle/>
        <a:p>
          <a:endParaRPr lang="en-CA"/>
        </a:p>
      </dgm:t>
    </dgm:pt>
    <dgm:pt modelId="{69534CC9-889C-4445-BFFC-17A6944713A1}" type="pres">
      <dgm:prSet presAssocID="{F190D1DC-2C00-40F3-A9E9-22C85508805F}" presName="connectorText" presStyleLbl="sibTrans2D1" presStyleIdx="1" presStyleCnt="5"/>
      <dgm:spPr/>
      <dgm:t>
        <a:bodyPr/>
        <a:lstStyle/>
        <a:p>
          <a:endParaRPr lang="en-CA"/>
        </a:p>
      </dgm:t>
    </dgm:pt>
    <dgm:pt modelId="{964C4BFC-82F2-47D6-99AA-46AFAC135C42}" type="pres">
      <dgm:prSet presAssocID="{23C3CE1B-3475-4F2B-9ECD-32EC1A08CC22}" presName="node" presStyleLbl="node1" presStyleIdx="2" presStyleCnt="5" custScaleX="113799" custScaleY="110432">
        <dgm:presLayoutVars>
          <dgm:bulletEnabled val="1"/>
        </dgm:presLayoutVars>
      </dgm:prSet>
      <dgm:spPr/>
      <dgm:t>
        <a:bodyPr/>
        <a:lstStyle/>
        <a:p>
          <a:endParaRPr lang="en-CA"/>
        </a:p>
      </dgm:t>
    </dgm:pt>
    <dgm:pt modelId="{39EEC764-13AA-43F9-9AEA-539EC5CF71F7}" type="pres">
      <dgm:prSet presAssocID="{9D1A870D-BCAC-4F80-A767-119FAB4A14B4}" presName="sibTrans" presStyleLbl="sibTrans2D1" presStyleIdx="2" presStyleCnt="5"/>
      <dgm:spPr/>
      <dgm:t>
        <a:bodyPr/>
        <a:lstStyle/>
        <a:p>
          <a:endParaRPr lang="en-CA"/>
        </a:p>
      </dgm:t>
    </dgm:pt>
    <dgm:pt modelId="{234C851E-6019-4E2B-AC8E-4BCD472865BF}" type="pres">
      <dgm:prSet presAssocID="{9D1A870D-BCAC-4F80-A767-119FAB4A14B4}" presName="connectorText" presStyleLbl="sibTrans2D1" presStyleIdx="2" presStyleCnt="5"/>
      <dgm:spPr/>
      <dgm:t>
        <a:bodyPr/>
        <a:lstStyle/>
        <a:p>
          <a:endParaRPr lang="en-CA"/>
        </a:p>
      </dgm:t>
    </dgm:pt>
    <dgm:pt modelId="{B31185BA-D68C-4532-B65A-52FDA0ED7411}" type="pres">
      <dgm:prSet presAssocID="{1E6D0BCE-EF0A-4DDD-BD81-CB786ED88654}" presName="node" presStyleLbl="node1" presStyleIdx="3" presStyleCnt="5" custScaleX="113799" custScaleY="110432">
        <dgm:presLayoutVars>
          <dgm:bulletEnabled val="1"/>
        </dgm:presLayoutVars>
      </dgm:prSet>
      <dgm:spPr/>
      <dgm:t>
        <a:bodyPr/>
        <a:lstStyle/>
        <a:p>
          <a:endParaRPr lang="en-CA"/>
        </a:p>
      </dgm:t>
    </dgm:pt>
    <dgm:pt modelId="{9CCDA888-BE0B-4F17-B635-F4F0AE117B5D}" type="pres">
      <dgm:prSet presAssocID="{31053AF9-473A-4CD5-AA05-C5AF69A79609}" presName="sibTrans" presStyleLbl="sibTrans2D1" presStyleIdx="3" presStyleCnt="5"/>
      <dgm:spPr/>
      <dgm:t>
        <a:bodyPr/>
        <a:lstStyle/>
        <a:p>
          <a:endParaRPr lang="en-CA"/>
        </a:p>
      </dgm:t>
    </dgm:pt>
    <dgm:pt modelId="{13546B1F-A829-4F72-9141-1ADB9F2AA8E9}" type="pres">
      <dgm:prSet presAssocID="{31053AF9-473A-4CD5-AA05-C5AF69A79609}" presName="connectorText" presStyleLbl="sibTrans2D1" presStyleIdx="3" presStyleCnt="5"/>
      <dgm:spPr/>
      <dgm:t>
        <a:bodyPr/>
        <a:lstStyle/>
        <a:p>
          <a:endParaRPr lang="en-CA"/>
        </a:p>
      </dgm:t>
    </dgm:pt>
    <dgm:pt modelId="{4021901D-0C70-4E3C-9414-6ACB84F5360C}" type="pres">
      <dgm:prSet presAssocID="{CD9EE1CD-F7FE-4B86-8F6E-81C799AE59FD}" presName="node" presStyleLbl="node1" presStyleIdx="4" presStyleCnt="5" custScaleX="113799" custScaleY="110432">
        <dgm:presLayoutVars>
          <dgm:bulletEnabled val="1"/>
        </dgm:presLayoutVars>
      </dgm:prSet>
      <dgm:spPr/>
      <dgm:t>
        <a:bodyPr/>
        <a:lstStyle/>
        <a:p>
          <a:endParaRPr lang="en-CA"/>
        </a:p>
      </dgm:t>
    </dgm:pt>
    <dgm:pt modelId="{4002969D-9A01-4738-9B3E-1B5B7D63BD55}" type="pres">
      <dgm:prSet presAssocID="{9AD36CB7-EC56-48AB-8887-997D594974B9}" presName="sibTrans" presStyleLbl="sibTrans2D1" presStyleIdx="4" presStyleCnt="5"/>
      <dgm:spPr/>
      <dgm:t>
        <a:bodyPr/>
        <a:lstStyle/>
        <a:p>
          <a:endParaRPr lang="en-CA"/>
        </a:p>
      </dgm:t>
    </dgm:pt>
    <dgm:pt modelId="{ABE073C9-78A2-4341-AA79-E0ACC37A0719}" type="pres">
      <dgm:prSet presAssocID="{9AD36CB7-EC56-48AB-8887-997D594974B9}" presName="connectorText" presStyleLbl="sibTrans2D1" presStyleIdx="4" presStyleCnt="5"/>
      <dgm:spPr/>
      <dgm:t>
        <a:bodyPr/>
        <a:lstStyle/>
        <a:p>
          <a:endParaRPr lang="en-CA"/>
        </a:p>
      </dgm:t>
    </dgm:pt>
  </dgm:ptLst>
  <dgm:cxnLst>
    <dgm:cxn modelId="{91978AE7-37E4-4F49-8F98-CE956A9C4D3C}" type="presOf" srcId="{9AD36CB7-EC56-48AB-8887-997D594974B9}" destId="{4002969D-9A01-4738-9B3E-1B5B7D63BD55}" srcOrd="0" destOrd="0" presId="urn:microsoft.com/office/officeart/2005/8/layout/cycle2"/>
    <dgm:cxn modelId="{C774D58A-5C2E-4577-AA23-7C638EBEDC04}" type="presOf" srcId="{9D1A870D-BCAC-4F80-A767-119FAB4A14B4}" destId="{234C851E-6019-4E2B-AC8E-4BCD472865BF}" srcOrd="1" destOrd="0" presId="urn:microsoft.com/office/officeart/2005/8/layout/cycle2"/>
    <dgm:cxn modelId="{08A59A3C-2E5E-45FD-8535-5F011F1B25AE}" type="presOf" srcId="{9AD36CB7-EC56-48AB-8887-997D594974B9}" destId="{ABE073C9-78A2-4341-AA79-E0ACC37A0719}" srcOrd="1" destOrd="0" presId="urn:microsoft.com/office/officeart/2005/8/layout/cycle2"/>
    <dgm:cxn modelId="{DEFB3AF8-58DD-45AE-AA86-CCFB2A63182B}" type="presOf" srcId="{F190D1DC-2C00-40F3-A9E9-22C85508805F}" destId="{69534CC9-889C-4445-BFFC-17A6944713A1}" srcOrd="1" destOrd="0" presId="urn:microsoft.com/office/officeart/2005/8/layout/cycle2"/>
    <dgm:cxn modelId="{CE2236FA-3FC4-47F5-9825-769E3B0264F4}" srcId="{D19C7861-CEA4-473C-91C3-84A624001945}" destId="{23C3CE1B-3475-4F2B-9ECD-32EC1A08CC22}" srcOrd="2" destOrd="0" parTransId="{1590A06F-F68E-4C75-AB45-147523C0856B}" sibTransId="{9D1A870D-BCAC-4F80-A767-119FAB4A14B4}"/>
    <dgm:cxn modelId="{7C71A817-BAA3-4129-AD33-A0B2A89B1F05}" srcId="{D19C7861-CEA4-473C-91C3-84A624001945}" destId="{CD9EE1CD-F7FE-4B86-8F6E-81C799AE59FD}" srcOrd="4" destOrd="0" parTransId="{F5B9EDA4-F786-4306-A03E-092257557B1B}" sibTransId="{9AD36CB7-EC56-48AB-8887-997D594974B9}"/>
    <dgm:cxn modelId="{AF596C40-C6BA-4467-943C-915203B0CA7B}" type="presOf" srcId="{9D1A870D-BCAC-4F80-A767-119FAB4A14B4}" destId="{39EEC764-13AA-43F9-9AEA-539EC5CF71F7}" srcOrd="0" destOrd="0" presId="urn:microsoft.com/office/officeart/2005/8/layout/cycle2"/>
    <dgm:cxn modelId="{EE358220-40ED-470C-BCE3-5F06C6F092CC}" type="presOf" srcId="{23C3CE1B-3475-4F2B-9ECD-32EC1A08CC22}" destId="{964C4BFC-82F2-47D6-99AA-46AFAC135C42}" srcOrd="0" destOrd="0" presId="urn:microsoft.com/office/officeart/2005/8/layout/cycle2"/>
    <dgm:cxn modelId="{CF15A5C8-ADD4-4218-95CE-36487E33E282}" srcId="{D19C7861-CEA4-473C-91C3-84A624001945}" destId="{D090D8E0-5E85-4B32-900F-A26120AA0C9D}" srcOrd="0" destOrd="0" parTransId="{EAA6B451-E1EA-434C-81AC-E195662D414D}" sibTransId="{24CCF98F-9133-4EA7-A686-9B9182A1DA31}"/>
    <dgm:cxn modelId="{623C3AFB-005E-49B8-96A4-0ED81FF4D4F0}" type="presOf" srcId="{1E6D0BCE-EF0A-4DDD-BD81-CB786ED88654}" destId="{B31185BA-D68C-4532-B65A-52FDA0ED7411}" srcOrd="0" destOrd="0" presId="urn:microsoft.com/office/officeart/2005/8/layout/cycle2"/>
    <dgm:cxn modelId="{3E9BD9CC-2161-4298-A96A-4AF564FD83F4}" type="presOf" srcId="{31053AF9-473A-4CD5-AA05-C5AF69A79609}" destId="{9CCDA888-BE0B-4F17-B635-F4F0AE117B5D}" srcOrd="0" destOrd="0" presId="urn:microsoft.com/office/officeart/2005/8/layout/cycle2"/>
    <dgm:cxn modelId="{A853D1CE-2077-4C71-A9C0-617A1EA0D277}" type="presOf" srcId="{31053AF9-473A-4CD5-AA05-C5AF69A79609}" destId="{13546B1F-A829-4F72-9141-1ADB9F2AA8E9}" srcOrd="1" destOrd="0" presId="urn:microsoft.com/office/officeart/2005/8/layout/cycle2"/>
    <dgm:cxn modelId="{E8F41501-CFBA-461A-9C2B-B63461409E3D}" type="presOf" srcId="{24CCF98F-9133-4EA7-A686-9B9182A1DA31}" destId="{DD1B4AD9-6AFB-4C15-8363-804D277EA8D3}" srcOrd="0" destOrd="0" presId="urn:microsoft.com/office/officeart/2005/8/layout/cycle2"/>
    <dgm:cxn modelId="{E9F7E1E9-8952-4A65-A4D2-57855B210393}" type="presOf" srcId="{D19C7861-CEA4-473C-91C3-84A624001945}" destId="{1FE9010A-8746-42E6-AFBF-8CB6802F7ABA}" srcOrd="0" destOrd="0" presId="urn:microsoft.com/office/officeart/2005/8/layout/cycle2"/>
    <dgm:cxn modelId="{9D1BA04B-A13B-46B7-B370-CB823B8BBBAA}" type="presOf" srcId="{CD9EE1CD-F7FE-4B86-8F6E-81C799AE59FD}" destId="{4021901D-0C70-4E3C-9414-6ACB84F5360C}" srcOrd="0" destOrd="0" presId="urn:microsoft.com/office/officeart/2005/8/layout/cycle2"/>
    <dgm:cxn modelId="{94823D52-1167-45E5-A8C4-7E797A1D0583}" type="presOf" srcId="{F190D1DC-2C00-40F3-A9E9-22C85508805F}" destId="{69DB7D55-7155-42D8-BC9B-80092B7AA078}" srcOrd="0" destOrd="0" presId="urn:microsoft.com/office/officeart/2005/8/layout/cycle2"/>
    <dgm:cxn modelId="{21A5782B-AC6A-4687-935A-11CFC41BE397}" srcId="{D19C7861-CEA4-473C-91C3-84A624001945}" destId="{53C9E490-5D65-4BDE-B428-7DC12C873A82}" srcOrd="1" destOrd="0" parTransId="{E254E50A-CC76-47FA-B53A-7B9D74B1E9D7}" sibTransId="{F190D1DC-2C00-40F3-A9E9-22C85508805F}"/>
    <dgm:cxn modelId="{78496552-2142-4948-9785-29FB07665CC0}" type="presOf" srcId="{D090D8E0-5E85-4B32-900F-A26120AA0C9D}" destId="{4B9D5AE9-48B8-4E0B-ADC6-C1E0EFE677B6}" srcOrd="0" destOrd="0" presId="urn:microsoft.com/office/officeart/2005/8/layout/cycle2"/>
    <dgm:cxn modelId="{8BD6B586-658D-4C79-8B10-0600ABAE023B}" type="presOf" srcId="{24CCF98F-9133-4EA7-A686-9B9182A1DA31}" destId="{75711355-BFFB-452D-9544-EE76DA42E041}" srcOrd="1" destOrd="0" presId="urn:microsoft.com/office/officeart/2005/8/layout/cycle2"/>
    <dgm:cxn modelId="{C794172F-1AF0-4136-A053-37863EBD585D}" type="presOf" srcId="{53C9E490-5D65-4BDE-B428-7DC12C873A82}" destId="{5AD69308-5546-4682-8404-6675496DCADB}" srcOrd="0" destOrd="0" presId="urn:microsoft.com/office/officeart/2005/8/layout/cycle2"/>
    <dgm:cxn modelId="{5E798866-4607-4DBB-A159-5F1FB0FAC599}" srcId="{D19C7861-CEA4-473C-91C3-84A624001945}" destId="{1E6D0BCE-EF0A-4DDD-BD81-CB786ED88654}" srcOrd="3" destOrd="0" parTransId="{C0274D6A-FB11-48F8-851F-841B7544CC25}" sibTransId="{31053AF9-473A-4CD5-AA05-C5AF69A79609}"/>
    <dgm:cxn modelId="{8AB5D608-4E5F-47FB-B932-03A6111A92A9}" type="presParOf" srcId="{1FE9010A-8746-42E6-AFBF-8CB6802F7ABA}" destId="{4B9D5AE9-48B8-4E0B-ADC6-C1E0EFE677B6}" srcOrd="0" destOrd="0" presId="urn:microsoft.com/office/officeart/2005/8/layout/cycle2"/>
    <dgm:cxn modelId="{D08725F9-1DF1-401D-BF14-3F4F1A8C1019}" type="presParOf" srcId="{1FE9010A-8746-42E6-AFBF-8CB6802F7ABA}" destId="{DD1B4AD9-6AFB-4C15-8363-804D277EA8D3}" srcOrd="1" destOrd="0" presId="urn:microsoft.com/office/officeart/2005/8/layout/cycle2"/>
    <dgm:cxn modelId="{CB6FEF32-23BA-4B3E-9C45-91C60D6000D4}" type="presParOf" srcId="{DD1B4AD9-6AFB-4C15-8363-804D277EA8D3}" destId="{75711355-BFFB-452D-9544-EE76DA42E041}" srcOrd="0" destOrd="0" presId="urn:microsoft.com/office/officeart/2005/8/layout/cycle2"/>
    <dgm:cxn modelId="{4BE5FA4F-46D8-4025-BC2F-BBD5A2BFDDED}" type="presParOf" srcId="{1FE9010A-8746-42E6-AFBF-8CB6802F7ABA}" destId="{5AD69308-5546-4682-8404-6675496DCADB}" srcOrd="2" destOrd="0" presId="urn:microsoft.com/office/officeart/2005/8/layout/cycle2"/>
    <dgm:cxn modelId="{D76DA182-E3C3-4A04-80D8-F271FB74BD29}" type="presParOf" srcId="{1FE9010A-8746-42E6-AFBF-8CB6802F7ABA}" destId="{69DB7D55-7155-42D8-BC9B-80092B7AA078}" srcOrd="3" destOrd="0" presId="urn:microsoft.com/office/officeart/2005/8/layout/cycle2"/>
    <dgm:cxn modelId="{56AE7C89-4239-43C3-80CC-77BF02ABFD83}" type="presParOf" srcId="{69DB7D55-7155-42D8-BC9B-80092B7AA078}" destId="{69534CC9-889C-4445-BFFC-17A6944713A1}" srcOrd="0" destOrd="0" presId="urn:microsoft.com/office/officeart/2005/8/layout/cycle2"/>
    <dgm:cxn modelId="{E84EEF48-E18E-4549-B706-3BB738B6E4AD}" type="presParOf" srcId="{1FE9010A-8746-42E6-AFBF-8CB6802F7ABA}" destId="{964C4BFC-82F2-47D6-99AA-46AFAC135C42}" srcOrd="4" destOrd="0" presId="urn:microsoft.com/office/officeart/2005/8/layout/cycle2"/>
    <dgm:cxn modelId="{6A057BE8-F210-4CAF-9174-A13A9A534429}" type="presParOf" srcId="{1FE9010A-8746-42E6-AFBF-8CB6802F7ABA}" destId="{39EEC764-13AA-43F9-9AEA-539EC5CF71F7}" srcOrd="5" destOrd="0" presId="urn:microsoft.com/office/officeart/2005/8/layout/cycle2"/>
    <dgm:cxn modelId="{318C12F3-E175-4939-8371-5D57848C0EF2}" type="presParOf" srcId="{39EEC764-13AA-43F9-9AEA-539EC5CF71F7}" destId="{234C851E-6019-4E2B-AC8E-4BCD472865BF}" srcOrd="0" destOrd="0" presId="urn:microsoft.com/office/officeart/2005/8/layout/cycle2"/>
    <dgm:cxn modelId="{4C21FE34-0280-41CE-9626-DAD891BAFC16}" type="presParOf" srcId="{1FE9010A-8746-42E6-AFBF-8CB6802F7ABA}" destId="{B31185BA-D68C-4532-B65A-52FDA0ED7411}" srcOrd="6" destOrd="0" presId="urn:microsoft.com/office/officeart/2005/8/layout/cycle2"/>
    <dgm:cxn modelId="{E8F89473-7C8A-45D0-80AA-5B501180D0AE}" type="presParOf" srcId="{1FE9010A-8746-42E6-AFBF-8CB6802F7ABA}" destId="{9CCDA888-BE0B-4F17-B635-F4F0AE117B5D}" srcOrd="7" destOrd="0" presId="urn:microsoft.com/office/officeart/2005/8/layout/cycle2"/>
    <dgm:cxn modelId="{2CF1468D-FF63-4106-AB3F-7F1E237B8B82}" type="presParOf" srcId="{9CCDA888-BE0B-4F17-B635-F4F0AE117B5D}" destId="{13546B1F-A829-4F72-9141-1ADB9F2AA8E9}" srcOrd="0" destOrd="0" presId="urn:microsoft.com/office/officeart/2005/8/layout/cycle2"/>
    <dgm:cxn modelId="{1EF4CB9F-9EAE-4C1A-B31C-2E862AB2860C}" type="presParOf" srcId="{1FE9010A-8746-42E6-AFBF-8CB6802F7ABA}" destId="{4021901D-0C70-4E3C-9414-6ACB84F5360C}" srcOrd="8" destOrd="0" presId="urn:microsoft.com/office/officeart/2005/8/layout/cycle2"/>
    <dgm:cxn modelId="{9B8A8979-3FBD-419D-AC3B-F1E07AC2C4F5}" type="presParOf" srcId="{1FE9010A-8746-42E6-AFBF-8CB6802F7ABA}" destId="{4002969D-9A01-4738-9B3E-1B5B7D63BD55}" srcOrd="9" destOrd="0" presId="urn:microsoft.com/office/officeart/2005/8/layout/cycle2"/>
    <dgm:cxn modelId="{69E85A12-2252-4936-BC6F-8BCA6108D9E1}" type="presParOf" srcId="{4002969D-9A01-4738-9B3E-1B5B7D63BD55}" destId="{ABE073C9-78A2-4341-AA79-E0ACC37A0719}"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D5AE9-48B8-4E0B-ADC6-C1E0EFE677B6}">
      <dsp:nvSpPr>
        <dsp:cNvPr id="0" name=""/>
        <dsp:cNvSpPr/>
      </dsp:nvSpPr>
      <dsp:spPr>
        <a:xfrm>
          <a:off x="2281316" y="-62345"/>
          <a:ext cx="1380350" cy="13395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Assess potential impact of vendor security incident (service risk)</a:t>
          </a:r>
          <a:endParaRPr lang="en-CA" sz="1000" b="1" kern="1200" dirty="0"/>
        </a:p>
      </dsp:txBody>
      <dsp:txXfrm>
        <a:off x="2483464" y="133822"/>
        <a:ext cx="976054" cy="947175"/>
      </dsp:txXfrm>
    </dsp:sp>
    <dsp:sp modelId="{DD1B4AD9-6AFB-4C15-8363-804D277EA8D3}">
      <dsp:nvSpPr>
        <dsp:cNvPr id="0" name=""/>
        <dsp:cNvSpPr/>
      </dsp:nvSpPr>
      <dsp:spPr>
        <a:xfrm rot="2160000">
          <a:off x="3581880" y="933717"/>
          <a:ext cx="240932" cy="409378"/>
        </a:xfrm>
        <a:prstGeom prst="rightArrow">
          <a:avLst>
            <a:gd name="adj1" fmla="val 60000"/>
            <a:gd name="adj2" fmla="val 50000"/>
          </a:avLst>
        </a:prstGeom>
        <a:solidFill>
          <a:schemeClr val="accent1">
            <a:tint val="60000"/>
            <a:hueOff val="0"/>
            <a:satOff val="0"/>
            <a:lumOff val="0"/>
            <a:alphaOff val="0"/>
          </a:schemeClr>
        </a:solidFill>
        <a:ln w="50800">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CA" sz="800" kern="1200"/>
        </a:p>
      </dsp:txBody>
      <dsp:txXfrm>
        <a:off x="3588782" y="994350"/>
        <a:ext cx="168652" cy="245626"/>
      </dsp:txXfrm>
    </dsp:sp>
    <dsp:sp modelId="{5AD69308-5546-4682-8404-6675496DCADB}">
      <dsp:nvSpPr>
        <dsp:cNvPr id="0" name=""/>
        <dsp:cNvSpPr/>
      </dsp:nvSpPr>
      <dsp:spPr>
        <a:xfrm>
          <a:off x="3754059" y="1007664"/>
          <a:ext cx="1380350" cy="13395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Assess likelihood of security incident at the vendor (vendor risk)</a:t>
          </a:r>
          <a:endParaRPr lang="en-CA" sz="1000" b="1" kern="1200" dirty="0"/>
        </a:p>
      </dsp:txBody>
      <dsp:txXfrm>
        <a:off x="3956207" y="1203831"/>
        <a:ext cx="976054" cy="947175"/>
      </dsp:txXfrm>
    </dsp:sp>
    <dsp:sp modelId="{69DB7D55-7155-42D8-BC9B-80092B7AA078}">
      <dsp:nvSpPr>
        <dsp:cNvPr id="0" name=""/>
        <dsp:cNvSpPr/>
      </dsp:nvSpPr>
      <dsp:spPr>
        <a:xfrm rot="6480000">
          <a:off x="4038731" y="2331579"/>
          <a:ext cx="252892" cy="409378"/>
        </a:xfrm>
        <a:prstGeom prst="rightArrow">
          <a:avLst>
            <a:gd name="adj1" fmla="val 60000"/>
            <a:gd name="adj2" fmla="val 50000"/>
          </a:avLst>
        </a:prstGeom>
        <a:solidFill>
          <a:schemeClr val="accent1">
            <a:tint val="60000"/>
            <a:hueOff val="0"/>
            <a:satOff val="0"/>
            <a:lumOff val="0"/>
            <a:alphaOff val="0"/>
          </a:schemeClr>
        </a:solidFill>
        <a:ln w="50800">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CA" sz="800" kern="1200"/>
        </a:p>
      </dsp:txBody>
      <dsp:txXfrm rot="10800000">
        <a:off x="4088387" y="2377378"/>
        <a:ext cx="177024" cy="245626"/>
      </dsp:txXfrm>
    </dsp:sp>
    <dsp:sp modelId="{964C4BFC-82F2-47D6-99AA-46AFAC135C42}">
      <dsp:nvSpPr>
        <dsp:cNvPr id="0" name=""/>
        <dsp:cNvSpPr/>
      </dsp:nvSpPr>
      <dsp:spPr>
        <a:xfrm>
          <a:off x="3191521" y="2738977"/>
          <a:ext cx="1380350" cy="13395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Determine risk (contract risk)</a:t>
          </a:r>
          <a:endParaRPr lang="en-CA" sz="1000" b="1" kern="1200" dirty="0"/>
        </a:p>
      </dsp:txBody>
      <dsp:txXfrm>
        <a:off x="3393669" y="2935144"/>
        <a:ext cx="976054" cy="947175"/>
      </dsp:txXfrm>
    </dsp:sp>
    <dsp:sp modelId="{39EEC764-13AA-43F9-9AEA-539EC5CF71F7}">
      <dsp:nvSpPr>
        <dsp:cNvPr id="0" name=""/>
        <dsp:cNvSpPr/>
      </dsp:nvSpPr>
      <dsp:spPr>
        <a:xfrm rot="10800000">
          <a:off x="2861477" y="3204043"/>
          <a:ext cx="233231" cy="409378"/>
        </a:xfrm>
        <a:prstGeom prst="rightArrow">
          <a:avLst>
            <a:gd name="adj1" fmla="val 60000"/>
            <a:gd name="adj2" fmla="val 50000"/>
          </a:avLst>
        </a:prstGeom>
        <a:solidFill>
          <a:schemeClr val="accent1">
            <a:tint val="60000"/>
            <a:hueOff val="0"/>
            <a:satOff val="0"/>
            <a:lumOff val="0"/>
            <a:alphaOff val="0"/>
          </a:schemeClr>
        </a:solidFill>
        <a:ln w="41275">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CA" sz="800" kern="1200"/>
        </a:p>
      </dsp:txBody>
      <dsp:txXfrm rot="10800000">
        <a:off x="2931446" y="3285919"/>
        <a:ext cx="163262" cy="245626"/>
      </dsp:txXfrm>
    </dsp:sp>
    <dsp:sp modelId="{B31185BA-D68C-4532-B65A-52FDA0ED7411}">
      <dsp:nvSpPr>
        <dsp:cNvPr id="0" name=""/>
        <dsp:cNvSpPr/>
      </dsp:nvSpPr>
      <dsp:spPr>
        <a:xfrm>
          <a:off x="1371111" y="2738977"/>
          <a:ext cx="1380350" cy="13395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Treat risk</a:t>
          </a:r>
          <a:endParaRPr lang="en-CA" sz="1000" b="1" kern="1200" dirty="0"/>
        </a:p>
      </dsp:txBody>
      <dsp:txXfrm>
        <a:off x="1573259" y="2935144"/>
        <a:ext cx="976054" cy="947175"/>
      </dsp:txXfrm>
    </dsp:sp>
    <dsp:sp modelId="{9CCDA888-BE0B-4F17-B635-F4F0AE117B5D}">
      <dsp:nvSpPr>
        <dsp:cNvPr id="0" name=""/>
        <dsp:cNvSpPr/>
      </dsp:nvSpPr>
      <dsp:spPr>
        <a:xfrm rot="15120000">
          <a:off x="1655783" y="2345194"/>
          <a:ext cx="252892" cy="409378"/>
        </a:xfrm>
        <a:prstGeom prst="rightArrow">
          <a:avLst>
            <a:gd name="adj1" fmla="val 60000"/>
            <a:gd name="adj2" fmla="val 50000"/>
          </a:avLst>
        </a:prstGeom>
        <a:solidFill>
          <a:schemeClr val="accent1">
            <a:tint val="60000"/>
            <a:hueOff val="0"/>
            <a:satOff val="0"/>
            <a:lumOff val="0"/>
            <a:alphaOff val="0"/>
          </a:schemeClr>
        </a:solidFill>
        <a:ln w="44450">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CA" sz="800" kern="1200"/>
        </a:p>
      </dsp:txBody>
      <dsp:txXfrm rot="10800000">
        <a:off x="1705439" y="2463147"/>
        <a:ext cx="177024" cy="245626"/>
      </dsp:txXfrm>
    </dsp:sp>
    <dsp:sp modelId="{4021901D-0C70-4E3C-9414-6ACB84F5360C}">
      <dsp:nvSpPr>
        <dsp:cNvPr id="0" name=""/>
        <dsp:cNvSpPr/>
      </dsp:nvSpPr>
      <dsp:spPr>
        <a:xfrm>
          <a:off x="808574" y="1007664"/>
          <a:ext cx="1380350" cy="133950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t>Record details of assessment in vendor inventory</a:t>
          </a:r>
          <a:endParaRPr lang="en-CA" sz="1000" b="1" kern="1200" dirty="0"/>
        </a:p>
      </dsp:txBody>
      <dsp:txXfrm>
        <a:off x="1010722" y="1203831"/>
        <a:ext cx="976054" cy="947175"/>
      </dsp:txXfrm>
    </dsp:sp>
    <dsp:sp modelId="{4002969D-9A01-4738-9B3E-1B5B7D63BD55}">
      <dsp:nvSpPr>
        <dsp:cNvPr id="0" name=""/>
        <dsp:cNvSpPr/>
      </dsp:nvSpPr>
      <dsp:spPr>
        <a:xfrm rot="19440000">
          <a:off x="2109137" y="941733"/>
          <a:ext cx="240932" cy="409378"/>
        </a:xfrm>
        <a:prstGeom prst="rightArrow">
          <a:avLst>
            <a:gd name="adj1" fmla="val 60000"/>
            <a:gd name="adj2" fmla="val 50000"/>
          </a:avLst>
        </a:prstGeom>
        <a:solidFill>
          <a:schemeClr val="accent1">
            <a:tint val="60000"/>
            <a:hueOff val="0"/>
            <a:satOff val="0"/>
            <a:lumOff val="0"/>
            <a:alphaOff val="0"/>
          </a:schemeClr>
        </a:solidFill>
        <a:ln w="47625">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CA" sz="800" kern="1200"/>
        </a:p>
      </dsp:txBody>
      <dsp:txXfrm>
        <a:off x="2116039" y="1044852"/>
        <a:ext cx="168652" cy="245626"/>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0.56543</cdr:x>
      <cdr:y>0.34276</cdr:y>
    </cdr:from>
    <cdr:to>
      <cdr:x>0.72</cdr:x>
      <cdr:y>0.46906</cdr:y>
    </cdr:to>
    <cdr:sp macro="" textlink="">
      <cdr:nvSpPr>
        <cdr:cNvPr id="2" name="TextBox 1"/>
        <cdr:cNvSpPr txBox="1"/>
      </cdr:nvSpPr>
      <cdr:spPr>
        <a:xfrm xmlns:a="http://schemas.openxmlformats.org/drawingml/2006/main">
          <a:off x="2077014" y="668162"/>
          <a:ext cx="567813" cy="246221"/>
        </a:xfrm>
        <a:prstGeom xmlns:a="http://schemas.openxmlformats.org/drawingml/2006/main" prst="rect">
          <a:avLst/>
        </a:prstGeom>
      </cdr:spPr>
      <cdr:txBody>
        <a:bodyPr xmlns:a="http://schemas.openxmlformats.org/drawingml/2006/main" vertOverflow="clip" wrap="square" rtlCol="0">
          <a:spAutoFit/>
        </a:bodyPr>
        <a:lstStyle xmlns:a="http://schemas.openxmlformats.org/drawingml/2006/main"/>
        <a:p xmlns:a="http://schemas.openxmlformats.org/drawingml/2006/main">
          <a:r>
            <a:rPr lang="en-CA" sz="1000" dirty="0" smtClean="0">
              <a:solidFill>
                <a:schemeClr val="bg1"/>
              </a:solidFill>
            </a:rPr>
            <a:t>Yes</a:t>
          </a:r>
        </a:p>
      </cdr:txBody>
    </cdr:sp>
  </cdr:relSizeAnchor>
</c:userShapes>
</file>

<file path=ppt/drawings/drawing2.xml><?xml version="1.0" encoding="utf-8"?>
<c:userShapes xmlns:c="http://schemas.openxmlformats.org/drawingml/2006/chart">
  <cdr:relSizeAnchor xmlns:cdr="http://schemas.openxmlformats.org/drawingml/2006/chartDrawing">
    <cdr:from>
      <cdr:x>0.27843</cdr:x>
      <cdr:y>0</cdr:y>
    </cdr:from>
    <cdr:to>
      <cdr:x>0.56163</cdr:x>
      <cdr:y>0.13615</cdr:y>
    </cdr:to>
    <cdr:sp macro="" textlink="">
      <cdr:nvSpPr>
        <cdr:cNvPr id="2" name="TextBox 1"/>
        <cdr:cNvSpPr txBox="1"/>
      </cdr:nvSpPr>
      <cdr:spPr>
        <a:xfrm xmlns:a="http://schemas.openxmlformats.org/drawingml/2006/main">
          <a:off x="750285" y="0"/>
          <a:ext cx="763150" cy="246221"/>
        </a:xfrm>
        <a:prstGeom xmlns:a="http://schemas.openxmlformats.org/drawingml/2006/main" prst="rect">
          <a:avLst/>
        </a:prstGeom>
      </cdr:spPr>
      <cdr:txBody>
        <a:bodyPr xmlns:a="http://schemas.openxmlformats.org/drawingml/2006/main" vertOverflow="clip" wrap="square" rtlCol="0">
          <a:spAutoFit/>
        </a:bodyPr>
        <a:lstStyle xmlns:a="http://schemas.openxmlformats.org/drawingml/2006/main"/>
        <a:p xmlns:a="http://schemas.openxmlformats.org/drawingml/2006/main">
          <a:r>
            <a:rPr lang="en-CA" sz="1000" dirty="0" smtClean="0">
              <a:solidFill>
                <a:schemeClr val="tx1"/>
              </a:solidFill>
            </a:rPr>
            <a:t>Unsure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12/7/2018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12/7/2018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10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4160297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3724483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2836379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674796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400003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4151421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10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6"/>
            <a:ext cx="9144000" cy="767954"/>
            <a:chOff x="0" y="6090046"/>
            <a:chExt cx="9144000" cy="767954"/>
          </a:xfrm>
        </p:grpSpPr>
        <p:sp>
          <p:nvSpPr>
            <p:cNvPr id="29" name="Rectangle 28"/>
            <p:cNvSpPr/>
            <p:nvPr/>
          </p:nvSpPr>
          <p:spPr>
            <a:xfrm>
              <a:off x="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a:t>
              </a:r>
              <a:r>
                <a:rPr lang="en-CA" sz="800" dirty="0" smtClean="0">
                  <a:solidFill>
                    <a:srgbClr val="ADB7C3"/>
                  </a:solidFill>
                </a:rPr>
                <a:t>Group </a:t>
              </a:r>
              <a:r>
                <a:rPr lang="en-CA" sz="800" dirty="0">
                  <a:solidFill>
                    <a:srgbClr val="ADB7C3"/>
                  </a:solidFill>
                </a:rPr>
                <a:t>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060183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7548757"/>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4" name="Rectangle 23"/>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93374"/>
            <a:ext cx="3096774" cy="286513"/>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6" name="Rectangle 15"/>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a:t>
              </a:r>
              <a:r>
                <a:rPr lang="en-CA" sz="800" dirty="0" smtClean="0">
                  <a:solidFill>
                    <a:srgbClr val="ADB7C3"/>
                  </a:solidFill>
                </a:rPr>
                <a:t>Group </a:t>
              </a:r>
              <a:r>
                <a:rPr lang="en-CA" sz="800" dirty="0">
                  <a:solidFill>
                    <a:srgbClr val="ADB7C3"/>
                  </a:solidFill>
                </a:rPr>
                <a:t>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706" r:id="rId3"/>
    <p:sldLayoutId id="2147483721" r:id="rId4"/>
    <p:sldLayoutId id="2147483710" r:id="rId5"/>
    <p:sldLayoutId id="2147483711" r:id="rId6"/>
    <p:sldLayoutId id="2147483699" r:id="rId7"/>
    <p:sldLayoutId id="2147483726" r:id="rId8"/>
    <p:sldLayoutId id="2147483761" r:id="rId9"/>
    <p:sldLayoutId id="2147483767" r:id="rId10"/>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3" name="Rectangle 12"/>
          <p:cNvSpPr/>
          <p:nvPr userDrawn="1"/>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2" name="Rectangle 11"/>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93073258"/>
      </p:ext>
    </p:extLst>
  </p:cSld>
  <p:clrMap bg1="lt1" tx1="dk1" bg2="lt2" tx2="dk2" accent1="accent1" accent2="accent2" accent3="accent3" accent4="accent4" accent5="accent5" accent6="accent6" hlink="hlink" folHlink="folHlink"/>
  <p:sldLayoutIdLst>
    <p:sldLayoutId id="2147483769"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build-a-vendor-security-assessment-service-phases-1-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gif"/></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4.png"/><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13" Type="http://schemas.openxmlformats.org/officeDocument/2006/relationships/hyperlink" Target="https://www.infotech.com/research/ss/build-a-strategic-workforce-plan" TargetMode="External"/><Relationship Id="rId18" Type="http://schemas.openxmlformats.org/officeDocument/2006/relationships/hyperlink" Target="https://www.infotech.com/research/ss/create-a-service-management-roadmap" TargetMode="External"/><Relationship Id="rId26" Type="http://schemas.openxmlformats.org/officeDocument/2006/relationships/hyperlink" Target="https://www.infotech.com/research/ss/build-a-business-driven-it-risk-management-program" TargetMode="External"/><Relationship Id="rId39" Type="http://schemas.openxmlformats.org/officeDocument/2006/relationships/hyperlink" Target="https://www.infotech.com/research/ss/optimize-your-sqa-practice-using-a-full-lifecycle-approach" TargetMode="External"/><Relationship Id="rId21" Type="http://schemas.openxmlformats.org/officeDocument/2006/relationships/hyperlink" Target="https://www.infotech.com/research/ss/implement-it-asset-management" TargetMode="External"/><Relationship Id="rId34" Type="http://schemas.openxmlformats.org/officeDocument/2006/relationships/hyperlink" Target="https://www.infotech.com/research/ss/it-develop-a-business-continuity-plan" TargetMode="External"/><Relationship Id="rId42" Type="http://schemas.openxmlformats.org/officeDocument/2006/relationships/hyperlink" Target="https://www.infotech.com/research/ss/build-a-next-generation-bi-with-a-game-changing-bi-strategy" TargetMode="External"/><Relationship Id="rId47" Type="http://schemas.openxmlformats.org/officeDocument/2006/relationships/hyperlink" Target="https://www.infotech.com/research/ss/build-a-strong-approach-to-business-requirements-gathering" TargetMode="External"/><Relationship Id="rId7" Type="http://schemas.openxmlformats.org/officeDocument/2006/relationships/hyperlink" Target="https://www.infotech.com/research/ss/take-the-pain-out-of-it-policies" TargetMode="External"/><Relationship Id="rId2" Type="http://schemas.openxmlformats.org/officeDocument/2006/relationships/image" Target="../media/image21.png"/><Relationship Id="rId16" Type="http://schemas.openxmlformats.org/officeDocument/2006/relationships/hyperlink" Target="https://www.infotech.com/research/ss/design-build-a-user-facing-service-catalog" TargetMode="External"/><Relationship Id="rId29" Type="http://schemas.openxmlformats.org/officeDocument/2006/relationships/hyperlink" Target="https://www.infotech.com/research/ss/establish-a-right-sized-release-and-deployment-management-process" TargetMode="External"/><Relationship Id="rId1" Type="http://schemas.openxmlformats.org/officeDocument/2006/relationships/slideLayout" Target="../slideLayouts/slideLayout11.xml"/><Relationship Id="rId6" Type="http://schemas.openxmlformats.org/officeDocument/2006/relationships/hyperlink" Target="https://www.infotech.com/research/ss/kick-start-it-led-business-innovation" TargetMode="External"/><Relationship Id="rId11" Type="http://schemas.openxmlformats.org/officeDocument/2006/relationships/hyperlink" Target="https://www.infotech.com/research/ss/transfer-it-knowledge-before-it-s-gone" TargetMode="External"/><Relationship Id="rId24" Type="http://schemas.openxmlformats.org/officeDocument/2006/relationships/hyperlink" Target="https://www.infotech.com/research/ss/create-a-configuration-management-roadmap" TargetMode="External"/><Relationship Id="rId32" Type="http://schemas.openxmlformats.org/officeDocument/2006/relationships/hyperlink" Target="https://www.infotech.com/research/ss/establish-an-effective-system-of-internal-it-controls-to-mitigate-risks" TargetMode="External"/><Relationship Id="rId37" Type="http://schemas.openxmlformats.org/officeDocument/2006/relationships/hyperlink" Target="https://www.infotech.com/research/ss/govern-and-manage-an-enterprise-software-implementation" TargetMode="External"/><Relationship Id="rId40" Type="http://schemas.openxmlformats.org/officeDocument/2006/relationships/hyperlink" Target="https://www.infotech.com/research/ss/develop-an-annual-maintenance-program-for-critical-applications" TargetMode="External"/><Relationship Id="rId45" Type="http://schemas.openxmlformats.org/officeDocument/2006/relationships/hyperlink" Target="https://www.infotech.com/research/ss/develop-a-project-portfolio-management-strategy" TargetMode="External"/><Relationship Id="rId5" Type="http://schemas.openxmlformats.org/officeDocument/2006/relationships/hyperlink" Target="https://www.infotech.com/research/ss/develop-meaningful-service-metrics-to-ensure-business-and-user-satisfaction" TargetMode="External"/><Relationship Id="rId15" Type="http://schemas.openxmlformats.org/officeDocument/2006/relationships/hyperlink" Target="https://www.infotech.com/research/ss/increase-it-productivity-by-25-by-actively-focusing-on-employee-engagement" TargetMode="External"/><Relationship Id="rId23" Type="http://schemas.openxmlformats.org/officeDocument/2006/relationships/hyperlink" Target="https://www.infotech.com/research/ss/optimize-change-management" TargetMode="External"/><Relationship Id="rId28" Type="http://schemas.openxmlformats.org/officeDocument/2006/relationships/hyperlink" Target="https://www.infotech.com/research/ss/build-a-security-governance-and-management-plan" TargetMode="External"/><Relationship Id="rId36" Type="http://schemas.openxmlformats.org/officeDocument/2006/relationships/hyperlink" Target="https://www.infotech.com/research/ss/build-a-business-driven-application-roadmap-using-an-agile-approach" TargetMode="External"/><Relationship Id="rId10" Type="http://schemas.openxmlformats.org/officeDocument/2006/relationships/hyperlink" Target="https://www.infotech.com/research/ss/manage-your-vendors-before-they-manage-you" TargetMode="External"/><Relationship Id="rId19" Type="http://schemas.openxmlformats.org/officeDocument/2006/relationships/hyperlink" Target="https://www.infotech.com/research/ss/drive-efficiency-and-agility-with-a-fit-for-purpose-quality-management-program" TargetMode="External"/><Relationship Id="rId31" Type="http://schemas.openxmlformats.org/officeDocument/2006/relationships/hyperlink" Target="https://www.infotech.com/research/ss/build-an-information-security-strategy" TargetMode="External"/><Relationship Id="rId44" Type="http://schemas.openxmlformats.org/officeDocument/2006/relationships/hyperlink" Target="https://www.infotech.com/research/ss/conquer-data-quality-challenges-in-4-steps" TargetMode="External"/><Relationship Id="rId4" Type="http://schemas.openxmlformats.org/officeDocument/2006/relationships/hyperlink" Target="https://www.infotech.com/research/ss/define-an-it-strategy-and-roadmap" TargetMode="External"/><Relationship Id="rId9" Type="http://schemas.openxmlformats.org/officeDocument/2006/relationships/hyperlink" Target="https://www.infotech.com/research/ss/build-an-it-budget-that-demonstrates-value-delivery" TargetMode="External"/><Relationship Id="rId14" Type="http://schemas.openxmlformats.org/officeDocument/2006/relationships/hyperlink" Target="https://www.infotech.com/research/ss/transform-it-through-strategic-organizational-design" TargetMode="External"/><Relationship Id="rId22" Type="http://schemas.openxmlformats.org/officeDocument/2006/relationships/hyperlink" Target="https://www.infotech.com/research/ss/improve-it-operations-management" TargetMode="External"/><Relationship Id="rId27" Type="http://schemas.openxmlformats.org/officeDocument/2006/relationships/hyperlink" Target="https://www.infotech.com/research/ss/manage-stakeholder-relations" TargetMode="External"/><Relationship Id="rId30" Type="http://schemas.openxmlformats.org/officeDocument/2006/relationships/hyperlink" Target="https://www.infotech.com/research/ss/manage-scarce-resources-with-effective-incident-and-problem-management" TargetMode="External"/><Relationship Id="rId35" Type="http://schemas.openxmlformats.org/officeDocument/2006/relationships/hyperlink" Target="https://www.infotech.com/research/ss/create-a-right-sized-disaster-recovery-plan" TargetMode="External"/><Relationship Id="rId43" Type="http://schemas.openxmlformats.org/officeDocument/2006/relationships/hyperlink" Target="https://www.infotech.com/research/ss/modernize-data-architecture-for-measurable-business-results" TargetMode="External"/><Relationship Id="rId8" Type="http://schemas.openxmlformats.org/officeDocument/2006/relationships/hyperlink" Target="https://www.infotech.com/research/ss/establish-the-benefits-realization-process" TargetMode="External"/><Relationship Id="rId3" Type="http://schemas.openxmlformats.org/officeDocument/2006/relationships/hyperlink" Target="https://www.infotech.com/research/ss/redesign-it-governance-to-drive-optimal-business-results" TargetMode="External"/><Relationship Id="rId12" Type="http://schemas.openxmlformats.org/officeDocument/2006/relationships/hyperlink" Target="https://www.infotech.com/research/ss/minimize-the-damage-of-it-cost-cuts" TargetMode="External"/><Relationship Id="rId17" Type="http://schemas.openxmlformats.org/officeDocument/2006/relationships/hyperlink" Target="https://www.infotech.com/research/ss/assess-and-optimize-ea-capability" TargetMode="External"/><Relationship Id="rId25" Type="http://schemas.openxmlformats.org/officeDocument/2006/relationships/hyperlink" Target="https://www.infotech.com/research/ss/standardize-the-service-desk" TargetMode="External"/><Relationship Id="rId33" Type="http://schemas.openxmlformats.org/officeDocument/2006/relationships/hyperlink" Target="https://www.infotech.com/research/ss/take-control-of-compliance-improvement-to-conquer-every-audit" TargetMode="External"/><Relationship Id="rId38" Type="http://schemas.openxmlformats.org/officeDocument/2006/relationships/hyperlink" Target="https://www.infotech.com/research/ss/create-a-horizontally-optimized-sdlc-to-better-meet-business-demands" TargetMode="External"/><Relationship Id="rId46" Type="http://schemas.openxmlformats.org/officeDocument/2006/relationships/hyperlink" Target="https://www.infotech.com/research/ss/tailor-project-management-processes-to-fit-your-projects" TargetMode="External"/><Relationship Id="rId20" Type="http://schemas.openxmlformats.org/officeDocument/2006/relationships/hyperlink" Target="https://www.infotech.com/research/ss/establish-a-program-to-enable-effective-performance-monitoring" TargetMode="External"/><Relationship Id="rId41" Type="http://schemas.openxmlformats.org/officeDocument/2006/relationships/hyperlink" Target="https://www.infotech.com/research/ss/drive-organizational-change-from-the-pm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Build a Vendor Security Assessment Service</a:t>
            </a:r>
            <a:endParaRPr lang="en-US" dirty="0"/>
          </a:p>
        </p:txBody>
      </p:sp>
      <p:sp>
        <p:nvSpPr>
          <p:cNvPr id="5" name="Tagline"/>
          <p:cNvSpPr>
            <a:spLocks noGrp="1"/>
          </p:cNvSpPr>
          <p:nvPr>
            <p:ph type="body" sz="quarter" idx="16"/>
          </p:nvPr>
        </p:nvSpPr>
        <p:spPr/>
        <p:txBody>
          <a:bodyPr/>
          <a:lstStyle/>
          <a:p>
            <a:r>
              <a:rPr lang="en-US" dirty="0" smtClean="0"/>
              <a:t>Use a risk-based approach to right-size your vendor security assessments</a:t>
            </a:r>
            <a:endParaRPr lang="en-US" dirty="0"/>
          </a:p>
        </p:txBody>
      </p:sp>
      <p:grpSp>
        <p:nvGrpSpPr>
          <p:cNvPr id="6" name="Group 5"/>
          <p:cNvGrpSpPr/>
          <p:nvPr/>
        </p:nvGrpSpPr>
        <p:grpSpPr>
          <a:xfrm>
            <a:off x="0" y="5402461"/>
            <a:ext cx="9144000" cy="1455539"/>
            <a:chOff x="0" y="5402461"/>
            <a:chExt cx="9144000" cy="1455539"/>
          </a:xfrm>
        </p:grpSpPr>
        <p:sp>
          <p:nvSpPr>
            <p:cNvPr id="7" name="Rectangle 6"/>
            <p:cNvSpPr/>
            <p:nvPr/>
          </p:nvSpPr>
          <p:spPr>
            <a:xfrm>
              <a:off x="0" y="5402461"/>
              <a:ext cx="9144000" cy="14555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0" y="5402461"/>
              <a:ext cx="9144000" cy="1455539"/>
              <a:chOff x="0" y="5402461"/>
              <a:chExt cx="9144000" cy="1455539"/>
            </a:xfrm>
          </p:grpSpPr>
          <p:pic>
            <p:nvPicPr>
              <p:cNvPr id="9" name="Picture 8"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p:cNvGrpSpPr/>
              <p:nvPr/>
            </p:nvGrpSpPr>
            <p:grpSpPr>
              <a:xfrm>
                <a:off x="0" y="6266557"/>
                <a:ext cx="9144000" cy="591443"/>
                <a:chOff x="0" y="6266557"/>
                <a:chExt cx="9144000" cy="591443"/>
              </a:xfrm>
            </p:grpSpPr>
            <p:sp>
              <p:nvSpPr>
                <p:cNvPr id="11" name="Rectangle 10"/>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1997-2018 Info-Tech Research Group</a:t>
                  </a:r>
                  <a:endParaRPr lang="en-CA" sz="800" dirty="0">
                    <a:solidFill>
                      <a:schemeClr val="bg1">
                        <a:lumMod val="65000"/>
                      </a:schemeClr>
                    </a:solidFill>
                  </a:endParaRPr>
                </a:p>
              </p:txBody>
            </p:sp>
            <p:sp>
              <p:nvSpPr>
                <p:cNvPr id="12" name="Rectangle 11"/>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12"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16814484"/>
              </p:ext>
            </p:extLst>
          </p:nvPr>
        </p:nvGraphicFramePr>
        <p:xfrm>
          <a:off x="86984" y="1589010"/>
          <a:ext cx="8799876" cy="4705669"/>
        </p:xfrm>
        <a:graphic>
          <a:graphicData uri="http://schemas.openxmlformats.org/drawingml/2006/table">
            <a:tbl>
              <a:tblPr firstRow="1" bandRow="1">
                <a:tableStyleId>{5C22544A-7EE6-4342-B048-85BDC9FD1C3A}</a:tableStyleId>
              </a:tblPr>
              <a:tblGrid>
                <a:gridCol w="1191600"/>
                <a:gridCol w="2536092"/>
                <a:gridCol w="2536092"/>
                <a:gridCol w="2536092"/>
              </a:tblGrid>
              <a:tr h="1441573">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smtClean="0">
                          <a:solidFill>
                            <a:schemeClr val="tx1"/>
                          </a:solidFill>
                        </a:rPr>
                        <a:t>1.1 Identify Requirements</a:t>
                      </a:r>
                      <a:endParaRPr lang="en-CA" sz="400" b="0" dirty="0" smtClean="0">
                        <a:solidFill>
                          <a:schemeClr val="tx1"/>
                        </a:solidFill>
                      </a:endParaRPr>
                    </a:p>
                    <a:p>
                      <a:pPr>
                        <a:spcAft>
                          <a:spcPts val="600"/>
                        </a:spcAft>
                      </a:pPr>
                      <a:r>
                        <a:rPr lang="en-CA" sz="1000" dirty="0" smtClean="0">
                          <a:solidFill>
                            <a:schemeClr val="tx1"/>
                          </a:solidFill>
                        </a:rPr>
                        <a:t>1.2 Develop Policy</a:t>
                      </a:r>
                    </a:p>
                    <a:p>
                      <a:pPr>
                        <a:spcAft>
                          <a:spcPts val="600"/>
                        </a:spcAft>
                      </a:pPr>
                      <a:r>
                        <a:rPr lang="en-CA" sz="1000" dirty="0" smtClean="0">
                          <a:solidFill>
                            <a:schemeClr val="tx1"/>
                          </a:solidFill>
                        </a:rPr>
                        <a:t>1.3 Identify Roles</a:t>
                      </a:r>
                    </a:p>
                    <a:p>
                      <a:pPr>
                        <a:spcAft>
                          <a:spcPts val="600"/>
                        </a:spcAft>
                      </a:pPr>
                      <a:r>
                        <a:rPr lang="en-US" sz="1000" dirty="0" smtClean="0">
                          <a:solidFill>
                            <a:schemeClr val="tx1"/>
                          </a:solidFill>
                        </a:rPr>
                        <a:t>1.4 Define Process</a:t>
                      </a:r>
                    </a:p>
                    <a:p>
                      <a:pPr>
                        <a:spcAft>
                          <a:spcPts val="600"/>
                        </a:spcAft>
                      </a:pPr>
                      <a:r>
                        <a:rPr lang="en-US" sz="1000" dirty="0" smtClean="0">
                          <a:solidFill>
                            <a:schemeClr val="tx1"/>
                          </a:solidFill>
                        </a:rPr>
                        <a:t>1.5 Define Treatment Matrix</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Assess Service Risk</a:t>
                      </a:r>
                      <a:endParaRPr kumimoji="0" lang="en-CA" sz="400" b="0" i="0" u="none" strike="noStrike" kern="1200" cap="none" spc="0" normalizeH="0" baseline="0" noProof="0" dirty="0" smtClean="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2.2 </a:t>
                      </a:r>
                      <a:r>
                        <a:rPr lang="en-CA" sz="1000" dirty="0" smtClean="0">
                          <a:solidFill>
                            <a:srgbClr val="333333"/>
                          </a:solidFill>
                        </a:rPr>
                        <a:t>Develop Questionnaire</a:t>
                      </a: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000" dirty="0" smtClean="0">
                          <a:solidFill>
                            <a:srgbClr val="333333"/>
                          </a:solidFill>
                        </a:rPr>
                        <a:t>2.3 Define Technical Assessments</a:t>
                      </a: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000" dirty="0" smtClean="0">
                          <a:solidFill>
                            <a:srgbClr val="333333"/>
                          </a:solidFill>
                        </a:rPr>
                        <a:t>2.4 Define Other Vendor</a:t>
                      </a:r>
                      <a:r>
                        <a:rPr lang="en-US" sz="1000" baseline="0" dirty="0" smtClean="0">
                          <a:solidFill>
                            <a:srgbClr val="333333"/>
                          </a:solidFill>
                        </a:rPr>
                        <a:t> Assessments</a:t>
                      </a: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000" baseline="0" dirty="0" smtClean="0">
                          <a:solidFill>
                            <a:srgbClr val="333333"/>
                          </a:solidFill>
                        </a:rPr>
                        <a:t>2.5 Assess Vendor Risk</a:t>
                      </a:r>
                      <a:endParaRPr lang="en-CA" sz="1000" dirty="0" smtClean="0">
                        <a:solidFill>
                          <a:srgbClr val="333333"/>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3.1 Treat Risks</a:t>
                      </a:r>
                      <a:endParaRPr lang="en-CA" sz="1000" baseline="0" dirty="0" smtClean="0">
                        <a:solidFill>
                          <a:schemeClr val="tx1"/>
                        </a:solidFill>
                      </a:endParaRPr>
                    </a:p>
                    <a:p>
                      <a:pPr>
                        <a:spcAft>
                          <a:spcPts val="600"/>
                        </a:spcAft>
                      </a:pPr>
                      <a:r>
                        <a:rPr lang="en-CA" sz="1000" baseline="0" dirty="0" smtClean="0">
                          <a:solidFill>
                            <a:schemeClr val="tx1"/>
                          </a:solidFill>
                        </a:rPr>
                        <a:t>3.2 Deploy the Process</a:t>
                      </a:r>
                    </a:p>
                    <a:p>
                      <a:pPr>
                        <a:spcAft>
                          <a:spcPts val="600"/>
                        </a:spcAft>
                      </a:pPr>
                      <a:r>
                        <a:rPr lang="en-US" sz="1000" baseline="0" dirty="0" smtClean="0">
                          <a:solidFill>
                            <a:schemeClr val="tx1"/>
                          </a:solidFill>
                        </a:rPr>
                        <a:t>3.3 Monitor the Process</a:t>
                      </a:r>
                      <a:endParaRPr lang="en-CA" sz="900" dirty="0" smtClean="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632242">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Open Sans"/>
                        </a:rPr>
                        <a:t>Identify</a:t>
                      </a:r>
                      <a:r>
                        <a:rPr lang="en-US" sz="1000" b="0" baseline="0" dirty="0" smtClean="0">
                          <a:cs typeface="Open Sans"/>
                        </a:rPr>
                        <a:t> requirements and develop the policy.</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Define</a:t>
                      </a:r>
                      <a:r>
                        <a:rPr lang="en-US" sz="1000" b="0" baseline="0" dirty="0" smtClean="0">
                          <a:cs typeface="Open Sans"/>
                        </a:rPr>
                        <a:t> the RACI matrix, process, and treatment matrix.</a:t>
                      </a:r>
                      <a:endParaRPr lang="en-US" sz="1000" b="0" dirty="0" smtClean="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Customize</a:t>
                      </a:r>
                      <a:r>
                        <a:rPr lang="en-US" sz="1000" b="0" baseline="0" dirty="0" smtClean="0">
                          <a:cs typeface="Open Sans"/>
                        </a:rPr>
                        <a:t> the </a:t>
                      </a:r>
                      <a:r>
                        <a:rPr lang="en-US" sz="1000" b="0" i="1" baseline="0" dirty="0" smtClean="0">
                          <a:cs typeface="Open Sans"/>
                        </a:rPr>
                        <a:t>Service Risk Questionnaire.</a:t>
                      </a:r>
                      <a:endParaRPr lang="en-US" sz="1000" b="0" i="1" dirty="0" smtClean="0">
                        <a:cs typeface="Open Sans"/>
                      </a:endParaRPr>
                    </a:p>
                    <a:p>
                      <a:pPr marL="228600" indent="-228600">
                        <a:spcAft>
                          <a:spcPts val="600"/>
                        </a:spcAft>
                        <a:buSzPct val="150000"/>
                        <a:buBlip>
                          <a:blip r:embed="rId3"/>
                        </a:buBlip>
                      </a:pPr>
                      <a:r>
                        <a:rPr lang="en-US" sz="1000" b="0" dirty="0" smtClean="0">
                          <a:cs typeface="Open Sans"/>
                        </a:rPr>
                        <a:t>Develop</a:t>
                      </a:r>
                      <a:r>
                        <a:rPr lang="en-US" sz="1000" b="0" baseline="0" dirty="0" smtClean="0">
                          <a:cs typeface="Open Sans"/>
                        </a:rPr>
                        <a:t> vendor risk assessment methodology.</a:t>
                      </a:r>
                      <a:endParaRPr lang="en-US" sz="1000" b="0" dirty="0" smtClean="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Customize the </a:t>
                      </a:r>
                      <a:r>
                        <a:rPr lang="en-US" sz="1000" b="0" i="1" dirty="0" smtClean="0">
                          <a:cs typeface="Open Sans"/>
                        </a:rPr>
                        <a:t>Vendor</a:t>
                      </a:r>
                      <a:r>
                        <a:rPr lang="en-US" sz="1000" b="0" i="1" baseline="0" dirty="0" smtClean="0">
                          <a:cs typeface="Open Sans"/>
                        </a:rPr>
                        <a:t> Security Inventory </a:t>
                      </a:r>
                      <a:r>
                        <a:rPr lang="en-US" sz="1000" b="0" baseline="0" dirty="0" smtClean="0">
                          <a:cs typeface="Open Sans"/>
                        </a:rPr>
                        <a:t>and develop implementation strategy.</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Develop</a:t>
                      </a:r>
                      <a:r>
                        <a:rPr lang="en-US" sz="1000" b="0" baseline="0" dirty="0" smtClean="0">
                          <a:cs typeface="Open Sans"/>
                        </a:rPr>
                        <a:t> metrics.</a:t>
                      </a: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00000">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Define Governance</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US" sz="1000" dirty="0" smtClean="0"/>
                        <a:t>Develop</a:t>
                      </a:r>
                      <a:r>
                        <a:rPr lang="en-US" sz="1000" baseline="0" dirty="0" smtClean="0"/>
                        <a:t> Assessment Methodology</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Deploy Process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a:t>
                      </a:r>
                    </a:p>
                    <a:p>
                      <a:pPr marL="171450" indent="-171450">
                        <a:buFont typeface="Arial" panose="020B0604020202020204" pitchFamily="34" charset="0"/>
                        <a:buChar char="•"/>
                      </a:pPr>
                      <a:r>
                        <a:rPr lang="en-CA" sz="1000" dirty="0" smtClean="0"/>
                        <a:t>Policy and process</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Outcome:</a:t>
                      </a:r>
                    </a:p>
                    <a:p>
                      <a:pPr marL="171450" indent="-171450">
                        <a:buFont typeface="Arial" panose="020B0604020202020204" pitchFamily="34" charset="0"/>
                        <a:buChar char="•"/>
                      </a:pPr>
                      <a:r>
                        <a:rPr lang="en-US" sz="1000" dirty="0" smtClean="0"/>
                        <a:t>Assessment</a:t>
                      </a:r>
                      <a:r>
                        <a:rPr lang="en-US" sz="1000" baseline="0" dirty="0" smtClean="0"/>
                        <a:t> methodology</a:t>
                      </a:r>
                      <a:endParaRPr lang="en-CA" sz="1000" dirty="0" smtClean="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Outcome:</a:t>
                      </a:r>
                    </a:p>
                    <a:p>
                      <a:pPr marL="171450" indent="-171450">
                        <a:buFont typeface="Arial" panose="020B0604020202020204" pitchFamily="34" charset="0"/>
                        <a:buChar char="•"/>
                      </a:pPr>
                      <a:r>
                        <a:rPr lang="en-US" sz="1000" dirty="0" smtClean="0"/>
                        <a:t>Deployment</a:t>
                      </a:r>
                      <a:r>
                        <a:rPr lang="en-US" sz="1000" baseline="0" dirty="0" smtClean="0"/>
                        <a:t> and monitoring strategy</a:t>
                      </a:r>
                      <a:endParaRPr lang="en-CA" sz="1000" dirty="0" smtClean="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250381"/>
            <a:ext cx="974520" cy="877885"/>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5" y="1580214"/>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282239" y="4709933"/>
            <a:ext cx="752006" cy="483279"/>
          </a:xfrm>
          <a:prstGeom prst="rect">
            <a:avLst/>
          </a:prstGeom>
          <a:effectLst/>
        </p:spPr>
      </p:pic>
      <p:sp>
        <p:nvSpPr>
          <p:cNvPr id="15" name="Chevron 14"/>
          <p:cNvSpPr/>
          <p:nvPr/>
        </p:nvSpPr>
        <p:spPr>
          <a:xfrm>
            <a:off x="1301687" y="113577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1. Define Governance and Process</a:t>
            </a:r>
            <a:endParaRPr lang="en-US" sz="1400" dirty="0">
              <a:solidFill>
                <a:srgbClr val="FFFFFF"/>
              </a:solidFill>
            </a:endParaRPr>
          </a:p>
        </p:txBody>
      </p:sp>
      <p:sp>
        <p:nvSpPr>
          <p:cNvPr id="16" name="Chevron 15"/>
          <p:cNvSpPr/>
          <p:nvPr/>
        </p:nvSpPr>
        <p:spPr>
          <a:xfrm>
            <a:off x="3838233" y="113577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2. Develop Assessment Methodology</a:t>
            </a:r>
            <a:endParaRPr lang="en-US" sz="1400" dirty="0">
              <a:solidFill>
                <a:srgbClr val="FFFFFF"/>
              </a:solidFill>
            </a:endParaRPr>
          </a:p>
        </p:txBody>
      </p:sp>
      <p:sp>
        <p:nvSpPr>
          <p:cNvPr id="17" name="Chevron 16"/>
          <p:cNvSpPr/>
          <p:nvPr/>
        </p:nvSpPr>
        <p:spPr>
          <a:xfrm>
            <a:off x="6371121" y="1135775"/>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3. Implement Process</a:t>
            </a:r>
            <a:endParaRPr lang="en-US" sz="1400" dirty="0">
              <a:solidFill>
                <a:srgbClr val="FFFFFF"/>
              </a:solidFill>
            </a:endParaRPr>
          </a:p>
        </p:txBody>
      </p:sp>
      <p:sp>
        <p:nvSpPr>
          <p:cNvPr id="3" name="Title 2"/>
          <p:cNvSpPr>
            <a:spLocks noGrp="1"/>
          </p:cNvSpPr>
          <p:nvPr>
            <p:ph type="title"/>
          </p:nvPr>
        </p:nvSpPr>
        <p:spPr/>
        <p:txBody>
          <a:bodyPr/>
          <a:lstStyle/>
          <a:p>
            <a:r>
              <a:rPr lang="en-US" dirty="0"/>
              <a:t>Build a Vendor Security Assessment Service </a:t>
            </a:r>
            <a:r>
              <a:rPr lang="en-US" dirty="0" smtClean="0"/>
              <a:t>– </a:t>
            </a:r>
            <a:r>
              <a:rPr lang="en-US" dirty="0"/>
              <a:t>project overview</a:t>
            </a:r>
            <a:endParaRPr lang="en-CA" dirty="0"/>
          </a:p>
        </p:txBody>
      </p:sp>
      <p:grpSp>
        <p:nvGrpSpPr>
          <p:cNvPr id="10" name="Group 9"/>
          <p:cNvGrpSpPr/>
          <p:nvPr/>
        </p:nvGrpSpPr>
        <p:grpSpPr>
          <a:xfrm>
            <a:off x="-10926" y="6519972"/>
            <a:ext cx="9154925" cy="338028"/>
            <a:chOff x="-10926" y="6519972"/>
            <a:chExt cx="9154925" cy="338028"/>
          </a:xfrm>
        </p:grpSpPr>
        <p:sp>
          <p:nvSpPr>
            <p:cNvPr id="11" name="Rectangle 10"/>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2" name="Rectangle 11"/>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23718935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6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0043" y="1421029"/>
            <a:ext cx="7705505" cy="4370700"/>
          </a:xfrm>
          <a:prstGeom prst="rect">
            <a:avLst/>
          </a:prstGeom>
        </p:spPr>
      </p:pic>
      <p:sp>
        <p:nvSpPr>
          <p:cNvPr id="69" name="Rectangle 68">
            <a:hlinkClick r:id="rId3"/>
          </p:cNvPr>
          <p:cNvSpPr/>
          <p:nvPr/>
        </p:nvSpPr>
        <p:spPr>
          <a:xfrm>
            <a:off x="743961" y="172334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0" name="Rectangle 69">
            <a:hlinkClick r:id="rId4"/>
          </p:cNvPr>
          <p:cNvSpPr/>
          <p:nvPr/>
        </p:nvSpPr>
        <p:spPr>
          <a:xfrm>
            <a:off x="743961" y="238984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1" name="Rectangle 70">
            <a:hlinkClick r:id="rId5"/>
          </p:cNvPr>
          <p:cNvSpPr/>
          <p:nvPr/>
        </p:nvSpPr>
        <p:spPr>
          <a:xfrm>
            <a:off x="761305" y="29881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2" name="Rectangle 71">
            <a:hlinkClick r:id="rId6"/>
          </p:cNvPr>
          <p:cNvSpPr/>
          <p:nvPr/>
        </p:nvSpPr>
        <p:spPr>
          <a:xfrm>
            <a:off x="1542490" y="304053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3" name="Rectangle 72">
            <a:hlinkClick r:id="rId7"/>
          </p:cNvPr>
          <p:cNvSpPr/>
          <p:nvPr/>
        </p:nvSpPr>
        <p:spPr>
          <a:xfrm>
            <a:off x="1527650" y="237380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4" name="Rectangle 73">
            <a:hlinkClick r:id="rId8"/>
          </p:cNvPr>
          <p:cNvSpPr/>
          <p:nvPr/>
        </p:nvSpPr>
        <p:spPr>
          <a:xfrm>
            <a:off x="751761" y="36259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5" name="Rectangle 74">
            <a:hlinkClick r:id="rId9"/>
          </p:cNvPr>
          <p:cNvSpPr/>
          <p:nvPr/>
        </p:nvSpPr>
        <p:spPr>
          <a:xfrm>
            <a:off x="743961" y="447251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6" name="Rectangle 75">
            <a:hlinkClick r:id="rId9"/>
          </p:cNvPr>
          <p:cNvSpPr/>
          <p:nvPr/>
        </p:nvSpPr>
        <p:spPr>
          <a:xfrm>
            <a:off x="756226" y="4268945"/>
            <a:ext cx="690773" cy="558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7" name="Rectangle 76">
            <a:hlinkClick r:id="rId10"/>
          </p:cNvPr>
          <p:cNvSpPr/>
          <p:nvPr/>
        </p:nvSpPr>
        <p:spPr>
          <a:xfrm>
            <a:off x="753192" y="49175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8" name="Rectangle 77">
            <a:hlinkClick r:id="rId11"/>
          </p:cNvPr>
          <p:cNvSpPr/>
          <p:nvPr/>
        </p:nvSpPr>
        <p:spPr>
          <a:xfrm>
            <a:off x="1528664" y="426752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9" name="Rectangle 78">
            <a:hlinkClick r:id="rId12"/>
          </p:cNvPr>
          <p:cNvSpPr/>
          <p:nvPr/>
        </p:nvSpPr>
        <p:spPr>
          <a:xfrm>
            <a:off x="1526014" y="489128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0" name="Rectangle 79">
            <a:hlinkClick r:id="rId13"/>
          </p:cNvPr>
          <p:cNvSpPr/>
          <p:nvPr/>
        </p:nvSpPr>
        <p:spPr>
          <a:xfrm>
            <a:off x="2286489" y="2980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1" name="Rectangle 80">
            <a:hlinkClick r:id="rId14"/>
          </p:cNvPr>
          <p:cNvSpPr/>
          <p:nvPr/>
        </p:nvSpPr>
        <p:spPr>
          <a:xfrm>
            <a:off x="2292982" y="362690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2" name="Rectangle 81">
            <a:hlinkClick r:id="rId15"/>
          </p:cNvPr>
          <p:cNvSpPr/>
          <p:nvPr/>
        </p:nvSpPr>
        <p:spPr>
          <a:xfrm>
            <a:off x="2303272" y="4247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3" name="Rectangle 82">
            <a:hlinkClick r:id="rId16"/>
          </p:cNvPr>
          <p:cNvSpPr/>
          <p:nvPr/>
        </p:nvSpPr>
        <p:spPr>
          <a:xfrm>
            <a:off x="2286706" y="489105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4" name="Rectangle 83">
            <a:hlinkClick r:id="rId17"/>
          </p:cNvPr>
          <p:cNvSpPr/>
          <p:nvPr/>
        </p:nvSpPr>
        <p:spPr>
          <a:xfrm>
            <a:off x="3060303"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5" name="Rectangle 84">
            <a:hlinkClick r:id="rId18"/>
          </p:cNvPr>
          <p:cNvSpPr/>
          <p:nvPr/>
        </p:nvSpPr>
        <p:spPr>
          <a:xfrm>
            <a:off x="3052260" y="425608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6" name="Rectangle 85">
            <a:hlinkClick r:id="rId19"/>
          </p:cNvPr>
          <p:cNvSpPr/>
          <p:nvPr/>
        </p:nvSpPr>
        <p:spPr>
          <a:xfrm>
            <a:off x="3046490" y="487910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7" name="Rectangle 86">
            <a:hlinkClick r:id="rId20"/>
          </p:cNvPr>
          <p:cNvSpPr/>
          <p:nvPr/>
        </p:nvSpPr>
        <p:spPr>
          <a:xfrm>
            <a:off x="3839732" y="36123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8" name="Rectangle 87">
            <a:hlinkClick r:id="rId21"/>
          </p:cNvPr>
          <p:cNvSpPr/>
          <p:nvPr/>
        </p:nvSpPr>
        <p:spPr>
          <a:xfrm>
            <a:off x="3825906"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9" name="Rectangle 88">
            <a:hlinkClick r:id="rId22"/>
          </p:cNvPr>
          <p:cNvSpPr/>
          <p:nvPr/>
        </p:nvSpPr>
        <p:spPr>
          <a:xfrm>
            <a:off x="3846849" y="488088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0" name="Rectangle 89">
            <a:hlinkClick r:id="rId23"/>
          </p:cNvPr>
          <p:cNvSpPr/>
          <p:nvPr/>
        </p:nvSpPr>
        <p:spPr>
          <a:xfrm>
            <a:off x="4611083" y="362687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1" name="Rectangle 90">
            <a:hlinkClick r:id="rId24"/>
          </p:cNvPr>
          <p:cNvSpPr/>
          <p:nvPr/>
        </p:nvSpPr>
        <p:spPr>
          <a:xfrm>
            <a:off x="4619005" y="430708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2" name="Rectangle 91">
            <a:hlinkClick r:id="rId25"/>
          </p:cNvPr>
          <p:cNvSpPr/>
          <p:nvPr/>
        </p:nvSpPr>
        <p:spPr>
          <a:xfrm>
            <a:off x="4619970" y="48653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3" name="Rectangle 92">
            <a:hlinkClick r:id="rId26"/>
          </p:cNvPr>
          <p:cNvSpPr/>
          <p:nvPr/>
        </p:nvSpPr>
        <p:spPr>
          <a:xfrm>
            <a:off x="5409496" y="361264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4" name="Rectangle 93">
            <a:hlinkClick r:id="rId27"/>
          </p:cNvPr>
          <p:cNvSpPr/>
          <p:nvPr/>
        </p:nvSpPr>
        <p:spPr>
          <a:xfrm>
            <a:off x="1535924" y="3643102"/>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5" name="Rectangle 94">
            <a:hlinkClick r:id="rId28"/>
          </p:cNvPr>
          <p:cNvSpPr/>
          <p:nvPr/>
        </p:nvSpPr>
        <p:spPr>
          <a:xfrm>
            <a:off x="5385179" y="29892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96" name="Rectangle 95">
            <a:hlinkClick r:id="rId29"/>
          </p:cNvPr>
          <p:cNvSpPr/>
          <p:nvPr/>
        </p:nvSpPr>
        <p:spPr>
          <a:xfrm>
            <a:off x="5371121"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7" name="Rectangle 96">
            <a:hlinkClick r:id="rId30"/>
          </p:cNvPr>
          <p:cNvSpPr/>
          <p:nvPr/>
        </p:nvSpPr>
        <p:spPr>
          <a:xfrm>
            <a:off x="5385179" y="48780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8" name="Rectangle 97">
            <a:hlinkClick r:id="rId31"/>
          </p:cNvPr>
          <p:cNvSpPr/>
          <p:nvPr/>
        </p:nvSpPr>
        <p:spPr>
          <a:xfrm>
            <a:off x="6156533" y="23648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99" name="Rectangle 98">
            <a:hlinkClick r:id="rId32"/>
          </p:cNvPr>
          <p:cNvSpPr/>
          <p:nvPr/>
        </p:nvSpPr>
        <p:spPr>
          <a:xfrm>
            <a:off x="6155131" y="2993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0" name="Rectangle 99">
            <a:hlinkClick r:id="rId33"/>
          </p:cNvPr>
          <p:cNvSpPr/>
          <p:nvPr/>
        </p:nvSpPr>
        <p:spPr>
          <a:xfrm>
            <a:off x="6152304"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1" name="Rectangle 100">
            <a:hlinkClick r:id="rId34"/>
          </p:cNvPr>
          <p:cNvSpPr/>
          <p:nvPr/>
        </p:nvSpPr>
        <p:spPr>
          <a:xfrm>
            <a:off x="6166663" y="427181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2" name="Rectangle 101">
            <a:hlinkClick r:id="rId35"/>
          </p:cNvPr>
          <p:cNvSpPr/>
          <p:nvPr/>
        </p:nvSpPr>
        <p:spPr>
          <a:xfrm>
            <a:off x="6159324" y="489073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3" name="Rectangle 102">
            <a:hlinkClick r:id="rId36"/>
          </p:cNvPr>
          <p:cNvSpPr/>
          <p:nvPr/>
        </p:nvSpPr>
        <p:spPr>
          <a:xfrm>
            <a:off x="6936485" y="173181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4" name="Rectangle 103">
            <a:hlinkClick r:id="rId37"/>
          </p:cNvPr>
          <p:cNvSpPr/>
          <p:nvPr/>
        </p:nvSpPr>
        <p:spPr>
          <a:xfrm>
            <a:off x="6944302" y="234838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5" name="Rectangle 104">
            <a:hlinkClick r:id="rId38"/>
          </p:cNvPr>
          <p:cNvSpPr/>
          <p:nvPr/>
        </p:nvSpPr>
        <p:spPr>
          <a:xfrm>
            <a:off x="6911773" y="300106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6" name="Rectangle 105">
            <a:hlinkClick r:id="rId39"/>
          </p:cNvPr>
          <p:cNvSpPr/>
          <p:nvPr/>
        </p:nvSpPr>
        <p:spPr>
          <a:xfrm>
            <a:off x="6933487"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7" name="Rectangle 106">
            <a:hlinkClick r:id="rId40"/>
          </p:cNvPr>
          <p:cNvSpPr/>
          <p:nvPr/>
        </p:nvSpPr>
        <p:spPr>
          <a:xfrm>
            <a:off x="6928773" y="42594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8" name="Rectangle 107">
            <a:hlinkClick r:id="rId41"/>
          </p:cNvPr>
          <p:cNvSpPr/>
          <p:nvPr/>
        </p:nvSpPr>
        <p:spPr>
          <a:xfrm>
            <a:off x="6929671" y="48836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9" name="Rectangle 108">
            <a:hlinkClick r:id="rId42"/>
          </p:cNvPr>
          <p:cNvSpPr/>
          <p:nvPr/>
        </p:nvSpPr>
        <p:spPr>
          <a:xfrm>
            <a:off x="7707357" y="174016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0" name="Rectangle 109">
            <a:hlinkClick r:id="rId43"/>
          </p:cNvPr>
          <p:cNvSpPr/>
          <p:nvPr/>
        </p:nvSpPr>
        <p:spPr>
          <a:xfrm>
            <a:off x="7706286" y="235812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1" name="Rectangle 110">
            <a:hlinkClick r:id="rId44"/>
          </p:cNvPr>
          <p:cNvSpPr/>
          <p:nvPr/>
        </p:nvSpPr>
        <p:spPr>
          <a:xfrm>
            <a:off x="7717843" y="300855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2" name="Rectangle 111">
            <a:hlinkClick r:id="rId45"/>
          </p:cNvPr>
          <p:cNvSpPr/>
          <p:nvPr/>
        </p:nvSpPr>
        <p:spPr>
          <a:xfrm>
            <a:off x="7717305"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3" name="Rectangle 112">
            <a:hlinkClick r:id="rId46"/>
          </p:cNvPr>
          <p:cNvSpPr/>
          <p:nvPr/>
        </p:nvSpPr>
        <p:spPr>
          <a:xfrm>
            <a:off x="7690883" y="4279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4" name="Rectangle 113">
            <a:hlinkClick r:id="rId47"/>
          </p:cNvPr>
          <p:cNvSpPr/>
          <p:nvPr/>
        </p:nvSpPr>
        <p:spPr>
          <a:xfrm>
            <a:off x="7654620" y="4898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 name="TextBox 3"/>
          <p:cNvSpPr txBox="1"/>
          <p:nvPr/>
        </p:nvSpPr>
        <p:spPr>
          <a:xfrm>
            <a:off x="0" y="178006"/>
            <a:ext cx="9143999" cy="830997"/>
          </a:xfrm>
          <a:prstGeom prst="rect">
            <a:avLst/>
          </a:prstGeom>
        </p:spPr>
        <p:txBody>
          <a:bodyPr wrap="square" rtlCol="0">
            <a:spAutoFit/>
          </a:bodyPr>
          <a:lstStyle/>
          <a:p>
            <a:pPr algn="ctr"/>
            <a:r>
              <a:rPr lang="en-CA" sz="2400" b="1" dirty="0">
                <a:solidFill>
                  <a:srgbClr val="333333"/>
                </a:solidFill>
              </a:rPr>
              <a:t>Dive </a:t>
            </a:r>
            <a:r>
              <a:rPr lang="en-CA" sz="2400" b="1" dirty="0" smtClean="0">
                <a:solidFill>
                  <a:srgbClr val="333333"/>
                </a:solidFill>
              </a:rPr>
              <a:t>Deeper </a:t>
            </a:r>
            <a:r>
              <a:rPr lang="en-CA" sz="2400" b="1" dirty="0">
                <a:solidFill>
                  <a:srgbClr val="333333"/>
                </a:solidFill>
              </a:rPr>
              <a:t>I</a:t>
            </a:r>
            <a:r>
              <a:rPr lang="en-CA" sz="2400" b="1" dirty="0" smtClean="0">
                <a:solidFill>
                  <a:srgbClr val="333333"/>
                </a:solidFill>
              </a:rPr>
              <a:t>nto </a:t>
            </a:r>
            <a:r>
              <a:rPr lang="en-CA" sz="2400" b="1" dirty="0">
                <a:solidFill>
                  <a:srgbClr val="333333"/>
                </a:solidFill>
              </a:rPr>
              <a:t>O</a:t>
            </a:r>
            <a:r>
              <a:rPr lang="en-CA" sz="2400" b="1" dirty="0" smtClean="0">
                <a:solidFill>
                  <a:srgbClr val="333333"/>
                </a:solidFill>
              </a:rPr>
              <a:t>ur Research </a:t>
            </a:r>
          </a:p>
          <a:p>
            <a:pPr algn="ctr"/>
            <a:r>
              <a:rPr lang="en-CA" sz="2400" b="1" dirty="0" smtClean="0">
                <a:solidFill>
                  <a:srgbClr val="333333"/>
                </a:solidFill>
              </a:rPr>
              <a:t>by Clicking </a:t>
            </a:r>
            <a:r>
              <a:rPr lang="en-CA" sz="2400" b="1" dirty="0">
                <a:solidFill>
                  <a:srgbClr val="333333"/>
                </a:solidFill>
              </a:rPr>
              <a:t>O</a:t>
            </a:r>
            <a:r>
              <a:rPr lang="en-CA" sz="2400" b="1" dirty="0" smtClean="0">
                <a:solidFill>
                  <a:srgbClr val="333333"/>
                </a:solidFill>
              </a:rPr>
              <a:t>ne </a:t>
            </a:r>
            <a:r>
              <a:rPr lang="en-CA" sz="2400" b="1" dirty="0">
                <a:solidFill>
                  <a:srgbClr val="333333"/>
                </a:solidFill>
              </a:rPr>
              <a:t>of the </a:t>
            </a:r>
            <a:r>
              <a:rPr lang="en-CA" sz="2400" b="1" dirty="0" smtClean="0">
                <a:solidFill>
                  <a:srgbClr val="333333"/>
                </a:solidFill>
              </a:rPr>
              <a:t>Elements Below</a:t>
            </a:r>
            <a:endParaRPr lang="en-CA" sz="1200" dirty="0" smtClean="0">
              <a:solidFill>
                <a:srgbClr val="333333"/>
              </a:solidFill>
            </a:endParaRPr>
          </a:p>
        </p:txBody>
      </p:sp>
      <p:sp>
        <p:nvSpPr>
          <p:cNvPr id="120" name="TextBox 119"/>
          <p:cNvSpPr txBox="1"/>
          <p:nvPr/>
        </p:nvSpPr>
        <p:spPr>
          <a:xfrm>
            <a:off x="656476" y="6097277"/>
            <a:ext cx="7840920" cy="446276"/>
          </a:xfrm>
          <a:prstGeom prst="rect">
            <a:avLst/>
          </a:prstGeom>
        </p:spPr>
        <p:txBody>
          <a:bodyPr wrap="square" rtlCol="0">
            <a:spAutoFit/>
          </a:bodyPr>
          <a:lstStyle/>
          <a:p>
            <a:r>
              <a:rPr lang="en-CA" sz="1100" dirty="0" smtClean="0">
                <a:solidFill>
                  <a:srgbClr val="333333"/>
                </a:solidFill>
                <a:ea typeface="Roboto" panose="02000000000000000000" pitchFamily="2" charset="0"/>
              </a:rPr>
              <a:t>Find out how Info-Tech makes your job easier.  	  </a:t>
            </a:r>
            <a:r>
              <a:rPr lang="en-CA" sz="1100" b="1" dirty="0" smtClean="0">
                <a:solidFill>
                  <a:srgbClr val="96B8D2">
                    <a:lumMod val="50000"/>
                  </a:srgbClr>
                </a:solidFill>
                <a:ea typeface="Roboto" panose="02000000000000000000" pitchFamily="2" charset="0"/>
              </a:rPr>
              <a:t>Contact Us Today:</a:t>
            </a:r>
            <a:r>
              <a:rPr lang="en-CA" sz="1100" b="1" dirty="0" smtClean="0">
                <a:solidFill>
                  <a:srgbClr val="333333"/>
                </a:solidFill>
                <a:ea typeface="Roboto" panose="02000000000000000000" pitchFamily="2" charset="0"/>
              </a:rPr>
              <a:t> </a:t>
            </a:r>
            <a:r>
              <a:rPr lang="en-CA" sz="1100" dirty="0" smtClean="0">
                <a:solidFill>
                  <a:srgbClr val="333333"/>
                </a:solidFill>
              </a:rPr>
              <a:t>Toll-Free </a:t>
            </a:r>
            <a:r>
              <a:rPr lang="en-CA" sz="1100" dirty="0">
                <a:solidFill>
                  <a:srgbClr val="333333"/>
                </a:solidFill>
              </a:rPr>
              <a:t>(US &amp; Canada</a:t>
            </a:r>
            <a:r>
              <a:rPr lang="en-CA" sz="1100" dirty="0" smtClean="0">
                <a:solidFill>
                  <a:srgbClr val="333333"/>
                </a:solidFill>
              </a:rPr>
              <a:t>): </a:t>
            </a:r>
            <a:r>
              <a:rPr lang="en-CA" sz="1100" b="1" dirty="0" smtClean="0">
                <a:solidFill>
                  <a:srgbClr val="333333"/>
                </a:solidFill>
              </a:rPr>
              <a:t>1-888-670-8889</a:t>
            </a:r>
            <a:endParaRPr lang="en-CA" sz="1100" b="1" dirty="0">
              <a:solidFill>
                <a:srgbClr val="333333"/>
              </a:solidFill>
            </a:endParaRPr>
          </a:p>
          <a:p>
            <a:r>
              <a:rPr lang="en-CA" sz="1200" dirty="0" smtClean="0">
                <a:solidFill>
                  <a:srgbClr val="333333"/>
                </a:solidFill>
                <a:ea typeface="Roboto" panose="02000000000000000000" pitchFamily="2" charset="0"/>
              </a:rPr>
              <a:t>					 </a:t>
            </a:r>
          </a:p>
        </p:txBody>
      </p:sp>
      <p:sp>
        <p:nvSpPr>
          <p:cNvPr id="123" name="Rectangle 122"/>
          <p:cNvSpPr/>
          <p:nvPr/>
        </p:nvSpPr>
        <p:spPr>
          <a:xfrm>
            <a:off x="2100649" y="1631093"/>
            <a:ext cx="4390767" cy="109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FFFFFF"/>
              </a:solidFill>
            </a:endParaRPr>
          </a:p>
        </p:txBody>
      </p:sp>
      <p:grpSp>
        <p:nvGrpSpPr>
          <p:cNvPr id="2" name="Group 1"/>
          <p:cNvGrpSpPr/>
          <p:nvPr/>
        </p:nvGrpSpPr>
        <p:grpSpPr>
          <a:xfrm>
            <a:off x="-10926" y="6519972"/>
            <a:ext cx="9154925" cy="338028"/>
            <a:chOff x="-10926" y="6519972"/>
            <a:chExt cx="9154925" cy="338028"/>
          </a:xfrm>
        </p:grpSpPr>
        <p:sp>
          <p:nvSpPr>
            <p:cNvPr id="56" name="Rectangle 55"/>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57" name="Rectangle 56"/>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908852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159842" y="1870968"/>
            <a:ext cx="6589368" cy="3303468"/>
          </a:xfrm>
          <a:prstGeom prst="rect">
            <a:avLst/>
          </a:prstGeom>
        </p:spPr>
        <p:txBody>
          <a:bodyPr wrap="square" rtlCol="0">
            <a:spAutoFit/>
          </a:bodyPr>
          <a:lstStyle/>
          <a:p>
            <a:pPr>
              <a:spcAft>
                <a:spcPts val="500"/>
              </a:spcAft>
            </a:pPr>
            <a:r>
              <a:rPr lang="en-US" sz="1600" i="1" dirty="0" smtClean="0">
                <a:solidFill>
                  <a:schemeClr val="bg1"/>
                </a:solidFill>
                <a:latin typeface="+mj-lt"/>
              </a:rPr>
              <a:t>There are security risks hiding in your supply chain, and left alone they will only get worse. </a:t>
            </a:r>
          </a:p>
          <a:p>
            <a:pPr>
              <a:spcAft>
                <a:spcPts val="500"/>
              </a:spcAft>
            </a:pPr>
            <a:endParaRPr lang="en-US" sz="1600" i="1" dirty="0" smtClean="0">
              <a:solidFill>
                <a:schemeClr val="bg1"/>
              </a:solidFill>
              <a:latin typeface="+mj-lt"/>
            </a:endParaRPr>
          </a:p>
          <a:p>
            <a:pPr>
              <a:spcAft>
                <a:spcPts val="500"/>
              </a:spcAft>
            </a:pPr>
            <a:r>
              <a:rPr lang="en-US" sz="1600" i="1" dirty="0" smtClean="0">
                <a:solidFill>
                  <a:schemeClr val="bg1"/>
                </a:solidFill>
                <a:latin typeface="+mj-lt"/>
              </a:rPr>
              <a:t>Unfortunately, traditional vendor security risk management is fraught with challenges. Trying to do too much due diligence discourages vendors from bidding for your business, exasperates internal clients, and strains the resources of security teams.  Meanwhile, regulators are expecting organizations to do ever more in this area.</a:t>
            </a:r>
          </a:p>
          <a:p>
            <a:pPr>
              <a:spcAft>
                <a:spcPts val="500"/>
              </a:spcAft>
            </a:pPr>
            <a:endParaRPr lang="en-US" sz="1600" i="1" dirty="0" smtClean="0">
              <a:solidFill>
                <a:schemeClr val="bg1"/>
              </a:solidFill>
              <a:latin typeface="+mj-lt"/>
            </a:endParaRPr>
          </a:p>
          <a:p>
            <a:pPr>
              <a:spcAft>
                <a:spcPts val="500"/>
              </a:spcAft>
            </a:pPr>
            <a:r>
              <a:rPr lang="en-US" sz="1600" i="1" dirty="0" smtClean="0">
                <a:solidFill>
                  <a:schemeClr val="bg1"/>
                </a:solidFill>
                <a:latin typeface="+mj-lt"/>
              </a:rPr>
              <a:t>The answer to this dilemma is to re-think supply chain security, taking a risk-based approach that satisfies all stakeholders.</a:t>
            </a:r>
            <a:endParaRPr lang="en-US" sz="1600" b="1" i="1" dirty="0" smtClean="0">
              <a:solidFill>
                <a:schemeClr val="bg1"/>
              </a:solidFill>
              <a:latin typeface="+mj-lt"/>
            </a:endParaRPr>
          </a:p>
        </p:txBody>
      </p:sp>
      <p:sp>
        <p:nvSpPr>
          <p:cNvPr id="3" name="TextBox 2"/>
          <p:cNvSpPr txBox="1"/>
          <p:nvPr/>
        </p:nvSpPr>
        <p:spPr>
          <a:xfrm>
            <a:off x="3203042" y="5424862"/>
            <a:ext cx="4460917" cy="738664"/>
          </a:xfrm>
          <a:prstGeom prst="rect">
            <a:avLst/>
          </a:prstGeom>
        </p:spPr>
        <p:txBody>
          <a:bodyPr wrap="square" rtlCol="0">
            <a:spAutoFit/>
          </a:bodyPr>
          <a:lstStyle/>
          <a:p>
            <a:pPr algn="r"/>
            <a:r>
              <a:rPr lang="en-US" sz="1400" b="1" dirty="0" smtClean="0">
                <a:solidFill>
                  <a:schemeClr val="bg1"/>
                </a:solidFill>
              </a:rPr>
              <a:t>Kevin Peuhkurinen, </a:t>
            </a:r>
          </a:p>
          <a:p>
            <a:pPr algn="r"/>
            <a:r>
              <a:rPr lang="en-US" sz="1400" dirty="0" smtClean="0">
                <a:solidFill>
                  <a:schemeClr val="bg1"/>
                </a:solidFill>
              </a:rPr>
              <a:t>Director, Research – Security </a:t>
            </a:r>
            <a:br>
              <a:rPr lang="en-US" sz="1400" dirty="0" smtClean="0">
                <a:solidFill>
                  <a:schemeClr val="bg1"/>
                </a:solidFill>
              </a:rPr>
            </a:br>
            <a:r>
              <a:rPr lang="en-US" sz="1400" dirty="0" smtClean="0">
                <a:solidFill>
                  <a:schemeClr val="bg1"/>
                </a:solidFill>
              </a:rPr>
              <a:t>Info-Tech Research Group</a:t>
            </a: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US" sz="4000" b="1" dirty="0" smtClean="0">
                <a:solidFill>
                  <a:schemeClr val="bg1"/>
                </a:solidFill>
              </a:rPr>
              <a:t>ANALYST PERSPECTIVE </a:t>
            </a:r>
            <a:endParaRPr lang="en-US" sz="4000" b="1" dirty="0">
              <a:solidFill>
                <a:schemeClr val="bg1"/>
              </a:solidFill>
            </a:endParaRPr>
          </a:p>
        </p:txBody>
      </p:sp>
      <p:pic>
        <p:nvPicPr>
          <p:cNvPr id="10" name="Picture 100"/>
          <p:cNvPicPr>
            <a:picLocks noChangeAspect="1"/>
          </p:cNvPicPr>
          <p:nvPr/>
        </p:nvPicPr>
        <p:blipFill>
          <a:blip r:embed="rId3"/>
          <a:stretch>
            <a:fillRect/>
          </a:stretch>
        </p:blipFill>
        <p:spPr>
          <a:xfrm>
            <a:off x="545852" y="1791840"/>
            <a:ext cx="678666" cy="619651"/>
          </a:xfrm>
          <a:prstGeom prst="rect">
            <a:avLst/>
          </a:prstGeom>
        </p:spPr>
      </p:pic>
      <p:pic>
        <p:nvPicPr>
          <p:cNvPr id="11" name="Picture 101"/>
          <p:cNvPicPr>
            <a:picLocks noChangeAspect="1"/>
          </p:cNvPicPr>
          <p:nvPr/>
        </p:nvPicPr>
        <p:blipFill>
          <a:blip r:embed="rId4"/>
          <a:stretch>
            <a:fillRect/>
          </a:stretch>
        </p:blipFill>
        <p:spPr>
          <a:xfrm>
            <a:off x="7663959" y="4582788"/>
            <a:ext cx="656535" cy="538507"/>
          </a:xfrm>
          <a:prstGeom prst="rect">
            <a:avLst/>
          </a:prstGeom>
        </p:spPr>
      </p:pic>
      <p:grpSp>
        <p:nvGrpSpPr>
          <p:cNvPr id="7" name="Group 6"/>
          <p:cNvGrpSpPr/>
          <p:nvPr/>
        </p:nvGrpSpPr>
        <p:grpSpPr>
          <a:xfrm>
            <a:off x="-10926" y="6519972"/>
            <a:ext cx="9154925" cy="338028"/>
            <a:chOff x="-10926" y="6519972"/>
            <a:chExt cx="9154925" cy="338028"/>
          </a:xfrm>
        </p:grpSpPr>
        <p:sp>
          <p:nvSpPr>
            <p:cNvPr id="8" name="Rectangle 7"/>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9" name="Rectangle 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63146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Chief Information Security Officers</a:t>
            </a:r>
          </a:p>
          <a:p>
            <a:r>
              <a:rPr lang="en-US" dirty="0" smtClean="0"/>
              <a:t>IT Risk Officers</a:t>
            </a:r>
          </a:p>
          <a:p>
            <a:r>
              <a:rPr lang="en-US" dirty="0" smtClean="0"/>
              <a:t>CIOs or other IT leaders </a:t>
            </a:r>
          </a:p>
          <a:p>
            <a:r>
              <a:rPr lang="en-US" dirty="0"/>
              <a:t>Vendor Management </a:t>
            </a:r>
          </a:p>
          <a:p>
            <a:endParaRPr lang="en-US" dirty="0" smtClean="0"/>
          </a:p>
          <a:p>
            <a:endParaRPr lang="en-US" dirty="0" smtClean="0"/>
          </a:p>
        </p:txBody>
      </p:sp>
      <p:sp>
        <p:nvSpPr>
          <p:cNvPr id="14" name="Text Placeholder 13"/>
          <p:cNvSpPr>
            <a:spLocks noGrp="1"/>
          </p:cNvSpPr>
          <p:nvPr>
            <p:ph type="body" sz="quarter" idx="26"/>
          </p:nvPr>
        </p:nvSpPr>
        <p:spPr/>
        <p:txBody>
          <a:bodyPr/>
          <a:lstStyle/>
          <a:p>
            <a:r>
              <a:rPr lang="en-US" dirty="0" smtClean="0"/>
              <a:t>Understand the right level of information security due diligence for vendor management to achieve business goals and compliance obligations.</a:t>
            </a:r>
          </a:p>
          <a:p>
            <a:r>
              <a:rPr lang="en-US" dirty="0" smtClean="0"/>
              <a:t>Design a process that meets business needs for supplier risk management in a cost-effective fashion.</a:t>
            </a:r>
            <a:endParaRPr lang="en-US" dirty="0"/>
          </a:p>
        </p:txBody>
      </p:sp>
      <p:sp>
        <p:nvSpPr>
          <p:cNvPr id="15" name="Text Placeholder 14"/>
          <p:cNvSpPr>
            <a:spLocks noGrp="1"/>
          </p:cNvSpPr>
          <p:nvPr>
            <p:ph type="body" sz="quarter" idx="27"/>
          </p:nvPr>
        </p:nvSpPr>
        <p:spPr/>
        <p:txBody>
          <a:bodyPr/>
          <a:lstStyle/>
          <a:p>
            <a:r>
              <a:rPr lang="en-US" dirty="0" smtClean="0"/>
              <a:t>Privacy Officers</a:t>
            </a:r>
          </a:p>
          <a:p>
            <a:r>
              <a:rPr lang="en-US" dirty="0" smtClean="0"/>
              <a:t>Compliance Officers</a:t>
            </a:r>
          </a:p>
          <a:p>
            <a:r>
              <a:rPr lang="en-US" dirty="0" smtClean="0"/>
              <a:t>Business leaders who procure products and services and need to understand third-party risks</a:t>
            </a:r>
            <a:endParaRPr lang="en-US" dirty="0"/>
          </a:p>
          <a:p>
            <a:endParaRPr lang="en-US" dirty="0"/>
          </a:p>
        </p:txBody>
      </p:sp>
      <p:sp>
        <p:nvSpPr>
          <p:cNvPr id="16" name="Text Placeholder 15"/>
          <p:cNvSpPr>
            <a:spLocks noGrp="1"/>
          </p:cNvSpPr>
          <p:nvPr>
            <p:ph type="body" sz="quarter" idx="28"/>
          </p:nvPr>
        </p:nvSpPr>
        <p:spPr/>
        <p:txBody>
          <a:bodyPr/>
          <a:lstStyle/>
          <a:p>
            <a:r>
              <a:rPr lang="en-US" dirty="0" smtClean="0"/>
              <a:t>Create a strategy for managing and mitigating risks to meet the organization’s risk appetite.</a:t>
            </a:r>
          </a:p>
          <a:p>
            <a:r>
              <a:rPr lang="en-US" dirty="0" smtClean="0"/>
              <a:t>Develop plans for achieving compliance obligations related to third-party risk.</a:t>
            </a:r>
            <a:endParaRPr lang="en-US" dirty="0"/>
          </a:p>
        </p:txBody>
      </p:sp>
      <p:grpSp>
        <p:nvGrpSpPr>
          <p:cNvPr id="7" name="Group 6"/>
          <p:cNvGrpSpPr/>
          <p:nvPr/>
        </p:nvGrpSpPr>
        <p:grpSpPr>
          <a:xfrm>
            <a:off x="-10926" y="6519972"/>
            <a:ext cx="9154925" cy="338028"/>
            <a:chOff x="-10926" y="6519972"/>
            <a:chExt cx="9154925" cy="338028"/>
          </a:xfrm>
        </p:grpSpPr>
        <p:sp>
          <p:nvSpPr>
            <p:cNvPr id="8" name="Rectangle 7"/>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9" name="Rectangle 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pPr lvl="0"/>
            <a:r>
              <a:rPr lang="en-US" dirty="0" smtClean="0"/>
              <a:t>Vendor security risk management is a growing concern for many organizations. Whether suppliers or business partners, we often trust them with our most sensitive data and processes.</a:t>
            </a:r>
          </a:p>
          <a:p>
            <a:pPr lvl="0"/>
            <a:r>
              <a:rPr lang="en-US" dirty="0" smtClean="0"/>
              <a:t>More and more regulations require vendor security risk management, and regulator expectations in this area are growing.</a:t>
            </a:r>
          </a:p>
          <a:p>
            <a:endParaRPr lang="en-US" dirty="0"/>
          </a:p>
        </p:txBody>
      </p:sp>
      <p:sp>
        <p:nvSpPr>
          <p:cNvPr id="4" name="Text Placeholder 3"/>
          <p:cNvSpPr>
            <a:spLocks noGrp="1"/>
          </p:cNvSpPr>
          <p:nvPr>
            <p:ph type="body" sz="quarter" idx="11"/>
          </p:nvPr>
        </p:nvSpPr>
        <p:spPr>
          <a:xfrm>
            <a:off x="247848" y="2974004"/>
            <a:ext cx="5257800" cy="1263888"/>
          </a:xfrm>
        </p:spPr>
        <p:txBody>
          <a:bodyPr/>
          <a:lstStyle/>
          <a:p>
            <a:pPr lvl="0"/>
            <a:r>
              <a:rPr lang="en-US" dirty="0" smtClean="0"/>
              <a:t>Too many security leaders start with a one-size-fits-all approach to vendor security assessments and end their engagement as soon as a vendor is selected.</a:t>
            </a:r>
          </a:p>
          <a:p>
            <a:pPr lvl="0"/>
            <a:r>
              <a:rPr lang="en-US" dirty="0" smtClean="0"/>
              <a:t>Security assessments that are too onerous will lead to vendors who refuse to bid for your business, driving the business to bypass your assessment process. </a:t>
            </a:r>
          </a:p>
          <a:p>
            <a:endParaRPr lang="en-US" dirty="0"/>
          </a:p>
        </p:txBody>
      </p:sp>
      <p:sp>
        <p:nvSpPr>
          <p:cNvPr id="5" name="Text Placeholder 4"/>
          <p:cNvSpPr>
            <a:spLocks noGrp="1"/>
          </p:cNvSpPr>
          <p:nvPr>
            <p:ph type="body" sz="quarter" idx="12"/>
          </p:nvPr>
        </p:nvSpPr>
        <p:spPr/>
        <p:txBody>
          <a:bodyPr/>
          <a:lstStyle/>
          <a:p>
            <a:pPr lvl="0"/>
            <a:r>
              <a:rPr lang="en-US" dirty="0" smtClean="0"/>
              <a:t>Develop an end-to-end security risk management process that includes assessments, risk treatment through contracts and monitoring, and periodic re-assessments.</a:t>
            </a:r>
          </a:p>
          <a:p>
            <a:pPr lvl="0"/>
            <a:r>
              <a:rPr lang="en-US" dirty="0" smtClean="0"/>
              <a:t>Base your vendor assessments on the actual risks to your organization to ensure that your vendors are committed to the process and you have the internal resources to fully evaluate assessment results.</a:t>
            </a:r>
          </a:p>
          <a:p>
            <a:pPr lvl="0"/>
            <a:r>
              <a:rPr lang="en-US" dirty="0" smtClean="0"/>
              <a:t>Understand your stakeholder needs and goals to foster support for vendor security risk management efforts.</a:t>
            </a:r>
          </a:p>
          <a:p>
            <a:endParaRPr lang="en-US" dirty="0"/>
          </a:p>
        </p:txBody>
      </p:sp>
      <p:sp>
        <p:nvSpPr>
          <p:cNvPr id="6" name="Text Placeholder 5"/>
          <p:cNvSpPr>
            <a:spLocks noGrp="1"/>
          </p:cNvSpPr>
          <p:nvPr>
            <p:ph type="body" sz="quarter" idx="13"/>
          </p:nvPr>
        </p:nvSpPr>
        <p:spPr/>
        <p:txBody>
          <a:bodyPr/>
          <a:lstStyle/>
          <a:p>
            <a:pPr marL="228600" lvl="0" indent="-228600">
              <a:buFont typeface="+mj-lt"/>
              <a:buAutoNum type="arabicPeriod"/>
            </a:pPr>
            <a:r>
              <a:rPr lang="en-US" dirty="0" smtClean="0"/>
              <a:t>An efficient and effective assessment process can only be achieved when</a:t>
            </a:r>
            <a:r>
              <a:rPr lang="en-US" b="1" dirty="0" smtClean="0"/>
              <a:t> all stakeholders are participating.</a:t>
            </a:r>
          </a:p>
          <a:p>
            <a:pPr marL="228600" lvl="0" indent="-228600">
              <a:buFont typeface="+mj-lt"/>
              <a:buAutoNum type="arabicPeriod"/>
            </a:pPr>
            <a:r>
              <a:rPr lang="en-US" dirty="0" smtClean="0"/>
              <a:t>Security assessments are time-consuming for both you and your vendors. </a:t>
            </a:r>
            <a:r>
              <a:rPr lang="en-US" b="1" dirty="0" smtClean="0"/>
              <a:t>Maximize the returns on your effort with a risk-based approach.</a:t>
            </a:r>
          </a:p>
          <a:p>
            <a:pPr marL="228600" lvl="0" indent="-228600">
              <a:buFont typeface="+mj-lt"/>
              <a:buAutoNum type="arabicPeriod"/>
            </a:pPr>
            <a:r>
              <a:rPr lang="en-US" dirty="0" smtClean="0"/>
              <a:t>Effective vendor security risk management is an </a:t>
            </a:r>
            <a:r>
              <a:rPr lang="en-US" b="1" dirty="0" smtClean="0"/>
              <a:t>end-to-end process </a:t>
            </a:r>
            <a:r>
              <a:rPr lang="en-US" dirty="0" smtClean="0"/>
              <a:t>that includes assessment, risk mitigation, and periodic re-assessments.</a:t>
            </a:r>
            <a:endParaRPr lang="en-US" dirty="0"/>
          </a:p>
        </p:txBody>
      </p:sp>
      <p:grpSp>
        <p:nvGrpSpPr>
          <p:cNvPr id="7" name="Group 6"/>
          <p:cNvGrpSpPr/>
          <p:nvPr/>
        </p:nvGrpSpPr>
        <p:grpSpPr>
          <a:xfrm>
            <a:off x="-10926" y="6519972"/>
            <a:ext cx="9154925" cy="338028"/>
            <a:chOff x="-10926" y="6519972"/>
            <a:chExt cx="9154925" cy="338028"/>
          </a:xfrm>
        </p:grpSpPr>
        <p:sp>
          <p:nvSpPr>
            <p:cNvPr id="8" name="Rectangle 7"/>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9" name="Rectangle 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Supply chain security breaches are on the rise</a:t>
            </a:r>
            <a:endParaRPr lang="en-US" dirty="0"/>
          </a:p>
        </p:txBody>
      </p:sp>
      <p:graphicFrame>
        <p:nvGraphicFramePr>
          <p:cNvPr id="8" name="Chart 7"/>
          <p:cNvGraphicFramePr/>
          <p:nvPr>
            <p:extLst>
              <p:ext uri="{D42A27DB-BD31-4B8C-83A1-F6EECF244321}">
                <p14:modId xmlns:p14="http://schemas.microsoft.com/office/powerpoint/2010/main" val="3761755159"/>
              </p:ext>
            </p:extLst>
          </p:nvPr>
        </p:nvGraphicFramePr>
        <p:xfrm>
          <a:off x="2915196" y="2022269"/>
          <a:ext cx="1555168" cy="1784724"/>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736648" y="2155113"/>
            <a:ext cx="2088970" cy="1077218"/>
          </a:xfrm>
          <a:prstGeom prst="rect">
            <a:avLst/>
          </a:prstGeom>
        </p:spPr>
        <p:txBody>
          <a:bodyPr wrap="square" rtlCol="0">
            <a:spAutoFit/>
          </a:bodyPr>
          <a:lstStyle/>
          <a:p>
            <a:r>
              <a:rPr lang="en-US" sz="1600" b="1" dirty="0" smtClean="0"/>
              <a:t>56%</a:t>
            </a:r>
            <a:r>
              <a:rPr lang="en-US" sz="1600" dirty="0" smtClean="0"/>
              <a:t> </a:t>
            </a:r>
            <a:r>
              <a:rPr lang="en-US" sz="1200" dirty="0" smtClean="0"/>
              <a:t>of organizations experienced a data breach caused by their supply chain in 2017, an increase from 49% in 2016.</a:t>
            </a:r>
          </a:p>
        </p:txBody>
      </p:sp>
      <p:sp>
        <p:nvSpPr>
          <p:cNvPr id="10" name="TextBox 9"/>
          <p:cNvSpPr txBox="1"/>
          <p:nvPr/>
        </p:nvSpPr>
        <p:spPr>
          <a:xfrm>
            <a:off x="251520" y="6024517"/>
            <a:ext cx="8625780" cy="246221"/>
          </a:xfrm>
          <a:prstGeom prst="rect">
            <a:avLst/>
          </a:prstGeom>
        </p:spPr>
        <p:txBody>
          <a:bodyPr wrap="square" rtlCol="0">
            <a:spAutoFit/>
          </a:bodyPr>
          <a:lstStyle/>
          <a:p>
            <a:pPr algn="ctr"/>
            <a:r>
              <a:rPr lang="en-US" sz="1000" dirty="0" smtClean="0"/>
              <a:t>Source: Ponemon Institute</a:t>
            </a:r>
          </a:p>
        </p:txBody>
      </p:sp>
      <p:graphicFrame>
        <p:nvGraphicFramePr>
          <p:cNvPr id="12" name="Chart 11"/>
          <p:cNvGraphicFramePr/>
          <p:nvPr>
            <p:extLst>
              <p:ext uri="{D42A27DB-BD31-4B8C-83A1-F6EECF244321}">
                <p14:modId xmlns:p14="http://schemas.microsoft.com/office/powerpoint/2010/main" val="3410362263"/>
              </p:ext>
            </p:extLst>
          </p:nvPr>
        </p:nvGraphicFramePr>
        <p:xfrm>
          <a:off x="4879649" y="4043944"/>
          <a:ext cx="1562968" cy="1716901"/>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6670257" y="4102175"/>
            <a:ext cx="2088970" cy="1077218"/>
          </a:xfrm>
          <a:prstGeom prst="rect">
            <a:avLst/>
          </a:prstGeom>
        </p:spPr>
        <p:txBody>
          <a:bodyPr wrap="square" rtlCol="0">
            <a:spAutoFit/>
          </a:bodyPr>
          <a:lstStyle/>
          <a:p>
            <a:r>
              <a:rPr lang="en-US" sz="1200" dirty="0" smtClean="0"/>
              <a:t>Only </a:t>
            </a:r>
            <a:r>
              <a:rPr lang="en-US" sz="1600" b="1" dirty="0" smtClean="0"/>
              <a:t>17%</a:t>
            </a:r>
            <a:r>
              <a:rPr lang="en-US" sz="1200" dirty="0" smtClean="0"/>
              <a:t> of organizations in 2017 felt that they were highly effective at mitigating third-party risk, a decrease from 22% in 2016.</a:t>
            </a:r>
          </a:p>
        </p:txBody>
      </p:sp>
      <p:graphicFrame>
        <p:nvGraphicFramePr>
          <p:cNvPr id="17" name="Chart 16"/>
          <p:cNvGraphicFramePr/>
          <p:nvPr>
            <p:extLst>
              <p:ext uri="{D42A27DB-BD31-4B8C-83A1-F6EECF244321}">
                <p14:modId xmlns:p14="http://schemas.microsoft.com/office/powerpoint/2010/main" val="1347705990"/>
              </p:ext>
            </p:extLst>
          </p:nvPr>
        </p:nvGraphicFramePr>
        <p:xfrm>
          <a:off x="2086581" y="4046468"/>
          <a:ext cx="3263086" cy="1807401"/>
        </p:xfrm>
        <a:graphic>
          <a:graphicData uri="http://schemas.openxmlformats.org/drawingml/2006/chart">
            <c:chart xmlns:c="http://schemas.openxmlformats.org/drawingml/2006/chart" xmlns:r="http://schemas.openxmlformats.org/officeDocument/2006/relationships" r:id="rId5"/>
          </a:graphicData>
        </a:graphic>
      </p:graphicFrame>
      <p:grpSp>
        <p:nvGrpSpPr>
          <p:cNvPr id="2" name="Group 1"/>
          <p:cNvGrpSpPr/>
          <p:nvPr/>
        </p:nvGrpSpPr>
        <p:grpSpPr>
          <a:xfrm>
            <a:off x="3296163" y="3977641"/>
            <a:ext cx="788560" cy="1372810"/>
            <a:chOff x="3296163" y="3977641"/>
            <a:chExt cx="788560" cy="1372810"/>
          </a:xfrm>
        </p:grpSpPr>
        <p:sp>
          <p:nvSpPr>
            <p:cNvPr id="18" name="TextBox 17"/>
            <p:cNvSpPr txBox="1"/>
            <p:nvPr/>
          </p:nvSpPr>
          <p:spPr>
            <a:xfrm>
              <a:off x="3362052" y="3977641"/>
              <a:ext cx="722671" cy="246221"/>
            </a:xfrm>
            <a:prstGeom prst="rect">
              <a:avLst/>
            </a:prstGeom>
          </p:spPr>
          <p:txBody>
            <a:bodyPr wrap="square" rtlCol="0">
              <a:spAutoFit/>
            </a:bodyPr>
            <a:lstStyle/>
            <a:p>
              <a:r>
                <a:rPr lang="en-CA" sz="1000" dirty="0" smtClean="0"/>
                <a:t>Unsure</a:t>
              </a:r>
            </a:p>
          </p:txBody>
        </p:sp>
        <p:sp>
          <p:nvSpPr>
            <p:cNvPr id="19" name="TextBox 18"/>
            <p:cNvSpPr txBox="1"/>
            <p:nvPr/>
          </p:nvSpPr>
          <p:spPr>
            <a:xfrm>
              <a:off x="3296163" y="5104230"/>
              <a:ext cx="642396" cy="246221"/>
            </a:xfrm>
            <a:prstGeom prst="rect">
              <a:avLst/>
            </a:prstGeom>
          </p:spPr>
          <p:txBody>
            <a:bodyPr wrap="square" rtlCol="0">
              <a:spAutoFit/>
            </a:bodyPr>
            <a:lstStyle/>
            <a:p>
              <a:r>
                <a:rPr lang="en-CA" sz="1000" dirty="0" smtClean="0"/>
                <a:t>No</a:t>
              </a:r>
            </a:p>
          </p:txBody>
        </p:sp>
      </p:grpSp>
      <p:sp>
        <p:nvSpPr>
          <p:cNvPr id="20" name="TextBox 19"/>
          <p:cNvSpPr txBox="1"/>
          <p:nvPr/>
        </p:nvSpPr>
        <p:spPr>
          <a:xfrm>
            <a:off x="736648" y="4100751"/>
            <a:ext cx="2088970" cy="1261884"/>
          </a:xfrm>
          <a:prstGeom prst="rect">
            <a:avLst/>
          </a:prstGeom>
        </p:spPr>
        <p:txBody>
          <a:bodyPr wrap="square" rtlCol="0">
            <a:spAutoFit/>
          </a:bodyPr>
          <a:lstStyle/>
          <a:p>
            <a:r>
              <a:rPr lang="en-US" sz="1200" dirty="0" smtClean="0"/>
              <a:t>Almost </a:t>
            </a:r>
            <a:r>
              <a:rPr lang="en-US" sz="1600" b="1" dirty="0" smtClean="0"/>
              <a:t>60%</a:t>
            </a:r>
            <a:r>
              <a:rPr lang="en-US" sz="1200" dirty="0" smtClean="0"/>
              <a:t> of organizations admit that they do not always evaluate third parties before sharing sensitive or confidential data with them.</a:t>
            </a:r>
          </a:p>
        </p:txBody>
      </p:sp>
      <p:graphicFrame>
        <p:nvGraphicFramePr>
          <p:cNvPr id="36" name="Chart 35"/>
          <p:cNvGraphicFramePr/>
          <p:nvPr>
            <p:extLst>
              <p:ext uri="{D42A27DB-BD31-4B8C-83A1-F6EECF244321}">
                <p14:modId xmlns:p14="http://schemas.microsoft.com/office/powerpoint/2010/main" val="2508959390"/>
              </p:ext>
            </p:extLst>
          </p:nvPr>
        </p:nvGraphicFramePr>
        <p:xfrm>
          <a:off x="4406537" y="2032577"/>
          <a:ext cx="2694731" cy="1808458"/>
        </p:xfrm>
        <a:graphic>
          <a:graphicData uri="http://schemas.openxmlformats.org/drawingml/2006/chart">
            <c:chart xmlns:c="http://schemas.openxmlformats.org/drawingml/2006/chart" xmlns:r="http://schemas.openxmlformats.org/officeDocument/2006/relationships" r:id="rId6"/>
          </a:graphicData>
        </a:graphic>
      </p:graphicFrame>
      <p:sp>
        <p:nvSpPr>
          <p:cNvPr id="37" name="TextBox 36"/>
          <p:cNvSpPr txBox="1"/>
          <p:nvPr/>
        </p:nvSpPr>
        <p:spPr>
          <a:xfrm>
            <a:off x="5753902" y="2936806"/>
            <a:ext cx="618308" cy="246221"/>
          </a:xfrm>
          <a:prstGeom prst="rect">
            <a:avLst/>
          </a:prstGeom>
        </p:spPr>
        <p:txBody>
          <a:bodyPr wrap="square" rtlCol="0">
            <a:spAutoFit/>
          </a:bodyPr>
          <a:lstStyle/>
          <a:p>
            <a:r>
              <a:rPr lang="en-US" sz="1000" dirty="0" smtClean="0">
                <a:solidFill>
                  <a:schemeClr val="bg1"/>
                </a:solidFill>
              </a:rPr>
              <a:t>Agree</a:t>
            </a:r>
          </a:p>
        </p:txBody>
      </p:sp>
      <p:sp>
        <p:nvSpPr>
          <p:cNvPr id="38" name="TextBox 37"/>
          <p:cNvSpPr txBox="1"/>
          <p:nvPr/>
        </p:nvSpPr>
        <p:spPr>
          <a:xfrm>
            <a:off x="4953986" y="2643047"/>
            <a:ext cx="799916" cy="246221"/>
          </a:xfrm>
          <a:prstGeom prst="rect">
            <a:avLst/>
          </a:prstGeom>
        </p:spPr>
        <p:txBody>
          <a:bodyPr wrap="square" rtlCol="0">
            <a:spAutoFit/>
          </a:bodyPr>
          <a:lstStyle/>
          <a:p>
            <a:r>
              <a:rPr lang="en-US" sz="1000" dirty="0" smtClean="0"/>
              <a:t>Disagree</a:t>
            </a:r>
          </a:p>
        </p:txBody>
      </p:sp>
      <p:sp>
        <p:nvSpPr>
          <p:cNvPr id="39" name="TextBox 38"/>
          <p:cNvSpPr txBox="1"/>
          <p:nvPr/>
        </p:nvSpPr>
        <p:spPr>
          <a:xfrm>
            <a:off x="6670257" y="2247446"/>
            <a:ext cx="1888641" cy="892552"/>
          </a:xfrm>
          <a:prstGeom prst="rect">
            <a:avLst/>
          </a:prstGeom>
        </p:spPr>
        <p:txBody>
          <a:bodyPr wrap="square" rtlCol="0">
            <a:spAutoFit/>
          </a:bodyPr>
          <a:lstStyle/>
          <a:p>
            <a:r>
              <a:rPr lang="en-US" sz="1600" b="1" dirty="0" smtClean="0"/>
              <a:t>75%</a:t>
            </a:r>
            <a:r>
              <a:rPr lang="en-US" sz="1400" dirty="0" smtClean="0"/>
              <a:t> </a:t>
            </a:r>
            <a:r>
              <a:rPr lang="en-US" sz="1200" dirty="0" smtClean="0"/>
              <a:t>of organizations believe that security incidents involving third parties are increasing.</a:t>
            </a:r>
          </a:p>
        </p:txBody>
      </p:sp>
      <p:sp>
        <p:nvSpPr>
          <p:cNvPr id="5" name="TextBox 4"/>
          <p:cNvSpPr txBox="1"/>
          <p:nvPr/>
        </p:nvSpPr>
        <p:spPr>
          <a:xfrm>
            <a:off x="341832" y="1290415"/>
            <a:ext cx="8417395" cy="584775"/>
          </a:xfrm>
          <a:prstGeom prst="rect">
            <a:avLst/>
          </a:prstGeom>
        </p:spPr>
        <p:txBody>
          <a:bodyPr wrap="square" rtlCol="0">
            <a:spAutoFit/>
          </a:bodyPr>
          <a:lstStyle/>
          <a:p>
            <a:r>
              <a:rPr lang="en-US" sz="1600" dirty="0" smtClean="0"/>
              <a:t>Many organizations know that they need to secure their supply chain, but struggle with finding the right level of due diligence.</a:t>
            </a:r>
          </a:p>
        </p:txBody>
      </p:sp>
      <p:grpSp>
        <p:nvGrpSpPr>
          <p:cNvPr id="21" name="Group 20"/>
          <p:cNvGrpSpPr/>
          <p:nvPr/>
        </p:nvGrpSpPr>
        <p:grpSpPr>
          <a:xfrm>
            <a:off x="-10926" y="6519972"/>
            <a:ext cx="9154925" cy="338028"/>
            <a:chOff x="-10926" y="6519972"/>
            <a:chExt cx="9154925" cy="338028"/>
          </a:xfrm>
        </p:grpSpPr>
        <p:sp>
          <p:nvSpPr>
            <p:cNvPr id="22" name="Rectangle 21"/>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23" name="Rectangle 22"/>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671458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ight Arrow 23"/>
          <p:cNvSpPr/>
          <p:nvPr/>
        </p:nvSpPr>
        <p:spPr>
          <a:xfrm>
            <a:off x="4554468" y="2228712"/>
            <a:ext cx="1570600" cy="308173"/>
          </a:xfrm>
          <a:prstGeom prst="rightArrow">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graphicFrame>
        <p:nvGraphicFramePr>
          <p:cNvPr id="2" name="Diagram 1"/>
          <p:cNvGraphicFramePr/>
          <p:nvPr>
            <p:extLst>
              <p:ext uri="{D42A27DB-BD31-4B8C-83A1-F6EECF244321}">
                <p14:modId xmlns:p14="http://schemas.microsoft.com/office/powerpoint/2010/main" val="798041046"/>
              </p:ext>
            </p:extLst>
          </p:nvPr>
        </p:nvGraphicFramePr>
        <p:xfrm>
          <a:off x="1528271" y="2098426"/>
          <a:ext cx="5942984" cy="40161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2" name="Right Arrow 21"/>
          <p:cNvSpPr/>
          <p:nvPr/>
        </p:nvSpPr>
        <p:spPr>
          <a:xfrm rot="7358840">
            <a:off x="6024193" y="2679656"/>
            <a:ext cx="1041853" cy="330231"/>
          </a:xfrm>
          <a:prstGeom prst="rightArrow">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4" name="Title 3"/>
          <p:cNvSpPr>
            <a:spLocks noGrp="1"/>
          </p:cNvSpPr>
          <p:nvPr>
            <p:ph type="title"/>
          </p:nvPr>
        </p:nvSpPr>
        <p:spPr/>
        <p:txBody>
          <a:bodyPr/>
          <a:lstStyle/>
          <a:p>
            <a:r>
              <a:rPr lang="en-US" dirty="0" smtClean="0"/>
              <a:t>Info-Tech’s risk-based approach to vendor security</a:t>
            </a:r>
            <a:endParaRPr lang="en-US" dirty="0"/>
          </a:p>
        </p:txBody>
      </p:sp>
      <p:sp>
        <p:nvSpPr>
          <p:cNvPr id="21" name="Rectangle 20"/>
          <p:cNvSpPr/>
          <p:nvPr/>
        </p:nvSpPr>
        <p:spPr>
          <a:xfrm>
            <a:off x="6125068" y="1639893"/>
            <a:ext cx="1590795" cy="902583"/>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000" b="1" dirty="0" smtClean="0">
                <a:solidFill>
                  <a:schemeClr val="bg1"/>
                </a:solidFill>
              </a:rPr>
              <a:t>Level of due diligence required to assess vendor(s) is based on potential impact</a:t>
            </a:r>
            <a:endParaRPr lang="en-US" sz="1000" b="1" dirty="0">
              <a:solidFill>
                <a:schemeClr val="bg1"/>
              </a:solidFill>
            </a:endParaRPr>
          </a:p>
        </p:txBody>
      </p:sp>
      <p:sp>
        <p:nvSpPr>
          <p:cNvPr id="26" name="Right Arrow 25"/>
          <p:cNvSpPr/>
          <p:nvPr/>
        </p:nvSpPr>
        <p:spPr>
          <a:xfrm rot="9468359">
            <a:off x="5829023" y="4856531"/>
            <a:ext cx="1352558" cy="284546"/>
          </a:xfrm>
          <a:prstGeom prst="rightArrow">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7" name="Right Arrow 26"/>
          <p:cNvSpPr/>
          <p:nvPr/>
        </p:nvSpPr>
        <p:spPr>
          <a:xfrm rot="1997312">
            <a:off x="2461050" y="2604929"/>
            <a:ext cx="1222043" cy="288118"/>
          </a:xfrm>
          <a:prstGeom prst="rightArrow">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8" name="Right Arrow 27"/>
          <p:cNvSpPr/>
          <p:nvPr/>
        </p:nvSpPr>
        <p:spPr>
          <a:xfrm rot="919497">
            <a:off x="2128808" y="5135809"/>
            <a:ext cx="917329" cy="319671"/>
          </a:xfrm>
          <a:prstGeom prst="rightArrow">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25" name="Rectangle 24"/>
          <p:cNvSpPr/>
          <p:nvPr/>
        </p:nvSpPr>
        <p:spPr>
          <a:xfrm>
            <a:off x="581003" y="4773448"/>
            <a:ext cx="1729654" cy="902583"/>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000" b="1" dirty="0" smtClean="0">
                <a:solidFill>
                  <a:schemeClr val="bg1"/>
                </a:solidFill>
              </a:rPr>
              <a:t>Risk treatment is driven by organizational risk tolerance</a:t>
            </a:r>
            <a:endParaRPr lang="en-US" sz="1000" b="1" dirty="0">
              <a:solidFill>
                <a:schemeClr val="bg1"/>
              </a:solidFill>
            </a:endParaRPr>
          </a:p>
        </p:txBody>
      </p:sp>
      <p:sp>
        <p:nvSpPr>
          <p:cNvPr id="29" name="Rectangle 28"/>
          <p:cNvSpPr/>
          <p:nvPr/>
        </p:nvSpPr>
        <p:spPr>
          <a:xfrm>
            <a:off x="1140429" y="1677058"/>
            <a:ext cx="1729654" cy="902583"/>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000" b="1" dirty="0" smtClean="0">
                <a:solidFill>
                  <a:schemeClr val="bg1"/>
                </a:solidFill>
              </a:rPr>
              <a:t>Periodic re-assessments are driven by contract risk</a:t>
            </a:r>
            <a:endParaRPr lang="en-US" sz="1000" b="1" dirty="0">
              <a:solidFill>
                <a:schemeClr val="bg1"/>
              </a:solidFill>
            </a:endParaRPr>
          </a:p>
        </p:txBody>
      </p:sp>
      <p:sp>
        <p:nvSpPr>
          <p:cNvPr id="30" name="Rectangle 29"/>
          <p:cNvSpPr/>
          <p:nvPr/>
        </p:nvSpPr>
        <p:spPr>
          <a:xfrm>
            <a:off x="6782237" y="4393061"/>
            <a:ext cx="1729654" cy="902583"/>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000" b="1" dirty="0" smtClean="0">
                <a:solidFill>
                  <a:schemeClr val="bg1"/>
                </a:solidFill>
              </a:rPr>
              <a:t>Service Risk x Vendor Risk = Contract Risk</a:t>
            </a:r>
            <a:endParaRPr lang="en-US" sz="1000" b="1" dirty="0">
              <a:solidFill>
                <a:schemeClr val="bg1"/>
              </a:solidFill>
            </a:endParaRPr>
          </a:p>
        </p:txBody>
      </p:sp>
      <p:sp>
        <p:nvSpPr>
          <p:cNvPr id="15" name="Rectangle 14"/>
          <p:cNvSpPr/>
          <p:nvPr/>
        </p:nvSpPr>
        <p:spPr>
          <a:xfrm>
            <a:off x="3904381" y="1310389"/>
            <a:ext cx="1190763" cy="526391"/>
          </a:xfrm>
          <a:prstGeom prst="rect">
            <a:avLst/>
          </a:prstGeom>
          <a:solidFill>
            <a:schemeClr val="accent1"/>
          </a:solidFill>
          <a:ln>
            <a:noFill/>
          </a:ln>
          <a:effectLst>
            <a:outerShdw blurRad="254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algn="ctr"/>
            <a:r>
              <a:rPr lang="en-US" sz="1600" b="1" dirty="0" smtClean="0">
                <a:solidFill>
                  <a:schemeClr val="bg1"/>
                </a:solidFill>
              </a:rPr>
              <a:t>Start</a:t>
            </a:r>
            <a:endParaRPr lang="en-US" sz="1600" b="1" dirty="0">
              <a:solidFill>
                <a:schemeClr val="bg1"/>
              </a:solidFill>
            </a:endParaRPr>
          </a:p>
        </p:txBody>
      </p:sp>
      <p:grpSp>
        <p:nvGrpSpPr>
          <p:cNvPr id="72" name="Group 71"/>
          <p:cNvGrpSpPr/>
          <p:nvPr/>
        </p:nvGrpSpPr>
        <p:grpSpPr>
          <a:xfrm rot="7574457">
            <a:off x="4338791" y="1797632"/>
            <a:ext cx="321942" cy="409378"/>
            <a:chOff x="2066778" y="943081"/>
            <a:chExt cx="321942" cy="409378"/>
          </a:xfrm>
        </p:grpSpPr>
        <p:sp>
          <p:nvSpPr>
            <p:cNvPr id="73" name="Right Arrow 72"/>
            <p:cNvSpPr/>
            <p:nvPr/>
          </p:nvSpPr>
          <p:spPr>
            <a:xfrm rot="19440000">
              <a:off x="2066778" y="943081"/>
              <a:ext cx="321942" cy="409378"/>
            </a:xfrm>
            <a:prstGeom prst="rightArrow">
              <a:avLst>
                <a:gd name="adj1" fmla="val 60000"/>
                <a:gd name="adj2" fmla="val 50000"/>
              </a:avLst>
            </a:prstGeom>
            <a:ln w="47625"/>
          </p:spPr>
          <p:style>
            <a:lnRef idx="0">
              <a:scrgbClr r="0" g="0" b="0"/>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74" name="Right Arrow 4"/>
            <p:cNvSpPr/>
            <p:nvPr/>
          </p:nvSpPr>
          <p:spPr>
            <a:xfrm rot="19440000">
              <a:off x="2076001" y="1053342"/>
              <a:ext cx="225359" cy="2456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CA" sz="700" kern="1200" dirty="0"/>
            </a:p>
          </p:txBody>
        </p:sp>
      </p:grpSp>
      <p:grpSp>
        <p:nvGrpSpPr>
          <p:cNvPr id="17" name="Group 16"/>
          <p:cNvGrpSpPr/>
          <p:nvPr/>
        </p:nvGrpSpPr>
        <p:grpSpPr>
          <a:xfrm>
            <a:off x="-10926" y="6519972"/>
            <a:ext cx="9154925" cy="338028"/>
            <a:chOff x="-10926" y="6519972"/>
            <a:chExt cx="9154925" cy="338028"/>
          </a:xfrm>
        </p:grpSpPr>
        <p:sp>
          <p:nvSpPr>
            <p:cNvPr id="18" name="Rectangle 17"/>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9" name="Rectangle 1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2653523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54"/>
          <p:cNvSpPr/>
          <p:nvPr/>
        </p:nvSpPr>
        <p:spPr>
          <a:xfrm>
            <a:off x="213263" y="1160799"/>
            <a:ext cx="8625780" cy="531839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ttangolo arrotondato 4"/>
          <p:cNvSpPr/>
          <p:nvPr/>
        </p:nvSpPr>
        <p:spPr>
          <a:xfrm>
            <a:off x="384103" y="4722012"/>
            <a:ext cx="7431592" cy="330490"/>
          </a:xfrm>
          <a:prstGeom prst="roundRect">
            <a:avLst/>
          </a:prstGeom>
          <a:solidFill>
            <a:schemeClr val="bg2"/>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endParaRPr lang="en-US" sz="900" b="1" dirty="0">
              <a:solidFill>
                <a:prstClr val="black"/>
              </a:solidFill>
            </a:endParaRPr>
          </a:p>
        </p:txBody>
      </p:sp>
      <p:sp>
        <p:nvSpPr>
          <p:cNvPr id="2" name="Title 1"/>
          <p:cNvSpPr>
            <a:spLocks noGrp="1"/>
          </p:cNvSpPr>
          <p:nvPr>
            <p:ph type="title"/>
          </p:nvPr>
        </p:nvSpPr>
        <p:spPr>
          <a:xfrm>
            <a:off x="257174" y="120932"/>
            <a:ext cx="8620125" cy="1012543"/>
          </a:xfrm>
        </p:spPr>
        <p:txBody>
          <a:bodyPr/>
          <a:lstStyle/>
          <a:p>
            <a:r>
              <a:rPr lang="en-US" dirty="0" smtClean="0"/>
              <a:t>This research aligns with Info-Tech’s overall vendor management framework</a:t>
            </a:r>
            <a:endParaRPr lang="en-US" dirty="0"/>
          </a:p>
        </p:txBody>
      </p:sp>
      <p:sp>
        <p:nvSpPr>
          <p:cNvPr id="4" name="Right Brace 3"/>
          <p:cNvSpPr/>
          <p:nvPr/>
        </p:nvSpPr>
        <p:spPr>
          <a:xfrm>
            <a:off x="7847210" y="1299366"/>
            <a:ext cx="323681" cy="5079864"/>
          </a:xfrm>
          <a:prstGeom prst="rightBrace">
            <a:avLst>
              <a:gd name="adj1" fmla="val 30709"/>
              <a:gd name="adj2" fmla="val 50532"/>
            </a:avLst>
          </a:prstGeom>
          <a:noFill/>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Rettangolo arrotondato 8"/>
          <p:cNvSpPr/>
          <p:nvPr/>
        </p:nvSpPr>
        <p:spPr>
          <a:xfrm>
            <a:off x="384103" y="5498284"/>
            <a:ext cx="804314" cy="788953"/>
          </a:xfrm>
          <a:prstGeom prst="roundRect">
            <a:avLst/>
          </a:prstGeom>
          <a:solidFill>
            <a:srgbClr val="D9D9D9"/>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900" b="1" dirty="0">
                <a:solidFill>
                  <a:schemeClr val="bg2"/>
                </a:solidFill>
              </a:rPr>
              <a:t>Legal</a:t>
            </a:r>
            <a:endParaRPr lang="en-US" altLang="en-US" sz="1200" b="1" dirty="0">
              <a:solidFill>
                <a:schemeClr val="bg2"/>
              </a:solidFill>
            </a:endParaRPr>
          </a:p>
        </p:txBody>
      </p:sp>
      <p:sp>
        <p:nvSpPr>
          <p:cNvPr id="7" name="Freccia bidirezionale verticale 88"/>
          <p:cNvSpPr/>
          <p:nvPr/>
        </p:nvSpPr>
        <p:spPr bwMode="auto">
          <a:xfrm>
            <a:off x="648885" y="5134212"/>
            <a:ext cx="271931" cy="365760"/>
          </a:xfrm>
          <a:prstGeom prst="upDownArrow">
            <a:avLst>
              <a:gd name="adj1" fmla="val 45907"/>
              <a:gd name="adj2" fmla="val 31582"/>
            </a:avLst>
          </a:prstGeom>
          <a:solidFill>
            <a:schemeClr val="bg1">
              <a:lumMod val="50000"/>
            </a:schemeClr>
          </a:solidFill>
          <a:ln>
            <a:noFill/>
          </a:ln>
          <a:effectLst>
            <a:outerShdw sx="1000" sy="1000" rotWithShape="0">
              <a:srgbClr val="000000"/>
            </a:out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dirty="0">
              <a:solidFill>
                <a:schemeClr val="accent1"/>
              </a:solidFill>
            </a:endParaRPr>
          </a:p>
        </p:txBody>
      </p:sp>
      <p:sp>
        <p:nvSpPr>
          <p:cNvPr id="8" name="Freccia bidirezionale verticale 88"/>
          <p:cNvSpPr/>
          <p:nvPr/>
        </p:nvSpPr>
        <p:spPr bwMode="auto">
          <a:xfrm>
            <a:off x="1476990" y="5132524"/>
            <a:ext cx="271931" cy="365760"/>
          </a:xfrm>
          <a:prstGeom prst="upDownArrow">
            <a:avLst>
              <a:gd name="adj1" fmla="val 45907"/>
              <a:gd name="adj2" fmla="val 31582"/>
            </a:avLst>
          </a:prstGeom>
          <a:solidFill>
            <a:schemeClr val="bg1">
              <a:lumMod val="50000"/>
            </a:schemeClr>
          </a:solidFill>
          <a:ln>
            <a:noFill/>
          </a:ln>
          <a:effectLst>
            <a:outerShdw sx="1000" sy="1000" rotWithShape="0">
              <a:srgbClr val="000000"/>
            </a:out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dirty="0">
              <a:solidFill>
                <a:schemeClr val="accent1"/>
              </a:solidFill>
            </a:endParaRPr>
          </a:p>
        </p:txBody>
      </p:sp>
      <p:sp>
        <p:nvSpPr>
          <p:cNvPr id="9" name="Freccia bidirezionale verticale 88"/>
          <p:cNvSpPr/>
          <p:nvPr/>
        </p:nvSpPr>
        <p:spPr bwMode="auto">
          <a:xfrm>
            <a:off x="6443173" y="5136864"/>
            <a:ext cx="270437" cy="365760"/>
          </a:xfrm>
          <a:prstGeom prst="upDownArrow">
            <a:avLst>
              <a:gd name="adj1" fmla="val 45907"/>
              <a:gd name="adj2" fmla="val 31582"/>
            </a:avLst>
          </a:prstGeom>
          <a:solidFill>
            <a:schemeClr val="bg1">
              <a:lumMod val="50000"/>
            </a:schemeClr>
          </a:solidFill>
          <a:ln>
            <a:noFill/>
          </a:ln>
          <a:effectLst>
            <a:outerShdw sx="1000" sy="1000" rotWithShape="0">
              <a:srgbClr val="000000"/>
            </a:out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dirty="0">
              <a:solidFill>
                <a:schemeClr val="accent1"/>
              </a:solidFill>
            </a:endParaRPr>
          </a:p>
        </p:txBody>
      </p:sp>
      <p:grpSp>
        <p:nvGrpSpPr>
          <p:cNvPr id="10" name="Group 9"/>
          <p:cNvGrpSpPr/>
          <p:nvPr/>
        </p:nvGrpSpPr>
        <p:grpSpPr>
          <a:xfrm>
            <a:off x="513623" y="4745582"/>
            <a:ext cx="7287780" cy="280174"/>
            <a:chOff x="1002501" y="3376503"/>
            <a:chExt cx="7148140" cy="280174"/>
          </a:xfrm>
        </p:grpSpPr>
        <p:sp>
          <p:nvSpPr>
            <p:cNvPr id="12" name="CasellaDiTesto 3"/>
            <p:cNvSpPr txBox="1">
              <a:spLocks noChangeArrowheads="1"/>
            </p:cNvSpPr>
            <p:nvPr/>
          </p:nvSpPr>
          <p:spPr bwMode="auto">
            <a:xfrm>
              <a:off x="1002501" y="3376503"/>
              <a:ext cx="13709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1200" b="1" dirty="0">
                  <a:solidFill>
                    <a:schemeClr val="bg1">
                      <a:lumMod val="50000"/>
                    </a:schemeClr>
                  </a:solidFill>
                </a:rPr>
                <a:t>VM Governance</a:t>
              </a:r>
            </a:p>
          </p:txBody>
        </p:sp>
        <p:sp>
          <p:nvSpPr>
            <p:cNvPr id="13" name="Freccia bidirezionale verticale 88"/>
            <p:cNvSpPr/>
            <p:nvPr/>
          </p:nvSpPr>
          <p:spPr bwMode="auto">
            <a:xfrm rot="5400000">
              <a:off x="4202413" y="1474528"/>
              <a:ext cx="270437" cy="4074388"/>
            </a:xfrm>
            <a:prstGeom prst="upDownArrow">
              <a:avLst>
                <a:gd name="adj1" fmla="val 45907"/>
                <a:gd name="adj2" fmla="val 31582"/>
              </a:avLst>
            </a:prstGeom>
            <a:solidFill>
              <a:schemeClr val="bg1">
                <a:lumMod val="50000"/>
              </a:schemeClr>
            </a:solidFill>
            <a:ln>
              <a:noFill/>
            </a:ln>
            <a:effectLst>
              <a:outerShdw sx="1000" sy="1000" rotWithShape="0">
                <a:srgbClr val="000000"/>
              </a:out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dirty="0">
                <a:solidFill>
                  <a:schemeClr val="accent1"/>
                </a:solidFill>
              </a:endParaRPr>
            </a:p>
          </p:txBody>
        </p:sp>
        <p:sp>
          <p:nvSpPr>
            <p:cNvPr id="14" name="CasellaDiTesto 3"/>
            <p:cNvSpPr txBox="1">
              <a:spLocks noChangeArrowheads="1"/>
            </p:cNvSpPr>
            <p:nvPr/>
          </p:nvSpPr>
          <p:spPr bwMode="auto">
            <a:xfrm>
              <a:off x="6291186" y="3379678"/>
              <a:ext cx="18594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en-US" sz="1200" b="1" dirty="0">
                  <a:solidFill>
                    <a:schemeClr val="bg1">
                      <a:lumMod val="50000"/>
                    </a:schemeClr>
                  </a:solidFill>
                </a:rPr>
                <a:t>Contract Management</a:t>
              </a:r>
            </a:p>
          </p:txBody>
        </p:sp>
      </p:grpSp>
      <p:sp>
        <p:nvSpPr>
          <p:cNvPr id="36" name="Rettangolo arrotondato 8"/>
          <p:cNvSpPr/>
          <p:nvPr/>
        </p:nvSpPr>
        <p:spPr>
          <a:xfrm>
            <a:off x="1212513" y="5498284"/>
            <a:ext cx="804314" cy="788953"/>
          </a:xfrm>
          <a:prstGeom prst="roundRect">
            <a:avLst/>
          </a:prstGeom>
          <a:solidFill>
            <a:srgbClr val="D9D9D9"/>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900" b="1" dirty="0">
                <a:solidFill>
                  <a:schemeClr val="bg2"/>
                </a:solidFill>
              </a:rPr>
              <a:t>Accounting</a:t>
            </a:r>
          </a:p>
        </p:txBody>
      </p:sp>
      <p:sp>
        <p:nvSpPr>
          <p:cNvPr id="37" name="Rettangolo arrotondato 8"/>
          <p:cNvSpPr/>
          <p:nvPr/>
        </p:nvSpPr>
        <p:spPr>
          <a:xfrm>
            <a:off x="2040923" y="5498284"/>
            <a:ext cx="804314" cy="788953"/>
          </a:xfrm>
          <a:prstGeom prst="roundRect">
            <a:avLst/>
          </a:prstGeom>
          <a:solidFill>
            <a:srgbClr val="D9D9D9"/>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900" b="1" dirty="0">
                <a:solidFill>
                  <a:schemeClr val="bg2"/>
                </a:solidFill>
              </a:rPr>
              <a:t>Finance</a:t>
            </a:r>
          </a:p>
        </p:txBody>
      </p:sp>
      <p:sp>
        <p:nvSpPr>
          <p:cNvPr id="38" name="Rettangolo arrotondato 8"/>
          <p:cNvSpPr/>
          <p:nvPr/>
        </p:nvSpPr>
        <p:spPr>
          <a:xfrm>
            <a:off x="2869333" y="5494559"/>
            <a:ext cx="804314" cy="788953"/>
          </a:xfrm>
          <a:prstGeom prst="roundRect">
            <a:avLst/>
          </a:prstGeom>
          <a:solidFill>
            <a:srgbClr val="D9D9D9"/>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900" b="1" dirty="0">
                <a:solidFill>
                  <a:schemeClr val="bg2"/>
                </a:solidFill>
              </a:rPr>
              <a:t>ITAM/SAM</a:t>
            </a:r>
          </a:p>
        </p:txBody>
      </p:sp>
      <p:sp>
        <p:nvSpPr>
          <p:cNvPr id="39" name="Rettangolo arrotondato 8"/>
          <p:cNvSpPr/>
          <p:nvPr/>
        </p:nvSpPr>
        <p:spPr>
          <a:xfrm>
            <a:off x="3697743" y="5494559"/>
            <a:ext cx="804314" cy="788953"/>
          </a:xfrm>
          <a:prstGeom prst="roundRect">
            <a:avLst/>
          </a:prstGeom>
          <a:solidFill>
            <a:srgbClr val="D9D9D9"/>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900" b="1" dirty="0">
                <a:solidFill>
                  <a:schemeClr val="bg2"/>
                </a:solidFill>
              </a:rPr>
              <a:t>ERM</a:t>
            </a:r>
          </a:p>
        </p:txBody>
      </p:sp>
      <p:sp>
        <p:nvSpPr>
          <p:cNvPr id="40" name="Rettangolo arrotondato 8"/>
          <p:cNvSpPr/>
          <p:nvPr/>
        </p:nvSpPr>
        <p:spPr>
          <a:xfrm>
            <a:off x="4526153" y="5494558"/>
            <a:ext cx="804314" cy="788953"/>
          </a:xfrm>
          <a:prstGeom prst="roundRect">
            <a:avLst/>
          </a:prstGeom>
          <a:solidFill>
            <a:srgbClr val="D9D9D9"/>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900" b="1" dirty="0">
                <a:solidFill>
                  <a:schemeClr val="bg2"/>
                </a:solidFill>
              </a:rPr>
              <a:t>IT </a:t>
            </a:r>
            <a:r>
              <a:rPr lang="en-US" altLang="en-US" sz="900" b="1" dirty="0" smtClean="0">
                <a:solidFill>
                  <a:schemeClr val="bg2"/>
                </a:solidFill>
              </a:rPr>
              <a:t>– </a:t>
            </a:r>
            <a:r>
              <a:rPr lang="en-US" altLang="en-US" sz="900" b="1" dirty="0">
                <a:solidFill>
                  <a:schemeClr val="bg2"/>
                </a:solidFill>
              </a:rPr>
              <a:t>Security</a:t>
            </a:r>
          </a:p>
        </p:txBody>
      </p:sp>
      <p:sp>
        <p:nvSpPr>
          <p:cNvPr id="41" name="Rettangolo arrotondato 8"/>
          <p:cNvSpPr/>
          <p:nvPr/>
        </p:nvSpPr>
        <p:spPr>
          <a:xfrm>
            <a:off x="5354563" y="5494018"/>
            <a:ext cx="804314" cy="788953"/>
          </a:xfrm>
          <a:prstGeom prst="roundRect">
            <a:avLst/>
          </a:prstGeom>
          <a:solidFill>
            <a:srgbClr val="D9D9D9"/>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900" b="1" dirty="0">
                <a:solidFill>
                  <a:schemeClr val="bg2"/>
                </a:solidFill>
              </a:rPr>
              <a:t>IT – Enterprise Architecture</a:t>
            </a:r>
          </a:p>
        </p:txBody>
      </p:sp>
      <p:sp>
        <p:nvSpPr>
          <p:cNvPr id="42" name="Rettangolo arrotondato 8"/>
          <p:cNvSpPr/>
          <p:nvPr/>
        </p:nvSpPr>
        <p:spPr>
          <a:xfrm>
            <a:off x="6182973" y="5502624"/>
            <a:ext cx="804314" cy="788953"/>
          </a:xfrm>
          <a:prstGeom prst="roundRect">
            <a:avLst/>
          </a:prstGeom>
          <a:solidFill>
            <a:srgbClr val="D9D9D9"/>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900" b="1" dirty="0">
                <a:solidFill>
                  <a:schemeClr val="bg2"/>
                </a:solidFill>
              </a:rPr>
              <a:t>IT – Service Delivery</a:t>
            </a:r>
          </a:p>
        </p:txBody>
      </p:sp>
      <p:sp>
        <p:nvSpPr>
          <p:cNvPr id="43" name="Rettangolo arrotondato 8"/>
          <p:cNvSpPr/>
          <p:nvPr/>
        </p:nvSpPr>
        <p:spPr>
          <a:xfrm>
            <a:off x="7011381" y="5502624"/>
            <a:ext cx="804314" cy="788953"/>
          </a:xfrm>
          <a:prstGeom prst="roundRect">
            <a:avLst/>
          </a:prstGeom>
          <a:solidFill>
            <a:srgbClr val="D9D9D9"/>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900" b="1" dirty="0">
                <a:solidFill>
                  <a:schemeClr val="bg2"/>
                </a:solidFill>
              </a:rPr>
              <a:t>IT – Functional Leads </a:t>
            </a:r>
          </a:p>
        </p:txBody>
      </p:sp>
      <p:sp>
        <p:nvSpPr>
          <p:cNvPr id="44" name="Freccia bidirezionale verticale 88"/>
          <p:cNvSpPr/>
          <p:nvPr/>
        </p:nvSpPr>
        <p:spPr bwMode="auto">
          <a:xfrm>
            <a:off x="2304512" y="5128799"/>
            <a:ext cx="271931" cy="365760"/>
          </a:xfrm>
          <a:prstGeom prst="upDownArrow">
            <a:avLst>
              <a:gd name="adj1" fmla="val 45907"/>
              <a:gd name="adj2" fmla="val 31582"/>
            </a:avLst>
          </a:prstGeom>
          <a:solidFill>
            <a:schemeClr val="bg1">
              <a:lumMod val="50000"/>
            </a:schemeClr>
          </a:solidFill>
          <a:ln>
            <a:noFill/>
          </a:ln>
          <a:effectLst>
            <a:outerShdw sx="1000" sy="1000" rotWithShape="0">
              <a:srgbClr val="000000"/>
            </a:out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dirty="0">
              <a:solidFill>
                <a:schemeClr val="accent1"/>
              </a:solidFill>
            </a:endParaRPr>
          </a:p>
        </p:txBody>
      </p:sp>
      <p:sp>
        <p:nvSpPr>
          <p:cNvPr id="45" name="Freccia bidirezionale verticale 88"/>
          <p:cNvSpPr/>
          <p:nvPr/>
        </p:nvSpPr>
        <p:spPr bwMode="auto">
          <a:xfrm>
            <a:off x="3131754" y="5128258"/>
            <a:ext cx="271931" cy="365760"/>
          </a:xfrm>
          <a:prstGeom prst="upDownArrow">
            <a:avLst>
              <a:gd name="adj1" fmla="val 45907"/>
              <a:gd name="adj2" fmla="val 31582"/>
            </a:avLst>
          </a:prstGeom>
          <a:solidFill>
            <a:schemeClr val="bg1">
              <a:lumMod val="50000"/>
            </a:schemeClr>
          </a:solidFill>
          <a:ln>
            <a:noFill/>
          </a:ln>
          <a:effectLst>
            <a:outerShdw sx="1000" sy="1000" rotWithShape="0">
              <a:srgbClr val="000000"/>
            </a:out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dirty="0">
              <a:solidFill>
                <a:schemeClr val="accent1"/>
              </a:solidFill>
            </a:endParaRPr>
          </a:p>
        </p:txBody>
      </p:sp>
      <p:sp>
        <p:nvSpPr>
          <p:cNvPr id="46" name="Freccia bidirezionale verticale 88"/>
          <p:cNvSpPr/>
          <p:nvPr/>
        </p:nvSpPr>
        <p:spPr bwMode="auto">
          <a:xfrm>
            <a:off x="3962549" y="5128948"/>
            <a:ext cx="271931" cy="365760"/>
          </a:xfrm>
          <a:prstGeom prst="upDownArrow">
            <a:avLst>
              <a:gd name="adj1" fmla="val 45907"/>
              <a:gd name="adj2" fmla="val 31582"/>
            </a:avLst>
          </a:prstGeom>
          <a:solidFill>
            <a:schemeClr val="bg1">
              <a:lumMod val="50000"/>
            </a:schemeClr>
          </a:solidFill>
          <a:ln>
            <a:noFill/>
          </a:ln>
          <a:effectLst>
            <a:outerShdw sx="1000" sy="1000" rotWithShape="0">
              <a:srgbClr val="000000"/>
            </a:out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dirty="0">
              <a:solidFill>
                <a:schemeClr val="accent1"/>
              </a:solidFill>
            </a:endParaRPr>
          </a:p>
        </p:txBody>
      </p:sp>
      <p:sp>
        <p:nvSpPr>
          <p:cNvPr id="47" name="Freccia bidirezionale verticale 88"/>
          <p:cNvSpPr/>
          <p:nvPr/>
        </p:nvSpPr>
        <p:spPr bwMode="auto">
          <a:xfrm>
            <a:off x="4793499" y="5128258"/>
            <a:ext cx="271931" cy="365760"/>
          </a:xfrm>
          <a:prstGeom prst="upDownArrow">
            <a:avLst>
              <a:gd name="adj1" fmla="val 45907"/>
              <a:gd name="adj2" fmla="val 31582"/>
            </a:avLst>
          </a:prstGeom>
          <a:solidFill>
            <a:schemeClr val="bg1">
              <a:lumMod val="50000"/>
            </a:schemeClr>
          </a:solidFill>
          <a:ln>
            <a:noFill/>
          </a:ln>
          <a:effectLst>
            <a:outerShdw sx="1000" sy="1000" rotWithShape="0">
              <a:srgbClr val="000000"/>
            </a:out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dirty="0">
              <a:solidFill>
                <a:schemeClr val="accent1"/>
              </a:solidFill>
            </a:endParaRPr>
          </a:p>
        </p:txBody>
      </p:sp>
      <p:sp>
        <p:nvSpPr>
          <p:cNvPr id="48" name="Freccia bidirezionale verticale 88"/>
          <p:cNvSpPr/>
          <p:nvPr/>
        </p:nvSpPr>
        <p:spPr bwMode="auto">
          <a:xfrm>
            <a:off x="5612011" y="5128258"/>
            <a:ext cx="271931" cy="365760"/>
          </a:xfrm>
          <a:prstGeom prst="upDownArrow">
            <a:avLst>
              <a:gd name="adj1" fmla="val 45907"/>
              <a:gd name="adj2" fmla="val 31582"/>
            </a:avLst>
          </a:prstGeom>
          <a:solidFill>
            <a:schemeClr val="bg1">
              <a:lumMod val="50000"/>
            </a:schemeClr>
          </a:solidFill>
          <a:ln>
            <a:noFill/>
          </a:ln>
          <a:effectLst>
            <a:outerShdw sx="1000" sy="1000" rotWithShape="0">
              <a:srgbClr val="000000"/>
            </a:out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dirty="0">
              <a:solidFill>
                <a:schemeClr val="accent1"/>
              </a:solidFill>
            </a:endParaRPr>
          </a:p>
        </p:txBody>
      </p:sp>
      <p:sp>
        <p:nvSpPr>
          <p:cNvPr id="49" name="Freccia bidirezionale verticale 88"/>
          <p:cNvSpPr/>
          <p:nvPr/>
        </p:nvSpPr>
        <p:spPr bwMode="auto">
          <a:xfrm>
            <a:off x="7278928" y="5136864"/>
            <a:ext cx="271931" cy="365760"/>
          </a:xfrm>
          <a:prstGeom prst="upDownArrow">
            <a:avLst>
              <a:gd name="adj1" fmla="val 45907"/>
              <a:gd name="adj2" fmla="val 31582"/>
            </a:avLst>
          </a:prstGeom>
          <a:solidFill>
            <a:schemeClr val="bg1">
              <a:lumMod val="50000"/>
            </a:schemeClr>
          </a:solidFill>
          <a:ln>
            <a:noFill/>
          </a:ln>
          <a:effectLst>
            <a:outerShdw sx="1000" sy="1000" rotWithShape="0">
              <a:srgbClr val="000000"/>
            </a:outerShdw>
          </a:effectLst>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en-US" dirty="0">
              <a:solidFill>
                <a:schemeClr val="accent1"/>
              </a:solidFill>
            </a:endParaRPr>
          </a:p>
        </p:txBody>
      </p:sp>
      <p:grpSp>
        <p:nvGrpSpPr>
          <p:cNvPr id="69" name="Group 68"/>
          <p:cNvGrpSpPr/>
          <p:nvPr/>
        </p:nvGrpSpPr>
        <p:grpSpPr>
          <a:xfrm>
            <a:off x="775576" y="3559980"/>
            <a:ext cx="3327204" cy="1078371"/>
            <a:chOff x="-47137" y="3939305"/>
            <a:chExt cx="4310670" cy="1078371"/>
          </a:xfrm>
          <a:solidFill>
            <a:srgbClr val="D9D9D9"/>
          </a:solidFill>
        </p:grpSpPr>
        <p:sp>
          <p:nvSpPr>
            <p:cNvPr id="52" name="Rettangolo arrotondato 8"/>
            <p:cNvSpPr/>
            <p:nvPr/>
          </p:nvSpPr>
          <p:spPr>
            <a:xfrm>
              <a:off x="-47137" y="3939305"/>
              <a:ext cx="4310670" cy="1078371"/>
            </a:xfrm>
            <a:prstGeom prst="roundRect">
              <a:avLst/>
            </a:prstGeom>
            <a:grp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endParaRPr lang="en-US" altLang="en-US" sz="900" b="1" u="sng" dirty="0">
                <a:solidFill>
                  <a:schemeClr val="tx1"/>
                </a:solidFill>
              </a:endParaRPr>
            </a:p>
            <a:p>
              <a:pPr algn="ctr"/>
              <a:endParaRPr lang="en-US" altLang="en-US" sz="900" b="1" u="sng" dirty="0">
                <a:solidFill>
                  <a:schemeClr val="tx1"/>
                </a:solidFill>
              </a:endParaRPr>
            </a:p>
            <a:p>
              <a:pPr algn="ctr"/>
              <a:r>
                <a:rPr lang="en-US" altLang="en-US" sz="900" b="1" dirty="0">
                  <a:solidFill>
                    <a:schemeClr val="tx1"/>
                  </a:solidFill>
                </a:rPr>
                <a:t>SOURCE TO CONTRACT CYCLE</a:t>
              </a:r>
            </a:p>
            <a:p>
              <a:pPr marL="171450" indent="-171450">
                <a:buFont typeface="Arial" panose="020B0604020202020204" pitchFamily="34" charset="0"/>
                <a:buChar char="•"/>
              </a:pPr>
              <a:r>
                <a:rPr lang="en-US" altLang="en-US" sz="900" dirty="0">
                  <a:solidFill>
                    <a:schemeClr val="tx1"/>
                  </a:solidFill>
                </a:rPr>
                <a:t>Sourcing Strategy </a:t>
              </a:r>
              <a:r>
                <a:rPr lang="en-US" altLang="en-US" sz="900" dirty="0" smtClean="0">
                  <a:solidFill>
                    <a:schemeClr val="tx1"/>
                  </a:solidFill>
                </a:rPr>
                <a:t>Alignment </a:t>
              </a:r>
              <a:r>
                <a:rPr lang="en-US" altLang="en-US" sz="900" dirty="0">
                  <a:solidFill>
                    <a:schemeClr val="tx1"/>
                  </a:solidFill>
                </a:rPr>
                <a:t>with Enterprise Strategy</a:t>
              </a:r>
            </a:p>
            <a:p>
              <a:pPr marL="171450" indent="-171450">
                <a:buFont typeface="Arial" panose="020B0604020202020204" pitchFamily="34" charset="0"/>
                <a:buChar char="•"/>
              </a:pPr>
              <a:r>
                <a:rPr lang="en-US" altLang="en-US" sz="900" dirty="0">
                  <a:solidFill>
                    <a:schemeClr val="tx1"/>
                  </a:solidFill>
                </a:rPr>
                <a:t>Strategic Initiative Prioritization</a:t>
              </a:r>
            </a:p>
            <a:p>
              <a:pPr marL="171450" indent="-171450">
                <a:buFont typeface="Arial" panose="020B0604020202020204" pitchFamily="34" charset="0"/>
                <a:buChar char="•"/>
              </a:pPr>
              <a:r>
                <a:rPr lang="en-US" altLang="en-US" sz="900" dirty="0">
                  <a:solidFill>
                    <a:schemeClr val="tx1"/>
                  </a:solidFill>
                </a:rPr>
                <a:t>Strategic Sourcing Roadmap</a:t>
              </a:r>
              <a:endParaRPr lang="en-US" altLang="en-US" sz="1200" dirty="0">
                <a:solidFill>
                  <a:schemeClr val="tx1"/>
                </a:solidFill>
              </a:endParaRPr>
            </a:p>
          </p:txBody>
        </p:sp>
        <p:sp>
          <p:nvSpPr>
            <p:cNvPr id="65" name="Rectangle 64"/>
            <p:cNvSpPr/>
            <p:nvPr/>
          </p:nvSpPr>
          <p:spPr>
            <a:xfrm>
              <a:off x="-43529" y="4096288"/>
              <a:ext cx="4303387" cy="1567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800" b="1" dirty="0">
                  <a:solidFill>
                    <a:schemeClr val="bg1">
                      <a:lumMod val="50000"/>
                    </a:schemeClr>
                  </a:solidFill>
                </a:rPr>
                <a:t>STRATEGIC </a:t>
              </a:r>
              <a:r>
                <a:rPr lang="en-US" altLang="en-US" sz="800" b="1" dirty="0" smtClean="0">
                  <a:solidFill>
                    <a:schemeClr val="bg1">
                      <a:lumMod val="50000"/>
                    </a:schemeClr>
                  </a:solidFill>
                </a:rPr>
                <a:t>SOURCING </a:t>
              </a:r>
              <a:r>
                <a:rPr lang="en-US" altLang="en-US" sz="800" b="1" i="1" dirty="0">
                  <a:solidFill>
                    <a:schemeClr val="bg1">
                      <a:lumMod val="50000"/>
                    </a:schemeClr>
                  </a:solidFill>
                </a:rPr>
                <a:t>(if separate function)</a:t>
              </a:r>
            </a:p>
          </p:txBody>
        </p:sp>
      </p:grpSp>
      <p:grpSp>
        <p:nvGrpSpPr>
          <p:cNvPr id="70" name="Group 69"/>
          <p:cNvGrpSpPr/>
          <p:nvPr/>
        </p:nvGrpSpPr>
        <p:grpSpPr>
          <a:xfrm>
            <a:off x="4179891" y="3534743"/>
            <a:ext cx="3321842" cy="1078371"/>
            <a:chOff x="4841819" y="3913414"/>
            <a:chExt cx="3854697" cy="1078371"/>
          </a:xfrm>
          <a:solidFill>
            <a:srgbClr val="D9D9D9"/>
          </a:solidFill>
        </p:grpSpPr>
        <p:sp>
          <p:nvSpPr>
            <p:cNvPr id="51" name="Rettangolo arrotondato 8"/>
            <p:cNvSpPr/>
            <p:nvPr/>
          </p:nvSpPr>
          <p:spPr>
            <a:xfrm>
              <a:off x="4845162" y="3913414"/>
              <a:ext cx="3851354" cy="1078371"/>
            </a:xfrm>
            <a:prstGeom prst="roundRect">
              <a:avLst/>
            </a:prstGeom>
            <a:grp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endParaRPr lang="en-US" altLang="en-US" sz="900" b="1" u="sng" dirty="0">
                <a:solidFill>
                  <a:schemeClr val="tx1"/>
                </a:solidFill>
              </a:endParaRPr>
            </a:p>
            <a:p>
              <a:pPr algn="ctr"/>
              <a:endParaRPr lang="en-US" altLang="en-US" sz="900" b="1" u="sng" dirty="0">
                <a:solidFill>
                  <a:schemeClr val="tx1"/>
                </a:solidFill>
              </a:endParaRPr>
            </a:p>
            <a:p>
              <a:pPr algn="ctr"/>
              <a:r>
                <a:rPr lang="en-US" altLang="en-US" sz="900" b="1" dirty="0">
                  <a:solidFill>
                    <a:schemeClr val="tx1"/>
                  </a:solidFill>
                </a:rPr>
                <a:t>PROCURE TO PAY CYCLE</a:t>
              </a:r>
            </a:p>
            <a:p>
              <a:pPr marL="171450" indent="-171450">
                <a:buFont typeface="Arial" panose="020B0604020202020204" pitchFamily="34" charset="0"/>
                <a:buChar char="•"/>
              </a:pPr>
              <a:r>
                <a:rPr lang="en-US" altLang="en-US" sz="900" dirty="0">
                  <a:solidFill>
                    <a:schemeClr val="tx1"/>
                  </a:solidFill>
                </a:rPr>
                <a:t>Tactical Sourcing</a:t>
              </a:r>
            </a:p>
            <a:p>
              <a:pPr marL="171450" indent="-171450">
                <a:buFont typeface="Arial" panose="020B0604020202020204" pitchFamily="34" charset="0"/>
                <a:buChar char="•"/>
              </a:pPr>
              <a:r>
                <a:rPr lang="en-US" altLang="en-US" sz="900" dirty="0">
                  <a:solidFill>
                    <a:schemeClr val="tx1"/>
                  </a:solidFill>
                </a:rPr>
                <a:t>Spend Management</a:t>
              </a:r>
            </a:p>
            <a:p>
              <a:pPr marL="171450" indent="-171450">
                <a:buFont typeface="Arial" panose="020B0604020202020204" pitchFamily="34" charset="0"/>
                <a:buChar char="•"/>
              </a:pPr>
              <a:r>
                <a:rPr lang="en-US" altLang="en-US" sz="900" dirty="0">
                  <a:solidFill>
                    <a:schemeClr val="tx1"/>
                  </a:solidFill>
                </a:rPr>
                <a:t>Contract Execution</a:t>
              </a:r>
              <a:endParaRPr lang="en-US" altLang="en-US" sz="1200" dirty="0">
                <a:solidFill>
                  <a:schemeClr val="tx1"/>
                </a:solidFill>
              </a:endParaRPr>
            </a:p>
          </p:txBody>
        </p:sp>
        <p:sp>
          <p:nvSpPr>
            <p:cNvPr id="66" name="Rectangle 65"/>
            <p:cNvSpPr/>
            <p:nvPr/>
          </p:nvSpPr>
          <p:spPr>
            <a:xfrm>
              <a:off x="4841819" y="4086029"/>
              <a:ext cx="3854521" cy="145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800" b="1" dirty="0">
                  <a:solidFill>
                    <a:schemeClr val="bg1">
                      <a:lumMod val="50000"/>
                    </a:schemeClr>
                  </a:solidFill>
                </a:rPr>
                <a:t>IT PROCUREMENT </a:t>
              </a:r>
              <a:r>
                <a:rPr lang="en-US" altLang="en-US" sz="800" b="1" i="1" dirty="0">
                  <a:solidFill>
                    <a:schemeClr val="bg1">
                      <a:lumMod val="50000"/>
                    </a:schemeClr>
                  </a:solidFill>
                </a:rPr>
                <a:t>(if separate function)</a:t>
              </a:r>
            </a:p>
          </p:txBody>
        </p:sp>
      </p:grpSp>
      <p:cxnSp>
        <p:nvCxnSpPr>
          <p:cNvPr id="73" name="Straight Arrow Connector 72"/>
          <p:cNvCxnSpPr>
            <a:endCxn id="52" idx="0"/>
          </p:cNvCxnSpPr>
          <p:nvPr/>
        </p:nvCxnSpPr>
        <p:spPr>
          <a:xfrm>
            <a:off x="1597979" y="3419646"/>
            <a:ext cx="841199" cy="140334"/>
          </a:xfrm>
          <a:prstGeom prst="straightConnector1">
            <a:avLst/>
          </a:prstGeom>
          <a:ln>
            <a:solidFill>
              <a:schemeClr val="bg1">
                <a:lumMod val="5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endCxn id="52" idx="0"/>
          </p:cNvCxnSpPr>
          <p:nvPr/>
        </p:nvCxnSpPr>
        <p:spPr>
          <a:xfrm flipH="1">
            <a:off x="2439178" y="3417381"/>
            <a:ext cx="871449" cy="142599"/>
          </a:xfrm>
          <a:prstGeom prst="straightConnector1">
            <a:avLst/>
          </a:prstGeom>
          <a:ln>
            <a:solidFill>
              <a:schemeClr val="bg1">
                <a:lumMod val="50000"/>
              </a:schemeClr>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endCxn id="51" idx="0"/>
          </p:cNvCxnSpPr>
          <p:nvPr/>
        </p:nvCxnSpPr>
        <p:spPr>
          <a:xfrm>
            <a:off x="4995330" y="3409139"/>
            <a:ext cx="846923" cy="125604"/>
          </a:xfrm>
          <a:prstGeom prst="straightConnector1">
            <a:avLst/>
          </a:prstGeom>
          <a:ln>
            <a:solidFill>
              <a:schemeClr val="bg1">
                <a:lumMod val="50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81" name="Rettangolo arrotondato 4"/>
          <p:cNvSpPr/>
          <p:nvPr/>
        </p:nvSpPr>
        <p:spPr>
          <a:xfrm>
            <a:off x="8293575" y="1307800"/>
            <a:ext cx="394255" cy="5024389"/>
          </a:xfrm>
          <a:prstGeom prst="roundRect">
            <a:avLst/>
          </a:prstGeom>
          <a:solidFill>
            <a:schemeClr val="bg1">
              <a:lumMod val="5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1200" b="1" dirty="0">
                <a:solidFill>
                  <a:schemeClr val="bg1"/>
                </a:solidFill>
              </a:rPr>
              <a:t>B</a:t>
            </a:r>
          </a:p>
          <a:p>
            <a:pPr algn="ctr">
              <a:defRPr/>
            </a:pPr>
            <a:r>
              <a:rPr lang="en-US" sz="1200" b="1" dirty="0">
                <a:solidFill>
                  <a:schemeClr val="bg1"/>
                </a:solidFill>
              </a:rPr>
              <a:t>U</a:t>
            </a:r>
          </a:p>
          <a:p>
            <a:pPr algn="ctr">
              <a:defRPr/>
            </a:pPr>
            <a:r>
              <a:rPr lang="en-US" sz="1200" b="1" dirty="0">
                <a:solidFill>
                  <a:schemeClr val="bg1"/>
                </a:solidFill>
              </a:rPr>
              <a:t>S</a:t>
            </a:r>
          </a:p>
          <a:p>
            <a:pPr algn="ctr">
              <a:defRPr/>
            </a:pPr>
            <a:r>
              <a:rPr lang="en-US" sz="1200" b="1" dirty="0">
                <a:solidFill>
                  <a:schemeClr val="bg1"/>
                </a:solidFill>
              </a:rPr>
              <a:t>I</a:t>
            </a:r>
          </a:p>
          <a:p>
            <a:pPr algn="ctr">
              <a:defRPr/>
            </a:pPr>
            <a:r>
              <a:rPr lang="en-US" sz="1200" b="1" dirty="0">
                <a:solidFill>
                  <a:schemeClr val="bg1"/>
                </a:solidFill>
              </a:rPr>
              <a:t>N</a:t>
            </a:r>
          </a:p>
          <a:p>
            <a:pPr algn="ctr">
              <a:defRPr/>
            </a:pPr>
            <a:r>
              <a:rPr lang="en-US" sz="1200" b="1" dirty="0">
                <a:solidFill>
                  <a:schemeClr val="bg1"/>
                </a:solidFill>
              </a:rPr>
              <a:t>E</a:t>
            </a:r>
          </a:p>
          <a:p>
            <a:pPr algn="ctr">
              <a:defRPr/>
            </a:pPr>
            <a:r>
              <a:rPr lang="en-US" sz="1200" b="1" dirty="0">
                <a:solidFill>
                  <a:schemeClr val="bg1"/>
                </a:solidFill>
              </a:rPr>
              <a:t>S</a:t>
            </a:r>
          </a:p>
          <a:p>
            <a:pPr algn="ctr">
              <a:defRPr/>
            </a:pPr>
            <a:r>
              <a:rPr lang="en-US" sz="1200" b="1" dirty="0">
                <a:solidFill>
                  <a:schemeClr val="bg1"/>
                </a:solidFill>
              </a:rPr>
              <a:t>S</a:t>
            </a:r>
          </a:p>
          <a:p>
            <a:pPr algn="ctr">
              <a:defRPr/>
            </a:pPr>
            <a:endParaRPr lang="en-US" sz="1200" b="1" dirty="0">
              <a:solidFill>
                <a:schemeClr val="bg1"/>
              </a:solidFill>
            </a:endParaRPr>
          </a:p>
          <a:p>
            <a:pPr algn="ctr">
              <a:defRPr/>
            </a:pPr>
            <a:r>
              <a:rPr lang="en-US" sz="1200" b="1" dirty="0">
                <a:solidFill>
                  <a:schemeClr val="bg1"/>
                </a:solidFill>
              </a:rPr>
              <a:t>S</a:t>
            </a:r>
          </a:p>
          <a:p>
            <a:pPr algn="ctr">
              <a:defRPr/>
            </a:pPr>
            <a:r>
              <a:rPr lang="en-US" sz="1200" b="1" dirty="0">
                <a:solidFill>
                  <a:schemeClr val="bg1"/>
                </a:solidFill>
              </a:rPr>
              <a:t>T</a:t>
            </a:r>
          </a:p>
          <a:p>
            <a:pPr algn="ctr">
              <a:defRPr/>
            </a:pPr>
            <a:r>
              <a:rPr lang="en-US" sz="1200" b="1" dirty="0">
                <a:solidFill>
                  <a:schemeClr val="bg1"/>
                </a:solidFill>
              </a:rPr>
              <a:t>A</a:t>
            </a:r>
          </a:p>
          <a:p>
            <a:pPr algn="ctr">
              <a:defRPr/>
            </a:pPr>
            <a:r>
              <a:rPr lang="en-US" sz="1200" b="1" dirty="0">
                <a:solidFill>
                  <a:schemeClr val="bg1"/>
                </a:solidFill>
              </a:rPr>
              <a:t>K</a:t>
            </a:r>
          </a:p>
          <a:p>
            <a:pPr algn="ctr">
              <a:defRPr/>
            </a:pPr>
            <a:r>
              <a:rPr lang="en-US" sz="1200" b="1" dirty="0">
                <a:solidFill>
                  <a:schemeClr val="bg1"/>
                </a:solidFill>
              </a:rPr>
              <a:t>E</a:t>
            </a:r>
          </a:p>
          <a:p>
            <a:pPr algn="ctr">
              <a:defRPr/>
            </a:pPr>
            <a:r>
              <a:rPr lang="en-US" sz="1200" b="1" dirty="0">
                <a:solidFill>
                  <a:schemeClr val="bg1"/>
                </a:solidFill>
              </a:rPr>
              <a:t>H</a:t>
            </a:r>
          </a:p>
          <a:p>
            <a:pPr algn="ctr">
              <a:defRPr/>
            </a:pPr>
            <a:r>
              <a:rPr lang="en-US" sz="1200" b="1" dirty="0">
                <a:solidFill>
                  <a:schemeClr val="bg1"/>
                </a:solidFill>
              </a:rPr>
              <a:t>O</a:t>
            </a:r>
          </a:p>
          <a:p>
            <a:pPr algn="ctr">
              <a:defRPr/>
            </a:pPr>
            <a:r>
              <a:rPr lang="en-US" sz="1200" b="1" dirty="0">
                <a:solidFill>
                  <a:schemeClr val="bg1"/>
                </a:solidFill>
              </a:rPr>
              <a:t>L</a:t>
            </a:r>
          </a:p>
          <a:p>
            <a:pPr algn="ctr">
              <a:defRPr/>
            </a:pPr>
            <a:r>
              <a:rPr lang="en-US" sz="1200" b="1" dirty="0">
                <a:solidFill>
                  <a:schemeClr val="bg1"/>
                </a:solidFill>
              </a:rPr>
              <a:t>D</a:t>
            </a:r>
          </a:p>
          <a:p>
            <a:pPr algn="ctr">
              <a:defRPr/>
            </a:pPr>
            <a:r>
              <a:rPr lang="en-US" sz="1200" b="1" dirty="0">
                <a:solidFill>
                  <a:schemeClr val="bg1"/>
                </a:solidFill>
              </a:rPr>
              <a:t>E</a:t>
            </a:r>
          </a:p>
          <a:p>
            <a:pPr algn="ctr">
              <a:defRPr/>
            </a:pPr>
            <a:r>
              <a:rPr lang="en-US" sz="1200" b="1" dirty="0">
                <a:solidFill>
                  <a:schemeClr val="bg1"/>
                </a:solidFill>
              </a:rPr>
              <a:t>R</a:t>
            </a:r>
          </a:p>
          <a:p>
            <a:pPr algn="ctr">
              <a:defRPr/>
            </a:pPr>
            <a:r>
              <a:rPr lang="en-US" sz="1200" b="1" dirty="0">
                <a:solidFill>
                  <a:schemeClr val="bg1"/>
                </a:solidFill>
              </a:rPr>
              <a:t>S</a:t>
            </a:r>
          </a:p>
        </p:txBody>
      </p:sp>
      <p:sp>
        <p:nvSpPr>
          <p:cNvPr id="82" name="Rectangle 81"/>
          <p:cNvSpPr/>
          <p:nvPr/>
        </p:nvSpPr>
        <p:spPr>
          <a:xfrm>
            <a:off x="662449" y="3304002"/>
            <a:ext cx="172016" cy="159608"/>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p:cNvSpPr/>
          <p:nvPr/>
        </p:nvSpPr>
        <p:spPr>
          <a:xfrm>
            <a:off x="3861521" y="3210338"/>
            <a:ext cx="172016" cy="159608"/>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ectangle 86"/>
          <p:cNvSpPr/>
          <p:nvPr/>
        </p:nvSpPr>
        <p:spPr>
          <a:xfrm>
            <a:off x="572846" y="4609844"/>
            <a:ext cx="135110" cy="96593"/>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8" name="Straight Arrow Connector 97"/>
          <p:cNvCxnSpPr>
            <a:endCxn id="51" idx="0"/>
          </p:cNvCxnSpPr>
          <p:nvPr/>
        </p:nvCxnSpPr>
        <p:spPr>
          <a:xfrm flipH="1">
            <a:off x="5842253" y="3409139"/>
            <a:ext cx="849502" cy="125604"/>
          </a:xfrm>
          <a:prstGeom prst="straightConnector1">
            <a:avLst/>
          </a:prstGeom>
          <a:ln>
            <a:solidFill>
              <a:schemeClr val="bg1">
                <a:lumMod val="50000"/>
              </a:schemeClr>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9" name="Rectangle 98"/>
          <p:cNvSpPr/>
          <p:nvPr/>
        </p:nvSpPr>
        <p:spPr>
          <a:xfrm>
            <a:off x="627955" y="4599119"/>
            <a:ext cx="182572" cy="7239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141"/>
          <p:cNvSpPr/>
          <p:nvPr/>
        </p:nvSpPr>
        <p:spPr>
          <a:xfrm>
            <a:off x="4069786" y="3345900"/>
            <a:ext cx="172016" cy="159608"/>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p:cNvSpPr/>
          <p:nvPr/>
        </p:nvSpPr>
        <p:spPr>
          <a:xfrm>
            <a:off x="5773139" y="3344909"/>
            <a:ext cx="172016" cy="159608"/>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Rectangle 143"/>
          <p:cNvSpPr/>
          <p:nvPr/>
        </p:nvSpPr>
        <p:spPr>
          <a:xfrm>
            <a:off x="4037563" y="4588842"/>
            <a:ext cx="182572" cy="7239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6" name="Group 75"/>
          <p:cNvGrpSpPr/>
          <p:nvPr/>
        </p:nvGrpSpPr>
        <p:grpSpPr>
          <a:xfrm>
            <a:off x="786553" y="1299557"/>
            <a:ext cx="1619961" cy="2109581"/>
            <a:chOff x="1688834" y="490686"/>
            <a:chExt cx="1934443" cy="2109581"/>
          </a:xfrm>
        </p:grpSpPr>
        <p:sp>
          <p:nvSpPr>
            <p:cNvPr id="89" name="Rettangolo arrotondato 4"/>
            <p:cNvSpPr/>
            <p:nvPr/>
          </p:nvSpPr>
          <p:spPr>
            <a:xfrm>
              <a:off x="1688834" y="490686"/>
              <a:ext cx="1934443" cy="2109581"/>
            </a:xfrm>
            <a:prstGeom prst="roundRect">
              <a:avLst/>
            </a:prstGeom>
            <a:solidFill>
              <a:srgbClr val="D9D9D9"/>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endParaRPr lang="en-US" sz="900" b="1" dirty="0">
                <a:solidFill>
                  <a:prstClr val="black"/>
                </a:solidFill>
              </a:endParaRPr>
            </a:p>
          </p:txBody>
        </p:sp>
        <p:sp>
          <p:nvSpPr>
            <p:cNvPr id="90" name="Rettangolo arrotondato 96"/>
            <p:cNvSpPr/>
            <p:nvPr/>
          </p:nvSpPr>
          <p:spPr bwMode="auto">
            <a:xfrm>
              <a:off x="1801520" y="699798"/>
              <a:ext cx="1692000" cy="648000"/>
            </a:xfrm>
            <a:prstGeom prst="roundRect">
              <a:avLst/>
            </a:prstGeom>
            <a:solidFill>
              <a:schemeClr val="accent5">
                <a:lumMod val="40000"/>
                <a:lumOff val="6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1050" b="1" dirty="0">
                  <a:solidFill>
                    <a:schemeClr val="bg1">
                      <a:lumMod val="50000"/>
                    </a:schemeClr>
                  </a:solidFill>
                </a:rPr>
                <a:t>Vendor Management Program Creation</a:t>
              </a:r>
              <a:endParaRPr lang="en-US" altLang="en-US" sz="1600" dirty="0">
                <a:solidFill>
                  <a:schemeClr val="bg1">
                    <a:lumMod val="50000"/>
                  </a:schemeClr>
                </a:solidFill>
              </a:endParaRPr>
            </a:p>
          </p:txBody>
        </p:sp>
        <p:sp>
          <p:nvSpPr>
            <p:cNvPr id="91" name="Rettangolo arrotondato 79"/>
            <p:cNvSpPr/>
            <p:nvPr/>
          </p:nvSpPr>
          <p:spPr>
            <a:xfrm>
              <a:off x="1929271" y="1455226"/>
              <a:ext cx="720000" cy="468000"/>
            </a:xfrm>
            <a:prstGeom prst="roundRect">
              <a:avLst/>
            </a:prstGeom>
            <a:solidFill>
              <a:schemeClr val="bg1">
                <a:lumMod val="5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a:solidFill>
                    <a:schemeClr val="bg2"/>
                  </a:solidFill>
                </a:rPr>
                <a:t>Mission, Vision, Values</a:t>
              </a:r>
            </a:p>
          </p:txBody>
        </p:sp>
        <p:sp>
          <p:nvSpPr>
            <p:cNvPr id="92" name="Rettangolo arrotondato 81"/>
            <p:cNvSpPr/>
            <p:nvPr/>
          </p:nvSpPr>
          <p:spPr>
            <a:xfrm>
              <a:off x="2669485" y="1455226"/>
              <a:ext cx="720000" cy="468000"/>
            </a:xfrm>
            <a:prstGeom prst="roundRect">
              <a:avLst/>
            </a:prstGeom>
            <a:solidFill>
              <a:schemeClr val="bg1">
                <a:lumMod val="5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a:solidFill>
                    <a:schemeClr val="bg2"/>
                  </a:solidFill>
                </a:rPr>
                <a:t>Strategic Roadmap</a:t>
              </a:r>
            </a:p>
          </p:txBody>
        </p:sp>
        <p:sp>
          <p:nvSpPr>
            <p:cNvPr id="93" name="Rettangolo arrotondato 81"/>
            <p:cNvSpPr/>
            <p:nvPr/>
          </p:nvSpPr>
          <p:spPr>
            <a:xfrm>
              <a:off x="1928971" y="1944303"/>
              <a:ext cx="720000" cy="468000"/>
            </a:xfrm>
            <a:prstGeom prst="roundRect">
              <a:avLst/>
            </a:prstGeom>
            <a:solidFill>
              <a:schemeClr val="bg1">
                <a:lumMod val="5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a:solidFill>
                    <a:schemeClr val="bg2"/>
                  </a:solidFill>
                </a:rPr>
                <a:t>Org. Structure</a:t>
              </a:r>
            </a:p>
          </p:txBody>
        </p:sp>
        <p:sp>
          <p:nvSpPr>
            <p:cNvPr id="94" name="Rettangolo arrotondato 81"/>
            <p:cNvSpPr/>
            <p:nvPr/>
          </p:nvSpPr>
          <p:spPr>
            <a:xfrm>
              <a:off x="2669485" y="1940861"/>
              <a:ext cx="720000" cy="468000"/>
            </a:xfrm>
            <a:prstGeom prst="roundRect">
              <a:avLst/>
            </a:prstGeom>
            <a:solidFill>
              <a:schemeClr val="bg1">
                <a:lumMod val="5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a:solidFill>
                    <a:schemeClr val="bg2"/>
                  </a:solidFill>
                </a:rPr>
                <a:t>VM Operating Model</a:t>
              </a:r>
            </a:p>
          </p:txBody>
        </p:sp>
      </p:grpSp>
      <p:grpSp>
        <p:nvGrpSpPr>
          <p:cNvPr id="104" name="Group 103"/>
          <p:cNvGrpSpPr/>
          <p:nvPr/>
        </p:nvGrpSpPr>
        <p:grpSpPr>
          <a:xfrm>
            <a:off x="2528771" y="1305366"/>
            <a:ext cx="1619961" cy="2109581"/>
            <a:chOff x="1688834" y="490686"/>
            <a:chExt cx="1934443" cy="2109581"/>
          </a:xfrm>
        </p:grpSpPr>
        <p:sp>
          <p:nvSpPr>
            <p:cNvPr id="105" name="Rettangolo arrotondato 4"/>
            <p:cNvSpPr/>
            <p:nvPr/>
          </p:nvSpPr>
          <p:spPr>
            <a:xfrm>
              <a:off x="1688834" y="490686"/>
              <a:ext cx="1934443" cy="2109581"/>
            </a:xfrm>
            <a:prstGeom prst="roundRect">
              <a:avLst/>
            </a:prstGeom>
            <a:solidFill>
              <a:srgbClr val="D9D9D9"/>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endParaRPr lang="en-US" sz="900" b="1" dirty="0">
                <a:solidFill>
                  <a:prstClr val="black"/>
                </a:solidFill>
              </a:endParaRPr>
            </a:p>
          </p:txBody>
        </p:sp>
        <p:sp>
          <p:nvSpPr>
            <p:cNvPr id="113" name="Rettangolo arrotondato 96"/>
            <p:cNvSpPr/>
            <p:nvPr/>
          </p:nvSpPr>
          <p:spPr bwMode="auto">
            <a:xfrm>
              <a:off x="1801520" y="699798"/>
              <a:ext cx="1692000" cy="648000"/>
            </a:xfrm>
            <a:prstGeom prst="roundRect">
              <a:avLst/>
            </a:prstGeom>
            <a:solidFill>
              <a:schemeClr val="accent5">
                <a:lumMod val="40000"/>
                <a:lumOff val="6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1050" b="1" dirty="0">
                  <a:solidFill>
                    <a:schemeClr val="bg1">
                      <a:lumMod val="50000"/>
                    </a:schemeClr>
                  </a:solidFill>
                </a:rPr>
                <a:t>Vendor Risk Management</a:t>
              </a:r>
              <a:endParaRPr lang="en-US" altLang="en-US" sz="1600" dirty="0">
                <a:solidFill>
                  <a:schemeClr val="bg1">
                    <a:lumMod val="50000"/>
                  </a:schemeClr>
                </a:solidFill>
              </a:endParaRPr>
            </a:p>
          </p:txBody>
        </p:sp>
        <p:sp>
          <p:nvSpPr>
            <p:cNvPr id="114" name="Rettangolo arrotondato 79"/>
            <p:cNvSpPr/>
            <p:nvPr/>
          </p:nvSpPr>
          <p:spPr>
            <a:xfrm>
              <a:off x="1929271" y="1455226"/>
              <a:ext cx="720000" cy="468000"/>
            </a:xfrm>
            <a:prstGeom prst="roundRect">
              <a:avLst/>
            </a:prstGeom>
            <a:solidFill>
              <a:schemeClr val="bg1">
                <a:lumMod val="5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smtClean="0">
                  <a:solidFill>
                    <a:schemeClr val="bg2"/>
                  </a:solidFill>
                </a:rPr>
                <a:t>Financial Risk</a:t>
              </a:r>
              <a:endParaRPr lang="en-US" sz="700" b="1" dirty="0">
                <a:solidFill>
                  <a:schemeClr val="bg2"/>
                </a:solidFill>
              </a:endParaRPr>
            </a:p>
          </p:txBody>
        </p:sp>
        <p:sp>
          <p:nvSpPr>
            <p:cNvPr id="115" name="Rettangolo arrotondato 81"/>
            <p:cNvSpPr/>
            <p:nvPr/>
          </p:nvSpPr>
          <p:spPr>
            <a:xfrm>
              <a:off x="2669485" y="1455226"/>
              <a:ext cx="720000" cy="468000"/>
            </a:xfrm>
            <a:prstGeom prst="roundRect">
              <a:avLst/>
            </a:prstGeom>
            <a:solidFill>
              <a:schemeClr val="accent2"/>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smtClean="0">
                  <a:solidFill>
                    <a:schemeClr val="accent1"/>
                  </a:solidFill>
                </a:rPr>
                <a:t>IT Security Risk</a:t>
              </a:r>
              <a:endParaRPr lang="en-US" sz="700" b="1" dirty="0">
                <a:solidFill>
                  <a:schemeClr val="accent1"/>
                </a:solidFill>
              </a:endParaRPr>
            </a:p>
          </p:txBody>
        </p:sp>
        <p:sp>
          <p:nvSpPr>
            <p:cNvPr id="116" name="Rettangolo arrotondato 81"/>
            <p:cNvSpPr/>
            <p:nvPr/>
          </p:nvSpPr>
          <p:spPr>
            <a:xfrm>
              <a:off x="1928971" y="1944303"/>
              <a:ext cx="720000" cy="468000"/>
            </a:xfrm>
            <a:prstGeom prst="roundRect">
              <a:avLst/>
            </a:prstGeom>
            <a:solidFill>
              <a:schemeClr val="bg1">
                <a:lumMod val="5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smtClean="0">
                  <a:solidFill>
                    <a:schemeClr val="bg2"/>
                  </a:solidFill>
                </a:rPr>
                <a:t>Operational Risk</a:t>
              </a:r>
              <a:endParaRPr lang="en-US" sz="700" b="1" dirty="0">
                <a:solidFill>
                  <a:schemeClr val="bg2"/>
                </a:solidFill>
              </a:endParaRPr>
            </a:p>
          </p:txBody>
        </p:sp>
        <p:sp>
          <p:nvSpPr>
            <p:cNvPr id="117" name="Rettangolo arrotondato 81"/>
            <p:cNvSpPr/>
            <p:nvPr/>
          </p:nvSpPr>
          <p:spPr>
            <a:xfrm>
              <a:off x="2669485" y="1940861"/>
              <a:ext cx="720000" cy="468000"/>
            </a:xfrm>
            <a:prstGeom prst="roundRect">
              <a:avLst/>
            </a:prstGeom>
            <a:solidFill>
              <a:schemeClr val="bg1">
                <a:lumMod val="5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smtClean="0">
                  <a:solidFill>
                    <a:schemeClr val="bg2"/>
                  </a:solidFill>
                </a:rPr>
                <a:t>Compliance Risk</a:t>
              </a:r>
              <a:endParaRPr lang="en-US" sz="700" b="1" dirty="0">
                <a:solidFill>
                  <a:schemeClr val="bg2"/>
                </a:solidFill>
              </a:endParaRPr>
            </a:p>
          </p:txBody>
        </p:sp>
      </p:grpSp>
      <p:grpSp>
        <p:nvGrpSpPr>
          <p:cNvPr id="118" name="Group 117"/>
          <p:cNvGrpSpPr/>
          <p:nvPr/>
        </p:nvGrpSpPr>
        <p:grpSpPr>
          <a:xfrm>
            <a:off x="5914407" y="1307800"/>
            <a:ext cx="1619961" cy="2109581"/>
            <a:chOff x="1688834" y="490686"/>
            <a:chExt cx="1934443" cy="2109581"/>
          </a:xfrm>
        </p:grpSpPr>
        <p:sp>
          <p:nvSpPr>
            <p:cNvPr id="119" name="Rettangolo arrotondato 4"/>
            <p:cNvSpPr/>
            <p:nvPr/>
          </p:nvSpPr>
          <p:spPr>
            <a:xfrm>
              <a:off x="1688834" y="490686"/>
              <a:ext cx="1934443" cy="2109581"/>
            </a:xfrm>
            <a:prstGeom prst="roundRect">
              <a:avLst/>
            </a:prstGeom>
            <a:solidFill>
              <a:srgbClr val="D9D9D9"/>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endParaRPr lang="en-US" sz="900" b="1" dirty="0">
                <a:solidFill>
                  <a:prstClr val="black"/>
                </a:solidFill>
              </a:endParaRPr>
            </a:p>
          </p:txBody>
        </p:sp>
        <p:sp>
          <p:nvSpPr>
            <p:cNvPr id="120" name="Rettangolo arrotondato 96"/>
            <p:cNvSpPr/>
            <p:nvPr/>
          </p:nvSpPr>
          <p:spPr bwMode="auto">
            <a:xfrm>
              <a:off x="1801520" y="699798"/>
              <a:ext cx="1692000" cy="648000"/>
            </a:xfrm>
            <a:prstGeom prst="roundRect">
              <a:avLst/>
            </a:prstGeom>
            <a:solidFill>
              <a:schemeClr val="accent5">
                <a:lumMod val="40000"/>
                <a:lumOff val="6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1050" b="1" dirty="0">
                  <a:solidFill>
                    <a:schemeClr val="bg1">
                      <a:lumMod val="50000"/>
                    </a:schemeClr>
                  </a:solidFill>
                </a:rPr>
                <a:t>Vendor Management Continual Improvement</a:t>
              </a:r>
              <a:endParaRPr lang="en-US" altLang="en-US" sz="1600" dirty="0">
                <a:solidFill>
                  <a:schemeClr val="bg1">
                    <a:lumMod val="50000"/>
                  </a:schemeClr>
                </a:solidFill>
              </a:endParaRPr>
            </a:p>
          </p:txBody>
        </p:sp>
        <p:sp>
          <p:nvSpPr>
            <p:cNvPr id="121" name="Rettangolo arrotondato 79"/>
            <p:cNvSpPr/>
            <p:nvPr/>
          </p:nvSpPr>
          <p:spPr>
            <a:xfrm>
              <a:off x="1929271" y="1455226"/>
              <a:ext cx="720000" cy="468000"/>
            </a:xfrm>
            <a:prstGeom prst="roundRect">
              <a:avLst/>
            </a:prstGeom>
            <a:solidFill>
              <a:schemeClr val="bg1">
                <a:lumMod val="5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a:solidFill>
                    <a:schemeClr val="bg2"/>
                  </a:solidFill>
                </a:rPr>
                <a:t>Strategic Partners</a:t>
              </a:r>
            </a:p>
          </p:txBody>
        </p:sp>
        <p:sp>
          <p:nvSpPr>
            <p:cNvPr id="122" name="Rettangolo arrotondato 81"/>
            <p:cNvSpPr/>
            <p:nvPr/>
          </p:nvSpPr>
          <p:spPr>
            <a:xfrm>
              <a:off x="2669485" y="1455226"/>
              <a:ext cx="720000" cy="468000"/>
            </a:xfrm>
            <a:prstGeom prst="roundRect">
              <a:avLst/>
            </a:prstGeom>
            <a:solidFill>
              <a:schemeClr val="bg1">
                <a:lumMod val="5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a:solidFill>
                    <a:schemeClr val="bg2"/>
                  </a:solidFill>
                </a:rPr>
                <a:t>Innovation</a:t>
              </a:r>
            </a:p>
          </p:txBody>
        </p:sp>
        <p:sp>
          <p:nvSpPr>
            <p:cNvPr id="123" name="Rettangolo arrotondato 81"/>
            <p:cNvSpPr/>
            <p:nvPr/>
          </p:nvSpPr>
          <p:spPr>
            <a:xfrm>
              <a:off x="1928971" y="1944303"/>
              <a:ext cx="720000" cy="468000"/>
            </a:xfrm>
            <a:prstGeom prst="roundRect">
              <a:avLst/>
            </a:prstGeom>
            <a:solidFill>
              <a:schemeClr val="bg1">
                <a:lumMod val="5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a:solidFill>
                    <a:schemeClr val="bg2"/>
                  </a:solidFill>
                </a:rPr>
                <a:t>Vendor Categories</a:t>
              </a:r>
            </a:p>
          </p:txBody>
        </p:sp>
        <p:sp>
          <p:nvSpPr>
            <p:cNvPr id="124" name="Rettangolo arrotondato 81"/>
            <p:cNvSpPr/>
            <p:nvPr/>
          </p:nvSpPr>
          <p:spPr>
            <a:xfrm>
              <a:off x="2669485" y="1940861"/>
              <a:ext cx="720000" cy="468000"/>
            </a:xfrm>
            <a:prstGeom prst="roundRect">
              <a:avLst/>
            </a:prstGeom>
            <a:solidFill>
              <a:schemeClr val="bg1">
                <a:lumMod val="5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a:solidFill>
                    <a:schemeClr val="bg2"/>
                  </a:solidFill>
                </a:rPr>
                <a:t>Business Value</a:t>
              </a:r>
            </a:p>
          </p:txBody>
        </p:sp>
      </p:grpSp>
      <p:sp>
        <p:nvSpPr>
          <p:cNvPr id="141" name="Rectangle 140"/>
          <p:cNvSpPr/>
          <p:nvPr/>
        </p:nvSpPr>
        <p:spPr>
          <a:xfrm>
            <a:off x="2382991" y="3343890"/>
            <a:ext cx="172016" cy="159608"/>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Rectangle 124"/>
          <p:cNvSpPr/>
          <p:nvPr/>
        </p:nvSpPr>
        <p:spPr>
          <a:xfrm>
            <a:off x="714399" y="3341103"/>
            <a:ext cx="172016" cy="159608"/>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Rectangle 125"/>
          <p:cNvSpPr/>
          <p:nvPr/>
        </p:nvSpPr>
        <p:spPr>
          <a:xfrm>
            <a:off x="4081033" y="3350768"/>
            <a:ext cx="172016" cy="159608"/>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Rectangle 126"/>
          <p:cNvSpPr/>
          <p:nvPr/>
        </p:nvSpPr>
        <p:spPr>
          <a:xfrm>
            <a:off x="5772227" y="3332693"/>
            <a:ext cx="172016" cy="159608"/>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9" name="Group 78"/>
          <p:cNvGrpSpPr/>
          <p:nvPr/>
        </p:nvGrpSpPr>
        <p:grpSpPr>
          <a:xfrm>
            <a:off x="4233831" y="1306090"/>
            <a:ext cx="1619961" cy="2109581"/>
            <a:chOff x="1688834" y="490686"/>
            <a:chExt cx="1934443" cy="2109581"/>
          </a:xfrm>
        </p:grpSpPr>
        <p:sp>
          <p:nvSpPr>
            <p:cNvPr id="80" name="Rettangolo arrotondato 4"/>
            <p:cNvSpPr/>
            <p:nvPr/>
          </p:nvSpPr>
          <p:spPr>
            <a:xfrm>
              <a:off x="1688834" y="490686"/>
              <a:ext cx="1934443" cy="2109581"/>
            </a:xfrm>
            <a:prstGeom prst="roundRect">
              <a:avLst/>
            </a:prstGeom>
            <a:solidFill>
              <a:srgbClr val="D9D9D9"/>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endParaRPr lang="en-US" sz="900" b="1" dirty="0">
                <a:solidFill>
                  <a:prstClr val="black"/>
                </a:solidFill>
              </a:endParaRPr>
            </a:p>
          </p:txBody>
        </p:sp>
        <p:sp>
          <p:nvSpPr>
            <p:cNvPr id="83" name="Rettangolo arrotondato 96"/>
            <p:cNvSpPr/>
            <p:nvPr/>
          </p:nvSpPr>
          <p:spPr bwMode="auto">
            <a:xfrm>
              <a:off x="1801520" y="699798"/>
              <a:ext cx="1692000" cy="648000"/>
            </a:xfrm>
            <a:prstGeom prst="roundRect">
              <a:avLst/>
            </a:prstGeom>
            <a:solidFill>
              <a:schemeClr val="accent5">
                <a:lumMod val="40000"/>
                <a:lumOff val="6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r>
                <a:rPr lang="en-US" altLang="en-US" sz="1050" b="1" dirty="0">
                  <a:solidFill>
                    <a:schemeClr val="bg1">
                      <a:lumMod val="50000"/>
                    </a:schemeClr>
                  </a:solidFill>
                </a:rPr>
                <a:t>Vendor Relations &amp; Performance Management</a:t>
              </a:r>
              <a:endParaRPr lang="en-US" altLang="en-US" sz="1600" dirty="0">
                <a:solidFill>
                  <a:schemeClr val="bg1">
                    <a:lumMod val="50000"/>
                  </a:schemeClr>
                </a:solidFill>
              </a:endParaRPr>
            </a:p>
          </p:txBody>
        </p:sp>
        <p:sp>
          <p:nvSpPr>
            <p:cNvPr id="85" name="Rettangolo arrotondato 79"/>
            <p:cNvSpPr/>
            <p:nvPr/>
          </p:nvSpPr>
          <p:spPr>
            <a:xfrm>
              <a:off x="1929271" y="1455226"/>
              <a:ext cx="720000" cy="468000"/>
            </a:xfrm>
            <a:prstGeom prst="roundRect">
              <a:avLst/>
            </a:prstGeom>
            <a:solidFill>
              <a:schemeClr val="bg1">
                <a:lumMod val="5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a:solidFill>
                    <a:schemeClr val="bg2"/>
                  </a:solidFill>
                </a:rPr>
                <a:t>Vendor KPIs</a:t>
              </a:r>
            </a:p>
          </p:txBody>
        </p:sp>
        <p:sp>
          <p:nvSpPr>
            <p:cNvPr id="86" name="Rettangolo arrotondato 81"/>
            <p:cNvSpPr/>
            <p:nvPr/>
          </p:nvSpPr>
          <p:spPr>
            <a:xfrm>
              <a:off x="2669485" y="1455226"/>
              <a:ext cx="720000" cy="468000"/>
            </a:xfrm>
            <a:prstGeom prst="roundRect">
              <a:avLst/>
            </a:prstGeom>
            <a:solidFill>
              <a:schemeClr val="bg1">
                <a:lumMod val="5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a:solidFill>
                    <a:schemeClr val="bg2"/>
                  </a:solidFill>
                </a:rPr>
                <a:t>C-Level Value Metrics</a:t>
              </a:r>
            </a:p>
          </p:txBody>
        </p:sp>
        <p:sp>
          <p:nvSpPr>
            <p:cNvPr id="88" name="Rettangolo arrotondato 81"/>
            <p:cNvSpPr/>
            <p:nvPr/>
          </p:nvSpPr>
          <p:spPr>
            <a:xfrm>
              <a:off x="1928971" y="1944303"/>
              <a:ext cx="720000" cy="468000"/>
            </a:xfrm>
            <a:prstGeom prst="roundRect">
              <a:avLst/>
            </a:prstGeom>
            <a:solidFill>
              <a:schemeClr val="bg1">
                <a:lumMod val="50000"/>
              </a:schemeClr>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a:solidFill>
                    <a:schemeClr val="bg2"/>
                  </a:solidFill>
                </a:rPr>
                <a:t>Vendor Transitions</a:t>
              </a:r>
            </a:p>
          </p:txBody>
        </p:sp>
        <p:sp>
          <p:nvSpPr>
            <p:cNvPr id="106" name="Rettangolo arrotondato 81"/>
            <p:cNvSpPr/>
            <p:nvPr/>
          </p:nvSpPr>
          <p:spPr>
            <a:xfrm>
              <a:off x="2669485" y="1940861"/>
              <a:ext cx="720000" cy="468000"/>
            </a:xfrm>
            <a:prstGeom prst="roundRect">
              <a:avLst/>
            </a:prstGeom>
            <a:solidFill>
              <a:schemeClr val="accent2"/>
            </a:solidFill>
            <a:ln w="3175">
              <a:noFill/>
            </a:ln>
            <a:effectLst>
              <a:outerShdw sx="1000" sy="1000" algn="bl" rotWithShape="0">
                <a:prstClr val="black"/>
              </a:outerShdw>
            </a:effectLst>
          </p:spPr>
          <p:style>
            <a:lnRef idx="1">
              <a:schemeClr val="accent3"/>
            </a:lnRef>
            <a:fillRef idx="2">
              <a:schemeClr val="accent3"/>
            </a:fillRef>
            <a:effectRef idx="1">
              <a:schemeClr val="accent3"/>
            </a:effectRef>
            <a:fontRef idx="minor">
              <a:schemeClr val="dk1"/>
            </a:fontRef>
          </p:style>
          <p:txBody>
            <a:bodyPr lIns="0" rIns="0" anchor="ctr"/>
            <a:lstStyle/>
            <a:p>
              <a:pPr algn="ctr">
                <a:defRPr/>
              </a:pPr>
              <a:r>
                <a:rPr lang="en-US" sz="700" b="1" dirty="0">
                  <a:solidFill>
                    <a:schemeClr val="accent1"/>
                  </a:solidFill>
                </a:rPr>
                <a:t>Select &amp; Evaluate Vendors</a:t>
              </a:r>
            </a:p>
          </p:txBody>
        </p:sp>
      </p:grpSp>
      <p:grpSp>
        <p:nvGrpSpPr>
          <p:cNvPr id="78" name="Group 77"/>
          <p:cNvGrpSpPr/>
          <p:nvPr/>
        </p:nvGrpSpPr>
        <p:grpSpPr>
          <a:xfrm>
            <a:off x="-10926" y="6519972"/>
            <a:ext cx="9154925" cy="338028"/>
            <a:chOff x="-10926" y="6519972"/>
            <a:chExt cx="9154925" cy="338028"/>
          </a:xfrm>
        </p:grpSpPr>
        <p:sp>
          <p:nvSpPr>
            <p:cNvPr id="95" name="Rectangle 94"/>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96" name="Rectangle 95"/>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2503710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grpSp>
        <p:nvGrpSpPr>
          <p:cNvPr id="14" name="Group 13"/>
          <p:cNvGrpSpPr/>
          <p:nvPr/>
        </p:nvGrpSpPr>
        <p:grpSpPr>
          <a:xfrm>
            <a:off x="-10926" y="6519972"/>
            <a:ext cx="9154925" cy="338028"/>
            <a:chOff x="-10926" y="6519972"/>
            <a:chExt cx="9154925" cy="338028"/>
          </a:xfrm>
        </p:grpSpPr>
        <p:sp>
          <p:nvSpPr>
            <p:cNvPr id="15" name="Rectangle 14"/>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6" name="Rectangle 15"/>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US" dirty="0" smtClean="0"/>
              <a:t>Info-Tech offers various levels of support to best suit your needs</a:t>
            </a:r>
            <a:endParaRPr lang="en-US" dirty="0"/>
          </a:p>
        </p:txBody>
      </p:sp>
      <p:grpSp>
        <p:nvGrpSpPr>
          <p:cNvPr id="28" name="Group 27"/>
          <p:cNvGrpSpPr/>
          <p:nvPr/>
        </p:nvGrpSpPr>
        <p:grpSpPr>
          <a:xfrm>
            <a:off x="-10926" y="6519972"/>
            <a:ext cx="9154925" cy="338028"/>
            <a:chOff x="-10926" y="6519972"/>
            <a:chExt cx="9154925" cy="338028"/>
          </a:xfrm>
        </p:grpSpPr>
        <p:sp>
          <p:nvSpPr>
            <p:cNvPr id="29" name="Rectangle 28"/>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30" name="Rectangle 29"/>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1344</Words>
  <Application>Microsoft Office PowerPoint</Application>
  <PresentationFormat>On-screen Show (4:3)</PresentationFormat>
  <Paragraphs>229</Paragraphs>
  <Slides>11</Slides>
  <Notes>10</Notes>
  <HiddenSlides>0</HiddenSlides>
  <MMClips>0</MMClips>
  <ScaleCrop>false</ScaleCrop>
  <HeadingPairs>
    <vt:vector size="8" baseType="variant">
      <vt:variant>
        <vt:lpstr>Fonts Used</vt:lpstr>
      </vt:variant>
      <vt:variant>
        <vt:i4>6</vt:i4>
      </vt:variant>
      <vt:variant>
        <vt:lpstr>Theme</vt:lpstr>
      </vt:variant>
      <vt:variant>
        <vt:i4>2</vt:i4>
      </vt:variant>
      <vt:variant>
        <vt:lpstr>Slide Titles</vt:lpstr>
      </vt:variant>
      <vt:variant>
        <vt:i4>11</vt:i4>
      </vt:variant>
      <vt:variant>
        <vt:lpstr>Custom Shows</vt:lpstr>
      </vt:variant>
      <vt:variant>
        <vt:i4>1</vt:i4>
      </vt:variant>
    </vt:vector>
  </HeadingPairs>
  <TitlesOfParts>
    <vt:vector size="20" baseType="lpstr">
      <vt:lpstr>Arial</vt:lpstr>
      <vt:lpstr>Calibri</vt:lpstr>
      <vt:lpstr>Georgia</vt:lpstr>
      <vt:lpstr>Open Sans</vt:lpstr>
      <vt:lpstr>Roboto</vt:lpstr>
      <vt:lpstr>Wingdings</vt:lpstr>
      <vt:lpstr>Theme1</vt:lpstr>
      <vt:lpstr>1_Theme1</vt:lpstr>
      <vt:lpstr>PowerPoint Presentation</vt:lpstr>
      <vt:lpstr>PowerPoint Presentation</vt:lpstr>
      <vt:lpstr>Our understanding of the problem</vt:lpstr>
      <vt:lpstr>Executive summary</vt:lpstr>
      <vt:lpstr>Supply chain security breaches are on the rise</vt:lpstr>
      <vt:lpstr>Info-Tech’s risk-based approach to vendor security</vt:lpstr>
      <vt:lpstr>This research aligns with Info-Tech’s overall vendor management framework</vt:lpstr>
      <vt:lpstr>Use these icons to help direct you as you navigate this research </vt:lpstr>
      <vt:lpstr>Info-Tech offers various levels of support to best suit your needs</vt:lpstr>
      <vt:lpstr>Build a Vendor Security Assessment Service – project overview</vt:lpstr>
      <vt:lpstr>PowerPoint Presentation</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2018-12-07T16:36:50Z</dcterms:created>
  <dcterms:modified xsi:type="dcterms:W3CDTF">2018-12-07T16:48:48Z</dcterms:modified>
</cp:coreProperties>
</file>