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Lst>
  <p:notesMasterIdLst>
    <p:notesMasterId r:id="rId21"/>
  </p:notesMasterIdLst>
  <p:handoutMasterIdLst>
    <p:handoutMasterId r:id="rId22"/>
  </p:handoutMasterIdLst>
  <p:sldIdLst>
    <p:sldId id="473" r:id="rId2"/>
    <p:sldId id="542" r:id="rId3"/>
    <p:sldId id="517" r:id="rId4"/>
    <p:sldId id="508" r:id="rId5"/>
    <p:sldId id="531" r:id="rId6"/>
    <p:sldId id="577" r:id="rId7"/>
    <p:sldId id="597" r:id="rId8"/>
    <p:sldId id="532" r:id="rId9"/>
    <p:sldId id="595" r:id="rId10"/>
    <p:sldId id="596" r:id="rId11"/>
    <p:sldId id="549" r:id="rId12"/>
    <p:sldId id="592" r:id="rId13"/>
    <p:sldId id="593" r:id="rId14"/>
    <p:sldId id="594" r:id="rId15"/>
    <p:sldId id="590" r:id="rId16"/>
    <p:sldId id="591" r:id="rId17"/>
    <p:sldId id="534" r:id="rId18"/>
    <p:sldId id="587" r:id="rId19"/>
    <p:sldId id="543" r:id="rId20"/>
  </p:sldIdLst>
  <p:sldSz cx="9144000" cy="6858000" type="screen4x3"/>
  <p:notesSz cx="6761163" cy="9942513"/>
  <p:custDataLst>
    <p:tags r:id="rId23"/>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164"/>
    <a:srgbClr val="A7C06C"/>
    <a:srgbClr val="A0BD97"/>
    <a:srgbClr val="A7C06B"/>
    <a:srgbClr val="A0BD95"/>
    <a:srgbClr val="99BABE"/>
    <a:srgbClr val="7899B2"/>
    <a:srgbClr val="56768E"/>
    <a:srgbClr val="3577B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5A4E8-D96D-1740-AEC1-8FD08CF8F265}" v="3403" dt="2018-09-12T14:23:04.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920" autoAdjust="0"/>
    <p:restoredTop sz="95627" autoAdjust="0"/>
  </p:normalViewPr>
  <p:slideViewPr>
    <p:cSldViewPr snapToObjects="1">
      <p:cViewPr varScale="1">
        <p:scale>
          <a:sx n="113" d="100"/>
          <a:sy n="113" d="100"/>
        </p:scale>
        <p:origin x="2256" y="108"/>
      </p:cViewPr>
      <p:guideLst>
        <p:guide orient="horz" pos="104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9" d="100"/>
          <a:sy n="79" d="100"/>
        </p:scale>
        <p:origin x="3966" y="54"/>
      </p:cViewPr>
      <p:guideLst>
        <p:guide orient="horz" pos="3132"/>
        <p:guide pos="213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ethington" userId="154c57be-bb56-4ea7-b525-b085086dbd5f" providerId="ADAL" clId="{58A5A4E8-D96D-1740-AEC1-8FD08CF8F265}"/>
    <pc:docChg chg="undo custSel addSld delSld modSld sldOrd">
      <pc:chgData name="John Wethington" userId="154c57be-bb56-4ea7-b525-b085086dbd5f" providerId="ADAL" clId="{58A5A4E8-D96D-1740-AEC1-8FD08CF8F265}" dt="2018-09-12T14:23:04.753" v="3385"/>
      <pc:docMkLst>
        <pc:docMk/>
      </pc:docMkLst>
      <pc:sldChg chg="modSp">
        <pc:chgData name="John Wethington" userId="154c57be-bb56-4ea7-b525-b085086dbd5f" providerId="ADAL" clId="{58A5A4E8-D96D-1740-AEC1-8FD08CF8F265}" dt="2018-09-11T18:05:50.939" v="2058" actId="1076"/>
        <pc:sldMkLst>
          <pc:docMk/>
          <pc:sldMk cId="401202968" sldId="572"/>
        </pc:sldMkLst>
        <pc:picChg chg="mod">
          <ac:chgData name="John Wethington" userId="154c57be-bb56-4ea7-b525-b085086dbd5f" providerId="ADAL" clId="{58A5A4E8-D96D-1740-AEC1-8FD08CF8F265}" dt="2018-09-11T18:05:50.939" v="2058" actId="1076"/>
          <ac:picMkLst>
            <pc:docMk/>
            <pc:sldMk cId="401202968" sldId="572"/>
            <ac:picMk id="2" creationId="{00000000-0000-0000-0000-000000000000}"/>
          </ac:picMkLst>
        </pc:picChg>
      </pc:sldChg>
      <pc:sldChg chg="addSp delSp modSp add ord setBg delAnim addCm delCm modCm modNotesTx">
        <pc:chgData name="John Wethington" userId="154c57be-bb56-4ea7-b525-b085086dbd5f" providerId="ADAL" clId="{58A5A4E8-D96D-1740-AEC1-8FD08CF8F265}" dt="2018-09-12T14:23:04.753" v="3385"/>
        <pc:sldMkLst>
          <pc:docMk/>
          <pc:sldMk cId="606968414" sldId="575"/>
        </pc:sldMkLst>
        <pc:spChg chg="add mod">
          <ac:chgData name="John Wethington" userId="154c57be-bb56-4ea7-b525-b085086dbd5f" providerId="ADAL" clId="{58A5A4E8-D96D-1740-AEC1-8FD08CF8F265}" dt="2018-09-12T13:36:14.730" v="3072" actId="14100"/>
          <ac:spMkLst>
            <pc:docMk/>
            <pc:sldMk cId="606968414" sldId="575"/>
            <ac:spMk id="3" creationId="{4AE09C0B-44AF-A844-AFBB-6EA6104C7D11}"/>
          </ac:spMkLst>
        </pc:spChg>
        <pc:spChg chg="mod">
          <ac:chgData name="John Wethington" userId="154c57be-bb56-4ea7-b525-b085086dbd5f" providerId="ADAL" clId="{58A5A4E8-D96D-1740-AEC1-8FD08CF8F265}" dt="2018-09-11T16:37:22.216" v="633" actId="164"/>
          <ac:spMkLst>
            <pc:docMk/>
            <pc:sldMk cId="606968414" sldId="575"/>
            <ac:spMk id="5" creationId="{00000000-0000-0000-0000-000000000000}"/>
          </ac:spMkLst>
        </pc:spChg>
        <pc:spChg chg="add del mod">
          <ac:chgData name="John Wethington" userId="154c57be-bb56-4ea7-b525-b085086dbd5f" providerId="ADAL" clId="{58A5A4E8-D96D-1740-AEC1-8FD08CF8F265}" dt="2018-09-11T18:02:22.648" v="1982" actId="478"/>
          <ac:spMkLst>
            <pc:docMk/>
            <pc:sldMk cId="606968414" sldId="575"/>
            <ac:spMk id="7" creationId="{FF0DFE5C-1629-8540-9359-6277CA253E4F}"/>
          </ac:spMkLst>
        </pc:spChg>
        <pc:spChg chg="mod">
          <ac:chgData name="John Wethington" userId="154c57be-bb56-4ea7-b525-b085086dbd5f" providerId="ADAL" clId="{58A5A4E8-D96D-1740-AEC1-8FD08CF8F265}" dt="2018-09-12T14:11:27.446" v="3331" actId="1076"/>
          <ac:spMkLst>
            <pc:docMk/>
            <pc:sldMk cId="606968414" sldId="575"/>
            <ac:spMk id="14" creationId="{00000000-0000-0000-0000-000000000000}"/>
          </ac:spMkLst>
        </pc:spChg>
        <pc:spChg chg="add del mod">
          <ac:chgData name="John Wethington" userId="154c57be-bb56-4ea7-b525-b085086dbd5f" providerId="ADAL" clId="{58A5A4E8-D96D-1740-AEC1-8FD08CF8F265}" dt="2018-09-12T14:11:13.489" v="3330" actId="20577"/>
          <ac:spMkLst>
            <pc:docMk/>
            <pc:sldMk cId="606968414" sldId="575"/>
            <ac:spMk id="16" creationId="{00000000-0000-0000-0000-000000000000}"/>
          </ac:spMkLst>
        </pc:spChg>
        <pc:spChg chg="del">
          <ac:chgData name="John Wethington" userId="154c57be-bb56-4ea7-b525-b085086dbd5f" providerId="ADAL" clId="{58A5A4E8-D96D-1740-AEC1-8FD08CF8F265}" dt="2018-09-11T16:24:58.534" v="445" actId="478"/>
          <ac:spMkLst>
            <pc:docMk/>
            <pc:sldMk cId="606968414" sldId="575"/>
            <ac:spMk id="21" creationId="{00000000-0000-0000-0000-000000000000}"/>
          </ac:spMkLst>
        </pc:spChg>
        <pc:spChg chg="del">
          <ac:chgData name="John Wethington" userId="154c57be-bb56-4ea7-b525-b085086dbd5f" providerId="ADAL" clId="{58A5A4E8-D96D-1740-AEC1-8FD08CF8F265}" dt="2018-09-11T16:24:58.534" v="445" actId="478"/>
          <ac:spMkLst>
            <pc:docMk/>
            <pc:sldMk cId="606968414" sldId="575"/>
            <ac:spMk id="25" creationId="{00000000-0000-0000-0000-000000000000}"/>
          </ac:spMkLst>
        </pc:spChg>
        <pc:spChg chg="del">
          <ac:chgData name="John Wethington" userId="154c57be-bb56-4ea7-b525-b085086dbd5f" providerId="ADAL" clId="{58A5A4E8-D96D-1740-AEC1-8FD08CF8F265}" dt="2018-09-11T16:24:45.971" v="443" actId="478"/>
          <ac:spMkLst>
            <pc:docMk/>
            <pc:sldMk cId="606968414" sldId="575"/>
            <ac:spMk id="29" creationId="{00000000-0000-0000-0000-000000000000}"/>
          </ac:spMkLst>
        </pc:spChg>
        <pc:spChg chg="del">
          <ac:chgData name="John Wethington" userId="154c57be-bb56-4ea7-b525-b085086dbd5f" providerId="ADAL" clId="{58A5A4E8-D96D-1740-AEC1-8FD08CF8F265}" dt="2018-09-11T16:24:43.990" v="442" actId="478"/>
          <ac:spMkLst>
            <pc:docMk/>
            <pc:sldMk cId="606968414" sldId="575"/>
            <ac:spMk id="33" creationId="{00000000-0000-0000-0000-000000000000}"/>
          </ac:spMkLst>
        </pc:spChg>
        <pc:spChg chg="del">
          <ac:chgData name="John Wethington" userId="154c57be-bb56-4ea7-b525-b085086dbd5f" providerId="ADAL" clId="{58A5A4E8-D96D-1740-AEC1-8FD08CF8F265}" dt="2018-09-11T15:07:49.757" v="438" actId="478"/>
          <ac:spMkLst>
            <pc:docMk/>
            <pc:sldMk cId="606968414" sldId="575"/>
            <ac:spMk id="34" creationId="{00000000-0000-0000-0000-000000000000}"/>
          </ac:spMkLst>
        </pc:spChg>
        <pc:spChg chg="del mod">
          <ac:chgData name="John Wethington" userId="154c57be-bb56-4ea7-b525-b085086dbd5f" providerId="ADAL" clId="{58A5A4E8-D96D-1740-AEC1-8FD08CF8F265}" dt="2018-09-11T16:24:41.835" v="441" actId="478"/>
          <ac:spMkLst>
            <pc:docMk/>
            <pc:sldMk cId="606968414" sldId="575"/>
            <ac:spMk id="35" creationId="{00000000-0000-0000-0000-000000000000}"/>
          </ac:spMkLst>
        </pc:spChg>
        <pc:spChg chg="del">
          <ac:chgData name="John Wethington" userId="154c57be-bb56-4ea7-b525-b085086dbd5f" providerId="ADAL" clId="{58A5A4E8-D96D-1740-AEC1-8FD08CF8F265}" dt="2018-09-11T16:24:58.534" v="445" actId="478"/>
          <ac:spMkLst>
            <pc:docMk/>
            <pc:sldMk cId="606968414" sldId="575"/>
            <ac:spMk id="36" creationId="{00000000-0000-0000-0000-000000000000}"/>
          </ac:spMkLst>
        </pc:spChg>
        <pc:spChg chg="del mod">
          <ac:chgData name="John Wethington" userId="154c57be-bb56-4ea7-b525-b085086dbd5f" providerId="ADAL" clId="{58A5A4E8-D96D-1740-AEC1-8FD08CF8F265}" dt="2018-09-11T15:07:18.909" v="436" actId="478"/>
          <ac:spMkLst>
            <pc:docMk/>
            <pc:sldMk cId="606968414" sldId="575"/>
            <ac:spMk id="37" creationId="{00000000-0000-0000-0000-000000000000}"/>
          </ac:spMkLst>
        </pc:spChg>
        <pc:spChg chg="del">
          <ac:chgData name="John Wethington" userId="154c57be-bb56-4ea7-b525-b085086dbd5f" providerId="ADAL" clId="{58A5A4E8-D96D-1740-AEC1-8FD08CF8F265}" dt="2018-09-11T16:24:58.534" v="445" actId="478"/>
          <ac:spMkLst>
            <pc:docMk/>
            <pc:sldMk cId="606968414" sldId="575"/>
            <ac:spMk id="38" creationId="{00000000-0000-0000-0000-000000000000}"/>
          </ac:spMkLst>
        </pc:spChg>
        <pc:spChg chg="del">
          <ac:chgData name="John Wethington" userId="154c57be-bb56-4ea7-b525-b085086dbd5f" providerId="ADAL" clId="{58A5A4E8-D96D-1740-AEC1-8FD08CF8F265}" dt="2018-09-11T16:24:51.157" v="444" actId="478"/>
          <ac:spMkLst>
            <pc:docMk/>
            <pc:sldMk cId="606968414" sldId="575"/>
            <ac:spMk id="40" creationId="{00000000-0000-0000-0000-000000000000}"/>
          </ac:spMkLst>
        </pc:spChg>
        <pc:spChg chg="add del mod">
          <ac:chgData name="John Wethington" userId="154c57be-bb56-4ea7-b525-b085086dbd5f" providerId="ADAL" clId="{58A5A4E8-D96D-1740-AEC1-8FD08CF8F265}" dt="2018-09-11T17:02:34.039" v="1790" actId="12084"/>
          <ac:spMkLst>
            <pc:docMk/>
            <pc:sldMk cId="606968414" sldId="575"/>
            <ac:spMk id="48" creationId="{1C80C124-21ED-204F-AF7B-189477C82451}"/>
          </ac:spMkLst>
        </pc:spChg>
        <pc:spChg chg="add del mod">
          <ac:chgData name="John Wethington" userId="154c57be-bb56-4ea7-b525-b085086dbd5f" providerId="ADAL" clId="{58A5A4E8-D96D-1740-AEC1-8FD08CF8F265}" dt="2018-09-11T17:23:08.339" v="1865" actId="20577"/>
          <ac:spMkLst>
            <pc:docMk/>
            <pc:sldMk cId="606968414" sldId="575"/>
            <ac:spMk id="53" creationId="{98F54AEE-15B9-044C-865C-13F49B7E0ABF}"/>
          </ac:spMkLst>
        </pc:spChg>
        <pc:spChg chg="add del">
          <ac:chgData name="John Wethington" userId="154c57be-bb56-4ea7-b525-b085086dbd5f" providerId="ADAL" clId="{58A5A4E8-D96D-1740-AEC1-8FD08CF8F265}" dt="2018-09-11T17:23:07.586" v="1863" actId="478"/>
          <ac:spMkLst>
            <pc:docMk/>
            <pc:sldMk cId="606968414" sldId="575"/>
            <ac:spMk id="55" creationId="{7CE5807A-12B9-2646-8958-080111404E98}"/>
          </ac:spMkLst>
        </pc:spChg>
        <pc:spChg chg="add del">
          <ac:chgData name="John Wethington" userId="154c57be-bb56-4ea7-b525-b085086dbd5f" providerId="ADAL" clId="{58A5A4E8-D96D-1740-AEC1-8FD08CF8F265}" dt="2018-09-11T17:23:07.135" v="1862" actId="478"/>
          <ac:spMkLst>
            <pc:docMk/>
            <pc:sldMk cId="606968414" sldId="575"/>
            <ac:spMk id="57" creationId="{BC6BA441-AB32-DF4B-8557-6BCE71BCEAB8}"/>
          </ac:spMkLst>
        </pc:spChg>
        <pc:spChg chg="add del">
          <ac:chgData name="John Wethington" userId="154c57be-bb56-4ea7-b525-b085086dbd5f" providerId="ADAL" clId="{58A5A4E8-D96D-1740-AEC1-8FD08CF8F265}" dt="2018-09-11T17:23:06.660" v="1861" actId="478"/>
          <ac:spMkLst>
            <pc:docMk/>
            <pc:sldMk cId="606968414" sldId="575"/>
            <ac:spMk id="59" creationId="{C4DD47D7-DCFE-F049-B4ED-11B1FEAE15A7}"/>
          </ac:spMkLst>
        </pc:spChg>
        <pc:spChg chg="add del">
          <ac:chgData name="John Wethington" userId="154c57be-bb56-4ea7-b525-b085086dbd5f" providerId="ADAL" clId="{58A5A4E8-D96D-1740-AEC1-8FD08CF8F265}" dt="2018-09-11T17:23:05.913" v="1860" actId="478"/>
          <ac:spMkLst>
            <pc:docMk/>
            <pc:sldMk cId="606968414" sldId="575"/>
            <ac:spMk id="61" creationId="{0FB9F744-DC1B-3848-9038-DDB65EAC0D3C}"/>
          </ac:spMkLst>
        </pc:spChg>
        <pc:spChg chg="add del">
          <ac:chgData name="John Wethington" userId="154c57be-bb56-4ea7-b525-b085086dbd5f" providerId="ADAL" clId="{58A5A4E8-D96D-1740-AEC1-8FD08CF8F265}" dt="2018-09-11T17:23:04.828" v="1859" actId="478"/>
          <ac:spMkLst>
            <pc:docMk/>
            <pc:sldMk cId="606968414" sldId="575"/>
            <ac:spMk id="63" creationId="{EFF0B5BC-08A3-504B-9B1C-A21C417BE7B6}"/>
          </ac:spMkLst>
        </pc:spChg>
        <pc:spChg chg="add del mod">
          <ac:chgData name="John Wethington" userId="154c57be-bb56-4ea7-b525-b085086dbd5f" providerId="ADAL" clId="{58A5A4E8-D96D-1740-AEC1-8FD08CF8F265}" dt="2018-09-11T17:05:30.989" v="1811" actId="11529"/>
          <ac:spMkLst>
            <pc:docMk/>
            <pc:sldMk cId="606968414" sldId="575"/>
            <ac:spMk id="64" creationId="{99DC52EF-8A0D-D844-87EC-18FA1EDB434C}"/>
          </ac:spMkLst>
        </pc:spChg>
        <pc:spChg chg="add del mod">
          <ac:chgData name="John Wethington" userId="154c57be-bb56-4ea7-b525-b085086dbd5f" providerId="ADAL" clId="{58A5A4E8-D96D-1740-AEC1-8FD08CF8F265}" dt="2018-09-12T13:35:37.917" v="3066" actId="478"/>
          <ac:spMkLst>
            <pc:docMk/>
            <pc:sldMk cId="606968414" sldId="575"/>
            <ac:spMk id="71" creationId="{59D105D1-BA5F-5C4A-B492-0AB25A00B225}"/>
          </ac:spMkLst>
        </pc:spChg>
        <pc:spChg chg="add mod">
          <ac:chgData name="John Wethington" userId="154c57be-bb56-4ea7-b525-b085086dbd5f" providerId="ADAL" clId="{58A5A4E8-D96D-1740-AEC1-8FD08CF8F265}" dt="2018-09-12T14:10:50.277" v="3327" actId="1076"/>
          <ac:spMkLst>
            <pc:docMk/>
            <pc:sldMk cId="606968414" sldId="575"/>
            <ac:spMk id="74" creationId="{34303188-D10F-7044-BAA2-9BE882B42C79}"/>
          </ac:spMkLst>
        </pc:spChg>
        <pc:spChg chg="add del">
          <ac:chgData name="John Wethington" userId="154c57be-bb56-4ea7-b525-b085086dbd5f" providerId="ADAL" clId="{58A5A4E8-D96D-1740-AEC1-8FD08CF8F265}" dt="2018-09-12T14:00:56.996" v="3179"/>
          <ac:spMkLst>
            <pc:docMk/>
            <pc:sldMk cId="606968414" sldId="575"/>
            <ac:spMk id="75" creationId="{683CB869-1BDA-DA4C-B812-4C9182465B6F}"/>
          </ac:spMkLst>
        </pc:spChg>
        <pc:spChg chg="add mod">
          <ac:chgData name="John Wethington" userId="154c57be-bb56-4ea7-b525-b085086dbd5f" providerId="ADAL" clId="{58A5A4E8-D96D-1740-AEC1-8FD08CF8F265}" dt="2018-09-12T14:10:24.488" v="3325" actId="207"/>
          <ac:spMkLst>
            <pc:docMk/>
            <pc:sldMk cId="606968414" sldId="575"/>
            <ac:spMk id="76" creationId="{4DF88892-A137-0E46-9732-B2C978C0A61D}"/>
          </ac:spMkLst>
        </pc:spChg>
        <pc:grpChg chg="add mod">
          <ac:chgData name="John Wethington" userId="154c57be-bb56-4ea7-b525-b085086dbd5f" providerId="ADAL" clId="{58A5A4E8-D96D-1740-AEC1-8FD08CF8F265}" dt="2018-09-11T16:37:22.216" v="633" actId="164"/>
          <ac:grpSpMkLst>
            <pc:docMk/>
            <pc:sldMk cId="606968414" sldId="575"/>
            <ac:grpSpMk id="8" creationId="{4712B7C7-75D8-0E4F-AE4D-64685CA3DB5E}"/>
          </ac:grpSpMkLst>
        </pc:grpChg>
        <pc:grpChg chg="mod">
          <ac:chgData name="John Wethington" userId="154c57be-bb56-4ea7-b525-b085086dbd5f" providerId="ADAL" clId="{58A5A4E8-D96D-1740-AEC1-8FD08CF8F265}" dt="2018-09-11T17:00:37.121" v="1781" actId="18245"/>
          <ac:grpSpMkLst>
            <pc:docMk/>
            <pc:sldMk cId="606968414" sldId="575"/>
            <ac:grpSpMk id="10" creationId="{3BF6C078-3E54-7F47-B033-0A1A162C7618}"/>
          </ac:grpSpMkLst>
        </pc:grpChg>
        <pc:grpChg chg="del">
          <ac:chgData name="John Wethington" userId="154c57be-bb56-4ea7-b525-b085086dbd5f" providerId="ADAL" clId="{58A5A4E8-D96D-1740-AEC1-8FD08CF8F265}" dt="2018-09-11T16:24:58.534" v="445" actId="478"/>
          <ac:grpSpMkLst>
            <pc:docMk/>
            <pc:sldMk cId="606968414" sldId="575"/>
            <ac:grpSpMk id="17" creationId="{00000000-0000-0000-0000-000000000000}"/>
          </ac:grpSpMkLst>
        </pc:grpChg>
        <pc:grpChg chg="del">
          <ac:chgData name="John Wethington" userId="154c57be-bb56-4ea7-b525-b085086dbd5f" providerId="ADAL" clId="{58A5A4E8-D96D-1740-AEC1-8FD08CF8F265}" dt="2018-09-11T16:24:58.534" v="445" actId="478"/>
          <ac:grpSpMkLst>
            <pc:docMk/>
            <pc:sldMk cId="606968414" sldId="575"/>
            <ac:grpSpMk id="22" creationId="{00000000-0000-0000-0000-000000000000}"/>
          </ac:grpSpMkLst>
        </pc:grpChg>
        <pc:grpChg chg="del">
          <ac:chgData name="John Wethington" userId="154c57be-bb56-4ea7-b525-b085086dbd5f" providerId="ADAL" clId="{58A5A4E8-D96D-1740-AEC1-8FD08CF8F265}" dt="2018-09-11T15:07:12.462" v="434" actId="478"/>
          <ac:grpSpMkLst>
            <pc:docMk/>
            <pc:sldMk cId="606968414" sldId="575"/>
            <ac:grpSpMk id="26" creationId="{00000000-0000-0000-0000-000000000000}"/>
          </ac:grpSpMkLst>
        </pc:grpChg>
        <pc:grpChg chg="del">
          <ac:chgData name="John Wethington" userId="154c57be-bb56-4ea7-b525-b085086dbd5f" providerId="ADAL" clId="{58A5A4E8-D96D-1740-AEC1-8FD08CF8F265}" dt="2018-09-11T16:24:38.198" v="439" actId="478"/>
          <ac:grpSpMkLst>
            <pc:docMk/>
            <pc:sldMk cId="606968414" sldId="575"/>
            <ac:grpSpMk id="30" creationId="{00000000-0000-0000-0000-000000000000}"/>
          </ac:grpSpMkLst>
        </pc:grpChg>
        <pc:grpChg chg="add del mod">
          <ac:chgData name="John Wethington" userId="154c57be-bb56-4ea7-b525-b085086dbd5f" providerId="ADAL" clId="{58A5A4E8-D96D-1740-AEC1-8FD08CF8F265}" dt="2018-09-11T17:23:26.585" v="1866" actId="478"/>
          <ac:grpSpMkLst>
            <pc:docMk/>
            <pc:sldMk cId="606968414" sldId="575"/>
            <ac:grpSpMk id="51" creationId="{28921117-B4A0-894D-9D1D-8F2BB1FD406F}"/>
          </ac:grpSpMkLst>
        </pc:grpChg>
        <pc:graphicFrameChg chg="add del mod">
          <ac:chgData name="John Wethington" userId="154c57be-bb56-4ea7-b525-b085086dbd5f" providerId="ADAL" clId="{58A5A4E8-D96D-1740-AEC1-8FD08CF8F265}" dt="2018-09-11T17:04:15.099" v="1807" actId="478"/>
          <ac:graphicFrameMkLst>
            <pc:docMk/>
            <pc:sldMk cId="606968414" sldId="575"/>
            <ac:graphicFrameMk id="9" creationId="{8AF70C86-450C-8844-82FC-D90BB6258C21}"/>
          </ac:graphicFrameMkLst>
        </pc:graphicFrameChg>
        <pc:graphicFrameChg chg="add del mod">
          <ac:chgData name="John Wethington" userId="154c57be-bb56-4ea7-b525-b085086dbd5f" providerId="ADAL" clId="{58A5A4E8-D96D-1740-AEC1-8FD08CF8F265}" dt="2018-09-11T17:02:02.501" v="1787" actId="1032"/>
          <ac:graphicFrameMkLst>
            <pc:docMk/>
            <pc:sldMk cId="606968414" sldId="575"/>
            <ac:graphicFrameMk id="49" creationId="{BAFDBB53-7D9E-9F41-A669-9DE1F2663F98}"/>
          </ac:graphicFrameMkLst>
        </pc:graphicFrameChg>
        <pc:graphicFrameChg chg="add del mod">
          <ac:chgData name="John Wethington" userId="154c57be-bb56-4ea7-b525-b085086dbd5f" providerId="ADAL" clId="{58A5A4E8-D96D-1740-AEC1-8FD08CF8F265}" dt="2018-09-11T17:04:27.605" v="1809" actId="18245"/>
          <ac:graphicFrameMkLst>
            <pc:docMk/>
            <pc:sldMk cId="606968414" sldId="575"/>
            <ac:graphicFrameMk id="50" creationId="{6E9C6708-AC7D-3A41-8008-3A99CE180839}"/>
          </ac:graphicFrameMkLst>
        </pc:graphicFrameChg>
        <pc:graphicFrameChg chg="add del mod">
          <ac:chgData name="John Wethington" userId="154c57be-bb56-4ea7-b525-b085086dbd5f" providerId="ADAL" clId="{58A5A4E8-D96D-1740-AEC1-8FD08CF8F265}" dt="2018-09-11T17:22:54.938" v="1850" actId="1032"/>
          <ac:graphicFrameMkLst>
            <pc:docMk/>
            <pc:sldMk cId="606968414" sldId="575"/>
            <ac:graphicFrameMk id="67" creationId="{B03A9928-0A13-4643-8ED1-B1928652339D}"/>
          </ac:graphicFrameMkLst>
        </pc:graphicFrameChg>
        <pc:graphicFrameChg chg="add del mod">
          <ac:chgData name="John Wethington" userId="154c57be-bb56-4ea7-b525-b085086dbd5f" providerId="ADAL" clId="{58A5A4E8-D96D-1740-AEC1-8FD08CF8F265}" dt="2018-09-12T13:17:41.946" v="2190" actId="478"/>
          <ac:graphicFrameMkLst>
            <pc:docMk/>
            <pc:sldMk cId="606968414" sldId="575"/>
            <ac:graphicFrameMk id="70" creationId="{716E9932-9E66-7B4C-AFF5-265E14AF7E90}"/>
          </ac:graphicFrameMkLst>
        </pc:graphicFrameChg>
        <pc:graphicFrameChg chg="add del mod">
          <ac:chgData name="John Wethington" userId="154c57be-bb56-4ea7-b525-b085086dbd5f" providerId="ADAL" clId="{58A5A4E8-D96D-1740-AEC1-8FD08CF8F265}" dt="2018-09-12T13:40:45.073" v="3124"/>
          <ac:graphicFrameMkLst>
            <pc:docMk/>
            <pc:sldMk cId="606968414" sldId="575"/>
            <ac:graphicFrameMk id="72" creationId="{E00080E8-FA01-C245-8DD8-4494214C1F17}"/>
          </ac:graphicFrameMkLst>
        </pc:graphicFrameChg>
        <pc:graphicFrameChg chg="add mod">
          <ac:chgData name="John Wethington" userId="154c57be-bb56-4ea7-b525-b085086dbd5f" providerId="ADAL" clId="{58A5A4E8-D96D-1740-AEC1-8FD08CF8F265}" dt="2018-09-12T14:06:01.795" v="3236" actId="14100"/>
          <ac:graphicFrameMkLst>
            <pc:docMk/>
            <pc:sldMk cId="606968414" sldId="575"/>
            <ac:graphicFrameMk id="73" creationId="{1294AFD0-A92B-1445-8D15-9349253E0818}"/>
          </ac:graphicFrameMkLst>
        </pc:graphicFrameChg>
        <pc:picChg chg="del mod">
          <ac:chgData name="John Wethington" userId="154c57be-bb56-4ea7-b525-b085086dbd5f" providerId="ADAL" clId="{58A5A4E8-D96D-1740-AEC1-8FD08CF8F265}" dt="2018-09-11T14:57:22.035" v="358" actId="478"/>
          <ac:picMkLst>
            <pc:docMk/>
            <pc:sldMk cId="606968414" sldId="575"/>
            <ac:picMk id="2" creationId="{00000000-0000-0000-0000-000000000000}"/>
          </ac:picMkLst>
        </pc:picChg>
        <pc:picChg chg="add del mod">
          <ac:chgData name="John Wethington" userId="154c57be-bb56-4ea7-b525-b085086dbd5f" providerId="ADAL" clId="{58A5A4E8-D96D-1740-AEC1-8FD08CF8F265}" dt="2018-09-11T18:03:08.013" v="1988" actId="478"/>
          <ac:picMkLst>
            <pc:docMk/>
            <pc:sldMk cId="606968414" sldId="575"/>
            <ac:picMk id="6" creationId="{1A5BE3AA-9D57-7D41-A092-C22E199789EE}"/>
          </ac:picMkLst>
        </pc:picChg>
        <pc:picChg chg="add del mod">
          <ac:chgData name="John Wethington" userId="154c57be-bb56-4ea7-b525-b085086dbd5f" providerId="ADAL" clId="{58A5A4E8-D96D-1740-AEC1-8FD08CF8F265}" dt="2018-09-11T17:23:00.758" v="1857" actId="931"/>
          <ac:picMkLst>
            <pc:docMk/>
            <pc:sldMk cId="606968414" sldId="575"/>
            <ac:picMk id="66" creationId="{FF918A44-623D-EF48-93DF-08833EDA13EF}"/>
          </ac:picMkLst>
        </pc:picChg>
        <pc:picChg chg="add mod">
          <ac:chgData name="John Wethington" userId="154c57be-bb56-4ea7-b525-b085086dbd5f" providerId="ADAL" clId="{58A5A4E8-D96D-1740-AEC1-8FD08CF8F265}" dt="2018-09-11T18:03:48.570" v="2047" actId="1037"/>
          <ac:picMkLst>
            <pc:docMk/>
            <pc:sldMk cId="606968414" sldId="575"/>
            <ac:picMk id="69" creationId="{1F60B17E-AAF4-F744-AEE1-FDFE6ECC958E}"/>
          </ac:picMkLst>
        </pc:picChg>
      </pc:sldChg>
      <pc:sldChg chg="add del">
        <pc:chgData name="John Wethington" userId="154c57be-bb56-4ea7-b525-b085086dbd5f" providerId="ADAL" clId="{58A5A4E8-D96D-1740-AEC1-8FD08CF8F265}" dt="2018-09-11T13:59:58.226" v="1"/>
        <pc:sldMkLst>
          <pc:docMk/>
          <pc:sldMk cId="3926077402" sldId="5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829762" y="0"/>
            <a:ext cx="2929837" cy="497126"/>
          </a:xfrm>
          <a:prstGeom prst="rect">
            <a:avLst/>
          </a:prstGeom>
        </p:spPr>
        <p:txBody>
          <a:bodyPr vert="horz" lIns="92492" tIns="46246" rIns="92492" bIns="46246" rtlCol="0"/>
          <a:lstStyle>
            <a:lvl1pPr algn="r">
              <a:defRPr sz="1200"/>
            </a:lvl1pPr>
          </a:lstStyle>
          <a:p>
            <a:fld id="{110B9C36-03F4-41DF-9FFD-B4483F722394}" type="datetimeFigureOut">
              <a:rPr lang="en-CA" smtClean="0"/>
              <a:pPr/>
              <a:t>12/04/18</a:t>
            </a:fld>
            <a:endParaRPr lang="en-CA" dirty="0"/>
          </a:p>
        </p:txBody>
      </p:sp>
      <p:sp>
        <p:nvSpPr>
          <p:cNvPr id="4" name="Footer Placeholder 3"/>
          <p:cNvSpPr>
            <a:spLocks noGrp="1"/>
          </p:cNvSpPr>
          <p:nvPr>
            <p:ph type="ftr" sz="quarter" idx="2"/>
          </p:nvPr>
        </p:nvSpPr>
        <p:spPr>
          <a:xfrm>
            <a:off x="1" y="9443661"/>
            <a:ext cx="2929837" cy="497126"/>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29762" y="9443661"/>
            <a:ext cx="2929837" cy="497126"/>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999106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1" y="0"/>
            <a:ext cx="2929837" cy="497126"/>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829762" y="0"/>
            <a:ext cx="2929837" cy="497126"/>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893763" y="744538"/>
            <a:ext cx="4973637" cy="3729037"/>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76117" y="4722694"/>
            <a:ext cx="5408930" cy="4474131"/>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8197"/>
          <p:cNvSpPr>
            <a:spLocks noGrp="1" noChangeArrowheads="1"/>
          </p:cNvSpPr>
          <p:nvPr>
            <p:ph type="ftr" sz="quarter" idx="4"/>
          </p:nvPr>
        </p:nvSpPr>
        <p:spPr bwMode="auto">
          <a:xfrm>
            <a:off x="1" y="9443661"/>
            <a:ext cx="2929837" cy="497126"/>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829762" y="9443661"/>
            <a:ext cx="2929837" cy="497126"/>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590853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edia.kasperskycontenthub.com/wp-content/uploads/sites/58/2018/06/27125925/KSN-report_Ransomware-and-malicious-cryptominers_2016-2018_ENG.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endParaRPr lang="en-CA"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dirty="0"/>
          </a:p>
        </p:txBody>
      </p:sp>
    </p:spTree>
    <p:extLst>
      <p:ext uri="{BB962C8B-B14F-4D97-AF65-F5344CB8AC3E}">
        <p14:creationId xmlns:p14="http://schemas.microsoft.com/office/powerpoint/2010/main" val="171238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panose="020B0604020202020204" pitchFamily="34" charset="0"/>
                <a:ea typeface="+mn-ea"/>
                <a:cs typeface="+mn-cs"/>
              </a:rPr>
              <a:t>You may</a:t>
            </a:r>
            <a:r>
              <a:rPr lang="en-US" sz="1100" kern="1200" baseline="0" dirty="0" smtClean="0">
                <a:solidFill>
                  <a:schemeClr val="tx1"/>
                </a:solidFill>
                <a:effectLst/>
                <a:latin typeface="Arial" panose="020B0604020202020204" pitchFamily="34" charset="0"/>
                <a:ea typeface="+mn-ea"/>
                <a:cs typeface="+mn-cs"/>
              </a:rPr>
              <a:t> be wondering if you were on the losing end of this data breach. If you were, you’ve probably been notified by Facebook already, but if not, the signs and symptoms are as follows: finding that your account has been logged out and receiving a notice about privacy after signing back in. It is important to remember, though, that these things do not necessarily mean your account was affected; several accounts were logged out just to be safe. To find out for sure if your account was affected, you can use Facebook’s security notice page.</a:t>
            </a:r>
          </a:p>
          <a:p>
            <a:endParaRPr lang="en-US" sz="1100" kern="1200" baseline="0" dirty="0" smtClean="0">
              <a:solidFill>
                <a:schemeClr val="tx1"/>
              </a:solidFill>
              <a:effectLst/>
              <a:latin typeface="Arial" panose="020B0604020202020204" pitchFamily="34" charset="0"/>
              <a:ea typeface="+mn-ea"/>
              <a:cs typeface="+mn-cs"/>
            </a:endParaRPr>
          </a:p>
          <a:p>
            <a:r>
              <a:rPr lang="en-US" sz="1100" kern="1200" baseline="0" dirty="0" smtClean="0">
                <a:solidFill>
                  <a:schemeClr val="tx1"/>
                </a:solidFill>
                <a:effectLst/>
                <a:latin typeface="Arial" panose="020B0604020202020204" pitchFamily="34" charset="0"/>
                <a:ea typeface="+mn-ea"/>
                <a:cs typeface="+mn-cs"/>
              </a:rPr>
              <a:t>The bugs that led to the breach have now been fixed. However, Facebook is advising users to watch for suspicious emails, phone calls, and text messages, as these contact details may have been stolen by attackers. Also, it would be a good idea for affected users to monitor all of their personal accounts. Facebook presently has no plans to provide affected users with identity theft protection, so it’s up to each individual user to remain vigilant. It is also a good idea to review what other accounts are associated with your Facebook login. As noted previously, there is no evidence that these accounts were affected, but it’s still a good idea to keep track of your connected accounts. </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10</a:t>
            </a:fld>
            <a:endParaRPr lang="en-US" dirty="0"/>
          </a:p>
        </p:txBody>
      </p:sp>
    </p:spTree>
    <p:extLst>
      <p:ext uri="{BB962C8B-B14F-4D97-AF65-F5344CB8AC3E}">
        <p14:creationId xmlns:p14="http://schemas.microsoft.com/office/powerpoint/2010/main" val="324084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11</a:t>
            </a:fld>
            <a:endParaRPr lang="en-US" dirty="0"/>
          </a:p>
        </p:txBody>
      </p:sp>
    </p:spTree>
    <p:extLst>
      <p:ext uri="{BB962C8B-B14F-4D97-AF65-F5344CB8AC3E}">
        <p14:creationId xmlns:p14="http://schemas.microsoft.com/office/powerpoint/2010/main" val="152583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85000"/>
              </a:lnSpc>
            </a:pPr>
            <a:r>
              <a:rPr lang="en-US" sz="1100" b="0" dirty="0" smtClean="0"/>
              <a:t>With compliance obligations changing continuously,</a:t>
            </a:r>
            <a:r>
              <a:rPr lang="en-CA" sz="1100" b="0" dirty="0" smtClean="0"/>
              <a:t> it is difficult to stay compliant with all standards and policies. As a result, companies often incur fines and penalties due to negligence, costing them several thousands of dollars and potential legal battles. </a:t>
            </a:r>
            <a:r>
              <a:rPr lang="en-US" sz="1100" b="0" dirty="0" smtClean="0"/>
              <a:t>Automated compliance software may offer a solution. Leveraging machine learning and/or big data to streamline compliance workflow processes, such technologies automate the compliance management process to carry out a repeatable set of tasks.</a:t>
            </a:r>
          </a:p>
          <a:p>
            <a:endParaRPr lang="en-US" sz="1100" b="0" kern="1200" dirty="0" smtClean="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kern="1200" baseline="0" dirty="0" smtClean="0">
                <a:solidFill>
                  <a:schemeClr val="tx1"/>
                </a:solidFill>
                <a:effectLst/>
                <a:latin typeface="Arial" panose="020B0604020202020204" pitchFamily="34" charset="0"/>
                <a:ea typeface="+mn-ea"/>
                <a:cs typeface="+mn-cs"/>
              </a:rPr>
              <a:t>Benefits of automated compliance includes triggering faster analysis and resolutions to compliance failures and the ability to organize information in such a way that allows for us to visualize and draw meaningful patterns. </a:t>
            </a:r>
            <a:r>
              <a:rPr lang="en-US" sz="1100" b="0" kern="1200" dirty="0" smtClean="0">
                <a:solidFill>
                  <a:schemeClr val="tx1"/>
                </a:solidFill>
                <a:effectLst/>
                <a:latin typeface="Arial" panose="020B0604020202020204" pitchFamily="34" charset="0"/>
                <a:ea typeface="+mn-ea"/>
                <a:cs typeface="+mn-cs"/>
              </a:rPr>
              <a:t>Additionally, </a:t>
            </a:r>
            <a:r>
              <a:rPr lang="en-US" sz="1100" b="0" kern="1200" baseline="0" dirty="0" smtClean="0">
                <a:solidFill>
                  <a:schemeClr val="tx1"/>
                </a:solidFill>
                <a:effectLst/>
                <a:latin typeface="Arial" panose="020B0604020202020204" pitchFamily="34" charset="0"/>
                <a:ea typeface="+mn-ea"/>
                <a:cs typeface="+mn-cs"/>
              </a:rPr>
              <a:t>automated compliance can reduce the likelihood of human error. Manual compliance review is a time-consuming process and prone to data manipulation. Therefore, when compliance is continuous, it can potentially eliminate the need to obtain, process, and analyze information from every server, and in turn, decrease the risk of reporting errors.</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12</a:t>
            </a:fld>
            <a:endParaRPr lang="en-US" dirty="0"/>
          </a:p>
        </p:txBody>
      </p:sp>
    </p:spTree>
    <p:extLst>
      <p:ext uri="{BB962C8B-B14F-4D97-AF65-F5344CB8AC3E}">
        <p14:creationId xmlns:p14="http://schemas.microsoft.com/office/powerpoint/2010/main" val="823942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kern="1200" baseline="0" dirty="0">
                <a:solidFill>
                  <a:schemeClr val="tx1"/>
                </a:solidFill>
                <a:effectLst/>
                <a:latin typeface="Arial" panose="020B0604020202020204" pitchFamily="34" charset="0"/>
                <a:ea typeface="+mn-ea"/>
                <a:cs typeface="+mn-cs"/>
              </a:rPr>
              <a:t>Along with the aforementioned opportunities of monitoring and testing for compliance</a:t>
            </a:r>
            <a:r>
              <a:rPr lang="en-CA" sz="1100" dirty="0">
                <a:latin typeface="Arial" panose="020B0604020202020204" pitchFamily="34" charset="0"/>
              </a:rPr>
              <a:t>, and</a:t>
            </a:r>
            <a:r>
              <a:rPr lang="en-CA" sz="1100" kern="1200" baseline="0" dirty="0">
                <a:solidFill>
                  <a:schemeClr val="tx1"/>
                </a:solidFill>
                <a:effectLst/>
                <a:latin typeface="Arial" panose="020B0604020202020204" pitchFamily="34" charset="0"/>
                <a:ea typeface="+mn-ea"/>
                <a:cs typeface="+mn-cs"/>
              </a:rPr>
              <a:t> </a:t>
            </a:r>
            <a:r>
              <a:rPr lang="en-CA" sz="1100" kern="1200" baseline="0" dirty="0" smtClean="0">
                <a:solidFill>
                  <a:schemeClr val="tx1"/>
                </a:solidFill>
                <a:effectLst/>
                <a:latin typeface="Arial" panose="020B0604020202020204" pitchFamily="34" charset="0"/>
                <a:ea typeface="+mn-ea"/>
                <a:cs typeface="+mn-cs"/>
              </a:rPr>
              <a:t>data </a:t>
            </a:r>
            <a:r>
              <a:rPr lang="en-CA" sz="1100" kern="1200" baseline="0" dirty="0">
                <a:solidFill>
                  <a:schemeClr val="tx1"/>
                </a:solidFill>
                <a:effectLst/>
                <a:latin typeface="Arial" panose="020B0604020202020204" pitchFamily="34" charset="0"/>
                <a:ea typeface="+mn-ea"/>
                <a:cs typeface="+mn-cs"/>
              </a:rPr>
              <a:t>visualization and analytics, automated compliance also be used in compliance risk assessments (for analyzing structured and unstructured data contained in documentation and prepopulating the information into a risk assessment template), policy management (for tracking policies, </a:t>
            </a:r>
            <a:r>
              <a:rPr lang="en-CA" sz="1100" kern="1200" baseline="0" dirty="0" smtClean="0">
                <a:solidFill>
                  <a:schemeClr val="tx1"/>
                </a:solidFill>
                <a:effectLst/>
                <a:latin typeface="Arial" panose="020B0604020202020204" pitchFamily="34" charset="0"/>
                <a:ea typeface="+mn-ea"/>
                <a:cs typeface="+mn-cs"/>
              </a:rPr>
              <a:t>procedures, </a:t>
            </a:r>
            <a:r>
              <a:rPr lang="en-CA" sz="1100" kern="1200" baseline="0" dirty="0">
                <a:solidFill>
                  <a:schemeClr val="tx1"/>
                </a:solidFill>
                <a:effectLst/>
                <a:latin typeface="Arial" panose="020B0604020202020204" pitchFamily="34" charset="0"/>
                <a:ea typeface="+mn-ea"/>
                <a:cs typeface="+mn-cs"/>
              </a:rPr>
              <a:t>and changes in protocols), </a:t>
            </a:r>
            <a:r>
              <a:rPr lang="en-CA" sz="1100" kern="1200" baseline="0" dirty="0" smtClean="0">
                <a:solidFill>
                  <a:schemeClr val="tx1"/>
                </a:solidFill>
                <a:effectLst/>
                <a:latin typeface="Arial" panose="020B0604020202020204" pitchFamily="34" charset="0"/>
                <a:ea typeface="+mn-ea"/>
                <a:cs typeface="+mn-cs"/>
              </a:rPr>
              <a:t>regulatory </a:t>
            </a:r>
            <a:r>
              <a:rPr lang="en-CA" sz="1100" kern="1200" baseline="0" dirty="0">
                <a:solidFill>
                  <a:schemeClr val="tx1"/>
                </a:solidFill>
                <a:effectLst/>
                <a:latin typeface="Arial" panose="020B0604020202020204" pitchFamily="34" charset="0"/>
                <a:ea typeface="+mn-ea"/>
                <a:cs typeface="+mn-cs"/>
              </a:rPr>
              <a:t>change processes for inventorying new regulations, laws, and obligations from a global regulatory </a:t>
            </a:r>
            <a:r>
              <a:rPr lang="en-CA" sz="1100" kern="1200" baseline="0" dirty="0" smtClean="0">
                <a:solidFill>
                  <a:schemeClr val="tx1"/>
                </a:solidFill>
                <a:effectLst/>
                <a:latin typeface="Arial" panose="020B0604020202020204" pitchFamily="34" charset="0"/>
                <a:ea typeface="+mn-ea"/>
                <a:cs typeface="+mn-cs"/>
              </a:rPr>
              <a:t>source, </a:t>
            </a:r>
            <a:r>
              <a:rPr lang="en-CA" sz="1100" kern="1200" baseline="0" dirty="0">
                <a:solidFill>
                  <a:schemeClr val="tx1"/>
                </a:solidFill>
                <a:effectLst/>
                <a:latin typeface="Arial" panose="020B0604020202020204" pitchFamily="34" charset="0"/>
                <a:ea typeface="+mn-ea"/>
                <a:cs typeface="+mn-cs"/>
              </a:rPr>
              <a:t>and providing real-time notifications of rules. </a:t>
            </a:r>
          </a:p>
          <a:p>
            <a:endParaRPr lang="en-CA" sz="1100" kern="1200" baseline="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13</a:t>
            </a:fld>
            <a:endParaRPr lang="en-US" dirty="0"/>
          </a:p>
        </p:txBody>
      </p:sp>
    </p:spTree>
    <p:extLst>
      <p:ext uri="{BB962C8B-B14F-4D97-AF65-F5344CB8AC3E}">
        <p14:creationId xmlns:p14="http://schemas.microsoft.com/office/powerpoint/2010/main" val="1763995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panose="020B0604020202020204" pitchFamily="34" charset="0"/>
                <a:ea typeface="+mn-ea"/>
                <a:cs typeface="+mn-cs"/>
              </a:rPr>
              <a:t>If</a:t>
            </a:r>
            <a:r>
              <a:rPr lang="en-US" sz="1100" kern="1200" baseline="0" dirty="0" smtClean="0">
                <a:solidFill>
                  <a:schemeClr val="tx1"/>
                </a:solidFill>
                <a:effectLst/>
                <a:latin typeface="Arial" panose="020B0604020202020204" pitchFamily="34" charset="0"/>
                <a:ea typeface="+mn-ea"/>
                <a:cs typeface="+mn-cs"/>
              </a:rPr>
              <a:t> your organization is thinking about deploying automated compliance technologies, consider the following:</a:t>
            </a:r>
          </a:p>
          <a:p>
            <a:endParaRPr lang="en-US" sz="1100" kern="1200" baseline="0" dirty="0" smtClean="0">
              <a:solidFill>
                <a:schemeClr val="tx1"/>
              </a:solidFill>
              <a:effectLst/>
              <a:latin typeface="Arial" panose="020B0604020202020204" pitchFamily="34" charset="0"/>
              <a:ea typeface="+mn-ea"/>
              <a:cs typeface="+mn-cs"/>
            </a:endParaRPr>
          </a:p>
          <a:p>
            <a:r>
              <a:rPr lang="en-US" sz="1100" kern="1200" baseline="0" dirty="0" smtClean="0">
                <a:solidFill>
                  <a:schemeClr val="tx1"/>
                </a:solidFill>
                <a:effectLst/>
                <a:latin typeface="Arial" panose="020B0604020202020204" pitchFamily="34" charset="0"/>
                <a:ea typeface="+mn-ea"/>
                <a:cs typeface="+mn-cs"/>
              </a:rPr>
              <a:t>First, determine whether automated compliance aligns with your business needs and risk tolerance. This involves developing a plan that lays out the purpose, goals, and objectives of the compliance technology as well as the benefits, risks, and limitations of the technology.</a:t>
            </a:r>
          </a:p>
          <a:p>
            <a:endParaRPr lang="en-US" sz="1100" kern="1200" baseline="0" dirty="0" smtClean="0">
              <a:solidFill>
                <a:schemeClr val="tx1"/>
              </a:solidFill>
              <a:effectLst/>
              <a:latin typeface="Arial" panose="020B0604020202020204" pitchFamily="34" charset="0"/>
              <a:ea typeface="+mn-ea"/>
              <a:cs typeface="+mn-cs"/>
            </a:endParaRPr>
          </a:p>
          <a:p>
            <a:r>
              <a:rPr lang="en-US" sz="1100" kern="1200" baseline="0" dirty="0" smtClean="0">
                <a:solidFill>
                  <a:schemeClr val="tx1"/>
                </a:solidFill>
                <a:effectLst/>
                <a:latin typeface="Arial" panose="020B0604020202020204" pitchFamily="34" charset="0"/>
                <a:ea typeface="+mn-ea"/>
                <a:cs typeface="+mn-cs"/>
              </a:rPr>
              <a:t>Second, identify resource availability. According to KPMG’s 2018 Compliance Automation Report, 32% of CIOs and CCOs mentioned the lack of resource availability, such as budget, human capital, and expertise, as one of the top challenges to implementing compliance automation. Therefore, prior to speaking to vendors, inventory your resources to determine whether automation is even feasible. </a:t>
            </a:r>
          </a:p>
          <a:p>
            <a:endParaRPr lang="en-US" sz="1100" kern="1200" baseline="0" dirty="0" smtClean="0">
              <a:solidFill>
                <a:schemeClr val="tx1"/>
              </a:solidFill>
              <a:effectLst/>
              <a:latin typeface="Arial" panose="020B0604020202020204" pitchFamily="34" charset="0"/>
              <a:ea typeface="+mn-ea"/>
              <a:cs typeface="+mn-cs"/>
            </a:endParaRPr>
          </a:p>
          <a:p>
            <a:r>
              <a:rPr lang="en-US" sz="1100" kern="1200" baseline="0" dirty="0" smtClean="0">
                <a:solidFill>
                  <a:schemeClr val="tx1"/>
                </a:solidFill>
                <a:effectLst/>
                <a:latin typeface="Arial" panose="020B0604020202020204" pitchFamily="34" charset="0"/>
                <a:ea typeface="+mn-ea"/>
                <a:cs typeface="+mn-cs"/>
              </a:rPr>
              <a:t>Lastly, do not let vendors determine your needs. Vendors use a lot of marketing jargon, buzzwords, and statistics to sell their solution. Take all information with a grain of salt and filter what is most appropriate for your organizational needs. </a:t>
            </a:r>
            <a:endParaRPr lang="en-CA" sz="11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14</a:t>
            </a:fld>
            <a:endParaRPr lang="en-US" dirty="0"/>
          </a:p>
        </p:txBody>
      </p:sp>
    </p:spTree>
    <p:extLst>
      <p:ext uri="{BB962C8B-B14F-4D97-AF65-F5344CB8AC3E}">
        <p14:creationId xmlns:p14="http://schemas.microsoft.com/office/powerpoint/2010/main" val="262019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Helvetica" pitchFamily="34" charset="0"/>
                <a:ea typeface="+mn-ea"/>
                <a:cs typeface="+mn-cs"/>
              </a:rPr>
              <a:t>As much as security may be in the news, it </a:t>
            </a:r>
            <a:r>
              <a:rPr lang="en-US" sz="1200" i="1" kern="1200" dirty="0" smtClean="0">
                <a:solidFill>
                  <a:schemeClr val="tx1"/>
                </a:solidFill>
                <a:effectLst/>
                <a:latin typeface="Helvetica" pitchFamily="34" charset="0"/>
                <a:ea typeface="+mn-ea"/>
                <a:cs typeface="+mn-cs"/>
              </a:rPr>
              <a:t>still</a:t>
            </a:r>
            <a:r>
              <a:rPr lang="en-US" sz="1200" kern="1200" dirty="0" smtClean="0">
                <a:solidFill>
                  <a:schemeClr val="tx1"/>
                </a:solidFill>
                <a:effectLst/>
                <a:latin typeface="Helvetica" pitchFamily="34" charset="0"/>
                <a:ea typeface="+mn-ea"/>
                <a:cs typeface="+mn-cs"/>
              </a:rPr>
              <a:t> remains an afterthought in many aspects of business and IT – application development, and…in mergers and acquisitions, particularly after a deal is done.</a:t>
            </a:r>
          </a:p>
          <a:p>
            <a:pPr rtl="0" fontAlgn="ctr"/>
            <a:r>
              <a:rPr lang="en-US" sz="1200" kern="1200" dirty="0" smtClean="0">
                <a:solidFill>
                  <a:schemeClr val="tx1"/>
                </a:solidFill>
                <a:effectLst/>
                <a:latin typeface="Helvetica" pitchFamily="34" charset="0"/>
                <a:ea typeface="+mn-ea"/>
                <a:cs typeface="+mn-cs"/>
              </a:rPr>
              <a:t>In a 2017 study conducted by West Monroe Partners' M&amp;A practice with assistance from Mergermarket,</a:t>
            </a:r>
            <a:r>
              <a:rPr lang="en-US" sz="1200" kern="1200" baseline="0" dirty="0" smtClean="0">
                <a:solidFill>
                  <a:schemeClr val="tx1"/>
                </a:solidFill>
                <a:effectLst/>
                <a:latin typeface="Helvetica" pitchFamily="34" charset="0"/>
                <a:ea typeface="+mn-ea"/>
                <a:cs typeface="+mn-cs"/>
              </a:rPr>
              <a:t> they found that out of </a:t>
            </a:r>
            <a:r>
              <a:rPr lang="en-US" sz="1200" kern="1200" dirty="0" smtClean="0">
                <a:solidFill>
                  <a:schemeClr val="tx1"/>
                </a:solidFill>
                <a:effectLst/>
                <a:latin typeface="Helvetica" pitchFamily="34" charset="0"/>
                <a:ea typeface="+mn-ea"/>
                <a:cs typeface="+mn-cs"/>
              </a:rPr>
              <a:t>100 senior global executives, more than half of the respondents in their survey (approx. 52%) discovered a security issue </a:t>
            </a:r>
            <a:r>
              <a:rPr lang="en-US" sz="1200" i="1" kern="1200" dirty="0" smtClean="0">
                <a:solidFill>
                  <a:schemeClr val="tx1"/>
                </a:solidFill>
                <a:effectLst/>
                <a:latin typeface="Helvetica" pitchFamily="34" charset="0"/>
                <a:ea typeface="+mn-ea"/>
                <a:cs typeface="+mn-cs"/>
              </a:rPr>
              <a:t>post-</a:t>
            </a:r>
            <a:r>
              <a:rPr lang="en-US" sz="1200" kern="1200" dirty="0" smtClean="0">
                <a:solidFill>
                  <a:schemeClr val="tx1"/>
                </a:solidFill>
                <a:effectLst/>
                <a:latin typeface="Helvetica" pitchFamily="34" charset="0"/>
                <a:ea typeface="+mn-ea"/>
                <a:cs typeface="+mn-cs"/>
              </a:rPr>
              <a:t>merger.</a:t>
            </a:r>
          </a:p>
          <a:p>
            <a:pPr lvl="1" rtl="0" fontAlgn="ctr"/>
            <a:r>
              <a:rPr lang="en-US" sz="1200" kern="1200" dirty="0" smtClean="0">
                <a:solidFill>
                  <a:schemeClr val="tx1"/>
                </a:solidFill>
                <a:effectLst/>
                <a:latin typeface="Helvetica" pitchFamily="34" charset="0"/>
                <a:ea typeface="+mn-ea"/>
                <a:cs typeface="+mn-cs"/>
              </a:rPr>
              <a:t>2 in 5 of the respondents said issues after the fact and during integration is their main concern when problems around cybersecurity arise.</a:t>
            </a:r>
          </a:p>
          <a:p>
            <a:pPr lvl="1" rtl="0" fontAlgn="ctr"/>
            <a:r>
              <a:rPr lang="en-US" sz="1200" kern="1200" dirty="0" smtClean="0">
                <a:solidFill>
                  <a:schemeClr val="tx1"/>
                </a:solidFill>
                <a:effectLst/>
                <a:latin typeface="Helvetica" pitchFamily="34" charset="0"/>
                <a:ea typeface="+mn-ea"/>
                <a:cs typeface="+mn-cs"/>
              </a:rPr>
              <a:t>In fact, cybersecurity is in the top 2 reasons of why software M&amp;A deals are often abandoned and why buyers often regret a deal.</a:t>
            </a:r>
          </a:p>
          <a:p>
            <a:pPr rtl="0" fontAlgn="ctr"/>
            <a:r>
              <a:rPr lang="en-US" sz="1200" kern="1200" dirty="0" smtClean="0">
                <a:solidFill>
                  <a:schemeClr val="tx1"/>
                </a:solidFill>
                <a:effectLst/>
                <a:latin typeface="Helvetica" pitchFamily="34" charset="0"/>
                <a:ea typeface="+mn-ea"/>
                <a:cs typeface="+mn-cs"/>
              </a:rPr>
              <a:t>Often security gets lost in the mix of lawyers and evaluations of other matters in the M&amp;A process. </a:t>
            </a:r>
          </a:p>
          <a:p>
            <a:pPr lvl="1" rtl="0" fontAlgn="ctr"/>
            <a:r>
              <a:rPr lang="en-US" sz="1200" kern="1200" dirty="0" smtClean="0">
                <a:solidFill>
                  <a:schemeClr val="tx1"/>
                </a:solidFill>
                <a:effectLst/>
                <a:latin typeface="Helvetica" pitchFamily="34" charset="0"/>
                <a:ea typeface="+mn-ea"/>
                <a:cs typeface="+mn-cs"/>
              </a:rPr>
              <a:t>While credit is due to lawyers who will often ask questions around privacy –</a:t>
            </a:r>
            <a:r>
              <a:rPr lang="en-US" sz="1200" kern="1200" baseline="0" dirty="0" smtClean="0">
                <a:solidFill>
                  <a:schemeClr val="tx1"/>
                </a:solidFill>
                <a:effectLst/>
                <a:latin typeface="Helvetica" pitchFamily="34" charset="0"/>
                <a:ea typeface="+mn-ea"/>
                <a:cs typeface="+mn-cs"/>
              </a:rPr>
              <a:t> this is not the full picture when it comes to security.</a:t>
            </a:r>
            <a:endParaRPr lang="en-US" sz="1200" kern="1200" dirty="0" smtClean="0">
              <a:solidFill>
                <a:schemeClr val="tx1"/>
              </a:solidFill>
              <a:effectLst/>
              <a:latin typeface="Helvetica" pitchFamily="34" charset="0"/>
              <a:ea typeface="+mn-ea"/>
              <a:cs typeface="+mn-cs"/>
            </a:endParaRPr>
          </a:p>
          <a:p>
            <a:pPr rtl="0" fontAlgn="ctr"/>
            <a:r>
              <a:rPr lang="en-US" sz="1200" kern="1200" dirty="0" smtClean="0">
                <a:solidFill>
                  <a:schemeClr val="tx1"/>
                </a:solidFill>
                <a:effectLst/>
                <a:latin typeface="Helvetica" pitchFamily="34" charset="0"/>
                <a:ea typeface="+mn-ea"/>
                <a:cs typeface="+mn-cs"/>
              </a:rPr>
              <a:t>A (very public) example of this was involving Verizon discovering Yahoo's past data breach after already signing a deal to acquire Yahoo.</a:t>
            </a:r>
          </a:p>
          <a:p>
            <a:pPr lvl="1" rtl="0" fontAlgn="ctr"/>
            <a:r>
              <a:rPr lang="en-US" sz="1200" kern="1200" dirty="0" smtClean="0">
                <a:solidFill>
                  <a:schemeClr val="tx1"/>
                </a:solidFill>
                <a:effectLst/>
                <a:latin typeface="Helvetica" pitchFamily="34" charset="0"/>
                <a:ea typeface="+mn-ea"/>
                <a:cs typeface="+mn-cs"/>
              </a:rPr>
              <a:t>The deal still went through but it caused a $350M price reduction and Yahoo had to pay $35M as a penalty in order to handle fraud charges laid on them by the U.S. Securities and Exchange Commission + $80M to handle lawsuits from shareholders around the situation.</a:t>
            </a:r>
            <a:endParaRPr lang="en-US" sz="1100" kern="1200" baseline="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15</a:t>
            </a:fld>
            <a:endParaRPr lang="en-US" dirty="0"/>
          </a:p>
        </p:txBody>
      </p:sp>
    </p:spTree>
    <p:extLst>
      <p:ext uri="{BB962C8B-B14F-4D97-AF65-F5344CB8AC3E}">
        <p14:creationId xmlns:p14="http://schemas.microsoft.com/office/powerpoint/2010/main" val="695030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Helvetica" pitchFamily="34" charset="0"/>
                <a:ea typeface="+mn-ea"/>
                <a:cs typeface="+mn-cs"/>
              </a:rPr>
              <a:t>Recommendations: </a:t>
            </a:r>
            <a:endParaRPr lang="en-US" sz="1200" kern="1200" dirty="0" smtClean="0">
              <a:solidFill>
                <a:schemeClr val="tx1"/>
              </a:solidFill>
              <a:effectLst/>
              <a:latin typeface="Helvetica" pitchFamily="34" charset="0"/>
              <a:ea typeface="+mn-ea"/>
              <a:cs typeface="+mn-cs"/>
            </a:endParaRPr>
          </a:p>
          <a:p>
            <a:pPr rtl="0" fontAlgn="ctr"/>
            <a:r>
              <a:rPr lang="en-US" sz="1200" kern="1200" dirty="0" smtClean="0">
                <a:solidFill>
                  <a:schemeClr val="tx1"/>
                </a:solidFill>
                <a:effectLst/>
                <a:latin typeface="Helvetica" pitchFamily="34" charset="0"/>
                <a:ea typeface="+mn-ea"/>
                <a:cs typeface="+mn-cs"/>
              </a:rPr>
              <a:t>So what do you need to consider</a:t>
            </a:r>
            <a:r>
              <a:rPr lang="en-US" sz="1200" kern="1200" baseline="0" dirty="0" smtClean="0">
                <a:solidFill>
                  <a:schemeClr val="tx1"/>
                </a:solidFill>
                <a:effectLst/>
                <a:latin typeface="Helvetica" pitchFamily="34" charset="0"/>
                <a:ea typeface="+mn-ea"/>
                <a:cs typeface="+mn-cs"/>
              </a:rPr>
              <a:t> when it comes to mergers and acquisitions and security?</a:t>
            </a:r>
            <a:endParaRPr lang="en-US" sz="1200" kern="1200" dirty="0" smtClean="0">
              <a:solidFill>
                <a:schemeClr val="tx1"/>
              </a:solidFill>
              <a:effectLst/>
              <a:latin typeface="Helvetica" pitchFamily="34" charset="0"/>
              <a:ea typeface="+mn-ea"/>
              <a:cs typeface="+mn-cs"/>
            </a:endParaRPr>
          </a:p>
          <a:p>
            <a:pPr rtl="0" fontAlgn="ctr"/>
            <a:r>
              <a:rPr lang="en-US" sz="1200" kern="1200" dirty="0" smtClean="0">
                <a:solidFill>
                  <a:schemeClr val="tx1"/>
                </a:solidFill>
                <a:effectLst/>
                <a:latin typeface="Helvetica" pitchFamily="34" charset="0"/>
                <a:ea typeface="+mn-ea"/>
                <a:cs typeface="+mn-cs"/>
              </a:rPr>
              <a:t>Similarly to ensuring security is an integral part of the SDLC, security should be a part of your M&amp;A lifecycle </a:t>
            </a:r>
            <a:r>
              <a:rPr lang="en-US" sz="1200" dirty="0" smtClean="0"/>
              <a:t>– for both parties: the potential acquirer and acquiree</a:t>
            </a:r>
            <a:r>
              <a:rPr lang="en-US" sz="1200" kern="1200" dirty="0" smtClean="0">
                <a:solidFill>
                  <a:schemeClr val="tx1"/>
                </a:solidFill>
                <a:effectLst/>
                <a:latin typeface="Helvetica" pitchFamily="34" charset="0"/>
                <a:ea typeface="+mn-ea"/>
                <a:cs typeface="+mn-cs"/>
              </a:rPr>
              <a:t>. Knowing what you’re getting into in terms of an organization's overall security maturity and awareness can help prevent headaches post-acquisition. </a:t>
            </a:r>
          </a:p>
          <a:p>
            <a:pPr lvl="1" rtl="0" fontAlgn="ctr"/>
            <a:r>
              <a:rPr lang="en-US" sz="1200" kern="1200" dirty="0" smtClean="0">
                <a:solidFill>
                  <a:schemeClr val="tx1"/>
                </a:solidFill>
                <a:effectLst/>
                <a:latin typeface="Helvetica" pitchFamily="34" charset="0"/>
                <a:ea typeface="+mn-ea"/>
                <a:cs typeface="+mn-cs"/>
              </a:rPr>
              <a:t>What are the gaps in their security program? What is the reality of the breaches they've faced? Who is responsible for security at the organization?</a:t>
            </a:r>
          </a:p>
          <a:p>
            <a:pPr lvl="1" rtl="0" fontAlgn="ctr"/>
            <a:r>
              <a:rPr lang="en-US" sz="1200" kern="1200" dirty="0" smtClean="0">
                <a:solidFill>
                  <a:schemeClr val="tx1"/>
                </a:solidFill>
                <a:effectLst/>
                <a:latin typeface="Helvetica" pitchFamily="34" charset="0"/>
                <a:ea typeface="+mn-ea"/>
                <a:cs typeface="+mn-cs"/>
              </a:rPr>
              <a:t>Review their policies and procedures as well. It's not enough to have tribal knowledge of processes, there should be formalization.</a:t>
            </a:r>
          </a:p>
          <a:p>
            <a:pPr rtl="0" fontAlgn="ctr"/>
            <a:r>
              <a:rPr lang="en-US" sz="1200" kern="1200" dirty="0" smtClean="0">
                <a:solidFill>
                  <a:schemeClr val="tx1"/>
                </a:solidFill>
                <a:effectLst/>
                <a:latin typeface="Helvetica" pitchFamily="34" charset="0"/>
                <a:ea typeface="+mn-ea"/>
                <a:cs typeface="+mn-cs"/>
              </a:rPr>
              <a:t>It's becoming common knowledge that data is currency, and any company you are looking to acquire (or if you're the potentially acquired company) should be aware of the level of sensitivity/criticality of that data and whether it is being properly protected.</a:t>
            </a:r>
          </a:p>
          <a:p>
            <a:pPr rtl="0" fontAlgn="ctr"/>
            <a:r>
              <a:rPr lang="en-US" sz="1200" kern="1200" dirty="0" smtClean="0">
                <a:solidFill>
                  <a:schemeClr val="tx1"/>
                </a:solidFill>
                <a:effectLst/>
                <a:latin typeface="Helvetica" pitchFamily="34" charset="0"/>
                <a:ea typeface="+mn-ea"/>
                <a:cs typeface="+mn-cs"/>
              </a:rPr>
              <a:t>What's the level of security knowledge among the staff? Ideally you won't be taking on a workforce that is prone to clicking phishing links and unaware of what to do if a ransomware attack hits. Security awareness and training should be present.</a:t>
            </a:r>
          </a:p>
          <a:p>
            <a:pPr rtl="0" fontAlgn="ctr"/>
            <a:r>
              <a:rPr lang="en-US" sz="1200" kern="1200" dirty="0" smtClean="0">
                <a:solidFill>
                  <a:schemeClr val="tx1"/>
                </a:solidFill>
                <a:effectLst/>
                <a:latin typeface="Helvetica" pitchFamily="34" charset="0"/>
                <a:ea typeface="+mn-ea"/>
                <a:cs typeface="+mn-cs"/>
              </a:rPr>
              <a:t>Finally, what's required of the acquiring company vs. the acquired in terms of dealing with identified gaps? Are they absorbed or dealt with prior to signing the deal? </a:t>
            </a:r>
          </a:p>
          <a:p>
            <a:pPr lvl="1" rtl="0" fontAlgn="ctr"/>
            <a:r>
              <a:rPr lang="en-US" sz="1200" kern="1200" dirty="0" smtClean="0">
                <a:solidFill>
                  <a:schemeClr val="tx1"/>
                </a:solidFill>
                <a:effectLst/>
                <a:latin typeface="Helvetica" pitchFamily="34" charset="0"/>
                <a:ea typeface="+mn-ea"/>
                <a:cs typeface="+mn-cs"/>
              </a:rPr>
              <a:t>Are there risks the acquiring company is willing to accept in terms of gaps?</a:t>
            </a:r>
            <a:endParaRPr lang="en-US" sz="1100" kern="1200" baseline="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16</a:t>
            </a:fld>
            <a:endParaRPr lang="en-US" dirty="0"/>
          </a:p>
        </p:txBody>
      </p:sp>
    </p:spTree>
    <p:extLst>
      <p:ext uri="{BB962C8B-B14F-4D97-AF65-F5344CB8AC3E}">
        <p14:creationId xmlns:p14="http://schemas.microsoft.com/office/powerpoint/2010/main" val="1147567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17</a:t>
            </a:fld>
            <a:endParaRPr lang="en-US" dirty="0"/>
          </a:p>
        </p:txBody>
      </p:sp>
    </p:spTree>
    <p:extLst>
      <p:ext uri="{BB962C8B-B14F-4D97-AF65-F5344CB8AC3E}">
        <p14:creationId xmlns:p14="http://schemas.microsoft.com/office/powerpoint/2010/main" val="1776878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Helvetica" pitchFamily="34" charset="0"/>
                <a:ea typeface="+mn-ea"/>
                <a:cs typeface="+mn-cs"/>
              </a:rPr>
              <a:t>It's been another busy year in the security sector; we've taken time to look back at the year passed and now it's now to look ahead to what's in store for us in 2019 in the industry.</a:t>
            </a:r>
          </a:p>
          <a:p>
            <a:r>
              <a:rPr lang="en-US" sz="1200" kern="1200" dirty="0" smtClean="0">
                <a:solidFill>
                  <a:schemeClr val="tx1"/>
                </a:solidFill>
                <a:effectLst/>
                <a:latin typeface="Helvetica" pitchFamily="34" charset="0"/>
                <a:ea typeface="+mn-ea"/>
                <a:cs typeface="+mn-cs"/>
              </a:rPr>
              <a:t> </a:t>
            </a:r>
          </a:p>
          <a:p>
            <a:pPr rtl="0" fontAlgn="ctr"/>
            <a:r>
              <a:rPr lang="en-US" sz="1200" b="0" i="0" kern="1200" dirty="0" smtClean="0">
                <a:solidFill>
                  <a:schemeClr val="tx1"/>
                </a:solidFill>
                <a:effectLst/>
                <a:latin typeface="Helvetica" pitchFamily="34" charset="0"/>
                <a:ea typeface="+mn-ea"/>
                <a:cs typeface="+mn-cs"/>
              </a:rPr>
              <a:t>Cloud security:</a:t>
            </a:r>
          </a:p>
          <a:p>
            <a:pPr lvl="1" rtl="0" fontAlgn="ctr"/>
            <a:r>
              <a:rPr lang="en-US" sz="1200" b="0" i="0" kern="1200" dirty="0" smtClean="0">
                <a:solidFill>
                  <a:schemeClr val="tx1"/>
                </a:solidFill>
                <a:effectLst/>
                <a:latin typeface="Helvetica" pitchFamily="34" charset="0"/>
                <a:ea typeface="+mn-ea"/>
                <a:cs typeface="+mn-cs"/>
              </a:rPr>
              <a:t>Movement to the cloud will be an inevitability </a:t>
            </a:r>
          </a:p>
          <a:p>
            <a:pPr rtl="0" fontAlgn="ctr"/>
            <a:r>
              <a:rPr lang="en-US" sz="1200" b="0" i="0" kern="1200" dirty="0" smtClean="0">
                <a:solidFill>
                  <a:schemeClr val="tx1"/>
                </a:solidFill>
                <a:effectLst/>
                <a:latin typeface="Helvetica" pitchFamily="34" charset="0"/>
                <a:ea typeface="+mn-ea"/>
                <a:cs typeface="+mn-cs"/>
              </a:rPr>
              <a:t>Crytpominers – even more of a problem:</a:t>
            </a:r>
          </a:p>
          <a:p>
            <a:pPr lvl="1" rtl="0" fontAlgn="ctr"/>
            <a:r>
              <a:rPr lang="en-US" sz="1200" b="0" i="0" kern="1200" dirty="0" smtClean="0">
                <a:solidFill>
                  <a:schemeClr val="tx1"/>
                </a:solidFill>
                <a:effectLst/>
                <a:latin typeface="Helvetica" pitchFamily="34" charset="0"/>
                <a:ea typeface="+mn-ea"/>
                <a:cs typeface="+mn-cs"/>
              </a:rPr>
              <a:t>Coinhive</a:t>
            </a:r>
          </a:p>
          <a:p>
            <a:pPr lvl="1" rtl="0" fontAlgn="ctr"/>
            <a:r>
              <a:rPr lang="en-US" sz="1200" b="0" i="0" kern="1200" dirty="0" smtClean="0">
                <a:solidFill>
                  <a:schemeClr val="tx1"/>
                </a:solidFill>
                <a:effectLst/>
                <a:latin typeface="Helvetica" pitchFamily="34" charset="0"/>
                <a:ea typeface="+mn-ea"/>
                <a:cs typeface="+mn-cs"/>
              </a:rPr>
              <a:t>WannaMine – uses same components of WannaCry to mine for cryptocurrencies</a:t>
            </a:r>
          </a:p>
          <a:p>
            <a:pPr rtl="0" fontAlgn="ctr"/>
            <a:r>
              <a:rPr lang="en-US" sz="1200" b="0" i="0" kern="1200" dirty="0" smtClean="0">
                <a:solidFill>
                  <a:schemeClr val="tx1"/>
                </a:solidFill>
                <a:effectLst/>
                <a:latin typeface="Helvetica" pitchFamily="34" charset="0"/>
                <a:ea typeface="+mn-ea"/>
                <a:cs typeface="+mn-cs"/>
              </a:rPr>
              <a:t>Privacy standards:</a:t>
            </a:r>
          </a:p>
          <a:p>
            <a:pPr lvl="1" rtl="0" fontAlgn="ctr"/>
            <a:r>
              <a:rPr lang="en-US" sz="1200" b="0" i="0" kern="1200" dirty="0" smtClean="0">
                <a:solidFill>
                  <a:schemeClr val="tx1"/>
                </a:solidFill>
                <a:effectLst/>
                <a:latin typeface="Helvetica" pitchFamily="34" charset="0"/>
                <a:ea typeface="+mn-ea"/>
                <a:cs typeface="+mn-cs"/>
              </a:rPr>
              <a:t>CCPA (2020)</a:t>
            </a:r>
          </a:p>
          <a:p>
            <a:pPr rtl="0" fontAlgn="ctr"/>
            <a:r>
              <a:rPr lang="en-US" sz="1200" b="0" i="0" kern="1200" dirty="0" smtClean="0">
                <a:solidFill>
                  <a:schemeClr val="tx1"/>
                </a:solidFill>
                <a:effectLst/>
                <a:latin typeface="Helvetica" pitchFamily="34" charset="0"/>
                <a:ea typeface="+mn-ea"/>
                <a:cs typeface="+mn-cs"/>
              </a:rPr>
              <a:t>Ransomware will still be a thing – but more targeted:</a:t>
            </a:r>
          </a:p>
          <a:p>
            <a:pPr lvl="1" rtl="0" fontAlgn="ctr"/>
            <a:r>
              <a:rPr lang="en-US" sz="1200" b="0" i="0" kern="1200" dirty="0" smtClean="0">
                <a:solidFill>
                  <a:schemeClr val="tx1"/>
                </a:solidFill>
                <a:effectLst/>
                <a:latin typeface="Helvetica" pitchFamily="34" charset="0"/>
                <a:ea typeface="+mn-ea"/>
                <a:cs typeface="+mn-cs"/>
                <a:hlinkClick r:id="rId3"/>
              </a:rPr>
              <a:t>Kaspersky</a:t>
            </a:r>
            <a:r>
              <a:rPr lang="en-US" sz="1200" b="0" i="0" kern="1200" dirty="0" smtClean="0">
                <a:solidFill>
                  <a:schemeClr val="tx1"/>
                </a:solidFill>
                <a:effectLst/>
                <a:latin typeface="Helvetica" pitchFamily="34" charset="0"/>
                <a:ea typeface="+mn-ea"/>
                <a:cs typeface="+mn-cs"/>
              </a:rPr>
              <a:t> reported that the amount of those who experienced ransomware between 2017 and 2018 fell by 30% from year prior; however, those who were attacked made a big splash (WannaCry, governments like Matanuska-Susitna in Alaska) and we can expect to see more healthcare/governments as targets.</a:t>
            </a:r>
          </a:p>
          <a:p>
            <a:pPr rtl="0" fontAlgn="ctr"/>
            <a:r>
              <a:rPr lang="en-US" sz="1200" b="0" i="0" kern="1200" dirty="0" smtClean="0">
                <a:solidFill>
                  <a:schemeClr val="tx1"/>
                </a:solidFill>
                <a:effectLst/>
                <a:latin typeface="Helvetica" pitchFamily="34" charset="0"/>
                <a:ea typeface="+mn-ea"/>
                <a:cs typeface="+mn-cs"/>
              </a:rPr>
              <a:t>Machine learning:</a:t>
            </a:r>
          </a:p>
          <a:p>
            <a:pPr lvl="1" rtl="0" fontAlgn="ctr"/>
            <a:r>
              <a:rPr lang="en-US" sz="1200" b="0" i="0" kern="1200" dirty="0" smtClean="0">
                <a:solidFill>
                  <a:schemeClr val="tx1"/>
                </a:solidFill>
                <a:effectLst/>
                <a:latin typeface="Helvetica" pitchFamily="34" charset="0"/>
                <a:ea typeface="+mn-ea"/>
                <a:cs typeface="+mn-cs"/>
              </a:rPr>
              <a:t>We'll see more use cases, e.g. helping with the skills shortfall among security professionals</a:t>
            </a:r>
          </a:p>
          <a:p>
            <a:pPr rtl="0" fontAlgn="ctr"/>
            <a:r>
              <a:rPr lang="en-US" sz="1200" b="0" i="0" kern="1200" dirty="0" smtClean="0">
                <a:solidFill>
                  <a:schemeClr val="tx1"/>
                </a:solidFill>
                <a:effectLst/>
                <a:latin typeface="Helvetica" pitchFamily="34" charset="0"/>
                <a:ea typeface="+mn-ea"/>
                <a:cs typeface="+mn-cs"/>
              </a:rPr>
              <a:t>Automation for protection (e.g. auto-patching tools)</a:t>
            </a:r>
          </a:p>
          <a:p>
            <a:pPr rtl="0" fontAlgn="ctr"/>
            <a:r>
              <a:rPr lang="en-US" sz="1200" b="0" i="0" kern="1200" dirty="0" smtClean="0">
                <a:solidFill>
                  <a:schemeClr val="tx1"/>
                </a:solidFill>
                <a:effectLst/>
                <a:latin typeface="Helvetica" pitchFamily="34" charset="0"/>
                <a:ea typeface="+mn-ea"/>
                <a:cs typeface="+mn-cs"/>
              </a:rPr>
              <a:t>SMS phishing – you are tricked through your mobile device (e.g. WhatsApp)?</a:t>
            </a:r>
          </a:p>
          <a:p>
            <a:pPr rtl="0" fontAlgn="ctr"/>
            <a:r>
              <a:rPr lang="en-US" sz="1200" b="0" i="0" kern="1200" dirty="0" smtClean="0">
                <a:solidFill>
                  <a:schemeClr val="tx1"/>
                </a:solidFill>
                <a:effectLst/>
                <a:latin typeface="Helvetica" pitchFamily="34" charset="0"/>
                <a:ea typeface="+mn-ea"/>
                <a:cs typeface="+mn-cs"/>
              </a:rPr>
              <a:t>Passwords – phasing out?</a:t>
            </a:r>
          </a:p>
          <a:p>
            <a:pPr rtl="0" fontAlgn="ctr"/>
            <a:r>
              <a:rPr lang="en-US" sz="1200" b="0" i="0" kern="1200" dirty="0" smtClean="0">
                <a:solidFill>
                  <a:schemeClr val="tx1"/>
                </a:solidFill>
                <a:effectLst/>
                <a:latin typeface="Helvetica" pitchFamily="34" charset="0"/>
                <a:ea typeface="+mn-ea"/>
                <a:cs typeface="+mn-cs"/>
              </a:rPr>
              <a:t>Red teams take the field – proactively find gaps in your infrastructure and prepare for breach responses proactively rather than always being on the defensive (e.g. vendors like FireEye/Mandiant, Cyberbit)</a:t>
            </a:r>
          </a:p>
          <a:p>
            <a:pPr rtl="0" fontAlgn="ctr"/>
            <a:r>
              <a:rPr lang="en-US" sz="1200" b="0" i="0" kern="1200" dirty="0" smtClean="0">
                <a:solidFill>
                  <a:schemeClr val="tx1"/>
                </a:solidFill>
                <a:effectLst/>
                <a:latin typeface="Helvetica" pitchFamily="34" charset="0"/>
                <a:ea typeface="+mn-ea"/>
                <a:cs typeface="+mn-cs"/>
              </a:rPr>
              <a:t>Windows 7 – end of life 2020:</a:t>
            </a:r>
          </a:p>
          <a:p>
            <a:pPr lvl="1" rtl="0" fontAlgn="ctr"/>
            <a:r>
              <a:rPr lang="en-US" sz="1200" b="0" i="0" kern="1200" dirty="0" smtClean="0">
                <a:solidFill>
                  <a:schemeClr val="tx1"/>
                </a:solidFill>
                <a:effectLst/>
                <a:latin typeface="Helvetica" pitchFamily="34" charset="0"/>
                <a:ea typeface="+mn-ea"/>
                <a:cs typeface="+mn-cs"/>
              </a:rPr>
              <a:t>Get ready for a very vulnerable system once support runs out for Windows 7 and risks in the OS and apps are simply left un-patched. Upgrading will be a necessity.</a:t>
            </a:r>
          </a:p>
          <a:p>
            <a:pPr lvl="1" rtl="0" fontAlgn="ctr"/>
            <a:endParaRPr lang="en-US" sz="1200" b="0" i="0" kern="1200" dirty="0">
              <a:solidFill>
                <a:schemeClr val="tx1"/>
              </a:solidFill>
              <a:effectLst/>
              <a:latin typeface="Helvetica" pitchFamily="34" charset="0"/>
              <a:ea typeface="+mn-ea"/>
              <a:cs typeface="+mn-cs"/>
            </a:endParaRPr>
          </a:p>
          <a:p>
            <a:pPr lvl="0" rtl="0" fontAlgn="ctr"/>
            <a:r>
              <a:rPr lang="en-US" sz="1200" b="0" i="0" kern="1200" dirty="0" smtClean="0">
                <a:solidFill>
                  <a:schemeClr val="tx1"/>
                </a:solidFill>
                <a:effectLst/>
                <a:latin typeface="Helvetica" pitchFamily="34" charset="0"/>
                <a:ea typeface="+mn-ea"/>
                <a:cs typeface="+mn-cs"/>
              </a:rPr>
              <a:t>An</a:t>
            </a:r>
            <a:r>
              <a:rPr lang="en-US" sz="1200" b="0" i="0" kern="1200" baseline="0" dirty="0" smtClean="0">
                <a:solidFill>
                  <a:schemeClr val="tx1"/>
                </a:solidFill>
                <a:effectLst/>
                <a:latin typeface="Helvetica" pitchFamily="34" charset="0"/>
                <a:ea typeface="+mn-ea"/>
                <a:cs typeface="+mn-cs"/>
              </a:rPr>
              <a:t>d something that permeates all of these in a way…the reality is the cost of a data breach </a:t>
            </a:r>
            <a:r>
              <a:rPr lang="en-US" sz="1200" b="0" i="1" kern="1200" baseline="0" dirty="0" smtClean="0">
                <a:solidFill>
                  <a:schemeClr val="tx1"/>
                </a:solidFill>
                <a:effectLst/>
                <a:latin typeface="Helvetica" pitchFamily="34" charset="0"/>
                <a:ea typeface="+mn-ea"/>
                <a:cs typeface="+mn-cs"/>
              </a:rPr>
              <a:t>will</a:t>
            </a:r>
            <a:r>
              <a:rPr lang="en-US" sz="1200" b="0" i="0" kern="1200" baseline="0" dirty="0" smtClean="0">
                <a:solidFill>
                  <a:schemeClr val="tx1"/>
                </a:solidFill>
                <a:effectLst/>
                <a:latin typeface="Helvetica" pitchFamily="34" charset="0"/>
                <a:ea typeface="+mn-ea"/>
                <a:cs typeface="+mn-cs"/>
              </a:rPr>
              <a:t> go up so take note of that as well.</a:t>
            </a:r>
            <a:endParaRPr lang="en-US" sz="1200" b="0" i="0" kern="1200" dirty="0" smtClean="0">
              <a:solidFill>
                <a:schemeClr val="tx1"/>
              </a:solidFill>
              <a:effectLst/>
              <a:latin typeface="Helvetica"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18</a:t>
            </a:fld>
            <a:endParaRPr lang="en-US" dirty="0"/>
          </a:p>
        </p:txBody>
      </p:sp>
    </p:spTree>
    <p:extLst>
      <p:ext uri="{BB962C8B-B14F-4D97-AF65-F5344CB8AC3E}">
        <p14:creationId xmlns:p14="http://schemas.microsoft.com/office/powerpoint/2010/main" val="2371903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This</a:t>
            </a:r>
            <a:r>
              <a:rPr lang="en-CA" sz="1100" baseline="0" dirty="0">
                <a:latin typeface="Arial" panose="020B0604020202020204" pitchFamily="34" charset="0"/>
                <a:cs typeface="Arial" panose="020B0604020202020204" pitchFamily="34" charset="0"/>
              </a:rPr>
              <a:t> concludes our monthly threat briefing. </a:t>
            </a:r>
          </a:p>
          <a:p>
            <a:r>
              <a:rPr lang="en-CA" sz="1100" baseline="0" dirty="0">
                <a:latin typeface="Arial" panose="020B0604020202020204" pitchFamily="34" charset="0"/>
                <a:cs typeface="Arial" panose="020B0604020202020204" pitchFamily="34" charset="0"/>
              </a:rPr>
              <a:t>If you have any questions or need any support, please do not hesitate to contact us to set up an analyst call. </a:t>
            </a:r>
            <a:r>
              <a:rPr lang="en-CA" sz="1100" baseline="0" dirty="0" smtClean="0">
                <a:latin typeface="Arial" panose="020B0604020202020204" pitchFamily="34" charset="0"/>
                <a:cs typeface="Arial" panose="020B0604020202020204" pitchFamily="34" charset="0"/>
              </a:rPr>
              <a:t>And we’d also like to let all of you know we’ll be releasing a NEW PRODUCT in January, called the Privacy Regulation Round-Up, to talk about privacy – if you’d like to opt-in, ask your rep or email membersupport@infotech.com. The official launch will be in January, but we will have a teaser this month! </a:t>
            </a:r>
            <a:endParaRPr lang="en-CA" sz="1100" baseline="0" dirty="0">
              <a:latin typeface="Arial" panose="020B0604020202020204" pitchFamily="34" charset="0"/>
              <a:cs typeface="Arial" panose="020B0604020202020204" pitchFamily="34" charset="0"/>
            </a:endParaRPr>
          </a:p>
          <a:p>
            <a:endParaRPr lang="en-CA" sz="1100" baseline="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Thank you</a:t>
            </a:r>
            <a:r>
              <a:rPr lang="en-CA" sz="1100" baseline="0" dirty="0">
                <a:latin typeface="Arial" panose="020B0604020202020204" pitchFamily="34" charset="0"/>
                <a:cs typeface="Arial" panose="020B0604020202020204" pitchFamily="34" charset="0"/>
              </a:rPr>
              <a:t>.</a:t>
            </a:r>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19</a:t>
            </a:fld>
            <a:endParaRPr lang="en-US" dirty="0"/>
          </a:p>
        </p:txBody>
      </p:sp>
    </p:spTree>
    <p:extLst>
      <p:ext uri="{BB962C8B-B14F-4D97-AF65-F5344CB8AC3E}">
        <p14:creationId xmlns:p14="http://schemas.microsoft.com/office/powerpoint/2010/main" val="392727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pPr>
              <a:defRPr/>
            </a:pPr>
            <a:r>
              <a:rPr lang="en-CA" sz="1100" dirty="0">
                <a:latin typeface="Arial" panose="020B0604020202020204" pitchFamily="34" charset="0"/>
                <a:cs typeface="Arial" panose="020B0604020202020204" pitchFamily="34" charset="0"/>
              </a:rPr>
              <a:t>Hello and welcome to the </a:t>
            </a:r>
            <a:r>
              <a:rPr lang="en-CA" sz="1100" dirty="0" smtClean="0">
                <a:latin typeface="Arial" panose="020B0604020202020204" pitchFamily="34" charset="0"/>
                <a:cs typeface="Arial" panose="020B0604020202020204" pitchFamily="34" charset="0"/>
              </a:rPr>
              <a:t>December </a:t>
            </a:r>
            <a:r>
              <a:rPr lang="en-CA" sz="1100" dirty="0">
                <a:latin typeface="Arial" panose="020B0604020202020204" pitchFamily="34" charset="0"/>
                <a:cs typeface="Arial" panose="020B0604020202020204" pitchFamily="34" charset="0"/>
              </a:rPr>
              <a:t>2018 </a:t>
            </a:r>
            <a:r>
              <a:rPr lang="en-CA" sz="1100" baseline="0" dirty="0">
                <a:latin typeface="Arial" panose="020B0604020202020204" pitchFamily="34" charset="0"/>
                <a:cs typeface="Arial" panose="020B0604020202020204" pitchFamily="34" charset="0"/>
              </a:rPr>
              <a:t>Info-Tech </a:t>
            </a:r>
            <a:r>
              <a:rPr lang="en-CA" sz="1100" i="1" baseline="0" dirty="0">
                <a:latin typeface="Arial" panose="020B0604020202020204" pitchFamily="34" charset="0"/>
                <a:cs typeface="Arial" panose="020B0604020202020204" pitchFamily="34" charset="0"/>
              </a:rPr>
              <a:t>Threat Landscape Briefing</a:t>
            </a:r>
            <a:r>
              <a:rPr lang="en-CA" sz="1100" baseline="0" dirty="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a:p>
            <a:pPr>
              <a:defRPr/>
            </a:pPr>
            <a:endParaRPr lang="en-CA"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baseline="0" dirty="0">
                <a:latin typeface="Arial" panose="020B0604020202020204" pitchFamily="34" charset="0"/>
                <a:cs typeface="Arial" panose="020B0604020202020204" pitchFamily="34" charset="0"/>
              </a:rPr>
              <a:t>My name is Jessica Ireland, and I am a director in our </a:t>
            </a:r>
            <a:r>
              <a:rPr lang="en-CA" sz="1100" dirty="0">
                <a:latin typeface="Arial" panose="020B0604020202020204" pitchFamily="34" charset="0"/>
                <a:cs typeface="Arial" panose="020B0604020202020204" pitchFamily="34" charset="0"/>
              </a:rPr>
              <a:t>Security </a:t>
            </a:r>
            <a:r>
              <a:rPr lang="en-CA" sz="1100" baseline="0" dirty="0" smtClean="0">
                <a:latin typeface="Arial" panose="020B0604020202020204" pitchFamily="34" charset="0"/>
                <a:cs typeface="Arial" panose="020B0604020202020204" pitchFamily="34" charset="0"/>
              </a:rPr>
              <a:t>and </a:t>
            </a:r>
            <a:r>
              <a:rPr lang="en-CA" sz="1100" dirty="0">
                <a:latin typeface="Arial" panose="020B0604020202020204" pitchFamily="34" charset="0"/>
                <a:cs typeface="Arial" panose="020B0604020202020204" pitchFamily="34" charset="0"/>
              </a:rPr>
              <a:t>Threat Intelligence </a:t>
            </a:r>
            <a:r>
              <a:rPr lang="en-CA" sz="1100" baseline="0" dirty="0" smtClean="0">
                <a:latin typeface="Arial" panose="020B0604020202020204" pitchFamily="34" charset="0"/>
                <a:cs typeface="Arial" panose="020B0604020202020204" pitchFamily="34" charset="0"/>
              </a:rPr>
              <a:t>practice</a:t>
            </a:r>
            <a:r>
              <a:rPr lang="en-CA" sz="1100" baseline="0" dirty="0">
                <a:latin typeface="Arial" panose="020B0604020202020204" pitchFamily="34" charset="0"/>
                <a:cs typeface="Arial" panose="020B0604020202020204" pitchFamily="34" charset="0"/>
              </a:rPr>
              <a:t>. I will be facilitating </a:t>
            </a:r>
            <a:r>
              <a:rPr lang="en-CA" sz="1100" dirty="0">
                <a:latin typeface="Arial" panose="020B0604020202020204" pitchFamily="34" charset="0"/>
                <a:cs typeface="Arial" panose="020B0604020202020204" pitchFamily="34" charset="0"/>
              </a:rPr>
              <a:t>today’s </a:t>
            </a:r>
            <a:r>
              <a:rPr lang="en-CA" sz="1100" baseline="0" dirty="0">
                <a:latin typeface="Arial" panose="020B0604020202020204" pitchFamily="34" charset="0"/>
                <a:cs typeface="Arial" panose="020B0604020202020204" pitchFamily="34" charset="0"/>
              </a:rPr>
              <a:t>briefing.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1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b="0" baseline="0" dirty="0">
                <a:latin typeface="Arial" panose="020B0604020202020204" pitchFamily="34" charset="0"/>
                <a:cs typeface="Arial" panose="020B0604020202020204" pitchFamily="34" charset="0"/>
              </a:rPr>
              <a:t>During today’s discussion we will cover topics related to </a:t>
            </a:r>
            <a:r>
              <a:rPr lang="en-CA" sz="1100" dirty="0">
                <a:latin typeface="Arial" panose="020B0604020202020204" pitchFamily="34" charset="0"/>
                <a:cs typeface="Arial" panose="020B0604020202020204" pitchFamily="34" charset="0"/>
              </a:rPr>
              <a:t>cybersecurity; </a:t>
            </a:r>
            <a:r>
              <a:rPr lang="en-CA" sz="1100" dirty="0" smtClean="0">
                <a:solidFill>
                  <a:schemeClr val="bg1"/>
                </a:solidFill>
                <a:latin typeface="Arial" panose="020B0604020202020204" pitchFamily="34" charset="0"/>
                <a:cs typeface="Arial" panose="020B0604020202020204" pitchFamily="34" charset="0"/>
              </a:rPr>
              <a:t>threat </a:t>
            </a:r>
            <a:r>
              <a:rPr lang="en-CA" sz="1100" dirty="0">
                <a:solidFill>
                  <a:schemeClr val="bg1"/>
                </a:solidFill>
                <a:latin typeface="Arial" panose="020B0604020202020204" pitchFamily="34" charset="0"/>
                <a:cs typeface="Arial" panose="020B0604020202020204" pitchFamily="34" charset="0"/>
              </a:rPr>
              <a:t>actor campaigns; </a:t>
            </a:r>
            <a:r>
              <a:rPr lang="en-CA" sz="1100" dirty="0" smtClean="0">
                <a:solidFill>
                  <a:schemeClr val="bg1"/>
                </a:solidFill>
                <a:latin typeface="Arial" panose="020B0604020202020204" pitchFamily="34" charset="0"/>
                <a:cs typeface="Arial" panose="020B0604020202020204" pitchFamily="34" charset="0"/>
              </a:rPr>
              <a:t>regulatory</a:t>
            </a:r>
            <a:r>
              <a:rPr lang="en-CA" sz="1100" dirty="0">
                <a:solidFill>
                  <a:schemeClr val="bg1"/>
                </a:solidFill>
                <a:latin typeface="Arial" panose="020B0604020202020204" pitchFamily="34" charset="0"/>
                <a:cs typeface="Arial" panose="020B0604020202020204" pitchFamily="34" charset="0"/>
              </a:rPr>
              <a:t>, compliance, and legal issues; </a:t>
            </a:r>
            <a:r>
              <a:rPr lang="en-CA" sz="1100" b="0" baseline="0" dirty="0" smtClean="0">
                <a:solidFill>
                  <a:schemeClr val="bg1"/>
                </a:solidFill>
                <a:latin typeface="Arial" panose="020B0604020202020204" pitchFamily="34" charset="0"/>
                <a:cs typeface="Arial" panose="020B0604020202020204" pitchFamily="34" charset="0"/>
              </a:rPr>
              <a:t>and </a:t>
            </a:r>
            <a:r>
              <a:rPr lang="en-CA" sz="1100" b="0" baseline="0" dirty="0">
                <a:solidFill>
                  <a:schemeClr val="bg1"/>
                </a:solidFill>
                <a:latin typeface="Arial" panose="020B0604020202020204" pitchFamily="34" charset="0"/>
                <a:cs typeface="Arial" panose="020B0604020202020204" pitchFamily="34" charset="0"/>
              </a:rPr>
              <a:t>threat actor exploits and t</a:t>
            </a:r>
            <a:r>
              <a:rPr lang="en-CA" sz="1100" b="0" dirty="0">
                <a:solidFill>
                  <a:schemeClr val="bg1"/>
                </a:solidFill>
                <a:latin typeface="Arial" panose="020B0604020202020204" pitchFamily="34" charset="0"/>
                <a:cs typeface="Arial" panose="020B0604020202020204" pitchFamily="34" charset="0"/>
              </a:rPr>
              <a:t>actics.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100" b="0" dirty="0">
              <a:solidFill>
                <a:schemeClr val="bg1"/>
              </a:solidFill>
              <a:latin typeface="Arial" panose="020B0604020202020204" pitchFamily="34" charset="0"/>
              <a:cs typeface="Arial" panose="020B0604020202020204"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dirty="0">
                <a:solidFill>
                  <a:schemeClr val="bg1"/>
                </a:solidFill>
                <a:latin typeface="Arial" panose="020B0604020202020204" pitchFamily="34" charset="0"/>
                <a:cs typeface="Arial" panose="020B0604020202020204" pitchFamily="34" charset="0"/>
              </a:rPr>
              <a:t>Our</a:t>
            </a:r>
            <a:r>
              <a:rPr lang="en-CA" sz="1100" b="0" baseline="0" dirty="0">
                <a:solidFill>
                  <a:schemeClr val="bg1"/>
                </a:solidFill>
                <a:latin typeface="Arial" panose="020B0604020202020204" pitchFamily="34" charset="0"/>
                <a:cs typeface="Arial" panose="020B0604020202020204" pitchFamily="34" charset="0"/>
              </a:rPr>
              <a:t> </a:t>
            </a:r>
            <a:r>
              <a:rPr lang="en-CA" sz="1100" dirty="0" smtClean="0">
                <a:solidFill>
                  <a:schemeClr val="bg1"/>
                </a:solidFill>
                <a:latin typeface="Arial" panose="020B0604020202020204" pitchFamily="34" charset="0"/>
                <a:cs typeface="Arial" panose="020B0604020202020204" pitchFamily="34" charset="0"/>
              </a:rPr>
              <a:t>Cybersecurity </a:t>
            </a:r>
            <a:r>
              <a:rPr lang="en-CA" sz="1100" b="0" baseline="0" dirty="0" smtClean="0">
                <a:solidFill>
                  <a:schemeClr val="bg1"/>
                </a:solidFill>
                <a:latin typeface="Arial" panose="020B0604020202020204" pitchFamily="34" charset="0"/>
                <a:cs typeface="Arial" panose="020B0604020202020204" pitchFamily="34" charset="0"/>
              </a:rPr>
              <a:t>section </a:t>
            </a:r>
            <a:r>
              <a:rPr lang="en-CA" sz="1100" b="0" baseline="0" dirty="0">
                <a:solidFill>
                  <a:schemeClr val="bg1"/>
                </a:solidFill>
                <a:latin typeface="Arial" panose="020B0604020202020204" pitchFamily="34" charset="0"/>
                <a:cs typeface="Arial" panose="020B0604020202020204" pitchFamily="34" charset="0"/>
              </a:rPr>
              <a:t>covers h</a:t>
            </a:r>
            <a:r>
              <a:rPr lang="en-CA" sz="1100" b="0" dirty="0">
                <a:solidFill>
                  <a:schemeClr val="bg1"/>
                </a:solidFill>
                <a:latin typeface="Arial" panose="020B0604020202020204" pitchFamily="34" charset="0"/>
                <a:cs typeface="Arial" panose="020B0604020202020204" pitchFamily="34" charset="0"/>
              </a:rPr>
              <a:t>igh-level topics, such as threat trends, data breaches, control strategies, and exposure to vulnerabilities</a:t>
            </a:r>
            <a:r>
              <a:rPr lang="en-CA" sz="1100" dirty="0">
                <a:solidFill>
                  <a:schemeClr val="bg1"/>
                </a:solidFill>
                <a:latin typeface="Arial" panose="020B0604020202020204" pitchFamily="34" charset="0"/>
                <a:cs typeface="Arial" panose="020B0604020202020204" pitchFamily="34" charset="0"/>
              </a:rPr>
              <a:t>,</a:t>
            </a:r>
            <a:r>
              <a:rPr lang="en-CA" sz="1100" b="0" dirty="0">
                <a:solidFill>
                  <a:schemeClr val="bg1"/>
                </a:solidFill>
                <a:latin typeface="Arial" panose="020B0604020202020204" pitchFamily="34" charset="0"/>
                <a:cs typeface="Arial" panose="020B0604020202020204" pitchFamily="34" charset="0"/>
              </a:rPr>
              <a:t> that act to broaden your understanding of </a:t>
            </a:r>
            <a:r>
              <a:rPr lang="en-CA" sz="1100" dirty="0">
                <a:solidFill>
                  <a:schemeClr val="bg1"/>
                </a:solidFill>
                <a:latin typeface="Arial" panose="020B0604020202020204" pitchFamily="34" charset="0"/>
                <a:cs typeface="Arial" panose="020B0604020202020204" pitchFamily="34" charset="0"/>
              </a:rPr>
              <a:t>cybersecurity’s </a:t>
            </a:r>
            <a:r>
              <a:rPr lang="en-CA" sz="1100" b="0" dirty="0" smtClean="0">
                <a:solidFill>
                  <a:schemeClr val="bg1"/>
                </a:solidFill>
                <a:latin typeface="Arial" panose="020B0604020202020204" pitchFamily="34" charset="0"/>
                <a:cs typeface="Arial" panose="020B0604020202020204" pitchFamily="34" charset="0"/>
              </a:rPr>
              <a:t>impact </a:t>
            </a:r>
            <a:r>
              <a:rPr lang="en-CA" sz="1100" dirty="0">
                <a:solidFill>
                  <a:schemeClr val="bg1"/>
                </a:solidFill>
                <a:latin typeface="Arial" panose="020B0604020202020204" pitchFamily="34" charset="0"/>
                <a:cs typeface="Arial" panose="020B0604020202020204" pitchFamily="34" charset="0"/>
              </a:rPr>
              <a:t>on </a:t>
            </a:r>
            <a:r>
              <a:rPr lang="en-CA" sz="1100" b="0" dirty="0">
                <a:solidFill>
                  <a:schemeClr val="bg1"/>
                </a:solidFill>
                <a:latin typeface="Arial" panose="020B0604020202020204" pitchFamily="34" charset="0"/>
                <a:cs typeface="Arial" panose="020B0604020202020204" pitchFamily="34" charset="0"/>
              </a:rPr>
              <a:t>your business.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baseline="0" dirty="0">
                <a:solidFill>
                  <a:schemeClr val="bg1"/>
                </a:solidFill>
                <a:latin typeface="Arial" panose="020B0604020202020204" pitchFamily="34" charset="0"/>
                <a:cs typeface="Arial" panose="020B0604020202020204" pitchFamily="34" charset="0"/>
              </a:rPr>
              <a:t>Our </a:t>
            </a:r>
            <a:r>
              <a:rPr lang="en-CA" sz="1100" dirty="0">
                <a:solidFill>
                  <a:schemeClr val="bg1"/>
                </a:solidFill>
                <a:latin typeface="Arial" panose="020B0604020202020204" pitchFamily="34" charset="0"/>
                <a:cs typeface="Arial" panose="020B0604020202020204" pitchFamily="34" charset="0"/>
              </a:rPr>
              <a:t>Threat Actor Campaign </a:t>
            </a:r>
            <a:r>
              <a:rPr lang="en-CA" sz="1100" b="0" baseline="0" dirty="0" smtClean="0">
                <a:solidFill>
                  <a:schemeClr val="bg1"/>
                </a:solidFill>
                <a:latin typeface="Arial" panose="020B0604020202020204" pitchFamily="34" charset="0"/>
                <a:cs typeface="Arial" panose="020B0604020202020204" pitchFamily="34" charset="0"/>
              </a:rPr>
              <a:t>section </a:t>
            </a:r>
            <a:r>
              <a:rPr lang="en-CA" sz="1100" b="0" baseline="0" dirty="0">
                <a:solidFill>
                  <a:schemeClr val="bg1"/>
                </a:solidFill>
                <a:latin typeface="Arial" panose="020B0604020202020204" pitchFamily="34" charset="0"/>
                <a:cs typeface="Arial" panose="020B0604020202020204" pitchFamily="34" charset="0"/>
              </a:rPr>
              <a:t>covers topics related to </a:t>
            </a:r>
            <a:r>
              <a:rPr lang="en-CA" sz="1100" dirty="0" smtClean="0">
                <a:solidFill>
                  <a:schemeClr val="bg1"/>
                </a:solidFill>
                <a:latin typeface="Arial" panose="020B0604020202020204" pitchFamily="34" charset="0"/>
                <a:cs typeface="Arial" panose="020B0604020202020204" pitchFamily="34" charset="0"/>
              </a:rPr>
              <a:t>nation-states</a:t>
            </a:r>
            <a:r>
              <a:rPr lang="en-CA" sz="1100" b="0" dirty="0" smtClean="0">
                <a:solidFill>
                  <a:schemeClr val="bg1"/>
                </a:solidFill>
                <a:latin typeface="Arial" panose="020B0604020202020204" pitchFamily="34" charset="0"/>
                <a:cs typeface="Arial" panose="020B0604020202020204" pitchFamily="34" charset="0"/>
              </a:rPr>
              <a:t>, </a:t>
            </a:r>
            <a:r>
              <a:rPr lang="en-CA" sz="1100" b="0" dirty="0">
                <a:solidFill>
                  <a:schemeClr val="bg1"/>
                </a:solidFill>
                <a:latin typeface="Arial" panose="020B0604020202020204" pitchFamily="34" charset="0"/>
                <a:cs typeface="Arial" panose="020B0604020202020204" pitchFamily="34" charset="0"/>
              </a:rPr>
              <a:t>cybercriminals, and hacktivists orchestrating campaigns designed</a:t>
            </a:r>
            <a:r>
              <a:rPr lang="en-CA" sz="1100" b="0" baseline="0" dirty="0">
                <a:solidFill>
                  <a:schemeClr val="bg1"/>
                </a:solidFill>
                <a:latin typeface="Arial" panose="020B0604020202020204" pitchFamily="34" charset="0"/>
                <a:cs typeface="Arial" panose="020B0604020202020204" pitchFamily="34" charset="0"/>
              </a:rPr>
              <a:t> to </a:t>
            </a:r>
            <a:r>
              <a:rPr lang="en-CA" sz="1100" b="0" dirty="0">
                <a:solidFill>
                  <a:schemeClr val="bg1"/>
                </a:solidFill>
                <a:latin typeface="Arial" panose="020B0604020202020204" pitchFamily="34" charset="0"/>
                <a:cs typeface="Arial" panose="020B0604020202020204" pitchFamily="34" charset="0"/>
              </a:rPr>
              <a:t>compromise networks and exfiltrate sensitive data.</a:t>
            </a:r>
          </a:p>
          <a:p>
            <a:pPr marL="628650" lvl="1" indent="-171450">
              <a:buFont typeface="Arial" panose="020B0604020202020204" pitchFamily="34" charset="0"/>
              <a:buChar char="•"/>
              <a:defRPr/>
            </a:pPr>
            <a:r>
              <a:rPr lang="en-CA" sz="1100" dirty="0">
                <a:solidFill>
                  <a:schemeClr val="bg1"/>
                </a:solidFill>
                <a:latin typeface="Arial" panose="020B0604020202020204" pitchFamily="34" charset="0"/>
                <a:cs typeface="Arial" panose="020B0604020202020204" pitchFamily="34" charset="0"/>
              </a:rPr>
              <a:t>Our </a:t>
            </a:r>
            <a:r>
              <a:rPr lang="en-CA" sz="1100" dirty="0" smtClean="0">
                <a:solidFill>
                  <a:schemeClr val="bg1"/>
                </a:solidFill>
                <a:latin typeface="Arial" panose="020B0604020202020204" pitchFamily="34" charset="0"/>
                <a:cs typeface="Arial" panose="020B0604020202020204" pitchFamily="34" charset="0"/>
              </a:rPr>
              <a:t>Regulatory, Compliance, </a:t>
            </a:r>
            <a:r>
              <a:rPr lang="en-CA" sz="1100" dirty="0">
                <a:solidFill>
                  <a:schemeClr val="bg1"/>
                </a:solidFill>
                <a:latin typeface="Arial" panose="020B0604020202020204" pitchFamily="34" charset="0"/>
                <a:cs typeface="Arial" panose="020B0604020202020204" pitchFamily="34" charset="0"/>
              </a:rPr>
              <a:t>and Legal </a:t>
            </a:r>
            <a:r>
              <a:rPr lang="en-CA" sz="1100" dirty="0" smtClean="0">
                <a:solidFill>
                  <a:schemeClr val="bg1"/>
                </a:solidFill>
                <a:latin typeface="Arial" panose="020B0604020202020204" pitchFamily="34" charset="0"/>
                <a:cs typeface="Arial" panose="020B0604020202020204" pitchFamily="34" charset="0"/>
              </a:rPr>
              <a:t>section </a:t>
            </a:r>
            <a:r>
              <a:rPr lang="en-CA" sz="1100" dirty="0">
                <a:solidFill>
                  <a:schemeClr val="bg1"/>
                </a:solidFill>
                <a:latin typeface="Arial" panose="020B0604020202020204" pitchFamily="34" charset="0"/>
                <a:cs typeface="Arial" panose="020B0604020202020204" pitchFamily="34" charset="0"/>
              </a:rPr>
              <a:t>covers trends in the global regulatory and legal landscape with the potential to impact compliance adherences or disrupt business operations.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dirty="0">
                <a:solidFill>
                  <a:schemeClr val="bg1"/>
                </a:solidFill>
                <a:latin typeface="Arial" panose="020B0604020202020204" pitchFamily="34" charset="0"/>
                <a:cs typeface="Arial" panose="020B0604020202020204" pitchFamily="34" charset="0"/>
              </a:rPr>
              <a:t>And lastly</a:t>
            </a:r>
            <a:r>
              <a:rPr lang="en-CA" sz="1100" dirty="0">
                <a:solidFill>
                  <a:schemeClr val="bg1"/>
                </a:solidFill>
                <a:latin typeface="Arial" panose="020B0604020202020204" pitchFamily="34" charset="0"/>
                <a:cs typeface="Arial" panose="020B0604020202020204" pitchFamily="34" charset="0"/>
              </a:rPr>
              <a:t>,</a:t>
            </a:r>
            <a:r>
              <a:rPr lang="en-CA" sz="1100" b="0" dirty="0">
                <a:solidFill>
                  <a:schemeClr val="bg1"/>
                </a:solidFill>
                <a:latin typeface="Arial" panose="020B0604020202020204" pitchFamily="34" charset="0"/>
                <a:cs typeface="Arial" panose="020B0604020202020204" pitchFamily="34" charset="0"/>
              </a:rPr>
              <a:t> our </a:t>
            </a:r>
            <a:r>
              <a:rPr lang="en-CA" sz="1100" dirty="0">
                <a:solidFill>
                  <a:schemeClr val="bg1"/>
                </a:solidFill>
                <a:latin typeface="Arial" panose="020B0604020202020204" pitchFamily="34" charset="0"/>
                <a:cs typeface="Arial" panose="020B0604020202020204" pitchFamily="34" charset="0"/>
              </a:rPr>
              <a:t>Exploitation </a:t>
            </a:r>
            <a:r>
              <a:rPr lang="en-CA" sz="1100" b="0" dirty="0" smtClean="0">
                <a:solidFill>
                  <a:schemeClr val="bg1"/>
                </a:solidFill>
                <a:latin typeface="Arial" panose="020B0604020202020204" pitchFamily="34" charset="0"/>
                <a:cs typeface="Arial" panose="020B0604020202020204" pitchFamily="34" charset="0"/>
              </a:rPr>
              <a:t>and </a:t>
            </a:r>
            <a:r>
              <a:rPr lang="en-CA" sz="1100" dirty="0">
                <a:solidFill>
                  <a:schemeClr val="bg1"/>
                </a:solidFill>
                <a:latin typeface="Arial" panose="020B0604020202020204" pitchFamily="34" charset="0"/>
                <a:cs typeface="Arial" panose="020B0604020202020204" pitchFamily="34" charset="0"/>
              </a:rPr>
              <a:t>Tactics </a:t>
            </a:r>
            <a:r>
              <a:rPr lang="en-CA" sz="1100" b="0" baseline="0" dirty="0" smtClean="0">
                <a:solidFill>
                  <a:schemeClr val="bg1"/>
                </a:solidFill>
                <a:latin typeface="Arial" panose="020B0604020202020204" pitchFamily="34" charset="0"/>
                <a:cs typeface="Arial" panose="020B0604020202020204" pitchFamily="34" charset="0"/>
              </a:rPr>
              <a:t>section </a:t>
            </a:r>
            <a:r>
              <a:rPr lang="en-CA" sz="1100" dirty="0">
                <a:solidFill>
                  <a:schemeClr val="bg1"/>
                </a:solidFill>
                <a:latin typeface="Arial" panose="020B0604020202020204" pitchFamily="34" charset="0"/>
                <a:cs typeface="Arial" panose="020B0604020202020204" pitchFamily="34" charset="0"/>
              </a:rPr>
              <a:t>provides </a:t>
            </a:r>
            <a:r>
              <a:rPr lang="en-CA" sz="1100" b="0" baseline="0" dirty="0">
                <a:solidFill>
                  <a:schemeClr val="bg1"/>
                </a:solidFill>
                <a:latin typeface="Arial" panose="020B0604020202020204" pitchFamily="34" charset="0"/>
                <a:cs typeface="Arial" panose="020B0604020202020204" pitchFamily="34" charset="0"/>
              </a:rPr>
              <a:t>i</a:t>
            </a:r>
            <a:r>
              <a:rPr lang="en-CA" sz="1100" b="0" dirty="0">
                <a:solidFill>
                  <a:schemeClr val="bg1"/>
                </a:solidFill>
                <a:latin typeface="Arial" panose="020B0604020202020204" pitchFamily="34" charset="0"/>
                <a:cs typeface="Arial" panose="020B0604020202020204" pitchFamily="34" charset="0"/>
              </a:rPr>
              <a:t>nformation related to the tools, tactics, and exploits </a:t>
            </a:r>
            <a:r>
              <a:rPr lang="en-CA" sz="1100" dirty="0">
                <a:solidFill>
                  <a:schemeClr val="bg1"/>
                </a:solidFill>
                <a:latin typeface="Arial" panose="020B0604020202020204" pitchFamily="34" charset="0"/>
                <a:cs typeface="Arial" panose="020B0604020202020204" pitchFamily="34" charset="0"/>
              </a:rPr>
              <a:t>threat actors </a:t>
            </a:r>
            <a:r>
              <a:rPr lang="en-CA" sz="1100" b="0" dirty="0">
                <a:solidFill>
                  <a:schemeClr val="bg1"/>
                </a:solidFill>
                <a:latin typeface="Arial" panose="020B0604020202020204" pitchFamily="34" charset="0"/>
                <a:cs typeface="Arial" panose="020B0604020202020204" pitchFamily="34" charset="0"/>
              </a:rPr>
              <a:t>are leveraging in their attack campaigns.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100" b="0" dirty="0">
                <a:solidFill>
                  <a:schemeClr val="bg1"/>
                </a:solidFill>
                <a:latin typeface="Arial" panose="020B0604020202020204" pitchFamily="34" charset="0"/>
                <a:cs typeface="Arial" panose="020B0604020202020204" pitchFamily="34" charset="0"/>
              </a:rPr>
              <a:t/>
            </a:r>
            <a:br>
              <a:rPr lang="en-CA" sz="1100" b="0" dirty="0">
                <a:solidFill>
                  <a:schemeClr val="bg1"/>
                </a:solidFill>
                <a:latin typeface="Arial" panose="020B0604020202020204" pitchFamily="34" charset="0"/>
                <a:cs typeface="Arial" panose="020B0604020202020204" pitchFamily="34" charset="0"/>
              </a:rPr>
            </a:br>
            <a:r>
              <a:rPr lang="en-CA" sz="1100" b="1" baseline="0" dirty="0">
                <a:solidFill>
                  <a:schemeClr val="bg1"/>
                </a:solidFill>
                <a:latin typeface="Arial" panose="020B0604020202020204" pitchFamily="34" charset="0"/>
                <a:cs typeface="Arial" panose="020B0604020202020204" pitchFamily="34" charset="0"/>
              </a:rPr>
              <a:t>&lt;&lt;&lt;Advance to the next slide.&gt;&gt;&gt;</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000" b="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extLst>
      <p:ext uri="{BB962C8B-B14F-4D97-AF65-F5344CB8AC3E}">
        <p14:creationId xmlns:p14="http://schemas.microsoft.com/office/powerpoint/2010/main" val="11196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b="0" dirty="0">
                <a:solidFill>
                  <a:schemeClr val="bg1"/>
                </a:solidFill>
                <a:latin typeface="Arial" panose="020B0604020202020204" pitchFamily="34" charset="0"/>
                <a:cs typeface="Arial" panose="020B0604020202020204" pitchFamily="34" charset="0"/>
              </a:rPr>
              <a:t>Today’s briefing will be supported by myself,</a:t>
            </a:r>
            <a:r>
              <a:rPr lang="en-CA" sz="1100" b="0" baseline="0" dirty="0">
                <a:solidFill>
                  <a:schemeClr val="bg1"/>
                </a:solidFill>
                <a:latin typeface="Arial" panose="020B0604020202020204" pitchFamily="34" charset="0"/>
                <a:cs typeface="Arial" panose="020B0604020202020204" pitchFamily="34" charset="0"/>
              </a:rPr>
              <a:t> </a:t>
            </a:r>
            <a:r>
              <a:rPr lang="en-CA" sz="1100" dirty="0" smtClean="0">
                <a:solidFill>
                  <a:schemeClr val="bg1"/>
                </a:solidFill>
                <a:latin typeface="Arial" panose="020B0604020202020204" pitchFamily="34" charset="0"/>
                <a:cs typeface="Arial" panose="020B0604020202020204" pitchFamily="34" charset="0"/>
              </a:rPr>
              <a:t>Research Manager</a:t>
            </a:r>
            <a:r>
              <a:rPr lang="en-CA" sz="1100" baseline="0" dirty="0" smtClean="0">
                <a:solidFill>
                  <a:schemeClr val="bg1"/>
                </a:solidFill>
                <a:latin typeface="Arial" panose="020B0604020202020204" pitchFamily="34" charset="0"/>
                <a:cs typeface="Arial" panose="020B0604020202020204" pitchFamily="34" charset="0"/>
              </a:rPr>
              <a:t> </a:t>
            </a:r>
            <a:r>
              <a:rPr lang="en-CA" sz="1100" dirty="0" smtClean="0">
                <a:solidFill>
                  <a:schemeClr val="bg1"/>
                </a:solidFill>
                <a:latin typeface="Arial" panose="020B0604020202020204" pitchFamily="34" charset="0"/>
                <a:cs typeface="Arial" panose="020B0604020202020204" pitchFamily="34" charset="0"/>
              </a:rPr>
              <a:t>Ian Mulholland,</a:t>
            </a:r>
            <a:r>
              <a:rPr lang="en-CA" sz="1100" baseline="0" dirty="0" smtClean="0">
                <a:solidFill>
                  <a:schemeClr val="bg1"/>
                </a:solidFill>
                <a:latin typeface="Arial" panose="020B0604020202020204" pitchFamily="34" charset="0"/>
                <a:cs typeface="Arial" panose="020B0604020202020204" pitchFamily="34" charset="0"/>
              </a:rPr>
              <a:t> a</a:t>
            </a:r>
            <a:r>
              <a:rPr lang="en-CA" sz="1100" b="0" baseline="0" dirty="0" smtClean="0">
                <a:solidFill>
                  <a:schemeClr val="bg1"/>
                </a:solidFill>
                <a:latin typeface="Arial" panose="020B0604020202020204" pitchFamily="34" charset="0"/>
                <a:cs typeface="Arial" panose="020B0604020202020204" pitchFamily="34" charset="0"/>
              </a:rPr>
              <a:t>nd Consulting Analysts Logan Rohde and Michelle Tran.</a:t>
            </a:r>
            <a:endParaRPr lang="en-CA" sz="1100" b="0" baseline="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100" i="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b="1" baseline="0" dirty="0">
                <a:solidFill>
                  <a:schemeClr val="bg1"/>
                </a:solidFill>
                <a:latin typeface="Arial" panose="020B0604020202020204" pitchFamily="34" charset="0"/>
                <a:cs typeface="Arial" panose="020B0604020202020204" pitchFamily="34" charset="0"/>
              </a:rPr>
              <a:t>&lt;&lt;&lt;Advance to the next slide.&gt;&gt;&gt;</a:t>
            </a:r>
          </a:p>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extLst>
      <p:ext uri="{BB962C8B-B14F-4D97-AF65-F5344CB8AC3E}">
        <p14:creationId xmlns:p14="http://schemas.microsoft.com/office/powerpoint/2010/main" val="104847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b="0" baseline="0" dirty="0">
                <a:solidFill>
                  <a:schemeClr val="bg1"/>
                </a:solidFill>
                <a:latin typeface="Arial" panose="020B0604020202020204" pitchFamily="34" charset="0"/>
                <a:cs typeface="Arial" panose="020B0604020202020204" pitchFamily="34" charset="0"/>
              </a:rPr>
              <a:t>During </a:t>
            </a:r>
            <a:r>
              <a:rPr lang="en-CA" sz="1100" dirty="0">
                <a:solidFill>
                  <a:schemeClr val="bg1"/>
                </a:solidFill>
                <a:latin typeface="Arial" panose="020B0604020202020204" pitchFamily="34" charset="0"/>
                <a:cs typeface="Arial" panose="020B0604020202020204" pitchFamily="34" charset="0"/>
              </a:rPr>
              <a:t>today’s </a:t>
            </a:r>
            <a:r>
              <a:rPr lang="en-CA" sz="1100" b="0" baseline="0" dirty="0">
                <a:solidFill>
                  <a:schemeClr val="bg1"/>
                </a:solidFill>
                <a:latin typeface="Arial" panose="020B0604020202020204" pitchFamily="34" charset="0"/>
                <a:cs typeface="Arial" panose="020B0604020202020204" pitchFamily="34" charset="0"/>
              </a:rPr>
              <a:t>briefing, we will cover </a:t>
            </a:r>
            <a:r>
              <a:rPr lang="en-CA" sz="1100" dirty="0">
                <a:solidFill>
                  <a:schemeClr val="bg1"/>
                </a:solidFill>
                <a:latin typeface="Arial" panose="020B0604020202020204" pitchFamily="34" charset="0"/>
                <a:cs typeface="Arial" panose="020B0604020202020204" pitchFamily="34" charset="0"/>
              </a:rPr>
              <a:t>the following </a:t>
            </a:r>
            <a:r>
              <a:rPr lang="en-CA" sz="1100" b="0" baseline="0" dirty="0" smtClean="0">
                <a:solidFill>
                  <a:schemeClr val="bg1"/>
                </a:solidFill>
                <a:latin typeface="Arial" panose="020B0604020202020204" pitchFamily="34" charset="0"/>
                <a:cs typeface="Arial" panose="020B0604020202020204" pitchFamily="34" charset="0"/>
              </a:rPr>
              <a:t>topics: </a:t>
            </a:r>
            <a:endParaRPr lang="en-CA" sz="1100" b="0" baseline="0" dirty="0">
              <a:solidFill>
                <a:schemeClr val="bg1"/>
              </a:solidFill>
              <a:latin typeface="Arial" panose="020B0604020202020204" pitchFamily="34" charset="0"/>
              <a:cs typeface="Arial" panose="020B0604020202020204" pitchFamily="34" charset="0"/>
            </a:endParaRPr>
          </a:p>
          <a:p>
            <a:pPr marL="628650" marR="186028" lvl="1" indent="-171450" algn="l" defTabSz="403433">
              <a:lnSpc>
                <a:spcPct val="104200"/>
              </a:lnSpc>
              <a:buFont typeface="Arial" panose="020B0604020202020204" pitchFamily="34" charset="0"/>
              <a:buChar char="•"/>
            </a:pPr>
            <a:r>
              <a:rPr lang="en-US" sz="1100" kern="1200" dirty="0" smtClean="0">
                <a:solidFill>
                  <a:schemeClr val="accent1"/>
                </a:solidFill>
                <a:latin typeface="Arial" panose="020B0604020202020204" pitchFamily="34" charset="0"/>
                <a:ea typeface="Roboto Condensed" charset="0"/>
                <a:cs typeface="Roboto Condensed" charset="0"/>
              </a:rPr>
              <a:t>Cybersecurity Year in Review</a:t>
            </a:r>
          </a:p>
          <a:p>
            <a:pPr marL="628650" marR="186028" lvl="1" indent="-171450" algn="l" defTabSz="403433">
              <a:lnSpc>
                <a:spcPct val="104200"/>
              </a:lnSpc>
              <a:buFont typeface="Arial" panose="020B0604020202020204" pitchFamily="34" charset="0"/>
              <a:buChar char="•"/>
            </a:pPr>
            <a:r>
              <a:rPr lang="en-US" sz="1100" kern="1200" baseline="0" dirty="0" smtClean="0">
                <a:solidFill>
                  <a:schemeClr val="accent1"/>
                </a:solidFill>
                <a:latin typeface="Arial" panose="020B0604020202020204" pitchFamily="34" charset="0"/>
                <a:ea typeface="Roboto Condensed" charset="0"/>
                <a:cs typeface="Roboto Condensed" charset="0"/>
              </a:rPr>
              <a:t>The Facebook breach</a:t>
            </a:r>
          </a:p>
          <a:p>
            <a:pPr marL="628650" marR="186028" lvl="1" indent="-171450" algn="l" defTabSz="403433">
              <a:lnSpc>
                <a:spcPct val="104200"/>
              </a:lnSpc>
              <a:buFont typeface="Arial" panose="020B0604020202020204" pitchFamily="34" charset="0"/>
              <a:buChar char="•"/>
            </a:pPr>
            <a:r>
              <a:rPr lang="en-US" sz="1100" kern="1200" baseline="0" dirty="0" smtClean="0">
                <a:solidFill>
                  <a:schemeClr val="accent1"/>
                </a:solidFill>
                <a:latin typeface="Arial" panose="020B0604020202020204" pitchFamily="34" charset="0"/>
                <a:ea typeface="Roboto Condensed" charset="0"/>
                <a:cs typeface="Roboto Condensed" charset="0"/>
              </a:rPr>
              <a:t>Using compliance technology for security risk</a:t>
            </a:r>
          </a:p>
          <a:p>
            <a:pPr marL="628650" marR="186028" lvl="1" indent="-171450" algn="l" defTabSz="403433">
              <a:lnSpc>
                <a:spcPct val="104200"/>
              </a:lnSpc>
              <a:buFont typeface="Arial" panose="020B0604020202020204" pitchFamily="34" charset="0"/>
              <a:buChar char="•"/>
            </a:pPr>
            <a:r>
              <a:rPr lang="en-US" sz="1100" kern="1200" baseline="0" dirty="0" smtClean="0">
                <a:solidFill>
                  <a:schemeClr val="accent1"/>
                </a:solidFill>
                <a:latin typeface="Arial" panose="020B0604020202020204" pitchFamily="34" charset="0"/>
                <a:ea typeface="Roboto Condensed" charset="0"/>
                <a:cs typeface="Roboto Condensed" charset="0"/>
              </a:rPr>
              <a:t>Mergers and acquisitions and security concerns</a:t>
            </a:r>
          </a:p>
          <a:p>
            <a:pPr marL="628650" marR="186028" lvl="1" indent="-171450" algn="l" defTabSz="403433">
              <a:lnSpc>
                <a:spcPct val="104200"/>
              </a:lnSpc>
              <a:buFont typeface="Arial" panose="020B0604020202020204" pitchFamily="34" charset="0"/>
              <a:buChar char="•"/>
            </a:pPr>
            <a:r>
              <a:rPr lang="en-US" sz="1100" kern="1200" baseline="0" dirty="0" smtClean="0">
                <a:solidFill>
                  <a:schemeClr val="accent1"/>
                </a:solidFill>
                <a:latin typeface="Arial" panose="020B0604020202020204" pitchFamily="34" charset="0"/>
                <a:ea typeface="Roboto Condensed" charset="0"/>
                <a:cs typeface="Roboto Condensed" charset="0"/>
              </a:rPr>
              <a:t>Trends to look out for in 2019</a:t>
            </a:r>
          </a:p>
          <a:p>
            <a:pPr marL="628650" marR="186028" lvl="1" indent="-171450" defTabSz="403433">
              <a:lnSpc>
                <a:spcPct val="104200"/>
              </a:lnSpc>
              <a:buFont typeface="Arial" panose="020B0604020202020204" pitchFamily="34" charset="0"/>
              <a:buChar char="•"/>
            </a:pPr>
            <a:endParaRPr lang="en-CA" sz="110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CA" sz="1100" b="0" baseline="0" dirty="0">
                <a:solidFill>
                  <a:schemeClr val="bg1"/>
                </a:solidFill>
                <a:latin typeface="Arial" panose="020B0604020202020204" pitchFamily="34" charset="0"/>
                <a:cs typeface="Arial" panose="020B0604020202020204" pitchFamily="34" charset="0"/>
              </a:rPr>
              <a:t>Let’s begin.</a:t>
            </a:r>
          </a:p>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val="199942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dirty="0"/>
          </a:p>
        </p:txBody>
      </p:sp>
    </p:spTree>
    <p:extLst>
      <p:ext uri="{BB962C8B-B14F-4D97-AF65-F5344CB8AC3E}">
        <p14:creationId xmlns:p14="http://schemas.microsoft.com/office/powerpoint/2010/main" val="232101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With 2018 coming to a close, it's time to take a look back at some of the cybersecurity incidents that made headlines this year. </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Aadhaar (January)</a:t>
            </a:r>
          </a:p>
          <a:p>
            <a:r>
              <a:rPr lang="en-US" sz="1200" kern="1200" dirty="0" smtClean="0">
                <a:solidFill>
                  <a:schemeClr val="tx1"/>
                </a:solidFill>
                <a:effectLst/>
                <a:latin typeface="Helvetica" pitchFamily="34" charset="0"/>
                <a:ea typeface="+mn-ea"/>
                <a:cs typeface="+mn-cs"/>
              </a:rPr>
              <a:t>Early this year, for the price of only approximately 7 US dollars, a person could purchase a service from anonymous sellers over WhatsApp that would allow that person to get access to personal details on any of the more than 1 billion Indian residents currently in possession of an Aadhaar number. Aadhaar is the world's largest biometric identification system and was created to help eliminate existing duplicate and fake IDs within India. However, for an extra nearly 5 US dollars, these anonymous service providers would give you the ability to print an Aadhaar ID card, simply by entering an Aadhaar number. Obviously, this goes directly against the intent that the Aadhaar ID system would cut down on the number of circulating duplicate and false IDs.</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Under Armor (May)</a:t>
            </a:r>
          </a:p>
          <a:p>
            <a:r>
              <a:rPr lang="en-US" sz="1200" kern="1200" dirty="0" smtClean="0">
                <a:solidFill>
                  <a:schemeClr val="tx1"/>
                </a:solidFill>
                <a:effectLst/>
                <a:latin typeface="Helvetica" pitchFamily="34" charset="0"/>
                <a:ea typeface="+mn-ea"/>
                <a:cs typeface="+mn-cs"/>
              </a:rPr>
              <a:t>On March 29th, Under Armor announced that threat actors had gained unauthorized access to data from an estimated 150 million MyFitnessPal user accounts. MyFitnessPal is a mobile application owned by Under Armor that seeks to help people with their diet and exercise goals. Fortunately, the application does not request or store government credentials or credit card information. The only information that may have been accessed includes usernames, hashed passwords, and email addresses associated with the account.</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Exactis (June)</a:t>
            </a:r>
          </a:p>
          <a:p>
            <a:r>
              <a:rPr lang="en-US" sz="1200" kern="1200" dirty="0" smtClean="0">
                <a:solidFill>
                  <a:schemeClr val="tx1"/>
                </a:solidFill>
                <a:effectLst/>
                <a:latin typeface="Helvetica" pitchFamily="34" charset="0"/>
                <a:ea typeface="+mn-ea"/>
                <a:cs typeface="+mn-cs"/>
              </a:rPr>
              <a:t>The marketing firm Exactis purchases, trades, and stores a large amount of personal information about consumers to improve targeted ads. This information is extremely personal, as it not only included addresses, but also details about consumers' children, interests, and behavioral data that depicts how the consumer typically uses the internet. In June of this year, it was discovered that this database was sitting on a publicly accessible server. Roughly 340 million records were exposed.</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Facebook (September)</a:t>
            </a:r>
          </a:p>
          <a:p>
            <a:r>
              <a:rPr lang="en-US" sz="1200" kern="1200" dirty="0" smtClean="0">
                <a:solidFill>
                  <a:schemeClr val="tx1"/>
                </a:solidFill>
                <a:effectLst/>
                <a:latin typeface="Helvetica" pitchFamily="34" charset="0"/>
                <a:ea typeface="+mn-ea"/>
                <a:cs typeface="+mn-cs"/>
              </a:rPr>
              <a:t>And then there is Facebook. On September 28th, the company revealed that there was a vulnerability in its system that allowed malicious threat actors to take control of other users' accounts, and consequently view any of the information stored within the profile. Nearly 50 million accounts were impacted by this security issue. The threat actors behind this attack are still unknown, and may remain that way indefinitely due to the methods used to issue the attack. Hackers used a series of bugs in the Facebook software surrounding the "View As" button that allows users to see their own profile as though they were one of their “Facebook Friends.” This feature was temporarily turned off while the investigation was underway.</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These are just four examples of some of the largest breaches seen in 2018. But this list is just the tip of the iceberg. 2018 also saw many other organizations fall victim, including Marriot, FIFA, (Saks, Lord &amp; Taylor), PumpUp, Sacramento Bee, Ticketfly, Panera, and MyHeritage.</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6</a:t>
            </a:fld>
            <a:endParaRPr lang="en-US" dirty="0"/>
          </a:p>
        </p:txBody>
      </p:sp>
    </p:spTree>
    <p:extLst>
      <p:ext uri="{BB962C8B-B14F-4D97-AF65-F5344CB8AC3E}">
        <p14:creationId xmlns:p14="http://schemas.microsoft.com/office/powerpoint/2010/main" val="223026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elvetica" pitchFamily="34" charset="0"/>
                <a:ea typeface="+mn-ea"/>
                <a:cs typeface="+mn-cs"/>
              </a:rPr>
              <a:t>According to Chris Evans, head of security at Dropbox, the following items saw some of the cybersecurity spotlight this past year:</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First, as more organizations move towards Software as a Service for the security needs, important questions arise that must be considered. To properly protect their data, organizations need to know where it is and how dangerous it would be in the hands of a cybercriminal, for both the company and its customers. Info-Tech not only has research on doing this data discovery and classification, we also have research pertaining to vendor security.</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Second, the cybersecurity shortage is being felt now more than ever. Organizations are struggling to find the talent they need to properly protect their organization and comply with relevant regulations.</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Third, the vulnerabilities leveraged by incredibly destructive ransomware attacks during the past year and a half have led to organizations giving more attention to regular patching.</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Fourth, organizations are seeing malicious threat actors sometimes target credentials instead of vulnerabilities. This issue is exacerbated by the still prevalent problem of employees being susceptible to phishing attacks.</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And lastly, supply chain attacks leveraging third and fourth parties continues to be an issue in 2018.</a:t>
            </a:r>
          </a:p>
          <a:p>
            <a:r>
              <a:rPr lang="en-US" sz="1200" kern="1200" dirty="0" smtClean="0">
                <a:solidFill>
                  <a:schemeClr val="tx1"/>
                </a:solidFill>
                <a:effectLst/>
                <a:latin typeface="Helvetica" pitchFamily="34" charset="0"/>
                <a:ea typeface="+mn-ea"/>
                <a:cs typeface="+mn-cs"/>
              </a:rPr>
              <a:t> </a:t>
            </a:r>
          </a:p>
          <a:p>
            <a:r>
              <a:rPr lang="en-US" sz="1200" kern="1200" dirty="0" smtClean="0">
                <a:solidFill>
                  <a:schemeClr val="tx1"/>
                </a:solidFill>
                <a:effectLst/>
                <a:latin typeface="Helvetica" pitchFamily="34" charset="0"/>
                <a:ea typeface="+mn-ea"/>
                <a:cs typeface="+mn-cs"/>
              </a:rPr>
              <a:t>We also saw the GDPR  go into effect this year; a topic that will likely be discussed for several years to come as organizations around the world push towards compliance.</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7</a:t>
            </a:fld>
            <a:endParaRPr lang="en-US" dirty="0"/>
          </a:p>
        </p:txBody>
      </p:sp>
    </p:spTree>
    <p:extLst>
      <p:ext uri="{BB962C8B-B14F-4D97-AF65-F5344CB8AC3E}">
        <p14:creationId xmlns:p14="http://schemas.microsoft.com/office/powerpoint/2010/main" val="99055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endParaRPr lang="en-CA"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8</a:t>
            </a:fld>
            <a:endParaRPr lang="en-US" dirty="0"/>
          </a:p>
        </p:txBody>
      </p:sp>
    </p:spTree>
    <p:extLst>
      <p:ext uri="{BB962C8B-B14F-4D97-AF65-F5344CB8AC3E}">
        <p14:creationId xmlns:p14="http://schemas.microsoft.com/office/powerpoint/2010/main" val="840411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Arial" panose="020B0604020202020204" pitchFamily="34" charset="0"/>
                <a:ea typeface="+mn-ea"/>
                <a:cs typeface="+mn-cs"/>
              </a:rPr>
              <a:t>Facebook’s public image has taken</a:t>
            </a:r>
            <a:r>
              <a:rPr lang="en-US" sz="1100" kern="1200" baseline="0" dirty="0">
                <a:solidFill>
                  <a:schemeClr val="tx1"/>
                </a:solidFill>
                <a:effectLst/>
                <a:latin typeface="Arial" panose="020B0604020202020204" pitchFamily="34" charset="0"/>
                <a:ea typeface="+mn-ea"/>
                <a:cs typeface="+mn-cs"/>
              </a:rPr>
              <a:t> a beating over the past year, and things recently got even worse. On September 25</a:t>
            </a:r>
            <a:r>
              <a:rPr lang="en-US" sz="1100" kern="1200" baseline="30000" dirty="0">
                <a:solidFill>
                  <a:schemeClr val="tx1"/>
                </a:solidFill>
                <a:effectLst/>
                <a:latin typeface="Arial" panose="020B0604020202020204" pitchFamily="34" charset="0"/>
                <a:ea typeface="+mn-ea"/>
                <a:cs typeface="+mn-cs"/>
              </a:rPr>
              <a:t>th</a:t>
            </a:r>
            <a:r>
              <a:rPr lang="en-US" sz="1100" kern="1200" baseline="0" dirty="0">
                <a:solidFill>
                  <a:schemeClr val="tx1"/>
                </a:solidFill>
                <a:effectLst/>
                <a:latin typeface="Arial" panose="020B0604020202020204" pitchFamily="34" charset="0"/>
                <a:ea typeface="+mn-ea"/>
                <a:cs typeface="+mn-cs"/>
              </a:rPr>
              <a:t>, Facebook discovered a security breach affecting 30 million accounts. While this number is less than the 50 million initially suspected, it is still a massive security breach and a rude awakening for millions of Facebook users, 14 million of whom are likely to have had personal data stolen. </a:t>
            </a:r>
            <a:r>
              <a:rPr lang="en-US" sz="1100" kern="1200" baseline="0" dirty="0" smtClean="0">
                <a:solidFill>
                  <a:schemeClr val="tx1"/>
                </a:solidFill>
                <a:effectLst/>
                <a:latin typeface="Arial" panose="020B0604020202020204" pitchFamily="34" charset="0"/>
                <a:ea typeface="+mn-ea"/>
                <a:cs typeface="+mn-cs"/>
              </a:rPr>
              <a:t>So </a:t>
            </a:r>
            <a:r>
              <a:rPr lang="en-US" sz="1100" kern="1200" baseline="0" dirty="0">
                <a:solidFill>
                  <a:schemeClr val="tx1"/>
                </a:solidFill>
                <a:effectLst/>
                <a:latin typeface="Arial" panose="020B0604020202020204" pitchFamily="34" charset="0"/>
                <a:ea typeface="+mn-ea"/>
                <a:cs typeface="+mn-cs"/>
              </a:rPr>
              <a:t>far, Facebook does not know who carried out the attack, and according to Guy Rosen – Facebook’s Vice President of Product – </a:t>
            </a:r>
            <a:r>
              <a:rPr lang="en-US" sz="1100" kern="1200" baseline="0" dirty="0" smtClean="0">
                <a:solidFill>
                  <a:schemeClr val="tx1"/>
                </a:solidFill>
                <a:effectLst/>
                <a:latin typeface="Arial" panose="020B0604020202020204" pitchFamily="34" charset="0"/>
                <a:ea typeface="+mn-ea"/>
                <a:cs typeface="+mn-cs"/>
              </a:rPr>
              <a:t>it </a:t>
            </a:r>
            <a:r>
              <a:rPr lang="en-US" sz="1100" kern="1200" baseline="0" dirty="0">
                <a:solidFill>
                  <a:schemeClr val="tx1"/>
                </a:solidFill>
                <a:effectLst/>
                <a:latin typeface="Arial" panose="020B0604020202020204" pitchFamily="34" charset="0"/>
                <a:ea typeface="+mn-ea"/>
                <a:cs typeface="+mn-cs"/>
              </a:rPr>
              <a:t>“may never know.” Moreover, the social media company has not been able to rule out the possibility of smaller attacks that may have occurred before the major breach was discovered in September.</a:t>
            </a:r>
          </a:p>
          <a:p>
            <a:endParaRPr lang="en-US" sz="1100" kern="1200" baseline="0" dirty="0">
              <a:solidFill>
                <a:schemeClr val="tx1"/>
              </a:solidFill>
              <a:effectLst/>
              <a:latin typeface="Arial" panose="020B0604020202020204" pitchFamily="34" charset="0"/>
              <a:ea typeface="+mn-ea"/>
              <a:cs typeface="+mn-cs"/>
            </a:endParaRPr>
          </a:p>
          <a:p>
            <a:r>
              <a:rPr lang="en-US" sz="1100" kern="1200" baseline="0" dirty="0">
                <a:solidFill>
                  <a:schemeClr val="tx1"/>
                </a:solidFill>
                <a:effectLst/>
                <a:latin typeface="Arial" panose="020B0604020202020204" pitchFamily="34" charset="0"/>
                <a:ea typeface="+mn-ea"/>
                <a:cs typeface="+mn-cs"/>
              </a:rPr>
              <a:t>The attack began with bug in Facebook’s “View As” feature, which allows users to see their profiles as they appear to others. Normally, the “View As” function does not display video uploaded </a:t>
            </a:r>
            <a:r>
              <a:rPr lang="en-US" sz="1100" kern="1200" baseline="0" dirty="0" smtClean="0">
                <a:solidFill>
                  <a:schemeClr val="tx1"/>
                </a:solidFill>
                <a:effectLst/>
                <a:latin typeface="Arial" panose="020B0604020202020204" pitchFamily="34" charset="0"/>
                <a:ea typeface="+mn-ea"/>
                <a:cs typeface="+mn-cs"/>
              </a:rPr>
              <a:t>to users</a:t>
            </a:r>
            <a:r>
              <a:rPr lang="en-US" sz="1100" kern="1200" baseline="0" dirty="0">
                <a:solidFill>
                  <a:schemeClr val="tx1"/>
                </a:solidFill>
                <a:effectLst/>
                <a:latin typeface="Arial" panose="020B0604020202020204" pitchFamily="34" charset="0"/>
                <a:ea typeface="+mn-ea"/>
                <a:cs typeface="+mn-cs"/>
              </a:rPr>
              <a:t>’ profiles, but due the bug, </a:t>
            </a:r>
            <a:r>
              <a:rPr lang="en-US" sz="1100" kern="1200" baseline="0" dirty="0" smtClean="0">
                <a:solidFill>
                  <a:schemeClr val="tx1"/>
                </a:solidFill>
                <a:effectLst/>
                <a:latin typeface="Arial" panose="020B0604020202020204" pitchFamily="34" charset="0"/>
                <a:ea typeface="+mn-ea"/>
                <a:cs typeface="+mn-cs"/>
              </a:rPr>
              <a:t>video </a:t>
            </a:r>
            <a:r>
              <a:rPr lang="en-US" sz="1100" kern="1200" baseline="0" dirty="0">
                <a:solidFill>
                  <a:schemeClr val="tx1"/>
                </a:solidFill>
                <a:effectLst/>
                <a:latin typeface="Arial" panose="020B0604020202020204" pitchFamily="34" charset="0"/>
                <a:ea typeface="+mn-ea"/>
                <a:cs typeface="+mn-cs"/>
              </a:rPr>
              <a:t>was appearing when it shouldn’t. This error lead to a second bug that enabled the attackers to steal users’ log-in tokens, which allow users stay logged in to their accounts so they don’t have to sign in each time they want to use Facebook. However, this bug is very dangerous</a:t>
            </a:r>
            <a:r>
              <a:rPr lang="en-US" sz="1100" dirty="0">
                <a:latin typeface="Arial" panose="020B0604020202020204" pitchFamily="34" charset="0"/>
              </a:rPr>
              <a:t>,</a:t>
            </a:r>
            <a:r>
              <a:rPr lang="en-US" sz="1100" kern="1200" baseline="0" dirty="0">
                <a:solidFill>
                  <a:schemeClr val="tx1"/>
                </a:solidFill>
                <a:effectLst/>
                <a:latin typeface="Arial" panose="020B0604020202020204" pitchFamily="34" charset="0"/>
                <a:ea typeface="+mn-ea"/>
                <a:cs typeface="+mn-cs"/>
              </a:rPr>
              <a:t> as it potentially allows an attacker to take control of someone else’s account. Initially, this already serious threat was doubly concerning, as the attackers could have used these tokens to access other accounts that users used Facebook to log into, such as Spotify, Instagram, and </a:t>
            </a:r>
            <a:r>
              <a:rPr lang="en-US" sz="1100" kern="1200" baseline="0" dirty="0" smtClean="0">
                <a:solidFill>
                  <a:schemeClr val="tx1"/>
                </a:solidFill>
                <a:effectLst/>
                <a:latin typeface="Arial" panose="020B0604020202020204" pitchFamily="34" charset="0"/>
                <a:ea typeface="+mn-ea"/>
                <a:cs typeface="+mn-cs"/>
              </a:rPr>
              <a:t>WhatsApp</a:t>
            </a:r>
            <a:r>
              <a:rPr lang="en-US" sz="1100" kern="1200" baseline="0" dirty="0">
                <a:solidFill>
                  <a:schemeClr val="tx1"/>
                </a:solidFill>
                <a:effectLst/>
                <a:latin typeface="Arial" panose="020B0604020202020204" pitchFamily="34" charset="0"/>
                <a:ea typeface="+mn-ea"/>
                <a:cs typeface="+mn-cs"/>
              </a:rPr>
              <a:t>. Yet Facebook’s investigations have found no reason to believe that stolen tokens were used in this way.</a:t>
            </a:r>
          </a:p>
          <a:p>
            <a:endParaRPr lang="en-US" sz="1100" kern="1200" baseline="0" dirty="0">
              <a:solidFill>
                <a:schemeClr val="tx1"/>
              </a:solidFill>
              <a:effectLst/>
              <a:latin typeface="Arial" panose="020B0604020202020204" pitchFamily="34" charset="0"/>
              <a:ea typeface="+mn-ea"/>
              <a:cs typeface="+mn-cs"/>
            </a:endParaRPr>
          </a:p>
          <a:p>
            <a:r>
              <a:rPr lang="en-US" sz="1100" kern="1200" baseline="0" dirty="0">
                <a:solidFill>
                  <a:schemeClr val="tx1"/>
                </a:solidFill>
                <a:effectLst/>
                <a:latin typeface="Arial" panose="020B0604020202020204" pitchFamily="34" charset="0"/>
                <a:ea typeface="+mn-ea"/>
                <a:cs typeface="+mn-cs"/>
              </a:rPr>
              <a:t>To manage the issue, Facebook logged out approximately </a:t>
            </a:r>
            <a:r>
              <a:rPr lang="en-US" sz="1100" dirty="0">
                <a:latin typeface="Arial" panose="020B0604020202020204" pitchFamily="34" charset="0"/>
              </a:rPr>
              <a:t>90 million </a:t>
            </a:r>
            <a:r>
              <a:rPr lang="en-US" sz="1100" kern="1200" baseline="0" dirty="0" smtClean="0">
                <a:solidFill>
                  <a:schemeClr val="tx1"/>
                </a:solidFill>
                <a:effectLst/>
                <a:latin typeface="Arial" panose="020B0604020202020204" pitchFamily="34" charset="0"/>
                <a:ea typeface="+mn-ea"/>
                <a:cs typeface="+mn-cs"/>
              </a:rPr>
              <a:t>users </a:t>
            </a:r>
            <a:r>
              <a:rPr lang="en-US" sz="1100" kern="1200" baseline="0" dirty="0">
                <a:solidFill>
                  <a:schemeClr val="tx1"/>
                </a:solidFill>
                <a:effectLst/>
                <a:latin typeface="Arial" panose="020B0604020202020204" pitchFamily="34" charset="0"/>
                <a:ea typeface="+mn-ea"/>
                <a:cs typeface="+mn-cs"/>
              </a:rPr>
              <a:t>in order to reset their login tokens. Not all of these accounts were confirmed to be affected by the breach, but the possibly remained, so they were logged out in the interest of safety. Still, 14 million Facebook users had personal data stolen from their profile </a:t>
            </a:r>
            <a:r>
              <a:rPr lang="en-US" sz="1100" kern="1200" baseline="0" dirty="0" smtClean="0">
                <a:solidFill>
                  <a:schemeClr val="tx1"/>
                </a:solidFill>
                <a:effectLst/>
                <a:latin typeface="Arial" panose="020B0604020202020204" pitchFamily="34" charset="0"/>
                <a:ea typeface="+mn-ea"/>
                <a:cs typeface="+mn-cs"/>
              </a:rPr>
              <a:t>pages </a:t>
            </a:r>
            <a:r>
              <a:rPr lang="en-US" sz="1100" kern="1200" baseline="0" dirty="0">
                <a:solidFill>
                  <a:schemeClr val="tx1"/>
                </a:solidFill>
                <a:effectLst/>
                <a:latin typeface="Arial" panose="020B0604020202020204" pitchFamily="34" charset="0"/>
                <a:ea typeface="+mn-ea"/>
                <a:cs typeface="+mn-cs"/>
              </a:rPr>
              <a:t>as well as recent location check-ins and search history.</a:t>
            </a:r>
          </a:p>
          <a:p>
            <a:endParaRPr lang="en-US" sz="1100" kern="1200" baseline="0" dirty="0">
              <a:solidFill>
                <a:schemeClr val="tx1"/>
              </a:solidFill>
              <a:effectLst/>
              <a:latin typeface="Arial" panose="020B0604020202020204" pitchFamily="34" charset="0"/>
              <a:ea typeface="+mn-ea"/>
              <a:cs typeface="+mn-cs"/>
            </a:endParaRPr>
          </a:p>
          <a:p>
            <a:r>
              <a:rPr lang="en-US" sz="1100" kern="1200" baseline="0" dirty="0">
                <a:solidFill>
                  <a:schemeClr val="tx1"/>
                </a:solidFill>
                <a:effectLst/>
                <a:latin typeface="Arial" panose="020B0604020202020204" pitchFamily="34" charset="0"/>
                <a:ea typeface="+mn-ea"/>
                <a:cs typeface="+mn-cs"/>
              </a:rPr>
              <a:t>People have gotten pretty used to hearing about data breaches in the news these days. But this breach is a little bit different since Facebook is likely going to face fines for violating the European Union’s General Data Protection Regulation, or GDPR, a law aimed at securing the personal data of EU citizens. The GDPR is among the strictest regulations in the world, imposing fines of up to €20 million </a:t>
            </a:r>
            <a:r>
              <a:rPr lang="en-US" sz="1100" kern="1200" baseline="0" dirty="0" smtClean="0">
                <a:solidFill>
                  <a:schemeClr val="tx1"/>
                </a:solidFill>
                <a:effectLst/>
                <a:latin typeface="Arial" panose="020B0604020202020204" pitchFamily="34" charset="0"/>
                <a:ea typeface="+mn-ea"/>
                <a:cs typeface="+mn-cs"/>
              </a:rPr>
              <a:t>or </a:t>
            </a:r>
            <a:r>
              <a:rPr lang="en-US" sz="1100" kern="1200" baseline="0" dirty="0">
                <a:solidFill>
                  <a:schemeClr val="tx1"/>
                </a:solidFill>
                <a:effectLst/>
                <a:latin typeface="Arial" panose="020B0604020202020204" pitchFamily="34" charset="0"/>
                <a:ea typeface="+mn-ea"/>
                <a:cs typeface="+mn-cs"/>
              </a:rPr>
              <a:t>4% of the offending organization’s annual global turnover </a:t>
            </a:r>
            <a:r>
              <a:rPr lang="en-US" sz="1100" dirty="0">
                <a:latin typeface="Arial" panose="020B0604020202020204" pitchFamily="34" charset="0"/>
              </a:rPr>
              <a:t>(which ever is greater). </a:t>
            </a:r>
            <a:r>
              <a:rPr lang="en-US" sz="1100" kern="1200" baseline="0" dirty="0" smtClean="0">
                <a:solidFill>
                  <a:schemeClr val="tx1"/>
                </a:solidFill>
                <a:effectLst/>
                <a:latin typeface="Arial" panose="020B0604020202020204" pitchFamily="34" charset="0"/>
                <a:ea typeface="+mn-ea"/>
                <a:cs typeface="+mn-cs"/>
              </a:rPr>
              <a:t>We </a:t>
            </a:r>
            <a:r>
              <a:rPr lang="en-US" sz="1100" kern="1200" baseline="0" dirty="0">
                <a:solidFill>
                  <a:schemeClr val="tx1"/>
                </a:solidFill>
                <a:effectLst/>
                <a:latin typeface="Arial" panose="020B0604020202020204" pitchFamily="34" charset="0"/>
                <a:ea typeface="+mn-ea"/>
                <a:cs typeface="+mn-cs"/>
              </a:rPr>
              <a:t>have not yet heard how many of the affected accounts belong to EU citizens, but with 14 million breached accounts, it’s likely to be more than one or two. All said and done, this breach may end up costing Facebook billions.</a:t>
            </a:r>
            <a:endParaRPr lang="en-CA" sz="11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9</a:t>
            </a:fld>
            <a:endParaRPr lang="en-US" dirty="0"/>
          </a:p>
        </p:txBody>
      </p:sp>
    </p:spTree>
    <p:extLst>
      <p:ext uri="{BB962C8B-B14F-4D97-AF65-F5344CB8AC3E}">
        <p14:creationId xmlns:p14="http://schemas.microsoft.com/office/powerpoint/2010/main" val="301431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954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525344"/>
          </a:xfrm>
          <a:prstGeom prst="rect">
            <a:avLst/>
          </a:prstGeom>
          <a:gradFill>
            <a:gsLst>
              <a:gs pos="0">
                <a:schemeClr val="bg1">
                  <a:lumMod val="85000"/>
                  <a:alpha val="74000"/>
                </a:schemeClr>
              </a:gs>
              <a:gs pos="40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6" name="Title Placeholder 1"/>
          <p:cNvSpPr>
            <a:spLocks noGrp="1"/>
          </p:cNvSpPr>
          <p:nvPr>
            <p:ph type="title"/>
          </p:nvPr>
        </p:nvSpPr>
        <p:spPr bwMode="auto">
          <a:xfrm>
            <a:off x="257174" y="255590"/>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 (Arial, Bold, 28pt)</a:t>
            </a:r>
          </a:p>
        </p:txBody>
      </p:sp>
      <p:sp>
        <p:nvSpPr>
          <p:cNvPr id="1027" name="Text Placeholder 2"/>
          <p:cNvSpPr>
            <a:spLocks noGrp="1"/>
          </p:cNvSpPr>
          <p:nvPr>
            <p:ph type="body" idx="1"/>
          </p:nvPr>
        </p:nvSpPr>
        <p:spPr bwMode="auto">
          <a:xfrm>
            <a:off x="257174" y="1600202"/>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Tree>
  </p:cSld>
  <p:clrMap bg1="lt1" tx1="dk1" bg2="lt2" tx2="dk2" accent1="accent1" accent2="accent2" accent3="accent3" accent4="accent4" accent5="accent5" accent6="accent6" hlink="hlink" folHlink="folHlink"/>
  <p:sldLayoutIdLst>
    <p:sldLayoutId id="2147483714" r:id="rId1"/>
    <p:sldLayoutId id="2147483840" r:id="rId2"/>
  </p:sldLayoutIdLst>
  <p:hf hdr="0" ftr="0" dt="0"/>
  <p:txStyles>
    <p:title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infotech.com/research/ss/master-your-security-incident-response-communications-program" TargetMode="External"/><Relationship Id="rId3" Type="http://schemas.openxmlformats.org/officeDocument/2006/relationships/image" Target="../media/image12.jpeg"/><Relationship Id="rId7" Type="http://schemas.openxmlformats.org/officeDocument/2006/relationships/hyperlink" Target="https://www.infotech.com/research/ss/develop-and-implement-a-security-incident-management-progra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theguardian.com/technology/2018/oct/12/facebook-data-breach-personal-information-hackers" TargetMode="External"/><Relationship Id="rId5" Type="http://schemas.openxmlformats.org/officeDocument/2006/relationships/hyperlink" Target="https://www.nytimes.com/2018/09/28/technology/facebook-hack-data-breach.html" TargetMode="External"/><Relationship Id="rId4" Type="http://schemas.openxmlformats.org/officeDocument/2006/relationships/hyperlink" Target="https://www.wired.com/story/facebook-security-breach-50-million-accoun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home.kpmg.com/us/en/home/insights/2018/09/kpmg-study-finds-majority-of-companies-are-not-yet-automating-compliance-activities.html" TargetMode="External"/><Relationship Id="rId4" Type="http://schemas.openxmlformats.org/officeDocument/2006/relationships/hyperlink" Target="https://itbizadvisor.com/2017/12/break-it-down-6-benefits-of-automating-compliance-and-security-polic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dvisory.kpmg.us/content/dam/advisory/en/pdfs/compliance-automation-survey-r1-09-10-web.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infotech.com/research/ss/align-your-security-controls-to-industry-frameworks-for-compliance" TargetMode="External"/><Relationship Id="rId4" Type="http://schemas.openxmlformats.org/officeDocument/2006/relationships/hyperlink" Target="https://www.infotech.com/research/ss/build-an-information-security-strateg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www.sporcle.com/blog/2017/10/why-do-we-drop-the-ball-on-new-years-eve/" TargetMode="Externa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securingtomorrow.mcafee.com/consumer/consumer-threat-notices/exactis-data-breach/" TargetMode="External"/><Relationship Id="rId3" Type="http://schemas.openxmlformats.org/officeDocument/2006/relationships/image" Target="../media/image12.jpeg"/><Relationship Id="rId7" Type="http://schemas.openxmlformats.org/officeDocument/2006/relationships/hyperlink" Target="https://www.cnbc.com/2018/03/29/under-armour-stock-falls-after-company-admits-data-breach.html" TargetMode="External"/><Relationship Id="rId12" Type="http://schemas.openxmlformats.org/officeDocument/2006/relationships/image" Target="../media/image16.tm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wired.com/story/facebook-security-breach-50-million-accounts/" TargetMode="External"/><Relationship Id="rId11" Type="http://schemas.openxmlformats.org/officeDocument/2006/relationships/image" Target="../media/image15.tmp"/><Relationship Id="rId5" Type="http://schemas.openxmlformats.org/officeDocument/2006/relationships/hyperlink" Target="http://time.com/5388257/india-aadhaar-biometric-identification/" TargetMode="External"/><Relationship Id="rId10" Type="http://schemas.openxmlformats.org/officeDocument/2006/relationships/image" Target="../media/image14.png"/><Relationship Id="rId4" Type="http://schemas.openxmlformats.org/officeDocument/2006/relationships/hyperlink" Target="https://www.tribuneindia.com/news/nation/rs-500-10-minutes-and-you-have-access-to-billion-aadhaar-details/523361.html" TargetMode="Externa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siliconrepublic.com/enterprise/cybersecurity-trends-accenture" TargetMode="External"/><Relationship Id="rId10" Type="http://schemas.openxmlformats.org/officeDocument/2006/relationships/image" Target="../media/image21.png"/><Relationship Id="rId4" Type="http://schemas.openxmlformats.org/officeDocument/2006/relationships/hyperlink" Target="https://www.forbes.com/sites/quora/2018/10/17/what-are-the-biggest-cyber-security-trends-of-2018/#76a9f1632815" TargetMode="Externa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www.theguardian.com/technology/2018/oct/12/facebook-data-breach-personal-information-hacke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ytimes.com/2018/09/28/technology/facebook-hack-data-breach.html" TargetMode="External"/><Relationship Id="rId5" Type="http://schemas.openxmlformats.org/officeDocument/2006/relationships/hyperlink" Target="https://www.wired.com/story/facebook-security-breach-50-million-accounts/" TargetMode="Externa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rgbClr val="055D99">
                <a:alpha val="92157"/>
              </a:srgb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067944" y="2744924"/>
            <a:ext cx="3434680" cy="684076"/>
          </a:xfrm>
          <a:prstGeom prst="rect">
            <a:avLst/>
          </a:prstGeom>
        </p:spPr>
      </p:pic>
      <p:sp>
        <p:nvSpPr>
          <p:cNvPr id="5" name="TextBox 4"/>
          <p:cNvSpPr txBox="1"/>
          <p:nvPr/>
        </p:nvSpPr>
        <p:spPr>
          <a:xfrm>
            <a:off x="2339754" y="3681028"/>
            <a:ext cx="5665651" cy="369332"/>
          </a:xfrm>
          <a:prstGeom prst="rect">
            <a:avLst/>
          </a:prstGeom>
          <a:noFill/>
        </p:spPr>
        <p:txBody>
          <a:bodyPr wrap="square" rtlCol="0">
            <a:spAutoFit/>
          </a:bodyPr>
          <a:lstStyle/>
          <a:p>
            <a:pPr algn="ctr"/>
            <a:r>
              <a:rPr lang="en-CA" dirty="0">
                <a:solidFill>
                  <a:srgbClr val="FFFFFF"/>
                </a:solidFill>
                <a:latin typeface="+mj-lt"/>
                <a:ea typeface="Roboto Condensed" charset="0"/>
                <a:cs typeface="Roboto Condensed" charset="0"/>
              </a:rPr>
              <a:t>Welcome to our team</a:t>
            </a:r>
            <a:r>
              <a:rPr lang="en-CA" dirty="0">
                <a:solidFill>
                  <a:srgbClr val="FFFFFF"/>
                </a:solidFill>
                <a:latin typeface="+mj-lt"/>
                <a:ea typeface="Roboto Medium" panose="02000000000000000000" pitchFamily="2" charset="0"/>
              </a:rPr>
              <a:t>.</a:t>
            </a:r>
          </a:p>
        </p:txBody>
      </p:sp>
    </p:spTree>
    <p:extLst>
      <p:ext uri="{BB962C8B-B14F-4D97-AF65-F5344CB8AC3E}">
        <p14:creationId xmlns:p14="http://schemas.microsoft.com/office/powerpoint/2010/main" val="757027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 y="-9937"/>
            <a:ext cx="9154652" cy="6858000"/>
          </a:xfrm>
          <a:prstGeom prst="rect">
            <a:avLst/>
          </a:prstGeom>
        </p:spPr>
      </p:pic>
      <p:sp>
        <p:nvSpPr>
          <p:cNvPr id="3" name="TextBox 2"/>
          <p:cNvSpPr txBox="1"/>
          <p:nvPr/>
        </p:nvSpPr>
        <p:spPr>
          <a:xfrm>
            <a:off x="4552377" y="417905"/>
            <a:ext cx="4442972" cy="480131"/>
          </a:xfrm>
          <a:prstGeom prst="rect">
            <a:avLst/>
          </a:prstGeom>
          <a:noFill/>
        </p:spPr>
        <p:txBody>
          <a:bodyPr wrap="square" rtlCol="0">
            <a:spAutoFit/>
          </a:bodyPr>
          <a:lstStyle/>
          <a:p>
            <a:pPr marL="534988" algn="l">
              <a:lnSpc>
                <a:spcPct val="90000"/>
              </a:lnSpc>
              <a:spcAft>
                <a:spcPts val="300"/>
              </a:spcAft>
            </a:pPr>
            <a:endParaRPr lang="en-CA" sz="2800" b="1" spc="300" dirty="0">
              <a:solidFill>
                <a:schemeClr val="bg1"/>
              </a:solidFill>
              <a:latin typeface="+mn-lt"/>
              <a:ea typeface="Montserrat Black" charset="0"/>
              <a:cs typeface="Montserrat Black" charset="0"/>
            </a:endParaRPr>
          </a:p>
        </p:txBody>
      </p:sp>
      <p:sp>
        <p:nvSpPr>
          <p:cNvPr id="31" name="TextBox 30"/>
          <p:cNvSpPr txBox="1"/>
          <p:nvPr/>
        </p:nvSpPr>
        <p:spPr>
          <a:xfrm>
            <a:off x="4577326" y="625257"/>
            <a:ext cx="4442972" cy="1017202"/>
          </a:xfrm>
          <a:prstGeom prst="rect">
            <a:avLst/>
          </a:prstGeom>
          <a:noFill/>
        </p:spPr>
        <p:txBody>
          <a:bodyPr wrap="square" rtlCol="0">
            <a:spAutoFit/>
          </a:bodyPr>
          <a:lstStyle/>
          <a:p>
            <a:pPr marL="534988" algn="r">
              <a:lnSpc>
                <a:spcPct val="90000"/>
              </a:lnSpc>
              <a:spcAft>
                <a:spcPts val="300"/>
              </a:spcAft>
            </a:pPr>
            <a:r>
              <a:rPr lang="en-US" sz="3200" b="1" dirty="0" smtClean="0">
                <a:solidFill>
                  <a:schemeClr val="bg1"/>
                </a:solidFill>
                <a:latin typeface="+mn-lt"/>
                <a:ea typeface="Montserrat Black" charset="0"/>
                <a:cs typeface="Montserrat Black" charset="0"/>
              </a:rPr>
              <a:t>Facebook data</a:t>
            </a:r>
          </a:p>
          <a:p>
            <a:pPr marL="534988" algn="r">
              <a:lnSpc>
                <a:spcPct val="90000"/>
              </a:lnSpc>
              <a:spcAft>
                <a:spcPts val="300"/>
              </a:spcAft>
            </a:pPr>
            <a:r>
              <a:rPr lang="en-US" sz="3200" b="1" dirty="0" smtClean="0">
                <a:solidFill>
                  <a:schemeClr val="bg1"/>
                </a:solidFill>
                <a:latin typeface="+mn-lt"/>
                <a:ea typeface="Montserrat Black" charset="0"/>
                <a:cs typeface="Montserrat Black" charset="0"/>
              </a:rPr>
              <a:t>breach</a:t>
            </a:r>
            <a:endParaRPr lang="en-CA" sz="3200" b="1" dirty="0">
              <a:solidFill>
                <a:schemeClr val="bg1"/>
              </a:solidFill>
              <a:latin typeface="+mn-lt"/>
              <a:ea typeface="Montserrat Black" charset="0"/>
              <a:cs typeface="Montserrat Black" charset="0"/>
            </a:endParaRPr>
          </a:p>
        </p:txBody>
      </p:sp>
      <p:sp>
        <p:nvSpPr>
          <p:cNvPr id="8" name="TextBox 7"/>
          <p:cNvSpPr txBox="1"/>
          <p:nvPr/>
        </p:nvSpPr>
        <p:spPr bwMode="gray">
          <a:xfrm>
            <a:off x="-1116" y="6634862"/>
            <a:ext cx="260675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sz="1000" dirty="0" smtClean="0"/>
              <a:t>Sources: </a:t>
            </a:r>
            <a:r>
              <a:rPr lang="en-US" sz="1000" dirty="0" smtClean="0">
                <a:hlinkClick r:id="rId4"/>
              </a:rPr>
              <a:t>Wired</a:t>
            </a:r>
            <a:r>
              <a:rPr lang="en-US" sz="1000" dirty="0" smtClean="0"/>
              <a:t>; </a:t>
            </a:r>
            <a:r>
              <a:rPr lang="en-US" sz="1000" dirty="0" smtClean="0">
                <a:hlinkClick r:id="rId5"/>
              </a:rPr>
              <a:t>NY Times</a:t>
            </a:r>
            <a:r>
              <a:rPr lang="en-US" sz="1000" dirty="0" smtClean="0"/>
              <a:t>; </a:t>
            </a:r>
            <a:r>
              <a:rPr lang="en-US" sz="1000" dirty="0" smtClean="0">
                <a:hlinkClick r:id="rId6"/>
              </a:rPr>
              <a:t>The Guardian</a:t>
            </a:r>
            <a:endParaRPr lang="en-CA" sz="1000" dirty="0" smtClean="0"/>
          </a:p>
        </p:txBody>
      </p:sp>
      <p:sp>
        <p:nvSpPr>
          <p:cNvPr id="5" name="Rectangle 4"/>
          <p:cNvSpPr/>
          <p:nvPr/>
        </p:nvSpPr>
        <p:spPr>
          <a:xfrm>
            <a:off x="5112060" y="2150563"/>
            <a:ext cx="3744416" cy="3000821"/>
          </a:xfrm>
          <a:prstGeom prst="rect">
            <a:avLst/>
          </a:prstGeom>
        </p:spPr>
        <p:txBody>
          <a:bodyPr wrap="square">
            <a:spAutoFit/>
          </a:bodyPr>
          <a:lstStyle/>
          <a:p>
            <a:pPr>
              <a:spcAft>
                <a:spcPts val="600"/>
              </a:spcAft>
            </a:pPr>
            <a:r>
              <a:rPr lang="en-US" sz="3200" b="1" dirty="0" smtClean="0">
                <a:solidFill>
                  <a:srgbClr val="0070C0"/>
                </a:solidFill>
                <a:latin typeface="+mn-lt"/>
              </a:rPr>
              <a:t>“</a:t>
            </a:r>
            <a:r>
              <a:rPr lang="en-US" sz="3200" b="1" i="1" dirty="0" smtClean="0">
                <a:solidFill>
                  <a:srgbClr val="0070C0"/>
                </a:solidFill>
                <a:latin typeface="+mn-lt"/>
              </a:rPr>
              <a:t> </a:t>
            </a:r>
            <a:r>
              <a:rPr lang="en-US" sz="2000" i="1" dirty="0" smtClean="0">
                <a:latin typeface="+mn-lt"/>
              </a:rPr>
              <a:t>Asked </a:t>
            </a:r>
            <a:r>
              <a:rPr lang="en-US" sz="2000" i="1" dirty="0">
                <a:latin typeface="+mn-lt"/>
              </a:rPr>
              <a:t>whether Facebook would pay for some kind of identity theft monitoring service for affected users – as breached companies often do – a spokeswoman said: </a:t>
            </a:r>
            <a:r>
              <a:rPr lang="en-US" sz="2000" i="1" dirty="0" smtClean="0">
                <a:latin typeface="+mn-lt"/>
              </a:rPr>
              <a:t>‘Not </a:t>
            </a:r>
            <a:r>
              <a:rPr lang="en-US" sz="2000" i="1" dirty="0">
                <a:latin typeface="+mn-lt"/>
              </a:rPr>
              <a:t>at this time</a:t>
            </a:r>
            <a:r>
              <a:rPr lang="en-US" sz="2000" i="1" dirty="0" smtClean="0">
                <a:latin typeface="+mn-lt"/>
              </a:rPr>
              <a:t>.’  </a:t>
            </a:r>
            <a:r>
              <a:rPr lang="en-US" sz="2000" b="1" dirty="0" smtClean="0">
                <a:solidFill>
                  <a:srgbClr val="0070C0"/>
                </a:solidFill>
                <a:latin typeface="+mn-lt"/>
              </a:rPr>
              <a:t>”</a:t>
            </a:r>
          </a:p>
          <a:p>
            <a:pPr algn="r"/>
            <a:r>
              <a:rPr lang="en-US" sz="1600" dirty="0" smtClean="0">
                <a:latin typeface="+mn-lt"/>
              </a:rPr>
              <a:t>– Dan Tynan, </a:t>
            </a:r>
            <a:br>
              <a:rPr lang="en-US" sz="1600" dirty="0" smtClean="0">
                <a:latin typeface="+mn-lt"/>
              </a:rPr>
            </a:br>
            <a:r>
              <a:rPr lang="en-US" sz="1600" i="1" dirty="0" smtClean="0">
                <a:latin typeface="+mn-lt"/>
              </a:rPr>
              <a:t>The Guardian</a:t>
            </a:r>
            <a:endParaRPr lang="en-CA" sz="1600" dirty="0">
              <a:latin typeface="+mn-lt"/>
            </a:endParaRPr>
          </a:p>
        </p:txBody>
      </p:sp>
      <p:sp>
        <p:nvSpPr>
          <p:cNvPr id="9" name="Rectangle 8"/>
          <p:cNvSpPr/>
          <p:nvPr/>
        </p:nvSpPr>
        <p:spPr>
          <a:xfrm>
            <a:off x="107504" y="2132856"/>
            <a:ext cx="4147289" cy="369332"/>
          </a:xfrm>
          <a:prstGeom prst="rect">
            <a:avLst/>
          </a:prstGeom>
        </p:spPr>
        <p:txBody>
          <a:bodyPr wrap="none">
            <a:spAutoFit/>
          </a:bodyPr>
          <a:lstStyle/>
          <a:p>
            <a:pPr algn="l" defTabSz="1134096">
              <a:spcAft>
                <a:spcPts val="1747"/>
              </a:spcAft>
            </a:pPr>
            <a:r>
              <a:rPr lang="en-US" b="1" dirty="0" smtClean="0">
                <a:solidFill>
                  <a:srgbClr val="0070C0"/>
                </a:solidFill>
                <a:ea typeface="Roboto Condensed" charset="0"/>
                <a:cs typeface="Roboto Condensed" charset="0"/>
              </a:rPr>
              <a:t>How do I know if I’ve been affected?</a:t>
            </a:r>
            <a:endParaRPr lang="en-CA" b="1" dirty="0">
              <a:solidFill>
                <a:srgbClr val="0070C0"/>
              </a:solidFill>
              <a:ea typeface="Roboto Condensed" charset="0"/>
              <a:cs typeface="Roboto Condensed" charset="0"/>
            </a:endParaRPr>
          </a:p>
        </p:txBody>
      </p:sp>
      <p:sp>
        <p:nvSpPr>
          <p:cNvPr id="10" name="Rectangle 9"/>
          <p:cNvSpPr/>
          <p:nvPr/>
        </p:nvSpPr>
        <p:spPr>
          <a:xfrm>
            <a:off x="109034" y="4056767"/>
            <a:ext cx="3121367" cy="369332"/>
          </a:xfrm>
          <a:prstGeom prst="rect">
            <a:avLst/>
          </a:prstGeom>
        </p:spPr>
        <p:txBody>
          <a:bodyPr wrap="none">
            <a:spAutoFit/>
          </a:bodyPr>
          <a:lstStyle/>
          <a:p>
            <a:pPr algn="l" defTabSz="1134096">
              <a:spcAft>
                <a:spcPts val="1747"/>
              </a:spcAft>
            </a:pPr>
            <a:r>
              <a:rPr lang="en-US" b="1" dirty="0" smtClean="0">
                <a:solidFill>
                  <a:srgbClr val="0070C0"/>
                </a:solidFill>
                <a:ea typeface="Roboto Condensed" charset="0"/>
                <a:cs typeface="Roboto Condensed" charset="0"/>
              </a:rPr>
              <a:t>What do I need to do now?</a:t>
            </a:r>
            <a:endParaRPr lang="en-CA" b="1" dirty="0">
              <a:solidFill>
                <a:srgbClr val="0070C0"/>
              </a:solidFill>
              <a:ea typeface="Roboto Condensed" charset="0"/>
              <a:cs typeface="Roboto Condensed" charset="0"/>
            </a:endParaRPr>
          </a:p>
        </p:txBody>
      </p:sp>
      <p:sp>
        <p:nvSpPr>
          <p:cNvPr id="11" name="TextBox 10"/>
          <p:cNvSpPr txBox="1"/>
          <p:nvPr/>
        </p:nvSpPr>
        <p:spPr bwMode="gray">
          <a:xfrm>
            <a:off x="109034" y="4538909"/>
            <a:ext cx="3960440" cy="165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marL="285750" indent="-285750" algn="l" eaLnBrk="1" hangingPunct="1">
              <a:lnSpc>
                <a:spcPct val="85000"/>
              </a:lnSpc>
              <a:spcAft>
                <a:spcPts val="600"/>
              </a:spcAft>
              <a:buFont typeface="Arial" panose="020B0604020202020204" pitchFamily="34" charset="0"/>
              <a:buChar char="•"/>
            </a:pPr>
            <a:r>
              <a:rPr lang="en-US" dirty="0" smtClean="0"/>
              <a:t>Bug is now resolved.</a:t>
            </a:r>
          </a:p>
          <a:p>
            <a:pPr marL="285750" indent="-285750" algn="l" eaLnBrk="1" hangingPunct="1">
              <a:lnSpc>
                <a:spcPct val="85000"/>
              </a:lnSpc>
              <a:spcAft>
                <a:spcPts val="600"/>
              </a:spcAft>
              <a:buFont typeface="Arial" panose="020B0604020202020204" pitchFamily="34" charset="0"/>
              <a:buChar char="•"/>
            </a:pPr>
            <a:r>
              <a:rPr lang="en-US" dirty="0" smtClean="0"/>
              <a:t>Watch for suspicious emails, calls, and texts.</a:t>
            </a:r>
          </a:p>
          <a:p>
            <a:pPr marL="285750" indent="-285750" algn="l" eaLnBrk="1" hangingPunct="1">
              <a:lnSpc>
                <a:spcPct val="85000"/>
              </a:lnSpc>
              <a:spcAft>
                <a:spcPts val="600"/>
              </a:spcAft>
              <a:buFont typeface="Arial" panose="020B0604020202020204" pitchFamily="34" charset="0"/>
              <a:buChar char="•"/>
            </a:pPr>
            <a:r>
              <a:rPr lang="en-US" dirty="0" smtClean="0"/>
              <a:t>Monitor your personal accounts – especially if associated with Facebook.</a:t>
            </a:r>
            <a:endParaRPr lang="en-CA" dirty="0" smtClean="0"/>
          </a:p>
        </p:txBody>
      </p:sp>
      <p:sp>
        <p:nvSpPr>
          <p:cNvPr id="12" name="TextBox 11"/>
          <p:cNvSpPr txBox="1"/>
          <p:nvPr/>
        </p:nvSpPr>
        <p:spPr bwMode="gray">
          <a:xfrm>
            <a:off x="107504" y="2610506"/>
            <a:ext cx="3960440" cy="118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marL="285750" indent="-285750" algn="l" eaLnBrk="1" hangingPunct="1">
              <a:lnSpc>
                <a:spcPct val="85000"/>
              </a:lnSpc>
              <a:spcAft>
                <a:spcPts val="600"/>
              </a:spcAft>
              <a:buFont typeface="Arial" panose="020B0604020202020204" pitchFamily="34" charset="0"/>
              <a:buChar char="•"/>
            </a:pPr>
            <a:r>
              <a:rPr lang="en-US" dirty="0" smtClean="0"/>
              <a:t>Account logged out.</a:t>
            </a:r>
          </a:p>
          <a:p>
            <a:pPr marL="285750" indent="-285750" algn="l" eaLnBrk="1" hangingPunct="1">
              <a:lnSpc>
                <a:spcPct val="85000"/>
              </a:lnSpc>
              <a:spcAft>
                <a:spcPts val="600"/>
              </a:spcAft>
              <a:buFont typeface="Arial" panose="020B0604020202020204" pitchFamily="34" charset="0"/>
              <a:buChar char="•"/>
            </a:pPr>
            <a:r>
              <a:rPr lang="en-US" dirty="0" smtClean="0"/>
              <a:t>Notice about privacy upon </a:t>
            </a:r>
            <a:br>
              <a:rPr lang="en-US" dirty="0" smtClean="0"/>
            </a:br>
            <a:r>
              <a:rPr lang="en-US" dirty="0" smtClean="0"/>
              <a:t>re-sign-in.</a:t>
            </a:r>
          </a:p>
          <a:p>
            <a:pPr marL="285750" indent="-285750" algn="l" eaLnBrk="1" hangingPunct="1">
              <a:lnSpc>
                <a:spcPct val="85000"/>
              </a:lnSpc>
              <a:spcAft>
                <a:spcPts val="600"/>
              </a:spcAft>
              <a:buFont typeface="Arial" panose="020B0604020202020204" pitchFamily="34" charset="0"/>
              <a:buChar char="•"/>
            </a:pPr>
            <a:r>
              <a:rPr lang="en-US" dirty="0" smtClean="0"/>
              <a:t>Security notice page.</a:t>
            </a:r>
            <a:endParaRPr lang="en-CA" dirty="0" smtClean="0"/>
          </a:p>
        </p:txBody>
      </p:sp>
      <p:sp>
        <p:nvSpPr>
          <p:cNvPr id="4" name="Rectangle 3"/>
          <p:cNvSpPr/>
          <p:nvPr/>
        </p:nvSpPr>
        <p:spPr>
          <a:xfrm>
            <a:off x="4283968" y="5337212"/>
            <a:ext cx="4577326" cy="14668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1600" b="1" dirty="0" smtClean="0">
                <a:solidFill>
                  <a:schemeClr val="tx1"/>
                </a:solidFill>
              </a:rPr>
              <a:t>Check out these Info-Tech resources</a:t>
            </a:r>
            <a:endParaRPr lang="en-US" sz="1600" dirty="0">
              <a:solidFill>
                <a:schemeClr val="tx1"/>
              </a:solidFill>
            </a:endParaRPr>
          </a:p>
          <a:p>
            <a:pPr marL="285750" indent="-285750" algn="l">
              <a:spcAft>
                <a:spcPts val="600"/>
              </a:spcAft>
              <a:buFont typeface="Arial" panose="020B0604020202020204" pitchFamily="34" charset="0"/>
              <a:buChar char="•"/>
            </a:pPr>
            <a:r>
              <a:rPr lang="en-US" sz="1600" dirty="0">
                <a:solidFill>
                  <a:schemeClr val="tx1"/>
                </a:solidFill>
                <a:hlinkClick r:id="rId7"/>
              </a:rPr>
              <a:t>Develop and Implement a Security Incident Management </a:t>
            </a:r>
            <a:r>
              <a:rPr lang="en-US" sz="1600" dirty="0" smtClean="0">
                <a:solidFill>
                  <a:schemeClr val="tx1"/>
                </a:solidFill>
                <a:hlinkClick r:id="rId7"/>
              </a:rPr>
              <a:t>Program</a:t>
            </a:r>
            <a:endParaRPr lang="en-US" sz="1600" dirty="0" smtClean="0">
              <a:solidFill>
                <a:schemeClr val="tx1"/>
              </a:solidFill>
            </a:endParaRPr>
          </a:p>
          <a:p>
            <a:pPr marL="285750" indent="-285750" algn="l">
              <a:spcAft>
                <a:spcPts val="600"/>
              </a:spcAft>
              <a:buFont typeface="Arial" panose="020B0604020202020204" pitchFamily="34" charset="0"/>
              <a:buChar char="•"/>
            </a:pPr>
            <a:r>
              <a:rPr lang="en-US" sz="1600" dirty="0">
                <a:solidFill>
                  <a:schemeClr val="tx1"/>
                </a:solidFill>
                <a:hlinkClick r:id="rId8"/>
              </a:rPr>
              <a:t>Master Your Security Incident Response Communications Program</a:t>
            </a:r>
            <a:endParaRPr lang="en-CA" sz="1600" dirty="0">
              <a:solidFill>
                <a:schemeClr val="tx1"/>
              </a:solidFill>
            </a:endParaRPr>
          </a:p>
        </p:txBody>
      </p:sp>
    </p:spTree>
    <p:extLst>
      <p:ext uri="{BB962C8B-B14F-4D97-AF65-F5344CB8AC3E}">
        <p14:creationId xmlns:p14="http://schemas.microsoft.com/office/powerpoint/2010/main" val="160465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107504" y="440668"/>
            <a:ext cx="2809484" cy="166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CA" b="1" dirty="0">
              <a:solidFill>
                <a:schemeClr val="bg1"/>
              </a:solidFill>
            </a:endParaRPr>
          </a:p>
          <a:p>
            <a:pPr marL="0" indent="0" algn="r">
              <a:buNone/>
            </a:pPr>
            <a:r>
              <a:rPr lang="en-CA" sz="1400" i="1" dirty="0">
                <a:solidFill>
                  <a:schemeClr val="bg1"/>
                </a:solidFill>
                <a:ea typeface="Montserrat Light" charset="0"/>
                <a:cs typeface="Montserrat Light" charset="0"/>
              </a:rPr>
              <a:t>Trends in the global regulatory and legal landscape with the potential to impact compliance adherences or disrupt business operations.</a:t>
            </a:r>
          </a:p>
        </p:txBody>
      </p:sp>
      <p:sp>
        <p:nvSpPr>
          <p:cNvPr id="4" name="TextBox 3"/>
          <p:cNvSpPr txBox="1"/>
          <p:nvPr/>
        </p:nvSpPr>
        <p:spPr>
          <a:xfrm>
            <a:off x="3599892" y="1982034"/>
            <a:ext cx="5184576" cy="1077218"/>
          </a:xfrm>
          <a:prstGeom prst="rect">
            <a:avLst/>
          </a:prstGeom>
          <a:noFill/>
        </p:spPr>
        <p:txBody>
          <a:bodyPr wrap="square" rtlCol="0">
            <a:spAutoFit/>
          </a:bodyPr>
          <a:lstStyle/>
          <a:p>
            <a:pPr algn="l"/>
            <a:r>
              <a:rPr lang="en-CA" sz="3200" b="1" dirty="0">
                <a:solidFill>
                  <a:schemeClr val="accent1"/>
                </a:solidFill>
                <a:latin typeface="+mj-lt"/>
                <a:ea typeface="Montserrat Black" charset="0"/>
                <a:cs typeface="Montserrat Black" charset="0"/>
              </a:rPr>
              <a:t>Regulatory, Legal, and Compliance </a:t>
            </a:r>
          </a:p>
        </p:txBody>
      </p:sp>
      <p:sp>
        <p:nvSpPr>
          <p:cNvPr id="5" name="Text Placeholder 11"/>
          <p:cNvSpPr txBox="1">
            <a:spLocks/>
          </p:cNvSpPr>
          <p:nvPr/>
        </p:nvSpPr>
        <p:spPr bwMode="auto">
          <a:xfrm>
            <a:off x="3599892" y="3039392"/>
            <a:ext cx="5400600" cy="290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a:t>
            </a:r>
            <a:r>
              <a:rPr lang="en-CA" sz="1800" dirty="0" smtClean="0">
                <a:solidFill>
                  <a:schemeClr val="accent1"/>
                </a:solidFill>
                <a:ea typeface="Roboto Condensed" charset="0"/>
                <a:cs typeface="Roboto Condensed" charset="0"/>
              </a:rPr>
              <a:t>Officers</a:t>
            </a:r>
            <a:endParaRPr lang="en-CA" sz="1800" dirty="0">
              <a:solidFill>
                <a:schemeClr val="accent1"/>
              </a:solidFill>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Security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Risk Professionals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Privacy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Privacy Professionals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Business/Data Owners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Legal, Human Resources, Public Relations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Professionals</a:t>
            </a:r>
          </a:p>
        </p:txBody>
      </p:sp>
    </p:spTree>
    <p:extLst>
      <p:ext uri="{BB962C8B-B14F-4D97-AF65-F5344CB8AC3E}">
        <p14:creationId xmlns:p14="http://schemas.microsoft.com/office/powerpoint/2010/main" val="3651427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 y="-26146"/>
            <a:ext cx="9154652" cy="6858000"/>
          </a:xfrm>
          <a:prstGeom prst="rect">
            <a:avLst/>
          </a:prstGeom>
        </p:spPr>
      </p:pic>
      <p:sp>
        <p:nvSpPr>
          <p:cNvPr id="3" name="TextBox 2"/>
          <p:cNvSpPr txBox="1"/>
          <p:nvPr/>
        </p:nvSpPr>
        <p:spPr>
          <a:xfrm>
            <a:off x="4552377" y="417905"/>
            <a:ext cx="4442972" cy="480131"/>
          </a:xfrm>
          <a:prstGeom prst="rect">
            <a:avLst/>
          </a:prstGeom>
          <a:noFill/>
        </p:spPr>
        <p:txBody>
          <a:bodyPr wrap="square" rtlCol="0">
            <a:spAutoFit/>
          </a:bodyPr>
          <a:lstStyle/>
          <a:p>
            <a:pPr marL="534988" algn="l">
              <a:lnSpc>
                <a:spcPct val="90000"/>
              </a:lnSpc>
              <a:spcAft>
                <a:spcPts val="300"/>
              </a:spcAft>
            </a:pPr>
            <a:endParaRPr lang="en-CA" sz="2800" b="1" spc="300" dirty="0">
              <a:solidFill>
                <a:schemeClr val="bg1"/>
              </a:solidFill>
              <a:latin typeface="+mn-lt"/>
              <a:ea typeface="Montserrat Black" charset="0"/>
              <a:cs typeface="Montserrat Black" charset="0"/>
            </a:endParaRPr>
          </a:p>
        </p:txBody>
      </p:sp>
      <p:sp>
        <p:nvSpPr>
          <p:cNvPr id="39" name="TextBox 38"/>
          <p:cNvSpPr txBox="1"/>
          <p:nvPr/>
        </p:nvSpPr>
        <p:spPr>
          <a:xfrm>
            <a:off x="3635896" y="625257"/>
            <a:ext cx="5384402" cy="535531"/>
          </a:xfrm>
          <a:prstGeom prst="rect">
            <a:avLst/>
          </a:prstGeom>
          <a:noFill/>
        </p:spPr>
        <p:txBody>
          <a:bodyPr wrap="square" rtlCol="0">
            <a:spAutoFit/>
          </a:bodyPr>
          <a:lstStyle/>
          <a:p>
            <a:pPr marL="534988" algn="r">
              <a:lnSpc>
                <a:spcPct val="90000"/>
              </a:lnSpc>
              <a:spcAft>
                <a:spcPts val="300"/>
              </a:spcAft>
            </a:pPr>
            <a:r>
              <a:rPr lang="en-US" sz="3200" b="1" dirty="0" smtClean="0">
                <a:solidFill>
                  <a:schemeClr val="bg1"/>
                </a:solidFill>
                <a:latin typeface="+mn-lt"/>
                <a:ea typeface="Montserrat Black" charset="0"/>
                <a:cs typeface="Montserrat Black" charset="0"/>
              </a:rPr>
              <a:t>Automated Compliance </a:t>
            </a:r>
            <a:endParaRPr lang="en-CA" sz="3200" b="1" dirty="0">
              <a:solidFill>
                <a:schemeClr val="bg1"/>
              </a:solidFill>
              <a:latin typeface="+mn-lt"/>
              <a:ea typeface="Montserrat Black" charset="0"/>
              <a:cs typeface="Montserrat Black" charset="0"/>
            </a:endParaRPr>
          </a:p>
        </p:txBody>
      </p:sp>
      <p:sp>
        <p:nvSpPr>
          <p:cNvPr id="10" name="Rectangle 9"/>
          <p:cNvSpPr/>
          <p:nvPr/>
        </p:nvSpPr>
        <p:spPr>
          <a:xfrm>
            <a:off x="6791676" y="4389429"/>
            <a:ext cx="1800200" cy="1836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85000"/>
              </a:lnSpc>
            </a:pPr>
            <a:r>
              <a:rPr lang="en-US" sz="3200" b="1" dirty="0"/>
              <a:t>32% </a:t>
            </a:r>
            <a:endParaRPr lang="en-US" sz="3200" b="1" dirty="0" smtClean="0"/>
          </a:p>
          <a:p>
            <a:pPr eaLnBrk="1" hangingPunct="1">
              <a:lnSpc>
                <a:spcPct val="85000"/>
              </a:lnSpc>
            </a:pPr>
            <a:endParaRPr lang="en-US" sz="1200" b="1" dirty="0" smtClean="0"/>
          </a:p>
          <a:p>
            <a:pPr eaLnBrk="1" hangingPunct="1">
              <a:lnSpc>
                <a:spcPct val="85000"/>
              </a:lnSpc>
            </a:pPr>
            <a:r>
              <a:rPr lang="en-US" sz="1400" dirty="0" smtClean="0"/>
              <a:t>of </a:t>
            </a:r>
            <a:r>
              <a:rPr lang="en-US" sz="1400" dirty="0"/>
              <a:t>CIOs and CCOs mentioned </a:t>
            </a:r>
            <a:r>
              <a:rPr lang="en-US" sz="1400" dirty="0" smtClean="0"/>
              <a:t>the lack of resources </a:t>
            </a:r>
            <a:r>
              <a:rPr lang="en-US" sz="1400" dirty="0"/>
              <a:t>to support automation.</a:t>
            </a:r>
            <a:endParaRPr lang="en-CA" sz="1400" dirty="0"/>
          </a:p>
        </p:txBody>
      </p:sp>
      <p:sp>
        <p:nvSpPr>
          <p:cNvPr id="14" name="Rectangle 13"/>
          <p:cNvSpPr/>
          <p:nvPr/>
        </p:nvSpPr>
        <p:spPr>
          <a:xfrm>
            <a:off x="6795840" y="2197390"/>
            <a:ext cx="1800200" cy="1836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85000"/>
              </a:lnSpc>
            </a:pPr>
            <a:r>
              <a:rPr lang="en-US" sz="1600" b="1" dirty="0"/>
              <a:t>More than </a:t>
            </a:r>
            <a:r>
              <a:rPr lang="en-US" sz="2400" b="1" dirty="0" smtClean="0"/>
              <a:t>half</a:t>
            </a:r>
          </a:p>
          <a:p>
            <a:pPr eaLnBrk="1" hangingPunct="1">
              <a:lnSpc>
                <a:spcPct val="85000"/>
              </a:lnSpc>
            </a:pPr>
            <a:r>
              <a:rPr lang="en-US" sz="1400" dirty="0" smtClean="0"/>
              <a:t>of </a:t>
            </a:r>
            <a:r>
              <a:rPr lang="en-US" sz="1400" dirty="0"/>
              <a:t>CIOs and CCOs are </a:t>
            </a:r>
            <a:r>
              <a:rPr lang="en-US" sz="1400" i="1" dirty="0"/>
              <a:t>not </a:t>
            </a:r>
            <a:r>
              <a:rPr lang="en-US" sz="1400" dirty="0"/>
              <a:t>automating </a:t>
            </a:r>
            <a:r>
              <a:rPr lang="en-US" sz="1400" dirty="0" smtClean="0"/>
              <a:t>compliance.</a:t>
            </a:r>
            <a:endParaRPr lang="en-CA" sz="1400" dirty="0"/>
          </a:p>
        </p:txBody>
      </p:sp>
      <p:sp>
        <p:nvSpPr>
          <p:cNvPr id="15" name="Rectangle 14"/>
          <p:cNvSpPr/>
          <p:nvPr/>
        </p:nvSpPr>
        <p:spPr>
          <a:xfrm>
            <a:off x="359532" y="2297931"/>
            <a:ext cx="5951519" cy="2394502"/>
          </a:xfrm>
          <a:prstGeom prst="rect">
            <a:avLst/>
          </a:prstGeom>
        </p:spPr>
        <p:txBody>
          <a:bodyPr wrap="square">
            <a:spAutoFit/>
          </a:bodyPr>
          <a:lstStyle/>
          <a:p>
            <a:pPr algn="l">
              <a:lnSpc>
                <a:spcPct val="85000"/>
              </a:lnSpc>
            </a:pPr>
            <a:r>
              <a:rPr lang="en-US" sz="1600" dirty="0" smtClean="0"/>
              <a:t>With compliance </a:t>
            </a:r>
            <a:r>
              <a:rPr lang="en-US" sz="1600" dirty="0"/>
              <a:t>obligations </a:t>
            </a:r>
            <a:r>
              <a:rPr lang="en-US" sz="1600" dirty="0" smtClean="0"/>
              <a:t>changing </a:t>
            </a:r>
            <a:r>
              <a:rPr lang="en-US" sz="1600" b="1" dirty="0" smtClean="0"/>
              <a:t>continuously,</a:t>
            </a:r>
            <a:r>
              <a:rPr lang="en-CA" sz="1600" dirty="0" smtClean="0"/>
              <a:t> it is difficult to stay compliant with all standards and policies. As a result, companies often incur fines and penalties due to negligence, costing them several thousands of dollars and potential legal battles. </a:t>
            </a:r>
          </a:p>
          <a:p>
            <a:pPr algn="l">
              <a:lnSpc>
                <a:spcPct val="85000"/>
              </a:lnSpc>
            </a:pPr>
            <a:endParaRPr lang="en-CA" sz="1600" dirty="0"/>
          </a:p>
          <a:p>
            <a:pPr algn="l">
              <a:lnSpc>
                <a:spcPct val="85000"/>
              </a:lnSpc>
            </a:pPr>
            <a:r>
              <a:rPr lang="en-US" sz="1600" b="1" dirty="0" smtClean="0"/>
              <a:t>Automated compliance software </a:t>
            </a:r>
            <a:r>
              <a:rPr lang="en-US" sz="1600" dirty="0" smtClean="0"/>
              <a:t>may offer a solution. Leveraging </a:t>
            </a:r>
            <a:r>
              <a:rPr lang="en-US" sz="1600" dirty="0"/>
              <a:t>machine learning </a:t>
            </a:r>
            <a:r>
              <a:rPr lang="en-US" sz="1600" dirty="0" smtClean="0"/>
              <a:t>and/or </a:t>
            </a:r>
            <a:r>
              <a:rPr lang="en-US" sz="1600" dirty="0"/>
              <a:t>big data to </a:t>
            </a:r>
            <a:r>
              <a:rPr lang="en-US" sz="1600" b="1" dirty="0"/>
              <a:t>streamline compliance workflow </a:t>
            </a:r>
            <a:r>
              <a:rPr lang="en-US" sz="1600" b="1" dirty="0" smtClean="0"/>
              <a:t>processes,</a:t>
            </a:r>
            <a:r>
              <a:rPr lang="en-US" sz="1600" dirty="0" smtClean="0"/>
              <a:t> such technologies automate the compliance management process to carry out a repeatable set of tasks.</a:t>
            </a:r>
            <a:endParaRPr lang="en-US" sz="1600" dirty="0"/>
          </a:p>
        </p:txBody>
      </p:sp>
      <p:sp>
        <p:nvSpPr>
          <p:cNvPr id="20" name="Rectangle 19"/>
          <p:cNvSpPr/>
          <p:nvPr/>
        </p:nvSpPr>
        <p:spPr>
          <a:xfrm>
            <a:off x="218085" y="4883265"/>
            <a:ext cx="1236236" cy="327782"/>
          </a:xfrm>
          <a:prstGeom prst="rect">
            <a:avLst/>
          </a:prstGeom>
        </p:spPr>
        <p:txBody>
          <a:bodyPr wrap="none">
            <a:spAutoFit/>
          </a:bodyPr>
          <a:lstStyle/>
          <a:p>
            <a:pPr algn="l" eaLnBrk="1" hangingPunct="1">
              <a:lnSpc>
                <a:spcPct val="85000"/>
              </a:lnSpc>
            </a:pPr>
            <a:r>
              <a:rPr lang="en-US" b="1" dirty="0"/>
              <a:t>Benefits: </a:t>
            </a:r>
          </a:p>
        </p:txBody>
      </p:sp>
      <p:sp>
        <p:nvSpPr>
          <p:cNvPr id="21" name="Rectangle 20"/>
          <p:cNvSpPr/>
          <p:nvPr/>
        </p:nvSpPr>
        <p:spPr>
          <a:xfrm>
            <a:off x="433611" y="5222136"/>
            <a:ext cx="5868652" cy="510909"/>
          </a:xfrm>
          <a:prstGeom prst="rect">
            <a:avLst/>
          </a:prstGeom>
        </p:spPr>
        <p:txBody>
          <a:bodyPr wrap="square">
            <a:spAutoFit/>
          </a:bodyPr>
          <a:lstStyle/>
          <a:p>
            <a:pPr algn="l" eaLnBrk="1" hangingPunct="1">
              <a:lnSpc>
                <a:spcPct val="85000"/>
              </a:lnSpc>
            </a:pPr>
            <a:endParaRPr lang="en-US" sz="1600" dirty="0"/>
          </a:p>
          <a:p>
            <a:pPr marL="285750" indent="-285750" algn="l" eaLnBrk="1" hangingPunct="1">
              <a:lnSpc>
                <a:spcPct val="85000"/>
              </a:lnSpc>
              <a:buFont typeface="Arial" panose="020B0604020202020204" pitchFamily="34" charset="0"/>
              <a:buChar char="•"/>
            </a:pPr>
            <a:endParaRPr lang="en-US" sz="1600" dirty="0"/>
          </a:p>
        </p:txBody>
      </p:sp>
      <p:sp>
        <p:nvSpPr>
          <p:cNvPr id="25" name="Rectangle 24"/>
          <p:cNvSpPr/>
          <p:nvPr/>
        </p:nvSpPr>
        <p:spPr>
          <a:xfrm>
            <a:off x="778494" y="5409220"/>
            <a:ext cx="4202817" cy="327782"/>
          </a:xfrm>
          <a:prstGeom prst="rect">
            <a:avLst/>
          </a:prstGeom>
        </p:spPr>
        <p:txBody>
          <a:bodyPr wrap="none">
            <a:spAutoFit/>
          </a:bodyPr>
          <a:lstStyle/>
          <a:p>
            <a:pPr algn="l" eaLnBrk="1" hangingPunct="1">
              <a:lnSpc>
                <a:spcPct val="85000"/>
              </a:lnSpc>
            </a:pPr>
            <a:r>
              <a:rPr lang="en-US" dirty="0"/>
              <a:t>Trigger faster </a:t>
            </a:r>
            <a:r>
              <a:rPr lang="en-US" dirty="0" smtClean="0"/>
              <a:t>analysis and resolutions. </a:t>
            </a:r>
            <a:endParaRPr lang="en-US" dirty="0"/>
          </a:p>
        </p:txBody>
      </p:sp>
      <p:sp>
        <p:nvSpPr>
          <p:cNvPr id="26" name="Rectangle 25"/>
          <p:cNvSpPr/>
          <p:nvPr/>
        </p:nvSpPr>
        <p:spPr>
          <a:xfrm>
            <a:off x="777583" y="5899822"/>
            <a:ext cx="4060727" cy="327782"/>
          </a:xfrm>
          <a:prstGeom prst="rect">
            <a:avLst/>
          </a:prstGeom>
        </p:spPr>
        <p:txBody>
          <a:bodyPr wrap="none">
            <a:spAutoFit/>
          </a:bodyPr>
          <a:lstStyle/>
          <a:p>
            <a:pPr algn="l" eaLnBrk="1" hangingPunct="1">
              <a:lnSpc>
                <a:spcPct val="85000"/>
              </a:lnSpc>
            </a:pPr>
            <a:r>
              <a:rPr lang="en-US" dirty="0"/>
              <a:t>Understand massive volumes of data.</a:t>
            </a:r>
          </a:p>
        </p:txBody>
      </p:sp>
      <p:sp>
        <p:nvSpPr>
          <p:cNvPr id="29" name="Chevron 28"/>
          <p:cNvSpPr/>
          <p:nvPr/>
        </p:nvSpPr>
        <p:spPr>
          <a:xfrm>
            <a:off x="564541" y="5427166"/>
            <a:ext cx="213953" cy="24525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0" name="Chevron 29"/>
          <p:cNvSpPr/>
          <p:nvPr/>
        </p:nvSpPr>
        <p:spPr>
          <a:xfrm>
            <a:off x="564541" y="5941085"/>
            <a:ext cx="213953" cy="24525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 name="TextBox 3"/>
          <p:cNvSpPr txBox="1"/>
          <p:nvPr/>
        </p:nvSpPr>
        <p:spPr bwMode="gray">
          <a:xfrm>
            <a:off x="6683498" y="6518503"/>
            <a:ext cx="2311851"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a:lnSpc>
                <a:spcPct val="85000"/>
              </a:lnSpc>
            </a:pPr>
            <a:r>
              <a:rPr lang="en-US" sz="1200" dirty="0" smtClean="0"/>
              <a:t>Sources: </a:t>
            </a:r>
            <a:r>
              <a:rPr lang="en-US" sz="1200" dirty="0" smtClean="0">
                <a:hlinkClick r:id="rId4"/>
              </a:rPr>
              <a:t>IT Biz Advisor</a:t>
            </a:r>
            <a:r>
              <a:rPr lang="en-US" sz="1200" dirty="0" smtClean="0"/>
              <a:t>; </a:t>
            </a:r>
            <a:r>
              <a:rPr lang="en-US" sz="1200" dirty="0" smtClean="0">
                <a:hlinkClick r:id="rId5"/>
              </a:rPr>
              <a:t>KPMG</a:t>
            </a:r>
            <a:endParaRPr lang="en-CA" sz="1200" dirty="0"/>
          </a:p>
        </p:txBody>
      </p:sp>
      <p:sp>
        <p:nvSpPr>
          <p:cNvPr id="18" name="Rectangle 17"/>
          <p:cNvSpPr/>
          <p:nvPr/>
        </p:nvSpPr>
        <p:spPr>
          <a:xfrm>
            <a:off x="790420" y="6413586"/>
            <a:ext cx="5269669" cy="327782"/>
          </a:xfrm>
          <a:prstGeom prst="rect">
            <a:avLst/>
          </a:prstGeom>
        </p:spPr>
        <p:txBody>
          <a:bodyPr wrap="square">
            <a:spAutoFit/>
          </a:bodyPr>
          <a:lstStyle/>
          <a:p>
            <a:pPr algn="l" eaLnBrk="1" hangingPunct="1">
              <a:lnSpc>
                <a:spcPct val="85000"/>
              </a:lnSpc>
            </a:pPr>
            <a:r>
              <a:rPr lang="en-US" dirty="0"/>
              <a:t>Decrease the likelihood of human reporting errors.</a:t>
            </a:r>
          </a:p>
        </p:txBody>
      </p:sp>
      <p:sp>
        <p:nvSpPr>
          <p:cNvPr id="19" name="Chevron 18"/>
          <p:cNvSpPr/>
          <p:nvPr/>
        </p:nvSpPr>
        <p:spPr>
          <a:xfrm>
            <a:off x="575556" y="6423460"/>
            <a:ext cx="213953" cy="24525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1673495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3" y="-26146"/>
            <a:ext cx="9154652" cy="6858000"/>
          </a:xfrm>
          <a:prstGeom prst="rect">
            <a:avLst/>
          </a:prstGeom>
        </p:spPr>
      </p:pic>
      <p:sp>
        <p:nvSpPr>
          <p:cNvPr id="3" name="TextBox 2"/>
          <p:cNvSpPr txBox="1"/>
          <p:nvPr/>
        </p:nvSpPr>
        <p:spPr>
          <a:xfrm>
            <a:off x="4552377" y="417905"/>
            <a:ext cx="4442972" cy="480131"/>
          </a:xfrm>
          <a:prstGeom prst="rect">
            <a:avLst/>
          </a:prstGeom>
          <a:noFill/>
        </p:spPr>
        <p:txBody>
          <a:bodyPr wrap="square" rtlCol="0">
            <a:spAutoFit/>
          </a:bodyPr>
          <a:lstStyle/>
          <a:p>
            <a:pPr marL="534988" algn="l">
              <a:lnSpc>
                <a:spcPct val="90000"/>
              </a:lnSpc>
              <a:spcAft>
                <a:spcPts val="300"/>
              </a:spcAft>
            </a:pPr>
            <a:endParaRPr lang="en-CA" sz="2800" b="1" spc="300" dirty="0">
              <a:solidFill>
                <a:schemeClr val="bg1"/>
              </a:solidFill>
              <a:latin typeface="+mn-lt"/>
              <a:ea typeface="Montserrat Black" charset="0"/>
              <a:cs typeface="Montserrat Black" charset="0"/>
            </a:endParaRPr>
          </a:p>
        </p:txBody>
      </p:sp>
      <p:sp>
        <p:nvSpPr>
          <p:cNvPr id="39" name="TextBox 38"/>
          <p:cNvSpPr txBox="1"/>
          <p:nvPr/>
        </p:nvSpPr>
        <p:spPr>
          <a:xfrm>
            <a:off x="3635896" y="625257"/>
            <a:ext cx="5384402" cy="535531"/>
          </a:xfrm>
          <a:prstGeom prst="rect">
            <a:avLst/>
          </a:prstGeom>
          <a:noFill/>
        </p:spPr>
        <p:txBody>
          <a:bodyPr wrap="square" rtlCol="0">
            <a:spAutoFit/>
          </a:bodyPr>
          <a:lstStyle/>
          <a:p>
            <a:pPr marL="534988" algn="r">
              <a:lnSpc>
                <a:spcPct val="90000"/>
              </a:lnSpc>
              <a:spcAft>
                <a:spcPts val="300"/>
              </a:spcAft>
            </a:pPr>
            <a:r>
              <a:rPr lang="en-US" sz="3200" b="1" dirty="0" smtClean="0">
                <a:solidFill>
                  <a:schemeClr val="bg1"/>
                </a:solidFill>
                <a:latin typeface="+mn-lt"/>
                <a:ea typeface="Montserrat Black" charset="0"/>
                <a:cs typeface="Montserrat Black" charset="0"/>
              </a:rPr>
              <a:t>Automated Compliance </a:t>
            </a:r>
            <a:endParaRPr lang="en-CA" sz="3200" b="1" dirty="0">
              <a:solidFill>
                <a:schemeClr val="bg1"/>
              </a:solidFill>
              <a:latin typeface="+mn-lt"/>
              <a:ea typeface="Montserrat Black" charset="0"/>
              <a:cs typeface="Montserrat Black" charset="0"/>
            </a:endParaRPr>
          </a:p>
        </p:txBody>
      </p:sp>
      <p:grpSp>
        <p:nvGrpSpPr>
          <p:cNvPr id="62" name="Group 61"/>
          <p:cNvGrpSpPr/>
          <p:nvPr/>
        </p:nvGrpSpPr>
        <p:grpSpPr>
          <a:xfrm>
            <a:off x="281578" y="3275489"/>
            <a:ext cx="7647455" cy="765579"/>
            <a:chOff x="281578" y="3248980"/>
            <a:chExt cx="7647455" cy="765579"/>
          </a:xfrm>
        </p:grpSpPr>
        <p:grpSp>
          <p:nvGrpSpPr>
            <p:cNvPr id="8" name="Group 7"/>
            <p:cNvGrpSpPr/>
            <p:nvPr/>
          </p:nvGrpSpPr>
          <p:grpSpPr>
            <a:xfrm>
              <a:off x="281578" y="3248980"/>
              <a:ext cx="2395055" cy="396044"/>
              <a:chOff x="467544" y="3502364"/>
              <a:chExt cx="2395055" cy="396044"/>
            </a:xfrm>
          </p:grpSpPr>
          <p:sp>
            <p:nvSpPr>
              <p:cNvPr id="16" name="Oval 15"/>
              <p:cNvSpPr/>
              <p:nvPr/>
            </p:nvSpPr>
            <p:spPr>
              <a:xfrm>
                <a:off x="467544" y="3502364"/>
                <a:ext cx="396044"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CA" b="1" dirty="0"/>
              </a:p>
            </p:txBody>
          </p:sp>
          <p:sp>
            <p:nvSpPr>
              <p:cNvPr id="17" name="TextBox 16"/>
              <p:cNvSpPr txBox="1"/>
              <p:nvPr/>
            </p:nvSpPr>
            <p:spPr bwMode="gray">
              <a:xfrm>
                <a:off x="1007604" y="3596786"/>
                <a:ext cx="1854995"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1400" b="1" dirty="0" smtClean="0"/>
                  <a:t>Policy Management</a:t>
                </a:r>
                <a:endParaRPr lang="en-CA" sz="1400" b="1" dirty="0" smtClean="0"/>
              </a:p>
            </p:txBody>
          </p:sp>
        </p:grpSp>
        <p:sp>
          <p:nvSpPr>
            <p:cNvPr id="47" name="TextBox 46"/>
            <p:cNvSpPr txBox="1"/>
            <p:nvPr/>
          </p:nvSpPr>
          <p:spPr bwMode="gray">
            <a:xfrm>
              <a:off x="869681" y="3608294"/>
              <a:ext cx="7059352"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285750" indent="-285750" algn="l" eaLnBrk="1" hangingPunct="1">
                <a:lnSpc>
                  <a:spcPct val="85000"/>
                </a:lnSpc>
                <a:buFont typeface="Arial" panose="020B0604020202020204" pitchFamily="34" charset="0"/>
                <a:buChar char="•"/>
              </a:pPr>
              <a:r>
                <a:rPr lang="en-US" sz="1200" dirty="0" smtClean="0"/>
                <a:t>Track policies, procedures, communications, and changes to protocols, and provide a workflow for approval and certification processes</a:t>
              </a:r>
              <a:endParaRPr lang="en-CA" sz="1200" dirty="0" smtClean="0"/>
            </a:p>
          </p:txBody>
        </p:sp>
      </p:grpSp>
      <p:grpSp>
        <p:nvGrpSpPr>
          <p:cNvPr id="63" name="Group 62"/>
          <p:cNvGrpSpPr/>
          <p:nvPr/>
        </p:nvGrpSpPr>
        <p:grpSpPr>
          <a:xfrm>
            <a:off x="88909" y="3986074"/>
            <a:ext cx="7059352" cy="901244"/>
            <a:chOff x="88909" y="3931912"/>
            <a:chExt cx="7059352" cy="901244"/>
          </a:xfrm>
        </p:grpSpPr>
        <p:grpSp>
          <p:nvGrpSpPr>
            <p:cNvPr id="7" name="Group 6"/>
            <p:cNvGrpSpPr/>
            <p:nvPr/>
          </p:nvGrpSpPr>
          <p:grpSpPr>
            <a:xfrm>
              <a:off x="281578" y="3931912"/>
              <a:ext cx="3310370" cy="396044"/>
              <a:chOff x="475928" y="4449419"/>
              <a:chExt cx="3310370" cy="396044"/>
            </a:xfrm>
          </p:grpSpPr>
          <p:sp>
            <p:nvSpPr>
              <p:cNvPr id="26" name="Oval 25"/>
              <p:cNvSpPr/>
              <p:nvPr/>
            </p:nvSpPr>
            <p:spPr>
              <a:xfrm>
                <a:off x="475928" y="4449419"/>
                <a:ext cx="396044"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CA" b="1" dirty="0"/>
              </a:p>
            </p:txBody>
          </p:sp>
          <p:sp>
            <p:nvSpPr>
              <p:cNvPr id="27" name="TextBox 26"/>
              <p:cNvSpPr txBox="1"/>
              <p:nvPr/>
            </p:nvSpPr>
            <p:spPr bwMode="gray">
              <a:xfrm>
                <a:off x="1015988" y="4543841"/>
                <a:ext cx="2770310"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1400" b="1" dirty="0" smtClean="0"/>
                  <a:t>Regulatory Change </a:t>
                </a:r>
                <a:r>
                  <a:rPr lang="en-US" sz="1400" b="1" dirty="0"/>
                  <a:t>P</a:t>
                </a:r>
                <a:r>
                  <a:rPr lang="en-US" sz="1400" b="1" dirty="0" smtClean="0"/>
                  <a:t>rocesses</a:t>
                </a:r>
                <a:endParaRPr lang="en-CA" sz="1400" b="1" dirty="0" smtClean="0"/>
              </a:p>
            </p:txBody>
          </p:sp>
        </p:grpSp>
        <p:sp>
          <p:nvSpPr>
            <p:cNvPr id="48" name="TextBox 47"/>
            <p:cNvSpPr txBox="1"/>
            <p:nvPr/>
          </p:nvSpPr>
          <p:spPr bwMode="gray">
            <a:xfrm>
              <a:off x="88909" y="4269925"/>
              <a:ext cx="7059352"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285750" indent="-285750" algn="l" eaLnBrk="1" hangingPunct="1">
                <a:lnSpc>
                  <a:spcPct val="85000"/>
                </a:lnSpc>
                <a:buFont typeface="Arial" panose="020B0604020202020204" pitchFamily="34" charset="0"/>
                <a:buChar char="•"/>
              </a:pPr>
              <a:r>
                <a:rPr lang="en-US" sz="1200" dirty="0" smtClean="0"/>
                <a:t>Inventory regulations, laws, and obligations from global regulatory sources</a:t>
              </a:r>
            </a:p>
            <a:p>
              <a:pPr marL="285750" indent="-285750" algn="l" eaLnBrk="1" hangingPunct="1">
                <a:lnSpc>
                  <a:spcPct val="85000"/>
                </a:lnSpc>
                <a:buFont typeface="Arial" panose="020B0604020202020204" pitchFamily="34" charset="0"/>
                <a:buChar char="•"/>
              </a:pPr>
              <a:r>
                <a:rPr lang="en-US" sz="1200" dirty="0" smtClean="0"/>
                <a:t>Provide real-time notification of new rules</a:t>
              </a:r>
            </a:p>
            <a:p>
              <a:pPr marL="285750" indent="-285750" algn="l" eaLnBrk="1" hangingPunct="1">
                <a:lnSpc>
                  <a:spcPct val="85000"/>
                </a:lnSpc>
                <a:buFont typeface="Arial" panose="020B0604020202020204" pitchFamily="34" charset="0"/>
                <a:buChar char="•"/>
              </a:pPr>
              <a:r>
                <a:rPr lang="en-US" sz="1200" dirty="0" smtClean="0"/>
                <a:t>Track regulation lifecycle </a:t>
              </a:r>
            </a:p>
          </p:txBody>
        </p:sp>
      </p:grpSp>
      <p:grpSp>
        <p:nvGrpSpPr>
          <p:cNvPr id="61" name="Group 60"/>
          <p:cNvGrpSpPr/>
          <p:nvPr/>
        </p:nvGrpSpPr>
        <p:grpSpPr>
          <a:xfrm>
            <a:off x="281578" y="2417923"/>
            <a:ext cx="7458774" cy="903065"/>
            <a:chOff x="281578" y="2417923"/>
            <a:chExt cx="7458774" cy="903065"/>
          </a:xfrm>
        </p:grpSpPr>
        <p:grpSp>
          <p:nvGrpSpPr>
            <p:cNvPr id="9" name="Group 8"/>
            <p:cNvGrpSpPr/>
            <p:nvPr/>
          </p:nvGrpSpPr>
          <p:grpSpPr>
            <a:xfrm>
              <a:off x="281578" y="2417923"/>
              <a:ext cx="3364616" cy="396044"/>
              <a:chOff x="467544" y="2852936"/>
              <a:chExt cx="3364616" cy="396044"/>
            </a:xfrm>
          </p:grpSpPr>
          <p:sp>
            <p:nvSpPr>
              <p:cNvPr id="4" name="Oval 3"/>
              <p:cNvSpPr/>
              <p:nvPr/>
            </p:nvSpPr>
            <p:spPr>
              <a:xfrm>
                <a:off x="467544" y="2852936"/>
                <a:ext cx="396044"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endParaRPr lang="en-CA" b="1" dirty="0"/>
              </a:p>
            </p:txBody>
          </p:sp>
          <p:sp>
            <p:nvSpPr>
              <p:cNvPr id="5" name="TextBox 4"/>
              <p:cNvSpPr txBox="1"/>
              <p:nvPr/>
            </p:nvSpPr>
            <p:spPr bwMode="gray">
              <a:xfrm>
                <a:off x="1007604" y="2947358"/>
                <a:ext cx="2824556"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1400" b="1" dirty="0" smtClean="0"/>
                  <a:t>Compliance Risk </a:t>
                </a:r>
                <a:r>
                  <a:rPr lang="en-US" sz="1400" b="1" dirty="0"/>
                  <a:t>A</a:t>
                </a:r>
                <a:r>
                  <a:rPr lang="en-US" sz="1400" b="1" dirty="0" smtClean="0"/>
                  <a:t>ssessments</a:t>
                </a:r>
                <a:endParaRPr lang="en-CA" sz="1400" b="1" dirty="0" smtClean="0"/>
              </a:p>
            </p:txBody>
          </p:sp>
        </p:grpSp>
        <p:sp>
          <p:nvSpPr>
            <p:cNvPr id="50" name="TextBox 49"/>
            <p:cNvSpPr txBox="1"/>
            <p:nvPr/>
          </p:nvSpPr>
          <p:spPr bwMode="gray">
            <a:xfrm>
              <a:off x="845453" y="2757757"/>
              <a:ext cx="6894899"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285750" indent="-285750" algn="l" eaLnBrk="1" hangingPunct="1">
                <a:lnSpc>
                  <a:spcPct val="85000"/>
                </a:lnSpc>
                <a:buFont typeface="Arial" panose="020B0604020202020204" pitchFamily="34" charset="0"/>
                <a:buChar char="•"/>
              </a:pPr>
              <a:r>
                <a:rPr lang="en-US" sz="1200" dirty="0" smtClean="0"/>
                <a:t>Analyze structured and unstructured data contained in documentation and prepopulate in risk assessment templates</a:t>
              </a:r>
            </a:p>
            <a:p>
              <a:pPr marL="285750" indent="-285750" algn="l" eaLnBrk="1" hangingPunct="1">
                <a:lnSpc>
                  <a:spcPct val="85000"/>
                </a:lnSpc>
                <a:buFont typeface="Arial" panose="020B0604020202020204" pitchFamily="34" charset="0"/>
                <a:buChar char="•"/>
              </a:pPr>
              <a:r>
                <a:rPr lang="en-US" sz="1200" dirty="0" smtClean="0"/>
                <a:t>Assign risk ratings on security controls for quantitative analysis process</a:t>
              </a:r>
              <a:endParaRPr lang="en-CA" sz="1200" dirty="0" smtClean="0"/>
            </a:p>
          </p:txBody>
        </p:sp>
      </p:grpSp>
      <p:grpSp>
        <p:nvGrpSpPr>
          <p:cNvPr id="65" name="Group 64"/>
          <p:cNvGrpSpPr/>
          <p:nvPr/>
        </p:nvGrpSpPr>
        <p:grpSpPr>
          <a:xfrm>
            <a:off x="-108520" y="5805264"/>
            <a:ext cx="7993124" cy="954396"/>
            <a:chOff x="-108520" y="5805264"/>
            <a:chExt cx="7993124" cy="954396"/>
          </a:xfrm>
        </p:grpSpPr>
        <p:grpSp>
          <p:nvGrpSpPr>
            <p:cNvPr id="54" name="Group 53"/>
            <p:cNvGrpSpPr/>
            <p:nvPr/>
          </p:nvGrpSpPr>
          <p:grpSpPr>
            <a:xfrm>
              <a:off x="281578" y="5805264"/>
              <a:ext cx="2317854" cy="396044"/>
              <a:chOff x="3712712" y="5718120"/>
              <a:chExt cx="2317854" cy="396044"/>
            </a:xfrm>
          </p:grpSpPr>
          <p:sp>
            <p:nvSpPr>
              <p:cNvPr id="55" name="Oval 54"/>
              <p:cNvSpPr/>
              <p:nvPr/>
            </p:nvSpPr>
            <p:spPr>
              <a:xfrm>
                <a:off x="3712712" y="5718120"/>
                <a:ext cx="396044"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5</a:t>
                </a:r>
                <a:endParaRPr lang="en-CA" b="1" dirty="0"/>
              </a:p>
            </p:txBody>
          </p:sp>
          <p:sp>
            <p:nvSpPr>
              <p:cNvPr id="56" name="TextBox 55"/>
              <p:cNvSpPr txBox="1"/>
              <p:nvPr/>
            </p:nvSpPr>
            <p:spPr bwMode="gray">
              <a:xfrm>
                <a:off x="4252772" y="5812542"/>
                <a:ext cx="1777794"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1400" b="1" dirty="0" smtClean="0"/>
                  <a:t>Data and Analytics</a:t>
                </a:r>
                <a:endParaRPr lang="en-CA" sz="1400" b="1" dirty="0" smtClean="0"/>
              </a:p>
            </p:txBody>
          </p:sp>
        </p:grpSp>
        <p:sp>
          <p:nvSpPr>
            <p:cNvPr id="57" name="TextBox 56"/>
            <p:cNvSpPr txBox="1"/>
            <p:nvPr/>
          </p:nvSpPr>
          <p:spPr bwMode="gray">
            <a:xfrm>
              <a:off x="-108520" y="6196429"/>
              <a:ext cx="799312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285750" indent="-285750" algn="l" eaLnBrk="1" hangingPunct="1">
                <a:lnSpc>
                  <a:spcPct val="85000"/>
                </a:lnSpc>
                <a:buFont typeface="Arial" panose="020B0604020202020204" pitchFamily="34" charset="0"/>
                <a:buChar char="•"/>
              </a:pPr>
              <a:r>
                <a:rPr lang="en-US" sz="1200" dirty="0" smtClean="0"/>
                <a:t>Automation can aggregate critical data elements into a single source/dashboard </a:t>
              </a:r>
            </a:p>
            <a:p>
              <a:pPr marL="285750" indent="-285750" algn="l" eaLnBrk="1" hangingPunct="1">
                <a:lnSpc>
                  <a:spcPct val="85000"/>
                </a:lnSpc>
                <a:buFont typeface="Arial" panose="020B0604020202020204" pitchFamily="34" charset="0"/>
                <a:buChar char="•"/>
              </a:pPr>
              <a:r>
                <a:rPr lang="en-US" sz="1200" dirty="0" smtClean="0"/>
                <a:t>Assess underlying data for completeness and accuracy</a:t>
              </a:r>
            </a:p>
            <a:p>
              <a:pPr marL="285750" indent="-285750" algn="l" eaLnBrk="1" hangingPunct="1">
                <a:lnSpc>
                  <a:spcPct val="85000"/>
                </a:lnSpc>
                <a:buFont typeface="Arial" panose="020B0604020202020204" pitchFamily="34" charset="0"/>
                <a:buChar char="•"/>
              </a:pPr>
              <a:r>
                <a:rPr lang="en-US" sz="1200" dirty="0" smtClean="0"/>
                <a:t>Assess data lineages</a:t>
              </a:r>
            </a:p>
          </p:txBody>
        </p:sp>
      </p:grpSp>
      <p:grpSp>
        <p:nvGrpSpPr>
          <p:cNvPr id="64" name="Group 63"/>
          <p:cNvGrpSpPr/>
          <p:nvPr/>
        </p:nvGrpSpPr>
        <p:grpSpPr>
          <a:xfrm>
            <a:off x="281578" y="4877823"/>
            <a:ext cx="7534685" cy="936936"/>
            <a:chOff x="281578" y="4869160"/>
            <a:chExt cx="7534685" cy="936936"/>
          </a:xfrm>
        </p:grpSpPr>
        <p:grpSp>
          <p:nvGrpSpPr>
            <p:cNvPr id="51" name="Group 50"/>
            <p:cNvGrpSpPr/>
            <p:nvPr/>
          </p:nvGrpSpPr>
          <p:grpSpPr>
            <a:xfrm>
              <a:off x="281578" y="4869160"/>
              <a:ext cx="2686289" cy="396044"/>
              <a:chOff x="462636" y="6175626"/>
              <a:chExt cx="2686289" cy="396044"/>
            </a:xfrm>
          </p:grpSpPr>
          <p:sp>
            <p:nvSpPr>
              <p:cNvPr id="52" name="Oval 51"/>
              <p:cNvSpPr/>
              <p:nvPr/>
            </p:nvSpPr>
            <p:spPr>
              <a:xfrm>
                <a:off x="462636" y="6175626"/>
                <a:ext cx="396044"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n-CA" b="1" dirty="0"/>
              </a:p>
            </p:txBody>
          </p:sp>
          <p:sp>
            <p:nvSpPr>
              <p:cNvPr id="53" name="TextBox 52"/>
              <p:cNvSpPr txBox="1"/>
              <p:nvPr/>
            </p:nvSpPr>
            <p:spPr bwMode="gray">
              <a:xfrm>
                <a:off x="1002696" y="6270048"/>
                <a:ext cx="2146229"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1400" b="1" dirty="0" smtClean="0"/>
                  <a:t>Monitoring and Testing</a:t>
                </a:r>
                <a:endParaRPr lang="en-CA" sz="1400" b="1" dirty="0" smtClean="0"/>
              </a:p>
            </p:txBody>
          </p:sp>
        </p:grpSp>
        <p:sp>
          <p:nvSpPr>
            <p:cNvPr id="59" name="Rectangle 58"/>
            <p:cNvSpPr/>
            <p:nvPr/>
          </p:nvSpPr>
          <p:spPr>
            <a:xfrm>
              <a:off x="958263" y="5242865"/>
              <a:ext cx="6858000" cy="563231"/>
            </a:xfrm>
            <a:prstGeom prst="rect">
              <a:avLst/>
            </a:prstGeom>
          </p:spPr>
          <p:txBody>
            <a:bodyPr wrap="square">
              <a:spAutoFit/>
            </a:bodyPr>
            <a:lstStyle/>
            <a:p>
              <a:pPr marL="285750" indent="-285750" algn="l" eaLnBrk="1" hangingPunct="1">
                <a:lnSpc>
                  <a:spcPct val="85000"/>
                </a:lnSpc>
                <a:buFont typeface="Arial" panose="020B0604020202020204" pitchFamily="34" charset="0"/>
                <a:buChar char="•"/>
              </a:pPr>
              <a:r>
                <a:rPr lang="en-US" sz="1200" dirty="0"/>
                <a:t>Aggregate test results </a:t>
              </a:r>
              <a:r>
                <a:rPr lang="en-CA" sz="1200" dirty="0"/>
                <a:t>for holistic view of risks</a:t>
              </a:r>
            </a:p>
            <a:p>
              <a:pPr marL="285750" indent="-285750" algn="l" eaLnBrk="1" hangingPunct="1">
                <a:lnSpc>
                  <a:spcPct val="85000"/>
                </a:lnSpc>
                <a:buFont typeface="Arial" panose="020B0604020202020204" pitchFamily="34" charset="0"/>
                <a:buChar char="•"/>
              </a:pPr>
              <a:r>
                <a:rPr lang="en-US" sz="1200" dirty="0"/>
                <a:t>Proactive identification and escalation of compliance failures</a:t>
              </a:r>
            </a:p>
            <a:p>
              <a:pPr marL="285750" indent="-285750" algn="l" eaLnBrk="1" hangingPunct="1">
                <a:lnSpc>
                  <a:spcPct val="85000"/>
                </a:lnSpc>
                <a:buFont typeface="Arial" panose="020B0604020202020204" pitchFamily="34" charset="0"/>
                <a:buChar char="•"/>
              </a:pPr>
              <a:r>
                <a:rPr lang="en-US" sz="1200" dirty="0"/>
                <a:t>Identify meaningful patterns </a:t>
              </a:r>
              <a:r>
                <a:rPr lang="en-US" sz="1200" dirty="0" smtClean="0"/>
                <a:t>in </a:t>
              </a:r>
              <a:r>
                <a:rPr lang="en-US" sz="1200" dirty="0"/>
                <a:t>data</a:t>
              </a:r>
            </a:p>
          </p:txBody>
        </p:sp>
      </p:grpSp>
      <p:sp>
        <p:nvSpPr>
          <p:cNvPr id="60" name="Pentagon 59"/>
          <p:cNvSpPr/>
          <p:nvPr/>
        </p:nvSpPr>
        <p:spPr>
          <a:xfrm>
            <a:off x="0" y="1955299"/>
            <a:ext cx="4558516" cy="388645"/>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en-US" b="1" dirty="0" smtClean="0"/>
              <a:t>Opportunities to Automate</a:t>
            </a:r>
            <a:endParaRPr lang="en-CA" b="1" dirty="0"/>
          </a:p>
        </p:txBody>
      </p:sp>
      <p:sp>
        <p:nvSpPr>
          <p:cNvPr id="67" name="TextBox 66"/>
          <p:cNvSpPr txBox="1"/>
          <p:nvPr/>
        </p:nvSpPr>
        <p:spPr bwMode="gray">
          <a:xfrm>
            <a:off x="7732766" y="6558078"/>
            <a:ext cx="1287532"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1200" dirty="0"/>
              <a:t>Sources: </a:t>
            </a:r>
            <a:r>
              <a:rPr lang="en-US" sz="1200" dirty="0" smtClean="0">
                <a:hlinkClick r:id="rId4"/>
              </a:rPr>
              <a:t>KPMG</a:t>
            </a:r>
            <a:endParaRPr lang="en-CA" sz="1200" dirty="0" smtClean="0"/>
          </a:p>
        </p:txBody>
      </p:sp>
    </p:spTree>
    <p:extLst>
      <p:ext uri="{BB962C8B-B14F-4D97-AF65-F5344CB8AC3E}">
        <p14:creationId xmlns:p14="http://schemas.microsoft.com/office/powerpoint/2010/main" val="3554539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4652" cy="6858000"/>
          </a:xfrm>
          <a:prstGeom prst="rect">
            <a:avLst/>
          </a:prstGeom>
        </p:spPr>
      </p:pic>
      <p:sp>
        <p:nvSpPr>
          <p:cNvPr id="3" name="TextBox 2"/>
          <p:cNvSpPr txBox="1"/>
          <p:nvPr/>
        </p:nvSpPr>
        <p:spPr>
          <a:xfrm>
            <a:off x="4552377" y="417905"/>
            <a:ext cx="4442972" cy="480131"/>
          </a:xfrm>
          <a:prstGeom prst="rect">
            <a:avLst/>
          </a:prstGeom>
          <a:noFill/>
        </p:spPr>
        <p:txBody>
          <a:bodyPr wrap="square" rtlCol="0">
            <a:spAutoFit/>
          </a:bodyPr>
          <a:lstStyle/>
          <a:p>
            <a:pPr marL="534988" algn="l">
              <a:lnSpc>
                <a:spcPct val="90000"/>
              </a:lnSpc>
              <a:spcAft>
                <a:spcPts val="300"/>
              </a:spcAft>
            </a:pPr>
            <a:endParaRPr lang="en-CA" sz="2800" b="1" spc="300" dirty="0">
              <a:solidFill>
                <a:schemeClr val="bg1"/>
              </a:solidFill>
              <a:latin typeface="+mn-lt"/>
              <a:ea typeface="Montserrat Black" charset="0"/>
              <a:cs typeface="Montserrat Black" charset="0"/>
            </a:endParaRPr>
          </a:p>
        </p:txBody>
      </p:sp>
      <p:sp>
        <p:nvSpPr>
          <p:cNvPr id="39" name="TextBox 38"/>
          <p:cNvSpPr txBox="1"/>
          <p:nvPr/>
        </p:nvSpPr>
        <p:spPr>
          <a:xfrm>
            <a:off x="3635896" y="625257"/>
            <a:ext cx="5384402" cy="535531"/>
          </a:xfrm>
          <a:prstGeom prst="rect">
            <a:avLst/>
          </a:prstGeom>
          <a:noFill/>
        </p:spPr>
        <p:txBody>
          <a:bodyPr wrap="square" rtlCol="0">
            <a:spAutoFit/>
          </a:bodyPr>
          <a:lstStyle/>
          <a:p>
            <a:pPr marL="534988" algn="r">
              <a:lnSpc>
                <a:spcPct val="90000"/>
              </a:lnSpc>
              <a:spcAft>
                <a:spcPts val="300"/>
              </a:spcAft>
            </a:pPr>
            <a:r>
              <a:rPr lang="en-US" sz="3200" b="1" dirty="0" smtClean="0">
                <a:solidFill>
                  <a:schemeClr val="bg1"/>
                </a:solidFill>
                <a:latin typeface="+mn-lt"/>
                <a:ea typeface="Montserrat Black" charset="0"/>
                <a:cs typeface="Montserrat Black" charset="0"/>
              </a:rPr>
              <a:t>Automated Compliance</a:t>
            </a:r>
            <a:endParaRPr lang="en-CA" sz="3200" b="1" dirty="0">
              <a:solidFill>
                <a:schemeClr val="bg1"/>
              </a:solidFill>
              <a:latin typeface="+mn-lt"/>
              <a:ea typeface="Montserrat Black" charset="0"/>
              <a:cs typeface="Montserrat Black" charset="0"/>
            </a:endParaRPr>
          </a:p>
        </p:txBody>
      </p:sp>
      <p:sp>
        <p:nvSpPr>
          <p:cNvPr id="11" name="Rectangle 10"/>
          <p:cNvSpPr/>
          <p:nvPr/>
        </p:nvSpPr>
        <p:spPr>
          <a:xfrm>
            <a:off x="779665" y="2585798"/>
            <a:ext cx="6739345" cy="1007968"/>
          </a:xfrm>
          <a:prstGeom prst="rect">
            <a:avLst/>
          </a:prstGeom>
        </p:spPr>
        <p:txBody>
          <a:bodyPr wrap="none">
            <a:spAutoFit/>
          </a:bodyPr>
          <a:lstStyle/>
          <a:p>
            <a:pPr algn="l" eaLnBrk="1" hangingPunct="1">
              <a:lnSpc>
                <a:spcPct val="85000"/>
              </a:lnSpc>
            </a:pPr>
            <a:endParaRPr lang="en-US" sz="1400" b="1" dirty="0" smtClean="0"/>
          </a:p>
          <a:p>
            <a:pPr marL="285750" indent="-285750" algn="l" eaLnBrk="1" hangingPunct="1">
              <a:lnSpc>
                <a:spcPct val="85000"/>
              </a:lnSpc>
              <a:buFont typeface="Arial" panose="020B0604020202020204" pitchFamily="34" charset="0"/>
              <a:buChar char="•"/>
            </a:pPr>
            <a:r>
              <a:rPr lang="en-US" sz="1400" dirty="0" smtClean="0"/>
              <a:t>Engage relevant stakeholders to determine goals and objectives of automation.</a:t>
            </a:r>
          </a:p>
          <a:p>
            <a:pPr marL="285750" indent="-285750" algn="l" eaLnBrk="1" hangingPunct="1">
              <a:lnSpc>
                <a:spcPct val="85000"/>
              </a:lnSpc>
              <a:buFont typeface="Arial" panose="020B0604020202020204" pitchFamily="34" charset="0"/>
              <a:buChar char="•"/>
            </a:pPr>
            <a:r>
              <a:rPr lang="en-US" sz="1400" dirty="0" smtClean="0"/>
              <a:t>Identify what areas of compliance will be automated.</a:t>
            </a:r>
          </a:p>
          <a:p>
            <a:pPr marL="285750" indent="-285750" algn="l" eaLnBrk="1" hangingPunct="1">
              <a:lnSpc>
                <a:spcPct val="85000"/>
              </a:lnSpc>
              <a:buFont typeface="Arial" panose="020B0604020202020204" pitchFamily="34" charset="0"/>
              <a:buChar char="•"/>
            </a:pPr>
            <a:r>
              <a:rPr lang="en-US" sz="1400" dirty="0" smtClean="0"/>
              <a:t>Identify benefits, risks, and limitations of compliance automation. </a:t>
            </a:r>
          </a:p>
          <a:p>
            <a:pPr marL="285750" indent="-285750" algn="l" eaLnBrk="1" hangingPunct="1">
              <a:lnSpc>
                <a:spcPct val="85000"/>
              </a:lnSpc>
              <a:buFont typeface="Arial" panose="020B0604020202020204" pitchFamily="34" charset="0"/>
              <a:buChar char="•"/>
            </a:pPr>
            <a:r>
              <a:rPr lang="en-US" sz="1400" dirty="0" smtClean="0"/>
              <a:t>Consider how the technology will function across practices.</a:t>
            </a:r>
          </a:p>
        </p:txBody>
      </p:sp>
      <p:sp>
        <p:nvSpPr>
          <p:cNvPr id="4" name="Rectangle 3"/>
          <p:cNvSpPr/>
          <p:nvPr/>
        </p:nvSpPr>
        <p:spPr>
          <a:xfrm>
            <a:off x="785927" y="2455430"/>
            <a:ext cx="8234371" cy="338554"/>
          </a:xfrm>
          <a:prstGeom prst="rect">
            <a:avLst/>
          </a:prstGeom>
        </p:spPr>
        <p:txBody>
          <a:bodyPr wrap="square">
            <a:spAutoFit/>
          </a:bodyPr>
          <a:lstStyle/>
          <a:p>
            <a:pPr algn="l"/>
            <a:r>
              <a:rPr lang="en-US" sz="1600" b="1" dirty="0"/>
              <a:t>Determine whether automation aligns with your </a:t>
            </a:r>
            <a:r>
              <a:rPr lang="en-US" sz="1600" b="1" dirty="0" smtClean="0"/>
              <a:t>business </a:t>
            </a:r>
            <a:r>
              <a:rPr lang="en-US" sz="1600" b="1" dirty="0"/>
              <a:t>needs and risk tolerance</a:t>
            </a:r>
            <a:endParaRPr lang="en-CA" sz="1600" dirty="0"/>
          </a:p>
        </p:txBody>
      </p:sp>
      <p:sp>
        <p:nvSpPr>
          <p:cNvPr id="5" name="Rectangle 4"/>
          <p:cNvSpPr/>
          <p:nvPr/>
        </p:nvSpPr>
        <p:spPr>
          <a:xfrm>
            <a:off x="801740" y="4081008"/>
            <a:ext cx="6876764" cy="458587"/>
          </a:xfrm>
          <a:prstGeom prst="rect">
            <a:avLst/>
          </a:prstGeom>
        </p:spPr>
        <p:txBody>
          <a:bodyPr wrap="square">
            <a:spAutoFit/>
          </a:bodyPr>
          <a:lstStyle/>
          <a:p>
            <a:pPr marL="285750" indent="-285750" algn="l" eaLnBrk="1" hangingPunct="1">
              <a:lnSpc>
                <a:spcPct val="85000"/>
              </a:lnSpc>
              <a:buFont typeface="Arial" panose="020B0604020202020204" pitchFamily="34" charset="0"/>
              <a:buChar char="•"/>
            </a:pPr>
            <a:r>
              <a:rPr lang="en-US" sz="1400" dirty="0" smtClean="0"/>
              <a:t>Consider </a:t>
            </a:r>
            <a:r>
              <a:rPr lang="en-US" sz="1400" dirty="0"/>
              <a:t>budget, staffing availability and expertise, and timelines.  </a:t>
            </a:r>
          </a:p>
          <a:p>
            <a:pPr marL="285750" indent="-285750" algn="l" eaLnBrk="1" hangingPunct="1">
              <a:lnSpc>
                <a:spcPct val="85000"/>
              </a:lnSpc>
              <a:buFont typeface="Arial" panose="020B0604020202020204" pitchFamily="34" charset="0"/>
              <a:buChar char="•"/>
            </a:pPr>
            <a:r>
              <a:rPr lang="en-US" sz="1400" dirty="0"/>
              <a:t>Evaluate data quality and availability for each automated process.</a:t>
            </a:r>
          </a:p>
        </p:txBody>
      </p:sp>
      <p:sp>
        <p:nvSpPr>
          <p:cNvPr id="7" name="Rectangle 6"/>
          <p:cNvSpPr/>
          <p:nvPr/>
        </p:nvSpPr>
        <p:spPr>
          <a:xfrm>
            <a:off x="775383" y="3765495"/>
            <a:ext cx="3090077" cy="301621"/>
          </a:xfrm>
          <a:prstGeom prst="rect">
            <a:avLst/>
          </a:prstGeom>
        </p:spPr>
        <p:txBody>
          <a:bodyPr wrap="none">
            <a:spAutoFit/>
          </a:bodyPr>
          <a:lstStyle/>
          <a:p>
            <a:pPr algn="l" eaLnBrk="1" hangingPunct="1">
              <a:lnSpc>
                <a:spcPct val="85000"/>
              </a:lnSpc>
            </a:pPr>
            <a:r>
              <a:rPr lang="en-US" sz="1600" b="1" dirty="0"/>
              <a:t>Identify </a:t>
            </a:r>
            <a:r>
              <a:rPr lang="en-US" sz="1600" b="1" dirty="0" smtClean="0"/>
              <a:t>resource </a:t>
            </a:r>
            <a:r>
              <a:rPr lang="en-US" sz="1600" b="1" dirty="0"/>
              <a:t>availability.</a:t>
            </a:r>
          </a:p>
        </p:txBody>
      </p:sp>
      <p:sp>
        <p:nvSpPr>
          <p:cNvPr id="12" name="Rectangle 11"/>
          <p:cNvSpPr/>
          <p:nvPr/>
        </p:nvSpPr>
        <p:spPr>
          <a:xfrm>
            <a:off x="764159" y="4751896"/>
            <a:ext cx="7524836" cy="301621"/>
          </a:xfrm>
          <a:prstGeom prst="rect">
            <a:avLst/>
          </a:prstGeom>
        </p:spPr>
        <p:txBody>
          <a:bodyPr wrap="square">
            <a:spAutoFit/>
          </a:bodyPr>
          <a:lstStyle/>
          <a:p>
            <a:pPr algn="l" eaLnBrk="1" hangingPunct="1">
              <a:lnSpc>
                <a:spcPct val="85000"/>
              </a:lnSpc>
            </a:pPr>
            <a:r>
              <a:rPr lang="en-US" sz="1600" b="1" dirty="0" smtClean="0"/>
              <a:t>Do not let vendors determine your needs. </a:t>
            </a:r>
            <a:endParaRPr lang="en-US" sz="1600" dirty="0"/>
          </a:p>
        </p:txBody>
      </p:sp>
      <p:sp>
        <p:nvSpPr>
          <p:cNvPr id="14" name="Pentagon 13"/>
          <p:cNvSpPr/>
          <p:nvPr/>
        </p:nvSpPr>
        <p:spPr>
          <a:xfrm>
            <a:off x="0" y="1996239"/>
            <a:ext cx="4558516" cy="388645"/>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en-US" b="1" dirty="0" smtClean="0"/>
              <a:t>Recommendations</a:t>
            </a:r>
            <a:endParaRPr lang="en-CA" b="1" dirty="0"/>
          </a:p>
        </p:txBody>
      </p:sp>
      <p:sp>
        <p:nvSpPr>
          <p:cNvPr id="8" name="Rounded Rectangle 7"/>
          <p:cNvSpPr/>
          <p:nvPr/>
        </p:nvSpPr>
        <p:spPr>
          <a:xfrm>
            <a:off x="801740" y="5488667"/>
            <a:ext cx="6733083" cy="12546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smtClean="0">
                <a:solidFill>
                  <a:schemeClr val="tx1">
                    <a:lumMod val="50000"/>
                  </a:schemeClr>
                </a:solidFill>
              </a:rPr>
              <a:t>Check out our research:</a:t>
            </a:r>
          </a:p>
          <a:p>
            <a:pPr algn="l"/>
            <a:endParaRPr lang="en-US" sz="1600" dirty="0">
              <a:solidFill>
                <a:schemeClr val="tx1">
                  <a:lumMod val="50000"/>
                </a:schemeClr>
              </a:solidFill>
            </a:endParaRPr>
          </a:p>
          <a:p>
            <a:pPr marL="285750" indent="-285750" algn="l">
              <a:buFont typeface="Wingdings" panose="05000000000000000000" pitchFamily="2" charset="2"/>
              <a:buChar char="ü"/>
            </a:pPr>
            <a:r>
              <a:rPr lang="en-US" sz="1600" dirty="0" smtClean="0">
                <a:solidFill>
                  <a:schemeClr val="tx1">
                    <a:lumMod val="50000"/>
                  </a:schemeClr>
                </a:solidFill>
                <a:hlinkClick r:id="rId4"/>
              </a:rPr>
              <a:t>Build an </a:t>
            </a:r>
            <a:r>
              <a:rPr lang="en-US" sz="1600" dirty="0">
                <a:solidFill>
                  <a:schemeClr val="tx1">
                    <a:lumMod val="50000"/>
                  </a:schemeClr>
                </a:solidFill>
                <a:hlinkClick r:id="rId4"/>
              </a:rPr>
              <a:t>I</a:t>
            </a:r>
            <a:r>
              <a:rPr lang="en-US" sz="1600" dirty="0" smtClean="0">
                <a:solidFill>
                  <a:schemeClr val="tx1">
                    <a:lumMod val="50000"/>
                  </a:schemeClr>
                </a:solidFill>
                <a:hlinkClick r:id="rId4"/>
              </a:rPr>
              <a:t>nformation </a:t>
            </a:r>
            <a:r>
              <a:rPr lang="en-US" sz="1600" dirty="0">
                <a:solidFill>
                  <a:schemeClr val="tx1">
                    <a:lumMod val="50000"/>
                  </a:schemeClr>
                </a:solidFill>
                <a:hlinkClick r:id="rId4"/>
              </a:rPr>
              <a:t>S</a:t>
            </a:r>
            <a:r>
              <a:rPr lang="en-US" sz="1600" dirty="0" smtClean="0">
                <a:solidFill>
                  <a:schemeClr val="tx1">
                    <a:lumMod val="50000"/>
                  </a:schemeClr>
                </a:solidFill>
                <a:hlinkClick r:id="rId4"/>
              </a:rPr>
              <a:t>ecurity Strategy</a:t>
            </a:r>
            <a:endParaRPr lang="en-US" sz="1600" dirty="0" smtClean="0">
              <a:solidFill>
                <a:schemeClr val="tx1">
                  <a:lumMod val="50000"/>
                </a:schemeClr>
              </a:solidFill>
            </a:endParaRPr>
          </a:p>
          <a:p>
            <a:pPr marL="285750" indent="-285750" algn="l">
              <a:buFont typeface="Wingdings" panose="05000000000000000000" pitchFamily="2" charset="2"/>
              <a:buChar char="ü"/>
            </a:pPr>
            <a:r>
              <a:rPr lang="en-US" sz="1600" dirty="0" smtClean="0">
                <a:solidFill>
                  <a:schemeClr val="tx1">
                    <a:lumMod val="50000"/>
                  </a:schemeClr>
                </a:solidFill>
                <a:hlinkClick r:id="rId5"/>
              </a:rPr>
              <a:t>Align Your Security Controls to Industry Frameworks for Compliance</a:t>
            </a:r>
            <a:r>
              <a:rPr lang="en-US" sz="1600" dirty="0" smtClean="0">
                <a:solidFill>
                  <a:schemeClr val="tx1">
                    <a:lumMod val="50000"/>
                  </a:schemeClr>
                </a:solidFill>
              </a:rPr>
              <a:t> </a:t>
            </a:r>
          </a:p>
          <a:p>
            <a:pPr algn="l"/>
            <a:endParaRPr lang="en-CA" sz="1600" dirty="0">
              <a:solidFill>
                <a:schemeClr val="tx1">
                  <a:lumMod val="50000"/>
                </a:schemeClr>
              </a:solidFill>
            </a:endParaRPr>
          </a:p>
        </p:txBody>
      </p:sp>
      <p:sp>
        <p:nvSpPr>
          <p:cNvPr id="16" name="Chevron 15"/>
          <p:cNvSpPr/>
          <p:nvPr/>
        </p:nvSpPr>
        <p:spPr>
          <a:xfrm>
            <a:off x="538334" y="2502079"/>
            <a:ext cx="213953" cy="245256"/>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 name="Chevron 17"/>
          <p:cNvSpPr/>
          <p:nvPr/>
        </p:nvSpPr>
        <p:spPr>
          <a:xfrm>
            <a:off x="554564" y="3765495"/>
            <a:ext cx="213953" cy="245256"/>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Chevron 18"/>
          <p:cNvSpPr/>
          <p:nvPr/>
        </p:nvSpPr>
        <p:spPr>
          <a:xfrm>
            <a:off x="565712" y="4770061"/>
            <a:ext cx="213953" cy="245256"/>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3806447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4652" cy="6858000"/>
          </a:xfrm>
          <a:prstGeom prst="rect">
            <a:avLst/>
          </a:prstGeom>
        </p:spPr>
      </p:pic>
      <p:sp>
        <p:nvSpPr>
          <p:cNvPr id="3" name="TextBox 2"/>
          <p:cNvSpPr txBox="1"/>
          <p:nvPr/>
        </p:nvSpPr>
        <p:spPr>
          <a:xfrm>
            <a:off x="4552377" y="417905"/>
            <a:ext cx="4442972" cy="480131"/>
          </a:xfrm>
          <a:prstGeom prst="rect">
            <a:avLst/>
          </a:prstGeom>
          <a:noFill/>
        </p:spPr>
        <p:txBody>
          <a:bodyPr wrap="square" rtlCol="0">
            <a:spAutoFit/>
          </a:bodyPr>
          <a:lstStyle/>
          <a:p>
            <a:pPr marL="534988" algn="l">
              <a:lnSpc>
                <a:spcPct val="90000"/>
              </a:lnSpc>
              <a:spcAft>
                <a:spcPts val="300"/>
              </a:spcAft>
            </a:pPr>
            <a:endParaRPr lang="en-CA" sz="2800" b="1" spc="300" dirty="0">
              <a:solidFill>
                <a:schemeClr val="bg1"/>
              </a:solidFill>
              <a:latin typeface="+mn-lt"/>
              <a:ea typeface="Montserrat Black" charset="0"/>
              <a:cs typeface="Montserrat Black" charset="0"/>
            </a:endParaRPr>
          </a:p>
        </p:txBody>
      </p:sp>
      <p:sp>
        <p:nvSpPr>
          <p:cNvPr id="39" name="TextBox 38"/>
          <p:cNvSpPr txBox="1"/>
          <p:nvPr/>
        </p:nvSpPr>
        <p:spPr>
          <a:xfrm>
            <a:off x="3566620" y="751979"/>
            <a:ext cx="5564422" cy="535531"/>
          </a:xfrm>
          <a:prstGeom prst="rect">
            <a:avLst/>
          </a:prstGeom>
          <a:noFill/>
        </p:spPr>
        <p:txBody>
          <a:bodyPr wrap="square" rtlCol="0">
            <a:spAutoFit/>
          </a:bodyPr>
          <a:lstStyle/>
          <a:p>
            <a:pPr marL="534988" algn="r">
              <a:lnSpc>
                <a:spcPct val="90000"/>
              </a:lnSpc>
              <a:spcAft>
                <a:spcPts val="300"/>
              </a:spcAft>
            </a:pPr>
            <a:r>
              <a:rPr lang="en-US" sz="3200" b="1" dirty="0" smtClean="0">
                <a:solidFill>
                  <a:schemeClr val="bg1"/>
                </a:solidFill>
                <a:ea typeface="Montserrat Black" charset="0"/>
                <a:cs typeface="Montserrat Black" charset="0"/>
              </a:rPr>
              <a:t>M&amp;A and security</a:t>
            </a:r>
            <a:endParaRPr lang="en-CA" sz="3200" b="1" spc="300" dirty="0">
              <a:solidFill>
                <a:schemeClr val="bg1"/>
              </a:solidFill>
              <a:ea typeface="Montserrat Black" charset="0"/>
              <a:cs typeface="Montserrat Black" charset="0"/>
            </a:endParaRPr>
          </a:p>
        </p:txBody>
      </p:sp>
      <p:sp>
        <p:nvSpPr>
          <p:cNvPr id="4" name="Rounded Rectangle 3"/>
          <p:cNvSpPr/>
          <p:nvPr/>
        </p:nvSpPr>
        <p:spPr>
          <a:xfrm>
            <a:off x="74182" y="2199223"/>
            <a:ext cx="5973982" cy="529766"/>
          </a:xfrm>
          <a:prstGeom prst="roundRect">
            <a:avLst/>
          </a:prstGeom>
          <a:no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CA" sz="2000" b="1" dirty="0"/>
          </a:p>
        </p:txBody>
      </p:sp>
      <p:sp>
        <p:nvSpPr>
          <p:cNvPr id="6" name="TextBox 5"/>
          <p:cNvSpPr txBox="1"/>
          <p:nvPr/>
        </p:nvSpPr>
        <p:spPr bwMode="gray">
          <a:xfrm>
            <a:off x="74182" y="2313296"/>
            <a:ext cx="5973982"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sz="1600" dirty="0" smtClean="0"/>
              <a:t>Mergers &amp; Acquisitions can equal undiscovered security risks</a:t>
            </a:r>
            <a:endParaRPr lang="en-CA" sz="1600" dirty="0" smtClean="0"/>
          </a:p>
        </p:txBody>
      </p:sp>
      <p:sp>
        <p:nvSpPr>
          <p:cNvPr id="7" name="TextBox 6"/>
          <p:cNvSpPr txBox="1"/>
          <p:nvPr/>
        </p:nvSpPr>
        <p:spPr bwMode="gray">
          <a:xfrm>
            <a:off x="-1" y="3062005"/>
            <a:ext cx="5904656" cy="30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285750" indent="-285750" algn="l" eaLnBrk="1" hangingPunct="1">
              <a:lnSpc>
                <a:spcPct val="85000"/>
              </a:lnSpc>
              <a:buFont typeface="Arial" panose="020B0604020202020204" pitchFamily="34" charset="0"/>
              <a:buChar char="•"/>
            </a:pPr>
            <a:r>
              <a:rPr lang="en-US" sz="1400" dirty="0" smtClean="0"/>
              <a:t>Security may be a popular topic for news outlets, but it is still a bit of an afterthought when it comes to business deals.</a:t>
            </a:r>
          </a:p>
          <a:p>
            <a:pPr marL="285750" indent="-285750" algn="l" eaLnBrk="1" hangingPunct="1">
              <a:lnSpc>
                <a:spcPct val="85000"/>
              </a:lnSpc>
              <a:buFont typeface="Arial" panose="020B0604020202020204" pitchFamily="34" charset="0"/>
              <a:buChar char="•"/>
            </a:pPr>
            <a:endParaRPr lang="en-US" sz="1400" dirty="0" smtClean="0"/>
          </a:p>
          <a:p>
            <a:pPr marL="285750" indent="-285750" algn="l" eaLnBrk="1" hangingPunct="1">
              <a:lnSpc>
                <a:spcPct val="85000"/>
              </a:lnSpc>
              <a:buFont typeface="Arial" panose="020B0604020202020204" pitchFamily="34" charset="0"/>
              <a:buChar char="•"/>
            </a:pPr>
            <a:r>
              <a:rPr lang="en-US" sz="1400" dirty="0" smtClean="0"/>
              <a:t>A 2017 study by West Monroe Partners’ M&amp;A practice (with assistance from Mergermarket) found more than half of their respondents discovered a security issue </a:t>
            </a:r>
            <a:r>
              <a:rPr lang="en-US" sz="1400" i="1" dirty="0" smtClean="0"/>
              <a:t>post-</a:t>
            </a:r>
            <a:r>
              <a:rPr lang="en-US" sz="1400" dirty="0" smtClean="0"/>
              <a:t>merger – after the dotted line had been signed.</a:t>
            </a:r>
          </a:p>
          <a:p>
            <a:pPr marL="742950" lvl="1" indent="-285750" algn="l">
              <a:lnSpc>
                <a:spcPct val="85000"/>
              </a:lnSpc>
              <a:buFont typeface="Courier New" panose="02070309020205020404" pitchFamily="49" charset="0"/>
              <a:buChar char="o"/>
            </a:pPr>
            <a:r>
              <a:rPr lang="en-US" sz="1400" dirty="0" smtClean="0"/>
              <a:t>2 out of 5 respondents said issues </a:t>
            </a:r>
            <a:r>
              <a:rPr lang="en-US" sz="1400" i="1" dirty="0" smtClean="0"/>
              <a:t>after </a:t>
            </a:r>
            <a:r>
              <a:rPr lang="en-US" sz="1400" dirty="0" smtClean="0"/>
              <a:t>a deal was made and </a:t>
            </a:r>
            <a:r>
              <a:rPr lang="en-US" sz="1400" i="1" dirty="0" smtClean="0"/>
              <a:t>during</a:t>
            </a:r>
            <a:r>
              <a:rPr lang="en-US" sz="1400" dirty="0" smtClean="0"/>
              <a:t> the actual merger time period were their main concerns of when cybersecurity issues seem to arise.</a:t>
            </a:r>
          </a:p>
          <a:p>
            <a:pPr marL="742950" lvl="1" indent="-285750" algn="l">
              <a:lnSpc>
                <a:spcPct val="85000"/>
              </a:lnSpc>
              <a:buFont typeface="Arial" panose="020B0604020202020204" pitchFamily="34" charset="0"/>
              <a:buChar char="•"/>
            </a:pPr>
            <a:endParaRPr lang="en-US" sz="1400" dirty="0"/>
          </a:p>
          <a:p>
            <a:pPr marL="285750" indent="-285750" algn="l">
              <a:lnSpc>
                <a:spcPct val="85000"/>
              </a:lnSpc>
              <a:buFont typeface="Arial" panose="020B0604020202020204" pitchFamily="34" charset="0"/>
              <a:buChar char="•"/>
            </a:pPr>
            <a:r>
              <a:rPr lang="en-US" sz="1600" b="1" dirty="0" smtClean="0"/>
              <a:t>Why does this happen?</a:t>
            </a:r>
          </a:p>
          <a:p>
            <a:pPr marL="742950" lvl="1" indent="-285750" algn="l">
              <a:lnSpc>
                <a:spcPct val="85000"/>
              </a:lnSpc>
              <a:buFont typeface="Courier New" panose="02070309020205020404" pitchFamily="49" charset="0"/>
              <a:buChar char="o"/>
            </a:pPr>
            <a:r>
              <a:rPr lang="en-US" sz="1400" dirty="0" smtClean="0"/>
              <a:t>Security can get lost in a lot of the “legalese” of mergers and acquisitions and evaluations of issues.</a:t>
            </a:r>
          </a:p>
          <a:p>
            <a:pPr marL="742950" lvl="1" indent="-285750" algn="l">
              <a:lnSpc>
                <a:spcPct val="85000"/>
              </a:lnSpc>
              <a:buFont typeface="Courier New" panose="02070309020205020404" pitchFamily="49" charset="0"/>
              <a:buChar char="o"/>
            </a:pPr>
            <a:r>
              <a:rPr lang="en-US" sz="1400" dirty="0" smtClean="0"/>
              <a:t>Lawyers will ask questions around matters of privacy, but that’s not the whole cybersecurity picture.</a:t>
            </a:r>
            <a:endParaRPr lang="en-CA" sz="1400" dirty="0" smtClean="0"/>
          </a:p>
        </p:txBody>
      </p:sp>
      <p:sp>
        <p:nvSpPr>
          <p:cNvPr id="14" name="Rectangular Callout 13"/>
          <p:cNvSpPr/>
          <p:nvPr/>
        </p:nvSpPr>
        <p:spPr>
          <a:xfrm>
            <a:off x="6578666" y="3248980"/>
            <a:ext cx="2160240" cy="2243832"/>
          </a:xfrm>
          <a:prstGeom prst="wedgeRectCallout">
            <a:avLst>
              <a:gd name="adj1" fmla="val -84337"/>
              <a:gd name="adj2" fmla="val 129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Cybersecurity</a:t>
            </a:r>
            <a:r>
              <a:rPr lang="en-US" dirty="0" smtClean="0"/>
              <a:t> </a:t>
            </a:r>
            <a:r>
              <a:rPr lang="en-US" sz="1400" dirty="0" smtClean="0"/>
              <a:t>was the #2 reason why software M&amp;A deals in particular are often abandoned and why buyers later regret a deal made.</a:t>
            </a:r>
            <a:endParaRPr lang="en-CA" sz="1400" dirty="0"/>
          </a:p>
        </p:txBody>
      </p:sp>
    </p:spTree>
    <p:extLst>
      <p:ext uri="{BB962C8B-B14F-4D97-AF65-F5344CB8AC3E}">
        <p14:creationId xmlns:p14="http://schemas.microsoft.com/office/powerpoint/2010/main" val="3389696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4652" cy="6858000"/>
          </a:xfrm>
          <a:prstGeom prst="rect">
            <a:avLst/>
          </a:prstGeom>
        </p:spPr>
      </p:pic>
      <p:sp>
        <p:nvSpPr>
          <p:cNvPr id="3" name="TextBox 2"/>
          <p:cNvSpPr txBox="1"/>
          <p:nvPr/>
        </p:nvSpPr>
        <p:spPr>
          <a:xfrm>
            <a:off x="4552377" y="417905"/>
            <a:ext cx="4442972" cy="480131"/>
          </a:xfrm>
          <a:prstGeom prst="rect">
            <a:avLst/>
          </a:prstGeom>
          <a:noFill/>
        </p:spPr>
        <p:txBody>
          <a:bodyPr wrap="square" rtlCol="0">
            <a:spAutoFit/>
          </a:bodyPr>
          <a:lstStyle/>
          <a:p>
            <a:pPr marL="534988" algn="l">
              <a:lnSpc>
                <a:spcPct val="90000"/>
              </a:lnSpc>
              <a:spcAft>
                <a:spcPts val="300"/>
              </a:spcAft>
            </a:pPr>
            <a:endParaRPr lang="en-CA" sz="2800" b="1" spc="300" dirty="0">
              <a:solidFill>
                <a:schemeClr val="bg1"/>
              </a:solidFill>
              <a:latin typeface="+mn-lt"/>
              <a:ea typeface="Montserrat Black" charset="0"/>
              <a:cs typeface="Montserrat Black" charset="0"/>
            </a:endParaRPr>
          </a:p>
        </p:txBody>
      </p:sp>
      <p:sp>
        <p:nvSpPr>
          <p:cNvPr id="39" name="TextBox 38"/>
          <p:cNvSpPr txBox="1"/>
          <p:nvPr/>
        </p:nvSpPr>
        <p:spPr>
          <a:xfrm>
            <a:off x="3566620" y="751979"/>
            <a:ext cx="5564422" cy="535531"/>
          </a:xfrm>
          <a:prstGeom prst="rect">
            <a:avLst/>
          </a:prstGeom>
          <a:noFill/>
        </p:spPr>
        <p:txBody>
          <a:bodyPr wrap="square" rtlCol="0">
            <a:spAutoFit/>
          </a:bodyPr>
          <a:lstStyle/>
          <a:p>
            <a:pPr marL="534988" algn="r">
              <a:lnSpc>
                <a:spcPct val="90000"/>
              </a:lnSpc>
              <a:spcAft>
                <a:spcPts val="300"/>
              </a:spcAft>
            </a:pPr>
            <a:r>
              <a:rPr lang="en-US" sz="3200" b="1" dirty="0" smtClean="0">
                <a:solidFill>
                  <a:schemeClr val="bg1"/>
                </a:solidFill>
                <a:ea typeface="Montserrat Black" charset="0"/>
                <a:cs typeface="Montserrat Black" charset="0"/>
              </a:rPr>
              <a:t>M&amp;A and security</a:t>
            </a:r>
            <a:endParaRPr lang="en-CA" sz="3200" b="1" spc="300" dirty="0">
              <a:solidFill>
                <a:schemeClr val="bg1"/>
              </a:solidFill>
              <a:ea typeface="Montserrat Black" charset="0"/>
              <a:cs typeface="Montserrat Black" charset="0"/>
            </a:endParaRPr>
          </a:p>
        </p:txBody>
      </p:sp>
      <p:sp>
        <p:nvSpPr>
          <p:cNvPr id="4" name="Rounded Rectangle 3"/>
          <p:cNvSpPr/>
          <p:nvPr/>
        </p:nvSpPr>
        <p:spPr>
          <a:xfrm>
            <a:off x="74182" y="2199223"/>
            <a:ext cx="5973982" cy="529766"/>
          </a:xfrm>
          <a:prstGeom prst="roundRect">
            <a:avLst/>
          </a:prstGeom>
          <a:no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CA" sz="2000" b="1" dirty="0"/>
          </a:p>
        </p:txBody>
      </p:sp>
      <p:sp>
        <p:nvSpPr>
          <p:cNvPr id="6" name="TextBox 5"/>
          <p:cNvSpPr txBox="1"/>
          <p:nvPr/>
        </p:nvSpPr>
        <p:spPr bwMode="gray">
          <a:xfrm>
            <a:off x="74182" y="2313296"/>
            <a:ext cx="5973982"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sz="1600" dirty="0" smtClean="0"/>
              <a:t>Recommendations</a:t>
            </a:r>
            <a:endParaRPr lang="en-CA" sz="1600" dirty="0" smtClean="0"/>
          </a:p>
        </p:txBody>
      </p:sp>
      <p:sp>
        <p:nvSpPr>
          <p:cNvPr id="14" name="Rectangular Callout 13"/>
          <p:cNvSpPr/>
          <p:nvPr/>
        </p:nvSpPr>
        <p:spPr>
          <a:xfrm>
            <a:off x="6520236" y="2626931"/>
            <a:ext cx="2279560" cy="3970421"/>
          </a:xfrm>
          <a:prstGeom prst="wedgeRectCallout">
            <a:avLst>
              <a:gd name="adj1" fmla="val -69890"/>
              <a:gd name="adj2" fmla="val 221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ysClr val="windowText" lastClr="000000"/>
                </a:solidFill>
              </a:rPr>
              <a:t>A </a:t>
            </a:r>
            <a:r>
              <a:rPr lang="en-US" sz="1200" b="1" dirty="0" smtClean="0">
                <a:solidFill>
                  <a:sysClr val="windowText" lastClr="000000"/>
                </a:solidFill>
              </a:rPr>
              <a:t>public example </a:t>
            </a:r>
            <a:r>
              <a:rPr lang="en-US" sz="1200" dirty="0" smtClean="0">
                <a:solidFill>
                  <a:sysClr val="windowText" lastClr="000000"/>
                </a:solidFill>
              </a:rPr>
              <a:t>of an M&amp;A gone wrong due to </a:t>
            </a:r>
            <a:r>
              <a:rPr lang="en-US" sz="1200" i="1" dirty="0" smtClean="0">
                <a:solidFill>
                  <a:sysClr val="windowText" lastClr="000000"/>
                </a:solidFill>
              </a:rPr>
              <a:t>not</a:t>
            </a:r>
            <a:r>
              <a:rPr lang="en-US" sz="1200" dirty="0" smtClean="0">
                <a:solidFill>
                  <a:sysClr val="windowText" lastClr="000000"/>
                </a:solidFill>
              </a:rPr>
              <a:t> looking into potential cybersecurity issues early enough was </a:t>
            </a:r>
            <a:r>
              <a:rPr lang="en-US" sz="1200" b="1" dirty="0" smtClean="0">
                <a:solidFill>
                  <a:sysClr val="windowText" lastClr="000000"/>
                </a:solidFill>
              </a:rPr>
              <a:t>Verizon’s acquisition of Yahoo. </a:t>
            </a:r>
          </a:p>
          <a:p>
            <a:pPr algn="ctr"/>
            <a:endParaRPr lang="en-US" sz="1200" b="1" dirty="0" smtClean="0">
              <a:solidFill>
                <a:sysClr val="windowText" lastClr="000000"/>
              </a:solidFill>
            </a:endParaRPr>
          </a:p>
          <a:p>
            <a:pPr algn="l"/>
            <a:r>
              <a:rPr lang="en-US" sz="1200" i="1" dirty="0" smtClean="0">
                <a:solidFill>
                  <a:sysClr val="windowText" lastClr="000000"/>
                </a:solidFill>
              </a:rPr>
              <a:t>After</a:t>
            </a:r>
            <a:r>
              <a:rPr lang="en-US" sz="1200" dirty="0" smtClean="0">
                <a:solidFill>
                  <a:sysClr val="windowText" lastClr="000000"/>
                </a:solidFill>
              </a:rPr>
              <a:t> signing the deal – Verizon learned of Yahoo’s data breach. While the deal still went through, it reduced the overall price by $350M, </a:t>
            </a:r>
            <a:endParaRPr lang="en-US" sz="1200" dirty="0">
              <a:solidFill>
                <a:sysClr val="windowText" lastClr="000000"/>
              </a:solidFill>
            </a:endParaRPr>
          </a:p>
          <a:p>
            <a:pPr marL="171450" indent="-171450" algn="l">
              <a:buFont typeface="Arial" panose="020B0604020202020204" pitchFamily="34" charset="0"/>
              <a:buChar char="•"/>
            </a:pPr>
            <a:r>
              <a:rPr lang="en-US" sz="1200" dirty="0" smtClean="0">
                <a:solidFill>
                  <a:sysClr val="windowText" lastClr="000000"/>
                </a:solidFill>
              </a:rPr>
              <a:t>Yahoo had to pay a $35M penalty to address fraud charges from the US Securities and Exchange Commission plus $80M to handle lawsuits from shareholders regarding the situation.</a:t>
            </a:r>
            <a:endParaRPr lang="en-CA" sz="1050" i="1" dirty="0">
              <a:solidFill>
                <a:sysClr val="windowText" lastClr="000000"/>
              </a:solidFill>
            </a:endParaRPr>
          </a:p>
        </p:txBody>
      </p:sp>
      <p:sp>
        <p:nvSpPr>
          <p:cNvPr id="5" name="TextBox 4"/>
          <p:cNvSpPr txBox="1"/>
          <p:nvPr/>
        </p:nvSpPr>
        <p:spPr bwMode="gray">
          <a:xfrm>
            <a:off x="-8368" y="2803396"/>
            <a:ext cx="6128540" cy="37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285750" indent="-285750" algn="l" fontAlgn="ctr">
              <a:buFont typeface="Arial" panose="020B0604020202020204" pitchFamily="34" charset="0"/>
              <a:buChar char="•"/>
            </a:pPr>
            <a:r>
              <a:rPr lang="en-US" sz="1200" dirty="0"/>
              <a:t>Similarly to ensuring security is an integral part of the SDLC, it should be a part of your M&amp;A lifecycle </a:t>
            </a:r>
            <a:r>
              <a:rPr lang="en-US" sz="1200" dirty="0" smtClean="0"/>
              <a:t>– </a:t>
            </a:r>
            <a:r>
              <a:rPr lang="en-US" sz="1200" dirty="0"/>
              <a:t>for both </a:t>
            </a:r>
            <a:r>
              <a:rPr lang="en-US" sz="1200" dirty="0" smtClean="0"/>
              <a:t>parties: </a:t>
            </a:r>
            <a:r>
              <a:rPr lang="en-US" sz="1200" dirty="0"/>
              <a:t>the potential acquirer and acquiree. Knowing what you’re getting into in terms of an organization's overall security maturity and awareness can help prevent headaches post-acquisition. </a:t>
            </a:r>
          </a:p>
          <a:p>
            <a:pPr marL="742950" lvl="1" indent="-285750" algn="l" fontAlgn="ctr">
              <a:buFont typeface="Courier New" panose="02070309020205020404" pitchFamily="49" charset="0"/>
              <a:buChar char="o"/>
            </a:pPr>
            <a:r>
              <a:rPr lang="en-US" sz="1200" b="1" dirty="0"/>
              <a:t>What are the gaps in their security program? </a:t>
            </a:r>
            <a:r>
              <a:rPr lang="en-US" sz="1200" dirty="0"/>
              <a:t>What is the reality of the breaches they've faced? Who is responsible for security at the organization?</a:t>
            </a:r>
          </a:p>
          <a:p>
            <a:pPr marL="742950" lvl="1" indent="-285750" algn="l" fontAlgn="ctr">
              <a:buFont typeface="Courier New" panose="02070309020205020404" pitchFamily="49" charset="0"/>
              <a:buChar char="o"/>
            </a:pPr>
            <a:r>
              <a:rPr lang="en-US" sz="1200" dirty="0"/>
              <a:t>Review their policies and procedures as well. It's not enough to have tribal knowledge of processes, there should be formalization.</a:t>
            </a:r>
          </a:p>
          <a:p>
            <a:pPr marL="285750" indent="-285750" algn="l" fontAlgn="ctr">
              <a:buFont typeface="Arial" panose="020B0604020202020204" pitchFamily="34" charset="0"/>
              <a:buChar char="•"/>
            </a:pPr>
            <a:r>
              <a:rPr lang="en-US" sz="1200" dirty="0"/>
              <a:t>It's becoming common knowledge that data is currency, and any company you are looking to acquire (or if you're the potentially acquired company) should be aware of the </a:t>
            </a:r>
            <a:r>
              <a:rPr lang="en-US" sz="1200" b="1" dirty="0"/>
              <a:t>level of sensitivity/criticality of that data</a:t>
            </a:r>
            <a:r>
              <a:rPr lang="en-US" sz="1200" dirty="0"/>
              <a:t> and whether it is being properly protected.</a:t>
            </a:r>
          </a:p>
          <a:p>
            <a:pPr marL="285750" indent="-285750" algn="l" fontAlgn="ctr">
              <a:buFont typeface="Arial" panose="020B0604020202020204" pitchFamily="34" charset="0"/>
              <a:buChar char="•"/>
            </a:pPr>
            <a:r>
              <a:rPr lang="en-US" sz="1200" b="1" dirty="0"/>
              <a:t>What's the level of security knowledge among the staff? </a:t>
            </a:r>
            <a:r>
              <a:rPr lang="en-US" sz="1200" dirty="0"/>
              <a:t>Ideally you won't be taking on a workforce that is prone to clicking phishing links and unaware of what to do if a ransomware attack hits. Security awareness and training should be present.</a:t>
            </a:r>
          </a:p>
          <a:p>
            <a:pPr marL="285750" indent="-285750" algn="l" fontAlgn="ctr">
              <a:buFont typeface="Arial" panose="020B0604020202020204" pitchFamily="34" charset="0"/>
              <a:buChar char="•"/>
            </a:pPr>
            <a:r>
              <a:rPr lang="en-US" sz="1200" dirty="0"/>
              <a:t>Finally, </a:t>
            </a:r>
            <a:r>
              <a:rPr lang="en-US" sz="1200" b="1" dirty="0"/>
              <a:t>what's required of the acquiring company vs. the acquired in terms of dealing with identified gaps? </a:t>
            </a:r>
            <a:r>
              <a:rPr lang="en-US" sz="1200" dirty="0"/>
              <a:t>Are they absorbed or dealt with prior to signing the deal? </a:t>
            </a:r>
          </a:p>
          <a:p>
            <a:pPr marL="742950" lvl="1" indent="-285750" algn="l" fontAlgn="ctr">
              <a:buFont typeface="Courier New" panose="02070309020205020404" pitchFamily="49" charset="0"/>
              <a:buChar char="o"/>
            </a:pPr>
            <a:r>
              <a:rPr lang="en-US" sz="1200" dirty="0"/>
              <a:t>Are there risks the acquiring company </a:t>
            </a:r>
            <a:r>
              <a:rPr lang="en-US" sz="1200" dirty="0" smtClean="0"/>
              <a:t>is </a:t>
            </a:r>
            <a:r>
              <a:rPr lang="en-US" sz="1200" dirty="0"/>
              <a:t>willing to accept in terms of gaps?</a:t>
            </a:r>
          </a:p>
          <a:p>
            <a:pPr marL="285750" indent="-285750" algn="l" eaLnBrk="1" hangingPunct="1">
              <a:lnSpc>
                <a:spcPct val="85000"/>
              </a:lnSpc>
              <a:buFont typeface="Arial" panose="020B0604020202020204" pitchFamily="34" charset="0"/>
              <a:buChar char="•"/>
            </a:pPr>
            <a:endParaRPr lang="en-CA" sz="1200" dirty="0" smtClean="0"/>
          </a:p>
        </p:txBody>
      </p:sp>
    </p:spTree>
    <p:extLst>
      <p:ext uri="{BB962C8B-B14F-4D97-AF65-F5344CB8AC3E}">
        <p14:creationId xmlns:p14="http://schemas.microsoft.com/office/powerpoint/2010/main" val="423119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35496" y="440668"/>
            <a:ext cx="2809484" cy="1908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CA" b="1" dirty="0">
              <a:solidFill>
                <a:schemeClr val="bg1"/>
              </a:solidFill>
            </a:endParaRPr>
          </a:p>
          <a:p>
            <a:pPr marL="0" indent="0" algn="r">
              <a:buNone/>
            </a:pPr>
            <a:r>
              <a:rPr lang="en-CA" sz="1400" i="1" dirty="0">
                <a:solidFill>
                  <a:schemeClr val="bg1"/>
                </a:solidFill>
                <a:ea typeface="Montserrat Light" charset="0"/>
                <a:cs typeface="Montserrat Light" charset="0"/>
              </a:rPr>
              <a:t>Information related to the tools, tactics, and exploits threat actors are leveraging in their attack campaigns.</a:t>
            </a:r>
          </a:p>
        </p:txBody>
      </p:sp>
      <p:sp>
        <p:nvSpPr>
          <p:cNvPr id="5" name="TextBox 4"/>
          <p:cNvSpPr txBox="1"/>
          <p:nvPr/>
        </p:nvSpPr>
        <p:spPr>
          <a:xfrm>
            <a:off x="3559454" y="2348880"/>
            <a:ext cx="5688632" cy="584775"/>
          </a:xfrm>
          <a:prstGeom prst="rect">
            <a:avLst/>
          </a:prstGeom>
          <a:noFill/>
        </p:spPr>
        <p:txBody>
          <a:bodyPr wrap="square" rtlCol="0">
            <a:spAutoFit/>
          </a:bodyPr>
          <a:lstStyle/>
          <a:p>
            <a:pPr algn="l"/>
            <a:r>
              <a:rPr lang="en-CA" sz="3200" b="1" dirty="0">
                <a:solidFill>
                  <a:schemeClr val="accent1"/>
                </a:solidFill>
                <a:latin typeface="+mj-lt"/>
                <a:ea typeface="Montserrat Black" charset="0"/>
                <a:cs typeface="Montserrat Black" charset="0"/>
              </a:rPr>
              <a:t>Exploitation and Tactics</a:t>
            </a:r>
          </a:p>
        </p:txBody>
      </p:sp>
      <p:sp>
        <p:nvSpPr>
          <p:cNvPr id="6" name="Text Placeholder 11"/>
          <p:cNvSpPr txBox="1">
            <a:spLocks/>
          </p:cNvSpPr>
          <p:nvPr/>
        </p:nvSpPr>
        <p:spPr bwMode="auto">
          <a:xfrm>
            <a:off x="3563888" y="3140968"/>
            <a:ext cx="5472608" cy="290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Technology </a:t>
            </a:r>
            <a:r>
              <a:rPr lang="en-CA" sz="1800" dirty="0" smtClean="0">
                <a:solidFill>
                  <a:schemeClr val="accent1"/>
                </a:solidFill>
                <a:ea typeface="Roboto Condensed" charset="0"/>
                <a:cs typeface="Roboto Condensed" charset="0"/>
              </a:rPr>
              <a:t>Officers</a:t>
            </a:r>
            <a:endParaRPr lang="en-CA" sz="1800" dirty="0">
              <a:solidFill>
                <a:schemeClr val="accent1"/>
              </a:solidFill>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Security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Information Security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Threat Intelligence Analysts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Vulnerability Management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Incident Responders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Security Operations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Professionals</a:t>
            </a:r>
          </a:p>
        </p:txBody>
      </p:sp>
    </p:spTree>
    <p:extLst>
      <p:ext uri="{BB962C8B-B14F-4D97-AF65-F5344CB8AC3E}">
        <p14:creationId xmlns:p14="http://schemas.microsoft.com/office/powerpoint/2010/main" val="280314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 y="-43772"/>
            <a:ext cx="9154652" cy="6858000"/>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3500582" y="788629"/>
            <a:ext cx="5519716" cy="480131"/>
          </a:xfrm>
          <a:prstGeom prst="rect">
            <a:avLst/>
          </a:prstGeom>
          <a:noFill/>
        </p:spPr>
        <p:txBody>
          <a:bodyPr wrap="square" rtlCol="0">
            <a:spAutoFit/>
          </a:bodyPr>
          <a:lstStyle/>
          <a:p>
            <a:pPr marL="534988" algn="r">
              <a:lnSpc>
                <a:spcPct val="90000"/>
              </a:lnSpc>
              <a:spcAft>
                <a:spcPts val="300"/>
              </a:spcAft>
            </a:pPr>
            <a:r>
              <a:rPr lang="en-US" sz="2800" b="1" dirty="0" smtClean="0">
                <a:solidFill>
                  <a:schemeClr val="bg1"/>
                </a:solidFill>
                <a:latin typeface="+mn-lt"/>
                <a:ea typeface="Montserrat Black" charset="0"/>
                <a:cs typeface="Montserrat Black" charset="0"/>
              </a:rPr>
              <a:t>Trends for 2019</a:t>
            </a:r>
            <a:endParaRPr lang="en-CA" sz="2800" b="1" spc="300" dirty="0">
              <a:solidFill>
                <a:schemeClr val="bg1"/>
              </a:solidFill>
              <a:latin typeface="+mn-lt"/>
              <a:ea typeface="Montserrat Black" charset="0"/>
              <a:cs typeface="Montserrat Black" charset="0"/>
            </a:endParaRPr>
          </a:p>
        </p:txBody>
      </p:sp>
      <p:sp>
        <p:nvSpPr>
          <p:cNvPr id="2" name="AutoShape 2" descr="Image result for DNC logo 2018 fre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26" name="Picture 2" descr="Image result for new year's eve ball drop"/>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78604" y="2203327"/>
            <a:ext cx="8749879" cy="43749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NC logo 2018 free"/>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2" name="TextBox 5"/>
          <p:cNvSpPr txBox="1"/>
          <p:nvPr/>
        </p:nvSpPr>
        <p:spPr>
          <a:xfrm>
            <a:off x="283138" y="2268753"/>
            <a:ext cx="4608512"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US" b="1" dirty="0" smtClean="0">
                <a:solidFill>
                  <a:srgbClr val="0070C0"/>
                </a:solidFill>
                <a:latin typeface="+mn-lt"/>
                <a:ea typeface="Roboto Condensed" charset="0"/>
                <a:cs typeface="Roboto Condensed" charset="0"/>
              </a:rPr>
              <a:t>Trends for the new year</a:t>
            </a:r>
            <a:endParaRPr lang="en-CA" b="1" kern="1200" dirty="0">
              <a:solidFill>
                <a:srgbClr val="0070C0"/>
              </a:solidFill>
              <a:latin typeface="+mn-lt"/>
              <a:ea typeface="Roboto Condensed" charset="0"/>
              <a:cs typeface="Roboto Condensed" charset="0"/>
            </a:endParaRPr>
          </a:p>
        </p:txBody>
      </p:sp>
      <p:grpSp>
        <p:nvGrpSpPr>
          <p:cNvPr id="13" name="Group 12"/>
          <p:cNvGrpSpPr/>
          <p:nvPr/>
        </p:nvGrpSpPr>
        <p:grpSpPr>
          <a:xfrm>
            <a:off x="328533" y="2890474"/>
            <a:ext cx="2817753" cy="505273"/>
            <a:chOff x="328533" y="2747955"/>
            <a:chExt cx="2817753" cy="505273"/>
          </a:xfrm>
        </p:grpSpPr>
        <p:sp>
          <p:nvSpPr>
            <p:cNvPr id="8" name="Oval 7"/>
            <p:cNvSpPr/>
            <p:nvPr/>
          </p:nvSpPr>
          <p:spPr>
            <a:xfrm>
              <a:off x="328533" y="2747955"/>
              <a:ext cx="529060" cy="505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CA" sz="1200" b="1" dirty="0"/>
            </a:p>
          </p:txBody>
        </p:sp>
        <p:sp>
          <p:nvSpPr>
            <p:cNvPr id="10" name="TextBox 9"/>
            <p:cNvSpPr txBox="1"/>
            <p:nvPr/>
          </p:nvSpPr>
          <p:spPr bwMode="gray">
            <a:xfrm>
              <a:off x="445986" y="2914756"/>
              <a:ext cx="270030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smtClean="0"/>
                <a:t>Cloud security</a:t>
              </a:r>
              <a:endParaRPr lang="en-CA" dirty="0" smtClean="0"/>
            </a:p>
          </p:txBody>
        </p:sp>
      </p:grpSp>
      <p:grpSp>
        <p:nvGrpSpPr>
          <p:cNvPr id="14" name="Group 13"/>
          <p:cNvGrpSpPr/>
          <p:nvPr/>
        </p:nvGrpSpPr>
        <p:grpSpPr>
          <a:xfrm>
            <a:off x="328533" y="3547936"/>
            <a:ext cx="2749444" cy="532121"/>
            <a:chOff x="328533" y="3405417"/>
            <a:chExt cx="2749444" cy="532121"/>
          </a:xfrm>
        </p:grpSpPr>
        <p:sp>
          <p:nvSpPr>
            <p:cNvPr id="27" name="Oval 26"/>
            <p:cNvSpPr/>
            <p:nvPr/>
          </p:nvSpPr>
          <p:spPr>
            <a:xfrm>
              <a:off x="328533" y="3405417"/>
              <a:ext cx="529060" cy="5321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endParaRPr lang="en-CA" sz="1200" b="1" dirty="0"/>
            </a:p>
          </p:txBody>
        </p:sp>
        <p:sp>
          <p:nvSpPr>
            <p:cNvPr id="37" name="TextBox 36"/>
            <p:cNvSpPr txBox="1"/>
            <p:nvPr/>
          </p:nvSpPr>
          <p:spPr bwMode="gray">
            <a:xfrm>
              <a:off x="377677" y="3562320"/>
              <a:ext cx="270030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smtClean="0"/>
                <a:t>Cryptominers</a:t>
              </a:r>
              <a:endParaRPr lang="en-CA" dirty="0" smtClean="0"/>
            </a:p>
          </p:txBody>
        </p:sp>
      </p:grpSp>
      <p:grpSp>
        <p:nvGrpSpPr>
          <p:cNvPr id="15" name="Group 14"/>
          <p:cNvGrpSpPr/>
          <p:nvPr/>
        </p:nvGrpSpPr>
        <p:grpSpPr>
          <a:xfrm>
            <a:off x="347873" y="4211652"/>
            <a:ext cx="4176922" cy="532121"/>
            <a:chOff x="347873" y="4069133"/>
            <a:chExt cx="4176922" cy="532121"/>
          </a:xfrm>
        </p:grpSpPr>
        <p:sp>
          <p:nvSpPr>
            <p:cNvPr id="28" name="Oval 27"/>
            <p:cNvSpPr/>
            <p:nvPr/>
          </p:nvSpPr>
          <p:spPr>
            <a:xfrm>
              <a:off x="347873" y="4069133"/>
              <a:ext cx="529060" cy="5321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CA" sz="1200" b="1" dirty="0"/>
            </a:p>
          </p:txBody>
        </p:sp>
        <p:sp>
          <p:nvSpPr>
            <p:cNvPr id="38" name="TextBox 37"/>
            <p:cNvSpPr txBox="1"/>
            <p:nvPr/>
          </p:nvSpPr>
          <p:spPr bwMode="gray">
            <a:xfrm>
              <a:off x="936809" y="4209884"/>
              <a:ext cx="3587986"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smtClean="0"/>
                <a:t>Privacy standards </a:t>
              </a:r>
              <a:r>
                <a:rPr lang="en-US" sz="1600" dirty="0" smtClean="0"/>
                <a:t>(beyond GDPR)</a:t>
              </a:r>
              <a:endParaRPr lang="en-CA" sz="1600" dirty="0" smtClean="0"/>
            </a:p>
          </p:txBody>
        </p:sp>
      </p:grpSp>
      <p:grpSp>
        <p:nvGrpSpPr>
          <p:cNvPr id="17" name="Group 16"/>
          <p:cNvGrpSpPr/>
          <p:nvPr/>
        </p:nvGrpSpPr>
        <p:grpSpPr>
          <a:xfrm>
            <a:off x="328533" y="4886666"/>
            <a:ext cx="4074869" cy="532121"/>
            <a:chOff x="328533" y="4744147"/>
            <a:chExt cx="4074869" cy="532121"/>
          </a:xfrm>
        </p:grpSpPr>
        <p:sp>
          <p:nvSpPr>
            <p:cNvPr id="29" name="Oval 28"/>
            <p:cNvSpPr/>
            <p:nvPr/>
          </p:nvSpPr>
          <p:spPr>
            <a:xfrm>
              <a:off x="328533" y="4744147"/>
              <a:ext cx="529060" cy="5321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endParaRPr lang="en-CA" sz="1200" b="1" dirty="0"/>
            </a:p>
          </p:txBody>
        </p:sp>
        <p:sp>
          <p:nvSpPr>
            <p:cNvPr id="39" name="TextBox 38"/>
            <p:cNvSpPr txBox="1"/>
            <p:nvPr/>
          </p:nvSpPr>
          <p:spPr bwMode="gray">
            <a:xfrm>
              <a:off x="815416" y="4879110"/>
              <a:ext cx="3587986"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smtClean="0"/>
                <a:t>Ransomware </a:t>
              </a:r>
              <a:r>
                <a:rPr lang="en-US" sz="1600" dirty="0" smtClean="0"/>
                <a:t>(but more targeted)</a:t>
              </a:r>
              <a:endParaRPr lang="en-CA" sz="1400" dirty="0" smtClean="0"/>
            </a:p>
          </p:txBody>
        </p:sp>
      </p:grpSp>
      <p:grpSp>
        <p:nvGrpSpPr>
          <p:cNvPr id="18" name="Group 17"/>
          <p:cNvGrpSpPr/>
          <p:nvPr/>
        </p:nvGrpSpPr>
        <p:grpSpPr>
          <a:xfrm>
            <a:off x="67630" y="5559678"/>
            <a:ext cx="3587986" cy="532121"/>
            <a:chOff x="67630" y="5417159"/>
            <a:chExt cx="3587986" cy="532121"/>
          </a:xfrm>
        </p:grpSpPr>
        <p:sp>
          <p:nvSpPr>
            <p:cNvPr id="30" name="Oval 29"/>
            <p:cNvSpPr/>
            <p:nvPr/>
          </p:nvSpPr>
          <p:spPr>
            <a:xfrm>
              <a:off x="328533" y="5417159"/>
              <a:ext cx="529060" cy="5321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5</a:t>
              </a:r>
              <a:endParaRPr lang="en-CA" sz="1200" b="1" dirty="0"/>
            </a:p>
          </p:txBody>
        </p:sp>
        <p:sp>
          <p:nvSpPr>
            <p:cNvPr id="40" name="TextBox 39"/>
            <p:cNvSpPr txBox="1"/>
            <p:nvPr/>
          </p:nvSpPr>
          <p:spPr bwMode="gray">
            <a:xfrm>
              <a:off x="67630" y="5565950"/>
              <a:ext cx="3587986"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smtClean="0"/>
                <a:t>Machine learning </a:t>
              </a:r>
              <a:endParaRPr lang="en-CA" sz="1400" dirty="0" smtClean="0"/>
            </a:p>
          </p:txBody>
        </p:sp>
      </p:grpSp>
      <p:grpSp>
        <p:nvGrpSpPr>
          <p:cNvPr id="19" name="Group 18"/>
          <p:cNvGrpSpPr/>
          <p:nvPr/>
        </p:nvGrpSpPr>
        <p:grpSpPr>
          <a:xfrm>
            <a:off x="4727016" y="2852936"/>
            <a:ext cx="3948263" cy="532121"/>
            <a:chOff x="4727016" y="2710417"/>
            <a:chExt cx="3948263" cy="532121"/>
          </a:xfrm>
        </p:grpSpPr>
        <p:sp>
          <p:nvSpPr>
            <p:cNvPr id="31" name="Oval 30"/>
            <p:cNvSpPr/>
            <p:nvPr/>
          </p:nvSpPr>
          <p:spPr>
            <a:xfrm>
              <a:off x="4727016" y="2710417"/>
              <a:ext cx="529060" cy="5321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6</a:t>
              </a:r>
              <a:endParaRPr lang="en-CA" sz="1200" b="1" dirty="0"/>
            </a:p>
          </p:txBody>
        </p:sp>
        <p:sp>
          <p:nvSpPr>
            <p:cNvPr id="11" name="TextBox 10"/>
            <p:cNvSpPr txBox="1"/>
            <p:nvPr/>
          </p:nvSpPr>
          <p:spPr bwMode="gray">
            <a:xfrm>
              <a:off x="4827951" y="2822733"/>
              <a:ext cx="3847328"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smtClean="0"/>
                <a:t>Automation for protection</a:t>
              </a:r>
              <a:endParaRPr lang="en-CA" dirty="0" smtClean="0"/>
            </a:p>
          </p:txBody>
        </p:sp>
      </p:grpSp>
      <p:grpSp>
        <p:nvGrpSpPr>
          <p:cNvPr id="20" name="Group 19"/>
          <p:cNvGrpSpPr/>
          <p:nvPr/>
        </p:nvGrpSpPr>
        <p:grpSpPr>
          <a:xfrm>
            <a:off x="4253064" y="3533312"/>
            <a:ext cx="3847328" cy="532121"/>
            <a:chOff x="4253064" y="3390793"/>
            <a:chExt cx="3847328" cy="532121"/>
          </a:xfrm>
        </p:grpSpPr>
        <p:sp>
          <p:nvSpPr>
            <p:cNvPr id="33" name="Oval 32"/>
            <p:cNvSpPr/>
            <p:nvPr/>
          </p:nvSpPr>
          <p:spPr>
            <a:xfrm>
              <a:off x="4727016" y="3390793"/>
              <a:ext cx="529060" cy="5321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7</a:t>
              </a:r>
              <a:endParaRPr lang="en-CA" sz="1200" b="1" dirty="0"/>
            </a:p>
          </p:txBody>
        </p:sp>
        <p:sp>
          <p:nvSpPr>
            <p:cNvPr id="42" name="TextBox 41"/>
            <p:cNvSpPr txBox="1"/>
            <p:nvPr/>
          </p:nvSpPr>
          <p:spPr bwMode="gray">
            <a:xfrm>
              <a:off x="4253064" y="3520394"/>
              <a:ext cx="3847328"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smtClean="0"/>
                <a:t>SMS phishing</a:t>
              </a:r>
              <a:endParaRPr lang="en-CA" dirty="0" smtClean="0"/>
            </a:p>
          </p:txBody>
        </p:sp>
      </p:grpSp>
      <p:grpSp>
        <p:nvGrpSpPr>
          <p:cNvPr id="21" name="Group 20"/>
          <p:cNvGrpSpPr/>
          <p:nvPr/>
        </p:nvGrpSpPr>
        <p:grpSpPr>
          <a:xfrm>
            <a:off x="4253064" y="4220358"/>
            <a:ext cx="4767234" cy="532121"/>
            <a:chOff x="4253064" y="4077839"/>
            <a:chExt cx="4767234" cy="532121"/>
          </a:xfrm>
        </p:grpSpPr>
        <p:sp>
          <p:nvSpPr>
            <p:cNvPr id="34" name="Oval 33"/>
            <p:cNvSpPr/>
            <p:nvPr/>
          </p:nvSpPr>
          <p:spPr>
            <a:xfrm>
              <a:off x="4727016" y="4077839"/>
              <a:ext cx="529060" cy="5321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8</a:t>
              </a:r>
              <a:endParaRPr lang="en-CA" sz="1200" b="1" dirty="0"/>
            </a:p>
          </p:txBody>
        </p:sp>
        <p:sp>
          <p:nvSpPr>
            <p:cNvPr id="43" name="TextBox 42"/>
            <p:cNvSpPr txBox="1"/>
            <p:nvPr/>
          </p:nvSpPr>
          <p:spPr bwMode="gray">
            <a:xfrm>
              <a:off x="4253064" y="4209884"/>
              <a:ext cx="4767234"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smtClean="0"/>
                <a:t>Passwords – phase out</a:t>
              </a:r>
              <a:endParaRPr lang="en-CA" dirty="0" smtClean="0"/>
            </a:p>
          </p:txBody>
        </p:sp>
      </p:grpSp>
      <p:grpSp>
        <p:nvGrpSpPr>
          <p:cNvPr id="22" name="Group 21"/>
          <p:cNvGrpSpPr/>
          <p:nvPr/>
        </p:nvGrpSpPr>
        <p:grpSpPr>
          <a:xfrm>
            <a:off x="4253064" y="4884147"/>
            <a:ext cx="3451284" cy="532121"/>
            <a:chOff x="4253064" y="4741628"/>
            <a:chExt cx="3451284" cy="532121"/>
          </a:xfrm>
        </p:grpSpPr>
        <p:sp>
          <p:nvSpPr>
            <p:cNvPr id="36" name="Oval 35"/>
            <p:cNvSpPr/>
            <p:nvPr/>
          </p:nvSpPr>
          <p:spPr>
            <a:xfrm>
              <a:off x="4727016" y="4741628"/>
              <a:ext cx="529060" cy="5321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9</a:t>
              </a:r>
              <a:endParaRPr lang="en-CA" sz="1200" b="1" dirty="0"/>
            </a:p>
          </p:txBody>
        </p:sp>
        <p:sp>
          <p:nvSpPr>
            <p:cNvPr id="44" name="TextBox 43"/>
            <p:cNvSpPr txBox="1"/>
            <p:nvPr/>
          </p:nvSpPr>
          <p:spPr bwMode="gray">
            <a:xfrm>
              <a:off x="4253064" y="4859406"/>
              <a:ext cx="3451284"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smtClean="0"/>
                <a:t>Red teams</a:t>
              </a:r>
              <a:endParaRPr lang="en-CA" dirty="0" smtClean="0"/>
            </a:p>
          </p:txBody>
        </p:sp>
      </p:grpSp>
      <p:grpSp>
        <p:nvGrpSpPr>
          <p:cNvPr id="23" name="Group 22"/>
          <p:cNvGrpSpPr/>
          <p:nvPr/>
        </p:nvGrpSpPr>
        <p:grpSpPr>
          <a:xfrm>
            <a:off x="4727016" y="5559678"/>
            <a:ext cx="4281670" cy="532121"/>
            <a:chOff x="4727016" y="5417159"/>
            <a:chExt cx="4281670" cy="532121"/>
          </a:xfrm>
        </p:grpSpPr>
        <p:sp>
          <p:nvSpPr>
            <p:cNvPr id="35" name="Oval 34"/>
            <p:cNvSpPr/>
            <p:nvPr/>
          </p:nvSpPr>
          <p:spPr>
            <a:xfrm>
              <a:off x="4727016" y="5417159"/>
              <a:ext cx="529060" cy="5321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10</a:t>
              </a:r>
              <a:endParaRPr lang="en-CA" sz="1200" b="1" dirty="0"/>
            </a:p>
          </p:txBody>
        </p:sp>
        <p:sp>
          <p:nvSpPr>
            <p:cNvPr id="45" name="TextBox 44"/>
            <p:cNvSpPr txBox="1"/>
            <p:nvPr/>
          </p:nvSpPr>
          <p:spPr bwMode="gray">
            <a:xfrm>
              <a:off x="4825020" y="5551605"/>
              <a:ext cx="4183666"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smtClean="0"/>
                <a:t>Windows 7 – end of life 2020</a:t>
              </a:r>
              <a:endParaRPr lang="en-CA" dirty="0" smtClean="0"/>
            </a:p>
          </p:txBody>
        </p:sp>
      </p:grpSp>
      <p:sp>
        <p:nvSpPr>
          <p:cNvPr id="24" name="TextBox 23"/>
          <p:cNvSpPr txBox="1"/>
          <p:nvPr/>
        </p:nvSpPr>
        <p:spPr bwMode="gray">
          <a:xfrm>
            <a:off x="7416316" y="6548246"/>
            <a:ext cx="1701423"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sz="1000" dirty="0" smtClean="0"/>
              <a:t>Image source: </a:t>
            </a:r>
            <a:r>
              <a:rPr lang="en-US" sz="1000" dirty="0" smtClean="0">
                <a:hlinkClick r:id="rId5"/>
              </a:rPr>
              <a:t>Sporcle</a:t>
            </a:r>
            <a:endParaRPr lang="en-CA" sz="1000" dirty="0" smtClean="0"/>
          </a:p>
        </p:txBody>
      </p:sp>
    </p:spTree>
    <p:extLst>
      <p:ext uri="{BB962C8B-B14F-4D97-AF65-F5344CB8AC3E}">
        <p14:creationId xmlns:p14="http://schemas.microsoft.com/office/powerpoint/2010/main" val="72255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 y="1"/>
            <a:ext cx="9144507" cy="6858380"/>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3140844" y="2856063"/>
            <a:ext cx="1807381" cy="359971"/>
          </a:xfrm>
          <a:prstGeom prst="rect">
            <a:avLst/>
          </a:prstGeom>
        </p:spPr>
      </p:pic>
      <p:sp>
        <p:nvSpPr>
          <p:cNvPr id="5" name="TextBox 4"/>
          <p:cNvSpPr txBox="1"/>
          <p:nvPr/>
        </p:nvSpPr>
        <p:spPr>
          <a:xfrm>
            <a:off x="5877144" y="3032957"/>
            <a:ext cx="2079232" cy="307777"/>
          </a:xfrm>
          <a:prstGeom prst="rect">
            <a:avLst/>
          </a:prstGeom>
          <a:noFill/>
        </p:spPr>
        <p:txBody>
          <a:bodyPr wrap="square" rtlCol="0">
            <a:spAutoFit/>
          </a:bodyPr>
          <a:lstStyle/>
          <a:p>
            <a:pPr algn="ctr"/>
            <a:r>
              <a:rPr lang="en-CA" sz="1400" dirty="0">
                <a:solidFill>
                  <a:srgbClr val="FFFFFF"/>
                </a:solidFill>
                <a:latin typeface="+mj-lt"/>
                <a:ea typeface="Roboto Condensed" charset="0"/>
                <a:cs typeface="Roboto Condensed" charset="0"/>
              </a:rPr>
              <a:t>Welcome to our team</a:t>
            </a:r>
            <a:r>
              <a:rPr lang="en-CA" sz="1400" dirty="0">
                <a:solidFill>
                  <a:srgbClr val="FFFFFF"/>
                </a:solidFill>
                <a:latin typeface="+mj-lt"/>
                <a:ea typeface="Roboto Medium" panose="02000000000000000000" pitchFamily="2" charset="0"/>
              </a:rPr>
              <a:t>.</a:t>
            </a:r>
          </a:p>
        </p:txBody>
      </p:sp>
    </p:spTree>
    <p:extLst>
      <p:ext uri="{BB962C8B-B14F-4D97-AF65-F5344CB8AC3E}">
        <p14:creationId xmlns:p14="http://schemas.microsoft.com/office/powerpoint/2010/main" val="419872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 y="0"/>
            <a:ext cx="9152884" cy="6858000"/>
          </a:xfrm>
          <a:prstGeom prst="rect">
            <a:avLst/>
          </a:prstGeom>
        </p:spPr>
      </p:pic>
      <p:sp>
        <p:nvSpPr>
          <p:cNvPr id="5" name="TextBox 4"/>
          <p:cNvSpPr txBox="1"/>
          <p:nvPr/>
        </p:nvSpPr>
        <p:spPr>
          <a:xfrm>
            <a:off x="215520" y="2600912"/>
            <a:ext cx="6732241" cy="830997"/>
          </a:xfrm>
          <a:prstGeom prst="rect">
            <a:avLst/>
          </a:prstGeom>
          <a:noFill/>
          <a:effectLst>
            <a:softEdge rad="127000"/>
          </a:effectLst>
        </p:spPr>
        <p:txBody>
          <a:bodyPr wrap="square" rtlCol="0">
            <a:spAutoFit/>
          </a:bodyPr>
          <a:lstStyle/>
          <a:p>
            <a:pPr algn="r"/>
            <a:r>
              <a:rPr lang="en-US" sz="3200" b="1" dirty="0">
                <a:solidFill>
                  <a:srgbClr val="FFFFFF">
                    <a:alpha val="95000"/>
                  </a:srgbClr>
                </a:solidFill>
                <a:effectLst>
                  <a:glow rad="12700">
                    <a:srgbClr val="243F54">
                      <a:alpha val="40000"/>
                    </a:srgbClr>
                  </a:glow>
                </a:effectLst>
                <a:latin typeface="+mn-lt"/>
                <a:ea typeface="Montserrat Black" charset="0"/>
                <a:cs typeface="Montserrat Black" charset="0"/>
              </a:rPr>
              <a:t>Threat Landscape Briefing</a:t>
            </a:r>
            <a:r>
              <a:rPr lang="en-US" sz="4400" b="1" dirty="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t/>
            </a:r>
            <a:br>
              <a:rPr lang="en-US" sz="4400" b="1" dirty="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br>
            <a:r>
              <a:rPr lang="en-US" sz="1600" dirty="0" smtClean="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t>December</a:t>
            </a:r>
            <a:r>
              <a:rPr lang="en-US" sz="1600" dirty="0" smtClean="0">
                <a:solidFill>
                  <a:srgbClr val="FFFFFF">
                    <a:alpha val="95000"/>
                  </a:srgbClr>
                </a:solidFill>
                <a:effectLst>
                  <a:glow rad="12700">
                    <a:srgbClr val="243F54">
                      <a:alpha val="40000"/>
                    </a:srgbClr>
                  </a:glow>
                </a:effectLst>
                <a:latin typeface="+mn-lt"/>
                <a:ea typeface="Montserrat Light" charset="0"/>
                <a:cs typeface="Montserrat Light" charset="0"/>
              </a:rPr>
              <a:t> </a:t>
            </a:r>
            <a:r>
              <a:rPr lang="en-US" sz="1600" dirty="0">
                <a:solidFill>
                  <a:srgbClr val="FFFFFF">
                    <a:alpha val="95000"/>
                  </a:srgbClr>
                </a:solidFill>
                <a:effectLst>
                  <a:glow rad="12700">
                    <a:srgbClr val="243F54">
                      <a:alpha val="40000"/>
                    </a:srgbClr>
                  </a:glow>
                </a:effectLst>
                <a:latin typeface="+mn-lt"/>
                <a:ea typeface="Montserrat Light" charset="0"/>
                <a:cs typeface="Montserrat Light" charset="0"/>
              </a:rPr>
              <a:t>2018</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a:xfrm>
            <a:off x="7668344" y="-35699"/>
            <a:ext cx="1334257" cy="469692"/>
          </a:xfrm>
          <a:prstGeom prst="rect">
            <a:avLst/>
          </a:prstGeom>
          <a:noFill/>
          <a:ln>
            <a:noFill/>
          </a:ln>
        </p:spPr>
      </p:pic>
    </p:spTree>
    <p:extLst>
      <p:ext uri="{BB962C8B-B14F-4D97-AF65-F5344CB8AC3E}">
        <p14:creationId xmlns:p14="http://schemas.microsoft.com/office/powerpoint/2010/main" val="37065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9144000" cy="6858000"/>
          </a:xfrm>
          <a:prstGeom prst="rect">
            <a:avLst/>
          </a:prstGeom>
        </p:spPr>
      </p:pic>
      <p:sp>
        <p:nvSpPr>
          <p:cNvPr id="12" name="TextBox 11"/>
          <p:cNvSpPr txBox="1"/>
          <p:nvPr/>
        </p:nvSpPr>
        <p:spPr>
          <a:xfrm>
            <a:off x="-324544" y="469118"/>
            <a:ext cx="4041474" cy="906402"/>
          </a:xfrm>
          <a:prstGeom prst="rect">
            <a:avLst/>
          </a:prstGeom>
          <a:noFill/>
        </p:spPr>
        <p:txBody>
          <a:bodyPr wrap="square" rtlCol="0">
            <a:spAutoFit/>
          </a:bodyPr>
          <a:lstStyle/>
          <a:p>
            <a:pPr marL="534988" algn="l">
              <a:lnSpc>
                <a:spcPct val="90000"/>
              </a:lnSpc>
              <a:spcAft>
                <a:spcPts val="300"/>
              </a:spcAft>
            </a:pPr>
            <a:r>
              <a:rPr lang="en-CA" sz="2800" b="1" dirty="0">
                <a:solidFill>
                  <a:schemeClr val="bg1"/>
                </a:solidFill>
                <a:latin typeface="+mn-lt"/>
                <a:ea typeface="Montserrat Light" charset="0"/>
                <a:cs typeface="Montserrat Light" charset="0"/>
              </a:rPr>
              <a:t>Threat Briefing </a:t>
            </a:r>
          </a:p>
          <a:p>
            <a:pPr marL="534988" algn="l">
              <a:lnSpc>
                <a:spcPct val="90000"/>
              </a:lnSpc>
              <a:spcAft>
                <a:spcPts val="300"/>
              </a:spcAft>
            </a:pPr>
            <a:r>
              <a:rPr lang="en-CA" sz="2800" b="1" dirty="0">
                <a:solidFill>
                  <a:schemeClr val="bg1"/>
                </a:solidFill>
                <a:latin typeface="+mn-lt"/>
                <a:ea typeface="Montserrat Black" charset="0"/>
                <a:cs typeface="Montserrat Black" charset="0"/>
              </a:rPr>
              <a:t>Analysts</a:t>
            </a:r>
            <a:endParaRPr lang="en-CA" sz="2800" b="1" spc="300" dirty="0">
              <a:solidFill>
                <a:schemeClr val="bg1"/>
              </a:solidFill>
              <a:latin typeface="+mn-lt"/>
              <a:ea typeface="Montserrat Black" charset="0"/>
              <a:cs typeface="Montserrat Black" charset="0"/>
            </a:endParaRPr>
          </a:p>
        </p:txBody>
      </p:sp>
      <p:grpSp>
        <p:nvGrpSpPr>
          <p:cNvPr id="14" name="Group 4"/>
          <p:cNvGrpSpPr/>
          <p:nvPr/>
        </p:nvGrpSpPr>
        <p:grpSpPr>
          <a:xfrm>
            <a:off x="3767466" y="3748001"/>
            <a:ext cx="5181476" cy="895947"/>
            <a:chOff x="3794788" y="5726910"/>
            <a:chExt cx="5181476" cy="895947"/>
          </a:xfrm>
        </p:grpSpPr>
        <p:sp>
          <p:nvSpPr>
            <p:cNvPr id="17" name="Title 2"/>
            <p:cNvSpPr txBox="1">
              <a:spLocks/>
            </p:cNvSpPr>
            <p:nvPr/>
          </p:nvSpPr>
          <p:spPr>
            <a:xfrm>
              <a:off x="4817294" y="5758761"/>
              <a:ext cx="4158970"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a:solidFill>
                    <a:schemeClr val="accent1"/>
                  </a:solidFill>
                  <a:ea typeface="Roboto Condensed" charset="0"/>
                  <a:cs typeface="Roboto Condensed" charset="0"/>
                </a:rPr>
                <a:t>Ian Mulholland</a:t>
              </a:r>
            </a:p>
            <a:p>
              <a:pPr algn="l"/>
              <a:r>
                <a:rPr lang="en-CA" sz="1400" dirty="0" smtClean="0">
                  <a:solidFill>
                    <a:schemeClr val="accent1"/>
                  </a:solidFill>
                  <a:ea typeface="Roboto Condensed" charset="0"/>
                  <a:cs typeface="Roboto Condensed" charset="0"/>
                </a:rPr>
                <a:t>Research Manager – </a:t>
              </a:r>
              <a:r>
                <a:rPr lang="en-CA" sz="1400" dirty="0">
                  <a:solidFill>
                    <a:schemeClr val="accent1"/>
                  </a:solidFill>
                  <a:ea typeface="Roboto Condensed" charset="0"/>
                  <a:cs typeface="Roboto Condensed" charset="0"/>
                </a:rPr>
                <a:t>Security, Risk &amp; Compliance</a:t>
              </a:r>
              <a:br>
                <a:rPr lang="en-CA" sz="1400" dirty="0">
                  <a:solidFill>
                    <a:schemeClr val="accent1"/>
                  </a:solidFill>
                  <a:ea typeface="Roboto Condensed" charset="0"/>
                  <a:cs typeface="Roboto Condensed" charset="0"/>
                </a:rPr>
              </a:br>
              <a:r>
                <a:rPr lang="en-CA" sz="2000" dirty="0">
                  <a:ea typeface="Roboto" panose="02000000000000000000" pitchFamily="2" charset="0"/>
                </a:rPr>
                <a:t/>
              </a:r>
              <a:br>
                <a:rPr lang="en-CA" sz="2000" dirty="0">
                  <a:ea typeface="Roboto" panose="02000000000000000000" pitchFamily="2" charset="0"/>
                </a:rPr>
              </a:br>
              <a:endParaRPr lang="en-CA" sz="2000" dirty="0"/>
            </a:p>
          </p:txBody>
        </p:sp>
        <p:pic>
          <p:nvPicPr>
            <p:cNvPr id="18"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788" y="5726910"/>
              <a:ext cx="868465" cy="859937"/>
            </a:xfrm>
            <a:prstGeom prst="ellipse">
              <a:avLst/>
            </a:prstGeom>
          </p:spPr>
        </p:pic>
      </p:grpSp>
      <p:grpSp>
        <p:nvGrpSpPr>
          <p:cNvPr id="19" name="Group 18"/>
          <p:cNvGrpSpPr/>
          <p:nvPr/>
        </p:nvGrpSpPr>
        <p:grpSpPr>
          <a:xfrm>
            <a:off x="3767466" y="2704453"/>
            <a:ext cx="5040000" cy="936447"/>
            <a:chOff x="3757621" y="3147977"/>
            <a:chExt cx="5190232" cy="936447"/>
          </a:xfrm>
        </p:grpSpPr>
        <p:sp>
          <p:nvSpPr>
            <p:cNvPr id="20" name="Title 2"/>
            <p:cNvSpPr txBox="1">
              <a:spLocks/>
            </p:cNvSpPr>
            <p:nvPr/>
          </p:nvSpPr>
          <p:spPr>
            <a:xfrm>
              <a:off x="4788883" y="3220328"/>
              <a:ext cx="4158970"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a:solidFill>
                    <a:schemeClr val="accent1"/>
                  </a:solidFill>
                  <a:ea typeface="Roboto Condensed" charset="0"/>
                  <a:cs typeface="Roboto Condensed" charset="0"/>
                </a:rPr>
                <a:t>Jessica Ireland, MAJ, PMP</a:t>
              </a:r>
            </a:p>
            <a:p>
              <a:pPr algn="l"/>
              <a:r>
                <a:rPr lang="en-CA" sz="1400" b="0" dirty="0">
                  <a:solidFill>
                    <a:schemeClr val="accent1"/>
                  </a:solidFill>
                  <a:ea typeface="Roboto Condensed" charset="0"/>
                  <a:cs typeface="Roboto Condensed" charset="0"/>
                </a:rPr>
                <a:t>Director – Security, Risk &amp; Compliance</a:t>
              </a:r>
              <a:br>
                <a:rPr lang="en-CA" sz="1400" b="0" dirty="0">
                  <a:solidFill>
                    <a:schemeClr val="accent1"/>
                  </a:solidFill>
                  <a:ea typeface="Roboto Condensed" charset="0"/>
                  <a:cs typeface="Roboto Condensed" charset="0"/>
                </a:rPr>
              </a:br>
              <a:r>
                <a:rPr lang="en-CA" sz="1400" b="0" dirty="0">
                  <a:ea typeface="Roboto" panose="02000000000000000000" pitchFamily="2" charset="0"/>
                </a:rPr>
                <a:t/>
              </a:r>
              <a:br>
                <a:rPr lang="en-CA" sz="1400" b="0" dirty="0">
                  <a:ea typeface="Roboto" panose="02000000000000000000" pitchFamily="2" charset="0"/>
                </a:rPr>
              </a:br>
              <a:endParaRPr lang="en-CA" sz="1400" dirty="0"/>
            </a:p>
          </p:txBody>
        </p:sp>
        <p:pic>
          <p:nvPicPr>
            <p:cNvPr id="21" name="Picture 20"/>
            <p:cNvPicPr>
              <a:picLocks noChangeAspect="1"/>
            </p:cNvPicPr>
            <p:nvPr/>
          </p:nvPicPr>
          <p:blipFill rotWithShape="1">
            <a:blip r:embed="rId5"/>
            <a:srcRect l="6564" r="2503" b="4182"/>
            <a:stretch/>
          </p:blipFill>
          <p:spPr>
            <a:xfrm>
              <a:off x="3757621" y="3147977"/>
              <a:ext cx="884047" cy="813322"/>
            </a:xfrm>
            <a:prstGeom prst="ellipse">
              <a:avLst/>
            </a:prstGeom>
          </p:spPr>
        </p:pic>
      </p:grpSp>
      <p:sp>
        <p:nvSpPr>
          <p:cNvPr id="23" name="Title 2"/>
          <p:cNvSpPr txBox="1">
            <a:spLocks/>
          </p:cNvSpPr>
          <p:nvPr/>
        </p:nvSpPr>
        <p:spPr>
          <a:xfrm>
            <a:off x="4793627" y="6065396"/>
            <a:ext cx="4158970"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smtClean="0">
                <a:solidFill>
                  <a:schemeClr val="accent1"/>
                </a:solidFill>
                <a:ea typeface="Roboto Condensed" charset="0"/>
                <a:cs typeface="Roboto Condensed" charset="0"/>
              </a:rPr>
              <a:t>Logan Rohde</a:t>
            </a:r>
            <a:endParaRPr lang="en-CA" sz="2000" b="1" dirty="0">
              <a:solidFill>
                <a:schemeClr val="accent1"/>
              </a:solidFill>
              <a:ea typeface="Roboto Condensed" charset="0"/>
              <a:cs typeface="Roboto Condensed" charset="0"/>
            </a:endParaRPr>
          </a:p>
          <a:p>
            <a:pPr algn="l"/>
            <a:r>
              <a:rPr lang="en-CA" sz="1400" dirty="0" smtClean="0">
                <a:solidFill>
                  <a:schemeClr val="accent1"/>
                </a:solidFill>
                <a:ea typeface="Roboto Condensed" charset="0"/>
                <a:cs typeface="Roboto Condensed" charset="0"/>
              </a:rPr>
              <a:t>Consulting </a:t>
            </a:r>
            <a:r>
              <a:rPr lang="en-CA" sz="1400" dirty="0">
                <a:solidFill>
                  <a:schemeClr val="accent1"/>
                </a:solidFill>
                <a:ea typeface="Roboto Condensed" charset="0"/>
                <a:cs typeface="Roboto Condensed" charset="0"/>
              </a:rPr>
              <a:t>Analyst – Security, Risk &amp; Compliance</a:t>
            </a:r>
            <a:br>
              <a:rPr lang="en-CA" sz="1400" dirty="0">
                <a:solidFill>
                  <a:schemeClr val="accent1"/>
                </a:solidFill>
                <a:ea typeface="Roboto Condensed" charset="0"/>
                <a:cs typeface="Roboto Condensed" charset="0"/>
              </a:rPr>
            </a:br>
            <a:r>
              <a:rPr lang="en-CA" sz="1400" dirty="0">
                <a:ea typeface="Roboto" panose="02000000000000000000" pitchFamily="2" charset="0"/>
              </a:rPr>
              <a:t/>
            </a:r>
            <a:br>
              <a:rPr lang="en-CA" sz="1400" dirty="0">
                <a:ea typeface="Roboto" panose="02000000000000000000" pitchFamily="2" charset="0"/>
              </a:rPr>
            </a:br>
            <a:endParaRPr lang="en-CA" sz="1400" dirty="0"/>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9872" y="5913276"/>
            <a:ext cx="871898" cy="871898"/>
          </a:xfrm>
          <a:prstGeom prst="ellipse">
            <a:avLst/>
          </a:prstGeom>
        </p:spPr>
      </p:pic>
      <p:sp>
        <p:nvSpPr>
          <p:cNvPr id="13" name="Title 2"/>
          <p:cNvSpPr txBox="1">
            <a:spLocks/>
          </p:cNvSpPr>
          <p:nvPr/>
        </p:nvSpPr>
        <p:spPr>
          <a:xfrm>
            <a:off x="4769514" y="5000420"/>
            <a:ext cx="4134855"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sz="2000" b="1" dirty="0" smtClean="0">
                <a:solidFill>
                  <a:schemeClr val="accent1"/>
                </a:solidFill>
                <a:latin typeface="+mn-lt"/>
                <a:ea typeface="Roboto Condensed" charset="0"/>
                <a:cs typeface="Roboto Condensed" charset="0"/>
              </a:rPr>
              <a:t>Michelle Tran</a:t>
            </a:r>
            <a:r>
              <a:rPr lang="en-CA" sz="2000" b="1" dirty="0">
                <a:solidFill>
                  <a:schemeClr val="accent1"/>
                </a:solidFill>
                <a:latin typeface="+mn-lt"/>
                <a:ea typeface="Roboto Condensed" charset="0"/>
                <a:cs typeface="Roboto Condensed" charset="0"/>
              </a:rPr>
              <a:t/>
            </a:r>
            <a:br>
              <a:rPr lang="en-CA" sz="2000" b="1" dirty="0">
                <a:solidFill>
                  <a:schemeClr val="accent1"/>
                </a:solidFill>
                <a:latin typeface="+mn-lt"/>
                <a:ea typeface="Roboto Condensed" charset="0"/>
                <a:cs typeface="Roboto Condensed" charset="0"/>
              </a:rPr>
            </a:br>
            <a:r>
              <a:rPr lang="en-CA" sz="1400" dirty="0" smtClean="0">
                <a:solidFill>
                  <a:schemeClr val="accent1"/>
                </a:solidFill>
                <a:latin typeface="+mn-lt"/>
                <a:ea typeface="Roboto Condensed" charset="0"/>
                <a:cs typeface="Roboto Condensed" charset="0"/>
              </a:rPr>
              <a:t>Consulting Analyst – </a:t>
            </a:r>
            <a:r>
              <a:rPr lang="en-CA" sz="1400" dirty="0">
                <a:solidFill>
                  <a:schemeClr val="accent1"/>
                </a:solidFill>
                <a:latin typeface="+mn-lt"/>
                <a:ea typeface="Roboto Condensed" charset="0"/>
                <a:cs typeface="Roboto Condensed" charset="0"/>
              </a:rPr>
              <a:t>Security, Risk &amp; Compliance</a:t>
            </a:r>
            <a:br>
              <a:rPr lang="en-CA" sz="1400" dirty="0">
                <a:solidFill>
                  <a:schemeClr val="accent1"/>
                </a:solidFill>
                <a:latin typeface="+mn-lt"/>
                <a:ea typeface="Roboto Condensed" charset="0"/>
                <a:cs typeface="Roboto Condensed" charset="0"/>
              </a:rPr>
            </a:br>
            <a:r>
              <a:rPr lang="en-CA" sz="1400" dirty="0">
                <a:solidFill>
                  <a:schemeClr val="accent1"/>
                </a:solidFill>
                <a:ea typeface="Roboto Condensed" charset="0"/>
                <a:cs typeface="Roboto Condensed" charset="0"/>
              </a:rPr>
              <a:t/>
            </a:r>
            <a:br>
              <a:rPr lang="en-CA" sz="1400" dirty="0">
                <a:solidFill>
                  <a:schemeClr val="accent1"/>
                </a:solidFill>
                <a:ea typeface="Roboto Condensed" charset="0"/>
                <a:cs typeface="Roboto Condensed" charset="0"/>
              </a:rPr>
            </a:br>
            <a:endParaRPr lang="en-CA" sz="1400" dirty="0">
              <a:solidFill>
                <a:schemeClr val="accent1"/>
              </a:solidFill>
              <a:ea typeface="Roboto Condensed" charset="0"/>
              <a:cs typeface="Roboto Condensed"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7703" y="4838383"/>
            <a:ext cx="866775" cy="866775"/>
          </a:xfrm>
          <a:prstGeom prst="ellipse">
            <a:avLst/>
          </a:prstGeom>
        </p:spPr>
      </p:pic>
    </p:spTree>
    <p:extLst>
      <p:ext uri="{BB962C8B-B14F-4D97-AF65-F5344CB8AC3E}">
        <p14:creationId xmlns:p14="http://schemas.microsoft.com/office/powerpoint/2010/main" val="115186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66240"/>
          </a:xfrm>
          <a:prstGeom prst="rect">
            <a:avLst/>
          </a:prstGeom>
        </p:spPr>
      </p:pic>
      <p:sp>
        <p:nvSpPr>
          <p:cNvPr id="42" name="TextBox 41"/>
          <p:cNvSpPr txBox="1"/>
          <p:nvPr/>
        </p:nvSpPr>
        <p:spPr>
          <a:xfrm>
            <a:off x="-1" y="1448652"/>
            <a:ext cx="2051721" cy="461665"/>
          </a:xfrm>
          <a:prstGeom prst="rect">
            <a:avLst/>
          </a:prstGeom>
          <a:noFill/>
        </p:spPr>
        <p:txBody>
          <a:bodyPr wrap="square" rtlCol="0">
            <a:spAutoFit/>
          </a:bodyPr>
          <a:lstStyle/>
          <a:p>
            <a:pPr defTabSz="403433"/>
            <a:r>
              <a:rPr lang="en-US" sz="2400" b="1" dirty="0">
                <a:solidFill>
                  <a:schemeClr val="bg1"/>
                </a:solidFill>
                <a:latin typeface="+mj-lt"/>
                <a:ea typeface="Roboto Condensed" charset="0"/>
                <a:cs typeface="Roboto Condensed" charset="0"/>
              </a:rPr>
              <a:t>Topics</a:t>
            </a:r>
          </a:p>
        </p:txBody>
      </p:sp>
      <p:sp>
        <p:nvSpPr>
          <p:cNvPr id="22" name="TextBox 21"/>
          <p:cNvSpPr txBox="1"/>
          <p:nvPr/>
        </p:nvSpPr>
        <p:spPr>
          <a:xfrm>
            <a:off x="6336198" y="332658"/>
            <a:ext cx="2363813" cy="480131"/>
          </a:xfrm>
          <a:prstGeom prst="rect">
            <a:avLst/>
          </a:prstGeom>
          <a:noFill/>
        </p:spPr>
        <p:txBody>
          <a:bodyPr wrap="square" rtlCol="0">
            <a:spAutoFit/>
          </a:bodyPr>
          <a:lstStyle/>
          <a:p>
            <a:pPr marL="534988" algn="r">
              <a:lnSpc>
                <a:spcPct val="90000"/>
              </a:lnSpc>
              <a:spcAft>
                <a:spcPts val="300"/>
              </a:spcAft>
            </a:pPr>
            <a:r>
              <a:rPr lang="en-CA" sz="2800" b="1" dirty="0">
                <a:solidFill>
                  <a:schemeClr val="bg1"/>
                </a:solidFill>
                <a:latin typeface="+mn-lt"/>
                <a:ea typeface="Montserrat Black" charset="0"/>
                <a:cs typeface="Montserrat Black" charset="0"/>
              </a:rPr>
              <a:t>Agenda</a:t>
            </a:r>
            <a:endParaRPr lang="en-CA" sz="2800" b="1" spc="300" dirty="0">
              <a:solidFill>
                <a:schemeClr val="bg1"/>
              </a:solidFill>
              <a:latin typeface="+mn-lt"/>
              <a:ea typeface="Montserrat Black" charset="0"/>
              <a:cs typeface="Montserrat Black" charset="0"/>
            </a:endParaRPr>
          </a:p>
        </p:txBody>
      </p:sp>
      <p:sp>
        <p:nvSpPr>
          <p:cNvPr id="23" name="object 3"/>
          <p:cNvSpPr txBox="1"/>
          <p:nvPr/>
        </p:nvSpPr>
        <p:spPr>
          <a:xfrm>
            <a:off x="539552" y="2348882"/>
            <a:ext cx="5364596" cy="3809248"/>
          </a:xfrm>
          <a:prstGeom prst="rect">
            <a:avLst/>
          </a:prstGeom>
        </p:spPr>
        <p:txBody>
          <a:bodyPr vert="horz" wrap="square" lIns="0" tIns="0" rIns="0" bIns="0" rtlCol="0">
            <a:spAutoFit/>
          </a:bodyPr>
          <a:lstStyle/>
          <a:p>
            <a:pPr marL="11206" marR="186028" algn="l" defTabSz="403433">
              <a:lnSpc>
                <a:spcPct val="104200"/>
              </a:lnSpc>
            </a:pPr>
            <a:r>
              <a:rPr lang="en-US" b="1" spc="-9" dirty="0">
                <a:solidFill>
                  <a:srgbClr val="0070C0"/>
                </a:solidFill>
                <a:latin typeface="+mj-lt"/>
                <a:ea typeface="Roboto Condensed" charset="0"/>
                <a:cs typeface="Roboto Condensed" charset="0"/>
              </a:rPr>
              <a:t>Introduction</a:t>
            </a:r>
            <a:endParaRPr lang="en-US" b="1" dirty="0">
              <a:solidFill>
                <a:srgbClr val="0070C0"/>
              </a:solidFill>
              <a:latin typeface="+mj-lt"/>
              <a:ea typeface="Roboto Condensed" charset="0"/>
              <a:cs typeface="Roboto Condensed" charset="0"/>
            </a:endParaRPr>
          </a:p>
          <a:p>
            <a:pPr marL="11206" marR="186028" algn="l" defTabSz="403433">
              <a:lnSpc>
                <a:spcPct val="104200"/>
              </a:lnSpc>
            </a:pPr>
            <a:endParaRPr lang="en-US" b="1" spc="-4" dirty="0">
              <a:solidFill>
                <a:srgbClr val="636466"/>
              </a:solidFill>
              <a:latin typeface="+mj-lt"/>
              <a:ea typeface="Roboto Condensed" charset="0"/>
              <a:cs typeface="Roboto Condensed" charset="0"/>
            </a:endParaRPr>
          </a:p>
          <a:p>
            <a:pPr marL="11206" marR="186028" algn="l" defTabSz="403433">
              <a:lnSpc>
                <a:spcPct val="104200"/>
              </a:lnSpc>
            </a:pPr>
            <a:r>
              <a:rPr lang="en-CA" b="1" spc="-4" dirty="0">
                <a:solidFill>
                  <a:srgbClr val="0070C0"/>
                </a:solidFill>
                <a:latin typeface="+mj-lt"/>
                <a:ea typeface="Roboto Condensed" charset="0"/>
                <a:cs typeface="Roboto Condensed" charset="0"/>
              </a:rPr>
              <a:t>Cybersecurity</a:t>
            </a:r>
          </a:p>
          <a:p>
            <a:pPr marL="754156" marR="186028" lvl="1" indent="-285750" algn="l" defTabSz="403433">
              <a:lnSpc>
                <a:spcPct val="104200"/>
              </a:lnSpc>
              <a:buFont typeface="Arial" panose="020B0604020202020204" pitchFamily="34" charset="0"/>
              <a:buChar char="•"/>
            </a:pPr>
            <a:r>
              <a:rPr lang="en-CA" sz="1600" dirty="0" smtClean="0"/>
              <a:t>Cybersecurity Year in Review</a:t>
            </a:r>
            <a:br>
              <a:rPr lang="en-CA" sz="1600" dirty="0" smtClean="0"/>
            </a:br>
            <a:endParaRPr lang="en-CA" b="1" spc="-4" dirty="0">
              <a:solidFill>
                <a:srgbClr val="636466"/>
              </a:solidFill>
              <a:latin typeface="+mj-lt"/>
              <a:ea typeface="Roboto Condensed" charset="0"/>
              <a:cs typeface="Roboto Condensed" charset="0"/>
            </a:endParaRPr>
          </a:p>
          <a:p>
            <a:pPr marL="11206" marR="186028" algn="l" defTabSz="403433">
              <a:lnSpc>
                <a:spcPct val="104200"/>
              </a:lnSpc>
            </a:pPr>
            <a:r>
              <a:rPr lang="en-CA" b="1" spc="-4" dirty="0">
                <a:solidFill>
                  <a:srgbClr val="0070C0"/>
                </a:solidFill>
                <a:latin typeface="+mj-lt"/>
                <a:ea typeface="Roboto Condensed" charset="0"/>
                <a:cs typeface="Roboto Condensed" charset="0"/>
              </a:rPr>
              <a:t>Threat Actor Campaigns</a:t>
            </a:r>
          </a:p>
          <a:p>
            <a:pPr marL="742950" marR="186028" lvl="1" indent="-285750" algn="l" defTabSz="403433">
              <a:lnSpc>
                <a:spcPct val="104200"/>
              </a:lnSpc>
              <a:buFont typeface="Arial" panose="020B0604020202020204" pitchFamily="34" charset="0"/>
              <a:buChar char="•"/>
            </a:pPr>
            <a:r>
              <a:rPr lang="en-US" sz="1600" dirty="0" smtClean="0"/>
              <a:t>Facebook breach</a:t>
            </a:r>
            <a:r>
              <a:rPr lang="en-US" sz="1600" dirty="0"/>
              <a:t/>
            </a:r>
            <a:br>
              <a:rPr lang="en-US" sz="1600" dirty="0"/>
            </a:br>
            <a:endParaRPr lang="en-CA" b="1" dirty="0">
              <a:solidFill>
                <a:srgbClr val="0070C0"/>
              </a:solidFill>
              <a:ea typeface="Roboto Condensed" charset="0"/>
              <a:cs typeface="Roboto Condensed" charset="0"/>
            </a:endParaRPr>
          </a:p>
          <a:p>
            <a:pPr algn="l"/>
            <a:r>
              <a:rPr lang="en-CA" b="1" dirty="0">
                <a:solidFill>
                  <a:srgbClr val="0070C0"/>
                </a:solidFill>
                <a:latin typeface="+mj-lt"/>
                <a:ea typeface="Roboto Condensed" charset="0"/>
                <a:cs typeface="Roboto Condensed" charset="0"/>
              </a:rPr>
              <a:t>Regulatory, Compliance, and Legal</a:t>
            </a:r>
          </a:p>
          <a:p>
            <a:pPr marL="742950" marR="186028" lvl="1" indent="-285750" algn="l" defTabSz="403433">
              <a:lnSpc>
                <a:spcPct val="104200"/>
              </a:lnSpc>
              <a:buFont typeface="Arial" panose="020B0604020202020204" pitchFamily="34" charset="0"/>
              <a:buChar char="•"/>
            </a:pPr>
            <a:r>
              <a:rPr lang="en-US" sz="1600" dirty="0" smtClean="0"/>
              <a:t>Compliance technology for security risk?</a:t>
            </a:r>
          </a:p>
          <a:p>
            <a:pPr marL="742950" marR="186028" lvl="1" indent="-285750" algn="l" defTabSz="403433">
              <a:lnSpc>
                <a:spcPct val="104200"/>
              </a:lnSpc>
              <a:buFont typeface="Arial" panose="020B0604020202020204" pitchFamily="34" charset="0"/>
              <a:buChar char="•"/>
            </a:pPr>
            <a:r>
              <a:rPr lang="en-US" sz="1600" dirty="0"/>
              <a:t>M&amp;A and </a:t>
            </a:r>
            <a:r>
              <a:rPr lang="en-US" sz="1600" dirty="0" smtClean="0"/>
              <a:t>security</a:t>
            </a:r>
            <a:r>
              <a:rPr lang="en-CA" sz="1600" dirty="0" smtClean="0"/>
              <a:t/>
            </a:r>
            <a:br>
              <a:rPr lang="en-CA" sz="1600" dirty="0" smtClean="0"/>
            </a:br>
            <a:endParaRPr lang="en-CA" sz="1600" dirty="0" smtClean="0">
              <a:solidFill>
                <a:srgbClr val="636466"/>
              </a:solidFill>
              <a:latin typeface="+mj-lt"/>
              <a:ea typeface="Roboto Condensed" charset="0"/>
              <a:cs typeface="Roboto Condensed" charset="0"/>
            </a:endParaRPr>
          </a:p>
          <a:p>
            <a:pPr algn="l"/>
            <a:r>
              <a:rPr lang="en-CA" b="1" dirty="0" smtClean="0">
                <a:solidFill>
                  <a:srgbClr val="0070C0"/>
                </a:solidFill>
                <a:latin typeface="+mj-lt"/>
                <a:ea typeface="Roboto Condensed" charset="0"/>
                <a:cs typeface="Roboto Condensed" charset="0"/>
              </a:rPr>
              <a:t>Exploitation </a:t>
            </a:r>
            <a:r>
              <a:rPr lang="en-CA" b="1" dirty="0">
                <a:solidFill>
                  <a:srgbClr val="0070C0"/>
                </a:solidFill>
                <a:latin typeface="+mj-lt"/>
                <a:ea typeface="Roboto Condensed" charset="0"/>
                <a:cs typeface="Roboto Condensed" charset="0"/>
              </a:rPr>
              <a:t>and Tactics</a:t>
            </a:r>
          </a:p>
          <a:p>
            <a:pPr marL="742950" lvl="1" indent="-285750" algn="l">
              <a:buFont typeface="Arial" panose="020B0604020202020204" pitchFamily="34" charset="0"/>
              <a:buChar char="•"/>
            </a:pPr>
            <a:r>
              <a:rPr lang="en-US" sz="1600" dirty="0" smtClean="0"/>
              <a:t>Trends to look out for in 2019</a:t>
            </a:r>
            <a:endParaRPr lang="en-US" sz="1600" dirty="0"/>
          </a:p>
        </p:txBody>
      </p:sp>
    </p:spTree>
    <p:extLst>
      <p:ext uri="{BB962C8B-B14F-4D97-AF65-F5344CB8AC3E}">
        <p14:creationId xmlns:p14="http://schemas.microsoft.com/office/powerpoint/2010/main" val="1675815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599892" y="2106114"/>
            <a:ext cx="5184576" cy="584775"/>
          </a:xfrm>
          <a:prstGeom prst="rect">
            <a:avLst/>
          </a:prstGeom>
          <a:noFill/>
        </p:spPr>
        <p:txBody>
          <a:bodyPr wrap="square" rtlCol="0">
            <a:spAutoFit/>
          </a:bodyPr>
          <a:lstStyle/>
          <a:p>
            <a:pPr algn="l"/>
            <a:r>
              <a:rPr lang="en-CA" sz="3200" b="1" dirty="0">
                <a:solidFill>
                  <a:schemeClr val="accent1"/>
                </a:solidFill>
                <a:latin typeface="+mj-lt"/>
                <a:ea typeface="Montserrat Black" charset="0"/>
                <a:cs typeface="Montserrat Black" charset="0"/>
              </a:rPr>
              <a:t>Cybersecurity</a:t>
            </a:r>
            <a:endParaRPr lang="en-US" sz="3200" b="1" dirty="0">
              <a:solidFill>
                <a:schemeClr val="accent1"/>
              </a:solidFill>
              <a:latin typeface="+mj-lt"/>
              <a:ea typeface="Montserrat Black" charset="0"/>
              <a:cs typeface="Montserrat Black" charset="0"/>
            </a:endParaRPr>
          </a:p>
        </p:txBody>
      </p:sp>
      <p:sp>
        <p:nvSpPr>
          <p:cNvPr id="5" name="Text Placeholder 11"/>
          <p:cNvSpPr txBox="1">
            <a:spLocks/>
          </p:cNvSpPr>
          <p:nvPr/>
        </p:nvSpPr>
        <p:spPr bwMode="auto">
          <a:xfrm>
            <a:off x="3599892" y="2897560"/>
            <a:ext cx="5544108" cy="290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a:t>
            </a:r>
            <a:r>
              <a:rPr lang="en-CA" sz="1800" dirty="0" smtClean="0">
                <a:solidFill>
                  <a:schemeClr val="accent1"/>
                </a:solidFill>
                <a:ea typeface="Roboto Condensed" charset="0"/>
                <a:cs typeface="Roboto Condensed" charset="0"/>
              </a:rPr>
              <a:t>Officers</a:t>
            </a:r>
            <a:endParaRPr lang="en-CA" sz="1800" dirty="0">
              <a:solidFill>
                <a:schemeClr val="accent1"/>
              </a:solidFill>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Security Officers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Risk Professionals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Business/Data Owners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Legal, Human Resources, and Public Relations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Vulnerability Management</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Incident Responders, Security Operations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Professionals</a:t>
            </a:r>
          </a:p>
          <a:p>
            <a:endParaRPr lang="en-CA" dirty="0"/>
          </a:p>
        </p:txBody>
      </p:sp>
      <p:sp>
        <p:nvSpPr>
          <p:cNvPr id="6" name="Text Placeholder 10"/>
          <p:cNvSpPr txBox="1">
            <a:spLocks/>
          </p:cNvSpPr>
          <p:nvPr/>
        </p:nvSpPr>
        <p:spPr bwMode="auto">
          <a:xfrm>
            <a:off x="107504" y="512676"/>
            <a:ext cx="2809484" cy="1404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CA" sz="1400" i="1" dirty="0">
                <a:solidFill>
                  <a:schemeClr val="bg1"/>
                </a:solidFill>
                <a:ea typeface="Montserrat Light" charset="0"/>
                <a:cs typeface="Montserrat Light" charset="0"/>
              </a:rPr>
              <a:t>High-level topics such as threat trends, data breaches, control strategies, and exposure to vulnerabilities that act to broaden your understanding of the cybersecurity impact to business.</a:t>
            </a:r>
          </a:p>
        </p:txBody>
      </p:sp>
    </p:spTree>
    <p:extLst>
      <p:ext uri="{BB962C8B-B14F-4D97-AF65-F5344CB8AC3E}">
        <p14:creationId xmlns:p14="http://schemas.microsoft.com/office/powerpoint/2010/main" val="277206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866"/>
            <a:ext cx="9154652" cy="6858000"/>
          </a:xfrm>
          <a:prstGeom prst="rect">
            <a:avLst/>
          </a:prstGeom>
        </p:spPr>
      </p:pic>
      <p:sp>
        <p:nvSpPr>
          <p:cNvPr id="31" name="TextBox 30"/>
          <p:cNvSpPr txBox="1"/>
          <p:nvPr/>
        </p:nvSpPr>
        <p:spPr>
          <a:xfrm>
            <a:off x="3455876" y="895656"/>
            <a:ext cx="5437362" cy="906402"/>
          </a:xfrm>
          <a:prstGeom prst="rect">
            <a:avLst/>
          </a:prstGeom>
          <a:noFill/>
        </p:spPr>
        <p:txBody>
          <a:bodyPr wrap="square" rtlCol="0">
            <a:spAutoFit/>
          </a:bodyPr>
          <a:lstStyle/>
          <a:p>
            <a:pPr marL="534988" algn="r">
              <a:lnSpc>
                <a:spcPct val="90000"/>
              </a:lnSpc>
              <a:spcAft>
                <a:spcPts val="300"/>
              </a:spcAft>
            </a:pPr>
            <a:r>
              <a:rPr lang="en-US" sz="2800" b="1" dirty="0" smtClean="0">
                <a:solidFill>
                  <a:schemeClr val="bg1"/>
                </a:solidFill>
                <a:latin typeface="+mn-lt"/>
                <a:ea typeface="Montserrat Black" charset="0"/>
                <a:cs typeface="Montserrat Black" charset="0"/>
              </a:rPr>
              <a:t>Cybersecurity</a:t>
            </a:r>
          </a:p>
          <a:p>
            <a:pPr marL="534988" algn="r">
              <a:lnSpc>
                <a:spcPct val="90000"/>
              </a:lnSpc>
              <a:spcAft>
                <a:spcPts val="300"/>
              </a:spcAft>
            </a:pPr>
            <a:r>
              <a:rPr lang="en-US" sz="2800" b="1" dirty="0" smtClean="0">
                <a:solidFill>
                  <a:schemeClr val="bg1"/>
                </a:solidFill>
                <a:latin typeface="+mn-lt"/>
                <a:ea typeface="Montserrat Black" charset="0"/>
                <a:cs typeface="Montserrat Black" charset="0"/>
              </a:rPr>
              <a:t>Year in Review</a:t>
            </a:r>
            <a:endParaRPr lang="en-CA" sz="2800" b="1" spc="300" dirty="0">
              <a:solidFill>
                <a:schemeClr val="bg1"/>
              </a:solidFill>
              <a:latin typeface="+mn-lt"/>
              <a:ea typeface="Montserrat Black" charset="0"/>
              <a:cs typeface="Montserrat Black" charset="0"/>
            </a:endParaRPr>
          </a:p>
        </p:txBody>
      </p:sp>
      <p:sp>
        <p:nvSpPr>
          <p:cNvPr id="39" name="Text Placeholder 12"/>
          <p:cNvSpPr txBox="1">
            <a:spLocks/>
          </p:cNvSpPr>
          <p:nvPr/>
        </p:nvSpPr>
        <p:spPr>
          <a:xfrm>
            <a:off x="278100" y="6597352"/>
            <a:ext cx="6084676" cy="307291"/>
          </a:xfrm>
          <a:prstGeom prst="rect">
            <a:avLst/>
          </a:prstGeom>
          <a:noFill/>
          <a:ln w="25400">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000" dirty="0" smtClean="0"/>
              <a:t>Text Sources: </a:t>
            </a:r>
            <a:r>
              <a:rPr lang="en-CA" sz="1000" dirty="0" smtClean="0">
                <a:hlinkClick r:id="rId4"/>
              </a:rPr>
              <a:t>The Tribune</a:t>
            </a:r>
            <a:r>
              <a:rPr lang="en-CA" sz="1000" dirty="0" smtClean="0"/>
              <a:t>; </a:t>
            </a:r>
            <a:r>
              <a:rPr lang="en-CA" sz="1000" dirty="0" smtClean="0">
                <a:hlinkClick r:id="rId5"/>
              </a:rPr>
              <a:t>Time</a:t>
            </a:r>
            <a:r>
              <a:rPr lang="en-CA" sz="1000" dirty="0" smtClean="0"/>
              <a:t>; </a:t>
            </a:r>
            <a:r>
              <a:rPr lang="en-CA" sz="1000" dirty="0" smtClean="0">
                <a:hlinkClick r:id="rId6"/>
              </a:rPr>
              <a:t>Wired</a:t>
            </a:r>
            <a:r>
              <a:rPr lang="en-CA" sz="1000" dirty="0" smtClean="0"/>
              <a:t>; </a:t>
            </a:r>
            <a:r>
              <a:rPr lang="en-CA" sz="1000" dirty="0" smtClean="0">
                <a:hlinkClick r:id="rId7"/>
              </a:rPr>
              <a:t>CNBC</a:t>
            </a:r>
            <a:r>
              <a:rPr lang="en-CA" sz="1000" dirty="0" smtClean="0"/>
              <a:t>; </a:t>
            </a:r>
            <a:r>
              <a:rPr lang="en-CA" sz="1000" dirty="0" smtClean="0">
                <a:hlinkClick r:id="rId8"/>
              </a:rPr>
              <a:t>McAfee</a:t>
            </a:r>
            <a:endParaRPr lang="en-CA" sz="900" dirty="0"/>
          </a:p>
        </p:txBody>
      </p:sp>
      <p:sp>
        <p:nvSpPr>
          <p:cNvPr id="9" name="Title 1"/>
          <p:cNvSpPr txBox="1">
            <a:spLocks/>
          </p:cNvSpPr>
          <p:nvPr/>
        </p:nvSpPr>
        <p:spPr>
          <a:xfrm>
            <a:off x="0" y="2142683"/>
            <a:ext cx="9144000" cy="485282"/>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2400" dirty="0" smtClean="0"/>
              <a:t>2018 has seen some important events in cybersecurity</a:t>
            </a:r>
            <a:endParaRPr lang="en-US" sz="2400" dirty="0"/>
          </a:p>
        </p:txBody>
      </p:sp>
      <p:sp>
        <p:nvSpPr>
          <p:cNvPr id="10" name="Text Placeholder 3"/>
          <p:cNvSpPr txBox="1">
            <a:spLocks/>
          </p:cNvSpPr>
          <p:nvPr/>
        </p:nvSpPr>
        <p:spPr>
          <a:xfrm>
            <a:off x="2514600" y="2573047"/>
            <a:ext cx="4114800" cy="313339"/>
          </a:xfrm>
          <a:prstGeom prst="rect">
            <a:avLst/>
          </a:prstGeom>
        </p:spPr>
        <p:txBody>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smtClean="0"/>
              <a:t>I have highlighted four of these events below:</a:t>
            </a:r>
            <a:endParaRPr lang="en-US" sz="1400" dirty="0"/>
          </a:p>
        </p:txBody>
      </p:sp>
      <p:sp>
        <p:nvSpPr>
          <p:cNvPr id="11" name="Sev01"/>
          <p:cNvSpPr/>
          <p:nvPr/>
        </p:nvSpPr>
        <p:spPr>
          <a:xfrm>
            <a:off x="560471" y="3108142"/>
            <a:ext cx="1209747" cy="120974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1">
                  <a:lumMod val="50000"/>
                </a:schemeClr>
              </a:solidFill>
              <a:latin typeface="FontAwesome" pitchFamily="2" charset="0"/>
            </a:endParaRPr>
          </a:p>
        </p:txBody>
      </p:sp>
      <p:sp>
        <p:nvSpPr>
          <p:cNvPr id="14" name="Rounded Rectangle 13"/>
          <p:cNvSpPr/>
          <p:nvPr/>
        </p:nvSpPr>
        <p:spPr>
          <a:xfrm>
            <a:off x="1144170" y="2992928"/>
            <a:ext cx="3341206" cy="1440174"/>
          </a:xfrm>
          <a:prstGeom prst="roundRect">
            <a:avLst>
              <a:gd name="adj" fmla="val 55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693934" y="3054678"/>
            <a:ext cx="2851865" cy="1278812"/>
          </a:xfrm>
          <a:prstGeom prst="rect">
            <a:avLst/>
          </a:prstGeom>
          <a:noFill/>
        </p:spPr>
        <p:txBody>
          <a:bodyPr wrap="square" rtlCol="0">
            <a:spAutoFit/>
          </a:bodyPr>
          <a:lstStyle/>
          <a:p>
            <a:pPr algn="ctr"/>
            <a:r>
              <a:rPr lang="en-US" sz="1200" b="1" dirty="0" smtClean="0">
                <a:solidFill>
                  <a:schemeClr val="accent1"/>
                </a:solidFill>
                <a:latin typeface="+mj-lt"/>
              </a:rPr>
              <a:t>Aadhaar</a:t>
            </a:r>
          </a:p>
          <a:p>
            <a:pPr lvl="0">
              <a:spcBef>
                <a:spcPct val="20000"/>
              </a:spcBef>
              <a:defRPr/>
            </a:pPr>
            <a:r>
              <a:rPr lang="en-US" sz="1050" dirty="0"/>
              <a:t>Early this year, for the price of only approximately 7 US dollars, a person could purchase a service </a:t>
            </a:r>
            <a:r>
              <a:rPr lang="en-US" sz="1050" dirty="0" smtClean="0"/>
              <a:t>that </a:t>
            </a:r>
            <a:r>
              <a:rPr lang="en-US" sz="1050" dirty="0"/>
              <a:t>would allow </a:t>
            </a:r>
            <a:r>
              <a:rPr lang="en-US" sz="1050" dirty="0" smtClean="0"/>
              <a:t>one to access the personal </a:t>
            </a:r>
            <a:r>
              <a:rPr lang="en-US" sz="1050" dirty="0"/>
              <a:t>details on any of the more than 1 billion Indian residents currently in possession of an Aadhaar number. </a:t>
            </a:r>
            <a:endParaRPr lang="en-US" sz="1050" dirty="0">
              <a:solidFill>
                <a:schemeClr val="bg1">
                  <a:lumMod val="50000"/>
                </a:schemeClr>
              </a:solidFill>
            </a:endParaRPr>
          </a:p>
        </p:txBody>
      </p:sp>
      <p:sp>
        <p:nvSpPr>
          <p:cNvPr id="17" name="Rounded Rectangle 16"/>
          <p:cNvSpPr/>
          <p:nvPr/>
        </p:nvSpPr>
        <p:spPr>
          <a:xfrm>
            <a:off x="4692173" y="4730403"/>
            <a:ext cx="3341206" cy="1440174"/>
          </a:xfrm>
          <a:prstGeom prst="roundRect">
            <a:avLst>
              <a:gd name="adj" fmla="val 555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788317" y="4988825"/>
            <a:ext cx="2580693" cy="955646"/>
          </a:xfrm>
          <a:prstGeom prst="rect">
            <a:avLst/>
          </a:prstGeom>
          <a:noFill/>
        </p:spPr>
        <p:txBody>
          <a:bodyPr wrap="square" rtlCol="0">
            <a:spAutoFit/>
          </a:bodyPr>
          <a:lstStyle/>
          <a:p>
            <a:pPr algn="ctr"/>
            <a:r>
              <a:rPr lang="en-US" sz="1200" b="1" dirty="0" smtClean="0">
                <a:solidFill>
                  <a:schemeClr val="accent2"/>
                </a:solidFill>
              </a:rPr>
              <a:t>Exactis</a:t>
            </a:r>
            <a:endParaRPr lang="en-US" sz="1200" b="1" dirty="0">
              <a:solidFill>
                <a:schemeClr val="accent2"/>
              </a:solidFill>
            </a:endParaRPr>
          </a:p>
          <a:p>
            <a:pPr lvl="0">
              <a:spcBef>
                <a:spcPct val="20000"/>
              </a:spcBef>
              <a:defRPr/>
            </a:pPr>
            <a:r>
              <a:rPr lang="en-US" sz="1050" dirty="0"/>
              <a:t>In June of this year, it was discovered that </a:t>
            </a:r>
            <a:r>
              <a:rPr lang="en-US" sz="1050" dirty="0" smtClean="0"/>
              <a:t>the Exactis </a:t>
            </a:r>
            <a:r>
              <a:rPr lang="en-US" sz="1050" dirty="0"/>
              <a:t>database was sitting on a </a:t>
            </a:r>
            <a:r>
              <a:rPr lang="en-US" sz="1050" dirty="0" smtClean="0"/>
              <a:t>publicly accessible </a:t>
            </a:r>
            <a:r>
              <a:rPr lang="en-US" sz="1050" dirty="0"/>
              <a:t>server. Roughly 340 million records were exposed.</a:t>
            </a:r>
          </a:p>
        </p:txBody>
      </p:sp>
      <p:sp>
        <p:nvSpPr>
          <p:cNvPr id="19" name="Sev02"/>
          <p:cNvSpPr/>
          <p:nvPr/>
        </p:nvSpPr>
        <p:spPr>
          <a:xfrm>
            <a:off x="7451435" y="4845616"/>
            <a:ext cx="1209747" cy="120974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accent2">
                  <a:lumMod val="50000"/>
                </a:schemeClr>
              </a:solidFill>
              <a:latin typeface="FontAwesome" pitchFamily="2" charset="0"/>
            </a:endParaRPr>
          </a:p>
        </p:txBody>
      </p:sp>
      <p:sp>
        <p:nvSpPr>
          <p:cNvPr id="21" name="Rounded Rectangle 20"/>
          <p:cNvSpPr/>
          <p:nvPr/>
        </p:nvSpPr>
        <p:spPr>
          <a:xfrm>
            <a:off x="1144170" y="4730763"/>
            <a:ext cx="3341206" cy="1440174"/>
          </a:xfrm>
          <a:prstGeom prst="roundRect">
            <a:avLst>
              <a:gd name="adj" fmla="val 555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770218" y="4725144"/>
            <a:ext cx="2667033" cy="1440394"/>
          </a:xfrm>
          <a:prstGeom prst="rect">
            <a:avLst/>
          </a:prstGeom>
          <a:noFill/>
        </p:spPr>
        <p:txBody>
          <a:bodyPr wrap="square" rtlCol="0">
            <a:spAutoFit/>
          </a:bodyPr>
          <a:lstStyle/>
          <a:p>
            <a:pPr algn="ctr"/>
            <a:r>
              <a:rPr lang="en-US" sz="1200" b="1" dirty="0" smtClean="0">
                <a:solidFill>
                  <a:schemeClr val="accent3"/>
                </a:solidFill>
              </a:rPr>
              <a:t>Facebook</a:t>
            </a:r>
            <a:endParaRPr lang="en-US" sz="1200" b="1" dirty="0">
              <a:solidFill>
                <a:schemeClr val="accent3"/>
              </a:solidFill>
            </a:endParaRPr>
          </a:p>
          <a:p>
            <a:pPr lvl="0">
              <a:spcBef>
                <a:spcPct val="20000"/>
              </a:spcBef>
              <a:defRPr/>
            </a:pPr>
            <a:r>
              <a:rPr lang="en-US" sz="1050" dirty="0"/>
              <a:t>On September </a:t>
            </a:r>
            <a:r>
              <a:rPr lang="en-US" sz="1050" dirty="0" smtClean="0"/>
              <a:t>28, </a:t>
            </a:r>
            <a:r>
              <a:rPr lang="en-US" sz="1050" dirty="0"/>
              <a:t>the company revealed </a:t>
            </a:r>
            <a:r>
              <a:rPr lang="en-US" sz="1050" dirty="0" smtClean="0"/>
              <a:t>that </a:t>
            </a:r>
            <a:r>
              <a:rPr lang="en-US" sz="1050" dirty="0"/>
              <a:t>a vulnerability in </a:t>
            </a:r>
            <a:r>
              <a:rPr lang="en-US" sz="1050" dirty="0" smtClean="0"/>
              <a:t>its </a:t>
            </a:r>
            <a:r>
              <a:rPr lang="en-US" sz="1050" dirty="0"/>
              <a:t>system </a:t>
            </a:r>
            <a:r>
              <a:rPr lang="en-US" sz="1050" dirty="0" smtClean="0"/>
              <a:t>allowed </a:t>
            </a:r>
            <a:r>
              <a:rPr lang="en-US" sz="1050" dirty="0"/>
              <a:t>malicious threat actors to take control of other users' </a:t>
            </a:r>
            <a:r>
              <a:rPr lang="en-US" sz="1050" dirty="0" smtClean="0"/>
              <a:t>accounts </a:t>
            </a:r>
            <a:r>
              <a:rPr lang="en-US" sz="1050" dirty="0"/>
              <a:t>and consequently view any of the information stored within the profile. Nearly 50 million accounts were </a:t>
            </a:r>
            <a:r>
              <a:rPr lang="en-US" sz="1050" dirty="0" smtClean="0"/>
              <a:t>impacted. </a:t>
            </a:r>
            <a:endParaRPr lang="en-US" sz="1050" dirty="0"/>
          </a:p>
        </p:txBody>
      </p:sp>
      <p:sp>
        <p:nvSpPr>
          <p:cNvPr id="23" name="Rounded Rectangle 22"/>
          <p:cNvSpPr/>
          <p:nvPr/>
        </p:nvSpPr>
        <p:spPr>
          <a:xfrm>
            <a:off x="4692173" y="2997850"/>
            <a:ext cx="3341206" cy="1440174"/>
          </a:xfrm>
          <a:prstGeom prst="roundRect">
            <a:avLst>
              <a:gd name="adj" fmla="val 555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4791609" y="3154400"/>
            <a:ext cx="2580693" cy="1117229"/>
          </a:xfrm>
          <a:prstGeom prst="rect">
            <a:avLst/>
          </a:prstGeom>
          <a:noFill/>
        </p:spPr>
        <p:txBody>
          <a:bodyPr wrap="square" rtlCol="0">
            <a:spAutoFit/>
          </a:bodyPr>
          <a:lstStyle/>
          <a:p>
            <a:pPr algn="ctr"/>
            <a:r>
              <a:rPr lang="en-US" sz="1200" b="1" dirty="0" smtClean="0">
                <a:solidFill>
                  <a:schemeClr val="tx2"/>
                </a:solidFill>
              </a:rPr>
              <a:t>Under Armor</a:t>
            </a:r>
            <a:endParaRPr lang="en-US" sz="1200" b="1" dirty="0">
              <a:solidFill>
                <a:schemeClr val="tx2"/>
              </a:solidFill>
            </a:endParaRPr>
          </a:p>
          <a:p>
            <a:pPr lvl="0">
              <a:spcBef>
                <a:spcPct val="20000"/>
              </a:spcBef>
              <a:defRPr/>
            </a:pPr>
            <a:r>
              <a:rPr lang="en-US" sz="1050" dirty="0"/>
              <a:t>On March </a:t>
            </a:r>
            <a:r>
              <a:rPr lang="en-US" sz="1050" dirty="0" smtClean="0"/>
              <a:t>29, </a:t>
            </a:r>
            <a:r>
              <a:rPr lang="en-US" sz="1050" dirty="0"/>
              <a:t>Under Armor announced that threat actors had gained unauthorized access to data from an estimated 150 million MyFitnessPal user accounts.</a:t>
            </a:r>
          </a:p>
        </p:txBody>
      </p:sp>
      <p:sp>
        <p:nvSpPr>
          <p:cNvPr id="25" name="Sev03"/>
          <p:cNvSpPr/>
          <p:nvPr/>
        </p:nvSpPr>
        <p:spPr>
          <a:xfrm>
            <a:off x="560471" y="4861364"/>
            <a:ext cx="1209747" cy="120974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FontAwesome" pitchFamily="2" charset="0"/>
              <a:cs typeface="+mj-cs"/>
            </a:endParaRPr>
          </a:p>
        </p:txBody>
      </p:sp>
      <p:sp>
        <p:nvSpPr>
          <p:cNvPr id="26" name="Sev04"/>
          <p:cNvSpPr/>
          <p:nvPr/>
        </p:nvSpPr>
        <p:spPr>
          <a:xfrm>
            <a:off x="7454340" y="3109201"/>
            <a:ext cx="1209747" cy="120974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4">
                  <a:lumMod val="50000"/>
                </a:schemeClr>
              </a:solidFill>
              <a:latin typeface="FontAwesome" pitchFamily="2" charset="0"/>
            </a:endParaRPr>
          </a:p>
        </p:txBody>
      </p:sp>
      <p:pic>
        <p:nvPicPr>
          <p:cNvPr id="3" name="Picture 2"/>
          <p:cNvPicPr>
            <a:picLocks noChangeAspect="1"/>
          </p:cNvPicPr>
          <p:nvPr/>
        </p:nvPicPr>
        <p:blipFill>
          <a:blip r:embed="rId9"/>
          <a:stretch>
            <a:fillRect/>
          </a:stretch>
        </p:blipFill>
        <p:spPr>
          <a:xfrm>
            <a:off x="539552" y="3284984"/>
            <a:ext cx="1230666" cy="804666"/>
          </a:xfrm>
          <a:prstGeom prst="rect">
            <a:avLst/>
          </a:prstGeom>
        </p:spPr>
      </p:pic>
      <p:pic>
        <p:nvPicPr>
          <p:cNvPr id="4" name="Picture 3"/>
          <p:cNvPicPr>
            <a:picLocks noChangeAspect="1"/>
          </p:cNvPicPr>
          <p:nvPr/>
        </p:nvPicPr>
        <p:blipFill>
          <a:blip r:embed="rId10"/>
          <a:stretch>
            <a:fillRect/>
          </a:stretch>
        </p:blipFill>
        <p:spPr>
          <a:xfrm>
            <a:off x="7450107" y="3352271"/>
            <a:ext cx="1253285" cy="722107"/>
          </a:xfrm>
          <a:prstGeom prst="rect">
            <a:avLst/>
          </a:prstGeom>
        </p:spPr>
      </p:pic>
      <p:pic>
        <p:nvPicPr>
          <p:cNvPr id="5" name="Picture 4" descr="Screen Clipp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39089" y="5122654"/>
            <a:ext cx="1228299" cy="604276"/>
          </a:xfrm>
          <a:prstGeom prst="rect">
            <a:avLst/>
          </a:prstGeom>
        </p:spPr>
      </p:pic>
      <p:pic>
        <p:nvPicPr>
          <p:cNvPr id="7" name="Picture 6"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1009" y="5053056"/>
            <a:ext cx="1219209" cy="860220"/>
          </a:xfrm>
          <a:prstGeom prst="rect">
            <a:avLst/>
          </a:prstGeom>
        </p:spPr>
      </p:pic>
    </p:spTree>
    <p:extLst>
      <p:ext uri="{BB962C8B-B14F-4D97-AF65-F5344CB8AC3E}">
        <p14:creationId xmlns:p14="http://schemas.microsoft.com/office/powerpoint/2010/main" val="6416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2"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anim calcmode="lin" valueType="num">
                                      <p:cBhvr>
                                        <p:cTn id="62" dur="500" fill="hold"/>
                                        <p:tgtEl>
                                          <p:spTgt spid="24"/>
                                        </p:tgtEl>
                                        <p:attrNameLst>
                                          <p:attrName>ppt_x</p:attrName>
                                        </p:attrNameLst>
                                      </p:cBhvr>
                                      <p:tavLst>
                                        <p:tav tm="0">
                                          <p:val>
                                            <p:strVal val="#ppt_x"/>
                                          </p:val>
                                        </p:tav>
                                        <p:tav tm="100000">
                                          <p:val>
                                            <p:strVal val="#ppt_x"/>
                                          </p:val>
                                        </p:tav>
                                      </p:tavLst>
                                    </p:anim>
                                    <p:anim calcmode="lin" valueType="num">
                                      <p:cBhvr>
                                        <p:cTn id="6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p:bldP spid="17" grpId="0" animBg="1"/>
      <p:bldP spid="18" grpId="0"/>
      <p:bldP spid="19" grpId="0" animBg="1"/>
      <p:bldP spid="21" grpId="0" animBg="1"/>
      <p:bldP spid="22" grpId="0"/>
      <p:bldP spid="23" grpId="0" animBg="1"/>
      <p:bldP spid="24" grpId="0"/>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866"/>
            <a:ext cx="9154652" cy="6858000"/>
          </a:xfrm>
          <a:prstGeom prst="rect">
            <a:avLst/>
          </a:prstGeom>
        </p:spPr>
      </p:pic>
      <p:sp>
        <p:nvSpPr>
          <p:cNvPr id="31" name="TextBox 30"/>
          <p:cNvSpPr txBox="1"/>
          <p:nvPr/>
        </p:nvSpPr>
        <p:spPr>
          <a:xfrm>
            <a:off x="3455876" y="895656"/>
            <a:ext cx="5437362" cy="906402"/>
          </a:xfrm>
          <a:prstGeom prst="rect">
            <a:avLst/>
          </a:prstGeom>
          <a:noFill/>
        </p:spPr>
        <p:txBody>
          <a:bodyPr wrap="square" rtlCol="0">
            <a:spAutoFit/>
          </a:bodyPr>
          <a:lstStyle/>
          <a:p>
            <a:pPr marL="534988" algn="r">
              <a:lnSpc>
                <a:spcPct val="90000"/>
              </a:lnSpc>
              <a:spcAft>
                <a:spcPts val="300"/>
              </a:spcAft>
            </a:pPr>
            <a:r>
              <a:rPr lang="en-US" sz="2800" b="1" dirty="0" smtClean="0">
                <a:solidFill>
                  <a:schemeClr val="bg1"/>
                </a:solidFill>
                <a:latin typeface="+mn-lt"/>
                <a:ea typeface="Montserrat Black" charset="0"/>
                <a:cs typeface="Montserrat Black" charset="0"/>
              </a:rPr>
              <a:t>Cybersecurity</a:t>
            </a:r>
          </a:p>
          <a:p>
            <a:pPr marL="534988" algn="r">
              <a:lnSpc>
                <a:spcPct val="90000"/>
              </a:lnSpc>
              <a:spcAft>
                <a:spcPts val="300"/>
              </a:spcAft>
            </a:pPr>
            <a:r>
              <a:rPr lang="en-US" sz="2800" b="1" dirty="0" smtClean="0">
                <a:solidFill>
                  <a:schemeClr val="bg1"/>
                </a:solidFill>
                <a:latin typeface="+mn-lt"/>
                <a:ea typeface="Montserrat Black" charset="0"/>
                <a:cs typeface="Montserrat Black" charset="0"/>
              </a:rPr>
              <a:t>Year in Review</a:t>
            </a:r>
            <a:endParaRPr lang="en-CA" sz="2800" b="1" spc="300" dirty="0">
              <a:solidFill>
                <a:schemeClr val="bg1"/>
              </a:solidFill>
              <a:latin typeface="+mn-lt"/>
              <a:ea typeface="Montserrat Black" charset="0"/>
              <a:cs typeface="Montserrat Black" charset="0"/>
            </a:endParaRPr>
          </a:p>
        </p:txBody>
      </p:sp>
      <p:sp>
        <p:nvSpPr>
          <p:cNvPr id="39" name="Text Placeholder 12"/>
          <p:cNvSpPr txBox="1">
            <a:spLocks/>
          </p:cNvSpPr>
          <p:nvPr/>
        </p:nvSpPr>
        <p:spPr>
          <a:xfrm>
            <a:off x="278100" y="6597352"/>
            <a:ext cx="6084676" cy="307291"/>
          </a:xfrm>
          <a:prstGeom prst="rect">
            <a:avLst/>
          </a:prstGeom>
          <a:noFill/>
          <a:ln w="25400">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000" dirty="0" smtClean="0"/>
              <a:t>Text Sources: </a:t>
            </a:r>
            <a:r>
              <a:rPr lang="en-CA" sz="1000" dirty="0" smtClean="0">
                <a:hlinkClick r:id="rId4"/>
              </a:rPr>
              <a:t>Forbes</a:t>
            </a:r>
            <a:r>
              <a:rPr lang="en-CA" sz="1000" dirty="0" smtClean="0"/>
              <a:t>; </a:t>
            </a:r>
            <a:r>
              <a:rPr lang="en-CA" sz="1000" dirty="0" smtClean="0">
                <a:hlinkClick r:id="rId5"/>
              </a:rPr>
              <a:t>SiliconRepublic</a:t>
            </a:r>
            <a:endParaRPr lang="en-CA" sz="900" dirty="0"/>
          </a:p>
        </p:txBody>
      </p:sp>
      <p:cxnSp>
        <p:nvCxnSpPr>
          <p:cNvPr id="101" name="Straight Connector 100"/>
          <p:cNvCxnSpPr>
            <a:stCxn id="112" idx="5"/>
          </p:cNvCxnSpPr>
          <p:nvPr/>
        </p:nvCxnSpPr>
        <p:spPr>
          <a:xfrm>
            <a:off x="2075514" y="3315571"/>
            <a:ext cx="750083" cy="812769"/>
          </a:xfrm>
          <a:prstGeom prst="line">
            <a:avLst/>
          </a:prstGeom>
          <a:noFill/>
          <a:ln w="19050" cap="flat" cmpd="sng" algn="ctr">
            <a:solidFill>
              <a:srgbClr val="97AEA0"/>
            </a:solidFill>
            <a:prstDash val="solid"/>
          </a:ln>
          <a:effectLst/>
        </p:spPr>
      </p:cxnSp>
      <p:cxnSp>
        <p:nvCxnSpPr>
          <p:cNvPr id="102" name="Straight Connector 101"/>
          <p:cNvCxnSpPr/>
          <p:nvPr/>
        </p:nvCxnSpPr>
        <p:spPr>
          <a:xfrm flipH="1">
            <a:off x="3403460" y="3825224"/>
            <a:ext cx="576062" cy="373231"/>
          </a:xfrm>
          <a:prstGeom prst="line">
            <a:avLst/>
          </a:prstGeom>
          <a:noFill/>
          <a:ln w="19050" cap="flat" cmpd="sng" algn="ctr">
            <a:solidFill>
              <a:srgbClr val="7D9892"/>
            </a:solidFill>
            <a:prstDash val="solid"/>
          </a:ln>
          <a:effectLst/>
        </p:spPr>
      </p:cxnSp>
      <p:cxnSp>
        <p:nvCxnSpPr>
          <p:cNvPr id="103" name="Straight Connector 102"/>
          <p:cNvCxnSpPr/>
          <p:nvPr/>
        </p:nvCxnSpPr>
        <p:spPr>
          <a:xfrm>
            <a:off x="4604582" y="3799677"/>
            <a:ext cx="834515" cy="638639"/>
          </a:xfrm>
          <a:prstGeom prst="line">
            <a:avLst/>
          </a:prstGeom>
          <a:noFill/>
          <a:ln w="19050" cap="flat" cmpd="sng" algn="ctr">
            <a:solidFill>
              <a:srgbClr val="688687"/>
            </a:solidFill>
            <a:prstDash val="solid"/>
          </a:ln>
          <a:effectLst/>
        </p:spPr>
      </p:cxnSp>
      <p:sp>
        <p:nvSpPr>
          <p:cNvPr id="104" name="Text Placeholder 2"/>
          <p:cNvSpPr txBox="1">
            <a:spLocks/>
          </p:cNvSpPr>
          <p:nvPr/>
        </p:nvSpPr>
        <p:spPr>
          <a:xfrm>
            <a:off x="935596" y="2180291"/>
            <a:ext cx="7189497" cy="276467"/>
          </a:xfrm>
          <a:prstGeom prst="rect">
            <a:avLst/>
          </a:prstGeom>
        </p:spPr>
        <p:txBody>
          <a:bodyPr vert="horz" lIns="0" tIns="0" rIns="0" bIns="0" rtlCol="0">
            <a:noAutofit/>
          </a:bodyPr>
          <a:lstStyle>
            <a:lvl1pPr marL="0" indent="0" algn="ctr" defTabSz="1219170" rtl="0" eaLnBrk="1" latinLnBrk="0" hangingPunct="1">
              <a:lnSpc>
                <a:spcPct val="86000"/>
              </a:lnSpc>
              <a:spcBef>
                <a:spcPts val="0"/>
              </a:spcBef>
              <a:buClr>
                <a:schemeClr val="accent1"/>
              </a:buClr>
              <a:buFont typeface="Arial" panose="020B0604020202020204" pitchFamily="34" charset="0"/>
              <a:buNone/>
              <a:defRPr sz="1800" kern="800" spc="-13" baseline="0">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86000"/>
              </a:lnSpc>
              <a:spcBef>
                <a:spcPts val="0"/>
              </a:spcBef>
              <a:spcAft>
                <a:spcPts val="0"/>
              </a:spcAft>
              <a:buClr>
                <a:srgbClr val="97AEA0"/>
              </a:buClr>
              <a:buSzTx/>
              <a:buFont typeface="Arial" panose="020B0604020202020204" pitchFamily="34" charset="0"/>
              <a:buNone/>
              <a:tabLst/>
              <a:defRPr/>
            </a:pPr>
            <a:r>
              <a:rPr lang="en-US" sz="2400" b="1" dirty="0" smtClean="0"/>
              <a:t>Some of the trends of 2018</a:t>
            </a:r>
            <a:endParaRPr kumimoji="0" lang="en-US" sz="2400" b="1" i="0" u="none" strike="noStrike" kern="800" cap="none" spc="-13" normalizeH="0" baseline="0" noProof="0" dirty="0">
              <a:ln>
                <a:noFill/>
              </a:ln>
              <a:effectLst/>
              <a:uLnTx/>
              <a:uFillTx/>
            </a:endParaRPr>
          </a:p>
        </p:txBody>
      </p:sp>
      <p:sp>
        <p:nvSpPr>
          <p:cNvPr id="105" name="TextBox 104"/>
          <p:cNvSpPr txBox="1"/>
          <p:nvPr/>
        </p:nvSpPr>
        <p:spPr>
          <a:xfrm>
            <a:off x="2311929" y="4801505"/>
            <a:ext cx="1480190" cy="1015663"/>
          </a:xfrm>
          <a:prstGeom prst="rect">
            <a:avLst/>
          </a:prstGeom>
          <a:noFill/>
        </p:spPr>
        <p:txBody>
          <a:bodyPr wrap="square" rtlCol="0">
            <a:spAutoFit/>
          </a:bodyPr>
          <a:lstStyle/>
          <a:p>
            <a:pPr defTabSz="1219170" fontAlgn="auto">
              <a:spcBef>
                <a:spcPts val="0"/>
              </a:spcBef>
              <a:spcAft>
                <a:spcPts val="0"/>
              </a:spcAft>
            </a:pPr>
            <a:r>
              <a:rPr lang="en-US" b="1" dirty="0" smtClean="0">
                <a:latin typeface="+mn-lt"/>
              </a:rPr>
              <a:t>Hiring Talent</a:t>
            </a:r>
            <a:endParaRPr lang="en-US" b="1" dirty="0">
              <a:latin typeface="+mn-lt"/>
            </a:endParaRPr>
          </a:p>
          <a:p>
            <a:pPr marL="171450" indent="-171450" algn="l" defTabSz="1219170" fontAlgn="auto">
              <a:spcBef>
                <a:spcPts val="0"/>
              </a:spcBef>
              <a:spcAft>
                <a:spcPts val="0"/>
              </a:spcAft>
              <a:buFont typeface="Arial" panose="020B0604020202020204" pitchFamily="34" charset="0"/>
              <a:buChar char="•"/>
            </a:pPr>
            <a:r>
              <a:rPr lang="en-US" sz="1200" dirty="0" smtClean="0">
                <a:latin typeface="+mn-lt"/>
              </a:rPr>
              <a:t>Cybersecurity talent shortage</a:t>
            </a:r>
            <a:endParaRPr lang="en-US" sz="1200" dirty="0">
              <a:latin typeface="+mn-lt"/>
            </a:endParaRPr>
          </a:p>
        </p:txBody>
      </p:sp>
      <p:sp>
        <p:nvSpPr>
          <p:cNvPr id="106" name="TextBox 105"/>
          <p:cNvSpPr txBox="1"/>
          <p:nvPr/>
        </p:nvSpPr>
        <p:spPr>
          <a:xfrm>
            <a:off x="3579019" y="3971706"/>
            <a:ext cx="1480190" cy="923330"/>
          </a:xfrm>
          <a:prstGeom prst="rect">
            <a:avLst/>
          </a:prstGeom>
          <a:noFill/>
        </p:spPr>
        <p:txBody>
          <a:bodyPr wrap="square" rtlCol="0">
            <a:spAutoFit/>
          </a:bodyPr>
          <a:lstStyle/>
          <a:p>
            <a:pPr defTabSz="1219170" fontAlgn="auto">
              <a:spcBef>
                <a:spcPts val="0"/>
              </a:spcBef>
              <a:spcAft>
                <a:spcPts val="0"/>
              </a:spcAft>
            </a:pPr>
            <a:r>
              <a:rPr lang="en-US" b="1" dirty="0" smtClean="0">
                <a:latin typeface="+mn-lt"/>
              </a:rPr>
              <a:t>Patching</a:t>
            </a:r>
            <a:endParaRPr lang="en-US" b="1" dirty="0">
              <a:latin typeface="+mn-lt"/>
            </a:endParaRPr>
          </a:p>
          <a:p>
            <a:pPr marL="171450" indent="-171450" algn="l" defTabSz="1219170" fontAlgn="auto">
              <a:spcBef>
                <a:spcPts val="0"/>
              </a:spcBef>
              <a:spcAft>
                <a:spcPts val="0"/>
              </a:spcAft>
              <a:buFont typeface="Arial" panose="020B0604020202020204" pitchFamily="34" charset="0"/>
              <a:buChar char="•"/>
            </a:pPr>
            <a:r>
              <a:rPr lang="en-US" sz="1200" dirty="0" smtClean="0">
                <a:latin typeface="+mn-lt"/>
              </a:rPr>
              <a:t>CPU patching becomes regular</a:t>
            </a:r>
            <a:endParaRPr lang="en-US" sz="1200" dirty="0">
              <a:latin typeface="+mn-lt"/>
            </a:endParaRPr>
          </a:p>
        </p:txBody>
      </p:sp>
      <p:sp>
        <p:nvSpPr>
          <p:cNvPr id="107" name="TextBox 106"/>
          <p:cNvSpPr txBox="1"/>
          <p:nvPr/>
        </p:nvSpPr>
        <p:spPr>
          <a:xfrm>
            <a:off x="5012871" y="5068341"/>
            <a:ext cx="1480190" cy="1384995"/>
          </a:xfrm>
          <a:prstGeom prst="rect">
            <a:avLst/>
          </a:prstGeom>
          <a:noFill/>
        </p:spPr>
        <p:txBody>
          <a:bodyPr wrap="square" rtlCol="0">
            <a:spAutoFit/>
          </a:bodyPr>
          <a:lstStyle/>
          <a:p>
            <a:pPr defTabSz="1219170" fontAlgn="auto">
              <a:spcBef>
                <a:spcPts val="0"/>
              </a:spcBef>
              <a:spcAft>
                <a:spcPts val="0"/>
              </a:spcAft>
            </a:pPr>
            <a:r>
              <a:rPr lang="en-US" b="1" dirty="0" smtClean="0">
                <a:latin typeface="+mn-lt"/>
              </a:rPr>
              <a:t>Changing Priorities</a:t>
            </a:r>
            <a:endParaRPr lang="en-US" b="1" dirty="0">
              <a:latin typeface="+mn-lt"/>
            </a:endParaRPr>
          </a:p>
          <a:p>
            <a:pPr marL="171450" indent="-171450" algn="l" defTabSz="1219170" fontAlgn="auto">
              <a:spcBef>
                <a:spcPts val="0"/>
              </a:spcBef>
              <a:spcAft>
                <a:spcPts val="0"/>
              </a:spcAft>
              <a:buFont typeface="Arial" panose="020B0604020202020204" pitchFamily="34" charset="0"/>
              <a:buChar char="•"/>
            </a:pPr>
            <a:r>
              <a:rPr lang="en-US" sz="1200" dirty="0" smtClean="0">
                <a:latin typeface="+mn-lt"/>
              </a:rPr>
              <a:t>Abusing platforms instead of vulnerabilities</a:t>
            </a:r>
            <a:endParaRPr lang="en-US" sz="1200" dirty="0">
              <a:latin typeface="+mn-lt"/>
            </a:endParaRPr>
          </a:p>
        </p:txBody>
      </p:sp>
      <p:sp>
        <p:nvSpPr>
          <p:cNvPr id="109" name="TextBox 108"/>
          <p:cNvSpPr txBox="1"/>
          <p:nvPr/>
        </p:nvSpPr>
        <p:spPr>
          <a:xfrm>
            <a:off x="6404615" y="3618287"/>
            <a:ext cx="1720478" cy="1200329"/>
          </a:xfrm>
          <a:prstGeom prst="rect">
            <a:avLst/>
          </a:prstGeom>
          <a:noFill/>
        </p:spPr>
        <p:txBody>
          <a:bodyPr wrap="square" rtlCol="0">
            <a:spAutoFit/>
          </a:bodyPr>
          <a:lstStyle/>
          <a:p>
            <a:pPr defTabSz="1219170" fontAlgn="auto">
              <a:spcBef>
                <a:spcPts val="0"/>
              </a:spcBef>
              <a:spcAft>
                <a:spcPts val="0"/>
              </a:spcAft>
            </a:pPr>
            <a:r>
              <a:rPr lang="en-US" b="1" dirty="0">
                <a:latin typeface="+mn-lt"/>
              </a:rPr>
              <a:t>Supply </a:t>
            </a:r>
            <a:endParaRPr lang="en-US" b="1" dirty="0" smtClean="0">
              <a:latin typeface="+mn-lt"/>
            </a:endParaRPr>
          </a:p>
          <a:p>
            <a:pPr defTabSz="1219170" fontAlgn="auto">
              <a:spcBef>
                <a:spcPts val="0"/>
              </a:spcBef>
              <a:spcAft>
                <a:spcPts val="0"/>
              </a:spcAft>
            </a:pPr>
            <a:r>
              <a:rPr lang="en-US" b="1" dirty="0" smtClean="0">
                <a:latin typeface="+mn-lt"/>
              </a:rPr>
              <a:t>Chain Threats</a:t>
            </a:r>
          </a:p>
          <a:p>
            <a:pPr marL="171450" indent="-171450" algn="l" defTabSz="1219170" fontAlgn="auto">
              <a:spcBef>
                <a:spcPts val="0"/>
              </a:spcBef>
              <a:spcAft>
                <a:spcPts val="0"/>
              </a:spcAft>
              <a:buFont typeface="Arial" panose="020B0604020202020204" pitchFamily="34" charset="0"/>
              <a:buChar char="•"/>
            </a:pPr>
            <a:r>
              <a:rPr lang="en-US" sz="1200" dirty="0" smtClean="0">
                <a:latin typeface="+mn-lt"/>
              </a:rPr>
              <a:t>Third- and fourth-party attacks on the rise</a:t>
            </a:r>
            <a:endParaRPr lang="en-US" sz="1200" dirty="0">
              <a:latin typeface="+mn-lt"/>
            </a:endParaRPr>
          </a:p>
        </p:txBody>
      </p:sp>
      <p:sp>
        <p:nvSpPr>
          <p:cNvPr id="110" name="TextBox 109"/>
          <p:cNvSpPr txBox="1"/>
          <p:nvPr/>
        </p:nvSpPr>
        <p:spPr>
          <a:xfrm>
            <a:off x="899592" y="3428369"/>
            <a:ext cx="1682909" cy="1200329"/>
          </a:xfrm>
          <a:prstGeom prst="rect">
            <a:avLst/>
          </a:prstGeom>
          <a:noFill/>
        </p:spPr>
        <p:txBody>
          <a:bodyPr wrap="square" rtlCol="0">
            <a:spAutoFit/>
          </a:bodyPr>
          <a:lstStyle/>
          <a:p>
            <a:pPr defTabSz="1219170" fontAlgn="auto">
              <a:spcBef>
                <a:spcPts val="0"/>
              </a:spcBef>
              <a:spcAft>
                <a:spcPts val="0"/>
              </a:spcAft>
            </a:pPr>
            <a:r>
              <a:rPr lang="en-US" dirty="0">
                <a:latin typeface="+mn-lt"/>
              </a:rPr>
              <a:t> </a:t>
            </a:r>
            <a:r>
              <a:rPr lang="en-US" b="1" dirty="0" smtClean="0">
                <a:latin typeface="+mn-lt"/>
              </a:rPr>
              <a:t>SaaS Software</a:t>
            </a:r>
            <a:endParaRPr lang="en-US" b="1" dirty="0">
              <a:latin typeface="+mn-lt"/>
            </a:endParaRPr>
          </a:p>
          <a:p>
            <a:pPr marL="171450" indent="-171450" algn="l" defTabSz="1219170" fontAlgn="auto">
              <a:spcBef>
                <a:spcPts val="0"/>
              </a:spcBef>
              <a:spcAft>
                <a:spcPts val="0"/>
              </a:spcAft>
              <a:buFont typeface="Arial" panose="020B0604020202020204" pitchFamily="34" charset="0"/>
              <a:buChar char="•"/>
            </a:pPr>
            <a:r>
              <a:rPr lang="en-US" sz="1200" dirty="0" smtClean="0">
                <a:latin typeface="+mn-lt"/>
              </a:rPr>
              <a:t>Data discovery</a:t>
            </a:r>
          </a:p>
          <a:p>
            <a:pPr marL="171450" indent="-171450" algn="l" defTabSz="1219170" fontAlgn="auto">
              <a:spcBef>
                <a:spcPts val="0"/>
              </a:spcBef>
              <a:spcAft>
                <a:spcPts val="0"/>
              </a:spcAft>
              <a:buFont typeface="Arial" panose="020B0604020202020204" pitchFamily="34" charset="0"/>
              <a:buChar char="•"/>
            </a:pPr>
            <a:r>
              <a:rPr lang="en-US" sz="1200" dirty="0" smtClean="0">
                <a:latin typeface="+mn-lt"/>
              </a:rPr>
              <a:t>Data </a:t>
            </a:r>
            <a:r>
              <a:rPr lang="en-US" sz="1200" dirty="0">
                <a:latin typeface="+mn-lt"/>
              </a:rPr>
              <a:t>c</a:t>
            </a:r>
            <a:r>
              <a:rPr lang="en-US" sz="1200" dirty="0" smtClean="0">
                <a:latin typeface="+mn-lt"/>
              </a:rPr>
              <a:t>lassification</a:t>
            </a:r>
          </a:p>
          <a:p>
            <a:pPr marL="171450" indent="-171450" algn="l" defTabSz="1219170" fontAlgn="auto">
              <a:spcBef>
                <a:spcPts val="0"/>
              </a:spcBef>
              <a:spcAft>
                <a:spcPts val="0"/>
              </a:spcAft>
              <a:buFont typeface="Arial" panose="020B0604020202020204" pitchFamily="34" charset="0"/>
              <a:buChar char="•"/>
            </a:pPr>
            <a:r>
              <a:rPr lang="en-US" sz="1200" dirty="0" smtClean="0">
                <a:latin typeface="+mn-lt"/>
              </a:rPr>
              <a:t>Vendor security</a:t>
            </a:r>
            <a:endParaRPr lang="en-US" sz="1200" dirty="0">
              <a:latin typeface="+mn-lt"/>
            </a:endParaRPr>
          </a:p>
        </p:txBody>
      </p:sp>
      <p:sp>
        <p:nvSpPr>
          <p:cNvPr id="112" name="Oval 94"/>
          <p:cNvSpPr>
            <a:spLocks noChangeArrowheads="1"/>
          </p:cNvSpPr>
          <p:nvPr/>
        </p:nvSpPr>
        <p:spPr bwMode="auto">
          <a:xfrm>
            <a:off x="1371273" y="2625003"/>
            <a:ext cx="825070" cy="809051"/>
          </a:xfrm>
          <a:prstGeom prst="ellipse">
            <a:avLst/>
          </a:prstGeom>
          <a:solidFill>
            <a:srgbClr val="A8C164"/>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effectLst/>
              <a:uLnTx/>
              <a:uFillTx/>
              <a:latin typeface="Open Sans Light"/>
            </a:endParaRPr>
          </a:p>
        </p:txBody>
      </p:sp>
      <p:sp>
        <p:nvSpPr>
          <p:cNvPr id="120" name="Oval 94"/>
          <p:cNvSpPr>
            <a:spLocks noChangeArrowheads="1"/>
          </p:cNvSpPr>
          <p:nvPr/>
        </p:nvSpPr>
        <p:spPr bwMode="auto">
          <a:xfrm>
            <a:off x="2673741" y="3983087"/>
            <a:ext cx="825070" cy="809051"/>
          </a:xfrm>
          <a:prstGeom prst="ellipse">
            <a:avLst/>
          </a:prstGeom>
          <a:solidFill>
            <a:srgbClr val="A0BD95"/>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effectLst/>
              <a:uLnTx/>
              <a:uFillTx/>
              <a:latin typeface="Open Sans Light"/>
            </a:endParaRPr>
          </a:p>
        </p:txBody>
      </p:sp>
      <p:sp>
        <p:nvSpPr>
          <p:cNvPr id="123" name="Oval 94"/>
          <p:cNvSpPr>
            <a:spLocks noChangeArrowheads="1"/>
          </p:cNvSpPr>
          <p:nvPr/>
        </p:nvSpPr>
        <p:spPr bwMode="auto">
          <a:xfrm>
            <a:off x="3871990" y="3160736"/>
            <a:ext cx="825070" cy="809051"/>
          </a:xfrm>
          <a:prstGeom prst="ellipse">
            <a:avLst/>
          </a:prstGeom>
          <a:solidFill>
            <a:srgbClr val="99BA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effectLst/>
              <a:uLnTx/>
              <a:uFillTx/>
              <a:latin typeface="Open Sans Light"/>
            </a:endParaRPr>
          </a:p>
        </p:txBody>
      </p:sp>
      <p:sp>
        <p:nvSpPr>
          <p:cNvPr id="126" name="Oval 94"/>
          <p:cNvSpPr>
            <a:spLocks noChangeArrowheads="1"/>
          </p:cNvSpPr>
          <p:nvPr/>
        </p:nvSpPr>
        <p:spPr bwMode="auto">
          <a:xfrm>
            <a:off x="5340431" y="4271194"/>
            <a:ext cx="825070" cy="809051"/>
          </a:xfrm>
          <a:prstGeom prst="ellipse">
            <a:avLst/>
          </a:prstGeom>
          <a:solidFill>
            <a:srgbClr val="7899B2"/>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effectLst/>
              <a:uLnTx/>
              <a:uFillTx/>
              <a:latin typeface="Open Sans Light"/>
            </a:endParaRPr>
          </a:p>
        </p:txBody>
      </p:sp>
      <p:sp>
        <p:nvSpPr>
          <p:cNvPr id="129" name="Oval 12"/>
          <p:cNvSpPr>
            <a:spLocks noChangeArrowheads="1"/>
          </p:cNvSpPr>
          <p:nvPr/>
        </p:nvSpPr>
        <p:spPr bwMode="auto">
          <a:xfrm>
            <a:off x="6820052" y="2790213"/>
            <a:ext cx="825070" cy="809051"/>
          </a:xfrm>
          <a:prstGeom prst="ellipse">
            <a:avLst/>
          </a:prstGeom>
          <a:solidFill>
            <a:schemeClr val="accent1"/>
          </a:solidFill>
          <a:ln w="9525">
            <a:noFill/>
            <a:round/>
            <a:headEnd/>
            <a:tailEnd/>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effectLst/>
              <a:uLnTx/>
              <a:uFillTx/>
              <a:latin typeface="Open Sans Light"/>
            </a:endParaRPr>
          </a:p>
        </p:txBody>
      </p:sp>
      <p:cxnSp>
        <p:nvCxnSpPr>
          <p:cNvPr id="134" name="Straight Connector 133"/>
          <p:cNvCxnSpPr>
            <a:stCxn id="126" idx="7"/>
            <a:endCxn id="129" idx="3"/>
          </p:cNvCxnSpPr>
          <p:nvPr/>
        </p:nvCxnSpPr>
        <p:spPr>
          <a:xfrm flipV="1">
            <a:off x="6044672" y="3480781"/>
            <a:ext cx="896209" cy="908896"/>
          </a:xfrm>
          <a:prstGeom prst="line">
            <a:avLst/>
          </a:prstGeom>
          <a:noFill/>
          <a:ln w="19050" cap="flat" cmpd="sng" algn="ctr">
            <a:solidFill>
              <a:srgbClr val="53737B"/>
            </a:solidFill>
            <a:prstDash val="solid"/>
          </a:ln>
          <a:effectLst/>
        </p:spPr>
      </p:cxn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7543" y="2867815"/>
            <a:ext cx="372529" cy="372529"/>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4684" y="4198455"/>
            <a:ext cx="395812" cy="372529"/>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0293" y="3333759"/>
            <a:ext cx="463003" cy="463003"/>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9783" y="4454564"/>
            <a:ext cx="386366" cy="447371"/>
          </a:xfrm>
          <a:prstGeom prst="rect">
            <a:avLst/>
          </a:prstGeom>
        </p:spPr>
      </p:pic>
      <p:pic>
        <p:nvPicPr>
          <p:cNvPr id="40" name="Picture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4483" y="3007768"/>
            <a:ext cx="356207" cy="356207"/>
          </a:xfrm>
          <a:prstGeom prst="rect">
            <a:avLst/>
          </a:prstGeom>
        </p:spPr>
      </p:pic>
    </p:spTree>
    <p:extLst>
      <p:ext uri="{BB962C8B-B14F-4D97-AF65-F5344CB8AC3E}">
        <p14:creationId xmlns:p14="http://schemas.microsoft.com/office/powerpoint/2010/main" val="3939251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11"/>
          <p:cNvSpPr>
            <a:spLocks noGrp="1"/>
          </p:cNvSpPr>
          <p:nvPr>
            <p:ph type="body" sz="quarter" idx="4294967295"/>
          </p:nvPr>
        </p:nvSpPr>
        <p:spPr>
          <a:xfrm>
            <a:off x="3873500" y="3189290"/>
            <a:ext cx="5270500" cy="2909887"/>
          </a:xfrm>
        </p:spPr>
        <p:txBody>
          <a:bodyPr/>
          <a:lstStyle/>
          <a:p>
            <a:pPr marL="0" indent="0">
              <a:buNone/>
            </a:pPr>
            <a:r>
              <a:rPr lang="en-CA" sz="2000" b="1" dirty="0">
                <a:solidFill>
                  <a:srgbClr val="055D99"/>
                </a:solidFill>
                <a:latin typeface="+mj-lt"/>
                <a:ea typeface="Roboto Condensed" charset="0"/>
                <a:cs typeface="Roboto Condensed" charset="0"/>
              </a:rPr>
              <a:t>Target Audience: </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Chief Information Security Officers</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Information Security Officers</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IT Risk Professionals </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Threat Intelligence Analysts</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Vulnerability Management </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Incident Responders </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Security Operations</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IT Professionals</a:t>
            </a:r>
          </a:p>
        </p:txBody>
      </p:sp>
      <p:sp>
        <p:nvSpPr>
          <p:cNvPr id="3" name="TextBox 2"/>
          <p:cNvSpPr txBox="1"/>
          <p:nvPr/>
        </p:nvSpPr>
        <p:spPr>
          <a:xfrm>
            <a:off x="3816206" y="2344344"/>
            <a:ext cx="5652338" cy="584775"/>
          </a:xfrm>
          <a:prstGeom prst="rect">
            <a:avLst/>
          </a:prstGeom>
          <a:noFill/>
        </p:spPr>
        <p:txBody>
          <a:bodyPr wrap="square" rtlCol="0">
            <a:spAutoFit/>
          </a:bodyPr>
          <a:lstStyle/>
          <a:p>
            <a:pPr algn="l"/>
            <a:r>
              <a:rPr lang="en-CA" sz="3200" b="1" dirty="0">
                <a:solidFill>
                  <a:schemeClr val="accent1"/>
                </a:solidFill>
                <a:latin typeface="+mj-lt"/>
                <a:ea typeface="Montserrat Black" charset="0"/>
                <a:cs typeface="Montserrat Black" charset="0"/>
              </a:rPr>
              <a:t>Threat Actor Campaigns</a:t>
            </a:r>
            <a:endParaRPr lang="en-US" sz="1600" dirty="0">
              <a:solidFill>
                <a:schemeClr val="accent1"/>
              </a:solidFill>
              <a:latin typeface="+mj-lt"/>
            </a:endParaRPr>
          </a:p>
        </p:txBody>
      </p:sp>
      <p:sp>
        <p:nvSpPr>
          <p:cNvPr id="6" name="Text Placeholder 10"/>
          <p:cNvSpPr txBox="1">
            <a:spLocks/>
          </p:cNvSpPr>
          <p:nvPr/>
        </p:nvSpPr>
        <p:spPr bwMode="auto">
          <a:xfrm>
            <a:off x="71503" y="656693"/>
            <a:ext cx="3133663" cy="190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1400" i="1" dirty="0">
                <a:solidFill>
                  <a:schemeClr val="bg1"/>
                </a:solidFill>
                <a:ea typeface="Montserrat Light" charset="0"/>
                <a:cs typeface="Montserrat Light" charset="0"/>
              </a:rPr>
              <a:t>Current intelligence that addresses the increasing threat from prevalent </a:t>
            </a:r>
            <a:r>
              <a:rPr lang="en-CA" sz="1400" i="1" dirty="0" smtClean="0">
                <a:solidFill>
                  <a:schemeClr val="bg1"/>
                </a:solidFill>
                <a:ea typeface="Montserrat Light" charset="0"/>
                <a:cs typeface="Montserrat Light" charset="0"/>
              </a:rPr>
              <a:t>nation-states</a:t>
            </a:r>
            <a:r>
              <a:rPr lang="en-CA" sz="1400" i="1" dirty="0">
                <a:solidFill>
                  <a:schemeClr val="bg1"/>
                </a:solidFill>
                <a:ea typeface="Montserrat Light" charset="0"/>
                <a:cs typeface="Montserrat Light" charset="0"/>
              </a:rPr>
              <a:t>, cybercriminals, hacktivists, and/or cyberextremists orchestrating attack campaigns to compromise networks and exfiltrate sensitive data.</a:t>
            </a:r>
          </a:p>
        </p:txBody>
      </p:sp>
    </p:spTree>
    <p:extLst>
      <p:ext uri="{BB962C8B-B14F-4D97-AF65-F5344CB8AC3E}">
        <p14:creationId xmlns:p14="http://schemas.microsoft.com/office/powerpoint/2010/main" val="2084840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4652" cy="6858000"/>
          </a:xfrm>
          <a:prstGeom prst="rect">
            <a:avLst/>
          </a:prstGeom>
        </p:spPr>
      </p:pic>
      <p:sp>
        <p:nvSpPr>
          <p:cNvPr id="3" name="TextBox 2"/>
          <p:cNvSpPr txBox="1"/>
          <p:nvPr/>
        </p:nvSpPr>
        <p:spPr>
          <a:xfrm>
            <a:off x="4552377" y="417905"/>
            <a:ext cx="4442972" cy="480131"/>
          </a:xfrm>
          <a:prstGeom prst="rect">
            <a:avLst/>
          </a:prstGeom>
          <a:noFill/>
        </p:spPr>
        <p:txBody>
          <a:bodyPr wrap="square" rtlCol="0">
            <a:spAutoFit/>
          </a:bodyPr>
          <a:lstStyle/>
          <a:p>
            <a:pPr marL="534988" algn="l">
              <a:lnSpc>
                <a:spcPct val="90000"/>
              </a:lnSpc>
              <a:spcAft>
                <a:spcPts val="300"/>
              </a:spcAft>
            </a:pPr>
            <a:endParaRPr lang="en-CA" sz="2800" b="1" spc="300" dirty="0">
              <a:solidFill>
                <a:schemeClr val="bg1"/>
              </a:solidFill>
              <a:latin typeface="+mn-lt"/>
              <a:ea typeface="Montserrat Black" charset="0"/>
              <a:cs typeface="Montserrat Black" charset="0"/>
            </a:endParaRPr>
          </a:p>
        </p:txBody>
      </p:sp>
      <p:sp>
        <p:nvSpPr>
          <p:cNvPr id="31" name="TextBox 30"/>
          <p:cNvSpPr txBox="1"/>
          <p:nvPr/>
        </p:nvSpPr>
        <p:spPr>
          <a:xfrm>
            <a:off x="4577326" y="625257"/>
            <a:ext cx="4442972" cy="1017202"/>
          </a:xfrm>
          <a:prstGeom prst="rect">
            <a:avLst/>
          </a:prstGeom>
          <a:noFill/>
        </p:spPr>
        <p:txBody>
          <a:bodyPr wrap="square" rtlCol="0">
            <a:spAutoFit/>
          </a:bodyPr>
          <a:lstStyle/>
          <a:p>
            <a:pPr marL="534988" algn="r">
              <a:lnSpc>
                <a:spcPct val="90000"/>
              </a:lnSpc>
              <a:spcAft>
                <a:spcPts val="300"/>
              </a:spcAft>
            </a:pPr>
            <a:r>
              <a:rPr lang="en-US" sz="3200" b="1" dirty="0" smtClean="0">
                <a:solidFill>
                  <a:schemeClr val="bg1"/>
                </a:solidFill>
                <a:latin typeface="+mn-lt"/>
                <a:ea typeface="Montserrat Black" charset="0"/>
                <a:cs typeface="Montserrat Black" charset="0"/>
              </a:rPr>
              <a:t>Facebook data</a:t>
            </a:r>
          </a:p>
          <a:p>
            <a:pPr marL="534988" algn="r">
              <a:lnSpc>
                <a:spcPct val="90000"/>
              </a:lnSpc>
              <a:spcAft>
                <a:spcPts val="300"/>
              </a:spcAft>
            </a:pPr>
            <a:r>
              <a:rPr lang="en-US" sz="3200" b="1" dirty="0" smtClean="0">
                <a:solidFill>
                  <a:schemeClr val="bg1"/>
                </a:solidFill>
                <a:latin typeface="+mn-lt"/>
                <a:ea typeface="Montserrat Black" charset="0"/>
                <a:cs typeface="Montserrat Black" charset="0"/>
              </a:rPr>
              <a:t>breach</a:t>
            </a:r>
            <a:endParaRPr lang="en-CA" sz="3200" b="1" dirty="0">
              <a:solidFill>
                <a:schemeClr val="bg1"/>
              </a:solidFill>
              <a:latin typeface="+mn-lt"/>
              <a:ea typeface="Montserrat Black" charset="0"/>
              <a:cs typeface="Montserrat Black" charset="0"/>
            </a:endParaRPr>
          </a:p>
        </p:txBody>
      </p:sp>
      <p:sp>
        <p:nvSpPr>
          <p:cNvPr id="4" name="Rectangle 3"/>
          <p:cNvSpPr/>
          <p:nvPr/>
        </p:nvSpPr>
        <p:spPr>
          <a:xfrm>
            <a:off x="251520" y="2236222"/>
            <a:ext cx="2621230" cy="369332"/>
          </a:xfrm>
          <a:prstGeom prst="rect">
            <a:avLst/>
          </a:prstGeom>
        </p:spPr>
        <p:txBody>
          <a:bodyPr wrap="none">
            <a:spAutoFit/>
          </a:bodyPr>
          <a:lstStyle/>
          <a:p>
            <a:pPr algn="l" defTabSz="1134096">
              <a:spcAft>
                <a:spcPts val="1747"/>
              </a:spcAft>
            </a:pPr>
            <a:r>
              <a:rPr lang="en-US" b="1" dirty="0" smtClean="0">
                <a:solidFill>
                  <a:srgbClr val="0070C0"/>
                </a:solidFill>
                <a:ea typeface="Roboto Condensed" charset="0"/>
                <a:cs typeface="Roboto Condensed" charset="0"/>
              </a:rPr>
              <a:t>Facebook data breach</a:t>
            </a:r>
            <a:endParaRPr lang="en-CA" b="1" dirty="0">
              <a:solidFill>
                <a:srgbClr val="0070C0"/>
              </a:solidFill>
              <a:ea typeface="Roboto Condensed" charset="0"/>
              <a:cs typeface="Roboto Condensed"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0800000">
            <a:off x="5039546" y="2911196"/>
            <a:ext cx="3907714" cy="29293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gray">
          <a:xfrm>
            <a:off x="251521" y="2670412"/>
            <a:ext cx="4536504" cy="421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marL="285750" indent="-285750" algn="l" eaLnBrk="1" hangingPunct="1">
              <a:lnSpc>
                <a:spcPct val="85000"/>
              </a:lnSpc>
              <a:spcAft>
                <a:spcPts val="600"/>
              </a:spcAft>
              <a:buFont typeface="Arial" panose="020B0604020202020204" pitchFamily="34" charset="0"/>
              <a:buChar char="•"/>
            </a:pPr>
            <a:r>
              <a:rPr lang="en-US" sz="1600" dirty="0" smtClean="0"/>
              <a:t>Sept. 25, 2018: breach discovered.</a:t>
            </a:r>
          </a:p>
          <a:p>
            <a:pPr marL="285750" indent="-285750" algn="l" eaLnBrk="1" hangingPunct="1">
              <a:lnSpc>
                <a:spcPct val="85000"/>
              </a:lnSpc>
              <a:spcAft>
                <a:spcPts val="600"/>
              </a:spcAft>
              <a:buFont typeface="Arial" panose="020B0604020202020204" pitchFamily="34" charset="0"/>
              <a:buChar char="•"/>
            </a:pPr>
            <a:r>
              <a:rPr lang="en-US" sz="1600" dirty="0" smtClean="0"/>
              <a:t>Approx. 30 million accounts compromised.</a:t>
            </a:r>
          </a:p>
          <a:p>
            <a:pPr marL="285750" indent="-285750" algn="l" eaLnBrk="1" hangingPunct="1">
              <a:lnSpc>
                <a:spcPct val="85000"/>
              </a:lnSpc>
              <a:spcAft>
                <a:spcPts val="600"/>
              </a:spcAft>
              <a:buFont typeface="Arial" panose="020B0604020202020204" pitchFamily="34" charset="0"/>
              <a:buChar char="•"/>
            </a:pPr>
            <a:r>
              <a:rPr lang="en-US" sz="1600" dirty="0" smtClean="0"/>
              <a:t>14 million accounts had data stolen.</a:t>
            </a:r>
          </a:p>
          <a:p>
            <a:pPr marL="285750" indent="-285750" algn="l" eaLnBrk="1" hangingPunct="1">
              <a:lnSpc>
                <a:spcPct val="85000"/>
              </a:lnSpc>
              <a:spcAft>
                <a:spcPts val="600"/>
              </a:spcAft>
              <a:buFont typeface="Arial" panose="020B0604020202020204" pitchFamily="34" charset="0"/>
              <a:buChar char="•"/>
            </a:pPr>
            <a:r>
              <a:rPr lang="en-US" sz="1600" dirty="0" smtClean="0"/>
              <a:t>Don’t know who is responsible for attack.</a:t>
            </a:r>
          </a:p>
          <a:p>
            <a:pPr marL="285750" indent="-285750" algn="l" eaLnBrk="1" hangingPunct="1">
              <a:lnSpc>
                <a:spcPct val="85000"/>
              </a:lnSpc>
              <a:spcAft>
                <a:spcPts val="600"/>
              </a:spcAft>
              <a:buFont typeface="Arial" panose="020B0604020202020204" pitchFamily="34" charset="0"/>
              <a:buChar char="•"/>
            </a:pPr>
            <a:r>
              <a:rPr lang="en-US" sz="1600" dirty="0" smtClean="0"/>
              <a:t>Attackers exploited the site’s “View As” feature – provided access to login tokens.</a:t>
            </a:r>
          </a:p>
          <a:p>
            <a:pPr marL="285750" indent="-285750" algn="l" eaLnBrk="1" hangingPunct="1">
              <a:lnSpc>
                <a:spcPct val="85000"/>
              </a:lnSpc>
              <a:spcAft>
                <a:spcPts val="600"/>
              </a:spcAft>
              <a:buFont typeface="Arial" panose="020B0604020202020204" pitchFamily="34" charset="0"/>
              <a:buChar char="•"/>
            </a:pPr>
            <a:r>
              <a:rPr lang="en-US" sz="1600" dirty="0" smtClean="0"/>
              <a:t>Attackers potentially had access to users’ Facebook-linked accounts – no indication that these accounts actually affected.</a:t>
            </a:r>
          </a:p>
          <a:p>
            <a:pPr marL="285750" indent="-285750" algn="l" eaLnBrk="1" hangingPunct="1">
              <a:lnSpc>
                <a:spcPct val="85000"/>
              </a:lnSpc>
              <a:spcAft>
                <a:spcPts val="600"/>
              </a:spcAft>
              <a:buFont typeface="Arial" panose="020B0604020202020204" pitchFamily="34" charset="0"/>
              <a:buChar char="•"/>
            </a:pPr>
            <a:r>
              <a:rPr lang="en-US" sz="1600" dirty="0" smtClean="0"/>
              <a:t>Personal information compromised, including recent location check-ins and search history. </a:t>
            </a:r>
          </a:p>
          <a:p>
            <a:pPr marL="285750" indent="-285750" algn="l" eaLnBrk="1" hangingPunct="1">
              <a:lnSpc>
                <a:spcPct val="85000"/>
              </a:lnSpc>
              <a:spcAft>
                <a:spcPts val="600"/>
              </a:spcAft>
              <a:buFont typeface="Arial" panose="020B0604020202020204" pitchFamily="34" charset="0"/>
              <a:buChar char="•"/>
            </a:pPr>
            <a:r>
              <a:rPr lang="en-US" sz="1600" dirty="0" smtClean="0"/>
              <a:t>Users logged out.</a:t>
            </a:r>
          </a:p>
          <a:p>
            <a:pPr marL="285750" indent="-285750" algn="l" eaLnBrk="1" hangingPunct="1">
              <a:lnSpc>
                <a:spcPct val="85000"/>
              </a:lnSpc>
              <a:spcAft>
                <a:spcPts val="600"/>
              </a:spcAft>
              <a:buFont typeface="Arial" panose="020B0604020202020204" pitchFamily="34" charset="0"/>
              <a:buChar char="•"/>
            </a:pPr>
            <a:r>
              <a:rPr lang="en-US" sz="1600" dirty="0" smtClean="0"/>
              <a:t>GDPR is a factor.</a:t>
            </a:r>
          </a:p>
          <a:p>
            <a:pPr marL="285750" indent="-285750" algn="l" eaLnBrk="1" hangingPunct="1">
              <a:lnSpc>
                <a:spcPct val="85000"/>
              </a:lnSpc>
              <a:spcAft>
                <a:spcPts val="600"/>
              </a:spcAft>
              <a:buFont typeface="Arial" panose="020B0604020202020204" pitchFamily="34" charset="0"/>
              <a:buChar char="•"/>
            </a:pPr>
            <a:endParaRPr lang="en-US" sz="1600" dirty="0" smtClean="0"/>
          </a:p>
          <a:p>
            <a:pPr marL="285750" indent="-285750" algn="l" eaLnBrk="1" hangingPunct="1">
              <a:lnSpc>
                <a:spcPct val="85000"/>
              </a:lnSpc>
              <a:buFont typeface="Arial" panose="020B0604020202020204" pitchFamily="34" charset="0"/>
              <a:buChar char="•"/>
            </a:pPr>
            <a:endParaRPr lang="en-US" sz="1600" dirty="0" smtClean="0"/>
          </a:p>
          <a:p>
            <a:pPr marL="285750" indent="-285750" algn="l" eaLnBrk="1" hangingPunct="1">
              <a:lnSpc>
                <a:spcPct val="85000"/>
              </a:lnSpc>
              <a:buFont typeface="Arial" panose="020B0604020202020204" pitchFamily="34" charset="0"/>
              <a:buChar char="•"/>
            </a:pPr>
            <a:endParaRPr lang="en-CA" sz="1600" dirty="0" smtClean="0"/>
          </a:p>
        </p:txBody>
      </p:sp>
      <p:sp>
        <p:nvSpPr>
          <p:cNvPr id="8" name="TextBox 7"/>
          <p:cNvSpPr txBox="1"/>
          <p:nvPr/>
        </p:nvSpPr>
        <p:spPr bwMode="gray">
          <a:xfrm>
            <a:off x="-1116" y="6634862"/>
            <a:ext cx="260675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sz="1000" dirty="0" smtClean="0"/>
              <a:t>Sources: </a:t>
            </a:r>
            <a:r>
              <a:rPr lang="en-US" sz="1000" dirty="0" smtClean="0">
                <a:hlinkClick r:id="rId5"/>
              </a:rPr>
              <a:t>Wired</a:t>
            </a:r>
            <a:r>
              <a:rPr lang="en-US" sz="1000" dirty="0" smtClean="0"/>
              <a:t>; </a:t>
            </a:r>
            <a:r>
              <a:rPr lang="en-US" sz="1000" dirty="0" smtClean="0">
                <a:hlinkClick r:id="rId6"/>
              </a:rPr>
              <a:t>NY Times</a:t>
            </a:r>
            <a:r>
              <a:rPr lang="en-US" sz="1000" dirty="0" smtClean="0"/>
              <a:t>; </a:t>
            </a:r>
            <a:r>
              <a:rPr lang="en-US" sz="1000" dirty="0" smtClean="0">
                <a:hlinkClick r:id="rId7"/>
              </a:rPr>
              <a:t>The Guardian</a:t>
            </a:r>
            <a:endParaRPr lang="en-CA" sz="1000" dirty="0" smtClean="0"/>
          </a:p>
        </p:txBody>
      </p:sp>
    </p:spTree>
    <p:extLst>
      <p:ext uri="{BB962C8B-B14F-4D97-AF65-F5344CB8AC3E}">
        <p14:creationId xmlns:p14="http://schemas.microsoft.com/office/powerpoint/2010/main" val="3071247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8b6fbc6f63f9a48afb0b3986393ed74e4ffbf26"/>
  <p:tag name="ISPRING_RESOURCE_PATHS_HASH_PRESENTER" val="d8b6fbc6f63f9a48afb0b3986393ed74e4ffbf26"/>
</p:tagLst>
</file>

<file path=ppt/theme/theme1.xml><?xml version="1.0" encoding="utf-8"?>
<a:theme xmlns:a="http://schemas.openxmlformats.org/drawingml/2006/main" name="Office Theme">
  <a:themeElements>
    <a:clrScheme name="Security Threat Landscape">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gray">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nchor="ctr" anchorCtr="1">
        <a:spAutoFit/>
      </a:bodyPr>
      <a:lstStyle>
        <a:defPPr algn="l" eaLnBrk="1" hangingPunct="1">
          <a:lnSpc>
            <a:spcPct val="85000"/>
          </a:lnSpc>
          <a:defRPr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3826</Words>
  <Application>Microsoft Office PowerPoint</Application>
  <PresentationFormat>On-screen Show (4:3)</PresentationFormat>
  <Paragraphs>365</Paragraphs>
  <Slides>19</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Calibri</vt:lpstr>
      <vt:lpstr>Courier New</vt:lpstr>
      <vt:lpstr>FontAwesome</vt:lpstr>
      <vt:lpstr>Georgia</vt:lpstr>
      <vt:lpstr>Helvetica</vt:lpstr>
      <vt:lpstr>Montserrat Black</vt:lpstr>
      <vt:lpstr>Montserrat Light</vt:lpstr>
      <vt:lpstr>Open Sans Light</vt:lpstr>
      <vt:lpstr>Roboto</vt:lpstr>
      <vt:lpstr>Roboto Condensed</vt:lpstr>
      <vt:lpstr>Roboto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2018-12-04T21:27:13Z</dcterms:created>
  <dcterms:modified xsi:type="dcterms:W3CDTF">2018-12-04T21:28:00Z</dcterms:modified>
  <cp:contentStatus/>
</cp:coreProperties>
</file>