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278" r:id="rId2"/>
    <p:sldId id="484" r:id="rId3"/>
    <p:sldId id="403" r:id="rId4"/>
    <p:sldId id="399" r:id="rId5"/>
    <p:sldId id="596" r:id="rId6"/>
    <p:sldId id="410" r:id="rId7"/>
    <p:sldId id="602" r:id="rId8"/>
    <p:sldId id="599" r:id="rId9"/>
    <p:sldId id="592" r:id="rId10"/>
    <p:sldId id="594" r:id="rId11"/>
    <p:sldId id="496" r:id="rId12"/>
    <p:sldId id="603" r:id="rId13"/>
  </p:sldIdLst>
  <p:sldSz cx="9144000" cy="6858000" type="screen4x3"/>
  <p:notesSz cx="6950075" cy="9236075"/>
  <p:custShowLst>
    <p:custShow name="Custom Show 1" id="0">
      <p:sldLst>
        <p:sld r:id="rId2"/>
      </p:sldLst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5F"/>
    <a:srgbClr val="A24130"/>
    <a:srgbClr val="858585"/>
    <a:srgbClr val="CBE4E9"/>
    <a:srgbClr val="7F919F"/>
    <a:srgbClr val="E5E9EC"/>
    <a:srgbClr val="133047"/>
    <a:srgbClr val="B2BDC5"/>
    <a:srgbClr val="B0C534"/>
    <a:srgbClr val="243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4920" autoAdjust="0"/>
  </p:normalViewPr>
  <p:slideViewPr>
    <p:cSldViewPr snapToGrid="0">
      <p:cViewPr varScale="1">
        <p:scale>
          <a:sx n="113" d="100"/>
          <a:sy n="113" d="100"/>
        </p:scale>
        <p:origin x="2256" y="102"/>
      </p:cViewPr>
      <p:guideLst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7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5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5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6090046"/>
            <a:ext cx="9144000" cy="767954"/>
            <a:chOff x="0" y="6090046"/>
            <a:chExt cx="9144000" cy="767954"/>
          </a:xfrm>
        </p:grpSpPr>
        <p:sp>
          <p:nvSpPr>
            <p:cNvPr id="29" name="Rectangle 28"/>
            <p:cNvSpPr/>
            <p:nvPr/>
          </p:nvSpPr>
          <p:spPr>
            <a:xfrm>
              <a:off x="0" y="6090046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1997-2018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study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1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1997-2018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825764" y="2601742"/>
            <a:ext cx="700442" cy="7004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 dirty="0">
              <a:solidFill>
                <a:schemeClr val="accent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 dirty="0" smtClean="0"/>
              <a:t>Replace with Phase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88988" y="2601742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 smtClean="0">
                <a:solidFill>
                  <a:schemeClr val="accent1"/>
                </a:solidFill>
              </a:rPr>
              <a:t>PHASE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Blueprint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923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1997-2018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 dirty="0" smtClean="0"/>
              <a:t>Replace with Phase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88988" y="2506829"/>
            <a:ext cx="3291927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 smtClean="0">
                <a:solidFill>
                  <a:schemeClr val="accent1"/>
                </a:solidFill>
              </a:rPr>
              <a:t>Appendices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Blueprint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</a:t>
            </a:r>
            <a:r>
              <a:rPr lang="en-US" dirty="0" smtClean="0">
                <a:solidFill>
                  <a:srgbClr val="333333"/>
                </a:solidFill>
              </a:rPr>
              <a:t>as part of an </a:t>
            </a:r>
            <a:r>
              <a:rPr lang="en-US" dirty="0">
                <a:solidFill>
                  <a:srgbClr val="333333"/>
                </a:solidFill>
              </a:rPr>
              <a:t>Info-Tech workshop</a:t>
            </a: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Book a workshop with our Info-Tech analysts: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0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lide intro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Book a</a:t>
            </a:r>
            <a:r>
              <a:rPr lang="en-US" sz="1400" b="1" baseline="0" dirty="0" smtClean="0">
                <a:solidFill>
                  <a:srgbClr val="FFFFFF"/>
                </a:solidFill>
              </a:rPr>
              <a:t> call </a:t>
            </a:r>
            <a:r>
              <a:rPr lang="en-US" sz="1400" b="1" dirty="0" smtClean="0">
                <a:solidFill>
                  <a:srgbClr val="FFFFFF"/>
                </a:solidFill>
              </a:rPr>
              <a:t>with our Info-Tech analysts: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 userDrawn="1"/>
        </p:nvSpPr>
        <p:spPr bwMode="auto">
          <a:xfrm>
            <a:off x="251520" y="219704"/>
            <a:ext cx="79470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</a:t>
            </a:r>
            <a:r>
              <a:rPr lang="en-US" dirty="0" smtClean="0">
                <a:solidFill>
                  <a:srgbClr val="333333"/>
                </a:solidFill>
              </a:rPr>
              <a:t>IV&amp;V support</a:t>
            </a:r>
            <a:r>
              <a:rPr lang="en-US" dirty="0">
                <a:solidFill>
                  <a:srgbClr val="333333"/>
                </a:solidFill>
              </a:rPr>
              <a:t>, have </a:t>
            </a:r>
            <a:r>
              <a:rPr lang="en-US" dirty="0" smtClean="0">
                <a:solidFill>
                  <a:srgbClr val="333333"/>
                </a:solidFill>
              </a:rPr>
              <a:t>one of our </a:t>
            </a:r>
            <a:r>
              <a:rPr lang="en-US" dirty="0">
                <a:solidFill>
                  <a:srgbClr val="333333"/>
                </a:solidFill>
              </a:rPr>
              <a:t>analysts </a:t>
            </a:r>
            <a:r>
              <a:rPr lang="en-US" dirty="0" smtClean="0">
                <a:solidFill>
                  <a:srgbClr val="333333"/>
                </a:solidFill>
              </a:rPr>
              <a:t>answer your questions or scope your needs</a:t>
            </a:r>
            <a:endParaRPr lang="en-CA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132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88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Page header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51303" y="1530945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119" y="1210905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4636" y="1210905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40036" y="1530945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712753"/>
            <a:ext cx="4041648" cy="1492103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708510"/>
            <a:ext cx="4041648" cy="1492103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6119" y="1210905"/>
            <a:ext cx="4037263" cy="320040"/>
          </a:xfrm>
          <a:prstGeom prst="rect">
            <a:avLst/>
          </a:prstGeom>
          <a:solidFill>
            <a:srgbClr val="2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</a:t>
            </a:r>
            <a:r>
              <a:rPr lang="en-US" sz="1400" b="1" dirty="0" smtClean="0">
                <a:solidFill>
                  <a:srgbClr val="FFFFFF"/>
                </a:solidFill>
              </a:rPr>
              <a:t>Is </a:t>
            </a:r>
            <a:r>
              <a:rPr lang="en-US" sz="1400" b="1" dirty="0">
                <a:solidFill>
                  <a:srgbClr val="FFFFFF"/>
                </a:solidFill>
              </a:rPr>
              <a:t>Designed For: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844636" y="1210905"/>
            <a:ext cx="4037263" cy="320040"/>
          </a:xfrm>
          <a:prstGeom prst="rect">
            <a:avLst/>
          </a:prstGeom>
          <a:solidFill>
            <a:srgbClr val="2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55600" y="4388470"/>
            <a:ext cx="4041648" cy="284671"/>
          </a:xfrm>
          <a:prstGeom prst="rect">
            <a:avLst/>
          </a:prstGeom>
          <a:solidFill>
            <a:srgbClr val="2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Will Also Assist:</a:t>
            </a:r>
            <a:endParaRPr lang="en-US" sz="1400" b="1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4388470"/>
            <a:ext cx="4041648" cy="284671"/>
          </a:xfrm>
          <a:prstGeom prst="rect">
            <a:avLst/>
          </a:prstGeom>
          <a:solidFill>
            <a:srgbClr val="2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/>
              <a:t>This Research Will Help </a:t>
            </a:r>
            <a:r>
              <a:rPr lang="en-US" sz="1400" b="1" dirty="0" smtClean="0"/>
              <a:t>Them: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4759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summary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600" y="4720689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400" b="1" dirty="0"/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55600" y="1210905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Situation</a:t>
            </a:r>
            <a:endParaRPr lang="en-US" sz="14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5600" y="2791691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/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078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3105951"/>
            <a:ext cx="5257800" cy="14505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5033507"/>
            <a:ext cx="8623607" cy="14091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530944"/>
            <a:ext cx="3140058" cy="3025548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66251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5" y="4769181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848023"/>
            <a:ext cx="211099" cy="211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0" y="1210905"/>
            <a:ext cx="3158937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19" y="4642215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eaLnBrk="1" latinLnBrk="0" hangingPunct="1"/>
            <a:r>
              <a:rPr lang="en-US" dirty="0" smtClean="0"/>
              <a:t>Click to replace text (Arial, 14pt)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19" y="2931098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latinLnBrk="0"/>
            <a:r>
              <a:rPr lang="en-US" dirty="0" smtClean="0"/>
              <a:t>Click to replace text (Arial, 14pt)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219" y="1226948"/>
            <a:ext cx="8611080" cy="32004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en-US" sz="1400" b="1" dirty="0" smtClean="0">
                <a:solidFill>
                  <a:schemeClr val="lt1"/>
                </a:solidFill>
              </a:defRPr>
            </a:lvl1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Three sections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621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Deliverables Completed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Processes </a:t>
            </a:r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Knowledge Gained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Two small sections, </a:t>
            </a:r>
            <a:r>
              <a:rPr lang="en-US" smtClean="0"/>
              <a:t>one large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9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6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92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70"/>
          <p:cNvGrpSpPr/>
          <p:nvPr userDrawn="1"/>
        </p:nvGrpSpPr>
        <p:grpSpPr>
          <a:xfrm>
            <a:off x="0" y="-27384"/>
            <a:ext cx="9144000" cy="6885384"/>
            <a:chOff x="0" y="0"/>
            <a:chExt cx="9144000" cy="6885384"/>
          </a:xfrm>
          <a:noFill/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/>
            <p:nvPr userDrawn="1"/>
          </p:nvSpPr>
          <p:spPr>
            <a:xfrm rot="5400000">
              <a:off x="-3298676" y="3298676"/>
              <a:ext cx="6858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5584676" y="3298676"/>
              <a:ext cx="6858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6345384"/>
              <a:ext cx="9144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/>
                </a:solidFill>
              </a:rPr>
              <a:t>Info-Tech Research Group</a:t>
            </a:r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65" r:id="rId2"/>
    <p:sldLayoutId id="2147483769" r:id="rId3"/>
    <p:sldLayoutId id="2147483771" r:id="rId4"/>
    <p:sldLayoutId id="2147483710" r:id="rId5"/>
    <p:sldLayoutId id="2147483711" r:id="rId6"/>
    <p:sldLayoutId id="2147483699" r:id="rId7"/>
    <p:sldLayoutId id="2147483720" r:id="rId8"/>
    <p:sldLayoutId id="2147483726" r:id="rId9"/>
    <p:sldLayoutId id="2147483764" r:id="rId10"/>
    <p:sldLayoutId id="2147483761" r:id="rId11"/>
    <p:sldLayoutId id="2147483773" r:id="rId12"/>
    <p:sldLayoutId id="2147483763" r:id="rId13"/>
    <p:sldLayoutId id="214748377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achieve-compliance-for-large-projects-with-independent-verification-validation-storybo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tech.com/research/ss/establish-the-benefits-realization-process" TargetMode="External"/><Relationship Id="rId13" Type="http://schemas.openxmlformats.org/officeDocument/2006/relationships/hyperlink" Target="https://www.infotech.com/research/ss/build-a-strategic-workforce-plan" TargetMode="External"/><Relationship Id="rId18" Type="http://schemas.openxmlformats.org/officeDocument/2006/relationships/hyperlink" Target="https://www.infotech.com/research/ss/create-a-service-management-roadmap" TargetMode="External"/><Relationship Id="rId26" Type="http://schemas.openxmlformats.org/officeDocument/2006/relationships/hyperlink" Target="https://www.infotech.com/research/ss/build-a-business-driven-it-risk-management-program" TargetMode="External"/><Relationship Id="rId39" Type="http://schemas.openxmlformats.org/officeDocument/2006/relationships/hyperlink" Target="https://www.infotech.com/research/ss/optimize-your-sqa-practice-using-a-full-lifecycle-approach" TargetMode="External"/><Relationship Id="rId3" Type="http://schemas.openxmlformats.org/officeDocument/2006/relationships/hyperlink" Target="https://www.infotech.com/research/ss/redesign-it-governance-to-drive-optimal-business-results" TargetMode="External"/><Relationship Id="rId21" Type="http://schemas.openxmlformats.org/officeDocument/2006/relationships/hyperlink" Target="https://www.infotech.com/research/ss/implement-it-asset-management" TargetMode="External"/><Relationship Id="rId34" Type="http://schemas.openxmlformats.org/officeDocument/2006/relationships/hyperlink" Target="https://www.infotech.com/research/ss/it-develop-a-business-continuity-plan" TargetMode="External"/><Relationship Id="rId42" Type="http://schemas.openxmlformats.org/officeDocument/2006/relationships/hyperlink" Target="https://www.infotech.com/research/ss/build-a-next-generation-bi-with-a-game-changing-bi-strategy" TargetMode="External"/><Relationship Id="rId47" Type="http://schemas.openxmlformats.org/officeDocument/2006/relationships/hyperlink" Target="https://www.infotech.com/research/ss/build-a-strong-approach-to-business-requirements-gathering" TargetMode="External"/><Relationship Id="rId7" Type="http://schemas.openxmlformats.org/officeDocument/2006/relationships/hyperlink" Target="https://www.infotech.com/research/ss/take-the-pain-out-of-it-policies" TargetMode="External"/><Relationship Id="rId12" Type="http://schemas.openxmlformats.org/officeDocument/2006/relationships/hyperlink" Target="https://www.infotech.com/research/ss/minimize-the-damage-of-it-cost-cuts" TargetMode="External"/><Relationship Id="rId17" Type="http://schemas.openxmlformats.org/officeDocument/2006/relationships/hyperlink" Target="https://www.infotech.com/research/ss/assess-and-optimize-ea-capability" TargetMode="External"/><Relationship Id="rId25" Type="http://schemas.openxmlformats.org/officeDocument/2006/relationships/hyperlink" Target="https://www.infotech.com/research/ss/standardize-the-service-desk" TargetMode="External"/><Relationship Id="rId33" Type="http://schemas.openxmlformats.org/officeDocument/2006/relationships/hyperlink" Target="https://www.infotech.com/research/ss/take-control-of-compliance-improvement-to-conquer-every-audit" TargetMode="External"/><Relationship Id="rId38" Type="http://schemas.openxmlformats.org/officeDocument/2006/relationships/hyperlink" Target="https://www.infotech.com/research/ss/create-a-horizontally-optimized-sdlc-to-better-meet-business-demands" TargetMode="External"/><Relationship Id="rId46" Type="http://schemas.openxmlformats.org/officeDocument/2006/relationships/hyperlink" Target="https://www.infotech.com/research/ss/tailor-project-management-processes-to-fit-your-projects" TargetMode="External"/><Relationship Id="rId2" Type="http://schemas.openxmlformats.org/officeDocument/2006/relationships/image" Target="../media/image24.png"/><Relationship Id="rId16" Type="http://schemas.openxmlformats.org/officeDocument/2006/relationships/hyperlink" Target="https://www.infotech.com/research/ss/design-build-a-user-facing-service-catalog" TargetMode="External"/><Relationship Id="rId20" Type="http://schemas.openxmlformats.org/officeDocument/2006/relationships/hyperlink" Target="https://www.infotech.com/research/ss/establish-a-program-to-enable-effective-performance-monitoring" TargetMode="External"/><Relationship Id="rId29" Type="http://schemas.openxmlformats.org/officeDocument/2006/relationships/hyperlink" Target="https://www.infotech.com/research/ss/establish-a-right-sized-release-and-deployment-management-process" TargetMode="External"/><Relationship Id="rId41" Type="http://schemas.openxmlformats.org/officeDocument/2006/relationships/hyperlink" Target="https://www.infotech.com/research/ss/drive-organizational-change-from-the-pmo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fotech.com/research/ss/kick-start-it-led-business-innovation" TargetMode="External"/><Relationship Id="rId11" Type="http://schemas.openxmlformats.org/officeDocument/2006/relationships/hyperlink" Target="https://www.infotech.com/research/ss/transfer-it-knowledge-before-it-s-gone" TargetMode="External"/><Relationship Id="rId24" Type="http://schemas.openxmlformats.org/officeDocument/2006/relationships/hyperlink" Target="https://www.infotech.com/research/ss/create-a-configuration-management-roadmap" TargetMode="External"/><Relationship Id="rId32" Type="http://schemas.openxmlformats.org/officeDocument/2006/relationships/hyperlink" Target="https://www.infotech.com/research/ss/establish-an-effective-system-of-internal-it-controls-to-mitigate-risks" TargetMode="External"/><Relationship Id="rId37" Type="http://schemas.openxmlformats.org/officeDocument/2006/relationships/hyperlink" Target="https://www.infotech.com/research/ss/govern-and-manage-an-enterprise-software-implementation" TargetMode="External"/><Relationship Id="rId40" Type="http://schemas.openxmlformats.org/officeDocument/2006/relationships/hyperlink" Target="https://www.infotech.com/research/ss/develop-an-annual-maintenance-program-for-critical-applications" TargetMode="External"/><Relationship Id="rId45" Type="http://schemas.openxmlformats.org/officeDocument/2006/relationships/hyperlink" Target="https://www.infotech.com/research/ss/develop-a-project-portfolio-management-strategy" TargetMode="External"/><Relationship Id="rId5" Type="http://schemas.openxmlformats.org/officeDocument/2006/relationships/hyperlink" Target="https://www.infotech.com/research/ss/develop-meaningful-service-metrics-to-ensure-business-and-user-satisfaction" TargetMode="External"/><Relationship Id="rId15" Type="http://schemas.openxmlformats.org/officeDocument/2006/relationships/hyperlink" Target="https://www.infotech.com/research/ss/increase-it-productivity-by-25-by-actively-focusing-on-employee-engagement" TargetMode="External"/><Relationship Id="rId23" Type="http://schemas.openxmlformats.org/officeDocument/2006/relationships/hyperlink" Target="https://www.infotech.com/research/ss/optimize-change-management" TargetMode="External"/><Relationship Id="rId28" Type="http://schemas.openxmlformats.org/officeDocument/2006/relationships/hyperlink" Target="https://www.infotech.com/research/ss/build-a-security-governance-and-management-plan" TargetMode="External"/><Relationship Id="rId36" Type="http://schemas.openxmlformats.org/officeDocument/2006/relationships/hyperlink" Target="https://www.infotech.com/research/ss/build-a-business-driven-application-roadmap-using-an-agile-approach" TargetMode="External"/><Relationship Id="rId10" Type="http://schemas.openxmlformats.org/officeDocument/2006/relationships/hyperlink" Target="https://www.infotech.com/research/ss/manage-your-vendors-before-they-manage-you" TargetMode="External"/><Relationship Id="rId19" Type="http://schemas.openxmlformats.org/officeDocument/2006/relationships/hyperlink" Target="https://www.infotech.com/research/ss/drive-efficiency-and-agility-with-a-fit-for-purpose-quality-management-program" TargetMode="External"/><Relationship Id="rId31" Type="http://schemas.openxmlformats.org/officeDocument/2006/relationships/hyperlink" Target="https://www.infotech.com/research/ss/build-an-information-security-strategy" TargetMode="External"/><Relationship Id="rId44" Type="http://schemas.openxmlformats.org/officeDocument/2006/relationships/hyperlink" Target="https://www.infotech.com/research/ss/conquer-data-quality-challenges-in-4-steps" TargetMode="External"/><Relationship Id="rId4" Type="http://schemas.openxmlformats.org/officeDocument/2006/relationships/hyperlink" Target="https://www.infotech.com/research/ss/define-an-it-strategy-and-roadmap" TargetMode="External"/><Relationship Id="rId9" Type="http://schemas.openxmlformats.org/officeDocument/2006/relationships/hyperlink" Target="https://www.infotech.com/research/ss/build-an-it-budget-that-demonstrates-value-delivery" TargetMode="External"/><Relationship Id="rId14" Type="http://schemas.openxmlformats.org/officeDocument/2006/relationships/hyperlink" Target="https://www.infotech.com/research/ss/transform-it-through-strategic-organizational-design" TargetMode="External"/><Relationship Id="rId22" Type="http://schemas.openxmlformats.org/officeDocument/2006/relationships/hyperlink" Target="https://www.infotech.com/research/ss/improve-it-operations-management" TargetMode="External"/><Relationship Id="rId27" Type="http://schemas.openxmlformats.org/officeDocument/2006/relationships/hyperlink" Target="https://www.infotech.com/research/ss/manage-stakeholder-relations" TargetMode="External"/><Relationship Id="rId30" Type="http://schemas.openxmlformats.org/officeDocument/2006/relationships/hyperlink" Target="https://www.infotech.com/research/ss/manage-scarce-resources-with-effective-incident-and-problem-management" TargetMode="External"/><Relationship Id="rId35" Type="http://schemas.openxmlformats.org/officeDocument/2006/relationships/hyperlink" Target="https://www.infotech.com/research/ss/create-a-right-sized-disaster-recovery-plan" TargetMode="External"/><Relationship Id="rId43" Type="http://schemas.openxmlformats.org/officeDocument/2006/relationships/hyperlink" Target="https://www.infotech.com/research/ss/modernize-data-architecture-for-measurable-business-resul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ech.com/accou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ueprint Title"/>
          <p:cNvSpPr txBox="1">
            <a:spLocks/>
          </p:cNvSpPr>
          <p:nvPr/>
        </p:nvSpPr>
        <p:spPr bwMode="auto">
          <a:xfrm>
            <a:off x="774700" y="2794975"/>
            <a:ext cx="7454900" cy="9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Achieve Compliance for </a:t>
            </a:r>
            <a:r>
              <a:rPr lang="en-US" dirty="0"/>
              <a:t>L</a:t>
            </a:r>
            <a:r>
              <a:rPr lang="en-US" dirty="0" smtClean="0"/>
              <a:t>arge Projects With </a:t>
            </a:r>
            <a:r>
              <a:rPr lang="en-US" dirty="0"/>
              <a:t>Independent Verification &amp; </a:t>
            </a:r>
            <a:r>
              <a:rPr lang="en-US" dirty="0" smtClean="0"/>
              <a:t>Validation </a:t>
            </a:r>
          </a:p>
          <a:p>
            <a:endParaRPr lang="en-US" dirty="0"/>
          </a:p>
        </p:txBody>
      </p:sp>
      <p:sp>
        <p:nvSpPr>
          <p:cNvPr id="9" name="Tagline"/>
          <p:cNvSpPr txBox="1">
            <a:spLocks/>
          </p:cNvSpPr>
          <p:nvPr/>
        </p:nvSpPr>
        <p:spPr bwMode="auto">
          <a:xfrm>
            <a:off x="774700" y="3755333"/>
            <a:ext cx="746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 solid IV&amp;V methodology will also strengthen </a:t>
            </a:r>
            <a:r>
              <a:rPr lang="en-US" dirty="0"/>
              <a:t>oversight and project </a:t>
            </a:r>
            <a:r>
              <a:rPr lang="en-US" dirty="0" smtClean="0"/>
              <a:t>management.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21970"/>
            <a:ext cx="9144000" cy="1455539"/>
            <a:chOff x="0" y="5402461"/>
            <a:chExt cx="9144000" cy="1455539"/>
          </a:xfrm>
        </p:grpSpPr>
        <p:sp>
          <p:nvSpPr>
            <p:cNvPr id="5" name="Rectangle 4"/>
            <p:cNvSpPr/>
            <p:nvPr/>
          </p:nvSpPr>
          <p:spPr>
            <a:xfrm>
              <a:off x="0" y="5402461"/>
              <a:ext cx="9144000" cy="145553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5402461"/>
              <a:ext cx="9144000" cy="1455539"/>
              <a:chOff x="0" y="5402461"/>
              <a:chExt cx="9144000" cy="1455539"/>
            </a:xfrm>
          </p:grpSpPr>
          <p:pic>
            <p:nvPicPr>
              <p:cNvPr id="7" name="Picture 6" descr="sample-titlebar-itrgNEW.gif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b="40634"/>
              <a:stretch>
                <a:fillRect/>
              </a:stretch>
            </p:blipFill>
            <p:spPr>
              <a:xfrm>
                <a:off x="0" y="5402461"/>
                <a:ext cx="9144000" cy="864096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0" y="6266557"/>
                <a:ext cx="9144000" cy="591443"/>
                <a:chOff x="0" y="6266557"/>
                <a:chExt cx="9144000" cy="591443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0" y="6266557"/>
                  <a:ext cx="7308304" cy="5914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4625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Info-Tech's products and services combine actionable insight and relevant advice with ready-to-use tools</a:t>
                  </a:r>
                  <a:br>
                    <a:rPr kumimoji="0" lang="en-CA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CA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>
                          <a:lumMod val="65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and templates that cover the full spectrum of IT concerns.© 1997-2018 Info-Tech Research Group</a:t>
                  </a:r>
                  <a:endParaRPr kumimoji="0" lang="en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308304" y="6266557"/>
                  <a:ext cx="1835696" cy="5914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3" name="Picture 12" descr="itrg-logo-blue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29512" y="6360368"/>
                  <a:ext cx="1400175" cy="381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836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IV&amp;V?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-2" y="1092296"/>
            <a:ext cx="9143999" cy="68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IV&amp;V is </a:t>
            </a:r>
            <a:r>
              <a:rPr lang="en-US" sz="1600" dirty="0" smtClean="0"/>
              <a:t>a </a:t>
            </a:r>
            <a:r>
              <a:rPr lang="en-US" sz="1600" dirty="0"/>
              <a:t>process </a:t>
            </a:r>
            <a:r>
              <a:rPr lang="en-US" sz="1600" dirty="0" smtClean="0"/>
              <a:t>that is used </a:t>
            </a:r>
            <a:r>
              <a:rPr lang="en-US" sz="1600" dirty="0"/>
              <a:t>as a means of quality </a:t>
            </a:r>
            <a:r>
              <a:rPr lang="en-US" sz="1600" dirty="0" smtClean="0"/>
              <a:t>assurance, </a:t>
            </a:r>
            <a:r>
              <a:rPr lang="en-US" sz="1600" dirty="0"/>
              <a:t>to ensure that </a:t>
            </a:r>
            <a:r>
              <a:rPr lang="en-US" sz="1600" dirty="0" smtClean="0"/>
              <a:t>a </a:t>
            </a:r>
            <a:r>
              <a:rPr lang="en-US" sz="1600" dirty="0"/>
              <a:t>given product or process meets a certain set of requirements. </a:t>
            </a:r>
            <a:endParaRPr lang="en-CA" sz="16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4450126"/>
            <a:ext cx="43771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The evaluation of whether or not </a:t>
            </a:r>
            <a:r>
              <a:rPr lang="en-US" sz="1400" dirty="0" smtClean="0"/>
              <a:t>the product or process complies </a:t>
            </a:r>
            <a:r>
              <a:rPr lang="en-US" sz="1400" dirty="0"/>
              <a:t>with a regulation, requirement, specification or imposed condition. </a:t>
            </a:r>
            <a:endParaRPr lang="en-U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Involves internal effort to demonstrate the verification of: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CA" sz="1200" b="1" dirty="0" smtClean="0"/>
              <a:t>Plan Viability </a:t>
            </a:r>
            <a:r>
              <a:rPr lang="en-CA" sz="1200" dirty="0" smtClean="0"/>
              <a:t>(“</a:t>
            </a:r>
            <a:r>
              <a:rPr lang="en-CA" sz="1200" dirty="0"/>
              <a:t>Will </a:t>
            </a:r>
            <a:r>
              <a:rPr lang="en-CA" sz="1200" dirty="0" smtClean="0"/>
              <a:t>project </a:t>
            </a:r>
            <a:r>
              <a:rPr lang="en-CA" sz="1200" dirty="0"/>
              <a:t>delivery be successful?”) 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CA" sz="1200" b="1" dirty="0"/>
              <a:t>Project </a:t>
            </a:r>
            <a:r>
              <a:rPr lang="en-CA" sz="1200" b="1" dirty="0" smtClean="0"/>
              <a:t>Management </a:t>
            </a:r>
            <a:r>
              <a:rPr lang="en-CA" sz="1200" b="1" dirty="0"/>
              <a:t>Practices </a:t>
            </a:r>
            <a:r>
              <a:rPr lang="en-CA" sz="1200" dirty="0"/>
              <a:t>(“How effective is the project being run?”)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4320" y="4450126"/>
            <a:ext cx="431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assurance that </a:t>
            </a:r>
            <a:r>
              <a:rPr lang="en-US" sz="1400" dirty="0" smtClean="0"/>
              <a:t>the product or process meets </a:t>
            </a:r>
            <a:r>
              <a:rPr lang="en-US" sz="1400" dirty="0"/>
              <a:t>the needs of </a:t>
            </a:r>
            <a:r>
              <a:rPr lang="en-US" sz="1400" dirty="0" smtClean="0"/>
              <a:t>identified </a:t>
            </a:r>
            <a:r>
              <a:rPr lang="en-US" sz="1400" dirty="0"/>
              <a:t>stakeholders</a:t>
            </a:r>
            <a:r>
              <a:rPr lang="en-US" sz="14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Involves </a:t>
            </a:r>
            <a:r>
              <a:rPr lang="en-US" sz="1400" dirty="0"/>
              <a:t>acceptance and suitability with external </a:t>
            </a:r>
            <a:r>
              <a:rPr lang="en-US" sz="1400" dirty="0" smtClean="0"/>
              <a:t>partners and parameters.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Results focused on </a:t>
            </a:r>
            <a:r>
              <a:rPr lang="en-US" sz="1400" b="1" dirty="0" smtClean="0"/>
              <a:t>desired outcomes</a:t>
            </a:r>
            <a:r>
              <a:rPr lang="en-US" sz="1400" dirty="0" smtClean="0"/>
              <a:t>:</a:t>
            </a:r>
            <a:endParaRPr lang="en-CA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251520" y="1931719"/>
            <a:ext cx="8625780" cy="3495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Independent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520" y="4100536"/>
            <a:ext cx="4312800" cy="3495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Verification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64320" y="4100535"/>
            <a:ext cx="4312800" cy="3495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Validation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277174"/>
            <a:ext cx="86256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Objective, removed from the product or process and related outcomes.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Based on a </a:t>
            </a:r>
            <a:r>
              <a:rPr lang="en-US" sz="1400" dirty="0"/>
              <a:t>regulation, requirement, specification or imposed condition </a:t>
            </a:r>
            <a:r>
              <a:rPr lang="en-US" sz="1400" dirty="0" smtClean="0"/>
              <a:t>for oversight or quality control:</a:t>
            </a:r>
          </a:p>
          <a:p>
            <a:pPr marL="4381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 smtClean="0"/>
              <a:t>Triggers often include overall project </a:t>
            </a:r>
            <a:r>
              <a:rPr lang="en-US" sz="1200" b="1" dirty="0" smtClean="0"/>
              <a:t>cost</a:t>
            </a:r>
            <a:r>
              <a:rPr lang="en-US" sz="1200" dirty="0" smtClean="0"/>
              <a:t>, </a:t>
            </a:r>
            <a:r>
              <a:rPr lang="en-US" sz="1200" b="1" dirty="0" smtClean="0"/>
              <a:t>size</a:t>
            </a:r>
            <a:r>
              <a:rPr lang="en-US" sz="1200" dirty="0" smtClean="0"/>
              <a:t>, </a:t>
            </a:r>
            <a:r>
              <a:rPr lang="en-US" sz="1200" b="1" dirty="0" smtClean="0"/>
              <a:t>scope</a:t>
            </a:r>
            <a:r>
              <a:rPr lang="en-US" sz="1200" dirty="0" smtClean="0"/>
              <a:t> or </a:t>
            </a:r>
            <a:r>
              <a:rPr lang="en-US" sz="1200" b="1" dirty="0" smtClean="0"/>
              <a:t>complexity</a:t>
            </a:r>
            <a:r>
              <a:rPr lang="en-US" sz="12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Most often requires external partner services.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Where applicable, may be performed by an independent internal group.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400" dirty="0" smtClean="0"/>
              <a:t>Not a pure audit, though may contain components typical to audit processes.</a:t>
            </a:r>
            <a:endParaRPr lang="en-CA" sz="1400" dirty="0"/>
          </a:p>
        </p:txBody>
      </p:sp>
      <p:sp>
        <p:nvSpPr>
          <p:cNvPr id="23" name="Rectangle 22"/>
          <p:cNvSpPr/>
          <p:nvPr/>
        </p:nvSpPr>
        <p:spPr>
          <a:xfrm>
            <a:off x="4564320" y="5758176"/>
            <a:ext cx="4312800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US" sz="1200" dirty="0"/>
              <a:t>Requirement fulfillment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US" sz="1200" dirty="0"/>
              <a:t>Funding continuation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CA" sz="1200" dirty="0" smtClean="0"/>
              <a:t>Scope management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CA" sz="1200" dirty="0" smtClean="0"/>
              <a:t>Improved </a:t>
            </a:r>
            <a:r>
              <a:rPr lang="en-CA" sz="1200" dirty="0"/>
              <a:t>compliance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CA" sz="1200" dirty="0"/>
              <a:t>Improved PM maturity</a:t>
            </a:r>
          </a:p>
          <a:p>
            <a:pPr marL="444500" lvl="1" indent="-171450">
              <a:buFont typeface="Courier New" panose="02070309020205020404" pitchFamily="49" charset="0"/>
              <a:buChar char="o"/>
              <a:tabLst>
                <a:tab pos="542925" algn="l"/>
              </a:tabLst>
            </a:pPr>
            <a:r>
              <a:rPr lang="en-CA" sz="1200" dirty="0"/>
              <a:t>Enhanced </a:t>
            </a:r>
            <a:r>
              <a:rPr lang="en-CA" sz="1200" dirty="0" smtClean="0"/>
              <a:t>reporting</a:t>
            </a:r>
            <a:endParaRPr lang="en-CA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88631" y="4090664"/>
            <a:ext cx="35137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CA" b="1" dirty="0" smtClean="0"/>
              <a:t>&amp;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64320" y="4540916"/>
            <a:ext cx="0" cy="1908000"/>
          </a:xfrm>
          <a:prstGeom prst="line">
            <a:avLst/>
          </a:prstGeom>
          <a:ln>
            <a:solidFill>
              <a:srgbClr val="B2B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22" y="1776296"/>
            <a:ext cx="2266192" cy="4745886"/>
          </a:xfrm>
          <a:prstGeom prst="rect">
            <a:avLst/>
          </a:prstGeom>
          <a:solidFill>
            <a:srgbClr val="B2B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6877808" y="1776296"/>
            <a:ext cx="2266192" cy="4745886"/>
          </a:xfrm>
          <a:prstGeom prst="rect">
            <a:avLst/>
          </a:prstGeom>
          <a:solidFill>
            <a:srgbClr val="B2B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initiates IV&amp;V and why?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265769" y="3390264"/>
            <a:ext cx="4612039" cy="28931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A requirement or mandate written in law (industry specific)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Budget or cost </a:t>
            </a:r>
            <a:r>
              <a:rPr lang="en-US" sz="1200" dirty="0"/>
              <a:t>over a </a:t>
            </a:r>
            <a:r>
              <a:rPr lang="en-US" sz="1200" dirty="0" smtClean="0"/>
              <a:t>given threshold (e.g. over $10 </a:t>
            </a:r>
            <a:r>
              <a:rPr lang="en-US" sz="1200" dirty="0"/>
              <a:t>million)</a:t>
            </a:r>
            <a:endParaRPr lang="en-US" sz="1200" dirty="0" smtClean="0"/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/>
              <a:t>Projects in transition from one phase to another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/>
              <a:t>Validation of </a:t>
            </a:r>
            <a:r>
              <a:rPr lang="en-US" sz="1200" dirty="0" smtClean="0"/>
              <a:t>realized benefits and a </a:t>
            </a:r>
            <a:r>
              <a:rPr lang="en-US" sz="1200" dirty="0"/>
              <a:t>business case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Expected funding constraints; realized </a:t>
            </a:r>
            <a:r>
              <a:rPr lang="en-US" sz="1200" dirty="0"/>
              <a:t>funding issues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Identification </a:t>
            </a:r>
            <a:r>
              <a:rPr lang="en-US" sz="1200" dirty="0"/>
              <a:t>of major project risks </a:t>
            </a:r>
            <a:r>
              <a:rPr lang="en-US" sz="1200" dirty="0" smtClean="0"/>
              <a:t>(</a:t>
            </a:r>
            <a:r>
              <a:rPr lang="en-US" sz="1200" dirty="0"/>
              <a:t>budget, timeline, scope)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Diagnoses of general project </a:t>
            </a:r>
            <a:r>
              <a:rPr lang="en-US" sz="1200" dirty="0"/>
              <a:t>performance issues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Inconsistent </a:t>
            </a:r>
            <a:r>
              <a:rPr lang="en-US" sz="1200" dirty="0"/>
              <a:t>or poor </a:t>
            </a:r>
            <a:r>
              <a:rPr lang="en-US" sz="1200" dirty="0" smtClean="0"/>
              <a:t>project management </a:t>
            </a:r>
            <a:r>
              <a:rPr lang="en-US" sz="1200" dirty="0"/>
              <a:t>performance</a:t>
            </a:r>
            <a:endParaRPr lang="en-US" sz="1200" dirty="0" smtClean="0"/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/>
              <a:t>Unsatisfactory vendor performance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Immature </a:t>
            </a:r>
            <a:r>
              <a:rPr lang="en-US" sz="1200" dirty="0"/>
              <a:t>organizational </a:t>
            </a:r>
            <a:r>
              <a:rPr lang="en-US" sz="1200" dirty="0" smtClean="0"/>
              <a:t>project management </a:t>
            </a:r>
            <a:r>
              <a:rPr lang="en-US" sz="1200" dirty="0"/>
              <a:t>practices</a:t>
            </a:r>
          </a:p>
          <a:p>
            <a:pPr marL="355600" lvl="1" indent="-2667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200" dirty="0" smtClean="0"/>
              <a:t>Other </a:t>
            </a:r>
            <a:r>
              <a:rPr lang="en-US" sz="1200" dirty="0"/>
              <a:t>portfolio </a:t>
            </a:r>
            <a:r>
              <a:rPr lang="en-US" sz="1200" dirty="0" smtClean="0"/>
              <a:t>or program-level concerns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120960"/>
            <a:ext cx="1800732" cy="3170099"/>
          </a:xfrm>
          <a:prstGeom prst="rect">
            <a:avLst/>
          </a:prstGeom>
        </p:spPr>
        <p:txBody>
          <a:bodyPr wrap="square" numCol="1" rtlCol="0" anchor="ctr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Oversight Bodies</a:t>
            </a:r>
          </a:p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Senior </a:t>
            </a:r>
            <a:r>
              <a:rPr lang="en-US" sz="1400" b="1" dirty="0"/>
              <a:t>Executives</a:t>
            </a:r>
            <a:endParaRPr lang="en-US" sz="1400" b="1" dirty="0" smtClean="0"/>
          </a:p>
          <a:p>
            <a:pPr marL="0" lvl="1" algn="ctr">
              <a:spcAft>
                <a:spcPts val="1200"/>
              </a:spcAft>
            </a:pPr>
            <a:r>
              <a:rPr lang="en-US" sz="1400" b="1" dirty="0"/>
              <a:t>Business and IT Sponsors</a:t>
            </a:r>
            <a:endParaRPr lang="en-US" sz="1400" b="1" dirty="0" smtClean="0"/>
          </a:p>
          <a:p>
            <a:pPr marL="0" lvl="1" algn="ctr">
              <a:spcAft>
                <a:spcPts val="1200"/>
              </a:spcAft>
            </a:pPr>
            <a:r>
              <a:rPr lang="en-US" sz="1400" b="1" dirty="0"/>
              <a:t>IT Management</a:t>
            </a:r>
            <a:endParaRPr lang="en-US" sz="1400" b="1" dirty="0" smtClean="0"/>
          </a:p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Operational Management</a:t>
            </a:r>
          </a:p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PMO Directors </a:t>
            </a:r>
          </a:p>
          <a:p>
            <a:pPr marL="0" lvl="1" algn="ctr">
              <a:spcAft>
                <a:spcPts val="1200"/>
              </a:spcAft>
            </a:pPr>
            <a:r>
              <a:rPr lang="en-US" sz="1400" b="1" dirty="0"/>
              <a:t>Program and Project </a:t>
            </a:r>
            <a:r>
              <a:rPr lang="en-US" sz="1400" b="1" dirty="0" smtClean="0"/>
              <a:t>Managers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-2" y="1092296"/>
            <a:ext cx="9143999" cy="68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This research is directed at </a:t>
            </a:r>
            <a:r>
              <a:rPr lang="en-US" sz="1600" dirty="0" smtClean="0">
                <a:solidFill>
                  <a:schemeClr val="bg1"/>
                </a:solidFill>
              </a:rPr>
              <a:t>organizational stakeholders responsible for effective program and project delivery and concerned about requirements that trigger the need for IV&amp;V.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2" y="2241838"/>
            <a:ext cx="833144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25" y="2241838"/>
            <a:ext cx="810000" cy="648000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5400000">
            <a:off x="2000249" y="2460494"/>
            <a:ext cx="531040" cy="2103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6652639" y="2460494"/>
            <a:ext cx="531041" cy="2103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04" y="2241838"/>
            <a:ext cx="533400" cy="647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10538" y="3767294"/>
            <a:ext cx="1800732" cy="1877437"/>
          </a:xfrm>
          <a:prstGeom prst="rect">
            <a:avLst/>
          </a:prstGeom>
        </p:spPr>
        <p:txBody>
          <a:bodyPr wrap="square" numCol="1" rtlCol="0" anchor="ctr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Internal Health Check</a:t>
            </a:r>
          </a:p>
          <a:p>
            <a:pPr marL="0" lvl="1" algn="ctr">
              <a:spcAft>
                <a:spcPts val="1200"/>
              </a:spcAft>
            </a:pPr>
            <a:r>
              <a:rPr lang="en-US" sz="1600" b="1" dirty="0" smtClean="0">
                <a:solidFill>
                  <a:srgbClr val="A24130"/>
                </a:solidFill>
              </a:rPr>
              <a:t>IV&amp;V</a:t>
            </a:r>
          </a:p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Impact Assessment</a:t>
            </a:r>
          </a:p>
          <a:p>
            <a:pPr marL="0" lvl="1" algn="ctr">
              <a:spcAft>
                <a:spcPts val="1200"/>
              </a:spcAft>
            </a:pPr>
            <a:r>
              <a:rPr lang="en-US" sz="1400" b="1" dirty="0" smtClean="0"/>
              <a:t>Post-Implementation Review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43" y="1573429"/>
            <a:ext cx="7705505" cy="4370700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896361" y="187574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96361" y="254224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913705" y="314051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hlinkClick r:id="rId6"/>
          </p:cNvPr>
          <p:cNvSpPr/>
          <p:nvPr/>
        </p:nvSpPr>
        <p:spPr>
          <a:xfrm>
            <a:off x="1694890" y="319293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hlinkClick r:id="rId7"/>
          </p:cNvPr>
          <p:cNvSpPr/>
          <p:nvPr/>
        </p:nvSpPr>
        <p:spPr>
          <a:xfrm>
            <a:off x="1680050" y="252620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hlinkClick r:id="rId8"/>
          </p:cNvPr>
          <p:cNvSpPr/>
          <p:nvPr/>
        </p:nvSpPr>
        <p:spPr>
          <a:xfrm>
            <a:off x="904161" y="377835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hlinkClick r:id="rId9"/>
          </p:cNvPr>
          <p:cNvSpPr/>
          <p:nvPr/>
        </p:nvSpPr>
        <p:spPr>
          <a:xfrm>
            <a:off x="896361" y="462491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hlinkClick r:id="rId9"/>
          </p:cNvPr>
          <p:cNvSpPr/>
          <p:nvPr/>
        </p:nvSpPr>
        <p:spPr>
          <a:xfrm>
            <a:off x="908626" y="4421345"/>
            <a:ext cx="690773" cy="55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rId10"/>
          </p:cNvPr>
          <p:cNvSpPr/>
          <p:nvPr/>
        </p:nvSpPr>
        <p:spPr>
          <a:xfrm>
            <a:off x="905592" y="506998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hlinkClick r:id="rId11"/>
          </p:cNvPr>
          <p:cNvSpPr/>
          <p:nvPr/>
        </p:nvSpPr>
        <p:spPr>
          <a:xfrm>
            <a:off x="1681064" y="441992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hlinkClick r:id="rId12"/>
          </p:cNvPr>
          <p:cNvSpPr/>
          <p:nvPr/>
        </p:nvSpPr>
        <p:spPr>
          <a:xfrm>
            <a:off x="1678414" y="504368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hlinkClick r:id="rId13"/>
          </p:cNvPr>
          <p:cNvSpPr/>
          <p:nvPr/>
        </p:nvSpPr>
        <p:spPr>
          <a:xfrm>
            <a:off x="2438889" y="313312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hlinkClick r:id="rId14"/>
          </p:cNvPr>
          <p:cNvSpPr/>
          <p:nvPr/>
        </p:nvSpPr>
        <p:spPr>
          <a:xfrm>
            <a:off x="2445382" y="377930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hlinkClick r:id="rId15"/>
          </p:cNvPr>
          <p:cNvSpPr/>
          <p:nvPr/>
        </p:nvSpPr>
        <p:spPr>
          <a:xfrm>
            <a:off x="2455672" y="43995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hlinkClick r:id="rId16"/>
          </p:cNvPr>
          <p:cNvSpPr/>
          <p:nvPr/>
        </p:nvSpPr>
        <p:spPr>
          <a:xfrm>
            <a:off x="2439106" y="504345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hlinkClick r:id="rId17"/>
          </p:cNvPr>
          <p:cNvSpPr/>
          <p:nvPr/>
        </p:nvSpPr>
        <p:spPr>
          <a:xfrm>
            <a:off x="3212703" y="378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hlinkClick r:id="rId18"/>
          </p:cNvPr>
          <p:cNvSpPr/>
          <p:nvPr/>
        </p:nvSpPr>
        <p:spPr>
          <a:xfrm>
            <a:off x="3204660" y="4408488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hlinkClick r:id="rId19"/>
          </p:cNvPr>
          <p:cNvSpPr/>
          <p:nvPr/>
        </p:nvSpPr>
        <p:spPr>
          <a:xfrm>
            <a:off x="3198890" y="503150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hlinkClick r:id="rId20"/>
          </p:cNvPr>
          <p:cNvSpPr/>
          <p:nvPr/>
        </p:nvSpPr>
        <p:spPr>
          <a:xfrm>
            <a:off x="3992132" y="376474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hlinkClick r:id="rId21"/>
          </p:cNvPr>
          <p:cNvSpPr/>
          <p:nvPr/>
        </p:nvSpPr>
        <p:spPr>
          <a:xfrm>
            <a:off x="3978306" y="439453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hlinkClick r:id="rId22"/>
          </p:cNvPr>
          <p:cNvSpPr/>
          <p:nvPr/>
        </p:nvSpPr>
        <p:spPr>
          <a:xfrm>
            <a:off x="3999249" y="503328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hlinkClick r:id="rId23"/>
          </p:cNvPr>
          <p:cNvSpPr/>
          <p:nvPr/>
        </p:nvSpPr>
        <p:spPr>
          <a:xfrm>
            <a:off x="4763483" y="377927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hlinkClick r:id="rId24"/>
          </p:cNvPr>
          <p:cNvSpPr/>
          <p:nvPr/>
        </p:nvSpPr>
        <p:spPr>
          <a:xfrm>
            <a:off x="4771405" y="445948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hlinkClick r:id="rId25"/>
          </p:cNvPr>
          <p:cNvSpPr/>
          <p:nvPr/>
        </p:nvSpPr>
        <p:spPr>
          <a:xfrm>
            <a:off x="4772370" y="501771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hlinkClick r:id="rId26"/>
          </p:cNvPr>
          <p:cNvSpPr/>
          <p:nvPr/>
        </p:nvSpPr>
        <p:spPr>
          <a:xfrm>
            <a:off x="5561896" y="376504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hlinkClick r:id="rId27"/>
          </p:cNvPr>
          <p:cNvSpPr/>
          <p:nvPr/>
        </p:nvSpPr>
        <p:spPr>
          <a:xfrm>
            <a:off x="1688324" y="3795502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hlinkClick r:id="rId28"/>
          </p:cNvPr>
          <p:cNvSpPr/>
          <p:nvPr/>
        </p:nvSpPr>
        <p:spPr>
          <a:xfrm>
            <a:off x="5537579" y="314168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>
            <a:hlinkClick r:id="rId29"/>
          </p:cNvPr>
          <p:cNvSpPr/>
          <p:nvPr/>
        </p:nvSpPr>
        <p:spPr>
          <a:xfrm>
            <a:off x="5523521" y="439453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Rectangle 33">
            <a:hlinkClick r:id="rId30"/>
          </p:cNvPr>
          <p:cNvSpPr/>
          <p:nvPr/>
        </p:nvSpPr>
        <p:spPr>
          <a:xfrm>
            <a:off x="5537579" y="5030444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hlinkClick r:id="rId31"/>
          </p:cNvPr>
          <p:cNvSpPr/>
          <p:nvPr/>
        </p:nvSpPr>
        <p:spPr>
          <a:xfrm>
            <a:off x="6308933" y="251729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hlinkClick r:id="rId32"/>
          </p:cNvPr>
          <p:cNvSpPr/>
          <p:nvPr/>
        </p:nvSpPr>
        <p:spPr>
          <a:xfrm>
            <a:off x="6307531" y="314612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hlinkClick r:id="rId33"/>
          </p:cNvPr>
          <p:cNvSpPr/>
          <p:nvPr/>
        </p:nvSpPr>
        <p:spPr>
          <a:xfrm>
            <a:off x="6304704" y="377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>
            <a:hlinkClick r:id="rId34"/>
          </p:cNvPr>
          <p:cNvSpPr/>
          <p:nvPr/>
        </p:nvSpPr>
        <p:spPr>
          <a:xfrm>
            <a:off x="6319063" y="442421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>
            <a:hlinkClick r:id="rId35"/>
          </p:cNvPr>
          <p:cNvSpPr/>
          <p:nvPr/>
        </p:nvSpPr>
        <p:spPr>
          <a:xfrm>
            <a:off x="6311724" y="504313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hlinkClick r:id="rId36"/>
          </p:cNvPr>
          <p:cNvSpPr/>
          <p:nvPr/>
        </p:nvSpPr>
        <p:spPr>
          <a:xfrm>
            <a:off x="7088885" y="188421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hlinkClick r:id="rId37"/>
          </p:cNvPr>
          <p:cNvSpPr/>
          <p:nvPr/>
        </p:nvSpPr>
        <p:spPr>
          <a:xfrm>
            <a:off x="7096702" y="250078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hlinkClick r:id="rId38"/>
          </p:cNvPr>
          <p:cNvSpPr/>
          <p:nvPr/>
        </p:nvSpPr>
        <p:spPr>
          <a:xfrm>
            <a:off x="7064173" y="3153461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hlinkClick r:id="rId39"/>
          </p:cNvPr>
          <p:cNvSpPr/>
          <p:nvPr/>
        </p:nvSpPr>
        <p:spPr>
          <a:xfrm>
            <a:off x="7085887" y="378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hlinkClick r:id="rId40"/>
          </p:cNvPr>
          <p:cNvSpPr/>
          <p:nvPr/>
        </p:nvSpPr>
        <p:spPr>
          <a:xfrm>
            <a:off x="7081173" y="441189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Rectangle 44">
            <a:hlinkClick r:id="rId41"/>
          </p:cNvPr>
          <p:cNvSpPr/>
          <p:nvPr/>
        </p:nvSpPr>
        <p:spPr>
          <a:xfrm>
            <a:off x="7082071" y="5036057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Rectangle 45">
            <a:hlinkClick r:id="rId42"/>
          </p:cNvPr>
          <p:cNvSpPr/>
          <p:nvPr/>
        </p:nvSpPr>
        <p:spPr>
          <a:xfrm>
            <a:off x="7859757" y="1892560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hlinkClick r:id="rId43"/>
          </p:cNvPr>
          <p:cNvSpPr/>
          <p:nvPr/>
        </p:nvSpPr>
        <p:spPr>
          <a:xfrm>
            <a:off x="7858686" y="251052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hlinkClick r:id="rId44"/>
          </p:cNvPr>
          <p:cNvSpPr/>
          <p:nvPr/>
        </p:nvSpPr>
        <p:spPr>
          <a:xfrm>
            <a:off x="7870243" y="3160953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hlinkClick r:id="rId45"/>
          </p:cNvPr>
          <p:cNvSpPr/>
          <p:nvPr/>
        </p:nvSpPr>
        <p:spPr>
          <a:xfrm>
            <a:off x="7869705" y="3776155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Rectangle 49">
            <a:hlinkClick r:id="rId46"/>
          </p:cNvPr>
          <p:cNvSpPr/>
          <p:nvPr/>
        </p:nvSpPr>
        <p:spPr>
          <a:xfrm>
            <a:off x="7843283" y="443166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ectangle 50">
            <a:hlinkClick r:id="rId47"/>
          </p:cNvPr>
          <p:cNvSpPr/>
          <p:nvPr/>
        </p:nvSpPr>
        <p:spPr>
          <a:xfrm>
            <a:off x="7807020" y="5050666"/>
            <a:ext cx="730087" cy="586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330406"/>
            <a:ext cx="914399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333333"/>
                </a:solidFill>
              </a:rPr>
              <a:t>Dive </a:t>
            </a:r>
            <a:r>
              <a:rPr lang="en-CA" sz="2400" b="1" dirty="0" smtClean="0">
                <a:solidFill>
                  <a:srgbClr val="333333"/>
                </a:solidFill>
              </a:rPr>
              <a:t>Deeper </a:t>
            </a:r>
            <a:r>
              <a:rPr lang="en-CA" sz="2400" b="1" dirty="0">
                <a:solidFill>
                  <a:srgbClr val="333333"/>
                </a:solidFill>
              </a:rPr>
              <a:t>I</a:t>
            </a:r>
            <a:r>
              <a:rPr lang="en-CA" sz="2400" b="1" dirty="0" smtClean="0">
                <a:solidFill>
                  <a:srgbClr val="333333"/>
                </a:solidFill>
              </a:rPr>
              <a:t>nto </a:t>
            </a:r>
            <a:r>
              <a:rPr lang="en-CA" sz="2400" b="1" dirty="0">
                <a:solidFill>
                  <a:srgbClr val="333333"/>
                </a:solidFill>
              </a:rPr>
              <a:t>O</a:t>
            </a:r>
            <a:r>
              <a:rPr lang="en-CA" sz="2400" b="1" dirty="0" smtClean="0">
                <a:solidFill>
                  <a:srgbClr val="333333"/>
                </a:solidFill>
              </a:rPr>
              <a:t>ur Research </a:t>
            </a:r>
          </a:p>
          <a:p>
            <a:pPr algn="ctr"/>
            <a:r>
              <a:rPr lang="en-CA" sz="2400" b="1" dirty="0" smtClean="0">
                <a:solidFill>
                  <a:srgbClr val="333333"/>
                </a:solidFill>
              </a:rPr>
              <a:t>by Clicking </a:t>
            </a:r>
            <a:r>
              <a:rPr lang="en-CA" sz="2400" b="1" dirty="0">
                <a:solidFill>
                  <a:srgbClr val="333333"/>
                </a:solidFill>
              </a:rPr>
              <a:t>O</a:t>
            </a:r>
            <a:r>
              <a:rPr lang="en-CA" sz="2400" b="1" dirty="0" smtClean="0">
                <a:solidFill>
                  <a:srgbClr val="333333"/>
                </a:solidFill>
              </a:rPr>
              <a:t>ne </a:t>
            </a:r>
            <a:r>
              <a:rPr lang="en-CA" sz="2400" b="1" dirty="0">
                <a:solidFill>
                  <a:srgbClr val="333333"/>
                </a:solidFill>
              </a:rPr>
              <a:t>of the </a:t>
            </a:r>
            <a:r>
              <a:rPr lang="en-CA" sz="2400" b="1" dirty="0" smtClean="0">
                <a:solidFill>
                  <a:srgbClr val="333333"/>
                </a:solidFill>
              </a:rPr>
              <a:t>Elements Below</a:t>
            </a:r>
            <a:endParaRPr lang="en-CA" sz="1200" dirty="0" smtClean="0">
              <a:solidFill>
                <a:srgbClr val="333333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8876" y="6249677"/>
            <a:ext cx="7840920" cy="446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333333"/>
                </a:solidFill>
                <a:ea typeface="Roboto" panose="02000000000000000000" pitchFamily="2" charset="0"/>
              </a:rPr>
              <a:t>Find out how Info-Tech makes your job easier.  	  </a:t>
            </a:r>
            <a:r>
              <a:rPr lang="en-CA" sz="1100" b="1" dirty="0" smtClean="0">
                <a:solidFill>
                  <a:srgbClr val="96B8D2">
                    <a:lumMod val="50000"/>
                  </a:srgbClr>
                </a:solidFill>
                <a:ea typeface="Roboto" panose="02000000000000000000" pitchFamily="2" charset="0"/>
              </a:rPr>
              <a:t>Contact Us Today:</a:t>
            </a:r>
            <a:r>
              <a:rPr lang="en-CA" sz="1100" b="1" dirty="0" smtClean="0">
                <a:solidFill>
                  <a:srgbClr val="333333"/>
                </a:solidFill>
                <a:ea typeface="Roboto" panose="02000000000000000000" pitchFamily="2" charset="0"/>
              </a:rPr>
              <a:t> </a:t>
            </a:r>
            <a:r>
              <a:rPr lang="en-CA" sz="1100" dirty="0" smtClean="0">
                <a:solidFill>
                  <a:srgbClr val="333333"/>
                </a:solidFill>
              </a:rPr>
              <a:t>Toll-Free </a:t>
            </a:r>
            <a:r>
              <a:rPr lang="en-CA" sz="1100" dirty="0">
                <a:solidFill>
                  <a:srgbClr val="333333"/>
                </a:solidFill>
              </a:rPr>
              <a:t>(US &amp; Canada</a:t>
            </a:r>
            <a:r>
              <a:rPr lang="en-CA" sz="1100" dirty="0" smtClean="0">
                <a:solidFill>
                  <a:srgbClr val="333333"/>
                </a:solidFill>
              </a:rPr>
              <a:t>): </a:t>
            </a:r>
            <a:r>
              <a:rPr lang="en-CA" sz="1100" b="1" dirty="0" smtClean="0">
                <a:solidFill>
                  <a:srgbClr val="333333"/>
                </a:solidFill>
              </a:rPr>
              <a:t>1-888-670-8889</a:t>
            </a:r>
            <a:endParaRPr lang="en-CA" sz="1100" b="1" dirty="0">
              <a:solidFill>
                <a:srgbClr val="333333"/>
              </a:solidFill>
            </a:endParaRPr>
          </a:p>
          <a:p>
            <a:r>
              <a:rPr lang="en-CA" sz="1200" dirty="0" smtClean="0">
                <a:solidFill>
                  <a:srgbClr val="333333"/>
                </a:solidFill>
                <a:ea typeface="Roboto" panose="02000000000000000000" pitchFamily="2" charset="0"/>
              </a:rPr>
              <a:t>					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53049" y="1783493"/>
            <a:ext cx="4390767" cy="109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6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134" y="2315074"/>
            <a:ext cx="6589368" cy="29931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CA" sz="1600" i="1" dirty="0">
                <a:solidFill>
                  <a:schemeClr val="bg1"/>
                </a:solidFill>
                <a:latin typeface="+mj-lt"/>
              </a:rPr>
              <a:t>Large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delivery is hard.  Multiple stakeholders and their priority requirements need attention and oversight. </a:t>
            </a:r>
          </a:p>
          <a:p>
            <a:pPr>
              <a:spcAft>
                <a:spcPts val="500"/>
              </a:spcAft>
            </a:pPr>
            <a:r>
              <a:rPr lang="en-CA" sz="1600" i="1" dirty="0">
                <a:solidFill>
                  <a:schemeClr val="bg1"/>
                </a:solidFill>
                <a:latin typeface="+mj-lt"/>
              </a:rPr>
              <a:t>External oversight provides repeatable and consistent perspective on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health and compliance, either at critical project milestones or at regularly scheduled checkpoints. This oversight enables delivery management to manage control and make appropriate adjustments.</a:t>
            </a:r>
          </a:p>
          <a:p>
            <a:pPr>
              <a:spcAft>
                <a:spcPts val="500"/>
              </a:spcAft>
            </a:pPr>
            <a:r>
              <a:rPr lang="en-CA" sz="1600" i="1" dirty="0">
                <a:solidFill>
                  <a:schemeClr val="bg1"/>
                </a:solidFill>
                <a:latin typeface="+mj-lt"/>
              </a:rPr>
              <a:t>IV&amp;V functions best as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advisory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oversight.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It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provides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stakeholders and sponsors with the confidence that appropriate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rigor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and processes are in place.</a:t>
            </a:r>
          </a:p>
          <a:p>
            <a:pPr>
              <a:spcAft>
                <a:spcPts val="500"/>
              </a:spcAft>
            </a:pPr>
            <a:r>
              <a:rPr lang="en-CA" sz="1600" i="1" dirty="0">
                <a:solidFill>
                  <a:schemeClr val="bg1"/>
                </a:solidFill>
                <a:latin typeface="+mj-lt"/>
              </a:rPr>
              <a:t>An IV&amp;V partner with an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advisory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support approach can ensure that oversight is invested in the success of the </a:t>
            </a:r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program’s 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delivery.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042" y="5535136"/>
            <a:ext cx="446091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smtClean="0">
                <a:solidFill>
                  <a:schemeClr val="bg1"/>
                </a:solidFill>
              </a:rPr>
              <a:t>Paul Herzstein, </a:t>
            </a:r>
          </a:p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Consulting Director, Applications</a:t>
            </a:r>
            <a:br>
              <a:rPr lang="en-CA" sz="1400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>Info-Tech Research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852" y="1516570"/>
            <a:ext cx="809644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Independent </a:t>
            </a:r>
            <a:r>
              <a:rPr lang="en-CA" sz="1600" b="1" dirty="0" smtClean="0">
                <a:solidFill>
                  <a:schemeClr val="bg1"/>
                </a:solidFill>
              </a:rPr>
              <a:t>verification and validation </a:t>
            </a:r>
            <a:r>
              <a:rPr lang="en-CA" sz="1600" b="1" dirty="0">
                <a:solidFill>
                  <a:schemeClr val="bg1"/>
                </a:solidFill>
              </a:rPr>
              <a:t>(IV&amp;V) </a:t>
            </a:r>
            <a:r>
              <a:rPr lang="en-CA" sz="1600" b="1" dirty="0" smtClean="0">
                <a:solidFill>
                  <a:schemeClr val="bg1"/>
                </a:solidFill>
              </a:rPr>
              <a:t>is more </a:t>
            </a:r>
            <a:r>
              <a:rPr lang="en-CA" sz="1600" b="1" dirty="0">
                <a:solidFill>
                  <a:schemeClr val="bg1"/>
                </a:solidFill>
              </a:rPr>
              <a:t>than just an </a:t>
            </a:r>
            <a:r>
              <a:rPr lang="en-CA" sz="1600" b="1" dirty="0" smtClean="0">
                <a:solidFill>
                  <a:schemeClr val="bg1"/>
                </a:solidFill>
              </a:rPr>
              <a:t>academic exercise.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6594"/>
            <a:ext cx="9144001" cy="10970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r>
              <a:rPr lang="en-CA" sz="4000" b="1" dirty="0">
                <a:solidFill>
                  <a:schemeClr val="bg1"/>
                </a:solidFill>
              </a:rPr>
              <a:t>ANALYST </a:t>
            </a:r>
            <a:r>
              <a:rPr lang="en-CA" sz="4000" b="1" dirty="0" smtClean="0">
                <a:solidFill>
                  <a:schemeClr val="bg1"/>
                </a:solidFill>
              </a:rPr>
              <a:t>PERSPECTIVE 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52" y="2154528"/>
            <a:ext cx="693419" cy="501622"/>
          </a:xfrm>
          <a:prstGeom prst="rect">
            <a:avLst/>
          </a:prstGeom>
        </p:spPr>
      </p:pic>
      <p:pic>
        <p:nvPicPr>
          <p:cNvPr id="8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21" y="4853036"/>
            <a:ext cx="674751" cy="615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5600" y="255600"/>
            <a:ext cx="8625780" cy="864096"/>
          </a:xfrm>
        </p:spPr>
        <p:txBody>
          <a:bodyPr/>
          <a:lstStyle/>
          <a:p>
            <a:r>
              <a:rPr lang="en-US" dirty="0" smtClean="0"/>
              <a:t>Our understanding of the problem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6703" y="1607230"/>
            <a:ext cx="4041648" cy="2600627"/>
          </a:xfrm>
        </p:spPr>
        <p:txBody>
          <a:bodyPr/>
          <a:lstStyle/>
          <a:p>
            <a:r>
              <a:rPr lang="en-US" dirty="0"/>
              <a:t>Leaders </a:t>
            </a:r>
            <a:r>
              <a:rPr lang="en-US" dirty="0" smtClean="0"/>
              <a:t>of </a:t>
            </a:r>
            <a:r>
              <a:rPr lang="en-US" dirty="0"/>
              <a:t>organizations </a:t>
            </a:r>
            <a:r>
              <a:rPr lang="en-US" dirty="0" smtClean="0"/>
              <a:t>with </a:t>
            </a:r>
            <a:r>
              <a:rPr lang="en-US" dirty="0"/>
              <a:t>mandated external </a:t>
            </a:r>
            <a:r>
              <a:rPr lang="en-US" dirty="0" smtClean="0"/>
              <a:t>oversight requirements</a:t>
            </a:r>
            <a:endParaRPr lang="en-US" dirty="0"/>
          </a:p>
          <a:p>
            <a:r>
              <a:rPr lang="en-US" dirty="0"/>
              <a:t>Leaders of organizations </a:t>
            </a:r>
            <a:r>
              <a:rPr lang="en-US" dirty="0" smtClean="0"/>
              <a:t>mandated </a:t>
            </a:r>
            <a:r>
              <a:rPr lang="en-US" dirty="0"/>
              <a:t>to obtain independent review to ensure the continuation of project </a:t>
            </a:r>
            <a:r>
              <a:rPr lang="en-US" dirty="0" smtClean="0"/>
              <a:t>funding</a:t>
            </a:r>
            <a:endParaRPr lang="en-US" dirty="0"/>
          </a:p>
          <a:p>
            <a:r>
              <a:rPr lang="en-US" dirty="0"/>
              <a:t>Leaders of organizations with large projects that require quality and project and portfolio management </a:t>
            </a:r>
            <a:r>
              <a:rPr lang="en-US" dirty="0" smtClean="0"/>
              <a:t>oversight</a:t>
            </a:r>
            <a:endParaRPr lang="en-US" dirty="0"/>
          </a:p>
          <a:p>
            <a:r>
              <a:rPr lang="en-US" dirty="0"/>
              <a:t>Internal IT and </a:t>
            </a:r>
            <a:r>
              <a:rPr lang="en-US" dirty="0" smtClean="0"/>
              <a:t>business </a:t>
            </a:r>
            <a:r>
              <a:rPr lang="en-US" dirty="0"/>
              <a:t>sponsors of large government projects seeking added objective quality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35436" y="1607231"/>
            <a:ext cx="4041648" cy="2600627"/>
          </a:xfrm>
        </p:spPr>
        <p:txBody>
          <a:bodyPr/>
          <a:lstStyle/>
          <a:p>
            <a:r>
              <a:rPr lang="en-US" dirty="0"/>
              <a:t>Understand how </a:t>
            </a:r>
            <a:r>
              <a:rPr lang="en-US" dirty="0" smtClean="0"/>
              <a:t>independent verification and validation </a:t>
            </a:r>
            <a:r>
              <a:rPr lang="en-US" dirty="0"/>
              <a:t>(IV&amp;V) assessments </a:t>
            </a:r>
            <a:r>
              <a:rPr lang="en-US" dirty="0" smtClean="0"/>
              <a:t>are </a:t>
            </a:r>
            <a:r>
              <a:rPr lang="en-US" dirty="0"/>
              <a:t>used to evaluate project health, at either regular intervals or </a:t>
            </a:r>
            <a:r>
              <a:rPr lang="en-US" dirty="0" smtClean="0"/>
              <a:t>a </a:t>
            </a:r>
            <a:r>
              <a:rPr lang="en-US" dirty="0"/>
              <a:t>given point in </a:t>
            </a:r>
            <a:r>
              <a:rPr lang="en-US" dirty="0" smtClean="0"/>
              <a:t>time.</a:t>
            </a:r>
            <a:endParaRPr lang="en-US" dirty="0"/>
          </a:p>
          <a:p>
            <a:r>
              <a:rPr lang="en-US" dirty="0"/>
              <a:t>Identify </a:t>
            </a:r>
            <a:r>
              <a:rPr lang="en-US" dirty="0" smtClean="0"/>
              <a:t>the </a:t>
            </a:r>
            <a:r>
              <a:rPr lang="en-US" dirty="0"/>
              <a:t>type </a:t>
            </a:r>
            <a:r>
              <a:rPr lang="en-US" dirty="0" smtClean="0"/>
              <a:t>of </a:t>
            </a:r>
            <a:r>
              <a:rPr lang="en-US" dirty="0"/>
              <a:t>IV&amp;V partners </a:t>
            </a:r>
            <a:r>
              <a:rPr lang="en-US" dirty="0" smtClean="0"/>
              <a:t>you </a:t>
            </a:r>
            <a:r>
              <a:rPr lang="en-US" dirty="0"/>
              <a:t>may engage (an </a:t>
            </a:r>
            <a:r>
              <a:rPr lang="en-US" dirty="0" smtClean="0"/>
              <a:t>advisor </a:t>
            </a:r>
            <a:r>
              <a:rPr lang="en-US" dirty="0"/>
              <a:t>vs. an </a:t>
            </a:r>
            <a:r>
              <a:rPr lang="en-US" dirty="0" smtClean="0"/>
              <a:t>auditor</a:t>
            </a:r>
            <a:r>
              <a:rPr lang="en-US" dirty="0"/>
              <a:t>).</a:t>
            </a:r>
          </a:p>
          <a:p>
            <a:r>
              <a:rPr lang="en-US" dirty="0"/>
              <a:t>Learn about Info-Tech’s best practice </a:t>
            </a:r>
            <a:r>
              <a:rPr lang="en-US" dirty="0" smtClean="0"/>
              <a:t>IV&amp;V process </a:t>
            </a:r>
            <a:r>
              <a:rPr lang="en-US" dirty="0"/>
              <a:t>and </a:t>
            </a:r>
            <a:r>
              <a:rPr lang="en-US" dirty="0" smtClean="0"/>
              <a:t>framework.</a:t>
            </a:r>
            <a:endParaRPr lang="en-US" dirty="0"/>
          </a:p>
          <a:p>
            <a:r>
              <a:rPr lang="en-US" dirty="0"/>
              <a:t>Report on project health and compliance, thereby providing due diligence </a:t>
            </a:r>
            <a:r>
              <a:rPr lang="en-US" dirty="0" smtClean="0"/>
              <a:t>and </a:t>
            </a:r>
            <a:r>
              <a:rPr lang="en-US" dirty="0"/>
              <a:t>accountability over </a:t>
            </a:r>
            <a:r>
              <a:rPr lang="en-US" dirty="0" smtClean="0"/>
              <a:t>public investments.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246703" y="4759901"/>
            <a:ext cx="4041648" cy="1492103"/>
          </a:xfrm>
        </p:spPr>
        <p:txBody>
          <a:bodyPr/>
          <a:lstStyle/>
          <a:p>
            <a:r>
              <a:rPr lang="en-US" dirty="0"/>
              <a:t>Project and </a:t>
            </a:r>
            <a:r>
              <a:rPr lang="en-US" dirty="0" smtClean="0"/>
              <a:t>portfolio managers </a:t>
            </a:r>
            <a:r>
              <a:rPr lang="en-US" dirty="0"/>
              <a:t>who seek to improve their </a:t>
            </a:r>
            <a:r>
              <a:rPr lang="en-US" dirty="0" smtClean="0"/>
              <a:t>processes</a:t>
            </a:r>
            <a:endParaRPr lang="en-US" dirty="0"/>
          </a:p>
          <a:p>
            <a:r>
              <a:rPr lang="en-US" dirty="0"/>
              <a:t>PMO </a:t>
            </a:r>
            <a:r>
              <a:rPr lang="en-US" dirty="0" smtClean="0"/>
              <a:t>managers </a:t>
            </a:r>
            <a:r>
              <a:rPr lang="en-US" dirty="0"/>
              <a:t>who seek to improve organizational </a:t>
            </a:r>
            <a:r>
              <a:rPr lang="en-US" dirty="0" smtClean="0"/>
              <a:t>processes</a:t>
            </a:r>
            <a:endParaRPr lang="en-US" dirty="0"/>
          </a:p>
          <a:p>
            <a:r>
              <a:rPr lang="en-US" dirty="0"/>
              <a:t>IT </a:t>
            </a:r>
            <a:r>
              <a:rPr lang="en-US" dirty="0" smtClean="0"/>
              <a:t>managers </a:t>
            </a:r>
            <a:r>
              <a:rPr lang="en-US" dirty="0"/>
              <a:t>who support the execution </a:t>
            </a:r>
            <a:r>
              <a:rPr lang="en-US" dirty="0" smtClean="0"/>
              <a:t>and </a:t>
            </a:r>
            <a:r>
              <a:rPr lang="en-US" dirty="0"/>
              <a:t>transition to IT of </a:t>
            </a:r>
            <a:r>
              <a:rPr lang="en-US" dirty="0" smtClean="0"/>
              <a:t>major projects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4830836" y="4755658"/>
            <a:ext cx="4041648" cy="1492103"/>
          </a:xfrm>
        </p:spPr>
        <p:txBody>
          <a:bodyPr/>
          <a:lstStyle/>
          <a:p>
            <a:r>
              <a:rPr lang="en-US" dirty="0"/>
              <a:t>Learn about 19 key project </a:t>
            </a:r>
            <a:r>
              <a:rPr lang="en-US" dirty="0" smtClean="0"/>
              <a:t>parameters, </a:t>
            </a:r>
            <a:r>
              <a:rPr lang="en-US" dirty="0"/>
              <a:t>with best practices </a:t>
            </a:r>
            <a:r>
              <a:rPr lang="en-US" dirty="0" smtClean="0"/>
              <a:t>and </a:t>
            </a:r>
            <a:r>
              <a:rPr lang="en-US" dirty="0"/>
              <a:t>key questions, to monitor for </a:t>
            </a:r>
            <a:r>
              <a:rPr lang="en-US" dirty="0" smtClean="0"/>
              <a:t>project </a:t>
            </a:r>
            <a:r>
              <a:rPr lang="en-US" dirty="0"/>
              <a:t>health and compliance.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7847" y="1581501"/>
            <a:ext cx="5238552" cy="107899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IV&amp;V </a:t>
            </a:r>
            <a:r>
              <a:rPr lang="en-CA" dirty="0"/>
              <a:t>assessments are generally needed for large projects that must meet oversight requirements (internal or external). Often IV&amp;V is mandated by a project’s total budget, scope, timeline, or complexity. IV&amp;V assessments are performed at regular intervals or at a point in time.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4176" y="3150442"/>
            <a:ext cx="5347409" cy="155198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Large projects face more internal </a:t>
            </a:r>
            <a:r>
              <a:rPr lang="en-CA" dirty="0" smtClean="0"/>
              <a:t>and external </a:t>
            </a:r>
            <a:r>
              <a:rPr lang="en-CA" dirty="0"/>
              <a:t>scrutiny, especially for public sector organizations. Many strategic projects today involve new technology, which can add complexity, </a:t>
            </a:r>
            <a:r>
              <a:rPr lang="en-CA" dirty="0" smtClean="0"/>
              <a:t>time, and </a:t>
            </a:r>
            <a:r>
              <a:rPr lang="en-CA" dirty="0"/>
              <a:t>cost. Often projects experience compliance issues, </a:t>
            </a:r>
            <a:r>
              <a:rPr lang="en-CA" dirty="0" smtClean="0"/>
              <a:t>delays, and </a:t>
            </a:r>
            <a:r>
              <a:rPr lang="en-CA" dirty="0"/>
              <a:t>budget overruns in implementation, which are not diagnosed for root causes until a </a:t>
            </a:r>
            <a:r>
              <a:rPr lang="en-CA" dirty="0" smtClean="0"/>
              <a:t>post-implementation review </a:t>
            </a:r>
            <a:r>
              <a:rPr lang="en-CA" dirty="0"/>
              <a:t>is done. The results, though beneficial, are reactive rather than proactive.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300" dirty="0"/>
              <a:t>Info-Tech’s four-step IV&amp;V </a:t>
            </a:r>
            <a:r>
              <a:rPr lang="en-US" sz="1300" dirty="0" smtClean="0"/>
              <a:t>process </a:t>
            </a:r>
            <a:r>
              <a:rPr lang="en-US" sz="1300" dirty="0"/>
              <a:t>assesses 19 </a:t>
            </a:r>
            <a:r>
              <a:rPr lang="en-US" sz="1300" dirty="0" smtClean="0"/>
              <a:t>parameters to </a:t>
            </a:r>
            <a:r>
              <a:rPr lang="en-US" sz="1300" dirty="0"/>
              <a:t>help </a:t>
            </a:r>
            <a:r>
              <a:rPr lang="en-US" sz="1300" dirty="0" smtClean="0"/>
              <a:t>project sponsors </a:t>
            </a:r>
            <a:r>
              <a:rPr lang="en-US" sz="1300" dirty="0"/>
              <a:t>and </a:t>
            </a:r>
            <a:r>
              <a:rPr lang="en-US" sz="1300" dirty="0" smtClean="0"/>
              <a:t>managers </a:t>
            </a:r>
            <a:r>
              <a:rPr lang="en-US" sz="1300" dirty="0"/>
              <a:t>effectively facilitate large projects, demonstrate project health, and meet oversight and compliance requirements:</a:t>
            </a:r>
            <a:endParaRPr lang="en-US" dirty="0"/>
          </a:p>
          <a:p>
            <a:pPr lvl="1" indent="-244475">
              <a:buSzPct val="95000"/>
              <a:buFont typeface="+mj-lt"/>
              <a:buAutoNum type="arabicPeriod"/>
            </a:pPr>
            <a:r>
              <a:rPr lang="en-US" sz="1300" b="1" dirty="0"/>
              <a:t>Prepare </a:t>
            </a:r>
            <a:r>
              <a:rPr lang="en-US" sz="1300" dirty="0"/>
              <a:t>– Set your IV&amp;V objectives, cadence, and interview schedule; </a:t>
            </a:r>
            <a:r>
              <a:rPr lang="en-US" sz="1300" dirty="0" smtClean="0"/>
              <a:t>gather documentation </a:t>
            </a:r>
            <a:r>
              <a:rPr lang="en-US" sz="1300" dirty="0"/>
              <a:t>in advance.</a:t>
            </a:r>
          </a:p>
          <a:p>
            <a:pPr lvl="1" indent="-244475">
              <a:buSzPct val="95000"/>
              <a:buFont typeface="+mj-lt"/>
              <a:buAutoNum type="arabicPeriod"/>
            </a:pPr>
            <a:r>
              <a:rPr lang="en-US" sz="1300" b="1" dirty="0"/>
              <a:t>Review</a:t>
            </a:r>
            <a:r>
              <a:rPr lang="en-US" sz="1300" dirty="0"/>
              <a:t> – Conduct interviews; </a:t>
            </a:r>
            <a:r>
              <a:rPr lang="en-US" sz="1300" dirty="0" smtClean="0"/>
              <a:t>review </a:t>
            </a:r>
            <a:r>
              <a:rPr lang="en-US" sz="1300" dirty="0"/>
              <a:t>documentation, milestones, </a:t>
            </a:r>
            <a:r>
              <a:rPr lang="en-US" sz="1300" dirty="0" smtClean="0"/>
              <a:t>and progress</a:t>
            </a:r>
            <a:r>
              <a:rPr lang="en-US" sz="1300" dirty="0"/>
              <a:t>; </a:t>
            </a:r>
            <a:r>
              <a:rPr lang="en-US" sz="1300" dirty="0" smtClean="0"/>
              <a:t>confirm </a:t>
            </a:r>
            <a:r>
              <a:rPr lang="en-US" sz="1300" dirty="0"/>
              <a:t>status </a:t>
            </a:r>
            <a:r>
              <a:rPr lang="en-US" sz="1300" dirty="0" smtClean="0"/>
              <a:t>and metrics.</a:t>
            </a:r>
            <a:endParaRPr lang="en-US" sz="1300" dirty="0"/>
          </a:p>
          <a:p>
            <a:pPr lvl="1" indent="-244475">
              <a:buSzPct val="95000"/>
              <a:buFont typeface="+mj-lt"/>
              <a:buAutoNum type="arabicPeriod"/>
            </a:pPr>
            <a:r>
              <a:rPr lang="en-US" sz="1300" b="1" dirty="0"/>
              <a:t>Analyze </a:t>
            </a:r>
            <a:r>
              <a:rPr lang="en-US" sz="1300" dirty="0"/>
              <a:t>– Review and compile results and metrics; </a:t>
            </a:r>
            <a:r>
              <a:rPr lang="en-US" sz="1300" dirty="0" smtClean="0"/>
              <a:t>analyze </a:t>
            </a:r>
            <a:r>
              <a:rPr lang="en-US" sz="1300" dirty="0"/>
              <a:t>gaps and identify improvement </a:t>
            </a:r>
            <a:r>
              <a:rPr lang="en-US" sz="1300" dirty="0" smtClean="0"/>
              <a:t>opportunities.</a:t>
            </a:r>
            <a:endParaRPr lang="en-US" sz="1300" dirty="0"/>
          </a:p>
          <a:p>
            <a:pPr lvl="1" indent="-244475">
              <a:buSzPct val="95000"/>
              <a:buFont typeface="+mj-lt"/>
              <a:buAutoNum type="arabicPeriod"/>
            </a:pPr>
            <a:r>
              <a:rPr lang="en-US" sz="1300" b="1" dirty="0"/>
              <a:t>Report</a:t>
            </a:r>
            <a:r>
              <a:rPr lang="en-US" sz="1300" dirty="0"/>
              <a:t> – Develop </a:t>
            </a:r>
            <a:r>
              <a:rPr lang="en-US" sz="1300" dirty="0" smtClean="0"/>
              <a:t>the final </a:t>
            </a:r>
            <a:r>
              <a:rPr lang="en-US" sz="1300" dirty="0"/>
              <a:t>report; </a:t>
            </a:r>
            <a:r>
              <a:rPr lang="en-US" sz="1300" dirty="0" smtClean="0"/>
              <a:t>summarize the results </a:t>
            </a:r>
            <a:r>
              <a:rPr lang="en-US" sz="1300" dirty="0"/>
              <a:t>and </a:t>
            </a:r>
            <a:r>
              <a:rPr lang="en-US" sz="1300" dirty="0" smtClean="0"/>
              <a:t>recommendations </a:t>
            </a:r>
            <a:r>
              <a:rPr lang="en-US" sz="1300" dirty="0"/>
              <a:t>for </a:t>
            </a:r>
            <a:r>
              <a:rPr lang="en-US" sz="1300" dirty="0" smtClean="0"/>
              <a:t>executive sponsors.</a:t>
            </a:r>
            <a:endParaRPr lang="en-US" sz="1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36771" y="1535364"/>
            <a:ext cx="3140528" cy="3088394"/>
          </a:xfrm>
        </p:spPr>
        <p:txBody>
          <a:bodyPr anchor="t"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100" b="1" dirty="0"/>
              <a:t>Regular IV&amp;V reviews enable continual feedback and </a:t>
            </a:r>
            <a:r>
              <a:rPr lang="en-US" sz="1100" b="1" dirty="0" smtClean="0"/>
              <a:t>improvement. </a:t>
            </a:r>
            <a:br>
              <a:rPr lang="en-US" sz="1100" b="1" dirty="0" smtClean="0"/>
            </a:br>
            <a:r>
              <a:rPr lang="en-US" sz="1100" dirty="0" smtClean="0"/>
              <a:t>IV&amp;V </a:t>
            </a:r>
            <a:r>
              <a:rPr lang="en-US" sz="1100" dirty="0"/>
              <a:t>prompts </a:t>
            </a:r>
            <a:r>
              <a:rPr lang="en-CA" sz="1100" dirty="0"/>
              <a:t>delivery management to fine tune and apply best </a:t>
            </a:r>
            <a:r>
              <a:rPr lang="en-CA" sz="1100" dirty="0" smtClean="0"/>
              <a:t>practices. </a:t>
            </a:r>
            <a:r>
              <a:rPr lang="en-US" sz="1100" dirty="0" smtClean="0"/>
              <a:t>Maximize </a:t>
            </a:r>
            <a:r>
              <a:rPr lang="en-US" sz="1100" dirty="0"/>
              <a:t>IV&amp;V effectiveness through regularly scheduled assessments.</a:t>
            </a:r>
            <a:endParaRPr lang="en-US" sz="1100" dirty="0">
              <a:solidFill>
                <a:srgbClr val="333333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100" b="1" dirty="0"/>
              <a:t>Choose an </a:t>
            </a:r>
            <a:r>
              <a:rPr lang="en-US" sz="1100" b="1" dirty="0" smtClean="0"/>
              <a:t>advisor</a:t>
            </a:r>
            <a:r>
              <a:rPr lang="en-US" sz="1100" b="1" dirty="0"/>
              <a:t>, not an </a:t>
            </a:r>
            <a:r>
              <a:rPr lang="en-US" sz="1100" b="1" dirty="0" smtClean="0"/>
              <a:t>auditor. </a:t>
            </a:r>
            <a:br>
              <a:rPr lang="en-US" sz="1100" b="1" dirty="0" smtClean="0"/>
            </a:br>
            <a:r>
              <a:rPr lang="en-US" sz="1100" dirty="0" smtClean="0"/>
              <a:t>While </a:t>
            </a:r>
            <a:r>
              <a:rPr lang="en-US" sz="1100" dirty="0"/>
              <a:t>both would verify the same project parameters, stakeholders will prefer to engage with an advisor who will seek to improve project health rather than </a:t>
            </a:r>
            <a:r>
              <a:rPr lang="en-US" sz="1100" dirty="0" smtClean="0"/>
              <a:t>an </a:t>
            </a:r>
            <a:r>
              <a:rPr lang="en-US" sz="1100" dirty="0"/>
              <a:t>auditor who will seek to report project </a:t>
            </a:r>
            <a:r>
              <a:rPr lang="en-US" sz="1100" dirty="0" smtClean="0"/>
              <a:t>gaps.</a:t>
            </a:r>
            <a:endParaRPr lang="en-US" sz="1100" dirty="0">
              <a:solidFill>
                <a:srgbClr val="333333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100" b="1" dirty="0"/>
              <a:t>Apply IV&amp;V </a:t>
            </a:r>
            <a:r>
              <a:rPr lang="en-US" sz="1100" b="1" dirty="0" smtClean="0"/>
              <a:t>recommendations to </a:t>
            </a:r>
            <a:r>
              <a:rPr lang="en-US" sz="1100" b="1" dirty="0"/>
              <a:t>improve ongoing project </a:t>
            </a:r>
            <a:r>
              <a:rPr lang="en-US" sz="1100" b="1" dirty="0" smtClean="0"/>
              <a:t>delivery.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dirty="0"/>
              <a:t>IV&amp;V recommendations should be </a:t>
            </a:r>
            <a:r>
              <a:rPr lang="en-US" sz="1100" dirty="0" smtClean="0"/>
              <a:t>actionable, </a:t>
            </a:r>
            <a:r>
              <a:rPr lang="en-US" sz="1100" dirty="0"/>
              <a:t>on top of demonstrating project health and compliance.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-1" y="-19050"/>
            <a:ext cx="9144001" cy="1184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>
              <a:spcAft>
                <a:spcPts val="800"/>
              </a:spcAft>
            </a:pPr>
            <a:r>
              <a:rPr lang="en-CA" sz="2400" dirty="0"/>
              <a:t>Arizona Department of Child </a:t>
            </a:r>
            <a:r>
              <a:rPr lang="en-CA" sz="2400" dirty="0" smtClean="0"/>
              <a:t>Safety’s</a:t>
            </a:r>
            <a:endParaRPr lang="en-CA" sz="2400" dirty="0"/>
          </a:p>
          <a:p>
            <a:pPr>
              <a:spcAft>
                <a:spcPts val="800"/>
              </a:spcAft>
            </a:pPr>
            <a:r>
              <a:rPr lang="en-CA" sz="2400" dirty="0" smtClean="0"/>
              <a:t>Separation Program</a:t>
            </a:r>
            <a:endParaRPr lang="en-CA" sz="2400" dirty="0">
              <a:latin typeface="+mj-lt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-1" y="1935901"/>
            <a:ext cx="5388430" cy="4590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90000" rIns="270000" bIns="90000" rtlCol="0" anchor="ctr"/>
          <a:lstStyle/>
          <a:p>
            <a:pPr algn="ctr">
              <a:spcAft>
                <a:spcPts val="800"/>
              </a:spcAft>
            </a:pPr>
            <a:endParaRPr lang="en-CA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28" y="2094090"/>
            <a:ext cx="5203371" cy="39241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Context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The Arizona Department of Child Safety </a:t>
            </a:r>
            <a:r>
              <a:rPr lang="en-US" sz="1200" dirty="0" smtClean="0">
                <a:solidFill>
                  <a:schemeClr val="bg1"/>
                </a:solidFill>
              </a:rPr>
              <a:t>(DCS) </a:t>
            </a:r>
            <a:r>
              <a:rPr lang="en-US" sz="1200" dirty="0">
                <a:solidFill>
                  <a:schemeClr val="bg1"/>
                </a:solidFill>
              </a:rPr>
              <a:t>launched its Separation </a:t>
            </a:r>
            <a:r>
              <a:rPr lang="en-US" sz="1200" dirty="0" smtClean="0">
                <a:solidFill>
                  <a:schemeClr val="bg1"/>
                </a:solidFill>
              </a:rPr>
              <a:t>Program to build </a:t>
            </a:r>
            <a:r>
              <a:rPr lang="en-US" sz="1200" dirty="0">
                <a:solidFill>
                  <a:schemeClr val="bg1"/>
                </a:solidFill>
              </a:rPr>
              <a:t>an independent </a:t>
            </a:r>
            <a:r>
              <a:rPr lang="en-US" sz="1200" dirty="0" smtClean="0">
                <a:solidFill>
                  <a:schemeClr val="bg1"/>
                </a:solidFill>
              </a:rPr>
              <a:t>departmental infrastructure within </a:t>
            </a:r>
            <a:r>
              <a:rPr lang="en-US" sz="1200" dirty="0">
                <a:solidFill>
                  <a:schemeClr val="bg1"/>
                </a:solidFill>
              </a:rPr>
              <a:t>the Government of Arizona. </a:t>
            </a:r>
            <a:r>
              <a:rPr lang="en-US" sz="1200" dirty="0" smtClean="0">
                <a:solidFill>
                  <a:schemeClr val="bg1"/>
                </a:solidFill>
              </a:rPr>
              <a:t>DCS was required by legislative oversight to </a:t>
            </a:r>
            <a:r>
              <a:rPr lang="en-US" sz="1200" dirty="0">
                <a:solidFill>
                  <a:schemeClr val="bg1"/>
                </a:solidFill>
              </a:rPr>
              <a:t>procure IV&amp;V services </a:t>
            </a:r>
            <a:r>
              <a:rPr lang="en-US" sz="1200" dirty="0" smtClean="0">
                <a:solidFill>
                  <a:schemeClr val="bg1"/>
                </a:solidFill>
              </a:rPr>
              <a:t>because its budget exceeded mandated thresholds.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CA" sz="1200" b="1" dirty="0" smtClean="0">
                <a:solidFill>
                  <a:schemeClr val="bg1"/>
                </a:solidFill>
              </a:rPr>
              <a:t>Scope</a:t>
            </a:r>
            <a:endParaRPr lang="en-CA" sz="12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Info-Tech conducted quarterly IV&amp;V a</a:t>
            </a:r>
            <a:r>
              <a:rPr lang="en-US" sz="1200" dirty="0" smtClean="0">
                <a:solidFill>
                  <a:schemeClr val="bg1"/>
                </a:solidFill>
              </a:rPr>
              <a:t>ssessments over </a:t>
            </a:r>
            <a:r>
              <a:rPr lang="en-US" sz="1200" dirty="0">
                <a:solidFill>
                  <a:schemeClr val="bg1"/>
                </a:solidFill>
              </a:rPr>
              <a:t>the span of the </a:t>
            </a:r>
            <a:r>
              <a:rPr lang="en-US" sz="1200" dirty="0" smtClean="0">
                <a:solidFill>
                  <a:schemeClr val="bg1"/>
                </a:solidFill>
              </a:rPr>
              <a:t>program</a:t>
            </a:r>
            <a:r>
              <a:rPr lang="en-US" sz="1200" dirty="0">
                <a:solidFill>
                  <a:schemeClr val="bg1"/>
                </a:solidFill>
              </a:rPr>
              <a:t>, applying </a:t>
            </a:r>
            <a:r>
              <a:rPr lang="en-US" sz="1200" dirty="0" smtClean="0">
                <a:solidFill>
                  <a:schemeClr val="bg1"/>
                </a:solidFill>
              </a:rPr>
              <a:t>the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best </a:t>
            </a:r>
            <a:r>
              <a:rPr lang="en-US" sz="1200" dirty="0">
                <a:solidFill>
                  <a:schemeClr val="bg1"/>
                </a:solidFill>
              </a:rPr>
              <a:t>practice IV&amp;V framework to review documents, interview stakeholders, and measure </a:t>
            </a:r>
            <a:r>
              <a:rPr lang="en-US" sz="1200" dirty="0" smtClean="0">
                <a:solidFill>
                  <a:schemeClr val="bg1"/>
                </a:solidFill>
              </a:rPr>
              <a:t>health.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CA" sz="1200" b="1" dirty="0" smtClean="0">
                <a:solidFill>
                  <a:schemeClr val="bg1"/>
                </a:solidFill>
              </a:rPr>
              <a:t>Outcome</a:t>
            </a:r>
            <a:endParaRPr lang="en-CA" sz="1200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Info-Tech’s IV&amp;V </a:t>
            </a:r>
            <a:r>
              <a:rPr lang="en-US" sz="1200" dirty="0" smtClean="0">
                <a:solidFill>
                  <a:schemeClr val="bg1"/>
                </a:solidFill>
              </a:rPr>
              <a:t>assessments </a:t>
            </a:r>
            <a:r>
              <a:rPr lang="en-US" sz="1200" dirty="0">
                <a:solidFill>
                  <a:schemeClr val="bg1"/>
                </a:solidFill>
              </a:rPr>
              <a:t>helped </a:t>
            </a:r>
            <a:r>
              <a:rPr lang="en-US" sz="1200" dirty="0" smtClean="0">
                <a:solidFill>
                  <a:schemeClr val="bg1"/>
                </a:solidFill>
              </a:rPr>
              <a:t>the program </a:t>
            </a:r>
            <a:r>
              <a:rPr lang="en-US" sz="1200" dirty="0">
                <a:solidFill>
                  <a:schemeClr val="bg1"/>
                </a:solidFill>
              </a:rPr>
              <a:t>team to demonstrate </a:t>
            </a:r>
            <a:r>
              <a:rPr lang="en-US" sz="1200" dirty="0" smtClean="0">
                <a:solidFill>
                  <a:schemeClr val="bg1"/>
                </a:solidFill>
              </a:rPr>
              <a:t>viability, meet </a:t>
            </a:r>
            <a:r>
              <a:rPr lang="en-US" sz="1200" dirty="0">
                <a:solidFill>
                  <a:schemeClr val="bg1"/>
                </a:solidFill>
              </a:rPr>
              <a:t>State oversight </a:t>
            </a:r>
            <a:r>
              <a:rPr lang="en-US" sz="1200" dirty="0" smtClean="0">
                <a:solidFill>
                  <a:schemeClr val="bg1"/>
                </a:solidFill>
              </a:rPr>
              <a:t>requirements, and </a:t>
            </a:r>
            <a:r>
              <a:rPr lang="en-US" sz="1200" dirty="0">
                <a:solidFill>
                  <a:schemeClr val="bg1"/>
                </a:solidFill>
              </a:rPr>
              <a:t>ensure continued </a:t>
            </a:r>
            <a:r>
              <a:rPr lang="en-US" sz="1200" dirty="0" smtClean="0">
                <a:solidFill>
                  <a:schemeClr val="bg1"/>
                </a:solidFill>
              </a:rPr>
              <a:t>program </a:t>
            </a:r>
            <a:r>
              <a:rPr lang="en-US" sz="1200" dirty="0">
                <a:solidFill>
                  <a:schemeClr val="bg1"/>
                </a:solidFill>
              </a:rPr>
              <a:t>funding. </a:t>
            </a:r>
            <a:r>
              <a:rPr lang="en-US" sz="1200" dirty="0" smtClean="0">
                <a:solidFill>
                  <a:schemeClr val="bg1"/>
                </a:solidFill>
              </a:rPr>
              <a:t>In addition, Info-Tech provided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program </a:t>
            </a:r>
            <a:r>
              <a:rPr lang="en-US" sz="1200" dirty="0">
                <a:solidFill>
                  <a:schemeClr val="bg1"/>
                </a:solidFill>
              </a:rPr>
              <a:t>team with supplementary </a:t>
            </a:r>
            <a:r>
              <a:rPr lang="en-US" sz="1200" dirty="0" smtClean="0">
                <a:solidFill>
                  <a:schemeClr val="bg1"/>
                </a:solidFill>
              </a:rPr>
              <a:t>project management </a:t>
            </a:r>
            <a:r>
              <a:rPr lang="en-US" sz="1200" dirty="0">
                <a:solidFill>
                  <a:schemeClr val="bg1"/>
                </a:solidFill>
              </a:rPr>
              <a:t>oversight using </a:t>
            </a:r>
            <a:r>
              <a:rPr lang="en-US" sz="1200" dirty="0" smtClean="0">
                <a:solidFill>
                  <a:schemeClr val="bg1"/>
                </a:solidFill>
              </a:rPr>
              <a:t>its advisory </a:t>
            </a:r>
            <a:r>
              <a:rPr lang="en-US" sz="1200" dirty="0">
                <a:solidFill>
                  <a:schemeClr val="bg1"/>
                </a:solidFill>
              </a:rPr>
              <a:t>approach to </a:t>
            </a:r>
            <a:r>
              <a:rPr lang="en-US" sz="1200" dirty="0" smtClean="0">
                <a:solidFill>
                  <a:schemeClr val="bg1"/>
                </a:solidFill>
              </a:rPr>
              <a:t>IV&amp;V. </a:t>
            </a:r>
            <a:r>
              <a:rPr lang="en-US" sz="1200" dirty="0">
                <a:solidFill>
                  <a:schemeClr val="bg1"/>
                </a:solidFill>
              </a:rPr>
              <a:t>Q</a:t>
            </a:r>
            <a:r>
              <a:rPr lang="en-US" sz="1200" dirty="0" smtClean="0">
                <a:solidFill>
                  <a:schemeClr val="bg1"/>
                </a:solidFill>
              </a:rPr>
              <a:t>uarterly </a:t>
            </a:r>
            <a:r>
              <a:rPr lang="en-US" sz="1200" dirty="0">
                <a:solidFill>
                  <a:schemeClr val="bg1"/>
                </a:solidFill>
              </a:rPr>
              <a:t>reports </a:t>
            </a:r>
            <a:r>
              <a:rPr lang="en-US" sz="1200" dirty="0" smtClean="0">
                <a:solidFill>
                  <a:schemeClr val="bg1"/>
                </a:solidFill>
              </a:rPr>
              <a:t>included proactive </a:t>
            </a:r>
            <a:r>
              <a:rPr lang="en-US" sz="1200" dirty="0">
                <a:solidFill>
                  <a:schemeClr val="bg1"/>
                </a:solidFill>
              </a:rPr>
              <a:t>action items that </a:t>
            </a:r>
            <a:r>
              <a:rPr lang="en-US" sz="1200" dirty="0" smtClean="0">
                <a:solidFill>
                  <a:schemeClr val="bg1"/>
                </a:solidFill>
              </a:rPr>
              <a:t>supported program </a:t>
            </a:r>
            <a:r>
              <a:rPr lang="en-US" sz="1200" dirty="0">
                <a:solidFill>
                  <a:schemeClr val="bg1"/>
                </a:solidFill>
              </a:rPr>
              <a:t>efforts </a:t>
            </a:r>
            <a:r>
              <a:rPr lang="en-US" sz="1200" dirty="0" smtClean="0">
                <a:solidFill>
                  <a:schemeClr val="bg1"/>
                </a:solidFill>
              </a:rPr>
              <a:t>in delivering a successful outcome.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Group 26"/>
          <p:cNvGrpSpPr/>
          <p:nvPr/>
        </p:nvGrpSpPr>
        <p:grpSpPr>
          <a:xfrm>
            <a:off x="-1" y="1139383"/>
            <a:ext cx="9144001" cy="796519"/>
            <a:chOff x="-2" y="294436"/>
            <a:chExt cx="9144001" cy="796519"/>
          </a:xfrm>
          <a:solidFill>
            <a:schemeClr val="accent3"/>
          </a:solidFill>
        </p:grpSpPr>
        <p:sp>
          <p:nvSpPr>
            <p:cNvPr id="13" name="Rectangle 34"/>
            <p:cNvSpPr/>
            <p:nvPr/>
          </p:nvSpPr>
          <p:spPr>
            <a:xfrm>
              <a:off x="-2" y="294436"/>
              <a:ext cx="9144001" cy="796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127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marL="176213" lvl="0" algn="l"/>
              <a:r>
                <a:rPr lang="en-CA" sz="2800" b="1" dirty="0" smtClean="0"/>
                <a:t>CASE STUDY</a:t>
              </a:r>
              <a:endParaRPr lang="en-CA" sz="2800" b="1" dirty="0"/>
            </a:p>
          </p:txBody>
        </p:sp>
        <p:sp>
          <p:nvSpPr>
            <p:cNvPr id="14" name="TextBox 35"/>
            <p:cNvSpPr txBox="1"/>
            <p:nvPr/>
          </p:nvSpPr>
          <p:spPr>
            <a:xfrm>
              <a:off x="3260376" y="386618"/>
              <a:ext cx="870437" cy="61215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CA" sz="1200" b="1" dirty="0" smtClean="0">
                  <a:solidFill>
                    <a:schemeClr val="bg1"/>
                  </a:solidFill>
                </a:rPr>
                <a:t>Industry</a:t>
              </a:r>
            </a:p>
            <a:p>
              <a:pPr algn="r">
                <a:lnSpc>
                  <a:spcPct val="150000"/>
                </a:lnSpc>
              </a:pPr>
              <a:r>
                <a:rPr lang="en-CA" sz="1200" b="1" dirty="0" smtClean="0">
                  <a:solidFill>
                    <a:schemeClr val="bg1"/>
                  </a:solidFill>
                </a:rPr>
                <a:t>Source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36"/>
            <p:cNvCxnSpPr/>
            <p:nvPr/>
          </p:nvCxnSpPr>
          <p:spPr>
            <a:xfrm>
              <a:off x="3312464" y="430860"/>
              <a:ext cx="0" cy="501833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89954"/>
              <a:ext cx="416696" cy="442739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17" name="Text Placeholder 9"/>
            <p:cNvSpPr txBox="1">
              <a:spLocks/>
            </p:cNvSpPr>
            <p:nvPr/>
          </p:nvSpPr>
          <p:spPr>
            <a:xfrm>
              <a:off x="4130813" y="369530"/>
              <a:ext cx="3740952" cy="646330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Arial" pitchFamily="34" charset="0"/>
                <a:buNone/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50000"/>
                <a:buFont typeface="Arial" pitchFamily="34" charset="0"/>
                <a:buChar char="◦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2925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4375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b="0" i="1" dirty="0" smtClean="0"/>
                <a:t>Regional Government</a:t>
              </a:r>
            </a:p>
            <a:p>
              <a:r>
                <a:rPr lang="en-US" b="0" i="1" dirty="0" smtClean="0"/>
                <a:t>Info-Tech IV&amp;V Advisory Client</a:t>
              </a:r>
              <a:endParaRPr lang="en-CA" b="0" i="1" dirty="0" smtClean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37" y="524195"/>
            <a:ext cx="981852" cy="1184713"/>
          </a:xfrm>
          <a:prstGeom prst="rect">
            <a:avLst/>
          </a:prstGeom>
        </p:spPr>
      </p:pic>
      <p:sp>
        <p:nvSpPr>
          <p:cNvPr id="38" name="TextBox 45"/>
          <p:cNvSpPr txBox="1"/>
          <p:nvPr/>
        </p:nvSpPr>
        <p:spPr>
          <a:xfrm>
            <a:off x="5849044" y="2374491"/>
            <a:ext cx="28343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Info-Tech’s Four-Step IV&amp;V Process</a:t>
            </a:r>
            <a:endParaRPr lang="en-CA" sz="1200" b="1" dirty="0" smtClean="0"/>
          </a:p>
        </p:txBody>
      </p:sp>
      <p:grpSp>
        <p:nvGrpSpPr>
          <p:cNvPr id="20" name="Group 46"/>
          <p:cNvGrpSpPr/>
          <p:nvPr/>
        </p:nvGrpSpPr>
        <p:grpSpPr>
          <a:xfrm>
            <a:off x="5735322" y="3090079"/>
            <a:ext cx="2703379" cy="2714830"/>
            <a:chOff x="5597929" y="2872505"/>
            <a:chExt cx="2703379" cy="2714830"/>
          </a:xfrm>
        </p:grpSpPr>
        <p:grpSp>
          <p:nvGrpSpPr>
            <p:cNvPr id="19" name="Group 47"/>
            <p:cNvGrpSpPr/>
            <p:nvPr/>
          </p:nvGrpSpPr>
          <p:grpSpPr>
            <a:xfrm>
              <a:off x="5597929" y="2872505"/>
              <a:ext cx="2703379" cy="1149518"/>
              <a:chOff x="5597929" y="2872505"/>
              <a:chExt cx="2703379" cy="1149518"/>
            </a:xfrm>
          </p:grpSpPr>
          <p:grpSp>
            <p:nvGrpSpPr>
              <p:cNvPr id="18" name="Group 54"/>
              <p:cNvGrpSpPr/>
              <p:nvPr/>
            </p:nvGrpSpPr>
            <p:grpSpPr>
              <a:xfrm>
                <a:off x="6801594" y="2872505"/>
                <a:ext cx="1499714" cy="1149518"/>
                <a:chOff x="6801594" y="2872505"/>
                <a:chExt cx="1499714" cy="1149518"/>
              </a:xfrm>
            </p:grpSpPr>
            <p:sp>
              <p:nvSpPr>
                <p:cNvPr id="22" name="Pentagon 7"/>
                <p:cNvSpPr/>
                <p:nvPr/>
              </p:nvSpPr>
              <p:spPr>
                <a:xfrm>
                  <a:off x="6801594" y="2872505"/>
                  <a:ext cx="1499714" cy="366862"/>
                </a:xfrm>
                <a:prstGeom prst="homePlat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400" b="1" dirty="0">
                      <a:solidFill>
                        <a:schemeClr val="bg1"/>
                      </a:solidFill>
                    </a:rPr>
                    <a:t>1. Prepare</a:t>
                  </a:r>
                </a:p>
              </p:txBody>
            </p:sp>
            <p:sp>
              <p:nvSpPr>
                <p:cNvPr id="26" name="Pentagon 8"/>
                <p:cNvSpPr/>
                <p:nvPr/>
              </p:nvSpPr>
              <p:spPr>
                <a:xfrm>
                  <a:off x="6801594" y="3655161"/>
                  <a:ext cx="1499712" cy="366862"/>
                </a:xfrm>
                <a:prstGeom prst="homePlat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400" b="1" dirty="0" smtClean="0">
                      <a:solidFill>
                        <a:schemeClr val="bg1"/>
                      </a:solidFill>
                    </a:rPr>
                    <a:t>2. Review</a:t>
                  </a:r>
                  <a:endParaRPr lang="en-CA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TextBox 55"/>
              <p:cNvSpPr txBox="1"/>
              <p:nvPr/>
            </p:nvSpPr>
            <p:spPr>
              <a:xfrm>
                <a:off x="5597929" y="3309746"/>
                <a:ext cx="934423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CA" sz="1200" dirty="0" smtClean="0"/>
                  <a:t>Verification</a:t>
                </a:r>
              </a:p>
            </p:txBody>
          </p:sp>
          <p:sp>
            <p:nvSpPr>
              <p:cNvPr id="41" name="Right Brace 56"/>
              <p:cNvSpPr/>
              <p:nvPr/>
            </p:nvSpPr>
            <p:spPr>
              <a:xfrm rot="10800000">
                <a:off x="6532352" y="3056917"/>
                <a:ext cx="155448" cy="782656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42" name="Group 48"/>
            <p:cNvGrpSpPr/>
            <p:nvPr/>
          </p:nvGrpSpPr>
          <p:grpSpPr>
            <a:xfrm>
              <a:off x="5597929" y="4437817"/>
              <a:ext cx="2703379" cy="1149518"/>
              <a:chOff x="5597929" y="2872505"/>
              <a:chExt cx="2703379" cy="1149518"/>
            </a:xfrm>
          </p:grpSpPr>
          <p:grpSp>
            <p:nvGrpSpPr>
              <p:cNvPr id="43" name="Group 49"/>
              <p:cNvGrpSpPr/>
              <p:nvPr/>
            </p:nvGrpSpPr>
            <p:grpSpPr>
              <a:xfrm>
                <a:off x="6801594" y="2872505"/>
                <a:ext cx="1499714" cy="1149518"/>
                <a:chOff x="6801594" y="2872505"/>
                <a:chExt cx="1499714" cy="1149518"/>
              </a:xfrm>
            </p:grpSpPr>
            <p:sp>
              <p:nvSpPr>
                <p:cNvPr id="46" name="Pentagon 7"/>
                <p:cNvSpPr/>
                <p:nvPr/>
              </p:nvSpPr>
              <p:spPr>
                <a:xfrm>
                  <a:off x="6801594" y="2872505"/>
                  <a:ext cx="1499714" cy="366862"/>
                </a:xfrm>
                <a:prstGeom prst="homePlat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400" b="1" dirty="0" smtClean="0">
                      <a:solidFill>
                        <a:schemeClr val="bg1"/>
                      </a:solidFill>
                    </a:rPr>
                    <a:t>3. Analyze</a:t>
                  </a:r>
                  <a:endParaRPr lang="en-CA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Pentagon 8"/>
                <p:cNvSpPr/>
                <p:nvPr/>
              </p:nvSpPr>
              <p:spPr>
                <a:xfrm>
                  <a:off x="6801594" y="3655161"/>
                  <a:ext cx="1499712" cy="366862"/>
                </a:xfrm>
                <a:prstGeom prst="homePlat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400" b="1" dirty="0" smtClean="0">
                      <a:solidFill>
                        <a:schemeClr val="bg1"/>
                      </a:solidFill>
                    </a:rPr>
                    <a:t>4. Report</a:t>
                  </a:r>
                  <a:endParaRPr lang="en-CA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TextBox 50"/>
              <p:cNvSpPr txBox="1"/>
              <p:nvPr/>
            </p:nvSpPr>
            <p:spPr>
              <a:xfrm>
                <a:off x="5597929" y="3309746"/>
                <a:ext cx="844911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CA" sz="1200" dirty="0" smtClean="0"/>
                  <a:t>Validation</a:t>
                </a:r>
              </a:p>
            </p:txBody>
          </p:sp>
          <p:sp>
            <p:nvSpPr>
              <p:cNvPr id="45" name="Right Brace 51"/>
              <p:cNvSpPr/>
              <p:nvPr/>
            </p:nvSpPr>
            <p:spPr>
              <a:xfrm rot="10800000">
                <a:off x="6532352" y="3056917"/>
                <a:ext cx="155448" cy="782656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5446707"/>
            <a:ext cx="9144000" cy="106416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86456" y="5642026"/>
            <a:ext cx="8132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0" cap="none" spc="0" normalizeH="0" baseline="0" noProof="0" dirty="0">
                <a:ln>
                  <a:noFill/>
                </a:ln>
                <a:solidFill>
                  <a:srgbClr val="29475F"/>
                </a:solidFill>
                <a:effectLst/>
                <a:uLnTx/>
                <a:uFillTx/>
              </a:rPr>
              <a:t>Diagnostics and consistent frameworks used throughout all four options</a:t>
            </a:r>
            <a:r>
              <a:rPr lang="en-CA" sz="1600" b="1" kern="0" dirty="0">
                <a:solidFill>
                  <a:srgbClr val="29475F"/>
                </a:solidFill>
              </a:rPr>
              <a:t>.</a:t>
            </a:r>
            <a:r>
              <a:rPr kumimoji="0" lang="en-CA" sz="1600" b="1" i="0" u="none" strike="noStrike" kern="0" cap="none" spc="0" normalizeH="0" baseline="0" noProof="0" dirty="0">
                <a:ln>
                  <a:noFill/>
                </a:ln>
                <a:solidFill>
                  <a:srgbClr val="29475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>
                <a:solidFill>
                  <a:srgbClr val="29475F"/>
                </a:solidFill>
              </a:rPr>
              <a:t>This particular </a:t>
            </a:r>
            <a:r>
              <a:rPr lang="en-CA" sz="1600" kern="0" dirty="0" smtClean="0">
                <a:solidFill>
                  <a:srgbClr val="29475F"/>
                </a:solidFill>
              </a:rPr>
              <a:t>research addresses a consulting service line.</a:t>
            </a:r>
            <a:endParaRPr kumimoji="0" lang="en-CA" sz="1600" b="1" i="0" u="none" strike="noStrike" kern="0" cap="none" spc="0" normalizeH="0" baseline="0" noProof="0" dirty="0">
              <a:ln>
                <a:noFill/>
              </a:ln>
              <a:solidFill>
                <a:srgbClr val="29475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55588"/>
            <a:ext cx="8201026" cy="877887"/>
          </a:xfrm>
        </p:spPr>
        <p:txBody>
          <a:bodyPr/>
          <a:lstStyle/>
          <a:p>
            <a:pPr lvl="0"/>
            <a:r>
              <a:rPr lang="en-CA" dirty="0"/>
              <a:t>Info-Tech offers various levels of support to best suit your </a:t>
            </a:r>
            <a:r>
              <a:rPr lang="en-CA" dirty="0" smtClean="0"/>
              <a:t>needs</a:t>
            </a:r>
            <a:endParaRPr lang="en-CA" dirty="0"/>
          </a:p>
        </p:txBody>
      </p:sp>
      <p:grpSp>
        <p:nvGrpSpPr>
          <p:cNvPr id="69" name="Group 4"/>
          <p:cNvGrpSpPr/>
          <p:nvPr/>
        </p:nvGrpSpPr>
        <p:grpSpPr>
          <a:xfrm>
            <a:off x="407963" y="1233498"/>
            <a:ext cx="8328075" cy="4062250"/>
            <a:chOff x="353275" y="1233498"/>
            <a:chExt cx="8328075" cy="4062250"/>
          </a:xfrm>
        </p:grpSpPr>
        <p:sp>
          <p:nvSpPr>
            <p:cNvPr id="70" name="Rounded Rectangle 5"/>
            <p:cNvSpPr/>
            <p:nvPr/>
          </p:nvSpPr>
          <p:spPr>
            <a:xfrm>
              <a:off x="6742505" y="1717990"/>
              <a:ext cx="1938845" cy="3577758"/>
            </a:xfrm>
            <a:prstGeom prst="roundRect">
              <a:avLst>
                <a:gd name="adj" fmla="val 5611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254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ounded Rectangle 6"/>
            <p:cNvSpPr/>
            <p:nvPr/>
          </p:nvSpPr>
          <p:spPr>
            <a:xfrm>
              <a:off x="361935" y="1717990"/>
              <a:ext cx="6212790" cy="3577758"/>
            </a:xfrm>
            <a:prstGeom prst="roundRect">
              <a:avLst>
                <a:gd name="adj" fmla="val 5611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73" name="Straight Arrow Connector 7"/>
            <p:cNvCxnSpPr/>
            <p:nvPr/>
          </p:nvCxnSpPr>
          <p:spPr>
            <a:xfrm>
              <a:off x="789808" y="2999293"/>
              <a:ext cx="74160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ot"/>
              <a:tailEnd type="triangle" w="lg" len="med"/>
            </a:ln>
            <a:effectLst/>
          </p:spPr>
        </p:cxnSp>
        <p:grpSp>
          <p:nvGrpSpPr>
            <p:cNvPr id="74" name="Group 8"/>
            <p:cNvGrpSpPr/>
            <p:nvPr/>
          </p:nvGrpSpPr>
          <p:grpSpPr>
            <a:xfrm>
              <a:off x="6890785" y="2090031"/>
              <a:ext cx="1636677" cy="2763778"/>
              <a:chOff x="6637354" y="1574599"/>
              <a:chExt cx="1636677" cy="2763778"/>
            </a:xfrm>
          </p:grpSpPr>
          <p:sp>
            <p:nvSpPr>
              <p:cNvPr id="75" name="Oval 29"/>
              <p:cNvSpPr/>
              <p:nvPr/>
            </p:nvSpPr>
            <p:spPr>
              <a:xfrm>
                <a:off x="7103277" y="2114599"/>
                <a:ext cx="711200" cy="711200"/>
              </a:xfrm>
              <a:prstGeom prst="ellipse">
                <a:avLst/>
              </a:prstGeom>
              <a:solidFill>
                <a:srgbClr val="497EA9"/>
              </a:solidFill>
              <a:ln w="25400" cap="flat" cmpd="sng" algn="ctr">
                <a:noFill/>
                <a:prstDash val="solid"/>
              </a:ln>
              <a:effectLst>
                <a:outerShdw blurRad="254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TextBox 63"/>
              <p:cNvSpPr txBox="1"/>
              <p:nvPr/>
            </p:nvSpPr>
            <p:spPr>
              <a:xfrm>
                <a:off x="6654031" y="1574599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97EA9"/>
                    </a:solidFill>
                    <a:effectLst/>
                    <a:uLnTx/>
                    <a:uFillTx/>
                  </a:rPr>
                  <a:t>Consulting</a:t>
                </a:r>
              </a:p>
            </p:txBody>
          </p:sp>
          <p:sp>
            <p:nvSpPr>
              <p:cNvPr id="77" name="TextBox 64"/>
              <p:cNvSpPr txBox="1"/>
              <p:nvPr/>
            </p:nvSpPr>
            <p:spPr>
              <a:xfrm>
                <a:off x="6637354" y="2898377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9475F"/>
                    </a:solidFill>
                    <a:effectLst/>
                    <a:uLnTx/>
                    <a:uFillTx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78" name="Picture 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8890" y="2321902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79" name="Group 4"/>
            <p:cNvGrpSpPr/>
            <p:nvPr/>
          </p:nvGrpSpPr>
          <p:grpSpPr>
            <a:xfrm>
              <a:off x="2463715" y="1942109"/>
              <a:ext cx="2129440" cy="2937609"/>
              <a:chOff x="2807522" y="2074912"/>
              <a:chExt cx="2129440" cy="2937609"/>
            </a:xfrm>
          </p:grpSpPr>
          <p:sp>
            <p:nvSpPr>
              <p:cNvPr id="80" name="Oval 5"/>
              <p:cNvSpPr/>
              <p:nvPr/>
            </p:nvSpPr>
            <p:spPr>
              <a:xfrm>
                <a:off x="3507029" y="2759255"/>
                <a:ext cx="711200" cy="711200"/>
              </a:xfrm>
              <a:prstGeom prst="ellipse">
                <a:avLst/>
              </a:prstGeom>
              <a:solidFill>
                <a:srgbClr val="365D7E"/>
              </a:solidFill>
              <a:ln w="25400" cap="flat" cmpd="sng" algn="ctr">
                <a:noFill/>
                <a:prstDash val="solid"/>
              </a:ln>
              <a:effectLst>
                <a:outerShdw blurRad="254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TextBox 6"/>
              <p:cNvSpPr txBox="1"/>
              <p:nvPr/>
            </p:nvSpPr>
            <p:spPr>
              <a:xfrm>
                <a:off x="2807522" y="2074912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65D7E"/>
                    </a:solidFill>
                    <a:effectLst/>
                    <a:uLnTx/>
                    <a:uFillTx/>
                  </a:rPr>
                  <a:t>Guided Implementation</a:t>
                </a:r>
              </a:p>
            </p:txBody>
          </p:sp>
          <p:sp>
            <p:nvSpPr>
              <p:cNvPr id="82" name="TextBox 7"/>
              <p:cNvSpPr txBox="1"/>
              <p:nvPr/>
            </p:nvSpPr>
            <p:spPr>
              <a:xfrm>
                <a:off x="3062242" y="3572521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9475F"/>
                    </a:solidFill>
                    <a:effectLst/>
                    <a:uLnTx/>
                    <a:uFillTx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83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3563" y="29348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84" name="Group 14"/>
            <p:cNvGrpSpPr/>
            <p:nvPr/>
          </p:nvGrpSpPr>
          <p:grpSpPr>
            <a:xfrm>
              <a:off x="353275" y="2090031"/>
              <a:ext cx="1628660" cy="2794213"/>
              <a:chOff x="1266026" y="2731218"/>
              <a:chExt cx="1628660" cy="2794213"/>
            </a:xfrm>
          </p:grpSpPr>
          <p:sp>
            <p:nvSpPr>
              <p:cNvPr id="85" name="Oval 15"/>
              <p:cNvSpPr/>
              <p:nvPr/>
            </p:nvSpPr>
            <p:spPr>
              <a:xfrm>
                <a:off x="1710267" y="3270862"/>
                <a:ext cx="711200" cy="711200"/>
              </a:xfrm>
              <a:prstGeom prst="ellipse">
                <a:avLst/>
              </a:prstGeom>
              <a:solidFill>
                <a:srgbClr val="29475F"/>
              </a:solidFill>
              <a:ln w="25400" cap="flat" cmpd="sng" algn="ctr">
                <a:noFill/>
                <a:prstDash val="solid"/>
              </a:ln>
              <a:effectLst>
                <a:outerShdw blurRad="254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TextBox 16"/>
              <p:cNvSpPr txBox="1"/>
              <p:nvPr/>
            </p:nvSpPr>
            <p:spPr>
              <a:xfrm>
                <a:off x="1266026" y="2731218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b="1" kern="0" dirty="0">
                    <a:solidFill>
                      <a:srgbClr val="365D7E"/>
                    </a:solidFill>
                  </a:rPr>
                  <a:t>DIY Toolkit</a:t>
                </a:r>
              </a:p>
            </p:txBody>
          </p:sp>
          <p:sp>
            <p:nvSpPr>
              <p:cNvPr id="87" name="TextBox 17"/>
              <p:cNvSpPr txBox="1"/>
              <p:nvPr/>
            </p:nvSpPr>
            <p:spPr>
              <a:xfrm>
                <a:off x="1274686" y="4085431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9475F"/>
                    </a:solidFill>
                    <a:effectLst/>
                    <a:uLnTx/>
                    <a:uFillTx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88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7010" y="3443543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89" name="Group 24"/>
            <p:cNvGrpSpPr/>
            <p:nvPr/>
          </p:nvGrpSpPr>
          <p:grpSpPr>
            <a:xfrm>
              <a:off x="4827747" y="2090031"/>
              <a:ext cx="1635165" cy="2795710"/>
              <a:chOff x="4834633" y="1938352"/>
              <a:chExt cx="1635165" cy="2795710"/>
            </a:xfrm>
          </p:grpSpPr>
          <p:sp>
            <p:nvSpPr>
              <p:cNvPr id="90" name="Oval 25"/>
              <p:cNvSpPr/>
              <p:nvPr/>
            </p:nvSpPr>
            <p:spPr>
              <a:xfrm>
                <a:off x="5292675" y="2492289"/>
                <a:ext cx="711200" cy="711200"/>
              </a:xfrm>
              <a:prstGeom prst="ellipse">
                <a:avLst/>
              </a:prstGeom>
              <a:solidFill>
                <a:srgbClr val="3F6D93"/>
              </a:solidFill>
              <a:ln w="25400" cap="flat" cmpd="sng" algn="ctr">
                <a:noFill/>
                <a:prstDash val="solid"/>
              </a:ln>
              <a:effectLst>
                <a:outerShdw blurRad="254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TextBox 26"/>
              <p:cNvSpPr txBox="1"/>
              <p:nvPr/>
            </p:nvSpPr>
            <p:spPr>
              <a:xfrm>
                <a:off x="4834633" y="1938352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F6D93"/>
                    </a:solidFill>
                    <a:effectLst/>
                    <a:uLnTx/>
                    <a:uFillTx/>
                  </a:rPr>
                  <a:t>Workshop</a:t>
                </a:r>
              </a:p>
            </p:txBody>
          </p:sp>
          <p:sp>
            <p:nvSpPr>
              <p:cNvPr id="92" name="TextBox 27"/>
              <p:cNvSpPr txBox="1"/>
              <p:nvPr/>
            </p:nvSpPr>
            <p:spPr>
              <a:xfrm>
                <a:off x="4849798" y="329406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9475F"/>
                    </a:solidFill>
                    <a:effectLst/>
                    <a:uLnTx/>
                    <a:uFillTx/>
                  </a:rPr>
                  <a:t>“We need to hit the ground running and get this project kicked off immediately. Our team has the ability to take this over once we get a framework and strategy in place.”</a:t>
                </a:r>
              </a:p>
            </p:txBody>
          </p:sp>
          <p:pic>
            <p:nvPicPr>
              <p:cNvPr id="93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3905" y="2727129"/>
                <a:ext cx="361456" cy="240970"/>
              </a:xfrm>
              <a:prstGeom prst="rect">
                <a:avLst/>
              </a:prstGeom>
              <a:noFill/>
            </p:spPr>
          </p:pic>
        </p:grpSp>
        <p:sp>
          <p:nvSpPr>
            <p:cNvPr id="3" name="Rounded Rectangle 12"/>
            <p:cNvSpPr/>
            <p:nvPr/>
          </p:nvSpPr>
          <p:spPr>
            <a:xfrm>
              <a:off x="447605" y="1286930"/>
              <a:ext cx="3748217" cy="29412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9" name="Rounded Rectangle 13"/>
            <p:cNvSpPr/>
            <p:nvPr/>
          </p:nvSpPr>
          <p:spPr>
            <a:xfrm>
              <a:off x="4825545" y="1286930"/>
              <a:ext cx="3748217" cy="29412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" name="TextBox 14"/>
            <p:cNvSpPr txBox="1"/>
            <p:nvPr/>
          </p:nvSpPr>
          <p:spPr>
            <a:xfrm>
              <a:off x="560610" y="1233498"/>
              <a:ext cx="3635212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Research</a:t>
              </a:r>
              <a:endParaRPr lang="en-CA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TextBox 15"/>
            <p:cNvSpPr txBox="1"/>
            <p:nvPr/>
          </p:nvSpPr>
          <p:spPr>
            <a:xfrm>
              <a:off x="4938550" y="1236449"/>
              <a:ext cx="3635212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Advisory</a:t>
              </a:r>
              <a:endParaRPr lang="en-CA" sz="16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68717" y="1589120"/>
            <a:ext cx="83347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333333"/>
                </a:solidFill>
              </a:rPr>
              <a:t>Info-Tech will set up an </a:t>
            </a:r>
            <a:r>
              <a:rPr lang="en-CA" sz="1600" dirty="0" smtClean="0">
                <a:solidFill>
                  <a:srgbClr val="333333"/>
                </a:solidFill>
              </a:rPr>
              <a:t>analyst call </a:t>
            </a:r>
            <a:r>
              <a:rPr lang="en-CA" sz="1600" dirty="0">
                <a:solidFill>
                  <a:srgbClr val="333333"/>
                </a:solidFill>
              </a:rPr>
              <a:t>to answer any preliminary questions and scope further needs for IV&amp;V services.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333333"/>
                </a:solidFill>
              </a:rPr>
              <a:t>To accelerate a review of your project’s health and compliance, engage your project team in Info-Tech IV&amp;V advisory services, supported by Info-Tech </a:t>
            </a:r>
            <a:r>
              <a:rPr lang="en-CA" sz="1600" dirty="0">
                <a:solidFill>
                  <a:srgbClr val="333333"/>
                </a:solidFill>
              </a:rPr>
              <a:t>c</a:t>
            </a:r>
            <a:r>
              <a:rPr lang="en-CA" sz="1600" dirty="0" smtClean="0">
                <a:solidFill>
                  <a:srgbClr val="333333"/>
                </a:solidFill>
              </a:rPr>
              <a:t>onsultants.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333333"/>
                </a:solidFill>
              </a:rPr>
              <a:t>Info-Tech consultants will join you and your team onsite at </a:t>
            </a:r>
            <a:r>
              <a:rPr lang="en-CA" sz="1600" dirty="0">
                <a:solidFill>
                  <a:srgbClr val="333333"/>
                </a:solidFill>
              </a:rPr>
              <a:t>your </a:t>
            </a:r>
            <a:r>
              <a:rPr lang="en-CA" sz="1600" dirty="0" smtClean="0">
                <a:solidFill>
                  <a:srgbClr val="333333"/>
                </a:solidFill>
              </a:rPr>
              <a:t>location to participate in comprehensive IV&amp;V assessments.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333333"/>
                </a:solidFill>
              </a:rPr>
              <a:t>Contact your </a:t>
            </a:r>
            <a:r>
              <a:rPr lang="en-CA" sz="1600" dirty="0">
                <a:solidFill>
                  <a:srgbClr val="333333"/>
                </a:solidFill>
              </a:rPr>
              <a:t>account manager </a:t>
            </a:r>
            <a:r>
              <a:rPr lang="en-US" sz="1600" dirty="0" smtClean="0">
                <a:solidFill>
                  <a:srgbClr val="333333"/>
                </a:solidFill>
                <a:cs typeface="Open Sans"/>
              </a:rPr>
              <a:t>for </a:t>
            </a:r>
            <a:r>
              <a:rPr lang="en-US" sz="1600" dirty="0">
                <a:solidFill>
                  <a:srgbClr val="333333"/>
                </a:solidFill>
                <a:cs typeface="Open Sans"/>
              </a:rPr>
              <a:t>more </a:t>
            </a:r>
            <a:r>
              <a:rPr lang="en-US" sz="1600" dirty="0" smtClean="0">
                <a:solidFill>
                  <a:srgbClr val="333333"/>
                </a:solidFill>
                <a:cs typeface="Open Sans"/>
              </a:rPr>
              <a:t>information </a:t>
            </a:r>
            <a:r>
              <a:rPr lang="en-CA" sz="1600" dirty="0">
                <a:solidFill>
                  <a:srgbClr val="333333"/>
                </a:solidFill>
              </a:rPr>
              <a:t>(</a:t>
            </a:r>
            <a:r>
              <a:rPr lang="en-CA" sz="1600" dirty="0">
                <a:solidFill>
                  <a:srgbClr val="333333"/>
                </a:solidFill>
                <a:hlinkClick r:id="rId3"/>
              </a:rPr>
              <a:t>www.infotech.com/account</a:t>
            </a:r>
            <a:r>
              <a:rPr lang="en-CA" sz="1600" dirty="0" smtClean="0">
                <a:solidFill>
                  <a:srgbClr val="333333"/>
                </a:solidFill>
              </a:rPr>
              <a:t>).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1" dirty="0" smtClean="0"/>
              <a:t>IV&amp;V Overview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0511" y="2492044"/>
            <a:ext cx="569388" cy="92333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1</a:t>
            </a:r>
            <a:endParaRPr lang="en-CA" sz="5400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Achieve </a:t>
            </a:r>
            <a:r>
              <a:rPr lang="en-CA" dirty="0" smtClean="0"/>
              <a:t>Compliance </a:t>
            </a:r>
            <a:r>
              <a:rPr lang="en-CA" dirty="0"/>
              <a:t>for Large Projects </a:t>
            </a:r>
            <a:r>
              <a:rPr lang="en-CA" dirty="0" smtClean="0"/>
              <a:t>With </a:t>
            </a:r>
            <a:r>
              <a:rPr lang="en-CA" dirty="0"/>
              <a:t>IV&amp;V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IV&amp;V fits primarily </a:t>
            </a:r>
            <a:r>
              <a:rPr lang="en-CA" dirty="0" smtClean="0"/>
              <a:t>in the context of your project planning and project execution processes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65" y="3460643"/>
            <a:ext cx="6341461" cy="2146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" y="1109548"/>
            <a:ext cx="9143999" cy="68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Project management doesn’t exist in a </a:t>
            </a:r>
            <a:r>
              <a:rPr lang="en-CA" sz="1600" dirty="0" smtClean="0"/>
              <a:t>vacuum. Ultimately</a:t>
            </a:r>
            <a:r>
              <a:rPr lang="en-CA" sz="1600" dirty="0"/>
              <a:t>, </a:t>
            </a:r>
            <a:r>
              <a:rPr lang="en-CA" sz="1600" dirty="0" smtClean="0"/>
              <a:t>your ecosystem of PM tools </a:t>
            </a:r>
            <a:r>
              <a:rPr lang="en-CA" sz="1600" dirty="0"/>
              <a:t>and </a:t>
            </a:r>
            <a:r>
              <a:rPr lang="en-CA" sz="1600" dirty="0" smtClean="0"/>
              <a:t>processes needs to be able to </a:t>
            </a:r>
            <a:r>
              <a:rPr lang="en-CA" sz="1600" dirty="0"/>
              <a:t>inform effective decision making at the </a:t>
            </a:r>
            <a:r>
              <a:rPr lang="en-CA" sz="1600" dirty="0" smtClean="0"/>
              <a:t>executive level.</a:t>
            </a:r>
            <a:endParaRPr lang="en-CA" sz="1600" dirty="0"/>
          </a:p>
        </p:txBody>
      </p:sp>
      <p:sp>
        <p:nvSpPr>
          <p:cNvPr id="3" name="Rectangle 2"/>
          <p:cNvSpPr/>
          <p:nvPr/>
        </p:nvSpPr>
        <p:spPr>
          <a:xfrm>
            <a:off x="251520" y="1931719"/>
            <a:ext cx="8625780" cy="135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CA" sz="14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An </a:t>
            </a:r>
            <a:r>
              <a:rPr lang="en-CA" sz="14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IV&amp;V process reviews project </a:t>
            </a:r>
            <a:r>
              <a:rPr lang="en-CA" sz="14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health and compliance, adds quality control, and strengthens </a:t>
            </a:r>
            <a:r>
              <a:rPr lang="en-CA" sz="14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project management delivery. By implementing this approach:</a:t>
            </a:r>
            <a:endParaRPr lang="en-CA" sz="1400" dirty="0">
              <a:solidFill>
                <a:srgbClr val="4A4A4A"/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Regular </a:t>
            </a:r>
            <a:r>
              <a:rPr lang="en-CA" sz="12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assessments can be planned for </a:t>
            </a:r>
            <a:r>
              <a:rPr lang="en-CA" sz="12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during project initiation, </a:t>
            </a:r>
            <a:r>
              <a:rPr lang="en-CA" sz="12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implemented </a:t>
            </a:r>
            <a:r>
              <a:rPr lang="en-CA" sz="12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throughout project planning </a:t>
            </a:r>
            <a:r>
              <a:rPr lang="en-CA" sz="12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and </a:t>
            </a:r>
            <a:r>
              <a:rPr lang="en-CA" sz="12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execution, </a:t>
            </a:r>
            <a:r>
              <a:rPr lang="en-CA" sz="12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and finalized at </a:t>
            </a:r>
            <a:r>
              <a:rPr lang="en-CA" sz="12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project closure (see below).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Organizations can proactively make tactical adjustments to have their large projects deliver on commitments</a:t>
            </a:r>
            <a:r>
              <a:rPr lang="en-CA" sz="1200" dirty="0" smtClean="0">
                <a:solidFill>
                  <a:srgbClr val="4A4A4A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CA" sz="1200" dirty="0">
              <a:solidFill>
                <a:srgbClr val="4A4A4A"/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672" y="6026340"/>
            <a:ext cx="4782526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CA" sz="1100" dirty="0">
                <a:ea typeface="Times New Roman" panose="02020603050405020304" pitchFamily="18" charset="0"/>
                <a:cs typeface="Helvetica" panose="020B0604020202020204" pitchFamily="34" charset="0"/>
              </a:rPr>
              <a:t>IV&amp;V can occur as </a:t>
            </a:r>
            <a:r>
              <a:rPr lang="en-CA" sz="11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a snapshot of </a:t>
            </a:r>
            <a:r>
              <a:rPr lang="en-CA" sz="1100" dirty="0">
                <a:ea typeface="Times New Roman" panose="02020603050405020304" pitchFamily="18" charset="0"/>
                <a:cs typeface="Helvetica" panose="020B0604020202020204" pitchFamily="34" charset="0"/>
              </a:rPr>
              <a:t>project </a:t>
            </a:r>
            <a:r>
              <a:rPr lang="en-CA" sz="11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health at a point in time, </a:t>
            </a:r>
            <a:r>
              <a:rPr lang="en-CA" sz="1100" dirty="0">
                <a:ea typeface="Times New Roman" panose="02020603050405020304" pitchFamily="18" charset="0"/>
                <a:cs typeface="Helvetica" panose="020B0604020202020204" pitchFamily="34" charset="0"/>
              </a:rPr>
              <a:t>but to be most </a:t>
            </a:r>
            <a:r>
              <a:rPr lang="en-CA" sz="11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effective it should </a:t>
            </a:r>
            <a:r>
              <a:rPr lang="en-CA" sz="1100" dirty="0">
                <a:ea typeface="Times New Roman" panose="02020603050405020304" pitchFamily="18" charset="0"/>
                <a:cs typeface="Helvetica" panose="020B0604020202020204" pitchFamily="34" charset="0"/>
              </a:rPr>
              <a:t>instead follow a </a:t>
            </a:r>
            <a:r>
              <a:rPr lang="en-CA" sz="11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schedule </a:t>
            </a:r>
            <a:r>
              <a:rPr lang="en-CA" sz="1100" dirty="0">
                <a:ea typeface="Times New Roman" panose="02020603050405020304" pitchFamily="18" charset="0"/>
                <a:cs typeface="Helvetica" panose="020B0604020202020204" pitchFamily="34" charset="0"/>
              </a:rPr>
              <a:t>of regular </a:t>
            </a:r>
            <a:r>
              <a:rPr lang="en-CA" sz="1100" dirty="0" smtClean="0">
                <a:ea typeface="Times New Roman" panose="02020603050405020304" pitchFamily="18" charset="0"/>
                <a:cs typeface="Helvetica" panose="020B0604020202020204" pitchFamily="34" charset="0"/>
              </a:rPr>
              <a:t>assessments</a:t>
            </a:r>
            <a:r>
              <a:rPr lang="en-CA" sz="1100" dirty="0"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CA" sz="1100" dirty="0"/>
          </a:p>
        </p:txBody>
      </p:sp>
      <p:sp>
        <p:nvSpPr>
          <p:cNvPr id="5" name="Chevron 4"/>
          <p:cNvSpPr/>
          <p:nvPr/>
        </p:nvSpPr>
        <p:spPr>
          <a:xfrm>
            <a:off x="2718083" y="5574323"/>
            <a:ext cx="3707825" cy="385341"/>
          </a:xfrm>
          <a:prstGeom prst="chevron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i="1" dirty="0" smtClean="0">
                <a:solidFill>
                  <a:schemeClr val="bg1"/>
                </a:solidFill>
              </a:rPr>
              <a:t>Perform IV&amp;V</a:t>
            </a:r>
            <a:endParaRPr lang="en-CA" sz="14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297" y="6589331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FFFFFF">
                    <a:lumMod val="85000"/>
                  </a:srgbClr>
                </a:solidFill>
                <a:cs typeface="Arial" panose="020B0604020202020204" pitchFamily="34" charset="0"/>
              </a:rPr>
              <a:t>SAMPLE</a:t>
            </a:r>
            <a:endParaRPr lang="en-CA" b="1" dirty="0">
              <a:solidFill>
                <a:srgbClr val="FFFFFF">
                  <a:lumMod val="8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Magnum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9475F"/>
      </a:accent1>
      <a:accent2>
        <a:srgbClr val="A24130"/>
      </a:accent2>
      <a:accent3>
        <a:srgbClr val="7F919F"/>
      </a:accent3>
      <a:accent4>
        <a:srgbClr val="FFFFFF"/>
      </a:accent4>
      <a:accent5>
        <a:srgbClr val="FFFFFF"/>
      </a:accent5>
      <a:accent6>
        <a:srgbClr val="FFFFFF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1536</Words>
  <Application>Microsoft Office PowerPoint</Application>
  <PresentationFormat>On-screen Show (4:3)</PresentationFormat>
  <Paragraphs>170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Helvetica</vt:lpstr>
      <vt:lpstr>Open Sans</vt:lpstr>
      <vt:lpstr>Roboto</vt:lpstr>
      <vt:lpstr>Times New Roman</vt:lpstr>
      <vt:lpstr>Wingdings</vt:lpstr>
      <vt:lpstr>Theme1</vt:lpstr>
      <vt:lpstr>PowerPoint Presentation</vt:lpstr>
      <vt:lpstr>PowerPoint Presentation</vt:lpstr>
      <vt:lpstr>Our understanding of the problem</vt:lpstr>
      <vt:lpstr>Executive summary</vt:lpstr>
      <vt:lpstr>PowerPoint Presentation</vt:lpstr>
      <vt:lpstr>Info-Tech offers various levels of support to best suit your needs</vt:lpstr>
      <vt:lpstr>PowerPoint Presentation</vt:lpstr>
      <vt:lpstr>PowerPoint Presentation</vt:lpstr>
      <vt:lpstr>IV&amp;V fits primarily in the context of your project planning and project execution processes</vt:lpstr>
      <vt:lpstr>What is IV&amp;V?</vt:lpstr>
      <vt:lpstr>Who initiates IV&amp;V and why?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2018-11-06T19:10:53Z</dcterms:created>
  <dcterms:modified xsi:type="dcterms:W3CDTF">2018-11-06T20:12:41Z</dcterms:modified>
</cp:coreProperties>
</file>