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829" r:id="rId2"/>
    <p:sldMasterId id="2147483853" r:id="rId3"/>
    <p:sldMasterId id="2147483885" r:id="rId4"/>
  </p:sldMasterIdLst>
  <p:notesMasterIdLst>
    <p:notesMasterId r:id="rId17"/>
  </p:notesMasterIdLst>
  <p:handoutMasterIdLst>
    <p:handoutMasterId r:id="rId18"/>
  </p:handoutMasterIdLst>
  <p:sldIdLst>
    <p:sldId id="278" r:id="rId5"/>
    <p:sldId id="732" r:id="rId6"/>
    <p:sldId id="740" r:id="rId7"/>
    <p:sldId id="733" r:id="rId8"/>
    <p:sldId id="742" r:id="rId9"/>
    <p:sldId id="781" r:id="rId10"/>
    <p:sldId id="759" r:id="rId11"/>
    <p:sldId id="779" r:id="rId12"/>
    <p:sldId id="743" r:id="rId13"/>
    <p:sldId id="744" r:id="rId14"/>
    <p:sldId id="784" r:id="rId15"/>
    <p:sldId id="785" r:id="rId16"/>
  </p:sldIdLst>
  <p:sldSz cx="9144000" cy="6858000" type="screen4x3"/>
  <p:notesSz cx="6858000" cy="9144000"/>
  <p:custShowLst>
    <p:custShow name="Custom Show 1" id="0">
      <p:sldLst>
        <p:sld r:id="rId5"/>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168"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B0C534"/>
    <a:srgbClr val="ADADAD"/>
    <a:srgbClr val="6293BB"/>
    <a:srgbClr val="FB8F99"/>
    <a:srgbClr val="F2BE60"/>
    <a:srgbClr val="96B8D2"/>
    <a:srgbClr val="2576B7"/>
    <a:srgbClr val="F2F2F2"/>
    <a:srgbClr val="4A8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29" autoAdjust="0"/>
    <p:restoredTop sz="96433" autoAdjust="0"/>
  </p:normalViewPr>
  <p:slideViewPr>
    <p:cSldViewPr snapToGrid="0">
      <p:cViewPr varScale="1">
        <p:scale>
          <a:sx n="116" d="100"/>
          <a:sy n="116" d="100"/>
        </p:scale>
        <p:origin x="2244"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9/13/2018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9/13/2018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62134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10668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5</a:t>
            </a:fld>
            <a:endParaRPr lang="en-US" dirty="0"/>
          </a:p>
        </p:txBody>
      </p:sp>
    </p:spTree>
    <p:extLst>
      <p:ext uri="{BB962C8B-B14F-4D97-AF65-F5344CB8AC3E}">
        <p14:creationId xmlns:p14="http://schemas.microsoft.com/office/powerpoint/2010/main" val="2407049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17903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916383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208974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718249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096709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3.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wmf"/><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Exec Brief Header">
    <p:spTree>
      <p:nvGrpSpPr>
        <p:cNvPr id="1" name=""/>
        <p:cNvGrpSpPr/>
        <p:nvPr/>
      </p:nvGrpSpPr>
      <p:grpSpPr>
        <a:xfrm>
          <a:off x="0" y="0"/>
          <a:ext cx="0" cy="0"/>
          <a:chOff x="0" y="0"/>
          <a:chExt cx="0" cy="0"/>
        </a:xfrm>
      </p:grpSpPr>
      <p:sp>
        <p:nvSpPr>
          <p:cNvPr id="5" name="Rectangle 4"/>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bg1"/>
                </a:solidFill>
                <a:latin typeface="+mn-lt"/>
              </a:defRPr>
            </a:lvl1pPr>
          </a:lstStyle>
          <a:p>
            <a:r>
              <a:rPr lang="en-US" dirty="0"/>
              <a:t>Page Header (Arial, 24pt) </a:t>
            </a:r>
            <a:endParaRPr lang="en-CA" dirty="0"/>
          </a:p>
        </p:txBody>
      </p:sp>
    </p:spTree>
    <p:extLst>
      <p:ext uri="{BB962C8B-B14F-4D97-AF65-F5344CB8AC3E}">
        <p14:creationId xmlns:p14="http://schemas.microsoft.com/office/powerpoint/2010/main" val="5961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36602874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129850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7594237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79530118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22202602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1"/>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68443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4777479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079926"/>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49649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80811929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Exec Brief Header">
    <p:spTree>
      <p:nvGrpSpPr>
        <p:cNvPr id="1" name=""/>
        <p:cNvGrpSpPr/>
        <p:nvPr/>
      </p:nvGrpSpPr>
      <p:grpSpPr>
        <a:xfrm>
          <a:off x="0" y="0"/>
          <a:ext cx="0" cy="0"/>
          <a:chOff x="0" y="0"/>
          <a:chExt cx="0" cy="0"/>
        </a:xfrm>
      </p:grpSpPr>
      <p:sp>
        <p:nvSpPr>
          <p:cNvPr id="5" name="Rectangle 4"/>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bg1"/>
                </a:solidFill>
                <a:latin typeface="+mn-lt"/>
              </a:defRPr>
            </a:lvl1pPr>
          </a:lstStyle>
          <a:p>
            <a:r>
              <a:rPr lang="en-US" dirty="0"/>
              <a:t>Page Header (Arial, 24pt) </a:t>
            </a:r>
            <a:endParaRPr lang="en-CA" dirty="0"/>
          </a:p>
        </p:txBody>
      </p:sp>
    </p:spTree>
    <p:extLst>
      <p:ext uri="{BB962C8B-B14F-4D97-AF65-F5344CB8AC3E}">
        <p14:creationId xmlns:p14="http://schemas.microsoft.com/office/powerpoint/2010/main" val="511686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244347647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943948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0066416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068556041"/>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8192722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208530088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1"/>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06399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9371017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60217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3793141"/>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79705690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418506534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88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747570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90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1913669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961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40163452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4151548407"/>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302331104"/>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11533776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9203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212045328"/>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08869777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035579"/>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80946569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62437426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1498804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0311026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7661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1"/>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5283696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220395062"/>
      </p:ext>
    </p:extLst>
  </p:cSld>
  <p:clrMapOvr>
    <a:masterClrMapping/>
  </p:clrMapOvr>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947274093"/>
      </p:ext>
    </p:extLst>
  </p:cSld>
  <p:clrMapOvr>
    <a:masterClrMapping/>
  </p:clrMapOvr>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4373139"/>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Rectangle 50"/>
          <p:cNvSpPr/>
          <p:nvPr userDrawn="1"/>
        </p:nvSpPr>
        <p:spPr>
          <a:xfrm>
            <a:off x="236722" y="4327670"/>
            <a:ext cx="8640578" cy="312818"/>
          </a:xfrm>
          <a:prstGeom prst="rect">
            <a:avLst/>
          </a:prstGeom>
          <a:solidFill>
            <a:srgbClr val="29475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a:ln>
                  <a:noFill/>
                </a:ln>
                <a:solidFill>
                  <a:srgbClr val="FFFFFF"/>
                </a:solidFill>
                <a:effectLst/>
                <a:uLnTx/>
                <a:uFillTx/>
                <a:latin typeface="Arial"/>
                <a:ea typeface="+mn-ea"/>
                <a:cs typeface="+mn-cs"/>
              </a:rPr>
              <a:t>Resolution</a:t>
            </a:r>
          </a:p>
        </p:txBody>
      </p:sp>
      <p:sp>
        <p:nvSpPr>
          <p:cNvPr id="52" name="Rectangle 51"/>
          <p:cNvSpPr/>
          <p:nvPr userDrawn="1"/>
        </p:nvSpPr>
        <p:spPr>
          <a:xfrm>
            <a:off x="247848" y="1210905"/>
            <a:ext cx="5266944" cy="320040"/>
          </a:xfrm>
          <a:prstGeom prst="rect">
            <a:avLst/>
          </a:prstGeom>
          <a:solidFill>
            <a:srgbClr val="29475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Situation</a:t>
            </a:r>
          </a:p>
        </p:txBody>
      </p:sp>
      <p:sp>
        <p:nvSpPr>
          <p:cNvPr id="53" name="Rectangle 52"/>
          <p:cNvSpPr/>
          <p:nvPr userDrawn="1"/>
        </p:nvSpPr>
        <p:spPr>
          <a:xfrm>
            <a:off x="247848" y="2659744"/>
            <a:ext cx="5266944" cy="320040"/>
          </a:xfrm>
          <a:prstGeom prst="rect">
            <a:avLst/>
          </a:prstGeom>
          <a:solidFill>
            <a:srgbClr val="29475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Complication</a:t>
            </a:r>
          </a:p>
        </p:txBody>
      </p:sp>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77079" y="4380648"/>
            <a:ext cx="206861" cy="206861"/>
          </a:xfrm>
          <a:prstGeom prst="rect">
            <a:avLst/>
          </a:prstGeom>
        </p:spPr>
      </p:pic>
      <p:pic>
        <p:nvPicPr>
          <p:cNvPr id="64" name="Picture 6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
        <p:nvSpPr>
          <p:cNvPr id="21" name="Text Placeholder 2"/>
          <p:cNvSpPr>
            <a:spLocks noGrp="1"/>
          </p:cNvSpPr>
          <p:nvPr>
            <p:ph type="body" sz="quarter" idx="10"/>
          </p:nvPr>
        </p:nvSpPr>
        <p:spPr>
          <a:xfrm>
            <a:off x="247848" y="1535364"/>
            <a:ext cx="5257800" cy="1078992"/>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2" name="Text Placeholder 3"/>
          <p:cNvSpPr>
            <a:spLocks noGrp="1"/>
          </p:cNvSpPr>
          <p:nvPr>
            <p:ph type="body" sz="quarter" idx="11"/>
          </p:nvPr>
        </p:nvSpPr>
        <p:spPr>
          <a:xfrm>
            <a:off x="247848" y="2974004"/>
            <a:ext cx="5257800" cy="1076983"/>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3" name="Text Placeholder 4"/>
          <p:cNvSpPr>
            <a:spLocks noGrp="1"/>
          </p:cNvSpPr>
          <p:nvPr>
            <p:ph type="body" sz="quarter" idx="12"/>
          </p:nvPr>
        </p:nvSpPr>
        <p:spPr>
          <a:xfrm>
            <a:off x="236722" y="4640488"/>
            <a:ext cx="8623607" cy="1808438"/>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4" name="Text Placeholder 5"/>
          <p:cNvSpPr>
            <a:spLocks noGrp="1"/>
          </p:cNvSpPr>
          <p:nvPr>
            <p:ph type="body" sz="quarter" idx="13"/>
          </p:nvPr>
        </p:nvSpPr>
        <p:spPr>
          <a:xfrm>
            <a:off x="5737241" y="1495997"/>
            <a:ext cx="3083231" cy="2523241"/>
          </a:xfrm>
        </p:spPr>
        <p:txBody>
          <a:bodyPr/>
          <a:lstStyle>
            <a:lvl1pPr>
              <a:defRPr>
                <a:solidFill>
                  <a:srgbClr val="333333"/>
                </a:solidFill>
              </a:defRPr>
            </a:lvl1pPr>
          </a:lstStyle>
          <a:p>
            <a:pPr marL="228600" indent="-228600">
              <a:spcBef>
                <a:spcPts val="600"/>
              </a:spcBef>
              <a:spcAft>
                <a:spcPts val="600"/>
              </a:spcAft>
              <a:buSzPct val="100000"/>
              <a:buFont typeface="+mj-lt"/>
              <a:buAutoNum type="arabicPeriod"/>
            </a:pPr>
            <a:r>
              <a:rPr lang="en-US" b="1" noProof="0" dirty="0">
                <a:solidFill>
                  <a:srgbClr val="333333"/>
                </a:solidFill>
              </a:rPr>
              <a:t>Insight 1</a:t>
            </a:r>
            <a:br>
              <a:rPr lang="en-US" b="1" noProof="0" dirty="0">
                <a:solidFill>
                  <a:srgbClr val="333333"/>
                </a:solidFill>
              </a:rPr>
            </a:br>
            <a:r>
              <a:rPr lang="en-US" noProof="0" dirty="0">
                <a:solidFill>
                  <a:srgbClr val="333333"/>
                </a:solidFill>
              </a:rPr>
              <a:t>Brief description of insight. There is a slide to give more details at the back of the deck.</a:t>
            </a:r>
          </a:p>
          <a:p>
            <a:pPr marL="228600" indent="-228600">
              <a:spcBef>
                <a:spcPts val="600"/>
              </a:spcBef>
              <a:spcAft>
                <a:spcPts val="600"/>
              </a:spcAft>
              <a:buSzPct val="100000"/>
              <a:buFont typeface="+mj-lt"/>
              <a:buAutoNum type="arabicPeriod"/>
            </a:pPr>
            <a:r>
              <a:rPr lang="en-US" b="1" noProof="0" dirty="0">
                <a:solidFill>
                  <a:srgbClr val="333333"/>
                </a:solidFill>
              </a:rPr>
              <a:t>Insight 2</a:t>
            </a:r>
            <a:br>
              <a:rPr lang="en-US" b="1" noProof="0" dirty="0">
                <a:solidFill>
                  <a:srgbClr val="333333"/>
                </a:solidFill>
              </a:rPr>
            </a:br>
            <a:r>
              <a:rPr lang="en-US" noProof="0" dirty="0">
                <a:solidFill>
                  <a:srgbClr val="333333"/>
                </a:solidFill>
              </a:rPr>
              <a:t>Brief description of insight. </a:t>
            </a:r>
          </a:p>
          <a:p>
            <a:pPr marL="228600" indent="-228600">
              <a:spcBef>
                <a:spcPts val="600"/>
              </a:spcBef>
              <a:spcAft>
                <a:spcPts val="600"/>
              </a:spcAft>
              <a:buSzPct val="100000"/>
              <a:buFont typeface="+mj-lt"/>
              <a:buAutoNum type="arabicPeriod"/>
            </a:pPr>
            <a:r>
              <a:rPr lang="en-US" b="1" noProof="0" dirty="0">
                <a:solidFill>
                  <a:srgbClr val="333333"/>
                </a:solidFill>
              </a:rPr>
              <a:t>Insight 3</a:t>
            </a:r>
            <a:br>
              <a:rPr lang="en-US" b="1" noProof="0" dirty="0">
                <a:solidFill>
                  <a:srgbClr val="333333"/>
                </a:solidFill>
              </a:rPr>
            </a:br>
            <a:r>
              <a:rPr lang="en-US" noProof="0" dirty="0">
                <a:solidFill>
                  <a:srgbClr val="333333"/>
                </a:solidFill>
              </a:rPr>
              <a:t>Brief description of insight. </a:t>
            </a:r>
          </a:p>
        </p:txBody>
      </p:sp>
      <p:sp>
        <p:nvSpPr>
          <p:cNvPr id="25"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a:t>Executive summary (Arial, 24pt)</a:t>
            </a:r>
            <a:endParaRPr lang="en-CA"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30469" y="1210905"/>
            <a:ext cx="3096774" cy="286513"/>
          </a:xfrm>
          <a:prstGeom prst="rect">
            <a:avLst/>
          </a:prstGeom>
        </p:spPr>
      </p:pic>
    </p:spTree>
    <p:extLst>
      <p:ext uri="{BB962C8B-B14F-4D97-AF65-F5344CB8AC3E}">
        <p14:creationId xmlns:p14="http://schemas.microsoft.com/office/powerpoint/2010/main" val="28775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32" Type="http://schemas.openxmlformats.org/officeDocument/2006/relationships/theme" Target="../theme/theme3.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31" Type="http://schemas.openxmlformats.org/officeDocument/2006/relationships/slideLayout" Target="../slideLayouts/slideLayout52.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10" r:id="rId5"/>
    <p:sldLayoutId id="2147483711" r:id="rId6"/>
    <p:sldLayoutId id="2147483764" r:id="rId7"/>
    <p:sldLayoutId id="2147483761" r:id="rId8"/>
    <p:sldLayoutId id="2147483844" r:id="rId9"/>
    <p:sldLayoutId id="2147483849" r:id="rId10"/>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610881228"/>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2"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6216798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 id="2147483871" r:id="rId18"/>
    <p:sldLayoutId id="2147483872" r:id="rId19"/>
    <p:sldLayoutId id="2147483873" r:id="rId20"/>
    <p:sldLayoutId id="2147483874" r:id="rId21"/>
    <p:sldLayoutId id="2147483875" r:id="rId22"/>
    <p:sldLayoutId id="2147483876" r:id="rId23"/>
    <p:sldLayoutId id="2147483877" r:id="rId24"/>
    <p:sldLayoutId id="2147483878" r:id="rId25"/>
    <p:sldLayoutId id="2147483879" r:id="rId26"/>
    <p:sldLayoutId id="2147483880" r:id="rId27"/>
    <p:sldLayoutId id="2147483881" r:id="rId28"/>
    <p:sldLayoutId id="2147483882" r:id="rId29"/>
    <p:sldLayoutId id="2147483883" r:id="rId30"/>
    <p:sldLayoutId id="2147483884" r:id="rId3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345765813"/>
      </p:ext>
    </p:extLst>
  </p:cSld>
  <p:clrMap bg1="lt1" tx1="dk1" bg2="lt2" tx2="dk2" accent1="accent1" accent2="accent2" accent3="accent3" accent4="accent4" accent5="accent5" accent6="accent6" hlink="hlink" folHlink="folHlink"/>
  <p:sldLayoutIdLst>
    <p:sldLayoutId id="2147483886"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activate-your-augmented-reality-initiative-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gif"/></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29.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53.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jpg"/><Relationship Id="rId5" Type="http://schemas.openxmlformats.org/officeDocument/2006/relationships/image" Target="../media/image18.jp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Activate Your Augmented Reality Initiative </a:t>
            </a:r>
            <a:endParaRPr lang="en-US" dirty="0"/>
          </a:p>
        </p:txBody>
      </p:sp>
      <p:sp>
        <p:nvSpPr>
          <p:cNvPr id="5" name="Tagline"/>
          <p:cNvSpPr>
            <a:spLocks noGrp="1"/>
          </p:cNvSpPr>
          <p:nvPr>
            <p:ph type="body" sz="quarter" idx="16"/>
          </p:nvPr>
        </p:nvSpPr>
        <p:spPr>
          <a:xfrm>
            <a:off x="774700" y="3586539"/>
            <a:ext cx="7467600" cy="508000"/>
          </a:xfrm>
        </p:spPr>
        <p:txBody>
          <a:bodyPr/>
          <a:lstStyle/>
          <a:p>
            <a:r>
              <a:rPr lang="en-US" dirty="0"/>
              <a:t>A guide to understanding </a:t>
            </a:r>
            <a:r>
              <a:rPr lang="en-US" dirty="0" smtClean="0"/>
              <a:t>how AR technology will bring value to your organization. </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p>
                  <a:pPr marL="174625" marR="0" lvl="0" indent="0" algn="r" defTabSz="914400" eaLnBrk="1" fontAlgn="base" latinLnBrk="0" hangingPunct="1">
                    <a:lnSpc>
                      <a:spcPct val="100000"/>
                    </a:lnSpc>
                    <a:spcBef>
                      <a:spcPct val="0"/>
                    </a:spcBef>
                    <a:spcAft>
                      <a:spcPct val="0"/>
                    </a:spcAft>
                    <a:buClrTx/>
                    <a:buSzTx/>
                    <a:buFontTx/>
                    <a:buNone/>
                    <a:tabLst/>
                    <a:defRPr/>
                  </a:pP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1997-2018 Info-Tech Research Group</a:t>
                  </a: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CA" sz="1800" b="0" i="0" u="none" strike="noStrike" kern="0" cap="none" spc="0" normalizeH="0" baseline="0" noProof="0" smtClean="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grpSp>
        <p:nvGrpSpPr>
          <p:cNvPr id="28" name="Group 27"/>
          <p:cNvGrpSpPr/>
          <p:nvPr/>
        </p:nvGrpSpPr>
        <p:grpSpPr>
          <a:xfrm>
            <a:off x="-10926" y="6519972"/>
            <a:ext cx="9154925" cy="338028"/>
            <a:chOff x="-10926" y="6519972"/>
            <a:chExt cx="9154925" cy="338028"/>
          </a:xfrm>
        </p:grpSpPr>
        <p:sp>
          <p:nvSpPr>
            <p:cNvPr id="29" name="Rectangle 28"/>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30" name="Rectangle 2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597712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9228928"/>
              </p:ext>
            </p:extLst>
          </p:nvPr>
        </p:nvGraphicFramePr>
        <p:xfrm>
          <a:off x="86984" y="1589010"/>
          <a:ext cx="8799876" cy="4880801"/>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dirty="0" smtClean="0">
                          <a:solidFill>
                            <a:schemeClr val="tx1"/>
                          </a:solidFill>
                        </a:rPr>
                        <a:t>1.1 </a:t>
                      </a:r>
                      <a:r>
                        <a:rPr kumimoji="0" lang="en-CA" sz="1000" b="1" i="0" u="none" strike="noStrike" kern="1200" cap="none" spc="0" normalizeH="0" baseline="0" noProof="0" dirty="0" smtClean="0">
                          <a:ln>
                            <a:noFill/>
                          </a:ln>
                          <a:solidFill>
                            <a:srgbClr val="333333"/>
                          </a:solidFill>
                          <a:effectLst/>
                          <a:uLnTx/>
                          <a:uFillTx/>
                          <a:latin typeface="+mn-lt"/>
                          <a:ea typeface="+mn-ea"/>
                          <a:cs typeface="+mn-cs"/>
                        </a:rPr>
                        <a:t>Understand AR’s Capabilities and Benefits</a:t>
                      </a:r>
                      <a:endParaRPr lang="en-CA" sz="4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a:t>
                      </a:r>
                      <a:r>
                        <a:rPr kumimoji="0" lang="en-US" sz="1000" b="1" i="0" u="none" strike="noStrike" kern="1200" cap="none" spc="0" normalizeH="0" baseline="0" noProof="0" dirty="0" smtClean="0">
                          <a:ln>
                            <a:noFill/>
                          </a:ln>
                          <a:solidFill>
                            <a:srgbClr val="333333"/>
                          </a:solidFill>
                          <a:effectLst/>
                          <a:uLnTx/>
                          <a:uFillTx/>
                          <a:latin typeface="+mn-lt"/>
                        </a:rPr>
                        <a:t>Understand Info-Tech’s AR Framework</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Conduct an Environmental Analysis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smtClean="0">
                          <a:ln>
                            <a:noFill/>
                          </a:ln>
                          <a:solidFill>
                            <a:srgbClr val="333333"/>
                          </a:solidFill>
                          <a:effectLst/>
                          <a:uLnTx/>
                          <a:uFillTx/>
                          <a:latin typeface="+mn-lt"/>
                        </a:rPr>
                        <a:t>2.3 Discover and Prioritize AR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ea typeface="+mn-ea"/>
                          <a:cs typeface="+mn-cs"/>
                        </a:rPr>
                        <a:t>2.4 </a:t>
                      </a:r>
                      <a:r>
                        <a:rPr kumimoji="0" lang="en-US" sz="1000" b="1" i="0" u="none" strike="noStrike" kern="1200" cap="none" spc="0" normalizeH="0" baseline="0" noProof="0" dirty="0" smtClean="0">
                          <a:ln>
                            <a:noFill/>
                          </a:ln>
                          <a:solidFill>
                            <a:srgbClr val="333333"/>
                          </a:solidFill>
                          <a:effectLst/>
                          <a:uLnTx/>
                          <a:uFillTx/>
                          <a:latin typeface="+mn-lt"/>
                          <a:ea typeface="+mn-ea"/>
                          <a:cs typeface="+mn-cs"/>
                        </a:rPr>
                        <a:t>Considerations for a New Technology</a:t>
                      </a:r>
                      <a:endParaRPr kumimoji="0" lang="en-CA" sz="1000" b="0" i="0" u="none" strike="noStrike" kern="1200" cap="none" spc="0" normalizeH="0" baseline="0" noProof="0" dirty="0" smtClean="0">
                        <a:ln>
                          <a:noFill/>
                        </a:ln>
                        <a:solidFill>
                          <a:srgbClr val="333333"/>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CA" sz="1000" b="1"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CA" sz="1000" b="1" i="0" u="none" strike="noStrike" kern="1200" cap="none" spc="0" normalizeH="0" baseline="0" noProof="0" dirty="0" smtClean="0">
                        <a:ln>
                          <a:noFill/>
                        </a:ln>
                        <a:solidFill>
                          <a:srgbClr val="333333"/>
                        </a:solidFill>
                        <a:effectLst/>
                        <a:uLnTx/>
                        <a:uFillTx/>
                        <a:latin typeface="+mn-lt"/>
                      </a:endParaRP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a:t>
                      </a:r>
                      <a:r>
                        <a:rPr lang="en-US" sz="1000" dirty="0" smtClean="0">
                          <a:solidFill>
                            <a:schemeClr val="tx1"/>
                          </a:solidFill>
                        </a:rPr>
                        <a:t>Communicate Your Organization’s Alignment to an AR Solution</a:t>
                      </a:r>
                    </a:p>
                    <a:p>
                      <a:pPr>
                        <a:spcAft>
                          <a:spcPts val="600"/>
                        </a:spcAft>
                      </a:pPr>
                      <a:r>
                        <a:rPr lang="en-CA" sz="1000" baseline="0" dirty="0" smtClean="0">
                          <a:solidFill>
                            <a:schemeClr val="tx1"/>
                          </a:solidFill>
                        </a:rPr>
                        <a:t>3.2 Develop Your AR Applications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smtClean="0">
                          <a:cs typeface="Open Sans"/>
                        </a:rPr>
                        <a:t>Introduce</a:t>
                      </a:r>
                      <a:r>
                        <a:rPr lang="en-US" sz="1000" b="0" baseline="0" dirty="0" smtClean="0">
                          <a:cs typeface="Open Sans"/>
                        </a:rPr>
                        <a:t> the history and benefits of </a:t>
                      </a:r>
                      <a:r>
                        <a:rPr lang="en-CA" sz="1000" dirty="0" smtClean="0">
                          <a:solidFill>
                            <a:schemeClr val="tx1"/>
                          </a:solidFill>
                        </a:rPr>
                        <a:t>AR </a:t>
                      </a:r>
                      <a:r>
                        <a:rPr lang="en-US" sz="1000" b="0" baseline="0" dirty="0" smtClean="0">
                          <a:cs typeface="Open Sans"/>
                        </a:rPr>
                        <a:t>technology.</a:t>
                      </a:r>
                      <a:endParaRPr lang="en-US" sz="1000" b="0" dirty="0" smtClean="0">
                        <a:cs typeface="Open Sans"/>
                      </a:endParaRP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kumimoji="0" lang="en-US" sz="1000" b="0" i="0" u="none" strike="noStrike" kern="1200" cap="none" spc="0" normalizeH="0" baseline="0" noProof="0" dirty="0" smtClean="0">
                          <a:ln>
                            <a:noFill/>
                          </a:ln>
                          <a:solidFill>
                            <a:srgbClr val="333333"/>
                          </a:solidFill>
                          <a:effectLst/>
                          <a:uLnTx/>
                          <a:uFillTx/>
                          <a:latin typeface="+mn-lt"/>
                          <a:ea typeface="+mn-ea"/>
                          <a:cs typeface="Open Sans"/>
                        </a:rPr>
                        <a:t>Understand how </a:t>
                      </a:r>
                      <a:r>
                        <a:rPr kumimoji="0" lang="en-CA" sz="1000" b="0" i="0" u="none" strike="noStrike" kern="1200" cap="none" spc="0" normalizeH="0" baseline="0" noProof="0" dirty="0" smtClean="0">
                          <a:ln>
                            <a:noFill/>
                          </a:ln>
                          <a:solidFill>
                            <a:srgbClr val="333333"/>
                          </a:solidFill>
                          <a:effectLst/>
                          <a:uLnTx/>
                          <a:uFillTx/>
                          <a:latin typeface="+mn-lt"/>
                          <a:ea typeface="+mn-ea"/>
                          <a:cs typeface="+mn-cs"/>
                        </a:rPr>
                        <a:t>AR is being</a:t>
                      </a:r>
                      <a:r>
                        <a:rPr kumimoji="0" lang="en-US" sz="1000" b="0" i="0" u="none" strike="noStrike" kern="1200" cap="none" spc="0" normalizeH="0" baseline="0" noProof="0" dirty="0" smtClean="0">
                          <a:ln>
                            <a:noFill/>
                          </a:ln>
                          <a:solidFill>
                            <a:srgbClr val="333333"/>
                          </a:solidFill>
                          <a:effectLst/>
                          <a:uLnTx/>
                          <a:uFillTx/>
                          <a:latin typeface="+mn-lt"/>
                          <a:ea typeface="+mn-ea"/>
                          <a:cs typeface="Open Sans"/>
                        </a:rPr>
                        <a:t> applied in different industries to drive value.</a:t>
                      </a:r>
                      <a:endParaRPr kumimoji="0" lang="en-US" sz="1000" b="0" i="0" u="none" strike="noStrike" kern="1200" cap="none" spc="0" normalizeH="0" baseline="0" noProof="0" dirty="0" smtClean="0">
                        <a:ln>
                          <a:noFill/>
                        </a:ln>
                        <a:solidFill>
                          <a:srgbClr val="333333"/>
                        </a:solidFill>
                        <a:effectLst/>
                        <a:uLnTx/>
                        <a:uFillTx/>
                        <a:latin typeface="Arial" pitchFamily="34" charset="0"/>
                        <a:ea typeface="+mn-ea"/>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smtClean="0">
                          <a:cs typeface="Open Sans"/>
                        </a:rPr>
                        <a:t>Discuss</a:t>
                      </a:r>
                      <a:r>
                        <a:rPr lang="en-US" sz="1000" b="0" baseline="0" dirty="0" smtClean="0">
                          <a:cs typeface="Open Sans"/>
                        </a:rPr>
                        <a:t> your business’ operating model and pain points to brainstorm a use case.</a:t>
                      </a:r>
                      <a:endParaRPr lang="en-US" sz="1000" b="0" dirty="0" smtClean="0">
                        <a:cs typeface="Open Sans"/>
                      </a:endParaRP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smtClean="0">
                          <a:cs typeface="Open Sans"/>
                        </a:rPr>
                        <a:t>Assess</a:t>
                      </a:r>
                      <a:r>
                        <a:rPr lang="en-US" sz="1000" b="0" baseline="0" dirty="0" smtClean="0">
                          <a:cs typeface="Open Sans"/>
                        </a:rPr>
                        <a:t> your business architecture to determine whether to advance your use case.</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baseline="0" dirty="0" smtClean="0">
                          <a:cs typeface="Open Sans"/>
                        </a:rPr>
                        <a:t>Review the transformative potential of </a:t>
                      </a:r>
                      <a:r>
                        <a:rPr lang="en-CA" sz="1000" dirty="0" smtClean="0">
                          <a:solidFill>
                            <a:schemeClr val="tx1"/>
                          </a:solidFill>
                        </a:rPr>
                        <a:t>AR </a:t>
                      </a:r>
                      <a:r>
                        <a:rPr lang="en-US" sz="1000" b="0" baseline="0" dirty="0" smtClean="0">
                          <a:cs typeface="Open Sans"/>
                        </a:rPr>
                        <a:t>and what it means to your organization.</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the alignment between business value and execution complexity.</a:t>
                      </a:r>
                    </a:p>
                    <a:p>
                      <a:pPr marL="228600" indent="-228600">
                        <a:spcAft>
                          <a:spcPts val="600"/>
                        </a:spcAft>
                        <a:buSzPct val="150000"/>
                        <a:buBlip>
                          <a:blip r:embed="rId3"/>
                        </a:buBlip>
                      </a:pPr>
                      <a:r>
                        <a:rPr lang="en-US" sz="1000" b="0" dirty="0" smtClean="0">
                          <a:cs typeface="Open Sans"/>
                        </a:rPr>
                        <a:t>Discuss how to present the decision to stakeholders.</a:t>
                      </a:r>
                    </a:p>
                    <a:p>
                      <a:pPr marL="228600" indent="-228600">
                        <a:spcAft>
                          <a:spcPts val="600"/>
                        </a:spcAft>
                        <a:buSzPct val="150000"/>
                        <a:buBlip>
                          <a:blip r:embed="rId3"/>
                        </a:buBlip>
                      </a:pPr>
                      <a:r>
                        <a:rPr lang="en-US" sz="1000" b="0" dirty="0" smtClean="0">
                          <a:cs typeface="Open Sans"/>
                        </a:rPr>
                        <a:t>Discuss the next steps for kicking off your AR initiative.</a:t>
                      </a:r>
                    </a:p>
                    <a:p>
                      <a:pPr marL="228600" indent="-228600">
                        <a:spcAft>
                          <a:spcPts val="600"/>
                        </a:spcAft>
                        <a:buSzPct val="150000"/>
                        <a:buBlip>
                          <a:blip r:embed="rId3"/>
                        </a:buBlip>
                      </a:pPr>
                      <a:r>
                        <a:rPr lang="en-US" sz="1000" b="0" dirty="0" smtClean="0">
                          <a:cs typeface="Open Sans"/>
                        </a:rPr>
                        <a:t>Review vendors and development platforms in the AR marketplace.</a:t>
                      </a: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11721">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Understand </a:t>
                      </a:r>
                      <a:r>
                        <a:rPr lang="en-CA" sz="1000" dirty="0" smtClean="0">
                          <a:solidFill>
                            <a:schemeClr val="tx1"/>
                          </a:solidFill>
                        </a:rPr>
                        <a:t>AR </a:t>
                      </a:r>
                      <a:r>
                        <a:rPr lang="en-CA" sz="1000" dirty="0" smtClean="0"/>
                        <a:t>and Its Use Cases</a:t>
                      </a:r>
                    </a:p>
                    <a:p>
                      <a:endParaRPr lang="en-CA" sz="10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smtClean="0"/>
                        <a:t>Conduct an Environmental Scan and Internal Review</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Parse Critical Technology Drivers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4023752"/>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206688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39" y="5657758"/>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rgbClr val="FFFFFF"/>
                </a:solidFill>
              </a:rPr>
              <a:t>1. </a:t>
            </a:r>
            <a:r>
              <a:rPr lang="en-US" sz="1400" dirty="0">
                <a:solidFill>
                  <a:srgbClr val="FFFFFF"/>
                </a:solidFill>
              </a:rPr>
              <a:t>What Is Augmented Reality</a:t>
            </a:r>
            <a:r>
              <a:rPr lang="en-US" sz="1400" dirty="0" smtClean="0">
                <a:solidFill>
                  <a:srgbClr val="FFFFFF"/>
                </a:solidFill>
              </a:rPr>
              <a:t>?</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rgbClr val="FFFFFF"/>
                </a:solidFill>
              </a:rPr>
              <a:t>2. </a:t>
            </a:r>
            <a:r>
              <a:rPr lang="en-US" sz="1400" dirty="0">
                <a:solidFill>
                  <a:srgbClr val="FFFFFF"/>
                </a:solidFill>
              </a:rPr>
              <a:t>What Can AR Do for Your Organization</a:t>
            </a:r>
            <a:r>
              <a:rPr lang="en-US" sz="1400" dirty="0" smtClean="0">
                <a:solidFill>
                  <a:srgbClr val="FFFFFF"/>
                </a:solidFill>
              </a:rPr>
              <a:t>?</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Present AR Initiative to Stakeholders</a:t>
            </a:r>
            <a:endParaRPr lang="en-US" sz="1400" dirty="0">
              <a:solidFill>
                <a:srgbClr val="FFFFFF"/>
              </a:solidFill>
            </a:endParaRPr>
          </a:p>
        </p:txBody>
      </p:sp>
      <p:sp>
        <p:nvSpPr>
          <p:cNvPr id="4" name="Title 3"/>
          <p:cNvSpPr>
            <a:spLocks noGrp="1"/>
          </p:cNvSpPr>
          <p:nvPr>
            <p:ph type="title"/>
          </p:nvPr>
        </p:nvSpPr>
        <p:spPr/>
        <p:txBody>
          <a:bodyPr/>
          <a:lstStyle/>
          <a:p>
            <a:r>
              <a:rPr lang="en-US" dirty="0"/>
              <a:t>Activate Your Augmented Reality </a:t>
            </a:r>
            <a:r>
              <a:rPr lang="en-US" dirty="0" smtClean="0"/>
              <a:t>Initiative </a:t>
            </a:r>
            <a:r>
              <a:rPr lang="en-US" dirty="0"/>
              <a:t>– project </a:t>
            </a:r>
            <a:r>
              <a:rPr lang="en-US" dirty="0" smtClean="0"/>
              <a:t>overview</a:t>
            </a:r>
            <a:endParaRPr lang="en-US" dirty="0"/>
          </a:p>
        </p:txBody>
      </p:sp>
      <p:grpSp>
        <p:nvGrpSpPr>
          <p:cNvPr id="10" name="Group 9"/>
          <p:cNvGrpSpPr/>
          <p:nvPr/>
        </p:nvGrpSpPr>
        <p:grpSpPr>
          <a:xfrm>
            <a:off x="-10926" y="6519972"/>
            <a:ext cx="9154925" cy="338028"/>
            <a:chOff x="-10926" y="6519972"/>
            <a:chExt cx="9154925" cy="338028"/>
          </a:xfrm>
        </p:grpSpPr>
        <p:sp>
          <p:nvSpPr>
            <p:cNvPr id="11" name="Rectangle 1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863017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24823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78847" y="2394904"/>
            <a:ext cx="6807013" cy="2808461"/>
          </a:xfrm>
          <a:prstGeom prst="rect">
            <a:avLst/>
          </a:prstGeom>
        </p:spPr>
        <p:txBody>
          <a:bodyPr wrap="square" rtlCol="0">
            <a:spAutoFit/>
          </a:bodyPr>
          <a:lstStyle/>
          <a:p>
            <a:pPr>
              <a:spcAft>
                <a:spcPts val="500"/>
              </a:spcAft>
            </a:pPr>
            <a:r>
              <a:rPr lang="en-CA" sz="400" b="1" i="1" dirty="0" smtClean="0">
                <a:solidFill>
                  <a:srgbClr val="FFFFFF"/>
                </a:solidFill>
                <a:latin typeface="Georgia"/>
              </a:rPr>
              <a:t> </a:t>
            </a:r>
          </a:p>
          <a:p>
            <a:pPr>
              <a:spcAft>
                <a:spcPts val="500"/>
              </a:spcAft>
            </a:pPr>
            <a:r>
              <a:rPr lang="en-CA" sz="1600" i="1" dirty="0" smtClean="0">
                <a:solidFill>
                  <a:srgbClr val="FFFFFF"/>
                </a:solidFill>
                <a:latin typeface="Georgia"/>
              </a:rPr>
              <a:t>With the hype surrounding entertainment properties that leverage AR technology (e.g. Pokémon GO), AR is finally breaking into the mainstream. Now that the technology is more attainable than ever, it is time to consider its business applications and how it can transform your organization into the workplace of the future. </a:t>
            </a:r>
          </a:p>
          <a:p>
            <a:pPr>
              <a:spcAft>
                <a:spcPts val="500"/>
              </a:spcAft>
            </a:pPr>
            <a:endParaRPr lang="en-CA" sz="1600" i="1" dirty="0" smtClean="0">
              <a:solidFill>
                <a:srgbClr val="FFFFFF"/>
              </a:solidFill>
              <a:latin typeface="Georgia"/>
            </a:endParaRPr>
          </a:p>
          <a:p>
            <a:pPr>
              <a:spcAft>
                <a:spcPts val="500"/>
              </a:spcAft>
            </a:pPr>
            <a:r>
              <a:rPr lang="en-CA" sz="1600" i="1" dirty="0" smtClean="0">
                <a:solidFill>
                  <a:srgbClr val="FFFFFF"/>
                </a:solidFill>
                <a:latin typeface="Georgia"/>
              </a:rPr>
              <a:t>If an organization really wishes to capitalize on the potential of AR, it requires a clear strategy that outlines the benefits and path to success. Companies must start with business problems first, and then resources, partners, and technological design to maximize the value of AR.</a:t>
            </a:r>
            <a:endParaRPr lang="en-CA" sz="1600" b="1" i="1" dirty="0" smtClean="0">
              <a:solidFill>
                <a:srgbClr val="FFFFFF"/>
              </a:solidFill>
              <a:latin typeface="Georgia"/>
            </a:endParaRPr>
          </a:p>
        </p:txBody>
      </p:sp>
      <p:sp>
        <p:nvSpPr>
          <p:cNvPr id="9" name="TextBox 8"/>
          <p:cNvSpPr txBox="1"/>
          <p:nvPr/>
        </p:nvSpPr>
        <p:spPr>
          <a:xfrm>
            <a:off x="3424943" y="5944067"/>
            <a:ext cx="4460917" cy="523220"/>
          </a:xfrm>
          <a:prstGeom prst="rect">
            <a:avLst/>
          </a:prstGeom>
        </p:spPr>
        <p:txBody>
          <a:bodyPr wrap="square" rtlCol="0">
            <a:spAutoFit/>
          </a:bodyPr>
          <a:lstStyle/>
          <a:p>
            <a:pPr algn="r"/>
            <a:r>
              <a:rPr lang="en-CA" sz="1400" b="1" i="1" dirty="0" smtClean="0">
                <a:solidFill>
                  <a:srgbClr val="FFFFFF"/>
                </a:solidFill>
              </a:rPr>
              <a:t>Samuel Leese, </a:t>
            </a:r>
            <a:r>
              <a:rPr lang="en-CA" sz="1400" i="1" dirty="0" smtClean="0">
                <a:solidFill>
                  <a:srgbClr val="FFFFFF"/>
                </a:solidFill>
              </a:rPr>
              <a:t/>
            </a:r>
            <a:br>
              <a:rPr lang="en-CA" sz="1400" i="1" dirty="0" smtClean="0">
                <a:solidFill>
                  <a:srgbClr val="FFFFFF"/>
                </a:solidFill>
              </a:rPr>
            </a:br>
            <a:r>
              <a:rPr lang="en-CA" sz="1400" i="1" dirty="0" smtClean="0">
                <a:solidFill>
                  <a:srgbClr val="FFFFFF"/>
                </a:solidFill>
              </a:rPr>
              <a:t>Info-Tech Research Group</a:t>
            </a:r>
          </a:p>
        </p:txBody>
      </p:sp>
      <p:sp>
        <p:nvSpPr>
          <p:cNvPr id="10" name="TextBox 9"/>
          <p:cNvSpPr txBox="1"/>
          <p:nvPr/>
        </p:nvSpPr>
        <p:spPr>
          <a:xfrm>
            <a:off x="400181" y="1636973"/>
            <a:ext cx="7045415" cy="338554"/>
          </a:xfrm>
          <a:prstGeom prst="rect">
            <a:avLst/>
          </a:prstGeom>
        </p:spPr>
        <p:txBody>
          <a:bodyPr wrap="square" rtlCol="0">
            <a:spAutoFit/>
          </a:bodyPr>
          <a:lstStyle/>
          <a:p>
            <a:r>
              <a:rPr lang="en-CA" sz="1600" b="1" dirty="0" smtClean="0">
                <a:solidFill>
                  <a:srgbClr val="FFFFFF"/>
                </a:solidFill>
              </a:rPr>
              <a:t>Augmented reality (AR) </a:t>
            </a:r>
            <a:r>
              <a:rPr lang="en-CA" sz="1600" b="1" i="1" dirty="0" smtClean="0">
                <a:solidFill>
                  <a:srgbClr val="FFFFFF"/>
                </a:solidFill>
              </a:rPr>
              <a:t>is </a:t>
            </a:r>
            <a:r>
              <a:rPr lang="en-CA" sz="1600" b="1" dirty="0" smtClean="0">
                <a:solidFill>
                  <a:srgbClr val="FFFFFF"/>
                </a:solidFill>
              </a:rPr>
              <a:t>a reality. What should you do next? </a:t>
            </a:r>
            <a:endParaRPr lang="en-CA" sz="1600" b="1" i="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0"/>
          <p:cNvPicPr>
            <a:picLocks noChangeAspect="1"/>
          </p:cNvPicPr>
          <p:nvPr/>
        </p:nvPicPr>
        <p:blipFill>
          <a:blip r:embed="rId2"/>
          <a:stretch>
            <a:fillRect/>
          </a:stretch>
        </p:blipFill>
        <p:spPr>
          <a:xfrm>
            <a:off x="432455" y="2394904"/>
            <a:ext cx="678666" cy="619651"/>
          </a:xfrm>
          <a:prstGeom prst="rect">
            <a:avLst/>
          </a:prstGeom>
        </p:spPr>
      </p:pic>
      <p:pic>
        <p:nvPicPr>
          <p:cNvPr id="15" name="Picture 101"/>
          <p:cNvPicPr>
            <a:picLocks noChangeAspect="1"/>
          </p:cNvPicPr>
          <p:nvPr/>
        </p:nvPicPr>
        <p:blipFill>
          <a:blip r:embed="rId3"/>
          <a:stretch>
            <a:fillRect/>
          </a:stretch>
        </p:blipFill>
        <p:spPr>
          <a:xfrm>
            <a:off x="7714540" y="4927165"/>
            <a:ext cx="656535" cy="538507"/>
          </a:xfrm>
          <a:prstGeom prst="rect">
            <a:avLst/>
          </a:prstGeom>
        </p:spPr>
      </p:pic>
      <p:grpSp>
        <p:nvGrpSpPr>
          <p:cNvPr id="12" name="Group 11"/>
          <p:cNvGrpSpPr/>
          <p:nvPr/>
        </p:nvGrpSpPr>
        <p:grpSpPr>
          <a:xfrm>
            <a:off x="-10926" y="6519972"/>
            <a:ext cx="9154925" cy="338028"/>
            <a:chOff x="-10926" y="6519972"/>
            <a:chExt cx="9154925" cy="338028"/>
          </a:xfrm>
        </p:grpSpPr>
        <p:sp>
          <p:nvSpPr>
            <p:cNvPr id="13" name="Rectangle 12"/>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6" name="Rectangle 1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041256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198" y="1360006"/>
            <a:ext cx="7264402" cy="141480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a:solidFill>
                  <a:srgbClr val="333333"/>
                </a:solidFill>
              </a:rPr>
              <a:t>Understand </a:t>
            </a:r>
            <a:r>
              <a:rPr lang="en-CA" sz="1200" dirty="0" smtClean="0">
                <a:solidFill>
                  <a:srgbClr val="333333"/>
                </a:solidFill>
              </a:rPr>
              <a:t>the fundamentals of AR.</a:t>
            </a:r>
          </a:p>
          <a:p>
            <a:pPr marL="900000" indent="-285750">
              <a:buFont typeface="Wingdings" panose="05000000000000000000" pitchFamily="2" charset="2"/>
              <a:buChar char="ü"/>
            </a:pPr>
            <a:r>
              <a:rPr lang="en-CA" sz="1200" dirty="0" smtClean="0">
                <a:solidFill>
                  <a:srgbClr val="333333"/>
                </a:solidFill>
              </a:rPr>
              <a:t>Understand AR’s value drivers for the enterprise.</a:t>
            </a:r>
            <a:endParaRPr lang="en-CA" sz="1200" dirty="0">
              <a:solidFill>
                <a:srgbClr val="333333"/>
              </a:solidFill>
            </a:endParaRPr>
          </a:p>
          <a:p>
            <a:pPr marL="900000" indent="-285750">
              <a:buFont typeface="Wingdings" panose="05000000000000000000" pitchFamily="2" charset="2"/>
              <a:buChar char="ü"/>
            </a:pPr>
            <a:r>
              <a:rPr lang="en-CA" sz="1200" dirty="0" smtClean="0">
                <a:solidFill>
                  <a:srgbClr val="333333"/>
                </a:solidFill>
              </a:rPr>
              <a:t>Assess the risks and opportunities brought about by AR initiatives.</a:t>
            </a:r>
            <a:endParaRPr lang="en-CA" sz="1200" dirty="0">
              <a:solidFill>
                <a:srgbClr val="333333"/>
              </a:solidFill>
            </a:endParaRPr>
          </a:p>
        </p:txBody>
      </p:sp>
      <p:sp>
        <p:nvSpPr>
          <p:cNvPr id="14" name="Rectangle 13"/>
          <p:cNvSpPr/>
          <p:nvPr/>
        </p:nvSpPr>
        <p:spPr>
          <a:xfrm>
            <a:off x="1219198" y="4796378"/>
            <a:ext cx="7264402" cy="141573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smtClean="0">
                <a:solidFill>
                  <a:srgbClr val="333333"/>
                </a:solidFill>
              </a:rPr>
              <a:t>Present AR business case to stakeholders.</a:t>
            </a:r>
          </a:p>
          <a:p>
            <a:pPr marL="900000" indent="-285750">
              <a:buFont typeface="Wingdings" panose="05000000000000000000" pitchFamily="2" charset="2"/>
              <a:buChar char="ü"/>
            </a:pPr>
            <a:r>
              <a:rPr lang="en-CA" sz="1200" dirty="0" smtClean="0">
                <a:solidFill>
                  <a:srgbClr val="333333"/>
                </a:solidFill>
              </a:rPr>
              <a:t>Overcome barriers to AR adoption.</a:t>
            </a:r>
          </a:p>
          <a:p>
            <a:pPr marL="900000" indent="-285750">
              <a:buFont typeface="Wingdings" panose="05000000000000000000" pitchFamily="2" charset="2"/>
              <a:buChar char="ü"/>
            </a:pPr>
            <a:r>
              <a:rPr lang="en-CA" sz="1200" dirty="0" smtClean="0">
                <a:solidFill>
                  <a:srgbClr val="333333"/>
                </a:solidFill>
              </a:rPr>
              <a:t>Understand the role of applications in AR.</a:t>
            </a:r>
            <a:endParaRPr lang="en-CA" sz="1200" dirty="0">
              <a:solidFill>
                <a:srgbClr val="333333"/>
              </a:solidFill>
            </a:endParaRPr>
          </a:p>
        </p:txBody>
      </p:sp>
      <p:sp>
        <p:nvSpPr>
          <p:cNvPr id="15" name="Rectangle 14"/>
          <p:cNvSpPr/>
          <p:nvPr/>
        </p:nvSpPr>
        <p:spPr>
          <a:xfrm>
            <a:off x="1219198" y="3065637"/>
            <a:ext cx="7264402" cy="141573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smtClean="0">
                <a:solidFill>
                  <a:srgbClr val="333333"/>
                </a:solidFill>
              </a:rPr>
              <a:t>Understand the </a:t>
            </a:r>
            <a:r>
              <a:rPr lang="en-US" sz="1200" dirty="0" smtClean="0">
                <a:solidFill>
                  <a:schemeClr val="tx1"/>
                </a:solidFill>
              </a:rPr>
              <a:t>four-phase AR </a:t>
            </a:r>
            <a:r>
              <a:rPr lang="en-CA" sz="1200" dirty="0" smtClean="0">
                <a:solidFill>
                  <a:srgbClr val="333333"/>
                </a:solidFill>
              </a:rPr>
              <a:t>Framework.</a:t>
            </a:r>
          </a:p>
          <a:p>
            <a:pPr marL="900000" indent="-285750">
              <a:buFont typeface="Wingdings" panose="05000000000000000000" pitchFamily="2" charset="2"/>
              <a:buChar char="ü"/>
            </a:pPr>
            <a:r>
              <a:rPr lang="en-CA" sz="1200" dirty="0" smtClean="0">
                <a:solidFill>
                  <a:srgbClr val="333333"/>
                </a:solidFill>
              </a:rPr>
              <a:t>Review the internal and external business environment.</a:t>
            </a:r>
          </a:p>
          <a:p>
            <a:pPr marL="900000" indent="-285750">
              <a:buFont typeface="Wingdings" panose="05000000000000000000" pitchFamily="2" charset="2"/>
              <a:buChar char="ü"/>
            </a:pPr>
            <a:r>
              <a:rPr lang="en-CA" sz="1200" dirty="0" smtClean="0">
                <a:solidFill>
                  <a:srgbClr val="333333"/>
                </a:solidFill>
              </a:rPr>
              <a:t>Shortlist and prioritize AR use cases.</a:t>
            </a:r>
            <a:endParaRPr lang="en-CA" sz="1200" dirty="0">
              <a:solidFill>
                <a:srgbClr val="333333"/>
              </a:solidFill>
            </a:endParaRPr>
          </a:p>
        </p:txBody>
      </p:sp>
      <p:sp>
        <p:nvSpPr>
          <p:cNvPr id="16" name="Oval 15"/>
          <p:cNvSpPr/>
          <p:nvPr/>
        </p:nvSpPr>
        <p:spPr>
          <a:xfrm>
            <a:off x="251520" y="1265684"/>
            <a:ext cx="1588431" cy="1603445"/>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r>
              <a:rPr lang="en-US" sz="1200" b="1" dirty="0" smtClean="0">
                <a:solidFill>
                  <a:prstClr val="white"/>
                </a:solidFill>
              </a:rPr>
              <a:t>Understand Augmented Reality</a:t>
            </a:r>
            <a:endParaRPr lang="en-US" sz="1200" b="1" dirty="0">
              <a:solidFill>
                <a:prstClr val="white"/>
              </a:solidFill>
            </a:endParaRPr>
          </a:p>
          <a:p>
            <a:pPr algn="ctr" defTabSz="533400">
              <a:lnSpc>
                <a:spcPct val="90000"/>
              </a:lnSpc>
              <a:spcBef>
                <a:spcPct val="0"/>
              </a:spcBef>
              <a:spcAft>
                <a:spcPct val="35000"/>
              </a:spcAft>
            </a:pPr>
            <a:r>
              <a:rPr lang="en-US" sz="1000" dirty="0">
                <a:solidFill>
                  <a:prstClr val="white"/>
                </a:solidFill>
              </a:rPr>
              <a:t>Phase 1</a:t>
            </a:r>
          </a:p>
        </p:txBody>
      </p:sp>
      <p:sp>
        <p:nvSpPr>
          <p:cNvPr id="23" name="Oval 22"/>
          <p:cNvSpPr/>
          <p:nvPr/>
        </p:nvSpPr>
        <p:spPr>
          <a:xfrm>
            <a:off x="251519" y="2971784"/>
            <a:ext cx="1588431" cy="1603445"/>
          </a:xfrm>
          <a:prstGeom prst="ellipse">
            <a:avLst/>
          </a:prstGeom>
          <a:solidFill>
            <a:schemeClr val="accent3"/>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r>
              <a:rPr lang="en-US" sz="1200" b="1" dirty="0" smtClean="0">
                <a:solidFill>
                  <a:prstClr val="white"/>
                </a:solidFill>
              </a:rPr>
              <a:t>Find Space for Augmented Reality</a:t>
            </a:r>
            <a:endParaRPr lang="en-US" sz="1200" b="1" dirty="0">
              <a:solidFill>
                <a:prstClr val="white"/>
              </a:solidFill>
            </a:endParaRPr>
          </a:p>
          <a:p>
            <a:pPr algn="ctr" defTabSz="533400">
              <a:lnSpc>
                <a:spcPct val="90000"/>
              </a:lnSpc>
              <a:spcBef>
                <a:spcPct val="0"/>
              </a:spcBef>
              <a:spcAft>
                <a:spcPct val="35000"/>
              </a:spcAft>
            </a:pPr>
            <a:r>
              <a:rPr lang="en-US" sz="1000" dirty="0">
                <a:solidFill>
                  <a:prstClr val="white"/>
                </a:solidFill>
              </a:rPr>
              <a:t>Phase 2</a:t>
            </a:r>
            <a:endParaRPr lang="en-US" sz="1400" dirty="0">
              <a:solidFill>
                <a:prstClr val="white"/>
              </a:solidFill>
            </a:endParaRPr>
          </a:p>
        </p:txBody>
      </p:sp>
      <p:sp>
        <p:nvSpPr>
          <p:cNvPr id="2" name="Title 1"/>
          <p:cNvSpPr>
            <a:spLocks noGrp="1"/>
          </p:cNvSpPr>
          <p:nvPr>
            <p:ph type="title"/>
          </p:nvPr>
        </p:nvSpPr>
        <p:spPr/>
        <p:txBody>
          <a:bodyPr/>
          <a:lstStyle/>
          <a:p>
            <a:r>
              <a:rPr lang="en-CA" dirty="0" smtClean="0"/>
              <a:t>Phase </a:t>
            </a:r>
            <a:r>
              <a:rPr lang="en-CA" dirty="0"/>
              <a:t>milestones</a:t>
            </a:r>
          </a:p>
        </p:txBody>
      </p:sp>
      <p:pic>
        <p:nvPicPr>
          <p:cNvPr id="3" name="Picture 2"/>
          <p:cNvPicPr>
            <a:picLocks noChangeAspect="1"/>
          </p:cNvPicPr>
          <p:nvPr/>
        </p:nvPicPr>
        <p:blipFill>
          <a:blip r:embed="rId3"/>
          <a:stretch>
            <a:fillRect/>
          </a:stretch>
        </p:blipFill>
        <p:spPr>
          <a:xfrm>
            <a:off x="219654" y="4712547"/>
            <a:ext cx="1652159" cy="1664352"/>
          </a:xfrm>
          <a:prstGeom prst="rect">
            <a:avLst/>
          </a:prstGeom>
        </p:spPr>
      </p:pic>
      <p:grpSp>
        <p:nvGrpSpPr>
          <p:cNvPr id="9" name="Group 8"/>
          <p:cNvGrpSpPr/>
          <p:nvPr/>
        </p:nvGrpSpPr>
        <p:grpSpPr>
          <a:xfrm>
            <a:off x="-10926" y="6519972"/>
            <a:ext cx="9154925" cy="338028"/>
            <a:chOff x="-10926" y="6519972"/>
            <a:chExt cx="9154925" cy="338028"/>
          </a:xfrm>
        </p:grpSpPr>
        <p:sp>
          <p:nvSpPr>
            <p:cNvPr id="10" name="Rectangle 9"/>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1" name="Rectangle 10"/>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956490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a:t>
            </a:r>
          </a:p>
          <a:p>
            <a:r>
              <a:rPr lang="en-US" dirty="0" smtClean="0"/>
              <a:t>IT leaders</a:t>
            </a:r>
          </a:p>
        </p:txBody>
      </p:sp>
      <p:sp>
        <p:nvSpPr>
          <p:cNvPr id="14" name="Text Placeholder 13"/>
          <p:cNvSpPr>
            <a:spLocks noGrp="1"/>
          </p:cNvSpPr>
          <p:nvPr>
            <p:ph type="body" sz="quarter" idx="26"/>
          </p:nvPr>
        </p:nvSpPr>
        <p:spPr/>
        <p:txBody>
          <a:bodyPr/>
          <a:lstStyle/>
          <a:p>
            <a:r>
              <a:rPr lang="en-US" dirty="0" smtClean="0"/>
              <a:t>Understand what AR is, including the unique characteristics of this transformative technology. </a:t>
            </a:r>
          </a:p>
          <a:p>
            <a:r>
              <a:rPr lang="en-US" dirty="0" smtClean="0"/>
              <a:t>Articulate both the value and constraints of AR </a:t>
            </a:r>
            <a:r>
              <a:rPr lang="en-US" dirty="0"/>
              <a:t>technology</a:t>
            </a:r>
            <a:r>
              <a:rPr lang="en-US" dirty="0" smtClean="0"/>
              <a:t>.</a:t>
            </a:r>
          </a:p>
          <a:p>
            <a:r>
              <a:rPr lang="en-US" dirty="0" smtClean="0"/>
              <a:t>Formulate a use case and validate its alignment with your organization. </a:t>
            </a:r>
          </a:p>
          <a:p>
            <a:r>
              <a:rPr lang="en-US" dirty="0" smtClean="0"/>
              <a:t>Build a prioritized list of AR initiatives.</a:t>
            </a:r>
            <a:endParaRPr lang="en-US" dirty="0"/>
          </a:p>
        </p:txBody>
      </p:sp>
      <p:sp>
        <p:nvSpPr>
          <p:cNvPr id="15" name="Text Placeholder 14"/>
          <p:cNvSpPr>
            <a:spLocks noGrp="1"/>
          </p:cNvSpPr>
          <p:nvPr>
            <p:ph type="body" sz="quarter" idx="27"/>
          </p:nvPr>
        </p:nvSpPr>
        <p:spPr/>
        <p:txBody>
          <a:bodyPr/>
          <a:lstStyle/>
          <a:p>
            <a:r>
              <a:rPr lang="en-US" dirty="0" smtClean="0"/>
              <a:t>CEOs</a:t>
            </a:r>
          </a:p>
          <a:p>
            <a:r>
              <a:rPr lang="en-US" dirty="0" smtClean="0"/>
              <a:t>CDOs</a:t>
            </a:r>
          </a:p>
          <a:p>
            <a:r>
              <a:rPr lang="en-US" dirty="0" smtClean="0"/>
              <a:t>COOs</a:t>
            </a:r>
          </a:p>
          <a:p>
            <a:r>
              <a:rPr lang="en-US" dirty="0" smtClean="0"/>
              <a:t>Marketing managers</a:t>
            </a:r>
          </a:p>
          <a:p>
            <a:r>
              <a:rPr lang="en-US" dirty="0" smtClean="0"/>
              <a:t>Business </a:t>
            </a:r>
            <a:r>
              <a:rPr lang="en-US" dirty="0"/>
              <a:t>stakeholders</a:t>
            </a:r>
          </a:p>
          <a:p>
            <a:endParaRPr lang="en-US" dirty="0"/>
          </a:p>
        </p:txBody>
      </p:sp>
      <p:sp>
        <p:nvSpPr>
          <p:cNvPr id="16" name="Text Placeholder 15"/>
          <p:cNvSpPr>
            <a:spLocks noGrp="1"/>
          </p:cNvSpPr>
          <p:nvPr>
            <p:ph type="body" sz="quarter" idx="28"/>
          </p:nvPr>
        </p:nvSpPr>
        <p:spPr/>
        <p:txBody>
          <a:bodyPr/>
          <a:lstStyle/>
          <a:p>
            <a:r>
              <a:rPr lang="en-US" dirty="0" smtClean="0"/>
              <a:t>Understand how AR </a:t>
            </a:r>
            <a:r>
              <a:rPr lang="en-US" dirty="0"/>
              <a:t>technology </a:t>
            </a:r>
            <a:r>
              <a:rPr lang="en-US" dirty="0" smtClean="0"/>
              <a:t>is being adopted in different industries.</a:t>
            </a:r>
          </a:p>
          <a:p>
            <a:r>
              <a:rPr lang="en-US" dirty="0"/>
              <a:t>B</a:t>
            </a:r>
            <a:r>
              <a:rPr lang="en-US" dirty="0" smtClean="0"/>
              <a:t>rainstorm where and how AR </a:t>
            </a:r>
            <a:r>
              <a:rPr lang="en-US" dirty="0"/>
              <a:t>can </a:t>
            </a:r>
            <a:r>
              <a:rPr lang="en-US" dirty="0" smtClean="0"/>
              <a:t>solve current business problems and create value.</a:t>
            </a:r>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63275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47848" y="1535363"/>
            <a:ext cx="5265820" cy="1160211"/>
          </a:xfrm>
        </p:spPr>
        <p:txBody>
          <a:bodyPr/>
          <a:lstStyle/>
          <a:p>
            <a:pPr marL="0" indent="0">
              <a:spcBef>
                <a:spcPts val="600"/>
              </a:spcBef>
              <a:spcAft>
                <a:spcPts val="600"/>
              </a:spcAft>
              <a:buSzPct val="100000"/>
              <a:buNone/>
            </a:pPr>
            <a:r>
              <a:rPr lang="en-US" dirty="0" smtClean="0"/>
              <a:t>AR is a nascent technology that is becoming mainstream, fundamentally altering the way we work. </a:t>
            </a:r>
            <a:r>
              <a:rPr lang="en-CA" dirty="0"/>
              <a:t>The business wants to </a:t>
            </a:r>
            <a:r>
              <a:rPr lang="en-CA" dirty="0" smtClean="0"/>
              <a:t>capitalize on AR early, and move </a:t>
            </a:r>
            <a:r>
              <a:rPr lang="en-CA" dirty="0"/>
              <a:t>the needle forward for operational </a:t>
            </a:r>
            <a:r>
              <a:rPr lang="en-CA" dirty="0" smtClean="0"/>
              <a:t>efficiency. Moreover, IT </a:t>
            </a:r>
            <a:r>
              <a:rPr lang="en-CA" dirty="0"/>
              <a:t>w</a:t>
            </a:r>
            <a:r>
              <a:rPr lang="en-CA" dirty="0" smtClean="0"/>
              <a:t>ants </a:t>
            </a:r>
            <a:r>
              <a:rPr lang="en-CA" dirty="0"/>
              <a:t>to maintain its reputation as </a:t>
            </a:r>
            <a:r>
              <a:rPr lang="en-CA" dirty="0" smtClean="0"/>
              <a:t>forward thinking, and the business wants to be considered an innovator in the industry.  </a:t>
            </a:r>
            <a:endParaRPr lang="en-CA" dirty="0"/>
          </a:p>
          <a:p>
            <a:pPr marL="0" indent="0">
              <a:spcBef>
                <a:spcPts val="600"/>
              </a:spcBef>
              <a:spcAft>
                <a:spcPts val="600"/>
              </a:spcAft>
              <a:buSzPct val="100000"/>
              <a:buNone/>
            </a:pPr>
            <a:endParaRPr lang="en-US" dirty="0">
              <a:solidFill>
                <a:srgbClr val="333333"/>
              </a:solidFill>
            </a:endParaRPr>
          </a:p>
        </p:txBody>
      </p:sp>
      <p:sp>
        <p:nvSpPr>
          <p:cNvPr id="3" name="Text Placeholder 2"/>
          <p:cNvSpPr>
            <a:spLocks noGrp="1"/>
          </p:cNvSpPr>
          <p:nvPr>
            <p:ph type="body" sz="quarter" idx="11"/>
          </p:nvPr>
        </p:nvSpPr>
        <p:spPr>
          <a:xfrm>
            <a:off x="255868" y="3013463"/>
            <a:ext cx="5257800" cy="1181300"/>
          </a:xfrm>
        </p:spPr>
        <p:txBody>
          <a:bodyPr/>
          <a:lstStyle/>
          <a:p>
            <a:r>
              <a:rPr lang="en-US" dirty="0"/>
              <a:t>G</a:t>
            </a:r>
            <a:r>
              <a:rPr lang="en-US" dirty="0" smtClean="0"/>
              <a:t>aining an understanding of AR technology can be difficult, as it requires sifting through the hype to find truly useful information.</a:t>
            </a:r>
          </a:p>
          <a:p>
            <a:r>
              <a:rPr lang="en-US" dirty="0" smtClean="0"/>
              <a:t>AR requires development at both the application and hardware level, creating an additional layer of complexity.</a:t>
            </a:r>
            <a:endParaRPr lang="en-CA" dirty="0"/>
          </a:p>
          <a:p>
            <a:pPr lvl="0"/>
            <a:r>
              <a:rPr lang="en-US" dirty="0" smtClean="0"/>
              <a:t>The business must understand </a:t>
            </a:r>
            <a:r>
              <a:rPr lang="en-CA" dirty="0" smtClean="0"/>
              <a:t>AR solutions throughout </a:t>
            </a:r>
            <a:r>
              <a:rPr lang="en-CA" dirty="0"/>
              <a:t>the </a:t>
            </a:r>
            <a:r>
              <a:rPr lang="en-CA" dirty="0" smtClean="0"/>
              <a:t>industry to create </a:t>
            </a:r>
            <a:r>
              <a:rPr lang="en-CA" dirty="0"/>
              <a:t>new internal business </a:t>
            </a:r>
            <a:r>
              <a:rPr lang="en-CA" dirty="0" smtClean="0"/>
              <a:t>models, but also to avoid </a:t>
            </a:r>
            <a:r>
              <a:rPr lang="en-CA" dirty="0"/>
              <a:t>being </a:t>
            </a:r>
            <a:r>
              <a:rPr lang="en-CA" dirty="0" smtClean="0"/>
              <a:t>displaced.</a:t>
            </a:r>
            <a:endParaRPr lang="en-CA" dirty="0"/>
          </a:p>
        </p:txBody>
      </p:sp>
      <p:sp>
        <p:nvSpPr>
          <p:cNvPr id="4" name="Text Placeholder 3"/>
          <p:cNvSpPr>
            <a:spLocks noGrp="1"/>
          </p:cNvSpPr>
          <p:nvPr>
            <p:ph type="body" sz="quarter" idx="12"/>
          </p:nvPr>
        </p:nvSpPr>
        <p:spPr>
          <a:xfrm>
            <a:off x="255868" y="4708988"/>
            <a:ext cx="8623607" cy="1938947"/>
          </a:xfrm>
        </p:spPr>
        <p:txBody>
          <a:bodyPr/>
          <a:lstStyle/>
          <a:p>
            <a:r>
              <a:rPr lang="en-US" dirty="0"/>
              <a:t>Leverage Info-Tech’s comprehensive three-phase approach to </a:t>
            </a:r>
            <a:r>
              <a:rPr lang="en-US" dirty="0" smtClean="0"/>
              <a:t>AR projects: understand the fundamentals of AR technology, assess where AR will drive value within the organization, </a:t>
            </a:r>
            <a:r>
              <a:rPr lang="en-US" dirty="0"/>
              <a:t>and </a:t>
            </a:r>
            <a:r>
              <a:rPr lang="en-US" dirty="0" smtClean="0"/>
              <a:t>present findings to </a:t>
            </a:r>
            <a:r>
              <a:rPr lang="en-US" dirty="0"/>
              <a:t>stakeholders. </a:t>
            </a:r>
          </a:p>
          <a:p>
            <a:r>
              <a:rPr lang="en-US" dirty="0"/>
              <a:t>Conduct </a:t>
            </a:r>
            <a:r>
              <a:rPr lang="en-US" dirty="0" smtClean="0"/>
              <a:t>a foundational AR discussion with stakeholders to level set expectations about the technology’s capabilities. </a:t>
            </a:r>
          </a:p>
          <a:p>
            <a:r>
              <a:rPr lang="en-US" dirty="0" smtClean="0"/>
              <a:t>Determine your organization’s approach to AR in terms of both hardware and software.</a:t>
            </a:r>
          </a:p>
          <a:p>
            <a:r>
              <a:rPr lang="en-US" dirty="0" smtClean="0"/>
              <a:t>Determine which use case your organization fits into. Consult Info-Tech’s </a:t>
            </a:r>
            <a:r>
              <a:rPr lang="en-US" i="1" dirty="0" smtClean="0"/>
              <a:t>Augmented Reality Use Case Picklist</a:t>
            </a:r>
            <a:r>
              <a:rPr lang="en-US" dirty="0" smtClean="0"/>
              <a:t> to identify processes that AR can improve.</a:t>
            </a:r>
            <a:endParaRPr lang="en-US" dirty="0">
              <a:solidFill>
                <a:srgbClr val="333333"/>
              </a:solidFill>
            </a:endParaRPr>
          </a:p>
          <a:p>
            <a:endParaRPr lang="en-US" sz="1100" dirty="0" smtClean="0"/>
          </a:p>
        </p:txBody>
      </p:sp>
      <p:sp>
        <p:nvSpPr>
          <p:cNvPr id="2" name="Title 1"/>
          <p:cNvSpPr>
            <a:spLocks noGrp="1"/>
          </p:cNvSpPr>
          <p:nvPr>
            <p:ph type="title"/>
          </p:nvPr>
        </p:nvSpPr>
        <p:spPr/>
        <p:txBody>
          <a:bodyPr/>
          <a:lstStyle/>
          <a:p>
            <a:r>
              <a:rPr lang="en-US" dirty="0"/>
              <a:t>Executive summary</a:t>
            </a:r>
          </a:p>
        </p:txBody>
      </p:sp>
      <p:sp>
        <p:nvSpPr>
          <p:cNvPr id="8" name="Text Placeholder 5"/>
          <p:cNvSpPr>
            <a:spLocks noGrp="1"/>
          </p:cNvSpPr>
          <p:nvPr>
            <p:ph type="body" sz="quarter" idx="13"/>
          </p:nvPr>
        </p:nvSpPr>
        <p:spPr>
          <a:xfrm>
            <a:off x="5702626" y="1535363"/>
            <a:ext cx="3149735" cy="2692652"/>
          </a:xfrm>
        </p:spPr>
        <p:txBody>
          <a:bodyPr/>
          <a:lstStyle/>
          <a:p>
            <a:pPr marL="228600" lvl="0" indent="-228600">
              <a:buFont typeface="+mj-lt"/>
              <a:buAutoNum type="arabicPeriod"/>
            </a:pPr>
            <a:r>
              <a:rPr lang="en-CA" b="1" dirty="0" smtClean="0"/>
              <a:t>New </a:t>
            </a:r>
            <a:r>
              <a:rPr lang="en-CA" b="1" dirty="0"/>
              <a:t>solution to old </a:t>
            </a:r>
            <a:r>
              <a:rPr lang="en-CA" b="1" dirty="0" smtClean="0"/>
              <a:t>problems. </a:t>
            </a:r>
            <a:r>
              <a:rPr lang="en-CA" dirty="0" smtClean="0"/>
              <a:t>The </a:t>
            </a:r>
            <a:r>
              <a:rPr lang="en-CA" dirty="0"/>
              <a:t>value of AR should be communicated to the </a:t>
            </a:r>
            <a:r>
              <a:rPr lang="en-CA" dirty="0" smtClean="0"/>
              <a:t>business as a novel approach to improving efficiency and driving growth. </a:t>
            </a:r>
            <a:endParaRPr lang="en-CA" dirty="0"/>
          </a:p>
          <a:p>
            <a:pPr marL="228600" indent="-228600">
              <a:buFont typeface="+mj-lt"/>
              <a:buAutoNum type="arabicPeriod"/>
            </a:pPr>
            <a:r>
              <a:rPr lang="en-CA" b="1" dirty="0" smtClean="0"/>
              <a:t>Practical use </a:t>
            </a:r>
            <a:r>
              <a:rPr lang="en-CA" b="1" dirty="0"/>
              <a:t>cases. </a:t>
            </a:r>
            <a:r>
              <a:rPr lang="en-US" dirty="0"/>
              <a:t>While </a:t>
            </a:r>
            <a:r>
              <a:rPr lang="en-US" dirty="0" smtClean="0"/>
              <a:t>it is tempting to invest </a:t>
            </a:r>
            <a:r>
              <a:rPr lang="en-US" dirty="0"/>
              <a:t>in a new technology to help maintain your image as a thought leader, you must ensure that your use case is fully developed prior to </a:t>
            </a:r>
            <a:r>
              <a:rPr lang="en-US" dirty="0" smtClean="0"/>
              <a:t>implementation. </a:t>
            </a:r>
            <a:endParaRPr lang="en-US" b="1" dirty="0"/>
          </a:p>
          <a:p>
            <a:pPr marL="228600" indent="-228600">
              <a:buFont typeface="+mj-lt"/>
              <a:buAutoNum type="arabicPeriod"/>
            </a:pPr>
            <a:r>
              <a:rPr lang="en-CA" b="1" dirty="0" smtClean="0"/>
              <a:t>The new tech in town.</a:t>
            </a:r>
            <a:r>
              <a:rPr lang="en-CA" dirty="0" smtClean="0"/>
              <a:t> AR applications only recently became mainstream for many consumers. Cut through the hype to understand AR’s real business value.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grpSp>
        <p:nvGrpSpPr>
          <p:cNvPr id="9" name="Group 8"/>
          <p:cNvGrpSpPr/>
          <p:nvPr/>
        </p:nvGrpSpPr>
        <p:grpSpPr>
          <a:xfrm>
            <a:off x="-10926" y="6519972"/>
            <a:ext cx="9154925" cy="338028"/>
            <a:chOff x="-10926" y="6519972"/>
            <a:chExt cx="9154925" cy="338028"/>
          </a:xfrm>
        </p:grpSpPr>
        <p:sp>
          <p:nvSpPr>
            <p:cNvPr id="10" name="Rectangle 9"/>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1" name="Rectangle 10"/>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545889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75251" y="1085090"/>
            <a:ext cx="5968749" cy="536996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37" name="Picture 36"/>
          <p:cNvPicPr>
            <a:picLocks noChangeAspect="1"/>
          </p:cNvPicPr>
          <p:nvPr/>
        </p:nvPicPr>
        <p:blipFill>
          <a:blip r:embed="rId3" cstate="print">
            <a:duotone>
              <a:prstClr val="black"/>
              <a:srgbClr val="F2F2F2">
                <a:tint val="45000"/>
                <a:satMod val="400000"/>
              </a:srgbClr>
            </a:duotone>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543967" y="4736870"/>
            <a:ext cx="1592805" cy="1585625"/>
          </a:xfrm>
          <a:prstGeom prst="rect">
            <a:avLst/>
          </a:prstGeom>
        </p:spPr>
      </p:pic>
      <p:pic>
        <p:nvPicPr>
          <p:cNvPr id="2051" name="Picture 2050"/>
          <p:cNvPicPr>
            <a:picLocks noChangeAspect="1"/>
          </p:cNvPicPr>
          <p:nvPr/>
        </p:nvPicPr>
        <p:blipFill>
          <a:blip r:embed="rId5">
            <a:duotone>
              <a:prstClr val="black"/>
              <a:schemeClr val="bg1">
                <a:lumMod val="85000"/>
                <a:tint val="45000"/>
                <a:satMod val="400000"/>
              </a:schemeClr>
            </a:duotone>
            <a:extLst>
              <a:ext uri="{28A0092B-C50C-407E-A947-70E740481C1C}">
                <a14:useLocalDpi xmlns:a14="http://schemas.microsoft.com/office/drawing/2010/main" val="0"/>
              </a:ext>
            </a:extLst>
          </a:blip>
          <a:stretch>
            <a:fillRect/>
          </a:stretch>
        </p:blipFill>
        <p:spPr>
          <a:xfrm>
            <a:off x="3244170" y="2445580"/>
            <a:ext cx="2138341" cy="2158727"/>
          </a:xfrm>
          <a:prstGeom prst="rect">
            <a:avLst/>
          </a:prstGeom>
        </p:spPr>
      </p:pic>
      <p:sp>
        <p:nvSpPr>
          <p:cNvPr id="4" name="Rectangle 3"/>
          <p:cNvSpPr/>
          <p:nvPr/>
        </p:nvSpPr>
        <p:spPr>
          <a:xfrm>
            <a:off x="-1" y="4915252"/>
            <a:ext cx="3271132" cy="1606647"/>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a:xfrm>
            <a:off x="276237" y="255588"/>
            <a:ext cx="8620125" cy="877887"/>
          </a:xfrm>
        </p:spPr>
        <p:txBody>
          <a:bodyPr/>
          <a:lstStyle/>
          <a:p>
            <a:r>
              <a:rPr lang="en-CA" dirty="0" smtClean="0"/>
              <a:t>AR is becoming a reality</a:t>
            </a:r>
            <a:endParaRPr lang="en-CA" dirty="0"/>
          </a:p>
        </p:txBody>
      </p:sp>
      <p:sp>
        <p:nvSpPr>
          <p:cNvPr id="6" name="TextBox 99"/>
          <p:cNvSpPr txBox="1"/>
          <p:nvPr/>
        </p:nvSpPr>
        <p:spPr>
          <a:xfrm>
            <a:off x="102200" y="4993120"/>
            <a:ext cx="3066730" cy="1461939"/>
          </a:xfrm>
          <a:prstGeom prst="rect">
            <a:avLst/>
          </a:prstGeom>
          <a:noFill/>
        </p:spPr>
        <p:txBody>
          <a:bodyPr wrap="square" rtlCol="0" anchor="ctr">
            <a:spAutoFit/>
          </a:bodyPr>
          <a:lstStyle/>
          <a:p>
            <a:pPr algn="ctr"/>
            <a:r>
              <a:rPr lang="en-US" sz="3600" b="1" dirty="0" smtClean="0">
                <a:solidFill>
                  <a:srgbClr val="133047"/>
                </a:solidFill>
                <a:ea typeface="Roboto" panose="02000000000000000000" pitchFamily="2" charset="0"/>
              </a:rPr>
              <a:t>US$60.55B</a:t>
            </a:r>
          </a:p>
          <a:p>
            <a:pPr algn="ctr">
              <a:spcAft>
                <a:spcPts val="600"/>
              </a:spcAft>
            </a:pPr>
            <a:r>
              <a:rPr lang="en-US" sz="1200" dirty="0" smtClean="0">
                <a:solidFill>
                  <a:srgbClr val="333333"/>
                </a:solidFill>
              </a:rPr>
              <a:t>The AR market is expected to reach US$60.55 billion, with a staggering compound annual growth rate of 40.29%.</a:t>
            </a:r>
          </a:p>
          <a:p>
            <a:pPr algn="ctr">
              <a:spcAft>
                <a:spcPts val="600"/>
              </a:spcAft>
            </a:pPr>
            <a:r>
              <a:rPr lang="en-US" sz="1200" dirty="0" smtClean="0">
                <a:solidFill>
                  <a:srgbClr val="333333"/>
                </a:solidFill>
              </a:rPr>
              <a:t> </a:t>
            </a:r>
            <a:r>
              <a:rPr lang="en-US" sz="1000" b="1" dirty="0" smtClean="0">
                <a:solidFill>
                  <a:srgbClr val="333333"/>
                </a:solidFill>
              </a:rPr>
              <a:t>Source:</a:t>
            </a:r>
            <a:r>
              <a:rPr lang="en-US" sz="1000" dirty="0" smtClean="0">
                <a:solidFill>
                  <a:srgbClr val="333333"/>
                </a:solidFill>
              </a:rPr>
              <a:t> CoinMarketCap, 2018</a:t>
            </a:r>
            <a:endParaRPr lang="en-US" sz="1000" dirty="0">
              <a:solidFill>
                <a:srgbClr val="333333"/>
              </a:solidFill>
            </a:endParaRPr>
          </a:p>
        </p:txBody>
      </p:sp>
      <p:sp>
        <p:nvSpPr>
          <p:cNvPr id="11" name="Rectangle 10"/>
          <p:cNvSpPr/>
          <p:nvPr/>
        </p:nvSpPr>
        <p:spPr>
          <a:xfrm>
            <a:off x="0" y="1080093"/>
            <a:ext cx="9144000" cy="102008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Rectangle 11"/>
          <p:cNvSpPr/>
          <p:nvPr/>
        </p:nvSpPr>
        <p:spPr>
          <a:xfrm>
            <a:off x="276237" y="1213485"/>
            <a:ext cx="2745329" cy="830997"/>
          </a:xfrm>
          <a:prstGeom prst="rect">
            <a:avLst/>
          </a:prstGeom>
        </p:spPr>
        <p:txBody>
          <a:bodyPr wrap="square">
            <a:spAutoFit/>
          </a:bodyPr>
          <a:lstStyle/>
          <a:p>
            <a:pPr algn="ctr"/>
            <a:r>
              <a:rPr lang="en-CA" sz="2400" b="1" dirty="0">
                <a:solidFill>
                  <a:srgbClr val="29475F"/>
                </a:solidFill>
              </a:rPr>
              <a:t>Why care about </a:t>
            </a:r>
            <a:r>
              <a:rPr lang="en-CA" sz="2400" b="1" dirty="0" smtClean="0">
                <a:solidFill>
                  <a:srgbClr val="29475F"/>
                </a:solidFill>
              </a:rPr>
              <a:t>AR?</a:t>
            </a:r>
            <a:endParaRPr lang="en-CA" sz="2400" b="1" dirty="0">
              <a:solidFill>
                <a:srgbClr val="29475F"/>
              </a:solidFill>
            </a:endParaRPr>
          </a:p>
        </p:txBody>
      </p:sp>
      <p:sp>
        <p:nvSpPr>
          <p:cNvPr id="13" name="Rectangle 30"/>
          <p:cNvSpPr/>
          <p:nvPr/>
        </p:nvSpPr>
        <p:spPr>
          <a:xfrm>
            <a:off x="3271130" y="1151930"/>
            <a:ext cx="5625232" cy="954107"/>
          </a:xfrm>
          <a:prstGeom prst="rect">
            <a:avLst/>
          </a:prstGeom>
        </p:spPr>
        <p:txBody>
          <a:bodyPr wrap="square">
            <a:spAutoFit/>
          </a:bodyPr>
          <a:lstStyle/>
          <a:p>
            <a:r>
              <a:rPr lang="en-CA" sz="1400" b="1" dirty="0" smtClean="0">
                <a:solidFill>
                  <a:srgbClr val="333333"/>
                </a:solidFill>
              </a:rPr>
              <a:t>AR is here. It is no longer science fiction, and it has transformative potential for your organization. </a:t>
            </a:r>
            <a:r>
              <a:rPr lang="en-CA" sz="1400" dirty="0" smtClean="0">
                <a:solidFill>
                  <a:srgbClr val="333333"/>
                </a:solidFill>
              </a:rPr>
              <a:t>To unlock its value and become an industry leader, you should understand how and if AR aligns with your organization.</a:t>
            </a:r>
            <a:endParaRPr lang="en-CA" sz="1400" dirty="0">
              <a:solidFill>
                <a:srgbClr val="333333"/>
              </a:solidFill>
            </a:endParaRPr>
          </a:p>
        </p:txBody>
      </p:sp>
      <p:sp>
        <p:nvSpPr>
          <p:cNvPr id="35" name="Right Arrow 34"/>
          <p:cNvSpPr/>
          <p:nvPr/>
        </p:nvSpPr>
        <p:spPr>
          <a:xfrm rot="5400000">
            <a:off x="4730183" y="3619579"/>
            <a:ext cx="2592000" cy="1008000"/>
          </a:xfrm>
          <a:prstGeom prst="rightArrow">
            <a:avLst/>
          </a:prstGeom>
          <a:solidFill>
            <a:srgbClr val="BFBFBF">
              <a:alpha val="20000"/>
            </a:srgb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endParaRPr>
          </a:p>
        </p:txBody>
      </p:sp>
      <p:grpSp>
        <p:nvGrpSpPr>
          <p:cNvPr id="8" name="Group 7"/>
          <p:cNvGrpSpPr/>
          <p:nvPr/>
        </p:nvGrpSpPr>
        <p:grpSpPr>
          <a:xfrm>
            <a:off x="5493872" y="2289593"/>
            <a:ext cx="3424514" cy="4120727"/>
            <a:chOff x="5217330" y="2191136"/>
            <a:chExt cx="3424514" cy="4120727"/>
          </a:xfrm>
        </p:grpSpPr>
        <p:sp>
          <p:nvSpPr>
            <p:cNvPr id="34" name="TextBox 33"/>
            <p:cNvSpPr txBox="1"/>
            <p:nvPr/>
          </p:nvSpPr>
          <p:spPr>
            <a:xfrm>
              <a:off x="7207355" y="3060682"/>
              <a:ext cx="503900" cy="707886"/>
            </a:xfrm>
            <a:prstGeom prst="rect">
              <a:avLst/>
            </a:prstGeom>
            <a:noFill/>
          </p:spPr>
          <p:txBody>
            <a:bodyPr wrap="square" rtlCol="0">
              <a:spAutoFit/>
            </a:bodyPr>
            <a:lstStyle/>
            <a:p>
              <a:pPr algn="ctr"/>
              <a:r>
                <a:rPr lang="en-CA" sz="4000" b="1" dirty="0">
                  <a:solidFill>
                    <a:srgbClr val="29475F"/>
                  </a:solidFill>
                  <a:ea typeface="Roboto" panose="02000000000000000000" pitchFamily="2" charset="0"/>
                </a:rPr>
                <a:t>&amp;</a:t>
              </a:r>
            </a:p>
          </p:txBody>
        </p:sp>
        <p:sp>
          <p:nvSpPr>
            <p:cNvPr id="45" name="Rectangle 18"/>
            <p:cNvSpPr/>
            <p:nvPr/>
          </p:nvSpPr>
          <p:spPr>
            <a:xfrm>
              <a:off x="5217330" y="6065642"/>
              <a:ext cx="3011193" cy="246221"/>
            </a:xfrm>
            <a:prstGeom prst="rect">
              <a:avLst/>
            </a:prstGeom>
          </p:spPr>
          <p:txBody>
            <a:bodyPr wrap="square">
              <a:spAutoFit/>
            </a:bodyPr>
            <a:lstStyle/>
            <a:p>
              <a:r>
                <a:rPr lang="en-CA" sz="1000" b="1" dirty="0">
                  <a:solidFill>
                    <a:srgbClr val="333333"/>
                  </a:solidFill>
                </a:rPr>
                <a:t>Source: </a:t>
              </a:r>
              <a:r>
                <a:rPr lang="en-CA" sz="1000" dirty="0">
                  <a:solidFill>
                    <a:srgbClr val="333333"/>
                  </a:solidFill>
                </a:rPr>
                <a:t>Deloitte, </a:t>
              </a:r>
              <a:r>
                <a:rPr lang="en-CA" sz="1000" dirty="0" smtClean="0">
                  <a:solidFill>
                    <a:srgbClr val="333333"/>
                  </a:solidFill>
                </a:rPr>
                <a:t>2017</a:t>
              </a:r>
              <a:endParaRPr lang="en-CA" sz="1000" dirty="0">
                <a:solidFill>
                  <a:srgbClr val="333333"/>
                </a:solidFill>
                <a:ea typeface="Roboto" panose="02000000000000000000" pitchFamily="2" charset="0"/>
              </a:endParaRPr>
            </a:p>
          </p:txBody>
        </p:sp>
        <p:sp>
          <p:nvSpPr>
            <p:cNvPr id="46" name="Rectangle 19"/>
            <p:cNvSpPr/>
            <p:nvPr/>
          </p:nvSpPr>
          <p:spPr>
            <a:xfrm>
              <a:off x="5221873" y="5107926"/>
              <a:ext cx="3397947" cy="993625"/>
            </a:xfrm>
            <a:prstGeom prst="rect">
              <a:avLst/>
            </a:prstGeom>
            <a:solidFill>
              <a:srgbClr val="335775">
                <a:alpha val="84000"/>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ctr" anchorCtr="0">
              <a:noAutofit/>
            </a:bodyPr>
            <a:lstStyle/>
            <a:p>
              <a:r>
                <a:rPr lang="en-US" sz="4300" dirty="0" smtClean="0">
                  <a:solidFill>
                    <a:srgbClr val="FFFFFF"/>
                  </a:solidFill>
                  <a:ea typeface="Roboto" panose="02000000000000000000" pitchFamily="2" charset="0"/>
                </a:rPr>
                <a:t>70%</a:t>
              </a:r>
              <a:endParaRPr lang="en-US" sz="4300" dirty="0">
                <a:solidFill>
                  <a:srgbClr val="FFFFFF"/>
                </a:solidFill>
                <a:ea typeface="Roboto" panose="02000000000000000000" pitchFamily="2" charset="0"/>
              </a:endParaRPr>
            </a:p>
          </p:txBody>
        </p:sp>
        <p:sp>
          <p:nvSpPr>
            <p:cNvPr id="47" name="TextBox 20"/>
            <p:cNvSpPr txBox="1"/>
            <p:nvPr/>
          </p:nvSpPr>
          <p:spPr>
            <a:xfrm>
              <a:off x="6393313" y="5254952"/>
              <a:ext cx="2226498" cy="523220"/>
            </a:xfrm>
            <a:prstGeom prst="rect">
              <a:avLst/>
            </a:prstGeom>
            <a:noFill/>
          </p:spPr>
          <p:txBody>
            <a:bodyPr wrap="square" rtlCol="0">
              <a:spAutoFit/>
            </a:bodyPr>
            <a:lstStyle/>
            <a:p>
              <a:r>
                <a:rPr lang="en-US" sz="1400" b="1" dirty="0" smtClean="0">
                  <a:solidFill>
                    <a:srgbClr val="FFFFFF"/>
                  </a:solidFill>
                  <a:ea typeface="Roboto" panose="02000000000000000000" pitchFamily="2" charset="0"/>
                </a:rPr>
                <a:t>Of Americans do not understand AR. </a:t>
              </a:r>
              <a:endParaRPr lang="en-US" sz="1400" b="1" dirty="0">
                <a:solidFill>
                  <a:srgbClr val="FFFFFF"/>
                </a:solidFill>
                <a:ea typeface="Roboto" panose="02000000000000000000" pitchFamily="2" charset="0"/>
              </a:endParaRPr>
            </a:p>
          </p:txBody>
        </p:sp>
        <p:grpSp>
          <p:nvGrpSpPr>
            <p:cNvPr id="62" name="Group 7"/>
            <p:cNvGrpSpPr/>
            <p:nvPr/>
          </p:nvGrpSpPr>
          <p:grpSpPr>
            <a:xfrm>
              <a:off x="5217330" y="2191136"/>
              <a:ext cx="3424514" cy="1189314"/>
              <a:chOff x="5493872" y="2332090"/>
              <a:chExt cx="3424514" cy="732530"/>
            </a:xfrm>
          </p:grpSpPr>
          <p:sp>
            <p:nvSpPr>
              <p:cNvPr id="49" name="Rectangle 15"/>
              <p:cNvSpPr/>
              <p:nvPr/>
            </p:nvSpPr>
            <p:spPr>
              <a:xfrm>
                <a:off x="5493872" y="2912966"/>
                <a:ext cx="3011193" cy="151654"/>
              </a:xfrm>
              <a:prstGeom prst="rect">
                <a:avLst/>
              </a:prstGeom>
            </p:spPr>
            <p:txBody>
              <a:bodyPr wrap="square">
                <a:spAutoFit/>
              </a:bodyPr>
              <a:lstStyle/>
              <a:p>
                <a:r>
                  <a:rPr lang="en-CA" sz="1000" b="1" dirty="0" smtClean="0">
                    <a:solidFill>
                      <a:srgbClr val="333333"/>
                    </a:solidFill>
                  </a:rPr>
                  <a:t>Source</a:t>
                </a:r>
                <a:r>
                  <a:rPr lang="en-CA" sz="1000" b="1" dirty="0">
                    <a:solidFill>
                      <a:srgbClr val="333333"/>
                    </a:solidFill>
                  </a:rPr>
                  <a:t>:</a:t>
                </a:r>
                <a:r>
                  <a:rPr lang="en-CA" sz="1000" dirty="0">
                    <a:solidFill>
                      <a:srgbClr val="333333"/>
                    </a:solidFill>
                  </a:rPr>
                  <a:t> Bain &amp; Company Insights</a:t>
                </a:r>
                <a:endParaRPr lang="en-CA" sz="1000" dirty="0">
                  <a:solidFill>
                    <a:srgbClr val="333333"/>
                  </a:solidFill>
                  <a:ea typeface="Roboto" panose="02000000000000000000" pitchFamily="2" charset="0"/>
                </a:endParaRPr>
              </a:p>
            </p:txBody>
          </p:sp>
          <p:sp>
            <p:nvSpPr>
              <p:cNvPr id="50" name="Rectangle 16"/>
              <p:cNvSpPr/>
              <p:nvPr/>
            </p:nvSpPr>
            <p:spPr>
              <a:xfrm>
                <a:off x="5498419" y="2332090"/>
                <a:ext cx="3397943" cy="612000"/>
              </a:xfrm>
              <a:prstGeom prst="rect">
                <a:avLst/>
              </a:prstGeom>
              <a:solidFill>
                <a:srgbClr val="A1B1BD"/>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ctr" anchorCtr="0">
                <a:noAutofit/>
              </a:bodyPr>
              <a:lstStyle/>
              <a:p>
                <a:r>
                  <a:rPr lang="en-US" sz="4300" dirty="0" smtClean="0">
                    <a:solidFill>
                      <a:srgbClr val="FFFFFF"/>
                    </a:solidFill>
                    <a:ea typeface="Roboto" panose="02000000000000000000" pitchFamily="2" charset="0"/>
                  </a:rPr>
                  <a:t>82%</a:t>
                </a:r>
                <a:endParaRPr lang="en-US" sz="4300" dirty="0">
                  <a:solidFill>
                    <a:srgbClr val="FFFFFF"/>
                  </a:solidFill>
                  <a:ea typeface="Roboto" panose="02000000000000000000" pitchFamily="2" charset="0"/>
                </a:endParaRPr>
              </a:p>
            </p:txBody>
          </p:sp>
          <p:sp>
            <p:nvSpPr>
              <p:cNvPr id="51" name="TextBox 17"/>
              <p:cNvSpPr txBox="1"/>
              <p:nvPr/>
            </p:nvSpPr>
            <p:spPr>
              <a:xfrm>
                <a:off x="6597379" y="2338008"/>
                <a:ext cx="2321007" cy="587660"/>
              </a:xfrm>
              <a:prstGeom prst="rect">
                <a:avLst/>
              </a:prstGeom>
              <a:noFill/>
            </p:spPr>
            <p:txBody>
              <a:bodyPr wrap="square" rtlCol="0">
                <a:spAutoFit/>
              </a:bodyPr>
              <a:lstStyle/>
              <a:p>
                <a:r>
                  <a:rPr lang="en-US" sz="1400" b="1" dirty="0">
                    <a:solidFill>
                      <a:srgbClr val="FFFFFF"/>
                    </a:solidFill>
                    <a:ea typeface="Roboto" panose="02000000000000000000" pitchFamily="2" charset="0"/>
                  </a:rPr>
                  <a:t>O</a:t>
                </a:r>
                <a:r>
                  <a:rPr lang="en-US" sz="1400" b="1" dirty="0" smtClean="0">
                    <a:solidFill>
                      <a:srgbClr val="FFFFFF"/>
                    </a:solidFill>
                    <a:ea typeface="Roboto" panose="02000000000000000000" pitchFamily="2" charset="0"/>
                  </a:rPr>
                  <a:t>f enterprises are predicting that AR will be used by their businesses in the next three years.</a:t>
                </a:r>
                <a:endParaRPr lang="en-US" sz="1400" b="1" dirty="0">
                  <a:solidFill>
                    <a:srgbClr val="FFFFFF"/>
                  </a:solidFill>
                  <a:ea typeface="Roboto" panose="02000000000000000000" pitchFamily="2" charset="0"/>
                </a:endParaRPr>
              </a:p>
            </p:txBody>
          </p:sp>
        </p:grpSp>
        <p:grpSp>
          <p:nvGrpSpPr>
            <p:cNvPr id="61" name="Group 8"/>
            <p:cNvGrpSpPr/>
            <p:nvPr/>
          </p:nvGrpSpPr>
          <p:grpSpPr>
            <a:xfrm>
              <a:off x="5217330" y="3654523"/>
              <a:ext cx="3402481" cy="1179332"/>
              <a:chOff x="5493872" y="3414490"/>
              <a:chExt cx="3402481" cy="726382"/>
            </a:xfrm>
          </p:grpSpPr>
          <p:sp>
            <p:nvSpPr>
              <p:cNvPr id="53" name="Rectangle 9"/>
              <p:cNvSpPr/>
              <p:nvPr/>
            </p:nvSpPr>
            <p:spPr>
              <a:xfrm>
                <a:off x="5493872" y="3989218"/>
                <a:ext cx="3011192" cy="151654"/>
              </a:xfrm>
              <a:prstGeom prst="rect">
                <a:avLst/>
              </a:prstGeom>
              <a:noFill/>
            </p:spPr>
            <p:txBody>
              <a:bodyPr wrap="square">
                <a:spAutoFit/>
              </a:bodyPr>
              <a:lstStyle/>
              <a:p>
                <a:r>
                  <a:rPr lang="en-US" sz="1000" dirty="0">
                    <a:solidFill>
                      <a:srgbClr val="333333"/>
                    </a:solidFill>
                  </a:rPr>
                  <a:t> </a:t>
                </a:r>
                <a:r>
                  <a:rPr lang="en-CA" sz="1000" b="1" dirty="0">
                    <a:solidFill>
                      <a:srgbClr val="333333"/>
                    </a:solidFill>
                  </a:rPr>
                  <a:t>Source:</a:t>
                </a:r>
                <a:r>
                  <a:rPr lang="en-CA" sz="1000" dirty="0">
                    <a:solidFill>
                      <a:srgbClr val="333333"/>
                    </a:solidFill>
                  </a:rPr>
                  <a:t> Deloitte, </a:t>
                </a:r>
                <a:r>
                  <a:rPr lang="en-CA" sz="1000" dirty="0" smtClean="0">
                    <a:solidFill>
                      <a:srgbClr val="333333"/>
                    </a:solidFill>
                  </a:rPr>
                  <a:t>2017</a:t>
                </a:r>
                <a:endParaRPr lang="en-CA" sz="1000" dirty="0">
                  <a:solidFill>
                    <a:srgbClr val="333333"/>
                  </a:solidFill>
                  <a:ea typeface="Roboto" panose="02000000000000000000" pitchFamily="2" charset="0"/>
                </a:endParaRPr>
              </a:p>
            </p:txBody>
          </p:sp>
          <p:sp>
            <p:nvSpPr>
              <p:cNvPr id="54" name="Rectangle 13"/>
              <p:cNvSpPr/>
              <p:nvPr/>
            </p:nvSpPr>
            <p:spPr>
              <a:xfrm>
                <a:off x="5498406" y="3414490"/>
                <a:ext cx="3397946" cy="612000"/>
              </a:xfrm>
              <a:prstGeom prst="rect">
                <a:avLst/>
              </a:prstGeom>
              <a:solidFill>
                <a:srgbClr val="7B90A2"/>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ctr" anchorCtr="0">
                <a:noAutofit/>
              </a:bodyPr>
              <a:lstStyle/>
              <a:p>
                <a:r>
                  <a:rPr lang="en-US" sz="4300" dirty="0" smtClean="0">
                    <a:solidFill>
                      <a:srgbClr val="FFFFFF"/>
                    </a:solidFill>
                    <a:ea typeface="Roboto" panose="02000000000000000000" pitchFamily="2" charset="0"/>
                  </a:rPr>
                  <a:t> 1B</a:t>
                </a:r>
                <a:endParaRPr lang="en-US" sz="4300" dirty="0">
                  <a:solidFill>
                    <a:srgbClr val="FFFFFF"/>
                  </a:solidFill>
                  <a:ea typeface="Roboto" panose="02000000000000000000" pitchFamily="2" charset="0"/>
                </a:endParaRPr>
              </a:p>
            </p:txBody>
          </p:sp>
          <p:sp>
            <p:nvSpPr>
              <p:cNvPr id="55" name="TextBox 14"/>
              <p:cNvSpPr txBox="1"/>
              <p:nvPr/>
            </p:nvSpPr>
            <p:spPr>
              <a:xfrm>
                <a:off x="6669855" y="3505047"/>
                <a:ext cx="2226498" cy="454963"/>
              </a:xfrm>
              <a:prstGeom prst="rect">
                <a:avLst/>
              </a:prstGeom>
              <a:noFill/>
            </p:spPr>
            <p:txBody>
              <a:bodyPr wrap="square" rtlCol="0">
                <a:spAutoFit/>
              </a:bodyPr>
              <a:lstStyle/>
              <a:p>
                <a:r>
                  <a:rPr lang="en-US" sz="1400" b="1" dirty="0" smtClean="0">
                    <a:solidFill>
                      <a:srgbClr val="FFFFFF"/>
                    </a:solidFill>
                    <a:ea typeface="Roboto" panose="02000000000000000000" pitchFamily="2" charset="0"/>
                  </a:rPr>
                  <a:t>People are expected to be active users of AR by 2020.</a:t>
                </a:r>
                <a:endParaRPr lang="en-US" sz="1400" b="1" dirty="0">
                  <a:solidFill>
                    <a:srgbClr val="FFFFFF"/>
                  </a:solidFill>
                  <a:ea typeface="Roboto" panose="02000000000000000000" pitchFamily="2" charset="0"/>
                </a:endParaRPr>
              </a:p>
            </p:txBody>
          </p:sp>
        </p:grpSp>
        <p:sp>
          <p:nvSpPr>
            <p:cNvPr id="33" name="Rectangle 32"/>
            <p:cNvSpPr/>
            <p:nvPr/>
          </p:nvSpPr>
          <p:spPr>
            <a:xfrm>
              <a:off x="7071218" y="4541494"/>
              <a:ext cx="776175" cy="584775"/>
            </a:xfrm>
            <a:prstGeom prst="rect">
              <a:avLst/>
            </a:prstGeom>
            <a:noFill/>
          </p:spPr>
          <p:txBody>
            <a:bodyPr wrap="none">
              <a:spAutoFit/>
            </a:bodyPr>
            <a:lstStyle/>
            <a:p>
              <a:pPr algn="ctr"/>
              <a:r>
                <a:rPr lang="en-US" sz="3200" b="1" dirty="0" smtClean="0">
                  <a:solidFill>
                    <a:srgbClr val="29475F"/>
                  </a:solidFill>
                  <a:ea typeface="Roboto" panose="02000000000000000000" pitchFamily="2" charset="0"/>
                </a:rPr>
                <a:t>yet</a:t>
              </a:r>
              <a:endParaRPr lang="en-CA" sz="3200" dirty="0">
                <a:solidFill>
                  <a:srgbClr val="29475F"/>
                </a:solidFill>
              </a:endParaRPr>
            </a:p>
          </p:txBody>
        </p:sp>
      </p:grpSp>
      <p:pic>
        <p:nvPicPr>
          <p:cNvPr id="2048" name="Picture 2047"/>
          <p:cNvPicPr>
            <a:picLocks noChangeAspect="1"/>
          </p:cNvPicPr>
          <p:nvPr/>
        </p:nvPicPr>
        <p:blipFill>
          <a:blip r:embed="rId6">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 y="2100182"/>
            <a:ext cx="3270693" cy="2819946"/>
          </a:xfrm>
          <a:prstGeom prst="rect">
            <a:avLst/>
          </a:prstGeom>
        </p:spPr>
      </p:pic>
      <p:grpSp>
        <p:nvGrpSpPr>
          <p:cNvPr id="27" name="Group 26"/>
          <p:cNvGrpSpPr/>
          <p:nvPr/>
        </p:nvGrpSpPr>
        <p:grpSpPr>
          <a:xfrm>
            <a:off x="-10926" y="6519972"/>
            <a:ext cx="9154925" cy="338028"/>
            <a:chOff x="-10926" y="6519972"/>
            <a:chExt cx="9154925" cy="338028"/>
          </a:xfrm>
        </p:grpSpPr>
        <p:sp>
          <p:nvSpPr>
            <p:cNvPr id="28" name="Rectangle 2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9" name="Rectangle 2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40543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 offers a spectrum of benefits for some of the most concerning business challenges</a:t>
            </a:r>
            <a:endParaRPr lang="en-CA" dirty="0"/>
          </a:p>
        </p:txBody>
      </p:sp>
      <p:grpSp>
        <p:nvGrpSpPr>
          <p:cNvPr id="55" name="Group 54"/>
          <p:cNvGrpSpPr/>
          <p:nvPr/>
        </p:nvGrpSpPr>
        <p:grpSpPr>
          <a:xfrm>
            <a:off x="-12919" y="1138388"/>
            <a:ext cx="9144000" cy="1012680"/>
            <a:chOff x="-12919" y="1152902"/>
            <a:chExt cx="9144000" cy="648000"/>
          </a:xfrm>
        </p:grpSpPr>
        <p:sp>
          <p:nvSpPr>
            <p:cNvPr id="54" name="Rectangle 53"/>
            <p:cNvSpPr/>
            <p:nvPr/>
          </p:nvSpPr>
          <p:spPr>
            <a:xfrm>
              <a:off x="-12919" y="1152902"/>
              <a:ext cx="9144000" cy="64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TextBox 9"/>
            <p:cNvSpPr txBox="1"/>
            <p:nvPr/>
          </p:nvSpPr>
          <p:spPr>
            <a:xfrm>
              <a:off x="208126" y="1197571"/>
              <a:ext cx="8598647" cy="374189"/>
            </a:xfrm>
            <a:prstGeom prst="rect">
              <a:avLst/>
            </a:prstGeom>
          </p:spPr>
          <p:txBody>
            <a:bodyPr wrap="square" rtlCol="0">
              <a:spAutoFit/>
            </a:bodyPr>
            <a:lstStyle/>
            <a:p>
              <a:r>
                <a:rPr lang="en-CA" sz="1600" dirty="0" smtClean="0"/>
                <a:t>AR </a:t>
              </a:r>
              <a:r>
                <a:rPr lang="en-CA" sz="1600" dirty="0"/>
                <a:t>technology </a:t>
              </a:r>
              <a:r>
                <a:rPr lang="en-CA" sz="1600" dirty="0" smtClean="0"/>
                <a:t>at its simplest is a camera </a:t>
              </a:r>
              <a:r>
                <a:rPr lang="en-CA" sz="1600" dirty="0"/>
                <a:t>paired with a mobile or wearable </a:t>
              </a:r>
              <a:r>
                <a:rPr lang="en-CA" sz="1600" dirty="0" smtClean="0"/>
                <a:t>display, </a:t>
              </a:r>
              <a:r>
                <a:rPr lang="en-CA" sz="1600" dirty="0"/>
                <a:t>which applies a </a:t>
              </a:r>
              <a:r>
                <a:rPr lang="en-CA" sz="1600" b="1" dirty="0"/>
                <a:t>digital layer to the real world.</a:t>
              </a:r>
              <a:r>
                <a:rPr lang="en-CA" sz="1600" i="1" dirty="0"/>
                <a:t> </a:t>
              </a:r>
              <a:r>
                <a:rPr lang="en-CA" sz="1600" dirty="0" smtClean="0"/>
                <a:t>The four key benefits of AR are: </a:t>
              </a:r>
              <a:endParaRPr lang="en-CA" sz="1600" dirty="0"/>
            </a:p>
          </p:txBody>
        </p:sp>
      </p:grpSp>
      <p:cxnSp>
        <p:nvCxnSpPr>
          <p:cNvPr id="10" name="Straight Connector 2"/>
          <p:cNvCxnSpPr/>
          <p:nvPr/>
        </p:nvCxnSpPr>
        <p:spPr>
          <a:xfrm>
            <a:off x="1399920" y="3265066"/>
            <a:ext cx="0" cy="61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251520" y="2402456"/>
            <a:ext cx="2296800" cy="871543"/>
          </a:xfrm>
          <a:custGeom>
            <a:avLst/>
            <a:gdLst>
              <a:gd name="connsiteX0" fmla="*/ 0 w 2900041"/>
              <a:gd name="connsiteY0" fmla="*/ 0 h 871543"/>
              <a:gd name="connsiteX1" fmla="*/ 2464270 w 2900041"/>
              <a:gd name="connsiteY1" fmla="*/ 0 h 871543"/>
              <a:gd name="connsiteX2" fmla="*/ 2900041 w 2900041"/>
              <a:gd name="connsiteY2" fmla="*/ 435772 h 871543"/>
              <a:gd name="connsiteX3" fmla="*/ 2464270 w 2900041"/>
              <a:gd name="connsiteY3" fmla="*/ 871543 h 871543"/>
              <a:gd name="connsiteX4" fmla="*/ 0 w 2900041"/>
              <a:gd name="connsiteY4" fmla="*/ 871543 h 871543"/>
              <a:gd name="connsiteX5" fmla="*/ 435772 w 2900041"/>
              <a:gd name="connsiteY5" fmla="*/ 435772 h 871543"/>
              <a:gd name="connsiteX6" fmla="*/ 0 w 2900041"/>
              <a:gd name="connsiteY6" fmla="*/ 0 h 87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0041" h="871543">
                <a:moveTo>
                  <a:pt x="0" y="0"/>
                </a:moveTo>
                <a:lnTo>
                  <a:pt x="2464270" y="0"/>
                </a:lnTo>
                <a:lnTo>
                  <a:pt x="2900041" y="435772"/>
                </a:lnTo>
                <a:lnTo>
                  <a:pt x="2464270" y="871543"/>
                </a:lnTo>
                <a:lnTo>
                  <a:pt x="0" y="871543"/>
                </a:lnTo>
                <a:lnTo>
                  <a:pt x="435772" y="435772"/>
                </a:lnTo>
                <a:lnTo>
                  <a:pt x="0" y="0"/>
                </a:lnTo>
                <a:close/>
              </a:path>
            </a:pathLst>
          </a:cu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91779" tIns="18669" rIns="454440" bIns="18669" numCol="1" spcCol="1270" anchor="ctr" anchorCtr="0">
            <a:noAutofit/>
          </a:bodyPr>
          <a:lstStyle/>
          <a:p>
            <a:pPr lvl="0" algn="ctr" defTabSz="622300">
              <a:lnSpc>
                <a:spcPct val="90000"/>
              </a:lnSpc>
              <a:spcBef>
                <a:spcPct val="0"/>
              </a:spcBef>
              <a:spcAft>
                <a:spcPct val="35000"/>
              </a:spcAft>
            </a:pPr>
            <a:r>
              <a:rPr lang="en-CA" sz="1600" b="1" dirty="0" smtClean="0"/>
              <a:t>Speed to Mastery</a:t>
            </a:r>
            <a:endParaRPr lang="en-CA" sz="1600" b="1" kern="1200" dirty="0"/>
          </a:p>
        </p:txBody>
      </p:sp>
      <p:sp>
        <p:nvSpPr>
          <p:cNvPr id="8" name="TextBox 7"/>
          <p:cNvSpPr txBox="1"/>
          <p:nvPr/>
        </p:nvSpPr>
        <p:spPr>
          <a:xfrm>
            <a:off x="368520" y="4611058"/>
            <a:ext cx="2062800" cy="1600438"/>
          </a:xfrm>
          <a:prstGeom prst="rect">
            <a:avLst/>
          </a:prstGeom>
          <a:solidFill>
            <a:schemeClr val="bg1"/>
          </a:solidFill>
        </p:spPr>
        <p:txBody>
          <a:bodyPr wrap="square" rtlCol="0">
            <a:spAutoFit/>
          </a:bodyPr>
          <a:lstStyle/>
          <a:p>
            <a:pPr algn="ctr"/>
            <a:r>
              <a:rPr lang="en-US" sz="1400" dirty="0" smtClean="0"/>
              <a:t>With AR a </a:t>
            </a:r>
            <a:r>
              <a:rPr lang="en-US" sz="1400" b="1" dirty="0" smtClean="0"/>
              <a:t>digital </a:t>
            </a:r>
            <a:r>
              <a:rPr lang="en-US" sz="1400" b="1" dirty="0"/>
              <a:t>layer applied between a new employee and their work environment </a:t>
            </a:r>
            <a:r>
              <a:rPr lang="en-US" sz="1400" dirty="0" smtClean="0"/>
              <a:t>decreases time spent onboarding.</a:t>
            </a:r>
            <a:endParaRPr lang="en-US" sz="1400" dirty="0"/>
          </a:p>
        </p:txBody>
      </p:sp>
      <p:cxnSp>
        <p:nvCxnSpPr>
          <p:cNvPr id="5" name="Straight Connector 4"/>
          <p:cNvCxnSpPr/>
          <p:nvPr/>
        </p:nvCxnSpPr>
        <p:spPr>
          <a:xfrm>
            <a:off x="3480494" y="3265066"/>
            <a:ext cx="0" cy="612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2344429" y="2399752"/>
            <a:ext cx="2296800" cy="871543"/>
          </a:xfrm>
          <a:custGeom>
            <a:avLst/>
            <a:gdLst>
              <a:gd name="connsiteX0" fmla="*/ 0 w 2900041"/>
              <a:gd name="connsiteY0" fmla="*/ 0 h 871543"/>
              <a:gd name="connsiteX1" fmla="*/ 2464270 w 2900041"/>
              <a:gd name="connsiteY1" fmla="*/ 0 h 871543"/>
              <a:gd name="connsiteX2" fmla="*/ 2900041 w 2900041"/>
              <a:gd name="connsiteY2" fmla="*/ 435772 h 871543"/>
              <a:gd name="connsiteX3" fmla="*/ 2464270 w 2900041"/>
              <a:gd name="connsiteY3" fmla="*/ 871543 h 871543"/>
              <a:gd name="connsiteX4" fmla="*/ 0 w 2900041"/>
              <a:gd name="connsiteY4" fmla="*/ 871543 h 871543"/>
              <a:gd name="connsiteX5" fmla="*/ 435772 w 2900041"/>
              <a:gd name="connsiteY5" fmla="*/ 435772 h 871543"/>
              <a:gd name="connsiteX6" fmla="*/ 0 w 2900041"/>
              <a:gd name="connsiteY6" fmla="*/ 0 h 87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0041" h="871543">
                <a:moveTo>
                  <a:pt x="0" y="0"/>
                </a:moveTo>
                <a:lnTo>
                  <a:pt x="2464270" y="0"/>
                </a:lnTo>
                <a:lnTo>
                  <a:pt x="2900041" y="435772"/>
                </a:lnTo>
                <a:lnTo>
                  <a:pt x="2464270" y="871543"/>
                </a:lnTo>
                <a:lnTo>
                  <a:pt x="0" y="871543"/>
                </a:lnTo>
                <a:lnTo>
                  <a:pt x="435772" y="435772"/>
                </a:lnTo>
                <a:lnTo>
                  <a:pt x="0" y="0"/>
                </a:lnTo>
                <a:close/>
              </a:path>
            </a:pathLst>
          </a:custGeom>
          <a:solidFill>
            <a:srgbClr val="6293BB"/>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91779" tIns="18669" rIns="454440" bIns="18669" numCol="1" spcCol="1270" anchor="ctr" anchorCtr="0">
            <a:noAutofit/>
          </a:bodyPr>
          <a:lstStyle/>
          <a:p>
            <a:pPr lvl="0" algn="ctr" defTabSz="622300">
              <a:lnSpc>
                <a:spcPct val="90000"/>
              </a:lnSpc>
              <a:spcBef>
                <a:spcPct val="0"/>
              </a:spcBef>
              <a:spcAft>
                <a:spcPct val="35000"/>
              </a:spcAft>
            </a:pPr>
            <a:r>
              <a:rPr lang="en-CA" sz="1600" b="1" kern="1200" dirty="0" smtClean="0"/>
              <a:t>Identification</a:t>
            </a:r>
            <a:endParaRPr lang="en-CA" sz="1600" b="1" kern="1200" dirty="0"/>
          </a:p>
        </p:txBody>
      </p:sp>
      <p:sp>
        <p:nvSpPr>
          <p:cNvPr id="9" name="TextBox 8"/>
          <p:cNvSpPr txBox="1"/>
          <p:nvPr/>
        </p:nvSpPr>
        <p:spPr>
          <a:xfrm>
            <a:off x="2431320" y="4611058"/>
            <a:ext cx="2080574" cy="1169551"/>
          </a:xfrm>
          <a:prstGeom prst="rect">
            <a:avLst/>
          </a:prstGeom>
        </p:spPr>
        <p:txBody>
          <a:bodyPr wrap="square" rtlCol="0">
            <a:spAutoFit/>
          </a:bodyPr>
          <a:lstStyle/>
          <a:p>
            <a:pPr algn="ctr"/>
            <a:r>
              <a:rPr lang="en-US" sz="1400" dirty="0" smtClean="0"/>
              <a:t>Real-world</a:t>
            </a:r>
            <a:r>
              <a:rPr lang="en-US" sz="1400" b="1" dirty="0" smtClean="0"/>
              <a:t> object </a:t>
            </a:r>
            <a:r>
              <a:rPr lang="en-US" sz="1400" b="1" dirty="0"/>
              <a:t>and </a:t>
            </a:r>
            <a:r>
              <a:rPr lang="en-US" sz="1400" b="1" dirty="0" smtClean="0"/>
              <a:t>person </a:t>
            </a:r>
            <a:r>
              <a:rPr lang="en-US" sz="1400" b="1" dirty="0"/>
              <a:t>identification </a:t>
            </a:r>
            <a:r>
              <a:rPr lang="en-US" sz="1400" dirty="0" smtClean="0"/>
              <a:t>increases </a:t>
            </a:r>
            <a:r>
              <a:rPr lang="en-US" sz="1400" dirty="0"/>
              <a:t>efficiency and </a:t>
            </a:r>
            <a:r>
              <a:rPr lang="en-US" sz="1400" dirty="0" smtClean="0"/>
              <a:t>drives </a:t>
            </a:r>
            <a:r>
              <a:rPr lang="en-US" sz="1400" dirty="0"/>
              <a:t>tailored customer </a:t>
            </a:r>
            <a:r>
              <a:rPr lang="en-US" sz="1400" dirty="0" smtClean="0"/>
              <a:t>experiences.</a:t>
            </a:r>
            <a:endParaRPr lang="en-US" sz="1400" dirty="0"/>
          </a:p>
        </p:txBody>
      </p:sp>
      <p:cxnSp>
        <p:nvCxnSpPr>
          <p:cNvPr id="4" name="Straight Connector 3"/>
          <p:cNvCxnSpPr/>
          <p:nvPr/>
        </p:nvCxnSpPr>
        <p:spPr>
          <a:xfrm>
            <a:off x="5543294" y="3148954"/>
            <a:ext cx="0" cy="612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4404086" y="2391439"/>
            <a:ext cx="2296800" cy="912016"/>
          </a:xfrm>
          <a:custGeom>
            <a:avLst/>
            <a:gdLst>
              <a:gd name="connsiteX0" fmla="*/ 0 w 2885714"/>
              <a:gd name="connsiteY0" fmla="*/ 0 h 912016"/>
              <a:gd name="connsiteX1" fmla="*/ 2429706 w 2885714"/>
              <a:gd name="connsiteY1" fmla="*/ 0 h 912016"/>
              <a:gd name="connsiteX2" fmla="*/ 2885714 w 2885714"/>
              <a:gd name="connsiteY2" fmla="*/ 456008 h 912016"/>
              <a:gd name="connsiteX3" fmla="*/ 2429706 w 2885714"/>
              <a:gd name="connsiteY3" fmla="*/ 912016 h 912016"/>
              <a:gd name="connsiteX4" fmla="*/ 0 w 2885714"/>
              <a:gd name="connsiteY4" fmla="*/ 912016 h 912016"/>
              <a:gd name="connsiteX5" fmla="*/ 456008 w 2885714"/>
              <a:gd name="connsiteY5" fmla="*/ 456008 h 912016"/>
              <a:gd name="connsiteX6" fmla="*/ 0 w 2885714"/>
              <a:gd name="connsiteY6" fmla="*/ 0 h 912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5714" h="912016">
                <a:moveTo>
                  <a:pt x="0" y="0"/>
                </a:moveTo>
                <a:lnTo>
                  <a:pt x="2429706" y="0"/>
                </a:lnTo>
                <a:lnTo>
                  <a:pt x="2885714" y="456008"/>
                </a:lnTo>
                <a:lnTo>
                  <a:pt x="2429706" y="912016"/>
                </a:lnTo>
                <a:lnTo>
                  <a:pt x="0" y="912016"/>
                </a:lnTo>
                <a:lnTo>
                  <a:pt x="456008" y="456008"/>
                </a:lnTo>
                <a:lnTo>
                  <a:pt x="0" y="0"/>
                </a:lnTo>
                <a:close/>
              </a:path>
            </a:pathLst>
          </a:custGeom>
          <a:solidFill>
            <a:srgbClr val="B0C53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12015" tIns="18669" rIns="474677" bIns="18669" numCol="1" spcCol="1270" anchor="ctr" anchorCtr="0">
            <a:noAutofit/>
          </a:bodyPr>
          <a:lstStyle/>
          <a:p>
            <a:pPr lvl="0" algn="ctr" defTabSz="622300">
              <a:lnSpc>
                <a:spcPct val="90000"/>
              </a:lnSpc>
              <a:spcBef>
                <a:spcPct val="0"/>
              </a:spcBef>
              <a:spcAft>
                <a:spcPct val="35000"/>
              </a:spcAft>
            </a:pPr>
            <a:r>
              <a:rPr lang="en-CA" sz="1600" b="1" kern="1200" dirty="0" smtClean="0"/>
              <a:t>Spatial Context</a:t>
            </a:r>
            <a:endParaRPr lang="en-CA" sz="1600" b="1" kern="1200" dirty="0"/>
          </a:p>
        </p:txBody>
      </p:sp>
      <p:sp>
        <p:nvSpPr>
          <p:cNvPr id="12" name="TextBox 4"/>
          <p:cNvSpPr txBox="1"/>
          <p:nvPr/>
        </p:nvSpPr>
        <p:spPr>
          <a:xfrm>
            <a:off x="4507450" y="4587754"/>
            <a:ext cx="2071688" cy="1169551"/>
          </a:xfrm>
          <a:prstGeom prst="rect">
            <a:avLst/>
          </a:prstGeom>
        </p:spPr>
        <p:txBody>
          <a:bodyPr wrap="square" rtlCol="0">
            <a:spAutoFit/>
          </a:bodyPr>
          <a:lstStyle/>
          <a:p>
            <a:pPr algn="ctr"/>
            <a:r>
              <a:rPr lang="en-US" sz="1400" b="1" dirty="0"/>
              <a:t>Untether users from </a:t>
            </a:r>
            <a:r>
              <a:rPr lang="en-US" sz="1400" b="1" dirty="0" smtClean="0"/>
              <a:t>traditional </a:t>
            </a:r>
            <a:r>
              <a:rPr lang="en-US" sz="1400" b="1" dirty="0"/>
              <a:t>stationary </a:t>
            </a:r>
            <a:r>
              <a:rPr lang="en-US" sz="1400" b="1" dirty="0" smtClean="0"/>
              <a:t>displays </a:t>
            </a:r>
            <a:r>
              <a:rPr lang="en-US" sz="1400" dirty="0" smtClean="0"/>
              <a:t>to </a:t>
            </a:r>
            <a:r>
              <a:rPr lang="en-US" sz="1400" dirty="0"/>
              <a:t>enable entirely new modes of </a:t>
            </a:r>
            <a:r>
              <a:rPr lang="en-US" sz="1400" dirty="0" smtClean="0"/>
              <a:t>work.</a:t>
            </a:r>
            <a:endParaRPr lang="en-US" sz="1400" dirty="0"/>
          </a:p>
        </p:txBody>
      </p:sp>
      <p:cxnSp>
        <p:nvCxnSpPr>
          <p:cNvPr id="22" name="Straight Connector 21"/>
          <p:cNvCxnSpPr/>
          <p:nvPr/>
        </p:nvCxnSpPr>
        <p:spPr>
          <a:xfrm>
            <a:off x="7614593" y="3148954"/>
            <a:ext cx="0" cy="6120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6455431" y="2391439"/>
            <a:ext cx="2296023" cy="912016"/>
          </a:xfrm>
          <a:custGeom>
            <a:avLst/>
            <a:gdLst>
              <a:gd name="connsiteX0" fmla="*/ 0 w 2885714"/>
              <a:gd name="connsiteY0" fmla="*/ 0 h 912016"/>
              <a:gd name="connsiteX1" fmla="*/ 2429706 w 2885714"/>
              <a:gd name="connsiteY1" fmla="*/ 0 h 912016"/>
              <a:gd name="connsiteX2" fmla="*/ 2885714 w 2885714"/>
              <a:gd name="connsiteY2" fmla="*/ 456008 h 912016"/>
              <a:gd name="connsiteX3" fmla="*/ 2429706 w 2885714"/>
              <a:gd name="connsiteY3" fmla="*/ 912016 h 912016"/>
              <a:gd name="connsiteX4" fmla="*/ 0 w 2885714"/>
              <a:gd name="connsiteY4" fmla="*/ 912016 h 912016"/>
              <a:gd name="connsiteX5" fmla="*/ 456008 w 2885714"/>
              <a:gd name="connsiteY5" fmla="*/ 456008 h 912016"/>
              <a:gd name="connsiteX6" fmla="*/ 0 w 2885714"/>
              <a:gd name="connsiteY6" fmla="*/ 0 h 912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5714" h="912016">
                <a:moveTo>
                  <a:pt x="0" y="0"/>
                </a:moveTo>
                <a:lnTo>
                  <a:pt x="2429706" y="0"/>
                </a:lnTo>
                <a:lnTo>
                  <a:pt x="2885714" y="456008"/>
                </a:lnTo>
                <a:lnTo>
                  <a:pt x="2429706" y="912016"/>
                </a:lnTo>
                <a:lnTo>
                  <a:pt x="0" y="912016"/>
                </a:lnTo>
                <a:lnTo>
                  <a:pt x="456008" y="456008"/>
                </a:lnTo>
                <a:lnTo>
                  <a:pt x="0" y="0"/>
                </a:lnTo>
                <a:close/>
              </a:path>
            </a:pathLst>
          </a:custGeom>
          <a:solidFill>
            <a:schemeClr val="tx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12015" tIns="18669" rIns="474677" bIns="18669" numCol="1" spcCol="1270" anchor="ctr" anchorCtr="0">
            <a:noAutofit/>
          </a:bodyPr>
          <a:lstStyle/>
          <a:p>
            <a:pPr lvl="0" algn="ctr" defTabSz="622300">
              <a:lnSpc>
                <a:spcPct val="90000"/>
              </a:lnSpc>
              <a:spcBef>
                <a:spcPct val="0"/>
              </a:spcBef>
              <a:spcAft>
                <a:spcPct val="35000"/>
              </a:spcAft>
            </a:pPr>
            <a:r>
              <a:rPr lang="en-CA" sz="1600" b="1" kern="1200" dirty="0" smtClean="0"/>
              <a:t>Engagement</a:t>
            </a:r>
            <a:endParaRPr lang="en-CA" sz="1600" b="1" kern="1200" dirty="0"/>
          </a:p>
        </p:txBody>
      </p:sp>
      <p:sp>
        <p:nvSpPr>
          <p:cNvPr id="24" name="TextBox 4"/>
          <p:cNvSpPr txBox="1"/>
          <p:nvPr/>
        </p:nvSpPr>
        <p:spPr>
          <a:xfrm>
            <a:off x="6577793" y="4587754"/>
            <a:ext cx="2073600" cy="738664"/>
          </a:xfrm>
          <a:prstGeom prst="rect">
            <a:avLst/>
          </a:prstGeom>
        </p:spPr>
        <p:txBody>
          <a:bodyPr wrap="square" rtlCol="0">
            <a:spAutoFit/>
          </a:bodyPr>
          <a:lstStyle/>
          <a:p>
            <a:pPr algn="ctr"/>
            <a:r>
              <a:rPr lang="en-US" sz="1400" dirty="0" smtClean="0">
                <a:solidFill>
                  <a:srgbClr val="333333"/>
                </a:solidFill>
              </a:rPr>
              <a:t>AR </a:t>
            </a:r>
            <a:r>
              <a:rPr lang="en-US" sz="1400" dirty="0">
                <a:solidFill>
                  <a:srgbClr val="333333"/>
                </a:solidFill>
              </a:rPr>
              <a:t>has </a:t>
            </a:r>
            <a:r>
              <a:rPr lang="en-US" sz="1400" b="1" dirty="0">
                <a:solidFill>
                  <a:srgbClr val="333333"/>
                </a:solidFill>
              </a:rPr>
              <a:t>implicit value </a:t>
            </a:r>
            <a:r>
              <a:rPr lang="en-US" sz="1400" dirty="0">
                <a:solidFill>
                  <a:srgbClr val="333333"/>
                </a:solidFill>
              </a:rPr>
              <a:t>as a novel and standout </a:t>
            </a:r>
            <a:r>
              <a:rPr lang="en-US" sz="1400" dirty="0" smtClean="0">
                <a:solidFill>
                  <a:srgbClr val="333333"/>
                </a:solidFill>
              </a:rPr>
              <a:t>technology.</a:t>
            </a:r>
            <a:endParaRPr lang="en-US" sz="1400" dirty="0">
              <a:solidFill>
                <a:srgbClr val="333333"/>
              </a:solidFill>
            </a:endParaRPr>
          </a:p>
        </p:txBody>
      </p:sp>
      <p:sp>
        <p:nvSpPr>
          <p:cNvPr id="38" name="Oval 37"/>
          <p:cNvSpPr/>
          <p:nvPr/>
        </p:nvSpPr>
        <p:spPr>
          <a:xfrm>
            <a:off x="7157393" y="3608109"/>
            <a:ext cx="914400" cy="91744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50" name="Oval 49"/>
          <p:cNvSpPr/>
          <p:nvPr/>
        </p:nvSpPr>
        <p:spPr>
          <a:xfrm>
            <a:off x="5086094" y="3608109"/>
            <a:ext cx="914400" cy="917448"/>
          </a:xfrm>
          <a:prstGeom prst="ellipse">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57" name="Oval 3"/>
          <p:cNvSpPr/>
          <p:nvPr/>
        </p:nvSpPr>
        <p:spPr>
          <a:xfrm>
            <a:off x="942720" y="3608109"/>
            <a:ext cx="914400" cy="9174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60" name="Oval 59"/>
          <p:cNvSpPr/>
          <p:nvPr/>
        </p:nvSpPr>
        <p:spPr>
          <a:xfrm>
            <a:off x="3023294" y="3608109"/>
            <a:ext cx="914400" cy="917448"/>
          </a:xfrm>
          <a:prstGeom prst="ellipse">
            <a:avLst/>
          </a:prstGeom>
          <a:solidFill>
            <a:srgbClr val="629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451" y="3874328"/>
            <a:ext cx="387274" cy="411478"/>
          </a:xfrm>
          <a:prstGeom prst="rect">
            <a:avLst/>
          </a:prstGeom>
          <a:noFill/>
        </p:spPr>
      </p:pic>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1948" y="3909357"/>
            <a:ext cx="477092" cy="318061"/>
          </a:xfrm>
          <a:prstGeom prst="rect">
            <a:avLst/>
          </a:prstGeom>
          <a:noFill/>
        </p:spPr>
      </p:pic>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20147" y="3783288"/>
            <a:ext cx="455338" cy="552911"/>
          </a:xfrm>
          <a:prstGeom prst="rect">
            <a:avLst/>
          </a:prstGeom>
        </p:spPr>
      </p:pic>
      <p:pic>
        <p:nvPicPr>
          <p:cNvPr id="39" name="Picture 3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69309" y="3825552"/>
            <a:ext cx="468384" cy="468384"/>
          </a:xfrm>
          <a:prstGeom prst="rect">
            <a:avLst/>
          </a:prstGeom>
        </p:spPr>
      </p:pic>
      <p:grpSp>
        <p:nvGrpSpPr>
          <p:cNvPr id="26" name="Group 25"/>
          <p:cNvGrpSpPr/>
          <p:nvPr/>
        </p:nvGrpSpPr>
        <p:grpSpPr>
          <a:xfrm>
            <a:off x="-10926" y="6519972"/>
            <a:ext cx="9154925" cy="338028"/>
            <a:chOff x="-10926" y="6519972"/>
            <a:chExt cx="9154925" cy="338028"/>
          </a:xfrm>
        </p:grpSpPr>
        <p:sp>
          <p:nvSpPr>
            <p:cNvPr id="27" name="Rectangle 26"/>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8" name="Rectangle 27"/>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492872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Info-Tech’s </a:t>
            </a:r>
            <a:r>
              <a:rPr lang="en-US" dirty="0" smtClean="0"/>
              <a:t>AR </a:t>
            </a:r>
            <a:r>
              <a:rPr lang="en-US" dirty="0"/>
              <a:t>F</a:t>
            </a:r>
            <a:r>
              <a:rPr lang="en-US" dirty="0" smtClean="0"/>
              <a:t>ramework </a:t>
            </a:r>
            <a:r>
              <a:rPr lang="en-US" dirty="0"/>
              <a:t>to understand the best-fit use case </a:t>
            </a:r>
            <a:endParaRPr lang="en-CA" dirty="0"/>
          </a:p>
        </p:txBody>
      </p:sp>
      <p:sp>
        <p:nvSpPr>
          <p:cNvPr id="19" name="Bent-Up Arrow 18"/>
          <p:cNvSpPr/>
          <p:nvPr/>
        </p:nvSpPr>
        <p:spPr>
          <a:xfrm rot="10800000" flipH="1">
            <a:off x="2398488" y="2455764"/>
            <a:ext cx="1171106" cy="332573"/>
          </a:xfrm>
          <a:prstGeom prst="bentUpArrow">
            <a:avLst>
              <a:gd name="adj1" fmla="val 26453"/>
              <a:gd name="adj2" fmla="val 21409"/>
              <a:gd name="adj3" fmla="val 35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0" name="Group 19"/>
          <p:cNvGrpSpPr/>
          <p:nvPr/>
        </p:nvGrpSpPr>
        <p:grpSpPr>
          <a:xfrm>
            <a:off x="497063" y="2290452"/>
            <a:ext cx="1901426" cy="1609517"/>
            <a:chOff x="272550" y="2247901"/>
            <a:chExt cx="1533525" cy="1346663"/>
          </a:xfrm>
        </p:grpSpPr>
        <p:sp>
          <p:nvSpPr>
            <p:cNvPr id="21" name="Rounded Rectangle 20"/>
            <p:cNvSpPr/>
            <p:nvPr/>
          </p:nvSpPr>
          <p:spPr>
            <a:xfrm>
              <a:off x="272550" y="2247901"/>
              <a:ext cx="1533525" cy="990600"/>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INDUSTRY</a:t>
              </a:r>
              <a:endParaRPr lang="en-CA" sz="2000" b="1" dirty="0"/>
            </a:p>
          </p:txBody>
        </p:sp>
        <p:sp>
          <p:nvSpPr>
            <p:cNvPr id="22" name="TextBox 21"/>
            <p:cNvSpPr txBox="1"/>
            <p:nvPr/>
          </p:nvSpPr>
          <p:spPr>
            <a:xfrm>
              <a:off x="450222" y="3234046"/>
              <a:ext cx="1178179" cy="360518"/>
            </a:xfrm>
            <a:prstGeom prst="rect">
              <a:avLst/>
            </a:prstGeom>
            <a:ln>
              <a:noFill/>
            </a:ln>
          </p:spPr>
          <p:txBody>
            <a:bodyPr wrap="square" rtlCol="0">
              <a:spAutoFit/>
            </a:bodyPr>
            <a:lstStyle/>
            <a:p>
              <a:pPr marL="171450" indent="-171450">
                <a:buFont typeface="Arial" panose="020B0604020202020204" pitchFamily="34" charset="0"/>
                <a:buChar char="•"/>
              </a:pPr>
              <a:r>
                <a:rPr lang="en-CA" sz="1100" dirty="0" smtClean="0"/>
                <a:t>Competitive Environment</a:t>
              </a:r>
            </a:p>
          </p:txBody>
        </p:sp>
      </p:grpSp>
      <p:grpSp>
        <p:nvGrpSpPr>
          <p:cNvPr id="23" name="Group 22"/>
          <p:cNvGrpSpPr/>
          <p:nvPr/>
        </p:nvGrpSpPr>
        <p:grpSpPr>
          <a:xfrm>
            <a:off x="2576282" y="2816914"/>
            <a:ext cx="1901130" cy="1948063"/>
            <a:chOff x="2154655" y="3248025"/>
            <a:chExt cx="1533525" cy="1637294"/>
          </a:xfrm>
        </p:grpSpPr>
        <p:sp>
          <p:nvSpPr>
            <p:cNvPr id="24" name="Rounded Rectangle 23"/>
            <p:cNvSpPr/>
            <p:nvPr/>
          </p:nvSpPr>
          <p:spPr>
            <a:xfrm>
              <a:off x="2154655" y="3248025"/>
              <a:ext cx="1533525" cy="9906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COMPANY</a:t>
              </a:r>
              <a:endParaRPr lang="en-CA" b="1" dirty="0"/>
            </a:p>
          </p:txBody>
        </p:sp>
        <p:sp>
          <p:nvSpPr>
            <p:cNvPr id="25" name="TextBox 24"/>
            <p:cNvSpPr txBox="1"/>
            <p:nvPr/>
          </p:nvSpPr>
          <p:spPr>
            <a:xfrm>
              <a:off x="2384446" y="4238625"/>
              <a:ext cx="1178179" cy="646694"/>
            </a:xfrm>
            <a:prstGeom prst="rect">
              <a:avLst/>
            </a:prstGeom>
            <a:ln>
              <a:noFill/>
            </a:ln>
          </p:spPr>
          <p:txBody>
            <a:bodyPr wrap="square" rtlCol="0">
              <a:spAutoFit/>
            </a:bodyPr>
            <a:lstStyle/>
            <a:p>
              <a:pPr marL="171450" lvl="0" indent="-171450">
                <a:buFont typeface="Arial" panose="020B0604020202020204" pitchFamily="34" charset="0"/>
                <a:buChar char="•"/>
              </a:pPr>
              <a:r>
                <a:rPr lang="en-CA" sz="1100" dirty="0"/>
                <a:t>Goals</a:t>
              </a:r>
            </a:p>
            <a:p>
              <a:pPr marL="171450" lvl="0" indent="-171450">
                <a:buFont typeface="Arial" panose="020B0604020202020204" pitchFamily="34" charset="0"/>
                <a:buChar char="•"/>
              </a:pPr>
              <a:r>
                <a:rPr lang="en-CA" sz="1100" dirty="0"/>
                <a:t>Objectives</a:t>
              </a:r>
            </a:p>
            <a:p>
              <a:pPr marL="171450" lvl="0" indent="-171450">
                <a:buFont typeface="Arial" panose="020B0604020202020204" pitchFamily="34" charset="0"/>
                <a:buChar char="•"/>
              </a:pPr>
              <a:r>
                <a:rPr lang="en-CA" sz="1100" dirty="0"/>
                <a:t>Technology Capabilities</a:t>
              </a:r>
            </a:p>
          </p:txBody>
        </p:sp>
      </p:grpSp>
      <p:grpSp>
        <p:nvGrpSpPr>
          <p:cNvPr id="26" name="Group 25"/>
          <p:cNvGrpSpPr/>
          <p:nvPr/>
        </p:nvGrpSpPr>
        <p:grpSpPr>
          <a:xfrm>
            <a:off x="4655205" y="3373208"/>
            <a:ext cx="1934564" cy="1975960"/>
            <a:chOff x="4162592" y="4238625"/>
            <a:chExt cx="1533525" cy="1622341"/>
          </a:xfrm>
        </p:grpSpPr>
        <p:sp>
          <p:nvSpPr>
            <p:cNvPr id="27" name="Rounded Rectangle 26"/>
            <p:cNvSpPr/>
            <p:nvPr/>
          </p:nvSpPr>
          <p:spPr>
            <a:xfrm>
              <a:off x="4162592" y="4238625"/>
              <a:ext cx="1533525" cy="9906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USE CASES</a:t>
              </a:r>
              <a:endParaRPr lang="en-CA" sz="2000" b="1" dirty="0"/>
            </a:p>
          </p:txBody>
        </p:sp>
        <p:sp>
          <p:nvSpPr>
            <p:cNvPr id="28" name="TextBox 27"/>
            <p:cNvSpPr txBox="1"/>
            <p:nvPr/>
          </p:nvSpPr>
          <p:spPr>
            <a:xfrm>
              <a:off x="4340264" y="5229225"/>
              <a:ext cx="1178179" cy="631741"/>
            </a:xfrm>
            <a:prstGeom prst="rect">
              <a:avLst/>
            </a:prstGeom>
            <a:ln>
              <a:noFill/>
            </a:ln>
          </p:spPr>
          <p:txBody>
            <a:bodyPr wrap="square" rtlCol="0">
              <a:spAutoFit/>
            </a:bodyPr>
            <a:lstStyle/>
            <a:p>
              <a:pPr marL="171450" lvl="0" indent="-171450">
                <a:buFont typeface="Arial" panose="020B0604020202020204" pitchFamily="34" charset="0"/>
                <a:buChar char="•"/>
              </a:pPr>
              <a:r>
                <a:rPr lang="en-CA" sz="1100" dirty="0"/>
                <a:t>Identify Use Cases</a:t>
              </a:r>
            </a:p>
            <a:p>
              <a:pPr marL="171450" lvl="0" indent="-171450">
                <a:buFont typeface="Arial" panose="020B0604020202020204" pitchFamily="34" charset="0"/>
                <a:buChar char="•"/>
              </a:pPr>
              <a:r>
                <a:rPr lang="en-CA" sz="1100" dirty="0"/>
                <a:t>Prioritize Use Cases</a:t>
              </a:r>
            </a:p>
          </p:txBody>
        </p:sp>
      </p:grpSp>
      <p:grpSp>
        <p:nvGrpSpPr>
          <p:cNvPr id="29" name="Group 28"/>
          <p:cNvGrpSpPr/>
          <p:nvPr/>
        </p:nvGrpSpPr>
        <p:grpSpPr>
          <a:xfrm>
            <a:off x="6767562" y="3930578"/>
            <a:ext cx="2090688" cy="1937829"/>
            <a:chOff x="6191309" y="4511625"/>
            <a:chExt cx="1709944" cy="1642958"/>
          </a:xfrm>
        </p:grpSpPr>
        <p:sp>
          <p:nvSpPr>
            <p:cNvPr id="30" name="Rounded Rectangle 29"/>
            <p:cNvSpPr/>
            <p:nvPr/>
          </p:nvSpPr>
          <p:spPr>
            <a:xfrm>
              <a:off x="6191309" y="4511625"/>
              <a:ext cx="1533525" cy="9906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t>BUSINESS CASE</a:t>
              </a:r>
              <a:endParaRPr lang="en-CA" sz="2000" b="1" dirty="0"/>
            </a:p>
          </p:txBody>
        </p:sp>
        <p:sp>
          <p:nvSpPr>
            <p:cNvPr id="31" name="TextBox 30"/>
            <p:cNvSpPr txBox="1"/>
            <p:nvPr/>
          </p:nvSpPr>
          <p:spPr>
            <a:xfrm>
              <a:off x="6339152" y="5502225"/>
              <a:ext cx="1562101" cy="652358"/>
            </a:xfrm>
            <a:prstGeom prst="rect">
              <a:avLst/>
            </a:prstGeom>
            <a:ln>
              <a:noFill/>
            </a:ln>
          </p:spPr>
          <p:txBody>
            <a:bodyPr wrap="square" rtlCol="0">
              <a:spAutoFit/>
            </a:bodyPr>
            <a:lstStyle/>
            <a:p>
              <a:pPr marL="171450" lvl="0" indent="-171450">
                <a:buFont typeface="Arial" panose="020B0604020202020204" pitchFamily="34" charset="0"/>
                <a:buChar char="•"/>
              </a:pPr>
              <a:r>
                <a:rPr lang="en-CA" sz="1100" dirty="0"/>
                <a:t>Cost/Benefit Analysis</a:t>
              </a:r>
            </a:p>
            <a:p>
              <a:pPr marL="171450" lvl="0" indent="-171450">
                <a:buFont typeface="Arial" panose="020B0604020202020204" pitchFamily="34" charset="0"/>
                <a:buChar char="•"/>
              </a:pPr>
              <a:r>
                <a:rPr lang="en-CA" sz="1100" dirty="0"/>
                <a:t>Risks</a:t>
              </a:r>
            </a:p>
            <a:p>
              <a:pPr marL="171450" lvl="0" indent="-171450">
                <a:buFont typeface="Arial" panose="020B0604020202020204" pitchFamily="34" charset="0"/>
                <a:buChar char="•"/>
              </a:pPr>
              <a:r>
                <a:rPr lang="en-CA" sz="1100" dirty="0"/>
                <a:t>Qualitative Metrics</a:t>
              </a:r>
            </a:p>
            <a:p>
              <a:pPr marL="171450" lvl="0" indent="-171450">
                <a:buFont typeface="Arial" panose="020B0604020202020204" pitchFamily="34" charset="0"/>
                <a:buChar char="•"/>
              </a:pPr>
              <a:r>
                <a:rPr lang="en-CA" sz="1100" dirty="0"/>
                <a:t>Quantitative Metrics</a:t>
              </a:r>
            </a:p>
          </p:txBody>
        </p:sp>
      </p:grpSp>
      <p:sp>
        <p:nvSpPr>
          <p:cNvPr id="32" name="Bent-Up Arrow 31"/>
          <p:cNvSpPr/>
          <p:nvPr/>
        </p:nvSpPr>
        <p:spPr>
          <a:xfrm rot="10800000" flipH="1">
            <a:off x="4477412" y="3021585"/>
            <a:ext cx="1171106" cy="332573"/>
          </a:xfrm>
          <a:prstGeom prst="bentUpArrow">
            <a:avLst>
              <a:gd name="adj1" fmla="val 26453"/>
              <a:gd name="adj2" fmla="val 21409"/>
              <a:gd name="adj3" fmla="val 35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Bent-Up Arrow 32"/>
          <p:cNvSpPr/>
          <p:nvPr/>
        </p:nvSpPr>
        <p:spPr>
          <a:xfrm rot="10800000" flipH="1">
            <a:off x="6590496" y="3573415"/>
            <a:ext cx="1171106" cy="332573"/>
          </a:xfrm>
          <a:prstGeom prst="bentUpArrow">
            <a:avLst>
              <a:gd name="adj1" fmla="val 26453"/>
              <a:gd name="adj2" fmla="val 21409"/>
              <a:gd name="adj3" fmla="val 35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Rectangle 15"/>
          <p:cNvSpPr/>
          <p:nvPr/>
        </p:nvSpPr>
        <p:spPr>
          <a:xfrm>
            <a:off x="251520" y="1220123"/>
            <a:ext cx="8625780" cy="523220"/>
          </a:xfrm>
          <a:prstGeom prst="rect">
            <a:avLst/>
          </a:prstGeom>
        </p:spPr>
        <p:txBody>
          <a:bodyPr wrap="square">
            <a:spAutoFit/>
          </a:bodyPr>
          <a:lstStyle/>
          <a:p>
            <a:r>
              <a:rPr lang="en-US" sz="1400" dirty="0" smtClean="0"/>
              <a:t>Business cases for AR are built by first considering the competitive environment, looking internally at company goals, identifying use cases, and then enumerating project metrics. </a:t>
            </a:r>
            <a:endParaRPr lang="en-US" sz="1400" dirty="0">
              <a:solidFill>
                <a:srgbClr val="FF0000"/>
              </a:solidFill>
            </a:endParaRPr>
          </a:p>
        </p:txBody>
      </p:sp>
      <p:grpSp>
        <p:nvGrpSpPr>
          <p:cNvPr id="35" name="Group 34"/>
          <p:cNvGrpSpPr/>
          <p:nvPr/>
        </p:nvGrpSpPr>
        <p:grpSpPr>
          <a:xfrm>
            <a:off x="-10926" y="6519972"/>
            <a:ext cx="9154925" cy="338028"/>
            <a:chOff x="-10926" y="6519972"/>
            <a:chExt cx="9154925" cy="338028"/>
          </a:xfrm>
        </p:grpSpPr>
        <p:sp>
          <p:nvSpPr>
            <p:cNvPr id="36" name="Rectangle 3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37" name="Rectangle 3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1394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grpSp>
        <p:nvGrpSpPr>
          <p:cNvPr id="14" name="Group 13"/>
          <p:cNvGrpSpPr/>
          <p:nvPr/>
        </p:nvGrpSpPr>
        <p:grpSpPr>
          <a:xfrm>
            <a:off x="-10926" y="6519972"/>
            <a:ext cx="9154925" cy="338028"/>
            <a:chOff x="-10926" y="6519972"/>
            <a:chExt cx="9154925" cy="338028"/>
          </a:xfrm>
        </p:grpSpPr>
        <p:sp>
          <p:nvSpPr>
            <p:cNvPr id="15" name="Rectangle 14"/>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6" name="Rectangle 1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7083782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3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1526</Words>
  <Application>Microsoft Office PowerPoint</Application>
  <PresentationFormat>On-screen Show (4:3)</PresentationFormat>
  <Paragraphs>190</Paragraphs>
  <Slides>12</Slides>
  <Notes>9</Notes>
  <HiddenSlides>0</HiddenSlides>
  <MMClips>0</MMClips>
  <ScaleCrop>false</ScaleCrop>
  <HeadingPairs>
    <vt:vector size="8" baseType="variant">
      <vt:variant>
        <vt:lpstr>Fonts Used</vt:lpstr>
      </vt:variant>
      <vt:variant>
        <vt:i4>6</vt:i4>
      </vt:variant>
      <vt:variant>
        <vt:lpstr>Theme</vt:lpstr>
      </vt:variant>
      <vt:variant>
        <vt:i4>4</vt:i4>
      </vt:variant>
      <vt:variant>
        <vt:lpstr>Slide Titles</vt:lpstr>
      </vt:variant>
      <vt:variant>
        <vt:i4>12</vt:i4>
      </vt:variant>
      <vt:variant>
        <vt:lpstr>Custom Shows</vt:lpstr>
      </vt:variant>
      <vt:variant>
        <vt:i4>1</vt:i4>
      </vt:variant>
    </vt:vector>
  </HeadingPairs>
  <TitlesOfParts>
    <vt:vector size="23" baseType="lpstr">
      <vt:lpstr>Arial</vt:lpstr>
      <vt:lpstr>Calibri</vt:lpstr>
      <vt:lpstr>Georgia</vt:lpstr>
      <vt:lpstr>Open Sans</vt:lpstr>
      <vt:lpstr>Roboto</vt:lpstr>
      <vt:lpstr>Wingdings</vt:lpstr>
      <vt:lpstr>Theme1</vt:lpstr>
      <vt:lpstr>2_Theme1</vt:lpstr>
      <vt:lpstr>3_Theme1</vt:lpstr>
      <vt:lpstr>1_Theme1</vt:lpstr>
      <vt:lpstr>PowerPoint Presentation</vt:lpstr>
      <vt:lpstr>PowerPoint Presentation</vt:lpstr>
      <vt:lpstr>Phase milestones</vt:lpstr>
      <vt:lpstr>Our understanding of the problem</vt:lpstr>
      <vt:lpstr>Executive summary</vt:lpstr>
      <vt:lpstr>AR is becoming a reality</vt:lpstr>
      <vt:lpstr>AR offers a spectrum of benefits for some of the most concerning business challenges</vt:lpstr>
      <vt:lpstr>Use Info-Tech’s AR Framework to understand the best-fit use case </vt:lpstr>
      <vt:lpstr>Use these icons to help direct you as you navigate this research </vt:lpstr>
      <vt:lpstr>Info-Tech offers various levels of support to best suit your needs</vt:lpstr>
      <vt:lpstr>Activate Your Augmented Reality Initiative – project overview</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2018-09-13T15:03:10Z</dcterms:created>
  <dcterms:modified xsi:type="dcterms:W3CDTF">2018-09-13T15:09:26Z</dcterms:modified>
</cp:coreProperties>
</file>