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7" r:id="rId1"/>
  </p:sldMasterIdLst>
  <p:notesMasterIdLst>
    <p:notesMasterId r:id="rId27"/>
  </p:notesMasterIdLst>
  <p:handoutMasterIdLst>
    <p:handoutMasterId r:id="rId28"/>
  </p:handoutMasterIdLst>
  <p:sldIdLst>
    <p:sldId id="750" r:id="rId2"/>
    <p:sldId id="775" r:id="rId3"/>
    <p:sldId id="752" r:id="rId4"/>
    <p:sldId id="753" r:id="rId5"/>
    <p:sldId id="754" r:id="rId6"/>
    <p:sldId id="755" r:id="rId7"/>
    <p:sldId id="756" r:id="rId8"/>
    <p:sldId id="757" r:id="rId9"/>
    <p:sldId id="758" r:id="rId10"/>
    <p:sldId id="759" r:id="rId11"/>
    <p:sldId id="760" r:id="rId12"/>
    <p:sldId id="761" r:id="rId13"/>
    <p:sldId id="762" r:id="rId14"/>
    <p:sldId id="763" r:id="rId15"/>
    <p:sldId id="764" r:id="rId16"/>
    <p:sldId id="765" r:id="rId17"/>
    <p:sldId id="766" r:id="rId18"/>
    <p:sldId id="767" r:id="rId19"/>
    <p:sldId id="768" r:id="rId20"/>
    <p:sldId id="769" r:id="rId21"/>
    <p:sldId id="770" r:id="rId22"/>
    <p:sldId id="771" r:id="rId23"/>
    <p:sldId id="772" r:id="rId24"/>
    <p:sldId id="773" r:id="rId25"/>
    <p:sldId id="774" r:id="rId26"/>
  </p:sldIdLst>
  <p:sldSz cx="9144000" cy="6858000" type="screen4x3"/>
  <p:notesSz cx="6950075" cy="9236075"/>
  <p:custShowLst>
    <p:custShow name="Custom Show 1" id="0">
      <p:sldLst/>
    </p:custShow>
  </p:custShowLst>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301939E8-4043-40A1-9633-F7B0260FC9CE}">
          <p14:sldIdLst>
            <p14:sldId id="750"/>
            <p14:sldId id="775"/>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Lst>
        </p14:section>
      </p14:sectionLst>
    </p:ext>
    <p:ext uri="{EFAFB233-063F-42B5-8137-9DF3F51BA10A}">
      <p15:sldGuideLst xmlns:p15="http://schemas.microsoft.com/office/powerpoint/2012/main">
        <p15:guide id="1" orient="horz" pos="2160"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4130"/>
    <a:srgbClr val="000000"/>
    <a:srgbClr val="B0C534"/>
    <a:srgbClr val="BFBFBF"/>
    <a:srgbClr val="9CB18D"/>
    <a:srgbClr val="66ADC1"/>
    <a:srgbClr val="5191C5"/>
    <a:srgbClr val="7CADD4"/>
    <a:srgbClr val="762D20"/>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E53E2C-8EE9-6648-BDD5-CED569EBBDF1}" v="498" dt="2018-07-31T03:31:35.8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3211" autoAdjust="0"/>
  </p:normalViewPr>
  <p:slideViewPr>
    <p:cSldViewPr snapToGrid="0">
      <p:cViewPr varScale="1">
        <p:scale>
          <a:sx n="110" d="100"/>
          <a:sy n="110" d="100"/>
        </p:scale>
        <p:origin x="2346" y="108"/>
      </p:cViewPr>
      <p:guideLst>
        <p:guide orient="horz" pos="2160"/>
        <p:guide pos="204"/>
      </p:guideLst>
    </p:cSldViewPr>
  </p:slideViewPr>
  <p:outlineViewPr>
    <p:cViewPr>
      <p:scale>
        <a:sx n="33" d="100"/>
        <a:sy n="33" d="100"/>
      </p:scale>
      <p:origin x="0" y="-4437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800" b="1" i="0" u="none" strike="noStrike" kern="1200" baseline="0">
                <a:solidFill>
                  <a:schemeClr val="accent1"/>
                </a:solidFill>
                <a:latin typeface="+mn-lt"/>
                <a:ea typeface="+mn-ea"/>
                <a:cs typeface="+mn-cs"/>
              </a:defRPr>
            </a:pPr>
            <a:r>
              <a:rPr lang="en-US" sz="1800" dirty="0">
                <a:solidFill>
                  <a:schemeClr val="accent1"/>
                </a:solidFill>
              </a:rPr>
              <a:t>Where does GIS reside </a:t>
            </a:r>
          </a:p>
          <a:p>
            <a:pPr>
              <a:defRPr sz="1800">
                <a:solidFill>
                  <a:schemeClr val="accent1"/>
                </a:solidFill>
              </a:defRPr>
            </a:pPr>
            <a:r>
              <a:rPr lang="en-US" sz="1800" dirty="0">
                <a:solidFill>
                  <a:schemeClr val="accent1"/>
                </a:solidFill>
              </a:rPr>
              <a:t>in tribal organizations?</a:t>
            </a:r>
          </a:p>
        </c:rich>
      </c:tx>
      <c:layout>
        <c:manualLayout>
          <c:xMode val="edge"/>
          <c:yMode val="edge"/>
          <c:x val="0.13422614993304563"/>
          <c:y val="6.1497971431073259E-2"/>
        </c:manualLayout>
      </c:layout>
      <c:overlay val="0"/>
      <c:spPr>
        <a:noFill/>
        <a:ln>
          <a:noFill/>
        </a:ln>
        <a:effectLst/>
      </c:spPr>
      <c:txPr>
        <a:bodyPr rot="0" spcFirstLastPara="1" vertOverflow="ellipsis" vert="horz" wrap="square" anchor="t" anchorCtr="1"/>
        <a:lstStyle/>
        <a:p>
          <a:pPr>
            <a:defRPr sz="1800" b="1" i="0" u="none" strike="noStrike" kern="1200" baseline="0">
              <a:solidFill>
                <a:schemeClr val="accent1"/>
              </a:solidFill>
              <a:latin typeface="+mn-lt"/>
              <a:ea typeface="+mn-ea"/>
              <a:cs typeface="+mn-cs"/>
            </a:defRPr>
          </a:pPr>
          <a:endParaRPr lang="en-US"/>
        </a:p>
      </c:txPr>
    </c:title>
    <c:autoTitleDeleted val="0"/>
    <c:plotArea>
      <c:layout>
        <c:manualLayout>
          <c:layoutTarget val="inner"/>
          <c:xMode val="edge"/>
          <c:yMode val="edge"/>
          <c:x val="0.32704253191813237"/>
          <c:y val="0.23103224143885101"/>
          <c:w val="0.64391018145040502"/>
          <c:h val="0.6055170283999679"/>
        </c:manualLayout>
      </c:layout>
      <c:pieChart>
        <c:varyColors val="1"/>
        <c:ser>
          <c:idx val="0"/>
          <c:order val="0"/>
          <c:tx>
            <c:strRef>
              <c:f>Sheet1!$B$1</c:f>
              <c:strCache>
                <c:ptCount val="1"/>
                <c:pt idx="0">
                  <c:v>Where does GIS reside in tribal organizations?</c:v>
                </c:pt>
              </c:strCache>
            </c:strRef>
          </c:tx>
          <c:explosion val="3"/>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51A-4D41-834B-695653018937}"/>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51A-4D41-834B-69565301893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51A-4D41-834B-695653018937}"/>
              </c:ext>
            </c:extLst>
          </c:dPt>
          <c:dPt>
            <c:idx val="3"/>
            <c:bubble3D val="0"/>
            <c:spPr>
              <a:solidFill>
                <a:srgbClr val="007698"/>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51A-4D41-834B-695653018937}"/>
              </c:ext>
            </c:extLst>
          </c:dPt>
          <c:dLbls>
            <c:dLbl>
              <c:idx val="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9577"/>
                        <a:gd name="adj2" fmla="val 112309"/>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1-451A-4D41-834B-695653018937}"/>
                </c:ext>
              </c:extLst>
            </c:dLbl>
            <c:dLbl>
              <c:idx val="1"/>
              <c:spPr>
                <a:pattFill prst="pct75">
                  <a:fgClr>
                    <a:srgbClr val="333333">
                      <a:lumMod val="75000"/>
                      <a:lumOff val="25000"/>
                    </a:srgbClr>
                  </a:fgClr>
                  <a:bgClr>
                    <a:srgbClr val="333333">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34006"/>
                        <a:gd name="adj2" fmla="val -77557"/>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3-451A-4D41-834B-695653018937}"/>
                </c:ext>
              </c:extLst>
            </c:dLbl>
            <c:dLbl>
              <c:idx val="2"/>
              <c:spPr>
                <a:pattFill prst="pct75">
                  <a:fgClr>
                    <a:srgbClr val="333333">
                      <a:lumMod val="75000"/>
                      <a:lumOff val="25000"/>
                    </a:srgbClr>
                  </a:fgClr>
                  <a:bgClr>
                    <a:srgbClr val="333333">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7923"/>
                        <a:gd name="adj2" fmla="val 225712"/>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5-451A-4D41-834B-695653018937}"/>
                </c:ext>
              </c:extLst>
            </c:dLbl>
            <c:dLbl>
              <c:idx val="3"/>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9406"/>
                        <a:gd name="adj2" fmla="val 115922"/>
                      </a:avLst>
                    </a:prstGeom>
                    <a:pattFill prst="pct75">
                      <a:fgClr>
                        <a:schemeClr val="dk1">
                          <a:lumMod val="75000"/>
                          <a:lumOff val="25000"/>
                        </a:schemeClr>
                      </a:fgClr>
                      <a:bgClr>
                        <a:schemeClr val="dk1">
                          <a:lumMod val="65000"/>
                          <a:lumOff val="35000"/>
                        </a:schemeClr>
                      </a:bgClr>
                    </a:pattFill>
                    <a:ln>
                      <a:noFill/>
                    </a:ln>
                  </c15:spPr>
                </c:ext>
                <c:ext xmlns:c16="http://schemas.microsoft.com/office/drawing/2014/chart" uri="{C3380CC4-5D6E-409C-BE32-E72D297353CC}">
                  <c16:uniqueId val="{00000007-451A-4D41-834B-695653018937}"/>
                </c:ext>
              </c:extLst>
            </c:dLbl>
            <c:spPr>
              <a:pattFill prst="pct75">
                <a:fgClr>
                  <a:srgbClr val="333333">
                    <a:lumMod val="75000"/>
                    <a:lumOff val="25000"/>
                  </a:srgbClr>
                </a:fgClr>
                <a:bgClr>
                  <a:srgbClr val="333333">
                    <a:lumMod val="65000"/>
                    <a:lumOff val="35000"/>
                  </a:srgb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Sheet1!$A$2:$A$5</c:f>
              <c:strCache>
                <c:ptCount val="4"/>
                <c:pt idx="0">
                  <c:v>Historic Preservation</c:v>
                </c:pt>
                <c:pt idx="1">
                  <c:v>Land and Planning</c:v>
                </c:pt>
                <c:pt idx="2">
                  <c:v>GIS and IT</c:v>
                </c:pt>
                <c:pt idx="3">
                  <c:v>Natural Resources and Environment</c:v>
                </c:pt>
              </c:strCache>
            </c:strRef>
          </c:cat>
          <c:val>
            <c:numRef>
              <c:f>Sheet1!$B$2:$B$5</c:f>
              <c:numCache>
                <c:formatCode>0%</c:formatCode>
                <c:ptCount val="4"/>
                <c:pt idx="0">
                  <c:v>9.0909090909090912E-2</c:v>
                </c:pt>
                <c:pt idx="1">
                  <c:v>0.22727272727272727</c:v>
                </c:pt>
                <c:pt idx="2">
                  <c:v>0.34090909090909088</c:v>
                </c:pt>
                <c:pt idx="3">
                  <c:v>0.34090909090909088</c:v>
                </c:pt>
              </c:numCache>
            </c:numRef>
          </c:val>
          <c:extLst>
            <c:ext xmlns:c16="http://schemas.microsoft.com/office/drawing/2014/chart" uri="{C3380CC4-5D6E-409C-BE32-E72D297353CC}">
              <c16:uniqueId val="{00000008-451A-4D41-834B-695653018937}"/>
            </c:ext>
          </c:extLst>
        </c:ser>
        <c:dLbls>
          <c:dLblPos val="ctr"/>
          <c:showLegendKey val="0"/>
          <c:showVal val="0"/>
          <c:showCatName val="0"/>
          <c:showSerName val="0"/>
          <c:showPercent val="0"/>
          <c:showBubbleSize val="0"/>
          <c:showLeaderLines val="0"/>
        </c:dLbls>
        <c:firstSliceAng val="0"/>
      </c:pieChart>
      <c:spPr>
        <a:noFill/>
        <a:ln>
          <a:noFill/>
        </a:ln>
        <a:effectLst/>
      </c:spPr>
    </c:plotArea>
    <c:legend>
      <c:legendPos val="l"/>
      <c:legendEntry>
        <c:idx val="0"/>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lang="en-CA" sz="1197" b="0" i="0" u="none" strike="noStrike" kern="1200" baseline="0">
                <a:solidFill>
                  <a:schemeClr val="accent1"/>
                </a:solidFill>
                <a:latin typeface="+mn-lt"/>
                <a:ea typeface="+mn-ea"/>
                <a:cs typeface="+mn-cs"/>
              </a:defRPr>
            </a:pPr>
            <a:endParaRPr lang="en-US"/>
          </a:p>
        </c:txPr>
      </c:legendEntry>
      <c:legendEntry>
        <c:idx val="2"/>
        <c:txPr>
          <a:bodyPr rot="0" spcFirstLastPara="1" vertOverflow="ellipsis" vert="horz" wrap="square" anchor="ctr" anchorCtr="1"/>
          <a:lstStyle/>
          <a:p>
            <a:pPr>
              <a:defRPr lang="en-CA" sz="1197" b="0" i="0" u="none" strike="noStrike" kern="1200" baseline="0">
                <a:solidFill>
                  <a:schemeClr val="accent1"/>
                </a:solidFill>
                <a:latin typeface="+mn-lt"/>
                <a:ea typeface="+mn-ea"/>
                <a:cs typeface="+mn-cs"/>
              </a:defRPr>
            </a:pPr>
            <a:endParaRPr lang="en-US"/>
          </a:p>
        </c:txPr>
      </c:legendEntry>
      <c:legendEntry>
        <c:idx val="3"/>
        <c:txPr>
          <a:bodyPr rot="0" spcFirstLastPara="1" vertOverflow="ellipsis" vert="horz" wrap="square" anchor="ctr" anchorCtr="1"/>
          <a:lstStyle/>
          <a:p>
            <a:pPr>
              <a:defRPr lang="en-CA" sz="1197" b="0" i="0" u="none" strike="noStrike" kern="1200" baseline="0">
                <a:solidFill>
                  <a:schemeClr val="accent1"/>
                </a:solidFill>
                <a:latin typeface="+mn-lt"/>
                <a:ea typeface="+mn-ea"/>
                <a:cs typeface="+mn-cs"/>
              </a:defRPr>
            </a:pPr>
            <a:endParaRPr lang="en-US"/>
          </a:p>
        </c:txPr>
      </c:legendEntry>
      <c:layout>
        <c:manualLayout>
          <c:xMode val="edge"/>
          <c:yMode val="edge"/>
          <c:x val="1.4957265796109304E-2"/>
          <c:y val="0.39257731645140825"/>
          <c:w val="0.2794610045236896"/>
          <c:h val="0.4124085146694739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solidFill>
      <a:schemeClr val="accent1">
        <a:lumMod val="20000"/>
        <a:lumOff val="80000"/>
      </a:schemeClr>
    </a:soli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55716-2ED7-43E6-9130-59D4CCB34379}"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CA"/>
        </a:p>
      </dgm:t>
    </dgm:pt>
    <dgm:pt modelId="{2755B643-2ADE-421F-8493-B24FF1E77A25}">
      <dgm:prSet phldrT="[Text]"/>
      <dgm:spPr/>
      <dgm:t>
        <a:bodyPr/>
        <a:lstStyle/>
        <a:p>
          <a:r>
            <a:rPr lang="en-CA" dirty="0"/>
            <a:t>GIS</a:t>
          </a:r>
        </a:p>
      </dgm:t>
    </dgm:pt>
    <dgm:pt modelId="{801F3F3E-24ED-4E86-83E7-92D494561E81}" type="parTrans" cxnId="{A980D264-A3C6-4E23-AE91-5D6DF29009D6}">
      <dgm:prSet/>
      <dgm:spPr/>
      <dgm:t>
        <a:bodyPr/>
        <a:lstStyle/>
        <a:p>
          <a:endParaRPr lang="en-CA"/>
        </a:p>
      </dgm:t>
    </dgm:pt>
    <dgm:pt modelId="{3175881F-3BDF-46A5-8465-76723ED215AB}" type="sibTrans" cxnId="{A980D264-A3C6-4E23-AE91-5D6DF29009D6}">
      <dgm:prSet/>
      <dgm:spPr/>
      <dgm:t>
        <a:bodyPr/>
        <a:lstStyle/>
        <a:p>
          <a:endParaRPr lang="en-CA"/>
        </a:p>
      </dgm:t>
    </dgm:pt>
    <dgm:pt modelId="{F568DFF2-8C1F-4828-8E0B-B724A627A61D}">
      <dgm:prSet phldrT="[Text]" custT="1"/>
      <dgm:spPr/>
      <dgm:t>
        <a:bodyPr/>
        <a:lstStyle/>
        <a:p>
          <a:r>
            <a:rPr lang="en-CA" sz="1200" dirty="0"/>
            <a:t>System</a:t>
          </a:r>
        </a:p>
      </dgm:t>
    </dgm:pt>
    <dgm:pt modelId="{72F3DD01-E637-4225-8D61-CE72575BE49B}" type="parTrans" cxnId="{4260DAFE-BDB3-4E34-AC0D-433D36C674FE}">
      <dgm:prSet/>
      <dgm:spPr/>
      <dgm:t>
        <a:bodyPr/>
        <a:lstStyle/>
        <a:p>
          <a:endParaRPr lang="en-CA"/>
        </a:p>
      </dgm:t>
    </dgm:pt>
    <dgm:pt modelId="{BD2041C1-C981-4721-B3D7-6C71F6E1C935}" type="sibTrans" cxnId="{4260DAFE-BDB3-4E34-AC0D-433D36C674FE}">
      <dgm:prSet/>
      <dgm:spPr/>
      <dgm:t>
        <a:bodyPr/>
        <a:lstStyle/>
        <a:p>
          <a:endParaRPr lang="en-CA"/>
        </a:p>
      </dgm:t>
    </dgm:pt>
    <dgm:pt modelId="{CC4C1FEE-B37B-4BA8-8B9B-92243ED557D6}">
      <dgm:prSet phldrT="[Text]" custT="1"/>
      <dgm:spPr/>
      <dgm:t>
        <a:bodyPr/>
        <a:lstStyle/>
        <a:p>
          <a:r>
            <a:rPr lang="en-CA" sz="1200" dirty="0"/>
            <a:t>Tribe</a:t>
          </a:r>
        </a:p>
      </dgm:t>
    </dgm:pt>
    <dgm:pt modelId="{0C18A270-A7B2-42F0-980E-EC2B6D449964}" type="parTrans" cxnId="{F36B3032-3A54-4AC3-AAE3-2D73E230F1C0}">
      <dgm:prSet/>
      <dgm:spPr/>
      <dgm:t>
        <a:bodyPr/>
        <a:lstStyle/>
        <a:p>
          <a:endParaRPr lang="en-CA"/>
        </a:p>
      </dgm:t>
    </dgm:pt>
    <dgm:pt modelId="{6CF5F882-EEE1-448C-BD2B-5BDF4C5D4E40}" type="sibTrans" cxnId="{F36B3032-3A54-4AC3-AAE3-2D73E230F1C0}">
      <dgm:prSet/>
      <dgm:spPr/>
      <dgm:t>
        <a:bodyPr/>
        <a:lstStyle/>
        <a:p>
          <a:endParaRPr lang="en-CA"/>
        </a:p>
      </dgm:t>
    </dgm:pt>
    <dgm:pt modelId="{E4EF7CFE-A444-4EAB-9D86-3AE00DD9AB20}">
      <dgm:prSet phldrT="[Text]" custT="1"/>
      <dgm:spPr/>
      <dgm:t>
        <a:bodyPr/>
        <a:lstStyle/>
        <a:p>
          <a:r>
            <a:rPr lang="en-CA" sz="1200" dirty="0"/>
            <a:t>Data</a:t>
          </a:r>
        </a:p>
      </dgm:t>
    </dgm:pt>
    <dgm:pt modelId="{E8C1F8B3-8CEA-4A9C-9847-18638E5713C9}" type="parTrans" cxnId="{6EC864BC-E903-47FD-A81F-102EC89E1173}">
      <dgm:prSet/>
      <dgm:spPr/>
      <dgm:t>
        <a:bodyPr/>
        <a:lstStyle/>
        <a:p>
          <a:endParaRPr lang="en-CA"/>
        </a:p>
      </dgm:t>
    </dgm:pt>
    <dgm:pt modelId="{ADC7ADF8-6603-47AB-BCDB-332771A005AA}" type="sibTrans" cxnId="{6EC864BC-E903-47FD-A81F-102EC89E1173}">
      <dgm:prSet/>
      <dgm:spPr/>
      <dgm:t>
        <a:bodyPr/>
        <a:lstStyle/>
        <a:p>
          <a:endParaRPr lang="en-CA"/>
        </a:p>
      </dgm:t>
    </dgm:pt>
    <dgm:pt modelId="{CC760A17-EF9C-4B67-A8B4-6A11312C47CC}">
      <dgm:prSet phldrT="[Text]" custT="1"/>
      <dgm:spPr/>
      <dgm:t>
        <a:bodyPr/>
        <a:lstStyle/>
        <a:p>
          <a:r>
            <a:rPr lang="en-CA" sz="1200" dirty="0"/>
            <a:t>Team</a:t>
          </a:r>
        </a:p>
      </dgm:t>
    </dgm:pt>
    <dgm:pt modelId="{E88F933B-30DE-4097-8F8C-E670C3B69268}" type="parTrans" cxnId="{003338CD-0F83-4E1E-976C-503EB04C7A67}">
      <dgm:prSet/>
      <dgm:spPr/>
      <dgm:t>
        <a:bodyPr/>
        <a:lstStyle/>
        <a:p>
          <a:endParaRPr lang="en-CA"/>
        </a:p>
      </dgm:t>
    </dgm:pt>
    <dgm:pt modelId="{2092E419-E3A0-412B-B8EC-D28F241EA9D0}" type="sibTrans" cxnId="{003338CD-0F83-4E1E-976C-503EB04C7A67}">
      <dgm:prSet/>
      <dgm:spPr/>
      <dgm:t>
        <a:bodyPr/>
        <a:lstStyle/>
        <a:p>
          <a:endParaRPr lang="en-CA"/>
        </a:p>
      </dgm:t>
    </dgm:pt>
    <dgm:pt modelId="{22939082-A10B-4E4A-8D8B-CB64606F8994}">
      <dgm:prSet phldrT="[Text]" custT="1"/>
      <dgm:spPr/>
      <dgm:t>
        <a:bodyPr/>
        <a:lstStyle/>
        <a:p>
          <a:r>
            <a:rPr lang="en-CA" sz="1200" dirty="0"/>
            <a:t>Workflows</a:t>
          </a:r>
        </a:p>
      </dgm:t>
    </dgm:pt>
    <dgm:pt modelId="{4E060D69-E53F-459C-AD2B-B873316E6268}" type="parTrans" cxnId="{01D9276B-06A6-450E-BBF2-9B9F78E6836C}">
      <dgm:prSet/>
      <dgm:spPr/>
      <dgm:t>
        <a:bodyPr/>
        <a:lstStyle/>
        <a:p>
          <a:endParaRPr lang="en-CA"/>
        </a:p>
      </dgm:t>
    </dgm:pt>
    <dgm:pt modelId="{7F6A53CF-DAD1-47BF-BFA0-E38DCC8A6C14}" type="sibTrans" cxnId="{01D9276B-06A6-450E-BBF2-9B9F78E6836C}">
      <dgm:prSet/>
      <dgm:spPr/>
      <dgm:t>
        <a:bodyPr/>
        <a:lstStyle/>
        <a:p>
          <a:endParaRPr lang="en-CA"/>
        </a:p>
      </dgm:t>
    </dgm:pt>
    <dgm:pt modelId="{0074377D-F863-4F66-80FB-1D0275E571CF}">
      <dgm:prSet phldrT="[Text]" custT="1"/>
      <dgm:spPr/>
      <dgm:t>
        <a:bodyPr/>
        <a:lstStyle/>
        <a:p>
          <a:r>
            <a:rPr lang="en-CA" sz="1200" dirty="0"/>
            <a:t>Clients</a:t>
          </a:r>
        </a:p>
      </dgm:t>
    </dgm:pt>
    <dgm:pt modelId="{6CA84764-BB0A-495B-82A0-3715C0E477F2}" type="parTrans" cxnId="{99B25AFD-1FE9-4898-A9FD-3B22F1D1C645}">
      <dgm:prSet/>
      <dgm:spPr/>
      <dgm:t>
        <a:bodyPr/>
        <a:lstStyle/>
        <a:p>
          <a:endParaRPr lang="en-CA"/>
        </a:p>
      </dgm:t>
    </dgm:pt>
    <dgm:pt modelId="{E1FD6998-D90C-45E1-843D-4D17EE8FD31C}" type="sibTrans" cxnId="{99B25AFD-1FE9-4898-A9FD-3B22F1D1C645}">
      <dgm:prSet/>
      <dgm:spPr/>
      <dgm:t>
        <a:bodyPr/>
        <a:lstStyle/>
        <a:p>
          <a:endParaRPr lang="en-CA"/>
        </a:p>
      </dgm:t>
    </dgm:pt>
    <dgm:pt modelId="{8A46B3E3-4332-4950-91C8-26942025B6CA}" type="pres">
      <dgm:prSet presAssocID="{B6355716-2ED7-43E6-9130-59D4CCB34379}" presName="Name0" presStyleCnt="0">
        <dgm:presLayoutVars>
          <dgm:chMax val="1"/>
          <dgm:dir/>
          <dgm:animLvl val="ctr"/>
          <dgm:resizeHandles val="exact"/>
        </dgm:presLayoutVars>
      </dgm:prSet>
      <dgm:spPr/>
    </dgm:pt>
    <dgm:pt modelId="{A64C1AC2-8347-49C6-9770-B8FE4F8CE9E1}" type="pres">
      <dgm:prSet presAssocID="{2755B643-2ADE-421F-8493-B24FF1E77A25}" presName="centerShape" presStyleLbl="node0" presStyleIdx="0" presStyleCnt="1"/>
      <dgm:spPr/>
    </dgm:pt>
    <dgm:pt modelId="{AB107FEF-5F4B-4572-A02D-786CA9656170}" type="pres">
      <dgm:prSet presAssocID="{F568DFF2-8C1F-4828-8E0B-B724A627A61D}" presName="node" presStyleLbl="node1" presStyleIdx="0" presStyleCnt="6" custScaleX="121000" custScaleY="121000">
        <dgm:presLayoutVars>
          <dgm:bulletEnabled val="1"/>
        </dgm:presLayoutVars>
      </dgm:prSet>
      <dgm:spPr/>
    </dgm:pt>
    <dgm:pt modelId="{5D43EAE8-556D-4774-B284-77A4124AC262}" type="pres">
      <dgm:prSet presAssocID="{F568DFF2-8C1F-4828-8E0B-B724A627A61D}" presName="dummy" presStyleCnt="0"/>
      <dgm:spPr/>
    </dgm:pt>
    <dgm:pt modelId="{27CDC193-99E3-49C8-A8D1-50B30F157966}" type="pres">
      <dgm:prSet presAssocID="{BD2041C1-C981-4721-B3D7-6C71F6E1C935}" presName="sibTrans" presStyleLbl="sibTrans2D1" presStyleIdx="0" presStyleCnt="6"/>
      <dgm:spPr/>
    </dgm:pt>
    <dgm:pt modelId="{D0204602-99E3-40C3-91F6-406E4D328B58}" type="pres">
      <dgm:prSet presAssocID="{E4EF7CFE-A444-4EAB-9D86-3AE00DD9AB20}" presName="node" presStyleLbl="node1" presStyleIdx="1" presStyleCnt="6" custScaleX="121000" custScaleY="121000" custRadScaleRad="102135" custRadScaleInc="3445">
        <dgm:presLayoutVars>
          <dgm:bulletEnabled val="1"/>
        </dgm:presLayoutVars>
      </dgm:prSet>
      <dgm:spPr/>
    </dgm:pt>
    <dgm:pt modelId="{86375FBC-1964-4573-BEC1-301FCEF27867}" type="pres">
      <dgm:prSet presAssocID="{E4EF7CFE-A444-4EAB-9D86-3AE00DD9AB20}" presName="dummy" presStyleCnt="0"/>
      <dgm:spPr/>
    </dgm:pt>
    <dgm:pt modelId="{5FC899DD-74AD-454F-8363-3DD51BA10F3B}" type="pres">
      <dgm:prSet presAssocID="{ADC7ADF8-6603-47AB-BCDB-332771A005AA}" presName="sibTrans" presStyleLbl="sibTrans2D1" presStyleIdx="1" presStyleCnt="6"/>
      <dgm:spPr/>
    </dgm:pt>
    <dgm:pt modelId="{608926BF-B6EA-4768-8C32-468BB737A29E}" type="pres">
      <dgm:prSet presAssocID="{CC760A17-EF9C-4B67-A8B4-6A11312C47CC}" presName="node" presStyleLbl="node1" presStyleIdx="2" presStyleCnt="6" custScaleX="121000" custScaleY="121000">
        <dgm:presLayoutVars>
          <dgm:bulletEnabled val="1"/>
        </dgm:presLayoutVars>
      </dgm:prSet>
      <dgm:spPr/>
    </dgm:pt>
    <dgm:pt modelId="{E4D87ACA-9D2A-4B03-BCD1-8B2758ED95A5}" type="pres">
      <dgm:prSet presAssocID="{CC760A17-EF9C-4B67-A8B4-6A11312C47CC}" presName="dummy" presStyleCnt="0"/>
      <dgm:spPr/>
    </dgm:pt>
    <dgm:pt modelId="{BDFE8DEC-E41A-42C7-AB28-D941D370AA6B}" type="pres">
      <dgm:prSet presAssocID="{2092E419-E3A0-412B-B8EC-D28F241EA9D0}" presName="sibTrans" presStyleLbl="sibTrans2D1" presStyleIdx="2" presStyleCnt="6"/>
      <dgm:spPr/>
    </dgm:pt>
    <dgm:pt modelId="{C7FCB795-B261-42E3-A62C-383B583F9558}" type="pres">
      <dgm:prSet presAssocID="{22939082-A10B-4E4A-8D8B-CB64606F8994}" presName="node" presStyleLbl="node1" presStyleIdx="3" presStyleCnt="6" custScaleX="121000" custScaleY="121000">
        <dgm:presLayoutVars>
          <dgm:bulletEnabled val="1"/>
        </dgm:presLayoutVars>
      </dgm:prSet>
      <dgm:spPr/>
    </dgm:pt>
    <dgm:pt modelId="{C8E65994-66FE-4233-978E-FF75685CBD56}" type="pres">
      <dgm:prSet presAssocID="{22939082-A10B-4E4A-8D8B-CB64606F8994}" presName="dummy" presStyleCnt="0"/>
      <dgm:spPr/>
    </dgm:pt>
    <dgm:pt modelId="{A4EF63F8-7E9B-4E64-A0A7-88191A87C23F}" type="pres">
      <dgm:prSet presAssocID="{7F6A53CF-DAD1-47BF-BFA0-E38DCC8A6C14}" presName="sibTrans" presStyleLbl="sibTrans2D1" presStyleIdx="3" presStyleCnt="6"/>
      <dgm:spPr/>
    </dgm:pt>
    <dgm:pt modelId="{91F328BA-53FA-4FD0-839F-EBBFF53B59AD}" type="pres">
      <dgm:prSet presAssocID="{0074377D-F863-4F66-80FB-1D0275E571CF}" presName="node" presStyleLbl="node1" presStyleIdx="4" presStyleCnt="6" custScaleX="121000" custScaleY="121000">
        <dgm:presLayoutVars>
          <dgm:bulletEnabled val="1"/>
        </dgm:presLayoutVars>
      </dgm:prSet>
      <dgm:spPr/>
    </dgm:pt>
    <dgm:pt modelId="{6BE18998-BBF8-4727-AC67-5BDF9BA3C31B}" type="pres">
      <dgm:prSet presAssocID="{0074377D-F863-4F66-80FB-1D0275E571CF}" presName="dummy" presStyleCnt="0"/>
      <dgm:spPr/>
    </dgm:pt>
    <dgm:pt modelId="{472CDA6F-D1DB-4205-B975-8EE7C5DA3074}" type="pres">
      <dgm:prSet presAssocID="{E1FD6998-D90C-45E1-843D-4D17EE8FD31C}" presName="sibTrans" presStyleLbl="sibTrans2D1" presStyleIdx="4" presStyleCnt="6"/>
      <dgm:spPr/>
    </dgm:pt>
    <dgm:pt modelId="{43B56D13-8704-4848-8697-D888C0137038}" type="pres">
      <dgm:prSet presAssocID="{CC4C1FEE-B37B-4BA8-8B9B-92243ED557D6}" presName="node" presStyleLbl="node1" presStyleIdx="5" presStyleCnt="6" custScaleX="121000" custScaleY="121000">
        <dgm:presLayoutVars>
          <dgm:bulletEnabled val="1"/>
        </dgm:presLayoutVars>
      </dgm:prSet>
      <dgm:spPr/>
    </dgm:pt>
    <dgm:pt modelId="{AD31E38D-9D6F-47B4-AE34-E6BD5115D01A}" type="pres">
      <dgm:prSet presAssocID="{CC4C1FEE-B37B-4BA8-8B9B-92243ED557D6}" presName="dummy" presStyleCnt="0"/>
      <dgm:spPr/>
    </dgm:pt>
    <dgm:pt modelId="{E541E1F4-AD2E-4DE1-9636-C26781311D30}" type="pres">
      <dgm:prSet presAssocID="{6CF5F882-EEE1-448C-BD2B-5BDF4C5D4E40}" presName="sibTrans" presStyleLbl="sibTrans2D1" presStyleIdx="5" presStyleCnt="6"/>
      <dgm:spPr/>
    </dgm:pt>
  </dgm:ptLst>
  <dgm:cxnLst>
    <dgm:cxn modelId="{459F4A01-0AD9-4EAD-8FC3-1E8BE9D8690F}" type="presOf" srcId="{6CF5F882-EEE1-448C-BD2B-5BDF4C5D4E40}" destId="{E541E1F4-AD2E-4DE1-9636-C26781311D30}" srcOrd="0" destOrd="0" presId="urn:microsoft.com/office/officeart/2005/8/layout/radial6"/>
    <dgm:cxn modelId="{89A44C0A-7474-48BA-BC6C-936BA01DF49A}" type="presOf" srcId="{CC4C1FEE-B37B-4BA8-8B9B-92243ED557D6}" destId="{43B56D13-8704-4848-8697-D888C0137038}" srcOrd="0" destOrd="0" presId="urn:microsoft.com/office/officeart/2005/8/layout/radial6"/>
    <dgm:cxn modelId="{B26A172F-BD50-4448-AC5B-76F402AA2DC8}" type="presOf" srcId="{2092E419-E3A0-412B-B8EC-D28F241EA9D0}" destId="{BDFE8DEC-E41A-42C7-AB28-D941D370AA6B}" srcOrd="0" destOrd="0" presId="urn:microsoft.com/office/officeart/2005/8/layout/radial6"/>
    <dgm:cxn modelId="{F36B3032-3A54-4AC3-AAE3-2D73E230F1C0}" srcId="{2755B643-2ADE-421F-8493-B24FF1E77A25}" destId="{CC4C1FEE-B37B-4BA8-8B9B-92243ED557D6}" srcOrd="5" destOrd="0" parTransId="{0C18A270-A7B2-42F0-980E-EC2B6D449964}" sibTransId="{6CF5F882-EEE1-448C-BD2B-5BDF4C5D4E40}"/>
    <dgm:cxn modelId="{8F902F5C-9DA2-4AC8-ADB8-CAF22968F467}" type="presOf" srcId="{BD2041C1-C981-4721-B3D7-6C71F6E1C935}" destId="{27CDC193-99E3-49C8-A8D1-50B30F157966}" srcOrd="0" destOrd="0" presId="urn:microsoft.com/office/officeart/2005/8/layout/radial6"/>
    <dgm:cxn modelId="{6818D162-DA50-434C-8790-7F31154343DC}" type="presOf" srcId="{F568DFF2-8C1F-4828-8E0B-B724A627A61D}" destId="{AB107FEF-5F4B-4572-A02D-786CA9656170}" srcOrd="0" destOrd="0" presId="urn:microsoft.com/office/officeart/2005/8/layout/radial6"/>
    <dgm:cxn modelId="{A980D264-A3C6-4E23-AE91-5D6DF29009D6}" srcId="{B6355716-2ED7-43E6-9130-59D4CCB34379}" destId="{2755B643-2ADE-421F-8493-B24FF1E77A25}" srcOrd="0" destOrd="0" parTransId="{801F3F3E-24ED-4E86-83E7-92D494561E81}" sibTransId="{3175881F-3BDF-46A5-8465-76723ED215AB}"/>
    <dgm:cxn modelId="{15D25A4A-E391-4CB0-B059-802FA94CEDD5}" type="presOf" srcId="{E4EF7CFE-A444-4EAB-9D86-3AE00DD9AB20}" destId="{D0204602-99E3-40C3-91F6-406E4D328B58}" srcOrd="0" destOrd="0" presId="urn:microsoft.com/office/officeart/2005/8/layout/radial6"/>
    <dgm:cxn modelId="{01D9276B-06A6-450E-BBF2-9B9F78E6836C}" srcId="{2755B643-2ADE-421F-8493-B24FF1E77A25}" destId="{22939082-A10B-4E4A-8D8B-CB64606F8994}" srcOrd="3" destOrd="0" parTransId="{4E060D69-E53F-459C-AD2B-B873316E6268}" sibTransId="{7F6A53CF-DAD1-47BF-BFA0-E38DCC8A6C14}"/>
    <dgm:cxn modelId="{80C4C36B-AE6D-47F3-9D4D-9DD16CF696D2}" type="presOf" srcId="{22939082-A10B-4E4A-8D8B-CB64606F8994}" destId="{C7FCB795-B261-42E3-A62C-383B583F9558}" srcOrd="0" destOrd="0" presId="urn:microsoft.com/office/officeart/2005/8/layout/radial6"/>
    <dgm:cxn modelId="{52A8DD6E-899B-497A-B702-1BE8186A3D7F}" type="presOf" srcId="{ADC7ADF8-6603-47AB-BCDB-332771A005AA}" destId="{5FC899DD-74AD-454F-8363-3DD51BA10F3B}" srcOrd="0" destOrd="0" presId="urn:microsoft.com/office/officeart/2005/8/layout/radial6"/>
    <dgm:cxn modelId="{A38C8258-62E4-42E7-AAAA-3DAA532A81DF}" type="presOf" srcId="{0074377D-F863-4F66-80FB-1D0275E571CF}" destId="{91F328BA-53FA-4FD0-839F-EBBFF53B59AD}" srcOrd="0" destOrd="0" presId="urn:microsoft.com/office/officeart/2005/8/layout/radial6"/>
    <dgm:cxn modelId="{E8761084-900F-422E-8337-B8314DD8CA28}" type="presOf" srcId="{E1FD6998-D90C-45E1-843D-4D17EE8FD31C}" destId="{472CDA6F-D1DB-4205-B975-8EE7C5DA3074}" srcOrd="0" destOrd="0" presId="urn:microsoft.com/office/officeart/2005/8/layout/radial6"/>
    <dgm:cxn modelId="{A8ABE487-0439-4E54-9BB7-E19AE90B7D54}" type="presOf" srcId="{CC760A17-EF9C-4B67-A8B4-6A11312C47CC}" destId="{608926BF-B6EA-4768-8C32-468BB737A29E}" srcOrd="0" destOrd="0" presId="urn:microsoft.com/office/officeart/2005/8/layout/radial6"/>
    <dgm:cxn modelId="{6E50FF95-B561-440C-B038-53A131324201}" type="presOf" srcId="{B6355716-2ED7-43E6-9130-59D4CCB34379}" destId="{8A46B3E3-4332-4950-91C8-26942025B6CA}" srcOrd="0" destOrd="0" presId="urn:microsoft.com/office/officeart/2005/8/layout/radial6"/>
    <dgm:cxn modelId="{6EC864BC-E903-47FD-A81F-102EC89E1173}" srcId="{2755B643-2ADE-421F-8493-B24FF1E77A25}" destId="{E4EF7CFE-A444-4EAB-9D86-3AE00DD9AB20}" srcOrd="1" destOrd="0" parTransId="{E8C1F8B3-8CEA-4A9C-9847-18638E5713C9}" sibTransId="{ADC7ADF8-6603-47AB-BCDB-332771A005AA}"/>
    <dgm:cxn modelId="{E8A9A2C4-DC04-48FA-81A8-C8130191B71A}" type="presOf" srcId="{7F6A53CF-DAD1-47BF-BFA0-E38DCC8A6C14}" destId="{A4EF63F8-7E9B-4E64-A0A7-88191A87C23F}" srcOrd="0" destOrd="0" presId="urn:microsoft.com/office/officeart/2005/8/layout/radial6"/>
    <dgm:cxn modelId="{003338CD-0F83-4E1E-976C-503EB04C7A67}" srcId="{2755B643-2ADE-421F-8493-B24FF1E77A25}" destId="{CC760A17-EF9C-4B67-A8B4-6A11312C47CC}" srcOrd="2" destOrd="0" parTransId="{E88F933B-30DE-4097-8F8C-E670C3B69268}" sibTransId="{2092E419-E3A0-412B-B8EC-D28F241EA9D0}"/>
    <dgm:cxn modelId="{D82198F9-229C-4A97-8C8F-4F33F06BEEAB}" type="presOf" srcId="{2755B643-2ADE-421F-8493-B24FF1E77A25}" destId="{A64C1AC2-8347-49C6-9770-B8FE4F8CE9E1}" srcOrd="0" destOrd="0" presId="urn:microsoft.com/office/officeart/2005/8/layout/radial6"/>
    <dgm:cxn modelId="{99B25AFD-1FE9-4898-A9FD-3B22F1D1C645}" srcId="{2755B643-2ADE-421F-8493-B24FF1E77A25}" destId="{0074377D-F863-4F66-80FB-1D0275E571CF}" srcOrd="4" destOrd="0" parTransId="{6CA84764-BB0A-495B-82A0-3715C0E477F2}" sibTransId="{E1FD6998-D90C-45E1-843D-4D17EE8FD31C}"/>
    <dgm:cxn modelId="{4260DAFE-BDB3-4E34-AC0D-433D36C674FE}" srcId="{2755B643-2ADE-421F-8493-B24FF1E77A25}" destId="{F568DFF2-8C1F-4828-8E0B-B724A627A61D}" srcOrd="0" destOrd="0" parTransId="{72F3DD01-E637-4225-8D61-CE72575BE49B}" sibTransId="{BD2041C1-C981-4721-B3D7-6C71F6E1C935}"/>
    <dgm:cxn modelId="{F52619EE-7E66-4FB4-ADEB-B3E1C9BF3CE0}" type="presParOf" srcId="{8A46B3E3-4332-4950-91C8-26942025B6CA}" destId="{A64C1AC2-8347-49C6-9770-B8FE4F8CE9E1}" srcOrd="0" destOrd="0" presId="urn:microsoft.com/office/officeart/2005/8/layout/radial6"/>
    <dgm:cxn modelId="{03CAA051-2A17-43A3-A161-C9C1111BA1E9}" type="presParOf" srcId="{8A46B3E3-4332-4950-91C8-26942025B6CA}" destId="{AB107FEF-5F4B-4572-A02D-786CA9656170}" srcOrd="1" destOrd="0" presId="urn:microsoft.com/office/officeart/2005/8/layout/radial6"/>
    <dgm:cxn modelId="{61695D00-36B3-4F25-852B-C60BC51932CA}" type="presParOf" srcId="{8A46B3E3-4332-4950-91C8-26942025B6CA}" destId="{5D43EAE8-556D-4774-B284-77A4124AC262}" srcOrd="2" destOrd="0" presId="urn:microsoft.com/office/officeart/2005/8/layout/radial6"/>
    <dgm:cxn modelId="{21EE827E-47B0-4936-A4AF-56C79C062D2C}" type="presParOf" srcId="{8A46B3E3-4332-4950-91C8-26942025B6CA}" destId="{27CDC193-99E3-49C8-A8D1-50B30F157966}" srcOrd="3" destOrd="0" presId="urn:microsoft.com/office/officeart/2005/8/layout/radial6"/>
    <dgm:cxn modelId="{B2CA10A9-ADBB-4603-B067-6DCC26E9573B}" type="presParOf" srcId="{8A46B3E3-4332-4950-91C8-26942025B6CA}" destId="{D0204602-99E3-40C3-91F6-406E4D328B58}" srcOrd="4" destOrd="0" presId="urn:microsoft.com/office/officeart/2005/8/layout/radial6"/>
    <dgm:cxn modelId="{FAF56CD1-952F-4FF4-B6DF-9E58ABEF4B1D}" type="presParOf" srcId="{8A46B3E3-4332-4950-91C8-26942025B6CA}" destId="{86375FBC-1964-4573-BEC1-301FCEF27867}" srcOrd="5" destOrd="0" presId="urn:microsoft.com/office/officeart/2005/8/layout/radial6"/>
    <dgm:cxn modelId="{8BF3D9D2-AD88-43C0-AC36-055FB6285130}" type="presParOf" srcId="{8A46B3E3-4332-4950-91C8-26942025B6CA}" destId="{5FC899DD-74AD-454F-8363-3DD51BA10F3B}" srcOrd="6" destOrd="0" presId="urn:microsoft.com/office/officeart/2005/8/layout/radial6"/>
    <dgm:cxn modelId="{388EFFD3-CEBC-4F3E-90F2-FA0D82783AD0}" type="presParOf" srcId="{8A46B3E3-4332-4950-91C8-26942025B6CA}" destId="{608926BF-B6EA-4768-8C32-468BB737A29E}" srcOrd="7" destOrd="0" presId="urn:microsoft.com/office/officeart/2005/8/layout/radial6"/>
    <dgm:cxn modelId="{EFCDF525-1B5D-492F-81AE-783C7BB2AE14}" type="presParOf" srcId="{8A46B3E3-4332-4950-91C8-26942025B6CA}" destId="{E4D87ACA-9D2A-4B03-BCD1-8B2758ED95A5}" srcOrd="8" destOrd="0" presId="urn:microsoft.com/office/officeart/2005/8/layout/radial6"/>
    <dgm:cxn modelId="{A82C8EB5-9B9B-4A84-AECC-E586E8ADD3F5}" type="presParOf" srcId="{8A46B3E3-4332-4950-91C8-26942025B6CA}" destId="{BDFE8DEC-E41A-42C7-AB28-D941D370AA6B}" srcOrd="9" destOrd="0" presId="urn:microsoft.com/office/officeart/2005/8/layout/radial6"/>
    <dgm:cxn modelId="{1D6DA30B-50F0-4856-90A1-736F889FE107}" type="presParOf" srcId="{8A46B3E3-4332-4950-91C8-26942025B6CA}" destId="{C7FCB795-B261-42E3-A62C-383B583F9558}" srcOrd="10" destOrd="0" presId="urn:microsoft.com/office/officeart/2005/8/layout/radial6"/>
    <dgm:cxn modelId="{53A1ADB5-8CD9-49DF-AA8A-A45E4F74FBB3}" type="presParOf" srcId="{8A46B3E3-4332-4950-91C8-26942025B6CA}" destId="{C8E65994-66FE-4233-978E-FF75685CBD56}" srcOrd="11" destOrd="0" presId="urn:microsoft.com/office/officeart/2005/8/layout/radial6"/>
    <dgm:cxn modelId="{E66C8F13-A2E0-47B0-B054-09A2CF7AC184}" type="presParOf" srcId="{8A46B3E3-4332-4950-91C8-26942025B6CA}" destId="{A4EF63F8-7E9B-4E64-A0A7-88191A87C23F}" srcOrd="12" destOrd="0" presId="urn:microsoft.com/office/officeart/2005/8/layout/radial6"/>
    <dgm:cxn modelId="{E0C78EF4-EE06-46A8-B465-2FB084A411E9}" type="presParOf" srcId="{8A46B3E3-4332-4950-91C8-26942025B6CA}" destId="{91F328BA-53FA-4FD0-839F-EBBFF53B59AD}" srcOrd="13" destOrd="0" presId="urn:microsoft.com/office/officeart/2005/8/layout/radial6"/>
    <dgm:cxn modelId="{F0B1651D-8AEB-4F53-899C-2A6BBF3C1884}" type="presParOf" srcId="{8A46B3E3-4332-4950-91C8-26942025B6CA}" destId="{6BE18998-BBF8-4727-AC67-5BDF9BA3C31B}" srcOrd="14" destOrd="0" presId="urn:microsoft.com/office/officeart/2005/8/layout/radial6"/>
    <dgm:cxn modelId="{FDB745B1-C291-4F85-A1CB-1EBBE47A6A21}" type="presParOf" srcId="{8A46B3E3-4332-4950-91C8-26942025B6CA}" destId="{472CDA6F-D1DB-4205-B975-8EE7C5DA3074}" srcOrd="15" destOrd="0" presId="urn:microsoft.com/office/officeart/2005/8/layout/radial6"/>
    <dgm:cxn modelId="{AA6F3624-CC4F-4163-99EA-F318B8EA5F14}" type="presParOf" srcId="{8A46B3E3-4332-4950-91C8-26942025B6CA}" destId="{43B56D13-8704-4848-8697-D888C0137038}" srcOrd="16" destOrd="0" presId="urn:microsoft.com/office/officeart/2005/8/layout/radial6"/>
    <dgm:cxn modelId="{F63F36C1-5209-4F1E-BF2A-B83867EF7C58}" type="presParOf" srcId="{8A46B3E3-4332-4950-91C8-26942025B6CA}" destId="{AD31E38D-9D6F-47B4-AE34-E6BD5115D01A}" srcOrd="17" destOrd="0" presId="urn:microsoft.com/office/officeart/2005/8/layout/radial6"/>
    <dgm:cxn modelId="{506E1E92-EF5F-4CB0-9D33-EC60C2040105}" type="presParOf" srcId="{8A46B3E3-4332-4950-91C8-26942025B6CA}" destId="{E541E1F4-AD2E-4DE1-9636-C26781311D30}"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F7012-5B77-4929-B353-261F6C47AEDC}"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CA"/>
        </a:p>
      </dgm:t>
    </dgm:pt>
    <dgm:pt modelId="{CB5540FD-90B0-42B5-B7E8-A480E39C0C7B}">
      <dgm:prSet phldrT="[Text]" custT="1"/>
      <dgm:spPr>
        <a:solidFill>
          <a:schemeClr val="accent3">
            <a:lumMod val="75000"/>
          </a:schemeClr>
        </a:solidFill>
      </dgm:spPr>
      <dgm:t>
        <a:bodyPr/>
        <a:lstStyle/>
        <a:p>
          <a:r>
            <a:rPr lang="en-CA" sz="2400" dirty="0"/>
            <a:t>Leadership</a:t>
          </a:r>
          <a:endParaRPr lang="en-CA" sz="2000" dirty="0"/>
        </a:p>
      </dgm:t>
    </dgm:pt>
    <dgm:pt modelId="{11A35560-FD09-48AB-8362-74FF1586F1F7}" type="parTrans" cxnId="{B619F1CB-87CB-4EC9-92BA-9D867DE5C9FB}">
      <dgm:prSet/>
      <dgm:spPr/>
      <dgm:t>
        <a:bodyPr/>
        <a:lstStyle/>
        <a:p>
          <a:endParaRPr lang="en-CA"/>
        </a:p>
      </dgm:t>
    </dgm:pt>
    <dgm:pt modelId="{5498945D-7BCD-4032-B311-AFA325BA282E}" type="sibTrans" cxnId="{B619F1CB-87CB-4EC9-92BA-9D867DE5C9FB}">
      <dgm:prSet/>
      <dgm:spPr/>
      <dgm:t>
        <a:bodyPr/>
        <a:lstStyle/>
        <a:p>
          <a:endParaRPr lang="en-CA"/>
        </a:p>
      </dgm:t>
    </dgm:pt>
    <dgm:pt modelId="{AB1E818E-ED18-4AFE-9EC7-125BE954E07B}">
      <dgm:prSet phldrT="[Text]" custT="1"/>
      <dgm:spPr>
        <a:solidFill>
          <a:schemeClr val="accent3"/>
        </a:solidFill>
      </dgm:spPr>
      <dgm:t>
        <a:bodyPr/>
        <a:lstStyle/>
        <a:p>
          <a:r>
            <a:rPr lang="en-CA" sz="2000" dirty="0"/>
            <a:t>Departments</a:t>
          </a:r>
          <a:endParaRPr lang="en-CA" sz="2500" dirty="0"/>
        </a:p>
      </dgm:t>
    </dgm:pt>
    <dgm:pt modelId="{E0BFA385-2F91-4941-9F0E-31422C46B61C}" type="parTrans" cxnId="{208077A7-7972-48D0-8D59-18E291941EB8}">
      <dgm:prSet/>
      <dgm:spPr/>
      <dgm:t>
        <a:bodyPr/>
        <a:lstStyle/>
        <a:p>
          <a:endParaRPr lang="en-CA"/>
        </a:p>
      </dgm:t>
    </dgm:pt>
    <dgm:pt modelId="{F0830E25-853D-4242-A63E-AD0684246B18}" type="sibTrans" cxnId="{208077A7-7972-48D0-8D59-18E291941EB8}">
      <dgm:prSet/>
      <dgm:spPr/>
      <dgm:t>
        <a:bodyPr/>
        <a:lstStyle/>
        <a:p>
          <a:endParaRPr lang="en-CA"/>
        </a:p>
      </dgm:t>
    </dgm:pt>
    <dgm:pt modelId="{03088694-D975-45F9-8B26-3D7A03254F81}">
      <dgm:prSet phldrT="[Text]" custT="1"/>
      <dgm:spPr/>
      <dgm:t>
        <a:bodyPr/>
        <a:lstStyle/>
        <a:p>
          <a:r>
            <a:rPr lang="en-CA" sz="1600" dirty="0"/>
            <a:t>Primary Client Department</a:t>
          </a:r>
        </a:p>
      </dgm:t>
    </dgm:pt>
    <dgm:pt modelId="{5830D057-6DB4-4C0F-8A9C-F20517DA9F09}" type="parTrans" cxnId="{71C9796F-4EEC-4366-91F0-FAD82D4F250F}">
      <dgm:prSet/>
      <dgm:spPr/>
      <dgm:t>
        <a:bodyPr/>
        <a:lstStyle/>
        <a:p>
          <a:endParaRPr lang="en-CA"/>
        </a:p>
      </dgm:t>
    </dgm:pt>
    <dgm:pt modelId="{B2E41747-E60A-4778-BD39-9512B0A66027}" type="sibTrans" cxnId="{71C9796F-4EEC-4366-91F0-FAD82D4F250F}">
      <dgm:prSet/>
      <dgm:spPr/>
      <dgm:t>
        <a:bodyPr/>
        <a:lstStyle/>
        <a:p>
          <a:endParaRPr lang="en-CA"/>
        </a:p>
      </dgm:t>
    </dgm:pt>
    <dgm:pt modelId="{92C3BAC8-919A-4F04-AA95-2A6C8BB7B5C1}">
      <dgm:prSet phldrT="[Text]" custT="1"/>
      <dgm:spPr/>
      <dgm:t>
        <a:bodyPr/>
        <a:lstStyle/>
        <a:p>
          <a:r>
            <a:rPr lang="en-CA" sz="2100" dirty="0"/>
            <a:t>IT </a:t>
          </a:r>
          <a:r>
            <a:rPr lang="en-CA" sz="2000" dirty="0"/>
            <a:t>Department</a:t>
          </a:r>
          <a:endParaRPr lang="en-CA" sz="2100" dirty="0"/>
        </a:p>
      </dgm:t>
    </dgm:pt>
    <dgm:pt modelId="{CC4EFAAE-2452-43C1-9749-7837FA1F4A29}" type="parTrans" cxnId="{B21FDC1A-AE45-4145-9303-E0E264A46F05}">
      <dgm:prSet/>
      <dgm:spPr/>
      <dgm:t>
        <a:bodyPr/>
        <a:lstStyle/>
        <a:p>
          <a:endParaRPr lang="en-CA"/>
        </a:p>
      </dgm:t>
    </dgm:pt>
    <dgm:pt modelId="{9DE64573-E674-4618-B464-D27C8DAC0601}" type="sibTrans" cxnId="{B21FDC1A-AE45-4145-9303-E0E264A46F05}">
      <dgm:prSet/>
      <dgm:spPr/>
      <dgm:t>
        <a:bodyPr/>
        <a:lstStyle/>
        <a:p>
          <a:endParaRPr lang="en-CA"/>
        </a:p>
      </dgm:t>
    </dgm:pt>
    <dgm:pt modelId="{4DBA7210-6267-6D4C-AC14-3FA3AC286BDB}">
      <dgm:prSet/>
      <dgm:spPr/>
      <dgm:t>
        <a:bodyPr/>
        <a:lstStyle/>
        <a:p>
          <a:r>
            <a:rPr lang="en-US" dirty="0"/>
            <a:t>Apps</a:t>
          </a:r>
        </a:p>
      </dgm:t>
    </dgm:pt>
    <dgm:pt modelId="{F3F76C0F-0DE9-6543-BB4F-9862356A0145}" type="parTrans" cxnId="{139223AD-7CA0-1F4A-99C5-CF135F0ABFE2}">
      <dgm:prSet/>
      <dgm:spPr/>
      <dgm:t>
        <a:bodyPr/>
        <a:lstStyle/>
        <a:p>
          <a:endParaRPr lang="en-US"/>
        </a:p>
      </dgm:t>
    </dgm:pt>
    <dgm:pt modelId="{3629B980-E442-2A44-ADFC-EFC008899C1D}" type="sibTrans" cxnId="{139223AD-7CA0-1F4A-99C5-CF135F0ABFE2}">
      <dgm:prSet/>
      <dgm:spPr/>
      <dgm:t>
        <a:bodyPr/>
        <a:lstStyle/>
        <a:p>
          <a:endParaRPr lang="en-US"/>
        </a:p>
      </dgm:t>
    </dgm:pt>
    <dgm:pt modelId="{07329A73-6A40-114A-A7D1-FE280D4C59D2}">
      <dgm:prSet/>
      <dgm:spPr/>
      <dgm:t>
        <a:bodyPr/>
        <a:lstStyle/>
        <a:p>
          <a:r>
            <a:rPr lang="en-US" dirty="0"/>
            <a:t>Security</a:t>
          </a:r>
        </a:p>
      </dgm:t>
    </dgm:pt>
    <dgm:pt modelId="{B77FF868-A012-1C45-92A6-4CB5479E5DC3}" type="parTrans" cxnId="{0AF6C661-0E29-6D4E-BC9E-13A133128AFC}">
      <dgm:prSet/>
      <dgm:spPr/>
      <dgm:t>
        <a:bodyPr/>
        <a:lstStyle/>
        <a:p>
          <a:endParaRPr lang="en-US"/>
        </a:p>
      </dgm:t>
    </dgm:pt>
    <dgm:pt modelId="{8BA978CC-53AF-8A40-909A-FAB391274EA3}" type="sibTrans" cxnId="{0AF6C661-0E29-6D4E-BC9E-13A133128AFC}">
      <dgm:prSet/>
      <dgm:spPr/>
      <dgm:t>
        <a:bodyPr/>
        <a:lstStyle/>
        <a:p>
          <a:endParaRPr lang="en-US"/>
        </a:p>
      </dgm:t>
    </dgm:pt>
    <dgm:pt modelId="{E409256F-209A-0847-9068-5B00E2F73992}">
      <dgm:prSet/>
      <dgm:spPr/>
      <dgm:t>
        <a:bodyPr/>
        <a:lstStyle/>
        <a:p>
          <a:r>
            <a:rPr lang="en-US" dirty="0"/>
            <a:t>Infra-structure</a:t>
          </a:r>
        </a:p>
      </dgm:t>
    </dgm:pt>
    <dgm:pt modelId="{64D7BA1B-36A6-FC40-86E1-014A89A49712}" type="parTrans" cxnId="{B3CC1B5C-546C-BC40-BB5E-7ED416BDFB88}">
      <dgm:prSet/>
      <dgm:spPr/>
      <dgm:t>
        <a:bodyPr/>
        <a:lstStyle/>
        <a:p>
          <a:endParaRPr lang="en-US"/>
        </a:p>
      </dgm:t>
    </dgm:pt>
    <dgm:pt modelId="{F6A27727-0CCD-AE47-8A8D-07828BE204F2}" type="sibTrans" cxnId="{B3CC1B5C-546C-BC40-BB5E-7ED416BDFB88}">
      <dgm:prSet/>
      <dgm:spPr/>
      <dgm:t>
        <a:bodyPr/>
        <a:lstStyle/>
        <a:p>
          <a:endParaRPr lang="en-US"/>
        </a:p>
      </dgm:t>
    </dgm:pt>
    <dgm:pt modelId="{2256F50D-C80D-AC44-B656-BD6D9689F04D}">
      <dgm:prSet custT="1"/>
      <dgm:spPr>
        <a:solidFill>
          <a:schemeClr val="accent1"/>
        </a:solidFill>
      </dgm:spPr>
      <dgm:t>
        <a:bodyPr/>
        <a:lstStyle/>
        <a:p>
          <a:r>
            <a:rPr lang="en-CA" sz="2000" dirty="0"/>
            <a:t>GIS </a:t>
          </a:r>
          <a:r>
            <a:rPr lang="en-CA" sz="1800" dirty="0"/>
            <a:t>Office</a:t>
          </a:r>
          <a:r>
            <a:rPr lang="en-CA" sz="2000" dirty="0"/>
            <a:t> </a:t>
          </a:r>
        </a:p>
        <a:p>
          <a:r>
            <a:rPr lang="en-CA" sz="2000" dirty="0"/>
            <a:t>as </a:t>
          </a:r>
          <a:r>
            <a:rPr lang="en-CA" sz="1800" dirty="0"/>
            <a:t>BRM</a:t>
          </a:r>
          <a:endParaRPr lang="en-US" sz="2000" dirty="0"/>
        </a:p>
      </dgm:t>
    </dgm:pt>
    <dgm:pt modelId="{F7835D7B-2A0A-2645-ADBC-00CC5DFD9C3F}" type="parTrans" cxnId="{78B3ABB1-655B-AF43-B616-AAB908B1C5CC}">
      <dgm:prSet/>
      <dgm:spPr/>
      <dgm:t>
        <a:bodyPr/>
        <a:lstStyle/>
        <a:p>
          <a:endParaRPr lang="en-US"/>
        </a:p>
      </dgm:t>
    </dgm:pt>
    <dgm:pt modelId="{F1F57AE0-9F21-AE42-AF53-987DA2C0F9AB}" type="sibTrans" cxnId="{78B3ABB1-655B-AF43-B616-AAB908B1C5CC}">
      <dgm:prSet/>
      <dgm:spPr/>
      <dgm:t>
        <a:bodyPr/>
        <a:lstStyle/>
        <a:p>
          <a:endParaRPr lang="en-US"/>
        </a:p>
      </dgm:t>
    </dgm:pt>
    <dgm:pt modelId="{0858ED69-CD49-EA4F-8691-B43D94349176}">
      <dgm:prSet/>
      <dgm:spPr/>
      <dgm:t>
        <a:bodyPr/>
        <a:lstStyle/>
        <a:p>
          <a:r>
            <a:rPr lang="en-US" dirty="0"/>
            <a:t>Office</a:t>
          </a:r>
        </a:p>
      </dgm:t>
    </dgm:pt>
    <dgm:pt modelId="{0D4DF068-C16E-184B-8DEE-84A6EF5383D8}" type="parTrans" cxnId="{E89397E7-FDAA-7646-8EFC-F784C9A190D4}">
      <dgm:prSet/>
      <dgm:spPr/>
      <dgm:t>
        <a:bodyPr/>
        <a:lstStyle/>
        <a:p>
          <a:endParaRPr lang="en-US"/>
        </a:p>
      </dgm:t>
    </dgm:pt>
    <dgm:pt modelId="{59100A2D-1B1C-C64F-90E6-911C1D4B5FEB}" type="sibTrans" cxnId="{E89397E7-FDAA-7646-8EFC-F784C9A190D4}">
      <dgm:prSet/>
      <dgm:spPr/>
      <dgm:t>
        <a:bodyPr/>
        <a:lstStyle/>
        <a:p>
          <a:endParaRPr lang="en-US"/>
        </a:p>
      </dgm:t>
    </dgm:pt>
    <dgm:pt modelId="{6C1F8B86-C747-004C-85DA-B4D87F33B329}">
      <dgm:prSet/>
      <dgm:spPr/>
      <dgm:t>
        <a:bodyPr/>
        <a:lstStyle/>
        <a:p>
          <a:r>
            <a:rPr lang="en-US" dirty="0"/>
            <a:t>Office</a:t>
          </a:r>
        </a:p>
      </dgm:t>
    </dgm:pt>
    <dgm:pt modelId="{9A387A05-2E2B-5E45-A2A3-291E70838A5B}" type="parTrans" cxnId="{07C68902-E8C1-554F-BD45-AF28F994F043}">
      <dgm:prSet/>
      <dgm:spPr/>
      <dgm:t>
        <a:bodyPr/>
        <a:lstStyle/>
        <a:p>
          <a:endParaRPr lang="en-US"/>
        </a:p>
      </dgm:t>
    </dgm:pt>
    <dgm:pt modelId="{D6917D2A-14D9-0F43-A702-FB17A9AB524D}" type="sibTrans" cxnId="{07C68902-E8C1-554F-BD45-AF28F994F043}">
      <dgm:prSet/>
      <dgm:spPr/>
      <dgm:t>
        <a:bodyPr/>
        <a:lstStyle/>
        <a:p>
          <a:endParaRPr lang="en-US"/>
        </a:p>
      </dgm:t>
    </dgm:pt>
    <dgm:pt modelId="{54A0EBED-16EC-BC45-B3CD-4E5497356CB9}">
      <dgm:prSet/>
      <dgm:spPr/>
      <dgm:t>
        <a:bodyPr/>
        <a:lstStyle/>
        <a:p>
          <a:r>
            <a:rPr lang="en-US" dirty="0"/>
            <a:t>Office</a:t>
          </a:r>
        </a:p>
      </dgm:t>
    </dgm:pt>
    <dgm:pt modelId="{BAC0A818-5F27-9B49-BAC9-940EFEC69023}" type="parTrans" cxnId="{0088BFCD-5CF6-5D49-B039-A6F4104A2E48}">
      <dgm:prSet/>
      <dgm:spPr/>
      <dgm:t>
        <a:bodyPr/>
        <a:lstStyle/>
        <a:p>
          <a:endParaRPr lang="en-US"/>
        </a:p>
      </dgm:t>
    </dgm:pt>
    <dgm:pt modelId="{9292C920-FEFD-224E-AB5D-69263708EFD5}" type="sibTrans" cxnId="{0088BFCD-5CF6-5D49-B039-A6F4104A2E48}">
      <dgm:prSet/>
      <dgm:spPr/>
      <dgm:t>
        <a:bodyPr/>
        <a:lstStyle/>
        <a:p>
          <a:endParaRPr lang="en-US"/>
        </a:p>
      </dgm:t>
    </dgm:pt>
    <dgm:pt modelId="{94E99B9B-B50D-A140-9C82-FFEDF027F942}" type="pres">
      <dgm:prSet presAssocID="{884F7012-5B77-4929-B353-261F6C47AEDC}" presName="Name0" presStyleCnt="0">
        <dgm:presLayoutVars>
          <dgm:chPref val="1"/>
          <dgm:dir/>
          <dgm:animOne val="branch"/>
          <dgm:animLvl val="lvl"/>
          <dgm:resizeHandles/>
        </dgm:presLayoutVars>
      </dgm:prSet>
      <dgm:spPr/>
    </dgm:pt>
    <dgm:pt modelId="{160F4508-C31F-A546-9350-27494C4EB460}" type="pres">
      <dgm:prSet presAssocID="{CB5540FD-90B0-42B5-B7E8-A480E39C0C7B}" presName="vertOne" presStyleCnt="0"/>
      <dgm:spPr/>
    </dgm:pt>
    <dgm:pt modelId="{A644AD27-4C35-3249-AF5C-633270A66F43}" type="pres">
      <dgm:prSet presAssocID="{CB5540FD-90B0-42B5-B7E8-A480E39C0C7B}" presName="txOne" presStyleLbl="node0" presStyleIdx="0" presStyleCnt="1" custAng="0" custScaleX="98694">
        <dgm:presLayoutVars>
          <dgm:chPref val="3"/>
        </dgm:presLayoutVars>
      </dgm:prSet>
      <dgm:spPr/>
    </dgm:pt>
    <dgm:pt modelId="{B109A24A-217E-8A4F-B04B-E14FBA24BD2B}" type="pres">
      <dgm:prSet presAssocID="{CB5540FD-90B0-42B5-B7E8-A480E39C0C7B}" presName="parTransOne" presStyleCnt="0"/>
      <dgm:spPr/>
    </dgm:pt>
    <dgm:pt modelId="{1EB62182-015E-E441-A06A-4865774DEDC0}" type="pres">
      <dgm:prSet presAssocID="{CB5540FD-90B0-42B5-B7E8-A480E39C0C7B}" presName="horzOne" presStyleCnt="0"/>
      <dgm:spPr/>
    </dgm:pt>
    <dgm:pt modelId="{FFD4AA1A-7D82-054B-B0A9-14CBEE77A083}" type="pres">
      <dgm:prSet presAssocID="{AB1E818E-ED18-4AFE-9EC7-125BE954E07B}" presName="vertTwo" presStyleCnt="0"/>
      <dgm:spPr/>
    </dgm:pt>
    <dgm:pt modelId="{6883BA13-A112-E54D-B977-4CC71FAC586D}" type="pres">
      <dgm:prSet presAssocID="{AB1E818E-ED18-4AFE-9EC7-125BE954E07B}" presName="txTwo" presStyleLbl="node2" presStyleIdx="0" presStyleCnt="3" custScaleX="94117" custLinFactNeighborX="2753">
        <dgm:presLayoutVars>
          <dgm:chPref val="3"/>
        </dgm:presLayoutVars>
      </dgm:prSet>
      <dgm:spPr/>
    </dgm:pt>
    <dgm:pt modelId="{0CD3FF3A-9606-B44D-88E6-12B072921D40}" type="pres">
      <dgm:prSet presAssocID="{AB1E818E-ED18-4AFE-9EC7-125BE954E07B}" presName="parTransTwo" presStyleCnt="0"/>
      <dgm:spPr/>
    </dgm:pt>
    <dgm:pt modelId="{7AE5A4A1-92CC-AF49-8FCA-77F20071F59D}" type="pres">
      <dgm:prSet presAssocID="{AB1E818E-ED18-4AFE-9EC7-125BE954E07B}" presName="horzTwo" presStyleCnt="0"/>
      <dgm:spPr/>
    </dgm:pt>
    <dgm:pt modelId="{AA7B78DE-C189-3E4C-9C5D-605B471EE62C}" type="pres">
      <dgm:prSet presAssocID="{0858ED69-CD49-EA4F-8691-B43D94349176}" presName="vertThree" presStyleCnt="0"/>
      <dgm:spPr/>
    </dgm:pt>
    <dgm:pt modelId="{20622EE1-855B-144B-9655-9ADC2F0992CA}" type="pres">
      <dgm:prSet presAssocID="{0858ED69-CD49-EA4F-8691-B43D94349176}" presName="txThree" presStyleLbl="node3" presStyleIdx="0" presStyleCnt="6" custScaleX="44604" custLinFactNeighborX="2596">
        <dgm:presLayoutVars>
          <dgm:chPref val="3"/>
        </dgm:presLayoutVars>
      </dgm:prSet>
      <dgm:spPr/>
    </dgm:pt>
    <dgm:pt modelId="{770FBDC2-9DC9-6F4E-A097-F0F2B9570D40}" type="pres">
      <dgm:prSet presAssocID="{0858ED69-CD49-EA4F-8691-B43D94349176}" presName="horzThree" presStyleCnt="0"/>
      <dgm:spPr/>
    </dgm:pt>
    <dgm:pt modelId="{4EF48E44-FB76-EF45-9D07-6D346E026257}" type="pres">
      <dgm:prSet presAssocID="{59100A2D-1B1C-C64F-90E6-911C1D4B5FEB}" presName="sibSpaceThree" presStyleCnt="0"/>
      <dgm:spPr/>
    </dgm:pt>
    <dgm:pt modelId="{715E22BA-7573-444D-9F11-4A918CF778DA}" type="pres">
      <dgm:prSet presAssocID="{6C1F8B86-C747-004C-85DA-B4D87F33B329}" presName="vertThree" presStyleCnt="0"/>
      <dgm:spPr/>
    </dgm:pt>
    <dgm:pt modelId="{B4FF7F78-1376-6848-A7BF-D09439048F99}" type="pres">
      <dgm:prSet presAssocID="{6C1F8B86-C747-004C-85DA-B4D87F33B329}" presName="txThree" presStyleLbl="node3" presStyleIdx="1" presStyleCnt="6" custScaleX="44604" custLinFactNeighborX="2596">
        <dgm:presLayoutVars>
          <dgm:chPref val="3"/>
        </dgm:presLayoutVars>
      </dgm:prSet>
      <dgm:spPr/>
    </dgm:pt>
    <dgm:pt modelId="{16625306-A552-1141-853D-F1750CE66BF6}" type="pres">
      <dgm:prSet presAssocID="{6C1F8B86-C747-004C-85DA-B4D87F33B329}" presName="horzThree" presStyleCnt="0"/>
      <dgm:spPr/>
    </dgm:pt>
    <dgm:pt modelId="{6EB8F4ED-DD2F-0245-B698-480731BFAA3A}" type="pres">
      <dgm:prSet presAssocID="{D6917D2A-14D9-0F43-A702-FB17A9AB524D}" presName="sibSpaceThree" presStyleCnt="0"/>
      <dgm:spPr/>
    </dgm:pt>
    <dgm:pt modelId="{978D7C72-0E70-3A4F-B7EB-2FE43EDCA431}" type="pres">
      <dgm:prSet presAssocID="{54A0EBED-16EC-BC45-B3CD-4E5497356CB9}" presName="vertThree" presStyleCnt="0"/>
      <dgm:spPr/>
    </dgm:pt>
    <dgm:pt modelId="{3F4CAB09-4E8C-5B40-8FA6-70C60DEE2394}" type="pres">
      <dgm:prSet presAssocID="{54A0EBED-16EC-BC45-B3CD-4E5497356CB9}" presName="txThree" presStyleLbl="node3" presStyleIdx="2" presStyleCnt="6" custScaleX="44604" custLinFactNeighborX="2596">
        <dgm:presLayoutVars>
          <dgm:chPref val="3"/>
        </dgm:presLayoutVars>
      </dgm:prSet>
      <dgm:spPr/>
    </dgm:pt>
    <dgm:pt modelId="{8F90C471-0749-CF41-A6A1-2A1E0417A4FC}" type="pres">
      <dgm:prSet presAssocID="{54A0EBED-16EC-BC45-B3CD-4E5497356CB9}" presName="horzThree" presStyleCnt="0"/>
      <dgm:spPr/>
    </dgm:pt>
    <dgm:pt modelId="{F7C38B16-2EF6-BD45-90BF-06E58C6215D9}" type="pres">
      <dgm:prSet presAssocID="{F0830E25-853D-4242-A63E-AD0684246B18}" presName="sibSpaceTwo" presStyleCnt="0"/>
      <dgm:spPr/>
    </dgm:pt>
    <dgm:pt modelId="{1A9EADE2-297D-1A4F-98F4-4C85B4CC5386}" type="pres">
      <dgm:prSet presAssocID="{03088694-D975-45F9-8B26-3D7A03254F81}" presName="vertTwo" presStyleCnt="0"/>
      <dgm:spPr/>
    </dgm:pt>
    <dgm:pt modelId="{10337E6A-759E-994D-89BA-8CDA8C3FA238}" type="pres">
      <dgm:prSet presAssocID="{03088694-D975-45F9-8B26-3D7A03254F81}" presName="txTwo" presStyleLbl="node2" presStyleIdx="1" presStyleCnt="3" custScaleX="69624">
        <dgm:presLayoutVars>
          <dgm:chPref val="3"/>
        </dgm:presLayoutVars>
      </dgm:prSet>
      <dgm:spPr/>
    </dgm:pt>
    <dgm:pt modelId="{860B5125-BFF8-8943-8D63-E8C00ED37EDC}" type="pres">
      <dgm:prSet presAssocID="{03088694-D975-45F9-8B26-3D7A03254F81}" presName="horzTwo" presStyleCnt="0"/>
      <dgm:spPr/>
    </dgm:pt>
    <dgm:pt modelId="{90B32213-4A1A-634A-AE4E-487874621805}" type="pres">
      <dgm:prSet presAssocID="{B2E41747-E60A-4778-BD39-9512B0A66027}" presName="sibSpaceTwo" presStyleCnt="0"/>
      <dgm:spPr/>
    </dgm:pt>
    <dgm:pt modelId="{C1015195-DEE1-E44C-B6FA-A655D3976ACA}" type="pres">
      <dgm:prSet presAssocID="{92C3BAC8-919A-4F04-AA95-2A6C8BB7B5C1}" presName="vertTwo" presStyleCnt="0"/>
      <dgm:spPr/>
    </dgm:pt>
    <dgm:pt modelId="{192610AC-AF01-3646-92AE-82F0241C76F3}" type="pres">
      <dgm:prSet presAssocID="{92C3BAC8-919A-4F04-AA95-2A6C8BB7B5C1}" presName="txTwo" presStyleLbl="node2" presStyleIdx="2" presStyleCnt="3" custScaleX="69131" custLinFactNeighborX="1203" custLinFactNeighborY="-19726">
        <dgm:presLayoutVars>
          <dgm:chPref val="3"/>
        </dgm:presLayoutVars>
      </dgm:prSet>
      <dgm:spPr/>
    </dgm:pt>
    <dgm:pt modelId="{9D34239C-BE46-3E43-A6CB-7AA85DFEE69D}" type="pres">
      <dgm:prSet presAssocID="{92C3BAC8-919A-4F04-AA95-2A6C8BB7B5C1}" presName="parTransTwo" presStyleCnt="0"/>
      <dgm:spPr/>
    </dgm:pt>
    <dgm:pt modelId="{2DB1A42D-E7BA-F544-A0E1-7C8127CDE2E4}" type="pres">
      <dgm:prSet presAssocID="{92C3BAC8-919A-4F04-AA95-2A6C8BB7B5C1}" presName="horzTwo" presStyleCnt="0"/>
      <dgm:spPr/>
    </dgm:pt>
    <dgm:pt modelId="{50F3E1A6-6B4D-2C4F-893D-C1492A7D6697}" type="pres">
      <dgm:prSet presAssocID="{4DBA7210-6267-6D4C-AC14-3FA3AC286BDB}" presName="vertThree" presStyleCnt="0"/>
      <dgm:spPr/>
    </dgm:pt>
    <dgm:pt modelId="{A521433E-00FF-DC47-9949-CEF3FD01073B}" type="pres">
      <dgm:prSet presAssocID="{4DBA7210-6267-6D4C-AC14-3FA3AC286BDB}" presName="txThree" presStyleLbl="node3" presStyleIdx="3" presStyleCnt="6" custScaleX="44077" custLinFactNeighborX="28205" custLinFactNeighborY="925">
        <dgm:presLayoutVars>
          <dgm:chPref val="3"/>
        </dgm:presLayoutVars>
      </dgm:prSet>
      <dgm:spPr/>
    </dgm:pt>
    <dgm:pt modelId="{E7D1F837-FC85-7C40-BBCF-B9625B46B0C8}" type="pres">
      <dgm:prSet presAssocID="{4DBA7210-6267-6D4C-AC14-3FA3AC286BDB}" presName="parTransThree" presStyleCnt="0"/>
      <dgm:spPr/>
    </dgm:pt>
    <dgm:pt modelId="{FF11BD0A-B70D-5349-A718-0C4A3394159B}" type="pres">
      <dgm:prSet presAssocID="{4DBA7210-6267-6D4C-AC14-3FA3AC286BDB}" presName="horzThree" presStyleCnt="0"/>
      <dgm:spPr/>
    </dgm:pt>
    <dgm:pt modelId="{EEC491E0-2D38-6749-A02B-38AFC8748540}" type="pres">
      <dgm:prSet presAssocID="{2256F50D-C80D-AC44-B656-BD6D9689F04D}" presName="vertFour" presStyleCnt="0">
        <dgm:presLayoutVars>
          <dgm:chPref val="3"/>
        </dgm:presLayoutVars>
      </dgm:prSet>
      <dgm:spPr/>
    </dgm:pt>
    <dgm:pt modelId="{86FAB8F4-F3FE-0243-8AA4-3BA2A7FED0E1}" type="pres">
      <dgm:prSet presAssocID="{2256F50D-C80D-AC44-B656-BD6D9689F04D}" presName="txFour" presStyleLbl="node4" presStyleIdx="0" presStyleCnt="1" custLinFactY="-8484" custLinFactNeighborX="-62792" custLinFactNeighborY="-100000">
        <dgm:presLayoutVars>
          <dgm:chPref val="3"/>
        </dgm:presLayoutVars>
      </dgm:prSet>
      <dgm:spPr/>
    </dgm:pt>
    <dgm:pt modelId="{3F216CE4-BE3E-A047-9E70-E5BD64218AA7}" type="pres">
      <dgm:prSet presAssocID="{2256F50D-C80D-AC44-B656-BD6D9689F04D}" presName="horzFour" presStyleCnt="0"/>
      <dgm:spPr/>
    </dgm:pt>
    <dgm:pt modelId="{941683C4-0868-654A-A39B-45783CC90BB2}" type="pres">
      <dgm:prSet presAssocID="{3629B980-E442-2A44-ADFC-EFC008899C1D}" presName="sibSpaceThree" presStyleCnt="0"/>
      <dgm:spPr/>
    </dgm:pt>
    <dgm:pt modelId="{F1CFCF66-7D7B-5248-8E0D-BA32B861F678}" type="pres">
      <dgm:prSet presAssocID="{07329A73-6A40-114A-A7D1-FE280D4C59D2}" presName="vertThree" presStyleCnt="0"/>
      <dgm:spPr/>
    </dgm:pt>
    <dgm:pt modelId="{A386390D-79DB-6142-9FA8-EF4C3E3A8851}" type="pres">
      <dgm:prSet presAssocID="{07329A73-6A40-114A-A7D1-FE280D4C59D2}" presName="txThree" presStyleLbl="node3" presStyleIdx="4" presStyleCnt="6" custScaleX="44077" custLinFactNeighborX="-1304">
        <dgm:presLayoutVars>
          <dgm:chPref val="3"/>
        </dgm:presLayoutVars>
      </dgm:prSet>
      <dgm:spPr/>
    </dgm:pt>
    <dgm:pt modelId="{692751E1-7C1D-7D4F-A20A-D18F79248B9F}" type="pres">
      <dgm:prSet presAssocID="{07329A73-6A40-114A-A7D1-FE280D4C59D2}" presName="horzThree" presStyleCnt="0"/>
      <dgm:spPr/>
    </dgm:pt>
    <dgm:pt modelId="{DDCB3268-1957-1341-BB15-5D0D52F24F03}" type="pres">
      <dgm:prSet presAssocID="{8BA978CC-53AF-8A40-909A-FAB391274EA3}" presName="sibSpaceThree" presStyleCnt="0"/>
      <dgm:spPr/>
    </dgm:pt>
    <dgm:pt modelId="{479C2552-B0DA-4647-AB04-69D0C6E92C70}" type="pres">
      <dgm:prSet presAssocID="{E409256F-209A-0847-9068-5B00E2F73992}" presName="vertThree" presStyleCnt="0"/>
      <dgm:spPr/>
    </dgm:pt>
    <dgm:pt modelId="{371E0842-8EBA-0842-A15D-EF0222BF696F}" type="pres">
      <dgm:prSet presAssocID="{E409256F-209A-0847-9068-5B00E2F73992}" presName="txThree" presStyleLbl="node3" presStyleIdx="5" presStyleCnt="6" custScaleX="44077" custLinFactNeighborX="-2608">
        <dgm:presLayoutVars>
          <dgm:chPref val="3"/>
        </dgm:presLayoutVars>
      </dgm:prSet>
      <dgm:spPr/>
    </dgm:pt>
    <dgm:pt modelId="{431FF58B-9461-4745-92FA-A988E06E7523}" type="pres">
      <dgm:prSet presAssocID="{E409256F-209A-0847-9068-5B00E2F73992}" presName="horzThree" presStyleCnt="0"/>
      <dgm:spPr/>
    </dgm:pt>
  </dgm:ptLst>
  <dgm:cxnLst>
    <dgm:cxn modelId="{07C68902-E8C1-554F-BD45-AF28F994F043}" srcId="{AB1E818E-ED18-4AFE-9EC7-125BE954E07B}" destId="{6C1F8B86-C747-004C-85DA-B4D87F33B329}" srcOrd="1" destOrd="0" parTransId="{9A387A05-2E2B-5E45-A2A3-291E70838A5B}" sibTransId="{D6917D2A-14D9-0F43-A702-FB17A9AB524D}"/>
    <dgm:cxn modelId="{37EEFE06-A9EB-467B-AC46-E470E95F9E3F}" type="presOf" srcId="{6C1F8B86-C747-004C-85DA-B4D87F33B329}" destId="{B4FF7F78-1376-6848-A7BF-D09439048F99}" srcOrd="0" destOrd="0" presId="urn:microsoft.com/office/officeart/2005/8/layout/hierarchy4"/>
    <dgm:cxn modelId="{B21FDC1A-AE45-4145-9303-E0E264A46F05}" srcId="{CB5540FD-90B0-42B5-B7E8-A480E39C0C7B}" destId="{92C3BAC8-919A-4F04-AA95-2A6C8BB7B5C1}" srcOrd="2" destOrd="0" parTransId="{CC4EFAAE-2452-43C1-9749-7837FA1F4A29}" sibTransId="{9DE64573-E674-4618-B464-D27C8DAC0601}"/>
    <dgm:cxn modelId="{B3CC1B5C-546C-BC40-BB5E-7ED416BDFB88}" srcId="{92C3BAC8-919A-4F04-AA95-2A6C8BB7B5C1}" destId="{E409256F-209A-0847-9068-5B00E2F73992}" srcOrd="2" destOrd="0" parTransId="{64D7BA1B-36A6-FC40-86E1-014A89A49712}" sibTransId="{F6A27727-0CCD-AE47-8A8D-07828BE204F2}"/>
    <dgm:cxn modelId="{0AF6C661-0E29-6D4E-BC9E-13A133128AFC}" srcId="{92C3BAC8-919A-4F04-AA95-2A6C8BB7B5C1}" destId="{07329A73-6A40-114A-A7D1-FE280D4C59D2}" srcOrd="1" destOrd="0" parTransId="{B77FF868-A012-1C45-92A6-4CB5479E5DC3}" sibTransId="{8BA978CC-53AF-8A40-909A-FAB391274EA3}"/>
    <dgm:cxn modelId="{BC00ED41-5109-48E9-BD3C-021AA293DF4F}" type="presOf" srcId="{92C3BAC8-919A-4F04-AA95-2A6C8BB7B5C1}" destId="{192610AC-AF01-3646-92AE-82F0241C76F3}" srcOrd="0" destOrd="0" presId="urn:microsoft.com/office/officeart/2005/8/layout/hierarchy4"/>
    <dgm:cxn modelId="{EA9D5462-E77F-4ECB-9A5B-254661DD8B5A}" type="presOf" srcId="{CB5540FD-90B0-42B5-B7E8-A480E39C0C7B}" destId="{A644AD27-4C35-3249-AF5C-633270A66F43}" srcOrd="0" destOrd="0" presId="urn:microsoft.com/office/officeart/2005/8/layout/hierarchy4"/>
    <dgm:cxn modelId="{7542B146-F400-42B6-820C-380DC14C2F9A}" type="presOf" srcId="{E409256F-209A-0847-9068-5B00E2F73992}" destId="{371E0842-8EBA-0842-A15D-EF0222BF696F}" srcOrd="0" destOrd="0" presId="urn:microsoft.com/office/officeart/2005/8/layout/hierarchy4"/>
    <dgm:cxn modelId="{8EBA2969-7F99-4C2F-8677-03D6A35657E9}" type="presOf" srcId="{4DBA7210-6267-6D4C-AC14-3FA3AC286BDB}" destId="{A521433E-00FF-DC47-9949-CEF3FD01073B}" srcOrd="0" destOrd="0" presId="urn:microsoft.com/office/officeart/2005/8/layout/hierarchy4"/>
    <dgm:cxn modelId="{EA9A8F6C-C2E2-443E-9D78-98226CCAC51C}" type="presOf" srcId="{54A0EBED-16EC-BC45-B3CD-4E5497356CB9}" destId="{3F4CAB09-4E8C-5B40-8FA6-70C60DEE2394}" srcOrd="0" destOrd="0" presId="urn:microsoft.com/office/officeart/2005/8/layout/hierarchy4"/>
    <dgm:cxn modelId="{71C9796F-4EEC-4366-91F0-FAD82D4F250F}" srcId="{CB5540FD-90B0-42B5-B7E8-A480E39C0C7B}" destId="{03088694-D975-45F9-8B26-3D7A03254F81}" srcOrd="1" destOrd="0" parTransId="{5830D057-6DB4-4C0F-8A9C-F20517DA9F09}" sibTransId="{B2E41747-E60A-4778-BD39-9512B0A66027}"/>
    <dgm:cxn modelId="{31538883-5055-400A-A65D-347E9D3EFABA}" type="presOf" srcId="{884F7012-5B77-4929-B353-261F6C47AEDC}" destId="{94E99B9B-B50D-A140-9C82-FFEDF027F942}" srcOrd="0" destOrd="0" presId="urn:microsoft.com/office/officeart/2005/8/layout/hierarchy4"/>
    <dgm:cxn modelId="{208077A7-7972-48D0-8D59-18E291941EB8}" srcId="{CB5540FD-90B0-42B5-B7E8-A480E39C0C7B}" destId="{AB1E818E-ED18-4AFE-9EC7-125BE954E07B}" srcOrd="0" destOrd="0" parTransId="{E0BFA385-2F91-4941-9F0E-31422C46B61C}" sibTransId="{F0830E25-853D-4242-A63E-AD0684246B18}"/>
    <dgm:cxn modelId="{139223AD-7CA0-1F4A-99C5-CF135F0ABFE2}" srcId="{92C3BAC8-919A-4F04-AA95-2A6C8BB7B5C1}" destId="{4DBA7210-6267-6D4C-AC14-3FA3AC286BDB}" srcOrd="0" destOrd="0" parTransId="{F3F76C0F-0DE9-6543-BB4F-9862356A0145}" sibTransId="{3629B980-E442-2A44-ADFC-EFC008899C1D}"/>
    <dgm:cxn modelId="{78B3ABB1-655B-AF43-B616-AAB908B1C5CC}" srcId="{4DBA7210-6267-6D4C-AC14-3FA3AC286BDB}" destId="{2256F50D-C80D-AC44-B656-BD6D9689F04D}" srcOrd="0" destOrd="0" parTransId="{F7835D7B-2A0A-2645-ADBC-00CC5DFD9C3F}" sibTransId="{F1F57AE0-9F21-AE42-AF53-987DA2C0F9AB}"/>
    <dgm:cxn modelId="{3B38C3B3-FE1D-4997-9832-13A173B75439}" type="presOf" srcId="{AB1E818E-ED18-4AFE-9EC7-125BE954E07B}" destId="{6883BA13-A112-E54D-B977-4CC71FAC586D}" srcOrd="0" destOrd="0" presId="urn:microsoft.com/office/officeart/2005/8/layout/hierarchy4"/>
    <dgm:cxn modelId="{63FB26BF-5181-41D3-84C7-B08D6F8E76D5}" type="presOf" srcId="{03088694-D975-45F9-8B26-3D7A03254F81}" destId="{10337E6A-759E-994D-89BA-8CDA8C3FA238}" srcOrd="0" destOrd="0" presId="urn:microsoft.com/office/officeart/2005/8/layout/hierarchy4"/>
    <dgm:cxn modelId="{75A705C3-F02C-4B8D-B3A3-EF09B78F9F07}" type="presOf" srcId="{2256F50D-C80D-AC44-B656-BD6D9689F04D}" destId="{86FAB8F4-F3FE-0243-8AA4-3BA2A7FED0E1}" srcOrd="0" destOrd="0" presId="urn:microsoft.com/office/officeart/2005/8/layout/hierarchy4"/>
    <dgm:cxn modelId="{B619F1CB-87CB-4EC9-92BA-9D867DE5C9FB}" srcId="{884F7012-5B77-4929-B353-261F6C47AEDC}" destId="{CB5540FD-90B0-42B5-B7E8-A480E39C0C7B}" srcOrd="0" destOrd="0" parTransId="{11A35560-FD09-48AB-8362-74FF1586F1F7}" sibTransId="{5498945D-7BCD-4032-B311-AFA325BA282E}"/>
    <dgm:cxn modelId="{0088BFCD-5CF6-5D49-B039-A6F4104A2E48}" srcId="{AB1E818E-ED18-4AFE-9EC7-125BE954E07B}" destId="{54A0EBED-16EC-BC45-B3CD-4E5497356CB9}" srcOrd="2" destOrd="0" parTransId="{BAC0A818-5F27-9B49-BAC9-940EFEC69023}" sibTransId="{9292C920-FEFD-224E-AB5D-69263708EFD5}"/>
    <dgm:cxn modelId="{4025A0D3-E86F-4206-9210-4C30AB31CD6E}" type="presOf" srcId="{0858ED69-CD49-EA4F-8691-B43D94349176}" destId="{20622EE1-855B-144B-9655-9ADC2F0992CA}" srcOrd="0" destOrd="0" presId="urn:microsoft.com/office/officeart/2005/8/layout/hierarchy4"/>
    <dgm:cxn modelId="{E89397E7-FDAA-7646-8EFC-F784C9A190D4}" srcId="{AB1E818E-ED18-4AFE-9EC7-125BE954E07B}" destId="{0858ED69-CD49-EA4F-8691-B43D94349176}" srcOrd="0" destOrd="0" parTransId="{0D4DF068-C16E-184B-8DEE-84A6EF5383D8}" sibTransId="{59100A2D-1B1C-C64F-90E6-911C1D4B5FEB}"/>
    <dgm:cxn modelId="{5DDA67F5-50BE-45A4-8502-023BE87B2540}" type="presOf" srcId="{07329A73-6A40-114A-A7D1-FE280D4C59D2}" destId="{A386390D-79DB-6142-9FA8-EF4C3E3A8851}" srcOrd="0" destOrd="0" presId="urn:microsoft.com/office/officeart/2005/8/layout/hierarchy4"/>
    <dgm:cxn modelId="{B6F22862-A81A-439E-940A-F1DDB8C88100}" type="presParOf" srcId="{94E99B9B-B50D-A140-9C82-FFEDF027F942}" destId="{160F4508-C31F-A546-9350-27494C4EB460}" srcOrd="0" destOrd="0" presId="urn:microsoft.com/office/officeart/2005/8/layout/hierarchy4"/>
    <dgm:cxn modelId="{E1D69057-0BDA-43F5-94B8-CC153182F06E}" type="presParOf" srcId="{160F4508-C31F-A546-9350-27494C4EB460}" destId="{A644AD27-4C35-3249-AF5C-633270A66F43}" srcOrd="0" destOrd="0" presId="urn:microsoft.com/office/officeart/2005/8/layout/hierarchy4"/>
    <dgm:cxn modelId="{3F4A9428-A5B0-4531-AC1E-9773755CAB45}" type="presParOf" srcId="{160F4508-C31F-A546-9350-27494C4EB460}" destId="{B109A24A-217E-8A4F-B04B-E14FBA24BD2B}" srcOrd="1" destOrd="0" presId="urn:microsoft.com/office/officeart/2005/8/layout/hierarchy4"/>
    <dgm:cxn modelId="{81D7CC6C-1EB3-4487-9A81-9ADDD532110E}" type="presParOf" srcId="{160F4508-C31F-A546-9350-27494C4EB460}" destId="{1EB62182-015E-E441-A06A-4865774DEDC0}" srcOrd="2" destOrd="0" presId="urn:microsoft.com/office/officeart/2005/8/layout/hierarchy4"/>
    <dgm:cxn modelId="{29E2BBF4-40AE-443F-869F-E00A35D1E7F8}" type="presParOf" srcId="{1EB62182-015E-E441-A06A-4865774DEDC0}" destId="{FFD4AA1A-7D82-054B-B0A9-14CBEE77A083}" srcOrd="0" destOrd="0" presId="urn:microsoft.com/office/officeart/2005/8/layout/hierarchy4"/>
    <dgm:cxn modelId="{49585B43-5153-4547-8014-990AC11D8E26}" type="presParOf" srcId="{FFD4AA1A-7D82-054B-B0A9-14CBEE77A083}" destId="{6883BA13-A112-E54D-B977-4CC71FAC586D}" srcOrd="0" destOrd="0" presId="urn:microsoft.com/office/officeart/2005/8/layout/hierarchy4"/>
    <dgm:cxn modelId="{ACD0AD44-470A-44B8-B965-43AB6391D565}" type="presParOf" srcId="{FFD4AA1A-7D82-054B-B0A9-14CBEE77A083}" destId="{0CD3FF3A-9606-B44D-88E6-12B072921D40}" srcOrd="1" destOrd="0" presId="urn:microsoft.com/office/officeart/2005/8/layout/hierarchy4"/>
    <dgm:cxn modelId="{041C6E46-693B-4AA2-A2B8-29C96E5A0718}" type="presParOf" srcId="{FFD4AA1A-7D82-054B-B0A9-14CBEE77A083}" destId="{7AE5A4A1-92CC-AF49-8FCA-77F20071F59D}" srcOrd="2" destOrd="0" presId="urn:microsoft.com/office/officeart/2005/8/layout/hierarchy4"/>
    <dgm:cxn modelId="{DC8DC757-1DC2-4D8E-8377-FF3F9F7CE668}" type="presParOf" srcId="{7AE5A4A1-92CC-AF49-8FCA-77F20071F59D}" destId="{AA7B78DE-C189-3E4C-9C5D-605B471EE62C}" srcOrd="0" destOrd="0" presId="urn:microsoft.com/office/officeart/2005/8/layout/hierarchy4"/>
    <dgm:cxn modelId="{368EC0E5-2E81-46F8-B7D5-79F03028C6C2}" type="presParOf" srcId="{AA7B78DE-C189-3E4C-9C5D-605B471EE62C}" destId="{20622EE1-855B-144B-9655-9ADC2F0992CA}" srcOrd="0" destOrd="0" presId="urn:microsoft.com/office/officeart/2005/8/layout/hierarchy4"/>
    <dgm:cxn modelId="{855FE0D0-C551-447A-89E3-1A192D100644}" type="presParOf" srcId="{AA7B78DE-C189-3E4C-9C5D-605B471EE62C}" destId="{770FBDC2-9DC9-6F4E-A097-F0F2B9570D40}" srcOrd="1" destOrd="0" presId="urn:microsoft.com/office/officeart/2005/8/layout/hierarchy4"/>
    <dgm:cxn modelId="{1C776C40-6285-49C5-B999-A4E1DA481946}" type="presParOf" srcId="{7AE5A4A1-92CC-AF49-8FCA-77F20071F59D}" destId="{4EF48E44-FB76-EF45-9D07-6D346E026257}" srcOrd="1" destOrd="0" presId="urn:microsoft.com/office/officeart/2005/8/layout/hierarchy4"/>
    <dgm:cxn modelId="{CAB6A0E1-0611-49AE-A616-019959B204E7}" type="presParOf" srcId="{7AE5A4A1-92CC-AF49-8FCA-77F20071F59D}" destId="{715E22BA-7573-444D-9F11-4A918CF778DA}" srcOrd="2" destOrd="0" presId="urn:microsoft.com/office/officeart/2005/8/layout/hierarchy4"/>
    <dgm:cxn modelId="{A4BBC0D2-6238-479A-AED2-F9AA60146EBB}" type="presParOf" srcId="{715E22BA-7573-444D-9F11-4A918CF778DA}" destId="{B4FF7F78-1376-6848-A7BF-D09439048F99}" srcOrd="0" destOrd="0" presId="urn:microsoft.com/office/officeart/2005/8/layout/hierarchy4"/>
    <dgm:cxn modelId="{84CE3670-D397-4276-B15A-C3E90433B202}" type="presParOf" srcId="{715E22BA-7573-444D-9F11-4A918CF778DA}" destId="{16625306-A552-1141-853D-F1750CE66BF6}" srcOrd="1" destOrd="0" presId="urn:microsoft.com/office/officeart/2005/8/layout/hierarchy4"/>
    <dgm:cxn modelId="{66242FB2-8320-43DD-9140-52A9BC3C2C08}" type="presParOf" srcId="{7AE5A4A1-92CC-AF49-8FCA-77F20071F59D}" destId="{6EB8F4ED-DD2F-0245-B698-480731BFAA3A}" srcOrd="3" destOrd="0" presId="urn:microsoft.com/office/officeart/2005/8/layout/hierarchy4"/>
    <dgm:cxn modelId="{CFC3CDAC-C2C5-46F7-9D94-244A3106D927}" type="presParOf" srcId="{7AE5A4A1-92CC-AF49-8FCA-77F20071F59D}" destId="{978D7C72-0E70-3A4F-B7EB-2FE43EDCA431}" srcOrd="4" destOrd="0" presId="urn:microsoft.com/office/officeart/2005/8/layout/hierarchy4"/>
    <dgm:cxn modelId="{AC958810-5238-4F7D-8AC5-36FE234BB37E}" type="presParOf" srcId="{978D7C72-0E70-3A4F-B7EB-2FE43EDCA431}" destId="{3F4CAB09-4E8C-5B40-8FA6-70C60DEE2394}" srcOrd="0" destOrd="0" presId="urn:microsoft.com/office/officeart/2005/8/layout/hierarchy4"/>
    <dgm:cxn modelId="{B05B92DF-C45C-4F5A-ADE3-BB755489FA30}" type="presParOf" srcId="{978D7C72-0E70-3A4F-B7EB-2FE43EDCA431}" destId="{8F90C471-0749-CF41-A6A1-2A1E0417A4FC}" srcOrd="1" destOrd="0" presId="urn:microsoft.com/office/officeart/2005/8/layout/hierarchy4"/>
    <dgm:cxn modelId="{4FB71D93-FB48-43DE-B86C-3D657153DEB3}" type="presParOf" srcId="{1EB62182-015E-E441-A06A-4865774DEDC0}" destId="{F7C38B16-2EF6-BD45-90BF-06E58C6215D9}" srcOrd="1" destOrd="0" presId="urn:microsoft.com/office/officeart/2005/8/layout/hierarchy4"/>
    <dgm:cxn modelId="{D6614DBA-6DDE-46B9-9D6C-70F4EF3A56B2}" type="presParOf" srcId="{1EB62182-015E-E441-A06A-4865774DEDC0}" destId="{1A9EADE2-297D-1A4F-98F4-4C85B4CC5386}" srcOrd="2" destOrd="0" presId="urn:microsoft.com/office/officeart/2005/8/layout/hierarchy4"/>
    <dgm:cxn modelId="{B041F881-24F5-451B-9C55-122135C84774}" type="presParOf" srcId="{1A9EADE2-297D-1A4F-98F4-4C85B4CC5386}" destId="{10337E6A-759E-994D-89BA-8CDA8C3FA238}" srcOrd="0" destOrd="0" presId="urn:microsoft.com/office/officeart/2005/8/layout/hierarchy4"/>
    <dgm:cxn modelId="{AB45F145-A862-4237-A542-885C57A5365D}" type="presParOf" srcId="{1A9EADE2-297D-1A4F-98F4-4C85B4CC5386}" destId="{860B5125-BFF8-8943-8D63-E8C00ED37EDC}" srcOrd="1" destOrd="0" presId="urn:microsoft.com/office/officeart/2005/8/layout/hierarchy4"/>
    <dgm:cxn modelId="{B78ED741-B4A2-4FFB-9A38-7262B782BBB2}" type="presParOf" srcId="{1EB62182-015E-E441-A06A-4865774DEDC0}" destId="{90B32213-4A1A-634A-AE4E-487874621805}" srcOrd="3" destOrd="0" presId="urn:microsoft.com/office/officeart/2005/8/layout/hierarchy4"/>
    <dgm:cxn modelId="{B31662B8-465A-4A4F-9AB0-C38FE20BB1FD}" type="presParOf" srcId="{1EB62182-015E-E441-A06A-4865774DEDC0}" destId="{C1015195-DEE1-E44C-B6FA-A655D3976ACA}" srcOrd="4" destOrd="0" presId="urn:microsoft.com/office/officeart/2005/8/layout/hierarchy4"/>
    <dgm:cxn modelId="{6A63FCA6-11DC-47A6-82D8-826FE0A0568D}" type="presParOf" srcId="{C1015195-DEE1-E44C-B6FA-A655D3976ACA}" destId="{192610AC-AF01-3646-92AE-82F0241C76F3}" srcOrd="0" destOrd="0" presId="urn:microsoft.com/office/officeart/2005/8/layout/hierarchy4"/>
    <dgm:cxn modelId="{0DE8C85A-3E22-4FEC-941A-E1A91ABBAB3F}" type="presParOf" srcId="{C1015195-DEE1-E44C-B6FA-A655D3976ACA}" destId="{9D34239C-BE46-3E43-A6CB-7AA85DFEE69D}" srcOrd="1" destOrd="0" presId="urn:microsoft.com/office/officeart/2005/8/layout/hierarchy4"/>
    <dgm:cxn modelId="{3058A715-228F-4DC9-A82D-326F3B5FC52F}" type="presParOf" srcId="{C1015195-DEE1-E44C-B6FA-A655D3976ACA}" destId="{2DB1A42D-E7BA-F544-A0E1-7C8127CDE2E4}" srcOrd="2" destOrd="0" presId="urn:microsoft.com/office/officeart/2005/8/layout/hierarchy4"/>
    <dgm:cxn modelId="{896FA5F6-CBA5-4258-9683-888C18F7F180}" type="presParOf" srcId="{2DB1A42D-E7BA-F544-A0E1-7C8127CDE2E4}" destId="{50F3E1A6-6B4D-2C4F-893D-C1492A7D6697}" srcOrd="0" destOrd="0" presId="urn:microsoft.com/office/officeart/2005/8/layout/hierarchy4"/>
    <dgm:cxn modelId="{E6B4148B-2647-4226-A217-6374935903EF}" type="presParOf" srcId="{50F3E1A6-6B4D-2C4F-893D-C1492A7D6697}" destId="{A521433E-00FF-DC47-9949-CEF3FD01073B}" srcOrd="0" destOrd="0" presId="urn:microsoft.com/office/officeart/2005/8/layout/hierarchy4"/>
    <dgm:cxn modelId="{55A9007E-1CF9-463D-B997-C13FBB39A4A3}" type="presParOf" srcId="{50F3E1A6-6B4D-2C4F-893D-C1492A7D6697}" destId="{E7D1F837-FC85-7C40-BBCF-B9625B46B0C8}" srcOrd="1" destOrd="0" presId="urn:microsoft.com/office/officeart/2005/8/layout/hierarchy4"/>
    <dgm:cxn modelId="{004A63E3-7D98-4AD2-81D9-20F1C5AE89F9}" type="presParOf" srcId="{50F3E1A6-6B4D-2C4F-893D-C1492A7D6697}" destId="{FF11BD0A-B70D-5349-A718-0C4A3394159B}" srcOrd="2" destOrd="0" presId="urn:microsoft.com/office/officeart/2005/8/layout/hierarchy4"/>
    <dgm:cxn modelId="{12A88E9B-79A7-4ED3-90A9-BA257BD96551}" type="presParOf" srcId="{FF11BD0A-B70D-5349-A718-0C4A3394159B}" destId="{EEC491E0-2D38-6749-A02B-38AFC8748540}" srcOrd="0" destOrd="0" presId="urn:microsoft.com/office/officeart/2005/8/layout/hierarchy4"/>
    <dgm:cxn modelId="{C4341E36-2FA5-4279-9951-CECF8C5C98B9}" type="presParOf" srcId="{EEC491E0-2D38-6749-A02B-38AFC8748540}" destId="{86FAB8F4-F3FE-0243-8AA4-3BA2A7FED0E1}" srcOrd="0" destOrd="0" presId="urn:microsoft.com/office/officeart/2005/8/layout/hierarchy4"/>
    <dgm:cxn modelId="{749844AF-9D33-477E-848B-D7A4DAF0E51B}" type="presParOf" srcId="{EEC491E0-2D38-6749-A02B-38AFC8748540}" destId="{3F216CE4-BE3E-A047-9E70-E5BD64218AA7}" srcOrd="1" destOrd="0" presId="urn:microsoft.com/office/officeart/2005/8/layout/hierarchy4"/>
    <dgm:cxn modelId="{243140FB-AAAD-4916-A40E-5E99FE335996}" type="presParOf" srcId="{2DB1A42D-E7BA-F544-A0E1-7C8127CDE2E4}" destId="{941683C4-0868-654A-A39B-45783CC90BB2}" srcOrd="1" destOrd="0" presId="urn:microsoft.com/office/officeart/2005/8/layout/hierarchy4"/>
    <dgm:cxn modelId="{4D4B87D6-7DD5-464B-8A91-2A8DD86989F0}" type="presParOf" srcId="{2DB1A42D-E7BA-F544-A0E1-7C8127CDE2E4}" destId="{F1CFCF66-7D7B-5248-8E0D-BA32B861F678}" srcOrd="2" destOrd="0" presId="urn:microsoft.com/office/officeart/2005/8/layout/hierarchy4"/>
    <dgm:cxn modelId="{3E07B86B-1891-47D7-8B2F-AB4FB6512D88}" type="presParOf" srcId="{F1CFCF66-7D7B-5248-8E0D-BA32B861F678}" destId="{A386390D-79DB-6142-9FA8-EF4C3E3A8851}" srcOrd="0" destOrd="0" presId="urn:microsoft.com/office/officeart/2005/8/layout/hierarchy4"/>
    <dgm:cxn modelId="{70FE2509-FE4E-4F88-A99E-78A0C7520036}" type="presParOf" srcId="{F1CFCF66-7D7B-5248-8E0D-BA32B861F678}" destId="{692751E1-7C1D-7D4F-A20A-D18F79248B9F}" srcOrd="1" destOrd="0" presId="urn:microsoft.com/office/officeart/2005/8/layout/hierarchy4"/>
    <dgm:cxn modelId="{E187FEE3-F4D0-45F8-B144-8893A22D0F41}" type="presParOf" srcId="{2DB1A42D-E7BA-F544-A0E1-7C8127CDE2E4}" destId="{DDCB3268-1957-1341-BB15-5D0D52F24F03}" srcOrd="3" destOrd="0" presId="urn:microsoft.com/office/officeart/2005/8/layout/hierarchy4"/>
    <dgm:cxn modelId="{8C944637-7121-4BF9-A08E-ABF266B6EB7F}" type="presParOf" srcId="{2DB1A42D-E7BA-F544-A0E1-7C8127CDE2E4}" destId="{479C2552-B0DA-4647-AB04-69D0C6E92C70}" srcOrd="4" destOrd="0" presId="urn:microsoft.com/office/officeart/2005/8/layout/hierarchy4"/>
    <dgm:cxn modelId="{CB6551A0-A070-47B1-AE2F-D033300D5658}" type="presParOf" srcId="{479C2552-B0DA-4647-AB04-69D0C6E92C70}" destId="{371E0842-8EBA-0842-A15D-EF0222BF696F}" srcOrd="0" destOrd="0" presId="urn:microsoft.com/office/officeart/2005/8/layout/hierarchy4"/>
    <dgm:cxn modelId="{B1EEC9CC-089B-4B63-9E0E-525860E742CA}" type="presParOf" srcId="{479C2552-B0DA-4647-AB04-69D0C6E92C70}" destId="{431FF58B-9461-4745-92FA-A988E06E752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1E1F4-AD2E-4DE1-9636-C26781311D30}">
      <dsp:nvSpPr>
        <dsp:cNvPr id="0" name=""/>
        <dsp:cNvSpPr/>
      </dsp:nvSpPr>
      <dsp:spPr>
        <a:xfrm>
          <a:off x="1155235" y="399191"/>
          <a:ext cx="2735845" cy="2735845"/>
        </a:xfrm>
        <a:prstGeom prst="blockArc">
          <a:avLst>
            <a:gd name="adj1" fmla="val 12600000"/>
            <a:gd name="adj2" fmla="val 16200000"/>
            <a:gd name="adj3" fmla="val 4512"/>
          </a:avLst>
        </a:prstGeom>
        <a:solidFill>
          <a:schemeClr val="accent2">
            <a:hueOff val="11838152"/>
            <a:satOff val="-39999"/>
            <a:lumOff val="149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2CDA6F-D1DB-4205-B975-8EE7C5DA3074}">
      <dsp:nvSpPr>
        <dsp:cNvPr id="0" name=""/>
        <dsp:cNvSpPr/>
      </dsp:nvSpPr>
      <dsp:spPr>
        <a:xfrm>
          <a:off x="1155235" y="399191"/>
          <a:ext cx="2735845" cy="2735845"/>
        </a:xfrm>
        <a:prstGeom prst="blockArc">
          <a:avLst>
            <a:gd name="adj1" fmla="val 9000000"/>
            <a:gd name="adj2" fmla="val 12600000"/>
            <a:gd name="adj3" fmla="val 4512"/>
          </a:avLst>
        </a:prstGeom>
        <a:solidFill>
          <a:schemeClr val="accent2">
            <a:hueOff val="9470522"/>
            <a:satOff val="-31999"/>
            <a:lumOff val="119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F63F8-7E9B-4E64-A0A7-88191A87C23F}">
      <dsp:nvSpPr>
        <dsp:cNvPr id="0" name=""/>
        <dsp:cNvSpPr/>
      </dsp:nvSpPr>
      <dsp:spPr>
        <a:xfrm>
          <a:off x="1155235" y="399191"/>
          <a:ext cx="2735845" cy="2735845"/>
        </a:xfrm>
        <a:prstGeom prst="blockArc">
          <a:avLst>
            <a:gd name="adj1" fmla="val 5400000"/>
            <a:gd name="adj2" fmla="val 9000000"/>
            <a:gd name="adj3" fmla="val 4512"/>
          </a:avLst>
        </a:prstGeom>
        <a:solidFill>
          <a:schemeClr val="accent2">
            <a:hueOff val="7102891"/>
            <a:satOff val="-23999"/>
            <a:lumOff val="8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FE8DEC-E41A-42C7-AB28-D941D370AA6B}">
      <dsp:nvSpPr>
        <dsp:cNvPr id="0" name=""/>
        <dsp:cNvSpPr/>
      </dsp:nvSpPr>
      <dsp:spPr>
        <a:xfrm>
          <a:off x="1155235" y="399191"/>
          <a:ext cx="2735845" cy="2735845"/>
        </a:xfrm>
        <a:prstGeom prst="blockArc">
          <a:avLst>
            <a:gd name="adj1" fmla="val 1800000"/>
            <a:gd name="adj2" fmla="val 5400000"/>
            <a:gd name="adj3" fmla="val 4512"/>
          </a:avLst>
        </a:prstGeom>
        <a:solidFill>
          <a:schemeClr val="accent2">
            <a:hueOff val="4735261"/>
            <a:satOff val="-16000"/>
            <a:lumOff val="59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C899DD-74AD-454F-8363-3DD51BA10F3B}">
      <dsp:nvSpPr>
        <dsp:cNvPr id="0" name=""/>
        <dsp:cNvSpPr/>
      </dsp:nvSpPr>
      <dsp:spPr>
        <a:xfrm>
          <a:off x="1172125" y="370755"/>
          <a:ext cx="2735845" cy="2735845"/>
        </a:xfrm>
        <a:prstGeom prst="blockArc">
          <a:avLst>
            <a:gd name="adj1" fmla="val 19883834"/>
            <a:gd name="adj2" fmla="val 1885039"/>
            <a:gd name="adj3" fmla="val 4512"/>
          </a:avLst>
        </a:prstGeom>
        <a:solidFill>
          <a:schemeClr val="accent2">
            <a:hueOff val="2367630"/>
            <a:satOff val="-8000"/>
            <a:lumOff val="298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CDC193-99E3-49C8-A8D1-50B30F157966}">
      <dsp:nvSpPr>
        <dsp:cNvPr id="0" name=""/>
        <dsp:cNvSpPr/>
      </dsp:nvSpPr>
      <dsp:spPr>
        <a:xfrm>
          <a:off x="1187854" y="398794"/>
          <a:ext cx="2735845" cy="2735845"/>
        </a:xfrm>
        <a:prstGeom prst="blockArc">
          <a:avLst>
            <a:gd name="adj1" fmla="val 16116125"/>
            <a:gd name="adj2" fmla="val 19801174"/>
            <a:gd name="adj3" fmla="val 451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4C1AC2-8347-49C6-9770-B8FE4F8CE9E1}">
      <dsp:nvSpPr>
        <dsp:cNvPr id="0" name=""/>
        <dsp:cNvSpPr/>
      </dsp:nvSpPr>
      <dsp:spPr>
        <a:xfrm>
          <a:off x="1910849" y="1154805"/>
          <a:ext cx="1224618" cy="1224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CA" sz="3500" kern="1200" dirty="0"/>
            <a:t>GIS</a:t>
          </a:r>
        </a:p>
      </dsp:txBody>
      <dsp:txXfrm>
        <a:off x="2090190" y="1334146"/>
        <a:ext cx="865936" cy="865936"/>
      </dsp:txXfrm>
    </dsp:sp>
    <dsp:sp modelId="{AB107FEF-5F4B-4572-A02D-786CA9656170}">
      <dsp:nvSpPr>
        <dsp:cNvPr id="0" name=""/>
        <dsp:cNvSpPr/>
      </dsp:nvSpPr>
      <dsp:spPr>
        <a:xfrm>
          <a:off x="2004532" y="-88573"/>
          <a:ext cx="1037252" cy="10372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System</a:t>
          </a:r>
        </a:p>
      </dsp:txBody>
      <dsp:txXfrm>
        <a:off x="2156434" y="63329"/>
        <a:ext cx="733448" cy="733448"/>
      </dsp:txXfrm>
    </dsp:sp>
    <dsp:sp modelId="{D0204602-99E3-40C3-91F6-406E4D328B58}">
      <dsp:nvSpPr>
        <dsp:cNvPr id="0" name=""/>
        <dsp:cNvSpPr/>
      </dsp:nvSpPr>
      <dsp:spPr>
        <a:xfrm>
          <a:off x="3195309" y="579954"/>
          <a:ext cx="1037252" cy="1037252"/>
        </a:xfrm>
        <a:prstGeom prst="ellipse">
          <a:avLst/>
        </a:prstGeom>
        <a:solidFill>
          <a:schemeClr val="accent2">
            <a:hueOff val="2367630"/>
            <a:satOff val="-8000"/>
            <a:lumOff val="2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Data</a:t>
          </a:r>
        </a:p>
      </dsp:txBody>
      <dsp:txXfrm>
        <a:off x="3347211" y="731856"/>
        <a:ext cx="733448" cy="733448"/>
      </dsp:txXfrm>
    </dsp:sp>
    <dsp:sp modelId="{608926BF-B6EA-4768-8C32-468BB737A29E}">
      <dsp:nvSpPr>
        <dsp:cNvPr id="0" name=""/>
        <dsp:cNvSpPr/>
      </dsp:nvSpPr>
      <dsp:spPr>
        <a:xfrm>
          <a:off x="3162462" y="1917019"/>
          <a:ext cx="1037252" cy="1037252"/>
        </a:xfrm>
        <a:prstGeom prst="ellipse">
          <a:avLst/>
        </a:prstGeom>
        <a:solidFill>
          <a:schemeClr val="accent2">
            <a:hueOff val="4735261"/>
            <a:satOff val="-16000"/>
            <a:lumOff val="5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Team</a:t>
          </a:r>
        </a:p>
      </dsp:txBody>
      <dsp:txXfrm>
        <a:off x="3314364" y="2068921"/>
        <a:ext cx="733448" cy="733448"/>
      </dsp:txXfrm>
    </dsp:sp>
    <dsp:sp modelId="{C7FCB795-B261-42E3-A62C-383B583F9558}">
      <dsp:nvSpPr>
        <dsp:cNvPr id="0" name=""/>
        <dsp:cNvSpPr/>
      </dsp:nvSpPr>
      <dsp:spPr>
        <a:xfrm>
          <a:off x="2004532" y="2585550"/>
          <a:ext cx="1037252" cy="1037252"/>
        </a:xfrm>
        <a:prstGeom prst="ellipse">
          <a:avLst/>
        </a:prstGeom>
        <a:solidFill>
          <a:schemeClr val="accent2">
            <a:hueOff val="7102891"/>
            <a:satOff val="-23999"/>
            <a:lumOff val="8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Workflows</a:t>
          </a:r>
        </a:p>
      </dsp:txBody>
      <dsp:txXfrm>
        <a:off x="2156434" y="2737452"/>
        <a:ext cx="733448" cy="733448"/>
      </dsp:txXfrm>
    </dsp:sp>
    <dsp:sp modelId="{91F328BA-53FA-4FD0-839F-EBBFF53B59AD}">
      <dsp:nvSpPr>
        <dsp:cNvPr id="0" name=""/>
        <dsp:cNvSpPr/>
      </dsp:nvSpPr>
      <dsp:spPr>
        <a:xfrm>
          <a:off x="846602" y="1917019"/>
          <a:ext cx="1037252" cy="1037252"/>
        </a:xfrm>
        <a:prstGeom prst="ellipse">
          <a:avLst/>
        </a:prstGeom>
        <a:solidFill>
          <a:schemeClr val="accent2">
            <a:hueOff val="9470522"/>
            <a:satOff val="-31999"/>
            <a:lumOff val="11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Clients</a:t>
          </a:r>
        </a:p>
      </dsp:txBody>
      <dsp:txXfrm>
        <a:off x="998504" y="2068921"/>
        <a:ext cx="733448" cy="733448"/>
      </dsp:txXfrm>
    </dsp:sp>
    <dsp:sp modelId="{43B56D13-8704-4848-8697-D888C0137038}">
      <dsp:nvSpPr>
        <dsp:cNvPr id="0" name=""/>
        <dsp:cNvSpPr/>
      </dsp:nvSpPr>
      <dsp:spPr>
        <a:xfrm>
          <a:off x="846602" y="579957"/>
          <a:ext cx="1037252" cy="1037252"/>
        </a:xfrm>
        <a:prstGeom prst="ellipse">
          <a:avLst/>
        </a:prstGeom>
        <a:solidFill>
          <a:schemeClr val="accent2">
            <a:hueOff val="11838152"/>
            <a:satOff val="-39999"/>
            <a:lumOff val="149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kern="1200" dirty="0"/>
            <a:t>Tribe</a:t>
          </a:r>
        </a:p>
      </dsp:txBody>
      <dsp:txXfrm>
        <a:off x="998504" y="731859"/>
        <a:ext cx="733448" cy="7334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4AD27-4C35-3249-AF5C-633270A66F43}">
      <dsp:nvSpPr>
        <dsp:cNvPr id="0" name=""/>
        <dsp:cNvSpPr/>
      </dsp:nvSpPr>
      <dsp:spPr>
        <a:xfrm>
          <a:off x="45838" y="1775"/>
          <a:ext cx="7640329" cy="83222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Leadership</a:t>
          </a:r>
          <a:endParaRPr lang="en-CA" sz="2000" kern="1200" dirty="0"/>
        </a:p>
      </dsp:txBody>
      <dsp:txXfrm>
        <a:off x="70213" y="26150"/>
        <a:ext cx="7591579" cy="783476"/>
      </dsp:txXfrm>
    </dsp:sp>
    <dsp:sp modelId="{6883BA13-A112-E54D-B977-4CC71FAC586D}">
      <dsp:nvSpPr>
        <dsp:cNvPr id="0" name=""/>
        <dsp:cNvSpPr/>
      </dsp:nvSpPr>
      <dsp:spPr>
        <a:xfrm>
          <a:off x="155224" y="933264"/>
          <a:ext cx="2433409" cy="832226"/>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Departments</a:t>
          </a:r>
          <a:endParaRPr lang="en-CA" sz="2500" kern="1200" dirty="0"/>
        </a:p>
      </dsp:txBody>
      <dsp:txXfrm>
        <a:off x="179599" y="957639"/>
        <a:ext cx="2384659" cy="783476"/>
      </dsp:txXfrm>
    </dsp:sp>
    <dsp:sp modelId="{20622EE1-855B-144B-9655-9ADC2F0992CA}">
      <dsp:nvSpPr>
        <dsp:cNvPr id="0" name=""/>
        <dsp:cNvSpPr/>
      </dsp:nvSpPr>
      <dsp:spPr>
        <a:xfrm>
          <a:off x="55487" y="1864754"/>
          <a:ext cx="810932" cy="8322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Office</a:t>
          </a:r>
        </a:p>
      </dsp:txBody>
      <dsp:txXfrm>
        <a:off x="79238" y="1888505"/>
        <a:ext cx="763430" cy="784724"/>
      </dsp:txXfrm>
    </dsp:sp>
    <dsp:sp modelId="{B4FF7F78-1376-6848-A7BF-D09439048F99}">
      <dsp:nvSpPr>
        <dsp:cNvPr id="0" name=""/>
        <dsp:cNvSpPr/>
      </dsp:nvSpPr>
      <dsp:spPr>
        <a:xfrm>
          <a:off x="942481" y="1864754"/>
          <a:ext cx="810932" cy="8322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Office</a:t>
          </a:r>
        </a:p>
      </dsp:txBody>
      <dsp:txXfrm>
        <a:off x="966232" y="1888505"/>
        <a:ext cx="763430" cy="784724"/>
      </dsp:txXfrm>
    </dsp:sp>
    <dsp:sp modelId="{3F4CAB09-4E8C-5B40-8FA6-70C60DEE2394}">
      <dsp:nvSpPr>
        <dsp:cNvPr id="0" name=""/>
        <dsp:cNvSpPr/>
      </dsp:nvSpPr>
      <dsp:spPr>
        <a:xfrm>
          <a:off x="1829475" y="1864754"/>
          <a:ext cx="810932" cy="8322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Office</a:t>
          </a:r>
        </a:p>
      </dsp:txBody>
      <dsp:txXfrm>
        <a:off x="1853226" y="1888505"/>
        <a:ext cx="763430" cy="784724"/>
      </dsp:txXfrm>
    </dsp:sp>
    <dsp:sp modelId="{10337E6A-759E-994D-89BA-8CDA8C3FA238}">
      <dsp:nvSpPr>
        <dsp:cNvPr id="0" name=""/>
        <dsp:cNvSpPr/>
      </dsp:nvSpPr>
      <dsp:spPr>
        <a:xfrm>
          <a:off x="2745779" y="933264"/>
          <a:ext cx="1265813" cy="8322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CA" sz="1600" kern="1200" dirty="0"/>
            <a:t>Primary Client Department</a:t>
          </a:r>
        </a:p>
      </dsp:txBody>
      <dsp:txXfrm>
        <a:off x="2770154" y="957639"/>
        <a:ext cx="1217063" cy="783476"/>
      </dsp:txXfrm>
    </dsp:sp>
    <dsp:sp modelId="{192610AC-AF01-3646-92AE-82F0241C76F3}">
      <dsp:nvSpPr>
        <dsp:cNvPr id="0" name=""/>
        <dsp:cNvSpPr/>
      </dsp:nvSpPr>
      <dsp:spPr>
        <a:xfrm>
          <a:off x="4751732" y="913684"/>
          <a:ext cx="2470390" cy="8322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CA" sz="2100" kern="1200" dirty="0"/>
            <a:t>IT </a:t>
          </a:r>
          <a:r>
            <a:rPr lang="en-CA" sz="2000" kern="1200" dirty="0"/>
            <a:t>Department</a:t>
          </a:r>
          <a:endParaRPr lang="en-CA" sz="2100" kern="1200" dirty="0"/>
        </a:p>
      </dsp:txBody>
      <dsp:txXfrm>
        <a:off x="4776107" y="938059"/>
        <a:ext cx="2421640" cy="783476"/>
      </dsp:txXfrm>
    </dsp:sp>
    <dsp:sp modelId="{A521433E-00FF-DC47-9949-CEF3FD01073B}">
      <dsp:nvSpPr>
        <dsp:cNvPr id="0" name=""/>
        <dsp:cNvSpPr/>
      </dsp:nvSpPr>
      <dsp:spPr>
        <a:xfrm>
          <a:off x="5181326" y="1865672"/>
          <a:ext cx="798225" cy="8322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Apps</a:t>
          </a:r>
        </a:p>
      </dsp:txBody>
      <dsp:txXfrm>
        <a:off x="5204705" y="1889051"/>
        <a:ext cx="751467" cy="785468"/>
      </dsp:txXfrm>
    </dsp:sp>
    <dsp:sp modelId="{86FAB8F4-F3FE-0243-8AA4-3BA2A7FED0E1}">
      <dsp:nvSpPr>
        <dsp:cNvPr id="0" name=""/>
        <dsp:cNvSpPr/>
      </dsp:nvSpPr>
      <dsp:spPr>
        <a:xfrm>
          <a:off x="3027011" y="1893410"/>
          <a:ext cx="1810979" cy="832226"/>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GIS </a:t>
          </a:r>
          <a:r>
            <a:rPr lang="en-CA" sz="1800" kern="1200" dirty="0"/>
            <a:t>Office</a:t>
          </a:r>
          <a:r>
            <a:rPr lang="en-CA" sz="2000" kern="1200" dirty="0"/>
            <a:t> </a:t>
          </a:r>
        </a:p>
        <a:p>
          <a:pPr marL="0" lvl="0" indent="0" algn="ctr" defTabSz="889000">
            <a:lnSpc>
              <a:spcPct val="90000"/>
            </a:lnSpc>
            <a:spcBef>
              <a:spcPct val="0"/>
            </a:spcBef>
            <a:spcAft>
              <a:spcPct val="35000"/>
            </a:spcAft>
            <a:buNone/>
          </a:pPr>
          <a:r>
            <a:rPr lang="en-CA" sz="2000" kern="1200" dirty="0"/>
            <a:t>as </a:t>
          </a:r>
          <a:r>
            <a:rPr lang="en-CA" sz="1800" kern="1200" dirty="0"/>
            <a:t>BRM</a:t>
          </a:r>
          <a:endParaRPr lang="en-US" sz="2000" kern="1200" dirty="0"/>
        </a:p>
      </dsp:txBody>
      <dsp:txXfrm>
        <a:off x="3051386" y="1917785"/>
        <a:ext cx="1762229" cy="783476"/>
      </dsp:txXfrm>
    </dsp:sp>
    <dsp:sp modelId="{A386390D-79DB-6142-9FA8-EF4C3E3A8851}">
      <dsp:nvSpPr>
        <dsp:cNvPr id="0" name=""/>
        <dsp:cNvSpPr/>
      </dsp:nvSpPr>
      <dsp:spPr>
        <a:xfrm>
          <a:off x="6027587" y="1864754"/>
          <a:ext cx="798225" cy="8322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Security</a:t>
          </a:r>
        </a:p>
      </dsp:txBody>
      <dsp:txXfrm>
        <a:off x="6050966" y="1888133"/>
        <a:ext cx="751467" cy="785468"/>
      </dsp:txXfrm>
    </dsp:sp>
    <dsp:sp modelId="{371E0842-8EBA-0842-A15D-EF0222BF696F}">
      <dsp:nvSpPr>
        <dsp:cNvPr id="0" name=""/>
        <dsp:cNvSpPr/>
      </dsp:nvSpPr>
      <dsp:spPr>
        <a:xfrm>
          <a:off x="6878259" y="1864754"/>
          <a:ext cx="798225" cy="8322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Infra-structure</a:t>
          </a:r>
        </a:p>
      </dsp:txBody>
      <dsp:txXfrm>
        <a:off x="6901638" y="1888133"/>
        <a:ext cx="751467" cy="78546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sz="quarter" idx="1"/>
          </p:nvPr>
        </p:nvSpPr>
        <p:spPr>
          <a:xfrm>
            <a:off x="3936767" y="1"/>
            <a:ext cx="3011699" cy="463407"/>
          </a:xfrm>
          <a:prstGeom prst="rect">
            <a:avLst/>
          </a:prstGeom>
        </p:spPr>
        <p:txBody>
          <a:bodyPr vert="horz" lIns="92485" tIns="46243" rIns="92485" bIns="46243" rtlCol="0"/>
          <a:lstStyle>
            <a:lvl1pPr algn="r">
              <a:defRPr sz="1200"/>
            </a:lvl1pPr>
          </a:lstStyle>
          <a:p>
            <a:fld id="{ED006EA4-D462-4253-8FC7-D35175043F19}" type="datetimeFigureOut">
              <a:rPr lang="en-US" smtClean="0"/>
              <a:t>12/16/2022</a:t>
            </a:fld>
            <a:endParaRPr lang="en-US" dirty="0"/>
          </a:p>
        </p:txBody>
      </p:sp>
      <p:sp>
        <p:nvSpPr>
          <p:cNvPr id="4" name="Footer Placeholder 3"/>
          <p:cNvSpPr>
            <a:spLocks noGrp="1"/>
          </p:cNvSpPr>
          <p:nvPr>
            <p:ph type="ftr" sz="quarter" idx="2"/>
          </p:nvPr>
        </p:nvSpPr>
        <p:spPr>
          <a:xfrm>
            <a:off x="0" y="8772669"/>
            <a:ext cx="3011699" cy="463406"/>
          </a:xfrm>
          <a:prstGeom prst="rect">
            <a:avLst/>
          </a:prstGeom>
        </p:spPr>
        <p:txBody>
          <a:bodyPr vert="horz" lIns="92485" tIns="46243" rIns="92485" bIns="462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7" y="8772669"/>
            <a:ext cx="3011699" cy="463406"/>
          </a:xfrm>
          <a:prstGeom prst="rect">
            <a:avLst/>
          </a:prstGeom>
        </p:spPr>
        <p:txBody>
          <a:bodyPr vert="horz" lIns="92485" tIns="46243" rIns="92485" bIns="46243"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2485" tIns="46243" rIns="92485" bIns="46243" rtlCol="0"/>
          <a:lstStyle>
            <a:lvl1pPr algn="l">
              <a:defRPr sz="1200"/>
            </a:lvl1pPr>
          </a:lstStyle>
          <a:p>
            <a:endParaRPr lang="en-US" dirty="0"/>
          </a:p>
        </p:txBody>
      </p:sp>
      <p:sp>
        <p:nvSpPr>
          <p:cNvPr id="3" name="Date Placeholder 2"/>
          <p:cNvSpPr>
            <a:spLocks noGrp="1"/>
          </p:cNvSpPr>
          <p:nvPr>
            <p:ph type="dt" idx="1"/>
          </p:nvPr>
        </p:nvSpPr>
        <p:spPr>
          <a:xfrm>
            <a:off x="3936767" y="1"/>
            <a:ext cx="3011699" cy="463407"/>
          </a:xfrm>
          <a:prstGeom prst="rect">
            <a:avLst/>
          </a:prstGeom>
        </p:spPr>
        <p:txBody>
          <a:bodyPr vert="horz" lIns="92485" tIns="46243" rIns="92485" bIns="46243" rtlCol="0"/>
          <a:lstStyle>
            <a:lvl1pPr algn="r">
              <a:defRPr sz="1200"/>
            </a:lvl1pPr>
          </a:lstStyle>
          <a:p>
            <a:fld id="{34E1B6C9-DAE3-4E7B-AB3C-9473EC02D78D}" type="datetimeFigureOut">
              <a:rPr lang="en-US" smtClean="0"/>
              <a:t>12/16/2022</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5" tIns="46243" rIns="92485" bIns="46243"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5" tIns="46243" rIns="92485" bIns="4624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7" y="8772669"/>
            <a:ext cx="3011699" cy="463406"/>
          </a:xfrm>
          <a:prstGeom prst="rect">
            <a:avLst/>
          </a:prstGeom>
        </p:spPr>
        <p:txBody>
          <a:bodyPr vert="horz" lIns="92485" tIns="46243" rIns="92485" bIns="46243"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3809816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22</a:t>
            </a:fld>
            <a:endParaRPr lang="en-US" dirty="0"/>
          </a:p>
        </p:txBody>
      </p:sp>
    </p:spTree>
    <p:extLst>
      <p:ext uri="{BB962C8B-B14F-4D97-AF65-F5344CB8AC3E}">
        <p14:creationId xmlns:p14="http://schemas.microsoft.com/office/powerpoint/2010/main" val="137554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23</a:t>
            </a:fld>
            <a:endParaRPr lang="en-US" dirty="0"/>
          </a:p>
        </p:txBody>
      </p:sp>
    </p:spTree>
    <p:extLst>
      <p:ext uri="{BB962C8B-B14F-4D97-AF65-F5344CB8AC3E}">
        <p14:creationId xmlns:p14="http://schemas.microsoft.com/office/powerpoint/2010/main" val="337589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43258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25</a:t>
            </a:fld>
            <a:endParaRPr lang="en-US" dirty="0"/>
          </a:p>
        </p:txBody>
      </p:sp>
    </p:spTree>
    <p:extLst>
      <p:ext uri="{BB962C8B-B14F-4D97-AF65-F5344CB8AC3E}">
        <p14:creationId xmlns:p14="http://schemas.microsoft.com/office/powerpoint/2010/main" val="58801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251403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8775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200458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107348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250470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1309728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60315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2577506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6"/>
            <a:ext cx="9144000" cy="767954"/>
            <a:chOff x="0" y="6090046"/>
            <a:chExt cx="9144000" cy="767954"/>
          </a:xfrm>
        </p:grpSpPr>
        <p:sp>
          <p:nvSpPr>
            <p:cNvPr id="29" name="Rectangle 28"/>
            <p:cNvSpPr/>
            <p:nvPr/>
          </p:nvSpPr>
          <p:spPr>
            <a:xfrm>
              <a:off x="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a:t>Headline (Georgia, 28pt)</a:t>
            </a:r>
            <a:endParaRPr lang="en-CA"/>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a:t>Subhead (Arial, 14pt)</a:t>
            </a:r>
          </a:p>
        </p:txBody>
      </p:sp>
    </p:spTree>
    <p:extLst>
      <p:ext uri="{BB962C8B-B14F-4D97-AF65-F5344CB8AC3E}">
        <p14:creationId xmlns:p14="http://schemas.microsoft.com/office/powerpoint/2010/main" val="35166491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a:t>Replace with Phase Title</a:t>
            </a:r>
            <a:endParaRPr lang="en-US"/>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a:t>#</a:t>
            </a:r>
            <a:endParaRPr lang="en-US"/>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a:t>Blueprint Title</a:t>
            </a:r>
          </a:p>
        </p:txBody>
      </p:sp>
    </p:spTree>
    <p:extLst>
      <p:ext uri="{BB962C8B-B14F-4D97-AF65-F5344CB8AC3E}">
        <p14:creationId xmlns:p14="http://schemas.microsoft.com/office/powerpoint/2010/main" val="2264397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31579308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a:t>Page Header (Georgia, 24pt) </a:t>
            </a:r>
            <a:endParaRPr lang="en-CA"/>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a: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Text Placeholder 2"/>
          <p:cNvSpPr txBox="1">
            <a:spLocks/>
          </p:cNvSpPr>
          <p:nvPr userDrawn="1"/>
        </p:nvSpPr>
        <p:spPr>
          <a:xfrm>
            <a:off x="257176" y="1187036"/>
            <a:ext cx="8620124" cy="657225"/>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sz="1800" b="1" dirty="0"/>
          </a:p>
        </p:txBody>
      </p:sp>
      <p:sp>
        <p:nvSpPr>
          <p:cNvPr id="7" name="Text Placeholder 6"/>
          <p:cNvSpPr>
            <a:spLocks noGrp="1"/>
          </p:cNvSpPr>
          <p:nvPr>
            <p:ph type="body" sz="quarter" idx="11" hasCustomPrompt="1"/>
          </p:nvPr>
        </p:nvSpPr>
        <p:spPr>
          <a:xfrm>
            <a:off x="257175" y="1187451"/>
            <a:ext cx="8562975" cy="626672"/>
          </a:xfrm>
        </p:spPr>
        <p:txBody>
          <a:bodyPr/>
          <a:lstStyle>
            <a:lvl1pPr marL="0" indent="0">
              <a:buNone/>
              <a:defRPr sz="1800" b="1"/>
            </a:lvl1pPr>
          </a:lstStyle>
          <a:p>
            <a:pPr lvl="0"/>
            <a:r>
              <a:rPr lang="en-US"/>
              <a:t>Click to edit Master text styles (Arial, 18pt, Bold)</a:t>
            </a:r>
            <a:endParaRPr lang="en-CA"/>
          </a:p>
        </p:txBody>
      </p:sp>
    </p:spTree>
    <p:extLst>
      <p:ext uri="{BB962C8B-B14F-4D97-AF65-F5344CB8AC3E}">
        <p14:creationId xmlns:p14="http://schemas.microsoft.com/office/powerpoint/2010/main" val="13475089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89086"/>
            <a:ext cx="3096774" cy="286513"/>
          </a:xfrm>
          <a:prstGeom prst="rect">
            <a:avLst/>
          </a:prstGeom>
        </p:spPr>
      </p:pic>
    </p:spTree>
    <p:extLst>
      <p:ext uri="{BB962C8B-B14F-4D97-AF65-F5344CB8AC3E}">
        <p14:creationId xmlns:p14="http://schemas.microsoft.com/office/powerpoint/2010/main" val="234313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00692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4" name="Rectangle 2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a:t>First Level (Arial, 14pt)</a:t>
            </a:r>
          </a:p>
          <a:p>
            <a:pPr lvl="1"/>
            <a:r>
              <a:rPr lang="en-US"/>
              <a:t>Second Level (Arial, 14pt)</a:t>
            </a:r>
          </a:p>
          <a:p>
            <a:pPr lvl="2"/>
            <a:r>
              <a:rPr lang="en-US"/>
              <a:t>Third Level (Arial, 14pt)</a:t>
            </a:r>
          </a:p>
          <a:p>
            <a:pPr lvl="3"/>
            <a:r>
              <a:rPr lang="en-US"/>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279659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01379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6" name="Rectangle 15"/>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Two small sections, one large</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284422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a:t>Page Header (Georgia, 24pt) </a:t>
            </a:r>
            <a:endParaRPr lang="en-CA"/>
          </a:p>
        </p:txBody>
      </p:sp>
    </p:spTree>
    <p:extLst>
      <p:ext uri="{BB962C8B-B14F-4D97-AF65-F5344CB8AC3E}">
        <p14:creationId xmlns:p14="http://schemas.microsoft.com/office/powerpoint/2010/main" val="167239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a:t>Page Header (Georgia, 24pt) </a:t>
            </a:r>
            <a:endParaRPr lang="en-CA"/>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a:t>#</a:t>
            </a:r>
          </a:p>
        </p:txBody>
      </p:sp>
    </p:spTree>
    <p:extLst>
      <p:ext uri="{BB962C8B-B14F-4D97-AF65-F5344CB8AC3E}">
        <p14:creationId xmlns:p14="http://schemas.microsoft.com/office/powerpoint/2010/main" val="25821970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75683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a:t>Case study title</a:t>
            </a:r>
            <a:endParaRPr lang="en-CA"/>
          </a:p>
        </p:txBody>
      </p:sp>
    </p:spTree>
    <p:extLst>
      <p:ext uri="{BB962C8B-B14F-4D97-AF65-F5344CB8AC3E}">
        <p14:creationId xmlns:p14="http://schemas.microsoft.com/office/powerpoint/2010/main" val="335513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84464617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2" r:id="rId4"/>
    <p:sldLayoutId id="2147483773" r:id="rId5"/>
    <p:sldLayoutId id="2147483774" r:id="rId6"/>
    <p:sldLayoutId id="2147483775" r:id="rId7"/>
    <p:sldLayoutId id="2147483777" r:id="rId8"/>
    <p:sldLayoutId id="2147483781" r:id="rId9"/>
    <p:sldLayoutId id="2147483782" r:id="rId10"/>
    <p:sldLayoutId id="2147483784" r:id="rId11"/>
    <p:sldLayoutId id="2147483806" r:id="rId12"/>
    <p:sldLayoutId id="2147483810" r:id="rId13"/>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bia.gov/gi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resources.arcgis.com/en/communities/arcgis-explorer-desktop/" TargetMode="External"/><Relationship Id="rId7" Type="http://schemas.openxmlformats.org/officeDocument/2006/relationships/hyperlink" Target="https://www.usgs.gov/" TargetMode="Externa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hyperlink" Target="https://datagateway.nrcs.usda.gov/" TargetMode="External"/><Relationship Id="rId5" Type="http://schemas.openxmlformats.org/officeDocument/2006/relationships/hyperlink" Target="https://search.earthdata.nasa.gov/search" TargetMode="External"/><Relationship Id="rId4" Type="http://schemas.openxmlformats.org/officeDocument/2006/relationships/hyperlink" Target="https://earthexplorer.usgs.gov/"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ribalgis.com/" TargetMode="External"/><Relationship Id="rId2" Type="http://schemas.openxmlformats.org/officeDocument/2006/relationships/hyperlink" Target="https://www.bia.gov/gi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gis.e-education.psu.edu/gis" TargetMode="External"/><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esri.com/training/training-for-organizations/" TargetMode="External"/><Relationship Id="rId5" Type="http://schemas.openxmlformats.org/officeDocument/2006/relationships/hyperlink" Target="https://www.sipi.edu/apps/pages/GIT" TargetMode="External"/><Relationship Id="rId4" Type="http://schemas.openxmlformats.org/officeDocument/2006/relationships/hyperlink" Target="https://www.bia.gov/gis#OTSGStraini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6.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699" y="3060698"/>
            <a:ext cx="7747132" cy="655267"/>
          </a:xfrm>
        </p:spPr>
        <p:txBody>
          <a:bodyPr/>
          <a:lstStyle/>
          <a:p>
            <a:r>
              <a:rPr lang="en-US" dirty="0"/>
              <a:t>Build Effective Land Management Through GIS</a:t>
            </a:r>
          </a:p>
        </p:txBody>
      </p:sp>
      <p:sp>
        <p:nvSpPr>
          <p:cNvPr id="5" name="Tagline"/>
          <p:cNvSpPr>
            <a:spLocks noGrp="1"/>
          </p:cNvSpPr>
          <p:nvPr>
            <p:ph type="body" sz="quarter" idx="16"/>
          </p:nvPr>
        </p:nvSpPr>
        <p:spPr/>
        <p:txBody>
          <a:bodyPr/>
          <a:lstStyle/>
          <a:p>
            <a:r>
              <a:rPr lang="en-US" dirty="0"/>
              <a:t>Establish whether your tribe should implement or expand a geographic information system for the widest benefit across all tribal departments.</a:t>
            </a:r>
          </a:p>
        </p:txBody>
      </p:sp>
      <p:pic>
        <p:nvPicPr>
          <p:cNvPr id="7" name="Picture 6"/>
          <p:cNvPicPr>
            <a:picLocks noChangeAspect="1"/>
          </p:cNvPicPr>
          <p:nvPr/>
        </p:nvPicPr>
        <p:blipFill>
          <a:blip r:embed="rId3"/>
          <a:stretch>
            <a:fillRect/>
          </a:stretch>
        </p:blipFill>
        <p:spPr>
          <a:xfrm>
            <a:off x="6745672" y="4122656"/>
            <a:ext cx="2280102" cy="1798476"/>
          </a:xfrm>
          <a:prstGeom prst="rect">
            <a:avLst/>
          </a:prstGeom>
        </p:spPr>
      </p:pic>
    </p:spTree>
    <p:extLst>
      <p:ext uri="{BB962C8B-B14F-4D97-AF65-F5344CB8AC3E}">
        <p14:creationId xmlns:p14="http://schemas.microsoft.com/office/powerpoint/2010/main" val="1935930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19" y="573686"/>
            <a:ext cx="8625780" cy="864096"/>
          </a:xfrm>
          <a:prstGeom prst="rect">
            <a:avLst/>
          </a:prstGeom>
        </p:spPr>
        <p:txBody>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CA" dirty="0"/>
          </a:p>
        </p:txBody>
      </p:sp>
      <p:sp>
        <p:nvSpPr>
          <p:cNvPr id="3" name="Rectangle 2"/>
          <p:cNvSpPr/>
          <p:nvPr/>
        </p:nvSpPr>
        <p:spPr>
          <a:xfrm>
            <a:off x="390525" y="1646739"/>
            <a:ext cx="4000499" cy="1908234"/>
          </a:xfrm>
          <a:prstGeom prst="rect">
            <a:avLst/>
          </a:prstGeom>
          <a:solidFill>
            <a:schemeClr val="bg1">
              <a:lumMod val="95000"/>
            </a:schemeClr>
          </a:soli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t" anchorCtr="0"/>
          <a:lstStyle/>
          <a:p>
            <a:pPr algn="ctr"/>
            <a:r>
              <a:rPr lang="en-US" sz="1600" b="1" dirty="0">
                <a:solidFill>
                  <a:schemeClr val="tx1"/>
                </a:solidFill>
              </a:rPr>
              <a:t>Federal Trust Land</a:t>
            </a:r>
          </a:p>
        </p:txBody>
      </p:sp>
      <p:sp>
        <p:nvSpPr>
          <p:cNvPr id="4" name="Rectangle 3"/>
          <p:cNvSpPr/>
          <p:nvPr/>
        </p:nvSpPr>
        <p:spPr>
          <a:xfrm>
            <a:off x="390525" y="3975124"/>
            <a:ext cx="4000499" cy="1908234"/>
          </a:xfrm>
          <a:prstGeom prst="rect">
            <a:avLst/>
          </a:prstGeom>
          <a:solidFill>
            <a:schemeClr val="bg1">
              <a:lumMod val="95000"/>
            </a:schemeClr>
          </a:soli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t" anchorCtr="0"/>
          <a:lstStyle/>
          <a:p>
            <a:pPr algn="ctr"/>
            <a:r>
              <a:rPr lang="en-US" sz="1600" b="1" dirty="0">
                <a:solidFill>
                  <a:schemeClr val="tx1"/>
                </a:solidFill>
              </a:rPr>
              <a:t>Fractionated Land</a:t>
            </a:r>
          </a:p>
        </p:txBody>
      </p:sp>
      <p:sp>
        <p:nvSpPr>
          <p:cNvPr id="5" name="Rectangle 4"/>
          <p:cNvSpPr/>
          <p:nvPr/>
        </p:nvSpPr>
        <p:spPr>
          <a:xfrm>
            <a:off x="4663380" y="1646739"/>
            <a:ext cx="4000499" cy="1908234"/>
          </a:xfrm>
          <a:prstGeom prst="rect">
            <a:avLst/>
          </a:prstGeom>
          <a:solidFill>
            <a:schemeClr val="bg1">
              <a:lumMod val="95000"/>
            </a:schemeClr>
          </a:soli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t" anchorCtr="0"/>
          <a:lstStyle/>
          <a:p>
            <a:pPr algn="ctr"/>
            <a:r>
              <a:rPr lang="en-US" sz="1600" b="1" dirty="0">
                <a:solidFill>
                  <a:schemeClr val="tx1"/>
                </a:solidFill>
              </a:rPr>
              <a:t>Fee Simple</a:t>
            </a:r>
          </a:p>
        </p:txBody>
      </p:sp>
      <p:sp>
        <p:nvSpPr>
          <p:cNvPr id="6" name="Rectangle 5"/>
          <p:cNvSpPr/>
          <p:nvPr/>
        </p:nvSpPr>
        <p:spPr>
          <a:xfrm>
            <a:off x="4663380" y="3975124"/>
            <a:ext cx="4000499" cy="1908234"/>
          </a:xfrm>
          <a:prstGeom prst="rect">
            <a:avLst/>
          </a:prstGeom>
          <a:solidFill>
            <a:schemeClr val="bg1">
              <a:lumMod val="95000"/>
            </a:schemeClr>
          </a:solidFill>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tlCol="0" anchor="t" anchorCtr="0"/>
          <a:lstStyle/>
          <a:p>
            <a:pPr algn="ctr"/>
            <a:r>
              <a:rPr lang="en-US" sz="1600" b="1" dirty="0">
                <a:solidFill>
                  <a:schemeClr val="tx1"/>
                </a:solidFill>
              </a:rPr>
              <a:t>Checkboard Effect</a:t>
            </a:r>
          </a:p>
        </p:txBody>
      </p:sp>
      <p:sp>
        <p:nvSpPr>
          <p:cNvPr id="11" name="TextBox 10"/>
          <p:cNvSpPr txBox="1"/>
          <p:nvPr/>
        </p:nvSpPr>
        <p:spPr>
          <a:xfrm>
            <a:off x="2063200" y="2006995"/>
            <a:ext cx="2171049" cy="1200329"/>
          </a:xfrm>
          <a:prstGeom prst="rect">
            <a:avLst/>
          </a:prstGeom>
        </p:spPr>
        <p:txBody>
          <a:bodyPr wrap="square" rtlCol="0">
            <a:spAutoFit/>
          </a:bodyPr>
          <a:lstStyle/>
          <a:p>
            <a:r>
              <a:rPr lang="en-CA" sz="1200" dirty="0"/>
              <a:t>This refers to Indian-owned land that is held in trust by the US government. This land can be owned by an individual, a group, or a whole tribe.</a:t>
            </a:r>
          </a:p>
        </p:txBody>
      </p:sp>
      <p:sp>
        <p:nvSpPr>
          <p:cNvPr id="12" name="TextBox 11"/>
          <p:cNvSpPr txBox="1"/>
          <p:nvPr/>
        </p:nvSpPr>
        <p:spPr>
          <a:xfrm>
            <a:off x="2042096" y="4340728"/>
            <a:ext cx="2258057" cy="1384995"/>
          </a:xfrm>
          <a:prstGeom prst="rect">
            <a:avLst/>
          </a:prstGeom>
        </p:spPr>
        <p:txBody>
          <a:bodyPr wrap="square" rtlCol="0">
            <a:spAutoFit/>
          </a:bodyPr>
          <a:lstStyle/>
          <a:p>
            <a:r>
              <a:rPr lang="en-CA" sz="1200" dirty="0"/>
              <a:t>Trust land cannot be subdivided. This means that if the land passes to multiple heirs, they will have partial ownership of land, the property, and the revenues from that land.</a:t>
            </a:r>
          </a:p>
        </p:txBody>
      </p:sp>
      <p:sp>
        <p:nvSpPr>
          <p:cNvPr id="13" name="TextBox 12"/>
          <p:cNvSpPr txBox="1"/>
          <p:nvPr/>
        </p:nvSpPr>
        <p:spPr>
          <a:xfrm>
            <a:off x="4732839" y="2006995"/>
            <a:ext cx="2190750" cy="1384995"/>
          </a:xfrm>
          <a:prstGeom prst="rect">
            <a:avLst/>
          </a:prstGeom>
        </p:spPr>
        <p:txBody>
          <a:bodyPr wrap="square" rtlCol="0">
            <a:spAutoFit/>
          </a:bodyPr>
          <a:lstStyle/>
          <a:p>
            <a:r>
              <a:rPr lang="en-CA" sz="1200" dirty="0"/>
              <a:t>The owner of this land can make decisions about its use. The land may be on a reservation but it can be sold to non-tribal members. Unlike trust land, fee simple ownership is liable to debts.</a:t>
            </a:r>
          </a:p>
        </p:txBody>
      </p:sp>
      <p:sp>
        <p:nvSpPr>
          <p:cNvPr id="14" name="TextBox 13"/>
          <p:cNvSpPr txBox="1"/>
          <p:nvPr/>
        </p:nvSpPr>
        <p:spPr>
          <a:xfrm>
            <a:off x="4802298" y="4340728"/>
            <a:ext cx="2324892" cy="1384995"/>
          </a:xfrm>
          <a:prstGeom prst="rect">
            <a:avLst/>
          </a:prstGeom>
        </p:spPr>
        <p:txBody>
          <a:bodyPr wrap="square" rtlCol="0">
            <a:spAutoFit/>
          </a:bodyPr>
          <a:lstStyle/>
          <a:p>
            <a:r>
              <a:rPr lang="en-CA" sz="1200" dirty="0"/>
              <a:t>Within a reservation, the parcels of land can express many types ownership, with both Indian and non-Indian owners. The mixed ownership of the parcels resembles a checkerboard.</a:t>
            </a: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t="-616" b="-255"/>
          <a:stretch/>
        </p:blipFill>
        <p:spPr>
          <a:xfrm>
            <a:off x="644192" y="2006995"/>
            <a:ext cx="1337318" cy="1332000"/>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15635" y="2012702"/>
            <a:ext cx="1334531" cy="1326293"/>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b="-622"/>
          <a:stretch/>
        </p:blipFill>
        <p:spPr>
          <a:xfrm>
            <a:off x="646981" y="4340728"/>
            <a:ext cx="1334529" cy="1332000"/>
          </a:xfrm>
          <a:prstGeom prst="rect">
            <a:avLst/>
          </a:prstGeom>
        </p:spPr>
      </p:pic>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
          <a:stretch/>
        </p:blipFill>
        <p:spPr>
          <a:xfrm>
            <a:off x="7115635" y="4337237"/>
            <a:ext cx="1332000" cy="1335491"/>
          </a:xfrm>
          <a:prstGeom prst="rect">
            <a:avLst/>
          </a:prstGeom>
        </p:spPr>
      </p:pic>
      <p:sp>
        <p:nvSpPr>
          <p:cNvPr id="9" name="Title 8"/>
          <p:cNvSpPr>
            <a:spLocks noGrp="1"/>
          </p:cNvSpPr>
          <p:nvPr>
            <p:ph type="title"/>
          </p:nvPr>
        </p:nvSpPr>
        <p:spPr>
          <a:xfrm>
            <a:off x="183033" y="364729"/>
            <a:ext cx="8620125" cy="877887"/>
          </a:xfrm>
        </p:spPr>
        <p:txBody>
          <a:bodyPr/>
          <a:lstStyle/>
          <a:p>
            <a:r>
              <a:rPr lang="en-CA" dirty="0"/>
              <a:t>A GIS program is of particular benefit to tribes because it can help manage the complicated issues of Indian land ownership</a:t>
            </a:r>
            <a:br>
              <a:rPr lang="en-CA" dirty="0"/>
            </a:br>
            <a:endParaRPr lang="en-CA" dirty="0"/>
          </a:p>
        </p:txBody>
      </p:sp>
    </p:spTree>
    <p:extLst>
      <p:ext uri="{BB962C8B-B14F-4D97-AF65-F5344CB8AC3E}">
        <p14:creationId xmlns:p14="http://schemas.microsoft.com/office/powerpoint/2010/main" val="53674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GIS office often resides in the department where it is first implemented</a:t>
            </a:r>
          </a:p>
        </p:txBody>
      </p:sp>
      <p:sp>
        <p:nvSpPr>
          <p:cNvPr id="11" name="Text Placeholder 3"/>
          <p:cNvSpPr>
            <a:spLocks noGrp="1"/>
          </p:cNvSpPr>
          <p:nvPr>
            <p:ph type="body" sz="quarter" idx="4294967295"/>
          </p:nvPr>
        </p:nvSpPr>
        <p:spPr>
          <a:xfrm>
            <a:off x="5201828" y="1336271"/>
            <a:ext cx="3603625" cy="2660650"/>
          </a:xfrm>
          <a:solidFill>
            <a:schemeClr val="accent1">
              <a:lumMod val="20000"/>
              <a:lumOff val="80000"/>
            </a:schemeClr>
          </a:solidFill>
        </p:spPr>
        <p:txBody>
          <a:bodyPr anchor="ctr" anchorCtr="1"/>
          <a:lstStyle/>
          <a:p>
            <a:pPr marL="0" indent="0">
              <a:buNone/>
            </a:pPr>
            <a:r>
              <a:rPr lang="en-US" b="1" dirty="0">
                <a:solidFill>
                  <a:schemeClr val="accent1"/>
                </a:solidFill>
              </a:rPr>
              <a:t>Does your tribe have a GIS program? Where does it reside? </a:t>
            </a:r>
            <a:r>
              <a:rPr lang="en-US" dirty="0"/>
              <a:t>The graph on the left shows information on the location of tribal GIS offices. In 57% of tribes, the GIS is located either in the department for land and planning or in the department for natural resources and environment. </a:t>
            </a:r>
          </a:p>
          <a:p>
            <a:pPr marL="0" indent="0">
              <a:buNone/>
            </a:pPr>
            <a:r>
              <a:rPr lang="en-US" dirty="0"/>
              <a:t>Many other departments will find they need the services of the GIS office. Tribes often find that GIS serves the greatest number of departments when it is centrally located and aligned with the IT department.</a:t>
            </a:r>
          </a:p>
        </p:txBody>
      </p:sp>
      <p:graphicFrame>
        <p:nvGraphicFramePr>
          <p:cNvPr id="58" name="Chart 57"/>
          <p:cNvGraphicFramePr/>
          <p:nvPr/>
        </p:nvGraphicFramePr>
        <p:xfrm>
          <a:off x="424690" y="1336271"/>
          <a:ext cx="4506686" cy="4792435"/>
        </p:xfrm>
        <a:graphic>
          <a:graphicData uri="http://schemas.openxmlformats.org/drawingml/2006/chart">
            <c:chart xmlns:c="http://schemas.openxmlformats.org/drawingml/2006/chart" xmlns:r="http://schemas.openxmlformats.org/officeDocument/2006/relationships" r:id="rId3"/>
          </a:graphicData>
        </a:graphic>
      </p:graphicFrame>
      <p:grpSp>
        <p:nvGrpSpPr>
          <p:cNvPr id="153" name="Group 152"/>
          <p:cNvGrpSpPr/>
          <p:nvPr/>
        </p:nvGrpSpPr>
        <p:grpSpPr>
          <a:xfrm>
            <a:off x="5187045" y="4157522"/>
            <a:ext cx="3603170" cy="1632855"/>
            <a:chOff x="310684" y="1569845"/>
            <a:chExt cx="3096774" cy="1493433"/>
          </a:xfrm>
        </p:grpSpPr>
        <p:sp>
          <p:nvSpPr>
            <p:cNvPr id="154" name="Text Placeholder 12"/>
            <p:cNvSpPr txBox="1">
              <a:spLocks/>
            </p:cNvSpPr>
            <p:nvPr/>
          </p:nvSpPr>
          <p:spPr>
            <a:xfrm>
              <a:off x="323389" y="1856833"/>
              <a:ext cx="3084069" cy="1206445"/>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333333"/>
                </a:buClr>
                <a:buSzPct val="100000"/>
                <a:buFont typeface="Arial" pitchFamily="34" charset="0"/>
                <a:buNone/>
              </a:pPr>
              <a:r>
                <a:rPr lang="en-CA" dirty="0">
                  <a:solidFill>
                    <a:srgbClr val="333333"/>
                  </a:solidFill>
                </a:rPr>
                <a:t>The location of GIS for </a:t>
              </a:r>
              <a:r>
                <a:rPr lang="en-CA" b="1" dirty="0">
                  <a:solidFill>
                    <a:schemeClr val="accent2"/>
                  </a:solidFill>
                </a:rPr>
                <a:t>historic preservation </a:t>
              </a:r>
              <a:r>
                <a:rPr lang="en-CA" dirty="0">
                  <a:solidFill>
                    <a:srgbClr val="333333"/>
                  </a:solidFill>
                </a:rPr>
                <a:t>can be an exception to the rule. Tribes will often keep </a:t>
              </a:r>
              <a:r>
                <a:rPr lang="en-CA" b="1" dirty="0">
                  <a:solidFill>
                    <a:schemeClr val="accent2"/>
                  </a:solidFill>
                </a:rPr>
                <a:t>a separate GIS office for sacred land. </a:t>
              </a:r>
              <a:r>
                <a:rPr lang="en-CA" dirty="0">
                  <a:solidFill>
                    <a:srgbClr val="333333"/>
                  </a:solidFill>
                </a:rPr>
                <a:t>This can serve for increased protection of geographic data and can support certain funding opportunities.</a:t>
              </a:r>
            </a:p>
          </p:txBody>
        </p:sp>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684" y="1569845"/>
              <a:ext cx="3096774" cy="286513"/>
            </a:xfrm>
            <a:prstGeom prst="rect">
              <a:avLst/>
            </a:prstGeom>
          </p:spPr>
        </p:pic>
      </p:grpSp>
      <p:sp>
        <p:nvSpPr>
          <p:cNvPr id="8" name="Rectangle 7"/>
          <p:cNvSpPr/>
          <p:nvPr/>
        </p:nvSpPr>
        <p:spPr>
          <a:xfrm>
            <a:off x="424690" y="5913150"/>
            <a:ext cx="3688649" cy="264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000" dirty="0">
                <a:solidFill>
                  <a:schemeClr val="tx1"/>
                </a:solidFill>
              </a:rPr>
              <a:t>Source: Info-Tech’s NATRC GIS Survey</a:t>
            </a:r>
            <a:r>
              <a:rPr lang="en-CA" sz="1000" dirty="0">
                <a:solidFill>
                  <a:schemeClr val="tx1"/>
                </a:solidFill>
                <a:cs typeface="Arial"/>
              </a:rPr>
              <a:t>, 2018</a:t>
            </a:r>
            <a:endParaRPr lang="en-CA" sz="1000" dirty="0">
              <a:solidFill>
                <a:schemeClr val="tx1"/>
              </a:solidFill>
            </a:endParaRPr>
          </a:p>
          <a:p>
            <a:endParaRPr lang="en-CA" sz="1000" dirty="0"/>
          </a:p>
        </p:txBody>
      </p:sp>
    </p:spTree>
    <p:extLst>
      <p:ext uri="{BB962C8B-B14F-4D97-AF65-F5344CB8AC3E}">
        <p14:creationId xmlns:p14="http://schemas.microsoft.com/office/powerpoint/2010/main" val="412719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5288913" y="1089346"/>
            <a:ext cx="3588387" cy="3353240"/>
            <a:chOff x="5743156" y="794966"/>
            <a:chExt cx="2653393" cy="3353240"/>
          </a:xfrm>
        </p:grpSpPr>
        <p:pic>
          <p:nvPicPr>
            <p:cNvPr id="9" name="Picture 8"/>
            <p:cNvPicPr>
              <a:picLocks noChangeAspect="1"/>
            </p:cNvPicPr>
            <p:nvPr/>
          </p:nvPicPr>
          <p:blipFill>
            <a:blip r:embed="rId3"/>
            <a:stretch>
              <a:fillRect/>
            </a:stretch>
          </p:blipFill>
          <p:spPr>
            <a:xfrm>
              <a:off x="7350690" y="794966"/>
              <a:ext cx="1045859" cy="634039"/>
            </a:xfrm>
            <a:prstGeom prst="rect">
              <a:avLst/>
            </a:prstGeom>
          </p:spPr>
        </p:pic>
        <p:sp>
          <p:nvSpPr>
            <p:cNvPr id="5" name="TextBox 4"/>
            <p:cNvSpPr txBox="1"/>
            <p:nvPr/>
          </p:nvSpPr>
          <p:spPr>
            <a:xfrm>
              <a:off x="5743156" y="1393606"/>
              <a:ext cx="2653393" cy="2754600"/>
            </a:xfrm>
            <a:prstGeom prst="rect">
              <a:avLst/>
            </a:prstGeom>
            <a:solidFill>
              <a:schemeClr val="bg1">
                <a:lumMod val="95000"/>
              </a:schemeClr>
            </a:solidFill>
          </p:spPr>
          <p:txBody>
            <a:bodyPr wrap="square" rtlCol="0">
              <a:spAutoFit/>
            </a:bodyPr>
            <a:lstStyle/>
            <a:p>
              <a:r>
                <a:rPr lang="en-US" sz="1200" dirty="0"/>
                <a:t>Federally recognized tribes have access to GIS software, training, and system support through the Bureau of Indian Affairs. </a:t>
              </a:r>
              <a:r>
                <a:rPr lang="en-US" sz="1200" dirty="0">
                  <a:hlinkClick r:id="rId4"/>
                </a:rPr>
                <a:t>https://www.bia.gov/gis</a:t>
              </a:r>
              <a:endParaRPr lang="en-US" sz="1200" dirty="0"/>
            </a:p>
            <a:p>
              <a:endParaRPr lang="en-US" sz="1200" dirty="0"/>
            </a:p>
            <a:p>
              <a:r>
                <a:rPr lang="en-US" sz="1200" dirty="0" err="1"/>
                <a:t>Esri</a:t>
              </a:r>
              <a:r>
                <a:rPr lang="en-US" sz="1200" dirty="0"/>
                <a:t> is the main vendor of geospatial software for governments. Through the BIA, tribes can receive </a:t>
              </a:r>
              <a:r>
                <a:rPr lang="en-US" sz="1200" b="1" dirty="0">
                  <a:solidFill>
                    <a:schemeClr val="accent2"/>
                  </a:solidFill>
                </a:rPr>
                <a:t>free software licenses to support a tribal GIS program</a:t>
              </a:r>
              <a:r>
                <a:rPr lang="en-US" sz="1200" b="1" dirty="0"/>
                <a:t>: </a:t>
              </a:r>
            </a:p>
            <a:p>
              <a:pPr marL="628650" lvl="1" indent="-171450">
                <a:buFont typeface="Arial" panose="020B0604020202020204" pitchFamily="34" charset="0"/>
                <a:buChar char="•"/>
              </a:pPr>
              <a:r>
                <a:rPr lang="en-US" sz="1200" dirty="0"/>
                <a:t>ArcGIS for Desktop </a:t>
              </a:r>
            </a:p>
            <a:p>
              <a:pPr marL="628650" lvl="1" indent="-171450">
                <a:buFont typeface="Arial" panose="020B0604020202020204" pitchFamily="34" charset="0"/>
                <a:buChar char="•"/>
              </a:pPr>
              <a:r>
                <a:rPr lang="en-US" sz="1200" dirty="0"/>
                <a:t>ArcGIS for Server</a:t>
              </a:r>
            </a:p>
            <a:p>
              <a:pPr marL="628650" lvl="1" indent="-171450">
                <a:buFont typeface="Arial" panose="020B0604020202020204" pitchFamily="34" charset="0"/>
                <a:buChar char="•"/>
              </a:pPr>
              <a:r>
                <a:rPr lang="en-US" sz="1200" dirty="0"/>
                <a:t>Mobile GIS</a:t>
              </a:r>
            </a:p>
            <a:p>
              <a:pPr>
                <a:spcBef>
                  <a:spcPts val="600"/>
                </a:spcBef>
              </a:pPr>
              <a:r>
                <a:rPr lang="en-US" sz="1200" dirty="0"/>
                <a:t>Software from other vendors includes:	</a:t>
              </a:r>
            </a:p>
            <a:p>
              <a:pPr marL="628650" lvl="1" indent="-171450">
                <a:buFont typeface="Arial" panose="020B0604020202020204" pitchFamily="34" charset="0"/>
                <a:buChar char="•"/>
              </a:pPr>
              <a:r>
                <a:rPr lang="en-US" sz="1200" dirty="0"/>
                <a:t>XTools Pro </a:t>
              </a:r>
            </a:p>
            <a:p>
              <a:pPr marL="628650" lvl="1" indent="-171450">
                <a:buFont typeface="Arial" panose="020B0604020202020204" pitchFamily="34" charset="0"/>
                <a:buChar char="•"/>
              </a:pPr>
              <a:r>
                <a:rPr lang="en-US" sz="1200" dirty="0"/>
                <a:t>Avenza Pro</a:t>
              </a:r>
            </a:p>
          </p:txBody>
        </p:sp>
      </p:grpSp>
      <p:sp>
        <p:nvSpPr>
          <p:cNvPr id="3" name="Title 2"/>
          <p:cNvSpPr>
            <a:spLocks noGrp="1"/>
          </p:cNvSpPr>
          <p:nvPr>
            <p:ph type="title"/>
          </p:nvPr>
        </p:nvSpPr>
        <p:spPr/>
        <p:txBody>
          <a:bodyPr/>
          <a:lstStyle/>
          <a:p>
            <a:r>
              <a:rPr lang="en-US" dirty="0"/>
              <a:t>Tribes have many GIS resources available to them, but they must carefully consider their long-term goals</a:t>
            </a:r>
          </a:p>
        </p:txBody>
      </p:sp>
      <p:sp>
        <p:nvSpPr>
          <p:cNvPr id="2" name="Text Placeholder 1"/>
          <p:cNvSpPr>
            <a:spLocks noGrp="1"/>
          </p:cNvSpPr>
          <p:nvPr>
            <p:ph type="body" sz="quarter" idx="4294967295"/>
          </p:nvPr>
        </p:nvSpPr>
        <p:spPr>
          <a:xfrm>
            <a:off x="464694" y="2024553"/>
            <a:ext cx="4525963" cy="3305175"/>
          </a:xfrm>
          <a:solidFill>
            <a:schemeClr val="bg1">
              <a:lumMod val="95000"/>
            </a:schemeClr>
          </a:solidFill>
        </p:spPr>
        <p:txBody>
          <a:bodyPr/>
          <a:lstStyle/>
          <a:p>
            <a:endParaRPr lang="en-CA" dirty="0"/>
          </a:p>
          <a:p>
            <a:r>
              <a:rPr lang="en-CA" dirty="0"/>
              <a:t>An </a:t>
            </a:r>
            <a:r>
              <a:rPr lang="en-CA" b="1" dirty="0">
                <a:solidFill>
                  <a:schemeClr val="accent1"/>
                </a:solidFill>
              </a:rPr>
              <a:t>enterprise solution </a:t>
            </a:r>
            <a:r>
              <a:rPr lang="en-CA" dirty="0"/>
              <a:t>offers benefits to larger organizations with many concurrent users, but less than 50 tribes have deployed an enterprise GIS solution.</a:t>
            </a:r>
          </a:p>
          <a:p>
            <a:r>
              <a:rPr lang="en-CA" dirty="0"/>
              <a:t>Does your tribe need an enterprise solution to GIS? Maybe not. It is important to consider the best GIS system to suit your needs. First, identify how GIS can improve existing tribal workflows. Info-Tech’s methodology will help you assess the current and target states of your GIS program and then guide you through a requirements-gathering process to ensure that you design a system to fit your needs.</a:t>
            </a:r>
          </a:p>
          <a:p>
            <a:r>
              <a:rPr lang="en-CA" dirty="0"/>
              <a:t>Remember the long-term costs of maintaining a GIS program. Many tribes can support their GIS needs with a smaller deployment level. </a:t>
            </a:r>
          </a:p>
        </p:txBody>
      </p:sp>
      <p:sp>
        <p:nvSpPr>
          <p:cNvPr id="4" name="TextBox 3"/>
          <p:cNvSpPr txBox="1"/>
          <p:nvPr/>
        </p:nvSpPr>
        <p:spPr>
          <a:xfrm>
            <a:off x="5269061" y="1918605"/>
            <a:ext cx="3110593" cy="3412672"/>
          </a:xfrm>
          <a:prstGeom prst="rect">
            <a:avLst/>
          </a:prstGeom>
        </p:spPr>
        <p:txBody>
          <a:bodyPr wrap="square" rtlCol="0">
            <a:spAutoFit/>
          </a:bodyPr>
          <a:lstStyle/>
          <a:p>
            <a:endParaRPr lang="en-CA" sz="1200" dirty="0"/>
          </a:p>
        </p:txBody>
      </p:sp>
      <p:sp>
        <p:nvSpPr>
          <p:cNvPr id="11" name="Rectangle 10"/>
          <p:cNvSpPr/>
          <p:nvPr/>
        </p:nvSpPr>
        <p:spPr>
          <a:xfrm>
            <a:off x="464694" y="5459013"/>
            <a:ext cx="4526698" cy="707310"/>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accent2"/>
                </a:solidFill>
              </a:rPr>
              <a:t>Start with the end in mind. </a:t>
            </a:r>
            <a:br>
              <a:rPr lang="en-US" sz="1600" b="1" dirty="0">
                <a:solidFill>
                  <a:schemeClr val="accent2"/>
                </a:solidFill>
              </a:rPr>
            </a:br>
            <a:r>
              <a:rPr lang="en-US" sz="1600" b="1" dirty="0">
                <a:solidFill>
                  <a:schemeClr val="accent2"/>
                </a:solidFill>
              </a:rPr>
              <a:t>It’s not just about a GIS tool.</a:t>
            </a:r>
          </a:p>
        </p:txBody>
      </p:sp>
      <p:sp>
        <p:nvSpPr>
          <p:cNvPr id="18" name="Rectangle 17"/>
          <p:cNvSpPr/>
          <p:nvPr/>
        </p:nvSpPr>
        <p:spPr>
          <a:xfrm>
            <a:off x="464694" y="1410479"/>
            <a:ext cx="4526698"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500" b="1" dirty="0">
                <a:solidFill>
                  <a:schemeClr val="bg1"/>
                </a:solidFill>
              </a:rPr>
              <a:t>75% of tribes are using GIS in some capacity</a:t>
            </a:r>
          </a:p>
        </p:txBody>
      </p:sp>
      <p:grpSp>
        <p:nvGrpSpPr>
          <p:cNvPr id="12" name="Group 11"/>
          <p:cNvGrpSpPr/>
          <p:nvPr/>
        </p:nvGrpSpPr>
        <p:grpSpPr>
          <a:xfrm>
            <a:off x="5274130" y="4658159"/>
            <a:ext cx="3603170" cy="1508165"/>
            <a:chOff x="310684" y="1569845"/>
            <a:chExt cx="3096774" cy="1379390"/>
          </a:xfrm>
        </p:grpSpPr>
        <p:sp>
          <p:nvSpPr>
            <p:cNvPr id="13" name="Text Placeholder 12"/>
            <p:cNvSpPr txBox="1">
              <a:spLocks/>
            </p:cNvSpPr>
            <p:nvPr/>
          </p:nvSpPr>
          <p:spPr>
            <a:xfrm>
              <a:off x="323389" y="1856834"/>
              <a:ext cx="3084069" cy="1092401"/>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333333"/>
                </a:buClr>
                <a:buSzPct val="100000"/>
                <a:buNone/>
              </a:pPr>
              <a:r>
                <a:rPr lang="en-US" dirty="0">
                  <a:solidFill>
                    <a:srgbClr val="333333"/>
                  </a:solidFill>
                </a:rPr>
                <a:t>With easy access to high-quality software, GIS programs can be set up in a scattershot, inefficient manner. Some tribes have had multiple unused server-licenses across different departments. Best practices for vendor management still apply.</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684" y="1569845"/>
              <a:ext cx="3096774" cy="286513"/>
            </a:xfrm>
            <a:prstGeom prst="rect">
              <a:avLst/>
            </a:prstGeom>
          </p:spPr>
        </p:pic>
      </p:grpSp>
    </p:spTree>
    <p:extLst>
      <p:ext uri="{BB962C8B-B14F-4D97-AF65-F5344CB8AC3E}">
        <p14:creationId xmlns:p14="http://schemas.microsoft.com/office/powerpoint/2010/main" val="407405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Emerging technologies allow tribal GIS to do more with less</a:t>
            </a:r>
          </a:p>
        </p:txBody>
      </p:sp>
      <p:sp>
        <p:nvSpPr>
          <p:cNvPr id="11" name="Text Placeholder 1"/>
          <p:cNvSpPr>
            <a:spLocks noGrp="1"/>
          </p:cNvSpPr>
          <p:nvPr>
            <p:ph type="body" sz="quarter" idx="4294967295"/>
          </p:nvPr>
        </p:nvSpPr>
        <p:spPr>
          <a:xfrm>
            <a:off x="4735277" y="1449910"/>
            <a:ext cx="3916362" cy="4699000"/>
          </a:xfrm>
          <a:solidFill>
            <a:schemeClr val="accent1">
              <a:lumMod val="20000"/>
              <a:lumOff val="80000"/>
              <a:alpha val="32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indent="0" algn="ctr" fontAlgn="ctr">
              <a:buNone/>
            </a:pPr>
            <a:r>
              <a:rPr lang="en-CA" sz="1400" b="1" dirty="0">
                <a:solidFill>
                  <a:schemeClr val="accent1"/>
                </a:solidFill>
              </a:rPr>
              <a:t>Machine Learning and Remote Sensing</a:t>
            </a:r>
          </a:p>
          <a:p>
            <a:pPr marL="0" indent="0" algn="just" fontAlgn="ctr">
              <a:spcAft>
                <a:spcPts val="300"/>
              </a:spcAft>
              <a:buNone/>
            </a:pPr>
            <a:r>
              <a:rPr lang="en-CA" dirty="0"/>
              <a:t>The advances in machine learning will soon provide great benefits to tribal GIS. The technology is poised to allow computers to take on time-consuming roles of the GIS analyst.</a:t>
            </a:r>
          </a:p>
          <a:p>
            <a:pPr marL="0" indent="0" algn="ctr" fontAlgn="ctr">
              <a:spcBef>
                <a:spcPts val="600"/>
              </a:spcBef>
              <a:spcAft>
                <a:spcPts val="0"/>
              </a:spcAft>
              <a:buNone/>
            </a:pPr>
            <a:r>
              <a:rPr lang="en-CA" sz="1400" b="1" dirty="0">
                <a:solidFill>
                  <a:schemeClr val="accent1"/>
                </a:solidFill>
              </a:rPr>
              <a:t>Prediction</a:t>
            </a:r>
          </a:p>
          <a:p>
            <a:pPr marL="0" indent="0" fontAlgn="ctr">
              <a:spcBef>
                <a:spcPts val="600"/>
              </a:spcBef>
              <a:spcAft>
                <a:spcPts val="600"/>
              </a:spcAft>
              <a:buNone/>
            </a:pPr>
            <a:r>
              <a:rPr lang="en-CA" dirty="0"/>
              <a:t>Data from one area is used to predict data in another area: use cases vary from measures of air pollution to values of home prices.</a:t>
            </a:r>
          </a:p>
          <a:p>
            <a:pPr marL="0" indent="0" algn="ctr" fontAlgn="ctr">
              <a:spcBef>
                <a:spcPts val="600"/>
              </a:spcBef>
              <a:spcAft>
                <a:spcPts val="0"/>
              </a:spcAft>
              <a:buNone/>
            </a:pPr>
            <a:r>
              <a:rPr lang="en-CA" sz="1400" b="1" dirty="0">
                <a:solidFill>
                  <a:schemeClr val="accent1"/>
                </a:solidFill>
              </a:rPr>
              <a:t>Classification</a:t>
            </a:r>
          </a:p>
          <a:p>
            <a:pPr marL="0" indent="0" fontAlgn="ctr">
              <a:spcBef>
                <a:spcPts val="600"/>
              </a:spcBef>
              <a:spcAft>
                <a:spcPts val="600"/>
              </a:spcAft>
              <a:buNone/>
            </a:pPr>
            <a:r>
              <a:rPr lang="en-CA" dirty="0"/>
              <a:t>Advances in technology have enabled machine classification of raster imagery to identify objects such as trees, houses, and roads.   </a:t>
            </a:r>
          </a:p>
          <a:p>
            <a:pPr marL="0" indent="0" algn="ctr" fontAlgn="ctr">
              <a:spcBef>
                <a:spcPts val="600"/>
              </a:spcBef>
              <a:spcAft>
                <a:spcPts val="0"/>
              </a:spcAft>
              <a:buNone/>
            </a:pPr>
            <a:r>
              <a:rPr lang="en-CA" sz="1400" b="1" dirty="0">
                <a:solidFill>
                  <a:schemeClr val="accent1"/>
                </a:solidFill>
              </a:rPr>
              <a:t>Clustering</a:t>
            </a:r>
          </a:p>
          <a:p>
            <a:pPr marL="0" indent="0" fontAlgn="ctr">
              <a:spcAft>
                <a:spcPts val="600"/>
              </a:spcAft>
              <a:buNone/>
            </a:pPr>
            <a:r>
              <a:rPr lang="en-CA" dirty="0"/>
              <a:t>GIS technology can group together similar data to identify the most common location of an event. For example, after a disaster, social media use can point to the places of greatest concern. </a:t>
            </a:r>
          </a:p>
        </p:txBody>
      </p:sp>
      <p:sp>
        <p:nvSpPr>
          <p:cNvPr id="9" name="Text Placeholder 1"/>
          <p:cNvSpPr txBox="1">
            <a:spLocks/>
          </p:cNvSpPr>
          <p:nvPr/>
        </p:nvSpPr>
        <p:spPr bwMode="auto">
          <a:xfrm>
            <a:off x="399079" y="1662381"/>
            <a:ext cx="3885724" cy="2044646"/>
          </a:xfrm>
          <a:prstGeom prst="rect">
            <a:avLst/>
          </a:prstGeom>
          <a:solidFill>
            <a:schemeClr val="accent1">
              <a:lumMod val="20000"/>
              <a:lumOff val="80000"/>
              <a:alpha val="32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indent="0" algn="ctr" fontAlgn="ctr">
              <a:lnSpc>
                <a:spcPct val="100000"/>
              </a:lnSpc>
              <a:spcBef>
                <a:spcPts val="500"/>
              </a:spcBef>
              <a:spcAft>
                <a:spcPct val="0"/>
              </a:spcAft>
              <a:buClr>
                <a:schemeClr val="tx1"/>
              </a:buClr>
              <a:buSzPct val="120000"/>
              <a:buFont typeface="Arial" pitchFamily="34" charset="0"/>
              <a:buNone/>
              <a:defRPr sz="1400" b="1" baseline="0">
                <a:solidFill>
                  <a:schemeClr val="bg1"/>
                </a:solidFill>
              </a:defRPr>
            </a:lvl1pPr>
            <a:lvl2pPr marL="180975" lvl="1" indent="0" fontAlgn="base">
              <a:lnSpc>
                <a:spcPct val="100000"/>
              </a:lnSpc>
              <a:spcBef>
                <a:spcPts val="500"/>
              </a:spcBef>
              <a:spcAft>
                <a:spcPct val="0"/>
              </a:spcAft>
              <a:buClr>
                <a:schemeClr val="tx1"/>
              </a:buClr>
              <a:buSzPct val="150000"/>
              <a:buFont typeface="Arial" pitchFamily="34" charset="0"/>
              <a:buNone/>
              <a:defRPr sz="1200">
                <a:solidFill>
                  <a:schemeClr val="bg1"/>
                </a:solidFill>
              </a:defRPr>
            </a:lvl2pPr>
            <a:lvl3pPr marL="542925" indent="-180975" fontAlgn="base">
              <a:lnSpc>
                <a:spcPct val="100000"/>
              </a:lnSpc>
              <a:spcBef>
                <a:spcPts val="500"/>
              </a:spcBef>
              <a:spcAft>
                <a:spcPct val="0"/>
              </a:spcAft>
              <a:buClr>
                <a:schemeClr val="tx1"/>
              </a:buClr>
              <a:buSzPct val="100000"/>
              <a:buFont typeface="Arial" pitchFamily="34" charset="0"/>
              <a:buChar char="–"/>
              <a:defRPr sz="1200" baseline="0"/>
            </a:lvl3pPr>
            <a:lvl4pPr marL="714375" indent="-171450" fontAlgn="base">
              <a:lnSpc>
                <a:spcPct val="100000"/>
              </a:lnSpc>
              <a:spcBef>
                <a:spcPts val="500"/>
              </a:spcBef>
              <a:spcAft>
                <a:spcPct val="0"/>
              </a:spcAft>
              <a:buClr>
                <a:schemeClr val="tx1"/>
              </a:buClr>
              <a:buSzPct val="100000"/>
              <a:buFont typeface="Wingdings" pitchFamily="2" charset="2"/>
              <a:buChar char="§"/>
              <a:defRPr sz="1200"/>
            </a:lvl4pPr>
            <a:lvl5pPr marL="1614488" indent="-174625" fontAlgn="base">
              <a:lnSpc>
                <a:spcPts val="1350"/>
              </a:lnSpc>
              <a:spcBef>
                <a:spcPts val="500"/>
              </a:spcBef>
              <a:spcAft>
                <a:spcPct val="0"/>
              </a:spcAft>
              <a:buSzPct val="150000"/>
              <a:buFont typeface="Arial" pitchFamily="34" charset="0"/>
              <a:buChar char="◦"/>
              <a:tabLst/>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spcBef>
                <a:spcPts val="1200"/>
              </a:spcBef>
            </a:pPr>
            <a:r>
              <a:rPr lang="en-CA" dirty="0">
                <a:solidFill>
                  <a:schemeClr val="accent1"/>
                </a:solidFill>
              </a:rPr>
              <a:t>Unmanned Aerial Vehicles (Drones)</a:t>
            </a:r>
          </a:p>
          <a:p>
            <a:pPr algn="just"/>
            <a:r>
              <a:rPr lang="en-CA" sz="1200" b="0" dirty="0">
                <a:solidFill>
                  <a:schemeClr val="tx1"/>
                </a:solidFill>
              </a:rPr>
              <a:t>UAVs, or drones, can be used to survey land, replacing the need for airplanes or satellite footage, especially for smaller areas of territory. With larger areas, economies of scale still favor aircraft and satellite footage.</a:t>
            </a:r>
            <a:endParaRPr lang="en-CA" sz="1200" b="0" dirty="0">
              <a:solidFill>
                <a:schemeClr val="tx1"/>
              </a:solidFill>
              <a:cs typeface="Arial"/>
            </a:endParaRPr>
          </a:p>
          <a:p>
            <a:pPr algn="just"/>
            <a:r>
              <a:rPr lang="en-CA" sz="1200" b="0" dirty="0">
                <a:solidFill>
                  <a:schemeClr val="tx1"/>
                </a:solidFill>
              </a:rPr>
              <a:t>Before purchasing a drone, consider not only the hardware costs but also the costs for training and the certification from the FAA for each user.</a:t>
            </a:r>
          </a:p>
        </p:txBody>
      </p:sp>
      <p:sp>
        <p:nvSpPr>
          <p:cNvPr id="10" name="Text Placeholder 1"/>
          <p:cNvSpPr txBox="1">
            <a:spLocks/>
          </p:cNvSpPr>
          <p:nvPr/>
        </p:nvSpPr>
        <p:spPr bwMode="auto">
          <a:xfrm>
            <a:off x="399079" y="4584619"/>
            <a:ext cx="3885724" cy="1564291"/>
          </a:xfrm>
          <a:prstGeom prst="rect">
            <a:avLst/>
          </a:prstGeom>
          <a:solidFill>
            <a:schemeClr val="accent1">
              <a:lumMod val="20000"/>
              <a:lumOff val="80000"/>
              <a:alpha val="32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indent="0" algn="ctr" fontAlgn="ctr">
              <a:lnSpc>
                <a:spcPct val="100000"/>
              </a:lnSpc>
              <a:spcBef>
                <a:spcPts val="500"/>
              </a:spcBef>
              <a:spcAft>
                <a:spcPct val="0"/>
              </a:spcAft>
              <a:buClr>
                <a:schemeClr val="tx1"/>
              </a:buClr>
              <a:buSzPct val="120000"/>
              <a:buFont typeface="Arial" pitchFamily="34" charset="0"/>
              <a:buNone/>
              <a:defRPr sz="1400" b="1" baseline="0">
                <a:solidFill>
                  <a:schemeClr val="bg1"/>
                </a:solidFill>
              </a:defRPr>
            </a:lvl1pPr>
            <a:lvl2pPr marL="180975" lvl="1" indent="0" fontAlgn="base">
              <a:lnSpc>
                <a:spcPct val="100000"/>
              </a:lnSpc>
              <a:spcBef>
                <a:spcPts val="500"/>
              </a:spcBef>
              <a:spcAft>
                <a:spcPct val="0"/>
              </a:spcAft>
              <a:buClr>
                <a:schemeClr val="tx1"/>
              </a:buClr>
              <a:buSzPct val="150000"/>
              <a:buFont typeface="Arial" pitchFamily="34" charset="0"/>
              <a:buNone/>
              <a:defRPr sz="1200">
                <a:solidFill>
                  <a:schemeClr val="bg1"/>
                </a:solidFill>
              </a:defRPr>
            </a:lvl2pPr>
            <a:lvl3pPr marL="542925" indent="-180975" fontAlgn="base">
              <a:lnSpc>
                <a:spcPct val="100000"/>
              </a:lnSpc>
              <a:spcBef>
                <a:spcPts val="500"/>
              </a:spcBef>
              <a:spcAft>
                <a:spcPct val="0"/>
              </a:spcAft>
              <a:buClr>
                <a:schemeClr val="tx1"/>
              </a:buClr>
              <a:buSzPct val="100000"/>
              <a:buFont typeface="Arial" pitchFamily="34" charset="0"/>
              <a:buChar char="–"/>
              <a:defRPr sz="1200" baseline="0"/>
            </a:lvl3pPr>
            <a:lvl4pPr marL="714375" indent="-171450" fontAlgn="base">
              <a:lnSpc>
                <a:spcPct val="100000"/>
              </a:lnSpc>
              <a:spcBef>
                <a:spcPts val="500"/>
              </a:spcBef>
              <a:spcAft>
                <a:spcPct val="0"/>
              </a:spcAft>
              <a:buClr>
                <a:schemeClr val="tx1"/>
              </a:buClr>
              <a:buSzPct val="100000"/>
              <a:buFont typeface="Wingdings" pitchFamily="2" charset="2"/>
              <a:buChar char="§"/>
              <a:defRPr sz="1200"/>
            </a:lvl4pPr>
            <a:lvl5pPr marL="1614488" indent="-174625" fontAlgn="base">
              <a:lnSpc>
                <a:spcPts val="1350"/>
              </a:lnSpc>
              <a:spcBef>
                <a:spcPts val="500"/>
              </a:spcBef>
              <a:spcAft>
                <a:spcPct val="0"/>
              </a:spcAft>
              <a:buSzPct val="150000"/>
              <a:buFont typeface="Arial" pitchFamily="34" charset="0"/>
              <a:buChar char="◦"/>
              <a:tabLst/>
              <a:defRPr sz="12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CA" dirty="0">
                <a:solidFill>
                  <a:schemeClr val="accent1"/>
                </a:solidFill>
              </a:rPr>
              <a:t>Lidar</a:t>
            </a:r>
          </a:p>
          <a:p>
            <a:pPr algn="just"/>
            <a:r>
              <a:rPr lang="en-CA" sz="1200" b="0" dirty="0">
                <a:solidFill>
                  <a:schemeClr val="tx1"/>
                </a:solidFill>
              </a:rPr>
              <a:t>Lidar uses light beams to measure distances. When attached to a drone it can map the topography of your land or measure the height of features like buildings. Tribes have used Lidar to track the growth of their forest assets and map sacred sites without disturbing the ground.</a:t>
            </a:r>
            <a:endParaRPr lang="en-CA" b="0" dirty="0">
              <a:solidFill>
                <a:schemeClr val="tx1"/>
              </a:solidFill>
            </a:endParaRPr>
          </a:p>
        </p:txBody>
      </p:sp>
      <p:pic>
        <p:nvPicPr>
          <p:cNvPr id="2" name="Picture 1"/>
          <p:cNvPicPr>
            <a:picLocks noChangeAspect="1"/>
          </p:cNvPicPr>
          <p:nvPr/>
        </p:nvPicPr>
        <p:blipFill>
          <a:blip r:embed="rId3"/>
          <a:stretch>
            <a:fillRect/>
          </a:stretch>
        </p:blipFill>
        <p:spPr>
          <a:xfrm>
            <a:off x="3667134" y="1073625"/>
            <a:ext cx="1794552" cy="1109788"/>
          </a:xfrm>
          <a:prstGeom prst="rect">
            <a:avLst/>
          </a:prstGeom>
        </p:spPr>
      </p:pic>
      <p:pic>
        <p:nvPicPr>
          <p:cNvPr id="12" name="Picture 11"/>
          <p:cNvPicPr>
            <a:picLocks noChangeAspect="1"/>
          </p:cNvPicPr>
          <p:nvPr/>
        </p:nvPicPr>
        <p:blipFill>
          <a:blip r:embed="rId4"/>
          <a:stretch>
            <a:fillRect/>
          </a:stretch>
        </p:blipFill>
        <p:spPr>
          <a:xfrm>
            <a:off x="684312" y="3601951"/>
            <a:ext cx="1474002" cy="982668"/>
          </a:xfrm>
          <a:prstGeom prst="rect">
            <a:avLst/>
          </a:prstGeom>
        </p:spPr>
      </p:pic>
      <p:pic>
        <p:nvPicPr>
          <p:cNvPr id="33" name="Picture 32"/>
          <p:cNvPicPr>
            <a:picLocks noChangeAspect="1"/>
          </p:cNvPicPr>
          <p:nvPr/>
        </p:nvPicPr>
        <p:blipFill>
          <a:blip r:embed="rId5"/>
          <a:stretch>
            <a:fillRect/>
          </a:stretch>
        </p:blipFill>
        <p:spPr>
          <a:xfrm>
            <a:off x="3177463" y="3927489"/>
            <a:ext cx="1557814" cy="916360"/>
          </a:xfrm>
          <a:prstGeom prst="rect">
            <a:avLst/>
          </a:prstGeom>
        </p:spPr>
      </p:pic>
    </p:spTree>
    <p:extLst>
      <p:ext uri="{BB962C8B-B14F-4D97-AF65-F5344CB8AC3E}">
        <p14:creationId xmlns:p14="http://schemas.microsoft.com/office/powerpoint/2010/main" val="817208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3480" y="1176674"/>
            <a:ext cx="4032266" cy="4178747"/>
          </a:xfrm>
          <a:prstGeom prst="rect">
            <a:avLst/>
          </a:prstGeom>
          <a:solidFill>
            <a:srgbClr val="CBD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sp>
        <p:nvSpPr>
          <p:cNvPr id="3" name="Rectangle 2"/>
          <p:cNvSpPr/>
          <p:nvPr/>
        </p:nvSpPr>
        <p:spPr>
          <a:xfrm>
            <a:off x="371150" y="1176674"/>
            <a:ext cx="3917288" cy="417874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sp>
        <p:nvSpPr>
          <p:cNvPr id="6" name="TextBox 5"/>
          <p:cNvSpPr txBox="1"/>
          <p:nvPr/>
        </p:nvSpPr>
        <p:spPr>
          <a:xfrm>
            <a:off x="474583" y="3716901"/>
            <a:ext cx="3746998" cy="1600438"/>
          </a:xfrm>
          <a:prstGeom prst="rect">
            <a:avLst/>
          </a:prstGeom>
          <a:noFill/>
        </p:spPr>
        <p:txBody>
          <a:bodyPr wrap="square" rtlCol="0">
            <a:spAutoFit/>
          </a:bodyPr>
          <a:lstStyle/>
          <a:p>
            <a:pPr marL="171450" indent="-171450" fontAlgn="ctr">
              <a:spcAft>
                <a:spcPts val="600"/>
              </a:spcAft>
              <a:buFont typeface="Arial" panose="020B0604020202020204" pitchFamily="34" charset="0"/>
              <a:buChar char="•"/>
            </a:pPr>
            <a:r>
              <a:rPr lang="en-CA" sz="1100" dirty="0"/>
              <a:t>Sensitive information about sacred sites and physical assets remains secure within the tribe.</a:t>
            </a:r>
          </a:p>
          <a:p>
            <a:pPr marL="171450" indent="-171450" fontAlgn="ctr">
              <a:spcAft>
                <a:spcPts val="600"/>
              </a:spcAft>
              <a:buFont typeface="Arial" panose="020B0604020202020204" pitchFamily="34" charset="0"/>
              <a:buChar char="•"/>
            </a:pPr>
            <a:r>
              <a:rPr lang="en-CA" sz="1100" dirty="0"/>
              <a:t>Some information allows the tribe to offer consultation services, such as the such as information on the boundaries of ceded lands. This information should be guarded.</a:t>
            </a:r>
          </a:p>
          <a:p>
            <a:pPr marL="171450" indent="-171450" fontAlgn="ctr">
              <a:buFont typeface="Arial" panose="020B0604020202020204" pitchFamily="34" charset="0"/>
              <a:buChar char="•"/>
            </a:pPr>
            <a:r>
              <a:rPr lang="en-CA" sz="1100" dirty="0"/>
              <a:t>Tribes with sovereign status benefit from increased legal protections over their data.</a:t>
            </a:r>
          </a:p>
        </p:txBody>
      </p:sp>
      <p:sp>
        <p:nvSpPr>
          <p:cNvPr id="7" name="TextBox 6"/>
          <p:cNvSpPr txBox="1"/>
          <p:nvPr/>
        </p:nvSpPr>
        <p:spPr>
          <a:xfrm>
            <a:off x="4770912" y="3716073"/>
            <a:ext cx="4021875" cy="1600438"/>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solidFill>
                  <a:srgbClr val="333333"/>
                </a:solidFill>
              </a:rPr>
              <a:t>Some funding opportunities require public data. The tribe should attempt to work with the local representative of the funding body. He or she may be understanding of the tribe’s concern around culturally sensitive lands.</a:t>
            </a:r>
          </a:p>
          <a:p>
            <a:pPr marL="171450" indent="-171450">
              <a:spcAft>
                <a:spcPts val="600"/>
              </a:spcAft>
              <a:buFont typeface="Arial" panose="020B0604020202020204" pitchFamily="34" charset="0"/>
              <a:buChar char="•"/>
            </a:pPr>
            <a:r>
              <a:rPr lang="en-US" sz="1100" dirty="0">
                <a:solidFill>
                  <a:srgbClr val="333333"/>
                </a:solidFill>
              </a:rPr>
              <a:t>Open data facilitates collaboration with universities and other NGOs that can provide assistance with analysis.</a:t>
            </a:r>
          </a:p>
          <a:p>
            <a:pPr marL="171450" indent="-171450">
              <a:buFont typeface="Arial" panose="020B0604020202020204" pitchFamily="34" charset="0"/>
              <a:buChar char="•"/>
            </a:pPr>
            <a:r>
              <a:rPr lang="en-US" sz="1100" dirty="0">
                <a:solidFill>
                  <a:srgbClr val="333333"/>
                </a:solidFill>
              </a:rPr>
              <a:t>Cloud-based storage relieves the burden of onsite data storage and facilitates the use of web apps.</a:t>
            </a:r>
          </a:p>
        </p:txBody>
      </p:sp>
      <p:sp>
        <p:nvSpPr>
          <p:cNvPr id="8" name="Rectangle 7"/>
          <p:cNvSpPr/>
          <p:nvPr/>
        </p:nvSpPr>
        <p:spPr>
          <a:xfrm>
            <a:off x="5235098" y="1326841"/>
            <a:ext cx="3103894" cy="307777"/>
          </a:xfrm>
          <a:prstGeom prst="rect">
            <a:avLst/>
          </a:prstGeom>
        </p:spPr>
        <p:txBody>
          <a:bodyPr wrap="square">
            <a:spAutoFit/>
          </a:bodyPr>
          <a:lstStyle/>
          <a:p>
            <a:pPr algn="ctr"/>
            <a:r>
              <a:rPr lang="en-US" sz="1400" b="1" dirty="0">
                <a:solidFill>
                  <a:srgbClr val="333333"/>
                </a:solidFill>
              </a:rPr>
              <a:t>Benefits of open geospatial data</a:t>
            </a:r>
            <a:endParaRPr lang="en-CA" sz="1400" b="1" dirty="0">
              <a:solidFill>
                <a:srgbClr val="333333"/>
              </a:solidFill>
            </a:endParaRPr>
          </a:p>
        </p:txBody>
      </p:sp>
      <p:sp>
        <p:nvSpPr>
          <p:cNvPr id="9" name="Rectangle 8"/>
          <p:cNvSpPr/>
          <p:nvPr/>
        </p:nvSpPr>
        <p:spPr>
          <a:xfrm>
            <a:off x="503284" y="1326355"/>
            <a:ext cx="3689596" cy="307777"/>
          </a:xfrm>
          <a:prstGeom prst="rect">
            <a:avLst/>
          </a:prstGeom>
        </p:spPr>
        <p:txBody>
          <a:bodyPr wrap="square">
            <a:spAutoFit/>
          </a:bodyPr>
          <a:lstStyle/>
          <a:p>
            <a:pPr algn="ctr"/>
            <a:r>
              <a:rPr lang="en-CA" sz="1400" b="1" dirty="0"/>
              <a:t>Benefits of secure geospatial data</a:t>
            </a:r>
            <a:endParaRPr lang="en-CA" sz="1400" b="1" dirty="0">
              <a:solidFill>
                <a:srgbClr val="333333"/>
              </a:solidFill>
            </a:endParaRP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29" y="247877"/>
            <a:ext cx="900000" cy="811035"/>
          </a:xfrm>
          <a:prstGeom prst="rect">
            <a:avLst/>
          </a:prstGeom>
        </p:spPr>
      </p:pic>
      <p:grpSp>
        <p:nvGrpSpPr>
          <p:cNvPr id="43" name="Group 42"/>
          <p:cNvGrpSpPr/>
          <p:nvPr/>
        </p:nvGrpSpPr>
        <p:grpSpPr>
          <a:xfrm>
            <a:off x="893968" y="1783813"/>
            <a:ext cx="2842952" cy="1795705"/>
            <a:chOff x="623455" y="2135707"/>
            <a:chExt cx="3348373" cy="2170444"/>
          </a:xfrm>
        </p:grpSpPr>
        <p:sp>
          <p:nvSpPr>
            <p:cNvPr id="4" name="Rectangle 3"/>
            <p:cNvSpPr/>
            <p:nvPr/>
          </p:nvSpPr>
          <p:spPr>
            <a:xfrm>
              <a:off x="623455" y="2135707"/>
              <a:ext cx="3348373" cy="2170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6" name="Regular Pentagon 35"/>
            <p:cNvSpPr/>
            <p:nvPr/>
          </p:nvSpPr>
          <p:spPr>
            <a:xfrm>
              <a:off x="1198214" y="2219122"/>
              <a:ext cx="2186846" cy="1952973"/>
            </a:xfrm>
            <a:prstGeom prst="pentagon">
              <a:avLst/>
            </a:prstGeo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sp>
          <p:nvSpPr>
            <p:cNvPr id="13" name="Flowchart: Magnetic Disk 11"/>
            <p:cNvSpPr/>
            <p:nvPr/>
          </p:nvSpPr>
          <p:spPr>
            <a:xfrm>
              <a:off x="1730740" y="2689978"/>
              <a:ext cx="1121795" cy="1341913"/>
            </a:xfrm>
            <a:prstGeom prst="flowChartMagneticDisk">
              <a:avLst/>
            </a:prstGeom>
          </p:spPr>
          <p:style>
            <a:lnRef idx="3">
              <a:schemeClr val="lt1"/>
            </a:lnRef>
            <a:fillRef idx="1">
              <a:schemeClr val="accent2"/>
            </a:fillRef>
            <a:effectRef idx="1">
              <a:schemeClr val="accent2"/>
            </a:effectRef>
            <a:fontRef idx="minor">
              <a:schemeClr val="lt1"/>
            </a:fontRef>
          </p:style>
          <p:txBody>
            <a:bodyPr rtlCol="0" anchor="t"/>
            <a:lstStyle/>
            <a:p>
              <a:pPr algn="ctr"/>
              <a:r>
                <a:rPr lang="en-CA" sz="1200" dirty="0">
                  <a:solidFill>
                    <a:srgbClr val="FFFFFF"/>
                  </a:solidFill>
                </a:rPr>
                <a:t>Secure geospatial data</a:t>
              </a:r>
            </a:p>
          </p:txBody>
        </p:sp>
      </p:grpSp>
      <p:sp>
        <p:nvSpPr>
          <p:cNvPr id="15" name="Rectangle 14"/>
          <p:cNvSpPr/>
          <p:nvPr/>
        </p:nvSpPr>
        <p:spPr>
          <a:xfrm>
            <a:off x="5328361" y="1819135"/>
            <a:ext cx="3010631" cy="17274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42" name="Flowchart: Magnetic Disk 11"/>
          <p:cNvSpPr/>
          <p:nvPr/>
        </p:nvSpPr>
        <p:spPr>
          <a:xfrm>
            <a:off x="6235229" y="2283175"/>
            <a:ext cx="947040" cy="1012982"/>
          </a:xfrm>
          <a:prstGeom prst="flowChartMagneticDisk">
            <a:avLst/>
          </a:prstGeom>
        </p:spPr>
        <p:style>
          <a:lnRef idx="3">
            <a:schemeClr val="lt1"/>
          </a:lnRef>
          <a:fillRef idx="1">
            <a:schemeClr val="accent2"/>
          </a:fillRef>
          <a:effectRef idx="1">
            <a:schemeClr val="accent2"/>
          </a:effectRef>
          <a:fontRef idx="minor">
            <a:schemeClr val="lt1"/>
          </a:fontRef>
        </p:style>
        <p:txBody>
          <a:bodyPr rtlCol="0" anchor="t"/>
          <a:lstStyle/>
          <a:p>
            <a:pPr algn="ctr">
              <a:spcBef>
                <a:spcPts val="600"/>
              </a:spcBef>
            </a:pPr>
            <a:r>
              <a:rPr lang="en-CA" sz="1200" dirty="0">
                <a:solidFill>
                  <a:srgbClr val="FFFFFF"/>
                </a:solidFill>
              </a:rPr>
              <a:t>Open geospatial data</a:t>
            </a:r>
          </a:p>
        </p:txBody>
      </p:sp>
      <p:pic>
        <p:nvPicPr>
          <p:cNvPr id="12" name="Picture 11"/>
          <p:cNvPicPr>
            <a:picLocks noChangeAspect="1"/>
          </p:cNvPicPr>
          <p:nvPr/>
        </p:nvPicPr>
        <p:blipFill>
          <a:blip r:embed="rId3"/>
          <a:stretch>
            <a:fillRect/>
          </a:stretch>
        </p:blipFill>
        <p:spPr>
          <a:xfrm>
            <a:off x="5672139" y="1888402"/>
            <a:ext cx="2323074" cy="1573886"/>
          </a:xfrm>
          <a:prstGeom prst="rect">
            <a:avLst/>
          </a:prstGeom>
        </p:spPr>
      </p:pic>
      <p:grpSp>
        <p:nvGrpSpPr>
          <p:cNvPr id="45" name="Group 44"/>
          <p:cNvGrpSpPr/>
          <p:nvPr/>
        </p:nvGrpSpPr>
        <p:grpSpPr>
          <a:xfrm>
            <a:off x="389438" y="5524947"/>
            <a:ext cx="8337823" cy="682753"/>
            <a:chOff x="323389" y="3283951"/>
            <a:chExt cx="8337823" cy="682753"/>
          </a:xfrm>
        </p:grpSpPr>
        <p:sp>
          <p:nvSpPr>
            <p:cNvPr id="46" name="Rectangle 97"/>
            <p:cNvSpPr/>
            <p:nvPr/>
          </p:nvSpPr>
          <p:spPr>
            <a:xfrm>
              <a:off x="1630946" y="3283951"/>
              <a:ext cx="7030266" cy="676048"/>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fontAlgn="base">
                <a:spcBef>
                  <a:spcPct val="0"/>
                </a:spcBef>
                <a:spcAft>
                  <a:spcPct val="0"/>
                </a:spcAft>
              </a:pPr>
              <a:r>
                <a:rPr lang="en-US" sz="1200" dirty="0">
                  <a:solidFill>
                    <a:schemeClr val="tx1"/>
                  </a:solidFill>
                </a:rPr>
                <a:t>Make an effort to clear up any misunderstandings stakeholders may have about spatial data of sensitive areas. Some may feel that any imagery including a sacred site must be kept secure. The key information is not so much the imagery but the data that identifies the imagery as sensitive.</a:t>
              </a:r>
              <a:endParaRPr lang="en-CA" sz="1200" dirty="0">
                <a:solidFill>
                  <a:schemeClr val="tx1"/>
                </a:solidFill>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389" y="3283951"/>
              <a:ext cx="1615443" cy="682753"/>
            </a:xfrm>
            <a:prstGeom prst="rect">
              <a:avLst/>
            </a:prstGeom>
          </p:spPr>
        </p:pic>
      </p:grpSp>
      <p:sp>
        <p:nvSpPr>
          <p:cNvPr id="14" name="Title 13"/>
          <p:cNvSpPr>
            <a:spLocks noGrp="1"/>
          </p:cNvSpPr>
          <p:nvPr>
            <p:ph type="title"/>
          </p:nvPr>
        </p:nvSpPr>
        <p:spPr>
          <a:xfrm>
            <a:off x="1197159" y="370529"/>
            <a:ext cx="7725370" cy="877887"/>
          </a:xfrm>
        </p:spPr>
        <p:txBody>
          <a:bodyPr/>
          <a:lstStyle/>
          <a:p>
            <a:r>
              <a:rPr lang="en-CA" dirty="0"/>
              <a:t>Tribes must manage their data to reap the benefits of the cloud while still maintaining their data sovereignty</a:t>
            </a:r>
            <a:br>
              <a:rPr lang="en-CA" dirty="0"/>
            </a:br>
            <a:endParaRPr lang="en-CA" dirty="0"/>
          </a:p>
        </p:txBody>
      </p:sp>
    </p:spTree>
    <p:extLst>
      <p:ext uri="{BB962C8B-B14F-4D97-AF65-F5344CB8AC3E}">
        <p14:creationId xmlns:p14="http://schemas.microsoft.com/office/powerpoint/2010/main" val="286372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80737" y="3970186"/>
            <a:ext cx="1579067" cy="1152000"/>
            <a:chOff x="308529" y="3913299"/>
            <a:chExt cx="1579067" cy="1152000"/>
          </a:xfrm>
          <a:solidFill>
            <a:schemeClr val="bg1"/>
          </a:solidFill>
        </p:grpSpPr>
        <p:sp>
          <p:nvSpPr>
            <p:cNvPr id="11" name="Oval 67"/>
            <p:cNvSpPr/>
            <p:nvPr/>
          </p:nvSpPr>
          <p:spPr bwMode="ltGray">
            <a:xfrm>
              <a:off x="695151" y="4416907"/>
              <a:ext cx="612775" cy="612775"/>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grpSp>
          <p:nvGrpSpPr>
            <p:cNvPr id="37" name="Group 36"/>
            <p:cNvGrpSpPr/>
            <p:nvPr/>
          </p:nvGrpSpPr>
          <p:grpSpPr>
            <a:xfrm>
              <a:off x="308529" y="3913299"/>
              <a:ext cx="1579067" cy="1152000"/>
              <a:chOff x="308529" y="3942132"/>
              <a:chExt cx="1579067" cy="1152000"/>
            </a:xfrm>
            <a:grpFill/>
          </p:grpSpPr>
          <p:sp>
            <p:nvSpPr>
              <p:cNvPr id="12" name="Flowchart: Alternate Process 57"/>
              <p:cNvSpPr/>
              <p:nvPr/>
            </p:nvSpPr>
            <p:spPr>
              <a:xfrm>
                <a:off x="308529" y="3942132"/>
                <a:ext cx="1579067" cy="1152000"/>
              </a:xfrm>
              <a:prstGeom prst="flowChartAlternateProcess">
                <a:avLst/>
              </a:prstGeom>
              <a:grp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0" name="TextBox 37"/>
              <p:cNvSpPr txBox="1"/>
              <p:nvPr/>
            </p:nvSpPr>
            <p:spPr>
              <a:xfrm>
                <a:off x="417250" y="3976758"/>
                <a:ext cx="147034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Align with the tribe’s mission</a:t>
                </a:r>
              </a:p>
            </p:txBody>
          </p:sp>
        </p:grpSp>
      </p:grpSp>
      <p:grpSp>
        <p:nvGrpSpPr>
          <p:cNvPr id="36" name="Group 35"/>
          <p:cNvGrpSpPr/>
          <p:nvPr/>
        </p:nvGrpSpPr>
        <p:grpSpPr>
          <a:xfrm>
            <a:off x="438071" y="2608212"/>
            <a:ext cx="1765152" cy="1152000"/>
            <a:chOff x="258203" y="2667293"/>
            <a:chExt cx="1765152" cy="1152000"/>
          </a:xfrm>
          <a:solidFill>
            <a:schemeClr val="bg1"/>
          </a:solidFill>
        </p:grpSpPr>
        <p:sp>
          <p:nvSpPr>
            <p:cNvPr id="7" name="Flowchart: Alternate Process 57"/>
            <p:cNvSpPr/>
            <p:nvPr/>
          </p:nvSpPr>
          <p:spPr>
            <a:xfrm>
              <a:off x="308051" y="2667293"/>
              <a:ext cx="1571886" cy="1152000"/>
            </a:xfrm>
            <a:prstGeom prst="flowChartAlternateProcess">
              <a:avLst/>
            </a:prstGeom>
            <a:grpFill/>
            <a:ln w="38100">
              <a:solidFill>
                <a:srgbClr val="629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8" name="TextBox 4"/>
            <p:cNvSpPr txBox="1"/>
            <p:nvPr/>
          </p:nvSpPr>
          <p:spPr>
            <a:xfrm>
              <a:off x="258203" y="2721389"/>
              <a:ext cx="176515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Support revenue generation</a:t>
              </a:r>
            </a:p>
          </p:txBody>
        </p:sp>
      </p:grpSp>
      <p:grpSp>
        <p:nvGrpSpPr>
          <p:cNvPr id="39" name="Group 38"/>
          <p:cNvGrpSpPr/>
          <p:nvPr/>
        </p:nvGrpSpPr>
        <p:grpSpPr>
          <a:xfrm>
            <a:off x="431370" y="1306171"/>
            <a:ext cx="1765152" cy="1152000"/>
            <a:chOff x="258203" y="1382452"/>
            <a:chExt cx="1765152" cy="1152000"/>
          </a:xfrm>
          <a:solidFill>
            <a:schemeClr val="bg1"/>
          </a:solidFill>
        </p:grpSpPr>
        <p:sp>
          <p:nvSpPr>
            <p:cNvPr id="3" name="Flowchart: Alternate Process 57"/>
            <p:cNvSpPr/>
            <p:nvPr/>
          </p:nvSpPr>
          <p:spPr>
            <a:xfrm>
              <a:off x="307572" y="1382452"/>
              <a:ext cx="1579066" cy="1152000"/>
            </a:xfrm>
            <a:prstGeom prst="flowChartAlternateProcess">
              <a:avLst/>
            </a:prstGeom>
            <a:grp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5" name="TextBox 4"/>
            <p:cNvSpPr txBox="1"/>
            <p:nvPr/>
          </p:nvSpPr>
          <p:spPr>
            <a:xfrm>
              <a:off x="258203" y="1423644"/>
              <a:ext cx="176515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Provide service </a:t>
              </a:r>
              <a:br>
                <a:rPr lang="en-US" sz="1200" b="1" dirty="0"/>
              </a:br>
              <a:r>
                <a:rPr lang="en-US" sz="1200" b="1" dirty="0"/>
                <a:t>to leadership</a:t>
              </a:r>
            </a:p>
          </p:txBody>
        </p:sp>
      </p:grpSp>
      <p:grpSp>
        <p:nvGrpSpPr>
          <p:cNvPr id="38" name="Group 37"/>
          <p:cNvGrpSpPr/>
          <p:nvPr/>
        </p:nvGrpSpPr>
        <p:grpSpPr>
          <a:xfrm>
            <a:off x="432981" y="5243338"/>
            <a:ext cx="1765152" cy="1152000"/>
            <a:chOff x="258203" y="5216970"/>
            <a:chExt cx="1765152" cy="1152000"/>
          </a:xfrm>
          <a:solidFill>
            <a:schemeClr val="bg1"/>
          </a:solidFill>
        </p:grpSpPr>
        <p:sp>
          <p:nvSpPr>
            <p:cNvPr id="13" name="Flowchart: Alternate Process 12"/>
            <p:cNvSpPr/>
            <p:nvPr/>
          </p:nvSpPr>
          <p:spPr>
            <a:xfrm>
              <a:off x="309009" y="5216970"/>
              <a:ext cx="1576017" cy="1152000"/>
            </a:xfrm>
            <a:prstGeom prst="flowChartAlternateProcess">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5" name="TextBox 4"/>
            <p:cNvSpPr txBox="1"/>
            <p:nvPr/>
          </p:nvSpPr>
          <p:spPr>
            <a:xfrm>
              <a:off x="258203" y="5259467"/>
              <a:ext cx="176515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Promote a dual governance</a:t>
              </a:r>
            </a:p>
          </p:txBody>
        </p:sp>
      </p:grpSp>
      <p:grpSp>
        <p:nvGrpSpPr>
          <p:cNvPr id="6" name="Group 5"/>
          <p:cNvGrpSpPr/>
          <p:nvPr/>
        </p:nvGrpSpPr>
        <p:grpSpPr>
          <a:xfrm>
            <a:off x="2703840" y="1354008"/>
            <a:ext cx="5443295" cy="4003376"/>
            <a:chOff x="2586800" y="1208704"/>
            <a:chExt cx="5443295" cy="4003376"/>
          </a:xfrm>
        </p:grpSpPr>
        <p:sp>
          <p:nvSpPr>
            <p:cNvPr id="34" name="Flowchart: Alternate Process 33"/>
            <p:cNvSpPr/>
            <p:nvPr/>
          </p:nvSpPr>
          <p:spPr>
            <a:xfrm>
              <a:off x="2586800" y="1803863"/>
              <a:ext cx="5443295" cy="3408217"/>
            </a:xfrm>
            <a:prstGeom prst="flowChartAlternateProcess">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grpSp>
          <p:nvGrpSpPr>
            <p:cNvPr id="27" name="Group 20"/>
            <p:cNvGrpSpPr/>
            <p:nvPr/>
          </p:nvGrpSpPr>
          <p:grpSpPr>
            <a:xfrm>
              <a:off x="2586800" y="1208704"/>
              <a:ext cx="5443295" cy="3748715"/>
              <a:chOff x="6062839" y="2612618"/>
              <a:chExt cx="9173573" cy="3502294"/>
            </a:xfrm>
            <a:solidFill>
              <a:schemeClr val="bg1">
                <a:lumMod val="95000"/>
              </a:schemeClr>
            </a:solidFill>
          </p:grpSpPr>
          <p:sp>
            <p:nvSpPr>
              <p:cNvPr id="32" name="Rectangle 23"/>
              <p:cNvSpPr/>
              <p:nvPr/>
            </p:nvSpPr>
            <p:spPr>
              <a:xfrm>
                <a:off x="6062839" y="2612618"/>
                <a:ext cx="9173573" cy="337665"/>
              </a:xfrm>
              <a:prstGeom prst="rect">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sz="1400" b="1" dirty="0">
                    <a:solidFill>
                      <a:schemeClr val="bg1"/>
                    </a:solidFill>
                  </a:rPr>
                  <a:t>Leadership Buy-In</a:t>
                </a:r>
              </a:p>
            </p:txBody>
          </p:sp>
          <p:sp>
            <p:nvSpPr>
              <p:cNvPr id="33" name="Rectangle 22"/>
              <p:cNvSpPr/>
              <p:nvPr/>
            </p:nvSpPr>
            <p:spPr>
              <a:xfrm>
                <a:off x="6421475" y="3386988"/>
                <a:ext cx="8440238" cy="2727924"/>
              </a:xfrm>
              <a:prstGeom prst="rect">
                <a:avLst/>
              </a:prstGeom>
              <a:solidFill>
                <a:schemeClr val="bg1"/>
              </a:solidFill>
              <a:ln w="12700">
                <a:noFill/>
              </a:ln>
              <a:effectLst>
                <a:outerShdw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CA" sz="1200" dirty="0">
                    <a:solidFill>
                      <a:schemeClr val="accent1"/>
                    </a:solidFill>
                  </a:rPr>
                  <a:t>One of the key challenges for a successful tribal GIS program is gaining long-term support from tribal leadership.</a:t>
                </a:r>
              </a:p>
              <a:p>
                <a:pPr>
                  <a:spcBef>
                    <a:spcPts val="600"/>
                  </a:spcBef>
                </a:pPr>
                <a:r>
                  <a:rPr lang="en-CA" sz="1200" dirty="0">
                    <a:solidFill>
                      <a:schemeClr val="accent1"/>
                    </a:solidFill>
                  </a:rPr>
                  <a:t>Often leadership is happy to have a GIS program when there is funding, but this is only a short-term solution. </a:t>
                </a:r>
              </a:p>
              <a:p>
                <a:pPr>
                  <a:spcBef>
                    <a:spcPts val="600"/>
                  </a:spcBef>
                </a:pPr>
                <a:r>
                  <a:rPr lang="en-CA" sz="1200" dirty="0">
                    <a:solidFill>
                      <a:schemeClr val="accent1"/>
                    </a:solidFill>
                  </a:rPr>
                  <a:t>For long-term viability, the GIS program should be supported by the tribe within the budget of a specific department.</a:t>
                </a:r>
              </a:p>
              <a:p>
                <a:pPr>
                  <a:spcBef>
                    <a:spcPts val="600"/>
                  </a:spcBef>
                </a:pPr>
                <a:r>
                  <a:rPr lang="en-CA" sz="1200" dirty="0">
                    <a:solidFill>
                      <a:schemeClr val="accent1"/>
                    </a:solidFill>
                  </a:rPr>
                  <a:t>There is no single silver-bullet answer, but we recommend a solution through four key initiatives:</a:t>
                </a:r>
              </a:p>
              <a:p>
                <a:pPr marL="228600" indent="-228600">
                  <a:spcBef>
                    <a:spcPts val="600"/>
                  </a:spcBef>
                  <a:buFont typeface="+mj-lt"/>
                  <a:buAutoNum type="arabicPeriod"/>
                </a:pPr>
                <a:r>
                  <a:rPr lang="en-CA" sz="1200" dirty="0">
                    <a:solidFill>
                      <a:schemeClr val="accent1"/>
                    </a:solidFill>
                  </a:rPr>
                  <a:t>Provide services to tribal leadership that support their specific goals.</a:t>
                </a:r>
              </a:p>
              <a:p>
                <a:pPr marL="228600" indent="-228600">
                  <a:spcBef>
                    <a:spcPts val="600"/>
                  </a:spcBef>
                  <a:buFont typeface="+mj-lt"/>
                  <a:buAutoNum type="arabicPeriod"/>
                </a:pPr>
                <a:r>
                  <a:rPr lang="en-CA" sz="1200" dirty="0">
                    <a:solidFill>
                      <a:schemeClr val="accent1"/>
                    </a:solidFill>
                  </a:rPr>
                  <a:t>Identify and support revenue generation for the tribe.</a:t>
                </a:r>
              </a:p>
              <a:p>
                <a:pPr marL="228600" indent="-228600">
                  <a:spcBef>
                    <a:spcPts val="600"/>
                  </a:spcBef>
                  <a:buFont typeface="+mj-lt"/>
                  <a:buAutoNum type="arabicPeriod"/>
                </a:pPr>
                <a:r>
                  <a:rPr lang="en-CA" sz="1200" dirty="0">
                    <a:solidFill>
                      <a:schemeClr val="accent1"/>
                    </a:solidFill>
                  </a:rPr>
                  <a:t>Align the goals of the GIS program with the mission of the tribe.</a:t>
                </a:r>
              </a:p>
              <a:p>
                <a:pPr marL="228600" indent="-228600">
                  <a:spcBef>
                    <a:spcPts val="600"/>
                  </a:spcBef>
                  <a:buFont typeface="+mj-lt"/>
                  <a:buAutoNum type="arabicPeriod"/>
                </a:pPr>
                <a:r>
                  <a:rPr lang="en-CA" sz="1200" dirty="0">
                    <a:solidFill>
                      <a:schemeClr val="accent1"/>
                    </a:solidFill>
                  </a:rPr>
                  <a:t>Promote the GIS office as a business relationship manager through a dual-governance reporting structure.</a:t>
                </a:r>
              </a:p>
            </p:txBody>
          </p:sp>
        </p:grpSp>
      </p:grpSp>
      <p:grpSp>
        <p:nvGrpSpPr>
          <p:cNvPr id="44" name="Group 43"/>
          <p:cNvGrpSpPr/>
          <p:nvPr/>
        </p:nvGrpSpPr>
        <p:grpSpPr>
          <a:xfrm>
            <a:off x="2694216" y="5636457"/>
            <a:ext cx="5650714" cy="682753"/>
            <a:chOff x="323389" y="3283951"/>
            <a:chExt cx="5650714" cy="682753"/>
          </a:xfrm>
        </p:grpSpPr>
        <p:sp>
          <p:nvSpPr>
            <p:cNvPr id="45" name="Rectangle 97"/>
            <p:cNvSpPr/>
            <p:nvPr/>
          </p:nvSpPr>
          <p:spPr>
            <a:xfrm>
              <a:off x="1600868" y="3283951"/>
              <a:ext cx="4373235" cy="676048"/>
            </a:xfrm>
            <a:prstGeom prst="rect">
              <a:avLst/>
            </a:prstGeom>
            <a:solidFill>
              <a:schemeClr val="bg1"/>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fontAlgn="base">
                <a:spcBef>
                  <a:spcPct val="0"/>
                </a:spcBef>
                <a:spcAft>
                  <a:spcPct val="0"/>
                </a:spcAft>
              </a:pPr>
              <a:r>
                <a:rPr lang="en-US" sz="1200" dirty="0">
                  <a:solidFill>
                    <a:schemeClr val="tx1"/>
                  </a:solidFill>
                </a:rPr>
                <a:t>GIS has the potential to be a valuable tool for leadership. It can connect the geography with demographic and resource information to assist their decision making.</a:t>
              </a:r>
              <a:endParaRPr lang="en-CA" sz="1200" dirty="0">
                <a:solidFill>
                  <a:schemeClr val="tx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389" y="3283951"/>
              <a:ext cx="1615443" cy="682753"/>
            </a:xfrm>
            <a:prstGeom prst="rect">
              <a:avLst/>
            </a:prstGeom>
          </p:spPr>
        </p:pic>
      </p:grpSp>
      <p:pic>
        <p:nvPicPr>
          <p:cNvPr id="4" name="Picture 3"/>
          <p:cNvPicPr>
            <a:picLocks noChangeAspect="1"/>
          </p:cNvPicPr>
          <p:nvPr/>
        </p:nvPicPr>
        <p:blipFill rotWithShape="1">
          <a:blip r:embed="rId3"/>
          <a:srcRect t="4996" b="10698"/>
          <a:stretch/>
        </p:blipFill>
        <p:spPr>
          <a:xfrm>
            <a:off x="852391" y="1812325"/>
            <a:ext cx="781085" cy="576649"/>
          </a:xfrm>
          <a:prstGeom prst="rect">
            <a:avLst/>
          </a:prstGeom>
        </p:spPr>
      </p:pic>
      <p:pic>
        <p:nvPicPr>
          <p:cNvPr id="9" name="Picture 8"/>
          <p:cNvPicPr>
            <a:picLocks noChangeAspect="1"/>
          </p:cNvPicPr>
          <p:nvPr/>
        </p:nvPicPr>
        <p:blipFill>
          <a:blip r:embed="rId4"/>
          <a:stretch>
            <a:fillRect/>
          </a:stretch>
        </p:blipFill>
        <p:spPr>
          <a:xfrm>
            <a:off x="998410" y="3121450"/>
            <a:ext cx="543720" cy="569128"/>
          </a:xfrm>
          <a:prstGeom prst="rect">
            <a:avLst/>
          </a:prstGeom>
        </p:spPr>
      </p:pic>
      <p:pic>
        <p:nvPicPr>
          <p:cNvPr id="14" name="Picture 13"/>
          <p:cNvPicPr>
            <a:picLocks noChangeAspect="1"/>
          </p:cNvPicPr>
          <p:nvPr/>
        </p:nvPicPr>
        <p:blipFill>
          <a:blip r:embed="rId5"/>
          <a:stretch>
            <a:fillRect/>
          </a:stretch>
        </p:blipFill>
        <p:spPr>
          <a:xfrm>
            <a:off x="926078" y="5721247"/>
            <a:ext cx="655003" cy="630000"/>
          </a:xfrm>
          <a:prstGeom prst="rect">
            <a:avLst/>
          </a:prstGeom>
        </p:spPr>
      </p:pic>
      <p:pic>
        <p:nvPicPr>
          <p:cNvPr id="16" name="Picture 15"/>
          <p:cNvPicPr>
            <a:picLocks noChangeAspect="1"/>
          </p:cNvPicPr>
          <p:nvPr/>
        </p:nvPicPr>
        <p:blipFill>
          <a:blip r:embed="rId6"/>
          <a:stretch>
            <a:fillRect/>
          </a:stretch>
        </p:blipFill>
        <p:spPr>
          <a:xfrm>
            <a:off x="955750" y="4468486"/>
            <a:ext cx="618428" cy="603466"/>
          </a:xfrm>
          <a:prstGeom prst="rect">
            <a:avLst/>
          </a:prstGeom>
        </p:spPr>
      </p:pic>
      <p:sp>
        <p:nvSpPr>
          <p:cNvPr id="17" name="Title 16"/>
          <p:cNvSpPr>
            <a:spLocks noGrp="1"/>
          </p:cNvSpPr>
          <p:nvPr>
            <p:ph type="title"/>
          </p:nvPr>
        </p:nvSpPr>
        <p:spPr>
          <a:xfrm>
            <a:off x="191273" y="346459"/>
            <a:ext cx="8620125" cy="877887"/>
          </a:xfrm>
        </p:spPr>
        <p:txBody>
          <a:bodyPr/>
          <a:lstStyle/>
          <a:p>
            <a:r>
              <a:rPr lang="en-CA" dirty="0"/>
              <a:t>Use multiple approaches to promote the value of a tribal GIS program and gain leadership buy-in </a:t>
            </a:r>
            <a:br>
              <a:rPr lang="en-GB" dirty="0"/>
            </a:br>
            <a:endParaRPr lang="en-CA" dirty="0"/>
          </a:p>
        </p:txBody>
      </p:sp>
    </p:spTree>
    <p:extLst>
      <p:ext uri="{BB962C8B-B14F-4D97-AF65-F5344CB8AC3E}">
        <p14:creationId xmlns:p14="http://schemas.microsoft.com/office/powerpoint/2010/main" val="2170944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24216" y="3845421"/>
            <a:ext cx="8478981" cy="1152000"/>
            <a:chOff x="308529" y="3913299"/>
            <a:chExt cx="8478981" cy="1152000"/>
          </a:xfrm>
        </p:grpSpPr>
        <p:sp>
          <p:nvSpPr>
            <p:cNvPr id="11" name="Oval 67"/>
            <p:cNvSpPr/>
            <p:nvPr/>
          </p:nvSpPr>
          <p:spPr bwMode="ltGray">
            <a:xfrm>
              <a:off x="695151" y="4416907"/>
              <a:ext cx="612775" cy="612775"/>
            </a:xfrm>
            <a:prstGeom prst="ellipse">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latin typeface="Georgia" pitchFamily="18" charset="0"/>
              </a:endParaRPr>
            </a:p>
          </p:txBody>
        </p:sp>
        <p:grpSp>
          <p:nvGrpSpPr>
            <p:cNvPr id="37" name="Group 36"/>
            <p:cNvGrpSpPr/>
            <p:nvPr/>
          </p:nvGrpSpPr>
          <p:grpSpPr>
            <a:xfrm>
              <a:off x="308529" y="3913299"/>
              <a:ext cx="8478981" cy="1152000"/>
              <a:chOff x="308529" y="3942132"/>
              <a:chExt cx="8478981" cy="1152000"/>
            </a:xfrm>
          </p:grpSpPr>
          <p:sp>
            <p:nvSpPr>
              <p:cNvPr id="12" name="Flowchart: Alternate Process 57"/>
              <p:cNvSpPr/>
              <p:nvPr/>
            </p:nvSpPr>
            <p:spPr>
              <a:xfrm>
                <a:off x="308529" y="3942132"/>
                <a:ext cx="8478981" cy="1152000"/>
              </a:xfrm>
              <a:prstGeom prst="flowChartAlternateProcess">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9" name="TextBox 29"/>
              <p:cNvSpPr txBox="1"/>
              <p:nvPr/>
            </p:nvSpPr>
            <p:spPr>
              <a:xfrm>
                <a:off x="1854579" y="4035202"/>
                <a:ext cx="6929102"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accent1"/>
                    </a:solidFill>
                  </a:rPr>
                  <a:t>It is essential that the GIS program align its activities with the mission and vision of the tribe. The program cannot do everything that is requested of it, and it is necessary to direct its energies toward activities that are most valuable to the tribe’s goals. This alignment should be explicitly drafted and presented to tribal leadership.</a:t>
                </a:r>
                <a:endParaRPr lang="en-US" sz="1100" dirty="0"/>
              </a:p>
            </p:txBody>
          </p:sp>
          <p:sp>
            <p:nvSpPr>
              <p:cNvPr id="10" name="TextBox 37"/>
              <p:cNvSpPr txBox="1"/>
              <p:nvPr/>
            </p:nvSpPr>
            <p:spPr>
              <a:xfrm>
                <a:off x="417250" y="3968520"/>
                <a:ext cx="147034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Align with the tribe’s mission</a:t>
                </a:r>
              </a:p>
            </p:txBody>
          </p:sp>
        </p:grpSp>
      </p:grpSp>
      <p:grpSp>
        <p:nvGrpSpPr>
          <p:cNvPr id="40" name="Group 39"/>
          <p:cNvGrpSpPr/>
          <p:nvPr/>
        </p:nvGrpSpPr>
        <p:grpSpPr>
          <a:xfrm>
            <a:off x="281549" y="2525832"/>
            <a:ext cx="8528828" cy="1152000"/>
            <a:chOff x="258203" y="2509745"/>
            <a:chExt cx="8528828" cy="1152000"/>
          </a:xfrm>
        </p:grpSpPr>
        <p:grpSp>
          <p:nvGrpSpPr>
            <p:cNvPr id="36" name="Group 35"/>
            <p:cNvGrpSpPr/>
            <p:nvPr/>
          </p:nvGrpSpPr>
          <p:grpSpPr>
            <a:xfrm>
              <a:off x="258203" y="2509745"/>
              <a:ext cx="8528828" cy="1152000"/>
              <a:chOff x="258203" y="2667293"/>
              <a:chExt cx="8528828" cy="1152000"/>
            </a:xfrm>
          </p:grpSpPr>
          <p:sp>
            <p:nvSpPr>
              <p:cNvPr id="7" name="Flowchart: Alternate Process 57"/>
              <p:cNvSpPr/>
              <p:nvPr/>
            </p:nvSpPr>
            <p:spPr>
              <a:xfrm>
                <a:off x="308050" y="2667293"/>
                <a:ext cx="8478981" cy="1152000"/>
              </a:xfrm>
              <a:prstGeom prst="flowChartAlternateProcess">
                <a:avLst/>
              </a:prstGeom>
              <a:solidFill>
                <a:schemeClr val="bg1"/>
              </a:solidFill>
              <a:ln w="38100">
                <a:solidFill>
                  <a:srgbClr val="629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8" name="TextBox 4"/>
              <p:cNvSpPr txBox="1"/>
              <p:nvPr/>
            </p:nvSpPr>
            <p:spPr>
              <a:xfrm>
                <a:off x="258203" y="2696675"/>
                <a:ext cx="176515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Support revenue generation</a:t>
                </a:r>
              </a:p>
            </p:txBody>
          </p:sp>
        </p:grpSp>
        <p:sp>
          <p:nvSpPr>
            <p:cNvPr id="6" name="TextBox 3"/>
            <p:cNvSpPr txBox="1"/>
            <p:nvPr/>
          </p:nvSpPr>
          <p:spPr>
            <a:xfrm>
              <a:off x="1877066" y="2531901"/>
              <a:ext cx="6898956" cy="11136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The GIS program can prove its value by supporting revenue generation. Here are a few potential examples for a tribal GIS office: </a:t>
              </a:r>
            </a:p>
            <a:p>
              <a:pPr marL="171450" indent="-171450">
                <a:buFont typeface="Arial" panose="020B0604020202020204" pitchFamily="34" charset="0"/>
                <a:buChar char="•"/>
              </a:pPr>
              <a:r>
                <a:rPr lang="en-US" sz="1100" dirty="0"/>
                <a:t>Support the renegotiation of contracts for easements and rights of way</a:t>
              </a:r>
            </a:p>
            <a:p>
              <a:pPr marL="171450" indent="-171450">
                <a:buFont typeface="Arial" panose="020B0604020202020204" pitchFamily="34" charset="0"/>
                <a:buChar char="•"/>
              </a:pPr>
              <a:r>
                <a:rPr lang="en-US" sz="1100" dirty="0"/>
                <a:t>Identify unclaimed land on the reservation for the tribe to acquire</a:t>
              </a:r>
            </a:p>
            <a:p>
              <a:pPr marL="171450" indent="-171450">
                <a:buFont typeface="Arial" panose="020B0604020202020204" pitchFamily="34" charset="0"/>
                <a:buChar char="•"/>
              </a:pPr>
              <a:r>
                <a:rPr lang="en-US" sz="1100" dirty="0"/>
                <a:t>Assist in consultation with outside parties on the use of ceded land</a:t>
              </a:r>
            </a:p>
            <a:p>
              <a:pPr marL="171450" indent="-171450">
                <a:buFont typeface="Arial" panose="020B0604020202020204" pitchFamily="34" charset="0"/>
                <a:buChar char="•"/>
              </a:pPr>
              <a:r>
                <a:rPr lang="en-US" sz="1100" dirty="0"/>
                <a:t>Support tribal taxation of commercial activity on trust land</a:t>
              </a:r>
            </a:p>
          </p:txBody>
        </p:sp>
      </p:grpSp>
      <p:grpSp>
        <p:nvGrpSpPr>
          <p:cNvPr id="39" name="Group 38"/>
          <p:cNvGrpSpPr/>
          <p:nvPr/>
        </p:nvGrpSpPr>
        <p:grpSpPr>
          <a:xfrm>
            <a:off x="283086" y="1223791"/>
            <a:ext cx="8520111" cy="1192545"/>
            <a:chOff x="266441" y="1382452"/>
            <a:chExt cx="8520111" cy="1192545"/>
          </a:xfrm>
        </p:grpSpPr>
        <p:sp>
          <p:nvSpPr>
            <p:cNvPr id="3" name="Flowchart: Alternate Process 57"/>
            <p:cNvSpPr/>
            <p:nvPr/>
          </p:nvSpPr>
          <p:spPr>
            <a:xfrm>
              <a:off x="307571" y="1382452"/>
              <a:ext cx="8478981" cy="1152000"/>
            </a:xfrm>
            <a:prstGeom prst="flowChartAlternateProcess">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4" name="TextBox 3"/>
            <p:cNvSpPr txBox="1"/>
            <p:nvPr/>
          </p:nvSpPr>
          <p:spPr>
            <a:xfrm>
              <a:off x="1883766" y="1474696"/>
              <a:ext cx="6898957" cy="11003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As elected officials, tribal leadership is specifically concerned with re-election and sustaining their plans beyond their term of office. The GIS program should provide services to promote these leadership priorities:</a:t>
              </a:r>
            </a:p>
            <a:p>
              <a:pPr marL="171450" indent="-171450">
                <a:buFont typeface="Arial" panose="020B0604020202020204" pitchFamily="34" charset="0"/>
                <a:buChar char="•"/>
              </a:pPr>
              <a:r>
                <a:rPr lang="en-US" sz="1100" dirty="0"/>
                <a:t>Visualize long-term plans through prominently displayed maps and dashboards</a:t>
              </a:r>
            </a:p>
            <a:p>
              <a:pPr marL="171450" indent="-171450">
                <a:buFont typeface="Arial" panose="020B0604020202020204" pitchFamily="34" charset="0"/>
                <a:buChar char="•"/>
              </a:pPr>
              <a:r>
                <a:rPr lang="en-US" sz="1100" dirty="0"/>
                <a:t>Provide tribal council with maps for strategy meetings</a:t>
              </a:r>
            </a:p>
            <a:p>
              <a:pPr marL="171450" indent="-171450">
                <a:buFont typeface="Arial" panose="020B0604020202020204" pitchFamily="34" charset="0"/>
                <a:buChar char="•"/>
              </a:pPr>
              <a:r>
                <a:rPr lang="en-US" sz="1100" dirty="0"/>
                <a:t>Create products that combine demographic and geographic information for use during elections </a:t>
              </a:r>
              <a:endParaRPr lang="en-CA" sz="1100" dirty="0"/>
            </a:p>
            <a:p>
              <a:pPr marL="285750" indent="-285750">
                <a:buFont typeface="Arial" panose="020B0604020202020204" pitchFamily="34" charset="0"/>
                <a:buChar char="•"/>
              </a:pPr>
              <a:endParaRPr lang="en-CA" sz="1050" dirty="0"/>
            </a:p>
          </p:txBody>
        </p:sp>
        <p:sp>
          <p:nvSpPr>
            <p:cNvPr id="5" name="TextBox 4"/>
            <p:cNvSpPr txBox="1"/>
            <p:nvPr/>
          </p:nvSpPr>
          <p:spPr>
            <a:xfrm>
              <a:off x="266441" y="1423644"/>
              <a:ext cx="176515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Provide service </a:t>
              </a:r>
              <a:br>
                <a:rPr lang="en-US" sz="1200" b="1" dirty="0"/>
              </a:br>
              <a:r>
                <a:rPr lang="en-US" sz="1200" b="1" dirty="0"/>
                <a:t>to leadership</a:t>
              </a:r>
            </a:p>
          </p:txBody>
        </p:sp>
      </p:grpSp>
      <p:grpSp>
        <p:nvGrpSpPr>
          <p:cNvPr id="41" name="Group 40"/>
          <p:cNvGrpSpPr/>
          <p:nvPr/>
        </p:nvGrpSpPr>
        <p:grpSpPr>
          <a:xfrm>
            <a:off x="276459" y="5160958"/>
            <a:ext cx="8528350" cy="1152000"/>
            <a:chOff x="258203" y="5216970"/>
            <a:chExt cx="8528350" cy="1152000"/>
          </a:xfrm>
        </p:grpSpPr>
        <p:grpSp>
          <p:nvGrpSpPr>
            <p:cNvPr id="38" name="Group 37"/>
            <p:cNvGrpSpPr/>
            <p:nvPr/>
          </p:nvGrpSpPr>
          <p:grpSpPr>
            <a:xfrm>
              <a:off x="258203" y="5216970"/>
              <a:ext cx="8528349" cy="1152000"/>
              <a:chOff x="258203" y="5216970"/>
              <a:chExt cx="8528349" cy="1152000"/>
            </a:xfrm>
          </p:grpSpPr>
          <p:sp>
            <p:nvSpPr>
              <p:cNvPr id="13" name="Flowchart: Alternate Process 12"/>
              <p:cNvSpPr/>
              <p:nvPr/>
            </p:nvSpPr>
            <p:spPr>
              <a:xfrm>
                <a:off x="309009" y="5216970"/>
                <a:ext cx="8477543" cy="1152000"/>
              </a:xfrm>
              <a:prstGeom prst="flowChartAlternateProcess">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5" name="TextBox 4"/>
              <p:cNvSpPr txBox="1"/>
              <p:nvPr/>
            </p:nvSpPr>
            <p:spPr>
              <a:xfrm>
                <a:off x="258203" y="5218277"/>
                <a:ext cx="176515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Promote a dual-governance</a:t>
                </a:r>
              </a:p>
            </p:txBody>
          </p:sp>
        </p:grpSp>
        <p:sp>
          <p:nvSpPr>
            <p:cNvPr id="14" name="TextBox 3"/>
            <p:cNvSpPr txBox="1"/>
            <p:nvPr/>
          </p:nvSpPr>
          <p:spPr>
            <a:xfrm>
              <a:off x="1887597" y="5282247"/>
              <a:ext cx="6898956"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A business relationship manager (BRM) is a strategic partner who champions the goals of the tribe. The GIS manager is uniquely placed to fill that role by providing key services. To achieve this potential, we recommend the GIS office position itself within a dual-governance reporting structure to both the IT department and the primary client department (often Planning or Natural Resources). By doing so, the office will receive the necessary technical support to deliver the widest possible services.</a:t>
              </a:r>
            </a:p>
          </p:txBody>
        </p:sp>
      </p:grpSp>
      <p:pic>
        <p:nvPicPr>
          <p:cNvPr id="32" name="Picture 31"/>
          <p:cNvPicPr>
            <a:picLocks noChangeAspect="1"/>
          </p:cNvPicPr>
          <p:nvPr/>
        </p:nvPicPr>
        <p:blipFill>
          <a:blip r:embed="rId2"/>
          <a:stretch>
            <a:fillRect/>
          </a:stretch>
        </p:blipFill>
        <p:spPr>
          <a:xfrm>
            <a:off x="826913" y="3008946"/>
            <a:ext cx="574630" cy="601482"/>
          </a:xfrm>
          <a:prstGeom prst="rect">
            <a:avLst/>
          </a:prstGeom>
        </p:spPr>
      </p:pic>
      <p:pic>
        <p:nvPicPr>
          <p:cNvPr id="33" name="Picture 32"/>
          <p:cNvPicPr>
            <a:picLocks noChangeAspect="1"/>
          </p:cNvPicPr>
          <p:nvPr/>
        </p:nvPicPr>
        <p:blipFill>
          <a:blip r:embed="rId3"/>
          <a:stretch>
            <a:fillRect/>
          </a:stretch>
        </p:blipFill>
        <p:spPr>
          <a:xfrm>
            <a:off x="779535" y="4298905"/>
            <a:ext cx="669388" cy="653194"/>
          </a:xfrm>
          <a:prstGeom prst="rect">
            <a:avLst/>
          </a:prstGeom>
        </p:spPr>
      </p:pic>
      <p:pic>
        <p:nvPicPr>
          <p:cNvPr id="34" name="Picture 33"/>
          <p:cNvPicPr>
            <a:picLocks noChangeAspect="1"/>
          </p:cNvPicPr>
          <p:nvPr/>
        </p:nvPicPr>
        <p:blipFill>
          <a:blip r:embed="rId4"/>
          <a:stretch>
            <a:fillRect/>
          </a:stretch>
        </p:blipFill>
        <p:spPr>
          <a:xfrm>
            <a:off x="765401" y="5619894"/>
            <a:ext cx="697654" cy="671022"/>
          </a:xfrm>
          <a:prstGeom prst="rect">
            <a:avLst/>
          </a:prstGeom>
        </p:spPr>
      </p:pic>
      <p:pic>
        <p:nvPicPr>
          <p:cNvPr id="35" name="Picture 34"/>
          <p:cNvPicPr>
            <a:picLocks noChangeAspect="1"/>
          </p:cNvPicPr>
          <p:nvPr/>
        </p:nvPicPr>
        <p:blipFill rotWithShape="1">
          <a:blip r:embed="rId5"/>
          <a:srcRect t="4996" b="10698"/>
          <a:stretch/>
        </p:blipFill>
        <p:spPr>
          <a:xfrm>
            <a:off x="719097" y="1728323"/>
            <a:ext cx="790262" cy="583422"/>
          </a:xfrm>
          <a:prstGeom prst="rect">
            <a:avLst/>
          </a:prstGeom>
        </p:spPr>
      </p:pic>
      <p:sp>
        <p:nvSpPr>
          <p:cNvPr id="16" name="Title 15"/>
          <p:cNvSpPr>
            <a:spLocks noGrp="1"/>
          </p:cNvSpPr>
          <p:nvPr>
            <p:ph type="title"/>
          </p:nvPr>
        </p:nvSpPr>
        <p:spPr>
          <a:xfrm>
            <a:off x="232460" y="346206"/>
            <a:ext cx="8620125" cy="877887"/>
          </a:xfrm>
        </p:spPr>
        <p:txBody>
          <a:bodyPr/>
          <a:lstStyle/>
          <a:p>
            <a:r>
              <a:rPr lang="en-CA" dirty="0"/>
              <a:t>Use multiple approaches to promote the value of a tribal GIS program and gain leadership buy-in </a:t>
            </a:r>
            <a:br>
              <a:rPr lang="en-GB" dirty="0"/>
            </a:br>
            <a:endParaRPr lang="en-CA" dirty="0"/>
          </a:p>
        </p:txBody>
      </p:sp>
    </p:spTree>
    <p:extLst>
      <p:ext uri="{BB962C8B-B14F-4D97-AF65-F5344CB8AC3E}">
        <p14:creationId xmlns:p14="http://schemas.microsoft.com/office/powerpoint/2010/main" val="341098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Leverage business relationship management (BRM) to enhance sustained GIS value</a:t>
            </a:r>
          </a:p>
        </p:txBody>
      </p:sp>
      <p:grpSp>
        <p:nvGrpSpPr>
          <p:cNvPr id="58" name="Group 57"/>
          <p:cNvGrpSpPr/>
          <p:nvPr/>
        </p:nvGrpSpPr>
        <p:grpSpPr>
          <a:xfrm>
            <a:off x="251520" y="1188117"/>
            <a:ext cx="7660253" cy="900000"/>
            <a:chOff x="700666" y="2063094"/>
            <a:chExt cx="7660253" cy="900000"/>
          </a:xfrm>
        </p:grpSpPr>
        <p:sp>
          <p:nvSpPr>
            <p:cNvPr id="16" name="Rectangle 15"/>
            <p:cNvSpPr/>
            <p:nvPr/>
          </p:nvSpPr>
          <p:spPr>
            <a:xfrm>
              <a:off x="4400919" y="2253089"/>
              <a:ext cx="3960000" cy="54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sz="1100" b="1" dirty="0">
                  <a:solidFill>
                    <a:schemeClr val="bg1"/>
                  </a:solidFill>
                </a:rPr>
                <a:t>Align the strategic purpose of the GIS office </a:t>
              </a:r>
            </a:p>
            <a:p>
              <a:pPr algn="ctr"/>
              <a:r>
                <a:rPr lang="en-CA" sz="1100" b="1" dirty="0">
                  <a:solidFill>
                    <a:schemeClr val="bg1"/>
                  </a:solidFill>
                </a:rPr>
                <a:t>with the mission and values of the tribe.</a:t>
              </a:r>
              <a:endParaRPr lang="en-US" sz="1100" b="1" dirty="0">
                <a:solidFill>
                  <a:schemeClr val="bg1"/>
                </a:solidFill>
              </a:endParaRPr>
            </a:p>
          </p:txBody>
        </p:sp>
        <p:sp>
          <p:nvSpPr>
            <p:cNvPr id="15" name="Right Arrow 14"/>
            <p:cNvSpPr/>
            <p:nvPr/>
          </p:nvSpPr>
          <p:spPr>
            <a:xfrm>
              <a:off x="700666" y="2063094"/>
              <a:ext cx="3960000" cy="900000"/>
            </a:xfrm>
            <a:prstGeom prst="rightArrow">
              <a:avLst>
                <a:gd name="adj1" fmla="val 55018"/>
                <a:gd name="adj2"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A BRM has a full understanding of how </a:t>
              </a:r>
              <a:br>
                <a:rPr lang="en-US" sz="1050" b="1" dirty="0"/>
              </a:br>
              <a:r>
                <a:rPr lang="en-US" sz="1050" b="1" dirty="0"/>
                <a:t>the business works.</a:t>
              </a:r>
            </a:p>
          </p:txBody>
        </p:sp>
      </p:grpSp>
      <p:grpSp>
        <p:nvGrpSpPr>
          <p:cNvPr id="60" name="Group 59"/>
          <p:cNvGrpSpPr/>
          <p:nvPr/>
        </p:nvGrpSpPr>
        <p:grpSpPr>
          <a:xfrm>
            <a:off x="825982" y="2222461"/>
            <a:ext cx="7698428" cy="900000"/>
            <a:chOff x="321568" y="3038855"/>
            <a:chExt cx="7698428" cy="900000"/>
          </a:xfrm>
        </p:grpSpPr>
        <p:sp>
          <p:nvSpPr>
            <p:cNvPr id="17" name="Rectangle 16"/>
            <p:cNvSpPr/>
            <p:nvPr/>
          </p:nvSpPr>
          <p:spPr>
            <a:xfrm>
              <a:off x="4059996" y="3218855"/>
              <a:ext cx="3960000" cy="54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bg1"/>
                  </a:solidFill>
                </a:rPr>
                <a:t>Create efficiencies and promote GIS through a </a:t>
              </a:r>
            </a:p>
            <a:p>
              <a:pPr algn="ctr"/>
              <a:r>
                <a:rPr lang="en-US" sz="1100" b="1" dirty="0">
                  <a:solidFill>
                    <a:schemeClr val="bg1"/>
                  </a:solidFill>
                </a:rPr>
                <a:t>tribe-wide requirements gathering.</a:t>
              </a:r>
            </a:p>
          </p:txBody>
        </p:sp>
        <p:sp>
          <p:nvSpPr>
            <p:cNvPr id="14" name="Right Arrow 13"/>
            <p:cNvSpPr/>
            <p:nvPr/>
          </p:nvSpPr>
          <p:spPr>
            <a:xfrm>
              <a:off x="321568" y="3038855"/>
              <a:ext cx="4103432" cy="900000"/>
            </a:xfrm>
            <a:prstGeom prst="rightArrow">
              <a:avLst>
                <a:gd name="adj1" fmla="val 52508"/>
                <a:gd name="adj2"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lt1"/>
                  </a:solidFill>
                </a:rPr>
                <a:t>A BRM recommends new efficiencies to make </a:t>
              </a:r>
              <a:br>
                <a:rPr lang="en-US" sz="1050" b="1" dirty="0">
                  <a:solidFill>
                    <a:schemeClr val="lt1"/>
                  </a:solidFill>
                </a:rPr>
              </a:br>
              <a:r>
                <a:rPr lang="en-US" sz="1050" b="1" dirty="0">
                  <a:solidFill>
                    <a:schemeClr val="lt1"/>
                  </a:solidFill>
                </a:rPr>
                <a:t>workflows as effective as possible.</a:t>
              </a:r>
            </a:p>
          </p:txBody>
        </p:sp>
      </p:grpSp>
      <p:grpSp>
        <p:nvGrpSpPr>
          <p:cNvPr id="61" name="Group 60"/>
          <p:cNvGrpSpPr/>
          <p:nvPr/>
        </p:nvGrpSpPr>
        <p:grpSpPr>
          <a:xfrm>
            <a:off x="251520" y="3273198"/>
            <a:ext cx="7660253" cy="900000"/>
            <a:chOff x="805776" y="3858790"/>
            <a:chExt cx="7660253" cy="900000"/>
          </a:xfrm>
        </p:grpSpPr>
        <p:sp>
          <p:nvSpPr>
            <p:cNvPr id="18" name="Rectangle 17"/>
            <p:cNvSpPr/>
            <p:nvPr/>
          </p:nvSpPr>
          <p:spPr>
            <a:xfrm>
              <a:off x="4506029" y="4038790"/>
              <a:ext cx="3960000" cy="54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bg1"/>
                  </a:solidFill>
                </a:rPr>
                <a:t>Use an ROI to demonstrate the value of </a:t>
              </a:r>
            </a:p>
            <a:p>
              <a:pPr algn="ctr"/>
              <a:r>
                <a:rPr lang="en-US" sz="1100" b="1" dirty="0">
                  <a:solidFill>
                    <a:schemeClr val="bg1"/>
                  </a:solidFill>
                </a:rPr>
                <a:t>GIS processes.</a:t>
              </a:r>
            </a:p>
          </p:txBody>
        </p:sp>
        <p:sp>
          <p:nvSpPr>
            <p:cNvPr id="11" name="Right Arrow 10"/>
            <p:cNvSpPr/>
            <p:nvPr/>
          </p:nvSpPr>
          <p:spPr>
            <a:xfrm>
              <a:off x="805776" y="3858790"/>
              <a:ext cx="3960000" cy="900000"/>
            </a:xfrm>
            <a:prstGeom prst="rightArrow">
              <a:avLst>
                <a:gd name="adj1" fmla="val 57526"/>
                <a:gd name="adj2"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lt1"/>
                  </a:solidFill>
                </a:rPr>
                <a:t>A BRM uses IT to exceed business goals, </a:t>
              </a:r>
              <a:br>
                <a:rPr lang="en-US" sz="1050" b="1" dirty="0">
                  <a:solidFill>
                    <a:schemeClr val="lt1"/>
                  </a:solidFill>
                </a:rPr>
              </a:br>
              <a:r>
                <a:rPr lang="en-US" sz="1050" b="1" dirty="0">
                  <a:solidFill>
                    <a:schemeClr val="lt1"/>
                  </a:solidFill>
                </a:rPr>
                <a:t>resulting in happier stakeholders.</a:t>
              </a:r>
            </a:p>
          </p:txBody>
        </p:sp>
      </p:grpSp>
      <p:grpSp>
        <p:nvGrpSpPr>
          <p:cNvPr id="62" name="Group 61"/>
          <p:cNvGrpSpPr/>
          <p:nvPr/>
        </p:nvGrpSpPr>
        <p:grpSpPr>
          <a:xfrm>
            <a:off x="897698" y="4323935"/>
            <a:ext cx="7626712" cy="900000"/>
            <a:chOff x="393284" y="4739052"/>
            <a:chExt cx="7626712" cy="900000"/>
          </a:xfrm>
        </p:grpSpPr>
        <p:sp>
          <p:nvSpPr>
            <p:cNvPr id="19" name="Rectangle 18"/>
            <p:cNvSpPr/>
            <p:nvPr/>
          </p:nvSpPr>
          <p:spPr>
            <a:xfrm>
              <a:off x="4059996" y="4919052"/>
              <a:ext cx="3960000" cy="54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bg1"/>
                  </a:solidFill>
                </a:rPr>
                <a:t>Enhance the durability of long-term tribal plans </a:t>
              </a:r>
            </a:p>
            <a:p>
              <a:pPr algn="ctr"/>
              <a:r>
                <a:rPr lang="en-US" sz="1100" b="1" dirty="0">
                  <a:solidFill>
                    <a:schemeClr val="bg1"/>
                  </a:solidFill>
                </a:rPr>
                <a:t>through visual information products.</a:t>
              </a:r>
            </a:p>
          </p:txBody>
        </p:sp>
        <p:sp>
          <p:nvSpPr>
            <p:cNvPr id="12" name="Right Arrow 11"/>
            <p:cNvSpPr/>
            <p:nvPr/>
          </p:nvSpPr>
          <p:spPr>
            <a:xfrm>
              <a:off x="393284" y="4739052"/>
              <a:ext cx="3960000" cy="900000"/>
            </a:xfrm>
            <a:prstGeom prst="rightArrow">
              <a:avLst>
                <a:gd name="adj1" fmla="val 52508"/>
                <a:gd name="adj2" fmla="val 50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chemeClr val="lt1"/>
                  </a:solidFill>
                </a:rPr>
                <a:t>A BRM uses IT to support leadership initiatives, resulting in leadership buy-in.</a:t>
              </a:r>
              <a:endParaRPr lang="en-US" sz="1050" b="1" dirty="0">
                <a:solidFill>
                  <a:schemeClr val="lt1"/>
                </a:solidFill>
              </a:endParaRPr>
            </a:p>
          </p:txBody>
        </p:sp>
      </p:grpSp>
      <p:grpSp>
        <p:nvGrpSpPr>
          <p:cNvPr id="63" name="Group 62"/>
          <p:cNvGrpSpPr/>
          <p:nvPr/>
        </p:nvGrpSpPr>
        <p:grpSpPr>
          <a:xfrm>
            <a:off x="270425" y="5358279"/>
            <a:ext cx="7641348" cy="900000"/>
            <a:chOff x="807416" y="5486309"/>
            <a:chExt cx="7641348" cy="900000"/>
          </a:xfrm>
        </p:grpSpPr>
        <p:sp>
          <p:nvSpPr>
            <p:cNvPr id="20" name="Rectangle 19"/>
            <p:cNvSpPr/>
            <p:nvPr/>
          </p:nvSpPr>
          <p:spPr>
            <a:xfrm>
              <a:off x="4488764" y="5666309"/>
              <a:ext cx="3960000" cy="54000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solidFill>
                    <a:schemeClr val="bg1"/>
                  </a:solidFill>
                </a:rPr>
                <a:t>Improve the efficiency of tribal workflows </a:t>
              </a:r>
            </a:p>
            <a:p>
              <a:pPr algn="ctr"/>
              <a:r>
                <a:rPr lang="en-US" sz="1100" b="1" dirty="0">
                  <a:solidFill>
                    <a:schemeClr val="bg1"/>
                  </a:solidFill>
                </a:rPr>
                <a:t>through valuable information products.</a:t>
              </a:r>
            </a:p>
          </p:txBody>
        </p:sp>
        <p:sp>
          <p:nvSpPr>
            <p:cNvPr id="13" name="Right Arrow 12"/>
            <p:cNvSpPr/>
            <p:nvPr/>
          </p:nvSpPr>
          <p:spPr>
            <a:xfrm>
              <a:off x="807416" y="5486309"/>
              <a:ext cx="3960000" cy="9000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50" b="1" dirty="0">
                  <a:solidFill>
                    <a:schemeClr val="lt1"/>
                  </a:solidFill>
                </a:rPr>
                <a:t>A BRM drives business value through innovative technology solutions.</a:t>
              </a:r>
              <a:endParaRPr lang="en-US" sz="1050" b="1" dirty="0">
                <a:solidFill>
                  <a:schemeClr val="lt1"/>
                </a:solidFill>
              </a:endParaRPr>
            </a:p>
          </p:txBody>
        </p:sp>
      </p:grpSp>
    </p:spTree>
    <p:extLst>
      <p:ext uri="{BB962C8B-B14F-4D97-AF65-F5344CB8AC3E}">
        <p14:creationId xmlns:p14="http://schemas.microsoft.com/office/powerpoint/2010/main" val="87267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74615-FA33-7C40-9A4F-0D3B241A7E79}"/>
              </a:ext>
            </a:extLst>
          </p:cNvPr>
          <p:cNvSpPr>
            <a:spLocks noGrp="1"/>
          </p:cNvSpPr>
          <p:nvPr>
            <p:ph type="title"/>
          </p:nvPr>
        </p:nvSpPr>
        <p:spPr/>
        <p:txBody>
          <a:bodyPr/>
          <a:lstStyle/>
          <a:p>
            <a:r>
              <a:rPr lang="en-US" dirty="0"/>
              <a:t>Establish a dual-governance reporting structure to facilitate the role of the GIS office as a BRM</a:t>
            </a:r>
          </a:p>
        </p:txBody>
      </p:sp>
      <p:grpSp>
        <p:nvGrpSpPr>
          <p:cNvPr id="4" name="Group 3">
            <a:extLst>
              <a:ext uri="{FF2B5EF4-FFF2-40B4-BE49-F238E27FC236}">
                <a16:creationId xmlns:a16="http://schemas.microsoft.com/office/drawing/2014/main" id="{A3D7D091-4A9D-2A4D-B272-9330D7CAE0EC}"/>
              </a:ext>
            </a:extLst>
          </p:cNvPr>
          <p:cNvGrpSpPr/>
          <p:nvPr/>
        </p:nvGrpSpPr>
        <p:grpSpPr>
          <a:xfrm>
            <a:off x="698406" y="1345423"/>
            <a:ext cx="7732007" cy="4409312"/>
            <a:chOff x="541660" y="1716066"/>
            <a:chExt cx="8203897" cy="4537221"/>
          </a:xfrm>
        </p:grpSpPr>
        <p:sp>
          <p:nvSpPr>
            <p:cNvPr id="38" name="Rectangle 37"/>
            <p:cNvSpPr/>
            <p:nvPr/>
          </p:nvSpPr>
          <p:spPr>
            <a:xfrm>
              <a:off x="541660" y="1716066"/>
              <a:ext cx="4330965" cy="3879708"/>
            </a:xfrm>
            <a:prstGeom prst="rect">
              <a:avLst/>
            </a:prstGeom>
            <a:solidFill>
              <a:srgbClr val="7EAE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400" dirty="0">
                  <a:solidFill>
                    <a:schemeClr val="accent1"/>
                  </a:solidFill>
                </a:rPr>
                <a:t>Tribal Governance</a:t>
              </a:r>
            </a:p>
          </p:txBody>
        </p:sp>
        <p:sp>
          <p:nvSpPr>
            <p:cNvPr id="39" name="Rectangle 38"/>
            <p:cNvSpPr/>
            <p:nvPr/>
          </p:nvSpPr>
          <p:spPr>
            <a:xfrm>
              <a:off x="4960307" y="1716067"/>
              <a:ext cx="3785250" cy="387970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400" dirty="0">
                  <a:solidFill>
                    <a:schemeClr val="accent1"/>
                  </a:solidFill>
                </a:rPr>
                <a:t>IT Governance</a:t>
              </a:r>
            </a:p>
          </p:txBody>
        </p:sp>
        <p:graphicFrame>
          <p:nvGraphicFramePr>
            <p:cNvPr id="48" name="Diagram 47"/>
            <p:cNvGraphicFramePr>
              <a:graphicFrameLocks noChangeAspect="1"/>
            </p:cNvGraphicFramePr>
            <p:nvPr/>
          </p:nvGraphicFramePr>
          <p:xfrm>
            <a:off x="541661" y="2517732"/>
            <a:ext cx="8203896" cy="3735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grpSp>
        <p:nvGrpSpPr>
          <p:cNvPr id="8" name="Group 7"/>
          <p:cNvGrpSpPr/>
          <p:nvPr/>
        </p:nvGrpSpPr>
        <p:grpSpPr>
          <a:xfrm>
            <a:off x="395498" y="5416711"/>
            <a:ext cx="8337823" cy="682753"/>
            <a:chOff x="323389" y="3283951"/>
            <a:chExt cx="8337823" cy="682753"/>
          </a:xfrm>
        </p:grpSpPr>
        <p:sp>
          <p:nvSpPr>
            <p:cNvPr id="9" name="Rectangle 97"/>
            <p:cNvSpPr/>
            <p:nvPr/>
          </p:nvSpPr>
          <p:spPr>
            <a:xfrm>
              <a:off x="1600868" y="3283951"/>
              <a:ext cx="7060344" cy="676048"/>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fontAlgn="base">
                <a:spcBef>
                  <a:spcPct val="0"/>
                </a:spcBef>
                <a:spcAft>
                  <a:spcPct val="0"/>
                </a:spcAft>
              </a:pPr>
              <a:r>
                <a:rPr lang="en-US" sz="1200" dirty="0">
                  <a:solidFill>
                    <a:schemeClr val="tx1"/>
                  </a:solidFill>
                </a:rPr>
                <a:t>GIS is an outstanding means for aligning the tribe’s mission with modern technology. GIS is not just another system; it is the link between the tribe’s policies and its land. For this reason, the GIS office should be in formal communication with both IT and the primary client department.</a:t>
              </a:r>
              <a:endParaRPr lang="en-CA" sz="1200" dirty="0">
                <a:solidFill>
                  <a:schemeClr val="tx1"/>
                </a:solidFill>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389" y="3283951"/>
              <a:ext cx="1615443" cy="682753"/>
            </a:xfrm>
            <a:prstGeom prst="rect">
              <a:avLst/>
            </a:prstGeom>
          </p:spPr>
        </p:pic>
      </p:grpSp>
    </p:spTree>
    <p:extLst>
      <p:ext uri="{BB962C8B-B14F-4D97-AF65-F5344CB8AC3E}">
        <p14:creationId xmlns:p14="http://schemas.microsoft.com/office/powerpoint/2010/main" val="101976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 y="-2576"/>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r>
              <a:rPr lang="en-CA" sz="2400" dirty="0"/>
              <a:t>Agua Caliente Band of Cahuilla Indians: </a:t>
            </a:r>
          </a:p>
          <a:p>
            <a:r>
              <a:rPr lang="en-CA" sz="2400" dirty="0"/>
              <a:t>A Governance Solution for the GIS Office</a:t>
            </a:r>
            <a:endParaRPr lang="en-CA" sz="2400" dirty="0">
              <a:latin typeface="+mj-lt"/>
            </a:endParaRPr>
          </a:p>
        </p:txBody>
      </p:sp>
      <p:sp>
        <p:nvSpPr>
          <p:cNvPr id="3" name="Rectangle 3"/>
          <p:cNvSpPr/>
          <p:nvPr/>
        </p:nvSpPr>
        <p:spPr>
          <a:xfrm>
            <a:off x="-8354" y="1928720"/>
            <a:ext cx="5149971" cy="4596479"/>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4" name="TextBox 3"/>
          <p:cNvSpPr txBox="1"/>
          <p:nvPr/>
        </p:nvSpPr>
        <p:spPr>
          <a:xfrm>
            <a:off x="227373" y="2016272"/>
            <a:ext cx="4656763" cy="4508927"/>
          </a:xfrm>
          <a:prstGeom prst="rect">
            <a:avLst/>
          </a:prstGeom>
        </p:spPr>
        <p:txBody>
          <a:bodyPr wrap="square" rtlCol="0">
            <a:spAutoFit/>
          </a:bodyPr>
          <a:lstStyle/>
          <a:p>
            <a:pPr>
              <a:spcAft>
                <a:spcPts val="600"/>
              </a:spcAft>
            </a:pPr>
            <a:r>
              <a:rPr lang="en-CA" sz="1200" b="1" dirty="0">
                <a:solidFill>
                  <a:schemeClr val="bg1"/>
                </a:solidFill>
              </a:rPr>
              <a:t>GIS at Agua Caliente Band of Cahuilla Indians	</a:t>
            </a:r>
          </a:p>
          <a:p>
            <a:pPr>
              <a:spcAft>
                <a:spcPts val="600"/>
              </a:spcAft>
            </a:pPr>
            <a:r>
              <a:rPr lang="en-CA" sz="1200" dirty="0">
                <a:solidFill>
                  <a:schemeClr val="bg1"/>
                </a:solidFill>
              </a:rPr>
              <a:t>The Tribe and its members are the largest single land owner in Palm Springs, California. Its GIS program was implemented in 2003 within the Department of Planning and Development to manage the Tribe’s complicated checkerboard pattern of land ownership.  </a:t>
            </a:r>
          </a:p>
          <a:p>
            <a:pPr>
              <a:spcBef>
                <a:spcPts val="600"/>
              </a:spcBef>
              <a:spcAft>
                <a:spcPts val="600"/>
              </a:spcAft>
            </a:pPr>
            <a:r>
              <a:rPr lang="en-CA" sz="1200" b="1" dirty="0">
                <a:solidFill>
                  <a:schemeClr val="bg1"/>
                </a:solidFill>
              </a:rPr>
              <a:t>The growth of tribal GIS</a:t>
            </a:r>
          </a:p>
          <a:p>
            <a:pPr>
              <a:spcAft>
                <a:spcPts val="600"/>
              </a:spcAft>
            </a:pPr>
            <a:r>
              <a:rPr lang="en-CA" sz="1200" dirty="0">
                <a:solidFill>
                  <a:schemeClr val="bg1"/>
                </a:solidFill>
              </a:rPr>
              <a:t>Since its inception, the GIS program has continued to grow and now provides services across many tribal departments. At the same time, the amount of resources it requires of IT Operations has also grown. For example, every other year the GIS Office requires another terabyte of storage for updates to aerial imagery. </a:t>
            </a:r>
          </a:p>
          <a:p>
            <a:pPr>
              <a:spcBef>
                <a:spcPts val="600"/>
              </a:spcBef>
              <a:spcAft>
                <a:spcPts val="600"/>
              </a:spcAft>
            </a:pPr>
            <a:r>
              <a:rPr lang="en-CA" sz="1200" b="1" dirty="0">
                <a:solidFill>
                  <a:schemeClr val="bg1"/>
                </a:solidFill>
              </a:rPr>
              <a:t>Change in governance as the GIS Office matures</a:t>
            </a:r>
          </a:p>
          <a:p>
            <a:pPr>
              <a:spcAft>
                <a:spcPts val="600"/>
              </a:spcAft>
            </a:pPr>
            <a:r>
              <a:rPr lang="en-CA" sz="1200" dirty="0">
                <a:solidFill>
                  <a:schemeClr val="bg1"/>
                </a:solidFill>
              </a:rPr>
              <a:t>With its growth, it now seemed natural for the office to be under IT Operations. However, consideration had to be given to the Department of Planning and Development, which was still the largest client of GIS services. The solution was to move the GIS Office under the IT budget, while the GIS team retained their office location among the Department of Planning and Development. In Info-Tech’s terminology, this is an informal example of a dual-governance solution to the role of a tribal GIS office.</a:t>
            </a: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1195245" cy="335156"/>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Departments</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455621" y="374667"/>
              <a:ext cx="3416144"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Planning and Development</a:t>
              </a:r>
            </a:p>
            <a:p>
              <a:r>
                <a:rPr lang="en-CA" b="0" i="1" dirty="0"/>
                <a:t>IT Operations</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259" y="334910"/>
            <a:ext cx="1235046" cy="1251811"/>
          </a:xfrm>
          <a:prstGeom prst="rect">
            <a:avLst/>
          </a:prstGeom>
        </p:spPr>
      </p:pic>
      <p:grpSp>
        <p:nvGrpSpPr>
          <p:cNvPr id="21" name="Group 20"/>
          <p:cNvGrpSpPr/>
          <p:nvPr/>
        </p:nvGrpSpPr>
        <p:grpSpPr>
          <a:xfrm>
            <a:off x="5364157" y="3763368"/>
            <a:ext cx="3456000" cy="2565754"/>
            <a:chOff x="5364157" y="1935902"/>
            <a:chExt cx="3456000" cy="2565754"/>
          </a:xfrm>
        </p:grpSpPr>
        <p:sp>
          <p:nvSpPr>
            <p:cNvPr id="33" name="Rectangle 32"/>
            <p:cNvSpPr/>
            <p:nvPr/>
          </p:nvSpPr>
          <p:spPr>
            <a:xfrm>
              <a:off x="5364157" y="1935902"/>
              <a:ext cx="3456000" cy="2565754"/>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31" name="Group 30">
              <a:extLst>
                <a:ext uri="{FF2B5EF4-FFF2-40B4-BE49-F238E27FC236}">
                  <a16:creationId xmlns:a16="http://schemas.microsoft.com/office/drawing/2014/main" id="{0E900554-7217-F740-9251-3AAA6350B96D}"/>
                </a:ext>
              </a:extLst>
            </p:cNvPr>
            <p:cNvGrpSpPr/>
            <p:nvPr/>
          </p:nvGrpSpPr>
          <p:grpSpPr>
            <a:xfrm>
              <a:off x="5556071" y="2151678"/>
              <a:ext cx="2940469" cy="1730785"/>
              <a:chOff x="5737635" y="3202431"/>
              <a:chExt cx="2940469" cy="1730785"/>
            </a:xfrm>
          </p:grpSpPr>
          <p:cxnSp>
            <p:nvCxnSpPr>
              <p:cNvPr id="25" name="Straight Connector 24">
                <a:extLst>
                  <a:ext uri="{FF2B5EF4-FFF2-40B4-BE49-F238E27FC236}">
                    <a16:creationId xmlns:a16="http://schemas.microsoft.com/office/drawing/2014/main" id="{11AFD642-F4BE-4E46-B324-545A2C69EF09}"/>
                  </a:ext>
                </a:extLst>
              </p:cNvPr>
              <p:cNvCxnSpPr>
                <a:cxnSpLocks/>
              </p:cNvCxnSpPr>
              <p:nvPr/>
            </p:nvCxnSpPr>
            <p:spPr>
              <a:xfrm rot="16200000">
                <a:off x="8380621" y="4014592"/>
                <a:ext cx="16839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BCA3C06A-68FC-CA46-B40F-82748281C1D0}"/>
                  </a:ext>
                </a:extLst>
              </p:cNvPr>
              <p:cNvGrpSpPr/>
              <p:nvPr/>
            </p:nvGrpSpPr>
            <p:grpSpPr>
              <a:xfrm>
                <a:off x="5737635" y="3202431"/>
                <a:ext cx="2940469" cy="1730785"/>
                <a:chOff x="5725109" y="3202431"/>
                <a:chExt cx="2940469" cy="1730785"/>
              </a:xfrm>
            </p:grpSpPr>
            <p:grpSp>
              <p:nvGrpSpPr>
                <p:cNvPr id="9" name="Group 8">
                  <a:extLst>
                    <a:ext uri="{FF2B5EF4-FFF2-40B4-BE49-F238E27FC236}">
                      <a16:creationId xmlns:a16="http://schemas.microsoft.com/office/drawing/2014/main" id="{732692AF-838B-014E-9224-62569FD52787}"/>
                    </a:ext>
                  </a:extLst>
                </p:cNvPr>
                <p:cNvGrpSpPr/>
                <p:nvPr/>
              </p:nvGrpSpPr>
              <p:grpSpPr>
                <a:xfrm>
                  <a:off x="5862181" y="3244241"/>
                  <a:ext cx="1060704" cy="1265129"/>
                  <a:chOff x="5862181" y="3244241"/>
                  <a:chExt cx="1060704" cy="1265129"/>
                </a:xfrm>
              </p:grpSpPr>
              <p:sp>
                <p:nvSpPr>
                  <p:cNvPr id="7" name="Triangle 6">
                    <a:extLst>
                      <a:ext uri="{FF2B5EF4-FFF2-40B4-BE49-F238E27FC236}">
                        <a16:creationId xmlns:a16="http://schemas.microsoft.com/office/drawing/2014/main" id="{0173A2B8-726D-A84F-8E20-22B443DF2526}"/>
                      </a:ext>
                    </a:extLst>
                  </p:cNvPr>
                  <p:cNvSpPr/>
                  <p:nvPr/>
                </p:nvSpPr>
                <p:spPr>
                  <a:xfrm>
                    <a:off x="5862181" y="3244241"/>
                    <a:ext cx="1060704" cy="350729"/>
                  </a:xfrm>
                  <a:prstGeom prst="triangl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360DF0A-2410-CD4C-9EC4-838117281C86}"/>
                      </a:ext>
                    </a:extLst>
                  </p:cNvPr>
                  <p:cNvSpPr/>
                  <p:nvPr/>
                </p:nvSpPr>
                <p:spPr>
                  <a:xfrm>
                    <a:off x="5889613" y="3594970"/>
                    <a:ext cx="1005840" cy="914400"/>
                  </a:xfrm>
                  <a:prstGeom prst="rect">
                    <a:avLst/>
                  </a:prstGeom>
                  <a:solidFill>
                    <a:schemeClr val="bg1">
                      <a:lumMod val="85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1" name="Rectangle 10">
                  <a:extLst>
                    <a:ext uri="{FF2B5EF4-FFF2-40B4-BE49-F238E27FC236}">
                      <a16:creationId xmlns:a16="http://schemas.microsoft.com/office/drawing/2014/main" id="{FE7E8B0C-605A-5D44-A1A6-835400EEF142}"/>
                    </a:ext>
                  </a:extLst>
                </p:cNvPr>
                <p:cNvSpPr/>
                <p:nvPr/>
              </p:nvSpPr>
              <p:spPr>
                <a:xfrm>
                  <a:off x="5725109" y="4506641"/>
                  <a:ext cx="1338773" cy="426575"/>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solidFill>
                    </a:rPr>
                    <a:t>Planning and Development</a:t>
                  </a:r>
                </a:p>
              </p:txBody>
            </p:sp>
            <p:grpSp>
              <p:nvGrpSpPr>
                <p:cNvPr id="29" name="Group 28">
                  <a:extLst>
                    <a:ext uri="{FF2B5EF4-FFF2-40B4-BE49-F238E27FC236}">
                      <a16:creationId xmlns:a16="http://schemas.microsoft.com/office/drawing/2014/main" id="{F3D1AB66-D146-AE4B-9BA9-5D2A40C67998}"/>
                    </a:ext>
                  </a:extLst>
                </p:cNvPr>
                <p:cNvGrpSpPr/>
                <p:nvPr/>
              </p:nvGrpSpPr>
              <p:grpSpPr>
                <a:xfrm>
                  <a:off x="6270905" y="3202431"/>
                  <a:ext cx="2394673" cy="1304210"/>
                  <a:chOff x="6270905" y="3202431"/>
                  <a:chExt cx="2394673" cy="1304210"/>
                </a:xfrm>
              </p:grpSpPr>
              <p:sp>
                <p:nvSpPr>
                  <p:cNvPr id="10" name="Rectangle 9">
                    <a:extLst>
                      <a:ext uri="{FF2B5EF4-FFF2-40B4-BE49-F238E27FC236}">
                        <a16:creationId xmlns:a16="http://schemas.microsoft.com/office/drawing/2014/main" id="{A9458FF6-91D6-2041-89AA-4A9C6F59898F}"/>
                      </a:ext>
                    </a:extLst>
                  </p:cNvPr>
                  <p:cNvSpPr/>
                  <p:nvPr/>
                </p:nvSpPr>
                <p:spPr>
                  <a:xfrm>
                    <a:off x="6270905" y="4067540"/>
                    <a:ext cx="624548" cy="4265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Tribal GIS</a:t>
                    </a:r>
                  </a:p>
                </p:txBody>
              </p:sp>
              <p:sp>
                <p:nvSpPr>
                  <p:cNvPr id="18" name="Rectangle 17">
                    <a:extLst>
                      <a:ext uri="{FF2B5EF4-FFF2-40B4-BE49-F238E27FC236}">
                        <a16:creationId xmlns:a16="http://schemas.microsoft.com/office/drawing/2014/main" id="{A23B7421-EB28-024A-9F6C-915E2C6952D3}"/>
                      </a:ext>
                    </a:extLst>
                  </p:cNvPr>
                  <p:cNvSpPr/>
                  <p:nvPr/>
                </p:nvSpPr>
                <p:spPr>
                  <a:xfrm>
                    <a:off x="7346212" y="3202431"/>
                    <a:ext cx="1106424" cy="56777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IT Operations</a:t>
                    </a:r>
                  </a:p>
                </p:txBody>
              </p:sp>
              <p:sp>
                <p:nvSpPr>
                  <p:cNvPr id="19" name="Rectangle 18">
                    <a:extLst>
                      <a:ext uri="{FF2B5EF4-FFF2-40B4-BE49-F238E27FC236}">
                        <a16:creationId xmlns:a16="http://schemas.microsoft.com/office/drawing/2014/main" id="{E82A98A4-BDC0-464A-9483-FBE8E8DC7576}"/>
                      </a:ext>
                    </a:extLst>
                  </p:cNvPr>
                  <p:cNvSpPr/>
                  <p:nvPr/>
                </p:nvSpPr>
                <p:spPr>
                  <a:xfrm>
                    <a:off x="8239003" y="4103936"/>
                    <a:ext cx="426575" cy="387795"/>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763168-68D2-074C-BA25-BA08BEBF9277}"/>
                      </a:ext>
                    </a:extLst>
                  </p:cNvPr>
                  <p:cNvSpPr/>
                  <p:nvPr/>
                </p:nvSpPr>
                <p:spPr>
                  <a:xfrm>
                    <a:off x="7686029" y="4118846"/>
                    <a:ext cx="426575" cy="387795"/>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C64C75EE-2114-6F48-9349-D4CDAD9C5589}"/>
                      </a:ext>
                    </a:extLst>
                  </p:cNvPr>
                  <p:cNvGrpSpPr/>
                  <p:nvPr/>
                </p:nvGrpSpPr>
                <p:grpSpPr>
                  <a:xfrm>
                    <a:off x="6639692" y="3773125"/>
                    <a:ext cx="1824470" cy="326360"/>
                    <a:chOff x="6639692" y="3773125"/>
                    <a:chExt cx="1824470" cy="326360"/>
                  </a:xfrm>
                </p:grpSpPr>
                <p:cxnSp>
                  <p:nvCxnSpPr>
                    <p:cNvPr id="22" name="Straight Connector 21">
                      <a:extLst>
                        <a:ext uri="{FF2B5EF4-FFF2-40B4-BE49-F238E27FC236}">
                          <a16:creationId xmlns:a16="http://schemas.microsoft.com/office/drawing/2014/main" id="{56840973-90A4-E943-A9E5-CF0154068E73}"/>
                        </a:ext>
                      </a:extLst>
                    </p:cNvPr>
                    <p:cNvCxnSpPr>
                      <a:cxnSpLocks/>
                    </p:cNvCxnSpPr>
                    <p:nvPr/>
                  </p:nvCxnSpPr>
                  <p:spPr>
                    <a:xfrm>
                      <a:off x="6639692" y="3924860"/>
                      <a:ext cx="182447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6BC3E01-AAC3-7449-9751-2F8F49DF5669}"/>
                        </a:ext>
                      </a:extLst>
                    </p:cNvPr>
                    <p:cNvCxnSpPr>
                      <a:cxnSpLocks/>
                    </p:cNvCxnSpPr>
                    <p:nvPr/>
                  </p:nvCxnSpPr>
                  <p:spPr>
                    <a:xfrm rot="16200000">
                      <a:off x="7828201" y="4022943"/>
                      <a:ext cx="1530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22186B3-B29F-A44C-A1DA-8D6371614027}"/>
                        </a:ext>
                      </a:extLst>
                    </p:cNvPr>
                    <p:cNvCxnSpPr>
                      <a:cxnSpLocks/>
                    </p:cNvCxnSpPr>
                    <p:nvPr/>
                  </p:nvCxnSpPr>
                  <p:spPr>
                    <a:xfrm rot="16200000">
                      <a:off x="6570893" y="3992200"/>
                      <a:ext cx="139167"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B975027-E450-0B4E-92E0-FCF557E06E72}"/>
                        </a:ext>
                      </a:extLst>
                    </p:cNvPr>
                    <p:cNvCxnSpPr>
                      <a:cxnSpLocks/>
                    </p:cNvCxnSpPr>
                    <p:nvPr/>
                  </p:nvCxnSpPr>
                  <p:spPr>
                    <a:xfrm rot="16200000">
                      <a:off x="7830289" y="3849667"/>
                      <a:ext cx="15308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grpSp>
          </p:grpSp>
        </p:grpSp>
        <p:sp>
          <p:nvSpPr>
            <p:cNvPr id="5" name="TextBox 4"/>
            <p:cNvSpPr txBox="1"/>
            <p:nvPr/>
          </p:nvSpPr>
          <p:spPr>
            <a:xfrm>
              <a:off x="5457662" y="4037668"/>
              <a:ext cx="3119193" cy="307777"/>
            </a:xfrm>
            <a:prstGeom prst="rect">
              <a:avLst/>
            </a:prstGeom>
          </p:spPr>
          <p:txBody>
            <a:bodyPr wrap="square" rtlCol="0">
              <a:spAutoFit/>
            </a:bodyPr>
            <a:lstStyle/>
            <a:p>
              <a:pPr algn="ctr"/>
              <a:r>
                <a:rPr lang="en-CA" sz="1400" b="1" dirty="0">
                  <a:solidFill>
                    <a:schemeClr val="bg1"/>
                  </a:solidFill>
                </a:rPr>
                <a:t>A Dual Governance Solution</a:t>
              </a:r>
            </a:p>
          </p:txBody>
        </p:sp>
      </p:grpSp>
      <p:sp>
        <p:nvSpPr>
          <p:cNvPr id="34" name="TextBox 33"/>
          <p:cNvSpPr txBox="1"/>
          <p:nvPr/>
        </p:nvSpPr>
        <p:spPr>
          <a:xfrm>
            <a:off x="5378385" y="2112617"/>
            <a:ext cx="3306571" cy="1646605"/>
          </a:xfrm>
          <a:prstGeom prst="rect">
            <a:avLst/>
          </a:prstGeom>
          <a:noFill/>
        </p:spPr>
        <p:txBody>
          <a:bodyPr wrap="square" rtlCol="0">
            <a:spAutoFit/>
          </a:bodyPr>
          <a:lstStyle/>
          <a:p>
            <a:pPr algn="ctr" fontAlgn="base">
              <a:spcBef>
                <a:spcPct val="0"/>
              </a:spcBef>
              <a:spcAft>
                <a:spcPts val="600"/>
              </a:spcAft>
            </a:pPr>
            <a:r>
              <a:rPr lang="en-US" sz="1400" i="1" dirty="0">
                <a:solidFill>
                  <a:srgbClr val="333333"/>
                </a:solidFill>
                <a:latin typeface="Georgia"/>
              </a:rPr>
              <a:t>Planning and Development was a little worried they wouldn’t get the same level of service. But they were fine with the change when they saw we would still be in the same office as them.</a:t>
            </a:r>
          </a:p>
          <a:p>
            <a:pPr algn="ctr" fontAlgn="base">
              <a:spcBef>
                <a:spcPct val="0"/>
              </a:spcBef>
              <a:spcAft>
                <a:spcPts val="1200"/>
              </a:spcAft>
            </a:pPr>
            <a:r>
              <a:rPr lang="en-US" sz="1200" i="1" dirty="0">
                <a:solidFill>
                  <a:srgbClr val="333333"/>
                </a:solidFill>
              </a:rPr>
              <a:t>–</a:t>
            </a:r>
            <a:r>
              <a:rPr lang="en-US" sz="1200" i="1" dirty="0">
                <a:solidFill>
                  <a:srgbClr val="333333"/>
                </a:solidFill>
                <a:latin typeface="Georgia"/>
              </a:rPr>
              <a:t> </a:t>
            </a:r>
            <a:r>
              <a:rPr lang="en-US" sz="1200" dirty="0">
                <a:solidFill>
                  <a:srgbClr val="333333"/>
                </a:solidFill>
              </a:rPr>
              <a:t>Beckie Howell, Director of GIS</a:t>
            </a:r>
            <a:endParaRPr lang="en-US" sz="1200" i="1" dirty="0">
              <a:solidFill>
                <a:srgbClr val="333333"/>
              </a:solidFill>
              <a:latin typeface="Georgia"/>
            </a:endParaRPr>
          </a:p>
        </p:txBody>
      </p:sp>
      <p:pic>
        <p:nvPicPr>
          <p:cNvPr id="35" name="Picture 106"/>
          <p:cNvPicPr>
            <a:picLocks noChangeAspect="1"/>
          </p:cNvPicPr>
          <p:nvPr/>
        </p:nvPicPr>
        <p:blipFill>
          <a:blip r:embed="rId4"/>
          <a:stretch>
            <a:fillRect/>
          </a:stretch>
        </p:blipFill>
        <p:spPr>
          <a:xfrm>
            <a:off x="5223869" y="2073856"/>
            <a:ext cx="317019" cy="235689"/>
          </a:xfrm>
          <a:prstGeom prst="rect">
            <a:avLst/>
          </a:prstGeom>
        </p:spPr>
      </p:pic>
      <p:pic>
        <p:nvPicPr>
          <p:cNvPr id="36" name="Picture 107"/>
          <p:cNvPicPr>
            <a:picLocks noChangeAspect="1"/>
          </p:cNvPicPr>
          <p:nvPr/>
        </p:nvPicPr>
        <p:blipFill>
          <a:blip r:embed="rId5"/>
          <a:stretch>
            <a:fillRect/>
          </a:stretch>
        </p:blipFill>
        <p:spPr>
          <a:xfrm>
            <a:off x="8347254" y="2964178"/>
            <a:ext cx="268247" cy="235689"/>
          </a:xfrm>
          <a:prstGeom prst="rect">
            <a:avLst/>
          </a:prstGeom>
        </p:spPr>
      </p:pic>
    </p:spTree>
    <p:extLst>
      <p:ext uri="{BB962C8B-B14F-4D97-AF65-F5344CB8AC3E}">
        <p14:creationId xmlns:p14="http://schemas.microsoft.com/office/powerpoint/2010/main" val="664806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2" name="TextBox 1"/>
          <p:cNvSpPr txBox="1"/>
          <p:nvPr/>
        </p:nvSpPr>
        <p:spPr>
          <a:xfrm>
            <a:off x="1159446" y="2164157"/>
            <a:ext cx="6892353" cy="3175228"/>
          </a:xfrm>
          <a:prstGeom prst="rect">
            <a:avLst/>
          </a:prstGeom>
        </p:spPr>
        <p:txBody>
          <a:bodyPr wrap="square" rtlCol="0">
            <a:spAutoFit/>
          </a:bodyPr>
          <a:lstStyle/>
          <a:p>
            <a:pPr>
              <a:spcAft>
                <a:spcPts val="500"/>
              </a:spcAft>
            </a:pPr>
            <a:r>
              <a:rPr lang="en-CA" sz="1600" i="1" dirty="0">
                <a:solidFill>
                  <a:srgbClr val="FFFFFF"/>
                </a:solidFill>
                <a:latin typeface="Georgia"/>
              </a:rPr>
              <a:t>While many tribes are using GIS  technology for land management, its services can be restricted to a specific department, depriving others from its value. Moreover, there are still other tribes who have yet to even start using GIS in any capacity.</a:t>
            </a:r>
          </a:p>
          <a:p>
            <a:pPr>
              <a:spcAft>
                <a:spcPts val="500"/>
              </a:spcAft>
            </a:pPr>
            <a:r>
              <a:rPr lang="en-CA" sz="1600" i="1" dirty="0">
                <a:solidFill>
                  <a:srgbClr val="FFFFFF"/>
                </a:solidFill>
                <a:latin typeface="Georgia"/>
              </a:rPr>
              <a:t>A well-structured GIS program can bring efficiencies across the tribe, helping people to do their jobs more easily and effectively. A GIS can harness information from census data, health records, maintenance reports, or title records and then organize and analyze that information to support the long-term goal of self-sufficiency.</a:t>
            </a:r>
          </a:p>
          <a:p>
            <a:pPr>
              <a:spcAft>
                <a:spcPts val="500"/>
              </a:spcAft>
            </a:pPr>
            <a:r>
              <a:rPr lang="en-US" sz="1600" i="1" dirty="0">
                <a:solidFill>
                  <a:srgbClr val="FFFFFF"/>
                </a:solidFill>
                <a:latin typeface="Georgia"/>
              </a:rPr>
              <a:t>A strong tribal GIS is built by aligning it with the mission of the tribe and designing it to serve the people in their tribal work. By planning a GIS for the tribe, the tribe will support the GIS.</a:t>
            </a:r>
          </a:p>
        </p:txBody>
      </p:sp>
      <p:sp>
        <p:nvSpPr>
          <p:cNvPr id="3" name="TextBox 2"/>
          <p:cNvSpPr txBox="1"/>
          <p:nvPr/>
        </p:nvSpPr>
        <p:spPr>
          <a:xfrm>
            <a:off x="3516309" y="5585606"/>
            <a:ext cx="4460917" cy="738664"/>
          </a:xfrm>
          <a:prstGeom prst="rect">
            <a:avLst/>
          </a:prstGeom>
        </p:spPr>
        <p:txBody>
          <a:bodyPr wrap="square" rtlCol="0">
            <a:spAutoFit/>
          </a:bodyPr>
          <a:lstStyle/>
          <a:p>
            <a:pPr algn="r"/>
            <a:r>
              <a:rPr lang="en-CA" sz="1400" b="1" dirty="0">
                <a:solidFill>
                  <a:srgbClr val="FFFFFF"/>
                </a:solidFill>
              </a:rPr>
              <a:t>Mark Maby, </a:t>
            </a:r>
          </a:p>
          <a:p>
            <a:pPr algn="r"/>
            <a:r>
              <a:rPr lang="en-CA" sz="1400" dirty="0">
                <a:solidFill>
                  <a:srgbClr val="FFFFFF"/>
                </a:solidFill>
              </a:rPr>
              <a:t>Senior Consulting Analyst, CIO Practice </a:t>
            </a:r>
            <a:br>
              <a:rPr lang="en-CA" sz="1400" dirty="0">
                <a:solidFill>
                  <a:srgbClr val="FFFFFF"/>
                </a:solidFill>
              </a:rPr>
            </a:br>
            <a:r>
              <a:rPr lang="en-CA" sz="1400" dirty="0">
                <a:solidFill>
                  <a:srgbClr val="FFFFFF"/>
                </a:solidFill>
              </a:rPr>
              <a:t>Info-Tech Research Group</a:t>
            </a:r>
          </a:p>
        </p:txBody>
      </p:sp>
      <p:sp>
        <p:nvSpPr>
          <p:cNvPr id="4" name="TextBox 3"/>
          <p:cNvSpPr txBox="1"/>
          <p:nvPr/>
        </p:nvSpPr>
        <p:spPr>
          <a:xfrm>
            <a:off x="1993653" y="1531812"/>
            <a:ext cx="4533224" cy="954107"/>
          </a:xfrm>
          <a:prstGeom prst="rect">
            <a:avLst/>
          </a:prstGeom>
        </p:spPr>
        <p:txBody>
          <a:bodyPr wrap="square" rtlCol="0">
            <a:spAutoFit/>
          </a:bodyPr>
          <a:lstStyle/>
          <a:p>
            <a:pPr algn="ctr"/>
            <a:r>
              <a:rPr lang="en-US" sz="1600" b="1" dirty="0">
                <a:solidFill>
                  <a:srgbClr val="FFFFFF"/>
                </a:solidFill>
              </a:rPr>
              <a:t>“If you fail to plan, you are planning to fail.”                    – Benjamin Franklin</a:t>
            </a:r>
          </a:p>
          <a:p>
            <a:r>
              <a:rPr lang="en-CA" sz="2400" b="1" dirty="0">
                <a:solidFill>
                  <a:srgbClr val="FFFFFF"/>
                </a:solidFill>
              </a:rPr>
              <a:t> </a:t>
            </a:r>
            <a:endParaRPr lang="en-CA" sz="1600" b="1" dirty="0">
              <a:solidFill>
                <a:srgbClr val="FFFFFF"/>
              </a:solidFill>
            </a:endParaRP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rgbClr val="FFFFFF"/>
                </a:solidFill>
              </a:rPr>
              <a:t>ANALYST PERSPECTIVE </a:t>
            </a:r>
          </a:p>
        </p:txBody>
      </p:sp>
      <p:pic>
        <p:nvPicPr>
          <p:cNvPr id="12" name="Picture 108"/>
          <p:cNvPicPr>
            <a:picLocks noChangeAspect="1"/>
          </p:cNvPicPr>
          <p:nvPr/>
        </p:nvPicPr>
        <p:blipFill>
          <a:blip r:embed="rId2"/>
          <a:stretch>
            <a:fillRect/>
          </a:stretch>
        </p:blipFill>
        <p:spPr>
          <a:xfrm>
            <a:off x="468731" y="2008135"/>
            <a:ext cx="693419" cy="501622"/>
          </a:xfrm>
          <a:prstGeom prst="rect">
            <a:avLst/>
          </a:prstGeom>
        </p:spPr>
      </p:pic>
      <p:pic>
        <p:nvPicPr>
          <p:cNvPr id="13" name="Picture 109"/>
          <p:cNvPicPr>
            <a:picLocks noChangeAspect="1"/>
          </p:cNvPicPr>
          <p:nvPr/>
        </p:nvPicPr>
        <p:blipFill>
          <a:blip r:embed="rId3"/>
          <a:stretch>
            <a:fillRect/>
          </a:stretch>
        </p:blipFill>
        <p:spPr>
          <a:xfrm>
            <a:off x="7977226" y="4901557"/>
            <a:ext cx="674751" cy="615711"/>
          </a:xfrm>
          <a:prstGeom prst="rect">
            <a:avLst/>
          </a:prstGeom>
        </p:spPr>
      </p:pic>
    </p:spTree>
    <p:extLst>
      <p:ext uri="{BB962C8B-B14F-4D97-AF65-F5344CB8AC3E}">
        <p14:creationId xmlns:p14="http://schemas.microsoft.com/office/powerpoint/2010/main" val="72505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251520" y="1210964"/>
            <a:ext cx="8625780" cy="5217266"/>
          </a:xfrm>
          <a:prstGeom prst="rect">
            <a:avLst/>
          </a:prstGeom>
        </p:spPr>
      </p:pic>
      <p:sp>
        <p:nvSpPr>
          <p:cNvPr id="7" name="Title 6"/>
          <p:cNvSpPr>
            <a:spLocks noGrp="1"/>
          </p:cNvSpPr>
          <p:nvPr>
            <p:ph type="title"/>
          </p:nvPr>
        </p:nvSpPr>
        <p:spPr/>
        <p:txBody>
          <a:bodyPr/>
          <a:lstStyle/>
          <a:p>
            <a:r>
              <a:rPr lang="en-CA" dirty="0"/>
              <a:t>The biggest cost for a tribal GIS program is often visual data. Tribes have multiple options available to them.</a:t>
            </a:r>
          </a:p>
        </p:txBody>
      </p:sp>
      <p:sp>
        <p:nvSpPr>
          <p:cNvPr id="4" name="Rectangle 3"/>
          <p:cNvSpPr/>
          <p:nvPr/>
        </p:nvSpPr>
        <p:spPr>
          <a:xfrm>
            <a:off x="4363820" y="1365296"/>
            <a:ext cx="4297679" cy="2638602"/>
          </a:xfrm>
          <a:prstGeom prst="rect">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sz="1400" b="1" dirty="0">
                <a:solidFill>
                  <a:schemeClr val="accent1"/>
                </a:solidFill>
              </a:rPr>
              <a:t>Sourcing your own data</a:t>
            </a:r>
          </a:p>
          <a:p>
            <a:pPr>
              <a:spcBef>
                <a:spcPts val="600"/>
              </a:spcBef>
            </a:pPr>
            <a:r>
              <a:rPr lang="en-US" sz="1100" dirty="0">
                <a:solidFill>
                  <a:schemeClr val="tx1"/>
                </a:solidFill>
              </a:rPr>
              <a:t>While there are many sources of free data available, you may need to pay for higher resolution imagery. The three sources of imagery are satellite, aircraft, and UAVs (drones). Each has with its own benefits and drawbacks: </a:t>
            </a:r>
          </a:p>
          <a:p>
            <a:pPr indent="-180000">
              <a:spcBef>
                <a:spcPts val="600"/>
              </a:spcBef>
              <a:buFont typeface="Arial" panose="020B0604020202020204" pitchFamily="34" charset="0"/>
              <a:buChar char="•"/>
            </a:pPr>
            <a:r>
              <a:rPr lang="en-US" sz="1200" b="1" dirty="0">
                <a:solidFill>
                  <a:schemeClr val="accent1"/>
                </a:solidFill>
              </a:rPr>
              <a:t>Satellite</a:t>
            </a:r>
            <a:r>
              <a:rPr lang="en-US" sz="1200" dirty="0">
                <a:solidFill>
                  <a:schemeClr val="tx1"/>
                </a:solidFill>
              </a:rPr>
              <a:t> – </a:t>
            </a:r>
            <a:r>
              <a:rPr lang="en-US" sz="1100" dirty="0">
                <a:solidFill>
                  <a:schemeClr val="tx1"/>
                </a:solidFill>
              </a:rPr>
              <a:t>the cheapest option for large areas, but limited to 	20-inch resolution</a:t>
            </a:r>
          </a:p>
          <a:p>
            <a:pPr indent="-180000">
              <a:spcBef>
                <a:spcPts val="600"/>
              </a:spcBef>
              <a:buFont typeface="Arial" panose="020B0604020202020204" pitchFamily="34" charset="0"/>
              <a:buChar char="•"/>
            </a:pPr>
            <a:r>
              <a:rPr lang="en-US" sz="1200" b="1" dirty="0">
                <a:solidFill>
                  <a:schemeClr val="accent1"/>
                </a:solidFill>
              </a:rPr>
              <a:t>Aircraft</a:t>
            </a:r>
            <a:r>
              <a:rPr lang="en-US" sz="1200" dirty="0">
                <a:solidFill>
                  <a:schemeClr val="tx1"/>
                </a:solidFill>
              </a:rPr>
              <a:t> – 	</a:t>
            </a:r>
            <a:r>
              <a:rPr lang="en-US" sz="1100" dirty="0">
                <a:solidFill>
                  <a:schemeClr val="tx1"/>
                </a:solidFill>
              </a:rPr>
              <a:t>the best option for large areas at high resolution</a:t>
            </a:r>
          </a:p>
          <a:p>
            <a:pPr indent="-180000">
              <a:spcBef>
                <a:spcPts val="600"/>
              </a:spcBef>
              <a:buFont typeface="Arial" panose="020B0604020202020204" pitchFamily="34" charset="0"/>
              <a:buChar char="•"/>
            </a:pPr>
            <a:r>
              <a:rPr lang="en-US" sz="1200" b="1" dirty="0">
                <a:solidFill>
                  <a:schemeClr val="accent1"/>
                </a:solidFill>
              </a:rPr>
              <a:t>Drones</a:t>
            </a:r>
            <a:r>
              <a:rPr lang="en-US" sz="1200" dirty="0">
                <a:solidFill>
                  <a:schemeClr val="tx1"/>
                </a:solidFill>
              </a:rPr>
              <a:t> – 	</a:t>
            </a:r>
            <a:r>
              <a:rPr lang="en-US" sz="1100" dirty="0">
                <a:solidFill>
                  <a:schemeClr val="tx1"/>
                </a:solidFill>
              </a:rPr>
              <a:t>the cheapest option for high resolution, but not 	feasible for large areas</a:t>
            </a:r>
          </a:p>
          <a:p>
            <a:pPr>
              <a:spcBef>
                <a:spcPts val="600"/>
              </a:spcBef>
            </a:pPr>
            <a:r>
              <a:rPr lang="en-US" sz="1100" dirty="0">
                <a:solidFill>
                  <a:schemeClr val="tx1"/>
                </a:solidFill>
              </a:rPr>
              <a:t>Phase 2 includes a discussion of prices and data volume.</a:t>
            </a:r>
            <a:endParaRPr lang="en-US" sz="1200" dirty="0">
              <a:solidFill>
                <a:schemeClr val="tx1"/>
              </a:solidFill>
            </a:endParaRPr>
          </a:p>
        </p:txBody>
      </p:sp>
      <p:sp>
        <p:nvSpPr>
          <p:cNvPr id="6" name="Rectangle 5"/>
          <p:cNvSpPr/>
          <p:nvPr/>
        </p:nvSpPr>
        <p:spPr>
          <a:xfrm>
            <a:off x="448771" y="1363387"/>
            <a:ext cx="3814952" cy="4901629"/>
          </a:xfrm>
          <a:prstGeom prst="rect">
            <a:avLst/>
          </a:prstGeom>
          <a:solidFill>
            <a:schemeClr val="lt1">
              <a:alpha val="7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400" b="1" dirty="0">
                <a:solidFill>
                  <a:schemeClr val="accent1"/>
                </a:solidFill>
              </a:rPr>
              <a:t>Resources for public download</a:t>
            </a:r>
          </a:p>
          <a:p>
            <a:endParaRPr lang="en-CA" sz="1200" dirty="0">
              <a:solidFill>
                <a:schemeClr val="tx1"/>
              </a:solidFill>
            </a:endParaRPr>
          </a:p>
          <a:p>
            <a:r>
              <a:rPr lang="en-CA" sz="1200" dirty="0">
                <a:solidFill>
                  <a:schemeClr val="tx1"/>
                </a:solidFill>
              </a:rPr>
              <a:t>There is now a wide selection of free data available on the web.  Here are a few major sources:</a:t>
            </a:r>
          </a:p>
          <a:p>
            <a:endParaRPr lang="en-CA" sz="1200" dirty="0">
              <a:solidFill>
                <a:schemeClr val="tx1"/>
              </a:solidFill>
            </a:endParaRPr>
          </a:p>
          <a:p>
            <a:r>
              <a:rPr lang="en-CA" sz="1200" b="1" dirty="0">
                <a:solidFill>
                  <a:schemeClr val="accent1"/>
                </a:solidFill>
                <a:hlinkClick r:id="rId3"/>
              </a:rPr>
              <a:t>Esri</a:t>
            </a:r>
            <a:endParaRPr lang="en-CA" sz="1200" b="1" dirty="0">
              <a:solidFill>
                <a:schemeClr val="accent1"/>
              </a:solidFill>
            </a:endParaRPr>
          </a:p>
          <a:p>
            <a:r>
              <a:rPr lang="en-CA" sz="1100" dirty="0">
                <a:solidFill>
                  <a:schemeClr val="tx1"/>
                </a:solidFill>
              </a:rPr>
              <a:t>Provides background imagery for free, good for general topographical information</a:t>
            </a:r>
          </a:p>
          <a:p>
            <a:endParaRPr lang="en-CA" sz="1100" dirty="0">
              <a:solidFill>
                <a:schemeClr val="tx1"/>
              </a:solidFill>
            </a:endParaRPr>
          </a:p>
          <a:p>
            <a:r>
              <a:rPr lang="en-US" sz="1200" b="1" dirty="0">
                <a:solidFill>
                  <a:schemeClr val="accent1"/>
                </a:solidFill>
                <a:hlinkClick r:id="rId4"/>
              </a:rPr>
              <a:t>USGS Earth Explorer </a:t>
            </a:r>
            <a:endParaRPr lang="en-US" sz="1200" b="1" dirty="0">
              <a:solidFill>
                <a:schemeClr val="accent1"/>
              </a:solidFill>
            </a:endParaRPr>
          </a:p>
          <a:p>
            <a:r>
              <a:rPr lang="en-US" sz="1100" dirty="0">
                <a:solidFill>
                  <a:schemeClr val="tx1"/>
                </a:solidFill>
              </a:rPr>
              <a:t>The largest resource of free satellite data</a:t>
            </a:r>
          </a:p>
          <a:p>
            <a:endParaRPr lang="en-US" sz="1100" dirty="0">
              <a:solidFill>
                <a:schemeClr val="tx1"/>
              </a:solidFill>
            </a:endParaRPr>
          </a:p>
          <a:p>
            <a:r>
              <a:rPr lang="en-US" sz="1200" b="1" dirty="0">
                <a:solidFill>
                  <a:schemeClr val="accent1"/>
                </a:solidFill>
                <a:hlinkClick r:id="rId5"/>
              </a:rPr>
              <a:t>NASA</a:t>
            </a:r>
            <a:endParaRPr lang="en-US" sz="1200" b="1" dirty="0">
              <a:solidFill>
                <a:schemeClr val="accent1"/>
              </a:solidFill>
            </a:endParaRPr>
          </a:p>
          <a:p>
            <a:r>
              <a:rPr lang="en-CA" sz="1100" dirty="0">
                <a:solidFill>
                  <a:schemeClr val="tx1"/>
                </a:solidFill>
              </a:rPr>
              <a:t>Provides a wide variety of satellite imagery</a:t>
            </a:r>
          </a:p>
          <a:p>
            <a:endParaRPr lang="en-CA" sz="1200" dirty="0">
              <a:solidFill>
                <a:schemeClr val="tx1"/>
              </a:solidFill>
            </a:endParaRPr>
          </a:p>
          <a:p>
            <a:r>
              <a:rPr lang="en-CA" sz="1200" b="1" dirty="0">
                <a:solidFill>
                  <a:schemeClr val="accent1"/>
                </a:solidFill>
                <a:hlinkClick r:id="rId6"/>
              </a:rPr>
              <a:t>USDA Geospatial Data Gateway</a:t>
            </a:r>
            <a:endParaRPr lang="en-CA" sz="1200" b="1" dirty="0">
              <a:solidFill>
                <a:schemeClr val="accent1"/>
              </a:solidFill>
            </a:endParaRPr>
          </a:p>
          <a:p>
            <a:r>
              <a:rPr lang="en-CA" sz="1100" dirty="0">
                <a:solidFill>
                  <a:schemeClr val="tx1"/>
                </a:solidFill>
              </a:rPr>
              <a:t>Provides environmental and natural resource data</a:t>
            </a:r>
          </a:p>
          <a:p>
            <a:endParaRPr lang="en-CA" sz="1200" dirty="0">
              <a:solidFill>
                <a:schemeClr val="tx1"/>
              </a:solidFill>
            </a:endParaRPr>
          </a:p>
          <a:p>
            <a:r>
              <a:rPr lang="en-CA" sz="1200" b="1" dirty="0">
                <a:solidFill>
                  <a:schemeClr val="accent1"/>
                </a:solidFill>
                <a:hlinkClick r:id="rId7"/>
              </a:rPr>
              <a:t>U.S. Geological Survey</a:t>
            </a:r>
            <a:endParaRPr lang="en-CA" sz="1200" b="1" dirty="0">
              <a:solidFill>
                <a:schemeClr val="accent1"/>
              </a:solidFill>
            </a:endParaRPr>
          </a:p>
          <a:p>
            <a:r>
              <a:rPr lang="en-CA" sz="1100" dirty="0">
                <a:solidFill>
                  <a:schemeClr val="tx1"/>
                </a:solidFill>
              </a:rPr>
              <a:t>Provides topographical maps of the US</a:t>
            </a:r>
            <a:endParaRPr lang="en-US" sz="1100" dirty="0">
              <a:solidFill>
                <a:schemeClr val="tx1"/>
              </a:solidFill>
            </a:endParaRPr>
          </a:p>
        </p:txBody>
      </p:sp>
      <p:sp>
        <p:nvSpPr>
          <p:cNvPr id="8" name="Rectangle 7"/>
          <p:cNvSpPr/>
          <p:nvPr/>
        </p:nvSpPr>
        <p:spPr>
          <a:xfrm>
            <a:off x="4363820" y="4085342"/>
            <a:ext cx="4284887" cy="2164042"/>
          </a:xfrm>
          <a:prstGeom prst="rect">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spcBef>
                <a:spcPts val="600"/>
              </a:spcBef>
            </a:pPr>
            <a:r>
              <a:rPr lang="en-US" sz="1400" b="1" dirty="0">
                <a:solidFill>
                  <a:schemeClr val="accent1"/>
                </a:solidFill>
              </a:rPr>
              <a:t>Why resolution matters</a:t>
            </a:r>
          </a:p>
          <a:p>
            <a:pPr>
              <a:spcBef>
                <a:spcPts val="600"/>
              </a:spcBef>
            </a:pPr>
            <a:r>
              <a:rPr lang="en-US" sz="1100" dirty="0">
                <a:solidFill>
                  <a:schemeClr val="tx1"/>
                </a:solidFill>
              </a:rPr>
              <a:t>With greater image resolution, the GIS program is able to create information products that use greater detail. Custom resolution usually begins at six inches. </a:t>
            </a:r>
          </a:p>
          <a:p>
            <a:pPr>
              <a:spcBef>
                <a:spcPts val="600"/>
              </a:spcBef>
            </a:pPr>
            <a:r>
              <a:rPr lang="en-US" sz="1100" dirty="0">
                <a:solidFill>
                  <a:schemeClr val="tx1"/>
                </a:solidFill>
              </a:rPr>
              <a:t>36-inch – roads, buildings, large waterways</a:t>
            </a:r>
          </a:p>
          <a:p>
            <a:pPr>
              <a:spcBef>
                <a:spcPts val="600"/>
              </a:spcBef>
            </a:pPr>
            <a:r>
              <a:rPr lang="en-US" sz="1100" dirty="0">
                <a:solidFill>
                  <a:schemeClr val="tx1"/>
                </a:solidFill>
              </a:rPr>
              <a:t>12-inch – vehicles, large trees (Google Earth resolution)</a:t>
            </a:r>
          </a:p>
          <a:p>
            <a:pPr>
              <a:spcBef>
                <a:spcPts val="600"/>
              </a:spcBef>
            </a:pPr>
            <a:r>
              <a:rPr lang="en-US" sz="1100" dirty="0">
                <a:solidFill>
                  <a:schemeClr val="tx1"/>
                </a:solidFill>
              </a:rPr>
              <a:t>6-inch – power poles, road markings, small trees</a:t>
            </a:r>
          </a:p>
          <a:p>
            <a:pPr>
              <a:spcBef>
                <a:spcPts val="600"/>
              </a:spcBef>
            </a:pPr>
            <a:r>
              <a:rPr lang="en-US" sz="1100" dirty="0">
                <a:solidFill>
                  <a:schemeClr val="tx1"/>
                </a:solidFill>
              </a:rPr>
              <a:t>3-inch – power lines, manholes, water currents</a:t>
            </a:r>
          </a:p>
        </p:txBody>
      </p:sp>
    </p:spTree>
    <p:extLst>
      <p:ext uri="{BB962C8B-B14F-4D97-AF65-F5344CB8AC3E}">
        <p14:creationId xmlns:p14="http://schemas.microsoft.com/office/powerpoint/2010/main" val="21224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GIS community is highly collaborative; every tribe should reach out to different areas of support</a:t>
            </a:r>
          </a:p>
        </p:txBody>
      </p:sp>
      <p:sp>
        <p:nvSpPr>
          <p:cNvPr id="3" name="Rounded Rectangle 2"/>
          <p:cNvSpPr/>
          <p:nvPr/>
        </p:nvSpPr>
        <p:spPr>
          <a:xfrm>
            <a:off x="1013881" y="1278040"/>
            <a:ext cx="7789660" cy="1314356"/>
          </a:xfrm>
          <a:prstGeom prst="roundRect">
            <a:avLst/>
          </a:prstGeom>
          <a:solidFill>
            <a:schemeClr val="bg1">
              <a:alpha val="70000"/>
            </a:schemeClr>
          </a:solidFill>
          <a:ln>
            <a:solidFill>
              <a:schemeClr val="accent1"/>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lvl="0">
              <a:spcBef>
                <a:spcPts val="600"/>
              </a:spcBef>
              <a:spcAft>
                <a:spcPts val="600"/>
              </a:spcAft>
            </a:pPr>
            <a:r>
              <a:rPr lang="en-CA" sz="1000" b="1" dirty="0">
                <a:solidFill>
                  <a:schemeClr val="accent1"/>
                </a:solidFill>
              </a:rPr>
              <a:t>LOCAL COMMUNITY</a:t>
            </a:r>
          </a:p>
          <a:p>
            <a:pPr>
              <a:spcAft>
                <a:spcPts val="600"/>
              </a:spcAft>
            </a:pPr>
            <a:r>
              <a:rPr lang="en-CA" sz="1000" dirty="0">
                <a:solidFill>
                  <a:schemeClr val="tx1"/>
                </a:solidFill>
              </a:rPr>
              <a:t>GIS is concerned with the specific local geography, and the local GIS community can be a great source for advice, support, and collaboration. Tribes should reach out to GIS offices of their </a:t>
            </a:r>
            <a:r>
              <a:rPr lang="en-CA" sz="1000" b="1" dirty="0">
                <a:solidFill>
                  <a:schemeClr val="accent1"/>
                </a:solidFill>
              </a:rPr>
              <a:t>neighboring county and municipal governments</a:t>
            </a:r>
            <a:r>
              <a:rPr lang="en-CA" sz="1000" dirty="0">
                <a:solidFill>
                  <a:schemeClr val="tx1"/>
                </a:solidFill>
              </a:rPr>
              <a:t>. They can provide advice on contractors and local geographic concerns</a:t>
            </a:r>
            <a:r>
              <a:rPr lang="en-CA" sz="1000" b="1" dirty="0">
                <a:solidFill>
                  <a:schemeClr val="accent1"/>
                </a:solidFill>
              </a:rPr>
              <a:t>. </a:t>
            </a:r>
          </a:p>
          <a:p>
            <a:r>
              <a:rPr lang="en-CA" sz="1000" b="1" dirty="0">
                <a:solidFill>
                  <a:schemeClr val="accent1"/>
                </a:solidFill>
              </a:rPr>
              <a:t>Local universities </a:t>
            </a:r>
            <a:r>
              <a:rPr lang="en-CA" sz="1000" dirty="0">
                <a:solidFill>
                  <a:schemeClr val="tx1"/>
                </a:solidFill>
              </a:rPr>
              <a:t>are a great source advice on best practices and may be able to collaborate on GIS projects with their students. Finally, there may be a </a:t>
            </a:r>
            <a:r>
              <a:rPr lang="en-CA" sz="1000" b="1" dirty="0">
                <a:solidFill>
                  <a:schemeClr val="accent1"/>
                </a:solidFill>
              </a:rPr>
              <a:t>tribal GIS group </a:t>
            </a:r>
            <a:r>
              <a:rPr lang="en-CA" sz="1000" dirty="0">
                <a:solidFill>
                  <a:schemeClr val="tx1"/>
                </a:solidFill>
              </a:rPr>
              <a:t>that is local to your BIA region.</a:t>
            </a:r>
          </a:p>
          <a:p>
            <a:pPr algn="ctr"/>
            <a:endParaRPr lang="en-US" sz="1000" dirty="0">
              <a:solidFill>
                <a:schemeClr val="tx1"/>
              </a:solidFill>
            </a:endParaRPr>
          </a:p>
        </p:txBody>
      </p:sp>
      <p:sp>
        <p:nvSpPr>
          <p:cNvPr id="5" name="Rounded Rectangle 4"/>
          <p:cNvSpPr/>
          <p:nvPr/>
        </p:nvSpPr>
        <p:spPr>
          <a:xfrm>
            <a:off x="2933093" y="2704639"/>
            <a:ext cx="5870448" cy="1080000"/>
          </a:xfrm>
          <a:prstGeom prst="roundRect">
            <a:avLst/>
          </a:prstGeom>
          <a:solidFill>
            <a:schemeClr val="bg1">
              <a:alpha val="70000"/>
            </a:schemeClr>
          </a:solidFill>
          <a:ln>
            <a:solidFill>
              <a:schemeClr val="accent1"/>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a:spcBef>
                <a:spcPts val="600"/>
              </a:spcBef>
              <a:spcAft>
                <a:spcPts val="600"/>
              </a:spcAft>
            </a:pPr>
            <a:r>
              <a:rPr lang="en-US" sz="1000" b="1" dirty="0">
                <a:solidFill>
                  <a:schemeClr val="accent1"/>
                </a:solidFill>
              </a:rPr>
              <a:t>VENDOR</a:t>
            </a:r>
          </a:p>
          <a:p>
            <a:r>
              <a:rPr lang="en-US" sz="1000" b="1" dirty="0" err="1">
                <a:solidFill>
                  <a:schemeClr val="accent1"/>
                </a:solidFill>
              </a:rPr>
              <a:t>Esri</a:t>
            </a:r>
            <a:r>
              <a:rPr lang="en-US" sz="1000" dirty="0">
                <a:solidFill>
                  <a:schemeClr val="tx1"/>
                </a:solidFill>
              </a:rPr>
              <a:t> is the primary vendor for GIS software, which is made available to the tribes through the BIA. </a:t>
            </a:r>
            <a:r>
              <a:rPr lang="en-US" sz="1000" dirty="0" err="1">
                <a:solidFill>
                  <a:schemeClr val="tx1"/>
                </a:solidFill>
              </a:rPr>
              <a:t>Esri</a:t>
            </a:r>
            <a:r>
              <a:rPr lang="en-US" sz="1000" dirty="0">
                <a:solidFill>
                  <a:schemeClr val="tx1"/>
                </a:solidFill>
              </a:rPr>
              <a:t> provides support to tribes through a dedicated federal account manager. The annual </a:t>
            </a:r>
            <a:r>
              <a:rPr lang="en-US" sz="1000" dirty="0" err="1">
                <a:solidFill>
                  <a:schemeClr val="tx1"/>
                </a:solidFill>
              </a:rPr>
              <a:t>Esri</a:t>
            </a:r>
            <a:r>
              <a:rPr lang="en-US" sz="1000" dirty="0">
                <a:solidFill>
                  <a:schemeClr val="tx1"/>
                </a:solidFill>
              </a:rPr>
              <a:t> User Conference is a great source of contacts across the country.</a:t>
            </a:r>
          </a:p>
        </p:txBody>
      </p:sp>
      <p:sp>
        <p:nvSpPr>
          <p:cNvPr id="6" name="Rounded Rectangle 5"/>
          <p:cNvSpPr/>
          <p:nvPr/>
        </p:nvSpPr>
        <p:spPr>
          <a:xfrm>
            <a:off x="2933093" y="3894551"/>
            <a:ext cx="5870448" cy="1080000"/>
          </a:xfrm>
          <a:prstGeom prst="roundRect">
            <a:avLst/>
          </a:prstGeom>
          <a:solidFill>
            <a:schemeClr val="bg1">
              <a:alpha val="70000"/>
            </a:schemeClr>
          </a:solidFill>
          <a:ln>
            <a:solidFill>
              <a:schemeClr val="accent1"/>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000" b="1" dirty="0">
                <a:solidFill>
                  <a:schemeClr val="accent1"/>
                </a:solidFill>
              </a:rPr>
              <a:t>GOVERNMENT</a:t>
            </a:r>
          </a:p>
          <a:p>
            <a:pPr>
              <a:spcAft>
                <a:spcPts val="600"/>
              </a:spcAft>
            </a:pPr>
            <a:r>
              <a:rPr lang="en-US" sz="1000" dirty="0">
                <a:solidFill>
                  <a:schemeClr val="tx1"/>
                </a:solidFill>
              </a:rPr>
              <a:t>The </a:t>
            </a:r>
            <a:r>
              <a:rPr lang="en-US" sz="1000" b="1" dirty="0">
                <a:solidFill>
                  <a:schemeClr val="accent1"/>
                </a:solidFill>
                <a:hlinkClick r:id="rId2"/>
              </a:rPr>
              <a:t>Bureau of Geospatial Support</a:t>
            </a:r>
            <a:r>
              <a:rPr lang="en-US" sz="1000" b="1" dirty="0">
                <a:solidFill>
                  <a:schemeClr val="accent1"/>
                </a:solidFill>
              </a:rPr>
              <a:t> </a:t>
            </a:r>
            <a:r>
              <a:rPr lang="en-US" sz="1000" dirty="0">
                <a:solidFill>
                  <a:schemeClr val="tx1"/>
                </a:solidFill>
              </a:rPr>
              <a:t>has negotiated an ELA with </a:t>
            </a:r>
            <a:r>
              <a:rPr lang="en-US" sz="1000" dirty="0" err="1">
                <a:solidFill>
                  <a:schemeClr val="tx1"/>
                </a:solidFill>
              </a:rPr>
              <a:t>Esri</a:t>
            </a:r>
            <a:r>
              <a:rPr lang="en-US" sz="1000" dirty="0">
                <a:solidFill>
                  <a:schemeClr val="tx1"/>
                </a:solidFill>
              </a:rPr>
              <a:t> and provides the licenses to their software. It also offers training courses in GIS. </a:t>
            </a:r>
          </a:p>
          <a:p>
            <a:r>
              <a:rPr lang="en-US" sz="1000" dirty="0">
                <a:solidFill>
                  <a:schemeClr val="tx1"/>
                </a:solidFill>
              </a:rPr>
              <a:t>Trust Asset and Accounting Management System (</a:t>
            </a:r>
            <a:r>
              <a:rPr lang="en-US" sz="1000" b="1" dirty="0">
                <a:solidFill>
                  <a:schemeClr val="accent1"/>
                </a:solidFill>
              </a:rPr>
              <a:t>TAAMS</a:t>
            </a:r>
            <a:r>
              <a:rPr lang="en-US" sz="1000" dirty="0">
                <a:solidFill>
                  <a:schemeClr val="tx1"/>
                </a:solidFill>
              </a:rPr>
              <a:t>) and Title Image Repository (</a:t>
            </a:r>
            <a:r>
              <a:rPr lang="en-US" sz="1000" b="1" dirty="0">
                <a:solidFill>
                  <a:schemeClr val="accent1"/>
                </a:solidFill>
              </a:rPr>
              <a:t>TIR</a:t>
            </a:r>
            <a:r>
              <a:rPr lang="en-US" sz="1000" dirty="0">
                <a:solidFill>
                  <a:schemeClr val="tx1"/>
                </a:solidFill>
              </a:rPr>
              <a:t>) manage the land title documentation that they make available to the tribes.</a:t>
            </a:r>
          </a:p>
        </p:txBody>
      </p:sp>
      <p:sp>
        <p:nvSpPr>
          <p:cNvPr id="7" name="Rounded Rectangle 6"/>
          <p:cNvSpPr/>
          <p:nvPr/>
        </p:nvSpPr>
        <p:spPr>
          <a:xfrm>
            <a:off x="1013881" y="5079359"/>
            <a:ext cx="7789660" cy="1273698"/>
          </a:xfrm>
          <a:prstGeom prst="roundRect">
            <a:avLst/>
          </a:prstGeom>
          <a:solidFill>
            <a:schemeClr val="bg1">
              <a:alpha val="70000"/>
            </a:schemeClr>
          </a:solidFill>
          <a:ln>
            <a:solidFill>
              <a:schemeClr val="accent1"/>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000" b="1" dirty="0">
                <a:solidFill>
                  <a:schemeClr val="accent1"/>
                </a:solidFill>
              </a:rPr>
              <a:t>NTGISC</a:t>
            </a:r>
          </a:p>
          <a:p>
            <a:pPr>
              <a:spcAft>
                <a:spcPts val="600"/>
              </a:spcAft>
            </a:pPr>
            <a:r>
              <a:rPr lang="en-US" sz="1000" dirty="0">
                <a:solidFill>
                  <a:schemeClr val="tx1"/>
                </a:solidFill>
              </a:rPr>
              <a:t>The </a:t>
            </a:r>
            <a:r>
              <a:rPr lang="en-US" sz="1000" b="1" dirty="0">
                <a:solidFill>
                  <a:schemeClr val="accent1"/>
                </a:solidFill>
              </a:rPr>
              <a:t>National Tribal Geographic Information Support Center </a:t>
            </a:r>
            <a:r>
              <a:rPr lang="en-US" sz="1000" dirty="0">
                <a:solidFill>
                  <a:schemeClr val="tx1"/>
                </a:solidFill>
              </a:rPr>
              <a:t>is a non-profit organization with a goal to establish the “Best Practices and Standards for Geographic Information Systems within Indian Country.”</a:t>
            </a:r>
          </a:p>
          <a:p>
            <a:r>
              <a:rPr lang="en-US" sz="1000" dirty="0">
                <a:solidFill>
                  <a:schemeClr val="tx1"/>
                </a:solidFill>
              </a:rPr>
              <a:t>NTGISC supports a </a:t>
            </a:r>
            <a:r>
              <a:rPr lang="en-US" sz="1000" dirty="0">
                <a:solidFill>
                  <a:schemeClr val="tx1"/>
                </a:solidFill>
                <a:hlinkClick r:id="rId3"/>
              </a:rPr>
              <a:t>large, web-based community group</a:t>
            </a:r>
            <a:r>
              <a:rPr lang="en-US" sz="1000" dirty="0">
                <a:solidFill>
                  <a:schemeClr val="tx1"/>
                </a:solidFill>
              </a:rPr>
              <a:t> that all tribal GIS programs should join. Beyond the website, it also attempts to reduce the duplication of effort of tribes through tribal matchmaking. It provides tools and training and acts as a policy advocate for tribes in the GIS sphere.</a:t>
            </a:r>
          </a:p>
          <a:p>
            <a:endParaRPr lang="en-US" sz="1000" dirty="0">
              <a:solidFill>
                <a:schemeClr val="tx1"/>
              </a:solidFill>
            </a:endParaRPr>
          </a:p>
        </p:txBody>
      </p:sp>
      <p:sp>
        <p:nvSpPr>
          <p:cNvPr id="9" name="Oval 145407"/>
          <p:cNvSpPr/>
          <p:nvPr/>
        </p:nvSpPr>
        <p:spPr>
          <a:xfrm>
            <a:off x="564241" y="1306233"/>
            <a:ext cx="400594" cy="400594"/>
          </a:xfrm>
          <a:prstGeom prst="ellipse">
            <a:avLst/>
          </a:prstGeom>
          <a:solidFill>
            <a:schemeClr val="accent1">
              <a:lumMod val="40000"/>
              <a:lumOff val="6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10" name="Oval 145408"/>
          <p:cNvSpPr/>
          <p:nvPr/>
        </p:nvSpPr>
        <p:spPr>
          <a:xfrm>
            <a:off x="2482659" y="2647630"/>
            <a:ext cx="400594" cy="400594"/>
          </a:xfrm>
          <a:prstGeom prst="ellipse">
            <a:avLst/>
          </a:prstGeom>
          <a:solidFill>
            <a:schemeClr val="accent1">
              <a:lumMod val="40000"/>
              <a:lumOff val="6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1" name="Oval 145410"/>
          <p:cNvSpPr/>
          <p:nvPr/>
        </p:nvSpPr>
        <p:spPr>
          <a:xfrm>
            <a:off x="2482659" y="3814669"/>
            <a:ext cx="400594" cy="400594"/>
          </a:xfrm>
          <a:prstGeom prst="ellipse">
            <a:avLst/>
          </a:prstGeom>
          <a:solidFill>
            <a:schemeClr val="accent1">
              <a:lumMod val="40000"/>
              <a:lumOff val="6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3" name="Oval 145410"/>
          <p:cNvSpPr/>
          <p:nvPr/>
        </p:nvSpPr>
        <p:spPr>
          <a:xfrm>
            <a:off x="564241" y="5033256"/>
            <a:ext cx="400594" cy="400594"/>
          </a:xfrm>
          <a:prstGeom prst="ellipse">
            <a:avLst/>
          </a:prstGeom>
          <a:solidFill>
            <a:schemeClr val="accent1">
              <a:lumMod val="40000"/>
              <a:lumOff val="60000"/>
            </a:schemeClr>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grpSp>
        <p:nvGrpSpPr>
          <p:cNvPr id="12" name="Group 11"/>
          <p:cNvGrpSpPr/>
          <p:nvPr/>
        </p:nvGrpSpPr>
        <p:grpSpPr>
          <a:xfrm>
            <a:off x="457424" y="2256990"/>
            <a:ext cx="2224850" cy="2884053"/>
            <a:chOff x="482138" y="2068049"/>
            <a:chExt cx="2224850" cy="2884053"/>
          </a:xfrm>
        </p:grpSpPr>
        <p:sp>
          <p:nvSpPr>
            <p:cNvPr id="4" name="Rounded Rectangle 3"/>
            <p:cNvSpPr/>
            <p:nvPr/>
          </p:nvSpPr>
          <p:spPr>
            <a:xfrm>
              <a:off x="482138" y="2965868"/>
              <a:ext cx="1800000" cy="1039942"/>
            </a:xfrm>
            <a:prstGeom prst="roundRect">
              <a:avLst/>
            </a:prstGeom>
            <a:solidFill>
              <a:schemeClr val="accent1">
                <a:lumMod val="20000"/>
                <a:lumOff val="80000"/>
                <a:alpha val="8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accent1"/>
                  </a:solidFill>
                </a:rPr>
                <a:t>There are four main areas of support and resources for tribal GIS programs.</a:t>
              </a:r>
              <a:endParaRPr lang="en-CA" sz="1000" b="1" dirty="0">
                <a:solidFill>
                  <a:schemeClr val="accent1"/>
                </a:solidFill>
              </a:endParaRPr>
            </a:p>
          </p:txBody>
        </p:sp>
        <p:sp>
          <p:nvSpPr>
            <p:cNvPr id="8" name="Arc 7"/>
            <p:cNvSpPr/>
            <p:nvPr/>
          </p:nvSpPr>
          <p:spPr>
            <a:xfrm rot="7483131">
              <a:off x="746450" y="2356344"/>
              <a:ext cx="972589" cy="396000"/>
            </a:xfrm>
            <a:prstGeom prst="arc">
              <a:avLst>
                <a:gd name="adj1" fmla="val 15366231"/>
                <a:gd name="adj2" fmla="val 21254927"/>
              </a:avLst>
            </a:prstGeom>
            <a:ln w="31750">
              <a:bevel/>
              <a:headEnd type="triangle"/>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4" name="Arc 13"/>
            <p:cNvSpPr/>
            <p:nvPr/>
          </p:nvSpPr>
          <p:spPr>
            <a:xfrm rot="4176376" flipH="1">
              <a:off x="583950" y="4269768"/>
              <a:ext cx="972589" cy="392079"/>
            </a:xfrm>
            <a:prstGeom prst="arc">
              <a:avLst>
                <a:gd name="adj1" fmla="val 15857137"/>
                <a:gd name="adj2" fmla="val 21254927"/>
              </a:avLst>
            </a:prstGeom>
            <a:ln w="31750">
              <a:headEnd type="triangle"/>
              <a:tailEnd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Arc 17"/>
            <p:cNvSpPr/>
            <p:nvPr/>
          </p:nvSpPr>
          <p:spPr>
            <a:xfrm rot="1927869" flipH="1">
              <a:off x="1734399" y="4123620"/>
              <a:ext cx="972589" cy="392079"/>
            </a:xfrm>
            <a:prstGeom prst="arc">
              <a:avLst>
                <a:gd name="adj1" fmla="val 15421857"/>
                <a:gd name="adj2" fmla="val 20703313"/>
              </a:avLst>
            </a:prstGeom>
            <a:ln w="317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Arc 18"/>
            <p:cNvSpPr/>
            <p:nvPr/>
          </p:nvSpPr>
          <p:spPr>
            <a:xfrm rot="19672131" flipH="1" flipV="1">
              <a:off x="1725322" y="2464478"/>
              <a:ext cx="972589" cy="392079"/>
            </a:xfrm>
            <a:prstGeom prst="arc">
              <a:avLst>
                <a:gd name="adj1" fmla="val 15421857"/>
                <a:gd name="adj2" fmla="val 20703313"/>
              </a:avLst>
            </a:prstGeom>
            <a:ln w="3175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spTree>
    <p:extLst>
      <p:ext uri="{BB962C8B-B14F-4D97-AF65-F5344CB8AC3E}">
        <p14:creationId xmlns:p14="http://schemas.microsoft.com/office/powerpoint/2010/main" val="203500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sustainable GIS program requires staffing continuity: </a:t>
            </a:r>
            <a:br>
              <a:rPr lang="en-US" dirty="0"/>
            </a:br>
            <a:r>
              <a:rPr lang="en-US" dirty="0"/>
              <a:t>we recommend a two-pronged approach</a:t>
            </a:r>
          </a:p>
        </p:txBody>
      </p:sp>
      <p:sp>
        <p:nvSpPr>
          <p:cNvPr id="2" name="Text Placeholder 1"/>
          <p:cNvSpPr>
            <a:spLocks noGrp="1"/>
          </p:cNvSpPr>
          <p:nvPr>
            <p:ph type="body" sz="quarter" idx="4294967295"/>
          </p:nvPr>
        </p:nvSpPr>
        <p:spPr>
          <a:xfrm>
            <a:off x="2400286" y="2287171"/>
            <a:ext cx="2417763" cy="1296987"/>
          </a:xfrm>
        </p:spPr>
        <p:txBody>
          <a:bodyPr/>
          <a:lstStyle/>
          <a:p>
            <a:pPr marL="0" indent="0" fontAlgn="ctr">
              <a:buNone/>
            </a:pPr>
            <a:r>
              <a:rPr lang="en-CA" dirty="0"/>
              <a:t>Qualified people will stay </a:t>
            </a:r>
            <a:br>
              <a:rPr lang="en-CA" dirty="0"/>
            </a:br>
            <a:r>
              <a:rPr lang="en-CA" dirty="0"/>
              <a:t>in their job when: </a:t>
            </a:r>
          </a:p>
          <a:p>
            <a:pPr lvl="1" fontAlgn="ctr"/>
            <a:r>
              <a:rPr lang="en-CA" dirty="0"/>
              <a:t>They want to work </a:t>
            </a:r>
            <a:br>
              <a:rPr lang="en-CA" dirty="0"/>
            </a:br>
            <a:r>
              <a:rPr lang="en-CA" dirty="0"/>
              <a:t>for a tribe</a:t>
            </a:r>
          </a:p>
          <a:p>
            <a:pPr lvl="1" fontAlgn="ctr"/>
            <a:r>
              <a:rPr lang="en-CA" dirty="0"/>
              <a:t>They like GIS </a:t>
            </a:r>
          </a:p>
          <a:p>
            <a:pPr lvl="1" fontAlgn="ctr"/>
            <a:r>
              <a:rPr lang="en-CA" dirty="0"/>
              <a:t>They are paid well</a:t>
            </a:r>
          </a:p>
        </p:txBody>
      </p:sp>
      <p:grpSp>
        <p:nvGrpSpPr>
          <p:cNvPr id="39" name="Group 38"/>
          <p:cNvGrpSpPr/>
          <p:nvPr/>
        </p:nvGrpSpPr>
        <p:grpSpPr>
          <a:xfrm>
            <a:off x="4581992" y="2783223"/>
            <a:ext cx="4155262" cy="3479477"/>
            <a:chOff x="4297888" y="2088714"/>
            <a:chExt cx="4155262" cy="3479477"/>
          </a:xfrm>
        </p:grpSpPr>
        <p:sp>
          <p:nvSpPr>
            <p:cNvPr id="23" name="Oval 22"/>
            <p:cNvSpPr/>
            <p:nvPr/>
          </p:nvSpPr>
          <p:spPr>
            <a:xfrm>
              <a:off x="5027646" y="3148470"/>
              <a:ext cx="1044000" cy="1044000"/>
            </a:xfrm>
            <a:prstGeom prst="ellipse">
              <a:avLst/>
            </a:prstGeom>
            <a:solidFill>
              <a:schemeClr val="accent2">
                <a:alpha val="30196"/>
              </a:schemeClr>
            </a:solidFill>
            <a:ln>
              <a:solidFill>
                <a:srgbClr val="762D20">
                  <a:alpha val="60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2"/>
                  </a:solidFill>
                  <a:hlinkClick r:id="rId3"/>
                </a:rPr>
                <a:t>Online Study</a:t>
              </a:r>
              <a:endParaRPr lang="en-US" sz="1200" dirty="0">
                <a:solidFill>
                  <a:schemeClr val="bg2"/>
                </a:solidFill>
              </a:endParaRPr>
            </a:p>
          </p:txBody>
        </p:sp>
        <p:sp>
          <p:nvSpPr>
            <p:cNvPr id="15" name="Oval 14"/>
            <p:cNvSpPr>
              <a:spLocks noChangeAspect="1"/>
            </p:cNvSpPr>
            <p:nvPr/>
          </p:nvSpPr>
          <p:spPr>
            <a:xfrm>
              <a:off x="6161513" y="2088714"/>
              <a:ext cx="2250000" cy="22500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Invest locally in training and shadowing </a:t>
              </a:r>
            </a:p>
          </p:txBody>
        </p:sp>
        <p:sp>
          <p:nvSpPr>
            <p:cNvPr id="18" name="Oval 17"/>
            <p:cNvSpPr/>
            <p:nvPr/>
          </p:nvSpPr>
          <p:spPr>
            <a:xfrm>
              <a:off x="5886676" y="4288743"/>
              <a:ext cx="1044000" cy="1044000"/>
            </a:xfrm>
            <a:prstGeom prst="ellipse">
              <a:avLst/>
            </a:prstGeom>
            <a:solidFill>
              <a:schemeClr val="accent2">
                <a:alpha val="30196"/>
              </a:schemeClr>
            </a:solidFill>
            <a:ln>
              <a:solidFill>
                <a:srgbClr val="762D20">
                  <a:alpha val="60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hlinkClick r:id="rId4"/>
                </a:rPr>
                <a:t>BIA Training</a:t>
              </a:r>
              <a:endParaRPr lang="en-US" sz="1200" dirty="0">
                <a:solidFill>
                  <a:schemeClr val="bg1"/>
                </a:solidFill>
              </a:endParaRPr>
            </a:p>
          </p:txBody>
        </p:sp>
        <p:sp>
          <p:nvSpPr>
            <p:cNvPr id="17" name="Oval 16"/>
            <p:cNvSpPr/>
            <p:nvPr/>
          </p:nvSpPr>
          <p:spPr>
            <a:xfrm>
              <a:off x="4297888" y="4380191"/>
              <a:ext cx="1188000" cy="1188000"/>
            </a:xfrm>
            <a:prstGeom prst="ellipse">
              <a:avLst/>
            </a:prstGeom>
            <a:solidFill>
              <a:srgbClr val="A24130">
                <a:alpha val="30196"/>
              </a:srgbClr>
            </a:solidFill>
            <a:ln>
              <a:solidFill>
                <a:srgbClr val="762D20">
                  <a:alpha val="60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hlinkClick r:id="rId5"/>
                </a:rPr>
                <a:t>Native American Colleges</a:t>
              </a:r>
              <a:endParaRPr lang="en-US" sz="1200" dirty="0">
                <a:solidFill>
                  <a:schemeClr val="bg1"/>
                </a:solidFill>
              </a:endParaRPr>
            </a:p>
          </p:txBody>
        </p:sp>
        <p:sp>
          <p:nvSpPr>
            <p:cNvPr id="25" name="Oval 24"/>
            <p:cNvSpPr/>
            <p:nvPr/>
          </p:nvSpPr>
          <p:spPr>
            <a:xfrm>
              <a:off x="7409150" y="4388375"/>
              <a:ext cx="1044000" cy="1044000"/>
            </a:xfrm>
            <a:prstGeom prst="ellipse">
              <a:avLst/>
            </a:prstGeom>
            <a:solidFill>
              <a:schemeClr val="accent2">
                <a:alpha val="30196"/>
              </a:schemeClr>
            </a:solidFill>
            <a:ln>
              <a:solidFill>
                <a:srgbClr val="762D20">
                  <a:alpha val="60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solidFill>
                    <a:schemeClr val="bg1"/>
                  </a:solidFill>
                  <a:hlinkClick r:id="rId6"/>
                </a:rPr>
                <a:t>Esri</a:t>
              </a:r>
              <a:endParaRPr lang="en-US" sz="1200" dirty="0">
                <a:solidFill>
                  <a:schemeClr val="bg1"/>
                </a:solidFill>
              </a:endParaRPr>
            </a:p>
          </p:txBody>
        </p:sp>
      </p:grpSp>
      <p:grpSp>
        <p:nvGrpSpPr>
          <p:cNvPr id="48" name="Group 47"/>
          <p:cNvGrpSpPr/>
          <p:nvPr/>
        </p:nvGrpSpPr>
        <p:grpSpPr>
          <a:xfrm>
            <a:off x="4802009" y="2195926"/>
            <a:ext cx="3663568" cy="1550780"/>
            <a:chOff x="5017259" y="1857294"/>
            <a:chExt cx="3330516" cy="1550780"/>
          </a:xfrm>
        </p:grpSpPr>
        <p:sp>
          <p:nvSpPr>
            <p:cNvPr id="9" name="Text Placeholder 1"/>
            <p:cNvSpPr txBox="1">
              <a:spLocks/>
            </p:cNvSpPr>
            <p:nvPr/>
          </p:nvSpPr>
          <p:spPr bwMode="auto">
            <a:xfrm>
              <a:off x="5017259" y="1857294"/>
              <a:ext cx="3330516" cy="4910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dirty="0"/>
                <a:t>Many tribal GIS programs fall apart when their GIS manager leaves without a replacement.</a:t>
              </a:r>
            </a:p>
          </p:txBody>
        </p:sp>
        <p:sp>
          <p:nvSpPr>
            <p:cNvPr id="31" name="Text Placeholder 1"/>
            <p:cNvSpPr txBox="1">
              <a:spLocks/>
            </p:cNvSpPr>
            <p:nvPr/>
          </p:nvSpPr>
          <p:spPr bwMode="auto">
            <a:xfrm>
              <a:off x="5017259" y="2345202"/>
              <a:ext cx="1728686" cy="1062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dirty="0"/>
                <a:t>Train a local member of the tribe to ensure long-term viability and self-sufficiency.</a:t>
              </a:r>
            </a:p>
          </p:txBody>
        </p:sp>
      </p:grpSp>
      <p:grpSp>
        <p:nvGrpSpPr>
          <p:cNvPr id="40" name="Group 39"/>
          <p:cNvGrpSpPr/>
          <p:nvPr/>
        </p:nvGrpSpPr>
        <p:grpSpPr>
          <a:xfrm>
            <a:off x="259833" y="5118734"/>
            <a:ext cx="3603170" cy="1162755"/>
            <a:chOff x="310684" y="1569845"/>
            <a:chExt cx="3096774" cy="1063473"/>
          </a:xfrm>
        </p:grpSpPr>
        <p:sp>
          <p:nvSpPr>
            <p:cNvPr id="41" name="Text Placeholder 12"/>
            <p:cNvSpPr txBox="1">
              <a:spLocks/>
            </p:cNvSpPr>
            <p:nvPr/>
          </p:nvSpPr>
          <p:spPr>
            <a:xfrm>
              <a:off x="323389" y="1856834"/>
              <a:ext cx="3084069" cy="776484"/>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025" indent="0">
                <a:spcBef>
                  <a:spcPct val="0"/>
                </a:spcBef>
                <a:buNone/>
              </a:pPr>
              <a:r>
                <a:rPr lang="en-CA" dirty="0">
                  <a:solidFill>
                    <a:srgbClr val="333333"/>
                  </a:solidFill>
                </a:rPr>
                <a:t>At the end of the day, retention of good staff comes down to leadership buy-in. If leadership recognizes the value of the GIS program, then good GIS staff will be attracted and supported. </a:t>
              </a:r>
            </a:p>
          </p:txBody>
        </p: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684" y="1569845"/>
              <a:ext cx="3096774" cy="286513"/>
            </a:xfrm>
            <a:prstGeom prst="rect">
              <a:avLst/>
            </a:prstGeom>
          </p:spPr>
        </p:pic>
      </p:grpSp>
      <p:grpSp>
        <p:nvGrpSpPr>
          <p:cNvPr id="46" name="Group 45"/>
          <p:cNvGrpSpPr/>
          <p:nvPr/>
        </p:nvGrpSpPr>
        <p:grpSpPr>
          <a:xfrm>
            <a:off x="274616" y="2287170"/>
            <a:ext cx="2250000" cy="2507251"/>
            <a:chOff x="416213" y="1310172"/>
            <a:chExt cx="2250000" cy="2376560"/>
          </a:xfrm>
        </p:grpSpPr>
        <p:sp>
          <p:nvSpPr>
            <p:cNvPr id="14" name="Oval 13"/>
            <p:cNvSpPr/>
            <p:nvPr/>
          </p:nvSpPr>
          <p:spPr>
            <a:xfrm>
              <a:off x="416213" y="1553036"/>
              <a:ext cx="2250000" cy="213369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bg1"/>
                  </a:solidFill>
                </a:rPr>
                <a:t>Hire experienced staff to get the program up and running</a:t>
              </a:r>
            </a:p>
          </p:txBody>
        </p:sp>
        <p:sp>
          <p:nvSpPr>
            <p:cNvPr id="44" name="Oval 145407"/>
            <p:cNvSpPr>
              <a:spLocks noChangeAspect="1"/>
            </p:cNvSpPr>
            <p:nvPr/>
          </p:nvSpPr>
          <p:spPr>
            <a:xfrm>
              <a:off x="416214" y="1310172"/>
              <a:ext cx="432683" cy="409482"/>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grpSp>
      <p:sp>
        <p:nvSpPr>
          <p:cNvPr id="45" name="Oval 145408"/>
          <p:cNvSpPr>
            <a:spLocks noChangeAspect="1"/>
          </p:cNvSpPr>
          <p:nvPr/>
        </p:nvSpPr>
        <p:spPr>
          <a:xfrm>
            <a:off x="8353978" y="2597592"/>
            <a:ext cx="432000" cy="432000"/>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47" name="Text Placeholder 1"/>
          <p:cNvSpPr txBox="1">
            <a:spLocks/>
          </p:cNvSpPr>
          <p:nvPr/>
        </p:nvSpPr>
        <p:spPr bwMode="auto">
          <a:xfrm>
            <a:off x="197708" y="1179335"/>
            <a:ext cx="8702564" cy="968347"/>
          </a:xfrm>
          <a:prstGeom prst="rect">
            <a:avLst/>
          </a:prstGeom>
          <a:no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ctr">
              <a:buFont typeface="Arial" pitchFamily="34" charset="0"/>
              <a:buNone/>
            </a:pPr>
            <a:r>
              <a:rPr lang="en-CA" dirty="0"/>
              <a:t>It is necessary to use a qualified geospatial professional when setting up your GIS program. The technology is sophisticated and requires someone with experience to create the services that will benefit your tribe. The typical IT axiom of “garbage in, garbage out” applies here: your GIS program will be only as good as the configuration and data within it. That can be ensured only by a qualified professional.  </a:t>
            </a:r>
          </a:p>
        </p:txBody>
      </p:sp>
    </p:spTree>
    <p:extLst>
      <p:ext uri="{BB962C8B-B14F-4D97-AF65-F5344CB8AC3E}">
        <p14:creationId xmlns:p14="http://schemas.microsoft.com/office/powerpoint/2010/main" val="1287178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231098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75987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1" name="Rounded Rectangle 70"/>
          <p:cNvSpPr/>
          <p:nvPr/>
        </p:nvSpPr>
        <p:spPr>
          <a:xfrm>
            <a:off x="37173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2" name="Rectangle 71"/>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cxnSp>
        <p:nvCxnSpPr>
          <p:cNvPr id="73" name="Straight Arrow Connector 72"/>
          <p:cNvCxnSpPr>
            <a:stCxn id="85" idx="2"/>
          </p:cNvCxnSpPr>
          <p:nvPr/>
        </p:nvCxnSpPr>
        <p:spPr>
          <a:xfrm>
            <a:off x="821792" y="2920539"/>
            <a:ext cx="7783954" cy="0"/>
          </a:xfrm>
          <a:prstGeom prst="straightConnector1">
            <a:avLst/>
          </a:prstGeom>
          <a:noFill/>
          <a:ln w="38100" cap="flat" cmpd="sng" algn="ctr">
            <a:solidFill>
              <a:srgbClr val="FFFFFF">
                <a:lumMod val="85000"/>
              </a:srgbClr>
            </a:solidFill>
            <a:prstDash val="sysDot"/>
            <a:tailEnd type="triangle" w="lg" len="med"/>
          </a:ln>
          <a:effectLst/>
        </p:spPr>
      </p:cxnSp>
      <p:grpSp>
        <p:nvGrpSpPr>
          <p:cNvPr id="74" name="Group 73"/>
          <p:cNvGrpSpPr/>
          <p:nvPr/>
        </p:nvGrpSpPr>
        <p:grpSpPr>
          <a:xfrm>
            <a:off x="6985746" y="2025295"/>
            <a:ext cx="1636677" cy="2763778"/>
            <a:chOff x="6637354" y="1574599"/>
            <a:chExt cx="1636677" cy="2763778"/>
          </a:xfrm>
        </p:grpSpPr>
        <p:sp>
          <p:nvSpPr>
            <p:cNvPr id="75" name="Oval 74"/>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6" name="TextBox 75"/>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77" name="TextBox 76"/>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79" name="Group 78"/>
          <p:cNvGrpSpPr/>
          <p:nvPr/>
        </p:nvGrpSpPr>
        <p:grpSpPr>
          <a:xfrm>
            <a:off x="2345378" y="1877373"/>
            <a:ext cx="2129440" cy="2937609"/>
            <a:chOff x="2807522" y="2074912"/>
            <a:chExt cx="2129440" cy="2937609"/>
          </a:xfrm>
        </p:grpSpPr>
        <p:sp>
          <p:nvSpPr>
            <p:cNvPr id="80" name="Oval 79"/>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1" name="TextBox 80"/>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82" name="TextBox 81"/>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84" name="Group 83"/>
          <p:cNvGrpSpPr/>
          <p:nvPr/>
        </p:nvGrpSpPr>
        <p:grpSpPr>
          <a:xfrm>
            <a:off x="377551" y="2025295"/>
            <a:ext cx="1628660" cy="2794213"/>
            <a:chOff x="1266026" y="2731218"/>
            <a:chExt cx="1628660" cy="2794213"/>
          </a:xfrm>
        </p:grpSpPr>
        <p:sp>
          <p:nvSpPr>
            <p:cNvPr id="85" name="Oval 84"/>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6" name="TextBox 85"/>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87" name="TextBox 86"/>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89" name="Group 88"/>
          <p:cNvGrpSpPr/>
          <p:nvPr/>
        </p:nvGrpSpPr>
        <p:grpSpPr>
          <a:xfrm>
            <a:off x="5011414" y="2025295"/>
            <a:ext cx="1635165" cy="2795710"/>
            <a:chOff x="4834633" y="1938352"/>
            <a:chExt cx="1635165" cy="2795710"/>
          </a:xfrm>
        </p:grpSpPr>
        <p:sp>
          <p:nvSpPr>
            <p:cNvPr id="90" name="Oval 89"/>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91" name="TextBox 90"/>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92" name="TextBox 91"/>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94" name="Rectangle 93"/>
          <p:cNvSpPr/>
          <p:nvPr/>
        </p:nvSpPr>
        <p:spPr>
          <a:xfrm>
            <a:off x="90627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a:xfrm>
            <a:off x="257175" y="255588"/>
            <a:ext cx="8201026" cy="877887"/>
          </a:xfrm>
        </p:spPr>
        <p:txBody>
          <a:bodyPr/>
          <a:lstStyle/>
          <a:p>
            <a:pPr lvl="0"/>
            <a:r>
              <a:rPr lang="en-CA" dirty="0"/>
              <a:t>Info-Tech offers various levels of support to best suit your needs</a:t>
            </a:r>
          </a:p>
        </p:txBody>
      </p:sp>
    </p:spTree>
    <p:extLst>
      <p:ext uri="{BB962C8B-B14F-4D97-AF65-F5344CB8AC3E}">
        <p14:creationId xmlns:p14="http://schemas.microsoft.com/office/powerpoint/2010/main" val="264882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7174" y="1712581"/>
          <a:ext cx="8620126" cy="4648656"/>
        </p:xfrm>
        <a:graphic>
          <a:graphicData uri="http://schemas.openxmlformats.org/drawingml/2006/table">
            <a:tbl>
              <a:tblPr firstRow="1" bandRow="1">
                <a:tableStyleId>{5C22544A-7EE6-4342-B048-85BDC9FD1C3A}</a:tableStyleId>
              </a:tblPr>
              <a:tblGrid>
                <a:gridCol w="1196722">
                  <a:extLst>
                    <a:ext uri="{9D8B030D-6E8A-4147-A177-3AD203B41FA5}">
                      <a16:colId xmlns:a16="http://schemas.microsoft.com/office/drawing/2014/main" val="20000"/>
                    </a:ext>
                  </a:extLst>
                </a:gridCol>
                <a:gridCol w="3686515">
                  <a:extLst>
                    <a:ext uri="{9D8B030D-6E8A-4147-A177-3AD203B41FA5}">
                      <a16:colId xmlns:a16="http://schemas.microsoft.com/office/drawing/2014/main" val="20001"/>
                    </a:ext>
                  </a:extLst>
                </a:gridCol>
                <a:gridCol w="3736889">
                  <a:extLst>
                    <a:ext uri="{9D8B030D-6E8A-4147-A177-3AD203B41FA5}">
                      <a16:colId xmlns:a16="http://schemas.microsoft.com/office/drawing/2014/main" val="20002"/>
                    </a:ext>
                  </a:extLst>
                </a:gridCol>
              </a:tblGrid>
              <a:tr h="1415963">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marL="0" marR="0" lvl="0" indent="-457200" algn="l" defTabSz="914400" rtl="0" eaLnBrk="1" fontAlgn="auto" latinLnBrk="0" hangingPunct="1">
                        <a:lnSpc>
                          <a:spcPct val="100000"/>
                        </a:lnSpc>
                        <a:spcBef>
                          <a:spcPts val="0"/>
                        </a:spcBef>
                        <a:spcAft>
                          <a:spcPts val="600"/>
                        </a:spcAft>
                        <a:buClrTx/>
                        <a:buSzTx/>
                        <a:buFontTx/>
                        <a:buNone/>
                        <a:tabLst/>
                        <a:defRPr/>
                      </a:pPr>
                      <a:r>
                        <a:rPr lang="en-CA" sz="1000" dirty="0">
                          <a:solidFill>
                            <a:schemeClr val="tx1"/>
                          </a:solidFill>
                        </a:rPr>
                        <a:t>1.1 </a:t>
                      </a:r>
                      <a:r>
                        <a:rPr lang="en-CA" sz="1000" b="0" dirty="0">
                          <a:solidFill>
                            <a:schemeClr val="tx1"/>
                          </a:solidFill>
                        </a:rPr>
                        <a:t>Assess and </a:t>
                      </a:r>
                      <a:r>
                        <a:rPr lang="en-CA" sz="1000" b="0" dirty="0">
                          <a:solidFill>
                            <a:srgbClr val="333333"/>
                          </a:solidFill>
                        </a:rPr>
                        <a:t>describe the current and target maturity of</a:t>
                      </a:r>
                      <a:r>
                        <a:rPr lang="en-CA" sz="1000" b="0" baseline="0" dirty="0">
                          <a:solidFill>
                            <a:srgbClr val="333333"/>
                          </a:solidFill>
                        </a:rPr>
                        <a:t> your GIS program</a:t>
                      </a:r>
                      <a:endParaRPr lang="en-CA" sz="400" b="0" dirty="0">
                        <a:solidFill>
                          <a:schemeClr val="tx1"/>
                        </a:solidFill>
                      </a:endParaRPr>
                    </a:p>
                    <a:p>
                      <a:pPr marL="0" marR="0" lvl="0" indent="-457200" algn="l" defTabSz="914400" rtl="0" eaLnBrk="1" fontAlgn="auto" latinLnBrk="0" hangingPunct="1">
                        <a:lnSpc>
                          <a:spcPct val="100000"/>
                        </a:lnSpc>
                        <a:spcBef>
                          <a:spcPts val="0"/>
                        </a:spcBef>
                        <a:spcAft>
                          <a:spcPts val="600"/>
                        </a:spcAft>
                        <a:buClrTx/>
                        <a:buSzTx/>
                        <a:buFontTx/>
                        <a:buNone/>
                        <a:tabLst/>
                        <a:defRPr/>
                      </a:pPr>
                      <a:r>
                        <a:rPr lang="en-CA" sz="1000" dirty="0">
                          <a:solidFill>
                            <a:schemeClr val="tx1"/>
                          </a:solidFill>
                        </a:rPr>
                        <a:t>1.2 </a:t>
                      </a:r>
                      <a:r>
                        <a:rPr lang="en-CA" sz="1000" b="0" dirty="0">
                          <a:solidFill>
                            <a:srgbClr val="333333"/>
                          </a:solidFill>
                        </a:rPr>
                        <a:t>Consider the strategic purpose of the project by creating a mission statement and goals that align with those of the tribe</a:t>
                      </a:r>
                      <a:endParaRPr lang="en-CA" sz="1000" b="0" dirty="0">
                        <a:solidFill>
                          <a:schemeClr val="tx1"/>
                        </a:solidFill>
                      </a:endParaRPr>
                    </a:p>
                    <a:p>
                      <a:pPr indent="-457200">
                        <a:spcAft>
                          <a:spcPts val="600"/>
                        </a:spcAft>
                      </a:pPr>
                      <a:r>
                        <a:rPr lang="en-CA" sz="1000" dirty="0">
                          <a:solidFill>
                            <a:schemeClr val="tx1"/>
                          </a:solidFill>
                        </a:rPr>
                        <a:t>1.3 </a:t>
                      </a:r>
                      <a:r>
                        <a:rPr lang="en-CA" sz="1000" b="0" dirty="0">
                          <a:solidFill>
                            <a:schemeClr val="tx1"/>
                          </a:solidFill>
                        </a:rPr>
                        <a:t>Perform a benefits analysis to demonstrate</a:t>
                      </a:r>
                      <a:r>
                        <a:rPr lang="en-CA" sz="1000" b="0" baseline="0" dirty="0">
                          <a:solidFill>
                            <a:schemeClr val="tx1"/>
                          </a:solidFill>
                        </a:rPr>
                        <a:t> the potential value of the program</a:t>
                      </a:r>
                      <a:endParaRPr lang="en-CA" sz="1000" b="0" dirty="0">
                        <a:solidFill>
                          <a:schemeClr val="tx1"/>
                        </a:solidFill>
                      </a:endParaRPr>
                    </a:p>
                    <a:p>
                      <a:pPr marL="0" marR="0" lvl="0" indent="-457200" algn="l" defTabSz="914400" rtl="0" eaLnBrk="1" fontAlgn="auto" latinLnBrk="0" hangingPunct="1">
                        <a:lnSpc>
                          <a:spcPct val="100000"/>
                        </a:lnSpc>
                        <a:spcBef>
                          <a:spcPts val="0"/>
                        </a:spcBef>
                        <a:spcAft>
                          <a:spcPts val="600"/>
                        </a:spcAft>
                        <a:buClrTx/>
                        <a:buSzTx/>
                        <a:buFontTx/>
                        <a:buNone/>
                        <a:tabLst/>
                        <a:defRPr/>
                      </a:pPr>
                      <a:r>
                        <a:rPr lang="en-CA" sz="1000" dirty="0">
                          <a:solidFill>
                            <a:schemeClr val="tx1"/>
                          </a:solidFill>
                        </a:rPr>
                        <a:t>1.4 </a:t>
                      </a:r>
                      <a:r>
                        <a:rPr lang="en-CA" sz="1000" b="0" dirty="0">
                          <a:solidFill>
                            <a:srgbClr val="333333"/>
                          </a:solidFill>
                        </a:rPr>
                        <a:t>Present a project proposal and gain leadership support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a:t>
                      </a:r>
                      <a:r>
                        <a:rPr kumimoji="0" lang="en-CA" sz="1000" b="0" i="0" u="none" strike="noStrike" kern="1200" cap="none" spc="0" normalizeH="0" baseline="0" noProof="0" dirty="0">
                          <a:ln>
                            <a:noFill/>
                          </a:ln>
                          <a:solidFill>
                            <a:srgbClr val="333333"/>
                          </a:solidFill>
                          <a:effectLst/>
                          <a:uLnTx/>
                          <a:uFillTx/>
                          <a:latin typeface="+mn-lt"/>
                        </a:rPr>
                        <a:t>Conduct requirements gathering to identify the specific needs of the tribe</a:t>
                      </a:r>
                      <a:endParaRPr kumimoji="0" lang="en-CA" sz="4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a:t>
                      </a:r>
                      <a:r>
                        <a:rPr lang="en-CA" sz="1000" b="0" dirty="0">
                          <a:solidFill>
                            <a:srgbClr val="333333"/>
                          </a:solidFill>
                        </a:rPr>
                        <a:t>Describe the information products in further detail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2.3 </a:t>
                      </a:r>
                      <a:r>
                        <a:rPr lang="en-CA" sz="1000" b="0" dirty="0">
                          <a:solidFill>
                            <a:srgbClr val="333333"/>
                          </a:solidFill>
                        </a:rPr>
                        <a:t>Consider the data requirements of the GIS program</a:t>
                      </a:r>
                      <a:endParaRPr kumimoji="0" lang="en-CA" sz="10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2.4 </a:t>
                      </a:r>
                      <a:r>
                        <a:rPr lang="en-CA" sz="1000" b="0" dirty="0">
                          <a:solidFill>
                            <a:srgbClr val="333333"/>
                          </a:solidFill>
                        </a:rPr>
                        <a:t>Determine system requirements</a:t>
                      </a:r>
                      <a:endParaRPr kumimoji="0" lang="en-CA" sz="10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2.5 </a:t>
                      </a:r>
                      <a:r>
                        <a:rPr lang="en-CA" sz="1000" b="0" dirty="0">
                          <a:solidFill>
                            <a:srgbClr val="333333"/>
                          </a:solidFill>
                        </a:rPr>
                        <a:t>Calculate an ROI and develop</a:t>
                      </a:r>
                      <a:r>
                        <a:rPr lang="en-CA" sz="1000" b="0" baseline="0" dirty="0">
                          <a:solidFill>
                            <a:srgbClr val="333333"/>
                          </a:solidFill>
                        </a:rPr>
                        <a:t> the proposal into a business case</a:t>
                      </a:r>
                      <a:endParaRPr lang="en-CA" sz="1000" b="0" dirty="0">
                        <a:solidFill>
                          <a:srgbClr val="333333"/>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264623">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cs typeface="Open Sans"/>
                        </a:rPr>
                        <a:t>Define the current and target</a:t>
                      </a:r>
                      <a:r>
                        <a:rPr lang="en-US" sz="1000" b="0" baseline="0" dirty="0">
                          <a:cs typeface="Open Sans"/>
                        </a:rPr>
                        <a:t> state</a:t>
                      </a:r>
                      <a:endParaRPr lang="en-US" sz="1000" b="0" dirty="0">
                        <a:cs typeface="Open Sans"/>
                      </a:endParaRPr>
                    </a:p>
                    <a:p>
                      <a:pPr marL="228600" indent="-228600">
                        <a:spcAft>
                          <a:spcPts val="600"/>
                        </a:spcAft>
                        <a:buSzPct val="150000"/>
                        <a:buBlip>
                          <a:blip r:embed="rId3"/>
                        </a:buBlip>
                      </a:pPr>
                      <a:r>
                        <a:rPr lang="en-US" sz="1000" b="0" dirty="0">
                          <a:cs typeface="Open Sans"/>
                        </a:rPr>
                        <a:t>Document your mission and goals </a:t>
                      </a:r>
                    </a:p>
                    <a:p>
                      <a:pPr marL="228600" indent="-228600">
                        <a:spcAft>
                          <a:spcPts val="600"/>
                        </a:spcAft>
                        <a:buSzPct val="150000"/>
                        <a:buBlip>
                          <a:blip r:embed="rId3"/>
                        </a:buBlip>
                      </a:pPr>
                      <a:r>
                        <a:rPr lang="en-US" sz="1000" b="0" dirty="0">
                          <a:cs typeface="Open Sans"/>
                        </a:rPr>
                        <a:t>Perform</a:t>
                      </a:r>
                      <a:r>
                        <a:rPr lang="en-US" sz="1000" b="0" baseline="0" dirty="0">
                          <a:cs typeface="Open Sans"/>
                        </a:rPr>
                        <a:t> a benefits analysis and c</a:t>
                      </a:r>
                      <a:r>
                        <a:rPr lang="en-US" sz="1000" b="0" dirty="0">
                          <a:cs typeface="Open Sans"/>
                        </a:rPr>
                        <a:t>omplete the project proposal</a:t>
                      </a:r>
                    </a:p>
                    <a:p>
                      <a:pPr marL="228600" indent="-228600">
                        <a:spcAft>
                          <a:spcPts val="600"/>
                        </a:spcAft>
                        <a:buSzPct val="150000"/>
                        <a:buBlip>
                          <a:blip r:embed="rId3"/>
                        </a:buBlip>
                      </a:pP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Prepare for a requirements gathering</a:t>
                      </a:r>
                    </a:p>
                    <a:p>
                      <a:pPr marL="228600" indent="-228600">
                        <a:spcAft>
                          <a:spcPts val="600"/>
                        </a:spcAft>
                        <a:buSzPct val="150000"/>
                        <a:buBlip>
                          <a:blip r:embed="rId3"/>
                        </a:buBlip>
                      </a:pPr>
                      <a:r>
                        <a:rPr lang="en-US" sz="1000" b="0" dirty="0">
                          <a:cs typeface="Open Sans"/>
                        </a:rPr>
                        <a:t>Gather</a:t>
                      </a:r>
                      <a:r>
                        <a:rPr lang="en-US" sz="1000" b="0" baseline="0" dirty="0">
                          <a:cs typeface="Open Sans"/>
                        </a:rPr>
                        <a:t> information on the information products</a:t>
                      </a:r>
                    </a:p>
                    <a:p>
                      <a:pPr marL="228600" indent="-228600">
                        <a:spcAft>
                          <a:spcPts val="600"/>
                        </a:spcAft>
                        <a:buSzPct val="150000"/>
                        <a:buBlip>
                          <a:blip r:embed="rId3"/>
                        </a:buBlip>
                      </a:pPr>
                      <a:r>
                        <a:rPr lang="en-US" sz="1000" b="0" baseline="0" dirty="0">
                          <a:cs typeface="Open Sans"/>
                        </a:rPr>
                        <a:t>Determine the data and system requirements</a:t>
                      </a:r>
                    </a:p>
                    <a:p>
                      <a:pPr marL="228600" indent="-228600">
                        <a:spcAft>
                          <a:spcPts val="600"/>
                        </a:spcAft>
                        <a:buSzPct val="150000"/>
                        <a:buBlip>
                          <a:blip r:embed="rId3"/>
                        </a:buBlip>
                      </a:pPr>
                      <a:r>
                        <a:rPr lang="en-US" sz="1000" b="0" baseline="0" dirty="0">
                          <a:cs typeface="Open Sans"/>
                        </a:rPr>
                        <a:t>Calculate an ROI and prepare the business case</a:t>
                      </a: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29453">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spcAft>
                          <a:spcPts val="300"/>
                        </a:spcAft>
                      </a:pPr>
                      <a:r>
                        <a:rPr lang="en-CA" sz="1000" b="1" dirty="0"/>
                        <a:t>Module</a:t>
                      </a:r>
                      <a:r>
                        <a:rPr lang="en-CA" sz="1000" b="1" baseline="0" dirty="0"/>
                        <a:t> 1</a:t>
                      </a:r>
                      <a:r>
                        <a:rPr lang="en-CA" sz="1000" b="1"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Get Initial Planning Support</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300"/>
                        </a:spcAft>
                      </a:pPr>
                      <a:r>
                        <a:rPr lang="en-CA" sz="1000" b="1" dirty="0"/>
                        <a:t>Module</a:t>
                      </a:r>
                      <a:r>
                        <a:rPr lang="en-CA" sz="1000" b="1" baseline="0" dirty="0"/>
                        <a:t> 2</a:t>
                      </a:r>
                      <a:r>
                        <a:rPr lang="en-CA" sz="1000" b="1" dirty="0"/>
                        <a:t>:</a:t>
                      </a:r>
                    </a:p>
                    <a:p>
                      <a:pPr marL="0" indent="0">
                        <a:buFont typeface="Arial" panose="020B0604020202020204" pitchFamily="34" charset="0"/>
                        <a:buNone/>
                      </a:pPr>
                      <a:r>
                        <a:rPr lang="en-US" sz="1000" dirty="0"/>
                        <a:t>Define and State Requirements</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62852">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300"/>
                        </a:spcAft>
                      </a:pPr>
                      <a:r>
                        <a:rPr lang="en-CA" sz="1000" b="1" dirty="0"/>
                        <a:t>Phase 1 Outcome:</a:t>
                      </a:r>
                    </a:p>
                    <a:p>
                      <a:pPr marL="171450" indent="-171450">
                        <a:buFont typeface="Arial" panose="020B0604020202020204" pitchFamily="34" charset="0"/>
                        <a:buChar char="•"/>
                      </a:pPr>
                      <a:r>
                        <a:rPr lang="en-CA" sz="1000" b="0" dirty="0"/>
                        <a:t>A defined current and target state maturity</a:t>
                      </a:r>
                    </a:p>
                    <a:p>
                      <a:pPr marL="171450" indent="-171450">
                        <a:buFont typeface="Arial" panose="020B0604020202020204" pitchFamily="34" charset="0"/>
                        <a:buChar char="•"/>
                      </a:pPr>
                      <a:r>
                        <a:rPr lang="en-CA" sz="1000" b="0" dirty="0"/>
                        <a:t>A project proposal documenting the</a:t>
                      </a:r>
                      <a:r>
                        <a:rPr lang="en-CA" sz="1000" b="0" baseline="0" dirty="0"/>
                        <a:t> mission, goals, and benefits</a:t>
                      </a:r>
                      <a:endParaRPr lang="en-CA" sz="1000" b="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300"/>
                        </a:spcAft>
                      </a:pPr>
                      <a:r>
                        <a:rPr lang="en-CA" sz="1000" b="1" dirty="0"/>
                        <a:t>Phase 2 Outcome:</a:t>
                      </a:r>
                    </a:p>
                    <a:p>
                      <a:pPr marL="171450" indent="-171450">
                        <a:buFont typeface="Arial" panose="020B0604020202020204" pitchFamily="34" charset="0"/>
                        <a:buChar char="•"/>
                      </a:pPr>
                      <a:r>
                        <a:rPr lang="en-CA" sz="1000" b="0" dirty="0"/>
                        <a:t>Documented functional and technical requirements</a:t>
                      </a:r>
                    </a:p>
                    <a:p>
                      <a:pPr marL="171450" indent="-171450">
                        <a:buFont typeface="Arial" panose="020B0604020202020204" pitchFamily="34" charset="0"/>
                        <a:buChar char="•"/>
                      </a:pPr>
                      <a:r>
                        <a:rPr lang="en-CA" sz="1000" b="0" dirty="0"/>
                        <a:t>A developed</a:t>
                      </a:r>
                      <a:r>
                        <a:rPr lang="en-CA" sz="1000" b="0" baseline="0" dirty="0"/>
                        <a:t> ROI project proposal</a:t>
                      </a:r>
                      <a:endParaRPr lang="en-CA" sz="1000" b="0" dirty="0"/>
                    </a:p>
                    <a:p>
                      <a:pPr marL="171450" indent="-171450">
                        <a:buFont typeface="Arial" panose="020B0604020202020204" pitchFamily="34" charset="0"/>
                        <a:buChar char="•"/>
                      </a:pP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353699" y="3317110"/>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293771" y="1773074"/>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464956" y="4711767"/>
            <a:ext cx="752006" cy="483279"/>
          </a:xfrm>
          <a:prstGeom prst="rect">
            <a:avLst/>
          </a:prstGeom>
          <a:effectLst/>
        </p:spPr>
      </p:pic>
      <p:sp>
        <p:nvSpPr>
          <p:cNvPr id="15" name="Chevron 14"/>
          <p:cNvSpPr/>
          <p:nvPr/>
        </p:nvSpPr>
        <p:spPr>
          <a:xfrm>
            <a:off x="1436623" y="1268142"/>
            <a:ext cx="3909733"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1. </a:t>
            </a:r>
            <a:r>
              <a:rPr lang="en-US" sz="1400" dirty="0"/>
              <a:t>Get Initial Planning Support</a:t>
            </a:r>
          </a:p>
        </p:txBody>
      </p:sp>
      <p:sp>
        <p:nvSpPr>
          <p:cNvPr id="16" name="Chevron 15"/>
          <p:cNvSpPr/>
          <p:nvPr/>
        </p:nvSpPr>
        <p:spPr>
          <a:xfrm>
            <a:off x="5166359" y="1268142"/>
            <a:ext cx="371093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2. </a:t>
            </a:r>
            <a:r>
              <a:rPr lang="en-US" sz="1400" dirty="0"/>
              <a:t>Define and State Requirements</a:t>
            </a:r>
          </a:p>
        </p:txBody>
      </p:sp>
      <p:sp>
        <p:nvSpPr>
          <p:cNvPr id="4" name="Title 3"/>
          <p:cNvSpPr>
            <a:spLocks noGrp="1"/>
          </p:cNvSpPr>
          <p:nvPr>
            <p:ph type="title"/>
          </p:nvPr>
        </p:nvSpPr>
        <p:spPr/>
        <p:txBody>
          <a:bodyPr/>
          <a:lstStyle/>
          <a:p>
            <a:r>
              <a:rPr lang="en-US" dirty="0"/>
              <a:t>Build Effective Land Management – project overview</a:t>
            </a:r>
            <a:endParaRPr lang="en-CA" dirty="0"/>
          </a:p>
        </p:txBody>
      </p:sp>
    </p:spTree>
    <p:extLst>
      <p:ext uri="{BB962C8B-B14F-4D97-AF65-F5344CB8AC3E}">
        <p14:creationId xmlns:p14="http://schemas.microsoft.com/office/powerpoint/2010/main" val="3032627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a:xfrm>
            <a:off x="246703" y="1654366"/>
            <a:ext cx="4041648" cy="1677491"/>
          </a:xfrm>
        </p:spPr>
        <p:txBody>
          <a:bodyPr/>
          <a:lstStyle/>
          <a:p>
            <a:r>
              <a:rPr lang="en-US" dirty="0"/>
              <a:t>CIOs or IT directors who need to develop and centralize their GIS unit</a:t>
            </a:r>
          </a:p>
          <a:p>
            <a:r>
              <a:rPr lang="en-US" dirty="0"/>
              <a:t>GIS managers</a:t>
            </a:r>
          </a:p>
          <a:p>
            <a:endParaRPr lang="en-US" dirty="0"/>
          </a:p>
        </p:txBody>
      </p:sp>
      <p:sp>
        <p:nvSpPr>
          <p:cNvPr id="14" name="Text Placeholder 13"/>
          <p:cNvSpPr>
            <a:spLocks noGrp="1"/>
          </p:cNvSpPr>
          <p:nvPr>
            <p:ph type="body" sz="quarter" idx="26"/>
          </p:nvPr>
        </p:nvSpPr>
        <p:spPr>
          <a:xfrm>
            <a:off x="4835436" y="1654366"/>
            <a:ext cx="4041648" cy="2009548"/>
          </a:xfrm>
        </p:spPr>
        <p:txBody>
          <a:bodyPr/>
          <a:lstStyle/>
          <a:p>
            <a:r>
              <a:rPr lang="en-US" dirty="0"/>
              <a:t>Calculate the ROI of a GIS capability.</a:t>
            </a:r>
          </a:p>
          <a:p>
            <a:r>
              <a:rPr lang="en-US" dirty="0"/>
              <a:t>Identify the current level of maturity of your GIS unit and target your desired level of maturity.</a:t>
            </a:r>
          </a:p>
          <a:p>
            <a:r>
              <a:rPr lang="en-US" dirty="0"/>
              <a:t>Identify and plan for grant opportunities to fund your GIS initiatives.</a:t>
            </a:r>
          </a:p>
          <a:p>
            <a:r>
              <a:rPr lang="en-US" dirty="0"/>
              <a:t>Communicate your GIS initiatives to key stakeholders.</a:t>
            </a:r>
          </a:p>
        </p:txBody>
      </p:sp>
      <p:sp>
        <p:nvSpPr>
          <p:cNvPr id="15" name="Text Placeholder 14"/>
          <p:cNvSpPr>
            <a:spLocks noGrp="1"/>
          </p:cNvSpPr>
          <p:nvPr>
            <p:ph type="body" sz="quarter" idx="27"/>
          </p:nvPr>
        </p:nvSpPr>
        <p:spPr>
          <a:xfrm>
            <a:off x="246703" y="4308908"/>
            <a:ext cx="4041648" cy="1677491"/>
          </a:xfrm>
        </p:spPr>
        <p:txBody>
          <a:bodyPr/>
          <a:lstStyle/>
          <a:p>
            <a:r>
              <a:rPr lang="en-US" dirty="0"/>
              <a:t>Government administrators</a:t>
            </a:r>
          </a:p>
          <a:p>
            <a:r>
              <a:rPr lang="en-US" dirty="0"/>
              <a:t>Tribal Council executive and members</a:t>
            </a:r>
          </a:p>
          <a:p>
            <a:endParaRPr lang="en-US" dirty="0"/>
          </a:p>
        </p:txBody>
      </p:sp>
      <p:sp>
        <p:nvSpPr>
          <p:cNvPr id="16" name="Text Placeholder 15"/>
          <p:cNvSpPr>
            <a:spLocks noGrp="1"/>
          </p:cNvSpPr>
          <p:nvPr>
            <p:ph type="body" sz="quarter" idx="28"/>
          </p:nvPr>
        </p:nvSpPr>
        <p:spPr>
          <a:xfrm>
            <a:off x="4830836" y="4304665"/>
            <a:ext cx="4041648" cy="1677491"/>
          </a:xfrm>
        </p:spPr>
        <p:txBody>
          <a:bodyPr/>
          <a:lstStyle/>
          <a:p>
            <a:r>
              <a:rPr lang="en-US" dirty="0"/>
              <a:t>Ensure that the GIS unit is providing optimal service to the tribe.</a:t>
            </a:r>
          </a:p>
          <a:p>
            <a:r>
              <a:rPr lang="en-US" dirty="0"/>
              <a:t>Understand your agency, community, and technical requirements.</a:t>
            </a:r>
          </a:p>
          <a:p>
            <a:r>
              <a:rPr lang="en-US" dirty="0"/>
              <a:t>Develop a roadmap to achieve your GIS initiatives.</a:t>
            </a:r>
          </a:p>
        </p:txBody>
      </p:sp>
    </p:spTree>
    <p:extLst>
      <p:ext uri="{BB962C8B-B14F-4D97-AF65-F5344CB8AC3E}">
        <p14:creationId xmlns:p14="http://schemas.microsoft.com/office/powerpoint/2010/main" val="253225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r>
              <a:rPr lang="en-US" dirty="0"/>
              <a:t>Geographic information system (GIS) technology is not used effectively, with only 34% of tribes using a centralized GIS service to the benefit of all tribal departments.</a:t>
            </a:r>
          </a:p>
          <a:p>
            <a:r>
              <a:rPr lang="en-US" dirty="0"/>
              <a:t>The tribe’s GIS knowledge resides with the GIS manager. If that person leaves, the workflows that support GIS are at risk of foundering. </a:t>
            </a:r>
          </a:p>
        </p:txBody>
      </p:sp>
      <p:sp>
        <p:nvSpPr>
          <p:cNvPr id="4" name="Text Placeholder 3"/>
          <p:cNvSpPr>
            <a:spLocks noGrp="1"/>
          </p:cNvSpPr>
          <p:nvPr>
            <p:ph type="body" sz="quarter" idx="11"/>
          </p:nvPr>
        </p:nvSpPr>
        <p:spPr>
          <a:xfrm>
            <a:off x="247848" y="2974004"/>
            <a:ext cx="5329168" cy="1227293"/>
          </a:xfrm>
        </p:spPr>
        <p:txBody>
          <a:bodyPr/>
          <a:lstStyle/>
          <a:p>
            <a:r>
              <a:rPr lang="en-US" dirty="0"/>
              <a:t>GIS technology can bring efficiencies across the whole tribal organization, but this involves a strong integration of the GIS unit, the IT department, and the tribal leadership.</a:t>
            </a:r>
          </a:p>
          <a:p>
            <a:r>
              <a:rPr lang="en-US" dirty="0"/>
              <a:t>Many IT departments do not understand the specific challenge of the GIS system and the care required to maintain the integrity of the geospatial database.</a:t>
            </a:r>
          </a:p>
          <a:p>
            <a:endParaRPr lang="en-US" dirty="0"/>
          </a:p>
        </p:txBody>
      </p:sp>
      <p:sp>
        <p:nvSpPr>
          <p:cNvPr id="5" name="Text Placeholder 4"/>
          <p:cNvSpPr>
            <a:spLocks noGrp="1"/>
          </p:cNvSpPr>
          <p:nvPr>
            <p:ph type="body" sz="quarter" idx="12"/>
          </p:nvPr>
        </p:nvSpPr>
        <p:spPr>
          <a:xfrm>
            <a:off x="255868" y="4557480"/>
            <a:ext cx="8623607" cy="1299623"/>
          </a:xfrm>
        </p:spPr>
        <p:txBody>
          <a:bodyPr/>
          <a:lstStyle/>
          <a:p>
            <a:r>
              <a:rPr lang="en-US" dirty="0"/>
              <a:t>Use Info-Tech’s maturity model tool to develop a roadmap to centralizing the GIS department.</a:t>
            </a:r>
          </a:p>
          <a:p>
            <a:r>
              <a:rPr lang="en-US" dirty="0"/>
              <a:t>Clearly demonstrate how the IT department can support the GIS unit with an understanding of their specific needs.</a:t>
            </a:r>
          </a:p>
          <a:p>
            <a:r>
              <a:rPr lang="en-US" dirty="0"/>
              <a:t>Calculate the potential ROI for a capable GIS office under the IT department.</a:t>
            </a:r>
          </a:p>
          <a:p>
            <a:r>
              <a:rPr lang="en-US" dirty="0"/>
              <a:t>Use the calculated benefits of a well-designed GIS program to prepare for funding and future stability.</a:t>
            </a:r>
          </a:p>
          <a:p>
            <a:endParaRPr lang="en-US" dirty="0"/>
          </a:p>
        </p:txBody>
      </p:sp>
      <p:sp>
        <p:nvSpPr>
          <p:cNvPr id="6" name="Text Placeholder 5"/>
          <p:cNvSpPr>
            <a:spLocks noGrp="1"/>
          </p:cNvSpPr>
          <p:nvPr>
            <p:ph type="body" sz="quarter" idx="13"/>
          </p:nvPr>
        </p:nvSpPr>
        <p:spPr>
          <a:xfrm>
            <a:off x="5719157" y="1528949"/>
            <a:ext cx="3158142" cy="2120413"/>
          </a:xfrm>
        </p:spPr>
        <p:txBody>
          <a:bodyPr anchor="t"/>
          <a:lstStyle/>
          <a:p>
            <a:pPr marL="0" indent="0">
              <a:spcBef>
                <a:spcPts val="600"/>
              </a:spcBef>
              <a:spcAft>
                <a:spcPts val="600"/>
              </a:spcAft>
              <a:buSzPct val="100000"/>
              <a:buNone/>
            </a:pPr>
            <a:r>
              <a:rPr lang="en-US" b="1" dirty="0">
                <a:solidFill>
                  <a:srgbClr val="333333"/>
                </a:solidFill>
              </a:rPr>
              <a:t>Quickly establish the value of tribal GIS.</a:t>
            </a:r>
            <a:br>
              <a:rPr lang="en-US" b="1" dirty="0">
                <a:solidFill>
                  <a:srgbClr val="333333"/>
                </a:solidFill>
              </a:rPr>
            </a:br>
            <a:r>
              <a:rPr lang="en-US" dirty="0"/>
              <a:t>A successful tribal GIS program must convince both department heads and tribal leadership of its value. Department heads want efficiencies in their workflows and tribal leadership want stability for their long-term initiatives. Such a program can take two to three years to build, but using Info-Tech’s methodology you will establish the value of the GIS program at the planning stage.</a:t>
            </a:r>
            <a:endParaRPr lang="en-US" dirty="0">
              <a:solidFill>
                <a:srgbClr val="333333"/>
              </a:solidFill>
            </a:endParaRPr>
          </a:p>
        </p:txBody>
      </p:sp>
    </p:spTree>
    <p:extLst>
      <p:ext uri="{BB962C8B-B14F-4D97-AF65-F5344CB8AC3E}">
        <p14:creationId xmlns:p14="http://schemas.microsoft.com/office/powerpoint/2010/main" val="64125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520650" y="2181077"/>
            <a:ext cx="543657" cy="540000"/>
            <a:chOff x="514118" y="2782978"/>
            <a:chExt cx="747516" cy="742487"/>
          </a:xfrm>
        </p:grpSpPr>
        <p:grpSp>
          <p:nvGrpSpPr>
            <p:cNvPr id="5" name="Group 4"/>
            <p:cNvGrpSpPr/>
            <p:nvPr/>
          </p:nvGrpSpPr>
          <p:grpSpPr>
            <a:xfrm>
              <a:off x="537013" y="2782978"/>
              <a:ext cx="691712" cy="742487"/>
              <a:chOff x="882869" y="2911415"/>
              <a:chExt cx="1393216" cy="1495485"/>
            </a:xfrm>
          </p:grpSpPr>
          <p:sp>
            <p:nvSpPr>
              <p:cNvPr id="8" name="Arc 7"/>
              <p:cNvSpPr/>
              <p:nvPr/>
            </p:nvSpPr>
            <p:spPr>
              <a:xfrm>
                <a:off x="882869" y="2959100"/>
                <a:ext cx="463331" cy="1447800"/>
              </a:xfrm>
              <a:prstGeom prst="arc">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Arc 8"/>
              <p:cNvSpPr/>
              <p:nvPr/>
            </p:nvSpPr>
            <p:spPr>
              <a:xfrm flipH="1">
                <a:off x="1812754" y="2959098"/>
                <a:ext cx="463331" cy="1447800"/>
              </a:xfrm>
              <a:prstGeom prst="arc">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10" name="Group 9"/>
              <p:cNvGrpSpPr/>
              <p:nvPr/>
            </p:nvGrpSpPr>
            <p:grpSpPr>
              <a:xfrm>
                <a:off x="882869" y="2911415"/>
                <a:ext cx="1393216" cy="1447802"/>
                <a:chOff x="895569" y="2911415"/>
                <a:chExt cx="1393216" cy="1447802"/>
              </a:xfrm>
            </p:grpSpPr>
            <p:sp>
              <p:nvSpPr>
                <p:cNvPr id="11" name="Arc 10"/>
                <p:cNvSpPr/>
                <p:nvPr/>
              </p:nvSpPr>
              <p:spPr>
                <a:xfrm flipV="1">
                  <a:off x="895569" y="2911418"/>
                  <a:ext cx="463330" cy="1447799"/>
                </a:xfrm>
                <a:prstGeom prst="arc">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2" name="Arc 11"/>
                <p:cNvSpPr/>
                <p:nvPr/>
              </p:nvSpPr>
              <p:spPr>
                <a:xfrm flipH="1" flipV="1">
                  <a:off x="1825455" y="2911415"/>
                  <a:ext cx="463330" cy="1447799"/>
                </a:xfrm>
                <a:prstGeom prst="arc">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grpSp>
        <p:sp>
          <p:nvSpPr>
            <p:cNvPr id="6" name="Chevron 5"/>
            <p:cNvSpPr/>
            <p:nvPr/>
          </p:nvSpPr>
          <p:spPr>
            <a:xfrm>
              <a:off x="514118" y="3044330"/>
              <a:ext cx="179591" cy="24134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Chevron 6"/>
            <p:cNvSpPr/>
            <p:nvPr/>
          </p:nvSpPr>
          <p:spPr>
            <a:xfrm flipH="1">
              <a:off x="1082043" y="3044330"/>
              <a:ext cx="179591" cy="24134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13" name="Group 12"/>
          <p:cNvGrpSpPr/>
          <p:nvPr/>
        </p:nvGrpSpPr>
        <p:grpSpPr>
          <a:xfrm>
            <a:off x="538922" y="1309005"/>
            <a:ext cx="540000" cy="540000"/>
            <a:chOff x="582239" y="1884353"/>
            <a:chExt cx="609532" cy="609532"/>
          </a:xfrm>
        </p:grpSpPr>
        <p:sp>
          <p:nvSpPr>
            <p:cNvPr id="14" name="Oval 13"/>
            <p:cNvSpPr/>
            <p:nvPr/>
          </p:nvSpPr>
          <p:spPr>
            <a:xfrm>
              <a:off x="582239" y="1884353"/>
              <a:ext cx="609532" cy="609532"/>
            </a:xfrm>
            <a:prstGeom prst="ellipse">
              <a:avLst/>
            </a:prstGeom>
            <a:noFill/>
            <a:ln w="762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5" name="Straight Connector 14"/>
            <p:cNvCxnSpPr/>
            <p:nvPr/>
          </p:nvCxnSpPr>
          <p:spPr>
            <a:xfrm>
              <a:off x="874305" y="1973591"/>
              <a:ext cx="0" cy="228228"/>
            </a:xfrm>
            <a:prstGeom prst="line">
              <a:avLst/>
            </a:prstGeom>
            <a:ln w="57150">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961579" y="2082811"/>
              <a:ext cx="0" cy="228228"/>
            </a:xfrm>
            <a:prstGeom prst="line">
              <a:avLst/>
            </a:prstGeom>
            <a:ln w="57150">
              <a:solidFill>
                <a:srgbClr val="A6A6A6"/>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a:grpSpLocks noChangeAspect="1"/>
          </p:cNvGrpSpPr>
          <p:nvPr/>
        </p:nvGrpSpPr>
        <p:grpSpPr>
          <a:xfrm>
            <a:off x="500367" y="3171201"/>
            <a:ext cx="684000" cy="621150"/>
            <a:chOff x="591213" y="4095654"/>
            <a:chExt cx="785063" cy="712927"/>
          </a:xfrm>
        </p:grpSpPr>
        <p:sp>
          <p:nvSpPr>
            <p:cNvPr id="18" name="Oval 17"/>
            <p:cNvSpPr/>
            <p:nvPr/>
          </p:nvSpPr>
          <p:spPr>
            <a:xfrm>
              <a:off x="591213" y="4199049"/>
              <a:ext cx="609532" cy="609532"/>
            </a:xfrm>
            <a:prstGeom prst="ellipse">
              <a:avLst/>
            </a:prstGeom>
            <a:noFill/>
            <a:ln w="762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p:cNvSpPr/>
            <p:nvPr/>
          </p:nvSpPr>
          <p:spPr>
            <a:xfrm>
              <a:off x="720864" y="4323815"/>
              <a:ext cx="360000" cy="360000"/>
            </a:xfrm>
            <a:prstGeom prst="ellipse">
              <a:avLst/>
            </a:prstGeom>
            <a:noFill/>
            <a:ln w="571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p:nvSpPr>
          <p:spPr>
            <a:xfrm rot="3000000">
              <a:off x="1036903" y="4126542"/>
              <a:ext cx="45719" cy="504000"/>
            </a:xfrm>
            <a:prstGeom prst="rect">
              <a:avLst/>
            </a:prstGeom>
            <a:solidFill>
              <a:srgbClr val="A6A6A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p:cNvSpPr/>
            <p:nvPr/>
          </p:nvSpPr>
          <p:spPr>
            <a:xfrm>
              <a:off x="871504" y="4479340"/>
              <a:ext cx="48950" cy="48950"/>
            </a:xfrm>
            <a:prstGeom prst="ellipse">
              <a:avLst/>
            </a:prstGeom>
            <a:solidFill>
              <a:srgbClr val="A6A6A6"/>
            </a:solidFill>
            <a:ln w="762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Isosceles Triangle 21"/>
            <p:cNvSpPr/>
            <p:nvPr/>
          </p:nvSpPr>
          <p:spPr>
            <a:xfrm rot="13788578">
              <a:off x="1206922" y="4151968"/>
              <a:ext cx="109399" cy="109399"/>
            </a:xfrm>
            <a:prstGeom prst="triangl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Isosceles Triangle 22"/>
            <p:cNvSpPr/>
            <p:nvPr/>
          </p:nvSpPr>
          <p:spPr>
            <a:xfrm rot="13788578">
              <a:off x="1266877" y="4095654"/>
              <a:ext cx="109399" cy="10939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4" name="Group 23"/>
          <p:cNvGrpSpPr>
            <a:grpSpLocks noChangeAspect="1"/>
          </p:cNvGrpSpPr>
          <p:nvPr/>
        </p:nvGrpSpPr>
        <p:grpSpPr>
          <a:xfrm>
            <a:off x="386598" y="4150104"/>
            <a:ext cx="1044000" cy="568357"/>
            <a:chOff x="202336" y="5098882"/>
            <a:chExt cx="1447170" cy="787848"/>
          </a:xfrm>
        </p:grpSpPr>
        <p:grpSp>
          <p:nvGrpSpPr>
            <p:cNvPr id="25" name="Group 24"/>
            <p:cNvGrpSpPr/>
            <p:nvPr/>
          </p:nvGrpSpPr>
          <p:grpSpPr>
            <a:xfrm>
              <a:off x="490790" y="5098882"/>
              <a:ext cx="1158716" cy="787848"/>
              <a:chOff x="485164" y="4948166"/>
              <a:chExt cx="1181103" cy="803069"/>
            </a:xfrm>
          </p:grpSpPr>
          <p:sp>
            <p:nvSpPr>
              <p:cNvPr id="28" name="Oval 27"/>
              <p:cNvSpPr/>
              <p:nvPr/>
            </p:nvSpPr>
            <p:spPr>
              <a:xfrm>
                <a:off x="672963" y="5621584"/>
                <a:ext cx="129651" cy="129651"/>
              </a:xfrm>
              <a:prstGeom prst="ellipse">
                <a:avLst/>
              </a:prstGeom>
              <a:noFill/>
              <a:ln w="57150">
                <a:solidFill>
                  <a:srgbClr val="A6A6A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lumMod val="50000"/>
                    </a:schemeClr>
                  </a:solidFill>
                </a:endParaRPr>
              </a:p>
            </p:txBody>
          </p:sp>
          <p:cxnSp>
            <p:nvCxnSpPr>
              <p:cNvPr id="29" name="Straight Connector 28"/>
              <p:cNvCxnSpPr>
                <a:stCxn id="28" idx="1"/>
              </p:cNvCxnSpPr>
              <p:nvPr/>
            </p:nvCxnSpPr>
            <p:spPr>
              <a:xfrm flipH="1" flipV="1">
                <a:off x="485164" y="5294345"/>
                <a:ext cx="206786" cy="346226"/>
              </a:xfrm>
              <a:prstGeom prst="line">
                <a:avLst/>
              </a:prstGeom>
              <a:ln w="5715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96850" y="5597473"/>
                <a:ext cx="129651" cy="129651"/>
              </a:xfrm>
              <a:prstGeom prst="ellipse">
                <a:avLst/>
              </a:prstGeom>
              <a:noFill/>
              <a:ln w="57150">
                <a:solidFill>
                  <a:srgbClr val="A6A6A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lumMod val="50000"/>
                    </a:schemeClr>
                  </a:solidFill>
                </a:endParaRPr>
              </a:p>
            </p:txBody>
          </p:sp>
          <p:cxnSp>
            <p:nvCxnSpPr>
              <p:cNvPr id="31" name="Curved Connector 30"/>
              <p:cNvCxnSpPr>
                <a:stCxn id="30" idx="0"/>
                <a:endCxn id="32" idx="1"/>
              </p:cNvCxnSpPr>
              <p:nvPr/>
            </p:nvCxnSpPr>
            <p:spPr>
              <a:xfrm rot="5400000" flipH="1" flipV="1">
                <a:off x="901290" y="5118809"/>
                <a:ext cx="539051" cy="418278"/>
              </a:xfrm>
              <a:prstGeom prst="curvedConnector2">
                <a:avLst/>
              </a:prstGeom>
              <a:ln w="5715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397751">
                <a:off x="1367787" y="4948166"/>
                <a:ext cx="298480" cy="338554"/>
              </a:xfrm>
              <a:prstGeom prst="rect">
                <a:avLst/>
              </a:prstGeom>
              <a:ln>
                <a:noFill/>
              </a:ln>
            </p:spPr>
            <p:txBody>
              <a:bodyPr wrap="none" rtlCol="0">
                <a:spAutoFit/>
              </a:bodyPr>
              <a:lstStyle/>
              <a:p>
                <a:r>
                  <a:rPr lang="en-CA" sz="1600" b="1" dirty="0">
                    <a:solidFill>
                      <a:schemeClr val="bg1"/>
                    </a:solidFill>
                  </a:rPr>
                  <a:t>x</a:t>
                </a:r>
              </a:p>
            </p:txBody>
          </p:sp>
          <p:sp>
            <p:nvSpPr>
              <p:cNvPr id="33" name="Oval 32"/>
              <p:cNvSpPr/>
              <p:nvPr/>
            </p:nvSpPr>
            <p:spPr>
              <a:xfrm>
                <a:off x="1138532" y="5449585"/>
                <a:ext cx="129651" cy="129651"/>
              </a:xfrm>
              <a:prstGeom prst="ellipse">
                <a:avLst/>
              </a:prstGeom>
              <a:noFill/>
              <a:ln w="57150">
                <a:solidFill>
                  <a:srgbClr val="A6A6A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lumMod val="50000"/>
                    </a:schemeClr>
                  </a:solidFill>
                </a:endParaRPr>
              </a:p>
            </p:txBody>
          </p:sp>
          <p:cxnSp>
            <p:nvCxnSpPr>
              <p:cNvPr id="34" name="Straight Connector 33"/>
              <p:cNvCxnSpPr>
                <a:stCxn id="33" idx="0"/>
              </p:cNvCxnSpPr>
              <p:nvPr/>
            </p:nvCxnSpPr>
            <p:spPr>
              <a:xfrm flipV="1">
                <a:off x="1203358" y="5316073"/>
                <a:ext cx="41134" cy="133512"/>
              </a:xfrm>
              <a:prstGeom prst="line">
                <a:avLst/>
              </a:prstGeom>
              <a:ln w="57150">
                <a:solidFill>
                  <a:srgbClr val="A6A6A6"/>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19555" y="5189902"/>
                <a:ext cx="451031" cy="147011"/>
              </a:xfrm>
              <a:prstGeom prst="line">
                <a:avLst/>
              </a:prstGeom>
              <a:ln w="57150">
                <a:solidFill>
                  <a:srgbClr val="A6A6A6"/>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Multiply 25"/>
            <p:cNvSpPr/>
            <p:nvPr/>
          </p:nvSpPr>
          <p:spPr>
            <a:xfrm>
              <a:off x="470563" y="5121470"/>
              <a:ext cx="266700" cy="266700"/>
            </a:xfrm>
            <a:prstGeom prst="mathMultiply">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Multiply 26"/>
            <p:cNvSpPr/>
            <p:nvPr/>
          </p:nvSpPr>
          <p:spPr>
            <a:xfrm>
              <a:off x="202336" y="5141173"/>
              <a:ext cx="266700" cy="266700"/>
            </a:xfrm>
            <a:prstGeom prst="mathMultiply">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6" name="Group 35"/>
          <p:cNvGrpSpPr>
            <a:grpSpLocks noChangeAspect="1"/>
          </p:cNvGrpSpPr>
          <p:nvPr/>
        </p:nvGrpSpPr>
        <p:grpSpPr>
          <a:xfrm>
            <a:off x="592093" y="5364303"/>
            <a:ext cx="540000" cy="531878"/>
            <a:chOff x="540511" y="5703374"/>
            <a:chExt cx="718335" cy="707532"/>
          </a:xfrm>
        </p:grpSpPr>
        <p:pic>
          <p:nvPicPr>
            <p:cNvPr id="37" name="Picture 36"/>
            <p:cNvPicPr>
              <a:picLocks noChangeAspect="1"/>
            </p:cNvPicPr>
            <p:nvPr/>
          </p:nvPicPr>
          <p:blipFill>
            <a:blip r:embed="rId2">
              <a:duotone>
                <a:prstClr val="black"/>
                <a:schemeClr val="tx1">
                  <a:lumMod val="50000"/>
                  <a:tint val="45000"/>
                  <a:satMod val="400000"/>
                </a:schemeClr>
              </a:duotone>
              <a:extLst>
                <a:ext uri="{28A0092B-C50C-407E-A947-70E740481C1C}">
                  <a14:useLocalDpi xmlns:a14="http://schemas.microsoft.com/office/drawing/2010/main" val="0"/>
                </a:ext>
              </a:extLst>
            </a:blip>
            <a:stretch>
              <a:fillRect/>
            </a:stretch>
          </p:blipFill>
          <p:spPr>
            <a:xfrm>
              <a:off x="540511" y="5913293"/>
              <a:ext cx="497613" cy="497613"/>
            </a:xfrm>
            <a:prstGeom prst="rect">
              <a:avLst/>
            </a:prstGeom>
            <a:solidFill>
              <a:schemeClr val="bg1"/>
            </a:solidFill>
            <a:ln>
              <a:noFill/>
            </a:ln>
          </p:spPr>
        </p:pic>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015" y="5703374"/>
              <a:ext cx="232831" cy="372530"/>
            </a:xfrm>
            <a:prstGeom prst="rect">
              <a:avLst/>
            </a:prstGeom>
          </p:spPr>
        </p:pic>
      </p:grpSp>
      <p:grpSp>
        <p:nvGrpSpPr>
          <p:cNvPr id="58" name="Group 57"/>
          <p:cNvGrpSpPr/>
          <p:nvPr/>
        </p:nvGrpSpPr>
        <p:grpSpPr>
          <a:xfrm>
            <a:off x="1523370" y="1343386"/>
            <a:ext cx="7270088" cy="731187"/>
            <a:chOff x="1549156" y="1228054"/>
            <a:chExt cx="7270088" cy="731187"/>
          </a:xfrm>
        </p:grpSpPr>
        <p:sp>
          <p:nvSpPr>
            <p:cNvPr id="39" name="TextBox 38"/>
            <p:cNvSpPr txBox="1"/>
            <p:nvPr/>
          </p:nvSpPr>
          <p:spPr>
            <a:xfrm>
              <a:off x="1549156" y="1228054"/>
              <a:ext cx="1346844" cy="338554"/>
            </a:xfrm>
            <a:prstGeom prst="rect">
              <a:avLst/>
            </a:prstGeom>
            <a:solidFill>
              <a:schemeClr val="accent1"/>
            </a:solidFill>
          </p:spPr>
          <p:txBody>
            <a:bodyPr wrap="square" rtlCol="0">
              <a:spAutoFit/>
            </a:bodyPr>
            <a:lstStyle/>
            <a:p>
              <a:r>
                <a:rPr lang="en-CA" sz="1600" b="1" dirty="0">
                  <a:solidFill>
                    <a:schemeClr val="bg1"/>
                  </a:solidFill>
                </a:rPr>
                <a:t>Time</a:t>
              </a:r>
            </a:p>
          </p:txBody>
        </p:sp>
        <p:sp>
          <p:nvSpPr>
            <p:cNvPr id="43" name="Rectangle 42"/>
            <p:cNvSpPr/>
            <p:nvPr/>
          </p:nvSpPr>
          <p:spPr>
            <a:xfrm>
              <a:off x="2896000" y="1228054"/>
              <a:ext cx="5923244" cy="461665"/>
            </a:xfrm>
            <a:prstGeom prst="rect">
              <a:avLst/>
            </a:prstGeom>
            <a:solidFill>
              <a:schemeClr val="bg1">
                <a:lumMod val="95000"/>
              </a:schemeClr>
            </a:solidFill>
            <a:effectLst>
              <a:outerShdw dist="12700" dir="2700000" algn="ctr" rotWithShape="0">
                <a:srgbClr val="000000">
                  <a:alpha val="14000"/>
                </a:srgbClr>
              </a:outerShdw>
            </a:effectLst>
          </p:spPr>
          <p:txBody>
            <a:bodyPr wrap="square">
              <a:spAutoFit/>
            </a:bodyPr>
            <a:lstStyle/>
            <a:p>
              <a:r>
                <a:rPr lang="en-CA" sz="1200" dirty="0"/>
                <a:t>Don’t plan forever. The creation of the project should not take an undefined amount of time. </a:t>
              </a:r>
            </a:p>
          </p:txBody>
        </p:sp>
        <p:sp>
          <p:nvSpPr>
            <p:cNvPr id="49" name="Rectangle 48"/>
            <p:cNvSpPr/>
            <p:nvPr/>
          </p:nvSpPr>
          <p:spPr>
            <a:xfrm>
              <a:off x="2866722" y="1682242"/>
              <a:ext cx="5490966" cy="276999"/>
            </a:xfrm>
            <a:prstGeom prst="rect">
              <a:avLst/>
            </a:prstGeom>
          </p:spPr>
          <p:txBody>
            <a:bodyPr wrap="square">
              <a:spAutoFit/>
            </a:bodyPr>
            <a:lstStyle/>
            <a:p>
              <a:r>
                <a:rPr lang="en-CA" sz="1200" b="1" i="1" dirty="0">
                  <a:solidFill>
                    <a:schemeClr val="bg1">
                      <a:lumMod val="50000"/>
                    </a:schemeClr>
                  </a:solidFill>
                </a:rPr>
                <a:t>Example: </a:t>
              </a:r>
              <a:r>
                <a:rPr lang="en-CA" sz="1200" i="1" dirty="0">
                  <a:solidFill>
                    <a:schemeClr val="bg1">
                      <a:lumMod val="50000"/>
                    </a:schemeClr>
                  </a:solidFill>
                </a:rPr>
                <a:t>Dedicate no more than 10% of total initiative time to the planning. </a:t>
              </a:r>
              <a:r>
                <a:rPr lang="en-CA" sz="1200" b="1" i="1" dirty="0">
                  <a:solidFill>
                    <a:schemeClr val="bg1">
                      <a:lumMod val="50000"/>
                    </a:schemeClr>
                  </a:solidFill>
                </a:rPr>
                <a:t> </a:t>
              </a:r>
              <a:endParaRPr lang="en-CA" sz="1200" dirty="0">
                <a:solidFill>
                  <a:schemeClr val="bg1">
                    <a:lumMod val="50000"/>
                  </a:schemeClr>
                </a:solidFill>
              </a:endParaRPr>
            </a:p>
          </p:txBody>
        </p:sp>
      </p:grpSp>
      <p:grpSp>
        <p:nvGrpSpPr>
          <p:cNvPr id="57" name="Group 56"/>
          <p:cNvGrpSpPr/>
          <p:nvPr/>
        </p:nvGrpSpPr>
        <p:grpSpPr>
          <a:xfrm>
            <a:off x="1520508" y="2137890"/>
            <a:ext cx="7270088" cy="953326"/>
            <a:chOff x="1549156" y="2279399"/>
            <a:chExt cx="7270088" cy="953326"/>
          </a:xfrm>
        </p:grpSpPr>
        <p:sp>
          <p:nvSpPr>
            <p:cNvPr id="40" name="TextBox 39"/>
            <p:cNvSpPr txBox="1"/>
            <p:nvPr/>
          </p:nvSpPr>
          <p:spPr>
            <a:xfrm>
              <a:off x="1549156" y="2279399"/>
              <a:ext cx="1346843" cy="338554"/>
            </a:xfrm>
            <a:prstGeom prst="rect">
              <a:avLst/>
            </a:prstGeom>
            <a:solidFill>
              <a:schemeClr val="accent1"/>
            </a:solidFill>
          </p:spPr>
          <p:txBody>
            <a:bodyPr wrap="square" rtlCol="0">
              <a:spAutoFit/>
            </a:bodyPr>
            <a:lstStyle>
              <a:defPPr>
                <a:defRPr lang="en-US"/>
              </a:defPPr>
              <a:lvl1pPr>
                <a:defRPr sz="2000" b="1">
                  <a:solidFill>
                    <a:schemeClr val="bg1"/>
                  </a:solidFill>
                </a:defRPr>
              </a:lvl1pPr>
            </a:lstStyle>
            <a:p>
              <a:r>
                <a:rPr lang="en-CA" sz="1600" dirty="0"/>
                <a:t>Delays</a:t>
              </a:r>
              <a:endParaRPr lang="en-CA" dirty="0"/>
            </a:p>
          </p:txBody>
        </p:sp>
        <p:sp>
          <p:nvSpPr>
            <p:cNvPr id="44" name="Rectangle 43"/>
            <p:cNvSpPr/>
            <p:nvPr/>
          </p:nvSpPr>
          <p:spPr>
            <a:xfrm>
              <a:off x="2896000" y="2279399"/>
              <a:ext cx="5923244" cy="646331"/>
            </a:xfrm>
            <a:prstGeom prst="rect">
              <a:avLst/>
            </a:prstGeom>
            <a:solidFill>
              <a:schemeClr val="bg1">
                <a:lumMod val="95000"/>
              </a:schemeClr>
            </a:solidFill>
            <a:effectLst>
              <a:outerShdw dist="12700" dir="2700000" algn="ctr" rotWithShape="0">
                <a:srgbClr val="000000">
                  <a:alpha val="14000"/>
                </a:srgbClr>
              </a:outerShdw>
            </a:effectLst>
          </p:spPr>
          <p:txBody>
            <a:bodyPr wrap="square">
              <a:spAutoFit/>
            </a:bodyPr>
            <a:lstStyle/>
            <a:p>
              <a:r>
                <a:rPr lang="en-CA" sz="1200" dirty="0"/>
                <a:t>Look ahead and identify when your time will be taken up with other concerns. Also identify when your progress will rely on other people. Planning for these occasions can help to reduce and avoid delays. </a:t>
              </a:r>
            </a:p>
          </p:txBody>
        </p:sp>
        <p:sp>
          <p:nvSpPr>
            <p:cNvPr id="50" name="Rectangle 49"/>
            <p:cNvSpPr/>
            <p:nvPr/>
          </p:nvSpPr>
          <p:spPr>
            <a:xfrm>
              <a:off x="2866723" y="2955726"/>
              <a:ext cx="5490966" cy="276999"/>
            </a:xfrm>
            <a:prstGeom prst="rect">
              <a:avLst/>
            </a:prstGeom>
          </p:spPr>
          <p:txBody>
            <a:bodyPr wrap="square">
              <a:spAutoFit/>
            </a:bodyPr>
            <a:lstStyle/>
            <a:p>
              <a:r>
                <a:rPr lang="en-CA" sz="1200" b="1" i="1" dirty="0">
                  <a:solidFill>
                    <a:schemeClr val="bg1">
                      <a:lumMod val="50000"/>
                    </a:schemeClr>
                  </a:solidFill>
                </a:rPr>
                <a:t>Examples: </a:t>
              </a:r>
              <a:r>
                <a:rPr lang="en-CA" sz="1200" i="1" dirty="0">
                  <a:solidFill>
                    <a:schemeClr val="bg1">
                      <a:lumMod val="50000"/>
                    </a:schemeClr>
                  </a:solidFill>
                </a:rPr>
                <a:t>Blackout dates, steering committee timelines, budget planning</a:t>
              </a:r>
              <a:endParaRPr lang="en-CA" sz="1200" dirty="0">
                <a:solidFill>
                  <a:schemeClr val="bg1">
                    <a:lumMod val="50000"/>
                  </a:schemeClr>
                </a:solidFill>
              </a:endParaRPr>
            </a:p>
          </p:txBody>
        </p:sp>
      </p:grpSp>
      <p:grpSp>
        <p:nvGrpSpPr>
          <p:cNvPr id="56" name="Group 55"/>
          <p:cNvGrpSpPr/>
          <p:nvPr/>
        </p:nvGrpSpPr>
        <p:grpSpPr>
          <a:xfrm>
            <a:off x="1517646" y="3154533"/>
            <a:ext cx="7270088" cy="933991"/>
            <a:chOff x="1549156" y="3279412"/>
            <a:chExt cx="7270088" cy="933991"/>
          </a:xfrm>
        </p:grpSpPr>
        <p:sp>
          <p:nvSpPr>
            <p:cNvPr id="45" name="TextBox 44"/>
            <p:cNvSpPr txBox="1"/>
            <p:nvPr/>
          </p:nvSpPr>
          <p:spPr>
            <a:xfrm>
              <a:off x="1549156" y="3283224"/>
              <a:ext cx="1346844" cy="338554"/>
            </a:xfrm>
            <a:prstGeom prst="rect">
              <a:avLst/>
            </a:prstGeom>
            <a:solidFill>
              <a:schemeClr val="accent1"/>
            </a:solidFill>
          </p:spPr>
          <p:txBody>
            <a:bodyPr wrap="square" rtlCol="0">
              <a:spAutoFit/>
            </a:bodyPr>
            <a:lstStyle>
              <a:defPPr>
                <a:defRPr lang="en-US"/>
              </a:defPPr>
              <a:lvl1pPr>
                <a:defRPr sz="1600" b="1">
                  <a:solidFill>
                    <a:schemeClr val="bg1"/>
                  </a:solidFill>
                </a:defRPr>
              </a:lvl1pPr>
            </a:lstStyle>
            <a:p>
              <a:r>
                <a:rPr lang="en-CA" dirty="0"/>
                <a:t>Estimates</a:t>
              </a:r>
            </a:p>
          </p:txBody>
        </p:sp>
        <p:sp>
          <p:nvSpPr>
            <p:cNvPr id="46" name="Rectangle 45"/>
            <p:cNvSpPr/>
            <p:nvPr/>
          </p:nvSpPr>
          <p:spPr>
            <a:xfrm>
              <a:off x="2896000" y="3279412"/>
              <a:ext cx="5923244" cy="646331"/>
            </a:xfrm>
            <a:prstGeom prst="rect">
              <a:avLst/>
            </a:prstGeom>
            <a:solidFill>
              <a:schemeClr val="bg1">
                <a:lumMod val="95000"/>
              </a:schemeClr>
            </a:solidFill>
            <a:effectLst>
              <a:outerShdw dist="12700" dir="2700000" algn="ctr" rotWithShape="0">
                <a:srgbClr val="000000">
                  <a:alpha val="14000"/>
                </a:srgbClr>
              </a:outerShdw>
            </a:effectLst>
          </p:spPr>
          <p:txBody>
            <a:bodyPr wrap="square">
              <a:spAutoFit/>
            </a:bodyPr>
            <a:lstStyle/>
            <a:p>
              <a:r>
                <a:rPr lang="en-CA" sz="1200" dirty="0"/>
                <a:t>The purpose of the project is to provide an adequate estimate of the benefits of the GIS system. The success of these estimates is based less on its accuracy than on its rationale. </a:t>
              </a:r>
            </a:p>
          </p:txBody>
        </p:sp>
        <p:sp>
          <p:nvSpPr>
            <p:cNvPr id="51" name="Rectangle 50"/>
            <p:cNvSpPr/>
            <p:nvPr/>
          </p:nvSpPr>
          <p:spPr>
            <a:xfrm>
              <a:off x="2866723" y="3936404"/>
              <a:ext cx="5490966" cy="276999"/>
            </a:xfrm>
            <a:prstGeom prst="rect">
              <a:avLst/>
            </a:prstGeom>
          </p:spPr>
          <p:txBody>
            <a:bodyPr wrap="square">
              <a:spAutoFit/>
            </a:bodyPr>
            <a:lstStyle/>
            <a:p>
              <a:r>
                <a:rPr lang="en-CA" sz="1200" b="1" i="1" dirty="0">
                  <a:solidFill>
                    <a:schemeClr val="bg1">
                      <a:lumMod val="50000"/>
                    </a:schemeClr>
                  </a:solidFill>
                </a:rPr>
                <a:t>Example: </a:t>
              </a:r>
              <a:r>
                <a:rPr lang="en-CA" sz="1200" i="1" dirty="0">
                  <a:solidFill>
                    <a:schemeClr val="bg1">
                      <a:lumMod val="50000"/>
                    </a:schemeClr>
                  </a:solidFill>
                </a:rPr>
                <a:t>Effective routing will improve emergency response time by 10%.</a:t>
              </a:r>
              <a:endParaRPr lang="en-CA" sz="1200" dirty="0">
                <a:solidFill>
                  <a:schemeClr val="bg1">
                    <a:lumMod val="50000"/>
                  </a:schemeClr>
                </a:solidFill>
              </a:endParaRPr>
            </a:p>
          </p:txBody>
        </p:sp>
      </p:grpSp>
      <p:grpSp>
        <p:nvGrpSpPr>
          <p:cNvPr id="55" name="Group 54"/>
          <p:cNvGrpSpPr/>
          <p:nvPr/>
        </p:nvGrpSpPr>
        <p:grpSpPr>
          <a:xfrm>
            <a:off x="1514784" y="4151841"/>
            <a:ext cx="7270088" cy="934124"/>
            <a:chOff x="1549156" y="4354834"/>
            <a:chExt cx="7270088" cy="934124"/>
          </a:xfrm>
        </p:grpSpPr>
        <p:sp>
          <p:nvSpPr>
            <p:cNvPr id="41" name="TextBox 40"/>
            <p:cNvSpPr txBox="1"/>
            <p:nvPr/>
          </p:nvSpPr>
          <p:spPr>
            <a:xfrm>
              <a:off x="1549156" y="4354834"/>
              <a:ext cx="1346844" cy="584775"/>
            </a:xfrm>
            <a:prstGeom prst="rect">
              <a:avLst/>
            </a:prstGeom>
            <a:solidFill>
              <a:schemeClr val="accent1"/>
            </a:solidFill>
          </p:spPr>
          <p:txBody>
            <a:bodyPr wrap="square" rtlCol="0">
              <a:spAutoFit/>
            </a:bodyPr>
            <a:lstStyle>
              <a:defPPr>
                <a:defRPr lang="en-US"/>
              </a:defPPr>
              <a:lvl1pPr>
                <a:defRPr sz="1600" b="1">
                  <a:solidFill>
                    <a:schemeClr val="bg1"/>
                  </a:solidFill>
                </a:defRPr>
              </a:lvl1pPr>
            </a:lstStyle>
            <a:p>
              <a:r>
                <a:rPr lang="en-CA" dirty="0"/>
                <a:t>Strategic</a:t>
              </a:r>
            </a:p>
            <a:p>
              <a:r>
                <a:rPr lang="en-CA" dirty="0"/>
                <a:t>Relevance</a:t>
              </a:r>
            </a:p>
          </p:txBody>
        </p:sp>
        <p:sp>
          <p:nvSpPr>
            <p:cNvPr id="48" name="Rectangle 47"/>
            <p:cNvSpPr/>
            <p:nvPr/>
          </p:nvSpPr>
          <p:spPr>
            <a:xfrm>
              <a:off x="2896000" y="4354845"/>
              <a:ext cx="5923244" cy="646331"/>
            </a:xfrm>
            <a:prstGeom prst="rect">
              <a:avLst/>
            </a:prstGeom>
            <a:solidFill>
              <a:schemeClr val="bg1">
                <a:lumMod val="95000"/>
              </a:schemeClr>
            </a:solidFill>
            <a:effectLst>
              <a:outerShdw dist="12700" dir="2700000" algn="ctr" rotWithShape="0">
                <a:srgbClr val="000000">
                  <a:alpha val="14000"/>
                </a:srgbClr>
              </a:outerShdw>
            </a:effectLst>
          </p:spPr>
          <p:txBody>
            <a:bodyPr wrap="square">
              <a:spAutoFit/>
            </a:bodyPr>
            <a:lstStyle/>
            <a:p>
              <a:r>
                <a:rPr lang="en-CA" sz="1200" dirty="0"/>
                <a:t>The majority of the activities of a tribal government have a spatial component. This means that GIS is relevant to the majority of tribal policies. The key is to align GIS with the tribe’s most important priorities.</a:t>
              </a:r>
            </a:p>
          </p:txBody>
        </p:sp>
        <p:sp>
          <p:nvSpPr>
            <p:cNvPr id="52" name="Rectangle 51"/>
            <p:cNvSpPr/>
            <p:nvPr/>
          </p:nvSpPr>
          <p:spPr>
            <a:xfrm>
              <a:off x="2895999" y="5011959"/>
              <a:ext cx="5923243" cy="276999"/>
            </a:xfrm>
            <a:prstGeom prst="rect">
              <a:avLst/>
            </a:prstGeom>
          </p:spPr>
          <p:txBody>
            <a:bodyPr wrap="square">
              <a:spAutoFit/>
            </a:bodyPr>
            <a:lstStyle/>
            <a:p>
              <a:r>
                <a:rPr lang="en-CA" sz="1200" b="1" i="1" dirty="0">
                  <a:solidFill>
                    <a:schemeClr val="bg1">
                      <a:lumMod val="50000"/>
                    </a:schemeClr>
                  </a:solidFill>
                </a:rPr>
                <a:t>Example:</a:t>
              </a:r>
              <a:r>
                <a:rPr lang="en-CA" sz="1200" i="1" dirty="0">
                  <a:solidFill>
                    <a:schemeClr val="bg1">
                      <a:lumMod val="50000"/>
                    </a:schemeClr>
                  </a:solidFill>
                </a:rPr>
                <a:t> Creating efficiencies reduces costs and promotes tribal self-sufficiency.</a:t>
              </a:r>
              <a:endParaRPr lang="en-CA" sz="1200" dirty="0">
                <a:solidFill>
                  <a:schemeClr val="bg1">
                    <a:lumMod val="50000"/>
                  </a:schemeClr>
                </a:solidFill>
              </a:endParaRPr>
            </a:p>
          </p:txBody>
        </p:sp>
      </p:grpSp>
      <p:grpSp>
        <p:nvGrpSpPr>
          <p:cNvPr id="54" name="Group 53"/>
          <p:cNvGrpSpPr/>
          <p:nvPr/>
        </p:nvGrpSpPr>
        <p:grpSpPr>
          <a:xfrm>
            <a:off x="1523370" y="5162203"/>
            <a:ext cx="7270088" cy="1113859"/>
            <a:chOff x="1549156" y="5452776"/>
            <a:chExt cx="7270088" cy="1113859"/>
          </a:xfrm>
        </p:grpSpPr>
        <p:sp>
          <p:nvSpPr>
            <p:cNvPr id="42" name="TextBox 41"/>
            <p:cNvSpPr txBox="1"/>
            <p:nvPr/>
          </p:nvSpPr>
          <p:spPr>
            <a:xfrm>
              <a:off x="1549156" y="5452776"/>
              <a:ext cx="1346844" cy="584775"/>
            </a:xfrm>
            <a:prstGeom prst="rect">
              <a:avLst/>
            </a:prstGeom>
            <a:solidFill>
              <a:schemeClr val="accent1"/>
            </a:solidFill>
          </p:spPr>
          <p:txBody>
            <a:bodyPr wrap="square" rtlCol="0">
              <a:spAutoFit/>
            </a:bodyPr>
            <a:lstStyle>
              <a:defPPr>
                <a:defRPr lang="en-US"/>
              </a:defPPr>
              <a:lvl1pPr>
                <a:defRPr sz="1600" b="1">
                  <a:solidFill>
                    <a:schemeClr val="bg1"/>
                  </a:solidFill>
                </a:defRPr>
              </a:lvl1pPr>
            </a:lstStyle>
            <a:p>
              <a:r>
                <a:rPr lang="en-CA" dirty="0"/>
                <a:t>Measured value</a:t>
              </a:r>
            </a:p>
          </p:txBody>
        </p:sp>
        <p:sp>
          <p:nvSpPr>
            <p:cNvPr id="47" name="Rectangle 46"/>
            <p:cNvSpPr/>
            <p:nvPr/>
          </p:nvSpPr>
          <p:spPr>
            <a:xfrm>
              <a:off x="2896000" y="5458639"/>
              <a:ext cx="5923244" cy="646331"/>
            </a:xfrm>
            <a:prstGeom prst="rect">
              <a:avLst/>
            </a:prstGeom>
            <a:solidFill>
              <a:schemeClr val="bg1">
                <a:lumMod val="95000"/>
              </a:schemeClr>
            </a:solidFill>
            <a:effectLst>
              <a:outerShdw dist="12700" dir="2700000" algn="ctr" rotWithShape="0">
                <a:srgbClr val="000000">
                  <a:alpha val="14000"/>
                </a:srgbClr>
              </a:outerShdw>
            </a:effectLst>
          </p:spPr>
          <p:txBody>
            <a:bodyPr wrap="square">
              <a:spAutoFit/>
            </a:bodyPr>
            <a:lstStyle/>
            <a:p>
              <a:r>
                <a:rPr lang="en-CA" sz="1200" dirty="0"/>
                <a:t>Your time has a cost and so does the time of the people working on the project. Determine how much internal or external investment the tribe will save using Info-Tech’s methodology. </a:t>
              </a:r>
            </a:p>
          </p:txBody>
        </p:sp>
        <p:sp>
          <p:nvSpPr>
            <p:cNvPr id="53" name="Rectangle 52"/>
            <p:cNvSpPr/>
            <p:nvPr/>
          </p:nvSpPr>
          <p:spPr>
            <a:xfrm>
              <a:off x="2866722" y="6104970"/>
              <a:ext cx="5952521" cy="461665"/>
            </a:xfrm>
            <a:prstGeom prst="rect">
              <a:avLst/>
            </a:prstGeom>
          </p:spPr>
          <p:txBody>
            <a:bodyPr wrap="square">
              <a:spAutoFit/>
            </a:bodyPr>
            <a:lstStyle/>
            <a:p>
              <a:r>
                <a:rPr lang="en-CA" sz="1200" b="1" i="1" dirty="0">
                  <a:solidFill>
                    <a:schemeClr val="bg1">
                      <a:lumMod val="50000"/>
                    </a:schemeClr>
                  </a:solidFill>
                </a:rPr>
                <a:t>Example: </a:t>
              </a:r>
              <a:r>
                <a:rPr lang="en-CA" sz="1200" i="1" dirty="0">
                  <a:solidFill>
                    <a:schemeClr val="bg1">
                      <a:lumMod val="50000"/>
                    </a:schemeClr>
                  </a:solidFill>
                </a:rPr>
                <a:t>Using Info-Tech’s blueprint methodology, time savings for the project team has been estimated at one month (160 hours).</a:t>
              </a:r>
            </a:p>
          </p:txBody>
        </p:sp>
      </p:grpSp>
      <p:sp>
        <p:nvSpPr>
          <p:cNvPr id="60" name="Title 59"/>
          <p:cNvSpPr>
            <a:spLocks noGrp="1"/>
          </p:cNvSpPr>
          <p:nvPr>
            <p:ph type="title"/>
          </p:nvPr>
        </p:nvSpPr>
        <p:spPr/>
        <p:txBody>
          <a:bodyPr/>
          <a:lstStyle/>
          <a:p>
            <a:r>
              <a:rPr lang="en-CA" dirty="0"/>
              <a:t>Keep your plan on track: Use these operational metrics to complete your land management proposal efficiently</a:t>
            </a:r>
          </a:p>
        </p:txBody>
      </p:sp>
    </p:spTree>
    <p:extLst>
      <p:ext uri="{BB962C8B-B14F-4D97-AF65-F5344CB8AC3E}">
        <p14:creationId xmlns:p14="http://schemas.microsoft.com/office/powerpoint/2010/main" val="125743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 geographic information system (GIS)? </a:t>
            </a:r>
          </a:p>
        </p:txBody>
      </p:sp>
      <p:pic>
        <p:nvPicPr>
          <p:cNvPr id="2" name="Picture 3" descr="A picture containing text&#10;&#10;Description generated with very high confidence">
            <a:extLst>
              <a:ext uri="{FF2B5EF4-FFF2-40B4-BE49-F238E27FC236}">
                <a16:creationId xmlns:a16="http://schemas.microsoft.com/office/drawing/2014/main" id="{917BB449-B859-48B9-AB59-9B7239617206}"/>
              </a:ext>
            </a:extLst>
          </p:cNvPr>
          <p:cNvPicPr>
            <a:picLocks noChangeAspect="1"/>
          </p:cNvPicPr>
          <p:nvPr/>
        </p:nvPicPr>
        <p:blipFill rotWithShape="1">
          <a:blip r:embed="rId3"/>
          <a:srcRect b="5845"/>
          <a:stretch/>
        </p:blipFill>
        <p:spPr>
          <a:xfrm>
            <a:off x="1375488" y="1603447"/>
            <a:ext cx="6377844" cy="4165413"/>
          </a:xfrm>
          <a:prstGeom prst="rect">
            <a:avLst/>
          </a:prstGeom>
        </p:spPr>
      </p:pic>
      <p:sp>
        <p:nvSpPr>
          <p:cNvPr id="4" name="Rectangle 3"/>
          <p:cNvSpPr/>
          <p:nvPr/>
        </p:nvSpPr>
        <p:spPr>
          <a:xfrm>
            <a:off x="858165" y="6016899"/>
            <a:ext cx="7626673" cy="355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1000" dirty="0">
                <a:solidFill>
                  <a:schemeClr val="tx1"/>
                </a:solidFill>
              </a:rPr>
              <a:t>Source: Tomlinson, 2007, p. 2.</a:t>
            </a:r>
          </a:p>
          <a:p>
            <a:pPr algn="ctr"/>
            <a:endParaRPr lang="en-CA" sz="1000" dirty="0"/>
          </a:p>
        </p:txBody>
      </p:sp>
    </p:spTree>
    <p:extLst>
      <p:ext uri="{BB962C8B-B14F-4D97-AF65-F5344CB8AC3E}">
        <p14:creationId xmlns:p14="http://schemas.microsoft.com/office/powerpoint/2010/main" val="228809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 tribal GIS?</a:t>
            </a:r>
          </a:p>
        </p:txBody>
      </p:sp>
      <p:graphicFrame>
        <p:nvGraphicFramePr>
          <p:cNvPr id="17" name="Diagram 16"/>
          <p:cNvGraphicFramePr/>
          <p:nvPr/>
        </p:nvGraphicFramePr>
        <p:xfrm>
          <a:off x="1940413" y="2434085"/>
          <a:ext cx="5046317" cy="3534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peech Bubble: Rectangle with Corners Rounded 1">
            <a:extLst>
              <a:ext uri="{FF2B5EF4-FFF2-40B4-BE49-F238E27FC236}">
                <a16:creationId xmlns:a16="http://schemas.microsoft.com/office/drawing/2014/main" id="{930D9341-842C-4989-8A69-9DB3325D8084}"/>
              </a:ext>
            </a:extLst>
          </p:cNvPr>
          <p:cNvSpPr/>
          <p:nvPr/>
        </p:nvSpPr>
        <p:spPr>
          <a:xfrm>
            <a:off x="363926" y="4663439"/>
            <a:ext cx="2233985" cy="1544357"/>
          </a:xfrm>
          <a:prstGeom prst="wedgeRoundRectCallout">
            <a:avLst>
              <a:gd name="adj1" fmla="val 108429"/>
              <a:gd name="adj2" fmla="val 26949"/>
              <a:gd name="adj3" fmla="val 16667"/>
            </a:avLst>
          </a:prstGeom>
          <a:solidFill>
            <a:schemeClr val="accent3"/>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cs typeface="Arial"/>
              </a:rPr>
              <a:t>Maps, reports, lists, and graphs for the benefit of the tribal government and community. The key is to get the clients to think creatively about how their workflows could be improved.</a:t>
            </a:r>
          </a:p>
        </p:txBody>
      </p:sp>
      <p:sp>
        <p:nvSpPr>
          <p:cNvPr id="7" name="Speech Bubble: Rectangle with Corners Rounded 1">
            <a:extLst>
              <a:ext uri="{FF2B5EF4-FFF2-40B4-BE49-F238E27FC236}">
                <a16:creationId xmlns:a16="http://schemas.microsoft.com/office/drawing/2014/main" id="{930D9341-842C-4989-8A69-9DB3325D8084}"/>
              </a:ext>
            </a:extLst>
          </p:cNvPr>
          <p:cNvSpPr/>
          <p:nvPr/>
        </p:nvSpPr>
        <p:spPr>
          <a:xfrm>
            <a:off x="6361976" y="1429285"/>
            <a:ext cx="2400234" cy="1655379"/>
          </a:xfrm>
          <a:prstGeom prst="wedgeRoundRectCallout">
            <a:avLst>
              <a:gd name="adj1" fmla="val -58603"/>
              <a:gd name="adj2" fmla="val 62456"/>
              <a:gd name="adj3" fmla="val 16667"/>
            </a:avLst>
          </a:prstGeom>
          <a:solidFill>
            <a:schemeClr val="accent3"/>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cs typeface="Arial"/>
              </a:rPr>
              <a:t>The data needed to produce the desired output. Identify the sources: What data currently exists? What data can you create from existing sources? Where can you obtain the remaining data?</a:t>
            </a:r>
          </a:p>
        </p:txBody>
      </p:sp>
      <p:sp>
        <p:nvSpPr>
          <p:cNvPr id="8" name="Speech Bubble: Rectangle with Corners Rounded 1">
            <a:extLst>
              <a:ext uri="{FF2B5EF4-FFF2-40B4-BE49-F238E27FC236}">
                <a16:creationId xmlns:a16="http://schemas.microsoft.com/office/drawing/2014/main" id="{930D9341-842C-4989-8A69-9DB3325D8084}"/>
              </a:ext>
            </a:extLst>
          </p:cNvPr>
          <p:cNvSpPr/>
          <p:nvPr/>
        </p:nvSpPr>
        <p:spPr>
          <a:xfrm>
            <a:off x="3355568" y="1355007"/>
            <a:ext cx="2693324" cy="858217"/>
          </a:xfrm>
          <a:prstGeom prst="wedgeRoundRectCallout">
            <a:avLst>
              <a:gd name="adj1" fmla="val 3923"/>
              <a:gd name="adj2" fmla="val 74743"/>
              <a:gd name="adj3" fmla="val 16667"/>
            </a:avLst>
          </a:prstGeom>
          <a:solidFill>
            <a:schemeClr val="accent3"/>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cs typeface="Arial"/>
              </a:rPr>
              <a:t>The software, hardware, and networking to create the analysis and functions for the output.</a:t>
            </a:r>
          </a:p>
        </p:txBody>
      </p:sp>
      <p:sp>
        <p:nvSpPr>
          <p:cNvPr id="9" name="Speech Bubble: Rectangle with Corners Rounded 1">
            <a:extLst>
              <a:ext uri="{FF2B5EF4-FFF2-40B4-BE49-F238E27FC236}">
                <a16:creationId xmlns:a16="http://schemas.microsoft.com/office/drawing/2014/main" id="{930D9341-842C-4989-8A69-9DB3325D8084}"/>
              </a:ext>
            </a:extLst>
          </p:cNvPr>
          <p:cNvSpPr/>
          <p:nvPr/>
        </p:nvSpPr>
        <p:spPr>
          <a:xfrm>
            <a:off x="6542712" y="3618420"/>
            <a:ext cx="2334588" cy="2090038"/>
          </a:xfrm>
          <a:prstGeom prst="wedgeRoundRectCallout">
            <a:avLst>
              <a:gd name="adj1" fmla="val -74552"/>
              <a:gd name="adj2" fmla="val -10954"/>
              <a:gd name="adj3" fmla="val 16667"/>
            </a:avLst>
          </a:prstGeom>
          <a:solidFill>
            <a:schemeClr val="accent3"/>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cs typeface="Arial"/>
              </a:rPr>
              <a:t>A qualified GIS manager is needed to get the program established quickly. A GIS analyst with ties to the community will make the program sustainable over the long term: consider the specialized skills, training, and budget for salaries over the long term. </a:t>
            </a:r>
          </a:p>
        </p:txBody>
      </p:sp>
      <p:sp>
        <p:nvSpPr>
          <p:cNvPr id="10" name="Speech Bubble: Rectangle with Corners Rounded 1">
            <a:extLst>
              <a:ext uri="{FF2B5EF4-FFF2-40B4-BE49-F238E27FC236}">
                <a16:creationId xmlns:a16="http://schemas.microsoft.com/office/drawing/2014/main" id="{930D9341-842C-4989-8A69-9DB3325D8084}"/>
              </a:ext>
            </a:extLst>
          </p:cNvPr>
          <p:cNvSpPr/>
          <p:nvPr/>
        </p:nvSpPr>
        <p:spPr>
          <a:xfrm>
            <a:off x="363926" y="3004920"/>
            <a:ext cx="2233985" cy="1188719"/>
          </a:xfrm>
          <a:prstGeom prst="wedgeRoundRectCallout">
            <a:avLst>
              <a:gd name="adj1" fmla="val 59092"/>
              <a:gd name="adj2" fmla="val 87217"/>
              <a:gd name="adj3" fmla="val 16667"/>
            </a:avLst>
          </a:prstGeom>
          <a:solidFill>
            <a:schemeClr val="accent3"/>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cs typeface="Arial"/>
              </a:rPr>
              <a:t>The client departments receive the services of the GIS program. The services should make their jobs quicker, easier, and better. </a:t>
            </a:r>
          </a:p>
        </p:txBody>
      </p:sp>
      <p:sp>
        <p:nvSpPr>
          <p:cNvPr id="11" name="Speech Bubble: Rectangle with Corners Rounded 1">
            <a:extLst>
              <a:ext uri="{FF2B5EF4-FFF2-40B4-BE49-F238E27FC236}">
                <a16:creationId xmlns:a16="http://schemas.microsoft.com/office/drawing/2014/main" id="{930D9341-842C-4989-8A69-9DB3325D8084}"/>
              </a:ext>
            </a:extLst>
          </p:cNvPr>
          <p:cNvSpPr/>
          <p:nvPr/>
        </p:nvSpPr>
        <p:spPr>
          <a:xfrm>
            <a:off x="655585" y="1513356"/>
            <a:ext cx="2233985" cy="982413"/>
          </a:xfrm>
          <a:prstGeom prst="wedgeRoundRectCallout">
            <a:avLst>
              <a:gd name="adj1" fmla="val 51441"/>
              <a:gd name="adj2" fmla="val 116075"/>
              <a:gd name="adj3" fmla="val 16667"/>
            </a:avLst>
          </a:prstGeom>
          <a:solidFill>
            <a:schemeClr val="accent3"/>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cs typeface="Arial"/>
              </a:rPr>
              <a:t>GIS can document long-term planning initiatives. This is the key to winning buy-in with tribal leadership. </a:t>
            </a:r>
          </a:p>
        </p:txBody>
      </p:sp>
    </p:spTree>
    <p:extLst>
      <p:ext uri="{BB962C8B-B14F-4D97-AF65-F5344CB8AC3E}">
        <p14:creationId xmlns:p14="http://schemas.microsoft.com/office/powerpoint/2010/main" val="345316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5718451" y="4660947"/>
            <a:ext cx="3126529" cy="1632855"/>
            <a:chOff x="310684" y="1569845"/>
            <a:chExt cx="3096775" cy="1493433"/>
          </a:xfrm>
        </p:grpSpPr>
        <p:sp>
          <p:nvSpPr>
            <p:cNvPr id="34" name="Text Placeholder 12"/>
            <p:cNvSpPr txBox="1">
              <a:spLocks/>
            </p:cNvSpPr>
            <p:nvPr/>
          </p:nvSpPr>
          <p:spPr>
            <a:xfrm>
              <a:off x="323389" y="1856833"/>
              <a:ext cx="3084070" cy="1206445"/>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1025" indent="0">
                <a:spcBef>
                  <a:spcPct val="0"/>
                </a:spcBef>
                <a:buNone/>
              </a:pPr>
              <a:r>
                <a:rPr lang="en-CA" b="1" dirty="0">
                  <a:solidFill>
                    <a:srgbClr val="333333"/>
                  </a:solidFill>
                </a:rPr>
                <a:t>Don’t get caught up in the details </a:t>
              </a:r>
              <a:r>
                <a:rPr lang="en-CA" dirty="0">
                  <a:solidFill>
                    <a:srgbClr val="333333"/>
                  </a:solidFill>
                </a:rPr>
                <a:t>of building the system before you’ve won approval. At this stage of planning, the details should serve the proposal of a GIS and why it’s of value to the tribe.</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684" y="1569845"/>
              <a:ext cx="3096775" cy="286513"/>
            </a:xfrm>
            <a:prstGeom prst="rect">
              <a:avLst/>
            </a:prstGeom>
          </p:spPr>
        </p:pic>
      </p:grpSp>
      <p:sp>
        <p:nvSpPr>
          <p:cNvPr id="2" name="Rectangle 1"/>
          <p:cNvSpPr/>
          <p:nvPr/>
        </p:nvSpPr>
        <p:spPr>
          <a:xfrm>
            <a:off x="-3798" y="1125384"/>
            <a:ext cx="9147797" cy="607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Rectangle 121"/>
          <p:cNvSpPr/>
          <p:nvPr/>
        </p:nvSpPr>
        <p:spPr>
          <a:xfrm>
            <a:off x="257174" y="1159175"/>
            <a:ext cx="8607476" cy="523220"/>
          </a:xfrm>
          <a:prstGeom prst="rect">
            <a:avLst/>
          </a:prstGeom>
        </p:spPr>
        <p:txBody>
          <a:bodyPr wrap="square">
            <a:spAutoFit/>
          </a:bodyPr>
          <a:lstStyle/>
          <a:p>
            <a:r>
              <a:rPr lang="en-CA" sz="1400" b="1" dirty="0"/>
              <a:t>Info-Tech’s methodology for GIS technology will help you promote the importance of a modern approach to land management. </a:t>
            </a:r>
          </a:p>
        </p:txBody>
      </p:sp>
      <p:sp>
        <p:nvSpPr>
          <p:cNvPr id="7" name="Rectangle 121"/>
          <p:cNvSpPr/>
          <p:nvPr/>
        </p:nvSpPr>
        <p:spPr>
          <a:xfrm>
            <a:off x="5853264" y="1733000"/>
            <a:ext cx="3096774" cy="2616101"/>
          </a:xfrm>
          <a:prstGeom prst="rect">
            <a:avLst/>
          </a:prstGeom>
          <a:noFill/>
        </p:spPr>
        <p:txBody>
          <a:bodyPr wrap="square">
            <a:spAutoFit/>
          </a:bodyPr>
          <a:lstStyle/>
          <a:p>
            <a:r>
              <a:rPr lang="en-CA" sz="1400" b="1" dirty="0">
                <a:solidFill>
                  <a:schemeClr val="tx2"/>
                </a:solidFill>
              </a:rPr>
              <a:t>This blueprint will walk you through the following steps:</a:t>
            </a:r>
          </a:p>
          <a:p>
            <a:endParaRPr lang="en-CA" sz="400" b="1" dirty="0">
              <a:solidFill>
                <a:schemeClr val="tx2"/>
              </a:solidFill>
            </a:endParaRPr>
          </a:p>
          <a:p>
            <a:pPr marL="342900" indent="-342900">
              <a:buFont typeface="+mj-lt"/>
              <a:buAutoNum type="arabicPeriod"/>
            </a:pPr>
            <a:r>
              <a:rPr lang="en-CA" sz="1200" dirty="0">
                <a:solidFill>
                  <a:schemeClr val="tx2"/>
                </a:solidFill>
              </a:rPr>
              <a:t>Assess the current state and the target state of your GIS program. </a:t>
            </a:r>
          </a:p>
          <a:p>
            <a:pPr marL="342900" indent="-342900">
              <a:buFont typeface="+mj-lt"/>
              <a:buAutoNum type="arabicPeriod"/>
            </a:pPr>
            <a:r>
              <a:rPr lang="en-CA" sz="1200" dirty="0">
                <a:solidFill>
                  <a:schemeClr val="tx2"/>
                </a:solidFill>
              </a:rPr>
              <a:t>Align the target state of the GIS program with tribe’s strategic purpose.</a:t>
            </a:r>
          </a:p>
          <a:p>
            <a:pPr marL="342900" indent="-342900">
              <a:buFont typeface="+mj-lt"/>
              <a:buAutoNum type="arabicPeriod"/>
            </a:pPr>
            <a:r>
              <a:rPr lang="en-CA" sz="1200" dirty="0">
                <a:solidFill>
                  <a:schemeClr val="tx2"/>
                </a:solidFill>
              </a:rPr>
              <a:t>Use requirements gathering to identify the clients’ needs and the scope of your system.</a:t>
            </a:r>
          </a:p>
          <a:p>
            <a:pPr marL="342900" indent="-342900">
              <a:buFont typeface="+mj-lt"/>
              <a:buAutoNum type="arabicPeriod"/>
            </a:pPr>
            <a:r>
              <a:rPr lang="en-CA" sz="1200" dirty="0">
                <a:solidFill>
                  <a:schemeClr val="tx2"/>
                </a:solidFill>
              </a:rPr>
              <a:t>Make the case for GIS to tribal leadership with a detailed ROI analysis.</a:t>
            </a:r>
          </a:p>
        </p:txBody>
      </p:sp>
      <p:sp>
        <p:nvSpPr>
          <p:cNvPr id="9" name="TextBox 35"/>
          <p:cNvSpPr txBox="1"/>
          <p:nvPr/>
        </p:nvSpPr>
        <p:spPr>
          <a:xfrm>
            <a:off x="4455644" y="2662928"/>
            <a:ext cx="1324288"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243F54"/>
                </a:solidFill>
              </a:rPr>
              <a:t>A project proposal for a GIS requirements gathering</a:t>
            </a:r>
          </a:p>
        </p:txBody>
      </p:sp>
      <p:sp>
        <p:nvSpPr>
          <p:cNvPr id="10" name="TextBox 36"/>
          <p:cNvSpPr txBox="1"/>
          <p:nvPr/>
        </p:nvSpPr>
        <p:spPr>
          <a:xfrm>
            <a:off x="4084598" y="4169718"/>
            <a:ext cx="1701773"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243F54"/>
                </a:solidFill>
              </a:rPr>
              <a:t>A detailed ROI establishing the value of a tribal GIS program</a:t>
            </a:r>
          </a:p>
        </p:txBody>
      </p:sp>
      <p:sp>
        <p:nvSpPr>
          <p:cNvPr id="11" name="TextBox 37"/>
          <p:cNvSpPr txBox="1"/>
          <p:nvPr/>
        </p:nvSpPr>
        <p:spPr>
          <a:xfrm>
            <a:off x="3846389" y="5516576"/>
            <a:ext cx="187195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rgbClr val="243F54"/>
                </a:solidFill>
              </a:rPr>
              <a:t>Implementation plan</a:t>
            </a:r>
          </a:p>
        </p:txBody>
      </p:sp>
      <p:sp>
        <p:nvSpPr>
          <p:cNvPr id="12" name="TextBox 24"/>
          <p:cNvSpPr txBox="1"/>
          <p:nvPr/>
        </p:nvSpPr>
        <p:spPr>
          <a:xfrm>
            <a:off x="4394165" y="2229265"/>
            <a:ext cx="137901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333333"/>
                </a:solidFill>
              </a:rPr>
              <a:t>Output</a:t>
            </a:r>
          </a:p>
        </p:txBody>
      </p:sp>
      <p:sp>
        <p:nvSpPr>
          <p:cNvPr id="13" name="TextBox 4"/>
          <p:cNvSpPr txBox="1"/>
          <p:nvPr/>
        </p:nvSpPr>
        <p:spPr>
          <a:xfrm>
            <a:off x="-15017" y="2229265"/>
            <a:ext cx="211236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333333"/>
                </a:solidFill>
              </a:rPr>
              <a:t>Step</a:t>
            </a:r>
          </a:p>
        </p:txBody>
      </p:sp>
      <p:grpSp>
        <p:nvGrpSpPr>
          <p:cNvPr id="14" name="Group 13"/>
          <p:cNvGrpSpPr/>
          <p:nvPr/>
        </p:nvGrpSpPr>
        <p:grpSpPr>
          <a:xfrm>
            <a:off x="213167" y="2788321"/>
            <a:ext cx="1656000" cy="797758"/>
            <a:chOff x="1552112" y="1821029"/>
            <a:chExt cx="1794650" cy="797758"/>
          </a:xfrm>
        </p:grpSpPr>
        <p:sp>
          <p:nvSpPr>
            <p:cNvPr id="15" name="TextBox 30"/>
            <p:cNvSpPr txBox="1"/>
            <p:nvPr/>
          </p:nvSpPr>
          <p:spPr>
            <a:xfrm>
              <a:off x="1609378" y="1821029"/>
              <a:ext cx="168011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243F54"/>
                  </a:solidFill>
                </a:rPr>
                <a:t>PHASE 1</a:t>
              </a:r>
            </a:p>
          </p:txBody>
        </p:sp>
        <p:sp>
          <p:nvSpPr>
            <p:cNvPr id="16" name="TextBox 25"/>
            <p:cNvSpPr txBox="1"/>
            <p:nvPr/>
          </p:nvSpPr>
          <p:spPr>
            <a:xfrm>
              <a:off x="1552112" y="2126344"/>
              <a:ext cx="1794650"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solidFill>
                    <a:srgbClr val="243F54">
                      <a:lumMod val="60000"/>
                      <a:lumOff val="40000"/>
                    </a:srgbClr>
                  </a:solidFill>
                </a:rPr>
                <a:t>Get initial planning support</a:t>
              </a:r>
            </a:p>
          </p:txBody>
        </p:sp>
      </p:grpSp>
      <p:grpSp>
        <p:nvGrpSpPr>
          <p:cNvPr id="17" name="Group 16"/>
          <p:cNvGrpSpPr/>
          <p:nvPr/>
        </p:nvGrpSpPr>
        <p:grpSpPr>
          <a:xfrm>
            <a:off x="213167" y="4049838"/>
            <a:ext cx="1656000" cy="793975"/>
            <a:chOff x="1054510" y="3264872"/>
            <a:chExt cx="2438400" cy="793975"/>
          </a:xfrm>
        </p:grpSpPr>
        <p:sp>
          <p:nvSpPr>
            <p:cNvPr id="18" name="TextBox 31"/>
            <p:cNvSpPr txBox="1"/>
            <p:nvPr/>
          </p:nvSpPr>
          <p:spPr>
            <a:xfrm>
              <a:off x="1054510" y="3264872"/>
              <a:ext cx="2438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243F54"/>
                  </a:solidFill>
                </a:rPr>
                <a:t>PHASE 2</a:t>
              </a:r>
            </a:p>
          </p:txBody>
        </p:sp>
        <p:sp>
          <p:nvSpPr>
            <p:cNvPr id="19" name="TextBox 27"/>
            <p:cNvSpPr txBox="1"/>
            <p:nvPr/>
          </p:nvSpPr>
          <p:spPr>
            <a:xfrm>
              <a:off x="1180657" y="3566404"/>
              <a:ext cx="2186105"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solidFill>
                    <a:srgbClr val="243F54">
                      <a:lumMod val="60000"/>
                      <a:lumOff val="40000"/>
                    </a:srgbClr>
                  </a:solidFill>
                </a:rPr>
                <a:t>Define and state requirements</a:t>
              </a:r>
            </a:p>
          </p:txBody>
        </p:sp>
      </p:grpSp>
      <p:grpSp>
        <p:nvGrpSpPr>
          <p:cNvPr id="20" name="Group 19"/>
          <p:cNvGrpSpPr/>
          <p:nvPr/>
        </p:nvGrpSpPr>
        <p:grpSpPr>
          <a:xfrm>
            <a:off x="210782" y="5364960"/>
            <a:ext cx="2051841" cy="814304"/>
            <a:chOff x="1305109" y="4588808"/>
            <a:chExt cx="3021261" cy="814304"/>
          </a:xfrm>
        </p:grpSpPr>
        <p:sp>
          <p:nvSpPr>
            <p:cNvPr id="21" name="TextBox 32"/>
            <p:cNvSpPr txBox="1"/>
            <p:nvPr/>
          </p:nvSpPr>
          <p:spPr>
            <a:xfrm>
              <a:off x="1337522" y="4588808"/>
              <a:ext cx="298884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243F54"/>
                  </a:solidFill>
                </a:rPr>
                <a:t>Next Blueprint</a:t>
              </a:r>
            </a:p>
          </p:txBody>
        </p:sp>
        <p:sp>
          <p:nvSpPr>
            <p:cNvPr id="22" name="TextBox 28"/>
            <p:cNvSpPr txBox="1"/>
            <p:nvPr/>
          </p:nvSpPr>
          <p:spPr>
            <a:xfrm>
              <a:off x="1305109" y="4910669"/>
              <a:ext cx="2777905"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00" b="1" dirty="0">
                  <a:solidFill>
                    <a:srgbClr val="243F54">
                      <a:lumMod val="60000"/>
                      <a:lumOff val="40000"/>
                    </a:srgbClr>
                  </a:solidFill>
                </a:rPr>
                <a:t>Funding, selection, and implementation</a:t>
              </a:r>
            </a:p>
          </p:txBody>
        </p:sp>
      </p:grpSp>
      <p:sp>
        <p:nvSpPr>
          <p:cNvPr id="23" name="Freeform 22"/>
          <p:cNvSpPr>
            <a:spLocks/>
          </p:cNvSpPr>
          <p:nvPr/>
        </p:nvSpPr>
        <p:spPr bwMode="auto">
          <a:xfrm>
            <a:off x="1604801" y="2565205"/>
            <a:ext cx="2985335" cy="3857246"/>
          </a:xfrm>
          <a:custGeom>
            <a:avLst/>
            <a:gdLst/>
            <a:ahLst/>
            <a:cxnLst>
              <a:cxn ang="0">
                <a:pos x="0" y="0"/>
              </a:cxn>
              <a:cxn ang="0">
                <a:pos x="446" y="947"/>
              </a:cxn>
              <a:cxn ang="0">
                <a:pos x="844" y="950"/>
              </a:cxn>
              <a:cxn ang="0">
                <a:pos x="1290" y="3"/>
              </a:cxn>
              <a:cxn ang="0">
                <a:pos x="0" y="0"/>
              </a:cxn>
            </a:cxnLst>
            <a:rect l="0" t="0" r="r" b="b"/>
            <a:pathLst>
              <a:path w="1291" h="951">
                <a:moveTo>
                  <a:pt x="0" y="0"/>
                </a:moveTo>
                <a:lnTo>
                  <a:pt x="446" y="947"/>
                </a:lnTo>
                <a:lnTo>
                  <a:pt x="844" y="950"/>
                </a:lnTo>
                <a:lnTo>
                  <a:pt x="1290" y="3"/>
                </a:lnTo>
                <a:lnTo>
                  <a:pt x="0" y="0"/>
                </a:lnTo>
              </a:path>
            </a:pathLst>
          </a:custGeom>
          <a:solidFill>
            <a:schemeClr val="bg1">
              <a:lumMod val="85000"/>
            </a:schemeClr>
          </a:solidFill>
          <a:ln w="12700" cap="rnd" cmpd="sng">
            <a:solidFill>
              <a:schemeClr val="bg1"/>
            </a:solidFill>
            <a:prstDash val="solid"/>
            <a:round/>
            <a:headEnd type="none" w="med" len="med"/>
            <a:tailEnd type="none" w="med" len="me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srgbClr val="333333"/>
              </a:solidFill>
            </a:endParaRPr>
          </a:p>
        </p:txBody>
      </p:sp>
      <p:sp>
        <p:nvSpPr>
          <p:cNvPr id="24" name="TextBox 1"/>
          <p:cNvSpPr txBox="1"/>
          <p:nvPr/>
        </p:nvSpPr>
        <p:spPr>
          <a:xfrm>
            <a:off x="1880962" y="2692342"/>
            <a:ext cx="2433012"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333333"/>
                </a:solidFill>
              </a:rPr>
              <a:t>Define the target maturity for your GIS office and use it for strategic alignment proposing the project to leadership.</a:t>
            </a:r>
            <a:endParaRPr lang="en-US" sz="1100" i="1" dirty="0">
              <a:solidFill>
                <a:srgbClr val="333333"/>
              </a:solidFill>
            </a:endParaRPr>
          </a:p>
        </p:txBody>
      </p:sp>
      <p:sp>
        <p:nvSpPr>
          <p:cNvPr id="25" name="TextBox 26"/>
          <p:cNvSpPr txBox="1"/>
          <p:nvPr/>
        </p:nvSpPr>
        <p:spPr>
          <a:xfrm>
            <a:off x="2180848" y="4068360"/>
            <a:ext cx="1833241"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333333"/>
                </a:solidFill>
              </a:rPr>
              <a:t>Identify the information products the tribe needs to inform the system requirements of your GIS program.</a:t>
            </a:r>
            <a:endParaRPr lang="en-US" sz="1100" i="1" dirty="0">
              <a:solidFill>
                <a:srgbClr val="333333"/>
              </a:solidFill>
            </a:endParaRPr>
          </a:p>
        </p:txBody>
      </p:sp>
      <p:sp>
        <p:nvSpPr>
          <p:cNvPr id="26" name="TextBox 29"/>
          <p:cNvSpPr txBox="1"/>
          <p:nvPr/>
        </p:nvSpPr>
        <p:spPr>
          <a:xfrm>
            <a:off x="2454851" y="5407416"/>
            <a:ext cx="1285235" cy="9387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rgbClr val="333333"/>
                </a:solidFill>
              </a:rPr>
              <a:t>Get funding approval and then select and implement your GIS program.</a:t>
            </a:r>
            <a:endParaRPr lang="en-US" sz="1100" i="1" dirty="0">
              <a:solidFill>
                <a:srgbClr val="333333"/>
              </a:solidFill>
            </a:endParaRPr>
          </a:p>
        </p:txBody>
      </p:sp>
      <p:cxnSp>
        <p:nvCxnSpPr>
          <p:cNvPr id="27" name="Straight Connector 26"/>
          <p:cNvCxnSpPr/>
          <p:nvPr/>
        </p:nvCxnSpPr>
        <p:spPr>
          <a:xfrm>
            <a:off x="1945468" y="5264584"/>
            <a:ext cx="2304000" cy="0"/>
          </a:xfrm>
          <a:prstGeom prst="line">
            <a:avLst/>
          </a:prstGeom>
          <a:ln w="28575">
            <a:solidFill>
              <a:schemeClr val="bg1">
                <a:alpha val="79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31468" y="3897990"/>
            <a:ext cx="3132000" cy="0"/>
          </a:xfrm>
          <a:prstGeom prst="line">
            <a:avLst/>
          </a:prstGeom>
          <a:ln w="28575">
            <a:solidFill>
              <a:schemeClr val="bg1">
                <a:alpha val="79000"/>
              </a:schemeClr>
            </a:solidFill>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2937811" y="3638755"/>
            <a:ext cx="319314" cy="403705"/>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0" name="Down Arrow 29"/>
          <p:cNvSpPr/>
          <p:nvPr/>
        </p:nvSpPr>
        <p:spPr>
          <a:xfrm>
            <a:off x="2937811" y="5009336"/>
            <a:ext cx="319314" cy="403705"/>
          </a:xfrm>
          <a:prstGeom prst="down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1" name="TextBox 23"/>
          <p:cNvSpPr txBox="1"/>
          <p:nvPr/>
        </p:nvSpPr>
        <p:spPr>
          <a:xfrm>
            <a:off x="2062602" y="2229265"/>
            <a:ext cx="206973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333333"/>
                </a:solidFill>
              </a:rPr>
              <a:t>Core Process</a:t>
            </a:r>
          </a:p>
        </p:txBody>
      </p:sp>
      <p:sp>
        <p:nvSpPr>
          <p:cNvPr id="32" name="TextBox 31"/>
          <p:cNvSpPr txBox="1"/>
          <p:nvPr/>
        </p:nvSpPr>
        <p:spPr>
          <a:xfrm>
            <a:off x="265412" y="1790666"/>
            <a:ext cx="5232767" cy="369332"/>
          </a:xfrm>
          <a:prstGeom prst="rect">
            <a:avLst/>
          </a:prstGeom>
        </p:spPr>
        <p:txBody>
          <a:bodyPr wrap="square" rtlCol="0">
            <a:spAutoFit/>
          </a:bodyPr>
          <a:lstStyle/>
          <a:p>
            <a:r>
              <a:rPr lang="en-CA" b="1" dirty="0"/>
              <a:t>Info-Tech’s Land Management Methodology:</a:t>
            </a:r>
          </a:p>
        </p:txBody>
      </p:sp>
      <p:sp>
        <p:nvSpPr>
          <p:cNvPr id="4" name="Title 3"/>
          <p:cNvSpPr>
            <a:spLocks noGrp="1"/>
          </p:cNvSpPr>
          <p:nvPr>
            <p:ph type="title"/>
          </p:nvPr>
        </p:nvSpPr>
        <p:spPr>
          <a:xfrm>
            <a:off x="224855" y="397607"/>
            <a:ext cx="8620125" cy="877887"/>
          </a:xfrm>
        </p:spPr>
        <p:txBody>
          <a:bodyPr/>
          <a:lstStyle/>
          <a:p>
            <a:r>
              <a:rPr lang="en-CA" dirty="0"/>
              <a:t>Involve stakeholders throughout the planning process to align land management with your tribal organization</a:t>
            </a:r>
            <a:br>
              <a:rPr lang="en-CA" dirty="0"/>
            </a:br>
            <a:endParaRPr lang="en-CA" dirty="0"/>
          </a:p>
        </p:txBody>
      </p:sp>
    </p:spTree>
    <p:extLst>
      <p:ext uri="{BB962C8B-B14F-4D97-AF65-F5344CB8AC3E}">
        <p14:creationId xmlns:p14="http://schemas.microsoft.com/office/powerpoint/2010/main" val="4108430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number of </a:t>
            </a:r>
            <a:r>
              <a:rPr lang="en-US" dirty="0">
                <a:solidFill>
                  <a:schemeClr val="accent6"/>
                </a:solidFill>
              </a:rPr>
              <a:t>key drivers </a:t>
            </a:r>
            <a:r>
              <a:rPr lang="en-US" dirty="0"/>
              <a:t>make GIS highly beneficial to tribal governments</a:t>
            </a:r>
          </a:p>
        </p:txBody>
      </p:sp>
      <p:sp>
        <p:nvSpPr>
          <p:cNvPr id="11" name="Text Placeholder 3"/>
          <p:cNvSpPr>
            <a:spLocks noGrp="1"/>
          </p:cNvSpPr>
          <p:nvPr>
            <p:ph type="body" sz="quarter" idx="4294967295"/>
          </p:nvPr>
        </p:nvSpPr>
        <p:spPr>
          <a:xfrm>
            <a:off x="3471444" y="1271283"/>
            <a:ext cx="5106987" cy="646113"/>
          </a:xfrm>
        </p:spPr>
        <p:txBody>
          <a:bodyPr/>
          <a:lstStyle/>
          <a:p>
            <a:pPr marL="0" indent="0">
              <a:buNone/>
            </a:pPr>
            <a:r>
              <a:rPr lang="en-US" b="1" dirty="0">
                <a:solidFill>
                  <a:schemeClr val="accent1"/>
                </a:solidFill>
              </a:rPr>
              <a:t>Address the complexities of tribal land ownership.</a:t>
            </a:r>
            <a:r>
              <a:rPr lang="en-US" b="1" dirty="0"/>
              <a:t> </a:t>
            </a:r>
            <a:r>
              <a:rPr lang="en-US" dirty="0"/>
              <a:t>An accurate map of tribal land parcels can facilitate tribal revenue through taxation and the renewal of leases. A GIS is also necessary to a land acquisition program.</a:t>
            </a:r>
            <a:endParaRPr lang="en-US" dirty="0">
              <a:solidFill>
                <a:schemeClr val="accent1"/>
              </a:solidFill>
            </a:endParaRPr>
          </a:p>
        </p:txBody>
      </p:sp>
      <p:sp>
        <p:nvSpPr>
          <p:cNvPr id="16" name="Rectangle 15"/>
          <p:cNvSpPr/>
          <p:nvPr/>
        </p:nvSpPr>
        <p:spPr>
          <a:xfrm>
            <a:off x="249303" y="4895612"/>
            <a:ext cx="1915738"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bg1"/>
                </a:solidFill>
              </a:rPr>
              <a:t>Ecological</a:t>
            </a:r>
          </a:p>
        </p:txBody>
      </p:sp>
      <p:sp>
        <p:nvSpPr>
          <p:cNvPr id="20" name="Rectangle 19"/>
          <p:cNvSpPr/>
          <p:nvPr/>
        </p:nvSpPr>
        <p:spPr>
          <a:xfrm>
            <a:off x="249303" y="1360857"/>
            <a:ext cx="1915738"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bg1"/>
                </a:solidFill>
              </a:rPr>
              <a:t>Land ownership</a:t>
            </a:r>
          </a:p>
        </p:txBody>
      </p:sp>
      <p:sp>
        <p:nvSpPr>
          <p:cNvPr id="21" name="Rectangle 20"/>
          <p:cNvSpPr/>
          <p:nvPr/>
        </p:nvSpPr>
        <p:spPr>
          <a:xfrm>
            <a:off x="249303" y="4023327"/>
            <a:ext cx="1915738"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bg1"/>
                </a:solidFill>
              </a:rPr>
              <a:t>Cultural preservation</a:t>
            </a:r>
          </a:p>
        </p:txBody>
      </p:sp>
      <p:sp>
        <p:nvSpPr>
          <p:cNvPr id="22" name="Rectangle 21"/>
          <p:cNvSpPr/>
          <p:nvPr/>
        </p:nvSpPr>
        <p:spPr>
          <a:xfrm>
            <a:off x="249303" y="3135837"/>
            <a:ext cx="1915738"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bg1"/>
                </a:solidFill>
              </a:rPr>
              <a:t>Government Services</a:t>
            </a:r>
          </a:p>
        </p:txBody>
      </p:sp>
      <p:sp>
        <p:nvSpPr>
          <p:cNvPr id="24" name="Right Arrow 23"/>
          <p:cNvSpPr/>
          <p:nvPr/>
        </p:nvSpPr>
        <p:spPr>
          <a:xfrm>
            <a:off x="2388151" y="1376063"/>
            <a:ext cx="917329" cy="454378"/>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Right Arrow 24"/>
          <p:cNvSpPr/>
          <p:nvPr/>
        </p:nvSpPr>
        <p:spPr>
          <a:xfrm>
            <a:off x="2388151" y="2263553"/>
            <a:ext cx="917329" cy="454378"/>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ight Arrow 25"/>
          <p:cNvSpPr/>
          <p:nvPr/>
        </p:nvSpPr>
        <p:spPr>
          <a:xfrm>
            <a:off x="2388151" y="3151043"/>
            <a:ext cx="917329" cy="454378"/>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7" name="Right Arrow 26"/>
          <p:cNvSpPr/>
          <p:nvPr/>
        </p:nvSpPr>
        <p:spPr>
          <a:xfrm>
            <a:off x="2388152" y="4038533"/>
            <a:ext cx="917329" cy="454378"/>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8" name="Right Arrow 27"/>
          <p:cNvSpPr/>
          <p:nvPr/>
        </p:nvSpPr>
        <p:spPr>
          <a:xfrm>
            <a:off x="2388151" y="4926023"/>
            <a:ext cx="917329" cy="454378"/>
          </a:xfrm>
          <a:prstGeom prst="rightArrow">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Text Placeholder 3"/>
          <p:cNvSpPr txBox="1">
            <a:spLocks/>
          </p:cNvSpPr>
          <p:nvPr/>
        </p:nvSpPr>
        <p:spPr bwMode="auto">
          <a:xfrm>
            <a:off x="3458953" y="2012865"/>
            <a:ext cx="5276805" cy="7991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accent1"/>
                </a:solidFill>
              </a:rPr>
              <a:t>A GIS is crucial to the management of natural resources. </a:t>
            </a:r>
            <a:r>
              <a:rPr lang="en-US" dirty="0"/>
              <a:t>Tribes can monitor the changing environment to manage resources such as forestry, fishing, and hunting. An accurate map is also a crucial component for a successful grant application to develop resource capacity.</a:t>
            </a:r>
          </a:p>
        </p:txBody>
      </p:sp>
      <p:sp>
        <p:nvSpPr>
          <p:cNvPr id="30" name="Text Placeholder 3"/>
          <p:cNvSpPr txBox="1">
            <a:spLocks/>
          </p:cNvSpPr>
          <p:nvPr/>
        </p:nvSpPr>
        <p:spPr bwMode="auto">
          <a:xfrm>
            <a:off x="3475526" y="4735424"/>
            <a:ext cx="5086349" cy="797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accent1"/>
                </a:solidFill>
              </a:rPr>
              <a:t>Protect the environment by monitoring its changing state.</a:t>
            </a:r>
            <a:r>
              <a:rPr lang="en-US" b="1" dirty="0"/>
              <a:t> </a:t>
            </a:r>
            <a:r>
              <a:rPr lang="en-US" dirty="0"/>
              <a:t>Tribes need to be aware of arising threats and vulnerabilities.  A GIS provides the analysis to monitor the land, water, and air, as well as the wildlife that lives there.</a:t>
            </a:r>
            <a:endParaRPr lang="en-US" dirty="0">
              <a:solidFill>
                <a:schemeClr val="accent1"/>
              </a:solidFill>
            </a:endParaRPr>
          </a:p>
        </p:txBody>
      </p:sp>
      <p:sp>
        <p:nvSpPr>
          <p:cNvPr id="31" name="Text Placeholder 3"/>
          <p:cNvSpPr txBox="1">
            <a:spLocks/>
          </p:cNvSpPr>
          <p:nvPr/>
        </p:nvSpPr>
        <p:spPr bwMode="auto">
          <a:xfrm>
            <a:off x="3471444" y="2972482"/>
            <a:ext cx="5107004" cy="835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accent1"/>
                </a:solidFill>
              </a:rPr>
              <a:t>Accurate maps and analytics can enhance a range of services.</a:t>
            </a:r>
            <a:r>
              <a:rPr lang="en-US" b="1" dirty="0"/>
              <a:t> </a:t>
            </a:r>
            <a:r>
              <a:rPr lang="en-US" dirty="0"/>
              <a:t>A GIS supports the response times of emergency services, strengthens the legal department to support tribes’ legal cases, and can provide key analysis for planning health services.</a:t>
            </a:r>
            <a:endParaRPr lang="en-US" dirty="0">
              <a:solidFill>
                <a:schemeClr val="accent1"/>
              </a:solidFill>
            </a:endParaRPr>
          </a:p>
        </p:txBody>
      </p:sp>
      <p:sp>
        <p:nvSpPr>
          <p:cNvPr id="32" name="Text Placeholder 3"/>
          <p:cNvSpPr txBox="1">
            <a:spLocks/>
          </p:cNvSpPr>
          <p:nvPr/>
        </p:nvSpPr>
        <p:spPr bwMode="auto">
          <a:xfrm>
            <a:off x="3463035" y="3968534"/>
            <a:ext cx="5111330" cy="60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a:solidFill>
                  <a:schemeClr val="accent1"/>
                </a:solidFill>
              </a:rPr>
              <a:t>Accurate knowledge of sacred sites is key to their preservation.</a:t>
            </a:r>
            <a:r>
              <a:rPr lang="en-US" b="1" dirty="0"/>
              <a:t> </a:t>
            </a:r>
            <a:r>
              <a:rPr lang="en-US" dirty="0"/>
              <a:t>In order to protect sacred sites, tribes need to be able to identify their precise location and document their continued history.</a:t>
            </a:r>
            <a:endParaRPr lang="en-US" dirty="0">
              <a:solidFill>
                <a:schemeClr val="accent1"/>
              </a:solidFill>
            </a:endParaRPr>
          </a:p>
        </p:txBody>
      </p:sp>
      <p:sp>
        <p:nvSpPr>
          <p:cNvPr id="34" name="Rectangle 33"/>
          <p:cNvSpPr/>
          <p:nvPr/>
        </p:nvSpPr>
        <p:spPr>
          <a:xfrm>
            <a:off x="249303" y="2230282"/>
            <a:ext cx="1915738" cy="48478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bg1"/>
                </a:solidFill>
              </a:rPr>
              <a:t>Natural resources</a:t>
            </a:r>
          </a:p>
        </p:txBody>
      </p:sp>
      <p:grpSp>
        <p:nvGrpSpPr>
          <p:cNvPr id="19" name="Group 18"/>
          <p:cNvGrpSpPr/>
          <p:nvPr/>
        </p:nvGrpSpPr>
        <p:grpSpPr>
          <a:xfrm>
            <a:off x="249303" y="5628440"/>
            <a:ext cx="8627997" cy="682753"/>
            <a:chOff x="323389" y="3283951"/>
            <a:chExt cx="8337823" cy="682753"/>
          </a:xfrm>
        </p:grpSpPr>
        <p:sp>
          <p:nvSpPr>
            <p:cNvPr id="33" name="Rectangle 97"/>
            <p:cNvSpPr/>
            <p:nvPr/>
          </p:nvSpPr>
          <p:spPr>
            <a:xfrm>
              <a:off x="1600868" y="3283951"/>
              <a:ext cx="7060344" cy="682753"/>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52000" fontAlgn="base">
                <a:spcBef>
                  <a:spcPct val="0"/>
                </a:spcBef>
                <a:spcAft>
                  <a:spcPct val="0"/>
                </a:spcAft>
              </a:pPr>
              <a:r>
                <a:rPr lang="en-US" sz="1200" dirty="0">
                  <a:solidFill>
                    <a:srgbClr val="333333"/>
                  </a:solidFill>
                </a:rPr>
                <a:t>These benefits are best implemented by identifying how GIS can assist people in their day-to-day workflows. Don’t try to boil the ocean: identify quick wins and allow your system to grow over time.</a:t>
              </a:r>
            </a:p>
          </p:txBody>
        </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389" y="3283951"/>
              <a:ext cx="1615443" cy="682753"/>
            </a:xfrm>
            <a:prstGeom prst="rect">
              <a:avLst/>
            </a:prstGeom>
          </p:spPr>
        </p:pic>
      </p:grpSp>
    </p:spTree>
    <p:extLst>
      <p:ext uri="{BB962C8B-B14F-4D97-AF65-F5344CB8AC3E}">
        <p14:creationId xmlns:p14="http://schemas.microsoft.com/office/powerpoint/2010/main" val="1483278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1_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4953</Words>
  <Application>Microsoft Office PowerPoint</Application>
  <PresentationFormat>On-screen Show (4:3)</PresentationFormat>
  <Paragraphs>367</Paragraphs>
  <Slides>25</Slides>
  <Notes>13</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25</vt:i4>
      </vt:variant>
      <vt:variant>
        <vt:lpstr>Custom Shows</vt:lpstr>
      </vt:variant>
      <vt:variant>
        <vt:i4>1</vt:i4>
      </vt:variant>
    </vt:vector>
  </HeadingPairs>
  <TitlesOfParts>
    <vt:vector size="32" baseType="lpstr">
      <vt:lpstr>Arial</vt:lpstr>
      <vt:lpstr>Calibri</vt:lpstr>
      <vt:lpstr>Georgia</vt:lpstr>
      <vt:lpstr>Open Sans</vt:lpstr>
      <vt:lpstr>Wingdings</vt:lpstr>
      <vt:lpstr>1_Theme1</vt:lpstr>
      <vt:lpstr>PowerPoint Presentation</vt:lpstr>
      <vt:lpstr>PowerPoint Presentation</vt:lpstr>
      <vt:lpstr>Our understanding of the problem</vt:lpstr>
      <vt:lpstr>Executive summary</vt:lpstr>
      <vt:lpstr>Keep your plan on track: Use these operational metrics to complete your land management proposal efficiently</vt:lpstr>
      <vt:lpstr>What is a geographic information system (GIS)? </vt:lpstr>
      <vt:lpstr>What is a tribal GIS?</vt:lpstr>
      <vt:lpstr>Involve stakeholders throughout the planning process to align land management with your tribal organization </vt:lpstr>
      <vt:lpstr>A number of key drivers make GIS highly beneficial to tribal governments</vt:lpstr>
      <vt:lpstr>A GIS program is of particular benefit to tribes because it can help manage the complicated issues of Indian land ownership </vt:lpstr>
      <vt:lpstr>The GIS office often resides in the department where it is first implemented</vt:lpstr>
      <vt:lpstr>Tribes have many GIS resources available to them, but they must carefully consider their long-term goals</vt:lpstr>
      <vt:lpstr>Emerging technologies allow tribal GIS to do more with less</vt:lpstr>
      <vt:lpstr>Tribes must manage their data to reap the benefits of the cloud while still maintaining their data sovereignty </vt:lpstr>
      <vt:lpstr>Use multiple approaches to promote the value of a tribal GIS program and gain leadership buy-in  </vt:lpstr>
      <vt:lpstr>Use multiple approaches to promote the value of a tribal GIS program and gain leadership buy-in  </vt:lpstr>
      <vt:lpstr>Leverage business relationship management (BRM) to enhance sustained GIS value</vt:lpstr>
      <vt:lpstr>Establish a dual-governance reporting structure to facilitate the role of the GIS office as a BRM</vt:lpstr>
      <vt:lpstr>PowerPoint Presentation</vt:lpstr>
      <vt:lpstr>The biggest cost for a tribal GIS program is often visual data. Tribes have multiple options available to them.</vt:lpstr>
      <vt:lpstr>The GIS community is highly collaborative; every tribe should reach out to different areas of support</vt:lpstr>
      <vt:lpstr>A sustainable GIS program requires staffing continuity:  we recommend a two-pronged approach</vt:lpstr>
      <vt:lpstr>Use these icons to help direct you as you navigate this research </vt:lpstr>
      <vt:lpstr>Info-Tech offers various levels of support to best suit your needs</vt:lpstr>
      <vt:lpstr>Build Effective Land Management – project overview</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2022-12-16T20:07:46Z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2022-12-16T20:07:46Z</vt:lpwstr>
  </property>
  <property fmtid="{D5CDD505-2E9C-101B-9397-08002B2CF9AE}" pid="4" name="MSIP_Label_7d24214e-5322-4789-8422-cbe411bc3a74_Method">
    <vt:lpwstr>Standard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2d1fd8cf-c29c-4f00-9f43-ddd0c24b4442</vt:lpwstr>
  </property>
  <property fmtid="{D5CDD505-2E9C-101B-9397-08002B2CF9AE}" pid="8" name="MSIP_Label_7d24214e-5322-4789-8422-cbe411bc3a74_ContentBits">
    <vt:lpwstr>0</vt:lpwstr>
  </property>
</Properties>
</file>