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17"/>
  </p:notesMasterIdLst>
  <p:handoutMasterIdLst>
    <p:handoutMasterId r:id="rId18"/>
  </p:handoutMasterIdLst>
  <p:sldIdLst>
    <p:sldId id="278" r:id="rId2"/>
    <p:sldId id="484" r:id="rId3"/>
    <p:sldId id="403" r:id="rId4"/>
    <p:sldId id="399" r:id="rId5"/>
    <p:sldId id="525" r:id="rId6"/>
    <p:sldId id="527" r:id="rId7"/>
    <p:sldId id="555" r:id="rId8"/>
    <p:sldId id="526" r:id="rId9"/>
    <p:sldId id="528" r:id="rId10"/>
    <p:sldId id="539" r:id="rId11"/>
    <p:sldId id="485" r:id="rId12"/>
    <p:sldId id="426" r:id="rId13"/>
    <p:sldId id="410" r:id="rId14"/>
    <p:sldId id="544" r:id="rId15"/>
    <p:sldId id="545" r:id="rId16"/>
  </p:sldIdLst>
  <p:sldSz cx="9144000" cy="6858000" type="screen4x3"/>
  <p:notesSz cx="6858000" cy="9144000"/>
  <p:custShowLst>
    <p:custShow name="Custom Show 1" id="0">
      <p:sldLst>
        <p:sld r:id="rId2"/>
      </p:sldLst>
    </p:custShow>
  </p:custShowLst>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0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1" name="Author" initials="A" lastIdx="0" clrIdx="1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ADAD"/>
    <a:srgbClr val="EDEDED"/>
    <a:srgbClr val="29475F"/>
    <a:srgbClr val="243F54"/>
    <a:srgbClr val="2B9E36"/>
    <a:srgbClr val="000000"/>
    <a:srgbClr val="A24130"/>
    <a:srgbClr val="CBDBE7"/>
    <a:srgbClr val="2576B7"/>
    <a:srgbClr val="B0C5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396" autoAdjust="0"/>
    <p:restoredTop sz="96433" autoAdjust="0"/>
  </p:normalViewPr>
  <p:slideViewPr>
    <p:cSldViewPr snapToGrid="0">
      <p:cViewPr varScale="1">
        <p:scale>
          <a:sx n="116" d="100"/>
          <a:sy n="116" d="100"/>
        </p:scale>
        <p:origin x="2244" y="108"/>
      </p:cViewPr>
      <p:guideLst>
        <p:guide orient="horz" pos="2160"/>
        <p:guide pos="20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12/4/2018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12/4/2018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13</a:t>
            </a:fld>
            <a:endParaRPr lang="en-US" dirty="0">
              <a:solidFill>
                <a:prstClr val="black"/>
              </a:solidFill>
            </a:endParaRPr>
          </a:p>
        </p:txBody>
      </p:sp>
    </p:spTree>
    <p:extLst>
      <p:ext uri="{BB962C8B-B14F-4D97-AF65-F5344CB8AC3E}">
        <p14:creationId xmlns:p14="http://schemas.microsoft.com/office/powerpoint/2010/main" val="34576337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14</a:t>
            </a:fld>
            <a:endParaRPr lang="en-US" dirty="0"/>
          </a:p>
        </p:txBody>
      </p:sp>
    </p:spTree>
    <p:extLst>
      <p:ext uri="{BB962C8B-B14F-4D97-AF65-F5344CB8AC3E}">
        <p14:creationId xmlns:p14="http://schemas.microsoft.com/office/powerpoint/2010/main" val="549822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2</a:t>
            </a:fld>
            <a:endParaRPr lang="en-US" dirty="0"/>
          </a:p>
        </p:txBody>
      </p:sp>
    </p:spTree>
    <p:extLst>
      <p:ext uri="{BB962C8B-B14F-4D97-AF65-F5344CB8AC3E}">
        <p14:creationId xmlns:p14="http://schemas.microsoft.com/office/powerpoint/2010/main" val="2478798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144001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3898375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5</a:t>
            </a:fld>
            <a:endParaRPr lang="en-US" dirty="0"/>
          </a:p>
        </p:txBody>
      </p:sp>
    </p:spTree>
    <p:extLst>
      <p:ext uri="{BB962C8B-B14F-4D97-AF65-F5344CB8AC3E}">
        <p14:creationId xmlns:p14="http://schemas.microsoft.com/office/powerpoint/2010/main" val="766123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dirty="0"/>
          </a:p>
        </p:txBody>
      </p:sp>
    </p:spTree>
    <p:extLst>
      <p:ext uri="{BB962C8B-B14F-4D97-AF65-F5344CB8AC3E}">
        <p14:creationId xmlns:p14="http://schemas.microsoft.com/office/powerpoint/2010/main" val="24655876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8</a:t>
            </a:fld>
            <a:endParaRPr lang="en-US" dirty="0"/>
          </a:p>
        </p:txBody>
      </p:sp>
    </p:spTree>
    <p:extLst>
      <p:ext uri="{BB962C8B-B14F-4D97-AF65-F5344CB8AC3E}">
        <p14:creationId xmlns:p14="http://schemas.microsoft.com/office/powerpoint/2010/main" val="3762551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11</a:t>
            </a:fld>
            <a:endParaRPr lang="en-US" dirty="0"/>
          </a:p>
        </p:txBody>
      </p:sp>
    </p:spTree>
    <p:extLst>
      <p:ext uri="{BB962C8B-B14F-4D97-AF65-F5344CB8AC3E}">
        <p14:creationId xmlns:p14="http://schemas.microsoft.com/office/powerpoint/2010/main" val="2483392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12</a:t>
            </a:fld>
            <a:endParaRPr lang="en-US" dirty="0"/>
          </a:p>
        </p:txBody>
      </p:sp>
    </p:spTree>
    <p:extLst>
      <p:ext uri="{BB962C8B-B14F-4D97-AF65-F5344CB8AC3E}">
        <p14:creationId xmlns:p14="http://schemas.microsoft.com/office/powerpoint/2010/main" val="41514213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6"/>
            <a:ext cx="9144000" cy="767954"/>
            <a:chOff x="0" y="6090046"/>
            <a:chExt cx="9144000" cy="767954"/>
          </a:xfrm>
        </p:grpSpPr>
        <p:sp>
          <p:nvSpPr>
            <p:cNvPr id="29" name="Rectangle 28"/>
            <p:cNvSpPr/>
            <p:nvPr/>
          </p:nvSpPr>
          <p:spPr>
            <a:xfrm>
              <a:off x="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1997-2018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1997-2018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824160603"/>
      </p:ext>
    </p:extLst>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213688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4" name="Rectangle 23"/>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pic>
        <p:nvPicPr>
          <p:cNvPr id="16" name="Picture 1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37241" y="1193374"/>
            <a:ext cx="3096774" cy="286513"/>
          </a:xfrm>
          <a:prstGeom prst="rect">
            <a:avLst/>
          </a:prstGeom>
        </p:spPr>
      </p:pic>
    </p:spTree>
    <p:extLst>
      <p:ext uri="{BB962C8B-B14F-4D97-AF65-F5344CB8AC3E}">
        <p14:creationId xmlns:p14="http://schemas.microsoft.com/office/powerpoint/2010/main" val="33553004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7" name="Rectangle 16"/>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6" name="Rectangle 15"/>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2841109890"/>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706" r:id="rId3"/>
    <p:sldLayoutId id="2147483721" r:id="rId4"/>
    <p:sldLayoutId id="2147483710" r:id="rId5"/>
    <p:sldLayoutId id="2147483711" r:id="rId6"/>
    <p:sldLayoutId id="2147483699" r:id="rId7"/>
    <p:sldLayoutId id="2147483702" r:id="rId8"/>
    <p:sldLayoutId id="2147483726" r:id="rId9"/>
    <p:sldLayoutId id="2147483764" r:id="rId10"/>
    <p:sldLayoutId id="2147483761" r:id="rId11"/>
    <p:sldLayoutId id="2147483763" r:id="rId12"/>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1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17.png"/><Relationship Id="rId4" Type="http://schemas.openxmlformats.org/officeDocument/2006/relationships/image" Target="../media/image23.png"/></Relationships>
</file>

<file path=ppt/slides/_rels/slide15.xml.rels><?xml version="1.0" encoding="UTF-8" standalone="yes"?>
<Relationships xmlns="http://schemas.openxmlformats.org/package/2006/relationships"><Relationship Id="rId2" Type="http://schemas.openxmlformats.org/officeDocument/2006/relationships/hyperlink" Target="mailto:WorkshopBooking@InfoTech.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9.xml"/><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a:xfrm>
            <a:off x="774700" y="2813048"/>
            <a:ext cx="7454900" cy="655267"/>
          </a:xfrm>
        </p:spPr>
        <p:txBody>
          <a:bodyPr/>
          <a:lstStyle/>
          <a:p>
            <a:r>
              <a:rPr lang="en-US" dirty="0" smtClean="0"/>
              <a:t>Double Your Organization’s Effectiveness With a </a:t>
            </a:r>
            <a:r>
              <a:rPr lang="en-US" dirty="0"/>
              <a:t>Digital Twin</a:t>
            </a:r>
          </a:p>
        </p:txBody>
      </p:sp>
      <p:sp>
        <p:nvSpPr>
          <p:cNvPr id="5" name="Tagline"/>
          <p:cNvSpPr>
            <a:spLocks noGrp="1"/>
          </p:cNvSpPr>
          <p:nvPr>
            <p:ph type="body" sz="quarter" idx="16"/>
          </p:nvPr>
        </p:nvSpPr>
        <p:spPr>
          <a:xfrm>
            <a:off x="774700" y="3724072"/>
            <a:ext cx="7467600" cy="508000"/>
          </a:xfrm>
        </p:spPr>
        <p:txBody>
          <a:bodyPr/>
          <a:lstStyle/>
          <a:p>
            <a:r>
              <a:rPr lang="en-US" dirty="0" smtClean="0"/>
              <a:t>Digital twin: a living, breathing reflection. </a:t>
            </a:r>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2371" y="4160854"/>
            <a:ext cx="2280102" cy="1798476"/>
          </a:xfrm>
          <a:prstGeom prst="rect">
            <a:avLst/>
          </a:prstGeom>
        </p:spPr>
      </p:pic>
    </p:spTree>
    <p:extLst>
      <p:ext uri="{BB962C8B-B14F-4D97-AF65-F5344CB8AC3E}">
        <p14:creationId xmlns:p14="http://schemas.microsoft.com/office/powerpoint/2010/main" val="138369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Info-Tech’s research helps your organization understand </a:t>
            </a:r>
            <a:r>
              <a:rPr lang="en-CA" dirty="0" smtClean="0"/>
              <a:t>digital </a:t>
            </a:r>
            <a:r>
              <a:rPr lang="en-CA" dirty="0"/>
              <a:t>t</a:t>
            </a:r>
            <a:r>
              <a:rPr lang="en-CA" dirty="0" smtClean="0"/>
              <a:t>win </a:t>
            </a:r>
            <a:r>
              <a:rPr lang="en-CA" dirty="0"/>
              <a:t>technology and </a:t>
            </a:r>
            <a:r>
              <a:rPr lang="en-CA" dirty="0" smtClean="0"/>
              <a:t>its </a:t>
            </a:r>
            <a:r>
              <a:rPr lang="en-CA" dirty="0"/>
              <a:t>fit for your organization</a:t>
            </a:r>
          </a:p>
        </p:txBody>
      </p:sp>
      <p:sp>
        <p:nvSpPr>
          <p:cNvPr id="3" name="Pentagon 2"/>
          <p:cNvSpPr/>
          <p:nvPr/>
        </p:nvSpPr>
        <p:spPr>
          <a:xfrm rot="5400000">
            <a:off x="935888" y="1794905"/>
            <a:ext cx="1556839" cy="2685333"/>
          </a:xfrm>
          <a:prstGeom prst="homePlat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 name="Chevron 3"/>
          <p:cNvSpPr/>
          <p:nvPr/>
        </p:nvSpPr>
        <p:spPr>
          <a:xfrm rot="5400000">
            <a:off x="764713" y="2573324"/>
            <a:ext cx="1899190" cy="2685333"/>
          </a:xfrm>
          <a:prstGeom prst="chevron">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6" name="TextBox 5"/>
          <p:cNvSpPr txBox="1"/>
          <p:nvPr/>
        </p:nvSpPr>
        <p:spPr>
          <a:xfrm>
            <a:off x="731329" y="2784897"/>
            <a:ext cx="1965960" cy="276999"/>
          </a:xfrm>
          <a:prstGeom prst="rect">
            <a:avLst/>
          </a:prstGeom>
        </p:spPr>
        <p:txBody>
          <a:bodyPr wrap="square" rtlCol="0">
            <a:spAutoFit/>
          </a:bodyPr>
          <a:lstStyle/>
          <a:p>
            <a:pPr algn="ctr"/>
            <a:r>
              <a:rPr lang="en-CA" sz="1200" dirty="0" smtClean="0">
                <a:solidFill>
                  <a:schemeClr val="bg1"/>
                </a:solidFill>
              </a:rPr>
              <a:t>What Is Digital Twin?</a:t>
            </a:r>
          </a:p>
        </p:txBody>
      </p:sp>
      <p:sp>
        <p:nvSpPr>
          <p:cNvPr id="7" name="TextBox 6"/>
          <p:cNvSpPr txBox="1"/>
          <p:nvPr/>
        </p:nvSpPr>
        <p:spPr>
          <a:xfrm>
            <a:off x="524903" y="3867265"/>
            <a:ext cx="2378812" cy="461665"/>
          </a:xfrm>
          <a:prstGeom prst="rect">
            <a:avLst/>
          </a:prstGeom>
        </p:spPr>
        <p:txBody>
          <a:bodyPr wrap="square" rtlCol="0">
            <a:spAutoFit/>
          </a:bodyPr>
          <a:lstStyle/>
          <a:p>
            <a:pPr algn="ctr"/>
            <a:r>
              <a:rPr lang="en-CA" sz="1200" dirty="0" smtClean="0">
                <a:solidFill>
                  <a:schemeClr val="bg1"/>
                </a:solidFill>
              </a:rPr>
              <a:t>Is Digital Twin </a:t>
            </a:r>
            <a:r>
              <a:rPr lang="en-CA" sz="1200" dirty="0">
                <a:solidFill>
                  <a:schemeClr val="bg1"/>
                </a:solidFill>
              </a:rPr>
              <a:t>T</a:t>
            </a:r>
            <a:r>
              <a:rPr lang="en-CA" sz="1200" dirty="0" smtClean="0">
                <a:solidFill>
                  <a:schemeClr val="bg1"/>
                </a:solidFill>
              </a:rPr>
              <a:t>echnology </a:t>
            </a:r>
            <a:r>
              <a:rPr lang="en-CA" sz="1200" dirty="0">
                <a:solidFill>
                  <a:schemeClr val="bg1"/>
                </a:solidFill>
              </a:rPr>
              <a:t>R</a:t>
            </a:r>
            <a:r>
              <a:rPr lang="en-CA" sz="1200" dirty="0" smtClean="0">
                <a:solidFill>
                  <a:schemeClr val="bg1"/>
                </a:solidFill>
              </a:rPr>
              <a:t>ight for My </a:t>
            </a:r>
            <a:r>
              <a:rPr lang="en-CA" sz="1200" dirty="0">
                <a:solidFill>
                  <a:schemeClr val="bg1"/>
                </a:solidFill>
              </a:rPr>
              <a:t>O</a:t>
            </a:r>
            <a:r>
              <a:rPr lang="en-CA" sz="1200" dirty="0" smtClean="0">
                <a:solidFill>
                  <a:schemeClr val="bg1"/>
                </a:solidFill>
              </a:rPr>
              <a:t>rganization?</a:t>
            </a:r>
            <a:endParaRPr lang="en-US" sz="1200" dirty="0">
              <a:solidFill>
                <a:schemeClr val="bg1"/>
              </a:solidFill>
            </a:endParaRPr>
          </a:p>
        </p:txBody>
      </p:sp>
      <p:sp>
        <p:nvSpPr>
          <p:cNvPr id="8" name="TextBox 7"/>
          <p:cNvSpPr txBox="1"/>
          <p:nvPr/>
        </p:nvSpPr>
        <p:spPr>
          <a:xfrm>
            <a:off x="633031" y="4893016"/>
            <a:ext cx="2162556" cy="461665"/>
          </a:xfrm>
          <a:prstGeom prst="rect">
            <a:avLst/>
          </a:prstGeom>
        </p:spPr>
        <p:txBody>
          <a:bodyPr wrap="square" rtlCol="0">
            <a:spAutoFit/>
          </a:bodyPr>
          <a:lstStyle/>
          <a:p>
            <a:pPr algn="ctr"/>
            <a:r>
              <a:rPr lang="en-US" sz="1200" dirty="0" smtClean="0">
                <a:solidFill>
                  <a:schemeClr val="bg1"/>
                </a:solidFill>
              </a:rPr>
              <a:t>Select and communicate the process</a:t>
            </a:r>
            <a:endParaRPr lang="en-US" sz="1200" b="1" dirty="0">
              <a:solidFill>
                <a:schemeClr val="bg1"/>
              </a:solidFill>
            </a:endParaRPr>
          </a:p>
        </p:txBody>
      </p:sp>
      <p:sp>
        <p:nvSpPr>
          <p:cNvPr id="9" name="Oval 145407"/>
          <p:cNvSpPr/>
          <p:nvPr/>
        </p:nvSpPr>
        <p:spPr>
          <a:xfrm>
            <a:off x="3347506" y="2484016"/>
            <a:ext cx="400594" cy="400594"/>
          </a:xfrm>
          <a:prstGeom prst="ellipse">
            <a:avLst/>
          </a:prstGeom>
          <a:solidFill>
            <a:schemeClr val="bg1"/>
          </a:solidFill>
          <a:ln>
            <a:solidFill>
              <a:schemeClr val="accent1"/>
            </a:solid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1"/>
                </a:solidFill>
              </a:rPr>
              <a:t>1</a:t>
            </a:r>
            <a:endParaRPr lang="en-US" b="1" dirty="0">
              <a:solidFill>
                <a:schemeClr val="accent1"/>
              </a:solidFill>
            </a:endParaRPr>
          </a:p>
        </p:txBody>
      </p:sp>
      <p:sp>
        <p:nvSpPr>
          <p:cNvPr id="10" name="Oval 145407"/>
          <p:cNvSpPr/>
          <p:nvPr/>
        </p:nvSpPr>
        <p:spPr>
          <a:xfrm>
            <a:off x="3347506" y="3422050"/>
            <a:ext cx="400594" cy="400594"/>
          </a:xfrm>
          <a:prstGeom prst="ellipse">
            <a:avLst/>
          </a:prstGeom>
          <a:solidFill>
            <a:schemeClr val="bg1"/>
          </a:solidFill>
          <a:ln>
            <a:solidFill>
              <a:schemeClr val="accent1"/>
            </a:solid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accent1"/>
                </a:solidFill>
              </a:rPr>
              <a:t>2</a:t>
            </a:r>
          </a:p>
        </p:txBody>
      </p:sp>
      <p:cxnSp>
        <p:nvCxnSpPr>
          <p:cNvPr id="12" name="Straight Connector 11"/>
          <p:cNvCxnSpPr>
            <a:stCxn id="3" idx="0"/>
            <a:endCxn id="9" idx="2"/>
          </p:cNvCxnSpPr>
          <p:nvPr/>
        </p:nvCxnSpPr>
        <p:spPr>
          <a:xfrm flipV="1">
            <a:off x="3056974" y="2684313"/>
            <a:ext cx="290532" cy="6404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endCxn id="10" idx="2"/>
          </p:cNvCxnSpPr>
          <p:nvPr/>
        </p:nvCxnSpPr>
        <p:spPr>
          <a:xfrm>
            <a:off x="3056974" y="3575304"/>
            <a:ext cx="290532" cy="47043"/>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804483" y="2114258"/>
            <a:ext cx="5086228" cy="1015663"/>
          </a:xfrm>
          <a:prstGeom prst="rect">
            <a:avLst/>
          </a:prstGeom>
          <a:ln>
            <a:solidFill>
              <a:schemeClr val="accent1"/>
            </a:solidFill>
          </a:ln>
        </p:spPr>
        <p:txBody>
          <a:bodyPr wrap="square" rtlCol="0">
            <a:spAutoFit/>
          </a:bodyPr>
          <a:lstStyle/>
          <a:p>
            <a:r>
              <a:rPr lang="en-CA" sz="1200" b="1" dirty="0"/>
              <a:t>Key outputs:</a:t>
            </a:r>
          </a:p>
          <a:p>
            <a:pPr marL="171450" lvl="0" indent="-171450">
              <a:buFont typeface="Arial" panose="020B0604020202020204" pitchFamily="34" charset="0"/>
              <a:buChar char="•"/>
              <a:defRPr/>
            </a:pPr>
            <a:r>
              <a:rPr lang="en-CA" sz="1200" dirty="0" smtClean="0"/>
              <a:t>An understanding of how digital </a:t>
            </a:r>
            <a:r>
              <a:rPr lang="en-CA" sz="1200" dirty="0"/>
              <a:t>t</a:t>
            </a:r>
            <a:r>
              <a:rPr lang="en-CA" sz="1200" dirty="0" smtClean="0"/>
              <a:t>win technology works, including its capabilities and numerous benefits. </a:t>
            </a:r>
          </a:p>
          <a:p>
            <a:pPr marL="171450" lvl="0" indent="-171450">
              <a:buFont typeface="Arial" panose="020B0604020202020204" pitchFamily="34" charset="0"/>
              <a:buChar char="•"/>
              <a:defRPr/>
            </a:pPr>
            <a:r>
              <a:rPr lang="en-CA" sz="1200" dirty="0" smtClean="0"/>
              <a:t>An understanding of the different use cases for digital </a:t>
            </a:r>
            <a:r>
              <a:rPr lang="en-CA" sz="1200" dirty="0"/>
              <a:t>t</a:t>
            </a:r>
            <a:r>
              <a:rPr lang="en-CA" sz="1200" dirty="0" smtClean="0"/>
              <a:t>win and how organizations are currently applying these use cases. </a:t>
            </a:r>
            <a:endParaRPr lang="en-CA" sz="1200" dirty="0"/>
          </a:p>
        </p:txBody>
      </p:sp>
      <p:sp>
        <p:nvSpPr>
          <p:cNvPr id="16" name="TextBox 15"/>
          <p:cNvSpPr txBox="1"/>
          <p:nvPr/>
        </p:nvSpPr>
        <p:spPr>
          <a:xfrm>
            <a:off x="3804483" y="3219974"/>
            <a:ext cx="5072816" cy="1200329"/>
          </a:xfrm>
          <a:prstGeom prst="rect">
            <a:avLst/>
          </a:prstGeom>
          <a:ln>
            <a:solidFill>
              <a:schemeClr val="accent1"/>
            </a:solidFill>
          </a:ln>
        </p:spPr>
        <p:txBody>
          <a:bodyPr wrap="square" rtlCol="0">
            <a:spAutoFit/>
          </a:bodyPr>
          <a:lstStyle/>
          <a:p>
            <a:r>
              <a:rPr lang="en-CA" sz="1200" b="1" dirty="0" smtClean="0"/>
              <a:t>Key outputs:</a:t>
            </a:r>
          </a:p>
          <a:p>
            <a:pPr marL="171450" lvl="0" indent="-171450">
              <a:buFont typeface="Arial" panose="020B0604020202020204" pitchFamily="34" charset="0"/>
              <a:buChar char="•"/>
              <a:defRPr/>
            </a:pPr>
            <a:r>
              <a:rPr lang="en-CA" sz="1200" dirty="0" smtClean="0"/>
              <a:t>An assessment of the organizational fit for each digital </a:t>
            </a:r>
            <a:r>
              <a:rPr lang="en-CA" sz="1200" dirty="0"/>
              <a:t>t</a:t>
            </a:r>
            <a:r>
              <a:rPr lang="en-CA" sz="1200" dirty="0" smtClean="0"/>
              <a:t>win use case. </a:t>
            </a:r>
          </a:p>
          <a:p>
            <a:pPr marL="171450" lvl="0" indent="-171450">
              <a:buFont typeface="Arial" panose="020B0604020202020204" pitchFamily="34" charset="0"/>
              <a:buChar char="•"/>
              <a:defRPr/>
            </a:pPr>
            <a:r>
              <a:rPr lang="en-CA" sz="1200" dirty="0" smtClean="0"/>
              <a:t>An assessment of how your organization will benefit from digital </a:t>
            </a:r>
            <a:r>
              <a:rPr lang="en-CA" sz="1200" dirty="0"/>
              <a:t>t</a:t>
            </a:r>
            <a:r>
              <a:rPr lang="en-CA" sz="1200" dirty="0" smtClean="0"/>
              <a:t>win technology. </a:t>
            </a:r>
          </a:p>
          <a:p>
            <a:pPr marL="171450" lvl="0" indent="-171450">
              <a:buFont typeface="Arial" panose="020B0604020202020204" pitchFamily="34" charset="0"/>
              <a:buChar char="•"/>
              <a:defRPr/>
            </a:pPr>
            <a:r>
              <a:rPr lang="en-CA" sz="1200" dirty="0" smtClean="0"/>
              <a:t>A presentation to communicate the benefits of digital </a:t>
            </a:r>
            <a:r>
              <a:rPr lang="en-CA" sz="1200" dirty="0"/>
              <a:t>t</a:t>
            </a:r>
            <a:r>
              <a:rPr lang="en-CA" sz="1200" dirty="0" smtClean="0"/>
              <a:t>win technology to organizational stakeholders.  </a:t>
            </a:r>
            <a:endParaRPr lang="en-CA" sz="1200" dirty="0"/>
          </a:p>
        </p:txBody>
      </p:sp>
      <p:grpSp>
        <p:nvGrpSpPr>
          <p:cNvPr id="14" name="Group 13"/>
          <p:cNvGrpSpPr/>
          <p:nvPr/>
        </p:nvGrpSpPr>
        <p:grpSpPr>
          <a:xfrm>
            <a:off x="310683" y="5383465"/>
            <a:ext cx="8385449" cy="826131"/>
            <a:chOff x="323388" y="3283951"/>
            <a:chExt cx="8385449" cy="682753"/>
          </a:xfrm>
        </p:grpSpPr>
        <p:sp>
          <p:nvSpPr>
            <p:cNvPr id="17" name="Rectangle 97"/>
            <p:cNvSpPr/>
            <p:nvPr/>
          </p:nvSpPr>
          <p:spPr>
            <a:xfrm>
              <a:off x="1648493" y="3283951"/>
              <a:ext cx="7060344" cy="676048"/>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52000" fontAlgn="base">
                <a:spcBef>
                  <a:spcPct val="0"/>
                </a:spcBef>
                <a:spcAft>
                  <a:spcPct val="0"/>
                </a:spcAft>
              </a:pPr>
              <a:r>
                <a:rPr lang="en-CA" sz="1200" dirty="0">
                  <a:solidFill>
                    <a:schemeClr val="tx1"/>
                  </a:solidFill>
                </a:rPr>
                <a:t>Digital </a:t>
              </a:r>
              <a:r>
                <a:rPr lang="en-CA" sz="1200" dirty="0" smtClean="0">
                  <a:solidFill>
                    <a:schemeClr val="tx1"/>
                  </a:solidFill>
                </a:rPr>
                <a:t>twin </a:t>
              </a:r>
              <a:r>
                <a:rPr lang="en-CA" sz="1200" dirty="0">
                  <a:solidFill>
                    <a:schemeClr val="tx1"/>
                  </a:solidFill>
                </a:rPr>
                <a:t>will </a:t>
              </a:r>
              <a:r>
                <a:rPr lang="en-CA" sz="1200" dirty="0" smtClean="0">
                  <a:solidFill>
                    <a:schemeClr val="tx1"/>
                  </a:solidFill>
                </a:rPr>
                <a:t>soon not </a:t>
              </a:r>
              <a:r>
                <a:rPr lang="en-CA" sz="1200" dirty="0">
                  <a:solidFill>
                    <a:schemeClr val="tx1"/>
                  </a:solidFill>
                </a:rPr>
                <a:t>be optional. A single quality spill can severely damage a </a:t>
              </a:r>
              <a:r>
                <a:rPr lang="en-CA" sz="1200" dirty="0" smtClean="0">
                  <a:solidFill>
                    <a:schemeClr val="tx1"/>
                  </a:solidFill>
                </a:rPr>
                <a:t>company’s </a:t>
              </a:r>
              <a:r>
                <a:rPr lang="en-CA" sz="1200" dirty="0">
                  <a:solidFill>
                    <a:schemeClr val="tx1"/>
                  </a:solidFill>
                </a:rPr>
                <a:t>service and reputation. There is </a:t>
              </a:r>
              <a:r>
                <a:rPr lang="en-CA" sz="1200" dirty="0" smtClean="0">
                  <a:solidFill>
                    <a:schemeClr val="tx1"/>
                  </a:solidFill>
                </a:rPr>
                <a:t>increased </a:t>
              </a:r>
              <a:r>
                <a:rPr lang="en-CA" sz="1200" dirty="0">
                  <a:solidFill>
                    <a:schemeClr val="tx1"/>
                  </a:solidFill>
                </a:rPr>
                <a:t>pressure to improve product and service </a:t>
              </a:r>
              <a:r>
                <a:rPr lang="en-CA" sz="1200" dirty="0" smtClean="0">
                  <a:solidFill>
                    <a:schemeClr val="tx1"/>
                  </a:solidFill>
                </a:rPr>
                <a:t>delivery, </a:t>
              </a:r>
              <a:r>
                <a:rPr lang="en-CA" sz="1200" dirty="0">
                  <a:solidFill>
                    <a:schemeClr val="tx1"/>
                  </a:solidFill>
                </a:rPr>
                <a:t>as well as quality. Digital </a:t>
              </a:r>
              <a:r>
                <a:rPr lang="en-CA" sz="1200" dirty="0" smtClean="0">
                  <a:solidFill>
                    <a:schemeClr val="tx1"/>
                  </a:solidFill>
                </a:rPr>
                <a:t>twin </a:t>
              </a:r>
              <a:r>
                <a:rPr lang="en-CA" sz="1200" dirty="0">
                  <a:solidFill>
                    <a:schemeClr val="tx1"/>
                  </a:solidFill>
                </a:rPr>
                <a:t>offers the preventative and predictive capabilities to make sure these needs are met. </a:t>
              </a: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388" y="3283951"/>
              <a:ext cx="1615444" cy="682753"/>
            </a:xfrm>
            <a:prstGeom prst="rect">
              <a:avLst/>
            </a:prstGeom>
          </p:spPr>
        </p:pic>
      </p:grpSp>
      <p:sp>
        <p:nvSpPr>
          <p:cNvPr id="19" name="Text Placeholder 2"/>
          <p:cNvSpPr txBox="1">
            <a:spLocks/>
          </p:cNvSpPr>
          <p:nvPr/>
        </p:nvSpPr>
        <p:spPr>
          <a:xfrm>
            <a:off x="249302" y="1163748"/>
            <a:ext cx="8627997" cy="704901"/>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400" dirty="0" smtClean="0"/>
              <a:t>Follow Info-Tech’s research to provide an understanding of the benefits and capabilities of digital </a:t>
            </a:r>
            <a:r>
              <a:rPr lang="en-US" sz="1400" dirty="0"/>
              <a:t>t</a:t>
            </a:r>
            <a:r>
              <a:rPr lang="en-US" sz="1400" dirty="0" smtClean="0"/>
              <a:t>win technology for your IT team and business stakeholders. </a:t>
            </a:r>
          </a:p>
          <a:p>
            <a:pPr marL="0" indent="0">
              <a:buFont typeface="Arial" pitchFamily="34" charset="0"/>
              <a:buNone/>
            </a:pPr>
            <a:endParaRPr lang="en-CA" dirty="0"/>
          </a:p>
        </p:txBody>
      </p:sp>
    </p:spTree>
    <p:extLst>
      <p:ext uri="{BB962C8B-B14F-4D97-AF65-F5344CB8AC3E}">
        <p14:creationId xmlns:p14="http://schemas.microsoft.com/office/powerpoint/2010/main" val="2878458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p:nvPr/>
        </p:nvSpPr>
        <p:spPr>
          <a:xfrm>
            <a:off x="-1" y="-19050"/>
            <a:ext cx="9144001" cy="11845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spcAft>
                <a:spcPts val="800"/>
              </a:spcAft>
            </a:pPr>
            <a:r>
              <a:rPr lang="en-CA" sz="2400" dirty="0" smtClean="0"/>
              <a:t>General Electric (GE) assists hospitals with strategic planning using digital </a:t>
            </a:r>
            <a:r>
              <a:rPr lang="en-CA" sz="2400" dirty="0"/>
              <a:t>t</a:t>
            </a:r>
            <a:r>
              <a:rPr lang="en-CA" sz="2400" dirty="0" smtClean="0"/>
              <a:t>win technology </a:t>
            </a:r>
            <a:endParaRPr lang="en-CA" sz="2400" dirty="0">
              <a:latin typeface="+mj-lt"/>
            </a:endParaRPr>
          </a:p>
        </p:txBody>
      </p:sp>
      <p:sp>
        <p:nvSpPr>
          <p:cNvPr id="3" name="Rectangle 3"/>
          <p:cNvSpPr/>
          <p:nvPr/>
        </p:nvSpPr>
        <p:spPr>
          <a:xfrm>
            <a:off x="-1" y="1884974"/>
            <a:ext cx="5149971" cy="4642413"/>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CA" sz="1200" dirty="0">
              <a:latin typeface="+mj-lt"/>
            </a:endParaRPr>
          </a:p>
        </p:txBody>
      </p:sp>
      <p:sp>
        <p:nvSpPr>
          <p:cNvPr id="4" name="TextBox 3"/>
          <p:cNvSpPr txBox="1"/>
          <p:nvPr/>
        </p:nvSpPr>
        <p:spPr>
          <a:xfrm>
            <a:off x="227373" y="2149622"/>
            <a:ext cx="4656763" cy="4139595"/>
          </a:xfrm>
          <a:prstGeom prst="rect">
            <a:avLst/>
          </a:prstGeom>
        </p:spPr>
        <p:txBody>
          <a:bodyPr wrap="square" rtlCol="0">
            <a:spAutoFit/>
          </a:bodyPr>
          <a:lstStyle/>
          <a:p>
            <a:pPr>
              <a:spcAft>
                <a:spcPts val="600"/>
              </a:spcAft>
            </a:pPr>
            <a:r>
              <a:rPr lang="en-CA" sz="1200" b="1" dirty="0" smtClean="0">
                <a:solidFill>
                  <a:schemeClr val="bg1"/>
                </a:solidFill>
              </a:rPr>
              <a:t>Situation</a:t>
            </a:r>
          </a:p>
          <a:p>
            <a:pPr>
              <a:spcAft>
                <a:spcPts val="600"/>
              </a:spcAft>
            </a:pPr>
            <a:r>
              <a:rPr lang="en-CA" sz="1200" dirty="0" smtClean="0">
                <a:solidFill>
                  <a:schemeClr val="bg1"/>
                </a:solidFill>
              </a:rPr>
              <a:t>GE is partnering with hospital networks to assist them with strategic planning. Today, healthcare delivery networks are becoming ever more integrated. </a:t>
            </a:r>
            <a:r>
              <a:rPr lang="en-CA" sz="1200" dirty="0">
                <a:solidFill>
                  <a:schemeClr val="bg1"/>
                </a:solidFill>
              </a:rPr>
              <a:t>H</a:t>
            </a:r>
            <a:r>
              <a:rPr lang="en-CA" sz="1200" dirty="0" smtClean="0">
                <a:solidFill>
                  <a:schemeClr val="bg1"/>
                </a:solidFill>
              </a:rPr>
              <a:t>ealthcare leaders have to manage a complex portfolio of clinics, outpatient centers, and hospitals. These integrated processes make strategic planning in each part of the care delivery stream more difficult to predict. </a:t>
            </a:r>
            <a:endParaRPr lang="en-CA" sz="1200" dirty="0">
              <a:solidFill>
                <a:schemeClr val="bg1"/>
              </a:solidFill>
            </a:endParaRPr>
          </a:p>
          <a:p>
            <a:pPr>
              <a:spcBef>
                <a:spcPts val="600"/>
              </a:spcBef>
              <a:spcAft>
                <a:spcPts val="600"/>
              </a:spcAft>
            </a:pPr>
            <a:r>
              <a:rPr lang="en-CA" sz="1200" b="1" dirty="0" smtClean="0">
                <a:solidFill>
                  <a:schemeClr val="bg1"/>
                </a:solidFill>
              </a:rPr>
              <a:t>Digital twin simulations</a:t>
            </a:r>
          </a:p>
          <a:p>
            <a:pPr>
              <a:spcAft>
                <a:spcPts val="600"/>
              </a:spcAft>
            </a:pPr>
            <a:r>
              <a:rPr lang="en-CA" sz="1200" dirty="0" smtClean="0">
                <a:solidFill>
                  <a:schemeClr val="bg1"/>
                </a:solidFill>
              </a:rPr>
              <a:t>As a result, hospitals are partnering with GE to redesign healthcare system dynamics. These dynamics include elements such as bed mix, staffing, model of care, floor plan, and bed algorithms. GE is using digital </a:t>
            </a:r>
            <a:r>
              <a:rPr lang="en-CA" sz="1200" dirty="0">
                <a:solidFill>
                  <a:schemeClr val="bg1"/>
                </a:solidFill>
              </a:rPr>
              <a:t>t</a:t>
            </a:r>
            <a:r>
              <a:rPr lang="en-CA" sz="1200" dirty="0" smtClean="0">
                <a:solidFill>
                  <a:schemeClr val="bg1"/>
                </a:solidFill>
              </a:rPr>
              <a:t>win technology to assist with redesign of hospitals as well as creation of new hospitals. </a:t>
            </a:r>
          </a:p>
          <a:p>
            <a:pPr>
              <a:spcBef>
                <a:spcPts val="600"/>
              </a:spcBef>
              <a:spcAft>
                <a:spcPts val="600"/>
              </a:spcAft>
            </a:pPr>
            <a:r>
              <a:rPr lang="en-CA" sz="1200" b="1" dirty="0">
                <a:solidFill>
                  <a:schemeClr val="bg1"/>
                </a:solidFill>
              </a:rPr>
              <a:t>Results </a:t>
            </a:r>
          </a:p>
          <a:p>
            <a:pPr>
              <a:spcAft>
                <a:spcPts val="600"/>
              </a:spcAft>
            </a:pPr>
            <a:r>
              <a:rPr lang="en-CA" sz="1200" dirty="0" smtClean="0">
                <a:solidFill>
                  <a:schemeClr val="bg1"/>
                </a:solidFill>
              </a:rPr>
              <a:t>Traditional ways of hospital redesign relies on tribal knowledge and basic analysis. Compared to the traditional way, GE consultants using </a:t>
            </a:r>
            <a:r>
              <a:rPr lang="en-CA" sz="1200" dirty="0">
                <a:solidFill>
                  <a:schemeClr val="bg1"/>
                </a:solidFill>
              </a:rPr>
              <a:t>d</a:t>
            </a:r>
            <a:r>
              <a:rPr lang="en-CA" sz="1200" dirty="0" smtClean="0">
                <a:solidFill>
                  <a:schemeClr val="bg1"/>
                </a:solidFill>
              </a:rPr>
              <a:t>igital </a:t>
            </a:r>
            <a:r>
              <a:rPr lang="en-CA" sz="1200" dirty="0">
                <a:solidFill>
                  <a:schemeClr val="bg1"/>
                </a:solidFill>
              </a:rPr>
              <a:t>t</a:t>
            </a:r>
            <a:r>
              <a:rPr lang="en-CA" sz="1200" dirty="0" smtClean="0">
                <a:solidFill>
                  <a:schemeClr val="bg1"/>
                </a:solidFill>
              </a:rPr>
              <a:t>win technology have modelled &gt;1,000 hospital beds 75% faster than teams of PhDs using traditional methods.  </a:t>
            </a:r>
          </a:p>
        </p:txBody>
      </p:sp>
      <p:sp>
        <p:nvSpPr>
          <p:cNvPr id="5" name="TextBox 4"/>
          <p:cNvSpPr txBox="1"/>
          <p:nvPr/>
        </p:nvSpPr>
        <p:spPr>
          <a:xfrm>
            <a:off x="5073593" y="2183846"/>
            <a:ext cx="3968018" cy="461665"/>
          </a:xfrm>
          <a:prstGeom prst="rect">
            <a:avLst/>
          </a:prstGeom>
        </p:spPr>
        <p:txBody>
          <a:bodyPr wrap="square" rtlCol="0">
            <a:spAutoFit/>
          </a:bodyPr>
          <a:lstStyle/>
          <a:p>
            <a:pPr algn="ctr"/>
            <a:r>
              <a:rPr lang="en-CA" sz="1200" b="1" dirty="0" smtClean="0"/>
              <a:t>The GE partnership demonstrates the following digital </a:t>
            </a:r>
            <a:r>
              <a:rPr lang="en-CA" sz="1200" b="1" dirty="0"/>
              <a:t>t</a:t>
            </a:r>
            <a:r>
              <a:rPr lang="en-CA" sz="1200" b="1" dirty="0" smtClean="0"/>
              <a:t>win use case:</a:t>
            </a:r>
          </a:p>
        </p:txBody>
      </p:sp>
      <p:sp>
        <p:nvSpPr>
          <p:cNvPr id="7" name="Rectangle 6"/>
          <p:cNvSpPr/>
          <p:nvPr/>
        </p:nvSpPr>
        <p:spPr>
          <a:xfrm>
            <a:off x="6262328" y="3318823"/>
            <a:ext cx="1664656" cy="429949"/>
          </a:xfrm>
          <a:prstGeom prst="rect">
            <a:avLst/>
          </a:prstGeom>
          <a:solidFill>
            <a:srgbClr val="ADADA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smtClean="0"/>
              <a:t>Asset Digital Twin</a:t>
            </a:r>
            <a:endParaRPr lang="en-CA" sz="1000" dirty="0"/>
          </a:p>
        </p:txBody>
      </p:sp>
      <p:sp>
        <p:nvSpPr>
          <p:cNvPr id="8" name="Rectangle 7"/>
          <p:cNvSpPr/>
          <p:nvPr/>
        </p:nvSpPr>
        <p:spPr>
          <a:xfrm>
            <a:off x="6262328" y="3835385"/>
            <a:ext cx="1664656" cy="429949"/>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smtClean="0"/>
              <a:t>Area Digital Twin</a:t>
            </a:r>
            <a:endParaRPr lang="en-CA" sz="1000" dirty="0"/>
          </a:p>
        </p:txBody>
      </p:sp>
      <p:sp>
        <p:nvSpPr>
          <p:cNvPr id="9" name="Rectangle 8"/>
          <p:cNvSpPr/>
          <p:nvPr/>
        </p:nvSpPr>
        <p:spPr>
          <a:xfrm>
            <a:off x="6262328" y="4351947"/>
            <a:ext cx="1664656" cy="429949"/>
          </a:xfrm>
          <a:prstGeom prst="rect">
            <a:avLst/>
          </a:prstGeom>
          <a:solidFill>
            <a:srgbClr val="ADADA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smtClean="0"/>
              <a:t>Human Digital Twin</a:t>
            </a:r>
            <a:endParaRPr lang="en-CA" sz="1000" dirty="0"/>
          </a:p>
        </p:txBody>
      </p:sp>
      <p:grpSp>
        <p:nvGrpSpPr>
          <p:cNvPr id="12" name="Group 11"/>
          <p:cNvGrpSpPr/>
          <p:nvPr/>
        </p:nvGrpSpPr>
        <p:grpSpPr>
          <a:xfrm>
            <a:off x="-1" y="1139383"/>
            <a:ext cx="9144001" cy="796519"/>
            <a:chOff x="-2" y="294436"/>
            <a:chExt cx="9144001" cy="796519"/>
          </a:xfrm>
          <a:solidFill>
            <a:schemeClr val="accent3"/>
          </a:solidFill>
        </p:grpSpPr>
        <p:sp>
          <p:nvSpPr>
            <p:cNvPr id="13" name="Rectangle 12"/>
            <p:cNvSpPr/>
            <p:nvPr/>
          </p:nvSpPr>
          <p:spPr>
            <a:xfrm>
              <a:off x="-2" y="294436"/>
              <a:ext cx="9144001" cy="796519"/>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800" b="1" dirty="0" smtClean="0"/>
                <a:t>CASE STUDY</a:t>
              </a:r>
              <a:endParaRPr lang="en-CA" sz="2800" b="1" dirty="0"/>
            </a:p>
          </p:txBody>
        </p:sp>
        <p:sp>
          <p:nvSpPr>
            <p:cNvPr id="14" name="TextBox 13"/>
            <p:cNvSpPr txBox="1"/>
            <p:nvPr/>
          </p:nvSpPr>
          <p:spPr>
            <a:xfrm>
              <a:off x="3260376" y="374666"/>
              <a:ext cx="870437" cy="612155"/>
            </a:xfrm>
            <a:prstGeom prst="rect">
              <a:avLst/>
            </a:prstGeom>
            <a:solidFill>
              <a:schemeClr val="accent1"/>
            </a:solidFill>
          </p:spPr>
          <p:txBody>
            <a:bodyPr wrap="square" rtlCol="0">
              <a:spAutoFit/>
            </a:bodyPr>
            <a:lstStyle/>
            <a:p>
              <a:pPr algn="r">
                <a:lnSpc>
                  <a:spcPct val="150000"/>
                </a:lnSpc>
              </a:pPr>
              <a:r>
                <a:rPr lang="en-CA" sz="1200" b="1" dirty="0" smtClean="0">
                  <a:solidFill>
                    <a:schemeClr val="bg1"/>
                  </a:solidFill>
                </a:rPr>
                <a:t>Industry</a:t>
              </a:r>
            </a:p>
            <a:p>
              <a:pPr algn="r">
                <a:lnSpc>
                  <a:spcPct val="150000"/>
                </a:lnSpc>
              </a:pPr>
              <a:r>
                <a:rPr lang="en-CA" sz="1200" b="1" dirty="0" smtClean="0">
                  <a:solidFill>
                    <a:schemeClr val="bg1"/>
                  </a:solidFill>
                </a:rPr>
                <a:t>Source</a:t>
              </a:r>
              <a:endParaRPr lang="en-CA" sz="1200" b="1" dirty="0">
                <a:solidFill>
                  <a:schemeClr val="bg1"/>
                </a:solidFill>
              </a:endParaRPr>
            </a:p>
          </p:txBody>
        </p:sp>
        <p:cxnSp>
          <p:nvCxnSpPr>
            <p:cNvPr id="15" name="Straight Connector 14"/>
            <p:cNvCxnSpPr/>
            <p:nvPr/>
          </p:nvCxnSpPr>
          <p:spPr>
            <a:xfrm>
              <a:off x="3312464" y="430860"/>
              <a:ext cx="0" cy="501833"/>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noFill/>
            <a:ln>
              <a:noFill/>
            </a:ln>
            <a:effectLst>
              <a:outerShdw blurRad="25400" dist="25400" dir="2700000" algn="tl" rotWithShape="0">
                <a:prstClr val="black">
                  <a:alpha val="15000"/>
                </a:prstClr>
              </a:outerShdw>
            </a:effectLst>
          </p:spPr>
        </p:pic>
        <p:sp>
          <p:nvSpPr>
            <p:cNvPr id="17" name="Text Placeholder 9"/>
            <p:cNvSpPr txBox="1">
              <a:spLocks/>
            </p:cNvSpPr>
            <p:nvPr/>
          </p:nvSpPr>
          <p:spPr>
            <a:xfrm>
              <a:off x="4130812" y="374667"/>
              <a:ext cx="4910797" cy="646330"/>
            </a:xfrm>
            <a:prstGeom prst="rect">
              <a:avLst/>
            </a:prstGeom>
            <a:noFill/>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b="0" i="1" dirty="0" smtClean="0"/>
                <a:t>Healthcare</a:t>
              </a:r>
            </a:p>
            <a:p>
              <a:r>
                <a:rPr lang="en-CA" b="0" i="1" dirty="0" smtClean="0"/>
                <a:t>Digital </a:t>
              </a:r>
              <a:r>
                <a:rPr lang="en-CA" b="0" i="1" dirty="0"/>
                <a:t>Twins Revolutionize Strategic Planning in </a:t>
              </a:r>
              <a:r>
                <a:rPr lang="en-CA" b="0" i="1" dirty="0" smtClean="0"/>
                <a:t>Healthcare</a:t>
              </a:r>
            </a:p>
          </p:txBody>
        </p:sp>
      </p:grpSp>
      <p:grpSp>
        <p:nvGrpSpPr>
          <p:cNvPr id="19" name="Group 18"/>
          <p:cNvGrpSpPr/>
          <p:nvPr/>
        </p:nvGrpSpPr>
        <p:grpSpPr>
          <a:xfrm>
            <a:off x="5339427" y="5947569"/>
            <a:ext cx="3804573" cy="246221"/>
            <a:chOff x="4727275" y="5975722"/>
            <a:chExt cx="4213955" cy="246221"/>
          </a:xfrm>
        </p:grpSpPr>
        <p:sp>
          <p:nvSpPr>
            <p:cNvPr id="20" name="Rectangle 19"/>
            <p:cNvSpPr/>
            <p:nvPr/>
          </p:nvSpPr>
          <p:spPr>
            <a:xfrm>
              <a:off x="4727275" y="5986113"/>
              <a:ext cx="365856" cy="214975"/>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 dirty="0"/>
            </a:p>
          </p:txBody>
        </p:sp>
        <p:sp>
          <p:nvSpPr>
            <p:cNvPr id="21" name="TextBox 20"/>
            <p:cNvSpPr txBox="1"/>
            <p:nvPr/>
          </p:nvSpPr>
          <p:spPr>
            <a:xfrm>
              <a:off x="5093131" y="5975722"/>
              <a:ext cx="3848099" cy="246221"/>
            </a:xfrm>
            <a:prstGeom prst="rect">
              <a:avLst/>
            </a:prstGeom>
          </p:spPr>
          <p:txBody>
            <a:bodyPr wrap="square" rtlCol="0">
              <a:spAutoFit/>
            </a:bodyPr>
            <a:lstStyle/>
            <a:p>
              <a:r>
                <a:rPr lang="en-CA" sz="1000" i="1" dirty="0" smtClean="0"/>
                <a:t>Relevant Digital Twin Use Case</a:t>
              </a:r>
            </a:p>
          </p:txBody>
        </p:sp>
      </p:grpSp>
      <p:sp>
        <p:nvSpPr>
          <p:cNvPr id="22" name="TextBox 21"/>
          <p:cNvSpPr txBox="1"/>
          <p:nvPr/>
        </p:nvSpPr>
        <p:spPr>
          <a:xfrm>
            <a:off x="5228231" y="5619732"/>
            <a:ext cx="1371600" cy="246221"/>
          </a:xfrm>
          <a:prstGeom prst="rect">
            <a:avLst/>
          </a:prstGeom>
        </p:spPr>
        <p:txBody>
          <a:bodyPr wrap="square" rtlCol="0">
            <a:spAutoFit/>
          </a:bodyPr>
          <a:lstStyle/>
          <a:p>
            <a:r>
              <a:rPr lang="en-CA" sz="1000" b="1" dirty="0" smtClean="0"/>
              <a:t>Legend </a:t>
            </a:r>
          </a:p>
        </p:txBody>
      </p:sp>
    </p:spTree>
    <p:extLst>
      <p:ext uri="{BB962C8B-B14F-4D97-AF65-F5344CB8AC3E}">
        <p14:creationId xmlns:p14="http://schemas.microsoft.com/office/powerpoint/2010/main" val="1389267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these icons to help direct you as you navigate this research </a:t>
            </a:r>
            <a:endParaRPr lang="en-US" dirty="0"/>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dirty="0" smtClean="0"/>
              <a:t>This icon denotes a slide where a supporting Info-Tech tool or template will help you perform the activity or step associated with the slide. Refer to the supporting tool or template to get the best results and proceed to the next step of the project.</a:t>
            </a:r>
            <a:endParaRPr lang="en-US" sz="1400" dirty="0"/>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US" sz="1400" dirty="0" smtClean="0"/>
              <a:t>This icon denotes a slide with an associated activity. The activity can be performed either as part of your project or with the support of Info-Tech team members, who will come onsite to facilitate a workshop for your organization.</a:t>
            </a:r>
            <a:endParaRPr lang="en-US" sz="1400" dirty="0"/>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smtClean="0"/>
              <a:t>Use these icons to help guide you through each step of the blueprint and direct you to content related to the recommended activities. </a:t>
            </a:r>
            <a:endParaRPr lang="en-US" sz="1400" dirty="0"/>
          </a:p>
        </p:txBody>
      </p:sp>
    </p:spTree>
    <p:extLst>
      <p:ext uri="{BB962C8B-B14F-4D97-AF65-F5344CB8AC3E}">
        <p14:creationId xmlns:p14="http://schemas.microsoft.com/office/powerpoint/2010/main" val="42392308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ounded Rectangle 69"/>
          <p:cNvSpPr/>
          <p:nvPr/>
        </p:nvSpPr>
        <p:spPr>
          <a:xfrm>
            <a:off x="4759870"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71" name="Rounded Rectangle 70"/>
          <p:cNvSpPr/>
          <p:nvPr/>
        </p:nvSpPr>
        <p:spPr>
          <a:xfrm>
            <a:off x="371737"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72" name="Rectangle 71"/>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cxnSp>
        <p:nvCxnSpPr>
          <p:cNvPr id="73" name="Straight Arrow Connector 72"/>
          <p:cNvCxnSpPr>
            <a:stCxn id="85" idx="2"/>
          </p:cNvCxnSpPr>
          <p:nvPr/>
        </p:nvCxnSpPr>
        <p:spPr>
          <a:xfrm>
            <a:off x="821792" y="2920539"/>
            <a:ext cx="7783954" cy="0"/>
          </a:xfrm>
          <a:prstGeom prst="straightConnector1">
            <a:avLst/>
          </a:prstGeom>
          <a:noFill/>
          <a:ln w="38100" cap="flat" cmpd="sng" algn="ctr">
            <a:solidFill>
              <a:srgbClr val="FFFFFF">
                <a:lumMod val="85000"/>
              </a:srgbClr>
            </a:solidFill>
            <a:prstDash val="sysDot"/>
            <a:tailEnd type="triangle" w="lg" len="med"/>
          </a:ln>
          <a:effectLst/>
        </p:spPr>
      </p:cxnSp>
      <p:grpSp>
        <p:nvGrpSpPr>
          <p:cNvPr id="74" name="Group 73"/>
          <p:cNvGrpSpPr/>
          <p:nvPr/>
        </p:nvGrpSpPr>
        <p:grpSpPr>
          <a:xfrm>
            <a:off x="6985746" y="2025295"/>
            <a:ext cx="1636677" cy="2763778"/>
            <a:chOff x="6637354" y="1574599"/>
            <a:chExt cx="1636677" cy="2763778"/>
          </a:xfrm>
        </p:grpSpPr>
        <p:sp>
          <p:nvSpPr>
            <p:cNvPr id="75" name="Oval 74"/>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76" name="TextBox 75"/>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497EA9"/>
                  </a:solidFill>
                  <a:effectLst/>
                  <a:uLnTx/>
                  <a:uFillTx/>
                </a:rPr>
                <a:t>Consulting</a:t>
              </a:r>
            </a:p>
          </p:txBody>
        </p:sp>
        <p:sp>
          <p:nvSpPr>
            <p:cNvPr id="77" name="TextBox 76"/>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does not have the time or the knowledge to take this project on. We need assistance through the entirety of this project.”</a:t>
              </a:r>
            </a:p>
          </p:txBody>
        </p:sp>
        <p:pic>
          <p:nvPicPr>
            <p:cNvPr id="78" name="Picture 7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79" name="Group 78"/>
          <p:cNvGrpSpPr/>
          <p:nvPr/>
        </p:nvGrpSpPr>
        <p:grpSpPr>
          <a:xfrm>
            <a:off x="2345378" y="1877373"/>
            <a:ext cx="2129440" cy="2937609"/>
            <a:chOff x="2807522" y="2074912"/>
            <a:chExt cx="2129440" cy="2937609"/>
          </a:xfrm>
        </p:grpSpPr>
        <p:sp>
          <p:nvSpPr>
            <p:cNvPr id="80" name="Oval 79"/>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81" name="TextBox 80"/>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b="1" i="0" u="none" strike="noStrike" kern="0" cap="none" spc="0" normalizeH="0" baseline="0" noProof="0" dirty="0" smtClean="0">
                  <a:ln>
                    <a:noFill/>
                  </a:ln>
                  <a:solidFill>
                    <a:srgbClr val="365D7E"/>
                  </a:solidFill>
                  <a:effectLst/>
                  <a:uLnTx/>
                  <a:uFillTx/>
                </a:rPr>
                <a:t>Guided Implementation</a:t>
              </a:r>
            </a:p>
          </p:txBody>
        </p:sp>
        <p:sp>
          <p:nvSpPr>
            <p:cNvPr id="82" name="TextBox 81"/>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83" name="Picture 8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84" name="Group 83"/>
          <p:cNvGrpSpPr/>
          <p:nvPr/>
        </p:nvGrpSpPr>
        <p:grpSpPr>
          <a:xfrm>
            <a:off x="377551" y="2025295"/>
            <a:ext cx="1628660" cy="2794213"/>
            <a:chOff x="1266026" y="2731218"/>
            <a:chExt cx="1628660" cy="2794213"/>
          </a:xfrm>
        </p:grpSpPr>
        <p:sp>
          <p:nvSpPr>
            <p:cNvPr id="85" name="Oval 84"/>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86" name="TextBox 85"/>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29475F"/>
                  </a:solidFill>
                  <a:effectLst/>
                  <a:uLnTx/>
                  <a:uFillTx/>
                </a:rPr>
                <a:t>DIY Toolkit</a:t>
              </a:r>
            </a:p>
          </p:txBody>
        </p:sp>
        <p:sp>
          <p:nvSpPr>
            <p:cNvPr id="87" name="TextBox 86"/>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88" name="Picture 8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89" name="Group 88"/>
          <p:cNvGrpSpPr/>
          <p:nvPr/>
        </p:nvGrpSpPr>
        <p:grpSpPr>
          <a:xfrm>
            <a:off x="5011414" y="2025295"/>
            <a:ext cx="1635165" cy="2795710"/>
            <a:chOff x="4834633" y="1938352"/>
            <a:chExt cx="1635165" cy="2795710"/>
          </a:xfrm>
        </p:grpSpPr>
        <p:sp>
          <p:nvSpPr>
            <p:cNvPr id="90" name="Oval 89"/>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91" name="TextBox 90"/>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3F6D93"/>
                  </a:solidFill>
                  <a:effectLst/>
                  <a:uLnTx/>
                  <a:uFillTx/>
                </a:rPr>
                <a:t>Workshop</a:t>
              </a:r>
            </a:p>
          </p:txBody>
        </p:sp>
        <p:sp>
          <p:nvSpPr>
            <p:cNvPr id="92" name="TextBox 91"/>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93" name="Picture 9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94" name="Rectangle 93"/>
          <p:cNvSpPr/>
          <p:nvPr/>
        </p:nvSpPr>
        <p:spPr>
          <a:xfrm>
            <a:off x="906270"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29475F"/>
                </a:solidFill>
                <a:effectLst/>
                <a:uLnTx/>
                <a:uFillTx/>
              </a:rPr>
              <a:t>Diagnostics and consistent frameworks used throughout all four options</a:t>
            </a:r>
          </a:p>
        </p:txBody>
      </p:sp>
      <p:sp>
        <p:nvSpPr>
          <p:cNvPr id="2" name="Title 1"/>
          <p:cNvSpPr>
            <a:spLocks noGrp="1"/>
          </p:cNvSpPr>
          <p:nvPr>
            <p:ph type="title"/>
          </p:nvPr>
        </p:nvSpPr>
        <p:spPr>
          <a:xfrm>
            <a:off x="257175" y="255588"/>
            <a:ext cx="8201026" cy="877887"/>
          </a:xfrm>
        </p:spPr>
        <p:txBody>
          <a:bodyPr/>
          <a:lstStyle/>
          <a:p>
            <a:pPr lvl="0"/>
            <a:r>
              <a:rPr lang="en-CA" dirty="0"/>
              <a:t>Info-Tech offers various levels of support to best suit your </a:t>
            </a:r>
            <a:r>
              <a:rPr lang="en-CA" dirty="0" smtClean="0"/>
              <a:t>needs</a:t>
            </a:r>
            <a:endParaRPr lang="en-CA" dirty="0"/>
          </a:p>
        </p:txBody>
      </p:sp>
    </p:spTree>
    <p:extLst>
      <p:ext uri="{BB962C8B-B14F-4D97-AF65-F5344CB8AC3E}">
        <p14:creationId xmlns:p14="http://schemas.microsoft.com/office/powerpoint/2010/main" val="39603445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24962987"/>
              </p:ext>
            </p:extLst>
          </p:nvPr>
        </p:nvGraphicFramePr>
        <p:xfrm>
          <a:off x="1202103" y="1589010"/>
          <a:ext cx="6263784" cy="4896338"/>
        </p:xfrm>
        <a:graphic>
          <a:graphicData uri="http://schemas.openxmlformats.org/drawingml/2006/table">
            <a:tbl>
              <a:tblPr firstRow="1" bandRow="1">
                <a:tableStyleId>{5C22544A-7EE6-4342-B048-85BDC9FD1C3A}</a:tableStyleId>
              </a:tblPr>
              <a:tblGrid>
                <a:gridCol w="1191600"/>
                <a:gridCol w="2536092"/>
                <a:gridCol w="2536092"/>
              </a:tblGrid>
              <a:tr h="1632242">
                <a:tc>
                  <a:txBody>
                    <a:bodyPr/>
                    <a:lstStyle/>
                    <a:p>
                      <a:pPr algn="ctr"/>
                      <a:r>
                        <a:rPr lang="en-CA" sz="1000" dirty="0" smtClean="0">
                          <a:solidFill>
                            <a:schemeClr val="bg1"/>
                          </a:solidFill>
                        </a:rPr>
                        <a:t>Best-Practice Toolkit</a:t>
                      </a:r>
                      <a:endParaRPr lang="en-CA" sz="1000"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1000" dirty="0" smtClean="0">
                          <a:solidFill>
                            <a:schemeClr val="tx1"/>
                          </a:solidFill>
                        </a:rPr>
                        <a:t>1.1 Benefits</a:t>
                      </a:r>
                      <a:r>
                        <a:rPr lang="en-CA" sz="1000" baseline="0" dirty="0" smtClean="0">
                          <a:solidFill>
                            <a:schemeClr val="tx1"/>
                          </a:solidFill>
                        </a:rPr>
                        <a:t> of Digital Twin</a:t>
                      </a:r>
                      <a:endParaRPr lang="en-CA" sz="400" b="0" dirty="0" smtClean="0">
                        <a:solidFill>
                          <a:schemeClr val="tx1"/>
                        </a:solidFill>
                      </a:endParaRPr>
                    </a:p>
                    <a:p>
                      <a:pPr>
                        <a:spcAft>
                          <a:spcPts val="600"/>
                        </a:spcAft>
                      </a:pPr>
                      <a:r>
                        <a:rPr lang="en-CA" sz="1000" dirty="0" smtClean="0">
                          <a:solidFill>
                            <a:schemeClr val="tx1"/>
                          </a:solidFill>
                        </a:rPr>
                        <a:t>1.2 Use</a:t>
                      </a:r>
                      <a:r>
                        <a:rPr lang="en-CA" sz="1000" baseline="0" dirty="0" smtClean="0">
                          <a:solidFill>
                            <a:schemeClr val="tx1"/>
                          </a:solidFill>
                        </a:rPr>
                        <a:t> Cases for Digital Twin</a:t>
                      </a:r>
                      <a:endParaRPr lang="en-CA" sz="1000" dirty="0" smtClean="0">
                        <a:solidFill>
                          <a:schemeClr val="tx1"/>
                        </a:solidFill>
                      </a:endParaRPr>
                    </a:p>
                    <a:p>
                      <a:pPr>
                        <a:spcAft>
                          <a:spcPts val="600"/>
                        </a:spcAft>
                      </a:pPr>
                      <a:endParaRPr lang="en-CA" sz="100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2.1 How Will Digital Twin Fit Into Your Organization? </a:t>
                      </a:r>
                      <a:endParaRPr kumimoji="0" lang="en-CA" sz="400" b="0" i="0" u="none" strike="noStrike" kern="1200" cap="none" spc="0" normalizeH="0" baseline="0" noProof="0" dirty="0" smtClean="0">
                        <a:ln>
                          <a:noFill/>
                        </a:ln>
                        <a:solidFill>
                          <a:srgbClr val="333333"/>
                        </a:solidFill>
                        <a:effectLst/>
                        <a:uLnTx/>
                        <a:uFillTx/>
                        <a:latin typeface="+mn-lt"/>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2.2 Communicate Your Digital Twin Investment</a:t>
                      </a:r>
                    </a:p>
                    <a:p>
                      <a:pPr marL="0" indent="0">
                        <a:spcAft>
                          <a:spcPts val="600"/>
                        </a:spcAft>
                        <a:buSzPct val="175000"/>
                        <a:buNone/>
                      </a:pPr>
                      <a:endParaRPr lang="en-CA" sz="1000" b="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632242">
                <a:tc>
                  <a:txBody>
                    <a:bodyPr/>
                    <a:lstStyle/>
                    <a:p>
                      <a:pPr algn="ctr"/>
                      <a:r>
                        <a:rPr lang="en-CA" sz="1000" b="1" dirty="0" smtClean="0">
                          <a:solidFill>
                            <a:schemeClr val="bg1"/>
                          </a:solidFill>
                        </a:rPr>
                        <a:t>Guided Implementations</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CA" sz="1000" b="0" dirty="0" smtClean="0"/>
                        <a:t>Understand</a:t>
                      </a:r>
                      <a:r>
                        <a:rPr lang="en-CA" sz="1000" b="0" baseline="0" dirty="0" smtClean="0"/>
                        <a:t> the digital twin basics.</a:t>
                      </a:r>
                      <a:r>
                        <a:rPr lang="en-US" sz="1000" b="0" dirty="0" smtClean="0">
                          <a:cs typeface="Open Sans"/>
                        </a:rPr>
                        <a:t> </a:t>
                      </a:r>
                    </a:p>
                    <a:p>
                      <a:pPr marL="0" indent="0">
                        <a:spcAft>
                          <a:spcPts val="600"/>
                        </a:spcAft>
                        <a:buSzPct val="150000"/>
                        <a:buNone/>
                      </a:pPr>
                      <a:endParaRPr lang="en-US" sz="1000" b="0" dirty="0" smtClean="0">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marR="0" lvl="0" indent="-228600" algn="l" defTabSz="914400" rtl="0" eaLnBrk="1" fontAlgn="auto" latinLnBrk="0" hangingPunct="1">
                        <a:lnSpc>
                          <a:spcPct val="100000"/>
                        </a:lnSpc>
                        <a:spcBef>
                          <a:spcPts val="0"/>
                        </a:spcBef>
                        <a:spcAft>
                          <a:spcPts val="600"/>
                        </a:spcAft>
                        <a:buClrTx/>
                        <a:buSzPct val="150000"/>
                        <a:buFontTx/>
                        <a:buBlip>
                          <a:blip r:embed="rId3"/>
                        </a:buBlip>
                        <a:tabLst/>
                        <a:defRPr/>
                      </a:pPr>
                      <a:r>
                        <a:rPr lang="en-CA" sz="1000" b="0" baseline="0" dirty="0" smtClean="0"/>
                        <a:t>Determine how digital twin fits with your organization.</a:t>
                      </a:r>
                      <a:endParaRPr lang="en-US" sz="1000" b="0" dirty="0" smtClean="0">
                        <a:cs typeface="Open Sans"/>
                      </a:endParaRPr>
                    </a:p>
                    <a:p>
                      <a:pPr marL="228600" marR="0" lvl="0" indent="-228600" algn="l" defTabSz="914400" rtl="0" eaLnBrk="1" fontAlgn="auto" latinLnBrk="0" hangingPunct="1">
                        <a:lnSpc>
                          <a:spcPct val="100000"/>
                        </a:lnSpc>
                        <a:spcBef>
                          <a:spcPts val="0"/>
                        </a:spcBef>
                        <a:spcAft>
                          <a:spcPts val="600"/>
                        </a:spcAft>
                        <a:buClrTx/>
                        <a:buSzPct val="150000"/>
                        <a:buFontTx/>
                        <a:buBlip>
                          <a:blip r:embed="rId3"/>
                        </a:buBlip>
                        <a:tabLst/>
                        <a:defRPr/>
                      </a:pPr>
                      <a:r>
                        <a:rPr lang="en-CA" sz="1000" b="0" dirty="0" smtClean="0"/>
                        <a:t>Presenting digital twin technology to stakeholders.</a:t>
                      </a:r>
                      <a:endParaRPr lang="en-CA" sz="1000" b="0" baseline="0" dirty="0" smtClean="0"/>
                    </a:p>
                    <a:p>
                      <a:pPr marL="228600" indent="-228600">
                        <a:spcAft>
                          <a:spcPts val="600"/>
                        </a:spcAft>
                        <a:buSzPct val="150000"/>
                        <a:buBlip>
                          <a:blip r:embed="rId3"/>
                        </a:buBlip>
                      </a:pPr>
                      <a:endParaRPr lang="en-US" sz="1000" b="0" dirty="0" smtClean="0">
                        <a:cs typeface="Open Sans"/>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900000">
                <a:tc>
                  <a:txBody>
                    <a:bodyPr/>
                    <a:lstStyle/>
                    <a:p>
                      <a:pPr algn="ctr"/>
                      <a:r>
                        <a:rPr lang="en-CA" sz="1000" b="1" dirty="0" smtClean="0">
                          <a:solidFill>
                            <a:schemeClr val="bg1"/>
                          </a:solidFill>
                        </a:rPr>
                        <a:t>Onsite</a:t>
                      </a:r>
                      <a:r>
                        <a:rPr lang="en-CA" sz="1000" b="1" baseline="0" dirty="0" smtClean="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smtClean="0"/>
                        <a:t>Module</a:t>
                      </a:r>
                      <a:r>
                        <a:rPr lang="en-CA" sz="1000" b="1" baseline="0" dirty="0" smtClean="0"/>
                        <a:t> 1</a:t>
                      </a:r>
                      <a:r>
                        <a:rPr lang="en-CA" sz="1000" b="1" dirty="0" smtClean="0"/>
                        <a:t>:</a:t>
                      </a:r>
                    </a:p>
                    <a:p>
                      <a:pPr marL="0" indent="0">
                        <a:buFont typeface="Arial" panose="020B0604020202020204" pitchFamily="34" charset="0"/>
                        <a:buNone/>
                      </a:pPr>
                      <a:r>
                        <a:rPr lang="en-CA" sz="1000" b="0" dirty="0" smtClean="0">
                          <a:solidFill>
                            <a:schemeClr val="tx1"/>
                          </a:solidFill>
                        </a:rPr>
                        <a:t>Understand Digital</a:t>
                      </a:r>
                      <a:r>
                        <a:rPr lang="en-CA" sz="1000" b="0" baseline="0" dirty="0" smtClean="0">
                          <a:solidFill>
                            <a:schemeClr val="tx1"/>
                          </a:solidFill>
                        </a:rPr>
                        <a:t> Twin,</a:t>
                      </a:r>
                      <a:r>
                        <a:rPr lang="en-CA" sz="1000" b="0" dirty="0" smtClean="0">
                          <a:solidFill>
                            <a:schemeClr val="tx1"/>
                          </a:solidFill>
                        </a:rPr>
                        <a:t> Including Its Fit and Benefits</a:t>
                      </a:r>
                      <a:endParaRPr lang="en-CA" sz="1000" b="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2</a:t>
                      </a:r>
                      <a:r>
                        <a:rPr lang="en-CA" sz="1000" b="1" dirty="0" smtClean="0"/>
                        <a:t>:</a:t>
                      </a:r>
                    </a:p>
                    <a:p>
                      <a:pPr marL="0" indent="0">
                        <a:buFont typeface="Arial" panose="020B0604020202020204" pitchFamily="34" charset="0"/>
                        <a:buNone/>
                      </a:pPr>
                      <a:r>
                        <a:rPr lang="en-CA" sz="1000" dirty="0" smtClean="0"/>
                        <a:t>Present Digital Twin to Organizational</a:t>
                      </a:r>
                      <a:r>
                        <a:rPr lang="en-CA" sz="1000" baseline="0" dirty="0" smtClean="0"/>
                        <a:t> Stakeholders</a:t>
                      </a:r>
                      <a:endParaRPr lang="en-CA" sz="1000" dirty="0" smtClean="0"/>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731854">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smtClean="0"/>
                        <a:t>Phase 1 Outcome:</a:t>
                      </a:r>
                    </a:p>
                    <a:p>
                      <a:pPr marL="171450" indent="-171450">
                        <a:buFont typeface="Arial" panose="020B0604020202020204" pitchFamily="34" charset="0"/>
                        <a:buChar char="•"/>
                      </a:pPr>
                      <a:r>
                        <a:rPr lang="en-CA" sz="1000" dirty="0" smtClean="0"/>
                        <a:t>Understand d</a:t>
                      </a:r>
                      <a:r>
                        <a:rPr lang="en-CA" sz="1000" baseline="0" dirty="0" smtClean="0"/>
                        <a:t>igital twin, including its benefits and use cases. </a:t>
                      </a:r>
                    </a:p>
                    <a:p>
                      <a:pPr marL="171450" indent="-171450">
                        <a:buFont typeface="Arial" panose="020B0604020202020204" pitchFamily="34" charset="0"/>
                        <a:buChar char="•"/>
                      </a:pPr>
                      <a:r>
                        <a:rPr lang="en-CA" sz="1000" baseline="0" dirty="0" smtClean="0"/>
                        <a:t>Create a use case for digital twin.</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2 Outcome:</a:t>
                      </a:r>
                    </a:p>
                    <a:p>
                      <a:pPr marL="171450" indent="-171450">
                        <a:buFont typeface="Arial" panose="020B0604020202020204" pitchFamily="34" charset="0"/>
                        <a:buChar char="•"/>
                      </a:pPr>
                      <a:r>
                        <a:rPr lang="en-CA" sz="1000" dirty="0" smtClean="0"/>
                        <a:t>Create a presentation for business stakeholders regarding digital</a:t>
                      </a:r>
                      <a:r>
                        <a:rPr lang="en-CA" sz="1000" baseline="0" dirty="0" smtClean="0"/>
                        <a:t> twin.</a:t>
                      </a:r>
                      <a:endParaRPr lang="en-CA" sz="1000" dirty="0" smtClean="0"/>
                    </a:p>
                    <a:p>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pic>
        <p:nvPicPr>
          <p:cNvPr id="19" name="Picture 18"/>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286102" y="3482880"/>
            <a:ext cx="974520" cy="877885"/>
          </a:xfrm>
          <a:prstGeom prst="rect">
            <a:avLst/>
          </a:prstGeom>
        </p:spPr>
      </p:pic>
      <p:pic>
        <p:nvPicPr>
          <p:cNvPr id="20" name="Picture 19"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226175" y="1751239"/>
            <a:ext cx="1094375" cy="1088500"/>
          </a:xfrm>
          <a:prstGeom prst="rect">
            <a:avLst/>
          </a:prstGeom>
          <a:solidFill>
            <a:schemeClr val="accent1">
              <a:alpha val="0"/>
            </a:schemeClr>
          </a:solidFill>
          <a:effectLst/>
        </p:spPr>
      </p:pic>
      <p:pic>
        <p:nvPicPr>
          <p:cNvPr id="21" name="Picture 20" descr="on-site-workshops.png"/>
          <p:cNvPicPr>
            <a:picLocks noChangeAspect="1"/>
          </p:cNvPicPr>
          <p:nvPr/>
        </p:nvPicPr>
        <p:blipFill rotWithShape="1">
          <a:blip r:embed="rId6" cstate="print"/>
          <a:srcRect l="12204" t="22820" r="8463" b="22257"/>
          <a:stretch/>
        </p:blipFill>
        <p:spPr>
          <a:xfrm>
            <a:off x="1397359" y="4912502"/>
            <a:ext cx="752006" cy="483279"/>
          </a:xfrm>
          <a:prstGeom prst="rect">
            <a:avLst/>
          </a:prstGeom>
          <a:effectLst/>
        </p:spPr>
      </p:pic>
      <p:sp>
        <p:nvSpPr>
          <p:cNvPr id="15" name="Chevron 14"/>
          <p:cNvSpPr/>
          <p:nvPr/>
        </p:nvSpPr>
        <p:spPr>
          <a:xfrm>
            <a:off x="2416806" y="1135776"/>
            <a:ext cx="2692549"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FFFFFF"/>
                </a:solidFill>
              </a:rPr>
              <a:t>1. What Is Digital Twin?</a:t>
            </a:r>
            <a:endParaRPr lang="en-US" sz="1200" dirty="0">
              <a:solidFill>
                <a:srgbClr val="FFFFFF"/>
              </a:solidFill>
            </a:endParaRPr>
          </a:p>
        </p:txBody>
      </p:sp>
      <p:sp>
        <p:nvSpPr>
          <p:cNvPr id="16" name="Chevron 15"/>
          <p:cNvSpPr/>
          <p:nvPr/>
        </p:nvSpPr>
        <p:spPr>
          <a:xfrm>
            <a:off x="4953352" y="1135775"/>
            <a:ext cx="2697480"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solidFill>
                  <a:srgbClr val="FFFFFF"/>
                </a:solidFill>
              </a:rPr>
              <a:t>2. </a:t>
            </a:r>
            <a:r>
              <a:rPr lang="en-US" sz="1200" dirty="0"/>
              <a:t>Is Digital Twin Technology Right </a:t>
            </a:r>
            <a:r>
              <a:rPr lang="en-US" sz="1200" dirty="0" smtClean="0"/>
              <a:t>for </a:t>
            </a:r>
            <a:r>
              <a:rPr lang="en-US" sz="1200" dirty="0"/>
              <a:t>My Organization? </a:t>
            </a:r>
          </a:p>
        </p:txBody>
      </p:sp>
      <p:sp>
        <p:nvSpPr>
          <p:cNvPr id="4" name="Title 3"/>
          <p:cNvSpPr>
            <a:spLocks noGrp="1"/>
          </p:cNvSpPr>
          <p:nvPr>
            <p:ph type="title"/>
          </p:nvPr>
        </p:nvSpPr>
        <p:spPr/>
        <p:txBody>
          <a:bodyPr/>
          <a:lstStyle/>
          <a:p>
            <a:r>
              <a:rPr lang="en-US" dirty="0"/>
              <a:t>Double </a:t>
            </a:r>
            <a:r>
              <a:rPr lang="en-US" dirty="0" smtClean="0"/>
              <a:t>Your </a:t>
            </a:r>
            <a:r>
              <a:rPr lang="en-US" dirty="0"/>
              <a:t>O</a:t>
            </a:r>
            <a:r>
              <a:rPr lang="en-US" dirty="0" smtClean="0"/>
              <a:t>rganization’s </a:t>
            </a:r>
            <a:r>
              <a:rPr lang="en-US" dirty="0"/>
              <a:t>E</a:t>
            </a:r>
            <a:r>
              <a:rPr lang="en-US" dirty="0" smtClean="0"/>
              <a:t>ffectiveness </a:t>
            </a:r>
            <a:r>
              <a:rPr lang="en-US" dirty="0"/>
              <a:t>W</a:t>
            </a:r>
            <a:r>
              <a:rPr lang="en-US" dirty="0" smtClean="0"/>
              <a:t>ith </a:t>
            </a:r>
            <a:r>
              <a:rPr lang="en-US" dirty="0"/>
              <a:t>a Digital Twin</a:t>
            </a:r>
            <a:br>
              <a:rPr lang="en-US" dirty="0"/>
            </a:br>
            <a:r>
              <a:rPr lang="en-US" dirty="0"/>
              <a:t>– project </a:t>
            </a:r>
            <a:r>
              <a:rPr lang="en-US" dirty="0" smtClean="0"/>
              <a:t>overview</a:t>
            </a:r>
            <a:endParaRPr lang="en-CA" dirty="0"/>
          </a:p>
        </p:txBody>
      </p:sp>
    </p:spTree>
    <p:extLst>
      <p:ext uri="{BB962C8B-B14F-4D97-AF65-F5344CB8AC3E}">
        <p14:creationId xmlns:p14="http://schemas.microsoft.com/office/powerpoint/2010/main" val="31851049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785780447"/>
              </p:ext>
            </p:extLst>
          </p:nvPr>
        </p:nvGraphicFramePr>
        <p:xfrm>
          <a:off x="2537501" y="1449237"/>
          <a:ext cx="3700851" cy="5045052"/>
        </p:xfrm>
        <a:graphic>
          <a:graphicData uri="http://schemas.openxmlformats.org/drawingml/2006/table">
            <a:tbl>
              <a:tblPr firstRow="1" bandRow="1">
                <a:tableStyleId>{5C22544A-7EE6-4342-B048-85BDC9FD1C3A}</a:tableStyleId>
              </a:tblPr>
              <a:tblGrid>
                <a:gridCol w="330077">
                  <a:extLst>
                    <a:ext uri="{9D8B030D-6E8A-4147-A177-3AD203B41FA5}">
                      <a16:colId xmlns="" xmlns:a16="http://schemas.microsoft.com/office/drawing/2014/main" val="20000"/>
                    </a:ext>
                  </a:extLst>
                </a:gridCol>
                <a:gridCol w="1685387">
                  <a:extLst>
                    <a:ext uri="{9D8B030D-6E8A-4147-A177-3AD203B41FA5}">
                      <a16:colId xmlns="" xmlns:a16="http://schemas.microsoft.com/office/drawing/2014/main" val="20001"/>
                    </a:ext>
                  </a:extLst>
                </a:gridCol>
                <a:gridCol w="1685387">
                  <a:extLst>
                    <a:ext uri="{9D8B030D-6E8A-4147-A177-3AD203B41FA5}">
                      <a16:colId xmlns="" xmlns:a16="http://schemas.microsoft.com/office/drawing/2014/main" val="20002"/>
                    </a:ext>
                  </a:extLst>
                </a:gridCol>
              </a:tblGrid>
              <a:tr h="267323">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a:solidFill>
                            <a:schemeClr val="bg1"/>
                          </a:solidFill>
                        </a:rPr>
                        <a:t>Workshop Day 1</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a:solidFill>
                            <a:schemeClr val="bg1"/>
                          </a:solidFill>
                        </a:rPr>
                        <a:t>Workshop Day 2</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extLst>
                  <a:ext uri="{0D108BD9-81ED-4DB2-BD59-A6C34878D82A}">
                    <a16:rowId xmlns="" xmlns:a16="http://schemas.microsoft.com/office/drawing/2014/main" val="10000"/>
                  </a:ext>
                </a:extLst>
              </a:tr>
              <a:tr h="3240329">
                <a:tc>
                  <a:txBody>
                    <a:bodyPr/>
                    <a:lstStyle/>
                    <a:p>
                      <a:pPr marL="216000" indent="-457200" algn="ctr">
                        <a:spcAft>
                          <a:spcPts val="500"/>
                        </a:spcAft>
                      </a:pPr>
                      <a:r>
                        <a:rPr lang="en-CA" sz="1200" b="1" baseline="0" dirty="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algn="ctr">
                        <a:spcAft>
                          <a:spcPts val="1200"/>
                        </a:spcAft>
                      </a:pPr>
                      <a:r>
                        <a:rPr lang="en-CA" sz="1000" b="1" dirty="0" smtClean="0">
                          <a:solidFill>
                            <a:schemeClr val="tx1"/>
                          </a:solidFill>
                        </a:rPr>
                        <a:t>Understand Digital</a:t>
                      </a:r>
                      <a:r>
                        <a:rPr lang="en-CA" sz="1000" b="1" baseline="0" dirty="0" smtClean="0">
                          <a:solidFill>
                            <a:schemeClr val="tx1"/>
                          </a:solidFill>
                        </a:rPr>
                        <a:t> Twin,</a:t>
                      </a:r>
                      <a:r>
                        <a:rPr lang="en-CA" sz="1000" b="1" dirty="0" smtClean="0">
                          <a:solidFill>
                            <a:schemeClr val="tx1"/>
                          </a:solidFill>
                        </a:rPr>
                        <a:t> Including Its Fit and Benefits</a:t>
                      </a:r>
                    </a:p>
                    <a:p>
                      <a:pPr marL="216000" indent="-457200">
                        <a:spcAft>
                          <a:spcPts val="0"/>
                        </a:spcAft>
                      </a:pPr>
                      <a:r>
                        <a:rPr lang="en-CA" sz="1000" b="1" dirty="0" smtClean="0">
                          <a:solidFill>
                            <a:schemeClr val="tx1"/>
                          </a:solidFill>
                        </a:rPr>
                        <a:t>1.1 </a:t>
                      </a:r>
                      <a:r>
                        <a:rPr lang="en-CA" sz="1000" b="0" dirty="0" smtClean="0">
                          <a:solidFill>
                            <a:schemeClr val="tx1"/>
                          </a:solidFill>
                        </a:rPr>
                        <a:t>Introduce digital</a:t>
                      </a:r>
                      <a:r>
                        <a:rPr lang="en-CA" sz="1000" b="0" baseline="0" dirty="0" smtClean="0">
                          <a:solidFill>
                            <a:schemeClr val="tx1"/>
                          </a:solidFill>
                        </a:rPr>
                        <a:t> twin technology.</a:t>
                      </a:r>
                      <a:endParaRPr lang="en-CA" sz="1000" b="0" dirty="0" smtClean="0">
                        <a:solidFill>
                          <a:schemeClr val="tx1"/>
                        </a:solidFill>
                      </a:endParaRPr>
                    </a:p>
                    <a:p>
                      <a:pPr marL="216000" indent="-457200">
                        <a:spcAft>
                          <a:spcPts val="0"/>
                        </a:spcAft>
                      </a:pPr>
                      <a:r>
                        <a:rPr lang="en-CA" sz="1000" b="1" dirty="0" smtClean="0">
                          <a:solidFill>
                            <a:schemeClr val="tx1"/>
                          </a:solidFill>
                        </a:rPr>
                        <a:t>1.2 </a:t>
                      </a:r>
                      <a:r>
                        <a:rPr lang="en-CA" sz="1000" b="0" dirty="0" smtClean="0">
                          <a:solidFill>
                            <a:schemeClr val="tx1"/>
                          </a:solidFill>
                        </a:rPr>
                        <a:t>Understand digital</a:t>
                      </a:r>
                      <a:r>
                        <a:rPr lang="en-CA" sz="1000" b="0" baseline="0" dirty="0" smtClean="0">
                          <a:solidFill>
                            <a:schemeClr val="tx1"/>
                          </a:solidFill>
                        </a:rPr>
                        <a:t> twin</a:t>
                      </a:r>
                      <a:r>
                        <a:rPr lang="en-CA" sz="1000" b="0" dirty="0" smtClean="0">
                          <a:solidFill>
                            <a:schemeClr val="tx1"/>
                          </a:solidFill>
                        </a:rPr>
                        <a:t> use cases.</a:t>
                      </a:r>
                    </a:p>
                    <a:p>
                      <a:pPr marL="216000" indent="-457200">
                        <a:spcAft>
                          <a:spcPts val="0"/>
                        </a:spcAft>
                      </a:pPr>
                      <a:r>
                        <a:rPr lang="en-CA" sz="1000" b="1" dirty="0" smtClean="0">
                          <a:solidFill>
                            <a:schemeClr val="tx1"/>
                          </a:solidFill>
                        </a:rPr>
                        <a:t>1.3 </a:t>
                      </a:r>
                      <a:r>
                        <a:rPr lang="en-CA" sz="1000" b="0" dirty="0" smtClean="0">
                          <a:solidFill>
                            <a:schemeClr val="tx1"/>
                          </a:solidFill>
                        </a:rPr>
                        <a:t>Assess</a:t>
                      </a:r>
                      <a:r>
                        <a:rPr lang="en-CA" sz="1000" b="0" baseline="0" dirty="0" smtClean="0">
                          <a:solidFill>
                            <a:schemeClr val="tx1"/>
                          </a:solidFill>
                        </a:rPr>
                        <a:t> digital twin fit and benefit at your organization.</a:t>
                      </a:r>
                    </a:p>
                    <a:p>
                      <a:pPr marL="216000" indent="-457200">
                        <a:spcAft>
                          <a:spcPts val="0"/>
                        </a:spcAft>
                      </a:pPr>
                      <a:r>
                        <a:rPr lang="en-CA" sz="1000" b="1" baseline="0" dirty="0" smtClean="0">
                          <a:solidFill>
                            <a:schemeClr val="tx1"/>
                          </a:solidFill>
                        </a:rPr>
                        <a:t>1.4</a:t>
                      </a:r>
                      <a:r>
                        <a:rPr lang="en-CA" sz="1000" b="0" baseline="0" dirty="0" smtClean="0">
                          <a:solidFill>
                            <a:schemeClr val="tx1"/>
                          </a:solidFill>
                        </a:rPr>
                        <a:t> Develop a use case for digital twin at the organization. </a:t>
                      </a:r>
                    </a:p>
                    <a:p>
                      <a:pPr marL="216000" indent="-457200">
                        <a:spcAft>
                          <a:spcPts val="0"/>
                        </a:spcAft>
                      </a:pPr>
                      <a:endParaRPr lang="en-CA"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Present Digital Twin to Organizational Stakeholders</a:t>
                      </a:r>
                    </a:p>
                    <a:p>
                      <a:pPr marL="216000" indent="-457200">
                        <a:spcAft>
                          <a:spcPts val="0"/>
                        </a:spcAft>
                      </a:pPr>
                      <a:r>
                        <a:rPr lang="en-CA" sz="1000" b="1" dirty="0" smtClean="0">
                          <a:solidFill>
                            <a:schemeClr val="tx1"/>
                          </a:solidFill>
                        </a:rPr>
                        <a:t>2.1</a:t>
                      </a:r>
                      <a:r>
                        <a:rPr lang="en-CA" sz="1000" b="0" baseline="0" dirty="0" smtClean="0">
                          <a:solidFill>
                            <a:schemeClr val="tx1"/>
                          </a:solidFill>
                        </a:rPr>
                        <a:t> Develop a digital twin presentation to deliver to organizational stakeholders.</a:t>
                      </a:r>
                      <a:endParaRPr lang="en-CA" sz="1000" b="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 xmlns:a16="http://schemas.microsoft.com/office/drawing/2014/main" val="10001"/>
                  </a:ext>
                </a:extLst>
              </a:tr>
              <a:tr h="1530403">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228600" indent="-228600">
                        <a:spcAft>
                          <a:spcPts val="0"/>
                        </a:spcAft>
                        <a:buClrTx/>
                        <a:buFont typeface="+mj-lt"/>
                        <a:buAutoNum type="arabicPeriod"/>
                      </a:pPr>
                      <a:r>
                        <a:rPr lang="en-CA" sz="1000" b="0" i="1" baseline="0" dirty="0" smtClean="0">
                          <a:solidFill>
                            <a:schemeClr val="tx1"/>
                          </a:solidFill>
                        </a:rPr>
                        <a:t>Digital Twin Fit and Benefits Assessment Checklist </a:t>
                      </a:r>
                    </a:p>
                    <a:p>
                      <a:pPr marL="228600" indent="-228600">
                        <a:spcAft>
                          <a:spcPts val="0"/>
                        </a:spcAft>
                        <a:buClrTx/>
                        <a:buFont typeface="+mj-lt"/>
                        <a:buAutoNum type="arabicPeriod"/>
                      </a:pPr>
                      <a:r>
                        <a:rPr lang="en-CA" sz="1000" b="0" i="0" baseline="0" dirty="0" smtClean="0">
                          <a:solidFill>
                            <a:schemeClr val="tx1"/>
                          </a:solidFill>
                        </a:rPr>
                        <a:t>Digital twin use case </a:t>
                      </a:r>
                      <a:endParaRPr lang="en-CA" sz="1000" b="0" i="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i="1" dirty="0" smtClean="0">
                          <a:solidFill>
                            <a:schemeClr val="tx1"/>
                          </a:solidFill>
                        </a:rPr>
                        <a:t>Digital Twin Alignment</a:t>
                      </a:r>
                      <a:r>
                        <a:rPr lang="en-CA" sz="1000" b="0" i="1" baseline="0" dirty="0" smtClean="0">
                          <a:solidFill>
                            <a:schemeClr val="tx1"/>
                          </a:solidFill>
                        </a:rPr>
                        <a:t> Presentation</a:t>
                      </a:r>
                      <a:endParaRPr lang="en-CA" sz="1000" b="0" i="1"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 xmlns:a16="http://schemas.microsoft.com/office/drawing/2014/main" val="10002"/>
                  </a:ext>
                </a:extLst>
              </a:tr>
            </a:tbl>
          </a:graphicData>
        </a:graphic>
      </p:graphicFrame>
      <p:sp>
        <p:nvSpPr>
          <p:cNvPr id="6" name="Title 1"/>
          <p:cNvSpPr>
            <a:spLocks noGrp="1"/>
          </p:cNvSpPr>
          <p:nvPr>
            <p:ph type="title"/>
          </p:nvPr>
        </p:nvSpPr>
        <p:spPr>
          <a:xfrm>
            <a:off x="257174" y="255588"/>
            <a:ext cx="8620125" cy="877887"/>
          </a:xfrm>
        </p:spPr>
        <p:txBody>
          <a:bodyPr/>
          <a:lstStyle/>
          <a:p>
            <a:r>
              <a:rPr lang="en-US" dirty="0" smtClean="0"/>
              <a:t>Workshop overview </a:t>
            </a:r>
            <a:endParaRPr lang="en-US" dirty="0"/>
          </a:p>
        </p:txBody>
      </p:sp>
      <p:sp>
        <p:nvSpPr>
          <p:cNvPr id="7"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smtClean="0">
                <a:solidFill>
                  <a:srgbClr val="333333"/>
                </a:solidFill>
              </a:rPr>
              <a:t>Contact your account representative or e</a:t>
            </a:r>
            <a:r>
              <a:rPr lang="en-US" sz="1400" dirty="0" smtClean="0">
                <a:solidFill>
                  <a:srgbClr val="333333"/>
                </a:solidFill>
                <a:cs typeface="Open Sans"/>
              </a:rPr>
              <a:t>mail </a:t>
            </a:r>
            <a:r>
              <a:rPr lang="en-US" sz="1400" dirty="0" smtClean="0">
                <a:solidFill>
                  <a:srgbClr val="333333"/>
                </a:solidFill>
                <a:cs typeface="Open Sans"/>
                <a:hlinkClick r:id="rId2"/>
              </a:rPr>
              <a:t>Workshops@InfoTech.com</a:t>
            </a:r>
            <a:r>
              <a:rPr lang="en-US" sz="1400" dirty="0" smtClean="0">
                <a:solidFill>
                  <a:srgbClr val="333333"/>
                </a:solidFill>
                <a:cs typeface="Open Sans"/>
              </a:rPr>
              <a:t> for more information.</a:t>
            </a:r>
            <a:endParaRPr lang="en-US" sz="1400" dirty="0">
              <a:solidFill>
                <a:srgbClr val="333333"/>
              </a:solidFill>
            </a:endParaRPr>
          </a:p>
        </p:txBody>
      </p:sp>
    </p:spTree>
    <p:extLst>
      <p:ext uri="{BB962C8B-B14F-4D97-AF65-F5344CB8AC3E}">
        <p14:creationId xmlns:p14="http://schemas.microsoft.com/office/powerpoint/2010/main" val="2253094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2" name="TextBox 1"/>
          <p:cNvSpPr txBox="1"/>
          <p:nvPr/>
        </p:nvSpPr>
        <p:spPr>
          <a:xfrm>
            <a:off x="1151134" y="1691820"/>
            <a:ext cx="6589368" cy="3677930"/>
          </a:xfrm>
          <a:prstGeom prst="rect">
            <a:avLst/>
          </a:prstGeom>
        </p:spPr>
        <p:txBody>
          <a:bodyPr wrap="square" rtlCol="0">
            <a:spAutoFit/>
          </a:bodyPr>
          <a:lstStyle/>
          <a:p>
            <a:pPr>
              <a:spcAft>
                <a:spcPts val="500"/>
              </a:spcAft>
            </a:pPr>
            <a:r>
              <a:rPr lang="en-CA" sz="1600" i="1" dirty="0" smtClean="0">
                <a:solidFill>
                  <a:schemeClr val="bg1"/>
                </a:solidFill>
                <a:latin typeface="+mj-lt"/>
              </a:rPr>
              <a:t>	</a:t>
            </a:r>
          </a:p>
          <a:p>
            <a:pPr>
              <a:spcAft>
                <a:spcPts val="500"/>
              </a:spcAft>
            </a:pPr>
            <a:endParaRPr lang="en-CA" sz="1600" i="1" dirty="0">
              <a:solidFill>
                <a:schemeClr val="bg1"/>
              </a:solidFill>
              <a:latin typeface="+mj-lt"/>
            </a:endParaRPr>
          </a:p>
          <a:p>
            <a:pPr>
              <a:spcAft>
                <a:spcPts val="500"/>
              </a:spcAft>
            </a:pPr>
            <a:r>
              <a:rPr lang="en-CA" sz="1600" i="1" dirty="0" smtClean="0">
                <a:solidFill>
                  <a:schemeClr val="bg1"/>
                </a:solidFill>
                <a:latin typeface="+mj-lt"/>
              </a:rPr>
              <a:t>Digital twin technology is the harbinger of a new era in industry.</a:t>
            </a:r>
          </a:p>
          <a:p>
            <a:pPr>
              <a:spcAft>
                <a:spcPts val="500"/>
              </a:spcAft>
            </a:pPr>
            <a:endParaRPr lang="en-CA" sz="1600" i="1" dirty="0" smtClean="0">
              <a:solidFill>
                <a:schemeClr val="bg1"/>
              </a:solidFill>
              <a:latin typeface="+mj-lt"/>
            </a:endParaRPr>
          </a:p>
          <a:p>
            <a:pPr>
              <a:spcAft>
                <a:spcPts val="500"/>
              </a:spcAft>
            </a:pPr>
            <a:r>
              <a:rPr lang="en-CA" sz="1600" i="1" dirty="0" smtClean="0">
                <a:solidFill>
                  <a:schemeClr val="bg1"/>
                </a:solidFill>
                <a:latin typeface="+mj-lt"/>
              </a:rPr>
              <a:t>Physical-world objects can now be subject to minute-by-minute monitoring, serialized tracking, and simulations. A physical-world object, a component, an area of space, or parts of the human body can be imbued with a digital </a:t>
            </a:r>
            <a:r>
              <a:rPr lang="en-CA" sz="1600" i="1" dirty="0">
                <a:solidFill>
                  <a:schemeClr val="bg1"/>
                </a:solidFill>
                <a:latin typeface="+mj-lt"/>
              </a:rPr>
              <a:t>t</a:t>
            </a:r>
            <a:r>
              <a:rPr lang="en-CA" sz="1600" i="1" dirty="0" smtClean="0">
                <a:solidFill>
                  <a:schemeClr val="bg1"/>
                </a:solidFill>
                <a:latin typeface="+mj-lt"/>
              </a:rPr>
              <a:t>win.</a:t>
            </a:r>
          </a:p>
          <a:p>
            <a:pPr>
              <a:spcAft>
                <a:spcPts val="500"/>
              </a:spcAft>
            </a:pPr>
            <a:r>
              <a:rPr lang="en-CA" sz="1600" i="1" dirty="0" smtClean="0">
                <a:solidFill>
                  <a:schemeClr val="bg1"/>
                </a:solidFill>
                <a:latin typeface="+mj-lt"/>
              </a:rPr>
              <a:t>	</a:t>
            </a:r>
          </a:p>
          <a:p>
            <a:pPr>
              <a:spcAft>
                <a:spcPts val="500"/>
              </a:spcAft>
            </a:pPr>
            <a:r>
              <a:rPr lang="en-CA" sz="1600" i="1" dirty="0" smtClean="0">
                <a:solidFill>
                  <a:schemeClr val="bg1"/>
                </a:solidFill>
                <a:latin typeface="+mj-lt"/>
              </a:rPr>
              <a:t>A new world of possibilities opens up for organizations when digital </a:t>
            </a:r>
            <a:r>
              <a:rPr lang="en-CA" sz="1600" i="1" dirty="0">
                <a:solidFill>
                  <a:schemeClr val="bg1"/>
                </a:solidFill>
                <a:latin typeface="+mj-lt"/>
              </a:rPr>
              <a:t>t</a:t>
            </a:r>
            <a:r>
              <a:rPr lang="en-CA" sz="1600" i="1" dirty="0" smtClean="0">
                <a:solidFill>
                  <a:schemeClr val="bg1"/>
                </a:solidFill>
                <a:latin typeface="+mj-lt"/>
              </a:rPr>
              <a:t>win is imbued into a physical-world object. The organizations that harness this technology will have unparalleled advantages. </a:t>
            </a:r>
            <a:r>
              <a:rPr lang="en-CA" sz="1600" b="1" i="1" dirty="0">
                <a:solidFill>
                  <a:schemeClr val="bg1"/>
                </a:solidFill>
                <a:latin typeface="+mj-lt"/>
              </a:rPr>
              <a:t/>
            </a:r>
            <a:br>
              <a:rPr lang="en-CA" sz="1600" b="1" i="1" dirty="0">
                <a:solidFill>
                  <a:schemeClr val="bg1"/>
                </a:solidFill>
                <a:latin typeface="+mj-lt"/>
              </a:rPr>
            </a:br>
            <a:endParaRPr lang="en-CA" sz="1600" b="1" i="1" dirty="0" smtClean="0">
              <a:solidFill>
                <a:schemeClr val="bg1"/>
              </a:solidFill>
              <a:latin typeface="+mj-lt"/>
            </a:endParaRPr>
          </a:p>
        </p:txBody>
      </p:sp>
      <p:sp>
        <p:nvSpPr>
          <p:cNvPr id="3" name="TextBox 2"/>
          <p:cNvSpPr txBox="1"/>
          <p:nvPr/>
        </p:nvSpPr>
        <p:spPr>
          <a:xfrm>
            <a:off x="3203042" y="5510587"/>
            <a:ext cx="4460917" cy="738664"/>
          </a:xfrm>
          <a:prstGeom prst="rect">
            <a:avLst/>
          </a:prstGeom>
        </p:spPr>
        <p:txBody>
          <a:bodyPr wrap="square" rtlCol="0">
            <a:spAutoFit/>
          </a:bodyPr>
          <a:lstStyle/>
          <a:p>
            <a:pPr algn="r"/>
            <a:r>
              <a:rPr lang="en-CA" sz="1400" b="1" i="1" dirty="0" smtClean="0">
                <a:solidFill>
                  <a:schemeClr val="bg1"/>
                </a:solidFill>
              </a:rPr>
              <a:t>   </a:t>
            </a:r>
            <a:r>
              <a:rPr lang="en-CA" sz="1400" b="1" dirty="0" smtClean="0">
                <a:solidFill>
                  <a:schemeClr val="bg1"/>
                </a:solidFill>
              </a:rPr>
              <a:t>Andy Liu	, </a:t>
            </a:r>
          </a:p>
          <a:p>
            <a:pPr algn="r"/>
            <a:r>
              <a:rPr lang="en-CA" sz="1400" dirty="0" smtClean="0">
                <a:solidFill>
                  <a:schemeClr val="bg1"/>
                </a:solidFill>
              </a:rPr>
              <a:t>Research Manager, CIO Advisory </a:t>
            </a:r>
            <a:br>
              <a:rPr lang="en-CA" sz="1400" dirty="0" smtClean="0">
                <a:solidFill>
                  <a:schemeClr val="bg1"/>
                </a:solidFill>
              </a:rPr>
            </a:br>
            <a:r>
              <a:rPr lang="en-CA" sz="1400" dirty="0" smtClean="0">
                <a:solidFill>
                  <a:schemeClr val="bg1"/>
                </a:solidFill>
              </a:rPr>
              <a:t>Info-Tech Research Group</a:t>
            </a:r>
          </a:p>
        </p:txBody>
      </p:sp>
      <p:sp>
        <p:nvSpPr>
          <p:cNvPr id="5" name="Rectangle 4"/>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10" name="Picture 100"/>
          <p:cNvPicPr>
            <a:picLocks noChangeAspect="1"/>
          </p:cNvPicPr>
          <p:nvPr/>
        </p:nvPicPr>
        <p:blipFill>
          <a:blip r:embed="rId3"/>
          <a:stretch>
            <a:fillRect/>
          </a:stretch>
        </p:blipFill>
        <p:spPr>
          <a:xfrm>
            <a:off x="545852" y="1851918"/>
            <a:ext cx="678666" cy="619651"/>
          </a:xfrm>
          <a:prstGeom prst="rect">
            <a:avLst/>
          </a:prstGeom>
        </p:spPr>
      </p:pic>
      <p:pic>
        <p:nvPicPr>
          <p:cNvPr id="11" name="Picture 101"/>
          <p:cNvPicPr>
            <a:picLocks noChangeAspect="1"/>
          </p:cNvPicPr>
          <p:nvPr/>
        </p:nvPicPr>
        <p:blipFill>
          <a:blip r:embed="rId4"/>
          <a:stretch>
            <a:fillRect/>
          </a:stretch>
        </p:blipFill>
        <p:spPr>
          <a:xfrm>
            <a:off x="7590593" y="4768118"/>
            <a:ext cx="656535" cy="538507"/>
          </a:xfrm>
          <a:prstGeom prst="rect">
            <a:avLst/>
          </a:prstGeom>
        </p:spPr>
      </p:pic>
    </p:spTree>
    <p:extLst>
      <p:ext uri="{BB962C8B-B14F-4D97-AF65-F5344CB8AC3E}">
        <p14:creationId xmlns:p14="http://schemas.microsoft.com/office/powerpoint/2010/main" val="631466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p:txBody>
          <a:bodyPr/>
          <a:lstStyle/>
          <a:p>
            <a:r>
              <a:rPr lang="en-US" dirty="0"/>
              <a:t>CIOs</a:t>
            </a:r>
          </a:p>
          <a:p>
            <a:r>
              <a:rPr lang="en-US" dirty="0"/>
              <a:t>IT leaders</a:t>
            </a:r>
          </a:p>
        </p:txBody>
      </p:sp>
      <p:sp>
        <p:nvSpPr>
          <p:cNvPr id="14" name="Text Placeholder 13"/>
          <p:cNvSpPr>
            <a:spLocks noGrp="1"/>
          </p:cNvSpPr>
          <p:nvPr>
            <p:ph type="body" sz="quarter" idx="26"/>
          </p:nvPr>
        </p:nvSpPr>
        <p:spPr/>
        <p:txBody>
          <a:bodyPr/>
          <a:lstStyle/>
          <a:p>
            <a:r>
              <a:rPr lang="en-US" dirty="0"/>
              <a:t>Understand what d</a:t>
            </a:r>
            <a:r>
              <a:rPr lang="en-US" dirty="0" smtClean="0"/>
              <a:t>igital </a:t>
            </a:r>
            <a:r>
              <a:rPr lang="en-US" dirty="0"/>
              <a:t>t</a:t>
            </a:r>
            <a:r>
              <a:rPr lang="en-US" dirty="0" smtClean="0"/>
              <a:t>win </a:t>
            </a:r>
            <a:r>
              <a:rPr lang="en-US" dirty="0"/>
              <a:t>is, including the unique characteristics of this transformative technology. </a:t>
            </a:r>
          </a:p>
          <a:p>
            <a:r>
              <a:rPr lang="en-US" dirty="0"/>
              <a:t>Articulate both the value and constraints of d</a:t>
            </a:r>
            <a:r>
              <a:rPr lang="en-US" dirty="0" smtClean="0"/>
              <a:t>igital </a:t>
            </a:r>
            <a:r>
              <a:rPr lang="en-US" dirty="0"/>
              <a:t>t</a:t>
            </a:r>
            <a:r>
              <a:rPr lang="en-US" dirty="0" smtClean="0"/>
              <a:t>win </a:t>
            </a:r>
            <a:r>
              <a:rPr lang="en-US" dirty="0"/>
              <a:t>technology.</a:t>
            </a:r>
          </a:p>
          <a:p>
            <a:r>
              <a:rPr lang="en-US" dirty="0"/>
              <a:t>Formulate a use case and validate its alignment with your organization. </a:t>
            </a:r>
          </a:p>
          <a:p>
            <a:endParaRPr lang="en-US" dirty="0"/>
          </a:p>
        </p:txBody>
      </p:sp>
      <p:sp>
        <p:nvSpPr>
          <p:cNvPr id="15" name="Text Placeholder 14"/>
          <p:cNvSpPr>
            <a:spLocks noGrp="1"/>
          </p:cNvSpPr>
          <p:nvPr>
            <p:ph type="body" sz="quarter" idx="27"/>
          </p:nvPr>
        </p:nvSpPr>
        <p:spPr/>
        <p:txBody>
          <a:bodyPr/>
          <a:lstStyle/>
          <a:p>
            <a:r>
              <a:rPr lang="en-US" dirty="0"/>
              <a:t>CEOs</a:t>
            </a:r>
          </a:p>
          <a:p>
            <a:r>
              <a:rPr lang="en-US" dirty="0"/>
              <a:t>CDOs</a:t>
            </a:r>
          </a:p>
          <a:p>
            <a:r>
              <a:rPr lang="en-US" dirty="0"/>
              <a:t>Business stakeholders</a:t>
            </a:r>
          </a:p>
          <a:p>
            <a:endParaRPr lang="en-US" dirty="0"/>
          </a:p>
        </p:txBody>
      </p:sp>
      <p:sp>
        <p:nvSpPr>
          <p:cNvPr id="16" name="Text Placeholder 15"/>
          <p:cNvSpPr>
            <a:spLocks noGrp="1"/>
          </p:cNvSpPr>
          <p:nvPr>
            <p:ph type="body" sz="quarter" idx="28"/>
          </p:nvPr>
        </p:nvSpPr>
        <p:spPr/>
        <p:txBody>
          <a:bodyPr/>
          <a:lstStyle/>
          <a:p>
            <a:r>
              <a:rPr lang="en-US" dirty="0"/>
              <a:t>Understand how d</a:t>
            </a:r>
            <a:r>
              <a:rPr lang="en-US" dirty="0" smtClean="0"/>
              <a:t>igital </a:t>
            </a:r>
            <a:r>
              <a:rPr lang="en-US" dirty="0"/>
              <a:t>t</a:t>
            </a:r>
            <a:r>
              <a:rPr lang="en-US" dirty="0" smtClean="0"/>
              <a:t>win </a:t>
            </a:r>
            <a:r>
              <a:rPr lang="en-US" dirty="0"/>
              <a:t>technology is being adopted in different industries.</a:t>
            </a:r>
          </a:p>
          <a:p>
            <a:r>
              <a:rPr lang="en-US" dirty="0"/>
              <a:t>Brainstorm </a:t>
            </a:r>
            <a:r>
              <a:rPr lang="en-US" dirty="0" smtClean="0"/>
              <a:t>if digital </a:t>
            </a:r>
            <a:r>
              <a:rPr lang="en-US" dirty="0"/>
              <a:t>t</a:t>
            </a:r>
            <a:r>
              <a:rPr lang="en-US" dirty="0" smtClean="0"/>
              <a:t>win fits your organization’s business model and the business benefits the organization could derive. </a:t>
            </a:r>
            <a:endParaRPr lang="en-US" dirty="0"/>
          </a:p>
          <a:p>
            <a:endParaRPr lang="en-US" dirty="0"/>
          </a:p>
        </p:txBody>
      </p:sp>
    </p:spTree>
    <p:extLst>
      <p:ext uri="{BB962C8B-B14F-4D97-AF65-F5344CB8AC3E}">
        <p14:creationId xmlns:p14="http://schemas.microsoft.com/office/powerpoint/2010/main" val="2619900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0"/>
          </p:nvPr>
        </p:nvSpPr>
        <p:spPr/>
        <p:txBody>
          <a:bodyPr/>
          <a:lstStyle/>
          <a:p>
            <a:r>
              <a:rPr lang="en-CA" dirty="0" smtClean="0"/>
              <a:t>Many organizations are </a:t>
            </a:r>
            <a:r>
              <a:rPr lang="en-CA" dirty="0"/>
              <a:t>facing increased </a:t>
            </a:r>
            <a:r>
              <a:rPr lang="en-CA" dirty="0" smtClean="0"/>
              <a:t>pressure </a:t>
            </a:r>
            <a:r>
              <a:rPr lang="en-CA" dirty="0"/>
              <a:t>to launch products quicker, provide </a:t>
            </a:r>
            <a:r>
              <a:rPr lang="en-CA" dirty="0" smtClean="0"/>
              <a:t>higher-quality services, </a:t>
            </a:r>
            <a:r>
              <a:rPr lang="en-CA" dirty="0"/>
              <a:t>and cut </a:t>
            </a:r>
            <a:r>
              <a:rPr lang="en-CA" dirty="0" smtClean="0"/>
              <a:t>costs. </a:t>
            </a:r>
          </a:p>
          <a:p>
            <a:r>
              <a:rPr lang="en-CA" dirty="0" smtClean="0"/>
              <a:t>Products in every industry are increasing in complexity, with quality spills becoming increasingly more likely as more and more components are added to products. </a:t>
            </a:r>
          </a:p>
          <a:p>
            <a:endParaRPr lang="en-US" dirty="0"/>
          </a:p>
        </p:txBody>
      </p:sp>
      <p:sp>
        <p:nvSpPr>
          <p:cNvPr id="4" name="Text Placeholder 3"/>
          <p:cNvSpPr>
            <a:spLocks noGrp="1"/>
          </p:cNvSpPr>
          <p:nvPr>
            <p:ph type="body" sz="quarter" idx="11"/>
          </p:nvPr>
        </p:nvSpPr>
        <p:spPr/>
        <p:txBody>
          <a:bodyPr/>
          <a:lstStyle/>
          <a:p>
            <a:pPr fontAlgn="ctr"/>
            <a:r>
              <a:rPr lang="en-CA" dirty="0"/>
              <a:t>Digital </a:t>
            </a:r>
            <a:r>
              <a:rPr lang="en-CA" dirty="0" smtClean="0"/>
              <a:t>twin </a:t>
            </a:r>
            <a:r>
              <a:rPr lang="en-CA" dirty="0"/>
              <a:t>technology </a:t>
            </a:r>
            <a:r>
              <a:rPr lang="en-CA" dirty="0" smtClean="0"/>
              <a:t>is not a cheap investment but has potentially high ROI if done correctly; its fit and benefits need to be understood in the organization. </a:t>
            </a:r>
            <a:endParaRPr lang="en-CA" dirty="0"/>
          </a:p>
          <a:p>
            <a:pPr fontAlgn="ctr"/>
            <a:r>
              <a:rPr lang="en-CA" dirty="0" smtClean="0"/>
              <a:t>Organizational </a:t>
            </a:r>
            <a:r>
              <a:rPr lang="en-CA" dirty="0"/>
              <a:t>stakeholders often do not understand </a:t>
            </a:r>
            <a:r>
              <a:rPr lang="en-CA" dirty="0" smtClean="0"/>
              <a:t>digital </a:t>
            </a:r>
            <a:r>
              <a:rPr lang="en-CA" dirty="0"/>
              <a:t>t</a:t>
            </a:r>
            <a:r>
              <a:rPr lang="en-CA" dirty="0" smtClean="0"/>
              <a:t>win </a:t>
            </a:r>
            <a:r>
              <a:rPr lang="en-CA" dirty="0"/>
              <a:t>technology </a:t>
            </a:r>
            <a:r>
              <a:rPr lang="en-CA" dirty="0" smtClean="0"/>
              <a:t>or realize </a:t>
            </a:r>
            <a:r>
              <a:rPr lang="en-CA" dirty="0"/>
              <a:t>its </a:t>
            </a:r>
            <a:r>
              <a:rPr lang="en-CA" dirty="0" smtClean="0"/>
              <a:t>benefits. </a:t>
            </a:r>
            <a:endParaRPr lang="en-CA" dirty="0"/>
          </a:p>
          <a:p>
            <a:endParaRPr lang="en-US" dirty="0"/>
          </a:p>
        </p:txBody>
      </p:sp>
      <p:sp>
        <p:nvSpPr>
          <p:cNvPr id="5" name="Text Placeholder 4"/>
          <p:cNvSpPr>
            <a:spLocks noGrp="1"/>
          </p:cNvSpPr>
          <p:nvPr>
            <p:ph type="body" sz="quarter" idx="12"/>
          </p:nvPr>
        </p:nvSpPr>
        <p:spPr/>
        <p:txBody>
          <a:bodyPr/>
          <a:lstStyle/>
          <a:p>
            <a:pPr fontAlgn="ctr"/>
            <a:r>
              <a:rPr lang="en-CA" b="1" dirty="0"/>
              <a:t>Use cases: </a:t>
            </a:r>
            <a:r>
              <a:rPr lang="en-CA" dirty="0"/>
              <a:t>Info-Tech provides use cases on how to leverage digital twin technology to help your organization understand </a:t>
            </a:r>
            <a:r>
              <a:rPr lang="en-CA" dirty="0" smtClean="0"/>
              <a:t>its best use. </a:t>
            </a:r>
            <a:endParaRPr lang="en-CA" dirty="0"/>
          </a:p>
          <a:p>
            <a:pPr fontAlgn="ctr"/>
            <a:r>
              <a:rPr lang="en-CA" b="1" i="1" dirty="0"/>
              <a:t>Digital Twin </a:t>
            </a:r>
            <a:r>
              <a:rPr lang="en-CA" b="1" i="1" dirty="0" smtClean="0"/>
              <a:t>Fit and Benefits Assessment Checklist</a:t>
            </a:r>
            <a:r>
              <a:rPr lang="en-CA" b="1" dirty="0" smtClean="0"/>
              <a:t>: </a:t>
            </a:r>
            <a:r>
              <a:rPr lang="en-CA" dirty="0" smtClean="0"/>
              <a:t>This tool </a:t>
            </a:r>
            <a:r>
              <a:rPr lang="en-CA" dirty="0"/>
              <a:t>helps your organization understand if </a:t>
            </a:r>
            <a:r>
              <a:rPr lang="en-CA" dirty="0" smtClean="0"/>
              <a:t>digital </a:t>
            </a:r>
            <a:r>
              <a:rPr lang="en-CA" dirty="0"/>
              <a:t>t</a:t>
            </a:r>
            <a:r>
              <a:rPr lang="en-CA" dirty="0" smtClean="0"/>
              <a:t>win </a:t>
            </a:r>
            <a:r>
              <a:rPr lang="en-CA" dirty="0"/>
              <a:t>technology is a right </a:t>
            </a:r>
            <a:r>
              <a:rPr lang="en-CA" dirty="0" smtClean="0"/>
              <a:t>fit and its benefits. </a:t>
            </a:r>
            <a:endParaRPr lang="en-CA" dirty="0"/>
          </a:p>
          <a:p>
            <a:pPr fontAlgn="ctr"/>
            <a:r>
              <a:rPr lang="en-CA" b="1" i="1" dirty="0"/>
              <a:t>Digital Twin </a:t>
            </a:r>
            <a:r>
              <a:rPr lang="en-CA" b="1" i="1" dirty="0" smtClean="0"/>
              <a:t>Alignment Presentation</a:t>
            </a:r>
            <a:r>
              <a:rPr lang="en-CA" b="1" dirty="0" smtClean="0"/>
              <a:t>: </a:t>
            </a:r>
            <a:r>
              <a:rPr lang="en-CA" dirty="0" smtClean="0"/>
              <a:t>This presentation template will give you a </a:t>
            </a:r>
            <a:r>
              <a:rPr lang="en-CA" dirty="0"/>
              <a:t>head start on </a:t>
            </a:r>
            <a:r>
              <a:rPr lang="en-CA" dirty="0" smtClean="0"/>
              <a:t>educating business stakeholders on digital </a:t>
            </a:r>
            <a:r>
              <a:rPr lang="en-CA" dirty="0"/>
              <a:t>t</a:t>
            </a:r>
            <a:r>
              <a:rPr lang="en-CA" dirty="0" smtClean="0"/>
              <a:t>win, including its benefits, organizational fit, and possible use cases. </a:t>
            </a:r>
            <a:endParaRPr lang="en-CA" dirty="0"/>
          </a:p>
          <a:p>
            <a:endParaRPr lang="en-US" dirty="0"/>
          </a:p>
        </p:txBody>
      </p:sp>
      <p:sp>
        <p:nvSpPr>
          <p:cNvPr id="6" name="Text Placeholder 5"/>
          <p:cNvSpPr>
            <a:spLocks noGrp="1"/>
          </p:cNvSpPr>
          <p:nvPr>
            <p:ph type="body" sz="quarter" idx="13"/>
          </p:nvPr>
        </p:nvSpPr>
        <p:spPr>
          <a:xfrm>
            <a:off x="5737241" y="1467422"/>
            <a:ext cx="3083231" cy="2683954"/>
          </a:xfrm>
        </p:spPr>
        <p:txBody>
          <a:bodyPr/>
          <a:lstStyle/>
          <a:p>
            <a:pPr marL="0" indent="0">
              <a:spcBef>
                <a:spcPts val="600"/>
              </a:spcBef>
              <a:spcAft>
                <a:spcPts val="600"/>
              </a:spcAft>
              <a:buSzPct val="100000"/>
              <a:buNone/>
            </a:pPr>
            <a:endParaRPr lang="en-US" sz="1100" b="1" dirty="0" smtClean="0"/>
          </a:p>
          <a:p>
            <a:pPr marL="0" indent="0">
              <a:spcBef>
                <a:spcPts val="600"/>
              </a:spcBef>
              <a:spcAft>
                <a:spcPts val="600"/>
              </a:spcAft>
              <a:buSzPct val="100000"/>
              <a:buNone/>
            </a:pPr>
            <a:r>
              <a:rPr lang="en-US" b="1" dirty="0" smtClean="0"/>
              <a:t>Digital </a:t>
            </a:r>
            <a:r>
              <a:rPr lang="en-US" b="1" dirty="0"/>
              <a:t>t</a:t>
            </a:r>
            <a:r>
              <a:rPr lang="en-US" b="1" dirty="0" smtClean="0"/>
              <a:t>win will </a:t>
            </a:r>
            <a:r>
              <a:rPr lang="en-US" b="1" dirty="0"/>
              <a:t>change industry power dynamics. </a:t>
            </a:r>
            <a:br>
              <a:rPr lang="en-US" b="1" dirty="0"/>
            </a:br>
            <a:r>
              <a:rPr lang="en-US" dirty="0"/>
              <a:t>Digital </a:t>
            </a:r>
            <a:r>
              <a:rPr lang="en-US" dirty="0" smtClean="0"/>
              <a:t>twin’s </a:t>
            </a:r>
            <a:r>
              <a:rPr lang="en-US" dirty="0"/>
              <a:t>real-time monitoring, tracking, and simulation of assets </a:t>
            </a:r>
            <a:r>
              <a:rPr lang="en-US" dirty="0" smtClean="0"/>
              <a:t>offers organizational advantages. The technology can </a:t>
            </a:r>
            <a:r>
              <a:rPr lang="en-US" dirty="0"/>
              <a:t>improve </a:t>
            </a:r>
            <a:r>
              <a:rPr lang="en-US" dirty="0" smtClean="0"/>
              <a:t>customer </a:t>
            </a:r>
            <a:r>
              <a:rPr lang="en-US" dirty="0"/>
              <a:t>service, product development, and reduce costs of maintenance </a:t>
            </a:r>
            <a:r>
              <a:rPr lang="en-US" dirty="0" smtClean="0"/>
              <a:t>by </a:t>
            </a:r>
            <a:r>
              <a:rPr lang="en-US" dirty="0"/>
              <a:t>unparalleled </a:t>
            </a:r>
            <a:r>
              <a:rPr lang="en-US" dirty="0" smtClean="0"/>
              <a:t>degrees.</a:t>
            </a:r>
            <a:endParaRPr lang="en-US" b="1" dirty="0" smtClean="0">
              <a:solidFill>
                <a:srgbClr val="333333"/>
              </a:solidFill>
            </a:endParaRPr>
          </a:p>
          <a:p>
            <a:pPr marL="0" indent="0">
              <a:spcBef>
                <a:spcPts val="600"/>
              </a:spcBef>
              <a:spcAft>
                <a:spcPts val="600"/>
              </a:spcAft>
              <a:buSzPct val="100000"/>
              <a:buNone/>
            </a:pPr>
            <a:r>
              <a:rPr lang="en-US" b="1" dirty="0" smtClean="0">
                <a:solidFill>
                  <a:srgbClr val="333333"/>
                </a:solidFill>
              </a:rPr>
              <a:t>Digital twin is for all industries.</a:t>
            </a:r>
            <a:br>
              <a:rPr lang="en-US" b="1" dirty="0" smtClean="0">
                <a:solidFill>
                  <a:srgbClr val="333333"/>
                </a:solidFill>
              </a:rPr>
            </a:br>
            <a:r>
              <a:rPr lang="en-US" dirty="0" smtClean="0">
                <a:solidFill>
                  <a:srgbClr val="333333"/>
                </a:solidFill>
              </a:rPr>
              <a:t>Digital twin technology is most prominent in manufacturing. Yet, use cases can be developed for all industries involved in the physical world. </a:t>
            </a:r>
          </a:p>
          <a:p>
            <a:pPr marL="0" indent="0">
              <a:spcBef>
                <a:spcPts val="600"/>
              </a:spcBef>
              <a:spcAft>
                <a:spcPts val="600"/>
              </a:spcAft>
              <a:buSzPct val="100000"/>
              <a:buNone/>
            </a:pPr>
            <a:r>
              <a:rPr lang="en-US" sz="1100" dirty="0" smtClean="0">
                <a:solidFill>
                  <a:srgbClr val="333333"/>
                </a:solidFill>
              </a:rPr>
              <a:t>..  </a:t>
            </a:r>
            <a:endParaRPr lang="en-US" sz="1100" dirty="0">
              <a:solidFill>
                <a:srgbClr val="333333"/>
              </a:solidFill>
            </a:endParaRPr>
          </a:p>
        </p:txBody>
      </p:sp>
    </p:spTree>
    <p:extLst>
      <p:ext uri="{BB962C8B-B14F-4D97-AF65-F5344CB8AC3E}">
        <p14:creationId xmlns:p14="http://schemas.microsoft.com/office/powerpoint/2010/main" val="61988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Organizations face increasing pressure to provide products and services at a better quality and lower cost</a:t>
            </a:r>
            <a:endParaRPr lang="en-CA" dirty="0"/>
          </a:p>
        </p:txBody>
      </p:sp>
      <p:sp>
        <p:nvSpPr>
          <p:cNvPr id="3" name="Oval 2"/>
          <p:cNvSpPr/>
          <p:nvPr/>
        </p:nvSpPr>
        <p:spPr>
          <a:xfrm>
            <a:off x="575292" y="2235665"/>
            <a:ext cx="1871403" cy="1856174"/>
          </a:xfrm>
          <a:prstGeom prst="ellipse">
            <a:avLst/>
          </a:prstGeom>
          <a:solidFill>
            <a:schemeClr val="accent3"/>
          </a:solidFill>
          <a:ln w="9525">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dirty="0" smtClean="0">
                <a:solidFill>
                  <a:schemeClr val="bg1"/>
                </a:solidFill>
              </a:rPr>
              <a:t>51%</a:t>
            </a:r>
            <a:endParaRPr lang="en-US" sz="2400" dirty="0">
              <a:solidFill>
                <a:schemeClr val="bg1"/>
              </a:solidFill>
            </a:endParaRPr>
          </a:p>
        </p:txBody>
      </p:sp>
      <p:sp>
        <p:nvSpPr>
          <p:cNvPr id="4" name="Oval 3"/>
          <p:cNvSpPr/>
          <p:nvPr/>
        </p:nvSpPr>
        <p:spPr>
          <a:xfrm>
            <a:off x="3636299" y="2235665"/>
            <a:ext cx="1871403" cy="1856174"/>
          </a:xfrm>
          <a:prstGeom prst="ellipse">
            <a:avLst/>
          </a:prstGeom>
          <a:solidFill>
            <a:schemeClr val="accent3">
              <a:lumMod val="60000"/>
              <a:lumOff val="40000"/>
            </a:schemeClr>
          </a:solidFill>
          <a:ln w="9525">
            <a:solidFill>
              <a:schemeClr val="accent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dirty="0" smtClean="0">
                <a:solidFill>
                  <a:schemeClr val="bg1"/>
                </a:solidFill>
              </a:rPr>
              <a:t>48%</a:t>
            </a:r>
            <a:endParaRPr lang="en-US" sz="2400" dirty="0">
              <a:solidFill>
                <a:schemeClr val="bg1"/>
              </a:solidFill>
            </a:endParaRPr>
          </a:p>
        </p:txBody>
      </p:sp>
      <p:sp>
        <p:nvSpPr>
          <p:cNvPr id="5" name="Oval 4"/>
          <p:cNvSpPr/>
          <p:nvPr/>
        </p:nvSpPr>
        <p:spPr>
          <a:xfrm>
            <a:off x="6697305" y="2235665"/>
            <a:ext cx="1871403" cy="1856174"/>
          </a:xfrm>
          <a:prstGeom prst="ellipse">
            <a:avLst/>
          </a:prstGeom>
          <a:solidFill>
            <a:schemeClr val="accent2"/>
          </a:solidFill>
          <a:ln w="28575">
            <a:solidFill>
              <a:schemeClr val="accent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dirty="0" smtClean="0">
                <a:solidFill>
                  <a:schemeClr val="bg1"/>
                </a:solidFill>
              </a:rPr>
              <a:t>47</a:t>
            </a:r>
            <a:r>
              <a:rPr lang="en-US" sz="2400" dirty="0">
                <a:solidFill>
                  <a:schemeClr val="bg1"/>
                </a:solidFill>
              </a:rPr>
              <a:t>%</a:t>
            </a:r>
          </a:p>
        </p:txBody>
      </p:sp>
      <p:sp>
        <p:nvSpPr>
          <p:cNvPr id="11" name="TextBox 38"/>
          <p:cNvSpPr txBox="1"/>
          <p:nvPr/>
        </p:nvSpPr>
        <p:spPr>
          <a:xfrm>
            <a:off x="575292" y="4236967"/>
            <a:ext cx="1871404" cy="692497"/>
          </a:xfrm>
          <a:prstGeom prst="rect">
            <a:avLst/>
          </a:prstGeom>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300" b="1" dirty="0" smtClean="0">
                <a:solidFill>
                  <a:srgbClr val="4E677B"/>
                </a:solidFill>
              </a:rPr>
              <a:t>Market demand to launch products before competition</a:t>
            </a:r>
            <a:endParaRPr lang="en-US" sz="1300" b="1" dirty="0">
              <a:solidFill>
                <a:srgbClr val="4E677B"/>
              </a:solidFill>
            </a:endParaRPr>
          </a:p>
        </p:txBody>
      </p:sp>
      <p:sp>
        <p:nvSpPr>
          <p:cNvPr id="12" name="TextBox 42"/>
          <p:cNvSpPr txBox="1"/>
          <p:nvPr/>
        </p:nvSpPr>
        <p:spPr>
          <a:xfrm>
            <a:off x="3636298" y="4236967"/>
            <a:ext cx="1871404" cy="892552"/>
          </a:xfrm>
          <a:prstGeom prst="rect">
            <a:avLst/>
          </a:prstGeom>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300" b="1" dirty="0" smtClean="0">
                <a:solidFill>
                  <a:schemeClr val="accent1">
                    <a:lumMod val="40000"/>
                    <a:lumOff val="60000"/>
                  </a:schemeClr>
                </a:solidFill>
              </a:rPr>
              <a:t>Market demand for higher-quality and higher-performing products</a:t>
            </a:r>
            <a:endParaRPr lang="en-US" sz="1300" b="1" dirty="0">
              <a:solidFill>
                <a:schemeClr val="accent1">
                  <a:lumMod val="40000"/>
                  <a:lumOff val="60000"/>
                </a:schemeClr>
              </a:solidFill>
            </a:endParaRPr>
          </a:p>
        </p:txBody>
      </p:sp>
      <p:sp>
        <p:nvSpPr>
          <p:cNvPr id="13" name="TextBox 43"/>
          <p:cNvSpPr txBox="1"/>
          <p:nvPr/>
        </p:nvSpPr>
        <p:spPr>
          <a:xfrm>
            <a:off x="6697304" y="4236967"/>
            <a:ext cx="1871404" cy="692497"/>
          </a:xfrm>
          <a:prstGeom prst="rect">
            <a:avLst/>
          </a:prstGeom>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300" b="1" dirty="0" smtClean="0">
                <a:solidFill>
                  <a:schemeClr val="accent2"/>
                </a:solidFill>
              </a:rPr>
              <a:t>Market demand for customized and complex products</a:t>
            </a:r>
            <a:endParaRPr lang="en-US" sz="1300" b="1" dirty="0">
              <a:solidFill>
                <a:schemeClr val="accent2"/>
              </a:solidFill>
            </a:endParaRPr>
          </a:p>
        </p:txBody>
      </p:sp>
      <p:sp>
        <p:nvSpPr>
          <p:cNvPr id="14" name="Text Placeholder 2"/>
          <p:cNvSpPr txBox="1">
            <a:spLocks/>
          </p:cNvSpPr>
          <p:nvPr/>
        </p:nvSpPr>
        <p:spPr>
          <a:xfrm>
            <a:off x="249302" y="1163748"/>
            <a:ext cx="8627997" cy="704901"/>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400" dirty="0" smtClean="0"/>
              <a:t>Technology has made each new generation of the same product more complex and given consumers more to demand from the business. </a:t>
            </a:r>
          </a:p>
          <a:p>
            <a:pPr marL="0" indent="0">
              <a:buFont typeface="Arial" pitchFamily="34" charset="0"/>
              <a:buNone/>
            </a:pPr>
            <a:endParaRPr lang="en-CA" dirty="0"/>
          </a:p>
        </p:txBody>
      </p:sp>
      <p:sp>
        <p:nvSpPr>
          <p:cNvPr id="10" name="TextBox 8"/>
          <p:cNvSpPr txBox="1"/>
          <p:nvPr/>
        </p:nvSpPr>
        <p:spPr>
          <a:xfrm>
            <a:off x="6803136" y="6213936"/>
            <a:ext cx="2660008" cy="276999"/>
          </a:xfrm>
          <a:prstGeom prst="rect">
            <a:avLst/>
          </a:prstGeom>
        </p:spPr>
        <p:txBody>
          <a:bodyPr wrap="square" rtlCol="0">
            <a:spAutoFit/>
          </a:bodyPr>
          <a:lstStyle/>
          <a:p>
            <a:r>
              <a:rPr lang="en-CA" sz="1000" b="1" dirty="0"/>
              <a:t>Source</a:t>
            </a:r>
            <a:r>
              <a:rPr lang="en-CA" sz="1000" b="1" dirty="0" smtClean="0"/>
              <a:t>:</a:t>
            </a:r>
            <a:r>
              <a:rPr lang="en-CA" sz="1200" dirty="0">
                <a:solidFill>
                  <a:srgbClr val="333333"/>
                </a:solidFill>
              </a:rPr>
              <a:t> </a:t>
            </a:r>
            <a:r>
              <a:rPr lang="en-CA" sz="1000" dirty="0">
                <a:solidFill>
                  <a:srgbClr val="333333"/>
                </a:solidFill>
              </a:rPr>
              <a:t>Aberdeen Group </a:t>
            </a:r>
            <a:r>
              <a:rPr lang="en-CA" sz="1000" dirty="0" smtClean="0">
                <a:solidFill>
                  <a:srgbClr val="333333"/>
                </a:solidFill>
              </a:rPr>
              <a:t>IBM, 2017</a:t>
            </a:r>
            <a:r>
              <a:rPr lang="en-CA" sz="1000" b="1" dirty="0" smtClean="0"/>
              <a:t> </a:t>
            </a:r>
            <a:endParaRPr lang="en-CA" sz="1000" dirty="0"/>
          </a:p>
        </p:txBody>
      </p:sp>
    </p:spTree>
    <p:extLst>
      <p:ext uri="{BB962C8B-B14F-4D97-AF65-F5344CB8AC3E}">
        <p14:creationId xmlns:p14="http://schemas.microsoft.com/office/powerpoint/2010/main" val="2109143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Digital twin can solve many of the pressures facing organizations today, but it is a big project</a:t>
            </a:r>
            <a:endParaRPr lang="en-CA" dirty="0"/>
          </a:p>
        </p:txBody>
      </p:sp>
      <p:sp>
        <p:nvSpPr>
          <p:cNvPr id="3" name="Text Placeholder 2"/>
          <p:cNvSpPr txBox="1">
            <a:spLocks/>
          </p:cNvSpPr>
          <p:nvPr/>
        </p:nvSpPr>
        <p:spPr>
          <a:xfrm>
            <a:off x="472972" y="1341840"/>
            <a:ext cx="8188527" cy="531818"/>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400" b="1" dirty="0" smtClean="0"/>
              <a:t>Digital twin </a:t>
            </a:r>
            <a:r>
              <a:rPr lang="en-US" sz="1400" dirty="0" smtClean="0"/>
              <a:t>technology addresses two issues facing product and service providers today: volume and complexity. </a:t>
            </a:r>
          </a:p>
          <a:p>
            <a:pPr marL="0" indent="0">
              <a:buFont typeface="Arial" pitchFamily="34" charset="0"/>
              <a:buNone/>
            </a:pPr>
            <a:endParaRPr lang="en-CA" dirty="0"/>
          </a:p>
        </p:txBody>
      </p:sp>
      <p:grpSp>
        <p:nvGrpSpPr>
          <p:cNvPr id="4" name="Group 14"/>
          <p:cNvGrpSpPr/>
          <p:nvPr/>
        </p:nvGrpSpPr>
        <p:grpSpPr>
          <a:xfrm>
            <a:off x="584770" y="3215881"/>
            <a:ext cx="3375917" cy="2928887"/>
            <a:chOff x="4413213" y="1732732"/>
            <a:chExt cx="3770886" cy="3403181"/>
          </a:xfrm>
        </p:grpSpPr>
        <p:sp>
          <p:nvSpPr>
            <p:cNvPr id="5" name="Rectangle 23"/>
            <p:cNvSpPr/>
            <p:nvPr/>
          </p:nvSpPr>
          <p:spPr>
            <a:xfrm>
              <a:off x="4413215" y="1732732"/>
              <a:ext cx="3770884" cy="484540"/>
            </a:xfrm>
            <a:prstGeom prst="rect">
              <a:avLst/>
            </a:prstGeom>
            <a:solidFill>
              <a:schemeClr val="accent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solidFill>
                    <a:srgbClr val="FFFFFF"/>
                  </a:solidFill>
                </a:rPr>
                <a:t>Volume</a:t>
              </a:r>
              <a:endParaRPr lang="en-CA" b="1" dirty="0">
                <a:solidFill>
                  <a:srgbClr val="FFFFFF"/>
                </a:solidFill>
              </a:endParaRPr>
            </a:p>
          </p:txBody>
        </p:sp>
        <p:sp>
          <p:nvSpPr>
            <p:cNvPr id="6" name="Rectangle 22"/>
            <p:cNvSpPr/>
            <p:nvPr/>
          </p:nvSpPr>
          <p:spPr>
            <a:xfrm>
              <a:off x="4413213" y="2278484"/>
              <a:ext cx="3770886" cy="2857429"/>
            </a:xfrm>
            <a:prstGeom prst="rect">
              <a:avLst/>
            </a:prstGeom>
            <a:solidFill>
              <a:schemeClr val="bg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63550" indent="-285750">
                <a:spcBef>
                  <a:spcPts val="600"/>
                </a:spcBef>
                <a:buFont typeface="Arial" panose="020B0604020202020204" pitchFamily="34" charset="0"/>
                <a:buChar char="•"/>
              </a:pPr>
              <a:r>
                <a:rPr lang="en-CA" sz="1400" dirty="0" smtClean="0">
                  <a:solidFill>
                    <a:srgbClr val="333333"/>
                  </a:solidFill>
                </a:rPr>
                <a:t>Organizations will have to provide increasingly higher-quality products at a high rate of consistency. </a:t>
              </a:r>
              <a:endParaRPr lang="en-CA" sz="1400" dirty="0">
                <a:solidFill>
                  <a:srgbClr val="333333"/>
                </a:solidFill>
              </a:endParaRPr>
            </a:p>
            <a:p>
              <a:pPr marL="463550" indent="-285750">
                <a:spcBef>
                  <a:spcPts val="600"/>
                </a:spcBef>
                <a:buFont typeface="Arial" panose="020B0604020202020204" pitchFamily="34" charset="0"/>
                <a:buChar char="•"/>
              </a:pPr>
              <a:r>
                <a:rPr lang="en-CA" sz="1400" dirty="0" smtClean="0">
                  <a:solidFill>
                    <a:srgbClr val="333333"/>
                  </a:solidFill>
                </a:rPr>
                <a:t>The real-time information, analysis, and modelling provided by digital </a:t>
              </a:r>
              <a:r>
                <a:rPr lang="en-CA" sz="1400" dirty="0">
                  <a:solidFill>
                    <a:srgbClr val="333333"/>
                  </a:solidFill>
                </a:rPr>
                <a:t>t</a:t>
              </a:r>
              <a:r>
                <a:rPr lang="en-CA" sz="1400" dirty="0" smtClean="0">
                  <a:solidFill>
                    <a:srgbClr val="333333"/>
                  </a:solidFill>
                </a:rPr>
                <a:t>win technology will provide the capabilities necessary to maintain product quality and improve time-to-market at high volumes. </a:t>
              </a:r>
              <a:endParaRPr lang="en-CA" sz="1400" dirty="0">
                <a:solidFill>
                  <a:srgbClr val="333333"/>
                </a:solidFill>
              </a:endParaRPr>
            </a:p>
          </p:txBody>
        </p:sp>
      </p:grpSp>
      <p:grpSp>
        <p:nvGrpSpPr>
          <p:cNvPr id="7" name="Group 6"/>
          <p:cNvGrpSpPr/>
          <p:nvPr/>
        </p:nvGrpSpPr>
        <p:grpSpPr>
          <a:xfrm>
            <a:off x="5154064" y="3215879"/>
            <a:ext cx="3375918" cy="2394581"/>
            <a:chOff x="4430241" y="1702244"/>
            <a:chExt cx="3770887" cy="2782351"/>
          </a:xfrm>
        </p:grpSpPr>
        <p:sp>
          <p:nvSpPr>
            <p:cNvPr id="8" name="Rectangle 23"/>
            <p:cNvSpPr/>
            <p:nvPr/>
          </p:nvSpPr>
          <p:spPr>
            <a:xfrm>
              <a:off x="4430244" y="1702244"/>
              <a:ext cx="3770884" cy="484540"/>
            </a:xfrm>
            <a:prstGeom prst="rect">
              <a:avLst/>
            </a:prstGeom>
            <a:solidFill>
              <a:schemeClr val="accent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solidFill>
                    <a:srgbClr val="FFFFFF"/>
                  </a:solidFill>
                </a:rPr>
                <a:t>Complexity</a:t>
              </a:r>
              <a:endParaRPr lang="en-CA" b="1" dirty="0">
                <a:solidFill>
                  <a:srgbClr val="FFFFFF"/>
                </a:solidFill>
              </a:endParaRPr>
            </a:p>
          </p:txBody>
        </p:sp>
        <p:sp>
          <p:nvSpPr>
            <p:cNvPr id="9" name="Rectangle 22"/>
            <p:cNvSpPr/>
            <p:nvPr/>
          </p:nvSpPr>
          <p:spPr>
            <a:xfrm>
              <a:off x="4430241" y="2247998"/>
              <a:ext cx="3770886" cy="2236597"/>
            </a:xfrm>
            <a:prstGeom prst="rect">
              <a:avLst/>
            </a:prstGeom>
            <a:solidFill>
              <a:schemeClr val="bg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63550" indent="-285750">
                <a:spcBef>
                  <a:spcPts val="600"/>
                </a:spcBef>
                <a:buFont typeface="Arial" panose="020B0604020202020204" pitchFamily="34" charset="0"/>
                <a:buChar char="•"/>
              </a:pPr>
              <a:r>
                <a:rPr lang="en-CA" sz="1400" dirty="0" smtClean="0">
                  <a:solidFill>
                    <a:srgbClr val="333333"/>
                  </a:solidFill>
                </a:rPr>
                <a:t>Over time, existing assets and processes have become more complex. </a:t>
              </a:r>
              <a:endParaRPr lang="en-CA" sz="1400" dirty="0">
                <a:solidFill>
                  <a:srgbClr val="333333"/>
                </a:solidFill>
              </a:endParaRPr>
            </a:p>
            <a:p>
              <a:pPr marL="463550" indent="-285750">
                <a:spcBef>
                  <a:spcPts val="600"/>
                </a:spcBef>
                <a:buFont typeface="Arial" panose="020B0604020202020204" pitchFamily="34" charset="0"/>
                <a:buChar char="•"/>
              </a:pPr>
              <a:r>
                <a:rPr lang="en-CA" sz="1400" dirty="0" smtClean="0">
                  <a:solidFill>
                    <a:srgbClr val="333333"/>
                  </a:solidFill>
                </a:rPr>
                <a:t>Digital twin technology provides the simulation and modelling capabilities to ensure you construct these complex assets and processes correctly. </a:t>
              </a:r>
              <a:endParaRPr lang="en-CA" sz="1400" dirty="0">
                <a:solidFill>
                  <a:srgbClr val="333333"/>
                </a:solidFill>
              </a:endParaRPr>
            </a:p>
            <a:p>
              <a:pPr marL="177800">
                <a:spcBef>
                  <a:spcPts val="600"/>
                </a:spcBef>
              </a:pPr>
              <a:endParaRPr lang="en-CA" sz="1400" dirty="0">
                <a:solidFill>
                  <a:srgbClr val="333333"/>
                </a:solidFill>
              </a:endParaRPr>
            </a:p>
          </p:txBody>
        </p:sp>
      </p:grpSp>
      <p:sp>
        <p:nvSpPr>
          <p:cNvPr id="10" name="Oval 9"/>
          <p:cNvSpPr/>
          <p:nvPr/>
        </p:nvSpPr>
        <p:spPr>
          <a:xfrm>
            <a:off x="1657643" y="1934396"/>
            <a:ext cx="1065324" cy="1042655"/>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 name="Oval 10"/>
          <p:cNvSpPr/>
          <p:nvPr/>
        </p:nvSpPr>
        <p:spPr>
          <a:xfrm>
            <a:off x="6309361" y="1926340"/>
            <a:ext cx="1065324" cy="1042655"/>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4935" y="2211849"/>
            <a:ext cx="449239" cy="449239"/>
          </a:xfrm>
          <a:prstGeom prst="rect">
            <a:avLst/>
          </a:prstGeom>
        </p:spPr>
      </p:pic>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62048" y="2227466"/>
            <a:ext cx="456515" cy="456515"/>
          </a:xfrm>
          <a:prstGeom prst="rect">
            <a:avLst/>
          </a:prstGeom>
        </p:spPr>
      </p:pic>
    </p:spTree>
    <p:extLst>
      <p:ext uri="{BB962C8B-B14F-4D97-AF65-F5344CB8AC3E}">
        <p14:creationId xmlns:p14="http://schemas.microsoft.com/office/powerpoint/2010/main" val="931146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Digital </a:t>
            </a:r>
            <a:r>
              <a:rPr lang="en-CA" dirty="0" smtClean="0"/>
              <a:t>twin </a:t>
            </a:r>
            <a:r>
              <a:rPr lang="en-CA" dirty="0"/>
              <a:t>is a digital copy of an existing asset </a:t>
            </a:r>
          </a:p>
        </p:txBody>
      </p:sp>
      <p:sp>
        <p:nvSpPr>
          <p:cNvPr id="4" name="Text Placeholder 2"/>
          <p:cNvSpPr txBox="1">
            <a:spLocks/>
          </p:cNvSpPr>
          <p:nvPr/>
        </p:nvSpPr>
        <p:spPr>
          <a:xfrm>
            <a:off x="249302" y="1232756"/>
            <a:ext cx="8627997" cy="704901"/>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400" dirty="0" smtClean="0"/>
              <a:t>Digital twin refers to the creation of digital models of real-life objects using data from sensors on the objects themselves. More than a simulation, a digital twin is a living model. It allows the user to inspect an object or physical system remotely, or interact with it in a sandbox environment. </a:t>
            </a:r>
          </a:p>
          <a:p>
            <a:pPr marL="0" indent="0">
              <a:buFont typeface="Arial" pitchFamily="34" charset="0"/>
              <a:buNone/>
            </a:pPr>
            <a:endParaRPr lang="en-CA" dirty="0"/>
          </a:p>
        </p:txBody>
      </p:sp>
      <p:cxnSp>
        <p:nvCxnSpPr>
          <p:cNvPr id="10" name="Straight Connector 8"/>
          <p:cNvCxnSpPr/>
          <p:nvPr/>
        </p:nvCxnSpPr>
        <p:spPr>
          <a:xfrm>
            <a:off x="334044" y="2265631"/>
            <a:ext cx="8460732"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9"/>
          <p:cNvCxnSpPr/>
          <p:nvPr/>
        </p:nvCxnSpPr>
        <p:spPr>
          <a:xfrm>
            <a:off x="4599851" y="2269745"/>
            <a:ext cx="0" cy="3932507"/>
          </a:xfrm>
          <a:prstGeom prst="line">
            <a:avLst/>
          </a:prstGeom>
          <a:ln>
            <a:solidFill>
              <a:schemeClr val="bg2">
                <a:lumMod val="75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143" name="Group 142"/>
          <p:cNvGrpSpPr/>
          <p:nvPr/>
        </p:nvGrpSpPr>
        <p:grpSpPr>
          <a:xfrm>
            <a:off x="4950657" y="3406023"/>
            <a:ext cx="3431343" cy="1519213"/>
            <a:chOff x="4820028" y="3406023"/>
            <a:chExt cx="3431343" cy="1519213"/>
          </a:xfrm>
        </p:grpSpPr>
        <p:sp>
          <p:nvSpPr>
            <p:cNvPr id="6" name="Rounded Rectangle 5"/>
            <p:cNvSpPr/>
            <p:nvPr/>
          </p:nvSpPr>
          <p:spPr>
            <a:xfrm>
              <a:off x="4820028" y="3406023"/>
              <a:ext cx="3431343" cy="1519213"/>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CA" dirty="0"/>
            </a:p>
          </p:txBody>
        </p:sp>
        <p:sp>
          <p:nvSpPr>
            <p:cNvPr id="13" name="Isosceles Triangle 12"/>
            <p:cNvSpPr/>
            <p:nvPr/>
          </p:nvSpPr>
          <p:spPr>
            <a:xfrm>
              <a:off x="5009058" y="3589954"/>
              <a:ext cx="284409" cy="245510"/>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Isosceles Triangle 14"/>
            <p:cNvSpPr/>
            <p:nvPr/>
          </p:nvSpPr>
          <p:spPr>
            <a:xfrm>
              <a:off x="7004257" y="3798475"/>
              <a:ext cx="284409" cy="245510"/>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Isosceles Triangle 15"/>
            <p:cNvSpPr/>
            <p:nvPr/>
          </p:nvSpPr>
          <p:spPr>
            <a:xfrm>
              <a:off x="6077760" y="3686880"/>
              <a:ext cx="284409" cy="245510"/>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Isosceles Triangle 16"/>
            <p:cNvSpPr/>
            <p:nvPr/>
          </p:nvSpPr>
          <p:spPr>
            <a:xfrm>
              <a:off x="7363374" y="4178946"/>
              <a:ext cx="284409" cy="245510"/>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Isosceles Triangle 17"/>
            <p:cNvSpPr/>
            <p:nvPr/>
          </p:nvSpPr>
          <p:spPr>
            <a:xfrm>
              <a:off x="5710667" y="3898097"/>
              <a:ext cx="284409" cy="245510"/>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Isosceles Triangle 18"/>
            <p:cNvSpPr/>
            <p:nvPr/>
          </p:nvSpPr>
          <p:spPr>
            <a:xfrm>
              <a:off x="6534081" y="4236607"/>
              <a:ext cx="284409" cy="245510"/>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Oval 19"/>
            <p:cNvSpPr/>
            <p:nvPr/>
          </p:nvSpPr>
          <p:spPr>
            <a:xfrm>
              <a:off x="5577876" y="4386084"/>
              <a:ext cx="274995" cy="29127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Oval 20"/>
            <p:cNvSpPr/>
            <p:nvPr/>
          </p:nvSpPr>
          <p:spPr>
            <a:xfrm>
              <a:off x="5468972" y="3572435"/>
              <a:ext cx="274995" cy="29127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Oval 21"/>
            <p:cNvSpPr/>
            <p:nvPr/>
          </p:nvSpPr>
          <p:spPr>
            <a:xfrm>
              <a:off x="6064060" y="4213726"/>
              <a:ext cx="274995" cy="29127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Oval 23"/>
            <p:cNvSpPr/>
            <p:nvPr/>
          </p:nvSpPr>
          <p:spPr>
            <a:xfrm>
              <a:off x="5013414" y="3918852"/>
              <a:ext cx="274995" cy="291270"/>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Isosceles Triangle 24"/>
            <p:cNvSpPr/>
            <p:nvPr/>
          </p:nvSpPr>
          <p:spPr>
            <a:xfrm>
              <a:off x="6985590" y="4421742"/>
              <a:ext cx="284409" cy="245510"/>
            </a:xfrm>
            <a:prstGeom prs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6" name="Isosceles Triangle 25"/>
            <p:cNvSpPr/>
            <p:nvPr/>
          </p:nvSpPr>
          <p:spPr>
            <a:xfrm>
              <a:off x="7567222" y="3936160"/>
              <a:ext cx="284409" cy="245510"/>
            </a:xfrm>
            <a:prstGeom prs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8" name="Isosceles Triangle 27"/>
            <p:cNvSpPr/>
            <p:nvPr/>
          </p:nvSpPr>
          <p:spPr>
            <a:xfrm>
              <a:off x="7437099" y="4421732"/>
              <a:ext cx="284409" cy="245510"/>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9" name="Oval 28"/>
            <p:cNvSpPr/>
            <p:nvPr/>
          </p:nvSpPr>
          <p:spPr>
            <a:xfrm>
              <a:off x="7861827" y="3907990"/>
              <a:ext cx="274995" cy="29127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0" name="Oval 29"/>
            <p:cNvSpPr/>
            <p:nvPr/>
          </p:nvSpPr>
          <p:spPr>
            <a:xfrm>
              <a:off x="5247223" y="4355826"/>
              <a:ext cx="274995" cy="29127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2" name="Rectangle 95"/>
            <p:cNvSpPr/>
            <p:nvPr/>
          </p:nvSpPr>
          <p:spPr>
            <a:xfrm>
              <a:off x="6739890" y="3603577"/>
              <a:ext cx="264367" cy="24551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3" name="Rectangle 99"/>
            <p:cNvSpPr/>
            <p:nvPr/>
          </p:nvSpPr>
          <p:spPr>
            <a:xfrm>
              <a:off x="4885343" y="4270946"/>
              <a:ext cx="264367" cy="24551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4" name="Rectangle 100"/>
            <p:cNvSpPr/>
            <p:nvPr/>
          </p:nvSpPr>
          <p:spPr>
            <a:xfrm>
              <a:off x="7883163" y="4298953"/>
              <a:ext cx="264367" cy="24551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6" name="Rectangle 102"/>
            <p:cNvSpPr/>
            <p:nvPr/>
          </p:nvSpPr>
          <p:spPr>
            <a:xfrm>
              <a:off x="7442328" y="3639191"/>
              <a:ext cx="264367" cy="24551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7" name="Rectangle 36"/>
            <p:cNvSpPr/>
            <p:nvPr/>
          </p:nvSpPr>
          <p:spPr>
            <a:xfrm>
              <a:off x="6247841" y="4560904"/>
              <a:ext cx="264367" cy="24551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48" name="TextBox 47"/>
          <p:cNvSpPr txBox="1"/>
          <p:nvPr/>
        </p:nvSpPr>
        <p:spPr>
          <a:xfrm>
            <a:off x="5933399" y="5393737"/>
            <a:ext cx="1689873" cy="721700"/>
          </a:xfrm>
          <a:prstGeom prst="rect">
            <a:avLst/>
          </a:prstGeom>
          <a:solidFill>
            <a:schemeClr val="bg1">
              <a:lumMod val="85000"/>
            </a:schemeClr>
          </a:solidFill>
          <a:ln>
            <a:solidFill>
              <a:srgbClr val="FF0000"/>
            </a:solidFill>
            <a:prstDash val="sysDot"/>
          </a:ln>
        </p:spPr>
        <p:txBody>
          <a:bodyPr wrap="square" lIns="144000" tIns="144000" rIns="144000" bIns="144000" rtlCol="0">
            <a:spAutoFit/>
          </a:bodyPr>
          <a:lstStyle/>
          <a:p>
            <a:pPr algn="ctr"/>
            <a:r>
              <a:rPr lang="en-CA" sz="1400" b="1" dirty="0" smtClean="0"/>
              <a:t>Digital twin of object</a:t>
            </a:r>
            <a:endParaRPr lang="en-CA" sz="1400" b="1" dirty="0"/>
          </a:p>
        </p:txBody>
      </p:sp>
      <p:sp>
        <p:nvSpPr>
          <p:cNvPr id="57" name="Right Brace 56"/>
          <p:cNvSpPr/>
          <p:nvPr/>
        </p:nvSpPr>
        <p:spPr>
          <a:xfrm>
            <a:off x="8354754" y="3188149"/>
            <a:ext cx="344366" cy="1921663"/>
          </a:xfrm>
          <a:prstGeom prst="rightBrace">
            <a:avLst/>
          </a:prstGeom>
          <a:ln w="158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58" name="TextBox 57"/>
          <p:cNvSpPr txBox="1"/>
          <p:nvPr/>
        </p:nvSpPr>
        <p:spPr>
          <a:xfrm rot="5400000">
            <a:off x="7518245" y="3954142"/>
            <a:ext cx="2619895" cy="307777"/>
          </a:xfrm>
          <a:prstGeom prst="rect">
            <a:avLst/>
          </a:prstGeom>
        </p:spPr>
        <p:txBody>
          <a:bodyPr wrap="square" rtlCol="0">
            <a:spAutoFit/>
          </a:bodyPr>
          <a:lstStyle/>
          <a:p>
            <a:pPr algn="ctr"/>
            <a:r>
              <a:rPr lang="en-CA" sz="1400" dirty="0" smtClean="0"/>
              <a:t>Digital Twin of Components</a:t>
            </a:r>
            <a:endParaRPr lang="en-CA" sz="1400" dirty="0"/>
          </a:p>
        </p:txBody>
      </p:sp>
      <p:grpSp>
        <p:nvGrpSpPr>
          <p:cNvPr id="142" name="Group 141"/>
          <p:cNvGrpSpPr/>
          <p:nvPr/>
        </p:nvGrpSpPr>
        <p:grpSpPr>
          <a:xfrm>
            <a:off x="827133" y="3406023"/>
            <a:ext cx="3431343" cy="1519213"/>
            <a:chOff x="381600" y="3297166"/>
            <a:chExt cx="3431343" cy="1519213"/>
          </a:xfrm>
        </p:grpSpPr>
        <p:sp>
          <p:nvSpPr>
            <p:cNvPr id="135" name="Rounded Rectangle 134"/>
            <p:cNvSpPr/>
            <p:nvPr/>
          </p:nvSpPr>
          <p:spPr>
            <a:xfrm>
              <a:off x="381600" y="3297166"/>
              <a:ext cx="3431343" cy="1519213"/>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CA" dirty="0"/>
            </a:p>
          </p:txBody>
        </p:sp>
        <p:sp>
          <p:nvSpPr>
            <p:cNvPr id="106" name="Isosceles Triangle 105"/>
            <p:cNvSpPr/>
            <p:nvPr/>
          </p:nvSpPr>
          <p:spPr>
            <a:xfrm>
              <a:off x="580914" y="3447467"/>
              <a:ext cx="284409" cy="24551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8" name="Isosceles Triangle 107"/>
            <p:cNvSpPr/>
            <p:nvPr/>
          </p:nvSpPr>
          <p:spPr>
            <a:xfrm>
              <a:off x="2576113" y="3655988"/>
              <a:ext cx="284409" cy="24551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9" name="Isosceles Triangle 108"/>
            <p:cNvSpPr/>
            <p:nvPr/>
          </p:nvSpPr>
          <p:spPr>
            <a:xfrm>
              <a:off x="1649616" y="3544393"/>
              <a:ext cx="284409" cy="24551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0" name="Isosceles Triangle 109"/>
            <p:cNvSpPr/>
            <p:nvPr/>
          </p:nvSpPr>
          <p:spPr>
            <a:xfrm>
              <a:off x="2935230" y="4036459"/>
              <a:ext cx="284409" cy="24551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1" name="Isosceles Triangle 110"/>
            <p:cNvSpPr/>
            <p:nvPr/>
          </p:nvSpPr>
          <p:spPr>
            <a:xfrm>
              <a:off x="1282523" y="3755610"/>
              <a:ext cx="284409" cy="24551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2" name="Isosceles Triangle 111"/>
            <p:cNvSpPr/>
            <p:nvPr/>
          </p:nvSpPr>
          <p:spPr>
            <a:xfrm>
              <a:off x="2105937" y="4094120"/>
              <a:ext cx="284409" cy="24551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3" name="Oval 112"/>
            <p:cNvSpPr/>
            <p:nvPr/>
          </p:nvSpPr>
          <p:spPr>
            <a:xfrm>
              <a:off x="1149732" y="4243597"/>
              <a:ext cx="274995" cy="2912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4" name="Oval 113"/>
            <p:cNvSpPr/>
            <p:nvPr/>
          </p:nvSpPr>
          <p:spPr>
            <a:xfrm>
              <a:off x="1040828" y="3429948"/>
              <a:ext cx="274995" cy="2912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5" name="Oval 114"/>
            <p:cNvSpPr/>
            <p:nvPr/>
          </p:nvSpPr>
          <p:spPr>
            <a:xfrm>
              <a:off x="1635916" y="4071239"/>
              <a:ext cx="274995" cy="2912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7" name="Oval 116"/>
            <p:cNvSpPr/>
            <p:nvPr/>
          </p:nvSpPr>
          <p:spPr>
            <a:xfrm>
              <a:off x="585270" y="3776365"/>
              <a:ext cx="274995" cy="29127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8" name="Isosceles Triangle 117"/>
            <p:cNvSpPr/>
            <p:nvPr/>
          </p:nvSpPr>
          <p:spPr>
            <a:xfrm>
              <a:off x="2557446" y="4279255"/>
              <a:ext cx="284409" cy="245510"/>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9" name="Isosceles Triangle 118"/>
            <p:cNvSpPr/>
            <p:nvPr/>
          </p:nvSpPr>
          <p:spPr>
            <a:xfrm>
              <a:off x="3139078" y="3793673"/>
              <a:ext cx="284409" cy="245510"/>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1" name="Isosceles Triangle 120"/>
            <p:cNvSpPr/>
            <p:nvPr/>
          </p:nvSpPr>
          <p:spPr>
            <a:xfrm>
              <a:off x="3008955" y="4279245"/>
              <a:ext cx="284409" cy="24551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2" name="Oval 121"/>
            <p:cNvSpPr/>
            <p:nvPr/>
          </p:nvSpPr>
          <p:spPr>
            <a:xfrm>
              <a:off x="3433683" y="3765503"/>
              <a:ext cx="274995" cy="29127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3" name="Oval 122"/>
            <p:cNvSpPr/>
            <p:nvPr/>
          </p:nvSpPr>
          <p:spPr>
            <a:xfrm>
              <a:off x="819079" y="4213339"/>
              <a:ext cx="274995" cy="29127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5" name="Rectangle 95"/>
            <p:cNvSpPr/>
            <p:nvPr/>
          </p:nvSpPr>
          <p:spPr>
            <a:xfrm>
              <a:off x="2311746" y="3461090"/>
              <a:ext cx="264367" cy="24551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6" name="Rectangle 99"/>
            <p:cNvSpPr/>
            <p:nvPr/>
          </p:nvSpPr>
          <p:spPr>
            <a:xfrm>
              <a:off x="457199" y="4128459"/>
              <a:ext cx="264367" cy="24551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7" name="Rectangle 100"/>
            <p:cNvSpPr/>
            <p:nvPr/>
          </p:nvSpPr>
          <p:spPr>
            <a:xfrm>
              <a:off x="3455019" y="4156466"/>
              <a:ext cx="264367" cy="24551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9" name="Rectangle 102"/>
            <p:cNvSpPr/>
            <p:nvPr/>
          </p:nvSpPr>
          <p:spPr>
            <a:xfrm>
              <a:off x="3014184" y="3496704"/>
              <a:ext cx="264367" cy="24551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30" name="Rectangle 129"/>
            <p:cNvSpPr/>
            <p:nvPr/>
          </p:nvSpPr>
          <p:spPr>
            <a:xfrm>
              <a:off x="1819697" y="4418417"/>
              <a:ext cx="264367" cy="24551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31" name="TextBox 130"/>
          <p:cNvSpPr txBox="1"/>
          <p:nvPr/>
        </p:nvSpPr>
        <p:spPr>
          <a:xfrm>
            <a:off x="1542398" y="5401298"/>
            <a:ext cx="1689873" cy="704089"/>
          </a:xfrm>
          <a:prstGeom prst="rect">
            <a:avLst/>
          </a:prstGeom>
          <a:solidFill>
            <a:schemeClr val="bg1">
              <a:lumMod val="85000"/>
            </a:schemeClr>
          </a:solidFill>
          <a:ln>
            <a:solidFill>
              <a:srgbClr val="FF0000"/>
            </a:solidFill>
            <a:prstDash val="sysDot"/>
          </a:ln>
        </p:spPr>
        <p:txBody>
          <a:bodyPr wrap="square" lIns="144000" tIns="144000" rIns="144000" bIns="144000" rtlCol="0">
            <a:spAutoFit/>
          </a:bodyPr>
          <a:lstStyle/>
          <a:p>
            <a:pPr algn="ctr"/>
            <a:r>
              <a:rPr lang="en-CA" sz="1400" b="1" dirty="0" smtClean="0"/>
              <a:t>Physical world object</a:t>
            </a:r>
            <a:endParaRPr lang="en-CA" sz="1400" b="1" dirty="0"/>
          </a:p>
        </p:txBody>
      </p:sp>
      <p:sp>
        <p:nvSpPr>
          <p:cNvPr id="137" name="Right Brace 136"/>
          <p:cNvSpPr/>
          <p:nvPr/>
        </p:nvSpPr>
        <p:spPr>
          <a:xfrm rot="10800000">
            <a:off x="416578" y="3134651"/>
            <a:ext cx="344366" cy="1921663"/>
          </a:xfrm>
          <a:prstGeom prst="rightBrace">
            <a:avLst/>
          </a:prstGeom>
          <a:ln w="158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138" name="TextBox 137"/>
          <p:cNvSpPr txBox="1"/>
          <p:nvPr/>
        </p:nvSpPr>
        <p:spPr>
          <a:xfrm rot="16200000">
            <a:off x="-1073185" y="3970393"/>
            <a:ext cx="2619895" cy="275275"/>
          </a:xfrm>
          <a:prstGeom prst="rect">
            <a:avLst/>
          </a:prstGeom>
        </p:spPr>
        <p:txBody>
          <a:bodyPr wrap="square" rtlCol="0">
            <a:spAutoFit/>
          </a:bodyPr>
          <a:lstStyle/>
          <a:p>
            <a:pPr algn="ctr"/>
            <a:r>
              <a:rPr lang="en-CA" sz="1400" dirty="0" smtClean="0"/>
              <a:t>Components</a:t>
            </a:r>
            <a:endParaRPr lang="en-CA" sz="1400" dirty="0"/>
          </a:p>
        </p:txBody>
      </p:sp>
      <p:sp>
        <p:nvSpPr>
          <p:cNvPr id="144" name="Rectangle 7"/>
          <p:cNvSpPr/>
          <p:nvPr/>
        </p:nvSpPr>
        <p:spPr>
          <a:xfrm>
            <a:off x="5601252" y="2400024"/>
            <a:ext cx="2466268" cy="506256"/>
          </a:xfrm>
          <a:prstGeom prst="rect">
            <a:avLst/>
          </a:prstGeom>
          <a:ln w="12700">
            <a:solidFill>
              <a:schemeClr val="accent1"/>
            </a:solidFill>
          </a:ln>
        </p:spPr>
        <p:txBody>
          <a:bodyPr wrap="square" lIns="144000" tIns="144000" rIns="144000" bIns="144000">
            <a:spAutoFit/>
          </a:bodyPr>
          <a:lstStyle/>
          <a:p>
            <a:pPr lvl="0" algn="ctr" fontAlgn="base">
              <a:spcBef>
                <a:spcPts val="500"/>
              </a:spcBef>
              <a:spcAft>
                <a:spcPct val="0"/>
              </a:spcAft>
              <a:buClr>
                <a:srgbClr val="333333"/>
              </a:buClr>
              <a:buSzPct val="120000"/>
            </a:pPr>
            <a:r>
              <a:rPr lang="en-CA" sz="1400" b="1" dirty="0" smtClean="0">
                <a:solidFill>
                  <a:schemeClr val="accent1"/>
                </a:solidFill>
              </a:rPr>
              <a:t>Digital Replication</a:t>
            </a:r>
            <a:endParaRPr lang="en-CA" sz="1400" b="1" dirty="0">
              <a:solidFill>
                <a:schemeClr val="accent1"/>
              </a:solidFill>
            </a:endParaRPr>
          </a:p>
        </p:txBody>
      </p:sp>
      <p:sp>
        <p:nvSpPr>
          <p:cNvPr id="145" name="Rectangle 10"/>
          <p:cNvSpPr/>
          <p:nvPr/>
        </p:nvSpPr>
        <p:spPr>
          <a:xfrm>
            <a:off x="1058271" y="2403034"/>
            <a:ext cx="2518506" cy="506256"/>
          </a:xfrm>
          <a:prstGeom prst="rect">
            <a:avLst/>
          </a:prstGeom>
          <a:ln w="12700">
            <a:solidFill>
              <a:schemeClr val="accent1"/>
            </a:solidFill>
          </a:ln>
        </p:spPr>
        <p:txBody>
          <a:bodyPr wrap="square" lIns="144000" tIns="144000" rIns="144000" bIns="144000">
            <a:spAutoFit/>
          </a:bodyPr>
          <a:lstStyle/>
          <a:p>
            <a:pPr lvl="0" algn="ctr" fontAlgn="base">
              <a:spcBef>
                <a:spcPts val="500"/>
              </a:spcBef>
              <a:spcAft>
                <a:spcPct val="0"/>
              </a:spcAft>
              <a:buClr>
                <a:srgbClr val="333333"/>
              </a:buClr>
              <a:buSzPct val="120000"/>
            </a:pPr>
            <a:r>
              <a:rPr lang="en-CA" sz="1400" b="1" dirty="0" smtClean="0">
                <a:solidFill>
                  <a:schemeClr val="accent1"/>
                </a:solidFill>
              </a:rPr>
              <a:t>Physical World</a:t>
            </a:r>
            <a:endParaRPr lang="en-CA" sz="1400" b="1" dirty="0">
              <a:solidFill>
                <a:schemeClr val="accent1"/>
              </a:solidFill>
            </a:endParaRPr>
          </a:p>
        </p:txBody>
      </p:sp>
      <p:sp>
        <p:nvSpPr>
          <p:cNvPr id="146" name="Right Arrow 145"/>
          <p:cNvSpPr/>
          <p:nvPr/>
        </p:nvSpPr>
        <p:spPr>
          <a:xfrm>
            <a:off x="3747590" y="5314982"/>
            <a:ext cx="1947160" cy="888899"/>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smtClean="0"/>
              <a:t>Digital Twin Technology</a:t>
            </a:r>
            <a:endParaRPr lang="en-CA" sz="1400" dirty="0"/>
          </a:p>
        </p:txBody>
      </p:sp>
    </p:spTree>
    <p:extLst>
      <p:ext uri="{BB962C8B-B14F-4D97-AF65-F5344CB8AC3E}">
        <p14:creationId xmlns:p14="http://schemas.microsoft.com/office/powerpoint/2010/main" val="3072937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608799" y="1844675"/>
            <a:ext cx="7913847" cy="42100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CA" b="1" dirty="0" smtClean="0">
                <a:solidFill>
                  <a:schemeClr val="tx1"/>
                </a:solidFill>
              </a:rPr>
              <a:t>What Is Driving Digital Twin?</a:t>
            </a:r>
            <a:endParaRPr lang="en-CA" b="1" dirty="0">
              <a:solidFill>
                <a:schemeClr val="tx1"/>
              </a:solidFill>
            </a:endParaRPr>
          </a:p>
        </p:txBody>
      </p:sp>
      <p:sp>
        <p:nvSpPr>
          <p:cNvPr id="2" name="Title 1"/>
          <p:cNvSpPr>
            <a:spLocks noGrp="1"/>
          </p:cNvSpPr>
          <p:nvPr>
            <p:ph type="title"/>
          </p:nvPr>
        </p:nvSpPr>
        <p:spPr/>
        <p:txBody>
          <a:bodyPr/>
          <a:lstStyle/>
          <a:p>
            <a:r>
              <a:rPr lang="en-CA" dirty="0" smtClean="0"/>
              <a:t>The digital </a:t>
            </a:r>
            <a:r>
              <a:rPr lang="en-CA" dirty="0"/>
              <a:t>t</a:t>
            </a:r>
            <a:r>
              <a:rPr lang="en-CA" dirty="0" smtClean="0"/>
              <a:t>win movement is upon us</a:t>
            </a:r>
            <a:endParaRPr lang="en-CA" dirty="0"/>
          </a:p>
        </p:txBody>
      </p:sp>
      <p:sp>
        <p:nvSpPr>
          <p:cNvPr id="3" name="Text Placeholder 2"/>
          <p:cNvSpPr txBox="1">
            <a:spLocks/>
          </p:cNvSpPr>
          <p:nvPr/>
        </p:nvSpPr>
        <p:spPr>
          <a:xfrm>
            <a:off x="249302" y="1163748"/>
            <a:ext cx="8627997" cy="704901"/>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400" dirty="0" smtClean="0"/>
              <a:t>The global market for digital </a:t>
            </a:r>
            <a:r>
              <a:rPr lang="en-US" sz="1400" dirty="0"/>
              <a:t>t</a:t>
            </a:r>
            <a:r>
              <a:rPr lang="en-US" sz="1400" dirty="0" smtClean="0"/>
              <a:t>win technology is expected to grow 38% annually to reach 16 billion by 2023. </a:t>
            </a:r>
          </a:p>
          <a:p>
            <a:pPr marL="0" indent="0">
              <a:buFont typeface="Arial" pitchFamily="34" charset="0"/>
              <a:buNone/>
            </a:pPr>
            <a:endParaRPr lang="en-CA" dirty="0"/>
          </a:p>
        </p:txBody>
      </p:sp>
      <p:sp>
        <p:nvSpPr>
          <p:cNvPr id="5" name="Rectangle 5"/>
          <p:cNvSpPr/>
          <p:nvPr/>
        </p:nvSpPr>
        <p:spPr>
          <a:xfrm>
            <a:off x="1414548" y="2281795"/>
            <a:ext cx="6342204" cy="1080875"/>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200" dirty="0">
              <a:solidFill>
                <a:schemeClr val="accent2"/>
              </a:solidFill>
            </a:endParaRPr>
          </a:p>
        </p:txBody>
      </p:sp>
      <p:sp>
        <p:nvSpPr>
          <p:cNvPr id="6" name="Rectangle 6"/>
          <p:cNvSpPr/>
          <p:nvPr/>
        </p:nvSpPr>
        <p:spPr>
          <a:xfrm>
            <a:off x="1412533" y="3512860"/>
            <a:ext cx="6342204" cy="1234618"/>
          </a:xfrm>
          <a:prstGeom prst="rect">
            <a:avLst/>
          </a:prstGeom>
          <a:solidFill>
            <a:schemeClr val="accent3"/>
          </a:solid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200" dirty="0">
              <a:solidFill>
                <a:schemeClr val="tx1"/>
              </a:solidFill>
            </a:endParaRPr>
          </a:p>
        </p:txBody>
      </p:sp>
      <p:sp>
        <p:nvSpPr>
          <p:cNvPr id="7" name="TextBox 7"/>
          <p:cNvSpPr txBox="1"/>
          <p:nvPr/>
        </p:nvSpPr>
        <p:spPr>
          <a:xfrm>
            <a:off x="1583977" y="2369992"/>
            <a:ext cx="1613140" cy="923330"/>
          </a:xfrm>
          <a:prstGeom prst="rect">
            <a:avLst/>
          </a:prstGeom>
          <a:solidFill>
            <a:schemeClr val="accent2"/>
          </a:solidFill>
        </p:spPr>
        <p:txBody>
          <a:bodyPr wrap="square" rtlCol="0">
            <a:spAutoFit/>
          </a:bodyPr>
          <a:lstStyle/>
          <a:p>
            <a:pPr algn="ctr"/>
            <a:r>
              <a:rPr lang="en-CA" b="1" i="1" dirty="0" smtClean="0">
                <a:solidFill>
                  <a:schemeClr val="bg1"/>
                </a:solidFill>
              </a:rPr>
              <a:t>Reduced </a:t>
            </a:r>
            <a:r>
              <a:rPr lang="en-CA" b="1" i="1" dirty="0">
                <a:solidFill>
                  <a:schemeClr val="bg1"/>
                </a:solidFill>
              </a:rPr>
              <a:t>c</a:t>
            </a:r>
            <a:r>
              <a:rPr lang="en-CA" b="1" i="1" dirty="0" smtClean="0">
                <a:solidFill>
                  <a:schemeClr val="bg1"/>
                </a:solidFill>
              </a:rPr>
              <a:t>ost of data collection</a:t>
            </a:r>
            <a:endParaRPr lang="en-CA" b="1" i="1" dirty="0">
              <a:solidFill>
                <a:schemeClr val="bg1"/>
              </a:solidFill>
            </a:endParaRPr>
          </a:p>
        </p:txBody>
      </p:sp>
      <p:sp>
        <p:nvSpPr>
          <p:cNvPr id="8" name="TextBox 8"/>
          <p:cNvSpPr txBox="1"/>
          <p:nvPr/>
        </p:nvSpPr>
        <p:spPr>
          <a:xfrm>
            <a:off x="1657302" y="3544890"/>
            <a:ext cx="1466491" cy="1200329"/>
          </a:xfrm>
          <a:prstGeom prst="rect">
            <a:avLst/>
          </a:prstGeom>
          <a:solidFill>
            <a:schemeClr val="accent3"/>
          </a:solidFill>
        </p:spPr>
        <p:txBody>
          <a:bodyPr wrap="square" rtlCol="0">
            <a:spAutoFit/>
          </a:bodyPr>
          <a:lstStyle/>
          <a:p>
            <a:pPr algn="ctr"/>
            <a:r>
              <a:rPr lang="en-CA" b="1" i="1" dirty="0" smtClean="0">
                <a:solidFill>
                  <a:schemeClr val="bg1"/>
                </a:solidFill>
              </a:rPr>
              <a:t>Stronger analysis and simulation</a:t>
            </a:r>
            <a:endParaRPr lang="en-CA" b="1" i="1" dirty="0">
              <a:solidFill>
                <a:schemeClr val="bg1"/>
              </a:solidFill>
            </a:endParaRPr>
          </a:p>
        </p:txBody>
      </p:sp>
      <p:sp>
        <p:nvSpPr>
          <p:cNvPr id="9" name="TextBox 9"/>
          <p:cNvSpPr txBox="1"/>
          <p:nvPr/>
        </p:nvSpPr>
        <p:spPr>
          <a:xfrm>
            <a:off x="3288960" y="2508491"/>
            <a:ext cx="4302625" cy="646331"/>
          </a:xfrm>
          <a:prstGeom prst="rect">
            <a:avLst/>
          </a:prstGeom>
          <a:solidFill>
            <a:schemeClr val="accent2"/>
          </a:solidFill>
        </p:spPr>
        <p:txBody>
          <a:bodyPr wrap="square" rtlCol="0">
            <a:spAutoFit/>
          </a:bodyPr>
          <a:lstStyle/>
          <a:p>
            <a:pPr marL="180000" indent="-180000">
              <a:buFont typeface="Arial" panose="020B0604020202020204" pitchFamily="34" charset="0"/>
              <a:buChar char="•"/>
            </a:pPr>
            <a:r>
              <a:rPr lang="en-CA" sz="1200" dirty="0" smtClean="0">
                <a:solidFill>
                  <a:schemeClr val="bg1"/>
                </a:solidFill>
              </a:rPr>
              <a:t>Decline in the cost of IoT sensors and the increased types of IoT sensors lower the cost of capturing data from the physical world. </a:t>
            </a:r>
            <a:endParaRPr lang="en-CA" sz="1200" dirty="0">
              <a:solidFill>
                <a:schemeClr val="bg1"/>
              </a:solidFill>
            </a:endParaRPr>
          </a:p>
        </p:txBody>
      </p:sp>
      <p:sp>
        <p:nvSpPr>
          <p:cNvPr id="10" name="TextBox 10"/>
          <p:cNvSpPr txBox="1"/>
          <p:nvPr/>
        </p:nvSpPr>
        <p:spPr>
          <a:xfrm>
            <a:off x="3325414" y="3714829"/>
            <a:ext cx="4302626" cy="830997"/>
          </a:xfrm>
          <a:prstGeom prst="rect">
            <a:avLst/>
          </a:prstGeom>
          <a:solidFill>
            <a:schemeClr val="accent3"/>
          </a:solidFill>
        </p:spPr>
        <p:txBody>
          <a:bodyPr wrap="square" rtlCol="0">
            <a:spAutoFit/>
          </a:bodyPr>
          <a:lstStyle/>
          <a:p>
            <a:pPr marL="180000" indent="-180000">
              <a:buFont typeface="Arial" panose="020B0604020202020204" pitchFamily="34" charset="0"/>
              <a:buChar char="•"/>
            </a:pPr>
            <a:r>
              <a:rPr lang="en-CA" sz="1200" dirty="0" smtClean="0">
                <a:solidFill>
                  <a:schemeClr val="bg1"/>
                </a:solidFill>
              </a:rPr>
              <a:t>Improving cloud and machine learning capabilities have made it easier to extract insights from large volumes of data, which assists with predicting risk and simulating solutions. </a:t>
            </a:r>
            <a:endParaRPr lang="en-CA" sz="1200" dirty="0">
              <a:solidFill>
                <a:schemeClr val="bg1"/>
              </a:solidFill>
            </a:endParaRPr>
          </a:p>
        </p:txBody>
      </p:sp>
      <p:sp>
        <p:nvSpPr>
          <p:cNvPr id="14" name="Rectangle 6"/>
          <p:cNvSpPr/>
          <p:nvPr/>
        </p:nvSpPr>
        <p:spPr>
          <a:xfrm>
            <a:off x="1422058" y="4915397"/>
            <a:ext cx="6342204" cy="1020345"/>
          </a:xfrm>
          <a:prstGeom prst="rect">
            <a:avLst/>
          </a:prstGeom>
          <a:solidFill>
            <a:schemeClr val="bg1">
              <a:lumMod val="50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200" dirty="0">
              <a:solidFill>
                <a:schemeClr val="tx1"/>
              </a:solidFill>
            </a:endParaRPr>
          </a:p>
        </p:txBody>
      </p:sp>
      <p:sp>
        <p:nvSpPr>
          <p:cNvPr id="15" name="TextBox 8"/>
          <p:cNvSpPr txBox="1"/>
          <p:nvPr/>
        </p:nvSpPr>
        <p:spPr>
          <a:xfrm>
            <a:off x="1666827" y="5097465"/>
            <a:ext cx="1466491" cy="646331"/>
          </a:xfrm>
          <a:prstGeom prst="rect">
            <a:avLst/>
          </a:prstGeom>
          <a:solidFill>
            <a:schemeClr val="bg1">
              <a:lumMod val="50000"/>
            </a:schemeClr>
          </a:solidFill>
        </p:spPr>
        <p:txBody>
          <a:bodyPr wrap="square" rtlCol="0">
            <a:spAutoFit/>
          </a:bodyPr>
          <a:lstStyle/>
          <a:p>
            <a:pPr algn="ctr"/>
            <a:r>
              <a:rPr lang="en-CA" b="1" i="1" dirty="0" smtClean="0">
                <a:solidFill>
                  <a:schemeClr val="bg1"/>
                </a:solidFill>
              </a:rPr>
              <a:t>Enhanced ease of use</a:t>
            </a:r>
            <a:endParaRPr lang="en-CA" b="1" i="1" dirty="0">
              <a:solidFill>
                <a:schemeClr val="bg1"/>
              </a:solidFill>
            </a:endParaRPr>
          </a:p>
        </p:txBody>
      </p:sp>
      <p:sp>
        <p:nvSpPr>
          <p:cNvPr id="16" name="TextBox 10"/>
          <p:cNvSpPr txBox="1"/>
          <p:nvPr/>
        </p:nvSpPr>
        <p:spPr>
          <a:xfrm>
            <a:off x="3378087" y="5102403"/>
            <a:ext cx="4302626" cy="646331"/>
          </a:xfrm>
          <a:prstGeom prst="rect">
            <a:avLst/>
          </a:prstGeom>
          <a:solidFill>
            <a:schemeClr val="bg1">
              <a:lumMod val="50000"/>
            </a:schemeClr>
          </a:solidFill>
        </p:spPr>
        <p:txBody>
          <a:bodyPr wrap="square" rtlCol="0">
            <a:spAutoFit/>
          </a:bodyPr>
          <a:lstStyle/>
          <a:p>
            <a:pPr marL="180000" indent="-180000">
              <a:buFont typeface="Arial" panose="020B0604020202020204" pitchFamily="34" charset="0"/>
              <a:buChar char="•"/>
            </a:pPr>
            <a:r>
              <a:rPr lang="en-CA" sz="1200" dirty="0" smtClean="0">
                <a:solidFill>
                  <a:schemeClr val="bg1"/>
                </a:solidFill>
              </a:rPr>
              <a:t>Workers can engage digital twins easier through new technologies such as chatbots, speech recognition, virtual assistants, and augmented reality. </a:t>
            </a:r>
            <a:endParaRPr lang="en-CA" sz="1200" dirty="0">
              <a:solidFill>
                <a:schemeClr val="bg1"/>
              </a:solidFill>
            </a:endParaRPr>
          </a:p>
        </p:txBody>
      </p:sp>
      <p:sp>
        <p:nvSpPr>
          <p:cNvPr id="19" name="TextBox 8"/>
          <p:cNvSpPr txBox="1"/>
          <p:nvPr/>
        </p:nvSpPr>
        <p:spPr>
          <a:xfrm>
            <a:off x="5316434" y="6201570"/>
            <a:ext cx="3560865" cy="246221"/>
          </a:xfrm>
          <a:prstGeom prst="rect">
            <a:avLst/>
          </a:prstGeom>
        </p:spPr>
        <p:txBody>
          <a:bodyPr wrap="square" rtlCol="0">
            <a:spAutoFit/>
          </a:bodyPr>
          <a:lstStyle/>
          <a:p>
            <a:r>
              <a:rPr lang="en-CA" sz="1000" b="1" dirty="0" smtClean="0"/>
              <a:t>Sources: </a:t>
            </a:r>
            <a:r>
              <a:rPr lang="en-CA" sz="1000" dirty="0"/>
              <a:t>Deloitte </a:t>
            </a:r>
            <a:r>
              <a:rPr lang="en-CA" sz="1000" dirty="0" smtClean="0"/>
              <a:t>Insights, 2018; Markets and Markets, n.d. </a:t>
            </a:r>
            <a:endParaRPr lang="en-CA" sz="1000" dirty="0"/>
          </a:p>
        </p:txBody>
      </p:sp>
    </p:spTree>
    <p:extLst>
      <p:ext uri="{BB962C8B-B14F-4D97-AF65-F5344CB8AC3E}">
        <p14:creationId xmlns:p14="http://schemas.microsoft.com/office/powerpoint/2010/main" val="2742369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Business executives frequently do not understand IT’s solutions and how they can benefit the organization</a:t>
            </a:r>
            <a:endParaRPr lang="en-CA" dirty="0"/>
          </a:p>
        </p:txBody>
      </p:sp>
      <p:sp>
        <p:nvSpPr>
          <p:cNvPr id="3" name="Text Placeholder 2"/>
          <p:cNvSpPr txBox="1">
            <a:spLocks/>
          </p:cNvSpPr>
          <p:nvPr/>
        </p:nvSpPr>
        <p:spPr>
          <a:xfrm>
            <a:off x="249302" y="1163748"/>
            <a:ext cx="8627997" cy="704901"/>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400" dirty="0"/>
              <a:t>D</a:t>
            </a:r>
            <a:r>
              <a:rPr lang="en-US" sz="1400" dirty="0" smtClean="0"/>
              <a:t>espite the benefits of digital twin technology, business stakeholders often lack an understanding of technology solutions when they are communicated by IT. </a:t>
            </a:r>
          </a:p>
          <a:p>
            <a:pPr marL="0" indent="0">
              <a:buFont typeface="Arial" pitchFamily="34" charset="0"/>
              <a:buNone/>
            </a:pPr>
            <a:endParaRPr lang="en-CA" dirty="0"/>
          </a:p>
        </p:txBody>
      </p:sp>
      <p:grpSp>
        <p:nvGrpSpPr>
          <p:cNvPr id="4" name="Group 3"/>
          <p:cNvGrpSpPr/>
          <p:nvPr/>
        </p:nvGrpSpPr>
        <p:grpSpPr>
          <a:xfrm>
            <a:off x="429233" y="2376024"/>
            <a:ext cx="8276005" cy="2876843"/>
            <a:chOff x="530540" y="3533708"/>
            <a:chExt cx="7949091" cy="2605355"/>
          </a:xfrm>
        </p:grpSpPr>
        <p:sp>
          <p:nvSpPr>
            <p:cNvPr id="5" name="Oval 2"/>
            <p:cNvSpPr/>
            <p:nvPr/>
          </p:nvSpPr>
          <p:spPr>
            <a:xfrm>
              <a:off x="2909342" y="3862621"/>
              <a:ext cx="2203170" cy="19475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 name="TextBox 13"/>
            <p:cNvSpPr txBox="1"/>
            <p:nvPr/>
          </p:nvSpPr>
          <p:spPr>
            <a:xfrm>
              <a:off x="2803919" y="4704848"/>
              <a:ext cx="1207008" cy="338554"/>
            </a:xfrm>
            <a:prstGeom prst="rect">
              <a:avLst/>
            </a:prstGeom>
          </p:spPr>
          <p:txBody>
            <a:bodyPr wrap="square" rtlCol="0">
              <a:spAutoFit/>
            </a:bodyPr>
            <a:lstStyle/>
            <a:p>
              <a:pPr algn="ctr"/>
              <a:r>
                <a:rPr lang="en-CA" sz="1600" b="1" i="1" dirty="0"/>
                <a:t>Business</a:t>
              </a:r>
            </a:p>
          </p:txBody>
        </p:sp>
        <p:sp>
          <p:nvSpPr>
            <p:cNvPr id="7" name="Oval 2"/>
            <p:cNvSpPr/>
            <p:nvPr/>
          </p:nvSpPr>
          <p:spPr>
            <a:xfrm>
              <a:off x="3883659" y="3862621"/>
              <a:ext cx="2204023" cy="1947530"/>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 name="TextBox 13"/>
            <p:cNvSpPr txBox="1"/>
            <p:nvPr/>
          </p:nvSpPr>
          <p:spPr>
            <a:xfrm>
              <a:off x="4858512" y="4682497"/>
              <a:ext cx="1207008" cy="338554"/>
            </a:xfrm>
            <a:prstGeom prst="rect">
              <a:avLst/>
            </a:prstGeom>
          </p:spPr>
          <p:txBody>
            <a:bodyPr wrap="square" rtlCol="0">
              <a:spAutoFit/>
            </a:bodyPr>
            <a:lstStyle/>
            <a:p>
              <a:pPr algn="ctr"/>
              <a:r>
                <a:rPr lang="en-CA" sz="1600" b="1" i="1" dirty="0"/>
                <a:t>IT</a:t>
              </a:r>
            </a:p>
          </p:txBody>
        </p:sp>
        <p:cxnSp>
          <p:nvCxnSpPr>
            <p:cNvPr id="9" name="Elbow Connector 8"/>
            <p:cNvCxnSpPr/>
            <p:nvPr/>
          </p:nvCxnSpPr>
          <p:spPr>
            <a:xfrm flipV="1">
              <a:off x="2607564" y="5161008"/>
              <a:ext cx="1764000" cy="792000"/>
            </a:xfrm>
            <a:prstGeom prst="bentConnector3">
              <a:avLst>
                <a:gd name="adj1" fmla="val 100267"/>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0" name="Elbow Connector 9"/>
            <p:cNvCxnSpPr/>
            <p:nvPr/>
          </p:nvCxnSpPr>
          <p:spPr>
            <a:xfrm rot="10800000" flipV="1">
              <a:off x="4625462" y="3695908"/>
              <a:ext cx="1764000" cy="792000"/>
            </a:xfrm>
            <a:prstGeom prst="bentConnector3">
              <a:avLst>
                <a:gd name="adj1" fmla="val 99865"/>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1" name="Rectangle 50"/>
            <p:cNvSpPr/>
            <p:nvPr/>
          </p:nvSpPr>
          <p:spPr>
            <a:xfrm>
              <a:off x="530540" y="4990274"/>
              <a:ext cx="2076170" cy="1148789"/>
            </a:xfrm>
            <a:prstGeom prst="rect">
              <a:avLst/>
            </a:prstGeom>
            <a:noFill/>
            <a:ln w="3175">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solidFill>
                    <a:schemeClr val="tx1"/>
                  </a:solidFill>
                </a:rPr>
                <a:t>IT should help the business </a:t>
              </a:r>
              <a:r>
                <a:rPr lang="en-CA" sz="1400" dirty="0" smtClean="0">
                  <a:solidFill>
                    <a:schemeClr val="tx1"/>
                  </a:solidFill>
                </a:rPr>
                <a:t>achieve </a:t>
              </a:r>
              <a:r>
                <a:rPr lang="en-CA" sz="1400" dirty="0">
                  <a:solidFill>
                    <a:schemeClr val="tx1"/>
                  </a:solidFill>
                </a:rPr>
                <a:t>its goals.</a:t>
              </a:r>
            </a:p>
          </p:txBody>
        </p:sp>
        <p:cxnSp>
          <p:nvCxnSpPr>
            <p:cNvPr id="12" name="Elbow Connector 11"/>
            <p:cNvCxnSpPr/>
            <p:nvPr/>
          </p:nvCxnSpPr>
          <p:spPr>
            <a:xfrm flipH="1" flipV="1">
              <a:off x="4639461" y="5161008"/>
              <a:ext cx="1764000" cy="792000"/>
            </a:xfrm>
            <a:prstGeom prst="bentConnector3">
              <a:avLst>
                <a:gd name="adj1" fmla="val 100267"/>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3" name="Elbow Connector 12"/>
            <p:cNvCxnSpPr/>
            <p:nvPr/>
          </p:nvCxnSpPr>
          <p:spPr>
            <a:xfrm rot="10800000" flipH="1" flipV="1">
              <a:off x="2593564" y="3695908"/>
              <a:ext cx="1764000" cy="792000"/>
            </a:xfrm>
            <a:prstGeom prst="bentConnector3">
              <a:avLst>
                <a:gd name="adj1" fmla="val 99865"/>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4" name="Rectangle 50"/>
            <p:cNvSpPr/>
            <p:nvPr/>
          </p:nvSpPr>
          <p:spPr>
            <a:xfrm>
              <a:off x="530540" y="3533708"/>
              <a:ext cx="2076170" cy="1148789"/>
            </a:xfrm>
            <a:prstGeom prst="rect">
              <a:avLst/>
            </a:prstGeom>
            <a:noFill/>
            <a:ln w="3175">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solidFill>
                    <a:schemeClr val="tx1"/>
                  </a:solidFill>
                </a:rPr>
                <a:t>The business must see IT as </a:t>
              </a:r>
              <a:r>
                <a:rPr lang="en-CA" sz="1400" dirty="0" smtClean="0">
                  <a:solidFill>
                    <a:schemeClr val="tx1"/>
                  </a:solidFill>
                </a:rPr>
                <a:t>a value generator – </a:t>
              </a:r>
              <a:r>
                <a:rPr lang="en-CA" sz="1400" dirty="0">
                  <a:solidFill>
                    <a:schemeClr val="tx1"/>
                  </a:solidFill>
                </a:rPr>
                <a:t>not just </a:t>
              </a:r>
              <a:r>
                <a:rPr lang="en-CA" sz="1400" dirty="0" smtClean="0">
                  <a:solidFill>
                    <a:schemeClr val="tx1"/>
                  </a:solidFill>
                </a:rPr>
                <a:t>as a </a:t>
              </a:r>
              <a:r>
                <a:rPr lang="en-CA" sz="1400" dirty="0">
                  <a:solidFill>
                    <a:schemeClr val="tx1"/>
                  </a:solidFill>
                </a:rPr>
                <a:t>cost center.</a:t>
              </a:r>
            </a:p>
          </p:txBody>
        </p:sp>
        <p:sp>
          <p:nvSpPr>
            <p:cNvPr id="15" name="Rectangle 50"/>
            <p:cNvSpPr/>
            <p:nvPr/>
          </p:nvSpPr>
          <p:spPr>
            <a:xfrm>
              <a:off x="6403461" y="4990274"/>
              <a:ext cx="2076170" cy="1148789"/>
            </a:xfrm>
            <a:prstGeom prst="rect">
              <a:avLst/>
            </a:prstGeom>
            <a:noFill/>
            <a:ln w="3175">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solidFill>
                    <a:schemeClr val="tx1"/>
                  </a:solidFill>
                </a:rPr>
                <a:t>Each party </a:t>
              </a:r>
              <a:r>
                <a:rPr lang="en-CA" sz="1400" dirty="0" smtClean="0">
                  <a:solidFill>
                    <a:schemeClr val="tx1"/>
                  </a:solidFill>
                </a:rPr>
                <a:t>must </a:t>
              </a:r>
              <a:r>
                <a:rPr lang="en-CA" sz="1400" dirty="0">
                  <a:solidFill>
                    <a:schemeClr val="tx1"/>
                  </a:solidFill>
                </a:rPr>
                <a:t>understand what the other does.</a:t>
              </a:r>
            </a:p>
          </p:txBody>
        </p:sp>
        <p:sp>
          <p:nvSpPr>
            <p:cNvPr id="16" name="Rectangle 50"/>
            <p:cNvSpPr/>
            <p:nvPr/>
          </p:nvSpPr>
          <p:spPr>
            <a:xfrm>
              <a:off x="6403461" y="3533708"/>
              <a:ext cx="2076170" cy="1148789"/>
            </a:xfrm>
            <a:prstGeom prst="rect">
              <a:avLst/>
            </a:prstGeom>
            <a:noFill/>
            <a:ln w="3175">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smtClean="0">
                  <a:solidFill>
                    <a:schemeClr val="tx1"/>
                  </a:solidFill>
                </a:rPr>
                <a:t>A clear </a:t>
              </a:r>
              <a:r>
                <a:rPr lang="en-CA" sz="1400" dirty="0">
                  <a:solidFill>
                    <a:schemeClr val="tx1"/>
                  </a:solidFill>
                </a:rPr>
                <a:t>link </a:t>
              </a:r>
              <a:r>
                <a:rPr lang="en-CA" sz="1400" dirty="0" smtClean="0">
                  <a:solidFill>
                    <a:schemeClr val="tx1"/>
                  </a:solidFill>
                </a:rPr>
                <a:t>must be established to show </a:t>
              </a:r>
              <a:r>
                <a:rPr lang="en-CA" sz="1400" dirty="0">
                  <a:solidFill>
                    <a:schemeClr val="tx1"/>
                  </a:solidFill>
                </a:rPr>
                <a:t>how the IT </a:t>
              </a:r>
              <a:r>
                <a:rPr lang="en-CA" sz="1400" dirty="0" smtClean="0">
                  <a:solidFill>
                    <a:schemeClr val="tx1"/>
                  </a:solidFill>
                </a:rPr>
                <a:t>solutions support </a:t>
              </a:r>
              <a:r>
                <a:rPr lang="en-CA" sz="1400" dirty="0">
                  <a:solidFill>
                    <a:schemeClr val="tx1"/>
                  </a:solidFill>
                </a:rPr>
                <a:t>the business.</a:t>
              </a:r>
            </a:p>
          </p:txBody>
        </p:sp>
        <p:sp>
          <p:nvSpPr>
            <p:cNvPr id="17" name="TextBox 16"/>
            <p:cNvSpPr txBox="1"/>
            <p:nvPr/>
          </p:nvSpPr>
          <p:spPr>
            <a:xfrm>
              <a:off x="3837723" y="4699353"/>
              <a:ext cx="1324283" cy="306605"/>
            </a:xfrm>
            <a:prstGeom prst="rect">
              <a:avLst/>
            </a:prstGeom>
          </p:spPr>
          <p:txBody>
            <a:bodyPr wrap="square" rtlCol="0">
              <a:spAutoFit/>
            </a:bodyPr>
            <a:lstStyle/>
            <a:p>
              <a:pPr algn="ctr"/>
              <a:r>
                <a:rPr lang="en-CA" sz="1600" b="1" i="1" dirty="0">
                  <a:solidFill>
                    <a:schemeClr val="accent2"/>
                  </a:solidFill>
                </a:rPr>
                <a:t>Success</a:t>
              </a:r>
              <a:endParaRPr lang="en-CA" sz="1200" b="1" i="1" dirty="0">
                <a:solidFill>
                  <a:schemeClr val="accent2"/>
                </a:solidFill>
              </a:endParaRPr>
            </a:p>
          </p:txBody>
        </p:sp>
      </p:grpSp>
    </p:spTree>
    <p:extLst>
      <p:ext uri="{BB962C8B-B14F-4D97-AF65-F5344CB8AC3E}">
        <p14:creationId xmlns:p14="http://schemas.microsoft.com/office/powerpoint/2010/main" val="380470248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1719</Words>
  <Application>Microsoft Office PowerPoint</Application>
  <PresentationFormat>On-screen Show (4:3)</PresentationFormat>
  <Paragraphs>176</Paragraphs>
  <Slides>15</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Slide Titles</vt:lpstr>
      </vt:variant>
      <vt:variant>
        <vt:i4>15</vt:i4>
      </vt:variant>
      <vt:variant>
        <vt:lpstr>Custom Shows</vt:lpstr>
      </vt:variant>
      <vt:variant>
        <vt:i4>1</vt:i4>
      </vt:variant>
    </vt:vector>
  </HeadingPairs>
  <TitlesOfParts>
    <vt:vector size="22" baseType="lpstr">
      <vt:lpstr>Arial</vt:lpstr>
      <vt:lpstr>Calibri</vt:lpstr>
      <vt:lpstr>Georgia</vt:lpstr>
      <vt:lpstr>Open Sans</vt:lpstr>
      <vt:lpstr>Wingdings</vt:lpstr>
      <vt:lpstr>Theme1</vt:lpstr>
      <vt:lpstr>PowerPoint Presentation</vt:lpstr>
      <vt:lpstr>PowerPoint Presentation</vt:lpstr>
      <vt:lpstr>Our understanding of the problem</vt:lpstr>
      <vt:lpstr>Executive summary</vt:lpstr>
      <vt:lpstr>Organizations face increasing pressure to provide products and services at a better quality and lower cost</vt:lpstr>
      <vt:lpstr>Digital twin can solve many of the pressures facing organizations today, but it is a big project</vt:lpstr>
      <vt:lpstr>Digital twin is a digital copy of an existing asset </vt:lpstr>
      <vt:lpstr>The digital twin movement is upon us</vt:lpstr>
      <vt:lpstr>Business executives frequently do not understand IT’s solutions and how they can benefit the organization</vt:lpstr>
      <vt:lpstr>Info-Tech’s research helps your organization understand digital twin technology and its fit for your organization</vt:lpstr>
      <vt:lpstr>PowerPoint Presentation</vt:lpstr>
      <vt:lpstr>Use these icons to help direct you as you navigate this research </vt:lpstr>
      <vt:lpstr>Info-Tech offers various levels of support to best suit your needs</vt:lpstr>
      <vt:lpstr>Double Your Organization’s Effectiveness With a Digital Twin – project overview</vt:lpstr>
      <vt:lpstr>Workshop overview </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2018-09-07T12:56:47Z</dcterms:created>
  <dcterms:modified xsi:type="dcterms:W3CDTF">2018-12-04T20:19:33Z</dcterms:modified>
</cp:coreProperties>
</file>