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5" r:id="rId1"/>
    <p:sldMasterId id="2147483786" r:id="rId2"/>
  </p:sldMasterIdLst>
  <p:notesMasterIdLst>
    <p:notesMasterId r:id="rId15"/>
  </p:notesMasterIdLst>
  <p:handoutMasterIdLst>
    <p:handoutMasterId r:id="rId16"/>
  </p:handoutMasterIdLst>
  <p:sldIdLst>
    <p:sldId id="278" r:id="rId3"/>
    <p:sldId id="484" r:id="rId4"/>
    <p:sldId id="403" r:id="rId5"/>
    <p:sldId id="399" r:id="rId6"/>
    <p:sldId id="538" r:id="rId7"/>
    <p:sldId id="545" r:id="rId8"/>
    <p:sldId id="544" r:id="rId9"/>
    <p:sldId id="603" r:id="rId10"/>
    <p:sldId id="540" r:id="rId11"/>
    <p:sldId id="659" r:id="rId12"/>
    <p:sldId id="499" r:id="rId13"/>
    <p:sldId id="660" r:id="rId14"/>
  </p:sldIdLst>
  <p:sldSz cx="9144000" cy="6858000" type="screen4x3"/>
  <p:notesSz cx="6858000" cy="9144000"/>
  <p:custShowLst>
    <p:custShow name="Custom Show 1" id="0">
      <p:sldLst>
        <p:sld r:id="rId3"/>
      </p:sldLst>
    </p:custShow>
  </p:custShowLst>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1" name="Author" initials="A" lastIdx="0" clrIdx="1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C7D5"/>
    <a:srgbClr val="ADB7BF"/>
    <a:srgbClr val="E1B500"/>
    <a:srgbClr val="1E5E92"/>
    <a:srgbClr val="2576B7"/>
    <a:srgbClr val="7CADD4"/>
    <a:srgbClr val="D17D08"/>
    <a:srgbClr val="A24130"/>
    <a:srgbClr val="61271D"/>
    <a:srgbClr val="192B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4545" autoAdjust="0"/>
    <p:restoredTop sz="95498" autoAdjust="0"/>
  </p:normalViewPr>
  <p:slideViewPr>
    <p:cSldViewPr snapToGrid="0">
      <p:cViewPr varScale="1">
        <p:scale>
          <a:sx n="116" d="100"/>
          <a:sy n="116" d="100"/>
        </p:scale>
        <p:origin x="2244" y="108"/>
      </p:cViewPr>
      <p:guideLst/>
    </p:cSldViewPr>
  </p:slideViewPr>
  <p:outlineViewPr>
    <p:cViewPr>
      <p:scale>
        <a:sx n="33" d="100"/>
        <a:sy n="33" d="100"/>
      </p:scale>
      <p:origin x="0" y="-25596"/>
    </p:cViewPr>
  </p:outlineViewPr>
  <p:notesTextViewPr>
    <p:cViewPr>
      <p:scale>
        <a:sx n="1" d="1"/>
        <a:sy n="1" d="1"/>
      </p:scale>
      <p:origin x="0" y="0"/>
    </p:cViewPr>
  </p:notesTextViewPr>
  <p:sorterViewPr>
    <p:cViewPr>
      <p:scale>
        <a:sx n="100" d="100"/>
        <a:sy n="100" d="100"/>
      </p:scale>
      <p:origin x="0" y="-6084"/>
    </p:cViewPr>
  </p:sorterViewPr>
  <p:notesViewPr>
    <p:cSldViewPr snapToGrid="0">
      <p:cViewPr varScale="1">
        <p:scale>
          <a:sx n="92" d="100"/>
          <a:sy n="92" d="100"/>
        </p:scale>
        <p:origin x="3732"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https://infotechrg-my.sharepoint.com/personal/dlee_infotech_com/Documents/Client%20Files/201802-ITRG-Internal/New%20Infrastructure%20Roadmap%20Tool-RC%20beta.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infotechrg.sharepoint.com/sites/ReAd/Research%20Project%20Workstation/01.%20Projects-in-Progress/Robotic%20Process%20Automation/04.%20Project%20Work-in-Progress/Deliverables/Charts%20in%20ppt.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8491593111693337E-2"/>
          <c:y val="7.0191299653145023E-2"/>
          <c:w val="0.87324471714744212"/>
          <c:h val="0.91872586355951624"/>
        </c:manualLayout>
      </c:layout>
      <c:doughnutChart>
        <c:varyColors val="1"/>
        <c:ser>
          <c:idx val="0"/>
          <c:order val="0"/>
          <c:dPt>
            <c:idx val="0"/>
            <c:bubble3D val="0"/>
            <c:spPr>
              <a:solidFill>
                <a:schemeClr val="accent3"/>
              </a:solidFill>
              <a:ln w="19050">
                <a:solidFill>
                  <a:schemeClr val="lt1"/>
                </a:solidFill>
              </a:ln>
              <a:effectLst/>
            </c:spPr>
          </c:dPt>
          <c:dPt>
            <c:idx val="1"/>
            <c:bubble3D val="0"/>
            <c:spPr>
              <a:solidFill>
                <a:schemeClr val="bg1">
                  <a:lumMod val="50000"/>
                </a:schemeClr>
              </a:solidFill>
              <a:ln w="19050">
                <a:solidFill>
                  <a:schemeClr val="lt1"/>
                </a:solidFill>
              </a:ln>
              <a:effectLst/>
            </c:spPr>
          </c:dPt>
          <c:dPt>
            <c:idx val="2"/>
            <c:bubble3D val="0"/>
            <c:spPr>
              <a:solidFill>
                <a:schemeClr val="accent1">
                  <a:lumMod val="60000"/>
                  <a:lumOff val="40000"/>
                </a:schemeClr>
              </a:solidFill>
              <a:ln w="19050">
                <a:solidFill>
                  <a:schemeClr val="lt1"/>
                </a:solidFill>
              </a:ln>
              <a:effectLst/>
            </c:spPr>
          </c:dPt>
          <c:dPt>
            <c:idx val="3"/>
            <c:bubble3D val="0"/>
            <c:spPr>
              <a:solidFill>
                <a:schemeClr val="accent2">
                  <a:lumMod val="60000"/>
                  <a:lumOff val="40000"/>
                </a:schemeClr>
              </a:solidFill>
              <a:ln w="19050">
                <a:solidFill>
                  <a:schemeClr val="lt1"/>
                </a:solidFill>
              </a:ln>
              <a:effectLst/>
            </c:spPr>
          </c:dPt>
          <c:dPt>
            <c:idx val="4"/>
            <c:bubble3D val="0"/>
            <c:spPr>
              <a:solidFill>
                <a:schemeClr val="accent3">
                  <a:lumMod val="60000"/>
                  <a:lumOff val="40000"/>
                </a:schemeClr>
              </a:solidFill>
              <a:ln w="19050">
                <a:solidFill>
                  <a:schemeClr val="lt1"/>
                </a:solidFill>
              </a:ln>
              <a:effectLst/>
            </c:spPr>
          </c:dPt>
          <c:dPt>
            <c:idx val="5"/>
            <c:bubble3D val="0"/>
            <c:spPr>
              <a:solidFill>
                <a:srgbClr val="B0C534"/>
              </a:solidFill>
              <a:ln w="19050">
                <a:solidFill>
                  <a:schemeClr val="lt1"/>
                </a:solidFill>
              </a:ln>
              <a:effectLst/>
            </c:spPr>
          </c:dPt>
          <c:dPt>
            <c:idx val="6"/>
            <c:bubble3D val="0"/>
            <c:spPr>
              <a:solidFill>
                <a:schemeClr val="accent1">
                  <a:lumMod val="60000"/>
                </a:schemeClr>
              </a:solidFill>
              <a:ln w="19050">
                <a:solidFill>
                  <a:schemeClr val="lt1"/>
                </a:solidFill>
              </a:ln>
              <a:effectLst/>
            </c:spPr>
          </c:dPt>
          <c:dPt>
            <c:idx val="7"/>
            <c:bubble3D val="0"/>
            <c:spPr>
              <a:solidFill>
                <a:schemeClr val="accent2">
                  <a:lumMod val="60000"/>
                </a:schemeClr>
              </a:solidFill>
              <a:ln w="19050">
                <a:solidFill>
                  <a:schemeClr val="lt1"/>
                </a:solidFill>
              </a:ln>
              <a:effectLst/>
            </c:spPr>
          </c:dPt>
          <c:val>
            <c:numRef>
              <c:f>'[New Infrastructure Roadmap Tool-RC beta.xlsx]Sheet1'!$A$1:$A$8</c:f>
              <c:numCache>
                <c:formatCode>General</c:formatCode>
                <c:ptCount val="8"/>
                <c:pt idx="0">
                  <c:v>1</c:v>
                </c:pt>
                <c:pt idx="1">
                  <c:v>1</c:v>
                </c:pt>
                <c:pt idx="2">
                  <c:v>1</c:v>
                </c:pt>
                <c:pt idx="3">
                  <c:v>1</c:v>
                </c:pt>
                <c:pt idx="4">
                  <c:v>1</c:v>
                </c:pt>
                <c:pt idx="5">
                  <c:v>1</c:v>
                </c:pt>
                <c:pt idx="6">
                  <c:v>1</c:v>
                </c:pt>
                <c:pt idx="7">
                  <c:v>1</c:v>
                </c:pt>
              </c:numCache>
            </c:numRef>
          </c:val>
        </c:ser>
        <c:dLbls>
          <c:showLegendKey val="0"/>
          <c:showVal val="0"/>
          <c:showCatName val="0"/>
          <c:showSerName val="0"/>
          <c:showPercent val="0"/>
          <c:showBubbleSize val="0"/>
          <c:showLeaderLines val="1"/>
        </c:dLbls>
        <c:firstSliceAng val="0"/>
        <c:holeSize val="6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'[Charts in ppt.xlsx]Sheet3'!$D$6</c:f>
              <c:strCache>
                <c:ptCount val="1"/>
                <c:pt idx="0">
                  <c:v>Significant investment/focus</c:v>
                </c:pt>
              </c:strCache>
            </c:strRef>
          </c:tx>
          <c:spPr>
            <a:solidFill>
              <a:schemeClr val="accent1"/>
            </a:solidFill>
            <a:ln>
              <a:noFill/>
            </a:ln>
            <a:effectLst/>
          </c:spPr>
          <c:invertIfNegative val="0"/>
          <c:cat>
            <c:strRef>
              <c:f>'[Charts in ppt.xlsx]Sheet3'!$C$7:$C$15</c:f>
              <c:strCache>
                <c:ptCount val="9"/>
                <c:pt idx="0">
                  <c:v>Driverless Vehicles</c:v>
                </c:pt>
                <c:pt idx="1">
                  <c:v>Drones</c:v>
                </c:pt>
                <c:pt idx="2">
                  <c:v>VR/AR</c:v>
                </c:pt>
                <c:pt idx="3">
                  <c:v>Blockchain</c:v>
                </c:pt>
                <c:pt idx="4">
                  <c:v>AI/ML/Cognitive</c:v>
                </c:pt>
                <c:pt idx="5">
                  <c:v>Analytics</c:v>
                </c:pt>
                <c:pt idx="6">
                  <c:v>Internet of Things</c:v>
                </c:pt>
                <c:pt idx="7">
                  <c:v>Cloud</c:v>
                </c:pt>
                <c:pt idx="8">
                  <c:v>RPA</c:v>
                </c:pt>
              </c:strCache>
            </c:strRef>
          </c:cat>
          <c:val>
            <c:numRef>
              <c:f>'[Charts in ppt.xlsx]Sheet3'!$D$7:$D$15</c:f>
              <c:numCache>
                <c:formatCode>0%</c:formatCode>
                <c:ptCount val="9"/>
                <c:pt idx="0">
                  <c:v>0.16</c:v>
                </c:pt>
                <c:pt idx="1">
                  <c:v>0.19</c:v>
                </c:pt>
                <c:pt idx="2">
                  <c:v>0.33</c:v>
                </c:pt>
                <c:pt idx="3">
                  <c:v>0.33</c:v>
                </c:pt>
                <c:pt idx="4">
                  <c:v>0.33</c:v>
                </c:pt>
                <c:pt idx="5">
                  <c:v>0.37</c:v>
                </c:pt>
                <c:pt idx="6">
                  <c:v>0.42</c:v>
                </c:pt>
                <c:pt idx="7">
                  <c:v>0.44</c:v>
                </c:pt>
                <c:pt idx="8">
                  <c:v>0.53</c:v>
                </c:pt>
              </c:numCache>
            </c:numRef>
          </c:val>
        </c:ser>
        <c:ser>
          <c:idx val="1"/>
          <c:order val="1"/>
          <c:tx>
            <c:strRef>
              <c:f>'[Charts in ppt.xlsx]Sheet3'!$E$6</c:f>
              <c:strCache>
                <c:ptCount val="1"/>
                <c:pt idx="0">
                  <c:v>Some investment/focus</c:v>
                </c:pt>
              </c:strCache>
            </c:strRef>
          </c:tx>
          <c:spPr>
            <a:solidFill>
              <a:schemeClr val="accent1">
                <a:lumMod val="60000"/>
                <a:lumOff val="40000"/>
              </a:schemeClr>
            </a:solidFill>
            <a:ln>
              <a:noFill/>
            </a:ln>
            <a:effectLst/>
          </c:spPr>
          <c:invertIfNegative val="0"/>
          <c:cat>
            <c:strRef>
              <c:f>'[Charts in ppt.xlsx]Sheet3'!$C$7:$C$15</c:f>
              <c:strCache>
                <c:ptCount val="9"/>
                <c:pt idx="0">
                  <c:v>Driverless Vehicles</c:v>
                </c:pt>
                <c:pt idx="1">
                  <c:v>Drones</c:v>
                </c:pt>
                <c:pt idx="2">
                  <c:v>VR/AR</c:v>
                </c:pt>
                <c:pt idx="3">
                  <c:v>Blockchain</c:v>
                </c:pt>
                <c:pt idx="4">
                  <c:v>AI/ML/Cognitive</c:v>
                </c:pt>
                <c:pt idx="5">
                  <c:v>Analytics</c:v>
                </c:pt>
                <c:pt idx="6">
                  <c:v>Internet of Things</c:v>
                </c:pt>
                <c:pt idx="7">
                  <c:v>Cloud</c:v>
                </c:pt>
                <c:pt idx="8">
                  <c:v>RPA</c:v>
                </c:pt>
              </c:strCache>
            </c:strRef>
          </c:cat>
          <c:val>
            <c:numRef>
              <c:f>'[Charts in ppt.xlsx]Sheet3'!$E$7:$E$15</c:f>
              <c:numCache>
                <c:formatCode>0%</c:formatCode>
                <c:ptCount val="9"/>
                <c:pt idx="0">
                  <c:v>0.32</c:v>
                </c:pt>
                <c:pt idx="1">
                  <c:v>0.37</c:v>
                </c:pt>
                <c:pt idx="2">
                  <c:v>0.3</c:v>
                </c:pt>
                <c:pt idx="3">
                  <c:v>0.4</c:v>
                </c:pt>
                <c:pt idx="4">
                  <c:v>0.48</c:v>
                </c:pt>
                <c:pt idx="5">
                  <c:v>0.41</c:v>
                </c:pt>
                <c:pt idx="6">
                  <c:v>0.35</c:v>
                </c:pt>
                <c:pt idx="7">
                  <c:v>0.36</c:v>
                </c:pt>
                <c:pt idx="8">
                  <c:v>0.28000000000000003</c:v>
                </c:pt>
              </c:numCache>
            </c:numRef>
          </c:val>
        </c:ser>
        <c:ser>
          <c:idx val="2"/>
          <c:order val="2"/>
          <c:tx>
            <c:strRef>
              <c:f>'[Charts in ppt.xlsx]Sheet3'!$F$6</c:f>
              <c:strCache>
                <c:ptCount val="1"/>
                <c:pt idx="0">
                  <c:v>Limited/modest investment/focus</c:v>
                </c:pt>
              </c:strCache>
            </c:strRef>
          </c:tx>
          <c:spPr>
            <a:solidFill>
              <a:schemeClr val="accent3"/>
            </a:solidFill>
            <a:ln>
              <a:noFill/>
            </a:ln>
            <a:effectLst/>
          </c:spPr>
          <c:invertIfNegative val="0"/>
          <c:cat>
            <c:strRef>
              <c:f>'[Charts in ppt.xlsx]Sheet3'!$C$7:$C$15</c:f>
              <c:strCache>
                <c:ptCount val="9"/>
                <c:pt idx="0">
                  <c:v>Driverless Vehicles</c:v>
                </c:pt>
                <c:pt idx="1">
                  <c:v>Drones</c:v>
                </c:pt>
                <c:pt idx="2">
                  <c:v>VR/AR</c:v>
                </c:pt>
                <c:pt idx="3">
                  <c:v>Blockchain</c:v>
                </c:pt>
                <c:pt idx="4">
                  <c:v>AI/ML/Cognitive</c:v>
                </c:pt>
                <c:pt idx="5">
                  <c:v>Analytics</c:v>
                </c:pt>
                <c:pt idx="6">
                  <c:v>Internet of Things</c:v>
                </c:pt>
                <c:pt idx="7">
                  <c:v>Cloud</c:v>
                </c:pt>
                <c:pt idx="8">
                  <c:v>RPA</c:v>
                </c:pt>
              </c:strCache>
            </c:strRef>
          </c:cat>
          <c:val>
            <c:numRef>
              <c:f>'[Charts in ppt.xlsx]Sheet3'!$F$7:$F$15</c:f>
              <c:numCache>
                <c:formatCode>0%</c:formatCode>
                <c:ptCount val="9"/>
                <c:pt idx="0">
                  <c:v>0.22</c:v>
                </c:pt>
                <c:pt idx="1">
                  <c:v>0.2</c:v>
                </c:pt>
                <c:pt idx="2">
                  <c:v>0.2</c:v>
                </c:pt>
                <c:pt idx="3">
                  <c:v>0.23</c:v>
                </c:pt>
                <c:pt idx="4">
                  <c:v>0.14000000000000001</c:v>
                </c:pt>
                <c:pt idx="5">
                  <c:v>0.18</c:v>
                </c:pt>
                <c:pt idx="6">
                  <c:v>0.18</c:v>
                </c:pt>
                <c:pt idx="7">
                  <c:v>0.14000000000000001</c:v>
                </c:pt>
                <c:pt idx="8">
                  <c:v>0.14000000000000001</c:v>
                </c:pt>
              </c:numCache>
            </c:numRef>
          </c:val>
        </c:ser>
        <c:ser>
          <c:idx val="3"/>
          <c:order val="3"/>
          <c:tx>
            <c:strRef>
              <c:f>'[Charts in ppt.xlsx]Sheet3'!$G$6</c:f>
              <c:strCache>
                <c:ptCount val="1"/>
                <c:pt idx="0">
                  <c:v>No investment/focus</c:v>
                </c:pt>
              </c:strCache>
            </c:strRef>
          </c:tx>
          <c:spPr>
            <a:solidFill>
              <a:schemeClr val="accent2"/>
            </a:solidFill>
            <a:ln>
              <a:noFill/>
            </a:ln>
            <a:effectLst/>
          </c:spPr>
          <c:invertIfNegative val="0"/>
          <c:cat>
            <c:strRef>
              <c:f>'[Charts in ppt.xlsx]Sheet3'!$C$7:$C$15</c:f>
              <c:strCache>
                <c:ptCount val="9"/>
                <c:pt idx="0">
                  <c:v>Driverless Vehicles</c:v>
                </c:pt>
                <c:pt idx="1">
                  <c:v>Drones</c:v>
                </c:pt>
                <c:pt idx="2">
                  <c:v>VR/AR</c:v>
                </c:pt>
                <c:pt idx="3">
                  <c:v>Blockchain</c:v>
                </c:pt>
                <c:pt idx="4">
                  <c:v>AI/ML/Cognitive</c:v>
                </c:pt>
                <c:pt idx="5">
                  <c:v>Analytics</c:v>
                </c:pt>
                <c:pt idx="6">
                  <c:v>Internet of Things</c:v>
                </c:pt>
                <c:pt idx="7">
                  <c:v>Cloud</c:v>
                </c:pt>
                <c:pt idx="8">
                  <c:v>RPA</c:v>
                </c:pt>
              </c:strCache>
            </c:strRef>
          </c:cat>
          <c:val>
            <c:numRef>
              <c:f>'[Charts in ppt.xlsx]Sheet3'!$G$7:$G$15</c:f>
              <c:numCache>
                <c:formatCode>0%</c:formatCode>
                <c:ptCount val="9"/>
                <c:pt idx="0">
                  <c:v>0.31</c:v>
                </c:pt>
                <c:pt idx="1">
                  <c:v>0.24</c:v>
                </c:pt>
                <c:pt idx="2">
                  <c:v>0.18</c:v>
                </c:pt>
                <c:pt idx="3">
                  <c:v>0.04</c:v>
                </c:pt>
                <c:pt idx="4">
                  <c:v>0.05</c:v>
                </c:pt>
                <c:pt idx="5">
                  <c:v>0.04</c:v>
                </c:pt>
                <c:pt idx="6">
                  <c:v>0.05</c:v>
                </c:pt>
                <c:pt idx="7">
                  <c:v>0.06</c:v>
                </c:pt>
                <c:pt idx="8">
                  <c:v>0.05</c:v>
                </c:pt>
              </c:numCache>
            </c:numRef>
          </c:val>
        </c:ser>
        <c:dLbls>
          <c:showLegendKey val="0"/>
          <c:showVal val="0"/>
          <c:showCatName val="0"/>
          <c:showSerName val="0"/>
          <c:showPercent val="0"/>
          <c:showBubbleSize val="0"/>
        </c:dLbls>
        <c:gapWidth val="100"/>
        <c:overlap val="100"/>
        <c:axId val="491813256"/>
        <c:axId val="491813648"/>
      </c:barChart>
      <c:catAx>
        <c:axId val="4918132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91813648"/>
        <c:crosses val="autoZero"/>
        <c:auto val="1"/>
        <c:lblAlgn val="ctr"/>
        <c:lblOffset val="100"/>
        <c:noMultiLvlLbl val="0"/>
      </c:catAx>
      <c:valAx>
        <c:axId val="491813648"/>
        <c:scaling>
          <c:orientation val="minMax"/>
          <c:max val="1"/>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91813256"/>
        <c:crosses val="autoZero"/>
        <c:crossBetween val="between"/>
      </c:valAx>
      <c:spPr>
        <a:noFill/>
        <a:ln>
          <a:noFill/>
        </a:ln>
        <a:effectLst/>
      </c:spPr>
    </c:plotArea>
    <c:legend>
      <c:legendPos val="b"/>
      <c:layout>
        <c:manualLayout>
          <c:xMode val="edge"/>
          <c:yMode val="edge"/>
          <c:x val="2.657017270431542E-3"/>
          <c:y val="0.82291557305336838"/>
          <c:w val="0.99734298272956845"/>
          <c:h val="0.14930664916885389"/>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D006EA4-D462-4253-8FC7-D35175043F19}" type="datetimeFigureOut">
              <a:rPr lang="en-US" smtClean="0"/>
              <a:t>10/15/2018</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2DA24A-F480-4AA7-ACF1-F7D1E577F358}" type="slidenum">
              <a:rPr lang="en-US" smtClean="0"/>
              <a:t>‹#›</a:t>
            </a:fld>
            <a:endParaRPr lang="en-US" dirty="0"/>
          </a:p>
        </p:txBody>
      </p:sp>
    </p:spTree>
    <p:extLst>
      <p:ext uri="{BB962C8B-B14F-4D97-AF65-F5344CB8AC3E}">
        <p14:creationId xmlns:p14="http://schemas.microsoft.com/office/powerpoint/2010/main" val="14934097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E1B6C9-DAE3-4E7B-AB3C-9473EC02D78D}" type="datetimeFigureOut">
              <a:rPr lang="en-US" smtClean="0"/>
              <a:t>10/15/2018</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F1ACBD-245E-4A24-AC78-063168A88622}" type="slidenum">
              <a:rPr lang="en-US" smtClean="0"/>
              <a:t>‹#›</a:t>
            </a:fld>
            <a:endParaRPr lang="en-US" dirty="0"/>
          </a:p>
        </p:txBody>
      </p:sp>
    </p:spTree>
    <p:extLst>
      <p:ext uri="{BB962C8B-B14F-4D97-AF65-F5344CB8AC3E}">
        <p14:creationId xmlns:p14="http://schemas.microsoft.com/office/powerpoint/2010/main" val="1485599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1</a:t>
            </a:fld>
            <a:endParaRPr lang="en-US" dirty="0">
              <a:solidFill>
                <a:srgbClr val="000000"/>
              </a:solidFill>
            </a:endParaRPr>
          </a:p>
        </p:txBody>
      </p:sp>
    </p:spTree>
    <p:extLst>
      <p:ext uri="{BB962C8B-B14F-4D97-AF65-F5344CB8AC3E}">
        <p14:creationId xmlns:p14="http://schemas.microsoft.com/office/powerpoint/2010/main" val="719315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3</a:t>
            </a:fld>
            <a:endParaRPr lang="en-US" dirty="0"/>
          </a:p>
        </p:txBody>
      </p:sp>
    </p:spTree>
    <p:extLst>
      <p:ext uri="{BB962C8B-B14F-4D97-AF65-F5344CB8AC3E}">
        <p14:creationId xmlns:p14="http://schemas.microsoft.com/office/powerpoint/2010/main" val="3932410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1ACBD-245E-4A24-AC78-063168A88622}" type="slidenum">
              <a:rPr lang="en-US" smtClean="0"/>
              <a:t>4</a:t>
            </a:fld>
            <a:endParaRPr lang="en-US" dirty="0"/>
          </a:p>
        </p:txBody>
      </p:sp>
    </p:spTree>
    <p:extLst>
      <p:ext uri="{BB962C8B-B14F-4D97-AF65-F5344CB8AC3E}">
        <p14:creationId xmlns:p14="http://schemas.microsoft.com/office/powerpoint/2010/main" val="41971739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5F1ACBD-245E-4A24-AC78-063168A88622}" type="slidenum">
              <a:rPr lang="en-US" smtClean="0"/>
              <a:t>5</a:t>
            </a:fld>
            <a:endParaRPr lang="en-US" dirty="0"/>
          </a:p>
        </p:txBody>
      </p:sp>
    </p:spTree>
    <p:extLst>
      <p:ext uri="{BB962C8B-B14F-4D97-AF65-F5344CB8AC3E}">
        <p14:creationId xmlns:p14="http://schemas.microsoft.com/office/powerpoint/2010/main" val="29290552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5F1ACBD-245E-4A24-AC78-063168A88622}" type="slidenum">
              <a:rPr lang="en-US" smtClean="0"/>
              <a:t>7</a:t>
            </a:fld>
            <a:endParaRPr lang="en-US" dirty="0"/>
          </a:p>
        </p:txBody>
      </p:sp>
    </p:spTree>
    <p:extLst>
      <p:ext uri="{BB962C8B-B14F-4D97-AF65-F5344CB8AC3E}">
        <p14:creationId xmlns:p14="http://schemas.microsoft.com/office/powerpoint/2010/main" val="19475900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5F1ACBD-245E-4A24-AC78-063168A88622}" type="slidenum">
              <a:rPr lang="en-US" smtClean="0"/>
              <a:t>9</a:t>
            </a:fld>
            <a:endParaRPr lang="en-US" dirty="0"/>
          </a:p>
        </p:txBody>
      </p:sp>
    </p:spTree>
    <p:extLst>
      <p:ext uri="{BB962C8B-B14F-4D97-AF65-F5344CB8AC3E}">
        <p14:creationId xmlns:p14="http://schemas.microsoft.com/office/powerpoint/2010/main" val="20542127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5F1ACBD-245E-4A24-AC78-063168A88622}" type="slidenum">
              <a:rPr lang="en-US" smtClean="0"/>
              <a:t>10</a:t>
            </a:fld>
            <a:endParaRPr lang="en-US" dirty="0"/>
          </a:p>
        </p:txBody>
      </p:sp>
    </p:spTree>
    <p:extLst>
      <p:ext uri="{BB962C8B-B14F-4D97-AF65-F5344CB8AC3E}">
        <p14:creationId xmlns:p14="http://schemas.microsoft.com/office/powerpoint/2010/main" val="24950540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5F1ACBD-245E-4A24-AC78-063168A88622}" type="slidenum">
              <a:rPr lang="en-US" smtClean="0"/>
              <a:t>11</a:t>
            </a:fld>
            <a:endParaRPr lang="en-US" dirty="0"/>
          </a:p>
        </p:txBody>
      </p:sp>
    </p:spTree>
    <p:extLst>
      <p:ext uri="{BB962C8B-B14F-4D97-AF65-F5344CB8AC3E}">
        <p14:creationId xmlns:p14="http://schemas.microsoft.com/office/powerpoint/2010/main" val="12416048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wmf"/><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p:spTree>
      <p:nvGrpSpPr>
        <p:cNvPr id="1" name=""/>
        <p:cNvGrpSpPr/>
        <p:nvPr/>
      </p:nvGrpSpPr>
      <p:grpSpPr>
        <a:xfrm>
          <a:off x="0" y="0"/>
          <a:ext cx="0" cy="0"/>
          <a:chOff x="0" y="0"/>
          <a:chExt cx="0" cy="0"/>
        </a:xfrm>
      </p:grpSpPr>
      <p:grpSp>
        <p:nvGrpSpPr>
          <p:cNvPr id="3" name="Group 2"/>
          <p:cNvGrpSpPr/>
          <p:nvPr userDrawn="1"/>
        </p:nvGrpSpPr>
        <p:grpSpPr>
          <a:xfrm>
            <a:off x="3510" y="6090047"/>
            <a:ext cx="9140490" cy="767953"/>
            <a:chOff x="3510" y="6090047"/>
            <a:chExt cx="9140490" cy="767953"/>
          </a:xfrm>
        </p:grpSpPr>
        <p:sp>
          <p:nvSpPr>
            <p:cNvPr id="29" name="Rectangle 28"/>
            <p:cNvSpPr/>
            <p:nvPr/>
          </p:nvSpPr>
          <p:spPr>
            <a:xfrm>
              <a:off x="3510" y="6090047"/>
              <a:ext cx="6696236"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r>
                <a:rPr lang="en-CA" sz="800" dirty="0">
                  <a:solidFill>
                    <a:srgbClr val="ADB7C3"/>
                  </a:solidFill>
                </a:rPr>
                <a:t>Info-Tech Research Group, Inc. </a:t>
              </a:r>
              <a:r>
                <a:rPr lang="en-CA" sz="800" dirty="0" smtClean="0">
                  <a:solidFill>
                    <a:srgbClr val="ADB7C3"/>
                  </a:solidFill>
                </a:rPr>
                <a:t>is </a:t>
              </a:r>
              <a:r>
                <a:rPr lang="en-CA" sz="800" dirty="0">
                  <a:solidFill>
                    <a:srgbClr val="ADB7C3"/>
                  </a:solidFill>
                </a:rPr>
                <a:t>a global leader in providing IT research and advice.</a:t>
              </a:r>
              <a:br>
                <a:rPr lang="en-CA" sz="800" dirty="0">
                  <a:solidFill>
                    <a:srgbClr val="ADB7C3"/>
                  </a:solidFill>
                </a:rPr>
              </a:br>
              <a:r>
                <a:rPr lang="en-CA" sz="800" dirty="0">
                  <a:solidFill>
                    <a:srgbClr val="ADB7C3"/>
                  </a:solidFill>
                </a:rPr>
                <a:t>Info-Tech’s products and services combine actionable insight and relevant advice with</a:t>
              </a:r>
              <a:br>
                <a:rPr lang="en-CA" sz="800" dirty="0">
                  <a:solidFill>
                    <a:srgbClr val="ADB7C3"/>
                  </a:solidFill>
                </a:rPr>
              </a:br>
              <a:r>
                <a:rPr lang="en-CA" sz="800" dirty="0">
                  <a:solidFill>
                    <a:srgbClr val="ADB7C3"/>
                  </a:solidFill>
                </a:rPr>
                <a:t>ready-to-use tools and templates that cover the full spectrum of IT concerns.</a:t>
              </a:r>
              <a:br>
                <a:rPr lang="en-CA" sz="800" dirty="0">
                  <a:solidFill>
                    <a:srgbClr val="ADB7C3"/>
                  </a:solidFill>
                </a:rPr>
              </a:br>
              <a:r>
                <a:rPr lang="en-CA" sz="800" dirty="0">
                  <a:solidFill>
                    <a:srgbClr val="ADB7C3"/>
                  </a:solidFill>
                </a:rPr>
                <a:t>© </a:t>
              </a:r>
              <a:r>
                <a:rPr lang="en-CA" sz="800" dirty="0" smtClean="0">
                  <a:solidFill>
                    <a:srgbClr val="ADB7C3"/>
                  </a:solidFill>
                </a:rPr>
                <a:t>1997-2018 </a:t>
              </a:r>
              <a:r>
                <a:rPr lang="en-CA" sz="800" dirty="0">
                  <a:solidFill>
                    <a:srgbClr val="ADB7C3"/>
                  </a:solidFill>
                </a:rPr>
                <a:t>Info-Tech Research Group Inc.</a:t>
              </a:r>
            </a:p>
          </p:txBody>
        </p:sp>
        <p:grpSp>
          <p:nvGrpSpPr>
            <p:cNvPr id="2" name="Group 1"/>
            <p:cNvGrpSpPr/>
            <p:nvPr userDrawn="1"/>
          </p:nvGrpSpPr>
          <p:grpSpPr>
            <a:xfrm>
              <a:off x="6696236" y="6090047"/>
              <a:ext cx="2447764" cy="767953"/>
              <a:chOff x="6696236" y="6090047"/>
              <a:chExt cx="2447764" cy="767953"/>
            </a:xfrm>
          </p:grpSpPr>
          <p:sp>
            <p:nvSpPr>
              <p:cNvPr id="31" name="Rectangle 30"/>
              <p:cNvSpPr/>
              <p:nvPr/>
            </p:nvSpPr>
            <p:spPr>
              <a:xfrm>
                <a:off x="6696236" y="6090047"/>
                <a:ext cx="2447764"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endParaRPr lang="en-CA" sz="800" dirty="0">
                  <a:solidFill>
                    <a:srgbClr val="ADB7C3"/>
                  </a:solidFill>
                </a:endParaRPr>
              </a:p>
            </p:txBody>
          </p:sp>
          <p:pic>
            <p:nvPicPr>
              <p:cNvPr id="32" name="Picture 31" descr="Info-Tech_Logo_2013-On-Screen-WHITE(transparent-background).png"/>
              <p:cNvPicPr>
                <a:picLocks noChangeAspect="1"/>
              </p:cNvPicPr>
              <p:nvPr/>
            </p:nvPicPr>
            <p:blipFill>
              <a:blip r:embed="rId2" cstate="print"/>
              <a:stretch>
                <a:fillRect/>
              </a:stretch>
            </p:blipFill>
            <p:spPr>
              <a:xfrm>
                <a:off x="7020272" y="6309320"/>
                <a:ext cx="1697008" cy="339401"/>
              </a:xfrm>
              <a:prstGeom prst="rect">
                <a:avLst/>
              </a:prstGeom>
            </p:spPr>
          </p:pic>
        </p:grpSp>
      </p:grpSp>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spTree>
    <p:extLst>
      <p:ext uri="{BB962C8B-B14F-4D97-AF65-F5344CB8AC3E}">
        <p14:creationId xmlns:p14="http://schemas.microsoft.com/office/powerpoint/2010/main" val="354402858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Unbroken Phase Layout">
    <p:spTree>
      <p:nvGrpSpPr>
        <p:cNvPr id="1" name=""/>
        <p:cNvGrpSpPr/>
        <p:nvPr/>
      </p:nvGrpSpPr>
      <p:grpSpPr>
        <a:xfrm>
          <a:off x="0" y="0"/>
          <a:ext cx="0" cy="0"/>
          <a:chOff x="0" y="0"/>
          <a:chExt cx="0" cy="0"/>
        </a:xfrm>
      </p:grpSpPr>
      <p:sp>
        <p:nvSpPr>
          <p:cNvPr id="3" name="TextBox 2"/>
          <p:cNvSpPr txBox="1"/>
          <p:nvPr userDrawn="1"/>
        </p:nvSpPr>
        <p:spPr>
          <a:xfrm>
            <a:off x="4391566" y="4626678"/>
            <a:ext cx="2803790" cy="769441"/>
          </a:xfrm>
          <a:prstGeom prst="rect">
            <a:avLst/>
          </a:prstGeom>
          <a:noFill/>
        </p:spPr>
        <p:txBody>
          <a:bodyPr wrap="square" rtlCol="0">
            <a:spAutoFit/>
          </a:bodyPr>
          <a:lstStyle/>
          <a:p>
            <a:pPr algn="r"/>
            <a:r>
              <a:rPr lang="en-CA" sz="4400" b="1" dirty="0" smtClean="0">
                <a:solidFill>
                  <a:schemeClr val="accent1"/>
                </a:solidFill>
              </a:rPr>
              <a:t>PHASE</a:t>
            </a:r>
            <a:endParaRPr lang="en-CA" sz="4400" b="1" dirty="0">
              <a:solidFill>
                <a:schemeClr val="accent1"/>
              </a:solidFill>
            </a:endParaRPr>
          </a:p>
        </p:txBody>
      </p:sp>
      <p:cxnSp>
        <p:nvCxnSpPr>
          <p:cNvPr id="4" name="Straight Connector 3"/>
          <p:cNvCxnSpPr/>
          <p:nvPr userDrawn="1"/>
        </p:nvCxnSpPr>
        <p:spPr>
          <a:xfrm>
            <a:off x="3352800" y="5771117"/>
            <a:ext cx="3731664"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5" name="Oval 4"/>
          <p:cNvSpPr/>
          <p:nvPr userDrawn="1"/>
        </p:nvSpPr>
        <p:spPr>
          <a:xfrm>
            <a:off x="7215652" y="4550343"/>
            <a:ext cx="1400435" cy="1400435"/>
          </a:xfrm>
          <a:prstGeom prst="ellipse">
            <a:avLst/>
          </a:prstGeom>
          <a:solidFill>
            <a:schemeClr val="bg1">
              <a:lumMod val="95000"/>
            </a:schemeClr>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000" b="1" dirty="0">
              <a:solidFill>
                <a:srgbClr val="243F54"/>
              </a:solidFill>
            </a:endParaRPr>
          </a:p>
        </p:txBody>
      </p:sp>
      <p:sp>
        <p:nvSpPr>
          <p:cNvPr id="7" name="Text Placeholder 6"/>
          <p:cNvSpPr>
            <a:spLocks noGrp="1"/>
          </p:cNvSpPr>
          <p:nvPr>
            <p:ph type="body" sz="quarter" idx="10" hasCustomPrompt="1"/>
          </p:nvPr>
        </p:nvSpPr>
        <p:spPr>
          <a:xfrm>
            <a:off x="666750" y="5395913"/>
            <a:ext cx="6418263" cy="374650"/>
          </a:xfrm>
        </p:spPr>
        <p:txBody>
          <a:bodyPr/>
          <a:lstStyle>
            <a:lvl1pPr marL="0" indent="0" algn="r">
              <a:buNone/>
              <a:defRPr sz="1800" baseline="0">
                <a:solidFill>
                  <a:schemeClr val="accent2"/>
                </a:solidFill>
              </a:defRPr>
            </a:lvl1pPr>
          </a:lstStyle>
          <a:p>
            <a:pPr lvl="0"/>
            <a:r>
              <a:rPr lang="en-CA" sz="1800" dirty="0" smtClean="0"/>
              <a:t>Replace with the title of your phase</a:t>
            </a:r>
            <a:endParaRPr lang="en-US" dirty="0"/>
          </a:p>
        </p:txBody>
      </p:sp>
      <p:sp>
        <p:nvSpPr>
          <p:cNvPr id="9" name="Text Placeholder 8"/>
          <p:cNvSpPr>
            <a:spLocks noGrp="1"/>
          </p:cNvSpPr>
          <p:nvPr>
            <p:ph type="body" sz="quarter" idx="11" hasCustomPrompt="1"/>
          </p:nvPr>
        </p:nvSpPr>
        <p:spPr>
          <a:xfrm>
            <a:off x="7196138" y="4549775"/>
            <a:ext cx="1439862" cy="1401763"/>
          </a:xfrm>
        </p:spPr>
        <p:txBody>
          <a:bodyPr anchor="ctr"/>
          <a:lstStyle>
            <a:lvl1pPr marL="0" indent="0" algn="ctr">
              <a:buNone/>
              <a:defRPr sz="8800">
                <a:solidFill>
                  <a:schemeClr val="accent1"/>
                </a:solidFill>
              </a:defRPr>
            </a:lvl1pPr>
          </a:lstStyle>
          <a:p>
            <a:pPr lvl="0"/>
            <a:r>
              <a:rPr lang="en-CA" sz="8800" dirty="0" smtClean="0"/>
              <a:t>#</a:t>
            </a:r>
            <a:endParaRPr lang="en-US" dirty="0"/>
          </a:p>
        </p:txBody>
      </p:sp>
      <p:cxnSp>
        <p:nvCxnSpPr>
          <p:cNvPr id="10" name="Straight Connector 9"/>
          <p:cNvCxnSpPr/>
          <p:nvPr userDrawn="1"/>
        </p:nvCxnSpPr>
        <p:spPr>
          <a:xfrm>
            <a:off x="3505200" y="5923517"/>
            <a:ext cx="3731664"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429571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roken Phase Layout">
    <p:spTree>
      <p:nvGrpSpPr>
        <p:cNvPr id="1" name=""/>
        <p:cNvGrpSpPr/>
        <p:nvPr/>
      </p:nvGrpSpPr>
      <p:grpSpPr>
        <a:xfrm>
          <a:off x="0" y="0"/>
          <a:ext cx="0" cy="0"/>
          <a:chOff x="0" y="0"/>
          <a:chExt cx="0" cy="0"/>
        </a:xfrm>
      </p:grpSpPr>
      <p:grpSp>
        <p:nvGrpSpPr>
          <p:cNvPr id="12" name="Group 11"/>
          <p:cNvGrpSpPr/>
          <p:nvPr userDrawn="1"/>
        </p:nvGrpSpPr>
        <p:grpSpPr>
          <a:xfrm>
            <a:off x="0" y="6090047"/>
            <a:ext cx="9144000" cy="767953"/>
            <a:chOff x="0" y="6090047"/>
            <a:chExt cx="9144000" cy="767953"/>
          </a:xfrm>
        </p:grpSpPr>
        <p:sp>
          <p:nvSpPr>
            <p:cNvPr id="13" name="Rectangle 12"/>
            <p:cNvSpPr/>
            <p:nvPr/>
          </p:nvSpPr>
          <p:spPr>
            <a:xfrm>
              <a:off x="0" y="6090047"/>
              <a:ext cx="6696236"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r>
                <a:rPr lang="en-CA" sz="800" dirty="0">
                  <a:solidFill>
                    <a:srgbClr val="ADB7C3"/>
                  </a:solidFill>
                </a:rPr>
                <a:t>Info-Tech Research Group, Inc. </a:t>
              </a:r>
              <a:r>
                <a:rPr lang="en-CA" sz="800" dirty="0" smtClean="0">
                  <a:solidFill>
                    <a:srgbClr val="ADB7C3"/>
                  </a:solidFill>
                </a:rPr>
                <a:t>is </a:t>
              </a:r>
              <a:r>
                <a:rPr lang="en-CA" sz="800" dirty="0">
                  <a:solidFill>
                    <a:srgbClr val="ADB7C3"/>
                  </a:solidFill>
                </a:rPr>
                <a:t>a global leader in providing IT research and advice.</a:t>
              </a:r>
              <a:br>
                <a:rPr lang="en-CA" sz="800" dirty="0">
                  <a:solidFill>
                    <a:srgbClr val="ADB7C3"/>
                  </a:solidFill>
                </a:rPr>
              </a:br>
              <a:r>
                <a:rPr lang="en-CA" sz="800" dirty="0">
                  <a:solidFill>
                    <a:srgbClr val="ADB7C3"/>
                  </a:solidFill>
                </a:rPr>
                <a:t>Info-Tech’s products and services combine actionable insight and relevant advice with</a:t>
              </a:r>
              <a:br>
                <a:rPr lang="en-CA" sz="800" dirty="0">
                  <a:solidFill>
                    <a:srgbClr val="ADB7C3"/>
                  </a:solidFill>
                </a:rPr>
              </a:br>
              <a:r>
                <a:rPr lang="en-CA" sz="800" dirty="0">
                  <a:solidFill>
                    <a:srgbClr val="ADB7C3"/>
                  </a:solidFill>
                </a:rPr>
                <a:t>ready-to-use tools and templates that cover the full spectrum of IT concerns.</a:t>
              </a:r>
              <a:br>
                <a:rPr lang="en-CA" sz="800" dirty="0">
                  <a:solidFill>
                    <a:srgbClr val="ADB7C3"/>
                  </a:solidFill>
                </a:rPr>
              </a:br>
              <a:r>
                <a:rPr lang="en-CA" sz="800" dirty="0">
                  <a:solidFill>
                    <a:srgbClr val="ADB7C3"/>
                  </a:solidFill>
                </a:rPr>
                <a:t>© </a:t>
              </a:r>
              <a:r>
                <a:rPr lang="en-CA" sz="800" dirty="0" smtClean="0">
                  <a:solidFill>
                    <a:srgbClr val="ADB7C3"/>
                  </a:solidFill>
                </a:rPr>
                <a:t>1997-2018 </a:t>
              </a:r>
              <a:r>
                <a:rPr lang="en-CA" sz="800" dirty="0">
                  <a:solidFill>
                    <a:srgbClr val="ADB7C3"/>
                  </a:solidFill>
                </a:rPr>
                <a:t>Info-Tech Research Group Inc.</a:t>
              </a:r>
            </a:p>
          </p:txBody>
        </p:sp>
        <p:grpSp>
          <p:nvGrpSpPr>
            <p:cNvPr id="14" name="Group 13"/>
            <p:cNvGrpSpPr/>
            <p:nvPr userDrawn="1"/>
          </p:nvGrpSpPr>
          <p:grpSpPr>
            <a:xfrm>
              <a:off x="6696236" y="6090047"/>
              <a:ext cx="2447764" cy="767953"/>
              <a:chOff x="6696236" y="6090047"/>
              <a:chExt cx="2447764" cy="767953"/>
            </a:xfrm>
          </p:grpSpPr>
          <p:sp>
            <p:nvSpPr>
              <p:cNvPr id="15" name="Rectangle 14"/>
              <p:cNvSpPr/>
              <p:nvPr/>
            </p:nvSpPr>
            <p:spPr>
              <a:xfrm>
                <a:off x="6696236" y="6090047"/>
                <a:ext cx="2447764"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endParaRPr lang="en-CA" sz="800" dirty="0">
                  <a:solidFill>
                    <a:srgbClr val="ADB7C3"/>
                  </a:solidFill>
                </a:endParaRPr>
              </a:p>
            </p:txBody>
          </p:sp>
          <p:pic>
            <p:nvPicPr>
              <p:cNvPr id="16" name="Picture 15" descr="Info-Tech_Logo_2013-On-Screen-WHITE(transparent-background).png"/>
              <p:cNvPicPr>
                <a:picLocks noChangeAspect="1"/>
              </p:cNvPicPr>
              <p:nvPr/>
            </p:nvPicPr>
            <p:blipFill>
              <a:blip r:embed="rId2" cstate="print"/>
              <a:stretch>
                <a:fillRect/>
              </a:stretch>
            </p:blipFill>
            <p:spPr>
              <a:xfrm>
                <a:off x="7020272" y="6309320"/>
                <a:ext cx="1697008" cy="339401"/>
              </a:xfrm>
              <a:prstGeom prst="rect">
                <a:avLst/>
              </a:prstGeom>
            </p:spPr>
          </p:pic>
        </p:grpSp>
      </p:grpSp>
      <p:cxnSp>
        <p:nvCxnSpPr>
          <p:cNvPr id="17" name="Straight Connector 16"/>
          <p:cNvCxnSpPr/>
          <p:nvPr userDrawn="1"/>
        </p:nvCxnSpPr>
        <p:spPr>
          <a:xfrm>
            <a:off x="789414" y="3320114"/>
            <a:ext cx="2490117" cy="0"/>
          </a:xfrm>
          <a:prstGeom prst="line">
            <a:avLst/>
          </a:prstGeom>
          <a:ln w="254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8" name="Oval 17"/>
          <p:cNvSpPr/>
          <p:nvPr userDrawn="1"/>
        </p:nvSpPr>
        <p:spPr>
          <a:xfrm>
            <a:off x="2791118" y="2568440"/>
            <a:ext cx="786842" cy="786842"/>
          </a:xfrm>
          <a:prstGeom prst="ellipse">
            <a:avLst/>
          </a:prstGeom>
          <a:solidFill>
            <a:schemeClr val="bg1">
              <a:lumMod val="95000"/>
            </a:schemeClr>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5400" b="1" dirty="0">
              <a:solidFill>
                <a:schemeClr val="accent1"/>
              </a:solidFill>
            </a:endParaRPr>
          </a:p>
        </p:txBody>
      </p:sp>
      <p:sp>
        <p:nvSpPr>
          <p:cNvPr id="19" name="Text Placeholder 7"/>
          <p:cNvSpPr>
            <a:spLocks noGrp="1"/>
          </p:cNvSpPr>
          <p:nvPr>
            <p:ph type="body" sz="quarter" idx="11" hasCustomPrompt="1"/>
          </p:nvPr>
        </p:nvSpPr>
        <p:spPr>
          <a:xfrm>
            <a:off x="788988" y="3355975"/>
            <a:ext cx="7269162" cy="663575"/>
          </a:xfrm>
        </p:spPr>
        <p:txBody>
          <a:bodyPr/>
          <a:lstStyle>
            <a:lvl1pPr marL="0" indent="0">
              <a:buNone/>
              <a:defRPr sz="2800" baseline="0">
                <a:solidFill>
                  <a:schemeClr val="accent3"/>
                </a:solidFill>
              </a:defRPr>
            </a:lvl1pPr>
          </a:lstStyle>
          <a:p>
            <a:pPr lvl="0"/>
            <a:r>
              <a:rPr lang="en-CA" sz="2800" dirty="0" smtClean="0"/>
              <a:t>Replace with Phase Title</a:t>
            </a:r>
            <a:endParaRPr lang="en-US" dirty="0"/>
          </a:p>
        </p:txBody>
      </p:sp>
      <p:sp>
        <p:nvSpPr>
          <p:cNvPr id="20" name="TextBox 19"/>
          <p:cNvSpPr txBox="1"/>
          <p:nvPr userDrawn="1"/>
        </p:nvSpPr>
        <p:spPr>
          <a:xfrm>
            <a:off x="763035" y="2585841"/>
            <a:ext cx="2036776" cy="769441"/>
          </a:xfrm>
          <a:prstGeom prst="rect">
            <a:avLst/>
          </a:prstGeom>
          <a:noFill/>
        </p:spPr>
        <p:txBody>
          <a:bodyPr wrap="none" lIns="0" rtlCol="0">
            <a:spAutoFit/>
          </a:bodyPr>
          <a:lstStyle/>
          <a:p>
            <a:r>
              <a:rPr lang="en-CA" sz="4400" b="1" dirty="0" smtClean="0">
                <a:solidFill>
                  <a:schemeClr val="accent1"/>
                </a:solidFill>
              </a:rPr>
              <a:t>PHASE</a:t>
            </a:r>
            <a:endParaRPr lang="en-CA" sz="4400" b="1" dirty="0">
              <a:solidFill>
                <a:schemeClr val="accent1"/>
              </a:solidFill>
            </a:endParaRPr>
          </a:p>
        </p:txBody>
      </p:sp>
      <p:sp>
        <p:nvSpPr>
          <p:cNvPr id="21" name="Text Placeholder 10"/>
          <p:cNvSpPr>
            <a:spLocks noGrp="1"/>
          </p:cNvSpPr>
          <p:nvPr>
            <p:ph type="body" sz="quarter" idx="12" hasCustomPrompt="1"/>
          </p:nvPr>
        </p:nvSpPr>
        <p:spPr>
          <a:xfrm>
            <a:off x="2794014" y="2576893"/>
            <a:ext cx="781050" cy="769937"/>
          </a:xfrm>
        </p:spPr>
        <p:txBody>
          <a:bodyPr anchor="ctr"/>
          <a:lstStyle>
            <a:lvl1pPr marL="0" indent="0" algn="ctr">
              <a:buNone/>
              <a:defRPr sz="5400">
                <a:solidFill>
                  <a:schemeClr val="accent1"/>
                </a:solidFill>
              </a:defRPr>
            </a:lvl1pPr>
          </a:lstStyle>
          <a:p>
            <a:pPr lvl="0"/>
            <a:r>
              <a:rPr lang="en-CA" sz="5400" dirty="0" smtClean="0"/>
              <a:t>#</a:t>
            </a:r>
            <a:endParaRPr lang="en-US" dirty="0"/>
          </a:p>
        </p:txBody>
      </p:sp>
      <p:sp>
        <p:nvSpPr>
          <p:cNvPr id="22" name="Text Placeholder 4"/>
          <p:cNvSpPr>
            <a:spLocks noGrp="1"/>
          </p:cNvSpPr>
          <p:nvPr>
            <p:ph type="body" sz="quarter" idx="13" hasCustomPrompt="1"/>
          </p:nvPr>
        </p:nvSpPr>
        <p:spPr>
          <a:xfrm>
            <a:off x="1578396" y="5622172"/>
            <a:ext cx="7289719" cy="457200"/>
          </a:xfrm>
        </p:spPr>
        <p:txBody>
          <a:bodyPr/>
          <a:lstStyle>
            <a:lvl1pPr marL="0" indent="0" algn="r">
              <a:buNone/>
              <a:defRPr sz="2000" baseline="0">
                <a:solidFill>
                  <a:schemeClr val="accent1"/>
                </a:solidFill>
              </a:defRPr>
            </a:lvl1pPr>
          </a:lstStyle>
          <a:p>
            <a:pPr lvl="0"/>
            <a:r>
              <a:rPr lang="en-CA" dirty="0" smtClean="0"/>
              <a:t>Blueprint Title</a:t>
            </a:r>
            <a:endParaRPr lang="en-CA" dirty="0"/>
          </a:p>
        </p:txBody>
      </p:sp>
    </p:spTree>
    <p:extLst>
      <p:ext uri="{BB962C8B-B14F-4D97-AF65-F5344CB8AC3E}">
        <p14:creationId xmlns:p14="http://schemas.microsoft.com/office/powerpoint/2010/main" val="212923518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ue slide extra">
    <p:bg>
      <p:bgPr>
        <a:solidFill>
          <a:srgbClr val="CBDBE7"/>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grpSp>
        <p:nvGrpSpPr>
          <p:cNvPr id="4" name="Group 3"/>
          <p:cNvGrpSpPr/>
          <p:nvPr userDrawn="1"/>
        </p:nvGrpSpPr>
        <p:grpSpPr>
          <a:xfrm>
            <a:off x="8198606" y="145554"/>
            <a:ext cx="812044" cy="804512"/>
            <a:chOff x="6986062" y="224644"/>
            <a:chExt cx="731520" cy="731520"/>
          </a:xfrm>
        </p:grpSpPr>
        <p:sp>
          <p:nvSpPr>
            <p:cNvPr id="5" name="Rectangle 4"/>
            <p:cNvSpPr/>
            <p:nvPr/>
          </p:nvSpPr>
          <p:spPr>
            <a:xfrm>
              <a:off x="6986062" y="224644"/>
              <a:ext cx="731520" cy="731520"/>
            </a:xfrm>
            <a:prstGeom prst="rect">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sz="1350" dirty="0">
                <a:solidFill>
                  <a:srgbClr val="FFFFFF"/>
                </a:solidFill>
              </a:endParaRPr>
            </a:p>
          </p:txBody>
        </p:sp>
        <p:pic>
          <p:nvPicPr>
            <p:cNvPr id="6" name="Picture 5" descr="on-site-workshops.png"/>
            <p:cNvPicPr>
              <a:picLocks noChangeAspect="1"/>
            </p:cNvPicPr>
            <p:nvPr/>
          </p:nvPicPr>
          <p:blipFill rotWithShape="1">
            <a:blip r:embed="rId2" cstate="print"/>
            <a:srcRect l="12204" t="22820" r="8463" b="22257"/>
            <a:stretch/>
          </p:blipFill>
          <p:spPr>
            <a:xfrm>
              <a:off x="7025382" y="364407"/>
              <a:ext cx="652879" cy="451994"/>
            </a:xfrm>
            <a:prstGeom prst="rect">
              <a:avLst/>
            </a:prstGeom>
            <a:effectLst>
              <a:outerShdw blurRad="50800" dist="38100" dir="2700000" algn="tl" rotWithShape="0">
                <a:prstClr val="black">
                  <a:alpha val="40000"/>
                </a:prstClr>
              </a:outerShdw>
            </a:effectLst>
          </p:spPr>
        </p:pic>
      </p:grpSp>
      <p:sp>
        <p:nvSpPr>
          <p:cNvPr id="9" name="Title 2"/>
          <p:cNvSpPr txBox="1">
            <a:spLocks/>
          </p:cNvSpPr>
          <p:nvPr userDrawn="1"/>
        </p:nvSpPr>
        <p:spPr bwMode="auto">
          <a:xfrm>
            <a:off x="251520" y="219704"/>
            <a:ext cx="8625780" cy="8640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lnSpc>
                <a:spcPts val="2600"/>
              </a:lnSpc>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dirty="0">
                <a:solidFill>
                  <a:srgbClr val="333333"/>
                </a:solidFill>
              </a:rPr>
              <a:t>If you want additional support, have our analysts guide </a:t>
            </a:r>
            <a:br>
              <a:rPr lang="en-US" dirty="0">
                <a:solidFill>
                  <a:srgbClr val="333333"/>
                </a:solidFill>
              </a:rPr>
            </a:br>
            <a:r>
              <a:rPr lang="en-US" dirty="0">
                <a:solidFill>
                  <a:srgbClr val="333333"/>
                </a:solidFill>
              </a:rPr>
              <a:t>you through this phase </a:t>
            </a:r>
            <a:r>
              <a:rPr lang="en-US" dirty="0" smtClean="0">
                <a:solidFill>
                  <a:srgbClr val="333333"/>
                </a:solidFill>
              </a:rPr>
              <a:t>as part of an </a:t>
            </a:r>
            <a:r>
              <a:rPr lang="en-US" dirty="0">
                <a:solidFill>
                  <a:srgbClr val="333333"/>
                </a:solidFill>
              </a:rPr>
              <a:t>Info-Tech workshop</a:t>
            </a:r>
            <a:endParaRPr lang="en-CA" dirty="0">
              <a:solidFill>
                <a:srgbClr val="333333"/>
              </a:solidFill>
            </a:endParaRPr>
          </a:p>
        </p:txBody>
      </p:sp>
      <p:sp>
        <p:nvSpPr>
          <p:cNvPr id="10" name="TextBox 9"/>
          <p:cNvSpPr txBox="1"/>
          <p:nvPr userDrawn="1"/>
        </p:nvSpPr>
        <p:spPr>
          <a:xfrm>
            <a:off x="257182" y="1068995"/>
            <a:ext cx="8676000" cy="307777"/>
          </a:xfrm>
          <a:prstGeom prst="rect">
            <a:avLst/>
          </a:prstGeom>
          <a:solidFill>
            <a:srgbClr val="243F54"/>
          </a:solidFill>
        </p:spPr>
        <p:txBody>
          <a:bodyPr wrap="square" rtlCol="0">
            <a:spAutoFit/>
          </a:bodyPr>
          <a:lstStyle/>
          <a:p>
            <a:r>
              <a:rPr lang="en-US" sz="1400" b="1" dirty="0" smtClean="0">
                <a:solidFill>
                  <a:srgbClr val="FFFFFF"/>
                </a:solidFill>
              </a:rPr>
              <a:t>Book a workshop with our Info-Tech analysts:</a:t>
            </a:r>
            <a:endParaRPr lang="en-US" sz="1400" b="1" dirty="0">
              <a:solidFill>
                <a:srgbClr val="FFFFFF"/>
              </a:solidFill>
            </a:endParaRPr>
          </a:p>
        </p:txBody>
      </p:sp>
    </p:spTree>
    <p:extLst>
      <p:ext uri="{BB962C8B-B14F-4D97-AF65-F5344CB8AC3E}">
        <p14:creationId xmlns:p14="http://schemas.microsoft.com/office/powerpoint/2010/main" val="824160603"/>
      </p:ext>
    </p:extLst>
  </p:cSld>
  <p:clrMapOvr>
    <a:masterClrMapping/>
  </p:clrMapOvr>
  <p:timing>
    <p:tnLst>
      <p:par>
        <p:cTn id="1" dur="indefinite" restart="never" nodeType="tmRoot"/>
      </p:par>
    </p:tnLst>
  </p:timing>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xecutive Brief">
    <p:spTree>
      <p:nvGrpSpPr>
        <p:cNvPr id="1" name=""/>
        <p:cNvGrpSpPr/>
        <p:nvPr/>
      </p:nvGrpSpPr>
      <p:grpSpPr>
        <a:xfrm>
          <a:off x="0" y="0"/>
          <a:ext cx="0" cy="0"/>
          <a:chOff x="0" y="0"/>
          <a:chExt cx="0" cy="0"/>
        </a:xfrm>
      </p:grpSpPr>
      <p:sp>
        <p:nvSpPr>
          <p:cNvPr id="3" name="Rectangle 2"/>
          <p:cNvSpPr/>
          <p:nvPr userDrawn="1"/>
        </p:nvSpPr>
        <p:spPr>
          <a:xfrm>
            <a:off x="0" y="0"/>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 name="Title 1"/>
          <p:cNvSpPr>
            <a:spLocks noGrp="1"/>
          </p:cNvSpPr>
          <p:nvPr>
            <p:ph type="title" hasCustomPrompt="1"/>
          </p:nvPr>
        </p:nvSpPr>
        <p:spPr/>
        <p:txBody>
          <a:bodyPr/>
          <a:lstStyle>
            <a:lvl1pPr>
              <a:defRPr>
                <a:solidFill>
                  <a:schemeClr val="bg1"/>
                </a:solidFill>
                <a:latin typeface="+mn-lt"/>
              </a:defRPr>
            </a:lvl1pPr>
          </a:lstStyle>
          <a:p>
            <a:r>
              <a:rPr lang="en-US" smtClean="0"/>
              <a:t>Executive Brief slide</a:t>
            </a:r>
            <a:endParaRPr lang="en-CA"/>
          </a:p>
        </p:txBody>
      </p:sp>
    </p:spTree>
    <p:extLst>
      <p:ext uri="{BB962C8B-B14F-4D97-AF65-F5344CB8AC3E}">
        <p14:creationId xmlns:p14="http://schemas.microsoft.com/office/powerpoint/2010/main" val="38651424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Executive Summary">
    <p:spTree>
      <p:nvGrpSpPr>
        <p:cNvPr id="1" name=""/>
        <p:cNvGrpSpPr/>
        <p:nvPr/>
      </p:nvGrpSpPr>
      <p:grpSpPr>
        <a:xfrm>
          <a:off x="0" y="0"/>
          <a:ext cx="0" cy="0"/>
          <a:chOff x="0" y="0"/>
          <a:chExt cx="0" cy="0"/>
        </a:xfrm>
      </p:grpSpPr>
      <p:sp>
        <p:nvSpPr>
          <p:cNvPr id="17" name="Rectangle 16"/>
          <p:cNvSpPr/>
          <p:nvPr userDrawn="1"/>
        </p:nvSpPr>
        <p:spPr>
          <a:xfrm>
            <a:off x="4157" y="-9146"/>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 name="Title 1"/>
          <p:cNvSpPr>
            <a:spLocks noGrp="1"/>
          </p:cNvSpPr>
          <p:nvPr>
            <p:ph type="title" hasCustomPrompt="1"/>
          </p:nvPr>
        </p:nvSpPr>
        <p:spPr/>
        <p:txBody>
          <a:bodyPr/>
          <a:lstStyle>
            <a:lvl1pPr>
              <a:defRPr>
                <a:solidFill>
                  <a:schemeClr val="bg1"/>
                </a:solidFill>
                <a:latin typeface="+mn-lt"/>
              </a:defRPr>
            </a:lvl1pPr>
          </a:lstStyle>
          <a:p>
            <a:r>
              <a:rPr lang="en-US" smtClean="0"/>
              <a:t>Executive summary</a:t>
            </a:r>
            <a:endParaRPr lang="en-US" dirty="0"/>
          </a:p>
        </p:txBody>
      </p:sp>
      <p:sp>
        <p:nvSpPr>
          <p:cNvPr id="9" name="Rectangle 8"/>
          <p:cNvSpPr/>
          <p:nvPr userDrawn="1"/>
        </p:nvSpPr>
        <p:spPr>
          <a:xfrm>
            <a:off x="255868" y="4199835"/>
            <a:ext cx="8640578" cy="3128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b="1" dirty="0">
                <a:solidFill>
                  <a:srgbClr val="FFFFFF"/>
                </a:solidFill>
              </a:rPr>
              <a:t>Resolution</a:t>
            </a:r>
          </a:p>
        </p:txBody>
      </p:sp>
      <p:sp>
        <p:nvSpPr>
          <p:cNvPr id="13" name="Rectangle 12"/>
          <p:cNvSpPr/>
          <p:nvPr userDrawn="1"/>
        </p:nvSpPr>
        <p:spPr>
          <a:xfrm>
            <a:off x="247848" y="1210905"/>
            <a:ext cx="5266944" cy="320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rgbClr val="FFFFFF"/>
                </a:solidFill>
              </a:rPr>
              <a:t>Situation</a:t>
            </a:r>
            <a:endParaRPr lang="en-US" sz="1400" b="1" dirty="0">
              <a:solidFill>
                <a:srgbClr val="FFFFFF"/>
              </a:solidFill>
            </a:endParaRPr>
          </a:p>
        </p:txBody>
      </p:sp>
      <p:sp>
        <p:nvSpPr>
          <p:cNvPr id="11" name="Rectangle 10"/>
          <p:cNvSpPr/>
          <p:nvPr userDrawn="1"/>
        </p:nvSpPr>
        <p:spPr>
          <a:xfrm>
            <a:off x="247848" y="2659744"/>
            <a:ext cx="5266944" cy="320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b="1" dirty="0">
                <a:solidFill>
                  <a:srgbClr val="FFFFFF"/>
                </a:solidFill>
              </a:rPr>
              <a:t>Complication</a:t>
            </a:r>
          </a:p>
        </p:txBody>
      </p:sp>
      <p:sp>
        <p:nvSpPr>
          <p:cNvPr id="20" name="Text Placeholder 19"/>
          <p:cNvSpPr>
            <a:spLocks noGrp="1"/>
          </p:cNvSpPr>
          <p:nvPr userDrawn="1">
            <p:ph type="body" sz="quarter" idx="10"/>
          </p:nvPr>
        </p:nvSpPr>
        <p:spPr>
          <a:xfrm>
            <a:off x="247848" y="1535364"/>
            <a:ext cx="5257800" cy="107899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1" name="Text Placeholder 19"/>
          <p:cNvSpPr>
            <a:spLocks noGrp="1"/>
          </p:cNvSpPr>
          <p:nvPr userDrawn="1">
            <p:ph type="body" sz="quarter" idx="11"/>
          </p:nvPr>
        </p:nvSpPr>
        <p:spPr>
          <a:xfrm>
            <a:off x="247848" y="2974004"/>
            <a:ext cx="5257800" cy="107698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2" name="Text Placeholder 19"/>
          <p:cNvSpPr>
            <a:spLocks noGrp="1"/>
          </p:cNvSpPr>
          <p:nvPr userDrawn="1">
            <p:ph type="body" sz="quarter" idx="12"/>
          </p:nvPr>
        </p:nvSpPr>
        <p:spPr>
          <a:xfrm>
            <a:off x="255868" y="4512653"/>
            <a:ext cx="8623607" cy="18084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9" name="Text Placeholder 28"/>
          <p:cNvSpPr>
            <a:spLocks noGrp="1"/>
          </p:cNvSpPr>
          <p:nvPr>
            <p:ph type="body" sz="quarter" idx="13"/>
          </p:nvPr>
        </p:nvSpPr>
        <p:spPr>
          <a:xfrm>
            <a:off x="5737241" y="1495997"/>
            <a:ext cx="3083231" cy="2523241"/>
          </a:xfrm>
          <a:noFill/>
          <a:ln w="12700">
            <a:noFill/>
          </a:ln>
        </p:spPr>
        <p:style>
          <a:lnRef idx="2">
            <a:schemeClr val="dk1"/>
          </a:lnRef>
          <a:fillRef idx="1">
            <a:schemeClr val="lt1"/>
          </a:fillRef>
          <a:effectRef idx="0">
            <a:schemeClr val="dk1"/>
          </a:effectRef>
          <a:fontRef idx="minor">
            <a:schemeClr val="dk1"/>
          </a:fontRef>
        </p:style>
        <p:txBody>
          <a:bodyPr rtlCol="0" anchor="ctr"/>
          <a:lstStyle>
            <a:lvl1pPr>
              <a:defRPr lang="en-US" dirty="0">
                <a:solidFill>
                  <a:srgbClr val="333333"/>
                </a:solidFill>
              </a:defRPr>
            </a:lvl1pPr>
          </a:lstStyle>
          <a:p>
            <a:pPr marL="0" lvl="0" defTabSz="914400" latinLnBrk="0">
              <a:spcBef>
                <a:spcPct val="0"/>
              </a:spcBef>
            </a:pPr>
            <a:endParaRPr lang="en-US" dirty="0"/>
          </a:p>
        </p:txBody>
      </p:sp>
      <p:grpSp>
        <p:nvGrpSpPr>
          <p:cNvPr id="28" name="Group 27"/>
          <p:cNvGrpSpPr/>
          <p:nvPr/>
        </p:nvGrpSpPr>
        <p:grpSpPr>
          <a:xfrm>
            <a:off x="5736405" y="1210905"/>
            <a:ext cx="3084068" cy="285749"/>
            <a:chOff x="2267744" y="1844804"/>
            <a:chExt cx="3084068" cy="285749"/>
          </a:xfrm>
          <a:solidFill>
            <a:srgbClr val="B0C534"/>
          </a:solidFill>
        </p:grpSpPr>
        <p:sp>
          <p:nvSpPr>
            <p:cNvPr id="31" name="Round Same Side Corner Rectangle 97"/>
            <p:cNvSpPr/>
            <p:nvPr/>
          </p:nvSpPr>
          <p:spPr>
            <a:xfrm>
              <a:off x="2267744" y="1844804"/>
              <a:ext cx="3084068" cy="285749"/>
            </a:xfrm>
            <a:prstGeom prst="rect">
              <a:avLst/>
            </a:prstGeom>
            <a:solidFill>
              <a:schemeClr val="accent2"/>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CA" sz="1100" i="1" dirty="0" smtClean="0">
                  <a:solidFill>
                    <a:srgbClr val="FFFFFF"/>
                  </a:solidFill>
                  <a:latin typeface="Georgia"/>
                </a:rPr>
                <a:t>Info-Tech Insight</a:t>
              </a:r>
              <a:endParaRPr lang="en-CA" sz="1100" i="1" dirty="0">
                <a:solidFill>
                  <a:srgbClr val="FFFFFF"/>
                </a:solidFill>
                <a:latin typeface="Georgia"/>
              </a:endParaRPr>
            </a:p>
          </p:txBody>
        </p:sp>
        <p:pic>
          <p:nvPicPr>
            <p:cNvPr id="32" name="Picture 31" descr="insight-sm.wmf"/>
            <p:cNvPicPr>
              <a:picLocks noChangeAspect="1"/>
            </p:cNvPicPr>
            <p:nvPr/>
          </p:nvPicPr>
          <p:blipFill>
            <a:blip r:embed="rId2" cstate="print"/>
            <a:stretch>
              <a:fillRect/>
            </a:stretch>
          </p:blipFill>
          <p:spPr>
            <a:xfrm>
              <a:off x="5043623" y="1889932"/>
              <a:ext cx="240000" cy="180000"/>
            </a:xfrm>
            <a:prstGeom prst="rect">
              <a:avLst/>
            </a:prstGeom>
            <a:solidFill>
              <a:schemeClr val="accent2"/>
            </a:solidFill>
            <a:ln>
              <a:solidFill>
                <a:schemeClr val="accent2"/>
              </a:solidFill>
            </a:ln>
          </p:spPr>
        </p:pic>
      </p:grpSp>
      <p:pic>
        <p:nvPicPr>
          <p:cNvPr id="23" name="Picture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09464" y="1266251"/>
            <a:ext cx="209348" cy="209348"/>
          </a:xfrm>
          <a:prstGeom prst="rect">
            <a:avLst/>
          </a:prstGeom>
        </p:spPr>
      </p:pic>
      <p:pic>
        <p:nvPicPr>
          <p:cNvPr id="30" name="Picture 2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596225" y="4252813"/>
            <a:ext cx="206861" cy="206861"/>
          </a:xfrm>
          <a:prstGeom prst="rect">
            <a:avLst/>
          </a:prstGeom>
        </p:spPr>
      </p:pic>
      <p:pic>
        <p:nvPicPr>
          <p:cNvPr id="3" name="Picture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209464" y="2716075"/>
            <a:ext cx="211099" cy="211099"/>
          </a:xfrm>
          <a:prstGeom prst="rect">
            <a:avLst/>
          </a:prstGeom>
        </p:spPr>
      </p:pic>
    </p:spTree>
    <p:extLst>
      <p:ext uri="{BB962C8B-B14F-4D97-AF65-F5344CB8AC3E}">
        <p14:creationId xmlns:p14="http://schemas.microsoft.com/office/powerpoint/2010/main" val="126154897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2 Small 1 Large">
    <p:spTree>
      <p:nvGrpSpPr>
        <p:cNvPr id="1" name=""/>
        <p:cNvGrpSpPr/>
        <p:nvPr/>
      </p:nvGrpSpPr>
      <p:grpSpPr>
        <a:xfrm>
          <a:off x="0" y="0"/>
          <a:ext cx="0" cy="0"/>
          <a:chOff x="0" y="0"/>
          <a:chExt cx="0" cy="0"/>
        </a:xfrm>
      </p:grpSpPr>
      <p:sp>
        <p:nvSpPr>
          <p:cNvPr id="15" name="Rectangle 14"/>
          <p:cNvSpPr/>
          <p:nvPr userDrawn="1"/>
        </p:nvSpPr>
        <p:spPr>
          <a:xfrm>
            <a:off x="0" y="0"/>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sp>
        <p:nvSpPr>
          <p:cNvPr id="22" name="Text Placeholder 20"/>
          <p:cNvSpPr>
            <a:spLocks noGrp="1"/>
          </p:cNvSpPr>
          <p:nvPr>
            <p:ph type="body" sz="quarter" idx="12"/>
          </p:nvPr>
        </p:nvSpPr>
        <p:spPr>
          <a:xfrm>
            <a:off x="261455" y="3323354"/>
            <a:ext cx="8615844" cy="320040"/>
          </a:xfrm>
          <a:solidFill>
            <a:srgbClr val="243F54"/>
          </a:solidFill>
        </p:spPr>
        <p:txBody>
          <a:bodyPr/>
          <a:lstStyle>
            <a:lvl1pPr marL="0" indent="0">
              <a:defRPr sz="1400" b="1">
                <a:solidFill>
                  <a:schemeClr val="bg1"/>
                </a:solidFill>
              </a:defRPr>
            </a:lvl1pPr>
          </a:lstStyle>
          <a:p>
            <a:pPr marL="0" indent="0">
              <a:buNone/>
            </a:pPr>
            <a:r>
              <a:rPr lang="en-US" dirty="0" smtClean="0"/>
              <a:t>Deliverables Completed</a:t>
            </a:r>
            <a:endParaRPr lang="en-US" dirty="0"/>
          </a:p>
        </p:txBody>
      </p:sp>
      <p:sp>
        <p:nvSpPr>
          <p:cNvPr id="23" name="Text Placeholder 21"/>
          <p:cNvSpPr>
            <a:spLocks noGrp="1"/>
          </p:cNvSpPr>
          <p:nvPr>
            <p:ph type="body" sz="quarter" idx="11"/>
          </p:nvPr>
        </p:nvSpPr>
        <p:spPr>
          <a:xfrm>
            <a:off x="4612662" y="1210647"/>
            <a:ext cx="4267532" cy="320040"/>
          </a:xfrm>
          <a:solidFill>
            <a:srgbClr val="243F54"/>
          </a:solidFill>
        </p:spPr>
        <p:txBody>
          <a:bodyPr/>
          <a:lstStyle>
            <a:lvl1pPr marL="0" indent="0">
              <a:defRPr sz="1400" b="1">
                <a:solidFill>
                  <a:schemeClr val="bg1"/>
                </a:solidFill>
              </a:defRPr>
            </a:lvl1pPr>
          </a:lstStyle>
          <a:p>
            <a:pPr marL="0" indent="0">
              <a:buNone/>
            </a:pPr>
            <a:r>
              <a:rPr lang="en-US" dirty="0"/>
              <a:t>Processes </a:t>
            </a:r>
            <a:r>
              <a:rPr lang="en-US" dirty="0" smtClean="0"/>
              <a:t>Optimized</a:t>
            </a:r>
            <a:endParaRPr lang="en-US" dirty="0"/>
          </a:p>
        </p:txBody>
      </p:sp>
      <p:sp>
        <p:nvSpPr>
          <p:cNvPr id="24" name="Text Placeholder 22"/>
          <p:cNvSpPr>
            <a:spLocks noGrp="1"/>
          </p:cNvSpPr>
          <p:nvPr>
            <p:ph type="body" sz="quarter" idx="10"/>
          </p:nvPr>
        </p:nvSpPr>
        <p:spPr>
          <a:xfrm>
            <a:off x="257727" y="1210647"/>
            <a:ext cx="4267532" cy="320040"/>
          </a:xfrm>
          <a:solidFill>
            <a:srgbClr val="243F54"/>
          </a:solidFill>
        </p:spPr>
        <p:txBody>
          <a:bodyPr/>
          <a:lstStyle>
            <a:lvl1pPr marL="0" indent="0">
              <a:defRPr sz="1400" b="1">
                <a:solidFill>
                  <a:schemeClr val="bg1"/>
                </a:solidFill>
              </a:defRPr>
            </a:lvl1pPr>
          </a:lstStyle>
          <a:p>
            <a:pPr marL="0" indent="0">
              <a:buNone/>
            </a:pPr>
            <a:r>
              <a:rPr lang="en-US" dirty="0" smtClean="0"/>
              <a:t>Knowledge Gained</a:t>
            </a:r>
            <a:endParaRPr lang="en-US" dirty="0"/>
          </a:p>
        </p:txBody>
      </p:sp>
      <p:sp>
        <p:nvSpPr>
          <p:cNvPr id="2" name="Title 1"/>
          <p:cNvSpPr>
            <a:spLocks noGrp="1"/>
          </p:cNvSpPr>
          <p:nvPr>
            <p:ph type="title" hasCustomPrompt="1"/>
          </p:nvPr>
        </p:nvSpPr>
        <p:spPr/>
        <p:txBody>
          <a:bodyPr/>
          <a:lstStyle>
            <a:lvl1pPr>
              <a:defRPr baseline="0">
                <a:solidFill>
                  <a:schemeClr val="bg1"/>
                </a:solidFill>
                <a:latin typeface="+mn-lt"/>
              </a:defRPr>
            </a:lvl1pPr>
          </a:lstStyle>
          <a:p>
            <a:r>
              <a:rPr lang="en-US" dirty="0" smtClean="0"/>
              <a:t>Two small sections, </a:t>
            </a:r>
            <a:r>
              <a:rPr lang="en-US" smtClean="0"/>
              <a:t>one large</a:t>
            </a:r>
            <a:endParaRPr lang="en-US" dirty="0"/>
          </a:p>
        </p:txBody>
      </p:sp>
      <p:sp>
        <p:nvSpPr>
          <p:cNvPr id="19" name="Text Placeholder 18"/>
          <p:cNvSpPr>
            <a:spLocks noGrp="1"/>
          </p:cNvSpPr>
          <p:nvPr>
            <p:ph type="body" sz="quarter" idx="13"/>
          </p:nvPr>
        </p:nvSpPr>
        <p:spPr>
          <a:xfrm>
            <a:off x="269541" y="1530350"/>
            <a:ext cx="4242816" cy="1693863"/>
          </a:xfrm>
        </p:spPr>
        <p:txBody>
          <a:bodyPr/>
          <a:lstStyle>
            <a:lvl4pP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0" name="Text Placeholder 18"/>
          <p:cNvSpPr>
            <a:spLocks noGrp="1"/>
          </p:cNvSpPr>
          <p:nvPr>
            <p:ph type="body" sz="quarter" idx="14"/>
          </p:nvPr>
        </p:nvSpPr>
        <p:spPr>
          <a:xfrm>
            <a:off x="4624106" y="1530350"/>
            <a:ext cx="4242816" cy="1693863"/>
          </a:xfrm>
        </p:spPr>
        <p:txBody>
          <a:bodyPr/>
          <a:lstStyle>
            <a:lvl4pPr>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21" name="Text Placeholder 18"/>
          <p:cNvSpPr>
            <a:spLocks noGrp="1"/>
          </p:cNvSpPr>
          <p:nvPr>
            <p:ph type="body" sz="quarter" idx="15"/>
          </p:nvPr>
        </p:nvSpPr>
        <p:spPr>
          <a:xfrm>
            <a:off x="261455" y="3643394"/>
            <a:ext cx="8615844" cy="2701259"/>
          </a:xfrm>
        </p:spPr>
        <p:txBody>
          <a:bodyPr/>
          <a:lstStyle>
            <a:lvl4pP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60808" y="3376524"/>
            <a:ext cx="215115" cy="215115"/>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81110" y="1253022"/>
            <a:ext cx="194813" cy="225573"/>
          </a:xfrm>
          <a:prstGeom prst="rect">
            <a:avLst/>
          </a:prstGeom>
        </p:spPr>
      </p:pic>
      <p:pic>
        <p:nvPicPr>
          <p:cNvPr id="18" name="Picture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296998" y="1268794"/>
            <a:ext cx="139535" cy="197675"/>
          </a:xfrm>
          <a:prstGeom prst="rect">
            <a:avLst/>
          </a:prstGeom>
        </p:spPr>
      </p:pic>
    </p:spTree>
    <p:extLst>
      <p:ext uri="{BB962C8B-B14F-4D97-AF65-F5344CB8AC3E}">
        <p14:creationId xmlns:p14="http://schemas.microsoft.com/office/powerpoint/2010/main" val="91080109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Header / Body">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232756"/>
            <a:ext cx="8627997" cy="4973925"/>
          </a:xfrm>
        </p:spPr>
        <p:txBody>
          <a:bodyPr/>
          <a:lstStyle>
            <a:lvl1pPr marL="174625" indent="-174625">
              <a:lnSpc>
                <a:spcPct val="100000"/>
              </a:lnSpc>
              <a:spcBef>
                <a:spcPts val="500"/>
              </a:spcBef>
              <a:buClr>
                <a:schemeClr val="tx1"/>
              </a:buClr>
              <a:buSzPct val="120000"/>
              <a:buFont typeface="Arial" pitchFamily="34" charset="0"/>
              <a:buChar char="•"/>
              <a:defRPr sz="1200" baseline="0"/>
            </a:lvl1pPr>
            <a:lvl2pPr marL="361950" indent="-180975">
              <a:lnSpc>
                <a:spcPct val="100000"/>
              </a:lnSpc>
              <a:spcBef>
                <a:spcPts val="500"/>
              </a:spcBef>
              <a:buClr>
                <a:schemeClr val="tx1"/>
              </a:buClr>
              <a:buSzPct val="150000"/>
              <a:buFont typeface="Arial" pitchFamily="34" charset="0"/>
              <a:buChar char="◦"/>
              <a:defRPr sz="1200"/>
            </a:lvl2pPr>
            <a:lvl3pPr marL="542925" indent="-180975">
              <a:lnSpc>
                <a:spcPct val="100000"/>
              </a:lnSpc>
              <a:spcBef>
                <a:spcPts val="500"/>
              </a:spcBef>
              <a:buClr>
                <a:schemeClr val="tx1"/>
              </a:buClr>
              <a:buSzPct val="100000"/>
              <a:buFont typeface="Arial" pitchFamily="34" charset="0"/>
              <a:buChar char="–"/>
              <a:defRPr sz="1200" baseline="0"/>
            </a:lvl3pPr>
            <a:lvl4pPr marL="714375" indent="-171450">
              <a:lnSpc>
                <a:spcPct val="10000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cxnSp>
        <p:nvCxnSpPr>
          <p:cNvPr id="5" name="Straight Connector 4"/>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186626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Header Activity Overview">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0" name="Rectangle 9"/>
          <p:cNvSpPr/>
          <p:nvPr userDrawn="1"/>
        </p:nvSpPr>
        <p:spPr>
          <a:xfrm>
            <a:off x="616688" y="1132006"/>
            <a:ext cx="8260611" cy="364691"/>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rgbClr val="333333"/>
              </a:solidFill>
            </a:endParaRPr>
          </a:p>
        </p:txBody>
      </p:sp>
      <p:grpSp>
        <p:nvGrpSpPr>
          <p:cNvPr id="11" name="Group 10"/>
          <p:cNvGrpSpPr/>
          <p:nvPr userDrawn="1"/>
        </p:nvGrpSpPr>
        <p:grpSpPr>
          <a:xfrm>
            <a:off x="251520" y="1132007"/>
            <a:ext cx="365168" cy="364690"/>
            <a:chOff x="6939668" y="197732"/>
            <a:chExt cx="777916" cy="785348"/>
          </a:xfrm>
          <a:solidFill>
            <a:srgbClr val="243F54"/>
          </a:solidFill>
        </p:grpSpPr>
        <p:sp>
          <p:nvSpPr>
            <p:cNvPr id="13" name="Rectangle 12"/>
            <p:cNvSpPr/>
            <p:nvPr/>
          </p:nvSpPr>
          <p:spPr>
            <a:xfrm>
              <a:off x="6939668" y="197732"/>
              <a:ext cx="777916" cy="785348"/>
            </a:xfrm>
            <a:prstGeom prst="rect">
              <a:avLst/>
            </a:prstGeom>
            <a:grpFill/>
            <a:ln>
              <a:solidFill>
                <a:srgbClr val="243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sz="1350" dirty="0">
                <a:solidFill>
                  <a:srgbClr val="FFFFFF"/>
                </a:solidFill>
              </a:endParaRPr>
            </a:p>
          </p:txBody>
        </p:sp>
        <p:pic>
          <p:nvPicPr>
            <p:cNvPr id="14" name="Picture 13" descr="on-site-workshops.png"/>
            <p:cNvPicPr>
              <a:picLocks noChangeAspect="1"/>
            </p:cNvPicPr>
            <p:nvPr/>
          </p:nvPicPr>
          <p:blipFill rotWithShape="1">
            <a:blip r:embed="rId2" cstate="print"/>
            <a:srcRect l="12204" t="22820" r="8463" b="22257"/>
            <a:stretch/>
          </p:blipFill>
          <p:spPr>
            <a:xfrm>
              <a:off x="6983446" y="336280"/>
              <a:ext cx="734136" cy="508248"/>
            </a:xfrm>
            <a:prstGeom prst="rect">
              <a:avLst/>
            </a:prstGeom>
            <a:grpFill/>
            <a:ln>
              <a:solidFill>
                <a:srgbClr val="243F54"/>
              </a:solidFill>
            </a:ln>
            <a:effectLst/>
          </p:spPr>
        </p:pic>
      </p:grpSp>
    </p:spTree>
    <p:extLst>
      <p:ext uri="{BB962C8B-B14F-4D97-AF65-F5344CB8AC3E}">
        <p14:creationId xmlns:p14="http://schemas.microsoft.com/office/powerpoint/2010/main" val="198054759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Header Workshop Activity">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56032"/>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0" name="Rectangle 19"/>
          <p:cNvSpPr/>
          <p:nvPr userDrawn="1"/>
        </p:nvSpPr>
        <p:spPr>
          <a:xfrm>
            <a:off x="323528" y="1164090"/>
            <a:ext cx="8496944" cy="364691"/>
          </a:xfrm>
          <a:prstGeom prst="rect">
            <a:avLst/>
          </a:prstGeom>
          <a:solidFill>
            <a:srgbClr val="2576B7"/>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rgbClr val="FFFFFF"/>
              </a:solidFill>
            </a:endParaRPr>
          </a:p>
        </p:txBody>
      </p:sp>
      <p:grpSp>
        <p:nvGrpSpPr>
          <p:cNvPr id="22" name="Group 21"/>
          <p:cNvGrpSpPr/>
          <p:nvPr userDrawn="1"/>
        </p:nvGrpSpPr>
        <p:grpSpPr>
          <a:xfrm>
            <a:off x="331100" y="1176588"/>
            <a:ext cx="343389" cy="339694"/>
            <a:chOff x="6986062" y="224644"/>
            <a:chExt cx="731520" cy="731520"/>
          </a:xfrm>
          <a:noFill/>
          <a:effectLst/>
        </p:grpSpPr>
        <p:sp>
          <p:nvSpPr>
            <p:cNvPr id="23" name="Rectangle 22"/>
            <p:cNvSpPr/>
            <p:nvPr/>
          </p:nvSpPr>
          <p:spPr>
            <a:xfrm>
              <a:off x="6986062" y="224644"/>
              <a:ext cx="731520" cy="7315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sz="1350" dirty="0">
                <a:solidFill>
                  <a:srgbClr val="FFFFFF"/>
                </a:solidFill>
              </a:endParaRPr>
            </a:p>
          </p:txBody>
        </p:sp>
        <p:pic>
          <p:nvPicPr>
            <p:cNvPr id="24" name="Picture 23" descr="on-site-workshops.png"/>
            <p:cNvPicPr>
              <a:picLocks noChangeAspect="1"/>
            </p:cNvPicPr>
            <p:nvPr/>
          </p:nvPicPr>
          <p:blipFill rotWithShape="1">
            <a:blip r:embed="rId2" cstate="print"/>
            <a:srcRect l="12204" t="22820" r="8463" b="22257"/>
            <a:stretch/>
          </p:blipFill>
          <p:spPr>
            <a:xfrm>
              <a:off x="7025382" y="364407"/>
              <a:ext cx="652879" cy="451994"/>
            </a:xfrm>
            <a:prstGeom prst="rect">
              <a:avLst/>
            </a:prstGeom>
            <a:grpFill/>
            <a:effectLst>
              <a:outerShdw blurRad="50800" dist="38100" dir="2700000" algn="tl" rotWithShape="0">
                <a:prstClr val="black">
                  <a:alpha val="40000"/>
                </a:prstClr>
              </a:outerShdw>
            </a:effectLst>
          </p:spPr>
        </p:pic>
      </p:grpSp>
      <p:sp>
        <p:nvSpPr>
          <p:cNvPr id="27" name="Text Placeholder 26"/>
          <p:cNvSpPr>
            <a:spLocks noGrp="1"/>
          </p:cNvSpPr>
          <p:nvPr>
            <p:ph type="body" sz="quarter" idx="10" hasCustomPrompt="1"/>
          </p:nvPr>
        </p:nvSpPr>
        <p:spPr>
          <a:xfrm>
            <a:off x="692947" y="1173398"/>
            <a:ext cx="691943" cy="346075"/>
          </a:xfrm>
        </p:spPr>
        <p:txBody>
          <a:bodyPr anchor="ctr"/>
          <a:lstStyle>
            <a:lvl1pPr marL="0" indent="0">
              <a:buNone/>
              <a:defRPr sz="1400" b="0"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smtClean="0"/>
              <a:t>#.#</a:t>
            </a:r>
          </a:p>
        </p:txBody>
      </p:sp>
      <p:sp>
        <p:nvSpPr>
          <p:cNvPr id="28" name="Text Placeholder 26"/>
          <p:cNvSpPr>
            <a:spLocks noGrp="1"/>
          </p:cNvSpPr>
          <p:nvPr>
            <p:ph type="body" sz="quarter" idx="11" hasCustomPrompt="1"/>
          </p:nvPr>
        </p:nvSpPr>
        <p:spPr>
          <a:xfrm>
            <a:off x="1403349" y="1173398"/>
            <a:ext cx="7180801" cy="346075"/>
          </a:xfrm>
        </p:spPr>
        <p:txBody>
          <a:bodyPr anchor="ctr"/>
          <a:lstStyle>
            <a:lvl1pPr marL="0" indent="0">
              <a:buNone/>
              <a:defRPr sz="1400"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smtClean="0"/>
              <a:t>[Provide estimated time for workshop activity or other guidelines.]</a:t>
            </a:r>
          </a:p>
        </p:txBody>
      </p:sp>
    </p:spTree>
    <p:extLst>
      <p:ext uri="{BB962C8B-B14F-4D97-AF65-F5344CB8AC3E}">
        <p14:creationId xmlns:p14="http://schemas.microsoft.com/office/powerpoint/2010/main" val="3216414556"/>
      </p:ext>
    </p:extLst>
  </p:cSld>
  <p:clrMapOvr>
    <a:masterClrMapping/>
  </p:clrMapOvr>
  <p:timing>
    <p:tnLst>
      <p:par>
        <p:cTn id="1" dur="indefinite" restart="never" nodeType="tmRoot"/>
      </p:par>
    </p:tnLst>
  </p:timing>
  <p:extLst>
    <p:ext uri="{DCECCB84-F9BA-43D5-87BE-67443E8EF086}">
      <p15:sldGuideLst xmlns:p15="http://schemas.microsoft.com/office/powerpoint/2012/main">
        <p15:guide id="1" orient="horz" pos="2160" userDrawn="1">
          <p15:clr>
            <a:srgbClr val="FBAE40"/>
          </p15:clr>
        </p15:guide>
        <p15:guide id="2" pos="884"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ool Pre-Work Header">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251520" y="256032"/>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8" name="Rectangle 7"/>
          <p:cNvSpPr/>
          <p:nvPr userDrawn="1"/>
        </p:nvSpPr>
        <p:spPr>
          <a:xfrm>
            <a:off x="323528" y="1164849"/>
            <a:ext cx="8496944" cy="364691"/>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solidFill>
                <a:srgbClr val="FFFFFF"/>
              </a:solidFill>
            </a:endParaRPr>
          </a:p>
        </p:txBody>
      </p:sp>
      <p:pic>
        <p:nvPicPr>
          <p:cNvPr id="9" name="Picture 8" descr="best-practice-blueprints.png"/>
          <p:cNvPicPr>
            <a:picLocks noChangeAspect="1"/>
          </p:cNvPicPr>
          <p:nvPr userDrawn="1"/>
        </p:nvPicPr>
        <p:blipFill>
          <a:blip r:embed="rId2" cstate="print"/>
          <a:stretch>
            <a:fillRect/>
          </a:stretch>
        </p:blipFill>
        <p:spPr>
          <a:xfrm>
            <a:off x="334250" y="1175541"/>
            <a:ext cx="343307" cy="343307"/>
          </a:xfrm>
          <a:prstGeom prst="rect">
            <a:avLst/>
          </a:prstGeom>
          <a:solidFill>
            <a:srgbClr val="243F54"/>
          </a:solidFill>
          <a:effectLst/>
        </p:spPr>
      </p:pic>
      <p:sp>
        <p:nvSpPr>
          <p:cNvPr id="16" name="Text Placeholder 26"/>
          <p:cNvSpPr>
            <a:spLocks noGrp="1"/>
          </p:cNvSpPr>
          <p:nvPr>
            <p:ph type="body" sz="quarter" idx="10" hasCustomPrompt="1"/>
          </p:nvPr>
        </p:nvSpPr>
        <p:spPr>
          <a:xfrm>
            <a:off x="1439862" y="1174157"/>
            <a:ext cx="7175691" cy="346075"/>
          </a:xfrm>
        </p:spPr>
        <p:txBody>
          <a:bodyPr anchor="ctr"/>
          <a:lstStyle>
            <a:lvl1pPr marL="0" indent="0">
              <a:buNone/>
              <a:defRPr sz="1400" b="0"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smtClean="0"/>
              <a:t>[Tool Context]</a:t>
            </a:r>
          </a:p>
        </p:txBody>
      </p:sp>
      <p:sp>
        <p:nvSpPr>
          <p:cNvPr id="15" name="Text Placeholder 26"/>
          <p:cNvSpPr>
            <a:spLocks noGrp="1"/>
          </p:cNvSpPr>
          <p:nvPr>
            <p:ph type="body" sz="quarter" idx="11" hasCustomPrompt="1"/>
          </p:nvPr>
        </p:nvSpPr>
        <p:spPr>
          <a:xfrm>
            <a:off x="684996" y="1174157"/>
            <a:ext cx="754865" cy="346075"/>
          </a:xfrm>
        </p:spPr>
        <p:txBody>
          <a:bodyPr anchor="ctr"/>
          <a:lstStyle>
            <a:lvl1pPr marL="0" indent="0">
              <a:buNone/>
              <a:defRPr sz="1400" b="0" baseline="0">
                <a:solidFill>
                  <a:schemeClr val="bg1"/>
                </a:solidFill>
              </a:defRPr>
            </a:lvl1pPr>
            <a:lvl2pPr marL="180975" indent="0">
              <a:buNone/>
              <a:defRPr/>
            </a:lvl2pPr>
            <a:lvl3pPr marL="361950" indent="0">
              <a:buNone/>
              <a:defRPr/>
            </a:lvl3pPr>
            <a:lvl4pPr marL="542925" indent="0">
              <a:buNone/>
              <a:defRPr/>
            </a:lvl4pPr>
            <a:lvl5pPr marL="1828800" indent="0">
              <a:buNone/>
              <a:defRPr/>
            </a:lvl5pPr>
          </a:lstStyle>
          <a:p>
            <a:pPr lvl="0"/>
            <a:r>
              <a:rPr lang="en-US" dirty="0" smtClean="0"/>
              <a:t>#.#</a:t>
            </a:r>
          </a:p>
        </p:txBody>
      </p:sp>
    </p:spTree>
    <p:extLst>
      <p:ext uri="{BB962C8B-B14F-4D97-AF65-F5344CB8AC3E}">
        <p14:creationId xmlns:p14="http://schemas.microsoft.com/office/powerpoint/2010/main" val="269469552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913">
          <p15:clr>
            <a:srgbClr val="FBAE40"/>
          </p15:clr>
        </p15:guide>
        <p15:guide id="2" pos="907"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xecutive Brief slide">
    <p:spTree>
      <p:nvGrpSpPr>
        <p:cNvPr id="1" name=""/>
        <p:cNvGrpSpPr/>
        <p:nvPr/>
      </p:nvGrpSpPr>
      <p:grpSpPr>
        <a:xfrm>
          <a:off x="0" y="0"/>
          <a:ext cx="0" cy="0"/>
          <a:chOff x="0" y="0"/>
          <a:chExt cx="0" cy="0"/>
        </a:xfrm>
      </p:grpSpPr>
      <p:sp>
        <p:nvSpPr>
          <p:cNvPr id="3" name="Rectangle 2"/>
          <p:cNvSpPr/>
          <p:nvPr userDrawn="1"/>
        </p:nvSpPr>
        <p:spPr>
          <a:xfrm>
            <a:off x="0" y="1442"/>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itle 1"/>
          <p:cNvSpPr>
            <a:spLocks noGrp="1"/>
          </p:cNvSpPr>
          <p:nvPr>
            <p:ph type="title" hasCustomPrompt="1"/>
          </p:nvPr>
        </p:nvSpPr>
        <p:spPr/>
        <p:txBody>
          <a:bodyPr/>
          <a:lstStyle>
            <a:lvl1pPr>
              <a:defRPr>
                <a:solidFill>
                  <a:schemeClr val="bg1"/>
                </a:solidFill>
                <a:latin typeface="+mn-lt"/>
              </a:defRPr>
            </a:lvl1pPr>
          </a:lstStyle>
          <a:p>
            <a:r>
              <a:rPr lang="en-US" smtClean="0"/>
              <a:t>Executive Brief slide</a:t>
            </a:r>
            <a:endParaRPr lang="en-CA"/>
          </a:p>
        </p:txBody>
      </p:sp>
    </p:spTree>
    <p:extLst>
      <p:ext uri="{BB962C8B-B14F-4D97-AF65-F5344CB8AC3E}">
        <p14:creationId xmlns:p14="http://schemas.microsoft.com/office/powerpoint/2010/main" val="20195514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ase Study">
    <p:spTree>
      <p:nvGrpSpPr>
        <p:cNvPr id="1" name=""/>
        <p:cNvGrpSpPr/>
        <p:nvPr/>
      </p:nvGrpSpPr>
      <p:grpSpPr>
        <a:xfrm>
          <a:off x="0" y="0"/>
          <a:ext cx="0" cy="0"/>
          <a:chOff x="0" y="0"/>
          <a:chExt cx="0" cy="0"/>
        </a:xfrm>
      </p:grpSpPr>
      <p:cxnSp>
        <p:nvCxnSpPr>
          <p:cNvPr id="11" name="Straight Connector 10"/>
          <p:cNvCxnSpPr/>
          <p:nvPr userDrawn="1"/>
        </p:nvCxnSpPr>
        <p:spPr>
          <a:xfrm>
            <a:off x="268871" y="1708920"/>
            <a:ext cx="8601189" cy="0"/>
          </a:xfrm>
          <a:prstGeom prst="line">
            <a:avLst/>
          </a:prstGeom>
          <a:ln w="193675">
            <a:solidFill>
              <a:schemeClr val="bg1"/>
            </a:solidFill>
          </a:ln>
          <a:effectLst>
            <a:outerShdw blurRad="190500" dist="76200" dir="5400000" sx="97000" sy="97000" algn="tl" rotWithShape="0">
              <a:prstClr val="black">
                <a:alpha val="5000"/>
              </a:prstClr>
            </a:outerShdw>
          </a:effectLst>
        </p:spPr>
        <p:style>
          <a:lnRef idx="1">
            <a:schemeClr val="accent1"/>
          </a:lnRef>
          <a:fillRef idx="0">
            <a:schemeClr val="accent1"/>
          </a:fillRef>
          <a:effectRef idx="0">
            <a:schemeClr val="accent1"/>
          </a:effectRef>
          <a:fontRef idx="minor">
            <a:schemeClr val="tx1"/>
          </a:fontRef>
        </p:style>
      </p:cxnSp>
      <p:sp>
        <p:nvSpPr>
          <p:cNvPr id="4" name="Title 1"/>
          <p:cNvSpPr>
            <a:spLocks noGrp="1"/>
          </p:cNvSpPr>
          <p:nvPr>
            <p:ph type="title" hasCustomPrompt="1"/>
          </p:nvPr>
        </p:nvSpPr>
        <p:spPr>
          <a:xfrm>
            <a:off x="251520" y="256032"/>
            <a:ext cx="8625780" cy="864096"/>
          </a:xfrm>
        </p:spPr>
        <p:txBody>
          <a:bodyPr/>
          <a:lstStyle>
            <a:lvl1pPr algn="l">
              <a:lnSpc>
                <a:spcPts val="2600"/>
              </a:lnSpc>
              <a:defRPr sz="2400" baseline="0">
                <a:solidFill>
                  <a:schemeClr val="tx1"/>
                </a:solidFill>
              </a:defRPr>
            </a:lvl1pPr>
          </a:lstStyle>
          <a:p>
            <a:r>
              <a:rPr lang="en-US" dirty="0" smtClean="0"/>
              <a:t>Case study title</a:t>
            </a:r>
            <a:endParaRPr lang="en-CA" dirty="0"/>
          </a:p>
        </p:txBody>
      </p:sp>
    </p:spTree>
    <p:extLst>
      <p:ext uri="{BB962C8B-B14F-4D97-AF65-F5344CB8AC3E}">
        <p14:creationId xmlns:p14="http://schemas.microsoft.com/office/powerpoint/2010/main" val="19490775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Unbroken Phase Layout">
    <p:spTree>
      <p:nvGrpSpPr>
        <p:cNvPr id="1" name=""/>
        <p:cNvGrpSpPr/>
        <p:nvPr/>
      </p:nvGrpSpPr>
      <p:grpSpPr>
        <a:xfrm>
          <a:off x="0" y="0"/>
          <a:ext cx="0" cy="0"/>
          <a:chOff x="0" y="0"/>
          <a:chExt cx="0" cy="0"/>
        </a:xfrm>
      </p:grpSpPr>
      <p:sp>
        <p:nvSpPr>
          <p:cNvPr id="3" name="TextBox 2"/>
          <p:cNvSpPr txBox="1"/>
          <p:nvPr userDrawn="1"/>
        </p:nvSpPr>
        <p:spPr>
          <a:xfrm>
            <a:off x="4391566" y="4626678"/>
            <a:ext cx="2803790" cy="769441"/>
          </a:xfrm>
          <a:prstGeom prst="rect">
            <a:avLst/>
          </a:prstGeom>
          <a:noFill/>
        </p:spPr>
        <p:txBody>
          <a:bodyPr wrap="square" rtlCol="0">
            <a:spAutoFit/>
          </a:bodyPr>
          <a:lstStyle/>
          <a:p>
            <a:pPr algn="r"/>
            <a:r>
              <a:rPr lang="en-CA" sz="4400" b="1" dirty="0" smtClean="0">
                <a:solidFill>
                  <a:srgbClr val="29475F"/>
                </a:solidFill>
              </a:rPr>
              <a:t>PHASE</a:t>
            </a:r>
            <a:endParaRPr lang="en-CA" sz="4400" b="1" dirty="0">
              <a:solidFill>
                <a:srgbClr val="29475F"/>
              </a:solidFill>
            </a:endParaRPr>
          </a:p>
        </p:txBody>
      </p:sp>
      <p:cxnSp>
        <p:nvCxnSpPr>
          <p:cNvPr id="4" name="Straight Connector 3"/>
          <p:cNvCxnSpPr/>
          <p:nvPr userDrawn="1"/>
        </p:nvCxnSpPr>
        <p:spPr>
          <a:xfrm>
            <a:off x="3352800" y="5771117"/>
            <a:ext cx="3731664"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5" name="Oval 4"/>
          <p:cNvSpPr/>
          <p:nvPr userDrawn="1"/>
        </p:nvSpPr>
        <p:spPr>
          <a:xfrm>
            <a:off x="7215652" y="4550343"/>
            <a:ext cx="1400435" cy="1400435"/>
          </a:xfrm>
          <a:prstGeom prst="ellipse">
            <a:avLst/>
          </a:prstGeom>
          <a:solidFill>
            <a:schemeClr val="bg1">
              <a:lumMod val="95000"/>
            </a:schemeClr>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000" b="1" dirty="0">
              <a:solidFill>
                <a:srgbClr val="243F54"/>
              </a:solidFill>
            </a:endParaRPr>
          </a:p>
        </p:txBody>
      </p:sp>
      <p:sp>
        <p:nvSpPr>
          <p:cNvPr id="7" name="Text Placeholder 6"/>
          <p:cNvSpPr>
            <a:spLocks noGrp="1"/>
          </p:cNvSpPr>
          <p:nvPr>
            <p:ph type="body" sz="quarter" idx="10" hasCustomPrompt="1"/>
          </p:nvPr>
        </p:nvSpPr>
        <p:spPr>
          <a:xfrm>
            <a:off x="666750" y="5395913"/>
            <a:ext cx="6418263" cy="374650"/>
          </a:xfrm>
        </p:spPr>
        <p:txBody>
          <a:bodyPr/>
          <a:lstStyle>
            <a:lvl1pPr marL="0" indent="0" algn="r">
              <a:buNone/>
              <a:defRPr sz="1800" baseline="0">
                <a:solidFill>
                  <a:schemeClr val="accent2"/>
                </a:solidFill>
              </a:defRPr>
            </a:lvl1pPr>
          </a:lstStyle>
          <a:p>
            <a:pPr lvl="0"/>
            <a:r>
              <a:rPr lang="en-CA" sz="1800" dirty="0" smtClean="0"/>
              <a:t>Replace with the title of your phase</a:t>
            </a:r>
            <a:endParaRPr lang="en-US" dirty="0"/>
          </a:p>
        </p:txBody>
      </p:sp>
      <p:sp>
        <p:nvSpPr>
          <p:cNvPr id="9" name="Text Placeholder 8"/>
          <p:cNvSpPr>
            <a:spLocks noGrp="1"/>
          </p:cNvSpPr>
          <p:nvPr>
            <p:ph type="body" sz="quarter" idx="11" hasCustomPrompt="1"/>
          </p:nvPr>
        </p:nvSpPr>
        <p:spPr>
          <a:xfrm>
            <a:off x="7196138" y="4549775"/>
            <a:ext cx="1439862" cy="1401763"/>
          </a:xfrm>
        </p:spPr>
        <p:txBody>
          <a:bodyPr anchor="ctr"/>
          <a:lstStyle>
            <a:lvl1pPr marL="0" indent="0" algn="ctr">
              <a:buNone/>
              <a:defRPr sz="8800">
                <a:solidFill>
                  <a:schemeClr val="accent1"/>
                </a:solidFill>
              </a:defRPr>
            </a:lvl1pPr>
          </a:lstStyle>
          <a:p>
            <a:pPr lvl="0"/>
            <a:r>
              <a:rPr lang="en-CA" sz="8800" dirty="0" smtClean="0"/>
              <a:t>#</a:t>
            </a:r>
            <a:endParaRPr lang="en-US" dirty="0"/>
          </a:p>
        </p:txBody>
      </p:sp>
      <p:cxnSp>
        <p:nvCxnSpPr>
          <p:cNvPr id="10" name="Straight Connector 9"/>
          <p:cNvCxnSpPr/>
          <p:nvPr userDrawn="1"/>
        </p:nvCxnSpPr>
        <p:spPr>
          <a:xfrm>
            <a:off x="3505200" y="5923517"/>
            <a:ext cx="3731664" cy="0"/>
          </a:xfrm>
          <a:prstGeom prst="line">
            <a:avLst/>
          </a:prstGeom>
          <a:ln w="317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5371179"/>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Broken Phase Layout">
    <p:spTree>
      <p:nvGrpSpPr>
        <p:cNvPr id="1" name=""/>
        <p:cNvGrpSpPr/>
        <p:nvPr/>
      </p:nvGrpSpPr>
      <p:grpSpPr>
        <a:xfrm>
          <a:off x="0" y="0"/>
          <a:ext cx="0" cy="0"/>
          <a:chOff x="0" y="0"/>
          <a:chExt cx="0" cy="0"/>
        </a:xfrm>
      </p:grpSpPr>
      <p:grpSp>
        <p:nvGrpSpPr>
          <p:cNvPr id="12" name="Group 11"/>
          <p:cNvGrpSpPr/>
          <p:nvPr userDrawn="1"/>
        </p:nvGrpSpPr>
        <p:grpSpPr>
          <a:xfrm>
            <a:off x="0" y="6090047"/>
            <a:ext cx="9144000" cy="767953"/>
            <a:chOff x="0" y="6090047"/>
            <a:chExt cx="9144000" cy="767953"/>
          </a:xfrm>
        </p:grpSpPr>
        <p:sp>
          <p:nvSpPr>
            <p:cNvPr id="13" name="Rectangle 12"/>
            <p:cNvSpPr/>
            <p:nvPr/>
          </p:nvSpPr>
          <p:spPr>
            <a:xfrm>
              <a:off x="0" y="6090047"/>
              <a:ext cx="6696236"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r>
                <a:rPr lang="en-CA" sz="800" dirty="0">
                  <a:solidFill>
                    <a:srgbClr val="ADB7C3"/>
                  </a:solidFill>
                </a:rPr>
                <a:t>Info-Tech Research Group, Inc. </a:t>
              </a:r>
              <a:r>
                <a:rPr lang="en-CA" sz="800" dirty="0" smtClean="0">
                  <a:solidFill>
                    <a:srgbClr val="ADB7C3"/>
                  </a:solidFill>
                </a:rPr>
                <a:t>is </a:t>
              </a:r>
              <a:r>
                <a:rPr lang="en-CA" sz="800" dirty="0">
                  <a:solidFill>
                    <a:srgbClr val="ADB7C3"/>
                  </a:solidFill>
                </a:rPr>
                <a:t>a global leader in providing IT research and advice.</a:t>
              </a:r>
              <a:br>
                <a:rPr lang="en-CA" sz="800" dirty="0">
                  <a:solidFill>
                    <a:srgbClr val="ADB7C3"/>
                  </a:solidFill>
                </a:rPr>
              </a:br>
              <a:r>
                <a:rPr lang="en-CA" sz="800" dirty="0">
                  <a:solidFill>
                    <a:srgbClr val="ADB7C3"/>
                  </a:solidFill>
                </a:rPr>
                <a:t>Info-Tech’s products and services combine actionable insight and relevant advice with</a:t>
              </a:r>
              <a:br>
                <a:rPr lang="en-CA" sz="800" dirty="0">
                  <a:solidFill>
                    <a:srgbClr val="ADB7C3"/>
                  </a:solidFill>
                </a:rPr>
              </a:br>
              <a:r>
                <a:rPr lang="en-CA" sz="800" dirty="0">
                  <a:solidFill>
                    <a:srgbClr val="ADB7C3"/>
                  </a:solidFill>
                </a:rPr>
                <a:t>ready-to-use tools and templates that cover the full spectrum of IT concerns.</a:t>
              </a:r>
              <a:br>
                <a:rPr lang="en-CA" sz="800" dirty="0">
                  <a:solidFill>
                    <a:srgbClr val="ADB7C3"/>
                  </a:solidFill>
                </a:rPr>
              </a:br>
              <a:r>
                <a:rPr lang="en-CA" sz="800" dirty="0">
                  <a:solidFill>
                    <a:srgbClr val="ADB7C3"/>
                  </a:solidFill>
                </a:rPr>
                <a:t>© </a:t>
              </a:r>
              <a:r>
                <a:rPr lang="en-CA" sz="800" dirty="0" smtClean="0">
                  <a:solidFill>
                    <a:srgbClr val="ADB7C3"/>
                  </a:solidFill>
                </a:rPr>
                <a:t>1997-2016 </a:t>
              </a:r>
              <a:r>
                <a:rPr lang="en-CA" sz="800" dirty="0">
                  <a:solidFill>
                    <a:srgbClr val="ADB7C3"/>
                  </a:solidFill>
                </a:rPr>
                <a:t>Info-Tech Research Group Inc.</a:t>
              </a:r>
            </a:p>
          </p:txBody>
        </p:sp>
        <p:grpSp>
          <p:nvGrpSpPr>
            <p:cNvPr id="14" name="Group 13"/>
            <p:cNvGrpSpPr/>
            <p:nvPr userDrawn="1"/>
          </p:nvGrpSpPr>
          <p:grpSpPr>
            <a:xfrm>
              <a:off x="6696236" y="6090047"/>
              <a:ext cx="2447764" cy="767953"/>
              <a:chOff x="6696236" y="6090047"/>
              <a:chExt cx="2447764" cy="767953"/>
            </a:xfrm>
          </p:grpSpPr>
          <p:sp>
            <p:nvSpPr>
              <p:cNvPr id="15" name="Rectangle 14"/>
              <p:cNvSpPr/>
              <p:nvPr/>
            </p:nvSpPr>
            <p:spPr>
              <a:xfrm>
                <a:off x="6696236" y="6090047"/>
                <a:ext cx="2447764"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fontAlgn="base">
                  <a:spcBef>
                    <a:spcPct val="0"/>
                  </a:spcBef>
                  <a:spcAft>
                    <a:spcPct val="0"/>
                  </a:spcAft>
                </a:pPr>
                <a:endParaRPr lang="en-CA" sz="800" dirty="0">
                  <a:solidFill>
                    <a:srgbClr val="ADB7C3"/>
                  </a:solidFill>
                </a:endParaRPr>
              </a:p>
            </p:txBody>
          </p:sp>
          <p:pic>
            <p:nvPicPr>
              <p:cNvPr id="16" name="Picture 15" descr="Info-Tech_Logo_2013-On-Screen-WHITE(transparent-background).png"/>
              <p:cNvPicPr>
                <a:picLocks noChangeAspect="1"/>
              </p:cNvPicPr>
              <p:nvPr/>
            </p:nvPicPr>
            <p:blipFill>
              <a:blip r:embed="rId2" cstate="print"/>
              <a:stretch>
                <a:fillRect/>
              </a:stretch>
            </p:blipFill>
            <p:spPr>
              <a:xfrm>
                <a:off x="7020272" y="6309320"/>
                <a:ext cx="1697008" cy="339401"/>
              </a:xfrm>
              <a:prstGeom prst="rect">
                <a:avLst/>
              </a:prstGeom>
            </p:spPr>
          </p:pic>
        </p:grpSp>
      </p:grpSp>
      <p:cxnSp>
        <p:nvCxnSpPr>
          <p:cNvPr id="17" name="Straight Connector 16"/>
          <p:cNvCxnSpPr/>
          <p:nvPr userDrawn="1"/>
        </p:nvCxnSpPr>
        <p:spPr>
          <a:xfrm>
            <a:off x="789414" y="3320114"/>
            <a:ext cx="2490117" cy="0"/>
          </a:xfrm>
          <a:prstGeom prst="line">
            <a:avLst/>
          </a:prstGeom>
          <a:ln w="254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8" name="Oval 17"/>
          <p:cNvSpPr/>
          <p:nvPr userDrawn="1"/>
        </p:nvSpPr>
        <p:spPr>
          <a:xfrm>
            <a:off x="2791118" y="2568440"/>
            <a:ext cx="786842" cy="786842"/>
          </a:xfrm>
          <a:prstGeom prst="ellipse">
            <a:avLst/>
          </a:prstGeom>
          <a:solidFill>
            <a:schemeClr val="bg1">
              <a:lumMod val="95000"/>
            </a:schemeClr>
          </a:solidFill>
          <a:ln>
            <a:noFill/>
          </a:ln>
          <a:effectLst>
            <a:outerShdw blurRad="25400" dist="254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5400" b="1" dirty="0">
              <a:solidFill>
                <a:srgbClr val="29475F"/>
              </a:solidFill>
            </a:endParaRPr>
          </a:p>
        </p:txBody>
      </p:sp>
      <p:sp>
        <p:nvSpPr>
          <p:cNvPr id="19" name="Text Placeholder 7"/>
          <p:cNvSpPr>
            <a:spLocks noGrp="1"/>
          </p:cNvSpPr>
          <p:nvPr>
            <p:ph type="body" sz="quarter" idx="11" hasCustomPrompt="1"/>
          </p:nvPr>
        </p:nvSpPr>
        <p:spPr>
          <a:xfrm>
            <a:off x="788988" y="3355975"/>
            <a:ext cx="7269162" cy="663575"/>
          </a:xfrm>
        </p:spPr>
        <p:txBody>
          <a:bodyPr/>
          <a:lstStyle>
            <a:lvl1pPr marL="0" indent="0">
              <a:buNone/>
              <a:defRPr sz="2800" baseline="0">
                <a:solidFill>
                  <a:schemeClr val="accent3"/>
                </a:solidFill>
              </a:defRPr>
            </a:lvl1pPr>
          </a:lstStyle>
          <a:p>
            <a:pPr lvl="0"/>
            <a:r>
              <a:rPr lang="en-CA" sz="2800" dirty="0" smtClean="0"/>
              <a:t>Replace with Phase Title</a:t>
            </a:r>
            <a:endParaRPr lang="en-US" dirty="0"/>
          </a:p>
        </p:txBody>
      </p:sp>
      <p:sp>
        <p:nvSpPr>
          <p:cNvPr id="20" name="TextBox 19"/>
          <p:cNvSpPr txBox="1"/>
          <p:nvPr userDrawn="1"/>
        </p:nvSpPr>
        <p:spPr>
          <a:xfrm>
            <a:off x="763035" y="2585841"/>
            <a:ext cx="2036776" cy="769441"/>
          </a:xfrm>
          <a:prstGeom prst="rect">
            <a:avLst/>
          </a:prstGeom>
          <a:noFill/>
        </p:spPr>
        <p:txBody>
          <a:bodyPr wrap="none" lIns="0" rtlCol="0">
            <a:spAutoFit/>
          </a:bodyPr>
          <a:lstStyle/>
          <a:p>
            <a:r>
              <a:rPr lang="en-CA" sz="4400" b="1" dirty="0" smtClean="0">
                <a:solidFill>
                  <a:srgbClr val="29475F"/>
                </a:solidFill>
              </a:rPr>
              <a:t>PHASE</a:t>
            </a:r>
            <a:endParaRPr lang="en-CA" sz="4400" b="1" dirty="0">
              <a:solidFill>
                <a:srgbClr val="29475F"/>
              </a:solidFill>
            </a:endParaRPr>
          </a:p>
        </p:txBody>
      </p:sp>
      <p:sp>
        <p:nvSpPr>
          <p:cNvPr id="21" name="Text Placeholder 10"/>
          <p:cNvSpPr>
            <a:spLocks noGrp="1"/>
          </p:cNvSpPr>
          <p:nvPr>
            <p:ph type="body" sz="quarter" idx="12" hasCustomPrompt="1"/>
          </p:nvPr>
        </p:nvSpPr>
        <p:spPr>
          <a:xfrm>
            <a:off x="2794014" y="2576893"/>
            <a:ext cx="781050" cy="769937"/>
          </a:xfrm>
        </p:spPr>
        <p:txBody>
          <a:bodyPr anchor="ctr"/>
          <a:lstStyle>
            <a:lvl1pPr marL="0" indent="0" algn="ctr">
              <a:buNone/>
              <a:defRPr sz="5400">
                <a:solidFill>
                  <a:schemeClr val="accent1"/>
                </a:solidFill>
              </a:defRPr>
            </a:lvl1pPr>
          </a:lstStyle>
          <a:p>
            <a:pPr lvl="0"/>
            <a:r>
              <a:rPr lang="en-CA" sz="5400" dirty="0" smtClean="0"/>
              <a:t>#</a:t>
            </a:r>
            <a:endParaRPr lang="en-US" dirty="0"/>
          </a:p>
        </p:txBody>
      </p:sp>
      <p:sp>
        <p:nvSpPr>
          <p:cNvPr id="22" name="Text Placeholder 4"/>
          <p:cNvSpPr>
            <a:spLocks noGrp="1"/>
          </p:cNvSpPr>
          <p:nvPr>
            <p:ph type="body" sz="quarter" idx="13" hasCustomPrompt="1"/>
          </p:nvPr>
        </p:nvSpPr>
        <p:spPr>
          <a:xfrm>
            <a:off x="1578396" y="5622172"/>
            <a:ext cx="7289719" cy="457200"/>
          </a:xfrm>
        </p:spPr>
        <p:txBody>
          <a:bodyPr/>
          <a:lstStyle>
            <a:lvl1pPr marL="0" indent="0" algn="r">
              <a:buNone/>
              <a:defRPr sz="2000" baseline="0">
                <a:solidFill>
                  <a:schemeClr val="accent1"/>
                </a:solidFill>
              </a:defRPr>
            </a:lvl1pPr>
          </a:lstStyle>
          <a:p>
            <a:pPr lvl="0"/>
            <a:r>
              <a:rPr lang="en-CA" dirty="0" smtClean="0"/>
              <a:t>Blueprint Title</a:t>
            </a:r>
            <a:endParaRPr lang="en-CA" dirty="0"/>
          </a:p>
        </p:txBody>
      </p:sp>
    </p:spTree>
    <p:extLst>
      <p:ext uri="{BB962C8B-B14F-4D97-AF65-F5344CB8AC3E}">
        <p14:creationId xmlns:p14="http://schemas.microsoft.com/office/powerpoint/2010/main" val="1588570248"/>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Blue slide intro">
    <p:bg>
      <p:bgPr>
        <a:solidFill>
          <a:srgbClr val="CBDBE7"/>
        </a:solidFill>
        <a:effectLst/>
      </p:bgPr>
    </p:bg>
    <p:spTree>
      <p:nvGrpSpPr>
        <p:cNvPr id="1" name=""/>
        <p:cNvGrpSpPr/>
        <p:nvPr/>
      </p:nvGrpSpPr>
      <p:grpSpPr>
        <a:xfrm>
          <a:off x="0" y="0"/>
          <a:ext cx="0" cy="0"/>
          <a:chOff x="0" y="0"/>
          <a:chExt cx="0" cy="0"/>
        </a:xfrm>
      </p:grpSpPr>
      <p:grpSp>
        <p:nvGrpSpPr>
          <p:cNvPr id="4" name="Group 3"/>
          <p:cNvGrpSpPr/>
          <p:nvPr userDrawn="1"/>
        </p:nvGrpSpPr>
        <p:grpSpPr>
          <a:xfrm>
            <a:off x="8198606" y="145554"/>
            <a:ext cx="812044" cy="804512"/>
            <a:chOff x="6986062" y="224644"/>
            <a:chExt cx="731520" cy="731520"/>
          </a:xfrm>
        </p:grpSpPr>
        <p:sp>
          <p:nvSpPr>
            <p:cNvPr id="5" name="Rectangle 4"/>
            <p:cNvSpPr/>
            <p:nvPr/>
          </p:nvSpPr>
          <p:spPr>
            <a:xfrm>
              <a:off x="6986062" y="224644"/>
              <a:ext cx="731520" cy="731520"/>
            </a:xfrm>
            <a:prstGeom prst="rect">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sz="1350" dirty="0">
                <a:solidFill>
                  <a:srgbClr val="FFFFFF"/>
                </a:solidFill>
              </a:endParaRPr>
            </a:p>
          </p:txBody>
        </p:sp>
        <p:pic>
          <p:nvPicPr>
            <p:cNvPr id="6" name="Picture 5" descr="on-site-workshops.png"/>
            <p:cNvPicPr>
              <a:picLocks noChangeAspect="1"/>
            </p:cNvPicPr>
            <p:nvPr/>
          </p:nvPicPr>
          <p:blipFill rotWithShape="1">
            <a:blip r:embed="rId2" cstate="print"/>
            <a:srcRect l="12204" t="22820" r="8463" b="22257"/>
            <a:stretch/>
          </p:blipFill>
          <p:spPr>
            <a:xfrm>
              <a:off x="7025382" y="364407"/>
              <a:ext cx="652879" cy="451994"/>
            </a:xfrm>
            <a:prstGeom prst="rect">
              <a:avLst/>
            </a:prstGeom>
            <a:effectLst>
              <a:outerShdw blurRad="50800" dist="38100" dir="2700000" algn="tl" rotWithShape="0">
                <a:prstClr val="black">
                  <a:alpha val="40000"/>
                </a:prstClr>
              </a:outerShdw>
            </a:effectLst>
          </p:spPr>
        </p:pic>
      </p:grpSp>
      <p:sp>
        <p:nvSpPr>
          <p:cNvPr id="9" name="Rectangle 8"/>
          <p:cNvSpPr/>
          <p:nvPr userDrawn="1"/>
        </p:nvSpPr>
        <p:spPr>
          <a:xfrm>
            <a:off x="257182" y="3086541"/>
            <a:ext cx="8676000" cy="307777"/>
          </a:xfrm>
          <a:prstGeom prst="rect">
            <a:avLst/>
          </a:prstGeom>
          <a:solidFill>
            <a:srgbClr val="243F54"/>
          </a:solidFill>
        </p:spPr>
        <p:txBody>
          <a:bodyPr wrap="square">
            <a:spAutoFit/>
          </a:bodyPr>
          <a:lstStyle/>
          <a:p>
            <a:r>
              <a:rPr lang="en-US" sz="1400" b="1" dirty="0" smtClean="0">
                <a:solidFill>
                  <a:srgbClr val="FFFFFF"/>
                </a:solidFill>
              </a:rPr>
              <a:t>The following are sample activities that will be conducted by Info-Tech analysts with your team:</a:t>
            </a:r>
            <a:endParaRPr lang="en-US" sz="1400" b="1" dirty="0">
              <a:solidFill>
                <a:srgbClr val="FFFFFF"/>
              </a:solidFill>
            </a:endParaRPr>
          </a:p>
        </p:txBody>
      </p:sp>
      <p:sp>
        <p:nvSpPr>
          <p:cNvPr id="15" name="TextBox 14"/>
          <p:cNvSpPr txBox="1"/>
          <p:nvPr userDrawn="1"/>
        </p:nvSpPr>
        <p:spPr>
          <a:xfrm>
            <a:off x="257182" y="1068995"/>
            <a:ext cx="8676000" cy="307777"/>
          </a:xfrm>
          <a:prstGeom prst="rect">
            <a:avLst/>
          </a:prstGeom>
          <a:solidFill>
            <a:srgbClr val="243F54"/>
          </a:solidFill>
        </p:spPr>
        <p:txBody>
          <a:bodyPr wrap="square" rtlCol="0">
            <a:spAutoFit/>
          </a:bodyPr>
          <a:lstStyle/>
          <a:p>
            <a:r>
              <a:rPr lang="en-US" sz="1400" b="1" dirty="0" smtClean="0">
                <a:solidFill>
                  <a:srgbClr val="FFFFFF"/>
                </a:solidFill>
              </a:rPr>
              <a:t>Book a workshop with our Info-Tech analysts:</a:t>
            </a:r>
            <a:endParaRPr lang="en-US" sz="1400" b="1" dirty="0">
              <a:solidFill>
                <a:srgbClr val="FFFFFF"/>
              </a:solidFill>
            </a:endParaRPr>
          </a:p>
        </p:txBody>
      </p:sp>
      <p:sp>
        <p:nvSpPr>
          <p:cNvPr id="16" name="Title 2"/>
          <p:cNvSpPr txBox="1">
            <a:spLocks/>
          </p:cNvSpPr>
          <p:nvPr userDrawn="1"/>
        </p:nvSpPr>
        <p:spPr bwMode="auto">
          <a:xfrm>
            <a:off x="251520" y="219704"/>
            <a:ext cx="8625780" cy="8640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lnSpc>
                <a:spcPts val="2600"/>
              </a:lnSpc>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dirty="0">
                <a:solidFill>
                  <a:srgbClr val="333333"/>
                </a:solidFill>
              </a:rPr>
              <a:t>If you want additional support, have our analysts guide </a:t>
            </a:r>
            <a:br>
              <a:rPr lang="en-US" dirty="0">
                <a:solidFill>
                  <a:srgbClr val="333333"/>
                </a:solidFill>
              </a:rPr>
            </a:br>
            <a:r>
              <a:rPr lang="en-US" dirty="0">
                <a:solidFill>
                  <a:srgbClr val="333333"/>
                </a:solidFill>
              </a:rPr>
              <a:t>you through this phase </a:t>
            </a:r>
            <a:r>
              <a:rPr lang="en-US" dirty="0" smtClean="0">
                <a:solidFill>
                  <a:srgbClr val="333333"/>
                </a:solidFill>
              </a:rPr>
              <a:t>as part of an </a:t>
            </a:r>
            <a:r>
              <a:rPr lang="en-US" dirty="0">
                <a:solidFill>
                  <a:srgbClr val="333333"/>
                </a:solidFill>
              </a:rPr>
              <a:t>Info-Tech workshop</a:t>
            </a:r>
            <a:endParaRPr lang="en-CA" dirty="0">
              <a:solidFill>
                <a:srgbClr val="333333"/>
              </a:solidFill>
            </a:endParaRPr>
          </a:p>
        </p:txBody>
      </p:sp>
    </p:spTree>
    <p:extLst>
      <p:ext uri="{BB962C8B-B14F-4D97-AF65-F5344CB8AC3E}">
        <p14:creationId xmlns:p14="http://schemas.microsoft.com/office/powerpoint/2010/main" val="1840990606"/>
      </p:ext>
    </p:extLst>
  </p:cSld>
  <p:clrMapOvr>
    <a:masterClrMapping/>
  </p:clrMapOvr>
  <p:timing>
    <p:tnLst>
      <p:par>
        <p:cTn id="1" dur="indefinite" restart="never" nodeType="tmRoot"/>
      </p:par>
    </p:tnLst>
  </p:timing>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Blue slide extra">
    <p:bg>
      <p:bgPr>
        <a:solidFill>
          <a:srgbClr val="CBDBE7"/>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grpSp>
        <p:nvGrpSpPr>
          <p:cNvPr id="4" name="Group 3"/>
          <p:cNvGrpSpPr/>
          <p:nvPr userDrawn="1"/>
        </p:nvGrpSpPr>
        <p:grpSpPr>
          <a:xfrm>
            <a:off x="8198606" y="145554"/>
            <a:ext cx="812044" cy="804512"/>
            <a:chOff x="6986062" y="224644"/>
            <a:chExt cx="731520" cy="731520"/>
          </a:xfrm>
        </p:grpSpPr>
        <p:sp>
          <p:nvSpPr>
            <p:cNvPr id="5" name="Rectangle 4"/>
            <p:cNvSpPr/>
            <p:nvPr/>
          </p:nvSpPr>
          <p:spPr>
            <a:xfrm>
              <a:off x="6986062" y="224644"/>
              <a:ext cx="731520" cy="731520"/>
            </a:xfrm>
            <a:prstGeom prst="rect">
              <a:avLst/>
            </a:prstGeom>
            <a:solidFill>
              <a:srgbClr val="257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CA" sz="1350" dirty="0">
                <a:solidFill>
                  <a:srgbClr val="FFFFFF"/>
                </a:solidFill>
              </a:endParaRPr>
            </a:p>
          </p:txBody>
        </p:sp>
        <p:pic>
          <p:nvPicPr>
            <p:cNvPr id="6" name="Picture 5" descr="on-site-workshops.png"/>
            <p:cNvPicPr>
              <a:picLocks noChangeAspect="1"/>
            </p:cNvPicPr>
            <p:nvPr/>
          </p:nvPicPr>
          <p:blipFill rotWithShape="1">
            <a:blip r:embed="rId2" cstate="print"/>
            <a:srcRect l="12204" t="22820" r="8463" b="22257"/>
            <a:stretch/>
          </p:blipFill>
          <p:spPr>
            <a:xfrm>
              <a:off x="7025382" y="364407"/>
              <a:ext cx="652879" cy="451994"/>
            </a:xfrm>
            <a:prstGeom prst="rect">
              <a:avLst/>
            </a:prstGeom>
            <a:effectLst>
              <a:outerShdw blurRad="50800" dist="38100" dir="2700000" algn="tl" rotWithShape="0">
                <a:prstClr val="black">
                  <a:alpha val="40000"/>
                </a:prstClr>
              </a:outerShdw>
            </a:effectLst>
          </p:spPr>
        </p:pic>
      </p:grpSp>
      <p:sp>
        <p:nvSpPr>
          <p:cNvPr id="9" name="Title 2"/>
          <p:cNvSpPr txBox="1">
            <a:spLocks/>
          </p:cNvSpPr>
          <p:nvPr userDrawn="1"/>
        </p:nvSpPr>
        <p:spPr bwMode="auto">
          <a:xfrm>
            <a:off x="251520" y="219704"/>
            <a:ext cx="8625780" cy="86409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lnSpc>
                <a:spcPts val="2600"/>
              </a:lnSpc>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dirty="0">
                <a:solidFill>
                  <a:srgbClr val="333333"/>
                </a:solidFill>
              </a:rPr>
              <a:t>If you want additional support, have our analysts guide </a:t>
            </a:r>
            <a:br>
              <a:rPr lang="en-US" dirty="0">
                <a:solidFill>
                  <a:srgbClr val="333333"/>
                </a:solidFill>
              </a:rPr>
            </a:br>
            <a:r>
              <a:rPr lang="en-US" dirty="0">
                <a:solidFill>
                  <a:srgbClr val="333333"/>
                </a:solidFill>
              </a:rPr>
              <a:t>you through this phase </a:t>
            </a:r>
            <a:r>
              <a:rPr lang="en-US" dirty="0" smtClean="0">
                <a:solidFill>
                  <a:srgbClr val="333333"/>
                </a:solidFill>
              </a:rPr>
              <a:t>as part of an </a:t>
            </a:r>
            <a:r>
              <a:rPr lang="en-US" dirty="0">
                <a:solidFill>
                  <a:srgbClr val="333333"/>
                </a:solidFill>
              </a:rPr>
              <a:t>Info-Tech workshop</a:t>
            </a:r>
            <a:endParaRPr lang="en-CA" dirty="0">
              <a:solidFill>
                <a:srgbClr val="333333"/>
              </a:solidFill>
            </a:endParaRPr>
          </a:p>
        </p:txBody>
      </p:sp>
      <p:sp>
        <p:nvSpPr>
          <p:cNvPr id="10" name="TextBox 9"/>
          <p:cNvSpPr txBox="1"/>
          <p:nvPr userDrawn="1"/>
        </p:nvSpPr>
        <p:spPr>
          <a:xfrm>
            <a:off x="257182" y="1068995"/>
            <a:ext cx="8676000" cy="307777"/>
          </a:xfrm>
          <a:prstGeom prst="rect">
            <a:avLst/>
          </a:prstGeom>
          <a:solidFill>
            <a:srgbClr val="243F54"/>
          </a:solidFill>
        </p:spPr>
        <p:txBody>
          <a:bodyPr wrap="square" rtlCol="0">
            <a:spAutoFit/>
          </a:bodyPr>
          <a:lstStyle/>
          <a:p>
            <a:r>
              <a:rPr lang="en-US" sz="1400" b="1" dirty="0" smtClean="0">
                <a:solidFill>
                  <a:srgbClr val="FFFFFF"/>
                </a:solidFill>
              </a:rPr>
              <a:t>Book a workshop with our Info-Tech analysts:</a:t>
            </a:r>
            <a:endParaRPr lang="en-US" sz="1400" b="1" dirty="0">
              <a:solidFill>
                <a:srgbClr val="FFFFFF"/>
              </a:solidFill>
            </a:endParaRPr>
          </a:p>
        </p:txBody>
      </p:sp>
    </p:spTree>
    <p:extLst>
      <p:ext uri="{BB962C8B-B14F-4D97-AF65-F5344CB8AC3E}">
        <p14:creationId xmlns:p14="http://schemas.microsoft.com/office/powerpoint/2010/main" val="1201315295"/>
      </p:ext>
    </p:extLst>
  </p:cSld>
  <p:clrMapOvr>
    <a:masterClrMapping/>
  </p:clrMapOvr>
  <p:timing>
    <p:tnLst>
      <p:par>
        <p:cTn id="1" dur="indefinite" restart="never" nodeType="tmRoot"/>
      </p:par>
    </p:tnLst>
  </p:timing>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1764187"/>
      </p:ext>
    </p:extLst>
  </p:cSld>
  <p:clrMapOvr>
    <a:masterClrMapping/>
  </p:clrMapOvr>
  <p:timing>
    <p:tnLst>
      <p:par>
        <p:cTn id="1" dur="indefinite" restart="never" nodeType="tmRoot"/>
      </p:par>
    </p:tnLst>
  </p:timing>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Header Onl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extLst>
      <p:ext uri="{BB962C8B-B14F-4D97-AF65-F5344CB8AC3E}">
        <p14:creationId xmlns:p14="http://schemas.microsoft.com/office/powerpoint/2010/main" val="47790886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Introduction">
    <p:spTree>
      <p:nvGrpSpPr>
        <p:cNvPr id="1" name=""/>
        <p:cNvGrpSpPr/>
        <p:nvPr/>
      </p:nvGrpSpPr>
      <p:grpSpPr>
        <a:xfrm>
          <a:off x="0" y="0"/>
          <a:ext cx="0" cy="0"/>
          <a:chOff x="0" y="0"/>
          <a:chExt cx="0" cy="0"/>
        </a:xfrm>
      </p:grpSpPr>
      <p:sp>
        <p:nvSpPr>
          <p:cNvPr id="23" name="Rectangle 22"/>
          <p:cNvSpPr/>
          <p:nvPr userDrawn="1"/>
        </p:nvSpPr>
        <p:spPr>
          <a:xfrm>
            <a:off x="0" y="-1325"/>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bg1"/>
                </a:solidFill>
                <a:latin typeface="+mn-lt"/>
              </a:defRPr>
            </a:lvl1pPr>
          </a:lstStyle>
          <a:p>
            <a:r>
              <a:rPr lang="en-US" smtClean="0"/>
              <a:t>Page header</a:t>
            </a:r>
            <a:endParaRPr lang="en-CA" dirty="0"/>
          </a:p>
        </p:txBody>
      </p:sp>
      <p:sp>
        <p:nvSpPr>
          <p:cNvPr id="25" name="Text Placeholder 41"/>
          <p:cNvSpPr>
            <a:spLocks noGrp="1"/>
          </p:cNvSpPr>
          <p:nvPr>
            <p:ph type="body" sz="quarter" idx="16" hasCustomPrompt="1"/>
          </p:nvPr>
        </p:nvSpPr>
        <p:spPr>
          <a:xfrm>
            <a:off x="246703" y="1607231"/>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8" name="Rectangle 7"/>
          <p:cNvSpPr/>
          <p:nvPr/>
        </p:nvSpPr>
        <p:spPr>
          <a:xfrm>
            <a:off x="251519" y="1287191"/>
            <a:ext cx="4037263"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is Designed For:</a:t>
            </a:r>
          </a:p>
        </p:txBody>
      </p:sp>
      <p:sp>
        <p:nvSpPr>
          <p:cNvPr id="9" name="Rectangle 8"/>
          <p:cNvSpPr/>
          <p:nvPr/>
        </p:nvSpPr>
        <p:spPr>
          <a:xfrm>
            <a:off x="4840036" y="1287191"/>
            <a:ext cx="4037263" cy="320040"/>
          </a:xfrm>
          <a:prstGeom prst="rect">
            <a:avLst/>
          </a:prstGeom>
          <a:solidFill>
            <a:srgbClr val="007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Will Help You:</a:t>
            </a:r>
          </a:p>
        </p:txBody>
      </p:sp>
      <p:sp>
        <p:nvSpPr>
          <p:cNvPr id="10" name="Rectangle 9"/>
          <p:cNvSpPr/>
          <p:nvPr/>
        </p:nvSpPr>
        <p:spPr>
          <a:xfrm>
            <a:off x="251519" y="3928063"/>
            <a:ext cx="4041648" cy="320040"/>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t>This Research Will Assist:</a:t>
            </a:r>
            <a:endParaRPr lang="en-US" sz="1400" b="1" dirty="0"/>
          </a:p>
        </p:txBody>
      </p:sp>
      <p:sp>
        <p:nvSpPr>
          <p:cNvPr id="13" name="Rectangle 12"/>
          <p:cNvSpPr/>
          <p:nvPr/>
        </p:nvSpPr>
        <p:spPr>
          <a:xfrm>
            <a:off x="4840036" y="3928063"/>
            <a:ext cx="4041648" cy="320040"/>
          </a:xfrm>
          <a:prstGeom prst="rect">
            <a:avLst/>
          </a:prstGeom>
          <a:solidFill>
            <a:srgbClr val="2B9E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t>This Research Will Help You:</a:t>
            </a:r>
          </a:p>
        </p:txBody>
      </p:sp>
      <p:sp>
        <p:nvSpPr>
          <p:cNvPr id="17" name="Text Placeholder 41"/>
          <p:cNvSpPr>
            <a:spLocks noGrp="1"/>
          </p:cNvSpPr>
          <p:nvPr>
            <p:ph type="body" sz="quarter" idx="26" hasCustomPrompt="1"/>
          </p:nvPr>
        </p:nvSpPr>
        <p:spPr>
          <a:xfrm>
            <a:off x="4835436" y="1607231"/>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18" name="Text Placeholder 41"/>
          <p:cNvSpPr>
            <a:spLocks noGrp="1"/>
          </p:cNvSpPr>
          <p:nvPr>
            <p:ph type="body" sz="quarter" idx="27" hasCustomPrompt="1"/>
          </p:nvPr>
        </p:nvSpPr>
        <p:spPr>
          <a:xfrm>
            <a:off x="246703" y="4252346"/>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19" name="Text Placeholder 41"/>
          <p:cNvSpPr>
            <a:spLocks noGrp="1"/>
          </p:cNvSpPr>
          <p:nvPr>
            <p:ph type="body" sz="quarter" idx="28" hasCustomPrompt="1"/>
          </p:nvPr>
        </p:nvSpPr>
        <p:spPr>
          <a:xfrm>
            <a:off x="4830836" y="4248103"/>
            <a:ext cx="4041648" cy="1677491"/>
          </a:xfrm>
        </p:spPr>
        <p:txBody>
          <a:bodyPr/>
          <a:lstStyle>
            <a:lvl1pPr marL="174625" indent="-174625">
              <a:lnSpc>
                <a:spcPct val="100000"/>
              </a:lnSpc>
              <a:spcBef>
                <a:spcPts val="500"/>
              </a:spcBef>
              <a:buClr>
                <a:schemeClr val="tx1"/>
              </a:buClr>
              <a:buSzPct val="120000"/>
              <a:buFont typeface="Wingdings" pitchFamily="2" charset="2"/>
              <a:buChar char="ü"/>
              <a:defRPr sz="1400" baseline="0"/>
            </a:lvl1pPr>
            <a:lvl2pPr marL="361950" indent="-180975">
              <a:lnSpc>
                <a:spcPct val="100000"/>
              </a:lnSpc>
              <a:spcBef>
                <a:spcPts val="500"/>
              </a:spcBef>
              <a:buClr>
                <a:schemeClr val="tx1"/>
              </a:buClr>
              <a:buSzPct val="120000"/>
              <a:buFont typeface="Arial" pitchFamily="34" charset="0"/>
              <a:buChar char="•"/>
              <a:defRPr sz="1400"/>
            </a:lvl2pPr>
            <a:lvl3pPr marL="542925" indent="-180975">
              <a:lnSpc>
                <a:spcPct val="100000"/>
              </a:lnSpc>
              <a:spcBef>
                <a:spcPts val="500"/>
              </a:spcBef>
              <a:buClr>
                <a:schemeClr val="tx1"/>
              </a:buClr>
              <a:buSzPct val="150000"/>
              <a:buFont typeface="Arial" pitchFamily="34" charset="0"/>
              <a:buChar char="◦"/>
              <a:defRPr sz="1400" baseline="0"/>
            </a:lvl3pPr>
            <a:lvl4pPr marL="714375" indent="-171450">
              <a:lnSpc>
                <a:spcPct val="100000"/>
              </a:lnSpc>
              <a:spcBef>
                <a:spcPts val="500"/>
              </a:spcBef>
              <a:buSzPct val="100000"/>
              <a:buFont typeface="Arial" pitchFamily="34" charset="0"/>
              <a:buChar char="–"/>
              <a:defRPr sz="14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14pt)</a:t>
            </a:r>
          </a:p>
          <a:p>
            <a:pPr lvl="1"/>
            <a:r>
              <a:rPr lang="en-US" dirty="0" smtClean="0"/>
              <a:t>Second Level (Arial, 14pt)</a:t>
            </a:r>
          </a:p>
          <a:p>
            <a:pPr lvl="2"/>
            <a:r>
              <a:rPr lang="en-US" dirty="0" smtClean="0"/>
              <a:t>Third Level (Arial, 14pt)</a:t>
            </a:r>
          </a:p>
          <a:p>
            <a:pPr lvl="3"/>
            <a:r>
              <a:rPr lang="en-US" dirty="0" smtClean="0"/>
              <a:t>Forth Level (Arial, 14pt)</a:t>
            </a:r>
          </a:p>
        </p:txBody>
      </p:sp>
      <p:sp>
        <p:nvSpPr>
          <p:cNvPr id="16" name="Rectangle 15"/>
          <p:cNvSpPr/>
          <p:nvPr userDrawn="1"/>
        </p:nvSpPr>
        <p:spPr>
          <a:xfrm>
            <a:off x="251519" y="1287191"/>
            <a:ext cx="4037263"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a:t>
            </a:r>
            <a:r>
              <a:rPr lang="en-US" sz="1400" b="1" dirty="0" smtClean="0">
                <a:solidFill>
                  <a:srgbClr val="FFFFFF"/>
                </a:solidFill>
              </a:rPr>
              <a:t>Is </a:t>
            </a:r>
            <a:r>
              <a:rPr lang="en-US" sz="1400" b="1" dirty="0">
                <a:solidFill>
                  <a:srgbClr val="FFFFFF"/>
                </a:solidFill>
              </a:rPr>
              <a:t>Designed For:</a:t>
            </a:r>
          </a:p>
        </p:txBody>
      </p:sp>
      <p:sp>
        <p:nvSpPr>
          <p:cNvPr id="20" name="Rectangle 19"/>
          <p:cNvSpPr/>
          <p:nvPr userDrawn="1"/>
        </p:nvSpPr>
        <p:spPr>
          <a:xfrm>
            <a:off x="4840036" y="1287191"/>
            <a:ext cx="4037263"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sz="1400" b="1" dirty="0">
                <a:solidFill>
                  <a:srgbClr val="FFFFFF"/>
                </a:solidFill>
              </a:rPr>
              <a:t>This Research Will Help You:</a:t>
            </a:r>
          </a:p>
        </p:txBody>
      </p:sp>
      <p:sp>
        <p:nvSpPr>
          <p:cNvPr id="21" name="Rectangle 20"/>
          <p:cNvSpPr/>
          <p:nvPr userDrawn="1"/>
        </p:nvSpPr>
        <p:spPr>
          <a:xfrm>
            <a:off x="251519" y="3928063"/>
            <a:ext cx="4041648"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t>This Research Will Also Assist:</a:t>
            </a:r>
            <a:endParaRPr lang="en-US" sz="1400" b="1" dirty="0"/>
          </a:p>
        </p:txBody>
      </p:sp>
      <p:sp>
        <p:nvSpPr>
          <p:cNvPr id="22" name="Rectangle 21"/>
          <p:cNvSpPr/>
          <p:nvPr userDrawn="1"/>
        </p:nvSpPr>
        <p:spPr>
          <a:xfrm>
            <a:off x="4840036" y="3928063"/>
            <a:ext cx="4041648" cy="320040"/>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400" b="1" dirty="0"/>
              <a:t>This Research Will Help </a:t>
            </a:r>
            <a:r>
              <a:rPr lang="en-US" sz="1400" b="1" dirty="0" smtClean="0"/>
              <a:t>Them:</a:t>
            </a:r>
            <a:endParaRPr lang="en-US" sz="1400" b="1" dirty="0"/>
          </a:p>
        </p:txBody>
      </p:sp>
    </p:spTree>
    <p:extLst>
      <p:ext uri="{BB962C8B-B14F-4D97-AF65-F5344CB8AC3E}">
        <p14:creationId xmlns:p14="http://schemas.microsoft.com/office/powerpoint/2010/main" val="81466098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Executive Summary">
    <p:spTree>
      <p:nvGrpSpPr>
        <p:cNvPr id="1" name=""/>
        <p:cNvGrpSpPr/>
        <p:nvPr/>
      </p:nvGrpSpPr>
      <p:grpSpPr>
        <a:xfrm>
          <a:off x="0" y="0"/>
          <a:ext cx="0" cy="0"/>
          <a:chOff x="0" y="0"/>
          <a:chExt cx="0" cy="0"/>
        </a:xfrm>
      </p:grpSpPr>
      <p:sp>
        <p:nvSpPr>
          <p:cNvPr id="17" name="Rectangle 16"/>
          <p:cNvSpPr/>
          <p:nvPr userDrawn="1"/>
        </p:nvSpPr>
        <p:spPr>
          <a:xfrm>
            <a:off x="0" y="0"/>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itle 1"/>
          <p:cNvSpPr>
            <a:spLocks noGrp="1"/>
          </p:cNvSpPr>
          <p:nvPr>
            <p:ph type="title" hasCustomPrompt="1"/>
          </p:nvPr>
        </p:nvSpPr>
        <p:spPr/>
        <p:txBody>
          <a:bodyPr/>
          <a:lstStyle>
            <a:lvl1pPr>
              <a:defRPr>
                <a:solidFill>
                  <a:schemeClr val="bg1"/>
                </a:solidFill>
                <a:latin typeface="+mn-lt"/>
              </a:defRPr>
            </a:lvl1pPr>
          </a:lstStyle>
          <a:p>
            <a:r>
              <a:rPr lang="en-US" smtClean="0"/>
              <a:t>Executive summary</a:t>
            </a:r>
            <a:endParaRPr lang="en-US" dirty="0"/>
          </a:p>
        </p:txBody>
      </p:sp>
      <p:sp>
        <p:nvSpPr>
          <p:cNvPr id="9" name="Rectangle 8"/>
          <p:cNvSpPr/>
          <p:nvPr userDrawn="1"/>
        </p:nvSpPr>
        <p:spPr>
          <a:xfrm>
            <a:off x="255868" y="4199835"/>
            <a:ext cx="8640578" cy="3128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CA" sz="1400" b="1" dirty="0"/>
              <a:t>Resolution</a:t>
            </a:r>
          </a:p>
        </p:txBody>
      </p:sp>
      <p:sp>
        <p:nvSpPr>
          <p:cNvPr id="13" name="Rectangle 12"/>
          <p:cNvSpPr/>
          <p:nvPr userDrawn="1"/>
        </p:nvSpPr>
        <p:spPr>
          <a:xfrm>
            <a:off x="247848" y="1210905"/>
            <a:ext cx="5266944" cy="320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t>Situation</a:t>
            </a:r>
            <a:endParaRPr lang="en-US" sz="1400" b="1" dirty="0"/>
          </a:p>
        </p:txBody>
      </p:sp>
      <p:sp>
        <p:nvSpPr>
          <p:cNvPr id="11" name="Rectangle 10"/>
          <p:cNvSpPr/>
          <p:nvPr userDrawn="1"/>
        </p:nvSpPr>
        <p:spPr>
          <a:xfrm>
            <a:off x="247848" y="2659744"/>
            <a:ext cx="5266944" cy="3200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400" b="1" dirty="0"/>
              <a:t>Complication</a:t>
            </a:r>
          </a:p>
        </p:txBody>
      </p:sp>
      <p:sp>
        <p:nvSpPr>
          <p:cNvPr id="20" name="Text Placeholder 19"/>
          <p:cNvSpPr>
            <a:spLocks noGrp="1"/>
          </p:cNvSpPr>
          <p:nvPr userDrawn="1">
            <p:ph type="body" sz="quarter" idx="10"/>
          </p:nvPr>
        </p:nvSpPr>
        <p:spPr>
          <a:xfrm>
            <a:off x="247848" y="1535364"/>
            <a:ext cx="5257800" cy="107899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1" name="Text Placeholder 19"/>
          <p:cNvSpPr>
            <a:spLocks noGrp="1"/>
          </p:cNvSpPr>
          <p:nvPr userDrawn="1">
            <p:ph type="body" sz="quarter" idx="11"/>
          </p:nvPr>
        </p:nvSpPr>
        <p:spPr>
          <a:xfrm>
            <a:off x="247848" y="2974004"/>
            <a:ext cx="5257800" cy="107698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2" name="Text Placeholder 19"/>
          <p:cNvSpPr>
            <a:spLocks noGrp="1"/>
          </p:cNvSpPr>
          <p:nvPr userDrawn="1">
            <p:ph type="body" sz="quarter" idx="12"/>
          </p:nvPr>
        </p:nvSpPr>
        <p:spPr>
          <a:xfrm>
            <a:off x="255868" y="4512653"/>
            <a:ext cx="8623607" cy="18084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29" name="Text Placeholder 28"/>
          <p:cNvSpPr>
            <a:spLocks noGrp="1"/>
          </p:cNvSpPr>
          <p:nvPr>
            <p:ph type="body" sz="quarter" idx="13"/>
          </p:nvPr>
        </p:nvSpPr>
        <p:spPr>
          <a:xfrm>
            <a:off x="5737241" y="1495997"/>
            <a:ext cx="3083231" cy="2523241"/>
          </a:xfrm>
          <a:noFill/>
          <a:ln w="12700">
            <a:noFill/>
          </a:ln>
        </p:spPr>
        <p:style>
          <a:lnRef idx="2">
            <a:schemeClr val="dk1"/>
          </a:lnRef>
          <a:fillRef idx="1">
            <a:schemeClr val="lt1"/>
          </a:fillRef>
          <a:effectRef idx="0">
            <a:schemeClr val="dk1"/>
          </a:effectRef>
          <a:fontRef idx="minor">
            <a:schemeClr val="dk1"/>
          </a:fontRef>
        </p:style>
        <p:txBody>
          <a:bodyPr rtlCol="0" anchor="ctr"/>
          <a:lstStyle>
            <a:lvl1pPr>
              <a:defRPr lang="en-US" dirty="0">
                <a:solidFill>
                  <a:srgbClr val="333333"/>
                </a:solidFill>
              </a:defRPr>
            </a:lvl1pPr>
          </a:lstStyle>
          <a:p>
            <a:pPr marL="0" lvl="0" defTabSz="914400" latinLnBrk="0">
              <a:spcBef>
                <a:spcPct val="0"/>
              </a:spcBef>
            </a:pPr>
            <a:endParaRPr lang="en-US" dirty="0"/>
          </a:p>
        </p:txBody>
      </p:sp>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09464" y="1266251"/>
            <a:ext cx="209348" cy="209348"/>
          </a:xfrm>
          <a:prstGeom prst="rect">
            <a:avLst/>
          </a:prstGeom>
        </p:spPr>
      </p:pic>
      <p:pic>
        <p:nvPicPr>
          <p:cNvPr id="30" name="Picture 2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96225" y="4252813"/>
            <a:ext cx="206861" cy="206861"/>
          </a:xfrm>
          <a:prstGeom prst="rect">
            <a:avLst/>
          </a:prstGeom>
        </p:spPr>
      </p:pic>
      <p:pic>
        <p:nvPicPr>
          <p:cNvPr id="3" name="Pictur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209464" y="2716075"/>
            <a:ext cx="211099" cy="211099"/>
          </a:xfrm>
          <a:prstGeom prst="rect">
            <a:avLst/>
          </a:prstGeom>
        </p:spPr>
      </p:pic>
      <p:pic>
        <p:nvPicPr>
          <p:cNvPr id="18" name="Picture 1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737241" y="1189086"/>
            <a:ext cx="3096774" cy="286513"/>
          </a:xfrm>
          <a:prstGeom prst="rect">
            <a:avLst/>
          </a:prstGeom>
        </p:spPr>
      </p:pic>
    </p:spTree>
    <p:extLst>
      <p:ext uri="{BB962C8B-B14F-4D97-AF65-F5344CB8AC3E}">
        <p14:creationId xmlns:p14="http://schemas.microsoft.com/office/powerpoint/2010/main" val="335530048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hree Sections">
    <p:spTree>
      <p:nvGrpSpPr>
        <p:cNvPr id="1" name=""/>
        <p:cNvGrpSpPr/>
        <p:nvPr/>
      </p:nvGrpSpPr>
      <p:grpSpPr>
        <a:xfrm>
          <a:off x="0" y="0"/>
          <a:ext cx="0" cy="0"/>
          <a:chOff x="0" y="0"/>
          <a:chExt cx="0" cy="0"/>
        </a:xfrm>
      </p:grpSpPr>
      <p:sp>
        <p:nvSpPr>
          <p:cNvPr id="10" name="Rectangle 9"/>
          <p:cNvSpPr/>
          <p:nvPr userDrawn="1"/>
        </p:nvSpPr>
        <p:spPr>
          <a:xfrm>
            <a:off x="0" y="0"/>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Text Placeholder 13"/>
          <p:cNvSpPr>
            <a:spLocks noGrp="1"/>
          </p:cNvSpPr>
          <p:nvPr>
            <p:ph type="body" sz="quarter" idx="12" hasCustomPrompt="1"/>
          </p:nvPr>
        </p:nvSpPr>
        <p:spPr>
          <a:xfrm>
            <a:off x="266219" y="4642215"/>
            <a:ext cx="8613648" cy="320040"/>
          </a:xfr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en-US" sz="1400" b="1" dirty="0" smtClean="0"/>
            </a:lvl1pPr>
          </a:lstStyle>
          <a:p>
            <a:pPr marL="0" lvl="0" defTabSz="914400" eaLnBrk="1" latinLnBrk="0" hangingPunct="1"/>
            <a:r>
              <a:rPr lang="en-US" dirty="0" smtClean="0"/>
              <a:t>Click to replace text (Arial, 14pt)</a:t>
            </a:r>
          </a:p>
        </p:txBody>
      </p:sp>
      <p:sp>
        <p:nvSpPr>
          <p:cNvPr id="11" name="Text Placeholder 13"/>
          <p:cNvSpPr>
            <a:spLocks noGrp="1"/>
          </p:cNvSpPr>
          <p:nvPr>
            <p:ph type="body" sz="quarter" idx="11" hasCustomPrompt="1"/>
          </p:nvPr>
        </p:nvSpPr>
        <p:spPr>
          <a:xfrm>
            <a:off x="266219" y="2931098"/>
            <a:ext cx="8613648" cy="320040"/>
          </a:xfr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buNone/>
              <a:defRPr lang="en-US" sz="1400" b="1" dirty="0" smtClean="0"/>
            </a:lvl1pPr>
          </a:lstStyle>
          <a:p>
            <a:pPr marL="0" lvl="0" defTabSz="914400" latinLnBrk="0"/>
            <a:r>
              <a:rPr lang="en-US" dirty="0" smtClean="0"/>
              <a:t>Click to replace text (Arial, 14pt)</a:t>
            </a:r>
          </a:p>
        </p:txBody>
      </p:sp>
      <p:sp>
        <p:nvSpPr>
          <p:cNvPr id="14" name="Text Placeholder 13"/>
          <p:cNvSpPr>
            <a:spLocks noGrp="1"/>
          </p:cNvSpPr>
          <p:nvPr>
            <p:ph type="body" sz="quarter" idx="10" hasCustomPrompt="1"/>
          </p:nvPr>
        </p:nvSpPr>
        <p:spPr>
          <a:xfrm>
            <a:off x="266219" y="1226948"/>
            <a:ext cx="8611080" cy="320040"/>
          </a:xfrm>
          <a:solidFill>
            <a:schemeClr val="accent1"/>
          </a:solidFill>
          <a:ln w="9525">
            <a:noFill/>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lvl1pPr>
              <a:defRPr lang="en-US" sz="1400" b="1" dirty="0" smtClean="0">
                <a:solidFill>
                  <a:schemeClr val="lt1"/>
                </a:solidFill>
              </a:defRPr>
            </a:lvl1pPr>
          </a:lstStyle>
          <a:p>
            <a:pPr marL="0" lvl="0" indent="0" defTabSz="914400" latinLnBrk="0">
              <a:buNone/>
            </a:pPr>
            <a:r>
              <a:rPr lang="en-US" dirty="0" smtClean="0"/>
              <a:t>Click to replace text (Arial, 14pt)</a:t>
            </a:r>
          </a:p>
        </p:txBody>
      </p:sp>
      <p:sp>
        <p:nvSpPr>
          <p:cNvPr id="2" name="Title 1"/>
          <p:cNvSpPr>
            <a:spLocks noGrp="1"/>
          </p:cNvSpPr>
          <p:nvPr>
            <p:ph type="title" hasCustomPrompt="1"/>
          </p:nvPr>
        </p:nvSpPr>
        <p:spPr/>
        <p:txBody>
          <a:bodyPr/>
          <a:lstStyle>
            <a:lvl1pPr>
              <a:defRPr baseline="0">
                <a:solidFill>
                  <a:schemeClr val="bg1"/>
                </a:solidFill>
                <a:latin typeface="+mn-lt"/>
              </a:defRPr>
            </a:lvl1pPr>
          </a:lstStyle>
          <a:p>
            <a:r>
              <a:rPr lang="en-US" smtClean="0"/>
              <a:t>Three sections</a:t>
            </a:r>
            <a:endParaRPr lang="en-US" dirty="0"/>
          </a:p>
        </p:txBody>
      </p:sp>
      <p:sp>
        <p:nvSpPr>
          <p:cNvPr id="13" name="Text Placeholder 12"/>
          <p:cNvSpPr>
            <a:spLocks noGrp="1"/>
          </p:cNvSpPr>
          <p:nvPr>
            <p:ph type="body" sz="quarter" idx="13"/>
          </p:nvPr>
        </p:nvSpPr>
        <p:spPr>
          <a:xfrm>
            <a:off x="266219" y="1546727"/>
            <a:ext cx="8595360" cy="1384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5" name="Text Placeholder 12"/>
          <p:cNvSpPr>
            <a:spLocks noGrp="1"/>
          </p:cNvSpPr>
          <p:nvPr>
            <p:ph type="body" sz="quarter" idx="14"/>
          </p:nvPr>
        </p:nvSpPr>
        <p:spPr>
          <a:xfrm>
            <a:off x="266219" y="3257915"/>
            <a:ext cx="8595360" cy="1384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6" name="Text Placeholder 12"/>
          <p:cNvSpPr>
            <a:spLocks noGrp="1"/>
          </p:cNvSpPr>
          <p:nvPr>
            <p:ph type="body" sz="quarter" idx="15"/>
          </p:nvPr>
        </p:nvSpPr>
        <p:spPr>
          <a:xfrm>
            <a:off x="266219" y="4969032"/>
            <a:ext cx="8595360" cy="13775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115621927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Small 1 Large">
    <p:spTree>
      <p:nvGrpSpPr>
        <p:cNvPr id="1" name=""/>
        <p:cNvGrpSpPr/>
        <p:nvPr/>
      </p:nvGrpSpPr>
      <p:grpSpPr>
        <a:xfrm>
          <a:off x="0" y="0"/>
          <a:ext cx="0" cy="0"/>
          <a:chOff x="0" y="0"/>
          <a:chExt cx="0" cy="0"/>
        </a:xfrm>
      </p:grpSpPr>
      <p:sp>
        <p:nvSpPr>
          <p:cNvPr id="15" name="Rectangle 14"/>
          <p:cNvSpPr/>
          <p:nvPr userDrawn="1"/>
        </p:nvSpPr>
        <p:spPr>
          <a:xfrm>
            <a:off x="0" y="1442"/>
            <a:ext cx="9144000" cy="11247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2" name="Text Placeholder 20"/>
          <p:cNvSpPr>
            <a:spLocks noGrp="1"/>
          </p:cNvSpPr>
          <p:nvPr>
            <p:ph type="body" sz="quarter" idx="12"/>
          </p:nvPr>
        </p:nvSpPr>
        <p:spPr>
          <a:xfrm>
            <a:off x="261455" y="3323354"/>
            <a:ext cx="8615844" cy="320040"/>
          </a:xfrm>
          <a:solidFill>
            <a:srgbClr val="243F54"/>
          </a:solidFill>
        </p:spPr>
        <p:txBody>
          <a:bodyPr/>
          <a:lstStyle>
            <a:lvl1pPr marL="0" indent="0">
              <a:defRPr sz="1400" b="1">
                <a:solidFill>
                  <a:schemeClr val="bg1"/>
                </a:solidFill>
              </a:defRPr>
            </a:lvl1pPr>
          </a:lstStyle>
          <a:p>
            <a:pPr marL="0" indent="0">
              <a:buNone/>
            </a:pPr>
            <a:r>
              <a:rPr lang="en-US" dirty="0" smtClean="0"/>
              <a:t>Deliverables Completed</a:t>
            </a:r>
            <a:endParaRPr lang="en-US" dirty="0"/>
          </a:p>
        </p:txBody>
      </p:sp>
      <p:sp>
        <p:nvSpPr>
          <p:cNvPr id="23" name="Text Placeholder 21"/>
          <p:cNvSpPr>
            <a:spLocks noGrp="1"/>
          </p:cNvSpPr>
          <p:nvPr>
            <p:ph type="body" sz="quarter" idx="11"/>
          </p:nvPr>
        </p:nvSpPr>
        <p:spPr>
          <a:xfrm>
            <a:off x="4612662" y="1210647"/>
            <a:ext cx="4267532" cy="320040"/>
          </a:xfrm>
          <a:solidFill>
            <a:srgbClr val="243F54"/>
          </a:solidFill>
        </p:spPr>
        <p:txBody>
          <a:bodyPr/>
          <a:lstStyle>
            <a:lvl1pPr marL="0" indent="0">
              <a:defRPr sz="1400" b="1">
                <a:solidFill>
                  <a:schemeClr val="bg1"/>
                </a:solidFill>
              </a:defRPr>
            </a:lvl1pPr>
          </a:lstStyle>
          <a:p>
            <a:pPr marL="0" indent="0">
              <a:buNone/>
            </a:pPr>
            <a:r>
              <a:rPr lang="en-US" dirty="0"/>
              <a:t>Processes </a:t>
            </a:r>
            <a:r>
              <a:rPr lang="en-US" dirty="0" smtClean="0"/>
              <a:t>Optimized</a:t>
            </a:r>
            <a:endParaRPr lang="en-US" dirty="0"/>
          </a:p>
        </p:txBody>
      </p:sp>
      <p:sp>
        <p:nvSpPr>
          <p:cNvPr id="24" name="Text Placeholder 22"/>
          <p:cNvSpPr>
            <a:spLocks noGrp="1"/>
          </p:cNvSpPr>
          <p:nvPr>
            <p:ph type="body" sz="quarter" idx="10"/>
          </p:nvPr>
        </p:nvSpPr>
        <p:spPr>
          <a:xfrm>
            <a:off x="257727" y="1210647"/>
            <a:ext cx="4267532" cy="320040"/>
          </a:xfrm>
          <a:solidFill>
            <a:srgbClr val="243F54"/>
          </a:solidFill>
        </p:spPr>
        <p:txBody>
          <a:bodyPr/>
          <a:lstStyle>
            <a:lvl1pPr marL="0" indent="0">
              <a:defRPr sz="1400" b="1">
                <a:solidFill>
                  <a:schemeClr val="bg1"/>
                </a:solidFill>
              </a:defRPr>
            </a:lvl1pPr>
          </a:lstStyle>
          <a:p>
            <a:pPr marL="0" indent="0">
              <a:buNone/>
            </a:pPr>
            <a:r>
              <a:rPr lang="en-US" dirty="0" smtClean="0"/>
              <a:t>Knowledge Gained</a:t>
            </a:r>
            <a:endParaRPr lang="en-US" dirty="0"/>
          </a:p>
        </p:txBody>
      </p:sp>
      <p:sp>
        <p:nvSpPr>
          <p:cNvPr id="2" name="Title 1"/>
          <p:cNvSpPr>
            <a:spLocks noGrp="1"/>
          </p:cNvSpPr>
          <p:nvPr>
            <p:ph type="title" hasCustomPrompt="1"/>
          </p:nvPr>
        </p:nvSpPr>
        <p:spPr/>
        <p:txBody>
          <a:bodyPr/>
          <a:lstStyle>
            <a:lvl1pPr>
              <a:defRPr baseline="0">
                <a:solidFill>
                  <a:schemeClr val="bg1"/>
                </a:solidFill>
                <a:latin typeface="+mn-lt"/>
              </a:defRPr>
            </a:lvl1pPr>
          </a:lstStyle>
          <a:p>
            <a:r>
              <a:rPr lang="en-US" dirty="0" smtClean="0"/>
              <a:t>Two small sections, one large (Georgia, 24pt)</a:t>
            </a:r>
            <a:endParaRPr lang="en-US" dirty="0"/>
          </a:p>
        </p:txBody>
      </p:sp>
      <p:sp>
        <p:nvSpPr>
          <p:cNvPr id="19" name="Text Placeholder 18"/>
          <p:cNvSpPr>
            <a:spLocks noGrp="1"/>
          </p:cNvSpPr>
          <p:nvPr>
            <p:ph type="body" sz="quarter" idx="13"/>
          </p:nvPr>
        </p:nvSpPr>
        <p:spPr>
          <a:xfrm>
            <a:off x="269541" y="1530350"/>
            <a:ext cx="4242816" cy="1693863"/>
          </a:xfrm>
        </p:spPr>
        <p:txBody>
          <a:bodyPr/>
          <a:lstStyle>
            <a:lvl4pP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0" name="Text Placeholder 18"/>
          <p:cNvSpPr>
            <a:spLocks noGrp="1"/>
          </p:cNvSpPr>
          <p:nvPr>
            <p:ph type="body" sz="quarter" idx="14"/>
          </p:nvPr>
        </p:nvSpPr>
        <p:spPr>
          <a:xfrm>
            <a:off x="4624106" y="1530350"/>
            <a:ext cx="4242816" cy="1693863"/>
          </a:xfrm>
        </p:spPr>
        <p:txBody>
          <a:bodyPr/>
          <a:lstStyle>
            <a:lvl4pPr>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21" name="Text Placeholder 18"/>
          <p:cNvSpPr>
            <a:spLocks noGrp="1"/>
          </p:cNvSpPr>
          <p:nvPr>
            <p:ph type="body" sz="quarter" idx="15"/>
          </p:nvPr>
        </p:nvSpPr>
        <p:spPr>
          <a:xfrm>
            <a:off x="261455" y="3643394"/>
            <a:ext cx="8615844" cy="2701259"/>
          </a:xfrm>
        </p:spPr>
        <p:txBody>
          <a:bodyPr/>
          <a:lstStyle>
            <a:lvl4pP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60808" y="3376524"/>
            <a:ext cx="215115" cy="215115"/>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81110" y="1253022"/>
            <a:ext cx="194813" cy="225573"/>
          </a:xfrm>
          <a:prstGeom prst="rect">
            <a:avLst/>
          </a:prstGeom>
        </p:spPr>
      </p:pic>
      <p:pic>
        <p:nvPicPr>
          <p:cNvPr id="18" name="Picture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296998" y="1268794"/>
            <a:ext cx="139535" cy="197675"/>
          </a:xfrm>
          <a:prstGeom prst="rect">
            <a:avLst/>
          </a:prstGeom>
        </p:spPr>
      </p:pic>
    </p:spTree>
    <p:extLst>
      <p:ext uri="{BB962C8B-B14F-4D97-AF65-F5344CB8AC3E}">
        <p14:creationId xmlns:p14="http://schemas.microsoft.com/office/powerpoint/2010/main" val="352506387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2392099"/>
      </p:ext>
    </p:extLst>
  </p:cSld>
  <p:clrMapOvr>
    <a:masterClrMapping/>
  </p:clrMapOvr>
  <p:timing>
    <p:tnLst>
      <p:par>
        <p:cTn id="1" dur="indefinite" restart="never" nodeType="tmRoot"/>
      </p:par>
    </p:tnLst>
  </p:timing>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cxnSp>
        <p:nvCxnSpPr>
          <p:cNvPr id="11" name="Straight Connector 10"/>
          <p:cNvCxnSpPr/>
          <p:nvPr userDrawn="1"/>
        </p:nvCxnSpPr>
        <p:spPr>
          <a:xfrm>
            <a:off x="268871" y="1708920"/>
            <a:ext cx="8601189" cy="0"/>
          </a:xfrm>
          <a:prstGeom prst="line">
            <a:avLst/>
          </a:prstGeom>
          <a:ln w="193675">
            <a:solidFill>
              <a:schemeClr val="bg1"/>
            </a:solidFill>
          </a:ln>
          <a:effectLst>
            <a:outerShdw blurRad="190500" dist="76200" dir="5400000" sx="97000" sy="97000" algn="tl" rotWithShape="0">
              <a:prstClr val="black">
                <a:alpha val="5000"/>
              </a:prstClr>
            </a:outerShdw>
          </a:effectLst>
        </p:spPr>
        <p:style>
          <a:lnRef idx="1">
            <a:schemeClr val="accent1"/>
          </a:lnRef>
          <a:fillRef idx="0">
            <a:schemeClr val="accent1"/>
          </a:fillRef>
          <a:effectRef idx="0">
            <a:schemeClr val="accent1"/>
          </a:effectRef>
          <a:fontRef idx="minor">
            <a:schemeClr val="tx1"/>
          </a:fontRef>
        </p:style>
      </p:cxnSp>
      <p:sp>
        <p:nvSpPr>
          <p:cNvPr id="4" name="Title 1"/>
          <p:cNvSpPr>
            <a:spLocks noGrp="1"/>
          </p:cNvSpPr>
          <p:nvPr>
            <p:ph type="title" hasCustomPrompt="1"/>
          </p:nvPr>
        </p:nvSpPr>
        <p:spPr>
          <a:xfrm>
            <a:off x="251520" y="256032"/>
            <a:ext cx="8625780" cy="864096"/>
          </a:xfrm>
        </p:spPr>
        <p:txBody>
          <a:bodyPr/>
          <a:lstStyle>
            <a:lvl1pPr algn="l">
              <a:lnSpc>
                <a:spcPts val="2600"/>
              </a:lnSpc>
              <a:defRPr sz="2400" baseline="0">
                <a:solidFill>
                  <a:schemeClr val="tx1"/>
                </a:solidFill>
              </a:defRPr>
            </a:lvl1pPr>
          </a:lstStyle>
          <a:p>
            <a:r>
              <a:rPr lang="en-US" dirty="0" smtClean="0"/>
              <a:t>Case study title</a:t>
            </a:r>
            <a:endParaRPr lang="en-CA" dirty="0"/>
          </a:p>
        </p:txBody>
      </p:sp>
    </p:spTree>
    <p:extLst>
      <p:ext uri="{BB962C8B-B14F-4D97-AF65-F5344CB8AC3E}">
        <p14:creationId xmlns:p14="http://schemas.microsoft.com/office/powerpoint/2010/main" val="1924518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7174" y="255588"/>
            <a:ext cx="8620125" cy="877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257174" y="1600200"/>
            <a:ext cx="86201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p:txBody>
      </p:sp>
      <p:sp>
        <p:nvSpPr>
          <p:cNvPr id="8" name="Rectangle 7"/>
          <p:cNvSpPr/>
          <p:nvPr/>
        </p:nvSpPr>
        <p:spPr>
          <a:xfrm>
            <a:off x="0" y="6525344"/>
            <a:ext cx="8388424"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algn="r" fontAlgn="base">
              <a:spcBef>
                <a:spcPct val="0"/>
              </a:spcBef>
              <a:spcAft>
                <a:spcPct val="0"/>
              </a:spcAft>
            </a:pPr>
            <a:r>
              <a:rPr lang="en-CA" sz="1000" dirty="0" smtClean="0">
                <a:solidFill>
                  <a:srgbClr val="FFFFFF"/>
                </a:solidFill>
              </a:rPr>
              <a:t>Info-Tech Research Group</a:t>
            </a:r>
            <a:endParaRPr lang="en-CA" sz="1000" dirty="0">
              <a:solidFill>
                <a:srgbClr val="FFFFFF"/>
              </a:solidFill>
            </a:endParaRPr>
          </a:p>
        </p:txBody>
      </p:sp>
      <p:sp>
        <p:nvSpPr>
          <p:cNvPr id="10" name="Rectangle 9"/>
          <p:cNvSpPr/>
          <p:nvPr/>
        </p:nvSpPr>
        <p:spPr>
          <a:xfrm>
            <a:off x="8388424" y="6525344"/>
            <a:ext cx="755576"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smtClean="0">
                <a:solidFill>
                  <a:srgbClr val="FFFFFF"/>
                </a:solidFill>
              </a:rPr>
              <a:pPr marL="179388" fontAlgn="base">
                <a:spcBef>
                  <a:spcPct val="0"/>
                </a:spcBef>
                <a:spcAft>
                  <a:spcPct val="0"/>
                </a:spcAft>
              </a:pPr>
              <a:t>‹#›</a:t>
            </a:fld>
            <a:endParaRPr lang="en-CA" sz="1000" dirty="0">
              <a:solidFill>
                <a:srgbClr val="FFFFFF"/>
              </a:solidFill>
            </a:endParaRPr>
          </a:p>
        </p:txBody>
      </p:sp>
      <p:sp>
        <p:nvSpPr>
          <p:cNvPr id="13" name="Rectangle 12"/>
          <p:cNvSpPr/>
          <p:nvPr userDrawn="1"/>
        </p:nvSpPr>
        <p:spPr>
          <a:xfrm>
            <a:off x="0" y="6525344"/>
            <a:ext cx="8388424" cy="338028"/>
          </a:xfrm>
          <a:prstGeom prst="rect">
            <a:avLst/>
          </a:prstGeom>
          <a:solidFill>
            <a:srgbClr val="243F54"/>
          </a:solidFill>
          <a:ln w="25400" cap="flat" cmpd="sng" algn="ctr">
            <a:noFill/>
            <a:prstDash val="solid"/>
          </a:ln>
          <a:effectLst/>
        </p:spPr>
        <p:txBody>
          <a:bodyPr rtlCol="0" anchor="ctr"/>
          <a:lstStyle/>
          <a:p>
            <a:pPr marL="266700" marR="0" lvl="0" indent="0" algn="r" fontAlgn="base">
              <a:lnSpc>
                <a:spcPct val="100000"/>
              </a:lnSpc>
              <a:spcBef>
                <a:spcPct val="0"/>
              </a:spcBef>
              <a:spcAft>
                <a:spcPct val="0"/>
              </a:spcAft>
              <a:buClrTx/>
              <a:buSzTx/>
              <a:buFontTx/>
              <a:buNone/>
              <a:tabLst/>
            </a:pPr>
            <a:r>
              <a:rPr kumimoji="0" lang="en-CA" sz="1000" b="0" i="0" u="none" strike="noStrike" kern="0" cap="none" spc="0" normalizeH="0" baseline="0" dirty="0">
                <a:ln>
                  <a:noFill/>
                </a:ln>
                <a:solidFill>
                  <a:srgbClr val="FFFFFF"/>
                </a:solidFill>
                <a:effectLst/>
                <a:uLnTx/>
                <a:uFillTx/>
                <a:latin typeface="Arial"/>
              </a:rPr>
              <a:t>Info-Tech Research Group</a:t>
            </a:r>
          </a:p>
        </p:txBody>
      </p:sp>
      <p:sp>
        <p:nvSpPr>
          <p:cNvPr id="14" name="Rectangle 13"/>
          <p:cNvSpPr/>
          <p:nvPr userDrawn="1"/>
        </p:nvSpPr>
        <p:spPr>
          <a:xfrm>
            <a:off x="8388424" y="6525344"/>
            <a:ext cx="755576" cy="338028"/>
          </a:xfrm>
          <a:prstGeom prst="rect">
            <a:avLst/>
          </a:prstGeom>
          <a:solidFill>
            <a:srgbClr val="243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9388" fontAlgn="base">
              <a:spcBef>
                <a:spcPct val="0"/>
              </a:spcBef>
              <a:spcAft>
                <a:spcPct val="0"/>
              </a:spcAft>
            </a:pPr>
            <a:fld id="{FF20F8B6-5AB9-41C4-A82C-4155E8A92B2C}" type="slidenum">
              <a:rPr lang="en-CA" sz="1000">
                <a:solidFill>
                  <a:srgbClr val="FFFFFF"/>
                </a:solidFill>
              </a:rPr>
              <a:pPr marL="179388" fontAlgn="base">
                <a:spcBef>
                  <a:spcPct val="0"/>
                </a:spcBef>
                <a:spcAft>
                  <a:spcPct val="0"/>
                </a:spcAft>
              </a:pPr>
              <a:t>‹#›</a:t>
            </a:fld>
            <a:endParaRPr lang="en-CA" sz="1000" dirty="0">
              <a:solidFill>
                <a:srgbClr val="FFFFFF"/>
              </a:solidFill>
            </a:endParaRPr>
          </a:p>
        </p:txBody>
      </p:sp>
    </p:spTree>
    <p:extLst>
      <p:ext uri="{BB962C8B-B14F-4D97-AF65-F5344CB8AC3E}">
        <p14:creationId xmlns:p14="http://schemas.microsoft.com/office/powerpoint/2010/main" val="1795235125"/>
      </p:ext>
    </p:extLst>
  </p:cSld>
  <p:clrMap bg1="lt1" tx1="dk1" bg2="lt2" tx2="dk2" accent1="accent1" accent2="accent2" accent3="accent3" accent4="accent4" accent5="accent5" accent6="accent6" hlink="hlink" folHlink="folHlink"/>
  <p:sldLayoutIdLst>
    <p:sldLayoutId id="2147483704" r:id="rId1"/>
    <p:sldLayoutId id="2147483765" r:id="rId2"/>
    <p:sldLayoutId id="2147483699" r:id="rId3"/>
    <p:sldLayoutId id="2147483706" r:id="rId4"/>
    <p:sldLayoutId id="2147483721" r:id="rId5"/>
    <p:sldLayoutId id="2147483710" r:id="rId6"/>
    <p:sldLayoutId id="2147483711" r:id="rId7"/>
    <p:sldLayoutId id="2147483726" r:id="rId8"/>
    <p:sldLayoutId id="2147483764" r:id="rId9"/>
    <p:sldLayoutId id="2147483762" r:id="rId10"/>
    <p:sldLayoutId id="2147483761" r:id="rId11"/>
    <p:sldLayoutId id="2147483763" r:id="rId12"/>
    <p:sldLayoutId id="2147483769" r:id="rId13"/>
    <p:sldLayoutId id="2147483773" r:id="rId14"/>
    <p:sldLayoutId id="2147483775" r:id="rId15"/>
    <p:sldLayoutId id="2147483776" r:id="rId16"/>
    <p:sldLayoutId id="2147483778" r:id="rId17"/>
    <p:sldLayoutId id="2147483779" r:id="rId18"/>
    <p:sldLayoutId id="2147483780" r:id="rId19"/>
    <p:sldLayoutId id="2147483781" r:id="rId20"/>
    <p:sldLayoutId id="2147483782" r:id="rId21"/>
    <p:sldLayoutId id="2147483783" r:id="rId22"/>
    <p:sldLayoutId id="2147483784" r:id="rId23"/>
    <p:sldLayoutId id="2147483785" r:id="rId24"/>
  </p:sldLayoutIdLst>
  <p:timing>
    <p:tnLst>
      <p:par>
        <p:cTn id="1" dur="indefinite" restart="never" nodeType="tmRoot"/>
      </p:par>
    </p:tnLst>
  </p:timing>
  <p:hf hdr="0" ftr="0" dt="0"/>
  <p:txStyles>
    <p:titleStyle>
      <a:lvl1pPr algn="l" rtl="0" eaLnBrk="1" fontAlgn="base" hangingPunct="1">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7174" y="255588"/>
            <a:ext cx="8620125" cy="877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257174" y="1600200"/>
            <a:ext cx="86201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p:txBody>
      </p:sp>
      <p:sp>
        <p:nvSpPr>
          <p:cNvPr id="13" name="Rectangle 12"/>
          <p:cNvSpPr/>
          <p:nvPr userDrawn="1"/>
        </p:nvSpPr>
        <p:spPr>
          <a:xfrm>
            <a:off x="-10926" y="6519972"/>
            <a:ext cx="9154925" cy="338028"/>
          </a:xfrm>
          <a:prstGeom prst="rect">
            <a:avLst/>
          </a:prstGeom>
          <a:solidFill>
            <a:srgbClr val="243F54"/>
          </a:solidFill>
          <a:ln w="25400" cap="flat" cmpd="sng" algn="ctr">
            <a:noFill/>
            <a:prstDash val="solid"/>
          </a:ln>
          <a:effectLst/>
        </p:spPr>
        <p:txBody>
          <a:bodyPr rtlCol="0" anchor="ctr"/>
          <a:lstStyle/>
          <a:p>
            <a:pPr marL="266700" algn="r" fontAlgn="base">
              <a:spcBef>
                <a:spcPct val="0"/>
              </a:spcBef>
              <a:spcAft>
                <a:spcPct val="0"/>
              </a:spcAft>
            </a:pPr>
            <a:r>
              <a:rPr lang="en-CA" sz="1000" kern="0" dirty="0">
                <a:solidFill>
                  <a:srgbClr val="FFFFFF"/>
                </a:solidFill>
              </a:rPr>
              <a:t>Info-Tech Research </a:t>
            </a:r>
            <a:r>
              <a:rPr lang="en-CA" sz="1000" kern="0" dirty="0" smtClean="0">
                <a:solidFill>
                  <a:srgbClr val="FFFFFF"/>
                </a:solidFill>
              </a:rPr>
              <a:t>Group	</a:t>
            </a:r>
            <a:endParaRPr lang="en-CA" sz="1000" kern="0" dirty="0">
              <a:solidFill>
                <a:srgbClr val="FFFFFF"/>
              </a:solidFill>
            </a:endParaRPr>
          </a:p>
        </p:txBody>
      </p:sp>
      <p:sp>
        <p:nvSpPr>
          <p:cNvPr id="12" name="Rectangle 11"/>
          <p:cNvSpPr/>
          <p:nvPr userDrawn="1"/>
        </p:nvSpPr>
        <p:spPr>
          <a:xfrm>
            <a:off x="235297" y="6589331"/>
            <a:ext cx="1224136"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CA" b="1" dirty="0" smtClean="0">
                <a:solidFill>
                  <a:srgbClr val="FFFFFF">
                    <a:lumMod val="85000"/>
                  </a:srgbClr>
                </a:solidFill>
                <a:cs typeface="Arial" panose="020B0604020202020204" pitchFamily="34" charset="0"/>
              </a:rPr>
              <a:t>SAMPLE</a:t>
            </a:r>
            <a:endParaRPr lang="en-CA" b="1" dirty="0">
              <a:solidFill>
                <a:srgbClr val="FFFFFF">
                  <a:lumMod val="85000"/>
                </a:srgbClr>
              </a:solidFill>
              <a:cs typeface="Arial" panose="020B0604020202020204" pitchFamily="34" charset="0"/>
            </a:endParaRPr>
          </a:p>
        </p:txBody>
      </p:sp>
    </p:spTree>
    <p:extLst>
      <p:ext uri="{BB962C8B-B14F-4D97-AF65-F5344CB8AC3E}">
        <p14:creationId xmlns:p14="http://schemas.microsoft.com/office/powerpoint/2010/main" val="4264501044"/>
      </p:ext>
    </p:extLst>
  </p:cSld>
  <p:clrMap bg1="lt1" tx1="dk1" bg2="lt2" tx2="dk2" accent1="accent1" accent2="accent2" accent3="accent3" accent4="accent4" accent5="accent5" accent6="accent6" hlink="hlink" folHlink="folHlink"/>
  <p:sldLayoutIdLst>
    <p:sldLayoutId id="2147483787" r:id="rId1"/>
  </p:sldLayoutIdLst>
  <p:timing>
    <p:tnLst>
      <p:par>
        <p:cTn id="1" dur="indefinite" restart="never" nodeType="tmRoot"/>
      </p:par>
    </p:tnLst>
  </p:timing>
  <p:hf hdr="0" ftr="0" dt="0"/>
  <p:txStyles>
    <p:titleStyle>
      <a:lvl1pPr algn="l" rtl="0" eaLnBrk="1" fontAlgn="base" hangingPunct="1">
        <a:spcBef>
          <a:spcPct val="0"/>
        </a:spcBef>
        <a:spcAft>
          <a:spcPct val="0"/>
        </a:spcAft>
        <a:defRPr sz="2400" kern="1200" baseline="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180975" indent="-180975" algn="l" rtl="0" eaLnBrk="1" fontAlgn="base" hangingPunct="1">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1" fontAlgn="base" hangingPunct="1">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1" fontAlgn="base" hangingPunct="1">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1" fontAlgn="base" hangingPunct="1">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infotech.com/research/automate-work-faster-and-more-easily-with-robotic-process-automation-rpa-phases-1-2"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gif"/></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hyperlink" Target="https://www.infotech.com/research/process-evaluation-tool-for-robotic-process-automation-rpa"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8" Type="http://schemas.openxmlformats.org/officeDocument/2006/relationships/hyperlink" Target="https://www.infotech.com/research/ss/establish-the-benefits-realization-process" TargetMode="External"/><Relationship Id="rId13" Type="http://schemas.openxmlformats.org/officeDocument/2006/relationships/hyperlink" Target="https://www.infotech.com/research/ss/build-a-strategic-workforce-plan" TargetMode="External"/><Relationship Id="rId18" Type="http://schemas.openxmlformats.org/officeDocument/2006/relationships/hyperlink" Target="https://www.infotech.com/research/ss/create-a-service-management-roadmap" TargetMode="External"/><Relationship Id="rId26" Type="http://schemas.openxmlformats.org/officeDocument/2006/relationships/hyperlink" Target="https://www.infotech.com/research/ss/build-a-business-driven-it-risk-management-program" TargetMode="External"/><Relationship Id="rId39" Type="http://schemas.openxmlformats.org/officeDocument/2006/relationships/hyperlink" Target="https://www.infotech.com/research/ss/optimize-your-sqa-practice-using-a-full-lifecycle-approach" TargetMode="External"/><Relationship Id="rId3" Type="http://schemas.openxmlformats.org/officeDocument/2006/relationships/hyperlink" Target="https://www.infotech.com/research/ss/redesign-it-governance-to-drive-optimal-business-results" TargetMode="External"/><Relationship Id="rId21" Type="http://schemas.openxmlformats.org/officeDocument/2006/relationships/hyperlink" Target="https://www.infotech.com/research/ss/implement-it-asset-management" TargetMode="External"/><Relationship Id="rId34" Type="http://schemas.openxmlformats.org/officeDocument/2006/relationships/hyperlink" Target="https://www.infotech.com/research/ss/it-develop-a-business-continuity-plan" TargetMode="External"/><Relationship Id="rId42" Type="http://schemas.openxmlformats.org/officeDocument/2006/relationships/hyperlink" Target="https://www.infotech.com/research/ss/build-a-next-generation-bi-with-a-game-changing-bi-strategy" TargetMode="External"/><Relationship Id="rId47" Type="http://schemas.openxmlformats.org/officeDocument/2006/relationships/hyperlink" Target="https://www.infotech.com/research/ss/build-a-strong-approach-to-business-requirements-gathering" TargetMode="External"/><Relationship Id="rId7" Type="http://schemas.openxmlformats.org/officeDocument/2006/relationships/hyperlink" Target="https://www.infotech.com/research/ss/take-the-pain-out-of-it-policies" TargetMode="External"/><Relationship Id="rId12" Type="http://schemas.openxmlformats.org/officeDocument/2006/relationships/hyperlink" Target="https://www.infotech.com/research/ss/minimize-the-damage-of-it-cost-cuts" TargetMode="External"/><Relationship Id="rId17" Type="http://schemas.openxmlformats.org/officeDocument/2006/relationships/hyperlink" Target="https://www.infotech.com/research/ss/assess-and-optimize-ea-capability" TargetMode="External"/><Relationship Id="rId25" Type="http://schemas.openxmlformats.org/officeDocument/2006/relationships/hyperlink" Target="https://www.infotech.com/research/ss/standardize-the-service-desk" TargetMode="External"/><Relationship Id="rId33" Type="http://schemas.openxmlformats.org/officeDocument/2006/relationships/hyperlink" Target="https://www.infotech.com/research/ss/take-control-of-compliance-improvement-to-conquer-every-audit" TargetMode="External"/><Relationship Id="rId38" Type="http://schemas.openxmlformats.org/officeDocument/2006/relationships/hyperlink" Target="https://www.infotech.com/research/ss/create-a-horizontally-optimized-sdlc-to-better-meet-business-demands" TargetMode="External"/><Relationship Id="rId46" Type="http://schemas.openxmlformats.org/officeDocument/2006/relationships/hyperlink" Target="https://www.infotech.com/research/ss/tailor-project-management-processes-to-fit-your-projects" TargetMode="External"/><Relationship Id="rId2" Type="http://schemas.openxmlformats.org/officeDocument/2006/relationships/image" Target="../media/image28.png"/><Relationship Id="rId16" Type="http://schemas.openxmlformats.org/officeDocument/2006/relationships/hyperlink" Target="https://www.infotech.com/research/ss/design-build-a-user-facing-service-catalog" TargetMode="External"/><Relationship Id="rId20" Type="http://schemas.openxmlformats.org/officeDocument/2006/relationships/hyperlink" Target="https://www.infotech.com/research/ss/establish-a-program-to-enable-effective-performance-monitoring" TargetMode="External"/><Relationship Id="rId29" Type="http://schemas.openxmlformats.org/officeDocument/2006/relationships/hyperlink" Target="https://www.infotech.com/research/ss/establish-a-right-sized-release-and-deployment-management-process" TargetMode="External"/><Relationship Id="rId41" Type="http://schemas.openxmlformats.org/officeDocument/2006/relationships/hyperlink" Target="https://www.infotech.com/research/ss/drive-organizational-change-from-the-pmo" TargetMode="External"/><Relationship Id="rId1" Type="http://schemas.openxmlformats.org/officeDocument/2006/relationships/slideLayout" Target="../slideLayouts/slideLayout25.xml"/><Relationship Id="rId6" Type="http://schemas.openxmlformats.org/officeDocument/2006/relationships/hyperlink" Target="https://www.infotech.com/research/ss/kick-start-it-led-business-innovation" TargetMode="External"/><Relationship Id="rId11" Type="http://schemas.openxmlformats.org/officeDocument/2006/relationships/hyperlink" Target="https://www.infotech.com/research/ss/transfer-it-knowledge-before-it-s-gone" TargetMode="External"/><Relationship Id="rId24" Type="http://schemas.openxmlformats.org/officeDocument/2006/relationships/hyperlink" Target="https://www.infotech.com/research/ss/create-a-configuration-management-roadmap" TargetMode="External"/><Relationship Id="rId32" Type="http://schemas.openxmlformats.org/officeDocument/2006/relationships/hyperlink" Target="https://www.infotech.com/research/ss/establish-an-effective-system-of-internal-it-controls-to-mitigate-risks" TargetMode="External"/><Relationship Id="rId37" Type="http://schemas.openxmlformats.org/officeDocument/2006/relationships/hyperlink" Target="https://www.infotech.com/research/ss/govern-and-manage-an-enterprise-software-implementation" TargetMode="External"/><Relationship Id="rId40" Type="http://schemas.openxmlformats.org/officeDocument/2006/relationships/hyperlink" Target="https://www.infotech.com/research/ss/develop-an-annual-maintenance-program-for-critical-applications" TargetMode="External"/><Relationship Id="rId45" Type="http://schemas.openxmlformats.org/officeDocument/2006/relationships/hyperlink" Target="https://www.infotech.com/research/ss/develop-a-project-portfolio-management-strategy" TargetMode="External"/><Relationship Id="rId5" Type="http://schemas.openxmlformats.org/officeDocument/2006/relationships/hyperlink" Target="https://www.infotech.com/research/ss/develop-meaningful-service-metrics-to-ensure-business-and-user-satisfaction" TargetMode="External"/><Relationship Id="rId15" Type="http://schemas.openxmlformats.org/officeDocument/2006/relationships/hyperlink" Target="https://www.infotech.com/research/ss/increase-it-productivity-by-25-by-actively-focusing-on-employee-engagement" TargetMode="External"/><Relationship Id="rId23" Type="http://schemas.openxmlformats.org/officeDocument/2006/relationships/hyperlink" Target="https://www.infotech.com/research/ss/optimize-change-management" TargetMode="External"/><Relationship Id="rId28" Type="http://schemas.openxmlformats.org/officeDocument/2006/relationships/hyperlink" Target="https://www.infotech.com/research/ss/build-a-security-governance-and-management-plan" TargetMode="External"/><Relationship Id="rId36" Type="http://schemas.openxmlformats.org/officeDocument/2006/relationships/hyperlink" Target="https://www.infotech.com/research/ss/build-a-business-driven-application-roadmap-using-an-agile-approach" TargetMode="External"/><Relationship Id="rId10" Type="http://schemas.openxmlformats.org/officeDocument/2006/relationships/hyperlink" Target="https://www.infotech.com/research/ss/manage-your-vendors-before-they-manage-you" TargetMode="External"/><Relationship Id="rId19" Type="http://schemas.openxmlformats.org/officeDocument/2006/relationships/hyperlink" Target="https://www.infotech.com/research/ss/drive-efficiency-and-agility-with-a-fit-for-purpose-quality-management-program" TargetMode="External"/><Relationship Id="rId31" Type="http://schemas.openxmlformats.org/officeDocument/2006/relationships/hyperlink" Target="https://www.infotech.com/research/ss/build-an-information-security-strategy" TargetMode="External"/><Relationship Id="rId44" Type="http://schemas.openxmlformats.org/officeDocument/2006/relationships/hyperlink" Target="https://www.infotech.com/research/ss/conquer-data-quality-challenges-in-4-steps" TargetMode="External"/><Relationship Id="rId4" Type="http://schemas.openxmlformats.org/officeDocument/2006/relationships/hyperlink" Target="https://www.infotech.com/research/ss/define-an-it-strategy-and-roadmap" TargetMode="External"/><Relationship Id="rId9" Type="http://schemas.openxmlformats.org/officeDocument/2006/relationships/hyperlink" Target="https://www.infotech.com/research/ss/build-an-it-budget-that-demonstrates-value-delivery" TargetMode="External"/><Relationship Id="rId14" Type="http://schemas.openxmlformats.org/officeDocument/2006/relationships/hyperlink" Target="https://www.infotech.com/research/ss/transform-it-through-strategic-organizational-design" TargetMode="External"/><Relationship Id="rId22" Type="http://schemas.openxmlformats.org/officeDocument/2006/relationships/hyperlink" Target="https://www.infotech.com/research/ss/improve-it-operations-management" TargetMode="External"/><Relationship Id="rId27" Type="http://schemas.openxmlformats.org/officeDocument/2006/relationships/hyperlink" Target="https://www.infotech.com/research/ss/manage-stakeholder-relations" TargetMode="External"/><Relationship Id="rId30" Type="http://schemas.openxmlformats.org/officeDocument/2006/relationships/hyperlink" Target="https://www.infotech.com/research/ss/manage-scarce-resources-with-effective-incident-and-problem-management" TargetMode="External"/><Relationship Id="rId35" Type="http://schemas.openxmlformats.org/officeDocument/2006/relationships/hyperlink" Target="https://www.infotech.com/research/ss/create-a-right-sized-disaster-recovery-plan" TargetMode="External"/><Relationship Id="rId43" Type="http://schemas.openxmlformats.org/officeDocument/2006/relationships/hyperlink" Target="https://www.infotech.com/research/ss/modernize-data-architecture-for-measurable-business-result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s://www.infotech.com/research/ss/cio-trend-report-2018" TargetMode="External"/><Relationship Id="rId3" Type="http://schemas.openxmlformats.org/officeDocument/2006/relationships/image" Target="../media/image21.emf"/><Relationship Id="rId7" Type="http://schemas.openxmlformats.org/officeDocument/2006/relationships/image" Target="../media/image23.e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2.emf"/><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lueprint Title"/>
          <p:cNvSpPr>
            <a:spLocks noGrp="1"/>
          </p:cNvSpPr>
          <p:nvPr>
            <p:ph type="body" sz="quarter" idx="15"/>
          </p:nvPr>
        </p:nvSpPr>
        <p:spPr/>
        <p:txBody>
          <a:bodyPr anchor="b" anchorCtr="0"/>
          <a:lstStyle/>
          <a:p>
            <a:r>
              <a:rPr lang="en-US" dirty="0" smtClean="0"/>
              <a:t>Automate Work Faster and More Easily With Robotic Process Automation</a:t>
            </a:r>
            <a:endParaRPr lang="en-US" dirty="0"/>
          </a:p>
        </p:txBody>
      </p:sp>
      <p:sp>
        <p:nvSpPr>
          <p:cNvPr id="5" name="Tagline"/>
          <p:cNvSpPr>
            <a:spLocks noGrp="1"/>
          </p:cNvSpPr>
          <p:nvPr>
            <p:ph type="body" sz="quarter" idx="16"/>
          </p:nvPr>
        </p:nvSpPr>
        <p:spPr/>
        <p:txBody>
          <a:bodyPr/>
          <a:lstStyle/>
          <a:p>
            <a:r>
              <a:rPr lang="en-US" dirty="0" smtClean="0"/>
              <a:t>Embrace the symbiotic relationship between the human and digital workforce.</a:t>
            </a:r>
            <a:endParaRPr lang="en-US" dirty="0"/>
          </a:p>
        </p:txBody>
      </p:sp>
      <p:grpSp>
        <p:nvGrpSpPr>
          <p:cNvPr id="6" name="Group 5"/>
          <p:cNvGrpSpPr/>
          <p:nvPr/>
        </p:nvGrpSpPr>
        <p:grpSpPr>
          <a:xfrm>
            <a:off x="0" y="5402461"/>
            <a:ext cx="9144000" cy="1455539"/>
            <a:chOff x="0" y="5402461"/>
            <a:chExt cx="9144000" cy="1455539"/>
          </a:xfrm>
        </p:grpSpPr>
        <p:sp>
          <p:nvSpPr>
            <p:cNvPr id="7" name="Rectangle 6"/>
            <p:cNvSpPr/>
            <p:nvPr/>
          </p:nvSpPr>
          <p:spPr>
            <a:xfrm>
              <a:off x="0" y="5402461"/>
              <a:ext cx="9144000" cy="14555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p:nvPr/>
          </p:nvGrpSpPr>
          <p:grpSpPr>
            <a:xfrm>
              <a:off x="0" y="5402461"/>
              <a:ext cx="9144000" cy="1455539"/>
              <a:chOff x="0" y="5402461"/>
              <a:chExt cx="9144000" cy="1455539"/>
            </a:xfrm>
          </p:grpSpPr>
          <p:pic>
            <p:nvPicPr>
              <p:cNvPr id="9" name="Picture 8" descr="sample-titlebar-itrgNEW.gif">
                <a:hlinkClick r:id="rId3"/>
              </p:cNvPr>
              <p:cNvPicPr>
                <a:picLocks noChangeAspect="1"/>
              </p:cNvPicPr>
              <p:nvPr/>
            </p:nvPicPr>
            <p:blipFill>
              <a:blip r:embed="rId4" cstate="print"/>
              <a:srcRect b="40634"/>
              <a:stretch>
                <a:fillRect/>
              </a:stretch>
            </p:blipFill>
            <p:spPr>
              <a:xfrm>
                <a:off x="0" y="5402461"/>
                <a:ext cx="9144000" cy="864096"/>
              </a:xfrm>
              <a:prstGeom prst="rect">
                <a:avLst/>
              </a:prstGeom>
            </p:spPr>
          </p:pic>
          <p:grpSp>
            <p:nvGrpSpPr>
              <p:cNvPr id="10" name="Group 9"/>
              <p:cNvGrpSpPr/>
              <p:nvPr/>
            </p:nvGrpSpPr>
            <p:grpSpPr>
              <a:xfrm>
                <a:off x="0" y="6266557"/>
                <a:ext cx="9144000" cy="591443"/>
                <a:chOff x="0" y="6266557"/>
                <a:chExt cx="9144000" cy="591443"/>
              </a:xfrm>
            </p:grpSpPr>
            <p:sp>
              <p:nvSpPr>
                <p:cNvPr id="11" name="Rectangle 10"/>
                <p:cNvSpPr/>
                <p:nvPr/>
              </p:nvSpPr>
              <p:spPr>
                <a:xfrm>
                  <a:off x="0" y="6266557"/>
                  <a:ext cx="7308304" cy="591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25" algn="r"/>
                  <a:r>
                    <a:rPr lang="en-CA" sz="800" dirty="0" smtClean="0">
                      <a:solidFill>
                        <a:schemeClr val="bg1">
                          <a:lumMod val="65000"/>
                        </a:schemeClr>
                      </a:solidFill>
                    </a:rPr>
                    <a:t>Info-Tech's products and services combine actionable insight and relevant advice with ready-to-use tools</a:t>
                  </a:r>
                  <a:br>
                    <a:rPr lang="en-CA" sz="800" dirty="0" smtClean="0">
                      <a:solidFill>
                        <a:schemeClr val="bg1">
                          <a:lumMod val="65000"/>
                        </a:schemeClr>
                      </a:solidFill>
                    </a:rPr>
                  </a:br>
                  <a:r>
                    <a:rPr lang="en-CA" sz="800" dirty="0" smtClean="0">
                      <a:solidFill>
                        <a:schemeClr val="bg1">
                          <a:lumMod val="65000"/>
                        </a:schemeClr>
                      </a:solidFill>
                    </a:rPr>
                    <a:t>and templates that cover the full spectrum of IT concerns.© 1997-2018 Info-Tech Research Group</a:t>
                  </a:r>
                  <a:endParaRPr lang="en-CA" sz="800" dirty="0">
                    <a:solidFill>
                      <a:schemeClr val="bg1">
                        <a:lumMod val="65000"/>
                      </a:schemeClr>
                    </a:solidFill>
                  </a:endParaRPr>
                </a:p>
              </p:txBody>
            </p:sp>
            <p:sp>
              <p:nvSpPr>
                <p:cNvPr id="12" name="Rectangle 11"/>
                <p:cNvSpPr/>
                <p:nvPr/>
              </p:nvSpPr>
              <p:spPr>
                <a:xfrm>
                  <a:off x="7308304" y="6266557"/>
                  <a:ext cx="1835696" cy="591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13" name="Picture 12" descr="itrg-logo-blue.png"/>
                <p:cNvPicPr>
                  <a:picLocks noChangeAspect="1"/>
                </p:cNvPicPr>
                <p:nvPr/>
              </p:nvPicPr>
              <p:blipFill>
                <a:blip r:embed="rId5" cstate="print"/>
                <a:stretch>
                  <a:fillRect/>
                </a:stretch>
              </p:blipFill>
              <p:spPr>
                <a:xfrm>
                  <a:off x="7529512" y="6360368"/>
                  <a:ext cx="1400175" cy="381000"/>
                </a:xfrm>
                <a:prstGeom prst="rect">
                  <a:avLst/>
                </a:prstGeom>
              </p:spPr>
            </p:pic>
          </p:grpSp>
        </p:grpSp>
      </p:grpSp>
    </p:spTree>
    <p:extLst>
      <p:ext uri="{BB962C8B-B14F-4D97-AF65-F5344CB8AC3E}">
        <p14:creationId xmlns:p14="http://schemas.microsoft.com/office/powerpoint/2010/main" val="13836946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9" name="Rectangle 18"/>
          <p:cNvSpPr/>
          <p:nvPr/>
        </p:nvSpPr>
        <p:spPr>
          <a:xfrm>
            <a:off x="0" y="4041047"/>
            <a:ext cx="9144000" cy="2484736"/>
          </a:xfrm>
          <a:prstGeom prst="rect">
            <a:avLst/>
          </a:prstGeom>
          <a:solidFill>
            <a:srgbClr val="ADB7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Rectangle 5"/>
          <p:cNvSpPr/>
          <p:nvPr/>
        </p:nvSpPr>
        <p:spPr>
          <a:xfrm>
            <a:off x="4217437" y="1343608"/>
            <a:ext cx="4562669" cy="242596"/>
          </a:xfrm>
          <a:prstGeom prst="rect">
            <a:avLst/>
          </a:prstGeom>
          <a:solidFill>
            <a:srgbClr val="FFFF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itle 1"/>
          <p:cNvSpPr>
            <a:spLocks noGrp="1"/>
          </p:cNvSpPr>
          <p:nvPr>
            <p:ph type="title"/>
          </p:nvPr>
        </p:nvSpPr>
        <p:spPr/>
        <p:txBody>
          <a:bodyPr/>
          <a:lstStyle/>
          <a:p>
            <a:r>
              <a:rPr lang="en-CA" dirty="0" smtClean="0"/>
              <a:t>RPA is the leading focus of significant investment amongst trending technologies, but reports of success are mixed</a:t>
            </a:r>
            <a:endParaRPr lang="en-CA" dirty="0"/>
          </a:p>
        </p:txBody>
      </p:sp>
      <p:graphicFrame>
        <p:nvGraphicFramePr>
          <p:cNvPr id="3" name="Chart 2">
            <a:extLst>
              <a:ext uri="{FF2B5EF4-FFF2-40B4-BE49-F238E27FC236}">
                <a16:creationId xmlns="" xmlns:lc="http://schemas.openxmlformats.org/drawingml/2006/lockedCanvas" xmlns:a16="http://schemas.microsoft.com/office/drawing/2014/main" id="{218DF6DA-9ECF-4914-AAC8-7C11CD363D0E}"/>
              </a:ext>
            </a:extLst>
          </p:cNvPr>
          <p:cNvGraphicFramePr>
            <a:graphicFrameLocks/>
          </p:cNvGraphicFramePr>
          <p:nvPr>
            <p:extLst>
              <p:ext uri="{D42A27DB-BD31-4B8C-83A1-F6EECF244321}">
                <p14:modId xmlns:p14="http://schemas.microsoft.com/office/powerpoint/2010/main" val="3934220711"/>
              </p:ext>
            </p:extLst>
          </p:nvPr>
        </p:nvGraphicFramePr>
        <p:xfrm>
          <a:off x="3452327" y="1240953"/>
          <a:ext cx="5424972" cy="2537573"/>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5564932" y="3733568"/>
            <a:ext cx="3312367" cy="276999"/>
          </a:xfrm>
          <a:prstGeom prst="rect">
            <a:avLst/>
          </a:prstGeom>
        </p:spPr>
        <p:txBody>
          <a:bodyPr wrap="square" rtlCol="0">
            <a:spAutoFit/>
          </a:bodyPr>
          <a:lstStyle/>
          <a:p>
            <a:pPr algn="r"/>
            <a:r>
              <a:rPr lang="en-CA" sz="1200" dirty="0" smtClean="0"/>
              <a:t>Source: Reed, 2018</a:t>
            </a:r>
          </a:p>
        </p:txBody>
      </p:sp>
      <p:sp>
        <p:nvSpPr>
          <p:cNvPr id="7" name="TextBox 6"/>
          <p:cNvSpPr txBox="1"/>
          <p:nvPr/>
        </p:nvSpPr>
        <p:spPr>
          <a:xfrm>
            <a:off x="257174" y="1240953"/>
            <a:ext cx="3195153" cy="2616101"/>
          </a:xfrm>
          <a:prstGeom prst="rect">
            <a:avLst/>
          </a:prstGeom>
        </p:spPr>
        <p:txBody>
          <a:bodyPr wrap="square" rtlCol="0">
            <a:spAutoFit/>
          </a:bodyPr>
          <a:lstStyle/>
          <a:p>
            <a:pPr>
              <a:spcBef>
                <a:spcPts val="1200"/>
              </a:spcBef>
            </a:pPr>
            <a:r>
              <a:rPr lang="en-CA" sz="1400" dirty="0" smtClean="0"/>
              <a:t>The promise of automating business processes in a lightweight way has boosted RPA’s place in the mindshare of businesses that look to drive down operating costs, and align middle- or back-office operations to improve customer experiences and business process efficiency.</a:t>
            </a:r>
          </a:p>
          <a:p>
            <a:pPr>
              <a:spcBef>
                <a:spcPts val="1200"/>
              </a:spcBef>
            </a:pPr>
            <a:r>
              <a:rPr lang="en-CA" sz="1400" dirty="0" smtClean="0"/>
              <a:t>Across all industries, significant investment is being made in RPA to realize the benefits of automation.</a:t>
            </a:r>
          </a:p>
        </p:txBody>
      </p:sp>
      <p:sp>
        <p:nvSpPr>
          <p:cNvPr id="8" name="Rectangle 7"/>
          <p:cNvSpPr/>
          <p:nvPr/>
        </p:nvSpPr>
        <p:spPr>
          <a:xfrm>
            <a:off x="5918751" y="5184316"/>
            <a:ext cx="2520000" cy="1077218"/>
          </a:xfrm>
          <a:prstGeom prst="rect">
            <a:avLst/>
          </a:prstGeom>
        </p:spPr>
        <p:txBody>
          <a:bodyPr wrap="square">
            <a:spAutoFit/>
          </a:bodyPr>
          <a:lstStyle/>
          <a:p>
            <a:pPr algn="ctr">
              <a:spcBef>
                <a:spcPts val="1200"/>
              </a:spcBef>
            </a:pPr>
            <a:r>
              <a:rPr lang="en-CA" sz="1400" i="1" dirty="0" smtClean="0">
                <a:latin typeface="+mj-lt"/>
              </a:rPr>
              <a:t>We </a:t>
            </a:r>
            <a:r>
              <a:rPr lang="en-CA" sz="1400" i="1" dirty="0">
                <a:latin typeface="+mj-lt"/>
              </a:rPr>
              <a:t>have seen </a:t>
            </a:r>
            <a:r>
              <a:rPr lang="en-CA" sz="1400" i="1" dirty="0" smtClean="0">
                <a:latin typeface="+mj-lt"/>
              </a:rPr>
              <a:t/>
            </a:r>
            <a:br>
              <a:rPr lang="en-CA" sz="1400" i="1" dirty="0" smtClean="0">
                <a:latin typeface="+mj-lt"/>
              </a:rPr>
            </a:br>
            <a:r>
              <a:rPr lang="en-CA" sz="1400" i="1" dirty="0" smtClean="0">
                <a:latin typeface="+mj-lt"/>
              </a:rPr>
              <a:t>as </a:t>
            </a:r>
            <a:r>
              <a:rPr lang="en-CA" sz="1400" i="1" dirty="0">
                <a:latin typeface="+mj-lt"/>
              </a:rPr>
              <a:t>many as 30 to 50% of </a:t>
            </a:r>
            <a:r>
              <a:rPr lang="en-CA" sz="1400" i="1" dirty="0" smtClean="0">
                <a:latin typeface="+mj-lt"/>
              </a:rPr>
              <a:t>initial </a:t>
            </a:r>
            <a:r>
              <a:rPr lang="en-CA" sz="1400" i="1" dirty="0">
                <a:latin typeface="+mj-lt"/>
              </a:rPr>
              <a:t>RPA projects fail. </a:t>
            </a:r>
          </a:p>
          <a:p>
            <a:pPr algn="ctr">
              <a:spcBef>
                <a:spcPts val="1200"/>
              </a:spcBef>
            </a:pPr>
            <a:r>
              <a:rPr lang="en-CA" sz="1200" dirty="0" smtClean="0"/>
              <a:t>– Lamberton, 2016</a:t>
            </a:r>
            <a:endParaRPr lang="en-CA" sz="1200" dirty="0"/>
          </a:p>
        </p:txBody>
      </p:sp>
      <p:pic>
        <p:nvPicPr>
          <p:cNvPr id="9" name="Picture 108"/>
          <p:cNvPicPr>
            <a:picLocks noChangeAspect="1"/>
          </p:cNvPicPr>
          <p:nvPr/>
        </p:nvPicPr>
        <p:blipFill>
          <a:blip r:embed="rId4"/>
          <a:stretch>
            <a:fillRect/>
          </a:stretch>
        </p:blipFill>
        <p:spPr>
          <a:xfrm>
            <a:off x="5994373" y="5149818"/>
            <a:ext cx="372791" cy="269678"/>
          </a:xfrm>
          <a:prstGeom prst="rect">
            <a:avLst/>
          </a:prstGeom>
        </p:spPr>
      </p:pic>
      <p:pic>
        <p:nvPicPr>
          <p:cNvPr id="10" name="Picture 109"/>
          <p:cNvPicPr>
            <a:picLocks noChangeAspect="1"/>
          </p:cNvPicPr>
          <p:nvPr/>
        </p:nvPicPr>
        <p:blipFill>
          <a:blip r:embed="rId5"/>
          <a:stretch>
            <a:fillRect/>
          </a:stretch>
        </p:blipFill>
        <p:spPr>
          <a:xfrm>
            <a:off x="8210530" y="5637228"/>
            <a:ext cx="312648" cy="285292"/>
          </a:xfrm>
          <a:prstGeom prst="rect">
            <a:avLst/>
          </a:prstGeom>
        </p:spPr>
      </p:pic>
      <p:sp>
        <p:nvSpPr>
          <p:cNvPr id="14" name="Rectangle 13"/>
          <p:cNvSpPr/>
          <p:nvPr/>
        </p:nvSpPr>
        <p:spPr>
          <a:xfrm>
            <a:off x="695721" y="5184316"/>
            <a:ext cx="2520000" cy="1261884"/>
          </a:xfrm>
          <a:prstGeom prst="rect">
            <a:avLst/>
          </a:prstGeom>
        </p:spPr>
        <p:txBody>
          <a:bodyPr wrap="square">
            <a:spAutoFit/>
          </a:bodyPr>
          <a:lstStyle/>
          <a:p>
            <a:pPr algn="ctr">
              <a:spcBef>
                <a:spcPts val="1200"/>
              </a:spcBef>
            </a:pPr>
            <a:r>
              <a:rPr lang="en-CA" sz="1400" i="1" dirty="0" smtClean="0">
                <a:latin typeface="+mj-lt"/>
              </a:rPr>
              <a:t>96% of customers </a:t>
            </a:r>
            <a:br>
              <a:rPr lang="en-CA" sz="1400" i="1" dirty="0" smtClean="0">
                <a:latin typeface="+mj-lt"/>
              </a:rPr>
            </a:br>
            <a:r>
              <a:rPr lang="en-CA" sz="1400" i="1" dirty="0" smtClean="0">
                <a:latin typeface="+mj-lt"/>
              </a:rPr>
              <a:t>I’ve spoken to are getting real value from RPA.</a:t>
            </a:r>
            <a:endParaRPr lang="en-CA" sz="1400" i="1" dirty="0">
              <a:latin typeface="+mj-lt"/>
            </a:endParaRPr>
          </a:p>
          <a:p>
            <a:pPr algn="ctr">
              <a:spcBef>
                <a:spcPts val="1200"/>
              </a:spcBef>
            </a:pPr>
            <a:r>
              <a:rPr lang="en-CA" sz="1200" dirty="0" smtClean="0"/>
              <a:t>– Karamouzis (qtd. in Fersht, 2018)</a:t>
            </a:r>
            <a:endParaRPr lang="en-CA" sz="1200" dirty="0"/>
          </a:p>
        </p:txBody>
      </p:sp>
      <p:pic>
        <p:nvPicPr>
          <p:cNvPr id="15" name="Picture 109"/>
          <p:cNvPicPr>
            <a:picLocks noChangeAspect="1"/>
          </p:cNvPicPr>
          <p:nvPr/>
        </p:nvPicPr>
        <p:blipFill>
          <a:blip r:embed="rId5"/>
          <a:stretch>
            <a:fillRect/>
          </a:stretch>
        </p:blipFill>
        <p:spPr>
          <a:xfrm>
            <a:off x="2903073" y="5637056"/>
            <a:ext cx="312648" cy="285292"/>
          </a:xfrm>
          <a:prstGeom prst="rect">
            <a:avLst/>
          </a:prstGeom>
        </p:spPr>
      </p:pic>
      <p:pic>
        <p:nvPicPr>
          <p:cNvPr id="18" name="Picture 108"/>
          <p:cNvPicPr>
            <a:picLocks noChangeAspect="1"/>
          </p:cNvPicPr>
          <p:nvPr/>
        </p:nvPicPr>
        <p:blipFill>
          <a:blip r:embed="rId4"/>
          <a:stretch>
            <a:fillRect/>
          </a:stretch>
        </p:blipFill>
        <p:spPr>
          <a:xfrm>
            <a:off x="750838" y="5131073"/>
            <a:ext cx="372791" cy="269678"/>
          </a:xfrm>
          <a:prstGeom prst="rect">
            <a:avLst/>
          </a:prstGeom>
        </p:spPr>
      </p:pic>
      <p:pic>
        <p:nvPicPr>
          <p:cNvPr id="1026" name="Picture 2"/>
          <p:cNvPicPr>
            <a:picLocks noChangeAspect="1" noChangeArrowheads="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3319458" y="4646646"/>
            <a:ext cx="2495556" cy="1870754"/>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257174" y="4089610"/>
            <a:ext cx="8620125" cy="738664"/>
          </a:xfrm>
          <a:prstGeom prst="rect">
            <a:avLst/>
          </a:prstGeom>
        </p:spPr>
        <p:txBody>
          <a:bodyPr wrap="square" rtlCol="0">
            <a:spAutoFit/>
          </a:bodyPr>
          <a:lstStyle/>
          <a:p>
            <a:pPr>
              <a:spcBef>
                <a:spcPts val="1200"/>
              </a:spcBef>
            </a:pPr>
            <a:r>
              <a:rPr lang="en-CA" sz="1400" dirty="0" smtClean="0"/>
              <a:t>However, there are mixed, and often conflicting, reports on their ability to realize expected benefits and get value for their investment. This indicates that implementing RPA may be tricky, and that businesses may have trouble setting realistic goals and expectations.</a:t>
            </a:r>
          </a:p>
        </p:txBody>
      </p:sp>
      <p:grpSp>
        <p:nvGrpSpPr>
          <p:cNvPr id="16" name="Group 15"/>
          <p:cNvGrpSpPr/>
          <p:nvPr/>
        </p:nvGrpSpPr>
        <p:grpSpPr>
          <a:xfrm>
            <a:off x="-10926" y="6519972"/>
            <a:ext cx="9154925" cy="338028"/>
            <a:chOff x="-10926" y="6519972"/>
            <a:chExt cx="9154925" cy="338028"/>
          </a:xfrm>
        </p:grpSpPr>
        <p:sp>
          <p:nvSpPr>
            <p:cNvPr id="17" name="Rectangle 16"/>
            <p:cNvSpPr/>
            <p:nvPr/>
          </p:nvSpPr>
          <p:spPr>
            <a:xfrm>
              <a:off x="-10926" y="6519972"/>
              <a:ext cx="9154925" cy="338028"/>
            </a:xfrm>
            <a:prstGeom prst="rect">
              <a:avLst/>
            </a:prstGeom>
            <a:solidFill>
              <a:srgbClr val="243F54"/>
            </a:solidFill>
            <a:ln w="25400" cap="flat" cmpd="sng" algn="ctr">
              <a:noFill/>
              <a:prstDash val="solid"/>
            </a:ln>
            <a:effectLst/>
          </p:spPr>
          <p:txBody>
            <a:bodyPr rtlCol="0" anchor="ctr"/>
            <a:lstStyle/>
            <a:p>
              <a:pPr marL="266700" algn="r" fontAlgn="base">
                <a:spcBef>
                  <a:spcPct val="0"/>
                </a:spcBef>
                <a:spcAft>
                  <a:spcPct val="0"/>
                </a:spcAft>
              </a:pPr>
              <a:r>
                <a:rPr lang="en-CA" sz="1000" kern="0" dirty="0">
                  <a:solidFill>
                    <a:srgbClr val="FFFFFF"/>
                  </a:solidFill>
                </a:rPr>
                <a:t>Info-Tech Research </a:t>
              </a:r>
              <a:r>
                <a:rPr lang="en-CA" sz="1000" kern="0" dirty="0" smtClean="0">
                  <a:solidFill>
                    <a:srgbClr val="FFFFFF"/>
                  </a:solidFill>
                </a:rPr>
                <a:t>Group	</a:t>
              </a:r>
              <a:endParaRPr lang="en-CA" sz="1000" kern="0" dirty="0">
                <a:solidFill>
                  <a:srgbClr val="FFFFFF"/>
                </a:solidFill>
              </a:endParaRPr>
            </a:p>
          </p:txBody>
        </p:sp>
        <p:sp>
          <p:nvSpPr>
            <p:cNvPr id="20" name="Rectangle 19"/>
            <p:cNvSpPr/>
            <p:nvPr/>
          </p:nvSpPr>
          <p:spPr>
            <a:xfrm>
              <a:off x="235297" y="6589331"/>
              <a:ext cx="1224136"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CA" b="1" dirty="0" smtClean="0">
                  <a:solidFill>
                    <a:srgbClr val="FFFFFF">
                      <a:lumMod val="85000"/>
                    </a:srgbClr>
                  </a:solidFill>
                  <a:cs typeface="Arial" panose="020B0604020202020204" pitchFamily="34" charset="0"/>
                </a:rPr>
                <a:t>SAMPLE</a:t>
              </a:r>
              <a:endParaRPr lang="en-CA" b="1" dirty="0">
                <a:solidFill>
                  <a:srgbClr val="FFFFFF">
                    <a:lumMod val="85000"/>
                  </a:srgbClr>
                </a:solidFill>
                <a:cs typeface="Arial" panose="020B0604020202020204" pitchFamily="34" charset="0"/>
              </a:endParaRPr>
            </a:p>
          </p:txBody>
        </p:sp>
      </p:grpSp>
    </p:spTree>
    <p:extLst>
      <p:ext uri="{BB962C8B-B14F-4D97-AF65-F5344CB8AC3E}">
        <p14:creationId xmlns:p14="http://schemas.microsoft.com/office/powerpoint/2010/main" val="36083112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5421087" y="1800000"/>
            <a:ext cx="3722914" cy="4712767"/>
          </a:xfrm>
          <a:prstGeom prst="rect">
            <a:avLst/>
          </a:prstGeom>
          <a:solidFill>
            <a:srgbClr val="BCC7D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itle 1"/>
          <p:cNvSpPr>
            <a:spLocks noGrp="1"/>
          </p:cNvSpPr>
          <p:nvPr>
            <p:ph type="title"/>
          </p:nvPr>
        </p:nvSpPr>
        <p:spPr/>
        <p:txBody>
          <a:bodyPr/>
          <a:lstStyle/>
          <a:p>
            <a:r>
              <a:rPr lang="en-CA" dirty="0" smtClean="0"/>
              <a:t>Practical, tactical focus on </a:t>
            </a:r>
            <a:r>
              <a:rPr lang="en-CA" dirty="0"/>
              <a:t>Info-Tech’s research </a:t>
            </a:r>
            <a:r>
              <a:rPr lang="en-CA" dirty="0" smtClean="0"/>
              <a:t>helps you communicate with your stakeholders more effectively</a:t>
            </a:r>
            <a:endParaRPr lang="en-CA" dirty="0"/>
          </a:p>
        </p:txBody>
      </p:sp>
      <p:pic>
        <p:nvPicPr>
          <p:cNvPr id="3" name="Picture 2"/>
          <p:cNvPicPr>
            <a:picLocks noChangeAspect="1"/>
          </p:cNvPicPr>
          <p:nvPr/>
        </p:nvPicPr>
        <p:blipFill>
          <a:blip r:embed="rId3">
            <a:duotone>
              <a:prstClr val="black"/>
              <a:schemeClr val="accent1">
                <a:tint val="45000"/>
                <a:satMod val="400000"/>
              </a:schemeClr>
            </a:duotone>
          </a:blip>
          <a:stretch>
            <a:fillRect/>
          </a:stretch>
        </p:blipFill>
        <p:spPr>
          <a:xfrm>
            <a:off x="5764485" y="2020428"/>
            <a:ext cx="3112814" cy="2506902"/>
          </a:xfrm>
          <a:prstGeom prst="rect">
            <a:avLst/>
          </a:prstGeom>
        </p:spPr>
      </p:pic>
      <p:pic>
        <p:nvPicPr>
          <p:cNvPr id="4" name="Picture 3"/>
          <p:cNvPicPr>
            <a:picLocks noChangeAspect="1"/>
          </p:cNvPicPr>
          <p:nvPr/>
        </p:nvPicPr>
        <p:blipFill>
          <a:blip r:embed="rId4">
            <a:duotone>
              <a:prstClr val="black"/>
              <a:schemeClr val="accent1">
                <a:tint val="45000"/>
                <a:satMod val="400000"/>
              </a:schemeClr>
            </a:duotone>
          </a:blip>
          <a:stretch>
            <a:fillRect/>
          </a:stretch>
        </p:blipFill>
        <p:spPr>
          <a:xfrm>
            <a:off x="5764485" y="4747758"/>
            <a:ext cx="3112814" cy="1473324"/>
          </a:xfrm>
          <a:prstGeom prst="rect">
            <a:avLst/>
          </a:prstGeom>
        </p:spPr>
      </p:pic>
      <p:sp>
        <p:nvSpPr>
          <p:cNvPr id="6" name="Rectangle 5"/>
          <p:cNvSpPr/>
          <p:nvPr/>
        </p:nvSpPr>
        <p:spPr>
          <a:xfrm>
            <a:off x="405104" y="4988614"/>
            <a:ext cx="4572000" cy="1508105"/>
          </a:xfrm>
          <a:prstGeom prst="rect">
            <a:avLst/>
          </a:prstGeom>
        </p:spPr>
        <p:txBody>
          <a:bodyPr>
            <a:spAutoFit/>
          </a:bodyPr>
          <a:lstStyle/>
          <a:p>
            <a:pPr algn="ctr">
              <a:spcBef>
                <a:spcPts val="1200"/>
              </a:spcBef>
            </a:pPr>
            <a:r>
              <a:rPr lang="en-CA" sz="1400" i="1" dirty="0">
                <a:latin typeface="+mj-lt"/>
              </a:rPr>
              <a:t>The economic outcomes </a:t>
            </a:r>
            <a:r>
              <a:rPr lang="en-CA" sz="1400" i="1" dirty="0" smtClean="0">
                <a:latin typeface="+mj-lt"/>
              </a:rPr>
              <a:t>[of RPA] often </a:t>
            </a:r>
            <a:r>
              <a:rPr lang="en-CA" sz="1400" i="1" dirty="0">
                <a:latin typeface="+mj-lt"/>
              </a:rPr>
              <a:t>aren’t </a:t>
            </a:r>
            <a:r>
              <a:rPr lang="en-CA" sz="1400" i="1" dirty="0" smtClean="0">
                <a:latin typeface="+mj-lt"/>
              </a:rPr>
              <a:t/>
            </a:r>
            <a:br>
              <a:rPr lang="en-CA" sz="1400" i="1" dirty="0" smtClean="0">
                <a:latin typeface="+mj-lt"/>
              </a:rPr>
            </a:br>
            <a:r>
              <a:rPr lang="en-CA" sz="1400" i="1" dirty="0" smtClean="0">
                <a:latin typeface="+mj-lt"/>
              </a:rPr>
              <a:t>as </a:t>
            </a:r>
            <a:r>
              <a:rPr lang="en-CA" sz="1400" i="1" dirty="0">
                <a:latin typeface="+mj-lt"/>
              </a:rPr>
              <a:t>rosy as originally projected. While it may be possible to automate </a:t>
            </a:r>
            <a:r>
              <a:rPr lang="en-CA" sz="1400" i="1" dirty="0" smtClean="0">
                <a:latin typeface="+mj-lt"/>
              </a:rPr>
              <a:t>30% </a:t>
            </a:r>
            <a:r>
              <a:rPr lang="en-CA" sz="1400" i="1" dirty="0">
                <a:latin typeface="+mj-lt"/>
              </a:rPr>
              <a:t>of tasks for the majority of occupations, that doesn’t neatly translate into a </a:t>
            </a:r>
            <a:r>
              <a:rPr lang="en-CA" sz="1400" i="1" dirty="0" smtClean="0">
                <a:latin typeface="+mj-lt"/>
              </a:rPr>
              <a:t>30% </a:t>
            </a:r>
            <a:r>
              <a:rPr lang="en-CA" sz="1400" i="1" dirty="0">
                <a:latin typeface="+mj-lt"/>
              </a:rPr>
              <a:t>cost reduction</a:t>
            </a:r>
            <a:r>
              <a:rPr lang="en-CA" sz="1400" i="1" dirty="0" smtClean="0">
                <a:latin typeface="+mj-lt"/>
              </a:rPr>
              <a:t>.</a:t>
            </a:r>
          </a:p>
          <a:p>
            <a:pPr algn="ctr">
              <a:spcBef>
                <a:spcPts val="1200"/>
              </a:spcBef>
            </a:pPr>
            <a:r>
              <a:rPr lang="en-CA" sz="1200" dirty="0" smtClean="0"/>
              <a:t>– Sohoni and Edlich, 2017 </a:t>
            </a:r>
            <a:endParaRPr lang="en-CA" sz="1200" dirty="0"/>
          </a:p>
        </p:txBody>
      </p:sp>
      <p:pic>
        <p:nvPicPr>
          <p:cNvPr id="7" name="Picture 108"/>
          <p:cNvPicPr>
            <a:picLocks noChangeAspect="1"/>
          </p:cNvPicPr>
          <p:nvPr/>
        </p:nvPicPr>
        <p:blipFill>
          <a:blip r:embed="rId5"/>
          <a:stretch>
            <a:fillRect/>
          </a:stretch>
        </p:blipFill>
        <p:spPr>
          <a:xfrm>
            <a:off x="525857" y="4988614"/>
            <a:ext cx="372791" cy="269678"/>
          </a:xfrm>
          <a:prstGeom prst="rect">
            <a:avLst/>
          </a:prstGeom>
        </p:spPr>
      </p:pic>
      <p:pic>
        <p:nvPicPr>
          <p:cNvPr id="8" name="Picture 109"/>
          <p:cNvPicPr>
            <a:picLocks noChangeAspect="1"/>
          </p:cNvPicPr>
          <p:nvPr/>
        </p:nvPicPr>
        <p:blipFill>
          <a:blip r:embed="rId6"/>
          <a:stretch>
            <a:fillRect/>
          </a:stretch>
        </p:blipFill>
        <p:spPr>
          <a:xfrm>
            <a:off x="3326150" y="5820479"/>
            <a:ext cx="312648" cy="285292"/>
          </a:xfrm>
          <a:prstGeom prst="rect">
            <a:avLst/>
          </a:prstGeom>
        </p:spPr>
      </p:pic>
      <p:sp>
        <p:nvSpPr>
          <p:cNvPr id="9" name="TextBox 8"/>
          <p:cNvSpPr txBox="1"/>
          <p:nvPr/>
        </p:nvSpPr>
        <p:spPr>
          <a:xfrm>
            <a:off x="257174" y="1842817"/>
            <a:ext cx="4949308" cy="3046988"/>
          </a:xfrm>
          <a:prstGeom prst="rect">
            <a:avLst/>
          </a:prstGeom>
        </p:spPr>
        <p:txBody>
          <a:bodyPr wrap="square" rtlCol="0">
            <a:spAutoFit/>
          </a:bodyPr>
          <a:lstStyle/>
          <a:p>
            <a:pPr>
              <a:spcBef>
                <a:spcPts val="1200"/>
              </a:spcBef>
            </a:pPr>
            <a:r>
              <a:rPr lang="en-US" sz="1400" b="1" dirty="0" smtClean="0">
                <a:solidFill>
                  <a:schemeClr val="accent1"/>
                </a:solidFill>
              </a:rPr>
              <a:t>Discover </a:t>
            </a:r>
            <a:r>
              <a:rPr lang="en-US" sz="1400" b="1" dirty="0">
                <a:solidFill>
                  <a:schemeClr val="accent1"/>
                </a:solidFill>
              </a:rPr>
              <a:t>RPA, and how it differentiates from other </a:t>
            </a:r>
            <a:r>
              <a:rPr lang="en-US" sz="1400" b="1" dirty="0" smtClean="0">
                <a:solidFill>
                  <a:schemeClr val="accent1"/>
                </a:solidFill>
              </a:rPr>
              <a:t>automation solutions</a:t>
            </a:r>
            <a:r>
              <a:rPr lang="en-US" sz="1400" b="1" dirty="0">
                <a:solidFill>
                  <a:schemeClr val="accent1"/>
                </a:solidFill>
              </a:rPr>
              <a:t>.</a:t>
            </a:r>
            <a:r>
              <a:rPr lang="en-US" sz="1400" b="1" dirty="0" smtClean="0">
                <a:solidFill>
                  <a:schemeClr val="accent1"/>
                </a:solidFill>
              </a:rPr>
              <a:t> </a:t>
            </a:r>
            <a:r>
              <a:rPr lang="en-CA" sz="1400" dirty="0"/>
              <a:t>A</a:t>
            </a:r>
            <a:r>
              <a:rPr lang="en-CA" sz="1400" dirty="0" smtClean="0"/>
              <a:t>mid marketing hype and </a:t>
            </a:r>
            <a:r>
              <a:rPr lang="en-CA" sz="1400" dirty="0"/>
              <a:t>preconceived notions about robotics and </a:t>
            </a:r>
            <a:r>
              <a:rPr lang="en-CA" sz="1400" dirty="0" smtClean="0"/>
              <a:t>AI, </a:t>
            </a:r>
            <a:r>
              <a:rPr lang="en-CA" sz="1400" dirty="0"/>
              <a:t>making sense of RPA can be </a:t>
            </a:r>
            <a:r>
              <a:rPr lang="en-CA" sz="1400" dirty="0" smtClean="0"/>
              <a:t>a challenge in and of itself.</a:t>
            </a:r>
            <a:endParaRPr lang="en-CA" sz="1400" dirty="0"/>
          </a:p>
          <a:p>
            <a:pPr>
              <a:spcBef>
                <a:spcPts val="1200"/>
              </a:spcBef>
            </a:pPr>
            <a:r>
              <a:rPr lang="en-US" sz="1400" b="1" dirty="0" smtClean="0">
                <a:solidFill>
                  <a:schemeClr val="accent1"/>
                </a:solidFill>
              </a:rPr>
              <a:t>Identify your business </a:t>
            </a:r>
            <a:r>
              <a:rPr lang="en-US" sz="1400" b="1" dirty="0">
                <a:solidFill>
                  <a:schemeClr val="accent1"/>
                </a:solidFill>
              </a:rPr>
              <a:t>processes best </a:t>
            </a:r>
            <a:r>
              <a:rPr lang="en-US" sz="1400" b="1" dirty="0" smtClean="0">
                <a:solidFill>
                  <a:schemeClr val="accent1"/>
                </a:solidFill>
              </a:rPr>
              <a:t>suited </a:t>
            </a:r>
            <a:r>
              <a:rPr lang="en-US" sz="1400" b="1" dirty="0">
                <a:solidFill>
                  <a:schemeClr val="accent1"/>
                </a:solidFill>
              </a:rPr>
              <a:t>for automation with </a:t>
            </a:r>
            <a:r>
              <a:rPr lang="en-US" sz="1400" b="1" dirty="0" smtClean="0">
                <a:solidFill>
                  <a:schemeClr val="accent1"/>
                </a:solidFill>
              </a:rPr>
              <a:t>RPA, and create a realistic estimate of impact</a:t>
            </a:r>
            <a:r>
              <a:rPr lang="en-US" sz="1400" b="1" dirty="0">
                <a:solidFill>
                  <a:schemeClr val="accent1"/>
                </a:solidFill>
              </a:rPr>
              <a:t>.</a:t>
            </a:r>
            <a:r>
              <a:rPr lang="en-US" sz="1400" b="1" dirty="0" smtClean="0">
                <a:solidFill>
                  <a:schemeClr val="accent1"/>
                </a:solidFill>
              </a:rPr>
              <a:t> </a:t>
            </a:r>
            <a:r>
              <a:rPr lang="en-US" sz="1400" dirty="0" smtClean="0"/>
              <a:t>Follow our methodology to identify your existing business processes best suited for RPA, and calculate the savings in work effort and cost using our </a:t>
            </a:r>
            <a:r>
              <a:rPr lang="en-US" sz="1400" b="1" i="1" dirty="0" smtClean="0">
                <a:hlinkClick r:id="rId7"/>
              </a:rPr>
              <a:t>Process Evaluation Tool for Robotic Process Automation</a:t>
            </a:r>
            <a:r>
              <a:rPr lang="en-US" sz="1400" b="1" i="1" dirty="0" smtClean="0"/>
              <a:t>.</a:t>
            </a:r>
            <a:r>
              <a:rPr lang="en-US" sz="1400" dirty="0" smtClean="0"/>
              <a:t> This enables you to identify the right business stakeholder to engage, with a </a:t>
            </a:r>
            <a:r>
              <a:rPr lang="en-US" sz="1400" b="1" dirty="0" smtClean="0"/>
              <a:t>tailored, measurable, and more realistic statement of benefit </a:t>
            </a:r>
            <a:r>
              <a:rPr lang="en-US" sz="1400" dirty="0" smtClean="0"/>
              <a:t>for proposing to take on this initiative.</a:t>
            </a:r>
            <a:endParaRPr lang="en-CA" sz="1400" dirty="0" smtClean="0"/>
          </a:p>
        </p:txBody>
      </p:sp>
      <p:sp>
        <p:nvSpPr>
          <p:cNvPr id="10" name="Rectangle 9"/>
          <p:cNvSpPr/>
          <p:nvPr/>
        </p:nvSpPr>
        <p:spPr>
          <a:xfrm>
            <a:off x="0" y="1116000"/>
            <a:ext cx="9143999" cy="684000"/>
          </a:xfrm>
          <a:prstGeom prst="rect">
            <a:avLst/>
          </a:prstGeom>
          <a:solidFill>
            <a:schemeClr val="accent2"/>
          </a:solidFill>
          <a:ln w="38100">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88000" rIns="288000" rtlCol="0" anchor="ctr"/>
          <a:lstStyle/>
          <a:p>
            <a:r>
              <a:rPr lang="en-US" sz="1600" b="1" dirty="0" smtClean="0"/>
              <a:t>Get started on your RPA journey the right way with Info-Tech’s methodology.</a:t>
            </a:r>
          </a:p>
        </p:txBody>
      </p:sp>
      <p:sp>
        <p:nvSpPr>
          <p:cNvPr id="11" name="Rectangular Callout 10"/>
          <p:cNvSpPr/>
          <p:nvPr/>
        </p:nvSpPr>
        <p:spPr>
          <a:xfrm>
            <a:off x="5206482" y="3881881"/>
            <a:ext cx="1239687" cy="1596281"/>
          </a:xfrm>
          <a:prstGeom prst="wedgeRectCallout">
            <a:avLst>
              <a:gd name="adj1" fmla="val 63912"/>
              <a:gd name="adj2" fmla="val 22026"/>
            </a:avLst>
          </a:prstGeom>
          <a:solidFill>
            <a:schemeClr val="bg1">
              <a:lumMod val="95000"/>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200" dirty="0">
                <a:solidFill>
                  <a:schemeClr val="tx1"/>
                </a:solidFill>
              </a:rPr>
              <a:t>Sample </a:t>
            </a:r>
            <a:r>
              <a:rPr lang="en-CA" sz="1200" dirty="0" smtClean="0">
                <a:solidFill>
                  <a:schemeClr val="tx1"/>
                </a:solidFill>
              </a:rPr>
              <a:t>outputs </a:t>
            </a:r>
            <a:r>
              <a:rPr lang="en-CA" sz="1200" dirty="0">
                <a:solidFill>
                  <a:schemeClr val="tx1"/>
                </a:solidFill>
              </a:rPr>
              <a:t>of Info-Tech’s </a:t>
            </a:r>
            <a:r>
              <a:rPr lang="en-CA" sz="1200" b="1" i="1" dirty="0">
                <a:solidFill>
                  <a:schemeClr val="tx1"/>
                </a:solidFill>
              </a:rPr>
              <a:t>Process Evaluation Tool for </a:t>
            </a:r>
            <a:r>
              <a:rPr lang="en-CA" sz="1200" b="1" i="1" dirty="0" smtClean="0">
                <a:solidFill>
                  <a:schemeClr val="tx1"/>
                </a:solidFill>
              </a:rPr>
              <a:t>Robotic Process Automation </a:t>
            </a:r>
            <a:endParaRPr lang="en-CA" sz="1200" b="1" i="1" dirty="0">
              <a:solidFill>
                <a:schemeClr val="tx1"/>
              </a:solidFill>
            </a:endParaRPr>
          </a:p>
        </p:txBody>
      </p:sp>
      <p:grpSp>
        <p:nvGrpSpPr>
          <p:cNvPr id="13" name="Group 12"/>
          <p:cNvGrpSpPr/>
          <p:nvPr/>
        </p:nvGrpSpPr>
        <p:grpSpPr>
          <a:xfrm>
            <a:off x="-10926" y="6519972"/>
            <a:ext cx="9154925" cy="338028"/>
            <a:chOff x="-10926" y="6519972"/>
            <a:chExt cx="9154925" cy="338028"/>
          </a:xfrm>
        </p:grpSpPr>
        <p:sp>
          <p:nvSpPr>
            <p:cNvPr id="14" name="Rectangle 13"/>
            <p:cNvSpPr/>
            <p:nvPr/>
          </p:nvSpPr>
          <p:spPr>
            <a:xfrm>
              <a:off x="-10926" y="6519972"/>
              <a:ext cx="9154925" cy="338028"/>
            </a:xfrm>
            <a:prstGeom prst="rect">
              <a:avLst/>
            </a:prstGeom>
            <a:solidFill>
              <a:srgbClr val="243F54"/>
            </a:solidFill>
            <a:ln w="25400" cap="flat" cmpd="sng" algn="ctr">
              <a:noFill/>
              <a:prstDash val="solid"/>
            </a:ln>
            <a:effectLst/>
          </p:spPr>
          <p:txBody>
            <a:bodyPr rtlCol="0" anchor="ctr"/>
            <a:lstStyle/>
            <a:p>
              <a:pPr marL="266700" algn="r" fontAlgn="base">
                <a:spcBef>
                  <a:spcPct val="0"/>
                </a:spcBef>
                <a:spcAft>
                  <a:spcPct val="0"/>
                </a:spcAft>
              </a:pPr>
              <a:r>
                <a:rPr lang="en-CA" sz="1000" kern="0" dirty="0">
                  <a:solidFill>
                    <a:srgbClr val="FFFFFF"/>
                  </a:solidFill>
                </a:rPr>
                <a:t>Info-Tech Research </a:t>
              </a:r>
              <a:r>
                <a:rPr lang="en-CA" sz="1000" kern="0" dirty="0" smtClean="0">
                  <a:solidFill>
                    <a:srgbClr val="FFFFFF"/>
                  </a:solidFill>
                </a:rPr>
                <a:t>Group	</a:t>
              </a:r>
              <a:endParaRPr lang="en-CA" sz="1000" kern="0" dirty="0">
                <a:solidFill>
                  <a:srgbClr val="FFFFFF"/>
                </a:solidFill>
              </a:endParaRPr>
            </a:p>
          </p:txBody>
        </p:sp>
        <p:sp>
          <p:nvSpPr>
            <p:cNvPr id="15" name="Rectangle 14"/>
            <p:cNvSpPr/>
            <p:nvPr/>
          </p:nvSpPr>
          <p:spPr>
            <a:xfrm>
              <a:off x="235297" y="6589331"/>
              <a:ext cx="1224136"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CA" b="1" dirty="0" smtClean="0">
                  <a:solidFill>
                    <a:srgbClr val="FFFFFF">
                      <a:lumMod val="85000"/>
                    </a:srgbClr>
                  </a:solidFill>
                  <a:cs typeface="Arial" panose="020B0604020202020204" pitchFamily="34" charset="0"/>
                </a:rPr>
                <a:t>SAMPLE</a:t>
              </a:r>
              <a:endParaRPr lang="en-CA" b="1" dirty="0">
                <a:solidFill>
                  <a:srgbClr val="FFFFFF">
                    <a:lumMod val="85000"/>
                  </a:srgbClr>
                </a:solidFill>
                <a:cs typeface="Arial" panose="020B0604020202020204" pitchFamily="34" charset="0"/>
              </a:endParaRPr>
            </a:p>
          </p:txBody>
        </p:sp>
      </p:grpSp>
    </p:spTree>
    <p:extLst>
      <p:ext uri="{BB962C8B-B14F-4D97-AF65-F5344CB8AC3E}">
        <p14:creationId xmlns:p14="http://schemas.microsoft.com/office/powerpoint/2010/main" val="31989118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Picture 6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0043" y="1421029"/>
            <a:ext cx="7705505" cy="4370700"/>
          </a:xfrm>
          <a:prstGeom prst="rect">
            <a:avLst/>
          </a:prstGeom>
        </p:spPr>
      </p:pic>
      <p:sp>
        <p:nvSpPr>
          <p:cNvPr id="69" name="Rectangle 68">
            <a:hlinkClick r:id="rId3"/>
          </p:cNvPr>
          <p:cNvSpPr/>
          <p:nvPr/>
        </p:nvSpPr>
        <p:spPr>
          <a:xfrm>
            <a:off x="743961" y="1723340"/>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70" name="Rectangle 69">
            <a:hlinkClick r:id="rId4"/>
          </p:cNvPr>
          <p:cNvSpPr/>
          <p:nvPr/>
        </p:nvSpPr>
        <p:spPr>
          <a:xfrm>
            <a:off x="743961" y="2389848"/>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71" name="Rectangle 70">
            <a:hlinkClick r:id="rId5"/>
          </p:cNvPr>
          <p:cNvSpPr/>
          <p:nvPr/>
        </p:nvSpPr>
        <p:spPr>
          <a:xfrm>
            <a:off x="761305" y="2988114"/>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72" name="Rectangle 71">
            <a:hlinkClick r:id="rId6"/>
          </p:cNvPr>
          <p:cNvSpPr/>
          <p:nvPr/>
        </p:nvSpPr>
        <p:spPr>
          <a:xfrm>
            <a:off x="1542490" y="3040538"/>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73" name="Rectangle 72">
            <a:hlinkClick r:id="rId7"/>
          </p:cNvPr>
          <p:cNvSpPr/>
          <p:nvPr/>
        </p:nvSpPr>
        <p:spPr>
          <a:xfrm>
            <a:off x="1527650" y="2373801"/>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74" name="Rectangle 73">
            <a:hlinkClick r:id="rId8"/>
          </p:cNvPr>
          <p:cNvSpPr/>
          <p:nvPr/>
        </p:nvSpPr>
        <p:spPr>
          <a:xfrm>
            <a:off x="751761" y="3625957"/>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75" name="Rectangle 74">
            <a:hlinkClick r:id="rId9"/>
          </p:cNvPr>
          <p:cNvSpPr/>
          <p:nvPr/>
        </p:nvSpPr>
        <p:spPr>
          <a:xfrm>
            <a:off x="743961" y="4472511"/>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76" name="Rectangle 75">
            <a:hlinkClick r:id="rId9"/>
          </p:cNvPr>
          <p:cNvSpPr/>
          <p:nvPr/>
        </p:nvSpPr>
        <p:spPr>
          <a:xfrm>
            <a:off x="756226" y="4268945"/>
            <a:ext cx="690773" cy="5582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77" name="Rectangle 76">
            <a:hlinkClick r:id="rId10"/>
          </p:cNvPr>
          <p:cNvSpPr/>
          <p:nvPr/>
        </p:nvSpPr>
        <p:spPr>
          <a:xfrm>
            <a:off x="753192" y="4917586"/>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78" name="Rectangle 77">
            <a:hlinkClick r:id="rId11"/>
          </p:cNvPr>
          <p:cNvSpPr/>
          <p:nvPr/>
        </p:nvSpPr>
        <p:spPr>
          <a:xfrm>
            <a:off x="1528664" y="4267523"/>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79" name="Rectangle 78">
            <a:hlinkClick r:id="rId12"/>
          </p:cNvPr>
          <p:cNvSpPr/>
          <p:nvPr/>
        </p:nvSpPr>
        <p:spPr>
          <a:xfrm>
            <a:off x="1526014" y="4891281"/>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0" name="Rectangle 79">
            <a:hlinkClick r:id="rId13"/>
          </p:cNvPr>
          <p:cNvSpPr/>
          <p:nvPr/>
        </p:nvSpPr>
        <p:spPr>
          <a:xfrm>
            <a:off x="2286489" y="2980725"/>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1" name="Rectangle 80">
            <a:hlinkClick r:id="rId14"/>
          </p:cNvPr>
          <p:cNvSpPr/>
          <p:nvPr/>
        </p:nvSpPr>
        <p:spPr>
          <a:xfrm>
            <a:off x="2292982" y="3626906"/>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2" name="Rectangle 81">
            <a:hlinkClick r:id="rId15"/>
          </p:cNvPr>
          <p:cNvSpPr/>
          <p:nvPr/>
        </p:nvSpPr>
        <p:spPr>
          <a:xfrm>
            <a:off x="2303272" y="4247155"/>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3" name="Rectangle 82">
            <a:hlinkClick r:id="rId16"/>
          </p:cNvPr>
          <p:cNvSpPr/>
          <p:nvPr/>
        </p:nvSpPr>
        <p:spPr>
          <a:xfrm>
            <a:off x="2286706" y="4891058"/>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4" name="Rectangle 83">
            <a:hlinkClick r:id="rId17"/>
          </p:cNvPr>
          <p:cNvSpPr/>
          <p:nvPr/>
        </p:nvSpPr>
        <p:spPr>
          <a:xfrm>
            <a:off x="3060303" y="3633755"/>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5" name="Rectangle 84">
            <a:hlinkClick r:id="rId18"/>
          </p:cNvPr>
          <p:cNvSpPr/>
          <p:nvPr/>
        </p:nvSpPr>
        <p:spPr>
          <a:xfrm>
            <a:off x="3052260" y="4256088"/>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6" name="Rectangle 85">
            <a:hlinkClick r:id="rId19"/>
          </p:cNvPr>
          <p:cNvSpPr/>
          <p:nvPr/>
        </p:nvSpPr>
        <p:spPr>
          <a:xfrm>
            <a:off x="3046490" y="4879103"/>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7" name="Rectangle 86">
            <a:hlinkClick r:id="rId20"/>
          </p:cNvPr>
          <p:cNvSpPr/>
          <p:nvPr/>
        </p:nvSpPr>
        <p:spPr>
          <a:xfrm>
            <a:off x="3839732" y="3612344"/>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8" name="Rectangle 87">
            <a:hlinkClick r:id="rId21"/>
          </p:cNvPr>
          <p:cNvSpPr/>
          <p:nvPr/>
        </p:nvSpPr>
        <p:spPr>
          <a:xfrm>
            <a:off x="3825906" y="4242133"/>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89" name="Rectangle 88">
            <a:hlinkClick r:id="rId22"/>
          </p:cNvPr>
          <p:cNvSpPr/>
          <p:nvPr/>
        </p:nvSpPr>
        <p:spPr>
          <a:xfrm>
            <a:off x="3846849" y="4880883"/>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0" name="Rectangle 89">
            <a:hlinkClick r:id="rId23"/>
          </p:cNvPr>
          <p:cNvSpPr/>
          <p:nvPr/>
        </p:nvSpPr>
        <p:spPr>
          <a:xfrm>
            <a:off x="4611083" y="3626870"/>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1" name="Rectangle 90">
            <a:hlinkClick r:id="rId24"/>
          </p:cNvPr>
          <p:cNvSpPr/>
          <p:nvPr/>
        </p:nvSpPr>
        <p:spPr>
          <a:xfrm>
            <a:off x="4619005" y="4307080"/>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2" name="Rectangle 91">
            <a:hlinkClick r:id="rId25"/>
          </p:cNvPr>
          <p:cNvSpPr/>
          <p:nvPr/>
        </p:nvSpPr>
        <p:spPr>
          <a:xfrm>
            <a:off x="4619970" y="4865314"/>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3" name="Rectangle 92">
            <a:hlinkClick r:id="rId26"/>
          </p:cNvPr>
          <p:cNvSpPr/>
          <p:nvPr/>
        </p:nvSpPr>
        <p:spPr>
          <a:xfrm>
            <a:off x="5409496" y="3612645"/>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4" name="Rectangle 93">
            <a:hlinkClick r:id="rId27"/>
          </p:cNvPr>
          <p:cNvSpPr/>
          <p:nvPr/>
        </p:nvSpPr>
        <p:spPr>
          <a:xfrm>
            <a:off x="1535924" y="3643102"/>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5" name="Rectangle 94">
            <a:hlinkClick r:id="rId28"/>
          </p:cNvPr>
          <p:cNvSpPr/>
          <p:nvPr/>
        </p:nvSpPr>
        <p:spPr>
          <a:xfrm>
            <a:off x="5385179" y="2989286"/>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 </a:t>
            </a:r>
            <a:endParaRPr lang="en-US" dirty="0">
              <a:solidFill>
                <a:srgbClr val="FFFFFF"/>
              </a:solidFill>
            </a:endParaRPr>
          </a:p>
        </p:txBody>
      </p:sp>
      <p:sp>
        <p:nvSpPr>
          <p:cNvPr id="96" name="Rectangle 95">
            <a:hlinkClick r:id="rId29"/>
          </p:cNvPr>
          <p:cNvSpPr/>
          <p:nvPr/>
        </p:nvSpPr>
        <p:spPr>
          <a:xfrm>
            <a:off x="5371121" y="4242133"/>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7" name="Rectangle 96">
            <a:hlinkClick r:id="rId30"/>
          </p:cNvPr>
          <p:cNvSpPr/>
          <p:nvPr/>
        </p:nvSpPr>
        <p:spPr>
          <a:xfrm>
            <a:off x="5385179" y="4878044"/>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8" name="Rectangle 97">
            <a:hlinkClick r:id="rId31"/>
          </p:cNvPr>
          <p:cNvSpPr/>
          <p:nvPr/>
        </p:nvSpPr>
        <p:spPr>
          <a:xfrm>
            <a:off x="6156533" y="2364890"/>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 </a:t>
            </a:r>
            <a:endParaRPr lang="en-US" dirty="0">
              <a:solidFill>
                <a:srgbClr val="FFFFFF"/>
              </a:solidFill>
            </a:endParaRPr>
          </a:p>
        </p:txBody>
      </p:sp>
      <p:sp>
        <p:nvSpPr>
          <p:cNvPr id="99" name="Rectangle 98">
            <a:hlinkClick r:id="rId32"/>
          </p:cNvPr>
          <p:cNvSpPr/>
          <p:nvPr/>
        </p:nvSpPr>
        <p:spPr>
          <a:xfrm>
            <a:off x="6155131" y="2993725"/>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 </a:t>
            </a:r>
            <a:endParaRPr lang="en-US" dirty="0">
              <a:solidFill>
                <a:srgbClr val="FFFFFF"/>
              </a:solidFill>
            </a:endParaRPr>
          </a:p>
        </p:txBody>
      </p:sp>
      <p:sp>
        <p:nvSpPr>
          <p:cNvPr id="100" name="Rectangle 99">
            <a:hlinkClick r:id="rId33"/>
          </p:cNvPr>
          <p:cNvSpPr/>
          <p:nvPr/>
        </p:nvSpPr>
        <p:spPr>
          <a:xfrm>
            <a:off x="6152304" y="3623755"/>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 </a:t>
            </a:r>
            <a:endParaRPr lang="en-US" dirty="0">
              <a:solidFill>
                <a:srgbClr val="FFFFFF"/>
              </a:solidFill>
            </a:endParaRPr>
          </a:p>
        </p:txBody>
      </p:sp>
      <p:sp>
        <p:nvSpPr>
          <p:cNvPr id="101" name="Rectangle 100">
            <a:hlinkClick r:id="rId34"/>
          </p:cNvPr>
          <p:cNvSpPr/>
          <p:nvPr/>
        </p:nvSpPr>
        <p:spPr>
          <a:xfrm>
            <a:off x="6166663" y="4271817"/>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 </a:t>
            </a:r>
            <a:endParaRPr lang="en-US" dirty="0">
              <a:solidFill>
                <a:srgbClr val="FFFFFF"/>
              </a:solidFill>
            </a:endParaRPr>
          </a:p>
        </p:txBody>
      </p:sp>
      <p:sp>
        <p:nvSpPr>
          <p:cNvPr id="102" name="Rectangle 101">
            <a:hlinkClick r:id="rId35"/>
          </p:cNvPr>
          <p:cNvSpPr/>
          <p:nvPr/>
        </p:nvSpPr>
        <p:spPr>
          <a:xfrm>
            <a:off x="6159324" y="4890737"/>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 </a:t>
            </a:r>
            <a:endParaRPr lang="en-US" dirty="0">
              <a:solidFill>
                <a:srgbClr val="FFFFFF"/>
              </a:solidFill>
            </a:endParaRPr>
          </a:p>
        </p:txBody>
      </p:sp>
      <p:sp>
        <p:nvSpPr>
          <p:cNvPr id="103" name="Rectangle 102">
            <a:hlinkClick r:id="rId36"/>
          </p:cNvPr>
          <p:cNvSpPr/>
          <p:nvPr/>
        </p:nvSpPr>
        <p:spPr>
          <a:xfrm>
            <a:off x="6936485" y="1731810"/>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 </a:t>
            </a:r>
            <a:endParaRPr lang="en-US" dirty="0">
              <a:solidFill>
                <a:srgbClr val="FFFFFF"/>
              </a:solidFill>
            </a:endParaRPr>
          </a:p>
        </p:txBody>
      </p:sp>
      <p:sp>
        <p:nvSpPr>
          <p:cNvPr id="104" name="Rectangle 103">
            <a:hlinkClick r:id="rId37"/>
          </p:cNvPr>
          <p:cNvSpPr/>
          <p:nvPr/>
        </p:nvSpPr>
        <p:spPr>
          <a:xfrm>
            <a:off x="6944302" y="2348385"/>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 </a:t>
            </a:r>
            <a:endParaRPr lang="en-US" dirty="0">
              <a:solidFill>
                <a:srgbClr val="FFFFFF"/>
              </a:solidFill>
            </a:endParaRPr>
          </a:p>
        </p:txBody>
      </p:sp>
      <p:sp>
        <p:nvSpPr>
          <p:cNvPr id="105" name="Rectangle 104">
            <a:hlinkClick r:id="rId38"/>
          </p:cNvPr>
          <p:cNvSpPr/>
          <p:nvPr/>
        </p:nvSpPr>
        <p:spPr>
          <a:xfrm>
            <a:off x="6911773" y="3001061"/>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 </a:t>
            </a:r>
            <a:endParaRPr lang="en-US" dirty="0">
              <a:solidFill>
                <a:srgbClr val="FFFFFF"/>
              </a:solidFill>
            </a:endParaRPr>
          </a:p>
        </p:txBody>
      </p:sp>
      <p:sp>
        <p:nvSpPr>
          <p:cNvPr id="106" name="Rectangle 105">
            <a:hlinkClick r:id="rId39"/>
          </p:cNvPr>
          <p:cNvSpPr/>
          <p:nvPr/>
        </p:nvSpPr>
        <p:spPr>
          <a:xfrm>
            <a:off x="6933487" y="3633755"/>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 </a:t>
            </a:r>
            <a:endParaRPr lang="en-US" dirty="0">
              <a:solidFill>
                <a:srgbClr val="FFFFFF"/>
              </a:solidFill>
            </a:endParaRPr>
          </a:p>
        </p:txBody>
      </p:sp>
      <p:sp>
        <p:nvSpPr>
          <p:cNvPr id="107" name="Rectangle 106">
            <a:hlinkClick r:id="rId40"/>
          </p:cNvPr>
          <p:cNvSpPr/>
          <p:nvPr/>
        </p:nvSpPr>
        <p:spPr>
          <a:xfrm>
            <a:off x="6928773" y="4259490"/>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 </a:t>
            </a:r>
            <a:endParaRPr lang="en-US" dirty="0">
              <a:solidFill>
                <a:srgbClr val="FFFFFF"/>
              </a:solidFill>
            </a:endParaRPr>
          </a:p>
        </p:txBody>
      </p:sp>
      <p:sp>
        <p:nvSpPr>
          <p:cNvPr id="108" name="Rectangle 107">
            <a:hlinkClick r:id="rId41"/>
          </p:cNvPr>
          <p:cNvSpPr/>
          <p:nvPr/>
        </p:nvSpPr>
        <p:spPr>
          <a:xfrm>
            <a:off x="6929671" y="4883657"/>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 </a:t>
            </a:r>
            <a:endParaRPr lang="en-US" dirty="0">
              <a:solidFill>
                <a:srgbClr val="FFFFFF"/>
              </a:solidFill>
            </a:endParaRPr>
          </a:p>
        </p:txBody>
      </p:sp>
      <p:sp>
        <p:nvSpPr>
          <p:cNvPr id="109" name="Rectangle 108">
            <a:hlinkClick r:id="rId42"/>
          </p:cNvPr>
          <p:cNvSpPr/>
          <p:nvPr/>
        </p:nvSpPr>
        <p:spPr>
          <a:xfrm>
            <a:off x="7707357" y="1740160"/>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 </a:t>
            </a:r>
            <a:endParaRPr lang="en-US" dirty="0">
              <a:solidFill>
                <a:srgbClr val="FFFFFF"/>
              </a:solidFill>
            </a:endParaRPr>
          </a:p>
        </p:txBody>
      </p:sp>
      <p:sp>
        <p:nvSpPr>
          <p:cNvPr id="110" name="Rectangle 109">
            <a:hlinkClick r:id="rId43"/>
          </p:cNvPr>
          <p:cNvSpPr/>
          <p:nvPr/>
        </p:nvSpPr>
        <p:spPr>
          <a:xfrm>
            <a:off x="7706286" y="2358126"/>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 </a:t>
            </a:r>
            <a:endParaRPr lang="en-US" dirty="0">
              <a:solidFill>
                <a:srgbClr val="FFFFFF"/>
              </a:solidFill>
            </a:endParaRPr>
          </a:p>
        </p:txBody>
      </p:sp>
      <p:sp>
        <p:nvSpPr>
          <p:cNvPr id="111" name="Rectangle 110">
            <a:hlinkClick r:id="rId44"/>
          </p:cNvPr>
          <p:cNvSpPr/>
          <p:nvPr/>
        </p:nvSpPr>
        <p:spPr>
          <a:xfrm>
            <a:off x="7717843" y="3008553"/>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 </a:t>
            </a:r>
            <a:endParaRPr lang="en-US" dirty="0">
              <a:solidFill>
                <a:srgbClr val="FFFFFF"/>
              </a:solidFill>
            </a:endParaRPr>
          </a:p>
        </p:txBody>
      </p:sp>
      <p:sp>
        <p:nvSpPr>
          <p:cNvPr id="112" name="Rectangle 111">
            <a:hlinkClick r:id="rId45"/>
          </p:cNvPr>
          <p:cNvSpPr/>
          <p:nvPr/>
        </p:nvSpPr>
        <p:spPr>
          <a:xfrm>
            <a:off x="7717305" y="3623755"/>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 </a:t>
            </a:r>
            <a:endParaRPr lang="en-US" dirty="0">
              <a:solidFill>
                <a:srgbClr val="FFFFFF"/>
              </a:solidFill>
            </a:endParaRPr>
          </a:p>
        </p:txBody>
      </p:sp>
      <p:sp>
        <p:nvSpPr>
          <p:cNvPr id="113" name="Rectangle 112">
            <a:hlinkClick r:id="rId46"/>
          </p:cNvPr>
          <p:cNvSpPr/>
          <p:nvPr/>
        </p:nvSpPr>
        <p:spPr>
          <a:xfrm>
            <a:off x="7690883" y="4279266"/>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 </a:t>
            </a:r>
            <a:endParaRPr lang="en-US" dirty="0">
              <a:solidFill>
                <a:srgbClr val="FFFFFF"/>
              </a:solidFill>
            </a:endParaRPr>
          </a:p>
        </p:txBody>
      </p:sp>
      <p:sp>
        <p:nvSpPr>
          <p:cNvPr id="114" name="Rectangle 113">
            <a:hlinkClick r:id="rId47"/>
          </p:cNvPr>
          <p:cNvSpPr/>
          <p:nvPr/>
        </p:nvSpPr>
        <p:spPr>
          <a:xfrm>
            <a:off x="7654620" y="4898266"/>
            <a:ext cx="730087" cy="5860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FFFF"/>
                </a:solidFill>
              </a:rPr>
              <a:t> </a:t>
            </a:r>
            <a:endParaRPr lang="en-US" dirty="0">
              <a:solidFill>
                <a:srgbClr val="FFFFFF"/>
              </a:solidFill>
            </a:endParaRPr>
          </a:p>
        </p:txBody>
      </p:sp>
      <p:sp>
        <p:nvSpPr>
          <p:cNvPr id="4" name="TextBox 3"/>
          <p:cNvSpPr txBox="1"/>
          <p:nvPr/>
        </p:nvSpPr>
        <p:spPr>
          <a:xfrm>
            <a:off x="0" y="178006"/>
            <a:ext cx="9143999" cy="830997"/>
          </a:xfrm>
          <a:prstGeom prst="rect">
            <a:avLst/>
          </a:prstGeom>
        </p:spPr>
        <p:txBody>
          <a:bodyPr wrap="square" rtlCol="0">
            <a:spAutoFit/>
          </a:bodyPr>
          <a:lstStyle/>
          <a:p>
            <a:pPr algn="ctr"/>
            <a:r>
              <a:rPr lang="en-CA" sz="2400" b="1" dirty="0">
                <a:solidFill>
                  <a:srgbClr val="333333"/>
                </a:solidFill>
              </a:rPr>
              <a:t>Dive </a:t>
            </a:r>
            <a:r>
              <a:rPr lang="en-CA" sz="2400" b="1" dirty="0" smtClean="0">
                <a:solidFill>
                  <a:srgbClr val="333333"/>
                </a:solidFill>
              </a:rPr>
              <a:t>Deeper </a:t>
            </a:r>
            <a:r>
              <a:rPr lang="en-CA" sz="2400" b="1" dirty="0">
                <a:solidFill>
                  <a:srgbClr val="333333"/>
                </a:solidFill>
              </a:rPr>
              <a:t>I</a:t>
            </a:r>
            <a:r>
              <a:rPr lang="en-CA" sz="2400" b="1" dirty="0" smtClean="0">
                <a:solidFill>
                  <a:srgbClr val="333333"/>
                </a:solidFill>
              </a:rPr>
              <a:t>nto </a:t>
            </a:r>
            <a:r>
              <a:rPr lang="en-CA" sz="2400" b="1" dirty="0">
                <a:solidFill>
                  <a:srgbClr val="333333"/>
                </a:solidFill>
              </a:rPr>
              <a:t>O</a:t>
            </a:r>
            <a:r>
              <a:rPr lang="en-CA" sz="2400" b="1" dirty="0" smtClean="0">
                <a:solidFill>
                  <a:srgbClr val="333333"/>
                </a:solidFill>
              </a:rPr>
              <a:t>ur Research </a:t>
            </a:r>
          </a:p>
          <a:p>
            <a:pPr algn="ctr"/>
            <a:r>
              <a:rPr lang="en-CA" sz="2400" b="1" dirty="0" smtClean="0">
                <a:solidFill>
                  <a:srgbClr val="333333"/>
                </a:solidFill>
              </a:rPr>
              <a:t>by Clicking </a:t>
            </a:r>
            <a:r>
              <a:rPr lang="en-CA" sz="2400" b="1" dirty="0">
                <a:solidFill>
                  <a:srgbClr val="333333"/>
                </a:solidFill>
              </a:rPr>
              <a:t>O</a:t>
            </a:r>
            <a:r>
              <a:rPr lang="en-CA" sz="2400" b="1" dirty="0" smtClean="0">
                <a:solidFill>
                  <a:srgbClr val="333333"/>
                </a:solidFill>
              </a:rPr>
              <a:t>ne </a:t>
            </a:r>
            <a:r>
              <a:rPr lang="en-CA" sz="2400" b="1" dirty="0">
                <a:solidFill>
                  <a:srgbClr val="333333"/>
                </a:solidFill>
              </a:rPr>
              <a:t>of the </a:t>
            </a:r>
            <a:r>
              <a:rPr lang="en-CA" sz="2400" b="1" dirty="0" smtClean="0">
                <a:solidFill>
                  <a:srgbClr val="333333"/>
                </a:solidFill>
              </a:rPr>
              <a:t>Elements Below</a:t>
            </a:r>
            <a:endParaRPr lang="en-CA" sz="1200" dirty="0" smtClean="0">
              <a:solidFill>
                <a:srgbClr val="333333"/>
              </a:solidFill>
            </a:endParaRPr>
          </a:p>
        </p:txBody>
      </p:sp>
      <p:sp>
        <p:nvSpPr>
          <p:cNvPr id="120" name="TextBox 119"/>
          <p:cNvSpPr txBox="1"/>
          <p:nvPr/>
        </p:nvSpPr>
        <p:spPr>
          <a:xfrm>
            <a:off x="656476" y="6097277"/>
            <a:ext cx="7840920" cy="446276"/>
          </a:xfrm>
          <a:prstGeom prst="rect">
            <a:avLst/>
          </a:prstGeom>
        </p:spPr>
        <p:txBody>
          <a:bodyPr wrap="square" rtlCol="0">
            <a:spAutoFit/>
          </a:bodyPr>
          <a:lstStyle/>
          <a:p>
            <a:r>
              <a:rPr lang="en-CA" sz="1100" dirty="0" smtClean="0">
                <a:solidFill>
                  <a:srgbClr val="333333"/>
                </a:solidFill>
                <a:ea typeface="Roboto" panose="02000000000000000000" pitchFamily="2" charset="0"/>
              </a:rPr>
              <a:t>Find out how Info-Tech makes your job easier.  	  </a:t>
            </a:r>
            <a:r>
              <a:rPr lang="en-CA" sz="1100" b="1" dirty="0" smtClean="0">
                <a:solidFill>
                  <a:srgbClr val="96B8D2">
                    <a:lumMod val="50000"/>
                  </a:srgbClr>
                </a:solidFill>
                <a:ea typeface="Roboto" panose="02000000000000000000" pitchFamily="2" charset="0"/>
              </a:rPr>
              <a:t>Contact Us Today:</a:t>
            </a:r>
            <a:r>
              <a:rPr lang="en-CA" sz="1100" b="1" dirty="0" smtClean="0">
                <a:solidFill>
                  <a:srgbClr val="333333"/>
                </a:solidFill>
                <a:ea typeface="Roboto" panose="02000000000000000000" pitchFamily="2" charset="0"/>
              </a:rPr>
              <a:t> </a:t>
            </a:r>
            <a:r>
              <a:rPr lang="en-CA" sz="1100" dirty="0" smtClean="0">
                <a:solidFill>
                  <a:srgbClr val="333333"/>
                </a:solidFill>
              </a:rPr>
              <a:t>Toll-Free </a:t>
            </a:r>
            <a:r>
              <a:rPr lang="en-CA" sz="1100" dirty="0">
                <a:solidFill>
                  <a:srgbClr val="333333"/>
                </a:solidFill>
              </a:rPr>
              <a:t>(US &amp; Canada</a:t>
            </a:r>
            <a:r>
              <a:rPr lang="en-CA" sz="1100" dirty="0" smtClean="0">
                <a:solidFill>
                  <a:srgbClr val="333333"/>
                </a:solidFill>
              </a:rPr>
              <a:t>): </a:t>
            </a:r>
            <a:r>
              <a:rPr lang="en-CA" sz="1100" b="1" dirty="0" smtClean="0">
                <a:solidFill>
                  <a:srgbClr val="333333"/>
                </a:solidFill>
              </a:rPr>
              <a:t>1-888-670-8889</a:t>
            </a:r>
            <a:endParaRPr lang="en-CA" sz="1100" b="1" dirty="0">
              <a:solidFill>
                <a:srgbClr val="333333"/>
              </a:solidFill>
            </a:endParaRPr>
          </a:p>
          <a:p>
            <a:r>
              <a:rPr lang="en-CA" sz="1200" dirty="0" smtClean="0">
                <a:solidFill>
                  <a:srgbClr val="333333"/>
                </a:solidFill>
                <a:ea typeface="Roboto" panose="02000000000000000000" pitchFamily="2" charset="0"/>
              </a:rPr>
              <a:t>					 </a:t>
            </a:r>
          </a:p>
        </p:txBody>
      </p:sp>
      <p:sp>
        <p:nvSpPr>
          <p:cNvPr id="123" name="Rectangle 122"/>
          <p:cNvSpPr/>
          <p:nvPr/>
        </p:nvSpPr>
        <p:spPr>
          <a:xfrm>
            <a:off x="2100649" y="1631093"/>
            <a:ext cx="4390767" cy="1090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rgbClr val="FFFFFF"/>
              </a:solidFill>
            </a:endParaRPr>
          </a:p>
        </p:txBody>
      </p:sp>
      <p:grpSp>
        <p:nvGrpSpPr>
          <p:cNvPr id="2" name="Group 1"/>
          <p:cNvGrpSpPr/>
          <p:nvPr/>
        </p:nvGrpSpPr>
        <p:grpSpPr>
          <a:xfrm>
            <a:off x="-10926" y="6519972"/>
            <a:ext cx="9154925" cy="338028"/>
            <a:chOff x="-10926" y="6519972"/>
            <a:chExt cx="9154925" cy="338028"/>
          </a:xfrm>
        </p:grpSpPr>
        <p:sp>
          <p:nvSpPr>
            <p:cNvPr id="56" name="Rectangle 55"/>
            <p:cNvSpPr/>
            <p:nvPr/>
          </p:nvSpPr>
          <p:spPr>
            <a:xfrm>
              <a:off x="-10926" y="6519972"/>
              <a:ext cx="9154925" cy="338028"/>
            </a:xfrm>
            <a:prstGeom prst="rect">
              <a:avLst/>
            </a:prstGeom>
            <a:solidFill>
              <a:srgbClr val="243F54"/>
            </a:solidFill>
            <a:ln w="25400" cap="flat" cmpd="sng" algn="ctr">
              <a:noFill/>
              <a:prstDash val="solid"/>
            </a:ln>
            <a:effectLst/>
          </p:spPr>
          <p:txBody>
            <a:bodyPr rtlCol="0" anchor="ctr"/>
            <a:lstStyle/>
            <a:p>
              <a:pPr marL="266700" algn="r" fontAlgn="base">
                <a:spcBef>
                  <a:spcPct val="0"/>
                </a:spcBef>
                <a:spcAft>
                  <a:spcPct val="0"/>
                </a:spcAft>
              </a:pPr>
              <a:r>
                <a:rPr lang="en-CA" sz="1000" kern="0" dirty="0">
                  <a:solidFill>
                    <a:srgbClr val="FFFFFF"/>
                  </a:solidFill>
                </a:rPr>
                <a:t>Info-Tech Research </a:t>
              </a:r>
              <a:r>
                <a:rPr lang="en-CA" sz="1000" kern="0" dirty="0" smtClean="0">
                  <a:solidFill>
                    <a:srgbClr val="FFFFFF"/>
                  </a:solidFill>
                </a:rPr>
                <a:t>Group	</a:t>
              </a:r>
              <a:endParaRPr lang="en-CA" sz="1000" kern="0" dirty="0">
                <a:solidFill>
                  <a:srgbClr val="FFFFFF"/>
                </a:solidFill>
              </a:endParaRPr>
            </a:p>
          </p:txBody>
        </p:sp>
        <p:sp>
          <p:nvSpPr>
            <p:cNvPr id="57" name="Rectangle 56"/>
            <p:cNvSpPr/>
            <p:nvPr/>
          </p:nvSpPr>
          <p:spPr>
            <a:xfrm>
              <a:off x="235297" y="6589331"/>
              <a:ext cx="1224136"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CA" b="1" dirty="0" smtClean="0">
                  <a:solidFill>
                    <a:srgbClr val="FFFFFF">
                      <a:lumMod val="85000"/>
                    </a:srgbClr>
                  </a:solidFill>
                  <a:cs typeface="Arial" panose="020B0604020202020204" pitchFamily="34" charset="0"/>
                </a:rPr>
                <a:t>SAMPLE</a:t>
              </a:r>
              <a:endParaRPr lang="en-CA" b="1" dirty="0">
                <a:solidFill>
                  <a:srgbClr val="FFFFFF">
                    <a:lumMod val="85000"/>
                  </a:srgbClr>
                </a:solidFill>
                <a:cs typeface="Arial" panose="020B0604020202020204" pitchFamily="34" charset="0"/>
              </a:endParaRPr>
            </a:p>
          </p:txBody>
        </p:sp>
      </p:grpSp>
    </p:spTree>
    <p:extLst>
      <p:ext uri="{BB962C8B-B14F-4D97-AF65-F5344CB8AC3E}">
        <p14:creationId xmlns:p14="http://schemas.microsoft.com/office/powerpoint/2010/main" val="30338850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43F54"/>
        </a:solidFill>
        <a:effectLst/>
      </p:bgPr>
    </p:bg>
    <p:spTree>
      <p:nvGrpSpPr>
        <p:cNvPr id="1" name=""/>
        <p:cNvGrpSpPr/>
        <p:nvPr/>
      </p:nvGrpSpPr>
      <p:grpSpPr>
        <a:xfrm>
          <a:off x="0" y="0"/>
          <a:ext cx="0" cy="0"/>
          <a:chOff x="0" y="0"/>
          <a:chExt cx="0" cy="0"/>
        </a:xfrm>
      </p:grpSpPr>
      <p:sp>
        <p:nvSpPr>
          <p:cNvPr id="8" name="TextBox 7"/>
          <p:cNvSpPr txBox="1"/>
          <p:nvPr/>
        </p:nvSpPr>
        <p:spPr>
          <a:xfrm>
            <a:off x="1151133" y="2015670"/>
            <a:ext cx="6916625" cy="3485570"/>
          </a:xfrm>
          <a:prstGeom prst="rect">
            <a:avLst/>
          </a:prstGeom>
        </p:spPr>
        <p:txBody>
          <a:bodyPr wrap="square" rtlCol="0">
            <a:spAutoFit/>
          </a:bodyPr>
          <a:lstStyle/>
          <a:p>
            <a:pPr>
              <a:spcAft>
                <a:spcPts val="500"/>
              </a:spcAft>
            </a:pPr>
            <a:r>
              <a:rPr lang="en-CA" sz="1600" i="1" dirty="0" smtClean="0">
                <a:solidFill>
                  <a:schemeClr val="bg1"/>
                </a:solidFill>
                <a:latin typeface="+mj-lt"/>
              </a:rPr>
              <a:t>History </a:t>
            </a:r>
            <a:r>
              <a:rPr lang="en-CA" sz="1600" i="1" dirty="0">
                <a:solidFill>
                  <a:schemeClr val="bg1"/>
                </a:solidFill>
                <a:latin typeface="+mj-lt"/>
              </a:rPr>
              <a:t>teaches us to be careful when adopting </a:t>
            </a:r>
            <a:r>
              <a:rPr lang="en-CA" sz="1600" i="1" dirty="0" smtClean="0">
                <a:solidFill>
                  <a:schemeClr val="bg1"/>
                </a:solidFill>
                <a:latin typeface="+mj-lt"/>
              </a:rPr>
              <a:t>new trending technologies. It pays to wait until the second or third wave of interest, until the technology sufficiently matures for enterprise use. </a:t>
            </a:r>
          </a:p>
          <a:p>
            <a:pPr>
              <a:spcAft>
                <a:spcPts val="500"/>
              </a:spcAft>
            </a:pPr>
            <a:r>
              <a:rPr lang="en-CA" sz="1600" i="1" dirty="0" smtClean="0">
                <a:solidFill>
                  <a:schemeClr val="bg1"/>
                </a:solidFill>
                <a:latin typeface="+mj-lt"/>
              </a:rPr>
              <a:t>If that wisdom holds true for robotic process automation, now is the time for adoption, as it has existed since the 1990s (albeit in simpler forms). However, artificial intelligence began in 1956, but it’s far from clear whether it is </a:t>
            </a:r>
            <a:r>
              <a:rPr lang="en-CA" sz="1600" i="1" dirty="0">
                <a:solidFill>
                  <a:schemeClr val="bg1"/>
                </a:solidFill>
                <a:latin typeface="+mj-lt"/>
              </a:rPr>
              <a:t>r</a:t>
            </a:r>
            <a:r>
              <a:rPr lang="en-CA" sz="1600" i="1" dirty="0" smtClean="0">
                <a:solidFill>
                  <a:schemeClr val="bg1"/>
                </a:solidFill>
                <a:latin typeface="+mj-lt"/>
              </a:rPr>
              <a:t>eady for adoption </a:t>
            </a:r>
            <a:r>
              <a:rPr lang="en-CA" sz="1600" i="1" dirty="0">
                <a:solidFill>
                  <a:schemeClr val="bg1"/>
                </a:solidFill>
                <a:latin typeface="+mj-lt"/>
              </a:rPr>
              <a:t>beyond “simple” applications such as chatbots and supervised machine </a:t>
            </a:r>
            <a:r>
              <a:rPr lang="en-CA" sz="1600" i="1" dirty="0" smtClean="0">
                <a:solidFill>
                  <a:schemeClr val="bg1"/>
                </a:solidFill>
                <a:latin typeface="+mj-lt"/>
              </a:rPr>
              <a:t>learning.</a:t>
            </a:r>
          </a:p>
          <a:p>
            <a:pPr>
              <a:spcAft>
                <a:spcPts val="500"/>
              </a:spcAft>
            </a:pPr>
            <a:r>
              <a:rPr lang="en-CA" sz="1600" i="1" dirty="0" smtClean="0">
                <a:solidFill>
                  <a:schemeClr val="bg1"/>
                </a:solidFill>
                <a:latin typeface="+mj-lt"/>
              </a:rPr>
              <a:t>Regardless, marketing hype for said technologies drives your stakeholders to your </a:t>
            </a:r>
            <a:r>
              <a:rPr lang="en-CA" sz="1600" i="1" dirty="0">
                <a:solidFill>
                  <a:schemeClr val="bg1"/>
                </a:solidFill>
                <a:latin typeface="+mj-lt"/>
              </a:rPr>
              <a:t>door with </a:t>
            </a:r>
            <a:r>
              <a:rPr lang="en-CA" sz="1600" i="1" dirty="0" smtClean="0">
                <a:solidFill>
                  <a:schemeClr val="bg1"/>
                </a:solidFill>
                <a:latin typeface="+mj-lt"/>
              </a:rPr>
              <a:t>high hopes, aspirations, and possibly unrealistic </a:t>
            </a:r>
            <a:r>
              <a:rPr lang="en-CA" sz="1600" i="1" dirty="0">
                <a:solidFill>
                  <a:schemeClr val="bg1"/>
                </a:solidFill>
                <a:latin typeface="+mj-lt"/>
              </a:rPr>
              <a:t>expectations. </a:t>
            </a:r>
            <a:r>
              <a:rPr lang="en-CA" sz="1600" i="1" dirty="0" smtClean="0">
                <a:solidFill>
                  <a:schemeClr val="bg1"/>
                </a:solidFill>
                <a:latin typeface="+mj-lt"/>
              </a:rPr>
              <a:t>It behooves us IT professionals to reconcile them with reality. </a:t>
            </a:r>
          </a:p>
          <a:p>
            <a:pPr>
              <a:spcAft>
                <a:spcPts val="500"/>
              </a:spcAft>
            </a:pPr>
            <a:r>
              <a:rPr lang="en-CA" sz="1600" i="1" dirty="0" smtClean="0">
                <a:solidFill>
                  <a:schemeClr val="bg1"/>
                </a:solidFill>
                <a:latin typeface="+mj-lt"/>
              </a:rPr>
              <a:t>This is a difficult and delicate task, and we’re here to help.</a:t>
            </a:r>
            <a:endParaRPr lang="en-CA" sz="1600" i="1" dirty="0">
              <a:solidFill>
                <a:schemeClr val="bg1"/>
              </a:solidFill>
              <a:latin typeface="+mj-lt"/>
            </a:endParaRPr>
          </a:p>
        </p:txBody>
      </p:sp>
      <p:sp>
        <p:nvSpPr>
          <p:cNvPr id="9" name="TextBox 8"/>
          <p:cNvSpPr txBox="1"/>
          <p:nvPr/>
        </p:nvSpPr>
        <p:spPr>
          <a:xfrm>
            <a:off x="3486264" y="5501240"/>
            <a:ext cx="4460917" cy="738664"/>
          </a:xfrm>
          <a:prstGeom prst="rect">
            <a:avLst/>
          </a:prstGeom>
        </p:spPr>
        <p:txBody>
          <a:bodyPr wrap="square" rtlCol="0">
            <a:spAutoFit/>
          </a:bodyPr>
          <a:lstStyle/>
          <a:p>
            <a:pPr algn="r"/>
            <a:r>
              <a:rPr lang="en-CA" sz="1400" b="1" dirty="0" smtClean="0">
                <a:solidFill>
                  <a:schemeClr val="bg1"/>
                </a:solidFill>
              </a:rPr>
              <a:t>W. David Lee, PhD, PMP, </a:t>
            </a:r>
          </a:p>
          <a:p>
            <a:pPr algn="r"/>
            <a:r>
              <a:rPr lang="en-CA" sz="1400" dirty="0" smtClean="0">
                <a:solidFill>
                  <a:schemeClr val="bg1"/>
                </a:solidFill>
              </a:rPr>
              <a:t>Consulting Analyst, Applications Practice </a:t>
            </a:r>
            <a:br>
              <a:rPr lang="en-CA" sz="1400" dirty="0" smtClean="0">
                <a:solidFill>
                  <a:schemeClr val="bg1"/>
                </a:solidFill>
              </a:rPr>
            </a:br>
            <a:r>
              <a:rPr lang="en-CA" sz="1400" dirty="0" smtClean="0">
                <a:solidFill>
                  <a:schemeClr val="bg1"/>
                </a:solidFill>
              </a:rPr>
              <a:t>Info-Tech Research Group</a:t>
            </a:r>
          </a:p>
        </p:txBody>
      </p:sp>
      <p:sp>
        <p:nvSpPr>
          <p:cNvPr id="10" name="TextBox 9"/>
          <p:cNvSpPr txBox="1"/>
          <p:nvPr/>
        </p:nvSpPr>
        <p:spPr>
          <a:xfrm>
            <a:off x="545852" y="1384161"/>
            <a:ext cx="7384343" cy="461665"/>
          </a:xfrm>
          <a:prstGeom prst="rect">
            <a:avLst/>
          </a:prstGeom>
        </p:spPr>
        <p:txBody>
          <a:bodyPr wrap="square" rtlCol="0">
            <a:spAutoFit/>
          </a:bodyPr>
          <a:lstStyle/>
          <a:p>
            <a:r>
              <a:rPr lang="en-CA" sz="1600" b="1" dirty="0" smtClean="0">
                <a:solidFill>
                  <a:schemeClr val="bg1"/>
                </a:solidFill>
              </a:rPr>
              <a:t>IT must play the role of a realist in the face of trending technologies.</a:t>
            </a:r>
            <a:r>
              <a:rPr lang="en-CA" sz="2400" b="1" dirty="0" smtClean="0">
                <a:solidFill>
                  <a:schemeClr val="bg1"/>
                </a:solidFill>
              </a:rPr>
              <a:t> </a:t>
            </a:r>
            <a:endParaRPr lang="en-CA" sz="1600" b="1" dirty="0">
              <a:solidFill>
                <a:schemeClr val="bg1"/>
              </a:solidFill>
            </a:endParaRPr>
          </a:p>
        </p:txBody>
      </p:sp>
      <p:sp>
        <p:nvSpPr>
          <p:cNvPr id="11" name="Rectangle 10"/>
          <p:cNvSpPr/>
          <p:nvPr/>
        </p:nvSpPr>
        <p:spPr>
          <a:xfrm>
            <a:off x="1" y="356594"/>
            <a:ext cx="9144000" cy="109700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33400"/>
            <a:r>
              <a:rPr lang="en-CA" sz="4000" b="1" dirty="0">
                <a:solidFill>
                  <a:schemeClr val="bg1"/>
                </a:solidFill>
              </a:rPr>
              <a:t>ANALYST PERSPECTIVE </a:t>
            </a:r>
          </a:p>
        </p:txBody>
      </p:sp>
      <p:pic>
        <p:nvPicPr>
          <p:cNvPr id="14" name="Picture 108"/>
          <p:cNvPicPr>
            <a:picLocks noChangeAspect="1"/>
          </p:cNvPicPr>
          <p:nvPr/>
        </p:nvPicPr>
        <p:blipFill>
          <a:blip r:embed="rId2"/>
          <a:stretch>
            <a:fillRect/>
          </a:stretch>
        </p:blipFill>
        <p:spPr>
          <a:xfrm>
            <a:off x="545852" y="1855124"/>
            <a:ext cx="693419" cy="501622"/>
          </a:xfrm>
          <a:prstGeom prst="rect">
            <a:avLst/>
          </a:prstGeom>
        </p:spPr>
      </p:pic>
      <p:pic>
        <p:nvPicPr>
          <p:cNvPr id="15" name="Picture 109"/>
          <p:cNvPicPr>
            <a:picLocks noChangeAspect="1"/>
          </p:cNvPicPr>
          <p:nvPr/>
        </p:nvPicPr>
        <p:blipFill>
          <a:blip r:embed="rId3"/>
          <a:stretch>
            <a:fillRect/>
          </a:stretch>
        </p:blipFill>
        <p:spPr>
          <a:xfrm>
            <a:off x="7663959" y="4885529"/>
            <a:ext cx="674751" cy="615711"/>
          </a:xfrm>
          <a:prstGeom prst="rect">
            <a:avLst/>
          </a:prstGeom>
        </p:spPr>
      </p:pic>
      <p:grpSp>
        <p:nvGrpSpPr>
          <p:cNvPr id="12" name="Group 11"/>
          <p:cNvGrpSpPr/>
          <p:nvPr/>
        </p:nvGrpSpPr>
        <p:grpSpPr>
          <a:xfrm>
            <a:off x="1" y="6517587"/>
            <a:ext cx="9144000" cy="338028"/>
            <a:chOff x="-10926" y="6519972"/>
            <a:chExt cx="9154925" cy="338028"/>
          </a:xfrm>
        </p:grpSpPr>
        <p:sp>
          <p:nvSpPr>
            <p:cNvPr id="13" name="Rectangle 12"/>
            <p:cNvSpPr/>
            <p:nvPr/>
          </p:nvSpPr>
          <p:spPr>
            <a:xfrm>
              <a:off x="-10926" y="6519972"/>
              <a:ext cx="9154925" cy="338028"/>
            </a:xfrm>
            <a:prstGeom prst="rect">
              <a:avLst/>
            </a:prstGeom>
            <a:solidFill>
              <a:srgbClr val="243F54"/>
            </a:solidFill>
            <a:ln w="25400" cap="flat" cmpd="sng" algn="ctr">
              <a:noFill/>
              <a:prstDash val="solid"/>
            </a:ln>
            <a:effectLst/>
          </p:spPr>
          <p:txBody>
            <a:bodyPr rtlCol="0" anchor="ctr"/>
            <a:lstStyle/>
            <a:p>
              <a:pPr marL="266700" algn="r" fontAlgn="base">
                <a:spcBef>
                  <a:spcPct val="0"/>
                </a:spcBef>
                <a:spcAft>
                  <a:spcPct val="0"/>
                </a:spcAft>
              </a:pPr>
              <a:r>
                <a:rPr lang="en-CA" sz="1000" kern="0" dirty="0">
                  <a:solidFill>
                    <a:srgbClr val="FFFFFF"/>
                  </a:solidFill>
                </a:rPr>
                <a:t>Info-Tech Research </a:t>
              </a:r>
              <a:r>
                <a:rPr lang="en-CA" sz="1000" kern="0" dirty="0" smtClean="0">
                  <a:solidFill>
                    <a:srgbClr val="FFFFFF"/>
                  </a:solidFill>
                </a:rPr>
                <a:t>Group	</a:t>
              </a:r>
              <a:endParaRPr lang="en-CA" sz="1000" kern="0" dirty="0">
                <a:solidFill>
                  <a:srgbClr val="FFFFFF"/>
                </a:solidFill>
              </a:endParaRPr>
            </a:p>
          </p:txBody>
        </p:sp>
        <p:sp>
          <p:nvSpPr>
            <p:cNvPr id="16" name="Rectangle 15"/>
            <p:cNvSpPr/>
            <p:nvPr/>
          </p:nvSpPr>
          <p:spPr>
            <a:xfrm>
              <a:off x="235297" y="6589331"/>
              <a:ext cx="1224136"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CA" b="1" dirty="0" smtClean="0">
                  <a:solidFill>
                    <a:srgbClr val="FFFFFF">
                      <a:lumMod val="85000"/>
                    </a:srgbClr>
                  </a:solidFill>
                  <a:cs typeface="Arial" panose="020B0604020202020204" pitchFamily="34" charset="0"/>
                </a:rPr>
                <a:t>SAMPLE</a:t>
              </a:r>
              <a:endParaRPr lang="en-CA" b="1" dirty="0">
                <a:solidFill>
                  <a:srgbClr val="FFFFFF">
                    <a:lumMod val="85000"/>
                  </a:srgbClr>
                </a:solidFill>
                <a:cs typeface="Arial" panose="020B0604020202020204" pitchFamily="34" charset="0"/>
              </a:endParaRPr>
            </a:p>
          </p:txBody>
        </p:sp>
      </p:grpSp>
    </p:spTree>
    <p:extLst>
      <p:ext uri="{BB962C8B-B14F-4D97-AF65-F5344CB8AC3E}">
        <p14:creationId xmlns:p14="http://schemas.microsoft.com/office/powerpoint/2010/main" val="22736799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smtClean="0"/>
              <a:t>Our understanding of the problem</a:t>
            </a:r>
            <a:endParaRPr lang="en-US" dirty="0"/>
          </a:p>
        </p:txBody>
      </p:sp>
      <p:sp>
        <p:nvSpPr>
          <p:cNvPr id="13" name="Text Placeholder 12"/>
          <p:cNvSpPr>
            <a:spLocks noGrp="1"/>
          </p:cNvSpPr>
          <p:nvPr>
            <p:ph type="body" sz="quarter" idx="16"/>
          </p:nvPr>
        </p:nvSpPr>
        <p:spPr/>
        <p:txBody>
          <a:bodyPr/>
          <a:lstStyle/>
          <a:p>
            <a:r>
              <a:rPr lang="en-US" sz="1300" dirty="0" smtClean="0"/>
              <a:t>CIOs and CTOs</a:t>
            </a:r>
          </a:p>
          <a:p>
            <a:r>
              <a:rPr lang="en-US" sz="1300" dirty="0" smtClean="0"/>
              <a:t>Chief Innovation Officers</a:t>
            </a:r>
          </a:p>
          <a:p>
            <a:r>
              <a:rPr lang="en-US" sz="1300" dirty="0" smtClean="0"/>
              <a:t>Business Relationship Managers</a:t>
            </a:r>
          </a:p>
          <a:p>
            <a:r>
              <a:rPr lang="en-US" sz="1300" dirty="0" smtClean="0"/>
              <a:t>Business Analysts</a:t>
            </a:r>
            <a:endParaRPr lang="en-US" sz="1300" dirty="0"/>
          </a:p>
        </p:txBody>
      </p:sp>
      <p:sp>
        <p:nvSpPr>
          <p:cNvPr id="14" name="Text Placeholder 13"/>
          <p:cNvSpPr>
            <a:spLocks noGrp="1"/>
          </p:cNvSpPr>
          <p:nvPr>
            <p:ph type="body" sz="quarter" idx="26"/>
          </p:nvPr>
        </p:nvSpPr>
        <p:spPr/>
        <p:txBody>
          <a:bodyPr/>
          <a:lstStyle/>
          <a:p>
            <a:r>
              <a:rPr lang="en-US" sz="1300" dirty="0" smtClean="0"/>
              <a:t>Discover robotic process automation (RPA), and how it differentiates from other automation technologies.</a:t>
            </a:r>
          </a:p>
          <a:p>
            <a:r>
              <a:rPr lang="en-US" sz="1300" dirty="0" smtClean="0"/>
              <a:t>Understand the benefits and risks of complementing RPA with artificial intelligence (AI).</a:t>
            </a:r>
          </a:p>
          <a:p>
            <a:r>
              <a:rPr lang="en-US" sz="1300" dirty="0" smtClean="0"/>
              <a:t>Identify and analyze your business processes to determine best fit for automation with RPA.</a:t>
            </a:r>
          </a:p>
          <a:p>
            <a:r>
              <a:rPr lang="en-US" sz="1300" dirty="0" smtClean="0"/>
              <a:t>Communicate RPA’s potential quantitative and qualitative benefits to stakeholders.</a:t>
            </a:r>
            <a:endParaRPr lang="en-US" sz="1300" dirty="0"/>
          </a:p>
        </p:txBody>
      </p:sp>
      <p:sp>
        <p:nvSpPr>
          <p:cNvPr id="15" name="Text Placeholder 14"/>
          <p:cNvSpPr>
            <a:spLocks noGrp="1"/>
          </p:cNvSpPr>
          <p:nvPr>
            <p:ph type="body" sz="quarter" idx="27"/>
          </p:nvPr>
        </p:nvSpPr>
        <p:spPr/>
        <p:txBody>
          <a:bodyPr/>
          <a:lstStyle/>
          <a:p>
            <a:r>
              <a:rPr lang="en-US" sz="1300" dirty="0" smtClean="0"/>
              <a:t>CEOs, COOs, CFOs</a:t>
            </a:r>
          </a:p>
          <a:p>
            <a:r>
              <a:rPr lang="en-US" sz="1300" dirty="0" smtClean="0"/>
              <a:t>Line of Business (LOB) Owners</a:t>
            </a:r>
          </a:p>
          <a:p>
            <a:r>
              <a:rPr lang="en-US" sz="1300" dirty="0" smtClean="0"/>
              <a:t>Business Process Managers</a:t>
            </a:r>
          </a:p>
          <a:p>
            <a:r>
              <a:rPr lang="en-US" sz="1300" dirty="0" smtClean="0"/>
              <a:t>Process Improvement Analysts</a:t>
            </a:r>
            <a:endParaRPr lang="en-US" sz="1300" dirty="0"/>
          </a:p>
          <a:p>
            <a:endParaRPr lang="en-US" dirty="0"/>
          </a:p>
        </p:txBody>
      </p:sp>
      <p:sp>
        <p:nvSpPr>
          <p:cNvPr id="16" name="Text Placeholder 15"/>
          <p:cNvSpPr>
            <a:spLocks noGrp="1"/>
          </p:cNvSpPr>
          <p:nvPr>
            <p:ph type="body" sz="quarter" idx="28"/>
          </p:nvPr>
        </p:nvSpPr>
        <p:spPr/>
        <p:txBody>
          <a:bodyPr/>
          <a:lstStyle/>
          <a:p>
            <a:r>
              <a:rPr lang="en-US" sz="1300" dirty="0" smtClean="0"/>
              <a:t>Discover RPA, and how it enables business units to automate routine, repetitive work faster.</a:t>
            </a:r>
          </a:p>
          <a:p>
            <a:r>
              <a:rPr lang="en-US" sz="1300" dirty="0" smtClean="0"/>
              <a:t>Understand the benefits and risks of complementing RPA with AI. </a:t>
            </a:r>
          </a:p>
          <a:p>
            <a:r>
              <a:rPr lang="en-US" sz="1300" dirty="0" smtClean="0"/>
              <a:t>Estimate the economic impact of RPA on business units.</a:t>
            </a:r>
          </a:p>
          <a:p>
            <a:endParaRPr lang="en-US" dirty="0"/>
          </a:p>
        </p:txBody>
      </p:sp>
      <p:grpSp>
        <p:nvGrpSpPr>
          <p:cNvPr id="7" name="Group 6"/>
          <p:cNvGrpSpPr/>
          <p:nvPr/>
        </p:nvGrpSpPr>
        <p:grpSpPr>
          <a:xfrm>
            <a:off x="-10926" y="6519972"/>
            <a:ext cx="9154925" cy="338028"/>
            <a:chOff x="-10926" y="6519972"/>
            <a:chExt cx="9154925" cy="338028"/>
          </a:xfrm>
        </p:grpSpPr>
        <p:sp>
          <p:nvSpPr>
            <p:cNvPr id="8" name="Rectangle 7"/>
            <p:cNvSpPr/>
            <p:nvPr/>
          </p:nvSpPr>
          <p:spPr>
            <a:xfrm>
              <a:off x="-10926" y="6519972"/>
              <a:ext cx="9154925" cy="338028"/>
            </a:xfrm>
            <a:prstGeom prst="rect">
              <a:avLst/>
            </a:prstGeom>
            <a:solidFill>
              <a:srgbClr val="243F54"/>
            </a:solidFill>
            <a:ln w="25400" cap="flat" cmpd="sng" algn="ctr">
              <a:noFill/>
              <a:prstDash val="solid"/>
            </a:ln>
            <a:effectLst/>
          </p:spPr>
          <p:txBody>
            <a:bodyPr rtlCol="0" anchor="ctr"/>
            <a:lstStyle/>
            <a:p>
              <a:pPr marL="266700" algn="r" fontAlgn="base">
                <a:spcBef>
                  <a:spcPct val="0"/>
                </a:spcBef>
                <a:spcAft>
                  <a:spcPct val="0"/>
                </a:spcAft>
              </a:pPr>
              <a:r>
                <a:rPr lang="en-CA" sz="1000" kern="0" dirty="0">
                  <a:solidFill>
                    <a:srgbClr val="FFFFFF"/>
                  </a:solidFill>
                </a:rPr>
                <a:t>Info-Tech Research </a:t>
              </a:r>
              <a:r>
                <a:rPr lang="en-CA" sz="1000" kern="0" dirty="0" smtClean="0">
                  <a:solidFill>
                    <a:srgbClr val="FFFFFF"/>
                  </a:solidFill>
                </a:rPr>
                <a:t>Group	</a:t>
              </a:r>
              <a:endParaRPr lang="en-CA" sz="1000" kern="0" dirty="0">
                <a:solidFill>
                  <a:srgbClr val="FFFFFF"/>
                </a:solidFill>
              </a:endParaRPr>
            </a:p>
          </p:txBody>
        </p:sp>
        <p:sp>
          <p:nvSpPr>
            <p:cNvPr id="9" name="Rectangle 8"/>
            <p:cNvSpPr/>
            <p:nvPr/>
          </p:nvSpPr>
          <p:spPr>
            <a:xfrm>
              <a:off x="235297" y="6589331"/>
              <a:ext cx="1224136"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CA" b="1" dirty="0" smtClean="0">
                  <a:solidFill>
                    <a:srgbClr val="FFFFFF">
                      <a:lumMod val="85000"/>
                    </a:srgbClr>
                  </a:solidFill>
                  <a:cs typeface="Arial" panose="020B0604020202020204" pitchFamily="34" charset="0"/>
                </a:rPr>
                <a:t>SAMPLE</a:t>
              </a:r>
              <a:endParaRPr lang="en-CA" b="1" dirty="0">
                <a:solidFill>
                  <a:srgbClr val="FFFFFF">
                    <a:lumMod val="85000"/>
                  </a:srgbClr>
                </a:solidFill>
                <a:cs typeface="Arial" panose="020B0604020202020204" pitchFamily="34" charset="0"/>
              </a:endParaRPr>
            </a:p>
          </p:txBody>
        </p:sp>
      </p:grpSp>
    </p:spTree>
    <p:extLst>
      <p:ext uri="{BB962C8B-B14F-4D97-AF65-F5344CB8AC3E}">
        <p14:creationId xmlns:p14="http://schemas.microsoft.com/office/powerpoint/2010/main" val="26199002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Executive summary</a:t>
            </a:r>
            <a:endParaRPr lang="en-US" dirty="0"/>
          </a:p>
        </p:txBody>
      </p:sp>
      <p:sp>
        <p:nvSpPr>
          <p:cNvPr id="3" name="Text Placeholder 2"/>
          <p:cNvSpPr>
            <a:spLocks noGrp="1"/>
          </p:cNvSpPr>
          <p:nvPr>
            <p:ph type="body" sz="quarter" idx="10"/>
          </p:nvPr>
        </p:nvSpPr>
        <p:spPr>
          <a:xfrm>
            <a:off x="247848" y="1535364"/>
            <a:ext cx="5257800" cy="1078992"/>
          </a:xfrm>
        </p:spPr>
        <p:txBody>
          <a:bodyPr/>
          <a:lstStyle/>
          <a:p>
            <a:r>
              <a:rPr lang="en-US" dirty="0" smtClean="0"/>
              <a:t>Your organization has many rules-based business processes that rely on manual, routine, and repetitive data collection and processing work, and your stakeholders are interested in automating them.</a:t>
            </a:r>
          </a:p>
          <a:p>
            <a:r>
              <a:rPr lang="en-US" dirty="0" smtClean="0"/>
              <a:t>You are investigating whether RPA is a suitable technological enabler for automating the processes.</a:t>
            </a:r>
          </a:p>
        </p:txBody>
      </p:sp>
      <p:sp>
        <p:nvSpPr>
          <p:cNvPr id="4" name="Text Placeholder 3"/>
          <p:cNvSpPr>
            <a:spLocks noGrp="1"/>
          </p:cNvSpPr>
          <p:nvPr>
            <p:ph type="body" sz="quarter" idx="11"/>
          </p:nvPr>
        </p:nvSpPr>
        <p:spPr/>
        <p:txBody>
          <a:bodyPr/>
          <a:lstStyle/>
          <a:p>
            <a:r>
              <a:rPr lang="en-US" dirty="0" smtClean="0"/>
              <a:t>Being a trending technology, especially with its association with AI, there is much hype and misunderstanding about RPA. </a:t>
            </a:r>
            <a:endParaRPr lang="en-US" dirty="0"/>
          </a:p>
          <a:p>
            <a:r>
              <a:rPr lang="en-US" dirty="0" smtClean="0"/>
              <a:t>Estimating the potential impact of RPA on business is difficult because relevant industry statistics often conflict with each other, and you aren’t sure how it applies to your business.</a:t>
            </a:r>
          </a:p>
        </p:txBody>
      </p:sp>
      <p:sp>
        <p:nvSpPr>
          <p:cNvPr id="5" name="Text Placeholder 4"/>
          <p:cNvSpPr>
            <a:spLocks noGrp="1"/>
          </p:cNvSpPr>
          <p:nvPr>
            <p:ph type="body" sz="quarter" idx="12"/>
          </p:nvPr>
        </p:nvSpPr>
        <p:spPr/>
        <p:txBody>
          <a:bodyPr/>
          <a:lstStyle/>
          <a:p>
            <a:r>
              <a:rPr lang="en-US" dirty="0"/>
              <a:t>Discover </a:t>
            </a:r>
            <a:r>
              <a:rPr lang="en-US" dirty="0" smtClean="0"/>
              <a:t>RPA, </a:t>
            </a:r>
            <a:r>
              <a:rPr lang="en-US" dirty="0"/>
              <a:t>and how it differentiates from other automation </a:t>
            </a:r>
            <a:r>
              <a:rPr lang="en-US" dirty="0" smtClean="0"/>
              <a:t>technologies.</a:t>
            </a:r>
            <a:endParaRPr lang="en-US" dirty="0"/>
          </a:p>
          <a:p>
            <a:r>
              <a:rPr lang="en-US" dirty="0"/>
              <a:t>Understand the benefits and risks of complementing RPA with </a:t>
            </a:r>
            <a:r>
              <a:rPr lang="en-US" dirty="0" smtClean="0"/>
              <a:t>AI.</a:t>
            </a:r>
            <a:endParaRPr lang="en-US" dirty="0"/>
          </a:p>
          <a:p>
            <a:r>
              <a:rPr lang="en-US" dirty="0"/>
              <a:t>Identify and analyze your business processes best </a:t>
            </a:r>
            <a:r>
              <a:rPr lang="en-US" dirty="0" smtClean="0"/>
              <a:t>suited </a:t>
            </a:r>
            <a:r>
              <a:rPr lang="en-US" dirty="0"/>
              <a:t>for automation with </a:t>
            </a:r>
            <a:r>
              <a:rPr lang="en-US" dirty="0" smtClean="0"/>
              <a:t>RPA.</a:t>
            </a:r>
            <a:endParaRPr lang="en-US" dirty="0"/>
          </a:p>
          <a:p>
            <a:r>
              <a:rPr lang="en-US" dirty="0"/>
              <a:t>Communicate RPA’s potential quantitative and qualitative benefits </a:t>
            </a:r>
            <a:r>
              <a:rPr lang="en-US" dirty="0" smtClean="0"/>
              <a:t>to your business’ stakeholders.</a:t>
            </a:r>
            <a:endParaRPr lang="en-US" dirty="0"/>
          </a:p>
        </p:txBody>
      </p:sp>
      <p:sp>
        <p:nvSpPr>
          <p:cNvPr id="6" name="Text Placeholder 5"/>
          <p:cNvSpPr>
            <a:spLocks noGrp="1"/>
          </p:cNvSpPr>
          <p:nvPr>
            <p:ph type="body" sz="quarter" idx="13"/>
          </p:nvPr>
        </p:nvSpPr>
        <p:spPr>
          <a:xfrm>
            <a:off x="5737241" y="1554612"/>
            <a:ext cx="3083231" cy="2523241"/>
          </a:xfrm>
        </p:spPr>
        <p:txBody>
          <a:bodyPr/>
          <a:lstStyle/>
          <a:p>
            <a:pPr marL="228600" indent="-228600">
              <a:spcBef>
                <a:spcPts val="600"/>
              </a:spcBef>
              <a:spcAft>
                <a:spcPts val="600"/>
              </a:spcAft>
              <a:buSzPct val="100000"/>
              <a:buFont typeface="+mj-lt"/>
              <a:buAutoNum type="arabicPeriod"/>
            </a:pPr>
            <a:r>
              <a:rPr lang="en-US" b="1" dirty="0" smtClean="0"/>
              <a:t>RPA is “lightweight” IT.</a:t>
            </a:r>
            <a:r>
              <a:rPr lang="en-US" b="1" dirty="0" smtClean="0">
                <a:solidFill>
                  <a:srgbClr val="333333"/>
                </a:solidFill>
              </a:rPr>
              <a:t/>
            </a:r>
            <a:br>
              <a:rPr lang="en-US" b="1" dirty="0" smtClean="0">
                <a:solidFill>
                  <a:srgbClr val="333333"/>
                </a:solidFill>
              </a:rPr>
            </a:br>
            <a:r>
              <a:rPr lang="en-US" dirty="0" smtClean="0">
                <a:solidFill>
                  <a:srgbClr val="333333"/>
                </a:solidFill>
              </a:rPr>
              <a:t>RPA reduces the cost of entry, maintenance, and teardown associated with automation, as well as the technological requirement of resources that maintain it.</a:t>
            </a:r>
          </a:p>
          <a:p>
            <a:pPr marL="228600" indent="-228600">
              <a:spcBef>
                <a:spcPts val="600"/>
              </a:spcBef>
              <a:spcAft>
                <a:spcPts val="600"/>
              </a:spcAft>
              <a:buSzPct val="100000"/>
              <a:buFont typeface="+mj-lt"/>
              <a:buAutoNum type="arabicPeriod"/>
            </a:pPr>
            <a:r>
              <a:rPr lang="en-US" b="1" dirty="0" smtClean="0"/>
              <a:t>RPA is about more than just saving cost and time.</a:t>
            </a:r>
            <a:br>
              <a:rPr lang="en-US" b="1" dirty="0" smtClean="0"/>
            </a:br>
            <a:r>
              <a:rPr lang="en-US" dirty="0" smtClean="0"/>
              <a:t>Free </a:t>
            </a:r>
            <a:r>
              <a:rPr lang="en-US" dirty="0"/>
              <a:t>up human resources for creative, higher-value </a:t>
            </a:r>
            <a:r>
              <a:rPr lang="en-US" dirty="0" smtClean="0"/>
              <a:t>work, while making your process deliver outcomes more consistently and improving customer/employee experiences. </a:t>
            </a:r>
            <a:endParaRPr lang="en-US" dirty="0">
              <a:solidFill>
                <a:srgbClr val="333333"/>
              </a:solidFill>
            </a:endParaRPr>
          </a:p>
        </p:txBody>
      </p:sp>
      <p:grpSp>
        <p:nvGrpSpPr>
          <p:cNvPr id="7" name="Group 6"/>
          <p:cNvGrpSpPr/>
          <p:nvPr/>
        </p:nvGrpSpPr>
        <p:grpSpPr>
          <a:xfrm>
            <a:off x="-10926" y="6519972"/>
            <a:ext cx="9154925" cy="338028"/>
            <a:chOff x="-10926" y="6519972"/>
            <a:chExt cx="9154925" cy="338028"/>
          </a:xfrm>
        </p:grpSpPr>
        <p:sp>
          <p:nvSpPr>
            <p:cNvPr id="8" name="Rectangle 7"/>
            <p:cNvSpPr/>
            <p:nvPr/>
          </p:nvSpPr>
          <p:spPr>
            <a:xfrm>
              <a:off x="-10926" y="6519972"/>
              <a:ext cx="9154925" cy="338028"/>
            </a:xfrm>
            <a:prstGeom prst="rect">
              <a:avLst/>
            </a:prstGeom>
            <a:solidFill>
              <a:srgbClr val="243F54"/>
            </a:solidFill>
            <a:ln w="25400" cap="flat" cmpd="sng" algn="ctr">
              <a:noFill/>
              <a:prstDash val="solid"/>
            </a:ln>
            <a:effectLst/>
          </p:spPr>
          <p:txBody>
            <a:bodyPr rtlCol="0" anchor="ctr"/>
            <a:lstStyle/>
            <a:p>
              <a:pPr marL="266700" algn="r" fontAlgn="base">
                <a:spcBef>
                  <a:spcPct val="0"/>
                </a:spcBef>
                <a:spcAft>
                  <a:spcPct val="0"/>
                </a:spcAft>
              </a:pPr>
              <a:r>
                <a:rPr lang="en-CA" sz="1000" kern="0" dirty="0">
                  <a:solidFill>
                    <a:srgbClr val="FFFFFF"/>
                  </a:solidFill>
                </a:rPr>
                <a:t>Info-Tech Research </a:t>
              </a:r>
              <a:r>
                <a:rPr lang="en-CA" sz="1000" kern="0" dirty="0" smtClean="0">
                  <a:solidFill>
                    <a:srgbClr val="FFFFFF"/>
                  </a:solidFill>
                </a:rPr>
                <a:t>Group	</a:t>
              </a:r>
              <a:endParaRPr lang="en-CA" sz="1000" kern="0" dirty="0">
                <a:solidFill>
                  <a:srgbClr val="FFFFFF"/>
                </a:solidFill>
              </a:endParaRPr>
            </a:p>
          </p:txBody>
        </p:sp>
        <p:sp>
          <p:nvSpPr>
            <p:cNvPr id="9" name="Rectangle 8"/>
            <p:cNvSpPr/>
            <p:nvPr/>
          </p:nvSpPr>
          <p:spPr>
            <a:xfrm>
              <a:off x="235297" y="6589331"/>
              <a:ext cx="1224136"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CA" b="1" dirty="0" smtClean="0">
                  <a:solidFill>
                    <a:srgbClr val="FFFFFF">
                      <a:lumMod val="85000"/>
                    </a:srgbClr>
                  </a:solidFill>
                  <a:cs typeface="Arial" panose="020B0604020202020204" pitchFamily="34" charset="0"/>
                </a:rPr>
                <a:t>SAMPLE</a:t>
              </a:r>
              <a:endParaRPr lang="en-CA" b="1" dirty="0">
                <a:solidFill>
                  <a:srgbClr val="FFFFFF">
                    <a:lumMod val="85000"/>
                  </a:srgbClr>
                </a:solidFill>
                <a:cs typeface="Arial" panose="020B0604020202020204" pitchFamily="34" charset="0"/>
              </a:endParaRPr>
            </a:p>
          </p:txBody>
        </p:sp>
      </p:grpSp>
    </p:spTree>
    <p:extLst>
      <p:ext uri="{BB962C8B-B14F-4D97-AF65-F5344CB8AC3E}">
        <p14:creationId xmlns:p14="http://schemas.microsoft.com/office/powerpoint/2010/main" val="619885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18" name="Rectangle 17"/>
          <p:cNvSpPr/>
          <p:nvPr/>
        </p:nvSpPr>
        <p:spPr>
          <a:xfrm>
            <a:off x="0" y="3400518"/>
            <a:ext cx="9143999" cy="3112250"/>
          </a:xfrm>
          <a:prstGeom prst="rect">
            <a:avLst/>
          </a:prstGeom>
          <a:solidFill>
            <a:srgbClr val="919E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Title 6"/>
          <p:cNvSpPr>
            <a:spLocks noGrp="1"/>
          </p:cNvSpPr>
          <p:nvPr>
            <p:ph type="title"/>
          </p:nvPr>
        </p:nvSpPr>
        <p:spPr/>
        <p:txBody>
          <a:bodyPr/>
          <a:lstStyle/>
          <a:p>
            <a:r>
              <a:rPr lang="en-CA" dirty="0" smtClean="0"/>
              <a:t>Businesses rely heavily on </a:t>
            </a:r>
            <a:r>
              <a:rPr lang="en-CA" dirty="0"/>
              <a:t>r</a:t>
            </a:r>
            <a:r>
              <a:rPr lang="en-CA" dirty="0" smtClean="0"/>
              <a:t>outine, repetitive work manually done by their best human resources</a:t>
            </a:r>
            <a:endParaRPr lang="en-CA" dirty="0"/>
          </a:p>
        </p:txBody>
      </p:sp>
      <p:sp>
        <p:nvSpPr>
          <p:cNvPr id="9" name="Rectangle 8"/>
          <p:cNvSpPr/>
          <p:nvPr/>
        </p:nvSpPr>
        <p:spPr>
          <a:xfrm>
            <a:off x="0" y="1116000"/>
            <a:ext cx="9143999" cy="684000"/>
          </a:xfrm>
          <a:prstGeom prst="rect">
            <a:avLst/>
          </a:prstGeom>
          <a:solidFill>
            <a:schemeClr val="accent2"/>
          </a:solidFill>
          <a:ln w="38100">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88000" rIns="288000" rtlCol="0" anchor="ctr"/>
          <a:lstStyle/>
          <a:p>
            <a:r>
              <a:rPr lang="en-US" sz="1600" b="1" dirty="0" smtClean="0"/>
              <a:t>Much of the routine work is done manually, causing mistakes, delays, variability in outcomes, and frustration. </a:t>
            </a:r>
            <a:endParaRPr lang="en-US" sz="1600" b="1" dirty="0"/>
          </a:p>
        </p:txBody>
      </p:sp>
      <p:sp>
        <p:nvSpPr>
          <p:cNvPr id="8" name="TextBox 7"/>
          <p:cNvSpPr txBox="1"/>
          <p:nvPr/>
        </p:nvSpPr>
        <p:spPr>
          <a:xfrm>
            <a:off x="257175" y="2216611"/>
            <a:ext cx="4025576" cy="1015663"/>
          </a:xfrm>
          <a:prstGeom prst="rect">
            <a:avLst/>
          </a:prstGeom>
        </p:spPr>
        <p:txBody>
          <a:bodyPr wrap="square" rtlCol="0">
            <a:spAutoFit/>
          </a:bodyPr>
          <a:lstStyle/>
          <a:p>
            <a:pPr algn="ctr"/>
            <a:r>
              <a:rPr lang="en-CA" sz="3200" b="1" dirty="0" smtClean="0">
                <a:solidFill>
                  <a:schemeClr val="accent2"/>
                </a:solidFill>
              </a:rPr>
              <a:t>2 days every week</a:t>
            </a:r>
          </a:p>
          <a:p>
            <a:pPr algn="ctr"/>
            <a:r>
              <a:rPr lang="en-CA" sz="1400" dirty="0" smtClean="0"/>
              <a:t>are spent by 9 out of 10 </a:t>
            </a:r>
            <a:r>
              <a:rPr lang="en-CA" sz="1400" b="1" i="1" dirty="0" smtClean="0"/>
              <a:t>managers</a:t>
            </a:r>
            <a:r>
              <a:rPr lang="en-CA" sz="1400" dirty="0" smtClean="0"/>
              <a:t> performing routine administrative tasks.</a:t>
            </a:r>
          </a:p>
        </p:txBody>
      </p:sp>
      <p:sp>
        <p:nvSpPr>
          <p:cNvPr id="12" name="TextBox 11"/>
          <p:cNvSpPr txBox="1"/>
          <p:nvPr/>
        </p:nvSpPr>
        <p:spPr>
          <a:xfrm>
            <a:off x="4851723" y="2216611"/>
            <a:ext cx="4025576" cy="1015663"/>
          </a:xfrm>
          <a:prstGeom prst="rect">
            <a:avLst/>
          </a:prstGeom>
        </p:spPr>
        <p:txBody>
          <a:bodyPr wrap="square" rtlCol="0">
            <a:spAutoFit/>
          </a:bodyPr>
          <a:lstStyle/>
          <a:p>
            <a:pPr algn="ctr"/>
            <a:r>
              <a:rPr lang="en-CA" sz="3200" b="1" dirty="0" smtClean="0">
                <a:solidFill>
                  <a:schemeClr val="accent2"/>
                </a:solidFill>
              </a:rPr>
              <a:t>US$575 billion</a:t>
            </a:r>
          </a:p>
          <a:p>
            <a:pPr algn="ctr"/>
            <a:r>
              <a:rPr lang="en-CA" sz="1400" dirty="0" smtClean="0"/>
              <a:t>is spent on administrative tasks in the </a:t>
            </a:r>
            <a:br>
              <a:rPr lang="en-CA" sz="1400" dirty="0" smtClean="0"/>
            </a:br>
            <a:r>
              <a:rPr lang="en-CA" sz="1400" dirty="0" smtClean="0"/>
              <a:t>United States, equivalent to 3.3% of GDP.</a:t>
            </a:r>
          </a:p>
        </p:txBody>
      </p:sp>
      <p:sp>
        <p:nvSpPr>
          <p:cNvPr id="13" name="TextBox 12"/>
          <p:cNvSpPr txBox="1"/>
          <p:nvPr/>
        </p:nvSpPr>
        <p:spPr>
          <a:xfrm flipH="1">
            <a:off x="4282751" y="2293555"/>
            <a:ext cx="563920" cy="923330"/>
          </a:xfrm>
          <a:prstGeom prst="rect">
            <a:avLst/>
          </a:prstGeom>
        </p:spPr>
        <p:txBody>
          <a:bodyPr wrap="square" rtlCol="0">
            <a:spAutoFit/>
          </a:bodyPr>
          <a:lstStyle/>
          <a:p>
            <a:pPr algn="ctr"/>
            <a:r>
              <a:rPr lang="en-CA" sz="5400" b="1" dirty="0" smtClean="0">
                <a:solidFill>
                  <a:schemeClr val="accent2"/>
                </a:solidFill>
              </a:rPr>
              <a:t>=</a:t>
            </a:r>
            <a:endParaRPr lang="en-CA" sz="2400" dirty="0" smtClean="0">
              <a:solidFill>
                <a:schemeClr val="accent2"/>
              </a:solidFill>
            </a:endParaRPr>
          </a:p>
        </p:txBody>
      </p:sp>
      <p:sp>
        <p:nvSpPr>
          <p:cNvPr id="16" name="TextBox 15"/>
          <p:cNvSpPr txBox="1"/>
          <p:nvPr/>
        </p:nvSpPr>
        <p:spPr>
          <a:xfrm>
            <a:off x="257174" y="1876944"/>
            <a:ext cx="5705087" cy="307777"/>
          </a:xfrm>
          <a:prstGeom prst="rect">
            <a:avLst/>
          </a:prstGeom>
        </p:spPr>
        <p:txBody>
          <a:bodyPr wrap="square" rtlCol="0">
            <a:spAutoFit/>
          </a:bodyPr>
          <a:lstStyle/>
          <a:p>
            <a:r>
              <a:rPr lang="en-CA" sz="1400" i="1" dirty="0" smtClean="0"/>
              <a:t>According to ServiceNow and Lawless Research’s 2015 report:</a:t>
            </a:r>
            <a:endParaRPr lang="en-CA" sz="700" i="1" dirty="0" smtClean="0"/>
          </a:p>
        </p:txBody>
      </p:sp>
      <p:sp>
        <p:nvSpPr>
          <p:cNvPr id="19" name="Rectangle 7"/>
          <p:cNvSpPr/>
          <p:nvPr/>
        </p:nvSpPr>
        <p:spPr>
          <a:xfrm>
            <a:off x="257174" y="4170012"/>
            <a:ext cx="3216436" cy="965830"/>
          </a:xfrm>
          <a:prstGeom prst="rect">
            <a:avLst/>
          </a:prstGeom>
          <a:solidFill>
            <a:schemeClr val="bg1">
              <a:lumMod val="95000"/>
            </a:schemeClr>
          </a:solidFill>
          <a:ln>
            <a:solidFill>
              <a:schemeClr val="bg1">
                <a:lumMod val="95000"/>
              </a:schemeClr>
            </a:solidFill>
          </a:ln>
          <a:effectLst>
            <a:outerShdw blurRad="12700" dist="127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marL="741363">
              <a:spcBef>
                <a:spcPts val="600"/>
              </a:spcBef>
            </a:pPr>
            <a:r>
              <a:rPr lang="en-US" sz="1400" dirty="0" smtClean="0">
                <a:solidFill>
                  <a:srgbClr val="333333"/>
                </a:solidFill>
              </a:rPr>
              <a:t>… of managers agreed that </a:t>
            </a:r>
            <a:r>
              <a:rPr lang="en-US" sz="1400" b="1" dirty="0" smtClean="0">
                <a:solidFill>
                  <a:srgbClr val="333333"/>
                </a:solidFill>
              </a:rPr>
              <a:t>their productivity depends on how efficiently these services are delivered.</a:t>
            </a:r>
            <a:endParaRPr lang="en-US" sz="1400" b="1" dirty="0">
              <a:solidFill>
                <a:srgbClr val="333333"/>
              </a:solidFill>
            </a:endParaRPr>
          </a:p>
        </p:txBody>
      </p:sp>
      <p:sp>
        <p:nvSpPr>
          <p:cNvPr id="21" name="Oval 30"/>
          <p:cNvSpPr/>
          <p:nvPr/>
        </p:nvSpPr>
        <p:spPr>
          <a:xfrm rot="16200000">
            <a:off x="97941" y="4329246"/>
            <a:ext cx="965830" cy="647364"/>
          </a:xfrm>
          <a:prstGeom prst="rect">
            <a:avLst/>
          </a:prstGeom>
          <a:solidFill>
            <a:schemeClr val="accent1"/>
          </a:solidFill>
          <a:ln w="25400">
            <a:solidFill>
              <a:schemeClr val="accent1"/>
            </a:solid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400" b="1" dirty="0" smtClean="0">
                <a:solidFill>
                  <a:srgbClr val="FFFFFF"/>
                </a:solidFill>
              </a:rPr>
              <a:t>90%</a:t>
            </a:r>
            <a:endParaRPr lang="en-US" sz="2400" b="1" dirty="0">
              <a:solidFill>
                <a:srgbClr val="FFFFFF"/>
              </a:solidFill>
            </a:endParaRPr>
          </a:p>
        </p:txBody>
      </p:sp>
      <p:sp>
        <p:nvSpPr>
          <p:cNvPr id="23" name="Rectangle 7"/>
          <p:cNvSpPr/>
          <p:nvPr/>
        </p:nvSpPr>
        <p:spPr>
          <a:xfrm>
            <a:off x="5788579" y="4170012"/>
            <a:ext cx="3076478" cy="965830"/>
          </a:xfrm>
          <a:prstGeom prst="rect">
            <a:avLst/>
          </a:prstGeom>
          <a:solidFill>
            <a:schemeClr val="bg1">
              <a:lumMod val="95000"/>
            </a:schemeClr>
          </a:solidFill>
          <a:ln>
            <a:solidFill>
              <a:schemeClr val="bg1">
                <a:lumMod val="95000"/>
              </a:schemeClr>
            </a:solidFill>
          </a:ln>
          <a:effectLst>
            <a:outerShdw blurRad="12700" dist="127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marL="741363">
              <a:spcBef>
                <a:spcPts val="600"/>
              </a:spcBef>
            </a:pPr>
            <a:r>
              <a:rPr lang="en-US" sz="1400" dirty="0" smtClean="0">
                <a:solidFill>
                  <a:srgbClr val="333333"/>
                </a:solidFill>
              </a:rPr>
              <a:t>… of companies </a:t>
            </a:r>
            <a:r>
              <a:rPr lang="en-US" sz="1400" b="1" dirty="0" smtClean="0">
                <a:solidFill>
                  <a:srgbClr val="333333"/>
                </a:solidFill>
              </a:rPr>
              <a:t>rely on manual tools</a:t>
            </a:r>
            <a:r>
              <a:rPr lang="en-US" sz="1400" dirty="0" smtClean="0">
                <a:solidFill>
                  <a:srgbClr val="333333"/>
                </a:solidFill>
              </a:rPr>
              <a:t> to drive these processes: email, phone calls, and visits.</a:t>
            </a:r>
            <a:endParaRPr lang="en-US" sz="1400" dirty="0">
              <a:solidFill>
                <a:srgbClr val="333333"/>
              </a:solidFill>
            </a:endParaRPr>
          </a:p>
        </p:txBody>
      </p:sp>
      <p:sp>
        <p:nvSpPr>
          <p:cNvPr id="24" name="Oval 30"/>
          <p:cNvSpPr/>
          <p:nvPr/>
        </p:nvSpPr>
        <p:spPr>
          <a:xfrm rot="16200000">
            <a:off x="5629346" y="4329246"/>
            <a:ext cx="965830" cy="647364"/>
          </a:xfrm>
          <a:prstGeom prst="rect">
            <a:avLst/>
          </a:prstGeom>
          <a:solidFill>
            <a:schemeClr val="accent1"/>
          </a:solidFill>
          <a:ln w="25400">
            <a:solidFill>
              <a:schemeClr val="accent1"/>
            </a:solid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400" b="1" dirty="0" smtClean="0">
                <a:solidFill>
                  <a:srgbClr val="FFFFFF"/>
                </a:solidFill>
              </a:rPr>
              <a:t>80%</a:t>
            </a:r>
            <a:endParaRPr lang="en-US" sz="2400" b="1" dirty="0">
              <a:solidFill>
                <a:srgbClr val="FFFFFF"/>
              </a:solidFill>
            </a:endParaRPr>
          </a:p>
        </p:txBody>
      </p:sp>
      <p:sp>
        <p:nvSpPr>
          <p:cNvPr id="27" name="Rectangle 7"/>
          <p:cNvSpPr/>
          <p:nvPr/>
        </p:nvSpPr>
        <p:spPr>
          <a:xfrm>
            <a:off x="257173" y="5349221"/>
            <a:ext cx="3216437" cy="965830"/>
          </a:xfrm>
          <a:prstGeom prst="rect">
            <a:avLst/>
          </a:prstGeom>
          <a:solidFill>
            <a:schemeClr val="bg1">
              <a:lumMod val="95000"/>
            </a:schemeClr>
          </a:solidFill>
          <a:ln>
            <a:solidFill>
              <a:schemeClr val="bg1">
                <a:lumMod val="95000"/>
              </a:schemeClr>
            </a:solidFill>
          </a:ln>
          <a:effectLst>
            <a:outerShdw blurRad="12700" dist="127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marL="741363">
              <a:spcBef>
                <a:spcPts val="600"/>
              </a:spcBef>
            </a:pPr>
            <a:r>
              <a:rPr lang="en-US" sz="1400" dirty="0" smtClean="0">
                <a:solidFill>
                  <a:srgbClr val="333333"/>
                </a:solidFill>
              </a:rPr>
              <a:t>.. of managers say that these routine work processes cause </a:t>
            </a:r>
            <a:r>
              <a:rPr lang="en-US" sz="1400" b="1" dirty="0" smtClean="0">
                <a:solidFill>
                  <a:srgbClr val="333333"/>
                </a:solidFill>
              </a:rPr>
              <a:t>significant delays.</a:t>
            </a:r>
            <a:endParaRPr lang="en-US" sz="1400" b="1" dirty="0">
              <a:solidFill>
                <a:srgbClr val="333333"/>
              </a:solidFill>
            </a:endParaRPr>
          </a:p>
        </p:txBody>
      </p:sp>
      <p:sp>
        <p:nvSpPr>
          <p:cNvPr id="28" name="Oval 30"/>
          <p:cNvSpPr/>
          <p:nvPr/>
        </p:nvSpPr>
        <p:spPr>
          <a:xfrm rot="16200000">
            <a:off x="97942" y="5508455"/>
            <a:ext cx="965830" cy="647364"/>
          </a:xfrm>
          <a:prstGeom prst="rect">
            <a:avLst/>
          </a:prstGeom>
          <a:solidFill>
            <a:schemeClr val="accent1"/>
          </a:solidFill>
          <a:ln w="25400">
            <a:solidFill>
              <a:schemeClr val="accent1"/>
            </a:solid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400" b="1" dirty="0" smtClean="0">
                <a:solidFill>
                  <a:srgbClr val="FFFFFF"/>
                </a:solidFill>
              </a:rPr>
              <a:t>80%</a:t>
            </a:r>
            <a:endParaRPr lang="en-US" sz="2400" b="1" dirty="0">
              <a:solidFill>
                <a:srgbClr val="FFFFFF"/>
              </a:solidFill>
            </a:endParaRPr>
          </a:p>
        </p:txBody>
      </p:sp>
      <p:sp>
        <p:nvSpPr>
          <p:cNvPr id="29" name="Rectangle 7"/>
          <p:cNvSpPr/>
          <p:nvPr/>
        </p:nvSpPr>
        <p:spPr>
          <a:xfrm>
            <a:off x="5788579" y="5349221"/>
            <a:ext cx="3076478" cy="965830"/>
          </a:xfrm>
          <a:prstGeom prst="rect">
            <a:avLst/>
          </a:prstGeom>
          <a:solidFill>
            <a:schemeClr val="bg1">
              <a:lumMod val="95000"/>
            </a:schemeClr>
          </a:solidFill>
          <a:ln>
            <a:solidFill>
              <a:schemeClr val="bg1">
                <a:lumMod val="95000"/>
              </a:schemeClr>
            </a:solidFill>
          </a:ln>
          <a:effectLst>
            <a:outerShdw blurRad="12700" dist="127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tlCol="0" anchor="ctr"/>
          <a:lstStyle/>
          <a:p>
            <a:pPr marL="741363">
              <a:spcBef>
                <a:spcPts val="600"/>
              </a:spcBef>
            </a:pPr>
            <a:r>
              <a:rPr lang="en-US" sz="1400" dirty="0" smtClean="0">
                <a:solidFill>
                  <a:srgbClr val="333333"/>
                </a:solidFill>
              </a:rPr>
              <a:t>… of </a:t>
            </a:r>
            <a:r>
              <a:rPr lang="en-US" sz="1400" dirty="0">
                <a:solidFill>
                  <a:srgbClr val="333333"/>
                </a:solidFill>
              </a:rPr>
              <a:t>managers were </a:t>
            </a:r>
            <a:r>
              <a:rPr lang="en-US" sz="1400" dirty="0" smtClean="0">
                <a:solidFill>
                  <a:srgbClr val="333333"/>
                </a:solidFill>
              </a:rPr>
              <a:t>worried about </a:t>
            </a:r>
            <a:r>
              <a:rPr lang="en-US" sz="1400" b="1" dirty="0" smtClean="0">
                <a:solidFill>
                  <a:srgbClr val="333333"/>
                </a:solidFill>
              </a:rPr>
              <a:t>making mistakes </a:t>
            </a:r>
            <a:r>
              <a:rPr lang="en-US" sz="1400" dirty="0" smtClean="0">
                <a:solidFill>
                  <a:srgbClr val="333333"/>
                </a:solidFill>
              </a:rPr>
              <a:t>with manual tools.</a:t>
            </a:r>
            <a:endParaRPr lang="en-US" sz="1400" dirty="0">
              <a:solidFill>
                <a:srgbClr val="333333"/>
              </a:solidFill>
            </a:endParaRPr>
          </a:p>
        </p:txBody>
      </p:sp>
      <p:sp>
        <p:nvSpPr>
          <p:cNvPr id="30" name="Oval 30"/>
          <p:cNvSpPr/>
          <p:nvPr/>
        </p:nvSpPr>
        <p:spPr>
          <a:xfrm rot="16200000">
            <a:off x="5629347" y="5508455"/>
            <a:ext cx="965830" cy="647364"/>
          </a:xfrm>
          <a:prstGeom prst="rect">
            <a:avLst/>
          </a:prstGeom>
          <a:solidFill>
            <a:schemeClr val="accent1"/>
          </a:solidFill>
          <a:ln w="25400">
            <a:solidFill>
              <a:schemeClr val="accent1"/>
            </a:solid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400" b="1" dirty="0" smtClean="0">
                <a:solidFill>
                  <a:srgbClr val="FFFFFF"/>
                </a:solidFill>
              </a:rPr>
              <a:t>85%</a:t>
            </a:r>
            <a:endParaRPr lang="en-US" sz="2400" b="1" dirty="0">
              <a:solidFill>
                <a:srgbClr val="FFFFFF"/>
              </a:solidFill>
            </a:endParaRPr>
          </a:p>
        </p:txBody>
      </p:sp>
      <p:sp>
        <p:nvSpPr>
          <p:cNvPr id="35" name="TextBox 34"/>
          <p:cNvSpPr txBox="1"/>
          <p:nvPr/>
        </p:nvSpPr>
        <p:spPr>
          <a:xfrm>
            <a:off x="257172" y="3485182"/>
            <a:ext cx="8620127" cy="584775"/>
          </a:xfrm>
          <a:prstGeom prst="rect">
            <a:avLst/>
          </a:prstGeom>
        </p:spPr>
        <p:txBody>
          <a:bodyPr wrap="square" rtlCol="0">
            <a:spAutoFit/>
          </a:bodyPr>
          <a:lstStyle/>
          <a:p>
            <a:pPr algn="ctr"/>
            <a:r>
              <a:rPr lang="en-CA" sz="1600" b="1" dirty="0" smtClean="0">
                <a:solidFill>
                  <a:schemeClr val="bg1"/>
                </a:solidFill>
              </a:rPr>
              <a:t>The successful </a:t>
            </a:r>
            <a:r>
              <a:rPr lang="en-CA" sz="1600" b="1" dirty="0">
                <a:solidFill>
                  <a:schemeClr val="bg1"/>
                </a:solidFill>
              </a:rPr>
              <a:t>and efficient delivery of these tasks </a:t>
            </a:r>
            <a:r>
              <a:rPr lang="en-CA" sz="1600" b="1" dirty="0" smtClean="0">
                <a:solidFill>
                  <a:schemeClr val="bg1"/>
                </a:solidFill>
              </a:rPr>
              <a:t>is </a:t>
            </a:r>
            <a:r>
              <a:rPr lang="en-CA" sz="1600" b="1" dirty="0">
                <a:solidFill>
                  <a:schemeClr val="bg1"/>
                </a:solidFill>
              </a:rPr>
              <a:t>critical to business. </a:t>
            </a:r>
          </a:p>
          <a:p>
            <a:pPr algn="ctr"/>
            <a:r>
              <a:rPr lang="en-CA" sz="1600" b="1" dirty="0">
                <a:solidFill>
                  <a:schemeClr val="bg1"/>
                </a:solidFill>
              </a:rPr>
              <a:t>However, manually carrying out such tasks cannot deliver the desired outcome.</a:t>
            </a:r>
          </a:p>
        </p:txBody>
      </p:sp>
      <p:pic>
        <p:nvPicPr>
          <p:cNvPr id="20" name="Picture 19"/>
          <p:cNvPicPr>
            <a:picLocks noChangeAspect="1"/>
          </p:cNvPicPr>
          <p:nvPr/>
        </p:nvPicPr>
        <p:blipFill>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tretch>
            <a:fillRect/>
          </a:stretch>
        </p:blipFill>
        <p:spPr>
          <a:xfrm>
            <a:off x="3675846" y="4286655"/>
            <a:ext cx="1910497" cy="1910497"/>
          </a:xfrm>
          <a:prstGeom prst="rect">
            <a:avLst/>
          </a:prstGeom>
        </p:spPr>
      </p:pic>
      <p:grpSp>
        <p:nvGrpSpPr>
          <p:cNvPr id="22" name="Group 21"/>
          <p:cNvGrpSpPr/>
          <p:nvPr/>
        </p:nvGrpSpPr>
        <p:grpSpPr>
          <a:xfrm>
            <a:off x="-10926" y="6519972"/>
            <a:ext cx="9154925" cy="338028"/>
            <a:chOff x="-10926" y="6519972"/>
            <a:chExt cx="9154925" cy="338028"/>
          </a:xfrm>
        </p:grpSpPr>
        <p:sp>
          <p:nvSpPr>
            <p:cNvPr id="25" name="Rectangle 24"/>
            <p:cNvSpPr/>
            <p:nvPr/>
          </p:nvSpPr>
          <p:spPr>
            <a:xfrm>
              <a:off x="-10926" y="6519972"/>
              <a:ext cx="9154925" cy="338028"/>
            </a:xfrm>
            <a:prstGeom prst="rect">
              <a:avLst/>
            </a:prstGeom>
            <a:solidFill>
              <a:srgbClr val="243F54"/>
            </a:solidFill>
            <a:ln w="25400" cap="flat" cmpd="sng" algn="ctr">
              <a:noFill/>
              <a:prstDash val="solid"/>
            </a:ln>
            <a:effectLst/>
          </p:spPr>
          <p:txBody>
            <a:bodyPr rtlCol="0" anchor="ctr"/>
            <a:lstStyle/>
            <a:p>
              <a:pPr marL="266700" algn="r" fontAlgn="base">
                <a:spcBef>
                  <a:spcPct val="0"/>
                </a:spcBef>
                <a:spcAft>
                  <a:spcPct val="0"/>
                </a:spcAft>
              </a:pPr>
              <a:r>
                <a:rPr lang="en-CA" sz="1000" kern="0" dirty="0">
                  <a:solidFill>
                    <a:srgbClr val="FFFFFF"/>
                  </a:solidFill>
                </a:rPr>
                <a:t>Info-Tech Research </a:t>
              </a:r>
              <a:r>
                <a:rPr lang="en-CA" sz="1000" kern="0" dirty="0" smtClean="0">
                  <a:solidFill>
                    <a:srgbClr val="FFFFFF"/>
                  </a:solidFill>
                </a:rPr>
                <a:t>Group	</a:t>
              </a:r>
              <a:endParaRPr lang="en-CA" sz="1000" kern="0" dirty="0">
                <a:solidFill>
                  <a:srgbClr val="FFFFFF"/>
                </a:solidFill>
              </a:endParaRPr>
            </a:p>
          </p:txBody>
        </p:sp>
        <p:sp>
          <p:nvSpPr>
            <p:cNvPr id="26" name="Rectangle 25"/>
            <p:cNvSpPr/>
            <p:nvPr/>
          </p:nvSpPr>
          <p:spPr>
            <a:xfrm>
              <a:off x="235297" y="6589331"/>
              <a:ext cx="1224136"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CA" b="1" dirty="0" smtClean="0">
                  <a:solidFill>
                    <a:srgbClr val="FFFFFF">
                      <a:lumMod val="85000"/>
                    </a:srgbClr>
                  </a:solidFill>
                  <a:cs typeface="Arial" panose="020B0604020202020204" pitchFamily="34" charset="0"/>
                </a:rPr>
                <a:t>SAMPLE</a:t>
              </a:r>
              <a:endParaRPr lang="en-CA" b="1" dirty="0">
                <a:solidFill>
                  <a:srgbClr val="FFFFFF">
                    <a:lumMod val="85000"/>
                  </a:srgbClr>
                </a:solidFill>
                <a:cs typeface="Arial" panose="020B0604020202020204" pitchFamily="34" charset="0"/>
              </a:endParaRPr>
            </a:p>
          </p:txBody>
        </p:sp>
      </p:grpSp>
    </p:spTree>
    <p:extLst>
      <p:ext uri="{BB962C8B-B14F-4D97-AF65-F5344CB8AC3E}">
        <p14:creationId xmlns:p14="http://schemas.microsoft.com/office/powerpoint/2010/main" val="9454939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4"/>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0" y="3312366"/>
            <a:ext cx="3320248" cy="233255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CA" dirty="0" smtClean="0"/>
              <a:t>Traditional solutions for delegating away routine, repetitive work delivered a mixed bag of results and challenges</a:t>
            </a:r>
            <a:endParaRPr lang="en-CA" dirty="0"/>
          </a:p>
        </p:txBody>
      </p:sp>
      <p:pic>
        <p:nvPicPr>
          <p:cNvPr id="17" name="Picture 2"/>
          <p:cNvPicPr>
            <a:picLocks noChangeAspect="1" noChangeArrowheads="1"/>
          </p:cNvPicPr>
          <p:nvPr/>
        </p:nvPicPr>
        <p:blipFill>
          <a:blip r:embed="rId3">
            <a:grayscl/>
            <a:extLst>
              <a:ext uri="{28A0092B-C50C-407E-A947-70E740481C1C}">
                <a14:useLocalDpi xmlns:a14="http://schemas.microsoft.com/office/drawing/2010/main" val="0"/>
              </a:ext>
            </a:extLst>
          </a:blip>
          <a:stretch>
            <a:fillRect/>
          </a:stretch>
        </p:blipFill>
        <p:spPr bwMode="auto">
          <a:xfrm>
            <a:off x="5702176" y="1133476"/>
            <a:ext cx="3441824" cy="2178892"/>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0" y="1133475"/>
            <a:ext cx="5772150" cy="2178892"/>
          </a:xfrm>
          <a:prstGeom prst="rect">
            <a:avLst/>
          </a:prstGeom>
          <a:solidFill>
            <a:schemeClr val="bg1">
              <a:lumMod val="75000"/>
            </a:schemeClr>
          </a:solidFill>
        </p:spPr>
        <p:txBody>
          <a:bodyPr wrap="square" lIns="324000" rtlCol="0" anchor="ctr" anchorCtr="0">
            <a:noAutofit/>
          </a:bodyPr>
          <a:lstStyle/>
          <a:p>
            <a:pPr>
              <a:spcBef>
                <a:spcPts val="600"/>
              </a:spcBef>
            </a:pPr>
            <a:r>
              <a:rPr lang="en-CA" sz="1400" b="1" dirty="0" smtClean="0"/>
              <a:t>Business Process Management (BPM) </a:t>
            </a:r>
            <a:r>
              <a:rPr lang="en-CA" sz="1400" dirty="0" smtClean="0"/>
              <a:t>streamlines the underlying processes to maximize value and efficiency of the overall process.</a:t>
            </a:r>
            <a:endParaRPr lang="en-CA" sz="1400" i="1" dirty="0" smtClean="0"/>
          </a:p>
          <a:p>
            <a:pPr marL="285750" indent="-285750">
              <a:spcBef>
                <a:spcPts val="600"/>
              </a:spcBef>
              <a:buFont typeface="Wingdings" panose="05000000000000000000" pitchFamily="2" charset="2"/>
              <a:buChar char=""/>
            </a:pPr>
            <a:r>
              <a:rPr lang="en-CA" sz="1400" dirty="0" smtClean="0"/>
              <a:t>Software solutions automate workflows to improve process outcomes and efficiency.</a:t>
            </a:r>
            <a:endParaRPr lang="en-CA" sz="1400" dirty="0"/>
          </a:p>
          <a:p>
            <a:pPr marL="285750" indent="-285750">
              <a:spcBef>
                <a:spcPts val="600"/>
              </a:spcBef>
              <a:buFont typeface="Wingdings" panose="05000000000000000000" pitchFamily="2" charset="2"/>
              <a:buChar char=""/>
            </a:pPr>
            <a:r>
              <a:rPr lang="en-CA" sz="1400" dirty="0" smtClean="0">
                <a:solidFill>
                  <a:schemeClr val="accent2"/>
                </a:solidFill>
              </a:rPr>
              <a:t>Development and maintenance of software solutions can be </a:t>
            </a:r>
            <a:r>
              <a:rPr lang="en-CA" sz="1400" b="1" dirty="0" smtClean="0">
                <a:solidFill>
                  <a:schemeClr val="accent2"/>
                </a:solidFill>
              </a:rPr>
              <a:t>complex </a:t>
            </a:r>
            <a:r>
              <a:rPr lang="en-CA" sz="1400" dirty="0" smtClean="0">
                <a:solidFill>
                  <a:schemeClr val="accent2"/>
                </a:solidFill>
              </a:rPr>
              <a:t>and </a:t>
            </a:r>
            <a:r>
              <a:rPr lang="en-CA" sz="1400" b="1" dirty="0" smtClean="0">
                <a:solidFill>
                  <a:schemeClr val="accent2"/>
                </a:solidFill>
              </a:rPr>
              <a:t>resource intensive</a:t>
            </a:r>
            <a:r>
              <a:rPr lang="en-CA" sz="1400" dirty="0" smtClean="0">
                <a:solidFill>
                  <a:schemeClr val="accent2"/>
                </a:solidFill>
              </a:rPr>
              <a:t>, often requiring large investments.</a:t>
            </a:r>
          </a:p>
        </p:txBody>
      </p:sp>
      <p:sp>
        <p:nvSpPr>
          <p:cNvPr id="13" name="TextBox 12"/>
          <p:cNvSpPr txBox="1"/>
          <p:nvPr/>
        </p:nvSpPr>
        <p:spPr>
          <a:xfrm>
            <a:off x="3320248" y="3312367"/>
            <a:ext cx="5823752" cy="2332559"/>
          </a:xfrm>
          <a:prstGeom prst="rect">
            <a:avLst/>
          </a:prstGeom>
          <a:solidFill>
            <a:schemeClr val="accent3"/>
          </a:solidFill>
        </p:spPr>
        <p:txBody>
          <a:bodyPr wrap="square" lIns="180000" rIns="324000" rtlCol="0" anchor="ctr" anchorCtr="0">
            <a:noAutofit/>
          </a:bodyPr>
          <a:lstStyle/>
          <a:p>
            <a:pPr>
              <a:spcBef>
                <a:spcPts val="600"/>
              </a:spcBef>
            </a:pPr>
            <a:r>
              <a:rPr lang="en-CA" sz="1400" b="1" dirty="0" smtClean="0"/>
              <a:t>Business Process Outsourcing (BPO) </a:t>
            </a:r>
            <a:r>
              <a:rPr lang="en-CA" sz="1400" dirty="0" smtClean="0"/>
              <a:t>reduces cost and effort by contracting out the process to another party.</a:t>
            </a:r>
          </a:p>
          <a:p>
            <a:pPr marL="285750" indent="-285750">
              <a:spcBef>
                <a:spcPts val="600"/>
              </a:spcBef>
              <a:buFont typeface="Wingdings" panose="05000000000000000000" pitchFamily="2" charset="2"/>
              <a:buChar char=""/>
            </a:pPr>
            <a:r>
              <a:rPr lang="en-CA" sz="1400" dirty="0" smtClean="0"/>
              <a:t>Offshore vendors offer dramatic cost savings and expanded </a:t>
            </a:r>
            <a:r>
              <a:rPr lang="en-CA" sz="1400" dirty="0"/>
              <a:t>service availability by </a:t>
            </a:r>
            <a:r>
              <a:rPr lang="en-CA" sz="1400" dirty="0" smtClean="0"/>
              <a:t>taking advantage of lower labor costs and different time zones.</a:t>
            </a:r>
          </a:p>
          <a:p>
            <a:pPr marL="285750" indent="-285750">
              <a:spcBef>
                <a:spcPts val="600"/>
              </a:spcBef>
              <a:buFont typeface="Wingdings" panose="05000000000000000000" pitchFamily="2" charset="2"/>
              <a:buChar char=""/>
            </a:pPr>
            <a:r>
              <a:rPr lang="en-CA" sz="1400" dirty="0" smtClean="0">
                <a:solidFill>
                  <a:schemeClr val="accent2"/>
                </a:solidFill>
              </a:rPr>
              <a:t>BPO poses management challenges and security/privacy risks. </a:t>
            </a:r>
          </a:p>
          <a:p>
            <a:pPr marL="285750" indent="-285750">
              <a:spcBef>
                <a:spcPts val="600"/>
              </a:spcBef>
              <a:buFont typeface="Wingdings" panose="05000000000000000000" pitchFamily="2" charset="2"/>
              <a:buChar char=""/>
            </a:pPr>
            <a:r>
              <a:rPr lang="en-CA" sz="1400" dirty="0" smtClean="0">
                <a:solidFill>
                  <a:schemeClr val="accent2"/>
                </a:solidFill>
              </a:rPr>
              <a:t>Loss of process control causes unforeseen costs to emerge.</a:t>
            </a:r>
          </a:p>
          <a:p>
            <a:pPr marL="285750" indent="-285750">
              <a:spcBef>
                <a:spcPts val="600"/>
              </a:spcBef>
              <a:buFont typeface="Wingdings" panose="05000000000000000000" pitchFamily="2" charset="2"/>
              <a:buChar char=""/>
            </a:pPr>
            <a:r>
              <a:rPr lang="en-CA" sz="1400" dirty="0" smtClean="0">
                <a:solidFill>
                  <a:schemeClr val="accent2"/>
                </a:solidFill>
              </a:rPr>
              <a:t>Human factors that negatively affect process outcomes are not addressed: bored, frustrated people continue to make mistakes.</a:t>
            </a:r>
          </a:p>
        </p:txBody>
      </p:sp>
      <p:sp>
        <p:nvSpPr>
          <p:cNvPr id="14" name="Rectangle 13"/>
          <p:cNvSpPr/>
          <p:nvPr/>
        </p:nvSpPr>
        <p:spPr>
          <a:xfrm>
            <a:off x="0" y="5644926"/>
            <a:ext cx="9144000" cy="880590"/>
          </a:xfrm>
          <a:prstGeom prst="rect">
            <a:avLst/>
          </a:prstGeom>
          <a:solidFill>
            <a:srgbClr val="F2F2F2"/>
          </a:solidFill>
          <a:ln w="38100">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324000" rIns="324000" rtlCol="0" anchor="ctr"/>
          <a:lstStyle/>
          <a:p>
            <a:r>
              <a:rPr lang="en-US" sz="1400" dirty="0" smtClean="0">
                <a:solidFill>
                  <a:srgbClr val="29475F"/>
                </a:solidFill>
              </a:rPr>
              <a:t>While either solution can deliver positive business </a:t>
            </a:r>
            <a:r>
              <a:rPr lang="en-US" sz="1400" dirty="0">
                <a:solidFill>
                  <a:srgbClr val="29475F"/>
                </a:solidFill>
              </a:rPr>
              <a:t>outcomes if implemented and managed </a:t>
            </a:r>
            <a:r>
              <a:rPr lang="en-US" sz="1400" dirty="0" smtClean="0">
                <a:solidFill>
                  <a:srgbClr val="29475F"/>
                </a:solidFill>
              </a:rPr>
              <a:t>judiciously, technology that can automate routine, repetitive work in a lightweight, easy-to-maintain way can address the challenges posed by both BPM and BPO.</a:t>
            </a:r>
            <a:endParaRPr lang="en-US" sz="1400" dirty="0">
              <a:solidFill>
                <a:srgbClr val="29475F"/>
              </a:solidFill>
            </a:endParaRPr>
          </a:p>
        </p:txBody>
      </p:sp>
      <p:grpSp>
        <p:nvGrpSpPr>
          <p:cNvPr id="8" name="Group 7"/>
          <p:cNvGrpSpPr/>
          <p:nvPr/>
        </p:nvGrpSpPr>
        <p:grpSpPr>
          <a:xfrm>
            <a:off x="-10926" y="6519972"/>
            <a:ext cx="9154925" cy="338028"/>
            <a:chOff x="-10926" y="6519972"/>
            <a:chExt cx="9154925" cy="338028"/>
          </a:xfrm>
        </p:grpSpPr>
        <p:sp>
          <p:nvSpPr>
            <p:cNvPr id="9" name="Rectangle 8"/>
            <p:cNvSpPr/>
            <p:nvPr/>
          </p:nvSpPr>
          <p:spPr>
            <a:xfrm>
              <a:off x="-10926" y="6519972"/>
              <a:ext cx="9154925" cy="338028"/>
            </a:xfrm>
            <a:prstGeom prst="rect">
              <a:avLst/>
            </a:prstGeom>
            <a:solidFill>
              <a:srgbClr val="243F54"/>
            </a:solidFill>
            <a:ln w="25400" cap="flat" cmpd="sng" algn="ctr">
              <a:noFill/>
              <a:prstDash val="solid"/>
            </a:ln>
            <a:effectLst/>
          </p:spPr>
          <p:txBody>
            <a:bodyPr rtlCol="0" anchor="ctr"/>
            <a:lstStyle/>
            <a:p>
              <a:pPr marL="266700" algn="r" fontAlgn="base">
                <a:spcBef>
                  <a:spcPct val="0"/>
                </a:spcBef>
                <a:spcAft>
                  <a:spcPct val="0"/>
                </a:spcAft>
              </a:pPr>
              <a:r>
                <a:rPr lang="en-CA" sz="1000" kern="0" dirty="0">
                  <a:solidFill>
                    <a:srgbClr val="FFFFFF"/>
                  </a:solidFill>
                </a:rPr>
                <a:t>Info-Tech Research </a:t>
              </a:r>
              <a:r>
                <a:rPr lang="en-CA" sz="1000" kern="0" dirty="0" smtClean="0">
                  <a:solidFill>
                    <a:srgbClr val="FFFFFF"/>
                  </a:solidFill>
                </a:rPr>
                <a:t>Group	</a:t>
              </a:r>
              <a:endParaRPr lang="en-CA" sz="1000" kern="0" dirty="0">
                <a:solidFill>
                  <a:srgbClr val="FFFFFF"/>
                </a:solidFill>
              </a:endParaRPr>
            </a:p>
          </p:txBody>
        </p:sp>
        <p:sp>
          <p:nvSpPr>
            <p:cNvPr id="10" name="Rectangle 9"/>
            <p:cNvSpPr/>
            <p:nvPr/>
          </p:nvSpPr>
          <p:spPr>
            <a:xfrm>
              <a:off x="235297" y="6589331"/>
              <a:ext cx="1224136"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CA" b="1" dirty="0" smtClean="0">
                  <a:solidFill>
                    <a:srgbClr val="FFFFFF">
                      <a:lumMod val="85000"/>
                    </a:srgbClr>
                  </a:solidFill>
                  <a:cs typeface="Arial" panose="020B0604020202020204" pitchFamily="34" charset="0"/>
                </a:rPr>
                <a:t>SAMPLE</a:t>
              </a:r>
              <a:endParaRPr lang="en-CA" b="1" dirty="0">
                <a:solidFill>
                  <a:srgbClr val="FFFFFF">
                    <a:lumMod val="85000"/>
                  </a:srgbClr>
                </a:solidFill>
                <a:cs typeface="Arial" panose="020B0604020202020204" pitchFamily="34" charset="0"/>
              </a:endParaRPr>
            </a:p>
          </p:txBody>
        </p:sp>
      </p:grpSp>
    </p:spTree>
    <p:extLst>
      <p:ext uri="{BB962C8B-B14F-4D97-AF65-F5344CB8AC3E}">
        <p14:creationId xmlns:p14="http://schemas.microsoft.com/office/powerpoint/2010/main" val="21286119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4764" y="1691391"/>
            <a:ext cx="9143999" cy="4840038"/>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1193748" y="2466525"/>
            <a:ext cx="7950251" cy="40649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Rectangle 12"/>
          <p:cNvSpPr/>
          <p:nvPr/>
        </p:nvSpPr>
        <p:spPr>
          <a:xfrm>
            <a:off x="257174" y="5308681"/>
            <a:ext cx="8620125" cy="980911"/>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itle 1"/>
          <p:cNvSpPr>
            <a:spLocks noGrp="1"/>
          </p:cNvSpPr>
          <p:nvPr>
            <p:ph type="title"/>
          </p:nvPr>
        </p:nvSpPr>
        <p:spPr/>
        <p:txBody>
          <a:bodyPr/>
          <a:lstStyle/>
          <a:p>
            <a:r>
              <a:rPr lang="en-CA" dirty="0"/>
              <a:t>Automate routine, repetitive work with </a:t>
            </a:r>
            <a:r>
              <a:rPr lang="en-CA" dirty="0" smtClean="0"/>
              <a:t>RPA</a:t>
            </a:r>
            <a:endParaRPr lang="en-CA" dirty="0"/>
          </a:p>
        </p:txBody>
      </p:sp>
      <p:sp>
        <p:nvSpPr>
          <p:cNvPr id="3" name="Rectangle 2"/>
          <p:cNvSpPr/>
          <p:nvPr/>
        </p:nvSpPr>
        <p:spPr>
          <a:xfrm>
            <a:off x="0" y="1116000"/>
            <a:ext cx="9143999" cy="684000"/>
          </a:xfrm>
          <a:prstGeom prst="rect">
            <a:avLst/>
          </a:prstGeom>
          <a:solidFill>
            <a:schemeClr val="accent2"/>
          </a:solidFill>
          <a:ln w="38100">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88000" rIns="288000" rtlCol="0" anchor="ctr"/>
          <a:lstStyle/>
          <a:p>
            <a:r>
              <a:rPr lang="en-US" sz="1600" b="1" dirty="0" smtClean="0"/>
              <a:t>Will robots and AI take human jobs? Partially – the ones humans don’t want to do, and are not suitable for anyway. </a:t>
            </a:r>
          </a:p>
        </p:txBody>
      </p:sp>
      <p:sp>
        <p:nvSpPr>
          <p:cNvPr id="4" name="Rectangle 3"/>
          <p:cNvSpPr/>
          <p:nvPr/>
        </p:nvSpPr>
        <p:spPr>
          <a:xfrm>
            <a:off x="1350912" y="1888380"/>
            <a:ext cx="6572804" cy="907941"/>
          </a:xfrm>
          <a:prstGeom prst="rect">
            <a:avLst/>
          </a:prstGeom>
        </p:spPr>
        <p:txBody>
          <a:bodyPr wrap="square">
            <a:spAutoFit/>
          </a:bodyPr>
          <a:lstStyle/>
          <a:p>
            <a:pPr algn="ctr">
              <a:spcBef>
                <a:spcPts val="600"/>
              </a:spcBef>
            </a:pPr>
            <a:r>
              <a:rPr lang="en-US" sz="1600" dirty="0" smtClean="0">
                <a:solidFill>
                  <a:schemeClr val="bg1"/>
                </a:solidFill>
              </a:rPr>
              <a:t>Software “bots” work with </a:t>
            </a:r>
            <a:r>
              <a:rPr lang="en-US" sz="1600" dirty="0">
                <a:solidFill>
                  <a:schemeClr val="bg1"/>
                </a:solidFill>
              </a:rPr>
              <a:t>applications </a:t>
            </a:r>
            <a:r>
              <a:rPr lang="en-US" sz="1600" i="1" dirty="0" smtClean="0">
                <a:solidFill>
                  <a:schemeClr val="bg1"/>
                </a:solidFill>
              </a:rPr>
              <a:t>as if they were </a:t>
            </a:r>
            <a:r>
              <a:rPr lang="en-US" sz="1600" i="1" dirty="0">
                <a:solidFill>
                  <a:schemeClr val="bg1"/>
                </a:solidFill>
              </a:rPr>
              <a:t>human </a:t>
            </a:r>
            <a:r>
              <a:rPr lang="en-US" sz="1600" i="1" dirty="0" smtClean="0">
                <a:solidFill>
                  <a:schemeClr val="bg1"/>
                </a:solidFill>
              </a:rPr>
              <a:t>users </a:t>
            </a:r>
            <a:r>
              <a:rPr lang="en-US" sz="1600" dirty="0">
                <a:solidFill>
                  <a:schemeClr val="bg1"/>
                </a:solidFill>
              </a:rPr>
              <a:t>to perform routine, repetitive work in your place</a:t>
            </a:r>
            <a:r>
              <a:rPr lang="en-US" sz="1600" dirty="0" smtClean="0">
                <a:solidFill>
                  <a:schemeClr val="bg1"/>
                </a:solidFill>
              </a:rPr>
              <a:t>.</a:t>
            </a:r>
          </a:p>
          <a:p>
            <a:pPr algn="ctr">
              <a:spcBef>
                <a:spcPts val="600"/>
              </a:spcBef>
            </a:pPr>
            <a:r>
              <a:rPr lang="en-CA" sz="1600" b="1" dirty="0">
                <a:solidFill>
                  <a:schemeClr val="bg1"/>
                </a:solidFill>
              </a:rPr>
              <a:t>Enlist </a:t>
            </a:r>
            <a:r>
              <a:rPr lang="en-CA" sz="1600" b="1" dirty="0" smtClean="0">
                <a:solidFill>
                  <a:schemeClr val="bg1"/>
                </a:solidFill>
              </a:rPr>
              <a:t>the “digital workforce” </a:t>
            </a:r>
            <a:r>
              <a:rPr lang="en-CA" sz="1600" b="1" dirty="0">
                <a:solidFill>
                  <a:schemeClr val="bg1"/>
                </a:solidFill>
              </a:rPr>
              <a:t>for your organization.</a:t>
            </a:r>
            <a:endParaRPr lang="en-US" sz="1600" dirty="0" smtClean="0">
              <a:solidFill>
                <a:schemeClr val="bg1"/>
              </a:solidFill>
            </a:endParaRPr>
          </a:p>
        </p:txBody>
      </p:sp>
      <p:sp>
        <p:nvSpPr>
          <p:cNvPr id="9" name="TextBox 8"/>
          <p:cNvSpPr txBox="1"/>
          <p:nvPr/>
        </p:nvSpPr>
        <p:spPr>
          <a:xfrm>
            <a:off x="620675" y="5315486"/>
            <a:ext cx="7720892" cy="584775"/>
          </a:xfrm>
          <a:prstGeom prst="rect">
            <a:avLst/>
          </a:prstGeom>
        </p:spPr>
        <p:txBody>
          <a:bodyPr wrap="square" rtlCol="0">
            <a:spAutoFit/>
          </a:bodyPr>
          <a:lstStyle/>
          <a:p>
            <a:pPr algn="ctr"/>
            <a:r>
              <a:rPr lang="en-CA" sz="1600" i="1" dirty="0" smtClean="0">
                <a:solidFill>
                  <a:schemeClr val="bg1"/>
                </a:solidFill>
                <a:latin typeface="+mj-lt"/>
              </a:rPr>
              <a:t>RPA is a promising new development in business automation that offers a potential return on investment (ROI) of 30-200% </a:t>
            </a:r>
            <a:r>
              <a:rPr lang="en-CA" sz="1600" i="1" dirty="0">
                <a:solidFill>
                  <a:schemeClr val="bg1"/>
                </a:solidFill>
                <a:latin typeface="+mj-lt"/>
              </a:rPr>
              <a:t>–</a:t>
            </a:r>
            <a:r>
              <a:rPr lang="en-CA" sz="1600" i="1" dirty="0" smtClean="0">
                <a:solidFill>
                  <a:schemeClr val="bg1"/>
                </a:solidFill>
                <a:latin typeface="+mj-lt"/>
              </a:rPr>
              <a:t> in the first year.</a:t>
            </a:r>
          </a:p>
        </p:txBody>
      </p:sp>
      <p:sp>
        <p:nvSpPr>
          <p:cNvPr id="10" name="Rectangle 9"/>
          <p:cNvSpPr/>
          <p:nvPr/>
        </p:nvSpPr>
        <p:spPr>
          <a:xfrm>
            <a:off x="1210888" y="5963819"/>
            <a:ext cx="6852851" cy="307777"/>
          </a:xfrm>
          <a:prstGeom prst="rect">
            <a:avLst/>
          </a:prstGeom>
        </p:spPr>
        <p:txBody>
          <a:bodyPr wrap="square">
            <a:spAutoFit/>
          </a:bodyPr>
          <a:lstStyle/>
          <a:p>
            <a:pPr algn="ctr"/>
            <a:r>
              <a:rPr lang="en-CA" sz="1400" dirty="0">
                <a:solidFill>
                  <a:schemeClr val="bg1"/>
                </a:solidFill>
              </a:rPr>
              <a:t>–</a:t>
            </a:r>
            <a:r>
              <a:rPr lang="en-CA" sz="1400" dirty="0" smtClean="0">
                <a:solidFill>
                  <a:schemeClr val="bg1"/>
                </a:solidFill>
              </a:rPr>
              <a:t> Lhuer, 2016 </a:t>
            </a:r>
            <a:endParaRPr lang="en-CA" sz="1400" dirty="0">
              <a:solidFill>
                <a:schemeClr val="bg1"/>
              </a:solidFill>
            </a:endParaRPr>
          </a:p>
        </p:txBody>
      </p:sp>
      <p:pic>
        <p:nvPicPr>
          <p:cNvPr id="11" name="Picture 108"/>
          <p:cNvPicPr>
            <a:picLocks noChangeAspect="1"/>
          </p:cNvPicPr>
          <p:nvPr/>
        </p:nvPicPr>
        <p:blipFill>
          <a:blip r:embed="rId4"/>
          <a:stretch>
            <a:fillRect/>
          </a:stretch>
        </p:blipFill>
        <p:spPr>
          <a:xfrm>
            <a:off x="480881" y="5315486"/>
            <a:ext cx="573074" cy="414564"/>
          </a:xfrm>
          <a:prstGeom prst="rect">
            <a:avLst/>
          </a:prstGeom>
        </p:spPr>
      </p:pic>
      <p:pic>
        <p:nvPicPr>
          <p:cNvPr id="12" name="Picture 109"/>
          <p:cNvPicPr>
            <a:picLocks noChangeAspect="1"/>
          </p:cNvPicPr>
          <p:nvPr/>
        </p:nvPicPr>
        <p:blipFill>
          <a:blip r:embed="rId5"/>
          <a:stretch>
            <a:fillRect/>
          </a:stretch>
        </p:blipFill>
        <p:spPr>
          <a:xfrm>
            <a:off x="7923716" y="5449040"/>
            <a:ext cx="557645" cy="508852"/>
          </a:xfrm>
          <a:prstGeom prst="rect">
            <a:avLst/>
          </a:prstGeom>
        </p:spPr>
      </p:pic>
      <p:sp>
        <p:nvSpPr>
          <p:cNvPr id="14" name="TextBox 13"/>
          <p:cNvSpPr txBox="1"/>
          <p:nvPr/>
        </p:nvSpPr>
        <p:spPr>
          <a:xfrm>
            <a:off x="257174" y="3042286"/>
            <a:ext cx="2486026" cy="1754326"/>
          </a:xfrm>
          <a:prstGeom prst="rect">
            <a:avLst/>
          </a:prstGeom>
          <a:solidFill>
            <a:schemeClr val="bg1">
              <a:alpha val="50000"/>
            </a:schemeClr>
          </a:solidFill>
        </p:spPr>
        <p:txBody>
          <a:bodyPr wrap="square" rtlCol="0">
            <a:spAutoFit/>
          </a:bodyPr>
          <a:lstStyle/>
          <a:p>
            <a:pPr>
              <a:spcAft>
                <a:spcPts val="600"/>
              </a:spcAft>
            </a:pPr>
            <a:r>
              <a:rPr lang="en-CA" sz="1400" b="1" dirty="0" smtClean="0">
                <a:solidFill>
                  <a:schemeClr val="accent1"/>
                </a:solidFill>
              </a:rPr>
              <a:t>Reclaim </a:t>
            </a:r>
            <a:r>
              <a:rPr lang="en-CA" sz="1400" b="1" dirty="0" smtClean="0">
                <a:solidFill>
                  <a:schemeClr val="accent2"/>
                </a:solidFill>
              </a:rPr>
              <a:t>human</a:t>
            </a:r>
            <a:r>
              <a:rPr lang="en-CA" sz="1400" b="1" dirty="0" smtClean="0">
                <a:solidFill>
                  <a:schemeClr val="accent1"/>
                </a:solidFill>
              </a:rPr>
              <a:t> capacity for use in </a:t>
            </a:r>
            <a:r>
              <a:rPr lang="en-CA" sz="1400" b="1" dirty="0" smtClean="0">
                <a:solidFill>
                  <a:schemeClr val="accent2"/>
                </a:solidFill>
              </a:rPr>
              <a:t>human </a:t>
            </a:r>
            <a:r>
              <a:rPr lang="en-CA" sz="1400" b="1" dirty="0" smtClean="0">
                <a:solidFill>
                  <a:schemeClr val="accent1"/>
                </a:solidFill>
              </a:rPr>
              <a:t>activities.</a:t>
            </a:r>
          </a:p>
          <a:p>
            <a:pPr>
              <a:spcAft>
                <a:spcPts val="600"/>
              </a:spcAft>
            </a:pPr>
            <a:r>
              <a:rPr lang="en-CA" sz="1400" b="1" dirty="0" smtClean="0"/>
              <a:t>70%</a:t>
            </a:r>
            <a:r>
              <a:rPr lang="en-CA" sz="1400" dirty="0" smtClean="0"/>
              <a:t> of workers feel as though they have too much work on their plates and not enough time to do it.</a:t>
            </a:r>
          </a:p>
          <a:p>
            <a:pPr algn="r">
              <a:spcAft>
                <a:spcPts val="600"/>
              </a:spcAft>
            </a:pPr>
            <a:r>
              <a:rPr lang="en-CA" sz="1200" dirty="0" smtClean="0"/>
              <a:t>– Reynolds, 2016</a:t>
            </a:r>
          </a:p>
        </p:txBody>
      </p:sp>
      <p:sp>
        <p:nvSpPr>
          <p:cNvPr id="15" name="TextBox 14"/>
          <p:cNvSpPr txBox="1"/>
          <p:nvPr/>
        </p:nvSpPr>
        <p:spPr>
          <a:xfrm>
            <a:off x="6391273" y="3042286"/>
            <a:ext cx="2486026" cy="1938992"/>
          </a:xfrm>
          <a:prstGeom prst="rect">
            <a:avLst/>
          </a:prstGeom>
          <a:solidFill>
            <a:schemeClr val="bg1">
              <a:alpha val="50000"/>
            </a:schemeClr>
          </a:solidFill>
        </p:spPr>
        <p:txBody>
          <a:bodyPr wrap="square" rtlCol="0">
            <a:spAutoFit/>
          </a:bodyPr>
          <a:lstStyle/>
          <a:p>
            <a:pPr>
              <a:spcAft>
                <a:spcPts val="600"/>
              </a:spcAft>
            </a:pPr>
            <a:r>
              <a:rPr lang="en-CA" sz="1400" b="1" dirty="0" smtClean="0">
                <a:solidFill>
                  <a:schemeClr val="accent1"/>
                </a:solidFill>
              </a:rPr>
              <a:t>Reduce operating time and costs. </a:t>
            </a:r>
          </a:p>
          <a:p>
            <a:pPr lvl="0">
              <a:spcAft>
                <a:spcPts val="600"/>
              </a:spcAft>
            </a:pPr>
            <a:r>
              <a:rPr lang="en-CA" sz="1400" dirty="0" smtClean="0"/>
              <a:t>Effective use of RPA reduces average handling times by up to </a:t>
            </a:r>
            <a:r>
              <a:rPr lang="en-CA" sz="1400" b="1" dirty="0" smtClean="0">
                <a:solidFill>
                  <a:schemeClr val="accent2"/>
                </a:solidFill>
              </a:rPr>
              <a:t>40% </a:t>
            </a:r>
            <a:r>
              <a:rPr lang="en-CA" sz="1400" dirty="0" smtClean="0"/>
              <a:t>and lowers processing costs by up to </a:t>
            </a:r>
            <a:r>
              <a:rPr lang="en-CA" sz="1400" b="1" dirty="0" smtClean="0"/>
              <a:t>80%</a:t>
            </a:r>
            <a:r>
              <a:rPr lang="en-CA" sz="1400" dirty="0" smtClean="0"/>
              <a:t>.</a:t>
            </a:r>
            <a:endParaRPr lang="en-CA" sz="1400" dirty="0">
              <a:solidFill>
                <a:srgbClr val="333333"/>
              </a:solidFill>
            </a:endParaRPr>
          </a:p>
          <a:p>
            <a:pPr lvl="0" algn="r">
              <a:spcAft>
                <a:spcPts val="600"/>
              </a:spcAft>
            </a:pPr>
            <a:r>
              <a:rPr lang="en-CA" sz="1200" dirty="0" smtClean="0">
                <a:solidFill>
                  <a:srgbClr val="333333"/>
                </a:solidFill>
              </a:rPr>
              <a:t>– Thompson, 2017</a:t>
            </a:r>
            <a:endParaRPr lang="en-CA" sz="1200" dirty="0">
              <a:solidFill>
                <a:srgbClr val="333333"/>
              </a:solidFill>
            </a:endParaRPr>
          </a:p>
        </p:txBody>
      </p:sp>
      <p:sp>
        <p:nvSpPr>
          <p:cNvPr id="20" name="TextBox 19"/>
          <p:cNvSpPr txBox="1"/>
          <p:nvPr/>
        </p:nvSpPr>
        <p:spPr>
          <a:xfrm>
            <a:off x="3009900" y="2884146"/>
            <a:ext cx="3114672" cy="2108269"/>
          </a:xfrm>
          <a:prstGeom prst="rect">
            <a:avLst/>
          </a:prstGeom>
          <a:solidFill>
            <a:schemeClr val="bg1">
              <a:alpha val="50000"/>
            </a:schemeClr>
          </a:solidFill>
        </p:spPr>
        <p:txBody>
          <a:bodyPr wrap="square" rtlCol="0">
            <a:spAutoFit/>
          </a:bodyPr>
          <a:lstStyle/>
          <a:p>
            <a:pPr>
              <a:spcAft>
                <a:spcPts val="600"/>
              </a:spcAft>
            </a:pPr>
            <a:r>
              <a:rPr lang="en-CA" sz="1400" b="1" dirty="0" smtClean="0">
                <a:solidFill>
                  <a:schemeClr val="accent1"/>
                </a:solidFill>
              </a:rPr>
              <a:t>Keep automation solutions </a:t>
            </a:r>
            <a:r>
              <a:rPr lang="en-CA" sz="1400" b="1" dirty="0" smtClean="0">
                <a:solidFill>
                  <a:schemeClr val="accent2"/>
                </a:solidFill>
              </a:rPr>
              <a:t>lightweight </a:t>
            </a:r>
            <a:r>
              <a:rPr lang="en-CA" sz="1400" b="1" dirty="0" smtClean="0">
                <a:solidFill>
                  <a:schemeClr val="accent1"/>
                </a:solidFill>
              </a:rPr>
              <a:t>and </a:t>
            </a:r>
            <a:r>
              <a:rPr lang="en-CA" sz="1400" b="1" dirty="0" smtClean="0">
                <a:solidFill>
                  <a:schemeClr val="accent2"/>
                </a:solidFill>
              </a:rPr>
              <a:t>in-house.</a:t>
            </a:r>
          </a:p>
          <a:p>
            <a:pPr>
              <a:spcAft>
                <a:spcPts val="600"/>
              </a:spcAft>
            </a:pPr>
            <a:r>
              <a:rPr lang="en-CA" sz="1400" dirty="0" smtClean="0"/>
              <a:t>Most RPA solutions offer low-code/ no-code ways of prescribing and maintaining robotic activity, so that your business stakeholders can develop and maintain automated solutions – with IT providing governance and guidance.</a:t>
            </a:r>
          </a:p>
        </p:txBody>
      </p:sp>
      <p:grpSp>
        <p:nvGrpSpPr>
          <p:cNvPr id="17" name="Group 16"/>
          <p:cNvGrpSpPr/>
          <p:nvPr/>
        </p:nvGrpSpPr>
        <p:grpSpPr>
          <a:xfrm>
            <a:off x="-10926" y="6519972"/>
            <a:ext cx="9154925" cy="338028"/>
            <a:chOff x="-10926" y="6519972"/>
            <a:chExt cx="9154925" cy="338028"/>
          </a:xfrm>
        </p:grpSpPr>
        <p:sp>
          <p:nvSpPr>
            <p:cNvPr id="18" name="Rectangle 17"/>
            <p:cNvSpPr/>
            <p:nvPr/>
          </p:nvSpPr>
          <p:spPr>
            <a:xfrm>
              <a:off x="-10926" y="6519972"/>
              <a:ext cx="9154925" cy="338028"/>
            </a:xfrm>
            <a:prstGeom prst="rect">
              <a:avLst/>
            </a:prstGeom>
            <a:solidFill>
              <a:srgbClr val="243F54"/>
            </a:solidFill>
            <a:ln w="25400" cap="flat" cmpd="sng" algn="ctr">
              <a:noFill/>
              <a:prstDash val="solid"/>
            </a:ln>
            <a:effectLst/>
          </p:spPr>
          <p:txBody>
            <a:bodyPr rtlCol="0" anchor="ctr"/>
            <a:lstStyle/>
            <a:p>
              <a:pPr marL="266700" algn="r" fontAlgn="base">
                <a:spcBef>
                  <a:spcPct val="0"/>
                </a:spcBef>
                <a:spcAft>
                  <a:spcPct val="0"/>
                </a:spcAft>
              </a:pPr>
              <a:r>
                <a:rPr lang="en-CA" sz="1000" kern="0" dirty="0">
                  <a:solidFill>
                    <a:srgbClr val="FFFFFF"/>
                  </a:solidFill>
                </a:rPr>
                <a:t>Info-Tech Research </a:t>
              </a:r>
              <a:r>
                <a:rPr lang="en-CA" sz="1000" kern="0" dirty="0" smtClean="0">
                  <a:solidFill>
                    <a:srgbClr val="FFFFFF"/>
                  </a:solidFill>
                </a:rPr>
                <a:t>Group	</a:t>
              </a:r>
              <a:endParaRPr lang="en-CA" sz="1000" kern="0" dirty="0">
                <a:solidFill>
                  <a:srgbClr val="FFFFFF"/>
                </a:solidFill>
              </a:endParaRPr>
            </a:p>
          </p:txBody>
        </p:sp>
        <p:sp>
          <p:nvSpPr>
            <p:cNvPr id="19" name="Rectangle 18"/>
            <p:cNvSpPr/>
            <p:nvPr/>
          </p:nvSpPr>
          <p:spPr>
            <a:xfrm>
              <a:off x="235297" y="6589331"/>
              <a:ext cx="1224136"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CA" b="1" dirty="0" smtClean="0">
                  <a:solidFill>
                    <a:srgbClr val="FFFFFF">
                      <a:lumMod val="85000"/>
                    </a:srgbClr>
                  </a:solidFill>
                  <a:cs typeface="Arial" panose="020B0604020202020204" pitchFamily="34" charset="0"/>
                </a:rPr>
                <a:t>SAMPLE</a:t>
              </a:r>
              <a:endParaRPr lang="en-CA" b="1" dirty="0">
                <a:solidFill>
                  <a:srgbClr val="FFFFFF">
                    <a:lumMod val="85000"/>
                  </a:srgbClr>
                </a:solidFill>
                <a:cs typeface="Arial" panose="020B0604020202020204" pitchFamily="34" charset="0"/>
              </a:endParaRPr>
            </a:p>
          </p:txBody>
        </p:sp>
      </p:grpSp>
    </p:spTree>
    <p:extLst>
      <p:ext uri="{BB962C8B-B14F-4D97-AF65-F5344CB8AC3E}">
        <p14:creationId xmlns:p14="http://schemas.microsoft.com/office/powerpoint/2010/main" val="16281749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16" name="Picture 15"/>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111826" y="2781609"/>
            <a:ext cx="2910819" cy="2149266"/>
          </a:xfrm>
          <a:custGeom>
            <a:avLst/>
            <a:gdLst>
              <a:gd name="connsiteX0" fmla="*/ 1141436 w 2282872"/>
              <a:gd name="connsiteY0" fmla="*/ 0 h 2282872"/>
              <a:gd name="connsiteX1" fmla="*/ 2282872 w 2282872"/>
              <a:gd name="connsiteY1" fmla="*/ 1141436 h 2282872"/>
              <a:gd name="connsiteX2" fmla="*/ 1141436 w 2282872"/>
              <a:gd name="connsiteY2" fmla="*/ 2282872 h 2282872"/>
              <a:gd name="connsiteX3" fmla="*/ 0 w 2282872"/>
              <a:gd name="connsiteY3" fmla="*/ 1141436 h 2282872"/>
              <a:gd name="connsiteX4" fmla="*/ 1141436 w 2282872"/>
              <a:gd name="connsiteY4" fmla="*/ 0 h 2282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2872" h="2282872">
                <a:moveTo>
                  <a:pt x="1141436" y="0"/>
                </a:moveTo>
                <a:cubicBezTo>
                  <a:pt x="1771834" y="0"/>
                  <a:pt x="2282872" y="511038"/>
                  <a:pt x="2282872" y="1141436"/>
                </a:cubicBezTo>
                <a:cubicBezTo>
                  <a:pt x="2282872" y="1771834"/>
                  <a:pt x="1771834" y="2282872"/>
                  <a:pt x="1141436" y="2282872"/>
                </a:cubicBezTo>
                <a:cubicBezTo>
                  <a:pt x="511038" y="2282872"/>
                  <a:pt x="0" y="1771834"/>
                  <a:pt x="0" y="1141436"/>
                </a:cubicBezTo>
                <a:cubicBezTo>
                  <a:pt x="0" y="511038"/>
                  <a:pt x="511038" y="0"/>
                  <a:pt x="1141436" y="0"/>
                </a:cubicBezTo>
                <a:close/>
              </a:path>
            </a:pathLst>
          </a:cu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CA" dirty="0" smtClean="0"/>
              <a:t>Realize benefits of automation that extend beyond cost/time savings</a:t>
            </a:r>
            <a:endParaRPr lang="en-CA" dirty="0"/>
          </a:p>
        </p:txBody>
      </p:sp>
      <p:graphicFrame>
        <p:nvGraphicFramePr>
          <p:cNvPr id="4" name="Chart 3">
            <a:extLst>
              <a:ext uri="{FF2B5EF4-FFF2-40B4-BE49-F238E27FC236}">
                <a16:creationId xmlns="" xmlns:lc="http://schemas.openxmlformats.org/drawingml/2006/lockedCanvas" xmlns:a16="http://schemas.microsoft.com/office/drawing/2014/main" id="{E8D9728F-F94C-4175-8C34-1C7DCE16C825}"/>
              </a:ext>
            </a:extLst>
          </p:cNvPr>
          <p:cNvGraphicFramePr>
            <a:graphicFrameLocks/>
          </p:cNvGraphicFramePr>
          <p:nvPr>
            <p:extLst>
              <p:ext uri="{D42A27DB-BD31-4B8C-83A1-F6EECF244321}">
                <p14:modId xmlns:p14="http://schemas.microsoft.com/office/powerpoint/2010/main" val="1783851761"/>
              </p:ext>
            </p:extLst>
          </p:nvPr>
        </p:nvGraphicFramePr>
        <p:xfrm>
          <a:off x="2649876" y="1973506"/>
          <a:ext cx="3616796" cy="343774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5113176" y="1278294"/>
            <a:ext cx="3764124" cy="846386"/>
          </a:xfrm>
          <a:prstGeom prst="rect">
            <a:avLst/>
          </a:prstGeom>
        </p:spPr>
        <p:txBody>
          <a:bodyPr wrap="square" rtlCol="0">
            <a:spAutoFit/>
          </a:bodyPr>
          <a:lstStyle/>
          <a:p>
            <a:pPr>
              <a:spcBef>
                <a:spcPts val="600"/>
              </a:spcBef>
            </a:pPr>
            <a:r>
              <a:rPr lang="en-CA" sz="1600" b="1" dirty="0" smtClean="0">
                <a:solidFill>
                  <a:srgbClr val="7F919F"/>
                </a:solidFill>
              </a:rPr>
              <a:t>Improve process compliance</a:t>
            </a:r>
          </a:p>
          <a:p>
            <a:pPr>
              <a:spcBef>
                <a:spcPts val="600"/>
              </a:spcBef>
            </a:pPr>
            <a:r>
              <a:rPr lang="en-CA" sz="1400" dirty="0" smtClean="0"/>
              <a:t>Bots will precisely execute prescribed rules, so mistakes and errors are reduced.</a:t>
            </a:r>
          </a:p>
        </p:txBody>
      </p:sp>
      <p:sp>
        <p:nvSpPr>
          <p:cNvPr id="6" name="TextBox 5"/>
          <p:cNvSpPr txBox="1"/>
          <p:nvPr/>
        </p:nvSpPr>
        <p:spPr>
          <a:xfrm>
            <a:off x="6167535" y="2342838"/>
            <a:ext cx="2709765" cy="1308050"/>
          </a:xfrm>
          <a:prstGeom prst="rect">
            <a:avLst/>
          </a:prstGeom>
        </p:spPr>
        <p:txBody>
          <a:bodyPr wrap="square" rtlCol="0">
            <a:spAutoFit/>
          </a:bodyPr>
          <a:lstStyle/>
          <a:p>
            <a:pPr>
              <a:spcBef>
                <a:spcPts val="600"/>
              </a:spcBef>
            </a:pPr>
            <a:r>
              <a:rPr lang="en-CA" sz="1600" b="1" dirty="0" smtClean="0">
                <a:solidFill>
                  <a:srgbClr val="7F7F7F"/>
                </a:solidFill>
              </a:rPr>
              <a:t>Better predict process outcome</a:t>
            </a:r>
          </a:p>
          <a:p>
            <a:pPr>
              <a:spcBef>
                <a:spcPts val="600"/>
              </a:spcBef>
            </a:pPr>
            <a:r>
              <a:rPr lang="en-CA" sz="1400" dirty="0" smtClean="0"/>
              <a:t>Reduce the contribution of human factors in the execution of rules-based processes.</a:t>
            </a:r>
          </a:p>
        </p:txBody>
      </p:sp>
      <p:sp>
        <p:nvSpPr>
          <p:cNvPr id="7" name="TextBox 6"/>
          <p:cNvSpPr txBox="1"/>
          <p:nvPr/>
        </p:nvSpPr>
        <p:spPr>
          <a:xfrm>
            <a:off x="6167535" y="3869046"/>
            <a:ext cx="2780522" cy="1061829"/>
          </a:xfrm>
          <a:prstGeom prst="rect">
            <a:avLst/>
          </a:prstGeom>
        </p:spPr>
        <p:txBody>
          <a:bodyPr wrap="square" rtlCol="0">
            <a:spAutoFit/>
          </a:bodyPr>
          <a:lstStyle/>
          <a:p>
            <a:pPr>
              <a:spcBef>
                <a:spcPts val="600"/>
              </a:spcBef>
            </a:pPr>
            <a:r>
              <a:rPr lang="en-CA" sz="1600" b="1" dirty="0" smtClean="0">
                <a:solidFill>
                  <a:srgbClr val="6294BB"/>
                </a:solidFill>
              </a:rPr>
              <a:t>Increase speed</a:t>
            </a:r>
          </a:p>
          <a:p>
            <a:pPr>
              <a:spcBef>
                <a:spcPts val="600"/>
              </a:spcBef>
            </a:pPr>
            <a:r>
              <a:rPr lang="en-CA" sz="1400" dirty="0" smtClean="0"/>
              <a:t>Automation can reduce the cycle time and increase the availability of a business process.</a:t>
            </a:r>
          </a:p>
        </p:txBody>
      </p:sp>
      <p:sp>
        <p:nvSpPr>
          <p:cNvPr id="8" name="TextBox 7"/>
          <p:cNvSpPr txBox="1"/>
          <p:nvPr/>
        </p:nvSpPr>
        <p:spPr>
          <a:xfrm>
            <a:off x="5113175" y="5260080"/>
            <a:ext cx="3834881" cy="1061829"/>
          </a:xfrm>
          <a:prstGeom prst="rect">
            <a:avLst/>
          </a:prstGeom>
        </p:spPr>
        <p:txBody>
          <a:bodyPr wrap="square" rtlCol="0">
            <a:spAutoFit/>
          </a:bodyPr>
          <a:lstStyle/>
          <a:p>
            <a:pPr>
              <a:spcBef>
                <a:spcPts val="600"/>
              </a:spcBef>
            </a:pPr>
            <a:r>
              <a:rPr lang="en-CA" sz="1600" b="1" dirty="0" smtClean="0">
                <a:solidFill>
                  <a:srgbClr val="D68374"/>
                </a:solidFill>
              </a:rPr>
              <a:t>Increase process agility</a:t>
            </a:r>
          </a:p>
          <a:p>
            <a:pPr>
              <a:spcBef>
                <a:spcPts val="600"/>
              </a:spcBef>
            </a:pPr>
            <a:r>
              <a:rPr lang="en-CA" sz="1400" dirty="0" smtClean="0"/>
              <a:t>Changes in business processes can go live more quickly by eliminating the time to train workers and the need to reinforce the training.</a:t>
            </a:r>
          </a:p>
        </p:txBody>
      </p:sp>
      <p:sp>
        <p:nvSpPr>
          <p:cNvPr id="9" name="TextBox 8"/>
          <p:cNvSpPr txBox="1"/>
          <p:nvPr/>
        </p:nvSpPr>
        <p:spPr>
          <a:xfrm>
            <a:off x="251520" y="5260080"/>
            <a:ext cx="3834881" cy="1061829"/>
          </a:xfrm>
          <a:prstGeom prst="rect">
            <a:avLst/>
          </a:prstGeom>
        </p:spPr>
        <p:txBody>
          <a:bodyPr wrap="square" rtlCol="0">
            <a:spAutoFit/>
          </a:bodyPr>
          <a:lstStyle/>
          <a:p>
            <a:pPr algn="r">
              <a:spcBef>
                <a:spcPts val="600"/>
              </a:spcBef>
            </a:pPr>
            <a:r>
              <a:rPr lang="en-CA" sz="1600" b="1" dirty="0" smtClean="0">
                <a:solidFill>
                  <a:srgbClr val="B2BDC5"/>
                </a:solidFill>
              </a:rPr>
              <a:t>Greater scalability</a:t>
            </a:r>
          </a:p>
          <a:p>
            <a:pPr algn="r">
              <a:spcBef>
                <a:spcPts val="600"/>
              </a:spcBef>
            </a:pPr>
            <a:r>
              <a:rPr lang="en-CA" sz="1400" dirty="0" smtClean="0"/>
              <a:t>Solutions to expand or reduce the process capacity to meet variable or seasonal demand are technological rather than HR-based.</a:t>
            </a:r>
          </a:p>
        </p:txBody>
      </p:sp>
      <p:sp>
        <p:nvSpPr>
          <p:cNvPr id="10" name="TextBox 9"/>
          <p:cNvSpPr txBox="1"/>
          <p:nvPr/>
        </p:nvSpPr>
        <p:spPr>
          <a:xfrm>
            <a:off x="180763" y="1278294"/>
            <a:ext cx="3764124" cy="1061829"/>
          </a:xfrm>
          <a:prstGeom prst="rect">
            <a:avLst/>
          </a:prstGeom>
        </p:spPr>
        <p:txBody>
          <a:bodyPr wrap="square" rtlCol="0">
            <a:spAutoFit/>
          </a:bodyPr>
          <a:lstStyle/>
          <a:p>
            <a:pPr algn="r">
              <a:spcBef>
                <a:spcPts val="600"/>
              </a:spcBef>
            </a:pPr>
            <a:r>
              <a:rPr lang="en-CA" sz="1600" b="1" dirty="0" smtClean="0">
                <a:solidFill>
                  <a:srgbClr val="61271D"/>
                </a:solidFill>
              </a:rPr>
              <a:t>Comprehensive insight into process</a:t>
            </a:r>
          </a:p>
          <a:p>
            <a:pPr algn="r">
              <a:spcBef>
                <a:spcPts val="600"/>
              </a:spcBef>
            </a:pPr>
            <a:r>
              <a:rPr lang="en-CA" sz="1400" dirty="0" smtClean="0"/>
              <a:t>Bot activity can be more closely logged and monitored to enable a more comprehensive analysis of business processes.</a:t>
            </a:r>
          </a:p>
        </p:txBody>
      </p:sp>
      <p:sp>
        <p:nvSpPr>
          <p:cNvPr id="11" name="TextBox 10"/>
          <p:cNvSpPr txBox="1"/>
          <p:nvPr/>
        </p:nvSpPr>
        <p:spPr>
          <a:xfrm>
            <a:off x="108433" y="3963454"/>
            <a:ext cx="2827582" cy="1061829"/>
          </a:xfrm>
          <a:prstGeom prst="rect">
            <a:avLst/>
          </a:prstGeom>
        </p:spPr>
        <p:txBody>
          <a:bodyPr wrap="square" rtlCol="0">
            <a:spAutoFit/>
          </a:bodyPr>
          <a:lstStyle/>
          <a:p>
            <a:pPr algn="r">
              <a:spcBef>
                <a:spcPts val="600"/>
              </a:spcBef>
            </a:pPr>
            <a:r>
              <a:rPr lang="en-CA" sz="1600" b="1" dirty="0" smtClean="0">
                <a:solidFill>
                  <a:srgbClr val="B0C534"/>
                </a:solidFill>
              </a:rPr>
              <a:t>Reduce costs</a:t>
            </a:r>
          </a:p>
          <a:p>
            <a:pPr algn="r">
              <a:spcBef>
                <a:spcPts val="600"/>
              </a:spcBef>
            </a:pPr>
            <a:r>
              <a:rPr lang="en-CA" sz="1400" dirty="0" smtClean="0"/>
              <a:t>Cost to automate processes and maintain them are usually lower than those of human resources.</a:t>
            </a:r>
          </a:p>
        </p:txBody>
      </p:sp>
      <p:sp>
        <p:nvSpPr>
          <p:cNvPr id="12" name="TextBox 11"/>
          <p:cNvSpPr txBox="1"/>
          <p:nvPr/>
        </p:nvSpPr>
        <p:spPr>
          <a:xfrm>
            <a:off x="108433" y="2529917"/>
            <a:ext cx="2902227" cy="1061829"/>
          </a:xfrm>
          <a:prstGeom prst="rect">
            <a:avLst/>
          </a:prstGeom>
        </p:spPr>
        <p:txBody>
          <a:bodyPr wrap="square" rtlCol="0">
            <a:spAutoFit/>
          </a:bodyPr>
          <a:lstStyle/>
          <a:p>
            <a:pPr algn="r">
              <a:spcBef>
                <a:spcPts val="600"/>
              </a:spcBef>
            </a:pPr>
            <a:r>
              <a:rPr lang="en-CA" sz="1600" b="1" dirty="0" smtClean="0">
                <a:solidFill>
                  <a:srgbClr val="192B39"/>
                </a:solidFill>
              </a:rPr>
              <a:t>Better employee experience</a:t>
            </a:r>
          </a:p>
          <a:p>
            <a:pPr algn="r">
              <a:spcBef>
                <a:spcPts val="600"/>
              </a:spcBef>
            </a:pPr>
            <a:r>
              <a:rPr lang="en-CA" sz="1400" dirty="0" smtClean="0"/>
              <a:t>Use the human resource capacity freed up from repetitive work to get more interesting things done.</a:t>
            </a:r>
          </a:p>
        </p:txBody>
      </p:sp>
      <p:grpSp>
        <p:nvGrpSpPr>
          <p:cNvPr id="13" name="Group 12"/>
          <p:cNvGrpSpPr/>
          <p:nvPr/>
        </p:nvGrpSpPr>
        <p:grpSpPr>
          <a:xfrm>
            <a:off x="-10926" y="6519972"/>
            <a:ext cx="9154925" cy="338028"/>
            <a:chOff x="-10926" y="6519972"/>
            <a:chExt cx="9154925" cy="338028"/>
          </a:xfrm>
        </p:grpSpPr>
        <p:sp>
          <p:nvSpPr>
            <p:cNvPr id="14" name="Rectangle 13"/>
            <p:cNvSpPr/>
            <p:nvPr/>
          </p:nvSpPr>
          <p:spPr>
            <a:xfrm>
              <a:off x="-10926" y="6519972"/>
              <a:ext cx="9154925" cy="338028"/>
            </a:xfrm>
            <a:prstGeom prst="rect">
              <a:avLst/>
            </a:prstGeom>
            <a:solidFill>
              <a:srgbClr val="243F54"/>
            </a:solidFill>
            <a:ln w="25400" cap="flat" cmpd="sng" algn="ctr">
              <a:noFill/>
              <a:prstDash val="solid"/>
            </a:ln>
            <a:effectLst/>
          </p:spPr>
          <p:txBody>
            <a:bodyPr rtlCol="0" anchor="ctr"/>
            <a:lstStyle/>
            <a:p>
              <a:pPr marL="266700" algn="r" fontAlgn="base">
                <a:spcBef>
                  <a:spcPct val="0"/>
                </a:spcBef>
                <a:spcAft>
                  <a:spcPct val="0"/>
                </a:spcAft>
              </a:pPr>
              <a:r>
                <a:rPr lang="en-CA" sz="1000" kern="0" dirty="0">
                  <a:solidFill>
                    <a:srgbClr val="FFFFFF"/>
                  </a:solidFill>
                </a:rPr>
                <a:t>Info-Tech Research </a:t>
              </a:r>
              <a:r>
                <a:rPr lang="en-CA" sz="1000" kern="0" dirty="0" smtClean="0">
                  <a:solidFill>
                    <a:srgbClr val="FFFFFF"/>
                  </a:solidFill>
                </a:rPr>
                <a:t>Group	</a:t>
              </a:r>
              <a:endParaRPr lang="en-CA" sz="1000" kern="0" dirty="0">
                <a:solidFill>
                  <a:srgbClr val="FFFFFF"/>
                </a:solidFill>
              </a:endParaRPr>
            </a:p>
          </p:txBody>
        </p:sp>
        <p:sp>
          <p:nvSpPr>
            <p:cNvPr id="15" name="Rectangle 14"/>
            <p:cNvSpPr/>
            <p:nvPr/>
          </p:nvSpPr>
          <p:spPr>
            <a:xfrm>
              <a:off x="235297" y="6589331"/>
              <a:ext cx="1224136"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CA" b="1" dirty="0" smtClean="0">
                  <a:solidFill>
                    <a:srgbClr val="FFFFFF">
                      <a:lumMod val="85000"/>
                    </a:srgbClr>
                  </a:solidFill>
                  <a:cs typeface="Arial" panose="020B0604020202020204" pitchFamily="34" charset="0"/>
                </a:rPr>
                <a:t>SAMPLE</a:t>
              </a:r>
              <a:endParaRPr lang="en-CA" b="1" dirty="0">
                <a:solidFill>
                  <a:srgbClr val="FFFFFF">
                    <a:lumMod val="85000"/>
                  </a:srgbClr>
                </a:solidFill>
                <a:cs typeface="Arial" panose="020B0604020202020204" pitchFamily="34" charset="0"/>
              </a:endParaRPr>
            </a:p>
          </p:txBody>
        </p:sp>
      </p:grpSp>
    </p:spTree>
    <p:extLst>
      <p:ext uri="{BB962C8B-B14F-4D97-AF65-F5344CB8AC3E}">
        <p14:creationId xmlns:p14="http://schemas.microsoft.com/office/powerpoint/2010/main" val="24592655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2" name="Rectangle 31"/>
          <p:cNvSpPr/>
          <p:nvPr/>
        </p:nvSpPr>
        <p:spPr>
          <a:xfrm>
            <a:off x="0" y="4543978"/>
            <a:ext cx="9144000" cy="1999697"/>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Title 1"/>
          <p:cNvSpPr>
            <a:spLocks noGrp="1"/>
          </p:cNvSpPr>
          <p:nvPr>
            <p:ph type="title"/>
          </p:nvPr>
        </p:nvSpPr>
        <p:spPr/>
        <p:txBody>
          <a:bodyPr/>
          <a:lstStyle/>
          <a:p>
            <a:r>
              <a:rPr lang="en-CA" dirty="0" smtClean="0"/>
              <a:t>RPA is an important trend for CIOs in 2018</a:t>
            </a:r>
            <a:endParaRPr lang="en-CA" dirty="0"/>
          </a:p>
        </p:txBody>
      </p:sp>
      <p:grpSp>
        <p:nvGrpSpPr>
          <p:cNvPr id="24" name="Group 23"/>
          <p:cNvGrpSpPr/>
          <p:nvPr/>
        </p:nvGrpSpPr>
        <p:grpSpPr>
          <a:xfrm>
            <a:off x="0" y="1991695"/>
            <a:ext cx="9144000" cy="1520890"/>
            <a:chOff x="0" y="1133475"/>
            <a:chExt cx="9144000" cy="1520890"/>
          </a:xfrm>
        </p:grpSpPr>
        <p:pic>
          <p:nvPicPr>
            <p:cNvPr id="13" name="Picture 12"/>
            <p:cNvPicPr>
              <a:picLocks noChangeAspect="1"/>
            </p:cNvPicPr>
            <p:nvPr/>
          </p:nvPicPr>
          <p:blipFill rotWithShape="1">
            <a:blip r:embed="rId3"/>
            <a:srcRect t="40601" b="37189"/>
            <a:stretch/>
          </p:blipFill>
          <p:spPr>
            <a:xfrm>
              <a:off x="0" y="1133475"/>
              <a:ext cx="9144000" cy="1520890"/>
            </a:xfrm>
            <a:prstGeom prst="rect">
              <a:avLst/>
            </a:prstGeom>
          </p:spPr>
        </p:pic>
        <p:sp>
          <p:nvSpPr>
            <p:cNvPr id="14" name="Rectangle 13"/>
            <p:cNvSpPr/>
            <p:nvPr/>
          </p:nvSpPr>
          <p:spPr>
            <a:xfrm>
              <a:off x="2571908" y="1201681"/>
              <a:ext cx="1836598" cy="138289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19" name="TextBox 18"/>
          <p:cNvSpPr txBox="1"/>
          <p:nvPr/>
        </p:nvSpPr>
        <p:spPr>
          <a:xfrm>
            <a:off x="257174" y="1177484"/>
            <a:ext cx="8620125" cy="738664"/>
          </a:xfrm>
          <a:prstGeom prst="rect">
            <a:avLst/>
          </a:prstGeom>
        </p:spPr>
        <p:txBody>
          <a:bodyPr wrap="square" rtlCol="0">
            <a:spAutoFit/>
          </a:bodyPr>
          <a:lstStyle/>
          <a:p>
            <a:r>
              <a:rPr lang="en-CA" sz="1400" dirty="0" smtClean="0"/>
              <a:t>Info-Tech’s </a:t>
            </a:r>
            <a:r>
              <a:rPr lang="en-CA" sz="1400" i="1" dirty="0" smtClean="0"/>
              <a:t>CIO Trend Report 2018 </a:t>
            </a:r>
            <a:r>
              <a:rPr lang="en-CA" sz="1400" dirty="0" smtClean="0"/>
              <a:t>named </a:t>
            </a:r>
            <a:r>
              <a:rPr lang="en-CA" sz="1400" b="1" dirty="0" smtClean="0"/>
              <a:t>robotics </a:t>
            </a:r>
            <a:r>
              <a:rPr lang="en-CA" sz="1400" dirty="0" smtClean="0"/>
              <a:t>as an important technology that </a:t>
            </a:r>
            <a:r>
              <a:rPr lang="en-CA" sz="1400" b="1" dirty="0" smtClean="0"/>
              <a:t>enables CIOs to become a driving force behind business growth.</a:t>
            </a:r>
            <a:r>
              <a:rPr lang="en-CA" sz="1400" dirty="0" smtClean="0"/>
              <a:t> Robotics encompass both mechatronic robots that automate physical tasks and software bots that automate business processes, which RPA accomplishes.</a:t>
            </a:r>
          </a:p>
        </p:txBody>
      </p:sp>
      <p:sp>
        <p:nvSpPr>
          <p:cNvPr id="20" name="TextBox 19"/>
          <p:cNvSpPr txBox="1"/>
          <p:nvPr/>
        </p:nvSpPr>
        <p:spPr>
          <a:xfrm>
            <a:off x="669664" y="3595022"/>
            <a:ext cx="7720892" cy="584775"/>
          </a:xfrm>
          <a:prstGeom prst="rect">
            <a:avLst/>
          </a:prstGeom>
        </p:spPr>
        <p:txBody>
          <a:bodyPr wrap="square" rtlCol="0">
            <a:spAutoFit/>
          </a:bodyPr>
          <a:lstStyle/>
          <a:p>
            <a:pPr algn="ctr"/>
            <a:r>
              <a:rPr lang="en-CA" sz="1600" i="1" dirty="0">
                <a:latin typeface="+mj-lt"/>
              </a:rPr>
              <a:t>53% of the Global 2000 </a:t>
            </a:r>
            <a:r>
              <a:rPr lang="en-CA" sz="1600" i="1" dirty="0" smtClean="0">
                <a:latin typeface="+mj-lt"/>
              </a:rPr>
              <a:t>[operations leaders] are </a:t>
            </a:r>
            <a:r>
              <a:rPr lang="en-CA" sz="1600" i="1" dirty="0">
                <a:latin typeface="+mj-lt"/>
              </a:rPr>
              <a:t>planning </a:t>
            </a:r>
            <a:r>
              <a:rPr lang="en-CA" sz="1600" i="1" dirty="0" smtClean="0">
                <a:latin typeface="+mj-lt"/>
              </a:rPr>
              <a:t/>
            </a:r>
            <a:br>
              <a:rPr lang="en-CA" sz="1600" i="1" dirty="0" smtClean="0">
                <a:latin typeface="+mj-lt"/>
              </a:rPr>
            </a:br>
            <a:r>
              <a:rPr lang="en-CA" sz="1600" i="1" dirty="0" smtClean="0">
                <a:latin typeface="+mj-lt"/>
              </a:rPr>
              <a:t>significant </a:t>
            </a:r>
            <a:r>
              <a:rPr lang="en-CA" sz="1600" i="1" dirty="0">
                <a:latin typeface="+mj-lt"/>
              </a:rPr>
              <a:t>RPA investments </a:t>
            </a:r>
            <a:r>
              <a:rPr lang="en-CA" sz="1600" i="1" dirty="0" smtClean="0">
                <a:latin typeface="+mj-lt"/>
              </a:rPr>
              <a:t>to slash </a:t>
            </a:r>
            <a:r>
              <a:rPr lang="en-CA" sz="1600" i="1" dirty="0">
                <a:latin typeface="+mj-lt"/>
              </a:rPr>
              <a:t>costs in </a:t>
            </a:r>
            <a:r>
              <a:rPr lang="en-CA" sz="1600" i="1" dirty="0" smtClean="0">
                <a:latin typeface="+mj-lt"/>
              </a:rPr>
              <a:t>2018.</a:t>
            </a:r>
          </a:p>
        </p:txBody>
      </p:sp>
      <p:sp>
        <p:nvSpPr>
          <p:cNvPr id="21" name="Rectangle 20"/>
          <p:cNvSpPr/>
          <p:nvPr/>
        </p:nvSpPr>
        <p:spPr>
          <a:xfrm>
            <a:off x="1140810" y="4169304"/>
            <a:ext cx="6852851" cy="276999"/>
          </a:xfrm>
          <a:prstGeom prst="rect">
            <a:avLst/>
          </a:prstGeom>
        </p:spPr>
        <p:txBody>
          <a:bodyPr wrap="square">
            <a:spAutoFit/>
          </a:bodyPr>
          <a:lstStyle/>
          <a:p>
            <a:pPr algn="ctr"/>
            <a:r>
              <a:rPr lang="en-CA" sz="1200" dirty="0" smtClean="0">
                <a:solidFill>
                  <a:srgbClr val="000000"/>
                </a:solidFill>
                <a:latin typeface="Arial" panose="020B0604020202020204" pitchFamily="34" charset="0"/>
                <a:cs typeface="Arial" panose="020B0604020202020204" pitchFamily="34" charset="0"/>
              </a:rPr>
              <a:t>– Fersht, 2018</a:t>
            </a:r>
            <a:endParaRPr lang="en-CA" sz="1200" dirty="0">
              <a:latin typeface="Arial" panose="020B0604020202020204" pitchFamily="34" charset="0"/>
              <a:cs typeface="Arial" panose="020B0604020202020204" pitchFamily="34" charset="0"/>
            </a:endParaRPr>
          </a:p>
        </p:txBody>
      </p:sp>
      <p:pic>
        <p:nvPicPr>
          <p:cNvPr id="22" name="Picture 108"/>
          <p:cNvPicPr>
            <a:picLocks noChangeAspect="1"/>
          </p:cNvPicPr>
          <p:nvPr/>
        </p:nvPicPr>
        <p:blipFill>
          <a:blip r:embed="rId4"/>
          <a:stretch>
            <a:fillRect/>
          </a:stretch>
        </p:blipFill>
        <p:spPr>
          <a:xfrm>
            <a:off x="1338293" y="3567463"/>
            <a:ext cx="500032" cy="361725"/>
          </a:xfrm>
          <a:prstGeom prst="rect">
            <a:avLst/>
          </a:prstGeom>
        </p:spPr>
      </p:pic>
      <p:pic>
        <p:nvPicPr>
          <p:cNvPr id="23" name="Picture 109"/>
          <p:cNvPicPr>
            <a:picLocks noChangeAspect="1"/>
          </p:cNvPicPr>
          <p:nvPr/>
        </p:nvPicPr>
        <p:blipFill>
          <a:blip r:embed="rId5"/>
          <a:stretch>
            <a:fillRect/>
          </a:stretch>
        </p:blipFill>
        <p:spPr>
          <a:xfrm>
            <a:off x="7088972" y="3821051"/>
            <a:ext cx="454202" cy="414460"/>
          </a:xfrm>
          <a:prstGeom prst="rect">
            <a:avLst/>
          </a:prstGeom>
        </p:spPr>
      </p:pic>
      <p:pic>
        <p:nvPicPr>
          <p:cNvPr id="31" name="Picture 30"/>
          <p:cNvPicPr>
            <a:picLocks noChangeAspect="1"/>
          </p:cNvPicPr>
          <p:nvPr/>
        </p:nvPicPr>
        <p:blipFill rotWithShape="1">
          <a:blip r:embed="rId6"/>
          <a:srcRect l="5521" t="36640" r="3958" b="14514"/>
          <a:stretch/>
        </p:blipFill>
        <p:spPr>
          <a:xfrm>
            <a:off x="5294648" y="4818764"/>
            <a:ext cx="3588649" cy="1449500"/>
          </a:xfrm>
          <a:prstGeom prst="rect">
            <a:avLst/>
          </a:prstGeom>
          <a:effectLst>
            <a:outerShdw blurRad="50800" dist="25400" dir="2700000" algn="tl" rotWithShape="0">
              <a:prstClr val="black">
                <a:alpha val="40000"/>
              </a:prstClr>
            </a:outerShdw>
          </a:effectLst>
        </p:spPr>
      </p:pic>
      <p:pic>
        <p:nvPicPr>
          <p:cNvPr id="11" name="Picture 10"/>
          <p:cNvPicPr>
            <a:picLocks noChangeAspect="1"/>
          </p:cNvPicPr>
          <p:nvPr/>
        </p:nvPicPr>
        <p:blipFill>
          <a:blip r:embed="rId7"/>
          <a:stretch>
            <a:fillRect/>
          </a:stretch>
        </p:blipFill>
        <p:spPr>
          <a:xfrm>
            <a:off x="3109817" y="4666542"/>
            <a:ext cx="2348008" cy="1759706"/>
          </a:xfrm>
          <a:prstGeom prst="rect">
            <a:avLst/>
          </a:prstGeom>
          <a:effectLst>
            <a:outerShdw blurRad="50800" dist="25400" dir="2700000" algn="tl" rotWithShape="0">
              <a:prstClr val="black">
                <a:alpha val="40000"/>
              </a:prstClr>
            </a:outerShdw>
          </a:effectLst>
        </p:spPr>
      </p:pic>
      <p:sp>
        <p:nvSpPr>
          <p:cNvPr id="4" name="Pentagon 3"/>
          <p:cNvSpPr/>
          <p:nvPr/>
        </p:nvSpPr>
        <p:spPr>
          <a:xfrm>
            <a:off x="669664" y="4824527"/>
            <a:ext cx="2787911" cy="1480173"/>
          </a:xfrm>
          <a:prstGeom prst="homePlate">
            <a:avLst>
              <a:gd name="adj" fmla="val 35199"/>
            </a:avLst>
          </a:prstGeom>
          <a:solidFill>
            <a:schemeClr val="bg1">
              <a:lumMod val="95000"/>
            </a:schemeClr>
          </a:solidFill>
          <a:ln w="25400">
            <a:solidFill>
              <a:schemeClr val="accent1"/>
            </a:solidFill>
          </a:ln>
        </p:spPr>
        <p:txBody>
          <a:bodyPr wrap="square" rIns="0" anchor="ctr">
            <a:noAutofit/>
          </a:bodyPr>
          <a:lstStyle/>
          <a:p>
            <a:pPr>
              <a:spcAft>
                <a:spcPts val="600"/>
              </a:spcAft>
              <a:tabLst>
                <a:tab pos="269875" algn="l"/>
              </a:tabLst>
            </a:pPr>
            <a:r>
              <a:rPr lang="en-CA" sz="1400" i="1" dirty="0" smtClean="0"/>
              <a:t>	  Identify and seize 	relevant technology at the height of its promise.</a:t>
            </a:r>
          </a:p>
          <a:p>
            <a:pPr>
              <a:spcAft>
                <a:spcPts val="600"/>
              </a:spcAft>
              <a:tabLst>
                <a:tab pos="269875" algn="l"/>
              </a:tabLst>
            </a:pPr>
            <a:r>
              <a:rPr lang="en-CA" sz="1400" b="1" dirty="0" smtClean="0"/>
              <a:t>Download Info-Tech’s </a:t>
            </a:r>
            <a:r>
              <a:rPr lang="en-CA" sz="1400" b="1" i="1" dirty="0" smtClean="0">
                <a:hlinkClick r:id="rId8"/>
              </a:rPr>
              <a:t>CIO Trend Report 2018</a:t>
            </a:r>
            <a:r>
              <a:rPr lang="en-CA" sz="1400" b="1" i="1" dirty="0" smtClean="0"/>
              <a:t>.</a:t>
            </a:r>
            <a:endParaRPr lang="en-CA" sz="1400" b="1" i="1" dirty="0"/>
          </a:p>
        </p:txBody>
      </p:sp>
      <p:grpSp>
        <p:nvGrpSpPr>
          <p:cNvPr id="10" name="Group 9"/>
          <p:cNvGrpSpPr/>
          <p:nvPr/>
        </p:nvGrpSpPr>
        <p:grpSpPr>
          <a:xfrm>
            <a:off x="289377" y="4605762"/>
            <a:ext cx="767836" cy="767834"/>
            <a:chOff x="288892" y="3906843"/>
            <a:chExt cx="729387" cy="729387"/>
          </a:xfrm>
        </p:grpSpPr>
        <p:sp>
          <p:nvSpPr>
            <p:cNvPr id="8" name="Oval 30"/>
            <p:cNvSpPr/>
            <p:nvPr/>
          </p:nvSpPr>
          <p:spPr>
            <a:xfrm>
              <a:off x="288892" y="3906843"/>
              <a:ext cx="729387" cy="729387"/>
            </a:xfrm>
            <a:prstGeom prst="ellipse">
              <a:avLst/>
            </a:prstGeom>
            <a:solidFill>
              <a:schemeClr val="accent1"/>
            </a:solidFill>
            <a:ln w="38100">
              <a:noFill/>
            </a:ln>
            <a:effectLst>
              <a:outerShdw dist="12700" dir="2700000" algn="tl"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p>
          </p:txBody>
        </p:sp>
        <p:pic>
          <p:nvPicPr>
            <p:cNvPr id="9" name="Picture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67320" y="4108554"/>
              <a:ext cx="372529" cy="325963"/>
            </a:xfrm>
            <a:prstGeom prst="rect">
              <a:avLst/>
            </a:prstGeom>
          </p:spPr>
        </p:pic>
      </p:grpSp>
      <p:grpSp>
        <p:nvGrpSpPr>
          <p:cNvPr id="18" name="Group 17"/>
          <p:cNvGrpSpPr/>
          <p:nvPr/>
        </p:nvGrpSpPr>
        <p:grpSpPr>
          <a:xfrm>
            <a:off x="-10926" y="6519972"/>
            <a:ext cx="9154925" cy="338028"/>
            <a:chOff x="-10926" y="6519972"/>
            <a:chExt cx="9154925" cy="338028"/>
          </a:xfrm>
        </p:grpSpPr>
        <p:sp>
          <p:nvSpPr>
            <p:cNvPr id="25" name="Rectangle 24"/>
            <p:cNvSpPr/>
            <p:nvPr/>
          </p:nvSpPr>
          <p:spPr>
            <a:xfrm>
              <a:off x="-10926" y="6519972"/>
              <a:ext cx="9154925" cy="338028"/>
            </a:xfrm>
            <a:prstGeom prst="rect">
              <a:avLst/>
            </a:prstGeom>
            <a:solidFill>
              <a:srgbClr val="243F54"/>
            </a:solidFill>
            <a:ln w="25400" cap="flat" cmpd="sng" algn="ctr">
              <a:noFill/>
              <a:prstDash val="solid"/>
            </a:ln>
            <a:effectLst/>
          </p:spPr>
          <p:txBody>
            <a:bodyPr rtlCol="0" anchor="ctr"/>
            <a:lstStyle/>
            <a:p>
              <a:pPr marL="266700" algn="r" fontAlgn="base">
                <a:spcBef>
                  <a:spcPct val="0"/>
                </a:spcBef>
                <a:spcAft>
                  <a:spcPct val="0"/>
                </a:spcAft>
              </a:pPr>
              <a:r>
                <a:rPr lang="en-CA" sz="1000" kern="0" dirty="0">
                  <a:solidFill>
                    <a:srgbClr val="FFFFFF"/>
                  </a:solidFill>
                </a:rPr>
                <a:t>Info-Tech Research </a:t>
              </a:r>
              <a:r>
                <a:rPr lang="en-CA" sz="1000" kern="0" dirty="0" smtClean="0">
                  <a:solidFill>
                    <a:srgbClr val="FFFFFF"/>
                  </a:solidFill>
                </a:rPr>
                <a:t>Group	</a:t>
              </a:r>
              <a:endParaRPr lang="en-CA" sz="1000" kern="0" dirty="0">
                <a:solidFill>
                  <a:srgbClr val="FFFFFF"/>
                </a:solidFill>
              </a:endParaRPr>
            </a:p>
          </p:txBody>
        </p:sp>
        <p:sp>
          <p:nvSpPr>
            <p:cNvPr id="26" name="Rectangle 25"/>
            <p:cNvSpPr/>
            <p:nvPr/>
          </p:nvSpPr>
          <p:spPr>
            <a:xfrm>
              <a:off x="235297" y="6589331"/>
              <a:ext cx="1224136"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CA" b="1" dirty="0" smtClean="0">
                  <a:solidFill>
                    <a:srgbClr val="FFFFFF">
                      <a:lumMod val="85000"/>
                    </a:srgbClr>
                  </a:solidFill>
                  <a:cs typeface="Arial" panose="020B0604020202020204" pitchFamily="34" charset="0"/>
                </a:rPr>
                <a:t>SAMPLE</a:t>
              </a:r>
              <a:endParaRPr lang="en-CA" b="1" dirty="0">
                <a:solidFill>
                  <a:srgbClr val="FFFFFF">
                    <a:lumMod val="85000"/>
                  </a:srgbClr>
                </a:solidFill>
                <a:cs typeface="Arial" panose="020B0604020202020204" pitchFamily="34" charset="0"/>
              </a:endParaRPr>
            </a:p>
          </p:txBody>
        </p:sp>
      </p:grpSp>
    </p:spTree>
    <p:extLst>
      <p:ext uri="{BB962C8B-B14F-4D97-AF65-F5344CB8AC3E}">
        <p14:creationId xmlns:p14="http://schemas.microsoft.com/office/powerpoint/2010/main" val="394891366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aa79565a41421d0e5a461827ab8a64c2a6dcf93"/>
  <p:tag name="ISPRING_RESOURCE_PATHS_HASH_2" val="b4f66ad4a07985a5d9c49e97317bbc23e3ea47f"/>
</p:tagLst>
</file>

<file path=ppt/theme/theme1.xml><?xml version="1.0" encoding="utf-8"?>
<a:theme xmlns:a="http://schemas.openxmlformats.org/drawingml/2006/main" name="Theme1">
  <a:themeElements>
    <a:clrScheme name="Magnum">
      <a:dk1>
        <a:srgbClr val="333333"/>
      </a:dk1>
      <a:lt1>
        <a:srgbClr val="FFFFFF"/>
      </a:lt1>
      <a:dk2>
        <a:srgbClr val="333333"/>
      </a:dk2>
      <a:lt2>
        <a:srgbClr val="FFFFFF"/>
      </a:lt2>
      <a:accent1>
        <a:srgbClr val="29475F"/>
      </a:accent1>
      <a:accent2>
        <a:srgbClr val="A24130"/>
      </a:accent2>
      <a:accent3>
        <a:srgbClr val="7F919F"/>
      </a:accent3>
      <a:accent4>
        <a:srgbClr val="FFFFFF"/>
      </a:accent4>
      <a:accent5>
        <a:srgbClr val="FFFFFF"/>
      </a:accent5>
      <a:accent6>
        <a:srgbClr val="FFFFFF"/>
      </a:accent6>
      <a:hlink>
        <a:srgbClr val="2576B7"/>
      </a:hlink>
      <a:folHlink>
        <a:srgbClr val="C77709"/>
      </a:folHlink>
    </a:clrScheme>
    <a:fontScheme name="InfoTech">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wrap="none" rtlCol="0">
        <a:spAutoFit/>
      </a:bodyPr>
      <a:lstStyle>
        <a:defPPr>
          <a:defRPr sz="1200" dirty="0" smtClean="0"/>
        </a:defPPr>
      </a:lstStyle>
    </a:txDef>
  </a:objectDefaults>
  <a:extraClrSchemeLst/>
  <a:extLst>
    <a:ext uri="{05A4C25C-085E-4340-85A3-A5531E510DB2}">
      <thm15:themeFamily xmlns:thm15="http://schemas.microsoft.com/office/thememl/2012/main" name="Theme1" id="{EBFD412A-D0D7-4935-89A2-AA989FD4DBC8}" vid="{7B7BA5CB-5882-4576-92F3-CD74C431C825}"/>
    </a:ext>
  </a:extLst>
</a:theme>
</file>

<file path=ppt/theme/theme2.xml><?xml version="1.0" encoding="utf-8"?>
<a:theme xmlns:a="http://schemas.openxmlformats.org/drawingml/2006/main" name="1_Theme1">
  <a:themeElements>
    <a:clrScheme name="Harmony">
      <a:dk1>
        <a:srgbClr val="333333"/>
      </a:dk1>
      <a:lt1>
        <a:srgbClr val="FFFFFF"/>
      </a:lt1>
      <a:dk2>
        <a:srgbClr val="333333"/>
      </a:dk2>
      <a:lt2>
        <a:srgbClr val="FFFFFF"/>
      </a:lt2>
      <a:accent1>
        <a:srgbClr val="29475F"/>
      </a:accent1>
      <a:accent2>
        <a:srgbClr val="B0C534"/>
      </a:accent2>
      <a:accent3>
        <a:srgbClr val="96B8D2"/>
      </a:accent3>
      <a:accent4>
        <a:srgbClr val="FFFFFF"/>
      </a:accent4>
      <a:accent5>
        <a:srgbClr val="FFFFFF"/>
      </a:accent5>
      <a:accent6>
        <a:srgbClr val="FFFFFF"/>
      </a:accent6>
      <a:hlink>
        <a:srgbClr val="2576B7"/>
      </a:hlink>
      <a:folHlink>
        <a:srgbClr val="C77709"/>
      </a:folHlink>
    </a:clrScheme>
    <a:fontScheme name="InfoTech">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wrap="none" rtlCol="0">
        <a:spAutoFit/>
      </a:bodyPr>
      <a:lstStyle>
        <a:defPPr>
          <a:defRPr sz="1200" dirty="0" smtClean="0"/>
        </a:defPPr>
      </a:lstStyle>
    </a:txDef>
  </a:objectDefaults>
  <a:extraClrSchemeLst/>
  <a:extLst>
    <a:ext uri="{05A4C25C-085E-4340-85A3-A5531E510DB2}">
      <thm15:themeFamily xmlns:thm15="http://schemas.microsoft.com/office/thememl/2012/main" name="Theme1" id="{EBFD412A-D0D7-4935-89A2-AA989FD4DBC8}" vid="{7B7BA5CB-5882-4576-92F3-CD74C431C82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1684</Words>
  <Application>Microsoft Office PowerPoint</Application>
  <PresentationFormat>On-screen Show (4:3)</PresentationFormat>
  <Paragraphs>171</Paragraphs>
  <Slides>12</Slides>
  <Notes>8</Notes>
  <HiddenSlides>0</HiddenSlides>
  <MMClips>0</MMClips>
  <ScaleCrop>false</ScaleCrop>
  <HeadingPairs>
    <vt:vector size="8" baseType="variant">
      <vt:variant>
        <vt:lpstr>Fonts Used</vt:lpstr>
      </vt:variant>
      <vt:variant>
        <vt:i4>5</vt:i4>
      </vt:variant>
      <vt:variant>
        <vt:lpstr>Theme</vt:lpstr>
      </vt:variant>
      <vt:variant>
        <vt:i4>2</vt:i4>
      </vt:variant>
      <vt:variant>
        <vt:lpstr>Slide Titles</vt:lpstr>
      </vt:variant>
      <vt:variant>
        <vt:i4>12</vt:i4>
      </vt:variant>
      <vt:variant>
        <vt:lpstr>Custom Shows</vt:lpstr>
      </vt:variant>
      <vt:variant>
        <vt:i4>1</vt:i4>
      </vt:variant>
    </vt:vector>
  </HeadingPairs>
  <TitlesOfParts>
    <vt:vector size="20" baseType="lpstr">
      <vt:lpstr>Arial</vt:lpstr>
      <vt:lpstr>Calibri</vt:lpstr>
      <vt:lpstr>Georgia</vt:lpstr>
      <vt:lpstr>Roboto</vt:lpstr>
      <vt:lpstr>Wingdings</vt:lpstr>
      <vt:lpstr>Theme1</vt:lpstr>
      <vt:lpstr>1_Theme1</vt:lpstr>
      <vt:lpstr>PowerPoint Presentation</vt:lpstr>
      <vt:lpstr>PowerPoint Presentation</vt:lpstr>
      <vt:lpstr>Our understanding of the problem</vt:lpstr>
      <vt:lpstr>Executive summary</vt:lpstr>
      <vt:lpstr>Businesses rely heavily on routine, repetitive work manually done by their best human resources</vt:lpstr>
      <vt:lpstr>Traditional solutions for delegating away routine, repetitive work delivered a mixed bag of results and challenges</vt:lpstr>
      <vt:lpstr>Automate routine, repetitive work with RPA</vt:lpstr>
      <vt:lpstr>Realize benefits of automation that extend beyond cost/time savings</vt:lpstr>
      <vt:lpstr>RPA is an important trend for CIOs in 2018</vt:lpstr>
      <vt:lpstr>RPA is the leading focus of significant investment amongst trending technologies, but reports of success are mixed</vt:lpstr>
      <vt:lpstr>Practical, tactical focus on Info-Tech’s research helps you communicate with your stakeholders more effectively</vt:lpstr>
      <vt:lpstr>PowerPoint Presentation</vt:lpstr>
      <vt:lpstr>Custom Show 1</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2018-08-03T13:24:06Z</dcterms:created>
  <dcterms:modified xsi:type="dcterms:W3CDTF">2018-10-15T13:49:28Z</dcterms:modified>
</cp:coreProperties>
</file>