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14"/>
  </p:notesMasterIdLst>
  <p:handoutMasterIdLst>
    <p:handoutMasterId r:id="rId15"/>
  </p:handoutMasterIdLst>
  <p:sldIdLst>
    <p:sldId id="278" r:id="rId2"/>
    <p:sldId id="484" r:id="rId3"/>
    <p:sldId id="681" r:id="rId4"/>
    <p:sldId id="682" r:id="rId5"/>
    <p:sldId id="687" r:id="rId6"/>
    <p:sldId id="560" r:id="rId7"/>
    <p:sldId id="600" r:id="rId8"/>
    <p:sldId id="561" r:id="rId9"/>
    <p:sldId id="601" r:id="rId10"/>
    <p:sldId id="602" r:id="rId11"/>
    <p:sldId id="426" r:id="rId12"/>
    <p:sldId id="688" r:id="rId13"/>
  </p:sldIdLst>
  <p:sldSz cx="9144000" cy="6858000" type="screen4x3"/>
  <p:notesSz cx="6950075" cy="9236075"/>
  <p:custShowLst>
    <p:custShow name="Custom Show 1" id="0">
      <p:sldLst>
        <p:sld r:id="rId2"/>
      </p:sldLst>
    </p:custShow>
  </p:custShow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5" name="Author" initials="A"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B4B4B4"/>
    <a:srgbClr val="29475F"/>
    <a:srgbClr val="B0C534"/>
    <a:srgbClr val="D6D6D6"/>
    <a:srgbClr val="6293BB"/>
    <a:srgbClr val="CADAE8"/>
    <a:srgbClr val="D7E299"/>
    <a:srgbClr val="ADADAD"/>
    <a:srgbClr val="CED9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571" autoAdjust="0"/>
  </p:normalViewPr>
  <p:slideViewPr>
    <p:cSldViewPr snapToGrid="0">
      <p:cViewPr varScale="1">
        <p:scale>
          <a:sx n="122" d="100"/>
          <a:sy n="122" d="100"/>
        </p:scale>
        <p:origin x="206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287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lorenzi\Data%20&amp;%20BI\Blockchain\Powerpoint%20Graph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r>
              <a:rPr lang="en-CA" sz="1600" b="1" dirty="0">
                <a:solidFill>
                  <a:schemeClr val="tx1"/>
                </a:solidFill>
                <a:latin typeface="Arial" panose="020B0604020202020204" pitchFamily="34" charset="0"/>
                <a:cs typeface="Arial" panose="020B0604020202020204" pitchFamily="34" charset="0"/>
              </a:rPr>
              <a:t>Blockchain Deployment</a:t>
            </a:r>
            <a:r>
              <a:rPr lang="en-CA" sz="1600" b="1" baseline="0" dirty="0">
                <a:solidFill>
                  <a:schemeClr val="tx1"/>
                </a:solidFill>
                <a:latin typeface="Arial" panose="020B0604020202020204" pitchFamily="34" charset="0"/>
                <a:cs typeface="Arial" panose="020B0604020202020204" pitchFamily="34" charset="0"/>
              </a:rPr>
              <a:t> by Industry</a:t>
            </a:r>
            <a:endParaRPr lang="en-CA" sz="1600" b="1" dirty="0">
              <a:solidFill>
                <a:schemeClr val="tx1"/>
              </a:solidFill>
              <a:latin typeface="Arial" panose="020B0604020202020204" pitchFamily="34" charset="0"/>
              <a:cs typeface="Arial" panose="020B0604020202020204" pitchFamily="34" charset="0"/>
            </a:endParaRP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Sheet1!$B$1:$B$2</c:f>
              <c:strCache>
                <c:ptCount val="2"/>
                <c:pt idx="1">
                  <c:v>Currently Deployed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Consumer Products/Manufacturing</c:v>
                </c:pt>
                <c:pt idx="1">
                  <c:v>Life Sciences &amp; Healthcare</c:v>
                </c:pt>
                <c:pt idx="2">
                  <c:v>Tech, Media, and Telecom</c:v>
                </c:pt>
                <c:pt idx="3">
                  <c:v>Financial Services</c:v>
                </c:pt>
              </c:strCache>
            </c:strRef>
          </c:cat>
          <c:val>
            <c:numRef>
              <c:f>Sheet1!$B$3:$B$6</c:f>
              <c:numCache>
                <c:formatCode>0%</c:formatCode>
                <c:ptCount val="4"/>
                <c:pt idx="0">
                  <c:v>0.3</c:v>
                </c:pt>
                <c:pt idx="1">
                  <c:v>0.17</c:v>
                </c:pt>
                <c:pt idx="2">
                  <c:v>0.31</c:v>
                </c:pt>
                <c:pt idx="3">
                  <c:v>0.12</c:v>
                </c:pt>
              </c:numCache>
            </c:numRef>
          </c:val>
          <c:extLst xmlns:c16r2="http://schemas.microsoft.com/office/drawing/2015/06/chart">
            <c:ext xmlns:c16="http://schemas.microsoft.com/office/drawing/2014/chart" uri="{C3380CC4-5D6E-409C-BE32-E72D297353CC}">
              <c16:uniqueId val="{00000000-7F07-4A1C-95C3-6371DD49655F}"/>
            </c:ext>
          </c:extLst>
        </c:ser>
        <c:ser>
          <c:idx val="1"/>
          <c:order val="1"/>
          <c:tx>
            <c:strRef>
              <c:f>Sheet1!$C$1:$C$2</c:f>
              <c:strCache>
                <c:ptCount val="2"/>
                <c:pt idx="1">
                  <c:v>Planned for 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0">
                  <c:v>Consumer Products/Manufacturing</c:v>
                </c:pt>
                <c:pt idx="1">
                  <c:v>Life Sciences &amp; Healthcare</c:v>
                </c:pt>
                <c:pt idx="2">
                  <c:v>Tech, Media, and Telecom</c:v>
                </c:pt>
                <c:pt idx="3">
                  <c:v>Financial Services</c:v>
                </c:pt>
              </c:strCache>
            </c:strRef>
          </c:cat>
          <c:val>
            <c:numRef>
              <c:f>Sheet1!$C$3:$C$6</c:f>
              <c:numCache>
                <c:formatCode>0%</c:formatCode>
                <c:ptCount val="4"/>
                <c:pt idx="0">
                  <c:v>0.28000000000000003</c:v>
                </c:pt>
                <c:pt idx="1">
                  <c:v>0.35</c:v>
                </c:pt>
                <c:pt idx="2">
                  <c:v>0.17</c:v>
                </c:pt>
                <c:pt idx="3">
                  <c:v>0.24</c:v>
                </c:pt>
              </c:numCache>
            </c:numRef>
          </c:val>
          <c:extLst xmlns:c16r2="http://schemas.microsoft.com/office/drawing/2015/06/chart">
            <c:ext xmlns:c16="http://schemas.microsoft.com/office/drawing/2014/chart" uri="{C3380CC4-5D6E-409C-BE32-E72D297353CC}">
              <c16:uniqueId val="{00000001-7F07-4A1C-95C3-6371DD49655F}"/>
            </c:ext>
          </c:extLst>
        </c:ser>
        <c:dLbls>
          <c:dLblPos val="ctr"/>
          <c:showLegendKey val="0"/>
          <c:showVal val="1"/>
          <c:showCatName val="0"/>
          <c:showSerName val="0"/>
          <c:showPercent val="0"/>
          <c:showBubbleSize val="0"/>
        </c:dLbls>
        <c:gapWidth val="150"/>
        <c:overlap val="100"/>
        <c:axId val="182217520"/>
        <c:axId val="182217912"/>
      </c:barChart>
      <c:catAx>
        <c:axId val="1822175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2217912"/>
        <c:crosses val="autoZero"/>
        <c:auto val="1"/>
        <c:lblAlgn val="ctr"/>
        <c:lblOffset val="100"/>
        <c:noMultiLvlLbl val="0"/>
      </c:catAx>
      <c:valAx>
        <c:axId val="182217912"/>
        <c:scaling>
          <c:orientation val="minMax"/>
        </c:scaling>
        <c:delete val="1"/>
        <c:axPos val="b"/>
        <c:numFmt formatCode="0%" sourceLinked="1"/>
        <c:majorTickMark val="none"/>
        <c:minorTickMark val="none"/>
        <c:tickLblPos val="nextTo"/>
        <c:crossAx val="182217520"/>
        <c:crosses val="autoZero"/>
        <c:crossBetween val="between"/>
      </c:valAx>
      <c:spPr>
        <a:solidFill>
          <a:schemeClr val="bg1">
            <a:lumMod val="95000"/>
          </a:schemeClr>
        </a:solidFill>
        <a:ln>
          <a:noFill/>
        </a:ln>
        <a:effectLst/>
      </c:spPr>
    </c:plotArea>
    <c:legend>
      <c:legendPos val="b"/>
      <c:layout>
        <c:manualLayout>
          <c:xMode val="edge"/>
          <c:yMode val="edge"/>
          <c:x val="0.20459010051049428"/>
          <c:y val="0.91419597252392415"/>
          <c:w val="0.59081979897901149"/>
          <c:h val="6.83686601879030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lumMod val="9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ED006EA4-D462-4253-8FC7-D35175043F19}" type="datetimeFigureOut">
              <a:rPr lang="en-US" smtClean="0"/>
              <a:t>7/23/2018</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4E1B6C9-DAE3-4E7B-AB3C-9473EC02D78D}" type="datetimeFigureOut">
              <a:rPr lang="en-US" smtClean="0"/>
              <a:t>7/23/2018</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52423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388014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12227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375570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1090111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
        <p:nvSpPr>
          <p:cNvPr id="9" name="TextBox 8"/>
          <p:cNvSpPr txBox="1"/>
          <p:nvPr/>
        </p:nvSpPr>
        <p:spPr>
          <a:xfrm>
            <a:off x="8460432" y="214890"/>
            <a:ext cx="539552" cy="276999"/>
          </a:xfrm>
          <a:prstGeom prst="rect">
            <a:avLst/>
          </a:prstGeom>
          <a:noFill/>
        </p:spPr>
        <p:txBody>
          <a:bodyPr wrap="square" rtlCol="0">
            <a:spAutoFit/>
          </a:bodyPr>
          <a:lstStyle/>
          <a:p>
            <a:r>
              <a:rPr lang="en-CA" sz="1200" b="0" dirty="0">
                <a:solidFill>
                  <a:schemeClr val="bg1"/>
                </a:solidFill>
              </a:rPr>
              <a:t>V4</a:t>
            </a:r>
          </a:p>
        </p:txBody>
      </p:sp>
    </p:spTree>
    <p:extLst>
      <p:ext uri="{BB962C8B-B14F-4D97-AF65-F5344CB8AC3E}">
        <p14:creationId xmlns:p14="http://schemas.microsoft.com/office/powerpoint/2010/main" val="3544028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1997-2018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1441"/>
            <a:ext cx="9144000" cy="11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7" name="Straight Connector 16"/>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621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9" name="Straight Connector 8"/>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10" r:id="rId6"/>
    <p:sldLayoutId id="2147483711" r:id="rId7"/>
    <p:sldLayoutId id="2147483726" r:id="rId8"/>
    <p:sldLayoutId id="2147483764" r:id="rId9"/>
    <p:sldLayoutId id="2147483761" r:id="rId10"/>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understanding-regulation-with-blockchain-technology-phases-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gif"/></Relationships>
</file>

<file path=ppt/slides/_rels/slide10.xml.rels><?xml version="1.0" encoding="UTF-8" standalone="yes"?>
<Relationships xmlns="http://schemas.openxmlformats.org/package/2006/relationships"><Relationship Id="rId8" Type="http://schemas.openxmlformats.org/officeDocument/2006/relationships/hyperlink" Target="https://www.infotech.com/research/ss/kick-start-it-led-business-innovation" TargetMode="External"/><Relationship Id="rId13" Type="http://schemas.openxmlformats.org/officeDocument/2006/relationships/hyperlink" Target="https://www.infotech.com/research/explore-blockchain-in-oil-and-gas" TargetMode="External"/><Relationship Id="rId3" Type="http://schemas.openxmlformats.org/officeDocument/2006/relationships/image" Target="../media/image24.png"/><Relationship Id="rId7" Type="http://schemas.openxmlformats.org/officeDocument/2006/relationships/hyperlink" Target="https://www.infotech.com/search?utf8=%E2%9C%93&amp;q=disruptive+technology&amp;button=" TargetMode="External"/><Relationship Id="rId12" Type="http://schemas.openxmlformats.org/officeDocument/2006/relationships/hyperlink" Target="https://www.infotech.com/research/transform-the-grocery-store-supply-chain-with-blockcha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infotech.com/research/ss/prototype-with-an-innovation-design-sprint" TargetMode="External"/><Relationship Id="rId11" Type="http://schemas.openxmlformats.org/officeDocument/2006/relationships/hyperlink" Target="https://www.infotech.com/research/fake-realities-blockchain-and-star-trek" TargetMode="External"/><Relationship Id="rId5" Type="http://schemas.openxmlformats.org/officeDocument/2006/relationships/hyperlink" Target="https://www.infotech.com/research/ss/demystify-blockchain-how-can-it-bring-value-to-your-organization" TargetMode="External"/><Relationship Id="rId10" Type="http://schemas.openxmlformats.org/officeDocument/2006/relationships/hyperlink" Target="https://www.infotech.com/research/blockchain-foundational-technology-of-the-future" TargetMode="External"/><Relationship Id="rId4" Type="http://schemas.microsoft.com/office/2007/relationships/hdphoto" Target="../media/hdphoto2.wdp"/><Relationship Id="rId9" Type="http://schemas.openxmlformats.org/officeDocument/2006/relationships/hyperlink" Target="https://www.infotech.com/research/blockchain-basics" TargetMode="External"/><Relationship Id="rId14" Type="http://schemas.openxmlformats.org/officeDocument/2006/relationships/hyperlink" Target="https://www.infotech.com/research/ss/exploit-disruptive-infrastructure-technolog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hyperlink" Target="https://www.infotech.com/research/ss/establish-the-benefits-realization-process" TargetMode="External"/><Relationship Id="rId13" Type="http://schemas.openxmlformats.org/officeDocument/2006/relationships/hyperlink" Target="https://www.infotech.com/research/ss/build-a-strategic-workforce-plan" TargetMode="External"/><Relationship Id="rId18" Type="http://schemas.openxmlformats.org/officeDocument/2006/relationships/hyperlink" Target="https://www.infotech.com/research/ss/create-a-service-management-roadmap" TargetMode="External"/><Relationship Id="rId26" Type="http://schemas.openxmlformats.org/officeDocument/2006/relationships/hyperlink" Target="https://www.infotech.com/research/ss/build-a-business-driven-it-risk-management-program" TargetMode="External"/><Relationship Id="rId39" Type="http://schemas.openxmlformats.org/officeDocument/2006/relationships/hyperlink" Target="https://www.infotech.com/research/ss/optimize-your-sqa-practice-using-a-full-lifecycle-approach" TargetMode="External"/><Relationship Id="rId3" Type="http://schemas.openxmlformats.org/officeDocument/2006/relationships/hyperlink" Target="https://www.infotech.com/research/ss/redesign-it-governance-to-drive-optimal-business-results" TargetMode="External"/><Relationship Id="rId21" Type="http://schemas.openxmlformats.org/officeDocument/2006/relationships/hyperlink" Target="https://www.infotech.com/research/ss/implement-it-asset-management" TargetMode="External"/><Relationship Id="rId34" Type="http://schemas.openxmlformats.org/officeDocument/2006/relationships/hyperlink" Target="https://www.infotech.com/research/ss/it-develop-a-business-continuity-plan" TargetMode="External"/><Relationship Id="rId42" Type="http://schemas.openxmlformats.org/officeDocument/2006/relationships/hyperlink" Target="https://www.infotech.com/research/ss/build-a-next-generation-bi-with-a-game-changing-bi-strategy" TargetMode="External"/><Relationship Id="rId47" Type="http://schemas.openxmlformats.org/officeDocument/2006/relationships/hyperlink" Target="https://www.infotech.com/research/ss/build-a-strong-approach-to-business-requirements-gathering" TargetMode="External"/><Relationship Id="rId7" Type="http://schemas.openxmlformats.org/officeDocument/2006/relationships/hyperlink" Target="https://www.infotech.com/research/ss/take-the-pain-out-of-it-policies" TargetMode="External"/><Relationship Id="rId12" Type="http://schemas.openxmlformats.org/officeDocument/2006/relationships/hyperlink" Target="https://www.infotech.com/research/ss/minimize-the-damage-of-it-cost-cuts" TargetMode="External"/><Relationship Id="rId17" Type="http://schemas.openxmlformats.org/officeDocument/2006/relationships/hyperlink" Target="https://www.infotech.com/research/ss/assess-and-optimize-ea-capability" TargetMode="External"/><Relationship Id="rId25" Type="http://schemas.openxmlformats.org/officeDocument/2006/relationships/hyperlink" Target="https://www.infotech.com/research/ss/standardize-the-service-desk" TargetMode="External"/><Relationship Id="rId33" Type="http://schemas.openxmlformats.org/officeDocument/2006/relationships/hyperlink" Target="https://www.infotech.com/research/ss/take-control-of-compliance-improvement-to-conquer-every-audit" TargetMode="External"/><Relationship Id="rId38" Type="http://schemas.openxmlformats.org/officeDocument/2006/relationships/hyperlink" Target="https://www.infotech.com/research/ss/create-a-horizontally-optimized-sdlc-to-better-meet-business-demands" TargetMode="External"/><Relationship Id="rId46" Type="http://schemas.openxmlformats.org/officeDocument/2006/relationships/hyperlink" Target="https://www.infotech.com/research/ss/tailor-project-management-processes-to-fit-your-projects" TargetMode="External"/><Relationship Id="rId2" Type="http://schemas.openxmlformats.org/officeDocument/2006/relationships/image" Target="../media/image27.png"/><Relationship Id="rId16" Type="http://schemas.openxmlformats.org/officeDocument/2006/relationships/hyperlink" Target="https://www.infotech.com/research/ss/design-build-a-user-facing-service-catalog" TargetMode="External"/><Relationship Id="rId20" Type="http://schemas.openxmlformats.org/officeDocument/2006/relationships/hyperlink" Target="https://www.infotech.com/research/ss/establish-a-program-to-enable-effective-performance-monitoring" TargetMode="External"/><Relationship Id="rId29" Type="http://schemas.openxmlformats.org/officeDocument/2006/relationships/hyperlink" Target="https://www.infotech.com/research/ss/establish-a-right-sized-release-and-deployment-management-process" TargetMode="External"/><Relationship Id="rId41" Type="http://schemas.openxmlformats.org/officeDocument/2006/relationships/hyperlink" Target="https://www.infotech.com/research/ss/drive-organizational-change-from-the-pmo" TargetMode="External"/><Relationship Id="rId1" Type="http://schemas.openxmlformats.org/officeDocument/2006/relationships/slideLayout" Target="../slideLayouts/slideLayout8.xml"/><Relationship Id="rId6" Type="http://schemas.openxmlformats.org/officeDocument/2006/relationships/hyperlink" Target="https://www.infotech.com/research/ss/kick-start-it-led-business-innovation" TargetMode="External"/><Relationship Id="rId11" Type="http://schemas.openxmlformats.org/officeDocument/2006/relationships/hyperlink" Target="https://www.infotech.com/research/ss/transfer-it-knowledge-before-it-s-gone" TargetMode="External"/><Relationship Id="rId24" Type="http://schemas.openxmlformats.org/officeDocument/2006/relationships/hyperlink" Target="https://www.infotech.com/research/ss/create-a-configuration-management-roadmap" TargetMode="External"/><Relationship Id="rId32" Type="http://schemas.openxmlformats.org/officeDocument/2006/relationships/hyperlink" Target="https://www.infotech.com/research/ss/establish-an-effective-system-of-internal-it-controls-to-mitigate-risks" TargetMode="External"/><Relationship Id="rId37" Type="http://schemas.openxmlformats.org/officeDocument/2006/relationships/hyperlink" Target="https://www.infotech.com/research/ss/govern-and-manage-an-enterprise-software-implementation" TargetMode="External"/><Relationship Id="rId40" Type="http://schemas.openxmlformats.org/officeDocument/2006/relationships/hyperlink" Target="https://www.infotech.com/research/ss/develop-an-annual-maintenance-program-for-critical-applications" TargetMode="External"/><Relationship Id="rId45" Type="http://schemas.openxmlformats.org/officeDocument/2006/relationships/hyperlink" Target="https://www.infotech.com/research/ss/develop-a-project-portfolio-management-strategy" TargetMode="External"/><Relationship Id="rId5" Type="http://schemas.openxmlformats.org/officeDocument/2006/relationships/hyperlink" Target="https://www.infotech.com/research/ss/develop-meaningful-service-metrics-to-ensure-business-and-user-satisfaction" TargetMode="External"/><Relationship Id="rId15" Type="http://schemas.openxmlformats.org/officeDocument/2006/relationships/hyperlink" Target="https://www.infotech.com/research/ss/increase-it-productivity-by-25-by-actively-focusing-on-employee-engagement" TargetMode="External"/><Relationship Id="rId23" Type="http://schemas.openxmlformats.org/officeDocument/2006/relationships/hyperlink" Target="https://www.infotech.com/research/ss/optimize-change-management" TargetMode="External"/><Relationship Id="rId28" Type="http://schemas.openxmlformats.org/officeDocument/2006/relationships/hyperlink" Target="https://www.infotech.com/research/ss/build-a-security-governance-and-management-plan" TargetMode="External"/><Relationship Id="rId36" Type="http://schemas.openxmlformats.org/officeDocument/2006/relationships/hyperlink" Target="https://www.infotech.com/research/ss/build-a-business-driven-application-roadmap-using-an-agile-approach" TargetMode="External"/><Relationship Id="rId10" Type="http://schemas.openxmlformats.org/officeDocument/2006/relationships/hyperlink" Target="https://www.infotech.com/research/ss/manage-your-vendors-before-they-manage-you" TargetMode="External"/><Relationship Id="rId19" Type="http://schemas.openxmlformats.org/officeDocument/2006/relationships/hyperlink" Target="https://www.infotech.com/research/ss/drive-efficiency-and-agility-with-a-fit-for-purpose-quality-management-program" TargetMode="External"/><Relationship Id="rId31" Type="http://schemas.openxmlformats.org/officeDocument/2006/relationships/hyperlink" Target="https://www.infotech.com/research/ss/build-an-information-security-strategy" TargetMode="External"/><Relationship Id="rId44" Type="http://schemas.openxmlformats.org/officeDocument/2006/relationships/hyperlink" Target="https://www.infotech.com/research/ss/conquer-data-quality-challenges-in-4-steps" TargetMode="External"/><Relationship Id="rId4" Type="http://schemas.openxmlformats.org/officeDocument/2006/relationships/hyperlink" Target="https://www.infotech.com/research/ss/define-an-it-strategy-and-roadmap" TargetMode="External"/><Relationship Id="rId9" Type="http://schemas.openxmlformats.org/officeDocument/2006/relationships/hyperlink" Target="https://www.infotech.com/research/ss/build-an-it-budget-that-demonstrates-value-delivery" TargetMode="External"/><Relationship Id="rId14" Type="http://schemas.openxmlformats.org/officeDocument/2006/relationships/hyperlink" Target="https://www.infotech.com/research/ss/transform-it-through-strategic-organizational-design" TargetMode="External"/><Relationship Id="rId22" Type="http://schemas.openxmlformats.org/officeDocument/2006/relationships/hyperlink" Target="https://www.infotech.com/research/ss/improve-it-operations-management" TargetMode="External"/><Relationship Id="rId27" Type="http://schemas.openxmlformats.org/officeDocument/2006/relationships/hyperlink" Target="https://www.infotech.com/research/ss/manage-stakeholder-relations" TargetMode="External"/><Relationship Id="rId30" Type="http://schemas.openxmlformats.org/officeDocument/2006/relationships/hyperlink" Target="https://www.infotech.com/research/ss/manage-scarce-resources-with-effective-incident-and-problem-management" TargetMode="External"/><Relationship Id="rId35" Type="http://schemas.openxmlformats.org/officeDocument/2006/relationships/hyperlink" Target="https://www.infotech.com/research/ss/create-a-right-sized-disaster-recovery-plan" TargetMode="External"/><Relationship Id="rId43" Type="http://schemas.openxmlformats.org/officeDocument/2006/relationships/hyperlink" Target="https://www.infotech.com/research/ss/modernize-data-architecture-for-measurable-business-resul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a:xfrm>
            <a:off x="774700" y="2982545"/>
            <a:ext cx="7454900" cy="916135"/>
          </a:xfrm>
        </p:spPr>
        <p:txBody>
          <a:bodyPr/>
          <a:lstStyle/>
          <a:p>
            <a:r>
              <a:rPr lang="en-US" dirty="0"/>
              <a:t>Understanding Regulation With Blockchain Technology</a:t>
            </a:r>
          </a:p>
        </p:txBody>
      </p:sp>
      <p:sp>
        <p:nvSpPr>
          <p:cNvPr id="5" name="Tagline"/>
          <p:cNvSpPr>
            <a:spLocks noGrp="1"/>
          </p:cNvSpPr>
          <p:nvPr>
            <p:ph type="body" sz="quarter" idx="16"/>
          </p:nvPr>
        </p:nvSpPr>
        <p:spPr>
          <a:xfrm>
            <a:off x="774700" y="3976833"/>
            <a:ext cx="7467600" cy="508000"/>
          </a:xfrm>
        </p:spPr>
        <p:txBody>
          <a:bodyPr/>
          <a:lstStyle/>
          <a:p>
            <a:r>
              <a:rPr lang="en-US" dirty="0"/>
              <a:t>Is compliance really easier with blockchain?</a:t>
            </a:r>
          </a:p>
        </p:txBody>
      </p:sp>
      <p:grpSp>
        <p:nvGrpSpPr>
          <p:cNvPr id="6" name="Group 5"/>
          <p:cNvGrpSpPr/>
          <p:nvPr/>
        </p:nvGrpSpPr>
        <p:grpSpPr>
          <a:xfrm>
            <a:off x="0" y="5455837"/>
            <a:ext cx="9144000" cy="1455539"/>
            <a:chOff x="0" y="5402461"/>
            <a:chExt cx="9144000" cy="1455539"/>
          </a:xfrm>
        </p:grpSpPr>
        <p:sp>
          <p:nvSpPr>
            <p:cNvPr id="7" name="Rectangle 6"/>
            <p:cNvSpPr/>
            <p:nvPr/>
          </p:nvSpPr>
          <p:spPr>
            <a:xfrm>
              <a:off x="0" y="5402461"/>
              <a:ext cx="9144000" cy="1455539"/>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8" name="Group 7"/>
            <p:cNvGrpSpPr/>
            <p:nvPr/>
          </p:nvGrpSpPr>
          <p:grpSpPr>
            <a:xfrm>
              <a:off x="0" y="5402461"/>
              <a:ext cx="9144000" cy="1455539"/>
              <a:chOff x="0" y="5402461"/>
              <a:chExt cx="9144000" cy="1455539"/>
            </a:xfrm>
          </p:grpSpPr>
          <p:pic>
            <p:nvPicPr>
              <p:cNvPr id="9" name="Picture 8"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74625" marR="0" lvl="0" indent="0" algn="r" defTabSz="914400" rtl="0" eaLnBrk="1" fontAlgn="base" latinLnBrk="0" hangingPunct="1">
                    <a:lnSpc>
                      <a:spcPct val="100000"/>
                    </a:lnSpc>
                    <a:spcBef>
                      <a:spcPct val="0"/>
                    </a:spcBef>
                    <a:spcAft>
                      <a:spcPct val="0"/>
                    </a:spcAft>
                    <a:buClrTx/>
                    <a:buSzTx/>
                    <a:buFontTx/>
                    <a:buNone/>
                    <a:tabLst/>
                    <a:defRPr/>
                  </a:pPr>
                  <a: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t>Info-Tech's products and services combine actionable insight and relevant advice with ready-to-use tools</a:t>
                  </a:r>
                  <a:b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br>
                  <a:r>
                    <a:rPr kumimoji="0" lang="en-CA" sz="800" b="0" i="0" u="none" strike="noStrike" kern="1200" cap="none" spc="0" normalizeH="0" baseline="0" noProof="0" dirty="0" smtClean="0">
                      <a:ln>
                        <a:noFill/>
                      </a:ln>
                      <a:solidFill>
                        <a:srgbClr val="FFFFFF">
                          <a:lumMod val="65000"/>
                        </a:srgbClr>
                      </a:solidFill>
                      <a:effectLst/>
                      <a:uLnTx/>
                      <a:uFillTx/>
                      <a:latin typeface="Arial"/>
                      <a:ea typeface="+mn-ea"/>
                      <a:cs typeface="+mn-cs"/>
                    </a:rPr>
                    <a:t>and templates that cover the full spectrum of IT concerns.© 1997-2018 Info-Tech Research Group</a:t>
                  </a:r>
                  <a:endParaRPr kumimoji="0" lang="en-CA" sz="800" b="0" i="0" u="none" strike="noStrike" kern="1200" cap="none" spc="0" normalizeH="0" baseline="0" noProof="0" dirty="0">
                    <a:ln>
                      <a:noFill/>
                    </a:ln>
                    <a:solidFill>
                      <a:srgbClr val="FFFFFF">
                        <a:lumMod val="65000"/>
                      </a:srgbClr>
                    </a:solidFill>
                    <a:effectLst/>
                    <a:uLnTx/>
                    <a:uFillTx/>
                    <a:latin typeface="Arial"/>
                    <a:ea typeface="+mn-ea"/>
                    <a:cs typeface="+mn-cs"/>
                  </a:endParaRPr>
                </a:p>
              </p:txBody>
            </p:sp>
            <p:sp>
              <p:nvSpPr>
                <p:cNvPr id="12" name="Rectangle 11"/>
                <p:cNvSpPr/>
                <p:nvPr/>
              </p:nvSpPr>
              <p:spPr>
                <a:xfrm>
                  <a:off x="7308304" y="6266557"/>
                  <a:ext cx="1835696" cy="591443"/>
                </a:xfrm>
                <a:prstGeom prst="rect">
                  <a:avLst/>
                </a:prstGeom>
                <a:solidFill>
                  <a:srgbClr val="FFFFFF"/>
                </a:solidFill>
                <a:ln w="25400" cap="flat" cmpd="sng" algn="ctr">
                  <a:noFill/>
                  <a:prstDash val="solid"/>
                </a:ln>
                <a:effectLst/>
              </p:spPr>
              <p:txBody>
                <a:bodyPr rtlCol="0" anchor="ctr"/>
                <a:lstStyle>
                  <a:defPPr>
                    <a:defRPr lang="en-US"/>
                  </a:defPPr>
                  <a:lvl1pPr algn="ctr" rtl="0" fontAlgn="base">
                    <a:spcBef>
                      <a:spcPct val="0"/>
                    </a:spcBef>
                    <a:spcAft>
                      <a:spcPct val="0"/>
                    </a:spcAft>
                    <a:defRPr kern="1200">
                      <a:solidFill>
                        <a:schemeClr val="lt1"/>
                      </a:solidFill>
                      <a:latin typeface="+mn-lt"/>
                      <a:ea typeface="+mn-ea"/>
                      <a:cs typeface="+mn-cs"/>
                    </a:defRPr>
                  </a:lvl1pPr>
                  <a:lvl2pPr marL="457200" algn="ctr" rtl="0" fontAlgn="base">
                    <a:spcBef>
                      <a:spcPct val="0"/>
                    </a:spcBef>
                    <a:spcAft>
                      <a:spcPct val="0"/>
                    </a:spcAft>
                    <a:defRPr kern="1200">
                      <a:solidFill>
                        <a:schemeClr val="lt1"/>
                      </a:solidFill>
                      <a:latin typeface="+mn-lt"/>
                      <a:ea typeface="+mn-ea"/>
                      <a:cs typeface="+mn-cs"/>
                    </a:defRPr>
                  </a:lvl2pPr>
                  <a:lvl3pPr marL="914400" algn="ctr" rtl="0" fontAlgn="base">
                    <a:spcBef>
                      <a:spcPct val="0"/>
                    </a:spcBef>
                    <a:spcAft>
                      <a:spcPct val="0"/>
                    </a:spcAft>
                    <a:defRPr kern="1200">
                      <a:solidFill>
                        <a:schemeClr val="lt1"/>
                      </a:solidFill>
                      <a:latin typeface="+mn-lt"/>
                      <a:ea typeface="+mn-ea"/>
                      <a:cs typeface="+mn-cs"/>
                    </a:defRPr>
                  </a:lvl3pPr>
                  <a:lvl4pPr marL="1371600" algn="ctr" rtl="0" fontAlgn="base">
                    <a:spcBef>
                      <a:spcPct val="0"/>
                    </a:spcBef>
                    <a:spcAft>
                      <a:spcPct val="0"/>
                    </a:spcAft>
                    <a:defRPr kern="1200">
                      <a:solidFill>
                        <a:schemeClr val="lt1"/>
                      </a:solidFill>
                      <a:latin typeface="+mn-lt"/>
                      <a:ea typeface="+mn-ea"/>
                      <a:cs typeface="+mn-cs"/>
                    </a:defRPr>
                  </a:lvl4pPr>
                  <a:lvl5pPr marL="1828800" algn="ctr"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13" name="Picture 12"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7174" y="239958"/>
            <a:ext cx="8620125" cy="877887"/>
          </a:xfrm>
        </p:spPr>
        <p:txBody>
          <a:bodyPr/>
          <a:lstStyle/>
          <a:p>
            <a:r>
              <a:rPr lang="en-CA" dirty="0"/>
              <a:t>Info-Tech is building a library to support your </a:t>
            </a:r>
            <a:r>
              <a:rPr lang="en-CA" dirty="0" smtClean="0"/>
              <a:t>blockchain </a:t>
            </a:r>
            <a:r>
              <a:rPr lang="en-CA" dirty="0"/>
              <a:t>interest and initiatives</a:t>
            </a:r>
          </a:p>
        </p:txBody>
      </p:sp>
      <p:pic>
        <p:nvPicPr>
          <p:cNvPr id="4" name="Picture 3"/>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123950"/>
            <a:ext cx="4286250" cy="541274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59217513"/>
              </p:ext>
            </p:extLst>
          </p:nvPr>
        </p:nvGraphicFramePr>
        <p:xfrm>
          <a:off x="4480560" y="2483169"/>
          <a:ext cx="4396739" cy="3880332"/>
        </p:xfrm>
        <a:graphic>
          <a:graphicData uri="http://schemas.openxmlformats.org/drawingml/2006/table">
            <a:tbl>
              <a:tblPr firstRow="1" bandRow="1">
                <a:tableStyleId>{2D5ABB26-0587-4C30-8999-92F81FD0307C}</a:tableStyleId>
              </a:tblPr>
              <a:tblGrid>
                <a:gridCol w="4396739">
                  <a:extLst>
                    <a:ext uri="{9D8B030D-6E8A-4147-A177-3AD203B41FA5}">
                      <a16:colId xmlns="" xmlns:a16="http://schemas.microsoft.com/office/drawing/2014/main" val="20000"/>
                    </a:ext>
                  </a:extLst>
                </a:gridCol>
              </a:tblGrid>
              <a:tr h="269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kern="1200" dirty="0">
                          <a:solidFill>
                            <a:schemeClr val="bg1"/>
                          </a:solidFill>
                          <a:latin typeface="+mn-lt"/>
                          <a:ea typeface="+mn-ea"/>
                          <a:cs typeface="+mn-cs"/>
                        </a:rPr>
                        <a:t>Foundation</a:t>
                      </a:r>
                      <a:r>
                        <a:rPr lang="en-CA" sz="1400" b="1" kern="1200" baseline="0" dirty="0">
                          <a:solidFill>
                            <a:schemeClr val="bg1"/>
                          </a:solidFill>
                          <a:latin typeface="+mn-lt"/>
                          <a:ea typeface="+mn-ea"/>
                          <a:cs typeface="+mn-cs"/>
                        </a:rPr>
                        <a:t> Blockchain Research</a:t>
                      </a:r>
                      <a:endParaRPr lang="en-CA" sz="1400" b="0" kern="1200" dirty="0">
                        <a:solidFill>
                          <a:schemeClr val="bg1"/>
                        </a:solidFill>
                        <a:latin typeface="+mn-lt"/>
                        <a:ea typeface="+mn-ea"/>
                        <a:cs typeface="+mn-cs"/>
                      </a:endParaRPr>
                    </a:p>
                  </a:txBody>
                  <a:tcPr marL="36000" marR="36000" marT="36000" marB="36000" anchor="ctr">
                    <a:solidFill>
                      <a:schemeClr val="accent1"/>
                    </a:solidFill>
                  </a:tcPr>
                </a:tc>
                <a:extLst>
                  <a:ext uri="{0D108BD9-81ED-4DB2-BD59-A6C34878D82A}">
                    <a16:rowId xmlns="" xmlns:a16="http://schemas.microsoft.com/office/drawing/2014/main" val="10000"/>
                  </a:ext>
                </a:extLst>
              </a:tr>
              <a:tr h="329001">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a:solidFill>
                            <a:schemeClr val="tx1"/>
                          </a:solidFill>
                          <a:latin typeface="+mn-lt"/>
                          <a:ea typeface="+mn-ea"/>
                          <a:cs typeface="+mn-cs"/>
                          <a:hlinkClick r:id="rId5"/>
                        </a:rPr>
                        <a:t>Demystify Blockchain: How Can It Bring Value to Your Organization?</a:t>
                      </a:r>
                      <a:endParaRPr lang="en-US" sz="1200" kern="1200" baseline="0" dirty="0">
                        <a:solidFill>
                          <a:schemeClr val="tx1"/>
                        </a:solidFill>
                        <a:latin typeface="+mn-lt"/>
                        <a:ea typeface="+mn-ea"/>
                        <a:cs typeface="+mn-cs"/>
                      </a:endParaRPr>
                    </a:p>
                  </a:txBody>
                  <a:tcPr marL="36000" marR="36000" marT="36000" marB="36000">
                    <a:solidFill>
                      <a:srgbClr val="F2F2F2"/>
                    </a:solidFill>
                  </a:tcPr>
                </a:tc>
                <a:extLst>
                  <a:ext uri="{0D108BD9-81ED-4DB2-BD59-A6C34878D82A}">
                    <a16:rowId xmlns="" xmlns:a16="http://schemas.microsoft.com/office/drawing/2014/main" val="1000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 kern="1200" baseline="0" dirty="0">
                        <a:solidFill>
                          <a:schemeClr val="tx1"/>
                        </a:solidFill>
                        <a:latin typeface="+mn-lt"/>
                        <a:ea typeface="+mn-ea"/>
                        <a:cs typeface="+mn-cs"/>
                      </a:endParaRPr>
                    </a:p>
                  </a:txBody>
                  <a:tcPr marL="36000" marR="36000" marT="36000" marB="36000" anchor="ctr">
                    <a:solidFill>
                      <a:schemeClr val="bg1"/>
                    </a:solidFill>
                  </a:tcPr>
                </a:tc>
                <a:extLst>
                  <a:ext uri="{0D108BD9-81ED-4DB2-BD59-A6C34878D82A}">
                    <a16:rowId xmlns="" xmlns:a16="http://schemas.microsoft.com/office/drawing/2014/main" val="10002"/>
                  </a:ext>
                </a:extLst>
              </a:tr>
              <a:tr h="269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dirty="0">
                          <a:solidFill>
                            <a:schemeClr val="bg1"/>
                          </a:solidFill>
                        </a:rPr>
                        <a:t>Building Blocks</a:t>
                      </a:r>
                      <a:r>
                        <a:rPr lang="en-CA" sz="1400" b="1" baseline="0" dirty="0">
                          <a:solidFill>
                            <a:schemeClr val="bg1"/>
                          </a:solidFill>
                        </a:rPr>
                        <a:t> for your Blockchain Initiatives</a:t>
                      </a:r>
                      <a:endParaRPr lang="en-CA" sz="1400" b="0" kern="1200" dirty="0">
                        <a:solidFill>
                          <a:schemeClr val="bg1"/>
                        </a:solidFill>
                        <a:latin typeface="+mn-lt"/>
                        <a:ea typeface="+mn-ea"/>
                        <a:cs typeface="+mn-cs"/>
                      </a:endParaRPr>
                    </a:p>
                  </a:txBody>
                  <a:tcPr marL="36000" marR="36000" marT="36000" marB="36000" anchor="ctr">
                    <a:solidFill>
                      <a:srgbClr val="6293BB"/>
                    </a:solidFill>
                  </a:tcPr>
                </a:tc>
                <a:extLst>
                  <a:ext uri="{0D108BD9-81ED-4DB2-BD59-A6C34878D82A}">
                    <a16:rowId xmlns="" xmlns:a16="http://schemas.microsoft.com/office/drawing/2014/main" val="10003"/>
                  </a:ext>
                </a:extLst>
              </a:tr>
              <a:tr h="967531">
                <a:tc>
                  <a:txBody>
                    <a:bodyPr/>
                    <a:lstStyle/>
                    <a:p>
                      <a:pPr marL="342900" indent="-342900">
                        <a:lnSpc>
                          <a:spcPct val="150000"/>
                        </a:lnSpc>
                        <a:buFont typeface="+mj-lt"/>
                        <a:buAutoNum type="arabicPeriod"/>
                      </a:pPr>
                      <a:r>
                        <a:rPr lang="en-CA" sz="1200" dirty="0">
                          <a:hlinkClick r:id="rId6"/>
                        </a:rPr>
                        <a:t>Prototype With</a:t>
                      </a:r>
                      <a:r>
                        <a:rPr lang="en-CA" sz="1200" baseline="0" dirty="0">
                          <a:hlinkClick r:id="rId6"/>
                        </a:rPr>
                        <a:t> an Innovation Design Sprint</a:t>
                      </a:r>
                      <a:endParaRPr lang="en-CA" sz="1200" baseline="0" dirty="0"/>
                    </a:p>
                    <a:p>
                      <a:pPr marL="342900" indent="-342900">
                        <a:lnSpc>
                          <a:spcPct val="150000"/>
                        </a:lnSpc>
                        <a:buFont typeface="+mj-lt"/>
                        <a:buAutoNum type="arabicPeriod"/>
                      </a:pPr>
                      <a:r>
                        <a:rPr lang="en-CA" sz="1200" baseline="0" dirty="0">
                          <a:hlinkClick r:id="rId7"/>
                        </a:rPr>
                        <a:t>Exploit Disruptive Infrastructure Technology</a:t>
                      </a:r>
                      <a:endParaRPr lang="en-CA" sz="1200" baseline="0" dirty="0"/>
                    </a:p>
                    <a:p>
                      <a:pPr marL="342900" indent="-342900">
                        <a:lnSpc>
                          <a:spcPct val="150000"/>
                        </a:lnSpc>
                        <a:buFont typeface="+mj-lt"/>
                        <a:buAutoNum type="arabicPeriod"/>
                      </a:pPr>
                      <a:r>
                        <a:rPr lang="en-CA" sz="1200" baseline="0" dirty="0">
                          <a:hlinkClick r:id="rId8"/>
                        </a:rPr>
                        <a:t>Kick-Start IT-Led Business Innovation</a:t>
                      </a:r>
                      <a:endParaRPr lang="en-CA" sz="1200" dirty="0"/>
                    </a:p>
                  </a:txBody>
                  <a:tcPr marL="36000" marR="36000" marT="36000" marB="36000">
                    <a:solidFill>
                      <a:srgbClr val="F2F2F2"/>
                    </a:solidFill>
                  </a:tcPr>
                </a:tc>
                <a:extLst>
                  <a:ext uri="{0D108BD9-81ED-4DB2-BD59-A6C34878D82A}">
                    <a16:rowId xmlns="" xmlns:a16="http://schemas.microsoft.com/office/drawing/2014/main" val="10004"/>
                  </a:ext>
                </a:extLst>
              </a:tr>
              <a:tr h="0">
                <a:tc>
                  <a:txBody>
                    <a:bodyPr/>
                    <a:lstStyle/>
                    <a:p>
                      <a:endParaRPr lang="en-CA" sz="200" dirty="0"/>
                    </a:p>
                  </a:txBody>
                  <a:tcPr marL="36000" marR="36000" marT="36000" marB="36000" anchor="ctr">
                    <a:solidFill>
                      <a:schemeClr val="bg1"/>
                    </a:solidFill>
                  </a:tcPr>
                </a:tc>
                <a:extLst>
                  <a:ext uri="{0D108BD9-81ED-4DB2-BD59-A6C34878D82A}">
                    <a16:rowId xmlns="" xmlns:a16="http://schemas.microsoft.com/office/drawing/2014/main" val="10005"/>
                  </a:ext>
                </a:extLst>
              </a:tr>
              <a:tr h="269734">
                <a:tc>
                  <a:txBody>
                    <a:bodyPr/>
                    <a:lstStyle/>
                    <a:p>
                      <a:pPr marL="0" indent="0">
                        <a:buFont typeface="Wingdings" panose="05000000000000000000" pitchFamily="2" charset="2"/>
                        <a:buNone/>
                      </a:pPr>
                      <a:r>
                        <a:rPr lang="en-CA" sz="1400" b="1" baseline="0" dirty="0">
                          <a:solidFill>
                            <a:schemeClr val="bg1"/>
                          </a:solidFill>
                        </a:rPr>
                        <a:t>Blockchain Thought Pieces</a:t>
                      </a:r>
                      <a:endParaRPr lang="en-CA" sz="1400" dirty="0"/>
                    </a:p>
                  </a:txBody>
                  <a:tcPr marL="36000" marR="36000" marT="36000" marB="36000" anchor="ctr">
                    <a:solidFill>
                      <a:schemeClr val="accent2"/>
                    </a:solidFill>
                  </a:tcPr>
                </a:tc>
                <a:extLst>
                  <a:ext uri="{0D108BD9-81ED-4DB2-BD59-A6C34878D82A}">
                    <a16:rowId xmlns="" xmlns:a16="http://schemas.microsoft.com/office/drawing/2014/main" val="10006"/>
                  </a:ext>
                </a:extLst>
              </a:tr>
              <a:tr h="1414001">
                <a:tc>
                  <a:txBody>
                    <a:bodyPr/>
                    <a:lstStyle/>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dirty="0">
                          <a:hlinkClick r:id="rId9"/>
                        </a:rPr>
                        <a:t>Blockchain Basics</a:t>
                      </a:r>
                      <a:endParaRPr lang="en-CA" sz="1200" dirty="0"/>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dirty="0">
                          <a:hlinkClick r:id="rId10"/>
                        </a:rPr>
                        <a:t>Blockchain:</a:t>
                      </a:r>
                      <a:r>
                        <a:rPr lang="en-CA" sz="1200" baseline="0" dirty="0">
                          <a:hlinkClick r:id="rId10"/>
                        </a:rPr>
                        <a:t> Foundation Technology of the Future</a:t>
                      </a:r>
                      <a:endParaRPr lang="en-CA" sz="1200" baseline="0" dirty="0"/>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baseline="0" dirty="0">
                          <a:hlinkClick r:id="rId11"/>
                        </a:rPr>
                        <a:t>Fake Realities, Blockchain, and Star Trek</a:t>
                      </a:r>
                      <a:endParaRPr lang="en-CA" sz="1200" baseline="0" dirty="0"/>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dirty="0">
                          <a:hlinkClick r:id="rId12"/>
                        </a:rPr>
                        <a:t>Transform the Grocery</a:t>
                      </a:r>
                      <a:r>
                        <a:rPr lang="en-CA" sz="1200" baseline="0" dirty="0">
                          <a:hlinkClick r:id="rId12"/>
                        </a:rPr>
                        <a:t> Store Supply Chain with Blockchain</a:t>
                      </a:r>
                      <a:endParaRPr lang="en-CA" sz="1200" baseline="0" dirty="0"/>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baseline="0" dirty="0">
                          <a:hlinkClick r:id="rId13"/>
                        </a:rPr>
                        <a:t>Explore Blockchain in Oil and Gas</a:t>
                      </a:r>
                      <a:endParaRPr lang="en-CA" sz="1200" dirty="0"/>
                    </a:p>
                  </a:txBody>
                  <a:tcPr marL="36000" marR="36000" marT="36000" marB="36000">
                    <a:solidFill>
                      <a:srgbClr val="F2F2F2"/>
                    </a:solidFill>
                  </a:tcPr>
                </a:tc>
                <a:extLst>
                  <a:ext uri="{0D108BD9-81ED-4DB2-BD59-A6C34878D82A}">
                    <a16:rowId xmlns="" xmlns:a16="http://schemas.microsoft.com/office/drawing/2014/main" val="10007"/>
                  </a:ext>
                </a:extLst>
              </a:tr>
            </a:tbl>
          </a:graphicData>
        </a:graphic>
      </p:graphicFrame>
      <p:sp>
        <p:nvSpPr>
          <p:cNvPr id="6" name="TextBox 5"/>
          <p:cNvSpPr txBox="1"/>
          <p:nvPr/>
        </p:nvSpPr>
        <p:spPr>
          <a:xfrm>
            <a:off x="4480560" y="1211580"/>
            <a:ext cx="4396739" cy="1200329"/>
          </a:xfrm>
          <a:prstGeom prst="rect">
            <a:avLst/>
          </a:prstGeom>
        </p:spPr>
        <p:txBody>
          <a:bodyPr wrap="square" rtlCol="0">
            <a:spAutoFit/>
          </a:bodyPr>
          <a:lstStyle/>
          <a:p>
            <a:r>
              <a:rPr lang="en-CA" sz="1200" dirty="0"/>
              <a:t>Info-Tech has been building a catalogue of </a:t>
            </a:r>
            <a:r>
              <a:rPr lang="en-CA" sz="1200" dirty="0" smtClean="0"/>
              <a:t>blockchain-focused </a:t>
            </a:r>
            <a:r>
              <a:rPr lang="en-CA" sz="1200" dirty="0"/>
              <a:t>research, including a foundational research piece to explain the technology and determine your organization’s alignment to it. Other research includes guides to prototyping and adopting disruptive </a:t>
            </a:r>
            <a:r>
              <a:rPr lang="en-CA" sz="1200" dirty="0" smtClean="0"/>
              <a:t>technology and </a:t>
            </a:r>
            <a:r>
              <a:rPr lang="en-CA" sz="1200" dirty="0"/>
              <a:t>industry notes available to premium members.</a:t>
            </a:r>
          </a:p>
        </p:txBody>
      </p:sp>
      <p:graphicFrame>
        <p:nvGraphicFramePr>
          <p:cNvPr id="8" name="Table 7"/>
          <p:cNvGraphicFramePr>
            <a:graphicFrameLocks noGrp="1"/>
          </p:cNvGraphicFramePr>
          <p:nvPr>
            <p:extLst>
              <p:ext uri="{D42A27DB-BD31-4B8C-83A1-F6EECF244321}">
                <p14:modId xmlns:p14="http://schemas.microsoft.com/office/powerpoint/2010/main" val="721123503"/>
              </p:ext>
            </p:extLst>
          </p:nvPr>
        </p:nvGraphicFramePr>
        <p:xfrm>
          <a:off x="4480560" y="2483169"/>
          <a:ext cx="4460240" cy="3880332"/>
        </p:xfrm>
        <a:graphic>
          <a:graphicData uri="http://schemas.openxmlformats.org/drawingml/2006/table">
            <a:tbl>
              <a:tblPr firstRow="1" bandRow="1">
                <a:tableStyleId>{2D5ABB26-0587-4C30-8999-92F81FD0307C}</a:tableStyleId>
              </a:tblPr>
              <a:tblGrid>
                <a:gridCol w="4460240"/>
              </a:tblGrid>
              <a:tr h="269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kern="1200" dirty="0" smtClean="0">
                          <a:solidFill>
                            <a:schemeClr val="bg1"/>
                          </a:solidFill>
                          <a:latin typeface="+mn-lt"/>
                          <a:ea typeface="+mn-ea"/>
                          <a:cs typeface="+mn-cs"/>
                        </a:rPr>
                        <a:t>Foundation</a:t>
                      </a:r>
                      <a:r>
                        <a:rPr lang="en-CA" sz="1400" b="1" kern="1200" baseline="0" dirty="0" smtClean="0">
                          <a:solidFill>
                            <a:schemeClr val="bg1"/>
                          </a:solidFill>
                          <a:latin typeface="+mn-lt"/>
                          <a:ea typeface="+mn-ea"/>
                          <a:cs typeface="+mn-cs"/>
                        </a:rPr>
                        <a:t> Blockchain Research</a:t>
                      </a:r>
                      <a:endParaRPr lang="en-CA" sz="1400" b="0" kern="1200" dirty="0" smtClean="0">
                        <a:solidFill>
                          <a:schemeClr val="bg1"/>
                        </a:solidFill>
                        <a:latin typeface="+mn-lt"/>
                        <a:ea typeface="+mn-ea"/>
                        <a:cs typeface="+mn-cs"/>
                      </a:endParaRPr>
                    </a:p>
                  </a:txBody>
                  <a:tcPr marL="36000" marR="36000" marT="36000" marB="36000" anchor="ctr">
                    <a:solidFill>
                      <a:schemeClr val="accent1"/>
                    </a:solidFill>
                  </a:tcPr>
                </a:tc>
              </a:tr>
              <a:tr h="329001">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baseline="0" dirty="0" smtClean="0">
                          <a:solidFill>
                            <a:schemeClr val="tx1"/>
                          </a:solidFill>
                          <a:latin typeface="+mn-lt"/>
                          <a:ea typeface="+mn-ea"/>
                          <a:cs typeface="+mn-cs"/>
                          <a:hlinkClick r:id="rId5"/>
                        </a:rPr>
                        <a:t>Demystify Blockchain: How Can It Bring Value to Your Organization?</a:t>
                      </a:r>
                      <a:endParaRPr lang="en-US" sz="1200" kern="1200" baseline="0" dirty="0" smtClean="0">
                        <a:solidFill>
                          <a:schemeClr val="tx1"/>
                        </a:solidFill>
                        <a:latin typeface="+mn-lt"/>
                        <a:ea typeface="+mn-ea"/>
                        <a:cs typeface="+mn-cs"/>
                      </a:endParaRPr>
                    </a:p>
                  </a:txBody>
                  <a:tcPr marL="36000" marR="36000" marT="36000" marB="36000">
                    <a:solidFill>
                      <a:srgbClr val="F2F2F2"/>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 kern="1200" baseline="0" dirty="0" smtClean="0">
                        <a:solidFill>
                          <a:schemeClr val="tx1"/>
                        </a:solidFill>
                        <a:latin typeface="+mn-lt"/>
                        <a:ea typeface="+mn-ea"/>
                        <a:cs typeface="+mn-cs"/>
                      </a:endParaRPr>
                    </a:p>
                  </a:txBody>
                  <a:tcPr marL="36000" marR="36000" marT="36000" marB="36000" anchor="ctr">
                    <a:solidFill>
                      <a:schemeClr val="bg1"/>
                    </a:solidFill>
                  </a:tcPr>
                </a:tc>
              </a:tr>
              <a:tr h="269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dirty="0" smtClean="0">
                          <a:solidFill>
                            <a:schemeClr val="bg1"/>
                          </a:solidFill>
                        </a:rPr>
                        <a:t>Building Blocks</a:t>
                      </a:r>
                      <a:r>
                        <a:rPr lang="en-CA" sz="1400" b="1" baseline="0" dirty="0" smtClean="0">
                          <a:solidFill>
                            <a:schemeClr val="bg1"/>
                          </a:solidFill>
                        </a:rPr>
                        <a:t> for Your Blockchain Initiatives</a:t>
                      </a:r>
                      <a:endParaRPr lang="en-CA" sz="1400" b="0" kern="1200" dirty="0" smtClean="0">
                        <a:solidFill>
                          <a:schemeClr val="bg1"/>
                        </a:solidFill>
                        <a:latin typeface="+mn-lt"/>
                        <a:ea typeface="+mn-ea"/>
                        <a:cs typeface="+mn-cs"/>
                      </a:endParaRPr>
                    </a:p>
                  </a:txBody>
                  <a:tcPr marL="36000" marR="36000" marT="36000" marB="36000" anchor="ctr">
                    <a:solidFill>
                      <a:srgbClr val="6293BB"/>
                    </a:solidFill>
                  </a:tcPr>
                </a:tc>
              </a:tr>
              <a:tr h="967531">
                <a:tc>
                  <a:txBody>
                    <a:bodyPr/>
                    <a:lstStyle/>
                    <a:p>
                      <a:pPr marL="342900" indent="-342900">
                        <a:lnSpc>
                          <a:spcPct val="150000"/>
                        </a:lnSpc>
                        <a:buFont typeface="+mj-lt"/>
                        <a:buAutoNum type="arabicPeriod"/>
                      </a:pPr>
                      <a:r>
                        <a:rPr lang="en-CA" sz="1200" dirty="0" smtClean="0">
                          <a:hlinkClick r:id="rId6"/>
                        </a:rPr>
                        <a:t>Prototype With</a:t>
                      </a:r>
                      <a:r>
                        <a:rPr lang="en-CA" sz="1200" baseline="0" dirty="0" smtClean="0">
                          <a:hlinkClick r:id="rId6"/>
                        </a:rPr>
                        <a:t> an Innovation Design Sprint</a:t>
                      </a:r>
                      <a:endParaRPr lang="en-CA" sz="1200" baseline="0" dirty="0" smtClean="0"/>
                    </a:p>
                    <a:p>
                      <a:pPr marL="342900" indent="-342900">
                        <a:lnSpc>
                          <a:spcPct val="150000"/>
                        </a:lnSpc>
                        <a:buFont typeface="+mj-lt"/>
                        <a:buAutoNum type="arabicPeriod"/>
                      </a:pPr>
                      <a:r>
                        <a:rPr lang="en-CA" sz="1200" baseline="0" dirty="0" smtClean="0">
                          <a:hlinkClick r:id="rId14"/>
                        </a:rPr>
                        <a:t>Exploit Disruptive Infrastructure Technology</a:t>
                      </a:r>
                      <a:endParaRPr lang="en-CA" sz="1200" baseline="0" dirty="0" smtClean="0"/>
                    </a:p>
                    <a:p>
                      <a:pPr marL="342900" indent="-342900">
                        <a:lnSpc>
                          <a:spcPct val="150000"/>
                        </a:lnSpc>
                        <a:buFont typeface="+mj-lt"/>
                        <a:buAutoNum type="arabicPeriod"/>
                      </a:pPr>
                      <a:r>
                        <a:rPr lang="en-CA" sz="1200" baseline="0" dirty="0" smtClean="0">
                          <a:hlinkClick r:id="rId8"/>
                        </a:rPr>
                        <a:t>Kick-Start IT-Led Business Innovation</a:t>
                      </a:r>
                      <a:endParaRPr lang="en-CA" sz="1200" dirty="0" smtClean="0"/>
                    </a:p>
                  </a:txBody>
                  <a:tcPr marL="36000" marR="36000" marT="36000" marB="36000">
                    <a:solidFill>
                      <a:srgbClr val="F2F2F2"/>
                    </a:solidFill>
                  </a:tcPr>
                </a:tc>
              </a:tr>
              <a:tr h="0">
                <a:tc>
                  <a:txBody>
                    <a:bodyPr/>
                    <a:lstStyle/>
                    <a:p>
                      <a:endParaRPr lang="en-CA" sz="200" dirty="0" smtClean="0"/>
                    </a:p>
                  </a:txBody>
                  <a:tcPr marL="36000" marR="36000" marT="36000" marB="36000" anchor="ctr">
                    <a:solidFill>
                      <a:schemeClr val="bg1"/>
                    </a:solidFill>
                  </a:tcPr>
                </a:tc>
              </a:tr>
              <a:tr h="269734">
                <a:tc>
                  <a:txBody>
                    <a:bodyPr/>
                    <a:lstStyle/>
                    <a:p>
                      <a:pPr marL="0" indent="0">
                        <a:buFont typeface="Wingdings" panose="05000000000000000000" pitchFamily="2" charset="2"/>
                        <a:buNone/>
                      </a:pPr>
                      <a:r>
                        <a:rPr lang="en-CA" sz="1400" b="1" baseline="0" dirty="0" smtClean="0">
                          <a:solidFill>
                            <a:schemeClr val="bg1"/>
                          </a:solidFill>
                        </a:rPr>
                        <a:t>Blockchain Thought Pieces</a:t>
                      </a:r>
                      <a:endParaRPr lang="en-CA" sz="1400" dirty="0" smtClean="0"/>
                    </a:p>
                  </a:txBody>
                  <a:tcPr marL="36000" marR="36000" marT="36000" marB="36000" anchor="ctr">
                    <a:solidFill>
                      <a:schemeClr val="accent2"/>
                    </a:solidFill>
                  </a:tcPr>
                </a:tc>
              </a:tr>
              <a:tr h="1414001">
                <a:tc>
                  <a:txBody>
                    <a:bodyPr/>
                    <a:lstStyle/>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dirty="0" smtClean="0">
                          <a:hlinkClick r:id="rId9"/>
                        </a:rPr>
                        <a:t>Blockchain Basics</a:t>
                      </a:r>
                      <a:endParaRPr lang="en-CA" sz="1200" dirty="0" smtClean="0"/>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dirty="0" smtClean="0">
                          <a:hlinkClick r:id="rId10"/>
                        </a:rPr>
                        <a:t>Blockchain:</a:t>
                      </a:r>
                      <a:r>
                        <a:rPr lang="en-CA" sz="1200" baseline="0" dirty="0" smtClean="0">
                          <a:hlinkClick r:id="rId10"/>
                        </a:rPr>
                        <a:t> Foundational Technology of the Future</a:t>
                      </a:r>
                      <a:endParaRPr lang="en-CA" sz="1200" baseline="0" dirty="0" smtClean="0"/>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baseline="0" dirty="0" smtClean="0">
                          <a:hlinkClick r:id="rId11"/>
                        </a:rPr>
                        <a:t>Fake Realities, Blockchain, and Star Trek</a:t>
                      </a:r>
                      <a:endParaRPr lang="en-CA" sz="1200" baseline="0" dirty="0" smtClean="0"/>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dirty="0" smtClean="0">
                          <a:hlinkClick r:id="rId12"/>
                        </a:rPr>
                        <a:t>Transform the Grocery</a:t>
                      </a:r>
                      <a:r>
                        <a:rPr lang="en-CA" sz="1200" baseline="0" dirty="0" smtClean="0">
                          <a:hlinkClick r:id="rId12"/>
                        </a:rPr>
                        <a:t> Store Supply Chain With Blockchain</a:t>
                      </a:r>
                      <a:endParaRPr lang="en-CA" sz="1200" baseline="0" dirty="0" smtClean="0"/>
                    </a:p>
                    <a:p>
                      <a:pPr marL="342900" marR="0" indent="-342900" algn="l" defTabSz="914400" rtl="0" eaLnBrk="1" fontAlgn="auto" latinLnBrk="0" hangingPunct="1">
                        <a:lnSpc>
                          <a:spcPct val="150000"/>
                        </a:lnSpc>
                        <a:spcBef>
                          <a:spcPts val="0"/>
                        </a:spcBef>
                        <a:spcAft>
                          <a:spcPts val="0"/>
                        </a:spcAft>
                        <a:buClrTx/>
                        <a:buSzTx/>
                        <a:buFont typeface="+mj-lt"/>
                        <a:buAutoNum type="arabicPeriod"/>
                        <a:tabLst/>
                        <a:defRPr/>
                      </a:pPr>
                      <a:r>
                        <a:rPr lang="en-CA" sz="1200" baseline="0" dirty="0" smtClean="0">
                          <a:hlinkClick r:id="rId13"/>
                        </a:rPr>
                        <a:t>Explore Blockchain in Oil and Gas</a:t>
                      </a:r>
                      <a:endParaRPr lang="en-CA" sz="1200" dirty="0" smtClean="0"/>
                    </a:p>
                  </a:txBody>
                  <a:tcPr marL="36000" marR="36000" marT="36000" marB="36000">
                    <a:solidFill>
                      <a:srgbClr val="F2F2F2"/>
                    </a:solidFill>
                  </a:tcPr>
                </a:tc>
              </a:tr>
            </a:tbl>
          </a:graphicData>
        </a:graphic>
      </p:graphicFrame>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132698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
        <p:nvSpPr>
          <p:cNvPr id="14" name="Rectangle 1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4239230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43" y="1421029"/>
            <a:ext cx="7705505" cy="4370700"/>
          </a:xfrm>
          <a:prstGeom prst="rect">
            <a:avLst/>
          </a:prstGeom>
        </p:spPr>
      </p:pic>
      <p:sp>
        <p:nvSpPr>
          <p:cNvPr id="57" name="Rectangle 56">
            <a:hlinkClick r:id="rId3"/>
          </p:cNvPr>
          <p:cNvSpPr/>
          <p:nvPr/>
        </p:nvSpPr>
        <p:spPr>
          <a:xfrm>
            <a:off x="743961" y="172334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8" name="Rectangle 57">
            <a:hlinkClick r:id="rId4"/>
          </p:cNvPr>
          <p:cNvSpPr/>
          <p:nvPr/>
        </p:nvSpPr>
        <p:spPr>
          <a:xfrm>
            <a:off x="743961" y="238984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9" name="Rectangle 58">
            <a:hlinkClick r:id="rId5"/>
          </p:cNvPr>
          <p:cNvSpPr/>
          <p:nvPr/>
        </p:nvSpPr>
        <p:spPr>
          <a:xfrm>
            <a:off x="761305" y="29881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0" name="Rectangle 59">
            <a:hlinkClick r:id="rId6"/>
          </p:cNvPr>
          <p:cNvSpPr/>
          <p:nvPr/>
        </p:nvSpPr>
        <p:spPr>
          <a:xfrm>
            <a:off x="1542490" y="304053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1" name="Rectangle 60">
            <a:hlinkClick r:id="rId7"/>
          </p:cNvPr>
          <p:cNvSpPr/>
          <p:nvPr/>
        </p:nvSpPr>
        <p:spPr>
          <a:xfrm>
            <a:off x="1527650" y="237380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2" name="Rectangle 61">
            <a:hlinkClick r:id="rId8"/>
          </p:cNvPr>
          <p:cNvSpPr/>
          <p:nvPr/>
        </p:nvSpPr>
        <p:spPr>
          <a:xfrm>
            <a:off x="751761" y="36259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3" name="Rectangle 62">
            <a:hlinkClick r:id="rId9"/>
          </p:cNvPr>
          <p:cNvSpPr/>
          <p:nvPr/>
        </p:nvSpPr>
        <p:spPr>
          <a:xfrm>
            <a:off x="743961" y="447251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4" name="Rectangle 63">
            <a:hlinkClick r:id="rId9"/>
          </p:cNvPr>
          <p:cNvSpPr/>
          <p:nvPr/>
        </p:nvSpPr>
        <p:spPr>
          <a:xfrm>
            <a:off x="756226" y="4268945"/>
            <a:ext cx="690773" cy="55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5" name="Rectangle 64">
            <a:hlinkClick r:id="rId10"/>
          </p:cNvPr>
          <p:cNvSpPr/>
          <p:nvPr/>
        </p:nvSpPr>
        <p:spPr>
          <a:xfrm>
            <a:off x="753192" y="49175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6" name="Rectangle 65">
            <a:hlinkClick r:id="rId11"/>
          </p:cNvPr>
          <p:cNvSpPr/>
          <p:nvPr/>
        </p:nvSpPr>
        <p:spPr>
          <a:xfrm>
            <a:off x="1528664" y="426752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7" name="Rectangle 66">
            <a:hlinkClick r:id="rId12"/>
          </p:cNvPr>
          <p:cNvSpPr/>
          <p:nvPr/>
        </p:nvSpPr>
        <p:spPr>
          <a:xfrm>
            <a:off x="1526014" y="489128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8" name="Rectangle 67">
            <a:hlinkClick r:id="rId13"/>
          </p:cNvPr>
          <p:cNvSpPr/>
          <p:nvPr/>
        </p:nvSpPr>
        <p:spPr>
          <a:xfrm>
            <a:off x="2286489" y="2980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9" name="Rectangle 68">
            <a:hlinkClick r:id="rId14"/>
          </p:cNvPr>
          <p:cNvSpPr/>
          <p:nvPr/>
        </p:nvSpPr>
        <p:spPr>
          <a:xfrm>
            <a:off x="2292982" y="362690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0" name="Rectangle 69">
            <a:hlinkClick r:id="rId15"/>
          </p:cNvPr>
          <p:cNvSpPr/>
          <p:nvPr/>
        </p:nvSpPr>
        <p:spPr>
          <a:xfrm>
            <a:off x="2303272" y="4247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1" name="Rectangle 70">
            <a:hlinkClick r:id="rId16"/>
          </p:cNvPr>
          <p:cNvSpPr/>
          <p:nvPr/>
        </p:nvSpPr>
        <p:spPr>
          <a:xfrm>
            <a:off x="2286706" y="489105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2" name="Rectangle 71">
            <a:hlinkClick r:id="rId17"/>
          </p:cNvPr>
          <p:cNvSpPr/>
          <p:nvPr/>
        </p:nvSpPr>
        <p:spPr>
          <a:xfrm>
            <a:off x="3060303"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Rectangle 72">
            <a:hlinkClick r:id="rId18"/>
          </p:cNvPr>
          <p:cNvSpPr/>
          <p:nvPr/>
        </p:nvSpPr>
        <p:spPr>
          <a:xfrm>
            <a:off x="3052260" y="425608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ectangle 73">
            <a:hlinkClick r:id="rId19"/>
          </p:cNvPr>
          <p:cNvSpPr/>
          <p:nvPr/>
        </p:nvSpPr>
        <p:spPr>
          <a:xfrm>
            <a:off x="3046490" y="487910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5" name="Rectangle 74">
            <a:hlinkClick r:id="rId20"/>
          </p:cNvPr>
          <p:cNvSpPr/>
          <p:nvPr/>
        </p:nvSpPr>
        <p:spPr>
          <a:xfrm>
            <a:off x="3839732" y="36123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hlinkClick r:id="rId21"/>
          </p:cNvPr>
          <p:cNvSpPr/>
          <p:nvPr/>
        </p:nvSpPr>
        <p:spPr>
          <a:xfrm>
            <a:off x="3825906"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7" name="Rectangle 76">
            <a:hlinkClick r:id="rId22"/>
          </p:cNvPr>
          <p:cNvSpPr/>
          <p:nvPr/>
        </p:nvSpPr>
        <p:spPr>
          <a:xfrm>
            <a:off x="3846849" y="488088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8" name="Rectangle 77">
            <a:hlinkClick r:id="rId23"/>
          </p:cNvPr>
          <p:cNvSpPr/>
          <p:nvPr/>
        </p:nvSpPr>
        <p:spPr>
          <a:xfrm>
            <a:off x="4611083" y="362687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9" name="Rectangle 78">
            <a:hlinkClick r:id="rId24"/>
          </p:cNvPr>
          <p:cNvSpPr/>
          <p:nvPr/>
        </p:nvSpPr>
        <p:spPr>
          <a:xfrm>
            <a:off x="4619005" y="430708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0" name="Rectangle 79">
            <a:hlinkClick r:id="rId25"/>
          </p:cNvPr>
          <p:cNvSpPr/>
          <p:nvPr/>
        </p:nvSpPr>
        <p:spPr>
          <a:xfrm>
            <a:off x="4619970" y="48653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1" name="Rectangle 80">
            <a:hlinkClick r:id="rId26"/>
          </p:cNvPr>
          <p:cNvSpPr/>
          <p:nvPr/>
        </p:nvSpPr>
        <p:spPr>
          <a:xfrm>
            <a:off x="5409496" y="361264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2" name="Rectangle 81">
            <a:hlinkClick r:id="rId27"/>
          </p:cNvPr>
          <p:cNvSpPr/>
          <p:nvPr/>
        </p:nvSpPr>
        <p:spPr>
          <a:xfrm>
            <a:off x="1535924" y="3643102"/>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3" name="Rectangle 82">
            <a:hlinkClick r:id="rId28"/>
          </p:cNvPr>
          <p:cNvSpPr/>
          <p:nvPr/>
        </p:nvSpPr>
        <p:spPr>
          <a:xfrm>
            <a:off x="5385179" y="29892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84" name="Rectangle 83">
            <a:hlinkClick r:id="rId29"/>
          </p:cNvPr>
          <p:cNvSpPr/>
          <p:nvPr/>
        </p:nvSpPr>
        <p:spPr>
          <a:xfrm>
            <a:off x="5371121"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5" name="Rectangle 84">
            <a:hlinkClick r:id="rId30"/>
          </p:cNvPr>
          <p:cNvSpPr/>
          <p:nvPr/>
        </p:nvSpPr>
        <p:spPr>
          <a:xfrm>
            <a:off x="5385179" y="48780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6" name="Rectangle 85">
            <a:hlinkClick r:id="rId31"/>
          </p:cNvPr>
          <p:cNvSpPr/>
          <p:nvPr/>
        </p:nvSpPr>
        <p:spPr>
          <a:xfrm>
            <a:off x="6156533" y="23648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87" name="Rectangle 86">
            <a:hlinkClick r:id="rId32"/>
          </p:cNvPr>
          <p:cNvSpPr/>
          <p:nvPr/>
        </p:nvSpPr>
        <p:spPr>
          <a:xfrm>
            <a:off x="6155131" y="2993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88" name="Rectangle 87">
            <a:hlinkClick r:id="rId33"/>
          </p:cNvPr>
          <p:cNvSpPr/>
          <p:nvPr/>
        </p:nvSpPr>
        <p:spPr>
          <a:xfrm>
            <a:off x="6152304"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89" name="Rectangle 88">
            <a:hlinkClick r:id="rId34"/>
          </p:cNvPr>
          <p:cNvSpPr/>
          <p:nvPr/>
        </p:nvSpPr>
        <p:spPr>
          <a:xfrm>
            <a:off x="6166663" y="427181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0" name="Rectangle 89">
            <a:hlinkClick r:id="rId35"/>
          </p:cNvPr>
          <p:cNvSpPr/>
          <p:nvPr/>
        </p:nvSpPr>
        <p:spPr>
          <a:xfrm>
            <a:off x="6159324" y="489073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1" name="Rectangle 90">
            <a:hlinkClick r:id="rId36"/>
          </p:cNvPr>
          <p:cNvSpPr/>
          <p:nvPr/>
        </p:nvSpPr>
        <p:spPr>
          <a:xfrm>
            <a:off x="6936485" y="173181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2" name="Rectangle 91">
            <a:hlinkClick r:id="rId37"/>
          </p:cNvPr>
          <p:cNvSpPr/>
          <p:nvPr/>
        </p:nvSpPr>
        <p:spPr>
          <a:xfrm>
            <a:off x="6944302" y="234838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3" name="Rectangle 92">
            <a:hlinkClick r:id="rId38"/>
          </p:cNvPr>
          <p:cNvSpPr/>
          <p:nvPr/>
        </p:nvSpPr>
        <p:spPr>
          <a:xfrm>
            <a:off x="6911773" y="300106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4" name="Rectangle 93">
            <a:hlinkClick r:id="rId39"/>
          </p:cNvPr>
          <p:cNvSpPr/>
          <p:nvPr/>
        </p:nvSpPr>
        <p:spPr>
          <a:xfrm>
            <a:off x="6933487"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5" name="Rectangle 94">
            <a:hlinkClick r:id="rId40"/>
          </p:cNvPr>
          <p:cNvSpPr/>
          <p:nvPr/>
        </p:nvSpPr>
        <p:spPr>
          <a:xfrm>
            <a:off x="6928773" y="42594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6" name="Rectangle 95">
            <a:hlinkClick r:id="rId41"/>
          </p:cNvPr>
          <p:cNvSpPr/>
          <p:nvPr/>
        </p:nvSpPr>
        <p:spPr>
          <a:xfrm>
            <a:off x="6929671" y="48836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7" name="Rectangle 96">
            <a:hlinkClick r:id="rId42"/>
          </p:cNvPr>
          <p:cNvSpPr/>
          <p:nvPr/>
        </p:nvSpPr>
        <p:spPr>
          <a:xfrm>
            <a:off x="7707357" y="174016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8" name="Rectangle 97">
            <a:hlinkClick r:id="rId43"/>
          </p:cNvPr>
          <p:cNvSpPr/>
          <p:nvPr/>
        </p:nvSpPr>
        <p:spPr>
          <a:xfrm>
            <a:off x="7706286" y="235812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9" name="Rectangle 98">
            <a:hlinkClick r:id="rId44"/>
          </p:cNvPr>
          <p:cNvSpPr/>
          <p:nvPr/>
        </p:nvSpPr>
        <p:spPr>
          <a:xfrm>
            <a:off x="7717843" y="300855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0" name="Rectangle 99">
            <a:hlinkClick r:id="rId45"/>
          </p:cNvPr>
          <p:cNvSpPr/>
          <p:nvPr/>
        </p:nvSpPr>
        <p:spPr>
          <a:xfrm>
            <a:off x="7717305"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1" name="Rectangle 100">
            <a:hlinkClick r:id="rId46"/>
          </p:cNvPr>
          <p:cNvSpPr/>
          <p:nvPr/>
        </p:nvSpPr>
        <p:spPr>
          <a:xfrm>
            <a:off x="7690883" y="4279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2" name="Rectangle 101">
            <a:hlinkClick r:id="rId47"/>
          </p:cNvPr>
          <p:cNvSpPr/>
          <p:nvPr/>
        </p:nvSpPr>
        <p:spPr>
          <a:xfrm>
            <a:off x="7654620" y="4898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3" name="TextBox 102"/>
          <p:cNvSpPr txBox="1"/>
          <p:nvPr/>
        </p:nvSpPr>
        <p:spPr>
          <a:xfrm>
            <a:off x="0" y="178006"/>
            <a:ext cx="9143999" cy="830997"/>
          </a:xfrm>
          <a:prstGeom prst="rect">
            <a:avLst/>
          </a:prstGeom>
        </p:spPr>
        <p:txBody>
          <a:bodyPr wrap="square" rtlCol="0">
            <a:spAutoFit/>
          </a:bodyPr>
          <a:lstStyle/>
          <a:p>
            <a:pPr algn="ctr"/>
            <a:r>
              <a:rPr lang="en-CA" sz="2400" b="1" dirty="0">
                <a:solidFill>
                  <a:srgbClr val="333333"/>
                </a:solidFill>
              </a:rPr>
              <a:t>Dive </a:t>
            </a:r>
            <a:r>
              <a:rPr lang="en-CA" sz="2400" b="1" dirty="0" smtClean="0">
                <a:solidFill>
                  <a:srgbClr val="333333"/>
                </a:solidFill>
              </a:rPr>
              <a:t>Deeper </a:t>
            </a:r>
            <a:r>
              <a:rPr lang="en-CA" sz="2400" b="1" dirty="0">
                <a:solidFill>
                  <a:srgbClr val="333333"/>
                </a:solidFill>
              </a:rPr>
              <a:t>I</a:t>
            </a:r>
            <a:r>
              <a:rPr lang="en-CA" sz="2400" b="1" dirty="0" smtClean="0">
                <a:solidFill>
                  <a:srgbClr val="333333"/>
                </a:solidFill>
              </a:rPr>
              <a:t>nto </a:t>
            </a:r>
            <a:r>
              <a:rPr lang="en-CA" sz="2400" b="1" dirty="0">
                <a:solidFill>
                  <a:srgbClr val="333333"/>
                </a:solidFill>
              </a:rPr>
              <a:t>O</a:t>
            </a:r>
            <a:r>
              <a:rPr lang="en-CA" sz="2400" b="1" dirty="0" smtClean="0">
                <a:solidFill>
                  <a:srgbClr val="333333"/>
                </a:solidFill>
              </a:rPr>
              <a:t>ur Research </a:t>
            </a:r>
          </a:p>
          <a:p>
            <a:pPr algn="ctr"/>
            <a:r>
              <a:rPr lang="en-CA" sz="2400" b="1" dirty="0" smtClean="0">
                <a:solidFill>
                  <a:srgbClr val="333333"/>
                </a:solidFill>
              </a:rPr>
              <a:t>by Clicking </a:t>
            </a:r>
            <a:r>
              <a:rPr lang="en-CA" sz="2400" b="1" dirty="0">
                <a:solidFill>
                  <a:srgbClr val="333333"/>
                </a:solidFill>
              </a:rPr>
              <a:t>O</a:t>
            </a:r>
            <a:r>
              <a:rPr lang="en-CA" sz="2400" b="1" dirty="0" smtClean="0">
                <a:solidFill>
                  <a:srgbClr val="333333"/>
                </a:solidFill>
              </a:rPr>
              <a:t>ne </a:t>
            </a:r>
            <a:r>
              <a:rPr lang="en-CA" sz="2400" b="1" dirty="0">
                <a:solidFill>
                  <a:srgbClr val="333333"/>
                </a:solidFill>
              </a:rPr>
              <a:t>of the </a:t>
            </a:r>
            <a:r>
              <a:rPr lang="en-CA" sz="2400" b="1" dirty="0" smtClean="0">
                <a:solidFill>
                  <a:srgbClr val="333333"/>
                </a:solidFill>
              </a:rPr>
              <a:t>Elements Below</a:t>
            </a:r>
            <a:endParaRPr lang="en-CA" sz="1200" dirty="0" smtClean="0">
              <a:solidFill>
                <a:srgbClr val="333333"/>
              </a:solidFill>
            </a:endParaRPr>
          </a:p>
        </p:txBody>
      </p:sp>
      <p:sp>
        <p:nvSpPr>
          <p:cNvPr id="104" name="TextBox 103"/>
          <p:cNvSpPr txBox="1"/>
          <p:nvPr/>
        </p:nvSpPr>
        <p:spPr>
          <a:xfrm>
            <a:off x="656476" y="6097277"/>
            <a:ext cx="7840920" cy="446276"/>
          </a:xfrm>
          <a:prstGeom prst="rect">
            <a:avLst/>
          </a:prstGeom>
        </p:spPr>
        <p:txBody>
          <a:bodyPr wrap="square" rtlCol="0">
            <a:spAutoFit/>
          </a:bodyPr>
          <a:lstStyle/>
          <a:p>
            <a:r>
              <a:rPr lang="en-CA" sz="1100" dirty="0" smtClean="0">
                <a:solidFill>
                  <a:srgbClr val="333333"/>
                </a:solidFill>
                <a:ea typeface="Roboto" panose="02000000000000000000" pitchFamily="2" charset="0"/>
              </a:rPr>
              <a:t>Find out how Info-Tech makes your job easier.  	  </a:t>
            </a:r>
            <a:r>
              <a:rPr lang="en-CA" sz="1100" b="1" dirty="0" smtClean="0">
                <a:solidFill>
                  <a:srgbClr val="96B8D2">
                    <a:lumMod val="50000"/>
                  </a:srgbClr>
                </a:solidFill>
                <a:ea typeface="Roboto" panose="02000000000000000000" pitchFamily="2" charset="0"/>
              </a:rPr>
              <a:t>Contact Us Today:</a:t>
            </a:r>
            <a:r>
              <a:rPr lang="en-CA" sz="1100" b="1" dirty="0" smtClean="0">
                <a:solidFill>
                  <a:srgbClr val="333333"/>
                </a:solidFill>
                <a:ea typeface="Roboto" panose="02000000000000000000" pitchFamily="2" charset="0"/>
              </a:rPr>
              <a:t> </a:t>
            </a:r>
            <a:r>
              <a:rPr lang="en-CA" sz="1100" dirty="0" smtClean="0">
                <a:solidFill>
                  <a:srgbClr val="333333"/>
                </a:solidFill>
              </a:rPr>
              <a:t>Toll-Free </a:t>
            </a:r>
            <a:r>
              <a:rPr lang="en-CA" sz="1100" dirty="0">
                <a:solidFill>
                  <a:srgbClr val="333333"/>
                </a:solidFill>
              </a:rPr>
              <a:t>(US &amp; Canada</a:t>
            </a:r>
            <a:r>
              <a:rPr lang="en-CA" sz="1100" dirty="0" smtClean="0">
                <a:solidFill>
                  <a:srgbClr val="333333"/>
                </a:solidFill>
              </a:rPr>
              <a:t>): </a:t>
            </a:r>
            <a:r>
              <a:rPr lang="en-CA" sz="1100" b="1" dirty="0" smtClean="0">
                <a:solidFill>
                  <a:srgbClr val="333333"/>
                </a:solidFill>
              </a:rPr>
              <a:t>1-888-670-8889</a:t>
            </a:r>
            <a:endParaRPr lang="en-CA" sz="1100" b="1" dirty="0">
              <a:solidFill>
                <a:srgbClr val="333333"/>
              </a:solidFill>
            </a:endParaRPr>
          </a:p>
          <a:p>
            <a:r>
              <a:rPr lang="en-CA" sz="1200" dirty="0" smtClean="0">
                <a:solidFill>
                  <a:srgbClr val="333333"/>
                </a:solidFill>
                <a:ea typeface="Roboto" panose="02000000000000000000" pitchFamily="2" charset="0"/>
              </a:rPr>
              <a:t>					 </a:t>
            </a:r>
          </a:p>
        </p:txBody>
      </p:sp>
      <p:sp>
        <p:nvSpPr>
          <p:cNvPr id="105" name="Rectangle 104"/>
          <p:cNvSpPr/>
          <p:nvPr/>
        </p:nvSpPr>
        <p:spPr>
          <a:xfrm>
            <a:off x="2100649" y="1631093"/>
            <a:ext cx="4390767" cy="1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106" name="Rectangle 105"/>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107" name="Rectangle 10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132455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224518" y="2332858"/>
            <a:ext cx="6807013" cy="2308324"/>
          </a:xfrm>
          <a:prstGeom prst="rect">
            <a:avLst/>
          </a:prstGeom>
        </p:spPr>
        <p:txBody>
          <a:bodyPr wrap="square" rtlCol="0">
            <a:spAutoFit/>
          </a:bodyPr>
          <a:lstStyle/>
          <a:p>
            <a:pPr>
              <a:spcAft>
                <a:spcPts val="500"/>
              </a:spcAft>
            </a:pPr>
            <a:r>
              <a:rPr lang="en-CA" sz="2400" i="1" dirty="0">
                <a:solidFill>
                  <a:schemeClr val="bg1"/>
                </a:solidFill>
                <a:latin typeface="+mj-lt"/>
              </a:rPr>
              <a:t>Blockchain isn’t going to solve all of the problems with provenance. </a:t>
            </a:r>
            <a:r>
              <a:rPr lang="en-CA" sz="2400" i="1" dirty="0" smtClean="0">
                <a:solidFill>
                  <a:schemeClr val="bg1"/>
                </a:solidFill>
                <a:latin typeface="+mj-lt"/>
              </a:rPr>
              <a:t>You </a:t>
            </a:r>
            <a:r>
              <a:rPr lang="en-CA" sz="2400" i="1" dirty="0">
                <a:solidFill>
                  <a:schemeClr val="bg1"/>
                </a:solidFill>
                <a:latin typeface="+mj-lt"/>
              </a:rPr>
              <a:t>still need to be able to see the whole chain to know it is valid, </a:t>
            </a:r>
            <a:r>
              <a:rPr lang="en-CA" sz="2400" i="1" dirty="0" smtClean="0">
                <a:solidFill>
                  <a:schemeClr val="bg1"/>
                </a:solidFill>
                <a:latin typeface="+mj-lt"/>
              </a:rPr>
              <a:t>defined, </a:t>
            </a:r>
            <a:r>
              <a:rPr lang="en-CA" sz="2400" i="1" dirty="0">
                <a:solidFill>
                  <a:schemeClr val="bg1"/>
                </a:solidFill>
                <a:latin typeface="+mj-lt"/>
              </a:rPr>
              <a:t>and protected. </a:t>
            </a:r>
            <a:r>
              <a:rPr lang="en-CA" sz="2400" i="1" dirty="0" smtClean="0">
                <a:solidFill>
                  <a:schemeClr val="bg1"/>
                </a:solidFill>
                <a:latin typeface="+mj-lt"/>
              </a:rPr>
              <a:t>Does </a:t>
            </a:r>
            <a:r>
              <a:rPr lang="en-CA" sz="2400" i="1" dirty="0">
                <a:solidFill>
                  <a:schemeClr val="bg1"/>
                </a:solidFill>
                <a:latin typeface="+mj-lt"/>
              </a:rPr>
              <a:t>it make it easier</a:t>
            </a:r>
            <a:r>
              <a:rPr lang="en-CA" sz="2400" i="1" dirty="0" smtClean="0">
                <a:solidFill>
                  <a:schemeClr val="bg1"/>
                </a:solidFill>
                <a:latin typeface="+mj-lt"/>
              </a:rPr>
              <a:t>? </a:t>
            </a:r>
            <a:r>
              <a:rPr lang="en-CA" sz="2400" i="1" dirty="0">
                <a:solidFill>
                  <a:schemeClr val="bg1"/>
                </a:solidFill>
                <a:latin typeface="+mj-lt"/>
              </a:rPr>
              <a:t>Yes. </a:t>
            </a:r>
            <a:r>
              <a:rPr lang="en-CA" sz="2400" i="1" dirty="0" smtClean="0">
                <a:solidFill>
                  <a:schemeClr val="bg1"/>
                </a:solidFill>
                <a:latin typeface="+mj-lt"/>
              </a:rPr>
              <a:t>Does </a:t>
            </a:r>
            <a:r>
              <a:rPr lang="en-CA" sz="2400" i="1" dirty="0">
                <a:solidFill>
                  <a:schemeClr val="bg1"/>
                </a:solidFill>
                <a:latin typeface="+mj-lt"/>
              </a:rPr>
              <a:t>it remove the need for, or </a:t>
            </a:r>
            <a:r>
              <a:rPr lang="en-CA" sz="2400" i="1" dirty="0" smtClean="0">
                <a:solidFill>
                  <a:schemeClr val="bg1"/>
                </a:solidFill>
                <a:latin typeface="+mj-lt"/>
              </a:rPr>
              <a:t>streamline, </a:t>
            </a:r>
            <a:r>
              <a:rPr lang="en-CA" sz="2400" i="1" dirty="0">
                <a:solidFill>
                  <a:schemeClr val="bg1"/>
                </a:solidFill>
                <a:latin typeface="+mj-lt"/>
              </a:rPr>
              <a:t>diligence? </a:t>
            </a:r>
            <a:r>
              <a:rPr lang="en-CA" sz="2400" i="1" dirty="0" smtClean="0">
                <a:solidFill>
                  <a:schemeClr val="bg1"/>
                </a:solidFill>
                <a:latin typeface="+mj-lt"/>
              </a:rPr>
              <a:t>Emphatically </a:t>
            </a:r>
            <a:r>
              <a:rPr lang="en-CA" sz="2400" i="1" dirty="0">
                <a:solidFill>
                  <a:schemeClr val="bg1"/>
                </a:solidFill>
                <a:latin typeface="+mj-lt"/>
              </a:rPr>
              <a:t>NO.</a:t>
            </a:r>
            <a:endParaRPr lang="en-CA" sz="2400" b="1" i="1" dirty="0">
              <a:solidFill>
                <a:schemeClr val="bg1"/>
              </a:solidFill>
              <a:latin typeface="+mj-lt"/>
            </a:endParaRPr>
          </a:p>
        </p:txBody>
      </p:sp>
      <p:sp>
        <p:nvSpPr>
          <p:cNvPr id="9" name="TextBox 8"/>
          <p:cNvSpPr txBox="1"/>
          <p:nvPr/>
        </p:nvSpPr>
        <p:spPr>
          <a:xfrm>
            <a:off x="3425634" y="5520437"/>
            <a:ext cx="4460917" cy="738664"/>
          </a:xfrm>
          <a:prstGeom prst="rect">
            <a:avLst/>
          </a:prstGeom>
        </p:spPr>
        <p:txBody>
          <a:bodyPr wrap="square" rtlCol="0">
            <a:spAutoFit/>
          </a:bodyPr>
          <a:lstStyle/>
          <a:p>
            <a:pPr algn="r"/>
            <a:r>
              <a:rPr lang="en-CA" sz="1400" b="1" dirty="0">
                <a:solidFill>
                  <a:schemeClr val="bg1"/>
                </a:solidFill>
              </a:rPr>
              <a:t>– Sean Thurston</a:t>
            </a:r>
            <a:r>
              <a:rPr lang="en-CA" sz="1400" b="1" dirty="0" smtClean="0">
                <a:solidFill>
                  <a:schemeClr val="bg1"/>
                </a:solidFill>
              </a:rPr>
              <a:t>,</a:t>
            </a:r>
            <a:br>
              <a:rPr lang="en-CA" sz="1400" b="1" dirty="0" smtClean="0">
                <a:solidFill>
                  <a:schemeClr val="bg1"/>
                </a:solidFill>
              </a:rPr>
            </a:br>
            <a:r>
              <a:rPr lang="en-CA" sz="1400" dirty="0" smtClean="0">
                <a:solidFill>
                  <a:schemeClr val="bg1"/>
                </a:solidFill>
              </a:rPr>
              <a:t>Senior Director, Security </a:t>
            </a:r>
            <a:r>
              <a:rPr lang="en-CA" sz="1400" dirty="0">
                <a:solidFill>
                  <a:schemeClr val="bg1"/>
                </a:solidFill>
              </a:rPr>
              <a:t/>
            </a:r>
            <a:br>
              <a:rPr lang="en-CA" sz="1400" dirty="0">
                <a:solidFill>
                  <a:schemeClr val="bg1"/>
                </a:solidFill>
              </a:rPr>
            </a:br>
            <a:r>
              <a:rPr lang="en-CA" sz="1400" dirty="0">
                <a:solidFill>
                  <a:schemeClr val="bg1"/>
                </a:solidFill>
              </a:rPr>
              <a:t>Info-Tech Research Group</a:t>
            </a:r>
          </a:p>
        </p:txBody>
      </p:sp>
      <p:sp>
        <p:nvSpPr>
          <p:cNvPr id="10" name="TextBox 9"/>
          <p:cNvSpPr txBox="1"/>
          <p:nvPr/>
        </p:nvSpPr>
        <p:spPr>
          <a:xfrm>
            <a:off x="545852" y="1609833"/>
            <a:ext cx="5944995" cy="338554"/>
          </a:xfrm>
          <a:prstGeom prst="rect">
            <a:avLst/>
          </a:prstGeom>
        </p:spPr>
        <p:txBody>
          <a:bodyPr wrap="square" rtlCol="0">
            <a:spAutoFit/>
          </a:bodyPr>
          <a:lstStyle/>
          <a:p>
            <a:r>
              <a:rPr lang="en-CA" sz="1600" b="1" dirty="0">
                <a:solidFill>
                  <a:schemeClr val="bg1"/>
                </a:solidFill>
              </a:rPr>
              <a:t>Stop mistaking bitcoin for blockchain. </a:t>
            </a: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2"/>
          <a:stretch>
            <a:fillRect/>
          </a:stretch>
        </p:blipFill>
        <p:spPr>
          <a:xfrm>
            <a:off x="545852" y="2201974"/>
            <a:ext cx="678666" cy="619651"/>
          </a:xfrm>
          <a:prstGeom prst="rect">
            <a:avLst/>
          </a:prstGeom>
        </p:spPr>
      </p:pic>
      <p:pic>
        <p:nvPicPr>
          <p:cNvPr id="15" name="Picture 101"/>
          <p:cNvPicPr>
            <a:picLocks noChangeAspect="1"/>
          </p:cNvPicPr>
          <p:nvPr/>
        </p:nvPicPr>
        <p:blipFill>
          <a:blip r:embed="rId3"/>
          <a:stretch>
            <a:fillRect/>
          </a:stretch>
        </p:blipFill>
        <p:spPr>
          <a:xfrm>
            <a:off x="7830460" y="4202801"/>
            <a:ext cx="656535" cy="538507"/>
          </a:xfrm>
          <a:prstGeom prst="rect">
            <a:avLst/>
          </a:prstGeom>
        </p:spPr>
      </p:pic>
      <p:sp>
        <p:nvSpPr>
          <p:cNvPr id="12" name="Rectangle 11"/>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785094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a:xfrm>
            <a:off x="246703" y="1654121"/>
            <a:ext cx="4041648" cy="1677491"/>
          </a:xfrm>
        </p:spPr>
        <p:txBody>
          <a:bodyPr/>
          <a:lstStyle/>
          <a:p>
            <a:r>
              <a:rPr lang="en-US" dirty="0"/>
              <a:t>CIOs</a:t>
            </a:r>
          </a:p>
          <a:p>
            <a:r>
              <a:rPr lang="en-US" dirty="0"/>
              <a:t>IT leaders</a:t>
            </a:r>
          </a:p>
          <a:p>
            <a:r>
              <a:rPr lang="en-US" dirty="0"/>
              <a:t>Security leaders</a:t>
            </a:r>
          </a:p>
          <a:p>
            <a:endParaRPr lang="en-US" dirty="0"/>
          </a:p>
        </p:txBody>
      </p:sp>
      <p:sp>
        <p:nvSpPr>
          <p:cNvPr id="14" name="Text Placeholder 13"/>
          <p:cNvSpPr>
            <a:spLocks noGrp="1"/>
          </p:cNvSpPr>
          <p:nvPr>
            <p:ph type="body" sz="quarter" idx="26"/>
          </p:nvPr>
        </p:nvSpPr>
        <p:spPr>
          <a:xfrm>
            <a:off x="4835436" y="1599416"/>
            <a:ext cx="4041648" cy="2308277"/>
          </a:xfrm>
        </p:spPr>
        <p:txBody>
          <a:bodyPr/>
          <a:lstStyle/>
          <a:p>
            <a:r>
              <a:rPr lang="en-US" dirty="0"/>
              <a:t>Understand the implications of blockchain </a:t>
            </a:r>
            <a:r>
              <a:rPr lang="en-US" dirty="0" smtClean="0"/>
              <a:t>from </a:t>
            </a:r>
            <a:r>
              <a:rPr lang="en-US" dirty="0"/>
              <a:t>a usage and forensic </a:t>
            </a:r>
            <a:r>
              <a:rPr lang="en-US" dirty="0" smtClean="0"/>
              <a:t>perspective and examine the </a:t>
            </a:r>
            <a:r>
              <a:rPr lang="en-US" dirty="0"/>
              <a:t>potential unique issues of </a:t>
            </a:r>
            <a:r>
              <a:rPr lang="en-US" dirty="0" smtClean="0"/>
              <a:t>this transformative </a:t>
            </a:r>
            <a:r>
              <a:rPr lang="en-US" dirty="0"/>
              <a:t>technology. </a:t>
            </a:r>
          </a:p>
          <a:p>
            <a:r>
              <a:rPr lang="en-US" dirty="0"/>
              <a:t>Understand the security limitations of this technology and validate its alignment with your organization.</a:t>
            </a:r>
          </a:p>
          <a:p>
            <a:r>
              <a:rPr lang="en-US" dirty="0"/>
              <a:t>Determine the practical next steps to ensure compliance and completeness of your solution. </a:t>
            </a:r>
          </a:p>
        </p:txBody>
      </p:sp>
      <p:sp>
        <p:nvSpPr>
          <p:cNvPr id="15" name="Text Placeholder 14"/>
          <p:cNvSpPr>
            <a:spLocks noGrp="1"/>
          </p:cNvSpPr>
          <p:nvPr>
            <p:ph type="body" sz="quarter" idx="27"/>
          </p:nvPr>
        </p:nvSpPr>
        <p:spPr>
          <a:xfrm>
            <a:off x="246703" y="4299236"/>
            <a:ext cx="4041648" cy="1677491"/>
          </a:xfrm>
        </p:spPr>
        <p:txBody>
          <a:bodyPr/>
          <a:lstStyle/>
          <a:p>
            <a:r>
              <a:rPr lang="en-US" dirty="0"/>
              <a:t>CEOs</a:t>
            </a:r>
          </a:p>
          <a:p>
            <a:r>
              <a:rPr lang="en-US" dirty="0"/>
              <a:t>CDOs</a:t>
            </a:r>
          </a:p>
          <a:p>
            <a:r>
              <a:rPr lang="en-US" dirty="0"/>
              <a:t>Business stakeholders</a:t>
            </a:r>
          </a:p>
        </p:txBody>
      </p:sp>
      <p:sp>
        <p:nvSpPr>
          <p:cNvPr id="16" name="Text Placeholder 15"/>
          <p:cNvSpPr>
            <a:spLocks noGrp="1"/>
          </p:cNvSpPr>
          <p:nvPr>
            <p:ph type="body" sz="quarter" idx="28"/>
          </p:nvPr>
        </p:nvSpPr>
        <p:spPr>
          <a:xfrm>
            <a:off x="4830836" y="4279363"/>
            <a:ext cx="4041648" cy="1677491"/>
          </a:xfrm>
        </p:spPr>
        <p:txBody>
          <a:bodyPr/>
          <a:lstStyle/>
          <a:p>
            <a:r>
              <a:rPr lang="en-US" dirty="0"/>
              <a:t>Brainstorm where and how blockchain can solve current security and trust problems and create value.</a:t>
            </a:r>
          </a:p>
          <a:p>
            <a:r>
              <a:rPr lang="en-US" dirty="0"/>
              <a:t>Break down the blockchain ecosystem to identify your potential areas of reporting and risk.</a:t>
            </a:r>
          </a:p>
        </p:txBody>
      </p:sp>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43993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US" dirty="0"/>
              <a:t>Blockchain, the underpinning technology behind bitcoin, is touted as a powerful technology capable of transforming the entire business </a:t>
            </a:r>
            <a:r>
              <a:rPr lang="en-US" dirty="0" smtClean="0"/>
              <a:t>world </a:t>
            </a:r>
            <a:r>
              <a:rPr lang="en-US" dirty="0"/>
              <a:t>and enhancing security and reportability.</a:t>
            </a:r>
          </a:p>
          <a:p>
            <a:r>
              <a:rPr lang="en-US" dirty="0"/>
              <a:t>Many companies are racing towards blockchain adoption in hope of making reporting and compliance easier. </a:t>
            </a:r>
          </a:p>
        </p:txBody>
      </p:sp>
      <p:sp>
        <p:nvSpPr>
          <p:cNvPr id="4" name="Text Placeholder 3"/>
          <p:cNvSpPr>
            <a:spLocks noGrp="1"/>
          </p:cNvSpPr>
          <p:nvPr>
            <p:ph type="body" sz="quarter" idx="11"/>
          </p:nvPr>
        </p:nvSpPr>
        <p:spPr>
          <a:xfrm>
            <a:off x="247848" y="2974004"/>
            <a:ext cx="5257800" cy="1169118"/>
          </a:xfrm>
        </p:spPr>
        <p:txBody>
          <a:bodyPr/>
          <a:lstStyle/>
          <a:p>
            <a:r>
              <a:rPr lang="en-US" dirty="0"/>
              <a:t>However, most users and customers </a:t>
            </a:r>
            <a:r>
              <a:rPr lang="en-US" dirty="0" smtClean="0"/>
              <a:t>do not have a clear </a:t>
            </a:r>
            <a:r>
              <a:rPr lang="en-US" dirty="0"/>
              <a:t>understanding of blockchain and its security </a:t>
            </a:r>
            <a:r>
              <a:rPr lang="en-US" dirty="0" smtClean="0"/>
              <a:t>implications, </a:t>
            </a:r>
            <a:r>
              <a:rPr lang="en-US" dirty="0"/>
              <a:t>let alone how it impacts their ability to leverage it as a solution. </a:t>
            </a:r>
          </a:p>
          <a:p>
            <a:r>
              <a:rPr lang="en-US" dirty="0"/>
              <a:t>At the same time, with bitcoin drawing most of the media attention, organizations are finding it difficult to articulate </a:t>
            </a:r>
            <a:r>
              <a:rPr lang="en-US" dirty="0" smtClean="0"/>
              <a:t>blockchain </a:t>
            </a:r>
            <a:r>
              <a:rPr lang="en-US" dirty="0"/>
              <a:t>in a consistent use and business case. </a:t>
            </a:r>
          </a:p>
        </p:txBody>
      </p:sp>
      <p:sp>
        <p:nvSpPr>
          <p:cNvPr id="5" name="Text Placeholder 4"/>
          <p:cNvSpPr>
            <a:spLocks noGrp="1"/>
          </p:cNvSpPr>
          <p:nvPr>
            <p:ph type="body" sz="quarter" idx="12"/>
          </p:nvPr>
        </p:nvSpPr>
        <p:spPr>
          <a:xfrm>
            <a:off x="255868" y="4536098"/>
            <a:ext cx="8623607" cy="1808438"/>
          </a:xfrm>
        </p:spPr>
        <p:txBody>
          <a:bodyPr/>
          <a:lstStyle/>
          <a:p>
            <a:r>
              <a:rPr lang="en-US" dirty="0"/>
              <a:t>Distinguish </a:t>
            </a:r>
            <a:r>
              <a:rPr lang="en-CA" dirty="0"/>
              <a:t>blockchain from </a:t>
            </a:r>
            <a:r>
              <a:rPr lang="en-CA" dirty="0" smtClean="0"/>
              <a:t>cryptocurrency </a:t>
            </a:r>
            <a:r>
              <a:rPr lang="en-CA" dirty="0"/>
              <a:t>by defining </a:t>
            </a:r>
            <a:r>
              <a:rPr lang="en-CA" dirty="0" smtClean="0"/>
              <a:t>blockchain </a:t>
            </a:r>
            <a:r>
              <a:rPr lang="en-CA" dirty="0"/>
              <a:t>around its unique </a:t>
            </a:r>
            <a:r>
              <a:rPr lang="en-CA" dirty="0" smtClean="0"/>
              <a:t>technological </a:t>
            </a:r>
            <a:r>
              <a:rPr lang="en-CA" dirty="0"/>
              <a:t>and security/reporting features. The definition should </a:t>
            </a:r>
            <a:r>
              <a:rPr lang="en-CA" dirty="0" smtClean="0"/>
              <a:t>result in </a:t>
            </a:r>
            <a:r>
              <a:rPr lang="en-CA" dirty="0"/>
              <a:t>a clear </a:t>
            </a:r>
            <a:r>
              <a:rPr lang="en-CA" dirty="0" smtClean="0"/>
              <a:t>understanding </a:t>
            </a:r>
            <a:r>
              <a:rPr lang="en-CA" dirty="0"/>
              <a:t>of the key characteristics and benefits that </a:t>
            </a:r>
            <a:r>
              <a:rPr lang="en-CA" dirty="0" smtClean="0"/>
              <a:t>blockchain </a:t>
            </a:r>
            <a:r>
              <a:rPr lang="en-CA" dirty="0"/>
              <a:t>can offer your organization. </a:t>
            </a:r>
          </a:p>
          <a:p>
            <a:r>
              <a:rPr lang="en-CA" dirty="0"/>
              <a:t>Discover successful blockchain use cases in different industries; business leaders can leverage </a:t>
            </a:r>
            <a:r>
              <a:rPr lang="en-CA" dirty="0" smtClean="0"/>
              <a:t>tangible, </a:t>
            </a:r>
            <a:r>
              <a:rPr lang="en-CA" dirty="0"/>
              <a:t>real-life examples to interpret the impact of blockchain on their own industry. </a:t>
            </a:r>
          </a:p>
          <a:p>
            <a:r>
              <a:rPr lang="en-CA" dirty="0"/>
              <a:t>By analyzing the value to their business, users can understand </a:t>
            </a:r>
            <a:r>
              <a:rPr lang="en-CA" dirty="0" smtClean="0"/>
              <a:t>pain points </a:t>
            </a:r>
            <a:r>
              <a:rPr lang="en-CA" dirty="0"/>
              <a:t>and use cases that would be impacted. </a:t>
            </a:r>
            <a:r>
              <a:rPr lang="en-US" dirty="0"/>
              <a:t>Begin the transformation by brainstorming use cases for the organization based on the current security, </a:t>
            </a:r>
            <a:r>
              <a:rPr lang="en-US" dirty="0" smtClean="0"/>
              <a:t>reporting, </a:t>
            </a:r>
            <a:r>
              <a:rPr lang="en-US" dirty="0"/>
              <a:t>and forensic needs. </a:t>
            </a:r>
            <a:endParaRPr lang="en-CA" dirty="0"/>
          </a:p>
        </p:txBody>
      </p:sp>
      <p:sp>
        <p:nvSpPr>
          <p:cNvPr id="6" name="Text Placeholder 5"/>
          <p:cNvSpPr>
            <a:spLocks noGrp="1"/>
          </p:cNvSpPr>
          <p:nvPr>
            <p:ph type="body" sz="quarter" idx="13"/>
          </p:nvPr>
        </p:nvSpPr>
        <p:spPr>
          <a:xfrm>
            <a:off x="5737241" y="1480367"/>
            <a:ext cx="3083231" cy="2647125"/>
          </a:xfrm>
        </p:spPr>
        <p:txBody>
          <a:bodyPr/>
          <a:lstStyle/>
          <a:p>
            <a:pPr marL="228600" indent="-228600">
              <a:spcBef>
                <a:spcPts val="600"/>
              </a:spcBef>
              <a:spcAft>
                <a:spcPts val="600"/>
              </a:spcAft>
              <a:buSzPct val="100000"/>
              <a:buFont typeface="+mj-lt"/>
              <a:buAutoNum type="arabicPeriod"/>
            </a:pPr>
            <a:r>
              <a:rPr lang="en-US" b="1" dirty="0">
                <a:solidFill>
                  <a:srgbClr val="333333"/>
                </a:solidFill>
              </a:rPr>
              <a:t>Do not panic if your blockchain use case is unique.</a:t>
            </a:r>
            <a:br>
              <a:rPr lang="en-US" b="1" dirty="0">
                <a:solidFill>
                  <a:srgbClr val="333333"/>
                </a:solidFill>
              </a:rPr>
            </a:br>
            <a:r>
              <a:rPr lang="en-US" dirty="0"/>
              <a:t>The vast number of benefits and deployment options for a blockchain solution has led to countless use cases.</a:t>
            </a:r>
          </a:p>
          <a:p>
            <a:pPr marL="228600" indent="-228600">
              <a:spcBef>
                <a:spcPts val="600"/>
              </a:spcBef>
              <a:spcAft>
                <a:spcPts val="600"/>
              </a:spcAft>
              <a:buSzPct val="100000"/>
              <a:buFont typeface="+mj-lt"/>
              <a:buAutoNum type="arabicPeriod"/>
            </a:pPr>
            <a:r>
              <a:rPr lang="en-US" b="1" dirty="0">
                <a:solidFill>
                  <a:srgbClr val="333333"/>
                </a:solidFill>
              </a:rPr>
              <a:t>Understand how blockchain </a:t>
            </a:r>
            <a:r>
              <a:rPr lang="en-US" b="1" dirty="0" smtClean="0">
                <a:solidFill>
                  <a:srgbClr val="333333"/>
                </a:solidFill>
              </a:rPr>
              <a:t>impacts your </a:t>
            </a:r>
            <a:r>
              <a:rPr lang="en-US" b="1" dirty="0">
                <a:solidFill>
                  <a:srgbClr val="333333"/>
                </a:solidFill>
              </a:rPr>
              <a:t>organization and ensure </a:t>
            </a:r>
            <a:r>
              <a:rPr lang="en-US" b="1" dirty="0" smtClean="0">
                <a:solidFill>
                  <a:srgbClr val="333333"/>
                </a:solidFill>
              </a:rPr>
              <a:t>appropriateness to </a:t>
            </a:r>
            <a:r>
              <a:rPr lang="en-US" b="1" dirty="0">
                <a:solidFill>
                  <a:srgbClr val="333333"/>
                </a:solidFill>
              </a:rPr>
              <a:t>your current solutions.</a:t>
            </a:r>
            <a:br>
              <a:rPr lang="en-US" b="1" dirty="0">
                <a:solidFill>
                  <a:srgbClr val="333333"/>
                </a:solidFill>
              </a:rPr>
            </a:br>
            <a:r>
              <a:rPr lang="en-US" dirty="0">
                <a:solidFill>
                  <a:srgbClr val="333333"/>
                </a:solidFill>
              </a:rPr>
              <a:t>Determining how blockchain aligns with your organizational security and reporting will dictate its adoption.</a:t>
            </a:r>
          </a:p>
        </p:txBody>
      </p:sp>
      <p:sp>
        <p:nvSpPr>
          <p:cNvPr id="7" name="Rectangle 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65781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98" y="2002205"/>
            <a:ext cx="9143999" cy="45111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a:xfrm>
            <a:off x="257174" y="255588"/>
            <a:ext cx="8620125" cy="877887"/>
          </a:xfrm>
        </p:spPr>
        <p:txBody>
          <a:bodyPr/>
          <a:lstStyle/>
          <a:p>
            <a:r>
              <a:rPr lang="en-CA" dirty="0"/>
              <a:t>Blockchain is already being deployed across all industries</a:t>
            </a:r>
          </a:p>
        </p:txBody>
      </p:sp>
      <p:graphicFrame>
        <p:nvGraphicFramePr>
          <p:cNvPr id="23" name="Chart 22"/>
          <p:cNvGraphicFramePr>
            <a:graphicFrameLocks/>
          </p:cNvGraphicFramePr>
          <p:nvPr>
            <p:extLst/>
          </p:nvPr>
        </p:nvGraphicFramePr>
        <p:xfrm>
          <a:off x="269823" y="2226067"/>
          <a:ext cx="5634735" cy="3243255"/>
        </p:xfrm>
        <a:graphic>
          <a:graphicData uri="http://schemas.openxmlformats.org/drawingml/2006/chart">
            <c:chart xmlns:c="http://schemas.openxmlformats.org/drawingml/2006/chart" xmlns:r="http://schemas.openxmlformats.org/officeDocument/2006/relationships" r:id="rId2"/>
          </a:graphicData>
        </a:graphic>
      </p:graphicFrame>
      <p:sp>
        <p:nvSpPr>
          <p:cNvPr id="34" name="Rectangle 33"/>
          <p:cNvSpPr/>
          <p:nvPr/>
        </p:nvSpPr>
        <p:spPr>
          <a:xfrm>
            <a:off x="0" y="5487692"/>
            <a:ext cx="9147797" cy="1044000"/>
          </a:xfrm>
          <a:prstGeom prst="rect">
            <a:avLst/>
          </a:prstGeom>
          <a:solidFill>
            <a:srgbClr val="629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bg1"/>
              </a:solidFill>
            </a:endParaRPr>
          </a:p>
        </p:txBody>
      </p:sp>
      <p:sp>
        <p:nvSpPr>
          <p:cNvPr id="35" name="Rectangle 121"/>
          <p:cNvSpPr/>
          <p:nvPr/>
        </p:nvSpPr>
        <p:spPr>
          <a:xfrm>
            <a:off x="269823" y="5594194"/>
            <a:ext cx="8607476" cy="830997"/>
          </a:xfrm>
          <a:prstGeom prst="rect">
            <a:avLst/>
          </a:prstGeom>
        </p:spPr>
        <p:txBody>
          <a:bodyPr wrap="square">
            <a:spAutoFit/>
          </a:bodyPr>
          <a:lstStyle/>
          <a:p>
            <a:pPr algn="ctr"/>
            <a:r>
              <a:rPr lang="en-CA" sz="1600" b="1" dirty="0">
                <a:solidFill>
                  <a:schemeClr val="bg1"/>
                </a:solidFill>
              </a:rPr>
              <a:t>Although financial services firms tended to be early adopters of blockchain technology due to the natural alignment of their products with cryptocurrencies, other industries are aggressively entering the space.</a:t>
            </a:r>
          </a:p>
        </p:txBody>
      </p:sp>
      <p:sp>
        <p:nvSpPr>
          <p:cNvPr id="21" name="Rectangle 40"/>
          <p:cNvSpPr/>
          <p:nvPr/>
        </p:nvSpPr>
        <p:spPr>
          <a:xfrm>
            <a:off x="5687313" y="2962043"/>
            <a:ext cx="2848446" cy="151995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200" i="1" dirty="0">
                <a:solidFill>
                  <a:schemeClr val="tx1"/>
                </a:solidFill>
              </a:rPr>
              <a:t>Based on a survey sampling 308 senior executives in the United States at companies with $500M or more in annual revenue. At a minimum, each respondent had a broad understanding of blockchain and was able to comment on their organization’s blockchain investment plans.</a:t>
            </a:r>
          </a:p>
        </p:txBody>
      </p:sp>
      <p:sp>
        <p:nvSpPr>
          <p:cNvPr id="22" name="Rectangle 21"/>
          <p:cNvSpPr/>
          <p:nvPr/>
        </p:nvSpPr>
        <p:spPr>
          <a:xfrm>
            <a:off x="6518031" y="4543535"/>
            <a:ext cx="2172376" cy="246221"/>
          </a:xfrm>
          <a:prstGeom prst="rect">
            <a:avLst/>
          </a:prstGeom>
        </p:spPr>
        <p:txBody>
          <a:bodyPr wrap="square">
            <a:spAutoFit/>
          </a:bodyPr>
          <a:lstStyle/>
          <a:p>
            <a:pPr algn="r"/>
            <a:r>
              <a:rPr lang="en-CA" sz="1000" dirty="0">
                <a:ea typeface="Roboto" panose="02000000000000000000" pitchFamily="2" charset="0"/>
              </a:rPr>
              <a:t>– </a:t>
            </a:r>
            <a:r>
              <a:rPr lang="en-CA" sz="1000" dirty="0" smtClean="0">
                <a:ea typeface="Roboto" panose="02000000000000000000" pitchFamily="2" charset="0"/>
              </a:rPr>
              <a:t>Deloitte Blockchain Survey </a:t>
            </a:r>
            <a:r>
              <a:rPr lang="en-CA" sz="1000" dirty="0">
                <a:ea typeface="Roboto" panose="02000000000000000000" pitchFamily="2" charset="0"/>
              </a:rPr>
              <a:t>2017</a:t>
            </a:r>
          </a:p>
        </p:txBody>
      </p:sp>
      <p:sp>
        <p:nvSpPr>
          <p:cNvPr id="18" name="Rectangle 17"/>
          <p:cNvSpPr/>
          <p:nvPr/>
        </p:nvSpPr>
        <p:spPr>
          <a:xfrm>
            <a:off x="0" y="1123950"/>
            <a:ext cx="9143999" cy="1068740"/>
          </a:xfrm>
          <a:prstGeom prst="rect">
            <a:avLst/>
          </a:prstGeom>
          <a:solidFill>
            <a:srgbClr val="CBDB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9" name="Group 18"/>
          <p:cNvGrpSpPr/>
          <p:nvPr/>
        </p:nvGrpSpPr>
        <p:grpSpPr>
          <a:xfrm>
            <a:off x="608240" y="1274186"/>
            <a:ext cx="7927519" cy="768269"/>
            <a:chOff x="605991" y="1222437"/>
            <a:chExt cx="7927519" cy="768269"/>
          </a:xfrm>
        </p:grpSpPr>
        <p:sp>
          <p:nvSpPr>
            <p:cNvPr id="20" name="Rectangle 19"/>
            <p:cNvSpPr/>
            <p:nvPr/>
          </p:nvSpPr>
          <p:spPr>
            <a:xfrm>
              <a:off x="605991" y="1328986"/>
              <a:ext cx="7927519" cy="661720"/>
            </a:xfrm>
            <a:prstGeom prst="rect">
              <a:avLst/>
            </a:prstGeom>
          </p:spPr>
          <p:txBody>
            <a:bodyPr wrap="square">
              <a:spAutoFit/>
            </a:bodyPr>
            <a:lstStyle/>
            <a:p>
              <a:pPr marL="0" marR="0" lvl="1" algn="ctr">
                <a:spcBef>
                  <a:spcPts val="0"/>
                </a:spcBef>
                <a:spcAft>
                  <a:spcPts val="600"/>
                </a:spcAft>
              </a:pPr>
              <a:r>
                <a:rPr lang="en-CA" b="1" i="1" dirty="0">
                  <a:solidFill>
                    <a:schemeClr val="accent1"/>
                  </a:solidFill>
                  <a:latin typeface="+mj-lt"/>
                  <a:ea typeface="Calibri" panose="020F0502020204030204" pitchFamily="34" charset="0"/>
                  <a:cs typeface="Times New Roman" panose="02020603050405020304" pitchFamily="18" charset="0"/>
                </a:rPr>
                <a:t>Blockchain is to </a:t>
              </a:r>
              <a:r>
                <a:rPr lang="en-CA" b="1" i="1" dirty="0" smtClean="0">
                  <a:solidFill>
                    <a:schemeClr val="accent1"/>
                  </a:solidFill>
                  <a:latin typeface="+mj-lt"/>
                  <a:ea typeface="Calibri" panose="020F0502020204030204" pitchFamily="34" charset="0"/>
                  <a:cs typeface="Times New Roman" panose="02020603050405020304" pitchFamily="18" charset="0"/>
                </a:rPr>
                <a:t>bitcoin </a:t>
              </a:r>
              <a:r>
                <a:rPr lang="en-CA" b="1" i="1" dirty="0">
                  <a:solidFill>
                    <a:schemeClr val="accent1"/>
                  </a:solidFill>
                  <a:latin typeface="+mj-lt"/>
                  <a:ea typeface="Calibri" panose="020F0502020204030204" pitchFamily="34" charset="0"/>
                  <a:cs typeface="Times New Roman" panose="02020603050405020304" pitchFamily="18" charset="0"/>
                </a:rPr>
                <a:t>what the internet is to email</a:t>
              </a:r>
              <a:r>
                <a:rPr lang="en-CA" i="1" dirty="0">
                  <a:solidFill>
                    <a:schemeClr val="accent1"/>
                  </a:solidFill>
                  <a:latin typeface="+mj-lt"/>
                  <a:ea typeface="Calibri" panose="020F0502020204030204" pitchFamily="34" charset="0"/>
                  <a:cs typeface="Times New Roman" panose="02020603050405020304" pitchFamily="18" charset="0"/>
                </a:rPr>
                <a:t>.</a:t>
              </a:r>
            </a:p>
            <a:p>
              <a:pPr marL="0" marR="0" lvl="1" algn="ctr">
                <a:spcBef>
                  <a:spcPts val="0"/>
                </a:spcBef>
                <a:spcAft>
                  <a:spcPts val="600"/>
                </a:spcAft>
              </a:pPr>
              <a:r>
                <a:rPr lang="en-CA" sz="1400" dirty="0">
                  <a:solidFill>
                    <a:schemeClr val="accent1"/>
                  </a:solidFill>
                  <a:effectLst/>
                  <a:ea typeface="Calibri" panose="020F0502020204030204" pitchFamily="34" charset="0"/>
                  <a:cs typeface="Times New Roman" panose="02020603050405020304" pitchFamily="18" charset="0"/>
                </a:rPr>
                <a:t>– </a:t>
              </a:r>
              <a:r>
                <a:rPr lang="en-CA" sz="1400" dirty="0" smtClean="0">
                  <a:solidFill>
                    <a:schemeClr val="accent1"/>
                  </a:solidFill>
                  <a:effectLst/>
                  <a:ea typeface="Calibri" panose="020F0502020204030204" pitchFamily="34" charset="0"/>
                  <a:cs typeface="Times New Roman" panose="02020603050405020304" pitchFamily="18" charset="0"/>
                </a:rPr>
                <a:t>Sally Davies</a:t>
              </a:r>
              <a:r>
                <a:rPr lang="en-CA" sz="1400" dirty="0" smtClean="0">
                  <a:solidFill>
                    <a:schemeClr val="accent1"/>
                  </a:solidFill>
                  <a:ea typeface="Calibri" panose="020F0502020204030204" pitchFamily="34" charset="0"/>
                  <a:cs typeface="Times New Roman" panose="02020603050405020304" pitchFamily="18" charset="0"/>
                </a:rPr>
                <a:t>, Technology &amp; Innovation Reporter, Financial Times</a:t>
              </a:r>
              <a:endParaRPr lang="en-CA" sz="1400" dirty="0">
                <a:solidFill>
                  <a:schemeClr val="accent1"/>
                </a:solidFill>
                <a:effectLst/>
                <a:ea typeface="Calibri" panose="020F0502020204030204" pitchFamily="34" charset="0"/>
                <a:cs typeface="Times New Roman" panose="02020603050405020304" pitchFamily="18" charset="0"/>
              </a:endParaRPr>
            </a:p>
          </p:txBody>
        </p:sp>
        <p:pic>
          <p:nvPicPr>
            <p:cNvPr id="24" name="Picture 100"/>
            <p:cNvPicPr>
              <a:picLocks noChangeAspect="1"/>
            </p:cNvPicPr>
            <p:nvPr/>
          </p:nvPicPr>
          <p:blipFill>
            <a:blip r:embed="rId3"/>
            <a:stretch>
              <a:fillRect/>
            </a:stretch>
          </p:blipFill>
          <p:spPr>
            <a:xfrm>
              <a:off x="825062" y="1222437"/>
              <a:ext cx="514709" cy="469951"/>
            </a:xfrm>
            <a:prstGeom prst="rect">
              <a:avLst/>
            </a:prstGeom>
          </p:spPr>
        </p:pic>
        <p:pic>
          <p:nvPicPr>
            <p:cNvPr id="25" name="Picture 101"/>
            <p:cNvPicPr>
              <a:picLocks noChangeAspect="1"/>
            </p:cNvPicPr>
            <p:nvPr/>
          </p:nvPicPr>
          <p:blipFill>
            <a:blip r:embed="rId4"/>
            <a:stretch>
              <a:fillRect/>
            </a:stretch>
          </p:blipFill>
          <p:spPr>
            <a:xfrm>
              <a:off x="7774452" y="1249851"/>
              <a:ext cx="497923" cy="408410"/>
            </a:xfrm>
            <a:prstGeom prst="rect">
              <a:avLst/>
            </a:prstGeom>
          </p:spPr>
        </p:pic>
      </p:grpSp>
      <p:sp>
        <p:nvSpPr>
          <p:cNvPr id="14" name="Rectangle 1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67269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37" y="239958"/>
            <a:ext cx="8620125" cy="877887"/>
          </a:xfrm>
        </p:spPr>
        <p:txBody>
          <a:bodyPr/>
          <a:lstStyle/>
          <a:p>
            <a:r>
              <a:rPr lang="en-CA" dirty="0"/>
              <a:t>Inherent flaws across all supply chains make blockchain a boon for financials and other </a:t>
            </a:r>
            <a:r>
              <a:rPr lang="en-CA" dirty="0" smtClean="0"/>
              <a:t>organizations</a:t>
            </a:r>
            <a:endParaRPr lang="en-CA" dirty="0"/>
          </a:p>
        </p:txBody>
      </p:sp>
      <p:sp>
        <p:nvSpPr>
          <p:cNvPr id="56" name="Flowchart: Alternate Process 55"/>
          <p:cNvSpPr/>
          <p:nvPr/>
        </p:nvSpPr>
        <p:spPr>
          <a:xfrm>
            <a:off x="245029" y="2062400"/>
            <a:ext cx="8653942" cy="1260000"/>
          </a:xfrm>
          <a:prstGeom prst="flowChartAlternateProcess">
            <a:avLst/>
          </a:prstGeom>
          <a:noFill/>
          <a:ln w="57150" cap="flat" cmpd="sng" algn="ctr">
            <a:solidFill>
              <a:schemeClr val="accent1"/>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57" name="Flowchart: Alternate Process 56"/>
          <p:cNvSpPr/>
          <p:nvPr/>
        </p:nvSpPr>
        <p:spPr>
          <a:xfrm>
            <a:off x="223358" y="3553680"/>
            <a:ext cx="8653942" cy="1260000"/>
          </a:xfrm>
          <a:prstGeom prst="flowChartAlternateProcess">
            <a:avLst/>
          </a:prstGeom>
          <a:noFill/>
          <a:ln w="57150" cap="flat" cmpd="sng" algn="ctr">
            <a:solidFill>
              <a:srgbClr val="6293BB"/>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8" name="Flowchart: Alternate Process 57"/>
          <p:cNvSpPr/>
          <p:nvPr/>
        </p:nvSpPr>
        <p:spPr>
          <a:xfrm>
            <a:off x="251520" y="5044960"/>
            <a:ext cx="8653942" cy="1260000"/>
          </a:xfrm>
          <a:prstGeom prst="flowChartAlternateProcess">
            <a:avLst/>
          </a:prstGeom>
          <a:noFill/>
          <a:ln w="5715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9" name="TextBox 3"/>
          <p:cNvSpPr txBox="1"/>
          <p:nvPr/>
        </p:nvSpPr>
        <p:spPr>
          <a:xfrm>
            <a:off x="1626319" y="2137530"/>
            <a:ext cx="7243166"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100" b="0" i="0" u="none" strike="noStrike" kern="1200" cap="none" spc="0" normalizeH="0" baseline="0" noProof="0" dirty="0">
                <a:ln>
                  <a:noFill/>
                </a:ln>
                <a:solidFill>
                  <a:srgbClr val="333333"/>
                </a:solidFill>
                <a:effectLst/>
                <a:uLnTx/>
                <a:uFillTx/>
                <a:latin typeface="Arial"/>
              </a:rPr>
              <a:t>Organizations are looking to gain efficiency in areas that generally require resources to maintain, </a:t>
            </a:r>
            <a:r>
              <a:rPr kumimoji="0" lang="en-CA" sz="1100" b="0" i="0" u="none" strike="noStrike" kern="1200" cap="none" spc="0" normalizeH="0" baseline="0" noProof="0" dirty="0" smtClean="0">
                <a:ln>
                  <a:noFill/>
                </a:ln>
                <a:solidFill>
                  <a:srgbClr val="333333"/>
                </a:solidFill>
                <a:effectLst/>
                <a:uLnTx/>
                <a:uFillTx/>
                <a:latin typeface="Arial"/>
              </a:rPr>
              <a:t>manage, </a:t>
            </a:r>
            <a:r>
              <a:rPr kumimoji="0" lang="en-CA" sz="1100" b="0" i="0" u="none" strike="noStrike" kern="1200" cap="none" spc="0" normalizeH="0" baseline="0" noProof="0" dirty="0">
                <a:ln>
                  <a:noFill/>
                </a:ln>
                <a:solidFill>
                  <a:srgbClr val="333333"/>
                </a:solidFill>
                <a:effectLst/>
                <a:uLnTx/>
                <a:uFillTx/>
                <a:latin typeface="Arial"/>
              </a:rPr>
              <a:t>and report. </a:t>
            </a:r>
            <a:r>
              <a:rPr kumimoji="0" lang="en-CA" sz="1100" b="0" i="0" u="none" strike="noStrike" kern="1200" cap="none" spc="0" normalizeH="0" noProof="0" dirty="0">
                <a:ln>
                  <a:noFill/>
                </a:ln>
                <a:solidFill>
                  <a:srgbClr val="333333"/>
                </a:solidFill>
                <a:effectLst/>
                <a:uLnTx/>
                <a:uFillTx/>
                <a:latin typeface="Arial"/>
              </a:rPr>
              <a:t>They are being forced to find efficiency any way they can, regardless of industry.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dirty="0">
                <a:solidFill>
                  <a:srgbClr val="333333"/>
                </a:solidFill>
                <a:latin typeface="Arial"/>
              </a:rPr>
              <a:t>One </a:t>
            </a:r>
            <a:r>
              <a:rPr lang="en-CA" sz="1100" baseline="0" dirty="0" smtClean="0">
                <a:solidFill>
                  <a:srgbClr val="333333"/>
                </a:solidFill>
                <a:latin typeface="Arial"/>
              </a:rPr>
              <a:t>area </a:t>
            </a:r>
            <a:r>
              <a:rPr lang="en-CA" sz="1100" baseline="0" dirty="0">
                <a:solidFill>
                  <a:srgbClr val="333333"/>
                </a:solidFill>
                <a:latin typeface="Arial"/>
              </a:rPr>
              <a:t>of potential is maximizing due diligence by </a:t>
            </a:r>
            <a:r>
              <a:rPr lang="en-CA" sz="1100" dirty="0">
                <a:solidFill>
                  <a:srgbClr val="333333"/>
                </a:solidFill>
                <a:latin typeface="Arial"/>
              </a:rPr>
              <a:t>determining what suppliers/retailers you can trust when you have no information on them or pre-existing relationships.</a:t>
            </a:r>
            <a:endParaRPr lang="en-CA" sz="1100" dirty="0">
              <a:solidFill>
                <a:srgbClr val="333333"/>
              </a:solidFill>
              <a:effectLst>
                <a:outerShdw blurRad="38100" dist="38100" dir="2700000" algn="tl">
                  <a:srgbClr val="000000">
                    <a:alpha val="43137"/>
                  </a:srgbClr>
                </a:outerShdw>
              </a:effectLst>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dirty="0">
                <a:solidFill>
                  <a:srgbClr val="333333"/>
                </a:solidFill>
                <a:latin typeface="Arial"/>
              </a:rPr>
              <a:t>Blockchain establishes trust with new </a:t>
            </a:r>
            <a:r>
              <a:rPr lang="en-CA" sz="1100" dirty="0" smtClean="0">
                <a:solidFill>
                  <a:srgbClr val="333333"/>
                </a:solidFill>
                <a:latin typeface="Arial"/>
              </a:rPr>
              <a:t>players, </a:t>
            </a:r>
            <a:r>
              <a:rPr lang="en-CA" sz="1100" dirty="0">
                <a:solidFill>
                  <a:srgbClr val="333333"/>
                </a:solidFill>
                <a:latin typeface="Arial"/>
              </a:rPr>
              <a:t>as participants can view the entire transaction history of a blockchain, showing that </a:t>
            </a:r>
            <a:r>
              <a:rPr lang="en-CA" sz="1100" dirty="0" smtClean="0">
                <a:solidFill>
                  <a:srgbClr val="333333"/>
                </a:solidFill>
                <a:latin typeface="Arial"/>
              </a:rPr>
              <a:t>players are </a:t>
            </a:r>
            <a:r>
              <a:rPr lang="en-CA" sz="1100" dirty="0">
                <a:solidFill>
                  <a:srgbClr val="333333"/>
                </a:solidFill>
                <a:latin typeface="Arial"/>
              </a:rPr>
              <a:t>acting as expected and fulfilling their obligations.</a:t>
            </a:r>
          </a:p>
        </p:txBody>
      </p:sp>
      <p:sp>
        <p:nvSpPr>
          <p:cNvPr id="60" name="TextBox 29"/>
          <p:cNvSpPr txBox="1"/>
          <p:nvPr/>
        </p:nvSpPr>
        <p:spPr>
          <a:xfrm>
            <a:off x="1618303" y="3628533"/>
            <a:ext cx="7236697"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100" i="0" u="none" strike="noStrike" kern="1200" cap="none" spc="0" normalizeH="0" baseline="0" noProof="0" dirty="0">
                <a:ln>
                  <a:noFill/>
                </a:ln>
                <a:solidFill>
                  <a:srgbClr val="333333"/>
                </a:solidFill>
                <a:effectLst/>
                <a:uLnTx/>
                <a:uFillTx/>
                <a:latin typeface="Arial"/>
              </a:rPr>
              <a:t>Current</a:t>
            </a:r>
            <a:r>
              <a:rPr kumimoji="0" lang="en-CA" sz="1100" i="0" u="none" strike="noStrike" kern="1200" cap="none" spc="0" normalizeH="0" noProof="0" dirty="0">
                <a:ln>
                  <a:noFill/>
                </a:ln>
                <a:solidFill>
                  <a:srgbClr val="333333"/>
                </a:solidFill>
                <a:effectLst/>
                <a:uLnTx/>
                <a:uFillTx/>
                <a:latin typeface="Arial"/>
              </a:rPr>
              <a:t> transactions require significant communication and interaction between multiple parties.</a:t>
            </a:r>
            <a:endParaRPr lang="en-CA" sz="1100" dirty="0">
              <a:solidFill>
                <a:srgbClr val="333333"/>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rgbClr val="333333"/>
                </a:solidFill>
                <a:latin typeface="Arial"/>
              </a:rPr>
              <a:t>This has made the managing (</a:t>
            </a:r>
            <a:r>
              <a:rPr lang="en-US" sz="1100" dirty="0" smtClean="0">
                <a:solidFill>
                  <a:srgbClr val="333333"/>
                </a:solidFill>
                <a:latin typeface="Arial"/>
              </a:rPr>
              <a:t>e.g. </a:t>
            </a:r>
            <a:r>
              <a:rPr lang="en-US" sz="1100" dirty="0">
                <a:solidFill>
                  <a:srgbClr val="333333"/>
                </a:solidFill>
                <a:latin typeface="Arial"/>
              </a:rPr>
              <a:t>paper-based processes) of </a:t>
            </a:r>
            <a:r>
              <a:rPr kumimoji="0" lang="en-US" sz="1100" i="0" u="none" strike="noStrike" kern="1200" cap="none" spc="0" normalizeH="0" baseline="0" noProof="0" dirty="0">
                <a:ln>
                  <a:noFill/>
                </a:ln>
                <a:solidFill>
                  <a:srgbClr val="333333"/>
                </a:solidFill>
                <a:effectLst/>
                <a:uLnTx/>
                <a:uFillTx/>
                <a:latin typeface="Arial"/>
              </a:rPr>
              <a:t>transactions and reporting difficult, especially</a:t>
            </a:r>
            <a:r>
              <a:rPr kumimoji="0" lang="en-US" sz="1100" i="0" u="none" strike="noStrike" kern="1200" cap="none" spc="0" normalizeH="0" noProof="0" dirty="0">
                <a:ln>
                  <a:noFill/>
                </a:ln>
                <a:solidFill>
                  <a:srgbClr val="333333"/>
                </a:solidFill>
                <a:effectLst/>
                <a:uLnTx/>
                <a:uFillTx/>
                <a:latin typeface="Arial"/>
              </a:rPr>
              <a:t> for small- to medium-sized enterprises.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dirty="0">
                <a:solidFill>
                  <a:srgbClr val="333333"/>
                </a:solidFill>
                <a:latin typeface="Arial"/>
              </a:rPr>
              <a:t>Blockchain can work to connect all of these parties digitally, leveraging smart contracts to trigger automatic payments and reducing paper-based processes to reduce overall transaction </a:t>
            </a:r>
            <a:r>
              <a:rPr lang="en-US" sz="1100" noProof="0" dirty="0" smtClean="0">
                <a:solidFill>
                  <a:srgbClr val="333333"/>
                </a:solidFill>
                <a:latin typeface="Arial"/>
              </a:rPr>
              <a:t>costs, </a:t>
            </a:r>
            <a:r>
              <a:rPr lang="en-US" sz="1100" noProof="0" dirty="0">
                <a:solidFill>
                  <a:srgbClr val="333333"/>
                </a:solidFill>
                <a:latin typeface="Arial"/>
              </a:rPr>
              <a:t>all while enhancing reporting and compliance.</a:t>
            </a:r>
            <a:endParaRPr kumimoji="0" lang="en-US" sz="1100" i="0" u="none" strike="noStrike" kern="1200" cap="none" spc="0" normalizeH="0" baseline="0" noProof="0" dirty="0">
              <a:ln>
                <a:noFill/>
              </a:ln>
              <a:solidFill>
                <a:srgbClr val="333333"/>
              </a:solidFill>
              <a:effectLst/>
              <a:uLnTx/>
              <a:uFillTx/>
              <a:latin typeface="Arial"/>
            </a:endParaRPr>
          </a:p>
        </p:txBody>
      </p:sp>
      <p:sp>
        <p:nvSpPr>
          <p:cNvPr id="61" name="TextBox 30"/>
          <p:cNvSpPr txBox="1"/>
          <p:nvPr/>
        </p:nvSpPr>
        <p:spPr>
          <a:xfrm>
            <a:off x="1634134" y="5111163"/>
            <a:ext cx="7243166"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dirty="0">
                <a:solidFill>
                  <a:srgbClr val="333333"/>
                </a:solidFill>
                <a:latin typeface="Arial"/>
              </a:rPr>
              <a:t>The lack of standard reporting, consistent data, and usage of </a:t>
            </a:r>
            <a:r>
              <a:rPr lang="en-US" sz="1100" noProof="0" dirty="0" smtClean="0">
                <a:solidFill>
                  <a:srgbClr val="333333"/>
                </a:solidFill>
                <a:latin typeface="Arial"/>
              </a:rPr>
              <a:t>untrusted </a:t>
            </a:r>
            <a:r>
              <a:rPr lang="en-US" sz="1100" noProof="0" dirty="0">
                <a:solidFill>
                  <a:srgbClr val="333333"/>
                </a:solidFill>
                <a:latin typeface="Arial"/>
              </a:rPr>
              <a:t>or </a:t>
            </a:r>
            <a:r>
              <a:rPr lang="en-US" sz="1100" noProof="0" dirty="0" smtClean="0">
                <a:solidFill>
                  <a:srgbClr val="333333"/>
                </a:solidFill>
                <a:latin typeface="Arial"/>
              </a:rPr>
              <a:t>unknown </a:t>
            </a:r>
            <a:r>
              <a:rPr lang="en-US" sz="1100" noProof="0" dirty="0">
                <a:solidFill>
                  <a:srgbClr val="333333"/>
                </a:solidFill>
                <a:latin typeface="Arial"/>
              </a:rPr>
              <a:t>sources makes it difficult to ensure a transaction is complete and </a:t>
            </a:r>
            <a:r>
              <a:rPr lang="en-US" sz="1100" dirty="0" smtClean="0">
                <a:solidFill>
                  <a:srgbClr val="333333"/>
                </a:solidFill>
                <a:latin typeface="Arial"/>
              </a:rPr>
              <a:t>to </a:t>
            </a:r>
            <a:r>
              <a:rPr lang="en-US" sz="1100" dirty="0">
                <a:solidFill>
                  <a:srgbClr val="333333"/>
                </a:solidFill>
                <a:latin typeface="Arial"/>
              </a:rPr>
              <a:t>ensure viability through the process.</a:t>
            </a:r>
            <a:endParaRPr lang="en-US" sz="1100" noProof="0" dirty="0">
              <a:solidFill>
                <a:srgbClr val="333333"/>
              </a:solidFill>
              <a:latin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dirty="0">
                <a:ln>
                  <a:noFill/>
                </a:ln>
                <a:solidFill>
                  <a:srgbClr val="333333"/>
                </a:solidFill>
                <a:effectLst/>
                <a:uLnTx/>
                <a:uFillTx/>
                <a:latin typeface="Arial"/>
                <a:ea typeface="+mn-ea"/>
                <a:cs typeface="+mn-cs"/>
              </a:rPr>
              <a:t>Poor visibility has made</a:t>
            </a:r>
            <a:r>
              <a:rPr kumimoji="0" lang="en-US" sz="1100" b="0" i="0" u="none" strike="noStrike" kern="1200" cap="none" spc="0" normalizeH="0" dirty="0">
                <a:ln>
                  <a:noFill/>
                </a:ln>
                <a:solidFill>
                  <a:srgbClr val="333333"/>
                </a:solidFill>
                <a:effectLst/>
                <a:uLnTx/>
                <a:uFillTx/>
                <a:latin typeface="Arial"/>
                <a:ea typeface="+mn-ea"/>
                <a:cs typeface="+mn-cs"/>
              </a:rPr>
              <a:t> it difficult to provide and/or receive accurate reporting if something unexpected happens (</a:t>
            </a:r>
            <a:r>
              <a:rPr kumimoji="0" lang="en-US" sz="1100" b="0" i="0" u="none" strike="noStrike" kern="1200" cap="none" spc="0" normalizeH="0" dirty="0" smtClean="0">
                <a:ln>
                  <a:noFill/>
                </a:ln>
                <a:solidFill>
                  <a:srgbClr val="333333"/>
                </a:solidFill>
                <a:effectLst/>
                <a:uLnTx/>
                <a:uFillTx/>
                <a:latin typeface="Arial"/>
                <a:ea typeface="+mn-ea"/>
                <a:cs typeface="+mn-cs"/>
              </a:rPr>
              <a:t>e.g. </a:t>
            </a:r>
            <a:r>
              <a:rPr kumimoji="0" lang="en-US" sz="1100" b="0" i="0" u="none" strike="noStrike" kern="1200" cap="none" spc="0" normalizeH="0" dirty="0">
                <a:ln>
                  <a:noFill/>
                </a:ln>
                <a:solidFill>
                  <a:srgbClr val="333333"/>
                </a:solidFill>
                <a:effectLst/>
                <a:uLnTx/>
                <a:uFillTx/>
                <a:latin typeface="Arial"/>
                <a:ea typeface="+mn-ea"/>
                <a:cs typeface="+mn-cs"/>
              </a:rPr>
              <a:t>product is held at customs, unexpected </a:t>
            </a:r>
            <a:r>
              <a:rPr kumimoji="0" lang="en-US" sz="1100" b="0" i="0" u="none" strike="noStrike" kern="1200" cap="none" spc="0" normalizeH="0" dirty="0" smtClean="0">
                <a:ln>
                  <a:noFill/>
                </a:ln>
                <a:solidFill>
                  <a:srgbClr val="333333"/>
                </a:solidFill>
                <a:effectLst/>
                <a:uLnTx/>
                <a:uFillTx/>
                <a:latin typeface="Arial"/>
                <a:ea typeface="+mn-ea"/>
                <a:cs typeface="+mn-cs"/>
              </a:rPr>
              <a:t>insertion).</a:t>
            </a:r>
            <a:endParaRPr kumimoji="0" lang="en-US" sz="1100" b="0" i="0" u="none" strike="noStrike" kern="1200" cap="none" spc="0" normalizeH="0" baseline="0" dirty="0">
              <a:ln>
                <a:noFill/>
              </a:ln>
              <a:solidFill>
                <a:srgbClr val="333333"/>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dirty="0">
                <a:ln>
                  <a:noFill/>
                </a:ln>
                <a:solidFill>
                  <a:srgbClr val="333333"/>
                </a:solidFill>
                <a:effectLst/>
                <a:uLnTx/>
                <a:uFillTx/>
                <a:latin typeface="Arial"/>
                <a:ea typeface="+mn-ea"/>
                <a:cs typeface="+mn-cs"/>
              </a:rPr>
              <a:t>Blockchain’s added transparency </a:t>
            </a:r>
            <a:r>
              <a:rPr kumimoji="0" lang="en-US" sz="1100" b="0" i="0" u="none" strike="noStrike" kern="1200" cap="none" spc="0" normalizeH="0" dirty="0">
                <a:ln>
                  <a:noFill/>
                </a:ln>
                <a:solidFill>
                  <a:srgbClr val="333333"/>
                </a:solidFill>
                <a:effectLst/>
                <a:uLnTx/>
                <a:uFillTx/>
                <a:latin typeface="Arial"/>
                <a:ea typeface="+mn-ea"/>
                <a:cs typeface="+mn-cs"/>
              </a:rPr>
              <a:t>can enable events to be logged, </a:t>
            </a:r>
            <a:r>
              <a:rPr kumimoji="0" lang="en-US" sz="1100" b="0" i="0" u="none" strike="noStrike" kern="1200" cap="none" spc="0" normalizeH="0" dirty="0" smtClean="0">
                <a:ln>
                  <a:noFill/>
                </a:ln>
                <a:solidFill>
                  <a:srgbClr val="333333"/>
                </a:solidFill>
                <a:effectLst/>
                <a:uLnTx/>
                <a:uFillTx/>
                <a:latin typeface="Arial"/>
                <a:ea typeface="+mn-ea"/>
                <a:cs typeface="+mn-cs"/>
              </a:rPr>
              <a:t>tracked, </a:t>
            </a:r>
            <a:r>
              <a:rPr kumimoji="0" lang="en-US" sz="1100" b="0" i="0" u="none" strike="noStrike" kern="1200" cap="none" spc="0" normalizeH="0" dirty="0">
                <a:ln>
                  <a:noFill/>
                </a:ln>
                <a:solidFill>
                  <a:srgbClr val="333333"/>
                </a:solidFill>
                <a:effectLst/>
                <a:uLnTx/>
                <a:uFillTx/>
                <a:latin typeface="Arial"/>
                <a:ea typeface="+mn-ea"/>
                <a:cs typeface="+mn-cs"/>
              </a:rPr>
              <a:t>and reported in </a:t>
            </a:r>
            <a:r>
              <a:rPr kumimoji="0" lang="en-US" sz="1100" b="0" i="0" u="none" strike="noStrike" kern="1200" cap="none" spc="0" normalizeH="0" dirty="0" smtClean="0">
                <a:ln>
                  <a:noFill/>
                </a:ln>
                <a:solidFill>
                  <a:srgbClr val="333333"/>
                </a:solidFill>
                <a:effectLst/>
                <a:uLnTx/>
                <a:uFillTx/>
                <a:latin typeface="Arial"/>
                <a:ea typeface="+mn-ea"/>
                <a:cs typeface="+mn-cs"/>
              </a:rPr>
              <a:t>real time, </a:t>
            </a:r>
            <a:r>
              <a:rPr kumimoji="0" lang="en-US" sz="1100" b="0" i="0" u="none" strike="noStrike" kern="1200" cap="none" spc="0" normalizeH="0" dirty="0">
                <a:ln>
                  <a:noFill/>
                </a:ln>
                <a:solidFill>
                  <a:srgbClr val="333333"/>
                </a:solidFill>
                <a:effectLst/>
                <a:uLnTx/>
                <a:uFillTx/>
                <a:latin typeface="Arial"/>
                <a:ea typeface="+mn-ea"/>
                <a:cs typeface="+mn-cs"/>
              </a:rPr>
              <a:t>enhancing the flow of information and creating a single source of truth.</a:t>
            </a:r>
            <a:endParaRPr kumimoji="0" lang="en-US" sz="1100" b="0" i="0" u="none" strike="noStrike" kern="1200" cap="none" spc="0" normalizeH="0" baseline="0" noProof="0" dirty="0">
              <a:ln>
                <a:noFill/>
              </a:ln>
              <a:solidFill>
                <a:srgbClr val="333333"/>
              </a:solidFill>
              <a:effectLst/>
              <a:uLnTx/>
              <a:uFillTx/>
              <a:latin typeface="Arial"/>
              <a:ea typeface="+mn-ea"/>
              <a:cs typeface="+mn-cs"/>
            </a:endParaRPr>
          </a:p>
        </p:txBody>
      </p:sp>
      <p:sp>
        <p:nvSpPr>
          <p:cNvPr id="62" name="TextBox 4"/>
          <p:cNvSpPr txBox="1"/>
          <p:nvPr/>
        </p:nvSpPr>
        <p:spPr>
          <a:xfrm>
            <a:off x="121623" y="2146415"/>
            <a:ext cx="176515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Arial"/>
                <a:ea typeface="+mn-ea"/>
                <a:cs typeface="+mn-cs"/>
              </a:rPr>
              <a:t>Partnerships</a:t>
            </a:r>
            <a:endParaRPr kumimoji="0" lang="en-US" sz="1400" b="1" i="0" u="none" strike="noStrike" kern="1200" cap="none" spc="0" normalizeH="0" baseline="30000" noProof="0" dirty="0">
              <a:ln>
                <a:noFill/>
              </a:ln>
              <a:solidFill>
                <a:srgbClr val="333333"/>
              </a:solidFill>
              <a:effectLst/>
              <a:uLnTx/>
              <a:uFillTx/>
              <a:latin typeface="Arial"/>
              <a:ea typeface="+mn-ea"/>
              <a:cs typeface="+mn-cs"/>
            </a:endParaRPr>
          </a:p>
        </p:txBody>
      </p:sp>
      <p:sp>
        <p:nvSpPr>
          <p:cNvPr id="63" name="TextBox 37"/>
          <p:cNvSpPr txBox="1"/>
          <p:nvPr/>
        </p:nvSpPr>
        <p:spPr>
          <a:xfrm>
            <a:off x="280299" y="3638440"/>
            <a:ext cx="14478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Arial"/>
                <a:ea typeface="+mn-ea"/>
                <a:cs typeface="+mn-cs"/>
              </a:rPr>
              <a:t>Simplified Transaction</a:t>
            </a:r>
          </a:p>
        </p:txBody>
      </p:sp>
      <p:sp>
        <p:nvSpPr>
          <p:cNvPr id="64" name="TextBox 38"/>
          <p:cNvSpPr txBox="1"/>
          <p:nvPr/>
        </p:nvSpPr>
        <p:spPr>
          <a:xfrm>
            <a:off x="93407" y="5110617"/>
            <a:ext cx="182158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3333"/>
                </a:solidFill>
                <a:effectLst/>
                <a:uLnTx/>
                <a:uFillTx/>
                <a:latin typeface="Arial"/>
                <a:ea typeface="+mn-ea"/>
                <a:cs typeface="+mn-cs"/>
              </a:rPr>
              <a:t>Real-Time</a:t>
            </a:r>
            <a:r>
              <a:rPr kumimoji="0" lang="en-US" sz="1400" b="1" i="0" u="none" strike="noStrike" kern="1200" cap="none" spc="0" normalizeH="0" noProof="0" dirty="0">
                <a:ln>
                  <a:noFill/>
                </a:ln>
                <a:solidFill>
                  <a:srgbClr val="333333"/>
                </a:solidFill>
                <a:effectLst/>
                <a:uLnTx/>
                <a:uFillTx/>
                <a:latin typeface="Arial"/>
                <a:ea typeface="+mn-ea"/>
                <a:cs typeface="+mn-cs"/>
              </a:rPr>
              <a:t> </a:t>
            </a:r>
            <a:r>
              <a:rPr kumimoji="0" lang="en-US" sz="1400" b="1" i="0" u="none" strike="noStrike" kern="1200" cap="none" spc="0" normalizeH="0" noProof="0" dirty="0" smtClean="0">
                <a:ln>
                  <a:noFill/>
                </a:ln>
                <a:solidFill>
                  <a:srgbClr val="333333"/>
                </a:solidFill>
                <a:effectLst/>
                <a:uLnTx/>
                <a:uFillTx/>
                <a:latin typeface="Arial"/>
                <a:ea typeface="+mn-ea"/>
                <a:cs typeface="+mn-cs"/>
              </a:rPr>
              <a:t/>
            </a:r>
            <a:br>
              <a:rPr kumimoji="0" lang="en-US" sz="1400" b="1" i="0" u="none" strike="noStrike" kern="1200" cap="none" spc="0" normalizeH="0" noProof="0" dirty="0" smtClean="0">
                <a:ln>
                  <a:noFill/>
                </a:ln>
                <a:solidFill>
                  <a:srgbClr val="333333"/>
                </a:solidFill>
                <a:effectLst/>
                <a:uLnTx/>
                <a:uFillTx/>
                <a:latin typeface="Arial"/>
                <a:ea typeface="+mn-ea"/>
                <a:cs typeface="+mn-cs"/>
              </a:rPr>
            </a:br>
            <a:r>
              <a:rPr kumimoji="0" lang="en-US" sz="1400" b="1" i="0" u="none" strike="noStrike" kern="1200" cap="none" spc="0" normalizeH="0" noProof="0" dirty="0" smtClean="0">
                <a:ln>
                  <a:noFill/>
                </a:ln>
                <a:solidFill>
                  <a:srgbClr val="333333"/>
                </a:solidFill>
                <a:effectLst/>
                <a:uLnTx/>
                <a:uFillTx/>
                <a:latin typeface="Arial"/>
                <a:ea typeface="+mn-ea"/>
                <a:cs typeface="+mn-cs"/>
              </a:rPr>
              <a:t>Data</a:t>
            </a:r>
            <a:endParaRPr kumimoji="0" lang="en-US" sz="1400" b="1" i="0" u="none" strike="noStrike" kern="1200" cap="none" spc="0" normalizeH="0" baseline="0" noProof="0" dirty="0">
              <a:ln>
                <a:noFill/>
              </a:ln>
              <a:solidFill>
                <a:srgbClr val="333333"/>
              </a:solidFill>
              <a:effectLst/>
              <a:uLnTx/>
              <a:uFillTx/>
              <a:latin typeface="Arial"/>
              <a:ea typeface="+mn-ea"/>
              <a:cs typeface="+mn-cs"/>
            </a:endParaRPr>
          </a:p>
        </p:txBody>
      </p:sp>
      <p:sp>
        <p:nvSpPr>
          <p:cNvPr id="65" name="Freeform 4960"/>
          <p:cNvSpPr>
            <a:spLocks noEditPoints="1"/>
          </p:cNvSpPr>
          <p:nvPr/>
        </p:nvSpPr>
        <p:spPr bwMode="auto">
          <a:xfrm>
            <a:off x="745078" y="4234289"/>
            <a:ext cx="468000" cy="432000"/>
          </a:xfrm>
          <a:custGeom>
            <a:avLst/>
            <a:gdLst>
              <a:gd name="T0" fmla="*/ 242 w 350"/>
              <a:gd name="T1" fmla="*/ 32 h 184"/>
              <a:gd name="T2" fmla="*/ 236 w 350"/>
              <a:gd name="T3" fmla="*/ 42 h 184"/>
              <a:gd name="T4" fmla="*/ 78 w 350"/>
              <a:gd name="T5" fmla="*/ 42 h 184"/>
              <a:gd name="T6" fmla="*/ 68 w 350"/>
              <a:gd name="T7" fmla="*/ 36 h 184"/>
              <a:gd name="T8" fmla="*/ 68 w 350"/>
              <a:gd name="T9" fmla="*/ 10 h 184"/>
              <a:gd name="T10" fmla="*/ 74 w 350"/>
              <a:gd name="T11" fmla="*/ 0 h 184"/>
              <a:gd name="T12" fmla="*/ 232 w 350"/>
              <a:gd name="T13" fmla="*/ 0 h 184"/>
              <a:gd name="T14" fmla="*/ 242 w 350"/>
              <a:gd name="T15" fmla="*/ 6 h 184"/>
              <a:gd name="T16" fmla="*/ 34 w 350"/>
              <a:gd name="T17" fmla="*/ 0 h 184"/>
              <a:gd name="T18" fmla="*/ 6 w 350"/>
              <a:gd name="T19" fmla="*/ 0 h 184"/>
              <a:gd name="T20" fmla="*/ 0 w 350"/>
              <a:gd name="T21" fmla="*/ 10 h 184"/>
              <a:gd name="T22" fmla="*/ 0 w 350"/>
              <a:gd name="T23" fmla="*/ 36 h 184"/>
              <a:gd name="T24" fmla="*/ 10 w 350"/>
              <a:gd name="T25" fmla="*/ 42 h 184"/>
              <a:gd name="T26" fmla="*/ 38 w 350"/>
              <a:gd name="T27" fmla="*/ 42 h 184"/>
              <a:gd name="T28" fmla="*/ 44 w 350"/>
              <a:gd name="T29" fmla="*/ 32 h 184"/>
              <a:gd name="T30" fmla="*/ 42 w 350"/>
              <a:gd name="T31" fmla="*/ 6 h 184"/>
              <a:gd name="T32" fmla="*/ 34 w 350"/>
              <a:gd name="T33" fmla="*/ 0 h 184"/>
              <a:gd name="T34" fmla="*/ 174 w 350"/>
              <a:gd name="T35" fmla="*/ 114 h 184"/>
              <a:gd name="T36" fmla="*/ 78 w 350"/>
              <a:gd name="T37" fmla="*/ 70 h 184"/>
              <a:gd name="T38" fmla="*/ 70 w 350"/>
              <a:gd name="T39" fmla="*/ 72 h 184"/>
              <a:gd name="T40" fmla="*/ 68 w 350"/>
              <a:gd name="T41" fmla="*/ 104 h 184"/>
              <a:gd name="T42" fmla="*/ 70 w 350"/>
              <a:gd name="T43" fmla="*/ 110 h 184"/>
              <a:gd name="T44" fmla="*/ 78 w 350"/>
              <a:gd name="T45" fmla="*/ 114 h 184"/>
              <a:gd name="T46" fmla="*/ 10 w 350"/>
              <a:gd name="T47" fmla="*/ 140 h 184"/>
              <a:gd name="T48" fmla="*/ 0 w 350"/>
              <a:gd name="T49" fmla="*/ 146 h 184"/>
              <a:gd name="T50" fmla="*/ 0 w 350"/>
              <a:gd name="T51" fmla="*/ 174 h 184"/>
              <a:gd name="T52" fmla="*/ 6 w 350"/>
              <a:gd name="T53" fmla="*/ 184 h 184"/>
              <a:gd name="T54" fmla="*/ 34 w 350"/>
              <a:gd name="T55" fmla="*/ 184 h 184"/>
              <a:gd name="T56" fmla="*/ 42 w 350"/>
              <a:gd name="T57" fmla="*/ 178 h 184"/>
              <a:gd name="T58" fmla="*/ 44 w 350"/>
              <a:gd name="T59" fmla="*/ 150 h 184"/>
              <a:gd name="T60" fmla="*/ 38 w 350"/>
              <a:gd name="T61" fmla="*/ 142 h 184"/>
              <a:gd name="T62" fmla="*/ 188 w 350"/>
              <a:gd name="T63" fmla="*/ 140 h 184"/>
              <a:gd name="T64" fmla="*/ 74 w 350"/>
              <a:gd name="T65" fmla="*/ 142 h 184"/>
              <a:gd name="T66" fmla="*/ 68 w 350"/>
              <a:gd name="T67" fmla="*/ 150 h 184"/>
              <a:gd name="T68" fmla="*/ 68 w 350"/>
              <a:gd name="T69" fmla="*/ 178 h 184"/>
              <a:gd name="T70" fmla="*/ 78 w 350"/>
              <a:gd name="T71" fmla="*/ 184 h 184"/>
              <a:gd name="T72" fmla="*/ 34 w 350"/>
              <a:gd name="T73" fmla="*/ 70 h 184"/>
              <a:gd name="T74" fmla="*/ 6 w 350"/>
              <a:gd name="T75" fmla="*/ 70 h 184"/>
              <a:gd name="T76" fmla="*/ 0 w 350"/>
              <a:gd name="T77" fmla="*/ 80 h 184"/>
              <a:gd name="T78" fmla="*/ 0 w 350"/>
              <a:gd name="T79" fmla="*/ 108 h 184"/>
              <a:gd name="T80" fmla="*/ 10 w 350"/>
              <a:gd name="T81" fmla="*/ 114 h 184"/>
              <a:gd name="T82" fmla="*/ 38 w 350"/>
              <a:gd name="T83" fmla="*/ 112 h 184"/>
              <a:gd name="T84" fmla="*/ 44 w 350"/>
              <a:gd name="T85" fmla="*/ 104 h 184"/>
              <a:gd name="T86" fmla="*/ 42 w 350"/>
              <a:gd name="T87" fmla="*/ 76 h 184"/>
              <a:gd name="T88" fmla="*/ 34 w 350"/>
              <a:gd name="T89" fmla="*/ 70 h 184"/>
              <a:gd name="T90" fmla="*/ 312 w 350"/>
              <a:gd name="T91" fmla="*/ 0 h 184"/>
              <a:gd name="T92" fmla="*/ 184 w 350"/>
              <a:gd name="T93" fmla="*/ 6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0" h="184">
                <a:moveTo>
                  <a:pt x="242" y="10"/>
                </a:moveTo>
                <a:lnTo>
                  <a:pt x="242" y="32"/>
                </a:lnTo>
                <a:lnTo>
                  <a:pt x="242" y="32"/>
                </a:lnTo>
                <a:lnTo>
                  <a:pt x="242" y="36"/>
                </a:lnTo>
                <a:lnTo>
                  <a:pt x="240" y="40"/>
                </a:lnTo>
                <a:lnTo>
                  <a:pt x="236" y="42"/>
                </a:lnTo>
                <a:lnTo>
                  <a:pt x="232" y="42"/>
                </a:lnTo>
                <a:lnTo>
                  <a:pt x="78" y="42"/>
                </a:lnTo>
                <a:lnTo>
                  <a:pt x="78" y="42"/>
                </a:lnTo>
                <a:lnTo>
                  <a:pt x="74" y="42"/>
                </a:lnTo>
                <a:lnTo>
                  <a:pt x="70" y="40"/>
                </a:lnTo>
                <a:lnTo>
                  <a:pt x="68" y="36"/>
                </a:lnTo>
                <a:lnTo>
                  <a:pt x="68" y="32"/>
                </a:lnTo>
                <a:lnTo>
                  <a:pt x="68" y="10"/>
                </a:lnTo>
                <a:lnTo>
                  <a:pt x="68" y="10"/>
                </a:lnTo>
                <a:lnTo>
                  <a:pt x="68" y="6"/>
                </a:lnTo>
                <a:lnTo>
                  <a:pt x="70" y="2"/>
                </a:lnTo>
                <a:lnTo>
                  <a:pt x="74" y="0"/>
                </a:lnTo>
                <a:lnTo>
                  <a:pt x="78" y="0"/>
                </a:lnTo>
                <a:lnTo>
                  <a:pt x="232" y="0"/>
                </a:lnTo>
                <a:lnTo>
                  <a:pt x="232" y="0"/>
                </a:lnTo>
                <a:lnTo>
                  <a:pt x="236" y="0"/>
                </a:lnTo>
                <a:lnTo>
                  <a:pt x="240" y="2"/>
                </a:lnTo>
                <a:lnTo>
                  <a:pt x="242" y="6"/>
                </a:lnTo>
                <a:lnTo>
                  <a:pt x="242" y="10"/>
                </a:lnTo>
                <a:lnTo>
                  <a:pt x="242" y="10"/>
                </a:lnTo>
                <a:close/>
                <a:moveTo>
                  <a:pt x="34" y="0"/>
                </a:moveTo>
                <a:lnTo>
                  <a:pt x="10" y="0"/>
                </a:lnTo>
                <a:lnTo>
                  <a:pt x="10" y="0"/>
                </a:lnTo>
                <a:lnTo>
                  <a:pt x="6" y="0"/>
                </a:lnTo>
                <a:lnTo>
                  <a:pt x="2" y="2"/>
                </a:lnTo>
                <a:lnTo>
                  <a:pt x="0" y="6"/>
                </a:lnTo>
                <a:lnTo>
                  <a:pt x="0" y="10"/>
                </a:lnTo>
                <a:lnTo>
                  <a:pt x="0" y="32"/>
                </a:lnTo>
                <a:lnTo>
                  <a:pt x="0" y="32"/>
                </a:lnTo>
                <a:lnTo>
                  <a:pt x="0" y="36"/>
                </a:lnTo>
                <a:lnTo>
                  <a:pt x="2" y="40"/>
                </a:lnTo>
                <a:lnTo>
                  <a:pt x="6" y="42"/>
                </a:lnTo>
                <a:lnTo>
                  <a:pt x="10" y="42"/>
                </a:lnTo>
                <a:lnTo>
                  <a:pt x="34" y="42"/>
                </a:lnTo>
                <a:lnTo>
                  <a:pt x="34" y="42"/>
                </a:lnTo>
                <a:lnTo>
                  <a:pt x="38" y="42"/>
                </a:lnTo>
                <a:lnTo>
                  <a:pt x="40" y="40"/>
                </a:lnTo>
                <a:lnTo>
                  <a:pt x="42" y="36"/>
                </a:lnTo>
                <a:lnTo>
                  <a:pt x="44" y="32"/>
                </a:lnTo>
                <a:lnTo>
                  <a:pt x="44" y="10"/>
                </a:lnTo>
                <a:lnTo>
                  <a:pt x="44" y="10"/>
                </a:lnTo>
                <a:lnTo>
                  <a:pt x="42" y="6"/>
                </a:lnTo>
                <a:lnTo>
                  <a:pt x="40" y="2"/>
                </a:lnTo>
                <a:lnTo>
                  <a:pt x="38" y="0"/>
                </a:lnTo>
                <a:lnTo>
                  <a:pt x="34" y="0"/>
                </a:lnTo>
                <a:lnTo>
                  <a:pt x="34" y="0"/>
                </a:lnTo>
                <a:close/>
                <a:moveTo>
                  <a:pt x="78" y="114"/>
                </a:moveTo>
                <a:lnTo>
                  <a:pt x="174" y="114"/>
                </a:lnTo>
                <a:lnTo>
                  <a:pt x="156" y="80"/>
                </a:lnTo>
                <a:lnTo>
                  <a:pt x="150" y="70"/>
                </a:lnTo>
                <a:lnTo>
                  <a:pt x="78" y="70"/>
                </a:lnTo>
                <a:lnTo>
                  <a:pt x="78" y="70"/>
                </a:lnTo>
                <a:lnTo>
                  <a:pt x="74" y="70"/>
                </a:lnTo>
                <a:lnTo>
                  <a:pt x="70" y="72"/>
                </a:lnTo>
                <a:lnTo>
                  <a:pt x="68" y="76"/>
                </a:lnTo>
                <a:lnTo>
                  <a:pt x="68" y="80"/>
                </a:lnTo>
                <a:lnTo>
                  <a:pt x="68" y="104"/>
                </a:lnTo>
                <a:lnTo>
                  <a:pt x="68" y="104"/>
                </a:lnTo>
                <a:lnTo>
                  <a:pt x="68" y="108"/>
                </a:lnTo>
                <a:lnTo>
                  <a:pt x="70" y="110"/>
                </a:lnTo>
                <a:lnTo>
                  <a:pt x="74" y="112"/>
                </a:lnTo>
                <a:lnTo>
                  <a:pt x="78" y="114"/>
                </a:lnTo>
                <a:lnTo>
                  <a:pt x="78" y="114"/>
                </a:lnTo>
                <a:close/>
                <a:moveTo>
                  <a:pt x="34" y="140"/>
                </a:moveTo>
                <a:lnTo>
                  <a:pt x="10" y="140"/>
                </a:lnTo>
                <a:lnTo>
                  <a:pt x="10" y="140"/>
                </a:lnTo>
                <a:lnTo>
                  <a:pt x="6" y="142"/>
                </a:lnTo>
                <a:lnTo>
                  <a:pt x="2" y="144"/>
                </a:lnTo>
                <a:lnTo>
                  <a:pt x="0" y="146"/>
                </a:lnTo>
                <a:lnTo>
                  <a:pt x="0" y="150"/>
                </a:lnTo>
                <a:lnTo>
                  <a:pt x="0" y="174"/>
                </a:lnTo>
                <a:lnTo>
                  <a:pt x="0" y="174"/>
                </a:lnTo>
                <a:lnTo>
                  <a:pt x="0" y="178"/>
                </a:lnTo>
                <a:lnTo>
                  <a:pt x="2" y="182"/>
                </a:lnTo>
                <a:lnTo>
                  <a:pt x="6" y="184"/>
                </a:lnTo>
                <a:lnTo>
                  <a:pt x="10" y="184"/>
                </a:lnTo>
                <a:lnTo>
                  <a:pt x="34" y="184"/>
                </a:lnTo>
                <a:lnTo>
                  <a:pt x="34" y="184"/>
                </a:lnTo>
                <a:lnTo>
                  <a:pt x="38" y="184"/>
                </a:lnTo>
                <a:lnTo>
                  <a:pt x="40" y="182"/>
                </a:lnTo>
                <a:lnTo>
                  <a:pt x="42" y="178"/>
                </a:lnTo>
                <a:lnTo>
                  <a:pt x="44" y="174"/>
                </a:lnTo>
                <a:lnTo>
                  <a:pt x="44" y="150"/>
                </a:lnTo>
                <a:lnTo>
                  <a:pt x="44" y="150"/>
                </a:lnTo>
                <a:lnTo>
                  <a:pt x="42" y="146"/>
                </a:lnTo>
                <a:lnTo>
                  <a:pt x="40" y="144"/>
                </a:lnTo>
                <a:lnTo>
                  <a:pt x="38" y="142"/>
                </a:lnTo>
                <a:lnTo>
                  <a:pt x="34" y="140"/>
                </a:lnTo>
                <a:lnTo>
                  <a:pt x="34" y="140"/>
                </a:lnTo>
                <a:close/>
                <a:moveTo>
                  <a:pt x="188" y="140"/>
                </a:moveTo>
                <a:lnTo>
                  <a:pt x="78" y="140"/>
                </a:lnTo>
                <a:lnTo>
                  <a:pt x="78" y="140"/>
                </a:lnTo>
                <a:lnTo>
                  <a:pt x="74" y="142"/>
                </a:lnTo>
                <a:lnTo>
                  <a:pt x="70" y="144"/>
                </a:lnTo>
                <a:lnTo>
                  <a:pt x="68" y="146"/>
                </a:lnTo>
                <a:lnTo>
                  <a:pt x="68" y="150"/>
                </a:lnTo>
                <a:lnTo>
                  <a:pt x="68" y="174"/>
                </a:lnTo>
                <a:lnTo>
                  <a:pt x="68" y="174"/>
                </a:lnTo>
                <a:lnTo>
                  <a:pt x="68" y="178"/>
                </a:lnTo>
                <a:lnTo>
                  <a:pt x="70" y="182"/>
                </a:lnTo>
                <a:lnTo>
                  <a:pt x="74" y="184"/>
                </a:lnTo>
                <a:lnTo>
                  <a:pt x="78" y="184"/>
                </a:lnTo>
                <a:lnTo>
                  <a:pt x="212" y="184"/>
                </a:lnTo>
                <a:lnTo>
                  <a:pt x="188" y="140"/>
                </a:lnTo>
                <a:close/>
                <a:moveTo>
                  <a:pt x="34" y="70"/>
                </a:moveTo>
                <a:lnTo>
                  <a:pt x="10" y="70"/>
                </a:lnTo>
                <a:lnTo>
                  <a:pt x="10" y="70"/>
                </a:lnTo>
                <a:lnTo>
                  <a:pt x="6" y="70"/>
                </a:lnTo>
                <a:lnTo>
                  <a:pt x="2" y="72"/>
                </a:lnTo>
                <a:lnTo>
                  <a:pt x="0" y="76"/>
                </a:lnTo>
                <a:lnTo>
                  <a:pt x="0" y="80"/>
                </a:lnTo>
                <a:lnTo>
                  <a:pt x="0" y="104"/>
                </a:lnTo>
                <a:lnTo>
                  <a:pt x="0" y="104"/>
                </a:lnTo>
                <a:lnTo>
                  <a:pt x="0" y="108"/>
                </a:lnTo>
                <a:lnTo>
                  <a:pt x="2" y="110"/>
                </a:lnTo>
                <a:lnTo>
                  <a:pt x="6" y="112"/>
                </a:lnTo>
                <a:lnTo>
                  <a:pt x="10" y="114"/>
                </a:lnTo>
                <a:lnTo>
                  <a:pt x="34" y="114"/>
                </a:lnTo>
                <a:lnTo>
                  <a:pt x="34" y="114"/>
                </a:lnTo>
                <a:lnTo>
                  <a:pt x="38" y="112"/>
                </a:lnTo>
                <a:lnTo>
                  <a:pt x="40" y="110"/>
                </a:lnTo>
                <a:lnTo>
                  <a:pt x="42" y="108"/>
                </a:lnTo>
                <a:lnTo>
                  <a:pt x="44" y="104"/>
                </a:lnTo>
                <a:lnTo>
                  <a:pt x="44" y="80"/>
                </a:lnTo>
                <a:lnTo>
                  <a:pt x="44" y="80"/>
                </a:lnTo>
                <a:lnTo>
                  <a:pt x="42" y="76"/>
                </a:lnTo>
                <a:lnTo>
                  <a:pt x="40" y="72"/>
                </a:lnTo>
                <a:lnTo>
                  <a:pt x="38" y="70"/>
                </a:lnTo>
                <a:lnTo>
                  <a:pt x="34" y="70"/>
                </a:lnTo>
                <a:lnTo>
                  <a:pt x="34" y="70"/>
                </a:lnTo>
                <a:close/>
                <a:moveTo>
                  <a:pt x="350" y="0"/>
                </a:moveTo>
                <a:lnTo>
                  <a:pt x="312" y="0"/>
                </a:lnTo>
                <a:lnTo>
                  <a:pt x="248" y="116"/>
                </a:lnTo>
                <a:lnTo>
                  <a:pt x="220" y="66"/>
                </a:lnTo>
                <a:lnTo>
                  <a:pt x="184" y="66"/>
                </a:lnTo>
                <a:lnTo>
                  <a:pt x="248" y="184"/>
                </a:lnTo>
                <a:lnTo>
                  <a:pt x="350" y="0"/>
                </a:lnTo>
                <a:close/>
              </a:path>
            </a:pathLst>
          </a:custGeom>
          <a:solidFill>
            <a:srgbClr val="6293BB"/>
          </a:solidFill>
          <a:ln w="9525">
            <a:noFill/>
            <a:round/>
            <a:headEnd/>
            <a:tailEnd/>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66" name="Freeform 4899"/>
          <p:cNvSpPr>
            <a:spLocks noEditPoints="1"/>
          </p:cNvSpPr>
          <p:nvPr/>
        </p:nvSpPr>
        <p:spPr bwMode="auto">
          <a:xfrm>
            <a:off x="705582" y="2576502"/>
            <a:ext cx="468000" cy="468000"/>
          </a:xfrm>
          <a:custGeom>
            <a:avLst/>
            <a:gdLst>
              <a:gd name="T0" fmla="*/ 190 w 324"/>
              <a:gd name="T1" fmla="*/ 0 h 324"/>
              <a:gd name="T2" fmla="*/ 134 w 324"/>
              <a:gd name="T3" fmla="*/ 20 h 324"/>
              <a:gd name="T4" fmla="*/ 90 w 324"/>
              <a:gd name="T5" fmla="*/ 74 h 324"/>
              <a:gd name="T6" fmla="*/ 82 w 324"/>
              <a:gd name="T7" fmla="*/ 120 h 324"/>
              <a:gd name="T8" fmla="*/ 84 w 324"/>
              <a:gd name="T9" fmla="*/ 146 h 324"/>
              <a:gd name="T10" fmla="*/ 118 w 324"/>
              <a:gd name="T11" fmla="*/ 206 h 324"/>
              <a:gd name="T12" fmla="*/ 178 w 324"/>
              <a:gd name="T13" fmla="*/ 240 h 324"/>
              <a:gd name="T14" fmla="*/ 202 w 324"/>
              <a:gd name="T15" fmla="*/ 242 h 324"/>
              <a:gd name="T16" fmla="*/ 250 w 324"/>
              <a:gd name="T17" fmla="*/ 232 h 324"/>
              <a:gd name="T18" fmla="*/ 304 w 324"/>
              <a:gd name="T19" fmla="*/ 188 h 324"/>
              <a:gd name="T20" fmla="*/ 324 w 324"/>
              <a:gd name="T21" fmla="*/ 132 h 324"/>
              <a:gd name="T22" fmla="*/ 324 w 324"/>
              <a:gd name="T23" fmla="*/ 108 h 324"/>
              <a:gd name="T24" fmla="*/ 304 w 324"/>
              <a:gd name="T25" fmla="*/ 52 h 324"/>
              <a:gd name="T26" fmla="*/ 250 w 324"/>
              <a:gd name="T27" fmla="*/ 8 h 324"/>
              <a:gd name="T28" fmla="*/ 202 w 324"/>
              <a:gd name="T29" fmla="*/ 0 h 324"/>
              <a:gd name="T30" fmla="*/ 202 w 324"/>
              <a:gd name="T31" fmla="*/ 212 h 324"/>
              <a:gd name="T32" fmla="*/ 152 w 324"/>
              <a:gd name="T33" fmla="*/ 196 h 324"/>
              <a:gd name="T34" fmla="*/ 118 w 324"/>
              <a:gd name="T35" fmla="*/ 156 h 324"/>
              <a:gd name="T36" fmla="*/ 112 w 324"/>
              <a:gd name="T37" fmla="*/ 120 h 324"/>
              <a:gd name="T38" fmla="*/ 128 w 324"/>
              <a:gd name="T39" fmla="*/ 70 h 324"/>
              <a:gd name="T40" fmla="*/ 168 w 324"/>
              <a:gd name="T41" fmla="*/ 36 h 324"/>
              <a:gd name="T42" fmla="*/ 202 w 324"/>
              <a:gd name="T43" fmla="*/ 30 h 324"/>
              <a:gd name="T44" fmla="*/ 254 w 324"/>
              <a:gd name="T45" fmla="*/ 46 h 324"/>
              <a:gd name="T46" fmla="*/ 286 w 324"/>
              <a:gd name="T47" fmla="*/ 86 h 324"/>
              <a:gd name="T48" fmla="*/ 294 w 324"/>
              <a:gd name="T49" fmla="*/ 120 h 324"/>
              <a:gd name="T50" fmla="*/ 278 w 324"/>
              <a:gd name="T51" fmla="*/ 172 h 324"/>
              <a:gd name="T52" fmla="*/ 238 w 324"/>
              <a:gd name="T53" fmla="*/ 204 h 324"/>
              <a:gd name="T54" fmla="*/ 202 w 324"/>
              <a:gd name="T55" fmla="*/ 212 h 324"/>
              <a:gd name="T56" fmla="*/ 138 w 324"/>
              <a:gd name="T57" fmla="*/ 130 h 324"/>
              <a:gd name="T58" fmla="*/ 132 w 324"/>
              <a:gd name="T59" fmla="*/ 120 h 324"/>
              <a:gd name="T60" fmla="*/ 138 w 324"/>
              <a:gd name="T61" fmla="*/ 94 h 324"/>
              <a:gd name="T62" fmla="*/ 164 w 324"/>
              <a:gd name="T63" fmla="*/ 62 h 324"/>
              <a:gd name="T64" fmla="*/ 202 w 324"/>
              <a:gd name="T65" fmla="*/ 50 h 324"/>
              <a:gd name="T66" fmla="*/ 210 w 324"/>
              <a:gd name="T67" fmla="*/ 54 h 324"/>
              <a:gd name="T68" fmla="*/ 212 w 324"/>
              <a:gd name="T69" fmla="*/ 60 h 324"/>
              <a:gd name="T70" fmla="*/ 206 w 324"/>
              <a:gd name="T71" fmla="*/ 70 h 324"/>
              <a:gd name="T72" fmla="*/ 192 w 324"/>
              <a:gd name="T73" fmla="*/ 72 h 324"/>
              <a:gd name="T74" fmla="*/ 168 w 324"/>
              <a:gd name="T75" fmla="*/ 86 h 324"/>
              <a:gd name="T76" fmla="*/ 154 w 324"/>
              <a:gd name="T77" fmla="*/ 110 h 324"/>
              <a:gd name="T78" fmla="*/ 152 w 324"/>
              <a:gd name="T79" fmla="*/ 124 h 324"/>
              <a:gd name="T80" fmla="*/ 142 w 324"/>
              <a:gd name="T81" fmla="*/ 130 h 324"/>
              <a:gd name="T82" fmla="*/ 48 w 324"/>
              <a:gd name="T83" fmla="*/ 316 h 324"/>
              <a:gd name="T84" fmla="*/ 28 w 324"/>
              <a:gd name="T85" fmla="*/ 324 h 324"/>
              <a:gd name="T86" fmla="*/ 8 w 324"/>
              <a:gd name="T87" fmla="*/ 316 h 324"/>
              <a:gd name="T88" fmla="*/ 0 w 324"/>
              <a:gd name="T89" fmla="*/ 296 h 324"/>
              <a:gd name="T90" fmla="*/ 86 w 324"/>
              <a:gd name="T91" fmla="*/ 198 h 324"/>
              <a:gd name="T92" fmla="*/ 102 w 324"/>
              <a:gd name="T93" fmla="*/ 220 h 324"/>
              <a:gd name="T94" fmla="*/ 124 w 324"/>
              <a:gd name="T95" fmla="*/ 238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 h="324">
                <a:moveTo>
                  <a:pt x="202" y="0"/>
                </a:moveTo>
                <a:lnTo>
                  <a:pt x="202" y="0"/>
                </a:lnTo>
                <a:lnTo>
                  <a:pt x="190" y="0"/>
                </a:lnTo>
                <a:lnTo>
                  <a:pt x="178" y="2"/>
                </a:lnTo>
                <a:lnTo>
                  <a:pt x="156" y="8"/>
                </a:lnTo>
                <a:lnTo>
                  <a:pt x="134" y="20"/>
                </a:lnTo>
                <a:lnTo>
                  <a:pt x="118" y="34"/>
                </a:lnTo>
                <a:lnTo>
                  <a:pt x="102" y="52"/>
                </a:lnTo>
                <a:lnTo>
                  <a:pt x="90" y="74"/>
                </a:lnTo>
                <a:lnTo>
                  <a:pt x="84" y="96"/>
                </a:lnTo>
                <a:lnTo>
                  <a:pt x="82" y="108"/>
                </a:lnTo>
                <a:lnTo>
                  <a:pt x="82" y="120"/>
                </a:lnTo>
                <a:lnTo>
                  <a:pt x="82" y="120"/>
                </a:lnTo>
                <a:lnTo>
                  <a:pt x="82" y="132"/>
                </a:lnTo>
                <a:lnTo>
                  <a:pt x="84" y="146"/>
                </a:lnTo>
                <a:lnTo>
                  <a:pt x="90" y="168"/>
                </a:lnTo>
                <a:lnTo>
                  <a:pt x="102" y="188"/>
                </a:lnTo>
                <a:lnTo>
                  <a:pt x="118" y="206"/>
                </a:lnTo>
                <a:lnTo>
                  <a:pt x="134" y="222"/>
                </a:lnTo>
                <a:lnTo>
                  <a:pt x="156" y="232"/>
                </a:lnTo>
                <a:lnTo>
                  <a:pt x="178" y="240"/>
                </a:lnTo>
                <a:lnTo>
                  <a:pt x="190" y="242"/>
                </a:lnTo>
                <a:lnTo>
                  <a:pt x="202" y="242"/>
                </a:lnTo>
                <a:lnTo>
                  <a:pt x="202" y="242"/>
                </a:lnTo>
                <a:lnTo>
                  <a:pt x="216" y="242"/>
                </a:lnTo>
                <a:lnTo>
                  <a:pt x="228" y="240"/>
                </a:lnTo>
                <a:lnTo>
                  <a:pt x="250" y="232"/>
                </a:lnTo>
                <a:lnTo>
                  <a:pt x="270" y="222"/>
                </a:lnTo>
                <a:lnTo>
                  <a:pt x="288" y="206"/>
                </a:lnTo>
                <a:lnTo>
                  <a:pt x="304" y="188"/>
                </a:lnTo>
                <a:lnTo>
                  <a:pt x="314" y="168"/>
                </a:lnTo>
                <a:lnTo>
                  <a:pt x="322" y="146"/>
                </a:lnTo>
                <a:lnTo>
                  <a:pt x="324" y="132"/>
                </a:lnTo>
                <a:lnTo>
                  <a:pt x="324" y="120"/>
                </a:lnTo>
                <a:lnTo>
                  <a:pt x="324" y="120"/>
                </a:lnTo>
                <a:lnTo>
                  <a:pt x="324" y="108"/>
                </a:lnTo>
                <a:lnTo>
                  <a:pt x="322" y="96"/>
                </a:lnTo>
                <a:lnTo>
                  <a:pt x="314" y="74"/>
                </a:lnTo>
                <a:lnTo>
                  <a:pt x="304" y="52"/>
                </a:lnTo>
                <a:lnTo>
                  <a:pt x="288" y="34"/>
                </a:lnTo>
                <a:lnTo>
                  <a:pt x="270" y="20"/>
                </a:lnTo>
                <a:lnTo>
                  <a:pt x="250" y="8"/>
                </a:lnTo>
                <a:lnTo>
                  <a:pt x="228" y="2"/>
                </a:lnTo>
                <a:lnTo>
                  <a:pt x="216" y="0"/>
                </a:lnTo>
                <a:lnTo>
                  <a:pt x="202" y="0"/>
                </a:lnTo>
                <a:lnTo>
                  <a:pt x="202" y="0"/>
                </a:lnTo>
                <a:close/>
                <a:moveTo>
                  <a:pt x="202" y="212"/>
                </a:moveTo>
                <a:lnTo>
                  <a:pt x="202" y="212"/>
                </a:lnTo>
                <a:lnTo>
                  <a:pt x="184" y="210"/>
                </a:lnTo>
                <a:lnTo>
                  <a:pt x="168" y="204"/>
                </a:lnTo>
                <a:lnTo>
                  <a:pt x="152" y="196"/>
                </a:lnTo>
                <a:lnTo>
                  <a:pt x="138" y="184"/>
                </a:lnTo>
                <a:lnTo>
                  <a:pt x="128" y="172"/>
                </a:lnTo>
                <a:lnTo>
                  <a:pt x="118" y="156"/>
                </a:lnTo>
                <a:lnTo>
                  <a:pt x="114" y="138"/>
                </a:lnTo>
                <a:lnTo>
                  <a:pt x="112" y="120"/>
                </a:lnTo>
                <a:lnTo>
                  <a:pt x="112" y="120"/>
                </a:lnTo>
                <a:lnTo>
                  <a:pt x="114" y="102"/>
                </a:lnTo>
                <a:lnTo>
                  <a:pt x="118" y="86"/>
                </a:lnTo>
                <a:lnTo>
                  <a:pt x="128" y="70"/>
                </a:lnTo>
                <a:lnTo>
                  <a:pt x="138" y="56"/>
                </a:lnTo>
                <a:lnTo>
                  <a:pt x="152" y="46"/>
                </a:lnTo>
                <a:lnTo>
                  <a:pt x="168" y="36"/>
                </a:lnTo>
                <a:lnTo>
                  <a:pt x="184" y="32"/>
                </a:lnTo>
                <a:lnTo>
                  <a:pt x="202" y="30"/>
                </a:lnTo>
                <a:lnTo>
                  <a:pt x="202" y="30"/>
                </a:lnTo>
                <a:lnTo>
                  <a:pt x="222" y="32"/>
                </a:lnTo>
                <a:lnTo>
                  <a:pt x="238" y="36"/>
                </a:lnTo>
                <a:lnTo>
                  <a:pt x="254" y="46"/>
                </a:lnTo>
                <a:lnTo>
                  <a:pt x="268" y="56"/>
                </a:lnTo>
                <a:lnTo>
                  <a:pt x="278" y="70"/>
                </a:lnTo>
                <a:lnTo>
                  <a:pt x="286" y="86"/>
                </a:lnTo>
                <a:lnTo>
                  <a:pt x="292" y="102"/>
                </a:lnTo>
                <a:lnTo>
                  <a:pt x="294" y="120"/>
                </a:lnTo>
                <a:lnTo>
                  <a:pt x="294" y="120"/>
                </a:lnTo>
                <a:lnTo>
                  <a:pt x="292" y="138"/>
                </a:lnTo>
                <a:lnTo>
                  <a:pt x="286" y="156"/>
                </a:lnTo>
                <a:lnTo>
                  <a:pt x="278" y="172"/>
                </a:lnTo>
                <a:lnTo>
                  <a:pt x="268" y="184"/>
                </a:lnTo>
                <a:lnTo>
                  <a:pt x="254" y="196"/>
                </a:lnTo>
                <a:lnTo>
                  <a:pt x="238" y="204"/>
                </a:lnTo>
                <a:lnTo>
                  <a:pt x="222" y="210"/>
                </a:lnTo>
                <a:lnTo>
                  <a:pt x="202" y="212"/>
                </a:lnTo>
                <a:lnTo>
                  <a:pt x="202" y="212"/>
                </a:lnTo>
                <a:close/>
                <a:moveTo>
                  <a:pt x="142" y="130"/>
                </a:moveTo>
                <a:lnTo>
                  <a:pt x="142" y="130"/>
                </a:lnTo>
                <a:lnTo>
                  <a:pt x="138" y="130"/>
                </a:lnTo>
                <a:lnTo>
                  <a:pt x="136" y="128"/>
                </a:lnTo>
                <a:lnTo>
                  <a:pt x="134" y="124"/>
                </a:lnTo>
                <a:lnTo>
                  <a:pt x="132" y="120"/>
                </a:lnTo>
                <a:lnTo>
                  <a:pt x="132" y="120"/>
                </a:lnTo>
                <a:lnTo>
                  <a:pt x="134" y="106"/>
                </a:lnTo>
                <a:lnTo>
                  <a:pt x="138" y="94"/>
                </a:lnTo>
                <a:lnTo>
                  <a:pt x="144" y="82"/>
                </a:lnTo>
                <a:lnTo>
                  <a:pt x="154" y="72"/>
                </a:lnTo>
                <a:lnTo>
                  <a:pt x="164" y="62"/>
                </a:lnTo>
                <a:lnTo>
                  <a:pt x="176" y="56"/>
                </a:lnTo>
                <a:lnTo>
                  <a:pt x="188" y="52"/>
                </a:lnTo>
                <a:lnTo>
                  <a:pt x="202" y="50"/>
                </a:lnTo>
                <a:lnTo>
                  <a:pt x="202" y="50"/>
                </a:lnTo>
                <a:lnTo>
                  <a:pt x="206" y="52"/>
                </a:lnTo>
                <a:lnTo>
                  <a:pt x="210" y="54"/>
                </a:lnTo>
                <a:lnTo>
                  <a:pt x="212" y="56"/>
                </a:lnTo>
                <a:lnTo>
                  <a:pt x="212" y="60"/>
                </a:lnTo>
                <a:lnTo>
                  <a:pt x="212" y="60"/>
                </a:lnTo>
                <a:lnTo>
                  <a:pt x="212" y="64"/>
                </a:lnTo>
                <a:lnTo>
                  <a:pt x="210" y="68"/>
                </a:lnTo>
                <a:lnTo>
                  <a:pt x="206" y="70"/>
                </a:lnTo>
                <a:lnTo>
                  <a:pt x="202" y="70"/>
                </a:lnTo>
                <a:lnTo>
                  <a:pt x="202" y="70"/>
                </a:lnTo>
                <a:lnTo>
                  <a:pt x="192" y="72"/>
                </a:lnTo>
                <a:lnTo>
                  <a:pt x="184" y="74"/>
                </a:lnTo>
                <a:lnTo>
                  <a:pt x="174" y="80"/>
                </a:lnTo>
                <a:lnTo>
                  <a:pt x="168" y="86"/>
                </a:lnTo>
                <a:lnTo>
                  <a:pt x="162" y="92"/>
                </a:lnTo>
                <a:lnTo>
                  <a:pt x="156" y="102"/>
                </a:lnTo>
                <a:lnTo>
                  <a:pt x="154" y="110"/>
                </a:lnTo>
                <a:lnTo>
                  <a:pt x="152" y="120"/>
                </a:lnTo>
                <a:lnTo>
                  <a:pt x="152" y="120"/>
                </a:lnTo>
                <a:lnTo>
                  <a:pt x="152" y="124"/>
                </a:lnTo>
                <a:lnTo>
                  <a:pt x="150" y="128"/>
                </a:lnTo>
                <a:lnTo>
                  <a:pt x="146" y="130"/>
                </a:lnTo>
                <a:lnTo>
                  <a:pt x="142" y="130"/>
                </a:lnTo>
                <a:lnTo>
                  <a:pt x="142" y="130"/>
                </a:lnTo>
                <a:close/>
                <a:moveTo>
                  <a:pt x="124" y="238"/>
                </a:moveTo>
                <a:lnTo>
                  <a:pt x="48" y="316"/>
                </a:lnTo>
                <a:lnTo>
                  <a:pt x="48" y="316"/>
                </a:lnTo>
                <a:lnTo>
                  <a:pt x="38" y="322"/>
                </a:lnTo>
                <a:lnTo>
                  <a:pt x="28" y="324"/>
                </a:lnTo>
                <a:lnTo>
                  <a:pt x="28" y="324"/>
                </a:lnTo>
                <a:lnTo>
                  <a:pt x="18" y="322"/>
                </a:lnTo>
                <a:lnTo>
                  <a:pt x="8" y="316"/>
                </a:lnTo>
                <a:lnTo>
                  <a:pt x="8" y="316"/>
                </a:lnTo>
                <a:lnTo>
                  <a:pt x="2" y="306"/>
                </a:lnTo>
                <a:lnTo>
                  <a:pt x="0" y="296"/>
                </a:lnTo>
                <a:lnTo>
                  <a:pt x="2" y="286"/>
                </a:lnTo>
                <a:lnTo>
                  <a:pt x="8" y="276"/>
                </a:lnTo>
                <a:lnTo>
                  <a:pt x="86" y="198"/>
                </a:lnTo>
                <a:lnTo>
                  <a:pt x="86" y="198"/>
                </a:lnTo>
                <a:lnTo>
                  <a:pt x="94" y="210"/>
                </a:lnTo>
                <a:lnTo>
                  <a:pt x="102" y="220"/>
                </a:lnTo>
                <a:lnTo>
                  <a:pt x="114" y="230"/>
                </a:lnTo>
                <a:lnTo>
                  <a:pt x="124" y="238"/>
                </a:lnTo>
                <a:lnTo>
                  <a:pt x="124" y="238"/>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67" name="Freeform 4954"/>
          <p:cNvSpPr>
            <a:spLocks noEditPoints="1"/>
          </p:cNvSpPr>
          <p:nvPr/>
        </p:nvSpPr>
        <p:spPr bwMode="auto">
          <a:xfrm>
            <a:off x="745078" y="5719590"/>
            <a:ext cx="540000" cy="468000"/>
          </a:xfrm>
          <a:custGeom>
            <a:avLst/>
            <a:gdLst>
              <a:gd name="T0" fmla="*/ 136 w 388"/>
              <a:gd name="T1" fmla="*/ 236 h 294"/>
              <a:gd name="T2" fmla="*/ 102 w 388"/>
              <a:gd name="T3" fmla="*/ 238 h 294"/>
              <a:gd name="T4" fmla="*/ 102 w 388"/>
              <a:gd name="T5" fmla="*/ 276 h 294"/>
              <a:gd name="T6" fmla="*/ 136 w 388"/>
              <a:gd name="T7" fmla="*/ 278 h 294"/>
              <a:gd name="T8" fmla="*/ 304 w 388"/>
              <a:gd name="T9" fmla="*/ 256 h 294"/>
              <a:gd name="T10" fmla="*/ 116 w 388"/>
              <a:gd name="T11" fmla="*/ 266 h 294"/>
              <a:gd name="T12" fmla="*/ 112 w 388"/>
              <a:gd name="T13" fmla="*/ 252 h 294"/>
              <a:gd name="T14" fmla="*/ 124 w 388"/>
              <a:gd name="T15" fmla="*/ 248 h 294"/>
              <a:gd name="T16" fmla="*/ 130 w 388"/>
              <a:gd name="T17" fmla="*/ 260 h 294"/>
              <a:gd name="T18" fmla="*/ 216 w 388"/>
              <a:gd name="T19" fmla="*/ 210 h 294"/>
              <a:gd name="T20" fmla="*/ 242 w 388"/>
              <a:gd name="T21" fmla="*/ 184 h 294"/>
              <a:gd name="T22" fmla="*/ 216 w 388"/>
              <a:gd name="T23" fmla="*/ 158 h 294"/>
              <a:gd name="T24" fmla="*/ 192 w 388"/>
              <a:gd name="T25" fmla="*/ 174 h 294"/>
              <a:gd name="T26" fmla="*/ 34 w 388"/>
              <a:gd name="T27" fmla="*/ 160 h 294"/>
              <a:gd name="T28" fmla="*/ 2 w 388"/>
              <a:gd name="T29" fmla="*/ 174 h 294"/>
              <a:gd name="T30" fmla="*/ 16 w 388"/>
              <a:gd name="T31" fmla="*/ 208 h 294"/>
              <a:gd name="T32" fmla="*/ 46 w 388"/>
              <a:gd name="T33" fmla="*/ 202 h 294"/>
              <a:gd name="T34" fmla="*/ 200 w 388"/>
              <a:gd name="T35" fmla="*/ 206 h 294"/>
              <a:gd name="T36" fmla="*/ 26 w 388"/>
              <a:gd name="T37" fmla="*/ 194 h 294"/>
              <a:gd name="T38" fmla="*/ 16 w 388"/>
              <a:gd name="T39" fmla="*/ 184 h 294"/>
              <a:gd name="T40" fmla="*/ 26 w 388"/>
              <a:gd name="T41" fmla="*/ 174 h 294"/>
              <a:gd name="T42" fmla="*/ 36 w 388"/>
              <a:gd name="T43" fmla="*/ 184 h 294"/>
              <a:gd name="T44" fmla="*/ 26 w 388"/>
              <a:gd name="T45" fmla="*/ 194 h 294"/>
              <a:gd name="T46" fmla="*/ 46 w 388"/>
              <a:gd name="T47" fmla="*/ 52 h 294"/>
              <a:gd name="T48" fmla="*/ 152 w 388"/>
              <a:gd name="T49" fmla="*/ 0 h 294"/>
              <a:gd name="T50" fmla="*/ 42 w 388"/>
              <a:gd name="T51" fmla="*/ 14 h 294"/>
              <a:gd name="T52" fmla="*/ 8 w 388"/>
              <a:gd name="T53" fmla="*/ 18 h 294"/>
              <a:gd name="T54" fmla="*/ 8 w 388"/>
              <a:gd name="T55" fmla="*/ 54 h 294"/>
              <a:gd name="T56" fmla="*/ 26 w 388"/>
              <a:gd name="T57" fmla="*/ 26 h 294"/>
              <a:gd name="T58" fmla="*/ 36 w 388"/>
              <a:gd name="T59" fmla="*/ 36 h 294"/>
              <a:gd name="T60" fmla="*/ 26 w 388"/>
              <a:gd name="T61" fmla="*/ 46 h 294"/>
              <a:gd name="T62" fmla="*/ 16 w 388"/>
              <a:gd name="T63" fmla="*/ 36 h 294"/>
              <a:gd name="T64" fmla="*/ 26 w 388"/>
              <a:gd name="T65" fmla="*/ 26 h 294"/>
              <a:gd name="T66" fmla="*/ 102 w 388"/>
              <a:gd name="T67" fmla="*/ 120 h 294"/>
              <a:gd name="T68" fmla="*/ 78 w 388"/>
              <a:gd name="T69" fmla="*/ 136 h 294"/>
              <a:gd name="T70" fmla="*/ 52 w 388"/>
              <a:gd name="T71" fmla="*/ 110 h 294"/>
              <a:gd name="T72" fmla="*/ 78 w 388"/>
              <a:gd name="T73" fmla="*/ 84 h 294"/>
              <a:gd name="T74" fmla="*/ 102 w 388"/>
              <a:gd name="T75" fmla="*/ 100 h 294"/>
              <a:gd name="T76" fmla="*/ 354 w 388"/>
              <a:gd name="T77" fmla="*/ 12 h 294"/>
              <a:gd name="T78" fmla="*/ 276 w 388"/>
              <a:gd name="T79" fmla="*/ 26 h 294"/>
              <a:gd name="T80" fmla="*/ 252 w 388"/>
              <a:gd name="T81" fmla="*/ 10 h 294"/>
              <a:gd name="T82" fmla="*/ 226 w 388"/>
              <a:gd name="T83" fmla="*/ 36 h 294"/>
              <a:gd name="T84" fmla="*/ 252 w 388"/>
              <a:gd name="T85" fmla="*/ 62 h 294"/>
              <a:gd name="T86" fmla="*/ 338 w 388"/>
              <a:gd name="T87" fmla="*/ 46 h 294"/>
              <a:gd name="T88" fmla="*/ 362 w 388"/>
              <a:gd name="T89" fmla="*/ 62 h 294"/>
              <a:gd name="T90" fmla="*/ 388 w 388"/>
              <a:gd name="T91" fmla="*/ 36 h 294"/>
              <a:gd name="T92" fmla="*/ 362 w 388"/>
              <a:gd name="T93" fmla="*/ 10 h 294"/>
              <a:gd name="T94" fmla="*/ 356 w 388"/>
              <a:gd name="T95" fmla="*/ 44 h 294"/>
              <a:gd name="T96" fmla="*/ 356 w 388"/>
              <a:gd name="T97" fmla="*/ 30 h 294"/>
              <a:gd name="T98" fmla="*/ 370 w 388"/>
              <a:gd name="T99" fmla="*/ 30 h 294"/>
              <a:gd name="T100" fmla="*/ 370 w 388"/>
              <a:gd name="T101" fmla="*/ 4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8" h="294">
                <a:moveTo>
                  <a:pt x="264" y="246"/>
                </a:moveTo>
                <a:lnTo>
                  <a:pt x="144" y="246"/>
                </a:lnTo>
                <a:lnTo>
                  <a:pt x="144" y="246"/>
                </a:lnTo>
                <a:lnTo>
                  <a:pt x="140" y="240"/>
                </a:lnTo>
                <a:lnTo>
                  <a:pt x="136" y="236"/>
                </a:lnTo>
                <a:lnTo>
                  <a:pt x="128" y="232"/>
                </a:lnTo>
                <a:lnTo>
                  <a:pt x="120" y="230"/>
                </a:lnTo>
                <a:lnTo>
                  <a:pt x="120" y="230"/>
                </a:lnTo>
                <a:lnTo>
                  <a:pt x="110" y="232"/>
                </a:lnTo>
                <a:lnTo>
                  <a:pt x="102" y="238"/>
                </a:lnTo>
                <a:lnTo>
                  <a:pt x="96" y="246"/>
                </a:lnTo>
                <a:lnTo>
                  <a:pt x="94" y="256"/>
                </a:lnTo>
                <a:lnTo>
                  <a:pt x="94" y="256"/>
                </a:lnTo>
                <a:lnTo>
                  <a:pt x="96" y="266"/>
                </a:lnTo>
                <a:lnTo>
                  <a:pt x="102" y="276"/>
                </a:lnTo>
                <a:lnTo>
                  <a:pt x="110" y="280"/>
                </a:lnTo>
                <a:lnTo>
                  <a:pt x="120" y="282"/>
                </a:lnTo>
                <a:lnTo>
                  <a:pt x="120" y="282"/>
                </a:lnTo>
                <a:lnTo>
                  <a:pt x="128" y="282"/>
                </a:lnTo>
                <a:lnTo>
                  <a:pt x="136" y="278"/>
                </a:lnTo>
                <a:lnTo>
                  <a:pt x="140" y="274"/>
                </a:lnTo>
                <a:lnTo>
                  <a:pt x="144" y="266"/>
                </a:lnTo>
                <a:lnTo>
                  <a:pt x="264" y="266"/>
                </a:lnTo>
                <a:lnTo>
                  <a:pt x="264" y="294"/>
                </a:lnTo>
                <a:lnTo>
                  <a:pt x="304" y="256"/>
                </a:lnTo>
                <a:lnTo>
                  <a:pt x="264" y="220"/>
                </a:lnTo>
                <a:lnTo>
                  <a:pt x="264" y="246"/>
                </a:lnTo>
                <a:close/>
                <a:moveTo>
                  <a:pt x="120" y="266"/>
                </a:moveTo>
                <a:lnTo>
                  <a:pt x="120" y="266"/>
                </a:lnTo>
                <a:lnTo>
                  <a:pt x="116" y="266"/>
                </a:lnTo>
                <a:lnTo>
                  <a:pt x="114" y="264"/>
                </a:lnTo>
                <a:lnTo>
                  <a:pt x="112" y="260"/>
                </a:lnTo>
                <a:lnTo>
                  <a:pt x="110" y="256"/>
                </a:lnTo>
                <a:lnTo>
                  <a:pt x="110" y="256"/>
                </a:lnTo>
                <a:lnTo>
                  <a:pt x="112" y="252"/>
                </a:lnTo>
                <a:lnTo>
                  <a:pt x="114" y="250"/>
                </a:lnTo>
                <a:lnTo>
                  <a:pt x="116" y="248"/>
                </a:lnTo>
                <a:lnTo>
                  <a:pt x="120" y="246"/>
                </a:lnTo>
                <a:lnTo>
                  <a:pt x="120" y="246"/>
                </a:lnTo>
                <a:lnTo>
                  <a:pt x="124" y="248"/>
                </a:lnTo>
                <a:lnTo>
                  <a:pt x="128" y="250"/>
                </a:lnTo>
                <a:lnTo>
                  <a:pt x="130" y="252"/>
                </a:lnTo>
                <a:lnTo>
                  <a:pt x="130" y="256"/>
                </a:lnTo>
                <a:lnTo>
                  <a:pt x="130" y="256"/>
                </a:lnTo>
                <a:lnTo>
                  <a:pt x="130" y="260"/>
                </a:lnTo>
                <a:lnTo>
                  <a:pt x="128" y="264"/>
                </a:lnTo>
                <a:lnTo>
                  <a:pt x="124" y="266"/>
                </a:lnTo>
                <a:lnTo>
                  <a:pt x="120" y="266"/>
                </a:lnTo>
                <a:lnTo>
                  <a:pt x="120" y="266"/>
                </a:lnTo>
                <a:close/>
                <a:moveTo>
                  <a:pt x="216" y="210"/>
                </a:moveTo>
                <a:lnTo>
                  <a:pt x="216" y="210"/>
                </a:lnTo>
                <a:lnTo>
                  <a:pt x="226" y="208"/>
                </a:lnTo>
                <a:lnTo>
                  <a:pt x="234" y="204"/>
                </a:lnTo>
                <a:lnTo>
                  <a:pt x="240" y="194"/>
                </a:lnTo>
                <a:lnTo>
                  <a:pt x="242" y="184"/>
                </a:lnTo>
                <a:lnTo>
                  <a:pt x="242" y="184"/>
                </a:lnTo>
                <a:lnTo>
                  <a:pt x="240" y="174"/>
                </a:lnTo>
                <a:lnTo>
                  <a:pt x="234" y="166"/>
                </a:lnTo>
                <a:lnTo>
                  <a:pt x="226" y="160"/>
                </a:lnTo>
                <a:lnTo>
                  <a:pt x="216" y="158"/>
                </a:lnTo>
                <a:lnTo>
                  <a:pt x="216" y="158"/>
                </a:lnTo>
                <a:lnTo>
                  <a:pt x="208" y="160"/>
                </a:lnTo>
                <a:lnTo>
                  <a:pt x="200" y="164"/>
                </a:lnTo>
                <a:lnTo>
                  <a:pt x="196" y="168"/>
                </a:lnTo>
                <a:lnTo>
                  <a:pt x="192" y="174"/>
                </a:lnTo>
                <a:lnTo>
                  <a:pt x="50" y="174"/>
                </a:lnTo>
                <a:lnTo>
                  <a:pt x="50" y="174"/>
                </a:lnTo>
                <a:lnTo>
                  <a:pt x="46" y="168"/>
                </a:lnTo>
                <a:lnTo>
                  <a:pt x="42" y="164"/>
                </a:lnTo>
                <a:lnTo>
                  <a:pt x="34" y="160"/>
                </a:lnTo>
                <a:lnTo>
                  <a:pt x="26" y="158"/>
                </a:lnTo>
                <a:lnTo>
                  <a:pt x="26" y="158"/>
                </a:lnTo>
                <a:lnTo>
                  <a:pt x="16" y="160"/>
                </a:lnTo>
                <a:lnTo>
                  <a:pt x="8" y="166"/>
                </a:lnTo>
                <a:lnTo>
                  <a:pt x="2" y="174"/>
                </a:lnTo>
                <a:lnTo>
                  <a:pt x="0" y="184"/>
                </a:lnTo>
                <a:lnTo>
                  <a:pt x="0" y="184"/>
                </a:lnTo>
                <a:lnTo>
                  <a:pt x="2" y="194"/>
                </a:lnTo>
                <a:lnTo>
                  <a:pt x="8" y="204"/>
                </a:lnTo>
                <a:lnTo>
                  <a:pt x="16" y="208"/>
                </a:lnTo>
                <a:lnTo>
                  <a:pt x="26" y="210"/>
                </a:lnTo>
                <a:lnTo>
                  <a:pt x="26" y="210"/>
                </a:lnTo>
                <a:lnTo>
                  <a:pt x="34" y="210"/>
                </a:lnTo>
                <a:lnTo>
                  <a:pt x="42" y="206"/>
                </a:lnTo>
                <a:lnTo>
                  <a:pt x="46" y="202"/>
                </a:lnTo>
                <a:lnTo>
                  <a:pt x="50" y="194"/>
                </a:lnTo>
                <a:lnTo>
                  <a:pt x="192" y="194"/>
                </a:lnTo>
                <a:lnTo>
                  <a:pt x="192" y="194"/>
                </a:lnTo>
                <a:lnTo>
                  <a:pt x="196" y="202"/>
                </a:lnTo>
                <a:lnTo>
                  <a:pt x="200" y="206"/>
                </a:lnTo>
                <a:lnTo>
                  <a:pt x="208" y="210"/>
                </a:lnTo>
                <a:lnTo>
                  <a:pt x="216" y="210"/>
                </a:lnTo>
                <a:lnTo>
                  <a:pt x="216" y="210"/>
                </a:lnTo>
                <a:close/>
                <a:moveTo>
                  <a:pt x="26" y="194"/>
                </a:moveTo>
                <a:lnTo>
                  <a:pt x="26" y="194"/>
                </a:lnTo>
                <a:lnTo>
                  <a:pt x="22" y="194"/>
                </a:lnTo>
                <a:lnTo>
                  <a:pt x="20" y="192"/>
                </a:lnTo>
                <a:lnTo>
                  <a:pt x="18" y="188"/>
                </a:lnTo>
                <a:lnTo>
                  <a:pt x="16" y="184"/>
                </a:lnTo>
                <a:lnTo>
                  <a:pt x="16" y="184"/>
                </a:lnTo>
                <a:lnTo>
                  <a:pt x="18" y="180"/>
                </a:lnTo>
                <a:lnTo>
                  <a:pt x="20" y="178"/>
                </a:lnTo>
                <a:lnTo>
                  <a:pt x="22" y="176"/>
                </a:lnTo>
                <a:lnTo>
                  <a:pt x="26" y="174"/>
                </a:lnTo>
                <a:lnTo>
                  <a:pt x="26" y="174"/>
                </a:lnTo>
                <a:lnTo>
                  <a:pt x="30" y="176"/>
                </a:lnTo>
                <a:lnTo>
                  <a:pt x="34" y="178"/>
                </a:lnTo>
                <a:lnTo>
                  <a:pt x="36" y="180"/>
                </a:lnTo>
                <a:lnTo>
                  <a:pt x="36" y="184"/>
                </a:lnTo>
                <a:lnTo>
                  <a:pt x="36" y="184"/>
                </a:lnTo>
                <a:lnTo>
                  <a:pt x="36" y="188"/>
                </a:lnTo>
                <a:lnTo>
                  <a:pt x="34" y="192"/>
                </a:lnTo>
                <a:lnTo>
                  <a:pt x="30" y="194"/>
                </a:lnTo>
                <a:lnTo>
                  <a:pt x="26" y="194"/>
                </a:lnTo>
                <a:lnTo>
                  <a:pt x="26" y="194"/>
                </a:lnTo>
                <a:close/>
                <a:moveTo>
                  <a:pt x="26" y="62"/>
                </a:moveTo>
                <a:lnTo>
                  <a:pt x="26" y="62"/>
                </a:lnTo>
                <a:lnTo>
                  <a:pt x="34" y="60"/>
                </a:lnTo>
                <a:lnTo>
                  <a:pt x="42" y="58"/>
                </a:lnTo>
                <a:lnTo>
                  <a:pt x="46" y="52"/>
                </a:lnTo>
                <a:lnTo>
                  <a:pt x="50" y="46"/>
                </a:lnTo>
                <a:lnTo>
                  <a:pt x="152" y="46"/>
                </a:lnTo>
                <a:lnTo>
                  <a:pt x="152" y="72"/>
                </a:lnTo>
                <a:lnTo>
                  <a:pt x="194" y="36"/>
                </a:lnTo>
                <a:lnTo>
                  <a:pt x="152" y="0"/>
                </a:lnTo>
                <a:lnTo>
                  <a:pt x="152" y="26"/>
                </a:lnTo>
                <a:lnTo>
                  <a:pt x="50" y="26"/>
                </a:lnTo>
                <a:lnTo>
                  <a:pt x="50" y="26"/>
                </a:lnTo>
                <a:lnTo>
                  <a:pt x="46" y="20"/>
                </a:lnTo>
                <a:lnTo>
                  <a:pt x="42" y="14"/>
                </a:lnTo>
                <a:lnTo>
                  <a:pt x="34" y="12"/>
                </a:lnTo>
                <a:lnTo>
                  <a:pt x="26" y="10"/>
                </a:lnTo>
                <a:lnTo>
                  <a:pt x="26" y="10"/>
                </a:lnTo>
                <a:lnTo>
                  <a:pt x="16" y="12"/>
                </a:lnTo>
                <a:lnTo>
                  <a:pt x="8" y="18"/>
                </a:lnTo>
                <a:lnTo>
                  <a:pt x="2" y="26"/>
                </a:lnTo>
                <a:lnTo>
                  <a:pt x="0" y="36"/>
                </a:lnTo>
                <a:lnTo>
                  <a:pt x="0" y="36"/>
                </a:lnTo>
                <a:lnTo>
                  <a:pt x="2" y="46"/>
                </a:lnTo>
                <a:lnTo>
                  <a:pt x="8" y="54"/>
                </a:lnTo>
                <a:lnTo>
                  <a:pt x="16" y="60"/>
                </a:lnTo>
                <a:lnTo>
                  <a:pt x="26" y="62"/>
                </a:lnTo>
                <a:lnTo>
                  <a:pt x="26" y="62"/>
                </a:lnTo>
                <a:close/>
                <a:moveTo>
                  <a:pt x="26" y="26"/>
                </a:moveTo>
                <a:lnTo>
                  <a:pt x="26" y="26"/>
                </a:lnTo>
                <a:lnTo>
                  <a:pt x="30" y="26"/>
                </a:lnTo>
                <a:lnTo>
                  <a:pt x="34" y="30"/>
                </a:lnTo>
                <a:lnTo>
                  <a:pt x="36" y="32"/>
                </a:lnTo>
                <a:lnTo>
                  <a:pt x="36" y="36"/>
                </a:lnTo>
                <a:lnTo>
                  <a:pt x="36" y="36"/>
                </a:lnTo>
                <a:lnTo>
                  <a:pt x="36" y="40"/>
                </a:lnTo>
                <a:lnTo>
                  <a:pt x="34" y="44"/>
                </a:lnTo>
                <a:lnTo>
                  <a:pt x="30" y="46"/>
                </a:lnTo>
                <a:lnTo>
                  <a:pt x="26" y="46"/>
                </a:lnTo>
                <a:lnTo>
                  <a:pt x="26" y="46"/>
                </a:lnTo>
                <a:lnTo>
                  <a:pt x="22" y="46"/>
                </a:lnTo>
                <a:lnTo>
                  <a:pt x="20" y="44"/>
                </a:lnTo>
                <a:lnTo>
                  <a:pt x="18" y="40"/>
                </a:lnTo>
                <a:lnTo>
                  <a:pt x="16" y="36"/>
                </a:lnTo>
                <a:lnTo>
                  <a:pt x="16" y="36"/>
                </a:lnTo>
                <a:lnTo>
                  <a:pt x="18" y="32"/>
                </a:lnTo>
                <a:lnTo>
                  <a:pt x="20" y="30"/>
                </a:lnTo>
                <a:lnTo>
                  <a:pt x="22" y="26"/>
                </a:lnTo>
                <a:lnTo>
                  <a:pt x="26" y="26"/>
                </a:lnTo>
                <a:lnTo>
                  <a:pt x="26" y="26"/>
                </a:lnTo>
                <a:close/>
                <a:moveTo>
                  <a:pt x="308" y="74"/>
                </a:moveTo>
                <a:lnTo>
                  <a:pt x="348" y="110"/>
                </a:lnTo>
                <a:lnTo>
                  <a:pt x="308" y="146"/>
                </a:lnTo>
                <a:lnTo>
                  <a:pt x="308" y="120"/>
                </a:lnTo>
                <a:lnTo>
                  <a:pt x="102" y="120"/>
                </a:lnTo>
                <a:lnTo>
                  <a:pt x="102" y="120"/>
                </a:lnTo>
                <a:lnTo>
                  <a:pt x="98" y="126"/>
                </a:lnTo>
                <a:lnTo>
                  <a:pt x="94" y="132"/>
                </a:lnTo>
                <a:lnTo>
                  <a:pt x="86" y="134"/>
                </a:lnTo>
                <a:lnTo>
                  <a:pt x="78" y="136"/>
                </a:lnTo>
                <a:lnTo>
                  <a:pt x="78" y="136"/>
                </a:lnTo>
                <a:lnTo>
                  <a:pt x="68" y="134"/>
                </a:lnTo>
                <a:lnTo>
                  <a:pt x="60" y="128"/>
                </a:lnTo>
                <a:lnTo>
                  <a:pt x="54" y="120"/>
                </a:lnTo>
                <a:lnTo>
                  <a:pt x="52" y="110"/>
                </a:lnTo>
                <a:lnTo>
                  <a:pt x="52" y="110"/>
                </a:lnTo>
                <a:lnTo>
                  <a:pt x="54" y="100"/>
                </a:lnTo>
                <a:lnTo>
                  <a:pt x="60" y="92"/>
                </a:lnTo>
                <a:lnTo>
                  <a:pt x="68" y="86"/>
                </a:lnTo>
                <a:lnTo>
                  <a:pt x="78" y="84"/>
                </a:lnTo>
                <a:lnTo>
                  <a:pt x="78" y="84"/>
                </a:lnTo>
                <a:lnTo>
                  <a:pt x="86" y="86"/>
                </a:lnTo>
                <a:lnTo>
                  <a:pt x="94" y="88"/>
                </a:lnTo>
                <a:lnTo>
                  <a:pt x="98" y="94"/>
                </a:lnTo>
                <a:lnTo>
                  <a:pt x="102" y="100"/>
                </a:lnTo>
                <a:lnTo>
                  <a:pt x="308" y="100"/>
                </a:lnTo>
                <a:lnTo>
                  <a:pt x="308" y="74"/>
                </a:lnTo>
                <a:close/>
                <a:moveTo>
                  <a:pt x="362" y="10"/>
                </a:moveTo>
                <a:lnTo>
                  <a:pt x="362" y="10"/>
                </a:lnTo>
                <a:lnTo>
                  <a:pt x="354" y="12"/>
                </a:lnTo>
                <a:lnTo>
                  <a:pt x="348" y="14"/>
                </a:lnTo>
                <a:lnTo>
                  <a:pt x="342" y="20"/>
                </a:lnTo>
                <a:lnTo>
                  <a:pt x="338" y="26"/>
                </a:lnTo>
                <a:lnTo>
                  <a:pt x="276" y="26"/>
                </a:lnTo>
                <a:lnTo>
                  <a:pt x="276" y="26"/>
                </a:lnTo>
                <a:lnTo>
                  <a:pt x="272" y="20"/>
                </a:lnTo>
                <a:lnTo>
                  <a:pt x="266" y="14"/>
                </a:lnTo>
                <a:lnTo>
                  <a:pt x="260" y="12"/>
                </a:lnTo>
                <a:lnTo>
                  <a:pt x="252" y="10"/>
                </a:lnTo>
                <a:lnTo>
                  <a:pt x="252" y="10"/>
                </a:lnTo>
                <a:lnTo>
                  <a:pt x="242" y="12"/>
                </a:lnTo>
                <a:lnTo>
                  <a:pt x="234" y="18"/>
                </a:lnTo>
                <a:lnTo>
                  <a:pt x="228" y="26"/>
                </a:lnTo>
                <a:lnTo>
                  <a:pt x="226" y="36"/>
                </a:lnTo>
                <a:lnTo>
                  <a:pt x="226" y="36"/>
                </a:lnTo>
                <a:lnTo>
                  <a:pt x="228" y="46"/>
                </a:lnTo>
                <a:lnTo>
                  <a:pt x="234" y="54"/>
                </a:lnTo>
                <a:lnTo>
                  <a:pt x="242" y="60"/>
                </a:lnTo>
                <a:lnTo>
                  <a:pt x="252" y="62"/>
                </a:lnTo>
                <a:lnTo>
                  <a:pt x="252" y="62"/>
                </a:lnTo>
                <a:lnTo>
                  <a:pt x="260" y="60"/>
                </a:lnTo>
                <a:lnTo>
                  <a:pt x="266" y="58"/>
                </a:lnTo>
                <a:lnTo>
                  <a:pt x="272" y="52"/>
                </a:lnTo>
                <a:lnTo>
                  <a:pt x="276" y="46"/>
                </a:lnTo>
                <a:lnTo>
                  <a:pt x="338" y="46"/>
                </a:lnTo>
                <a:lnTo>
                  <a:pt x="338" y="46"/>
                </a:lnTo>
                <a:lnTo>
                  <a:pt x="342" y="52"/>
                </a:lnTo>
                <a:lnTo>
                  <a:pt x="348" y="58"/>
                </a:lnTo>
                <a:lnTo>
                  <a:pt x="354" y="60"/>
                </a:lnTo>
                <a:lnTo>
                  <a:pt x="362" y="62"/>
                </a:lnTo>
                <a:lnTo>
                  <a:pt x="362" y="62"/>
                </a:lnTo>
                <a:lnTo>
                  <a:pt x="372" y="60"/>
                </a:lnTo>
                <a:lnTo>
                  <a:pt x="380" y="54"/>
                </a:lnTo>
                <a:lnTo>
                  <a:pt x="386" y="46"/>
                </a:lnTo>
                <a:lnTo>
                  <a:pt x="388" y="36"/>
                </a:lnTo>
                <a:lnTo>
                  <a:pt x="388" y="36"/>
                </a:lnTo>
                <a:lnTo>
                  <a:pt x="386" y="26"/>
                </a:lnTo>
                <a:lnTo>
                  <a:pt x="380" y="18"/>
                </a:lnTo>
                <a:lnTo>
                  <a:pt x="372" y="12"/>
                </a:lnTo>
                <a:lnTo>
                  <a:pt x="362" y="10"/>
                </a:lnTo>
                <a:lnTo>
                  <a:pt x="362" y="10"/>
                </a:lnTo>
                <a:close/>
                <a:moveTo>
                  <a:pt x="362" y="46"/>
                </a:moveTo>
                <a:lnTo>
                  <a:pt x="362" y="46"/>
                </a:lnTo>
                <a:lnTo>
                  <a:pt x="358" y="46"/>
                </a:lnTo>
                <a:lnTo>
                  <a:pt x="356" y="44"/>
                </a:lnTo>
                <a:lnTo>
                  <a:pt x="352" y="40"/>
                </a:lnTo>
                <a:lnTo>
                  <a:pt x="352" y="36"/>
                </a:lnTo>
                <a:lnTo>
                  <a:pt x="352" y="36"/>
                </a:lnTo>
                <a:lnTo>
                  <a:pt x="352" y="32"/>
                </a:lnTo>
                <a:lnTo>
                  <a:pt x="356" y="30"/>
                </a:lnTo>
                <a:lnTo>
                  <a:pt x="358" y="26"/>
                </a:lnTo>
                <a:lnTo>
                  <a:pt x="362" y="26"/>
                </a:lnTo>
                <a:lnTo>
                  <a:pt x="362" y="26"/>
                </a:lnTo>
                <a:lnTo>
                  <a:pt x="366" y="26"/>
                </a:lnTo>
                <a:lnTo>
                  <a:pt x="370" y="30"/>
                </a:lnTo>
                <a:lnTo>
                  <a:pt x="372" y="32"/>
                </a:lnTo>
                <a:lnTo>
                  <a:pt x="372" y="36"/>
                </a:lnTo>
                <a:lnTo>
                  <a:pt x="372" y="36"/>
                </a:lnTo>
                <a:lnTo>
                  <a:pt x="372" y="40"/>
                </a:lnTo>
                <a:lnTo>
                  <a:pt x="370" y="44"/>
                </a:lnTo>
                <a:lnTo>
                  <a:pt x="366" y="46"/>
                </a:lnTo>
                <a:lnTo>
                  <a:pt x="362" y="46"/>
                </a:lnTo>
                <a:lnTo>
                  <a:pt x="362" y="46"/>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6" name="TextBox 5"/>
          <p:cNvSpPr txBox="1"/>
          <p:nvPr/>
        </p:nvSpPr>
        <p:spPr>
          <a:xfrm>
            <a:off x="0" y="1117845"/>
            <a:ext cx="9144000" cy="772107"/>
          </a:xfrm>
          <a:prstGeom prst="rect">
            <a:avLst/>
          </a:prstGeom>
          <a:solidFill>
            <a:srgbClr val="FFFFFF">
              <a:lumMod val="95000"/>
            </a:srgbClr>
          </a:solidFill>
        </p:spPr>
        <p:txBody>
          <a:bodyPr wrap="square" lIns="324000" tIns="108000" rIns="288000" bIns="108000" rtlCol="0">
            <a:spAutoFit/>
          </a:bodyPr>
          <a:lstStyle/>
          <a:p>
            <a:r>
              <a:rPr lang="en-CA" sz="1200" kern="0" dirty="0">
                <a:solidFill>
                  <a:srgbClr val="333333"/>
                </a:solidFill>
              </a:rPr>
              <a:t>The demand for standardization, consistency, and timely delivery of data has created inherent flaws across current supply chains and reporting technologies. Specifically, blockchain has the potential to improve supply chain management based on three factors: </a:t>
            </a:r>
            <a:r>
              <a:rPr lang="en-CA" sz="1200" b="1" kern="0" dirty="0">
                <a:solidFill>
                  <a:srgbClr val="243F54"/>
                </a:solidFill>
              </a:rPr>
              <a:t>partnerships</a:t>
            </a:r>
            <a:r>
              <a:rPr lang="en-CA" sz="1200" kern="0" dirty="0"/>
              <a:t>,</a:t>
            </a:r>
            <a:r>
              <a:rPr lang="en-CA" sz="1200" b="1" kern="0" dirty="0">
                <a:solidFill>
                  <a:srgbClr val="243F54"/>
                </a:solidFill>
              </a:rPr>
              <a:t> simplified transactions</a:t>
            </a:r>
            <a:r>
              <a:rPr lang="en-CA" sz="1200" kern="0" dirty="0"/>
              <a:t>,</a:t>
            </a:r>
            <a:r>
              <a:rPr lang="en-CA" sz="1200" b="1" kern="0" dirty="0">
                <a:solidFill>
                  <a:srgbClr val="243F54"/>
                </a:solidFill>
              </a:rPr>
              <a:t> </a:t>
            </a:r>
            <a:r>
              <a:rPr lang="en-CA" sz="1200" kern="0" dirty="0">
                <a:solidFill>
                  <a:srgbClr val="333333"/>
                </a:solidFill>
              </a:rPr>
              <a:t>and </a:t>
            </a:r>
            <a:r>
              <a:rPr lang="en-CA" sz="1200" b="1" kern="0" dirty="0">
                <a:solidFill>
                  <a:srgbClr val="243F54"/>
                </a:solidFill>
              </a:rPr>
              <a:t>real-time data</a:t>
            </a:r>
            <a:r>
              <a:rPr lang="en-CA" sz="1200" kern="0" dirty="0" smtClean="0"/>
              <a:t>.</a:t>
            </a:r>
            <a:endParaRPr lang="en-US" sz="1200" dirty="0" smtClean="0"/>
          </a:p>
        </p:txBody>
      </p:sp>
      <p:sp>
        <p:nvSpPr>
          <p:cNvPr id="16" name="Rectangle 15"/>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49034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174" y="239958"/>
            <a:ext cx="8620125" cy="877887"/>
          </a:xfrm>
        </p:spPr>
        <p:txBody>
          <a:bodyPr/>
          <a:lstStyle/>
          <a:p>
            <a:r>
              <a:rPr lang="en-CA" dirty="0"/>
              <a:t>Blockchain offers a spectrum of benefits that positions it to mitigate risks in the transportation and logistics industry</a:t>
            </a:r>
          </a:p>
        </p:txBody>
      </p:sp>
      <p:grpSp>
        <p:nvGrpSpPr>
          <p:cNvPr id="55" name="Group 54"/>
          <p:cNvGrpSpPr/>
          <p:nvPr/>
        </p:nvGrpSpPr>
        <p:grpSpPr>
          <a:xfrm>
            <a:off x="1" y="1128422"/>
            <a:ext cx="9144000" cy="648000"/>
            <a:chOff x="-21156" y="1143376"/>
            <a:chExt cx="9049948" cy="648000"/>
          </a:xfrm>
        </p:grpSpPr>
        <p:sp>
          <p:nvSpPr>
            <p:cNvPr id="54" name="Rectangle 53"/>
            <p:cNvSpPr/>
            <p:nvPr/>
          </p:nvSpPr>
          <p:spPr>
            <a:xfrm>
              <a:off x="-21156" y="1143376"/>
              <a:ext cx="9049948" cy="64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9"/>
            <p:cNvSpPr txBox="1"/>
            <p:nvPr/>
          </p:nvSpPr>
          <p:spPr>
            <a:xfrm>
              <a:off x="251520" y="1215291"/>
              <a:ext cx="8598647" cy="523220"/>
            </a:xfrm>
            <a:prstGeom prst="rect">
              <a:avLst/>
            </a:prstGeom>
          </p:spPr>
          <p:txBody>
            <a:bodyPr wrap="square" rtlCol="0">
              <a:spAutoFit/>
            </a:bodyPr>
            <a:lstStyle/>
            <a:p>
              <a:r>
                <a:rPr lang="en-CA" sz="1400" dirty="0">
                  <a:solidFill>
                    <a:srgbClr val="333333"/>
                  </a:solidFill>
                </a:rPr>
                <a:t>Blockchain technology extends far beyond bitcoin. Info-Tech defines blockchain as a decentralized record book based on four key benefits: </a:t>
              </a:r>
              <a:r>
                <a:rPr lang="en-CA" sz="1400" b="1" dirty="0">
                  <a:solidFill>
                    <a:srgbClr val="333333"/>
                  </a:solidFill>
                </a:rPr>
                <a:t>transparency, integrity, efficiency,</a:t>
              </a:r>
              <a:r>
                <a:rPr lang="en-CA" sz="1400" dirty="0">
                  <a:solidFill>
                    <a:srgbClr val="333333"/>
                  </a:solidFill>
                </a:rPr>
                <a:t> and </a:t>
              </a:r>
              <a:r>
                <a:rPr lang="en-CA" sz="1400" b="1" dirty="0">
                  <a:solidFill>
                    <a:srgbClr val="333333"/>
                  </a:solidFill>
                </a:rPr>
                <a:t>security.</a:t>
              </a:r>
              <a:r>
                <a:rPr lang="en-CA" sz="1400" dirty="0">
                  <a:solidFill>
                    <a:srgbClr val="333333"/>
                  </a:solidFill>
                </a:rPr>
                <a:t> </a:t>
              </a:r>
              <a:endParaRPr lang="en-CA" sz="1400" b="1" dirty="0">
                <a:solidFill>
                  <a:srgbClr val="333333"/>
                </a:solidFill>
              </a:endParaRPr>
            </a:p>
          </p:txBody>
        </p:sp>
      </p:grpSp>
      <p:grpSp>
        <p:nvGrpSpPr>
          <p:cNvPr id="56" name="Group 55"/>
          <p:cNvGrpSpPr/>
          <p:nvPr/>
        </p:nvGrpSpPr>
        <p:grpSpPr>
          <a:xfrm>
            <a:off x="0" y="5879473"/>
            <a:ext cx="9144000" cy="648000"/>
            <a:chOff x="0" y="5806903"/>
            <a:chExt cx="9144000" cy="648000"/>
          </a:xfrm>
        </p:grpSpPr>
        <p:sp>
          <p:nvSpPr>
            <p:cNvPr id="53" name="Rectangle 52"/>
            <p:cNvSpPr/>
            <p:nvPr/>
          </p:nvSpPr>
          <p:spPr>
            <a:xfrm>
              <a:off x="0" y="5806903"/>
              <a:ext cx="9144000" cy="64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51" name="Rectangle 50"/>
            <p:cNvSpPr/>
            <p:nvPr/>
          </p:nvSpPr>
          <p:spPr>
            <a:xfrm>
              <a:off x="251520" y="5855627"/>
              <a:ext cx="8625779" cy="550552"/>
            </a:xfrm>
            <a:prstGeom prst="rect">
              <a:avLst/>
            </a:prstGeom>
            <a:no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00"/>
                </a:spcBef>
              </a:pPr>
              <a:r>
                <a:rPr lang="en-CA" sz="1400" dirty="0">
                  <a:solidFill>
                    <a:schemeClr val="tx1"/>
                  </a:solidFill>
                </a:rPr>
                <a:t>There is a common </a:t>
              </a:r>
              <a:r>
                <a:rPr lang="en-CA" sz="1400" dirty="0" smtClean="0">
                  <a:solidFill>
                    <a:schemeClr val="tx1"/>
                  </a:solidFill>
                </a:rPr>
                <a:t>misconception </a:t>
              </a:r>
              <a:r>
                <a:rPr lang="en-CA" sz="1400" dirty="0">
                  <a:solidFill>
                    <a:schemeClr val="tx1"/>
                  </a:solidFill>
                </a:rPr>
                <a:t>that blockchain = distributed ledger technology (DLT) = bitcoin. In fact, </a:t>
              </a:r>
              <a:r>
                <a:rPr lang="en-CA" sz="1400" dirty="0">
                  <a:solidFill>
                    <a:srgbClr val="333333"/>
                  </a:solidFill>
                </a:rPr>
                <a:t>blockchain is only one type of DLT and bitcoin is only one application of this technology. </a:t>
              </a:r>
            </a:p>
          </p:txBody>
        </p:sp>
      </p:grpSp>
      <p:cxnSp>
        <p:nvCxnSpPr>
          <p:cNvPr id="10" name="Straight Connector 2"/>
          <p:cNvCxnSpPr/>
          <p:nvPr/>
        </p:nvCxnSpPr>
        <p:spPr>
          <a:xfrm>
            <a:off x="1341420" y="2753808"/>
            <a:ext cx="0" cy="61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0020" y="4099800"/>
            <a:ext cx="2062800" cy="1692771"/>
          </a:xfrm>
          <a:prstGeom prst="rect">
            <a:avLst/>
          </a:prstGeom>
          <a:solidFill>
            <a:schemeClr val="bg1"/>
          </a:solidFill>
        </p:spPr>
        <p:txBody>
          <a:bodyPr wrap="square" rtlCol="0">
            <a:spAutoFit/>
          </a:bodyPr>
          <a:lstStyle/>
          <a:p>
            <a:pPr algn="ctr"/>
            <a:r>
              <a:rPr lang="en-CA" sz="1300" dirty="0"/>
              <a:t>The blockchain represents an </a:t>
            </a:r>
            <a:r>
              <a:rPr lang="en-CA" sz="1300" b="1" dirty="0"/>
              <a:t>unequivocal truth,</a:t>
            </a:r>
            <a:r>
              <a:rPr lang="en-CA" sz="1300" dirty="0"/>
              <a:t> where anyone can examine the entire transaction history. This provides never-before-seen </a:t>
            </a:r>
            <a:r>
              <a:rPr lang="en-CA" sz="1300" b="1" dirty="0"/>
              <a:t>auditability.</a:t>
            </a:r>
            <a:endParaRPr lang="en-CA" sz="1300" dirty="0">
              <a:solidFill>
                <a:srgbClr val="333333"/>
              </a:solidFill>
            </a:endParaRPr>
          </a:p>
        </p:txBody>
      </p:sp>
      <p:cxnSp>
        <p:nvCxnSpPr>
          <p:cNvPr id="5" name="Straight Connector 4"/>
          <p:cNvCxnSpPr/>
          <p:nvPr/>
        </p:nvCxnSpPr>
        <p:spPr>
          <a:xfrm>
            <a:off x="3436245" y="2753808"/>
            <a:ext cx="0" cy="6120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95958" y="4099800"/>
            <a:ext cx="2080574" cy="1692771"/>
          </a:xfrm>
          <a:prstGeom prst="rect">
            <a:avLst/>
          </a:prstGeom>
        </p:spPr>
        <p:txBody>
          <a:bodyPr wrap="square" rtlCol="0">
            <a:spAutoFit/>
          </a:bodyPr>
          <a:lstStyle/>
          <a:p>
            <a:pPr algn="ctr"/>
            <a:r>
              <a:rPr lang="en-CA" sz="1300" dirty="0"/>
              <a:t>Blockchain technology can be </a:t>
            </a:r>
            <a:r>
              <a:rPr lang="en-CA" sz="1300" b="1" dirty="0"/>
              <a:t>permissionless,</a:t>
            </a:r>
            <a:r>
              <a:rPr lang="en-CA" sz="1300" dirty="0"/>
              <a:t> meaning anyone can post new transactions, but it ensures fairness by requiring users to rely on the network’s </a:t>
            </a:r>
            <a:r>
              <a:rPr lang="en-CA" sz="1300" b="1" dirty="0"/>
              <a:t>shared protocol.</a:t>
            </a:r>
            <a:endParaRPr lang="en-CA" sz="1300" dirty="0"/>
          </a:p>
        </p:txBody>
      </p:sp>
      <p:cxnSp>
        <p:nvCxnSpPr>
          <p:cNvPr id="4" name="Straight Connector 3"/>
          <p:cNvCxnSpPr/>
          <p:nvPr/>
        </p:nvCxnSpPr>
        <p:spPr>
          <a:xfrm>
            <a:off x="5524405" y="2637696"/>
            <a:ext cx="0" cy="6120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4"/>
          <p:cNvSpPr txBox="1"/>
          <p:nvPr/>
        </p:nvSpPr>
        <p:spPr>
          <a:xfrm>
            <a:off x="4488561" y="4076496"/>
            <a:ext cx="2071688" cy="1492716"/>
          </a:xfrm>
          <a:prstGeom prst="rect">
            <a:avLst/>
          </a:prstGeom>
        </p:spPr>
        <p:txBody>
          <a:bodyPr wrap="square" rtlCol="0">
            <a:spAutoFit/>
          </a:bodyPr>
          <a:lstStyle/>
          <a:p>
            <a:pPr algn="ctr"/>
            <a:r>
              <a:rPr lang="en-CA" sz="1300" dirty="0"/>
              <a:t>By facilitating peer-to-peer transactions, the blockchain can </a:t>
            </a:r>
            <a:r>
              <a:rPr lang="en-CA" sz="1300" b="1" dirty="0"/>
              <a:t>cut third parties,</a:t>
            </a:r>
            <a:r>
              <a:rPr lang="en-CA" sz="1300" dirty="0"/>
              <a:t> minimizing settlement times and reducing high fees from payment processors. </a:t>
            </a:r>
          </a:p>
        </p:txBody>
      </p:sp>
      <p:cxnSp>
        <p:nvCxnSpPr>
          <p:cNvPr id="22" name="Straight Connector 21"/>
          <p:cNvCxnSpPr/>
          <p:nvPr/>
        </p:nvCxnSpPr>
        <p:spPr>
          <a:xfrm>
            <a:off x="7614593" y="2637696"/>
            <a:ext cx="0" cy="6120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4"/>
          <p:cNvSpPr txBox="1"/>
          <p:nvPr/>
        </p:nvSpPr>
        <p:spPr>
          <a:xfrm>
            <a:off x="6577793" y="4076496"/>
            <a:ext cx="2073600" cy="1492716"/>
          </a:xfrm>
          <a:prstGeom prst="rect">
            <a:avLst/>
          </a:prstGeom>
        </p:spPr>
        <p:txBody>
          <a:bodyPr wrap="square" rtlCol="0">
            <a:spAutoFit/>
          </a:bodyPr>
          <a:lstStyle/>
          <a:p>
            <a:pPr algn="ctr"/>
            <a:r>
              <a:rPr lang="en-CA" sz="1300" dirty="0">
                <a:solidFill>
                  <a:srgbClr val="333333"/>
                </a:solidFill>
              </a:rPr>
              <a:t>Blockchain leverages </a:t>
            </a:r>
            <a:r>
              <a:rPr lang="en-CA" sz="1300" b="1" dirty="0">
                <a:solidFill>
                  <a:srgbClr val="333333"/>
                </a:solidFill>
              </a:rPr>
              <a:t>cryptographic </a:t>
            </a:r>
            <a:r>
              <a:rPr lang="en-CA" sz="1300" b="1" dirty="0" smtClean="0">
                <a:solidFill>
                  <a:srgbClr val="333333"/>
                </a:solidFill>
              </a:rPr>
              <a:t>hashing, digital </a:t>
            </a:r>
            <a:r>
              <a:rPr lang="en-CA" sz="1300" b="1" dirty="0">
                <a:solidFill>
                  <a:srgbClr val="333333"/>
                </a:solidFill>
              </a:rPr>
              <a:t>signatures, </a:t>
            </a:r>
            <a:r>
              <a:rPr lang="en-CA" sz="1300" dirty="0">
                <a:solidFill>
                  <a:srgbClr val="333333"/>
                </a:solidFill>
              </a:rPr>
              <a:t>and </a:t>
            </a:r>
            <a:r>
              <a:rPr lang="en-CA" sz="1300" b="1" dirty="0">
                <a:solidFill>
                  <a:srgbClr val="333333"/>
                </a:solidFill>
              </a:rPr>
              <a:t>script</a:t>
            </a:r>
            <a:r>
              <a:rPr lang="en-CA" sz="1300" dirty="0">
                <a:solidFill>
                  <a:srgbClr val="333333"/>
                </a:solidFill>
              </a:rPr>
              <a:t> to become </a:t>
            </a:r>
            <a:r>
              <a:rPr lang="en-CA" sz="1300" b="1" dirty="0">
                <a:solidFill>
                  <a:srgbClr val="333333"/>
                </a:solidFill>
              </a:rPr>
              <a:t>immutable,</a:t>
            </a:r>
            <a:r>
              <a:rPr lang="en-CA" sz="1300" dirty="0">
                <a:solidFill>
                  <a:srgbClr val="333333"/>
                </a:solidFill>
              </a:rPr>
              <a:t> meaning that confirmed transactions cannot be modified.</a:t>
            </a:r>
          </a:p>
        </p:txBody>
      </p:sp>
      <p:grpSp>
        <p:nvGrpSpPr>
          <p:cNvPr id="32" name="Group 31"/>
          <p:cNvGrpSpPr/>
          <p:nvPr/>
        </p:nvGrpSpPr>
        <p:grpSpPr>
          <a:xfrm>
            <a:off x="7157393" y="3130020"/>
            <a:ext cx="914400" cy="917448"/>
            <a:chOff x="7157393" y="3184630"/>
            <a:chExt cx="914400" cy="917448"/>
          </a:xfrm>
        </p:grpSpPr>
        <p:sp>
          <p:nvSpPr>
            <p:cNvPr id="23" name="Oval 22"/>
            <p:cNvSpPr/>
            <p:nvPr/>
          </p:nvSpPr>
          <p:spPr>
            <a:xfrm>
              <a:off x="7157393" y="3184630"/>
              <a:ext cx="914400" cy="917448"/>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046" y="3407168"/>
              <a:ext cx="381094" cy="508124"/>
            </a:xfrm>
            <a:prstGeom prst="rect">
              <a:avLst/>
            </a:prstGeom>
            <a:noFill/>
          </p:spPr>
        </p:pic>
      </p:grpSp>
      <p:grpSp>
        <p:nvGrpSpPr>
          <p:cNvPr id="31" name="Group 30"/>
          <p:cNvGrpSpPr/>
          <p:nvPr/>
        </p:nvGrpSpPr>
        <p:grpSpPr>
          <a:xfrm>
            <a:off x="5067205" y="3130020"/>
            <a:ext cx="914400" cy="917448"/>
            <a:chOff x="5086094" y="3184630"/>
            <a:chExt cx="914400" cy="917448"/>
          </a:xfrm>
        </p:grpSpPr>
        <p:sp>
          <p:nvSpPr>
            <p:cNvPr id="6" name="Oval 5"/>
            <p:cNvSpPr/>
            <p:nvPr/>
          </p:nvSpPr>
          <p:spPr>
            <a:xfrm>
              <a:off x="5086094" y="3184630"/>
              <a:ext cx="914400" cy="917448"/>
            </a:xfrm>
            <a:prstGeom prst="ellipse">
              <a:avLst/>
            </a:prstGeom>
            <a:solidFill>
              <a:srgbClr val="B0C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3468">
              <a:off x="5202296" y="3367222"/>
              <a:ext cx="449859" cy="449859"/>
            </a:xfrm>
            <a:prstGeom prst="rect">
              <a:avLst/>
            </a:prstGeom>
            <a:noFill/>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5829">
              <a:off x="5578456" y="3649403"/>
              <a:ext cx="305835" cy="305835"/>
            </a:xfrm>
            <a:prstGeom prst="rect">
              <a:avLst/>
            </a:prstGeom>
            <a:noFill/>
          </p:spPr>
        </p:pic>
      </p:grpSp>
      <p:grpSp>
        <p:nvGrpSpPr>
          <p:cNvPr id="29" name="Group 28"/>
          <p:cNvGrpSpPr/>
          <p:nvPr/>
        </p:nvGrpSpPr>
        <p:grpSpPr>
          <a:xfrm>
            <a:off x="884220" y="3130020"/>
            <a:ext cx="914400" cy="917448"/>
            <a:chOff x="942720" y="3184630"/>
            <a:chExt cx="914400" cy="917448"/>
          </a:xfrm>
        </p:grpSpPr>
        <p:sp>
          <p:nvSpPr>
            <p:cNvPr id="11" name="Oval 3"/>
            <p:cNvSpPr/>
            <p:nvPr/>
          </p:nvSpPr>
          <p:spPr>
            <a:xfrm>
              <a:off x="942720" y="3184630"/>
              <a:ext cx="914400" cy="9174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2742" y="3419854"/>
              <a:ext cx="454356" cy="482753"/>
            </a:xfrm>
            <a:prstGeom prst="rect">
              <a:avLst/>
            </a:prstGeom>
            <a:noFill/>
          </p:spPr>
        </p:pic>
      </p:grpSp>
      <p:grpSp>
        <p:nvGrpSpPr>
          <p:cNvPr id="30" name="Group 29"/>
          <p:cNvGrpSpPr/>
          <p:nvPr/>
        </p:nvGrpSpPr>
        <p:grpSpPr>
          <a:xfrm>
            <a:off x="2979045" y="3130020"/>
            <a:ext cx="914400" cy="917448"/>
            <a:chOff x="3023294" y="3184630"/>
            <a:chExt cx="914400" cy="917448"/>
          </a:xfrm>
        </p:grpSpPr>
        <p:sp>
          <p:nvSpPr>
            <p:cNvPr id="7" name="Oval 6"/>
            <p:cNvSpPr/>
            <p:nvPr/>
          </p:nvSpPr>
          <p:spPr>
            <a:xfrm>
              <a:off x="3023294" y="3184630"/>
              <a:ext cx="914400" cy="917448"/>
            </a:xfrm>
            <a:prstGeom prst="ellipse">
              <a:avLst/>
            </a:prstGeom>
            <a:solidFill>
              <a:srgbClr val="629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91740" y="3474653"/>
              <a:ext cx="559733" cy="373155"/>
            </a:xfrm>
            <a:prstGeom prst="rect">
              <a:avLst/>
            </a:prstGeom>
            <a:noFill/>
          </p:spPr>
        </p:pic>
      </p:grpSp>
      <p:sp>
        <p:nvSpPr>
          <p:cNvPr id="3" name="Rounded Rectangle 2"/>
          <p:cNvSpPr/>
          <p:nvPr/>
        </p:nvSpPr>
        <p:spPr>
          <a:xfrm>
            <a:off x="342420" y="1921485"/>
            <a:ext cx="1998000" cy="871543"/>
          </a:xfrm>
          <a:prstGeom prst="roundRect">
            <a:avLst/>
          </a:prstGeom>
          <a:ln>
            <a:solidFill>
              <a:srgbClr val="2947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Transparency</a:t>
            </a:r>
          </a:p>
        </p:txBody>
      </p:sp>
      <p:sp>
        <p:nvSpPr>
          <p:cNvPr id="36" name="Rounded Rectangle 35"/>
          <p:cNvSpPr/>
          <p:nvPr/>
        </p:nvSpPr>
        <p:spPr>
          <a:xfrm>
            <a:off x="4525405" y="1921485"/>
            <a:ext cx="1998000" cy="871543"/>
          </a:xfrm>
          <a:prstGeom prst="roundRect">
            <a:avLst/>
          </a:prstGeom>
          <a:solidFill>
            <a:srgbClr val="B0C534"/>
          </a:solidFill>
          <a:ln>
            <a:solidFill>
              <a:srgbClr val="B0C5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Efficiency</a:t>
            </a:r>
          </a:p>
        </p:txBody>
      </p:sp>
      <p:sp>
        <p:nvSpPr>
          <p:cNvPr id="38" name="Rounded Rectangle 37"/>
          <p:cNvSpPr/>
          <p:nvPr/>
        </p:nvSpPr>
        <p:spPr>
          <a:xfrm>
            <a:off x="2437245" y="1921485"/>
            <a:ext cx="1998000" cy="871543"/>
          </a:xfrm>
          <a:prstGeom prst="roundRect">
            <a:avLst/>
          </a:prstGeom>
          <a:solidFill>
            <a:srgbClr val="6293BB"/>
          </a:solidFill>
          <a:ln>
            <a:solidFill>
              <a:srgbClr val="629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Integrity</a:t>
            </a:r>
          </a:p>
        </p:txBody>
      </p:sp>
      <p:sp>
        <p:nvSpPr>
          <p:cNvPr id="41" name="Rounded Rectangle 40"/>
          <p:cNvSpPr/>
          <p:nvPr/>
        </p:nvSpPr>
        <p:spPr>
          <a:xfrm>
            <a:off x="6616528" y="1921485"/>
            <a:ext cx="1996130" cy="871543"/>
          </a:xfrm>
          <a:prstGeom prst="roundRect">
            <a:avLst/>
          </a:prstGeom>
          <a:solidFill>
            <a:srgbClr val="ADADAD"/>
          </a:solid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a:solidFill>
                  <a:schemeClr val="bg1"/>
                </a:solidFill>
              </a:rPr>
              <a:t>Security</a:t>
            </a:r>
          </a:p>
        </p:txBody>
      </p:sp>
      <p:sp>
        <p:nvSpPr>
          <p:cNvPr id="34" name="Rectangle 33"/>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278806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11519" y="1131766"/>
            <a:ext cx="4623339" cy="518128"/>
          </a:xfrm>
          <a:prstGeom prst="rect">
            <a:avLst/>
          </a:prstGeom>
          <a:solidFill>
            <a:srgbClr val="6293BB"/>
          </a:solidFill>
          <a:ln>
            <a:solidFill>
              <a:srgbClr val="6293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Rectangle 2"/>
          <p:cNvSpPr/>
          <p:nvPr/>
        </p:nvSpPr>
        <p:spPr>
          <a:xfrm>
            <a:off x="0" y="1125383"/>
            <a:ext cx="4510364" cy="50860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p:cNvSpPr/>
          <p:nvPr/>
        </p:nvSpPr>
        <p:spPr>
          <a:xfrm>
            <a:off x="5" y="1642080"/>
            <a:ext cx="4567225" cy="486391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ectangle 49"/>
          <p:cNvSpPr/>
          <p:nvPr/>
        </p:nvSpPr>
        <p:spPr>
          <a:xfrm>
            <a:off x="4511134" y="1642078"/>
            <a:ext cx="4624109" cy="4863917"/>
          </a:xfrm>
          <a:prstGeom prst="rect">
            <a:avLst/>
          </a:prstGeom>
          <a:solidFill>
            <a:schemeClr val="accent3">
              <a:lumMod val="20000"/>
              <a:lumOff val="80000"/>
            </a:schemeClr>
          </a:solidFill>
          <a:ln>
            <a:solidFill>
              <a:srgbClr val="CADA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ight Arrow 42"/>
          <p:cNvSpPr/>
          <p:nvPr/>
        </p:nvSpPr>
        <p:spPr>
          <a:xfrm rot="5400000">
            <a:off x="5646482" y="2853123"/>
            <a:ext cx="2239112" cy="1044417"/>
          </a:xfrm>
          <a:prstGeom prst="rightArrow">
            <a:avLst/>
          </a:prstGeom>
          <a:gradFill flip="none" rotWithShape="1">
            <a:gsLst>
              <a:gs pos="19000">
                <a:schemeClr val="accent3">
                  <a:lumMod val="40000"/>
                  <a:lumOff val="60000"/>
                </a:schemeClr>
              </a:gs>
              <a:gs pos="0">
                <a:srgbClr val="CADAE8"/>
              </a:gs>
              <a:gs pos="79000">
                <a:schemeClr val="accent3">
                  <a:lumMod val="40000"/>
                  <a:lumOff val="60000"/>
                </a:schemeClr>
              </a:gs>
              <a:gs pos="100000">
                <a:schemeClr val="accent3">
                  <a:lumMod val="20000"/>
                  <a:lumOff val="80000"/>
                </a:schemeClr>
              </a:gs>
            </a:gsLst>
            <a:lin ang="0" scaled="1"/>
            <a:tileRect/>
          </a:gradFill>
          <a:ln>
            <a:noFill/>
          </a:ln>
          <a:effectLst>
            <a:outerShdw dist="12700" dir="2700000" algn="tl"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p:cNvSpPr>
            <a:spLocks noGrp="1"/>
          </p:cNvSpPr>
          <p:nvPr>
            <p:ph type="title"/>
          </p:nvPr>
        </p:nvSpPr>
        <p:spPr>
          <a:xfrm>
            <a:off x="257174" y="255588"/>
            <a:ext cx="8620125" cy="877887"/>
          </a:xfrm>
        </p:spPr>
        <p:txBody>
          <a:bodyPr/>
          <a:lstStyle/>
          <a:p>
            <a:r>
              <a:rPr lang="en-CA" dirty="0"/>
              <a:t>Several players associated with the financials and logistics industry will be impacted by blockchain</a:t>
            </a:r>
          </a:p>
        </p:txBody>
      </p:sp>
      <p:sp>
        <p:nvSpPr>
          <p:cNvPr id="11" name="TextBox 10"/>
          <p:cNvSpPr txBox="1"/>
          <p:nvPr/>
        </p:nvSpPr>
        <p:spPr>
          <a:xfrm>
            <a:off x="128587" y="1218500"/>
            <a:ext cx="4310060" cy="338554"/>
          </a:xfrm>
          <a:prstGeom prst="rect">
            <a:avLst/>
          </a:prstGeom>
        </p:spPr>
        <p:txBody>
          <a:bodyPr wrap="square" rtlCol="0">
            <a:spAutoFit/>
          </a:bodyPr>
          <a:lstStyle/>
          <a:p>
            <a:pPr algn="ctr"/>
            <a:r>
              <a:rPr lang="en-CA" sz="1600" b="1" dirty="0">
                <a:solidFill>
                  <a:schemeClr val="bg1"/>
                </a:solidFill>
              </a:rPr>
              <a:t>WHO WILL BE IMPACTED?</a:t>
            </a:r>
          </a:p>
        </p:txBody>
      </p:sp>
      <p:sp>
        <p:nvSpPr>
          <p:cNvPr id="12" name="TextBox 11"/>
          <p:cNvSpPr txBox="1"/>
          <p:nvPr/>
        </p:nvSpPr>
        <p:spPr>
          <a:xfrm>
            <a:off x="4714914" y="1218500"/>
            <a:ext cx="4216549" cy="338554"/>
          </a:xfrm>
          <a:prstGeom prst="rect">
            <a:avLst/>
          </a:prstGeom>
        </p:spPr>
        <p:txBody>
          <a:bodyPr wrap="square" rtlCol="0">
            <a:spAutoFit/>
          </a:bodyPr>
          <a:lstStyle/>
          <a:p>
            <a:pPr algn="ctr"/>
            <a:r>
              <a:rPr lang="en-CA" sz="1600" b="1" dirty="0">
                <a:solidFill>
                  <a:schemeClr val="bg1"/>
                </a:solidFill>
              </a:rPr>
              <a:t>WHY WILL THEY BE IMPACTED?</a:t>
            </a:r>
          </a:p>
        </p:txBody>
      </p:sp>
      <p:grpSp>
        <p:nvGrpSpPr>
          <p:cNvPr id="37" name="Group 36"/>
          <p:cNvGrpSpPr/>
          <p:nvPr/>
        </p:nvGrpSpPr>
        <p:grpSpPr>
          <a:xfrm>
            <a:off x="251198" y="2739355"/>
            <a:ext cx="4064838" cy="668265"/>
            <a:chOff x="257174" y="2684650"/>
            <a:chExt cx="4064838" cy="668265"/>
          </a:xfrm>
        </p:grpSpPr>
        <p:grpSp>
          <p:nvGrpSpPr>
            <p:cNvPr id="24" name="Group 23"/>
            <p:cNvGrpSpPr/>
            <p:nvPr/>
          </p:nvGrpSpPr>
          <p:grpSpPr>
            <a:xfrm>
              <a:off x="257174" y="2732302"/>
              <a:ext cx="573318" cy="572960"/>
              <a:chOff x="3067788" y="3316310"/>
              <a:chExt cx="583923" cy="659815"/>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788" y="3316310"/>
                <a:ext cx="420586" cy="420586"/>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37" y="3649451"/>
                <a:ext cx="326674" cy="326674"/>
              </a:xfrm>
              <a:prstGeom prst="rect">
                <a:avLst/>
              </a:prstGeom>
            </p:spPr>
          </p:pic>
        </p:grpSp>
        <p:sp>
          <p:nvSpPr>
            <p:cNvPr id="25" name="Rectangle 24"/>
            <p:cNvSpPr/>
            <p:nvPr/>
          </p:nvSpPr>
          <p:spPr>
            <a:xfrm>
              <a:off x="1032057" y="2684650"/>
              <a:ext cx="3289955" cy="668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400" b="1" dirty="0">
                  <a:solidFill>
                    <a:schemeClr val="tx1"/>
                  </a:solidFill>
                </a:rPr>
                <a:t>Manufacturers</a:t>
              </a:r>
            </a:p>
            <a:p>
              <a:r>
                <a:rPr lang="en-CA" sz="1200" dirty="0">
                  <a:solidFill>
                    <a:schemeClr val="tx1"/>
                  </a:solidFill>
                </a:rPr>
                <a:t>Manufacturers want to ensure their products have been received by customers.</a:t>
              </a:r>
            </a:p>
          </p:txBody>
        </p:sp>
      </p:grpSp>
      <p:grpSp>
        <p:nvGrpSpPr>
          <p:cNvPr id="34" name="Group 33"/>
          <p:cNvGrpSpPr/>
          <p:nvPr/>
        </p:nvGrpSpPr>
        <p:grpSpPr>
          <a:xfrm>
            <a:off x="273023" y="3696384"/>
            <a:ext cx="4021189" cy="668265"/>
            <a:chOff x="300823" y="3413779"/>
            <a:chExt cx="4021189" cy="668265"/>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23" y="3504901"/>
              <a:ext cx="486021" cy="486021"/>
            </a:xfrm>
            <a:prstGeom prst="rect">
              <a:avLst/>
            </a:prstGeom>
          </p:spPr>
        </p:pic>
        <p:sp>
          <p:nvSpPr>
            <p:cNvPr id="26" name="Rectangle 25"/>
            <p:cNvSpPr/>
            <p:nvPr/>
          </p:nvSpPr>
          <p:spPr>
            <a:xfrm>
              <a:off x="1032057" y="3413779"/>
              <a:ext cx="3289955" cy="668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400" b="1" dirty="0">
                  <a:solidFill>
                    <a:schemeClr val="tx1"/>
                  </a:solidFill>
                </a:rPr>
                <a:t>Transporters</a:t>
              </a:r>
            </a:p>
            <a:p>
              <a:r>
                <a:rPr lang="en-CA" sz="1200" dirty="0">
                  <a:solidFill>
                    <a:schemeClr val="tx1"/>
                  </a:solidFill>
                </a:rPr>
                <a:t>Those responsible for shipping goods </a:t>
              </a:r>
              <a:r>
                <a:rPr lang="en-CA" sz="1200" dirty="0" smtClean="0">
                  <a:solidFill>
                    <a:schemeClr val="tx1"/>
                  </a:solidFill>
                </a:rPr>
                <a:t>want </a:t>
              </a:r>
              <a:r>
                <a:rPr lang="en-CA" sz="1200" dirty="0">
                  <a:solidFill>
                    <a:schemeClr val="tx1"/>
                  </a:solidFill>
                </a:rPr>
                <a:t>to provide transparency for their customers.</a:t>
              </a:r>
            </a:p>
          </p:txBody>
        </p:sp>
      </p:grpSp>
      <p:grpSp>
        <p:nvGrpSpPr>
          <p:cNvPr id="35" name="Group 34"/>
          <p:cNvGrpSpPr/>
          <p:nvPr/>
        </p:nvGrpSpPr>
        <p:grpSpPr>
          <a:xfrm>
            <a:off x="318590" y="4676858"/>
            <a:ext cx="3930054" cy="668265"/>
            <a:chOff x="391958" y="4590270"/>
            <a:chExt cx="3930054" cy="668265"/>
          </a:xfrm>
        </p:grpSpPr>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58" y="4681402"/>
              <a:ext cx="303750" cy="486000"/>
            </a:xfrm>
            <a:prstGeom prst="rect">
              <a:avLst/>
            </a:prstGeom>
          </p:spPr>
        </p:pic>
        <p:sp>
          <p:nvSpPr>
            <p:cNvPr id="27" name="Rectangle 26"/>
            <p:cNvSpPr/>
            <p:nvPr/>
          </p:nvSpPr>
          <p:spPr>
            <a:xfrm>
              <a:off x="1032057" y="4590270"/>
              <a:ext cx="3289955" cy="668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400" b="1" dirty="0">
                  <a:solidFill>
                    <a:schemeClr val="tx1"/>
                  </a:solidFill>
                </a:rPr>
                <a:t>Financers</a:t>
              </a:r>
            </a:p>
            <a:p>
              <a:r>
                <a:rPr lang="en-CA" sz="1200" dirty="0">
                  <a:solidFill>
                    <a:schemeClr val="tx1"/>
                  </a:solidFill>
                </a:rPr>
                <a:t>Financial institutions want to reduce paper-based processes and customer touchpoints.</a:t>
              </a:r>
            </a:p>
          </p:txBody>
        </p:sp>
      </p:grpSp>
      <p:grpSp>
        <p:nvGrpSpPr>
          <p:cNvPr id="36" name="Group 35"/>
          <p:cNvGrpSpPr/>
          <p:nvPr/>
        </p:nvGrpSpPr>
        <p:grpSpPr>
          <a:xfrm>
            <a:off x="273028" y="5649516"/>
            <a:ext cx="4021179" cy="668265"/>
            <a:chOff x="300833" y="5766741"/>
            <a:chExt cx="4021179" cy="668265"/>
          </a:xfrm>
        </p:grpSpPr>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833" y="5857873"/>
              <a:ext cx="486000" cy="486000"/>
            </a:xfrm>
            <a:prstGeom prst="rect">
              <a:avLst/>
            </a:prstGeom>
            <a:noFill/>
          </p:spPr>
        </p:pic>
        <p:sp>
          <p:nvSpPr>
            <p:cNvPr id="28" name="Rectangle 27"/>
            <p:cNvSpPr/>
            <p:nvPr/>
          </p:nvSpPr>
          <p:spPr>
            <a:xfrm>
              <a:off x="1032057" y="5766741"/>
              <a:ext cx="3289955" cy="668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400" b="1" dirty="0">
                  <a:solidFill>
                    <a:schemeClr val="tx1"/>
                  </a:solidFill>
                </a:rPr>
                <a:t>Retailers/Buyers</a:t>
              </a:r>
            </a:p>
            <a:p>
              <a:r>
                <a:rPr lang="en-CA" sz="1200" dirty="0">
                  <a:solidFill>
                    <a:schemeClr val="tx1"/>
                  </a:solidFill>
                </a:rPr>
                <a:t>End purchasers want to track their shipments in </a:t>
              </a:r>
              <a:r>
                <a:rPr lang="en-CA" sz="1200" dirty="0" smtClean="0">
                  <a:solidFill>
                    <a:schemeClr val="tx1"/>
                  </a:solidFill>
                </a:rPr>
                <a:t>real time</a:t>
              </a:r>
              <a:r>
                <a:rPr lang="en-CA" sz="1200" dirty="0">
                  <a:solidFill>
                    <a:schemeClr val="tx1"/>
                  </a:solidFill>
                </a:rPr>
                <a:t>.</a:t>
              </a:r>
              <a:endParaRPr lang="en-CA" sz="1100" dirty="0">
                <a:solidFill>
                  <a:schemeClr val="tx1"/>
                </a:solidFill>
              </a:endParaRPr>
            </a:p>
          </p:txBody>
        </p:sp>
      </p:grpSp>
      <p:grpSp>
        <p:nvGrpSpPr>
          <p:cNvPr id="33" name="Group 32"/>
          <p:cNvGrpSpPr/>
          <p:nvPr/>
        </p:nvGrpSpPr>
        <p:grpSpPr>
          <a:xfrm>
            <a:off x="306778" y="1774511"/>
            <a:ext cx="3953679" cy="668265"/>
            <a:chOff x="368333" y="1657286"/>
            <a:chExt cx="3953679" cy="668265"/>
          </a:xfrm>
        </p:grpSpPr>
        <p:sp>
          <p:nvSpPr>
            <p:cNvPr id="30" name="Rectangle 29"/>
            <p:cNvSpPr/>
            <p:nvPr/>
          </p:nvSpPr>
          <p:spPr>
            <a:xfrm>
              <a:off x="1032057" y="1657286"/>
              <a:ext cx="3289955" cy="668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400" b="1" dirty="0">
                  <a:solidFill>
                    <a:schemeClr val="tx1"/>
                  </a:solidFill>
                </a:rPr>
                <a:t>Suppliers</a:t>
              </a:r>
              <a:endParaRPr lang="en-CA" sz="1200" dirty="0">
                <a:solidFill>
                  <a:schemeClr val="tx1"/>
                </a:solidFill>
              </a:endParaRPr>
            </a:p>
            <a:p>
              <a:r>
                <a:rPr lang="en-CA" sz="1200" dirty="0">
                  <a:solidFill>
                    <a:schemeClr val="tx1"/>
                  </a:solidFill>
                </a:rPr>
                <a:t>Suppliers want to prove their production methods to gain new customers.</a:t>
              </a:r>
              <a:endParaRPr lang="en-CA" sz="1400" dirty="0">
                <a:solidFill>
                  <a:schemeClr val="tx1"/>
                </a:solidFill>
              </a:endParaRPr>
            </a:p>
          </p:txBody>
        </p:sp>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8333" y="1748418"/>
              <a:ext cx="351000" cy="486000"/>
            </a:xfrm>
            <a:prstGeom prst="rect">
              <a:avLst/>
            </a:prstGeom>
          </p:spPr>
        </p:pic>
      </p:grpSp>
      <p:sp>
        <p:nvSpPr>
          <p:cNvPr id="39" name="TextBox 99"/>
          <p:cNvSpPr txBox="1"/>
          <p:nvPr/>
        </p:nvSpPr>
        <p:spPr>
          <a:xfrm>
            <a:off x="4939144" y="3677478"/>
            <a:ext cx="3768088" cy="1384995"/>
          </a:xfrm>
          <a:prstGeom prst="rect">
            <a:avLst/>
          </a:prstGeom>
          <a:noFill/>
        </p:spPr>
        <p:txBody>
          <a:bodyPr wrap="square" rtlCol="0" anchor="ctr">
            <a:spAutoFit/>
          </a:bodyPr>
          <a:lstStyle/>
          <a:p>
            <a:pPr algn="ctr"/>
            <a:r>
              <a:rPr lang="en-US" sz="4800" b="1" i="1" dirty="0">
                <a:solidFill>
                  <a:srgbClr val="29475F"/>
                </a:solidFill>
                <a:latin typeface="Roboto" panose="02000000000000000000" pitchFamily="2" charset="0"/>
                <a:ea typeface="Roboto" panose="02000000000000000000" pitchFamily="2" charset="0"/>
              </a:rPr>
              <a:t>20%</a:t>
            </a:r>
          </a:p>
          <a:p>
            <a:pPr algn="ctr"/>
            <a:r>
              <a:rPr lang="en-US" sz="1200" dirty="0"/>
              <a:t>The cost to process and administer trade transactions can reach up to 20% of the physical transportation costs of the associated goods.</a:t>
            </a:r>
            <a:endParaRPr lang="en-US" sz="1400" i="1" dirty="0">
              <a:latin typeface="+mj-lt"/>
            </a:endParaRPr>
          </a:p>
        </p:txBody>
      </p:sp>
      <p:grpSp>
        <p:nvGrpSpPr>
          <p:cNvPr id="42" name="Group 41"/>
          <p:cNvGrpSpPr/>
          <p:nvPr/>
        </p:nvGrpSpPr>
        <p:grpSpPr>
          <a:xfrm>
            <a:off x="4605695" y="1657286"/>
            <a:ext cx="4434987" cy="1384996"/>
            <a:chOff x="4567234" y="1880218"/>
            <a:chExt cx="4434987" cy="1384996"/>
          </a:xfrm>
        </p:grpSpPr>
        <p:sp>
          <p:nvSpPr>
            <p:cNvPr id="8" name="TextBox 99"/>
            <p:cNvSpPr txBox="1"/>
            <p:nvPr/>
          </p:nvSpPr>
          <p:spPr>
            <a:xfrm>
              <a:off x="4567234" y="1880218"/>
              <a:ext cx="1993585" cy="1384995"/>
            </a:xfrm>
            <a:prstGeom prst="rect">
              <a:avLst/>
            </a:prstGeom>
            <a:noFill/>
          </p:spPr>
          <p:txBody>
            <a:bodyPr wrap="square" rtlCol="0" anchor="ctr">
              <a:spAutoFit/>
            </a:bodyPr>
            <a:lstStyle/>
            <a:p>
              <a:pPr algn="ctr"/>
              <a:r>
                <a:rPr lang="en-US" sz="4800" b="1" i="1" dirty="0">
                  <a:solidFill>
                    <a:srgbClr val="29475F"/>
                  </a:solidFill>
                  <a:latin typeface="Roboto" panose="02000000000000000000" pitchFamily="2" charset="0"/>
                  <a:ea typeface="Roboto" panose="02000000000000000000" pitchFamily="2" charset="0"/>
                </a:rPr>
                <a:t>$4T</a:t>
              </a:r>
            </a:p>
            <a:p>
              <a:pPr algn="ctr"/>
              <a:r>
                <a:rPr lang="en-US" sz="1200" dirty="0"/>
                <a:t>in physical goods are shipped around the world each year (IBM).</a:t>
              </a:r>
              <a:endParaRPr lang="en-US" sz="1400" i="1" dirty="0">
                <a:latin typeface="+mj-lt"/>
              </a:endParaRPr>
            </a:p>
          </p:txBody>
        </p:sp>
        <p:sp>
          <p:nvSpPr>
            <p:cNvPr id="38" name="TextBox 99"/>
            <p:cNvSpPr txBox="1"/>
            <p:nvPr/>
          </p:nvSpPr>
          <p:spPr>
            <a:xfrm>
              <a:off x="6883713" y="1880219"/>
              <a:ext cx="2118508" cy="1384995"/>
            </a:xfrm>
            <a:prstGeom prst="rect">
              <a:avLst/>
            </a:prstGeom>
            <a:noFill/>
          </p:spPr>
          <p:txBody>
            <a:bodyPr wrap="square" rtlCol="0" anchor="ctr">
              <a:spAutoFit/>
            </a:bodyPr>
            <a:lstStyle/>
            <a:p>
              <a:pPr algn="ctr"/>
              <a:r>
                <a:rPr lang="en-US" sz="4800" b="1" i="1" dirty="0">
                  <a:solidFill>
                    <a:srgbClr val="29475F"/>
                  </a:solidFill>
                  <a:latin typeface="Roboto" panose="02000000000000000000" pitchFamily="2" charset="0"/>
                  <a:ea typeface="Roboto" panose="02000000000000000000" pitchFamily="2" charset="0"/>
                </a:rPr>
                <a:t>15%</a:t>
              </a:r>
            </a:p>
            <a:p>
              <a:pPr algn="ctr"/>
              <a:r>
                <a:rPr lang="en-US" sz="1200" dirty="0"/>
                <a:t>is the predicted increase in trade if international barriers were reduced (WEF). </a:t>
              </a:r>
              <a:endParaRPr lang="en-US" sz="1400" i="1" dirty="0">
                <a:latin typeface="+mj-lt"/>
              </a:endParaRPr>
            </a:p>
          </p:txBody>
        </p:sp>
        <p:sp>
          <p:nvSpPr>
            <p:cNvPr id="40" name="TextBox 39"/>
            <p:cNvSpPr txBox="1"/>
            <p:nvPr/>
          </p:nvSpPr>
          <p:spPr>
            <a:xfrm>
              <a:off x="6470316" y="2218773"/>
              <a:ext cx="503900" cy="769441"/>
            </a:xfrm>
            <a:prstGeom prst="rect">
              <a:avLst/>
            </a:prstGeom>
            <a:noFill/>
          </p:spPr>
          <p:txBody>
            <a:bodyPr wrap="square" rtlCol="0">
              <a:spAutoFit/>
            </a:bodyPr>
            <a:lstStyle/>
            <a:p>
              <a:pPr algn="ctr"/>
              <a:r>
                <a:rPr lang="en-CA" sz="4400" b="1" dirty="0">
                  <a:solidFill>
                    <a:srgbClr val="6293BB"/>
                  </a:solidFill>
                  <a:ea typeface="Roboto" panose="02000000000000000000" pitchFamily="2" charset="0"/>
                </a:rPr>
                <a:t>&amp;</a:t>
              </a:r>
            </a:p>
          </p:txBody>
        </p:sp>
      </p:grpSp>
      <p:sp>
        <p:nvSpPr>
          <p:cNvPr id="41" name="Rectangle 40"/>
          <p:cNvSpPr/>
          <p:nvPr/>
        </p:nvSpPr>
        <p:spPr>
          <a:xfrm>
            <a:off x="6322891" y="2975160"/>
            <a:ext cx="1000595" cy="769441"/>
          </a:xfrm>
          <a:prstGeom prst="rect">
            <a:avLst/>
          </a:prstGeom>
          <a:noFill/>
        </p:spPr>
        <p:txBody>
          <a:bodyPr wrap="none">
            <a:spAutoFit/>
          </a:bodyPr>
          <a:lstStyle/>
          <a:p>
            <a:pPr algn="ctr"/>
            <a:r>
              <a:rPr lang="en-US" sz="4400" b="1" dirty="0">
                <a:solidFill>
                  <a:srgbClr val="6293BB"/>
                </a:solidFill>
                <a:ea typeface="Roboto" panose="02000000000000000000" pitchFamily="2" charset="0"/>
              </a:rPr>
              <a:t>yet</a:t>
            </a:r>
            <a:endParaRPr lang="en-CA" sz="4400" dirty="0">
              <a:solidFill>
                <a:srgbClr val="6293BB"/>
              </a:solidFill>
            </a:endParaRPr>
          </a:p>
        </p:txBody>
      </p:sp>
      <p:grpSp>
        <p:nvGrpSpPr>
          <p:cNvPr id="44" name="Group 43"/>
          <p:cNvGrpSpPr/>
          <p:nvPr/>
        </p:nvGrpSpPr>
        <p:grpSpPr>
          <a:xfrm>
            <a:off x="4658361" y="5114497"/>
            <a:ext cx="4218937" cy="1320509"/>
            <a:chOff x="310684" y="1577007"/>
            <a:chExt cx="3096774" cy="1147961"/>
          </a:xfrm>
        </p:grpSpPr>
        <p:sp>
          <p:nvSpPr>
            <p:cNvPr id="45" name="Text Placeholder 12"/>
            <p:cNvSpPr txBox="1">
              <a:spLocks/>
            </p:cNvSpPr>
            <p:nvPr/>
          </p:nvSpPr>
          <p:spPr>
            <a:xfrm>
              <a:off x="323389" y="1879694"/>
              <a:ext cx="3065257" cy="845274"/>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333333"/>
                </a:buClr>
                <a:buSzPct val="100000"/>
                <a:buFont typeface="Arial" pitchFamily="34" charset="0"/>
                <a:buNone/>
              </a:pPr>
              <a:r>
                <a:rPr lang="en-CA" dirty="0" smtClean="0">
                  <a:solidFill>
                    <a:srgbClr val="333333"/>
                  </a:solidFill>
                </a:rPr>
                <a:t>The globalization of trade has poised supply chain management for disruption. Any organization with a supply chain can leverage blockchain to improve its current supply chain management practices. Consequently, this blueprint is applicable for all organizations.</a:t>
              </a:r>
              <a:endParaRPr lang="en-CA" b="1" dirty="0">
                <a:solidFill>
                  <a:srgbClr val="333333"/>
                </a:solidFill>
              </a:endParaRPr>
            </a:p>
          </p:txBody>
        </p: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684" y="1577007"/>
              <a:ext cx="3096774" cy="310556"/>
            </a:xfrm>
            <a:prstGeom prst="rect">
              <a:avLst/>
            </a:prstGeom>
          </p:spPr>
        </p:pic>
      </p:grpSp>
      <p:sp>
        <p:nvSpPr>
          <p:cNvPr id="47" name="Rectangle 4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1948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530" y="1133475"/>
            <a:ext cx="9146357" cy="5393055"/>
          </a:xfrm>
          <a:prstGeom prst="rect">
            <a:avLst/>
          </a:prstGeom>
          <a:solidFill>
            <a:schemeClr val="bg1"/>
          </a:solidFill>
        </p:spPr>
      </p:pic>
      <p:sp>
        <p:nvSpPr>
          <p:cNvPr id="12" name="Title 1"/>
          <p:cNvSpPr>
            <a:spLocks noGrp="1"/>
          </p:cNvSpPr>
          <p:nvPr>
            <p:ph type="title"/>
          </p:nvPr>
        </p:nvSpPr>
        <p:spPr>
          <a:xfrm>
            <a:off x="257174" y="255588"/>
            <a:ext cx="8620125" cy="877887"/>
          </a:xfrm>
        </p:spPr>
        <p:txBody>
          <a:bodyPr/>
          <a:lstStyle/>
          <a:p>
            <a:r>
              <a:rPr lang="en-CA" dirty="0"/>
              <a:t>Use this blueprint to drive your </a:t>
            </a:r>
            <a:r>
              <a:rPr lang="en-CA" dirty="0" smtClean="0"/>
              <a:t>blockchain </a:t>
            </a:r>
            <a:r>
              <a:rPr lang="en-CA" dirty="0"/>
              <a:t>initiative forward</a:t>
            </a:r>
          </a:p>
        </p:txBody>
      </p:sp>
      <p:sp>
        <p:nvSpPr>
          <p:cNvPr id="18" name="Rounded Rectangle 17"/>
          <p:cNvSpPr/>
          <p:nvPr/>
        </p:nvSpPr>
        <p:spPr>
          <a:xfrm>
            <a:off x="257174" y="1402441"/>
            <a:ext cx="2622801" cy="1893512"/>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Ins="180000" rtlCol="0" anchor="t"/>
          <a:lstStyle/>
          <a:p>
            <a:pPr>
              <a:spcAft>
                <a:spcPts val="600"/>
              </a:spcAft>
            </a:pPr>
            <a:r>
              <a:rPr lang="en-CA" sz="1600" b="1" dirty="0" smtClean="0">
                <a:solidFill>
                  <a:schemeClr val="tx1"/>
                </a:solidFill>
              </a:rPr>
              <a:t>  START </a:t>
            </a:r>
            <a:r>
              <a:rPr lang="en-CA" sz="1600" b="1" dirty="0">
                <a:solidFill>
                  <a:schemeClr val="tx1"/>
                </a:solidFill>
              </a:rPr>
              <a:t>LINE</a:t>
            </a:r>
          </a:p>
          <a:p>
            <a:r>
              <a:rPr lang="en-CA" sz="1200" dirty="0" smtClean="0">
                <a:solidFill>
                  <a:schemeClr val="tx1"/>
                </a:solidFill>
              </a:rPr>
              <a:t>Info-Tech’s blueprint </a:t>
            </a:r>
            <a:r>
              <a:rPr lang="en-CA" sz="1200" i="1" dirty="0" smtClean="0">
                <a:solidFill>
                  <a:schemeClr val="tx1"/>
                </a:solidFill>
              </a:rPr>
              <a:t>Demystify Blockchain</a:t>
            </a:r>
            <a:r>
              <a:rPr lang="en-CA" sz="1200" dirty="0" smtClean="0">
                <a:solidFill>
                  <a:schemeClr val="tx1"/>
                </a:solidFill>
              </a:rPr>
              <a:t> focused </a:t>
            </a:r>
            <a:r>
              <a:rPr lang="en-CA" sz="1200" dirty="0">
                <a:solidFill>
                  <a:schemeClr val="tx1"/>
                </a:solidFill>
              </a:rPr>
              <a:t>on providing a </a:t>
            </a:r>
            <a:r>
              <a:rPr lang="en-CA" sz="1200" dirty="0" smtClean="0">
                <a:solidFill>
                  <a:schemeClr val="tx1"/>
                </a:solidFill>
              </a:rPr>
              <a:t>foundational understanding </a:t>
            </a:r>
            <a:r>
              <a:rPr lang="en-CA" sz="1200" dirty="0">
                <a:solidFill>
                  <a:schemeClr val="tx1"/>
                </a:solidFill>
              </a:rPr>
              <a:t>of blockchain technology and </a:t>
            </a:r>
            <a:r>
              <a:rPr lang="en-CA" sz="1200" dirty="0" smtClean="0">
                <a:solidFill>
                  <a:schemeClr val="tx1"/>
                </a:solidFill>
              </a:rPr>
              <a:t>analyzing </a:t>
            </a:r>
            <a:r>
              <a:rPr lang="en-CA" sz="1200" dirty="0">
                <a:solidFill>
                  <a:schemeClr val="tx1"/>
                </a:solidFill>
              </a:rPr>
              <a:t>its alignment to your </a:t>
            </a:r>
            <a:r>
              <a:rPr lang="en-CA" sz="1200" dirty="0" smtClean="0">
                <a:solidFill>
                  <a:schemeClr val="tx1"/>
                </a:solidFill>
              </a:rPr>
              <a:t>organization</a:t>
            </a:r>
            <a:r>
              <a:rPr lang="en-CA" sz="1200" dirty="0">
                <a:solidFill>
                  <a:schemeClr val="tx1"/>
                </a:solidFill>
              </a:rPr>
              <a:t>.</a:t>
            </a:r>
            <a:endParaRPr lang="en-CA" sz="1400" dirty="0">
              <a:solidFill>
                <a:schemeClr val="tx1"/>
              </a:solidFill>
            </a:endParaRPr>
          </a:p>
        </p:txBody>
      </p:sp>
      <p:grpSp>
        <p:nvGrpSpPr>
          <p:cNvPr id="25" name="Group 24"/>
          <p:cNvGrpSpPr/>
          <p:nvPr/>
        </p:nvGrpSpPr>
        <p:grpSpPr>
          <a:xfrm>
            <a:off x="6093869" y="4253850"/>
            <a:ext cx="2783430" cy="2069011"/>
            <a:chOff x="495960" y="1173168"/>
            <a:chExt cx="2922162" cy="2069011"/>
          </a:xfrm>
          <a:solidFill>
            <a:schemeClr val="bg1"/>
          </a:solidFill>
        </p:grpSpPr>
        <p:sp>
          <p:nvSpPr>
            <p:cNvPr id="26" name="Rounded Rectangle 25"/>
            <p:cNvSpPr/>
            <p:nvPr/>
          </p:nvSpPr>
          <p:spPr>
            <a:xfrm>
              <a:off x="676649" y="1348667"/>
              <a:ext cx="2741473" cy="1893512"/>
            </a:xfrm>
            <a:prstGeom prst="roundRect">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rIns="97200" rtlCol="0" anchor="t"/>
            <a:lstStyle/>
            <a:p>
              <a:pPr>
                <a:spcAft>
                  <a:spcPts val="600"/>
                </a:spcAft>
              </a:pPr>
              <a:r>
                <a:rPr lang="en-CA" sz="1600" dirty="0">
                  <a:solidFill>
                    <a:schemeClr val="tx1"/>
                  </a:solidFill>
                </a:rPr>
                <a:t>  </a:t>
              </a:r>
              <a:r>
                <a:rPr lang="en-CA" sz="1600" b="1" dirty="0">
                  <a:solidFill>
                    <a:schemeClr val="tx1"/>
                  </a:solidFill>
                </a:rPr>
                <a:t>PHASE </a:t>
              </a:r>
              <a:r>
                <a:rPr lang="en-CA" sz="1600" b="1" dirty="0" smtClean="0">
                  <a:solidFill>
                    <a:schemeClr val="tx1"/>
                  </a:solidFill>
                </a:rPr>
                <a:t>3</a:t>
              </a:r>
            </a:p>
            <a:p>
              <a:pPr>
                <a:spcAft>
                  <a:spcPts val="600"/>
                </a:spcAft>
              </a:pPr>
              <a:r>
                <a:rPr lang="en-CA" sz="1200" dirty="0" smtClean="0">
                  <a:solidFill>
                    <a:schemeClr val="tx1"/>
                  </a:solidFill>
                </a:rPr>
                <a:t>The </a:t>
              </a:r>
              <a:r>
                <a:rPr lang="en-CA" sz="1200" dirty="0">
                  <a:solidFill>
                    <a:schemeClr val="tx1"/>
                  </a:solidFill>
                </a:rPr>
                <a:t>final section of this </a:t>
              </a:r>
              <a:r>
                <a:rPr lang="en-CA" sz="1200" dirty="0" smtClean="0">
                  <a:solidFill>
                    <a:schemeClr val="tx1"/>
                  </a:solidFill>
                </a:rPr>
                <a:t>blueprint </a:t>
              </a:r>
              <a:r>
                <a:rPr lang="en-CA" sz="1200" dirty="0">
                  <a:solidFill>
                    <a:schemeClr val="tx1"/>
                  </a:solidFill>
                </a:rPr>
                <a:t>works to build the </a:t>
              </a:r>
              <a:r>
                <a:rPr lang="en-CA" sz="1200" dirty="0" smtClean="0">
                  <a:solidFill>
                    <a:schemeClr val="tx1"/>
                  </a:solidFill>
                </a:rPr>
                <a:t>business </a:t>
              </a:r>
              <a:r>
                <a:rPr lang="en-CA" sz="1200" dirty="0">
                  <a:solidFill>
                    <a:schemeClr val="tx1"/>
                  </a:solidFill>
                </a:rPr>
                <a:t>case for your </a:t>
              </a:r>
              <a:r>
                <a:rPr lang="en-CA" sz="1200" dirty="0" smtClean="0">
                  <a:solidFill>
                    <a:schemeClr val="tx1"/>
                  </a:solidFill>
                </a:rPr>
                <a:t>blockchain </a:t>
              </a:r>
              <a:r>
                <a:rPr lang="en-CA" sz="1200" dirty="0">
                  <a:solidFill>
                    <a:schemeClr val="tx1"/>
                  </a:solidFill>
                </a:rPr>
                <a:t>use case and </a:t>
              </a:r>
              <a:r>
                <a:rPr lang="en-CA" sz="1200" dirty="0" smtClean="0">
                  <a:solidFill>
                    <a:schemeClr val="tx1"/>
                  </a:solidFill>
                </a:rPr>
                <a:t>provide </a:t>
              </a:r>
              <a:r>
                <a:rPr lang="en-CA" sz="1200" dirty="0">
                  <a:solidFill>
                    <a:schemeClr val="tx1"/>
                  </a:solidFill>
                </a:rPr>
                <a:t>you with Info-Tech’s </a:t>
              </a:r>
              <a:r>
                <a:rPr lang="en-CA" sz="1200" dirty="0" smtClean="0">
                  <a:solidFill>
                    <a:schemeClr val="tx1"/>
                  </a:solidFill>
                </a:rPr>
                <a:t>guiding principles </a:t>
              </a:r>
              <a:r>
                <a:rPr lang="en-CA" sz="1200" dirty="0">
                  <a:solidFill>
                    <a:schemeClr val="tx1"/>
                  </a:solidFill>
                </a:rPr>
                <a:t>for </a:t>
              </a:r>
              <a:r>
                <a:rPr lang="en-CA" sz="1200" dirty="0" smtClean="0">
                  <a:solidFill>
                    <a:schemeClr val="tx1"/>
                  </a:solidFill>
                </a:rPr>
                <a:t>approaching blockchain</a:t>
              </a:r>
              <a:r>
                <a:rPr lang="en-CA" sz="1200" dirty="0">
                  <a:solidFill>
                    <a:schemeClr val="tx1"/>
                  </a:solidFill>
                </a:rPr>
                <a:t>.</a:t>
              </a:r>
            </a:p>
          </p:txBody>
        </p:sp>
        <p:sp>
          <p:nvSpPr>
            <p:cNvPr id="27" name="Oval 26"/>
            <p:cNvSpPr/>
            <p:nvPr/>
          </p:nvSpPr>
          <p:spPr>
            <a:xfrm>
              <a:off x="495960" y="1173168"/>
              <a:ext cx="468000" cy="432000"/>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accent1"/>
                  </a:solidFill>
                </a:rPr>
                <a:t>3</a:t>
              </a:r>
            </a:p>
          </p:txBody>
        </p:sp>
      </p:grpSp>
      <p:grpSp>
        <p:nvGrpSpPr>
          <p:cNvPr id="28" name="Group 27"/>
          <p:cNvGrpSpPr/>
          <p:nvPr/>
        </p:nvGrpSpPr>
        <p:grpSpPr>
          <a:xfrm>
            <a:off x="2081214" y="4157461"/>
            <a:ext cx="2805089" cy="2069011"/>
            <a:chOff x="495960" y="1173168"/>
            <a:chExt cx="2805089" cy="2069011"/>
          </a:xfrm>
          <a:solidFill>
            <a:schemeClr val="bg1"/>
          </a:solidFill>
        </p:grpSpPr>
        <p:sp>
          <p:nvSpPr>
            <p:cNvPr id="29" name="Rounded Rectangle 28"/>
            <p:cNvSpPr/>
            <p:nvPr/>
          </p:nvSpPr>
          <p:spPr>
            <a:xfrm>
              <a:off x="676649" y="1348667"/>
              <a:ext cx="2624400" cy="1893512"/>
            </a:xfrm>
            <a:prstGeom prst="roundRect">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CA" dirty="0"/>
                <a:t>  </a:t>
              </a:r>
              <a:r>
                <a:rPr lang="en-CA" sz="1600" b="1" dirty="0">
                  <a:solidFill>
                    <a:schemeClr val="tx1"/>
                  </a:solidFill>
                </a:rPr>
                <a:t>PHASE 1</a:t>
              </a:r>
            </a:p>
            <a:p>
              <a:r>
                <a:rPr lang="en-CA" sz="1200" dirty="0">
                  <a:solidFill>
                    <a:schemeClr val="tx1"/>
                  </a:solidFill>
                </a:rPr>
                <a:t>The first part of this blueprint </a:t>
              </a:r>
            </a:p>
            <a:p>
              <a:r>
                <a:rPr lang="en-CA" sz="1200" dirty="0">
                  <a:solidFill>
                    <a:schemeClr val="tx1"/>
                  </a:solidFill>
                </a:rPr>
                <a:t>helps to define the disruptive potential of blockchain </a:t>
              </a:r>
              <a:r>
                <a:rPr lang="en-CA" sz="1200" dirty="0" smtClean="0">
                  <a:solidFill>
                    <a:schemeClr val="tx1"/>
                  </a:solidFill>
                </a:rPr>
                <a:t>in </a:t>
              </a:r>
              <a:r>
                <a:rPr lang="en-CA" sz="1200" dirty="0">
                  <a:solidFill>
                    <a:schemeClr val="tx1"/>
                  </a:solidFill>
                </a:rPr>
                <a:t>the </a:t>
              </a:r>
            </a:p>
            <a:p>
              <a:r>
                <a:rPr lang="en-CA" sz="1200" dirty="0">
                  <a:solidFill>
                    <a:schemeClr val="tx1"/>
                  </a:solidFill>
                </a:rPr>
                <a:t>transportation and </a:t>
              </a:r>
              <a:r>
                <a:rPr lang="en-CA" sz="1200" dirty="0" smtClean="0">
                  <a:solidFill>
                    <a:schemeClr val="tx1"/>
                  </a:solidFill>
                </a:rPr>
                <a:t>reporting of </a:t>
              </a:r>
              <a:r>
                <a:rPr lang="en-CA" sz="1200" dirty="0">
                  <a:solidFill>
                    <a:schemeClr val="tx1"/>
                  </a:solidFill>
                </a:rPr>
                <a:t>information by analyzing how it </a:t>
              </a:r>
            </a:p>
            <a:p>
              <a:r>
                <a:rPr lang="en-CA" sz="1200" dirty="0">
                  <a:solidFill>
                    <a:schemeClr val="tx1"/>
                  </a:solidFill>
                </a:rPr>
                <a:t>could impact the value chain.</a:t>
              </a:r>
              <a:endParaRPr lang="en-CA" sz="1200" dirty="0"/>
            </a:p>
          </p:txBody>
        </p:sp>
        <p:sp>
          <p:nvSpPr>
            <p:cNvPr id="30" name="Oval 29"/>
            <p:cNvSpPr/>
            <p:nvPr/>
          </p:nvSpPr>
          <p:spPr>
            <a:xfrm>
              <a:off x="495960" y="1173168"/>
              <a:ext cx="468000" cy="432000"/>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accent1"/>
                  </a:solidFill>
                </a:rPr>
                <a:t>1</a:t>
              </a:r>
            </a:p>
          </p:txBody>
        </p:sp>
      </p:grpSp>
      <p:grpSp>
        <p:nvGrpSpPr>
          <p:cNvPr id="31" name="Group 30"/>
          <p:cNvGrpSpPr/>
          <p:nvPr/>
        </p:nvGrpSpPr>
        <p:grpSpPr>
          <a:xfrm>
            <a:off x="4087542" y="1226942"/>
            <a:ext cx="2805089" cy="2069011"/>
            <a:chOff x="495960" y="1173168"/>
            <a:chExt cx="2805089" cy="2069011"/>
          </a:xfrm>
          <a:solidFill>
            <a:schemeClr val="bg1"/>
          </a:solidFill>
        </p:grpSpPr>
        <p:sp>
          <p:nvSpPr>
            <p:cNvPr id="32" name="Rounded Rectangle 31"/>
            <p:cNvSpPr/>
            <p:nvPr/>
          </p:nvSpPr>
          <p:spPr>
            <a:xfrm>
              <a:off x="676649" y="1348667"/>
              <a:ext cx="2624400" cy="1893512"/>
            </a:xfrm>
            <a:prstGeom prst="roundRect">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a:spcAft>
                  <a:spcPts val="600"/>
                </a:spcAft>
              </a:pPr>
              <a:r>
                <a:rPr lang="en-CA" sz="1600" b="1" dirty="0"/>
                <a:t>  </a:t>
              </a:r>
              <a:r>
                <a:rPr lang="en-CA" sz="1600" b="1" dirty="0">
                  <a:solidFill>
                    <a:schemeClr val="tx1"/>
                  </a:solidFill>
                </a:rPr>
                <a:t>PHASE 2</a:t>
              </a:r>
            </a:p>
            <a:p>
              <a:r>
                <a:rPr lang="en-CA" sz="1200" dirty="0">
                  <a:solidFill>
                    <a:schemeClr val="tx1"/>
                  </a:solidFill>
                </a:rPr>
                <a:t>Phase 2 </a:t>
              </a:r>
              <a:r>
                <a:rPr lang="en-CA" sz="1200" dirty="0" smtClean="0">
                  <a:solidFill>
                    <a:schemeClr val="tx1"/>
                  </a:solidFill>
                </a:rPr>
                <a:t>helps </a:t>
              </a:r>
              <a:r>
                <a:rPr lang="en-CA" sz="1200" dirty="0">
                  <a:solidFill>
                    <a:schemeClr val="tx1"/>
                  </a:solidFill>
                </a:rPr>
                <a:t>you to </a:t>
              </a:r>
              <a:r>
                <a:rPr lang="en-CA" sz="1200" dirty="0" smtClean="0">
                  <a:solidFill>
                    <a:schemeClr val="tx1"/>
                  </a:solidFill>
                </a:rPr>
                <a:t>brainstorm </a:t>
              </a:r>
              <a:r>
                <a:rPr lang="en-CA" sz="1200" dirty="0">
                  <a:solidFill>
                    <a:schemeClr val="tx1"/>
                  </a:solidFill>
                </a:rPr>
                <a:t>a set of blockchain </a:t>
              </a:r>
              <a:r>
                <a:rPr lang="en-CA" sz="1200" dirty="0" smtClean="0">
                  <a:solidFill>
                    <a:schemeClr val="tx1"/>
                  </a:solidFill>
                </a:rPr>
                <a:t>use </a:t>
              </a:r>
              <a:r>
                <a:rPr lang="en-CA" sz="1200" dirty="0">
                  <a:solidFill>
                    <a:schemeClr val="tx1"/>
                  </a:solidFill>
                </a:rPr>
                <a:t>cases for your organization </a:t>
              </a:r>
              <a:r>
                <a:rPr lang="en-CA" sz="1200" dirty="0" smtClean="0">
                  <a:solidFill>
                    <a:schemeClr val="tx1"/>
                  </a:solidFill>
                </a:rPr>
                <a:t>and </a:t>
              </a:r>
              <a:r>
                <a:rPr lang="en-CA" sz="1200" dirty="0">
                  <a:solidFill>
                    <a:schemeClr val="tx1"/>
                  </a:solidFill>
                </a:rPr>
                <a:t>determine </a:t>
              </a:r>
              <a:r>
                <a:rPr lang="en-CA" sz="1200" dirty="0" smtClean="0">
                  <a:solidFill>
                    <a:schemeClr val="tx1"/>
                  </a:solidFill>
                </a:rPr>
                <a:t>the one that best fits with your </a:t>
              </a:r>
              <a:r>
                <a:rPr lang="en-CA" sz="1200" dirty="0">
                  <a:solidFill>
                    <a:schemeClr val="tx1"/>
                  </a:solidFill>
                </a:rPr>
                <a:t>ability to use </a:t>
              </a:r>
              <a:r>
                <a:rPr lang="en-CA" sz="1200" dirty="0" smtClean="0">
                  <a:solidFill>
                    <a:schemeClr val="tx1"/>
                  </a:solidFill>
                </a:rPr>
                <a:t>it </a:t>
              </a:r>
              <a:r>
                <a:rPr lang="en-CA" sz="1200" dirty="0">
                  <a:solidFill>
                    <a:schemeClr val="tx1"/>
                  </a:solidFill>
                </a:rPr>
                <a:t>for compliance and reporting </a:t>
              </a:r>
              <a:r>
                <a:rPr lang="en-CA" sz="1200" dirty="0" smtClean="0">
                  <a:solidFill>
                    <a:schemeClr val="tx1"/>
                  </a:solidFill>
                </a:rPr>
                <a:t>(i.e</a:t>
              </a:r>
              <a:r>
                <a:rPr lang="en-CA" sz="1200" dirty="0">
                  <a:solidFill>
                    <a:schemeClr val="tx1"/>
                  </a:solidFill>
                </a:rPr>
                <a:t>. consistency, constancy, reportability).</a:t>
              </a:r>
              <a:endParaRPr lang="en-CA" sz="1200" b="1" dirty="0">
                <a:solidFill>
                  <a:schemeClr val="tx1"/>
                </a:solidFill>
              </a:endParaRPr>
            </a:p>
            <a:p>
              <a:endParaRPr lang="en-CA" sz="1600" b="1" dirty="0"/>
            </a:p>
          </p:txBody>
        </p:sp>
        <p:sp>
          <p:nvSpPr>
            <p:cNvPr id="33" name="Oval 32"/>
            <p:cNvSpPr/>
            <p:nvPr/>
          </p:nvSpPr>
          <p:spPr>
            <a:xfrm>
              <a:off x="495960" y="1173168"/>
              <a:ext cx="468000" cy="432000"/>
            </a:xfrm>
            <a:prstGeom prst="ellipse">
              <a:avLst/>
            </a:pr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chemeClr val="accent1"/>
                  </a:solidFill>
                </a:rPr>
                <a:t>2</a:t>
              </a:r>
            </a:p>
          </p:txBody>
        </p:sp>
      </p:grpSp>
      <p:cxnSp>
        <p:nvCxnSpPr>
          <p:cNvPr id="4" name="Straight Connector 3"/>
          <p:cNvCxnSpPr>
            <a:stCxn id="18" idx="2"/>
            <a:endCxn id="29" idx="0"/>
          </p:cNvCxnSpPr>
          <p:nvPr/>
        </p:nvCxnSpPr>
        <p:spPr>
          <a:xfrm>
            <a:off x="1568575" y="3295953"/>
            <a:ext cx="1764000" cy="1037007"/>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580431" y="3334053"/>
            <a:ext cx="1976069" cy="1037007"/>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443606" y="3365500"/>
            <a:ext cx="1966595" cy="942060"/>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9574">
            <a:off x="2503467" y="3326950"/>
            <a:ext cx="713390" cy="594492"/>
          </a:xfrm>
          <a:prstGeom prst="rect">
            <a:avLst/>
          </a:prstGeom>
        </p:spPr>
      </p:pic>
      <p:sp>
        <p:nvSpPr>
          <p:cNvPr id="19" name="Rectangle 18"/>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33788513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1751</Words>
  <Application>Microsoft Office PowerPoint</Application>
  <PresentationFormat>On-screen Show (4:3)</PresentationFormat>
  <Paragraphs>168</Paragraphs>
  <Slides>12</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12</vt:i4>
      </vt:variant>
      <vt:variant>
        <vt:lpstr>Custom Shows</vt:lpstr>
      </vt:variant>
      <vt:variant>
        <vt:i4>1</vt:i4>
      </vt:variant>
    </vt:vector>
  </HeadingPairs>
  <TitlesOfParts>
    <vt:vector size="20" baseType="lpstr">
      <vt:lpstr>Arial</vt:lpstr>
      <vt:lpstr>Calibri</vt:lpstr>
      <vt:lpstr>Georgia</vt:lpstr>
      <vt:lpstr>Roboto</vt:lpstr>
      <vt:lpstr>Times New Roman</vt:lpstr>
      <vt:lpstr>Wingdings</vt:lpstr>
      <vt:lpstr>Theme1</vt:lpstr>
      <vt:lpstr>PowerPoint Presentation</vt:lpstr>
      <vt:lpstr>PowerPoint Presentation</vt:lpstr>
      <vt:lpstr>Our understanding of the problem</vt:lpstr>
      <vt:lpstr>Executive summary</vt:lpstr>
      <vt:lpstr>Blockchain is already being deployed across all industries</vt:lpstr>
      <vt:lpstr>Inherent flaws across all supply chains make blockchain a boon for financials and other organizations</vt:lpstr>
      <vt:lpstr>Blockchain offers a spectrum of benefits that positions it to mitigate risks in the transportation and logistics industry</vt:lpstr>
      <vt:lpstr>Several players associated with the financials and logistics industry will be impacted by blockchain</vt:lpstr>
      <vt:lpstr>Use this blueprint to drive your blockchain initiative forward</vt:lpstr>
      <vt:lpstr>Info-Tech is building a library to support your blockchain interest and initiatives</vt:lpstr>
      <vt:lpstr>Use these icons to help direct you as you navigate this research </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2018-07-24T12:45:50Z</dcterms:created>
  <dcterms:modified xsi:type="dcterms:W3CDTF">2018-07-24T12:45:56Z</dcterms:modified>
</cp:coreProperties>
</file>