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8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0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714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2" r:id="rId3"/>
    <p:sldId id="424" r:id="rId4"/>
    <p:sldId id="512" r:id="rId5"/>
    <p:sldId id="260" r:id="rId6"/>
    <p:sldId id="387" r:id="rId7"/>
    <p:sldId id="261" r:id="rId8"/>
    <p:sldId id="270" r:id="rId9"/>
    <p:sldId id="271" r:id="rId10"/>
    <p:sldId id="273" r:id="rId11"/>
    <p:sldId id="277" r:id="rId12"/>
    <p:sldId id="513" r:id="rId13"/>
  </p:sldIdLst>
  <p:sldSz cx="9144000" cy="6858000" type="screen4x3"/>
  <p:notesSz cx="6950075" cy="9236075"/>
  <p:custDataLst>
    <p:tags r:id="rId1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173">
          <p15:clr>
            <a:srgbClr val="A4A3A4"/>
          </p15:clr>
        </p15:guide>
        <p15:guide id="3" orient="horz" pos="432">
          <p15:clr>
            <a:srgbClr val="A4A3A4"/>
          </p15:clr>
        </p15:guide>
        <p15:guide id="4" orient="horz" pos="1958">
          <p15:clr>
            <a:srgbClr val="A4A3A4"/>
          </p15:clr>
        </p15:guide>
        <p15:guide id="5" orient="horz" pos="4291">
          <p15:clr>
            <a:srgbClr val="A4A3A4"/>
          </p15:clr>
        </p15:guide>
        <p15:guide id="6" orient="horz" pos="2995">
          <p15:clr>
            <a:srgbClr val="A4A3A4"/>
          </p15:clr>
        </p15:guide>
        <p15:guide id="7" orient="horz" pos="691">
          <p15:clr>
            <a:srgbClr val="A4A3A4"/>
          </p15:clr>
        </p15:guide>
        <p15:guide id="8" orient="horz" pos="2477">
          <p15:clr>
            <a:srgbClr val="A4A3A4"/>
          </p15:clr>
        </p15:guide>
        <p15:guide id="9" orient="horz" pos="3542">
          <p15:clr>
            <a:srgbClr val="A4A3A4"/>
          </p15:clr>
        </p15:guide>
        <p15:guide id="10" pos="230">
          <p15:clr>
            <a:srgbClr val="A4A3A4"/>
          </p15:clr>
        </p15:guide>
        <p15:guide id="11" pos="979">
          <p15:clr>
            <a:srgbClr val="A4A3A4"/>
          </p15:clr>
        </p15:guide>
        <p15:guide id="12" pos="202">
          <p15:clr>
            <a:srgbClr val="A4A3A4"/>
          </p15:clr>
        </p15:guide>
        <p15:guide id="13" pos="5616">
          <p15:clr>
            <a:srgbClr val="A4A3A4"/>
          </p15:clr>
        </p15:guide>
        <p15:guide id="14" pos="5098">
          <p15:clr>
            <a:srgbClr val="A4A3A4"/>
          </p15:clr>
        </p15:guide>
        <p15:guide id="15" pos="4579">
          <p15:clr>
            <a:srgbClr val="A4A3A4"/>
          </p15:clr>
        </p15:guide>
        <p15:guide id="16" pos="691">
          <p15:clr>
            <a:srgbClr val="A4A3A4"/>
          </p15:clr>
        </p15:guide>
        <p15:guide id="17" pos="3571">
          <p15:clr>
            <a:srgbClr val="A4A3A4"/>
          </p15:clr>
        </p15:guide>
        <p15:guide id="18" pos="3600">
          <p15:clr>
            <a:srgbClr val="A4A3A4"/>
          </p15:clr>
        </p15:guide>
        <p15:guide id="19" pos="2477">
          <p15:clr>
            <a:srgbClr val="A4A3A4"/>
          </p15:clr>
        </p15:guide>
        <p15:guide id="20" pos="40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6B41"/>
    <a:srgbClr val="C77709"/>
    <a:srgbClr val="000000"/>
    <a:srgbClr val="B0C341"/>
    <a:srgbClr val="D17D08"/>
    <a:srgbClr val="C8DAE8"/>
    <a:srgbClr val="92B5D0"/>
    <a:srgbClr val="C4BE98"/>
    <a:srgbClr val="746B41"/>
    <a:srgbClr val="90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ADBE8-7580-8044-A107-E1F0AA1F8B29}" v="1853" dt="2018-05-03T00:52:40.702"/>
    <p1510:client id="{87B31E56-5634-444C-90B3-90925AFE38A4}" v="133" dt="2018-05-03T01:14:43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6586" autoAdjust="0"/>
  </p:normalViewPr>
  <p:slideViewPr>
    <p:cSldViewPr snapToGrid="0">
      <p:cViewPr varScale="1">
        <p:scale>
          <a:sx n="88" d="100"/>
          <a:sy n="88" d="100"/>
        </p:scale>
        <p:origin x="2016" y="96"/>
      </p:cViewPr>
      <p:guideLst>
        <p:guide orient="horz" pos="4032"/>
        <p:guide orient="horz" pos="173"/>
        <p:guide orient="horz" pos="432"/>
        <p:guide orient="horz" pos="1958"/>
        <p:guide orient="horz" pos="4291"/>
        <p:guide orient="horz" pos="2995"/>
        <p:guide orient="horz" pos="691"/>
        <p:guide orient="horz" pos="2477"/>
        <p:guide orient="horz" pos="3542"/>
        <p:guide pos="230"/>
        <p:guide pos="979"/>
        <p:guide pos="202"/>
        <p:guide pos="5616"/>
        <p:guide pos="5098"/>
        <p:guide pos="4579"/>
        <p:guide pos="691"/>
        <p:guide pos="3571"/>
        <p:guide pos="3600"/>
        <p:guide pos="2477"/>
        <p:guide pos="40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ry Fretz" userId="d76fb736-0253-41a1-815d-ba1f79e12da2" providerId="ADAL" clId="{87B31E56-5634-444C-90B3-90925AFE38A4}"/>
    <pc:docChg chg="custSel modSld">
      <pc:chgData name="Larry Fretz" userId="d76fb736-0253-41a1-815d-ba1f79e12da2" providerId="ADAL" clId="{87B31E56-5634-444C-90B3-90925AFE38A4}" dt="2018-05-03T01:14:43.631" v="132" actId="20577"/>
      <pc:docMkLst>
        <pc:docMk/>
      </pc:docMkLst>
      <pc:sldChg chg="modNotesTx">
        <pc:chgData name="Larry Fretz" userId="d76fb736-0253-41a1-815d-ba1f79e12da2" providerId="ADAL" clId="{87B31E56-5634-444C-90B3-90925AFE38A4}" dt="2018-05-03T01:00:53.851" v="10" actId="20577"/>
        <pc:sldMkLst>
          <pc:docMk/>
          <pc:sldMk cId="1406630338" sldId="261"/>
        </pc:sldMkLst>
      </pc:sldChg>
      <pc:sldChg chg="delSp">
        <pc:chgData name="Larry Fretz" userId="d76fb736-0253-41a1-815d-ba1f79e12da2" providerId="ADAL" clId="{87B31E56-5634-444C-90B3-90925AFE38A4}" dt="2018-05-03T01:01:27.340" v="13" actId="478"/>
        <pc:sldMkLst>
          <pc:docMk/>
          <pc:sldMk cId="3581869285" sldId="273"/>
        </pc:sldMkLst>
        <pc:spChg chg="del">
          <ac:chgData name="Larry Fretz" userId="d76fb736-0253-41a1-815d-ba1f79e12da2" providerId="ADAL" clId="{87B31E56-5634-444C-90B3-90925AFE38A4}" dt="2018-05-03T01:01:27.340" v="13" actId="478"/>
          <ac:spMkLst>
            <pc:docMk/>
            <pc:sldMk cId="3581869285" sldId="273"/>
            <ac:spMk id="2" creationId="{026988FC-9728-4D12-8075-477CAD6F06FA}"/>
          </ac:spMkLst>
        </pc:spChg>
      </pc:sldChg>
      <pc:sldChg chg="modNotesTx">
        <pc:chgData name="Larry Fretz" userId="d76fb736-0253-41a1-815d-ba1f79e12da2" providerId="ADAL" clId="{87B31E56-5634-444C-90B3-90925AFE38A4}" dt="2018-05-03T01:04:03.606" v="39" actId="20577"/>
        <pc:sldMkLst>
          <pc:docMk/>
          <pc:sldMk cId="2454862664" sldId="321"/>
        </pc:sldMkLst>
      </pc:sldChg>
      <pc:sldChg chg="modSp delCm modNotesTx">
        <pc:chgData name="Larry Fretz" userId="d76fb736-0253-41a1-815d-ba1f79e12da2" providerId="ADAL" clId="{87B31E56-5634-444C-90B3-90925AFE38A4}" dt="2018-05-03T01:02:57.580" v="32" actId="207"/>
        <pc:sldMkLst>
          <pc:docMk/>
          <pc:sldMk cId="1416573310" sldId="322"/>
        </pc:sldMkLst>
        <pc:spChg chg="mod">
          <ac:chgData name="Larry Fretz" userId="d76fb736-0253-41a1-815d-ba1f79e12da2" providerId="ADAL" clId="{87B31E56-5634-444C-90B3-90925AFE38A4}" dt="2018-05-03T01:02:57.580" v="32" actId="207"/>
          <ac:spMkLst>
            <pc:docMk/>
            <pc:sldMk cId="1416573310" sldId="322"/>
            <ac:spMk id="67" creationId="{00000000-0000-0000-0000-000000000000}"/>
          </ac:spMkLst>
        </pc:spChg>
      </pc:sldChg>
      <pc:sldChg chg="delCm">
        <pc:chgData name="Larry Fretz" userId="d76fb736-0253-41a1-815d-ba1f79e12da2" providerId="ADAL" clId="{87B31E56-5634-444C-90B3-90925AFE38A4}" dt="2018-05-03T01:02:11.303" v="21"/>
        <pc:sldMkLst>
          <pc:docMk/>
          <pc:sldMk cId="3850888845" sldId="323"/>
        </pc:sldMkLst>
      </pc:sldChg>
      <pc:sldChg chg="delCm">
        <pc:chgData name="Larry Fretz" userId="d76fb736-0253-41a1-815d-ba1f79e12da2" providerId="ADAL" clId="{87B31E56-5634-444C-90B3-90925AFE38A4}" dt="2018-05-03T01:02:30.728" v="24"/>
        <pc:sldMkLst>
          <pc:docMk/>
          <pc:sldMk cId="4235259391" sldId="324"/>
        </pc:sldMkLst>
      </pc:sldChg>
      <pc:sldChg chg="delCm">
        <pc:chgData name="Larry Fretz" userId="d76fb736-0253-41a1-815d-ba1f79e12da2" providerId="ADAL" clId="{87B31E56-5634-444C-90B3-90925AFE38A4}" dt="2018-05-03T01:02:23.366" v="23"/>
        <pc:sldMkLst>
          <pc:docMk/>
          <pc:sldMk cId="2731145873" sldId="325"/>
        </pc:sldMkLst>
      </pc:sldChg>
      <pc:sldChg chg="delCm modNotesTx">
        <pc:chgData name="Larry Fretz" userId="d76fb736-0253-41a1-815d-ba1f79e12da2" providerId="ADAL" clId="{87B31E56-5634-444C-90B3-90925AFE38A4}" dt="2018-05-03T01:03:21.314" v="35"/>
        <pc:sldMkLst>
          <pc:docMk/>
          <pc:sldMk cId="2798675426" sldId="329"/>
        </pc:sldMkLst>
      </pc:sldChg>
      <pc:sldChg chg="delCm modNotesTx">
        <pc:chgData name="Larry Fretz" userId="d76fb736-0253-41a1-815d-ba1f79e12da2" providerId="ADAL" clId="{87B31E56-5634-444C-90B3-90925AFE38A4}" dt="2018-05-03T01:04:18.797" v="41" actId="20577"/>
        <pc:sldMkLst>
          <pc:docMk/>
          <pc:sldMk cId="323611156" sldId="330"/>
        </pc:sldMkLst>
      </pc:sldChg>
      <pc:sldChg chg="modSp delCm">
        <pc:chgData name="Larry Fretz" userId="d76fb736-0253-41a1-815d-ba1f79e12da2" providerId="ADAL" clId="{87B31E56-5634-444C-90B3-90925AFE38A4}" dt="2018-05-03T01:14:09.808" v="113" actId="20577"/>
        <pc:sldMkLst>
          <pc:docMk/>
          <pc:sldMk cId="898830690" sldId="331"/>
        </pc:sldMkLst>
        <pc:spChg chg="mod">
          <ac:chgData name="Larry Fretz" userId="d76fb736-0253-41a1-815d-ba1f79e12da2" providerId="ADAL" clId="{87B31E56-5634-444C-90B3-90925AFE38A4}" dt="2018-05-03T01:14:09.808" v="113" actId="20577"/>
          <ac:spMkLst>
            <pc:docMk/>
            <pc:sldMk cId="898830690" sldId="331"/>
            <ac:spMk id="40" creationId="{00000000-0000-0000-0000-000000000000}"/>
          </ac:spMkLst>
        </pc:spChg>
        <pc:spChg chg="mod">
          <ac:chgData name="Larry Fretz" userId="d76fb736-0253-41a1-815d-ba1f79e12da2" providerId="ADAL" clId="{87B31E56-5634-444C-90B3-90925AFE38A4}" dt="2018-05-03T01:11:05.846" v="107" actId="20577"/>
          <ac:spMkLst>
            <pc:docMk/>
            <pc:sldMk cId="898830690" sldId="331"/>
            <ac:spMk id="64" creationId="{00000000-0000-0000-0000-000000000000}"/>
          </ac:spMkLst>
        </pc:spChg>
        <pc:spChg chg="mod">
          <ac:chgData name="Larry Fretz" userId="d76fb736-0253-41a1-815d-ba1f79e12da2" providerId="ADAL" clId="{87B31E56-5634-444C-90B3-90925AFE38A4}" dt="2018-05-03T01:12:23.590" v="108" actId="20577"/>
          <ac:spMkLst>
            <pc:docMk/>
            <pc:sldMk cId="898830690" sldId="331"/>
            <ac:spMk id="67" creationId="{00000000-0000-0000-0000-000000000000}"/>
          </ac:spMkLst>
        </pc:spChg>
      </pc:sldChg>
      <pc:sldChg chg="delCm modNotes modNotesTx">
        <pc:chgData name="Larry Fretz" userId="d76fb736-0253-41a1-815d-ba1f79e12da2" providerId="ADAL" clId="{87B31E56-5634-444C-90B3-90925AFE38A4}" dt="2018-05-03T01:00:01.478" v="3"/>
        <pc:sldMkLst>
          <pc:docMk/>
          <pc:sldMk cId="1665533471" sldId="422"/>
        </pc:sldMkLst>
      </pc:sldChg>
      <pc:sldChg chg="delCm modNotesTx">
        <pc:chgData name="Larry Fretz" userId="d76fb736-0253-41a1-815d-ba1f79e12da2" providerId="ADAL" clId="{87B31E56-5634-444C-90B3-90925AFE38A4}" dt="2018-05-03T01:00:13.322" v="5" actId="20577"/>
        <pc:sldMkLst>
          <pc:docMk/>
          <pc:sldMk cId="674410778" sldId="423"/>
        </pc:sldMkLst>
      </pc:sldChg>
      <pc:sldChg chg="modNotes modNotesTx">
        <pc:chgData name="Larry Fretz" userId="d76fb736-0253-41a1-815d-ba1f79e12da2" providerId="ADAL" clId="{87B31E56-5634-444C-90B3-90925AFE38A4}" dt="2018-05-03T01:00:22.663" v="7" actId="27636"/>
        <pc:sldMkLst>
          <pc:docMk/>
          <pc:sldMk cId="379287762" sldId="424"/>
        </pc:sldMkLst>
      </pc:sldChg>
      <pc:sldChg chg="delCm">
        <pc:chgData name="Larry Fretz" userId="d76fb736-0253-41a1-815d-ba1f79e12da2" providerId="ADAL" clId="{87B31E56-5634-444C-90B3-90925AFE38A4}" dt="2018-05-03T01:01:03.523" v="11"/>
        <pc:sldMkLst>
          <pc:docMk/>
          <pc:sldMk cId="3567491075" sldId="426"/>
        </pc:sldMkLst>
      </pc:sldChg>
      <pc:sldChg chg="delCm">
        <pc:chgData name="Larry Fretz" userId="d76fb736-0253-41a1-815d-ba1f79e12da2" providerId="ADAL" clId="{87B31E56-5634-444C-90B3-90925AFE38A4}" dt="2018-05-03T01:01:09.118" v="12"/>
        <pc:sldMkLst>
          <pc:docMk/>
          <pc:sldMk cId="2334135655" sldId="427"/>
        </pc:sldMkLst>
      </pc:sldChg>
      <pc:sldChg chg="delCm">
        <pc:chgData name="Larry Fretz" userId="d76fb736-0253-41a1-815d-ba1f79e12da2" providerId="ADAL" clId="{87B31E56-5634-444C-90B3-90925AFE38A4}" dt="2018-05-03T01:01:47.352" v="15"/>
        <pc:sldMkLst>
          <pc:docMk/>
          <pc:sldMk cId="518875759" sldId="429"/>
        </pc:sldMkLst>
      </pc:sldChg>
      <pc:sldChg chg="delCm">
        <pc:chgData name="Larry Fretz" userId="d76fb736-0253-41a1-815d-ba1f79e12da2" providerId="ADAL" clId="{87B31E56-5634-444C-90B3-90925AFE38A4}" dt="2018-05-03T01:02:17.120" v="22"/>
        <pc:sldMkLst>
          <pc:docMk/>
          <pc:sldMk cId="2787609442" sldId="437"/>
        </pc:sldMkLst>
      </pc:sldChg>
      <pc:sldChg chg="delCm">
        <pc:chgData name="Larry Fretz" userId="d76fb736-0253-41a1-815d-ba1f79e12da2" providerId="ADAL" clId="{87B31E56-5634-444C-90B3-90925AFE38A4}" dt="2018-05-03T01:04:44.713" v="42"/>
        <pc:sldMkLst>
          <pc:docMk/>
          <pc:sldMk cId="380061428" sldId="438"/>
        </pc:sldMkLst>
      </pc:sldChg>
      <pc:sldChg chg="delCm">
        <pc:chgData name="Larry Fretz" userId="d76fb736-0253-41a1-815d-ba1f79e12da2" providerId="ADAL" clId="{87B31E56-5634-444C-90B3-90925AFE38A4}" dt="2018-05-03T01:02:35.763" v="25"/>
        <pc:sldMkLst>
          <pc:docMk/>
          <pc:sldMk cId="3904573438" sldId="443"/>
        </pc:sldMkLst>
      </pc:sldChg>
      <pc:sldChg chg="delCm">
        <pc:chgData name="Larry Fretz" userId="d76fb736-0253-41a1-815d-ba1f79e12da2" providerId="ADAL" clId="{87B31E56-5634-444C-90B3-90925AFE38A4}" dt="2018-05-03T01:03:43.084" v="38"/>
        <pc:sldMkLst>
          <pc:docMk/>
          <pc:sldMk cId="3001792005" sldId="444"/>
        </pc:sldMkLst>
      </pc:sldChg>
      <pc:sldChg chg="delCm modNotesTx">
        <pc:chgData name="Larry Fretz" userId="d76fb736-0253-41a1-815d-ba1f79e12da2" providerId="ADAL" clId="{87B31E56-5634-444C-90B3-90925AFE38A4}" dt="2018-05-03T01:03:31.848" v="37"/>
        <pc:sldMkLst>
          <pc:docMk/>
          <pc:sldMk cId="4261119111" sldId="445"/>
        </pc:sldMkLst>
      </pc:sldChg>
      <pc:sldChg chg="modSp">
        <pc:chgData name="Larry Fretz" userId="d76fb736-0253-41a1-815d-ba1f79e12da2" providerId="ADAL" clId="{87B31E56-5634-444C-90B3-90925AFE38A4}" dt="2018-05-03T01:14:43.631" v="132" actId="20577"/>
        <pc:sldMkLst>
          <pc:docMk/>
          <pc:sldMk cId="2553858610" sldId="447"/>
        </pc:sldMkLst>
        <pc:spChg chg="mod">
          <ac:chgData name="Larry Fretz" userId="d76fb736-0253-41a1-815d-ba1f79e12da2" providerId="ADAL" clId="{87B31E56-5634-444C-90B3-90925AFE38A4}" dt="2018-05-03T01:14:43.631" v="132" actId="20577"/>
          <ac:spMkLst>
            <pc:docMk/>
            <pc:sldMk cId="2553858610" sldId="447"/>
            <ac:spMk id="28" creationId="{00000000-0000-0000-0000-000000000000}"/>
          </ac:spMkLst>
        </pc:spChg>
      </pc:sldChg>
      <pc:sldChg chg="delCm modNotesTx">
        <pc:chgData name="Larry Fretz" userId="d76fb736-0253-41a1-815d-ba1f79e12da2" providerId="ADAL" clId="{87B31E56-5634-444C-90B3-90925AFE38A4}" dt="2018-05-03T01:00:43.068" v="9"/>
        <pc:sldMkLst>
          <pc:docMk/>
          <pc:sldMk cId="3669862344" sldId="51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1018565339883"/>
          <c:y val="5.55379843108579E-2"/>
          <c:w val="0.61699301348800295"/>
          <c:h val="0.819309013390757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243F54">
                  <a:lumMod val="40000"/>
                  <a:lumOff val="6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9A-4BB6-A186-E76846D47E82}"/>
              </c:ext>
            </c:extLst>
          </c:dPt>
          <c:dPt>
            <c:idx val="1"/>
            <c:bubble3D val="0"/>
            <c:spPr>
              <a:solidFill>
                <a:srgbClr val="243F54">
                  <a:lumMod val="20000"/>
                  <a:lumOff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19A-4BB6-A186-E76846D47E82}"/>
              </c:ext>
            </c:extLst>
          </c:dPt>
          <c:dPt>
            <c:idx val="2"/>
            <c:bubble3D val="0"/>
            <c:spPr>
              <a:solidFill>
                <a:srgbClr val="FFFFFF">
                  <a:lumMod val="9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19A-4BB6-A186-E76846D47E82}"/>
              </c:ext>
            </c:extLst>
          </c:dPt>
          <c:dPt>
            <c:idx val="3"/>
            <c:bubble3D val="0"/>
            <c:spPr>
              <a:solidFill>
                <a:srgbClr val="243F54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19A-4BB6-A186-E76846D47E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Usability</c:v>
                </c:pt>
                <c:pt idx="1">
                  <c:v>Affordability</c:v>
                </c:pt>
                <c:pt idx="2">
                  <c:v>Architecture</c:v>
                </c:pt>
                <c:pt idx="3">
                  <c:v>Features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</c:v>
                </c:pt>
                <c:pt idx="1">
                  <c:v>0</c:v>
                </c:pt>
                <c:pt idx="2">
                  <c:v>0.25</c:v>
                </c:pt>
                <c:pt idx="3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19A-4BB6-A186-E76846D47E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98F57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25-4547-8E9F-E7D272C56F07}"/>
              </c:ext>
            </c:extLst>
          </c:dPt>
          <c:dPt>
            <c:idx val="1"/>
            <c:bubble3D val="0"/>
            <c:spPr>
              <a:solidFill>
                <a:srgbClr val="243F5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25-4547-8E9F-E7D272C56F07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925-4547-8E9F-E7D272C56F07}"/>
              </c:ext>
            </c:extLst>
          </c:dPt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925-4547-8E9F-E7D272C56F0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2"/>
                <c:pt idx="0">
                  <c:v>Vendor</c:v>
                </c:pt>
                <c:pt idx="1">
                  <c:v>Product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</c:v>
                </c:pt>
                <c:pt idx="1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925-4547-8E9F-E7D272C56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5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1102362204724"/>
          <c:y val="8.3383991505871502E-2"/>
          <c:w val="0.62731350798131302"/>
          <c:h val="0.83323201698825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98F57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21-4A18-B32D-360E0EA1D3D1}"/>
              </c:ext>
            </c:extLst>
          </c:dPt>
          <c:dPt>
            <c:idx val="1"/>
            <c:bubble3D val="0"/>
            <c:spPr>
              <a:solidFill>
                <a:srgbClr val="998F57">
                  <a:lumMod val="40000"/>
                  <a:lumOff val="6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21-4A18-B32D-360E0EA1D3D1}"/>
              </c:ext>
            </c:extLst>
          </c:dPt>
          <c:dPt>
            <c:idx val="2"/>
            <c:bubble3D val="0"/>
            <c:spPr>
              <a:solidFill>
                <a:srgbClr val="998F57">
                  <a:lumMod val="20000"/>
                  <a:lumOff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E21-4A18-B32D-360E0EA1D3D1}"/>
              </c:ext>
            </c:extLst>
          </c:dPt>
          <c:dPt>
            <c:idx val="3"/>
            <c:bubble3D val="0"/>
            <c:spPr>
              <a:solidFill>
                <a:srgbClr val="998F5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E21-4A18-B32D-360E0EA1D3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Strategy</c:v>
                </c:pt>
                <c:pt idx="1">
                  <c:v>Reach</c:v>
                </c:pt>
                <c:pt idx="2">
                  <c:v>Channel</c:v>
                </c:pt>
                <c:pt idx="3">
                  <c:v>Viability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</c:v>
                </c:pt>
                <c:pt idx="1">
                  <c:v>0.3</c:v>
                </c:pt>
                <c:pt idx="2">
                  <c:v>0.15</c:v>
                </c:pt>
                <c:pt idx="3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E21-4A18-B32D-360E0EA1D3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10B9C36-03F4-41DF-9FFD-B4483F722394}" type="datetimeFigureOut">
              <a:rPr lang="en-CA" smtClean="0"/>
              <a:pPr/>
              <a:t>6/14/18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426C72D-894C-4E56-B9CB-84AA6ABBA4F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1120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Slide Image Placeholder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C65BAA-4C92-45F9-B685-78236DC3B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2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76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50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23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2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220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40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23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37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83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00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2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/>
              <a:t>Headline (Georgia, 28pt)</a:t>
            </a:r>
            <a:endParaRPr lang="en-CA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/>
              <a:t>Subhead (Arial, 14pt)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CA" sz="800" dirty="0">
                <a:solidFill>
                  <a:srgbClr val="ADB7C3"/>
                </a:solidFill>
              </a:rPr>
              <a:t>Info-Tech</a:t>
            </a:r>
            <a:r>
              <a:rPr lang="en-CA" sz="800" baseline="0" dirty="0">
                <a:solidFill>
                  <a:srgbClr val="ADB7C3"/>
                </a:solidFill>
              </a:rPr>
              <a:t> Research </a:t>
            </a:r>
            <a:r>
              <a:rPr lang="en-CA" sz="800" baseline="0" dirty="0" smtClean="0">
                <a:solidFill>
                  <a:srgbClr val="ADB7C3"/>
                </a:solidFill>
              </a:rPr>
              <a:t>Group </a:t>
            </a:r>
            <a:r>
              <a:rPr lang="en-CA" sz="800" baseline="0" dirty="0">
                <a:solidFill>
                  <a:srgbClr val="ADB7C3"/>
                </a:solidFill>
              </a:rPr>
              <a:t>Inc. is a global leader in providing IT research and advice.</a:t>
            </a:r>
            <a:br>
              <a:rPr lang="en-CA" sz="800" baseline="0" dirty="0">
                <a:solidFill>
                  <a:srgbClr val="ADB7C3"/>
                </a:solidFill>
              </a:rPr>
            </a:br>
            <a:r>
              <a:rPr lang="en-CA" sz="800" baseline="0" dirty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baseline="0" dirty="0">
                <a:solidFill>
                  <a:srgbClr val="ADB7C3"/>
                </a:solidFill>
              </a:rPr>
            </a:br>
            <a:r>
              <a:rPr lang="en-CA" sz="800" baseline="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baseline="0" dirty="0">
                <a:solidFill>
                  <a:srgbClr val="ADB7C3"/>
                </a:solidFill>
              </a:rPr>
            </a:br>
            <a:r>
              <a:rPr lang="en-CA" sz="800" b="0" i="0" kern="1200" dirty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CA" sz="800" b="0" i="0" kern="1200" dirty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1997-2018</a:t>
            </a:r>
            <a:r>
              <a:rPr lang="en-CA" sz="800" b="0" i="0" kern="1200" baseline="0" dirty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800" b="0" i="0" kern="1200" baseline="0" dirty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Info-Tech Research Group Inc.</a:t>
            </a:r>
            <a:endParaRPr lang="en-CA" sz="800" dirty="0">
              <a:solidFill>
                <a:srgbClr val="ADB7C3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10" name="Picture 9" descr="Info-Tech_Logo_2013-On-Screen-WHITE(transparent-background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0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</a:t>
            </a:r>
            <a:endParaRPr lang="en-CA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10pt)</a:t>
            </a:r>
          </a:p>
          <a:p>
            <a:pPr lvl="1"/>
            <a:r>
              <a:rPr lang="en-US"/>
              <a:t>Second Level (Arial, 10pt)</a:t>
            </a:r>
          </a:p>
          <a:p>
            <a:pPr lvl="2"/>
            <a:r>
              <a:rPr lang="en-US"/>
              <a:t>Third Level (Arial, 10pt)</a:t>
            </a:r>
          </a:p>
          <a:p>
            <a:pPr lvl="3"/>
            <a:r>
              <a:rPr lang="en-US"/>
              <a:t>Forth Level (Arial, 10pt)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Above Image/Chart Caption (Arial, 10pt)</a:t>
            </a:r>
          </a:p>
        </p:txBody>
      </p:sp>
    </p:spTree>
    <p:extLst>
      <p:ext uri="{BB962C8B-B14F-4D97-AF65-F5344CB8AC3E}">
        <p14:creationId xmlns:p14="http://schemas.microsoft.com/office/powerpoint/2010/main" val="407568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i="0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Quote – Body Level (Georgia, 12pt)</a:t>
            </a:r>
          </a:p>
          <a:p>
            <a:pPr lvl="1"/>
            <a:r>
              <a:rPr lang="en-US"/>
              <a:t>IT Role, IT Industry (Arial, 10pt)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1617142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10pt)</a:t>
            </a:r>
          </a:p>
          <a:p>
            <a:pPr lvl="1"/>
            <a:r>
              <a:rPr lang="en-US"/>
              <a:t>Second Level (Arial, 10pt)</a:t>
            </a:r>
          </a:p>
          <a:p>
            <a:pPr lvl="2"/>
            <a:r>
              <a:rPr lang="en-US"/>
              <a:t>Third Level (Arial, 10pt)</a:t>
            </a:r>
          </a:p>
          <a:p>
            <a:pPr lvl="3"/>
            <a:r>
              <a:rPr lang="en-US"/>
              <a:t>Forth Level (Arial, 10pt)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Above Image/Chart Caption (Arial, 10pt)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Quote – Body Level (Georgia, 12pt)</a:t>
            </a:r>
          </a:p>
          <a:p>
            <a:pPr lvl="1"/>
            <a:r>
              <a:rPr lang="en-US"/>
              <a:t>IT Role, IT Industry (Arial, 10pt)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356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Header of Box Below (Arial 12pt, Bold)</a:t>
            </a:r>
            <a:endParaRPr lang="en-CA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2943223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Above Image/Chart Caption (Arial, 10pt)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Header of Box Below (Arial 12pt, Bold)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509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3185634" y="3424714"/>
            <a:ext cx="277273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Above Image/Chart Caption (Arial, 10pt)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</p:spTree>
    <p:extLst>
      <p:ext uri="{BB962C8B-B14F-4D97-AF65-F5344CB8AC3E}">
        <p14:creationId xmlns:p14="http://schemas.microsoft.com/office/powerpoint/2010/main" val="3937234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Header of Box Below (Arial 12pt, Bold)</a:t>
            </a:r>
            <a:endParaRPr lang="en-CA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Header of Box Below (Arial 12pt, Bold)</a:t>
            </a:r>
            <a:endParaRPr lang="en-CA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2443161" y="4167188"/>
            <a:ext cx="4257679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Copy (Arial, 10pt)</a:t>
            </a:r>
          </a:p>
          <a:p>
            <a:pPr lvl="0"/>
            <a:endParaRPr lang="en-US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Copy (Arial, 10pt)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26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1196974"/>
            <a:ext cx="6480385" cy="4464273"/>
          </a:xfrm>
        </p:spPr>
        <p:txBody>
          <a:bodyPr/>
          <a:lstStyle>
            <a:lvl1pPr algn="ctr">
              <a:buFontTx/>
              <a:buNone/>
              <a:defRPr sz="8800" baseline="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Thought</a:t>
            </a:r>
          </a:p>
          <a:p>
            <a:pPr lvl="0"/>
            <a:r>
              <a:rPr lang="en-US"/>
              <a:t>Model</a:t>
            </a:r>
            <a:br>
              <a:rPr lang="en-US"/>
            </a:br>
            <a:r>
              <a:rPr lang="en-US"/>
              <a:t>Layouts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7835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924944"/>
            <a:ext cx="4034665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63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249302" y="2316656"/>
            <a:ext cx="4034666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This Research is Designed For:</a:t>
            </a:r>
            <a:endParaRPr lang="en-CA"/>
          </a:p>
        </p:txBody>
      </p:sp>
      <p:sp>
        <p:nvSpPr>
          <p:cNvPr id="64" name="Text Placeholder 53"/>
          <p:cNvSpPr>
            <a:spLocks noGrp="1"/>
          </p:cNvSpPr>
          <p:nvPr>
            <p:ph type="body" sz="quarter" idx="22" hasCustomPrompt="1"/>
          </p:nvPr>
        </p:nvSpPr>
        <p:spPr>
          <a:xfrm>
            <a:off x="4860032" y="2316656"/>
            <a:ext cx="4032448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This Research Will Help You:</a:t>
            </a:r>
            <a:endParaRPr lang="en-CA"/>
          </a:p>
        </p:txBody>
      </p:sp>
      <p:sp>
        <p:nvSpPr>
          <p:cNvPr id="65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924944"/>
            <a:ext cx="4032448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cxnSp>
        <p:nvCxnSpPr>
          <p:cNvPr id="66" name="Straight Connector 65"/>
          <p:cNvCxnSpPr/>
          <p:nvPr userDrawn="1"/>
        </p:nvCxnSpPr>
        <p:spPr>
          <a:xfrm rot="5400000">
            <a:off x="3079725" y="3808933"/>
            <a:ext cx="2984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1253523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3895311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402356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/>
              <a:t>Section Headline (Georgia, 24pt)</a:t>
            </a:r>
            <a:endParaRPr lang="en-CA"/>
          </a:p>
        </p:txBody>
      </p:sp>
      <p:cxnSp>
        <p:nvCxnSpPr>
          <p:cNvPr id="47" name="Straight Connector 46"/>
          <p:cNvCxnSpPr/>
          <p:nvPr userDrawn="1"/>
        </p:nvCxnSpPr>
        <p:spPr>
          <a:xfrm rot="5400000">
            <a:off x="4970829" y="5233490"/>
            <a:ext cx="1867710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1907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Solution Set Sections (Arial, 10pt)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54" name="Text Placeholder 53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98362" y="3969266"/>
            <a:ext cx="2130425" cy="223365"/>
          </a:xfrm>
        </p:spPr>
        <p:txBody>
          <a:bodyPr/>
          <a:lstStyle>
            <a:lvl1pPr marL="228600" indent="-228600">
              <a:buNone/>
              <a:defRPr sz="1200" b="1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What’s in this Section:</a:t>
            </a:r>
            <a:endParaRPr lang="en-CA"/>
          </a:p>
        </p:txBody>
      </p:sp>
      <p:sp>
        <p:nvSpPr>
          <p:cNvPr id="55" name="Text Placeholder 53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096687" y="3966023"/>
            <a:ext cx="2130425" cy="223365"/>
          </a:xfrm>
        </p:spPr>
        <p:txBody>
          <a:bodyPr/>
          <a:lstStyle>
            <a:lvl1pPr marL="228600" indent="-228600">
              <a:buNone/>
              <a:defRPr sz="1200" b="1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Sections:</a:t>
            </a:r>
            <a:endParaRPr lang="en-CA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232015"/>
            <a:ext cx="4436996" cy="1906138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Contents of Current Section (Arial, 12pt)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Forth Level</a:t>
            </a:r>
          </a:p>
        </p:txBody>
      </p:sp>
    </p:spTree>
    <p:extLst>
      <p:ext uri="{BB962C8B-B14F-4D97-AF65-F5344CB8AC3E}">
        <p14:creationId xmlns:p14="http://schemas.microsoft.com/office/powerpoint/2010/main" val="2095350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1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9966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rot="5400000">
            <a:off x="2163422" y="3086579"/>
            <a:ext cx="344900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4136680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407257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10pt)</a:t>
            </a:r>
          </a:p>
          <a:p>
            <a:pPr lvl="1"/>
            <a:r>
              <a:rPr lang="en-US"/>
              <a:t>Second Level (Arial, 10pt)</a:t>
            </a:r>
          </a:p>
          <a:p>
            <a:pPr lvl="2"/>
            <a:r>
              <a:rPr lang="en-US"/>
              <a:t>Third Level (Arial, 10pt)</a:t>
            </a:r>
          </a:p>
          <a:p>
            <a:pPr lvl="3"/>
            <a:r>
              <a:rPr lang="en-US"/>
              <a:t>Forth Level (Arial, 10pt)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Above Image/Chart Caption (Arial, 10pt)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1791515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Quote – Body Level (Georgia, 12pt)</a:t>
            </a:r>
          </a:p>
          <a:p>
            <a:pPr lvl="1"/>
            <a:r>
              <a:rPr lang="en-US"/>
              <a:t>IT Role, IT Industry (Arial, 10pt)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29535054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10pt)</a:t>
            </a:r>
          </a:p>
          <a:p>
            <a:pPr lvl="1"/>
            <a:r>
              <a:rPr lang="en-US"/>
              <a:t>Second Level (Arial, 10pt)</a:t>
            </a:r>
          </a:p>
          <a:p>
            <a:pPr lvl="2"/>
            <a:r>
              <a:rPr lang="en-US"/>
              <a:t>Third Level (Arial, 10pt)</a:t>
            </a:r>
          </a:p>
          <a:p>
            <a:pPr lvl="3"/>
            <a:r>
              <a:rPr lang="en-US"/>
              <a:t>Forth Level (Arial, 10pt)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Above Image/Chart Caption (Arial, 10pt)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Quote – Body Level (Georgia, 12pt)</a:t>
            </a:r>
          </a:p>
          <a:p>
            <a:pPr lvl="1"/>
            <a:r>
              <a:rPr lang="en-US"/>
              <a:t>IT Role, IT Industry (Arial, 10pt)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1446464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Header of Box Below (Arial 12pt, Bold)</a:t>
            </a:r>
            <a:endParaRPr lang="en-CA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2943223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Above Image/Chart Caption (Arial, 10pt)</a:t>
            </a:r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Header of Box Below (Arial 12pt, Bold)</a:t>
            </a:r>
            <a:endParaRPr lang="en-CA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21874391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3185634" y="3424714"/>
            <a:ext cx="277273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Above Image/Chart Caption (Arial, 10pt)</a:t>
            </a:r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2191995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Header of Box Below (Arial 12pt, Bold)</a:t>
            </a:r>
            <a:endParaRPr lang="en-CA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Header of Box Below (Arial 12pt, Bold)</a:t>
            </a:r>
            <a:endParaRPr lang="en-CA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2443161" y="4167188"/>
            <a:ext cx="4257679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Copy (Arial, 10pt)</a:t>
            </a:r>
          </a:p>
          <a:p>
            <a:pPr lvl="0"/>
            <a:endParaRPr lang="en-US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Copy (Arial, 10pt)</a:t>
            </a:r>
          </a:p>
          <a:p>
            <a:pPr lvl="0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/>
          </a:p>
          <a:p>
            <a:pPr lvl="0"/>
            <a:r>
              <a:rPr lang="en-CA"/>
              <a:t>Replace with Thought Model</a:t>
            </a:r>
          </a:p>
          <a:p>
            <a:pPr lvl="0"/>
            <a:r>
              <a:rPr lang="en-CA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1326586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533509"/>
            <a:ext cx="3294926" cy="5372100"/>
          </a:xfrm>
        </p:spPr>
        <p:txBody>
          <a:bodyPr/>
          <a:lstStyle>
            <a:lvl1pPr algn="l">
              <a:lnSpc>
                <a:spcPct val="10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36pt) </a:t>
            </a:r>
            <a:endParaRPr lang="en-CA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4034118" y="533509"/>
            <a:ext cx="4808668" cy="5372100"/>
          </a:xfrm>
        </p:spPr>
        <p:txBody>
          <a:bodyPr anchor="ctr" anchorCtr="0"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14 </a:t>
            </a:r>
            <a:r>
              <a:rPr lang="en-US" err="1"/>
              <a:t>pt</a:t>
            </a:r>
            <a:r>
              <a:rPr lang="en-US"/>
              <a:t>)</a:t>
            </a:r>
          </a:p>
          <a:p>
            <a:pPr lvl="1"/>
            <a:r>
              <a:rPr lang="en-US"/>
              <a:t>Second Level (Arial, 14 </a:t>
            </a:r>
            <a:r>
              <a:rPr lang="en-US" err="1"/>
              <a:t>pt</a:t>
            </a:r>
            <a:r>
              <a:rPr lang="en-US"/>
              <a:t>)</a:t>
            </a:r>
          </a:p>
          <a:p>
            <a:pPr lvl="2"/>
            <a:r>
              <a:rPr lang="en-US"/>
              <a:t>Third Level (Arial, 14 </a:t>
            </a:r>
            <a:r>
              <a:rPr lang="en-US" err="1"/>
              <a:t>pt</a:t>
            </a:r>
            <a:r>
              <a:rPr lang="en-US"/>
              <a:t>)</a:t>
            </a:r>
          </a:p>
          <a:p>
            <a:pPr lvl="3"/>
            <a:r>
              <a:rPr lang="en-US"/>
              <a:t>Forth Level (Arial, 14 </a:t>
            </a:r>
            <a:r>
              <a:rPr lang="en-US" err="1"/>
              <a:t>pt</a:t>
            </a:r>
            <a:r>
              <a:rPr lang="en-US"/>
              <a:t>)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847402" y="533508"/>
            <a:ext cx="0" cy="53721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67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924944"/>
            <a:ext cx="4034665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  <p:sp>
        <p:nvSpPr>
          <p:cNvPr id="63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249302" y="2316656"/>
            <a:ext cx="4034666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This Research Is Designed For:</a:t>
            </a:r>
            <a:endParaRPr lang="en-CA"/>
          </a:p>
        </p:txBody>
      </p:sp>
      <p:sp>
        <p:nvSpPr>
          <p:cNvPr id="64" name="Text Placeholder 53"/>
          <p:cNvSpPr>
            <a:spLocks noGrp="1"/>
          </p:cNvSpPr>
          <p:nvPr>
            <p:ph type="body" sz="quarter" idx="22" hasCustomPrompt="1"/>
          </p:nvPr>
        </p:nvSpPr>
        <p:spPr>
          <a:xfrm>
            <a:off x="4860032" y="2316656"/>
            <a:ext cx="4032448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This Research Will Help You:</a:t>
            </a:r>
            <a:endParaRPr lang="en-CA"/>
          </a:p>
        </p:txBody>
      </p:sp>
      <p:sp>
        <p:nvSpPr>
          <p:cNvPr id="65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924944"/>
            <a:ext cx="4032448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29250399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2747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91886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159732" y="1362075"/>
            <a:ext cx="6717568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Case Study (Georgia, 24pt) </a:t>
            </a:r>
            <a:endParaRPr lang="en-CA"/>
          </a:p>
        </p:txBody>
      </p:sp>
      <p:pic>
        <p:nvPicPr>
          <p:cNvPr id="13" name="Picture 12" descr="case_study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4339" y="1376772"/>
            <a:ext cx="1410568" cy="154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0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12pt)</a:t>
            </a:r>
          </a:p>
          <a:p>
            <a:pPr lvl="1"/>
            <a:r>
              <a:rPr lang="en-US"/>
              <a:t>Second Level (Arial, 12pt)</a:t>
            </a:r>
          </a:p>
          <a:p>
            <a:pPr lvl="2"/>
            <a:r>
              <a:rPr lang="en-US"/>
              <a:t>Third Level (Arial, 12pt)</a:t>
            </a:r>
          </a:p>
          <a:p>
            <a:pPr lvl="3"/>
            <a:r>
              <a:rPr lang="en-US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273575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010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37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</a:t>
            </a:r>
            <a:endParaRPr lang="en-CA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/>
              <a:t>Page Subhead (Arial, 18pt Bold) 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32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8204" y="6525344"/>
            <a:ext cx="273579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51063" indent="0" algn="l"/>
            <a:fld id="{FF20F8B6-5AB9-41C4-A82C-4155E8A92B2C}" type="slidenum">
              <a:rPr lang="en-CA" sz="1000" smtClean="0"/>
              <a:pPr marL="2151063" indent="0" algn="l"/>
              <a:t>‹#›</a:t>
            </a:fld>
            <a:endParaRPr lang="en-CA" sz="1000" dirty="0"/>
          </a:p>
        </p:txBody>
      </p:sp>
      <p:sp>
        <p:nvSpPr>
          <p:cNvPr id="9" name="Rectangle 8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0" algn="r"/>
            <a:r>
              <a:rPr lang="en-CA" sz="1000" dirty="0"/>
              <a:t>Info-Tech Research Group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517136"/>
            <a:ext cx="2651760" cy="338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0" algn="l"/>
            <a:r>
              <a:rPr lang="en-CA" sz="1000" dirty="0"/>
              <a:t>Vendor L</a:t>
            </a:r>
            <a:r>
              <a:rPr lang="en-CA" sz="1000" dirty="0">
                <a:solidFill>
                  <a:schemeClr val="bg1"/>
                </a:solidFill>
              </a:rPr>
              <a:t>andscape: </a:t>
            </a:r>
            <a:r>
              <a:rPr lang="en-CA" sz="1000" dirty="0" smtClean="0">
                <a:solidFill>
                  <a:schemeClr val="bg1"/>
                </a:solidFill>
              </a:rPr>
              <a:t>Video Surveillance</a:t>
            </a:r>
            <a:endParaRPr lang="en-CA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0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733" r:id="rId19"/>
    <p:sldLayoutId id="2147483734" r:id="rId20"/>
    <p:sldLayoutId id="2147483735" r:id="rId21"/>
    <p:sldLayoutId id="2147483736" r:id="rId22"/>
    <p:sldLayoutId id="2147483737" r:id="rId23"/>
    <p:sldLayoutId id="2147483738" r:id="rId24"/>
    <p:sldLayoutId id="2147483739" r:id="rId25"/>
    <p:sldLayoutId id="2147483740" r:id="rId26"/>
    <p:sldLayoutId id="2147483741" r:id="rId27"/>
    <p:sldLayoutId id="2147483742" r:id="rId28"/>
    <p:sldLayoutId id="2147483743" r:id="rId29"/>
    <p:sldLayoutId id="2147483744" r:id="rId3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hyperlink" Target="https://www.infotech.com/research/video-surveillance-vendor-landscape-storyboard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notesSlide" Target="../notesSlides/notesSlide10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tags" Target="../tags/tag81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tags" Target="../tags/tag80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10" Type="http://schemas.openxmlformats.org/officeDocument/2006/relationships/notesSlide" Target="../notesSlides/notesSlide11.xml"/><Relationship Id="rId4" Type="http://schemas.openxmlformats.org/officeDocument/2006/relationships/tags" Target="../tags/tag85.xml"/><Relationship Id="rId9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infotech.com/research/ss/build-a-strategic-workforce-plan" TargetMode="External"/><Relationship Id="rId18" Type="http://schemas.openxmlformats.org/officeDocument/2006/relationships/hyperlink" Target="https://www.infotech.com/research/ss/create-a-service-management-roadmap" TargetMode="External"/><Relationship Id="rId26" Type="http://schemas.openxmlformats.org/officeDocument/2006/relationships/hyperlink" Target="https://www.infotech.com/research/ss/build-a-business-driven-it-risk-management-program" TargetMode="External"/><Relationship Id="rId39" Type="http://schemas.openxmlformats.org/officeDocument/2006/relationships/hyperlink" Target="https://www.infotech.com/research/ss/optimize-your-sqa-practice-using-a-full-lifecycle-approach" TargetMode="External"/><Relationship Id="rId21" Type="http://schemas.openxmlformats.org/officeDocument/2006/relationships/hyperlink" Target="https://www.infotech.com/research/ss/implement-it-asset-management" TargetMode="External"/><Relationship Id="rId34" Type="http://schemas.openxmlformats.org/officeDocument/2006/relationships/hyperlink" Target="https://www.infotech.com/research/ss/it-develop-a-business-continuity-plan" TargetMode="External"/><Relationship Id="rId42" Type="http://schemas.openxmlformats.org/officeDocument/2006/relationships/hyperlink" Target="https://www.infotech.com/research/ss/build-a-next-generation-bi-with-a-game-changing-bi-strategy" TargetMode="External"/><Relationship Id="rId47" Type="http://schemas.openxmlformats.org/officeDocument/2006/relationships/hyperlink" Target="https://www.infotech.com/research/ss/build-a-strong-approach-to-business-requirements-gathering" TargetMode="External"/><Relationship Id="rId7" Type="http://schemas.openxmlformats.org/officeDocument/2006/relationships/hyperlink" Target="https://www.infotech.com/research/ss/take-the-pain-out-of-it-policies" TargetMode="External"/><Relationship Id="rId2" Type="http://schemas.openxmlformats.org/officeDocument/2006/relationships/image" Target="../media/image16.png"/><Relationship Id="rId16" Type="http://schemas.openxmlformats.org/officeDocument/2006/relationships/hyperlink" Target="https://www.infotech.com/research/ss/design-build-a-user-facing-service-catalog" TargetMode="External"/><Relationship Id="rId29" Type="http://schemas.openxmlformats.org/officeDocument/2006/relationships/hyperlink" Target="https://www.infotech.com/research/ss/establish-a-right-sized-release-and-deployment-management-process" TargetMode="Externa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www.infotech.com/research/ss/kick-start-it-led-business-innovation" TargetMode="External"/><Relationship Id="rId11" Type="http://schemas.openxmlformats.org/officeDocument/2006/relationships/hyperlink" Target="https://www.infotech.com/research/ss/transfer-it-knowledge-before-it-s-gone" TargetMode="External"/><Relationship Id="rId24" Type="http://schemas.openxmlformats.org/officeDocument/2006/relationships/hyperlink" Target="https://www.infotech.com/research/ss/create-a-configuration-management-roadmap" TargetMode="External"/><Relationship Id="rId32" Type="http://schemas.openxmlformats.org/officeDocument/2006/relationships/hyperlink" Target="https://www.infotech.com/research/ss/establish-an-effective-system-of-internal-it-controls-to-mitigate-risks" TargetMode="External"/><Relationship Id="rId37" Type="http://schemas.openxmlformats.org/officeDocument/2006/relationships/hyperlink" Target="https://www.infotech.com/research/ss/govern-and-manage-an-enterprise-software-implementation" TargetMode="External"/><Relationship Id="rId40" Type="http://schemas.openxmlformats.org/officeDocument/2006/relationships/hyperlink" Target="https://www.infotech.com/research/ss/develop-an-annual-maintenance-program-for-critical-applications" TargetMode="External"/><Relationship Id="rId45" Type="http://schemas.openxmlformats.org/officeDocument/2006/relationships/hyperlink" Target="https://www.infotech.com/research/ss/develop-a-project-portfolio-management-strategy" TargetMode="External"/><Relationship Id="rId5" Type="http://schemas.openxmlformats.org/officeDocument/2006/relationships/hyperlink" Target="https://www.infotech.com/research/ss/develop-meaningful-service-metrics-to-ensure-business-and-user-satisfaction" TargetMode="External"/><Relationship Id="rId15" Type="http://schemas.openxmlformats.org/officeDocument/2006/relationships/hyperlink" Target="https://www.infotech.com/research/ss/increase-it-productivity-by-25-by-actively-focusing-on-employee-engagement" TargetMode="External"/><Relationship Id="rId23" Type="http://schemas.openxmlformats.org/officeDocument/2006/relationships/hyperlink" Target="https://www.infotech.com/research/ss/optimize-change-management" TargetMode="External"/><Relationship Id="rId28" Type="http://schemas.openxmlformats.org/officeDocument/2006/relationships/hyperlink" Target="https://www.infotech.com/research/ss/build-a-security-governance-and-management-plan" TargetMode="External"/><Relationship Id="rId36" Type="http://schemas.openxmlformats.org/officeDocument/2006/relationships/hyperlink" Target="https://www.infotech.com/research/ss/build-a-business-driven-application-roadmap-using-an-agile-approach" TargetMode="External"/><Relationship Id="rId10" Type="http://schemas.openxmlformats.org/officeDocument/2006/relationships/hyperlink" Target="https://www.infotech.com/research/ss/manage-your-vendors-before-they-manage-you" TargetMode="External"/><Relationship Id="rId19" Type="http://schemas.openxmlformats.org/officeDocument/2006/relationships/hyperlink" Target="https://www.infotech.com/research/ss/drive-efficiency-and-agility-with-a-fit-for-purpose-quality-management-program" TargetMode="External"/><Relationship Id="rId31" Type="http://schemas.openxmlformats.org/officeDocument/2006/relationships/hyperlink" Target="https://www.infotech.com/research/ss/build-an-information-security-strategy" TargetMode="External"/><Relationship Id="rId44" Type="http://schemas.openxmlformats.org/officeDocument/2006/relationships/hyperlink" Target="https://www.infotech.com/research/ss/conquer-data-quality-challenges-in-4-steps" TargetMode="External"/><Relationship Id="rId4" Type="http://schemas.openxmlformats.org/officeDocument/2006/relationships/hyperlink" Target="https://www.infotech.com/research/ss/define-an-it-strategy-and-roadmap" TargetMode="External"/><Relationship Id="rId9" Type="http://schemas.openxmlformats.org/officeDocument/2006/relationships/hyperlink" Target="https://www.infotech.com/research/ss/build-an-it-budget-that-demonstrates-value-delivery" TargetMode="External"/><Relationship Id="rId14" Type="http://schemas.openxmlformats.org/officeDocument/2006/relationships/hyperlink" Target="https://www.infotech.com/research/ss/transform-it-through-strategic-organizational-design" TargetMode="External"/><Relationship Id="rId22" Type="http://schemas.openxmlformats.org/officeDocument/2006/relationships/hyperlink" Target="https://www.infotech.com/research/ss/improve-it-operations-management" TargetMode="External"/><Relationship Id="rId27" Type="http://schemas.openxmlformats.org/officeDocument/2006/relationships/hyperlink" Target="https://www.infotech.com/research/ss/manage-stakeholder-relations" TargetMode="External"/><Relationship Id="rId30" Type="http://schemas.openxmlformats.org/officeDocument/2006/relationships/hyperlink" Target="https://www.infotech.com/research/ss/manage-scarce-resources-with-effective-incident-and-problem-management" TargetMode="External"/><Relationship Id="rId35" Type="http://schemas.openxmlformats.org/officeDocument/2006/relationships/hyperlink" Target="https://www.infotech.com/research/ss/create-a-right-sized-disaster-recovery-plan" TargetMode="External"/><Relationship Id="rId43" Type="http://schemas.openxmlformats.org/officeDocument/2006/relationships/hyperlink" Target="https://www.infotech.com/research/ss/modernize-data-architecture-for-measurable-business-results" TargetMode="External"/><Relationship Id="rId8" Type="http://schemas.openxmlformats.org/officeDocument/2006/relationships/hyperlink" Target="https://www.infotech.com/research/ss/establish-the-benefits-realization-process" TargetMode="External"/><Relationship Id="rId3" Type="http://schemas.openxmlformats.org/officeDocument/2006/relationships/hyperlink" Target="https://www.infotech.com/research/ss/redesign-it-governance-to-drive-optimal-business-results" TargetMode="External"/><Relationship Id="rId12" Type="http://schemas.openxmlformats.org/officeDocument/2006/relationships/hyperlink" Target="https://www.infotech.com/research/ss/minimize-the-damage-of-it-cost-cuts" TargetMode="External"/><Relationship Id="rId17" Type="http://schemas.openxmlformats.org/officeDocument/2006/relationships/hyperlink" Target="https://www.infotech.com/research/ss/assess-and-optimize-ea-capability" TargetMode="External"/><Relationship Id="rId25" Type="http://schemas.openxmlformats.org/officeDocument/2006/relationships/hyperlink" Target="https://www.infotech.com/research/ss/standardize-the-service-desk" TargetMode="External"/><Relationship Id="rId33" Type="http://schemas.openxmlformats.org/officeDocument/2006/relationships/hyperlink" Target="https://www.infotech.com/research/ss/take-control-of-compliance-improvement-to-conquer-every-audit" TargetMode="External"/><Relationship Id="rId38" Type="http://schemas.openxmlformats.org/officeDocument/2006/relationships/hyperlink" Target="https://www.infotech.com/research/ss/create-a-horizontally-optimized-sdlc-to-better-meet-business-demands" TargetMode="External"/><Relationship Id="rId46" Type="http://schemas.openxmlformats.org/officeDocument/2006/relationships/hyperlink" Target="https://www.infotech.com/research/ss/tailor-project-management-processes-to-fit-your-projects" TargetMode="External"/><Relationship Id="rId20" Type="http://schemas.openxmlformats.org/officeDocument/2006/relationships/hyperlink" Target="https://www.infotech.com/research/ss/establish-a-program-to-enable-effective-performance-monitoring" TargetMode="External"/><Relationship Id="rId41" Type="http://schemas.openxmlformats.org/officeDocument/2006/relationships/hyperlink" Target="https://www.infotech.com/research/ss/drive-organizational-change-from-the-pm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5.xml"/><Relationship Id="rId15" Type="http://schemas.openxmlformats.org/officeDocument/2006/relationships/image" Target="../media/image7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image" Target="../media/image6.emf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chart" Target="../charts/chart3.xml"/><Relationship Id="rId1" Type="http://schemas.openxmlformats.org/officeDocument/2006/relationships/vmlDrawing" Target="../drawings/vmlDrawing4.v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notesSlide" Target="../notesSlides/notesSlide7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slideLayout" Target="../slideLayouts/slideLayout10.xml"/><Relationship Id="rId28" Type="http://schemas.openxmlformats.org/officeDocument/2006/relationships/chart" Target="../charts/chart2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image" Target="../media/image7.png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notesSlide" Target="../notesSlides/notesSlide8.xml"/><Relationship Id="rId2" Type="http://schemas.openxmlformats.org/officeDocument/2006/relationships/tags" Target="../tags/tag35.xml"/><Relationship Id="rId16" Type="http://schemas.openxmlformats.org/officeDocument/2006/relationships/slideLayout" Target="../slideLayouts/slideLayout10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image" Target="../media/image7.pn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10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CA" dirty="0"/>
              <a:t>Vendor Landscape: </a:t>
            </a:r>
            <a:r>
              <a:rPr lang="en-CA" dirty="0">
                <a:solidFill>
                  <a:srgbClr val="333333"/>
                </a:solidFill>
              </a:rPr>
              <a:t>Video Surveillance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/>
              <a:t>M</a:t>
            </a:r>
            <a:r>
              <a:rPr lang="en-CA" dirty="0" smtClean="0"/>
              <a:t>ore than choosing the right HD camera and meeting regulatory compliance.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281" y="976580"/>
            <a:ext cx="2743438" cy="182895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5402461"/>
            <a:ext cx="9144000" cy="1455539"/>
            <a:chOff x="0" y="5402461"/>
            <a:chExt cx="9144000" cy="1455539"/>
          </a:xfrm>
        </p:grpSpPr>
        <p:sp>
          <p:nvSpPr>
            <p:cNvPr id="6" name="Rectangle 5"/>
            <p:cNvSpPr/>
            <p:nvPr/>
          </p:nvSpPr>
          <p:spPr>
            <a:xfrm>
              <a:off x="0" y="5402461"/>
              <a:ext cx="9144000" cy="14555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0" y="5402461"/>
              <a:ext cx="9144000" cy="1455539"/>
              <a:chOff x="0" y="5402461"/>
              <a:chExt cx="9144000" cy="1455539"/>
            </a:xfrm>
          </p:grpSpPr>
          <p:pic>
            <p:nvPicPr>
              <p:cNvPr id="10" name="Picture 9" descr="sample-titlebar-itrgNEW.gif">
                <a:hlinkClick r:id="rId4"/>
              </p:cNvPr>
              <p:cNvPicPr>
                <a:picLocks noChangeAspect="1"/>
              </p:cNvPicPr>
              <p:nvPr/>
            </p:nvPicPr>
            <p:blipFill>
              <a:blip r:embed="rId5" cstate="print"/>
              <a:srcRect b="40634"/>
              <a:stretch>
                <a:fillRect/>
              </a:stretch>
            </p:blipFill>
            <p:spPr>
              <a:xfrm>
                <a:off x="0" y="5402461"/>
                <a:ext cx="9144000" cy="864096"/>
              </a:xfrm>
              <a:prstGeom prst="rect">
                <a:avLst/>
              </a:prstGeom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0" y="6266557"/>
                <a:ext cx="9144000" cy="591443"/>
                <a:chOff x="0" y="6266557"/>
                <a:chExt cx="9144000" cy="591443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0" y="6266557"/>
                  <a:ext cx="7308304" cy="5914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4625" algn="r"/>
                  <a:r>
                    <a:rPr lang="en-CA" sz="8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Info-Tech's products and services combine actionable insight and relevant advice with ready-to-use tools</a:t>
                  </a:r>
                  <a:br>
                    <a:rPr lang="en-CA" sz="8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</a:br>
                  <a:r>
                    <a:rPr lang="en-CA" sz="8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and templates that cover the full spectrum of IT concerns.© 1997-2018 Info-Tech Research Group</a:t>
                  </a:r>
                  <a:endParaRPr lang="en-CA" sz="8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7308304" y="6266557"/>
                  <a:ext cx="1835696" cy="5914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pic>
              <p:nvPicPr>
                <p:cNvPr id="14" name="Picture 13" descr="itrg-logo-blu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529512" y="6360368"/>
                  <a:ext cx="1400175" cy="381000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005468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</a:t>
            </a:r>
            <a:r>
              <a:rPr lang="en-US" dirty="0" smtClean="0"/>
              <a:t>features </a:t>
            </a:r>
            <a:r>
              <a:rPr lang="en-US" dirty="0"/>
              <a:t>are the capabilities that allow for granular market differentiation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767648" y="1182688"/>
            <a:ext cx="5065530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i="1" dirty="0">
                <a:solidFill>
                  <a:srgbClr val="333333"/>
                </a:solidFill>
              </a:rPr>
              <a:t>Advanced Features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23410" y="1541085"/>
            <a:ext cx="3334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rgbClr val="333333"/>
                </a:solidFill>
              </a:rPr>
              <a:t>Info-Tech scored each vendor’s features offering as a summation of its individual scores across the listed advanced features. Vendors were given one point for each feature the product inherently provided. Some categories were scored on a more granular scale with vendors receiving half points.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323411" y="1182687"/>
            <a:ext cx="3334190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i="1" dirty="0">
                <a:solidFill>
                  <a:srgbClr val="333333"/>
                </a:solidFill>
              </a:rPr>
              <a:t>Scoring Methodology</a:t>
            </a:r>
          </a:p>
        </p:txBody>
      </p:sp>
      <p:sp>
        <p:nvSpPr>
          <p:cNvPr id="7" name="Flowchart: Stored Data 2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5190953" y="2834640"/>
            <a:ext cx="3642227" cy="365760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Events triggering notification, machine-learning capabilities, trigger physical changes in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devices.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H="1">
            <a:off x="3820141" y="2834640"/>
            <a:ext cx="1334945" cy="365760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Rules Engine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owchart: Stored Data 2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5190953" y="3246120"/>
            <a:ext cx="3642227" cy="365760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Product goes beyond basic search and is capable of finding video through various attributes</a:t>
            </a: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(appearance).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flipH="1">
            <a:off x="3820141" y="3246120"/>
            <a:ext cx="1334945" cy="365760"/>
          </a:xfrm>
          <a:prstGeom prst="rect">
            <a:avLst/>
          </a:prstGeom>
          <a:solidFill>
            <a:schemeClr val="bg2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Advanced Search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lowchart: Stored Data 2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5190953" y="2423160"/>
            <a:ext cx="3642227" cy="365760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Vendor has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own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lineup of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NVRs with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analog, hybrid, IP and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third-party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camera connectivity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support.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flipH="1">
            <a:off x="3820141" y="2423160"/>
            <a:ext cx="1334945" cy="365760"/>
          </a:xfrm>
          <a:prstGeom prst="rect">
            <a:avLst/>
          </a:prstGeom>
          <a:solidFill>
            <a:schemeClr val="bg2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Network Video Recording (NVR)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owchart: Stored Data 1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5190953" y="2011362"/>
            <a:ext cx="3642227" cy="365760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Vendor has own line of cameras with high resolution, advanced technologies and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capabilities.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flipH="1">
            <a:off x="3820141" y="2011997"/>
            <a:ext cx="1334945" cy="365760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Camera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owchart: Stored Data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5191586" y="3657600"/>
            <a:ext cx="3642227" cy="365760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The ability to capture license plate number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information;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store and search with video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data.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3820774" y="3657600"/>
            <a:ext cx="1334945" cy="365760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License Plate Recognition (LPR)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lowchart: Stored Data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flipH="1">
            <a:off x="5191586" y="4069080"/>
            <a:ext cx="3642227" cy="365760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Ability to track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objects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and trace the path of the object over a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map.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flipH="1">
            <a:off x="3820774" y="4069080"/>
            <a:ext cx="1334945" cy="365760"/>
          </a:xfrm>
          <a:prstGeom prst="rect">
            <a:avLst/>
          </a:prstGeom>
          <a:solidFill>
            <a:schemeClr val="bg2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Map-Based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athfinding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owchart: Stored Data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flipH="1">
            <a:off x="5191586" y="4480560"/>
            <a:ext cx="3642227" cy="365760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Supports Windows Active Directory, multifactor authentication, and other additional security, e.g.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PIN.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 flipH="1">
            <a:off x="3820774" y="4480560"/>
            <a:ext cx="1334945" cy="365760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Advanced Security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lowchart: Stored Data 2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 flipH="1">
            <a:off x="5191586" y="4892040"/>
            <a:ext cx="3642227" cy="365760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The system is compatible with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ONVIF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certified cameras.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 flipH="1">
            <a:off x="3820774" y="4892040"/>
            <a:ext cx="1334945" cy="365760"/>
          </a:xfrm>
          <a:prstGeom prst="rect">
            <a:avLst/>
          </a:prstGeom>
          <a:solidFill>
            <a:schemeClr val="bg2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ONVIF Compliant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lowchart: Stored Data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flipH="1">
            <a:off x="5191586" y="5303520"/>
            <a:ext cx="3642227" cy="365760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The ability for the product to count the number of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people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passing through a defined line or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area.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 flipH="1">
            <a:off x="3820774" y="5303520"/>
            <a:ext cx="1334945" cy="365760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People Counting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lowchart: Stored Data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flipH="1">
            <a:off x="5191586" y="5715000"/>
            <a:ext cx="3642227" cy="365760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Detect &amp; report data for people wait times and density for business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intelligence.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flipH="1">
            <a:off x="3820774" y="5715000"/>
            <a:ext cx="1334945" cy="365760"/>
          </a:xfrm>
          <a:prstGeom prst="rect">
            <a:avLst/>
          </a:prstGeom>
          <a:solidFill>
            <a:schemeClr val="bg2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Queue, Crowding &amp; Heat Mapping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lowchart: Stored Data 1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 flipH="1">
            <a:off x="5191586" y="1600200"/>
            <a:ext cx="3642227" cy="365760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What we looked for:</a:t>
            </a: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 flipH="1">
            <a:off x="3820773" y="1600835"/>
            <a:ext cx="1330765" cy="36576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Feature</a:t>
            </a:r>
          </a:p>
        </p:txBody>
      </p:sp>
      <p:sp>
        <p:nvSpPr>
          <p:cNvPr id="32" name="Rounded Rectangle 31"/>
          <p:cNvSpPr/>
          <p:nvPr>
            <p:custDataLst>
              <p:tags r:id="rId23"/>
            </p:custDataLst>
          </p:nvPr>
        </p:nvSpPr>
        <p:spPr>
          <a:xfrm rot="10800000">
            <a:off x="320040" y="5715000"/>
            <a:ext cx="3337560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algn="l"/>
            <a:endParaRPr lang="en-CA" b="1" i="1" dirty="0">
              <a:solidFill>
                <a:srgbClr val="333333"/>
              </a:solidFill>
            </a:endParaRPr>
          </a:p>
        </p:txBody>
      </p:sp>
      <p:sp>
        <p:nvSpPr>
          <p:cNvPr id="34" name="TextBox 33"/>
          <p:cNvSpPr txBox="1"/>
          <p:nvPr>
            <p:custDataLst>
              <p:tags r:id="rId24"/>
            </p:custDataLst>
          </p:nvPr>
        </p:nvSpPr>
        <p:spPr>
          <a:xfrm>
            <a:off x="1" y="6246654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333333"/>
                </a:solidFill>
                <a:latin typeface="Arial"/>
              </a:rPr>
              <a:t>For an explanation of how Advanced Features are determined, see </a:t>
            </a:r>
            <a:r>
              <a:rPr lang="en-US" sz="1000" dirty="0">
                <a:solidFill>
                  <a:srgbClr val="333333"/>
                </a:solidFill>
                <a:hlinkClick r:id="" action="ppaction://noaction"/>
              </a:rPr>
              <a:t>Information Presentation – Feature Ranks (Stoplights)</a:t>
            </a:r>
            <a:r>
              <a:rPr lang="en-US" sz="1000" dirty="0">
                <a:solidFill>
                  <a:srgbClr val="333333"/>
                </a:solidFill>
              </a:rPr>
              <a:t> in the Appendix</a:t>
            </a:r>
            <a:r>
              <a:rPr lang="en-US" sz="1000" dirty="0">
                <a:solidFill>
                  <a:srgbClr val="333333"/>
                </a:solidFill>
                <a:latin typeface="Arial"/>
              </a:rPr>
              <a:t>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35" name="Rectangle 34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186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</a:t>
            </a:r>
            <a:r>
              <a:rPr lang="en-US" dirty="0" smtClean="0"/>
              <a:t>features </a:t>
            </a:r>
            <a:r>
              <a:rPr lang="en-US" dirty="0"/>
              <a:t>are the capabilities that allow for granular market differentiation (continued)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23410" y="1541085"/>
            <a:ext cx="3334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rgbClr val="333333"/>
                </a:solidFill>
              </a:rPr>
              <a:t>Info-Tech scored each vendor’s features offering as a summation of its individual scores across the listed advanced features. Vendors were given one point for each feature the product inherently provided. Some categories were scored on a more granular scale with vendors receiving half points.</a:t>
            </a:r>
          </a:p>
        </p:txBody>
      </p:sp>
      <p:sp>
        <p:nvSpPr>
          <p:cNvPr id="11" name="Flowchart: Stored Data 2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5348607" y="2623953"/>
            <a:ext cx="3474720" cy="550948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Can detect and recognize faces and compare to stored information in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database.</a:t>
            </a:r>
            <a:endParaRPr lang="en-US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H="1">
            <a:off x="3839847" y="2623953"/>
            <a:ext cx="1463040" cy="550948"/>
          </a:xfrm>
          <a:prstGeom prst="rect">
            <a:avLst/>
          </a:prstGeom>
          <a:solidFill>
            <a:schemeClr val="bg2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Facial Recognition</a:t>
            </a:r>
          </a:p>
        </p:txBody>
      </p:sp>
      <p:sp>
        <p:nvSpPr>
          <p:cNvPr id="13" name="Flowchart: Stored Data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5348607" y="2011362"/>
            <a:ext cx="3474720" cy="550948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100" dirty="0">
                <a:latin typeface="Arial" pitchFamily="34" charset="0"/>
                <a:cs typeface="Arial" pitchFamily="34" charset="0"/>
              </a:rPr>
              <a:t>The product can search and match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point-of-sale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transactional data to video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recordings.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flipH="1">
            <a:off x="3839847" y="2012212"/>
            <a:ext cx="1463040" cy="550948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POS Overlay &amp; Matching</a:t>
            </a:r>
          </a:p>
        </p:txBody>
      </p:sp>
      <p:sp>
        <p:nvSpPr>
          <p:cNvPr id="30" name="Flowchart: Stored Data 1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5349240" y="1600200"/>
            <a:ext cx="3474720" cy="365760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What we looked for:</a:t>
            </a: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flipH="1">
            <a:off x="3840479" y="1600835"/>
            <a:ext cx="1508127" cy="36576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Feature</a:t>
            </a:r>
          </a:p>
        </p:txBody>
      </p:sp>
      <p:sp>
        <p:nvSpPr>
          <p:cNvPr id="32" name="Rounded Rectangle 31"/>
          <p:cNvSpPr/>
          <p:nvPr>
            <p:custDataLst>
              <p:tags r:id="rId7"/>
            </p:custDataLst>
          </p:nvPr>
        </p:nvSpPr>
        <p:spPr>
          <a:xfrm rot="10800000">
            <a:off x="320040" y="2880360"/>
            <a:ext cx="3337560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/>
            <a:endParaRPr lang="en-CA" b="1" i="1" dirty="0">
              <a:solidFill>
                <a:srgbClr val="333333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836622" y="1182688"/>
            <a:ext cx="4986703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i="1" dirty="0">
                <a:solidFill>
                  <a:srgbClr val="333333"/>
                </a:solidFill>
              </a:rPr>
              <a:t>Advanced Features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23411" y="1182687"/>
            <a:ext cx="3334190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i="1" dirty="0">
                <a:solidFill>
                  <a:srgbClr val="333333"/>
                </a:solidFill>
              </a:rPr>
              <a:t>Scoring Methodology</a:t>
            </a:r>
          </a:p>
        </p:txBody>
      </p:sp>
      <p:sp>
        <p:nvSpPr>
          <p:cNvPr id="23" name="TextBox 22"/>
          <p:cNvSpPr txBox="1"/>
          <p:nvPr>
            <p:custDataLst>
              <p:tags r:id="rId8"/>
            </p:custDataLst>
          </p:nvPr>
        </p:nvSpPr>
        <p:spPr>
          <a:xfrm>
            <a:off x="1" y="6246654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333333"/>
                </a:solidFill>
                <a:latin typeface="Arial"/>
              </a:rPr>
              <a:t>For an explanation of how Advanced Features are determined, see </a:t>
            </a:r>
            <a:r>
              <a:rPr lang="en-US" sz="1000" dirty="0">
                <a:solidFill>
                  <a:srgbClr val="333333"/>
                </a:solidFill>
                <a:hlinkClick r:id="" action="ppaction://noaction"/>
              </a:rPr>
              <a:t>Information Presentation – Feature Ranks (Stoplights)</a:t>
            </a:r>
            <a:r>
              <a:rPr lang="en-US" sz="1000" dirty="0">
                <a:solidFill>
                  <a:srgbClr val="333333"/>
                </a:solidFill>
              </a:rPr>
              <a:t> in the Appendix</a:t>
            </a:r>
            <a:r>
              <a:rPr lang="en-US" sz="1000" dirty="0">
                <a:solidFill>
                  <a:srgbClr val="333333"/>
                </a:solidFill>
                <a:latin typeface="Arial"/>
              </a:rPr>
              <a:t>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16" name="Rectangle 15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1560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043" y="1421029"/>
            <a:ext cx="7705505" cy="4370700"/>
          </a:xfrm>
          <a:prstGeom prst="rect">
            <a:avLst/>
          </a:prstGeom>
        </p:spPr>
      </p:pic>
      <p:sp>
        <p:nvSpPr>
          <p:cNvPr id="69" name="Rectangle 68">
            <a:hlinkClick r:id="rId3"/>
          </p:cNvPr>
          <p:cNvSpPr/>
          <p:nvPr/>
        </p:nvSpPr>
        <p:spPr>
          <a:xfrm>
            <a:off x="743961" y="172334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69">
            <a:hlinkClick r:id="rId4"/>
          </p:cNvPr>
          <p:cNvSpPr/>
          <p:nvPr/>
        </p:nvSpPr>
        <p:spPr>
          <a:xfrm>
            <a:off x="743961" y="238984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" name="Rectangle 70">
            <a:hlinkClick r:id="rId5"/>
          </p:cNvPr>
          <p:cNvSpPr/>
          <p:nvPr/>
        </p:nvSpPr>
        <p:spPr>
          <a:xfrm>
            <a:off x="761305" y="298811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ectangle 71">
            <a:hlinkClick r:id="rId6"/>
          </p:cNvPr>
          <p:cNvSpPr/>
          <p:nvPr/>
        </p:nvSpPr>
        <p:spPr>
          <a:xfrm>
            <a:off x="1542490" y="304053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3" name="Rectangle 72">
            <a:hlinkClick r:id="rId7"/>
          </p:cNvPr>
          <p:cNvSpPr/>
          <p:nvPr/>
        </p:nvSpPr>
        <p:spPr>
          <a:xfrm>
            <a:off x="1527650" y="237380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4" name="Rectangle 73">
            <a:hlinkClick r:id="rId8"/>
          </p:cNvPr>
          <p:cNvSpPr/>
          <p:nvPr/>
        </p:nvSpPr>
        <p:spPr>
          <a:xfrm>
            <a:off x="751761" y="362595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Rectangle 74">
            <a:hlinkClick r:id="rId9"/>
          </p:cNvPr>
          <p:cNvSpPr/>
          <p:nvPr/>
        </p:nvSpPr>
        <p:spPr>
          <a:xfrm>
            <a:off x="743961" y="447251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6" name="Rectangle 75">
            <a:hlinkClick r:id="rId9"/>
          </p:cNvPr>
          <p:cNvSpPr/>
          <p:nvPr/>
        </p:nvSpPr>
        <p:spPr>
          <a:xfrm>
            <a:off x="756226" y="4268945"/>
            <a:ext cx="690773" cy="558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Rectangle 76">
            <a:hlinkClick r:id="rId10"/>
          </p:cNvPr>
          <p:cNvSpPr/>
          <p:nvPr/>
        </p:nvSpPr>
        <p:spPr>
          <a:xfrm>
            <a:off x="753192" y="491758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8" name="Rectangle 77">
            <a:hlinkClick r:id="rId11"/>
          </p:cNvPr>
          <p:cNvSpPr/>
          <p:nvPr/>
        </p:nvSpPr>
        <p:spPr>
          <a:xfrm>
            <a:off x="1528664" y="426752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Rectangle 78">
            <a:hlinkClick r:id="rId12"/>
          </p:cNvPr>
          <p:cNvSpPr/>
          <p:nvPr/>
        </p:nvSpPr>
        <p:spPr>
          <a:xfrm>
            <a:off x="1526014" y="489128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Rectangle 79">
            <a:hlinkClick r:id="rId13"/>
          </p:cNvPr>
          <p:cNvSpPr/>
          <p:nvPr/>
        </p:nvSpPr>
        <p:spPr>
          <a:xfrm>
            <a:off x="2286489" y="298072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Rectangle 80">
            <a:hlinkClick r:id="rId14"/>
          </p:cNvPr>
          <p:cNvSpPr/>
          <p:nvPr/>
        </p:nvSpPr>
        <p:spPr>
          <a:xfrm>
            <a:off x="2292982" y="362690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Rectangle 81">
            <a:hlinkClick r:id="rId15"/>
          </p:cNvPr>
          <p:cNvSpPr/>
          <p:nvPr/>
        </p:nvSpPr>
        <p:spPr>
          <a:xfrm>
            <a:off x="2303272" y="42471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3" name="Rectangle 82">
            <a:hlinkClick r:id="rId16"/>
          </p:cNvPr>
          <p:cNvSpPr/>
          <p:nvPr/>
        </p:nvSpPr>
        <p:spPr>
          <a:xfrm>
            <a:off x="2286706" y="489105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4" name="Rectangle 83">
            <a:hlinkClick r:id="rId17"/>
          </p:cNvPr>
          <p:cNvSpPr/>
          <p:nvPr/>
        </p:nvSpPr>
        <p:spPr>
          <a:xfrm>
            <a:off x="3060303" y="363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5" name="Rectangle 84">
            <a:hlinkClick r:id="rId18"/>
          </p:cNvPr>
          <p:cNvSpPr/>
          <p:nvPr/>
        </p:nvSpPr>
        <p:spPr>
          <a:xfrm>
            <a:off x="3052260" y="425608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6" name="Rectangle 85">
            <a:hlinkClick r:id="rId19"/>
          </p:cNvPr>
          <p:cNvSpPr/>
          <p:nvPr/>
        </p:nvSpPr>
        <p:spPr>
          <a:xfrm>
            <a:off x="3046490" y="487910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7" name="Rectangle 86">
            <a:hlinkClick r:id="rId20"/>
          </p:cNvPr>
          <p:cNvSpPr/>
          <p:nvPr/>
        </p:nvSpPr>
        <p:spPr>
          <a:xfrm>
            <a:off x="3839732" y="361234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8" name="Rectangle 87">
            <a:hlinkClick r:id="rId21"/>
          </p:cNvPr>
          <p:cNvSpPr/>
          <p:nvPr/>
        </p:nvSpPr>
        <p:spPr>
          <a:xfrm>
            <a:off x="3825906" y="424213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9" name="Rectangle 88">
            <a:hlinkClick r:id="rId22"/>
          </p:cNvPr>
          <p:cNvSpPr/>
          <p:nvPr/>
        </p:nvSpPr>
        <p:spPr>
          <a:xfrm>
            <a:off x="3846849" y="488088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0" name="Rectangle 89">
            <a:hlinkClick r:id="rId23"/>
          </p:cNvPr>
          <p:cNvSpPr/>
          <p:nvPr/>
        </p:nvSpPr>
        <p:spPr>
          <a:xfrm>
            <a:off x="4611083" y="362687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Rectangle 90">
            <a:hlinkClick r:id="rId24"/>
          </p:cNvPr>
          <p:cNvSpPr/>
          <p:nvPr/>
        </p:nvSpPr>
        <p:spPr>
          <a:xfrm>
            <a:off x="4619005" y="430708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2" name="Rectangle 91">
            <a:hlinkClick r:id="rId25"/>
          </p:cNvPr>
          <p:cNvSpPr/>
          <p:nvPr/>
        </p:nvSpPr>
        <p:spPr>
          <a:xfrm>
            <a:off x="4619970" y="486531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3" name="Rectangle 92">
            <a:hlinkClick r:id="rId26"/>
          </p:cNvPr>
          <p:cNvSpPr/>
          <p:nvPr/>
        </p:nvSpPr>
        <p:spPr>
          <a:xfrm>
            <a:off x="5409496" y="361264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4" name="Rectangle 93">
            <a:hlinkClick r:id="rId27"/>
          </p:cNvPr>
          <p:cNvSpPr/>
          <p:nvPr/>
        </p:nvSpPr>
        <p:spPr>
          <a:xfrm>
            <a:off x="1535924" y="3643102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5" name="Rectangle 94">
            <a:hlinkClick r:id="rId28"/>
          </p:cNvPr>
          <p:cNvSpPr/>
          <p:nvPr/>
        </p:nvSpPr>
        <p:spPr>
          <a:xfrm>
            <a:off x="5385179" y="298928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6" name="Rectangle 95">
            <a:hlinkClick r:id="rId29"/>
          </p:cNvPr>
          <p:cNvSpPr/>
          <p:nvPr/>
        </p:nvSpPr>
        <p:spPr>
          <a:xfrm>
            <a:off x="5371121" y="424213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7" name="Rectangle 96">
            <a:hlinkClick r:id="rId30"/>
          </p:cNvPr>
          <p:cNvSpPr/>
          <p:nvPr/>
        </p:nvSpPr>
        <p:spPr>
          <a:xfrm>
            <a:off x="5385179" y="487804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8" name="Rectangle 97">
            <a:hlinkClick r:id="rId31"/>
          </p:cNvPr>
          <p:cNvSpPr/>
          <p:nvPr/>
        </p:nvSpPr>
        <p:spPr>
          <a:xfrm>
            <a:off x="6156533" y="236489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9" name="Rectangle 98">
            <a:hlinkClick r:id="rId32"/>
          </p:cNvPr>
          <p:cNvSpPr/>
          <p:nvPr/>
        </p:nvSpPr>
        <p:spPr>
          <a:xfrm>
            <a:off x="6155131" y="299372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0" name="Rectangle 99">
            <a:hlinkClick r:id="rId33"/>
          </p:cNvPr>
          <p:cNvSpPr/>
          <p:nvPr/>
        </p:nvSpPr>
        <p:spPr>
          <a:xfrm>
            <a:off x="6152304" y="362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" name="Rectangle 100">
            <a:hlinkClick r:id="rId34"/>
          </p:cNvPr>
          <p:cNvSpPr/>
          <p:nvPr/>
        </p:nvSpPr>
        <p:spPr>
          <a:xfrm>
            <a:off x="6166663" y="427181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" name="Rectangle 101">
            <a:hlinkClick r:id="rId35"/>
          </p:cNvPr>
          <p:cNvSpPr/>
          <p:nvPr/>
        </p:nvSpPr>
        <p:spPr>
          <a:xfrm>
            <a:off x="6159324" y="489073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" name="Rectangle 102">
            <a:hlinkClick r:id="rId36"/>
          </p:cNvPr>
          <p:cNvSpPr/>
          <p:nvPr/>
        </p:nvSpPr>
        <p:spPr>
          <a:xfrm>
            <a:off x="6936485" y="173181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4" name="Rectangle 103">
            <a:hlinkClick r:id="rId37"/>
          </p:cNvPr>
          <p:cNvSpPr/>
          <p:nvPr/>
        </p:nvSpPr>
        <p:spPr>
          <a:xfrm>
            <a:off x="6944302" y="234838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5" name="Rectangle 104">
            <a:hlinkClick r:id="rId38"/>
          </p:cNvPr>
          <p:cNvSpPr/>
          <p:nvPr/>
        </p:nvSpPr>
        <p:spPr>
          <a:xfrm>
            <a:off x="6911773" y="300106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6" name="Rectangle 105">
            <a:hlinkClick r:id="rId39"/>
          </p:cNvPr>
          <p:cNvSpPr/>
          <p:nvPr/>
        </p:nvSpPr>
        <p:spPr>
          <a:xfrm>
            <a:off x="6933487" y="363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7" name="Rectangle 106">
            <a:hlinkClick r:id="rId40"/>
          </p:cNvPr>
          <p:cNvSpPr/>
          <p:nvPr/>
        </p:nvSpPr>
        <p:spPr>
          <a:xfrm>
            <a:off x="6928773" y="425949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8" name="Rectangle 107">
            <a:hlinkClick r:id="rId41"/>
          </p:cNvPr>
          <p:cNvSpPr/>
          <p:nvPr/>
        </p:nvSpPr>
        <p:spPr>
          <a:xfrm>
            <a:off x="6929671" y="488365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9" name="Rectangle 108">
            <a:hlinkClick r:id="rId42"/>
          </p:cNvPr>
          <p:cNvSpPr/>
          <p:nvPr/>
        </p:nvSpPr>
        <p:spPr>
          <a:xfrm>
            <a:off x="7707357" y="174016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0" name="Rectangle 109">
            <a:hlinkClick r:id="rId43"/>
          </p:cNvPr>
          <p:cNvSpPr/>
          <p:nvPr/>
        </p:nvSpPr>
        <p:spPr>
          <a:xfrm>
            <a:off x="7706286" y="235812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1" name="Rectangle 110">
            <a:hlinkClick r:id="rId44"/>
          </p:cNvPr>
          <p:cNvSpPr/>
          <p:nvPr/>
        </p:nvSpPr>
        <p:spPr>
          <a:xfrm>
            <a:off x="7717843" y="300855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2" name="Rectangle 111">
            <a:hlinkClick r:id="rId45"/>
          </p:cNvPr>
          <p:cNvSpPr/>
          <p:nvPr/>
        </p:nvSpPr>
        <p:spPr>
          <a:xfrm>
            <a:off x="7717305" y="362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3" name="Rectangle 112">
            <a:hlinkClick r:id="rId46"/>
          </p:cNvPr>
          <p:cNvSpPr/>
          <p:nvPr/>
        </p:nvSpPr>
        <p:spPr>
          <a:xfrm>
            <a:off x="7690883" y="427926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4" name="Rectangle 113">
            <a:hlinkClick r:id="rId47"/>
          </p:cNvPr>
          <p:cNvSpPr/>
          <p:nvPr/>
        </p:nvSpPr>
        <p:spPr>
          <a:xfrm>
            <a:off x="7654620" y="489826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8006"/>
            <a:ext cx="9143999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CA" sz="2400" b="1" dirty="0">
                <a:solidFill>
                  <a:srgbClr val="333333"/>
                </a:solidFill>
                <a:latin typeface="Arial"/>
              </a:rPr>
              <a:t>Dive </a:t>
            </a:r>
            <a:r>
              <a:rPr lang="en-CA" sz="2400" b="1" dirty="0" smtClean="0">
                <a:solidFill>
                  <a:srgbClr val="333333"/>
                </a:solidFill>
                <a:latin typeface="Arial"/>
              </a:rPr>
              <a:t>Deeper </a:t>
            </a:r>
            <a:r>
              <a:rPr lang="en-CA" sz="2400" b="1" dirty="0">
                <a:solidFill>
                  <a:srgbClr val="333333"/>
                </a:solidFill>
                <a:latin typeface="Arial"/>
              </a:rPr>
              <a:t>I</a:t>
            </a:r>
            <a:r>
              <a:rPr lang="en-CA" sz="2400" b="1" dirty="0" smtClean="0">
                <a:solidFill>
                  <a:srgbClr val="333333"/>
                </a:solidFill>
                <a:latin typeface="Arial"/>
              </a:rPr>
              <a:t>nto </a:t>
            </a:r>
            <a:r>
              <a:rPr lang="en-CA" sz="2400" b="1" dirty="0">
                <a:solidFill>
                  <a:srgbClr val="333333"/>
                </a:solidFill>
                <a:latin typeface="Arial"/>
              </a:rPr>
              <a:t>O</a:t>
            </a:r>
            <a:r>
              <a:rPr lang="en-CA" sz="2400" b="1" dirty="0" smtClean="0">
                <a:solidFill>
                  <a:srgbClr val="333333"/>
                </a:solidFill>
                <a:latin typeface="Arial"/>
              </a:rPr>
              <a:t>ur Research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CA" sz="2400" b="1" dirty="0" smtClean="0">
                <a:solidFill>
                  <a:srgbClr val="333333"/>
                </a:solidFill>
                <a:latin typeface="Arial"/>
              </a:rPr>
              <a:t>by Clicking </a:t>
            </a:r>
            <a:r>
              <a:rPr lang="en-CA" sz="2400" b="1" dirty="0">
                <a:solidFill>
                  <a:srgbClr val="333333"/>
                </a:solidFill>
                <a:latin typeface="Arial"/>
              </a:rPr>
              <a:t>O</a:t>
            </a:r>
            <a:r>
              <a:rPr lang="en-CA" sz="2400" b="1" dirty="0" smtClean="0">
                <a:solidFill>
                  <a:srgbClr val="333333"/>
                </a:solidFill>
                <a:latin typeface="Arial"/>
              </a:rPr>
              <a:t>ne </a:t>
            </a:r>
            <a:r>
              <a:rPr lang="en-CA" sz="2400" b="1" dirty="0">
                <a:solidFill>
                  <a:srgbClr val="333333"/>
                </a:solidFill>
                <a:latin typeface="Arial"/>
              </a:rPr>
              <a:t>of the </a:t>
            </a:r>
            <a:r>
              <a:rPr lang="en-CA" sz="2400" b="1" dirty="0" smtClean="0">
                <a:solidFill>
                  <a:srgbClr val="333333"/>
                </a:solidFill>
                <a:latin typeface="Arial"/>
              </a:rPr>
              <a:t>Elements Below</a:t>
            </a:r>
            <a:endParaRPr lang="en-CA" sz="1200" dirty="0" smtClean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56476" y="6097277"/>
            <a:ext cx="7840920" cy="44627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CA" sz="1100" dirty="0" smtClean="0">
                <a:solidFill>
                  <a:srgbClr val="333333"/>
                </a:solidFill>
                <a:latin typeface="Arial"/>
                <a:ea typeface="Roboto" panose="02000000000000000000" pitchFamily="2" charset="0"/>
              </a:rPr>
              <a:t>Find out how Info-Tech makes your job easier.  	  </a:t>
            </a:r>
            <a:r>
              <a:rPr lang="en-CA" sz="1100" b="1" dirty="0" smtClean="0">
                <a:solidFill>
                  <a:srgbClr val="96B8D2">
                    <a:lumMod val="50000"/>
                  </a:srgbClr>
                </a:solidFill>
                <a:latin typeface="Arial"/>
                <a:ea typeface="Roboto" panose="02000000000000000000" pitchFamily="2" charset="0"/>
              </a:rPr>
              <a:t>Contact Us Today:</a:t>
            </a:r>
            <a:r>
              <a:rPr lang="en-CA" sz="1100" b="1" dirty="0" smtClean="0">
                <a:solidFill>
                  <a:srgbClr val="333333"/>
                </a:solidFill>
                <a:latin typeface="Arial"/>
                <a:ea typeface="Roboto" panose="02000000000000000000" pitchFamily="2" charset="0"/>
              </a:rPr>
              <a:t> </a:t>
            </a:r>
            <a:r>
              <a:rPr lang="en-CA" sz="1100" dirty="0" smtClean="0">
                <a:solidFill>
                  <a:srgbClr val="333333"/>
                </a:solidFill>
                <a:latin typeface="Arial"/>
              </a:rPr>
              <a:t>Toll-Free </a:t>
            </a:r>
            <a:r>
              <a:rPr lang="en-CA" sz="1100" dirty="0">
                <a:solidFill>
                  <a:srgbClr val="333333"/>
                </a:solidFill>
                <a:latin typeface="Arial"/>
              </a:rPr>
              <a:t>(US &amp; Canada</a:t>
            </a:r>
            <a:r>
              <a:rPr lang="en-CA" sz="1100" dirty="0" smtClean="0">
                <a:solidFill>
                  <a:srgbClr val="333333"/>
                </a:solidFill>
                <a:latin typeface="Arial"/>
              </a:rPr>
              <a:t>): </a:t>
            </a:r>
            <a:r>
              <a:rPr lang="en-CA" sz="1100" b="1" dirty="0" smtClean="0">
                <a:solidFill>
                  <a:srgbClr val="333333"/>
                </a:solidFill>
                <a:latin typeface="Arial"/>
              </a:rPr>
              <a:t>1-888-670-8889</a:t>
            </a:r>
            <a:endParaRPr lang="en-CA" sz="1100" b="1" dirty="0">
              <a:solidFill>
                <a:srgbClr val="333333"/>
              </a:solidFill>
              <a:latin typeface="Arial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>
                <a:solidFill>
                  <a:srgbClr val="333333"/>
                </a:solidFill>
                <a:latin typeface="Arial"/>
                <a:ea typeface="Roboto" panose="02000000000000000000" pitchFamily="2" charset="0"/>
              </a:rPr>
              <a:t>					 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100649" y="1631093"/>
            <a:ext cx="4390767" cy="109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FF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56" name="Rectangle 55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23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320674" y="1179511"/>
            <a:ext cx="8823326" cy="685800"/>
          </a:xfrm>
        </p:spPr>
        <p:txBody>
          <a:bodyPr/>
          <a:lstStyle/>
          <a:p>
            <a:r>
              <a:rPr lang="en-CA" sz="1400" b="0" dirty="0">
                <a:solidFill>
                  <a:srgbClr val="333333"/>
                </a:solidFill>
              </a:rPr>
              <a:t>Surveillance systems are rapidly evolving into video analytic solutions that reflect broader technology trends. These new solutions use </a:t>
            </a:r>
            <a:r>
              <a:rPr lang="en-CA" sz="1400" b="0" dirty="0" smtClean="0">
                <a:solidFill>
                  <a:srgbClr val="333333"/>
                </a:solidFill>
              </a:rPr>
              <a:t>artificial intelligence (AI) or machine learning (ML) to </a:t>
            </a:r>
            <a:r>
              <a:rPr lang="en-CA" sz="1400" b="0" dirty="0">
                <a:solidFill>
                  <a:srgbClr val="333333"/>
                </a:solidFill>
              </a:rPr>
              <a:t>enable higher levels of surveillance monitoring and investigative productivity while providing new business insights and guest safety.</a:t>
            </a:r>
            <a:r>
              <a:rPr lang="en-CA" sz="1400" b="0" dirty="0">
                <a:solidFill>
                  <a:srgbClr val="FF0000"/>
                </a:solidFill>
              </a:rPr>
              <a:t> </a:t>
            </a:r>
            <a:endParaRPr lang="en-CA" sz="1400" b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320674" y="2468563"/>
            <a:ext cx="4159251" cy="39779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400" dirty="0">
                <a:solidFill>
                  <a:srgbClr val="333333"/>
                </a:solidFill>
              </a:rPr>
              <a:t>A CIO tasked with assisting in the selection or upgrading of a surveillance system.</a:t>
            </a:r>
            <a:endParaRPr lang="en-CA" sz="1400" dirty="0">
              <a:solidFill>
                <a:srgbClr val="333333"/>
              </a:solidFill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400" dirty="0">
                <a:solidFill>
                  <a:srgbClr val="333333"/>
                </a:solidFill>
                <a:cs typeface="Arial"/>
              </a:rPr>
              <a:t>A CIO tasked with supporting the surveillance infrastructure.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400" dirty="0">
                <a:solidFill>
                  <a:srgbClr val="333333"/>
                </a:solidFill>
                <a:cs typeface="Arial"/>
              </a:rPr>
              <a:t>A </a:t>
            </a:r>
            <a:r>
              <a:rPr lang="en-CA" sz="1400" dirty="0" smtClean="0">
                <a:solidFill>
                  <a:srgbClr val="333333"/>
                </a:solidFill>
                <a:cs typeface="Arial"/>
              </a:rPr>
              <a:t>surveillance manager or executive that </a:t>
            </a:r>
            <a:r>
              <a:rPr lang="en-CA" sz="1400" dirty="0">
                <a:solidFill>
                  <a:srgbClr val="333333"/>
                </a:solidFill>
                <a:cs typeface="Arial"/>
              </a:rPr>
              <a:t>is looking for a holistic review of the benefits of specific surveillance vendors. </a:t>
            </a:r>
            <a:endParaRPr lang="en-CA" sz="14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400" dirty="0">
                <a:solidFill>
                  <a:srgbClr val="333333"/>
                </a:solidFill>
              </a:rPr>
              <a:t>Their surveillance use case may include:</a:t>
            </a:r>
            <a:endParaRPr lang="en-CA" sz="1400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400" dirty="0">
                <a:solidFill>
                  <a:srgbClr val="333333"/>
                </a:solidFill>
              </a:rPr>
              <a:t>Building a new hotel or casino.</a:t>
            </a:r>
            <a:endParaRPr lang="en-CA" sz="1400" dirty="0">
              <a:solidFill>
                <a:srgbClr val="333333"/>
              </a:solidFill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400" dirty="0">
                <a:solidFill>
                  <a:srgbClr val="333333"/>
                </a:solidFill>
              </a:rPr>
              <a:t>Updating existing surveillance systems to reflect advancements in technology.</a:t>
            </a:r>
            <a:endParaRPr lang="en-CA" sz="1400" dirty="0">
              <a:solidFill>
                <a:srgbClr val="333333"/>
              </a:solidFill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400" dirty="0">
                <a:solidFill>
                  <a:srgbClr val="333333"/>
                </a:solidFill>
              </a:rPr>
              <a:t>Addressing guest safety </a:t>
            </a:r>
            <a:r>
              <a:rPr lang="en-CA" sz="1400" dirty="0" smtClean="0">
                <a:solidFill>
                  <a:srgbClr val="333333"/>
                </a:solidFill>
              </a:rPr>
              <a:t>demands.</a:t>
            </a:r>
            <a:endParaRPr lang="en-CA" sz="14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400" dirty="0" smtClean="0">
                <a:solidFill>
                  <a:srgbClr val="333333"/>
                </a:solidFill>
              </a:rPr>
              <a:t>Measuring </a:t>
            </a:r>
            <a:r>
              <a:rPr lang="en-CA" sz="1400" dirty="0">
                <a:solidFill>
                  <a:srgbClr val="333333"/>
                </a:solidFill>
              </a:rPr>
              <a:t>business operations </a:t>
            </a:r>
            <a:r>
              <a:rPr lang="en-CA" sz="1400" dirty="0" smtClean="0">
                <a:solidFill>
                  <a:srgbClr val="333333"/>
                </a:solidFill>
              </a:rPr>
              <a:t>performance.</a:t>
            </a:r>
            <a:endParaRPr lang="en-CA" sz="1400" dirty="0">
              <a:solidFill>
                <a:srgbClr val="333333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400" dirty="0" smtClean="0">
                <a:cs typeface="Arial"/>
              </a:rPr>
              <a:t>Increasing </a:t>
            </a:r>
            <a:r>
              <a:rPr lang="en-CA" sz="1400" dirty="0">
                <a:cs typeface="Arial"/>
              </a:rPr>
              <a:t>operational </a:t>
            </a:r>
            <a:r>
              <a:rPr lang="en-CA" sz="1400" dirty="0" smtClean="0">
                <a:cs typeface="Arial"/>
              </a:rPr>
              <a:t>efficiencies.</a:t>
            </a:r>
            <a:endParaRPr lang="en-CA" sz="1400" dirty="0"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400" dirty="0" smtClean="0">
                <a:cs typeface="Arial"/>
              </a:rPr>
              <a:t>Reducing </a:t>
            </a:r>
            <a:r>
              <a:rPr lang="en-CA" sz="1400" dirty="0">
                <a:cs typeface="Arial"/>
              </a:rPr>
              <a:t>theft losses and </a:t>
            </a:r>
            <a:r>
              <a:rPr lang="en-CA" sz="1400" dirty="0" smtClean="0">
                <a:cs typeface="Arial"/>
              </a:rPr>
              <a:t>streamlining investigations.</a:t>
            </a:r>
            <a:r>
              <a:rPr lang="en-CA" sz="1400" dirty="0">
                <a:cs typeface="Arial"/>
              </a:rPr>
              <a:t> 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CA" sz="1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320675" y="2089785"/>
            <a:ext cx="4159250" cy="365760"/>
          </a:xfrm>
        </p:spPr>
        <p:txBody>
          <a:bodyPr/>
          <a:lstStyle/>
          <a:p>
            <a:r>
              <a:rPr lang="en-CA" dirty="0"/>
              <a:t>This Research Is Designed For: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>
          <a:xfrm>
            <a:off x="4664075" y="2089785"/>
            <a:ext cx="4159250" cy="365760"/>
          </a:xfrm>
        </p:spPr>
        <p:txBody>
          <a:bodyPr/>
          <a:lstStyle/>
          <a:p>
            <a:r>
              <a:rPr lang="en-CA" dirty="0"/>
              <a:t>This Research Will Help You: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>
          <a:xfrm>
            <a:off x="4664075" y="2468562"/>
            <a:ext cx="4159250" cy="39779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400" dirty="0">
                <a:solidFill>
                  <a:srgbClr val="333333"/>
                </a:solidFill>
              </a:rPr>
              <a:t>Understand what’s new in the surveillance market.</a:t>
            </a:r>
            <a:endParaRPr lang="en-CA" sz="14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400" dirty="0">
                <a:solidFill>
                  <a:srgbClr val="333333"/>
                </a:solidFill>
              </a:rPr>
              <a:t>Evaluate surveillance vendors and products for your enterprise needs.</a:t>
            </a:r>
            <a:endParaRPr lang="en-CA" sz="14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400" dirty="0">
                <a:solidFill>
                  <a:srgbClr val="333333"/>
                </a:solidFill>
              </a:rPr>
              <a:t>Determine which products are most appropriate for particular use cases and scenarios.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400" dirty="0">
                <a:solidFill>
                  <a:srgbClr val="333333"/>
                </a:solidFill>
              </a:rPr>
              <a:t>Uncover new use cases for your surveillance </a:t>
            </a:r>
            <a:r>
              <a:rPr lang="en-CA" sz="1400" dirty="0" smtClean="0">
                <a:solidFill>
                  <a:srgbClr val="333333"/>
                </a:solidFill>
              </a:rPr>
              <a:t>systems.</a:t>
            </a:r>
            <a:endParaRPr lang="en-CA" sz="1400" dirty="0">
              <a:solidFill>
                <a:srgbClr val="333333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400" dirty="0">
                <a:solidFill>
                  <a:srgbClr val="333333"/>
                </a:solidFill>
              </a:rPr>
              <a:t>Identify key surveillance scenarios and which vendors best address those </a:t>
            </a:r>
            <a:r>
              <a:rPr lang="en-CA" sz="1400" dirty="0" smtClean="0">
                <a:solidFill>
                  <a:srgbClr val="333333"/>
                </a:solidFill>
              </a:rPr>
              <a:t>scenarios.</a:t>
            </a:r>
            <a:endParaRPr lang="en-CA" sz="1400" dirty="0">
              <a:solidFill>
                <a:srgbClr val="333333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400" dirty="0">
                <a:solidFill>
                  <a:srgbClr val="333333"/>
                </a:solidFill>
              </a:rPr>
              <a:t>Get a broad overview and the details of the champions and innovators in the video surveillance </a:t>
            </a:r>
            <a:r>
              <a:rPr lang="en-CA" sz="1400" dirty="0" smtClean="0">
                <a:solidFill>
                  <a:srgbClr val="333333"/>
                </a:solidFill>
              </a:rPr>
              <a:t>space.</a:t>
            </a:r>
            <a:endParaRPr lang="en-CA" sz="1400" dirty="0">
              <a:solidFill>
                <a:srgbClr val="333333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89121" y="2468880"/>
            <a:ext cx="0" cy="3632518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10" name="Rectangle 9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53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12" name="Object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le 6"/>
          <p:cNvSpPr/>
          <p:nvPr>
            <p:custDataLst>
              <p:tags r:id="rId3"/>
            </p:custDataLst>
          </p:nvPr>
        </p:nvSpPr>
        <p:spPr>
          <a:xfrm rot="10800000">
            <a:off x="320040" y="5029199"/>
            <a:ext cx="4160520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algn="l"/>
            <a:endParaRPr lang="en-CA" b="1" i="1" dirty="0">
              <a:solidFill>
                <a:srgbClr val="333333"/>
              </a:solidFill>
            </a:endParaRPr>
          </a:p>
        </p:txBody>
      </p:sp>
      <p:sp>
        <p:nvSpPr>
          <p:cNvPr id="8" name="Rounded Rectangle 7"/>
          <p:cNvSpPr/>
          <p:nvPr>
            <p:custDataLst>
              <p:tags r:id="rId4"/>
            </p:custDataLst>
          </p:nvPr>
        </p:nvSpPr>
        <p:spPr>
          <a:xfrm rot="10800000">
            <a:off x="4663440" y="5029199"/>
            <a:ext cx="4160520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algn="l"/>
            <a:endParaRPr lang="en-CA" b="1" i="1" dirty="0">
              <a:solidFill>
                <a:srgbClr val="33333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/>
              <a:t>Market overview</a:t>
            </a:r>
          </a:p>
        </p:txBody>
      </p:sp>
      <p:sp>
        <p:nvSpPr>
          <p:cNvPr id="4" name="Rectangle 3"/>
          <p:cNvSpPr/>
          <p:nvPr>
            <p:custDataLst>
              <p:tags r:id="rId6"/>
            </p:custDataLst>
          </p:nvPr>
        </p:nvSpPr>
        <p:spPr>
          <a:xfrm>
            <a:off x="320675" y="1494889"/>
            <a:ext cx="4159250" cy="393954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71450" indent="-17145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100" dirty="0"/>
              <a:t>In the past, surveillance systems relied mainly on closed-circuit TV cameras (</a:t>
            </a:r>
            <a:r>
              <a:rPr lang="en-US" sz="1100" dirty="0" smtClean="0"/>
              <a:t>CCTVs</a:t>
            </a:r>
            <a:r>
              <a:rPr lang="en-US" sz="1100" dirty="0"/>
              <a:t>) with coaxial/rg59 wiring throughout </a:t>
            </a:r>
            <a:r>
              <a:rPr lang="en-US" sz="1100" dirty="0" smtClean="0"/>
              <a:t>buildings, </a:t>
            </a:r>
            <a:r>
              <a:rPr lang="en-US" sz="1100" dirty="0">
                <a:cs typeface="Arial"/>
              </a:rPr>
              <a:t>requiring employees to watch video from specific locations using NTSC analog video standards created in the 1950s with an absolute cap on image quality.</a:t>
            </a:r>
            <a:endParaRPr lang="en-US" sz="1600" dirty="0"/>
          </a:p>
          <a:p>
            <a:pPr marL="171450" indent="-17145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100" dirty="0">
                <a:cs typeface="Arial"/>
              </a:rPr>
              <a:t>Over time, these systems transitioned from analog to networked digital hardware with digital video recorders (DVRs), network video recorders (NVRs</a:t>
            </a:r>
            <a:r>
              <a:rPr lang="en-US" sz="1100" dirty="0" smtClean="0">
                <a:cs typeface="Arial"/>
              </a:rPr>
              <a:t>), </a:t>
            </a:r>
            <a:r>
              <a:rPr lang="en-US" sz="1100" dirty="0">
                <a:cs typeface="Arial"/>
              </a:rPr>
              <a:t>and IP cameras that allow access to live and recorded video from any point connected to the network</a:t>
            </a:r>
          </a:p>
          <a:p>
            <a:pPr marL="171450" indent="-17145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100" dirty="0">
                <a:cs typeface="Arial"/>
              </a:rPr>
              <a:t>The physical layout of casinos funnel visitors past slot machines and table games whether they're just lingering or </a:t>
            </a:r>
            <a:r>
              <a:rPr lang="en-US" sz="1100" dirty="0" smtClean="0">
                <a:cs typeface="Arial"/>
              </a:rPr>
              <a:t>en route </a:t>
            </a:r>
            <a:r>
              <a:rPr lang="en-US" sz="1100" dirty="0">
                <a:cs typeface="Arial"/>
              </a:rPr>
              <a:t>to a show, their room, a restaurant, or a retail </a:t>
            </a:r>
            <a:r>
              <a:rPr lang="en-US" sz="1100" dirty="0" smtClean="0">
                <a:cs typeface="Arial"/>
              </a:rPr>
              <a:t>shop, and creates </a:t>
            </a:r>
            <a:r>
              <a:rPr lang="en-US" sz="1100" dirty="0">
                <a:cs typeface="Arial"/>
              </a:rPr>
              <a:t>a highly concentrated area of </a:t>
            </a:r>
            <a:r>
              <a:rPr lang="en-US" sz="1100" dirty="0" smtClean="0">
                <a:cs typeface="Arial"/>
              </a:rPr>
              <a:t>people, </a:t>
            </a:r>
            <a:r>
              <a:rPr lang="en-US" sz="1100" dirty="0">
                <a:cs typeface="Arial"/>
              </a:rPr>
              <a:t>making it difficult to identify security threats.</a:t>
            </a:r>
            <a:endParaRPr lang="en-US" sz="1100" dirty="0">
              <a:solidFill>
                <a:srgbClr val="FF0000"/>
              </a:solidFill>
              <a:cs typeface="Arial"/>
            </a:endParaRPr>
          </a:p>
          <a:p>
            <a:pPr marL="171450" indent="-17145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100" dirty="0">
                <a:cs typeface="Arial"/>
              </a:rPr>
              <a:t>Gaming fraud and card counting was the primary concern of surveillance teams in </a:t>
            </a:r>
            <a:r>
              <a:rPr lang="en-US" sz="1100" dirty="0" smtClean="0">
                <a:cs typeface="Arial"/>
              </a:rPr>
              <a:t>casinos, </a:t>
            </a:r>
            <a:r>
              <a:rPr lang="en-US" sz="1100" dirty="0">
                <a:cs typeface="Arial"/>
              </a:rPr>
              <a:t>but hotels and casinos are open to threats from outsiders, employees, and even guests, and ensuring guest safety, and the safety of the resort's assets, requires more than a few cameras and guards</a:t>
            </a:r>
            <a:r>
              <a:rPr lang="en-US" sz="1100" dirty="0" smtClean="0">
                <a:solidFill>
                  <a:srgbClr val="333333"/>
                </a:solidFill>
                <a:cs typeface="Arial"/>
              </a:rPr>
              <a:t>.</a:t>
            </a:r>
            <a:endParaRPr lang="en-US" sz="1100" dirty="0">
              <a:cs typeface="Arial"/>
            </a:endParaRPr>
          </a:p>
        </p:txBody>
      </p:sp>
      <p:sp>
        <p:nvSpPr>
          <p:cNvPr id="5" name="Rectangle 4"/>
          <p:cNvSpPr/>
          <p:nvPr>
            <p:custDataLst>
              <p:tags r:id="rId7"/>
            </p:custDataLst>
          </p:nvPr>
        </p:nvSpPr>
        <p:spPr>
          <a:xfrm>
            <a:off x="4664075" y="1484412"/>
            <a:ext cx="4159250" cy="409342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69545" indent="-169545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CA" sz="1050" dirty="0"/>
              <a:t>A shift in primary risk focus has occurred from gaming fraud </a:t>
            </a:r>
            <a:r>
              <a:rPr lang="en-CA" sz="1050" dirty="0" smtClean="0"/>
              <a:t>and </a:t>
            </a:r>
            <a:r>
              <a:rPr lang="en-CA" sz="1050" dirty="0"/>
              <a:t>integrity to point-of-sale transactional fraud (</a:t>
            </a:r>
            <a:r>
              <a:rPr lang="en-CA" sz="1050" dirty="0" smtClean="0"/>
              <a:t>i.e. sweethearting</a:t>
            </a:r>
            <a:r>
              <a:rPr lang="en-CA" sz="1050" dirty="0"/>
              <a:t>) and customer </a:t>
            </a:r>
            <a:r>
              <a:rPr lang="en-CA" sz="1050" dirty="0" smtClean="0"/>
              <a:t>safety.</a:t>
            </a:r>
            <a:endParaRPr lang="en-US" sz="1050" dirty="0">
              <a:cs typeface="Arial"/>
            </a:endParaRPr>
          </a:p>
          <a:p>
            <a:pPr marL="169545" indent="-169545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050" dirty="0">
                <a:cs typeface="Arial"/>
              </a:rPr>
              <a:t>Increasing amounts of real-time and stored video and transactional data </a:t>
            </a:r>
            <a:r>
              <a:rPr lang="en-US" sz="1050" dirty="0" smtClean="0">
                <a:cs typeface="Arial"/>
              </a:rPr>
              <a:t>has </a:t>
            </a:r>
            <a:r>
              <a:rPr lang="en-US" sz="1050" dirty="0">
                <a:cs typeface="Arial"/>
              </a:rPr>
              <a:t>outpaced the ability to simply add surveillance operator staff and requires machine learning, advanced </a:t>
            </a:r>
            <a:r>
              <a:rPr lang="en-US" sz="1050" dirty="0" smtClean="0">
                <a:cs typeface="Arial"/>
              </a:rPr>
              <a:t>search, </a:t>
            </a:r>
            <a:r>
              <a:rPr lang="en-US" sz="1050" dirty="0">
                <a:cs typeface="Arial"/>
              </a:rPr>
              <a:t>and video analytic capabilities to effectively prevent and identify risks. </a:t>
            </a:r>
          </a:p>
          <a:p>
            <a:pPr marL="169545" indent="-169545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050" dirty="0">
                <a:cs typeface="Arial"/>
              </a:rPr>
              <a:t>Advances in camera technology and new video analytic software capabilities will enable deeper business and marketing operational </a:t>
            </a:r>
            <a:r>
              <a:rPr lang="en-US" sz="1050" dirty="0" smtClean="0">
                <a:cs typeface="Arial"/>
              </a:rPr>
              <a:t>and </a:t>
            </a:r>
            <a:r>
              <a:rPr lang="en-US" sz="1050" dirty="0">
                <a:cs typeface="Arial"/>
              </a:rPr>
              <a:t>process efficiencies and insights (</a:t>
            </a:r>
            <a:r>
              <a:rPr lang="en-US" sz="1050" dirty="0" smtClean="0">
                <a:cs typeface="Arial"/>
              </a:rPr>
              <a:t>i.e. </a:t>
            </a:r>
            <a:r>
              <a:rPr lang="en-US" sz="1050" dirty="0">
                <a:cs typeface="Arial"/>
              </a:rPr>
              <a:t>queue/dwell times, people counting and pathing</a:t>
            </a:r>
            <a:r>
              <a:rPr lang="en-US" sz="1050" dirty="0" smtClean="0">
                <a:cs typeface="Arial"/>
              </a:rPr>
              <a:t>).</a:t>
            </a:r>
            <a:endParaRPr lang="en-US" sz="1050" dirty="0">
              <a:cs typeface="Arial"/>
            </a:endParaRPr>
          </a:p>
          <a:p>
            <a:pPr marL="169545" indent="-169545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050" dirty="0">
                <a:cs typeface="Arial"/>
              </a:rPr>
              <a:t>Due to common </a:t>
            </a:r>
            <a:r>
              <a:rPr lang="en-US" sz="1050" dirty="0" smtClean="0">
                <a:cs typeface="Arial"/>
              </a:rPr>
              <a:t>and </a:t>
            </a:r>
            <a:r>
              <a:rPr lang="en-US" sz="1050" dirty="0">
                <a:cs typeface="Arial"/>
              </a:rPr>
              <a:t>converging infrastructure, responsibilities for physical surveillance infrastructure are shifting to IT so S</a:t>
            </a:r>
            <a:r>
              <a:rPr lang="en-US" sz="1050" dirty="0" smtClean="0">
                <a:cs typeface="Arial"/>
              </a:rPr>
              <a:t>urveillance </a:t>
            </a:r>
            <a:r>
              <a:rPr lang="en-US" sz="1050" dirty="0">
                <a:cs typeface="Arial"/>
              </a:rPr>
              <a:t>can focus on operations.</a:t>
            </a:r>
          </a:p>
          <a:p>
            <a:pPr marL="171450" indent="-17145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050" dirty="0" smtClean="0">
                <a:cs typeface="Arial"/>
              </a:rPr>
              <a:t>Internet of Things (IoT) technologies, </a:t>
            </a:r>
            <a:r>
              <a:rPr lang="en-US" sz="1050" dirty="0">
                <a:cs typeface="Arial"/>
              </a:rPr>
              <a:t>such as beacons, short-range radar, </a:t>
            </a:r>
            <a:r>
              <a:rPr lang="en-US" sz="1050" dirty="0" smtClean="0">
                <a:cs typeface="Arial"/>
              </a:rPr>
              <a:t>and </a:t>
            </a:r>
            <a:r>
              <a:rPr lang="en-US" sz="1050" dirty="0" smtClean="0"/>
              <a:t>millimeter </a:t>
            </a:r>
            <a:r>
              <a:rPr lang="en-US" sz="1050" dirty="0"/>
              <a:t>wave </a:t>
            </a:r>
            <a:r>
              <a:rPr lang="en-US" sz="1050" dirty="0" smtClean="0"/>
              <a:t>units, </a:t>
            </a:r>
            <a:r>
              <a:rPr lang="en-US" sz="1050" dirty="0"/>
              <a:t>combined with shrinking electronics and advancements in electromagnetic vision </a:t>
            </a:r>
            <a:r>
              <a:rPr lang="en-US" sz="1050" dirty="0" smtClean="0"/>
              <a:t>and </a:t>
            </a:r>
            <a:r>
              <a:rPr lang="en-US" sz="1050" dirty="0"/>
              <a:t>machine learning algorithms will see broad implementation </a:t>
            </a:r>
            <a:r>
              <a:rPr lang="en-US" sz="1050" dirty="0" smtClean="0"/>
              <a:t>and increase </a:t>
            </a:r>
            <a:r>
              <a:rPr lang="en-US" sz="1050" dirty="0"/>
              <a:t>data but enhance overall surveillance </a:t>
            </a:r>
            <a:r>
              <a:rPr lang="en-US" sz="1050" dirty="0" smtClean="0"/>
              <a:t>capabilities.</a:t>
            </a:r>
            <a:endParaRPr lang="en-US" sz="1050" dirty="0"/>
          </a:p>
        </p:txBody>
      </p:sp>
      <p:sp>
        <p:nvSpPr>
          <p:cNvPr id="16" name="Rounded Rectangle 15"/>
          <p:cNvSpPr/>
          <p:nvPr>
            <p:custDataLst>
              <p:tags r:id="rId8"/>
            </p:custDataLst>
          </p:nvPr>
        </p:nvSpPr>
        <p:spPr>
          <a:xfrm>
            <a:off x="320675" y="1189038"/>
            <a:ext cx="4159250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CA" b="1" dirty="0">
                <a:solidFill>
                  <a:srgbClr val="333333"/>
                </a:solidFill>
              </a:rPr>
              <a:t>How it got here</a:t>
            </a:r>
          </a:p>
        </p:txBody>
      </p:sp>
      <p:sp>
        <p:nvSpPr>
          <p:cNvPr id="17" name="Rounded Rectangle 16"/>
          <p:cNvSpPr/>
          <p:nvPr>
            <p:custDataLst>
              <p:tags r:id="rId9"/>
            </p:custDataLst>
          </p:nvPr>
        </p:nvSpPr>
        <p:spPr>
          <a:xfrm>
            <a:off x="4664075" y="1183005"/>
            <a:ext cx="4159250" cy="371475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CA" b="1" dirty="0">
                <a:solidFill>
                  <a:srgbClr val="333333"/>
                </a:solidFill>
              </a:rPr>
              <a:t>Where it’s going</a:t>
            </a:r>
          </a:p>
        </p:txBody>
      </p:sp>
      <p:grpSp>
        <p:nvGrpSpPr>
          <p:cNvPr id="9" name="Group 135"/>
          <p:cNvGrpSpPr/>
          <p:nvPr>
            <p:custDataLst>
              <p:tags r:id="rId10"/>
            </p:custDataLst>
          </p:nvPr>
        </p:nvGrpSpPr>
        <p:grpSpPr>
          <a:xfrm>
            <a:off x="228600" y="5445224"/>
            <a:ext cx="8648700" cy="838201"/>
            <a:chOff x="305727" y="4509120"/>
            <a:chExt cx="8514422" cy="838201"/>
          </a:xfrm>
        </p:grpSpPr>
        <p:sp>
          <p:nvSpPr>
            <p:cNvPr id="10" name="Rounded Rectangle 9"/>
            <p:cNvSpPr/>
            <p:nvPr/>
          </p:nvSpPr>
          <p:spPr>
            <a:xfrm>
              <a:off x="328613" y="4509120"/>
              <a:ext cx="8491536" cy="838201"/>
            </a:xfrm>
            <a:prstGeom prst="roundRect">
              <a:avLst>
                <a:gd name="adj" fmla="val 6990"/>
              </a:avLst>
            </a:prstGeom>
            <a:solidFill>
              <a:srgbClr val="F1F2E0"/>
            </a:solidFill>
            <a:ln w="12700">
              <a:solidFill>
                <a:srgbClr val="D3D3B9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36000" algn="l"/>
              <a:r>
                <a:rPr lang="en-CA" sz="1200" dirty="0">
                  <a:solidFill>
                    <a:schemeClr val="tx1"/>
                  </a:solidFill>
                </a:rPr>
                <a:t>As the market evolves, capabilities that were once cutting edge become default and new functionality becomes differentiating. Basic monitor and search has become a </a:t>
              </a:r>
              <a:r>
                <a:rPr lang="en-CA" sz="1200" dirty="0" smtClean="0">
                  <a:solidFill>
                    <a:schemeClr val="tx1"/>
                  </a:solidFill>
                </a:rPr>
                <a:t>Table Stakes capability </a:t>
              </a:r>
              <a:r>
                <a:rPr lang="en-CA" sz="1200" dirty="0">
                  <a:solidFill>
                    <a:schemeClr val="tx1"/>
                  </a:solidFill>
                </a:rPr>
                <a:t>and should no longer be used to differentiate solutions. Instead focus on advanced search and analytics to get the best fit for your requirements.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727" y="4509120"/>
              <a:ext cx="778950" cy="838201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14" name="Rectangle 13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28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6864" y="2321534"/>
            <a:ext cx="3265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600" b="1" dirty="0">
                <a:solidFill>
                  <a:srgbClr val="97B8D1"/>
                </a:solidFill>
                <a:ea typeface="Exo" charset="0"/>
                <a:cs typeface="Exo" charset="0"/>
              </a:rPr>
              <a:t>A</a:t>
            </a:r>
            <a:r>
              <a:rPr lang="en-US" sz="3600" b="1" dirty="0">
                <a:solidFill>
                  <a:srgbClr val="97B8D1"/>
                </a:solidFill>
                <a:latin typeface="+mn-lt"/>
              </a:rPr>
              <a:t>nalog-to-IP</a:t>
            </a:r>
            <a:r>
              <a:rPr lang="en-US" sz="3600" b="1" dirty="0">
                <a:solidFill>
                  <a:schemeClr val="accent3"/>
                </a:solidFill>
                <a:ea typeface="Exo" charset="0"/>
                <a:cs typeface="Exo" charset="0"/>
              </a:rPr>
              <a:t> </a:t>
            </a:r>
            <a:r>
              <a:rPr lang="en-US" sz="3600" b="1" dirty="0">
                <a:ea typeface="Exo" charset="0"/>
                <a:cs typeface="Exo" charset="0"/>
              </a:rPr>
              <a:t>Strategy</a:t>
            </a:r>
          </a:p>
        </p:txBody>
      </p:sp>
      <p:graphicFrame>
        <p:nvGraphicFramePr>
          <p:cNvPr id="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928036"/>
              </p:ext>
            </p:extLst>
          </p:nvPr>
        </p:nvGraphicFramePr>
        <p:xfrm>
          <a:off x="3951010" y="1414017"/>
          <a:ext cx="5062484" cy="469879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74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9353">
                <a:tc>
                  <a:txBody>
                    <a:bodyPr/>
                    <a:lstStyle/>
                    <a:p>
                      <a:pPr algn="ctr"/>
                      <a:endParaRPr lang="en-CA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</a:rPr>
                        <a:t>Analog</a:t>
                      </a:r>
                      <a:endParaRPr lang="en-CA" sz="1100" b="1" kern="1200" dirty="0">
                        <a:solidFill>
                          <a:schemeClr val="tx1"/>
                        </a:solidFill>
                        <a:latin typeface="+mn-lt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</a:rPr>
                        <a:t>Hybrid</a:t>
                      </a:r>
                      <a:endParaRPr lang="en-CA" sz="1100" b="1" kern="1200" dirty="0">
                        <a:solidFill>
                          <a:schemeClr val="tx1"/>
                        </a:solidFill>
                        <a:latin typeface="+mn-lt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</a:rPr>
                        <a:t>IP</a:t>
                      </a:r>
                      <a:endParaRPr lang="en-CA" sz="1100" b="1" kern="1200" dirty="0">
                        <a:solidFill>
                          <a:schemeClr val="tx1"/>
                        </a:solidFill>
                        <a:latin typeface="+mn-lt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  <a:cs typeface="+mn-cs"/>
                        </a:rPr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latin typeface="+mn-lt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latin typeface="+mn-lt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latin typeface="+mn-lt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  <a:cs typeface="+mn-cs"/>
                        </a:rPr>
                        <a:t>Reliability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latin typeface="+mn-lt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  <a:cs typeface="+mn-cs"/>
                        </a:rPr>
                        <a:t>Availability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latin typeface="+mn-lt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  <a:cs typeface="+mn-cs"/>
                        </a:rPr>
                        <a:t>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latin typeface="+mn-lt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  <a:cs typeface="+mn-cs"/>
                        </a:rPr>
                        <a:t>Video Quality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  <a:cs typeface="+mn-cs"/>
                        </a:rPr>
                        <a:t>Scalability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  <a:cs typeface="+mn-cs"/>
                        </a:rPr>
                        <a:t>Security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  <a:cs typeface="+mn-cs"/>
                        </a:rPr>
                        <a:t>Multi-site/ Remote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b="0" dirty="0">
                        <a:latin typeface="+mn-lt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+mn-lt"/>
                          <a:ea typeface="Roboto Light" panose="02000000000000000000" pitchFamily="2" charset="0"/>
                          <a:cs typeface="+mn-cs"/>
                        </a:rPr>
                        <a:t>Comments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latin typeface="+mn-lt"/>
                          <a:ea typeface="Roboto Light" panose="02000000000000000000" pitchFamily="2" charset="0"/>
                        </a:rPr>
                        <a:t>Analog</a:t>
                      </a:r>
                      <a:r>
                        <a:rPr lang="en-CA" sz="1000" b="0" baseline="0" dirty="0">
                          <a:latin typeface="+mn-lt"/>
                          <a:ea typeface="Roboto Light" panose="02000000000000000000" pitchFamily="2" charset="0"/>
                        </a:rPr>
                        <a:t> products are reaching </a:t>
                      </a:r>
                      <a:r>
                        <a:rPr lang="en-CA" sz="1000" b="0" baseline="0" dirty="0" smtClean="0">
                          <a:latin typeface="+mn-lt"/>
                          <a:ea typeface="Roboto Light" panose="02000000000000000000" pitchFamily="2" charset="0"/>
                        </a:rPr>
                        <a:t>end of life </a:t>
                      </a:r>
                      <a:r>
                        <a:rPr lang="en-CA" sz="1000" b="0" baseline="0" dirty="0">
                          <a:latin typeface="+mn-lt"/>
                          <a:ea typeface="Roboto Light" panose="02000000000000000000" pitchFamily="2" charset="0"/>
                        </a:rPr>
                        <a:t>and have fixed quality limits. </a:t>
                      </a:r>
                      <a:endParaRPr lang="en-CA" sz="1000" b="0" dirty="0">
                        <a:latin typeface="+mn-lt"/>
                        <a:ea typeface="Roboto Light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/>
                        <a:t>Leverage current investments to transition to IP in a phased approach.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aseline="0" dirty="0"/>
                        <a:t>Gateway to advanced analytics and enabling of business intelligence &amp; ROI.</a:t>
                      </a:r>
                      <a:endParaRPr lang="en-CA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A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2" name="Rounded Rectangle 51"/>
          <p:cNvSpPr/>
          <p:nvPr/>
        </p:nvSpPr>
        <p:spPr>
          <a:xfrm>
            <a:off x="117650" y="3950446"/>
            <a:ext cx="3458269" cy="2055313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85750" algn="l"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CA" sz="1200" dirty="0">
                <a:solidFill>
                  <a:schemeClr val="tx1"/>
                </a:solidFill>
                <a:ea typeface="Roboto Light" panose="02000000000000000000" pitchFamily="2" charset="0"/>
              </a:rPr>
              <a:t>An </a:t>
            </a:r>
            <a:r>
              <a:rPr lang="en-CA" sz="1200" b="1" dirty="0">
                <a:solidFill>
                  <a:srgbClr val="97B8D1"/>
                </a:solidFill>
                <a:ea typeface="Roboto Light" panose="02000000000000000000" pitchFamily="2" charset="0"/>
              </a:rPr>
              <a:t>a</a:t>
            </a:r>
            <a:r>
              <a:rPr lang="en-CA" sz="1200" b="1" dirty="0" smtClean="0">
                <a:solidFill>
                  <a:srgbClr val="97B8D1"/>
                </a:solidFill>
                <a:ea typeface="Roboto Light" panose="02000000000000000000" pitchFamily="2" charset="0"/>
              </a:rPr>
              <a:t>nalog-to-IP</a:t>
            </a:r>
            <a:r>
              <a:rPr lang="en-CA" sz="1200" b="1" dirty="0" smtClean="0">
                <a:solidFill>
                  <a:schemeClr val="tx1"/>
                </a:solidFill>
                <a:ea typeface="Roboto Light" panose="02000000000000000000" pitchFamily="2" charset="0"/>
              </a:rPr>
              <a:t> </a:t>
            </a:r>
            <a:r>
              <a:rPr lang="en-CA" sz="1200" dirty="0">
                <a:solidFill>
                  <a:schemeClr val="tx1"/>
                </a:solidFill>
                <a:ea typeface="Roboto Light" panose="02000000000000000000" pitchFamily="2" charset="0"/>
              </a:rPr>
              <a:t>strategy involves:</a:t>
            </a:r>
          </a:p>
          <a:p>
            <a:pPr marL="171450" indent="-171450" algn="l"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tx1"/>
                </a:solidFill>
                <a:ea typeface="Roboto Light" panose="02000000000000000000" pitchFamily="2" charset="0"/>
              </a:rPr>
              <a:t>Considering the various risks and benefits of </a:t>
            </a:r>
            <a:r>
              <a:rPr lang="en-CA" sz="1200" dirty="0" smtClean="0">
                <a:solidFill>
                  <a:schemeClr val="tx1"/>
                </a:solidFill>
                <a:ea typeface="Roboto Light" panose="02000000000000000000" pitchFamily="2" charset="0"/>
              </a:rPr>
              <a:t>IP.</a:t>
            </a:r>
            <a:endParaRPr lang="en-CA" sz="1200" dirty="0">
              <a:solidFill>
                <a:schemeClr val="tx1"/>
              </a:solidFill>
              <a:ea typeface="Roboto Light" panose="02000000000000000000" pitchFamily="2" charset="0"/>
            </a:endParaRPr>
          </a:p>
          <a:p>
            <a:pPr marL="171450" indent="-171450" algn="l"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tx1"/>
                </a:solidFill>
                <a:ea typeface="Roboto Light" panose="02000000000000000000" pitchFamily="2" charset="0"/>
              </a:rPr>
              <a:t>Typical organizations cannot afford a </a:t>
            </a:r>
            <a:r>
              <a:rPr lang="en-CA" sz="1200" dirty="0" smtClean="0">
                <a:solidFill>
                  <a:schemeClr val="tx1"/>
                </a:solidFill>
                <a:ea typeface="Roboto Light" panose="02000000000000000000" pitchFamily="2" charset="0"/>
              </a:rPr>
              <a:t>big-bang </a:t>
            </a:r>
            <a:r>
              <a:rPr lang="en-CA" sz="1200" dirty="0">
                <a:solidFill>
                  <a:schemeClr val="tx1"/>
                </a:solidFill>
                <a:ea typeface="Roboto Light" panose="02000000000000000000" pitchFamily="2" charset="0"/>
              </a:rPr>
              <a:t>migration to IP, so an interim hybrid approach is a viable option that allows for cable, </a:t>
            </a:r>
            <a:r>
              <a:rPr lang="en-CA" sz="1200" dirty="0" smtClean="0">
                <a:solidFill>
                  <a:schemeClr val="tx1"/>
                </a:solidFill>
                <a:ea typeface="Roboto Light" panose="02000000000000000000" pitchFamily="2" charset="0"/>
              </a:rPr>
              <a:t>camera, </a:t>
            </a:r>
            <a:r>
              <a:rPr lang="en-CA" sz="1200" dirty="0">
                <a:solidFill>
                  <a:schemeClr val="tx1"/>
                </a:solidFill>
                <a:ea typeface="Roboto Light" panose="02000000000000000000" pitchFamily="2" charset="0"/>
              </a:rPr>
              <a:t>and system upgrades for priority areas over time.</a:t>
            </a:r>
          </a:p>
          <a:p>
            <a:pPr indent="-285750">
              <a:spcBef>
                <a:spcPts val="300"/>
              </a:spcBef>
              <a:spcAft>
                <a:spcPts val="300"/>
              </a:spcAft>
              <a:buSzPct val="100000"/>
            </a:pPr>
            <a:endParaRPr lang="en-CA" sz="1200" dirty="0">
              <a:solidFill>
                <a:schemeClr val="tx1"/>
              </a:solidFill>
              <a:ea typeface="Roboto Light" panose="02000000000000000000" pitchFamily="2" charset="0"/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5125277" y="6005760"/>
            <a:ext cx="3938103" cy="380173"/>
          </a:xfrm>
          <a:prstGeom prst="rightArrow">
            <a:avLst/>
          </a:prstGeom>
          <a:solidFill>
            <a:srgbClr val="B0C341"/>
          </a:solidFill>
          <a:ln>
            <a:solidFill>
              <a:srgbClr val="B0C3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>
                <a:ea typeface="Roboto Medium" panose="02000000000000000000" pitchFamily="2" charset="0"/>
              </a:rPr>
              <a:t>Shift to IP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951012" y="183804"/>
            <a:ext cx="50624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indent="-285750"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CA" b="1" dirty="0">
                <a:solidFill>
                  <a:srgbClr val="97B8D1"/>
                </a:solidFill>
                <a:latin typeface="+mn-lt"/>
              </a:rPr>
              <a:t>IP-based surveillance systems </a:t>
            </a:r>
            <a:r>
              <a:rPr lang="en-CA" b="1" dirty="0">
                <a:ea typeface="Roboto Light" panose="02000000000000000000" pitchFamily="2" charset="0"/>
              </a:rPr>
              <a:t>enable higher resolution, longer storage, and advanced analytics. 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11585" y="1091148"/>
            <a:ext cx="3402934" cy="865155"/>
          </a:xfrm>
        </p:spPr>
        <p:txBody>
          <a:bodyPr/>
          <a:lstStyle/>
          <a:p>
            <a:pPr lvl="0"/>
            <a:r>
              <a:rPr lang="en-US" sz="1800" b="1" dirty="0">
                <a:solidFill>
                  <a:srgbClr val="97B8D1"/>
                </a:solidFill>
                <a:latin typeface="+mn-lt"/>
              </a:rPr>
              <a:t>Unlock</a:t>
            </a:r>
            <a:r>
              <a:rPr lang="en-US" sz="1800" b="1" dirty="0">
                <a:latin typeface="+mn-lt"/>
              </a:rPr>
              <a:t> new </a:t>
            </a:r>
            <a:r>
              <a:rPr lang="en-US" sz="1800" b="1" dirty="0" smtClean="0">
                <a:latin typeface="+mn-lt"/>
              </a:rPr>
              <a:t>video surveillance </a:t>
            </a:r>
            <a:r>
              <a:rPr lang="en-US" sz="1800" b="1" dirty="0">
                <a:solidFill>
                  <a:srgbClr val="97B8D1"/>
                </a:solidFill>
                <a:latin typeface="+mn-lt"/>
              </a:rPr>
              <a:t>capabilities</a:t>
            </a:r>
            <a:endParaRPr lang="en-CA" sz="1800" b="1" dirty="0"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37" name="Picture 1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504" y="4066185"/>
            <a:ext cx="298838" cy="215828"/>
          </a:xfrm>
          <a:prstGeom prst="rect">
            <a:avLst/>
          </a:prstGeom>
        </p:spPr>
      </p:pic>
      <p:pic>
        <p:nvPicPr>
          <p:cNvPr id="43" name="Picture 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085" y="4066185"/>
            <a:ext cx="298838" cy="215828"/>
          </a:xfrm>
          <a:prstGeom prst="rect">
            <a:avLst/>
          </a:prstGeom>
        </p:spPr>
      </p:pic>
      <p:pic>
        <p:nvPicPr>
          <p:cNvPr id="44" name="Picture 1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270" y="4066185"/>
            <a:ext cx="298838" cy="215828"/>
          </a:xfrm>
          <a:prstGeom prst="rect">
            <a:avLst/>
          </a:prstGeom>
        </p:spPr>
      </p:pic>
      <p:pic>
        <p:nvPicPr>
          <p:cNvPr id="45" name="Picture 1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704" y="4473895"/>
            <a:ext cx="210538" cy="240615"/>
          </a:xfrm>
          <a:prstGeom prst="rect">
            <a:avLst/>
          </a:prstGeom>
        </p:spPr>
      </p:pic>
      <p:pic>
        <p:nvPicPr>
          <p:cNvPr id="47" name="Picture 1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6" y="3175237"/>
            <a:ext cx="261702" cy="261702"/>
          </a:xfrm>
          <a:prstGeom prst="rect">
            <a:avLst/>
          </a:prstGeom>
        </p:spPr>
      </p:pic>
      <p:pic>
        <p:nvPicPr>
          <p:cNvPr id="65" name="Picture 1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32" y="3175237"/>
            <a:ext cx="261702" cy="261702"/>
          </a:xfrm>
          <a:prstGeom prst="rect">
            <a:avLst/>
          </a:prstGeom>
        </p:spPr>
      </p:pic>
      <p:pic>
        <p:nvPicPr>
          <p:cNvPr id="88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901" y="4066185"/>
            <a:ext cx="298838" cy="215828"/>
          </a:xfrm>
          <a:prstGeom prst="rect">
            <a:avLst/>
          </a:prstGeom>
        </p:spPr>
      </p:pic>
      <p:pic>
        <p:nvPicPr>
          <p:cNvPr id="92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602" y="4473895"/>
            <a:ext cx="210538" cy="240615"/>
          </a:xfrm>
          <a:prstGeom prst="rect">
            <a:avLst/>
          </a:prstGeom>
        </p:spPr>
      </p:pic>
      <p:pic>
        <p:nvPicPr>
          <p:cNvPr id="93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6" y="3175237"/>
            <a:ext cx="261702" cy="261702"/>
          </a:xfrm>
          <a:prstGeom prst="rect">
            <a:avLst/>
          </a:prstGeom>
        </p:spPr>
      </p:pic>
      <p:pic>
        <p:nvPicPr>
          <p:cNvPr id="95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710" y="2282065"/>
            <a:ext cx="310260" cy="310260"/>
          </a:xfrm>
          <a:prstGeom prst="rect">
            <a:avLst/>
          </a:prstGeom>
        </p:spPr>
      </p:pic>
      <p:pic>
        <p:nvPicPr>
          <p:cNvPr id="110" name="Pictur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32" y="3175237"/>
            <a:ext cx="261702" cy="261702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274" y="3612281"/>
            <a:ext cx="268181" cy="268181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546" y="3612281"/>
            <a:ext cx="268181" cy="268181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817" y="3612281"/>
            <a:ext cx="268181" cy="268181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161" y="3612281"/>
            <a:ext cx="268181" cy="268181"/>
          </a:xfrm>
          <a:prstGeom prst="rect">
            <a:avLst/>
          </a:prstGeom>
        </p:spPr>
      </p:pic>
      <p:pic>
        <p:nvPicPr>
          <p:cNvPr id="128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653" y="1859652"/>
            <a:ext cx="177554" cy="284086"/>
          </a:xfrm>
          <a:prstGeom prst="rect">
            <a:avLst/>
          </a:prstGeom>
        </p:spPr>
      </p:pic>
      <p:pic>
        <p:nvPicPr>
          <p:cNvPr id="129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078" y="1859652"/>
            <a:ext cx="177554" cy="284086"/>
          </a:xfrm>
          <a:prstGeom prst="rect">
            <a:avLst/>
          </a:prstGeom>
        </p:spPr>
      </p:pic>
      <p:pic>
        <p:nvPicPr>
          <p:cNvPr id="130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817" y="1859652"/>
            <a:ext cx="177554" cy="284086"/>
          </a:xfrm>
          <a:prstGeom prst="rect">
            <a:avLst/>
          </a:prstGeom>
        </p:spPr>
      </p:pic>
      <p:pic>
        <p:nvPicPr>
          <p:cNvPr id="131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132" y="1859652"/>
            <a:ext cx="177554" cy="284086"/>
          </a:xfrm>
          <a:prstGeom prst="rect">
            <a:avLst/>
          </a:prstGeom>
        </p:spPr>
      </p:pic>
      <p:pic>
        <p:nvPicPr>
          <p:cNvPr id="132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183" y="1859652"/>
            <a:ext cx="177554" cy="284086"/>
          </a:xfrm>
          <a:prstGeom prst="rect">
            <a:avLst/>
          </a:prstGeom>
        </p:spPr>
      </p:pic>
      <p:pic>
        <p:nvPicPr>
          <p:cNvPr id="133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60" y="1859652"/>
            <a:ext cx="177554" cy="284086"/>
          </a:xfrm>
          <a:prstGeom prst="rect">
            <a:avLst/>
          </a:prstGeom>
        </p:spPr>
      </p:pic>
      <p:pic>
        <p:nvPicPr>
          <p:cNvPr id="119" name="Picture 7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396" y="2736234"/>
            <a:ext cx="288889" cy="288889"/>
          </a:xfrm>
          <a:prstGeom prst="rect">
            <a:avLst/>
          </a:prstGeom>
        </p:spPr>
      </p:pic>
      <p:pic>
        <p:nvPicPr>
          <p:cNvPr id="120" name="Picture 7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353" y="2736234"/>
            <a:ext cx="288889" cy="288889"/>
          </a:xfrm>
          <a:prstGeom prst="rect">
            <a:avLst/>
          </a:prstGeom>
        </p:spPr>
      </p:pic>
      <p:pic>
        <p:nvPicPr>
          <p:cNvPr id="134" name="Picture 7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108" y="2736234"/>
            <a:ext cx="288889" cy="288889"/>
          </a:xfrm>
          <a:prstGeom prst="rect">
            <a:avLst/>
          </a:prstGeom>
        </p:spPr>
      </p:pic>
      <p:pic>
        <p:nvPicPr>
          <p:cNvPr id="135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566" y="2282065"/>
            <a:ext cx="310260" cy="310260"/>
          </a:xfrm>
          <a:prstGeom prst="rect">
            <a:avLst/>
          </a:prstGeom>
        </p:spPr>
      </p:pic>
      <p:pic>
        <p:nvPicPr>
          <p:cNvPr id="136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422" y="2282065"/>
            <a:ext cx="310260" cy="310260"/>
          </a:xfrm>
          <a:prstGeom prst="rect">
            <a:avLst/>
          </a:prstGeom>
        </p:spPr>
      </p:pic>
      <p:pic>
        <p:nvPicPr>
          <p:cNvPr id="137" name="Picture 7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152" y="2736234"/>
            <a:ext cx="288889" cy="288889"/>
          </a:xfrm>
          <a:prstGeom prst="rect">
            <a:avLst/>
          </a:prstGeom>
        </p:spPr>
      </p:pic>
      <p:pic>
        <p:nvPicPr>
          <p:cNvPr id="138" name="Picture 7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109" y="2736234"/>
            <a:ext cx="288889" cy="288889"/>
          </a:xfrm>
          <a:prstGeom prst="rect">
            <a:avLst/>
          </a:prstGeom>
        </p:spPr>
      </p:pic>
      <p:pic>
        <p:nvPicPr>
          <p:cNvPr id="139" name="Picture 7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680" y="2736234"/>
            <a:ext cx="288889" cy="288889"/>
          </a:xfrm>
          <a:prstGeom prst="rect">
            <a:avLst/>
          </a:prstGeom>
        </p:spPr>
      </p:pic>
      <p:pic>
        <p:nvPicPr>
          <p:cNvPr id="140" name="Picture 7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32" y="2736234"/>
            <a:ext cx="288889" cy="288889"/>
          </a:xfrm>
          <a:prstGeom prst="rect">
            <a:avLst/>
          </a:prstGeom>
        </p:spPr>
      </p:pic>
      <p:pic>
        <p:nvPicPr>
          <p:cNvPr id="141" name="Picture 7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287" y="2736234"/>
            <a:ext cx="288889" cy="288889"/>
          </a:xfrm>
          <a:prstGeom prst="rect">
            <a:avLst/>
          </a:prstGeom>
        </p:spPr>
      </p:pic>
      <p:pic>
        <p:nvPicPr>
          <p:cNvPr id="142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467" y="2282065"/>
            <a:ext cx="310260" cy="310260"/>
          </a:xfrm>
          <a:prstGeom prst="rect">
            <a:avLst/>
          </a:prstGeom>
        </p:spPr>
      </p:pic>
      <p:pic>
        <p:nvPicPr>
          <p:cNvPr id="14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323" y="2282065"/>
            <a:ext cx="310260" cy="310260"/>
          </a:xfrm>
          <a:prstGeom prst="rect">
            <a:avLst/>
          </a:prstGeom>
        </p:spPr>
      </p:pic>
      <p:pic>
        <p:nvPicPr>
          <p:cNvPr id="144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179" y="2282065"/>
            <a:ext cx="310260" cy="310260"/>
          </a:xfrm>
          <a:prstGeom prst="rect">
            <a:avLst/>
          </a:prstGeom>
        </p:spPr>
      </p:pic>
      <p:pic>
        <p:nvPicPr>
          <p:cNvPr id="145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879" y="2282065"/>
            <a:ext cx="310260" cy="310260"/>
          </a:xfrm>
          <a:prstGeom prst="rect">
            <a:avLst/>
          </a:prstGeom>
        </p:spPr>
      </p:pic>
      <p:pic>
        <p:nvPicPr>
          <p:cNvPr id="146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735" y="2282065"/>
            <a:ext cx="310260" cy="310260"/>
          </a:xfrm>
          <a:prstGeom prst="rect">
            <a:avLst/>
          </a:prstGeom>
        </p:spPr>
      </p:pic>
      <p:pic>
        <p:nvPicPr>
          <p:cNvPr id="147" name="Pictur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485" y="3175237"/>
            <a:ext cx="261702" cy="261702"/>
          </a:xfrm>
          <a:prstGeom prst="rect">
            <a:avLst/>
          </a:prstGeom>
        </p:spPr>
      </p:pic>
      <p:pic>
        <p:nvPicPr>
          <p:cNvPr id="148" name="Pictur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144" y="3175237"/>
            <a:ext cx="261702" cy="261702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94" y="3612281"/>
            <a:ext cx="268181" cy="268181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865" y="3612281"/>
            <a:ext cx="268181" cy="268181"/>
          </a:xfrm>
          <a:prstGeom prst="rect">
            <a:avLst/>
          </a:prstGeom>
        </p:spPr>
      </p:pic>
      <p:pic>
        <p:nvPicPr>
          <p:cNvPr id="151" name="Picture 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962" y="4066185"/>
            <a:ext cx="298838" cy="215828"/>
          </a:xfrm>
          <a:prstGeom prst="rect">
            <a:avLst/>
          </a:prstGeom>
        </p:spPr>
      </p:pic>
      <p:pic>
        <p:nvPicPr>
          <p:cNvPr id="152" name="Picture 1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186" y="4066185"/>
            <a:ext cx="298838" cy="215828"/>
          </a:xfrm>
          <a:prstGeom prst="rect">
            <a:avLst/>
          </a:prstGeom>
        </p:spPr>
      </p:pic>
      <p:pic>
        <p:nvPicPr>
          <p:cNvPr id="153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865" y="4473895"/>
            <a:ext cx="210538" cy="240615"/>
          </a:xfrm>
          <a:prstGeom prst="rect">
            <a:avLst/>
          </a:prstGeom>
        </p:spPr>
      </p:pic>
      <p:pic>
        <p:nvPicPr>
          <p:cNvPr id="154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262" y="4473895"/>
            <a:ext cx="210538" cy="240615"/>
          </a:xfrm>
          <a:prstGeom prst="rect">
            <a:avLst/>
          </a:prstGeom>
        </p:spPr>
      </p:pic>
      <p:pic>
        <p:nvPicPr>
          <p:cNvPr id="155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727" y="3175237"/>
            <a:ext cx="261702" cy="261702"/>
          </a:xfrm>
          <a:prstGeom prst="rect">
            <a:avLst/>
          </a:prstGeom>
        </p:spPr>
      </p:pic>
      <p:pic>
        <p:nvPicPr>
          <p:cNvPr id="56" name="Pictur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30" y="3175237"/>
            <a:ext cx="261702" cy="261702"/>
          </a:xfrm>
          <a:prstGeom prst="rect">
            <a:avLst/>
          </a:prstGeom>
        </p:spPr>
      </p:pic>
      <p:pic>
        <p:nvPicPr>
          <p:cNvPr id="57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108" y="4473895"/>
            <a:ext cx="210538" cy="240615"/>
          </a:xfrm>
          <a:prstGeom prst="rect">
            <a:avLst/>
          </a:prstGeom>
        </p:spPr>
      </p:pic>
      <p:pic>
        <p:nvPicPr>
          <p:cNvPr id="58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33" y="4473895"/>
            <a:ext cx="210538" cy="240615"/>
          </a:xfrm>
          <a:prstGeom prst="rect">
            <a:avLst/>
          </a:prstGeom>
        </p:spPr>
      </p:pic>
      <p:pic>
        <p:nvPicPr>
          <p:cNvPr id="60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271" y="4900546"/>
            <a:ext cx="269331" cy="269331"/>
          </a:xfrm>
          <a:prstGeom prst="rect">
            <a:avLst/>
          </a:prstGeom>
        </p:spPr>
      </p:pic>
      <p:pic>
        <p:nvPicPr>
          <p:cNvPr id="63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755" y="4900546"/>
            <a:ext cx="269331" cy="269331"/>
          </a:xfrm>
          <a:prstGeom prst="rect">
            <a:avLst/>
          </a:prstGeom>
        </p:spPr>
      </p:pic>
      <p:pic>
        <p:nvPicPr>
          <p:cNvPr id="64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360" y="4900546"/>
            <a:ext cx="269331" cy="269331"/>
          </a:xfrm>
          <a:prstGeom prst="rect">
            <a:avLst/>
          </a:prstGeom>
        </p:spPr>
      </p:pic>
      <p:pic>
        <p:nvPicPr>
          <p:cNvPr id="66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5" y="4900546"/>
            <a:ext cx="269331" cy="269331"/>
          </a:xfrm>
          <a:prstGeom prst="rect">
            <a:avLst/>
          </a:prstGeom>
        </p:spPr>
      </p:pic>
      <p:pic>
        <p:nvPicPr>
          <p:cNvPr id="67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817" y="4900546"/>
            <a:ext cx="269331" cy="269331"/>
          </a:xfrm>
          <a:prstGeom prst="rect">
            <a:avLst/>
          </a:prstGeom>
        </p:spPr>
      </p:pic>
      <p:pic>
        <p:nvPicPr>
          <p:cNvPr id="68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011" y="4900546"/>
            <a:ext cx="269331" cy="269331"/>
          </a:xfrm>
          <a:prstGeom prst="rect">
            <a:avLst/>
          </a:prstGeom>
        </p:spPr>
      </p:pic>
      <p:pic>
        <p:nvPicPr>
          <p:cNvPr id="70" name="Picture 19">
            <a:extLst>
              <a:ext uri="{FF2B5EF4-FFF2-40B4-BE49-F238E27FC236}">
                <a16:creationId xmlns="" xmlns:a16="http://schemas.microsoft.com/office/drawing/2014/main" id="{7EAB6CC7-9842-E047-BD68-EF3AFE4EB7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504" y="4473895"/>
            <a:ext cx="210538" cy="240615"/>
          </a:xfrm>
          <a:prstGeom prst="rect">
            <a:avLst/>
          </a:prstGeom>
        </p:spPr>
      </p:pic>
      <p:grpSp>
        <p:nvGrpSpPr>
          <p:cNvPr id="71" name="Group 70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72" name="Rectangle 71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986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2" name="Object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333333"/>
                </a:solidFill>
              </a:rPr>
              <a:t>Surveillance</a:t>
            </a:r>
            <a:r>
              <a:rPr lang="en-US" dirty="0"/>
              <a:t> vendor </a:t>
            </a:r>
            <a:r>
              <a:rPr lang="en-US" dirty="0" smtClean="0"/>
              <a:t>selection/knock-out </a:t>
            </a:r>
            <a:r>
              <a:rPr lang="en-US" dirty="0"/>
              <a:t>criteria: market share, mind share, and platform coverage</a:t>
            </a:r>
          </a:p>
        </p:txBody>
      </p:sp>
      <p:grpSp>
        <p:nvGrpSpPr>
          <p:cNvPr id="15" name="Group 33"/>
          <p:cNvGrpSpPr/>
          <p:nvPr/>
        </p:nvGrpSpPr>
        <p:grpSpPr>
          <a:xfrm>
            <a:off x="320674" y="2468879"/>
            <a:ext cx="8556625" cy="3839846"/>
            <a:chOff x="5543549" y="2722423"/>
            <a:chExt cx="3295651" cy="3613251"/>
          </a:xfrm>
        </p:grpSpPr>
        <p:sp>
          <p:nvSpPr>
            <p:cNvPr id="18" name="Rectangle 2"/>
            <p:cNvSpPr/>
            <p:nvPr/>
          </p:nvSpPr>
          <p:spPr>
            <a:xfrm>
              <a:off x="5543549" y="2980556"/>
              <a:ext cx="3295651" cy="335511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3VR.</a:t>
              </a:r>
              <a:r>
                <a:rPr lang="en-US" sz="1200" dirty="0">
                  <a:solidFill>
                    <a:schemeClr val="tx1"/>
                  </a:solidFill>
                </a:rPr>
                <a:t> Acquired by Identive Group, </a:t>
              </a:r>
              <a:r>
                <a:rPr lang="en-US" sz="1200" dirty="0" smtClean="0">
                  <a:solidFill>
                    <a:schemeClr val="tx1"/>
                  </a:solidFill>
                </a:rPr>
                <a:t>Inc. </a:t>
              </a:r>
              <a:r>
                <a:rPr lang="en-US" sz="1200" dirty="0">
                  <a:solidFill>
                    <a:schemeClr val="tx1"/>
                  </a:solidFill>
                </a:rPr>
                <a:t>in 2018, 3VR provides </a:t>
              </a:r>
              <a:r>
                <a:rPr lang="en-US" sz="1200" dirty="0" smtClean="0">
                  <a:solidFill>
                    <a:schemeClr val="tx1"/>
                  </a:solidFill>
                </a:rPr>
                <a:t>a unified </a:t>
              </a:r>
              <a:r>
                <a:rPr lang="en-US" sz="1200" dirty="0">
                  <a:solidFill>
                    <a:schemeClr val="tx1"/>
                  </a:solidFill>
                </a:rPr>
                <a:t>video surveillance management solution emphasizing search capabilities and case reporting.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ACTi.</a:t>
              </a:r>
              <a:r>
                <a:rPr lang="en-US" sz="1200" dirty="0">
                  <a:solidFill>
                    <a:schemeClr val="tx1"/>
                  </a:solidFill>
                </a:rPr>
                <a:t> A solid end-to-end surveillance </a:t>
              </a:r>
              <a:r>
                <a:rPr lang="en-US" sz="1200" dirty="0" smtClean="0">
                  <a:solidFill>
                    <a:schemeClr val="tx1"/>
                  </a:solidFill>
                </a:rPr>
                <a:t>solution </a:t>
              </a:r>
              <a:r>
                <a:rPr lang="en-US" sz="1200" dirty="0">
                  <a:solidFill>
                    <a:schemeClr val="tx1"/>
                  </a:solidFill>
                </a:rPr>
                <a:t>that helps solve many business problems.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Avigilon.</a:t>
              </a:r>
              <a:r>
                <a:rPr lang="en-US" sz="1200" dirty="0">
                  <a:solidFill>
                    <a:schemeClr val="tx1"/>
                  </a:solidFill>
                </a:rPr>
                <a:t> Acquired by Motorola in 2018, Avigilon is a trusted brand in the gaming industry with a focus on advanced video analytics and cloud solutions.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Bosch.</a:t>
              </a:r>
              <a:r>
                <a:rPr lang="en-US" sz="1200" dirty="0">
                  <a:solidFill>
                    <a:schemeClr val="tx1"/>
                  </a:solidFill>
                </a:rPr>
                <a:t> Established engineering and technology company with </a:t>
              </a:r>
              <a:r>
                <a:rPr lang="en-US" sz="1200" dirty="0" smtClean="0">
                  <a:solidFill>
                    <a:schemeClr val="tx1"/>
                  </a:solidFill>
                </a:rPr>
                <a:t>a track </a:t>
              </a:r>
              <a:r>
                <a:rPr lang="en-US" sz="1200" dirty="0">
                  <a:solidFill>
                    <a:schemeClr val="tx1"/>
                  </a:solidFill>
                </a:rPr>
                <a:t>record for stability and innovation.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Cisco.</a:t>
              </a:r>
              <a:r>
                <a:rPr lang="en-US" sz="1200" dirty="0">
                  <a:solidFill>
                    <a:schemeClr val="tx1"/>
                  </a:solidFill>
                </a:rPr>
                <a:t> Mainstay in the network technology </a:t>
              </a:r>
              <a:r>
                <a:rPr lang="en-US" sz="1200" dirty="0" smtClean="0">
                  <a:solidFill>
                    <a:schemeClr val="tx1"/>
                  </a:solidFill>
                </a:rPr>
                <a:t>industry; </a:t>
              </a:r>
              <a:r>
                <a:rPr lang="en-US" sz="1200" dirty="0">
                  <a:solidFill>
                    <a:schemeClr val="tx1"/>
                  </a:solidFill>
                </a:rPr>
                <a:t>ready for surveillance trends towards networked and cloud systems.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Dallmeier.</a:t>
              </a:r>
              <a:r>
                <a:rPr lang="en-US" sz="1200" dirty="0">
                  <a:solidFill>
                    <a:schemeClr val="tx1"/>
                  </a:solidFill>
                </a:rPr>
                <a:t> One of the titans in the surveillance industry with a solid product portfolio of cameras and NVRs.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Genetec.</a:t>
              </a:r>
              <a:r>
                <a:rPr lang="en-US" sz="1200" dirty="0">
                  <a:solidFill>
                    <a:schemeClr val="tx1"/>
                  </a:solidFill>
                </a:rPr>
                <a:t> Genetec Security Center provides the unified platform and integration for a complete surveillance solution.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Hikvision.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CA" sz="1200" dirty="0">
                  <a:solidFill>
                    <a:schemeClr val="tx1"/>
                  </a:solidFill>
                </a:rPr>
                <a:t>Founded in 2001, Hikvision is a publicly traded corporation on the Shenzhen Stock </a:t>
              </a:r>
              <a:r>
                <a:rPr lang="en-CA" sz="1200" dirty="0" smtClean="0">
                  <a:solidFill>
                    <a:schemeClr val="tx1"/>
                  </a:solidFill>
                </a:rPr>
                <a:t>Exchange, </a:t>
              </a:r>
              <a:r>
                <a:rPr lang="en-CA" sz="1200" dirty="0">
                  <a:solidFill>
                    <a:schemeClr val="tx1"/>
                  </a:solidFill>
                </a:rPr>
                <a:t>with various global institutional </a:t>
              </a:r>
              <a:r>
                <a:rPr lang="en-CA" sz="1200" dirty="0" smtClean="0">
                  <a:solidFill>
                    <a:schemeClr val="tx1"/>
                  </a:solidFill>
                </a:rPr>
                <a:t>investors, </a:t>
              </a:r>
              <a:r>
                <a:rPr lang="en-CA" sz="1200" dirty="0">
                  <a:solidFill>
                    <a:schemeClr val="tx1"/>
                  </a:solidFill>
                </a:rPr>
                <a:t>and operates globally with </a:t>
              </a:r>
              <a:r>
                <a:rPr lang="en-CA" sz="1200" dirty="0" smtClean="0">
                  <a:solidFill>
                    <a:schemeClr val="tx1"/>
                  </a:solidFill>
                </a:rPr>
                <a:t>2,400</a:t>
              </a:r>
              <a:r>
                <a:rPr lang="en-CA" sz="1200" dirty="0">
                  <a:solidFill>
                    <a:schemeClr val="tx1"/>
                  </a:solidFill>
                </a:rPr>
                <a:t>+ partners in 155 countries.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Honeywell.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CA" sz="1200" dirty="0">
                  <a:solidFill>
                    <a:schemeClr val="tx1"/>
                  </a:solidFill>
                </a:rPr>
                <a:t>Age-old and </a:t>
              </a:r>
              <a:r>
                <a:rPr lang="en-CA" sz="1200" dirty="0" smtClean="0">
                  <a:solidFill>
                    <a:schemeClr val="tx1"/>
                  </a:solidFill>
                </a:rPr>
                <a:t>reliable; </a:t>
              </a:r>
              <a:r>
                <a:rPr lang="en-CA" sz="1200" dirty="0">
                  <a:solidFill>
                    <a:schemeClr val="tx1"/>
                  </a:solidFill>
                </a:rPr>
                <a:t>offers a wide range of products and solutions</a:t>
              </a:r>
              <a:r>
                <a:rPr lang="en-US" sz="1200" dirty="0" smtClean="0">
                  <a:solidFill>
                    <a:schemeClr val="tx1"/>
                  </a:solidFill>
                </a:rPr>
                <a:t>.</a:t>
              </a:r>
              <a:endParaRPr lang="en-US" sz="1200" dirty="0">
                <a:solidFill>
                  <a:srgbClr val="333333">
                    <a:lumMod val="50000"/>
                  </a:srgbClr>
                </a:solidFill>
              </a:endParaRP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</a:pPr>
              <a:endParaRPr lang="en-US" sz="1200" dirty="0">
                <a:solidFill>
                  <a:srgbClr val="333333">
                    <a:lumMod val="50000"/>
                  </a:srgbClr>
                </a:solidFill>
              </a:endParaRPr>
            </a:p>
          </p:txBody>
        </p:sp>
        <p:sp>
          <p:nvSpPr>
            <p:cNvPr id="19" name="Round Same Side Corner Rectangle 3"/>
            <p:cNvSpPr/>
            <p:nvPr/>
          </p:nvSpPr>
          <p:spPr>
            <a:xfrm>
              <a:off x="5543549" y="2722423"/>
              <a:ext cx="3295650" cy="258132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sz="1400" b="1" dirty="0">
                  <a:solidFill>
                    <a:srgbClr val="FFFFFF"/>
                  </a:solidFill>
                </a:rPr>
                <a:t>Included in this Vendor Landscape:</a:t>
              </a:r>
            </a:p>
          </p:txBody>
        </p:sp>
      </p:grpSp>
      <p:sp>
        <p:nvSpPr>
          <p:cNvPr id="20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20675" y="1189038"/>
            <a:ext cx="8502650" cy="12795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CA" dirty="0"/>
              <a:t>Surveillance systems are moving towards IP cameras connected to network video recorders, and many vendors provide options for migrating analog cameras to an IP and network-based system. In addition, c</a:t>
            </a:r>
            <a:r>
              <a:rPr lang="en-CA" dirty="0" smtClean="0"/>
              <a:t>loud-based </a:t>
            </a:r>
            <a:r>
              <a:rPr lang="en-CA" dirty="0"/>
              <a:t>deployments and updates will start becoming available </a:t>
            </a:r>
            <a:r>
              <a:rPr lang="en-CA" dirty="0" smtClean="0"/>
              <a:t>from </a:t>
            </a:r>
            <a:r>
              <a:rPr lang="en-CA" dirty="0"/>
              <a:t>most vendors. Video analytics is taking huge strides in the </a:t>
            </a:r>
            <a:r>
              <a:rPr lang="en-CA" dirty="0" smtClean="0"/>
              <a:t>industry; </a:t>
            </a:r>
            <a:r>
              <a:rPr lang="en-CA" dirty="0"/>
              <a:t>look for most vendors to include analytics as part of their product portfolio.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For this Vendor Landscape, Info-Tech focused on those vendors that offer broad capabilities across multiple platforms and that have a strong market presence and/or reputational presence among </a:t>
            </a:r>
            <a:r>
              <a:rPr lang="en-US" dirty="0" smtClean="0"/>
              <a:t>mid- </a:t>
            </a:r>
            <a:r>
              <a:rPr lang="en-US" dirty="0"/>
              <a:t>and </a:t>
            </a:r>
            <a:r>
              <a:rPr lang="en-US" dirty="0" smtClean="0"/>
              <a:t>large-sized </a:t>
            </a:r>
            <a:r>
              <a:rPr lang="en-US" dirty="0"/>
              <a:t>enterprises.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9" name="Rectangle 8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19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2" name="Object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333333"/>
                </a:solidFill>
              </a:rPr>
              <a:t>Surveillance</a:t>
            </a:r>
            <a:r>
              <a:rPr lang="en-US" dirty="0"/>
              <a:t> vendor </a:t>
            </a:r>
            <a:r>
              <a:rPr lang="en-US" dirty="0" smtClean="0"/>
              <a:t>selection/knock-out </a:t>
            </a:r>
            <a:r>
              <a:rPr lang="en-US" dirty="0"/>
              <a:t>criteria: market share, mind share, and platform coverage</a:t>
            </a:r>
          </a:p>
        </p:txBody>
      </p:sp>
      <p:grpSp>
        <p:nvGrpSpPr>
          <p:cNvPr id="15" name="Group 33"/>
          <p:cNvGrpSpPr/>
          <p:nvPr/>
        </p:nvGrpSpPr>
        <p:grpSpPr>
          <a:xfrm>
            <a:off x="320674" y="2468879"/>
            <a:ext cx="8556625" cy="3839846"/>
            <a:chOff x="5543549" y="2722423"/>
            <a:chExt cx="3295651" cy="3613251"/>
          </a:xfrm>
        </p:grpSpPr>
        <p:sp>
          <p:nvSpPr>
            <p:cNvPr id="18" name="Rectangle 2"/>
            <p:cNvSpPr/>
            <p:nvPr/>
          </p:nvSpPr>
          <p:spPr>
            <a:xfrm>
              <a:off x="5543549" y="2980556"/>
              <a:ext cx="3295651" cy="335511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IndigoVision.</a:t>
              </a:r>
              <a:r>
                <a:rPr lang="en-US" sz="1200" dirty="0">
                  <a:solidFill>
                    <a:schemeClr val="tx1"/>
                  </a:solidFill>
                </a:rPr>
                <a:t> Founded in 1994, IndigoVision develops and provides video management software, IP cameras, and NVR solutions for various </a:t>
              </a:r>
              <a:r>
                <a:rPr lang="en-US" sz="1200" dirty="0" smtClean="0">
                  <a:solidFill>
                    <a:schemeClr val="tx1"/>
                  </a:solidFill>
                </a:rPr>
                <a:t>high-security </a:t>
              </a:r>
              <a:r>
                <a:rPr lang="en-US" sz="1200" dirty="0">
                  <a:solidFill>
                    <a:schemeClr val="tx1"/>
                  </a:solidFill>
                </a:rPr>
                <a:t>industries.​</a:t>
              </a:r>
              <a:endParaRPr lang="en-US" sz="1200" b="1" dirty="0">
                <a:solidFill>
                  <a:schemeClr val="tx1"/>
                </a:solidFill>
              </a:endParaRP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Milestone.</a:t>
              </a:r>
              <a:r>
                <a:rPr lang="en-US" sz="1200" dirty="0">
                  <a:solidFill>
                    <a:schemeClr val="tx1"/>
                  </a:solidFill>
                </a:rPr>
                <a:t> Acquired by </a:t>
              </a:r>
              <a:r>
                <a:rPr lang="en-CA" sz="1200" dirty="0">
                  <a:solidFill>
                    <a:schemeClr val="tx1"/>
                  </a:solidFill>
                </a:rPr>
                <a:t>Canon Inc. in 2014, Milestone’s lack of hardware enables high levels </a:t>
              </a:r>
              <a:r>
                <a:rPr lang="en-US" sz="1200" dirty="0">
                  <a:solidFill>
                    <a:schemeClr val="tx1"/>
                  </a:solidFill>
                  <a:ea typeface="ＭＳ Ｐゴシック" charset="-128"/>
                </a:rPr>
                <a:t>of scalability and integration. 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OnSSI.</a:t>
              </a:r>
              <a:r>
                <a:rPr lang="en-US" sz="1200" dirty="0">
                  <a:solidFill>
                    <a:schemeClr val="tx1"/>
                  </a:solidFill>
                </a:rPr>
                <a:t> A newer entrant founded in 2003, OnSSI aims to future-proof your surveillance solutions.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Pelco.</a:t>
              </a:r>
              <a:r>
                <a:rPr lang="en-US" sz="1200" dirty="0">
                  <a:solidFill>
                    <a:schemeClr val="tx1"/>
                  </a:solidFill>
                </a:rPr>
                <a:t> Acquired </a:t>
              </a:r>
              <a:r>
                <a:rPr lang="en-CA" sz="1200" dirty="0">
                  <a:solidFill>
                    <a:schemeClr val="tx1"/>
                  </a:solidFill>
                </a:rPr>
                <a:t>by Schneider Electric in 2007 and noted for its ability to integrate with </a:t>
              </a:r>
              <a:r>
                <a:rPr lang="en-CA" sz="1200" dirty="0" smtClean="0">
                  <a:solidFill>
                    <a:schemeClr val="tx1"/>
                  </a:solidFill>
                </a:rPr>
                <a:t>third-party </a:t>
              </a:r>
              <a:r>
                <a:rPr lang="en-CA" sz="1200" dirty="0">
                  <a:solidFill>
                    <a:schemeClr val="tx1"/>
                  </a:solidFill>
                </a:rPr>
                <a:t>systems</a:t>
              </a:r>
              <a:r>
                <a:rPr lang="en-US" sz="1200" dirty="0">
                  <a:solidFill>
                    <a:schemeClr val="tx1"/>
                  </a:solidFill>
                </a:rPr>
                <a:t>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Synectics.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CA" sz="1200" dirty="0">
                  <a:solidFill>
                    <a:schemeClr val="tx1"/>
                  </a:solidFill>
                </a:rPr>
                <a:t>Listed on the London AIM in 2002, Synectics has been designing and developing customer-driven solutions for over 30 years. Synectics specializes in developing solutions for complex projects where security and surveillance are critical to protecting people, assets, and profits.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200" b="1" dirty="0">
                  <a:solidFill>
                    <a:schemeClr val="tx1"/>
                  </a:solidFill>
                </a:rPr>
                <a:t>Unity.</a:t>
              </a:r>
              <a:r>
                <a:rPr lang="en-US" sz="1200" dirty="0">
                  <a:solidFill>
                    <a:schemeClr val="tx1"/>
                  </a:solidFill>
                </a:rPr>
                <a:t> Focuses on customized surveillance products for </a:t>
              </a:r>
              <a:r>
                <a:rPr lang="en-US" sz="1200" dirty="0" smtClean="0">
                  <a:solidFill>
                    <a:schemeClr val="tx1"/>
                  </a:solidFill>
                </a:rPr>
                <a:t>its </a:t>
              </a:r>
              <a:r>
                <a:rPr lang="en-US" sz="1200" dirty="0">
                  <a:solidFill>
                    <a:schemeClr val="tx1"/>
                  </a:solidFill>
                </a:rPr>
                <a:t>customers.</a:t>
              </a:r>
            </a:p>
            <a:p>
              <a:pPr marL="233363" indent="-233363" algn="l">
                <a:spcBef>
                  <a:spcPts val="1200"/>
                </a:spcBef>
                <a:spcAft>
                  <a:spcPts val="0"/>
                </a:spcAft>
              </a:pPr>
              <a:endParaRPr lang="en-US" sz="1200" dirty="0">
                <a:solidFill>
                  <a:srgbClr val="333333">
                    <a:lumMod val="50000"/>
                  </a:srgbClr>
                </a:solidFill>
              </a:endParaRPr>
            </a:p>
          </p:txBody>
        </p:sp>
        <p:sp>
          <p:nvSpPr>
            <p:cNvPr id="19" name="Round Same Side Corner Rectangle 3"/>
            <p:cNvSpPr/>
            <p:nvPr/>
          </p:nvSpPr>
          <p:spPr>
            <a:xfrm>
              <a:off x="5543549" y="2722423"/>
              <a:ext cx="3295650" cy="258132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sz="1400" b="1" dirty="0">
                  <a:solidFill>
                    <a:srgbClr val="FFFFFF"/>
                  </a:solidFill>
                </a:rPr>
                <a:t>Included in this Vendor Landscape:</a:t>
              </a:r>
            </a:p>
          </p:txBody>
        </p:sp>
      </p:grpSp>
      <p:sp>
        <p:nvSpPr>
          <p:cNvPr id="20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20675" y="1189038"/>
            <a:ext cx="8502650" cy="12795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CA" dirty="0"/>
              <a:t>Surveillance systems are moving towards IP cameras connected to network video recorders, and many vendors provide options for migrating analog cameras to an IP and network-based system. In addition, cloud-based deployments and updates will start becoming available from most vendors. Video analytics is taking huge strides in the industry; look for most vendors to include analytics as part of their product portfolio.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For this Vendor Landscape, Info-Tech focused on those vendors that offer broad capabilities across multiple platforms and that have a strong market presence and/or reputational presence among mid- and large-sized enterprises.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9" name="Rectangle 8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53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Object 7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think-cell Slide" r:id="rId25" imgW="360" imgH="360" progId="TCLayout.ActiveDocument.1">
                  <p:embed/>
                </p:oleObj>
              </mc:Choice>
              <mc:Fallback>
                <p:oleObj name="think-cell Slide" r:id="rId25" imgW="360" imgH="360" progId="TCLayout.ActiveDocument.1">
                  <p:embed/>
                  <p:pic>
                    <p:nvPicPr>
                      <p:cNvPr id="76" name="Object 7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Group 33"/>
          <p:cNvGrpSpPr/>
          <p:nvPr>
            <p:custDataLst>
              <p:tags r:id="rId3"/>
            </p:custDataLst>
          </p:nvPr>
        </p:nvGrpSpPr>
        <p:grpSpPr>
          <a:xfrm>
            <a:off x="5486400" y="1189038"/>
            <a:ext cx="3336924" cy="5257483"/>
            <a:chOff x="5543549" y="1518107"/>
            <a:chExt cx="3295651" cy="4947232"/>
          </a:xfrm>
        </p:grpSpPr>
        <p:sp>
          <p:nvSpPr>
            <p:cNvPr id="58" name="Rectangle 57"/>
            <p:cNvSpPr/>
            <p:nvPr/>
          </p:nvSpPr>
          <p:spPr>
            <a:xfrm>
              <a:off x="5543549" y="1775939"/>
              <a:ext cx="3295651" cy="4689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33363" indent="-233363" algn="l"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endParaRPr lang="en-US" sz="1200" b="1" i="1" dirty="0">
                <a:solidFill>
                  <a:srgbClr val="333333">
                    <a:lumMod val="50000"/>
                  </a:srgbClr>
                </a:solidFill>
                <a:latin typeface="Georgia" pitchFamily="18" charset="0"/>
              </a:endParaRPr>
            </a:p>
          </p:txBody>
        </p:sp>
        <p:sp>
          <p:nvSpPr>
            <p:cNvPr id="59" name="Round Same Side Corner Rectangle 58"/>
            <p:cNvSpPr/>
            <p:nvPr/>
          </p:nvSpPr>
          <p:spPr>
            <a:xfrm>
              <a:off x="5543549" y="1518107"/>
              <a:ext cx="3295650" cy="258132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400" b="1" dirty="0">
                  <a:solidFill>
                    <a:srgbClr val="FFFFFF"/>
                  </a:solidFill>
                </a:rPr>
                <a:t>Criteria Weighting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Surveillance</a:t>
            </a:r>
            <a:r>
              <a:rPr lang="en-US" dirty="0"/>
              <a:t> criteria &amp; weighting factors</a:t>
            </a:r>
          </a:p>
        </p:txBody>
      </p:sp>
      <p:graphicFrame>
        <p:nvGraphicFramePr>
          <p:cNvPr id="43" name="Chart 2"/>
          <p:cNvGraphicFramePr/>
          <p:nvPr>
            <p:extLst>
              <p:ext uri="{D42A27DB-BD31-4B8C-83A1-F6EECF244321}">
                <p14:modId xmlns:p14="http://schemas.microsoft.com/office/powerpoint/2010/main" val="1419574471"/>
              </p:ext>
            </p:extLst>
          </p:nvPr>
        </p:nvGraphicFramePr>
        <p:xfrm>
          <a:off x="5943600" y="1463040"/>
          <a:ext cx="2422525" cy="1824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graphicFrame>
        <p:nvGraphicFramePr>
          <p:cNvPr id="50" name="Chart 49"/>
          <p:cNvGraphicFramePr/>
          <p:nvPr/>
        </p:nvGraphicFramePr>
        <p:xfrm>
          <a:off x="6263640" y="3063875"/>
          <a:ext cx="1737360" cy="173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sp>
        <p:nvSpPr>
          <p:cNvPr id="35" name="Flowchart: Stored Data 2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1828800" y="4578293"/>
            <a:ext cx="347472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2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Vendor is committed to the space and has a future product and portfolio roadmap.</a:t>
            </a:r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flipH="1">
            <a:off x="320040" y="4578293"/>
            <a:ext cx="146304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Strategy</a:t>
            </a:r>
          </a:p>
        </p:txBody>
      </p:sp>
      <p:sp>
        <p:nvSpPr>
          <p:cNvPr id="38" name="Flowchart: Stored Data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1828800" y="5081213"/>
            <a:ext cx="347472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2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Vendor offers global coverage and is able to sell and provide post-sales support. </a:t>
            </a:r>
          </a:p>
        </p:txBody>
      </p:sp>
      <p:sp>
        <p:nvSpPr>
          <p:cNvPr id="39" name="Rectangle 3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flipH="1">
            <a:off x="320040" y="5081213"/>
            <a:ext cx="146304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Reach</a:t>
            </a:r>
          </a:p>
        </p:txBody>
      </p:sp>
      <p:sp>
        <p:nvSpPr>
          <p:cNvPr id="41" name="Flowchart: Stored Data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1828800" y="4075373"/>
            <a:ext cx="347472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2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Vendor is profitable, knowledgeable, and will be around for the long term.</a:t>
            </a:r>
          </a:p>
        </p:txBody>
      </p:sp>
      <p:sp>
        <p:nvSpPr>
          <p:cNvPr id="42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320040" y="4075373"/>
            <a:ext cx="146304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Viability</a:t>
            </a:r>
          </a:p>
        </p:txBody>
      </p:sp>
      <p:sp>
        <p:nvSpPr>
          <p:cNvPr id="48" name="Flowchart: Stored Data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flipH="1">
            <a:off x="1828800" y="5584133"/>
            <a:ext cx="3474720" cy="5268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2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Vendor offers interfaces compatible with other casino hotel/resort systems including CMS, PMS, </a:t>
            </a:r>
            <a:r>
              <a:rPr lang="en-US" sz="1200" dirty="0" smtClean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and POS.</a:t>
            </a:r>
            <a:endParaRPr lang="en-US" sz="1200" dirty="0">
              <a:solidFill>
                <a:srgbClr val="FFFFFF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flipH="1">
            <a:off x="320040" y="5584133"/>
            <a:ext cx="1463040" cy="5268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Integration</a:t>
            </a:r>
          </a:p>
        </p:txBody>
      </p:sp>
      <p:sp>
        <p:nvSpPr>
          <p:cNvPr id="22" name="Flowchart: Stored Data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flipH="1">
            <a:off x="1828800" y="2612333"/>
            <a:ext cx="347472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CA" sz="12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Implementing and operating the solution is affordable given the technology.</a:t>
            </a:r>
            <a:endParaRPr lang="en-US" sz="1200" dirty="0">
              <a:solidFill>
                <a:srgbClr val="FFFFFF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 flipH="1">
            <a:off x="320040" y="2612333"/>
            <a:ext cx="146304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Affordability</a:t>
            </a:r>
          </a:p>
        </p:txBody>
      </p:sp>
      <p:sp>
        <p:nvSpPr>
          <p:cNvPr id="45" name="Flowchart: Stored Data 2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 flipH="1">
            <a:off x="1828800" y="3115253"/>
            <a:ext cx="347472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2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Multiple deployment options and extensive integration capabilities are available.</a:t>
            </a:r>
          </a:p>
        </p:txBody>
      </p:sp>
      <p:sp>
        <p:nvSpPr>
          <p:cNvPr id="46" name="Rectangle 4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 flipH="1">
            <a:off x="320040" y="3115253"/>
            <a:ext cx="14630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Architecture</a:t>
            </a:r>
          </a:p>
        </p:txBody>
      </p:sp>
      <p:sp>
        <p:nvSpPr>
          <p:cNvPr id="26" name="Flowchart: Stored Data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flipH="1">
            <a:off x="1828800" y="2109413"/>
            <a:ext cx="347472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2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The end-user and administrative interfaces are intuitive and offer streamlined workflow.</a:t>
            </a:r>
          </a:p>
        </p:txBody>
      </p:sp>
      <p:sp>
        <p:nvSpPr>
          <p:cNvPr id="78" name="Rectangle 7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 flipH="1">
            <a:off x="320040" y="2109413"/>
            <a:ext cx="14630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Usability</a:t>
            </a:r>
          </a:p>
        </p:txBody>
      </p:sp>
      <p:sp>
        <p:nvSpPr>
          <p:cNvPr id="24" name="Flowchart: Stored Data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flipH="1">
            <a:off x="1828800" y="1605858"/>
            <a:ext cx="347472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2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The solution provides basic and advanced feature/functionality.</a:t>
            </a:r>
          </a:p>
        </p:txBody>
      </p:sp>
      <p:sp>
        <p:nvSpPr>
          <p:cNvPr id="79" name="Rectangle 7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flipH="1">
            <a:off x="320040" y="1606493"/>
            <a:ext cx="146304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FFFFFF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Features</a:t>
            </a:r>
          </a:p>
        </p:txBody>
      </p:sp>
      <p:graphicFrame>
        <p:nvGraphicFramePr>
          <p:cNvPr id="54" name="Chart 53"/>
          <p:cNvGraphicFramePr/>
          <p:nvPr/>
        </p:nvGraphicFramePr>
        <p:xfrm>
          <a:off x="5943600" y="4668555"/>
          <a:ext cx="2423160" cy="1824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5417820" y="1761566"/>
            <a:ext cx="100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333333"/>
                </a:solidFill>
              </a:rPr>
              <a:t>Features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727415" y="1554480"/>
            <a:ext cx="100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333333"/>
                </a:solidFill>
              </a:rPr>
              <a:t>Usability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738228" y="2929698"/>
            <a:ext cx="1005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333333"/>
                </a:solidFill>
              </a:rPr>
              <a:t>Architecture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727415" y="2786876"/>
            <a:ext cx="100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333333"/>
                </a:solidFill>
              </a:rPr>
              <a:t>Affordability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629718" y="3063875"/>
            <a:ext cx="100584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</a:rPr>
              <a:t>Product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629718" y="4526280"/>
            <a:ext cx="1005840" cy="274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</a:rPr>
              <a:t>Vendor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670539" y="4801235"/>
            <a:ext cx="100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333333"/>
                </a:solidFill>
              </a:rPr>
              <a:t>Viability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725628" y="4801235"/>
            <a:ext cx="100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333333"/>
                </a:solidFill>
              </a:rPr>
              <a:t>Strategy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440680" y="5944346"/>
            <a:ext cx="100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333333"/>
                </a:solidFill>
              </a:rPr>
              <a:t>Integration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25628" y="6077764"/>
            <a:ext cx="100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333333"/>
                </a:solidFill>
              </a:rPr>
              <a:t>Reach</a:t>
            </a:r>
          </a:p>
        </p:txBody>
      </p:sp>
      <p:sp>
        <p:nvSpPr>
          <p:cNvPr id="75" name="Flowchart: Stored Data 1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 flipH="1">
            <a:off x="320673" y="1194696"/>
            <a:ext cx="4983480" cy="366076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Product Evaluation Criteria</a:t>
            </a:r>
          </a:p>
        </p:txBody>
      </p:sp>
      <p:sp>
        <p:nvSpPr>
          <p:cNvPr id="77" name="Flowchart: Stored Data 1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 flipH="1">
            <a:off x="320039" y="3663258"/>
            <a:ext cx="4983480" cy="36607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Vendor Evaluation Criteria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44" name="Rectangle 43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6630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Stakes represent the minimum standard; without these, a product doesn’t even get reviewed</a:t>
            </a:r>
          </a:p>
        </p:txBody>
      </p:sp>
      <p:grpSp>
        <p:nvGrpSpPr>
          <p:cNvPr id="3" name="Group 136"/>
          <p:cNvGrpSpPr/>
          <p:nvPr/>
        </p:nvGrpSpPr>
        <p:grpSpPr>
          <a:xfrm>
            <a:off x="326232" y="5408963"/>
            <a:ext cx="8491536" cy="838458"/>
            <a:chOff x="328291" y="3598654"/>
            <a:chExt cx="8491536" cy="838458"/>
          </a:xfrm>
        </p:grpSpPr>
        <p:sp>
          <p:nvSpPr>
            <p:cNvPr id="97" name="Rounded Rectangle 4"/>
            <p:cNvSpPr/>
            <p:nvPr/>
          </p:nvSpPr>
          <p:spPr>
            <a:xfrm>
              <a:off x="328291" y="3598911"/>
              <a:ext cx="8491536" cy="838201"/>
            </a:xfrm>
            <a:prstGeom prst="roundRect">
              <a:avLst>
                <a:gd name="adj" fmla="val 6990"/>
              </a:avLst>
            </a:prstGeom>
            <a:solidFill>
              <a:srgbClr val="F1F2E0"/>
            </a:solidFill>
            <a:ln w="12700">
              <a:solidFill>
                <a:srgbClr val="D3D3B9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0000" algn="l"/>
              <a:r>
                <a:rPr lang="en-US" sz="1200" dirty="0">
                  <a:solidFill>
                    <a:srgbClr val="333333"/>
                  </a:solidFill>
                </a:rPr>
                <a:t>If Table Stakes are all you need from your</a:t>
              </a:r>
              <a:r>
                <a:rPr lang="en-US" sz="1200" dirty="0">
                  <a:solidFill>
                    <a:schemeClr val="tx1"/>
                  </a:solidFill>
                </a:rPr>
                <a:t> surveillance </a:t>
              </a:r>
              <a:r>
                <a:rPr lang="en-US" sz="1200" dirty="0">
                  <a:solidFill>
                    <a:srgbClr val="333333"/>
                  </a:solidFill>
                </a:rPr>
                <a:t>solution, the only true differentiator for the organization is price. Otherwise, dig deeper to find the best price to value for your needs.</a:t>
              </a:r>
            </a:p>
          </p:txBody>
        </p:sp>
        <p:pic>
          <p:nvPicPr>
            <p:cNvPr id="98" name="Picture 5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91" y="3598654"/>
              <a:ext cx="791235" cy="838201"/>
            </a:xfrm>
            <a:prstGeom prst="rect">
              <a:avLst/>
            </a:prstGeom>
          </p:spPr>
        </p:pic>
      </p:grpSp>
      <p:sp>
        <p:nvSpPr>
          <p:cNvPr id="95" name="Rectangle 94"/>
          <p:cNvSpPr/>
          <p:nvPr/>
        </p:nvSpPr>
        <p:spPr>
          <a:xfrm>
            <a:off x="5486400" y="1537514"/>
            <a:ext cx="33369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rgbClr val="333333"/>
                </a:solidFill>
              </a:rPr>
              <a:t>The products assessed in this Vendor Landscape</a:t>
            </a:r>
            <a:r>
              <a:rPr lang="en-US" sz="1200" baseline="30000" dirty="0">
                <a:solidFill>
                  <a:srgbClr val="333333"/>
                </a:solidFill>
              </a:rPr>
              <a:t>TM</a:t>
            </a:r>
            <a:r>
              <a:rPr lang="en-US" sz="1200" dirty="0">
                <a:solidFill>
                  <a:srgbClr val="333333"/>
                </a:solidFill>
              </a:rPr>
              <a:t> meet, at the very least, the requirements outlined as Table Stakes. </a:t>
            </a:r>
          </a:p>
          <a:p>
            <a:pPr algn="l"/>
            <a:endParaRPr lang="en-US" sz="1200" dirty="0">
              <a:solidFill>
                <a:srgbClr val="333333"/>
              </a:solidFill>
            </a:endParaRPr>
          </a:p>
          <a:p>
            <a:pPr algn="l"/>
            <a:r>
              <a:rPr lang="en-US" sz="1200" dirty="0">
                <a:solidFill>
                  <a:srgbClr val="333333"/>
                </a:solidFill>
              </a:rPr>
              <a:t>Many of the vendors go above and beyond the outlined Table Stakes, some even do so in multiple categories. This section aims to highlight the products’ capabilities </a:t>
            </a:r>
            <a:r>
              <a:rPr lang="en-US" sz="1200" b="1" dirty="0">
                <a:solidFill>
                  <a:srgbClr val="333333"/>
                </a:solidFill>
              </a:rPr>
              <a:t>in excess </a:t>
            </a:r>
            <a:r>
              <a:rPr lang="en-US" sz="1200" dirty="0">
                <a:solidFill>
                  <a:srgbClr val="333333"/>
                </a:solidFill>
              </a:rPr>
              <a:t>of the criteria listed here. 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320675" y="1188720"/>
            <a:ext cx="4971405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i="1" dirty="0">
                <a:solidFill>
                  <a:srgbClr val="333333"/>
                </a:solidFill>
              </a:rPr>
              <a:t>The Table Stakes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5486400" y="1188720"/>
            <a:ext cx="3336925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i="1" dirty="0">
                <a:solidFill>
                  <a:srgbClr val="333333"/>
                </a:solidFill>
              </a:rPr>
              <a:t>What does this mean?</a:t>
            </a:r>
          </a:p>
        </p:txBody>
      </p:sp>
      <p:sp>
        <p:nvSpPr>
          <p:cNvPr id="10" name="Flowchart: Stored Data 2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828167" y="3108960"/>
            <a:ext cx="3474720" cy="502920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1100" dirty="0">
                <a:solidFill>
                  <a:srgbClr val="333333"/>
                </a:solidFill>
                <a:cs typeface="Arial"/>
              </a:rPr>
              <a:t> solution has the ability perform basic search based on date/time or event to locate </a:t>
            </a:r>
            <a:r>
              <a:rPr lang="en-US" sz="1100" dirty="0" smtClean="0">
                <a:solidFill>
                  <a:srgbClr val="333333"/>
                </a:solidFill>
                <a:cs typeface="Arial"/>
              </a:rPr>
              <a:t>video.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H="1">
            <a:off x="319407" y="3108960"/>
            <a:ext cx="1463040" cy="502920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lvl="1" algn="l">
              <a:defRPr/>
            </a:pP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Basic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search</a:t>
            </a:r>
            <a:endParaRPr lang="en-US" sz="1100" dirty="0">
              <a:solidFill>
                <a:srgbClr val="333333"/>
              </a:solidFill>
              <a:cs typeface="Arial"/>
            </a:endParaRPr>
          </a:p>
        </p:txBody>
      </p:sp>
      <p:sp>
        <p:nvSpPr>
          <p:cNvPr id="12" name="Flowchart: Stored Data 2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1828167" y="3657600"/>
            <a:ext cx="3474720" cy="502920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1100" dirty="0">
                <a:solidFill>
                  <a:srgbClr val="333333"/>
                </a:solidFill>
                <a:cs typeface="Arial"/>
              </a:rPr>
              <a:t> solution can both record and playback (live &amp; recorded) video at the same time.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flipH="1">
            <a:off x="319407" y="3657600"/>
            <a:ext cx="1463040" cy="502920"/>
          </a:xfrm>
          <a:prstGeom prst="rect">
            <a:avLst/>
          </a:prstGeom>
          <a:solidFill>
            <a:schemeClr val="bg2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lvl="1" algn="l">
              <a:defRPr/>
            </a:pP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Simultaneous recording,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playback, </a:t>
            </a: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live streaming</a:t>
            </a:r>
            <a:endParaRPr lang="en-US" sz="1100" dirty="0">
              <a:solidFill>
                <a:srgbClr val="333333"/>
              </a:solidFill>
              <a:cs typeface="Arial"/>
            </a:endParaRPr>
          </a:p>
        </p:txBody>
      </p:sp>
      <p:sp>
        <p:nvSpPr>
          <p:cNvPr id="14" name="Flowchart: Stored Data 2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1828167" y="2560320"/>
            <a:ext cx="3474720" cy="502920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system </a:t>
            </a: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provides the ability to configure a recording schedule based on criteria (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minutes</a:t>
            </a: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, hourly, daily, weekly).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flipH="1">
            <a:off x="319407" y="2560320"/>
            <a:ext cx="1463040" cy="502920"/>
          </a:xfrm>
          <a:prstGeom prst="rect">
            <a:avLst/>
          </a:prstGeom>
          <a:solidFill>
            <a:schemeClr val="bg2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Configurable recording schedule</a:t>
            </a:r>
            <a:endParaRPr lang="en-US" dirty="0"/>
          </a:p>
        </p:txBody>
      </p:sp>
      <p:sp>
        <p:nvSpPr>
          <p:cNvPr id="16" name="Flowchart: Stored Data 1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1828167" y="2011362"/>
            <a:ext cx="3474720" cy="502920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1100" dirty="0">
                <a:solidFill>
                  <a:srgbClr val="333333"/>
                </a:solidFill>
                <a:cs typeface="Arial"/>
              </a:rPr>
              <a:t> system can monitor and report on various aspects of the surveillance environment.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flipH="1">
            <a:off x="319407" y="2011997"/>
            <a:ext cx="1463040" cy="502920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System status reporting &amp; monitoring</a:t>
            </a:r>
            <a:endParaRPr lang="en-US" dirty="0"/>
          </a:p>
        </p:txBody>
      </p:sp>
      <p:sp>
        <p:nvSpPr>
          <p:cNvPr id="18" name="Flowchart: Stored Data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1828800" y="4206240"/>
            <a:ext cx="3474720" cy="502920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The solution can embed,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encrypt, </a:t>
            </a: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and watermark exported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video.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320040" y="4206240"/>
            <a:ext cx="1463040" cy="502920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lvl="1" algn="l">
              <a:defRPr/>
            </a:pP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Video verification encryption code</a:t>
            </a:r>
            <a:endParaRPr lang="en-US" sz="1100" dirty="0">
              <a:solidFill>
                <a:srgbClr val="333333"/>
              </a:solidFill>
              <a:cs typeface="Arial"/>
            </a:endParaRPr>
          </a:p>
        </p:txBody>
      </p:sp>
      <p:sp>
        <p:nvSpPr>
          <p:cNvPr id="20" name="Flowchart: Stored Data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flipH="1">
            <a:off x="1828800" y="4754880"/>
            <a:ext cx="3474720" cy="502920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lvl="1" algn="l"/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The solution provides the ability to configure video aging and retention for efficient long-term storage and regulatory compliance.</a:t>
            </a:r>
            <a:endParaRPr lang="en-US" sz="1100" dirty="0">
              <a:solidFill>
                <a:srgbClr val="333333"/>
              </a:solidFill>
              <a:cs typeface="Arial"/>
            </a:endParaRPr>
          </a:p>
        </p:txBody>
      </p:sp>
      <p:sp>
        <p:nvSpPr>
          <p:cNvPr id="21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flipH="1">
            <a:off x="320040" y="4754880"/>
            <a:ext cx="1463040" cy="502920"/>
          </a:xfrm>
          <a:prstGeom prst="rect">
            <a:avLst/>
          </a:prstGeom>
          <a:solidFill>
            <a:schemeClr val="bg2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Configurable retention schedule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lowchart: Stored Data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flipH="1">
            <a:off x="1828800" y="1600200"/>
            <a:ext cx="3474720" cy="365760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What it is:</a:t>
            </a:r>
          </a:p>
        </p:txBody>
      </p:sp>
      <p:sp>
        <p:nvSpPr>
          <p:cNvPr id="25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 flipH="1">
            <a:off x="320039" y="1600835"/>
            <a:ext cx="1508127" cy="36576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Feature</a:t>
            </a:r>
          </a:p>
        </p:txBody>
      </p:sp>
      <p:sp>
        <p:nvSpPr>
          <p:cNvPr id="26" name="Rounded Rectangle 25"/>
          <p:cNvSpPr/>
          <p:nvPr>
            <p:custDataLst>
              <p:tags r:id="rId15"/>
            </p:custDataLst>
          </p:nvPr>
        </p:nvSpPr>
        <p:spPr>
          <a:xfrm rot="10800000">
            <a:off x="5486400" y="4892039"/>
            <a:ext cx="3337560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/>
            <a:endParaRPr lang="en-CA" b="1" i="1" dirty="0">
              <a:solidFill>
                <a:srgbClr val="333333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28" name="Rectangle 27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838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Stakes represent the minimum standard; without these, a product doesn’t even get reviewed (continued)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486400" y="1537514"/>
            <a:ext cx="33369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rgbClr val="333333"/>
                </a:solidFill>
              </a:rPr>
              <a:t>The products assessed in this Vendor Landscape</a:t>
            </a:r>
            <a:r>
              <a:rPr lang="en-US" sz="1200" baseline="30000" dirty="0">
                <a:solidFill>
                  <a:srgbClr val="333333"/>
                </a:solidFill>
              </a:rPr>
              <a:t>TM</a:t>
            </a:r>
            <a:r>
              <a:rPr lang="en-US" sz="1200" dirty="0">
                <a:solidFill>
                  <a:srgbClr val="333333"/>
                </a:solidFill>
              </a:rPr>
              <a:t> meet, at the very least, the requirements outlined as Table Stakes. </a:t>
            </a:r>
          </a:p>
          <a:p>
            <a:pPr algn="l"/>
            <a:endParaRPr lang="en-US" sz="1200" dirty="0">
              <a:solidFill>
                <a:srgbClr val="333333"/>
              </a:solidFill>
            </a:endParaRPr>
          </a:p>
          <a:p>
            <a:pPr algn="l"/>
            <a:r>
              <a:rPr lang="en-US" sz="1200" dirty="0">
                <a:solidFill>
                  <a:srgbClr val="333333"/>
                </a:solidFill>
              </a:rPr>
              <a:t>Many of the vendors go above and beyond the outlined Table Stakes, some even do so in multiple categories. This section aims to highlight the products’ capabilities </a:t>
            </a:r>
            <a:r>
              <a:rPr lang="en-US" sz="1200" b="1" dirty="0">
                <a:solidFill>
                  <a:srgbClr val="333333"/>
                </a:solidFill>
              </a:rPr>
              <a:t>in excess </a:t>
            </a:r>
            <a:r>
              <a:rPr lang="en-US" sz="1200" dirty="0">
                <a:solidFill>
                  <a:srgbClr val="333333"/>
                </a:solidFill>
              </a:rPr>
              <a:t>of the criteria listed here. 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320675" y="1188720"/>
            <a:ext cx="4971405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50000">
                  <a:schemeClr val="bg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i="1" dirty="0">
                <a:solidFill>
                  <a:srgbClr val="333333"/>
                </a:solidFill>
              </a:rPr>
              <a:t>The Table Stakes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5486400" y="1188720"/>
            <a:ext cx="3336925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i="1" dirty="0">
                <a:solidFill>
                  <a:srgbClr val="333333"/>
                </a:solidFill>
              </a:rPr>
              <a:t>What does this mean?</a:t>
            </a:r>
          </a:p>
        </p:txBody>
      </p:sp>
      <p:sp>
        <p:nvSpPr>
          <p:cNvPr id="10" name="Flowchart: Stored Data 2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828167" y="3108960"/>
            <a:ext cx="3474720" cy="502920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Facilitates video investigation collaboration between surveillance &amp; security individuals or departments and outside agencies</a:t>
            </a:r>
            <a:r>
              <a:rPr lang="en-US" sz="1100" dirty="0">
                <a:solidFill>
                  <a:srgbClr val="333333"/>
                </a:solidFill>
                <a:cs typeface="Arial"/>
              </a:rPr>
              <a:t>.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H="1">
            <a:off x="319407" y="3108960"/>
            <a:ext cx="1463040" cy="502920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Collaborative investigations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lowchart: Stored Data 2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1828167" y="2560320"/>
            <a:ext cx="3474720" cy="502920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Allows definition </a:t>
            </a:r>
            <a:r>
              <a:rPr lang="en-US" sz="1100" dirty="0">
                <a:solidFill>
                  <a:srgbClr val="333333"/>
                </a:solidFill>
                <a:cs typeface="Arial"/>
              </a:rPr>
              <a:t>of</a:t>
            </a: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alarms, notifications,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recipients, </a:t>
            </a: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and priorities so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operators </a:t>
            </a: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can view and work critical alarms in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real time</a:t>
            </a: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flipH="1">
            <a:off x="319407" y="2560320"/>
            <a:ext cx="1463040" cy="502920"/>
          </a:xfrm>
          <a:prstGeom prst="rect">
            <a:avLst/>
          </a:prstGeom>
          <a:solidFill>
            <a:schemeClr val="bg2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Alarm definition, escalation &amp; workflow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owchart: Stored Data 1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1828167" y="2011362"/>
            <a:ext cx="3474720" cy="502920"/>
          </a:xfrm>
          <a:prstGeom prst="rect">
            <a:avLst/>
          </a:prstGeom>
          <a:solidFill>
            <a:schemeClr val="bg2">
              <a:lumMod val="85000"/>
            </a:schemeClr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100" dirty="0"/>
              <a:t>Allows the </a:t>
            </a:r>
            <a:r>
              <a:rPr lang="en-US" sz="1100" dirty="0" smtClean="0"/>
              <a:t>operator </a:t>
            </a:r>
            <a:r>
              <a:rPr lang="en-US" sz="1100" dirty="0"/>
              <a:t>to setup and organize how video is displayed and use the view again in the future (</a:t>
            </a:r>
            <a:r>
              <a:rPr lang="en-US" sz="1100" dirty="0" smtClean="0"/>
              <a:t>i.e. </a:t>
            </a:r>
            <a:r>
              <a:rPr lang="en-US" sz="1100" dirty="0"/>
              <a:t>image panel layout, cameras, display settings</a:t>
            </a:r>
            <a:r>
              <a:rPr lang="en-US" sz="1100" dirty="0" smtClean="0"/>
              <a:t>).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flipH="1">
            <a:off x="319407" y="2011997"/>
            <a:ext cx="1463040" cy="502920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lvl="1" algn="l">
              <a:defRPr/>
            </a:pPr>
            <a:r>
              <a:rPr lang="en-US" sz="11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Saved </a:t>
            </a:r>
            <a:r>
              <a:rPr lang="en-US" sz="11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views</a:t>
            </a:r>
            <a:endParaRPr lang="en-US" sz="1100" dirty="0">
              <a:solidFill>
                <a:srgbClr val="333333"/>
              </a:solidFill>
              <a:cs typeface="Arial"/>
            </a:endParaRPr>
          </a:p>
        </p:txBody>
      </p:sp>
      <p:sp>
        <p:nvSpPr>
          <p:cNvPr id="24" name="Flowchart: Stored Data 1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1828800" y="1600200"/>
            <a:ext cx="3474720" cy="365760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What it is:</a:t>
            </a:r>
          </a:p>
        </p:txBody>
      </p:sp>
      <p:sp>
        <p:nvSpPr>
          <p:cNvPr id="25" name="Rectangle 2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flipH="1">
            <a:off x="320039" y="1600835"/>
            <a:ext cx="1508127" cy="36576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Feature</a:t>
            </a:r>
          </a:p>
        </p:txBody>
      </p:sp>
      <p:sp>
        <p:nvSpPr>
          <p:cNvPr id="23" name="Rounded Rectangle 22"/>
          <p:cNvSpPr/>
          <p:nvPr>
            <p:custDataLst>
              <p:tags r:id="rId9"/>
            </p:custDataLst>
          </p:nvPr>
        </p:nvSpPr>
        <p:spPr>
          <a:xfrm rot="10800000">
            <a:off x="5486400" y="3246121"/>
            <a:ext cx="3337560" cy="365760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algn="l"/>
            <a:endParaRPr lang="en-CA" b="1" i="1" dirty="0">
              <a:solidFill>
                <a:srgbClr val="333333"/>
              </a:solidFill>
            </a:endParaRPr>
          </a:p>
        </p:txBody>
      </p:sp>
      <p:grpSp>
        <p:nvGrpSpPr>
          <p:cNvPr id="22" name="Group 136"/>
          <p:cNvGrpSpPr/>
          <p:nvPr/>
        </p:nvGrpSpPr>
        <p:grpSpPr>
          <a:xfrm>
            <a:off x="326232" y="5408963"/>
            <a:ext cx="8491536" cy="838458"/>
            <a:chOff x="328291" y="3598654"/>
            <a:chExt cx="8491536" cy="838458"/>
          </a:xfrm>
        </p:grpSpPr>
        <p:sp>
          <p:nvSpPr>
            <p:cNvPr id="26" name="Rounded Rectangle 3"/>
            <p:cNvSpPr/>
            <p:nvPr/>
          </p:nvSpPr>
          <p:spPr>
            <a:xfrm>
              <a:off x="328291" y="3598911"/>
              <a:ext cx="8491536" cy="838201"/>
            </a:xfrm>
            <a:prstGeom prst="roundRect">
              <a:avLst>
                <a:gd name="adj" fmla="val 6990"/>
              </a:avLst>
            </a:prstGeom>
            <a:solidFill>
              <a:srgbClr val="F1F2E0"/>
            </a:solidFill>
            <a:ln w="12700">
              <a:solidFill>
                <a:srgbClr val="D3D3B9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0000" algn="l"/>
              <a:r>
                <a:rPr lang="en-US" sz="1200" dirty="0">
                  <a:solidFill>
                    <a:srgbClr val="333333"/>
                  </a:solidFill>
                </a:rPr>
                <a:t>If Table Stakes are all you need from you</a:t>
              </a:r>
              <a:r>
                <a:rPr lang="en-US" sz="1200" dirty="0">
                  <a:solidFill>
                    <a:schemeClr val="tx1"/>
                  </a:solidFill>
                </a:rPr>
                <a:t>r surveillance s</a:t>
              </a:r>
              <a:r>
                <a:rPr lang="en-US" sz="1200" dirty="0">
                  <a:solidFill>
                    <a:srgbClr val="333333"/>
                  </a:solidFill>
                </a:rPr>
                <a:t>olution, the only true differentiator for the organization is price. Otherwise, dig deeper to find the best price to value for your needs.</a:t>
              </a:r>
            </a:p>
          </p:txBody>
        </p:sp>
        <p:pic>
          <p:nvPicPr>
            <p:cNvPr id="27" name="Picture 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91" y="3598654"/>
              <a:ext cx="791235" cy="838201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-10926" y="6519972"/>
            <a:ext cx="9154925" cy="338028"/>
            <a:chOff x="-10926" y="6519972"/>
            <a:chExt cx="9154925" cy="338028"/>
          </a:xfrm>
        </p:grpSpPr>
        <p:sp>
          <p:nvSpPr>
            <p:cNvPr id="19" name="Rectangle 18"/>
            <p:cNvSpPr/>
            <p:nvPr/>
          </p:nvSpPr>
          <p:spPr>
            <a:xfrm>
              <a:off x="-10926" y="6519972"/>
              <a:ext cx="9154925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/>
              <a:r>
                <a:rPr lang="en-CA" sz="1000" kern="0" dirty="0">
                  <a:solidFill>
                    <a:srgbClr val="FFFFFF"/>
                  </a:solidFill>
                  <a:latin typeface="Arial"/>
                </a:rPr>
                <a:t>Info-Tech Research </a:t>
              </a:r>
              <a:r>
                <a:rPr lang="en-CA" sz="1000" kern="0" dirty="0" smtClean="0">
                  <a:solidFill>
                    <a:srgbClr val="FFFFFF"/>
                  </a:solidFill>
                  <a:latin typeface="Arial"/>
                </a:rPr>
                <a:t>Group	</a:t>
              </a:r>
              <a:endParaRPr lang="en-CA" sz="1000" kern="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04837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Anti-Malware-VL-Storyboard-flash"/>
  <p:tag name="THINKCELLPRESENTATIONDONOTDELETE" val="&lt;?xml version=&quot;1.0&quot; encoding=&quot;UTF-16&quot; standalone=&quot;yes&quot;?&gt;&#10;&lt;root reqver=&quot;17839&quot;&gt;&lt;version val=&quot;21129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&quot;&gt;&lt;elem m_fUsage=&quot;2.71000000000000000000E+000&quot;&gt;&lt;m_ppcolschidx val=&quot;0&quot;/&gt;&lt;m_rgb r=&quot;d1&quot; g=&quot;7d&quot; b=&quot;8&quot;/&gt;&lt;/elem&gt;&lt;/m_vecMRU&gt;&lt;/m_mruColor&gt;&lt;m_mapectfillschemeMRU&gt;&lt;key val=&quot;1&quot;/&gt;&lt;elem&gt;&lt;m_nPartnerID val=&quot;530&quot;/&gt;&lt;m_nIndex val=&quot;2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858"/>
  <p:tag name="ISPRING_RESOURCE_PATHS_HASH_PRESENTER" val="818a774669b86db2965c3531f7a7f897497d858"/>
  <p:tag name="ISPRING_RESOURCE_PATHS_HASH_2" val="e95bf7a23d3f9d82468ab1045a3905a227222b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v4IxXRV20mpb2k121Jkz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8iKZnCSV0Of5GB4Q0ME6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RcL3MjiJ0WWlUjLnB2Ba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VtwGAmQkigkpPLDiPAX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jsa.h1kuE2K.PqnxvYuu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jsa.h1kuE2K.PqnxvYuu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VtwGAmQkigkpPLDiPAX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xDvQhPQEm9uKW3Q8.bg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VtwGAmQkigkpPLDiPAX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UXwKMf.UGT770YWD.Pn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xDvQhPQEm9uKW3Q8.bg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QzgBV2KUikyJDJEJkD6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VtwGAmQkigkpPLDiPAX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xDvQhPQEm9uKW3Q8.bg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rRFeCkiU265r1mcB5Kv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VtwGAmQkigkpPLDiPAX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ypwNA3q7Eieyrrs0alir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E.hfLeDE2TvWmkFQP7w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TYd8BNbhEu1JwXivR6kl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xDvQhPQEm9uKW3Q8.bg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SPTs3P8EuG7ErO8LmH3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VtwGAmQkigkpPLDiPAX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x._aqRYkumJxZh7Ft54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QVILKDdU6JPtxrgQ3mU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xDvQhPQEm9uKW3Q8.bg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SPTs3P8EuG7ErO8LmH3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FIgv1KgIEmGs6o1y6asGQ"/>
</p:tagLst>
</file>

<file path=ppt/theme/theme1.xml><?xml version="1.0" encoding="utf-8"?>
<a:theme xmlns:a="http://schemas.openxmlformats.org/drawingml/2006/main" name="1_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foTech">
    <a:dk1>
      <a:srgbClr val="333333"/>
    </a:dk1>
    <a:lt1>
      <a:srgbClr val="FFFFFF"/>
    </a:lt1>
    <a:dk2>
      <a:srgbClr val="FFFFFF"/>
    </a:dk2>
    <a:lt2>
      <a:srgbClr val="FFFFFF"/>
    </a:lt2>
    <a:accent1>
      <a:srgbClr val="243F54"/>
    </a:accent1>
    <a:accent2>
      <a:srgbClr val="998F57"/>
    </a:accent2>
    <a:accent3>
      <a:srgbClr val="CECECE"/>
    </a:accent3>
    <a:accent4>
      <a:srgbClr val="7B7B7B"/>
    </a:accent4>
    <a:accent5>
      <a:srgbClr val="ADB7C3"/>
    </a:accent5>
    <a:accent6>
      <a:srgbClr val="5D5936"/>
    </a:accent6>
    <a:hlink>
      <a:srgbClr val="2576B7"/>
    </a:hlink>
    <a:folHlink>
      <a:srgbClr val="C77709"/>
    </a:folHlink>
  </a:clrScheme>
  <a:fontScheme name="Research 2011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nfoTech">
    <a:dk1>
      <a:srgbClr val="333333"/>
    </a:dk1>
    <a:lt1>
      <a:srgbClr val="FFFFFF"/>
    </a:lt1>
    <a:dk2>
      <a:srgbClr val="FFFFFF"/>
    </a:dk2>
    <a:lt2>
      <a:srgbClr val="FFFFFF"/>
    </a:lt2>
    <a:accent1>
      <a:srgbClr val="243F54"/>
    </a:accent1>
    <a:accent2>
      <a:srgbClr val="998F57"/>
    </a:accent2>
    <a:accent3>
      <a:srgbClr val="CECECE"/>
    </a:accent3>
    <a:accent4>
      <a:srgbClr val="7B7B7B"/>
    </a:accent4>
    <a:accent5>
      <a:srgbClr val="ADB7C3"/>
    </a:accent5>
    <a:accent6>
      <a:srgbClr val="5D5936"/>
    </a:accent6>
    <a:hlink>
      <a:srgbClr val="2576B7"/>
    </a:hlink>
    <a:folHlink>
      <a:srgbClr val="C77709"/>
    </a:folHlink>
  </a:clrScheme>
  <a:fontScheme name="Research 2011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InfoTech">
    <a:dk1>
      <a:srgbClr val="333333"/>
    </a:dk1>
    <a:lt1>
      <a:srgbClr val="FFFFFF"/>
    </a:lt1>
    <a:dk2>
      <a:srgbClr val="FFFFFF"/>
    </a:dk2>
    <a:lt2>
      <a:srgbClr val="FFFFFF"/>
    </a:lt2>
    <a:accent1>
      <a:srgbClr val="243F54"/>
    </a:accent1>
    <a:accent2>
      <a:srgbClr val="998F57"/>
    </a:accent2>
    <a:accent3>
      <a:srgbClr val="CECECE"/>
    </a:accent3>
    <a:accent4>
      <a:srgbClr val="7B7B7B"/>
    </a:accent4>
    <a:accent5>
      <a:srgbClr val="ADB7C3"/>
    </a:accent5>
    <a:accent6>
      <a:srgbClr val="5D5936"/>
    </a:accent6>
    <a:hlink>
      <a:srgbClr val="2576B7"/>
    </a:hlink>
    <a:folHlink>
      <a:srgbClr val="C77709"/>
    </a:folHlink>
  </a:clrScheme>
  <a:fontScheme name="Research 2011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2330</Words>
  <Application>Microsoft Office PowerPoint</Application>
  <PresentationFormat>On-screen Show (4:3)</PresentationFormat>
  <Paragraphs>240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Exo</vt:lpstr>
      <vt:lpstr>Roboto</vt:lpstr>
      <vt:lpstr>Arial</vt:lpstr>
      <vt:lpstr>Roboto Light</vt:lpstr>
      <vt:lpstr>ＭＳ Ｐゴシック</vt:lpstr>
      <vt:lpstr>Georgia</vt:lpstr>
      <vt:lpstr>Roboto Medium</vt:lpstr>
      <vt:lpstr>Calibri</vt:lpstr>
      <vt:lpstr>Wingdings</vt:lpstr>
      <vt:lpstr>Helvetica</vt:lpstr>
      <vt:lpstr>1_Office Theme</vt:lpstr>
      <vt:lpstr>think-cell Slide</vt:lpstr>
      <vt:lpstr>PowerPoint Presentation</vt:lpstr>
      <vt:lpstr>Introduction</vt:lpstr>
      <vt:lpstr>Market overview</vt:lpstr>
      <vt:lpstr>Unlock new video surveillance capabilities</vt:lpstr>
      <vt:lpstr>Surveillance vendor selection/knock-out criteria: market share, mind share, and platform coverage</vt:lpstr>
      <vt:lpstr>Surveillance vendor selection/knock-out criteria: market share, mind share, and platform coverage</vt:lpstr>
      <vt:lpstr>Surveillance criteria &amp; weighting factors</vt:lpstr>
      <vt:lpstr>Table Stakes represent the minimum standard; without these, a product doesn’t even get reviewed</vt:lpstr>
      <vt:lpstr>Table Stakes represent the minimum standard; without these, a product doesn’t even get reviewed (continued)</vt:lpstr>
      <vt:lpstr>Advanced features are the capabilities that allow for granular market differentiation</vt:lpstr>
      <vt:lpstr>Advanced features are the capabilities that allow for granular market differentiation (continued)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2018-06-14T19:33:43Z</dcterms:modified>
</cp:coreProperties>
</file>