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1" r:id="rId2"/>
    <p:sldMasterId id="2147483812" r:id="rId3"/>
  </p:sldMasterIdLst>
  <p:notesMasterIdLst>
    <p:notesMasterId r:id="rId16"/>
  </p:notesMasterIdLst>
  <p:handoutMasterIdLst>
    <p:handoutMasterId r:id="rId17"/>
  </p:handoutMasterIdLst>
  <p:sldIdLst>
    <p:sldId id="278" r:id="rId4"/>
    <p:sldId id="484" r:id="rId5"/>
    <p:sldId id="403" r:id="rId6"/>
    <p:sldId id="399" r:id="rId7"/>
    <p:sldId id="596" r:id="rId8"/>
    <p:sldId id="612" r:id="rId9"/>
    <p:sldId id="654" r:id="rId10"/>
    <p:sldId id="626" r:id="rId11"/>
    <p:sldId id="649" r:id="rId12"/>
    <p:sldId id="639" r:id="rId13"/>
    <p:sldId id="627" r:id="rId14"/>
    <p:sldId id="655" r:id="rId15"/>
  </p:sldIdLst>
  <p:sldSz cx="9144000" cy="6858000" type="screen4x3"/>
  <p:notesSz cx="6858000" cy="9144000"/>
  <p:custShowLst>
    <p:custShow name="Custom Show 1" id="0">
      <p:sldLst>
        <p:sld r:id="rId4"/>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A24130"/>
    <a:srgbClr val="EEE9B2"/>
    <a:srgbClr val="42A94C"/>
    <a:srgbClr val="1B85A3"/>
    <a:srgbClr val="79B9C3"/>
    <a:srgbClr val="D68B23"/>
    <a:srgbClr val="92C1DD"/>
    <a:srgbClr val="D9A210"/>
    <a:srgbClr val="D7E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1379"/>
    </p:cViewPr>
  </p:sorterViewPr>
  <p:notesViewPr>
    <p:cSldViewPr snapToGrid="0">
      <p:cViewPr varScale="1">
        <p:scale>
          <a:sx n="69" d="100"/>
          <a:sy n="69" d="100"/>
        </p:scale>
        <p:origin x="30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90"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Cabral" userId="S::ecabral@infotech.com::fc5fffe7-1097-4128-ba34-b7e92992d425" providerId="AD" clId="Web-{DE904109-A23C-4CDC-846D-08CBB5DFD5A3}"/>
    <pc:docChg chg="addSld modSld modSection">
      <pc:chgData name="Eric Cabral" userId="S::ecabral@infotech.com::fc5fffe7-1097-4128-ba34-b7e92992d425" providerId="AD" clId="Web-{DE904109-A23C-4CDC-846D-08CBB5DFD5A3}" dt="2018-04-25T20:56:30.815" v="44"/>
      <pc:docMkLst>
        <pc:docMk/>
      </pc:docMkLst>
      <pc:sldChg chg="modSp">
        <pc:chgData name="Eric Cabral" userId="S::ecabral@infotech.com::fc5fffe7-1097-4128-ba34-b7e92992d425" providerId="AD" clId="Web-{DE904109-A23C-4CDC-846D-08CBB5DFD5A3}" dt="2018-04-25T20:51:03.367" v="16"/>
        <pc:sldMkLst>
          <pc:docMk/>
          <pc:sldMk cId="1496937962" sldId="265"/>
        </pc:sldMkLst>
        <pc:spChg chg="mod">
          <ac:chgData name="Eric Cabral" userId="S::ecabral@infotech.com::fc5fffe7-1097-4128-ba34-b7e92992d425" providerId="AD" clId="Web-{DE904109-A23C-4CDC-846D-08CBB5DFD5A3}" dt="2018-04-25T20:51:03.367" v="16"/>
          <ac:spMkLst>
            <pc:docMk/>
            <pc:sldMk cId="1496937962" sldId="265"/>
            <ac:spMk id="2" creationId="{00000000-0000-0000-0000-000000000000}"/>
          </ac:spMkLst>
        </pc:spChg>
      </pc:sldChg>
      <pc:sldChg chg="modSp modCm">
        <pc:chgData name="Eric Cabral" userId="S::ecabral@infotech.com::fc5fffe7-1097-4128-ba34-b7e92992d425" providerId="AD" clId="Web-{DE904109-A23C-4CDC-846D-08CBB5DFD5A3}" dt="2018-04-25T20:49:25.786" v="10"/>
        <pc:sldMkLst>
          <pc:docMk/>
          <pc:sldMk cId="1147959962" sldId="583"/>
        </pc:sldMkLst>
        <pc:spChg chg="mod">
          <ac:chgData name="Eric Cabral" userId="S::ecabral@infotech.com::fc5fffe7-1097-4128-ba34-b7e92992d425" providerId="AD" clId="Web-{DE904109-A23C-4CDC-846D-08CBB5DFD5A3}" dt="2018-04-25T20:49:25.786" v="10"/>
          <ac:spMkLst>
            <pc:docMk/>
            <pc:sldMk cId="1147959962" sldId="583"/>
            <ac:spMk id="36" creationId="{00000000-0000-0000-0000-000000000000}"/>
          </ac:spMkLst>
        </pc:spChg>
      </pc:sldChg>
      <pc:sldChg chg="modCm">
        <pc:chgData name="Eric Cabral" userId="S::ecabral@infotech.com::fc5fffe7-1097-4128-ba34-b7e92992d425" providerId="AD" clId="Web-{DE904109-A23C-4CDC-846D-08CBB5DFD5A3}" dt="2018-04-25T20:53:02.199" v="29"/>
        <pc:sldMkLst>
          <pc:docMk/>
          <pc:sldMk cId="2931515428" sldId="611"/>
        </pc:sldMkLst>
      </pc:sldChg>
      <pc:sldChg chg="modSp add replId delCm">
        <pc:chgData name="Eric Cabral" userId="S::ecabral@infotech.com::fc5fffe7-1097-4128-ba34-b7e92992d425" providerId="AD" clId="Web-{DE904109-A23C-4CDC-846D-08CBB5DFD5A3}" dt="2018-04-25T20:56:30.815" v="44"/>
        <pc:sldMkLst>
          <pc:docMk/>
          <pc:sldMk cId="1244734610" sldId="651"/>
        </pc:sldMkLst>
        <pc:spChg chg="mod">
          <ac:chgData name="Eric Cabral" userId="S::ecabral@infotech.com::fc5fffe7-1097-4128-ba34-b7e92992d425" providerId="AD" clId="Web-{DE904109-A23C-4CDC-846D-08CBB5DFD5A3}" dt="2018-04-25T20:56:30.815" v="44"/>
          <ac:spMkLst>
            <pc:docMk/>
            <pc:sldMk cId="1244734610" sldId="651"/>
            <ac:spMk id="2"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Sheet1!$G$1</c:f>
              <c:strCache>
                <c:ptCount val="1"/>
                <c:pt idx="0">
                  <c:v>IT Satisfaction</c:v>
                </c:pt>
              </c:strCache>
            </c:strRef>
          </c:tx>
          <c:spPr>
            <a:ln w="19050" cap="rnd">
              <a:noFill/>
              <a:round/>
            </a:ln>
            <a:effectLst/>
          </c:spPr>
          <c:marker>
            <c:symbol val="circle"/>
            <c:size val="3"/>
            <c:spPr>
              <a:noFill/>
              <a:ln w="9525">
                <a:solidFill>
                  <a:srgbClr val="96B8D2"/>
                </a:solidFill>
              </a:ln>
              <a:effectLst/>
            </c:spPr>
          </c:marker>
          <c:trendline>
            <c:spPr>
              <a:ln w="25400" cap="rnd">
                <a:solidFill>
                  <a:srgbClr val="29475F"/>
                </a:solidFill>
                <a:prstDash val="solid"/>
              </a:ln>
              <a:effectLst/>
            </c:spPr>
            <c:trendlineType val="linear"/>
            <c:dispRSqr val="1"/>
            <c:dispEq val="1"/>
            <c:trendlineLbl>
              <c:layout>
                <c:manualLayout>
                  <c:x val="-0.14732128582259718"/>
                  <c:y val="0.46636763981691798"/>
                </c:manualLayout>
              </c:layout>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aseline="0" dirty="0"/>
                      <a:t>y = 0.86x + 1.6486</a:t>
                    </a:r>
                    <a:br>
                      <a:rPr lang="en-US" sz="1200" baseline="0" dirty="0"/>
                    </a:br>
                    <a:r>
                      <a:rPr lang="en-US" sz="1200" baseline="0" dirty="0"/>
                      <a:t>R² = 0.7567</a:t>
                    </a:r>
                    <a:endParaRPr lang="en-US" sz="1200" dirty="0"/>
                  </a:p>
                </c:rich>
              </c:tx>
              <c:numFmt formatCode="General" sourceLinked="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rendlineLbl>
          </c:trendline>
          <c:xVal>
            <c:numRef>
              <c:f>Sheet1!$F$2:$F$307</c:f>
              <c:numCache>
                <c:formatCode>0.00</c:formatCode>
                <c:ptCount val="306"/>
                <c:pt idx="0">
                  <c:v>7.52</c:v>
                </c:pt>
                <c:pt idx="1">
                  <c:v>6.6190476190476186</c:v>
                </c:pt>
                <c:pt idx="2">
                  <c:v>6.1456310679611654</c:v>
                </c:pt>
                <c:pt idx="3">
                  <c:v>6.7407407407407405</c:v>
                </c:pt>
                <c:pt idx="4">
                  <c:v>6.1818181818181817</c:v>
                </c:pt>
                <c:pt idx="5">
                  <c:v>5.9150943396226419</c:v>
                </c:pt>
                <c:pt idx="6">
                  <c:v>6.6410256410256414</c:v>
                </c:pt>
                <c:pt idx="7">
                  <c:v>6.8421052631578947</c:v>
                </c:pt>
                <c:pt idx="8">
                  <c:v>5.5714285714285712</c:v>
                </c:pt>
                <c:pt idx="9">
                  <c:v>5.2045454545454541</c:v>
                </c:pt>
                <c:pt idx="10">
                  <c:v>6.4333333333333336</c:v>
                </c:pt>
                <c:pt idx="11">
                  <c:v>8.0714285714285712</c:v>
                </c:pt>
                <c:pt idx="12">
                  <c:v>7.132352941176471</c:v>
                </c:pt>
                <c:pt idx="13">
                  <c:v>6.2549019607843137</c:v>
                </c:pt>
                <c:pt idx="14">
                  <c:v>6.8372093023255811</c:v>
                </c:pt>
                <c:pt idx="15">
                  <c:v>7.6956521739130439</c:v>
                </c:pt>
                <c:pt idx="16">
                  <c:v>5.7333333333333334</c:v>
                </c:pt>
                <c:pt idx="17">
                  <c:v>5.6363636363636367</c:v>
                </c:pt>
                <c:pt idx="18">
                  <c:v>7.7647058823529411</c:v>
                </c:pt>
                <c:pt idx="19">
                  <c:v>7.0555555555555554</c:v>
                </c:pt>
                <c:pt idx="20">
                  <c:v>6.0909090909090908</c:v>
                </c:pt>
                <c:pt idx="21">
                  <c:v>5.8446601941747574</c:v>
                </c:pt>
                <c:pt idx="22">
                  <c:v>4.1428571428571432</c:v>
                </c:pt>
                <c:pt idx="23">
                  <c:v>6.942446043165468</c:v>
                </c:pt>
                <c:pt idx="24">
                  <c:v>5.3793103448275863</c:v>
                </c:pt>
                <c:pt idx="25">
                  <c:v>6.0250000000000004</c:v>
                </c:pt>
                <c:pt idx="26">
                  <c:v>5.8756218905472632</c:v>
                </c:pt>
                <c:pt idx="27">
                  <c:v>7.1241379310344826</c:v>
                </c:pt>
                <c:pt idx="28">
                  <c:v>6.8181818181818183</c:v>
                </c:pt>
                <c:pt idx="29">
                  <c:v>7.25</c:v>
                </c:pt>
                <c:pt idx="30">
                  <c:v>7.0754716981132075</c:v>
                </c:pt>
                <c:pt idx="31">
                  <c:v>6.4545454545454541</c:v>
                </c:pt>
                <c:pt idx="32">
                  <c:v>6.3058252427184467</c:v>
                </c:pt>
                <c:pt idx="33">
                  <c:v>5.2794117647058822</c:v>
                </c:pt>
                <c:pt idx="34">
                  <c:v>6.7540983606557381</c:v>
                </c:pt>
                <c:pt idx="35">
                  <c:v>6.7058823529411766</c:v>
                </c:pt>
                <c:pt idx="36">
                  <c:v>4.6585365853658534</c:v>
                </c:pt>
                <c:pt idx="37">
                  <c:v>6.1818181818181817</c:v>
                </c:pt>
                <c:pt idx="38">
                  <c:v>6.0123456790123457</c:v>
                </c:pt>
                <c:pt idx="39">
                  <c:v>8.193548387096774</c:v>
                </c:pt>
                <c:pt idx="40">
                  <c:v>7.4858490566037732</c:v>
                </c:pt>
                <c:pt idx="41">
                  <c:v>5.25</c:v>
                </c:pt>
                <c:pt idx="42">
                  <c:v>4</c:v>
                </c:pt>
                <c:pt idx="43">
                  <c:v>7.3488372093023253</c:v>
                </c:pt>
                <c:pt idx="44">
                  <c:v>5.9782608695652177</c:v>
                </c:pt>
                <c:pt idx="45">
                  <c:v>7.117647058823529</c:v>
                </c:pt>
                <c:pt idx="46">
                  <c:v>7.6551724137931032</c:v>
                </c:pt>
                <c:pt idx="47">
                  <c:v>7.302250803858521</c:v>
                </c:pt>
                <c:pt idx="48">
                  <c:v>6.5384615384615383</c:v>
                </c:pt>
                <c:pt idx="49">
                  <c:v>6.6875</c:v>
                </c:pt>
                <c:pt idx="50">
                  <c:v>6.9130434782608692</c:v>
                </c:pt>
                <c:pt idx="51">
                  <c:v>6.6923076923076925</c:v>
                </c:pt>
                <c:pt idx="52">
                  <c:v>6.7519379844961236</c:v>
                </c:pt>
                <c:pt idx="53">
                  <c:v>6.9117647058823533</c:v>
                </c:pt>
                <c:pt idx="54">
                  <c:v>7.6</c:v>
                </c:pt>
                <c:pt idx="55">
                  <c:v>8</c:v>
                </c:pt>
                <c:pt idx="56">
                  <c:v>6.8095238095238093</c:v>
                </c:pt>
                <c:pt idx="57">
                  <c:v>5.7714285714285714</c:v>
                </c:pt>
                <c:pt idx="58">
                  <c:v>5.153225806451613</c:v>
                </c:pt>
                <c:pt idx="59">
                  <c:v>5.5</c:v>
                </c:pt>
                <c:pt idx="60">
                  <c:v>7.2307692307692308</c:v>
                </c:pt>
                <c:pt idx="61">
                  <c:v>7.435483870967742</c:v>
                </c:pt>
                <c:pt idx="62">
                  <c:v>5.9776951672862451</c:v>
                </c:pt>
                <c:pt idx="63">
                  <c:v>7.2777777777777777</c:v>
                </c:pt>
                <c:pt idx="64">
                  <c:v>6.7572815533980579</c:v>
                </c:pt>
                <c:pt idx="65">
                  <c:v>7.5046082949308754</c:v>
                </c:pt>
                <c:pt idx="66">
                  <c:v>4.2666666666666666</c:v>
                </c:pt>
                <c:pt idx="67">
                  <c:v>7.7222222222222223</c:v>
                </c:pt>
                <c:pt idx="68">
                  <c:v>8.25</c:v>
                </c:pt>
                <c:pt idx="69">
                  <c:v>7.21875</c:v>
                </c:pt>
                <c:pt idx="70">
                  <c:v>7.0303030303030303</c:v>
                </c:pt>
                <c:pt idx="71">
                  <c:v>6.8351648351648349</c:v>
                </c:pt>
                <c:pt idx="72">
                  <c:v>6.3865248226950353</c:v>
                </c:pt>
                <c:pt idx="73">
                  <c:v>5.8571428571428568</c:v>
                </c:pt>
                <c:pt idx="74">
                  <c:v>6.333333333333333</c:v>
                </c:pt>
                <c:pt idx="75">
                  <c:v>6.018691588785047</c:v>
                </c:pt>
                <c:pt idx="76">
                  <c:v>5.9</c:v>
                </c:pt>
                <c:pt idx="77">
                  <c:v>6.21875</c:v>
                </c:pt>
                <c:pt idx="78">
                  <c:v>7.3023255813953485</c:v>
                </c:pt>
                <c:pt idx="79">
                  <c:v>6.1730769230769234</c:v>
                </c:pt>
                <c:pt idx="80">
                  <c:v>6.3103448275862073</c:v>
                </c:pt>
                <c:pt idx="81">
                  <c:v>5.882352941176471</c:v>
                </c:pt>
                <c:pt idx="82">
                  <c:v>7.4210526315789478</c:v>
                </c:pt>
                <c:pt idx="83">
                  <c:v>6.4736842105263159</c:v>
                </c:pt>
                <c:pt idx="84">
                  <c:v>7.2222222222222223</c:v>
                </c:pt>
                <c:pt idx="85">
                  <c:v>7.0536585365853659</c:v>
                </c:pt>
                <c:pt idx="86">
                  <c:v>5.2</c:v>
                </c:pt>
                <c:pt idx="87">
                  <c:v>4.4516129032258061</c:v>
                </c:pt>
                <c:pt idx="88">
                  <c:v>8.4482758620689662</c:v>
                </c:pt>
                <c:pt idx="89">
                  <c:v>6.5072463768115938</c:v>
                </c:pt>
                <c:pt idx="90">
                  <c:v>6.0238095238095237</c:v>
                </c:pt>
                <c:pt idx="91">
                  <c:v>6.625</c:v>
                </c:pt>
                <c:pt idx="92">
                  <c:v>7.6842105263157894</c:v>
                </c:pt>
                <c:pt idx="93">
                  <c:v>6.9512195121951219</c:v>
                </c:pt>
                <c:pt idx="94">
                  <c:v>4.9729729729729728</c:v>
                </c:pt>
                <c:pt idx="95">
                  <c:v>7.6216216216216219</c:v>
                </c:pt>
                <c:pt idx="96">
                  <c:v>5.9108910891089108</c:v>
                </c:pt>
                <c:pt idx="97">
                  <c:v>7.1428571428571432</c:v>
                </c:pt>
                <c:pt idx="98">
                  <c:v>6.171875</c:v>
                </c:pt>
                <c:pt idx="99">
                  <c:v>7.4117647058823533</c:v>
                </c:pt>
                <c:pt idx="100">
                  <c:v>4.9722222222222223</c:v>
                </c:pt>
                <c:pt idx="101">
                  <c:v>8.4499999999999993</c:v>
                </c:pt>
                <c:pt idx="102">
                  <c:v>6.4615384615384617</c:v>
                </c:pt>
                <c:pt idx="103">
                  <c:v>4.9870129870129869</c:v>
                </c:pt>
                <c:pt idx="104">
                  <c:v>7.3620689655172411</c:v>
                </c:pt>
                <c:pt idx="105">
                  <c:v>6.01123595505618</c:v>
                </c:pt>
                <c:pt idx="106">
                  <c:v>6.882352941176471</c:v>
                </c:pt>
                <c:pt idx="107">
                  <c:v>5.4761904761904763</c:v>
                </c:pt>
                <c:pt idx="108">
                  <c:v>7.0256410256410255</c:v>
                </c:pt>
                <c:pt idx="109">
                  <c:v>5.2857142857142856</c:v>
                </c:pt>
                <c:pt idx="110">
                  <c:v>8.1470588235294112</c:v>
                </c:pt>
                <c:pt idx="111">
                  <c:v>8.3333333333333339</c:v>
                </c:pt>
                <c:pt idx="112">
                  <c:v>4.8888888888888893</c:v>
                </c:pt>
                <c:pt idx="113">
                  <c:v>7.1166666666666663</c:v>
                </c:pt>
                <c:pt idx="114">
                  <c:v>6.6842105263157894</c:v>
                </c:pt>
                <c:pt idx="115">
                  <c:v>6.5</c:v>
                </c:pt>
                <c:pt idx="116">
                  <c:v>6.9870129870129869</c:v>
                </c:pt>
                <c:pt idx="117">
                  <c:v>6.7692307692307692</c:v>
                </c:pt>
                <c:pt idx="118">
                  <c:v>6.4393939393939394</c:v>
                </c:pt>
                <c:pt idx="119">
                  <c:v>6</c:v>
                </c:pt>
                <c:pt idx="120">
                  <c:v>5.2727272727272725</c:v>
                </c:pt>
                <c:pt idx="121">
                  <c:v>7.1190476190476186</c:v>
                </c:pt>
                <c:pt idx="122">
                  <c:v>5.5121951219512191</c:v>
                </c:pt>
                <c:pt idx="123">
                  <c:v>6.2380952380952381</c:v>
                </c:pt>
                <c:pt idx="124">
                  <c:v>7.3809523809523814</c:v>
                </c:pt>
                <c:pt idx="125">
                  <c:v>7.4666666666666668</c:v>
                </c:pt>
                <c:pt idx="126">
                  <c:v>5.32258064516129</c:v>
                </c:pt>
                <c:pt idx="127">
                  <c:v>5.7692307692307692</c:v>
                </c:pt>
                <c:pt idx="128">
                  <c:v>6.139344262295082</c:v>
                </c:pt>
                <c:pt idx="129">
                  <c:v>6.2941176470588234</c:v>
                </c:pt>
                <c:pt idx="130">
                  <c:v>5.8235294117647056</c:v>
                </c:pt>
                <c:pt idx="131">
                  <c:v>7.2272727272727275</c:v>
                </c:pt>
                <c:pt idx="132">
                  <c:v>7.75</c:v>
                </c:pt>
                <c:pt idx="133">
                  <c:v>5.5</c:v>
                </c:pt>
                <c:pt idx="134">
                  <c:v>7.6756756756756754</c:v>
                </c:pt>
                <c:pt idx="135">
                  <c:v>7.4482758620689653</c:v>
                </c:pt>
                <c:pt idx="136">
                  <c:v>6.8</c:v>
                </c:pt>
                <c:pt idx="137">
                  <c:v>7.1465517241379306</c:v>
                </c:pt>
                <c:pt idx="138">
                  <c:v>6.4285714285714288</c:v>
                </c:pt>
                <c:pt idx="139">
                  <c:v>5.1333333333333337</c:v>
                </c:pt>
                <c:pt idx="140">
                  <c:v>6.3421052631578947</c:v>
                </c:pt>
                <c:pt idx="141">
                  <c:v>7.6842105263157894</c:v>
                </c:pt>
                <c:pt idx="142">
                  <c:v>6.8529411764705879</c:v>
                </c:pt>
                <c:pt idx="143">
                  <c:v>5.884615384615385</c:v>
                </c:pt>
                <c:pt idx="144">
                  <c:v>7</c:v>
                </c:pt>
                <c:pt idx="145">
                  <c:v>6.4</c:v>
                </c:pt>
                <c:pt idx="146">
                  <c:v>5.5</c:v>
                </c:pt>
                <c:pt idx="147">
                  <c:v>4.5675675675675675</c:v>
                </c:pt>
                <c:pt idx="148">
                  <c:v>7.125</c:v>
                </c:pt>
                <c:pt idx="149">
                  <c:v>6.0909090909090908</c:v>
                </c:pt>
                <c:pt idx="150">
                  <c:v>7.637096774193548</c:v>
                </c:pt>
                <c:pt idx="151">
                  <c:v>8.0500000000000007</c:v>
                </c:pt>
                <c:pt idx="152">
                  <c:v>5.354838709677419</c:v>
                </c:pt>
                <c:pt idx="153">
                  <c:v>7.25</c:v>
                </c:pt>
                <c:pt idx="154">
                  <c:v>9.2857142857142865</c:v>
                </c:pt>
                <c:pt idx="155">
                  <c:v>8.0847457627118651</c:v>
                </c:pt>
                <c:pt idx="156">
                  <c:v>4.907692307692308</c:v>
                </c:pt>
                <c:pt idx="157">
                  <c:v>8.9655172413793096</c:v>
                </c:pt>
                <c:pt idx="158">
                  <c:v>8.2272727272727266</c:v>
                </c:pt>
                <c:pt idx="159">
                  <c:v>3.9</c:v>
                </c:pt>
                <c:pt idx="160">
                  <c:v>6.3529411764705879</c:v>
                </c:pt>
                <c:pt idx="161">
                  <c:v>5.8250000000000002</c:v>
                </c:pt>
                <c:pt idx="162">
                  <c:v>5.7750000000000004</c:v>
                </c:pt>
                <c:pt idx="163">
                  <c:v>5.833333333333333</c:v>
                </c:pt>
                <c:pt idx="164">
                  <c:v>7</c:v>
                </c:pt>
                <c:pt idx="165">
                  <c:v>5.3953488372093021</c:v>
                </c:pt>
                <c:pt idx="166">
                  <c:v>5.8666666666666663</c:v>
                </c:pt>
                <c:pt idx="167">
                  <c:v>5.4233576642335768</c:v>
                </c:pt>
                <c:pt idx="168">
                  <c:v>6</c:v>
                </c:pt>
                <c:pt idx="169">
                  <c:v>7.2978723404255321</c:v>
                </c:pt>
                <c:pt idx="170">
                  <c:v>5.384615384615385</c:v>
                </c:pt>
                <c:pt idx="171">
                  <c:v>5.7619047619047619</c:v>
                </c:pt>
                <c:pt idx="172">
                  <c:v>5.8428571428571425</c:v>
                </c:pt>
                <c:pt idx="173">
                  <c:v>6.0168067226890756</c:v>
                </c:pt>
                <c:pt idx="174">
                  <c:v>5.935483870967742</c:v>
                </c:pt>
                <c:pt idx="175">
                  <c:v>8.045454545454545</c:v>
                </c:pt>
                <c:pt idx="176">
                  <c:v>5.661290322580645</c:v>
                </c:pt>
                <c:pt idx="177">
                  <c:v>6.5</c:v>
                </c:pt>
                <c:pt idx="178">
                  <c:v>8.0555555555555554</c:v>
                </c:pt>
                <c:pt idx="179">
                  <c:v>7.6086956521739131</c:v>
                </c:pt>
                <c:pt idx="180">
                  <c:v>6.3043478260869561</c:v>
                </c:pt>
                <c:pt idx="181">
                  <c:v>8.125</c:v>
                </c:pt>
                <c:pt idx="182">
                  <c:v>6.4239631336405534</c:v>
                </c:pt>
                <c:pt idx="183">
                  <c:v>8.3333333333333339</c:v>
                </c:pt>
                <c:pt idx="184">
                  <c:v>6.5</c:v>
                </c:pt>
                <c:pt idx="185">
                  <c:v>5.4285714285714288</c:v>
                </c:pt>
                <c:pt idx="186">
                  <c:v>6.927835051546392</c:v>
                </c:pt>
                <c:pt idx="187">
                  <c:v>7</c:v>
                </c:pt>
                <c:pt idx="188">
                  <c:v>7.1315789473684212</c:v>
                </c:pt>
                <c:pt idx="189">
                  <c:v>6.3076923076923075</c:v>
                </c:pt>
                <c:pt idx="190">
                  <c:v>7.4011627906976747</c:v>
                </c:pt>
                <c:pt idx="191">
                  <c:v>8.1764705882352935</c:v>
                </c:pt>
                <c:pt idx="192">
                  <c:v>7.5217391304347823</c:v>
                </c:pt>
                <c:pt idx="193">
                  <c:v>7.4651162790697674</c:v>
                </c:pt>
                <c:pt idx="194">
                  <c:v>7.9090909090909092</c:v>
                </c:pt>
                <c:pt idx="195">
                  <c:v>8.0714285714285712</c:v>
                </c:pt>
                <c:pt idx="196">
                  <c:v>6.794326241134752</c:v>
                </c:pt>
                <c:pt idx="197">
                  <c:v>7.2105263157894735</c:v>
                </c:pt>
                <c:pt idx="198">
                  <c:v>7.333333333333333</c:v>
                </c:pt>
                <c:pt idx="199">
                  <c:v>6.3987341772151902</c:v>
                </c:pt>
                <c:pt idx="200">
                  <c:v>7</c:v>
                </c:pt>
                <c:pt idx="201">
                  <c:v>7.1111111111111107</c:v>
                </c:pt>
                <c:pt idx="202">
                  <c:v>4.9722222222222223</c:v>
                </c:pt>
                <c:pt idx="203">
                  <c:v>7.1818181818181817</c:v>
                </c:pt>
                <c:pt idx="204">
                  <c:v>6.9090909090909092</c:v>
                </c:pt>
                <c:pt idx="205">
                  <c:v>7.3944954128440363</c:v>
                </c:pt>
                <c:pt idx="206">
                  <c:v>7.3214285714285712</c:v>
                </c:pt>
                <c:pt idx="207">
                  <c:v>6.1951219512195124</c:v>
                </c:pt>
                <c:pt idx="208">
                  <c:v>7.4390243902439028</c:v>
                </c:pt>
                <c:pt idx="209">
                  <c:v>7.7297297297297298</c:v>
                </c:pt>
                <c:pt idx="210">
                  <c:v>6.7446808510638299</c:v>
                </c:pt>
                <c:pt idx="211">
                  <c:v>6.5660377358490569</c:v>
                </c:pt>
                <c:pt idx="212">
                  <c:v>5.125</c:v>
                </c:pt>
                <c:pt idx="213">
                  <c:v>5.9629629629629628</c:v>
                </c:pt>
                <c:pt idx="214">
                  <c:v>7.2424242424242422</c:v>
                </c:pt>
                <c:pt idx="215">
                  <c:v>5.7234042553191493</c:v>
                </c:pt>
                <c:pt idx="216">
                  <c:v>6.3658536585365857</c:v>
                </c:pt>
                <c:pt idx="217">
                  <c:v>6.4</c:v>
                </c:pt>
                <c:pt idx="218">
                  <c:v>6.8</c:v>
                </c:pt>
                <c:pt idx="219">
                  <c:v>5.2424242424242422</c:v>
                </c:pt>
                <c:pt idx="220">
                  <c:v>6.85</c:v>
                </c:pt>
                <c:pt idx="221">
                  <c:v>7.0434782608695654</c:v>
                </c:pt>
                <c:pt idx="222">
                  <c:v>8.1428571428571423</c:v>
                </c:pt>
                <c:pt idx="223">
                  <c:v>7.42741935483871</c:v>
                </c:pt>
                <c:pt idx="224">
                  <c:v>6.3076923076923075</c:v>
                </c:pt>
                <c:pt idx="225">
                  <c:v>7.1111111111111107</c:v>
                </c:pt>
                <c:pt idx="226">
                  <c:v>6.8205128205128203</c:v>
                </c:pt>
                <c:pt idx="227">
                  <c:v>6</c:v>
                </c:pt>
                <c:pt idx="228">
                  <c:v>7.7714285714285714</c:v>
                </c:pt>
                <c:pt idx="229">
                  <c:v>8.1011235955056176</c:v>
                </c:pt>
                <c:pt idx="230">
                  <c:v>7.032258064516129</c:v>
                </c:pt>
                <c:pt idx="231">
                  <c:v>8.235294117647058</c:v>
                </c:pt>
                <c:pt idx="232">
                  <c:v>6.8712121212121211</c:v>
                </c:pt>
                <c:pt idx="233">
                  <c:v>7.1785714285714288</c:v>
                </c:pt>
                <c:pt idx="234">
                  <c:v>6</c:v>
                </c:pt>
                <c:pt idx="235">
                  <c:v>5.416666666666667</c:v>
                </c:pt>
                <c:pt idx="236">
                  <c:v>5.46875</c:v>
                </c:pt>
                <c:pt idx="237">
                  <c:v>5.6090225563909772</c:v>
                </c:pt>
                <c:pt idx="238">
                  <c:v>6.333333333333333</c:v>
                </c:pt>
                <c:pt idx="239">
                  <c:v>6.9444444444444446</c:v>
                </c:pt>
                <c:pt idx="240">
                  <c:v>7.7241379310344831</c:v>
                </c:pt>
                <c:pt idx="241">
                  <c:v>6.6969696969696972</c:v>
                </c:pt>
                <c:pt idx="242">
                  <c:v>5.9940357852882702</c:v>
                </c:pt>
                <c:pt idx="243">
                  <c:v>7.65625</c:v>
                </c:pt>
                <c:pt idx="244">
                  <c:v>6.166666666666667</c:v>
                </c:pt>
                <c:pt idx="245">
                  <c:v>7.0612244897959187</c:v>
                </c:pt>
                <c:pt idx="246">
                  <c:v>7.098591549295775</c:v>
                </c:pt>
                <c:pt idx="247">
                  <c:v>7.3181818181818183</c:v>
                </c:pt>
                <c:pt idx="248">
                  <c:v>7.6470588235294121</c:v>
                </c:pt>
                <c:pt idx="249">
                  <c:v>7.166666666666667</c:v>
                </c:pt>
                <c:pt idx="250">
                  <c:v>7.5215827338129495</c:v>
                </c:pt>
                <c:pt idx="251">
                  <c:v>5.8166666666666664</c:v>
                </c:pt>
                <c:pt idx="252">
                  <c:v>7.333333333333333</c:v>
                </c:pt>
                <c:pt idx="253">
                  <c:v>7.7407407407407405</c:v>
                </c:pt>
                <c:pt idx="254">
                  <c:v>6.166666666666667</c:v>
                </c:pt>
                <c:pt idx="255">
                  <c:v>6.1578947368421053</c:v>
                </c:pt>
                <c:pt idx="256">
                  <c:v>5.666666666666667</c:v>
                </c:pt>
                <c:pt idx="257">
                  <c:v>7</c:v>
                </c:pt>
                <c:pt idx="258">
                  <c:v>7.8518518518518521</c:v>
                </c:pt>
                <c:pt idx="259">
                  <c:v>7.9736842105263159</c:v>
                </c:pt>
                <c:pt idx="260">
                  <c:v>7.4285714285714288</c:v>
                </c:pt>
                <c:pt idx="261">
                  <c:v>6.8809523809523814</c:v>
                </c:pt>
                <c:pt idx="262">
                  <c:v>7.8</c:v>
                </c:pt>
                <c:pt idx="263">
                  <c:v>7.8644067796610173</c:v>
                </c:pt>
                <c:pt idx="264">
                  <c:v>6.1218274111675131</c:v>
                </c:pt>
                <c:pt idx="265">
                  <c:v>7.125</c:v>
                </c:pt>
                <c:pt idx="266">
                  <c:v>7.4571428571428573</c:v>
                </c:pt>
                <c:pt idx="267">
                  <c:v>6.8947368421052628</c:v>
                </c:pt>
                <c:pt idx="268">
                  <c:v>6.6444444444444448</c:v>
                </c:pt>
                <c:pt idx="269">
                  <c:v>6.806451612903226</c:v>
                </c:pt>
                <c:pt idx="270">
                  <c:v>5.9661016949152543</c:v>
                </c:pt>
                <c:pt idx="271">
                  <c:v>4.3181818181818183</c:v>
                </c:pt>
                <c:pt idx="272">
                  <c:v>6.3478260869565215</c:v>
                </c:pt>
                <c:pt idx="273">
                  <c:v>6.709677419354839</c:v>
                </c:pt>
                <c:pt idx="274">
                  <c:v>6.711711711711712</c:v>
                </c:pt>
                <c:pt idx="275">
                  <c:v>8.6842105263157894</c:v>
                </c:pt>
                <c:pt idx="276">
                  <c:v>6.2444444444444445</c:v>
                </c:pt>
                <c:pt idx="277">
                  <c:v>7</c:v>
                </c:pt>
                <c:pt idx="278">
                  <c:v>6.17741935483871</c:v>
                </c:pt>
                <c:pt idx="279">
                  <c:v>5.9090909090909092</c:v>
                </c:pt>
                <c:pt idx="280">
                  <c:v>6.9090909090909092</c:v>
                </c:pt>
                <c:pt idx="281">
                  <c:v>4.1818181818181817</c:v>
                </c:pt>
                <c:pt idx="282">
                  <c:v>5.2857142857142856</c:v>
                </c:pt>
                <c:pt idx="283">
                  <c:v>4.5</c:v>
                </c:pt>
                <c:pt idx="284">
                  <c:v>5.8666666666666663</c:v>
                </c:pt>
                <c:pt idx="285">
                  <c:v>6.7575757575757578</c:v>
                </c:pt>
                <c:pt idx="286">
                  <c:v>6.455172413793103</c:v>
                </c:pt>
                <c:pt idx="287">
                  <c:v>6.5</c:v>
                </c:pt>
                <c:pt idx="288">
                  <c:v>6.88</c:v>
                </c:pt>
                <c:pt idx="289">
                  <c:v>6.1825000000000001</c:v>
                </c:pt>
                <c:pt idx="290">
                  <c:v>6.1489361702127656</c:v>
                </c:pt>
                <c:pt idx="291">
                  <c:v>7.8101265822784809</c:v>
                </c:pt>
                <c:pt idx="292">
                  <c:v>6.21875</c:v>
                </c:pt>
                <c:pt idx="293">
                  <c:v>6.041666666666667</c:v>
                </c:pt>
                <c:pt idx="294">
                  <c:v>5.0476190476190474</c:v>
                </c:pt>
                <c:pt idx="295">
                  <c:v>5.7727272727272725</c:v>
                </c:pt>
                <c:pt idx="296">
                  <c:v>6.6055045871559637</c:v>
                </c:pt>
                <c:pt idx="297">
                  <c:v>7.2</c:v>
                </c:pt>
                <c:pt idx="298">
                  <c:v>5.1186440677966099</c:v>
                </c:pt>
                <c:pt idx="299">
                  <c:v>5.258064516129032</c:v>
                </c:pt>
                <c:pt idx="300">
                  <c:v>7</c:v>
                </c:pt>
                <c:pt idx="301">
                  <c:v>7.5</c:v>
                </c:pt>
                <c:pt idx="302">
                  <c:v>6.3571428571428568</c:v>
                </c:pt>
                <c:pt idx="303">
                  <c:v>6.25</c:v>
                </c:pt>
                <c:pt idx="304">
                  <c:v>6.833333333333333</c:v>
                </c:pt>
                <c:pt idx="305">
                  <c:v>8.3333333333333339</c:v>
                </c:pt>
              </c:numCache>
            </c:numRef>
          </c:xVal>
          <c:yVal>
            <c:numRef>
              <c:f>Sheet1!$G$2:$G$307</c:f>
              <c:numCache>
                <c:formatCode>0.00</c:formatCode>
                <c:ptCount val="306"/>
                <c:pt idx="0">
                  <c:v>8.08</c:v>
                </c:pt>
                <c:pt idx="1">
                  <c:v>7.0476190476190474</c:v>
                </c:pt>
                <c:pt idx="2">
                  <c:v>6.7647058823529411</c:v>
                </c:pt>
                <c:pt idx="3">
                  <c:v>7.9259259259259256</c:v>
                </c:pt>
                <c:pt idx="4">
                  <c:v>7.4545454545454541</c:v>
                </c:pt>
                <c:pt idx="5">
                  <c:v>6.5555555555555554</c:v>
                </c:pt>
                <c:pt idx="6">
                  <c:v>7.8717948717948714</c:v>
                </c:pt>
                <c:pt idx="7">
                  <c:v>7.2105263157894735</c:v>
                </c:pt>
                <c:pt idx="8">
                  <c:v>7.7142857142857144</c:v>
                </c:pt>
                <c:pt idx="9">
                  <c:v>6.7954545454545459</c:v>
                </c:pt>
                <c:pt idx="10">
                  <c:v>6.6</c:v>
                </c:pt>
                <c:pt idx="11">
                  <c:v>8.6428571428571423</c:v>
                </c:pt>
                <c:pt idx="12">
                  <c:v>7.957746478873239</c:v>
                </c:pt>
                <c:pt idx="13">
                  <c:v>6.9019607843137258</c:v>
                </c:pt>
                <c:pt idx="14">
                  <c:v>7.5909090909090908</c:v>
                </c:pt>
                <c:pt idx="15">
                  <c:v>8.304347826086957</c:v>
                </c:pt>
                <c:pt idx="16">
                  <c:v>7.2941176470588234</c:v>
                </c:pt>
                <c:pt idx="17">
                  <c:v>7.4444444444444446</c:v>
                </c:pt>
                <c:pt idx="18">
                  <c:v>8.5</c:v>
                </c:pt>
                <c:pt idx="19">
                  <c:v>8</c:v>
                </c:pt>
                <c:pt idx="20">
                  <c:v>7.166666666666667</c:v>
                </c:pt>
                <c:pt idx="21">
                  <c:v>7.214876033057851</c:v>
                </c:pt>
                <c:pt idx="22">
                  <c:v>5.75</c:v>
                </c:pt>
                <c:pt idx="23">
                  <c:v>7.7806451612903222</c:v>
                </c:pt>
                <c:pt idx="24">
                  <c:v>5.53125</c:v>
                </c:pt>
                <c:pt idx="25">
                  <c:v>6.4782608695652177</c:v>
                </c:pt>
                <c:pt idx="26">
                  <c:v>7.3317307692307692</c:v>
                </c:pt>
                <c:pt idx="27">
                  <c:v>8.0730337078651679</c:v>
                </c:pt>
                <c:pt idx="28">
                  <c:v>7.3939393939393936</c:v>
                </c:pt>
                <c:pt idx="29">
                  <c:v>9</c:v>
                </c:pt>
                <c:pt idx="30">
                  <c:v>7.3508771929824563</c:v>
                </c:pt>
                <c:pt idx="31">
                  <c:v>6.8695652173913047</c:v>
                </c:pt>
                <c:pt idx="32">
                  <c:v>7.3532110091743119</c:v>
                </c:pt>
                <c:pt idx="33">
                  <c:v>6.7162162162162158</c:v>
                </c:pt>
                <c:pt idx="34">
                  <c:v>7.957446808510638</c:v>
                </c:pt>
                <c:pt idx="35">
                  <c:v>7.4705882352941178</c:v>
                </c:pt>
                <c:pt idx="36">
                  <c:v>6</c:v>
                </c:pt>
                <c:pt idx="37">
                  <c:v>7.2833333333333332</c:v>
                </c:pt>
                <c:pt idx="38">
                  <c:v>6.6010928961748636</c:v>
                </c:pt>
                <c:pt idx="39">
                  <c:v>8.46875</c:v>
                </c:pt>
                <c:pt idx="40">
                  <c:v>8.427312775330396</c:v>
                </c:pt>
                <c:pt idx="41">
                  <c:v>5.6428571428571432</c:v>
                </c:pt>
                <c:pt idx="42">
                  <c:v>5.2</c:v>
                </c:pt>
                <c:pt idx="43">
                  <c:v>8.4318181818181817</c:v>
                </c:pt>
                <c:pt idx="44">
                  <c:v>6.5106382978723403</c:v>
                </c:pt>
                <c:pt idx="45">
                  <c:v>8.257142857142858</c:v>
                </c:pt>
                <c:pt idx="46">
                  <c:v>8.40625</c:v>
                </c:pt>
                <c:pt idx="47">
                  <c:v>8.196745562130177</c:v>
                </c:pt>
                <c:pt idx="48">
                  <c:v>7.384615384615385</c:v>
                </c:pt>
                <c:pt idx="49">
                  <c:v>7.9444444444444446</c:v>
                </c:pt>
                <c:pt idx="50">
                  <c:v>7.583333333333333</c:v>
                </c:pt>
                <c:pt idx="51">
                  <c:v>7.615384615384615</c:v>
                </c:pt>
                <c:pt idx="52">
                  <c:v>7.5531914893617023</c:v>
                </c:pt>
                <c:pt idx="53">
                  <c:v>#N/A</c:v>
                </c:pt>
                <c:pt idx="54">
                  <c:v>8.5409836065573774</c:v>
                </c:pt>
                <c:pt idx="55">
                  <c:v>8.8333333333333339</c:v>
                </c:pt>
                <c:pt idx="56">
                  <c:v>7.3191489361702127</c:v>
                </c:pt>
                <c:pt idx="57">
                  <c:v>7.0285714285714285</c:v>
                </c:pt>
                <c:pt idx="58">
                  <c:v>5.8571428571428568</c:v>
                </c:pt>
                <c:pt idx="59">
                  <c:v>7</c:v>
                </c:pt>
                <c:pt idx="60">
                  <c:v>7.9259259259259256</c:v>
                </c:pt>
                <c:pt idx="61">
                  <c:v>7.828125</c:v>
                </c:pt>
                <c:pt idx="62">
                  <c:v>6.896321070234114</c:v>
                </c:pt>
                <c:pt idx="63">
                  <c:v>8.2380952380952372</c:v>
                </c:pt>
                <c:pt idx="64">
                  <c:v>7.6857142857142859</c:v>
                </c:pt>
                <c:pt idx="65">
                  <c:v>8.1061571125265388</c:v>
                </c:pt>
                <c:pt idx="66">
                  <c:v>5.2666666666666666</c:v>
                </c:pt>
                <c:pt idx="67">
                  <c:v>8.4433497536945818</c:v>
                </c:pt>
                <c:pt idx="68">
                  <c:v>8.384615384615385</c:v>
                </c:pt>
                <c:pt idx="69">
                  <c:v>8.1875</c:v>
                </c:pt>
                <c:pt idx="70">
                  <c:v>7.7571428571428571</c:v>
                </c:pt>
                <c:pt idx="71">
                  <c:v>8.0729166666666661</c:v>
                </c:pt>
                <c:pt idx="72">
                  <c:v>7.4337349397590362</c:v>
                </c:pt>
                <c:pt idx="73">
                  <c:v>7.4285714285714288</c:v>
                </c:pt>
                <c:pt idx="74">
                  <c:v>7.1818181818181817</c:v>
                </c:pt>
                <c:pt idx="75">
                  <c:v>5.6460176991150446</c:v>
                </c:pt>
                <c:pt idx="76">
                  <c:v>6.2857142857142856</c:v>
                </c:pt>
                <c:pt idx="77">
                  <c:v>7.0789473684210522</c:v>
                </c:pt>
                <c:pt idx="78">
                  <c:v>8.5227272727272734</c:v>
                </c:pt>
                <c:pt idx="79">
                  <c:v>7.0183486238532113</c:v>
                </c:pt>
                <c:pt idx="80">
                  <c:v>7.6206896551724137</c:v>
                </c:pt>
                <c:pt idx="81">
                  <c:v>5.8235294117647056</c:v>
                </c:pt>
                <c:pt idx="82">
                  <c:v>8.101694915254237</c:v>
                </c:pt>
                <c:pt idx="83">
                  <c:v>7.2105263157894735</c:v>
                </c:pt>
                <c:pt idx="84">
                  <c:v>7.5777777777777775</c:v>
                </c:pt>
                <c:pt idx="85">
                  <c:v>7.7962085308056874</c:v>
                </c:pt>
                <c:pt idx="86">
                  <c:v>6.7777777777777777</c:v>
                </c:pt>
                <c:pt idx="87">
                  <c:v>5.333333333333333</c:v>
                </c:pt>
                <c:pt idx="88">
                  <c:v>9.1666666666666661</c:v>
                </c:pt>
                <c:pt idx="89">
                  <c:v>7.8</c:v>
                </c:pt>
                <c:pt idx="90">
                  <c:v>7.247311827956989</c:v>
                </c:pt>
                <c:pt idx="91">
                  <c:v>7.7777777777777777</c:v>
                </c:pt>
                <c:pt idx="92">
                  <c:v>8.7368421052631575</c:v>
                </c:pt>
                <c:pt idx="93">
                  <c:v>6.6904761904761907</c:v>
                </c:pt>
                <c:pt idx="94">
                  <c:v>4.2820512820512819</c:v>
                </c:pt>
                <c:pt idx="95">
                  <c:v>7.6842105263157894</c:v>
                </c:pt>
                <c:pt idx="96">
                  <c:v>6.6603773584905657</c:v>
                </c:pt>
                <c:pt idx="97">
                  <c:v>7.4117647058823533</c:v>
                </c:pt>
                <c:pt idx="98">
                  <c:v>7.0735294117647056</c:v>
                </c:pt>
                <c:pt idx="99">
                  <c:v>7.6315789473684212</c:v>
                </c:pt>
                <c:pt idx="100">
                  <c:v>6.0540540540540544</c:v>
                </c:pt>
                <c:pt idx="101">
                  <c:v>8.9499999999999993</c:v>
                </c:pt>
                <c:pt idx="102">
                  <c:v>7.8095238095238093</c:v>
                </c:pt>
                <c:pt idx="103">
                  <c:v>5.6410256410256414</c:v>
                </c:pt>
                <c:pt idx="104">
                  <c:v>8.2028985507246368</c:v>
                </c:pt>
                <c:pt idx="105">
                  <c:v>7.3274336283185839</c:v>
                </c:pt>
                <c:pt idx="106">
                  <c:v>7.2285714285714286</c:v>
                </c:pt>
                <c:pt idx="107">
                  <c:v>6.3913043478260869</c:v>
                </c:pt>
                <c:pt idx="108">
                  <c:v>7.0975609756097562</c:v>
                </c:pt>
                <c:pt idx="109">
                  <c:v>6.6428571428571432</c:v>
                </c:pt>
                <c:pt idx="110">
                  <c:v>8.6</c:v>
                </c:pt>
                <c:pt idx="111">
                  <c:v>9.6666666666666661</c:v>
                </c:pt>
                <c:pt idx="112">
                  <c:v>5.1621621621621623</c:v>
                </c:pt>
                <c:pt idx="113">
                  <c:v>7.1102362204724407</c:v>
                </c:pt>
                <c:pt idx="114">
                  <c:v>7.8717948717948714</c:v>
                </c:pt>
                <c:pt idx="115">
                  <c:v>6.8224299065420562</c:v>
                </c:pt>
                <c:pt idx="116">
                  <c:v>8.1951219512195124</c:v>
                </c:pt>
                <c:pt idx="117">
                  <c:v>7.6923076923076925</c:v>
                </c:pt>
                <c:pt idx="118">
                  <c:v>7.2318840579710146</c:v>
                </c:pt>
                <c:pt idx="119">
                  <c:v>6.8888888888888893</c:v>
                </c:pt>
                <c:pt idx="120">
                  <c:v>5</c:v>
                </c:pt>
                <c:pt idx="121">
                  <c:v>7.4883720930232558</c:v>
                </c:pt>
                <c:pt idx="122">
                  <c:v>5.6511627906976747</c:v>
                </c:pt>
                <c:pt idx="123">
                  <c:v>7.9130434782608692</c:v>
                </c:pt>
                <c:pt idx="124">
                  <c:v>8</c:v>
                </c:pt>
                <c:pt idx="125">
                  <c:v>8.5</c:v>
                </c:pt>
                <c:pt idx="126">
                  <c:v>6.0606060606060606</c:v>
                </c:pt>
                <c:pt idx="127">
                  <c:v>7.2333333333333334</c:v>
                </c:pt>
                <c:pt idx="128">
                  <c:v>7.5144927536231885</c:v>
                </c:pt>
                <c:pt idx="129">
                  <c:v>6.1111111111111107</c:v>
                </c:pt>
                <c:pt idx="130">
                  <c:v>6.117647058823529</c:v>
                </c:pt>
                <c:pt idx="131">
                  <c:v>8.2962962962962958</c:v>
                </c:pt>
                <c:pt idx="132">
                  <c:v>8.125</c:v>
                </c:pt>
                <c:pt idx="133">
                  <c:v>6.666666666666667</c:v>
                </c:pt>
                <c:pt idx="134">
                  <c:v>8.3614457831325293</c:v>
                </c:pt>
                <c:pt idx="135">
                  <c:v>8.0655737704918025</c:v>
                </c:pt>
                <c:pt idx="136">
                  <c:v>7.873239436619718</c:v>
                </c:pt>
                <c:pt idx="137">
                  <c:v>8.1023622047244093</c:v>
                </c:pt>
                <c:pt idx="138">
                  <c:v>7.2</c:v>
                </c:pt>
                <c:pt idx="139">
                  <c:v>6.34</c:v>
                </c:pt>
                <c:pt idx="140">
                  <c:v>7.3658536585365857</c:v>
                </c:pt>
                <c:pt idx="141">
                  <c:v>8.1999999999999993</c:v>
                </c:pt>
                <c:pt idx="142">
                  <c:v>7.7777777777777777</c:v>
                </c:pt>
                <c:pt idx="143">
                  <c:v>6.4</c:v>
                </c:pt>
                <c:pt idx="144">
                  <c:v>8.1428571428571423</c:v>
                </c:pt>
                <c:pt idx="145">
                  <c:v>6.5625</c:v>
                </c:pt>
                <c:pt idx="146">
                  <c:v>7.0384615384615383</c:v>
                </c:pt>
                <c:pt idx="147">
                  <c:v>5.0454545454545459</c:v>
                </c:pt>
                <c:pt idx="148">
                  <c:v>7.270833333333333</c:v>
                </c:pt>
                <c:pt idx="149">
                  <c:v>6.6421052631578945</c:v>
                </c:pt>
                <c:pt idx="150">
                  <c:v>8.126760563380282</c:v>
                </c:pt>
                <c:pt idx="151">
                  <c:v>8.7619047619047628</c:v>
                </c:pt>
                <c:pt idx="152">
                  <c:v>5.8857142857142861</c:v>
                </c:pt>
                <c:pt idx="153">
                  <c:v>7.955223880597015</c:v>
                </c:pt>
                <c:pt idx="154">
                  <c:v>9.3333333333333339</c:v>
                </c:pt>
                <c:pt idx="155">
                  <c:v>8.6031746031746028</c:v>
                </c:pt>
                <c:pt idx="156">
                  <c:v>5.333333333333333</c:v>
                </c:pt>
                <c:pt idx="157">
                  <c:v>9.4137931034482758</c:v>
                </c:pt>
                <c:pt idx="158">
                  <c:v>8.375</c:v>
                </c:pt>
                <c:pt idx="159">
                  <c:v>4.4516129032258061</c:v>
                </c:pt>
                <c:pt idx="160">
                  <c:v>7.4886363636363633</c:v>
                </c:pt>
                <c:pt idx="161">
                  <c:v>6.8636363636363633</c:v>
                </c:pt>
                <c:pt idx="162">
                  <c:v>6.024390243902439</c:v>
                </c:pt>
                <c:pt idx="163">
                  <c:v>6.625</c:v>
                </c:pt>
                <c:pt idx="164">
                  <c:v>7.6</c:v>
                </c:pt>
                <c:pt idx="165">
                  <c:v>6.3877551020408161</c:v>
                </c:pt>
                <c:pt idx="166">
                  <c:v>6.4666666666666668</c:v>
                </c:pt>
                <c:pt idx="167">
                  <c:v>6.4459459459459456</c:v>
                </c:pt>
                <c:pt idx="168">
                  <c:v>7.4444444444444446</c:v>
                </c:pt>
                <c:pt idx="169">
                  <c:v>7.5858585858585856</c:v>
                </c:pt>
                <c:pt idx="170">
                  <c:v>7.6923076923076925</c:v>
                </c:pt>
                <c:pt idx="171">
                  <c:v>5.645833333333333</c:v>
                </c:pt>
                <c:pt idx="172">
                  <c:v>6.6164383561643838</c:v>
                </c:pt>
                <c:pt idx="173">
                  <c:v>7.048</c:v>
                </c:pt>
                <c:pt idx="174">
                  <c:v>6.882352941176471</c:v>
                </c:pt>
                <c:pt idx="175">
                  <c:v>8.695652173913043</c:v>
                </c:pt>
                <c:pt idx="176">
                  <c:v>6.333333333333333</c:v>
                </c:pt>
                <c:pt idx="177">
                  <c:v>7.05</c:v>
                </c:pt>
                <c:pt idx="178">
                  <c:v>8.2173913043478262</c:v>
                </c:pt>
                <c:pt idx="179">
                  <c:v>7.375</c:v>
                </c:pt>
                <c:pt idx="180">
                  <c:v>6.6538461538461542</c:v>
                </c:pt>
                <c:pt idx="181">
                  <c:v>6.625</c:v>
                </c:pt>
                <c:pt idx="182">
                  <c:v>7.3491379310344831</c:v>
                </c:pt>
                <c:pt idx="183">
                  <c:v>8.9333333333333336</c:v>
                </c:pt>
                <c:pt idx="184">
                  <c:v>7.1764705882352944</c:v>
                </c:pt>
                <c:pt idx="185">
                  <c:v>5.5714285714285712</c:v>
                </c:pt>
                <c:pt idx="186">
                  <c:v>7.217821782178218</c:v>
                </c:pt>
                <c:pt idx="187">
                  <c:v>8</c:v>
                </c:pt>
                <c:pt idx="188">
                  <c:v>7.1842105263157894</c:v>
                </c:pt>
                <c:pt idx="189">
                  <c:v>6.9777777777777779</c:v>
                </c:pt>
                <c:pt idx="190">
                  <c:v>8.11049723756906</c:v>
                </c:pt>
                <c:pt idx="191">
                  <c:v>8.1999999999999993</c:v>
                </c:pt>
                <c:pt idx="192">
                  <c:v>7.958333333333333</c:v>
                </c:pt>
                <c:pt idx="193">
                  <c:v>8.1590909090909083</c:v>
                </c:pt>
                <c:pt idx="194">
                  <c:v>8.1818181818181817</c:v>
                </c:pt>
                <c:pt idx="195">
                  <c:v>8.7328767123287676</c:v>
                </c:pt>
                <c:pt idx="196">
                  <c:v>7.7241379310344831</c:v>
                </c:pt>
                <c:pt idx="197">
                  <c:v>8.4367816091954015</c:v>
                </c:pt>
                <c:pt idx="198">
                  <c:v>7.1111111111111107</c:v>
                </c:pt>
                <c:pt idx="199">
                  <c:v>6.7878787878787881</c:v>
                </c:pt>
                <c:pt idx="200">
                  <c:v>7.4255319148936172</c:v>
                </c:pt>
                <c:pt idx="201">
                  <c:v>7.9803921568627452</c:v>
                </c:pt>
                <c:pt idx="202">
                  <c:v>6.5250000000000004</c:v>
                </c:pt>
                <c:pt idx="203">
                  <c:v>7.7173913043478262</c:v>
                </c:pt>
                <c:pt idx="204">
                  <c:v>6.8181818181818183</c:v>
                </c:pt>
                <c:pt idx="205">
                  <c:v>8.2560000000000002</c:v>
                </c:pt>
                <c:pt idx="206">
                  <c:v>8.1071428571428577</c:v>
                </c:pt>
                <c:pt idx="207">
                  <c:v>7.0975609756097562</c:v>
                </c:pt>
                <c:pt idx="208">
                  <c:v>8.3181818181818183</c:v>
                </c:pt>
                <c:pt idx="209">
                  <c:v>8.7692307692307701</c:v>
                </c:pt>
                <c:pt idx="210">
                  <c:v>6.6938775510204085</c:v>
                </c:pt>
                <c:pt idx="211">
                  <c:v>6.8771929824561404</c:v>
                </c:pt>
                <c:pt idx="212">
                  <c:v>4.75</c:v>
                </c:pt>
                <c:pt idx="213">
                  <c:v>6.64</c:v>
                </c:pt>
                <c:pt idx="214">
                  <c:v>7.6811594202898554</c:v>
                </c:pt>
                <c:pt idx="215">
                  <c:v>6.9836065573770494</c:v>
                </c:pt>
                <c:pt idx="216">
                  <c:v>7.4318181818181817</c:v>
                </c:pt>
                <c:pt idx="217">
                  <c:v>6.9411764705882355</c:v>
                </c:pt>
                <c:pt idx="218">
                  <c:v>6.9647058823529413</c:v>
                </c:pt>
                <c:pt idx="219">
                  <c:v>6.1764705882352944</c:v>
                </c:pt>
                <c:pt idx="220">
                  <c:v>7.5625</c:v>
                </c:pt>
                <c:pt idx="221">
                  <c:v>7.875</c:v>
                </c:pt>
                <c:pt idx="222">
                  <c:v>8.4</c:v>
                </c:pt>
                <c:pt idx="223">
                  <c:v>7.8293650793650791</c:v>
                </c:pt>
                <c:pt idx="224">
                  <c:v>6</c:v>
                </c:pt>
                <c:pt idx="225">
                  <c:v>7.4</c:v>
                </c:pt>
                <c:pt idx="226">
                  <c:v>7.822222222222222</c:v>
                </c:pt>
                <c:pt idx="227">
                  <c:v>6.8014705882352944</c:v>
                </c:pt>
                <c:pt idx="228">
                  <c:v>8.5833333333333339</c:v>
                </c:pt>
                <c:pt idx="229">
                  <c:v>8.384615384615385</c:v>
                </c:pt>
                <c:pt idx="230">
                  <c:v>7.9142857142857146</c:v>
                </c:pt>
                <c:pt idx="231">
                  <c:v>8.235294117647058</c:v>
                </c:pt>
                <c:pt idx="232">
                  <c:v>7.3986486486486482</c:v>
                </c:pt>
                <c:pt idx="233">
                  <c:v>7.3571428571428568</c:v>
                </c:pt>
                <c:pt idx="234">
                  <c:v>6.4838709677419351</c:v>
                </c:pt>
                <c:pt idx="235">
                  <c:v>7.583333333333333</c:v>
                </c:pt>
                <c:pt idx="236">
                  <c:v>5.2424242424242422</c:v>
                </c:pt>
                <c:pt idx="237">
                  <c:v>6.7162162162162158</c:v>
                </c:pt>
                <c:pt idx="238">
                  <c:v>7.2380952380952381</c:v>
                </c:pt>
                <c:pt idx="239">
                  <c:v>7.6111111111111107</c:v>
                </c:pt>
                <c:pt idx="240">
                  <c:v>8.6999999999999993</c:v>
                </c:pt>
                <c:pt idx="241">
                  <c:v>7.2857142857142856</c:v>
                </c:pt>
                <c:pt idx="242">
                  <c:v>6.1694599627560525</c:v>
                </c:pt>
                <c:pt idx="243">
                  <c:v>7.7692307692307692</c:v>
                </c:pt>
                <c:pt idx="244">
                  <c:v>7.2</c:v>
                </c:pt>
                <c:pt idx="245">
                  <c:v>7.44</c:v>
                </c:pt>
                <c:pt idx="246">
                  <c:v>7.1298701298701301</c:v>
                </c:pt>
                <c:pt idx="247">
                  <c:v>7.1304347826086953</c:v>
                </c:pt>
                <c:pt idx="248">
                  <c:v>8.070422535211268</c:v>
                </c:pt>
                <c:pt idx="249">
                  <c:v>7.0555555555555554</c:v>
                </c:pt>
                <c:pt idx="250">
                  <c:v>8.1955128205128212</c:v>
                </c:pt>
                <c:pt idx="251">
                  <c:v>7.140625</c:v>
                </c:pt>
                <c:pt idx="252">
                  <c:v>7.833333333333333</c:v>
                </c:pt>
                <c:pt idx="253">
                  <c:v>8.5</c:v>
                </c:pt>
                <c:pt idx="254">
                  <c:v>6.84375</c:v>
                </c:pt>
                <c:pt idx="255">
                  <c:v>7.0909090909090908</c:v>
                </c:pt>
                <c:pt idx="256">
                  <c:v>6.52</c:v>
                </c:pt>
                <c:pt idx="257">
                  <c:v>7.8</c:v>
                </c:pt>
                <c:pt idx="258">
                  <c:v>8.3666666666666671</c:v>
                </c:pt>
                <c:pt idx="259">
                  <c:v>8.625</c:v>
                </c:pt>
                <c:pt idx="260">
                  <c:v>8.08</c:v>
                </c:pt>
                <c:pt idx="261">
                  <c:v>7.7380952380952381</c:v>
                </c:pt>
                <c:pt idx="262">
                  <c:v>8.4</c:v>
                </c:pt>
                <c:pt idx="263">
                  <c:v>8.5606060606060606</c:v>
                </c:pt>
                <c:pt idx="264">
                  <c:v>6.4724770642201834</c:v>
                </c:pt>
                <c:pt idx="265">
                  <c:v>7.6875</c:v>
                </c:pt>
                <c:pt idx="266">
                  <c:v>7.9722222222222223</c:v>
                </c:pt>
                <c:pt idx="267">
                  <c:v>8.0158730158730158</c:v>
                </c:pt>
                <c:pt idx="268">
                  <c:v>7.86</c:v>
                </c:pt>
                <c:pt idx="269">
                  <c:v>8.1764705882352935</c:v>
                </c:pt>
                <c:pt idx="270">
                  <c:v>6.8030303030303028</c:v>
                </c:pt>
                <c:pt idx="271">
                  <c:v>5.1617647058823533</c:v>
                </c:pt>
                <c:pt idx="272">
                  <c:v>7.5652173913043477</c:v>
                </c:pt>
                <c:pt idx="273">
                  <c:v>8</c:v>
                </c:pt>
                <c:pt idx="274">
                  <c:v>7.524193548387097</c:v>
                </c:pt>
                <c:pt idx="275">
                  <c:v>8.7894736842105257</c:v>
                </c:pt>
                <c:pt idx="276">
                  <c:v>6.6808510638297873</c:v>
                </c:pt>
                <c:pt idx="277">
                  <c:v>8.4047619047619051</c:v>
                </c:pt>
                <c:pt idx="278">
                  <c:v>6.9275362318840576</c:v>
                </c:pt>
                <c:pt idx="279">
                  <c:v>6.166666666666667</c:v>
                </c:pt>
                <c:pt idx="280">
                  <c:v>7.7058823529411766</c:v>
                </c:pt>
                <c:pt idx="281">
                  <c:v>4.5</c:v>
                </c:pt>
                <c:pt idx="282">
                  <c:v>6.1162790697674421</c:v>
                </c:pt>
                <c:pt idx="283">
                  <c:v>4.882352941176471</c:v>
                </c:pt>
                <c:pt idx="284">
                  <c:v>7</c:v>
                </c:pt>
                <c:pt idx="285">
                  <c:v>7.8181818181818183</c:v>
                </c:pt>
                <c:pt idx="286">
                  <c:v>7.3218390804597702</c:v>
                </c:pt>
                <c:pt idx="287">
                  <c:v>7.9302325581395348</c:v>
                </c:pt>
                <c:pt idx="288">
                  <c:v>7.6235294117647054</c:v>
                </c:pt>
                <c:pt idx="289">
                  <c:v>6.7995689655172411</c:v>
                </c:pt>
                <c:pt idx="290">
                  <c:v>6.8039215686274508</c:v>
                </c:pt>
                <c:pt idx="291">
                  <c:v>7.4258675078864353</c:v>
                </c:pt>
                <c:pt idx="292">
                  <c:v>7.2121212121212119</c:v>
                </c:pt>
                <c:pt idx="293">
                  <c:v>7.416666666666667</c:v>
                </c:pt>
                <c:pt idx="294">
                  <c:v>7.1851851851851851</c:v>
                </c:pt>
                <c:pt idx="295">
                  <c:v>6.4347826086956523</c:v>
                </c:pt>
                <c:pt idx="296">
                  <c:v>7.5344827586206895</c:v>
                </c:pt>
                <c:pt idx="297">
                  <c:v>8</c:v>
                </c:pt>
                <c:pt idx="298">
                  <c:v>5.5</c:v>
                </c:pt>
                <c:pt idx="299">
                  <c:v>6.1081081081081079</c:v>
                </c:pt>
                <c:pt idx="300">
                  <c:v>7.666666666666667</c:v>
                </c:pt>
                <c:pt idx="301">
                  <c:v>8.125</c:v>
                </c:pt>
                <c:pt idx="302">
                  <c:v>7</c:v>
                </c:pt>
                <c:pt idx="303">
                  <c:v>6.75</c:v>
                </c:pt>
                <c:pt idx="304">
                  <c:v>7.4666666666666668</c:v>
                </c:pt>
                <c:pt idx="305">
                  <c:v>8.806451612903226</c:v>
                </c:pt>
              </c:numCache>
            </c:numRef>
          </c:yVal>
          <c:smooth val="0"/>
          <c:extLst xmlns:c16r2="http://schemas.microsoft.com/office/drawing/2015/06/chart">
            <c:ext xmlns:c16="http://schemas.microsoft.com/office/drawing/2014/chart" uri="{C3380CC4-5D6E-409C-BE32-E72D297353CC}">
              <c16:uniqueId val="{00000001-BBFC-49B5-9C3B-0B6CD9AAE9DC}"/>
            </c:ext>
          </c:extLst>
        </c:ser>
        <c:dLbls>
          <c:showLegendKey val="0"/>
          <c:showVal val="0"/>
          <c:showCatName val="0"/>
          <c:showSerName val="0"/>
          <c:showPercent val="0"/>
          <c:showBubbleSize val="0"/>
        </c:dLbls>
        <c:axId val="472691392"/>
        <c:axId val="472696488"/>
      </c:scatterChart>
      <c:valAx>
        <c:axId val="472691392"/>
        <c:scaling>
          <c:orientation val="minMax"/>
          <c:min val="4"/>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sz="1200" dirty="0"/>
                  <a:t>IT Innovation Leadership</a:t>
                </a:r>
              </a:p>
              <a:p>
                <a:pPr>
                  <a:defRPr/>
                </a:pPr>
                <a:r>
                  <a:rPr lang="en-CA" sz="1200" dirty="0"/>
                  <a:t>Info-Tech’s </a:t>
                </a:r>
                <a:r>
                  <a:rPr lang="en-CA" sz="1200" i="1" dirty="0"/>
                  <a:t>CIO Business</a:t>
                </a:r>
                <a:r>
                  <a:rPr lang="en-CA" sz="1200" i="1" baseline="0" dirty="0"/>
                  <a:t> Vision</a:t>
                </a:r>
                <a:r>
                  <a:rPr lang="en-CA" sz="1200" baseline="0" dirty="0"/>
                  <a:t>, </a:t>
                </a:r>
                <a:r>
                  <a:rPr lang="en-CA" sz="1200" b="0" i="1" u="none" strike="noStrike" baseline="0" dirty="0">
                    <a:effectLst/>
                  </a:rPr>
                  <a:t>N=305</a:t>
                </a:r>
                <a:r>
                  <a:rPr lang="en-CA" sz="1200" b="0" i="0" u="none" strike="noStrike" baseline="0" dirty="0">
                    <a:effectLst/>
                  </a:rPr>
                  <a:t> </a:t>
                </a:r>
                <a:endParaRPr lang="en-CA" sz="1200"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w="19050" cap="flat" cmpd="sng" algn="ctr">
            <a:solidFill>
              <a:srgbClr val="FFFFFF">
                <a:lumMod val="75000"/>
              </a:srgb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72696488"/>
        <c:crosses val="autoZero"/>
        <c:crossBetween val="midCat"/>
      </c:valAx>
      <c:valAx>
        <c:axId val="472696488"/>
        <c:scaling>
          <c:orientation val="minMax"/>
          <c:min val="4"/>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sz="1200" dirty="0"/>
                  <a:t>Satisfaction with IT</a:t>
                </a:r>
              </a:p>
            </c:rich>
          </c:tx>
          <c:layout>
            <c:manualLayout>
              <c:xMode val="edge"/>
              <c:yMode val="edge"/>
              <c:x val="1.804852780148325E-2"/>
              <c:y val="0.2488056763837315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w="19050" cap="flat" cmpd="sng" algn="ctr">
            <a:solidFill>
              <a:srgbClr val="FFFFFF">
                <a:lumMod val="75000"/>
              </a:srgb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72691392"/>
        <c:crosses val="autoZero"/>
        <c:crossBetween val="midCat"/>
      </c:valAx>
      <c:spPr>
        <a:no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66272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1172529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891470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AD813C-55D7-4108-81A1-9BFE47C19428}" type="slidenum">
              <a:rPr lang="en-CA" smtClean="0"/>
              <a:t>11</a:t>
            </a:fld>
            <a:endParaRPr lang="en-CA" dirty="0"/>
          </a:p>
        </p:txBody>
      </p:sp>
    </p:spTree>
    <p:extLst>
      <p:ext uri="{BB962C8B-B14F-4D97-AF65-F5344CB8AC3E}">
        <p14:creationId xmlns:p14="http://schemas.microsoft.com/office/powerpoint/2010/main" val="3913643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679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a:xfrm>
            <a:off x="0" y="-31213"/>
            <a:ext cx="9144000" cy="1124744"/>
          </a:xfrm>
        </p:spPr>
        <p:txBody>
          <a:bodyPr/>
          <a:lstStyle>
            <a:lvl1pPr marL="182563" indent="0">
              <a:defRPr>
                <a:solidFill>
                  <a:schemeClr val="bg1"/>
                </a:solidFill>
                <a:latin typeface="+mn-lt"/>
              </a:defRPr>
            </a:lvl1pPr>
          </a:lstStyle>
          <a:p>
            <a:r>
              <a:rPr lang="en-US" dirty="0"/>
              <a:t>Executive Brief slide</a:t>
            </a:r>
            <a:endParaRPr lang="en-CA" dirty="0"/>
          </a:p>
        </p:txBody>
      </p:sp>
    </p:spTree>
    <p:extLst>
      <p:ext uri="{BB962C8B-B14F-4D97-AF65-F5344CB8AC3E}">
        <p14:creationId xmlns:p14="http://schemas.microsoft.com/office/powerpoint/2010/main" val="1250582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1478744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233447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70881410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164182644"/>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229354653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409330992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7225790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17088111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8113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510168"/>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1502200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638966"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350373" y="1173398"/>
            <a:ext cx="7233778"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12520995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839">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331913" y="1174157"/>
            <a:ext cx="7283640"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64691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15012376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839">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01688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2634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18629910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29361388"/>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489319097"/>
      </p:ext>
    </p:extLst>
  </p:cSld>
  <p:clrMapOvr>
    <a:masterClrMapping/>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5348388"/>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811" r:id="rId11"/>
    <p:sldLayoutId id="2147483762" r:id="rId12"/>
    <p:sldLayoutId id="2147483761" r:id="rId13"/>
    <p:sldLayoutId id="2147483763" r:id="rId14"/>
    <p:sldLayoutId id="2147483770" r:id="rId1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88329538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 id="2147483789"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710246367"/>
      </p:ext>
    </p:extLst>
  </p:cSld>
  <p:clrMap bg1="lt1" tx1="dk1" bg2="lt2" tx2="dk2" accent1="accent1" accent2="accent2" accent3="accent3" accent4="accent4" accent5="accent5" accent6="accent6" hlink="hlink" folHlink="folHlink"/>
  <p:sldLayoutIdLst>
    <p:sldLayoutId id="2147483813"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ustain-and-grow-the-maturity-of-innovation-in-your-enterprise-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21.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34.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hyperlink" Target="https://www.infotech.com/research/ss/exploit-disruptive-infrastructure-technology" TargetMode="Externa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apply-strategic-foresight-to-enable-it-led-growth" TargetMode="External"/><Relationship Id="rId2" Type="http://schemas.openxmlformats.org/officeDocument/2006/relationships/hyperlink" Target="http://www.infotech.com/research/ss/kick-start-it-led-business-innovation" TargetMode="External"/><Relationship Id="rId1" Type="http://schemas.openxmlformats.org/officeDocument/2006/relationships/slideLayout" Target="../slideLayouts/slideLayout15.xml"/><Relationship Id="rId4" Type="http://schemas.openxmlformats.org/officeDocument/2006/relationships/hyperlink" Target="https://www.infotech.com/research/ss/exploit-disruptive-infrastructure-technology"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555004"/>
            <a:ext cx="7454900" cy="991760"/>
          </a:xfrm>
        </p:spPr>
        <p:txBody>
          <a:bodyPr/>
          <a:lstStyle/>
          <a:p>
            <a:r>
              <a:rPr lang="en-US" dirty="0"/>
              <a:t>Sustain and Grow the Maturity of Innovation in Your Enterprise</a:t>
            </a:r>
          </a:p>
        </p:txBody>
      </p:sp>
      <p:sp>
        <p:nvSpPr>
          <p:cNvPr id="5" name="Tagline"/>
          <p:cNvSpPr>
            <a:spLocks noGrp="1"/>
          </p:cNvSpPr>
          <p:nvPr>
            <p:ph type="body" sz="quarter" idx="16"/>
          </p:nvPr>
        </p:nvSpPr>
        <p:spPr/>
        <p:txBody>
          <a:bodyPr/>
          <a:lstStyle/>
          <a:p>
            <a:r>
              <a:rPr lang="en-US" dirty="0"/>
              <a:t>Going to the next level of maturity for innovation.</a:t>
            </a:r>
            <a:endParaRPr lang="en-US" b="1" i="1"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p>
                  <a:pPr marL="174625" marR="0" lvl="0" indent="0" algn="r" defTabSz="914400" eaLnBrk="1" fontAlgn="base" latinLnBrk="0" hangingPunct="1">
                    <a:lnSpc>
                      <a:spcPct val="100000"/>
                    </a:lnSpc>
                    <a:spcBef>
                      <a:spcPct val="0"/>
                    </a:spcBef>
                    <a:spcAft>
                      <a:spcPct val="0"/>
                    </a:spcAft>
                    <a:buClrTx/>
                    <a:buSzTx/>
                    <a:buFontTx/>
                    <a:buNone/>
                    <a:tabLst/>
                    <a:defRPr/>
                  </a:pP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1997-2018 Info-Tech Research Group</a:t>
                  </a: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CA" sz="1800" b="0" i="0" u="none" strike="noStrike" kern="0" cap="none" spc="0" normalizeH="0" baseline="0" noProof="0" smtClean="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323761" y="1191485"/>
            <a:ext cx="499533" cy="4995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Establish baseline metrics</a:t>
            </a:r>
          </a:p>
        </p:txBody>
      </p:sp>
      <p:graphicFrame>
        <p:nvGraphicFramePr>
          <p:cNvPr id="15" name="Table 14"/>
          <p:cNvGraphicFramePr>
            <a:graphicFrameLocks noGrp="1"/>
          </p:cNvGraphicFramePr>
          <p:nvPr>
            <p:extLst>
              <p:ext uri="{D42A27DB-BD31-4B8C-83A1-F6EECF244321}">
                <p14:modId xmlns:p14="http://schemas.microsoft.com/office/powerpoint/2010/main" val="3853823102"/>
              </p:ext>
            </p:extLst>
          </p:nvPr>
        </p:nvGraphicFramePr>
        <p:xfrm>
          <a:off x="259111" y="2901129"/>
          <a:ext cx="8625779" cy="3474720"/>
        </p:xfrm>
        <a:graphic>
          <a:graphicData uri="http://schemas.openxmlformats.org/drawingml/2006/table">
            <a:tbl>
              <a:tblPr firstRow="1" bandRow="1">
                <a:tableStyleId>{5940675A-B579-460E-94D1-54222C63F5DA}</a:tableStyleId>
              </a:tblPr>
              <a:tblGrid>
                <a:gridCol w="5770628">
                  <a:extLst>
                    <a:ext uri="{9D8B030D-6E8A-4147-A177-3AD203B41FA5}">
                      <a16:colId xmlns="" xmlns:a16="http://schemas.microsoft.com/office/drawing/2014/main" val="20000"/>
                    </a:ext>
                  </a:extLst>
                </a:gridCol>
                <a:gridCol w="1487762">
                  <a:extLst>
                    <a:ext uri="{9D8B030D-6E8A-4147-A177-3AD203B41FA5}">
                      <a16:colId xmlns="" xmlns:a16="http://schemas.microsoft.com/office/drawing/2014/main" val="20001"/>
                    </a:ext>
                  </a:extLst>
                </a:gridCol>
                <a:gridCol w="1367389">
                  <a:extLst>
                    <a:ext uri="{9D8B030D-6E8A-4147-A177-3AD203B41FA5}">
                      <a16:colId xmlns="" xmlns:a16="http://schemas.microsoft.com/office/drawing/2014/main" val="20002"/>
                    </a:ext>
                  </a:extLst>
                </a:gridCol>
              </a:tblGrid>
              <a:tr h="185783">
                <a:tc>
                  <a:txBody>
                    <a:bodyPr/>
                    <a:lstStyle/>
                    <a:p>
                      <a:r>
                        <a:rPr lang="en-US" sz="1200" b="1" dirty="0">
                          <a:solidFill>
                            <a:schemeClr val="bg1"/>
                          </a:solidFill>
                        </a:rPr>
                        <a:t>Metric</a:t>
                      </a:r>
                      <a:r>
                        <a:rPr lang="en-US" sz="1200" b="1" baseline="0" dirty="0">
                          <a:solidFill>
                            <a:schemeClr val="bg1"/>
                          </a:solidFill>
                        </a:rPr>
                        <a:t> Description</a:t>
                      </a:r>
                      <a:endParaRPr lang="en-US" sz="12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Current Metric</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Future Goal</a:t>
                      </a: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10000"/>
                  </a:ext>
                </a:extLst>
              </a:tr>
              <a:tr h="151900">
                <a:tc>
                  <a:txBody>
                    <a:bodyPr/>
                    <a:lstStyle/>
                    <a:p>
                      <a:r>
                        <a:rPr lang="en-US" sz="1200" dirty="0"/>
                        <a:t>IT </a:t>
                      </a:r>
                      <a:r>
                        <a:rPr lang="en-US" sz="1200" dirty="0" smtClean="0"/>
                        <a:t>innovation</a:t>
                      </a:r>
                      <a:r>
                        <a:rPr lang="en-US" sz="1200" baseline="0" dirty="0" smtClean="0"/>
                        <a:t> </a:t>
                      </a:r>
                      <a:r>
                        <a:rPr lang="en-US" sz="1200" baseline="0" dirty="0"/>
                        <a:t>l</a:t>
                      </a:r>
                      <a:r>
                        <a:rPr lang="en-US" sz="1200" baseline="0" dirty="0" smtClean="0"/>
                        <a:t>eadership </a:t>
                      </a:r>
                      <a:r>
                        <a:rPr lang="en-US" sz="1200" baseline="0" dirty="0"/>
                        <a:t>(from CIO </a:t>
                      </a:r>
                      <a:r>
                        <a:rPr lang="en-US" sz="1200" baseline="0" dirty="0" smtClean="0"/>
                        <a:t>business </a:t>
                      </a:r>
                      <a:r>
                        <a:rPr lang="en-US" sz="1200" baseline="0" dirty="0"/>
                        <a:t>v</a:t>
                      </a:r>
                      <a:r>
                        <a:rPr lang="en-US" sz="1200" baseline="0" dirty="0" smtClean="0"/>
                        <a:t>ision</a:t>
                      </a:r>
                      <a:r>
                        <a:rPr lang="en-US" sz="1200" baseline="0" dirty="0"/>
                        <a:t>)</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1"/>
                  </a:ext>
                </a:extLst>
              </a:tr>
              <a:tr h="151900">
                <a:tc>
                  <a:txBody>
                    <a:bodyPr/>
                    <a:lstStyle/>
                    <a:p>
                      <a:r>
                        <a:rPr lang="en-US" sz="1200" dirty="0"/>
                        <a:t>Percentage</a:t>
                      </a:r>
                      <a:r>
                        <a:rPr lang="en-US" sz="1200" baseline="0" dirty="0"/>
                        <a:t> of p</a:t>
                      </a:r>
                      <a:r>
                        <a:rPr lang="en-US" sz="1200" dirty="0"/>
                        <a:t>rototypes</a:t>
                      </a:r>
                      <a:r>
                        <a:rPr lang="en-US" sz="1200" baseline="0" dirty="0"/>
                        <a:t> in the portfolio that get approved to be business cases per year</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2"/>
                  </a:ext>
                </a:extLst>
              </a:tr>
              <a:tr h="151900">
                <a:tc>
                  <a:txBody>
                    <a:bodyPr/>
                    <a:lstStyle/>
                    <a:p>
                      <a:r>
                        <a:rPr lang="en-US" sz="1200" dirty="0"/>
                        <a:t>Percentage of</a:t>
                      </a:r>
                      <a:r>
                        <a:rPr lang="en-US" sz="1200" baseline="0" dirty="0"/>
                        <a:t> innovation </a:t>
                      </a:r>
                      <a:r>
                        <a:rPr lang="en-US" sz="1200" dirty="0"/>
                        <a:t>solutions that are successfully</a:t>
                      </a:r>
                      <a:r>
                        <a:rPr lang="en-US" sz="1200" baseline="0" dirty="0"/>
                        <a:t> deployed </a:t>
                      </a:r>
                      <a:r>
                        <a:rPr lang="en-US" sz="1200" dirty="0"/>
                        <a:t>per year</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3"/>
                  </a:ext>
                </a:extLst>
              </a:tr>
              <a:tr h="151900">
                <a:tc>
                  <a:txBody>
                    <a:bodyPr/>
                    <a:lstStyle/>
                    <a:p>
                      <a:r>
                        <a:rPr lang="en-US" sz="1200" dirty="0"/>
                        <a:t>Organizational</a:t>
                      </a:r>
                      <a:r>
                        <a:rPr lang="en-US" sz="1200" baseline="0" dirty="0"/>
                        <a:t> positive innovation score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4"/>
                  </a:ext>
                </a:extLst>
              </a:tr>
              <a:tr h="151900">
                <a:tc>
                  <a:txBody>
                    <a:bodyPr/>
                    <a:lstStyle/>
                    <a:p>
                      <a:r>
                        <a:rPr lang="en-US" sz="1200" dirty="0"/>
                        <a:t>Innovation</a:t>
                      </a:r>
                      <a:r>
                        <a:rPr lang="en-US" sz="1200" baseline="0" dirty="0"/>
                        <a:t> team positive innovation score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5"/>
                  </a:ext>
                </a:extLst>
              </a:tr>
              <a:tr h="151900">
                <a:tc>
                  <a:txBody>
                    <a:bodyPr/>
                    <a:lstStyle/>
                    <a:p>
                      <a:r>
                        <a:rPr lang="en-US" sz="1200" dirty="0"/>
                        <a:t>Project</a:t>
                      </a:r>
                      <a:r>
                        <a:rPr lang="en-US" sz="1200" baseline="0" dirty="0"/>
                        <a:t> owner positive innovation score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6"/>
                  </a:ext>
                </a:extLst>
              </a:tr>
              <a:tr h="2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Project</a:t>
                      </a:r>
                      <a:r>
                        <a:rPr lang="en-US" sz="1200" baseline="0" dirty="0"/>
                        <a:t> team member positive innovation score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7"/>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Innovation</a:t>
                      </a:r>
                      <a:r>
                        <a:rPr lang="en-US" sz="1200" baseline="0" dirty="0"/>
                        <a:t> potential (enabling innovations) score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8"/>
                  </a:ext>
                </a:extLst>
              </a:tr>
              <a:tr h="151900">
                <a:tc>
                  <a:txBody>
                    <a:bodyPr/>
                    <a:lstStyle/>
                    <a:p>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9"/>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10"/>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11"/>
                  </a:ext>
                </a:extLst>
              </a:tr>
            </a:tbl>
          </a:graphicData>
        </a:graphic>
      </p:graphicFrame>
      <p:sp>
        <p:nvSpPr>
          <p:cNvPr id="13" name="Text Placeholder 3"/>
          <p:cNvSpPr txBox="1">
            <a:spLocks/>
          </p:cNvSpPr>
          <p:nvPr/>
        </p:nvSpPr>
        <p:spPr bwMode="auto">
          <a:xfrm>
            <a:off x="305526" y="1460102"/>
            <a:ext cx="8517768" cy="13729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Clr>
                <a:srgbClr val="333333"/>
              </a:buClr>
              <a:buSzPct val="100000"/>
              <a:buFont typeface="+mj-lt"/>
              <a:buAutoNum type="arabicPeriod"/>
            </a:pPr>
            <a:r>
              <a:rPr lang="en-US" b="1" dirty="0">
                <a:solidFill>
                  <a:srgbClr val="333333"/>
                </a:solidFill>
              </a:rPr>
              <a:t>IT’s ability to deliver increased levels of innovation leadership.</a:t>
            </a:r>
          </a:p>
          <a:p>
            <a:pPr marL="228600" indent="-228600">
              <a:buClr>
                <a:srgbClr val="333333"/>
              </a:buClr>
              <a:buSzPct val="100000"/>
              <a:buFont typeface="+mj-lt"/>
              <a:buAutoNum type="arabicPeriod"/>
            </a:pPr>
            <a:r>
              <a:rPr lang="en-US" b="1" dirty="0">
                <a:solidFill>
                  <a:srgbClr val="333333"/>
                </a:solidFill>
              </a:rPr>
              <a:t>An improved blend of innovation projects </a:t>
            </a:r>
            <a:r>
              <a:rPr lang="en-US" dirty="0">
                <a:solidFill>
                  <a:srgbClr val="333333"/>
                </a:solidFill>
              </a:rPr>
              <a:t>that allow IT to maximize returns from innovations.</a:t>
            </a:r>
            <a:endParaRPr lang="en-US" b="1" dirty="0">
              <a:solidFill>
                <a:srgbClr val="333333"/>
              </a:solidFill>
            </a:endParaRPr>
          </a:p>
          <a:p>
            <a:pPr marL="228600" indent="-228600">
              <a:buClr>
                <a:srgbClr val="333333"/>
              </a:buClr>
              <a:buSzPct val="100000"/>
              <a:buFont typeface="+mj-lt"/>
              <a:buAutoNum type="arabicPeriod"/>
            </a:pPr>
            <a:r>
              <a:rPr lang="en-US" b="1" dirty="0">
                <a:solidFill>
                  <a:srgbClr val="333333"/>
                </a:solidFill>
              </a:rPr>
              <a:t>Increased efficiencies in the innovation process. </a:t>
            </a:r>
          </a:p>
          <a:p>
            <a:pPr marL="0" indent="0">
              <a:buClr>
                <a:srgbClr val="333333"/>
              </a:buClr>
              <a:buSzPct val="100000"/>
              <a:buNone/>
            </a:pPr>
            <a:endParaRPr lang="en-US" dirty="0">
              <a:solidFill>
                <a:srgbClr val="333333"/>
              </a:solidFill>
            </a:endParaRPr>
          </a:p>
          <a:p>
            <a:pPr marL="0" indent="0">
              <a:buClr>
                <a:srgbClr val="333333"/>
              </a:buClr>
              <a:buSzPct val="100000"/>
              <a:buNone/>
            </a:pPr>
            <a:r>
              <a:rPr lang="en-US" dirty="0">
                <a:solidFill>
                  <a:srgbClr val="333333"/>
                </a:solidFill>
              </a:rPr>
              <a:t>These satisfaction metrics have the highest expected impact on your overall IT satisfaction. Track these metrics alongside your overall IT satisfaction to monitor your progress toward your maturity goals.</a:t>
            </a:r>
          </a:p>
        </p:txBody>
      </p:sp>
      <p:sp>
        <p:nvSpPr>
          <p:cNvPr id="14" name="TextBox 13"/>
          <p:cNvSpPr txBox="1"/>
          <p:nvPr>
            <p:custDataLst>
              <p:tags r:id="rId1"/>
            </p:custDataLst>
          </p:nvPr>
        </p:nvSpPr>
        <p:spPr>
          <a:xfrm>
            <a:off x="257174" y="1205113"/>
            <a:ext cx="3190297" cy="307777"/>
          </a:xfrm>
          <a:prstGeom prst="rect">
            <a:avLst/>
          </a:prstGeom>
          <a:noFill/>
        </p:spPr>
        <p:txBody>
          <a:bodyPr wrap="none" rtlCol="0">
            <a:spAutoFit/>
          </a:bodyPr>
          <a:lstStyle/>
          <a:p>
            <a:pPr fontAlgn="base">
              <a:spcBef>
                <a:spcPct val="0"/>
              </a:spcBef>
              <a:spcAft>
                <a:spcPct val="0"/>
              </a:spcAft>
            </a:pPr>
            <a:r>
              <a:rPr lang="en-US" sz="1400" dirty="0">
                <a:solidFill>
                  <a:srgbClr val="333333"/>
                </a:solidFill>
              </a:rPr>
              <a:t>Baseline metrics will improve through:</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3827" y="1305129"/>
            <a:ext cx="279399" cy="279399"/>
          </a:xfrm>
          <a:prstGeom prst="rect">
            <a:avLst/>
          </a:prstGeom>
        </p:spPr>
      </p:pic>
      <p:grpSp>
        <p:nvGrpSpPr>
          <p:cNvPr id="8" name="Group 7"/>
          <p:cNvGrpSpPr/>
          <p:nvPr/>
        </p:nvGrpSpPr>
        <p:grpSpPr>
          <a:xfrm>
            <a:off x="-10926" y="6519972"/>
            <a:ext cx="9154925" cy="338028"/>
            <a:chOff x="-10926" y="6519972"/>
            <a:chExt cx="9154925" cy="338028"/>
          </a:xfrm>
        </p:grpSpPr>
        <p:sp>
          <p:nvSpPr>
            <p:cNvPr id="9" name="Rectangle 8"/>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0" name="Rectangle 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204621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090757" y="1422895"/>
            <a:ext cx="2617217" cy="4805627"/>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TextBox 10"/>
          <p:cNvSpPr txBox="1"/>
          <p:nvPr/>
        </p:nvSpPr>
        <p:spPr>
          <a:xfrm>
            <a:off x="247335" y="1140410"/>
            <a:ext cx="6304594" cy="353943"/>
          </a:xfrm>
          <a:prstGeom prst="rect">
            <a:avLst/>
          </a:prstGeom>
        </p:spPr>
        <p:txBody>
          <a:bodyPr wrap="square" rtlCol="0">
            <a:spAutoFit/>
          </a:bodyPr>
          <a:lstStyle/>
          <a:p>
            <a:r>
              <a:rPr lang="en-CA" sz="1700" b="1" dirty="0"/>
              <a:t>Info-Tech’s four-step innovation management process:</a:t>
            </a:r>
          </a:p>
        </p:txBody>
      </p:sp>
      <p:grpSp>
        <p:nvGrpSpPr>
          <p:cNvPr id="12" name="Group 11"/>
          <p:cNvGrpSpPr/>
          <p:nvPr/>
        </p:nvGrpSpPr>
        <p:grpSpPr>
          <a:xfrm>
            <a:off x="251520" y="1967672"/>
            <a:ext cx="8268892" cy="4122800"/>
            <a:chOff x="857132" y="2226617"/>
            <a:chExt cx="8268892" cy="4122800"/>
          </a:xfrm>
        </p:grpSpPr>
        <p:sp>
          <p:nvSpPr>
            <p:cNvPr id="4" name="Freeform 5"/>
            <p:cNvSpPr/>
            <p:nvPr/>
          </p:nvSpPr>
          <p:spPr>
            <a:xfrm>
              <a:off x="4785726" y="3871522"/>
              <a:ext cx="2376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76212" algn="ctr" defTabSz="533400" fontAlgn="base">
                <a:lnSpc>
                  <a:spcPct val="90000"/>
                </a:lnSpc>
                <a:spcBef>
                  <a:spcPct val="0"/>
                </a:spcBef>
                <a:spcAft>
                  <a:spcPct val="35000"/>
                </a:spcAft>
              </a:pPr>
              <a:r>
                <a:rPr lang="en-US" b="1" dirty="0">
                  <a:solidFill>
                    <a:srgbClr val="FFFFFF"/>
                  </a:solidFill>
                </a:rPr>
                <a:t>Prototype</a:t>
              </a:r>
            </a:p>
          </p:txBody>
        </p:sp>
        <p:sp>
          <p:nvSpPr>
            <p:cNvPr id="5" name="Freeform 4"/>
            <p:cNvSpPr/>
            <p:nvPr/>
          </p:nvSpPr>
          <p:spPr>
            <a:xfrm>
              <a:off x="857132" y="3871522"/>
              <a:ext cx="2376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22237" algn="ctr" defTabSz="533400" fontAlgn="base">
                <a:lnSpc>
                  <a:spcPct val="90000"/>
                </a:lnSpc>
                <a:spcBef>
                  <a:spcPct val="0"/>
                </a:spcBef>
                <a:spcAft>
                  <a:spcPct val="35000"/>
                </a:spcAft>
              </a:pPr>
              <a:r>
                <a:rPr lang="en-US" b="1" dirty="0">
                  <a:solidFill>
                    <a:srgbClr val="FFFFFF"/>
                  </a:solidFill>
                </a:rPr>
                <a:t>Launch Innovation</a:t>
              </a:r>
            </a:p>
          </p:txBody>
        </p:sp>
        <p:sp>
          <p:nvSpPr>
            <p:cNvPr id="6" name="Freeform 5"/>
            <p:cNvSpPr/>
            <p:nvPr/>
          </p:nvSpPr>
          <p:spPr>
            <a:xfrm>
              <a:off x="6750024" y="3871522"/>
              <a:ext cx="2376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76212" algn="ctr" defTabSz="533400" fontAlgn="base">
                <a:lnSpc>
                  <a:spcPct val="90000"/>
                </a:lnSpc>
                <a:spcBef>
                  <a:spcPct val="0"/>
                </a:spcBef>
                <a:spcAft>
                  <a:spcPct val="35000"/>
                </a:spcAft>
              </a:pPr>
              <a:r>
                <a:rPr lang="en-US" b="1" dirty="0">
                  <a:solidFill>
                    <a:srgbClr val="FFFFFF"/>
                  </a:solidFill>
                </a:rPr>
                <a:t>Mature Innovation Capability</a:t>
              </a:r>
            </a:p>
          </p:txBody>
        </p:sp>
        <p:sp>
          <p:nvSpPr>
            <p:cNvPr id="8" name="Curved Right Arrow 7"/>
            <p:cNvSpPr/>
            <p:nvPr/>
          </p:nvSpPr>
          <p:spPr>
            <a:xfrm rot="16200000" flipH="1">
              <a:off x="3640158" y="2973433"/>
              <a:ext cx="605882" cy="947785"/>
            </a:xfrm>
            <a:prstGeom prst="curvedRightArrow">
              <a:avLst>
                <a:gd name="adj1" fmla="val 50000"/>
                <a:gd name="adj2" fmla="val 50000"/>
                <a:gd name="adj3" fmla="val 2500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Freeform 5"/>
            <p:cNvSpPr/>
            <p:nvPr/>
          </p:nvSpPr>
          <p:spPr>
            <a:xfrm>
              <a:off x="2821430" y="3871522"/>
              <a:ext cx="2376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76212" algn="ctr" defTabSz="533400" fontAlgn="base">
                <a:lnSpc>
                  <a:spcPct val="90000"/>
                </a:lnSpc>
                <a:spcBef>
                  <a:spcPct val="0"/>
                </a:spcBef>
                <a:spcAft>
                  <a:spcPct val="35000"/>
                </a:spcAft>
              </a:pPr>
              <a:r>
                <a:rPr lang="en-US" b="1" dirty="0">
                  <a:solidFill>
                    <a:srgbClr val="FFFFFF"/>
                  </a:solidFill>
                </a:rPr>
                <a:t>Ideation</a:t>
              </a:r>
            </a:p>
          </p:txBody>
        </p:sp>
        <p:grpSp>
          <p:nvGrpSpPr>
            <p:cNvPr id="10" name="Group 9"/>
            <p:cNvGrpSpPr/>
            <p:nvPr/>
          </p:nvGrpSpPr>
          <p:grpSpPr>
            <a:xfrm>
              <a:off x="2980345" y="2226617"/>
              <a:ext cx="2049798" cy="734257"/>
              <a:chOff x="2562745" y="1142300"/>
              <a:chExt cx="2049798" cy="734257"/>
            </a:xfrm>
          </p:grpSpPr>
          <p:sp>
            <p:nvSpPr>
              <p:cNvPr id="13" name="Rectangle 12"/>
              <p:cNvSpPr/>
              <p:nvPr/>
            </p:nvSpPr>
            <p:spPr>
              <a:xfrm>
                <a:off x="2682872" y="1142300"/>
                <a:ext cx="1685254" cy="46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a:solidFill>
                      <a:schemeClr val="accent4"/>
                    </a:solidFill>
                  </a:rPr>
                  <a:t>Ideation</a:t>
                </a:r>
              </a:p>
            </p:txBody>
          </p:sp>
          <p:sp>
            <p:nvSpPr>
              <p:cNvPr id="17" name="TextBox 16"/>
              <p:cNvSpPr txBox="1"/>
              <p:nvPr/>
            </p:nvSpPr>
            <p:spPr>
              <a:xfrm>
                <a:off x="2562745" y="1599558"/>
                <a:ext cx="2049798" cy="276999"/>
              </a:xfrm>
              <a:prstGeom prst="rect">
                <a:avLst/>
              </a:prstGeom>
              <a:noFill/>
              <a:ln>
                <a:solidFill>
                  <a:schemeClr val="accent3"/>
                </a:solidFill>
              </a:ln>
            </p:spPr>
            <p:txBody>
              <a:bodyPr wrap="square" rtlCol="0">
                <a:spAutoFit/>
              </a:bodyPr>
              <a:lstStyle/>
              <a:p>
                <a:pPr algn="ctr"/>
                <a:r>
                  <a:rPr lang="en-CA" sz="1200" dirty="0">
                    <a:ea typeface="Roboto" panose="02000000000000000000" pitchFamily="2" charset="0"/>
                  </a:rPr>
                  <a:t>Strategic Foresight</a:t>
                </a:r>
              </a:p>
            </p:txBody>
          </p:sp>
          <p:grpSp>
            <p:nvGrpSpPr>
              <p:cNvPr id="9" name="Group 8"/>
              <p:cNvGrpSpPr/>
              <p:nvPr/>
            </p:nvGrpSpPr>
            <p:grpSpPr>
              <a:xfrm>
                <a:off x="2562745" y="1232537"/>
                <a:ext cx="2049798" cy="372724"/>
                <a:chOff x="1747703" y="1371161"/>
                <a:chExt cx="1094400" cy="578374"/>
              </a:xfrm>
            </p:grpSpPr>
            <p:sp>
              <p:nvSpPr>
                <p:cNvPr id="3" name="Rectangle 2"/>
                <p:cNvSpPr/>
                <p:nvPr/>
              </p:nvSpPr>
              <p:spPr>
                <a:xfrm>
                  <a:off x="1747703" y="1371161"/>
                  <a:ext cx="1094400" cy="578374"/>
                </a:xfrm>
                <a:prstGeom prst="rect">
                  <a:avLst/>
                </a:prstGeom>
                <a:solidFill>
                  <a:schemeClr val="accent3"/>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p:cNvSpPr txBox="1"/>
                <p:nvPr/>
              </p:nvSpPr>
              <p:spPr>
                <a:xfrm>
                  <a:off x="1845208" y="1421554"/>
                  <a:ext cx="900000" cy="429833"/>
                </a:xfrm>
                <a:prstGeom prst="rect">
                  <a:avLst/>
                </a:prstGeom>
                <a:ln w="3175">
                  <a:solidFill>
                    <a:schemeClr val="accent3"/>
                  </a:solidFill>
                </a:ln>
              </p:spPr>
              <p:txBody>
                <a:bodyPr wrap="square" rtlCol="0">
                  <a:spAutoFit/>
                </a:bodyPr>
                <a:lstStyle/>
                <a:p>
                  <a:pPr algn="ctr"/>
                  <a:r>
                    <a:rPr lang="en-CA" sz="1200" b="1" i="1" dirty="0">
                      <a:solidFill>
                        <a:schemeClr val="bg1"/>
                      </a:solidFill>
                    </a:rPr>
                    <a:t>External View</a:t>
                  </a:r>
                </a:p>
              </p:txBody>
            </p:sp>
          </p:grpSp>
        </p:grpSp>
        <p:grpSp>
          <p:nvGrpSpPr>
            <p:cNvPr id="16" name="Group 15"/>
            <p:cNvGrpSpPr/>
            <p:nvPr/>
          </p:nvGrpSpPr>
          <p:grpSpPr>
            <a:xfrm>
              <a:off x="2980345" y="5615160"/>
              <a:ext cx="2049798" cy="734257"/>
              <a:chOff x="2562745" y="1142300"/>
              <a:chExt cx="2049798" cy="734257"/>
            </a:xfrm>
          </p:grpSpPr>
          <p:sp>
            <p:nvSpPr>
              <p:cNvPr id="19" name="Rectangle 18"/>
              <p:cNvSpPr/>
              <p:nvPr/>
            </p:nvSpPr>
            <p:spPr>
              <a:xfrm>
                <a:off x="2682872" y="1142300"/>
                <a:ext cx="1685254" cy="46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a:solidFill>
                      <a:schemeClr val="accent4"/>
                    </a:solidFill>
                  </a:rPr>
                  <a:t>Ideation</a:t>
                </a:r>
              </a:p>
            </p:txBody>
          </p:sp>
          <p:sp>
            <p:nvSpPr>
              <p:cNvPr id="20" name="TextBox 19"/>
              <p:cNvSpPr txBox="1"/>
              <p:nvPr/>
            </p:nvSpPr>
            <p:spPr>
              <a:xfrm>
                <a:off x="2562745" y="1599558"/>
                <a:ext cx="2049798" cy="276999"/>
              </a:xfrm>
              <a:prstGeom prst="rect">
                <a:avLst/>
              </a:prstGeom>
              <a:noFill/>
              <a:ln>
                <a:solidFill>
                  <a:schemeClr val="accent3"/>
                </a:solidFill>
              </a:ln>
            </p:spPr>
            <p:txBody>
              <a:bodyPr wrap="square" rtlCol="0">
                <a:spAutoFit/>
              </a:bodyPr>
              <a:lstStyle/>
              <a:p>
                <a:pPr algn="ctr"/>
                <a:r>
                  <a:rPr lang="en-CA" sz="1200" dirty="0">
                    <a:ea typeface="Roboto" panose="02000000000000000000" pitchFamily="2" charset="0"/>
                  </a:rPr>
                  <a:t>Process Mapping</a:t>
                </a:r>
              </a:p>
            </p:txBody>
          </p:sp>
          <p:grpSp>
            <p:nvGrpSpPr>
              <p:cNvPr id="21" name="Group 20"/>
              <p:cNvGrpSpPr/>
              <p:nvPr/>
            </p:nvGrpSpPr>
            <p:grpSpPr>
              <a:xfrm>
                <a:off x="2562745" y="1232538"/>
                <a:ext cx="2049798" cy="372724"/>
                <a:chOff x="1747703" y="1371163"/>
                <a:chExt cx="1094400" cy="578374"/>
              </a:xfrm>
            </p:grpSpPr>
            <p:sp>
              <p:nvSpPr>
                <p:cNvPr id="22" name="Rectangle 21"/>
                <p:cNvSpPr/>
                <p:nvPr/>
              </p:nvSpPr>
              <p:spPr>
                <a:xfrm>
                  <a:off x="1747703" y="1371163"/>
                  <a:ext cx="1094400" cy="578374"/>
                </a:xfrm>
                <a:prstGeom prst="rect">
                  <a:avLst/>
                </a:prstGeom>
                <a:solidFill>
                  <a:schemeClr val="accent3"/>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TextBox 22"/>
                <p:cNvSpPr txBox="1"/>
                <p:nvPr/>
              </p:nvSpPr>
              <p:spPr>
                <a:xfrm>
                  <a:off x="1845208" y="1421554"/>
                  <a:ext cx="900000" cy="429833"/>
                </a:xfrm>
                <a:prstGeom prst="rect">
                  <a:avLst/>
                </a:prstGeom>
                <a:ln w="3175">
                  <a:solidFill>
                    <a:schemeClr val="accent3"/>
                  </a:solidFill>
                </a:ln>
              </p:spPr>
              <p:txBody>
                <a:bodyPr wrap="square" rtlCol="0">
                  <a:spAutoFit/>
                </a:bodyPr>
                <a:lstStyle/>
                <a:p>
                  <a:pPr algn="ctr"/>
                  <a:r>
                    <a:rPr lang="en-CA" sz="1200" b="1" i="1" dirty="0">
                      <a:solidFill>
                        <a:schemeClr val="bg1"/>
                      </a:solidFill>
                    </a:rPr>
                    <a:t>Internal View</a:t>
                  </a:r>
                </a:p>
              </p:txBody>
            </p:sp>
          </p:grpSp>
        </p:grpSp>
        <p:sp>
          <p:nvSpPr>
            <p:cNvPr id="24" name="Curved Right Arrow 23"/>
            <p:cNvSpPr/>
            <p:nvPr/>
          </p:nvSpPr>
          <p:spPr>
            <a:xfrm rot="5400000" flipH="1">
              <a:off x="3640158" y="4757825"/>
              <a:ext cx="605882" cy="947785"/>
            </a:xfrm>
            <a:prstGeom prst="curvedRightArrow">
              <a:avLst>
                <a:gd name="adj1" fmla="val 50000"/>
                <a:gd name="adj2" fmla="val 50000"/>
                <a:gd name="adj3" fmla="val 2500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29" name="TextBox 28"/>
          <p:cNvSpPr txBox="1"/>
          <p:nvPr/>
        </p:nvSpPr>
        <p:spPr>
          <a:xfrm rot="16200000">
            <a:off x="7187044" y="363631"/>
            <a:ext cx="461665" cy="2580194"/>
          </a:xfrm>
          <a:prstGeom prst="rect">
            <a:avLst/>
          </a:prstGeom>
          <a:noFill/>
        </p:spPr>
        <p:txBody>
          <a:bodyPr vert="vert" wrap="none" rtlCol="0">
            <a:spAutoFit/>
          </a:bodyPr>
          <a:lstStyle/>
          <a:p>
            <a:r>
              <a:rPr lang="en-CA" b="1" dirty="0"/>
              <a:t>Focus of this blueprint</a:t>
            </a:r>
          </a:p>
        </p:txBody>
      </p:sp>
      <p:sp>
        <p:nvSpPr>
          <p:cNvPr id="52" name="TextBox 51"/>
          <p:cNvSpPr txBox="1"/>
          <p:nvPr/>
        </p:nvSpPr>
        <p:spPr>
          <a:xfrm>
            <a:off x="6392978" y="5813473"/>
            <a:ext cx="2049798" cy="276999"/>
          </a:xfrm>
          <a:prstGeom prst="rect">
            <a:avLst/>
          </a:prstGeom>
          <a:noFill/>
          <a:ln>
            <a:solidFill>
              <a:schemeClr val="accent3"/>
            </a:solidFill>
          </a:ln>
        </p:spPr>
        <p:txBody>
          <a:bodyPr wrap="square" rtlCol="0">
            <a:spAutoFit/>
          </a:bodyPr>
          <a:lstStyle/>
          <a:p>
            <a:pPr algn="ctr"/>
            <a:r>
              <a:rPr lang="en-CA" sz="1200" dirty="0">
                <a:ea typeface="Roboto" panose="02000000000000000000" pitchFamily="2" charset="0"/>
              </a:rPr>
              <a:t>Positive Innovation</a:t>
            </a:r>
          </a:p>
        </p:txBody>
      </p:sp>
      <p:sp>
        <p:nvSpPr>
          <p:cNvPr id="35" name="Rectangle 34"/>
          <p:cNvSpPr/>
          <p:nvPr/>
        </p:nvSpPr>
        <p:spPr>
          <a:xfrm rot="19017865">
            <a:off x="6242040" y="3415877"/>
            <a:ext cx="420383" cy="499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35"/>
          <p:cNvSpPr/>
          <p:nvPr/>
        </p:nvSpPr>
        <p:spPr>
          <a:xfrm rot="13475076">
            <a:off x="6249231" y="4288688"/>
            <a:ext cx="420383" cy="499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Rectangle 36"/>
          <p:cNvSpPr/>
          <p:nvPr/>
        </p:nvSpPr>
        <p:spPr>
          <a:xfrm>
            <a:off x="7983508" y="4313569"/>
            <a:ext cx="233916" cy="251891"/>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Rectangle 37"/>
          <p:cNvSpPr/>
          <p:nvPr/>
        </p:nvSpPr>
        <p:spPr>
          <a:xfrm>
            <a:off x="8012081" y="3656333"/>
            <a:ext cx="233916" cy="251891"/>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Rectangle 38"/>
          <p:cNvSpPr/>
          <p:nvPr/>
        </p:nvSpPr>
        <p:spPr>
          <a:xfrm>
            <a:off x="6784657" y="4499132"/>
            <a:ext cx="1352861" cy="230402"/>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Rectangle 39"/>
          <p:cNvSpPr/>
          <p:nvPr/>
        </p:nvSpPr>
        <p:spPr>
          <a:xfrm>
            <a:off x="6922303" y="4674356"/>
            <a:ext cx="1123448" cy="230402"/>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Rectangle 40"/>
          <p:cNvSpPr/>
          <p:nvPr/>
        </p:nvSpPr>
        <p:spPr>
          <a:xfrm>
            <a:off x="6784304" y="3492505"/>
            <a:ext cx="1352861" cy="230402"/>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Rectangle 41"/>
          <p:cNvSpPr/>
          <p:nvPr/>
        </p:nvSpPr>
        <p:spPr>
          <a:xfrm>
            <a:off x="6915845" y="3282845"/>
            <a:ext cx="1123448" cy="230402"/>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Rectangle 42"/>
          <p:cNvSpPr/>
          <p:nvPr/>
        </p:nvSpPr>
        <p:spPr>
          <a:xfrm>
            <a:off x="8351145" y="3950594"/>
            <a:ext cx="180975" cy="2683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Rectangle 43"/>
          <p:cNvSpPr/>
          <p:nvPr/>
        </p:nvSpPr>
        <p:spPr>
          <a:xfrm>
            <a:off x="7974825" y="3190186"/>
            <a:ext cx="133350" cy="1853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Rectangle 44"/>
          <p:cNvSpPr/>
          <p:nvPr/>
        </p:nvSpPr>
        <p:spPr>
          <a:xfrm>
            <a:off x="6666805" y="4322346"/>
            <a:ext cx="157452" cy="256210"/>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6" name="Group 45"/>
          <p:cNvGrpSpPr/>
          <p:nvPr/>
        </p:nvGrpSpPr>
        <p:grpSpPr>
          <a:xfrm>
            <a:off x="6011760" y="2650535"/>
            <a:ext cx="2961051" cy="2925775"/>
            <a:chOff x="7812442" y="904274"/>
            <a:chExt cx="3071061" cy="2954366"/>
          </a:xfrm>
        </p:grpSpPr>
        <p:grpSp>
          <p:nvGrpSpPr>
            <p:cNvPr id="47" name="Group 46"/>
            <p:cNvGrpSpPr/>
            <p:nvPr/>
          </p:nvGrpSpPr>
          <p:grpSpPr>
            <a:xfrm>
              <a:off x="7812442" y="904274"/>
              <a:ext cx="2639875" cy="2954366"/>
              <a:chOff x="5847252" y="2367759"/>
              <a:chExt cx="2639873" cy="2954367"/>
            </a:xfrm>
          </p:grpSpPr>
          <p:pic>
            <p:nvPicPr>
              <p:cNvPr id="49" name="Picture 48"/>
              <p:cNvPicPr>
                <a:picLocks noChangeAspect="1"/>
              </p:cNvPicPr>
              <p:nvPr/>
            </p:nvPicPr>
            <p:blipFill>
              <a:blip r:embed="rId3"/>
              <a:stretch>
                <a:fillRect/>
              </a:stretch>
            </p:blipFill>
            <p:spPr>
              <a:xfrm>
                <a:off x="6266728" y="2757100"/>
                <a:ext cx="2220397" cy="2330499"/>
              </a:xfrm>
              <a:prstGeom prst="rect">
                <a:avLst/>
              </a:prstGeom>
            </p:spPr>
          </p:pic>
          <p:sp>
            <p:nvSpPr>
              <p:cNvPr id="50" name="TextBox 49"/>
              <p:cNvSpPr txBox="1"/>
              <p:nvPr/>
            </p:nvSpPr>
            <p:spPr>
              <a:xfrm rot="18796396">
                <a:off x="5828248" y="2386763"/>
                <a:ext cx="2539959" cy="2501951"/>
              </a:xfrm>
              <a:prstGeom prst="rect">
                <a:avLst/>
              </a:prstGeom>
              <a:noFill/>
            </p:spPr>
            <p:txBody>
              <a:bodyPr wrap="none" rtlCol="0">
                <a:prstTxWarp prst="textArchDown">
                  <a:avLst/>
                </a:prstTxWarp>
                <a:spAutoFit/>
              </a:bodyPr>
              <a:lstStyle/>
              <a:p>
                <a:pPr algn="ctr"/>
                <a:r>
                  <a:rPr lang="en-US" sz="1200" dirty="0">
                    <a:ln w="0"/>
                    <a:effectLst>
                      <a:outerShdw blurRad="38100" dist="19050" dir="2700000" algn="tl" rotWithShape="0">
                        <a:schemeClr val="dk1">
                          <a:alpha val="40000"/>
                        </a:schemeClr>
                      </a:outerShdw>
                    </a:effectLst>
                  </a:rPr>
                  <a:t>Idea</a:t>
                </a:r>
                <a:r>
                  <a:rPr lang="en-US" sz="1467" dirty="0">
                    <a:ln w="0"/>
                    <a:effectLst>
                      <a:outerShdw blurRad="38100" dist="19050" dir="2700000" algn="tl" rotWithShape="0">
                        <a:schemeClr val="dk1">
                          <a:alpha val="40000"/>
                        </a:schemeClr>
                      </a:outerShdw>
                    </a:effectLst>
                  </a:rPr>
                  <a:t> </a:t>
                </a:r>
                <a:r>
                  <a:rPr lang="en-US" sz="1200" dirty="0">
                    <a:ln w="0"/>
                    <a:effectLst>
                      <a:outerShdw blurRad="38100" dist="19050" dir="2700000" algn="tl" rotWithShape="0">
                        <a:schemeClr val="dk1">
                          <a:alpha val="40000"/>
                        </a:schemeClr>
                      </a:outerShdw>
                    </a:effectLst>
                  </a:rPr>
                  <a:t>Promotion</a:t>
                </a:r>
                <a:endParaRPr lang="en-US" sz="1467" dirty="0">
                  <a:solidFill>
                    <a:schemeClr val="bg1"/>
                  </a:solidFill>
                </a:endParaRPr>
              </a:p>
            </p:txBody>
          </p:sp>
          <p:sp>
            <p:nvSpPr>
              <p:cNvPr id="51" name="TextBox 50"/>
              <p:cNvSpPr txBox="1"/>
              <p:nvPr/>
            </p:nvSpPr>
            <p:spPr>
              <a:xfrm rot="1084592">
                <a:off x="6008705" y="2940999"/>
                <a:ext cx="2417306" cy="2381127"/>
              </a:xfrm>
              <a:prstGeom prst="rect">
                <a:avLst/>
              </a:prstGeom>
              <a:noFill/>
            </p:spPr>
            <p:txBody>
              <a:bodyPr wrap="none" rtlCol="0">
                <a:prstTxWarp prst="textArchUp">
                  <a:avLst/>
                </a:prstTxWarp>
                <a:spAutoFit/>
              </a:bodyPr>
              <a:lstStyle/>
              <a:p>
                <a:pPr algn="ctr"/>
                <a:r>
                  <a:rPr lang="en-US" sz="1200" dirty="0">
                    <a:ln w="0"/>
                    <a:solidFill>
                      <a:schemeClr val="bg1"/>
                    </a:solidFill>
                    <a:effectLst>
                      <a:outerShdw blurRad="38100" dist="19050" dir="2700000" algn="tl" rotWithShape="0">
                        <a:schemeClr val="dk1">
                          <a:alpha val="40000"/>
                        </a:schemeClr>
                      </a:outerShdw>
                    </a:effectLst>
                  </a:rPr>
                  <a:t>Idea Generation</a:t>
                </a:r>
              </a:p>
            </p:txBody>
          </p:sp>
        </p:grpSp>
        <p:sp>
          <p:nvSpPr>
            <p:cNvPr id="48" name="TextBox 47"/>
            <p:cNvSpPr txBox="1"/>
            <p:nvPr/>
          </p:nvSpPr>
          <p:spPr>
            <a:xfrm rot="4313080">
              <a:off x="8362546" y="1028031"/>
              <a:ext cx="2501949" cy="2539964"/>
            </a:xfrm>
            <a:prstGeom prst="rect">
              <a:avLst/>
            </a:prstGeom>
            <a:noFill/>
          </p:spPr>
          <p:txBody>
            <a:bodyPr wrap="none" rtlCol="0">
              <a:prstTxWarp prst="textArchDown">
                <a:avLst/>
              </a:prstTxWarp>
              <a:spAutoFit/>
            </a:bodyPr>
            <a:lstStyle/>
            <a:p>
              <a:pPr algn="ctr"/>
              <a:r>
                <a:rPr lang="en-US" sz="1200" dirty="0">
                  <a:ln w="0"/>
                  <a:effectLst>
                    <a:outerShdw blurRad="38100" dist="19050" dir="2700000" algn="tl" rotWithShape="0">
                      <a:schemeClr val="dk1">
                        <a:alpha val="40000"/>
                      </a:schemeClr>
                    </a:outerShdw>
                  </a:effectLst>
                </a:rPr>
                <a:t>Idea Realization</a:t>
              </a:r>
            </a:p>
          </p:txBody>
        </p:sp>
      </p:grpSp>
      <p:sp>
        <p:nvSpPr>
          <p:cNvPr id="53" name="Rectangle 52"/>
          <p:cNvSpPr/>
          <p:nvPr/>
        </p:nvSpPr>
        <p:spPr>
          <a:xfrm>
            <a:off x="6392978" y="5446452"/>
            <a:ext cx="2049798" cy="372724"/>
          </a:xfrm>
          <a:prstGeom prst="rect">
            <a:avLst/>
          </a:prstGeom>
          <a:solidFill>
            <a:schemeClr val="accent3"/>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TextBox 53"/>
          <p:cNvSpPr txBox="1"/>
          <p:nvPr/>
        </p:nvSpPr>
        <p:spPr>
          <a:xfrm>
            <a:off x="6575604" y="5478927"/>
            <a:ext cx="1685689" cy="276999"/>
          </a:xfrm>
          <a:prstGeom prst="rect">
            <a:avLst/>
          </a:prstGeom>
          <a:ln w="3175">
            <a:solidFill>
              <a:schemeClr val="accent3"/>
            </a:solidFill>
          </a:ln>
        </p:spPr>
        <p:txBody>
          <a:bodyPr wrap="square" rtlCol="0">
            <a:spAutoFit/>
          </a:bodyPr>
          <a:lstStyle/>
          <a:p>
            <a:pPr algn="ctr"/>
            <a:r>
              <a:rPr lang="en-CA" sz="1200" b="1" i="1" dirty="0">
                <a:solidFill>
                  <a:schemeClr val="bg1"/>
                </a:solidFill>
              </a:rPr>
              <a:t>Psychological View</a:t>
            </a:r>
          </a:p>
        </p:txBody>
      </p:sp>
      <p:sp>
        <p:nvSpPr>
          <p:cNvPr id="55" name="TextBox 54"/>
          <p:cNvSpPr txBox="1"/>
          <p:nvPr/>
        </p:nvSpPr>
        <p:spPr>
          <a:xfrm>
            <a:off x="6392978" y="2419226"/>
            <a:ext cx="2049798" cy="276999"/>
          </a:xfrm>
          <a:prstGeom prst="rect">
            <a:avLst/>
          </a:prstGeom>
          <a:noFill/>
          <a:ln>
            <a:solidFill>
              <a:schemeClr val="accent3"/>
            </a:solidFill>
          </a:ln>
        </p:spPr>
        <p:txBody>
          <a:bodyPr wrap="square" rtlCol="0">
            <a:spAutoFit/>
          </a:bodyPr>
          <a:lstStyle/>
          <a:p>
            <a:pPr algn="ctr"/>
            <a:r>
              <a:rPr lang="en-CA" sz="1200" dirty="0">
                <a:ea typeface="Roboto" panose="02000000000000000000" pitchFamily="2" charset="0"/>
              </a:rPr>
              <a:t>Innovation Capabilities</a:t>
            </a:r>
          </a:p>
        </p:txBody>
      </p:sp>
      <p:sp>
        <p:nvSpPr>
          <p:cNvPr id="56" name="Rectangle 55"/>
          <p:cNvSpPr/>
          <p:nvPr/>
        </p:nvSpPr>
        <p:spPr>
          <a:xfrm>
            <a:off x="6392978" y="2052206"/>
            <a:ext cx="2049798" cy="372724"/>
          </a:xfrm>
          <a:prstGeom prst="rect">
            <a:avLst/>
          </a:prstGeom>
          <a:solidFill>
            <a:schemeClr val="accent3"/>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7" name="TextBox 56"/>
          <p:cNvSpPr txBox="1"/>
          <p:nvPr/>
        </p:nvSpPr>
        <p:spPr>
          <a:xfrm>
            <a:off x="6575604" y="2084680"/>
            <a:ext cx="1685689" cy="276999"/>
          </a:xfrm>
          <a:prstGeom prst="rect">
            <a:avLst/>
          </a:prstGeom>
          <a:ln w="3175">
            <a:solidFill>
              <a:schemeClr val="accent3"/>
            </a:solidFill>
          </a:ln>
        </p:spPr>
        <p:txBody>
          <a:bodyPr wrap="square" rtlCol="0">
            <a:spAutoFit/>
          </a:bodyPr>
          <a:lstStyle/>
          <a:p>
            <a:pPr algn="ctr"/>
            <a:r>
              <a:rPr lang="en-CA" sz="1200" b="1" i="1" dirty="0">
                <a:solidFill>
                  <a:schemeClr val="bg1"/>
                </a:solidFill>
              </a:rPr>
              <a:t>Portfolio View</a:t>
            </a:r>
          </a:p>
        </p:txBody>
      </p:sp>
      <p:sp>
        <p:nvSpPr>
          <p:cNvPr id="15" name="Title 14"/>
          <p:cNvSpPr>
            <a:spLocks noGrp="1"/>
          </p:cNvSpPr>
          <p:nvPr>
            <p:ph type="title"/>
          </p:nvPr>
        </p:nvSpPr>
        <p:spPr/>
        <p:txBody>
          <a:bodyPr/>
          <a:lstStyle/>
          <a:p>
            <a:r>
              <a:rPr lang="en-CA" dirty="0"/>
              <a:t>Improve the iterative process of innovation by analyzing innovation capabilities and positive innovation levels</a:t>
            </a:r>
            <a:endParaRPr lang="en-US" dirty="0"/>
          </a:p>
        </p:txBody>
      </p:sp>
      <p:grpSp>
        <p:nvGrpSpPr>
          <p:cNvPr id="58" name="Group 57"/>
          <p:cNvGrpSpPr/>
          <p:nvPr/>
        </p:nvGrpSpPr>
        <p:grpSpPr>
          <a:xfrm>
            <a:off x="-10926" y="6519972"/>
            <a:ext cx="9154925" cy="338028"/>
            <a:chOff x="-10926" y="6519972"/>
            <a:chExt cx="9154925" cy="338028"/>
          </a:xfrm>
        </p:grpSpPr>
        <p:sp>
          <p:nvSpPr>
            <p:cNvPr id="59" name="Rectangle 58"/>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60" name="Rectangle 5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871539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816620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43920" y="2309911"/>
            <a:ext cx="6589368" cy="4034438"/>
          </a:xfrm>
          <a:prstGeom prst="rect">
            <a:avLst/>
          </a:prstGeom>
        </p:spPr>
        <p:txBody>
          <a:bodyPr wrap="square" rtlCol="0">
            <a:spAutoFit/>
          </a:bodyPr>
          <a:lstStyle/>
          <a:p>
            <a:pPr>
              <a:spcAft>
                <a:spcPts val="500"/>
              </a:spcAft>
            </a:pPr>
            <a:r>
              <a:rPr lang="en-CA" i="1" dirty="0">
                <a:solidFill>
                  <a:schemeClr val="bg1"/>
                </a:solidFill>
                <a:latin typeface="+mj-lt"/>
              </a:rPr>
              <a:t>Innovation is not about new shiny things or high risk initiatives with low expectations of implementation. Instead, it is about a shift – a shift in ideas, culture change, roles, delivery, customer </a:t>
            </a:r>
            <a:r>
              <a:rPr lang="en-CA" i="1" dirty="0" smtClean="0">
                <a:solidFill>
                  <a:schemeClr val="bg1"/>
                </a:solidFill>
                <a:latin typeface="+mj-lt"/>
              </a:rPr>
              <a:t>expectations </a:t>
            </a:r>
            <a:r>
              <a:rPr lang="en-CA" i="1" dirty="0">
                <a:solidFill>
                  <a:schemeClr val="bg1"/>
                </a:solidFill>
                <a:latin typeface="+mj-lt"/>
              </a:rPr>
              <a:t>and making a difference. We innovate every day, from </a:t>
            </a:r>
            <a:r>
              <a:rPr lang="en-CA" i="1" dirty="0" smtClean="0">
                <a:solidFill>
                  <a:schemeClr val="bg1"/>
                </a:solidFill>
                <a:latin typeface="+mj-lt"/>
              </a:rPr>
              <a:t>low-hanging </a:t>
            </a:r>
            <a:r>
              <a:rPr lang="en-CA" i="1" dirty="0">
                <a:solidFill>
                  <a:schemeClr val="bg1"/>
                </a:solidFill>
                <a:latin typeface="+mj-lt"/>
              </a:rPr>
              <a:t>fruit to major transformations. What we need in order to mature to the next level towards a continuous cycle of innovation for any type of </a:t>
            </a:r>
            <a:r>
              <a:rPr lang="en-CA" i="1" dirty="0" smtClean="0">
                <a:solidFill>
                  <a:schemeClr val="bg1"/>
                </a:solidFill>
                <a:latin typeface="+mj-lt"/>
              </a:rPr>
              <a:t>entity </a:t>
            </a:r>
            <a:r>
              <a:rPr lang="en-CA" i="1" dirty="0">
                <a:solidFill>
                  <a:schemeClr val="bg1"/>
                </a:solidFill>
                <a:latin typeface="+mj-lt"/>
              </a:rPr>
              <a:t>is to have a blended approach to balance risk with opportunity, positive thinking with organizational </a:t>
            </a:r>
            <a:r>
              <a:rPr lang="en-CA" i="1" dirty="0" smtClean="0">
                <a:solidFill>
                  <a:schemeClr val="bg1"/>
                </a:solidFill>
                <a:latin typeface="+mj-lt"/>
              </a:rPr>
              <a:t>support, </a:t>
            </a:r>
            <a:r>
              <a:rPr lang="en-CA" i="1" dirty="0">
                <a:solidFill>
                  <a:schemeClr val="bg1"/>
                </a:solidFill>
                <a:latin typeface="+mj-lt"/>
              </a:rPr>
              <a:t>and a focus on strengths and values – in essence, to think like an incubator. </a:t>
            </a:r>
          </a:p>
          <a:p>
            <a:pPr>
              <a:spcAft>
                <a:spcPts val="500"/>
              </a:spcAft>
            </a:pPr>
            <a:r>
              <a:rPr lang="en-CA" i="1" dirty="0">
                <a:solidFill>
                  <a:schemeClr val="bg1"/>
                </a:solidFill>
                <a:latin typeface="+mj-lt"/>
              </a:rPr>
              <a:t/>
            </a:r>
            <a:br>
              <a:rPr lang="en-CA" i="1" dirty="0">
                <a:solidFill>
                  <a:schemeClr val="bg1"/>
                </a:solidFill>
                <a:latin typeface="+mj-lt"/>
              </a:rPr>
            </a:br>
            <a:r>
              <a:rPr lang="en-CA" b="1" i="1" dirty="0">
                <a:solidFill>
                  <a:schemeClr val="bg1"/>
                </a:solidFill>
                <a:latin typeface="+mj-lt"/>
              </a:rPr>
              <a:t/>
            </a:r>
            <a:br>
              <a:rPr lang="en-CA" b="1" i="1" dirty="0">
                <a:solidFill>
                  <a:schemeClr val="bg1"/>
                </a:solidFill>
                <a:latin typeface="+mj-lt"/>
              </a:rPr>
            </a:br>
            <a:endParaRPr lang="en-CA" b="1" i="1" dirty="0">
              <a:solidFill>
                <a:schemeClr val="bg1"/>
              </a:solidFill>
              <a:latin typeface="+mj-lt"/>
            </a:endParaRPr>
          </a:p>
        </p:txBody>
      </p:sp>
      <p:sp>
        <p:nvSpPr>
          <p:cNvPr id="3" name="TextBox 2"/>
          <p:cNvSpPr txBox="1"/>
          <p:nvPr/>
        </p:nvSpPr>
        <p:spPr>
          <a:xfrm>
            <a:off x="2648406" y="5345130"/>
            <a:ext cx="5190390" cy="954107"/>
          </a:xfrm>
          <a:prstGeom prst="rect">
            <a:avLst/>
          </a:prstGeom>
        </p:spPr>
        <p:txBody>
          <a:bodyPr wrap="square" rtlCol="0">
            <a:spAutoFit/>
          </a:bodyPr>
          <a:lstStyle/>
          <a:p>
            <a:pPr algn="r"/>
            <a:r>
              <a:rPr lang="en-CA" sz="1400" b="1" dirty="0">
                <a:solidFill>
                  <a:schemeClr val="bg1"/>
                </a:solidFill>
              </a:rPr>
              <a:t>Dave Wallace, </a:t>
            </a:r>
          </a:p>
          <a:p>
            <a:pPr algn="r"/>
            <a:r>
              <a:rPr lang="en-CA" sz="1400" dirty="0">
                <a:solidFill>
                  <a:schemeClr val="bg1"/>
                </a:solidFill>
              </a:rPr>
              <a:t>Senior Research Director and </a:t>
            </a:r>
          </a:p>
          <a:p>
            <a:pPr algn="r"/>
            <a:r>
              <a:rPr lang="en-CA" sz="1400" dirty="0">
                <a:solidFill>
                  <a:schemeClr val="bg1"/>
                </a:solidFill>
              </a:rPr>
              <a:t>Executive Advisor, CIO Practice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429557"/>
            <a:ext cx="7519625" cy="646331"/>
          </a:xfrm>
          <a:prstGeom prst="rect">
            <a:avLst/>
          </a:prstGeom>
        </p:spPr>
        <p:txBody>
          <a:bodyPr wrap="square" rtlCol="0">
            <a:spAutoFit/>
          </a:bodyPr>
          <a:lstStyle/>
          <a:p>
            <a:r>
              <a:rPr lang="en-CA" b="1" dirty="0">
                <a:solidFill>
                  <a:schemeClr val="bg1"/>
                </a:solidFill>
              </a:rPr>
              <a:t>Innovation maturity is about positive change, proactiveness, and being an ongoing opportunity catalyst. Take it to the next level! </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2045764"/>
            <a:ext cx="598068" cy="528294"/>
          </a:xfrm>
          <a:prstGeom prst="rect">
            <a:avLst/>
          </a:prstGeom>
        </p:spPr>
      </p:pic>
      <p:pic>
        <p:nvPicPr>
          <p:cNvPr id="9" name="Picture 105"/>
          <p:cNvPicPr>
            <a:picLocks noChangeAspect="1"/>
          </p:cNvPicPr>
          <p:nvPr/>
        </p:nvPicPr>
        <p:blipFill>
          <a:blip r:embed="rId3"/>
          <a:stretch>
            <a:fillRect/>
          </a:stretch>
        </p:blipFill>
        <p:spPr>
          <a:xfrm>
            <a:off x="7528970" y="4887768"/>
            <a:ext cx="619651" cy="457362"/>
          </a:xfrm>
          <a:prstGeom prst="rect">
            <a:avLst/>
          </a:prstGeom>
        </p:spPr>
      </p:pic>
      <p:grpSp>
        <p:nvGrpSpPr>
          <p:cNvPr id="10" name="Group 9"/>
          <p:cNvGrpSpPr/>
          <p:nvPr/>
        </p:nvGrpSpPr>
        <p:grpSpPr>
          <a:xfrm>
            <a:off x="-10926" y="6519972"/>
            <a:ext cx="9154925" cy="338028"/>
            <a:chOff x="-10926" y="6519972"/>
            <a:chExt cx="9154925" cy="338028"/>
          </a:xfrm>
        </p:grpSpPr>
        <p:sp>
          <p:nvSpPr>
            <p:cNvPr id="11" name="Rectangle 1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CIOs</a:t>
            </a:r>
          </a:p>
          <a:p>
            <a:r>
              <a:rPr lang="en-US" dirty="0"/>
              <a:t>IT Directors</a:t>
            </a:r>
          </a:p>
          <a:p>
            <a:r>
              <a:rPr lang="en-US" dirty="0"/>
              <a:t>Lead or Enterprise Architects</a:t>
            </a:r>
          </a:p>
          <a:p>
            <a:r>
              <a:rPr lang="en-US" dirty="0"/>
              <a:t>Senior IT Managers</a:t>
            </a:r>
          </a:p>
        </p:txBody>
      </p:sp>
      <p:sp>
        <p:nvSpPr>
          <p:cNvPr id="14" name="Text Placeholder 13"/>
          <p:cNvSpPr>
            <a:spLocks noGrp="1"/>
          </p:cNvSpPr>
          <p:nvPr>
            <p:ph type="body" sz="quarter" idx="26"/>
          </p:nvPr>
        </p:nvSpPr>
        <p:spPr>
          <a:xfrm>
            <a:off x="4835436" y="1607231"/>
            <a:ext cx="4041648" cy="2225860"/>
          </a:xfrm>
        </p:spPr>
        <p:txBody>
          <a:bodyPr/>
          <a:lstStyle/>
          <a:p>
            <a:r>
              <a:rPr lang="en-US" dirty="0"/>
              <a:t>Assess and gauge the success of the innovation initiatives in your innovation </a:t>
            </a:r>
            <a:r>
              <a:rPr lang="en-US" dirty="0" smtClean="0"/>
              <a:t>portfolio.</a:t>
            </a:r>
            <a:endParaRPr lang="en-US" dirty="0"/>
          </a:p>
          <a:p>
            <a:r>
              <a:rPr lang="en-US" dirty="0"/>
              <a:t>Evaluate the leadership skills needed to improve and grow your innovation </a:t>
            </a:r>
            <a:r>
              <a:rPr lang="en-US" dirty="0" smtClean="0"/>
              <a:t>program.</a:t>
            </a:r>
            <a:endParaRPr lang="en-US" dirty="0"/>
          </a:p>
          <a:p>
            <a:r>
              <a:rPr lang="en-US" dirty="0"/>
              <a:t>Understand the risks and the opportunities to evolve your innovation program to the next level and to ensure your IT strategy is positioning IT as a forward innovative </a:t>
            </a:r>
            <a:r>
              <a:rPr lang="en-US" dirty="0" smtClean="0"/>
              <a:t>leader.</a:t>
            </a:r>
            <a:endParaRPr lang="en-US" dirty="0"/>
          </a:p>
        </p:txBody>
      </p:sp>
      <p:sp>
        <p:nvSpPr>
          <p:cNvPr id="15" name="Text Placeholder 14"/>
          <p:cNvSpPr>
            <a:spLocks noGrp="1"/>
          </p:cNvSpPr>
          <p:nvPr>
            <p:ph type="body" sz="quarter" idx="27"/>
          </p:nvPr>
        </p:nvSpPr>
        <p:spPr/>
        <p:txBody>
          <a:bodyPr/>
          <a:lstStyle/>
          <a:p>
            <a:r>
              <a:rPr lang="en-US" dirty="0"/>
              <a:t>IT Managers</a:t>
            </a:r>
          </a:p>
          <a:p>
            <a:r>
              <a:rPr lang="en-US" dirty="0"/>
              <a:t>IT Staff</a:t>
            </a:r>
          </a:p>
          <a:p>
            <a:r>
              <a:rPr lang="en-US" dirty="0"/>
              <a:t>Business Stakeholders</a:t>
            </a:r>
          </a:p>
          <a:p>
            <a:r>
              <a:rPr lang="en-US" dirty="0"/>
              <a:t>IT Partners</a:t>
            </a:r>
          </a:p>
        </p:txBody>
      </p:sp>
      <p:sp>
        <p:nvSpPr>
          <p:cNvPr id="16" name="Text Placeholder 15"/>
          <p:cNvSpPr>
            <a:spLocks noGrp="1"/>
          </p:cNvSpPr>
          <p:nvPr>
            <p:ph type="body" sz="quarter" idx="28"/>
          </p:nvPr>
        </p:nvSpPr>
        <p:spPr>
          <a:xfrm>
            <a:off x="4830836" y="4248103"/>
            <a:ext cx="4041648" cy="2134224"/>
          </a:xfrm>
        </p:spPr>
        <p:txBody>
          <a:bodyPr/>
          <a:lstStyle/>
          <a:p>
            <a:r>
              <a:rPr lang="en-US" dirty="0"/>
              <a:t>Gain a measured understanding of the innovations underway and </a:t>
            </a:r>
            <a:r>
              <a:rPr lang="en-US" dirty="0" smtClean="0"/>
              <a:t>planned.</a:t>
            </a:r>
            <a:endParaRPr lang="en-US" dirty="0"/>
          </a:p>
          <a:p>
            <a:r>
              <a:rPr lang="en-US" dirty="0"/>
              <a:t>Provide senior management </a:t>
            </a:r>
            <a:r>
              <a:rPr lang="en-US" dirty="0" smtClean="0"/>
              <a:t>with a </a:t>
            </a:r>
            <a:r>
              <a:rPr lang="en-US" dirty="0"/>
              <a:t>report card on the innovation </a:t>
            </a:r>
            <a:r>
              <a:rPr lang="en-US" dirty="0" smtClean="0"/>
              <a:t>program.</a:t>
            </a:r>
            <a:endParaRPr lang="en-US" dirty="0"/>
          </a:p>
          <a:p>
            <a:r>
              <a:rPr lang="en-US" dirty="0"/>
              <a:t>Provide an opportunity for business stakeholders to play an active role in leveraging the results </a:t>
            </a:r>
            <a:r>
              <a:rPr lang="en-US" dirty="0" smtClean="0"/>
              <a:t>of </a:t>
            </a:r>
            <a:r>
              <a:rPr lang="en-US" dirty="0"/>
              <a:t>innovation to advance their </a:t>
            </a:r>
            <a:r>
              <a:rPr lang="en-US" dirty="0" smtClean="0"/>
              <a:t>strategies.</a:t>
            </a:r>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70144"/>
            <a:ext cx="5257800" cy="1078992"/>
          </a:xfrm>
        </p:spPr>
        <p:txBody>
          <a:bodyPr/>
          <a:lstStyle/>
          <a:p>
            <a:r>
              <a:rPr lang="en-US" dirty="0"/>
              <a:t>Customers are not waiting – they are insisting on change now. </a:t>
            </a:r>
            <a:r>
              <a:rPr lang="en-US" dirty="0" smtClean="0"/>
              <a:t>The </a:t>
            </a:r>
            <a:r>
              <a:rPr lang="en-US" dirty="0"/>
              <a:t>recent litany of business failures and the ongoing demand for improved services means that “not in my </a:t>
            </a:r>
            <a:r>
              <a:rPr lang="en-US" dirty="0" smtClean="0"/>
              <a:t>backyard</a:t>
            </a:r>
            <a:r>
              <a:rPr lang="en-US" dirty="0"/>
              <a:t>” will mean no </a:t>
            </a:r>
            <a:r>
              <a:rPr lang="en-US" dirty="0" smtClean="0"/>
              <a:t>backyard</a:t>
            </a:r>
            <a:r>
              <a:rPr lang="en-US" dirty="0"/>
              <a:t>.</a:t>
            </a:r>
          </a:p>
          <a:p>
            <a:r>
              <a:rPr lang="en-US" dirty="0"/>
              <a:t>Positive innovation is about achieving tomorrow’s success today, where everyone is a leader and ideas and people can flourish – in every sector.</a:t>
            </a:r>
          </a:p>
        </p:txBody>
      </p:sp>
      <p:sp>
        <p:nvSpPr>
          <p:cNvPr id="4" name="Text Placeholder 3"/>
          <p:cNvSpPr>
            <a:spLocks noGrp="1"/>
          </p:cNvSpPr>
          <p:nvPr>
            <p:ph type="body" sz="quarter" idx="11"/>
          </p:nvPr>
        </p:nvSpPr>
        <p:spPr>
          <a:xfrm>
            <a:off x="247848" y="3043583"/>
            <a:ext cx="5257800" cy="1076983"/>
          </a:xfrm>
        </p:spPr>
        <p:txBody>
          <a:bodyPr/>
          <a:lstStyle/>
          <a:p>
            <a:r>
              <a:rPr lang="en-US" dirty="0"/>
              <a:t>Many innovation programs are not delivering value at a time when change is constant and is impacting both public and private sector organizations.</a:t>
            </a:r>
          </a:p>
          <a:p>
            <a:r>
              <a:rPr lang="en-US" dirty="0"/>
              <a:t>Organizations are not well positioned in terms of leadership skills to advance their innovation programs.</a:t>
            </a:r>
          </a:p>
          <a:p>
            <a:endParaRPr lang="en-US" dirty="0"/>
          </a:p>
        </p:txBody>
      </p:sp>
      <p:sp>
        <p:nvSpPr>
          <p:cNvPr id="5" name="Text Placeholder 4"/>
          <p:cNvSpPr>
            <a:spLocks noGrp="1"/>
          </p:cNvSpPr>
          <p:nvPr>
            <p:ph type="body" sz="quarter" idx="12"/>
          </p:nvPr>
        </p:nvSpPr>
        <p:spPr>
          <a:xfrm>
            <a:off x="247848" y="4497412"/>
            <a:ext cx="8623607" cy="1971967"/>
          </a:xfrm>
          <a:solidFill>
            <a:schemeClr val="bg1"/>
          </a:solidFill>
        </p:spPr>
        <p:txBody>
          <a:bodyPr/>
          <a:lstStyle/>
          <a:p>
            <a:r>
              <a:rPr lang="en-US" dirty="0"/>
              <a:t>Create an effective innovation program that spawns more innovations, realizes benefits from existing assets not fully being </a:t>
            </a:r>
            <a:r>
              <a:rPr lang="en-US" dirty="0" smtClean="0"/>
              <a:t>leveraged, </a:t>
            </a:r>
            <a:r>
              <a:rPr lang="en-US" dirty="0"/>
              <a:t>and </a:t>
            </a:r>
            <a:r>
              <a:rPr lang="en-US" dirty="0" smtClean="0"/>
              <a:t>lays </a:t>
            </a:r>
            <a:r>
              <a:rPr lang="en-US" dirty="0"/>
              <a:t>the groundwork for enhanced products and </a:t>
            </a:r>
            <a:r>
              <a:rPr lang="en-US" dirty="0" smtClean="0"/>
              <a:t>services by </a:t>
            </a:r>
            <a:r>
              <a:rPr lang="en-US" dirty="0"/>
              <a:t>taking an opportunity perspective.</a:t>
            </a:r>
          </a:p>
          <a:p>
            <a:r>
              <a:rPr lang="en-CA" dirty="0"/>
              <a:t>Assess the aspirational level of innovations/the innovation program, </a:t>
            </a:r>
            <a:r>
              <a:rPr lang="en-CA" dirty="0" smtClean="0"/>
              <a:t>determine the </a:t>
            </a:r>
            <a:r>
              <a:rPr lang="en-CA" dirty="0"/>
              <a:t>resources/capabilities that an entity has to date employed in its innovation program, and build the program for success to achieve the strategic objectives of the enterprise using a complementary toolkit and method (to existing blueprints/research).</a:t>
            </a:r>
          </a:p>
          <a:p>
            <a:r>
              <a:rPr lang="en-CA" dirty="0"/>
              <a:t>Use the program mandate and terms of reference to formalize </a:t>
            </a:r>
            <a:r>
              <a:rPr lang="en-CA" dirty="0" smtClean="0"/>
              <a:t>your program and </a:t>
            </a:r>
            <a:r>
              <a:rPr lang="en-CA" dirty="0"/>
              <a:t>to communicate </a:t>
            </a:r>
            <a:r>
              <a:rPr lang="en-CA" dirty="0" smtClean="0"/>
              <a:t>it to your organization; additionally</a:t>
            </a:r>
            <a:r>
              <a:rPr lang="en-CA" dirty="0"/>
              <a:t>, use an innovation assessment tool to gauge the innovation level and resourcing of your program to position it for success and </a:t>
            </a:r>
            <a:r>
              <a:rPr lang="en-CA" dirty="0" smtClean="0"/>
              <a:t>to assess </a:t>
            </a:r>
            <a:r>
              <a:rPr lang="en-CA" dirty="0"/>
              <a:t>the leadership and skills needed for your team to optimize </a:t>
            </a:r>
            <a:r>
              <a:rPr lang="en-CA" dirty="0" smtClean="0"/>
              <a:t>program delivery.</a:t>
            </a:r>
            <a:endParaRPr lang="en-CA" dirty="0"/>
          </a:p>
          <a:p>
            <a:r>
              <a:rPr lang="en-CA" dirty="0"/>
              <a:t>Update your business context and IT strategy with the results of your innovations, as part of an ongoing formalization of your program.</a:t>
            </a:r>
          </a:p>
        </p:txBody>
      </p:sp>
      <p:sp>
        <p:nvSpPr>
          <p:cNvPr id="6" name="Text Placeholder 5"/>
          <p:cNvSpPr>
            <a:spLocks noGrp="1"/>
          </p:cNvSpPr>
          <p:nvPr>
            <p:ph type="body" sz="quarter" idx="13"/>
          </p:nvPr>
        </p:nvSpPr>
        <p:spPr>
          <a:xfrm>
            <a:off x="5737241" y="1556957"/>
            <a:ext cx="3083231" cy="2523241"/>
          </a:xfrm>
        </p:spPr>
        <p:txBody>
          <a:bodyPr/>
          <a:lstStyle/>
          <a:p>
            <a:pPr marL="228600" indent="-228600">
              <a:spcBef>
                <a:spcPts val="600"/>
              </a:spcBef>
              <a:spcAft>
                <a:spcPts val="600"/>
              </a:spcAft>
              <a:buSzPct val="100000"/>
              <a:buFont typeface="+mj-lt"/>
              <a:buAutoNum type="arabicPeriod"/>
            </a:pPr>
            <a:r>
              <a:rPr lang="en-US" dirty="0"/>
              <a:t>Unlock your innovation potential by looking at your innovation projects on both a macro and micro level.</a:t>
            </a:r>
            <a:endParaRPr lang="en-US" dirty="0">
              <a:solidFill>
                <a:srgbClr val="333333"/>
              </a:solidFill>
            </a:endParaRPr>
          </a:p>
          <a:p>
            <a:pPr marL="228600" indent="-228600">
              <a:spcBef>
                <a:spcPts val="600"/>
              </a:spcBef>
              <a:spcAft>
                <a:spcPts val="600"/>
              </a:spcAft>
              <a:buSzPct val="100000"/>
              <a:buFont typeface="+mj-lt"/>
              <a:buAutoNum type="arabicPeriod"/>
            </a:pPr>
            <a:r>
              <a:rPr lang="en-US" dirty="0"/>
              <a:t>Innovation capacity is directly linked with </a:t>
            </a:r>
            <a:r>
              <a:rPr lang="en-US" dirty="0" smtClean="0"/>
              <a:t>creativity; </a:t>
            </a:r>
            <a:r>
              <a:rPr lang="en-US" dirty="0"/>
              <a:t>allow your </a:t>
            </a:r>
            <a:r>
              <a:rPr lang="en-US" dirty="0" smtClean="0"/>
              <a:t>employees’ </a:t>
            </a:r>
            <a:r>
              <a:rPr lang="en-US" dirty="0"/>
              <a:t>creativity to flourish using Info-Tech’s positive innovation </a:t>
            </a:r>
            <a:r>
              <a:rPr lang="en-US" dirty="0" smtClean="0"/>
              <a:t>techniques.</a:t>
            </a:r>
            <a:endParaRPr lang="en-US" dirty="0">
              <a:solidFill>
                <a:srgbClr val="333333"/>
              </a:solidFill>
            </a:endParaRPr>
          </a:p>
          <a:p>
            <a:pPr marL="228600" indent="-228600">
              <a:spcBef>
                <a:spcPts val="600"/>
              </a:spcBef>
              <a:spcAft>
                <a:spcPts val="600"/>
              </a:spcAft>
              <a:buSzPct val="100000"/>
              <a:buFont typeface="+mj-lt"/>
              <a:buAutoNum type="arabicPeriod"/>
            </a:pPr>
            <a:r>
              <a:rPr lang="en-US" dirty="0"/>
              <a:t>Innovations need to be re-harvested each year in order to maximize your return on </a:t>
            </a:r>
            <a:r>
              <a:rPr lang="en-US" dirty="0" smtClean="0"/>
              <a:t>investment.</a:t>
            </a:r>
            <a:endParaRPr lang="en-US" dirty="0">
              <a:solidFill>
                <a:srgbClr val="333333"/>
              </a:solidFill>
            </a:endParaRPr>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01927" y="4335831"/>
            <a:ext cx="1847469" cy="3528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chemeClr val="accent2">
                  <a:lumMod val="60000"/>
                  <a:lumOff val="40000"/>
                </a:schemeClr>
              </a:solidFill>
            </a:endParaRPr>
          </a:p>
        </p:txBody>
      </p:sp>
      <p:sp>
        <p:nvSpPr>
          <p:cNvPr id="2" name="Title 1"/>
          <p:cNvSpPr>
            <a:spLocks noGrp="1"/>
          </p:cNvSpPr>
          <p:nvPr>
            <p:ph type="title"/>
          </p:nvPr>
        </p:nvSpPr>
        <p:spPr/>
        <p:txBody>
          <a:bodyPr/>
          <a:lstStyle/>
          <a:p>
            <a:r>
              <a:rPr lang="en-US" dirty="0"/>
              <a:t>Business stakeholders regularly undervalue IT services that drive satisfaction</a:t>
            </a:r>
          </a:p>
        </p:txBody>
      </p:sp>
      <p:sp>
        <p:nvSpPr>
          <p:cNvPr id="12" name="Rectangle 11"/>
          <p:cNvSpPr/>
          <p:nvPr/>
        </p:nvSpPr>
        <p:spPr>
          <a:xfrm>
            <a:off x="3451738" y="3469969"/>
            <a:ext cx="333872" cy="2052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aphicFrame>
        <p:nvGraphicFramePr>
          <p:cNvPr id="13" name="Table 12"/>
          <p:cNvGraphicFramePr>
            <a:graphicFrameLocks noGrp="1"/>
          </p:cNvGraphicFramePr>
          <p:nvPr>
            <p:extLst/>
          </p:nvPr>
        </p:nvGraphicFramePr>
        <p:xfrm>
          <a:off x="1779029" y="3657892"/>
          <a:ext cx="1631900" cy="1746940"/>
        </p:xfrm>
        <a:graphic>
          <a:graphicData uri="http://schemas.openxmlformats.org/drawingml/2006/table">
            <a:tbl>
              <a:tblPr firstRow="1" bandRow="1">
                <a:tableStyleId>{5C22544A-7EE6-4342-B048-85BDC9FD1C3A}</a:tableStyleId>
              </a:tblPr>
              <a:tblGrid>
                <a:gridCol w="1631900">
                  <a:extLst>
                    <a:ext uri="{9D8B030D-6E8A-4147-A177-3AD203B41FA5}">
                      <a16:colId xmlns="" xmlns:a16="http://schemas.microsoft.com/office/drawing/2014/main" val="20000"/>
                    </a:ext>
                  </a:extLst>
                </a:gridCol>
              </a:tblGrid>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Network</a:t>
                      </a:r>
                      <a:r>
                        <a:rPr lang="en-CA" sz="1100" b="0" baseline="0" dirty="0">
                          <a:solidFill>
                            <a:schemeClr val="tx1"/>
                          </a:solidFill>
                          <a:latin typeface="+mn-lt"/>
                        </a:rPr>
                        <a:t> Infrastructure</a:t>
                      </a:r>
                      <a:endParaRPr lang="en-CA" sz="1100" b="0" dirty="0">
                        <a:solidFill>
                          <a:schemeClr val="tx1"/>
                        </a:solidFill>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Service Desk</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Business Applications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49388">
                <a:tc>
                  <a:txBody>
                    <a:bodyPr/>
                    <a:lstStyle/>
                    <a:p>
                      <a:pPr algn="r" fontAlgn="b"/>
                      <a:r>
                        <a:rPr lang="en-CA" sz="1100" b="0" u="none" strike="noStrike" dirty="0">
                          <a:solidFill>
                            <a:schemeClr val="tx1"/>
                          </a:solidFill>
                          <a:effectLst/>
                          <a:latin typeface="+mn-lt"/>
                        </a:rPr>
                        <a:t>Data Quality</a:t>
                      </a:r>
                      <a:endParaRPr lang="en-CA" sz="1100" b="0" i="0" u="none" strike="noStrike" dirty="0">
                        <a:solidFill>
                          <a:schemeClr val="tx1"/>
                        </a:solidFill>
                        <a:effectLst/>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4938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Devices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graphicFrame>
        <p:nvGraphicFramePr>
          <p:cNvPr id="14" name="Table 13"/>
          <p:cNvGraphicFramePr>
            <a:graphicFrameLocks noGrp="1"/>
          </p:cNvGraphicFramePr>
          <p:nvPr>
            <p:extLst/>
          </p:nvPr>
        </p:nvGraphicFramePr>
        <p:xfrm>
          <a:off x="5572018" y="3633460"/>
          <a:ext cx="1789947" cy="1763475"/>
        </p:xfrm>
        <a:graphic>
          <a:graphicData uri="http://schemas.openxmlformats.org/drawingml/2006/table">
            <a:tbl>
              <a:tblPr firstRow="1" bandRow="1">
                <a:tableStyleId>{5C22544A-7EE6-4342-B048-85BDC9FD1C3A}</a:tableStyleId>
              </a:tblPr>
              <a:tblGrid>
                <a:gridCol w="1789947">
                  <a:extLst>
                    <a:ext uri="{9D8B030D-6E8A-4147-A177-3AD203B41FA5}">
                      <a16:colId xmlns="" xmlns:a16="http://schemas.microsoft.com/office/drawing/2014/main" val="20000"/>
                    </a:ext>
                  </a:extLst>
                </a:gridCol>
              </a:tblGrid>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Projects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Work Orders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Innovation Leadership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52695">
                <a:tc>
                  <a:txBody>
                    <a:bodyPr/>
                    <a:lstStyle/>
                    <a:p>
                      <a:pPr algn="l"/>
                      <a:r>
                        <a:rPr lang="en-CA" sz="1100" dirty="0">
                          <a:solidFill>
                            <a:schemeClr val="tx1"/>
                          </a:solidFill>
                          <a:latin typeface="+mn-lt"/>
                        </a:rPr>
                        <a:t>Business Applications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Requirements Gathering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sp>
        <p:nvSpPr>
          <p:cNvPr id="16" name="TextBox 15"/>
          <p:cNvSpPr txBox="1"/>
          <p:nvPr/>
        </p:nvSpPr>
        <p:spPr>
          <a:xfrm>
            <a:off x="3446227" y="5115477"/>
            <a:ext cx="328505" cy="215444"/>
          </a:xfrm>
          <a:prstGeom prst="rect">
            <a:avLst/>
          </a:prstGeom>
          <a:noFill/>
        </p:spPr>
        <p:txBody>
          <a:bodyPr wrap="square" rtlCol="0" anchor="ctr">
            <a:spAutoFit/>
          </a:bodyPr>
          <a:lstStyle/>
          <a:p>
            <a:pPr algn="ctr"/>
            <a:r>
              <a:rPr lang="en-US" sz="800" b="1" dirty="0">
                <a:solidFill>
                  <a:srgbClr val="FFFFFF"/>
                </a:solidFill>
              </a:rPr>
              <a:t>11</a:t>
            </a:r>
          </a:p>
        </p:txBody>
      </p:sp>
      <p:sp>
        <p:nvSpPr>
          <p:cNvPr id="17" name="Rectangle 5"/>
          <p:cNvSpPr/>
          <p:nvPr/>
        </p:nvSpPr>
        <p:spPr>
          <a:xfrm>
            <a:off x="3481074" y="473472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FFFFFF"/>
              </a:solidFill>
            </a:endParaRPr>
          </a:p>
        </p:txBody>
      </p:sp>
      <p:sp>
        <p:nvSpPr>
          <p:cNvPr id="18" name="Rectangle 5"/>
          <p:cNvSpPr/>
          <p:nvPr/>
        </p:nvSpPr>
        <p:spPr>
          <a:xfrm>
            <a:off x="3481074" y="508350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FFFFFF"/>
              </a:solidFill>
            </a:endParaRPr>
          </a:p>
        </p:txBody>
      </p:sp>
      <p:sp>
        <p:nvSpPr>
          <p:cNvPr id="19" name="TextBox 18"/>
          <p:cNvSpPr txBox="1"/>
          <p:nvPr/>
        </p:nvSpPr>
        <p:spPr>
          <a:xfrm>
            <a:off x="3447270" y="4757150"/>
            <a:ext cx="328505" cy="215444"/>
          </a:xfrm>
          <a:prstGeom prst="rect">
            <a:avLst/>
          </a:prstGeom>
          <a:noFill/>
        </p:spPr>
        <p:txBody>
          <a:bodyPr wrap="square" rtlCol="0" anchor="ctr">
            <a:spAutoFit/>
          </a:bodyPr>
          <a:lstStyle/>
          <a:p>
            <a:pPr algn="ctr"/>
            <a:r>
              <a:rPr lang="en-US" sz="800" b="1" dirty="0">
                <a:solidFill>
                  <a:srgbClr val="FFFFFF"/>
                </a:solidFill>
              </a:rPr>
              <a:t>4</a:t>
            </a:r>
          </a:p>
        </p:txBody>
      </p:sp>
      <p:sp>
        <p:nvSpPr>
          <p:cNvPr id="20" name="TextBox 19"/>
          <p:cNvSpPr txBox="1"/>
          <p:nvPr/>
        </p:nvSpPr>
        <p:spPr>
          <a:xfrm>
            <a:off x="3446227" y="5107662"/>
            <a:ext cx="328505" cy="215444"/>
          </a:xfrm>
          <a:prstGeom prst="rect">
            <a:avLst/>
          </a:prstGeom>
          <a:noFill/>
        </p:spPr>
        <p:txBody>
          <a:bodyPr wrap="square" rtlCol="0" anchor="ctr">
            <a:spAutoFit/>
          </a:bodyPr>
          <a:lstStyle/>
          <a:p>
            <a:pPr algn="ctr"/>
            <a:r>
              <a:rPr lang="en-US" sz="800" b="1" dirty="0">
                <a:solidFill>
                  <a:srgbClr val="FFFFFF"/>
                </a:solidFill>
              </a:rPr>
              <a:t>5</a:t>
            </a:r>
          </a:p>
        </p:txBody>
      </p:sp>
      <p:sp>
        <p:nvSpPr>
          <p:cNvPr id="25" name="Rectangle 5"/>
          <p:cNvSpPr/>
          <p:nvPr/>
        </p:nvSpPr>
        <p:spPr>
          <a:xfrm>
            <a:off x="3481074" y="402893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2</a:t>
            </a:r>
          </a:p>
        </p:txBody>
      </p:sp>
      <p:sp>
        <p:nvSpPr>
          <p:cNvPr id="26" name="Rectangle 5"/>
          <p:cNvSpPr/>
          <p:nvPr/>
        </p:nvSpPr>
        <p:spPr>
          <a:xfrm>
            <a:off x="3481074" y="4381831"/>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3</a:t>
            </a:r>
          </a:p>
        </p:txBody>
      </p:sp>
      <p:sp>
        <p:nvSpPr>
          <p:cNvPr id="36" name="Rectangle 5"/>
          <p:cNvSpPr/>
          <p:nvPr/>
        </p:nvSpPr>
        <p:spPr>
          <a:xfrm>
            <a:off x="5340740" y="367431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1</a:t>
            </a:r>
          </a:p>
        </p:txBody>
      </p:sp>
      <p:sp>
        <p:nvSpPr>
          <p:cNvPr id="37" name="Rectangle 5"/>
          <p:cNvSpPr/>
          <p:nvPr/>
        </p:nvSpPr>
        <p:spPr>
          <a:xfrm>
            <a:off x="5340740" y="4027210"/>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2</a:t>
            </a:r>
          </a:p>
        </p:txBody>
      </p:sp>
      <p:sp>
        <p:nvSpPr>
          <p:cNvPr id="38" name="Rectangle 5"/>
          <p:cNvSpPr/>
          <p:nvPr/>
        </p:nvSpPr>
        <p:spPr>
          <a:xfrm>
            <a:off x="5340740" y="4733000"/>
            <a:ext cx="260896" cy="2608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4</a:t>
            </a:r>
          </a:p>
        </p:txBody>
      </p:sp>
      <p:sp>
        <p:nvSpPr>
          <p:cNvPr id="39" name="Rectangle 5"/>
          <p:cNvSpPr/>
          <p:nvPr/>
        </p:nvSpPr>
        <p:spPr>
          <a:xfrm>
            <a:off x="5340740" y="508589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5</a:t>
            </a:r>
          </a:p>
        </p:txBody>
      </p:sp>
      <p:sp>
        <p:nvSpPr>
          <p:cNvPr id="44" name="Rectangle 5"/>
          <p:cNvSpPr/>
          <p:nvPr/>
        </p:nvSpPr>
        <p:spPr>
          <a:xfrm>
            <a:off x="5340740" y="438010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3</a:t>
            </a:r>
          </a:p>
        </p:txBody>
      </p:sp>
      <p:sp>
        <p:nvSpPr>
          <p:cNvPr id="45" name="TextBox 44"/>
          <p:cNvSpPr txBox="1"/>
          <p:nvPr/>
        </p:nvSpPr>
        <p:spPr>
          <a:xfrm>
            <a:off x="1899614" y="5768285"/>
            <a:ext cx="2243508" cy="553998"/>
          </a:xfrm>
          <a:prstGeom prst="rect">
            <a:avLst/>
          </a:prstGeom>
          <a:noFill/>
        </p:spPr>
        <p:txBody>
          <a:bodyPr wrap="square" rtlCol="0">
            <a:spAutoFit/>
          </a:bodyPr>
          <a:lstStyle/>
          <a:p>
            <a:r>
              <a:rPr lang="en-US" sz="1000" b="1" dirty="0" smtClean="0">
                <a:solidFill>
                  <a:srgbClr val="333333"/>
                </a:solidFill>
              </a:rPr>
              <a:t>Info-Tech’s</a:t>
            </a:r>
            <a:r>
              <a:rPr lang="en-US" sz="1000" b="1" i="1" dirty="0" smtClean="0">
                <a:solidFill>
                  <a:srgbClr val="333333"/>
                </a:solidFill>
              </a:rPr>
              <a:t> </a:t>
            </a:r>
            <a:r>
              <a:rPr lang="en-US" sz="1000" b="1" dirty="0">
                <a:solidFill>
                  <a:srgbClr val="333333"/>
                </a:solidFill>
              </a:rPr>
              <a:t>Business Vision Survey</a:t>
            </a:r>
            <a:br>
              <a:rPr lang="en-US" sz="1000" b="1" dirty="0">
                <a:solidFill>
                  <a:srgbClr val="333333"/>
                </a:solidFill>
              </a:rPr>
            </a:br>
            <a:r>
              <a:rPr lang="en-US" sz="1000" b="1" i="1" dirty="0">
                <a:solidFill>
                  <a:srgbClr val="333333"/>
                </a:solidFill>
              </a:rPr>
              <a:t>N=21,367</a:t>
            </a:r>
          </a:p>
        </p:txBody>
      </p:sp>
      <p:cxnSp>
        <p:nvCxnSpPr>
          <p:cNvPr id="46" name="Straight Connector 45"/>
          <p:cNvCxnSpPr/>
          <p:nvPr/>
        </p:nvCxnSpPr>
        <p:spPr>
          <a:xfrm flipH="1">
            <a:off x="2034639" y="3568432"/>
            <a:ext cx="1910242"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5341754" y="3568432"/>
            <a:ext cx="1549256"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971062" y="3117757"/>
            <a:ext cx="1973819" cy="461665"/>
          </a:xfrm>
          <a:prstGeom prst="rect">
            <a:avLst/>
          </a:prstGeom>
        </p:spPr>
        <p:txBody>
          <a:bodyPr wrap="square" rIns="0">
            <a:spAutoFit/>
          </a:bodyPr>
          <a:lstStyle/>
          <a:p>
            <a:pPr fontAlgn="b">
              <a:defRPr/>
            </a:pPr>
            <a:r>
              <a:rPr lang="en-US" sz="1200" b="1" dirty="0">
                <a:solidFill>
                  <a:schemeClr val="accent3"/>
                </a:solidFill>
              </a:rPr>
              <a:t>Importance as reported by business stakeholders</a:t>
            </a:r>
          </a:p>
        </p:txBody>
      </p:sp>
      <p:sp>
        <p:nvSpPr>
          <p:cNvPr id="49" name="Rectangle 48"/>
          <p:cNvSpPr/>
          <p:nvPr/>
        </p:nvSpPr>
        <p:spPr>
          <a:xfrm>
            <a:off x="5340740" y="3111536"/>
            <a:ext cx="1769845" cy="461665"/>
          </a:xfrm>
          <a:prstGeom prst="rect">
            <a:avLst/>
          </a:prstGeom>
        </p:spPr>
        <p:txBody>
          <a:bodyPr wrap="square" lIns="0">
            <a:spAutoFit/>
          </a:bodyPr>
          <a:lstStyle/>
          <a:p>
            <a:pPr fontAlgn="b">
              <a:defRPr/>
            </a:pPr>
            <a:r>
              <a:rPr lang="en-US" sz="1200" b="1" dirty="0">
                <a:solidFill>
                  <a:schemeClr val="accent3"/>
                </a:solidFill>
              </a:rPr>
              <a:t>Statistical impact on business satisfaction</a:t>
            </a:r>
          </a:p>
        </p:txBody>
      </p:sp>
      <p:sp>
        <p:nvSpPr>
          <p:cNvPr id="50" name="TextBox 49"/>
          <p:cNvSpPr txBox="1"/>
          <p:nvPr/>
        </p:nvSpPr>
        <p:spPr>
          <a:xfrm>
            <a:off x="5340740" y="5614396"/>
            <a:ext cx="1853233" cy="707886"/>
          </a:xfrm>
          <a:prstGeom prst="rect">
            <a:avLst/>
          </a:prstGeom>
          <a:noFill/>
        </p:spPr>
        <p:txBody>
          <a:bodyPr wrap="square" rtlCol="0">
            <a:spAutoFit/>
          </a:bodyPr>
          <a:lstStyle/>
          <a:p>
            <a:r>
              <a:rPr lang="en-US" sz="1000" dirty="0">
                <a:solidFill>
                  <a:srgbClr val="333333"/>
                </a:solidFill>
              </a:rPr>
              <a:t>* As determined by strength of correlation between Core Service scores and Overall Satisfaction</a:t>
            </a:r>
          </a:p>
        </p:txBody>
      </p:sp>
      <p:sp>
        <p:nvSpPr>
          <p:cNvPr id="64" name="Rectangle 5"/>
          <p:cNvSpPr/>
          <p:nvPr/>
        </p:nvSpPr>
        <p:spPr>
          <a:xfrm>
            <a:off x="3477269" y="3674315"/>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1</a:t>
            </a:r>
          </a:p>
        </p:txBody>
      </p:sp>
      <p:sp>
        <p:nvSpPr>
          <p:cNvPr id="58" name="Rectangle 57"/>
          <p:cNvSpPr/>
          <p:nvPr/>
        </p:nvSpPr>
        <p:spPr>
          <a:xfrm>
            <a:off x="308978" y="1180712"/>
            <a:ext cx="8498137" cy="1461939"/>
          </a:xfrm>
          <a:prstGeom prst="rect">
            <a:avLst/>
          </a:prstGeom>
        </p:spPr>
        <p:txBody>
          <a:bodyPr wrap="square">
            <a:spAutoFit/>
          </a:bodyPr>
          <a:lstStyle/>
          <a:p>
            <a:pPr>
              <a:spcAft>
                <a:spcPts val="600"/>
              </a:spcAft>
            </a:pPr>
            <a:r>
              <a:rPr lang="en-US" sz="1400" dirty="0">
                <a:solidFill>
                  <a:srgbClr val="333333"/>
                </a:solidFill>
              </a:rPr>
              <a:t>In a recent survey of over 20,000 IT and business executives, it was found that four of the core IT services with the largest impact on satisfaction were considered the four least important IT services by the business.</a:t>
            </a:r>
          </a:p>
          <a:p>
            <a:r>
              <a:rPr lang="en-US" sz="1400" dirty="0">
                <a:solidFill>
                  <a:srgbClr val="333333"/>
                </a:solidFill>
              </a:rPr>
              <a:t>It is often the case that business stakeholders overvalue services that drive “business as usual” activities, but undervalue services that IT uses to understand and innovate around what the business actually wants from IT.</a:t>
            </a:r>
          </a:p>
        </p:txBody>
      </p:sp>
      <p:grpSp>
        <p:nvGrpSpPr>
          <p:cNvPr id="27" name="Group 26"/>
          <p:cNvGrpSpPr/>
          <p:nvPr/>
        </p:nvGrpSpPr>
        <p:grpSpPr>
          <a:xfrm>
            <a:off x="-10926" y="6519972"/>
            <a:ext cx="9154925" cy="338028"/>
            <a:chOff x="-10926" y="6519972"/>
            <a:chExt cx="9154925" cy="338028"/>
          </a:xfrm>
        </p:grpSpPr>
        <p:sp>
          <p:nvSpPr>
            <p:cNvPr id="28" name="Rectangle 2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9" name="Rectangle 2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40327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4"/>
          <p:cNvGraphicFramePr>
            <a:graphicFrameLocks/>
          </p:cNvGraphicFramePr>
          <p:nvPr>
            <p:extLst>
              <p:ext uri="{D42A27DB-BD31-4B8C-83A1-F6EECF244321}">
                <p14:modId xmlns:p14="http://schemas.microsoft.com/office/powerpoint/2010/main" val="363324841"/>
              </p:ext>
            </p:extLst>
          </p:nvPr>
        </p:nvGraphicFramePr>
        <p:xfrm>
          <a:off x="1560562" y="2158658"/>
          <a:ext cx="5629268" cy="3186113"/>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Callout 4"/>
          <p:cNvSpPr/>
          <p:nvPr/>
        </p:nvSpPr>
        <p:spPr>
          <a:xfrm>
            <a:off x="257172" y="1640443"/>
            <a:ext cx="3015213" cy="1214121"/>
          </a:xfrm>
          <a:prstGeom prst="wedgeEllipseCallout">
            <a:avLst>
              <a:gd name="adj1" fmla="val 49783"/>
              <a:gd name="adj2" fmla="val 41293"/>
            </a:avLst>
          </a:prstGeom>
          <a:solidFill>
            <a:schemeClr val="accent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IT innovation leadership explains </a:t>
            </a:r>
            <a:r>
              <a:rPr lang="en-CA" sz="1600" b="1" dirty="0"/>
              <a:t>75% of variation</a:t>
            </a:r>
            <a:r>
              <a:rPr lang="en-CA" sz="1400" b="1" dirty="0"/>
              <a:t> </a:t>
            </a:r>
            <a:r>
              <a:rPr lang="en-CA" sz="1200" dirty="0"/>
              <a:t>in satisfaction with </a:t>
            </a:r>
            <a:r>
              <a:rPr lang="en-CA" sz="1200" dirty="0" smtClean="0"/>
              <a:t>IT.</a:t>
            </a:r>
            <a:endParaRPr lang="en-CA" sz="1200" dirty="0"/>
          </a:p>
        </p:txBody>
      </p:sp>
      <p:sp>
        <p:nvSpPr>
          <p:cNvPr id="7" name="Oval Callout 6"/>
          <p:cNvSpPr/>
          <p:nvPr/>
        </p:nvSpPr>
        <p:spPr>
          <a:xfrm>
            <a:off x="6513550" y="1399227"/>
            <a:ext cx="2363747" cy="1579603"/>
          </a:xfrm>
          <a:prstGeom prst="wedgeEllipseCallout">
            <a:avLst>
              <a:gd name="adj1" fmla="val -43014"/>
              <a:gd name="adj2" fmla="val 43309"/>
            </a:avLst>
          </a:prstGeom>
          <a:solidFill>
            <a:srgbClr val="F2F2F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accent1"/>
                </a:solidFill>
              </a:rPr>
              <a:t>Organizations </a:t>
            </a:r>
            <a:r>
              <a:rPr lang="en-CA" sz="1600" b="1" dirty="0">
                <a:solidFill>
                  <a:schemeClr val="accent1"/>
                </a:solidFill>
              </a:rPr>
              <a:t>without</a:t>
            </a:r>
            <a:r>
              <a:rPr lang="en-CA" sz="1600" dirty="0">
                <a:solidFill>
                  <a:schemeClr val="accent1"/>
                </a:solidFill>
              </a:rPr>
              <a:t> </a:t>
            </a:r>
            <a:r>
              <a:rPr lang="en-CA" sz="1200" dirty="0">
                <a:solidFill>
                  <a:schemeClr val="accent1"/>
                </a:solidFill>
              </a:rPr>
              <a:t>high satisfaction with IT innovation leadership are only </a:t>
            </a:r>
            <a:r>
              <a:rPr lang="en-CA" sz="1200" b="1" dirty="0">
                <a:solidFill>
                  <a:schemeClr val="accent1"/>
                </a:solidFill>
              </a:rPr>
              <a:t>20% likely </a:t>
            </a:r>
            <a:r>
              <a:rPr lang="en-CA" sz="1200" dirty="0">
                <a:solidFill>
                  <a:schemeClr val="accent1"/>
                </a:solidFill>
              </a:rPr>
              <a:t>to be highly satisfied with </a:t>
            </a:r>
            <a:r>
              <a:rPr lang="en-CA" sz="1200" dirty="0" smtClean="0">
                <a:solidFill>
                  <a:schemeClr val="accent1"/>
                </a:solidFill>
              </a:rPr>
              <a:t>IT.</a:t>
            </a:r>
            <a:endParaRPr lang="en-CA" sz="1200" dirty="0">
              <a:solidFill>
                <a:schemeClr val="accent1"/>
              </a:solidFill>
            </a:endParaRPr>
          </a:p>
        </p:txBody>
      </p:sp>
      <p:sp>
        <p:nvSpPr>
          <p:cNvPr id="9" name="TextBox 37"/>
          <p:cNvSpPr txBox="1"/>
          <p:nvPr/>
        </p:nvSpPr>
        <p:spPr>
          <a:xfrm>
            <a:off x="6248401" y="3320373"/>
            <a:ext cx="2271514" cy="1154162"/>
          </a:xfrm>
          <a:prstGeom prst="rect">
            <a:avLst/>
          </a:prstGeom>
        </p:spPr>
        <p:txBody>
          <a:bodyPr wrap="square" rtlCol="0">
            <a:spAutoFit/>
          </a:bodyPr>
          <a:lstStyle/>
          <a:p>
            <a:pPr>
              <a:spcAft>
                <a:spcPts val="600"/>
              </a:spcAft>
            </a:pPr>
            <a:r>
              <a:rPr lang="en-CA" sz="1400" i="1" dirty="0">
                <a:latin typeface="+mj-lt"/>
              </a:rPr>
              <a:t>You rarely see a real-world correlation of .86!</a:t>
            </a:r>
          </a:p>
          <a:p>
            <a:pPr algn="ctr">
              <a:spcAft>
                <a:spcPts val="600"/>
              </a:spcAft>
            </a:pPr>
            <a:r>
              <a:rPr lang="en-US" sz="1200" i="1" dirty="0">
                <a:solidFill>
                  <a:srgbClr val="333333"/>
                </a:solidFill>
              </a:rPr>
              <a:t>– </a:t>
            </a:r>
            <a:r>
              <a:rPr lang="en-CA" sz="1200" dirty="0"/>
              <a:t>Mike Battista, Staff Scientist, Cambridge Brain Sciences, PhD in </a:t>
            </a:r>
            <a:r>
              <a:rPr lang="en-CA" sz="1200" dirty="0" smtClean="0"/>
              <a:t>Measurement</a:t>
            </a:r>
            <a:r>
              <a:rPr lang="en-CA" sz="1200" baseline="30000" dirty="0" smtClean="0"/>
              <a:t>1</a:t>
            </a:r>
            <a:endParaRPr lang="en-CA" sz="1200" baseline="30000" dirty="0"/>
          </a:p>
        </p:txBody>
      </p:sp>
      <p:pic>
        <p:nvPicPr>
          <p:cNvPr id="12" name="Picture 104"/>
          <p:cNvPicPr>
            <a:picLocks noChangeAspect="1"/>
          </p:cNvPicPr>
          <p:nvPr/>
        </p:nvPicPr>
        <p:blipFill rotWithShape="1">
          <a:blip r:embed="rId3" cstate="email">
            <a:extLst>
              <a:ext uri="{28A0092B-C50C-407E-A947-70E740481C1C}">
                <a14:useLocalDpi xmlns:a14="http://schemas.microsoft.com/office/drawing/2010/main"/>
              </a:ext>
            </a:extLst>
          </a:blip>
          <a:srcRect l="34768" t="21801" r="35751" b="57796"/>
          <a:stretch/>
        </p:blipFill>
        <p:spPr>
          <a:xfrm>
            <a:off x="5872522" y="3169752"/>
            <a:ext cx="494271" cy="436606"/>
          </a:xfrm>
          <a:prstGeom prst="rect">
            <a:avLst/>
          </a:prstGeom>
        </p:spPr>
      </p:pic>
      <p:pic>
        <p:nvPicPr>
          <p:cNvPr id="13" name="Picture 10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63861" y="3440329"/>
            <a:ext cx="512108" cy="377985"/>
          </a:xfrm>
          <a:prstGeom prst="rect">
            <a:avLst/>
          </a:prstGeom>
        </p:spPr>
      </p:pic>
      <p:sp>
        <p:nvSpPr>
          <p:cNvPr id="14" name="Rectangle 13"/>
          <p:cNvSpPr/>
          <p:nvPr/>
        </p:nvSpPr>
        <p:spPr>
          <a:xfrm>
            <a:off x="257172" y="5314019"/>
            <a:ext cx="8629656" cy="9296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CA" sz="1600" dirty="0" smtClean="0"/>
              <a:t>When organizations’ members were asked: </a:t>
            </a:r>
            <a:r>
              <a:rPr lang="en-CA" sz="1600" b="1" dirty="0" smtClean="0"/>
              <a:t>“Overall, how satisfied are you with your IT department?”</a:t>
            </a:r>
            <a:r>
              <a:rPr lang="en-CA" sz="1600" dirty="0" smtClean="0"/>
              <a:t> their response was strongly correlated with the IT department’s innovation leadership. Use our process to gain innovation leadership, and then clearly communicate it.</a:t>
            </a:r>
            <a:endParaRPr lang="en-CA" sz="1600" dirty="0"/>
          </a:p>
        </p:txBody>
      </p:sp>
      <p:sp>
        <p:nvSpPr>
          <p:cNvPr id="15" name="Title 1"/>
          <p:cNvSpPr txBox="1">
            <a:spLocks/>
          </p:cNvSpPr>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kern="1200" baseline="0">
                <a:solidFill>
                  <a:schemeClr val="bg1"/>
                </a:solidFill>
                <a:latin typeface="+mn-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CA" dirty="0"/>
              <a:t>There is a clear relationship between satisfaction with IT and the IT department’s innovation leadership</a:t>
            </a:r>
          </a:p>
        </p:txBody>
      </p:sp>
      <p:sp>
        <p:nvSpPr>
          <p:cNvPr id="2" name="TextBox 1"/>
          <p:cNvSpPr txBox="1"/>
          <p:nvPr/>
        </p:nvSpPr>
        <p:spPr>
          <a:xfrm>
            <a:off x="257172" y="6243701"/>
            <a:ext cx="5515164" cy="276999"/>
          </a:xfrm>
          <a:prstGeom prst="rect">
            <a:avLst/>
          </a:prstGeom>
        </p:spPr>
        <p:txBody>
          <a:bodyPr wrap="none" rtlCol="0">
            <a:spAutoFit/>
          </a:bodyPr>
          <a:lstStyle/>
          <a:p>
            <a:r>
              <a:rPr lang="en-CA" sz="1200" baseline="30000" dirty="0" smtClean="0"/>
              <a:t>1 </a:t>
            </a:r>
            <a:r>
              <a:rPr lang="en-CA" sz="1200" dirty="0" smtClean="0"/>
              <a:t>As cited in Info-Tech’s blueprint </a:t>
            </a:r>
            <a:r>
              <a:rPr lang="en-CA" sz="1200" i="1" dirty="0">
                <a:hlinkClick r:id="rId5"/>
              </a:rPr>
              <a:t>Exploit Disruptive Infrastructure </a:t>
            </a:r>
            <a:r>
              <a:rPr lang="en-CA" sz="1200" i="1" dirty="0" smtClean="0">
                <a:hlinkClick r:id="rId5"/>
              </a:rPr>
              <a:t>Technology</a:t>
            </a:r>
            <a:r>
              <a:rPr lang="en-CA" sz="1200" dirty="0" smtClean="0"/>
              <a:t>.</a:t>
            </a:r>
            <a:endParaRPr lang="en-US" sz="1200" baseline="30000" dirty="0" smtClean="0"/>
          </a:p>
        </p:txBody>
      </p:sp>
      <p:grpSp>
        <p:nvGrpSpPr>
          <p:cNvPr id="11" name="Group 10"/>
          <p:cNvGrpSpPr/>
          <p:nvPr/>
        </p:nvGrpSpPr>
        <p:grpSpPr>
          <a:xfrm>
            <a:off x="-10926" y="6519972"/>
            <a:ext cx="9154925" cy="338028"/>
            <a:chOff x="-10926" y="6519972"/>
            <a:chExt cx="9154925" cy="338028"/>
          </a:xfrm>
        </p:grpSpPr>
        <p:sp>
          <p:nvSpPr>
            <p:cNvPr id="16" name="Rectangle 1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7" name="Rectangle 1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072452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55588"/>
            <a:ext cx="8201026" cy="877887"/>
          </a:xfrm>
        </p:spPr>
        <p:txBody>
          <a:bodyPr/>
          <a:lstStyle/>
          <a:p>
            <a:pPr lvl="0"/>
            <a:r>
              <a:rPr lang="en-CA" dirty="0"/>
              <a:t>A majority of </a:t>
            </a:r>
            <a:r>
              <a:rPr lang="en-CA" dirty="0" smtClean="0"/>
              <a:t>CIOs </a:t>
            </a:r>
            <a:r>
              <a:rPr lang="en-CA" dirty="0"/>
              <a:t>believe that their IT departments will reach the transformational maturity level in </a:t>
            </a:r>
            <a:r>
              <a:rPr lang="en-CA" dirty="0" smtClean="0"/>
              <a:t>3-5 years </a:t>
            </a:r>
            <a:endParaRPr lang="en-CA" dirty="0"/>
          </a:p>
        </p:txBody>
      </p:sp>
      <p:grpSp>
        <p:nvGrpSpPr>
          <p:cNvPr id="29" name="Group 28"/>
          <p:cNvGrpSpPr/>
          <p:nvPr/>
        </p:nvGrpSpPr>
        <p:grpSpPr>
          <a:xfrm>
            <a:off x="370904" y="1364882"/>
            <a:ext cx="8380197" cy="2099617"/>
            <a:chOff x="370904" y="1364882"/>
            <a:chExt cx="8380197" cy="2099617"/>
          </a:xfrm>
        </p:grpSpPr>
        <p:sp>
          <p:nvSpPr>
            <p:cNvPr id="30" name="Rectangle 29"/>
            <p:cNvSpPr/>
            <p:nvPr/>
          </p:nvSpPr>
          <p:spPr>
            <a:xfrm rot="5400000">
              <a:off x="3527571" y="-1759031"/>
              <a:ext cx="2099617" cy="8347443"/>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US" sz="1100" dirty="0">
                <a:solidFill>
                  <a:schemeClr val="tx1"/>
                </a:solidFill>
              </a:endParaRPr>
            </a:p>
          </p:txBody>
        </p:sp>
        <p:sp>
          <p:nvSpPr>
            <p:cNvPr id="31" name="TextBox 30"/>
            <p:cNvSpPr txBox="1"/>
            <p:nvPr/>
          </p:nvSpPr>
          <p:spPr>
            <a:xfrm>
              <a:off x="370904" y="1434135"/>
              <a:ext cx="8072241" cy="369332"/>
            </a:xfrm>
            <a:prstGeom prst="rect">
              <a:avLst/>
            </a:prstGeom>
            <a:noFill/>
          </p:spPr>
          <p:txBody>
            <a:bodyPr wrap="square" rtlCol="0">
              <a:spAutoFit/>
            </a:bodyPr>
            <a:lstStyle/>
            <a:p>
              <a:pPr algn="ctr"/>
              <a:r>
                <a:rPr lang="en-CA" b="1" dirty="0"/>
                <a:t>% of </a:t>
              </a:r>
              <a:r>
                <a:rPr lang="en-CA" b="1" dirty="0" smtClean="0"/>
                <a:t>CIOs </a:t>
              </a:r>
              <a:r>
                <a:rPr lang="en-CA" b="1" dirty="0"/>
                <a:t>Currently Selecting the Expand or Transform Maturity Level</a:t>
              </a:r>
            </a:p>
          </p:txBody>
        </p:sp>
      </p:grpSp>
      <p:grpSp>
        <p:nvGrpSpPr>
          <p:cNvPr id="32" name="Group 31"/>
          <p:cNvGrpSpPr/>
          <p:nvPr/>
        </p:nvGrpSpPr>
        <p:grpSpPr>
          <a:xfrm>
            <a:off x="476768" y="1902353"/>
            <a:ext cx="7112705" cy="1364944"/>
            <a:chOff x="548960" y="1902353"/>
            <a:chExt cx="7112705" cy="1364944"/>
          </a:xfrm>
        </p:grpSpPr>
        <p:grpSp>
          <p:nvGrpSpPr>
            <p:cNvPr id="33" name="Group 32"/>
            <p:cNvGrpSpPr/>
            <p:nvPr/>
          </p:nvGrpSpPr>
          <p:grpSpPr>
            <a:xfrm>
              <a:off x="1290728" y="1927135"/>
              <a:ext cx="6370937" cy="1318760"/>
              <a:chOff x="1991707" y="2512074"/>
              <a:chExt cx="6370937" cy="1318760"/>
            </a:xfrm>
          </p:grpSpPr>
          <p:sp>
            <p:nvSpPr>
              <p:cNvPr id="35" name="Freeform 6"/>
              <p:cNvSpPr>
                <a:spLocks noEditPoints="1"/>
              </p:cNvSpPr>
              <p:nvPr/>
            </p:nvSpPr>
            <p:spPr bwMode="auto">
              <a:xfrm>
                <a:off x="1991707" y="2517342"/>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36" name="Freeform 5"/>
              <p:cNvSpPr>
                <a:spLocks noEditPoints="1"/>
              </p:cNvSpPr>
              <p:nvPr/>
            </p:nvSpPr>
            <p:spPr bwMode="auto">
              <a:xfrm>
                <a:off x="2711669" y="2512074"/>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37" name="Freeform 6"/>
              <p:cNvSpPr>
                <a:spLocks noEditPoints="1"/>
              </p:cNvSpPr>
              <p:nvPr/>
            </p:nvSpPr>
            <p:spPr bwMode="auto">
              <a:xfrm>
                <a:off x="3425589" y="2521122"/>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38" name="Freeform 5"/>
              <p:cNvSpPr>
                <a:spLocks noEditPoints="1"/>
              </p:cNvSpPr>
              <p:nvPr/>
            </p:nvSpPr>
            <p:spPr bwMode="auto">
              <a:xfrm>
                <a:off x="4145551" y="2515854"/>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39" name="Freeform 6"/>
              <p:cNvSpPr>
                <a:spLocks noEditPoints="1"/>
              </p:cNvSpPr>
              <p:nvPr/>
            </p:nvSpPr>
            <p:spPr bwMode="auto">
              <a:xfrm>
                <a:off x="4853429" y="2533550"/>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40" name="Freeform 5"/>
              <p:cNvSpPr>
                <a:spLocks noEditPoints="1"/>
              </p:cNvSpPr>
              <p:nvPr/>
            </p:nvSpPr>
            <p:spPr bwMode="auto">
              <a:xfrm>
                <a:off x="5573391" y="2528282"/>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41" name="Freeform 6"/>
              <p:cNvSpPr>
                <a:spLocks noEditPoints="1"/>
              </p:cNvSpPr>
              <p:nvPr/>
            </p:nvSpPr>
            <p:spPr bwMode="auto">
              <a:xfrm>
                <a:off x="6281269" y="2533550"/>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42" name="Freeform 5"/>
              <p:cNvSpPr>
                <a:spLocks noEditPoints="1"/>
              </p:cNvSpPr>
              <p:nvPr/>
            </p:nvSpPr>
            <p:spPr bwMode="auto">
              <a:xfrm>
                <a:off x="7001231" y="2528282"/>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43" name="Freeform 6"/>
              <p:cNvSpPr>
                <a:spLocks noEditPoints="1"/>
              </p:cNvSpPr>
              <p:nvPr/>
            </p:nvSpPr>
            <p:spPr bwMode="auto">
              <a:xfrm>
                <a:off x="7709109" y="2533550"/>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grpSp>
        <p:pic>
          <p:nvPicPr>
            <p:cNvPr id="34" name="Picture 33"/>
            <p:cNvPicPr>
              <a:picLocks noChangeAspect="1"/>
            </p:cNvPicPr>
            <p:nvPr/>
          </p:nvPicPr>
          <p:blipFill>
            <a:blip r:embed="rId3"/>
            <a:stretch>
              <a:fillRect/>
            </a:stretch>
          </p:blipFill>
          <p:spPr>
            <a:xfrm>
              <a:off x="548960" y="1902353"/>
              <a:ext cx="722053" cy="1364944"/>
            </a:xfrm>
            <a:prstGeom prst="rect">
              <a:avLst/>
            </a:prstGeom>
          </p:spPr>
        </p:pic>
      </p:grpSp>
      <p:sp>
        <p:nvSpPr>
          <p:cNvPr id="44" name="TextBox 43"/>
          <p:cNvSpPr txBox="1"/>
          <p:nvPr/>
        </p:nvSpPr>
        <p:spPr>
          <a:xfrm>
            <a:off x="7755241" y="2267297"/>
            <a:ext cx="995861" cy="769441"/>
          </a:xfrm>
          <a:prstGeom prst="rect">
            <a:avLst/>
          </a:prstGeom>
        </p:spPr>
        <p:txBody>
          <a:bodyPr wrap="square" rtlCol="0">
            <a:spAutoFit/>
          </a:bodyPr>
          <a:lstStyle/>
          <a:p>
            <a:r>
              <a:rPr lang="en-CA" sz="4400" dirty="0">
                <a:solidFill>
                  <a:schemeClr val="accent1"/>
                </a:solidFill>
              </a:rPr>
              <a:t>5%</a:t>
            </a:r>
          </a:p>
        </p:txBody>
      </p:sp>
      <p:sp>
        <p:nvSpPr>
          <p:cNvPr id="45" name="Rectangle 44"/>
          <p:cNvSpPr/>
          <p:nvPr/>
        </p:nvSpPr>
        <p:spPr>
          <a:xfrm rot="5400000">
            <a:off x="3527570" y="528591"/>
            <a:ext cx="2099617" cy="834744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US" sz="1100" dirty="0">
              <a:solidFill>
                <a:schemeClr val="tx1"/>
              </a:solidFill>
            </a:endParaRPr>
          </a:p>
        </p:txBody>
      </p:sp>
      <p:sp>
        <p:nvSpPr>
          <p:cNvPr id="46" name="TextBox 45"/>
          <p:cNvSpPr txBox="1"/>
          <p:nvPr/>
        </p:nvSpPr>
        <p:spPr>
          <a:xfrm>
            <a:off x="370904" y="3610490"/>
            <a:ext cx="7990731" cy="646331"/>
          </a:xfrm>
          <a:prstGeom prst="rect">
            <a:avLst/>
          </a:prstGeom>
          <a:noFill/>
        </p:spPr>
        <p:txBody>
          <a:bodyPr wrap="square" rtlCol="0">
            <a:spAutoFit/>
          </a:bodyPr>
          <a:lstStyle/>
          <a:p>
            <a:pPr algn="ctr"/>
            <a:r>
              <a:rPr lang="en-CA" b="1" dirty="0"/>
              <a:t>% of </a:t>
            </a:r>
            <a:r>
              <a:rPr lang="en-CA" b="1" dirty="0" smtClean="0"/>
              <a:t>CIOs </a:t>
            </a:r>
            <a:r>
              <a:rPr lang="en-CA" b="1" dirty="0"/>
              <a:t>Who Expect to </a:t>
            </a:r>
            <a:r>
              <a:rPr lang="en-CA" b="1" dirty="0" smtClean="0"/>
              <a:t>Be </a:t>
            </a:r>
            <a:r>
              <a:rPr lang="en-CA" b="1" dirty="0"/>
              <a:t>at the Expand or Transform Maturity Level in 3-5 Years</a:t>
            </a:r>
          </a:p>
        </p:txBody>
      </p:sp>
      <p:grpSp>
        <p:nvGrpSpPr>
          <p:cNvPr id="47" name="Group 46"/>
          <p:cNvGrpSpPr/>
          <p:nvPr/>
        </p:nvGrpSpPr>
        <p:grpSpPr>
          <a:xfrm>
            <a:off x="504616" y="4298834"/>
            <a:ext cx="7092082" cy="1342947"/>
            <a:chOff x="576808" y="4298834"/>
            <a:chExt cx="7092082" cy="1342947"/>
          </a:xfrm>
        </p:grpSpPr>
        <p:grpSp>
          <p:nvGrpSpPr>
            <p:cNvPr id="48" name="Group 47"/>
            <p:cNvGrpSpPr/>
            <p:nvPr/>
          </p:nvGrpSpPr>
          <p:grpSpPr>
            <a:xfrm>
              <a:off x="576808" y="4298997"/>
              <a:ext cx="7092082" cy="1330467"/>
              <a:chOff x="1021980" y="4371398"/>
              <a:chExt cx="7092082" cy="1330467"/>
            </a:xfrm>
          </p:grpSpPr>
          <p:sp useBgFill="1">
            <p:nvSpPr>
              <p:cNvPr id="50" name="Freeform 6"/>
              <p:cNvSpPr>
                <a:spLocks noEditPoints="1"/>
              </p:cNvSpPr>
              <p:nvPr/>
            </p:nvSpPr>
            <p:spPr bwMode="auto">
              <a:xfrm>
                <a:off x="1738714" y="4371398"/>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51" name="Freeform 5"/>
              <p:cNvSpPr>
                <a:spLocks noEditPoints="1"/>
              </p:cNvSpPr>
              <p:nvPr/>
            </p:nvSpPr>
            <p:spPr bwMode="auto">
              <a:xfrm>
                <a:off x="1021980" y="4377191"/>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52" name="Freeform 6"/>
              <p:cNvSpPr>
                <a:spLocks noEditPoints="1"/>
              </p:cNvSpPr>
              <p:nvPr/>
            </p:nvSpPr>
            <p:spPr bwMode="auto">
              <a:xfrm>
                <a:off x="3175175" y="4382459"/>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53" name="Freeform 5"/>
              <p:cNvSpPr>
                <a:spLocks noEditPoints="1"/>
              </p:cNvSpPr>
              <p:nvPr/>
            </p:nvSpPr>
            <p:spPr bwMode="auto">
              <a:xfrm>
                <a:off x="2458441" y="4388252"/>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54" name="Freeform 6"/>
              <p:cNvSpPr>
                <a:spLocks noEditPoints="1"/>
              </p:cNvSpPr>
              <p:nvPr/>
            </p:nvSpPr>
            <p:spPr bwMode="auto">
              <a:xfrm>
                <a:off x="4597857" y="4382459"/>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55" name="Freeform 5"/>
              <p:cNvSpPr>
                <a:spLocks noEditPoints="1"/>
              </p:cNvSpPr>
              <p:nvPr/>
            </p:nvSpPr>
            <p:spPr bwMode="auto">
              <a:xfrm>
                <a:off x="3881123" y="4388252"/>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56" name="Freeform 5"/>
              <p:cNvSpPr>
                <a:spLocks noEditPoints="1"/>
              </p:cNvSpPr>
              <p:nvPr/>
            </p:nvSpPr>
            <p:spPr bwMode="auto">
              <a:xfrm>
                <a:off x="5317584" y="4399313"/>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3"/>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57" name="Freeform 6"/>
              <p:cNvSpPr>
                <a:spLocks noEditPoints="1"/>
              </p:cNvSpPr>
              <p:nvPr/>
            </p:nvSpPr>
            <p:spPr bwMode="auto">
              <a:xfrm>
                <a:off x="7460527" y="4382459"/>
                <a:ext cx="653535" cy="1297284"/>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p:nvSpPr>
              <p:cNvPr id="58" name="Freeform 5"/>
              <p:cNvSpPr>
                <a:spLocks noEditPoints="1"/>
              </p:cNvSpPr>
              <p:nvPr/>
            </p:nvSpPr>
            <p:spPr bwMode="auto">
              <a:xfrm>
                <a:off x="6743793" y="4388252"/>
                <a:ext cx="653535" cy="130255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bg1"/>
              </a:solidFill>
              <a:ln w="19050">
                <a:solidFill>
                  <a:schemeClr val="accent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grpSp>
        <p:pic>
          <p:nvPicPr>
            <p:cNvPr id="49" name="Picture 48"/>
            <p:cNvPicPr>
              <a:picLocks noChangeAspect="1"/>
            </p:cNvPicPr>
            <p:nvPr/>
          </p:nvPicPr>
          <p:blipFill>
            <a:blip r:embed="rId4"/>
            <a:stretch>
              <a:fillRect/>
            </a:stretch>
          </p:blipFill>
          <p:spPr>
            <a:xfrm>
              <a:off x="5556931" y="4298834"/>
              <a:ext cx="700251" cy="1342947"/>
            </a:xfrm>
            <a:prstGeom prst="rect">
              <a:avLst/>
            </a:prstGeom>
          </p:spPr>
        </p:pic>
      </p:grpSp>
      <p:sp>
        <p:nvSpPr>
          <p:cNvPr id="59" name="TextBox 58"/>
          <p:cNvSpPr txBox="1"/>
          <p:nvPr/>
        </p:nvSpPr>
        <p:spPr>
          <a:xfrm>
            <a:off x="7558528" y="4593467"/>
            <a:ext cx="1313890" cy="769441"/>
          </a:xfrm>
          <a:prstGeom prst="rect">
            <a:avLst/>
          </a:prstGeom>
        </p:spPr>
        <p:txBody>
          <a:bodyPr wrap="square" rtlCol="0">
            <a:spAutoFit/>
          </a:bodyPr>
          <a:lstStyle/>
          <a:p>
            <a:r>
              <a:rPr lang="en-CA" sz="4400" dirty="0">
                <a:solidFill>
                  <a:schemeClr val="accent1"/>
                </a:solidFill>
              </a:rPr>
              <a:t>71%</a:t>
            </a:r>
          </a:p>
        </p:txBody>
      </p:sp>
      <p:sp>
        <p:nvSpPr>
          <p:cNvPr id="60" name="TextBox 59"/>
          <p:cNvSpPr txBox="1"/>
          <p:nvPr/>
        </p:nvSpPr>
        <p:spPr>
          <a:xfrm>
            <a:off x="7440706" y="6063844"/>
            <a:ext cx="1458805" cy="246221"/>
          </a:xfrm>
          <a:prstGeom prst="rect">
            <a:avLst/>
          </a:prstGeom>
          <a:noFill/>
        </p:spPr>
        <p:txBody>
          <a:bodyPr wrap="square" rtlCol="0">
            <a:spAutoFit/>
          </a:bodyPr>
          <a:lstStyle/>
          <a:p>
            <a:r>
              <a:rPr lang="en-CA" sz="1000" i="1" dirty="0"/>
              <a:t>N=215</a:t>
            </a:r>
            <a:r>
              <a:rPr lang="en-CA" sz="1000" dirty="0"/>
              <a:t> organizations</a:t>
            </a:r>
          </a:p>
        </p:txBody>
      </p:sp>
      <p:grpSp>
        <p:nvGrpSpPr>
          <p:cNvPr id="61" name="Group 60"/>
          <p:cNvGrpSpPr/>
          <p:nvPr/>
        </p:nvGrpSpPr>
        <p:grpSpPr>
          <a:xfrm>
            <a:off x="-10926" y="6519972"/>
            <a:ext cx="9154925" cy="338028"/>
            <a:chOff x="-10926" y="6519972"/>
            <a:chExt cx="9154925" cy="338028"/>
          </a:xfrm>
        </p:grpSpPr>
        <p:sp>
          <p:nvSpPr>
            <p:cNvPr id="62" name="Rectangle 61"/>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63" name="Rectangle 6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877048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Is this research for you?</a:t>
            </a:r>
          </a:p>
        </p:txBody>
      </p:sp>
      <p:sp>
        <p:nvSpPr>
          <p:cNvPr id="3" name="Text Placeholder 2"/>
          <p:cNvSpPr>
            <a:spLocks noGrp="1"/>
          </p:cNvSpPr>
          <p:nvPr>
            <p:ph type="body" sz="quarter" idx="4294967295"/>
          </p:nvPr>
        </p:nvSpPr>
        <p:spPr>
          <a:xfrm>
            <a:off x="257174" y="1233488"/>
            <a:ext cx="8370889" cy="1146175"/>
          </a:xfrm>
          <a:prstGeom prst="rect">
            <a:avLst/>
          </a:prstGeom>
        </p:spPr>
        <p:txBody>
          <a:bodyPr/>
          <a:lstStyle/>
          <a:p>
            <a:pPr marL="0" indent="0">
              <a:buNone/>
            </a:pPr>
            <a:r>
              <a:rPr lang="en-CA" sz="1400" dirty="0">
                <a:solidFill>
                  <a:schemeClr val="tx2"/>
                </a:solidFill>
              </a:rPr>
              <a:t>If you currently have an innovation program with projects underway and would like to improve its performance then this research may be for you. If </a:t>
            </a:r>
            <a:r>
              <a:rPr lang="en-CA" sz="1400" dirty="0"/>
              <a:t>you are new to IT-enabled innovation or do not have any current or potential innovation projects it is better to start with process mapping and continuous improvement to establish credibility. </a:t>
            </a:r>
          </a:p>
          <a:p>
            <a:endParaRPr lang="en-CA" dirty="0"/>
          </a:p>
        </p:txBody>
      </p:sp>
      <p:sp>
        <p:nvSpPr>
          <p:cNvPr id="12" name="TextBox 11"/>
          <p:cNvSpPr txBox="1"/>
          <p:nvPr/>
        </p:nvSpPr>
        <p:spPr>
          <a:xfrm>
            <a:off x="596631" y="2305590"/>
            <a:ext cx="1880721" cy="646331"/>
          </a:xfrm>
          <a:prstGeom prst="rect">
            <a:avLst/>
          </a:prstGeom>
          <a:ln w="3175">
            <a:solidFill>
              <a:schemeClr val="accent1"/>
            </a:solidFill>
            <a:prstDash val="sysDot"/>
          </a:ln>
        </p:spPr>
        <p:txBody>
          <a:bodyPr wrap="square" rtlCol="0">
            <a:spAutoFit/>
          </a:bodyPr>
          <a:lstStyle/>
          <a:p>
            <a:r>
              <a:rPr lang="en-CA" sz="1200" dirty="0">
                <a:solidFill>
                  <a:schemeClr val="accent1"/>
                </a:solidFill>
              </a:rPr>
              <a:t>Does your organization have a mindset to support IT-innovation?</a:t>
            </a:r>
          </a:p>
        </p:txBody>
      </p:sp>
      <p:sp>
        <p:nvSpPr>
          <p:cNvPr id="13" name="TextBox 12"/>
          <p:cNvSpPr txBox="1"/>
          <p:nvPr/>
        </p:nvSpPr>
        <p:spPr>
          <a:xfrm>
            <a:off x="3659323" y="2305589"/>
            <a:ext cx="1880721" cy="646331"/>
          </a:xfrm>
          <a:prstGeom prst="rect">
            <a:avLst/>
          </a:prstGeom>
          <a:ln w="3175">
            <a:solidFill>
              <a:schemeClr val="accent1"/>
            </a:solidFill>
            <a:prstDash val="sysDot"/>
          </a:ln>
        </p:spPr>
        <p:txBody>
          <a:bodyPr wrap="square" rtlCol="0">
            <a:spAutoFit/>
          </a:bodyPr>
          <a:lstStyle/>
          <a:p>
            <a:r>
              <a:rPr lang="en-CA" sz="1200" dirty="0">
                <a:solidFill>
                  <a:schemeClr val="accent1"/>
                </a:solidFill>
              </a:rPr>
              <a:t>Have you established a system for continued process improvement?</a:t>
            </a:r>
          </a:p>
        </p:txBody>
      </p:sp>
      <p:grpSp>
        <p:nvGrpSpPr>
          <p:cNvPr id="17" name="Group 16"/>
          <p:cNvGrpSpPr/>
          <p:nvPr/>
        </p:nvGrpSpPr>
        <p:grpSpPr>
          <a:xfrm>
            <a:off x="2816809" y="2432664"/>
            <a:ext cx="558351" cy="392182"/>
            <a:chOff x="4183581" y="4455773"/>
            <a:chExt cx="558351" cy="392182"/>
          </a:xfrm>
        </p:grpSpPr>
        <p:sp>
          <p:nvSpPr>
            <p:cNvPr id="15" name="Oval 14"/>
            <p:cNvSpPr/>
            <p:nvPr/>
          </p:nvSpPr>
          <p:spPr>
            <a:xfrm>
              <a:off x="4248319" y="4455773"/>
              <a:ext cx="428877" cy="392182"/>
            </a:xfrm>
            <a:prstGeom prst="ellipse">
              <a:avLst/>
            </a:prstGeom>
            <a:solidFill>
              <a:schemeClr val="accent1"/>
            </a:solidFill>
            <a:ln w="3175">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TextBox 15"/>
            <p:cNvSpPr txBox="1"/>
            <p:nvPr/>
          </p:nvSpPr>
          <p:spPr>
            <a:xfrm>
              <a:off x="4183581" y="4528296"/>
              <a:ext cx="558351" cy="276999"/>
            </a:xfrm>
            <a:prstGeom prst="rect">
              <a:avLst/>
            </a:prstGeom>
          </p:spPr>
          <p:txBody>
            <a:bodyPr wrap="square" rtlCol="0">
              <a:spAutoFit/>
            </a:bodyPr>
            <a:lstStyle/>
            <a:p>
              <a:pPr algn="ctr"/>
              <a:r>
                <a:rPr lang="en-CA" sz="1200" b="1" dirty="0">
                  <a:solidFill>
                    <a:schemeClr val="bg1"/>
                  </a:solidFill>
                </a:rPr>
                <a:t>Yes</a:t>
              </a:r>
            </a:p>
          </p:txBody>
        </p:sp>
      </p:grpSp>
      <p:grpSp>
        <p:nvGrpSpPr>
          <p:cNvPr id="18" name="Group 17"/>
          <p:cNvGrpSpPr/>
          <p:nvPr/>
        </p:nvGrpSpPr>
        <p:grpSpPr>
          <a:xfrm>
            <a:off x="1244923" y="3318692"/>
            <a:ext cx="558351" cy="392182"/>
            <a:chOff x="4183581" y="4455773"/>
            <a:chExt cx="558351" cy="392182"/>
          </a:xfrm>
        </p:grpSpPr>
        <p:sp>
          <p:nvSpPr>
            <p:cNvPr id="19" name="Oval 18"/>
            <p:cNvSpPr/>
            <p:nvPr/>
          </p:nvSpPr>
          <p:spPr>
            <a:xfrm>
              <a:off x="4248319" y="4455773"/>
              <a:ext cx="428877" cy="392182"/>
            </a:xfrm>
            <a:prstGeom prst="ellipse">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0" name="TextBox 19"/>
            <p:cNvSpPr txBox="1"/>
            <p:nvPr/>
          </p:nvSpPr>
          <p:spPr>
            <a:xfrm>
              <a:off x="4183581" y="4528296"/>
              <a:ext cx="558351" cy="276999"/>
            </a:xfrm>
            <a:prstGeom prst="rect">
              <a:avLst/>
            </a:prstGeom>
          </p:spPr>
          <p:txBody>
            <a:bodyPr wrap="square" rtlCol="0">
              <a:spAutoFit/>
            </a:bodyPr>
            <a:lstStyle/>
            <a:p>
              <a:pPr algn="ctr"/>
              <a:r>
                <a:rPr lang="en-CA" sz="1200" b="1" dirty="0">
                  <a:solidFill>
                    <a:schemeClr val="bg1"/>
                  </a:solidFill>
                </a:rPr>
                <a:t>No</a:t>
              </a:r>
            </a:p>
          </p:txBody>
        </p:sp>
      </p:grpSp>
      <p:grpSp>
        <p:nvGrpSpPr>
          <p:cNvPr id="21" name="Group 20"/>
          <p:cNvGrpSpPr/>
          <p:nvPr/>
        </p:nvGrpSpPr>
        <p:grpSpPr>
          <a:xfrm>
            <a:off x="4333171" y="3276032"/>
            <a:ext cx="558351" cy="392182"/>
            <a:chOff x="4183581" y="4455773"/>
            <a:chExt cx="558351" cy="392182"/>
          </a:xfrm>
        </p:grpSpPr>
        <p:sp>
          <p:nvSpPr>
            <p:cNvPr id="22" name="Oval 21"/>
            <p:cNvSpPr/>
            <p:nvPr/>
          </p:nvSpPr>
          <p:spPr>
            <a:xfrm>
              <a:off x="4248319" y="4455773"/>
              <a:ext cx="428877" cy="392182"/>
            </a:xfrm>
            <a:prstGeom prst="ellipse">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3" name="TextBox 22"/>
            <p:cNvSpPr txBox="1"/>
            <p:nvPr/>
          </p:nvSpPr>
          <p:spPr>
            <a:xfrm>
              <a:off x="4183581" y="4528296"/>
              <a:ext cx="558351" cy="276999"/>
            </a:xfrm>
            <a:prstGeom prst="rect">
              <a:avLst/>
            </a:prstGeom>
          </p:spPr>
          <p:txBody>
            <a:bodyPr wrap="square" rtlCol="0">
              <a:spAutoFit/>
            </a:bodyPr>
            <a:lstStyle/>
            <a:p>
              <a:pPr algn="ctr"/>
              <a:r>
                <a:rPr lang="en-CA" sz="1200" b="1" dirty="0">
                  <a:solidFill>
                    <a:schemeClr val="bg1"/>
                  </a:solidFill>
                </a:rPr>
                <a:t>No</a:t>
              </a:r>
            </a:p>
          </p:txBody>
        </p:sp>
      </p:grpSp>
      <p:cxnSp>
        <p:nvCxnSpPr>
          <p:cNvPr id="25" name="Straight Arrow Connector 24"/>
          <p:cNvCxnSpPr>
            <a:stCxn id="12" idx="3"/>
            <a:endCxn id="15" idx="2"/>
          </p:cNvCxnSpPr>
          <p:nvPr/>
        </p:nvCxnSpPr>
        <p:spPr>
          <a:xfrm flipV="1">
            <a:off x="2477352" y="2628755"/>
            <a:ext cx="4041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5" idx="6"/>
            <a:endCxn id="13" idx="1"/>
          </p:cNvCxnSpPr>
          <p:nvPr/>
        </p:nvCxnSpPr>
        <p:spPr>
          <a:xfrm>
            <a:off x="3310424" y="2628755"/>
            <a:ext cx="3488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2" idx="2"/>
            <a:endCxn id="19" idx="0"/>
          </p:cNvCxnSpPr>
          <p:nvPr/>
        </p:nvCxnSpPr>
        <p:spPr>
          <a:xfrm flipH="1">
            <a:off x="1524100" y="2951921"/>
            <a:ext cx="12892" cy="366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3" idx="2"/>
            <a:endCxn id="22" idx="0"/>
          </p:cNvCxnSpPr>
          <p:nvPr/>
        </p:nvCxnSpPr>
        <p:spPr>
          <a:xfrm>
            <a:off x="4599684" y="2951920"/>
            <a:ext cx="12664" cy="324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3" idx="3"/>
            <a:endCxn id="42" idx="1"/>
          </p:cNvCxnSpPr>
          <p:nvPr/>
        </p:nvCxnSpPr>
        <p:spPr>
          <a:xfrm>
            <a:off x="5540044" y="2628755"/>
            <a:ext cx="374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465864" y="5029600"/>
            <a:ext cx="3174837" cy="943376"/>
            <a:chOff x="337457" y="4688831"/>
            <a:chExt cx="3084068" cy="943376"/>
          </a:xfrm>
        </p:grpSpPr>
        <p:sp>
          <p:nvSpPr>
            <p:cNvPr id="37" name="Text Placeholder 12"/>
            <p:cNvSpPr txBox="1">
              <a:spLocks/>
            </p:cNvSpPr>
            <p:nvPr/>
          </p:nvSpPr>
          <p:spPr>
            <a:xfrm>
              <a:off x="337457" y="4990937"/>
              <a:ext cx="3084068" cy="641270"/>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lIns="144000" tIns="144000" rIns="144000" bIns="144000"/>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a:t>Start off with Info-Tech’s blueprint: </a:t>
              </a:r>
              <a:br>
                <a:rPr lang="en-CA" dirty="0"/>
              </a:br>
              <a:r>
                <a:rPr lang="en-CA" i="1" dirty="0">
                  <a:hlinkClick r:id="rId2"/>
                </a:rPr>
                <a:t>Kick-Start IT-Led Business Innovation</a:t>
              </a:r>
              <a:r>
                <a:rPr lang="en-CA" i="1" dirty="0"/>
                <a:t>.</a:t>
              </a:r>
            </a:p>
          </p:txBody>
        </p:sp>
        <p:sp>
          <p:nvSpPr>
            <p:cNvPr id="38" name="Round Same Side Corner Rectangle 97"/>
            <p:cNvSpPr/>
            <p:nvPr/>
          </p:nvSpPr>
          <p:spPr>
            <a:xfrm>
              <a:off x="337457" y="4688831"/>
              <a:ext cx="3084068" cy="344766"/>
            </a:xfrm>
            <a:prstGeom prst="rect">
              <a:avLst/>
            </a:prstGeom>
            <a:solidFill>
              <a:schemeClr val="accent3"/>
            </a:solidFill>
            <a:ln w="25400">
              <a:solidFill>
                <a:schemeClr val="accent3"/>
              </a:solidFill>
            </a:ln>
            <a:effectLst>
              <a:outerShdw blurRad="25400" dist="25400" dir="27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a:solidFill>
                    <a:srgbClr val="FFFFFF"/>
                  </a:solidFill>
                </a:rPr>
                <a:t>Start here first</a:t>
              </a:r>
            </a:p>
          </p:txBody>
        </p:sp>
      </p:grpSp>
      <p:cxnSp>
        <p:nvCxnSpPr>
          <p:cNvPr id="41" name="Elbow Connector 40"/>
          <p:cNvCxnSpPr>
            <a:stCxn id="19" idx="4"/>
            <a:endCxn id="38" idx="0"/>
          </p:cNvCxnSpPr>
          <p:nvPr/>
        </p:nvCxnSpPr>
        <p:spPr>
          <a:xfrm rot="16200000" flipH="1">
            <a:off x="1129328" y="4105645"/>
            <a:ext cx="1318726" cy="529183"/>
          </a:xfrm>
          <a:prstGeom prst="bentConnector3">
            <a:avLst>
              <a:gd name="adj1" fmla="val 4899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2" idx="4"/>
            <a:endCxn id="38" idx="0"/>
          </p:cNvCxnSpPr>
          <p:nvPr/>
        </p:nvCxnSpPr>
        <p:spPr>
          <a:xfrm rot="5400000">
            <a:off x="2652123" y="3069375"/>
            <a:ext cx="1361386" cy="2559065"/>
          </a:xfrm>
          <a:prstGeom prst="bentConnector3">
            <a:avLst>
              <a:gd name="adj1" fmla="val 50974"/>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299440" y="4711870"/>
            <a:ext cx="1528109" cy="1569660"/>
          </a:xfrm>
          <a:prstGeom prst="rect">
            <a:avLst/>
          </a:prstGeom>
          <a:solidFill>
            <a:schemeClr val="accent1"/>
          </a:solidFill>
          <a:ln w="3175">
            <a:solidFill>
              <a:schemeClr val="accent1"/>
            </a:solidFill>
            <a:prstDash val="sysDot"/>
          </a:ln>
        </p:spPr>
        <p:txBody>
          <a:bodyPr wrap="square" rtlCol="0">
            <a:spAutoFit/>
          </a:bodyPr>
          <a:lstStyle/>
          <a:p>
            <a:pPr algn="ctr"/>
            <a:r>
              <a:rPr lang="en-CA" sz="2400" b="1" dirty="0">
                <a:solidFill>
                  <a:schemeClr val="bg1"/>
                </a:solidFill>
              </a:rPr>
              <a:t>This research is for you!</a:t>
            </a:r>
          </a:p>
        </p:txBody>
      </p:sp>
      <p:sp>
        <p:nvSpPr>
          <p:cNvPr id="42" name="TextBox 41"/>
          <p:cNvSpPr txBox="1"/>
          <p:nvPr/>
        </p:nvSpPr>
        <p:spPr>
          <a:xfrm>
            <a:off x="5914269" y="2305589"/>
            <a:ext cx="1880721" cy="646331"/>
          </a:xfrm>
          <a:prstGeom prst="rect">
            <a:avLst/>
          </a:prstGeom>
          <a:ln w="3175">
            <a:solidFill>
              <a:schemeClr val="accent1"/>
            </a:solidFill>
            <a:prstDash val="sysDot"/>
          </a:ln>
        </p:spPr>
        <p:txBody>
          <a:bodyPr wrap="square" rtlCol="0">
            <a:spAutoFit/>
          </a:bodyPr>
          <a:lstStyle/>
          <a:p>
            <a:r>
              <a:rPr lang="en-CA" sz="1200" dirty="0">
                <a:solidFill>
                  <a:schemeClr val="accent1"/>
                </a:solidFill>
              </a:rPr>
              <a:t>Does your innovation program currently have projects underway?</a:t>
            </a:r>
          </a:p>
        </p:txBody>
      </p:sp>
      <p:grpSp>
        <p:nvGrpSpPr>
          <p:cNvPr id="45" name="Group 44"/>
          <p:cNvGrpSpPr/>
          <p:nvPr/>
        </p:nvGrpSpPr>
        <p:grpSpPr>
          <a:xfrm>
            <a:off x="6575453" y="3272746"/>
            <a:ext cx="558351" cy="392182"/>
            <a:chOff x="4183581" y="4455773"/>
            <a:chExt cx="558351" cy="392182"/>
          </a:xfrm>
        </p:grpSpPr>
        <p:sp>
          <p:nvSpPr>
            <p:cNvPr id="46" name="Oval 45"/>
            <p:cNvSpPr/>
            <p:nvPr/>
          </p:nvSpPr>
          <p:spPr>
            <a:xfrm>
              <a:off x="4248319" y="4455773"/>
              <a:ext cx="428877" cy="392182"/>
            </a:xfrm>
            <a:prstGeom prst="ellipse">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47" name="TextBox 46"/>
            <p:cNvSpPr txBox="1"/>
            <p:nvPr/>
          </p:nvSpPr>
          <p:spPr>
            <a:xfrm>
              <a:off x="4183581" y="4528296"/>
              <a:ext cx="558351" cy="276999"/>
            </a:xfrm>
            <a:prstGeom prst="rect">
              <a:avLst/>
            </a:prstGeom>
          </p:spPr>
          <p:txBody>
            <a:bodyPr wrap="square" rtlCol="0">
              <a:spAutoFit/>
            </a:bodyPr>
            <a:lstStyle/>
            <a:p>
              <a:pPr algn="ctr"/>
              <a:r>
                <a:rPr lang="en-CA" sz="1200" b="1" dirty="0">
                  <a:solidFill>
                    <a:schemeClr val="bg1"/>
                  </a:solidFill>
                </a:rPr>
                <a:t>No</a:t>
              </a:r>
            </a:p>
          </p:txBody>
        </p:sp>
      </p:grpSp>
      <p:cxnSp>
        <p:nvCxnSpPr>
          <p:cNvPr id="48" name="Straight Arrow Connector 47"/>
          <p:cNvCxnSpPr>
            <a:stCxn id="42" idx="2"/>
            <a:endCxn id="46" idx="0"/>
          </p:cNvCxnSpPr>
          <p:nvPr/>
        </p:nvCxnSpPr>
        <p:spPr>
          <a:xfrm>
            <a:off x="6854630" y="2951920"/>
            <a:ext cx="0" cy="320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3848407" y="5029600"/>
            <a:ext cx="3174837" cy="1251930"/>
            <a:chOff x="337457" y="4688831"/>
            <a:chExt cx="3084068" cy="1251930"/>
          </a:xfrm>
        </p:grpSpPr>
        <p:sp>
          <p:nvSpPr>
            <p:cNvPr id="53" name="Text Placeholder 12"/>
            <p:cNvSpPr txBox="1">
              <a:spLocks/>
            </p:cNvSpPr>
            <p:nvPr/>
          </p:nvSpPr>
          <p:spPr>
            <a:xfrm>
              <a:off x="337457" y="4990936"/>
              <a:ext cx="3084068" cy="949825"/>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lIns="144000" tIns="144000" rIns="144000" bIns="144000"/>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a:t>Start off with Info-Tech’s blueprints: </a:t>
              </a:r>
              <a:br>
                <a:rPr lang="en-CA" dirty="0"/>
              </a:br>
              <a:r>
                <a:rPr lang="en-CA" i="1" dirty="0">
                  <a:hlinkClick r:id="rId3"/>
                </a:rPr>
                <a:t>Apply Strategic Foresight to Enable IT-Led Growth</a:t>
              </a:r>
              <a:r>
                <a:rPr lang="en-CA" dirty="0"/>
                <a:t> and </a:t>
              </a:r>
              <a:r>
                <a:rPr lang="en-CA" i="1" dirty="0">
                  <a:hlinkClick r:id="rId4"/>
                </a:rPr>
                <a:t>Exploit Disruptive Infrastructure Technology</a:t>
              </a:r>
              <a:r>
                <a:rPr lang="en-CA" i="1" dirty="0"/>
                <a:t>.</a:t>
              </a:r>
            </a:p>
          </p:txBody>
        </p:sp>
        <p:sp>
          <p:nvSpPr>
            <p:cNvPr id="54" name="Round Same Side Corner Rectangle 97"/>
            <p:cNvSpPr/>
            <p:nvPr/>
          </p:nvSpPr>
          <p:spPr>
            <a:xfrm>
              <a:off x="337457" y="4688831"/>
              <a:ext cx="3084068" cy="344766"/>
            </a:xfrm>
            <a:prstGeom prst="rect">
              <a:avLst/>
            </a:prstGeom>
            <a:solidFill>
              <a:schemeClr val="accent3"/>
            </a:solidFill>
            <a:ln w="25400">
              <a:solidFill>
                <a:schemeClr val="accent3"/>
              </a:solidFill>
            </a:ln>
            <a:effectLst>
              <a:outerShdw blurRad="25400" dist="25400" dir="27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a:solidFill>
                    <a:srgbClr val="FFFFFF"/>
                  </a:solidFill>
                </a:rPr>
                <a:t>Start here first</a:t>
              </a:r>
            </a:p>
          </p:txBody>
        </p:sp>
      </p:grpSp>
      <p:cxnSp>
        <p:nvCxnSpPr>
          <p:cNvPr id="62" name="Elbow Connector 61"/>
          <p:cNvCxnSpPr>
            <a:stCxn id="46" idx="4"/>
            <a:endCxn id="54" idx="0"/>
          </p:cNvCxnSpPr>
          <p:nvPr/>
        </p:nvCxnSpPr>
        <p:spPr>
          <a:xfrm rot="5400000">
            <a:off x="5462892" y="3637862"/>
            <a:ext cx="1364672" cy="141880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2" idx="3"/>
            <a:endCxn id="67" idx="2"/>
          </p:cNvCxnSpPr>
          <p:nvPr/>
        </p:nvCxnSpPr>
        <p:spPr>
          <a:xfrm flipV="1">
            <a:off x="7794990" y="2628754"/>
            <a:ext cx="27300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8003258" y="2432663"/>
            <a:ext cx="558351" cy="392182"/>
            <a:chOff x="4183581" y="4455773"/>
            <a:chExt cx="558351" cy="392182"/>
          </a:xfrm>
        </p:grpSpPr>
        <p:sp>
          <p:nvSpPr>
            <p:cNvPr id="67" name="Oval 66"/>
            <p:cNvSpPr/>
            <p:nvPr/>
          </p:nvSpPr>
          <p:spPr>
            <a:xfrm>
              <a:off x="4248319" y="4455773"/>
              <a:ext cx="428877" cy="392182"/>
            </a:xfrm>
            <a:prstGeom prst="ellipse">
              <a:avLst/>
            </a:prstGeom>
            <a:solidFill>
              <a:schemeClr val="accent1"/>
            </a:solidFill>
            <a:ln w="3175">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8" name="TextBox 67"/>
            <p:cNvSpPr txBox="1"/>
            <p:nvPr/>
          </p:nvSpPr>
          <p:spPr>
            <a:xfrm>
              <a:off x="4183581" y="4528296"/>
              <a:ext cx="558351" cy="276999"/>
            </a:xfrm>
            <a:prstGeom prst="rect">
              <a:avLst/>
            </a:prstGeom>
          </p:spPr>
          <p:txBody>
            <a:bodyPr wrap="square" rtlCol="0">
              <a:spAutoFit/>
            </a:bodyPr>
            <a:lstStyle/>
            <a:p>
              <a:pPr algn="ctr"/>
              <a:r>
                <a:rPr lang="en-CA" sz="1200" b="1" dirty="0">
                  <a:solidFill>
                    <a:schemeClr val="bg1"/>
                  </a:solidFill>
                </a:rPr>
                <a:t>Yes</a:t>
              </a:r>
            </a:p>
          </p:txBody>
        </p:sp>
      </p:grpSp>
      <p:cxnSp>
        <p:nvCxnSpPr>
          <p:cNvPr id="74" name="Straight Arrow Connector 73"/>
          <p:cNvCxnSpPr>
            <a:stCxn id="67" idx="4"/>
          </p:cNvCxnSpPr>
          <p:nvPr/>
        </p:nvCxnSpPr>
        <p:spPr>
          <a:xfrm flipH="1">
            <a:off x="8282433" y="2824845"/>
            <a:ext cx="2" cy="1929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0926" y="6519972"/>
            <a:ext cx="9154925" cy="338028"/>
            <a:chOff x="-10926" y="6519972"/>
            <a:chExt cx="9154925" cy="338028"/>
          </a:xfrm>
        </p:grpSpPr>
        <p:sp>
          <p:nvSpPr>
            <p:cNvPr id="44" name="Rectangle 43"/>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49" name="Rectangle 4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08076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Knowledge strategy </a:t>
            </a:r>
            <a:r>
              <a:rPr lang="en-CA" sz="2400" dirty="0"/>
              <a:t>c</a:t>
            </a:r>
            <a:r>
              <a:rPr lang="en-CA" sz="2400" dirty="0" smtClean="0"/>
              <a:t>ase </a:t>
            </a:r>
            <a:r>
              <a:rPr lang="en-CA" sz="2400" dirty="0"/>
              <a:t>s</a:t>
            </a:r>
            <a:r>
              <a:rPr lang="en-CA" sz="2400" dirty="0" smtClean="0"/>
              <a:t>tudy</a:t>
            </a:r>
            <a:endParaRPr lang="en-CA" sz="2400" dirty="0">
              <a:latin typeface="+mj-lt"/>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016272"/>
            <a:ext cx="4656763" cy="3924151"/>
          </a:xfrm>
          <a:prstGeom prst="rect">
            <a:avLst/>
          </a:prstGeom>
        </p:spPr>
        <p:txBody>
          <a:bodyPr wrap="square" rtlCol="0">
            <a:spAutoFit/>
          </a:bodyPr>
          <a:lstStyle/>
          <a:p>
            <a:pPr>
              <a:spcAft>
                <a:spcPts val="600"/>
              </a:spcAft>
            </a:pPr>
            <a:r>
              <a:rPr lang="en-CA" sz="1200" b="1" dirty="0">
                <a:solidFill>
                  <a:schemeClr val="bg1"/>
                </a:solidFill>
              </a:rPr>
              <a:t>Organization</a:t>
            </a:r>
          </a:p>
          <a:p>
            <a:pPr>
              <a:spcAft>
                <a:spcPts val="600"/>
              </a:spcAft>
            </a:pPr>
            <a:r>
              <a:rPr lang="en-CA" sz="1200" dirty="0">
                <a:solidFill>
                  <a:schemeClr val="bg1"/>
                </a:solidFill>
              </a:rPr>
              <a:t>Agency responsible for conservation of natural and cultural heritage.</a:t>
            </a:r>
          </a:p>
          <a:p>
            <a:pPr>
              <a:spcBef>
                <a:spcPts val="600"/>
              </a:spcBef>
              <a:spcAft>
                <a:spcPts val="600"/>
              </a:spcAft>
            </a:pPr>
            <a:r>
              <a:rPr lang="en-CA" sz="1200" b="1" dirty="0">
                <a:solidFill>
                  <a:schemeClr val="bg1"/>
                </a:solidFill>
              </a:rPr>
              <a:t>Enterprise Knowledge Strategy Initiative</a:t>
            </a:r>
          </a:p>
          <a:p>
            <a:pPr>
              <a:spcAft>
                <a:spcPts val="600"/>
              </a:spcAft>
            </a:pPr>
            <a:r>
              <a:rPr lang="en-CA" sz="1200" dirty="0" smtClean="0">
                <a:solidFill>
                  <a:schemeClr val="bg1"/>
                </a:solidFill>
              </a:rPr>
              <a:t>A senior </a:t>
            </a:r>
            <a:r>
              <a:rPr lang="en-CA" sz="1200" dirty="0">
                <a:solidFill>
                  <a:schemeClr val="bg1"/>
                </a:solidFill>
              </a:rPr>
              <a:t>scientist is leading an enterprise knowledge strategy that will change the way information is used and distributed within the agency</a:t>
            </a:r>
            <a:r>
              <a:rPr lang="en-CA" sz="1200" dirty="0" smtClean="0">
                <a:solidFill>
                  <a:schemeClr val="bg1"/>
                </a:solidFill>
              </a:rPr>
              <a:t>. </a:t>
            </a:r>
            <a:r>
              <a:rPr lang="en-CA" sz="1200" dirty="0">
                <a:solidFill>
                  <a:schemeClr val="bg1"/>
                </a:solidFill>
              </a:rPr>
              <a:t>It is more than traditional knowledge management – its focus is on fostering a culture of evidence-based </a:t>
            </a:r>
            <a:r>
              <a:rPr lang="en-CA" sz="1200" dirty="0" smtClean="0">
                <a:solidFill>
                  <a:schemeClr val="bg1"/>
                </a:solidFill>
              </a:rPr>
              <a:t>decisions</a:t>
            </a:r>
            <a:r>
              <a:rPr lang="en-CA" sz="1200" dirty="0">
                <a:solidFill>
                  <a:schemeClr val="bg1"/>
                </a:solidFill>
              </a:rPr>
              <a:t>. </a:t>
            </a:r>
          </a:p>
          <a:p>
            <a:pPr>
              <a:spcAft>
                <a:spcPts val="600"/>
              </a:spcAft>
            </a:pPr>
            <a:r>
              <a:rPr lang="en-CA" sz="1200" dirty="0">
                <a:solidFill>
                  <a:schemeClr val="bg1"/>
                </a:solidFill>
              </a:rPr>
              <a:t>Culture change requires a movement, not a mandate, </a:t>
            </a:r>
            <a:r>
              <a:rPr lang="en-CA" sz="1200" dirty="0" smtClean="0">
                <a:solidFill>
                  <a:schemeClr val="bg1"/>
                </a:solidFill>
              </a:rPr>
              <a:t>and </a:t>
            </a:r>
            <a:r>
              <a:rPr lang="en-CA" sz="1200" dirty="0">
                <a:solidFill>
                  <a:schemeClr val="bg1"/>
                </a:solidFill>
              </a:rPr>
              <a:t>taking an </a:t>
            </a:r>
            <a:r>
              <a:rPr lang="en-CA" sz="1200" dirty="0" smtClean="0">
                <a:solidFill>
                  <a:schemeClr val="bg1"/>
                </a:solidFill>
              </a:rPr>
              <a:t>innovation-based </a:t>
            </a:r>
            <a:r>
              <a:rPr lang="en-CA" sz="1200" dirty="0">
                <a:solidFill>
                  <a:schemeClr val="bg1"/>
                </a:solidFill>
              </a:rPr>
              <a:t>approach allows for:</a:t>
            </a:r>
          </a:p>
          <a:p>
            <a:pPr marL="171450" indent="-171450">
              <a:spcAft>
                <a:spcPts val="600"/>
              </a:spcAft>
              <a:buFont typeface="Arial" panose="020B0604020202020204" pitchFamily="34" charset="0"/>
              <a:buChar char="•"/>
            </a:pPr>
            <a:r>
              <a:rPr lang="en-CA" sz="1200" dirty="0" smtClean="0">
                <a:solidFill>
                  <a:schemeClr val="bg1"/>
                </a:solidFill>
              </a:rPr>
              <a:t>Iterative</a:t>
            </a:r>
            <a:r>
              <a:rPr lang="en-CA" sz="1200" dirty="0">
                <a:solidFill>
                  <a:schemeClr val="bg1"/>
                </a:solidFill>
              </a:rPr>
              <a:t>, ongoing, </a:t>
            </a:r>
            <a:r>
              <a:rPr lang="en-CA" sz="1200" dirty="0" smtClean="0">
                <a:solidFill>
                  <a:schemeClr val="bg1"/>
                </a:solidFill>
              </a:rPr>
              <a:t>employee-driven </a:t>
            </a:r>
            <a:r>
              <a:rPr lang="en-CA" sz="1200" dirty="0">
                <a:solidFill>
                  <a:schemeClr val="bg1"/>
                </a:solidFill>
              </a:rPr>
              <a:t>development of tools and </a:t>
            </a:r>
            <a:r>
              <a:rPr lang="en-CA" sz="1200" dirty="0" smtClean="0">
                <a:solidFill>
                  <a:schemeClr val="bg1"/>
                </a:solidFill>
              </a:rPr>
              <a:t>techniques, </a:t>
            </a:r>
            <a:endParaRPr lang="en-CA" sz="1200" dirty="0">
              <a:solidFill>
                <a:schemeClr val="bg1"/>
              </a:solidFill>
            </a:endParaRPr>
          </a:p>
          <a:p>
            <a:pPr marL="171450" indent="-171450">
              <a:spcAft>
                <a:spcPts val="600"/>
              </a:spcAft>
              <a:buFont typeface="Arial" panose="020B0604020202020204" pitchFamily="34" charset="0"/>
              <a:buChar char="•"/>
            </a:pPr>
            <a:r>
              <a:rPr lang="en-CA" sz="1200" dirty="0">
                <a:solidFill>
                  <a:schemeClr val="bg1"/>
                </a:solidFill>
              </a:rPr>
              <a:t>E</a:t>
            </a:r>
            <a:r>
              <a:rPr lang="en-CA" sz="1200" dirty="0" smtClean="0">
                <a:solidFill>
                  <a:schemeClr val="bg1"/>
                </a:solidFill>
              </a:rPr>
              <a:t>xperimenting </a:t>
            </a:r>
            <a:r>
              <a:rPr lang="en-CA" sz="1200" dirty="0">
                <a:solidFill>
                  <a:schemeClr val="bg1"/>
                </a:solidFill>
              </a:rPr>
              <a:t>with different approaches and adjusting as required, </a:t>
            </a:r>
          </a:p>
          <a:p>
            <a:pPr marL="171450" indent="-171450">
              <a:spcAft>
                <a:spcPts val="600"/>
              </a:spcAft>
              <a:buFont typeface="Arial" panose="020B0604020202020204" pitchFamily="34" charset="0"/>
              <a:buChar char="•"/>
            </a:pPr>
            <a:r>
              <a:rPr lang="en-CA" sz="1200" dirty="0">
                <a:solidFill>
                  <a:schemeClr val="bg1"/>
                </a:solidFill>
              </a:rPr>
              <a:t>E</a:t>
            </a:r>
            <a:r>
              <a:rPr lang="en-CA" sz="1200" dirty="0" smtClean="0">
                <a:solidFill>
                  <a:schemeClr val="bg1"/>
                </a:solidFill>
              </a:rPr>
              <a:t>xpanding </a:t>
            </a:r>
            <a:r>
              <a:rPr lang="en-CA" sz="1200" dirty="0">
                <a:solidFill>
                  <a:schemeClr val="bg1"/>
                </a:solidFill>
              </a:rPr>
              <a:t>upon existing best practices; </a:t>
            </a:r>
            <a:r>
              <a:rPr lang="en-CA" sz="1200" dirty="0" smtClean="0">
                <a:solidFill>
                  <a:schemeClr val="bg1"/>
                </a:solidFill>
              </a:rPr>
              <a:t>and</a:t>
            </a:r>
            <a:endParaRPr lang="en-CA" sz="1200" dirty="0">
              <a:solidFill>
                <a:schemeClr val="bg1"/>
              </a:solidFill>
            </a:endParaRPr>
          </a:p>
          <a:p>
            <a:pPr marL="171450" indent="-171450">
              <a:spcAft>
                <a:spcPts val="600"/>
              </a:spcAft>
              <a:buFont typeface="Arial" panose="020B0604020202020204" pitchFamily="34" charset="0"/>
              <a:buChar char="•"/>
            </a:pPr>
            <a:r>
              <a:rPr lang="en-CA" sz="1200" dirty="0">
                <a:solidFill>
                  <a:schemeClr val="bg1"/>
                </a:solidFill>
              </a:rPr>
              <a:t>U</a:t>
            </a:r>
            <a:r>
              <a:rPr lang="en-CA" sz="1200" dirty="0" smtClean="0">
                <a:solidFill>
                  <a:schemeClr val="bg1"/>
                </a:solidFill>
              </a:rPr>
              <a:t>sing </a:t>
            </a:r>
            <a:r>
              <a:rPr lang="en-CA" sz="1200" dirty="0">
                <a:solidFill>
                  <a:schemeClr val="bg1"/>
                </a:solidFill>
              </a:rPr>
              <a:t>the innovation process itself as a way to encourage the sharing of knowledge.</a:t>
            </a:r>
          </a:p>
        </p:txBody>
      </p:sp>
      <p:sp>
        <p:nvSpPr>
          <p:cNvPr id="5" name="TextBox 4"/>
          <p:cNvSpPr txBox="1"/>
          <p:nvPr/>
        </p:nvSpPr>
        <p:spPr>
          <a:xfrm>
            <a:off x="5149970" y="2208339"/>
            <a:ext cx="3772088" cy="4139595"/>
          </a:xfrm>
          <a:prstGeom prst="rect">
            <a:avLst/>
          </a:prstGeom>
        </p:spPr>
        <p:txBody>
          <a:bodyPr wrap="square" rtlCol="0">
            <a:spAutoFit/>
          </a:bodyPr>
          <a:lstStyle/>
          <a:p>
            <a:pPr>
              <a:spcBef>
                <a:spcPts val="600"/>
              </a:spcBef>
              <a:spcAft>
                <a:spcPts val="600"/>
              </a:spcAft>
            </a:pPr>
            <a:r>
              <a:rPr lang="en-CA" sz="1200" b="1" dirty="0"/>
              <a:t>The goals of the </a:t>
            </a:r>
            <a:r>
              <a:rPr lang="en-CA" sz="1200" b="1" dirty="0" smtClean="0"/>
              <a:t>knowledge </a:t>
            </a:r>
            <a:r>
              <a:rPr lang="en-CA" sz="1200" b="1" dirty="0"/>
              <a:t>s</a:t>
            </a:r>
            <a:r>
              <a:rPr lang="en-CA" sz="1200" b="1" dirty="0" smtClean="0"/>
              <a:t>trategy </a:t>
            </a:r>
            <a:r>
              <a:rPr lang="en-CA" sz="1200" b="1" dirty="0"/>
              <a:t>are to: </a:t>
            </a:r>
          </a:p>
          <a:p>
            <a:pPr marL="171450" indent="-171450">
              <a:spcAft>
                <a:spcPts val="600"/>
              </a:spcAft>
              <a:buFont typeface="Arial" panose="020B0604020202020204" pitchFamily="34" charset="0"/>
              <a:buChar char="•"/>
            </a:pPr>
            <a:r>
              <a:rPr lang="en-CA" sz="1200" dirty="0"/>
              <a:t>Improve our understanding of the knowledge we need, the knowledge we have, and the sources of that </a:t>
            </a:r>
            <a:r>
              <a:rPr lang="en-CA" sz="1200" dirty="0" smtClean="0"/>
              <a:t>knowledge.</a:t>
            </a:r>
            <a:endParaRPr lang="en-CA" sz="1200" dirty="0"/>
          </a:p>
          <a:p>
            <a:pPr marL="171450" indent="-171450">
              <a:spcAft>
                <a:spcPts val="600"/>
              </a:spcAft>
              <a:buFont typeface="Arial" panose="020B0604020202020204" pitchFamily="34" charset="0"/>
              <a:buChar char="•"/>
            </a:pPr>
            <a:r>
              <a:rPr lang="en-CA" sz="1200" dirty="0"/>
              <a:t>Encourage and facilitate knowledge sharing to increase the effective utilization of our knowledge resources in all aspects of our </a:t>
            </a:r>
            <a:r>
              <a:rPr lang="en-CA" sz="1200" dirty="0" smtClean="0"/>
              <a:t>work.</a:t>
            </a:r>
            <a:endParaRPr lang="en-CA" sz="1200" dirty="0"/>
          </a:p>
          <a:p>
            <a:pPr marL="171450" indent="-171450">
              <a:spcAft>
                <a:spcPts val="600"/>
              </a:spcAft>
              <a:buFont typeface="Arial" panose="020B0604020202020204" pitchFamily="34" charset="0"/>
              <a:buChar char="•"/>
            </a:pPr>
            <a:r>
              <a:rPr lang="en-CA" sz="1200" dirty="0"/>
              <a:t>Ensure that our decisions are based on the best available information and </a:t>
            </a:r>
            <a:r>
              <a:rPr lang="en-CA" sz="1200" dirty="0" smtClean="0"/>
              <a:t>evidence</a:t>
            </a:r>
            <a:r>
              <a:rPr lang="en-CA" sz="1200" dirty="0"/>
              <a:t> </a:t>
            </a:r>
            <a:r>
              <a:rPr lang="en-CA" sz="1200" dirty="0" smtClean="0"/>
              <a:t>that is balanced</a:t>
            </a:r>
            <a:r>
              <a:rPr lang="en-CA" sz="1200" dirty="0"/>
              <a:t>, understood, documented, and communicated.</a:t>
            </a:r>
          </a:p>
          <a:p>
            <a:pPr>
              <a:spcBef>
                <a:spcPts val="600"/>
              </a:spcBef>
              <a:spcAft>
                <a:spcPts val="600"/>
              </a:spcAft>
            </a:pPr>
            <a:r>
              <a:rPr lang="en-CA" sz="1200" b="1" dirty="0"/>
              <a:t>Results </a:t>
            </a:r>
          </a:p>
          <a:p>
            <a:pPr>
              <a:spcAft>
                <a:spcPts val="600"/>
              </a:spcAft>
            </a:pPr>
            <a:r>
              <a:rPr lang="en-CA" sz="1200" dirty="0"/>
              <a:t>The strategy will build on the organization’s strong role to date in preserving the protected areas under its responsibility for future generations through enhanced decision making, with a stated outcome of ensuring that our stewardship of our places is trusted and respected.</a:t>
            </a:r>
          </a:p>
          <a:p>
            <a:pPr algn="ctr"/>
            <a:endParaRPr lang="en-CA" sz="1200" b="1" dirty="0"/>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Government</a:t>
              </a:r>
            </a:p>
            <a:p>
              <a:r>
                <a:rPr lang="en-CA" b="0" i="1" dirty="0"/>
                <a:t>Interview</a:t>
              </a:r>
            </a:p>
          </p:txBody>
        </p:sp>
      </p:grpSp>
      <p:grpSp>
        <p:nvGrpSpPr>
          <p:cNvPr id="18" name="Group 17"/>
          <p:cNvGrpSpPr/>
          <p:nvPr/>
        </p:nvGrpSpPr>
        <p:grpSpPr>
          <a:xfrm>
            <a:off x="-10926" y="6519972"/>
            <a:ext cx="9154925" cy="338028"/>
            <a:chOff x="-10926" y="6519972"/>
            <a:chExt cx="9154925" cy="338028"/>
          </a:xfrm>
        </p:grpSpPr>
        <p:sp>
          <p:nvSpPr>
            <p:cNvPr id="19" name="Rectangle 18"/>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0" name="Rectangle 1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813876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1560</Words>
  <Application>Microsoft Office PowerPoint</Application>
  <PresentationFormat>On-screen Show (4:3)</PresentationFormat>
  <Paragraphs>222</Paragraphs>
  <Slides>12</Slides>
  <Notes>7</Notes>
  <HiddenSlides>0</HiddenSlides>
  <MMClips>0</MMClips>
  <ScaleCrop>false</ScaleCrop>
  <HeadingPairs>
    <vt:vector size="8" baseType="variant">
      <vt:variant>
        <vt:lpstr>Fonts Used</vt:lpstr>
      </vt:variant>
      <vt:variant>
        <vt:i4>5</vt:i4>
      </vt:variant>
      <vt:variant>
        <vt:lpstr>Theme</vt:lpstr>
      </vt:variant>
      <vt:variant>
        <vt:i4>3</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Roboto</vt:lpstr>
      <vt:lpstr>Wingdings</vt:lpstr>
      <vt:lpstr>Theme1</vt:lpstr>
      <vt:lpstr>1_Theme1</vt:lpstr>
      <vt:lpstr>2_Theme1</vt:lpstr>
      <vt:lpstr>PowerPoint Presentation</vt:lpstr>
      <vt:lpstr>PowerPoint Presentation</vt:lpstr>
      <vt:lpstr>Our understanding of the problem</vt:lpstr>
      <vt:lpstr>Executive summary</vt:lpstr>
      <vt:lpstr>Business stakeholders regularly undervalue IT services that drive satisfaction</vt:lpstr>
      <vt:lpstr>PowerPoint Presentation</vt:lpstr>
      <vt:lpstr>A majority of CIOs believe that their IT departments will reach the transformational maturity level in 3-5 years </vt:lpstr>
      <vt:lpstr>Is this research for you?</vt:lpstr>
      <vt:lpstr>PowerPoint Presentation</vt:lpstr>
      <vt:lpstr>Establish baseline metrics</vt:lpstr>
      <vt:lpstr>Improve the iterative process of innovation by analyzing innovation capabilities and positive innovation levels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2018-06-07T15:29:10Z</dcterms:created>
  <dcterms:modified xsi:type="dcterms:W3CDTF">2018-12-06T14:33:13Z</dcterms:modified>
</cp:coreProperties>
</file>