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5" r:id="rId1"/>
  </p:sldMasterIdLst>
  <p:notesMasterIdLst>
    <p:notesMasterId r:id="rId13"/>
  </p:notesMasterIdLst>
  <p:handoutMasterIdLst>
    <p:handoutMasterId r:id="rId14"/>
  </p:handoutMasterIdLst>
  <p:sldIdLst>
    <p:sldId id="630" r:id="rId2"/>
    <p:sldId id="484" r:id="rId3"/>
    <p:sldId id="403" r:id="rId4"/>
    <p:sldId id="399" r:id="rId5"/>
    <p:sldId id="600" r:id="rId6"/>
    <p:sldId id="659" r:id="rId7"/>
    <p:sldId id="661" r:id="rId8"/>
    <p:sldId id="735" r:id="rId9"/>
    <p:sldId id="660" r:id="rId10"/>
    <p:sldId id="598" r:id="rId11"/>
    <p:sldId id="538" r:id="rId12"/>
  </p:sldIdLst>
  <p:sldSz cx="9144000" cy="6858000" type="screen4x3"/>
  <p:notesSz cx="6858000" cy="9144000"/>
  <p:custShowLst>
    <p:custShow name="Custom Show 1" id="0">
      <p:sldLst/>
    </p:custShow>
  </p:custShowLst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4" name="Author" initials="A" lastIdx="0" clrIdx="1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FD2"/>
    <a:srgbClr val="E8E9EA"/>
    <a:srgbClr val="A6A7A9"/>
    <a:srgbClr val="A24130"/>
    <a:srgbClr val="000000"/>
    <a:srgbClr val="243F54"/>
    <a:srgbClr val="CBDBE7"/>
    <a:srgbClr val="2576B7"/>
    <a:srgbClr val="B0C534"/>
    <a:srgbClr val="365D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E1930C-B4EF-414A-B968-0E083D08CFD0}" v="343" dt="2018-04-27T01:15:16.3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786" autoAdjust="0"/>
    <p:restoredTop sz="96000" autoAdjust="0"/>
  </p:normalViewPr>
  <p:slideViewPr>
    <p:cSldViewPr snapToGrid="0">
      <p:cViewPr varScale="1">
        <p:scale>
          <a:sx n="118" d="100"/>
          <a:sy n="118" d="100"/>
        </p:scale>
        <p:origin x="21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3672" y="6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8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57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adil Nanji" userId="S::ananji@infotech.com::037901ce-6d55-4120-b8fc-2ccffb7d3455" providerId="AD" clId="Web-{57EF0FC5-E141-47E2-9EA6-DC1B34C10FB9}"/>
    <pc:docChg chg="modSld">
      <pc:chgData name="Aadil Nanji" userId="S::ananji@infotech.com::037901ce-6d55-4120-b8fc-2ccffb7d3455" providerId="AD" clId="Web-{57EF0FC5-E141-47E2-9EA6-DC1B34C10FB9}" dt="2018-04-16T12:27:04.938" v="109"/>
      <pc:docMkLst>
        <pc:docMk/>
      </pc:docMkLst>
      <pc:sldChg chg="modSp">
        <pc:chgData name="Aadil Nanji" userId="S::ananji@infotech.com::037901ce-6d55-4120-b8fc-2ccffb7d3455" providerId="AD" clId="Web-{57EF0FC5-E141-47E2-9EA6-DC1B34C10FB9}" dt="2018-04-16T12:26:59.673" v="107"/>
        <pc:sldMkLst>
          <pc:docMk/>
          <pc:sldMk cId="3785094048" sldId="484"/>
        </pc:sldMkLst>
        <pc:spChg chg="mod">
          <ac:chgData name="Aadil Nanji" userId="S::ananji@infotech.com::037901ce-6d55-4120-b8fc-2ccffb7d3455" providerId="AD" clId="Web-{57EF0FC5-E141-47E2-9EA6-DC1B34C10FB9}" dt="2018-04-16T12:26:59.673" v="107"/>
          <ac:spMkLst>
            <pc:docMk/>
            <pc:sldMk cId="3785094048" sldId="484"/>
            <ac:spMk id="8" creationId="{00000000-0000-0000-0000-000000000000}"/>
          </ac:spMkLst>
        </pc:spChg>
      </pc:sldChg>
    </pc:docChg>
  </pc:docChgLst>
  <pc:docChgLst>
    <pc:chgData name="Scott Bickley" userId="b835d3ad-9522-4ed0-8210-237fbbac1034" providerId="ADAL" clId="{7F3EB7D0-AEA4-42D6-9316-C54923FE6785}"/>
    <pc:docChg chg="undo custSel modSld">
      <pc:chgData name="Scott Bickley" userId="b835d3ad-9522-4ed0-8210-237fbbac1034" providerId="ADAL" clId="{7F3EB7D0-AEA4-42D6-9316-C54923FE6785}" dt="2018-04-18T17:10:07.157" v="231"/>
      <pc:docMkLst>
        <pc:docMk/>
      </pc:docMkLst>
      <pc:sldChg chg="modSp addCm modCm">
        <pc:chgData name="Scott Bickley" userId="b835d3ad-9522-4ed0-8210-237fbbac1034" providerId="ADAL" clId="{7F3EB7D0-AEA4-42D6-9316-C54923FE6785}" dt="2018-04-18T14:01:53.439" v="221" actId="20577"/>
        <pc:sldMkLst>
          <pc:docMk/>
          <pc:sldMk cId="61988526" sldId="399"/>
        </pc:sldMkLst>
        <pc:spChg chg="mod">
          <ac:chgData name="Scott Bickley" userId="b835d3ad-9522-4ed0-8210-237fbbac1034" providerId="ADAL" clId="{7F3EB7D0-AEA4-42D6-9316-C54923FE6785}" dt="2018-04-18T13:57:41.264" v="217" actId="20577"/>
          <ac:spMkLst>
            <pc:docMk/>
            <pc:sldMk cId="61988526" sldId="399"/>
            <ac:spMk id="3" creationId="{00000000-0000-0000-0000-000000000000}"/>
          </ac:spMkLst>
        </pc:spChg>
        <pc:spChg chg="mod">
          <ac:chgData name="Scott Bickley" userId="b835d3ad-9522-4ed0-8210-237fbbac1034" providerId="ADAL" clId="{7F3EB7D0-AEA4-42D6-9316-C54923FE6785}" dt="2018-04-18T13:56:25.768" v="146" actId="1036"/>
          <ac:spMkLst>
            <pc:docMk/>
            <pc:sldMk cId="61988526" sldId="399"/>
            <ac:spMk id="4" creationId="{00000000-0000-0000-0000-000000000000}"/>
          </ac:spMkLst>
        </pc:spChg>
        <pc:spChg chg="mod">
          <ac:chgData name="Scott Bickley" userId="b835d3ad-9522-4ed0-8210-237fbbac1034" providerId="ADAL" clId="{7F3EB7D0-AEA4-42D6-9316-C54923FE6785}" dt="2018-04-18T14:01:53.439" v="221" actId="20577"/>
          <ac:spMkLst>
            <pc:docMk/>
            <pc:sldMk cId="61988526" sldId="399"/>
            <ac:spMk id="5" creationId="{00000000-0000-0000-0000-000000000000}"/>
          </ac:spMkLst>
        </pc:spChg>
      </pc:sldChg>
      <pc:sldChg chg="modSp">
        <pc:chgData name="Scott Bickley" userId="b835d3ad-9522-4ed0-8210-237fbbac1034" providerId="ADAL" clId="{7F3EB7D0-AEA4-42D6-9316-C54923FE6785}" dt="2018-04-18T13:47:32.926" v="93" actId="20577"/>
        <pc:sldMkLst>
          <pc:docMk/>
          <pc:sldMk cId="2619900210" sldId="403"/>
        </pc:sldMkLst>
        <pc:spChg chg="mod">
          <ac:chgData name="Scott Bickley" userId="b835d3ad-9522-4ed0-8210-237fbbac1034" providerId="ADAL" clId="{7F3EB7D0-AEA4-42D6-9316-C54923FE6785}" dt="2018-04-18T13:47:32.926" v="93" actId="20577"/>
          <ac:spMkLst>
            <pc:docMk/>
            <pc:sldMk cId="2619900210" sldId="403"/>
            <ac:spMk id="7" creationId="{00000000-0000-0000-0000-000000000000}"/>
          </ac:spMkLst>
        </pc:spChg>
      </pc:sldChg>
      <pc:sldChg chg="modSp">
        <pc:chgData name="Scott Bickley" userId="b835d3ad-9522-4ed0-8210-237fbbac1034" providerId="ADAL" clId="{7F3EB7D0-AEA4-42D6-9316-C54923FE6785}" dt="2018-04-18T13:46:53.884" v="76" actId="20577"/>
        <pc:sldMkLst>
          <pc:docMk/>
          <pc:sldMk cId="3785094048" sldId="484"/>
        </pc:sldMkLst>
        <pc:spChg chg="mod">
          <ac:chgData name="Scott Bickley" userId="b835d3ad-9522-4ed0-8210-237fbbac1034" providerId="ADAL" clId="{7F3EB7D0-AEA4-42D6-9316-C54923FE6785}" dt="2018-04-18T13:46:53.884" v="76" actId="20577"/>
          <ac:spMkLst>
            <pc:docMk/>
            <pc:sldMk cId="3785094048" sldId="484"/>
            <ac:spMk id="8" creationId="{00000000-0000-0000-0000-000000000000}"/>
          </ac:spMkLst>
        </pc:spChg>
      </pc:sldChg>
      <pc:sldChg chg="addCm modCm">
        <pc:chgData name="Scott Bickley" userId="b835d3ad-9522-4ed0-8210-237fbbac1034" providerId="ADAL" clId="{7F3EB7D0-AEA4-42D6-9316-C54923FE6785}" dt="2018-04-18T17:10:07.157" v="231"/>
        <pc:sldMkLst>
          <pc:docMk/>
          <pc:sldMk cId="532122597" sldId="659"/>
        </pc:sldMkLst>
      </pc:sldChg>
    </pc:docChg>
  </pc:docChgLst>
  <pc:docChgLst>
    <pc:chgData name="Aadil Nanji" userId="S::ananji@infotech.com::037901ce-6d55-4120-b8fc-2ccffb7d3455" providerId="AD" clId="Web-{D1E1930C-B4EF-414A-B968-0E083D08CFD0}"/>
    <pc:docChg chg="delSld modSld modSection">
      <pc:chgData name="Aadil Nanji" userId="S::ananji@infotech.com::037901ce-6d55-4120-b8fc-2ccffb7d3455" providerId="AD" clId="Web-{D1E1930C-B4EF-414A-B968-0E083D08CFD0}" dt="2018-04-27T01:16:22.091" v="379"/>
      <pc:docMkLst>
        <pc:docMk/>
      </pc:docMkLst>
      <pc:sldChg chg="del">
        <pc:chgData name="Aadil Nanji" userId="S::ananji@infotech.com::037901ce-6d55-4120-b8fc-2ccffb7d3455" providerId="AD" clId="Web-{D1E1930C-B4EF-414A-B968-0E083D08CFD0}" dt="2018-04-27T01:16:22.076" v="370"/>
        <pc:sldMkLst>
          <pc:docMk/>
          <pc:sldMk cId="1995960835" sldId="631"/>
        </pc:sldMkLst>
      </pc:sldChg>
      <pc:sldChg chg="del">
        <pc:chgData name="Aadil Nanji" userId="S::ananji@infotech.com::037901ce-6d55-4120-b8fc-2ccffb7d3455" providerId="AD" clId="Web-{D1E1930C-B4EF-414A-B968-0E083D08CFD0}" dt="2018-04-27T01:16:22.076" v="371"/>
        <pc:sldMkLst>
          <pc:docMk/>
          <pc:sldMk cId="3891345942" sldId="632"/>
        </pc:sldMkLst>
      </pc:sldChg>
      <pc:sldChg chg="del">
        <pc:chgData name="Aadil Nanji" userId="S::ananji@infotech.com::037901ce-6d55-4120-b8fc-2ccffb7d3455" providerId="AD" clId="Web-{D1E1930C-B4EF-414A-B968-0E083D08CFD0}" dt="2018-04-27T01:16:22.076" v="376"/>
        <pc:sldMkLst>
          <pc:docMk/>
          <pc:sldMk cId="389676609" sldId="666"/>
        </pc:sldMkLst>
      </pc:sldChg>
      <pc:sldChg chg="del">
        <pc:chgData name="Aadil Nanji" userId="S::ananji@infotech.com::037901ce-6d55-4120-b8fc-2ccffb7d3455" providerId="AD" clId="Web-{D1E1930C-B4EF-414A-B968-0E083D08CFD0}" dt="2018-04-27T01:16:22.076" v="373"/>
        <pc:sldMkLst>
          <pc:docMk/>
          <pc:sldMk cId="3514269849" sldId="669"/>
        </pc:sldMkLst>
      </pc:sldChg>
      <pc:sldChg chg="del">
        <pc:chgData name="Aadil Nanji" userId="S::ananji@infotech.com::037901ce-6d55-4120-b8fc-2ccffb7d3455" providerId="AD" clId="Web-{D1E1930C-B4EF-414A-B968-0E083D08CFD0}" dt="2018-04-27T01:16:22.076" v="374"/>
        <pc:sldMkLst>
          <pc:docMk/>
          <pc:sldMk cId="1627659557" sldId="671"/>
        </pc:sldMkLst>
      </pc:sldChg>
      <pc:sldChg chg="del">
        <pc:chgData name="Aadil Nanji" userId="S::ananji@infotech.com::037901ce-6d55-4120-b8fc-2ccffb7d3455" providerId="AD" clId="Web-{D1E1930C-B4EF-414A-B968-0E083D08CFD0}" dt="2018-04-27T01:16:22.076" v="372"/>
        <pc:sldMkLst>
          <pc:docMk/>
          <pc:sldMk cId="742075099" sldId="672"/>
        </pc:sldMkLst>
      </pc:sldChg>
      <pc:sldChg chg="del">
        <pc:chgData name="Aadil Nanji" userId="S::ananji@infotech.com::037901ce-6d55-4120-b8fc-2ccffb7d3455" providerId="AD" clId="Web-{D1E1930C-B4EF-414A-B968-0E083D08CFD0}" dt="2018-04-27T01:16:22.060" v="368"/>
        <pc:sldMkLst>
          <pc:docMk/>
          <pc:sldMk cId="2199129129" sldId="673"/>
        </pc:sldMkLst>
      </pc:sldChg>
      <pc:sldChg chg="del">
        <pc:chgData name="Aadil Nanji" userId="S::ananji@infotech.com::037901ce-6d55-4120-b8fc-2ccffb7d3455" providerId="AD" clId="Web-{D1E1930C-B4EF-414A-B968-0E083D08CFD0}" dt="2018-04-27T01:16:22.060" v="369"/>
        <pc:sldMkLst>
          <pc:docMk/>
          <pc:sldMk cId="2072009724" sldId="674"/>
        </pc:sldMkLst>
      </pc:sldChg>
      <pc:sldChg chg="del">
        <pc:chgData name="Aadil Nanji" userId="S::ananji@infotech.com::037901ce-6d55-4120-b8fc-2ccffb7d3455" providerId="AD" clId="Web-{D1E1930C-B4EF-414A-B968-0E083D08CFD0}" dt="2018-04-27T01:16:22.060" v="367"/>
        <pc:sldMkLst>
          <pc:docMk/>
          <pc:sldMk cId="1823309091" sldId="675"/>
        </pc:sldMkLst>
      </pc:sldChg>
      <pc:sldChg chg="del">
        <pc:chgData name="Aadil Nanji" userId="S::ananji@infotech.com::037901ce-6d55-4120-b8fc-2ccffb7d3455" providerId="AD" clId="Web-{D1E1930C-B4EF-414A-B968-0E083D08CFD0}" dt="2018-04-27T01:16:22.060" v="366"/>
        <pc:sldMkLst>
          <pc:docMk/>
          <pc:sldMk cId="982174022" sldId="679"/>
        </pc:sldMkLst>
      </pc:sldChg>
      <pc:sldChg chg="del">
        <pc:chgData name="Aadil Nanji" userId="S::ananji@infotech.com::037901ce-6d55-4120-b8fc-2ccffb7d3455" providerId="AD" clId="Web-{D1E1930C-B4EF-414A-B968-0E083D08CFD0}" dt="2018-04-27T01:16:22.076" v="375"/>
        <pc:sldMkLst>
          <pc:docMk/>
          <pc:sldMk cId="677756319" sldId="681"/>
        </pc:sldMkLst>
      </pc:sldChg>
      <pc:sldChg chg="del">
        <pc:chgData name="Aadil Nanji" userId="S::ananji@infotech.com::037901ce-6d55-4120-b8fc-2ccffb7d3455" providerId="AD" clId="Web-{D1E1930C-B4EF-414A-B968-0E083D08CFD0}" dt="2018-04-27T01:16:22.091" v="378"/>
        <pc:sldMkLst>
          <pc:docMk/>
          <pc:sldMk cId="614064899" sldId="682"/>
        </pc:sldMkLst>
      </pc:sldChg>
      <pc:sldChg chg="del">
        <pc:chgData name="Aadil Nanji" userId="S::ananji@infotech.com::037901ce-6d55-4120-b8fc-2ccffb7d3455" providerId="AD" clId="Web-{D1E1930C-B4EF-414A-B968-0E083D08CFD0}" dt="2018-04-27T01:16:22.076" v="377"/>
        <pc:sldMkLst>
          <pc:docMk/>
          <pc:sldMk cId="4285939072" sldId="688"/>
        </pc:sldMkLst>
      </pc:sldChg>
      <pc:sldChg chg="del">
        <pc:chgData name="Aadil Nanji" userId="S::ananji@infotech.com::037901ce-6d55-4120-b8fc-2ccffb7d3455" providerId="AD" clId="Web-{D1E1930C-B4EF-414A-B968-0E083D08CFD0}" dt="2018-04-27T01:16:22.060" v="365"/>
        <pc:sldMkLst>
          <pc:docMk/>
          <pc:sldMk cId="188128652" sldId="692"/>
        </pc:sldMkLst>
      </pc:sldChg>
      <pc:sldChg chg="del">
        <pc:chgData name="Aadil Nanji" userId="S::ananji@infotech.com::037901ce-6d55-4120-b8fc-2ccffb7d3455" providerId="AD" clId="Web-{D1E1930C-B4EF-414A-B968-0E083D08CFD0}" dt="2018-04-27T01:16:22.060" v="364"/>
        <pc:sldMkLst>
          <pc:docMk/>
          <pc:sldMk cId="2342357316" sldId="693"/>
        </pc:sldMkLst>
      </pc:sldChg>
      <pc:sldChg chg="del">
        <pc:chgData name="Aadil Nanji" userId="S::ananji@infotech.com::037901ce-6d55-4120-b8fc-2ccffb7d3455" providerId="AD" clId="Web-{D1E1930C-B4EF-414A-B968-0E083D08CFD0}" dt="2018-04-27T01:16:22.091" v="379"/>
        <pc:sldMkLst>
          <pc:docMk/>
          <pc:sldMk cId="3711267836" sldId="714"/>
        </pc:sldMkLst>
      </pc:sldChg>
      <pc:sldChg chg="addSp modSp">
        <pc:chgData name="Aadil Nanji" userId="S::ananji@infotech.com::037901ce-6d55-4120-b8fc-2ccffb7d3455" providerId="AD" clId="Web-{D1E1930C-B4EF-414A-B968-0E083D08CFD0}" dt="2018-04-27T01:15:44.805" v="363"/>
        <pc:sldMkLst>
          <pc:docMk/>
          <pc:sldMk cId="2517723057" sldId="734"/>
        </pc:sldMkLst>
        <pc:spChg chg="add mod">
          <ac:chgData name="Aadil Nanji" userId="S::ananji@infotech.com::037901ce-6d55-4120-b8fc-2ccffb7d3455" providerId="AD" clId="Web-{D1E1930C-B4EF-414A-B968-0E083D08CFD0}" dt="2018-04-27T01:15:44.805" v="363"/>
          <ac:spMkLst>
            <pc:docMk/>
            <pc:sldMk cId="2517723057" sldId="734"/>
            <ac:spMk id="5" creationId="{75C88F6A-E548-4858-B200-87D5DC41AFED}"/>
          </ac:spMkLst>
        </pc:spChg>
        <pc:picChg chg="mod">
          <ac:chgData name="Aadil Nanji" userId="S::ananji@infotech.com::037901ce-6d55-4120-b8fc-2ccffb7d3455" providerId="AD" clId="Web-{D1E1930C-B4EF-414A-B968-0E083D08CFD0}" dt="2018-04-27T00:57:24.178" v="10"/>
          <ac:picMkLst>
            <pc:docMk/>
            <pc:sldMk cId="2517723057" sldId="734"/>
            <ac:picMk id="3" creationId="{00000000-0000-0000-0000-000000000000}"/>
          </ac:picMkLst>
        </pc:picChg>
        <pc:picChg chg="mod modCrop">
          <ac:chgData name="Aadil Nanji" userId="S::ananji@infotech.com::037901ce-6d55-4120-b8fc-2ccffb7d3455" providerId="AD" clId="Web-{D1E1930C-B4EF-414A-B968-0E083D08CFD0}" dt="2018-04-27T00:57:24.210" v="11"/>
          <ac:picMkLst>
            <pc:docMk/>
            <pc:sldMk cId="2517723057" sldId="734"/>
            <ac:picMk id="4" creationId="{00000000-0000-0000-0000-000000000000}"/>
          </ac:picMkLst>
        </pc:picChg>
      </pc:sldChg>
    </pc:docChg>
  </pc:docChgLst>
  <pc:docChgLst>
    <pc:chgData name="Scott Bickley" userId="b835d3ad-9522-4ed0-8210-237fbbac1034" providerId="ADAL" clId="{85483208-AAC2-47CB-BB4D-EA91B09AD478}"/>
    <pc:docChg chg="undo custSel modSld">
      <pc:chgData name="Scott Bickley" userId="b835d3ad-9522-4ed0-8210-237fbbac1034" providerId="ADAL" clId="{85483208-AAC2-47CB-BB4D-EA91B09AD478}" dt="2018-01-25T19:51:01.572" v="505" actId="6549"/>
      <pc:docMkLst>
        <pc:docMk/>
      </pc:docMkLst>
      <pc:sldChg chg="modSp">
        <pc:chgData name="Scott Bickley" userId="b835d3ad-9522-4ed0-8210-237fbbac1034" providerId="ADAL" clId="{85483208-AAC2-47CB-BB4D-EA91B09AD478}" dt="2018-01-25T16:01:46.065" v="24" actId="20577"/>
        <pc:sldMkLst>
          <pc:docMk/>
          <pc:sldMk cId="61988526" sldId="399"/>
        </pc:sldMkLst>
        <pc:spChg chg="mod">
          <ac:chgData name="Scott Bickley" userId="b835d3ad-9522-4ed0-8210-237fbbac1034" providerId="ADAL" clId="{85483208-AAC2-47CB-BB4D-EA91B09AD478}" dt="2018-01-25T16:01:46.065" v="24" actId="20577"/>
          <ac:spMkLst>
            <pc:docMk/>
            <pc:sldMk cId="61988526" sldId="399"/>
            <ac:spMk id="6" creationId="{00000000-0000-0000-0000-000000000000}"/>
          </ac:spMkLst>
        </pc:spChg>
      </pc:sldChg>
      <pc:sldChg chg="modSp">
        <pc:chgData name="Scott Bickley" userId="b835d3ad-9522-4ed0-8210-237fbbac1034" providerId="ADAL" clId="{85483208-AAC2-47CB-BB4D-EA91B09AD478}" dt="2018-01-25T15:47:12.999" v="7" actId="20577"/>
        <pc:sldMkLst>
          <pc:docMk/>
          <pc:sldMk cId="3785094048" sldId="484"/>
        </pc:sldMkLst>
        <pc:spChg chg="mod">
          <ac:chgData name="Scott Bickley" userId="b835d3ad-9522-4ed0-8210-237fbbac1034" providerId="ADAL" clId="{85483208-AAC2-47CB-BB4D-EA91B09AD478}" dt="2018-01-25T15:47:12.999" v="7" actId="20577"/>
          <ac:spMkLst>
            <pc:docMk/>
            <pc:sldMk cId="3785094048" sldId="484"/>
            <ac:spMk id="8" creationId="{00000000-0000-0000-0000-000000000000}"/>
          </ac:spMkLst>
        </pc:spChg>
      </pc:sldChg>
      <pc:sldChg chg="addCm modCm">
        <pc:chgData name="Scott Bickley" userId="b835d3ad-9522-4ed0-8210-237fbbac1034" providerId="ADAL" clId="{85483208-AAC2-47CB-BB4D-EA91B09AD478}" dt="2018-01-25T16:46:45.751" v="208" actId="6549"/>
        <pc:sldMkLst>
          <pc:docMk/>
          <pc:sldMk cId="4039508492" sldId="538"/>
        </pc:sldMkLst>
      </pc:sldChg>
      <pc:sldChg chg="modSp">
        <pc:chgData name="Scott Bickley" userId="b835d3ad-9522-4ed0-8210-237fbbac1034" providerId="ADAL" clId="{85483208-AAC2-47CB-BB4D-EA91B09AD478}" dt="2018-01-25T16:04:28.004" v="58" actId="20577"/>
        <pc:sldMkLst>
          <pc:docMk/>
          <pc:sldMk cId="1997328634" sldId="600"/>
        </pc:sldMkLst>
        <pc:spChg chg="mod">
          <ac:chgData name="Scott Bickley" userId="b835d3ad-9522-4ed0-8210-237fbbac1034" providerId="ADAL" clId="{85483208-AAC2-47CB-BB4D-EA91B09AD478}" dt="2018-01-25T16:04:28.004" v="58" actId="20577"/>
          <ac:spMkLst>
            <pc:docMk/>
            <pc:sldMk cId="1997328634" sldId="600"/>
            <ac:spMk id="3" creationId="{CF8A6729-AC4E-4645-9F77-54EA1C826920}"/>
          </ac:spMkLst>
        </pc:spChg>
        <pc:spChg chg="mod">
          <ac:chgData name="Scott Bickley" userId="b835d3ad-9522-4ed0-8210-237fbbac1034" providerId="ADAL" clId="{85483208-AAC2-47CB-BB4D-EA91B09AD478}" dt="2018-01-25T16:02:49.834" v="39" actId="20577"/>
          <ac:spMkLst>
            <pc:docMk/>
            <pc:sldMk cId="1997328634" sldId="600"/>
            <ac:spMk id="9" creationId="{677AA648-0562-4E7D-B43B-F6C33A04F6BE}"/>
          </ac:spMkLst>
        </pc:spChg>
      </pc:sldChg>
      <pc:sldChg chg="modSp addCm modCm">
        <pc:chgData name="Scott Bickley" userId="b835d3ad-9522-4ed0-8210-237fbbac1034" providerId="ADAL" clId="{85483208-AAC2-47CB-BB4D-EA91B09AD478}" dt="2018-01-25T16:12:53.793" v="62" actId="6549"/>
        <pc:sldMkLst>
          <pc:docMk/>
          <pc:sldMk cId="532122597" sldId="659"/>
        </pc:sldMkLst>
        <pc:spChg chg="mod">
          <ac:chgData name="Scott Bickley" userId="b835d3ad-9522-4ed0-8210-237fbbac1034" providerId="ADAL" clId="{85483208-AAC2-47CB-BB4D-EA91B09AD478}" dt="2018-01-25T16:10:26.039" v="60" actId="20577"/>
          <ac:spMkLst>
            <pc:docMk/>
            <pc:sldMk cId="532122597" sldId="659"/>
            <ac:spMk id="5" creationId="{B9B17E7D-5068-4143-9036-0D63DA87B538}"/>
          </ac:spMkLst>
        </pc:spChg>
      </pc:sldChg>
      <pc:sldChg chg="modSp">
        <pc:chgData name="Scott Bickley" userId="b835d3ad-9522-4ed0-8210-237fbbac1034" providerId="ADAL" clId="{85483208-AAC2-47CB-BB4D-EA91B09AD478}" dt="2018-01-25T16:38:38.588" v="206" actId="20577"/>
        <pc:sldMkLst>
          <pc:docMk/>
          <pc:sldMk cId="1412220434" sldId="660"/>
        </pc:sldMkLst>
        <pc:spChg chg="mod">
          <ac:chgData name="Scott Bickley" userId="b835d3ad-9522-4ed0-8210-237fbbac1034" providerId="ADAL" clId="{85483208-AAC2-47CB-BB4D-EA91B09AD478}" dt="2018-01-25T16:37:28.165" v="77" actId="20577"/>
          <ac:spMkLst>
            <pc:docMk/>
            <pc:sldMk cId="1412220434" sldId="660"/>
            <ac:spMk id="9" creationId="{8C3C84FA-CAC6-434C-ACBE-4A63EA9FA2B8}"/>
          </ac:spMkLst>
        </pc:spChg>
        <pc:spChg chg="mod">
          <ac:chgData name="Scott Bickley" userId="b835d3ad-9522-4ed0-8210-237fbbac1034" providerId="ADAL" clId="{85483208-AAC2-47CB-BB4D-EA91B09AD478}" dt="2018-01-25T16:38:38.588" v="206" actId="20577"/>
          <ac:spMkLst>
            <pc:docMk/>
            <pc:sldMk cId="1412220434" sldId="660"/>
            <ac:spMk id="23" creationId="{9BCB9EF4-CCA4-42F9-B9D5-926A451BBF6D}"/>
          </ac:spMkLst>
        </pc:spChg>
      </pc:sldChg>
      <pc:sldChg chg="modSp addCm delCm modCm">
        <pc:chgData name="Scott Bickley" userId="b835d3ad-9522-4ed0-8210-237fbbac1034" providerId="ADAL" clId="{85483208-AAC2-47CB-BB4D-EA91B09AD478}" dt="2018-01-25T17:09:42.160" v="438" actId="20577"/>
        <pc:sldMkLst>
          <pc:docMk/>
          <pc:sldMk cId="389676609" sldId="666"/>
        </pc:sldMkLst>
        <pc:spChg chg="mod">
          <ac:chgData name="Scott Bickley" userId="b835d3ad-9522-4ed0-8210-237fbbac1034" providerId="ADAL" clId="{85483208-AAC2-47CB-BB4D-EA91B09AD478}" dt="2018-01-25T17:00:09.548" v="328" actId="20577"/>
          <ac:spMkLst>
            <pc:docMk/>
            <pc:sldMk cId="389676609" sldId="666"/>
            <ac:spMk id="2" creationId="{00000000-0000-0000-0000-000000000000}"/>
          </ac:spMkLst>
        </pc:spChg>
        <pc:spChg chg="mod">
          <ac:chgData name="Scott Bickley" userId="b835d3ad-9522-4ed0-8210-237fbbac1034" providerId="ADAL" clId="{85483208-AAC2-47CB-BB4D-EA91B09AD478}" dt="2018-01-25T17:08:57.570" v="383" actId="20577"/>
          <ac:spMkLst>
            <pc:docMk/>
            <pc:sldMk cId="389676609" sldId="666"/>
            <ac:spMk id="4" creationId="{00000000-0000-0000-0000-000000000000}"/>
          </ac:spMkLst>
        </pc:spChg>
        <pc:spChg chg="mod">
          <ac:chgData name="Scott Bickley" userId="b835d3ad-9522-4ed0-8210-237fbbac1034" providerId="ADAL" clId="{85483208-AAC2-47CB-BB4D-EA91B09AD478}" dt="2018-01-25T17:09:42.160" v="438" actId="20577"/>
          <ac:spMkLst>
            <pc:docMk/>
            <pc:sldMk cId="389676609" sldId="666"/>
            <ac:spMk id="18" creationId="{00000000-0000-0000-0000-000000000000}"/>
          </ac:spMkLst>
        </pc:spChg>
        <pc:spChg chg="mod">
          <ac:chgData name="Scott Bickley" userId="b835d3ad-9522-4ed0-8210-237fbbac1034" providerId="ADAL" clId="{85483208-AAC2-47CB-BB4D-EA91B09AD478}" dt="2018-01-25T17:05:47.363" v="380" actId="1076"/>
          <ac:spMkLst>
            <pc:docMk/>
            <pc:sldMk cId="389676609" sldId="666"/>
            <ac:spMk id="31" creationId="{00000000-0000-0000-0000-000000000000}"/>
          </ac:spMkLst>
        </pc:spChg>
      </pc:sldChg>
      <pc:sldChg chg="modSp">
        <pc:chgData name="Scott Bickley" userId="b835d3ad-9522-4ed0-8210-237fbbac1034" providerId="ADAL" clId="{85483208-AAC2-47CB-BB4D-EA91B09AD478}" dt="2018-01-25T17:26:30.842" v="496" actId="20577"/>
        <pc:sldMkLst>
          <pc:docMk/>
          <pc:sldMk cId="1627659557" sldId="671"/>
        </pc:sldMkLst>
        <pc:spChg chg="mod">
          <ac:chgData name="Scott Bickley" userId="b835d3ad-9522-4ed0-8210-237fbbac1034" providerId="ADAL" clId="{85483208-AAC2-47CB-BB4D-EA91B09AD478}" dt="2018-01-25T17:21:46.994" v="461" actId="20577"/>
          <ac:spMkLst>
            <pc:docMk/>
            <pc:sldMk cId="1627659557" sldId="671"/>
            <ac:spMk id="2" creationId="{00000000-0000-0000-0000-000000000000}"/>
          </ac:spMkLst>
        </pc:spChg>
        <pc:spChg chg="mod">
          <ac:chgData name="Scott Bickley" userId="b835d3ad-9522-4ed0-8210-237fbbac1034" providerId="ADAL" clId="{85483208-AAC2-47CB-BB4D-EA91B09AD478}" dt="2018-01-25T17:23:01.155" v="483" actId="20577"/>
          <ac:spMkLst>
            <pc:docMk/>
            <pc:sldMk cId="1627659557" sldId="671"/>
            <ac:spMk id="6" creationId="{8C3C84FA-CAC6-434C-ACBE-4A63EA9FA2B8}"/>
          </ac:spMkLst>
        </pc:spChg>
        <pc:spChg chg="mod">
          <ac:chgData name="Scott Bickley" userId="b835d3ad-9522-4ed0-8210-237fbbac1034" providerId="ADAL" clId="{85483208-AAC2-47CB-BB4D-EA91B09AD478}" dt="2018-01-25T17:26:30.842" v="496" actId="20577"/>
          <ac:spMkLst>
            <pc:docMk/>
            <pc:sldMk cId="1627659557" sldId="671"/>
            <ac:spMk id="10" creationId="{8C3C84FA-CAC6-434C-ACBE-4A63EA9FA2B8}"/>
          </ac:spMkLst>
        </pc:spChg>
      </pc:sldChg>
      <pc:sldChg chg="modSp">
        <pc:chgData name="Scott Bickley" userId="b835d3ad-9522-4ed0-8210-237fbbac1034" providerId="ADAL" clId="{85483208-AAC2-47CB-BB4D-EA91B09AD478}" dt="2018-01-25T19:51:01.572" v="505" actId="6549"/>
        <pc:sldMkLst>
          <pc:docMk/>
          <pc:sldMk cId="2199129129" sldId="673"/>
        </pc:sldMkLst>
        <pc:spChg chg="mod">
          <ac:chgData name="Scott Bickley" userId="b835d3ad-9522-4ed0-8210-237fbbac1034" providerId="ADAL" clId="{85483208-AAC2-47CB-BB4D-EA91B09AD478}" dt="2018-01-25T19:51:01.572" v="505" actId="6549"/>
          <ac:spMkLst>
            <pc:docMk/>
            <pc:sldMk cId="2199129129" sldId="673"/>
            <ac:spMk id="8" creationId="{00000000-0000-0000-0000-000000000000}"/>
          </ac:spMkLst>
        </pc:spChg>
      </pc:sldChg>
      <pc:sldChg chg="addCm">
        <pc:chgData name="Scott Bickley" userId="b835d3ad-9522-4ed0-8210-237fbbac1034" providerId="ADAL" clId="{85483208-AAC2-47CB-BB4D-EA91B09AD478}" dt="2018-01-25T19:49:42.170" v="497" actId="6549"/>
        <pc:sldMkLst>
          <pc:docMk/>
          <pc:sldMk cId="2072009724" sldId="674"/>
        </pc:sldMkLst>
      </pc:sldChg>
      <pc:sldChg chg="modSp addCm modCm">
        <pc:chgData name="Scott Bickley" userId="b835d3ad-9522-4ed0-8210-237fbbac1034" providerId="ADAL" clId="{85483208-AAC2-47CB-BB4D-EA91B09AD478}" dt="2018-01-25T16:51:39.455" v="275" actId="6549"/>
        <pc:sldMkLst>
          <pc:docMk/>
          <pc:sldMk cId="614064899" sldId="682"/>
        </pc:sldMkLst>
        <pc:spChg chg="mod">
          <ac:chgData name="Scott Bickley" userId="b835d3ad-9522-4ed0-8210-237fbbac1034" providerId="ADAL" clId="{85483208-AAC2-47CB-BB4D-EA91B09AD478}" dt="2018-01-25T16:50:20.248" v="236" actId="20577"/>
          <ac:spMkLst>
            <pc:docMk/>
            <pc:sldMk cId="614064899" sldId="682"/>
            <ac:spMk id="6" creationId="{3E4F0E90-B45A-4CD8-AD51-ABC6510E439E}"/>
          </ac:spMkLst>
        </pc:spChg>
        <pc:spChg chg="mod">
          <ac:chgData name="Scott Bickley" userId="b835d3ad-9522-4ed0-8210-237fbbac1034" providerId="ADAL" clId="{85483208-AAC2-47CB-BB4D-EA91B09AD478}" dt="2018-01-25T16:50:46.469" v="272" actId="20577"/>
          <ac:spMkLst>
            <pc:docMk/>
            <pc:sldMk cId="614064899" sldId="682"/>
            <ac:spMk id="28" creationId="{3E4F0E90-B45A-4CD8-AD51-ABC6510E439E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dirty="0"/>
              <a:t>How does your organization license </a:t>
            </a:r>
            <a:r>
              <a:rPr lang="en-CA" dirty="0" smtClean="0"/>
              <a:t>VMware products?</a:t>
            </a:r>
            <a:endParaRPr lang="en-CA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How does your organization license VMWare products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Per User</c:v>
                </c:pt>
                <c:pt idx="1">
                  <c:v>Per Device</c:v>
                </c:pt>
                <c:pt idx="2">
                  <c:v>Per VM</c:v>
                </c:pt>
                <c:pt idx="3">
                  <c:v>Per CPU Socket/Core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9.36</c:v>
                </c:pt>
                <c:pt idx="1">
                  <c:v>18.72</c:v>
                </c:pt>
                <c:pt idx="2">
                  <c:v>26.72</c:v>
                </c:pt>
                <c:pt idx="3">
                  <c:v>85.1</c:v>
                </c:pt>
                <c:pt idx="4">
                  <c:v>3.69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33C-4E0F-9937-04F44B96BD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1686544"/>
        <c:axId val="201687104"/>
      </c:barChart>
      <c:catAx>
        <c:axId val="201686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687104"/>
        <c:crosses val="autoZero"/>
        <c:auto val="1"/>
        <c:lblAlgn val="ctr"/>
        <c:lblOffset val="100"/>
        <c:noMultiLvlLbl val="0"/>
      </c:catAx>
      <c:valAx>
        <c:axId val="2016871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686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dirty="0"/>
              <a:t>Does your company license enterprise software from </a:t>
            </a:r>
            <a:r>
              <a:rPr lang="en-CA" dirty="0" smtClean="0"/>
              <a:t>VMware? </a:t>
            </a:r>
            <a:endParaRPr lang="en-CA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Does your company license enterprise software from VMWare?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33F-455B-A65E-09FA92C264A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33F-455B-A65E-09FA92C264AB}"/>
              </c:ext>
            </c:extLst>
          </c:dPt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82</c:v>
                </c:pt>
                <c:pt idx="1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33F-455B-A65E-09FA92C264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dirty="0"/>
              <a:t>Have you ever been audited by </a:t>
            </a:r>
            <a:r>
              <a:rPr lang="en-CA" dirty="0" smtClean="0"/>
              <a:t>VMware </a:t>
            </a:r>
            <a:r>
              <a:rPr lang="en-CA" dirty="0"/>
              <a:t>for software license </a:t>
            </a:r>
            <a:r>
              <a:rPr lang="en-CA" dirty="0" smtClean="0"/>
              <a:t>compliance?</a:t>
            </a:r>
            <a:endParaRPr lang="en-CA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Have you ever been audited by VMWare for software license compliance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558-47BD-A085-CC924CEE2AE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558-47BD-A085-CC924CEE2AE9}"/>
              </c:ext>
            </c:extLst>
          </c:dPt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13</c:v>
                </c:pt>
                <c:pt idx="1">
                  <c:v>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558-47BD-A085-CC924CEE2A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5D47FF-6F7E-49A8-B71D-4191B14F20DE}" type="doc">
      <dgm:prSet loTypeId="urn:microsoft.com/office/officeart/2005/8/layout/hierarchy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CA"/>
        </a:p>
      </dgm:t>
    </dgm:pt>
    <dgm:pt modelId="{EB625E95-AE3C-4481-A995-3949D6A1969A}">
      <dgm:prSet phldrT="[Text]"/>
      <dgm:spPr/>
      <dgm:t>
        <a:bodyPr/>
        <a:lstStyle/>
        <a:p>
          <a:r>
            <a:rPr lang="en-CA" dirty="0"/>
            <a:t>Clarity</a:t>
          </a:r>
        </a:p>
      </dgm:t>
    </dgm:pt>
    <dgm:pt modelId="{B290A644-1794-4440-BDCB-5D998B9F1CFC}" type="parTrans" cxnId="{F03BF3A1-3F70-4DF5-80E1-C444F31B7A52}">
      <dgm:prSet/>
      <dgm:spPr/>
      <dgm:t>
        <a:bodyPr/>
        <a:lstStyle/>
        <a:p>
          <a:endParaRPr lang="en-CA"/>
        </a:p>
      </dgm:t>
    </dgm:pt>
    <dgm:pt modelId="{0F32D093-3BD6-4F55-9C31-4F30494A7508}" type="sibTrans" cxnId="{F03BF3A1-3F70-4DF5-80E1-C444F31B7A52}">
      <dgm:prSet/>
      <dgm:spPr/>
      <dgm:t>
        <a:bodyPr/>
        <a:lstStyle/>
        <a:p>
          <a:endParaRPr lang="en-CA"/>
        </a:p>
      </dgm:t>
    </dgm:pt>
    <dgm:pt modelId="{7FA529CC-6DD5-4186-9865-770A35FAD144}">
      <dgm:prSet phldrT="[Text]"/>
      <dgm:spPr/>
      <dgm:t>
        <a:bodyPr/>
        <a:lstStyle/>
        <a:p>
          <a:r>
            <a:rPr lang="en-CA" dirty="0"/>
            <a:t>2.90/4.0</a:t>
          </a:r>
        </a:p>
      </dgm:t>
    </dgm:pt>
    <dgm:pt modelId="{E9A89EC7-7F84-4113-BF08-F63F3C13366E}" type="parTrans" cxnId="{634EFFD6-D1DC-4429-929D-9F0814A38CB4}">
      <dgm:prSet/>
      <dgm:spPr/>
      <dgm:t>
        <a:bodyPr/>
        <a:lstStyle/>
        <a:p>
          <a:endParaRPr lang="en-CA"/>
        </a:p>
      </dgm:t>
    </dgm:pt>
    <dgm:pt modelId="{4440504A-11B9-4162-A204-44278D70B9D0}" type="sibTrans" cxnId="{634EFFD6-D1DC-4429-929D-9F0814A38CB4}">
      <dgm:prSet/>
      <dgm:spPr/>
      <dgm:t>
        <a:bodyPr/>
        <a:lstStyle/>
        <a:p>
          <a:endParaRPr lang="en-CA"/>
        </a:p>
      </dgm:t>
    </dgm:pt>
    <dgm:pt modelId="{0D3FA4BE-547C-445B-850F-79349FAD3A31}">
      <dgm:prSet phldrT="[Text]"/>
      <dgm:spPr/>
      <dgm:t>
        <a:bodyPr/>
        <a:lstStyle/>
        <a:p>
          <a:r>
            <a:rPr lang="en-CA" dirty="0"/>
            <a:t>Fairness</a:t>
          </a:r>
        </a:p>
      </dgm:t>
    </dgm:pt>
    <dgm:pt modelId="{839F235A-0FB8-46E9-BC9C-F752E64FA92A}" type="parTrans" cxnId="{FD350661-CF83-459D-8172-F23A5207B9FF}">
      <dgm:prSet/>
      <dgm:spPr/>
      <dgm:t>
        <a:bodyPr/>
        <a:lstStyle/>
        <a:p>
          <a:endParaRPr lang="en-CA"/>
        </a:p>
      </dgm:t>
    </dgm:pt>
    <dgm:pt modelId="{A202393C-0910-4398-B469-462CCD97C15B}" type="sibTrans" cxnId="{FD350661-CF83-459D-8172-F23A5207B9FF}">
      <dgm:prSet/>
      <dgm:spPr/>
      <dgm:t>
        <a:bodyPr/>
        <a:lstStyle/>
        <a:p>
          <a:endParaRPr lang="en-CA"/>
        </a:p>
      </dgm:t>
    </dgm:pt>
    <dgm:pt modelId="{976DBA9F-6287-4D41-98D3-31DA55D9C08A}">
      <dgm:prSet phldrT="[Text]"/>
      <dgm:spPr/>
      <dgm:t>
        <a:bodyPr/>
        <a:lstStyle/>
        <a:p>
          <a:r>
            <a:rPr lang="en-CA" dirty="0"/>
            <a:t>2.78/4.0</a:t>
          </a:r>
        </a:p>
      </dgm:t>
    </dgm:pt>
    <dgm:pt modelId="{80308F75-8ABC-419F-94EF-1528B68C0A8C}" type="parTrans" cxnId="{4E0C9B28-3FC0-42E5-86B8-9EA6A6FC26DB}">
      <dgm:prSet/>
      <dgm:spPr/>
      <dgm:t>
        <a:bodyPr/>
        <a:lstStyle/>
        <a:p>
          <a:endParaRPr lang="en-CA"/>
        </a:p>
      </dgm:t>
    </dgm:pt>
    <dgm:pt modelId="{465B032B-C484-47C5-855F-35CBB3F8BA87}" type="sibTrans" cxnId="{4E0C9B28-3FC0-42E5-86B8-9EA6A6FC26DB}">
      <dgm:prSet/>
      <dgm:spPr/>
      <dgm:t>
        <a:bodyPr/>
        <a:lstStyle/>
        <a:p>
          <a:endParaRPr lang="en-CA"/>
        </a:p>
      </dgm:t>
    </dgm:pt>
    <dgm:pt modelId="{39366BCF-1021-4A8E-9B24-213421EBFFCA}">
      <dgm:prSet phldrT="[Text]"/>
      <dgm:spPr/>
      <dgm:t>
        <a:bodyPr/>
        <a:lstStyle/>
        <a:p>
          <a:r>
            <a:rPr lang="en-CA" dirty="0"/>
            <a:t>Value</a:t>
          </a:r>
        </a:p>
      </dgm:t>
    </dgm:pt>
    <dgm:pt modelId="{DC3336B1-607F-4BD1-803C-5A743C323E18}" type="parTrans" cxnId="{CF7968B0-C683-40DB-A8A8-A1D273B48D44}">
      <dgm:prSet/>
      <dgm:spPr/>
      <dgm:t>
        <a:bodyPr/>
        <a:lstStyle/>
        <a:p>
          <a:endParaRPr lang="en-CA"/>
        </a:p>
      </dgm:t>
    </dgm:pt>
    <dgm:pt modelId="{869A0ACE-7918-4226-A2FC-346307C96A88}" type="sibTrans" cxnId="{CF7968B0-C683-40DB-A8A8-A1D273B48D44}">
      <dgm:prSet/>
      <dgm:spPr/>
      <dgm:t>
        <a:bodyPr/>
        <a:lstStyle/>
        <a:p>
          <a:endParaRPr lang="en-CA"/>
        </a:p>
      </dgm:t>
    </dgm:pt>
    <dgm:pt modelId="{A82D3A12-5950-429B-B36F-13FBAC865E7B}">
      <dgm:prSet phldrT="[Text]"/>
      <dgm:spPr/>
      <dgm:t>
        <a:bodyPr/>
        <a:lstStyle/>
        <a:p>
          <a:r>
            <a:rPr lang="en-CA" dirty="0"/>
            <a:t>2.78/4.0</a:t>
          </a:r>
        </a:p>
      </dgm:t>
    </dgm:pt>
    <dgm:pt modelId="{E3242EF4-FBA6-4842-B3D4-7506A53CA193}" type="parTrans" cxnId="{1DFA28DF-1FAE-4662-8B5F-79C17BCA3964}">
      <dgm:prSet/>
      <dgm:spPr/>
      <dgm:t>
        <a:bodyPr/>
        <a:lstStyle/>
        <a:p>
          <a:endParaRPr lang="en-CA"/>
        </a:p>
      </dgm:t>
    </dgm:pt>
    <dgm:pt modelId="{565EBE70-1861-4F22-8E61-E615FB0D2FFE}" type="sibTrans" cxnId="{1DFA28DF-1FAE-4662-8B5F-79C17BCA3964}">
      <dgm:prSet/>
      <dgm:spPr/>
      <dgm:t>
        <a:bodyPr/>
        <a:lstStyle/>
        <a:p>
          <a:endParaRPr lang="en-CA"/>
        </a:p>
      </dgm:t>
    </dgm:pt>
    <dgm:pt modelId="{0B0441CD-CA38-4CC9-9459-AD09F89C7D6A}" type="pres">
      <dgm:prSet presAssocID="{F45D47FF-6F7E-49A8-B71D-4191B14F20D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CA"/>
        </a:p>
      </dgm:t>
    </dgm:pt>
    <dgm:pt modelId="{0EB6AE3D-19B6-4766-B1B8-0474598BFAA0}" type="pres">
      <dgm:prSet presAssocID="{EB625E95-AE3C-4481-A995-3949D6A1969A}" presName="vertOne" presStyleCnt="0"/>
      <dgm:spPr/>
    </dgm:pt>
    <dgm:pt modelId="{0B5F6171-B206-48BC-9A2C-F28A8074CB51}" type="pres">
      <dgm:prSet presAssocID="{EB625E95-AE3C-4481-A995-3949D6A1969A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11262CD5-FC59-4B88-B91D-5A5664ACA859}" type="pres">
      <dgm:prSet presAssocID="{EB625E95-AE3C-4481-A995-3949D6A1969A}" presName="parTransOne" presStyleCnt="0"/>
      <dgm:spPr/>
    </dgm:pt>
    <dgm:pt modelId="{DF2FDF1F-6237-472F-AB43-5C31F6AC87AF}" type="pres">
      <dgm:prSet presAssocID="{EB625E95-AE3C-4481-A995-3949D6A1969A}" presName="horzOne" presStyleCnt="0"/>
      <dgm:spPr/>
    </dgm:pt>
    <dgm:pt modelId="{4D686504-75FD-4722-B846-D60726023917}" type="pres">
      <dgm:prSet presAssocID="{7FA529CC-6DD5-4186-9865-770A35FAD144}" presName="vertTwo" presStyleCnt="0"/>
      <dgm:spPr/>
    </dgm:pt>
    <dgm:pt modelId="{7918A68A-EB1C-403B-B883-D2A863CE6614}" type="pres">
      <dgm:prSet presAssocID="{7FA529CC-6DD5-4186-9865-770A35FAD144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6D599FE5-1BDA-4DEB-BE71-34FB5D47017E}" type="pres">
      <dgm:prSet presAssocID="{7FA529CC-6DD5-4186-9865-770A35FAD144}" presName="horzTwo" presStyleCnt="0"/>
      <dgm:spPr/>
    </dgm:pt>
    <dgm:pt modelId="{87C817C4-B3F9-4830-B945-11111167CA13}" type="pres">
      <dgm:prSet presAssocID="{0F32D093-3BD6-4F55-9C31-4F30494A7508}" presName="sibSpaceOne" presStyleCnt="0"/>
      <dgm:spPr/>
    </dgm:pt>
    <dgm:pt modelId="{EB9E3D76-4E12-40C2-8BC4-641BEA18BD63}" type="pres">
      <dgm:prSet presAssocID="{0D3FA4BE-547C-445B-850F-79349FAD3A31}" presName="vertOne" presStyleCnt="0"/>
      <dgm:spPr/>
    </dgm:pt>
    <dgm:pt modelId="{0A69EF6F-8A42-4C07-B411-E56A9F740528}" type="pres">
      <dgm:prSet presAssocID="{0D3FA4BE-547C-445B-850F-79349FAD3A31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2FEC4D72-93A9-4874-80D1-130A5CB42BAF}" type="pres">
      <dgm:prSet presAssocID="{0D3FA4BE-547C-445B-850F-79349FAD3A31}" presName="parTransOne" presStyleCnt="0"/>
      <dgm:spPr/>
    </dgm:pt>
    <dgm:pt modelId="{8569E3EA-FE82-4F52-A4A0-6C121C94BC85}" type="pres">
      <dgm:prSet presAssocID="{0D3FA4BE-547C-445B-850F-79349FAD3A31}" presName="horzOne" presStyleCnt="0"/>
      <dgm:spPr/>
    </dgm:pt>
    <dgm:pt modelId="{7E123106-8951-453B-8E02-2E2D671D4DF6}" type="pres">
      <dgm:prSet presAssocID="{976DBA9F-6287-4D41-98D3-31DA55D9C08A}" presName="vertTwo" presStyleCnt="0"/>
      <dgm:spPr/>
    </dgm:pt>
    <dgm:pt modelId="{8BC2588E-4C4D-4FEE-8329-CD035373D28D}" type="pres">
      <dgm:prSet presAssocID="{976DBA9F-6287-4D41-98D3-31DA55D9C08A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87662389-16EC-4BEB-9B49-C4CAF0C2153B}" type="pres">
      <dgm:prSet presAssocID="{976DBA9F-6287-4D41-98D3-31DA55D9C08A}" presName="horzTwo" presStyleCnt="0"/>
      <dgm:spPr/>
    </dgm:pt>
    <dgm:pt modelId="{59C275A1-D328-47EC-AD42-67C82399D28E}" type="pres">
      <dgm:prSet presAssocID="{A202393C-0910-4398-B469-462CCD97C15B}" presName="sibSpaceOne" presStyleCnt="0"/>
      <dgm:spPr/>
    </dgm:pt>
    <dgm:pt modelId="{979AF009-5C1D-4662-B2B8-9D99DD72F6DD}" type="pres">
      <dgm:prSet presAssocID="{39366BCF-1021-4A8E-9B24-213421EBFFCA}" presName="vertOne" presStyleCnt="0"/>
      <dgm:spPr/>
    </dgm:pt>
    <dgm:pt modelId="{2C61264F-29D8-415F-BED4-5F30CEA279E8}" type="pres">
      <dgm:prSet presAssocID="{39366BCF-1021-4A8E-9B24-213421EBFFCA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4AF763FC-421E-43DF-9B2D-4B8DC1133D2F}" type="pres">
      <dgm:prSet presAssocID="{39366BCF-1021-4A8E-9B24-213421EBFFCA}" presName="parTransOne" presStyleCnt="0"/>
      <dgm:spPr/>
    </dgm:pt>
    <dgm:pt modelId="{98444099-2139-4C44-97A5-AC141FD9BBE0}" type="pres">
      <dgm:prSet presAssocID="{39366BCF-1021-4A8E-9B24-213421EBFFCA}" presName="horzOne" presStyleCnt="0"/>
      <dgm:spPr/>
    </dgm:pt>
    <dgm:pt modelId="{DE0D713A-361C-45DC-AA97-4940AD14FD51}" type="pres">
      <dgm:prSet presAssocID="{A82D3A12-5950-429B-B36F-13FBAC865E7B}" presName="vertTwo" presStyleCnt="0"/>
      <dgm:spPr/>
    </dgm:pt>
    <dgm:pt modelId="{7B94C21A-E06D-414B-B8B5-EF42A40D54E7}" type="pres">
      <dgm:prSet presAssocID="{A82D3A12-5950-429B-B36F-13FBAC865E7B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877B0D1C-8A1B-4058-B75B-1F04A8A71592}" type="pres">
      <dgm:prSet presAssocID="{A82D3A12-5950-429B-B36F-13FBAC865E7B}" presName="horzTwo" presStyleCnt="0"/>
      <dgm:spPr/>
    </dgm:pt>
  </dgm:ptLst>
  <dgm:cxnLst>
    <dgm:cxn modelId="{CF7968B0-C683-40DB-A8A8-A1D273B48D44}" srcId="{F45D47FF-6F7E-49A8-B71D-4191B14F20DE}" destId="{39366BCF-1021-4A8E-9B24-213421EBFFCA}" srcOrd="2" destOrd="0" parTransId="{DC3336B1-607F-4BD1-803C-5A743C323E18}" sibTransId="{869A0ACE-7918-4226-A2FC-346307C96A88}"/>
    <dgm:cxn modelId="{11420E49-577A-42AA-8E86-725E06339E51}" type="presOf" srcId="{976DBA9F-6287-4D41-98D3-31DA55D9C08A}" destId="{8BC2588E-4C4D-4FEE-8329-CD035373D28D}" srcOrd="0" destOrd="0" presId="urn:microsoft.com/office/officeart/2005/8/layout/hierarchy4"/>
    <dgm:cxn modelId="{B74A945E-74E5-4CBA-8C8C-F30F5DC7DF12}" type="presOf" srcId="{39366BCF-1021-4A8E-9B24-213421EBFFCA}" destId="{2C61264F-29D8-415F-BED4-5F30CEA279E8}" srcOrd="0" destOrd="0" presId="urn:microsoft.com/office/officeart/2005/8/layout/hierarchy4"/>
    <dgm:cxn modelId="{AF71DABC-7A43-4B07-BD46-E459C1781F5B}" type="presOf" srcId="{A82D3A12-5950-429B-B36F-13FBAC865E7B}" destId="{7B94C21A-E06D-414B-B8B5-EF42A40D54E7}" srcOrd="0" destOrd="0" presId="urn:microsoft.com/office/officeart/2005/8/layout/hierarchy4"/>
    <dgm:cxn modelId="{1DFA28DF-1FAE-4662-8B5F-79C17BCA3964}" srcId="{39366BCF-1021-4A8E-9B24-213421EBFFCA}" destId="{A82D3A12-5950-429B-B36F-13FBAC865E7B}" srcOrd="0" destOrd="0" parTransId="{E3242EF4-FBA6-4842-B3D4-7506A53CA193}" sibTransId="{565EBE70-1861-4F22-8E61-E615FB0D2FFE}"/>
    <dgm:cxn modelId="{F03BF3A1-3F70-4DF5-80E1-C444F31B7A52}" srcId="{F45D47FF-6F7E-49A8-B71D-4191B14F20DE}" destId="{EB625E95-AE3C-4481-A995-3949D6A1969A}" srcOrd="0" destOrd="0" parTransId="{B290A644-1794-4440-BDCB-5D998B9F1CFC}" sibTransId="{0F32D093-3BD6-4F55-9C31-4F30494A7508}"/>
    <dgm:cxn modelId="{4E0C9B28-3FC0-42E5-86B8-9EA6A6FC26DB}" srcId="{0D3FA4BE-547C-445B-850F-79349FAD3A31}" destId="{976DBA9F-6287-4D41-98D3-31DA55D9C08A}" srcOrd="0" destOrd="0" parTransId="{80308F75-8ABC-419F-94EF-1528B68C0A8C}" sibTransId="{465B032B-C484-47C5-855F-35CBB3F8BA87}"/>
    <dgm:cxn modelId="{1224528F-6869-4219-BD22-27BD1977633E}" type="presOf" srcId="{F45D47FF-6F7E-49A8-B71D-4191B14F20DE}" destId="{0B0441CD-CA38-4CC9-9459-AD09F89C7D6A}" srcOrd="0" destOrd="0" presId="urn:microsoft.com/office/officeart/2005/8/layout/hierarchy4"/>
    <dgm:cxn modelId="{EFDA1A34-7119-4A96-9F5A-BFB098926324}" type="presOf" srcId="{7FA529CC-6DD5-4186-9865-770A35FAD144}" destId="{7918A68A-EB1C-403B-B883-D2A863CE6614}" srcOrd="0" destOrd="0" presId="urn:microsoft.com/office/officeart/2005/8/layout/hierarchy4"/>
    <dgm:cxn modelId="{FD350661-CF83-459D-8172-F23A5207B9FF}" srcId="{F45D47FF-6F7E-49A8-B71D-4191B14F20DE}" destId="{0D3FA4BE-547C-445B-850F-79349FAD3A31}" srcOrd="1" destOrd="0" parTransId="{839F235A-0FB8-46E9-BC9C-F752E64FA92A}" sibTransId="{A202393C-0910-4398-B469-462CCD97C15B}"/>
    <dgm:cxn modelId="{562499C9-C1D3-4FCA-8DF9-8D090D43F8F7}" type="presOf" srcId="{EB625E95-AE3C-4481-A995-3949D6A1969A}" destId="{0B5F6171-B206-48BC-9A2C-F28A8074CB51}" srcOrd="0" destOrd="0" presId="urn:microsoft.com/office/officeart/2005/8/layout/hierarchy4"/>
    <dgm:cxn modelId="{634EFFD6-D1DC-4429-929D-9F0814A38CB4}" srcId="{EB625E95-AE3C-4481-A995-3949D6A1969A}" destId="{7FA529CC-6DD5-4186-9865-770A35FAD144}" srcOrd="0" destOrd="0" parTransId="{E9A89EC7-7F84-4113-BF08-F63F3C13366E}" sibTransId="{4440504A-11B9-4162-A204-44278D70B9D0}"/>
    <dgm:cxn modelId="{6D7D3050-DFF2-4617-AA31-9091150A12F3}" type="presOf" srcId="{0D3FA4BE-547C-445B-850F-79349FAD3A31}" destId="{0A69EF6F-8A42-4C07-B411-E56A9F740528}" srcOrd="0" destOrd="0" presId="urn:microsoft.com/office/officeart/2005/8/layout/hierarchy4"/>
    <dgm:cxn modelId="{113963A2-6AED-462C-8D9A-055C08D5CB88}" type="presParOf" srcId="{0B0441CD-CA38-4CC9-9459-AD09F89C7D6A}" destId="{0EB6AE3D-19B6-4766-B1B8-0474598BFAA0}" srcOrd="0" destOrd="0" presId="urn:microsoft.com/office/officeart/2005/8/layout/hierarchy4"/>
    <dgm:cxn modelId="{BBA95662-B93A-4385-8B1D-767FD79BA88A}" type="presParOf" srcId="{0EB6AE3D-19B6-4766-B1B8-0474598BFAA0}" destId="{0B5F6171-B206-48BC-9A2C-F28A8074CB51}" srcOrd="0" destOrd="0" presId="urn:microsoft.com/office/officeart/2005/8/layout/hierarchy4"/>
    <dgm:cxn modelId="{42B78574-5F11-4B6E-A983-0761971534E9}" type="presParOf" srcId="{0EB6AE3D-19B6-4766-B1B8-0474598BFAA0}" destId="{11262CD5-FC59-4B88-B91D-5A5664ACA859}" srcOrd="1" destOrd="0" presId="urn:microsoft.com/office/officeart/2005/8/layout/hierarchy4"/>
    <dgm:cxn modelId="{A33CC39D-90FC-4FA7-A13F-7C366F508BD2}" type="presParOf" srcId="{0EB6AE3D-19B6-4766-B1B8-0474598BFAA0}" destId="{DF2FDF1F-6237-472F-AB43-5C31F6AC87AF}" srcOrd="2" destOrd="0" presId="urn:microsoft.com/office/officeart/2005/8/layout/hierarchy4"/>
    <dgm:cxn modelId="{AC43A250-DEB4-4FAD-B107-2159A6E12D45}" type="presParOf" srcId="{DF2FDF1F-6237-472F-AB43-5C31F6AC87AF}" destId="{4D686504-75FD-4722-B846-D60726023917}" srcOrd="0" destOrd="0" presId="urn:microsoft.com/office/officeart/2005/8/layout/hierarchy4"/>
    <dgm:cxn modelId="{FC6050DF-4E8D-4018-8002-6A7E6D6F7883}" type="presParOf" srcId="{4D686504-75FD-4722-B846-D60726023917}" destId="{7918A68A-EB1C-403B-B883-D2A863CE6614}" srcOrd="0" destOrd="0" presId="urn:microsoft.com/office/officeart/2005/8/layout/hierarchy4"/>
    <dgm:cxn modelId="{C0D00ECF-BB91-4B3D-B74E-C71275B28242}" type="presParOf" srcId="{4D686504-75FD-4722-B846-D60726023917}" destId="{6D599FE5-1BDA-4DEB-BE71-34FB5D47017E}" srcOrd="1" destOrd="0" presId="urn:microsoft.com/office/officeart/2005/8/layout/hierarchy4"/>
    <dgm:cxn modelId="{58FFF221-457A-47E2-8F6C-AD905E5985F8}" type="presParOf" srcId="{0B0441CD-CA38-4CC9-9459-AD09F89C7D6A}" destId="{87C817C4-B3F9-4830-B945-11111167CA13}" srcOrd="1" destOrd="0" presId="urn:microsoft.com/office/officeart/2005/8/layout/hierarchy4"/>
    <dgm:cxn modelId="{CF386663-E188-4B53-8B8C-3C5D2930F8F2}" type="presParOf" srcId="{0B0441CD-CA38-4CC9-9459-AD09F89C7D6A}" destId="{EB9E3D76-4E12-40C2-8BC4-641BEA18BD63}" srcOrd="2" destOrd="0" presId="urn:microsoft.com/office/officeart/2005/8/layout/hierarchy4"/>
    <dgm:cxn modelId="{F6592EFC-0842-4667-BD6C-4F4C92EE9CE5}" type="presParOf" srcId="{EB9E3D76-4E12-40C2-8BC4-641BEA18BD63}" destId="{0A69EF6F-8A42-4C07-B411-E56A9F740528}" srcOrd="0" destOrd="0" presId="urn:microsoft.com/office/officeart/2005/8/layout/hierarchy4"/>
    <dgm:cxn modelId="{D533F012-DCC8-43E7-B030-1CC66BB53D89}" type="presParOf" srcId="{EB9E3D76-4E12-40C2-8BC4-641BEA18BD63}" destId="{2FEC4D72-93A9-4874-80D1-130A5CB42BAF}" srcOrd="1" destOrd="0" presId="urn:microsoft.com/office/officeart/2005/8/layout/hierarchy4"/>
    <dgm:cxn modelId="{337ED4FC-9E1D-45F6-8912-8F07DD2813C0}" type="presParOf" srcId="{EB9E3D76-4E12-40C2-8BC4-641BEA18BD63}" destId="{8569E3EA-FE82-4F52-A4A0-6C121C94BC85}" srcOrd="2" destOrd="0" presId="urn:microsoft.com/office/officeart/2005/8/layout/hierarchy4"/>
    <dgm:cxn modelId="{73A60E3B-4804-45CF-83A0-8D80D1AD88A4}" type="presParOf" srcId="{8569E3EA-FE82-4F52-A4A0-6C121C94BC85}" destId="{7E123106-8951-453B-8E02-2E2D671D4DF6}" srcOrd="0" destOrd="0" presId="urn:microsoft.com/office/officeart/2005/8/layout/hierarchy4"/>
    <dgm:cxn modelId="{B568F62A-0921-4ADA-97B5-7D5867524480}" type="presParOf" srcId="{7E123106-8951-453B-8E02-2E2D671D4DF6}" destId="{8BC2588E-4C4D-4FEE-8329-CD035373D28D}" srcOrd="0" destOrd="0" presId="urn:microsoft.com/office/officeart/2005/8/layout/hierarchy4"/>
    <dgm:cxn modelId="{5B58AB7F-A31F-4F5F-9662-1697BA1D4340}" type="presParOf" srcId="{7E123106-8951-453B-8E02-2E2D671D4DF6}" destId="{87662389-16EC-4BEB-9B49-C4CAF0C2153B}" srcOrd="1" destOrd="0" presId="urn:microsoft.com/office/officeart/2005/8/layout/hierarchy4"/>
    <dgm:cxn modelId="{55F56038-0A8B-4C44-A8BE-3731CE4ADB82}" type="presParOf" srcId="{0B0441CD-CA38-4CC9-9459-AD09F89C7D6A}" destId="{59C275A1-D328-47EC-AD42-67C82399D28E}" srcOrd="3" destOrd="0" presId="urn:microsoft.com/office/officeart/2005/8/layout/hierarchy4"/>
    <dgm:cxn modelId="{AEDC4434-805A-4E4E-9B96-D085EA35BEE6}" type="presParOf" srcId="{0B0441CD-CA38-4CC9-9459-AD09F89C7D6A}" destId="{979AF009-5C1D-4662-B2B8-9D99DD72F6DD}" srcOrd="4" destOrd="0" presId="urn:microsoft.com/office/officeart/2005/8/layout/hierarchy4"/>
    <dgm:cxn modelId="{C681F954-7421-4F34-9092-1211B2FD2B47}" type="presParOf" srcId="{979AF009-5C1D-4662-B2B8-9D99DD72F6DD}" destId="{2C61264F-29D8-415F-BED4-5F30CEA279E8}" srcOrd="0" destOrd="0" presId="urn:microsoft.com/office/officeart/2005/8/layout/hierarchy4"/>
    <dgm:cxn modelId="{A27D72BD-A29E-4110-BD92-5BD1BFF25368}" type="presParOf" srcId="{979AF009-5C1D-4662-B2B8-9D99DD72F6DD}" destId="{4AF763FC-421E-43DF-9B2D-4B8DC1133D2F}" srcOrd="1" destOrd="0" presId="urn:microsoft.com/office/officeart/2005/8/layout/hierarchy4"/>
    <dgm:cxn modelId="{0D84EBBD-8500-4EFE-9ACC-9A7D9675846B}" type="presParOf" srcId="{979AF009-5C1D-4662-B2B8-9D99DD72F6DD}" destId="{98444099-2139-4C44-97A5-AC141FD9BBE0}" srcOrd="2" destOrd="0" presId="urn:microsoft.com/office/officeart/2005/8/layout/hierarchy4"/>
    <dgm:cxn modelId="{BBCBC354-43BC-4151-9B6A-53CFCA88C7D3}" type="presParOf" srcId="{98444099-2139-4C44-97A5-AC141FD9BBE0}" destId="{DE0D713A-361C-45DC-AA97-4940AD14FD51}" srcOrd="0" destOrd="0" presId="urn:microsoft.com/office/officeart/2005/8/layout/hierarchy4"/>
    <dgm:cxn modelId="{29469F6F-A0FF-4F6E-A0C6-45AA2580F120}" type="presParOf" srcId="{DE0D713A-361C-45DC-AA97-4940AD14FD51}" destId="{7B94C21A-E06D-414B-B8B5-EF42A40D54E7}" srcOrd="0" destOrd="0" presId="urn:microsoft.com/office/officeart/2005/8/layout/hierarchy4"/>
    <dgm:cxn modelId="{B9BDCD4F-7BAF-4AB5-940E-05FB2FB00C82}" type="presParOf" srcId="{DE0D713A-361C-45DC-AA97-4940AD14FD51}" destId="{877B0D1C-8A1B-4058-B75B-1F04A8A7159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5F6171-B206-48BC-9A2C-F28A8074CB51}">
      <dsp:nvSpPr>
        <dsp:cNvPr id="0" name=""/>
        <dsp:cNvSpPr/>
      </dsp:nvSpPr>
      <dsp:spPr>
        <a:xfrm>
          <a:off x="2973" y="670"/>
          <a:ext cx="1202253" cy="1156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/>
            <a:t>Clarity</a:t>
          </a:r>
        </a:p>
      </dsp:txBody>
      <dsp:txXfrm>
        <a:off x="36835" y="34532"/>
        <a:ext cx="1134529" cy="1088402"/>
      </dsp:txXfrm>
    </dsp:sp>
    <dsp:sp modelId="{7918A68A-EB1C-403B-B883-D2A863CE6614}">
      <dsp:nvSpPr>
        <dsp:cNvPr id="0" name=""/>
        <dsp:cNvSpPr/>
      </dsp:nvSpPr>
      <dsp:spPr>
        <a:xfrm>
          <a:off x="2973" y="1264212"/>
          <a:ext cx="1202253" cy="115612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/>
            <a:t>2.90/4.0</a:t>
          </a:r>
        </a:p>
      </dsp:txBody>
      <dsp:txXfrm>
        <a:off x="36835" y="1298074"/>
        <a:ext cx="1134529" cy="1088402"/>
      </dsp:txXfrm>
    </dsp:sp>
    <dsp:sp modelId="{0A69EF6F-8A42-4C07-B411-E56A9F740528}">
      <dsp:nvSpPr>
        <dsp:cNvPr id="0" name=""/>
        <dsp:cNvSpPr/>
      </dsp:nvSpPr>
      <dsp:spPr>
        <a:xfrm>
          <a:off x="1407205" y="670"/>
          <a:ext cx="1202253" cy="1156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/>
            <a:t>Fairness</a:t>
          </a:r>
        </a:p>
      </dsp:txBody>
      <dsp:txXfrm>
        <a:off x="1441067" y="34532"/>
        <a:ext cx="1134529" cy="1088402"/>
      </dsp:txXfrm>
    </dsp:sp>
    <dsp:sp modelId="{8BC2588E-4C4D-4FEE-8329-CD035373D28D}">
      <dsp:nvSpPr>
        <dsp:cNvPr id="0" name=""/>
        <dsp:cNvSpPr/>
      </dsp:nvSpPr>
      <dsp:spPr>
        <a:xfrm>
          <a:off x="1407205" y="1264212"/>
          <a:ext cx="1202253" cy="115612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/>
            <a:t>2.78/4.0</a:t>
          </a:r>
        </a:p>
      </dsp:txBody>
      <dsp:txXfrm>
        <a:off x="1441067" y="1298074"/>
        <a:ext cx="1134529" cy="1088402"/>
      </dsp:txXfrm>
    </dsp:sp>
    <dsp:sp modelId="{2C61264F-29D8-415F-BED4-5F30CEA279E8}">
      <dsp:nvSpPr>
        <dsp:cNvPr id="0" name=""/>
        <dsp:cNvSpPr/>
      </dsp:nvSpPr>
      <dsp:spPr>
        <a:xfrm>
          <a:off x="2811437" y="670"/>
          <a:ext cx="1202253" cy="1156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/>
            <a:t>Value</a:t>
          </a:r>
        </a:p>
      </dsp:txBody>
      <dsp:txXfrm>
        <a:off x="2845299" y="34532"/>
        <a:ext cx="1134529" cy="1088402"/>
      </dsp:txXfrm>
    </dsp:sp>
    <dsp:sp modelId="{7B94C21A-E06D-414B-B8B5-EF42A40D54E7}">
      <dsp:nvSpPr>
        <dsp:cNvPr id="0" name=""/>
        <dsp:cNvSpPr/>
      </dsp:nvSpPr>
      <dsp:spPr>
        <a:xfrm>
          <a:off x="2811437" y="1264212"/>
          <a:ext cx="1202253" cy="115612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/>
            <a:t>2.78/4.0</a:t>
          </a:r>
        </a:p>
      </dsp:txBody>
      <dsp:txXfrm>
        <a:off x="2845299" y="1298074"/>
        <a:ext cx="1134529" cy="10884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06EA4-D462-4253-8FC7-D35175043F19}" type="datetimeFigureOut">
              <a:rPr lang="en-US" smtClean="0"/>
              <a:t>5/30/2018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DA24A-F480-4AA7-ACF1-F7D1E577F3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409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1B6C9-DAE3-4E7B-AB3C-9473EC02D78D}" type="datetimeFigureOut">
              <a:rPr lang="en-US" smtClean="0"/>
              <a:t>5/30/2018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1ACBD-245E-4A24-AC78-063168A886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599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517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ACBD-245E-4A24-AC78-063168A8862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846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ACBD-245E-4A24-AC78-063168A8862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589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ACBD-245E-4A24-AC78-063168A8862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419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3510" y="6090046"/>
            <a:ext cx="9140490" cy="767954"/>
            <a:chOff x="3510" y="6090046"/>
            <a:chExt cx="9140490" cy="767954"/>
          </a:xfrm>
        </p:grpSpPr>
        <p:sp>
          <p:nvSpPr>
            <p:cNvPr id="29" name="Rectangle 28"/>
            <p:cNvSpPr/>
            <p:nvPr/>
          </p:nvSpPr>
          <p:spPr>
            <a:xfrm>
              <a:off x="3510" y="6090046"/>
              <a:ext cx="6696236" cy="767953"/>
            </a:xfrm>
            <a:prstGeom prst="rect">
              <a:avLst/>
            </a:prstGeom>
            <a:solidFill>
              <a:srgbClr val="2947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sz="800" dirty="0">
                  <a:solidFill>
                    <a:srgbClr val="ADB7C3"/>
                  </a:solidFill>
                </a:rPr>
                <a:t>Info-Tech Research Group, Inc. is a global leader in providing IT research and advice.</a:t>
              </a:r>
              <a:br>
                <a:rPr lang="en-CA" sz="800" dirty="0">
                  <a:solidFill>
                    <a:srgbClr val="ADB7C3"/>
                  </a:solidFill>
                </a:rPr>
              </a:br>
              <a:r>
                <a:rPr lang="en-CA" sz="800" dirty="0">
                  <a:solidFill>
                    <a:srgbClr val="ADB7C3"/>
                  </a:solidFill>
                </a:rPr>
                <a:t>Info-Tech’s products and services combine actionable insight and relevant advice with</a:t>
              </a:r>
              <a:br>
                <a:rPr lang="en-CA" sz="800" dirty="0">
                  <a:solidFill>
                    <a:srgbClr val="ADB7C3"/>
                  </a:solidFill>
                </a:rPr>
              </a:br>
              <a:r>
                <a:rPr lang="en-CA" sz="800" dirty="0">
                  <a:solidFill>
                    <a:srgbClr val="ADB7C3"/>
                  </a:solidFill>
                </a:rPr>
                <a:t>ready-to-use tools and templates that cover the full spectrum of IT concerns.</a:t>
              </a:r>
              <a:br>
                <a:rPr lang="en-CA" sz="800" dirty="0">
                  <a:solidFill>
                    <a:srgbClr val="ADB7C3"/>
                  </a:solidFill>
                </a:rPr>
              </a:br>
              <a:r>
                <a:rPr lang="en-CA" sz="800" dirty="0">
                  <a:solidFill>
                    <a:srgbClr val="ADB7C3"/>
                  </a:solidFill>
                </a:rPr>
                <a:t>© </a:t>
              </a:r>
              <a:r>
                <a:rPr lang="en-CA" sz="800" dirty="0" smtClean="0">
                  <a:solidFill>
                    <a:srgbClr val="ADB7C3"/>
                  </a:solidFill>
                </a:rPr>
                <a:t>1997-2018 </a:t>
              </a:r>
              <a:r>
                <a:rPr lang="en-CA" sz="800" dirty="0">
                  <a:solidFill>
                    <a:srgbClr val="ADB7C3"/>
                  </a:solidFill>
                </a:rPr>
                <a:t>Info-Tech Research Group Inc.</a:t>
              </a:r>
            </a:p>
          </p:txBody>
        </p:sp>
        <p:grpSp>
          <p:nvGrpSpPr>
            <p:cNvPr id="2" name="Group 1"/>
            <p:cNvGrpSpPr/>
            <p:nvPr userDrawn="1"/>
          </p:nvGrpSpPr>
          <p:grpSpPr>
            <a:xfrm>
              <a:off x="6696236" y="6090047"/>
              <a:ext cx="2447764" cy="767953"/>
              <a:chOff x="6696236" y="6090047"/>
              <a:chExt cx="2447764" cy="767953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6696236" y="6090047"/>
                <a:ext cx="2447764" cy="767953"/>
              </a:xfrm>
              <a:prstGeom prst="rect">
                <a:avLst/>
              </a:prstGeom>
              <a:solidFill>
                <a:srgbClr val="2947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CA" sz="800" dirty="0">
                  <a:solidFill>
                    <a:srgbClr val="ADB7C3"/>
                  </a:solidFill>
                </a:endParaRPr>
              </a:p>
            </p:txBody>
          </p:sp>
          <p:pic>
            <p:nvPicPr>
              <p:cNvPr id="32" name="Picture 31" descr="Info-Tech_Logo_2013-On-Screen-WHITE(transparent-background)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7020272" y="6309320"/>
                <a:ext cx="1697008" cy="339401"/>
              </a:xfrm>
              <a:prstGeom prst="rect">
                <a:avLst/>
              </a:prstGeom>
            </p:spPr>
          </p:pic>
        </p:grpSp>
      </p:grpSp>
      <p:sp>
        <p:nvSpPr>
          <p:cNvPr id="28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774700" y="3060698"/>
            <a:ext cx="7454900" cy="655267"/>
          </a:xfrm>
        </p:spPr>
        <p:txBody>
          <a:bodyPr/>
          <a:lstStyle>
            <a:lvl1pPr marL="0" indent="0">
              <a:lnSpc>
                <a:spcPts val="3200"/>
              </a:lnSpc>
              <a:buNone/>
              <a:defRPr sz="28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/>
              <a:t>Headline (Georgia, 28pt)</a:t>
            </a:r>
            <a:endParaRPr lang="en-CA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6" hasCustomPrompt="1"/>
          </p:nvPr>
        </p:nvSpPr>
        <p:spPr>
          <a:xfrm>
            <a:off x="774700" y="3724072"/>
            <a:ext cx="7467600" cy="508000"/>
          </a:xfrm>
        </p:spPr>
        <p:txBody>
          <a:bodyPr/>
          <a:lstStyle>
            <a:lvl1pPr marL="0" indent="0">
              <a:buNone/>
              <a:defRPr lang="en-US" sz="1400" baseline="0" dirty="0" smtClean="0"/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</a:lstStyle>
          <a:p>
            <a:pPr lvl="0"/>
            <a:r>
              <a:rPr lang="en-US"/>
              <a:t>Subhead (Arial, 14pt)</a:t>
            </a:r>
          </a:p>
        </p:txBody>
      </p:sp>
    </p:spTree>
    <p:extLst>
      <p:ext uri="{BB962C8B-B14F-4D97-AF65-F5344CB8AC3E}">
        <p14:creationId xmlns:p14="http://schemas.microsoft.com/office/powerpoint/2010/main" val="354402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268871" y="1708920"/>
            <a:ext cx="8601189" cy="0"/>
          </a:xfrm>
          <a:prstGeom prst="line">
            <a:avLst/>
          </a:prstGeom>
          <a:ln w="193675">
            <a:solidFill>
              <a:schemeClr val="bg1"/>
            </a:solidFill>
          </a:ln>
          <a:effectLst>
            <a:outerShdw blurRad="190500" dist="76200" dir="5400000" sx="97000" sy="97000" algn="tl" rotWithShape="0">
              <a:prstClr val="black">
                <a:alpha val="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56032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Case study title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4518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broken Phas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4391566" y="4626678"/>
            <a:ext cx="28037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4400" b="1" dirty="0">
                <a:solidFill>
                  <a:schemeClr val="accent1"/>
                </a:solidFill>
              </a:rPr>
              <a:t>PHASE</a:t>
            </a:r>
          </a:p>
        </p:txBody>
      </p:sp>
      <p:sp>
        <p:nvSpPr>
          <p:cNvPr id="5" name="Oval 4"/>
          <p:cNvSpPr/>
          <p:nvPr userDrawn="1"/>
        </p:nvSpPr>
        <p:spPr>
          <a:xfrm>
            <a:off x="7215652" y="4550343"/>
            <a:ext cx="1400435" cy="140043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5400" dist="254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0000" b="1" dirty="0">
              <a:solidFill>
                <a:srgbClr val="243F54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66750" y="5395913"/>
            <a:ext cx="6418263" cy="374650"/>
          </a:xfrm>
        </p:spPr>
        <p:txBody>
          <a:bodyPr/>
          <a:lstStyle>
            <a:lvl1pPr marL="0" indent="0" algn="r">
              <a:buNone/>
              <a:defRPr sz="18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CA" sz="1800"/>
              <a:t>Replace with the title of your phase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7196138" y="4549775"/>
            <a:ext cx="1439862" cy="1401763"/>
          </a:xfrm>
        </p:spPr>
        <p:txBody>
          <a:bodyPr anchor="ctr"/>
          <a:lstStyle>
            <a:lvl1pPr marL="0" indent="0" algn="ctr">
              <a:buNone/>
              <a:defRPr sz="8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CA" sz="8800"/>
              <a:t>#</a:t>
            </a:r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505200" y="5923517"/>
            <a:ext cx="3731664" cy="0"/>
          </a:xfrm>
          <a:prstGeom prst="line">
            <a:avLst/>
          </a:prstGeom>
          <a:ln w="317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4295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oken Phas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 userDrawn="1"/>
        </p:nvGrpSpPr>
        <p:grpSpPr>
          <a:xfrm>
            <a:off x="0" y="6090047"/>
            <a:ext cx="9144000" cy="767953"/>
            <a:chOff x="0" y="6090047"/>
            <a:chExt cx="9144000" cy="767953"/>
          </a:xfrm>
        </p:grpSpPr>
        <p:sp>
          <p:nvSpPr>
            <p:cNvPr id="13" name="Rectangle 12"/>
            <p:cNvSpPr/>
            <p:nvPr/>
          </p:nvSpPr>
          <p:spPr>
            <a:xfrm>
              <a:off x="0" y="6090047"/>
              <a:ext cx="6696236" cy="767953"/>
            </a:xfrm>
            <a:prstGeom prst="rect">
              <a:avLst/>
            </a:prstGeom>
            <a:solidFill>
              <a:srgbClr val="2947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sz="800" dirty="0">
                  <a:solidFill>
                    <a:srgbClr val="ADB7C3"/>
                  </a:solidFill>
                </a:rPr>
                <a:t>Info-Tech Research Group, Inc. is a global leader in providing IT research and advice.</a:t>
              </a:r>
              <a:br>
                <a:rPr lang="en-CA" sz="800" dirty="0">
                  <a:solidFill>
                    <a:srgbClr val="ADB7C3"/>
                  </a:solidFill>
                </a:rPr>
              </a:br>
              <a:r>
                <a:rPr lang="en-CA" sz="800" dirty="0">
                  <a:solidFill>
                    <a:srgbClr val="ADB7C3"/>
                  </a:solidFill>
                </a:rPr>
                <a:t>Info-Tech’s products and services combine actionable insight and relevant advice with</a:t>
              </a:r>
              <a:br>
                <a:rPr lang="en-CA" sz="800" dirty="0">
                  <a:solidFill>
                    <a:srgbClr val="ADB7C3"/>
                  </a:solidFill>
                </a:rPr>
              </a:br>
              <a:r>
                <a:rPr lang="en-CA" sz="800" dirty="0">
                  <a:solidFill>
                    <a:srgbClr val="ADB7C3"/>
                  </a:solidFill>
                </a:rPr>
                <a:t>ready-to-use tools and templates that cover the full spectrum of IT concerns.</a:t>
              </a:r>
              <a:br>
                <a:rPr lang="en-CA" sz="800" dirty="0">
                  <a:solidFill>
                    <a:srgbClr val="ADB7C3"/>
                  </a:solidFill>
                </a:rPr>
              </a:br>
              <a:r>
                <a:rPr lang="en-CA" sz="800" dirty="0">
                  <a:solidFill>
                    <a:srgbClr val="ADB7C3"/>
                  </a:solidFill>
                </a:rPr>
                <a:t>© </a:t>
              </a:r>
              <a:r>
                <a:rPr lang="en-CA" sz="800" dirty="0" smtClean="0">
                  <a:solidFill>
                    <a:srgbClr val="ADB7C3"/>
                  </a:solidFill>
                </a:rPr>
                <a:t>1997-2018 </a:t>
              </a:r>
              <a:r>
                <a:rPr lang="en-CA" sz="800" dirty="0">
                  <a:solidFill>
                    <a:srgbClr val="ADB7C3"/>
                  </a:solidFill>
                </a:rPr>
                <a:t>Info-Tech Research Group Inc.</a:t>
              </a:r>
            </a:p>
          </p:txBody>
        </p:sp>
        <p:grpSp>
          <p:nvGrpSpPr>
            <p:cNvPr id="14" name="Group 13"/>
            <p:cNvGrpSpPr/>
            <p:nvPr userDrawn="1"/>
          </p:nvGrpSpPr>
          <p:grpSpPr>
            <a:xfrm>
              <a:off x="6696236" y="6090047"/>
              <a:ext cx="2447764" cy="767953"/>
              <a:chOff x="6696236" y="6090047"/>
              <a:chExt cx="2447764" cy="76795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6696236" y="6090047"/>
                <a:ext cx="2447764" cy="767953"/>
              </a:xfrm>
              <a:prstGeom prst="rect">
                <a:avLst/>
              </a:prstGeom>
              <a:solidFill>
                <a:srgbClr val="2947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CA" sz="800" dirty="0">
                  <a:solidFill>
                    <a:srgbClr val="ADB7C3"/>
                  </a:solidFill>
                </a:endParaRPr>
              </a:p>
            </p:txBody>
          </p:sp>
          <p:pic>
            <p:nvPicPr>
              <p:cNvPr id="16" name="Picture 15" descr="Info-Tech_Logo_2013-On-Screen-WHITE(transparent-background)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7020272" y="6309320"/>
                <a:ext cx="1697008" cy="339401"/>
              </a:xfrm>
              <a:prstGeom prst="rect">
                <a:avLst/>
              </a:prstGeom>
            </p:spPr>
          </p:pic>
        </p:grpSp>
      </p:grpSp>
      <p:cxnSp>
        <p:nvCxnSpPr>
          <p:cNvPr id="17" name="Straight Connector 16"/>
          <p:cNvCxnSpPr/>
          <p:nvPr userDrawn="1"/>
        </p:nvCxnSpPr>
        <p:spPr>
          <a:xfrm>
            <a:off x="789414" y="3320114"/>
            <a:ext cx="2490117" cy="0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 userDrawn="1"/>
        </p:nvSpPr>
        <p:spPr>
          <a:xfrm>
            <a:off x="2791118" y="2568440"/>
            <a:ext cx="786842" cy="78684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5400" dist="254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5400" b="1" dirty="0">
              <a:solidFill>
                <a:srgbClr val="29475F"/>
              </a:solidFill>
            </a:endParaRP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88988" y="3355975"/>
            <a:ext cx="7269162" cy="66357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CA" sz="2800"/>
              <a:t>Replace with Phase Title</a:t>
            </a:r>
            <a:endParaRPr lang="en-US"/>
          </a:p>
        </p:txBody>
      </p:sp>
      <p:sp>
        <p:nvSpPr>
          <p:cNvPr id="20" name="TextBox 19"/>
          <p:cNvSpPr txBox="1"/>
          <p:nvPr userDrawn="1"/>
        </p:nvSpPr>
        <p:spPr>
          <a:xfrm>
            <a:off x="763035" y="2585841"/>
            <a:ext cx="2036776" cy="769441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CA" sz="4400" b="1" dirty="0">
                <a:solidFill>
                  <a:schemeClr val="accent1"/>
                </a:solidFill>
              </a:rPr>
              <a:t>PHASE</a:t>
            </a: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2794014" y="2576893"/>
            <a:ext cx="781050" cy="769937"/>
          </a:xfrm>
        </p:spPr>
        <p:txBody>
          <a:bodyPr anchor="ctr"/>
          <a:lstStyle>
            <a:lvl1pPr marL="0" indent="0" algn="ctr">
              <a:buNone/>
              <a:defRPr sz="5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CA" sz="5400"/>
              <a:t>#</a:t>
            </a:r>
            <a:endParaRPr lang="en-US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578396" y="5622172"/>
            <a:ext cx="7289719" cy="457200"/>
          </a:xfrm>
        </p:spPr>
        <p:txBody>
          <a:bodyPr/>
          <a:lstStyle>
            <a:lvl1pPr marL="0" indent="0" algn="r">
              <a:buNone/>
              <a:defRPr sz="20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CA"/>
              <a:t>Blueprint Title</a:t>
            </a:r>
          </a:p>
        </p:txBody>
      </p:sp>
    </p:spTree>
    <p:extLst>
      <p:ext uri="{BB962C8B-B14F-4D97-AF65-F5344CB8AC3E}">
        <p14:creationId xmlns:p14="http://schemas.microsoft.com/office/powerpoint/2010/main" val="2129235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slide extra">
    <p:bg>
      <p:bgPr>
        <a:solidFill>
          <a:srgbClr val="CBDB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 userDrawn="1"/>
        </p:nvGrpSpPr>
        <p:grpSpPr>
          <a:xfrm>
            <a:off x="8198606" y="145554"/>
            <a:ext cx="812044" cy="804512"/>
            <a:chOff x="6986062" y="224644"/>
            <a:chExt cx="731520" cy="731520"/>
          </a:xfrm>
        </p:grpSpPr>
        <p:sp>
          <p:nvSpPr>
            <p:cNvPr id="5" name="Rectangle 4"/>
            <p:cNvSpPr/>
            <p:nvPr/>
          </p:nvSpPr>
          <p:spPr>
            <a:xfrm>
              <a:off x="6986062" y="224644"/>
              <a:ext cx="731520" cy="731520"/>
            </a:xfrm>
            <a:prstGeom prst="rect">
              <a:avLst/>
            </a:prstGeom>
            <a:solidFill>
              <a:srgbClr val="2576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sz="1350" dirty="0">
                <a:solidFill>
                  <a:srgbClr val="FFFFFF"/>
                </a:solidFill>
              </a:endParaRPr>
            </a:p>
          </p:txBody>
        </p:sp>
        <p:pic>
          <p:nvPicPr>
            <p:cNvPr id="6" name="Picture 5" descr="on-site-workshops.png"/>
            <p:cNvPicPr>
              <a:picLocks noChangeAspect="1"/>
            </p:cNvPicPr>
            <p:nvPr/>
          </p:nvPicPr>
          <p:blipFill rotWithShape="1">
            <a:blip r:embed="rId2" cstate="print"/>
            <a:srcRect l="12204" t="22820" r="8463" b="22257"/>
            <a:stretch/>
          </p:blipFill>
          <p:spPr>
            <a:xfrm>
              <a:off x="7025382" y="364407"/>
              <a:ext cx="652879" cy="45199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9" name="Title 2"/>
          <p:cNvSpPr txBox="1">
            <a:spLocks/>
          </p:cNvSpPr>
          <p:nvPr userDrawn="1"/>
        </p:nvSpPr>
        <p:spPr bwMode="auto">
          <a:xfrm>
            <a:off x="251520" y="219704"/>
            <a:ext cx="86257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>
                <a:solidFill>
                  <a:srgbClr val="333333"/>
                </a:solidFill>
              </a:rPr>
              <a:t>If you want additional support, have our analysts guide </a:t>
            </a:r>
            <a:br>
              <a:rPr lang="en-US" dirty="0">
                <a:solidFill>
                  <a:srgbClr val="333333"/>
                </a:solidFill>
              </a:rPr>
            </a:br>
            <a:r>
              <a:rPr lang="en-US" dirty="0">
                <a:solidFill>
                  <a:srgbClr val="333333"/>
                </a:solidFill>
              </a:rPr>
              <a:t>you through this phase as part of an Info-Tech workshop</a:t>
            </a:r>
            <a:endParaRPr lang="en-CA" dirty="0">
              <a:solidFill>
                <a:srgbClr val="333333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257182" y="1068995"/>
            <a:ext cx="8676000" cy="307777"/>
          </a:xfrm>
          <a:prstGeom prst="rect">
            <a:avLst/>
          </a:prstGeom>
          <a:solidFill>
            <a:srgbClr val="243F54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FFFF"/>
                </a:solidFill>
              </a:rPr>
              <a:t>Book a workshop with our Info-Tech analysts:</a:t>
            </a:r>
          </a:p>
        </p:txBody>
      </p:sp>
    </p:spTree>
    <p:extLst>
      <p:ext uri="{BB962C8B-B14F-4D97-AF65-F5344CB8AC3E}">
        <p14:creationId xmlns:p14="http://schemas.microsoft.com/office/powerpoint/2010/main" val="824160603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xecutive Brie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Executive Brief slide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8274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Executive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4157" y="-9146"/>
            <a:ext cx="9144000" cy="11247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Executive summary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255868" y="4199835"/>
            <a:ext cx="8640578" cy="3128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400" b="1" dirty="0">
                <a:solidFill>
                  <a:srgbClr val="FFFFFF"/>
                </a:solidFill>
              </a:rPr>
              <a:t>Resolution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247848" y="1210905"/>
            <a:ext cx="5266944" cy="320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FFFFFF"/>
                </a:solidFill>
              </a:rPr>
              <a:t>Situation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47848" y="2659744"/>
            <a:ext cx="5266944" cy="320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solidFill>
                  <a:srgbClr val="FFFFFF"/>
                </a:solidFill>
              </a:rPr>
              <a:t>Complication</a:t>
            </a:r>
          </a:p>
        </p:txBody>
      </p:sp>
      <p:sp>
        <p:nvSpPr>
          <p:cNvPr id="20" name="Text Placeholder 19"/>
          <p:cNvSpPr>
            <a:spLocks noGrp="1"/>
          </p:cNvSpPr>
          <p:nvPr userDrawn="1">
            <p:ph type="body" sz="quarter" idx="10"/>
          </p:nvPr>
        </p:nvSpPr>
        <p:spPr>
          <a:xfrm>
            <a:off x="247848" y="1535364"/>
            <a:ext cx="5257800" cy="10789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1" name="Text Placeholder 19"/>
          <p:cNvSpPr>
            <a:spLocks noGrp="1"/>
          </p:cNvSpPr>
          <p:nvPr userDrawn="1">
            <p:ph type="body" sz="quarter" idx="11"/>
          </p:nvPr>
        </p:nvSpPr>
        <p:spPr>
          <a:xfrm>
            <a:off x="247848" y="2974004"/>
            <a:ext cx="5257800" cy="10769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2" name="Text Placeholder 19"/>
          <p:cNvSpPr>
            <a:spLocks noGrp="1"/>
          </p:cNvSpPr>
          <p:nvPr userDrawn="1">
            <p:ph type="body" sz="quarter" idx="12"/>
          </p:nvPr>
        </p:nvSpPr>
        <p:spPr>
          <a:xfrm>
            <a:off x="255868" y="4512653"/>
            <a:ext cx="8623607" cy="1808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3"/>
          </p:nvPr>
        </p:nvSpPr>
        <p:spPr>
          <a:xfrm>
            <a:off x="5737241" y="1495997"/>
            <a:ext cx="3083231" cy="2523241"/>
          </a:xfr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>
              <a:defRPr lang="en-US" dirty="0">
                <a:solidFill>
                  <a:srgbClr val="333333"/>
                </a:solidFill>
              </a:defRPr>
            </a:lvl1pPr>
          </a:lstStyle>
          <a:p>
            <a:pPr marL="0" lvl="0" defTabSz="914400" latinLnBrk="0">
              <a:spcBef>
                <a:spcPct val="0"/>
              </a:spcBef>
            </a:pPr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5736405" y="1210905"/>
            <a:ext cx="3084068" cy="285749"/>
            <a:chOff x="2267744" y="1844804"/>
            <a:chExt cx="3084068" cy="285749"/>
          </a:xfrm>
          <a:solidFill>
            <a:srgbClr val="B0C534"/>
          </a:solidFill>
        </p:grpSpPr>
        <p:sp>
          <p:nvSpPr>
            <p:cNvPr id="31" name="Round Same Side Corner Rectangle 97"/>
            <p:cNvSpPr/>
            <p:nvPr/>
          </p:nvSpPr>
          <p:spPr>
            <a:xfrm>
              <a:off x="2267744" y="1844804"/>
              <a:ext cx="3084068" cy="285749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sz="1100" i="1" dirty="0">
                  <a:solidFill>
                    <a:srgbClr val="FFFFFF"/>
                  </a:solidFill>
                  <a:latin typeface="Georgia"/>
                </a:rPr>
                <a:t>Info-Tech Insight</a:t>
              </a:r>
            </a:p>
          </p:txBody>
        </p:sp>
        <p:pic>
          <p:nvPicPr>
            <p:cNvPr id="32" name="Picture 31" descr="insight-sm.wm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43623" y="1889932"/>
              <a:ext cx="240000" cy="1800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</p:pic>
      </p:grp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464" y="1266251"/>
            <a:ext cx="209348" cy="20934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6225" y="4252813"/>
            <a:ext cx="206861" cy="20686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464" y="2716075"/>
            <a:ext cx="211099" cy="211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668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Small 1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261455" y="3323354"/>
            <a:ext cx="8615844" cy="320040"/>
          </a:xfrm>
          <a:solidFill>
            <a:srgbClr val="243F54"/>
          </a:solidFill>
        </p:spPr>
        <p:txBody>
          <a:bodyPr/>
          <a:lstStyle>
            <a:lvl1pPr marL="0" indent="0">
              <a:defRPr sz="1400" b="1">
                <a:solidFill>
                  <a:schemeClr val="bg1"/>
                </a:solidFill>
              </a:defRPr>
            </a:lvl1pPr>
          </a:lstStyle>
          <a:p>
            <a:pPr marL="0" indent="0">
              <a:buNone/>
            </a:pPr>
            <a:r>
              <a:rPr lang="en-US"/>
              <a:t>Deliverables Completed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1"/>
          </p:nvPr>
        </p:nvSpPr>
        <p:spPr>
          <a:xfrm>
            <a:off x="4612662" y="1210647"/>
            <a:ext cx="4267532" cy="320040"/>
          </a:xfrm>
          <a:solidFill>
            <a:srgbClr val="243F54"/>
          </a:solidFill>
        </p:spPr>
        <p:txBody>
          <a:bodyPr/>
          <a:lstStyle>
            <a:lvl1pPr marL="0" indent="0">
              <a:defRPr sz="1400" b="1">
                <a:solidFill>
                  <a:schemeClr val="bg1"/>
                </a:solidFill>
              </a:defRPr>
            </a:lvl1pPr>
          </a:lstStyle>
          <a:p>
            <a:pPr marL="0" indent="0">
              <a:buNone/>
            </a:pPr>
            <a:r>
              <a:rPr lang="en-US"/>
              <a:t>Processes Optimized</a:t>
            </a:r>
          </a:p>
        </p:txBody>
      </p:sp>
      <p:sp>
        <p:nvSpPr>
          <p:cNvPr id="24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257727" y="1210647"/>
            <a:ext cx="4267532" cy="320040"/>
          </a:xfrm>
          <a:solidFill>
            <a:srgbClr val="243F54"/>
          </a:solidFill>
        </p:spPr>
        <p:txBody>
          <a:bodyPr/>
          <a:lstStyle>
            <a:lvl1pPr marL="0" indent="0">
              <a:defRPr sz="1400" b="1">
                <a:solidFill>
                  <a:schemeClr val="bg1"/>
                </a:solidFill>
              </a:defRPr>
            </a:lvl1pPr>
          </a:lstStyle>
          <a:p>
            <a:pPr marL="0" indent="0">
              <a:buNone/>
            </a:pPr>
            <a:r>
              <a:rPr lang="en-US"/>
              <a:t>Knowledge Gained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Two small sections, one large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269541" y="1530350"/>
            <a:ext cx="4242816" cy="1693863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4624106" y="1530350"/>
            <a:ext cx="4242816" cy="1693863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261455" y="3643394"/>
            <a:ext cx="8615844" cy="2701259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0808" y="3376524"/>
            <a:ext cx="215115" cy="21511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110" y="1253022"/>
            <a:ext cx="194813" cy="22557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998" y="1268794"/>
            <a:ext cx="139535" cy="19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0754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Header Activity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Page Header (Georgia, 24pt) </a:t>
            </a:r>
            <a:endParaRPr lang="en-CA"/>
          </a:p>
        </p:txBody>
      </p:sp>
      <p:sp>
        <p:nvSpPr>
          <p:cNvPr id="10" name="Rectangle 9"/>
          <p:cNvSpPr/>
          <p:nvPr userDrawn="1"/>
        </p:nvSpPr>
        <p:spPr>
          <a:xfrm>
            <a:off x="616688" y="1132006"/>
            <a:ext cx="8260611" cy="36469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rgbClr val="333333"/>
              </a:solidFill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251520" y="1132007"/>
            <a:ext cx="365168" cy="364690"/>
            <a:chOff x="6939668" y="197732"/>
            <a:chExt cx="777916" cy="785348"/>
          </a:xfrm>
          <a:solidFill>
            <a:srgbClr val="243F54"/>
          </a:solidFill>
        </p:grpSpPr>
        <p:sp>
          <p:nvSpPr>
            <p:cNvPr id="13" name="Rectangle 12"/>
            <p:cNvSpPr/>
            <p:nvPr/>
          </p:nvSpPr>
          <p:spPr>
            <a:xfrm>
              <a:off x="6939668" y="197732"/>
              <a:ext cx="777916" cy="785348"/>
            </a:xfrm>
            <a:prstGeom prst="rect">
              <a:avLst/>
            </a:prstGeom>
            <a:grpFill/>
            <a:ln>
              <a:solidFill>
                <a:srgbClr val="243F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sz="1350" dirty="0">
                <a:solidFill>
                  <a:srgbClr val="FFFFFF"/>
                </a:solidFill>
              </a:endParaRPr>
            </a:p>
          </p:txBody>
        </p:sp>
        <p:pic>
          <p:nvPicPr>
            <p:cNvPr id="14" name="Picture 13" descr="on-site-workshops.png"/>
            <p:cNvPicPr>
              <a:picLocks noChangeAspect="1"/>
            </p:cNvPicPr>
            <p:nvPr/>
          </p:nvPicPr>
          <p:blipFill rotWithShape="1">
            <a:blip r:embed="rId2" cstate="print"/>
            <a:srcRect l="12204" t="22820" r="8463" b="22257"/>
            <a:stretch/>
          </p:blipFill>
          <p:spPr>
            <a:xfrm>
              <a:off x="6983446" y="336280"/>
              <a:ext cx="734136" cy="508248"/>
            </a:xfrm>
            <a:prstGeom prst="rect">
              <a:avLst/>
            </a:prstGeom>
            <a:grpFill/>
            <a:ln>
              <a:solidFill>
                <a:srgbClr val="243F54"/>
              </a:solidFill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15295333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Header Workshop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56032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Page Header (Georgia, 24pt) </a:t>
            </a:r>
            <a:endParaRPr lang="en-CA"/>
          </a:p>
        </p:txBody>
      </p:sp>
      <p:sp>
        <p:nvSpPr>
          <p:cNvPr id="20" name="Rectangle 19"/>
          <p:cNvSpPr/>
          <p:nvPr userDrawn="1"/>
        </p:nvSpPr>
        <p:spPr>
          <a:xfrm>
            <a:off x="323528" y="1164090"/>
            <a:ext cx="8496944" cy="364691"/>
          </a:xfrm>
          <a:prstGeom prst="rect">
            <a:avLst/>
          </a:prstGeom>
          <a:solidFill>
            <a:srgbClr val="2576B7"/>
          </a:solidFill>
          <a:ln>
            <a:noFill/>
          </a:ln>
          <a:effectLst>
            <a:outerShdw blurRad="25400" dist="254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rgbClr val="FFFFFF"/>
              </a:solidFill>
            </a:endParaRP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331100" y="1176588"/>
            <a:ext cx="343389" cy="339694"/>
            <a:chOff x="6986062" y="224644"/>
            <a:chExt cx="731520" cy="731520"/>
          </a:xfrm>
          <a:noFill/>
          <a:effectLst/>
        </p:grpSpPr>
        <p:sp>
          <p:nvSpPr>
            <p:cNvPr id="23" name="Rectangle 22"/>
            <p:cNvSpPr/>
            <p:nvPr/>
          </p:nvSpPr>
          <p:spPr>
            <a:xfrm>
              <a:off x="6986062" y="224644"/>
              <a:ext cx="731520" cy="7315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sz="1350" dirty="0">
                <a:solidFill>
                  <a:srgbClr val="FFFFFF"/>
                </a:solidFill>
              </a:endParaRPr>
            </a:p>
          </p:txBody>
        </p:sp>
        <p:pic>
          <p:nvPicPr>
            <p:cNvPr id="24" name="Picture 23" descr="on-site-workshops.png"/>
            <p:cNvPicPr>
              <a:picLocks noChangeAspect="1"/>
            </p:cNvPicPr>
            <p:nvPr/>
          </p:nvPicPr>
          <p:blipFill rotWithShape="1">
            <a:blip r:embed="rId2" cstate="print"/>
            <a:srcRect l="12204" t="22820" r="8463" b="22257"/>
            <a:stretch/>
          </p:blipFill>
          <p:spPr>
            <a:xfrm>
              <a:off x="7025382" y="364407"/>
              <a:ext cx="652879" cy="451994"/>
            </a:xfrm>
            <a:prstGeom prst="rect">
              <a:avLst/>
            </a:prstGeom>
            <a:grp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27" name="Text Placeholder 26"/>
          <p:cNvSpPr>
            <a:spLocks noGrp="1"/>
          </p:cNvSpPr>
          <p:nvPr>
            <p:ph type="body" sz="quarter" idx="10" hasCustomPrompt="1"/>
          </p:nvPr>
        </p:nvSpPr>
        <p:spPr>
          <a:xfrm>
            <a:off x="692948" y="1173398"/>
            <a:ext cx="445412" cy="346075"/>
          </a:xfrm>
        </p:spPr>
        <p:txBody>
          <a:bodyPr anchor="ctr"/>
          <a:lstStyle>
            <a:lvl1pPr marL="0" indent="0">
              <a:buNone/>
              <a:defRPr sz="1400" b="0" baseline="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  <a:lvl3pPr marL="361950" indent="0">
              <a:buNone/>
              <a:defRPr/>
            </a:lvl3pPr>
            <a:lvl4pPr marL="542925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#.#</a:t>
            </a:r>
          </a:p>
        </p:txBody>
      </p:sp>
      <p:sp>
        <p:nvSpPr>
          <p:cNvPr id="28" name="Text Placeholder 26"/>
          <p:cNvSpPr>
            <a:spLocks noGrp="1"/>
          </p:cNvSpPr>
          <p:nvPr>
            <p:ph type="body" sz="quarter" idx="11" hasCustomPrompt="1"/>
          </p:nvPr>
        </p:nvSpPr>
        <p:spPr>
          <a:xfrm>
            <a:off x="1157097" y="1173398"/>
            <a:ext cx="7427054" cy="346075"/>
          </a:xfrm>
        </p:spPr>
        <p:txBody>
          <a:bodyPr anchor="ctr"/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  <a:lvl3pPr marL="361950" indent="0">
              <a:buNone/>
              <a:defRPr/>
            </a:lvl3pPr>
            <a:lvl4pPr marL="542925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[Provide estimated time for workshop activity or other guidelines.]</a:t>
            </a:r>
          </a:p>
        </p:txBody>
      </p:sp>
    </p:spTree>
    <p:extLst>
      <p:ext uri="{BB962C8B-B14F-4D97-AF65-F5344CB8AC3E}">
        <p14:creationId xmlns:p14="http://schemas.microsoft.com/office/powerpoint/2010/main" val="32801089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ool Pre-Work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56032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Page Header (Georgia, 24pt) </a:t>
            </a:r>
            <a:endParaRPr lang="en-CA"/>
          </a:p>
        </p:txBody>
      </p:sp>
      <p:sp>
        <p:nvSpPr>
          <p:cNvPr id="8" name="Rectangle 7"/>
          <p:cNvSpPr/>
          <p:nvPr userDrawn="1"/>
        </p:nvSpPr>
        <p:spPr>
          <a:xfrm>
            <a:off x="323528" y="1164849"/>
            <a:ext cx="8496944" cy="364691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rgbClr val="FFFFFF"/>
              </a:solidFill>
            </a:endParaRPr>
          </a:p>
        </p:txBody>
      </p:sp>
      <p:pic>
        <p:nvPicPr>
          <p:cNvPr id="9" name="Picture 8" descr="best-practice-blueprint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34250" y="1175541"/>
            <a:ext cx="343307" cy="343307"/>
          </a:xfrm>
          <a:prstGeom prst="rect">
            <a:avLst/>
          </a:prstGeom>
          <a:solidFill>
            <a:srgbClr val="243F54"/>
          </a:solidFill>
          <a:effectLst/>
        </p:spPr>
      </p:pic>
      <p:sp>
        <p:nvSpPr>
          <p:cNvPr id="16" name="Text Placeholder 26"/>
          <p:cNvSpPr>
            <a:spLocks noGrp="1"/>
          </p:cNvSpPr>
          <p:nvPr>
            <p:ph type="body" sz="quarter" idx="10" hasCustomPrompt="1"/>
          </p:nvPr>
        </p:nvSpPr>
        <p:spPr>
          <a:xfrm>
            <a:off x="1194576" y="1174157"/>
            <a:ext cx="7420978" cy="346075"/>
          </a:xfrm>
        </p:spPr>
        <p:txBody>
          <a:bodyPr anchor="ctr"/>
          <a:lstStyle>
            <a:lvl1pPr marL="0" indent="0">
              <a:buNone/>
              <a:defRPr sz="1400" b="0" baseline="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  <a:lvl3pPr marL="361950" indent="0">
              <a:buNone/>
              <a:defRPr/>
            </a:lvl3pPr>
            <a:lvl4pPr marL="542925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[Tool Context]</a:t>
            </a:r>
          </a:p>
        </p:txBody>
      </p:sp>
      <p:sp>
        <p:nvSpPr>
          <p:cNvPr id="15" name="Text Placeholder 26"/>
          <p:cNvSpPr>
            <a:spLocks noGrp="1"/>
          </p:cNvSpPr>
          <p:nvPr>
            <p:ph type="body" sz="quarter" idx="11" hasCustomPrompt="1"/>
          </p:nvPr>
        </p:nvSpPr>
        <p:spPr>
          <a:xfrm>
            <a:off x="684997" y="1174157"/>
            <a:ext cx="445412" cy="346075"/>
          </a:xfrm>
        </p:spPr>
        <p:txBody>
          <a:bodyPr anchor="ctr"/>
          <a:lstStyle>
            <a:lvl1pPr marL="0" indent="0">
              <a:buNone/>
              <a:defRPr sz="1400" b="0" baseline="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  <a:lvl3pPr marL="361950" indent="0">
              <a:buNone/>
              <a:defRPr/>
            </a:lvl3pPr>
            <a:lvl4pPr marL="542925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#.#</a:t>
            </a:r>
          </a:p>
        </p:txBody>
      </p:sp>
    </p:spTree>
    <p:extLst>
      <p:ext uri="{BB962C8B-B14F-4D97-AF65-F5344CB8AC3E}">
        <p14:creationId xmlns:p14="http://schemas.microsoft.com/office/powerpoint/2010/main" val="334692359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913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cutive Brie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1442"/>
            <a:ext cx="9144000" cy="11247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Executive Brief slide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14073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268871" y="1708920"/>
            <a:ext cx="8601189" cy="0"/>
          </a:xfrm>
          <a:prstGeom prst="line">
            <a:avLst/>
          </a:prstGeom>
          <a:ln w="193675">
            <a:solidFill>
              <a:schemeClr val="bg1"/>
            </a:solidFill>
          </a:ln>
          <a:effectLst>
            <a:outerShdw blurRad="190500" dist="76200" dir="5400000" sx="97000" sy="97000" algn="tl" rotWithShape="0">
              <a:prstClr val="black">
                <a:alpha val="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56032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Case study title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82221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nbroken Phas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4391566" y="4626678"/>
            <a:ext cx="28037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4400" b="1" dirty="0">
                <a:solidFill>
                  <a:srgbClr val="29475F"/>
                </a:solidFill>
              </a:rPr>
              <a:t>PHASE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3352800" y="5771117"/>
            <a:ext cx="3731664" cy="0"/>
          </a:xfrm>
          <a:prstGeom prst="line">
            <a:avLst/>
          </a:prstGeom>
          <a:ln w="317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 userDrawn="1"/>
        </p:nvSpPr>
        <p:spPr>
          <a:xfrm>
            <a:off x="7215652" y="4550343"/>
            <a:ext cx="1400435" cy="140043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5400" dist="254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0000" b="1" dirty="0">
              <a:solidFill>
                <a:srgbClr val="243F54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66750" y="5395913"/>
            <a:ext cx="6418263" cy="374650"/>
          </a:xfrm>
        </p:spPr>
        <p:txBody>
          <a:bodyPr/>
          <a:lstStyle>
            <a:lvl1pPr marL="0" indent="0" algn="r">
              <a:buNone/>
              <a:defRPr sz="18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CA" sz="1800"/>
              <a:t>Replace with the title of your phase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7196138" y="4549775"/>
            <a:ext cx="1439862" cy="1401763"/>
          </a:xfrm>
        </p:spPr>
        <p:txBody>
          <a:bodyPr anchor="ctr"/>
          <a:lstStyle>
            <a:lvl1pPr marL="0" indent="0" algn="ctr">
              <a:buNone/>
              <a:defRPr sz="8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CA" sz="8800"/>
              <a:t>#</a:t>
            </a:r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505200" y="5923517"/>
            <a:ext cx="3731664" cy="0"/>
          </a:xfrm>
          <a:prstGeom prst="line">
            <a:avLst/>
          </a:prstGeom>
          <a:ln w="317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94825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oken Phas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 userDrawn="1"/>
        </p:nvGrpSpPr>
        <p:grpSpPr>
          <a:xfrm>
            <a:off x="0" y="6090047"/>
            <a:ext cx="9144000" cy="767953"/>
            <a:chOff x="0" y="6090047"/>
            <a:chExt cx="9144000" cy="767953"/>
          </a:xfrm>
        </p:grpSpPr>
        <p:sp>
          <p:nvSpPr>
            <p:cNvPr id="13" name="Rectangle 12"/>
            <p:cNvSpPr/>
            <p:nvPr/>
          </p:nvSpPr>
          <p:spPr>
            <a:xfrm>
              <a:off x="0" y="6090047"/>
              <a:ext cx="6696236" cy="767953"/>
            </a:xfrm>
            <a:prstGeom prst="rect">
              <a:avLst/>
            </a:prstGeom>
            <a:solidFill>
              <a:srgbClr val="2947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sz="800" dirty="0">
                  <a:solidFill>
                    <a:srgbClr val="ADB7C3"/>
                  </a:solidFill>
                </a:rPr>
                <a:t>Info-Tech Research Group, Inc. is a global leader in providing IT research and advice.</a:t>
              </a:r>
              <a:br>
                <a:rPr lang="en-CA" sz="800" dirty="0">
                  <a:solidFill>
                    <a:srgbClr val="ADB7C3"/>
                  </a:solidFill>
                </a:rPr>
              </a:br>
              <a:r>
                <a:rPr lang="en-CA" sz="800" dirty="0">
                  <a:solidFill>
                    <a:srgbClr val="ADB7C3"/>
                  </a:solidFill>
                </a:rPr>
                <a:t>Info-Tech’s products and services combine actionable insight and relevant advice with</a:t>
              </a:r>
              <a:br>
                <a:rPr lang="en-CA" sz="800" dirty="0">
                  <a:solidFill>
                    <a:srgbClr val="ADB7C3"/>
                  </a:solidFill>
                </a:rPr>
              </a:br>
              <a:r>
                <a:rPr lang="en-CA" sz="800" dirty="0">
                  <a:solidFill>
                    <a:srgbClr val="ADB7C3"/>
                  </a:solidFill>
                </a:rPr>
                <a:t>ready-to-use tools and templates that cover the full spectrum of IT concerns.</a:t>
              </a:r>
              <a:br>
                <a:rPr lang="en-CA" sz="800" dirty="0">
                  <a:solidFill>
                    <a:srgbClr val="ADB7C3"/>
                  </a:solidFill>
                </a:rPr>
              </a:br>
              <a:r>
                <a:rPr lang="en-CA" sz="800" dirty="0">
                  <a:solidFill>
                    <a:srgbClr val="ADB7C3"/>
                  </a:solidFill>
                </a:rPr>
                <a:t>© 1997-2016 Info-Tech Research Group Inc.</a:t>
              </a:r>
            </a:p>
          </p:txBody>
        </p:sp>
        <p:grpSp>
          <p:nvGrpSpPr>
            <p:cNvPr id="14" name="Group 13"/>
            <p:cNvGrpSpPr/>
            <p:nvPr userDrawn="1"/>
          </p:nvGrpSpPr>
          <p:grpSpPr>
            <a:xfrm>
              <a:off x="6696236" y="6090047"/>
              <a:ext cx="2447764" cy="767953"/>
              <a:chOff x="6696236" y="6090047"/>
              <a:chExt cx="2447764" cy="76795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6696236" y="6090047"/>
                <a:ext cx="2447764" cy="767953"/>
              </a:xfrm>
              <a:prstGeom prst="rect">
                <a:avLst/>
              </a:prstGeom>
              <a:solidFill>
                <a:srgbClr val="2947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CA" sz="800" dirty="0">
                  <a:solidFill>
                    <a:srgbClr val="ADB7C3"/>
                  </a:solidFill>
                </a:endParaRPr>
              </a:p>
            </p:txBody>
          </p:sp>
          <p:pic>
            <p:nvPicPr>
              <p:cNvPr id="16" name="Picture 15" descr="Info-Tech_Logo_2013-On-Screen-WHITE(transparent-background)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7020272" y="6309320"/>
                <a:ext cx="1697008" cy="339401"/>
              </a:xfrm>
              <a:prstGeom prst="rect">
                <a:avLst/>
              </a:prstGeom>
            </p:spPr>
          </p:pic>
        </p:grpSp>
      </p:grpSp>
      <p:cxnSp>
        <p:nvCxnSpPr>
          <p:cNvPr id="17" name="Straight Connector 16"/>
          <p:cNvCxnSpPr/>
          <p:nvPr userDrawn="1"/>
        </p:nvCxnSpPr>
        <p:spPr>
          <a:xfrm>
            <a:off x="789414" y="3320114"/>
            <a:ext cx="2490117" cy="0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 userDrawn="1"/>
        </p:nvSpPr>
        <p:spPr>
          <a:xfrm>
            <a:off x="2791118" y="2568440"/>
            <a:ext cx="786842" cy="78684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5400" dist="254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5400" b="1" dirty="0">
              <a:solidFill>
                <a:srgbClr val="29475F"/>
              </a:solidFill>
            </a:endParaRP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88988" y="3355975"/>
            <a:ext cx="7269162" cy="66357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CA" sz="2800"/>
              <a:t>Replace with Phase Title</a:t>
            </a:r>
            <a:endParaRPr lang="en-US"/>
          </a:p>
        </p:txBody>
      </p:sp>
      <p:sp>
        <p:nvSpPr>
          <p:cNvPr id="20" name="TextBox 19"/>
          <p:cNvSpPr txBox="1"/>
          <p:nvPr userDrawn="1"/>
        </p:nvSpPr>
        <p:spPr>
          <a:xfrm>
            <a:off x="763035" y="2585841"/>
            <a:ext cx="2036776" cy="769441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CA" sz="4400" b="1" dirty="0">
                <a:solidFill>
                  <a:srgbClr val="29475F"/>
                </a:solidFill>
              </a:rPr>
              <a:t>PHASE</a:t>
            </a: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2794014" y="2576893"/>
            <a:ext cx="781050" cy="769937"/>
          </a:xfrm>
        </p:spPr>
        <p:txBody>
          <a:bodyPr anchor="ctr"/>
          <a:lstStyle>
            <a:lvl1pPr marL="0" indent="0" algn="ctr">
              <a:buNone/>
              <a:defRPr sz="5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CA" sz="5400"/>
              <a:t>#</a:t>
            </a:r>
            <a:endParaRPr lang="en-US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578396" y="5622172"/>
            <a:ext cx="7289719" cy="457200"/>
          </a:xfrm>
        </p:spPr>
        <p:txBody>
          <a:bodyPr/>
          <a:lstStyle>
            <a:lvl1pPr marL="0" indent="0" algn="r">
              <a:buNone/>
              <a:defRPr sz="20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CA"/>
              <a:t>Blueprint Title</a:t>
            </a:r>
          </a:p>
        </p:txBody>
      </p:sp>
    </p:spTree>
    <p:extLst>
      <p:ext uri="{BB962C8B-B14F-4D97-AF65-F5344CB8AC3E}">
        <p14:creationId xmlns:p14="http://schemas.microsoft.com/office/powerpoint/2010/main" val="17253708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ue slide intro">
    <p:bg>
      <p:bgPr>
        <a:solidFill>
          <a:srgbClr val="CBDB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8198606" y="145554"/>
            <a:ext cx="812044" cy="804512"/>
            <a:chOff x="6986062" y="224644"/>
            <a:chExt cx="731520" cy="731520"/>
          </a:xfrm>
        </p:grpSpPr>
        <p:sp>
          <p:nvSpPr>
            <p:cNvPr id="5" name="Rectangle 4"/>
            <p:cNvSpPr/>
            <p:nvPr/>
          </p:nvSpPr>
          <p:spPr>
            <a:xfrm>
              <a:off x="6986062" y="224644"/>
              <a:ext cx="731520" cy="731520"/>
            </a:xfrm>
            <a:prstGeom prst="rect">
              <a:avLst/>
            </a:prstGeom>
            <a:solidFill>
              <a:srgbClr val="2576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sz="1350" dirty="0">
                <a:solidFill>
                  <a:srgbClr val="FFFFFF"/>
                </a:solidFill>
              </a:endParaRPr>
            </a:p>
          </p:txBody>
        </p:sp>
        <p:pic>
          <p:nvPicPr>
            <p:cNvPr id="6" name="Picture 5" descr="on-site-workshops.png"/>
            <p:cNvPicPr>
              <a:picLocks noChangeAspect="1"/>
            </p:cNvPicPr>
            <p:nvPr/>
          </p:nvPicPr>
          <p:blipFill rotWithShape="1">
            <a:blip r:embed="rId2" cstate="print"/>
            <a:srcRect l="12204" t="22820" r="8463" b="22257"/>
            <a:stretch/>
          </p:blipFill>
          <p:spPr>
            <a:xfrm>
              <a:off x="7025382" y="364407"/>
              <a:ext cx="652879" cy="45199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9" name="Rectangle 8"/>
          <p:cNvSpPr/>
          <p:nvPr userDrawn="1"/>
        </p:nvSpPr>
        <p:spPr>
          <a:xfrm>
            <a:off x="257182" y="3086541"/>
            <a:ext cx="8676000" cy="307777"/>
          </a:xfrm>
          <a:prstGeom prst="rect">
            <a:avLst/>
          </a:prstGeom>
          <a:solidFill>
            <a:srgbClr val="243F54"/>
          </a:solidFill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FFFFFF"/>
                </a:solidFill>
              </a:rPr>
              <a:t>The following are sample activities that will be conducted by Info-Tech analysts with your team: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257182" y="1068995"/>
            <a:ext cx="8676000" cy="307777"/>
          </a:xfrm>
          <a:prstGeom prst="rect">
            <a:avLst/>
          </a:prstGeom>
          <a:solidFill>
            <a:srgbClr val="243F54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FFFF"/>
                </a:solidFill>
              </a:rPr>
              <a:t>Book a workshop with our Info-Tech analysts:</a:t>
            </a:r>
          </a:p>
        </p:txBody>
      </p:sp>
      <p:sp>
        <p:nvSpPr>
          <p:cNvPr id="16" name="Title 2"/>
          <p:cNvSpPr txBox="1">
            <a:spLocks/>
          </p:cNvSpPr>
          <p:nvPr userDrawn="1"/>
        </p:nvSpPr>
        <p:spPr bwMode="auto">
          <a:xfrm>
            <a:off x="251520" y="219704"/>
            <a:ext cx="86257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>
                <a:solidFill>
                  <a:srgbClr val="333333"/>
                </a:solidFill>
              </a:rPr>
              <a:t>If you want additional support, have our analysts guide </a:t>
            </a:r>
            <a:br>
              <a:rPr lang="en-US" dirty="0">
                <a:solidFill>
                  <a:srgbClr val="333333"/>
                </a:solidFill>
              </a:rPr>
            </a:br>
            <a:r>
              <a:rPr lang="en-US" dirty="0">
                <a:solidFill>
                  <a:srgbClr val="333333"/>
                </a:solidFill>
              </a:rPr>
              <a:t>you through this phase as part of an Info-Tech workshop</a:t>
            </a:r>
            <a:endParaRPr lang="en-CA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186559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ue slide extra">
    <p:bg>
      <p:bgPr>
        <a:solidFill>
          <a:srgbClr val="CBDB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 userDrawn="1"/>
        </p:nvGrpSpPr>
        <p:grpSpPr>
          <a:xfrm>
            <a:off x="8198606" y="145554"/>
            <a:ext cx="812044" cy="804512"/>
            <a:chOff x="6986062" y="224644"/>
            <a:chExt cx="731520" cy="731520"/>
          </a:xfrm>
        </p:grpSpPr>
        <p:sp>
          <p:nvSpPr>
            <p:cNvPr id="5" name="Rectangle 4"/>
            <p:cNvSpPr/>
            <p:nvPr/>
          </p:nvSpPr>
          <p:spPr>
            <a:xfrm>
              <a:off x="6986062" y="224644"/>
              <a:ext cx="731520" cy="731520"/>
            </a:xfrm>
            <a:prstGeom prst="rect">
              <a:avLst/>
            </a:prstGeom>
            <a:solidFill>
              <a:srgbClr val="2576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sz="1350" dirty="0">
                <a:solidFill>
                  <a:srgbClr val="FFFFFF"/>
                </a:solidFill>
              </a:endParaRPr>
            </a:p>
          </p:txBody>
        </p:sp>
        <p:pic>
          <p:nvPicPr>
            <p:cNvPr id="6" name="Picture 5" descr="on-site-workshops.png"/>
            <p:cNvPicPr>
              <a:picLocks noChangeAspect="1"/>
            </p:cNvPicPr>
            <p:nvPr/>
          </p:nvPicPr>
          <p:blipFill rotWithShape="1">
            <a:blip r:embed="rId2" cstate="print"/>
            <a:srcRect l="12204" t="22820" r="8463" b="22257"/>
            <a:stretch/>
          </p:blipFill>
          <p:spPr>
            <a:xfrm>
              <a:off x="7025382" y="364407"/>
              <a:ext cx="652879" cy="45199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9" name="Title 2"/>
          <p:cNvSpPr txBox="1">
            <a:spLocks/>
          </p:cNvSpPr>
          <p:nvPr userDrawn="1"/>
        </p:nvSpPr>
        <p:spPr bwMode="auto">
          <a:xfrm>
            <a:off x="251520" y="219704"/>
            <a:ext cx="86257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>
                <a:solidFill>
                  <a:srgbClr val="333333"/>
                </a:solidFill>
              </a:rPr>
              <a:t>If you want additional support, have our analysts guide </a:t>
            </a:r>
            <a:br>
              <a:rPr lang="en-US" dirty="0">
                <a:solidFill>
                  <a:srgbClr val="333333"/>
                </a:solidFill>
              </a:rPr>
            </a:br>
            <a:r>
              <a:rPr lang="en-US" dirty="0">
                <a:solidFill>
                  <a:srgbClr val="333333"/>
                </a:solidFill>
              </a:rPr>
              <a:t>you through this phase as part of an Info-Tech workshop</a:t>
            </a:r>
            <a:endParaRPr lang="en-CA" dirty="0">
              <a:solidFill>
                <a:srgbClr val="333333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257182" y="1068995"/>
            <a:ext cx="8676000" cy="307777"/>
          </a:xfrm>
          <a:prstGeom prst="rect">
            <a:avLst/>
          </a:prstGeom>
          <a:solidFill>
            <a:srgbClr val="243F54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FFFF"/>
                </a:solidFill>
              </a:rPr>
              <a:t>Book a workshop with our Info-Tech analysts:</a:t>
            </a:r>
          </a:p>
        </p:txBody>
      </p:sp>
    </p:spTree>
    <p:extLst>
      <p:ext uri="{BB962C8B-B14F-4D97-AF65-F5344CB8AC3E}">
        <p14:creationId xmlns:p14="http://schemas.microsoft.com/office/powerpoint/2010/main" val="368679510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Header /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232756"/>
            <a:ext cx="8627997" cy="497392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/>
              <a:t>First Level (Arial, 12pt)</a:t>
            </a:r>
          </a:p>
          <a:p>
            <a:pPr lvl="1"/>
            <a:r>
              <a:rPr lang="en-US" dirty="0"/>
              <a:t>Second Level (Arial, 12pt)</a:t>
            </a:r>
          </a:p>
          <a:p>
            <a:pPr lvl="2"/>
            <a:r>
              <a:rPr lang="en-US" dirty="0"/>
              <a:t>Third Level (Arial, 12pt)</a:t>
            </a:r>
          </a:p>
          <a:p>
            <a:pPr lvl="3"/>
            <a:r>
              <a:rPr lang="en-US" dirty="0"/>
              <a:t>Forth Level (Arial, 12pt)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3444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Page Header (Georgia, 24pt) 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7908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ctivity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entagon 22"/>
          <p:cNvSpPr/>
          <p:nvPr/>
        </p:nvSpPr>
        <p:spPr>
          <a:xfrm>
            <a:off x="0" y="411616"/>
            <a:ext cx="863588" cy="538410"/>
          </a:xfrm>
          <a:prstGeom prst="homePlate">
            <a:avLst>
              <a:gd name="adj" fmla="val 3763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63588" y="260648"/>
            <a:ext cx="8013712" cy="864096"/>
          </a:xfrm>
          <a:noFill/>
        </p:spPr>
        <p:txBody>
          <a:bodyPr/>
          <a:lstStyle>
            <a:lvl1pPr algn="l">
              <a:lnSpc>
                <a:spcPts val="2600"/>
              </a:lnSpc>
              <a:defRPr sz="2400" b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Page Header (Georgia, 24pt) </a:t>
            </a:r>
            <a:endParaRPr lang="en-CA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45442"/>
            <a:ext cx="641268" cy="891556"/>
          </a:xfrm>
        </p:spPr>
        <p:txBody>
          <a:bodyPr anchor="ctr"/>
          <a:lstStyle>
            <a:lvl1pPr algn="ctr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84110989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 userDrawn="1"/>
        </p:nvSpPr>
        <p:spPr>
          <a:xfrm>
            <a:off x="0" y="-2778"/>
            <a:ext cx="9144000" cy="11247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Page header </a:t>
            </a:r>
            <a:endParaRPr lang="en-CA"/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6703" y="1607231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/>
              <a:t>First Level (Arial, 14pt)</a:t>
            </a:r>
          </a:p>
          <a:p>
            <a:pPr lvl="1"/>
            <a:r>
              <a:rPr lang="en-US"/>
              <a:t>Second Level (Arial, 14pt)</a:t>
            </a:r>
          </a:p>
          <a:p>
            <a:pPr lvl="2"/>
            <a:r>
              <a:rPr lang="en-US"/>
              <a:t>Third Level (Arial, 14pt)</a:t>
            </a:r>
          </a:p>
          <a:p>
            <a:pPr lvl="3"/>
            <a:r>
              <a:rPr lang="en-US"/>
              <a:t>Forth Level (Arial, 14pt)</a:t>
            </a:r>
          </a:p>
        </p:txBody>
      </p:sp>
      <p:sp>
        <p:nvSpPr>
          <p:cNvPr id="8" name="Rectangle 7"/>
          <p:cNvSpPr/>
          <p:nvPr/>
        </p:nvSpPr>
        <p:spPr>
          <a:xfrm>
            <a:off x="251519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is Designed For:</a:t>
            </a:r>
          </a:p>
        </p:txBody>
      </p:sp>
      <p:sp>
        <p:nvSpPr>
          <p:cNvPr id="9" name="Rectangle 8"/>
          <p:cNvSpPr/>
          <p:nvPr/>
        </p:nvSpPr>
        <p:spPr>
          <a:xfrm>
            <a:off x="4840036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Will Help You: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1519" y="3928063"/>
            <a:ext cx="4041648" cy="320040"/>
          </a:xfrm>
          <a:prstGeom prst="rect">
            <a:avLst/>
          </a:prstGeom>
          <a:solidFill>
            <a:srgbClr val="2B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/>
              <a:t>This Research Will Assist: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40036" y="3928063"/>
            <a:ext cx="4041648" cy="320040"/>
          </a:xfrm>
          <a:prstGeom prst="rect">
            <a:avLst/>
          </a:prstGeom>
          <a:solidFill>
            <a:srgbClr val="2B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/>
              <a:t>This Research Will Help You:</a:t>
            </a:r>
          </a:p>
        </p:txBody>
      </p:sp>
      <p:sp>
        <p:nvSpPr>
          <p:cNvPr id="17" name="Text Placeholder 41"/>
          <p:cNvSpPr>
            <a:spLocks noGrp="1"/>
          </p:cNvSpPr>
          <p:nvPr>
            <p:ph type="body" sz="quarter" idx="26" hasCustomPrompt="1"/>
          </p:nvPr>
        </p:nvSpPr>
        <p:spPr>
          <a:xfrm>
            <a:off x="4835436" y="1607231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/>
              <a:t>First Level (Arial, 14pt)</a:t>
            </a:r>
          </a:p>
          <a:p>
            <a:pPr lvl="1"/>
            <a:r>
              <a:rPr lang="en-US"/>
              <a:t>Second Level (Arial, 14pt)</a:t>
            </a:r>
          </a:p>
          <a:p>
            <a:pPr lvl="2"/>
            <a:r>
              <a:rPr lang="en-US"/>
              <a:t>Third Level (Arial, 14pt)</a:t>
            </a:r>
          </a:p>
          <a:p>
            <a:pPr lvl="3"/>
            <a:r>
              <a:rPr lang="en-US"/>
              <a:t>Forth Level (Arial, 14pt)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27" hasCustomPrompt="1"/>
          </p:nvPr>
        </p:nvSpPr>
        <p:spPr>
          <a:xfrm>
            <a:off x="246703" y="4252346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/>
              <a:t>First Level (Arial, 14pt)</a:t>
            </a:r>
          </a:p>
          <a:p>
            <a:pPr lvl="1"/>
            <a:r>
              <a:rPr lang="en-US"/>
              <a:t>Second Level (Arial, 14pt)</a:t>
            </a:r>
          </a:p>
          <a:p>
            <a:pPr lvl="2"/>
            <a:r>
              <a:rPr lang="en-US"/>
              <a:t>Third Level (Arial, 14pt)</a:t>
            </a:r>
          </a:p>
          <a:p>
            <a:pPr lvl="3"/>
            <a:r>
              <a:rPr lang="en-US"/>
              <a:t>Forth Level (Arial, 14pt)</a:t>
            </a:r>
          </a:p>
        </p:txBody>
      </p:sp>
      <p:sp>
        <p:nvSpPr>
          <p:cNvPr id="19" name="Text Placeholder 41"/>
          <p:cNvSpPr>
            <a:spLocks noGrp="1"/>
          </p:cNvSpPr>
          <p:nvPr>
            <p:ph type="body" sz="quarter" idx="28" hasCustomPrompt="1"/>
          </p:nvPr>
        </p:nvSpPr>
        <p:spPr>
          <a:xfrm>
            <a:off x="4830836" y="4248103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/>
              <a:t>First Level (Arial, 14pt)</a:t>
            </a:r>
          </a:p>
          <a:p>
            <a:pPr lvl="1"/>
            <a:r>
              <a:rPr lang="en-US"/>
              <a:t>Second Level (Arial, 14pt)</a:t>
            </a:r>
          </a:p>
          <a:p>
            <a:pPr lvl="2"/>
            <a:r>
              <a:rPr lang="en-US"/>
              <a:t>Third Level (Arial, 14pt)</a:t>
            </a:r>
          </a:p>
          <a:p>
            <a:pPr lvl="3"/>
            <a:r>
              <a:rPr lang="en-US"/>
              <a:t>Forth Level (Arial, 14pt)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251519" y="1287191"/>
            <a:ext cx="4037263" cy="320040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Is Designed For: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4840036" y="1287191"/>
            <a:ext cx="4037263" cy="320040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Will Help You: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251519" y="3928063"/>
            <a:ext cx="4041648" cy="320040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/>
              <a:t>This Research Will Also Assist: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4840036" y="3928063"/>
            <a:ext cx="4041648" cy="320040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400" b="1" dirty="0"/>
              <a:t>This Research Will Help Them:</a:t>
            </a:r>
          </a:p>
        </p:txBody>
      </p:sp>
    </p:spTree>
    <p:extLst>
      <p:ext uri="{BB962C8B-B14F-4D97-AF65-F5344CB8AC3E}">
        <p14:creationId xmlns:p14="http://schemas.microsoft.com/office/powerpoint/2010/main" val="81466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xecutive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1442"/>
            <a:ext cx="9144000" cy="11247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Executive summary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255868" y="4402624"/>
            <a:ext cx="8640578" cy="3128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CA" sz="1400" b="1" dirty="0"/>
              <a:t>Resolution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247848" y="1210905"/>
            <a:ext cx="5266944" cy="320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/>
              <a:t>Situation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55868" y="2727401"/>
            <a:ext cx="5266944" cy="320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/>
              <a:t>Complication</a:t>
            </a:r>
          </a:p>
        </p:txBody>
      </p:sp>
      <p:sp>
        <p:nvSpPr>
          <p:cNvPr id="20" name="Text Placeholder 19"/>
          <p:cNvSpPr>
            <a:spLocks noGrp="1"/>
          </p:cNvSpPr>
          <p:nvPr userDrawn="1">
            <p:ph type="body" sz="quarter" idx="10"/>
          </p:nvPr>
        </p:nvSpPr>
        <p:spPr>
          <a:xfrm>
            <a:off x="247848" y="1555912"/>
            <a:ext cx="5257800" cy="10789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1" name="Text Placeholder 19"/>
          <p:cNvSpPr>
            <a:spLocks noGrp="1"/>
          </p:cNvSpPr>
          <p:nvPr userDrawn="1">
            <p:ph type="body" sz="quarter" idx="11"/>
          </p:nvPr>
        </p:nvSpPr>
        <p:spPr>
          <a:xfrm>
            <a:off x="247848" y="3066472"/>
            <a:ext cx="5257800" cy="10769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2" name="Text Placeholder 19"/>
          <p:cNvSpPr>
            <a:spLocks noGrp="1"/>
          </p:cNvSpPr>
          <p:nvPr userDrawn="1">
            <p:ph type="body" sz="quarter" idx="12"/>
          </p:nvPr>
        </p:nvSpPr>
        <p:spPr>
          <a:xfrm>
            <a:off x="255868" y="4409913"/>
            <a:ext cx="8623607" cy="18084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3"/>
          </p:nvPr>
        </p:nvSpPr>
        <p:spPr>
          <a:xfrm>
            <a:off x="5737241" y="1495997"/>
            <a:ext cx="3083231" cy="2523241"/>
          </a:xfr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>
              <a:defRPr lang="en-US" dirty="0">
                <a:solidFill>
                  <a:srgbClr val="333333"/>
                </a:solidFill>
              </a:defRPr>
            </a:lvl1pPr>
          </a:lstStyle>
          <a:p>
            <a:pPr marL="0" lvl="0" defTabSz="914400" latinLnBrk="0">
              <a:spcBef>
                <a:spcPct val="0"/>
              </a:spcBef>
            </a:pPr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464" y="1266251"/>
            <a:ext cx="209348" cy="20934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6225" y="4455602"/>
            <a:ext cx="206861" cy="20686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484" y="2783732"/>
            <a:ext cx="211099" cy="21109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7241" y="1193374"/>
            <a:ext cx="3096774" cy="286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300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442"/>
            <a:ext cx="9144000" cy="11247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266219" y="4642215"/>
            <a:ext cx="8613648" cy="320040"/>
          </a:xfr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400" b="1" dirty="0" smtClean="0"/>
            </a:lvl1pPr>
          </a:lstStyle>
          <a:p>
            <a:pPr marL="0" lvl="0" defTabSz="914400" eaLnBrk="1" latinLnBrk="0" hangingPunct="1"/>
            <a:r>
              <a:rPr lang="en-US"/>
              <a:t>Click to replace text (Arial, 14pt)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266219" y="2931098"/>
            <a:ext cx="8613648" cy="320040"/>
          </a:xfr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US" sz="1400" b="1" dirty="0" smtClean="0"/>
            </a:lvl1pPr>
          </a:lstStyle>
          <a:p>
            <a:pPr marL="0" lvl="0" defTabSz="914400" latinLnBrk="0"/>
            <a:r>
              <a:rPr lang="en-US"/>
              <a:t>Click to replace text (Arial, 14pt)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66219" y="1226948"/>
            <a:ext cx="8611080" cy="320040"/>
          </a:xfrm>
          <a:solidFill>
            <a:schemeClr val="accent1"/>
          </a:soli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>
              <a:defRPr lang="en-US" sz="1400" b="1" dirty="0" smtClean="0">
                <a:solidFill>
                  <a:schemeClr val="lt1"/>
                </a:solidFill>
              </a:defRPr>
            </a:lvl1pPr>
          </a:lstStyle>
          <a:p>
            <a:pPr marL="0" lvl="0" indent="0" defTabSz="914400" latinLnBrk="0">
              <a:buNone/>
            </a:pPr>
            <a:r>
              <a:rPr lang="en-US"/>
              <a:t>Click to replace text (Arial, 14pt)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Three sections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66219" y="1546727"/>
            <a:ext cx="8595360" cy="1384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266219" y="3257915"/>
            <a:ext cx="8595360" cy="1384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266219" y="4969032"/>
            <a:ext cx="8595360" cy="13775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621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mall 1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1442"/>
            <a:ext cx="9144000" cy="11247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269541" y="3828494"/>
            <a:ext cx="8615844" cy="320040"/>
          </a:xfrm>
          <a:solidFill>
            <a:srgbClr val="243F54"/>
          </a:solidFill>
        </p:spPr>
        <p:txBody>
          <a:bodyPr/>
          <a:lstStyle>
            <a:lvl1pPr marL="0" indent="0">
              <a:defRPr sz="1400" b="1">
                <a:solidFill>
                  <a:schemeClr val="bg1"/>
                </a:solidFill>
              </a:defRPr>
            </a:lvl1pPr>
          </a:lstStyle>
          <a:p>
            <a:pPr marL="0" indent="0">
              <a:buNone/>
            </a:pPr>
            <a:r>
              <a:rPr lang="en-US"/>
              <a:t>Deliverables Completed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1"/>
          </p:nvPr>
        </p:nvSpPr>
        <p:spPr>
          <a:xfrm>
            <a:off x="4612662" y="1210647"/>
            <a:ext cx="4267532" cy="320040"/>
          </a:xfrm>
          <a:solidFill>
            <a:srgbClr val="243F54"/>
          </a:solidFill>
        </p:spPr>
        <p:txBody>
          <a:bodyPr/>
          <a:lstStyle>
            <a:lvl1pPr marL="0" indent="0">
              <a:defRPr sz="1400" b="1">
                <a:solidFill>
                  <a:schemeClr val="bg1"/>
                </a:solidFill>
              </a:defRPr>
            </a:lvl1pPr>
          </a:lstStyle>
          <a:p>
            <a:pPr marL="0" indent="0">
              <a:buNone/>
            </a:pPr>
            <a:r>
              <a:rPr lang="en-US"/>
              <a:t>Processes Optimized</a:t>
            </a:r>
          </a:p>
        </p:txBody>
      </p:sp>
      <p:sp>
        <p:nvSpPr>
          <p:cNvPr id="24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257727" y="1210647"/>
            <a:ext cx="4267532" cy="320040"/>
          </a:xfrm>
          <a:solidFill>
            <a:srgbClr val="243F54"/>
          </a:solidFill>
        </p:spPr>
        <p:txBody>
          <a:bodyPr/>
          <a:lstStyle>
            <a:lvl1pPr marL="0" indent="0">
              <a:defRPr sz="1400" b="1">
                <a:solidFill>
                  <a:schemeClr val="bg1"/>
                </a:solidFill>
              </a:defRPr>
            </a:lvl1pPr>
          </a:lstStyle>
          <a:p>
            <a:pPr marL="0" indent="0">
              <a:buNone/>
            </a:pPr>
            <a:r>
              <a:rPr lang="en-US"/>
              <a:t>Knowledge Gained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Two small sections, one large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269541" y="1530350"/>
            <a:ext cx="4242816" cy="1693863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4624106" y="1530350"/>
            <a:ext cx="4242816" cy="1693863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261455" y="4161488"/>
            <a:ext cx="8615844" cy="2183165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0808" y="3376524"/>
            <a:ext cx="215115" cy="21511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110" y="1253022"/>
            <a:ext cx="194813" cy="22557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998" y="1268794"/>
            <a:ext cx="139535" cy="19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06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239209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7174" y="255588"/>
            <a:ext cx="86201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7174" y="1600200"/>
            <a:ext cx="86201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525344"/>
            <a:ext cx="8388424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r" fontAlgn="base">
              <a:spcBef>
                <a:spcPct val="0"/>
              </a:spcBef>
              <a:spcAft>
                <a:spcPct val="0"/>
              </a:spcAft>
            </a:pPr>
            <a:r>
              <a:rPr lang="en-CA" sz="1000" dirty="0">
                <a:solidFill>
                  <a:srgbClr val="FFFFFF"/>
                </a:solidFill>
              </a:rPr>
              <a:t>Info-Tech Research Group</a:t>
            </a:r>
          </a:p>
        </p:txBody>
      </p:sp>
      <p:sp>
        <p:nvSpPr>
          <p:cNvPr id="10" name="Rectangle 9"/>
          <p:cNvSpPr/>
          <p:nvPr/>
        </p:nvSpPr>
        <p:spPr>
          <a:xfrm>
            <a:off x="8388424" y="6525344"/>
            <a:ext cx="755576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FF20F8B6-5AB9-41C4-A82C-4155E8A92B2C}" type="slidenum">
              <a:rPr lang="en-CA" sz="1000" smtClean="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525344"/>
            <a:ext cx="8388424" cy="338028"/>
          </a:xfrm>
          <a:prstGeom prst="rect">
            <a:avLst/>
          </a:prstGeom>
          <a:solidFill>
            <a:srgbClr val="243F5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266700" marR="0" lvl="0" indent="0"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000" b="0" i="0" u="none" strike="noStrike" kern="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Info-Tech Research Group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8388424" y="6525344"/>
            <a:ext cx="755576" cy="338028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FF20F8B6-5AB9-41C4-A82C-4155E8A92B2C}" type="slidenum">
              <a:rPr lang="en-CA" sz="100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235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65" r:id="rId2"/>
    <p:sldLayoutId id="2147483699" r:id="rId3"/>
    <p:sldLayoutId id="2147483702" r:id="rId4"/>
    <p:sldLayoutId id="2147483706" r:id="rId5"/>
    <p:sldLayoutId id="2147483721" r:id="rId6"/>
    <p:sldLayoutId id="2147483710" r:id="rId7"/>
    <p:sldLayoutId id="2147483711" r:id="rId8"/>
    <p:sldLayoutId id="2147483726" r:id="rId9"/>
    <p:sldLayoutId id="2147483764" r:id="rId10"/>
    <p:sldLayoutId id="2147483762" r:id="rId11"/>
    <p:sldLayoutId id="2147483761" r:id="rId12"/>
    <p:sldLayoutId id="2147483763" r:id="rId13"/>
    <p:sldLayoutId id="2147483769" r:id="rId14"/>
    <p:sldLayoutId id="2147483773" r:id="rId15"/>
    <p:sldLayoutId id="2147483775" r:id="rId16"/>
    <p:sldLayoutId id="2147483778" r:id="rId17"/>
    <p:sldLayoutId id="2147483779" r:id="rId18"/>
    <p:sldLayoutId id="2147483780" r:id="rId19"/>
    <p:sldLayoutId id="2147483781" r:id="rId20"/>
    <p:sldLayoutId id="2147483782" r:id="rId21"/>
    <p:sldLayoutId id="2147483783" r:id="rId22"/>
    <p:sldLayoutId id="2147483784" r:id="rId23"/>
    <p:sldLayoutId id="2147483785" r:id="rId24"/>
    <p:sldLayoutId id="2147483791" r:id="rId2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8097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50000"/>
        <a:buFont typeface="Arial" pitchFamily="34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turbonomic.com/wp-content/uploads/2015/11/Licensing-Audits-and-Compliance-Cloud-Era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turbonomic.com/wp-content/uploads/2015/11/Licensing-Audits-and-Compliance-Cloud-Era1.pdf" TargetMode="External"/><Relationship Id="rId3" Type="http://schemas.openxmlformats.org/officeDocument/2006/relationships/diagramLayout" Target="../diagrams/layout1.xml"/><Relationship Id="rId7" Type="http://schemas.openxmlformats.org/officeDocument/2006/relationships/chart" Target="../charts/chart3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s://my.vmware.com/web/vmware/epppublicconfigurator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xecutive-brief-stam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362" y="4098392"/>
            <a:ext cx="2279546" cy="1796282"/>
          </a:xfrm>
          <a:prstGeom prst="rect">
            <a:avLst/>
          </a:prstGeom>
        </p:spPr>
      </p:pic>
      <p:sp>
        <p:nvSpPr>
          <p:cNvPr id="7" name="Blueprint Title"/>
          <p:cNvSpPr>
            <a:spLocks noGrp="1"/>
          </p:cNvSpPr>
          <p:nvPr>
            <p:ph type="body" sz="quarter" idx="15"/>
          </p:nvPr>
        </p:nvSpPr>
        <p:spPr>
          <a:xfrm>
            <a:off x="774700" y="3060698"/>
            <a:ext cx="7454900" cy="655267"/>
          </a:xfrm>
        </p:spPr>
        <p:txBody>
          <a:bodyPr/>
          <a:lstStyle/>
          <a:p>
            <a:r>
              <a:rPr lang="en-US" dirty="0"/>
              <a:t>Master the Secrets of </a:t>
            </a:r>
            <a:r>
              <a:rPr lang="en-US" dirty="0" smtClean="0"/>
              <a:t>VMware Licensing to Maximize Your Investment</a:t>
            </a:r>
            <a:endParaRPr lang="en-US" dirty="0"/>
          </a:p>
        </p:txBody>
      </p:sp>
      <p:sp>
        <p:nvSpPr>
          <p:cNvPr id="8" name="Tagline"/>
          <p:cNvSpPr>
            <a:spLocks noGrp="1"/>
          </p:cNvSpPr>
          <p:nvPr>
            <p:ph type="body" sz="quarter" idx="16"/>
          </p:nvPr>
        </p:nvSpPr>
        <p:spPr>
          <a:xfrm>
            <a:off x="774700" y="4034623"/>
            <a:ext cx="6126285" cy="508000"/>
          </a:xfrm>
        </p:spPr>
        <p:txBody>
          <a:bodyPr/>
          <a:lstStyle/>
          <a:p>
            <a:r>
              <a:rPr lang="en-US" dirty="0">
                <a:cs typeface="Roboto Slab Bold"/>
              </a:rPr>
              <a:t>Learn the essential steps to avoid overspending and </a:t>
            </a:r>
            <a:r>
              <a:rPr lang="en-US" dirty="0" smtClean="0">
                <a:cs typeface="Roboto Slab Bold"/>
              </a:rPr>
              <a:t>to maximize </a:t>
            </a:r>
            <a:r>
              <a:rPr lang="en-US" dirty="0">
                <a:cs typeface="Roboto Slab Bold"/>
              </a:rPr>
              <a:t>negotiation leverage with </a:t>
            </a:r>
            <a:r>
              <a:rPr lang="en-US" dirty="0" smtClean="0">
                <a:cs typeface="Roboto Slab Bold"/>
              </a:rPr>
              <a:t>VMware</a:t>
            </a:r>
            <a:r>
              <a:rPr lang="en-US" dirty="0">
                <a:cs typeface="Roboto Slab Bold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4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144000" cy="1184573"/>
          </a:xfrm>
          <a:prstGeom prst="rect">
            <a:avLst/>
          </a:prstGeom>
          <a:solidFill>
            <a:srgbClr val="294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tIns="90000" rIns="270000" bIns="90000" rtlCol="0" anchor="ctr"/>
          <a:lstStyle/>
          <a:p>
            <a:pPr algn="ctr">
              <a:spcAft>
                <a:spcPts val="800"/>
              </a:spcAft>
            </a:pPr>
            <a:endParaRPr lang="en-US" sz="16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184574"/>
            <a:ext cx="9144000" cy="53481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5400" dist="254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0" tIns="0" rIns="108000" rtlCol="0" anchor="ctr" anchorCtr="0"/>
          <a:lstStyle/>
          <a:p>
            <a:endParaRPr lang="en-CA" sz="1200" dirty="0">
              <a:ln w="0"/>
              <a:solidFill>
                <a:schemeClr val="accent2"/>
              </a:solidFill>
              <a:effectLst>
                <a:outerShdw sx="1000" sy="1000" algn="tl" rotWithShape="0">
                  <a:schemeClr val="dk1"/>
                </a:outerShdw>
              </a:effectLst>
            </a:endParaRPr>
          </a:p>
        </p:txBody>
      </p:sp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25780" cy="864096"/>
          </a:xfrm>
        </p:spPr>
        <p:txBody>
          <a:bodyPr/>
          <a:lstStyle/>
          <a:p>
            <a:pPr marL="0" lvl="1" algn="l"/>
            <a:r>
              <a:rPr lang="en-CA" sz="2400" dirty="0">
                <a:solidFill>
                  <a:schemeClr val="bg1"/>
                </a:solidFill>
                <a:latin typeface="+mn-lt"/>
                <a:cs typeface="Arabic Typesetting" panose="03020402040406030203" pitchFamily="66" charset="-78"/>
              </a:rPr>
              <a:t>Apply licensing best practices and examine the potential for cost savings through an unbiased third-party perspective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85875" y="1187678"/>
            <a:ext cx="3285260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CA" sz="1400" b="1" dirty="0">
                <a:solidFill>
                  <a:schemeClr val="accent2"/>
                </a:solidFill>
              </a:rPr>
              <a:t>Preventative practices can help find measured value ($)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992914" y="3792551"/>
            <a:ext cx="4780631" cy="7128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4" name="Rectangle 13"/>
          <p:cNvSpPr/>
          <p:nvPr/>
        </p:nvSpPr>
        <p:spPr>
          <a:xfrm>
            <a:off x="1992915" y="1996587"/>
            <a:ext cx="4785757" cy="9131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1" name="Rectangle 30"/>
          <p:cNvSpPr/>
          <p:nvPr/>
        </p:nvSpPr>
        <p:spPr>
          <a:xfrm>
            <a:off x="718727" y="4766091"/>
            <a:ext cx="426771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CA" sz="1400" b="1" dirty="0">
              <a:solidFill>
                <a:schemeClr val="accent1"/>
              </a:solidFill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181758" y="1280069"/>
            <a:ext cx="1152418" cy="1461065"/>
          </a:xfrm>
          <a:custGeom>
            <a:avLst/>
            <a:gdLst>
              <a:gd name="connsiteX0" fmla="*/ 0 w 1377185"/>
              <a:gd name="connsiteY0" fmla="*/ 0 h 964029"/>
              <a:gd name="connsiteX1" fmla="*/ 895171 w 1377185"/>
              <a:gd name="connsiteY1" fmla="*/ 0 h 964029"/>
              <a:gd name="connsiteX2" fmla="*/ 1377185 w 1377185"/>
              <a:gd name="connsiteY2" fmla="*/ 482015 h 964029"/>
              <a:gd name="connsiteX3" fmla="*/ 895171 w 1377185"/>
              <a:gd name="connsiteY3" fmla="*/ 964029 h 964029"/>
              <a:gd name="connsiteX4" fmla="*/ 0 w 1377185"/>
              <a:gd name="connsiteY4" fmla="*/ 964029 h 964029"/>
              <a:gd name="connsiteX5" fmla="*/ 482015 w 1377185"/>
              <a:gd name="connsiteY5" fmla="*/ 482015 h 964029"/>
              <a:gd name="connsiteX6" fmla="*/ 0 w 1377185"/>
              <a:gd name="connsiteY6" fmla="*/ 0 h 964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7185" h="964029">
                <a:moveTo>
                  <a:pt x="1377185" y="0"/>
                </a:moveTo>
                <a:lnTo>
                  <a:pt x="1377185" y="626619"/>
                </a:lnTo>
                <a:lnTo>
                  <a:pt x="688592" y="964029"/>
                </a:lnTo>
                <a:lnTo>
                  <a:pt x="0" y="626619"/>
                </a:lnTo>
                <a:lnTo>
                  <a:pt x="0" y="0"/>
                </a:lnTo>
                <a:lnTo>
                  <a:pt x="688592" y="337410"/>
                </a:lnTo>
                <a:lnTo>
                  <a:pt x="1377185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1" tIns="490906" rIns="8889" bIns="490904" numCol="1" spcCol="1270" anchor="t" anchorCtr="0">
            <a:no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Establish Licensing Requirements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415298" y="1563016"/>
            <a:ext cx="4088820" cy="895171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1" tIns="50049" rIns="50049" bIns="50050" numCol="1" spcCol="1270" anchor="ctr" anchorCtr="0">
            <a:noAutofit/>
          </a:bodyPr>
          <a:lstStyle/>
          <a:p>
            <a:pPr marL="57150" lvl="1" indent="-10800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CA" sz="1000" dirty="0"/>
              <a:t>Understand </a:t>
            </a:r>
            <a:r>
              <a:rPr lang="en-CA" sz="1000" dirty="0" smtClean="0"/>
              <a:t>VMware’s </a:t>
            </a:r>
            <a:r>
              <a:rPr lang="en-CA" sz="1000" dirty="0"/>
              <a:t>product landscape and array of </a:t>
            </a:r>
            <a:r>
              <a:rPr lang="en-CA" sz="1000" dirty="0" smtClean="0"/>
              <a:t>options.</a:t>
            </a:r>
            <a:endParaRPr lang="en-CA" sz="1000" dirty="0"/>
          </a:p>
          <a:p>
            <a:pPr marL="57150" lvl="1" indent="-10800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CA" sz="1000" kern="1200" dirty="0"/>
              <a:t>Assess environment and match needs to licensing </a:t>
            </a:r>
            <a:r>
              <a:rPr lang="en-CA" sz="1000" kern="1200" dirty="0" smtClean="0"/>
              <a:t>type.</a:t>
            </a:r>
            <a:endParaRPr lang="en-CA" sz="1000" kern="1200" dirty="0"/>
          </a:p>
          <a:p>
            <a:pPr marL="57150" lvl="1" indent="-10800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CA" sz="1000" dirty="0"/>
              <a:t>Conduct an internal SAM assessment to understand </a:t>
            </a:r>
            <a:r>
              <a:rPr lang="en-CA" sz="1000" dirty="0" smtClean="0"/>
              <a:t>deployment.</a:t>
            </a:r>
            <a:endParaRPr lang="en-CA" sz="1000" dirty="0"/>
          </a:p>
          <a:p>
            <a:pPr marL="57150" lvl="1" indent="-10800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CA" sz="1000" kern="1200" dirty="0"/>
              <a:t>Build an internal licensing </a:t>
            </a:r>
            <a:r>
              <a:rPr lang="en-CA" sz="1000" kern="1200" dirty="0" smtClean="0"/>
              <a:t>position.</a:t>
            </a:r>
            <a:endParaRPr lang="en-CA" sz="1000" kern="1200" dirty="0"/>
          </a:p>
        </p:txBody>
      </p:sp>
      <p:sp>
        <p:nvSpPr>
          <p:cNvPr id="38" name="Freeform 37"/>
          <p:cNvSpPr/>
          <p:nvPr/>
        </p:nvSpPr>
        <p:spPr>
          <a:xfrm>
            <a:off x="181758" y="2512089"/>
            <a:ext cx="1152418" cy="1461064"/>
          </a:xfrm>
          <a:custGeom>
            <a:avLst/>
            <a:gdLst>
              <a:gd name="connsiteX0" fmla="*/ 0 w 1377185"/>
              <a:gd name="connsiteY0" fmla="*/ 0 h 964029"/>
              <a:gd name="connsiteX1" fmla="*/ 895171 w 1377185"/>
              <a:gd name="connsiteY1" fmla="*/ 0 h 964029"/>
              <a:gd name="connsiteX2" fmla="*/ 1377185 w 1377185"/>
              <a:gd name="connsiteY2" fmla="*/ 482015 h 964029"/>
              <a:gd name="connsiteX3" fmla="*/ 895171 w 1377185"/>
              <a:gd name="connsiteY3" fmla="*/ 964029 h 964029"/>
              <a:gd name="connsiteX4" fmla="*/ 0 w 1377185"/>
              <a:gd name="connsiteY4" fmla="*/ 964029 h 964029"/>
              <a:gd name="connsiteX5" fmla="*/ 482015 w 1377185"/>
              <a:gd name="connsiteY5" fmla="*/ 482015 h 964029"/>
              <a:gd name="connsiteX6" fmla="*/ 0 w 1377185"/>
              <a:gd name="connsiteY6" fmla="*/ 0 h 964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7185" h="964029">
                <a:moveTo>
                  <a:pt x="1377185" y="0"/>
                </a:moveTo>
                <a:lnTo>
                  <a:pt x="1377185" y="626619"/>
                </a:lnTo>
                <a:lnTo>
                  <a:pt x="688592" y="964029"/>
                </a:lnTo>
                <a:lnTo>
                  <a:pt x="0" y="626619"/>
                </a:lnTo>
                <a:lnTo>
                  <a:pt x="0" y="0"/>
                </a:lnTo>
                <a:lnTo>
                  <a:pt x="688592" y="337410"/>
                </a:lnTo>
                <a:lnTo>
                  <a:pt x="1377185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1" tIns="490905" rIns="8889" bIns="490904" numCol="1" spcCol="1270" anchor="t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1200" dirty="0"/>
              <a:t>Evaluate Licensing Options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415298" y="2718914"/>
            <a:ext cx="4088820" cy="971294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1" tIns="50049" rIns="50049" bIns="50050" numCol="1" spcCol="1270" anchor="ctr" anchorCtr="0">
            <a:noAutofit/>
          </a:bodyPr>
          <a:lstStyle/>
          <a:p>
            <a:pPr marL="57150" lvl="1" indent="-1080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CA" sz="1000" dirty="0"/>
              <a:t>Transactional</a:t>
            </a:r>
          </a:p>
          <a:p>
            <a:pPr marL="57150" lvl="1" indent="-1080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CA" sz="1000" dirty="0"/>
              <a:t>Volume Purchasing Program</a:t>
            </a:r>
          </a:p>
          <a:p>
            <a:pPr marL="57150" lvl="1" indent="-1080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CA" sz="1000" dirty="0"/>
              <a:t>Enterprise Purchasing Program</a:t>
            </a:r>
          </a:p>
          <a:p>
            <a:pPr marL="57150" lvl="1" indent="-1080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CA" sz="1000" dirty="0"/>
              <a:t>Enterprise License Agreement</a:t>
            </a:r>
          </a:p>
          <a:p>
            <a:pPr marL="57150" lvl="1" indent="-1080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CA" sz="1000" dirty="0"/>
          </a:p>
        </p:txBody>
      </p:sp>
      <p:sp>
        <p:nvSpPr>
          <p:cNvPr id="40" name="Freeform 39"/>
          <p:cNvSpPr/>
          <p:nvPr/>
        </p:nvSpPr>
        <p:spPr>
          <a:xfrm>
            <a:off x="181758" y="3827985"/>
            <a:ext cx="1152418" cy="1377185"/>
          </a:xfrm>
          <a:custGeom>
            <a:avLst/>
            <a:gdLst>
              <a:gd name="connsiteX0" fmla="*/ 0 w 1377185"/>
              <a:gd name="connsiteY0" fmla="*/ 0 h 964029"/>
              <a:gd name="connsiteX1" fmla="*/ 895171 w 1377185"/>
              <a:gd name="connsiteY1" fmla="*/ 0 h 964029"/>
              <a:gd name="connsiteX2" fmla="*/ 1377185 w 1377185"/>
              <a:gd name="connsiteY2" fmla="*/ 482015 h 964029"/>
              <a:gd name="connsiteX3" fmla="*/ 895171 w 1377185"/>
              <a:gd name="connsiteY3" fmla="*/ 964029 h 964029"/>
              <a:gd name="connsiteX4" fmla="*/ 0 w 1377185"/>
              <a:gd name="connsiteY4" fmla="*/ 964029 h 964029"/>
              <a:gd name="connsiteX5" fmla="*/ 482015 w 1377185"/>
              <a:gd name="connsiteY5" fmla="*/ 482015 h 964029"/>
              <a:gd name="connsiteX6" fmla="*/ 0 w 1377185"/>
              <a:gd name="connsiteY6" fmla="*/ 0 h 964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7185" h="964029">
                <a:moveTo>
                  <a:pt x="1377185" y="0"/>
                </a:moveTo>
                <a:lnTo>
                  <a:pt x="1377185" y="626619"/>
                </a:lnTo>
                <a:lnTo>
                  <a:pt x="688592" y="964029"/>
                </a:lnTo>
                <a:lnTo>
                  <a:pt x="0" y="626619"/>
                </a:lnTo>
                <a:lnTo>
                  <a:pt x="0" y="0"/>
                </a:lnTo>
                <a:lnTo>
                  <a:pt x="688592" y="337410"/>
                </a:lnTo>
                <a:lnTo>
                  <a:pt x="1377185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1" tIns="490905" rIns="8889" bIns="490904" numCol="1" spcCol="1270" anchor="t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1200" dirty="0"/>
              <a:t>Evaluate Agreement Options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415298" y="4068992"/>
            <a:ext cx="4088820" cy="895171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1" tIns="50050" rIns="50049" bIns="50049" numCol="1" spcCol="1270" anchor="ctr" anchorCtr="0">
            <a:noAutofit/>
          </a:bodyPr>
          <a:lstStyle/>
          <a:p>
            <a:pPr marL="57150" lvl="1" indent="-1080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CA" sz="1000" dirty="0"/>
          </a:p>
          <a:p>
            <a:pPr marL="57150" lvl="1" indent="-1080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CA" sz="1000" dirty="0"/>
              <a:t>Price </a:t>
            </a:r>
          </a:p>
          <a:p>
            <a:pPr marL="57150" lvl="1" indent="-1080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CA" sz="1000" dirty="0"/>
              <a:t>Discounts </a:t>
            </a:r>
          </a:p>
          <a:p>
            <a:pPr marL="57150" lvl="1" indent="-1080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CA" sz="1000" dirty="0"/>
              <a:t>Price protection</a:t>
            </a:r>
          </a:p>
          <a:p>
            <a:pPr marL="57150" lvl="1" indent="-1080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CA" sz="1000" dirty="0"/>
              <a:t>Terms and conditions</a:t>
            </a:r>
          </a:p>
          <a:p>
            <a:pPr marL="57150" lvl="1" indent="-1080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CA" sz="1000" dirty="0"/>
          </a:p>
        </p:txBody>
      </p:sp>
      <p:sp>
        <p:nvSpPr>
          <p:cNvPr id="42" name="Freeform 41"/>
          <p:cNvSpPr/>
          <p:nvPr/>
        </p:nvSpPr>
        <p:spPr>
          <a:xfrm>
            <a:off x="181758" y="4976125"/>
            <a:ext cx="1152418" cy="1461064"/>
          </a:xfrm>
          <a:custGeom>
            <a:avLst/>
            <a:gdLst>
              <a:gd name="connsiteX0" fmla="*/ 0 w 1377185"/>
              <a:gd name="connsiteY0" fmla="*/ 0 h 964029"/>
              <a:gd name="connsiteX1" fmla="*/ 895171 w 1377185"/>
              <a:gd name="connsiteY1" fmla="*/ 0 h 964029"/>
              <a:gd name="connsiteX2" fmla="*/ 1377185 w 1377185"/>
              <a:gd name="connsiteY2" fmla="*/ 482015 h 964029"/>
              <a:gd name="connsiteX3" fmla="*/ 895171 w 1377185"/>
              <a:gd name="connsiteY3" fmla="*/ 964029 h 964029"/>
              <a:gd name="connsiteX4" fmla="*/ 0 w 1377185"/>
              <a:gd name="connsiteY4" fmla="*/ 964029 h 964029"/>
              <a:gd name="connsiteX5" fmla="*/ 482015 w 1377185"/>
              <a:gd name="connsiteY5" fmla="*/ 482015 h 964029"/>
              <a:gd name="connsiteX6" fmla="*/ 0 w 1377185"/>
              <a:gd name="connsiteY6" fmla="*/ 0 h 964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7185" h="964029">
                <a:moveTo>
                  <a:pt x="1377185" y="0"/>
                </a:moveTo>
                <a:lnTo>
                  <a:pt x="1377185" y="626619"/>
                </a:lnTo>
                <a:lnTo>
                  <a:pt x="688592" y="964029"/>
                </a:lnTo>
                <a:lnTo>
                  <a:pt x="0" y="626619"/>
                </a:lnTo>
                <a:lnTo>
                  <a:pt x="0" y="0"/>
                </a:lnTo>
                <a:lnTo>
                  <a:pt x="688592" y="337410"/>
                </a:lnTo>
                <a:lnTo>
                  <a:pt x="1377185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1" tIns="490905" rIns="8889" bIns="490904" numCol="1" spcCol="1270" anchor="t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1200" dirty="0"/>
              <a:t>Purchase and Manage Licenses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415298" y="5259072"/>
            <a:ext cx="4088820" cy="895171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1" tIns="50050" rIns="50049" bIns="50049" numCol="1" spcCol="1270" anchor="ctr" anchorCtr="0">
            <a:noAutofit/>
          </a:bodyPr>
          <a:lstStyle/>
          <a:p>
            <a:pPr marL="57150" lvl="1" indent="-1080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CA" sz="1000" dirty="0" smtClean="0"/>
              <a:t>Review negotiating </a:t>
            </a:r>
            <a:r>
              <a:rPr lang="en-CA" sz="1000" dirty="0"/>
              <a:t>tactics to enhance your current </a:t>
            </a:r>
            <a:r>
              <a:rPr lang="en-CA" sz="1000" dirty="0" smtClean="0"/>
              <a:t>strategy.</a:t>
            </a:r>
            <a:endParaRPr lang="en-CA" sz="1000" dirty="0"/>
          </a:p>
          <a:p>
            <a:pPr marL="57150" lvl="1" indent="-1080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000" dirty="0"/>
              <a:t>Control the flow of </a:t>
            </a:r>
            <a:r>
              <a:rPr lang="en-US" sz="1000" dirty="0" smtClean="0"/>
              <a:t>communication.</a:t>
            </a:r>
            <a:endParaRPr lang="en-US" sz="1000" dirty="0"/>
          </a:p>
          <a:p>
            <a:pPr marL="57150" lvl="1" indent="-10800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000" dirty="0"/>
              <a:t>Assign the right people to manage the </a:t>
            </a:r>
            <a:r>
              <a:rPr lang="en-US" sz="1000" dirty="0" smtClean="0"/>
              <a:t>environment.</a:t>
            </a:r>
            <a:endParaRPr lang="en-US" sz="1000" dirty="0"/>
          </a:p>
        </p:txBody>
      </p:sp>
      <p:sp>
        <p:nvSpPr>
          <p:cNvPr id="3" name="Rounded Rectangle 2"/>
          <p:cNvSpPr/>
          <p:nvPr/>
        </p:nvSpPr>
        <p:spPr>
          <a:xfrm>
            <a:off x="5905877" y="1710898"/>
            <a:ext cx="2890568" cy="480211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 smtClean="0"/>
              <a:t>Time and resource disruption to business if audited</a:t>
            </a:r>
            <a:endParaRPr lang="en-US" sz="1400" dirty="0"/>
          </a:p>
        </p:txBody>
      </p:sp>
      <p:sp>
        <p:nvSpPr>
          <p:cNvPr id="19" name="Rounded Rectangle 18"/>
          <p:cNvSpPr/>
          <p:nvPr/>
        </p:nvSpPr>
        <p:spPr>
          <a:xfrm>
            <a:off x="5905877" y="3292753"/>
            <a:ext cx="2890568" cy="480211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 smtClean="0"/>
              <a:t>Cost of software audit, penalties, back support</a:t>
            </a:r>
            <a:endParaRPr lang="en-US" sz="1400" dirty="0"/>
          </a:p>
        </p:txBody>
      </p:sp>
      <p:sp>
        <p:nvSpPr>
          <p:cNvPr id="20" name="Rounded Rectangle 19"/>
          <p:cNvSpPr/>
          <p:nvPr/>
        </p:nvSpPr>
        <p:spPr>
          <a:xfrm>
            <a:off x="5905877" y="3820038"/>
            <a:ext cx="2890568" cy="480211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 smtClean="0"/>
              <a:t>Lost resource allocation and time</a:t>
            </a:r>
            <a:endParaRPr lang="en-US" sz="1400" dirty="0"/>
          </a:p>
        </p:txBody>
      </p:sp>
      <p:sp>
        <p:nvSpPr>
          <p:cNvPr id="21" name="Rounded Rectangle 20"/>
          <p:cNvSpPr/>
          <p:nvPr/>
        </p:nvSpPr>
        <p:spPr>
          <a:xfrm>
            <a:off x="5905877" y="4347323"/>
            <a:ext cx="2890568" cy="480211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 smtClean="0"/>
              <a:t>Third-party, legal/SAM partners</a:t>
            </a:r>
            <a:endParaRPr lang="en-US" sz="1400" dirty="0"/>
          </a:p>
        </p:txBody>
      </p:sp>
      <p:sp>
        <p:nvSpPr>
          <p:cNvPr id="22" name="Rounded Rectangle 21"/>
          <p:cNvSpPr/>
          <p:nvPr/>
        </p:nvSpPr>
        <p:spPr>
          <a:xfrm>
            <a:off x="5905877" y="4874608"/>
            <a:ext cx="2890568" cy="480211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 smtClean="0"/>
              <a:t>Cost of poor negotiation tactics</a:t>
            </a:r>
            <a:endParaRPr lang="en-US" sz="1400" dirty="0"/>
          </a:p>
        </p:txBody>
      </p:sp>
      <p:sp>
        <p:nvSpPr>
          <p:cNvPr id="23" name="Rounded Rectangle 22"/>
          <p:cNvSpPr/>
          <p:nvPr/>
        </p:nvSpPr>
        <p:spPr>
          <a:xfrm>
            <a:off x="5905877" y="5401893"/>
            <a:ext cx="2890568" cy="480211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 smtClean="0"/>
              <a:t>Lost discount percentage</a:t>
            </a:r>
            <a:endParaRPr lang="en-US" sz="1400" dirty="0"/>
          </a:p>
        </p:txBody>
      </p:sp>
      <p:sp>
        <p:nvSpPr>
          <p:cNvPr id="24" name="Rounded Rectangle 23"/>
          <p:cNvSpPr/>
          <p:nvPr/>
        </p:nvSpPr>
        <p:spPr>
          <a:xfrm>
            <a:off x="5905877" y="5929175"/>
            <a:ext cx="2890568" cy="480211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 smtClean="0"/>
              <a:t>Terms and conditions improved</a:t>
            </a:r>
            <a:endParaRPr lang="en-US" sz="1400" dirty="0"/>
          </a:p>
        </p:txBody>
      </p:sp>
      <p:sp>
        <p:nvSpPr>
          <p:cNvPr id="25" name="Rounded Rectangle 24"/>
          <p:cNvSpPr/>
          <p:nvPr/>
        </p:nvSpPr>
        <p:spPr>
          <a:xfrm>
            <a:off x="5905877" y="2238183"/>
            <a:ext cx="2890568" cy="480211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 smtClean="0"/>
              <a:t>Lost estimated synergies in M&amp;A</a:t>
            </a:r>
            <a:endParaRPr lang="en-US" sz="1400" dirty="0"/>
          </a:p>
        </p:txBody>
      </p:sp>
      <p:sp>
        <p:nvSpPr>
          <p:cNvPr id="26" name="Rounded Rectangle 25"/>
          <p:cNvSpPr/>
          <p:nvPr/>
        </p:nvSpPr>
        <p:spPr>
          <a:xfrm>
            <a:off x="5905877" y="2765468"/>
            <a:ext cx="2890568" cy="480211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 smtClean="0"/>
              <a:t>Cost of new licensing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22284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533431"/>
              </p:ext>
            </p:extLst>
          </p:nvPr>
        </p:nvGraphicFramePr>
        <p:xfrm>
          <a:off x="100551" y="2326369"/>
          <a:ext cx="8944715" cy="2748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7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380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380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380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3800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205402">
                <a:tc>
                  <a:txBody>
                    <a:bodyPr/>
                    <a:lstStyle/>
                    <a:p>
                      <a:pPr algn="ctr"/>
                      <a:r>
                        <a:rPr lang="en-CA" sz="1000" dirty="0">
                          <a:solidFill>
                            <a:schemeClr val="bg1"/>
                          </a:solidFill>
                        </a:rPr>
                        <a:t>Best-Practice Toolkit</a:t>
                      </a:r>
                    </a:p>
                  </a:txBody>
                  <a:tcPr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3F54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spcAft>
                          <a:spcPts val="600"/>
                        </a:spcAft>
                        <a:buSzPct val="150000"/>
                        <a:buFont typeface="Arial" panose="020B0604020202020204" pitchFamily="34" charset="0"/>
                        <a:buChar char="•"/>
                      </a:pPr>
                      <a:r>
                        <a:rPr lang="en-CA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Assess current state and align goals; review business </a:t>
                      </a:r>
                      <a:r>
                        <a:rPr lang="en-CA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feedback.</a:t>
                      </a:r>
                      <a:endParaRPr lang="en-CA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spcAft>
                          <a:spcPts val="600"/>
                        </a:spcAft>
                        <a:buSzPct val="150000"/>
                        <a:buFont typeface="Arial" panose="020B0604020202020204" pitchFamily="34" charset="0"/>
                        <a:buChar char="•"/>
                      </a:pPr>
                      <a:r>
                        <a:rPr lang="en-CA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Interview key stakeholders to define business objectives and </a:t>
                      </a:r>
                      <a:r>
                        <a:rPr lang="en-CA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drivers.</a:t>
                      </a:r>
                      <a:endParaRPr lang="en-CA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5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0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Review licensing </a:t>
                      </a:r>
                      <a:r>
                        <a:rPr lang="en-CA" sz="10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options.</a:t>
                      </a:r>
                      <a:endParaRPr lang="en-CA" sz="10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5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0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Review licensing </a:t>
                      </a:r>
                      <a:r>
                        <a:rPr lang="en-CA" sz="10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rules.</a:t>
                      </a:r>
                      <a:endParaRPr lang="en-CA" sz="10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5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Determine the ideal contract </a:t>
                      </a:r>
                      <a:r>
                        <a:rPr lang="en-CA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type.</a:t>
                      </a:r>
                      <a:endParaRPr lang="en-CA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5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Review final </a:t>
                      </a:r>
                      <a:r>
                        <a:rPr lang="en-CA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contract.</a:t>
                      </a:r>
                      <a:endParaRPr lang="en-CA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5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Discuss negotiation </a:t>
                      </a:r>
                      <a:r>
                        <a:rPr lang="en-CA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points.</a:t>
                      </a:r>
                      <a:endParaRPr lang="en-CA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5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Manage licenses.</a:t>
                      </a:r>
                      <a:endParaRPr lang="en-CA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5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Develop</a:t>
                      </a:r>
                      <a:r>
                        <a:rPr lang="en-CA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</a:t>
                      </a:r>
                      <a:r>
                        <a:rPr lang="en-CA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uture </a:t>
                      </a:r>
                      <a:r>
                        <a:rPr lang="en-CA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licensing </a:t>
                      </a:r>
                      <a:r>
                        <a:rPr lang="en-CA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strategy.</a:t>
                      </a:r>
                      <a:endParaRPr lang="en-CA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43050">
                <a:tc>
                  <a:txBody>
                    <a:bodyPr/>
                    <a:lstStyle/>
                    <a:p>
                      <a:pPr algn="ctr"/>
                      <a:r>
                        <a:rPr lang="en-CA" sz="1000" b="1" dirty="0">
                          <a:solidFill>
                            <a:schemeClr val="bg1"/>
                          </a:solidFill>
                        </a:rPr>
                        <a:t>Guided Implementations</a:t>
                      </a:r>
                    </a:p>
                  </a:txBody>
                  <a:tcPr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A1C5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spcAft>
                          <a:spcPts val="600"/>
                        </a:spcAft>
                        <a:buSzPct val="150000"/>
                        <a:buFont typeface="Arial" panose="020B0604020202020204" pitchFamily="34" charset="0"/>
                        <a:buChar char="•"/>
                      </a:pPr>
                      <a:r>
                        <a:rPr lang="en-CA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Engage in a scoping </a:t>
                      </a:r>
                      <a:r>
                        <a:rPr lang="en-CA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call.</a:t>
                      </a:r>
                      <a:endParaRPr lang="en-CA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spcAft>
                          <a:spcPts val="600"/>
                        </a:spcAft>
                        <a:buSzPct val="150000"/>
                        <a:buFont typeface="Arial" panose="020B0604020202020204" pitchFamily="34" charset="0"/>
                        <a:buChar char="•"/>
                      </a:pPr>
                      <a:r>
                        <a:rPr lang="en-CA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Assess the current </a:t>
                      </a:r>
                      <a:r>
                        <a:rPr lang="en-CA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state.</a:t>
                      </a:r>
                      <a:endParaRPr lang="en-CA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spcAft>
                          <a:spcPts val="600"/>
                        </a:spcAft>
                        <a:buSzPct val="150000"/>
                        <a:buFont typeface="Arial" panose="020B0604020202020204" pitchFamily="34" charset="0"/>
                        <a:buChar char="•"/>
                      </a:pPr>
                      <a:r>
                        <a:rPr lang="en-CA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Determine licensing </a:t>
                      </a:r>
                      <a:r>
                        <a:rPr lang="en-CA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position.</a:t>
                      </a:r>
                      <a:endParaRPr lang="en-CA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600"/>
                        </a:spcAft>
                        <a:buSzPct val="150000"/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cs typeface="Open Sans"/>
                        </a:rPr>
                        <a:t>Review product</a:t>
                      </a:r>
                      <a:r>
                        <a:rPr lang="en-US" sz="1000" b="0" baseline="0" dirty="0">
                          <a:cs typeface="Open Sans"/>
                        </a:rPr>
                        <a:t> </a:t>
                      </a:r>
                      <a:r>
                        <a:rPr lang="en-US" sz="1000" b="0" baseline="0" dirty="0" smtClean="0">
                          <a:cs typeface="Open Sans"/>
                        </a:rPr>
                        <a:t>options.</a:t>
                      </a:r>
                      <a:endParaRPr lang="en-US" sz="1000" b="0" dirty="0">
                        <a:cs typeface="Open Sans"/>
                      </a:endParaRPr>
                    </a:p>
                    <a:p>
                      <a:pPr marL="171450" indent="-171450">
                        <a:spcAft>
                          <a:spcPts val="600"/>
                        </a:spcAft>
                        <a:buSzPct val="150000"/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cs typeface="Open Sans"/>
                        </a:rPr>
                        <a:t>Review licensing </a:t>
                      </a:r>
                      <a:r>
                        <a:rPr lang="en-US" sz="1000" b="0" dirty="0" smtClean="0">
                          <a:cs typeface="Open Sans"/>
                        </a:rPr>
                        <a:t>rules.</a:t>
                      </a:r>
                      <a:endParaRPr lang="en-US" sz="1000" b="0" dirty="0">
                        <a:cs typeface="Open San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600"/>
                        </a:spcAft>
                        <a:buSzPct val="150000"/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cs typeface="Open Sans"/>
                        </a:rPr>
                        <a:t>Review contract option </a:t>
                      </a:r>
                      <a:r>
                        <a:rPr lang="en-US" sz="1000" b="0" dirty="0" smtClean="0">
                          <a:cs typeface="Open Sans"/>
                        </a:rPr>
                        <a:t>types.</a:t>
                      </a:r>
                      <a:endParaRPr lang="en-US" sz="1000" b="0" dirty="0">
                        <a:cs typeface="Open San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600"/>
                        </a:spcAft>
                        <a:buSzPct val="150000"/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cs typeface="Open Sans"/>
                        </a:rPr>
                        <a:t>Determine</a:t>
                      </a:r>
                      <a:r>
                        <a:rPr lang="en-US" sz="1000" b="0" baseline="0" dirty="0">
                          <a:cs typeface="Open Sans"/>
                        </a:rPr>
                        <a:t> n</a:t>
                      </a:r>
                      <a:r>
                        <a:rPr lang="en-US" sz="1000" b="0" dirty="0">
                          <a:cs typeface="Open Sans"/>
                        </a:rPr>
                        <a:t>egotiation </a:t>
                      </a:r>
                      <a:r>
                        <a:rPr lang="en-US" sz="1000" b="0" dirty="0" smtClean="0">
                          <a:cs typeface="Open Sans"/>
                        </a:rPr>
                        <a:t>points.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spcAft>
                          <a:spcPts val="600"/>
                        </a:spcAft>
                        <a:buSzPct val="150000"/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cs typeface="Open Sans"/>
                        </a:rPr>
                        <a:t>Finalize the </a:t>
                      </a:r>
                      <a:r>
                        <a:rPr lang="en-US" sz="1000" b="0" dirty="0" smtClean="0">
                          <a:cs typeface="Open Sans"/>
                        </a:rPr>
                        <a:t>contract.</a:t>
                      </a:r>
                      <a:endParaRPr lang="en-US" sz="1000" b="0" dirty="0">
                        <a:cs typeface="Open Sans"/>
                      </a:endParaRPr>
                    </a:p>
                    <a:p>
                      <a:pPr marL="171450" indent="-171450">
                        <a:spcAft>
                          <a:spcPts val="600"/>
                        </a:spcAft>
                        <a:buSzPct val="150000"/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cs typeface="Open Sans"/>
                        </a:rPr>
                        <a:t>Discuss license </a:t>
                      </a:r>
                      <a:r>
                        <a:rPr lang="en-US" sz="1000" b="0" dirty="0" smtClean="0">
                          <a:cs typeface="Open Sans"/>
                        </a:rPr>
                        <a:t>management.</a:t>
                      </a:r>
                      <a:endParaRPr lang="en-US" sz="1000" b="0" dirty="0">
                        <a:cs typeface="Open Sans"/>
                      </a:endParaRPr>
                    </a:p>
                    <a:p>
                      <a:pPr marL="171450" indent="-171450">
                        <a:spcAft>
                          <a:spcPts val="600"/>
                        </a:spcAft>
                        <a:buSzPct val="150000"/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cs typeface="Open Sans"/>
                        </a:rPr>
                        <a:t>Evaluate</a:t>
                      </a:r>
                      <a:r>
                        <a:rPr lang="en-US" sz="1000" b="0" baseline="0" dirty="0">
                          <a:cs typeface="Open Sans"/>
                        </a:rPr>
                        <a:t> and develop a roadmap for future </a:t>
                      </a:r>
                      <a:r>
                        <a:rPr lang="en-US" sz="1000" b="0" baseline="0" dirty="0" smtClean="0">
                          <a:cs typeface="Open Sans"/>
                        </a:rPr>
                        <a:t>licensing.</a:t>
                      </a:r>
                      <a:endParaRPr lang="en-US" sz="1000" b="0" dirty="0">
                        <a:cs typeface="Open San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36A1C5"/>
              </a:clrFrom>
              <a:clrTo>
                <a:srgbClr val="36A1C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50" y="3776332"/>
            <a:ext cx="974520" cy="877885"/>
          </a:xfrm>
          <a:prstGeom prst="rect">
            <a:avLst/>
          </a:prstGeom>
        </p:spPr>
      </p:pic>
      <p:pic>
        <p:nvPicPr>
          <p:cNvPr id="27" name="Picture 26" descr="best-practice-blueprints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4623" y="2234598"/>
            <a:ext cx="1094375" cy="1088500"/>
          </a:xfrm>
          <a:prstGeom prst="rect">
            <a:avLst/>
          </a:prstGeom>
          <a:solidFill>
            <a:schemeClr val="accent1">
              <a:alpha val="0"/>
            </a:schemeClr>
          </a:solidFill>
          <a:effectLst/>
        </p:spPr>
      </p:pic>
      <p:sp>
        <p:nvSpPr>
          <p:cNvPr id="29" name="Chevron 28"/>
          <p:cNvSpPr/>
          <p:nvPr/>
        </p:nvSpPr>
        <p:spPr>
          <a:xfrm>
            <a:off x="1298356" y="1873137"/>
            <a:ext cx="2074686" cy="444439"/>
          </a:xfrm>
          <a:prstGeom prst="chevron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Establish Licensing Requirements</a:t>
            </a:r>
          </a:p>
        </p:txBody>
      </p:sp>
      <p:sp>
        <p:nvSpPr>
          <p:cNvPr id="39" name="Chevron 38"/>
          <p:cNvSpPr/>
          <p:nvPr/>
        </p:nvSpPr>
        <p:spPr>
          <a:xfrm>
            <a:off x="3236884" y="1873136"/>
            <a:ext cx="2074686" cy="444439"/>
          </a:xfrm>
          <a:prstGeom prst="chevron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Evaluate Licensing Options</a:t>
            </a:r>
          </a:p>
        </p:txBody>
      </p:sp>
      <p:sp>
        <p:nvSpPr>
          <p:cNvPr id="40" name="Chevron 39"/>
          <p:cNvSpPr/>
          <p:nvPr/>
        </p:nvSpPr>
        <p:spPr>
          <a:xfrm>
            <a:off x="5175412" y="1873135"/>
            <a:ext cx="2074686" cy="444439"/>
          </a:xfrm>
          <a:prstGeom prst="chevron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Evaluate Agreement Options</a:t>
            </a:r>
          </a:p>
        </p:txBody>
      </p:sp>
      <p:sp>
        <p:nvSpPr>
          <p:cNvPr id="41" name="Chevron 40"/>
          <p:cNvSpPr/>
          <p:nvPr/>
        </p:nvSpPr>
        <p:spPr>
          <a:xfrm>
            <a:off x="7113940" y="1873135"/>
            <a:ext cx="1938528" cy="444439"/>
          </a:xfrm>
          <a:prstGeom prst="chevron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/>
              <a:t>Purchase and Manage Licenses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Explore </a:t>
            </a:r>
            <a:r>
              <a:rPr lang="en-CA" dirty="0" smtClean="0"/>
              <a:t>VMware </a:t>
            </a:r>
            <a:r>
              <a:rPr lang="en-CA" dirty="0"/>
              <a:t>Licensing and Optimize Spend – project overview</a:t>
            </a:r>
          </a:p>
        </p:txBody>
      </p:sp>
    </p:spTree>
    <p:extLst>
      <p:ext uri="{BB962C8B-B14F-4D97-AF65-F5344CB8AC3E}">
        <p14:creationId xmlns:p14="http://schemas.microsoft.com/office/powerpoint/2010/main" val="4039508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F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22779" y="1631217"/>
            <a:ext cx="6696081" cy="3770263"/>
          </a:xfrm>
          <a:prstGeom prst="rect">
            <a:avLst/>
          </a:prstGeom>
        </p:spPr>
        <p:txBody>
          <a:bodyPr wrap="square" rtlCol="0" anchor="t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i="1" dirty="0">
                <a:solidFill>
                  <a:schemeClr val="bg1"/>
                </a:solidFill>
              </a:rPr>
              <a:t>The mechanics of negotiating a deal with </a:t>
            </a:r>
            <a:r>
              <a:rPr lang="en-US" sz="1400" i="1" dirty="0" smtClean="0">
                <a:solidFill>
                  <a:schemeClr val="bg1"/>
                </a:solidFill>
              </a:rPr>
              <a:t>VMware </a:t>
            </a:r>
            <a:r>
              <a:rPr lang="en-US" sz="1400" i="1" dirty="0">
                <a:solidFill>
                  <a:schemeClr val="bg1"/>
                </a:solidFill>
              </a:rPr>
              <a:t>may seem simple at first as </a:t>
            </a:r>
            <a:r>
              <a:rPr lang="en-US" sz="1400" i="1" dirty="0" smtClean="0">
                <a:solidFill>
                  <a:schemeClr val="bg1"/>
                </a:solidFill>
              </a:rPr>
              <a:t>the vendor is </a:t>
            </a:r>
            <a:r>
              <a:rPr lang="en-US" sz="1400" i="1" dirty="0">
                <a:solidFill>
                  <a:schemeClr val="bg1"/>
                </a:solidFill>
              </a:rPr>
              <a:t>willing to provide a heavy discount on an </a:t>
            </a:r>
            <a:r>
              <a:rPr lang="en-US" sz="1400" i="1" dirty="0" smtClean="0">
                <a:solidFill>
                  <a:schemeClr val="bg1"/>
                </a:solidFill>
              </a:rPr>
              <a:t>Enterprise License Agreement (</a:t>
            </a:r>
            <a:r>
              <a:rPr lang="en-US" sz="1400" i="1" dirty="0">
                <a:solidFill>
                  <a:schemeClr val="bg1"/>
                </a:solidFill>
              </a:rPr>
              <a:t>ELA). </a:t>
            </a:r>
            <a:r>
              <a:rPr lang="en-US" sz="1400" i="1" dirty="0" smtClean="0">
                <a:solidFill>
                  <a:schemeClr val="bg1"/>
                </a:solidFill>
              </a:rPr>
              <a:t>However, </a:t>
            </a:r>
            <a:r>
              <a:rPr lang="en-US" sz="1400" i="1" dirty="0">
                <a:solidFill>
                  <a:schemeClr val="bg1"/>
                </a:solidFill>
              </a:rPr>
              <a:t>come renewal time, when a reduction in spend or </a:t>
            </a:r>
            <a:r>
              <a:rPr lang="en-US" sz="1400" i="1" dirty="0" smtClean="0">
                <a:solidFill>
                  <a:schemeClr val="bg1"/>
                </a:solidFill>
              </a:rPr>
              <a:t>shelfware </a:t>
            </a:r>
            <a:r>
              <a:rPr lang="en-US" sz="1400" i="1" dirty="0">
                <a:solidFill>
                  <a:schemeClr val="bg1"/>
                </a:solidFill>
              </a:rPr>
              <a:t>is needed, or to exit the ELA altogether, the process can be exceedingly frustrating as </a:t>
            </a:r>
            <a:r>
              <a:rPr lang="en-US" sz="1400" i="1" dirty="0" smtClean="0">
                <a:solidFill>
                  <a:schemeClr val="bg1"/>
                </a:solidFill>
              </a:rPr>
              <a:t>VMware </a:t>
            </a:r>
            <a:r>
              <a:rPr lang="en-US" sz="1400" i="1" dirty="0">
                <a:solidFill>
                  <a:schemeClr val="bg1"/>
                </a:solidFill>
              </a:rPr>
              <a:t>holds the balance of power in the negotiation. </a:t>
            </a:r>
          </a:p>
          <a:p>
            <a:pPr>
              <a:spcAft>
                <a:spcPts val="600"/>
              </a:spcAft>
            </a:pPr>
            <a:r>
              <a:rPr lang="en-US" sz="1400" i="1" dirty="0" smtClean="0">
                <a:solidFill>
                  <a:schemeClr val="bg1"/>
                </a:solidFill>
              </a:rPr>
              <a:t>Negotiating </a:t>
            </a:r>
            <a:r>
              <a:rPr lang="en-US" sz="1400" i="1" dirty="0">
                <a:solidFill>
                  <a:schemeClr val="bg1"/>
                </a:solidFill>
              </a:rPr>
              <a:t>a complete agreement with </a:t>
            </a:r>
            <a:r>
              <a:rPr lang="en-US" sz="1400" i="1" dirty="0" smtClean="0">
                <a:solidFill>
                  <a:schemeClr val="bg1"/>
                </a:solidFill>
              </a:rPr>
              <a:t>VMware </a:t>
            </a:r>
            <a:r>
              <a:rPr lang="en-US" sz="1400" i="1" dirty="0">
                <a:solidFill>
                  <a:schemeClr val="bg1"/>
                </a:solidFill>
              </a:rPr>
              <a:t>from the start can save you from an immense headache and unforeseen expenditures. Many </a:t>
            </a:r>
            <a:r>
              <a:rPr lang="en-US" sz="1400" i="1" dirty="0" smtClean="0">
                <a:solidFill>
                  <a:schemeClr val="bg1"/>
                </a:solidFill>
              </a:rPr>
              <a:t>VMware </a:t>
            </a:r>
            <a:r>
              <a:rPr lang="en-US" sz="1400" i="1" dirty="0">
                <a:solidFill>
                  <a:schemeClr val="bg1"/>
                </a:solidFill>
              </a:rPr>
              <a:t>customers do not realize that the terms and conditions in the </a:t>
            </a:r>
            <a:r>
              <a:rPr lang="en-US" sz="1400" i="1" dirty="0" smtClean="0">
                <a:solidFill>
                  <a:schemeClr val="bg1"/>
                </a:solidFill>
              </a:rPr>
              <a:t>Volume Purchasing Program (VPP) </a:t>
            </a:r>
            <a:r>
              <a:rPr lang="en-US" sz="1400" i="1" dirty="0">
                <a:solidFill>
                  <a:schemeClr val="bg1"/>
                </a:solidFill>
              </a:rPr>
              <a:t>and </a:t>
            </a:r>
            <a:r>
              <a:rPr lang="en-US" sz="1400" i="1" dirty="0" smtClean="0">
                <a:solidFill>
                  <a:schemeClr val="bg1"/>
                </a:solidFill>
              </a:rPr>
              <a:t>Enterprise Purchasing Program (EPP) </a:t>
            </a:r>
            <a:r>
              <a:rPr lang="en-US" sz="1400" i="1" dirty="0">
                <a:solidFill>
                  <a:schemeClr val="bg1"/>
                </a:solidFill>
              </a:rPr>
              <a:t>agreements limit how and where they are able to use their licenses. </a:t>
            </a:r>
            <a:endParaRPr lang="en-US" sz="1400" i="1" dirty="0">
              <a:solidFill>
                <a:schemeClr val="bg1"/>
              </a:solidFill>
              <a:cs typeface="Arial"/>
            </a:endParaRPr>
          </a:p>
          <a:p>
            <a:pPr>
              <a:spcAft>
                <a:spcPts val="600"/>
              </a:spcAft>
            </a:pPr>
            <a:r>
              <a:rPr lang="en-US" sz="1400" i="1" dirty="0" smtClean="0">
                <a:solidFill>
                  <a:schemeClr val="bg1"/>
                </a:solidFill>
              </a:rPr>
              <a:t>Furthermore</a:t>
            </a:r>
            <a:r>
              <a:rPr lang="en-US" sz="1400" i="1" dirty="0">
                <a:solidFill>
                  <a:schemeClr val="bg1"/>
                </a:solidFill>
              </a:rPr>
              <a:t>, after the renewal is complete, organizations must still worry about the management of various license types, accurate discovery of what has been deployed, visibility </a:t>
            </a:r>
            <a:r>
              <a:rPr lang="en-US" sz="1400" i="1" dirty="0" smtClean="0">
                <a:solidFill>
                  <a:schemeClr val="bg1"/>
                </a:solidFill>
              </a:rPr>
              <a:t>into </a:t>
            </a:r>
            <a:r>
              <a:rPr lang="en-US" sz="1400" i="1" dirty="0">
                <a:solidFill>
                  <a:schemeClr val="bg1"/>
                </a:solidFill>
              </a:rPr>
              <a:t>license key assignments, and over and under use of licenses. </a:t>
            </a:r>
          </a:p>
          <a:p>
            <a:pPr>
              <a:spcAft>
                <a:spcPts val="600"/>
              </a:spcAft>
            </a:pPr>
            <a:r>
              <a:rPr lang="en-US" sz="1400" i="1" dirty="0" smtClean="0">
                <a:solidFill>
                  <a:schemeClr val="bg1"/>
                </a:solidFill>
              </a:rPr>
              <a:t>Preventive </a:t>
            </a:r>
            <a:r>
              <a:rPr lang="en-US" sz="1400" i="1" dirty="0">
                <a:solidFill>
                  <a:schemeClr val="bg1"/>
                </a:solidFill>
              </a:rPr>
              <a:t>and proactive measures enclosed within this </a:t>
            </a:r>
            <a:r>
              <a:rPr lang="en-US" sz="1400" i="1" dirty="0">
                <a:solidFill>
                  <a:srgbClr val="FFFFFF"/>
                </a:solidFill>
                <a:cs typeface="Arial"/>
              </a:rPr>
              <a:t>blueprint will </a:t>
            </a:r>
            <a:r>
              <a:rPr lang="en-US" sz="1400" i="1" dirty="0" smtClean="0">
                <a:solidFill>
                  <a:srgbClr val="FFFFFF"/>
                </a:solidFill>
                <a:cs typeface="Arial"/>
              </a:rPr>
              <a:t>help VMware </a:t>
            </a:r>
            <a:r>
              <a:rPr lang="en-US" sz="1400" i="1" dirty="0">
                <a:solidFill>
                  <a:srgbClr val="FFFFFF"/>
                </a:solidFill>
                <a:cs typeface="Arial"/>
              </a:rPr>
              <a:t>clients mitigate this minefield of challenges.</a:t>
            </a:r>
            <a:endParaRPr lang="en-US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012587" y="5726713"/>
            <a:ext cx="4460917" cy="73866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chemeClr val="bg1"/>
                </a:solidFill>
              </a:rPr>
              <a:t>Scott Bickley</a:t>
            </a:r>
          </a:p>
          <a:p>
            <a:pPr algn="r"/>
            <a:r>
              <a:rPr lang="en-US" sz="1400" b="1" dirty="0">
                <a:solidFill>
                  <a:schemeClr val="bg1"/>
                </a:solidFill>
              </a:rPr>
              <a:t>Research Lead, Vendor Practice </a:t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400" b="1" dirty="0">
                <a:solidFill>
                  <a:schemeClr val="bg1"/>
                </a:solidFill>
              </a:rPr>
              <a:t>Info-Tech Research Group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" y="356594"/>
            <a:ext cx="9144000" cy="109700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3400"/>
            <a:r>
              <a:rPr lang="en-CA" sz="4000" b="1" dirty="0">
                <a:solidFill>
                  <a:schemeClr val="bg1"/>
                </a:solidFill>
              </a:rPr>
              <a:t>ANALYST PERSPECTIVE </a:t>
            </a:r>
          </a:p>
        </p:txBody>
      </p:sp>
      <p:pic>
        <p:nvPicPr>
          <p:cNvPr id="14" name="Picture 1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852" y="1465530"/>
            <a:ext cx="678666" cy="619651"/>
          </a:xfrm>
          <a:prstGeom prst="rect">
            <a:avLst/>
          </a:prstGeom>
        </p:spPr>
      </p:pic>
      <p:pic>
        <p:nvPicPr>
          <p:cNvPr id="15" name="Picture 10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2598" y="5144481"/>
            <a:ext cx="656535" cy="538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094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understanding of the problem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246703" y="1607231"/>
            <a:ext cx="4041648" cy="2310142"/>
          </a:xfrm>
        </p:spPr>
        <p:txBody>
          <a:bodyPr/>
          <a:lstStyle/>
          <a:p>
            <a:pPr lvl="0"/>
            <a:r>
              <a:rPr lang="en-CA" sz="1200" dirty="0"/>
              <a:t>IT managers scoping their </a:t>
            </a:r>
            <a:r>
              <a:rPr lang="en-CA" sz="1200" dirty="0" smtClean="0"/>
              <a:t>VMware </a:t>
            </a:r>
            <a:r>
              <a:rPr lang="en-CA" sz="1200" dirty="0"/>
              <a:t>licensing requirements and compliance position.</a:t>
            </a:r>
          </a:p>
          <a:p>
            <a:pPr lvl="0"/>
            <a:r>
              <a:rPr lang="en-CA" sz="1200" dirty="0"/>
              <a:t>CIOs, CTOs, CPOs, and IT directors negotiating licensing agreements in search of cost savings.</a:t>
            </a:r>
          </a:p>
          <a:p>
            <a:pPr lvl="0"/>
            <a:r>
              <a:rPr lang="en-CA" sz="1200" dirty="0"/>
              <a:t>ITAM/SAM managers responsible for tracking and managing </a:t>
            </a:r>
            <a:r>
              <a:rPr lang="en-CA" sz="1200" dirty="0" smtClean="0"/>
              <a:t>VMware </a:t>
            </a:r>
            <a:r>
              <a:rPr lang="en-CA" sz="1200" dirty="0"/>
              <a:t>licensing.</a:t>
            </a:r>
          </a:p>
          <a:p>
            <a:pPr lvl="0"/>
            <a:r>
              <a:rPr lang="en-CA" sz="1200" dirty="0"/>
              <a:t>IT and business leaders seeking to better understand </a:t>
            </a:r>
            <a:r>
              <a:rPr lang="en-CA" sz="1200" dirty="0" smtClean="0"/>
              <a:t>VMware </a:t>
            </a:r>
            <a:r>
              <a:rPr lang="en-CA" sz="1200" dirty="0"/>
              <a:t>licensing options.</a:t>
            </a:r>
          </a:p>
          <a:p>
            <a:r>
              <a:rPr lang="en-CA" sz="1200" dirty="0" smtClean="0"/>
              <a:t>A VMO </a:t>
            </a:r>
            <a:r>
              <a:rPr lang="en-CA" sz="1200" dirty="0"/>
              <a:t>in the process of a contract renewal</a:t>
            </a:r>
            <a:r>
              <a:rPr lang="en-CA" sz="1200" dirty="0" smtClean="0"/>
              <a:t>.</a:t>
            </a:r>
            <a:endParaRPr lang="en-US" sz="1200" dirty="0"/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4835436" y="1607231"/>
            <a:ext cx="4041648" cy="2222307"/>
          </a:xfrm>
        </p:spPr>
        <p:txBody>
          <a:bodyPr/>
          <a:lstStyle/>
          <a:p>
            <a:r>
              <a:rPr lang="en-CA" sz="1200" dirty="0"/>
              <a:t>Understand and simplify licensing per product to help optimize spend.</a:t>
            </a:r>
          </a:p>
          <a:p>
            <a:r>
              <a:rPr lang="en-CA" sz="1200" dirty="0"/>
              <a:t>Ensure agreement type is aligned to needs.</a:t>
            </a:r>
          </a:p>
          <a:p>
            <a:r>
              <a:rPr lang="en-CA" sz="1200" dirty="0"/>
              <a:t>Navigate the purchase process to negotiate from a position of strength.</a:t>
            </a:r>
          </a:p>
          <a:p>
            <a:r>
              <a:rPr lang="en-CA" sz="1200" dirty="0"/>
              <a:t>Manage licenses more effectively to avoid compliance issues, audits, and unnecessary purchases.</a:t>
            </a:r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27"/>
          </p:nvPr>
        </p:nvSpPr>
        <p:spPr>
          <a:xfrm>
            <a:off x="246703" y="4252346"/>
            <a:ext cx="4041648" cy="1677491"/>
          </a:xfrm>
        </p:spPr>
        <p:txBody>
          <a:bodyPr/>
          <a:lstStyle/>
          <a:p>
            <a:pPr lvl="0"/>
            <a:r>
              <a:rPr lang="en-CA" sz="1200" dirty="0"/>
              <a:t>CFOs and the finance department </a:t>
            </a:r>
          </a:p>
          <a:p>
            <a:pPr lvl="0"/>
            <a:r>
              <a:rPr lang="en-CA" sz="1200" dirty="0"/>
              <a:t>Enterprise architects</a:t>
            </a:r>
          </a:p>
          <a:p>
            <a:pPr lvl="0"/>
            <a:r>
              <a:rPr lang="en-CA" sz="1200" dirty="0"/>
              <a:t>ITAM/SAM team</a:t>
            </a:r>
          </a:p>
          <a:p>
            <a:pPr lvl="0"/>
            <a:r>
              <a:rPr lang="en-CA" sz="1200" dirty="0"/>
              <a:t>Network and IT architects </a:t>
            </a:r>
          </a:p>
          <a:p>
            <a:pPr lvl="0"/>
            <a:r>
              <a:rPr lang="en-CA" sz="1200" dirty="0"/>
              <a:t>Legal </a:t>
            </a:r>
          </a:p>
          <a:p>
            <a:pPr lvl="0"/>
            <a:r>
              <a:rPr lang="en-CA" sz="1200" dirty="0"/>
              <a:t>Procurement and sourcing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28"/>
          </p:nvPr>
        </p:nvSpPr>
        <p:spPr>
          <a:xfrm>
            <a:off x="4830836" y="4248103"/>
            <a:ext cx="4041648" cy="1677491"/>
          </a:xfrm>
        </p:spPr>
        <p:txBody>
          <a:bodyPr/>
          <a:lstStyle/>
          <a:p>
            <a:r>
              <a:rPr lang="en-CA" sz="1200" dirty="0"/>
              <a:t>Understand licensing methods in order to make educated and informed decisions.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19900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summary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47848" y="1510984"/>
            <a:ext cx="5257800" cy="1183413"/>
          </a:xfrm>
        </p:spPr>
        <p:txBody>
          <a:bodyPr/>
          <a:lstStyle/>
          <a:p>
            <a:r>
              <a:rPr lang="en-US" sz="1100" dirty="0" smtClean="0"/>
              <a:t>VMware’s </a:t>
            </a:r>
            <a:r>
              <a:rPr lang="en-US" sz="1100" dirty="0"/>
              <a:t>dominant market position and ownership of the virtualization market is forcing customers to focus on managing capacity demand to ensure a positive ROI on every license.</a:t>
            </a:r>
          </a:p>
          <a:p>
            <a:r>
              <a:rPr lang="en-US" sz="1100" dirty="0"/>
              <a:t>The trend towards a hybrid cloud for many organizations, especially those considering using </a:t>
            </a:r>
            <a:r>
              <a:rPr lang="en-US" sz="1100" dirty="0" smtClean="0"/>
              <a:t>VMware </a:t>
            </a:r>
            <a:r>
              <a:rPr lang="en-US" sz="1100" dirty="0"/>
              <a:t>in public clouds, results in confusion regarding licensing and compliance </a:t>
            </a:r>
            <a:r>
              <a:rPr lang="en-US" sz="1100" dirty="0" smtClean="0"/>
              <a:t>scenarios. </a:t>
            </a:r>
            <a:endParaRPr lang="en-US" sz="1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47848" y="3061075"/>
            <a:ext cx="5257800" cy="1356731"/>
          </a:xfrm>
        </p:spPr>
        <p:txBody>
          <a:bodyPr/>
          <a:lstStyle/>
          <a:p>
            <a:r>
              <a:rPr lang="en-US" sz="1100" dirty="0"/>
              <a:t>A lack of understanding around </a:t>
            </a:r>
            <a:r>
              <a:rPr lang="en-US" sz="1100" dirty="0" smtClean="0"/>
              <a:t>VMware’s </a:t>
            </a:r>
            <a:r>
              <a:rPr lang="en-US" sz="1100" dirty="0"/>
              <a:t>licensing models, </a:t>
            </a:r>
            <a:r>
              <a:rPr lang="en-US" sz="1100" dirty="0" smtClean="0"/>
              <a:t>bundles, </a:t>
            </a:r>
            <a:r>
              <a:rPr lang="en-US" sz="1100" dirty="0"/>
              <a:t>and negotiation tactics </a:t>
            </a:r>
            <a:r>
              <a:rPr lang="en-US" sz="1100" dirty="0" smtClean="0"/>
              <a:t>makes </a:t>
            </a:r>
            <a:r>
              <a:rPr lang="en-US" sz="1100" dirty="0"/>
              <a:t>it difficult to negotiate from a position of </a:t>
            </a:r>
            <a:r>
              <a:rPr lang="en-US" sz="1100" dirty="0" smtClean="0"/>
              <a:t>strength.</a:t>
            </a:r>
            <a:endParaRPr lang="en-US" sz="1100" dirty="0"/>
          </a:p>
          <a:p>
            <a:r>
              <a:rPr lang="en-US" sz="1100" dirty="0">
                <a:cs typeface="Arial"/>
              </a:rPr>
              <a:t>Unfriendly commercial practices combined with </a:t>
            </a:r>
            <a:r>
              <a:rPr lang="en-US" sz="1100" dirty="0" smtClean="0">
                <a:cs typeface="Arial"/>
              </a:rPr>
              <a:t>hyperlink-ridden </a:t>
            </a:r>
            <a:r>
              <a:rPr lang="en-US" sz="1100" dirty="0">
                <a:cs typeface="Arial"/>
              </a:rPr>
              <a:t>agreements  have left organizations vulnerable to audits and large shortfall </a:t>
            </a:r>
            <a:r>
              <a:rPr lang="en-US" sz="1100" dirty="0" smtClean="0">
                <a:cs typeface="Arial"/>
              </a:rPr>
              <a:t>payments.</a:t>
            </a:r>
            <a:endParaRPr lang="en-US" sz="1100" dirty="0">
              <a:cs typeface="Arial"/>
            </a:endParaRPr>
          </a:p>
          <a:p>
            <a:r>
              <a:rPr lang="en-US" sz="1100" dirty="0" smtClean="0">
                <a:cs typeface="Arial"/>
              </a:rPr>
              <a:t>ELAs </a:t>
            </a:r>
            <a:r>
              <a:rPr lang="en-US" sz="1100" dirty="0">
                <a:cs typeface="Arial"/>
              </a:rPr>
              <a:t>come in several purchasing </a:t>
            </a:r>
            <a:r>
              <a:rPr lang="en-US" sz="1100" dirty="0" smtClean="0">
                <a:cs typeface="Arial"/>
              </a:rPr>
              <a:t>models </a:t>
            </a:r>
            <a:r>
              <a:rPr lang="en-US" sz="1100" dirty="0">
                <a:cs typeface="Arial"/>
              </a:rPr>
              <a:t>and do not contain the EULA or various </a:t>
            </a:r>
            <a:r>
              <a:rPr lang="en-US" sz="1100" dirty="0" smtClean="0">
                <a:cs typeface="Arial"/>
              </a:rPr>
              <a:t>VMware </a:t>
            </a:r>
            <a:r>
              <a:rPr lang="en-US" sz="1100" dirty="0">
                <a:cs typeface="Arial"/>
              </a:rPr>
              <a:t>product guide documentation </a:t>
            </a:r>
            <a:r>
              <a:rPr lang="en-US" sz="1100" dirty="0" smtClean="0">
                <a:cs typeface="Arial"/>
              </a:rPr>
              <a:t>that </a:t>
            </a:r>
            <a:r>
              <a:rPr lang="en-US" sz="1100" dirty="0">
                <a:cs typeface="Arial"/>
              </a:rPr>
              <a:t>governs license usage rules and can change </a:t>
            </a:r>
            <a:r>
              <a:rPr lang="en-US" sz="1100" dirty="0" smtClean="0">
                <a:cs typeface="Arial"/>
              </a:rPr>
              <a:t>monthly.</a:t>
            </a:r>
            <a:endParaRPr lang="en-US" dirty="0">
              <a:cs typeface="Arial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57174" y="4718385"/>
            <a:ext cx="8623607" cy="1808438"/>
          </a:xfrm>
        </p:spPr>
        <p:txBody>
          <a:bodyPr/>
          <a:lstStyle/>
          <a:p>
            <a:r>
              <a:rPr lang="en-CA" sz="1100" dirty="0">
                <a:cs typeface="Arial"/>
              </a:rPr>
              <a:t>Take the time to carefully read through any current agreements with </a:t>
            </a:r>
            <a:r>
              <a:rPr lang="en-CA" sz="1100" dirty="0" smtClean="0">
                <a:cs typeface="Arial"/>
              </a:rPr>
              <a:t>VMware </a:t>
            </a:r>
            <a:r>
              <a:rPr lang="en-CA" sz="1100" dirty="0">
                <a:cs typeface="Arial"/>
              </a:rPr>
              <a:t>and be ready to take proactive action based </a:t>
            </a:r>
            <a:r>
              <a:rPr lang="en-CA" sz="1100" dirty="0" smtClean="0">
                <a:cs typeface="Arial"/>
              </a:rPr>
              <a:t>on </a:t>
            </a:r>
            <a:r>
              <a:rPr lang="en-CA" sz="1100" dirty="0">
                <a:cs typeface="Arial"/>
              </a:rPr>
              <a:t>the various terms and conditions specific to your agreement. </a:t>
            </a:r>
          </a:p>
          <a:p>
            <a:r>
              <a:rPr lang="en-CA" sz="1100" dirty="0">
                <a:cs typeface="Arial"/>
              </a:rPr>
              <a:t>Understand </a:t>
            </a:r>
            <a:r>
              <a:rPr lang="en-CA" sz="1100" dirty="0" smtClean="0">
                <a:cs typeface="Arial"/>
              </a:rPr>
              <a:t>VMware’s </a:t>
            </a:r>
            <a:r>
              <a:rPr lang="en-CA" sz="1100" dirty="0">
                <a:cs typeface="Arial"/>
              </a:rPr>
              <a:t>business model </a:t>
            </a:r>
            <a:r>
              <a:rPr lang="en-CA" sz="1100" dirty="0" smtClean="0">
                <a:cs typeface="Arial"/>
              </a:rPr>
              <a:t>with various </a:t>
            </a:r>
            <a:r>
              <a:rPr lang="en-CA" sz="1100" dirty="0">
                <a:cs typeface="Arial"/>
              </a:rPr>
              <a:t>license </a:t>
            </a:r>
            <a:r>
              <a:rPr lang="en-CA" sz="1100" dirty="0" smtClean="0">
                <a:cs typeface="Arial"/>
              </a:rPr>
              <a:t>types </a:t>
            </a:r>
            <a:r>
              <a:rPr lang="en-CA" sz="1100" dirty="0">
                <a:cs typeface="Arial"/>
              </a:rPr>
              <a:t>and contracting </a:t>
            </a:r>
            <a:r>
              <a:rPr lang="en-CA" sz="1100" dirty="0" smtClean="0">
                <a:cs typeface="Arial"/>
              </a:rPr>
              <a:t>methods, </a:t>
            </a:r>
            <a:r>
              <a:rPr lang="en-CA" sz="1100" dirty="0">
                <a:cs typeface="Arial"/>
              </a:rPr>
              <a:t>as </a:t>
            </a:r>
            <a:r>
              <a:rPr lang="en-CA" sz="1100" dirty="0" smtClean="0">
                <a:cs typeface="Arial"/>
              </a:rPr>
              <a:t>shelfware </a:t>
            </a:r>
            <a:r>
              <a:rPr lang="en-CA" sz="1100" dirty="0">
                <a:cs typeface="Arial"/>
              </a:rPr>
              <a:t>and over spending </a:t>
            </a:r>
            <a:r>
              <a:rPr lang="en-CA" sz="1100" dirty="0" smtClean="0">
                <a:cs typeface="Arial"/>
              </a:rPr>
              <a:t>are </a:t>
            </a:r>
            <a:r>
              <a:rPr lang="en-CA" sz="1100" dirty="0">
                <a:cs typeface="Arial"/>
              </a:rPr>
              <a:t>common. </a:t>
            </a:r>
          </a:p>
          <a:p>
            <a:r>
              <a:rPr lang="en-CA" sz="1100" dirty="0">
                <a:cs typeface="Arial"/>
              </a:rPr>
              <a:t>Gain visibility into </a:t>
            </a:r>
            <a:r>
              <a:rPr lang="en-CA" sz="1100" dirty="0" smtClean="0">
                <a:cs typeface="Arial"/>
              </a:rPr>
              <a:t>VMware </a:t>
            </a:r>
            <a:r>
              <a:rPr lang="en-CA" sz="1100" dirty="0">
                <a:cs typeface="Arial"/>
              </a:rPr>
              <a:t>deployments and licensing </a:t>
            </a:r>
            <a:r>
              <a:rPr lang="en-CA" sz="1100" dirty="0" smtClean="0">
                <a:cs typeface="Arial"/>
              </a:rPr>
              <a:t>needs </a:t>
            </a:r>
            <a:r>
              <a:rPr lang="en-CA" sz="1100" dirty="0">
                <a:cs typeface="Arial"/>
              </a:rPr>
              <a:t>with a strong SAM </a:t>
            </a:r>
            <a:r>
              <a:rPr lang="en-CA" sz="1100" dirty="0" smtClean="0">
                <a:cs typeface="Arial"/>
              </a:rPr>
              <a:t>program or tool</a:t>
            </a:r>
            <a:r>
              <a:rPr lang="en-CA" sz="1100" dirty="0">
                <a:cs typeface="Arial"/>
              </a:rPr>
              <a:t>; this will go </a:t>
            </a:r>
            <a:r>
              <a:rPr lang="en-CA" sz="1100" dirty="0" smtClean="0">
                <a:cs typeface="Arial"/>
              </a:rPr>
              <a:t>a long </a:t>
            </a:r>
            <a:r>
              <a:rPr lang="en-CA" sz="1100" dirty="0">
                <a:cs typeface="Arial"/>
              </a:rPr>
              <a:t>way </a:t>
            </a:r>
            <a:r>
              <a:rPr lang="en-CA" sz="1100" dirty="0" smtClean="0">
                <a:cs typeface="Arial"/>
              </a:rPr>
              <a:t>towards </a:t>
            </a:r>
            <a:r>
              <a:rPr lang="en-CA" sz="1100" dirty="0">
                <a:cs typeface="Arial"/>
              </a:rPr>
              <a:t>optimizing spend.</a:t>
            </a:r>
            <a:endParaRPr lang="en-CA" dirty="0"/>
          </a:p>
          <a:p>
            <a:r>
              <a:rPr lang="en-CA" sz="1100" dirty="0">
                <a:cs typeface="Arial"/>
              </a:rPr>
              <a:t>Ensure compliance with internal audits. </a:t>
            </a:r>
            <a:r>
              <a:rPr lang="en-CA" sz="1100" dirty="0" smtClean="0">
                <a:cs typeface="Arial"/>
              </a:rPr>
              <a:t>VMware </a:t>
            </a:r>
            <a:r>
              <a:rPr lang="en-CA" sz="1100" dirty="0">
                <a:cs typeface="Arial"/>
              </a:rPr>
              <a:t>compliance issues can stem from license type, license overuse, inaccurate </a:t>
            </a:r>
            <a:r>
              <a:rPr lang="en-CA" sz="1100" dirty="0" smtClean="0">
                <a:cs typeface="Arial"/>
              </a:rPr>
              <a:t>discovery, </a:t>
            </a:r>
            <a:r>
              <a:rPr lang="en-CA" sz="1100" dirty="0">
                <a:cs typeface="Arial"/>
              </a:rPr>
              <a:t>and misunderstanding of contract language such as geographic rights</a:t>
            </a:r>
            <a:r>
              <a:rPr lang="en-CA" sz="1100" dirty="0" smtClean="0">
                <a:cs typeface="Arial"/>
              </a:rPr>
              <a:t>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744095" y="1477933"/>
            <a:ext cx="3133204" cy="2807628"/>
          </a:xfrm>
        </p:spPr>
        <p:txBody>
          <a:bodyPr/>
          <a:lstStyle/>
          <a:p>
            <a:pPr marL="228600" indent="-228600">
              <a:buSzPct val="100000"/>
              <a:buFont typeface="Arial" pitchFamily="34" charset="0"/>
              <a:buAutoNum type="arabicPeriod"/>
            </a:pPr>
            <a:r>
              <a:rPr lang="en-US" sz="1100" dirty="0">
                <a:cs typeface="Arial"/>
              </a:rPr>
              <a:t>Contracts are typically </a:t>
            </a:r>
            <a:r>
              <a:rPr lang="en-US" sz="1100" dirty="0" smtClean="0">
                <a:cs typeface="Arial"/>
              </a:rPr>
              <a:t>overweighted </a:t>
            </a:r>
            <a:r>
              <a:rPr lang="en-US" sz="1100" dirty="0">
                <a:cs typeface="Arial"/>
              </a:rPr>
              <a:t>with a discount at the expense of contractual </a:t>
            </a:r>
            <a:r>
              <a:rPr lang="en-US" sz="1100" dirty="0" smtClean="0">
                <a:cs typeface="Arial"/>
              </a:rPr>
              <a:t>T&amp;Cs </a:t>
            </a:r>
            <a:r>
              <a:rPr lang="en-US" sz="1100" dirty="0">
                <a:cs typeface="Arial"/>
              </a:rPr>
              <a:t>that can restrict license usage and expose you to unpleasant financial surprises and compliance risk.</a:t>
            </a:r>
            <a:endParaRPr lang="en-CA" sz="1100" dirty="0">
              <a:solidFill>
                <a:schemeClr val="tx1"/>
              </a:solidFill>
            </a:endParaRPr>
          </a:p>
          <a:p>
            <a:pPr marL="228600" indent="-228600">
              <a:buSzPct val="100000"/>
              <a:buFont typeface="Arial" pitchFamily="34" charset="0"/>
              <a:buAutoNum type="arabicPeriod"/>
            </a:pPr>
            <a:r>
              <a:rPr lang="en-US" sz="1100" dirty="0" smtClean="0">
                <a:cs typeface="Arial"/>
              </a:rPr>
              <a:t>VMware </a:t>
            </a:r>
            <a:r>
              <a:rPr lang="en-US" sz="1100" dirty="0">
                <a:cs typeface="Arial"/>
              </a:rPr>
              <a:t>customers almost always have incomplete price information from which to effectively negotiate a “best in class” ELA.</a:t>
            </a:r>
          </a:p>
          <a:p>
            <a:pPr marL="228600" indent="-228600">
              <a:buSzPct val="100000"/>
              <a:buFont typeface="Arial" pitchFamily="34" charset="0"/>
              <a:buAutoNum type="arabicPeriod"/>
            </a:pPr>
            <a:r>
              <a:rPr lang="en-US" sz="1100" dirty="0"/>
              <a:t>VMware has a large lead in being first to market and </a:t>
            </a:r>
            <a:r>
              <a:rPr lang="en-US" sz="1100" dirty="0" smtClean="0"/>
              <a:t>it realizes </a:t>
            </a:r>
            <a:r>
              <a:rPr lang="en-US" sz="1100" dirty="0"/>
              <a:t>running dual virtualization stacks is complex, </a:t>
            </a:r>
            <a:r>
              <a:rPr lang="en-US" sz="1100" dirty="0" smtClean="0"/>
              <a:t>unwieldy, </a:t>
            </a:r>
            <a:r>
              <a:rPr lang="en-US" sz="1100" dirty="0"/>
              <a:t>and expensive. To further complicate the issues, most skill sets in the industry are skewed towards VMware. </a:t>
            </a:r>
          </a:p>
        </p:txBody>
      </p:sp>
    </p:spTree>
    <p:extLst>
      <p:ext uri="{BB962C8B-B14F-4D97-AF65-F5344CB8AC3E}">
        <p14:creationId xmlns:p14="http://schemas.microsoft.com/office/powerpoint/2010/main" val="61988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aim of this blueprint is to provide a foundational understanding of </a:t>
            </a:r>
            <a:r>
              <a:rPr lang="en-CA" dirty="0" smtClean="0"/>
              <a:t>VMware</a:t>
            </a:r>
            <a:endParaRPr lang="en-CA" dirty="0"/>
          </a:p>
        </p:txBody>
      </p:sp>
      <p:sp>
        <p:nvSpPr>
          <p:cNvPr id="7" name="Text Placeholder 12"/>
          <p:cNvSpPr txBox="1">
            <a:spLocks/>
          </p:cNvSpPr>
          <p:nvPr/>
        </p:nvSpPr>
        <p:spPr>
          <a:xfrm>
            <a:off x="371471" y="5755278"/>
            <a:ext cx="8394129" cy="67877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bg1">
                <a:lumMod val="95000"/>
              </a:schemeClr>
            </a:solidFill>
          </a:ln>
          <a:effectLst>
            <a:outerShdw blurRad="25400" dist="25400" dir="2700000" algn="ctr" rotWithShape="0">
              <a:srgbClr val="000000">
                <a:alpha val="10000"/>
              </a:srgbClr>
            </a:outerShdw>
          </a:effectLst>
        </p:spPr>
        <p:txBody>
          <a:bodyPr lIns="36000" rIns="36000"/>
          <a:lstStyle>
            <a:lvl1pPr marL="18097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50000"/>
              <a:buFont typeface="Arial" pitchFamily="34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4375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025" indent="0">
              <a:buNone/>
              <a:defRPr/>
            </a:pPr>
            <a:endParaRPr lang="en-US" sz="1100" dirty="0"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1471" y="5520134"/>
            <a:ext cx="83941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CA" sz="1200" dirty="0"/>
          </a:p>
        </p:txBody>
      </p:sp>
      <p:sp>
        <p:nvSpPr>
          <p:cNvPr id="13" name="Rectangle 23"/>
          <p:cNvSpPr/>
          <p:nvPr/>
        </p:nvSpPr>
        <p:spPr>
          <a:xfrm>
            <a:off x="345948" y="1264266"/>
            <a:ext cx="2656689" cy="487210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>
            <a:outerShdw blurRad="25400" dist="254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b="1" dirty="0">
                <a:solidFill>
                  <a:srgbClr val="FFFFFF"/>
                </a:solidFill>
              </a:rPr>
              <a:t>Why </a:t>
            </a:r>
            <a:r>
              <a:rPr lang="en-CA" sz="1600" b="1" dirty="0" smtClean="0">
                <a:solidFill>
                  <a:srgbClr val="FFFFFF"/>
                </a:solidFill>
              </a:rPr>
              <a:t>VMware</a:t>
            </a:r>
            <a:endParaRPr lang="en-CA" sz="1600" b="1" dirty="0">
              <a:solidFill>
                <a:srgbClr val="FFFFFF"/>
              </a:solidFill>
            </a:endParaRPr>
          </a:p>
        </p:txBody>
      </p:sp>
      <p:sp>
        <p:nvSpPr>
          <p:cNvPr id="15" name="Rectangle 23"/>
          <p:cNvSpPr/>
          <p:nvPr/>
        </p:nvSpPr>
        <p:spPr>
          <a:xfrm>
            <a:off x="3181085" y="1264266"/>
            <a:ext cx="2692353" cy="487210"/>
          </a:xfrm>
          <a:prstGeom prst="rect">
            <a:avLst/>
          </a:prstGeom>
          <a:solidFill>
            <a:schemeClr val="accent3"/>
          </a:solidFill>
          <a:ln w="12700">
            <a:noFill/>
          </a:ln>
          <a:effectLst>
            <a:outerShdw blurRad="25400" dist="254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b="1" dirty="0">
                <a:solidFill>
                  <a:srgbClr val="FFFFFF"/>
                </a:solidFill>
              </a:rPr>
              <a:t>What to know </a:t>
            </a:r>
          </a:p>
        </p:txBody>
      </p:sp>
      <p:sp>
        <p:nvSpPr>
          <p:cNvPr id="16" name="Rectangle 22"/>
          <p:cNvSpPr/>
          <p:nvPr/>
        </p:nvSpPr>
        <p:spPr>
          <a:xfrm>
            <a:off x="3198916" y="1785338"/>
            <a:ext cx="2656691" cy="3458147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25400" dist="254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 fontAlgn="base">
              <a:spcBef>
                <a:spcPts val="12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333333"/>
                </a:solidFill>
              </a:rPr>
              <a:t>ELAs are </a:t>
            </a:r>
            <a:r>
              <a:rPr lang="en-US" sz="1200" dirty="0">
                <a:solidFill>
                  <a:srgbClr val="333333"/>
                </a:solidFill>
              </a:rPr>
              <a:t>the preferred method of contracting as it sets the stage for a </a:t>
            </a:r>
            <a:r>
              <a:rPr lang="en-US" sz="1200" dirty="0" smtClean="0">
                <a:solidFill>
                  <a:srgbClr val="333333"/>
                </a:solidFill>
              </a:rPr>
              <a:t>land-and-expand </a:t>
            </a:r>
            <a:r>
              <a:rPr lang="en-US" sz="1200" dirty="0">
                <a:solidFill>
                  <a:srgbClr val="333333"/>
                </a:solidFill>
              </a:rPr>
              <a:t>product strategy; once locked </a:t>
            </a:r>
            <a:r>
              <a:rPr lang="en-US" sz="1200" dirty="0" smtClean="0">
                <a:solidFill>
                  <a:srgbClr val="333333"/>
                </a:solidFill>
              </a:rPr>
              <a:t>into </a:t>
            </a:r>
            <a:r>
              <a:rPr lang="en-US" sz="1200" dirty="0">
                <a:solidFill>
                  <a:srgbClr val="333333"/>
                </a:solidFill>
              </a:rPr>
              <a:t>the ELA model, customers must examine </a:t>
            </a:r>
            <a:r>
              <a:rPr lang="en-US" sz="1200" dirty="0" smtClean="0">
                <a:solidFill>
                  <a:srgbClr val="333333"/>
                </a:solidFill>
              </a:rPr>
              <a:t>VMware </a:t>
            </a:r>
            <a:r>
              <a:rPr lang="en-US" sz="1200" dirty="0">
                <a:solidFill>
                  <a:srgbClr val="333333"/>
                </a:solidFill>
              </a:rPr>
              <a:t>alternatives with preference or risk having Support and Subscription Services (</a:t>
            </a:r>
            <a:r>
              <a:rPr lang="en-US" sz="1200" dirty="0" smtClean="0">
                <a:solidFill>
                  <a:srgbClr val="333333"/>
                </a:solidFill>
              </a:rPr>
              <a:t>SnS) </a:t>
            </a:r>
            <a:r>
              <a:rPr lang="en-US" sz="1200" dirty="0">
                <a:solidFill>
                  <a:srgbClr val="333333"/>
                </a:solidFill>
              </a:rPr>
              <a:t>re-priced at </a:t>
            </a:r>
            <a:r>
              <a:rPr lang="en-US" sz="1200" dirty="0" smtClean="0">
                <a:solidFill>
                  <a:srgbClr val="333333"/>
                </a:solidFill>
              </a:rPr>
              <a:t>retail. </a:t>
            </a:r>
            <a:endParaRPr lang="en-US" sz="1200" dirty="0">
              <a:solidFill>
                <a:srgbClr val="333333"/>
              </a:solidFill>
            </a:endParaRPr>
          </a:p>
          <a:p>
            <a:pPr marL="171450" indent="-171450" fontAlgn="base">
              <a:spcBef>
                <a:spcPts val="12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333333"/>
                </a:solidFill>
                <a:cs typeface="Arial"/>
              </a:rPr>
              <a:t>VMware </a:t>
            </a:r>
            <a:r>
              <a:rPr lang="en-US" sz="1200" dirty="0">
                <a:solidFill>
                  <a:srgbClr val="333333"/>
                </a:solidFill>
                <a:cs typeface="Arial"/>
              </a:rPr>
              <a:t>does not provide a great deal of publicly available information regarding </a:t>
            </a:r>
            <a:r>
              <a:rPr lang="en-US" sz="1200" dirty="0" smtClean="0">
                <a:solidFill>
                  <a:srgbClr val="333333"/>
                </a:solidFill>
                <a:cs typeface="Arial"/>
              </a:rPr>
              <a:t>its </a:t>
            </a:r>
            <a:r>
              <a:rPr lang="en-US" sz="1200" dirty="0">
                <a:solidFill>
                  <a:srgbClr val="333333"/>
                </a:solidFill>
                <a:cs typeface="Arial"/>
              </a:rPr>
              <a:t>Enterprise License Agreement (ELA) options, leaving a knowledge gap that allows the sales team to steer the </a:t>
            </a:r>
            <a:r>
              <a:rPr lang="en-US" sz="1200" dirty="0" smtClean="0">
                <a:solidFill>
                  <a:srgbClr val="333333"/>
                </a:solidFill>
                <a:cs typeface="Arial"/>
              </a:rPr>
              <a:t>customer.</a:t>
            </a:r>
            <a:endParaRPr lang="en-CA" sz="1200" dirty="0">
              <a:solidFill>
                <a:srgbClr val="333333"/>
              </a:solidFill>
            </a:endParaRPr>
          </a:p>
        </p:txBody>
      </p:sp>
      <p:sp>
        <p:nvSpPr>
          <p:cNvPr id="17" name="Rectangle 23"/>
          <p:cNvSpPr/>
          <p:nvPr/>
        </p:nvSpPr>
        <p:spPr>
          <a:xfrm>
            <a:off x="6035411" y="1264266"/>
            <a:ext cx="2656689" cy="48721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</a:ln>
          <a:effectLst>
            <a:outerShdw blurRad="25400" dist="254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b="1" dirty="0">
                <a:solidFill>
                  <a:srgbClr val="FFFFFF"/>
                </a:solidFill>
              </a:rPr>
              <a:t>The </a:t>
            </a:r>
            <a:r>
              <a:rPr lang="en-CA" sz="1600" b="1" dirty="0" smtClean="0">
                <a:solidFill>
                  <a:srgbClr val="FFFFFF"/>
                </a:solidFill>
              </a:rPr>
              <a:t>future</a:t>
            </a:r>
            <a:endParaRPr lang="en-CA" sz="1600" b="1" dirty="0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471" y="5792126"/>
            <a:ext cx="83941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200" dirty="0" smtClean="0"/>
              <a:t>VMware </a:t>
            </a:r>
            <a:r>
              <a:rPr lang="en-US" sz="1200" dirty="0"/>
              <a:t>has purposefully reduced a focus on the actual license terms and conditions; most customers focus on the transactional purchase or the ELA document, but the rules governing usage are on a website and can be changed by </a:t>
            </a:r>
            <a:r>
              <a:rPr lang="en-US" sz="1200" dirty="0" smtClean="0"/>
              <a:t>VMware regularly.</a:t>
            </a:r>
            <a:endParaRPr lang="en-CA" sz="1200" dirty="0"/>
          </a:p>
        </p:txBody>
      </p:sp>
      <p:sp>
        <p:nvSpPr>
          <p:cNvPr id="3" name="Rectangle 22">
            <a:extLst>
              <a:ext uri="{FF2B5EF4-FFF2-40B4-BE49-F238E27FC236}">
                <a16:creationId xmlns:a16="http://schemas.microsoft.com/office/drawing/2014/main" xmlns="" id="{CF8A6729-AC4E-4645-9F77-54EA1C826920}"/>
              </a:ext>
            </a:extLst>
          </p:cNvPr>
          <p:cNvSpPr/>
          <p:nvPr/>
        </p:nvSpPr>
        <p:spPr>
          <a:xfrm>
            <a:off x="6049788" y="1778149"/>
            <a:ext cx="2656691" cy="3458147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25400" dist="254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fontAlgn="base">
              <a:spcBef>
                <a:spcPts val="1200"/>
              </a:spcBef>
              <a:spcAft>
                <a:spcPct val="0"/>
              </a:spcAft>
              <a:buClr>
                <a:srgbClr val="333333"/>
              </a:buClr>
              <a:buSzPct val="120000"/>
              <a:defRPr/>
            </a:pPr>
            <a:r>
              <a:rPr lang="en-US" sz="1200" dirty="0" smtClean="0">
                <a:solidFill>
                  <a:srgbClr val="333333"/>
                </a:solidFill>
                <a:cs typeface="Arial"/>
              </a:rPr>
              <a:t>VMware </a:t>
            </a:r>
            <a:r>
              <a:rPr lang="en-US" sz="1200" dirty="0">
                <a:solidFill>
                  <a:srgbClr val="333333"/>
                </a:solidFill>
                <a:cs typeface="Arial"/>
              </a:rPr>
              <a:t>is taking </a:t>
            </a:r>
            <a:r>
              <a:rPr lang="en-US" sz="1200" dirty="0" smtClean="0">
                <a:solidFill>
                  <a:srgbClr val="333333"/>
                </a:solidFill>
                <a:cs typeface="Arial"/>
              </a:rPr>
              <a:t>countermeasures </a:t>
            </a:r>
            <a:r>
              <a:rPr lang="en-US" sz="1200" dirty="0">
                <a:solidFill>
                  <a:srgbClr val="333333"/>
                </a:solidFill>
                <a:cs typeface="Arial"/>
              </a:rPr>
              <a:t>against increasing competition:</a:t>
            </a:r>
          </a:p>
          <a:p>
            <a:pPr marL="171450" indent="-171450" fontAlgn="base">
              <a:spcBef>
                <a:spcPts val="12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rgbClr val="333333"/>
                </a:solidFill>
                <a:cs typeface="Arial"/>
              </a:rPr>
              <a:t>Recent contract terms changed to eliminate perpetual caps on SnS renewals; </a:t>
            </a:r>
            <a:r>
              <a:rPr lang="en-US" sz="1200" dirty="0" smtClean="0">
                <a:solidFill>
                  <a:srgbClr val="333333"/>
                </a:solidFill>
                <a:cs typeface="Arial"/>
              </a:rPr>
              <a:t>they are now </a:t>
            </a:r>
            <a:r>
              <a:rPr lang="en-US" sz="1200" dirty="0">
                <a:solidFill>
                  <a:srgbClr val="333333"/>
                </a:solidFill>
                <a:cs typeface="Arial"/>
              </a:rPr>
              <a:t>tied to a single year of discounted SnS, </a:t>
            </a:r>
            <a:r>
              <a:rPr lang="en-US" sz="1200" dirty="0" smtClean="0">
                <a:solidFill>
                  <a:srgbClr val="333333"/>
                </a:solidFill>
                <a:cs typeface="Arial"/>
              </a:rPr>
              <a:t>then they go </a:t>
            </a:r>
            <a:r>
              <a:rPr lang="en-US" sz="1200" dirty="0">
                <a:solidFill>
                  <a:srgbClr val="333333"/>
                </a:solidFill>
                <a:cs typeface="Arial"/>
              </a:rPr>
              <a:t>to list </a:t>
            </a:r>
            <a:r>
              <a:rPr lang="en-US" sz="1200" dirty="0" smtClean="0">
                <a:solidFill>
                  <a:srgbClr val="333333"/>
                </a:solidFill>
                <a:cs typeface="Arial"/>
              </a:rPr>
              <a:t>price.</a:t>
            </a:r>
            <a:endParaRPr lang="en-US" sz="1200" dirty="0">
              <a:solidFill>
                <a:srgbClr val="333333"/>
              </a:solidFill>
              <a:cs typeface="Arial"/>
            </a:endParaRPr>
          </a:p>
          <a:p>
            <a:pPr marL="171450" indent="-171450" fontAlgn="base">
              <a:spcBef>
                <a:spcPts val="12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rgbClr val="333333"/>
                </a:solidFill>
                <a:cs typeface="Arial"/>
              </a:rPr>
              <a:t>Migration of list pricing to a website vs. contract, where pricing can now be </a:t>
            </a:r>
            <a:r>
              <a:rPr lang="en-US" sz="1200" dirty="0" smtClean="0">
                <a:solidFill>
                  <a:srgbClr val="333333"/>
                </a:solidFill>
                <a:cs typeface="Arial"/>
              </a:rPr>
              <a:t>changed, </a:t>
            </a:r>
            <a:r>
              <a:rPr lang="en-US" sz="1200" dirty="0">
                <a:solidFill>
                  <a:srgbClr val="333333"/>
                </a:solidFill>
                <a:cs typeface="Arial"/>
              </a:rPr>
              <a:t>reducing discount percentage </a:t>
            </a:r>
            <a:r>
              <a:rPr lang="en-US" sz="1200" dirty="0" smtClean="0">
                <a:solidFill>
                  <a:srgbClr val="333333"/>
                </a:solidFill>
                <a:cs typeface="Arial"/>
              </a:rPr>
              <a:t>effectiveness.</a:t>
            </a:r>
            <a:endParaRPr lang="en-US" sz="1200" dirty="0">
              <a:solidFill>
                <a:srgbClr val="333333"/>
              </a:solidFill>
              <a:cs typeface="Arial"/>
            </a:endParaRPr>
          </a:p>
          <a:p>
            <a:pPr marL="171450" indent="-171450" fontAlgn="base">
              <a:spcBef>
                <a:spcPts val="12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rgbClr val="333333"/>
                </a:solidFill>
                <a:cs typeface="Arial"/>
              </a:rPr>
              <a:t>Increased audits of customers, especially those electing to not renew an </a:t>
            </a:r>
            <a:r>
              <a:rPr lang="en-US" sz="1200" dirty="0" smtClean="0">
                <a:solidFill>
                  <a:srgbClr val="333333"/>
                </a:solidFill>
                <a:cs typeface="Arial"/>
              </a:rPr>
              <a:t>ELA.</a:t>
            </a:r>
            <a:endParaRPr lang="en-CA" sz="1200" dirty="0">
              <a:solidFill>
                <a:srgbClr val="333333"/>
              </a:solidFill>
              <a:cs typeface="Arial"/>
            </a:endParaRPr>
          </a:p>
        </p:txBody>
      </p:sp>
      <p:sp>
        <p:nvSpPr>
          <p:cNvPr id="9" name="Rectangle 22">
            <a:extLst>
              <a:ext uri="{FF2B5EF4-FFF2-40B4-BE49-F238E27FC236}">
                <a16:creationId xmlns:a16="http://schemas.microsoft.com/office/drawing/2014/main" xmlns="" id="{677AA648-0562-4E7D-B43B-F6C33A04F6BE}"/>
              </a:ext>
            </a:extLst>
          </p:cNvPr>
          <p:cNvSpPr/>
          <p:nvPr/>
        </p:nvSpPr>
        <p:spPr>
          <a:xfrm>
            <a:off x="345948" y="1753096"/>
            <a:ext cx="2656691" cy="3458147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25400" dist="254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 fontAlgn="base">
              <a:spcBef>
                <a:spcPts val="12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333333"/>
                </a:solidFill>
                <a:cs typeface="Arial"/>
              </a:rPr>
              <a:t>VMware </a:t>
            </a:r>
            <a:r>
              <a:rPr lang="en-US" sz="1200" dirty="0">
                <a:solidFill>
                  <a:srgbClr val="333333"/>
                </a:solidFill>
                <a:cs typeface="Arial"/>
              </a:rPr>
              <a:t>is the leader in OS virtualization, however, this is a saturated </a:t>
            </a:r>
            <a:r>
              <a:rPr lang="en-US" sz="1200" dirty="0" smtClean="0">
                <a:solidFill>
                  <a:srgbClr val="333333"/>
                </a:solidFill>
                <a:cs typeface="Arial"/>
              </a:rPr>
              <a:t>market, which is </a:t>
            </a:r>
            <a:r>
              <a:rPr lang="en-US" sz="1200" dirty="0">
                <a:solidFill>
                  <a:srgbClr val="333333"/>
                </a:solidFill>
                <a:cs typeface="Arial"/>
              </a:rPr>
              <a:t>being pressured by public and hybrid cloud as a competitive force taking market share.</a:t>
            </a:r>
          </a:p>
          <a:p>
            <a:pPr marL="171450" indent="-171450" fontAlgn="base">
              <a:spcBef>
                <a:spcPts val="12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rgbClr val="333333"/>
                </a:solidFill>
                <a:cs typeface="Arial"/>
              </a:rPr>
              <a:t>There are few viable alternatives to </a:t>
            </a:r>
            <a:r>
              <a:rPr lang="en-US" sz="1200" dirty="0" smtClean="0">
                <a:solidFill>
                  <a:srgbClr val="333333"/>
                </a:solidFill>
                <a:cs typeface="Arial"/>
              </a:rPr>
              <a:t>VMware </a:t>
            </a:r>
            <a:r>
              <a:rPr lang="en-US" sz="1200" dirty="0">
                <a:solidFill>
                  <a:srgbClr val="333333"/>
                </a:solidFill>
                <a:cs typeface="Arial"/>
              </a:rPr>
              <a:t>for virtualization due to vendor lock-in of existing IT infrastructure footprint. It is too </a:t>
            </a:r>
            <a:r>
              <a:rPr lang="en-US" sz="1200" dirty="0" smtClean="0">
                <a:solidFill>
                  <a:srgbClr val="333333"/>
                </a:solidFill>
                <a:cs typeface="Arial"/>
              </a:rPr>
              <a:t>difficult and cost </a:t>
            </a:r>
            <a:r>
              <a:rPr lang="en-US" sz="1200" dirty="0">
                <a:solidFill>
                  <a:srgbClr val="333333"/>
                </a:solidFill>
                <a:cs typeface="Arial"/>
              </a:rPr>
              <a:t>prohibitive to make a shift away from </a:t>
            </a:r>
            <a:r>
              <a:rPr lang="en-US" sz="1200" dirty="0" smtClean="0">
                <a:solidFill>
                  <a:srgbClr val="333333"/>
                </a:solidFill>
                <a:cs typeface="Arial"/>
              </a:rPr>
              <a:t>VMware </a:t>
            </a:r>
            <a:r>
              <a:rPr lang="en-US" sz="1200" dirty="0">
                <a:solidFill>
                  <a:srgbClr val="333333"/>
                </a:solidFill>
                <a:cs typeface="Arial"/>
              </a:rPr>
              <a:t>even when alternative solutions are available.</a:t>
            </a:r>
            <a:endParaRPr lang="en-CA" sz="1200" dirty="0">
              <a:solidFill>
                <a:srgbClr val="333333"/>
              </a:solidFill>
              <a:cs typeface="Arial"/>
            </a:endParaRPr>
          </a:p>
          <a:p>
            <a:pPr marL="171450" indent="-171450" fontAlgn="base">
              <a:spcBef>
                <a:spcPts val="12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itchFamily="34" charset="0"/>
              <a:buChar char="•"/>
              <a:defRPr/>
            </a:pPr>
            <a:endParaRPr lang="en-CA" sz="1200" dirty="0">
              <a:solidFill>
                <a:srgbClr val="333333"/>
              </a:solidFill>
              <a:cs typeface="Arial"/>
            </a:endParaRPr>
          </a:p>
          <a:p>
            <a:pPr marL="171450" lvl="0" indent="-171450" fontAlgn="base">
              <a:spcBef>
                <a:spcPts val="12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itchFamily="34" charset="0"/>
              <a:buChar char="•"/>
              <a:defRPr/>
            </a:pPr>
            <a:endParaRPr lang="en-CA" sz="1200" dirty="0">
              <a:solidFill>
                <a:srgbClr val="333333"/>
              </a:solidFill>
              <a:cs typeface="Arial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48" y="5464356"/>
            <a:ext cx="3096774" cy="286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328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Learn the </a:t>
            </a:r>
            <a:r>
              <a:rPr lang="en-CA" dirty="0" smtClean="0"/>
              <a:t>“VMware way” </a:t>
            </a:r>
            <a:r>
              <a:rPr lang="en-CA" dirty="0"/>
              <a:t>whether you are reviewing existing spend or considering the purchase of new products</a:t>
            </a:r>
          </a:p>
        </p:txBody>
      </p:sp>
      <p:sp>
        <p:nvSpPr>
          <p:cNvPr id="22" name="Oval 145407">
            <a:extLst>
              <a:ext uri="{FF2B5EF4-FFF2-40B4-BE49-F238E27FC236}">
                <a16:creationId xmlns:a16="http://schemas.microsoft.com/office/drawing/2014/main" xmlns="" id="{D6BC7959-ACE3-418C-846E-091A54A965C6}"/>
              </a:ext>
            </a:extLst>
          </p:cNvPr>
          <p:cNvSpPr/>
          <p:nvPr/>
        </p:nvSpPr>
        <p:spPr>
          <a:xfrm>
            <a:off x="477118" y="1358526"/>
            <a:ext cx="426053" cy="38715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2700" dist="12700" dir="2700000" algn="tl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1</a:t>
            </a:r>
            <a:endParaRPr lang="en-US" sz="1400" b="1" dirty="0"/>
          </a:p>
        </p:txBody>
      </p:sp>
      <p:sp>
        <p:nvSpPr>
          <p:cNvPr id="23" name="Oval 145407">
            <a:extLst>
              <a:ext uri="{FF2B5EF4-FFF2-40B4-BE49-F238E27FC236}">
                <a16:creationId xmlns:a16="http://schemas.microsoft.com/office/drawing/2014/main" xmlns="" id="{D6BC7959-ACE3-418C-846E-091A54A965C6}"/>
              </a:ext>
            </a:extLst>
          </p:cNvPr>
          <p:cNvSpPr/>
          <p:nvPr/>
        </p:nvSpPr>
        <p:spPr>
          <a:xfrm>
            <a:off x="477118" y="2095428"/>
            <a:ext cx="426053" cy="38715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2700" dist="12700" dir="2700000" algn="tl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2</a:t>
            </a:r>
            <a:endParaRPr lang="en-US" sz="1400" b="1" dirty="0"/>
          </a:p>
        </p:txBody>
      </p:sp>
      <p:sp>
        <p:nvSpPr>
          <p:cNvPr id="24" name="Oval 145407">
            <a:extLst>
              <a:ext uri="{FF2B5EF4-FFF2-40B4-BE49-F238E27FC236}">
                <a16:creationId xmlns:a16="http://schemas.microsoft.com/office/drawing/2014/main" xmlns="" id="{D6BC7959-ACE3-418C-846E-091A54A965C6}"/>
              </a:ext>
            </a:extLst>
          </p:cNvPr>
          <p:cNvSpPr/>
          <p:nvPr/>
        </p:nvSpPr>
        <p:spPr>
          <a:xfrm>
            <a:off x="477118" y="3066063"/>
            <a:ext cx="426053" cy="38715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2700" dist="12700" dir="2700000" algn="tl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3</a:t>
            </a:r>
            <a:endParaRPr lang="en-US" sz="1400" b="1" dirty="0"/>
          </a:p>
        </p:txBody>
      </p:sp>
      <p:sp>
        <p:nvSpPr>
          <p:cNvPr id="25" name="Oval 145407">
            <a:extLst>
              <a:ext uri="{FF2B5EF4-FFF2-40B4-BE49-F238E27FC236}">
                <a16:creationId xmlns:a16="http://schemas.microsoft.com/office/drawing/2014/main" xmlns="" id="{D6BC7959-ACE3-418C-846E-091A54A965C6}"/>
              </a:ext>
            </a:extLst>
          </p:cNvPr>
          <p:cNvSpPr/>
          <p:nvPr/>
        </p:nvSpPr>
        <p:spPr>
          <a:xfrm>
            <a:off x="477117" y="3686163"/>
            <a:ext cx="426053" cy="38715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2700" dist="12700" dir="2700000" algn="tl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4</a:t>
            </a:r>
            <a:endParaRPr lang="en-US" sz="1400" b="1" dirty="0"/>
          </a:p>
        </p:txBody>
      </p:sp>
      <p:sp>
        <p:nvSpPr>
          <p:cNvPr id="26" name="Oval 145407">
            <a:extLst>
              <a:ext uri="{FF2B5EF4-FFF2-40B4-BE49-F238E27FC236}">
                <a16:creationId xmlns:a16="http://schemas.microsoft.com/office/drawing/2014/main" xmlns="" id="{D6BC7959-ACE3-418C-846E-091A54A965C6}"/>
              </a:ext>
            </a:extLst>
          </p:cNvPr>
          <p:cNvSpPr/>
          <p:nvPr/>
        </p:nvSpPr>
        <p:spPr>
          <a:xfrm>
            <a:off x="477117" y="4458654"/>
            <a:ext cx="426053" cy="38715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2700" dist="12700" dir="2700000" algn="tl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5</a:t>
            </a:r>
            <a:endParaRPr lang="en-US" sz="1400" b="1" dirty="0"/>
          </a:p>
        </p:txBody>
      </p:sp>
      <p:sp>
        <p:nvSpPr>
          <p:cNvPr id="4" name="Rectangle 3"/>
          <p:cNvSpPr/>
          <p:nvPr/>
        </p:nvSpPr>
        <p:spPr>
          <a:xfrm>
            <a:off x="1021857" y="1281674"/>
            <a:ext cx="76732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Spend minimums on new license purchases </a:t>
            </a:r>
            <a:r>
              <a:rPr lang="en-US" sz="1600" dirty="0" smtClean="0"/>
              <a:t>are on </a:t>
            </a:r>
            <a:r>
              <a:rPr lang="en-US" sz="1600" dirty="0"/>
              <a:t>average </a:t>
            </a:r>
            <a:r>
              <a:rPr lang="en-US" sz="1600" dirty="0" smtClean="0"/>
              <a:t>approximately US$175,000, </a:t>
            </a:r>
            <a:r>
              <a:rPr lang="en-US" sz="1600" dirty="0"/>
              <a:t>not including support to get </a:t>
            </a:r>
            <a:r>
              <a:rPr lang="en-US" sz="1600" dirty="0" smtClean="0"/>
              <a:t>a significant </a:t>
            </a:r>
            <a:r>
              <a:rPr lang="en-US" sz="1600" dirty="0"/>
              <a:t>discount. Exceptions are made at times with spend minimums of $100,000.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21858" y="2080727"/>
            <a:ext cx="76732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Twenty-five percent of </a:t>
            </a:r>
            <a:r>
              <a:rPr lang="en-US" sz="1600" dirty="0"/>
              <a:t>your annual licensing spend is what is being used to calculate support cost. This is in addition to paying maintenance on your existing install base </a:t>
            </a:r>
            <a:r>
              <a:rPr lang="en-US" sz="1600" dirty="0" smtClean="0"/>
              <a:t>upfront</a:t>
            </a:r>
            <a:r>
              <a:rPr lang="en-US" sz="1600" dirty="0"/>
              <a:t>. Support costs could be 21% if moved to standard support instead of premium.</a:t>
            </a:r>
          </a:p>
        </p:txBody>
      </p:sp>
      <p:sp>
        <p:nvSpPr>
          <p:cNvPr id="6" name="Rectangle 5"/>
          <p:cNvSpPr/>
          <p:nvPr/>
        </p:nvSpPr>
        <p:spPr>
          <a:xfrm>
            <a:off x="1021858" y="3084275"/>
            <a:ext cx="73290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ELAs </a:t>
            </a:r>
            <a:r>
              <a:rPr lang="en-US" sz="1600" dirty="0"/>
              <a:t>and </a:t>
            </a:r>
            <a:r>
              <a:rPr lang="en-US" sz="1600" dirty="0" smtClean="0"/>
              <a:t>EPPs </a:t>
            </a:r>
            <a:r>
              <a:rPr lang="en-US" sz="1600" dirty="0"/>
              <a:t>are generally the only way to get </a:t>
            </a:r>
            <a:r>
              <a:rPr lang="en-US" sz="1600" dirty="0" smtClean="0"/>
              <a:t>a deep </a:t>
            </a:r>
            <a:r>
              <a:rPr lang="en-US" sz="1600" dirty="0"/>
              <a:t>discount from </a:t>
            </a:r>
            <a:r>
              <a:rPr lang="en-US" sz="1600" dirty="0" smtClean="0"/>
              <a:t>VMware.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1021857" y="3686163"/>
            <a:ext cx="76732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The ELA and </a:t>
            </a:r>
            <a:r>
              <a:rPr lang="en-US" sz="1600" dirty="0" smtClean="0"/>
              <a:t>EPP are </a:t>
            </a:r>
            <a:r>
              <a:rPr lang="en-US" sz="1600" dirty="0"/>
              <a:t>the only </a:t>
            </a:r>
            <a:r>
              <a:rPr lang="en-US" sz="1600" dirty="0" smtClean="0"/>
              <a:t>models </a:t>
            </a:r>
            <a:r>
              <a:rPr lang="en-US" sz="1600" dirty="0"/>
              <a:t>where </a:t>
            </a:r>
            <a:r>
              <a:rPr lang="en-US" sz="1600" dirty="0" smtClean="0"/>
              <a:t>support </a:t>
            </a:r>
            <a:r>
              <a:rPr lang="en-US" sz="1600" dirty="0"/>
              <a:t>is </a:t>
            </a:r>
            <a:r>
              <a:rPr lang="en-US" sz="1600" dirty="0" smtClean="0"/>
              <a:t>calculated </a:t>
            </a:r>
            <a:r>
              <a:rPr lang="en-US" sz="1600" dirty="0"/>
              <a:t>from the net license cost and not the MRSP.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21857" y="4423065"/>
            <a:ext cx="767325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If you renew your ELA </a:t>
            </a:r>
            <a:r>
              <a:rPr lang="en-US" sz="1600" dirty="0" smtClean="0"/>
              <a:t>,you </a:t>
            </a:r>
            <a:r>
              <a:rPr lang="en-US" sz="1600" dirty="0"/>
              <a:t>maintain the discount </a:t>
            </a:r>
            <a:r>
              <a:rPr lang="en-US" sz="1600" dirty="0" smtClean="0"/>
              <a:t>rate; however, </a:t>
            </a:r>
            <a:r>
              <a:rPr lang="en-US" sz="1600" dirty="0"/>
              <a:t>if you choose to not renew an ELA, the support cost typically reverts back to a percentage of list SnS (21% or 25</a:t>
            </a:r>
            <a:r>
              <a:rPr lang="en-US" sz="1600" dirty="0" smtClean="0"/>
              <a:t>%). </a:t>
            </a:r>
            <a:r>
              <a:rPr lang="en-US" sz="1600" dirty="0"/>
              <a:t>The </a:t>
            </a:r>
            <a:r>
              <a:rPr lang="en-US" sz="1600" dirty="0" smtClean="0"/>
              <a:t>out-year </a:t>
            </a:r>
            <a:r>
              <a:rPr lang="en-US" sz="1600" dirty="0"/>
              <a:t>renewal amount is a combination of the above </a:t>
            </a:r>
            <a:r>
              <a:rPr lang="en-US" sz="1600" dirty="0" smtClean="0"/>
              <a:t>amounts.</a:t>
            </a:r>
            <a:endParaRPr lang="en-US" sz="1600" dirty="0"/>
          </a:p>
        </p:txBody>
      </p:sp>
      <p:sp>
        <p:nvSpPr>
          <p:cNvPr id="17" name="Oval 145407">
            <a:extLst>
              <a:ext uri="{FF2B5EF4-FFF2-40B4-BE49-F238E27FC236}">
                <a16:creationId xmlns:a16="http://schemas.microsoft.com/office/drawing/2014/main" xmlns="" id="{D6BC7959-ACE3-418C-846E-091A54A965C6}"/>
              </a:ext>
            </a:extLst>
          </p:cNvPr>
          <p:cNvSpPr/>
          <p:nvPr/>
        </p:nvSpPr>
        <p:spPr>
          <a:xfrm>
            <a:off x="477117" y="5562602"/>
            <a:ext cx="426053" cy="38715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2700" dist="12700" dir="2700000" algn="tl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5</a:t>
            </a:r>
            <a:endParaRPr lang="en-US" sz="1400" b="1" dirty="0"/>
          </a:p>
        </p:txBody>
      </p:sp>
      <p:sp>
        <p:nvSpPr>
          <p:cNvPr id="18" name="Rectangle 17"/>
          <p:cNvSpPr/>
          <p:nvPr/>
        </p:nvSpPr>
        <p:spPr>
          <a:xfrm>
            <a:off x="1021857" y="5527013"/>
            <a:ext cx="76732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Beware of </a:t>
            </a:r>
            <a:r>
              <a:rPr lang="en-US" sz="1600" dirty="0" smtClean="0"/>
              <a:t>hyperlink-ridden </a:t>
            </a:r>
            <a:r>
              <a:rPr lang="en-US" sz="1600" dirty="0"/>
              <a:t>agreements with terms that can change without notice or </a:t>
            </a:r>
            <a:r>
              <a:rPr lang="en-US" sz="1600" dirty="0" smtClean="0"/>
              <a:t>your knowledge.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32122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4" y="117090"/>
            <a:ext cx="8620125" cy="877887"/>
          </a:xfrm>
        </p:spPr>
        <p:txBody>
          <a:bodyPr/>
          <a:lstStyle/>
          <a:p>
            <a:r>
              <a:rPr lang="en-CA" dirty="0"/>
              <a:t>Examining </a:t>
            </a:r>
            <a:r>
              <a:rPr lang="en-CA" dirty="0" smtClean="0"/>
              <a:t>VMware’s </a:t>
            </a:r>
            <a:r>
              <a:rPr lang="en-CA" dirty="0"/>
              <a:t>vendor profile </a:t>
            </a:r>
          </a:p>
        </p:txBody>
      </p:sp>
      <p:sp>
        <p:nvSpPr>
          <p:cNvPr id="4" name="TextBox 14"/>
          <p:cNvSpPr txBox="1"/>
          <p:nvPr/>
        </p:nvSpPr>
        <p:spPr>
          <a:xfrm>
            <a:off x="257174" y="1360803"/>
            <a:ext cx="8446151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CA" sz="2000" b="1" dirty="0">
                <a:solidFill>
                  <a:schemeClr val="accent2"/>
                </a:solidFill>
              </a:rPr>
              <a:t>Turbonomics conducted a vendor profile on major </a:t>
            </a:r>
            <a:r>
              <a:rPr lang="en-CA" sz="2000" b="1" dirty="0" smtClean="0">
                <a:solidFill>
                  <a:schemeClr val="accent2"/>
                </a:solidFill>
              </a:rPr>
              <a:t>vendors, </a:t>
            </a:r>
            <a:r>
              <a:rPr lang="en-CA" sz="2000" b="1" dirty="0">
                <a:solidFill>
                  <a:schemeClr val="accent2"/>
                </a:solidFill>
              </a:rPr>
              <a:t>focusing on licensing and </a:t>
            </a:r>
            <a:r>
              <a:rPr lang="en-CA" sz="2000" b="1" dirty="0" smtClean="0">
                <a:solidFill>
                  <a:schemeClr val="accent2"/>
                </a:solidFill>
              </a:rPr>
              <a:t>compliance; it </a:t>
            </a:r>
            <a:r>
              <a:rPr lang="en-CA" sz="2000" b="1" dirty="0">
                <a:solidFill>
                  <a:schemeClr val="accent2"/>
                </a:solidFill>
              </a:rPr>
              <a:t>illustrated the following results: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54198" y="6148780"/>
            <a:ext cx="1647653" cy="24622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CA" sz="1000" dirty="0"/>
              <a:t>Source: </a:t>
            </a:r>
            <a:r>
              <a:rPr lang="en-CA" sz="1000" dirty="0">
                <a:hlinkClick r:id="rId2"/>
              </a:rPr>
              <a:t>Turbonomics</a:t>
            </a:r>
            <a:endParaRPr lang="en-CA" sz="1000" dirty="0"/>
          </a:p>
        </p:txBody>
      </p:sp>
      <p:graphicFrame>
        <p:nvGraphicFramePr>
          <p:cNvPr id="19" name="Chart 18"/>
          <p:cNvGraphicFramePr/>
          <p:nvPr>
            <p:extLst>
              <p:ext uri="{D42A27DB-BD31-4B8C-83A1-F6EECF244321}">
                <p14:modId xmlns:p14="http://schemas.microsoft.com/office/powerpoint/2010/main" val="3752158141"/>
              </p:ext>
            </p:extLst>
          </p:nvPr>
        </p:nvGraphicFramePr>
        <p:xfrm>
          <a:off x="4572523" y="2517130"/>
          <a:ext cx="4414945" cy="3040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-447523" y="2332709"/>
            <a:ext cx="5020046" cy="3651154"/>
            <a:chOff x="-205149" y="2315087"/>
            <a:chExt cx="4861810" cy="3061234"/>
          </a:xfrm>
        </p:grpSpPr>
        <p:graphicFrame>
          <p:nvGraphicFramePr>
            <p:cNvPr id="15" name="Chart 14"/>
            <p:cNvGraphicFramePr/>
            <p:nvPr>
              <p:extLst>
                <p:ext uri="{D42A27DB-BD31-4B8C-83A1-F6EECF244321}">
                  <p14:modId xmlns:p14="http://schemas.microsoft.com/office/powerpoint/2010/main" val="650453319"/>
                </p:ext>
              </p:extLst>
            </p:nvPr>
          </p:nvGraphicFramePr>
          <p:xfrm>
            <a:off x="-205149" y="2315087"/>
            <a:ext cx="4861810" cy="281687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0" name="TextBox 19"/>
            <p:cNvSpPr txBox="1"/>
            <p:nvPr/>
          </p:nvSpPr>
          <p:spPr>
            <a:xfrm>
              <a:off x="1903751" y="5144077"/>
              <a:ext cx="794478" cy="232244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r>
                <a:rPr lang="en-CA" sz="1200" i="1" dirty="0"/>
                <a:t>N</a:t>
              </a:r>
              <a:r>
                <a:rPr lang="en-CA" sz="1200" i="1" dirty="0" smtClean="0"/>
                <a:t>=989</a:t>
              </a:r>
              <a:endParaRPr lang="en-CA" sz="1200" i="1" dirty="0"/>
            </a:p>
          </p:txBody>
        </p:sp>
      </p:grp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A235C3E2-071F-4D93-9D83-139A16494BB2}"/>
              </a:ext>
            </a:extLst>
          </p:cNvPr>
          <p:cNvCxnSpPr/>
          <p:nvPr/>
        </p:nvCxnSpPr>
        <p:spPr>
          <a:xfrm>
            <a:off x="4440319" y="2517130"/>
            <a:ext cx="0" cy="3248998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462491" y="5585674"/>
            <a:ext cx="849291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CA" sz="1200" i="1" dirty="0"/>
              <a:t>N</a:t>
            </a:r>
            <a:r>
              <a:rPr lang="en-CA" sz="1200" i="1" dirty="0" smtClean="0"/>
              <a:t>=812</a:t>
            </a:r>
            <a:endParaRPr lang="en-CA" sz="1200" i="1" dirty="0"/>
          </a:p>
        </p:txBody>
      </p:sp>
    </p:spTree>
    <p:extLst>
      <p:ext uri="{BB962C8B-B14F-4D97-AF65-F5344CB8AC3E}">
        <p14:creationId xmlns:p14="http://schemas.microsoft.com/office/powerpoint/2010/main" val="1491186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As </a:t>
            </a:r>
            <a:r>
              <a:rPr lang="en-CA" dirty="0" smtClean="0"/>
              <a:t>VMware’s </a:t>
            </a:r>
            <a:r>
              <a:rPr lang="en-CA" dirty="0"/>
              <a:t>dominance continues to grow, audits will increase to maintain revenue growth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79569" y="2482049"/>
            <a:ext cx="4161014" cy="3301807"/>
            <a:chOff x="279569" y="2481571"/>
            <a:chExt cx="4640708" cy="3625870"/>
          </a:xfrm>
        </p:grpSpPr>
        <p:sp>
          <p:nvSpPr>
            <p:cNvPr id="4" name="TextBox 14"/>
            <p:cNvSpPr txBox="1"/>
            <p:nvPr/>
          </p:nvSpPr>
          <p:spPr>
            <a:xfrm>
              <a:off x="279569" y="2481571"/>
              <a:ext cx="4640708" cy="811162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r>
                <a:rPr lang="en-CA" sz="1400" dirty="0"/>
                <a:t>When asked to rate </a:t>
              </a:r>
              <a:r>
                <a:rPr lang="en-CA" sz="1400" dirty="0" smtClean="0"/>
                <a:t>VMware </a:t>
              </a:r>
              <a:r>
                <a:rPr lang="en-CA" sz="1400" dirty="0"/>
                <a:t>on each of the following aspects of </a:t>
              </a:r>
              <a:r>
                <a:rPr lang="en-CA" sz="1400" dirty="0" smtClean="0"/>
                <a:t>its </a:t>
              </a:r>
              <a:r>
                <a:rPr lang="en-CA" sz="1400" dirty="0"/>
                <a:t>software licensing </a:t>
              </a:r>
              <a:r>
                <a:rPr lang="en-CA" sz="1400" dirty="0" smtClean="0"/>
                <a:t>model (1=Poor </a:t>
              </a:r>
              <a:r>
                <a:rPr lang="en-CA" sz="1400" dirty="0"/>
                <a:t>and </a:t>
              </a:r>
              <a:r>
                <a:rPr lang="en-CA" sz="1400" dirty="0" smtClean="0"/>
                <a:t>4=Excellent), the results were:</a:t>
              </a:r>
              <a:endParaRPr lang="en-CA" sz="1400" dirty="0"/>
            </a:p>
          </p:txBody>
        </p:sp>
        <p:graphicFrame>
          <p:nvGraphicFramePr>
            <p:cNvPr id="11" name="Diagram 10"/>
            <p:cNvGraphicFramePr/>
            <p:nvPr>
              <p:extLst>
                <p:ext uri="{D42A27DB-BD31-4B8C-83A1-F6EECF244321}">
                  <p14:modId xmlns:p14="http://schemas.microsoft.com/office/powerpoint/2010/main" val="1542214363"/>
                </p:ext>
              </p:extLst>
            </p:nvPr>
          </p:nvGraphicFramePr>
          <p:xfrm>
            <a:off x="279569" y="3448816"/>
            <a:ext cx="4479718" cy="265862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</p:grpSp>
      <p:grpSp>
        <p:nvGrpSpPr>
          <p:cNvPr id="18" name="Group 17"/>
          <p:cNvGrpSpPr/>
          <p:nvPr/>
        </p:nvGrpSpPr>
        <p:grpSpPr>
          <a:xfrm>
            <a:off x="4296234" y="2379644"/>
            <a:ext cx="5197238" cy="3490871"/>
            <a:chOff x="4141998" y="2831508"/>
            <a:chExt cx="4861810" cy="3098043"/>
          </a:xfrm>
        </p:grpSpPr>
        <p:graphicFrame>
          <p:nvGraphicFramePr>
            <p:cNvPr id="17" name="Chart 16"/>
            <p:cNvGraphicFramePr/>
            <p:nvPr>
              <p:extLst>
                <p:ext uri="{D42A27DB-BD31-4B8C-83A1-F6EECF244321}">
                  <p14:modId xmlns:p14="http://schemas.microsoft.com/office/powerpoint/2010/main" val="4236251279"/>
                </p:ext>
              </p:extLst>
            </p:nvPr>
          </p:nvGraphicFramePr>
          <p:xfrm>
            <a:off x="4141998" y="2831508"/>
            <a:ext cx="4861810" cy="281687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>
              <a:off x="6355831" y="5683723"/>
              <a:ext cx="794478" cy="245828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r>
                <a:rPr lang="en-CA" sz="1200" i="1" dirty="0" smtClean="0"/>
                <a:t>N=812</a:t>
              </a:r>
              <a:endParaRPr lang="en-CA" sz="1200" i="1" dirty="0"/>
            </a:p>
          </p:txBody>
        </p:sp>
      </p:grpSp>
      <p:sp>
        <p:nvSpPr>
          <p:cNvPr id="20" name="TextBox 14"/>
          <p:cNvSpPr txBox="1"/>
          <p:nvPr/>
        </p:nvSpPr>
        <p:spPr>
          <a:xfrm>
            <a:off x="257174" y="1275608"/>
            <a:ext cx="8489978" cy="73866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CA" sz="1400" b="1" dirty="0"/>
              <a:t>As </a:t>
            </a:r>
            <a:r>
              <a:rPr lang="en-CA" sz="1400" b="1" dirty="0" smtClean="0"/>
              <a:t>VMware </a:t>
            </a:r>
            <a:r>
              <a:rPr lang="en-CA" sz="1400" b="1" dirty="0"/>
              <a:t>reaches its saturation point in the marketplace, revenue growth will continue upwards through </a:t>
            </a:r>
            <a:r>
              <a:rPr lang="en-CA" sz="1400" b="1" dirty="0" smtClean="0"/>
              <a:t>license </a:t>
            </a:r>
            <a:r>
              <a:rPr lang="en-CA" sz="1400" b="1" dirty="0"/>
              <a:t>compliance and audits. Being prepared by conducting internal audits and having accurate data can mitigate risk and adverse findings. 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A235C3E2-071F-4D93-9D83-139A16494BB2}"/>
              </a:ext>
            </a:extLst>
          </p:cNvPr>
          <p:cNvCxnSpPr/>
          <p:nvPr/>
        </p:nvCxnSpPr>
        <p:spPr>
          <a:xfrm>
            <a:off x="4627607" y="2550181"/>
            <a:ext cx="0" cy="3248998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654198" y="6148780"/>
            <a:ext cx="1647653" cy="2308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CA" sz="900" dirty="0"/>
              <a:t>Source: </a:t>
            </a:r>
            <a:r>
              <a:rPr lang="en-CA" sz="900" dirty="0">
                <a:hlinkClick r:id="rId8"/>
              </a:rPr>
              <a:t>Turbonomics</a:t>
            </a:r>
            <a:endParaRPr lang="en-CA" sz="900" dirty="0"/>
          </a:p>
        </p:txBody>
      </p:sp>
      <p:sp>
        <p:nvSpPr>
          <p:cNvPr id="24" name="TextBox 23"/>
          <p:cNvSpPr txBox="1"/>
          <p:nvPr/>
        </p:nvSpPr>
        <p:spPr>
          <a:xfrm>
            <a:off x="1863255" y="5905638"/>
            <a:ext cx="849291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CA" sz="1200" i="1" dirty="0" smtClean="0"/>
              <a:t>N=812</a:t>
            </a:r>
            <a:endParaRPr lang="en-CA" sz="1200" i="1" dirty="0"/>
          </a:p>
        </p:txBody>
      </p:sp>
    </p:spTree>
    <p:extLst>
      <p:ext uri="{BB962C8B-B14F-4D97-AF65-F5344CB8AC3E}">
        <p14:creationId xmlns:p14="http://schemas.microsoft.com/office/powerpoint/2010/main" val="4136562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Consider your route forward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xmlns="" id="{8C3C84FA-CAC6-434C-ACBE-4A63EA9FA2B8}"/>
              </a:ext>
            </a:extLst>
          </p:cNvPr>
          <p:cNvSpPr/>
          <p:nvPr/>
        </p:nvSpPr>
        <p:spPr>
          <a:xfrm>
            <a:off x="760022" y="2605698"/>
            <a:ext cx="3876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Is licensing managed for compliance? Are internal audits conducted so </a:t>
            </a:r>
            <a:r>
              <a:rPr lang="en-US" sz="1200" dirty="0" smtClean="0">
                <a:solidFill>
                  <a:srgbClr val="000000"/>
                </a:solidFill>
              </a:rPr>
              <a:t>you have accurate </a:t>
            </a:r>
            <a:r>
              <a:rPr lang="en-US" sz="1200" dirty="0">
                <a:solidFill>
                  <a:srgbClr val="000000"/>
                </a:solidFill>
              </a:rPr>
              <a:t>results? </a:t>
            </a:r>
          </a:p>
        </p:txBody>
      </p:sp>
      <p:sp>
        <p:nvSpPr>
          <p:cNvPr id="4" name="Rectangle 3"/>
          <p:cNvSpPr/>
          <p:nvPr/>
        </p:nvSpPr>
        <p:spPr>
          <a:xfrm>
            <a:off x="370171" y="2574447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sym typeface="Wingdings" panose="05000000000000000000" pitchFamily="2" charset="2"/>
              </a:rPr>
              <a:t></a:t>
            </a:r>
            <a:endParaRPr lang="en-CA" dirty="0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8C3C84FA-CAC6-434C-ACBE-4A63EA9FA2B8}"/>
              </a:ext>
            </a:extLst>
          </p:cNvPr>
          <p:cNvSpPr/>
          <p:nvPr/>
        </p:nvSpPr>
        <p:spPr>
          <a:xfrm>
            <a:off x="760021" y="3216649"/>
            <a:ext cx="38861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Have the product use rights been examined for terms and conditions such as geographic rights? Some </a:t>
            </a:r>
            <a:r>
              <a:rPr lang="en-US" sz="1200" dirty="0" smtClean="0">
                <a:solidFill>
                  <a:srgbClr val="000000"/>
                </a:solidFill>
              </a:rPr>
              <a:t>T&amp;Cs </a:t>
            </a:r>
            <a:r>
              <a:rPr lang="en-US" sz="1200" dirty="0">
                <a:solidFill>
                  <a:srgbClr val="000000"/>
                </a:solidFill>
              </a:rPr>
              <a:t>may change over time due </a:t>
            </a:r>
            <a:r>
              <a:rPr lang="en-US" sz="1200" dirty="0" smtClean="0">
                <a:solidFill>
                  <a:srgbClr val="000000"/>
                </a:solidFill>
              </a:rPr>
              <a:t>to hyperlinked </a:t>
            </a:r>
            <a:r>
              <a:rPr lang="en-US" sz="1200" dirty="0">
                <a:solidFill>
                  <a:srgbClr val="000000"/>
                </a:solidFill>
              </a:rPr>
              <a:t>references </a:t>
            </a:r>
            <a:r>
              <a:rPr lang="en-US" sz="1200" dirty="0" smtClean="0">
                <a:solidFill>
                  <a:srgbClr val="000000"/>
                </a:solidFill>
              </a:rPr>
              <a:t>within </a:t>
            </a:r>
            <a:r>
              <a:rPr lang="en-US" sz="1200" dirty="0">
                <a:solidFill>
                  <a:srgbClr val="000000"/>
                </a:solidFill>
              </a:rPr>
              <a:t>commercial </a:t>
            </a:r>
            <a:r>
              <a:rPr lang="en-US" sz="1200" dirty="0" smtClean="0">
                <a:solidFill>
                  <a:srgbClr val="000000"/>
                </a:solidFill>
              </a:rPr>
              <a:t>documents.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0171" y="3204936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sym typeface="Wingdings" panose="05000000000000000000" pitchFamily="2" charset="2"/>
              </a:rPr>
              <a:t></a:t>
            </a:r>
            <a:endParaRPr lang="en-CA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C3C84FA-CAC6-434C-ACBE-4A63EA9FA2B8}"/>
              </a:ext>
            </a:extLst>
          </p:cNvPr>
          <p:cNvSpPr/>
          <p:nvPr/>
        </p:nvSpPr>
        <p:spPr>
          <a:xfrm>
            <a:off x="760021" y="4216104"/>
            <a:ext cx="38861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How </a:t>
            </a:r>
            <a:r>
              <a:rPr lang="en-US" sz="1200" dirty="0" smtClean="0">
                <a:solidFill>
                  <a:srgbClr val="000000"/>
                </a:solidFill>
              </a:rPr>
              <a:t>are </a:t>
            </a:r>
            <a:r>
              <a:rPr lang="en-US" sz="1200" dirty="0">
                <a:solidFill>
                  <a:srgbClr val="000000"/>
                </a:solidFill>
              </a:rPr>
              <a:t>Oracle and SQL being used within your </a:t>
            </a:r>
            <a:r>
              <a:rPr lang="en-US" sz="1200" dirty="0" smtClean="0">
                <a:solidFill>
                  <a:srgbClr val="000000"/>
                </a:solidFill>
              </a:rPr>
              <a:t>VMware </a:t>
            </a:r>
            <a:r>
              <a:rPr lang="en-US" sz="1200" dirty="0">
                <a:solidFill>
                  <a:srgbClr val="000000"/>
                </a:solidFill>
              </a:rPr>
              <a:t>environment? This may affect license compliance with Oracle and Microsoft in virtualized environments.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0171" y="4210247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sym typeface="Wingdings" panose="05000000000000000000" pitchFamily="2" charset="2"/>
              </a:rPr>
              <a:t></a:t>
            </a:r>
            <a:endParaRPr lang="en-CA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C3C84FA-CAC6-434C-ACBE-4A63EA9FA2B8}"/>
              </a:ext>
            </a:extLst>
          </p:cNvPr>
          <p:cNvSpPr/>
          <p:nvPr/>
        </p:nvSpPr>
        <p:spPr>
          <a:xfrm>
            <a:off x="760021" y="1981033"/>
            <a:ext cx="38861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Are you able to accurately discover </a:t>
            </a:r>
            <a:r>
              <a:rPr lang="en-US" sz="1200" dirty="0" smtClean="0">
                <a:solidFill>
                  <a:srgbClr val="000000"/>
                </a:solidFill>
              </a:rPr>
              <a:t>VMware </a:t>
            </a:r>
            <a:r>
              <a:rPr lang="en-US" sz="1200" dirty="0">
                <a:solidFill>
                  <a:srgbClr val="000000"/>
                </a:solidFill>
              </a:rPr>
              <a:t>licensing within your environment?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70171" y="1973350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sym typeface="Wingdings" panose="05000000000000000000" pitchFamily="2" charset="2"/>
              </a:rPr>
              <a:t></a:t>
            </a:r>
            <a:endParaRPr lang="en-CA" dirty="0"/>
          </a:p>
        </p:txBody>
      </p:sp>
      <p:sp>
        <p:nvSpPr>
          <p:cNvPr id="13" name="Rectangle 12"/>
          <p:cNvSpPr/>
          <p:nvPr/>
        </p:nvSpPr>
        <p:spPr>
          <a:xfrm>
            <a:off x="370171" y="1163436"/>
            <a:ext cx="83177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CA" sz="1400" b="1" dirty="0"/>
              <a:t>Consider your route forward as contract commitments, license compliance, and terms and conditions differ in structure to perpetual models previously utilized. </a:t>
            </a:r>
            <a:endParaRPr lang="en-CA" sz="1400" b="1" dirty="0">
              <a:cs typeface="Arial"/>
            </a:endParaRPr>
          </a:p>
        </p:txBody>
      </p:sp>
      <p:sp>
        <p:nvSpPr>
          <p:cNvPr id="23" name="Text Placeholder 12">
            <a:extLst>
              <a:ext uri="{FF2B5EF4-FFF2-40B4-BE49-F238E27FC236}">
                <a16:creationId xmlns:a16="http://schemas.microsoft.com/office/drawing/2014/main" xmlns="" id="{9BCB9EF4-CCA4-42F9-B9D5-926A451BBF6D}"/>
              </a:ext>
            </a:extLst>
          </p:cNvPr>
          <p:cNvSpPr txBox="1">
            <a:spLocks/>
          </p:cNvSpPr>
          <p:nvPr/>
        </p:nvSpPr>
        <p:spPr>
          <a:xfrm>
            <a:off x="370171" y="5807113"/>
            <a:ext cx="8394129" cy="465729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bg1">
                <a:lumMod val="95000"/>
              </a:schemeClr>
            </a:solidFill>
          </a:ln>
          <a:effectLst>
            <a:outerShdw blurRad="25400" dist="25400" dir="2700000" algn="ctr" rotWithShape="0">
              <a:srgbClr val="000000">
                <a:alpha val="10000"/>
              </a:srgbClr>
            </a:outerShdw>
          </a:effectLst>
        </p:spPr>
        <p:txBody>
          <a:bodyPr lIns="36000" rIns="36000"/>
          <a:lstStyle>
            <a:lvl1pPr marL="18097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50000"/>
              <a:buFont typeface="Arial" pitchFamily="34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4375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lvl="1" indent="0">
              <a:buNone/>
            </a:pPr>
            <a:r>
              <a:rPr lang="en-CA" sz="1100" dirty="0" smtClean="0"/>
              <a:t>VMware </a:t>
            </a:r>
            <a:r>
              <a:rPr lang="en-CA" sz="1100" dirty="0"/>
              <a:t>has </a:t>
            </a:r>
            <a:r>
              <a:rPr lang="en-CA" sz="1100" dirty="0" smtClean="0"/>
              <a:t>a license </a:t>
            </a:r>
            <a:r>
              <a:rPr lang="en-CA" sz="1100" dirty="0">
                <a:hlinkClick r:id="rId2"/>
              </a:rPr>
              <a:t>cost calculator</a:t>
            </a:r>
            <a:r>
              <a:rPr lang="en-CA" sz="1100" dirty="0"/>
              <a:t> and additional licensing documents that can be used to help determine what spend should be.  </a:t>
            </a:r>
            <a:endParaRPr lang="en-CA" sz="1100" dirty="0">
              <a:hlinkClick r:id="rId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37760" y="1865950"/>
            <a:ext cx="39395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Use Info-Tech’s </a:t>
            </a:r>
            <a:r>
              <a:rPr lang="en-US" sz="1400" b="1" dirty="0" smtClean="0"/>
              <a:t>VMware </a:t>
            </a:r>
            <a:r>
              <a:rPr lang="en-US" sz="1400" b="1" dirty="0"/>
              <a:t>toolkit to prepare for your new purchases or contract </a:t>
            </a:r>
            <a:r>
              <a:rPr lang="en-US" sz="1400" b="1" dirty="0" smtClean="0"/>
              <a:t>renewal.</a:t>
            </a:r>
            <a:endParaRPr lang="en-US" sz="1400" b="1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1708" y="2403184"/>
            <a:ext cx="2546435" cy="144979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6598" y="3290545"/>
            <a:ext cx="3251308" cy="104978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6625" y="4097893"/>
            <a:ext cx="2647467" cy="128489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71" y="5514433"/>
            <a:ext cx="3096774" cy="286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2204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a79565a41421d0e5a461827ab8a64c2a6dcf93"/>
  <p:tag name="ISPRING_RESOURCE_PATHS_HASH_2" val="b4f66ad4a07985a5d9c49e97317bbc23e3ea47f"/>
</p:tagLst>
</file>

<file path=ppt/theme/theme1.xml><?xml version="1.0" encoding="utf-8"?>
<a:theme xmlns:a="http://schemas.openxmlformats.org/drawingml/2006/main" name="Theme1">
  <a:themeElements>
    <a:clrScheme name="Harmony">
      <a:dk1>
        <a:srgbClr val="333333"/>
      </a:dk1>
      <a:lt1>
        <a:srgbClr val="FFFFFF"/>
      </a:lt1>
      <a:dk2>
        <a:srgbClr val="333333"/>
      </a:dk2>
      <a:lt2>
        <a:srgbClr val="FFFFFF"/>
      </a:lt2>
      <a:accent1>
        <a:srgbClr val="29475F"/>
      </a:accent1>
      <a:accent2>
        <a:srgbClr val="B0C534"/>
      </a:accent2>
      <a:accent3>
        <a:srgbClr val="96B8D2"/>
      </a:accent3>
      <a:accent4>
        <a:srgbClr val="FFFFFF"/>
      </a:accent4>
      <a:accent5>
        <a:srgbClr val="FFFFFF"/>
      </a:accent5>
      <a:accent6>
        <a:srgbClr val="FFFFFF"/>
      </a:accent6>
      <a:hlink>
        <a:srgbClr val="2576B7"/>
      </a:hlink>
      <a:folHlink>
        <a:srgbClr val="C77709"/>
      </a:folHlink>
    </a:clrScheme>
    <a:fontScheme name="InfoTech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none" rtlCol="0">
        <a:spAutoFit/>
      </a:bodyPr>
      <a:lstStyle>
        <a:defPPr>
          <a:defRPr sz="1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heme1" id="{EBFD412A-D0D7-4935-89A2-AA989FD4DBC8}" vid="{7B7BA5CB-5882-4576-92F3-CD74C431C8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1664</Words>
  <Application>Microsoft Office PowerPoint</Application>
  <PresentationFormat>On-screen Show (4:3)</PresentationFormat>
  <Paragraphs>158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  <vt:variant>
        <vt:lpstr>Custom Shows</vt:lpstr>
      </vt:variant>
      <vt:variant>
        <vt:i4>1</vt:i4>
      </vt:variant>
    </vt:vector>
  </HeadingPairs>
  <TitlesOfParts>
    <vt:vector size="20" baseType="lpstr">
      <vt:lpstr>Arabic Typesetting</vt:lpstr>
      <vt:lpstr>Arial</vt:lpstr>
      <vt:lpstr>Calibri</vt:lpstr>
      <vt:lpstr>Georgia</vt:lpstr>
      <vt:lpstr>Open Sans</vt:lpstr>
      <vt:lpstr>Roboto Slab Bold</vt:lpstr>
      <vt:lpstr>Wingdings</vt:lpstr>
      <vt:lpstr>Theme1</vt:lpstr>
      <vt:lpstr>PowerPoint Presentation</vt:lpstr>
      <vt:lpstr>PowerPoint Presentation</vt:lpstr>
      <vt:lpstr>Our understanding of the problem</vt:lpstr>
      <vt:lpstr>Executive summary</vt:lpstr>
      <vt:lpstr>The aim of this blueprint is to provide a foundational understanding of VMware</vt:lpstr>
      <vt:lpstr>Learn the “VMware way” whether you are reviewing existing spend or considering the purchase of new products</vt:lpstr>
      <vt:lpstr>Examining VMware’s vendor profile </vt:lpstr>
      <vt:lpstr>As VMware’s dominance continues to grow, audits will increase to maintain revenue growth</vt:lpstr>
      <vt:lpstr>Consider your route forward</vt:lpstr>
      <vt:lpstr>Apply licensing best practices and examine the potential for cost savings through an unbiased third-party perspective</vt:lpstr>
      <vt:lpstr>Explore VMware Licensing and Optimize Spend – project overview</vt:lpstr>
      <vt:lpstr>Custom Show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2018-05-30T15:00:17Z</dcterms:modified>
</cp:coreProperties>
</file>