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97" r:id="rId2"/>
  </p:sldMasterIdLst>
  <p:notesMasterIdLst>
    <p:notesMasterId r:id="rId15"/>
  </p:notesMasterIdLst>
  <p:handoutMasterIdLst>
    <p:handoutMasterId r:id="rId16"/>
  </p:handoutMasterIdLst>
  <p:sldIdLst>
    <p:sldId id="554" r:id="rId3"/>
    <p:sldId id="678" r:id="rId4"/>
    <p:sldId id="679" r:id="rId5"/>
    <p:sldId id="680" r:id="rId6"/>
    <p:sldId id="889" r:id="rId7"/>
    <p:sldId id="831" r:id="rId8"/>
    <p:sldId id="862" r:id="rId9"/>
    <p:sldId id="850" r:id="rId10"/>
    <p:sldId id="638" r:id="rId11"/>
    <p:sldId id="496" r:id="rId12"/>
    <p:sldId id="890" r:id="rId13"/>
    <p:sldId id="891" r:id="rId14"/>
  </p:sldIdLst>
  <p:sldSz cx="9144000" cy="6858000" type="screen4x3"/>
  <p:notesSz cx="6950075" cy="9236075"/>
  <p:custShowLst>
    <p:custShow name="Custom Show 1" id="0">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115"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A75"/>
    <a:srgbClr val="D9D9D9"/>
    <a:srgbClr val="CBDBE8"/>
    <a:srgbClr val="CCD3D9"/>
    <a:srgbClr val="D8D8D8"/>
    <a:srgbClr val="3D4952"/>
    <a:srgbClr val="8395A5"/>
    <a:srgbClr val="5C6D7B"/>
    <a:srgbClr val="2947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187" autoAdjust="0"/>
    <p:restoredTop sz="96586" autoAdjust="0"/>
  </p:normalViewPr>
  <p:slideViewPr>
    <p:cSldViewPr snapToGrid="0">
      <p:cViewPr varScale="1">
        <p:scale>
          <a:sx n="122" d="100"/>
          <a:sy n="122" d="100"/>
        </p:scale>
        <p:origin x="20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44"/>
    </p:cViewPr>
  </p:sorterViewPr>
  <p:notesViewPr>
    <p:cSldViewPr snapToGrid="0">
      <p:cViewPr varScale="1">
        <p:scale>
          <a:sx n="68" d="100"/>
          <a:sy n="68" d="100"/>
        </p:scale>
        <p:origin x="300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mn-lt"/>
                <a:ea typeface="+mn-ea"/>
                <a:cs typeface="+mn-cs"/>
              </a:defRPr>
            </a:pPr>
            <a:r>
              <a:rPr lang="en-CA" sz="1100" b="1" cap="none" dirty="0" smtClean="0">
                <a:solidFill>
                  <a:schemeClr val="tx1"/>
                </a:solidFill>
                <a:latin typeface="+mn-lt"/>
              </a:rPr>
              <a:t>Per capita cost by industry classification of benchmarked companies</a:t>
            </a:r>
            <a:endParaRPr lang="en-CA" sz="1100" b="1" cap="none" dirty="0">
              <a:solidFill>
                <a:schemeClr val="tx1"/>
              </a:solidFill>
              <a:latin typeface="+mn-lt"/>
            </a:endParaRPr>
          </a:p>
        </c:rich>
      </c:tx>
      <c:layout>
        <c:manualLayout>
          <c:xMode val="edge"/>
          <c:yMode val="edge"/>
          <c:x val="0.19459644849357766"/>
          <c:y val="2.2329532917160069E-2"/>
        </c:manualLayout>
      </c:layout>
      <c:overlay val="0"/>
      <c:spPr>
        <a:noFill/>
        <a:ln>
          <a:noFill/>
        </a:ln>
        <a:effectLst/>
      </c:spPr>
      <c:txPr>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244776603436543"/>
          <c:y val="0.12837051161641269"/>
          <c:w val="0.67855066916184648"/>
          <c:h val="0.74568528684409141"/>
        </c:manualLayout>
      </c:layout>
      <c:barChart>
        <c:barDir val="bar"/>
        <c:grouping val="clustered"/>
        <c:varyColors val="0"/>
        <c:ser>
          <c:idx val="0"/>
          <c:order val="0"/>
          <c:tx>
            <c:strRef>
              <c:f>Sheet1!$B$1</c:f>
              <c:strCache>
                <c:ptCount val="1"/>
                <c:pt idx="0">
                  <c:v>Per capita cost by industry</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Sheet1!$A$2:$A$17</c:f>
              <c:strCache>
                <c:ptCount val="16"/>
                <c:pt idx="0">
                  <c:v>Public</c:v>
                </c:pt>
                <c:pt idx="1">
                  <c:v>Research</c:v>
                </c:pt>
                <c:pt idx="2">
                  <c:v>Media</c:v>
                </c:pt>
                <c:pt idx="3">
                  <c:v>Transportation</c:v>
                </c:pt>
                <c:pt idx="4">
                  <c:v>Hospitality</c:v>
                </c:pt>
                <c:pt idx="5">
                  <c:v>Entertainment</c:v>
                </c:pt>
                <c:pt idx="6">
                  <c:v>Consumer</c:v>
                </c:pt>
                <c:pt idx="7">
                  <c:v>Energy </c:v>
                </c:pt>
                <c:pt idx="8">
                  <c:v>Industrial</c:v>
                </c:pt>
                <c:pt idx="9">
                  <c:v>Retail</c:v>
                </c:pt>
                <c:pt idx="10">
                  <c:v>Technology</c:v>
                </c:pt>
                <c:pt idx="11">
                  <c:v>Education</c:v>
                </c:pt>
                <c:pt idx="12">
                  <c:v>Services</c:v>
                </c:pt>
                <c:pt idx="13">
                  <c:v>Financial</c:v>
                </c:pt>
                <c:pt idx="14">
                  <c:v>Pharmaceutical </c:v>
                </c:pt>
                <c:pt idx="15">
                  <c:v>Health</c:v>
                </c:pt>
              </c:strCache>
            </c:strRef>
          </c:cat>
          <c:val>
            <c:numRef>
              <c:f>Sheet1!$B$2:$B$17</c:f>
              <c:numCache>
                <c:formatCode>"$"#,##0_);[Red]\("$"#,##0\)</c:formatCode>
                <c:ptCount val="16"/>
                <c:pt idx="0">
                  <c:v>71</c:v>
                </c:pt>
                <c:pt idx="1">
                  <c:v>101</c:v>
                </c:pt>
                <c:pt idx="2">
                  <c:v>119</c:v>
                </c:pt>
                <c:pt idx="3">
                  <c:v>123</c:v>
                </c:pt>
                <c:pt idx="4">
                  <c:v>124</c:v>
                </c:pt>
                <c:pt idx="5">
                  <c:v>131</c:v>
                </c:pt>
                <c:pt idx="6">
                  <c:v>132</c:v>
                </c:pt>
                <c:pt idx="7">
                  <c:v>137</c:v>
                </c:pt>
                <c:pt idx="8">
                  <c:v>149</c:v>
                </c:pt>
                <c:pt idx="9">
                  <c:v>154</c:v>
                </c:pt>
                <c:pt idx="10">
                  <c:v>165</c:v>
                </c:pt>
                <c:pt idx="11">
                  <c:v>200</c:v>
                </c:pt>
                <c:pt idx="12">
                  <c:v>223</c:v>
                </c:pt>
                <c:pt idx="13">
                  <c:v>245</c:v>
                </c:pt>
                <c:pt idx="14">
                  <c:v>298</c:v>
                </c:pt>
                <c:pt idx="15">
                  <c:v>380</c:v>
                </c:pt>
              </c:numCache>
            </c:numRef>
          </c:val>
        </c:ser>
        <c:dLbls>
          <c:showLegendKey val="0"/>
          <c:showVal val="0"/>
          <c:showCatName val="0"/>
          <c:showSerName val="0"/>
          <c:showPercent val="0"/>
          <c:showBubbleSize val="0"/>
        </c:dLbls>
        <c:gapWidth val="326"/>
        <c:overlap val="-58"/>
        <c:axId val="702995008"/>
        <c:axId val="702995400"/>
      </c:barChart>
      <c:catAx>
        <c:axId val="70299500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2995400"/>
        <c:crosses val="autoZero"/>
        <c:auto val="1"/>
        <c:lblAlgn val="ctr"/>
        <c:lblOffset val="100"/>
        <c:noMultiLvlLbl val="0"/>
      </c:catAx>
      <c:valAx>
        <c:axId val="702995400"/>
        <c:scaling>
          <c:orientation val="minMax"/>
          <c:max val="400"/>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995008"/>
        <c:crosses val="autoZero"/>
        <c:crossBetween val="between"/>
      </c:valAx>
      <c:spPr>
        <a:solidFill>
          <a:schemeClr val="accent3">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32373-9585-4806-96E8-C60B0335FF7D}" type="doc">
      <dgm:prSet loTypeId="urn:microsoft.com/office/officeart/2005/8/layout/pyramid1" loCatId="pyramid" qsTypeId="urn:microsoft.com/office/officeart/2005/8/quickstyle/simple1" qsCatId="simple" csTypeId="urn:microsoft.com/office/officeart/2005/8/colors/accent1_3" csCatId="accent1" phldr="1"/>
      <dgm:spPr/>
    </dgm:pt>
    <dgm:pt modelId="{974A3540-2446-4EC4-8AE4-931B9E8D1471}">
      <dgm:prSet phldrT="[Text]"/>
      <dgm:spPr/>
      <dgm:t>
        <a:bodyPr/>
        <a:lstStyle/>
        <a:p>
          <a:endParaRPr lang="en-CA" dirty="0"/>
        </a:p>
      </dgm:t>
    </dgm:pt>
    <dgm:pt modelId="{4DFE710A-A44B-4584-A477-3659ED33ABF6}" type="parTrans" cxnId="{58C51167-4FDB-402A-B0B7-68F354B63552}">
      <dgm:prSet/>
      <dgm:spPr/>
      <dgm:t>
        <a:bodyPr/>
        <a:lstStyle/>
        <a:p>
          <a:endParaRPr lang="en-CA"/>
        </a:p>
      </dgm:t>
    </dgm:pt>
    <dgm:pt modelId="{B2C6019A-2A68-4635-A067-297555222953}" type="sibTrans" cxnId="{58C51167-4FDB-402A-B0B7-68F354B63552}">
      <dgm:prSet/>
      <dgm:spPr/>
      <dgm:t>
        <a:bodyPr/>
        <a:lstStyle/>
        <a:p>
          <a:endParaRPr lang="en-CA"/>
        </a:p>
      </dgm:t>
    </dgm:pt>
    <dgm:pt modelId="{B02F903C-6710-4E09-9DB0-2040925ABDFC}">
      <dgm:prSet/>
      <dgm:spPr/>
      <dgm:t>
        <a:bodyPr/>
        <a:lstStyle/>
        <a:p>
          <a:endParaRPr lang="en-CA" dirty="0"/>
        </a:p>
      </dgm:t>
    </dgm:pt>
    <dgm:pt modelId="{8E3BA282-8410-4C78-B701-7C32C2882DDD}" type="parTrans" cxnId="{252FC43E-BCCB-4DBC-8539-F76EB2FAF37D}">
      <dgm:prSet/>
      <dgm:spPr/>
      <dgm:t>
        <a:bodyPr/>
        <a:lstStyle/>
        <a:p>
          <a:endParaRPr lang="en-CA"/>
        </a:p>
      </dgm:t>
    </dgm:pt>
    <dgm:pt modelId="{793B64D0-62EB-4B6B-9FA2-0F7EF5B70FC0}" type="sibTrans" cxnId="{252FC43E-BCCB-4DBC-8539-F76EB2FAF37D}">
      <dgm:prSet/>
      <dgm:spPr/>
      <dgm:t>
        <a:bodyPr/>
        <a:lstStyle/>
        <a:p>
          <a:endParaRPr lang="en-CA"/>
        </a:p>
      </dgm:t>
    </dgm:pt>
    <dgm:pt modelId="{5FA6503D-6C4F-4B0B-B340-D7B5F9D3F03E}">
      <dgm:prSet/>
      <dgm:spPr/>
      <dgm:t>
        <a:bodyPr/>
        <a:lstStyle/>
        <a:p>
          <a:endParaRPr lang="en-CA" dirty="0"/>
        </a:p>
      </dgm:t>
    </dgm:pt>
    <dgm:pt modelId="{9A8481F6-4CDF-4AD5-9F70-836C887BFE54}" type="parTrans" cxnId="{1DB65126-EE2A-4AB5-9C42-22BECBF91FD3}">
      <dgm:prSet/>
      <dgm:spPr/>
      <dgm:t>
        <a:bodyPr/>
        <a:lstStyle/>
        <a:p>
          <a:endParaRPr lang="en-CA"/>
        </a:p>
      </dgm:t>
    </dgm:pt>
    <dgm:pt modelId="{86A3548A-721E-4D55-8F33-2B8CC65AFF7C}" type="sibTrans" cxnId="{1DB65126-EE2A-4AB5-9C42-22BECBF91FD3}">
      <dgm:prSet/>
      <dgm:spPr/>
      <dgm:t>
        <a:bodyPr/>
        <a:lstStyle/>
        <a:p>
          <a:endParaRPr lang="en-CA"/>
        </a:p>
      </dgm:t>
    </dgm:pt>
    <dgm:pt modelId="{DF7B0745-80EE-411D-8C2A-4C8727DD6C83}">
      <dgm:prSet/>
      <dgm:spPr/>
      <dgm:t>
        <a:bodyPr/>
        <a:lstStyle/>
        <a:p>
          <a:endParaRPr lang="en-CA" dirty="0"/>
        </a:p>
      </dgm:t>
    </dgm:pt>
    <dgm:pt modelId="{830D6EE0-A96E-49FC-83BF-16AFF8026ECC}" type="sibTrans" cxnId="{58C802E2-A173-4734-A232-BDF363E5504A}">
      <dgm:prSet/>
      <dgm:spPr/>
      <dgm:t>
        <a:bodyPr/>
        <a:lstStyle/>
        <a:p>
          <a:endParaRPr lang="en-CA"/>
        </a:p>
      </dgm:t>
    </dgm:pt>
    <dgm:pt modelId="{66F6E4EB-2301-48BE-B421-0495384E490E}" type="parTrans" cxnId="{58C802E2-A173-4734-A232-BDF363E5504A}">
      <dgm:prSet/>
      <dgm:spPr/>
      <dgm:t>
        <a:bodyPr/>
        <a:lstStyle/>
        <a:p>
          <a:endParaRPr lang="en-CA"/>
        </a:p>
      </dgm:t>
    </dgm:pt>
    <dgm:pt modelId="{73E8AEB4-784B-47C6-9B7A-9607C4A71685}">
      <dgm:prSet/>
      <dgm:spPr/>
      <dgm:t>
        <a:bodyPr/>
        <a:lstStyle/>
        <a:p>
          <a:endParaRPr lang="en-CA" dirty="0"/>
        </a:p>
      </dgm:t>
    </dgm:pt>
    <dgm:pt modelId="{1DDD029A-28A8-487F-A45F-F268EAD39653}" type="parTrans" cxnId="{BD1D5144-DB5A-4DA3-8F04-8A17B3011AB5}">
      <dgm:prSet/>
      <dgm:spPr/>
      <dgm:t>
        <a:bodyPr/>
        <a:lstStyle/>
        <a:p>
          <a:endParaRPr lang="en-CA"/>
        </a:p>
      </dgm:t>
    </dgm:pt>
    <dgm:pt modelId="{41A34103-FF4D-4784-A6D1-1D5B5749D161}" type="sibTrans" cxnId="{BD1D5144-DB5A-4DA3-8F04-8A17B3011AB5}">
      <dgm:prSet/>
      <dgm:spPr/>
      <dgm:t>
        <a:bodyPr/>
        <a:lstStyle/>
        <a:p>
          <a:endParaRPr lang="en-CA"/>
        </a:p>
      </dgm:t>
    </dgm:pt>
    <dgm:pt modelId="{D1F98C8D-B385-40E0-9FCF-0FF9B35CAC5F}">
      <dgm:prSet/>
      <dgm:spPr/>
      <dgm:t>
        <a:bodyPr/>
        <a:lstStyle/>
        <a:p>
          <a:endParaRPr lang="en-CA" dirty="0"/>
        </a:p>
      </dgm:t>
    </dgm:pt>
    <dgm:pt modelId="{4E84B06C-1846-48A0-9AB6-3EC8A2E66A4C}" type="parTrans" cxnId="{F052A29F-8A4A-4AE7-888D-05DB07F8A8B6}">
      <dgm:prSet/>
      <dgm:spPr/>
      <dgm:t>
        <a:bodyPr/>
        <a:lstStyle/>
        <a:p>
          <a:endParaRPr lang="en-CA"/>
        </a:p>
      </dgm:t>
    </dgm:pt>
    <dgm:pt modelId="{665847F1-A311-42DE-B0E2-DC9EFD5F9D62}" type="sibTrans" cxnId="{F052A29F-8A4A-4AE7-888D-05DB07F8A8B6}">
      <dgm:prSet/>
      <dgm:spPr/>
      <dgm:t>
        <a:bodyPr/>
        <a:lstStyle/>
        <a:p>
          <a:endParaRPr lang="en-CA"/>
        </a:p>
      </dgm:t>
    </dgm:pt>
    <dgm:pt modelId="{C1A80739-3CA5-4435-B5C0-B7927E807B6B}" type="pres">
      <dgm:prSet presAssocID="{E0F32373-9585-4806-96E8-C60B0335FF7D}" presName="Name0" presStyleCnt="0">
        <dgm:presLayoutVars>
          <dgm:dir/>
          <dgm:animLvl val="lvl"/>
          <dgm:resizeHandles val="exact"/>
        </dgm:presLayoutVars>
      </dgm:prSet>
      <dgm:spPr/>
    </dgm:pt>
    <dgm:pt modelId="{A63B638E-4825-4424-AE0B-B3410542B6FE}" type="pres">
      <dgm:prSet presAssocID="{DF7B0745-80EE-411D-8C2A-4C8727DD6C83}" presName="Name8" presStyleCnt="0"/>
      <dgm:spPr/>
    </dgm:pt>
    <dgm:pt modelId="{227ACA59-6138-4E18-A25A-67982CD2901A}" type="pres">
      <dgm:prSet presAssocID="{DF7B0745-80EE-411D-8C2A-4C8727DD6C83}" presName="level" presStyleLbl="node1" presStyleIdx="0" presStyleCnt="6">
        <dgm:presLayoutVars>
          <dgm:chMax val="1"/>
          <dgm:bulletEnabled val="1"/>
        </dgm:presLayoutVars>
      </dgm:prSet>
      <dgm:spPr/>
      <dgm:t>
        <a:bodyPr/>
        <a:lstStyle/>
        <a:p>
          <a:endParaRPr lang="en-CA"/>
        </a:p>
      </dgm:t>
    </dgm:pt>
    <dgm:pt modelId="{83758629-89DD-40A8-8997-286802CCD199}" type="pres">
      <dgm:prSet presAssocID="{DF7B0745-80EE-411D-8C2A-4C8727DD6C83}" presName="levelTx" presStyleLbl="revTx" presStyleIdx="0" presStyleCnt="0">
        <dgm:presLayoutVars>
          <dgm:chMax val="1"/>
          <dgm:bulletEnabled val="1"/>
        </dgm:presLayoutVars>
      </dgm:prSet>
      <dgm:spPr/>
      <dgm:t>
        <a:bodyPr/>
        <a:lstStyle/>
        <a:p>
          <a:endParaRPr lang="en-CA"/>
        </a:p>
      </dgm:t>
    </dgm:pt>
    <dgm:pt modelId="{EB36A05A-20B0-4631-9467-05511A77ECF1}" type="pres">
      <dgm:prSet presAssocID="{D1F98C8D-B385-40E0-9FCF-0FF9B35CAC5F}" presName="Name8" presStyleCnt="0"/>
      <dgm:spPr/>
    </dgm:pt>
    <dgm:pt modelId="{1F1A1AFE-66F4-482F-99AB-CC79BDD4350A}" type="pres">
      <dgm:prSet presAssocID="{D1F98C8D-B385-40E0-9FCF-0FF9B35CAC5F}" presName="level" presStyleLbl="node1" presStyleIdx="1" presStyleCnt="6">
        <dgm:presLayoutVars>
          <dgm:chMax val="1"/>
          <dgm:bulletEnabled val="1"/>
        </dgm:presLayoutVars>
      </dgm:prSet>
      <dgm:spPr/>
      <dgm:t>
        <a:bodyPr/>
        <a:lstStyle/>
        <a:p>
          <a:endParaRPr lang="en-CA"/>
        </a:p>
      </dgm:t>
    </dgm:pt>
    <dgm:pt modelId="{DA939D2C-B6F4-4EDC-B527-53F0283AB2E8}" type="pres">
      <dgm:prSet presAssocID="{D1F98C8D-B385-40E0-9FCF-0FF9B35CAC5F}" presName="levelTx" presStyleLbl="revTx" presStyleIdx="0" presStyleCnt="0">
        <dgm:presLayoutVars>
          <dgm:chMax val="1"/>
          <dgm:bulletEnabled val="1"/>
        </dgm:presLayoutVars>
      </dgm:prSet>
      <dgm:spPr/>
      <dgm:t>
        <a:bodyPr/>
        <a:lstStyle/>
        <a:p>
          <a:endParaRPr lang="en-CA"/>
        </a:p>
      </dgm:t>
    </dgm:pt>
    <dgm:pt modelId="{0652B3F7-3563-4C98-A997-62E01DC04EB5}" type="pres">
      <dgm:prSet presAssocID="{73E8AEB4-784B-47C6-9B7A-9607C4A71685}" presName="Name8" presStyleCnt="0"/>
      <dgm:spPr/>
    </dgm:pt>
    <dgm:pt modelId="{B00BD47C-7898-4654-9293-53DC54D0E81E}" type="pres">
      <dgm:prSet presAssocID="{73E8AEB4-784B-47C6-9B7A-9607C4A71685}" presName="level" presStyleLbl="node1" presStyleIdx="2" presStyleCnt="6">
        <dgm:presLayoutVars>
          <dgm:chMax val="1"/>
          <dgm:bulletEnabled val="1"/>
        </dgm:presLayoutVars>
      </dgm:prSet>
      <dgm:spPr/>
      <dgm:t>
        <a:bodyPr/>
        <a:lstStyle/>
        <a:p>
          <a:endParaRPr lang="en-CA"/>
        </a:p>
      </dgm:t>
    </dgm:pt>
    <dgm:pt modelId="{8296DA2B-D6F0-43A1-934A-6D4C6F42BF61}" type="pres">
      <dgm:prSet presAssocID="{73E8AEB4-784B-47C6-9B7A-9607C4A71685}" presName="levelTx" presStyleLbl="revTx" presStyleIdx="0" presStyleCnt="0">
        <dgm:presLayoutVars>
          <dgm:chMax val="1"/>
          <dgm:bulletEnabled val="1"/>
        </dgm:presLayoutVars>
      </dgm:prSet>
      <dgm:spPr/>
      <dgm:t>
        <a:bodyPr/>
        <a:lstStyle/>
        <a:p>
          <a:endParaRPr lang="en-CA"/>
        </a:p>
      </dgm:t>
    </dgm:pt>
    <dgm:pt modelId="{5D2ADE97-06E1-4995-B7B5-68301AB0A8D2}" type="pres">
      <dgm:prSet presAssocID="{B02F903C-6710-4E09-9DB0-2040925ABDFC}" presName="Name8" presStyleCnt="0"/>
      <dgm:spPr/>
    </dgm:pt>
    <dgm:pt modelId="{F77A32C3-5FFE-47C7-A1A8-C03282FE7DFB}" type="pres">
      <dgm:prSet presAssocID="{B02F903C-6710-4E09-9DB0-2040925ABDFC}" presName="level" presStyleLbl="node1" presStyleIdx="3" presStyleCnt="6">
        <dgm:presLayoutVars>
          <dgm:chMax val="1"/>
          <dgm:bulletEnabled val="1"/>
        </dgm:presLayoutVars>
      </dgm:prSet>
      <dgm:spPr/>
      <dgm:t>
        <a:bodyPr/>
        <a:lstStyle/>
        <a:p>
          <a:endParaRPr lang="en-CA"/>
        </a:p>
      </dgm:t>
    </dgm:pt>
    <dgm:pt modelId="{6C1782D0-D2AA-4300-BB38-D30087B898E5}" type="pres">
      <dgm:prSet presAssocID="{B02F903C-6710-4E09-9DB0-2040925ABDFC}" presName="levelTx" presStyleLbl="revTx" presStyleIdx="0" presStyleCnt="0">
        <dgm:presLayoutVars>
          <dgm:chMax val="1"/>
          <dgm:bulletEnabled val="1"/>
        </dgm:presLayoutVars>
      </dgm:prSet>
      <dgm:spPr/>
      <dgm:t>
        <a:bodyPr/>
        <a:lstStyle/>
        <a:p>
          <a:endParaRPr lang="en-CA"/>
        </a:p>
      </dgm:t>
    </dgm:pt>
    <dgm:pt modelId="{E43006DC-D09F-4C09-8B56-A3B9B90BDFD7}" type="pres">
      <dgm:prSet presAssocID="{5FA6503D-6C4F-4B0B-B340-D7B5F9D3F03E}" presName="Name8" presStyleCnt="0"/>
      <dgm:spPr/>
    </dgm:pt>
    <dgm:pt modelId="{832FA2F3-7A14-4676-8353-4002DE41887F}" type="pres">
      <dgm:prSet presAssocID="{5FA6503D-6C4F-4B0B-B340-D7B5F9D3F03E}" presName="level" presStyleLbl="node1" presStyleIdx="4" presStyleCnt="6">
        <dgm:presLayoutVars>
          <dgm:chMax val="1"/>
          <dgm:bulletEnabled val="1"/>
        </dgm:presLayoutVars>
      </dgm:prSet>
      <dgm:spPr/>
      <dgm:t>
        <a:bodyPr/>
        <a:lstStyle/>
        <a:p>
          <a:endParaRPr lang="en-CA"/>
        </a:p>
      </dgm:t>
    </dgm:pt>
    <dgm:pt modelId="{F5B3DC91-5994-44A3-AB27-581D954444A8}" type="pres">
      <dgm:prSet presAssocID="{5FA6503D-6C4F-4B0B-B340-D7B5F9D3F03E}" presName="levelTx" presStyleLbl="revTx" presStyleIdx="0" presStyleCnt="0">
        <dgm:presLayoutVars>
          <dgm:chMax val="1"/>
          <dgm:bulletEnabled val="1"/>
        </dgm:presLayoutVars>
      </dgm:prSet>
      <dgm:spPr/>
      <dgm:t>
        <a:bodyPr/>
        <a:lstStyle/>
        <a:p>
          <a:endParaRPr lang="en-CA"/>
        </a:p>
      </dgm:t>
    </dgm:pt>
    <dgm:pt modelId="{897E9D3D-424F-4C08-8D04-4E4DE93A7581}" type="pres">
      <dgm:prSet presAssocID="{974A3540-2446-4EC4-8AE4-931B9E8D1471}" presName="Name8" presStyleCnt="0"/>
      <dgm:spPr/>
    </dgm:pt>
    <dgm:pt modelId="{FDCF422B-1485-4A05-8167-B704002E7281}" type="pres">
      <dgm:prSet presAssocID="{974A3540-2446-4EC4-8AE4-931B9E8D1471}" presName="level" presStyleLbl="node1" presStyleIdx="5" presStyleCnt="6">
        <dgm:presLayoutVars>
          <dgm:chMax val="1"/>
          <dgm:bulletEnabled val="1"/>
        </dgm:presLayoutVars>
      </dgm:prSet>
      <dgm:spPr/>
      <dgm:t>
        <a:bodyPr/>
        <a:lstStyle/>
        <a:p>
          <a:endParaRPr lang="en-CA"/>
        </a:p>
      </dgm:t>
    </dgm:pt>
    <dgm:pt modelId="{A2D42C4A-4E2B-4D5C-8769-7C4E38643F8C}" type="pres">
      <dgm:prSet presAssocID="{974A3540-2446-4EC4-8AE4-931B9E8D1471}" presName="levelTx" presStyleLbl="revTx" presStyleIdx="0" presStyleCnt="0">
        <dgm:presLayoutVars>
          <dgm:chMax val="1"/>
          <dgm:bulletEnabled val="1"/>
        </dgm:presLayoutVars>
      </dgm:prSet>
      <dgm:spPr/>
      <dgm:t>
        <a:bodyPr/>
        <a:lstStyle/>
        <a:p>
          <a:endParaRPr lang="en-CA"/>
        </a:p>
      </dgm:t>
    </dgm:pt>
  </dgm:ptLst>
  <dgm:cxnLst>
    <dgm:cxn modelId="{F6D9C87D-02F9-44D2-8613-F487D5BE76A0}" type="presOf" srcId="{974A3540-2446-4EC4-8AE4-931B9E8D1471}" destId="{A2D42C4A-4E2B-4D5C-8769-7C4E38643F8C}" srcOrd="1" destOrd="0" presId="urn:microsoft.com/office/officeart/2005/8/layout/pyramid1"/>
    <dgm:cxn modelId="{C89A029A-13B4-446A-96F3-B0E7D5586CEC}" type="presOf" srcId="{5FA6503D-6C4F-4B0B-B340-D7B5F9D3F03E}" destId="{F5B3DC91-5994-44A3-AB27-581D954444A8}" srcOrd="1" destOrd="0" presId="urn:microsoft.com/office/officeart/2005/8/layout/pyramid1"/>
    <dgm:cxn modelId="{9F181F2B-8F64-4DE5-B27F-428F2AF4A776}" type="presOf" srcId="{D1F98C8D-B385-40E0-9FCF-0FF9B35CAC5F}" destId="{DA939D2C-B6F4-4EDC-B527-53F0283AB2E8}" srcOrd="1" destOrd="0" presId="urn:microsoft.com/office/officeart/2005/8/layout/pyramid1"/>
    <dgm:cxn modelId="{A62639FC-7FEC-404B-917F-E487AAF4AD2D}" type="presOf" srcId="{5FA6503D-6C4F-4B0B-B340-D7B5F9D3F03E}" destId="{832FA2F3-7A14-4676-8353-4002DE41887F}" srcOrd="0" destOrd="0" presId="urn:microsoft.com/office/officeart/2005/8/layout/pyramid1"/>
    <dgm:cxn modelId="{C6F1A7A2-13B8-4280-A333-B824B82B4959}" type="presOf" srcId="{B02F903C-6710-4E09-9DB0-2040925ABDFC}" destId="{6C1782D0-D2AA-4300-BB38-D30087B898E5}" srcOrd="1" destOrd="0" presId="urn:microsoft.com/office/officeart/2005/8/layout/pyramid1"/>
    <dgm:cxn modelId="{A4316A0A-0D9D-43A0-8AF8-F9AC69440949}" type="presOf" srcId="{974A3540-2446-4EC4-8AE4-931B9E8D1471}" destId="{FDCF422B-1485-4A05-8167-B704002E7281}" srcOrd="0" destOrd="0" presId="urn:microsoft.com/office/officeart/2005/8/layout/pyramid1"/>
    <dgm:cxn modelId="{8F78808E-09B3-48FE-986C-BA190B1C3AC3}" type="presOf" srcId="{E0F32373-9585-4806-96E8-C60B0335FF7D}" destId="{C1A80739-3CA5-4435-B5C0-B7927E807B6B}" srcOrd="0" destOrd="0" presId="urn:microsoft.com/office/officeart/2005/8/layout/pyramid1"/>
    <dgm:cxn modelId="{B88D97C1-247C-4876-BA04-4357031972C1}" type="presOf" srcId="{DF7B0745-80EE-411D-8C2A-4C8727DD6C83}" destId="{83758629-89DD-40A8-8997-286802CCD199}" srcOrd="1" destOrd="0" presId="urn:microsoft.com/office/officeart/2005/8/layout/pyramid1"/>
    <dgm:cxn modelId="{A65AEA5F-340F-4CD3-9DEA-CC0DE5766F49}" type="presOf" srcId="{73E8AEB4-784B-47C6-9B7A-9607C4A71685}" destId="{8296DA2B-D6F0-43A1-934A-6D4C6F42BF61}" srcOrd="1" destOrd="0" presId="urn:microsoft.com/office/officeart/2005/8/layout/pyramid1"/>
    <dgm:cxn modelId="{34DD05BD-647C-499E-82E1-63FE5D054A95}" type="presOf" srcId="{73E8AEB4-784B-47C6-9B7A-9607C4A71685}" destId="{B00BD47C-7898-4654-9293-53DC54D0E81E}" srcOrd="0" destOrd="0" presId="urn:microsoft.com/office/officeart/2005/8/layout/pyramid1"/>
    <dgm:cxn modelId="{DE7D40DE-097E-48DF-9488-DE100E0A3E6C}" type="presOf" srcId="{B02F903C-6710-4E09-9DB0-2040925ABDFC}" destId="{F77A32C3-5FFE-47C7-A1A8-C03282FE7DFB}" srcOrd="0" destOrd="0" presId="urn:microsoft.com/office/officeart/2005/8/layout/pyramid1"/>
    <dgm:cxn modelId="{0F25881A-0218-407E-9CF9-9197940590FF}" type="presOf" srcId="{D1F98C8D-B385-40E0-9FCF-0FF9B35CAC5F}" destId="{1F1A1AFE-66F4-482F-99AB-CC79BDD4350A}" srcOrd="0" destOrd="0" presId="urn:microsoft.com/office/officeart/2005/8/layout/pyramid1"/>
    <dgm:cxn modelId="{BD1D5144-DB5A-4DA3-8F04-8A17B3011AB5}" srcId="{E0F32373-9585-4806-96E8-C60B0335FF7D}" destId="{73E8AEB4-784B-47C6-9B7A-9607C4A71685}" srcOrd="2" destOrd="0" parTransId="{1DDD029A-28A8-487F-A45F-F268EAD39653}" sibTransId="{41A34103-FF4D-4784-A6D1-1D5B5749D161}"/>
    <dgm:cxn modelId="{58C802E2-A173-4734-A232-BDF363E5504A}" srcId="{E0F32373-9585-4806-96E8-C60B0335FF7D}" destId="{DF7B0745-80EE-411D-8C2A-4C8727DD6C83}" srcOrd="0" destOrd="0" parTransId="{66F6E4EB-2301-48BE-B421-0495384E490E}" sibTransId="{830D6EE0-A96E-49FC-83BF-16AFF8026ECC}"/>
    <dgm:cxn modelId="{252FC43E-BCCB-4DBC-8539-F76EB2FAF37D}" srcId="{E0F32373-9585-4806-96E8-C60B0335FF7D}" destId="{B02F903C-6710-4E09-9DB0-2040925ABDFC}" srcOrd="3" destOrd="0" parTransId="{8E3BA282-8410-4C78-B701-7C32C2882DDD}" sibTransId="{793B64D0-62EB-4B6B-9FA2-0F7EF5B70FC0}"/>
    <dgm:cxn modelId="{1628B996-5903-4ED5-BCA7-83502D8FBC42}" type="presOf" srcId="{DF7B0745-80EE-411D-8C2A-4C8727DD6C83}" destId="{227ACA59-6138-4E18-A25A-67982CD2901A}" srcOrd="0" destOrd="0" presId="urn:microsoft.com/office/officeart/2005/8/layout/pyramid1"/>
    <dgm:cxn modelId="{F052A29F-8A4A-4AE7-888D-05DB07F8A8B6}" srcId="{E0F32373-9585-4806-96E8-C60B0335FF7D}" destId="{D1F98C8D-B385-40E0-9FCF-0FF9B35CAC5F}" srcOrd="1" destOrd="0" parTransId="{4E84B06C-1846-48A0-9AB6-3EC8A2E66A4C}" sibTransId="{665847F1-A311-42DE-B0E2-DC9EFD5F9D62}"/>
    <dgm:cxn modelId="{58C51167-4FDB-402A-B0B7-68F354B63552}" srcId="{E0F32373-9585-4806-96E8-C60B0335FF7D}" destId="{974A3540-2446-4EC4-8AE4-931B9E8D1471}" srcOrd="5" destOrd="0" parTransId="{4DFE710A-A44B-4584-A477-3659ED33ABF6}" sibTransId="{B2C6019A-2A68-4635-A067-297555222953}"/>
    <dgm:cxn modelId="{1DB65126-EE2A-4AB5-9C42-22BECBF91FD3}" srcId="{E0F32373-9585-4806-96E8-C60B0335FF7D}" destId="{5FA6503D-6C4F-4B0B-B340-D7B5F9D3F03E}" srcOrd="4" destOrd="0" parTransId="{9A8481F6-4CDF-4AD5-9F70-836C887BFE54}" sibTransId="{86A3548A-721E-4D55-8F33-2B8CC65AFF7C}"/>
    <dgm:cxn modelId="{05DBB085-DE0D-448C-BEBC-92AB923E76F1}" type="presParOf" srcId="{C1A80739-3CA5-4435-B5C0-B7927E807B6B}" destId="{A63B638E-4825-4424-AE0B-B3410542B6FE}" srcOrd="0" destOrd="0" presId="urn:microsoft.com/office/officeart/2005/8/layout/pyramid1"/>
    <dgm:cxn modelId="{6042E1DB-1113-460E-B610-5C89548A590D}" type="presParOf" srcId="{A63B638E-4825-4424-AE0B-B3410542B6FE}" destId="{227ACA59-6138-4E18-A25A-67982CD2901A}" srcOrd="0" destOrd="0" presId="urn:microsoft.com/office/officeart/2005/8/layout/pyramid1"/>
    <dgm:cxn modelId="{9DB55705-8EB6-4745-B847-57C08CB1B731}" type="presParOf" srcId="{A63B638E-4825-4424-AE0B-B3410542B6FE}" destId="{83758629-89DD-40A8-8997-286802CCD199}" srcOrd="1" destOrd="0" presId="urn:microsoft.com/office/officeart/2005/8/layout/pyramid1"/>
    <dgm:cxn modelId="{3619EA1A-0420-4703-BAE9-6FCD5CDA391B}" type="presParOf" srcId="{C1A80739-3CA5-4435-B5C0-B7927E807B6B}" destId="{EB36A05A-20B0-4631-9467-05511A77ECF1}" srcOrd="1" destOrd="0" presId="urn:microsoft.com/office/officeart/2005/8/layout/pyramid1"/>
    <dgm:cxn modelId="{7E6FC0AA-20B2-45B3-A354-7B8F35DDF8BD}" type="presParOf" srcId="{EB36A05A-20B0-4631-9467-05511A77ECF1}" destId="{1F1A1AFE-66F4-482F-99AB-CC79BDD4350A}" srcOrd="0" destOrd="0" presId="urn:microsoft.com/office/officeart/2005/8/layout/pyramid1"/>
    <dgm:cxn modelId="{95CEAB76-847D-493C-BE9F-69FEB3B9C672}" type="presParOf" srcId="{EB36A05A-20B0-4631-9467-05511A77ECF1}" destId="{DA939D2C-B6F4-4EDC-B527-53F0283AB2E8}" srcOrd="1" destOrd="0" presId="urn:microsoft.com/office/officeart/2005/8/layout/pyramid1"/>
    <dgm:cxn modelId="{89B6C9D7-0E93-4CB4-AA5B-85EAD1FF2E36}" type="presParOf" srcId="{C1A80739-3CA5-4435-B5C0-B7927E807B6B}" destId="{0652B3F7-3563-4C98-A997-62E01DC04EB5}" srcOrd="2" destOrd="0" presId="urn:microsoft.com/office/officeart/2005/8/layout/pyramid1"/>
    <dgm:cxn modelId="{82E20DE4-B905-4799-A121-2240D513175A}" type="presParOf" srcId="{0652B3F7-3563-4C98-A997-62E01DC04EB5}" destId="{B00BD47C-7898-4654-9293-53DC54D0E81E}" srcOrd="0" destOrd="0" presId="urn:microsoft.com/office/officeart/2005/8/layout/pyramid1"/>
    <dgm:cxn modelId="{FA28EBB6-0991-4A00-8DE9-34800043B5DF}" type="presParOf" srcId="{0652B3F7-3563-4C98-A997-62E01DC04EB5}" destId="{8296DA2B-D6F0-43A1-934A-6D4C6F42BF61}" srcOrd="1" destOrd="0" presId="urn:microsoft.com/office/officeart/2005/8/layout/pyramid1"/>
    <dgm:cxn modelId="{C5AF2630-BC5C-4B1B-B921-29811414C185}" type="presParOf" srcId="{C1A80739-3CA5-4435-B5C0-B7927E807B6B}" destId="{5D2ADE97-06E1-4995-B7B5-68301AB0A8D2}" srcOrd="3" destOrd="0" presId="urn:microsoft.com/office/officeart/2005/8/layout/pyramid1"/>
    <dgm:cxn modelId="{982FBF2C-4AFB-471E-9060-612929AF58B3}" type="presParOf" srcId="{5D2ADE97-06E1-4995-B7B5-68301AB0A8D2}" destId="{F77A32C3-5FFE-47C7-A1A8-C03282FE7DFB}" srcOrd="0" destOrd="0" presId="urn:microsoft.com/office/officeart/2005/8/layout/pyramid1"/>
    <dgm:cxn modelId="{D6C6520F-D4E3-4196-A265-DE304E3DB43E}" type="presParOf" srcId="{5D2ADE97-06E1-4995-B7B5-68301AB0A8D2}" destId="{6C1782D0-D2AA-4300-BB38-D30087B898E5}" srcOrd="1" destOrd="0" presId="urn:microsoft.com/office/officeart/2005/8/layout/pyramid1"/>
    <dgm:cxn modelId="{94A29BBA-F0D5-4EFE-8F22-BFB86FC14EE9}" type="presParOf" srcId="{C1A80739-3CA5-4435-B5C0-B7927E807B6B}" destId="{E43006DC-D09F-4C09-8B56-A3B9B90BDFD7}" srcOrd="4" destOrd="0" presId="urn:microsoft.com/office/officeart/2005/8/layout/pyramid1"/>
    <dgm:cxn modelId="{5C4173CF-470A-48E6-8998-B548889F2AC2}" type="presParOf" srcId="{E43006DC-D09F-4C09-8B56-A3B9B90BDFD7}" destId="{832FA2F3-7A14-4676-8353-4002DE41887F}" srcOrd="0" destOrd="0" presId="urn:microsoft.com/office/officeart/2005/8/layout/pyramid1"/>
    <dgm:cxn modelId="{B77A5EAB-F13F-48AF-A509-FE3D90A710AC}" type="presParOf" srcId="{E43006DC-D09F-4C09-8B56-A3B9B90BDFD7}" destId="{F5B3DC91-5994-44A3-AB27-581D954444A8}" srcOrd="1" destOrd="0" presId="urn:microsoft.com/office/officeart/2005/8/layout/pyramid1"/>
    <dgm:cxn modelId="{5D6EF066-23AE-4E82-A279-0F9ADAF125D0}" type="presParOf" srcId="{C1A80739-3CA5-4435-B5C0-B7927E807B6B}" destId="{897E9D3D-424F-4C08-8D04-4E4DE93A7581}" srcOrd="5" destOrd="0" presId="urn:microsoft.com/office/officeart/2005/8/layout/pyramid1"/>
    <dgm:cxn modelId="{F568AE6C-ADDB-4962-8BE6-E56497914A3D}" type="presParOf" srcId="{897E9D3D-424F-4C08-8D04-4E4DE93A7581}" destId="{FDCF422B-1485-4A05-8167-B704002E7281}" srcOrd="0" destOrd="0" presId="urn:microsoft.com/office/officeart/2005/8/layout/pyramid1"/>
    <dgm:cxn modelId="{1A9E16B2-915B-4150-8B61-3CAAC1D07984}" type="presParOf" srcId="{897E9D3D-424F-4C08-8D04-4E4DE93A7581}" destId="{A2D42C4A-4E2B-4D5C-8769-7C4E38643F8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CA59-6138-4E18-A25A-67982CD2901A}">
      <dsp:nvSpPr>
        <dsp:cNvPr id="0" name=""/>
        <dsp:cNvSpPr/>
      </dsp:nvSpPr>
      <dsp:spPr>
        <a:xfrm>
          <a:off x="2865437" y="0"/>
          <a:ext cx="1146174" cy="743479"/>
        </a:xfrm>
        <a:prstGeom prst="trapezoid">
          <a:avLst>
            <a:gd name="adj" fmla="val 77082"/>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CA" sz="4700" kern="1200" dirty="0"/>
        </a:p>
      </dsp:txBody>
      <dsp:txXfrm>
        <a:off x="2865437" y="0"/>
        <a:ext cx="1146174" cy="743479"/>
      </dsp:txXfrm>
    </dsp:sp>
    <dsp:sp modelId="{1F1A1AFE-66F4-482F-99AB-CC79BDD4350A}">
      <dsp:nvSpPr>
        <dsp:cNvPr id="0" name=""/>
        <dsp:cNvSpPr/>
      </dsp:nvSpPr>
      <dsp:spPr>
        <a:xfrm>
          <a:off x="2292350" y="743479"/>
          <a:ext cx="2292349" cy="743479"/>
        </a:xfrm>
        <a:prstGeom prst="trapezoid">
          <a:avLst>
            <a:gd name="adj" fmla="val 77082"/>
          </a:avLst>
        </a:prstGeom>
        <a:solidFill>
          <a:schemeClr val="accent1">
            <a:shade val="80000"/>
            <a:hueOff val="71615"/>
            <a:satOff val="-6705"/>
            <a:lumOff val="77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CA" sz="4700" kern="1200" dirty="0"/>
        </a:p>
      </dsp:txBody>
      <dsp:txXfrm>
        <a:off x="2693511" y="743479"/>
        <a:ext cx="1490027" cy="743479"/>
      </dsp:txXfrm>
    </dsp:sp>
    <dsp:sp modelId="{B00BD47C-7898-4654-9293-53DC54D0E81E}">
      <dsp:nvSpPr>
        <dsp:cNvPr id="0" name=""/>
        <dsp:cNvSpPr/>
      </dsp:nvSpPr>
      <dsp:spPr>
        <a:xfrm>
          <a:off x="1719262" y="1486958"/>
          <a:ext cx="3438524" cy="743479"/>
        </a:xfrm>
        <a:prstGeom prst="trapezoid">
          <a:avLst>
            <a:gd name="adj" fmla="val 77082"/>
          </a:avLst>
        </a:prstGeom>
        <a:solidFill>
          <a:schemeClr val="accent1">
            <a:shade val="80000"/>
            <a:hueOff val="143230"/>
            <a:satOff val="-13410"/>
            <a:lumOff val="154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CA" sz="4700" kern="1200" dirty="0"/>
        </a:p>
      </dsp:txBody>
      <dsp:txXfrm>
        <a:off x="2321004" y="1486958"/>
        <a:ext cx="2235041" cy="743479"/>
      </dsp:txXfrm>
    </dsp:sp>
    <dsp:sp modelId="{F77A32C3-5FFE-47C7-A1A8-C03282FE7DFB}">
      <dsp:nvSpPr>
        <dsp:cNvPr id="0" name=""/>
        <dsp:cNvSpPr/>
      </dsp:nvSpPr>
      <dsp:spPr>
        <a:xfrm>
          <a:off x="1146175" y="2230437"/>
          <a:ext cx="4584699" cy="743479"/>
        </a:xfrm>
        <a:prstGeom prst="trapezoid">
          <a:avLst>
            <a:gd name="adj" fmla="val 77082"/>
          </a:avLst>
        </a:prstGeom>
        <a:solidFill>
          <a:schemeClr val="accent1">
            <a:shade val="80000"/>
            <a:hueOff val="214845"/>
            <a:satOff val="-20114"/>
            <a:lumOff val="2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CA" sz="4700" kern="1200" dirty="0"/>
        </a:p>
      </dsp:txBody>
      <dsp:txXfrm>
        <a:off x="1948497" y="2230437"/>
        <a:ext cx="2980055" cy="743479"/>
      </dsp:txXfrm>
    </dsp:sp>
    <dsp:sp modelId="{832FA2F3-7A14-4676-8353-4002DE41887F}">
      <dsp:nvSpPr>
        <dsp:cNvPr id="0" name=""/>
        <dsp:cNvSpPr/>
      </dsp:nvSpPr>
      <dsp:spPr>
        <a:xfrm>
          <a:off x="573087" y="2973916"/>
          <a:ext cx="5730874" cy="743479"/>
        </a:xfrm>
        <a:prstGeom prst="trapezoid">
          <a:avLst>
            <a:gd name="adj" fmla="val 77082"/>
          </a:avLst>
        </a:prstGeom>
        <a:solidFill>
          <a:schemeClr val="accent1">
            <a:shade val="80000"/>
            <a:hueOff val="286460"/>
            <a:satOff val="-26819"/>
            <a:lumOff val="30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CA" sz="4700" kern="1200" dirty="0"/>
        </a:p>
      </dsp:txBody>
      <dsp:txXfrm>
        <a:off x="1575990" y="2973916"/>
        <a:ext cx="3725068" cy="743479"/>
      </dsp:txXfrm>
    </dsp:sp>
    <dsp:sp modelId="{FDCF422B-1485-4A05-8167-B704002E7281}">
      <dsp:nvSpPr>
        <dsp:cNvPr id="0" name=""/>
        <dsp:cNvSpPr/>
      </dsp:nvSpPr>
      <dsp:spPr>
        <a:xfrm>
          <a:off x="0" y="3717395"/>
          <a:ext cx="6877050" cy="743479"/>
        </a:xfrm>
        <a:prstGeom prst="trapezoid">
          <a:avLst>
            <a:gd name="adj" fmla="val 77082"/>
          </a:avLst>
        </a:prstGeom>
        <a:solidFill>
          <a:schemeClr val="accent1">
            <a:shade val="80000"/>
            <a:hueOff val="358075"/>
            <a:satOff val="-33524"/>
            <a:lumOff val="385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CA" sz="4700" kern="1200" dirty="0"/>
        </a:p>
      </dsp:txBody>
      <dsp:txXfrm>
        <a:off x="1203483" y="3717395"/>
        <a:ext cx="4470082" cy="7434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8/13/2018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8/13/2018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9659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52671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5681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0862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1897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400948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302458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229584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a:t>
              </a:r>
              <a:r>
                <a:rPr lang="en-CA" sz="800" dirty="0" smtClean="0">
                  <a:solidFill>
                    <a:srgbClr val="ADB7C3"/>
                  </a:solidFill>
                </a:rPr>
                <a:t>Group </a:t>
              </a:r>
              <a:r>
                <a:rPr lang="en-CA" sz="800" dirty="0">
                  <a:solidFill>
                    <a:srgbClr val="ADB7C3"/>
                  </a:solidFill>
                </a:rPr>
                <a:t>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1997-2018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63588" y="256032"/>
            <a:ext cx="8013712"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grpSp>
        <p:nvGrpSpPr>
          <p:cNvPr id="16" name="Group 15"/>
          <p:cNvGrpSpPr/>
          <p:nvPr/>
        </p:nvGrpSpPr>
        <p:grpSpPr>
          <a:xfrm>
            <a:off x="7164572" y="4113734"/>
            <a:ext cx="1728351" cy="316630"/>
            <a:chOff x="7080661" y="2867204"/>
            <a:chExt cx="1728351" cy="316630"/>
          </a:xfrm>
        </p:grpSpPr>
        <p:sp>
          <p:nvSpPr>
            <p:cNvPr id="18" name="Rounded Rectangle 17"/>
            <p:cNvSpPr/>
            <p:nvPr/>
          </p:nvSpPr>
          <p:spPr>
            <a:xfrm>
              <a:off x="7080661" y="2867204"/>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200" b="1" dirty="0" smtClean="0">
                  <a:solidFill>
                    <a:srgbClr val="FFFFFF"/>
                  </a:solidFill>
                </a:rPr>
                <a:t>Output</a:t>
              </a:r>
              <a:endParaRPr lang="en-US" sz="1100" b="1" dirty="0">
                <a:solidFill>
                  <a:srgbClr val="FFFFFF"/>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250" y="2945611"/>
              <a:ext cx="149828" cy="159817"/>
            </a:xfrm>
            <a:prstGeom prst="rect">
              <a:avLst/>
            </a:prstGeom>
          </p:spPr>
        </p:pic>
      </p:grpSp>
      <p:grpSp>
        <p:nvGrpSpPr>
          <p:cNvPr id="26" name="Group 25"/>
          <p:cNvGrpSpPr/>
          <p:nvPr/>
        </p:nvGrpSpPr>
        <p:grpSpPr>
          <a:xfrm>
            <a:off x="7156760" y="1898880"/>
            <a:ext cx="1728353" cy="317490"/>
            <a:chOff x="7080661" y="3971010"/>
            <a:chExt cx="1728353" cy="317490"/>
          </a:xfrm>
        </p:grpSpPr>
        <p:sp>
          <p:nvSpPr>
            <p:cNvPr id="29" name="Rounded Rectangle 28"/>
            <p:cNvSpPr/>
            <p:nvPr/>
          </p:nvSpPr>
          <p:spPr>
            <a:xfrm>
              <a:off x="7080661" y="3971010"/>
              <a:ext cx="1728353" cy="31749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200" b="1" dirty="0" smtClean="0">
                  <a:solidFill>
                    <a:srgbClr val="FFFFFF"/>
                  </a:solidFill>
                </a:rPr>
                <a:t>Materials</a:t>
              </a:r>
              <a:endParaRPr lang="en-US" sz="1100" b="1" dirty="0">
                <a:solidFill>
                  <a:srgbClr val="FFFFFF"/>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416" y="4053471"/>
              <a:ext cx="133497" cy="152568"/>
            </a:xfrm>
            <a:prstGeom prst="rect">
              <a:avLst/>
            </a:prstGeom>
          </p:spPr>
        </p:pic>
      </p:grpSp>
      <p:sp>
        <p:nvSpPr>
          <p:cNvPr id="3" name="Text Placeholder 2"/>
          <p:cNvSpPr>
            <a:spLocks noGrp="1"/>
          </p:cNvSpPr>
          <p:nvPr>
            <p:ph type="body" sz="quarter" idx="12" hasCustomPrompt="1"/>
          </p:nvPr>
        </p:nvSpPr>
        <p:spPr>
          <a:xfrm>
            <a:off x="7148949" y="2222818"/>
            <a:ext cx="1736161" cy="738072"/>
          </a:xfrm>
        </p:spPr>
        <p:txBody>
          <a:bodyPr/>
          <a:lstStyle>
            <a:lvl1pPr marL="108000" indent="-108000" algn="l" defTabSz="914400" rtl="0" eaLnBrk="1" latinLnBrk="0" hangingPunct="1">
              <a:buFont typeface="Arial" panose="020B0604020202020204" pitchFamily="34" charset="0"/>
              <a:buChar char="•"/>
              <a:defRPr lang="en-CA" sz="1000" kern="1200" dirty="0">
                <a:solidFill>
                  <a:schemeClr val="tx1"/>
                </a:solidFill>
                <a:latin typeface="+mn-lt"/>
                <a:ea typeface="+mn-ea"/>
                <a:cs typeface="+mn-cs"/>
              </a:defRPr>
            </a:lvl1pPr>
          </a:lstStyle>
          <a:p>
            <a:pPr lvl="0"/>
            <a:r>
              <a:rPr lang="en-US" dirty="0" smtClean="0"/>
              <a:t>Example</a:t>
            </a:r>
          </a:p>
          <a:p>
            <a:pPr lvl="0"/>
            <a:endParaRPr lang="en-CA" dirty="0"/>
          </a:p>
        </p:txBody>
      </p:sp>
      <p:sp>
        <p:nvSpPr>
          <p:cNvPr id="32" name="Text Placeholder 2"/>
          <p:cNvSpPr>
            <a:spLocks noGrp="1"/>
          </p:cNvSpPr>
          <p:nvPr>
            <p:ph type="body" sz="quarter" idx="14" hasCustomPrompt="1"/>
          </p:nvPr>
        </p:nvSpPr>
        <p:spPr>
          <a:xfrm>
            <a:off x="7156760" y="4436508"/>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grpSp>
        <p:nvGrpSpPr>
          <p:cNvPr id="35" name="Group 34"/>
          <p:cNvGrpSpPr/>
          <p:nvPr/>
        </p:nvGrpSpPr>
        <p:grpSpPr>
          <a:xfrm>
            <a:off x="7148949" y="3010061"/>
            <a:ext cx="1728351" cy="316630"/>
            <a:chOff x="7080661" y="5053336"/>
            <a:chExt cx="1728351" cy="316630"/>
          </a:xfrm>
        </p:grpSpPr>
        <p:sp>
          <p:nvSpPr>
            <p:cNvPr id="36" name="Rounded Rectangle 35"/>
            <p:cNvSpPr/>
            <p:nvPr/>
          </p:nvSpPr>
          <p:spPr>
            <a:xfrm>
              <a:off x="7080661" y="5053336"/>
              <a:ext cx="1728351" cy="316630"/>
            </a:xfrm>
            <a:prstGeom prst="round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n-US" sz="1200" b="1" dirty="0" smtClean="0">
                  <a:solidFill>
                    <a:srgbClr val="FFFFFF"/>
                  </a:solidFill>
                </a:rPr>
                <a:t>Participants</a:t>
              </a:r>
              <a:endParaRPr lang="en-US" sz="1100" b="1" dirty="0">
                <a:solidFill>
                  <a:srgbClr val="FFFFFF"/>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93" y="5142876"/>
              <a:ext cx="163342" cy="137551"/>
            </a:xfrm>
            <a:prstGeom prst="rect">
              <a:avLst/>
            </a:prstGeom>
          </p:spPr>
        </p:pic>
      </p:grpSp>
      <p:sp>
        <p:nvSpPr>
          <p:cNvPr id="38" name="Text Placeholder 2"/>
          <p:cNvSpPr>
            <a:spLocks noGrp="1"/>
          </p:cNvSpPr>
          <p:nvPr>
            <p:ph type="body" sz="quarter" idx="15" hasCustomPrompt="1"/>
          </p:nvPr>
        </p:nvSpPr>
        <p:spPr>
          <a:xfrm>
            <a:off x="7148949" y="3326691"/>
            <a:ext cx="1736161" cy="738072"/>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CA" sz="1000" dirty="0"/>
            </a:lvl1pPr>
          </a:lstStyle>
          <a:p>
            <a:pPr marL="108000" lvl="0" indent="-108000" defTabSz="914400" latinLnBrk="0"/>
            <a:r>
              <a:rPr lang="en-US" dirty="0" smtClean="0"/>
              <a:t>Example</a:t>
            </a:r>
          </a:p>
          <a:p>
            <a:pPr marL="108000" lvl="0" indent="-108000" defTabSz="914400" latinLnBrk="0"/>
            <a:endParaRPr lang="en-CA" dirty="0"/>
          </a:p>
        </p:txBody>
      </p:sp>
      <p:sp>
        <p:nvSpPr>
          <p:cNvPr id="39" name="Pentagon 3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Text Placeholder 20"/>
          <p:cNvSpPr>
            <a:spLocks noGrp="1"/>
          </p:cNvSpPr>
          <p:nvPr>
            <p:ph type="body" sz="quarter" idx="16"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700634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23456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7839568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01955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1997-2018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865142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8599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816174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32377133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61" r:id="rId5"/>
    <p:sldLayoutId id="2147483769" r:id="rId6"/>
    <p:sldLayoutId id="2147483786" r:id="rId7"/>
    <p:sldLayoutId id="2147483794" r:id="rId8"/>
    <p:sldLayoutId id="2147483829" r:id="rId9"/>
    <p:sldLayoutId id="2147484012"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77027006"/>
      </p:ext>
    </p:extLst>
  </p:cSld>
  <p:clrMap bg1="lt1" tx1="dk1" bg2="lt2" tx2="dk2" accent1="accent1" accent2="accent2" accent3="accent3" accent4="accent4" accent5="accent5" accent6="accent6" hlink="hlink" folHlink="folHlink"/>
  <p:sldLayoutIdLst>
    <p:sldLayoutId id="2147483807" r:id="rId1"/>
    <p:sldLayoutId id="2147483817"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fast-track-your-gdpr-compliance-efforts-phases-1-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fotech.com/research/ss/establish-the-benefits-realization-process" TargetMode="External"/><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3" Type="http://schemas.openxmlformats.org/officeDocument/2006/relationships/hyperlink" Target="https://www.infotech.com/research/ss/redesign-it-governance-to-drive-optimal-business-results"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 Type="http://schemas.openxmlformats.org/officeDocument/2006/relationships/image" Target="../media/image25.png"/><Relationship Id="rId16" Type="http://schemas.openxmlformats.org/officeDocument/2006/relationships/hyperlink" Target="https://www.infotech.com/research/ss/design-build-a-user-facing-service-catalog" TargetMode="External"/><Relationship Id="rId20" Type="http://schemas.openxmlformats.org/officeDocument/2006/relationships/hyperlink" Target="https://www.infotech.com/research/ss/establish-a-program-to-enable-effective-performance-monitoring" TargetMode="External"/><Relationship Id="rId29" Type="http://schemas.openxmlformats.org/officeDocument/2006/relationships/hyperlink" Target="https://www.infotech.com/research/ss/establish-a-right-sized-release-and-deployment-management-process" TargetMode="External"/><Relationship Id="rId41" Type="http://schemas.openxmlformats.org/officeDocument/2006/relationships/hyperlink" Target="https://www.infotech.com/research/ss/drive-organizational-change-from-the-pmo" TargetMode="External"/><Relationship Id="rId1" Type="http://schemas.openxmlformats.org/officeDocument/2006/relationships/slideLayout" Target="../slideLayouts/slideLayout7.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CA" dirty="0" smtClean="0">
                <a:solidFill>
                  <a:schemeClr val="accent1">
                    <a:lumMod val="75000"/>
                  </a:schemeClr>
                </a:solidFill>
              </a:rPr>
              <a:t>Fast Track Your GDPR Compliance Efforts</a:t>
            </a:r>
            <a:endParaRPr lang="en-CA" dirty="0">
              <a:solidFill>
                <a:schemeClr val="accent1">
                  <a:lumMod val="75000"/>
                </a:schemeClr>
              </a:solidFill>
            </a:endParaRPr>
          </a:p>
        </p:txBody>
      </p:sp>
      <p:sp>
        <p:nvSpPr>
          <p:cNvPr id="3" name="Tagline"/>
          <p:cNvSpPr>
            <a:spLocks noGrp="1"/>
          </p:cNvSpPr>
          <p:nvPr>
            <p:ph type="body" sz="quarter" idx="16"/>
          </p:nvPr>
        </p:nvSpPr>
        <p:spPr/>
        <p:txBody>
          <a:bodyPr/>
          <a:lstStyle/>
          <a:p>
            <a:r>
              <a:rPr lang="en-US" dirty="0" smtClean="0"/>
              <a:t>Quickly address regulatory requirements, even after the deadline. </a:t>
            </a:r>
            <a:endParaRPr lang="en-US" dirty="0"/>
          </a:p>
        </p:txBody>
      </p:sp>
      <p:grpSp>
        <p:nvGrpSpPr>
          <p:cNvPr id="5" name="Group 4"/>
          <p:cNvGrpSpPr/>
          <p:nvPr/>
        </p:nvGrpSpPr>
        <p:grpSpPr>
          <a:xfrm>
            <a:off x="0" y="5455837"/>
            <a:ext cx="9144000" cy="1455539"/>
            <a:chOff x="0" y="5402461"/>
            <a:chExt cx="9144000" cy="1455539"/>
          </a:xfrm>
        </p:grpSpPr>
        <p:sp>
          <p:nvSpPr>
            <p:cNvPr id="6" name="Rectangle 5"/>
            <p:cNvSpPr/>
            <p:nvPr/>
          </p:nvSpPr>
          <p:spPr>
            <a:xfrm>
              <a:off x="0" y="5402461"/>
              <a:ext cx="9144000" cy="1455539"/>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p:cNvGrpSpPr/>
            <p:nvPr/>
          </p:nvGrpSpPr>
          <p:grpSpPr>
            <a:xfrm>
              <a:off x="0" y="5402461"/>
              <a:ext cx="9144000" cy="1455539"/>
              <a:chOff x="0" y="5402461"/>
              <a:chExt cx="9144000" cy="1455539"/>
            </a:xfrm>
          </p:grpSpPr>
          <p:pic>
            <p:nvPicPr>
              <p:cNvPr id="8" name="Picture 7"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9" name="Group 8"/>
              <p:cNvGrpSpPr/>
              <p:nvPr/>
            </p:nvGrpSpPr>
            <p:grpSpPr>
              <a:xfrm>
                <a:off x="0" y="6266557"/>
                <a:ext cx="9144000" cy="591443"/>
                <a:chOff x="0" y="6266557"/>
                <a:chExt cx="9144000" cy="591443"/>
              </a:xfrm>
            </p:grpSpPr>
            <p:sp>
              <p:nvSpPr>
                <p:cNvPr id="10" name="Rectangle 9"/>
                <p:cNvSpPr/>
                <p:nvPr/>
              </p:nvSpPr>
              <p:spPr>
                <a:xfrm>
                  <a:off x="0" y="6266557"/>
                  <a:ext cx="7308304" cy="591443"/>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4625" marR="0" lvl="0" indent="0" algn="r" defTabSz="9144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t>Info-Tech's products and services combine actionable insight and relevant advice with ready-to-use tools</a:t>
                  </a:r>
                  <a:b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br>
                  <a: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t>and templates that cover the full spectrum of IT concerns.© 1997-2018 Info-Tech Research Group</a:t>
                  </a:r>
                  <a:endParaRPr kumimoji="0" lang="en-CA" sz="800" b="0"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11" name="Rectangle 10"/>
                <p:cNvSpPr/>
                <p:nvPr/>
              </p:nvSpPr>
              <p:spPr>
                <a:xfrm>
                  <a:off x="7308304" y="6266557"/>
                  <a:ext cx="1835696" cy="591443"/>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Picture 11"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874989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308"/>
            <a:ext cx="9144000" cy="653902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CA" dirty="0" smtClean="0">
                <a:ea typeface="Roboto" panose="02000000000000000000" pitchFamily="2" charset="0"/>
              </a:rPr>
              <a:t>Integrate GDPR into your existing compliance processes </a:t>
            </a:r>
            <a:endParaRPr lang="en-CA" dirty="0">
              <a:ea typeface="Roboto" panose="02000000000000000000" pitchFamily="2" charset="0"/>
            </a:endParaRPr>
          </a:p>
        </p:txBody>
      </p:sp>
      <p:sp>
        <p:nvSpPr>
          <p:cNvPr id="43" name="Rectangle 42"/>
          <p:cNvSpPr/>
          <p:nvPr/>
        </p:nvSpPr>
        <p:spPr>
          <a:xfrm>
            <a:off x="224925" y="1466045"/>
            <a:ext cx="8640000" cy="750595"/>
          </a:xfrm>
          <a:prstGeom prst="rect">
            <a:avLst/>
          </a:prstGeom>
          <a:noFill/>
        </p:spPr>
        <p:txBody>
          <a:bodyPr wrap="square" anchor="t">
            <a:noAutofit/>
          </a:bodyPr>
          <a:lstStyle/>
          <a:p>
            <a:r>
              <a:rPr lang="en-CA" dirty="0" smtClean="0">
                <a:solidFill>
                  <a:schemeClr val="bg1"/>
                </a:solidFill>
                <a:ea typeface="Roboto" panose="02000000000000000000" pitchFamily="2" charset="0"/>
              </a:rPr>
              <a:t>Each functional area of the organization influences GDPR compliance in a specific way. Integrate organizational influences to create corporate compliance. </a:t>
            </a:r>
            <a:endParaRPr lang="en-CA" dirty="0">
              <a:solidFill>
                <a:schemeClr val="bg1"/>
              </a:solidFill>
              <a:ea typeface="Roboto" panose="02000000000000000000" pitchFamily="2" charset="0"/>
            </a:endParaRPr>
          </a:p>
        </p:txBody>
      </p:sp>
      <p:grpSp>
        <p:nvGrpSpPr>
          <p:cNvPr id="56" name="Group 55"/>
          <p:cNvGrpSpPr/>
          <p:nvPr/>
        </p:nvGrpSpPr>
        <p:grpSpPr>
          <a:xfrm>
            <a:off x="1708074" y="2487722"/>
            <a:ext cx="5284113" cy="3621204"/>
            <a:chOff x="348979" y="2102575"/>
            <a:chExt cx="5284113" cy="3621204"/>
          </a:xfrm>
        </p:grpSpPr>
        <p:sp>
          <p:nvSpPr>
            <p:cNvPr id="4" name="Oval 3"/>
            <p:cNvSpPr/>
            <p:nvPr/>
          </p:nvSpPr>
          <p:spPr>
            <a:xfrm>
              <a:off x="2589496" y="2102575"/>
              <a:ext cx="997291" cy="977212"/>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CA" sz="2000" b="1" dirty="0" smtClean="0">
                  <a:ea typeface="Roboto" panose="02000000000000000000" pitchFamily="2" charset="0"/>
                </a:rPr>
                <a:t>GDPR</a:t>
              </a:r>
              <a:endParaRPr lang="en-CA" sz="2000" b="1" dirty="0">
                <a:ea typeface="Roboto" panose="02000000000000000000" pitchFamily="2" charset="0"/>
              </a:endParaRPr>
            </a:p>
          </p:txBody>
        </p:sp>
        <p:sp>
          <p:nvSpPr>
            <p:cNvPr id="5" name="Rectangle 4"/>
            <p:cNvSpPr/>
            <p:nvPr/>
          </p:nvSpPr>
          <p:spPr>
            <a:xfrm>
              <a:off x="1821107" y="4011864"/>
              <a:ext cx="2520000" cy="6480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ea typeface="Roboto" panose="02000000000000000000" pitchFamily="2" charset="0"/>
                </a:rPr>
                <a:t>Corporate Compliance</a:t>
              </a:r>
              <a:endParaRPr lang="en-CA" sz="1600" b="1" dirty="0">
                <a:ea typeface="Roboto" panose="02000000000000000000" pitchFamily="2" charset="0"/>
              </a:endParaRPr>
            </a:p>
          </p:txBody>
        </p:sp>
        <p:sp>
          <p:nvSpPr>
            <p:cNvPr id="6" name="Round Diagonal Corner Rectangle 5"/>
            <p:cNvSpPr/>
            <p:nvPr/>
          </p:nvSpPr>
          <p:spPr>
            <a:xfrm>
              <a:off x="1750350" y="3357349"/>
              <a:ext cx="1080000" cy="432000"/>
            </a:xfrm>
            <a:prstGeom prst="round2Diag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ea typeface="Roboto" panose="02000000000000000000" pitchFamily="2" charset="0"/>
                </a:rPr>
                <a:t>Risk Mgmt.  Function</a:t>
              </a:r>
              <a:endParaRPr lang="en-CA" sz="1200" b="1" dirty="0">
                <a:solidFill>
                  <a:schemeClr val="tx1"/>
                </a:solidFill>
                <a:ea typeface="Roboto" panose="02000000000000000000" pitchFamily="2" charset="0"/>
              </a:endParaRPr>
            </a:p>
          </p:txBody>
        </p:sp>
        <p:sp>
          <p:nvSpPr>
            <p:cNvPr id="7" name="Round Diagonal Corner Rectangle 6"/>
            <p:cNvSpPr/>
            <p:nvPr/>
          </p:nvSpPr>
          <p:spPr>
            <a:xfrm>
              <a:off x="3151721" y="3355785"/>
              <a:ext cx="1080000" cy="432000"/>
            </a:xfrm>
            <a:prstGeom prst="round2Diag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ea typeface="Roboto" panose="02000000000000000000" pitchFamily="2" charset="0"/>
                </a:rPr>
                <a:t>Legal</a:t>
              </a:r>
              <a:endParaRPr lang="en-CA" sz="1200" b="1" dirty="0">
                <a:solidFill>
                  <a:schemeClr val="tx1"/>
                </a:solidFill>
                <a:ea typeface="Roboto" panose="02000000000000000000" pitchFamily="2" charset="0"/>
              </a:endParaRPr>
            </a:p>
          </p:txBody>
        </p:sp>
        <p:sp>
          <p:nvSpPr>
            <p:cNvPr id="8" name="Round Diagonal Corner Rectangle 7"/>
            <p:cNvSpPr/>
            <p:nvPr/>
          </p:nvSpPr>
          <p:spPr>
            <a:xfrm>
              <a:off x="4553092" y="3355785"/>
              <a:ext cx="1080000" cy="432000"/>
            </a:xfrm>
            <a:prstGeom prst="round2Diag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ea typeface="Roboto" panose="02000000000000000000" pitchFamily="2" charset="0"/>
                </a:rPr>
                <a:t>Security Program</a:t>
              </a:r>
              <a:endParaRPr lang="en-CA" sz="1200" b="1" dirty="0">
                <a:solidFill>
                  <a:schemeClr val="tx1"/>
                </a:solidFill>
                <a:ea typeface="Roboto" panose="02000000000000000000" pitchFamily="2" charset="0"/>
              </a:endParaRPr>
            </a:p>
          </p:txBody>
        </p:sp>
        <p:sp>
          <p:nvSpPr>
            <p:cNvPr id="10" name="Rectangle 9"/>
            <p:cNvSpPr/>
            <p:nvPr/>
          </p:nvSpPr>
          <p:spPr>
            <a:xfrm>
              <a:off x="1837292" y="5253086"/>
              <a:ext cx="2520000" cy="470693"/>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ea typeface="Roboto" panose="02000000000000000000" pitchFamily="2" charset="0"/>
                </a:rPr>
                <a:t>All Employees</a:t>
              </a:r>
              <a:endParaRPr lang="en-CA" sz="1600" b="1" dirty="0">
                <a:solidFill>
                  <a:schemeClr val="tx1"/>
                </a:solidFill>
                <a:ea typeface="Roboto" panose="02000000000000000000" pitchFamily="2" charset="0"/>
              </a:endParaRPr>
            </a:p>
          </p:txBody>
        </p:sp>
        <p:sp>
          <p:nvSpPr>
            <p:cNvPr id="30" name="Chevron 29"/>
            <p:cNvSpPr/>
            <p:nvPr/>
          </p:nvSpPr>
          <p:spPr>
            <a:xfrm rot="5400000">
              <a:off x="2918293" y="3876475"/>
              <a:ext cx="339696" cy="2160000"/>
            </a:xfrm>
            <a:prstGeom prst="chevr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a typeface="Roboto" panose="02000000000000000000" pitchFamily="2" charset="0"/>
              </a:endParaRPr>
            </a:p>
          </p:txBody>
        </p:sp>
        <p:sp>
          <p:nvSpPr>
            <p:cNvPr id="36" name="Round Diagonal Corner Rectangle 35"/>
            <p:cNvSpPr/>
            <p:nvPr/>
          </p:nvSpPr>
          <p:spPr>
            <a:xfrm>
              <a:off x="348979" y="3385482"/>
              <a:ext cx="1080000" cy="432000"/>
            </a:xfrm>
            <a:prstGeom prst="round2Diag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sz="1200" b="1" dirty="0" smtClean="0">
                  <a:solidFill>
                    <a:schemeClr val="tx1"/>
                  </a:solidFill>
                  <a:ea typeface="Roboto" panose="02000000000000000000" pitchFamily="2" charset="0"/>
                </a:rPr>
                <a:t>Business Impl.</a:t>
              </a:r>
              <a:endParaRPr lang="en-CA" sz="1200" b="1" dirty="0">
                <a:solidFill>
                  <a:schemeClr val="tx1"/>
                </a:solidFill>
                <a:ea typeface="Roboto" panose="02000000000000000000" pitchFamily="2" charset="0"/>
              </a:endParaRPr>
            </a:p>
          </p:txBody>
        </p:sp>
        <p:cxnSp>
          <p:nvCxnSpPr>
            <p:cNvPr id="37" name="Straight Connector 36"/>
            <p:cNvCxnSpPr/>
            <p:nvPr/>
          </p:nvCxnSpPr>
          <p:spPr>
            <a:xfrm flipH="1">
              <a:off x="894642" y="4427892"/>
              <a:ext cx="936000" cy="0"/>
            </a:xfrm>
            <a:prstGeom prst="line">
              <a:avLst/>
            </a:prstGeom>
            <a:ln w="12700">
              <a:solidFill>
                <a:schemeClr val="bg1"/>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rot="5400000" flipH="1">
              <a:off x="615498" y="4133043"/>
              <a:ext cx="540000" cy="0"/>
            </a:xfrm>
            <a:prstGeom prst="straightConnector1">
              <a:avLst/>
            </a:prstGeom>
            <a:ln w="12700">
              <a:solidFill>
                <a:schemeClr val="bg1"/>
              </a:solidFill>
              <a:prstDash val="dash"/>
              <a:tailEnd type="triangle"/>
            </a:ln>
          </p:spPr>
          <p:style>
            <a:lnRef idx="1">
              <a:schemeClr val="dk1"/>
            </a:lnRef>
            <a:fillRef idx="0">
              <a:schemeClr val="dk1"/>
            </a:fillRef>
            <a:effectRef idx="0">
              <a:schemeClr val="dk1"/>
            </a:effectRef>
            <a:fontRef idx="minor">
              <a:schemeClr val="tx1"/>
            </a:fontRef>
          </p:style>
        </p:cxnSp>
        <p:cxnSp>
          <p:nvCxnSpPr>
            <p:cNvPr id="44" name="Straight Connector 43"/>
            <p:cNvCxnSpPr>
              <a:stCxn id="4" idx="4"/>
            </p:cNvCxnSpPr>
            <p:nvPr/>
          </p:nvCxnSpPr>
          <p:spPr>
            <a:xfrm>
              <a:off x="3088142" y="3079787"/>
              <a:ext cx="0" cy="14400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150263" y="3211785"/>
              <a:ext cx="0" cy="144000"/>
            </a:xfrm>
            <a:prstGeom prst="line">
              <a:avLst/>
            </a:prstGeom>
            <a:ln>
              <a:solidFill>
                <a:schemeClr val="accent3">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92348" y="3211785"/>
              <a:ext cx="0" cy="144000"/>
            </a:xfrm>
            <a:prstGeom prst="line">
              <a:avLst/>
            </a:prstGeom>
            <a:ln>
              <a:solidFill>
                <a:schemeClr val="accent3">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92426" y="3211785"/>
              <a:ext cx="0" cy="144000"/>
            </a:xfrm>
            <a:prstGeom prst="line">
              <a:avLst/>
            </a:prstGeom>
            <a:ln>
              <a:solidFill>
                <a:schemeClr val="accent3">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68228" y="3206451"/>
              <a:ext cx="0" cy="180000"/>
            </a:xfrm>
            <a:prstGeom prst="line">
              <a:avLst/>
            </a:prstGeom>
            <a:ln>
              <a:solidFill>
                <a:schemeClr val="accent3">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65848" y="3211785"/>
              <a:ext cx="4284000" cy="753"/>
            </a:xfrm>
            <a:prstGeom prst="line">
              <a:avLst/>
            </a:prstGeom>
            <a:ln>
              <a:solidFill>
                <a:schemeClr val="accent3">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0" name="Line Callout 1 59"/>
          <p:cNvSpPr/>
          <p:nvPr/>
        </p:nvSpPr>
        <p:spPr>
          <a:xfrm>
            <a:off x="6886201" y="2351229"/>
            <a:ext cx="1978724" cy="1245703"/>
          </a:xfrm>
          <a:prstGeom prst="borderCallout1">
            <a:avLst>
              <a:gd name="adj1" fmla="val 123977"/>
              <a:gd name="adj2" fmla="val 12355"/>
              <a:gd name="adj3" fmla="val 105517"/>
              <a:gd name="adj4" fmla="val 42110"/>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CA" sz="1200" dirty="0" smtClean="0">
                <a:solidFill>
                  <a:schemeClr val="bg1"/>
                </a:solidFill>
                <a:ea typeface="Roboto Light" panose="02000000000000000000" pitchFamily="2" charset="0"/>
              </a:rPr>
              <a:t>Example processes the security team must formalize</a:t>
            </a:r>
            <a:r>
              <a:rPr lang="en-CA" sz="1100" dirty="0" smtClean="0">
                <a:solidFill>
                  <a:schemeClr val="bg1"/>
                </a:solidFill>
                <a:ea typeface="Roboto Light" panose="02000000000000000000" pitchFamily="2" charset="0"/>
              </a:rPr>
              <a:t>:</a:t>
            </a:r>
          </a:p>
          <a:p>
            <a:pPr marL="171450" indent="-171450">
              <a:buFont typeface="Arial" panose="020B0604020202020204" pitchFamily="34" charset="0"/>
              <a:buChar char="•"/>
            </a:pPr>
            <a:r>
              <a:rPr lang="en-CA" sz="1100" dirty="0" smtClean="0">
                <a:solidFill>
                  <a:schemeClr val="bg1"/>
                </a:solidFill>
                <a:ea typeface="Roboto Light" panose="02000000000000000000" pitchFamily="2" charset="0"/>
              </a:rPr>
              <a:t>Data </a:t>
            </a:r>
            <a:r>
              <a:rPr lang="en-CA" sz="1100" dirty="0">
                <a:solidFill>
                  <a:schemeClr val="bg1"/>
                </a:solidFill>
                <a:ea typeface="Roboto Light" panose="02000000000000000000" pitchFamily="2" charset="0"/>
              </a:rPr>
              <a:t>discovery </a:t>
            </a:r>
          </a:p>
          <a:p>
            <a:pPr marL="171450" indent="-171450">
              <a:buFont typeface="Arial" panose="020B0604020202020204" pitchFamily="34" charset="0"/>
              <a:buChar char="•"/>
            </a:pPr>
            <a:r>
              <a:rPr lang="en-CA" sz="1100" dirty="0">
                <a:solidFill>
                  <a:schemeClr val="bg1"/>
                </a:solidFill>
                <a:ea typeface="Roboto Light" panose="02000000000000000000" pitchFamily="2" charset="0"/>
              </a:rPr>
              <a:t>Data </a:t>
            </a:r>
            <a:r>
              <a:rPr lang="en-CA" sz="1100" dirty="0" smtClean="0">
                <a:solidFill>
                  <a:schemeClr val="bg1"/>
                </a:solidFill>
                <a:ea typeface="Roboto Light" panose="02000000000000000000" pitchFamily="2" charset="0"/>
              </a:rPr>
              <a:t>classification</a:t>
            </a:r>
          </a:p>
          <a:p>
            <a:pPr marL="171450" indent="-171450">
              <a:buFont typeface="Arial" panose="020B0604020202020204" pitchFamily="34" charset="0"/>
              <a:buChar char="•"/>
            </a:pPr>
            <a:r>
              <a:rPr lang="en-CA" sz="1100" dirty="0" smtClean="0">
                <a:solidFill>
                  <a:schemeClr val="bg1"/>
                </a:solidFill>
                <a:ea typeface="Roboto Light" panose="02000000000000000000" pitchFamily="2" charset="0"/>
              </a:rPr>
              <a:t>Vulnerability management</a:t>
            </a:r>
            <a:endParaRPr lang="en-CA" sz="1100" dirty="0">
              <a:solidFill>
                <a:schemeClr val="bg1"/>
              </a:solidFill>
              <a:ea typeface="Roboto Light" panose="02000000000000000000" pitchFamily="2" charset="0"/>
            </a:endParaRPr>
          </a:p>
        </p:txBody>
      </p:sp>
      <p:sp>
        <p:nvSpPr>
          <p:cNvPr id="61" name="Line Callout 1 60"/>
          <p:cNvSpPr/>
          <p:nvPr/>
        </p:nvSpPr>
        <p:spPr>
          <a:xfrm>
            <a:off x="6260366" y="5166094"/>
            <a:ext cx="2458534" cy="1101237"/>
          </a:xfrm>
          <a:prstGeom prst="borderCallout1">
            <a:avLst>
              <a:gd name="adj1" fmla="val 70428"/>
              <a:gd name="adj2" fmla="val -19849"/>
              <a:gd name="adj3" fmla="val 70600"/>
              <a:gd name="adj4" fmla="val -2841"/>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CA" sz="1200" dirty="0" smtClean="0">
                <a:solidFill>
                  <a:schemeClr val="bg1"/>
                </a:solidFill>
                <a:ea typeface="Roboto Light" panose="02000000000000000000" pitchFamily="2" charset="0"/>
              </a:rPr>
              <a:t>Repeatedly communicate any process and procedure changes that impact employees through existing or updated security awareness &amp; training methods.</a:t>
            </a:r>
            <a:endParaRPr lang="en-CA" sz="1200" dirty="0">
              <a:solidFill>
                <a:schemeClr val="bg1"/>
              </a:solidFill>
              <a:ea typeface="Roboto Light" panose="02000000000000000000" pitchFamily="2" charset="0"/>
            </a:endParaRPr>
          </a:p>
        </p:txBody>
      </p:sp>
      <p:sp>
        <p:nvSpPr>
          <p:cNvPr id="62" name="Line Callout 1 61"/>
          <p:cNvSpPr/>
          <p:nvPr/>
        </p:nvSpPr>
        <p:spPr>
          <a:xfrm>
            <a:off x="254541" y="2585600"/>
            <a:ext cx="1343378" cy="1382774"/>
          </a:xfrm>
          <a:prstGeom prst="borderCallout1">
            <a:avLst>
              <a:gd name="adj1" fmla="val 116710"/>
              <a:gd name="adj2" fmla="val 104559"/>
              <a:gd name="adj3" fmla="val 104022"/>
              <a:gd name="adj4" fmla="val 86180"/>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a:solidFill>
                  <a:schemeClr val="bg1"/>
                </a:solidFill>
                <a:ea typeface="Roboto Light" panose="02000000000000000000" pitchFamily="2" charset="0"/>
              </a:rPr>
              <a:t>Business functions and corporate compliance have an intertwined </a:t>
            </a:r>
            <a:r>
              <a:rPr lang="en-CA" sz="1200" dirty="0" smtClean="0">
                <a:solidFill>
                  <a:schemeClr val="bg1"/>
                </a:solidFill>
                <a:ea typeface="Roboto Light" panose="02000000000000000000" pitchFamily="2" charset="0"/>
              </a:rPr>
              <a:t>relationship.</a:t>
            </a:r>
            <a:endParaRPr lang="en-CA" sz="1200" dirty="0">
              <a:solidFill>
                <a:schemeClr val="bg1"/>
              </a:solidFill>
              <a:ea typeface="Roboto Light" panose="02000000000000000000" pitchFamily="2" charset="0"/>
            </a:endParaRPr>
          </a:p>
        </p:txBody>
      </p:sp>
      <p:grpSp>
        <p:nvGrpSpPr>
          <p:cNvPr id="32" name="Group 31"/>
          <p:cNvGrpSpPr/>
          <p:nvPr/>
        </p:nvGrpSpPr>
        <p:grpSpPr>
          <a:xfrm>
            <a:off x="-15972" y="1178265"/>
            <a:ext cx="9235855" cy="234000"/>
            <a:chOff x="-15972" y="1178265"/>
            <a:chExt cx="9235855" cy="234000"/>
          </a:xfrm>
        </p:grpSpPr>
        <p:cxnSp>
          <p:nvCxnSpPr>
            <p:cNvPr id="11" name="Straight Connector 10"/>
            <p:cNvCxnSpPr/>
            <p:nvPr/>
          </p:nvCxnSpPr>
          <p:spPr>
            <a:xfrm>
              <a:off x="-15972" y="1198400"/>
              <a:ext cx="565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24575" y="1193536"/>
              <a:ext cx="18000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79883" y="1181768"/>
              <a:ext cx="324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799883" y="1178265"/>
              <a:ext cx="181259" cy="23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rot="10800000">
            <a:off x="2071855" y="6468398"/>
            <a:ext cx="716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1906548" y="6257262"/>
            <a:ext cx="18000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32760" y="6485030"/>
            <a:ext cx="176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flipH="1">
            <a:off x="1729981" y="6254533"/>
            <a:ext cx="181259" cy="23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406504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7" name="Group 546"/>
          <p:cNvGrpSpPr/>
          <p:nvPr/>
        </p:nvGrpSpPr>
        <p:grpSpPr>
          <a:xfrm>
            <a:off x="0" y="1490700"/>
            <a:ext cx="8216900" cy="3641724"/>
            <a:chOff x="-92074" y="654051"/>
            <a:chExt cx="9144001" cy="4162425"/>
          </a:xfrm>
          <a:solidFill>
            <a:schemeClr val="tx1">
              <a:alpha val="25000"/>
            </a:schemeClr>
          </a:solidFill>
        </p:grpSpPr>
        <p:sp>
          <p:nvSpPr>
            <p:cNvPr id="165" name="Freeform 225"/>
            <p:cNvSpPr>
              <a:spLocks/>
            </p:cNvSpPr>
            <p:nvPr/>
          </p:nvSpPr>
          <p:spPr bwMode="auto">
            <a:xfrm>
              <a:off x="2314576" y="1431926"/>
              <a:ext cx="33338" cy="2222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6" name="Freeform 226"/>
            <p:cNvSpPr>
              <a:spLocks/>
            </p:cNvSpPr>
            <p:nvPr/>
          </p:nvSpPr>
          <p:spPr bwMode="auto">
            <a:xfrm>
              <a:off x="2314576" y="1431926"/>
              <a:ext cx="33338" cy="2222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grpFill/>
            <a:ln w="317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114" name="Freeform 511"/>
            <p:cNvSpPr>
              <a:spLocks/>
            </p:cNvSpPr>
            <p:nvPr/>
          </p:nvSpPr>
          <p:spPr bwMode="auto">
            <a:xfrm>
              <a:off x="2239964" y="1703389"/>
              <a:ext cx="96838" cy="31750"/>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5" name="Freeform 512"/>
            <p:cNvSpPr>
              <a:spLocks/>
            </p:cNvSpPr>
            <p:nvPr/>
          </p:nvSpPr>
          <p:spPr bwMode="auto">
            <a:xfrm>
              <a:off x="2132014" y="1746251"/>
              <a:ext cx="119063" cy="42863"/>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6" name="Freeform 513"/>
            <p:cNvSpPr>
              <a:spLocks/>
            </p:cNvSpPr>
            <p:nvPr/>
          </p:nvSpPr>
          <p:spPr bwMode="auto">
            <a:xfrm>
              <a:off x="2143126" y="1638301"/>
              <a:ext cx="107950" cy="96838"/>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7" name="Freeform 514"/>
            <p:cNvSpPr>
              <a:spLocks/>
            </p:cNvSpPr>
            <p:nvPr/>
          </p:nvSpPr>
          <p:spPr bwMode="auto">
            <a:xfrm>
              <a:off x="2024064" y="1649414"/>
              <a:ext cx="119063" cy="139700"/>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8" name="Freeform 515"/>
            <p:cNvSpPr>
              <a:spLocks/>
            </p:cNvSpPr>
            <p:nvPr/>
          </p:nvSpPr>
          <p:spPr bwMode="auto">
            <a:xfrm>
              <a:off x="1981201" y="1562101"/>
              <a:ext cx="182563" cy="76200"/>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nvGrpSpPr>
            <p:cNvPr id="546" name="Group 545"/>
            <p:cNvGrpSpPr/>
            <p:nvPr/>
          </p:nvGrpSpPr>
          <p:grpSpPr>
            <a:xfrm>
              <a:off x="-92074" y="654051"/>
              <a:ext cx="9144001" cy="4162425"/>
              <a:chOff x="-92074" y="654051"/>
              <a:chExt cx="9144001" cy="4162425"/>
            </a:xfrm>
            <a:grpFill/>
          </p:grpSpPr>
          <p:sp>
            <p:nvSpPr>
              <p:cNvPr id="346"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7"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8"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9"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0"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1"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2"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3"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4"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5"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6"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7"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8"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9"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0"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1"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2"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3"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4"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5"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6"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7"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8"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9"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0"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1"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2"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3"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4"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5"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6"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7"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8"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9"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0"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1"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2"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3"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4"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5"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6"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7"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8"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9"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0"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1"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2"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3"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4"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5"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6"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7"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8"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9"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0"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1"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2"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3"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4"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5"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6"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7"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8"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9"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0"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1"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2"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3"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4"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5"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6"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7"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8"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9"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0"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1"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2"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3"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4"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5"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6"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7"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8"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9"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0"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1"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2"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3"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4"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5"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6"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7"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8"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9"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0"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1"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2"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3"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4"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5"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6"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7"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8"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9"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0"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1"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2"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3"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4"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5"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6"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7"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8"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9"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0"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1"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2"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3"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4"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5"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6"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7"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8"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9"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0"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1"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2"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3"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4"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5"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6"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7"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8"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9"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0"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1"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2"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3"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4"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5"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6"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7"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8"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9"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0"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1"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2"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3"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4"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5"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6"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7"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8"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9"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0"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1"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2"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3"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4"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5"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6"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7"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8"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9"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0"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1"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2"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3"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4"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5"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6"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7"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8"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9"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0"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1"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2"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3"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4"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5"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6"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7"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8"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9"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0"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1"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2"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3"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4"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5"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6"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7"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8"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9"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0"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1"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2"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3"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4"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5"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6"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7"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8"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9"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0"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1"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2"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3"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4"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5"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6"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7"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8"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9"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0"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1"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2"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3"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4"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167"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8"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9"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0"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1"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2"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3"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4"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5"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6"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7"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8" name="Rectangle 238"/>
              <p:cNvSpPr>
                <a:spLocks noChangeArrowheads="1"/>
              </p:cNvSpPr>
              <p:nvPr/>
            </p:nvSpPr>
            <p:spPr bwMode="auto">
              <a:xfrm>
                <a:off x="3967164" y="2222501"/>
                <a:ext cx="11113" cy="1588"/>
              </a:xfrm>
              <a:prstGeom prst="rect">
                <a:avLst/>
              </a:prstGeom>
              <a:grpFill/>
              <a:ln w="317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9"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180"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1"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2"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3"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4"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5"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6"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7"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8"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9"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0"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1"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2"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3"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4"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5"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6"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7"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8"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9"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0"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1"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2"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3"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4"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5"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6"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7"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8"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9"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0"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1"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2"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3"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4"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5"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6"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7"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8"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9"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0"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1"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2"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3"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4"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5"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6"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7"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8"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9"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0"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1"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2"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3"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4"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5"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6"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7"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8"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9"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0"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1"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2"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3"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5"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6"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7"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8"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9"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0"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1"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2"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3"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4"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5"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6"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7"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8"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9"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0"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1"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2"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3"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4"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5"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6"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7"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8"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9"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0"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1"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2"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3"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4"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5"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6"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7"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8"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9"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0"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1"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2"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3"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4"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5"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6"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7"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8"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9"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0"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1"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2"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3"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4"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5"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6"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7"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8"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9"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0"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1"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2"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3" name="Oval 363"/>
              <p:cNvSpPr>
                <a:spLocks noChangeArrowheads="1"/>
              </p:cNvSpPr>
              <p:nvPr/>
            </p:nvSpPr>
            <p:spPr bwMode="auto">
              <a:xfrm>
                <a:off x="4225926" y="3184526"/>
                <a:ext cx="22225" cy="9525"/>
              </a:xfrm>
              <a:prstGeom prst="ellipse">
                <a:avLst/>
              </a:pr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4"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5"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6"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7"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8"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9"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0"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1"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2"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3"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4"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5"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6"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7"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8"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9"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0"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1"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2"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3"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4"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5"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6"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7"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8"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9"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0"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1"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2"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3"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4"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5"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6"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7"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8"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9"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0"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1"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2"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3"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4" name="Freeform 404"/>
              <p:cNvSpPr>
                <a:spLocks/>
              </p:cNvSpPr>
              <p:nvPr/>
            </p:nvSpPr>
            <p:spPr bwMode="auto">
              <a:xfrm>
                <a:off x="2941639" y="654051"/>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5"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3" name="Freeform 410"/>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 name="Freeform 411"/>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5" name="Freeform 412"/>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6" name="Freeform 413"/>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414"/>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 name="Freeform 415"/>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9" name="Freeform 416"/>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417"/>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418"/>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419"/>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3" name="Freeform 420"/>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 name="Freeform 421"/>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422"/>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6" name="Freeform 423"/>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 name="Freeform 424"/>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425"/>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9" name="Freeform 426"/>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0" name="Freeform 427"/>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1" name="Freeform 428"/>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2" name="Freeform 429"/>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3" name="Freeform 430"/>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4" name="Freeform 431"/>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5" name="Oval 432"/>
              <p:cNvSpPr>
                <a:spLocks noChangeArrowheads="1"/>
              </p:cNvSpPr>
              <p:nvPr/>
            </p:nvSpPr>
            <p:spPr bwMode="auto">
              <a:xfrm>
                <a:off x="6708776" y="2751139"/>
                <a:ext cx="11113" cy="1588"/>
              </a:xfrm>
              <a:prstGeom prst="ellipse">
                <a:avLst/>
              </a:pr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6" name="Freeform 433"/>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7" name="Freeform 434"/>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 name="Freeform 435"/>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9" name="Freeform 436"/>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 name="Freeform 437"/>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1" name="Freeform 438"/>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2" name="Freeform 439"/>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3" name="Freeform 440"/>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4" name="Freeform 441"/>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5" name="Freeform 442"/>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6" name="Freeform 443"/>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7" name="Freeform 444"/>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8" name="Freeform 445"/>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 name="Freeform 446"/>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0" name="Freeform 447"/>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1" name="Freeform 448"/>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 name="Freeform 449"/>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3" name="Freeform 450"/>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 name="Freeform 451"/>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5" name="Freeform 452"/>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6" name="Freeform 453"/>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7" name="Freeform 454"/>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8" name="Freeform 455"/>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9" name="Freeform 456"/>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0" name="Freeform 457"/>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1" name="Freeform 458"/>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2" name="Freeform 459"/>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3" name="Freeform 460"/>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4" name="Freeform 461"/>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5" name="Freeform 462"/>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6" name="Freeform 463"/>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7" name="Freeform 464"/>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8" name="Freeform 465"/>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9" name="Freeform 466"/>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0" name="Freeform 467"/>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1" name="Freeform 468"/>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2" name="Freeform 469"/>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3" name="Freeform 470"/>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4" name="Freeform 471"/>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5" name="Freeform 472"/>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6" name="Freeform 473"/>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7" name="Freeform 474"/>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8" name="Freeform 475"/>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9" name="Freeform 476"/>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0" name="Freeform 477"/>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1" name="Freeform 478"/>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2" name="Freeform 479"/>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3" name="Freeform 480"/>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4" name="Freeform 481"/>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5" name="Freeform 482"/>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6" name="Freeform 483"/>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7" name="Freeform 484"/>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8" name="Freeform 485"/>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9" name="Freeform 486"/>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0" name="Freeform 487"/>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1" name="Freeform 488"/>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2" name="Freeform 489"/>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3" name="Freeform 490"/>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4" name="Freeform 491"/>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5" name="Freeform 492"/>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6" name="Freeform 493"/>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7" name="Freeform 494"/>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8" name="Freeform 495"/>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9" name="Freeform 496"/>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0" name="Freeform 497"/>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1" name="Freeform 498"/>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2" name="Freeform 499"/>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sz="2400" dirty="0"/>
              </a:p>
            </p:txBody>
          </p:sp>
          <p:sp>
            <p:nvSpPr>
              <p:cNvPr id="103" name="Freeform 500"/>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4" name="Freeform 501"/>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5" name="Freeform 502"/>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6" name="Freeform 503"/>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34"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3"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4"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5"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sp>
        <p:nvSpPr>
          <p:cNvPr id="548" name="Oval 547"/>
          <p:cNvSpPr/>
          <p:nvPr/>
        </p:nvSpPr>
        <p:spPr>
          <a:xfrm>
            <a:off x="610560" y="1632369"/>
            <a:ext cx="1116000" cy="1116000"/>
          </a:xfrm>
          <a:prstGeom prst="ellipse">
            <a:avLst/>
          </a:prstGeom>
          <a:solidFill>
            <a:srgbClr val="7F919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a:solidFill>
                  <a:srgbClr val="FFFFFF"/>
                </a:solidFill>
              </a:rPr>
              <a:t>23% </a:t>
            </a:r>
          </a:p>
          <a:p>
            <a:pPr algn="ctr"/>
            <a:r>
              <a:rPr lang="en-US" sz="800" dirty="0">
                <a:solidFill>
                  <a:srgbClr val="FFFFFF"/>
                </a:solidFill>
              </a:rPr>
              <a:t>US </a:t>
            </a:r>
            <a:r>
              <a:rPr lang="en-US" sz="800" dirty="0" smtClean="0">
                <a:solidFill>
                  <a:srgbClr val="FFFFFF"/>
                </a:solidFill>
              </a:rPr>
              <a:t>orgs </a:t>
            </a:r>
            <a:r>
              <a:rPr lang="en-US" sz="800" dirty="0">
                <a:solidFill>
                  <a:srgbClr val="FFFFFF"/>
                </a:solidFill>
              </a:rPr>
              <a:t>confident</a:t>
            </a:r>
          </a:p>
          <a:p>
            <a:pPr algn="ctr"/>
            <a:r>
              <a:rPr lang="en-US" sz="800" dirty="0">
                <a:solidFill>
                  <a:srgbClr val="FFFFFF"/>
                </a:solidFill>
              </a:rPr>
              <a:t>they can be ready by</a:t>
            </a:r>
          </a:p>
          <a:p>
            <a:pPr algn="ctr"/>
            <a:r>
              <a:rPr lang="en-US" sz="800" dirty="0">
                <a:solidFill>
                  <a:srgbClr val="FFFFFF"/>
                </a:solidFill>
              </a:rPr>
              <a:t>May 25, </a:t>
            </a:r>
            <a:r>
              <a:rPr lang="en-US" sz="800" dirty="0" smtClean="0">
                <a:solidFill>
                  <a:srgbClr val="FFFFFF"/>
                </a:solidFill>
              </a:rPr>
              <a:t>2018.</a:t>
            </a:r>
            <a:endParaRPr lang="en-US" sz="800" dirty="0">
              <a:solidFill>
                <a:srgbClr val="FFFFFF"/>
              </a:solidFill>
            </a:endParaRPr>
          </a:p>
        </p:txBody>
      </p:sp>
      <p:sp>
        <p:nvSpPr>
          <p:cNvPr id="9" name="Rounded Rectangle 8"/>
          <p:cNvSpPr/>
          <p:nvPr/>
        </p:nvSpPr>
        <p:spPr>
          <a:xfrm>
            <a:off x="6155542" y="1350180"/>
            <a:ext cx="2589179" cy="577082"/>
          </a:xfrm>
          <a:prstGeom prst="roundRect">
            <a:avLst>
              <a:gd name="adj"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9525">
                <a:solidFill>
                  <a:schemeClr val="tx1"/>
                </a:solidFill>
              </a:ln>
            </a:endParaRPr>
          </a:p>
        </p:txBody>
      </p:sp>
      <p:sp>
        <p:nvSpPr>
          <p:cNvPr id="554" name="Oval 553"/>
          <p:cNvSpPr/>
          <p:nvPr/>
        </p:nvSpPr>
        <p:spPr>
          <a:xfrm>
            <a:off x="3548049" y="988378"/>
            <a:ext cx="1333355" cy="1333355"/>
          </a:xfrm>
          <a:prstGeom prst="ellipse">
            <a:avLst/>
          </a:prstGeom>
          <a:solidFill>
            <a:srgbClr val="7F919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50" dirty="0">
                <a:solidFill>
                  <a:srgbClr val="FFFFFF"/>
                </a:solidFill>
              </a:rPr>
              <a:t>31% </a:t>
            </a:r>
          </a:p>
          <a:p>
            <a:pPr algn="ctr"/>
            <a:r>
              <a:rPr lang="en-US" sz="800" dirty="0">
                <a:solidFill>
                  <a:srgbClr val="FFFFFF"/>
                </a:solidFill>
              </a:rPr>
              <a:t>EU orgs confident</a:t>
            </a:r>
          </a:p>
          <a:p>
            <a:pPr algn="ctr"/>
            <a:r>
              <a:rPr lang="en-US" sz="800" dirty="0">
                <a:solidFill>
                  <a:srgbClr val="FFFFFF"/>
                </a:solidFill>
              </a:rPr>
              <a:t>they can be ready by</a:t>
            </a:r>
          </a:p>
          <a:p>
            <a:pPr algn="ctr"/>
            <a:r>
              <a:rPr lang="en-US" sz="800" dirty="0">
                <a:solidFill>
                  <a:srgbClr val="FFFFFF"/>
                </a:solidFill>
              </a:rPr>
              <a:t>May 25, </a:t>
            </a:r>
            <a:r>
              <a:rPr lang="en-US" sz="800" dirty="0" smtClean="0">
                <a:solidFill>
                  <a:srgbClr val="FFFFFF"/>
                </a:solidFill>
              </a:rPr>
              <a:t>2018.</a:t>
            </a:r>
            <a:endParaRPr lang="en-US" sz="800" dirty="0">
              <a:solidFill>
                <a:srgbClr val="FFFFFF"/>
              </a:solidFill>
            </a:endParaRPr>
          </a:p>
        </p:txBody>
      </p:sp>
      <p:sp useBgFill="1">
        <p:nvSpPr>
          <p:cNvPr id="563" name="Oval 562"/>
          <p:cNvSpPr/>
          <p:nvPr/>
        </p:nvSpPr>
        <p:spPr>
          <a:xfrm>
            <a:off x="1424404" y="2540713"/>
            <a:ext cx="236118" cy="236118"/>
          </a:xfrm>
          <a:prstGeom prst="ellipse">
            <a:avLst/>
          </a:prstGeom>
          <a:ln w="38100">
            <a:solidFill>
              <a:srgbClr val="7F91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useBgFill="1">
        <p:nvSpPr>
          <p:cNvPr id="565" name="Oval 564"/>
          <p:cNvSpPr/>
          <p:nvPr/>
        </p:nvSpPr>
        <p:spPr>
          <a:xfrm>
            <a:off x="3849483" y="2199687"/>
            <a:ext cx="236118" cy="236118"/>
          </a:xfrm>
          <a:prstGeom prst="ellipse">
            <a:avLst/>
          </a:prstGeom>
          <a:ln w="38100">
            <a:solidFill>
              <a:srgbClr val="7F91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49" name="Oval 548"/>
          <p:cNvSpPr/>
          <p:nvPr/>
        </p:nvSpPr>
        <p:spPr>
          <a:xfrm>
            <a:off x="1368056" y="2635162"/>
            <a:ext cx="2052000" cy="2052000"/>
          </a:xfrm>
          <a:prstGeom prst="ellipse">
            <a:avLst/>
          </a:prstGeom>
          <a:solidFill>
            <a:srgbClr val="29475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dirty="0" smtClean="0">
                <a:solidFill>
                  <a:srgbClr val="FFFFFF"/>
                </a:solidFill>
              </a:rPr>
              <a:t>61% </a:t>
            </a:r>
            <a:endParaRPr lang="en-US" sz="2800" dirty="0">
              <a:solidFill>
                <a:srgbClr val="FFFFFF"/>
              </a:solidFill>
            </a:endParaRPr>
          </a:p>
          <a:p>
            <a:pPr algn="ctr"/>
            <a:r>
              <a:rPr lang="en-US" sz="800" dirty="0" smtClean="0">
                <a:solidFill>
                  <a:srgbClr val="FFFFFF"/>
                </a:solidFill>
              </a:rPr>
              <a:t>US orgs making changes</a:t>
            </a:r>
          </a:p>
          <a:p>
            <a:pPr algn="ctr"/>
            <a:r>
              <a:rPr lang="en-US" sz="800" dirty="0" smtClean="0">
                <a:solidFill>
                  <a:srgbClr val="FFFFFF"/>
                </a:solidFill>
              </a:rPr>
              <a:t>to their privacy and</a:t>
            </a:r>
          </a:p>
          <a:p>
            <a:pPr algn="ctr"/>
            <a:r>
              <a:rPr lang="en-US" sz="800" dirty="0" smtClean="0">
                <a:solidFill>
                  <a:srgbClr val="FFFFFF"/>
                </a:solidFill>
              </a:rPr>
              <a:t>IT security org. for GDPR.</a:t>
            </a:r>
            <a:endParaRPr lang="en-US" sz="800" dirty="0">
              <a:solidFill>
                <a:srgbClr val="FFFFFF"/>
              </a:solidFill>
            </a:endParaRPr>
          </a:p>
        </p:txBody>
      </p:sp>
      <p:sp useBgFill="1">
        <p:nvSpPr>
          <p:cNvPr id="551" name="Oval 550"/>
          <p:cNvSpPr/>
          <p:nvPr/>
        </p:nvSpPr>
        <p:spPr>
          <a:xfrm>
            <a:off x="1776049" y="2654607"/>
            <a:ext cx="236118" cy="236118"/>
          </a:xfrm>
          <a:prstGeom prst="ellipse">
            <a:avLst/>
          </a:prstGeom>
          <a:ln w="38100">
            <a:solidFill>
              <a:srgbClr val="496A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53" name="Oval 552"/>
          <p:cNvSpPr/>
          <p:nvPr/>
        </p:nvSpPr>
        <p:spPr>
          <a:xfrm>
            <a:off x="3942034" y="2433321"/>
            <a:ext cx="1654302" cy="1656000"/>
          </a:xfrm>
          <a:prstGeom prst="ellipse">
            <a:avLst/>
          </a:prstGeom>
          <a:solidFill>
            <a:srgbClr val="29475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smtClean="0">
                <a:solidFill>
                  <a:srgbClr val="FFFFFF"/>
                </a:solidFill>
              </a:rPr>
              <a:t>50</a:t>
            </a:r>
            <a:r>
              <a:rPr lang="en-US" sz="2100" dirty="0" smtClean="0">
                <a:solidFill>
                  <a:srgbClr val="FFFFFF"/>
                </a:solidFill>
              </a:rPr>
              <a:t>%</a:t>
            </a:r>
            <a:r>
              <a:rPr lang="en-US" sz="2400" dirty="0" smtClean="0">
                <a:solidFill>
                  <a:srgbClr val="FFFFFF"/>
                </a:solidFill>
              </a:rPr>
              <a:t> </a:t>
            </a:r>
            <a:endParaRPr lang="en-US" sz="2400" dirty="0">
              <a:solidFill>
                <a:srgbClr val="FFFFFF"/>
              </a:solidFill>
            </a:endParaRPr>
          </a:p>
          <a:p>
            <a:pPr algn="ctr"/>
            <a:r>
              <a:rPr lang="en-US" sz="800" dirty="0" smtClean="0">
                <a:solidFill>
                  <a:srgbClr val="FFFFFF"/>
                </a:solidFill>
              </a:rPr>
              <a:t>EU orgs making changes</a:t>
            </a:r>
          </a:p>
          <a:p>
            <a:pPr algn="ctr"/>
            <a:r>
              <a:rPr lang="en-US" sz="800" dirty="0" smtClean="0">
                <a:solidFill>
                  <a:srgbClr val="FFFFFF"/>
                </a:solidFill>
              </a:rPr>
              <a:t>to their privacy and</a:t>
            </a:r>
          </a:p>
          <a:p>
            <a:pPr algn="ctr"/>
            <a:r>
              <a:rPr lang="en-US" sz="800" dirty="0" smtClean="0">
                <a:solidFill>
                  <a:srgbClr val="FFFFFF"/>
                </a:solidFill>
              </a:rPr>
              <a:t>IT security org. for GDPR.</a:t>
            </a:r>
            <a:endParaRPr lang="en-US" sz="800" dirty="0">
              <a:solidFill>
                <a:srgbClr val="FFFFFF"/>
              </a:solidFill>
            </a:endParaRPr>
          </a:p>
        </p:txBody>
      </p:sp>
      <p:sp useBgFill="1">
        <p:nvSpPr>
          <p:cNvPr id="555" name="Oval 554"/>
          <p:cNvSpPr/>
          <p:nvPr/>
        </p:nvSpPr>
        <p:spPr>
          <a:xfrm>
            <a:off x="4201939" y="2444899"/>
            <a:ext cx="236118" cy="236118"/>
          </a:xfrm>
          <a:prstGeom prst="ellipse">
            <a:avLst/>
          </a:prstGeom>
          <a:ln w="38100">
            <a:solidFill>
              <a:srgbClr val="496A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itle 5"/>
          <p:cNvSpPr>
            <a:spLocks noGrp="1"/>
          </p:cNvSpPr>
          <p:nvPr>
            <p:ph type="title"/>
          </p:nvPr>
        </p:nvSpPr>
        <p:spPr/>
        <p:txBody>
          <a:bodyPr/>
          <a:lstStyle/>
          <a:p>
            <a:r>
              <a:rPr lang="en-CA" dirty="0"/>
              <a:t>Organizations are </a:t>
            </a:r>
            <a:r>
              <a:rPr lang="en-CA" dirty="0" smtClean="0"/>
              <a:t>preparing </a:t>
            </a:r>
            <a:r>
              <a:rPr lang="en-CA" dirty="0"/>
              <a:t>for compliance with GDPR</a:t>
            </a:r>
          </a:p>
        </p:txBody>
      </p:sp>
      <p:sp>
        <p:nvSpPr>
          <p:cNvPr id="10" name="TextBox 559"/>
          <p:cNvSpPr txBox="1"/>
          <p:nvPr/>
        </p:nvSpPr>
        <p:spPr>
          <a:xfrm>
            <a:off x="368050" y="5617177"/>
            <a:ext cx="4120301" cy="646331"/>
          </a:xfrm>
          <a:prstGeom prst="rect">
            <a:avLst/>
          </a:prstGeom>
          <a:solidFill>
            <a:schemeClr val="accent2"/>
          </a:solidFill>
        </p:spPr>
        <p:txBody>
          <a:bodyPr wrap="square" rtlCol="0">
            <a:spAutoFit/>
          </a:bodyPr>
          <a:lstStyle/>
          <a:p>
            <a:r>
              <a:rPr lang="en-CA" sz="1200" b="1" dirty="0">
                <a:solidFill>
                  <a:schemeClr val="bg1"/>
                </a:solidFill>
              </a:rPr>
              <a:t>85% </a:t>
            </a:r>
            <a:r>
              <a:rPr lang="en-CA" sz="1200" dirty="0">
                <a:solidFill>
                  <a:schemeClr val="bg1"/>
                </a:solidFill>
              </a:rPr>
              <a:t>of US and EU respondents feel GDPR is </a:t>
            </a:r>
            <a:r>
              <a:rPr lang="en-CA" sz="1200" dirty="0" smtClean="0">
                <a:solidFill>
                  <a:schemeClr val="bg1"/>
                </a:solidFill>
              </a:rPr>
              <a:t>equally difficult </a:t>
            </a:r>
            <a:r>
              <a:rPr lang="en-CA" sz="1200" dirty="0">
                <a:solidFill>
                  <a:schemeClr val="bg1"/>
                </a:solidFill>
              </a:rPr>
              <a:t>or more difficult to implement than existing data privacy and security requirements.</a:t>
            </a:r>
          </a:p>
        </p:txBody>
      </p:sp>
      <p:sp>
        <p:nvSpPr>
          <p:cNvPr id="2" name="Rectangle 1"/>
          <p:cNvSpPr/>
          <p:nvPr/>
        </p:nvSpPr>
        <p:spPr>
          <a:xfrm>
            <a:off x="4886647" y="5432031"/>
            <a:ext cx="1913816" cy="584775"/>
          </a:xfrm>
          <a:prstGeom prst="rect">
            <a:avLst/>
          </a:prstGeom>
        </p:spPr>
        <p:txBody>
          <a:bodyPr wrap="square">
            <a:spAutoFit/>
          </a:bodyPr>
          <a:lstStyle/>
          <a:p>
            <a:pPr algn="ctr"/>
            <a:r>
              <a:rPr lang="en-CA" sz="3200" b="1" dirty="0">
                <a:solidFill>
                  <a:srgbClr val="C00000"/>
                </a:solidFill>
              </a:rPr>
              <a:t>$351.59</a:t>
            </a:r>
          </a:p>
        </p:txBody>
      </p:sp>
      <p:grpSp>
        <p:nvGrpSpPr>
          <p:cNvPr id="3" name="Group 2"/>
          <p:cNvGrpSpPr/>
          <p:nvPr/>
        </p:nvGrpSpPr>
        <p:grpSpPr>
          <a:xfrm>
            <a:off x="6771809" y="5215411"/>
            <a:ext cx="1920128" cy="1039859"/>
            <a:chOff x="4870226" y="5223648"/>
            <a:chExt cx="1920128" cy="1039859"/>
          </a:xfrm>
        </p:grpSpPr>
        <p:sp>
          <p:nvSpPr>
            <p:cNvPr id="5" name="Rectangle 2"/>
            <p:cNvSpPr/>
            <p:nvPr/>
          </p:nvSpPr>
          <p:spPr>
            <a:xfrm>
              <a:off x="4870226" y="5223648"/>
              <a:ext cx="1920128" cy="1039859"/>
            </a:xfrm>
            <a:prstGeom prst="rect">
              <a:avLst/>
            </a:prstGeom>
            <a:solidFill>
              <a:srgbClr val="E5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50" name="Rectangle 549"/>
            <p:cNvSpPr/>
            <p:nvPr/>
          </p:nvSpPr>
          <p:spPr>
            <a:xfrm>
              <a:off x="5010333" y="5368366"/>
              <a:ext cx="1697996" cy="738664"/>
            </a:xfrm>
            <a:prstGeom prst="rect">
              <a:avLst/>
            </a:prstGeom>
          </p:spPr>
          <p:txBody>
            <a:bodyPr wrap="square">
              <a:spAutoFit/>
            </a:bodyPr>
            <a:lstStyle/>
            <a:p>
              <a:r>
                <a:rPr lang="en-CA" sz="1400" b="1" dirty="0" smtClean="0">
                  <a:solidFill>
                    <a:srgbClr val="496A75"/>
                  </a:solidFill>
                </a:rPr>
                <a:t>For organizations with headcount over 5,000</a:t>
              </a:r>
              <a:endParaRPr lang="en-CA" sz="1400" b="1" dirty="0">
                <a:solidFill>
                  <a:srgbClr val="496A75"/>
                </a:solidFill>
              </a:endParaRPr>
            </a:p>
          </p:txBody>
        </p:sp>
      </p:grpSp>
      <p:sp>
        <p:nvSpPr>
          <p:cNvPr id="4" name="TextBox 127"/>
          <p:cNvSpPr txBox="1"/>
          <p:nvPr/>
        </p:nvSpPr>
        <p:spPr>
          <a:xfrm>
            <a:off x="4879612" y="4638874"/>
            <a:ext cx="3816000" cy="584775"/>
          </a:xfrm>
          <a:prstGeom prst="rect">
            <a:avLst/>
          </a:prstGeom>
          <a:solidFill>
            <a:srgbClr val="29475F"/>
          </a:solidFill>
        </p:spPr>
        <p:txBody>
          <a:bodyPr wrap="square" rtlCol="0">
            <a:spAutoFit/>
          </a:bodyPr>
          <a:lstStyle/>
          <a:p>
            <a:pPr algn="ctr"/>
            <a:r>
              <a:rPr lang="en-CA" sz="1600" b="1" dirty="0" smtClean="0">
                <a:solidFill>
                  <a:schemeClr val="bg1"/>
                </a:solidFill>
              </a:rPr>
              <a:t>Annual </a:t>
            </a:r>
            <a:r>
              <a:rPr lang="en-CA" sz="1600" b="1" dirty="0" smtClean="0">
                <a:solidFill>
                  <a:schemeClr val="accent3">
                    <a:lumMod val="60000"/>
                    <a:lumOff val="40000"/>
                  </a:schemeClr>
                </a:solidFill>
              </a:rPr>
              <a:t>per capita </a:t>
            </a:r>
            <a:r>
              <a:rPr lang="en-CA" sz="1600" b="1" dirty="0" smtClean="0">
                <a:solidFill>
                  <a:schemeClr val="bg1"/>
                </a:solidFill>
              </a:rPr>
              <a:t>budget for compliance with GDPR</a:t>
            </a:r>
          </a:p>
        </p:txBody>
      </p:sp>
      <p:sp>
        <p:nvSpPr>
          <p:cNvPr id="7" name="Rectangle 6"/>
          <p:cNvSpPr/>
          <p:nvPr/>
        </p:nvSpPr>
        <p:spPr>
          <a:xfrm>
            <a:off x="4870225" y="4629638"/>
            <a:ext cx="3821712" cy="1603788"/>
          </a:xfrm>
          <a:prstGeom prst="rect">
            <a:avLst/>
          </a:prstGeom>
          <a:no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6630581" y="1385731"/>
            <a:ext cx="1988604" cy="538609"/>
          </a:xfrm>
          <a:prstGeom prst="rect">
            <a:avLst/>
          </a:prstGeom>
        </p:spPr>
        <p:txBody>
          <a:bodyPr wrap="square" rtlCol="0">
            <a:spAutoFit/>
          </a:bodyPr>
          <a:lstStyle/>
          <a:p>
            <a:pPr algn="r"/>
            <a:r>
              <a:rPr lang="en-CA" sz="1100" dirty="0" smtClean="0"/>
              <a:t>GDPR Enforcement Started</a:t>
            </a:r>
          </a:p>
          <a:p>
            <a:pPr algn="r"/>
            <a:r>
              <a:rPr lang="en-CA" b="1" dirty="0" smtClean="0">
                <a:solidFill>
                  <a:schemeClr val="accent2"/>
                </a:solidFill>
              </a:rPr>
              <a:t>May 25, 2018</a:t>
            </a:r>
          </a:p>
        </p:txBody>
      </p:sp>
      <p:sp>
        <p:nvSpPr>
          <p:cNvPr id="556" name="Oval 34"/>
          <p:cNvSpPr>
            <a:spLocks noChangeArrowheads="1"/>
          </p:cNvSpPr>
          <p:nvPr/>
        </p:nvSpPr>
        <p:spPr bwMode="auto">
          <a:xfrm>
            <a:off x="6146233" y="1343558"/>
            <a:ext cx="608556" cy="59239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7" name="Freeform 97"/>
          <p:cNvSpPr>
            <a:spLocks noEditPoints="1"/>
          </p:cNvSpPr>
          <p:nvPr/>
        </p:nvSpPr>
        <p:spPr bwMode="auto">
          <a:xfrm>
            <a:off x="6296454" y="1459610"/>
            <a:ext cx="308114" cy="360291"/>
          </a:xfrm>
          <a:custGeom>
            <a:avLst/>
            <a:gdLst>
              <a:gd name="T0" fmla="*/ 316 w 538"/>
              <a:gd name="T1" fmla="*/ 52 h 647"/>
              <a:gd name="T2" fmla="*/ 212 w 538"/>
              <a:gd name="T3" fmla="*/ 52 h 647"/>
              <a:gd name="T4" fmla="*/ 264 w 538"/>
              <a:gd name="T5" fmla="*/ 14 h 647"/>
              <a:gd name="T6" fmla="*/ 264 w 538"/>
              <a:gd name="T7" fmla="*/ 90 h 647"/>
              <a:gd name="T8" fmla="*/ 264 w 538"/>
              <a:gd name="T9" fmla="*/ 14 h 647"/>
              <a:gd name="T10" fmla="*/ 413 w 538"/>
              <a:gd name="T11" fmla="*/ 90 h 647"/>
              <a:gd name="T12" fmla="*/ 335 w 538"/>
              <a:gd name="T13" fmla="*/ 133 h 647"/>
              <a:gd name="T14" fmla="*/ 190 w 538"/>
              <a:gd name="T15" fmla="*/ 134 h 647"/>
              <a:gd name="T16" fmla="*/ 50 w 538"/>
              <a:gd name="T17" fmla="*/ 125 h 647"/>
              <a:gd name="T18" fmla="*/ 15 w 538"/>
              <a:gd name="T19" fmla="*/ 242 h 647"/>
              <a:gd name="T20" fmla="*/ 23 w 538"/>
              <a:gd name="T21" fmla="*/ 364 h 647"/>
              <a:gd name="T22" fmla="*/ 48 w 538"/>
              <a:gd name="T23" fmla="*/ 637 h 647"/>
              <a:gd name="T24" fmla="*/ 54 w 538"/>
              <a:gd name="T25" fmla="*/ 647 h 647"/>
              <a:gd name="T26" fmla="*/ 114 w 538"/>
              <a:gd name="T27" fmla="*/ 552 h 647"/>
              <a:gd name="T28" fmla="*/ 415 w 538"/>
              <a:gd name="T29" fmla="*/ 552 h 647"/>
              <a:gd name="T30" fmla="*/ 475 w 538"/>
              <a:gd name="T31" fmla="*/ 647 h 647"/>
              <a:gd name="T32" fmla="*/ 481 w 538"/>
              <a:gd name="T33" fmla="*/ 637 h 647"/>
              <a:gd name="T34" fmla="*/ 506 w 538"/>
              <a:gd name="T35" fmla="*/ 364 h 647"/>
              <a:gd name="T36" fmla="*/ 514 w 538"/>
              <a:gd name="T37" fmla="*/ 238 h 647"/>
              <a:gd name="T38" fmla="*/ 25 w 538"/>
              <a:gd name="T39" fmla="*/ 233 h 647"/>
              <a:gd name="T40" fmla="*/ 59 w 538"/>
              <a:gd name="T41" fmla="*/ 136 h 647"/>
              <a:gd name="T42" fmla="*/ 176 w 538"/>
              <a:gd name="T43" fmla="*/ 139 h 647"/>
              <a:gd name="T44" fmla="*/ 25 w 538"/>
              <a:gd name="T45" fmla="*/ 233 h 647"/>
              <a:gd name="T46" fmla="*/ 37 w 538"/>
              <a:gd name="T47" fmla="*/ 364 h 647"/>
              <a:gd name="T48" fmla="*/ 492 w 538"/>
              <a:gd name="T49" fmla="*/ 364 h 647"/>
              <a:gd name="T50" fmla="*/ 503 w 538"/>
              <a:gd name="T51" fmla="*/ 229 h 647"/>
              <a:gd name="T52" fmla="*/ 350 w 538"/>
              <a:gd name="T53" fmla="*/ 138 h 647"/>
              <a:gd name="T54" fmla="*/ 411 w 538"/>
              <a:gd name="T55" fmla="*/ 104 h 647"/>
              <a:gd name="T56" fmla="*/ 503 w 538"/>
              <a:gd name="T57" fmla="*/ 229 h 647"/>
              <a:gd name="T58" fmla="*/ 271 w 538"/>
              <a:gd name="T59" fmla="*/ 183 h 647"/>
              <a:gd name="T60" fmla="*/ 257 w 538"/>
              <a:gd name="T61" fmla="*/ 183 h 647"/>
              <a:gd name="T62" fmla="*/ 235 w 538"/>
              <a:gd name="T63" fmla="*/ 364 h 647"/>
              <a:gd name="T64" fmla="*/ 202 w 538"/>
              <a:gd name="T65" fmla="*/ 454 h 647"/>
              <a:gd name="T66" fmla="*/ 208 w 538"/>
              <a:gd name="T67" fmla="*/ 464 h 647"/>
              <a:gd name="T68" fmla="*/ 255 w 538"/>
              <a:gd name="T69" fmla="*/ 392 h 647"/>
              <a:gd name="T70" fmla="*/ 294 w 538"/>
              <a:gd name="T71" fmla="*/ 364 h 647"/>
              <a:gd name="T72" fmla="*/ 264 w 538"/>
              <a:gd name="T73" fmla="*/ 379 h 647"/>
              <a:gd name="T74" fmla="*/ 264 w 538"/>
              <a:gd name="T75" fmla="*/ 348 h 647"/>
              <a:gd name="T76" fmla="*/ 264 w 538"/>
              <a:gd name="T77" fmla="*/ 37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8" h="647">
                <a:moveTo>
                  <a:pt x="264" y="104"/>
                </a:moveTo>
                <a:cubicBezTo>
                  <a:pt x="293" y="104"/>
                  <a:pt x="316" y="81"/>
                  <a:pt x="316" y="52"/>
                </a:cubicBezTo>
                <a:cubicBezTo>
                  <a:pt x="316" y="23"/>
                  <a:pt x="293" y="0"/>
                  <a:pt x="264" y="0"/>
                </a:cubicBezTo>
                <a:cubicBezTo>
                  <a:pt x="236" y="0"/>
                  <a:pt x="212" y="23"/>
                  <a:pt x="212" y="52"/>
                </a:cubicBezTo>
                <a:cubicBezTo>
                  <a:pt x="212" y="81"/>
                  <a:pt x="236" y="104"/>
                  <a:pt x="264" y="104"/>
                </a:cubicBezTo>
                <a:close/>
                <a:moveTo>
                  <a:pt x="264" y="14"/>
                </a:moveTo>
                <a:cubicBezTo>
                  <a:pt x="285" y="14"/>
                  <a:pt x="302" y="31"/>
                  <a:pt x="302" y="52"/>
                </a:cubicBezTo>
                <a:cubicBezTo>
                  <a:pt x="302" y="73"/>
                  <a:pt x="285" y="90"/>
                  <a:pt x="264" y="90"/>
                </a:cubicBezTo>
                <a:cubicBezTo>
                  <a:pt x="243" y="90"/>
                  <a:pt x="226" y="73"/>
                  <a:pt x="226" y="52"/>
                </a:cubicBezTo>
                <a:cubicBezTo>
                  <a:pt x="226" y="31"/>
                  <a:pt x="243" y="14"/>
                  <a:pt x="264" y="14"/>
                </a:cubicBezTo>
                <a:close/>
                <a:moveTo>
                  <a:pt x="479" y="121"/>
                </a:moveTo>
                <a:cubicBezTo>
                  <a:pt x="459" y="104"/>
                  <a:pt x="435" y="93"/>
                  <a:pt x="413" y="90"/>
                </a:cubicBezTo>
                <a:cubicBezTo>
                  <a:pt x="389" y="87"/>
                  <a:pt x="369" y="93"/>
                  <a:pt x="357" y="107"/>
                </a:cubicBezTo>
                <a:cubicBezTo>
                  <a:pt x="335" y="133"/>
                  <a:pt x="335" y="133"/>
                  <a:pt x="335" y="133"/>
                </a:cubicBezTo>
                <a:cubicBezTo>
                  <a:pt x="313" y="126"/>
                  <a:pt x="289" y="122"/>
                  <a:pt x="264" y="122"/>
                </a:cubicBezTo>
                <a:cubicBezTo>
                  <a:pt x="239" y="122"/>
                  <a:pt x="214" y="126"/>
                  <a:pt x="190" y="134"/>
                </a:cubicBezTo>
                <a:cubicBezTo>
                  <a:pt x="171" y="111"/>
                  <a:pt x="171" y="111"/>
                  <a:pt x="171" y="111"/>
                </a:cubicBezTo>
                <a:cubicBezTo>
                  <a:pt x="147" y="82"/>
                  <a:pt x="93" y="89"/>
                  <a:pt x="50" y="125"/>
                </a:cubicBezTo>
                <a:cubicBezTo>
                  <a:pt x="29" y="142"/>
                  <a:pt x="14" y="163"/>
                  <a:pt x="7" y="185"/>
                </a:cubicBezTo>
                <a:cubicBezTo>
                  <a:pt x="0" y="208"/>
                  <a:pt x="3" y="228"/>
                  <a:pt x="15" y="242"/>
                </a:cubicBezTo>
                <a:cubicBezTo>
                  <a:pt x="41" y="273"/>
                  <a:pt x="41" y="273"/>
                  <a:pt x="41" y="273"/>
                </a:cubicBezTo>
                <a:cubicBezTo>
                  <a:pt x="29" y="301"/>
                  <a:pt x="23" y="332"/>
                  <a:pt x="23" y="364"/>
                </a:cubicBezTo>
                <a:cubicBezTo>
                  <a:pt x="23" y="434"/>
                  <a:pt x="54" y="498"/>
                  <a:pt x="103" y="542"/>
                </a:cubicBezTo>
                <a:cubicBezTo>
                  <a:pt x="48" y="637"/>
                  <a:pt x="48" y="637"/>
                  <a:pt x="48" y="637"/>
                </a:cubicBezTo>
                <a:cubicBezTo>
                  <a:pt x="46" y="640"/>
                  <a:pt x="47" y="644"/>
                  <a:pt x="50" y="646"/>
                </a:cubicBezTo>
                <a:cubicBezTo>
                  <a:pt x="51" y="647"/>
                  <a:pt x="53" y="647"/>
                  <a:pt x="54" y="647"/>
                </a:cubicBezTo>
                <a:cubicBezTo>
                  <a:pt x="56" y="647"/>
                  <a:pt x="59" y="646"/>
                  <a:pt x="60" y="644"/>
                </a:cubicBezTo>
                <a:cubicBezTo>
                  <a:pt x="114" y="552"/>
                  <a:pt x="114" y="552"/>
                  <a:pt x="114" y="552"/>
                </a:cubicBezTo>
                <a:cubicBezTo>
                  <a:pt x="155" y="585"/>
                  <a:pt x="207" y="605"/>
                  <a:pt x="264" y="605"/>
                </a:cubicBezTo>
                <a:cubicBezTo>
                  <a:pt x="321" y="605"/>
                  <a:pt x="374" y="585"/>
                  <a:pt x="415" y="552"/>
                </a:cubicBezTo>
                <a:cubicBezTo>
                  <a:pt x="469" y="644"/>
                  <a:pt x="469" y="644"/>
                  <a:pt x="469" y="644"/>
                </a:cubicBezTo>
                <a:cubicBezTo>
                  <a:pt x="470" y="646"/>
                  <a:pt x="472" y="647"/>
                  <a:pt x="475" y="647"/>
                </a:cubicBezTo>
                <a:cubicBezTo>
                  <a:pt x="476" y="647"/>
                  <a:pt x="477" y="647"/>
                  <a:pt x="478" y="646"/>
                </a:cubicBezTo>
                <a:cubicBezTo>
                  <a:pt x="482" y="644"/>
                  <a:pt x="483" y="640"/>
                  <a:pt x="481" y="637"/>
                </a:cubicBezTo>
                <a:cubicBezTo>
                  <a:pt x="426" y="542"/>
                  <a:pt x="426" y="542"/>
                  <a:pt x="426" y="542"/>
                </a:cubicBezTo>
                <a:cubicBezTo>
                  <a:pt x="475" y="498"/>
                  <a:pt x="506" y="434"/>
                  <a:pt x="506" y="364"/>
                </a:cubicBezTo>
                <a:cubicBezTo>
                  <a:pt x="506" y="331"/>
                  <a:pt x="499" y="299"/>
                  <a:pt x="487" y="271"/>
                </a:cubicBezTo>
                <a:cubicBezTo>
                  <a:pt x="514" y="238"/>
                  <a:pt x="514" y="238"/>
                  <a:pt x="514" y="238"/>
                </a:cubicBezTo>
                <a:cubicBezTo>
                  <a:pt x="538" y="210"/>
                  <a:pt x="522" y="157"/>
                  <a:pt x="479" y="121"/>
                </a:cubicBezTo>
                <a:close/>
                <a:moveTo>
                  <a:pt x="25" y="233"/>
                </a:moveTo>
                <a:cubicBezTo>
                  <a:pt x="17" y="223"/>
                  <a:pt x="15" y="207"/>
                  <a:pt x="21" y="189"/>
                </a:cubicBezTo>
                <a:cubicBezTo>
                  <a:pt x="27" y="170"/>
                  <a:pt x="40" y="151"/>
                  <a:pt x="59" y="136"/>
                </a:cubicBezTo>
                <a:cubicBezTo>
                  <a:pt x="96" y="104"/>
                  <a:pt x="142" y="97"/>
                  <a:pt x="160" y="120"/>
                </a:cubicBezTo>
                <a:cubicBezTo>
                  <a:pt x="176" y="139"/>
                  <a:pt x="176" y="139"/>
                  <a:pt x="176" y="139"/>
                </a:cubicBezTo>
                <a:cubicBezTo>
                  <a:pt x="120" y="161"/>
                  <a:pt x="73" y="204"/>
                  <a:pt x="47" y="259"/>
                </a:cubicBezTo>
                <a:lnTo>
                  <a:pt x="25" y="233"/>
                </a:lnTo>
                <a:close/>
                <a:moveTo>
                  <a:pt x="264" y="591"/>
                </a:moveTo>
                <a:cubicBezTo>
                  <a:pt x="139" y="591"/>
                  <a:pt x="37" y="489"/>
                  <a:pt x="37" y="364"/>
                </a:cubicBezTo>
                <a:cubicBezTo>
                  <a:pt x="37" y="238"/>
                  <a:pt x="139" y="136"/>
                  <a:pt x="264" y="136"/>
                </a:cubicBezTo>
                <a:cubicBezTo>
                  <a:pt x="390" y="136"/>
                  <a:pt x="492" y="238"/>
                  <a:pt x="492" y="364"/>
                </a:cubicBezTo>
                <a:cubicBezTo>
                  <a:pt x="492" y="489"/>
                  <a:pt x="390" y="591"/>
                  <a:pt x="264" y="591"/>
                </a:cubicBezTo>
                <a:close/>
                <a:moveTo>
                  <a:pt x="503" y="229"/>
                </a:moveTo>
                <a:cubicBezTo>
                  <a:pt x="480" y="257"/>
                  <a:pt x="480" y="257"/>
                  <a:pt x="480" y="257"/>
                </a:cubicBezTo>
                <a:cubicBezTo>
                  <a:pt x="453" y="202"/>
                  <a:pt x="407" y="160"/>
                  <a:pt x="350" y="138"/>
                </a:cubicBezTo>
                <a:cubicBezTo>
                  <a:pt x="368" y="116"/>
                  <a:pt x="368" y="116"/>
                  <a:pt x="368" y="116"/>
                </a:cubicBezTo>
                <a:cubicBezTo>
                  <a:pt x="377" y="105"/>
                  <a:pt x="392" y="101"/>
                  <a:pt x="411" y="104"/>
                </a:cubicBezTo>
                <a:cubicBezTo>
                  <a:pt x="430" y="106"/>
                  <a:pt x="452" y="116"/>
                  <a:pt x="470" y="132"/>
                </a:cubicBezTo>
                <a:cubicBezTo>
                  <a:pt x="507" y="163"/>
                  <a:pt x="522" y="207"/>
                  <a:pt x="503" y="229"/>
                </a:cubicBezTo>
                <a:close/>
                <a:moveTo>
                  <a:pt x="271" y="335"/>
                </a:moveTo>
                <a:cubicBezTo>
                  <a:pt x="271" y="183"/>
                  <a:pt x="271" y="183"/>
                  <a:pt x="271" y="183"/>
                </a:cubicBezTo>
                <a:cubicBezTo>
                  <a:pt x="271" y="179"/>
                  <a:pt x="268" y="176"/>
                  <a:pt x="264" y="176"/>
                </a:cubicBezTo>
                <a:cubicBezTo>
                  <a:pt x="260" y="176"/>
                  <a:pt x="257" y="179"/>
                  <a:pt x="257" y="183"/>
                </a:cubicBezTo>
                <a:cubicBezTo>
                  <a:pt x="257" y="335"/>
                  <a:pt x="257" y="335"/>
                  <a:pt x="257" y="335"/>
                </a:cubicBezTo>
                <a:cubicBezTo>
                  <a:pt x="244" y="338"/>
                  <a:pt x="235" y="350"/>
                  <a:pt x="235" y="364"/>
                </a:cubicBezTo>
                <a:cubicBezTo>
                  <a:pt x="235" y="372"/>
                  <a:pt x="238" y="379"/>
                  <a:pt x="243" y="385"/>
                </a:cubicBezTo>
                <a:cubicBezTo>
                  <a:pt x="202" y="454"/>
                  <a:pt x="202" y="454"/>
                  <a:pt x="202" y="454"/>
                </a:cubicBezTo>
                <a:cubicBezTo>
                  <a:pt x="200" y="457"/>
                  <a:pt x="201" y="461"/>
                  <a:pt x="204" y="463"/>
                </a:cubicBezTo>
                <a:cubicBezTo>
                  <a:pt x="205" y="464"/>
                  <a:pt x="207" y="464"/>
                  <a:pt x="208" y="464"/>
                </a:cubicBezTo>
                <a:cubicBezTo>
                  <a:pt x="210" y="464"/>
                  <a:pt x="212" y="463"/>
                  <a:pt x="214" y="461"/>
                </a:cubicBezTo>
                <a:cubicBezTo>
                  <a:pt x="255" y="392"/>
                  <a:pt x="255" y="392"/>
                  <a:pt x="255" y="392"/>
                </a:cubicBezTo>
                <a:cubicBezTo>
                  <a:pt x="258" y="393"/>
                  <a:pt x="261" y="393"/>
                  <a:pt x="264" y="393"/>
                </a:cubicBezTo>
                <a:cubicBezTo>
                  <a:pt x="281" y="393"/>
                  <a:pt x="294" y="380"/>
                  <a:pt x="294" y="364"/>
                </a:cubicBezTo>
                <a:cubicBezTo>
                  <a:pt x="294" y="350"/>
                  <a:pt x="284" y="338"/>
                  <a:pt x="271" y="335"/>
                </a:cubicBezTo>
                <a:close/>
                <a:moveTo>
                  <a:pt x="264" y="379"/>
                </a:moveTo>
                <a:cubicBezTo>
                  <a:pt x="256" y="379"/>
                  <a:pt x="249" y="372"/>
                  <a:pt x="249" y="364"/>
                </a:cubicBezTo>
                <a:cubicBezTo>
                  <a:pt x="249" y="355"/>
                  <a:pt x="256" y="348"/>
                  <a:pt x="264" y="348"/>
                </a:cubicBezTo>
                <a:cubicBezTo>
                  <a:pt x="273" y="348"/>
                  <a:pt x="280" y="355"/>
                  <a:pt x="280" y="364"/>
                </a:cubicBezTo>
                <a:cubicBezTo>
                  <a:pt x="280" y="372"/>
                  <a:pt x="273" y="379"/>
                  <a:pt x="264" y="379"/>
                </a:cubicBezTo>
                <a:close/>
              </a:path>
            </a:pathLst>
          </a:custGeom>
          <a:solidFill>
            <a:srgbClr val="CBDBE8"/>
          </a:solidFill>
          <a:ln>
            <a:solidFill>
              <a:srgbClr val="CBDBE8"/>
            </a:solidFill>
          </a:ln>
        </p:spPr>
        <p:txBody>
          <a:bodyPr vert="horz" wrap="square" lIns="91440" tIns="45720" rIns="91440" bIns="45720" numCol="1" anchor="t" anchorCtr="0" compatLnSpc="1">
            <a:prstTxWarp prst="textNoShape">
              <a:avLst/>
            </a:prstTxWarp>
          </a:bodyPr>
          <a:lstStyle/>
          <a:p>
            <a:endParaRPr lang="en-US" dirty="0"/>
          </a:p>
        </p:txBody>
      </p:sp>
      <p:sp>
        <p:nvSpPr>
          <p:cNvPr id="552" name="Rectangle 55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943021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4" name="Rectangle 3">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1" name="Rectangle 30">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4" name="Rectangle 33">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5" name="Rectangle 34">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6" name="Rectangle 35">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7" name="Rectangle 36">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8" name="Rectangle 37">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9" name="Rectangle 38">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0" name="Rectangle 39">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1" name="Rectangle 40">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2" name="Rectangle 41">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3" name="Rectangle 42">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4" name="Rectangle 43">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5" name="Rectangle 44">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6" name="Rectangle 45">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7" name="Rectangle 46">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8" name="Rectangle 47">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9" name="Rectangle 48">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50" name="TextBox 49"/>
          <p:cNvSpPr txBox="1"/>
          <p:nvPr/>
        </p:nvSpPr>
        <p:spPr>
          <a:xfrm>
            <a:off x="0" y="178006"/>
            <a:ext cx="9143999" cy="830997"/>
          </a:xfrm>
          <a:prstGeom prst="rect">
            <a:avLst/>
          </a:prstGeom>
        </p:spPr>
        <p:txBody>
          <a:bodyPr wrap="square" rtlCol="0">
            <a:spAutoFit/>
          </a:bodyPr>
          <a:lstStyle/>
          <a:p>
            <a:pPr algn="ctr"/>
            <a:r>
              <a:rPr lang="en-CA" sz="2400" b="1" dirty="0">
                <a:solidFill>
                  <a:srgbClr val="333333"/>
                </a:solidFill>
              </a:rPr>
              <a:t>Dive </a:t>
            </a:r>
            <a:r>
              <a:rPr lang="en-CA" sz="2400" b="1" dirty="0" smtClean="0">
                <a:solidFill>
                  <a:srgbClr val="333333"/>
                </a:solidFill>
              </a:rPr>
              <a:t>Deeper </a:t>
            </a:r>
            <a:r>
              <a:rPr lang="en-CA" sz="2400" b="1" dirty="0">
                <a:solidFill>
                  <a:srgbClr val="333333"/>
                </a:solidFill>
              </a:rPr>
              <a:t>I</a:t>
            </a:r>
            <a:r>
              <a:rPr lang="en-CA" sz="2400" b="1" dirty="0" smtClean="0">
                <a:solidFill>
                  <a:srgbClr val="333333"/>
                </a:solidFill>
              </a:rPr>
              <a:t>nto </a:t>
            </a:r>
            <a:r>
              <a:rPr lang="en-CA" sz="2400" b="1" dirty="0">
                <a:solidFill>
                  <a:srgbClr val="333333"/>
                </a:solidFill>
              </a:rPr>
              <a:t>O</a:t>
            </a:r>
            <a:r>
              <a:rPr lang="en-CA" sz="2400" b="1" dirty="0" smtClean="0">
                <a:solidFill>
                  <a:srgbClr val="333333"/>
                </a:solidFill>
              </a:rPr>
              <a:t>ur Research </a:t>
            </a:r>
          </a:p>
          <a:p>
            <a:pPr algn="ctr"/>
            <a:r>
              <a:rPr lang="en-CA" sz="2400" b="1" dirty="0" smtClean="0">
                <a:solidFill>
                  <a:srgbClr val="333333"/>
                </a:solidFill>
              </a:rPr>
              <a:t>by Clicking </a:t>
            </a:r>
            <a:r>
              <a:rPr lang="en-CA" sz="2400" b="1" dirty="0">
                <a:solidFill>
                  <a:srgbClr val="333333"/>
                </a:solidFill>
              </a:rPr>
              <a:t>O</a:t>
            </a:r>
            <a:r>
              <a:rPr lang="en-CA" sz="2400" b="1" dirty="0" smtClean="0">
                <a:solidFill>
                  <a:srgbClr val="333333"/>
                </a:solidFill>
              </a:rPr>
              <a:t>ne </a:t>
            </a:r>
            <a:r>
              <a:rPr lang="en-CA" sz="2400" b="1" dirty="0">
                <a:solidFill>
                  <a:srgbClr val="333333"/>
                </a:solidFill>
              </a:rPr>
              <a:t>of the </a:t>
            </a:r>
            <a:r>
              <a:rPr lang="en-CA" sz="2400" b="1" dirty="0" smtClean="0">
                <a:solidFill>
                  <a:srgbClr val="333333"/>
                </a:solidFill>
              </a:rPr>
              <a:t>Elements Below</a:t>
            </a:r>
            <a:endParaRPr lang="en-CA" sz="1200" dirty="0" smtClean="0">
              <a:solidFill>
                <a:srgbClr val="333333"/>
              </a:solidFill>
            </a:endParaRPr>
          </a:p>
        </p:txBody>
      </p:sp>
      <p:sp>
        <p:nvSpPr>
          <p:cNvPr id="51" name="TextBox 50"/>
          <p:cNvSpPr txBox="1"/>
          <p:nvPr/>
        </p:nvSpPr>
        <p:spPr>
          <a:xfrm>
            <a:off x="656476" y="6097277"/>
            <a:ext cx="7840920" cy="446276"/>
          </a:xfrm>
          <a:prstGeom prst="rect">
            <a:avLst/>
          </a:prstGeom>
        </p:spPr>
        <p:txBody>
          <a:bodyPr wrap="square" rtlCol="0">
            <a:spAutoFit/>
          </a:bodyPr>
          <a:lstStyle/>
          <a:p>
            <a:r>
              <a:rPr lang="en-CA" sz="1100" dirty="0" smtClean="0">
                <a:solidFill>
                  <a:srgbClr val="333333"/>
                </a:solidFill>
                <a:ea typeface="Roboto" panose="02000000000000000000" pitchFamily="2" charset="0"/>
              </a:rPr>
              <a:t>Find out how Info-Tech makes your job easier.  	  </a:t>
            </a:r>
            <a:r>
              <a:rPr lang="en-CA" sz="1100" b="1" dirty="0" smtClean="0">
                <a:solidFill>
                  <a:srgbClr val="96B8D2">
                    <a:lumMod val="50000"/>
                  </a:srgbClr>
                </a:solidFill>
                <a:ea typeface="Roboto" panose="02000000000000000000" pitchFamily="2" charset="0"/>
              </a:rPr>
              <a:t>Contact Us Today:</a:t>
            </a:r>
            <a:r>
              <a:rPr lang="en-CA" sz="1100" b="1" dirty="0" smtClean="0">
                <a:solidFill>
                  <a:srgbClr val="333333"/>
                </a:solidFill>
                <a:ea typeface="Roboto" panose="02000000000000000000" pitchFamily="2" charset="0"/>
              </a:rPr>
              <a:t> </a:t>
            </a:r>
            <a:r>
              <a:rPr lang="en-CA" sz="1100" dirty="0" smtClean="0">
                <a:solidFill>
                  <a:srgbClr val="333333"/>
                </a:solidFill>
              </a:rPr>
              <a:t>Toll-Free </a:t>
            </a:r>
            <a:r>
              <a:rPr lang="en-CA" sz="1100" dirty="0">
                <a:solidFill>
                  <a:srgbClr val="333333"/>
                </a:solidFill>
              </a:rPr>
              <a:t>(US &amp; Canada</a:t>
            </a:r>
            <a:r>
              <a:rPr lang="en-CA" sz="1100" dirty="0" smtClean="0">
                <a:solidFill>
                  <a:srgbClr val="333333"/>
                </a:solidFill>
              </a:rPr>
              <a:t>): </a:t>
            </a:r>
            <a:r>
              <a:rPr lang="en-CA" sz="1100" b="1" dirty="0" smtClean="0">
                <a:solidFill>
                  <a:srgbClr val="333333"/>
                </a:solidFill>
              </a:rPr>
              <a:t>1-888-670-8889</a:t>
            </a:r>
            <a:endParaRPr lang="en-CA" sz="1100" b="1" dirty="0">
              <a:solidFill>
                <a:srgbClr val="333333"/>
              </a:solidFill>
            </a:endParaRPr>
          </a:p>
          <a:p>
            <a:r>
              <a:rPr lang="en-CA" sz="1200" dirty="0" smtClean="0">
                <a:solidFill>
                  <a:srgbClr val="333333"/>
                </a:solidFill>
                <a:ea typeface="Roboto" panose="02000000000000000000" pitchFamily="2" charset="0"/>
              </a:rPr>
              <a:t>					 </a:t>
            </a:r>
          </a:p>
        </p:txBody>
      </p:sp>
      <p:sp>
        <p:nvSpPr>
          <p:cNvPr id="52" name="Rectangle 51"/>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3" name="Rectangle 52"/>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54" name="Rectangle 5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63358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4" y="1960965"/>
            <a:ext cx="6589368" cy="3421449"/>
          </a:xfrm>
          <a:prstGeom prst="rect">
            <a:avLst/>
          </a:prstGeom>
        </p:spPr>
        <p:txBody>
          <a:bodyPr wrap="square" rtlCol="0">
            <a:spAutoFit/>
          </a:bodyPr>
          <a:lstStyle/>
          <a:p>
            <a:pPr>
              <a:spcAft>
                <a:spcPts val="500"/>
              </a:spcAft>
            </a:pPr>
            <a:r>
              <a:rPr lang="en-CA" sz="1600" i="1" dirty="0" smtClean="0">
                <a:solidFill>
                  <a:srgbClr val="FFFFFF"/>
                </a:solidFill>
                <a:latin typeface="Georgia"/>
              </a:rPr>
              <a:t>Many organizations struggle with the notion of a global data privacy regulation. Some question the enforceability of such a wide set of regulatory criteria, while many are concerned about their potential exposure and unsure of where to start.</a:t>
            </a:r>
          </a:p>
          <a:p>
            <a:pPr>
              <a:spcAft>
                <a:spcPts val="500"/>
              </a:spcAft>
            </a:pPr>
            <a:r>
              <a:rPr lang="en-CA" sz="1600" i="1" dirty="0" smtClean="0">
                <a:solidFill>
                  <a:srgbClr val="FFFFFF"/>
                </a:solidFill>
                <a:latin typeface="Georgia"/>
              </a:rPr>
              <a:t>It is important to understand the General Data Protection Regulation (GDPR) is first of many enhancements to worldwide data privacy standards. Other jurisdictions, such as the US (various states), Canada, and Australia are following GDPR with updates to their privacy regulations.</a:t>
            </a:r>
          </a:p>
          <a:p>
            <a:pPr>
              <a:spcAft>
                <a:spcPts val="500"/>
              </a:spcAft>
            </a:pPr>
            <a:r>
              <a:rPr lang="en-CA" sz="1600" i="1" dirty="0" smtClean="0">
                <a:solidFill>
                  <a:srgbClr val="FFFFFF"/>
                </a:solidFill>
                <a:latin typeface="Georgia"/>
              </a:rPr>
              <a:t>With this unstoppable freight train of inevitable and improved data privacy baselines, the GDPR should be seen as a framework for an organization’s data privacy efforts. Organizations should embrace GDPR’s risk-based and pragmatic approach to data privacy.</a:t>
            </a:r>
            <a:endParaRPr lang="en-CA" sz="1600" b="1" i="1" dirty="0" smtClean="0">
              <a:solidFill>
                <a:srgbClr val="FFFFFF"/>
              </a:solidFill>
              <a:latin typeface="Georgia"/>
            </a:endParaRPr>
          </a:p>
        </p:txBody>
      </p:sp>
      <p:sp>
        <p:nvSpPr>
          <p:cNvPr id="9" name="TextBox 8"/>
          <p:cNvSpPr txBox="1"/>
          <p:nvPr/>
        </p:nvSpPr>
        <p:spPr>
          <a:xfrm>
            <a:off x="3203042" y="5424862"/>
            <a:ext cx="4460917" cy="738664"/>
          </a:xfrm>
          <a:prstGeom prst="rect">
            <a:avLst/>
          </a:prstGeom>
        </p:spPr>
        <p:txBody>
          <a:bodyPr wrap="square" rtlCol="0">
            <a:spAutoFit/>
          </a:bodyPr>
          <a:lstStyle/>
          <a:p>
            <a:pPr algn="r"/>
            <a:r>
              <a:rPr lang="en-CA" sz="1400" b="1" dirty="0" smtClean="0">
                <a:solidFill>
                  <a:srgbClr val="FFFFFF"/>
                </a:solidFill>
              </a:rPr>
              <a:t>Aaron Shum,</a:t>
            </a:r>
          </a:p>
          <a:p>
            <a:pPr algn="r"/>
            <a:r>
              <a:rPr lang="en-CA" sz="1400" dirty="0" smtClean="0">
                <a:solidFill>
                  <a:srgbClr val="FFFFFF"/>
                </a:solidFill>
              </a:rPr>
              <a:t>Director – Security, Risk &amp; Compliance</a:t>
            </a:r>
            <a:br>
              <a:rPr lang="en-CA" sz="1400" dirty="0" smtClean="0">
                <a:solidFill>
                  <a:srgbClr val="FFFFFF"/>
                </a:solidFill>
              </a:rPr>
            </a:br>
            <a:r>
              <a:rPr lang="en-CA" sz="1400" dirty="0" smtClean="0">
                <a:solidFill>
                  <a:srgbClr val="FFFFFF"/>
                </a:solidFill>
              </a:rPr>
              <a:t>Info-Tech Research Group</a:t>
            </a:r>
          </a:p>
        </p:txBody>
      </p:sp>
      <p:sp>
        <p:nvSpPr>
          <p:cNvPr id="10" name="TextBox 9"/>
          <p:cNvSpPr txBox="1"/>
          <p:nvPr/>
        </p:nvSpPr>
        <p:spPr>
          <a:xfrm>
            <a:off x="545852" y="1516570"/>
            <a:ext cx="5944995" cy="338554"/>
          </a:xfrm>
          <a:prstGeom prst="rect">
            <a:avLst/>
          </a:prstGeom>
        </p:spPr>
        <p:txBody>
          <a:bodyPr wrap="square" rtlCol="0">
            <a:spAutoFit/>
          </a:bodyPr>
          <a:lstStyle/>
          <a:p>
            <a:r>
              <a:rPr lang="en-CA" sz="1600" b="1" dirty="0" smtClean="0">
                <a:solidFill>
                  <a:srgbClr val="FFFFFF"/>
                </a:solidFill>
              </a:rPr>
              <a:t>GDPR is here to stay.  </a:t>
            </a:r>
            <a:endParaRPr lang="en-CA" sz="1600" b="1" dirty="0">
              <a:solidFill>
                <a:srgbClr val="FFFFFF"/>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14" name="Picture 108"/>
          <p:cNvPicPr>
            <a:picLocks noChangeAspect="1"/>
          </p:cNvPicPr>
          <p:nvPr/>
        </p:nvPicPr>
        <p:blipFill>
          <a:blip r:embed="rId3"/>
          <a:stretch>
            <a:fillRect/>
          </a:stretch>
        </p:blipFill>
        <p:spPr>
          <a:xfrm>
            <a:off x="545852" y="1855124"/>
            <a:ext cx="693419" cy="501622"/>
          </a:xfrm>
          <a:prstGeom prst="rect">
            <a:avLst/>
          </a:prstGeom>
        </p:spPr>
      </p:pic>
      <p:pic>
        <p:nvPicPr>
          <p:cNvPr id="15" name="Picture 109"/>
          <p:cNvPicPr>
            <a:picLocks noChangeAspect="1"/>
          </p:cNvPicPr>
          <p:nvPr/>
        </p:nvPicPr>
        <p:blipFill>
          <a:blip r:embed="rId4"/>
          <a:stretch>
            <a:fillRect/>
          </a:stretch>
        </p:blipFill>
        <p:spPr>
          <a:xfrm>
            <a:off x="7663959" y="4700941"/>
            <a:ext cx="674751" cy="615711"/>
          </a:xfrm>
          <a:prstGeom prst="rect">
            <a:avLst/>
          </a:prstGeom>
        </p:spPr>
      </p:pic>
      <p:sp>
        <p:nvSpPr>
          <p:cNvPr id="12" name="Rectangle 1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137110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38491"/>
            <a:ext cx="4041648" cy="2204118"/>
          </a:xfrm>
        </p:spPr>
        <p:txBody>
          <a:bodyPr/>
          <a:lstStyle/>
          <a:p>
            <a:r>
              <a:rPr lang="en-US" dirty="0" smtClean="0"/>
              <a:t>A CIO or CISO who is dealing with the following: </a:t>
            </a:r>
          </a:p>
          <a:p>
            <a:pPr lvl="1"/>
            <a:r>
              <a:rPr lang="en-US" dirty="0" smtClean="0"/>
              <a:t>Insufficient time or resources to fully understand the </a:t>
            </a:r>
            <a:r>
              <a:rPr lang="en-US" dirty="0"/>
              <a:t>r</a:t>
            </a:r>
            <a:r>
              <a:rPr lang="en-US" dirty="0" smtClean="0"/>
              <a:t>egulation and its applicability for their organization.</a:t>
            </a:r>
          </a:p>
          <a:p>
            <a:pPr lvl="1"/>
            <a:r>
              <a:rPr lang="en-US" dirty="0" smtClean="0"/>
              <a:t>A lack of organization-wide acceptance of GDPR scope.</a:t>
            </a:r>
          </a:p>
          <a:p>
            <a:pPr lvl="1"/>
            <a:r>
              <a:rPr lang="en-US" dirty="0" smtClean="0"/>
              <a:t>Organizational non-compliance. </a:t>
            </a:r>
            <a:endParaRPr lang="en-US" dirty="0"/>
          </a:p>
        </p:txBody>
      </p:sp>
      <p:sp>
        <p:nvSpPr>
          <p:cNvPr id="14" name="Text Placeholder 13"/>
          <p:cNvSpPr>
            <a:spLocks noGrp="1"/>
          </p:cNvSpPr>
          <p:nvPr>
            <p:ph type="body" sz="quarter" idx="26"/>
          </p:nvPr>
        </p:nvSpPr>
        <p:spPr>
          <a:xfrm>
            <a:off x="4835436" y="1638491"/>
            <a:ext cx="4041648" cy="1677491"/>
          </a:xfrm>
        </p:spPr>
        <p:txBody>
          <a:bodyPr/>
          <a:lstStyle/>
          <a:p>
            <a:r>
              <a:rPr lang="en-US" dirty="0" smtClean="0"/>
              <a:t>Understand the </a:t>
            </a:r>
            <a:r>
              <a:rPr lang="en-US" dirty="0"/>
              <a:t>r</a:t>
            </a:r>
            <a:r>
              <a:rPr lang="en-US" dirty="0" smtClean="0"/>
              <a:t>egulation’s applicability and the risks imposed by GDPR. </a:t>
            </a:r>
          </a:p>
          <a:p>
            <a:r>
              <a:rPr lang="en-US" dirty="0" smtClean="0"/>
              <a:t>Develop a defensible position for your internal and external stakeholders. </a:t>
            </a:r>
          </a:p>
          <a:p>
            <a:r>
              <a:rPr lang="en-US" dirty="0" smtClean="0"/>
              <a:t>Lay the foundation for future data privacy regulations and directives. </a:t>
            </a:r>
            <a:endParaRPr lang="en-US" dirty="0"/>
          </a:p>
        </p:txBody>
      </p:sp>
      <p:sp>
        <p:nvSpPr>
          <p:cNvPr id="15" name="Text Placeholder 14"/>
          <p:cNvSpPr>
            <a:spLocks noGrp="1"/>
          </p:cNvSpPr>
          <p:nvPr>
            <p:ph type="body" sz="quarter" idx="27"/>
          </p:nvPr>
        </p:nvSpPr>
        <p:spPr>
          <a:xfrm>
            <a:off x="246703" y="4283606"/>
            <a:ext cx="4041648" cy="2051350"/>
          </a:xfrm>
        </p:spPr>
        <p:txBody>
          <a:bodyPr/>
          <a:lstStyle/>
          <a:p>
            <a:r>
              <a:rPr lang="en-US" dirty="0" smtClean="0"/>
              <a:t>Privacy officers</a:t>
            </a:r>
            <a:r>
              <a:rPr lang="en-US" dirty="0"/>
              <a:t> </a:t>
            </a:r>
            <a:r>
              <a:rPr lang="en-US" dirty="0" smtClean="0"/>
              <a:t>and </a:t>
            </a:r>
            <a:r>
              <a:rPr lang="en-US" dirty="0"/>
              <a:t>l</a:t>
            </a:r>
            <a:r>
              <a:rPr lang="en-US" dirty="0" smtClean="0"/>
              <a:t>egal and business stakeholders who are responsible for the following: </a:t>
            </a:r>
          </a:p>
          <a:p>
            <a:pPr lvl="1"/>
            <a:r>
              <a:rPr lang="en-US" dirty="0" smtClean="0"/>
              <a:t>Managing organization-wide compliance, privacy, and legal ramifications. </a:t>
            </a:r>
          </a:p>
          <a:p>
            <a:pPr lvl="1"/>
            <a:r>
              <a:rPr lang="en-US" dirty="0" smtClean="0"/>
              <a:t>Generating revenue through the use of customer, employee, and/or other data subjects’ personal data. </a:t>
            </a:r>
            <a:endParaRPr lang="en-US" dirty="0"/>
          </a:p>
        </p:txBody>
      </p:sp>
      <p:sp>
        <p:nvSpPr>
          <p:cNvPr id="16" name="Text Placeholder 15"/>
          <p:cNvSpPr>
            <a:spLocks noGrp="1"/>
          </p:cNvSpPr>
          <p:nvPr>
            <p:ph type="body" sz="quarter" idx="28"/>
          </p:nvPr>
        </p:nvSpPr>
        <p:spPr>
          <a:xfrm>
            <a:off x="4830836" y="4287178"/>
            <a:ext cx="4041648" cy="1677491"/>
          </a:xfrm>
        </p:spPr>
        <p:txBody>
          <a:bodyPr/>
          <a:lstStyle/>
          <a:p>
            <a:r>
              <a:rPr lang="en-US" dirty="0" smtClean="0"/>
              <a:t>Understand the regulatory requirements and determine their role in GDPR compliance.</a:t>
            </a:r>
          </a:p>
          <a:p>
            <a:r>
              <a:rPr lang="en-US" dirty="0" smtClean="0"/>
              <a:t>Develop communication and expectations for their business units or teams.</a:t>
            </a:r>
          </a:p>
          <a:p>
            <a:r>
              <a:rPr lang="en-US" dirty="0" smtClean="0"/>
              <a:t>Aid in the required documentation and privacy changes.</a:t>
            </a:r>
            <a:endParaRPr lang="en-US" dirty="0"/>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92149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r>
              <a:rPr lang="en-US" b="1" dirty="0" smtClean="0"/>
              <a:t>The GDPR enforcement deadline is here. </a:t>
            </a:r>
            <a:r>
              <a:rPr lang="en-US" dirty="0" smtClean="0"/>
              <a:t>Organizations must understand the risk of non-compliance and what the ramifications may mean for their reputation and future revenue. </a:t>
            </a:r>
          </a:p>
          <a:p>
            <a:r>
              <a:rPr lang="en-US" dirty="0" smtClean="0"/>
              <a:t>There is </a:t>
            </a:r>
            <a:r>
              <a:rPr lang="en-US" b="1" dirty="0" smtClean="0"/>
              <a:t>no one-size-fits-all methodology.</a:t>
            </a:r>
            <a:r>
              <a:rPr lang="en-US" dirty="0" smtClean="0"/>
              <a:t> The scope of GDPR projects depends on the nature of applicability for your organization. </a:t>
            </a:r>
            <a:endParaRPr lang="en-US" b="1" dirty="0"/>
          </a:p>
        </p:txBody>
      </p:sp>
      <p:sp>
        <p:nvSpPr>
          <p:cNvPr id="4" name="Text Placeholder 3"/>
          <p:cNvSpPr>
            <a:spLocks noGrp="1"/>
          </p:cNvSpPr>
          <p:nvPr>
            <p:ph type="body" sz="quarter" idx="11"/>
          </p:nvPr>
        </p:nvSpPr>
        <p:spPr/>
        <p:txBody>
          <a:bodyPr/>
          <a:lstStyle/>
          <a:p>
            <a:r>
              <a:rPr lang="en-US" dirty="0"/>
              <a:t>Organizations often tackle compliance efforts in an </a:t>
            </a:r>
            <a:r>
              <a:rPr lang="en-US" dirty="0" smtClean="0"/>
              <a:t>ad hoc </a:t>
            </a:r>
            <a:r>
              <a:rPr lang="en-US" dirty="0"/>
              <a:t>manner, resulting in ineffective use of resources. </a:t>
            </a:r>
            <a:endParaRPr lang="en-US" dirty="0" smtClean="0"/>
          </a:p>
          <a:p>
            <a:r>
              <a:rPr lang="en-US" dirty="0" smtClean="0"/>
              <a:t>The alignment of business objectives, </a:t>
            </a:r>
            <a:r>
              <a:rPr lang="en-US" dirty="0"/>
              <a:t>information security, </a:t>
            </a:r>
            <a:r>
              <a:rPr lang="en-US" dirty="0" smtClean="0"/>
              <a:t>and data </a:t>
            </a:r>
            <a:r>
              <a:rPr lang="en-US" dirty="0"/>
              <a:t>privacy </a:t>
            </a:r>
            <a:r>
              <a:rPr lang="en-US" dirty="0" smtClean="0"/>
              <a:t>is new for many organizations. </a:t>
            </a:r>
            <a:endParaRPr lang="en-US" dirty="0"/>
          </a:p>
          <a:p>
            <a:r>
              <a:rPr lang="en-US" dirty="0" smtClean="0"/>
              <a:t>GDPR is an EU regulation that has global implications. </a:t>
            </a:r>
            <a:endParaRPr lang="en-US" dirty="0"/>
          </a:p>
        </p:txBody>
      </p:sp>
      <p:sp>
        <p:nvSpPr>
          <p:cNvPr id="5" name="Text Placeholder 4"/>
          <p:cNvSpPr>
            <a:spLocks noGrp="1"/>
          </p:cNvSpPr>
          <p:nvPr>
            <p:ph type="body" sz="quarter" idx="12"/>
          </p:nvPr>
        </p:nvSpPr>
        <p:spPr/>
        <p:txBody>
          <a:bodyPr/>
          <a:lstStyle/>
          <a:p>
            <a:r>
              <a:rPr lang="en-US" dirty="0" smtClean="0"/>
              <a:t>Follow a robust methodology </a:t>
            </a:r>
            <a:r>
              <a:rPr lang="en-US" dirty="0"/>
              <a:t>that </a:t>
            </a:r>
            <a:r>
              <a:rPr lang="en-US" dirty="0" smtClean="0"/>
              <a:t>applies </a:t>
            </a:r>
            <a:r>
              <a:rPr lang="en-US" dirty="0"/>
              <a:t>to any </a:t>
            </a:r>
            <a:r>
              <a:rPr lang="en-US" dirty="0" smtClean="0"/>
              <a:t>organization and aligns operational and situational GDPR scope. This framework allows organizations to tackle GDPR compliance in a right-sized, methodical approach. </a:t>
            </a:r>
          </a:p>
          <a:p>
            <a:r>
              <a:rPr lang="en-US" dirty="0" smtClean="0"/>
              <a:t>Adhere to a core, complex GDPR requirement through the use of our documentation templates. </a:t>
            </a:r>
          </a:p>
          <a:p>
            <a:r>
              <a:rPr lang="en-US" dirty="0" smtClean="0"/>
              <a:t>Understand how the risk of non-compliance is aligned to your organization’s functions and data scope. </a:t>
            </a:r>
          </a:p>
          <a:p>
            <a:r>
              <a:rPr lang="en-US" dirty="0" smtClean="0"/>
              <a:t>This blueprint will guide you through projects and steps that will result in quick wins for near-term compliance.</a:t>
            </a:r>
            <a:endParaRPr lang="en-US" dirty="0"/>
          </a:p>
        </p:txBody>
      </p:sp>
      <p:sp>
        <p:nvSpPr>
          <p:cNvPr id="6" name="Text Placeholder 5"/>
          <p:cNvSpPr>
            <a:spLocks noGrp="1"/>
          </p:cNvSpPr>
          <p:nvPr>
            <p:ph type="body" sz="quarter" idx="13"/>
          </p:nvPr>
        </p:nvSpPr>
        <p:spPr>
          <a:xfrm>
            <a:off x="5737242" y="1495997"/>
            <a:ext cx="3140057" cy="2655217"/>
          </a:xfrm>
        </p:spPr>
        <p:txBody>
          <a:bodyPr lIns="0" tIns="0" rIns="0" bIns="0"/>
          <a:lstStyle/>
          <a:p>
            <a:pPr>
              <a:spcBef>
                <a:spcPts val="600"/>
              </a:spcBef>
              <a:spcAft>
                <a:spcPts val="600"/>
              </a:spcAft>
              <a:buSzPct val="100000"/>
            </a:pPr>
            <a:r>
              <a:rPr lang="en-CA" b="1" dirty="0" smtClean="0"/>
              <a:t>Financial </a:t>
            </a:r>
            <a:r>
              <a:rPr lang="en-CA" b="1" dirty="0"/>
              <a:t>impact isn’t simply </a:t>
            </a:r>
            <a:r>
              <a:rPr lang="en-CA" b="1" dirty="0" smtClean="0"/>
              <a:t>fines.</a:t>
            </a:r>
            <a:r>
              <a:rPr lang="en-CA" sz="1100" b="1" dirty="0" smtClean="0"/>
              <a:t> </a:t>
            </a:r>
            <a:r>
              <a:rPr lang="en-CA" sz="1100" dirty="0" smtClean="0"/>
              <a:t>A </a:t>
            </a:r>
            <a:r>
              <a:rPr lang="en-CA" sz="1100" dirty="0"/>
              <a:t>data controller fined for GDPR non-compliance may sue its data processor for </a:t>
            </a:r>
            <a:r>
              <a:rPr lang="en-CA" sz="1100" dirty="0" smtClean="0"/>
              <a:t>damage</a:t>
            </a:r>
            <a:r>
              <a:rPr lang="en-CA" sz="1100" dirty="0"/>
              <a:t>.</a:t>
            </a:r>
            <a:endParaRPr lang="en-CA" sz="1100" dirty="0" smtClean="0"/>
          </a:p>
          <a:p>
            <a:pPr>
              <a:spcBef>
                <a:spcPts val="600"/>
              </a:spcBef>
              <a:spcAft>
                <a:spcPts val="600"/>
              </a:spcAft>
              <a:buSzPct val="100000"/>
            </a:pPr>
            <a:r>
              <a:rPr lang="en-CA" b="1" dirty="0" smtClean="0"/>
              <a:t>Even </a:t>
            </a:r>
            <a:r>
              <a:rPr lang="en-CA" b="1" dirty="0"/>
              <a:t>day-to-day activities may be considered </a:t>
            </a:r>
            <a:r>
              <a:rPr lang="en-CA" b="1" dirty="0" smtClean="0"/>
              <a:t>processing.</a:t>
            </a:r>
            <a:r>
              <a:rPr lang="en-CA" dirty="0" smtClean="0"/>
              <a:t> </a:t>
            </a:r>
            <a:r>
              <a:rPr lang="en-CA" sz="1100" dirty="0" smtClean="0"/>
              <a:t>Screen-sharing from a remote location is considered processing if the data shown on screen contains personal data!</a:t>
            </a:r>
          </a:p>
          <a:p>
            <a:pPr>
              <a:spcBef>
                <a:spcPts val="600"/>
              </a:spcBef>
              <a:spcAft>
                <a:spcPts val="600"/>
              </a:spcAft>
              <a:buClr>
                <a:srgbClr val="333333"/>
              </a:buClr>
              <a:buSzPct val="100000"/>
            </a:pPr>
            <a:r>
              <a:rPr lang="en-CA" b="1" dirty="0" smtClean="0"/>
              <a:t>This is not simply an IT problem. </a:t>
            </a:r>
            <a:r>
              <a:rPr lang="en-CA" sz="1100" dirty="0" smtClean="0"/>
              <a:t>Organizations that address GDPR with a siloed approach will not be as successful as organizations that take a cross-functional approach. </a:t>
            </a:r>
            <a:r>
              <a:rPr lang="en-CA" sz="1100" b="1" dirty="0" smtClean="0"/>
              <a:t> </a:t>
            </a:r>
            <a:endParaRPr lang="en-CA" sz="1100" b="1" dirty="0"/>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237425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2359634"/>
          </a:xfrm>
          <a:prstGeom prst="rect">
            <a:avLst/>
          </a:prstGeom>
        </p:spPr>
      </p:pic>
      <p:sp>
        <p:nvSpPr>
          <p:cNvPr id="3" name="Title 1"/>
          <p:cNvSpPr txBox="1">
            <a:spLocks/>
          </p:cNvSpPr>
          <p:nvPr/>
        </p:nvSpPr>
        <p:spPr>
          <a:xfrm>
            <a:off x="262343" y="1591026"/>
            <a:ext cx="4812996" cy="877887"/>
          </a:xfrm>
          <a:prstGeom prst="rect">
            <a:avLst/>
          </a:prstGeom>
        </p:spPr>
        <p:txBody>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sz="2800" dirty="0" smtClean="0">
                <a:solidFill>
                  <a:schemeClr val="bg1"/>
                </a:solidFill>
                <a:latin typeface="+mn-lt"/>
                <a:ea typeface="Roboto" panose="02000000000000000000" pitchFamily="2" charset="0"/>
              </a:rPr>
              <a:t>The facts about GDPR</a:t>
            </a:r>
            <a:endParaRPr lang="en-CA" sz="2800" dirty="0">
              <a:solidFill>
                <a:schemeClr val="bg1"/>
              </a:solidFill>
              <a:latin typeface="+mn-lt"/>
              <a:ea typeface="Roboto" panose="02000000000000000000" pitchFamily="2" charset="0"/>
            </a:endParaRPr>
          </a:p>
        </p:txBody>
      </p:sp>
      <p:sp>
        <p:nvSpPr>
          <p:cNvPr id="6" name="Text Placeholder 1"/>
          <p:cNvSpPr txBox="1">
            <a:spLocks/>
          </p:cNvSpPr>
          <p:nvPr/>
        </p:nvSpPr>
        <p:spPr>
          <a:xfrm>
            <a:off x="0" y="2359634"/>
            <a:ext cx="9144000" cy="815252"/>
          </a:xfrm>
          <a:prstGeom prst="rect">
            <a:avLst/>
          </a:prstGeom>
          <a:solidFill>
            <a:schemeClr val="accent3"/>
          </a:solidFill>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600" b="1" dirty="0" smtClean="0">
                <a:solidFill>
                  <a:schemeClr val="bg1"/>
                </a:solidFill>
                <a:ea typeface="Roboto Black" panose="02000000000000000000" pitchFamily="2" charset="0"/>
              </a:rPr>
              <a:t>The General Data Protection Regulation (GDPR) is a regulation passed by European government bodies to strengthen the security of citizens’ personal data. </a:t>
            </a:r>
            <a:endParaRPr lang="en-CA" sz="1600" b="1" dirty="0">
              <a:solidFill>
                <a:schemeClr val="bg1"/>
              </a:solidFill>
              <a:ea typeface="Roboto Black" panose="02000000000000000000" pitchFamily="2" charset="0"/>
            </a:endParaRPr>
          </a:p>
        </p:txBody>
      </p:sp>
      <p:sp>
        <p:nvSpPr>
          <p:cNvPr id="10" name="TextBox 35"/>
          <p:cNvSpPr txBox="1">
            <a:spLocks noChangeArrowheads="1"/>
          </p:cNvSpPr>
          <p:nvPr/>
        </p:nvSpPr>
        <p:spPr bwMode="auto">
          <a:xfrm>
            <a:off x="1338374" y="4351895"/>
            <a:ext cx="7305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lvl="0"/>
            <a:r>
              <a:rPr lang="en-US" sz="1200" b="1" dirty="0" smtClean="0">
                <a:latin typeface="+mn-lt"/>
              </a:rPr>
              <a:t>GDPR’s reach expands beyond companies within the European Union to include any organization around the world. </a:t>
            </a:r>
            <a:r>
              <a:rPr lang="en-US" sz="1200" dirty="0" smtClean="0">
                <a:latin typeface="+mn-lt"/>
              </a:rPr>
              <a:t>The emphasis of the regulation is not company headquarters but rather where the data subject resides. Any organization, and its associated subprocessors, that handles data on EU citizens and residents is subject to GDPR. </a:t>
            </a:r>
            <a:endParaRPr lang="en-CA" sz="1200" dirty="0">
              <a:latin typeface="+mn-lt"/>
            </a:endParaRPr>
          </a:p>
        </p:txBody>
      </p:sp>
      <p:sp>
        <p:nvSpPr>
          <p:cNvPr id="11" name="TextBox 35"/>
          <p:cNvSpPr txBox="1">
            <a:spLocks noChangeArrowheads="1"/>
          </p:cNvSpPr>
          <p:nvPr/>
        </p:nvSpPr>
        <p:spPr bwMode="auto">
          <a:xfrm>
            <a:off x="1338375" y="5325528"/>
            <a:ext cx="73058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lvl="0"/>
            <a:r>
              <a:rPr lang="en-CA" sz="1200" b="1" dirty="0">
                <a:latin typeface="+mn-lt"/>
              </a:rPr>
              <a:t>Fines imposed under GDPR have increased </a:t>
            </a:r>
            <a:r>
              <a:rPr lang="en-CA" sz="1200" dirty="0">
                <a:latin typeface="+mn-lt"/>
              </a:rPr>
              <a:t>– </a:t>
            </a:r>
            <a:r>
              <a:rPr lang="en-CA" sz="1200" b="1" dirty="0">
                <a:latin typeface="+mn-lt"/>
              </a:rPr>
              <a:t>companies found to be negligent can be fined up </a:t>
            </a:r>
            <a:r>
              <a:rPr lang="en-CA" sz="1200" b="1" dirty="0" smtClean="0">
                <a:latin typeface="+mn-lt"/>
              </a:rPr>
              <a:t>to </a:t>
            </a:r>
            <a:r>
              <a:rPr lang="en-US" sz="1200" b="1" dirty="0" smtClean="0"/>
              <a:t>€</a:t>
            </a:r>
            <a:r>
              <a:rPr lang="en-CA" sz="1200" b="1" dirty="0" smtClean="0">
                <a:latin typeface="+mn-lt"/>
              </a:rPr>
              <a:t>20 </a:t>
            </a:r>
            <a:r>
              <a:rPr lang="en-CA" sz="1200" b="1" dirty="0">
                <a:latin typeface="+mn-lt"/>
              </a:rPr>
              <a:t>million </a:t>
            </a:r>
            <a:r>
              <a:rPr lang="en-CA" sz="1200" b="1" dirty="0" smtClean="0">
                <a:latin typeface="+mn-lt"/>
              </a:rPr>
              <a:t>or </a:t>
            </a:r>
            <a:r>
              <a:rPr lang="en-CA" sz="1200" b="1" dirty="0">
                <a:latin typeface="+mn-lt"/>
              </a:rPr>
              <a:t>4% of annual turnover (whichever is </a:t>
            </a:r>
            <a:r>
              <a:rPr lang="en-CA" sz="1200" b="1" i="1" dirty="0" smtClean="0">
                <a:latin typeface="+mn-lt"/>
              </a:rPr>
              <a:t>higher</a:t>
            </a:r>
            <a:r>
              <a:rPr lang="en-CA" sz="1200" b="1" dirty="0" smtClean="0">
                <a:latin typeface="+mn-lt"/>
              </a:rPr>
              <a:t>) </a:t>
            </a:r>
            <a:r>
              <a:rPr lang="en-CA" sz="1200" dirty="0">
                <a:latin typeface="+mn-lt"/>
              </a:rPr>
              <a:t>from their previous financial year. These fines will be imposed on organizations that regulators believe citizens trust and rely </a:t>
            </a:r>
            <a:r>
              <a:rPr lang="en-CA" sz="1200" dirty="0" smtClean="0">
                <a:latin typeface="+mn-lt"/>
              </a:rPr>
              <a:t>on, </a:t>
            </a:r>
            <a:r>
              <a:rPr lang="en-CA" sz="1200" dirty="0">
                <a:latin typeface="+mn-lt"/>
              </a:rPr>
              <a:t>as well as hold sensitive data. For data </a:t>
            </a:r>
            <a:r>
              <a:rPr lang="en-CA" sz="1200" dirty="0" smtClean="0">
                <a:latin typeface="+mn-lt"/>
              </a:rPr>
              <a:t>breaches</a:t>
            </a:r>
            <a:r>
              <a:rPr lang="en-CA" sz="1200" dirty="0">
                <a:latin typeface="+mn-lt"/>
              </a:rPr>
              <a:t>, the </a:t>
            </a:r>
            <a:r>
              <a:rPr lang="en-CA" sz="1200" dirty="0" smtClean="0">
                <a:latin typeface="+mn-lt"/>
              </a:rPr>
              <a:t>fine </a:t>
            </a:r>
            <a:r>
              <a:rPr lang="en-CA" sz="1200" dirty="0">
                <a:latin typeface="+mn-lt"/>
              </a:rPr>
              <a:t>can be up to </a:t>
            </a:r>
            <a:r>
              <a:rPr lang="en-US" sz="1200" b="1" dirty="0"/>
              <a:t>€</a:t>
            </a:r>
            <a:r>
              <a:rPr lang="en-CA" sz="1200" b="1" dirty="0" smtClean="0">
                <a:latin typeface="+mn-lt"/>
              </a:rPr>
              <a:t>10 </a:t>
            </a:r>
            <a:r>
              <a:rPr lang="en-CA" sz="1200" b="1" dirty="0">
                <a:latin typeface="+mn-lt"/>
              </a:rPr>
              <a:t>million </a:t>
            </a:r>
            <a:r>
              <a:rPr lang="en-CA" sz="1200" b="1" dirty="0" smtClean="0">
                <a:latin typeface="+mn-lt"/>
              </a:rPr>
              <a:t>or </a:t>
            </a:r>
            <a:r>
              <a:rPr lang="en-CA" sz="1200" b="1" dirty="0">
                <a:latin typeface="+mn-lt"/>
              </a:rPr>
              <a:t>2% of annual turnover (whichever is </a:t>
            </a:r>
            <a:r>
              <a:rPr lang="en-CA" sz="1200" b="1" i="1" dirty="0" smtClean="0">
                <a:latin typeface="+mn-lt"/>
              </a:rPr>
              <a:t>higher</a:t>
            </a:r>
            <a:r>
              <a:rPr lang="en-CA" sz="1200" b="1" dirty="0" smtClean="0">
                <a:latin typeface="+mn-lt"/>
              </a:rPr>
              <a:t>).</a:t>
            </a:r>
            <a:endParaRPr lang="en-CA" sz="1200" b="1" dirty="0">
              <a:latin typeface="+mn-lt"/>
            </a:endParaRPr>
          </a:p>
        </p:txBody>
      </p:sp>
      <p:sp>
        <p:nvSpPr>
          <p:cNvPr id="31" name="TextBox 35"/>
          <p:cNvSpPr txBox="1">
            <a:spLocks noChangeArrowheads="1"/>
          </p:cNvSpPr>
          <p:nvPr/>
        </p:nvSpPr>
        <p:spPr bwMode="auto">
          <a:xfrm>
            <a:off x="1338373" y="3367019"/>
            <a:ext cx="7305893" cy="8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lvl="0"/>
            <a:r>
              <a:rPr lang="en-CA" sz="1200" b="1" dirty="0" smtClean="0">
                <a:latin typeface="+mn-lt"/>
                <a:ea typeface="Roboto" panose="02000000000000000000" pitchFamily="2" charset="0"/>
                <a:cs typeface="Arial" panose="020B0604020202020204" pitchFamily="34" charset="0"/>
              </a:rPr>
              <a:t>The new regulation expands the definition of personal data </a:t>
            </a:r>
            <a:r>
              <a:rPr lang="en-CA" sz="1200" dirty="0" smtClean="0">
                <a:latin typeface="+mn-lt"/>
                <a:ea typeface="Roboto" panose="02000000000000000000" pitchFamily="2" charset="0"/>
                <a:cs typeface="Arial" panose="020B0604020202020204" pitchFamily="34" charset="0"/>
              </a:rPr>
              <a:t>to include the types of data modern organizations are collecting. In addition to the data types listed throughout this blueprint, anything that is an identifier is protected under the </a:t>
            </a:r>
            <a:r>
              <a:rPr lang="en-CA" sz="1200" dirty="0">
                <a:latin typeface="+mn-lt"/>
                <a:ea typeface="Roboto" panose="02000000000000000000" pitchFamily="2" charset="0"/>
                <a:cs typeface="Arial" panose="020B0604020202020204" pitchFamily="34" charset="0"/>
              </a:rPr>
              <a:t>r</a:t>
            </a:r>
            <a:r>
              <a:rPr lang="en-CA" sz="1200" dirty="0" smtClean="0">
                <a:latin typeface="+mn-lt"/>
                <a:ea typeface="Roboto" panose="02000000000000000000" pitchFamily="2" charset="0"/>
                <a:cs typeface="Arial" panose="020B0604020202020204" pitchFamily="34" charset="0"/>
              </a:rPr>
              <a:t>egulation. For example, IP addresses </a:t>
            </a:r>
            <a:r>
              <a:rPr lang="en-CA" sz="1200" dirty="0">
                <a:latin typeface="+mn-lt"/>
                <a:ea typeface="Roboto" panose="02000000000000000000" pitchFamily="2" charset="0"/>
                <a:cs typeface="Arial" panose="020B0604020202020204" pitchFamily="34" charset="0"/>
              </a:rPr>
              <a:t>or </a:t>
            </a:r>
            <a:r>
              <a:rPr lang="en-CA" sz="1200" dirty="0" smtClean="0">
                <a:latin typeface="+mn-lt"/>
                <a:ea typeface="Roboto" panose="02000000000000000000" pitchFamily="2" charset="0"/>
                <a:cs typeface="Arial" panose="020B0604020202020204" pitchFamily="34" charset="0"/>
              </a:rPr>
              <a:t>pseudonymized data that is easy to interpret</a:t>
            </a:r>
            <a:r>
              <a:rPr lang="en-CA" sz="1200" b="1" dirty="0">
                <a:latin typeface="+mn-lt"/>
                <a:ea typeface="Roboto" panose="02000000000000000000" pitchFamily="2" charset="0"/>
                <a:cs typeface="Arial" panose="020B0604020202020204" pitchFamily="34" charset="0"/>
              </a:rPr>
              <a:t> </a:t>
            </a:r>
            <a:r>
              <a:rPr lang="en-CA" sz="1200" dirty="0" smtClean="0">
                <a:latin typeface="+mn-lt"/>
                <a:ea typeface="Roboto" panose="02000000000000000000" pitchFamily="2" charset="0"/>
                <a:cs typeface="Arial" panose="020B0604020202020204" pitchFamily="34" charset="0"/>
              </a:rPr>
              <a:t>must be secured. </a:t>
            </a:r>
          </a:p>
        </p:txBody>
      </p:sp>
      <p:sp>
        <p:nvSpPr>
          <p:cNvPr id="33" name="TextBox 32"/>
          <p:cNvSpPr txBox="1"/>
          <p:nvPr/>
        </p:nvSpPr>
        <p:spPr>
          <a:xfrm>
            <a:off x="649912" y="3178568"/>
            <a:ext cx="435935" cy="1200329"/>
          </a:xfrm>
          <a:prstGeom prst="rect">
            <a:avLst/>
          </a:prstGeom>
        </p:spPr>
        <p:txBody>
          <a:bodyPr wrap="square" rtlCol="0">
            <a:spAutoFit/>
          </a:bodyPr>
          <a:lstStyle/>
          <a:p>
            <a:r>
              <a:rPr lang="en-CA" sz="7200" b="1" dirty="0" smtClean="0">
                <a:solidFill>
                  <a:schemeClr val="accent2"/>
                </a:solidFill>
                <a:ea typeface="Roboto Black" panose="02000000000000000000" pitchFamily="2" charset="0"/>
              </a:rPr>
              <a:t>1</a:t>
            </a:r>
          </a:p>
        </p:txBody>
      </p:sp>
      <p:sp>
        <p:nvSpPr>
          <p:cNvPr id="34" name="TextBox 33"/>
          <p:cNvSpPr txBox="1"/>
          <p:nvPr/>
        </p:nvSpPr>
        <p:spPr>
          <a:xfrm>
            <a:off x="649912" y="4122913"/>
            <a:ext cx="435935" cy="1200329"/>
          </a:xfrm>
          <a:prstGeom prst="rect">
            <a:avLst/>
          </a:prstGeom>
        </p:spPr>
        <p:txBody>
          <a:bodyPr wrap="square" rtlCol="0">
            <a:spAutoFit/>
          </a:bodyPr>
          <a:lstStyle/>
          <a:p>
            <a:r>
              <a:rPr lang="en-CA" sz="7200" b="1" dirty="0" smtClean="0">
                <a:solidFill>
                  <a:schemeClr val="accent2"/>
                </a:solidFill>
                <a:ea typeface="Roboto Black" panose="02000000000000000000" pitchFamily="2" charset="0"/>
              </a:rPr>
              <a:t>2</a:t>
            </a:r>
          </a:p>
        </p:txBody>
      </p:sp>
      <p:sp>
        <p:nvSpPr>
          <p:cNvPr id="36" name="TextBox 35"/>
          <p:cNvSpPr txBox="1"/>
          <p:nvPr/>
        </p:nvSpPr>
        <p:spPr>
          <a:xfrm>
            <a:off x="649911" y="5134244"/>
            <a:ext cx="435935" cy="1200329"/>
          </a:xfrm>
          <a:prstGeom prst="rect">
            <a:avLst/>
          </a:prstGeom>
        </p:spPr>
        <p:txBody>
          <a:bodyPr wrap="square" rtlCol="0">
            <a:spAutoFit/>
          </a:bodyPr>
          <a:lstStyle/>
          <a:p>
            <a:r>
              <a:rPr lang="en-CA" sz="7200" b="1" dirty="0" smtClean="0">
                <a:solidFill>
                  <a:schemeClr val="accent2"/>
                </a:solidFill>
                <a:ea typeface="Roboto Black" panose="02000000000000000000" pitchFamily="2" charset="0"/>
              </a:rPr>
              <a:t>3</a:t>
            </a:r>
          </a:p>
        </p:txBody>
      </p:sp>
      <p:sp>
        <p:nvSpPr>
          <p:cNvPr id="12" name="Rectangle 1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90656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Follow Info-Tech’s methodology to move towards GDPR </a:t>
            </a:r>
            <a:r>
              <a:rPr lang="en-CA" dirty="0" smtClean="0"/>
              <a:t>compliance</a:t>
            </a:r>
            <a:endParaRPr lang="en-CA" dirty="0"/>
          </a:p>
        </p:txBody>
      </p:sp>
      <p:grpSp>
        <p:nvGrpSpPr>
          <p:cNvPr id="9" name="Group 8"/>
          <p:cNvGrpSpPr/>
          <p:nvPr/>
        </p:nvGrpSpPr>
        <p:grpSpPr>
          <a:xfrm>
            <a:off x="257172" y="1529838"/>
            <a:ext cx="8620127" cy="4577788"/>
            <a:chOff x="257173" y="1815418"/>
            <a:chExt cx="8620127" cy="4577788"/>
          </a:xfrm>
        </p:grpSpPr>
        <p:sp>
          <p:nvSpPr>
            <p:cNvPr id="27" name="Rectangle 26"/>
            <p:cNvSpPr/>
            <p:nvPr/>
          </p:nvSpPr>
          <p:spPr>
            <a:xfrm>
              <a:off x="257175" y="1993302"/>
              <a:ext cx="8620125" cy="635788"/>
            </a:xfrm>
            <a:prstGeom prst="rect">
              <a:avLst/>
            </a:prstGeom>
            <a:solidFill>
              <a:srgbClr val="2946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p:nvSpPr>
          <p:spPr>
            <a:xfrm>
              <a:off x="257173" y="5620403"/>
              <a:ext cx="8620127" cy="714086"/>
            </a:xfrm>
            <a:prstGeom prst="rect">
              <a:avLst/>
            </a:prstGeom>
            <a:solidFill>
              <a:srgbClr val="989EA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p:nvSpPr>
          <p:spPr>
            <a:xfrm>
              <a:off x="257173" y="4884023"/>
              <a:ext cx="8620127" cy="712906"/>
            </a:xfrm>
            <a:prstGeom prst="rect">
              <a:avLst/>
            </a:prstGeom>
            <a:solidFill>
              <a:srgbClr val="7C8B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257173" y="4146472"/>
              <a:ext cx="8620127" cy="713503"/>
            </a:xfrm>
            <a:prstGeom prst="rect">
              <a:avLst/>
            </a:prstGeom>
            <a:solidFill>
              <a:srgbClr val="5F789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p:nvSpPr>
          <p:spPr>
            <a:xfrm>
              <a:off x="257174" y="3401854"/>
              <a:ext cx="8620125" cy="710544"/>
            </a:xfrm>
            <a:prstGeom prst="rect">
              <a:avLst/>
            </a:prstGeom>
            <a:solidFill>
              <a:srgbClr val="4965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257173" y="2660707"/>
              <a:ext cx="8620126" cy="714555"/>
            </a:xfrm>
            <a:prstGeom prst="rect">
              <a:avLst/>
            </a:prstGeom>
            <a:solidFill>
              <a:srgbClr val="35526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3" name="Diagram 2"/>
            <p:cNvGraphicFramePr/>
            <p:nvPr>
              <p:extLst/>
            </p:nvPr>
          </p:nvGraphicFramePr>
          <p:xfrm>
            <a:off x="1110956" y="1891097"/>
            <a:ext cx="6877050" cy="446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000262" y="4260846"/>
              <a:ext cx="3196281" cy="461665"/>
            </a:xfrm>
            <a:prstGeom prst="rect">
              <a:avLst/>
            </a:prstGeom>
          </p:spPr>
          <p:txBody>
            <a:bodyPr wrap="square" rtlCol="0">
              <a:spAutoFit/>
            </a:bodyPr>
            <a:lstStyle/>
            <a:p>
              <a:pPr algn="ctr"/>
              <a:r>
                <a:rPr lang="en-CA" sz="1200" b="1" dirty="0" smtClean="0">
                  <a:solidFill>
                    <a:schemeClr val="bg1"/>
                  </a:solidFill>
                </a:rPr>
                <a:t>Record of Processing</a:t>
              </a:r>
            </a:p>
            <a:p>
              <a:pPr algn="ctr"/>
              <a:r>
                <a:rPr lang="en-CA" sz="1200" b="1" dirty="0" smtClean="0">
                  <a:solidFill>
                    <a:schemeClr val="bg1"/>
                  </a:solidFill>
                </a:rPr>
                <a:t>(Application/Business Processes)</a:t>
              </a:r>
            </a:p>
          </p:txBody>
        </p:sp>
        <p:sp>
          <p:nvSpPr>
            <p:cNvPr id="11" name="TextBox 10"/>
            <p:cNvSpPr txBox="1"/>
            <p:nvPr/>
          </p:nvSpPr>
          <p:spPr>
            <a:xfrm>
              <a:off x="3740363" y="5838946"/>
              <a:ext cx="1618236" cy="276999"/>
            </a:xfrm>
            <a:prstGeom prst="rect">
              <a:avLst/>
            </a:prstGeom>
          </p:spPr>
          <p:txBody>
            <a:bodyPr wrap="square" rtlCol="0">
              <a:spAutoFit/>
            </a:bodyPr>
            <a:lstStyle/>
            <a:p>
              <a:pPr algn="ctr"/>
              <a:r>
                <a:rPr lang="en-CA" sz="1200" b="1" dirty="0" smtClean="0">
                  <a:solidFill>
                    <a:schemeClr val="bg1"/>
                  </a:solidFill>
                </a:rPr>
                <a:t>Data Discovery</a:t>
              </a:r>
            </a:p>
          </p:txBody>
        </p:sp>
        <p:sp>
          <p:nvSpPr>
            <p:cNvPr id="12" name="TextBox 11"/>
            <p:cNvSpPr txBox="1"/>
            <p:nvPr/>
          </p:nvSpPr>
          <p:spPr>
            <a:xfrm>
              <a:off x="4018149" y="2191162"/>
              <a:ext cx="1100757" cy="461665"/>
            </a:xfrm>
            <a:prstGeom prst="rect">
              <a:avLst/>
            </a:prstGeom>
          </p:spPr>
          <p:txBody>
            <a:bodyPr wrap="square" rtlCol="0">
              <a:spAutoFit/>
            </a:bodyPr>
            <a:lstStyle/>
            <a:p>
              <a:pPr algn="ctr"/>
              <a:r>
                <a:rPr lang="en-CA" sz="1200" b="1" dirty="0" smtClean="0">
                  <a:solidFill>
                    <a:schemeClr val="bg1"/>
                  </a:solidFill>
                </a:rPr>
                <a:t>Become Compliant</a:t>
              </a:r>
            </a:p>
          </p:txBody>
        </p:sp>
        <p:sp>
          <p:nvSpPr>
            <p:cNvPr id="13" name="TextBox 12"/>
            <p:cNvSpPr txBox="1"/>
            <p:nvPr/>
          </p:nvSpPr>
          <p:spPr>
            <a:xfrm>
              <a:off x="3757297" y="2826950"/>
              <a:ext cx="1682212" cy="461665"/>
            </a:xfrm>
            <a:prstGeom prst="rect">
              <a:avLst/>
            </a:prstGeom>
          </p:spPr>
          <p:txBody>
            <a:bodyPr wrap="square" rtlCol="0">
              <a:spAutoFit/>
            </a:bodyPr>
            <a:lstStyle/>
            <a:p>
              <a:pPr algn="ctr"/>
              <a:r>
                <a:rPr lang="en-CA" sz="1200" b="1" dirty="0" smtClean="0">
                  <a:solidFill>
                    <a:schemeClr val="bg1"/>
                  </a:solidFill>
                </a:rPr>
                <a:t>Data Subject Rights, DPIA, DPbD</a:t>
              </a:r>
            </a:p>
          </p:txBody>
        </p:sp>
        <p:sp>
          <p:nvSpPr>
            <p:cNvPr id="14" name="TextBox 13"/>
            <p:cNvSpPr txBox="1"/>
            <p:nvPr/>
          </p:nvSpPr>
          <p:spPr>
            <a:xfrm>
              <a:off x="3266250" y="3437683"/>
              <a:ext cx="2600325" cy="615553"/>
            </a:xfrm>
            <a:prstGeom prst="rect">
              <a:avLst/>
            </a:prstGeom>
          </p:spPr>
          <p:txBody>
            <a:bodyPr wrap="square" lIns="36000" rIns="36000" rtlCol="0">
              <a:spAutoFit/>
            </a:bodyPr>
            <a:lstStyle/>
            <a:p>
              <a:pPr algn="ctr"/>
              <a:r>
                <a:rPr lang="en-CA" sz="1200" b="1" dirty="0" smtClean="0">
                  <a:solidFill>
                    <a:schemeClr val="bg1"/>
                  </a:solidFill>
                </a:rPr>
                <a:t>Process Assessment </a:t>
              </a:r>
            </a:p>
            <a:p>
              <a:pPr algn="ctr"/>
              <a:r>
                <a:rPr lang="en-CA" sz="1100" dirty="0" smtClean="0">
                  <a:solidFill>
                    <a:schemeClr val="bg1"/>
                  </a:solidFill>
                </a:rPr>
                <a:t>Incident Response, Security of Processing, DPO</a:t>
              </a:r>
              <a:endParaRPr lang="en-CA" sz="1200" dirty="0" smtClean="0">
                <a:solidFill>
                  <a:schemeClr val="bg1"/>
                </a:solidFill>
              </a:endParaRPr>
            </a:p>
          </p:txBody>
        </p:sp>
        <p:sp>
          <p:nvSpPr>
            <p:cNvPr id="15" name="TextBox 14"/>
            <p:cNvSpPr txBox="1"/>
            <p:nvPr/>
          </p:nvSpPr>
          <p:spPr>
            <a:xfrm>
              <a:off x="3164095" y="5070280"/>
              <a:ext cx="2868613" cy="276999"/>
            </a:xfrm>
            <a:prstGeom prst="rect">
              <a:avLst/>
            </a:prstGeom>
          </p:spPr>
          <p:txBody>
            <a:bodyPr wrap="square" lIns="36000" rIns="36000" rtlCol="0">
              <a:spAutoFit/>
            </a:bodyPr>
            <a:lstStyle/>
            <a:p>
              <a:pPr algn="ctr"/>
              <a:r>
                <a:rPr lang="en-CA" sz="1200" b="1" dirty="0" smtClean="0">
                  <a:solidFill>
                    <a:schemeClr val="bg1"/>
                  </a:solidFill>
                </a:rPr>
                <a:t>Data Inventory and Mapping</a:t>
              </a:r>
              <a:endParaRPr lang="en-CA" sz="1200" b="1" dirty="0">
                <a:solidFill>
                  <a:schemeClr val="bg1"/>
                </a:solidFill>
              </a:endParaRPr>
            </a:p>
          </p:txBody>
        </p:sp>
        <p:sp>
          <p:nvSpPr>
            <p:cNvPr id="5" name="TextBox 4"/>
            <p:cNvSpPr txBox="1"/>
            <p:nvPr/>
          </p:nvSpPr>
          <p:spPr>
            <a:xfrm>
              <a:off x="1093995" y="1823271"/>
              <a:ext cx="2663301" cy="307777"/>
            </a:xfrm>
            <a:prstGeom prst="rect">
              <a:avLst/>
            </a:prstGeom>
            <a:solidFill>
              <a:schemeClr val="accent2"/>
            </a:solidFill>
          </p:spPr>
          <p:txBody>
            <a:bodyPr wrap="square" rtlCol="0">
              <a:spAutoFit/>
            </a:bodyPr>
            <a:lstStyle/>
            <a:p>
              <a:pPr algn="ctr"/>
              <a:r>
                <a:rPr lang="en-CA" sz="1400" b="1" dirty="0" smtClean="0">
                  <a:solidFill>
                    <a:schemeClr val="bg1"/>
                  </a:solidFill>
                </a:rPr>
                <a:t>Value to the business</a:t>
              </a:r>
            </a:p>
          </p:txBody>
        </p:sp>
        <p:sp>
          <p:nvSpPr>
            <p:cNvPr id="18" name="TextBox 17"/>
            <p:cNvSpPr txBox="1"/>
            <p:nvPr/>
          </p:nvSpPr>
          <p:spPr>
            <a:xfrm>
              <a:off x="5375532" y="1815418"/>
              <a:ext cx="2663301" cy="307777"/>
            </a:xfrm>
            <a:prstGeom prst="rect">
              <a:avLst/>
            </a:prstGeom>
            <a:solidFill>
              <a:schemeClr val="accent2"/>
            </a:solidFill>
          </p:spPr>
          <p:txBody>
            <a:bodyPr wrap="square" rtlCol="0">
              <a:spAutoFit/>
            </a:bodyPr>
            <a:lstStyle/>
            <a:p>
              <a:pPr algn="ctr"/>
              <a:r>
                <a:rPr lang="en-CA" sz="1400" b="1" dirty="0" smtClean="0">
                  <a:solidFill>
                    <a:schemeClr val="bg1"/>
                  </a:solidFill>
                </a:rPr>
                <a:t>Outcome</a:t>
              </a:r>
            </a:p>
          </p:txBody>
        </p:sp>
        <p:sp>
          <p:nvSpPr>
            <p:cNvPr id="7" name="TextBox 6"/>
            <p:cNvSpPr txBox="1"/>
            <p:nvPr/>
          </p:nvSpPr>
          <p:spPr>
            <a:xfrm>
              <a:off x="6713838" y="4146472"/>
              <a:ext cx="2101725" cy="656658"/>
            </a:xfrm>
            <a:prstGeom prst="rect">
              <a:avLst/>
            </a:prstGeom>
          </p:spPr>
          <p:txBody>
            <a:bodyPr wrap="square" rtlCol="0" anchor="ctr">
              <a:noAutofit/>
            </a:bodyPr>
            <a:lstStyle/>
            <a:p>
              <a:pPr algn="r"/>
              <a:r>
                <a:rPr lang="en-CA" sz="1100" dirty="0" smtClean="0"/>
                <a:t>Top-down view of organizational application and business processes.</a:t>
              </a:r>
            </a:p>
          </p:txBody>
        </p:sp>
        <p:sp>
          <p:nvSpPr>
            <p:cNvPr id="28" name="TextBox 27"/>
            <p:cNvSpPr txBox="1"/>
            <p:nvPr/>
          </p:nvSpPr>
          <p:spPr>
            <a:xfrm>
              <a:off x="7603524" y="5671539"/>
              <a:ext cx="1250554" cy="600164"/>
            </a:xfrm>
            <a:prstGeom prst="rect">
              <a:avLst/>
            </a:prstGeom>
          </p:spPr>
          <p:txBody>
            <a:bodyPr wrap="square" rtlCol="0">
              <a:spAutoFit/>
            </a:bodyPr>
            <a:lstStyle/>
            <a:p>
              <a:pPr algn="r"/>
              <a:r>
                <a:rPr lang="en-CA" sz="1100" dirty="0" smtClean="0"/>
                <a:t>Understand ratio of personal vs. org. data.</a:t>
              </a:r>
            </a:p>
          </p:txBody>
        </p:sp>
        <p:sp>
          <p:nvSpPr>
            <p:cNvPr id="8" name="TextBox 7"/>
            <p:cNvSpPr txBox="1"/>
            <p:nvPr/>
          </p:nvSpPr>
          <p:spPr>
            <a:xfrm>
              <a:off x="280373" y="2685583"/>
              <a:ext cx="3231502" cy="600164"/>
            </a:xfrm>
            <a:prstGeom prst="rect">
              <a:avLst/>
            </a:prstGeom>
          </p:spPr>
          <p:txBody>
            <a:bodyPr wrap="square" rtlCol="0">
              <a:spAutoFit/>
            </a:bodyPr>
            <a:lstStyle/>
            <a:p>
              <a:r>
                <a:rPr lang="en-CA" sz="1100" dirty="0" smtClean="0">
                  <a:solidFill>
                    <a:schemeClr val="bg1"/>
                  </a:solidFill>
                </a:rPr>
                <a:t>Have documentation that paints a picture of the road to compliance. Integrates regulatory risk into enterprise risk. </a:t>
              </a:r>
            </a:p>
          </p:txBody>
        </p:sp>
        <p:sp>
          <p:nvSpPr>
            <p:cNvPr id="29" name="TextBox 28"/>
            <p:cNvSpPr txBox="1"/>
            <p:nvPr/>
          </p:nvSpPr>
          <p:spPr>
            <a:xfrm>
              <a:off x="280373" y="2131048"/>
              <a:ext cx="3231502" cy="430887"/>
            </a:xfrm>
            <a:prstGeom prst="rect">
              <a:avLst/>
            </a:prstGeom>
          </p:spPr>
          <p:txBody>
            <a:bodyPr wrap="square" rtlCol="0">
              <a:spAutoFit/>
            </a:bodyPr>
            <a:lstStyle/>
            <a:p>
              <a:r>
                <a:rPr lang="en-CA" sz="1100" dirty="0" smtClean="0">
                  <a:solidFill>
                    <a:schemeClr val="bg1"/>
                  </a:solidFill>
                </a:rPr>
                <a:t>Avoid consequences of non-compliance, e.g. €20M in fines, reputational impact.</a:t>
              </a:r>
            </a:p>
          </p:txBody>
        </p:sp>
        <p:sp>
          <p:nvSpPr>
            <p:cNvPr id="30" name="TextBox 29"/>
            <p:cNvSpPr txBox="1"/>
            <p:nvPr/>
          </p:nvSpPr>
          <p:spPr>
            <a:xfrm>
              <a:off x="280373" y="3448555"/>
              <a:ext cx="2831932" cy="600164"/>
            </a:xfrm>
            <a:prstGeom prst="rect">
              <a:avLst/>
            </a:prstGeom>
          </p:spPr>
          <p:txBody>
            <a:bodyPr wrap="square" rtlCol="0">
              <a:spAutoFit/>
            </a:bodyPr>
            <a:lstStyle/>
            <a:p>
              <a:r>
                <a:rPr lang="en-CA" sz="1100" dirty="0" smtClean="0">
                  <a:solidFill>
                    <a:schemeClr val="bg1"/>
                  </a:solidFill>
                </a:rPr>
                <a:t>Eliminates gaps in process governance, where process knowledge is held solely by specific individuals.</a:t>
              </a:r>
            </a:p>
          </p:txBody>
        </p:sp>
        <p:sp>
          <p:nvSpPr>
            <p:cNvPr id="31" name="TextBox 30"/>
            <p:cNvSpPr txBox="1"/>
            <p:nvPr/>
          </p:nvSpPr>
          <p:spPr>
            <a:xfrm>
              <a:off x="6020520" y="3450941"/>
              <a:ext cx="2797894" cy="600164"/>
            </a:xfrm>
            <a:prstGeom prst="rect">
              <a:avLst/>
            </a:prstGeom>
          </p:spPr>
          <p:txBody>
            <a:bodyPr wrap="square" rtlCol="0">
              <a:spAutoFit/>
            </a:bodyPr>
            <a:lstStyle/>
            <a:p>
              <a:pPr algn="r"/>
              <a:r>
                <a:rPr lang="en-CA" sz="1100" dirty="0" smtClean="0">
                  <a:solidFill>
                    <a:schemeClr val="bg1"/>
                  </a:solidFill>
                </a:rPr>
                <a:t>An improved level of certainty that specific requirements can be met, e.g. reporting a data breach in 72 hours.</a:t>
              </a:r>
            </a:p>
          </p:txBody>
        </p:sp>
        <p:sp>
          <p:nvSpPr>
            <p:cNvPr id="32" name="TextBox 31"/>
            <p:cNvSpPr txBox="1"/>
            <p:nvPr/>
          </p:nvSpPr>
          <p:spPr>
            <a:xfrm>
              <a:off x="294096" y="4928594"/>
              <a:ext cx="1658272" cy="611964"/>
            </a:xfrm>
            <a:prstGeom prst="rect">
              <a:avLst/>
            </a:prstGeom>
          </p:spPr>
          <p:txBody>
            <a:bodyPr wrap="square" rtlCol="0" anchor="ctr">
              <a:noAutofit/>
            </a:bodyPr>
            <a:lstStyle/>
            <a:p>
              <a:r>
                <a:rPr lang="en-CA" sz="1100" dirty="0" smtClean="0"/>
                <a:t>Opportunity to leverage for insight generation.</a:t>
              </a:r>
            </a:p>
          </p:txBody>
        </p:sp>
        <p:sp>
          <p:nvSpPr>
            <p:cNvPr id="33" name="TextBox 32"/>
            <p:cNvSpPr txBox="1"/>
            <p:nvPr/>
          </p:nvSpPr>
          <p:spPr>
            <a:xfrm>
              <a:off x="6903307" y="4940394"/>
              <a:ext cx="1973992" cy="600164"/>
            </a:xfrm>
            <a:prstGeom prst="rect">
              <a:avLst/>
            </a:prstGeom>
          </p:spPr>
          <p:txBody>
            <a:bodyPr wrap="square" rtlCol="0">
              <a:spAutoFit/>
            </a:bodyPr>
            <a:lstStyle/>
            <a:p>
              <a:pPr algn="r"/>
              <a:r>
                <a:rPr lang="en-CA" sz="1100" dirty="0" smtClean="0"/>
                <a:t>Clear repository that shows where data flows and </a:t>
              </a:r>
            </a:p>
            <a:p>
              <a:pPr algn="r"/>
              <a:r>
                <a:rPr lang="en-CA" sz="1100" dirty="0" smtClean="0"/>
                <a:t>where it’s stored. </a:t>
              </a:r>
            </a:p>
          </p:txBody>
        </p:sp>
        <p:sp>
          <p:nvSpPr>
            <p:cNvPr id="34" name="TextBox 33"/>
            <p:cNvSpPr txBox="1"/>
            <p:nvPr/>
          </p:nvSpPr>
          <p:spPr>
            <a:xfrm>
              <a:off x="280373" y="5623765"/>
              <a:ext cx="1301292" cy="769441"/>
            </a:xfrm>
            <a:prstGeom prst="rect">
              <a:avLst/>
            </a:prstGeom>
          </p:spPr>
          <p:txBody>
            <a:bodyPr wrap="square" rtlCol="0">
              <a:spAutoFit/>
            </a:bodyPr>
            <a:lstStyle/>
            <a:p>
              <a:r>
                <a:rPr lang="en-CA" sz="1100" dirty="0" smtClean="0"/>
                <a:t>Knowing your data allows informed risk tolerance.</a:t>
              </a:r>
            </a:p>
          </p:txBody>
        </p:sp>
        <p:sp>
          <p:nvSpPr>
            <p:cNvPr id="35" name="TextBox 34"/>
            <p:cNvSpPr txBox="1"/>
            <p:nvPr/>
          </p:nvSpPr>
          <p:spPr>
            <a:xfrm>
              <a:off x="280373" y="4156970"/>
              <a:ext cx="2202594" cy="646160"/>
            </a:xfrm>
            <a:prstGeom prst="rect">
              <a:avLst/>
            </a:prstGeom>
          </p:spPr>
          <p:txBody>
            <a:bodyPr wrap="square" rtlCol="0" anchor="ctr">
              <a:noAutofit/>
            </a:bodyPr>
            <a:lstStyle/>
            <a:p>
              <a:r>
                <a:rPr lang="en-CA" sz="1100" dirty="0" smtClean="0"/>
                <a:t>Centralized directory acts as a shortcut to where data is processed at any given time.</a:t>
              </a:r>
            </a:p>
          </p:txBody>
        </p:sp>
        <p:sp>
          <p:nvSpPr>
            <p:cNvPr id="36" name="TextBox 35"/>
            <p:cNvSpPr txBox="1"/>
            <p:nvPr/>
          </p:nvSpPr>
          <p:spPr>
            <a:xfrm>
              <a:off x="5511114" y="2717902"/>
              <a:ext cx="3305019" cy="600164"/>
            </a:xfrm>
            <a:prstGeom prst="rect">
              <a:avLst/>
            </a:prstGeom>
          </p:spPr>
          <p:txBody>
            <a:bodyPr wrap="square" rtlCol="0">
              <a:spAutoFit/>
            </a:bodyPr>
            <a:lstStyle/>
            <a:p>
              <a:pPr algn="r"/>
              <a:r>
                <a:rPr lang="en-CA" sz="1100" dirty="0" smtClean="0">
                  <a:solidFill>
                    <a:schemeClr val="bg1"/>
                  </a:solidFill>
                </a:rPr>
                <a:t>A defined risk to data subjects that can be presented to supervisory authorities when necessary. </a:t>
              </a:r>
            </a:p>
          </p:txBody>
        </p:sp>
        <p:sp>
          <p:nvSpPr>
            <p:cNvPr id="37" name="TextBox 36"/>
            <p:cNvSpPr txBox="1"/>
            <p:nvPr/>
          </p:nvSpPr>
          <p:spPr>
            <a:xfrm>
              <a:off x="5584631" y="2180156"/>
              <a:ext cx="3231502" cy="430887"/>
            </a:xfrm>
            <a:prstGeom prst="rect">
              <a:avLst/>
            </a:prstGeom>
          </p:spPr>
          <p:txBody>
            <a:bodyPr wrap="square" rtlCol="0">
              <a:spAutoFit/>
            </a:bodyPr>
            <a:lstStyle/>
            <a:p>
              <a:pPr algn="r"/>
              <a:r>
                <a:rPr lang="en-CA" sz="1100" dirty="0" smtClean="0">
                  <a:solidFill>
                    <a:schemeClr val="bg1"/>
                  </a:solidFill>
                </a:rPr>
                <a:t>A comprehensive, defensible data environment across the entire organization.</a:t>
              </a:r>
            </a:p>
          </p:txBody>
        </p:sp>
      </p:grpSp>
      <p:sp>
        <p:nvSpPr>
          <p:cNvPr id="38" name="Rectangle 37"/>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75758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140"/>
          <p:cNvSpPr>
            <a:spLocks noEditPoints="1"/>
          </p:cNvSpPr>
          <p:nvPr/>
        </p:nvSpPr>
        <p:spPr bwMode="auto">
          <a:xfrm>
            <a:off x="3850671" y="2953963"/>
            <a:ext cx="1440000" cy="1440000"/>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D8D8D8"/>
          </a:solidFill>
          <a:ln>
            <a:solidFill>
              <a:srgbClr val="D8D8D8"/>
            </a:solid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CA" dirty="0" smtClean="0"/>
              <a:t>Key operational impacts of GDPR</a:t>
            </a:r>
            <a:endParaRPr lang="en-CA" dirty="0"/>
          </a:p>
        </p:txBody>
      </p:sp>
      <p:cxnSp>
        <p:nvCxnSpPr>
          <p:cNvPr id="4" name="Straight Connector 3"/>
          <p:cNvCxnSpPr/>
          <p:nvPr/>
        </p:nvCxnSpPr>
        <p:spPr>
          <a:xfrm flipV="1">
            <a:off x="3499428" y="4053088"/>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99428" y="3009168"/>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5220599" y="4053088"/>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220599" y="3009168"/>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782379" y="2889452"/>
            <a:ext cx="1572740" cy="1569023"/>
          </a:xfrm>
          <a:prstGeom prst="ellipse">
            <a:avLst/>
          </a:pr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2400" b="1" dirty="0" smtClean="0">
                <a:solidFill>
                  <a:srgbClr val="3D4952"/>
                </a:solidFill>
              </a:rPr>
              <a:t>GDPR</a:t>
            </a:r>
            <a:endParaRPr lang="en-US" sz="2400" b="1" dirty="0">
              <a:solidFill>
                <a:srgbClr val="3D4952"/>
              </a:solidFill>
            </a:endParaRPr>
          </a:p>
        </p:txBody>
      </p:sp>
      <p:cxnSp>
        <p:nvCxnSpPr>
          <p:cNvPr id="27" name="Straight Connector 26"/>
          <p:cNvCxnSpPr>
            <a:endCxn id="26" idx="4"/>
          </p:cNvCxnSpPr>
          <p:nvPr/>
        </p:nvCxnSpPr>
        <p:spPr>
          <a:xfrm flipV="1">
            <a:off x="4568749" y="4458474"/>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6" idx="0"/>
          </p:cNvCxnSpPr>
          <p:nvPr/>
        </p:nvCxnSpPr>
        <p:spPr>
          <a:xfrm>
            <a:off x="4568749" y="2556136"/>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90672" y="1286777"/>
            <a:ext cx="3189020" cy="702756"/>
          </a:xfrm>
          <a:prstGeom prst="rect">
            <a:avLst/>
          </a:prstGeom>
        </p:spPr>
        <p:txBody>
          <a:bodyPr wrap="square">
            <a:spAutoFit/>
          </a:bodyPr>
          <a:lstStyle/>
          <a:p>
            <a:pPr>
              <a:spcAft>
                <a:spcPts val="200"/>
              </a:spcAft>
            </a:pPr>
            <a:r>
              <a:rPr lang="en-US" sz="1400" b="1" dirty="0" smtClean="0">
                <a:solidFill>
                  <a:srgbClr val="8395A5"/>
                </a:solidFill>
              </a:rPr>
              <a:t>Record-Keeping </a:t>
            </a:r>
            <a:r>
              <a:rPr lang="en-US" sz="1400" b="1" dirty="0">
                <a:solidFill>
                  <a:srgbClr val="8395A5"/>
                </a:solidFill>
              </a:rPr>
              <a:t>Requirements</a:t>
            </a:r>
          </a:p>
          <a:p>
            <a:pPr>
              <a:spcAft>
                <a:spcPts val="200"/>
              </a:spcAft>
            </a:pPr>
            <a:r>
              <a:rPr lang="en-US" sz="1200" dirty="0" smtClean="0"/>
              <a:t>Organizations must keep track of processing activities involving personal data</a:t>
            </a:r>
          </a:p>
        </p:txBody>
      </p:sp>
      <p:sp>
        <p:nvSpPr>
          <p:cNvPr id="30" name="Rectangle 29"/>
          <p:cNvSpPr/>
          <p:nvPr/>
        </p:nvSpPr>
        <p:spPr>
          <a:xfrm>
            <a:off x="1013806" y="5301101"/>
            <a:ext cx="2954747" cy="702756"/>
          </a:xfrm>
          <a:prstGeom prst="rect">
            <a:avLst/>
          </a:prstGeom>
        </p:spPr>
        <p:txBody>
          <a:bodyPr wrap="square">
            <a:spAutoFit/>
          </a:bodyPr>
          <a:lstStyle/>
          <a:p>
            <a:pPr algn="r">
              <a:spcAft>
                <a:spcPts val="200"/>
              </a:spcAft>
            </a:pPr>
            <a:r>
              <a:rPr lang="en-US" sz="1400" b="1" dirty="0">
                <a:solidFill>
                  <a:srgbClr val="8395A5"/>
                </a:solidFill>
              </a:rPr>
              <a:t>Data Transfer Considerations</a:t>
            </a:r>
          </a:p>
          <a:p>
            <a:pPr algn="r">
              <a:spcAft>
                <a:spcPts val="200"/>
              </a:spcAft>
            </a:pPr>
            <a:r>
              <a:rPr lang="en-US" sz="1200" dirty="0" smtClean="0"/>
              <a:t>Additional rules around processing of data outside the EU</a:t>
            </a:r>
            <a:endParaRPr lang="en-US" sz="1200" dirty="0"/>
          </a:p>
        </p:txBody>
      </p:sp>
      <p:sp>
        <p:nvSpPr>
          <p:cNvPr id="31" name="Rectangle 30"/>
          <p:cNvSpPr/>
          <p:nvPr/>
        </p:nvSpPr>
        <p:spPr>
          <a:xfrm>
            <a:off x="190230" y="3957468"/>
            <a:ext cx="2212160" cy="887422"/>
          </a:xfrm>
          <a:prstGeom prst="rect">
            <a:avLst/>
          </a:prstGeom>
        </p:spPr>
        <p:txBody>
          <a:bodyPr wrap="square">
            <a:spAutoFit/>
          </a:bodyPr>
          <a:lstStyle/>
          <a:p>
            <a:pPr algn="r">
              <a:spcAft>
                <a:spcPts val="200"/>
              </a:spcAft>
            </a:pPr>
            <a:r>
              <a:rPr lang="en-US" sz="1400" b="1" dirty="0">
                <a:solidFill>
                  <a:srgbClr val="8395A5"/>
                </a:solidFill>
              </a:rPr>
              <a:t>Breach Notification</a:t>
            </a:r>
          </a:p>
          <a:p>
            <a:pPr algn="r">
              <a:spcAft>
                <a:spcPts val="200"/>
              </a:spcAft>
            </a:pPr>
            <a:r>
              <a:rPr lang="en-US" sz="1200" dirty="0" smtClean="0"/>
              <a:t>Organizations must report personal data breach under certain conditions</a:t>
            </a:r>
          </a:p>
        </p:txBody>
      </p:sp>
      <p:sp>
        <p:nvSpPr>
          <p:cNvPr id="32" name="Rectangle 31"/>
          <p:cNvSpPr/>
          <p:nvPr/>
        </p:nvSpPr>
        <p:spPr>
          <a:xfrm>
            <a:off x="183241" y="2330490"/>
            <a:ext cx="2212160" cy="702756"/>
          </a:xfrm>
          <a:prstGeom prst="rect">
            <a:avLst/>
          </a:prstGeom>
        </p:spPr>
        <p:txBody>
          <a:bodyPr wrap="square">
            <a:spAutoFit/>
          </a:bodyPr>
          <a:lstStyle/>
          <a:p>
            <a:pPr algn="r">
              <a:spcAft>
                <a:spcPts val="200"/>
              </a:spcAft>
            </a:pPr>
            <a:r>
              <a:rPr lang="en-US" sz="1400" b="1" dirty="0" smtClean="0">
                <a:solidFill>
                  <a:srgbClr val="8395A5"/>
                </a:solidFill>
              </a:rPr>
              <a:t>Consent and Notice</a:t>
            </a:r>
          </a:p>
          <a:p>
            <a:pPr algn="r">
              <a:spcAft>
                <a:spcPts val="200"/>
              </a:spcAft>
            </a:pPr>
            <a:r>
              <a:rPr lang="en-US" sz="1200" dirty="0" smtClean="0"/>
              <a:t>Enhanced consent and privacy notice requirements</a:t>
            </a:r>
            <a:endParaRPr lang="en-US" sz="1200" dirty="0"/>
          </a:p>
        </p:txBody>
      </p:sp>
      <p:sp>
        <p:nvSpPr>
          <p:cNvPr id="33" name="Rectangle 32"/>
          <p:cNvSpPr/>
          <p:nvPr/>
        </p:nvSpPr>
        <p:spPr>
          <a:xfrm>
            <a:off x="6750780" y="4317243"/>
            <a:ext cx="2299437" cy="887422"/>
          </a:xfrm>
          <a:prstGeom prst="rect">
            <a:avLst/>
          </a:prstGeom>
        </p:spPr>
        <p:txBody>
          <a:bodyPr wrap="square">
            <a:spAutoFit/>
          </a:bodyPr>
          <a:lstStyle/>
          <a:p>
            <a:pPr>
              <a:spcAft>
                <a:spcPts val="200"/>
              </a:spcAft>
            </a:pPr>
            <a:r>
              <a:rPr lang="en-US" sz="1400" b="1" dirty="0">
                <a:solidFill>
                  <a:srgbClr val="8395A5"/>
                </a:solidFill>
              </a:rPr>
              <a:t>Right to Opt Out</a:t>
            </a:r>
          </a:p>
          <a:p>
            <a:pPr>
              <a:spcAft>
                <a:spcPts val="200"/>
              </a:spcAft>
            </a:pPr>
            <a:r>
              <a:rPr lang="en-US" sz="1200" dirty="0" smtClean="0"/>
              <a:t>Individuals can opt out of activities containing profiling or automated decision making</a:t>
            </a:r>
            <a:endParaRPr lang="en-US" sz="1200" dirty="0"/>
          </a:p>
        </p:txBody>
      </p:sp>
      <p:sp>
        <p:nvSpPr>
          <p:cNvPr id="34" name="Rectangle 33"/>
          <p:cNvSpPr/>
          <p:nvPr/>
        </p:nvSpPr>
        <p:spPr>
          <a:xfrm>
            <a:off x="6750780" y="2508398"/>
            <a:ext cx="2243487" cy="1287532"/>
          </a:xfrm>
          <a:prstGeom prst="rect">
            <a:avLst/>
          </a:prstGeom>
        </p:spPr>
        <p:txBody>
          <a:bodyPr wrap="square">
            <a:spAutoFit/>
          </a:bodyPr>
          <a:lstStyle/>
          <a:p>
            <a:pPr>
              <a:spcAft>
                <a:spcPts val="200"/>
              </a:spcAft>
            </a:pPr>
            <a:r>
              <a:rPr lang="en-US" sz="1400" b="1" dirty="0">
                <a:solidFill>
                  <a:srgbClr val="8395A5"/>
                </a:solidFill>
              </a:rPr>
              <a:t>Right to Access, Rectify, Erasure</a:t>
            </a:r>
          </a:p>
          <a:p>
            <a:pPr>
              <a:spcAft>
                <a:spcPts val="200"/>
              </a:spcAft>
            </a:pPr>
            <a:r>
              <a:rPr lang="en-US" sz="1200" dirty="0" smtClean="0"/>
              <a:t>Organizations must support an individual’s right to review, correct, or request removal of their personal data</a:t>
            </a:r>
            <a:endParaRPr lang="en-US" sz="1200" dirty="0"/>
          </a:p>
        </p:txBody>
      </p:sp>
      <p:sp>
        <p:nvSpPr>
          <p:cNvPr id="50" name="Oval 71"/>
          <p:cNvSpPr>
            <a:spLocks noChangeArrowheads="1"/>
          </p:cNvSpPr>
          <p:nvPr/>
        </p:nvSpPr>
        <p:spPr bwMode="auto">
          <a:xfrm>
            <a:off x="4030607" y="4791790"/>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Oval 79"/>
          <p:cNvSpPr>
            <a:spLocks noChangeArrowheads="1"/>
          </p:cNvSpPr>
          <p:nvPr/>
        </p:nvSpPr>
        <p:spPr bwMode="auto">
          <a:xfrm>
            <a:off x="2496626" y="4053088"/>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Oval 67"/>
          <p:cNvSpPr>
            <a:spLocks noChangeArrowheads="1"/>
          </p:cNvSpPr>
          <p:nvPr/>
        </p:nvSpPr>
        <p:spPr bwMode="auto">
          <a:xfrm>
            <a:off x="2491180" y="2222364"/>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Oval 71"/>
          <p:cNvSpPr>
            <a:spLocks noChangeArrowheads="1"/>
          </p:cNvSpPr>
          <p:nvPr/>
        </p:nvSpPr>
        <p:spPr bwMode="auto">
          <a:xfrm>
            <a:off x="3962406" y="1458855"/>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Oval 69"/>
          <p:cNvSpPr>
            <a:spLocks noChangeArrowheads="1"/>
          </p:cNvSpPr>
          <p:nvPr/>
        </p:nvSpPr>
        <p:spPr bwMode="auto">
          <a:xfrm>
            <a:off x="5543592" y="4053319"/>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Oval 19"/>
          <p:cNvSpPr>
            <a:spLocks noChangeArrowheads="1"/>
          </p:cNvSpPr>
          <p:nvPr/>
        </p:nvSpPr>
        <p:spPr bwMode="auto">
          <a:xfrm>
            <a:off x="5570345" y="222236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1" name="Group 80"/>
          <p:cNvGrpSpPr/>
          <p:nvPr/>
        </p:nvGrpSpPr>
        <p:grpSpPr>
          <a:xfrm>
            <a:off x="5475654" y="5523782"/>
            <a:ext cx="3522180" cy="774490"/>
            <a:chOff x="182508" y="5648533"/>
            <a:chExt cx="3852629" cy="742556"/>
          </a:xfrm>
        </p:grpSpPr>
        <p:sp>
          <p:nvSpPr>
            <p:cNvPr id="82" name="TextBox 81"/>
            <p:cNvSpPr txBox="1"/>
            <p:nvPr/>
          </p:nvSpPr>
          <p:spPr>
            <a:xfrm>
              <a:off x="182512" y="5648533"/>
              <a:ext cx="3852625" cy="276999"/>
            </a:xfrm>
            <a:prstGeom prst="rect">
              <a:avLst/>
            </a:prstGeom>
            <a:solidFill>
              <a:schemeClr val="accent2"/>
            </a:solidFill>
          </p:spPr>
          <p:txBody>
            <a:bodyPr wrap="square" rtlCol="0">
              <a:spAutoFit/>
            </a:bodyPr>
            <a:lstStyle/>
            <a:p>
              <a:r>
                <a:rPr lang="en-CA" sz="1200" b="1" dirty="0" smtClean="0">
                  <a:solidFill>
                    <a:schemeClr val="bg1"/>
                  </a:solidFill>
                </a:rPr>
                <a:t>This is not an exhaustive list!</a:t>
              </a:r>
              <a:endParaRPr lang="en-CA" sz="1200" dirty="0" smtClean="0">
                <a:solidFill>
                  <a:schemeClr val="bg1"/>
                </a:solidFill>
              </a:endParaRPr>
            </a:p>
          </p:txBody>
        </p:sp>
        <p:sp>
          <p:nvSpPr>
            <p:cNvPr id="84" name="Rectangle 83"/>
            <p:cNvSpPr/>
            <p:nvPr/>
          </p:nvSpPr>
          <p:spPr>
            <a:xfrm>
              <a:off x="182508" y="5929494"/>
              <a:ext cx="3852629" cy="4615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smtClean="0">
                  <a:solidFill>
                    <a:schemeClr val="tx1"/>
                  </a:solidFill>
                </a:rPr>
                <a:t>Know your organization’s obligations under the regulation to determine your requirements.</a:t>
              </a:r>
              <a:endParaRPr lang="en-CA" sz="1200" dirty="0">
                <a:solidFill>
                  <a:schemeClr val="tx1"/>
                </a:solidFill>
              </a:endParaRPr>
            </a:p>
          </p:txBody>
        </p:sp>
      </p:grpSp>
      <p:sp>
        <p:nvSpPr>
          <p:cNvPr id="88" name="TextBox 87"/>
          <p:cNvSpPr txBox="1"/>
          <p:nvPr/>
        </p:nvSpPr>
        <p:spPr>
          <a:xfrm>
            <a:off x="1" y="1294623"/>
            <a:ext cx="3499427" cy="646331"/>
          </a:xfrm>
          <a:prstGeom prst="rect">
            <a:avLst/>
          </a:prstGeom>
          <a:solidFill>
            <a:schemeClr val="accent3"/>
          </a:solidFill>
        </p:spPr>
        <p:txBody>
          <a:bodyPr wrap="square" rtlCol="0">
            <a:spAutoFit/>
          </a:bodyPr>
          <a:lstStyle/>
          <a:p>
            <a:r>
              <a:rPr lang="en-CA" sz="1200" dirty="0" smtClean="0">
                <a:solidFill>
                  <a:schemeClr val="bg2"/>
                </a:solidFill>
              </a:rPr>
              <a:t>GDPR extends beyond traditional data protection rules and boundaries, implementing a single set of rules across the European Union and beyond.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371" y="1694185"/>
            <a:ext cx="549097" cy="5490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056" y="2519607"/>
            <a:ext cx="501638" cy="5016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059" y="2427600"/>
            <a:ext cx="660054" cy="6600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8301" y="4297797"/>
            <a:ext cx="607861" cy="60786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0910" y="4174716"/>
            <a:ext cx="838200" cy="74073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8933" y="5002127"/>
            <a:ext cx="676606" cy="676606"/>
          </a:xfrm>
          <a:prstGeom prst="rect">
            <a:avLst/>
          </a:prstGeom>
        </p:spPr>
      </p:pic>
      <p:sp>
        <p:nvSpPr>
          <p:cNvPr id="35" name="Rectangle 3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2371706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a:t>R</a:t>
            </a:r>
            <a:r>
              <a:rPr lang="en-CA" dirty="0" smtClean="0"/>
              <a:t>amifications </a:t>
            </a:r>
            <a:r>
              <a:rPr lang="en-CA" dirty="0"/>
              <a:t>of non-compliance </a:t>
            </a:r>
            <a:r>
              <a:rPr lang="en-CA" dirty="0" smtClean="0"/>
              <a:t>go </a:t>
            </a:r>
            <a:r>
              <a:rPr lang="en-CA" dirty="0"/>
              <a:t>beyond financial </a:t>
            </a:r>
            <a:r>
              <a:rPr lang="en-CA" dirty="0" smtClean="0"/>
              <a:t>consequences</a:t>
            </a:r>
            <a:endParaRPr lang="en-CA" dirty="0"/>
          </a:p>
        </p:txBody>
      </p:sp>
      <p:sp>
        <p:nvSpPr>
          <p:cNvPr id="6" name="Rectangle 5"/>
          <p:cNvSpPr/>
          <p:nvPr/>
        </p:nvSpPr>
        <p:spPr>
          <a:xfrm>
            <a:off x="0" y="1819746"/>
            <a:ext cx="6160655"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smtClean="0"/>
              <a:t>    Financial Impact </a:t>
            </a:r>
            <a:endParaRPr lang="en-US" sz="1600" b="1" dirty="0"/>
          </a:p>
        </p:txBody>
      </p:sp>
      <p:sp>
        <p:nvSpPr>
          <p:cNvPr id="7" name="Rectangle 6"/>
          <p:cNvSpPr/>
          <p:nvPr/>
        </p:nvSpPr>
        <p:spPr>
          <a:xfrm>
            <a:off x="-7592" y="3951232"/>
            <a:ext cx="9151591" cy="396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smtClean="0"/>
              <a:t>    Non-Financial Impact </a:t>
            </a:r>
            <a:endParaRPr lang="en-US" sz="1600" b="1" dirty="0"/>
          </a:p>
        </p:txBody>
      </p:sp>
      <p:sp>
        <p:nvSpPr>
          <p:cNvPr id="8" name="TextBox 7"/>
          <p:cNvSpPr txBox="1"/>
          <p:nvPr/>
        </p:nvSpPr>
        <p:spPr>
          <a:xfrm>
            <a:off x="8402" y="4407818"/>
            <a:ext cx="9135598" cy="1336490"/>
          </a:xfrm>
          <a:prstGeom prst="rect">
            <a:avLst/>
          </a:prstGeom>
          <a:solidFill>
            <a:schemeClr val="bg1"/>
          </a:solidFill>
          <a:effectLst/>
        </p:spPr>
        <p:txBody>
          <a:bodyPr wrap="square" lIns="252000" rIns="432000" rtlCol="0">
            <a:noAutofit/>
          </a:bodyPr>
          <a:lstStyle/>
          <a:p>
            <a:pPr>
              <a:spcBef>
                <a:spcPts val="600"/>
              </a:spcBef>
              <a:spcAft>
                <a:spcPts val="600"/>
              </a:spcAft>
            </a:pPr>
            <a:r>
              <a:rPr lang="en-CA" sz="1400" b="1" dirty="0" smtClean="0"/>
              <a:t>Reputational impact:</a:t>
            </a:r>
            <a:r>
              <a:rPr lang="en-CA" sz="1400" dirty="0" smtClean="0"/>
              <a:t> Supervisory authority audits may become an extensive process once alleged non-compliance has occurred. If made public, ongoing audits will have ongoing reputational damage equivalent to a public breach. </a:t>
            </a:r>
          </a:p>
          <a:p>
            <a:pPr>
              <a:spcBef>
                <a:spcPts val="600"/>
              </a:spcBef>
              <a:spcAft>
                <a:spcPts val="600"/>
              </a:spcAft>
            </a:pPr>
            <a:r>
              <a:rPr lang="en-CA" sz="1400" b="1" dirty="0" smtClean="0"/>
              <a:t>Organizational strain:</a:t>
            </a:r>
            <a:r>
              <a:rPr lang="en-CA" sz="1400" dirty="0" smtClean="0"/>
              <a:t> The operational reach of a supervisory authority for GDPR investigation is unclear for now, but it is likely to place a high degree of strain on organizational resources.  </a:t>
            </a:r>
            <a:endParaRPr lang="en-US" sz="1400" dirty="0" smtClean="0"/>
          </a:p>
        </p:txBody>
      </p:sp>
      <p:sp>
        <p:nvSpPr>
          <p:cNvPr id="12" name="Rectangle 11"/>
          <p:cNvSpPr/>
          <p:nvPr/>
        </p:nvSpPr>
        <p:spPr>
          <a:xfrm>
            <a:off x="251520" y="1200771"/>
            <a:ext cx="8625780" cy="584775"/>
          </a:xfrm>
          <a:prstGeom prst="rect">
            <a:avLst/>
          </a:prstGeom>
        </p:spPr>
        <p:txBody>
          <a:bodyPr wrap="square">
            <a:spAutoFit/>
          </a:bodyPr>
          <a:lstStyle/>
          <a:p>
            <a:pPr lvl="0"/>
            <a:r>
              <a:rPr lang="en-CA" sz="1600" b="1" dirty="0" smtClean="0"/>
              <a:t>Beyond costs resulting from a data breach, non-compliance through a security incident or complaint via a data subject can result in serious penalties. </a:t>
            </a:r>
            <a:endParaRPr lang="en-CA" sz="1600" b="1" dirty="0"/>
          </a:p>
        </p:txBody>
      </p:sp>
      <p:grpSp>
        <p:nvGrpSpPr>
          <p:cNvPr id="18" name="Group 17"/>
          <p:cNvGrpSpPr/>
          <p:nvPr/>
        </p:nvGrpSpPr>
        <p:grpSpPr>
          <a:xfrm>
            <a:off x="313784" y="2331220"/>
            <a:ext cx="8670809" cy="1497024"/>
            <a:chOff x="408538" y="2449142"/>
            <a:chExt cx="8670809" cy="1497024"/>
          </a:xfrm>
        </p:grpSpPr>
        <p:sp>
          <p:nvSpPr>
            <p:cNvPr id="9" name="Rectangle 8"/>
            <p:cNvSpPr/>
            <p:nvPr/>
          </p:nvSpPr>
          <p:spPr>
            <a:xfrm>
              <a:off x="3727713" y="2503941"/>
              <a:ext cx="5351634" cy="1400383"/>
            </a:xfrm>
            <a:prstGeom prst="rect">
              <a:avLst/>
            </a:prstGeom>
          </p:spPr>
          <p:txBody>
            <a:bodyPr wrap="square">
              <a:spAutoFit/>
            </a:bodyPr>
            <a:lstStyle/>
            <a:p>
              <a:pPr>
                <a:spcAft>
                  <a:spcPts val="600"/>
                </a:spcAft>
              </a:pPr>
              <a:r>
                <a:rPr lang="en-CA" sz="1400" b="1" dirty="0" smtClean="0"/>
                <a:t>SUPERVISORY AUTHORITY</a:t>
              </a:r>
            </a:p>
            <a:p>
              <a:pPr>
                <a:spcAft>
                  <a:spcPts val="600"/>
                </a:spcAft>
              </a:pPr>
              <a:r>
                <a:rPr lang="en-CA" sz="1400" dirty="0"/>
                <a:t>C</a:t>
              </a:r>
              <a:r>
                <a:rPr lang="en-CA" sz="1400" dirty="0" smtClean="0"/>
                <a:t>onducts an audit </a:t>
              </a:r>
              <a:r>
                <a:rPr lang="en-CA" sz="1400" dirty="0"/>
                <a:t>or assessment of the incident. </a:t>
              </a:r>
            </a:p>
            <a:p>
              <a:pPr>
                <a:spcAft>
                  <a:spcPts val="600"/>
                </a:spcAft>
              </a:pPr>
              <a:r>
                <a:rPr lang="en-CA" sz="1400" dirty="0" smtClean="0"/>
                <a:t>The supervisory authority in the region of reporting will determine if a fine will be imposed. </a:t>
              </a:r>
            </a:p>
            <a:p>
              <a:pPr>
                <a:spcAft>
                  <a:spcPts val="600"/>
                </a:spcAft>
              </a:pPr>
              <a:r>
                <a:rPr lang="en-CA" sz="1400" dirty="0" smtClean="0"/>
                <a:t>Supervisory authorities will </a:t>
              </a:r>
              <a:r>
                <a:rPr lang="en-CA" sz="1400" dirty="0"/>
                <a:t>be motivated to fine </a:t>
              </a:r>
              <a:r>
                <a:rPr lang="en-CA" sz="1400" dirty="0" smtClean="0"/>
                <a:t>organizations.</a:t>
              </a:r>
            </a:p>
          </p:txBody>
        </p:sp>
        <p:grpSp>
          <p:nvGrpSpPr>
            <p:cNvPr id="11" name="Group 10"/>
            <p:cNvGrpSpPr/>
            <p:nvPr/>
          </p:nvGrpSpPr>
          <p:grpSpPr>
            <a:xfrm>
              <a:off x="408538" y="2449142"/>
              <a:ext cx="1188000" cy="1188000"/>
              <a:chOff x="269992" y="2644811"/>
              <a:chExt cx="1188000" cy="1188000"/>
            </a:xfrm>
          </p:grpSpPr>
          <p:sp>
            <p:nvSpPr>
              <p:cNvPr id="3" name="Oval 2"/>
              <p:cNvSpPr/>
              <p:nvPr/>
            </p:nvSpPr>
            <p:spPr>
              <a:xfrm>
                <a:off x="269992" y="2644811"/>
                <a:ext cx="1188000" cy="1188000"/>
              </a:xfrm>
              <a:prstGeom prst="ellipse">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388319" y="2977201"/>
                <a:ext cx="951345" cy="523220"/>
              </a:xfrm>
              <a:prstGeom prst="rect">
                <a:avLst/>
              </a:prstGeom>
            </p:spPr>
            <p:txBody>
              <a:bodyPr wrap="square" rtlCol="0">
                <a:spAutoFit/>
              </a:bodyPr>
              <a:lstStyle/>
              <a:p>
                <a:pPr algn="ctr"/>
                <a:r>
                  <a:rPr lang="en-CA" sz="1400" b="1" dirty="0" smtClean="0">
                    <a:solidFill>
                      <a:schemeClr val="bg1"/>
                    </a:solidFill>
                  </a:rPr>
                  <a:t>€20 million</a:t>
                </a:r>
              </a:p>
            </p:txBody>
          </p:sp>
        </p:grpSp>
        <p:grpSp>
          <p:nvGrpSpPr>
            <p:cNvPr id="13" name="Group 12"/>
            <p:cNvGrpSpPr/>
            <p:nvPr/>
          </p:nvGrpSpPr>
          <p:grpSpPr>
            <a:xfrm>
              <a:off x="2155000" y="2449142"/>
              <a:ext cx="1188000" cy="1188000"/>
              <a:chOff x="269992" y="2644811"/>
              <a:chExt cx="1188000" cy="1188000"/>
            </a:xfrm>
          </p:grpSpPr>
          <p:sp>
            <p:nvSpPr>
              <p:cNvPr id="14" name="Oval 13"/>
              <p:cNvSpPr/>
              <p:nvPr/>
            </p:nvSpPr>
            <p:spPr>
              <a:xfrm>
                <a:off x="269992" y="2644811"/>
                <a:ext cx="1188000" cy="1188000"/>
              </a:xfrm>
              <a:prstGeom prst="ellipse">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p:cNvSpPr txBox="1"/>
              <p:nvPr/>
            </p:nvSpPr>
            <p:spPr>
              <a:xfrm>
                <a:off x="388319" y="2869478"/>
                <a:ext cx="951345" cy="738664"/>
              </a:xfrm>
              <a:prstGeom prst="rect">
                <a:avLst/>
              </a:prstGeom>
            </p:spPr>
            <p:txBody>
              <a:bodyPr wrap="square" rtlCol="0">
                <a:spAutoFit/>
              </a:bodyPr>
              <a:lstStyle/>
              <a:p>
                <a:pPr algn="ctr"/>
                <a:r>
                  <a:rPr lang="en-CA" sz="1400" b="1" dirty="0" smtClean="0">
                    <a:solidFill>
                      <a:schemeClr val="bg1"/>
                    </a:solidFill>
                  </a:rPr>
                  <a:t>4% of annual turnover</a:t>
                </a:r>
              </a:p>
            </p:txBody>
          </p:sp>
        </p:grpSp>
        <p:sp>
          <p:nvSpPr>
            <p:cNvPr id="16" name="TextBox 15"/>
            <p:cNvSpPr txBox="1"/>
            <p:nvPr/>
          </p:nvSpPr>
          <p:spPr>
            <a:xfrm>
              <a:off x="1648015" y="2904642"/>
              <a:ext cx="455508" cy="276999"/>
            </a:xfrm>
            <a:prstGeom prst="rect">
              <a:avLst/>
            </a:prstGeom>
          </p:spPr>
          <p:txBody>
            <a:bodyPr wrap="square" rtlCol="0">
              <a:spAutoFit/>
            </a:bodyPr>
            <a:lstStyle/>
            <a:p>
              <a:r>
                <a:rPr lang="en-CA" sz="1200" b="1" dirty="0" smtClean="0"/>
                <a:t>OR</a:t>
              </a:r>
            </a:p>
          </p:txBody>
        </p:sp>
        <p:sp>
          <p:nvSpPr>
            <p:cNvPr id="17" name="Rectangle 78"/>
            <p:cNvSpPr/>
            <p:nvPr/>
          </p:nvSpPr>
          <p:spPr>
            <a:xfrm flipH="1">
              <a:off x="3342998" y="2503941"/>
              <a:ext cx="266388" cy="1442225"/>
            </a:xfrm>
            <a:custGeom>
              <a:avLst/>
              <a:gdLst>
                <a:gd name="connsiteX0" fmla="*/ 0 w 1476164"/>
                <a:gd name="connsiteY0" fmla="*/ 0 h 2568646"/>
                <a:gd name="connsiteX1" fmla="*/ 1476164 w 1476164"/>
                <a:gd name="connsiteY1" fmla="*/ 0 h 2568646"/>
                <a:gd name="connsiteX2" fmla="*/ 1476164 w 1476164"/>
                <a:gd name="connsiteY2" fmla="*/ 2568646 h 2568646"/>
                <a:gd name="connsiteX3" fmla="*/ 0 w 1476164"/>
                <a:gd name="connsiteY3" fmla="*/ 2568646 h 2568646"/>
                <a:gd name="connsiteX4" fmla="*/ 0 w 1476164"/>
                <a:gd name="connsiteY4" fmla="*/ 0 h 2568646"/>
                <a:gd name="connsiteX0" fmla="*/ 0 w 1476164"/>
                <a:gd name="connsiteY0" fmla="*/ 0 h 2568646"/>
                <a:gd name="connsiteX1" fmla="*/ 1476164 w 1476164"/>
                <a:gd name="connsiteY1" fmla="*/ 0 h 2568646"/>
                <a:gd name="connsiteX2" fmla="*/ 1471488 w 1476164"/>
                <a:gd name="connsiteY2" fmla="*/ 930376 h 2568646"/>
                <a:gd name="connsiteX3" fmla="*/ 1476164 w 1476164"/>
                <a:gd name="connsiteY3" fmla="*/ 2568646 h 2568646"/>
                <a:gd name="connsiteX4" fmla="*/ 0 w 1476164"/>
                <a:gd name="connsiteY4" fmla="*/ 2568646 h 2568646"/>
                <a:gd name="connsiteX5" fmla="*/ 0 w 1476164"/>
                <a:gd name="connsiteY5" fmla="*/ 0 h 2568646"/>
                <a:gd name="connsiteX0" fmla="*/ 1471488 w 1562928"/>
                <a:gd name="connsiteY0" fmla="*/ 930376 h 2568646"/>
                <a:gd name="connsiteX1" fmla="*/ 1476164 w 1562928"/>
                <a:gd name="connsiteY1" fmla="*/ 2568646 h 2568646"/>
                <a:gd name="connsiteX2" fmla="*/ 0 w 1562928"/>
                <a:gd name="connsiteY2" fmla="*/ 2568646 h 2568646"/>
                <a:gd name="connsiteX3" fmla="*/ 0 w 1562928"/>
                <a:gd name="connsiteY3" fmla="*/ 0 h 2568646"/>
                <a:gd name="connsiteX4" fmla="*/ 1476164 w 1562928"/>
                <a:gd name="connsiteY4" fmla="*/ 0 h 2568646"/>
                <a:gd name="connsiteX5" fmla="*/ 1562928 w 1562928"/>
                <a:gd name="connsiteY5" fmla="*/ 1021816 h 2568646"/>
                <a:gd name="connsiteX0" fmla="*/ 1471488 w 1562928"/>
                <a:gd name="connsiteY0" fmla="*/ 930376 h 2568646"/>
                <a:gd name="connsiteX1" fmla="*/ 1476164 w 1562928"/>
                <a:gd name="connsiteY1" fmla="*/ 2568646 h 2568646"/>
                <a:gd name="connsiteX2" fmla="*/ 0 w 1562928"/>
                <a:gd name="connsiteY2" fmla="*/ 2568646 h 2568646"/>
                <a:gd name="connsiteX3" fmla="*/ 0 w 1562928"/>
                <a:gd name="connsiteY3" fmla="*/ 0 h 2568646"/>
                <a:gd name="connsiteX4" fmla="*/ 1476164 w 1562928"/>
                <a:gd name="connsiteY4" fmla="*/ 0 h 2568646"/>
                <a:gd name="connsiteX5" fmla="*/ 1562928 w 1562928"/>
                <a:gd name="connsiteY5" fmla="*/ 1021816 h 2568646"/>
                <a:gd name="connsiteX0" fmla="*/ 1471488 w 1562928"/>
                <a:gd name="connsiteY0" fmla="*/ 930376 h 2568646"/>
                <a:gd name="connsiteX1" fmla="*/ 1476164 w 1562928"/>
                <a:gd name="connsiteY1" fmla="*/ 2568646 h 2568646"/>
                <a:gd name="connsiteX2" fmla="*/ 0 w 1562928"/>
                <a:gd name="connsiteY2" fmla="*/ 2568646 h 2568646"/>
                <a:gd name="connsiteX3" fmla="*/ 0 w 1562928"/>
                <a:gd name="connsiteY3" fmla="*/ 0 h 2568646"/>
                <a:gd name="connsiteX4" fmla="*/ 1476164 w 1562928"/>
                <a:gd name="connsiteY4" fmla="*/ 0 h 2568646"/>
                <a:gd name="connsiteX5" fmla="*/ 1562928 w 1562928"/>
                <a:gd name="connsiteY5" fmla="*/ 1021816 h 2568646"/>
                <a:gd name="connsiteX0" fmla="*/ 1476164 w 1562928"/>
                <a:gd name="connsiteY0" fmla="*/ 2568646 h 2568646"/>
                <a:gd name="connsiteX1" fmla="*/ 0 w 1562928"/>
                <a:gd name="connsiteY1" fmla="*/ 2568646 h 2568646"/>
                <a:gd name="connsiteX2" fmla="*/ 0 w 1562928"/>
                <a:gd name="connsiteY2" fmla="*/ 0 h 2568646"/>
                <a:gd name="connsiteX3" fmla="*/ 1476164 w 1562928"/>
                <a:gd name="connsiteY3" fmla="*/ 0 h 2568646"/>
                <a:gd name="connsiteX4" fmla="*/ 1562928 w 1562928"/>
                <a:gd name="connsiteY4" fmla="*/ 1021816 h 2568646"/>
                <a:gd name="connsiteX0" fmla="*/ 1476164 w 1476164"/>
                <a:gd name="connsiteY0" fmla="*/ 2568646 h 2568646"/>
                <a:gd name="connsiteX1" fmla="*/ 0 w 1476164"/>
                <a:gd name="connsiteY1" fmla="*/ 2568646 h 2568646"/>
                <a:gd name="connsiteX2" fmla="*/ 0 w 1476164"/>
                <a:gd name="connsiteY2" fmla="*/ 0 h 2568646"/>
                <a:gd name="connsiteX3" fmla="*/ 1476164 w 1476164"/>
                <a:gd name="connsiteY3" fmla="*/ 0 h 2568646"/>
              </a:gdLst>
              <a:ahLst/>
              <a:cxnLst>
                <a:cxn ang="0">
                  <a:pos x="connsiteX0" y="connsiteY0"/>
                </a:cxn>
                <a:cxn ang="0">
                  <a:pos x="connsiteX1" y="connsiteY1"/>
                </a:cxn>
                <a:cxn ang="0">
                  <a:pos x="connsiteX2" y="connsiteY2"/>
                </a:cxn>
                <a:cxn ang="0">
                  <a:pos x="connsiteX3" y="connsiteY3"/>
                </a:cxn>
              </a:cxnLst>
              <a:rect l="l" t="t" r="r" b="b"/>
              <a:pathLst>
                <a:path w="1476164" h="2568646">
                  <a:moveTo>
                    <a:pt x="1476164" y="2568646"/>
                  </a:moveTo>
                  <a:lnTo>
                    <a:pt x="0" y="2568646"/>
                  </a:lnTo>
                  <a:lnTo>
                    <a:pt x="0" y="0"/>
                  </a:lnTo>
                  <a:lnTo>
                    <a:pt x="1476164" y="0"/>
                  </a:lnTo>
                </a:path>
              </a:pathLst>
            </a:custGeom>
            <a:noFill/>
            <a:ln w="9525" cap="flat" cmpd="sng" algn="ctr">
              <a:solidFill>
                <a:srgbClr val="57565A">
                  <a:alpha val="50000"/>
                </a:srgbClr>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prstClr val="white"/>
                </a:solidFill>
                <a:effectLst/>
                <a:uLnTx/>
                <a:uFillTx/>
                <a:latin typeface="Open Sans Light"/>
                <a:ea typeface="+mn-ea"/>
                <a:cs typeface="+mn-cs"/>
              </a:endParaRPr>
            </a:p>
          </p:txBody>
        </p:sp>
      </p:grpSp>
      <p:sp>
        <p:nvSpPr>
          <p:cNvPr id="4" name="TextBox 3"/>
          <p:cNvSpPr txBox="1"/>
          <p:nvPr/>
        </p:nvSpPr>
        <p:spPr>
          <a:xfrm>
            <a:off x="640931" y="3544427"/>
            <a:ext cx="2261415" cy="307777"/>
          </a:xfrm>
          <a:prstGeom prst="rect">
            <a:avLst/>
          </a:prstGeom>
        </p:spPr>
        <p:txBody>
          <a:bodyPr wrap="square" rtlCol="0">
            <a:spAutoFit/>
          </a:bodyPr>
          <a:lstStyle/>
          <a:p>
            <a:pPr algn="ctr"/>
            <a:r>
              <a:rPr lang="en-CA" sz="1400" b="1" dirty="0"/>
              <a:t>w</a:t>
            </a:r>
            <a:r>
              <a:rPr lang="en-CA" sz="1400" b="1" dirty="0" smtClean="0"/>
              <a:t>hichever is greater</a:t>
            </a:r>
          </a:p>
        </p:txBody>
      </p:sp>
      <p:grpSp>
        <p:nvGrpSpPr>
          <p:cNvPr id="22" name="Group 21"/>
          <p:cNvGrpSpPr/>
          <p:nvPr/>
        </p:nvGrpSpPr>
        <p:grpSpPr>
          <a:xfrm>
            <a:off x="501" y="5846789"/>
            <a:ext cx="9135908" cy="676049"/>
            <a:chOff x="330768" y="3283951"/>
            <a:chExt cx="8330444" cy="676049"/>
          </a:xfrm>
        </p:grpSpPr>
        <p:sp>
          <p:nvSpPr>
            <p:cNvPr id="23" name="Rectangle 97"/>
            <p:cNvSpPr/>
            <p:nvPr/>
          </p:nvSpPr>
          <p:spPr>
            <a:xfrm>
              <a:off x="1600868" y="3283951"/>
              <a:ext cx="7060344" cy="676048"/>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CA" sz="1200" b="1" dirty="0" smtClean="0">
                  <a:solidFill>
                    <a:srgbClr val="333333"/>
                  </a:solidFill>
                </a:rPr>
                <a:t>Financial impact isn’t simply fines. </a:t>
              </a:r>
              <a:r>
                <a:rPr lang="en-CA" sz="1200" dirty="0" smtClean="0">
                  <a:solidFill>
                    <a:srgbClr val="333333"/>
                  </a:solidFill>
                </a:rPr>
                <a:t>A data controller fined for GDPR non-compliance may sue its data processor for damage if they feel the fault lies with the data processor.</a:t>
              </a:r>
              <a:endParaRPr lang="en-CA" sz="1200" dirty="0">
                <a:solidFill>
                  <a:srgbClr val="333333"/>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68" y="3283952"/>
              <a:ext cx="1615443" cy="676048"/>
            </a:xfrm>
            <a:prstGeom prst="rect">
              <a:avLst/>
            </a:prstGeom>
          </p:spPr>
        </p:pic>
      </p:grpSp>
      <p:sp>
        <p:nvSpPr>
          <p:cNvPr id="21" name="Rectangle 20"/>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905750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096628" y="1121443"/>
            <a:ext cx="4047372" cy="53925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Data breaches are resulting in major costs across industries</a:t>
            </a:r>
          </a:p>
        </p:txBody>
      </p:sp>
      <p:graphicFrame>
        <p:nvGraphicFramePr>
          <p:cNvPr id="28" name="Chart 2"/>
          <p:cNvGraphicFramePr/>
          <p:nvPr>
            <p:extLst>
              <p:ext uri="{D42A27DB-BD31-4B8C-83A1-F6EECF244321}">
                <p14:modId xmlns:p14="http://schemas.microsoft.com/office/powerpoint/2010/main" val="1770897036"/>
              </p:ext>
            </p:extLst>
          </p:nvPr>
        </p:nvGraphicFramePr>
        <p:xfrm>
          <a:off x="138146" y="1273309"/>
          <a:ext cx="4676776" cy="4550028"/>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5144880" y="6099794"/>
            <a:ext cx="4007427" cy="230832"/>
          </a:xfrm>
          <a:prstGeom prst="rect">
            <a:avLst/>
          </a:prstGeom>
        </p:spPr>
        <p:txBody>
          <a:bodyPr wrap="square">
            <a:spAutoFit/>
          </a:bodyPr>
          <a:lstStyle/>
          <a:p>
            <a:r>
              <a:rPr lang="en-CA" sz="900" dirty="0" smtClean="0"/>
              <a:t> Source: Cisco </a:t>
            </a:r>
            <a:r>
              <a:rPr lang="en-CA" sz="900" dirty="0"/>
              <a:t>2017 Security Capabilities Benchmark Study </a:t>
            </a:r>
          </a:p>
        </p:txBody>
      </p:sp>
      <p:sp>
        <p:nvSpPr>
          <p:cNvPr id="8" name="Rectangle 7"/>
          <p:cNvSpPr/>
          <p:nvPr/>
        </p:nvSpPr>
        <p:spPr>
          <a:xfrm>
            <a:off x="394236" y="5638129"/>
            <a:ext cx="4420686" cy="692497"/>
          </a:xfrm>
          <a:prstGeom prst="rect">
            <a:avLst/>
          </a:prstGeom>
        </p:spPr>
        <p:txBody>
          <a:bodyPr wrap="square">
            <a:spAutoFit/>
          </a:bodyPr>
          <a:lstStyle/>
          <a:p>
            <a:pPr>
              <a:spcBef>
                <a:spcPts val="0"/>
              </a:spcBef>
            </a:pPr>
            <a:r>
              <a:rPr lang="en-CA" sz="1050" b="1" dirty="0"/>
              <a:t>Average data breach costs per compromised record hit an all-time high of </a:t>
            </a:r>
            <a:r>
              <a:rPr lang="en-CA" sz="1050" b="1" dirty="0" smtClean="0"/>
              <a:t>$141 </a:t>
            </a:r>
            <a:r>
              <a:rPr lang="en-CA" sz="1050" b="1" dirty="0"/>
              <a:t>(in </a:t>
            </a:r>
            <a:r>
              <a:rPr lang="en-CA" sz="1050" b="1" dirty="0" smtClean="0"/>
              <a:t>2017).</a:t>
            </a:r>
          </a:p>
          <a:p>
            <a:pPr>
              <a:spcBef>
                <a:spcPts val="0"/>
              </a:spcBef>
            </a:pPr>
            <a:endParaRPr lang="en-CA" sz="900" dirty="0" smtClean="0"/>
          </a:p>
          <a:p>
            <a:r>
              <a:rPr lang="en-CA" sz="900" dirty="0" smtClean="0"/>
              <a:t>Source</a:t>
            </a:r>
            <a:r>
              <a:rPr lang="en-CA" sz="900" dirty="0"/>
              <a:t>: </a:t>
            </a:r>
            <a:r>
              <a:rPr lang="en-CA" sz="900" dirty="0" smtClean="0"/>
              <a:t>2017 </a:t>
            </a:r>
            <a:r>
              <a:rPr lang="en-CA" sz="900" dirty="0"/>
              <a:t>Cost of Data Breach Study: United </a:t>
            </a:r>
            <a:r>
              <a:rPr lang="en-CA" sz="900" dirty="0" smtClean="0"/>
              <a:t>States, </a:t>
            </a:r>
            <a:r>
              <a:rPr lang="en-CA" sz="900" dirty="0"/>
              <a:t>Ponemon </a:t>
            </a:r>
            <a:r>
              <a:rPr lang="en-CA" sz="900" dirty="0" smtClean="0"/>
              <a:t>Institute</a:t>
            </a:r>
            <a:endParaRPr lang="en-CA" sz="900" dirty="0"/>
          </a:p>
        </p:txBody>
      </p:sp>
      <p:cxnSp>
        <p:nvCxnSpPr>
          <p:cNvPr id="32" name="Straight Connector 31"/>
          <p:cNvCxnSpPr/>
          <p:nvPr/>
        </p:nvCxnSpPr>
        <p:spPr>
          <a:xfrm>
            <a:off x="5348989" y="4598912"/>
            <a:ext cx="3457086" cy="0"/>
          </a:xfrm>
          <a:prstGeom prst="line">
            <a:avLst/>
          </a:prstGeom>
          <a:solidFill>
            <a:schemeClr val="bg1"/>
          </a:solidFill>
          <a:ln w="2222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219976" y="4618861"/>
            <a:ext cx="3780744" cy="1204476"/>
            <a:chOff x="5021467" y="1899123"/>
            <a:chExt cx="4122533" cy="1313365"/>
          </a:xfrm>
          <a:noFill/>
        </p:grpSpPr>
        <p:grpSp>
          <p:nvGrpSpPr>
            <p:cNvPr id="15" name="Group 14"/>
            <p:cNvGrpSpPr/>
            <p:nvPr/>
          </p:nvGrpSpPr>
          <p:grpSpPr>
            <a:xfrm>
              <a:off x="5021467" y="1913803"/>
              <a:ext cx="4055882" cy="1298685"/>
              <a:chOff x="5090385" y="1698978"/>
              <a:chExt cx="4055882" cy="1298685"/>
            </a:xfrm>
            <a:grpFill/>
          </p:grpSpPr>
          <p:pic>
            <p:nvPicPr>
              <p:cNvPr id="23" name="Picture 2" descr="http://www.cisco.com/c/dam/assets/prod/sec/images/1080/Figure-56-Percentage-of-Business-Opportunity-Lost-as-the-Result-of-an-Attack.png"/>
              <p:cNvPicPr>
                <a:picLocks noChangeAspect="1" noChangeArrowheads="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5293018" y="1698978"/>
                <a:ext cx="3673396" cy="815615"/>
              </a:xfrm>
              <a:prstGeom prst="rect">
                <a:avLst/>
              </a:prstGeom>
              <a:grpFill/>
              <a:extLst/>
            </p:spPr>
          </p:pic>
          <p:sp>
            <p:nvSpPr>
              <p:cNvPr id="14" name="TextBox 13"/>
              <p:cNvSpPr txBox="1"/>
              <p:nvPr/>
            </p:nvSpPr>
            <p:spPr>
              <a:xfrm>
                <a:off x="5090385" y="2561382"/>
                <a:ext cx="805093" cy="436281"/>
              </a:xfrm>
              <a:prstGeom prst="rect">
                <a:avLst/>
              </a:prstGeom>
              <a:grpFill/>
            </p:spPr>
            <p:txBody>
              <a:bodyPr wrap="square" rtlCol="0">
                <a:spAutoFit/>
              </a:bodyPr>
              <a:lstStyle/>
              <a:p>
                <a:pPr algn="ctr"/>
                <a:r>
                  <a:rPr lang="en-CA" sz="1000" b="1" dirty="0" smtClean="0"/>
                  <a:t>58% </a:t>
                </a:r>
                <a:r>
                  <a:rPr lang="en-CA" sz="1000" dirty="0" smtClean="0"/>
                  <a:t>Lost &lt;20%</a:t>
                </a:r>
              </a:p>
            </p:txBody>
          </p:sp>
          <p:sp>
            <p:nvSpPr>
              <p:cNvPr id="34" name="TextBox 33"/>
              <p:cNvSpPr txBox="1"/>
              <p:nvPr/>
            </p:nvSpPr>
            <p:spPr>
              <a:xfrm>
                <a:off x="5844154" y="2561382"/>
                <a:ext cx="946790" cy="436281"/>
              </a:xfrm>
              <a:prstGeom prst="rect">
                <a:avLst/>
              </a:prstGeom>
              <a:grpFill/>
            </p:spPr>
            <p:txBody>
              <a:bodyPr wrap="square" rtlCol="0">
                <a:spAutoFit/>
              </a:bodyPr>
              <a:lstStyle/>
              <a:p>
                <a:pPr algn="ctr"/>
                <a:r>
                  <a:rPr lang="en-CA" sz="1000" b="1" dirty="0" smtClean="0">
                    <a:solidFill>
                      <a:schemeClr val="accent1"/>
                    </a:solidFill>
                  </a:rPr>
                  <a:t>25%</a:t>
                </a:r>
                <a:r>
                  <a:rPr lang="en-CA" sz="1000" b="1" dirty="0">
                    <a:solidFill>
                      <a:schemeClr val="accent1"/>
                    </a:solidFill>
                  </a:rPr>
                  <a:t> </a:t>
                </a:r>
                <a:r>
                  <a:rPr lang="en-CA" sz="1000" dirty="0" smtClean="0"/>
                  <a:t>Lost</a:t>
                </a:r>
              </a:p>
              <a:p>
                <a:pPr algn="ctr"/>
                <a:r>
                  <a:rPr lang="en-CA" sz="1000" dirty="0" smtClean="0"/>
                  <a:t>20-40%</a:t>
                </a:r>
              </a:p>
            </p:txBody>
          </p:sp>
          <p:sp>
            <p:nvSpPr>
              <p:cNvPr id="36" name="TextBox 35"/>
              <p:cNvSpPr txBox="1"/>
              <p:nvPr/>
            </p:nvSpPr>
            <p:spPr>
              <a:xfrm>
                <a:off x="6704715" y="2561382"/>
                <a:ext cx="822309" cy="436281"/>
              </a:xfrm>
              <a:prstGeom prst="rect">
                <a:avLst/>
              </a:prstGeom>
              <a:grpFill/>
            </p:spPr>
            <p:txBody>
              <a:bodyPr wrap="square" rtlCol="0">
                <a:spAutoFit/>
              </a:bodyPr>
              <a:lstStyle/>
              <a:p>
                <a:pPr algn="ctr"/>
                <a:r>
                  <a:rPr lang="en-CA" sz="1000" b="1" dirty="0" smtClean="0">
                    <a:solidFill>
                      <a:schemeClr val="accent1"/>
                    </a:solidFill>
                  </a:rPr>
                  <a:t>9%</a:t>
                </a:r>
                <a:r>
                  <a:rPr lang="en-CA" sz="1000" b="1" dirty="0" smtClean="0"/>
                  <a:t> </a:t>
                </a:r>
                <a:r>
                  <a:rPr lang="en-CA" sz="1000" dirty="0" smtClean="0"/>
                  <a:t>Lost</a:t>
                </a:r>
              </a:p>
              <a:p>
                <a:pPr algn="ctr"/>
                <a:r>
                  <a:rPr lang="en-CA" sz="1000" dirty="0" smtClean="0"/>
                  <a:t>40-60%</a:t>
                </a:r>
              </a:p>
            </p:txBody>
          </p:sp>
          <p:sp>
            <p:nvSpPr>
              <p:cNvPr id="37" name="TextBox 36"/>
              <p:cNvSpPr txBox="1"/>
              <p:nvPr/>
            </p:nvSpPr>
            <p:spPr>
              <a:xfrm>
                <a:off x="7527024" y="2561382"/>
                <a:ext cx="796935" cy="436281"/>
              </a:xfrm>
              <a:prstGeom prst="rect">
                <a:avLst/>
              </a:prstGeom>
              <a:grpFill/>
            </p:spPr>
            <p:txBody>
              <a:bodyPr wrap="square" rtlCol="0">
                <a:spAutoFit/>
              </a:bodyPr>
              <a:lstStyle/>
              <a:p>
                <a:pPr algn="ctr"/>
                <a:r>
                  <a:rPr lang="en-CA" sz="1000" b="1" dirty="0">
                    <a:solidFill>
                      <a:schemeClr val="accent1"/>
                    </a:solidFill>
                  </a:rPr>
                  <a:t>5</a:t>
                </a:r>
                <a:r>
                  <a:rPr lang="en-CA" sz="1000" b="1" dirty="0" smtClean="0">
                    <a:solidFill>
                      <a:schemeClr val="accent1"/>
                    </a:solidFill>
                  </a:rPr>
                  <a:t>%</a:t>
                </a:r>
                <a:r>
                  <a:rPr lang="en-CA" sz="1000" b="1" dirty="0" smtClean="0"/>
                  <a:t> </a:t>
                </a:r>
                <a:r>
                  <a:rPr lang="en-CA" sz="1000" dirty="0" smtClean="0"/>
                  <a:t>Lost</a:t>
                </a:r>
              </a:p>
              <a:p>
                <a:pPr algn="ctr"/>
                <a:r>
                  <a:rPr lang="en-CA" sz="1000" dirty="0" smtClean="0"/>
                  <a:t>60-80%</a:t>
                </a:r>
              </a:p>
            </p:txBody>
          </p:sp>
          <p:sp>
            <p:nvSpPr>
              <p:cNvPr id="41" name="TextBox 40"/>
              <p:cNvSpPr txBox="1"/>
              <p:nvPr/>
            </p:nvSpPr>
            <p:spPr>
              <a:xfrm>
                <a:off x="8273817" y="2561382"/>
                <a:ext cx="872450" cy="436281"/>
              </a:xfrm>
              <a:prstGeom prst="rect">
                <a:avLst/>
              </a:prstGeom>
              <a:grpFill/>
            </p:spPr>
            <p:txBody>
              <a:bodyPr wrap="square" rtlCol="0">
                <a:spAutoFit/>
              </a:bodyPr>
              <a:lstStyle/>
              <a:p>
                <a:pPr algn="ctr"/>
                <a:r>
                  <a:rPr lang="en-CA" sz="1000" b="1" dirty="0" smtClean="0">
                    <a:solidFill>
                      <a:schemeClr val="accent1"/>
                    </a:solidFill>
                  </a:rPr>
                  <a:t>4%</a:t>
                </a:r>
                <a:r>
                  <a:rPr lang="en-CA" sz="1000" b="1" dirty="0" smtClean="0"/>
                  <a:t> </a:t>
                </a:r>
                <a:r>
                  <a:rPr lang="en-CA" sz="1000" dirty="0" smtClean="0"/>
                  <a:t>Lost</a:t>
                </a:r>
              </a:p>
              <a:p>
                <a:pPr algn="ctr"/>
                <a:r>
                  <a:rPr lang="en-CA" sz="1000" dirty="0" smtClean="0"/>
                  <a:t>80-100%</a:t>
                </a:r>
              </a:p>
            </p:txBody>
          </p:sp>
        </p:grpSp>
        <p:sp>
          <p:nvSpPr>
            <p:cNvPr id="19" name="TextBox 18"/>
            <p:cNvSpPr txBox="1"/>
            <p:nvPr/>
          </p:nvSpPr>
          <p:spPr>
            <a:xfrm>
              <a:off x="5103454" y="1899123"/>
              <a:ext cx="4040546" cy="285260"/>
            </a:xfrm>
            <a:prstGeom prst="rect">
              <a:avLst/>
            </a:prstGeom>
            <a:grpFill/>
          </p:spPr>
          <p:txBody>
            <a:bodyPr wrap="square" rtlCol="0">
              <a:spAutoFit/>
            </a:bodyPr>
            <a:lstStyle/>
            <a:p>
              <a:pPr algn="ctr"/>
              <a:r>
                <a:rPr lang="en-CA" sz="1100" b="1" dirty="0" smtClean="0"/>
                <a:t>% of business opportunity lost from a data breach</a:t>
              </a:r>
            </a:p>
          </p:txBody>
        </p:sp>
      </p:grpSp>
      <p:grpSp>
        <p:nvGrpSpPr>
          <p:cNvPr id="21" name="Group 20"/>
          <p:cNvGrpSpPr/>
          <p:nvPr/>
        </p:nvGrpSpPr>
        <p:grpSpPr>
          <a:xfrm>
            <a:off x="5212597" y="3072968"/>
            <a:ext cx="3729870" cy="1256039"/>
            <a:chOff x="5000630" y="3419504"/>
            <a:chExt cx="4067060" cy="1369588"/>
          </a:xfrm>
          <a:noFill/>
        </p:grpSpPr>
        <p:pic>
          <p:nvPicPr>
            <p:cNvPr id="3076" name="Picture 4" descr="http://www.cisco.com/c/dam/assets/prod/sec/images/1080/Figure-58-Percentage-of-Customers-Lost-by-Companies-Due-to-Attacks.png"/>
            <p:cNvPicPr>
              <a:picLocks noChangeAspect="1" noChangeArrowheads="1"/>
            </p:cNvPicPr>
            <p:nvPr/>
          </p:nvPicPr>
          <p:blipFill rotWithShape="1">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5267575" y="3419504"/>
              <a:ext cx="3506656" cy="779514"/>
            </a:xfrm>
            <a:prstGeom prst="rect">
              <a:avLst/>
            </a:prstGeom>
            <a:grpFill/>
            <a:extLst/>
          </p:spPr>
        </p:pic>
        <p:sp>
          <p:nvSpPr>
            <p:cNvPr id="42" name="TextBox 41"/>
            <p:cNvSpPr txBox="1"/>
            <p:nvPr/>
          </p:nvSpPr>
          <p:spPr>
            <a:xfrm>
              <a:off x="5000630" y="3429295"/>
              <a:ext cx="4040546" cy="285260"/>
            </a:xfrm>
            <a:prstGeom prst="rect">
              <a:avLst/>
            </a:prstGeom>
            <a:grpFill/>
          </p:spPr>
          <p:txBody>
            <a:bodyPr wrap="square" rtlCol="0">
              <a:spAutoFit/>
            </a:bodyPr>
            <a:lstStyle/>
            <a:p>
              <a:pPr algn="ctr"/>
              <a:r>
                <a:rPr lang="en-CA" sz="1100" b="1" dirty="0" smtClean="0"/>
                <a:t>% of customers lost from a data breach</a:t>
              </a:r>
            </a:p>
          </p:txBody>
        </p:sp>
        <p:sp>
          <p:nvSpPr>
            <p:cNvPr id="43" name="TextBox 42"/>
            <p:cNvSpPr txBox="1"/>
            <p:nvPr/>
          </p:nvSpPr>
          <p:spPr>
            <a:xfrm>
              <a:off x="5084369" y="4350385"/>
              <a:ext cx="801017" cy="436281"/>
            </a:xfrm>
            <a:prstGeom prst="rect">
              <a:avLst/>
            </a:prstGeom>
            <a:grpFill/>
          </p:spPr>
          <p:txBody>
            <a:bodyPr wrap="square" rtlCol="0">
              <a:spAutoFit/>
            </a:bodyPr>
            <a:lstStyle/>
            <a:p>
              <a:pPr algn="ctr"/>
              <a:r>
                <a:rPr lang="en-CA" sz="1000" b="1" dirty="0" smtClean="0"/>
                <a:t>61% </a:t>
              </a:r>
              <a:r>
                <a:rPr lang="en-CA" sz="1000" dirty="0" smtClean="0"/>
                <a:t>Lost &lt;20%</a:t>
              </a:r>
            </a:p>
          </p:txBody>
        </p:sp>
        <p:sp>
          <p:nvSpPr>
            <p:cNvPr id="44" name="TextBox 43"/>
            <p:cNvSpPr txBox="1"/>
            <p:nvPr/>
          </p:nvSpPr>
          <p:spPr>
            <a:xfrm>
              <a:off x="5868984" y="4352811"/>
              <a:ext cx="826986" cy="436281"/>
            </a:xfrm>
            <a:prstGeom prst="rect">
              <a:avLst/>
            </a:prstGeom>
            <a:grpFill/>
          </p:spPr>
          <p:txBody>
            <a:bodyPr wrap="square" rtlCol="0">
              <a:spAutoFit/>
            </a:bodyPr>
            <a:lstStyle/>
            <a:p>
              <a:pPr algn="ctr"/>
              <a:r>
                <a:rPr lang="en-CA" sz="1000" b="1" dirty="0" smtClean="0">
                  <a:solidFill>
                    <a:schemeClr val="accent1"/>
                  </a:solidFill>
                </a:rPr>
                <a:t>21%</a:t>
              </a:r>
              <a:r>
                <a:rPr lang="en-CA" sz="1000" b="1" dirty="0" smtClean="0"/>
                <a:t> </a:t>
              </a:r>
              <a:r>
                <a:rPr lang="en-CA" sz="1000" dirty="0" smtClean="0"/>
                <a:t>Lost</a:t>
              </a:r>
            </a:p>
            <a:p>
              <a:pPr algn="ctr"/>
              <a:r>
                <a:rPr lang="en-CA" sz="1000" dirty="0" smtClean="0"/>
                <a:t>20-40%</a:t>
              </a:r>
            </a:p>
          </p:txBody>
        </p:sp>
        <p:sp>
          <p:nvSpPr>
            <p:cNvPr id="45" name="TextBox 44"/>
            <p:cNvSpPr txBox="1"/>
            <p:nvPr/>
          </p:nvSpPr>
          <p:spPr>
            <a:xfrm>
              <a:off x="6657159" y="4342415"/>
              <a:ext cx="827628" cy="436281"/>
            </a:xfrm>
            <a:prstGeom prst="rect">
              <a:avLst/>
            </a:prstGeom>
            <a:grpFill/>
          </p:spPr>
          <p:txBody>
            <a:bodyPr wrap="square" rtlCol="0">
              <a:spAutoFit/>
            </a:bodyPr>
            <a:lstStyle/>
            <a:p>
              <a:pPr algn="ctr"/>
              <a:r>
                <a:rPr lang="en-CA" sz="1000" b="1" dirty="0">
                  <a:solidFill>
                    <a:schemeClr val="accent1"/>
                  </a:solidFill>
                </a:rPr>
                <a:t>8</a:t>
              </a:r>
              <a:r>
                <a:rPr lang="en-CA" sz="1000" b="1" dirty="0" smtClean="0">
                  <a:solidFill>
                    <a:schemeClr val="accent1"/>
                  </a:solidFill>
                </a:rPr>
                <a:t>%</a:t>
              </a:r>
              <a:r>
                <a:rPr lang="en-CA" sz="1000" b="1" dirty="0" smtClean="0"/>
                <a:t> </a:t>
              </a:r>
              <a:r>
                <a:rPr lang="en-CA" sz="1000" dirty="0" smtClean="0"/>
                <a:t>Lost</a:t>
              </a:r>
            </a:p>
            <a:p>
              <a:pPr algn="ctr"/>
              <a:r>
                <a:rPr lang="en-CA" sz="1000" dirty="0" smtClean="0"/>
                <a:t>40-60%</a:t>
              </a:r>
            </a:p>
          </p:txBody>
        </p:sp>
        <p:sp>
          <p:nvSpPr>
            <p:cNvPr id="46" name="TextBox 45"/>
            <p:cNvSpPr txBox="1"/>
            <p:nvPr/>
          </p:nvSpPr>
          <p:spPr>
            <a:xfrm>
              <a:off x="7457779" y="4352722"/>
              <a:ext cx="798780" cy="436281"/>
            </a:xfrm>
            <a:prstGeom prst="rect">
              <a:avLst/>
            </a:prstGeom>
            <a:grpFill/>
          </p:spPr>
          <p:txBody>
            <a:bodyPr wrap="square" rtlCol="0">
              <a:spAutoFit/>
            </a:bodyPr>
            <a:lstStyle/>
            <a:p>
              <a:pPr algn="ctr"/>
              <a:r>
                <a:rPr lang="en-CA" sz="1000" b="1" dirty="0" smtClean="0">
                  <a:solidFill>
                    <a:schemeClr val="accent1"/>
                  </a:solidFill>
                </a:rPr>
                <a:t>6%</a:t>
              </a:r>
              <a:r>
                <a:rPr lang="en-CA" sz="1000" b="1" dirty="0" smtClean="0"/>
                <a:t> </a:t>
              </a:r>
              <a:r>
                <a:rPr lang="en-CA" sz="1000" dirty="0" smtClean="0"/>
                <a:t>Lost</a:t>
              </a:r>
            </a:p>
            <a:p>
              <a:pPr algn="ctr"/>
              <a:r>
                <a:rPr lang="en-CA" sz="1000" dirty="0" smtClean="0"/>
                <a:t>60-80%</a:t>
              </a:r>
            </a:p>
          </p:txBody>
        </p:sp>
        <p:sp>
          <p:nvSpPr>
            <p:cNvPr id="47" name="TextBox 46"/>
            <p:cNvSpPr txBox="1"/>
            <p:nvPr/>
          </p:nvSpPr>
          <p:spPr>
            <a:xfrm>
              <a:off x="8203106" y="4342415"/>
              <a:ext cx="864584" cy="436281"/>
            </a:xfrm>
            <a:prstGeom prst="rect">
              <a:avLst/>
            </a:prstGeom>
            <a:grpFill/>
          </p:spPr>
          <p:txBody>
            <a:bodyPr wrap="square" rtlCol="0">
              <a:spAutoFit/>
            </a:bodyPr>
            <a:lstStyle/>
            <a:p>
              <a:pPr algn="ctr"/>
              <a:r>
                <a:rPr lang="en-CA" sz="1000" b="1" dirty="0" smtClean="0">
                  <a:solidFill>
                    <a:schemeClr val="accent1"/>
                  </a:solidFill>
                </a:rPr>
                <a:t>4%</a:t>
              </a:r>
              <a:r>
                <a:rPr lang="en-CA" sz="1000" b="1" dirty="0" smtClean="0"/>
                <a:t> </a:t>
              </a:r>
              <a:r>
                <a:rPr lang="en-CA" sz="1000" dirty="0" smtClean="0"/>
                <a:t>Lost</a:t>
              </a:r>
            </a:p>
            <a:p>
              <a:pPr algn="ctr"/>
              <a:r>
                <a:rPr lang="en-CA" sz="1000" dirty="0" smtClean="0"/>
                <a:t>80-100%</a:t>
              </a:r>
            </a:p>
          </p:txBody>
        </p:sp>
      </p:grpSp>
      <p:cxnSp>
        <p:nvCxnSpPr>
          <p:cNvPr id="26" name="Straight Connector 25"/>
          <p:cNvCxnSpPr/>
          <p:nvPr/>
        </p:nvCxnSpPr>
        <p:spPr>
          <a:xfrm>
            <a:off x="5382749" y="3060937"/>
            <a:ext cx="3457086" cy="0"/>
          </a:xfrm>
          <a:prstGeom prst="line">
            <a:avLst/>
          </a:prstGeom>
          <a:solidFill>
            <a:schemeClr val="bg1"/>
          </a:solidFill>
          <a:ln w="2222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278481" y="1380554"/>
            <a:ext cx="3705554" cy="1458921"/>
            <a:chOff x="5110033" y="1452746"/>
            <a:chExt cx="3705554" cy="1458921"/>
          </a:xfrm>
        </p:grpSpPr>
        <p:sp>
          <p:nvSpPr>
            <p:cNvPr id="51" name="TextBox 50"/>
            <p:cNvSpPr txBox="1"/>
            <p:nvPr/>
          </p:nvSpPr>
          <p:spPr>
            <a:xfrm>
              <a:off x="5110033" y="1452746"/>
              <a:ext cx="3705554" cy="261610"/>
            </a:xfrm>
            <a:prstGeom prst="rect">
              <a:avLst/>
            </a:prstGeom>
            <a:noFill/>
          </p:spPr>
          <p:txBody>
            <a:bodyPr wrap="square" rtlCol="0">
              <a:spAutoFit/>
            </a:bodyPr>
            <a:lstStyle/>
            <a:p>
              <a:pPr algn="ctr"/>
              <a:r>
                <a:rPr lang="en-CA" sz="1100" b="1" dirty="0" smtClean="0"/>
                <a:t>% of systems impacted by a data breach</a:t>
              </a:r>
            </a:p>
          </p:txBody>
        </p:sp>
        <p:grpSp>
          <p:nvGrpSpPr>
            <p:cNvPr id="50" name="Group 49"/>
            <p:cNvGrpSpPr/>
            <p:nvPr/>
          </p:nvGrpSpPr>
          <p:grpSpPr>
            <a:xfrm>
              <a:off x="5180541" y="1702201"/>
              <a:ext cx="3635046" cy="1209466"/>
              <a:chOff x="5180541" y="1702201"/>
              <a:chExt cx="3635046" cy="1209466"/>
            </a:xfrm>
          </p:grpSpPr>
          <p:pic>
            <p:nvPicPr>
              <p:cNvPr id="3074" name="Picture 2" descr="http://www.cisco.com/c/dam/assets/prod/sec/images/1080/Figure-53-Length-and-Extent-of-Outages-Caused-by-03Security-Breache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80541" y="1702201"/>
                <a:ext cx="3635046" cy="61335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188038" y="2357669"/>
                <a:ext cx="734607" cy="553998"/>
              </a:xfrm>
              <a:prstGeom prst="rect">
                <a:avLst/>
              </a:prstGeom>
              <a:noFill/>
            </p:spPr>
            <p:txBody>
              <a:bodyPr wrap="square" rtlCol="0">
                <a:spAutoFit/>
              </a:bodyPr>
              <a:lstStyle/>
              <a:p>
                <a:pPr algn="ctr"/>
                <a:r>
                  <a:rPr lang="en-CA" sz="1000" b="1" dirty="0" smtClean="0"/>
                  <a:t>1% </a:t>
                </a:r>
              </a:p>
              <a:p>
                <a:pPr algn="ctr"/>
                <a:r>
                  <a:rPr lang="en-CA" sz="1000" dirty="0" smtClean="0"/>
                  <a:t>No impact</a:t>
                </a:r>
              </a:p>
            </p:txBody>
          </p:sp>
          <p:sp>
            <p:nvSpPr>
              <p:cNvPr id="53" name="TextBox 52"/>
              <p:cNvSpPr txBox="1"/>
              <p:nvPr/>
            </p:nvSpPr>
            <p:spPr>
              <a:xfrm>
                <a:off x="5911102" y="2357669"/>
                <a:ext cx="724060" cy="553998"/>
              </a:xfrm>
              <a:prstGeom prst="rect">
                <a:avLst/>
              </a:prstGeom>
              <a:noFill/>
            </p:spPr>
            <p:txBody>
              <a:bodyPr wrap="square" rtlCol="0">
                <a:spAutoFit/>
              </a:bodyPr>
              <a:lstStyle/>
              <a:p>
                <a:pPr algn="ctr"/>
                <a:r>
                  <a:rPr lang="en-CA" sz="1000" b="1" dirty="0" smtClean="0">
                    <a:solidFill>
                      <a:schemeClr val="accent1"/>
                    </a:solidFill>
                  </a:rPr>
                  <a:t>19%</a:t>
                </a:r>
                <a:r>
                  <a:rPr lang="en-CA" sz="1000" b="1" dirty="0" smtClean="0"/>
                  <a:t> </a:t>
                </a:r>
              </a:p>
              <a:p>
                <a:pPr algn="ctr"/>
                <a:r>
                  <a:rPr lang="en-CA" sz="1000" dirty="0" smtClean="0"/>
                  <a:t>1-10% impacted</a:t>
                </a:r>
              </a:p>
            </p:txBody>
          </p:sp>
          <p:sp>
            <p:nvSpPr>
              <p:cNvPr id="54" name="TextBox 53"/>
              <p:cNvSpPr txBox="1"/>
              <p:nvPr/>
            </p:nvSpPr>
            <p:spPr>
              <a:xfrm>
                <a:off x="6590403" y="2357669"/>
                <a:ext cx="724060" cy="553998"/>
              </a:xfrm>
              <a:prstGeom prst="rect">
                <a:avLst/>
              </a:prstGeom>
              <a:noFill/>
            </p:spPr>
            <p:txBody>
              <a:bodyPr wrap="square" rtlCol="0">
                <a:spAutoFit/>
              </a:bodyPr>
              <a:lstStyle/>
              <a:p>
                <a:pPr algn="ctr"/>
                <a:r>
                  <a:rPr lang="en-CA" sz="1000" b="1" dirty="0" smtClean="0">
                    <a:solidFill>
                      <a:schemeClr val="accent1"/>
                    </a:solidFill>
                  </a:rPr>
                  <a:t>41%</a:t>
                </a:r>
                <a:r>
                  <a:rPr lang="en-CA" sz="1000" b="1" dirty="0" smtClean="0"/>
                  <a:t> </a:t>
                </a:r>
              </a:p>
              <a:p>
                <a:pPr algn="ctr"/>
                <a:r>
                  <a:rPr lang="en-CA" sz="1000" dirty="0" smtClean="0"/>
                  <a:t>11-30% impacted</a:t>
                </a:r>
              </a:p>
            </p:txBody>
          </p:sp>
          <p:sp>
            <p:nvSpPr>
              <p:cNvPr id="55" name="TextBox 54"/>
              <p:cNvSpPr txBox="1"/>
              <p:nvPr/>
            </p:nvSpPr>
            <p:spPr>
              <a:xfrm>
                <a:off x="7287917" y="2357669"/>
                <a:ext cx="724060" cy="553998"/>
              </a:xfrm>
              <a:prstGeom prst="rect">
                <a:avLst/>
              </a:prstGeom>
              <a:noFill/>
            </p:spPr>
            <p:txBody>
              <a:bodyPr wrap="square" rtlCol="0">
                <a:spAutoFit/>
              </a:bodyPr>
              <a:lstStyle/>
              <a:p>
                <a:pPr algn="ctr"/>
                <a:r>
                  <a:rPr lang="en-CA" sz="1000" b="1" dirty="0" smtClean="0">
                    <a:solidFill>
                      <a:schemeClr val="accent1"/>
                    </a:solidFill>
                  </a:rPr>
                  <a:t>24%</a:t>
                </a:r>
                <a:r>
                  <a:rPr lang="en-CA" sz="1000" b="1" dirty="0" smtClean="0"/>
                  <a:t> </a:t>
                </a:r>
              </a:p>
              <a:p>
                <a:pPr algn="ctr"/>
                <a:r>
                  <a:rPr lang="en-CA" sz="1000" dirty="0" smtClean="0"/>
                  <a:t>31-50% impacted</a:t>
                </a:r>
              </a:p>
            </p:txBody>
          </p:sp>
          <p:sp>
            <p:nvSpPr>
              <p:cNvPr id="56" name="TextBox 55"/>
              <p:cNvSpPr txBox="1"/>
              <p:nvPr/>
            </p:nvSpPr>
            <p:spPr>
              <a:xfrm>
                <a:off x="7959275" y="2357669"/>
                <a:ext cx="724060" cy="553998"/>
              </a:xfrm>
              <a:prstGeom prst="rect">
                <a:avLst/>
              </a:prstGeom>
              <a:noFill/>
            </p:spPr>
            <p:txBody>
              <a:bodyPr wrap="square" rtlCol="0">
                <a:spAutoFit/>
              </a:bodyPr>
              <a:lstStyle/>
              <a:p>
                <a:pPr algn="ctr"/>
                <a:r>
                  <a:rPr lang="en-CA" sz="1000" b="1" dirty="0" smtClean="0">
                    <a:solidFill>
                      <a:schemeClr val="accent1"/>
                    </a:solidFill>
                  </a:rPr>
                  <a:t>15%</a:t>
                </a:r>
                <a:r>
                  <a:rPr lang="en-CA" sz="1000" b="1" dirty="0" smtClean="0"/>
                  <a:t> </a:t>
                </a:r>
              </a:p>
              <a:p>
                <a:pPr algn="ctr"/>
                <a:r>
                  <a:rPr lang="en-CA" sz="1000" dirty="0" smtClean="0"/>
                  <a:t>&gt;50% impacted</a:t>
                </a:r>
              </a:p>
            </p:txBody>
          </p:sp>
        </p:grpSp>
      </p:grpSp>
      <p:sp>
        <p:nvSpPr>
          <p:cNvPr id="35" name="Rectangle 3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3603441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1767</Words>
  <Application>Microsoft Office PowerPoint</Application>
  <PresentationFormat>On-screen Show (4:3)</PresentationFormat>
  <Paragraphs>218</Paragraphs>
  <Slides>12</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4" baseType="lpstr">
      <vt:lpstr>MS PGothic</vt:lpstr>
      <vt:lpstr>Arial</vt:lpstr>
      <vt:lpstr>Calibri</vt:lpstr>
      <vt:lpstr>Georgia</vt:lpstr>
      <vt:lpstr>Open Sans Light</vt:lpstr>
      <vt:lpstr>Roboto</vt:lpstr>
      <vt:lpstr>Roboto Black</vt:lpstr>
      <vt:lpstr>Roboto Light</vt:lpstr>
      <vt:lpstr>Wingdings</vt:lpstr>
      <vt:lpstr>Theme1</vt:lpstr>
      <vt:lpstr>1_Theme1</vt:lpstr>
      <vt:lpstr>PowerPoint Presentation</vt:lpstr>
      <vt:lpstr>PowerPoint Presentation</vt:lpstr>
      <vt:lpstr>Our understanding of the problem</vt:lpstr>
      <vt:lpstr>Executive summary</vt:lpstr>
      <vt:lpstr>PowerPoint Presentation</vt:lpstr>
      <vt:lpstr>Follow Info-Tech’s methodology to move towards GDPR compliance</vt:lpstr>
      <vt:lpstr>Key operational impacts of GDPR</vt:lpstr>
      <vt:lpstr>Ramifications of non-compliance go beyond financial consequences</vt:lpstr>
      <vt:lpstr>Data breaches are resulting in major costs across industries</vt:lpstr>
      <vt:lpstr>Integrate GDPR into your existing compliance processes </vt:lpstr>
      <vt:lpstr>Organizations are preparing for compliance with GDPR</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2018-08-13T18:52:54Z</dcterms:created>
  <dcterms:modified xsi:type="dcterms:W3CDTF">2018-08-13T20:15:47Z</dcterms:modified>
</cp:coreProperties>
</file>