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slideLayouts/slideLayout5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86" r:id="rId2"/>
    <p:sldMasterId id="2147483818" r:id="rId3"/>
  </p:sldMasterIdLst>
  <p:notesMasterIdLst>
    <p:notesMasterId r:id="rId16"/>
  </p:notesMasterIdLst>
  <p:handoutMasterIdLst>
    <p:handoutMasterId r:id="rId17"/>
  </p:handoutMasterIdLst>
  <p:sldIdLst>
    <p:sldId id="278" r:id="rId4"/>
    <p:sldId id="484" r:id="rId5"/>
    <p:sldId id="403" r:id="rId6"/>
    <p:sldId id="399" r:id="rId7"/>
    <p:sldId id="497" r:id="rId8"/>
    <p:sldId id="517" r:id="rId9"/>
    <p:sldId id="499" r:id="rId10"/>
    <p:sldId id="426" r:id="rId11"/>
    <p:sldId id="524" r:id="rId12"/>
    <p:sldId id="525" r:id="rId13"/>
    <p:sldId id="480" r:id="rId14"/>
    <p:sldId id="526" r:id="rId15"/>
  </p:sldIdLst>
  <p:sldSz cx="9144000" cy="6858000" type="screen4x3"/>
  <p:notesSz cx="6858000" cy="9144000"/>
  <p:custShowLst>
    <p:custShow name="Custom Show 1" id="0">
      <p:sldLst>
        <p:sld r:id="rId4"/>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83DC1864-2267-42D8-869B-74D3FC322049}">
          <p14:sldIdLst>
            <p14:sldId id="278"/>
          </p14:sldIdLst>
        </p14:section>
        <p14:section name="Executive Brief" id="{84FCD5F7-ADF0-4D52-A454-FEA42EA2FD55}">
          <p14:sldIdLst>
            <p14:sldId id="484"/>
            <p14:sldId id="403"/>
            <p14:sldId id="399"/>
            <p14:sldId id="497"/>
            <p14:sldId id="517"/>
            <p14:sldId id="499"/>
            <p14:sldId id="426"/>
            <p14:sldId id="524"/>
            <p14:sldId id="525"/>
            <p14:sldId id="480"/>
            <p14:sldId id="52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3"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243F54"/>
    <a:srgbClr val="F2F2F2"/>
    <a:srgbClr val="000000"/>
    <a:srgbClr val="CBDBE7"/>
    <a:srgbClr val="2576B7"/>
    <a:srgbClr val="B0C534"/>
    <a:srgbClr val="365D7E"/>
    <a:srgbClr val="406F96"/>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22" d="100"/>
          <a:sy n="122" d="100"/>
        </p:scale>
        <p:origin x="2064"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5/16/2018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5/16/2018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206886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478245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255900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018652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06975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865142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2615489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91080109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86626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98054759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7" y="1173398"/>
            <a:ext cx="691943"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03349" y="1173398"/>
            <a:ext cx="7180801"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21641455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8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439862" y="1174157"/>
            <a:ext cx="7175691"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75486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6946955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907"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49077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37117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58857024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840990606"/>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201315295"/>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81222947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7103594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84097473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791303815"/>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32187176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95013335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7760578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72420247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372251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119896"/>
      </p:ext>
    </p:extLst>
  </p:cSld>
  <p:clrMapOvr>
    <a:masterClrMapping/>
  </p:clrMapOvr>
  <p:timing>
    <p:tnLst>
      <p:par>
        <p:cTn id="1" dur="indefinite" restart="never" nodeType="tmRoot"/>
      </p:par>
    </p:tnLst>
  </p:timing>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9679" y="1132457"/>
            <a:ext cx="344617" cy="363788"/>
            <a:chOff x="6983445" y="207065"/>
            <a:chExt cx="734137" cy="783406"/>
          </a:xfrm>
          <a:solidFill>
            <a:srgbClr val="243F54"/>
          </a:solidFill>
        </p:grpSpPr>
        <p:sp>
          <p:nvSpPr>
            <p:cNvPr id="13" name="Rectangle 12"/>
            <p:cNvSpPr/>
            <p:nvPr/>
          </p:nvSpPr>
          <p:spPr>
            <a:xfrm>
              <a:off x="6983445" y="207065"/>
              <a:ext cx="734137" cy="783406"/>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49645195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10508621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60289925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83745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055014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99019357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3658110990"/>
      </p:ext>
    </p:extLst>
  </p:cSld>
  <p:clrMapOvr>
    <a:masterClrMapping/>
  </p:clrMapOvr>
  <p:timing>
    <p:tnLst>
      <p:par>
        <p:cTn id="1" dur="indefinite" restart="never" nodeType="tmRoot"/>
      </p:par>
    </p:tnLst>
  </p:timing>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82274200"/>
      </p:ext>
    </p:extLst>
  </p:cSld>
  <p:clrMapOvr>
    <a:masterClrMapping/>
  </p:clrMapOvr>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32299479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6467450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6939301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8220714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20994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8014804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7" y="1173398"/>
            <a:ext cx="691943"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03349" y="1173398"/>
            <a:ext cx="7180801"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777713566"/>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884">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439862" y="1174157"/>
            <a:ext cx="7175691"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75486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8202289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907">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9153136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214491"/>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045805743"/>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207189544"/>
      </p:ext>
    </p:extLst>
  </p:cSld>
  <p:clrMapOvr>
    <a:masterClrMapping/>
  </p:clrMapOvr>
  <p:timing>
    <p:tnLst>
      <p:par>
        <p:cTn id="1" dur="indefinite" restart="never" nodeType="tmRoot"/>
      </p:par>
    </p:tnLst>
  </p:timing>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30183195"/>
      </p:ext>
    </p:extLst>
  </p:cSld>
  <p:clrMapOvr>
    <a:masterClrMapping/>
  </p:clrMapOvr>
  <p:timing>
    <p:tnLst>
      <p:par>
        <p:cTn id="1" dur="indefinite" restart="never" nodeType="tmRoot"/>
      </p:par>
    </p:tnLst>
  </p:timing>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584528"/>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slideLayout" Target="../slideLayouts/slideLayout51.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slideLayout" Target="../slideLayouts/slideLayout54.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32" Type="http://schemas.openxmlformats.org/officeDocument/2006/relationships/theme" Target="../theme/theme2.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slideLayout" Target="../slideLayouts/slideLayout53.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31" Type="http://schemas.openxmlformats.org/officeDocument/2006/relationships/slideLayout" Target="../slideLayouts/slideLayout56.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slideLayout" Target="../slideLayouts/slideLayout52.xml"/><Relationship Id="rId30" Type="http://schemas.openxmlformats.org/officeDocument/2006/relationships/slideLayout" Target="../slideLayouts/slideLayout55.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6" r:id="rId17"/>
    <p:sldLayoutId id="2147483778" r:id="rId18"/>
    <p:sldLayoutId id="2147483779" r:id="rId19"/>
    <p:sldLayoutId id="2147483780" r:id="rId20"/>
    <p:sldLayoutId id="2147483781" r:id="rId21"/>
    <p:sldLayoutId id="2147483782" r:id="rId22"/>
    <p:sldLayoutId id="2147483783" r:id="rId23"/>
    <p:sldLayoutId id="2147483784" r:id="rId24"/>
    <p:sldLayoutId id="2147483785" r:id="rId25"/>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235223799"/>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 id="2147483804" r:id="rId18"/>
    <p:sldLayoutId id="2147483805" r:id="rId19"/>
    <p:sldLayoutId id="2147483806" r:id="rId20"/>
    <p:sldLayoutId id="2147483807" r:id="rId21"/>
    <p:sldLayoutId id="2147483808" r:id="rId22"/>
    <p:sldLayoutId id="2147483809" r:id="rId23"/>
    <p:sldLayoutId id="2147483810" r:id="rId24"/>
    <p:sldLayoutId id="2147483811" r:id="rId25"/>
    <p:sldLayoutId id="2147483812" r:id="rId26"/>
    <p:sldLayoutId id="2147483813" r:id="rId27"/>
    <p:sldLayoutId id="2147483814" r:id="rId28"/>
    <p:sldLayoutId id="2147483815" r:id="rId29"/>
    <p:sldLayoutId id="2147483816" r:id="rId30"/>
    <p:sldLayoutId id="2147483817" r:id="rId3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147650483"/>
      </p:ext>
    </p:extLst>
  </p:cSld>
  <p:clrMap bg1="lt1" tx1="dk1" bg2="lt2" tx2="dk2" accent1="accent1" accent2="accent2" accent3="accent3" accent4="accent4" accent5="accent5" accent6="accent6" hlink="hlink" folHlink="folHlink"/>
  <p:sldLayoutIdLst>
    <p:sldLayoutId id="2147483819"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establish-a-security-risk-governance-structure-phases-1-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gif"/></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25.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57.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infotech.com/research/security-risk-management-summary-template" TargetMode="External"/><Relationship Id="rId3" Type="http://schemas.openxmlformats.org/officeDocument/2006/relationships/image" Target="../media/image16.png"/><Relationship Id="rId7" Type="http://schemas.openxmlformats.org/officeDocument/2006/relationships/hyperlink" Target="https://www.infotech.com/research/security-risk-management-presentation-templat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nfotech.com/research/security-risk-governance-responsibilities-and-raci-template" TargetMode="External"/><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797630"/>
            <a:ext cx="7454900" cy="918336"/>
          </a:xfrm>
        </p:spPr>
        <p:txBody>
          <a:bodyPr/>
          <a:lstStyle/>
          <a:p>
            <a:r>
              <a:rPr lang="en-US" dirty="0" smtClean="0"/>
              <a:t>Establish a Security Risk Governance Structure</a:t>
            </a:r>
            <a:endParaRPr lang="en-US" dirty="0"/>
          </a:p>
        </p:txBody>
      </p:sp>
      <p:sp>
        <p:nvSpPr>
          <p:cNvPr id="5" name="Tagline"/>
          <p:cNvSpPr>
            <a:spLocks noGrp="1"/>
          </p:cNvSpPr>
          <p:nvPr>
            <p:ph type="body" sz="quarter" idx="16"/>
          </p:nvPr>
        </p:nvSpPr>
        <p:spPr/>
        <p:txBody>
          <a:bodyPr/>
          <a:lstStyle/>
          <a:p>
            <a:r>
              <a:rPr lang="en-US" dirty="0" smtClean="0"/>
              <a:t>Managing risk can only go so far without the right support.</a:t>
            </a:r>
            <a:endParaRPr lang="en-US" dirty="0"/>
          </a:p>
        </p:txBody>
      </p:sp>
      <p:grpSp>
        <p:nvGrpSpPr>
          <p:cNvPr id="6" name="Group 5"/>
          <p:cNvGrpSpPr/>
          <p:nvPr/>
        </p:nvGrpSpPr>
        <p:grpSpPr>
          <a:xfrm>
            <a:off x="0" y="5421970"/>
            <a:ext cx="9144000" cy="1455539"/>
            <a:chOff x="0" y="5402461"/>
            <a:chExt cx="9144000" cy="1455539"/>
          </a:xfrm>
        </p:grpSpPr>
        <p:sp>
          <p:nvSpPr>
            <p:cNvPr id="7" name="Rectangle 6"/>
            <p:cNvSpPr/>
            <p:nvPr/>
          </p:nvSpPr>
          <p:spPr>
            <a:xfrm>
              <a:off x="0" y="5402461"/>
              <a:ext cx="9144000" cy="1455539"/>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174625" marR="0" lvl="0" indent="0" algn="r" defTabSz="914400" rtl="0" eaLnBrk="1" fontAlgn="base" latinLnBrk="0" hangingPunct="1">
                    <a:lnSpc>
                      <a:spcPct val="100000"/>
                    </a:lnSpc>
                    <a:spcBef>
                      <a:spcPct val="0"/>
                    </a:spcBef>
                    <a:spcAft>
                      <a:spcPct val="0"/>
                    </a:spcAft>
                    <a:buClrTx/>
                    <a:buSzTx/>
                    <a:buFontTx/>
                    <a:buNone/>
                    <a:tabLst/>
                    <a:defRPr/>
                  </a:pPr>
                  <a: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t>Info-Tech's products and services combine actionable insight and relevant advice with ready-to-use tools</a:t>
                  </a:r>
                  <a:b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br>
                  <a:r>
                    <a:rPr kumimoji="0" lang="en-CA" sz="800" b="0" i="0" u="none" strike="noStrike" kern="1200" cap="none" spc="0" normalizeH="0" baseline="0" noProof="0" dirty="0" smtClean="0">
                      <a:ln>
                        <a:noFill/>
                      </a:ln>
                      <a:solidFill>
                        <a:srgbClr val="FFFFFF">
                          <a:lumMod val="65000"/>
                        </a:srgbClr>
                      </a:solidFill>
                      <a:effectLst/>
                      <a:uLnTx/>
                      <a:uFillTx/>
                      <a:latin typeface="Arial"/>
                      <a:ea typeface="+mn-ea"/>
                      <a:cs typeface="+mn-cs"/>
                    </a:rPr>
                    <a:t>and templates that cover the full spectrum of IT concerns.© 1997-2018 Info-Tech Research Group</a:t>
                  </a:r>
                  <a:endParaRPr kumimoji="0" lang="en-CA" sz="800" b="0" i="0" u="none" strike="noStrike" kern="1200" cap="none" spc="0" normalizeH="0" baseline="0" noProof="0" dirty="0">
                    <a:ln>
                      <a:noFill/>
                    </a:ln>
                    <a:solidFill>
                      <a:srgbClr val="FFFFFF">
                        <a:lumMod val="65000"/>
                      </a:srgbClr>
                    </a:solidFill>
                    <a:effectLst/>
                    <a:uLnTx/>
                    <a:uFillTx/>
                    <a:latin typeface="Arial"/>
                    <a:ea typeface="+mn-ea"/>
                    <a:cs typeface="+mn-cs"/>
                  </a:endParaRPr>
                </a:p>
              </p:txBody>
            </p:sp>
            <p:sp>
              <p:nvSpPr>
                <p:cNvPr id="12" name="Rectangle 11"/>
                <p:cNvSpPr/>
                <p:nvPr/>
              </p:nvSpPr>
              <p:spPr>
                <a:xfrm>
                  <a:off x="7308304" y="6266557"/>
                  <a:ext cx="1835696" cy="591443"/>
                </a:xfrm>
                <a:prstGeom prst="rect">
                  <a:avLst/>
                </a:prstGeom>
                <a:solidFill>
                  <a:srgbClr val="FFFFFF"/>
                </a:solidFill>
                <a:ln w="25400" cap="flat" cmpd="sng" algn="ctr">
                  <a:noFill/>
                  <a:prstDash val="solid"/>
                </a:ln>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96841145"/>
              </p:ext>
            </p:extLst>
          </p:nvPr>
        </p:nvGraphicFramePr>
        <p:xfrm>
          <a:off x="257173" y="1569823"/>
          <a:ext cx="8620125" cy="3989655"/>
        </p:xfrm>
        <a:graphic>
          <a:graphicData uri="http://schemas.openxmlformats.org/drawingml/2006/table">
            <a:tbl>
              <a:tblPr firstRow="1" bandRow="1">
                <a:tableStyleId>{5C22544A-7EE6-4342-B048-85BDC9FD1C3A}</a:tableStyleId>
              </a:tblPr>
              <a:tblGrid>
                <a:gridCol w="1376242"/>
                <a:gridCol w="3446585"/>
                <a:gridCol w="3797298"/>
              </a:tblGrid>
              <a:tr h="1657931">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CA" sz="1000" dirty="0" smtClean="0">
                          <a:solidFill>
                            <a:schemeClr val="tx1"/>
                          </a:solidFill>
                        </a:rPr>
                        <a:t>1.1 </a:t>
                      </a:r>
                      <a:r>
                        <a:rPr lang="en-CA" sz="1000" dirty="0" smtClean="0">
                          <a:solidFill>
                            <a:srgbClr val="333333"/>
                          </a:solidFill>
                        </a:rPr>
                        <a:t>Determine function of risk executive</a:t>
                      </a:r>
                    </a:p>
                    <a:p>
                      <a:pPr marL="0" marR="0" lvl="0" indent="0" algn="l" defTabSz="914400" rtl="0" eaLnBrk="1" fontAlgn="auto" latinLnBrk="0" hangingPunct="1">
                        <a:lnSpc>
                          <a:spcPct val="100000"/>
                        </a:lnSpc>
                        <a:spcBef>
                          <a:spcPts val="0"/>
                        </a:spcBef>
                        <a:spcAft>
                          <a:spcPts val="600"/>
                        </a:spcAft>
                        <a:buClrTx/>
                        <a:buSzTx/>
                        <a:buFontTx/>
                        <a:buNone/>
                        <a:tabLst/>
                        <a:defRPr/>
                      </a:pPr>
                      <a:r>
                        <a:rPr lang="en-CA" sz="1000" dirty="0" smtClean="0">
                          <a:solidFill>
                            <a:schemeClr val="tx1"/>
                          </a:solidFill>
                        </a:rPr>
                        <a:t>1.2 </a:t>
                      </a:r>
                      <a:r>
                        <a:rPr lang="en-CA" sz="1000" dirty="0" smtClean="0">
                          <a:solidFill>
                            <a:srgbClr val="333333"/>
                          </a:solidFill>
                        </a:rPr>
                        <a:t>Determine function of the board and IT security group</a:t>
                      </a:r>
                    </a:p>
                    <a:p>
                      <a:pPr marL="0" marR="0" lvl="0" indent="0" algn="l" defTabSz="914400" rtl="0" eaLnBrk="1" fontAlgn="auto" latinLnBrk="0" hangingPunct="1">
                        <a:lnSpc>
                          <a:spcPct val="100000"/>
                        </a:lnSpc>
                        <a:spcBef>
                          <a:spcPts val="0"/>
                        </a:spcBef>
                        <a:spcAft>
                          <a:spcPts val="600"/>
                        </a:spcAft>
                        <a:buClrTx/>
                        <a:buSzTx/>
                        <a:buFontTx/>
                        <a:buNone/>
                        <a:tabLst/>
                        <a:defRPr/>
                      </a:pPr>
                      <a:r>
                        <a:rPr lang="en-CA" sz="1000" dirty="0" smtClean="0">
                          <a:solidFill>
                            <a:schemeClr val="tx1"/>
                          </a:solidFill>
                        </a:rPr>
                        <a:t>1.3 </a:t>
                      </a:r>
                      <a:r>
                        <a:rPr lang="en-CA" sz="1000" dirty="0" smtClean="0">
                          <a:solidFill>
                            <a:srgbClr val="333333"/>
                          </a:solidFill>
                        </a:rPr>
                        <a:t>Build security risk responsibilities document</a:t>
                      </a:r>
                    </a:p>
                    <a:p>
                      <a:pPr>
                        <a:spcAft>
                          <a:spcPts val="600"/>
                        </a:spcAft>
                      </a:pP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a:t>
                      </a:r>
                      <a:r>
                        <a:rPr lang="en-CA" sz="1000" dirty="0" smtClean="0">
                          <a:solidFill>
                            <a:srgbClr val="333333"/>
                          </a:solidFill>
                        </a:rPr>
                        <a:t>Review an operational and management view into security risk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a:t>
                      </a:r>
                      <a:r>
                        <a:rPr lang="en-CA" sz="1000" dirty="0" smtClean="0">
                          <a:solidFill>
                            <a:srgbClr val="333333"/>
                          </a:solidFill>
                        </a:rPr>
                        <a:t>Build presentations and reports on security risk</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0989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dirty="0" smtClean="0"/>
                        <a:t>Discuss current risk management processes in the organization.</a:t>
                      </a:r>
                    </a:p>
                    <a:p>
                      <a:pPr marL="228600" indent="-228600">
                        <a:spcAft>
                          <a:spcPts val="600"/>
                        </a:spcAft>
                        <a:buSzPct val="150000"/>
                        <a:buBlip>
                          <a:blip r:embed="rId3"/>
                        </a:buBlip>
                      </a:pPr>
                      <a:r>
                        <a:rPr lang="en-CA" sz="1000" dirty="0" smtClean="0"/>
                        <a:t>Review how other stakeholders</a:t>
                      </a:r>
                      <a:r>
                        <a:rPr lang="en-CA" sz="1000" baseline="0" dirty="0" smtClean="0"/>
                        <a:t> beyond IT are involved with security risk decisions.</a:t>
                      </a:r>
                      <a:endParaRPr lang="en-CA" sz="1000" dirty="0" smtClean="0"/>
                    </a:p>
                    <a:p>
                      <a:pPr marL="228600" indent="-228600">
                        <a:spcAft>
                          <a:spcPts val="600"/>
                        </a:spcAft>
                        <a:buSzPct val="150000"/>
                        <a:buBlip>
                          <a:blip r:embed="rId3"/>
                        </a:buBlip>
                      </a:pP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dirty="0" smtClean="0"/>
                        <a:t>Review what reporting requirements are necessary per your risk management program.</a:t>
                      </a:r>
                      <a:endParaRPr lang="en-US" sz="1000" b="0" dirty="0" smtClean="0">
                        <a:cs typeface="Open Sans"/>
                      </a:endParaRPr>
                    </a:p>
                    <a:p>
                      <a:pPr marL="228600" indent="-228600">
                        <a:spcAft>
                          <a:spcPts val="600"/>
                        </a:spcAft>
                        <a:buSzPct val="150000"/>
                        <a:buBlip>
                          <a:blip r:embed="rId3"/>
                        </a:buBlip>
                      </a:pPr>
                      <a:r>
                        <a:rPr lang="en-CA" sz="1000" dirty="0" smtClean="0"/>
                        <a:t>Determine what</a:t>
                      </a:r>
                      <a:r>
                        <a:rPr lang="en-CA" sz="1000" baseline="0" dirty="0" smtClean="0"/>
                        <a:t> your audiences are looking for in terms of the security risk management program.</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21832">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dirty="0" smtClean="0"/>
                        <a:t>Established</a:t>
                      </a:r>
                      <a:r>
                        <a:rPr lang="en-CA" sz="1000" baseline="0" dirty="0" smtClean="0"/>
                        <a:t> roles and responsibilities for the security risk management program.</a:t>
                      </a:r>
                      <a:endParaRPr lang="en-CA" sz="1000" dirty="0" smtClean="0"/>
                    </a:p>
                    <a:p>
                      <a:pPr marL="0" indent="0">
                        <a:buFont typeface="Arial" panose="020B0604020202020204" pitchFamily="34" charset="0"/>
                        <a:buNone/>
                      </a:pP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Established</a:t>
                      </a:r>
                      <a:r>
                        <a:rPr lang="en-CA" sz="1000" baseline="0" dirty="0" smtClean="0"/>
                        <a:t> roles and responsibilities for the security risk management program.</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487057" y="3435729"/>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427130" y="1758732"/>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02111"/>
            <a:ext cx="752006" cy="483279"/>
          </a:xfrm>
          <a:prstGeom prst="rect">
            <a:avLst/>
          </a:prstGeom>
          <a:effectLst/>
        </p:spPr>
      </p:pic>
      <p:sp>
        <p:nvSpPr>
          <p:cNvPr id="15" name="Chevron 14"/>
          <p:cNvSpPr/>
          <p:nvPr/>
        </p:nvSpPr>
        <p:spPr>
          <a:xfrm>
            <a:off x="1641231" y="1125383"/>
            <a:ext cx="3642845"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Define Security Risk Responsibilities</a:t>
            </a:r>
            <a:endParaRPr lang="en-US" sz="1400" dirty="0">
              <a:solidFill>
                <a:srgbClr val="FFFFFF"/>
              </a:solidFill>
            </a:endParaRPr>
          </a:p>
        </p:txBody>
      </p:sp>
      <p:sp>
        <p:nvSpPr>
          <p:cNvPr id="16" name="Chevron 15"/>
          <p:cNvSpPr/>
          <p:nvPr/>
        </p:nvSpPr>
        <p:spPr>
          <a:xfrm>
            <a:off x="5103446" y="1125384"/>
            <a:ext cx="3773851"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Build Security Risk Management Presentations and Reports</a:t>
            </a:r>
            <a:endParaRPr lang="en-US" sz="1400" dirty="0">
              <a:solidFill>
                <a:srgbClr val="FFFFFF"/>
              </a:solidFill>
            </a:endParaRPr>
          </a:p>
        </p:txBody>
      </p:sp>
      <p:sp>
        <p:nvSpPr>
          <p:cNvPr id="4" name="Title 3"/>
          <p:cNvSpPr>
            <a:spLocks noGrp="1"/>
          </p:cNvSpPr>
          <p:nvPr>
            <p:ph type="title"/>
          </p:nvPr>
        </p:nvSpPr>
        <p:spPr/>
        <p:txBody>
          <a:bodyPr/>
          <a:lstStyle/>
          <a:p>
            <a:r>
              <a:rPr lang="en-US" dirty="0" smtClean="0"/>
              <a:t>Establish a Security Risk Governance Program </a:t>
            </a:r>
            <a:r>
              <a:rPr lang="en-US" dirty="0"/>
              <a:t>– project </a:t>
            </a:r>
            <a:r>
              <a:rPr lang="en-US" dirty="0" smtClean="0"/>
              <a:t>overview</a:t>
            </a:r>
            <a:endParaRPr lang="en-CA" dirty="0"/>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840924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788988" y="3355975"/>
            <a:ext cx="7269162" cy="995892"/>
          </a:xfrm>
        </p:spPr>
        <p:txBody>
          <a:bodyPr/>
          <a:lstStyle/>
          <a:p>
            <a:r>
              <a:rPr lang="en-US" dirty="0" smtClean="0"/>
              <a:t>Define Security Risk Responsibilities</a:t>
            </a:r>
            <a:endParaRPr lang="en-US" dirty="0"/>
          </a:p>
        </p:txBody>
      </p:sp>
      <p:sp>
        <p:nvSpPr>
          <p:cNvPr id="3" name="Text Placeholder 2"/>
          <p:cNvSpPr>
            <a:spLocks noGrp="1"/>
          </p:cNvSpPr>
          <p:nvPr>
            <p:ph type="body" sz="quarter" idx="12"/>
          </p:nvPr>
        </p:nvSpPr>
        <p:spPr/>
        <p:txBody>
          <a:bodyPr/>
          <a:lstStyle/>
          <a:p>
            <a:r>
              <a:rPr lang="en-US" dirty="0" smtClean="0"/>
              <a:t>1</a:t>
            </a:r>
            <a:endParaRPr lang="en-US" dirty="0"/>
          </a:p>
        </p:txBody>
      </p:sp>
      <p:sp>
        <p:nvSpPr>
          <p:cNvPr id="4" name="Text Placeholder 3"/>
          <p:cNvSpPr>
            <a:spLocks noGrp="1"/>
          </p:cNvSpPr>
          <p:nvPr>
            <p:ph type="body" sz="quarter" idx="13"/>
          </p:nvPr>
        </p:nvSpPr>
        <p:spPr/>
        <p:txBody>
          <a:bodyPr/>
          <a:lstStyle/>
          <a:p>
            <a:r>
              <a:rPr lang="en-US" dirty="0"/>
              <a:t>Establish </a:t>
            </a:r>
            <a:r>
              <a:rPr lang="en-US" dirty="0" smtClean="0"/>
              <a:t>a Security </a:t>
            </a:r>
            <a:r>
              <a:rPr lang="en-US" dirty="0"/>
              <a:t>Risk Governance Structure</a:t>
            </a:r>
          </a:p>
          <a:p>
            <a:endParaRPr lang="en-US" dirty="0"/>
          </a:p>
        </p:txBody>
      </p:sp>
      <p:sp>
        <p:nvSpPr>
          <p:cNvPr id="5" name="Rectangle 4"/>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631545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055559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738832" y="1855124"/>
            <a:ext cx="7506397" cy="3600986"/>
          </a:xfrm>
          <a:prstGeom prst="rect">
            <a:avLst/>
          </a:prstGeom>
        </p:spPr>
        <p:txBody>
          <a:bodyPr wrap="square" rtlCol="0">
            <a:spAutoFit/>
          </a:bodyPr>
          <a:lstStyle/>
          <a:p>
            <a:pPr>
              <a:spcBef>
                <a:spcPts val="600"/>
              </a:spcBef>
              <a:spcAft>
                <a:spcPts val="600"/>
              </a:spcAft>
            </a:pPr>
            <a:r>
              <a:rPr lang="en-CA" sz="1600" i="1" dirty="0">
                <a:solidFill>
                  <a:schemeClr val="bg1"/>
                </a:solidFill>
                <a:latin typeface="+mj-lt"/>
              </a:rPr>
              <a:t>Almost every organization performs some kind of risk management</a:t>
            </a:r>
            <a:r>
              <a:rPr lang="en-CA" sz="1600" i="1" dirty="0" smtClean="0">
                <a:solidFill>
                  <a:schemeClr val="bg1"/>
                </a:solidFill>
                <a:latin typeface="+mj-lt"/>
              </a:rPr>
              <a:t>. Some companies have actuaries performing financial analysis to determine impact and likelihood of risk. Others are using a more qualitative approach with ‘high, medium, low’ definitions, while some others are just thinking about risk in their heads and hoping they’re making the right decisions.</a:t>
            </a:r>
            <a:endParaRPr lang="en-CA" sz="1600" i="1" dirty="0">
              <a:solidFill>
                <a:schemeClr val="bg1"/>
              </a:solidFill>
              <a:latin typeface="+mj-lt"/>
            </a:endParaRPr>
          </a:p>
          <a:p>
            <a:pPr>
              <a:spcBef>
                <a:spcPts val="600"/>
              </a:spcBef>
              <a:spcAft>
                <a:spcPts val="600"/>
              </a:spcAft>
            </a:pPr>
            <a:r>
              <a:rPr lang="en-CA" sz="1600" i="1" dirty="0" smtClean="0">
                <a:solidFill>
                  <a:schemeClr val="bg1"/>
                </a:solidFill>
                <a:latin typeface="+mj-lt"/>
              </a:rPr>
              <a:t>Regardless of the maturity of your risk management approach, a formal risk governance structure is needed to elevate your program. It calls for clear responsibilities to be established, which can allow for proper escalation of risk decisions. It also ensures that the right stakeholders are informed at the right times through regular reporting and communication.</a:t>
            </a:r>
            <a:endParaRPr lang="en-CA" sz="1600" i="1" dirty="0">
              <a:solidFill>
                <a:schemeClr val="bg1"/>
              </a:solidFill>
              <a:latin typeface="+mj-lt"/>
            </a:endParaRPr>
          </a:p>
          <a:p>
            <a:pPr>
              <a:spcBef>
                <a:spcPts val="600"/>
              </a:spcBef>
              <a:spcAft>
                <a:spcPts val="600"/>
              </a:spcAft>
            </a:pPr>
            <a:r>
              <a:rPr lang="en-CA" sz="1600" i="1" dirty="0" smtClean="0">
                <a:solidFill>
                  <a:schemeClr val="bg1"/>
                </a:solidFill>
                <a:latin typeface="+mj-lt"/>
              </a:rPr>
              <a:t>It’s not always about making sure that your risk assessment processes are robust. By spending some time building a risk governance structure, you can reap many of the benefits of risk-based decision making very early on.</a:t>
            </a:r>
            <a:endParaRPr lang="en-CA" sz="1600" b="1" i="1" dirty="0" smtClean="0">
              <a:solidFill>
                <a:schemeClr val="bg1"/>
              </a:solidFill>
              <a:latin typeface="+mj-lt"/>
            </a:endParaRPr>
          </a:p>
        </p:txBody>
      </p:sp>
      <p:sp>
        <p:nvSpPr>
          <p:cNvPr id="9" name="TextBox 8"/>
          <p:cNvSpPr txBox="1"/>
          <p:nvPr/>
        </p:nvSpPr>
        <p:spPr>
          <a:xfrm>
            <a:off x="3535766" y="5621716"/>
            <a:ext cx="4670388" cy="738664"/>
          </a:xfrm>
          <a:prstGeom prst="rect">
            <a:avLst/>
          </a:prstGeom>
        </p:spPr>
        <p:txBody>
          <a:bodyPr wrap="square" rtlCol="0">
            <a:spAutoFit/>
          </a:bodyPr>
          <a:lstStyle/>
          <a:p>
            <a:pPr algn="r"/>
            <a:r>
              <a:rPr lang="en-CA" sz="1400" b="1" i="1" dirty="0" smtClean="0">
                <a:solidFill>
                  <a:schemeClr val="bg1"/>
                </a:solidFill>
              </a:rPr>
              <a:t>Filipe De Souza, </a:t>
            </a:r>
          </a:p>
          <a:p>
            <a:pPr algn="r"/>
            <a:r>
              <a:rPr lang="en-CA" sz="1400" i="1" dirty="0" smtClean="0">
                <a:solidFill>
                  <a:schemeClr val="bg1"/>
                </a:solidFill>
              </a:rPr>
              <a:t>Senior Research Manager, Security, Risk &amp; Compliance</a:t>
            </a:r>
            <a:br>
              <a:rPr lang="en-CA" sz="1400" i="1" dirty="0" smtClean="0">
                <a:solidFill>
                  <a:schemeClr val="bg1"/>
                </a:solidFill>
              </a:rPr>
            </a:br>
            <a:r>
              <a:rPr lang="en-CA" sz="1400" i="1" dirty="0" smtClean="0">
                <a:solidFill>
                  <a:schemeClr val="bg1"/>
                </a:solidFill>
              </a:rPr>
              <a:t>Info-Tech Research Group</a:t>
            </a:r>
          </a:p>
        </p:txBody>
      </p:sp>
      <p:sp>
        <p:nvSpPr>
          <p:cNvPr id="10" name="TextBox 9"/>
          <p:cNvSpPr txBox="1"/>
          <p:nvPr/>
        </p:nvSpPr>
        <p:spPr>
          <a:xfrm>
            <a:off x="546741" y="1388376"/>
            <a:ext cx="7890577" cy="461665"/>
          </a:xfrm>
          <a:prstGeom prst="rect">
            <a:avLst/>
          </a:prstGeom>
        </p:spPr>
        <p:txBody>
          <a:bodyPr wrap="square" rtlCol="0">
            <a:spAutoFit/>
          </a:bodyPr>
          <a:lstStyle/>
          <a:p>
            <a:r>
              <a:rPr lang="en-CA" sz="1600" b="1" dirty="0" smtClean="0">
                <a:solidFill>
                  <a:schemeClr val="bg1"/>
                </a:solidFill>
              </a:rPr>
              <a:t>No risk management practice is effective without proper governance in place.</a:t>
            </a:r>
            <a:r>
              <a:rPr lang="en-CA" sz="2400" b="1" dirty="0" smtClean="0">
                <a:solidFill>
                  <a:schemeClr val="bg1"/>
                </a:solidFill>
              </a:rPr>
              <a:t> </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130377" y="1855124"/>
            <a:ext cx="693419" cy="501622"/>
          </a:xfrm>
          <a:prstGeom prst="rect">
            <a:avLst/>
          </a:prstGeom>
        </p:spPr>
      </p:pic>
      <p:pic>
        <p:nvPicPr>
          <p:cNvPr id="15" name="Picture 109"/>
          <p:cNvPicPr>
            <a:picLocks noChangeAspect="1"/>
          </p:cNvPicPr>
          <p:nvPr/>
        </p:nvPicPr>
        <p:blipFill>
          <a:blip r:embed="rId3"/>
          <a:stretch>
            <a:fillRect/>
          </a:stretch>
        </p:blipFill>
        <p:spPr>
          <a:xfrm>
            <a:off x="7948105" y="4679170"/>
            <a:ext cx="674751" cy="615711"/>
          </a:xfrm>
          <a:prstGeom prst="rect">
            <a:avLst/>
          </a:prstGeom>
        </p:spPr>
      </p:pic>
      <p:sp>
        <p:nvSpPr>
          <p:cNvPr id="12" name="Rectangle 1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2736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85381"/>
            <a:ext cx="4041648" cy="1677491"/>
          </a:xfrm>
        </p:spPr>
        <p:txBody>
          <a:bodyPr/>
          <a:lstStyle/>
          <a:p>
            <a:r>
              <a:rPr lang="en-US" dirty="0" smtClean="0"/>
              <a:t>CISOs</a:t>
            </a:r>
          </a:p>
          <a:p>
            <a:r>
              <a:rPr lang="en-US" dirty="0" smtClean="0"/>
              <a:t>Risk managers</a:t>
            </a:r>
            <a:endParaRPr lang="en-US" dirty="0"/>
          </a:p>
        </p:txBody>
      </p:sp>
      <p:sp>
        <p:nvSpPr>
          <p:cNvPr id="14" name="Text Placeholder 13"/>
          <p:cNvSpPr>
            <a:spLocks noGrp="1"/>
          </p:cNvSpPr>
          <p:nvPr>
            <p:ph type="body" sz="quarter" idx="26"/>
          </p:nvPr>
        </p:nvSpPr>
        <p:spPr>
          <a:xfrm>
            <a:off x="4830836" y="1685380"/>
            <a:ext cx="4041648" cy="1677491"/>
          </a:xfrm>
        </p:spPr>
        <p:txBody>
          <a:bodyPr/>
          <a:lstStyle/>
          <a:p>
            <a:r>
              <a:rPr lang="en-US" dirty="0" smtClean="0"/>
              <a:t>Establish risk-related responsibilities</a:t>
            </a:r>
          </a:p>
          <a:p>
            <a:r>
              <a:rPr lang="en-US" dirty="0" smtClean="0"/>
              <a:t>Communicate security risks within the organization and to the right groups</a:t>
            </a:r>
          </a:p>
          <a:p>
            <a:r>
              <a:rPr lang="en-US" dirty="0" smtClean="0"/>
              <a:t>Establish a governance structure that addresses major risks</a:t>
            </a:r>
            <a:endParaRPr lang="en-US" dirty="0"/>
          </a:p>
        </p:txBody>
      </p:sp>
      <p:sp>
        <p:nvSpPr>
          <p:cNvPr id="15" name="Text Placeholder 14"/>
          <p:cNvSpPr>
            <a:spLocks noGrp="1"/>
          </p:cNvSpPr>
          <p:nvPr>
            <p:ph type="body" sz="quarter" idx="27"/>
          </p:nvPr>
        </p:nvSpPr>
        <p:spPr>
          <a:xfrm>
            <a:off x="246703" y="4353946"/>
            <a:ext cx="4041648" cy="1677491"/>
          </a:xfrm>
        </p:spPr>
        <p:txBody>
          <a:bodyPr/>
          <a:lstStyle/>
          <a:p>
            <a:r>
              <a:rPr lang="en-US" dirty="0" smtClean="0"/>
              <a:t>CIOs</a:t>
            </a:r>
          </a:p>
          <a:p>
            <a:r>
              <a:rPr lang="en-US" dirty="0" smtClean="0"/>
              <a:t>CEOs</a:t>
            </a:r>
          </a:p>
          <a:p>
            <a:r>
              <a:rPr lang="en-US" dirty="0" smtClean="0"/>
              <a:t>Compliance officers</a:t>
            </a:r>
            <a:endParaRPr lang="en-US" dirty="0"/>
          </a:p>
        </p:txBody>
      </p:sp>
      <p:sp>
        <p:nvSpPr>
          <p:cNvPr id="16" name="Text Placeholder 15"/>
          <p:cNvSpPr>
            <a:spLocks noGrp="1"/>
          </p:cNvSpPr>
          <p:nvPr>
            <p:ph type="body" sz="quarter" idx="28"/>
          </p:nvPr>
        </p:nvSpPr>
        <p:spPr>
          <a:xfrm>
            <a:off x="4830836" y="4353945"/>
            <a:ext cx="4041648" cy="1677491"/>
          </a:xfrm>
        </p:spPr>
        <p:txBody>
          <a:bodyPr/>
          <a:lstStyle/>
          <a:p>
            <a:r>
              <a:rPr lang="en-US" dirty="0" smtClean="0"/>
              <a:t>Understand their roles in the management of security risks and decision making</a:t>
            </a:r>
          </a:p>
        </p:txBody>
      </p:sp>
      <p:sp>
        <p:nvSpPr>
          <p:cNvPr id="7" name="Rectangle 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66624"/>
            <a:ext cx="5257800" cy="1078992"/>
          </a:xfrm>
        </p:spPr>
        <p:txBody>
          <a:bodyPr/>
          <a:lstStyle/>
          <a:p>
            <a:pPr>
              <a:spcBef>
                <a:spcPts val="600"/>
              </a:spcBef>
              <a:spcAft>
                <a:spcPts val="200"/>
              </a:spcAft>
            </a:pPr>
            <a:r>
              <a:rPr lang="en-US" dirty="0" smtClean="0"/>
              <a:t>Companies are aware of the need to discuss and assess risk, but many struggle to </a:t>
            </a:r>
            <a:r>
              <a:rPr lang="en-US" dirty="0"/>
              <a:t>do so in a systematic and repeatable way.</a:t>
            </a:r>
          </a:p>
          <a:p>
            <a:pPr>
              <a:spcBef>
                <a:spcPts val="600"/>
              </a:spcBef>
              <a:spcAft>
                <a:spcPts val="200"/>
              </a:spcAft>
            </a:pPr>
            <a:r>
              <a:rPr lang="en-US" dirty="0"/>
              <a:t>Many risks are identified at an IT level but are not properly escalated to inform the necessary stakeholders. </a:t>
            </a:r>
          </a:p>
        </p:txBody>
      </p:sp>
      <p:sp>
        <p:nvSpPr>
          <p:cNvPr id="4" name="Text Placeholder 3"/>
          <p:cNvSpPr>
            <a:spLocks noGrp="1"/>
          </p:cNvSpPr>
          <p:nvPr>
            <p:ph type="body" sz="quarter" idx="11"/>
          </p:nvPr>
        </p:nvSpPr>
        <p:spPr>
          <a:xfrm>
            <a:off x="247848" y="3013079"/>
            <a:ext cx="5257800" cy="1076983"/>
          </a:xfrm>
        </p:spPr>
        <p:txBody>
          <a:bodyPr/>
          <a:lstStyle/>
          <a:p>
            <a:pPr>
              <a:spcBef>
                <a:spcPts val="600"/>
              </a:spcBef>
              <a:spcAft>
                <a:spcPts val="200"/>
              </a:spcAft>
            </a:pPr>
            <a:r>
              <a:rPr lang="en-US" dirty="0" smtClean="0"/>
              <a:t>Building a risk management program is challenging, as it requires determining the correct assessment and inventory models.</a:t>
            </a:r>
          </a:p>
          <a:p>
            <a:pPr>
              <a:spcBef>
                <a:spcPts val="600"/>
              </a:spcBef>
              <a:spcAft>
                <a:spcPts val="200"/>
              </a:spcAft>
            </a:pPr>
            <a:r>
              <a:rPr lang="en-US" dirty="0" smtClean="0"/>
              <a:t>Organizations place a great deal of focus on building these programs while not properly addressing existing major risks.</a:t>
            </a:r>
            <a:endParaRPr lang="en-US" dirty="0"/>
          </a:p>
        </p:txBody>
      </p:sp>
      <p:sp>
        <p:nvSpPr>
          <p:cNvPr id="5" name="Text Placeholder 4"/>
          <p:cNvSpPr>
            <a:spLocks noGrp="1"/>
          </p:cNvSpPr>
          <p:nvPr>
            <p:ph type="body" sz="quarter" idx="12"/>
          </p:nvPr>
        </p:nvSpPr>
        <p:spPr>
          <a:xfrm>
            <a:off x="255868" y="4559543"/>
            <a:ext cx="8623607" cy="1808438"/>
          </a:xfrm>
        </p:spPr>
        <p:txBody>
          <a:bodyPr/>
          <a:lstStyle/>
          <a:p>
            <a:pPr>
              <a:spcBef>
                <a:spcPts val="600"/>
              </a:spcBef>
              <a:spcAft>
                <a:spcPts val="200"/>
              </a:spcAft>
            </a:pPr>
            <a:r>
              <a:rPr lang="en-US" dirty="0" smtClean="0"/>
              <a:t>Build a risk governance structure that makes it clear how security risks can be escalated within the organization and who has final decision making on certain risks.</a:t>
            </a:r>
          </a:p>
          <a:p>
            <a:pPr>
              <a:spcBef>
                <a:spcPts val="600"/>
              </a:spcBef>
              <a:spcAft>
                <a:spcPts val="200"/>
              </a:spcAft>
            </a:pPr>
            <a:r>
              <a:rPr lang="en-US" dirty="0" smtClean="0"/>
              <a:t>Don’t concern yourself solely with the measurement approaches of risk management – a clearly established governance structure can benefit any organization regardless of the level of analysis that takes place.</a:t>
            </a:r>
          </a:p>
          <a:p>
            <a:pPr>
              <a:spcBef>
                <a:spcPts val="600"/>
              </a:spcBef>
              <a:spcAft>
                <a:spcPts val="200"/>
              </a:spcAft>
            </a:pPr>
            <a:r>
              <a:rPr lang="en-US" dirty="0" smtClean="0"/>
              <a:t>Use Info-Tech’s templates to define clear responsibilities and accountabilities and to ensure that risks are presented effectively to the organization.</a:t>
            </a:r>
            <a:endParaRPr lang="en-US" dirty="0"/>
          </a:p>
        </p:txBody>
      </p:sp>
      <p:sp>
        <p:nvSpPr>
          <p:cNvPr id="6" name="Text Placeholder 5"/>
          <p:cNvSpPr>
            <a:spLocks noGrp="1"/>
          </p:cNvSpPr>
          <p:nvPr>
            <p:ph type="body" sz="quarter" idx="13"/>
          </p:nvPr>
        </p:nvSpPr>
        <p:spPr>
          <a:xfrm>
            <a:off x="5681785" y="1365192"/>
            <a:ext cx="3179883" cy="2662346"/>
          </a:xfrm>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Establish a clear risk escalation path.</a:t>
            </a:r>
            <a:br>
              <a:rPr lang="en-US" b="1" dirty="0" smtClean="0">
                <a:solidFill>
                  <a:srgbClr val="333333"/>
                </a:solidFill>
              </a:rPr>
            </a:br>
            <a:r>
              <a:rPr lang="en-US" dirty="0" smtClean="0">
                <a:solidFill>
                  <a:srgbClr val="333333"/>
                </a:solidFill>
              </a:rPr>
              <a:t>Ensure that risks are being addressed by the proper individuals, with clear criteria for moving them up and down the organization.</a:t>
            </a:r>
          </a:p>
          <a:p>
            <a:pPr marL="228600" indent="-228600">
              <a:spcBef>
                <a:spcPts val="600"/>
              </a:spcBef>
              <a:spcAft>
                <a:spcPts val="600"/>
              </a:spcAft>
              <a:buSzPct val="100000"/>
              <a:buFont typeface="+mj-lt"/>
              <a:buAutoNum type="arabicPeriod"/>
            </a:pPr>
            <a:r>
              <a:rPr lang="en-US" b="1" dirty="0" smtClean="0"/>
              <a:t>Reporting on risks is necessary.</a:t>
            </a:r>
            <a:br>
              <a:rPr lang="en-US" b="1" dirty="0" smtClean="0"/>
            </a:br>
            <a:r>
              <a:rPr lang="en-US" dirty="0" smtClean="0"/>
              <a:t>Whether </a:t>
            </a:r>
            <a:r>
              <a:rPr lang="en-US" dirty="0"/>
              <a:t>using a reporting structure geared towards management or a more operational view, reporting </a:t>
            </a:r>
            <a:r>
              <a:rPr lang="en-US" dirty="0" smtClean="0"/>
              <a:t>will provide </a:t>
            </a:r>
            <a:r>
              <a:rPr lang="en-US" dirty="0"/>
              <a:t>a great deal of insight into your </a:t>
            </a:r>
            <a:r>
              <a:rPr lang="en-US" dirty="0" smtClean="0"/>
              <a:t>overall program.</a:t>
            </a:r>
            <a:endParaRPr lang="en-US" dirty="0" smtClean="0">
              <a:solidFill>
                <a:srgbClr val="333333"/>
              </a:solidFill>
            </a:endParaRPr>
          </a:p>
        </p:txBody>
      </p:sp>
      <p:sp>
        <p:nvSpPr>
          <p:cNvPr id="7" name="Rectangle 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580897"/>
            <a:ext cx="6059999" cy="275593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itle 6"/>
          <p:cNvSpPr>
            <a:spLocks noGrp="1"/>
          </p:cNvSpPr>
          <p:nvPr>
            <p:ph type="title"/>
          </p:nvPr>
        </p:nvSpPr>
        <p:spPr/>
        <p:txBody>
          <a:bodyPr/>
          <a:lstStyle/>
          <a:p>
            <a:r>
              <a:rPr lang="en-CA" dirty="0" smtClean="0"/>
              <a:t>Security risk governance is needed to elevate any risk management program</a:t>
            </a:r>
            <a:endParaRPr lang="en-CA" dirty="0"/>
          </a:p>
        </p:txBody>
      </p:sp>
      <p:sp>
        <p:nvSpPr>
          <p:cNvPr id="8" name="TextBox 7"/>
          <p:cNvSpPr txBox="1"/>
          <p:nvPr/>
        </p:nvSpPr>
        <p:spPr>
          <a:xfrm>
            <a:off x="257174" y="1239357"/>
            <a:ext cx="8497359" cy="1169551"/>
          </a:xfrm>
          <a:prstGeom prst="rect">
            <a:avLst/>
          </a:prstGeom>
        </p:spPr>
        <p:txBody>
          <a:bodyPr wrap="square" rtlCol="0">
            <a:spAutoFit/>
          </a:bodyPr>
          <a:lstStyle/>
          <a:p>
            <a:pPr>
              <a:spcBef>
                <a:spcPts val="600"/>
              </a:spcBef>
              <a:spcAft>
                <a:spcPts val="600"/>
              </a:spcAft>
            </a:pPr>
            <a:r>
              <a:rPr lang="en-CA" sz="1200" dirty="0" smtClean="0"/>
              <a:t>Far </a:t>
            </a:r>
            <a:r>
              <a:rPr lang="en-CA" sz="1200" dirty="0"/>
              <a:t>too often, </a:t>
            </a:r>
            <a:r>
              <a:rPr lang="en-CA" sz="1200" dirty="0" smtClean="0"/>
              <a:t>the </a:t>
            </a:r>
            <a:r>
              <a:rPr lang="en-CA" sz="1200" dirty="0"/>
              <a:t>majority of cyber risk management is done at the IT </a:t>
            </a:r>
            <a:r>
              <a:rPr lang="en-CA" sz="1200" dirty="0" smtClean="0"/>
              <a:t>level, and IT security </a:t>
            </a:r>
            <a:r>
              <a:rPr lang="en-CA" sz="1200" dirty="0"/>
              <a:t>and IT professionals </a:t>
            </a:r>
            <a:r>
              <a:rPr lang="en-CA" sz="1200" dirty="0" smtClean="0"/>
              <a:t>are tasked </a:t>
            </a:r>
            <a:r>
              <a:rPr lang="en-CA" sz="1200" dirty="0"/>
              <a:t>with deciding </a:t>
            </a:r>
            <a:r>
              <a:rPr lang="en-CA" sz="1200" dirty="0" smtClean="0"/>
              <a:t>on </a:t>
            </a:r>
            <a:r>
              <a:rPr lang="en-CA" sz="1200" dirty="0"/>
              <a:t>the appropriate level of risk for the </a:t>
            </a:r>
            <a:r>
              <a:rPr lang="en-CA" sz="1200" dirty="0" smtClean="0"/>
              <a:t>company </a:t>
            </a:r>
            <a:r>
              <a:rPr lang="en-CA" sz="1200" dirty="0"/>
              <a:t>as well as what mitigations are needed</a:t>
            </a:r>
            <a:r>
              <a:rPr lang="en-CA" sz="1200" dirty="0" smtClean="0"/>
              <a:t>.</a:t>
            </a:r>
          </a:p>
          <a:p>
            <a:pPr>
              <a:spcBef>
                <a:spcPts val="600"/>
              </a:spcBef>
              <a:spcAft>
                <a:spcPts val="600"/>
              </a:spcAft>
            </a:pPr>
            <a:r>
              <a:rPr lang="en-CA" sz="1200" dirty="0" smtClean="0"/>
              <a:t>The obvious disconnect here is that senior management and/or the board are the ones who make budgetary decisions. Why are they not involved in the decision making in this area? Often it is a case of management pushing unfamiliar problems to IT, while in other cases they were never properly notified of the issue at hand.</a:t>
            </a:r>
          </a:p>
        </p:txBody>
      </p:sp>
      <p:sp>
        <p:nvSpPr>
          <p:cNvPr id="2" name="TextBox 1"/>
          <p:cNvSpPr txBox="1"/>
          <p:nvPr/>
        </p:nvSpPr>
        <p:spPr>
          <a:xfrm>
            <a:off x="227678" y="5570618"/>
            <a:ext cx="8620125" cy="523220"/>
          </a:xfrm>
          <a:prstGeom prst="rect">
            <a:avLst/>
          </a:prstGeom>
        </p:spPr>
        <p:txBody>
          <a:bodyPr wrap="square" rtlCol="0">
            <a:spAutoFit/>
          </a:bodyPr>
          <a:lstStyle/>
          <a:p>
            <a:pPr algn="ctr"/>
            <a:r>
              <a:rPr lang="en-CA" sz="1400" dirty="0" smtClean="0"/>
              <a:t>PwC’s 2017 Global CEO Survey found [cyber risk] to be among the fastest-rising threats to companies’ growth prospects. This suggests CEOs are at least aware of the risk but may not be entirely informed.</a:t>
            </a:r>
          </a:p>
        </p:txBody>
      </p:sp>
      <p:sp>
        <p:nvSpPr>
          <p:cNvPr id="4" name="Rectangle 3"/>
          <p:cNvSpPr/>
          <p:nvPr/>
        </p:nvSpPr>
        <p:spPr>
          <a:xfrm>
            <a:off x="227678" y="2716402"/>
            <a:ext cx="5484865" cy="2462213"/>
          </a:xfrm>
          <a:prstGeom prst="rect">
            <a:avLst/>
          </a:prstGeom>
          <a:solidFill>
            <a:schemeClr val="accent2"/>
          </a:solidFill>
        </p:spPr>
        <p:txBody>
          <a:bodyPr wrap="square">
            <a:spAutoFit/>
          </a:bodyPr>
          <a:lstStyle/>
          <a:p>
            <a:pPr marL="285750" indent="-285750">
              <a:spcBef>
                <a:spcPts val="600"/>
              </a:spcBef>
              <a:spcAft>
                <a:spcPts val="600"/>
              </a:spcAft>
              <a:buFont typeface="Arial" panose="020B0604020202020204" pitchFamily="34" charset="0"/>
              <a:buChar char="•"/>
            </a:pPr>
            <a:r>
              <a:rPr lang="en-CA" sz="1200" dirty="0">
                <a:solidFill>
                  <a:schemeClr val="bg2"/>
                </a:solidFill>
              </a:rPr>
              <a:t>This is where a formal risk governance structure can come into </a:t>
            </a:r>
            <a:r>
              <a:rPr lang="en-CA" sz="1200" dirty="0" smtClean="0">
                <a:solidFill>
                  <a:schemeClr val="bg2"/>
                </a:solidFill>
              </a:rPr>
              <a:t>play. </a:t>
            </a:r>
            <a:r>
              <a:rPr lang="en-CA" sz="1200" dirty="0">
                <a:solidFill>
                  <a:schemeClr val="bg2"/>
                </a:solidFill>
              </a:rPr>
              <a:t>With an established risk governance structure, clear delineations of responsibilities allow for improved risk management. While the IT </a:t>
            </a:r>
            <a:r>
              <a:rPr lang="en-CA" sz="1200" dirty="0" smtClean="0">
                <a:solidFill>
                  <a:schemeClr val="bg2"/>
                </a:solidFill>
              </a:rPr>
              <a:t>security </a:t>
            </a:r>
            <a:r>
              <a:rPr lang="en-CA" sz="1200" dirty="0">
                <a:solidFill>
                  <a:schemeClr val="bg2"/>
                </a:solidFill>
              </a:rPr>
              <a:t>team may be the first line of defense against many risks, </a:t>
            </a:r>
            <a:r>
              <a:rPr lang="en-CA" sz="1200" dirty="0" smtClean="0">
                <a:solidFill>
                  <a:schemeClr val="bg2"/>
                </a:solidFill>
              </a:rPr>
              <a:t>some decisions need </a:t>
            </a:r>
            <a:r>
              <a:rPr lang="en-CA" sz="1200" dirty="0">
                <a:solidFill>
                  <a:schemeClr val="bg2"/>
                </a:solidFill>
              </a:rPr>
              <a:t>to be made by </a:t>
            </a:r>
            <a:r>
              <a:rPr lang="en-CA" sz="1200" dirty="0" smtClean="0">
                <a:solidFill>
                  <a:schemeClr val="bg2"/>
                </a:solidFill>
              </a:rPr>
              <a:t>senior management </a:t>
            </a:r>
            <a:r>
              <a:rPr lang="en-CA" sz="1200" dirty="0">
                <a:solidFill>
                  <a:schemeClr val="bg2"/>
                </a:solidFill>
              </a:rPr>
              <a:t>and the </a:t>
            </a:r>
            <a:r>
              <a:rPr lang="en-CA" sz="1200" dirty="0" smtClean="0">
                <a:solidFill>
                  <a:schemeClr val="bg2"/>
                </a:solidFill>
              </a:rPr>
              <a:t>board </a:t>
            </a:r>
            <a:r>
              <a:rPr lang="en-CA" sz="1200" dirty="0">
                <a:solidFill>
                  <a:schemeClr val="bg2"/>
                </a:solidFill>
              </a:rPr>
              <a:t>of </a:t>
            </a:r>
            <a:r>
              <a:rPr lang="en-CA" sz="1200" dirty="0" smtClean="0">
                <a:solidFill>
                  <a:schemeClr val="bg2"/>
                </a:solidFill>
              </a:rPr>
              <a:t>directors</a:t>
            </a:r>
            <a:r>
              <a:rPr lang="en-CA" sz="1200" dirty="0">
                <a:solidFill>
                  <a:schemeClr val="bg2"/>
                </a:solidFill>
              </a:rPr>
              <a:t>. More often than not, mitigating risks </a:t>
            </a:r>
            <a:r>
              <a:rPr lang="en-CA" sz="1200" dirty="0" smtClean="0">
                <a:solidFill>
                  <a:schemeClr val="bg2"/>
                </a:solidFill>
              </a:rPr>
              <a:t>comes </a:t>
            </a:r>
            <a:r>
              <a:rPr lang="en-CA" sz="1200" dirty="0">
                <a:solidFill>
                  <a:schemeClr val="bg2"/>
                </a:solidFill>
              </a:rPr>
              <a:t>with </a:t>
            </a:r>
            <a:r>
              <a:rPr lang="en-CA" sz="1200" dirty="0" smtClean="0">
                <a:solidFill>
                  <a:schemeClr val="bg2"/>
                </a:solidFill>
              </a:rPr>
              <a:t>an associated dollar cost. </a:t>
            </a:r>
            <a:r>
              <a:rPr lang="en-CA" sz="1200" dirty="0">
                <a:solidFill>
                  <a:schemeClr val="bg2"/>
                </a:solidFill>
              </a:rPr>
              <a:t>A CISO and their team can </a:t>
            </a:r>
            <a:r>
              <a:rPr lang="en-CA" sz="1200" dirty="0" smtClean="0">
                <a:solidFill>
                  <a:schemeClr val="bg2"/>
                </a:solidFill>
              </a:rPr>
              <a:t>go </a:t>
            </a:r>
            <a:r>
              <a:rPr lang="en-CA" sz="1200" dirty="0">
                <a:solidFill>
                  <a:schemeClr val="bg2"/>
                </a:solidFill>
              </a:rPr>
              <a:t>only so far with an existing </a:t>
            </a:r>
            <a:r>
              <a:rPr lang="en-CA" sz="1200" dirty="0" smtClean="0">
                <a:solidFill>
                  <a:schemeClr val="bg2"/>
                </a:solidFill>
              </a:rPr>
              <a:t>budget; </a:t>
            </a:r>
            <a:r>
              <a:rPr lang="en-CA" sz="1200" dirty="0">
                <a:solidFill>
                  <a:schemeClr val="bg2"/>
                </a:solidFill>
              </a:rPr>
              <a:t>higher levels may have to step </a:t>
            </a:r>
            <a:r>
              <a:rPr lang="en-CA" sz="1200" dirty="0" smtClean="0">
                <a:solidFill>
                  <a:schemeClr val="bg2"/>
                </a:solidFill>
              </a:rPr>
              <a:t>in</a:t>
            </a:r>
            <a:r>
              <a:rPr lang="en-CA" sz="1200" dirty="0">
                <a:solidFill>
                  <a:schemeClr val="bg2"/>
                </a:solidFill>
              </a:rPr>
              <a:t> </a:t>
            </a:r>
            <a:r>
              <a:rPr lang="en-CA" sz="1200" dirty="0" smtClean="0">
                <a:solidFill>
                  <a:schemeClr val="bg2"/>
                </a:solidFill>
              </a:rPr>
              <a:t>to reallocate funds.</a:t>
            </a:r>
          </a:p>
          <a:p>
            <a:pPr marL="285750" indent="-285750">
              <a:spcBef>
                <a:spcPts val="600"/>
              </a:spcBef>
              <a:spcAft>
                <a:spcPts val="600"/>
              </a:spcAft>
              <a:buFont typeface="Arial" panose="020B0604020202020204" pitchFamily="34" charset="0"/>
              <a:buChar char="•"/>
            </a:pPr>
            <a:r>
              <a:rPr lang="en-CA" sz="1200" dirty="0" smtClean="0">
                <a:solidFill>
                  <a:schemeClr val="bg2"/>
                </a:solidFill>
              </a:rPr>
              <a:t>IT must be able to translate security risks into business risks to the organization. Clear reporting and presentation of cyber risks will be crucial in making sure that stakeholders are well informed of information security concerns.</a:t>
            </a:r>
            <a:endParaRPr lang="en-CA" sz="1200" dirty="0">
              <a:solidFill>
                <a:schemeClr val="bg2"/>
              </a:solidFill>
            </a:endParaRPr>
          </a:p>
        </p:txBody>
      </p:sp>
      <p:sp>
        <p:nvSpPr>
          <p:cNvPr id="9" name="Rectangle 8"/>
          <p:cNvSpPr/>
          <p:nvPr/>
        </p:nvSpPr>
        <p:spPr>
          <a:xfrm>
            <a:off x="6665826" y="2916498"/>
            <a:ext cx="2072379" cy="128810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spcBef>
                <a:spcPts val="600"/>
              </a:spcBef>
              <a:spcAft>
                <a:spcPts val="600"/>
              </a:spcAft>
            </a:pPr>
            <a:r>
              <a:rPr lang="en-US" sz="1200" dirty="0" smtClean="0">
                <a:solidFill>
                  <a:schemeClr val="tx1"/>
                </a:solidFill>
              </a:rPr>
              <a:t>of boards participate in the review of current security and privacy risks.</a:t>
            </a:r>
          </a:p>
          <a:p>
            <a:pPr algn="r">
              <a:spcBef>
                <a:spcPts val="600"/>
              </a:spcBef>
              <a:spcAft>
                <a:spcPts val="600"/>
              </a:spcAft>
            </a:pPr>
            <a:r>
              <a:rPr lang="en-US" sz="800" dirty="0" smtClean="0">
                <a:solidFill>
                  <a:schemeClr val="tx1"/>
                </a:solidFill>
              </a:rPr>
              <a:t>Source: PwC, “The Global State of Information Security Survey 2018”</a:t>
            </a:r>
            <a:endParaRPr lang="en-US" sz="800" dirty="0">
              <a:solidFill>
                <a:schemeClr val="tx1"/>
              </a:solidFill>
            </a:endParaRPr>
          </a:p>
        </p:txBody>
      </p:sp>
      <p:sp>
        <p:nvSpPr>
          <p:cNvPr id="10" name="Oval 2"/>
          <p:cNvSpPr/>
          <p:nvPr/>
        </p:nvSpPr>
        <p:spPr>
          <a:xfrm>
            <a:off x="6358528" y="2732032"/>
            <a:ext cx="729387" cy="753630"/>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t>31%</a:t>
            </a:r>
            <a:endParaRPr lang="en-US" dirty="0"/>
          </a:p>
        </p:txBody>
      </p:sp>
      <p:sp>
        <p:nvSpPr>
          <p:cNvPr id="11" name="Rectangle 10"/>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190401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0830"/>
            <a:ext cx="4778829" cy="545236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 name="Title 1"/>
          <p:cNvSpPr>
            <a:spLocks noGrp="1"/>
          </p:cNvSpPr>
          <p:nvPr>
            <p:ph type="title"/>
          </p:nvPr>
        </p:nvSpPr>
        <p:spPr/>
        <p:txBody>
          <a:bodyPr/>
          <a:lstStyle/>
          <a:p>
            <a:r>
              <a:rPr lang="en-CA" dirty="0" smtClean="0"/>
              <a:t>Focus on building two simple functions in your risk management program</a:t>
            </a:r>
            <a:endParaRPr lang="en-CA" dirty="0"/>
          </a:p>
        </p:txBody>
      </p:sp>
      <p:sp>
        <p:nvSpPr>
          <p:cNvPr id="6" name="Rectangle 5"/>
          <p:cNvSpPr/>
          <p:nvPr/>
        </p:nvSpPr>
        <p:spPr>
          <a:xfrm>
            <a:off x="257177" y="1479351"/>
            <a:ext cx="4373818" cy="4416594"/>
          </a:xfrm>
          <a:prstGeom prst="rect">
            <a:avLst/>
          </a:prstGeom>
        </p:spPr>
        <p:txBody>
          <a:bodyPr wrap="square">
            <a:spAutoFit/>
          </a:bodyPr>
          <a:lstStyle/>
          <a:p>
            <a:pPr marL="228600" indent="-228600">
              <a:spcBef>
                <a:spcPts val="600"/>
              </a:spcBef>
              <a:buAutoNum type="arabicPeriod"/>
            </a:pPr>
            <a:r>
              <a:rPr lang="en-CA" b="1" dirty="0" smtClean="0">
                <a:solidFill>
                  <a:schemeClr val="bg2"/>
                </a:solidFill>
              </a:rPr>
              <a:t>Risk Responsibilities &amp; Accountabilities</a:t>
            </a:r>
          </a:p>
          <a:p>
            <a:pPr>
              <a:spcBef>
                <a:spcPts val="600"/>
              </a:spcBef>
              <a:spcAft>
                <a:spcPts val="600"/>
              </a:spcAft>
            </a:pPr>
            <a:r>
              <a:rPr lang="en-CA" sz="1200" dirty="0" smtClean="0">
                <a:solidFill>
                  <a:schemeClr val="bg2"/>
                </a:solidFill>
              </a:rPr>
              <a:t>Assigning risk responsibilities and accountabilities will provide clear escalation protocols for how risks are managed. This is crucial, as many risk decisions have a high financial impact to the organization or affect business </a:t>
            </a:r>
            <a:r>
              <a:rPr lang="en-CA" sz="1200" dirty="0">
                <a:solidFill>
                  <a:schemeClr val="bg2"/>
                </a:solidFill>
              </a:rPr>
              <a:t>operations </a:t>
            </a:r>
            <a:r>
              <a:rPr lang="en-CA" sz="1200" dirty="0" smtClean="0">
                <a:solidFill>
                  <a:schemeClr val="bg2"/>
                </a:solidFill>
              </a:rPr>
              <a:t>and cannot </a:t>
            </a:r>
            <a:r>
              <a:rPr lang="en-CA" sz="1200" dirty="0">
                <a:solidFill>
                  <a:schemeClr val="bg2"/>
                </a:solidFill>
              </a:rPr>
              <a:t>be made by the IT team alone. </a:t>
            </a:r>
            <a:endParaRPr lang="en-CA" sz="1200" dirty="0" smtClean="0">
              <a:solidFill>
                <a:schemeClr val="bg2"/>
              </a:solidFill>
            </a:endParaRPr>
          </a:p>
          <a:p>
            <a:pPr>
              <a:spcBef>
                <a:spcPts val="600"/>
              </a:spcBef>
              <a:spcAft>
                <a:spcPts val="600"/>
              </a:spcAft>
            </a:pPr>
            <a:r>
              <a:rPr lang="en-CA" sz="1200" dirty="0" smtClean="0">
                <a:solidFill>
                  <a:schemeClr val="bg2"/>
                </a:solidFill>
              </a:rPr>
              <a:t>Escalation protocols with clear threshold definitions allow for IT teams to be aware of when to bring risks to the higher-level groups in the organization. This avoids the potential issue of having management review too many individual risks, when decisions can be made easily at a lower level, and will ensure that only the most significant risks are reported up the chain.</a:t>
            </a:r>
          </a:p>
          <a:p>
            <a:pPr marL="342900" indent="-342900">
              <a:spcBef>
                <a:spcPts val="1200"/>
              </a:spcBef>
              <a:buFont typeface="+mj-lt"/>
              <a:buAutoNum type="arabicPeriod" startAt="2"/>
            </a:pPr>
            <a:r>
              <a:rPr lang="en-CA" b="1" dirty="0" smtClean="0">
                <a:solidFill>
                  <a:schemeClr val="bg2"/>
                </a:solidFill>
              </a:rPr>
              <a:t>Risk Reporting &amp; Communication</a:t>
            </a:r>
          </a:p>
          <a:p>
            <a:pPr>
              <a:spcBef>
                <a:spcPts val="600"/>
              </a:spcBef>
              <a:spcAft>
                <a:spcPts val="600"/>
              </a:spcAft>
            </a:pPr>
            <a:r>
              <a:rPr lang="en-CA" sz="1200" dirty="0" smtClean="0">
                <a:solidFill>
                  <a:schemeClr val="bg2"/>
                </a:solidFill>
              </a:rPr>
              <a:t>There </a:t>
            </a:r>
            <a:r>
              <a:rPr lang="en-CA" sz="1200" dirty="0">
                <a:solidFill>
                  <a:schemeClr val="bg2"/>
                </a:solidFill>
              </a:rPr>
              <a:t>are often regulatory obligations that dictate the exact need for cyber risk reporting. However</a:t>
            </a:r>
            <a:r>
              <a:rPr lang="en-CA" sz="1200" dirty="0" smtClean="0">
                <a:solidFill>
                  <a:schemeClr val="bg2"/>
                </a:solidFill>
              </a:rPr>
              <a:t>, beyond that, </a:t>
            </a:r>
            <a:r>
              <a:rPr lang="en-CA" sz="1200" dirty="0">
                <a:solidFill>
                  <a:schemeClr val="bg2"/>
                </a:solidFill>
              </a:rPr>
              <a:t>the ability to present and report on risk internally can benefit the organization greatly. This includes the risk presentations that might go to senior management and the </a:t>
            </a:r>
            <a:r>
              <a:rPr lang="en-CA" sz="1200" dirty="0" smtClean="0">
                <a:solidFill>
                  <a:schemeClr val="bg2"/>
                </a:solidFill>
              </a:rPr>
              <a:t>board </a:t>
            </a:r>
            <a:r>
              <a:rPr lang="en-CA" sz="1200" dirty="0">
                <a:solidFill>
                  <a:schemeClr val="bg2"/>
                </a:solidFill>
              </a:rPr>
              <a:t>of </a:t>
            </a:r>
            <a:r>
              <a:rPr lang="en-CA" sz="1200" dirty="0" smtClean="0">
                <a:solidFill>
                  <a:schemeClr val="bg2"/>
                </a:solidFill>
              </a:rPr>
              <a:t>directors.</a:t>
            </a:r>
            <a:endParaRPr lang="en-CA" sz="1200" dirty="0">
              <a:solidFill>
                <a:schemeClr val="bg2"/>
              </a:solidFill>
            </a:endParaRPr>
          </a:p>
        </p:txBody>
      </p:sp>
      <p:sp>
        <p:nvSpPr>
          <p:cNvPr id="3" name="Rectangle 2"/>
          <p:cNvSpPr/>
          <p:nvPr/>
        </p:nvSpPr>
        <p:spPr>
          <a:xfrm>
            <a:off x="5036006" y="1416872"/>
            <a:ext cx="3749708" cy="2467374"/>
          </a:xfrm>
          <a:prstGeom prst="rect">
            <a:avLst/>
          </a:prstGeom>
          <a:ln w="28575">
            <a:solidFill>
              <a:schemeClr val="accent2"/>
            </a:solidFill>
          </a:ln>
        </p:spPr>
        <p:txBody>
          <a:bodyPr wrap="square" lIns="126000" rIns="108000" anchor="ctr">
            <a:noAutofit/>
          </a:bodyPr>
          <a:lstStyle/>
          <a:p>
            <a:pPr algn="ctr">
              <a:spcAft>
                <a:spcPts val="600"/>
              </a:spcAft>
            </a:pPr>
            <a:r>
              <a:rPr lang="en-CA" sz="1600" b="1" dirty="0" smtClean="0"/>
              <a:t>Use Case</a:t>
            </a:r>
          </a:p>
          <a:p>
            <a:r>
              <a:rPr lang="en-CA" sz="1200" dirty="0" smtClean="0"/>
              <a:t>Look at vulnerability management for a good example. A simple </a:t>
            </a:r>
            <a:r>
              <a:rPr lang="en-CA" sz="1200" dirty="0"/>
              <a:t>vulnerability identified with a patch </a:t>
            </a:r>
            <a:r>
              <a:rPr lang="en-CA" sz="1200" dirty="0" smtClean="0"/>
              <a:t>already available </a:t>
            </a:r>
            <a:r>
              <a:rPr lang="en-CA" sz="1200" dirty="0"/>
              <a:t>does not need to be addressed by senior </a:t>
            </a:r>
            <a:r>
              <a:rPr lang="en-CA" sz="1200" dirty="0" smtClean="0"/>
              <a:t>management, as IT usually has clear processes on how to close this. On the other hand, a suddenly announced zero-day </a:t>
            </a:r>
            <a:r>
              <a:rPr lang="en-CA" sz="1200" dirty="0"/>
              <a:t>vulnerability with no patch in the foreseeable </a:t>
            </a:r>
            <a:r>
              <a:rPr lang="en-CA" sz="1200" dirty="0" smtClean="0"/>
              <a:t>future </a:t>
            </a:r>
            <a:r>
              <a:rPr lang="en-CA" sz="1200" dirty="0"/>
              <a:t>may need to be addressed by higher </a:t>
            </a:r>
            <a:r>
              <a:rPr lang="en-CA" sz="1200" dirty="0" smtClean="0"/>
              <a:t>groups, especially if </a:t>
            </a:r>
            <a:r>
              <a:rPr lang="en-CA" sz="1200" dirty="0"/>
              <a:t>it </a:t>
            </a:r>
            <a:r>
              <a:rPr lang="en-CA" sz="1200" dirty="0" smtClean="0"/>
              <a:t>is found on a </a:t>
            </a:r>
            <a:r>
              <a:rPr lang="en-CA" sz="1200" dirty="0"/>
              <a:t>critical business application.</a:t>
            </a:r>
          </a:p>
        </p:txBody>
      </p:sp>
      <p:sp>
        <p:nvSpPr>
          <p:cNvPr id="7" name="Rectangle 6"/>
          <p:cNvSpPr/>
          <p:nvPr/>
        </p:nvSpPr>
        <p:spPr>
          <a:xfrm>
            <a:off x="5290069" y="4388176"/>
            <a:ext cx="3410943" cy="157495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200" dirty="0" smtClean="0">
                <a:solidFill>
                  <a:schemeClr val="tx1"/>
                </a:solidFill>
              </a:rPr>
              <a:t>Less than half of companies in the 2017 Willis Towers Watson Cyber Risk Survey felt that their organization had sufficient budget to meet all the security risk needs. It was believed that insufficient employee understanding as well as ineffective structure/processes were the reason this score was so low.</a:t>
            </a:r>
          </a:p>
          <a:p>
            <a:endParaRPr lang="en-US" sz="1200" b="1" dirty="0" smtClean="0">
              <a:solidFill>
                <a:schemeClr val="tx1"/>
              </a:solidFill>
            </a:endParaRPr>
          </a:p>
        </p:txBody>
      </p:sp>
      <p:sp>
        <p:nvSpPr>
          <p:cNvPr id="8" name="Oval 2"/>
          <p:cNvSpPr/>
          <p:nvPr/>
        </p:nvSpPr>
        <p:spPr>
          <a:xfrm>
            <a:off x="4974749" y="4236395"/>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t>43%</a:t>
            </a:r>
            <a:endParaRPr lang="en-US" dirty="0"/>
          </a:p>
        </p:txBody>
      </p:sp>
      <p:sp>
        <p:nvSpPr>
          <p:cNvPr id="10" name="Rectangle 9"/>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1745104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Info-Tech’s tools and templates to develop your security risk governance structure</a:t>
            </a:r>
            <a:endParaRPr lang="en-CA" dirty="0"/>
          </a:p>
        </p:txBody>
      </p:sp>
      <p:sp>
        <p:nvSpPr>
          <p:cNvPr id="4" name="TextBox 3"/>
          <p:cNvSpPr txBox="1"/>
          <p:nvPr/>
        </p:nvSpPr>
        <p:spPr>
          <a:xfrm>
            <a:off x="257174" y="1162971"/>
            <a:ext cx="8620125" cy="1323439"/>
          </a:xfrm>
          <a:prstGeom prst="rect">
            <a:avLst/>
          </a:prstGeom>
        </p:spPr>
        <p:txBody>
          <a:bodyPr wrap="square" rtlCol="0">
            <a:spAutoFit/>
          </a:bodyPr>
          <a:lstStyle/>
          <a:p>
            <a:pPr>
              <a:spcBef>
                <a:spcPts val="600"/>
              </a:spcBef>
              <a:spcAft>
                <a:spcPts val="600"/>
              </a:spcAft>
            </a:pPr>
            <a:r>
              <a:rPr lang="en-CA" sz="1400" dirty="0" smtClean="0"/>
              <a:t>Building a security risk governance structure may seem challenging – it will involve engaging many stakeholders within the organization. It is also never a one-and-done project, as risks will regularly be identified and escalated as needed.</a:t>
            </a:r>
          </a:p>
          <a:p>
            <a:pPr>
              <a:spcBef>
                <a:spcPts val="600"/>
              </a:spcBef>
              <a:spcAft>
                <a:spcPts val="600"/>
              </a:spcAft>
            </a:pPr>
            <a:r>
              <a:rPr lang="en-CA" sz="1400" dirty="0" smtClean="0"/>
              <a:t>Leverage Info-Tech’s research and templates to fast track the security risk governance structure while following best practices.</a:t>
            </a:r>
          </a:p>
        </p:txBody>
      </p:sp>
      <p:pic>
        <p:nvPicPr>
          <p:cNvPr id="5" name="Picture 4"/>
          <p:cNvPicPr>
            <a:picLocks noChangeAspect="1"/>
          </p:cNvPicPr>
          <p:nvPr/>
        </p:nvPicPr>
        <p:blipFill>
          <a:blip r:embed="rId3"/>
          <a:stretch>
            <a:fillRect/>
          </a:stretch>
        </p:blipFill>
        <p:spPr>
          <a:xfrm>
            <a:off x="4730740" y="2518470"/>
            <a:ext cx="2687916" cy="2019663"/>
          </a:xfrm>
          <a:prstGeom prst="rect">
            <a:avLst/>
          </a:prstGeom>
          <a:effectLst>
            <a:outerShdw blurRad="50800" dist="38100" dir="2700000" algn="tl" rotWithShape="0">
              <a:prstClr val="black">
                <a:alpha val="40000"/>
              </a:prstClr>
            </a:outerShdw>
          </a:effectLst>
        </p:spPr>
      </p:pic>
      <p:pic>
        <p:nvPicPr>
          <p:cNvPr id="6" name="Picture 5"/>
          <p:cNvPicPr>
            <a:picLocks noChangeAspect="1"/>
          </p:cNvPicPr>
          <p:nvPr/>
        </p:nvPicPr>
        <p:blipFill rotWithShape="1">
          <a:blip r:embed="rId4"/>
          <a:srcRect b="46237"/>
          <a:stretch/>
        </p:blipFill>
        <p:spPr>
          <a:xfrm>
            <a:off x="524341" y="2600759"/>
            <a:ext cx="3267197" cy="2267575"/>
          </a:xfrm>
          <a:prstGeom prst="rect">
            <a:avLst/>
          </a:prstGeom>
          <a:effectLst>
            <a:outerShdw blurRad="50800" dist="38100" dir="2700000" algn="tl" rotWithShape="0">
              <a:prstClr val="black">
                <a:alpha val="40000"/>
              </a:prstClr>
            </a:outerShdw>
          </a:effectLst>
        </p:spPr>
      </p:pic>
      <p:pic>
        <p:nvPicPr>
          <p:cNvPr id="7" name="Picture 6"/>
          <p:cNvPicPr>
            <a:picLocks noChangeAspect="1"/>
          </p:cNvPicPr>
          <p:nvPr/>
        </p:nvPicPr>
        <p:blipFill rotWithShape="1">
          <a:blip r:embed="rId5"/>
          <a:srcRect b="32585"/>
          <a:stretch/>
        </p:blipFill>
        <p:spPr>
          <a:xfrm>
            <a:off x="5637398" y="2686050"/>
            <a:ext cx="2498798" cy="2182284"/>
          </a:xfrm>
          <a:prstGeom prst="rect">
            <a:avLst/>
          </a:prstGeom>
          <a:effectLst>
            <a:outerShdw blurRad="50800" dist="38100" dir="2700000" algn="tl" rotWithShape="0">
              <a:prstClr val="black">
                <a:alpha val="40000"/>
              </a:prstClr>
            </a:outerShdw>
          </a:effectLst>
        </p:spPr>
      </p:pic>
      <p:sp>
        <p:nvSpPr>
          <p:cNvPr id="8" name="TextBox 7"/>
          <p:cNvSpPr txBox="1"/>
          <p:nvPr/>
        </p:nvSpPr>
        <p:spPr>
          <a:xfrm>
            <a:off x="319694" y="4966905"/>
            <a:ext cx="3801533" cy="1538883"/>
          </a:xfrm>
          <a:prstGeom prst="rect">
            <a:avLst/>
          </a:prstGeom>
        </p:spPr>
        <p:txBody>
          <a:bodyPr wrap="square" rtlCol="0">
            <a:spAutoFit/>
          </a:bodyPr>
          <a:lstStyle/>
          <a:p>
            <a:pPr>
              <a:spcAft>
                <a:spcPts val="600"/>
              </a:spcAft>
            </a:pPr>
            <a:r>
              <a:rPr lang="en-CA" sz="1200" b="1" dirty="0" smtClean="0">
                <a:hlinkClick r:id="rId6"/>
              </a:rPr>
              <a:t>Security Risk Governance Responsibilities &amp; RACI Template</a:t>
            </a:r>
            <a:r>
              <a:rPr lang="en-CA" sz="1200" b="1" dirty="0" smtClean="0"/>
              <a:t>  </a:t>
            </a:r>
          </a:p>
          <a:p>
            <a:pPr marL="171450" indent="-171450">
              <a:spcAft>
                <a:spcPts val="600"/>
              </a:spcAft>
              <a:buFont typeface="Arial" panose="020B0604020202020204" pitchFamily="34" charset="0"/>
              <a:buChar char="•"/>
            </a:pPr>
            <a:r>
              <a:rPr lang="en-CA" sz="1200" dirty="0" smtClean="0"/>
              <a:t>Use this template to outline the responsibilities of the board, IT group, and risk executive functions.</a:t>
            </a:r>
          </a:p>
          <a:p>
            <a:pPr marL="171450" indent="-171450">
              <a:spcAft>
                <a:spcPts val="600"/>
              </a:spcAft>
              <a:buFont typeface="Arial" panose="020B0604020202020204" pitchFamily="34" charset="0"/>
              <a:buChar char="•"/>
            </a:pPr>
            <a:r>
              <a:rPr lang="en-CA" sz="1200" dirty="0" smtClean="0"/>
              <a:t>Leverage the RACI chart to ensure that the appropriate stakeholders are involved at the right steps.</a:t>
            </a:r>
          </a:p>
        </p:txBody>
      </p:sp>
      <p:sp>
        <p:nvSpPr>
          <p:cNvPr id="9" name="TextBox 8"/>
          <p:cNvSpPr txBox="1"/>
          <p:nvPr/>
        </p:nvSpPr>
        <p:spPr>
          <a:xfrm>
            <a:off x="4793260" y="4958438"/>
            <a:ext cx="3801533" cy="1092607"/>
          </a:xfrm>
          <a:prstGeom prst="rect">
            <a:avLst/>
          </a:prstGeom>
        </p:spPr>
        <p:txBody>
          <a:bodyPr wrap="square" rtlCol="0">
            <a:spAutoFit/>
          </a:bodyPr>
          <a:lstStyle/>
          <a:p>
            <a:pPr>
              <a:spcAft>
                <a:spcPts val="600"/>
              </a:spcAft>
            </a:pPr>
            <a:r>
              <a:rPr lang="en-CA" sz="1200" b="1" dirty="0" smtClean="0"/>
              <a:t>Security Risk Management </a:t>
            </a:r>
            <a:r>
              <a:rPr lang="en-CA" sz="1200" b="1" dirty="0" smtClean="0">
                <a:hlinkClick r:id="rId7"/>
              </a:rPr>
              <a:t>Presentation</a:t>
            </a:r>
            <a:r>
              <a:rPr lang="en-CA" sz="1200" b="1" dirty="0" smtClean="0"/>
              <a:t> and </a:t>
            </a:r>
            <a:r>
              <a:rPr lang="en-CA" sz="1200" b="1" dirty="0" smtClean="0">
                <a:hlinkClick r:id="rId8"/>
              </a:rPr>
              <a:t>Summary</a:t>
            </a:r>
            <a:r>
              <a:rPr lang="en-CA" sz="1200" b="1" dirty="0" smtClean="0"/>
              <a:t> Templates</a:t>
            </a:r>
          </a:p>
          <a:p>
            <a:pPr marL="171450" indent="-171450">
              <a:spcAft>
                <a:spcPts val="600"/>
              </a:spcAft>
              <a:buFont typeface="Arial" panose="020B0604020202020204" pitchFamily="34" charset="0"/>
              <a:buChar char="•"/>
            </a:pPr>
            <a:r>
              <a:rPr lang="en-CA" sz="1200" dirty="0" smtClean="0"/>
              <a:t>Customize our presentation and reporting templates in order to facilitate the broad communication of risks within the organization.</a:t>
            </a:r>
          </a:p>
        </p:txBody>
      </p:sp>
      <p:sp>
        <p:nvSpPr>
          <p:cNvPr id="10" name="Rectangle 9"/>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271563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342091"/>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906001"/>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284534"/>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712271"/>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
        <p:nvSpPr>
          <p:cNvPr id="14" name="Rectangle 13"/>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algn="ctr">
              <a:defRPr/>
            </a:pPr>
            <a:endParaRPr lang="en-CA" kern="0" dirty="0" smtClean="0">
              <a:solidFill>
                <a:srgbClr val="FFFFFF"/>
              </a:solidFill>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algn="ctr">
              <a:defRPr/>
            </a:pPr>
            <a:endParaRPr lang="en-CA" kern="0" dirty="0" smtClean="0">
              <a:solidFill>
                <a:srgbClr val="FFFFFF"/>
              </a:solidFill>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algn="ctr">
              <a:defRPr/>
            </a:pPr>
            <a:endParaRPr lang="en-CA" kern="0" dirty="0" smtClean="0">
              <a:solidFill>
                <a:srgbClr val="FFFFFF"/>
              </a:solidFill>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algn="ctr">
                <a:defRPr/>
              </a:pPr>
              <a:r>
                <a:rPr lang="en-CA" b="1" kern="0" dirty="0" smtClean="0">
                  <a:solidFill>
                    <a:srgbClr val="497EA9"/>
                  </a:solidFill>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algn="ctr">
                <a:defRPr/>
              </a:pPr>
              <a:r>
                <a:rPr lang="en-CA" sz="1100" kern="0" dirty="0" smtClean="0">
                  <a:solidFill>
                    <a:srgbClr val="29475F"/>
                  </a:solidFill>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algn="ctr">
                <a:defRPr/>
              </a:pPr>
              <a:r>
                <a:rPr lang="en-CA" b="1" kern="0" dirty="0" smtClean="0">
                  <a:solidFill>
                    <a:srgbClr val="365D7E"/>
                  </a:solidFill>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algn="ctr">
                <a:defRPr/>
              </a:pPr>
              <a:r>
                <a:rPr lang="en-CA" sz="1100" kern="0" dirty="0" smtClean="0">
                  <a:solidFill>
                    <a:srgbClr val="29475F"/>
                  </a:solidFill>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algn="ctr">
                <a:defRPr/>
              </a:pPr>
              <a:r>
                <a:rPr lang="en-CA" b="1" kern="0" dirty="0" smtClean="0">
                  <a:solidFill>
                    <a:srgbClr val="29475F"/>
                  </a:solidFill>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algn="ctr">
                <a:defRPr/>
              </a:pPr>
              <a:r>
                <a:rPr lang="en-CA" sz="1100" kern="0" dirty="0" smtClean="0">
                  <a:solidFill>
                    <a:srgbClr val="29475F"/>
                  </a:solidFill>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algn="ctr">
                <a:defRPr/>
              </a:pPr>
              <a:r>
                <a:rPr lang="en-CA" b="1" kern="0" dirty="0" smtClean="0">
                  <a:solidFill>
                    <a:srgbClr val="3F6D93"/>
                  </a:solidFill>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algn="ctr">
                <a:defRPr/>
              </a:pPr>
              <a:r>
                <a:rPr lang="en-CA" sz="1100" kern="0" dirty="0" smtClean="0">
                  <a:solidFill>
                    <a:srgbClr val="29475F"/>
                  </a:solidFill>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algn="ctr">
              <a:defRPr/>
            </a:pPr>
            <a:r>
              <a:rPr lang="en-CA" sz="1600" b="1" kern="0" dirty="0" smtClean="0">
                <a:solidFill>
                  <a:srgbClr val="29475F"/>
                </a:solidFill>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
        <p:nvSpPr>
          <p:cNvPr id="28" name="Rectangle 27"/>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16827516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1706</Words>
  <Application>Microsoft Office PowerPoint</Application>
  <PresentationFormat>On-screen Show (4:3)</PresentationFormat>
  <Paragraphs>134</Paragraphs>
  <Slides>12</Slides>
  <Notes>8</Notes>
  <HiddenSlides>0</HiddenSlides>
  <MMClips>0</MMClips>
  <ScaleCrop>false</ScaleCrop>
  <HeadingPairs>
    <vt:vector size="8" baseType="variant">
      <vt:variant>
        <vt:lpstr>Fonts Used</vt:lpstr>
      </vt:variant>
      <vt:variant>
        <vt:i4>6</vt:i4>
      </vt:variant>
      <vt:variant>
        <vt:lpstr>Theme</vt:lpstr>
      </vt:variant>
      <vt:variant>
        <vt:i4>3</vt:i4>
      </vt:variant>
      <vt:variant>
        <vt:lpstr>Slide Titles</vt:lpstr>
      </vt:variant>
      <vt:variant>
        <vt:i4>12</vt:i4>
      </vt:variant>
      <vt:variant>
        <vt:lpstr>Custom Shows</vt:lpstr>
      </vt:variant>
      <vt:variant>
        <vt:i4>1</vt:i4>
      </vt:variant>
    </vt:vector>
  </HeadingPairs>
  <TitlesOfParts>
    <vt:vector size="22" baseType="lpstr">
      <vt:lpstr>Arial</vt:lpstr>
      <vt:lpstr>Calibri</vt:lpstr>
      <vt:lpstr>Georgia</vt:lpstr>
      <vt:lpstr>Open Sans</vt:lpstr>
      <vt:lpstr>Roboto</vt:lpstr>
      <vt:lpstr>Wingdings</vt:lpstr>
      <vt:lpstr>Theme1</vt:lpstr>
      <vt:lpstr>1_Theme1</vt:lpstr>
      <vt:lpstr>2_Theme1</vt:lpstr>
      <vt:lpstr>PowerPoint Presentation</vt:lpstr>
      <vt:lpstr>PowerPoint Presentation</vt:lpstr>
      <vt:lpstr>Our understanding of the problem</vt:lpstr>
      <vt:lpstr>Executive summary</vt:lpstr>
      <vt:lpstr>Security risk governance is needed to elevate any risk management program</vt:lpstr>
      <vt:lpstr>Focus on building two simple functions in your risk management program</vt:lpstr>
      <vt:lpstr>Use Info-Tech’s tools and templates to develop your security risk governance structure</vt:lpstr>
      <vt:lpstr>Use these icons to help direct you as you navigate this research </vt:lpstr>
      <vt:lpstr>Info-Tech offers various levels of support to best suit your needs</vt:lpstr>
      <vt:lpstr>Establish a Security Risk Governance Program – project overview</vt:lpstr>
      <vt:lpstr>PowerPoint Presentation</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2018-05-16T12:46:34Z</dcterms:created>
  <dcterms:modified xsi:type="dcterms:W3CDTF">2018-05-16T14:27:44Z</dcterms:modified>
</cp:coreProperties>
</file>