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4"/>
  </p:sldMasterIdLst>
  <p:notesMasterIdLst>
    <p:notesMasterId r:id="rId15"/>
  </p:notesMasterIdLst>
  <p:handoutMasterIdLst>
    <p:handoutMasterId r:id="rId16"/>
  </p:handoutMasterIdLst>
  <p:sldIdLst>
    <p:sldId id="278" r:id="rId5"/>
    <p:sldId id="484" r:id="rId6"/>
    <p:sldId id="403" r:id="rId7"/>
    <p:sldId id="399" r:id="rId8"/>
    <p:sldId id="600" r:id="rId9"/>
    <p:sldId id="659" r:id="rId10"/>
    <p:sldId id="661" r:id="rId11"/>
    <p:sldId id="660" r:id="rId12"/>
    <p:sldId id="598" r:id="rId13"/>
    <p:sldId id="538" r:id="rId14"/>
  </p:sldIdLst>
  <p:sldSz cx="9144000" cy="6858000" type="screen4x3"/>
  <p:notesSz cx="6858000" cy="9144000"/>
  <p:custShowLst>
    <p:custShow name="Custom Show 1" id="0">
      <p:sldLst>
        <p:sld r:id="rId5"/>
      </p:sldLst>
    </p:custShow>
  </p:custShowLst>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itle" id="{83DC1864-2267-42D8-869B-74D3FC322049}">
          <p14:sldIdLst>
            <p14:sldId id="278"/>
          </p14:sldIdLst>
        </p14:section>
        <p14:section name="Executive Brief" id="{84FCD5F7-ADF0-4D52-A454-FEA42EA2FD55}">
          <p14:sldIdLst>
            <p14:sldId id="484"/>
            <p14:sldId id="403"/>
            <p14:sldId id="399"/>
            <p14:sldId id="600"/>
            <p14:sldId id="659"/>
            <p14:sldId id="661"/>
            <p14:sldId id="660"/>
            <p14:sldId id="598"/>
            <p14:sldId id="538"/>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imothy Hickernell" initials="TH" lastIdx="3" clrIdx="0">
    <p:extLst>
      <p:ext uri="{19B8F6BF-5375-455C-9EA6-DF929625EA0E}">
        <p15:presenceInfo xmlns:p15="http://schemas.microsoft.com/office/powerpoint/2012/main" userId="78ebf82d29f7a2ef" providerId="Windows Live"/>
      </p:ext>
    </p:extLst>
  </p:cmAuthor>
  <p:cmAuthor id="2" name="Bryan Conrad" initials="BC" lastIdx="1" clrIdx="1">
    <p:extLst>
      <p:ext uri="{19B8F6BF-5375-455C-9EA6-DF929625EA0E}">
        <p15:presenceInfo xmlns:p15="http://schemas.microsoft.com/office/powerpoint/2012/main" userId="Bryan Conrad" providerId="None"/>
      </p:ext>
    </p:extLst>
  </p:cmAuthor>
  <p:cmAuthor id="3" name="Huw Morgan" initials="HM" lastIdx="6" clrIdx="2">
    <p:extLst>
      <p:ext uri="{19B8F6BF-5375-455C-9EA6-DF929625EA0E}">
        <p15:presenceInfo xmlns:p15="http://schemas.microsoft.com/office/powerpoint/2012/main" userId="S-1-5-21-1230978230-1173293535-1233803906-10194" providerId="AD"/>
      </p:ext>
    </p:extLst>
  </p:cmAuthor>
  <p:cmAuthor id="4" name="Emily Saunders" initials="ES" lastIdx="26" clrIdx="3">
    <p:extLst>
      <p:ext uri="{19B8F6BF-5375-455C-9EA6-DF929625EA0E}">
        <p15:presenceInfo xmlns:p15="http://schemas.microsoft.com/office/powerpoint/2012/main" userId="S-1-5-21-1230978230-1173293535-1233803906-8727" providerId="AD"/>
      </p:ext>
    </p:extLst>
  </p:cmAuthor>
  <p:cmAuthor id="5" name="Catherine Haggerty" initials="CH" lastIdx="1" clrIdx="4">
    <p:extLst>
      <p:ext uri="{19B8F6BF-5375-455C-9EA6-DF929625EA0E}">
        <p15:presenceInfo xmlns:p15="http://schemas.microsoft.com/office/powerpoint/2012/main" userId="S-1-5-21-1230978230-1173293535-1233803906-4960" providerId="AD"/>
      </p:ext>
    </p:extLst>
  </p:cmAuthor>
  <p:cmAuthor id="6" name="Daniel Ko" initials="DK" lastIdx="4" clrIdx="5">
    <p:extLst>
      <p:ext uri="{19B8F6BF-5375-455C-9EA6-DF929625EA0E}">
        <p15:presenceInfo xmlns:p15="http://schemas.microsoft.com/office/powerpoint/2012/main" userId="S-1-5-21-1230978230-1173293535-1233803906-10884" providerId="AD"/>
      </p:ext>
    </p:extLst>
  </p:cmAuthor>
  <p:cmAuthor id="7" name="David Piazza" initials="DP" lastIdx="23" clrIdx="6">
    <p:extLst>
      <p:ext uri="{19B8F6BF-5375-455C-9EA6-DF929625EA0E}">
        <p15:presenceInfo xmlns:p15="http://schemas.microsoft.com/office/powerpoint/2012/main" userId="S-1-5-21-1230978230-1173293535-1233803906-9341" providerId="AD"/>
      </p:ext>
    </p:extLst>
  </p:cmAuthor>
  <p:cmAuthor id="8" name="Aadil Nanji" initials="AN" lastIdx="112" clrIdx="7">
    <p:extLst>
      <p:ext uri="{19B8F6BF-5375-455C-9EA6-DF929625EA0E}">
        <p15:presenceInfo xmlns:p15="http://schemas.microsoft.com/office/powerpoint/2012/main" userId="S-1-5-21-1230978230-1173293535-1233803906-10918" providerId="AD"/>
      </p:ext>
    </p:extLst>
  </p:cmAuthor>
  <p:cmAuthor id="9" name="Scott Bickley" initials="SB" lastIdx="38" clrIdx="8">
    <p:extLst>
      <p:ext uri="{19B8F6BF-5375-455C-9EA6-DF929625EA0E}">
        <p15:presenceInfo xmlns:p15="http://schemas.microsoft.com/office/powerpoint/2012/main" userId="S-1-5-21-1230978230-1173293535-1233803906-14034" providerId="AD"/>
      </p:ext>
    </p:extLst>
  </p:cmAuthor>
  <p:cmAuthor id="10" name="Abiella Schneider-Friedman" initials="AS" lastIdx="19" clrIdx="9">
    <p:extLst>
      <p:ext uri="{19B8F6BF-5375-455C-9EA6-DF929625EA0E}">
        <p15:presenceInfo xmlns:p15="http://schemas.microsoft.com/office/powerpoint/2012/main" userId="S-1-5-21-1230978230-1173293535-1233803906-10843" providerId="AD"/>
      </p:ext>
    </p:extLst>
  </p:cmAuthor>
  <p:cmAuthor id="11" name="Aadil Nanji" initials="AN [2]" lastIdx="18" clrIdx="10">
    <p:extLst>
      <p:ext uri="{19B8F6BF-5375-455C-9EA6-DF929625EA0E}">
        <p15:presenceInfo xmlns:p15="http://schemas.microsoft.com/office/powerpoint/2012/main" userId="S0033FFF97A7DF8F@LIVE.COM" providerId="AD"/>
      </p:ext>
    </p:extLst>
  </p:cmAuthor>
  <p:cmAuthor id="12" name="Alex Chen" initials="AC" lastIdx="32" clrIdx="11">
    <p:extLst>
      <p:ext uri="{19B8F6BF-5375-455C-9EA6-DF929625EA0E}">
        <p15:presenceInfo xmlns:p15="http://schemas.microsoft.com/office/powerpoint/2012/main" userId="S-1-5-21-1230978230-1173293535-1233803906-16133" providerId="AD"/>
      </p:ext>
    </p:extLst>
  </p:cmAuthor>
  <p:cmAuthor id="13" name="Jennifer Gallant" initials="JG" lastIdx="18" clrIdx="12">
    <p:extLst>
      <p:ext uri="{19B8F6BF-5375-455C-9EA6-DF929625EA0E}">
        <p15:presenceInfo xmlns:p15="http://schemas.microsoft.com/office/powerpoint/2012/main" userId="S-1-5-21-1230978230-1173293535-1233803906-16805" providerId="AD"/>
      </p:ext>
    </p:extLst>
  </p:cmAuthor>
  <p:cmAuthor id="14" name="Amanda Dreyer" initials="AD" lastIdx="7" clrIdx="13">
    <p:extLst>
      <p:ext uri="{19B8F6BF-5375-455C-9EA6-DF929625EA0E}">
        <p15:presenceInfo xmlns:p15="http://schemas.microsoft.com/office/powerpoint/2012/main" userId="S-1-5-21-1230978230-1173293535-1233803906-1073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8585"/>
    <a:srgbClr val="CDCFD2"/>
    <a:srgbClr val="E8E9EA"/>
    <a:srgbClr val="A6A7A9"/>
    <a:srgbClr val="A24130"/>
    <a:srgbClr val="000000"/>
    <a:srgbClr val="243F54"/>
    <a:srgbClr val="CBDBE7"/>
    <a:srgbClr val="2576B7"/>
    <a:srgbClr val="B0C5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187" autoAdjust="0"/>
    <p:restoredTop sz="96586" autoAdjust="0"/>
  </p:normalViewPr>
  <p:slideViewPr>
    <p:cSldViewPr snapToGrid="0">
      <p:cViewPr varScale="1">
        <p:scale>
          <a:sx n="110" d="100"/>
          <a:sy n="110" d="100"/>
        </p:scale>
        <p:origin x="2346" y="108"/>
      </p:cViewPr>
      <p:guideLst/>
    </p:cSldViewPr>
  </p:slideViewPr>
  <p:notesTextViewPr>
    <p:cViewPr>
      <p:scale>
        <a:sx n="1" d="1"/>
        <a:sy n="1" d="1"/>
      </p:scale>
      <p:origin x="0" y="0"/>
    </p:cViewPr>
  </p:notesTextViewPr>
  <p:notesViewPr>
    <p:cSldViewPr snapToGrid="0">
      <p:cViewPr>
        <p:scale>
          <a:sx n="1" d="2"/>
          <a:sy n="1" d="2"/>
        </p:scale>
        <p:origin x="4632" y="13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D6E0905-8C5B-4DFE-B9DD-58D6CC92C7DB}" type="doc">
      <dgm:prSet loTypeId="urn:microsoft.com/office/officeart/2009/layout/CircleArrowProcess" loCatId="process" qsTypeId="urn:microsoft.com/office/officeart/2005/8/quickstyle/simple1" qsCatId="simple" csTypeId="urn:microsoft.com/office/officeart/2005/8/colors/accent1_2" csCatId="accent1" phldr="1"/>
      <dgm:spPr/>
    </dgm:pt>
    <dgm:pt modelId="{1774B4BA-188F-4B11-B74C-B2C820FB23B6}">
      <dgm:prSet phldrT="[Text]"/>
      <dgm:spPr/>
      <dgm:t>
        <a:bodyPr/>
        <a:lstStyle/>
        <a:p>
          <a:r>
            <a:rPr lang="en-US" dirty="0"/>
            <a:t>Adobe ETLA Deployment Forecast Tool</a:t>
          </a:r>
          <a:endParaRPr lang="en-CA" dirty="0"/>
        </a:p>
      </dgm:t>
    </dgm:pt>
    <dgm:pt modelId="{500528EA-978C-4928-843D-843835767986}" type="parTrans" cxnId="{E305DAD6-F7AB-4E7E-8FAC-F5F462C0BBD9}">
      <dgm:prSet/>
      <dgm:spPr/>
      <dgm:t>
        <a:bodyPr/>
        <a:lstStyle/>
        <a:p>
          <a:endParaRPr lang="en-CA"/>
        </a:p>
      </dgm:t>
    </dgm:pt>
    <dgm:pt modelId="{29B9205A-AADB-4E35-92C5-6A62D4351D9F}" type="sibTrans" cxnId="{E305DAD6-F7AB-4E7E-8FAC-F5F462C0BBD9}">
      <dgm:prSet/>
      <dgm:spPr/>
      <dgm:t>
        <a:bodyPr/>
        <a:lstStyle/>
        <a:p>
          <a:endParaRPr lang="en-CA"/>
        </a:p>
      </dgm:t>
    </dgm:pt>
    <dgm:pt modelId="{6522037A-29A5-472F-9196-0379201A84D5}">
      <dgm:prSet phldrT="[Text]"/>
      <dgm:spPr/>
      <dgm:t>
        <a:bodyPr/>
        <a:lstStyle/>
        <a:p>
          <a:r>
            <a:rPr lang="en-CA" dirty="0"/>
            <a:t>Adobe ETLA Forecasted Cost and Benefits</a:t>
          </a:r>
        </a:p>
      </dgm:t>
    </dgm:pt>
    <dgm:pt modelId="{91ACC071-19C6-454A-BE12-8EE703CD5573}" type="parTrans" cxnId="{4B1400F5-D33C-43C6-9C5D-B54E0E5B1287}">
      <dgm:prSet/>
      <dgm:spPr/>
      <dgm:t>
        <a:bodyPr/>
        <a:lstStyle/>
        <a:p>
          <a:endParaRPr lang="en-CA"/>
        </a:p>
      </dgm:t>
    </dgm:pt>
    <dgm:pt modelId="{78B29638-EB32-4FE5-B859-C1897331BFF0}" type="sibTrans" cxnId="{4B1400F5-D33C-43C6-9C5D-B54E0E5B1287}">
      <dgm:prSet/>
      <dgm:spPr/>
      <dgm:t>
        <a:bodyPr/>
        <a:lstStyle/>
        <a:p>
          <a:endParaRPr lang="en-CA"/>
        </a:p>
      </dgm:t>
    </dgm:pt>
    <dgm:pt modelId="{B998A1EA-F575-40AE-83FE-AEB21DA14389}">
      <dgm:prSet phldrT="[Text]"/>
      <dgm:spPr/>
      <dgm:t>
        <a:bodyPr/>
        <a:lstStyle/>
        <a:p>
          <a:r>
            <a:rPr lang="en-CA" dirty="0"/>
            <a:t>Adobe ETLA vs. VIP Pricing Table </a:t>
          </a:r>
        </a:p>
      </dgm:t>
    </dgm:pt>
    <dgm:pt modelId="{5F29981D-6EA7-44AA-AFF6-AC277ED85E89}" type="parTrans" cxnId="{95C8E62E-B54E-402D-9AFE-150439B69634}">
      <dgm:prSet/>
      <dgm:spPr/>
      <dgm:t>
        <a:bodyPr/>
        <a:lstStyle/>
        <a:p>
          <a:endParaRPr lang="en-CA"/>
        </a:p>
      </dgm:t>
    </dgm:pt>
    <dgm:pt modelId="{5C3E0854-9BD0-4EB2-ACAC-ADD944869518}" type="sibTrans" cxnId="{95C8E62E-B54E-402D-9AFE-150439B69634}">
      <dgm:prSet/>
      <dgm:spPr/>
      <dgm:t>
        <a:bodyPr/>
        <a:lstStyle/>
        <a:p>
          <a:endParaRPr lang="en-CA"/>
        </a:p>
      </dgm:t>
    </dgm:pt>
    <dgm:pt modelId="{7D66DCFF-7320-465E-9C82-7FE984BD72A5}" type="pres">
      <dgm:prSet presAssocID="{3D6E0905-8C5B-4DFE-B9DD-58D6CC92C7DB}" presName="Name0" presStyleCnt="0">
        <dgm:presLayoutVars>
          <dgm:chMax val="7"/>
          <dgm:chPref val="7"/>
          <dgm:dir/>
          <dgm:animLvl val="lvl"/>
        </dgm:presLayoutVars>
      </dgm:prSet>
      <dgm:spPr/>
    </dgm:pt>
    <dgm:pt modelId="{233DDC9C-3BF1-447E-AB00-0CE56F313759}" type="pres">
      <dgm:prSet presAssocID="{1774B4BA-188F-4B11-B74C-B2C820FB23B6}" presName="Accent1" presStyleCnt="0"/>
      <dgm:spPr/>
    </dgm:pt>
    <dgm:pt modelId="{3E106031-795E-48D6-ADFA-F83EA21EA621}" type="pres">
      <dgm:prSet presAssocID="{1774B4BA-188F-4B11-B74C-B2C820FB23B6}" presName="Accent" presStyleLbl="node1" presStyleIdx="0" presStyleCnt="3"/>
      <dgm:spPr/>
    </dgm:pt>
    <dgm:pt modelId="{9E2F1F0C-B7EE-484E-9321-3353DA91571C}" type="pres">
      <dgm:prSet presAssocID="{1774B4BA-188F-4B11-B74C-B2C820FB23B6}" presName="Parent1" presStyleLbl="revTx" presStyleIdx="0" presStyleCnt="3">
        <dgm:presLayoutVars>
          <dgm:chMax val="1"/>
          <dgm:chPref val="1"/>
          <dgm:bulletEnabled val="1"/>
        </dgm:presLayoutVars>
      </dgm:prSet>
      <dgm:spPr/>
    </dgm:pt>
    <dgm:pt modelId="{A8C5C3E2-5688-4EE5-BB7F-133BF1CB1DE2}" type="pres">
      <dgm:prSet presAssocID="{6522037A-29A5-472F-9196-0379201A84D5}" presName="Accent2" presStyleCnt="0"/>
      <dgm:spPr/>
    </dgm:pt>
    <dgm:pt modelId="{744D3B9B-FB5E-46AD-9F5B-75F8EDF94F61}" type="pres">
      <dgm:prSet presAssocID="{6522037A-29A5-472F-9196-0379201A84D5}" presName="Accent" presStyleLbl="node1" presStyleIdx="1" presStyleCnt="3"/>
      <dgm:spPr/>
    </dgm:pt>
    <dgm:pt modelId="{8D143CDA-E7EB-4060-90C7-AFBAC26A6593}" type="pres">
      <dgm:prSet presAssocID="{6522037A-29A5-472F-9196-0379201A84D5}" presName="Parent2" presStyleLbl="revTx" presStyleIdx="1" presStyleCnt="3">
        <dgm:presLayoutVars>
          <dgm:chMax val="1"/>
          <dgm:chPref val="1"/>
          <dgm:bulletEnabled val="1"/>
        </dgm:presLayoutVars>
      </dgm:prSet>
      <dgm:spPr/>
    </dgm:pt>
    <dgm:pt modelId="{F98C75D9-FEA1-4883-BEFD-F5EDD38CE02D}" type="pres">
      <dgm:prSet presAssocID="{B998A1EA-F575-40AE-83FE-AEB21DA14389}" presName="Accent3" presStyleCnt="0"/>
      <dgm:spPr/>
    </dgm:pt>
    <dgm:pt modelId="{5C392830-3FC3-4B02-BF4B-4BE43F45C536}" type="pres">
      <dgm:prSet presAssocID="{B998A1EA-F575-40AE-83FE-AEB21DA14389}" presName="Accent" presStyleLbl="node1" presStyleIdx="2" presStyleCnt="3"/>
      <dgm:spPr/>
    </dgm:pt>
    <dgm:pt modelId="{F0704FC9-9E69-413D-B9E7-8233EE0C7DC4}" type="pres">
      <dgm:prSet presAssocID="{B998A1EA-F575-40AE-83FE-AEB21DA14389}" presName="Parent3" presStyleLbl="revTx" presStyleIdx="2" presStyleCnt="3">
        <dgm:presLayoutVars>
          <dgm:chMax val="1"/>
          <dgm:chPref val="1"/>
          <dgm:bulletEnabled val="1"/>
        </dgm:presLayoutVars>
      </dgm:prSet>
      <dgm:spPr/>
    </dgm:pt>
  </dgm:ptLst>
  <dgm:cxnLst>
    <dgm:cxn modelId="{95C8E62E-B54E-402D-9AFE-150439B69634}" srcId="{3D6E0905-8C5B-4DFE-B9DD-58D6CC92C7DB}" destId="{B998A1EA-F575-40AE-83FE-AEB21DA14389}" srcOrd="2" destOrd="0" parTransId="{5F29981D-6EA7-44AA-AFF6-AC277ED85E89}" sibTransId="{5C3E0854-9BD0-4EB2-ACAC-ADD944869518}"/>
    <dgm:cxn modelId="{44FBF068-B3D4-4DA3-8613-8D346712BF95}" type="presOf" srcId="{B998A1EA-F575-40AE-83FE-AEB21DA14389}" destId="{F0704FC9-9E69-413D-B9E7-8233EE0C7DC4}" srcOrd="0" destOrd="0" presId="urn:microsoft.com/office/officeart/2009/layout/CircleArrowProcess"/>
    <dgm:cxn modelId="{7437519E-61CC-4C5C-8FE3-860187778B45}" type="presOf" srcId="{1774B4BA-188F-4B11-B74C-B2C820FB23B6}" destId="{9E2F1F0C-B7EE-484E-9321-3353DA91571C}" srcOrd="0" destOrd="0" presId="urn:microsoft.com/office/officeart/2009/layout/CircleArrowProcess"/>
    <dgm:cxn modelId="{FB2D30C4-A612-4132-B1F3-714FD95D0EAD}" type="presOf" srcId="{6522037A-29A5-472F-9196-0379201A84D5}" destId="{8D143CDA-E7EB-4060-90C7-AFBAC26A6593}" srcOrd="0" destOrd="0" presId="urn:microsoft.com/office/officeart/2009/layout/CircleArrowProcess"/>
    <dgm:cxn modelId="{E305DAD6-F7AB-4E7E-8FAC-F5F462C0BBD9}" srcId="{3D6E0905-8C5B-4DFE-B9DD-58D6CC92C7DB}" destId="{1774B4BA-188F-4B11-B74C-B2C820FB23B6}" srcOrd="0" destOrd="0" parTransId="{500528EA-978C-4928-843D-843835767986}" sibTransId="{29B9205A-AADB-4E35-92C5-6A62D4351D9F}"/>
    <dgm:cxn modelId="{4B1400F5-D33C-43C6-9C5D-B54E0E5B1287}" srcId="{3D6E0905-8C5B-4DFE-B9DD-58D6CC92C7DB}" destId="{6522037A-29A5-472F-9196-0379201A84D5}" srcOrd="1" destOrd="0" parTransId="{91ACC071-19C6-454A-BE12-8EE703CD5573}" sibTransId="{78B29638-EB32-4FE5-B859-C1897331BFF0}"/>
    <dgm:cxn modelId="{37AC9FFB-9706-4596-92DD-D4E33FF3A719}" type="presOf" srcId="{3D6E0905-8C5B-4DFE-B9DD-58D6CC92C7DB}" destId="{7D66DCFF-7320-465E-9C82-7FE984BD72A5}" srcOrd="0" destOrd="0" presId="urn:microsoft.com/office/officeart/2009/layout/CircleArrowProcess"/>
    <dgm:cxn modelId="{1285BDBA-DC58-4A19-998F-75E8B8081344}" type="presParOf" srcId="{7D66DCFF-7320-465E-9C82-7FE984BD72A5}" destId="{233DDC9C-3BF1-447E-AB00-0CE56F313759}" srcOrd="0" destOrd="0" presId="urn:microsoft.com/office/officeart/2009/layout/CircleArrowProcess"/>
    <dgm:cxn modelId="{2522810E-2EF5-4373-A349-B680621AC819}" type="presParOf" srcId="{233DDC9C-3BF1-447E-AB00-0CE56F313759}" destId="{3E106031-795E-48D6-ADFA-F83EA21EA621}" srcOrd="0" destOrd="0" presId="urn:microsoft.com/office/officeart/2009/layout/CircleArrowProcess"/>
    <dgm:cxn modelId="{784F07F1-CE1A-4235-9DFC-A80EECE50F1B}" type="presParOf" srcId="{7D66DCFF-7320-465E-9C82-7FE984BD72A5}" destId="{9E2F1F0C-B7EE-484E-9321-3353DA91571C}" srcOrd="1" destOrd="0" presId="urn:microsoft.com/office/officeart/2009/layout/CircleArrowProcess"/>
    <dgm:cxn modelId="{F7F7AEFE-40DE-4F4C-AA54-C107D9322229}" type="presParOf" srcId="{7D66DCFF-7320-465E-9C82-7FE984BD72A5}" destId="{A8C5C3E2-5688-4EE5-BB7F-133BF1CB1DE2}" srcOrd="2" destOrd="0" presId="urn:microsoft.com/office/officeart/2009/layout/CircleArrowProcess"/>
    <dgm:cxn modelId="{D29E3398-9EA9-45A0-BF71-9B4432F78155}" type="presParOf" srcId="{A8C5C3E2-5688-4EE5-BB7F-133BF1CB1DE2}" destId="{744D3B9B-FB5E-46AD-9F5B-75F8EDF94F61}" srcOrd="0" destOrd="0" presId="urn:microsoft.com/office/officeart/2009/layout/CircleArrowProcess"/>
    <dgm:cxn modelId="{8C8AF213-3BE7-404A-97BD-92EB661F715E}" type="presParOf" srcId="{7D66DCFF-7320-465E-9C82-7FE984BD72A5}" destId="{8D143CDA-E7EB-4060-90C7-AFBAC26A6593}" srcOrd="3" destOrd="0" presId="urn:microsoft.com/office/officeart/2009/layout/CircleArrowProcess"/>
    <dgm:cxn modelId="{4226D4D6-666C-4693-9801-DC88BFECD6EC}" type="presParOf" srcId="{7D66DCFF-7320-465E-9C82-7FE984BD72A5}" destId="{F98C75D9-FEA1-4883-BEFD-F5EDD38CE02D}" srcOrd="4" destOrd="0" presId="urn:microsoft.com/office/officeart/2009/layout/CircleArrowProcess"/>
    <dgm:cxn modelId="{4EF48B77-18CA-4947-81C7-0213A1873026}" type="presParOf" srcId="{F98C75D9-FEA1-4883-BEFD-F5EDD38CE02D}" destId="{5C392830-3FC3-4B02-BF4B-4BE43F45C536}" srcOrd="0" destOrd="0" presId="urn:microsoft.com/office/officeart/2009/layout/CircleArrowProcess"/>
    <dgm:cxn modelId="{C6598844-6B8A-42A4-A17D-3AEF8081234E}" type="presParOf" srcId="{7D66DCFF-7320-465E-9C82-7FE984BD72A5}" destId="{F0704FC9-9E69-413D-B9E7-8233EE0C7DC4}" srcOrd="5"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106031-795E-48D6-ADFA-F83EA21EA621}">
      <dsp:nvSpPr>
        <dsp:cNvPr id="0" name=""/>
        <dsp:cNvSpPr/>
      </dsp:nvSpPr>
      <dsp:spPr>
        <a:xfrm>
          <a:off x="1302459" y="0"/>
          <a:ext cx="1376924" cy="1377133"/>
        </a:xfrm>
        <a:prstGeom prst="circularArrow">
          <a:avLst>
            <a:gd name="adj1" fmla="val 10980"/>
            <a:gd name="adj2" fmla="val 1142322"/>
            <a:gd name="adj3" fmla="val 4500000"/>
            <a:gd name="adj4" fmla="val 10800000"/>
            <a:gd name="adj5" fmla="val 125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E2F1F0C-B7EE-484E-9321-3353DA91571C}">
      <dsp:nvSpPr>
        <dsp:cNvPr id="0" name=""/>
        <dsp:cNvSpPr/>
      </dsp:nvSpPr>
      <dsp:spPr>
        <a:xfrm>
          <a:off x="1606805" y="497187"/>
          <a:ext cx="765130" cy="3824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dirty="0"/>
            <a:t>Adobe ETLA Deployment Forecast Tool</a:t>
          </a:r>
          <a:endParaRPr lang="en-CA" sz="800" kern="1200" dirty="0"/>
        </a:p>
      </dsp:txBody>
      <dsp:txXfrm>
        <a:off x="1606805" y="497187"/>
        <a:ext cx="765130" cy="382473"/>
      </dsp:txXfrm>
    </dsp:sp>
    <dsp:sp modelId="{744D3B9B-FB5E-46AD-9F5B-75F8EDF94F61}">
      <dsp:nvSpPr>
        <dsp:cNvPr id="0" name=""/>
        <dsp:cNvSpPr/>
      </dsp:nvSpPr>
      <dsp:spPr>
        <a:xfrm>
          <a:off x="920023" y="791265"/>
          <a:ext cx="1376924" cy="1377133"/>
        </a:xfrm>
        <a:prstGeom prst="leftCircularArrow">
          <a:avLst>
            <a:gd name="adj1" fmla="val 10980"/>
            <a:gd name="adj2" fmla="val 1142322"/>
            <a:gd name="adj3" fmla="val 6300000"/>
            <a:gd name="adj4" fmla="val 18900000"/>
            <a:gd name="adj5" fmla="val 125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D143CDA-E7EB-4060-90C7-AFBAC26A6593}">
      <dsp:nvSpPr>
        <dsp:cNvPr id="0" name=""/>
        <dsp:cNvSpPr/>
      </dsp:nvSpPr>
      <dsp:spPr>
        <a:xfrm>
          <a:off x="1225920" y="1293029"/>
          <a:ext cx="765130" cy="3824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CA" sz="800" kern="1200" dirty="0"/>
            <a:t>Adobe ETLA Forecasted Cost and Benefits</a:t>
          </a:r>
        </a:p>
      </dsp:txBody>
      <dsp:txXfrm>
        <a:off x="1225920" y="1293029"/>
        <a:ext cx="765130" cy="382473"/>
      </dsp:txXfrm>
    </dsp:sp>
    <dsp:sp modelId="{5C392830-3FC3-4B02-BF4B-4BE43F45C536}">
      <dsp:nvSpPr>
        <dsp:cNvPr id="0" name=""/>
        <dsp:cNvSpPr/>
      </dsp:nvSpPr>
      <dsp:spPr>
        <a:xfrm>
          <a:off x="1400460" y="1677219"/>
          <a:ext cx="1182991" cy="1183465"/>
        </a:xfrm>
        <a:prstGeom prst="blockArc">
          <a:avLst>
            <a:gd name="adj1" fmla="val 13500000"/>
            <a:gd name="adj2" fmla="val 10800000"/>
            <a:gd name="adj3" fmla="val 1274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0704FC9-9E69-413D-B9E7-8233EE0C7DC4}">
      <dsp:nvSpPr>
        <dsp:cNvPr id="0" name=""/>
        <dsp:cNvSpPr/>
      </dsp:nvSpPr>
      <dsp:spPr>
        <a:xfrm>
          <a:off x="1608615" y="2090016"/>
          <a:ext cx="765130" cy="3824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CA" sz="800" kern="1200" dirty="0"/>
            <a:t>Adobe ETLA vs. VIP Pricing Table </a:t>
          </a:r>
        </a:p>
      </dsp:txBody>
      <dsp:txXfrm>
        <a:off x="1608615" y="2090016"/>
        <a:ext cx="765130" cy="382473"/>
      </dsp:txXfrm>
    </dsp:sp>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006EA4-D462-4253-8FC7-D35175043F19}" type="datetimeFigureOut">
              <a:rPr lang="en-US" smtClean="0"/>
              <a:t>7/18/2022</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1B6C9-DAE3-4E7B-AB3C-9473EC02D78D}" type="datetimeFigureOut">
              <a:rPr lang="en-US" smtClean="0"/>
              <a:t>7/18/2022</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719315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3</a:t>
            </a:fld>
            <a:endParaRPr lang="en-US" dirty="0"/>
          </a:p>
        </p:txBody>
      </p:sp>
    </p:spTree>
    <p:extLst>
      <p:ext uri="{BB962C8B-B14F-4D97-AF65-F5344CB8AC3E}">
        <p14:creationId xmlns:p14="http://schemas.microsoft.com/office/powerpoint/2010/main" val="38798466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4</a:t>
            </a:fld>
            <a:endParaRPr lang="en-US" dirty="0"/>
          </a:p>
        </p:txBody>
      </p:sp>
    </p:spTree>
    <p:extLst>
      <p:ext uri="{BB962C8B-B14F-4D97-AF65-F5344CB8AC3E}">
        <p14:creationId xmlns:p14="http://schemas.microsoft.com/office/powerpoint/2010/main" val="12255891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10</a:t>
            </a:fld>
            <a:endParaRPr lang="en-US" dirty="0"/>
          </a:p>
        </p:txBody>
      </p:sp>
    </p:spTree>
    <p:extLst>
      <p:ext uri="{BB962C8B-B14F-4D97-AF65-F5344CB8AC3E}">
        <p14:creationId xmlns:p14="http://schemas.microsoft.com/office/powerpoint/2010/main" val="12644193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wmf"/><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3510" y="6090046"/>
            <a:ext cx="9140490" cy="767954"/>
            <a:chOff x="3510" y="6090046"/>
            <a:chExt cx="9140490" cy="767954"/>
          </a:xfrm>
        </p:grpSpPr>
        <p:sp>
          <p:nvSpPr>
            <p:cNvPr id="29" name="Rectangle 28"/>
            <p:cNvSpPr/>
            <p:nvPr/>
          </p:nvSpPr>
          <p:spPr>
            <a:xfrm>
              <a:off x="3510" y="6090046"/>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1997-2018 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a:t>Headline (Georgia, 28pt)</a:t>
            </a:r>
            <a:endParaRPr lang="en-CA"/>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a:t>Subhead (Arial, 14pt)</a:t>
            </a:r>
          </a:p>
        </p:txBody>
      </p:sp>
    </p:spTree>
    <p:extLst>
      <p:ext uri="{BB962C8B-B14F-4D97-AF65-F5344CB8AC3E}">
        <p14:creationId xmlns:p14="http://schemas.microsoft.com/office/powerpoint/2010/main" val="3544028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a:t>Case study title</a:t>
            </a:r>
            <a:endParaRPr lang="en-CA"/>
          </a:p>
        </p:txBody>
      </p:sp>
    </p:spTree>
    <p:extLst>
      <p:ext uri="{BB962C8B-B14F-4D97-AF65-F5344CB8AC3E}">
        <p14:creationId xmlns:p14="http://schemas.microsoft.com/office/powerpoint/2010/main" val="1924518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a:solidFill>
                  <a:schemeClr val="accent1"/>
                </a:solidFill>
              </a:rPr>
              <a:t>PHASE</a:t>
            </a:r>
          </a:p>
        </p:txBody>
      </p: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a:t>Replace with the title of your phase</a:t>
            </a:r>
            <a:endParaRPr lang="en-US"/>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a:t>#</a:t>
            </a:r>
            <a:endParaRPr lang="en-US"/>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4295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1997-2017 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rgbClr val="29475F"/>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a:t>Replace with Phase Title</a:t>
            </a:r>
            <a:endParaRPr lang="en-US"/>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a:solidFill>
                  <a:schemeClr val="accent1"/>
                </a:solidFill>
              </a:rPr>
              <a:t>PHASE</a:t>
            </a: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a:t>#</a:t>
            </a:r>
            <a:endParaRPr lang="en-US"/>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a:t>Blueprint Title</a:t>
            </a:r>
          </a:p>
        </p:txBody>
      </p:sp>
    </p:spTree>
    <p:extLst>
      <p:ext uri="{BB962C8B-B14F-4D97-AF65-F5344CB8AC3E}">
        <p14:creationId xmlns:p14="http://schemas.microsoft.com/office/powerpoint/2010/main" val="21292351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as part of an 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a:solidFill>
                  <a:srgbClr val="FFFFFF"/>
                </a:solidFill>
              </a:rPr>
              <a:t>Book a workshop with our Info-Tech analysts:</a:t>
            </a:r>
          </a:p>
        </p:txBody>
      </p:sp>
    </p:spTree>
    <p:extLst>
      <p:ext uri="{BB962C8B-B14F-4D97-AF65-F5344CB8AC3E}">
        <p14:creationId xmlns:p14="http://schemas.microsoft.com/office/powerpoint/2010/main" val="824160603"/>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Executive Brief">
    <p:spTree>
      <p:nvGrpSpPr>
        <p:cNvPr id="1" name=""/>
        <p:cNvGrpSpPr/>
        <p:nvPr/>
      </p:nvGrpSpPr>
      <p:grpSpPr>
        <a:xfrm>
          <a:off x="0" y="0"/>
          <a:ext cx="0" cy="0"/>
          <a:chOff x="0" y="0"/>
          <a:chExt cx="0" cy="0"/>
        </a:xfrm>
      </p:grpSpPr>
      <p:sp>
        <p:nvSpPr>
          <p:cNvPr id="3" name="Rectangle 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Brief slide</a:t>
            </a:r>
            <a:endParaRPr lang="en-CA"/>
          </a:p>
        </p:txBody>
      </p:sp>
    </p:spTree>
    <p:extLst>
      <p:ext uri="{BB962C8B-B14F-4D97-AF65-F5344CB8AC3E}">
        <p14:creationId xmlns:p14="http://schemas.microsoft.com/office/powerpoint/2010/main" val="11582747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Executive Summary">
    <p:spTree>
      <p:nvGrpSpPr>
        <p:cNvPr id="1" name=""/>
        <p:cNvGrpSpPr/>
        <p:nvPr/>
      </p:nvGrpSpPr>
      <p:grpSpPr>
        <a:xfrm>
          <a:off x="0" y="0"/>
          <a:ext cx="0" cy="0"/>
          <a:chOff x="0" y="0"/>
          <a:chExt cx="0" cy="0"/>
        </a:xfrm>
      </p:grpSpPr>
      <p:sp>
        <p:nvSpPr>
          <p:cNvPr id="17" name="Rectangle 16"/>
          <p:cNvSpPr/>
          <p:nvPr userDrawn="1"/>
        </p:nvSpPr>
        <p:spPr>
          <a:xfrm>
            <a:off x="4157" y="-9146"/>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summary</a:t>
            </a:r>
          </a:p>
        </p:txBody>
      </p:sp>
      <p:sp>
        <p:nvSpPr>
          <p:cNvPr id="9" name="Rectangle 8"/>
          <p:cNvSpPr/>
          <p:nvPr userDrawn="1"/>
        </p:nvSpPr>
        <p:spPr>
          <a:xfrm>
            <a:off x="255868" y="419983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a:solidFill>
                  <a:srgbClr val="FFFFFF"/>
                </a:solidFill>
              </a:rPr>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rgbClr val="FFFFFF"/>
                </a:solidFill>
              </a:rPr>
              <a:t>Situation</a:t>
            </a:r>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solidFill>
                  <a:srgbClr val="FFFFFF"/>
                </a:solidFill>
              </a:rPr>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a:p>
        </p:txBody>
      </p:sp>
      <p:grpSp>
        <p:nvGrpSpPr>
          <p:cNvPr id="28" name="Group 27"/>
          <p:cNvGrpSpPr/>
          <p:nvPr/>
        </p:nvGrpSpPr>
        <p:grpSpPr>
          <a:xfrm>
            <a:off x="5736405" y="1210905"/>
            <a:ext cx="3084068" cy="285749"/>
            <a:chOff x="2267744" y="1844804"/>
            <a:chExt cx="3084068" cy="285749"/>
          </a:xfrm>
          <a:solidFill>
            <a:srgbClr val="B0C534"/>
          </a:solidFill>
        </p:grpSpPr>
        <p:sp>
          <p:nvSpPr>
            <p:cNvPr id="31" name="Round Same Side Corner Rectangle 97"/>
            <p:cNvSpPr/>
            <p:nvPr/>
          </p:nvSpPr>
          <p:spPr>
            <a:xfrm>
              <a:off x="2267744" y="1844804"/>
              <a:ext cx="3084068" cy="285749"/>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a:solidFill>
                    <a:srgbClr val="FFFFFF"/>
                  </a:solidFill>
                  <a:latin typeface="Georgia"/>
                </a:rPr>
                <a:t>Info-Tech Insight</a:t>
              </a:r>
            </a:p>
          </p:txBody>
        </p:sp>
        <p:pic>
          <p:nvPicPr>
            <p:cNvPr id="32" name="Picture 31" descr="insight-sm.wmf"/>
            <p:cNvPicPr>
              <a:picLocks noChangeAspect="1"/>
            </p:cNvPicPr>
            <p:nvPr/>
          </p:nvPicPr>
          <p:blipFill>
            <a:blip r:embed="rId2" cstate="print"/>
            <a:stretch>
              <a:fillRect/>
            </a:stretch>
          </p:blipFill>
          <p:spPr>
            <a:xfrm>
              <a:off x="5043623" y="1889932"/>
              <a:ext cx="240000" cy="180000"/>
            </a:xfrm>
            <a:prstGeom prst="rect">
              <a:avLst/>
            </a:prstGeom>
            <a:solidFill>
              <a:schemeClr val="accent2"/>
            </a:solidFill>
            <a:ln>
              <a:solidFill>
                <a:schemeClr val="accent2"/>
              </a:solidFill>
            </a:ln>
          </p:spPr>
        </p:pic>
      </p:grpSp>
      <p:pic>
        <p:nvPicPr>
          <p:cNvPr id="23" name="Picture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spTree>
    <p:extLst>
      <p:ext uri="{BB962C8B-B14F-4D97-AF65-F5344CB8AC3E}">
        <p14:creationId xmlns:p14="http://schemas.microsoft.com/office/powerpoint/2010/main" val="39246687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2 Small 1 Large">
    <p:spTree>
      <p:nvGrpSpPr>
        <p:cNvPr id="1" name=""/>
        <p:cNvGrpSpPr/>
        <p:nvPr/>
      </p:nvGrpSpPr>
      <p:grpSpPr>
        <a:xfrm>
          <a:off x="0" y="0"/>
          <a:ext cx="0" cy="0"/>
          <a:chOff x="0" y="0"/>
          <a:chExt cx="0" cy="0"/>
        </a:xfrm>
      </p:grpSpPr>
      <p:sp>
        <p:nvSpPr>
          <p:cNvPr id="15" name="Rectangle 14"/>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a:t>Deliverables Completed</a:t>
            </a:r>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a:t>Processes Optimized</a:t>
            </a:r>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a:t>Knowledge Gained</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a:t>Two small sections, one large</a:t>
            </a:r>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37270754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Header Activity Overview">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a:t>Page Header (Georgia, 24pt) </a:t>
            </a:r>
            <a:endParaRPr lang="en-CA"/>
          </a:p>
        </p:txBody>
      </p:sp>
      <p:sp>
        <p:nvSpPr>
          <p:cNvPr id="10" name="Rectangle 9"/>
          <p:cNvSpPr/>
          <p:nvPr userDrawn="1"/>
        </p:nvSpPr>
        <p:spPr>
          <a:xfrm>
            <a:off x="616688" y="1132006"/>
            <a:ext cx="8260611" cy="364691"/>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333333"/>
              </a:solidFill>
            </a:endParaRPr>
          </a:p>
        </p:txBody>
      </p:sp>
      <p:grpSp>
        <p:nvGrpSpPr>
          <p:cNvPr id="11" name="Group 10"/>
          <p:cNvGrpSpPr/>
          <p:nvPr userDrawn="1"/>
        </p:nvGrpSpPr>
        <p:grpSpPr>
          <a:xfrm>
            <a:off x="251520" y="1132007"/>
            <a:ext cx="365168" cy="364690"/>
            <a:chOff x="6939668" y="197732"/>
            <a:chExt cx="777916" cy="785348"/>
          </a:xfrm>
          <a:solidFill>
            <a:srgbClr val="243F54"/>
          </a:solidFill>
        </p:grpSpPr>
        <p:sp>
          <p:nvSpPr>
            <p:cNvPr id="13" name="Rectangle 12"/>
            <p:cNvSpPr/>
            <p:nvPr/>
          </p:nvSpPr>
          <p:spPr>
            <a:xfrm>
              <a:off x="6939668" y="197732"/>
              <a:ext cx="777916" cy="785348"/>
            </a:xfrm>
            <a:prstGeom prst="rect">
              <a:avLst/>
            </a:prstGeom>
            <a:grpFill/>
            <a:ln>
              <a:solidFill>
                <a:srgbClr val="243F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14" name="Picture 13" descr="on-site-workshops.png"/>
            <p:cNvPicPr>
              <a:picLocks noChangeAspect="1"/>
            </p:cNvPicPr>
            <p:nvPr/>
          </p:nvPicPr>
          <p:blipFill rotWithShape="1">
            <a:blip r:embed="rId2" cstate="print"/>
            <a:srcRect l="12204" t="22820" r="8463" b="22257"/>
            <a:stretch/>
          </p:blipFill>
          <p:spPr>
            <a:xfrm>
              <a:off x="6983446" y="336280"/>
              <a:ext cx="734136" cy="508248"/>
            </a:xfrm>
            <a:prstGeom prst="rect">
              <a:avLst/>
            </a:prstGeom>
            <a:grpFill/>
            <a:ln>
              <a:solidFill>
                <a:srgbClr val="243F54"/>
              </a:solidFill>
            </a:ln>
            <a:effectLst/>
          </p:spPr>
        </p:pic>
      </p:grpSp>
    </p:spTree>
    <p:extLst>
      <p:ext uri="{BB962C8B-B14F-4D97-AF65-F5344CB8AC3E}">
        <p14:creationId xmlns:p14="http://schemas.microsoft.com/office/powerpoint/2010/main" val="15295333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Header Workshop Activit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a:t>Page Header (Georgia, 24pt) </a:t>
            </a:r>
            <a:endParaRPr lang="en-CA"/>
          </a:p>
        </p:txBody>
      </p:sp>
      <p:sp>
        <p:nvSpPr>
          <p:cNvPr id="20" name="Rectangle 19"/>
          <p:cNvSpPr/>
          <p:nvPr userDrawn="1"/>
        </p:nvSpPr>
        <p:spPr>
          <a:xfrm>
            <a:off x="323528" y="1164090"/>
            <a:ext cx="8496944" cy="364691"/>
          </a:xfrm>
          <a:prstGeom prst="rect">
            <a:avLst/>
          </a:prstGeom>
          <a:solidFill>
            <a:srgbClr val="2576B7"/>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grpSp>
        <p:nvGrpSpPr>
          <p:cNvPr id="22" name="Group 21"/>
          <p:cNvGrpSpPr/>
          <p:nvPr userDrawn="1"/>
        </p:nvGrpSpPr>
        <p:grpSpPr>
          <a:xfrm>
            <a:off x="331100" y="1176588"/>
            <a:ext cx="343389" cy="339694"/>
            <a:chOff x="6986062" y="224644"/>
            <a:chExt cx="731520" cy="731520"/>
          </a:xfrm>
          <a:noFill/>
          <a:effectLst/>
        </p:grpSpPr>
        <p:sp>
          <p:nvSpPr>
            <p:cNvPr id="23" name="Rectangle 22"/>
            <p:cNvSpPr/>
            <p:nvPr/>
          </p:nvSpPr>
          <p:spPr>
            <a:xfrm>
              <a:off x="6986062" y="224644"/>
              <a:ext cx="731520" cy="7315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24" name="Picture 23"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grpFill/>
            <a:effectLst>
              <a:outerShdw blurRad="50800" dist="38100" dir="2700000" algn="tl" rotWithShape="0">
                <a:prstClr val="black">
                  <a:alpha val="40000"/>
                </a:prstClr>
              </a:outerShdw>
            </a:effectLst>
          </p:spPr>
        </p:pic>
      </p:grpSp>
      <p:sp>
        <p:nvSpPr>
          <p:cNvPr id="27" name="Text Placeholder 26"/>
          <p:cNvSpPr>
            <a:spLocks noGrp="1"/>
          </p:cNvSpPr>
          <p:nvPr>
            <p:ph type="body" sz="quarter" idx="10" hasCustomPrompt="1"/>
          </p:nvPr>
        </p:nvSpPr>
        <p:spPr>
          <a:xfrm>
            <a:off x="692948" y="1173398"/>
            <a:ext cx="445412"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a:t>#.#</a:t>
            </a:r>
          </a:p>
        </p:txBody>
      </p:sp>
      <p:sp>
        <p:nvSpPr>
          <p:cNvPr id="28" name="Text Placeholder 26"/>
          <p:cNvSpPr>
            <a:spLocks noGrp="1"/>
          </p:cNvSpPr>
          <p:nvPr>
            <p:ph type="body" sz="quarter" idx="11" hasCustomPrompt="1"/>
          </p:nvPr>
        </p:nvSpPr>
        <p:spPr>
          <a:xfrm>
            <a:off x="1157097" y="1173398"/>
            <a:ext cx="7427054" cy="346075"/>
          </a:xfrm>
        </p:spPr>
        <p:txBody>
          <a:bodyPr anchor="ctr"/>
          <a:lstStyle>
            <a:lvl1pPr marL="0" indent="0">
              <a:buNone/>
              <a:defRPr sz="140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a:t>[Provide estimated time for workshop activity or other guidelines.]</a:t>
            </a:r>
          </a:p>
        </p:txBody>
      </p:sp>
    </p:spTree>
    <p:extLst>
      <p:ext uri="{BB962C8B-B14F-4D97-AF65-F5344CB8AC3E}">
        <p14:creationId xmlns:p14="http://schemas.microsoft.com/office/powerpoint/2010/main" val="32801089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Tool Pre-Work Head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a:t>Page Header (Georgia, 24pt) </a:t>
            </a:r>
            <a:endParaRPr lang="en-CA"/>
          </a:p>
        </p:txBody>
      </p:sp>
      <p:sp>
        <p:nvSpPr>
          <p:cNvPr id="8" name="Rectangle 7"/>
          <p:cNvSpPr/>
          <p:nvPr userDrawn="1"/>
        </p:nvSpPr>
        <p:spPr>
          <a:xfrm>
            <a:off x="323528" y="1164849"/>
            <a:ext cx="8496944" cy="364691"/>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pic>
        <p:nvPicPr>
          <p:cNvPr id="9" name="Picture 8" descr="best-practice-blueprints.png"/>
          <p:cNvPicPr>
            <a:picLocks noChangeAspect="1"/>
          </p:cNvPicPr>
          <p:nvPr userDrawn="1"/>
        </p:nvPicPr>
        <p:blipFill>
          <a:blip r:embed="rId2" cstate="print"/>
          <a:stretch>
            <a:fillRect/>
          </a:stretch>
        </p:blipFill>
        <p:spPr>
          <a:xfrm>
            <a:off x="334250" y="1175541"/>
            <a:ext cx="343307" cy="343307"/>
          </a:xfrm>
          <a:prstGeom prst="rect">
            <a:avLst/>
          </a:prstGeom>
          <a:solidFill>
            <a:srgbClr val="243F54"/>
          </a:solidFill>
          <a:effectLst/>
        </p:spPr>
      </p:pic>
      <p:sp>
        <p:nvSpPr>
          <p:cNvPr id="16" name="Text Placeholder 26"/>
          <p:cNvSpPr>
            <a:spLocks noGrp="1"/>
          </p:cNvSpPr>
          <p:nvPr>
            <p:ph type="body" sz="quarter" idx="10" hasCustomPrompt="1"/>
          </p:nvPr>
        </p:nvSpPr>
        <p:spPr>
          <a:xfrm>
            <a:off x="1194576" y="1174157"/>
            <a:ext cx="7420978"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a:t>[Tool Context]</a:t>
            </a:r>
          </a:p>
        </p:txBody>
      </p:sp>
      <p:sp>
        <p:nvSpPr>
          <p:cNvPr id="15" name="Text Placeholder 26"/>
          <p:cNvSpPr>
            <a:spLocks noGrp="1"/>
          </p:cNvSpPr>
          <p:nvPr>
            <p:ph type="body" sz="quarter" idx="11" hasCustomPrompt="1"/>
          </p:nvPr>
        </p:nvSpPr>
        <p:spPr>
          <a:xfrm>
            <a:off x="684997" y="1174157"/>
            <a:ext cx="445412"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a:t>#.#</a:t>
            </a:r>
          </a:p>
        </p:txBody>
      </p:sp>
    </p:spTree>
    <p:extLst>
      <p:ext uri="{BB962C8B-B14F-4D97-AF65-F5344CB8AC3E}">
        <p14:creationId xmlns:p14="http://schemas.microsoft.com/office/powerpoint/2010/main" val="3346923594"/>
      </p:ext>
    </p:extLst>
  </p:cSld>
  <p:clrMapOvr>
    <a:masterClrMapping/>
  </p:clrMapOvr>
  <p:extLst>
    <p:ext uri="{DCECCB84-F9BA-43D5-87BE-67443E8EF086}">
      <p15:sldGuideLst xmlns:p15="http://schemas.microsoft.com/office/powerpoint/2012/main">
        <p15:guide id="1" orient="horz" pos="913">
          <p15:clr>
            <a:srgbClr val="FBAE40"/>
          </p15:clr>
        </p15:guide>
        <p15:guide id="2" pos="288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a:t>Executive Brief slide</a:t>
            </a:r>
            <a:endParaRPr lang="en-CA"/>
          </a:p>
        </p:txBody>
      </p:sp>
    </p:spTree>
    <p:extLst>
      <p:ext uri="{BB962C8B-B14F-4D97-AF65-F5344CB8AC3E}">
        <p14:creationId xmlns:p14="http://schemas.microsoft.com/office/powerpoint/2010/main" val="36114073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a:t>Case study title</a:t>
            </a:r>
            <a:endParaRPr lang="en-CA"/>
          </a:p>
        </p:txBody>
      </p:sp>
    </p:spTree>
    <p:extLst>
      <p:ext uri="{BB962C8B-B14F-4D97-AF65-F5344CB8AC3E}">
        <p14:creationId xmlns:p14="http://schemas.microsoft.com/office/powerpoint/2010/main" val="19782221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a:solidFill>
                  <a:srgbClr val="29475F"/>
                </a:solidFill>
              </a:rPr>
              <a:t>PHASE</a:t>
            </a: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a:t>Replace with the title of your phase</a:t>
            </a:r>
            <a:endParaRPr lang="en-US"/>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a:t>#</a:t>
            </a:r>
            <a:endParaRPr lang="en-US"/>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94825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1997-2016 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rgbClr val="29475F"/>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a:t>Replace with Phase Title</a:t>
            </a:r>
            <a:endParaRPr lang="en-US"/>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a:solidFill>
                  <a:srgbClr val="29475F"/>
                </a:solidFill>
              </a:rPr>
              <a:t>PHASE</a:t>
            </a: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a:t>#</a:t>
            </a:r>
            <a:endParaRPr lang="en-US"/>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a:t>Blueprint Title</a:t>
            </a:r>
          </a:p>
        </p:txBody>
      </p:sp>
    </p:spTree>
    <p:extLst>
      <p:ext uri="{BB962C8B-B14F-4D97-AF65-F5344CB8AC3E}">
        <p14:creationId xmlns:p14="http://schemas.microsoft.com/office/powerpoint/2010/main" val="17253708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Blue slide intro">
    <p:bg>
      <p:bgPr>
        <a:solidFill>
          <a:srgbClr val="CBDBE7"/>
        </a:solidFill>
        <a:effectLst/>
      </p:bgPr>
    </p:bg>
    <p:spTree>
      <p:nvGrpSpPr>
        <p:cNvPr id="1" name=""/>
        <p:cNvGrpSpPr/>
        <p:nvPr/>
      </p:nvGrpSpPr>
      <p:grpSpPr>
        <a:xfrm>
          <a:off x="0" y="0"/>
          <a:ext cx="0" cy="0"/>
          <a:chOff x="0" y="0"/>
          <a:chExt cx="0" cy="0"/>
        </a:xfrm>
      </p:grpSpPr>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Rectangle 8"/>
          <p:cNvSpPr/>
          <p:nvPr userDrawn="1"/>
        </p:nvSpPr>
        <p:spPr>
          <a:xfrm>
            <a:off x="257182" y="3086541"/>
            <a:ext cx="8676000" cy="307777"/>
          </a:xfrm>
          <a:prstGeom prst="rect">
            <a:avLst/>
          </a:prstGeom>
          <a:solidFill>
            <a:srgbClr val="243F54"/>
          </a:solidFill>
        </p:spPr>
        <p:txBody>
          <a:bodyPr wrap="square">
            <a:spAutoFit/>
          </a:bodyPr>
          <a:lstStyle/>
          <a:p>
            <a:r>
              <a:rPr lang="en-US" sz="1400" b="1" dirty="0">
                <a:solidFill>
                  <a:srgbClr val="FFFFFF"/>
                </a:solidFill>
              </a:rPr>
              <a:t>The following are sample activities that will be conducted by Info-Tech analysts with your team:</a:t>
            </a:r>
          </a:p>
        </p:txBody>
      </p:sp>
      <p:sp>
        <p:nvSpPr>
          <p:cNvPr id="15" name="TextBox 14"/>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a:solidFill>
                  <a:srgbClr val="FFFFFF"/>
                </a:solidFill>
              </a:rPr>
              <a:t>Book a workshop with our Info-Tech analysts:</a:t>
            </a:r>
          </a:p>
        </p:txBody>
      </p:sp>
      <p:sp>
        <p:nvSpPr>
          <p:cNvPr id="16"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as part of an Info-Tech workshop</a:t>
            </a:r>
            <a:endParaRPr lang="en-CA" dirty="0">
              <a:solidFill>
                <a:srgbClr val="333333"/>
              </a:solidFill>
            </a:endParaRPr>
          </a:p>
        </p:txBody>
      </p:sp>
    </p:spTree>
    <p:extLst>
      <p:ext uri="{BB962C8B-B14F-4D97-AF65-F5344CB8AC3E}">
        <p14:creationId xmlns:p14="http://schemas.microsoft.com/office/powerpoint/2010/main" val="4275186559"/>
      </p:ext>
    </p:extLst>
  </p:cSld>
  <p:clrMapOvr>
    <a:masterClrMapping/>
  </p:clrMapOvr>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as part of an 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a:solidFill>
                  <a:srgbClr val="FFFFFF"/>
                </a:solidFill>
              </a:rPr>
              <a:t>Book a workshop with our Info-Tech analysts:</a:t>
            </a:r>
          </a:p>
        </p:txBody>
      </p:sp>
    </p:spTree>
    <p:extLst>
      <p:ext uri="{BB962C8B-B14F-4D97-AF65-F5344CB8AC3E}">
        <p14:creationId xmlns:p14="http://schemas.microsoft.com/office/powerpoint/2010/main" val="368679510"/>
      </p:ext>
    </p:extLst>
  </p:cSld>
  <p:clrMapOvr>
    <a:masterClrMapping/>
  </p:clrMapOvr>
  <p:hf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Header / Bod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12pt)</a:t>
            </a:r>
          </a:p>
          <a:p>
            <a:pPr lvl="1"/>
            <a:r>
              <a:rPr lang="en-US" dirty="0"/>
              <a:t>Second Level (Arial, 12pt)</a:t>
            </a:r>
          </a:p>
          <a:p>
            <a:pPr lvl="2"/>
            <a:r>
              <a:rPr lang="en-US" dirty="0"/>
              <a:t>Third Level (Arial, 12pt)</a:t>
            </a:r>
          </a:p>
          <a:p>
            <a:pPr lvl="3"/>
            <a:r>
              <a:rPr lang="en-US" dirty="0"/>
              <a:t>Forth Level (Arial, 12pt)</a:t>
            </a:r>
          </a:p>
        </p:txBody>
      </p:sp>
      <p:cxnSp>
        <p:nvCxnSpPr>
          <p:cNvPr id="5" name="Straight Connector 4"/>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3444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a:t>Page Header (Georgia, 24pt) </a:t>
            </a:r>
            <a:endParaRPr lang="en-CA"/>
          </a:p>
        </p:txBody>
      </p:sp>
    </p:spTree>
    <p:extLst>
      <p:ext uri="{BB962C8B-B14F-4D97-AF65-F5344CB8AC3E}">
        <p14:creationId xmlns:p14="http://schemas.microsoft.com/office/powerpoint/2010/main" val="477908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a:t>Page Header (Georgia, 24pt) </a:t>
            </a:r>
            <a:endParaRPr lang="en-CA"/>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a:t>#</a:t>
            </a:r>
          </a:p>
        </p:txBody>
      </p:sp>
    </p:spTree>
    <p:extLst>
      <p:ext uri="{BB962C8B-B14F-4D97-AF65-F5344CB8AC3E}">
        <p14:creationId xmlns:p14="http://schemas.microsoft.com/office/powerpoint/2010/main" val="2841109890"/>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2778"/>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a:t>Page header </a:t>
            </a:r>
            <a:endParaRPr lang="en-CA"/>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a:t>First Level (Arial, 14pt)</a:t>
            </a:r>
          </a:p>
          <a:p>
            <a:pPr lvl="1"/>
            <a:r>
              <a:rPr lang="en-US"/>
              <a:t>Second Level (Arial, 14pt)</a:t>
            </a:r>
          </a:p>
          <a:p>
            <a:pPr lvl="2"/>
            <a:r>
              <a:rPr lang="en-US"/>
              <a:t>Third Level (Arial, 14pt)</a:t>
            </a:r>
          </a:p>
          <a:p>
            <a:pPr lvl="3"/>
            <a:r>
              <a:rPr lang="en-US"/>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Assist:</a:t>
            </a:r>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a:t>First Level (Arial, 14pt)</a:t>
            </a:r>
          </a:p>
          <a:p>
            <a:pPr lvl="1"/>
            <a:r>
              <a:rPr lang="en-US"/>
              <a:t>Second Level (Arial, 14pt)</a:t>
            </a:r>
          </a:p>
          <a:p>
            <a:pPr lvl="2"/>
            <a:r>
              <a:rPr lang="en-US"/>
              <a:t>Third Level (Arial, 14pt)</a:t>
            </a:r>
          </a:p>
          <a:p>
            <a:pPr lvl="3"/>
            <a:r>
              <a:rPr lang="en-US"/>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a:t>First Level (Arial, 14pt)</a:t>
            </a:r>
          </a:p>
          <a:p>
            <a:pPr lvl="1"/>
            <a:r>
              <a:rPr lang="en-US"/>
              <a:t>Second Level (Arial, 14pt)</a:t>
            </a:r>
          </a:p>
          <a:p>
            <a:pPr lvl="2"/>
            <a:r>
              <a:rPr lang="en-US"/>
              <a:t>Third Level (Arial, 14pt)</a:t>
            </a:r>
          </a:p>
          <a:p>
            <a:pPr lvl="3"/>
            <a:r>
              <a:rPr lang="en-US"/>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a:t>First Level (Arial, 14pt)</a:t>
            </a:r>
          </a:p>
          <a:p>
            <a:pPr lvl="1"/>
            <a:r>
              <a:rPr lang="en-US"/>
              <a:t>Second Level (Arial, 14pt)</a:t>
            </a:r>
          </a:p>
          <a:p>
            <a:pPr lvl="2"/>
            <a:r>
              <a:rPr lang="en-US"/>
              <a:t>Third Level (Arial, 14pt)</a:t>
            </a:r>
          </a:p>
          <a:p>
            <a:pPr lvl="3"/>
            <a:r>
              <a:rPr lang="en-US"/>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Also Assist:</a:t>
            </a:r>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Them:</a:t>
            </a:r>
          </a:p>
        </p:txBody>
      </p:sp>
    </p:spTree>
    <p:extLst>
      <p:ext uri="{BB962C8B-B14F-4D97-AF65-F5344CB8AC3E}">
        <p14:creationId xmlns:p14="http://schemas.microsoft.com/office/powerpoint/2010/main" val="814660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7" name="Rectangle 16"/>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summary</a:t>
            </a:r>
          </a:p>
        </p:txBody>
      </p:sp>
      <p:sp>
        <p:nvSpPr>
          <p:cNvPr id="9" name="Rectangle 8"/>
          <p:cNvSpPr/>
          <p:nvPr userDrawn="1"/>
        </p:nvSpPr>
        <p:spPr>
          <a:xfrm>
            <a:off x="255868" y="4535479"/>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Situation</a:t>
            </a:r>
          </a:p>
        </p:txBody>
      </p:sp>
      <p:sp>
        <p:nvSpPr>
          <p:cNvPr id="11" name="Rectangle 10"/>
          <p:cNvSpPr/>
          <p:nvPr userDrawn="1"/>
        </p:nvSpPr>
        <p:spPr>
          <a:xfrm>
            <a:off x="255868" y="2610781"/>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userDrawn="1">
            <p:ph type="body" sz="quarter" idx="10"/>
          </p:nvPr>
        </p:nvSpPr>
        <p:spPr>
          <a:xfrm>
            <a:off x="247848" y="1555912"/>
            <a:ext cx="5257800" cy="1078992"/>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21" name="Text Placeholder 19"/>
          <p:cNvSpPr>
            <a:spLocks noGrp="1"/>
          </p:cNvSpPr>
          <p:nvPr userDrawn="1">
            <p:ph type="body" sz="quarter" idx="11"/>
          </p:nvPr>
        </p:nvSpPr>
        <p:spPr>
          <a:xfrm>
            <a:off x="247848" y="2922634"/>
            <a:ext cx="5257800" cy="107698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22" name="Text Placeholder 19"/>
          <p:cNvSpPr>
            <a:spLocks noGrp="1"/>
          </p:cNvSpPr>
          <p:nvPr userDrawn="1">
            <p:ph type="body" sz="quarter" idx="12"/>
          </p:nvPr>
        </p:nvSpPr>
        <p:spPr>
          <a:xfrm>
            <a:off x="255868" y="4409913"/>
            <a:ext cx="8623607" cy="1808438"/>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96225" y="4580642"/>
            <a:ext cx="206861" cy="206861"/>
          </a:xfrm>
          <a:prstGeom prst="rect">
            <a:avLst/>
          </a:prstGeom>
        </p:spPr>
      </p:pic>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217484" y="2659297"/>
            <a:ext cx="211099" cy="211099"/>
          </a:xfrm>
          <a:prstGeom prst="rect">
            <a:avLst/>
          </a:prstGeom>
        </p:spPr>
      </p:pic>
      <p:pic>
        <p:nvPicPr>
          <p:cNvPr id="18" name="Picture 17"/>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737241" y="1193374"/>
            <a:ext cx="3096774" cy="286513"/>
          </a:xfrm>
          <a:prstGeom prst="rect">
            <a:avLst/>
          </a:prstGeom>
        </p:spPr>
      </p:pic>
    </p:spTree>
    <p:extLst>
      <p:ext uri="{BB962C8B-B14F-4D97-AF65-F5344CB8AC3E}">
        <p14:creationId xmlns:p14="http://schemas.microsoft.com/office/powerpoint/2010/main" val="3355300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0" name="Rectangle 9"/>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a:t>Three sections</a:t>
            </a:r>
          </a:p>
        </p:txBody>
      </p:sp>
      <p:sp>
        <p:nvSpPr>
          <p:cNvPr id="13" name="Text Placeholder 12"/>
          <p:cNvSpPr>
            <a:spLocks noGrp="1"/>
          </p:cNvSpPr>
          <p:nvPr>
            <p:ph type="body" sz="quarter" idx="13"/>
          </p:nvPr>
        </p:nvSpPr>
        <p:spPr>
          <a:xfrm>
            <a:off x="266219" y="1546727"/>
            <a:ext cx="8595360" cy="13843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1156219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5" name="Rectangle 14"/>
          <p:cNvSpPr/>
          <p:nvPr userDrawn="1"/>
        </p:nvSpPr>
        <p:spPr>
          <a:xfrm>
            <a:off x="-4764" y="-690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Text Placeholder 20"/>
          <p:cNvSpPr>
            <a:spLocks noGrp="1"/>
          </p:cNvSpPr>
          <p:nvPr>
            <p:ph type="body" sz="quarter" idx="12"/>
          </p:nvPr>
        </p:nvSpPr>
        <p:spPr>
          <a:xfrm>
            <a:off x="269541" y="3828494"/>
            <a:ext cx="8615844" cy="320040"/>
          </a:xfrm>
          <a:solidFill>
            <a:srgbClr val="243F54"/>
          </a:solidFill>
        </p:spPr>
        <p:txBody>
          <a:bodyPr/>
          <a:lstStyle>
            <a:lvl1pPr marL="0" indent="0">
              <a:defRPr sz="1400" b="1">
                <a:solidFill>
                  <a:schemeClr val="bg1"/>
                </a:solidFill>
              </a:defRPr>
            </a:lvl1pPr>
          </a:lstStyle>
          <a:p>
            <a:pPr marL="0" indent="0">
              <a:buNone/>
            </a:pPr>
            <a:r>
              <a:rPr lang="en-US"/>
              <a:t>Deliverables Completed</a:t>
            </a:r>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a:t>Processes Optimized</a:t>
            </a:r>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a:t>Knowledge Gained</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a:t>Two small sections, one large</a:t>
            </a:r>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21" name="Text Placeholder 18"/>
          <p:cNvSpPr>
            <a:spLocks noGrp="1"/>
          </p:cNvSpPr>
          <p:nvPr>
            <p:ph type="body" sz="quarter" idx="15"/>
          </p:nvPr>
        </p:nvSpPr>
        <p:spPr>
          <a:xfrm>
            <a:off x="261455" y="4161488"/>
            <a:ext cx="8615844" cy="2183165"/>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3525063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2392099"/>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First Level</a:t>
            </a:r>
          </a:p>
          <a:p>
            <a:pPr lvl="1"/>
            <a:r>
              <a:rPr lang="en-US"/>
              <a:t>Second Level</a:t>
            </a:r>
          </a:p>
          <a:p>
            <a:pPr lvl="2"/>
            <a:r>
              <a:rPr lang="en-US"/>
              <a:t>Third Level</a:t>
            </a:r>
          </a:p>
          <a:p>
            <a:pPr lvl="3"/>
            <a:r>
              <a:rPr lang="en-US"/>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a:solidFill>
                  <a:srgbClr val="FFFFFF"/>
                </a:solidFill>
              </a:rPr>
              <a:t>Info-Tech Research Group</a:t>
            </a: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65" r:id="rId2"/>
    <p:sldLayoutId id="2147483699" r:id="rId3"/>
    <p:sldLayoutId id="2147483702" r:id="rId4"/>
    <p:sldLayoutId id="2147483706" r:id="rId5"/>
    <p:sldLayoutId id="2147483721" r:id="rId6"/>
    <p:sldLayoutId id="2147483710" r:id="rId7"/>
    <p:sldLayoutId id="2147483711" r:id="rId8"/>
    <p:sldLayoutId id="2147483726" r:id="rId9"/>
    <p:sldLayoutId id="2147483764" r:id="rId10"/>
    <p:sldLayoutId id="2147483762" r:id="rId11"/>
    <p:sldLayoutId id="2147483761" r:id="rId12"/>
    <p:sldLayoutId id="2147483763" r:id="rId13"/>
    <p:sldLayoutId id="2147483769" r:id="rId14"/>
    <p:sldLayoutId id="2147483773" r:id="rId15"/>
    <p:sldLayoutId id="2147483775" r:id="rId16"/>
    <p:sldLayoutId id="2147483778" r:id="rId17"/>
    <p:sldLayoutId id="2147483779" r:id="rId18"/>
    <p:sldLayoutId id="2147483780" r:id="rId19"/>
    <p:sldLayoutId id="2147483781" r:id="rId20"/>
    <p:sldLayoutId id="2147483782" r:id="rId21"/>
    <p:sldLayoutId id="2147483783" r:id="rId22"/>
    <p:sldLayoutId id="2147483784" r:id="rId23"/>
    <p:sldLayoutId id="2147483785" r:id="rId24"/>
    <p:sldLayoutId id="2147483791" r:id="rId25"/>
  </p:sldLayoutIdLst>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5" Type="http://schemas.openxmlformats.org/officeDocument/2006/relationships/hyperlink" Target="https://www.adobe.com/content/dam/acom/en/investor-relations/pdfs/ADBE-Investor-Presentation-October2017.pdf" TargetMode="External"/><Relationship Id="rId4" Type="http://schemas.openxmlformats.org/officeDocument/2006/relationships/image" Target="../media/image18.png"/></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9.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a:xfrm>
            <a:off x="774700" y="2661691"/>
            <a:ext cx="7454900" cy="655267"/>
          </a:xfrm>
        </p:spPr>
        <p:txBody>
          <a:bodyPr/>
          <a:lstStyle/>
          <a:p>
            <a:r>
              <a:rPr lang="en-US" dirty="0"/>
              <a:t>Master the Secrets of Adobe’s Creative Cloud Contracts to Right-Size Your Adobe Spend</a:t>
            </a:r>
          </a:p>
        </p:txBody>
      </p:sp>
      <p:sp>
        <p:nvSpPr>
          <p:cNvPr id="5" name="Tagline"/>
          <p:cNvSpPr>
            <a:spLocks noGrp="1"/>
          </p:cNvSpPr>
          <p:nvPr>
            <p:ph type="body" sz="quarter" idx="16"/>
          </p:nvPr>
        </p:nvSpPr>
        <p:spPr>
          <a:xfrm>
            <a:off x="774700" y="3618363"/>
            <a:ext cx="7467600" cy="508000"/>
          </a:xfrm>
        </p:spPr>
        <p:txBody>
          <a:bodyPr/>
          <a:lstStyle/>
          <a:p>
            <a:r>
              <a:rPr lang="en-US" dirty="0">
                <a:cs typeface="Roboto Slab Bold"/>
              </a:rPr>
              <a:t>Learn the essential steps to avoid overspending and to maximize negotiation leverage with Adobe. </a:t>
            </a:r>
            <a:endParaRPr lang="en-US" dirty="0"/>
          </a:p>
        </p:txBody>
      </p:sp>
      <p:pic>
        <p:nvPicPr>
          <p:cNvPr id="6" name="Picture 5"/>
          <p:cNvPicPr>
            <a:picLocks noChangeAspect="1"/>
          </p:cNvPicPr>
          <p:nvPr/>
        </p:nvPicPr>
        <p:blipFill>
          <a:blip r:embed="rId3"/>
          <a:stretch>
            <a:fillRect/>
          </a:stretch>
        </p:blipFill>
        <p:spPr>
          <a:xfrm>
            <a:off x="6745672" y="4122656"/>
            <a:ext cx="2280102" cy="1798476"/>
          </a:xfrm>
          <a:prstGeom prst="rect">
            <a:avLst/>
          </a:prstGeom>
        </p:spPr>
      </p:pic>
    </p:spTree>
    <p:extLst>
      <p:ext uri="{BB962C8B-B14F-4D97-AF65-F5344CB8AC3E}">
        <p14:creationId xmlns:p14="http://schemas.microsoft.com/office/powerpoint/2010/main" val="13836946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436581799"/>
              </p:ext>
            </p:extLst>
          </p:nvPr>
        </p:nvGraphicFramePr>
        <p:xfrm>
          <a:off x="100551" y="2326369"/>
          <a:ext cx="8944715" cy="2748452"/>
        </p:xfrm>
        <a:graphic>
          <a:graphicData uri="http://schemas.openxmlformats.org/drawingml/2006/table">
            <a:tbl>
              <a:tblPr firstRow="1" bandRow="1">
                <a:tableStyleId>{5C22544A-7EE6-4342-B048-85BDC9FD1C3A}</a:tableStyleId>
              </a:tblPr>
              <a:tblGrid>
                <a:gridCol w="1192707">
                  <a:extLst>
                    <a:ext uri="{9D8B030D-6E8A-4147-A177-3AD203B41FA5}">
                      <a16:colId xmlns:a16="http://schemas.microsoft.com/office/drawing/2014/main" val="20000"/>
                    </a:ext>
                  </a:extLst>
                </a:gridCol>
                <a:gridCol w="1938002">
                  <a:extLst>
                    <a:ext uri="{9D8B030D-6E8A-4147-A177-3AD203B41FA5}">
                      <a16:colId xmlns:a16="http://schemas.microsoft.com/office/drawing/2014/main" val="20001"/>
                    </a:ext>
                  </a:extLst>
                </a:gridCol>
                <a:gridCol w="1938002">
                  <a:extLst>
                    <a:ext uri="{9D8B030D-6E8A-4147-A177-3AD203B41FA5}">
                      <a16:colId xmlns:a16="http://schemas.microsoft.com/office/drawing/2014/main" val="20002"/>
                    </a:ext>
                  </a:extLst>
                </a:gridCol>
                <a:gridCol w="1938002">
                  <a:extLst>
                    <a:ext uri="{9D8B030D-6E8A-4147-A177-3AD203B41FA5}">
                      <a16:colId xmlns:a16="http://schemas.microsoft.com/office/drawing/2014/main" val="20003"/>
                    </a:ext>
                  </a:extLst>
                </a:gridCol>
                <a:gridCol w="1938002">
                  <a:extLst>
                    <a:ext uri="{9D8B030D-6E8A-4147-A177-3AD203B41FA5}">
                      <a16:colId xmlns:a16="http://schemas.microsoft.com/office/drawing/2014/main" val="20004"/>
                    </a:ext>
                  </a:extLst>
                </a:gridCol>
              </a:tblGrid>
              <a:tr h="1205402">
                <a:tc>
                  <a:txBody>
                    <a:bodyPr/>
                    <a:lstStyle/>
                    <a:p>
                      <a:pPr algn="ctr"/>
                      <a:r>
                        <a:rPr lang="en-CA" sz="1000" dirty="0">
                          <a:solidFill>
                            <a:schemeClr val="bg1"/>
                          </a:solidFill>
                        </a:rPr>
                        <a:t>Best-Practice Toolkit</a:t>
                      </a: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43F54"/>
                    </a:solidFill>
                  </a:tcPr>
                </a:tc>
                <a:tc>
                  <a:txBody>
                    <a:bodyPr/>
                    <a:lstStyle/>
                    <a:p>
                      <a:pPr marL="171450" indent="-171450" algn="l" defTabSz="914400" rtl="0" eaLnBrk="1" latinLnBrk="0" hangingPunct="1">
                        <a:spcAft>
                          <a:spcPts val="600"/>
                        </a:spcAft>
                        <a:buSzPct val="150000"/>
                        <a:buFont typeface="Arial" panose="020B0604020202020204" pitchFamily="34" charset="0"/>
                        <a:buChar char="•"/>
                      </a:pPr>
                      <a:r>
                        <a:rPr lang="en-CA" sz="1000" b="0" kern="1200" dirty="0">
                          <a:solidFill>
                            <a:schemeClr val="tx1"/>
                          </a:solidFill>
                          <a:latin typeface="+mn-lt"/>
                          <a:ea typeface="+mn-ea"/>
                          <a:cs typeface="+mn-cs"/>
                        </a:rPr>
                        <a:t>Assess current state and align goals; review business feedback.</a:t>
                      </a:r>
                    </a:p>
                    <a:p>
                      <a:pPr marL="171450" indent="-171450" algn="l" defTabSz="914400" rtl="0" eaLnBrk="1" latinLnBrk="0" hangingPunct="1">
                        <a:spcAft>
                          <a:spcPts val="600"/>
                        </a:spcAft>
                        <a:buSzPct val="150000"/>
                        <a:buFont typeface="Arial" panose="020B0604020202020204" pitchFamily="34" charset="0"/>
                        <a:buChar char="•"/>
                      </a:pPr>
                      <a:r>
                        <a:rPr lang="en-CA" sz="1000" b="0" kern="1200" dirty="0">
                          <a:solidFill>
                            <a:schemeClr val="tx1"/>
                          </a:solidFill>
                          <a:latin typeface="+mn-lt"/>
                          <a:ea typeface="+mn-ea"/>
                          <a:cs typeface="+mn-cs"/>
                        </a:rPr>
                        <a:t>Interview key stakeholders to define business objectives and drivers.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171450" marR="0" lvl="0" indent="-171450" algn="l" defTabSz="914400" rtl="0" eaLnBrk="1" fontAlgn="auto" latinLnBrk="0" hangingPunct="1">
                        <a:lnSpc>
                          <a:spcPct val="100000"/>
                        </a:lnSpc>
                        <a:spcBef>
                          <a:spcPts val="0"/>
                        </a:spcBef>
                        <a:spcAft>
                          <a:spcPts val="600"/>
                        </a:spcAft>
                        <a:buClrTx/>
                        <a:buSzPct val="150000"/>
                        <a:buFont typeface="Arial" panose="020B0604020202020204" pitchFamily="34" charset="0"/>
                        <a:buChar char="•"/>
                        <a:tabLst/>
                        <a:defRPr/>
                      </a:pPr>
                      <a:r>
                        <a:rPr lang="en-CA" sz="1000" b="0" kern="1200" noProof="0" dirty="0">
                          <a:solidFill>
                            <a:schemeClr val="tx1"/>
                          </a:solidFill>
                          <a:latin typeface="+mn-lt"/>
                          <a:ea typeface="+mn-ea"/>
                          <a:cs typeface="+mn-cs"/>
                        </a:rPr>
                        <a:t>Review licensing options.</a:t>
                      </a:r>
                    </a:p>
                    <a:p>
                      <a:pPr marL="171450" marR="0" lvl="0" indent="-171450" algn="l" defTabSz="914400" rtl="0" eaLnBrk="1" fontAlgn="auto" latinLnBrk="0" hangingPunct="1">
                        <a:lnSpc>
                          <a:spcPct val="100000"/>
                        </a:lnSpc>
                        <a:spcBef>
                          <a:spcPts val="0"/>
                        </a:spcBef>
                        <a:spcAft>
                          <a:spcPts val="600"/>
                        </a:spcAft>
                        <a:buClrTx/>
                        <a:buSzPct val="150000"/>
                        <a:buFont typeface="Arial" panose="020B0604020202020204" pitchFamily="34" charset="0"/>
                        <a:buChar char="•"/>
                        <a:tabLst/>
                        <a:defRPr/>
                      </a:pPr>
                      <a:r>
                        <a:rPr lang="en-CA" sz="1000" b="0" kern="1200" noProof="0" dirty="0">
                          <a:solidFill>
                            <a:schemeClr val="tx1"/>
                          </a:solidFill>
                          <a:latin typeface="+mn-lt"/>
                          <a:ea typeface="+mn-ea"/>
                          <a:cs typeface="+mn-cs"/>
                        </a:rPr>
                        <a:t>Review licensing rules.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171450" marR="0" lvl="0" indent="-171450" algn="l" defTabSz="914400" rtl="0" eaLnBrk="1" fontAlgn="auto" latinLnBrk="0" hangingPunct="1">
                        <a:lnSpc>
                          <a:spcPct val="100000"/>
                        </a:lnSpc>
                        <a:spcBef>
                          <a:spcPts val="0"/>
                        </a:spcBef>
                        <a:spcAft>
                          <a:spcPts val="600"/>
                        </a:spcAft>
                        <a:buClrTx/>
                        <a:buSzPct val="150000"/>
                        <a:buFont typeface="Arial" panose="020B0604020202020204" pitchFamily="34" charset="0"/>
                        <a:buChar char="•"/>
                        <a:tabLst/>
                        <a:defRPr/>
                      </a:pPr>
                      <a:r>
                        <a:rPr lang="en-CA" sz="1000" b="0" kern="1200" dirty="0">
                          <a:solidFill>
                            <a:schemeClr val="tx1"/>
                          </a:solidFill>
                          <a:latin typeface="+mn-lt"/>
                          <a:ea typeface="+mn-ea"/>
                          <a:cs typeface="+mn-cs"/>
                        </a:rPr>
                        <a:t>Determine the ideal contract type.</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171450" marR="0" lvl="0" indent="-171450" algn="l" defTabSz="914400" rtl="0" eaLnBrk="1" fontAlgn="auto" latinLnBrk="0" hangingPunct="1">
                        <a:lnSpc>
                          <a:spcPct val="100000"/>
                        </a:lnSpc>
                        <a:spcBef>
                          <a:spcPts val="0"/>
                        </a:spcBef>
                        <a:spcAft>
                          <a:spcPts val="600"/>
                        </a:spcAft>
                        <a:buClrTx/>
                        <a:buSzPct val="150000"/>
                        <a:buFont typeface="Arial" panose="020B0604020202020204" pitchFamily="34" charset="0"/>
                        <a:buChar char="•"/>
                        <a:tabLst/>
                        <a:defRPr/>
                      </a:pPr>
                      <a:r>
                        <a:rPr lang="en-CA" sz="1000" b="0" kern="1200" dirty="0">
                          <a:solidFill>
                            <a:schemeClr val="tx1"/>
                          </a:solidFill>
                          <a:latin typeface="+mn-lt"/>
                          <a:ea typeface="+mn-ea"/>
                          <a:cs typeface="+mn-cs"/>
                        </a:rPr>
                        <a:t>Review final contract.</a:t>
                      </a:r>
                    </a:p>
                    <a:p>
                      <a:pPr marL="171450" marR="0" lvl="0" indent="-171450" algn="l" defTabSz="914400" rtl="0" eaLnBrk="1" fontAlgn="auto" latinLnBrk="0" hangingPunct="1">
                        <a:lnSpc>
                          <a:spcPct val="100000"/>
                        </a:lnSpc>
                        <a:spcBef>
                          <a:spcPts val="0"/>
                        </a:spcBef>
                        <a:spcAft>
                          <a:spcPts val="600"/>
                        </a:spcAft>
                        <a:buClrTx/>
                        <a:buSzPct val="150000"/>
                        <a:buFont typeface="Arial" panose="020B0604020202020204" pitchFamily="34" charset="0"/>
                        <a:buChar char="•"/>
                        <a:tabLst/>
                        <a:defRPr/>
                      </a:pPr>
                      <a:r>
                        <a:rPr lang="en-CA" sz="1000" b="0" kern="1200" dirty="0">
                          <a:solidFill>
                            <a:schemeClr val="tx1"/>
                          </a:solidFill>
                          <a:latin typeface="+mn-lt"/>
                          <a:ea typeface="+mn-ea"/>
                          <a:cs typeface="+mn-cs"/>
                        </a:rPr>
                        <a:t>Discuss negotiation points.</a:t>
                      </a:r>
                    </a:p>
                    <a:p>
                      <a:pPr marL="171450" marR="0" lvl="0" indent="-171450" algn="l" defTabSz="914400" rtl="0" eaLnBrk="1" fontAlgn="auto" latinLnBrk="0" hangingPunct="1">
                        <a:lnSpc>
                          <a:spcPct val="100000"/>
                        </a:lnSpc>
                        <a:spcBef>
                          <a:spcPts val="0"/>
                        </a:spcBef>
                        <a:spcAft>
                          <a:spcPts val="600"/>
                        </a:spcAft>
                        <a:buClrTx/>
                        <a:buSzPct val="150000"/>
                        <a:buFont typeface="Arial" panose="020B0604020202020204" pitchFamily="34" charset="0"/>
                        <a:buChar char="•"/>
                        <a:tabLst/>
                        <a:defRPr/>
                      </a:pPr>
                      <a:r>
                        <a:rPr lang="en-CA" sz="1000" b="0" kern="1200" dirty="0">
                          <a:solidFill>
                            <a:schemeClr val="tx1"/>
                          </a:solidFill>
                          <a:latin typeface="+mn-lt"/>
                          <a:ea typeface="+mn-ea"/>
                          <a:cs typeface="+mn-cs"/>
                        </a:rPr>
                        <a:t>License management.</a:t>
                      </a:r>
                    </a:p>
                    <a:p>
                      <a:pPr marL="171450" marR="0" lvl="0" indent="-171450" algn="l" defTabSz="914400" rtl="0" eaLnBrk="1" fontAlgn="auto" latinLnBrk="0" hangingPunct="1">
                        <a:lnSpc>
                          <a:spcPct val="100000"/>
                        </a:lnSpc>
                        <a:spcBef>
                          <a:spcPts val="0"/>
                        </a:spcBef>
                        <a:spcAft>
                          <a:spcPts val="600"/>
                        </a:spcAft>
                        <a:buClrTx/>
                        <a:buSzPct val="150000"/>
                        <a:buFont typeface="Arial" panose="020B0604020202020204" pitchFamily="34" charset="0"/>
                        <a:buChar char="•"/>
                        <a:tabLst/>
                        <a:defRPr/>
                      </a:pPr>
                      <a:r>
                        <a:rPr lang="en-CA" sz="1000" b="0" kern="1200" dirty="0">
                          <a:solidFill>
                            <a:schemeClr val="tx1"/>
                          </a:solidFill>
                          <a:latin typeface="+mn-lt"/>
                          <a:ea typeface="+mn-ea"/>
                          <a:cs typeface="+mn-cs"/>
                        </a:rPr>
                        <a:t>Future licensing strategy.</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0"/>
                  </a:ext>
                </a:extLst>
              </a:tr>
              <a:tr h="1543050">
                <a:tc>
                  <a:txBody>
                    <a:bodyPr/>
                    <a:lstStyle/>
                    <a:p>
                      <a:pPr algn="ctr"/>
                      <a:r>
                        <a:rPr lang="en-CA" sz="1000" b="1" dirty="0">
                          <a:solidFill>
                            <a:schemeClr val="bg1"/>
                          </a:solidFill>
                        </a:rPr>
                        <a:t>Guided Implementations</a:t>
                      </a: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6A1C5"/>
                    </a:solidFill>
                  </a:tcPr>
                </a:tc>
                <a:tc>
                  <a:txBody>
                    <a:bodyPr/>
                    <a:lstStyle/>
                    <a:p>
                      <a:pPr marL="171450" indent="-171450" algn="l" defTabSz="914400" rtl="0" eaLnBrk="1" latinLnBrk="0" hangingPunct="1">
                        <a:spcAft>
                          <a:spcPts val="600"/>
                        </a:spcAft>
                        <a:buSzPct val="150000"/>
                        <a:buFont typeface="Arial" panose="020B0604020202020204" pitchFamily="34" charset="0"/>
                        <a:buChar char="•"/>
                      </a:pPr>
                      <a:r>
                        <a:rPr lang="en-CA" sz="1000" b="0" kern="1200" dirty="0">
                          <a:solidFill>
                            <a:schemeClr val="tx1"/>
                          </a:solidFill>
                          <a:latin typeface="+mn-lt"/>
                          <a:ea typeface="+mn-ea"/>
                          <a:cs typeface="+mn-cs"/>
                        </a:rPr>
                        <a:t>Engage in a scoping call.</a:t>
                      </a:r>
                    </a:p>
                    <a:p>
                      <a:pPr marL="171450" indent="-171450" algn="l" defTabSz="914400" rtl="0" eaLnBrk="1" latinLnBrk="0" hangingPunct="1">
                        <a:spcAft>
                          <a:spcPts val="600"/>
                        </a:spcAft>
                        <a:buSzPct val="150000"/>
                        <a:buFont typeface="Arial" panose="020B0604020202020204" pitchFamily="34" charset="0"/>
                        <a:buChar char="•"/>
                      </a:pPr>
                      <a:r>
                        <a:rPr lang="en-CA" sz="1000" b="0" kern="1200" dirty="0">
                          <a:solidFill>
                            <a:schemeClr val="tx1"/>
                          </a:solidFill>
                          <a:latin typeface="+mn-lt"/>
                          <a:ea typeface="+mn-ea"/>
                          <a:cs typeface="+mn-cs"/>
                        </a:rPr>
                        <a:t>Assess the current state.</a:t>
                      </a:r>
                    </a:p>
                    <a:p>
                      <a:pPr marL="171450" indent="-171450" algn="l" defTabSz="914400" rtl="0" eaLnBrk="1" latinLnBrk="0" hangingPunct="1">
                        <a:spcAft>
                          <a:spcPts val="600"/>
                        </a:spcAft>
                        <a:buSzPct val="150000"/>
                        <a:buFont typeface="Arial" panose="020B0604020202020204" pitchFamily="34" charset="0"/>
                        <a:buChar char="•"/>
                      </a:pPr>
                      <a:r>
                        <a:rPr lang="en-CA" sz="1000" b="0" kern="1200" dirty="0">
                          <a:solidFill>
                            <a:schemeClr val="tx1"/>
                          </a:solidFill>
                          <a:latin typeface="+mn-lt"/>
                          <a:ea typeface="+mn-ea"/>
                          <a:cs typeface="+mn-cs"/>
                        </a:rPr>
                        <a:t>Determine licensing position.</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Font typeface="Arial" panose="020B0604020202020204" pitchFamily="34" charset="0"/>
                        <a:buChar char="•"/>
                      </a:pPr>
                      <a:r>
                        <a:rPr lang="en-US" sz="1000" b="0" dirty="0">
                          <a:cs typeface="Open Sans"/>
                        </a:rPr>
                        <a:t>Review product</a:t>
                      </a:r>
                      <a:r>
                        <a:rPr lang="en-US" sz="1000" b="0" baseline="0" dirty="0">
                          <a:cs typeface="Open Sans"/>
                        </a:rPr>
                        <a:t> options.</a:t>
                      </a:r>
                      <a:endParaRPr lang="en-US" sz="1000" b="0" dirty="0">
                        <a:cs typeface="Open Sans"/>
                      </a:endParaRPr>
                    </a:p>
                    <a:p>
                      <a:pPr marL="228600" indent="-228600">
                        <a:spcAft>
                          <a:spcPts val="600"/>
                        </a:spcAft>
                        <a:buSzPct val="150000"/>
                        <a:buFont typeface="Arial" panose="020B0604020202020204" pitchFamily="34" charset="0"/>
                        <a:buChar char="•"/>
                      </a:pPr>
                      <a:r>
                        <a:rPr lang="en-US" sz="1000" b="0" dirty="0">
                          <a:cs typeface="Open Sans"/>
                        </a:rPr>
                        <a:t>Review licensing rules.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Font typeface="Arial" panose="020B0604020202020204" pitchFamily="34" charset="0"/>
                        <a:buChar char="•"/>
                      </a:pPr>
                      <a:r>
                        <a:rPr lang="en-US" sz="1000" b="0" dirty="0">
                          <a:cs typeface="Open Sans"/>
                        </a:rPr>
                        <a:t>Review contract option types.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Font typeface="Arial" panose="020B0604020202020204" pitchFamily="34" charset="0"/>
                        <a:buChar char="•"/>
                      </a:pPr>
                      <a:r>
                        <a:rPr lang="en-US" sz="1000" b="0" dirty="0">
                          <a:cs typeface="Open Sans"/>
                        </a:rPr>
                        <a:t>Determine</a:t>
                      </a:r>
                      <a:r>
                        <a:rPr lang="en-US" sz="1000" b="0" baseline="0" dirty="0">
                          <a:cs typeface="Open Sans"/>
                        </a:rPr>
                        <a:t> n</a:t>
                      </a:r>
                      <a:r>
                        <a:rPr lang="en-US" sz="1000" b="0" dirty="0">
                          <a:cs typeface="Open Sans"/>
                        </a:rPr>
                        <a:t>egotiation points.</a:t>
                      </a:r>
                      <a:endParaRPr lang="en-CA" sz="1000" dirty="0">
                        <a:solidFill>
                          <a:schemeClr val="tx1"/>
                        </a:solidFill>
                      </a:endParaRPr>
                    </a:p>
                    <a:p>
                      <a:pPr marL="228600" indent="-228600">
                        <a:spcAft>
                          <a:spcPts val="600"/>
                        </a:spcAft>
                        <a:buSzPct val="150000"/>
                        <a:buFont typeface="Arial" panose="020B0604020202020204" pitchFamily="34" charset="0"/>
                        <a:buChar char="•"/>
                      </a:pPr>
                      <a:r>
                        <a:rPr lang="en-US" sz="1000" b="0" dirty="0">
                          <a:cs typeface="Open Sans"/>
                        </a:rPr>
                        <a:t>Finalize the contract.</a:t>
                      </a:r>
                    </a:p>
                    <a:p>
                      <a:pPr marL="228600" indent="-228600">
                        <a:spcAft>
                          <a:spcPts val="600"/>
                        </a:spcAft>
                        <a:buSzPct val="150000"/>
                        <a:buFont typeface="Arial" panose="020B0604020202020204" pitchFamily="34" charset="0"/>
                        <a:buChar char="•"/>
                      </a:pPr>
                      <a:r>
                        <a:rPr lang="en-US" sz="1000" b="0" dirty="0">
                          <a:cs typeface="Open Sans"/>
                        </a:rPr>
                        <a:t>Discuss license management.</a:t>
                      </a:r>
                    </a:p>
                    <a:p>
                      <a:pPr marL="228600" indent="-228600">
                        <a:spcAft>
                          <a:spcPts val="600"/>
                        </a:spcAft>
                        <a:buSzPct val="150000"/>
                        <a:buFont typeface="Arial" panose="020B0604020202020204" pitchFamily="34" charset="0"/>
                        <a:buChar char="•"/>
                      </a:pPr>
                      <a:r>
                        <a:rPr lang="en-US" sz="1000" b="0" dirty="0">
                          <a:cs typeface="Open Sans"/>
                        </a:rPr>
                        <a:t>Evaluate</a:t>
                      </a:r>
                      <a:r>
                        <a:rPr lang="en-US" sz="1000" b="0" baseline="0" dirty="0">
                          <a:cs typeface="Open Sans"/>
                        </a:rPr>
                        <a:t> and develop a roadmap for future licensing.</a:t>
                      </a:r>
                      <a:endParaRPr lang="en-US" sz="1000" b="0" dirty="0">
                        <a:cs typeface="Open Sans"/>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1"/>
                  </a:ext>
                </a:extLst>
              </a:tr>
            </a:tbl>
          </a:graphicData>
        </a:graphic>
      </p:graphicFrame>
      <p:pic>
        <p:nvPicPr>
          <p:cNvPr id="26" name="Picture 25"/>
          <p:cNvPicPr>
            <a:picLocks noChangeAspect="1"/>
          </p:cNvPicPr>
          <p:nvPr/>
        </p:nvPicPr>
        <p:blipFill>
          <a:blip r:embed="rId3" cstate="print">
            <a:clrChange>
              <a:clrFrom>
                <a:srgbClr val="36A1C5"/>
              </a:clrFrom>
              <a:clrTo>
                <a:srgbClr val="36A1C5">
                  <a:alpha val="0"/>
                </a:srgbClr>
              </a:clrTo>
            </a:clrChange>
            <a:extLst>
              <a:ext uri="{28A0092B-C50C-407E-A947-70E740481C1C}">
                <a14:useLocalDpi xmlns:a14="http://schemas.microsoft.com/office/drawing/2010/main" val="0"/>
              </a:ext>
            </a:extLst>
          </a:blip>
          <a:stretch>
            <a:fillRect/>
          </a:stretch>
        </p:blipFill>
        <p:spPr>
          <a:xfrm>
            <a:off x="184550" y="3776332"/>
            <a:ext cx="974520" cy="877885"/>
          </a:xfrm>
          <a:prstGeom prst="rect">
            <a:avLst/>
          </a:prstGeom>
        </p:spPr>
      </p:pic>
      <p:pic>
        <p:nvPicPr>
          <p:cNvPr id="27" name="Picture 26" descr="best-practice-blueprints.png"/>
          <p:cNvPicPr>
            <a:picLocks noChangeAspect="1"/>
          </p:cNvPicPr>
          <p:nvPr/>
        </p:nvPicPr>
        <p:blipFill>
          <a:blip r:embed="rId4" cstate="print">
            <a:clrChange>
              <a:clrFrom>
                <a:srgbClr val="000000">
                  <a:alpha val="0"/>
                </a:srgbClr>
              </a:clrFrom>
              <a:clrTo>
                <a:srgbClr val="000000">
                  <a:alpha val="0"/>
                </a:srgbClr>
              </a:clrTo>
            </a:clrChange>
          </a:blip>
          <a:stretch>
            <a:fillRect/>
          </a:stretch>
        </p:blipFill>
        <p:spPr>
          <a:xfrm>
            <a:off x="124623" y="2234598"/>
            <a:ext cx="1094375" cy="1088500"/>
          </a:xfrm>
          <a:prstGeom prst="rect">
            <a:avLst/>
          </a:prstGeom>
          <a:solidFill>
            <a:schemeClr val="accent1">
              <a:alpha val="0"/>
            </a:schemeClr>
          </a:solidFill>
          <a:effectLst/>
        </p:spPr>
      </p:pic>
      <p:sp>
        <p:nvSpPr>
          <p:cNvPr id="29" name="Chevron 28"/>
          <p:cNvSpPr/>
          <p:nvPr/>
        </p:nvSpPr>
        <p:spPr>
          <a:xfrm>
            <a:off x="1298356" y="1873137"/>
            <a:ext cx="2074686"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FFFFFF"/>
                </a:solidFill>
              </a:rPr>
              <a:t>Establish Licensing Requirements</a:t>
            </a:r>
          </a:p>
        </p:txBody>
      </p:sp>
      <p:sp>
        <p:nvSpPr>
          <p:cNvPr id="39" name="Chevron 38"/>
          <p:cNvSpPr/>
          <p:nvPr/>
        </p:nvSpPr>
        <p:spPr>
          <a:xfrm>
            <a:off x="3236884" y="1873136"/>
            <a:ext cx="2074686"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FFFFFF"/>
                </a:solidFill>
              </a:rPr>
              <a:t>Evaluate Licensing Options</a:t>
            </a:r>
          </a:p>
        </p:txBody>
      </p:sp>
      <p:sp>
        <p:nvSpPr>
          <p:cNvPr id="40" name="Chevron 39"/>
          <p:cNvSpPr/>
          <p:nvPr/>
        </p:nvSpPr>
        <p:spPr>
          <a:xfrm>
            <a:off x="5175412" y="1873135"/>
            <a:ext cx="2074686"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FFFFFF"/>
                </a:solidFill>
              </a:rPr>
              <a:t>Evaluate Agreement Options</a:t>
            </a:r>
          </a:p>
        </p:txBody>
      </p:sp>
      <p:sp>
        <p:nvSpPr>
          <p:cNvPr id="41" name="Chevron 40"/>
          <p:cNvSpPr/>
          <p:nvPr/>
        </p:nvSpPr>
        <p:spPr>
          <a:xfrm>
            <a:off x="7113940" y="1873135"/>
            <a:ext cx="1938528"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200" dirty="0"/>
              <a:t>Purchase and Manage Licenses</a:t>
            </a:r>
          </a:p>
        </p:txBody>
      </p:sp>
      <p:sp>
        <p:nvSpPr>
          <p:cNvPr id="3" name="Title 2"/>
          <p:cNvSpPr>
            <a:spLocks noGrp="1"/>
          </p:cNvSpPr>
          <p:nvPr>
            <p:ph type="title"/>
          </p:nvPr>
        </p:nvSpPr>
        <p:spPr/>
        <p:txBody>
          <a:bodyPr/>
          <a:lstStyle/>
          <a:p>
            <a:r>
              <a:rPr lang="en-CA" dirty="0"/>
              <a:t>Explore Adobe licensing and optimize spend – project overview</a:t>
            </a:r>
          </a:p>
        </p:txBody>
      </p:sp>
    </p:spTree>
    <p:extLst>
      <p:ext uri="{BB962C8B-B14F-4D97-AF65-F5344CB8AC3E}">
        <p14:creationId xmlns:p14="http://schemas.microsoft.com/office/powerpoint/2010/main" val="4039508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43F54"/>
        </a:solidFill>
        <a:effectLst/>
      </p:bgPr>
    </p:bg>
    <p:spTree>
      <p:nvGrpSpPr>
        <p:cNvPr id="1" name=""/>
        <p:cNvGrpSpPr/>
        <p:nvPr/>
      </p:nvGrpSpPr>
      <p:grpSpPr>
        <a:xfrm>
          <a:off x="0" y="0"/>
          <a:ext cx="0" cy="0"/>
          <a:chOff x="0" y="0"/>
          <a:chExt cx="0" cy="0"/>
        </a:xfrm>
      </p:grpSpPr>
      <p:sp>
        <p:nvSpPr>
          <p:cNvPr id="8" name="TextBox 7"/>
          <p:cNvSpPr txBox="1"/>
          <p:nvPr/>
        </p:nvSpPr>
        <p:spPr>
          <a:xfrm>
            <a:off x="1222779" y="2103159"/>
            <a:ext cx="6696081" cy="3370153"/>
          </a:xfrm>
          <a:prstGeom prst="rect">
            <a:avLst/>
          </a:prstGeom>
        </p:spPr>
        <p:txBody>
          <a:bodyPr wrap="square" rtlCol="0">
            <a:spAutoFit/>
          </a:bodyPr>
          <a:lstStyle/>
          <a:p>
            <a:pPr>
              <a:spcBef>
                <a:spcPts val="200"/>
              </a:spcBef>
              <a:spcAft>
                <a:spcPts val="600"/>
              </a:spcAft>
            </a:pPr>
            <a:r>
              <a:rPr lang="en-US" sz="1600" i="1" dirty="0">
                <a:solidFill>
                  <a:schemeClr val="bg1"/>
                </a:solidFill>
                <a:latin typeface="+mj-lt"/>
              </a:rPr>
              <a:t>Adobe has designed and executed the most comprehensive evolution to the subscription model of pre-cloud software publishers with Creative Cloud. Adobe's release of Document Cloud (replacement for the Acrobat series of software) is the final nail in the coffin for legacy licensing for Adobe. Technology procurement functions have run out of time in which to act while they still retain leverage, with the exception of some late adopter organizations that were able to run on legacy versions (e.g. CS6) for the past five years.</a:t>
            </a:r>
          </a:p>
          <a:p>
            <a:pPr>
              <a:spcBef>
                <a:spcPts val="200"/>
              </a:spcBef>
              <a:spcAft>
                <a:spcPts val="600"/>
              </a:spcAft>
            </a:pPr>
            <a:r>
              <a:rPr lang="en-US" sz="1600" i="1" dirty="0">
                <a:solidFill>
                  <a:schemeClr val="bg1"/>
                </a:solidFill>
                <a:latin typeface="+mj-lt"/>
              </a:rPr>
              <a:t> </a:t>
            </a:r>
            <a:r>
              <a:rPr lang="en-US" sz="1600" i="1" dirty="0">
                <a:solidFill>
                  <a:srgbClr val="FFFFFF"/>
                </a:solidFill>
                <a:latin typeface="+mj-lt"/>
                <a:cs typeface="Arial"/>
              </a:rPr>
              <a:t>Procuring Adobe software is not the same game as it was just a few years ago. Adopt a comprehensive approach to understanding Adobe licensing, contract, and delivery models in order to accurately forecast your software needs, transact against the optimal purchase plan, and maximize negotiation leverage. </a:t>
            </a:r>
            <a:endParaRPr lang="en-US" sz="1600" i="1" dirty="0">
              <a:latin typeface="+mj-lt"/>
            </a:endParaRPr>
          </a:p>
        </p:txBody>
      </p:sp>
      <p:sp>
        <p:nvSpPr>
          <p:cNvPr id="9" name="TextBox 8"/>
          <p:cNvSpPr txBox="1"/>
          <p:nvPr/>
        </p:nvSpPr>
        <p:spPr>
          <a:xfrm>
            <a:off x="3447323" y="5577081"/>
            <a:ext cx="4460917" cy="738664"/>
          </a:xfrm>
          <a:prstGeom prst="rect">
            <a:avLst/>
          </a:prstGeom>
        </p:spPr>
        <p:txBody>
          <a:bodyPr wrap="square" rtlCol="0">
            <a:spAutoFit/>
          </a:bodyPr>
          <a:lstStyle/>
          <a:p>
            <a:pPr algn="r"/>
            <a:r>
              <a:rPr lang="en-US" sz="1400" b="1" i="1" dirty="0">
                <a:solidFill>
                  <a:schemeClr val="bg1"/>
                </a:solidFill>
              </a:rPr>
              <a:t>Scott Bickley</a:t>
            </a:r>
          </a:p>
          <a:p>
            <a:pPr algn="r"/>
            <a:r>
              <a:rPr lang="en-US" sz="1400" i="1" dirty="0">
                <a:solidFill>
                  <a:schemeClr val="bg1"/>
                </a:solidFill>
              </a:rPr>
              <a:t>Research Lead, Vendor Practice </a:t>
            </a:r>
            <a:br>
              <a:rPr lang="en-US" sz="1400" i="1" dirty="0">
                <a:solidFill>
                  <a:schemeClr val="bg1"/>
                </a:solidFill>
              </a:rPr>
            </a:br>
            <a:r>
              <a:rPr lang="en-US" sz="1400" i="1" dirty="0">
                <a:solidFill>
                  <a:schemeClr val="bg1"/>
                </a:solidFill>
              </a:rPr>
              <a:t>Info-Tech Research Group</a:t>
            </a:r>
          </a:p>
        </p:txBody>
      </p:sp>
      <p:sp>
        <p:nvSpPr>
          <p:cNvPr id="10" name="TextBox 9"/>
          <p:cNvSpPr txBox="1"/>
          <p:nvPr/>
        </p:nvSpPr>
        <p:spPr>
          <a:xfrm>
            <a:off x="545851" y="1532414"/>
            <a:ext cx="6933471" cy="338554"/>
          </a:xfrm>
          <a:prstGeom prst="rect">
            <a:avLst/>
          </a:prstGeom>
        </p:spPr>
        <p:txBody>
          <a:bodyPr wrap="square" rtlCol="0">
            <a:spAutoFit/>
          </a:bodyPr>
          <a:lstStyle/>
          <a:p>
            <a:r>
              <a:rPr lang="en-US" sz="1600" b="1" dirty="0">
                <a:solidFill>
                  <a:schemeClr val="bg1"/>
                </a:solidFill>
              </a:rPr>
              <a:t>Only 18% of Adobe licenses are genuine copies: are yours?</a:t>
            </a:r>
          </a:p>
        </p:txBody>
      </p:sp>
      <p:sp>
        <p:nvSpPr>
          <p:cNvPr id="11" name="Rectangle 10"/>
          <p:cNvSpPr/>
          <p:nvPr/>
        </p:nvSpPr>
        <p:spPr>
          <a:xfrm>
            <a:off x="1" y="356594"/>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CA" sz="4000" b="1" dirty="0">
                <a:solidFill>
                  <a:schemeClr val="bg1"/>
                </a:solidFill>
              </a:rPr>
              <a:t>ANALYST PERSPECTIVE </a:t>
            </a:r>
          </a:p>
        </p:txBody>
      </p:sp>
      <p:pic>
        <p:nvPicPr>
          <p:cNvPr id="14" name="Picture 100"/>
          <p:cNvPicPr>
            <a:picLocks noChangeAspect="1"/>
          </p:cNvPicPr>
          <p:nvPr/>
        </p:nvPicPr>
        <p:blipFill>
          <a:blip r:embed="rId2"/>
          <a:stretch>
            <a:fillRect/>
          </a:stretch>
        </p:blipFill>
        <p:spPr>
          <a:xfrm>
            <a:off x="545852" y="1995663"/>
            <a:ext cx="678666" cy="619651"/>
          </a:xfrm>
          <a:prstGeom prst="rect">
            <a:avLst/>
          </a:prstGeom>
        </p:spPr>
      </p:pic>
      <p:pic>
        <p:nvPicPr>
          <p:cNvPr id="15" name="Picture 101"/>
          <p:cNvPicPr>
            <a:picLocks noChangeAspect="1"/>
          </p:cNvPicPr>
          <p:nvPr/>
        </p:nvPicPr>
        <p:blipFill>
          <a:blip r:embed="rId3"/>
          <a:stretch>
            <a:fillRect/>
          </a:stretch>
        </p:blipFill>
        <p:spPr>
          <a:xfrm>
            <a:off x="7902234" y="5053038"/>
            <a:ext cx="656535" cy="538507"/>
          </a:xfrm>
          <a:prstGeom prst="rect">
            <a:avLst/>
          </a:prstGeom>
        </p:spPr>
      </p:pic>
    </p:spTree>
    <p:extLst>
      <p:ext uri="{BB962C8B-B14F-4D97-AF65-F5344CB8AC3E}">
        <p14:creationId xmlns:p14="http://schemas.microsoft.com/office/powerpoint/2010/main" val="3785094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a:t>Our understanding of the problem</a:t>
            </a:r>
          </a:p>
        </p:txBody>
      </p:sp>
      <p:sp>
        <p:nvSpPr>
          <p:cNvPr id="7" name="Text Placeholder 12"/>
          <p:cNvSpPr>
            <a:spLocks noGrp="1"/>
          </p:cNvSpPr>
          <p:nvPr>
            <p:ph type="body" sz="quarter" idx="16"/>
          </p:nvPr>
        </p:nvSpPr>
        <p:spPr>
          <a:xfrm>
            <a:off x="246703" y="1607231"/>
            <a:ext cx="4041648" cy="2310142"/>
          </a:xfrm>
        </p:spPr>
        <p:txBody>
          <a:bodyPr/>
          <a:lstStyle/>
          <a:p>
            <a:pPr lvl="0"/>
            <a:r>
              <a:rPr lang="en-CA" sz="1200" dirty="0"/>
              <a:t>IT managers scoping their Adobe licensing requirements and compliance position.</a:t>
            </a:r>
          </a:p>
          <a:p>
            <a:pPr lvl="0"/>
            <a:r>
              <a:rPr lang="en-CA" sz="1200" dirty="0"/>
              <a:t>CIOs, CTOs, CPOs, and IT directors negotiating licensing agreements in search of cost savings.</a:t>
            </a:r>
          </a:p>
          <a:p>
            <a:pPr lvl="0"/>
            <a:r>
              <a:rPr lang="en-CA" sz="1200" dirty="0"/>
              <a:t>ITAM/Software asset managers responsible for tracking and managing Adobe licensing.</a:t>
            </a:r>
          </a:p>
          <a:p>
            <a:pPr lvl="0"/>
            <a:r>
              <a:rPr lang="en-CA" sz="1200" dirty="0"/>
              <a:t>IT and business leaders seeking to better understand Adobe licensing options (Creative Cloud).</a:t>
            </a:r>
          </a:p>
          <a:p>
            <a:r>
              <a:rPr lang="en-CA" sz="1200" dirty="0"/>
              <a:t>Vendor management offices in the process of a contract renewal. </a:t>
            </a:r>
          </a:p>
          <a:p>
            <a:pPr lvl="0"/>
            <a:endParaRPr lang="en-US" sz="1200" dirty="0"/>
          </a:p>
        </p:txBody>
      </p:sp>
      <p:sp>
        <p:nvSpPr>
          <p:cNvPr id="8" name="Text Placeholder 13"/>
          <p:cNvSpPr>
            <a:spLocks noGrp="1"/>
          </p:cNvSpPr>
          <p:nvPr>
            <p:ph type="body" sz="quarter" idx="26"/>
          </p:nvPr>
        </p:nvSpPr>
        <p:spPr>
          <a:xfrm>
            <a:off x="4835436" y="1607231"/>
            <a:ext cx="4041648" cy="2222307"/>
          </a:xfrm>
        </p:spPr>
        <p:txBody>
          <a:bodyPr/>
          <a:lstStyle/>
          <a:p>
            <a:r>
              <a:rPr lang="en-CA" sz="1200" dirty="0"/>
              <a:t>Understand and simplify licensing per product to help optimize spend.</a:t>
            </a:r>
          </a:p>
          <a:p>
            <a:r>
              <a:rPr lang="en-CA" sz="1200" dirty="0"/>
              <a:t>Ensure agreement type is aligned to needs.</a:t>
            </a:r>
          </a:p>
          <a:p>
            <a:r>
              <a:rPr lang="en-CA" sz="1200" dirty="0"/>
              <a:t>Navigate the purchase process to negotiate from a position of strength.</a:t>
            </a:r>
          </a:p>
          <a:p>
            <a:r>
              <a:rPr lang="en-CA" sz="1200" dirty="0"/>
              <a:t>Manage licenses more effectively to avoid compliance issues, audits, and unnecessary purchases.</a:t>
            </a:r>
          </a:p>
        </p:txBody>
      </p:sp>
      <p:sp>
        <p:nvSpPr>
          <p:cNvPr id="9" name="Text Placeholder 14"/>
          <p:cNvSpPr>
            <a:spLocks noGrp="1"/>
          </p:cNvSpPr>
          <p:nvPr>
            <p:ph type="body" sz="quarter" idx="27"/>
          </p:nvPr>
        </p:nvSpPr>
        <p:spPr>
          <a:xfrm>
            <a:off x="246703" y="4252346"/>
            <a:ext cx="4041648" cy="1677491"/>
          </a:xfrm>
        </p:spPr>
        <p:txBody>
          <a:bodyPr/>
          <a:lstStyle/>
          <a:p>
            <a:pPr lvl="0"/>
            <a:r>
              <a:rPr lang="en-CA" sz="1200" dirty="0"/>
              <a:t>CFOs and the finance department </a:t>
            </a:r>
          </a:p>
          <a:p>
            <a:pPr lvl="0"/>
            <a:r>
              <a:rPr lang="en-CA" sz="1200" dirty="0"/>
              <a:t>Enterprise architects</a:t>
            </a:r>
          </a:p>
          <a:p>
            <a:pPr lvl="0"/>
            <a:r>
              <a:rPr lang="en-CA" sz="1200" dirty="0"/>
              <a:t>ITAM/SAM team</a:t>
            </a:r>
          </a:p>
          <a:p>
            <a:pPr lvl="0"/>
            <a:r>
              <a:rPr lang="en-CA" sz="1200" dirty="0"/>
              <a:t>Network and IT architects </a:t>
            </a:r>
          </a:p>
          <a:p>
            <a:pPr lvl="0"/>
            <a:r>
              <a:rPr lang="en-CA" sz="1200" dirty="0"/>
              <a:t>Legal </a:t>
            </a:r>
          </a:p>
          <a:p>
            <a:pPr lvl="0"/>
            <a:r>
              <a:rPr lang="en-CA" sz="1200" dirty="0"/>
              <a:t>Procurement and sourcing</a:t>
            </a:r>
          </a:p>
        </p:txBody>
      </p:sp>
      <p:sp>
        <p:nvSpPr>
          <p:cNvPr id="10" name="Text Placeholder 15"/>
          <p:cNvSpPr>
            <a:spLocks noGrp="1"/>
          </p:cNvSpPr>
          <p:nvPr>
            <p:ph type="body" sz="quarter" idx="28"/>
          </p:nvPr>
        </p:nvSpPr>
        <p:spPr>
          <a:xfrm>
            <a:off x="4830836" y="4248103"/>
            <a:ext cx="4041648" cy="1677491"/>
          </a:xfrm>
        </p:spPr>
        <p:txBody>
          <a:bodyPr/>
          <a:lstStyle/>
          <a:p>
            <a:r>
              <a:rPr lang="en-CA" sz="1200" dirty="0"/>
              <a:t>Understand licensing methods in order to make educated and informed decisions.</a:t>
            </a:r>
          </a:p>
          <a:p>
            <a:r>
              <a:rPr lang="en-CA" sz="1200" dirty="0"/>
              <a:t>Understand the future of the cloud in your Adobe licensing roadmap.</a:t>
            </a:r>
          </a:p>
          <a:p>
            <a:endParaRPr lang="en-US" sz="1200" dirty="0"/>
          </a:p>
        </p:txBody>
      </p:sp>
    </p:spTree>
    <p:extLst>
      <p:ext uri="{BB962C8B-B14F-4D97-AF65-F5344CB8AC3E}">
        <p14:creationId xmlns:p14="http://schemas.microsoft.com/office/powerpoint/2010/main" val="2619900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Executive summary</a:t>
            </a:r>
          </a:p>
        </p:txBody>
      </p:sp>
      <p:sp>
        <p:nvSpPr>
          <p:cNvPr id="3" name="Text Placeholder 2"/>
          <p:cNvSpPr>
            <a:spLocks noGrp="1"/>
          </p:cNvSpPr>
          <p:nvPr>
            <p:ph type="body" sz="quarter" idx="10"/>
          </p:nvPr>
        </p:nvSpPr>
        <p:spPr>
          <a:xfrm>
            <a:off x="247848" y="1569175"/>
            <a:ext cx="5257800" cy="1183413"/>
          </a:xfrm>
        </p:spPr>
        <p:txBody>
          <a:bodyPr/>
          <a:lstStyle/>
          <a:p>
            <a:r>
              <a:rPr lang="en-US" sz="1100" dirty="0"/>
              <a:t>Adobe’s dominant market position and ownership of the creative software market is forcing customers to refocus the software acquisition process to ensure a positive ROI on every license.</a:t>
            </a:r>
          </a:p>
          <a:p>
            <a:r>
              <a:rPr lang="en-US" sz="1100" dirty="0">
                <a:cs typeface="Arial"/>
              </a:rPr>
              <a:t>In early 2017, Adobe announced it would stop selling perpetual Creative Suite 6 products, forcing future purchases to be transitioned to the cloud.</a:t>
            </a:r>
            <a:endParaRPr lang="en-US" dirty="0">
              <a:cs typeface="Arial"/>
            </a:endParaRPr>
          </a:p>
        </p:txBody>
      </p:sp>
      <p:sp>
        <p:nvSpPr>
          <p:cNvPr id="4" name="Text Placeholder 3"/>
          <p:cNvSpPr>
            <a:spLocks noGrp="1"/>
          </p:cNvSpPr>
          <p:nvPr>
            <p:ph type="body" sz="quarter" idx="11"/>
          </p:nvPr>
        </p:nvSpPr>
        <p:spPr>
          <a:xfrm>
            <a:off x="247848" y="2957261"/>
            <a:ext cx="5257800" cy="1491655"/>
          </a:xfrm>
        </p:spPr>
        <p:txBody>
          <a:bodyPr/>
          <a:lstStyle/>
          <a:p>
            <a:r>
              <a:rPr lang="en-US" sz="1100" dirty="0"/>
              <a:t>Adobe operates in its own niche in the creative space, and Adobe users have grown accustomed to their products, making switching very difficult.</a:t>
            </a:r>
          </a:p>
          <a:p>
            <a:r>
              <a:rPr lang="en-US" sz="1100" dirty="0"/>
              <a:t>With transition to a cloud-based subscription model, organizations need to actively manage licenses, software provisioning, and consumption.</a:t>
            </a:r>
          </a:p>
          <a:p>
            <a:r>
              <a:rPr lang="en-US" sz="1100" dirty="0"/>
              <a:t>Without a detailed understanding of Adobe’s various purchasing models, overspending often occurs.</a:t>
            </a:r>
          </a:p>
          <a:p>
            <a:r>
              <a:rPr lang="en-US" sz="1100" dirty="0">
                <a:cs typeface="Arial"/>
              </a:rPr>
              <a:t>Organizations have experienced issues in identifying commercial licensed packages with their install files, making it difficult to track and assign licenses. </a:t>
            </a:r>
            <a:endParaRPr lang="en-US" dirty="0">
              <a:cs typeface="Arial"/>
            </a:endParaRPr>
          </a:p>
        </p:txBody>
      </p:sp>
      <p:sp>
        <p:nvSpPr>
          <p:cNvPr id="5" name="Text Placeholder 4"/>
          <p:cNvSpPr>
            <a:spLocks noGrp="1"/>
          </p:cNvSpPr>
          <p:nvPr>
            <p:ph type="body" sz="quarter" idx="12"/>
          </p:nvPr>
        </p:nvSpPr>
        <p:spPr>
          <a:xfrm>
            <a:off x="257174" y="4892958"/>
            <a:ext cx="8623607" cy="1808438"/>
          </a:xfrm>
        </p:spPr>
        <p:txBody>
          <a:bodyPr/>
          <a:lstStyle/>
          <a:p>
            <a:r>
              <a:rPr lang="en-CA" sz="1100" dirty="0">
                <a:cs typeface="Arial"/>
              </a:rPr>
              <a:t>Gain visibility into license deployments and needs with a strong SAM program/tool; this will go a long way toward optimizing spend.</a:t>
            </a:r>
            <a:endParaRPr lang="en-CA" sz="1100" dirty="0"/>
          </a:p>
          <a:p>
            <a:pPr lvl="1"/>
            <a:r>
              <a:rPr lang="en-CA" sz="1100" i="1" dirty="0">
                <a:cs typeface="Arial"/>
              </a:rPr>
              <a:t>Number of users </a:t>
            </a:r>
            <a:r>
              <a:rPr lang="en-CA" sz="1100" dirty="0">
                <a:cs typeface="Arial"/>
              </a:rPr>
              <a:t>versus </a:t>
            </a:r>
            <a:r>
              <a:rPr lang="en-CA" sz="1100" i="1" dirty="0">
                <a:cs typeface="Arial"/>
              </a:rPr>
              <a:t>number of installs </a:t>
            </a:r>
            <a:r>
              <a:rPr lang="en-CA" sz="1100" dirty="0">
                <a:cs typeface="Arial"/>
              </a:rPr>
              <a:t>are not the same, and confusing the two can result in overspending. Device-based licensing historically would have required two licenses, but now only one may be required.</a:t>
            </a:r>
          </a:p>
          <a:p>
            <a:r>
              <a:rPr lang="en-CA" sz="1100" dirty="0">
                <a:cs typeface="Arial"/>
              </a:rPr>
              <a:t>Ensure compliance with internal audits. Adobe has a very high rate of piracy stemming from issues such as license overuse, misunderstanding of contract language, using cracks/keygens, virtualized environments, indirect access, and sharing of accounts.</a:t>
            </a:r>
          </a:p>
          <a:p>
            <a:r>
              <a:rPr lang="en-CA" sz="1100" dirty="0">
                <a:cs typeface="Arial"/>
              </a:rPr>
              <a:t>A handful of products are still sold as perpetual – Acrobat Standard/Pro, Captivate, ColdFusion, Photoshop, and Premiere Elements – but be aware of what is being purchased and used in the organization.</a:t>
            </a:r>
            <a:endParaRPr lang="en-CA" sz="1100" dirty="0"/>
          </a:p>
          <a:p>
            <a:pPr lvl="1">
              <a:buFont typeface="Arial"/>
              <a:buChar char="◦"/>
            </a:pPr>
            <a:r>
              <a:rPr lang="en-CA" sz="1100" dirty="0">
                <a:cs typeface="Arial"/>
              </a:rPr>
              <a:t>Beware of products deployed on server, where the number of users accessing that product cannot easily be counted.</a:t>
            </a:r>
            <a:endParaRPr lang="en-CA" sz="1100" dirty="0"/>
          </a:p>
          <a:p>
            <a:endParaRPr lang="en-CA" sz="1100" dirty="0"/>
          </a:p>
          <a:p>
            <a:endParaRPr lang="en-CA" dirty="0"/>
          </a:p>
          <a:p>
            <a:endParaRPr lang="en-US" dirty="0"/>
          </a:p>
        </p:txBody>
      </p:sp>
      <p:sp>
        <p:nvSpPr>
          <p:cNvPr id="6" name="Text Placeholder 5"/>
          <p:cNvSpPr>
            <a:spLocks noGrp="1"/>
          </p:cNvSpPr>
          <p:nvPr>
            <p:ph type="body" sz="quarter" idx="13"/>
          </p:nvPr>
        </p:nvSpPr>
        <p:spPr>
          <a:xfrm>
            <a:off x="5764525" y="1502872"/>
            <a:ext cx="3007605" cy="2807628"/>
          </a:xfrm>
        </p:spPr>
        <p:txBody>
          <a:bodyPr/>
          <a:lstStyle/>
          <a:p>
            <a:pPr marL="228600" indent="-228600">
              <a:spcBef>
                <a:spcPts val="600"/>
              </a:spcBef>
              <a:spcAft>
                <a:spcPts val="600"/>
              </a:spcAft>
              <a:buSzPct val="100000"/>
              <a:buFont typeface="Arial" pitchFamily="34" charset="0"/>
              <a:buAutoNum type="arabicPeriod"/>
            </a:pPr>
            <a:r>
              <a:rPr lang="en-CA" sz="1100" b="1" dirty="0">
                <a:solidFill>
                  <a:schemeClr val="tx1"/>
                </a:solidFill>
              </a:rPr>
              <a:t>Your user-need analysis has shifted in the new subscription-based model. </a:t>
            </a:r>
            <a:r>
              <a:rPr lang="en-CA" sz="1100" dirty="0">
                <a:solidFill>
                  <a:schemeClr val="tx1"/>
                </a:solidFill>
              </a:rPr>
              <a:t>Determine which products are needed</a:t>
            </a:r>
            <a:r>
              <a:rPr lang="en-CA" sz="1100" dirty="0">
                <a:cs typeface="Arial"/>
              </a:rPr>
              <a:t> versus nice to have to prevent overspending on the Creative Cloud suite.</a:t>
            </a:r>
          </a:p>
          <a:p>
            <a:pPr marL="228600" indent="-228600">
              <a:spcBef>
                <a:spcPts val="600"/>
              </a:spcBef>
              <a:spcAft>
                <a:spcPts val="600"/>
              </a:spcAft>
              <a:buSzPct val="100000"/>
              <a:buAutoNum type="arabicPeriod"/>
            </a:pPr>
            <a:r>
              <a:rPr lang="en-US" sz="1100" b="1" dirty="0">
                <a:solidFill>
                  <a:srgbClr val="333333"/>
                </a:solidFill>
              </a:rPr>
              <a:t>Examine what you need, not what you have</a:t>
            </a:r>
            <a:r>
              <a:rPr lang="en-US" sz="1100" dirty="0">
                <a:solidFill>
                  <a:srgbClr val="333333"/>
                </a:solidFill>
              </a:rPr>
              <a:t>. </a:t>
            </a:r>
            <a:r>
              <a:rPr lang="en-US" sz="1100" dirty="0">
                <a:cs typeface="Arial"/>
              </a:rPr>
              <a:t>You can no longer mix and match applications. </a:t>
            </a:r>
          </a:p>
          <a:p>
            <a:pPr marL="228600" indent="-228600">
              <a:spcBef>
                <a:spcPts val="600"/>
              </a:spcBef>
              <a:spcAft>
                <a:spcPts val="600"/>
              </a:spcAft>
              <a:buSzPct val="100000"/>
              <a:buAutoNum type="arabicPeriod"/>
            </a:pPr>
            <a:r>
              <a:rPr lang="en-US" sz="1100" b="1" dirty="0">
                <a:cs typeface="Arial"/>
              </a:rPr>
              <a:t>Compliance is not automatic </a:t>
            </a:r>
            <a:r>
              <a:rPr lang="en-US" sz="1100" dirty="0">
                <a:cs typeface="Arial"/>
              </a:rPr>
              <a:t>with products that are in the cloud. Shared logins or computers with desktop installs that can be accessed by multiple users can cause noncompliance. ​</a:t>
            </a:r>
          </a:p>
        </p:txBody>
      </p:sp>
    </p:spTree>
    <p:extLst>
      <p:ext uri="{BB962C8B-B14F-4D97-AF65-F5344CB8AC3E}">
        <p14:creationId xmlns:p14="http://schemas.microsoft.com/office/powerpoint/2010/main" val="61988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The aim of this blueprint is to provide a foundational understanding of Adobe</a:t>
            </a:r>
          </a:p>
        </p:txBody>
      </p:sp>
      <p:sp>
        <p:nvSpPr>
          <p:cNvPr id="7" name="Text Placeholder 12"/>
          <p:cNvSpPr txBox="1">
            <a:spLocks/>
          </p:cNvSpPr>
          <p:nvPr/>
        </p:nvSpPr>
        <p:spPr>
          <a:xfrm>
            <a:off x="371471" y="5722028"/>
            <a:ext cx="8394129" cy="645519"/>
          </a:xfrm>
          <a:prstGeom prst="rect">
            <a:avLst/>
          </a:prstGeom>
          <a:solidFill>
            <a:schemeClr val="bg1">
              <a:lumMod val="95000"/>
            </a:schemeClr>
          </a:solidFill>
          <a:ln w="25400">
            <a:solidFill>
              <a:schemeClr val="bg1">
                <a:lumMod val="95000"/>
              </a:schemeClr>
            </a:solidFill>
          </a:ln>
          <a:effectLst>
            <a:outerShdw blurRad="25400" dist="25400" dir="2700000" algn="ctr" rotWithShape="0">
              <a:srgbClr val="000000">
                <a:alpha val="10000"/>
              </a:srgbClr>
            </a:outerShdw>
          </a:effectLst>
        </p:spPr>
        <p:txBody>
          <a:bodyPr lIns="36000" rIns="36000"/>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71025" indent="0">
              <a:buNone/>
              <a:defRPr/>
            </a:pPr>
            <a:r>
              <a:rPr lang="en-US" sz="1100" dirty="0">
                <a:cs typeface="Arial" pitchFamily="34" charset="0"/>
              </a:rPr>
              <a:t>Beware of your contract being auto-renewed and getting locked into the quantities and product subset that you have in your current agreement. Determining the number of licenses you need is critical. If you overestimate, you're locked in for three years. If you underestimate, you have to pay a big premium in the true-up process.</a:t>
            </a:r>
          </a:p>
        </p:txBody>
      </p:sp>
      <p:sp>
        <p:nvSpPr>
          <p:cNvPr id="12" name="Rectangle 11"/>
          <p:cNvSpPr/>
          <p:nvPr/>
        </p:nvSpPr>
        <p:spPr>
          <a:xfrm>
            <a:off x="371471" y="5520134"/>
            <a:ext cx="8394129" cy="276999"/>
          </a:xfrm>
          <a:prstGeom prst="rect">
            <a:avLst/>
          </a:prstGeom>
        </p:spPr>
        <p:txBody>
          <a:bodyPr wrap="square">
            <a:spAutoFit/>
          </a:bodyPr>
          <a:lstStyle/>
          <a:p>
            <a:endParaRPr lang="en-CA" sz="1200" dirty="0"/>
          </a:p>
        </p:txBody>
      </p:sp>
      <p:sp>
        <p:nvSpPr>
          <p:cNvPr id="13" name="Rectangle 23"/>
          <p:cNvSpPr/>
          <p:nvPr/>
        </p:nvSpPr>
        <p:spPr>
          <a:xfrm>
            <a:off x="345948" y="1264266"/>
            <a:ext cx="2656689" cy="487210"/>
          </a:xfrm>
          <a:prstGeom prst="rect">
            <a:avLst/>
          </a:prstGeom>
          <a:solidFill>
            <a:schemeClr val="accent1"/>
          </a:solidFill>
          <a:ln w="12700">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b="1" dirty="0">
                <a:solidFill>
                  <a:srgbClr val="FFFFFF"/>
                </a:solidFill>
              </a:rPr>
              <a:t>Why Adobe</a:t>
            </a:r>
          </a:p>
        </p:txBody>
      </p:sp>
      <p:sp>
        <p:nvSpPr>
          <p:cNvPr id="15" name="Rectangle 23"/>
          <p:cNvSpPr/>
          <p:nvPr/>
        </p:nvSpPr>
        <p:spPr>
          <a:xfrm>
            <a:off x="3181085" y="1264266"/>
            <a:ext cx="2692353" cy="487210"/>
          </a:xfrm>
          <a:prstGeom prst="rect">
            <a:avLst/>
          </a:prstGeom>
          <a:solidFill>
            <a:schemeClr val="accent3"/>
          </a:solidFill>
          <a:ln w="12700">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b="1" dirty="0">
                <a:solidFill>
                  <a:srgbClr val="FFFFFF"/>
                </a:solidFill>
              </a:rPr>
              <a:t>What to know </a:t>
            </a:r>
          </a:p>
        </p:txBody>
      </p:sp>
      <p:sp>
        <p:nvSpPr>
          <p:cNvPr id="16" name="Rectangle 22"/>
          <p:cNvSpPr/>
          <p:nvPr/>
        </p:nvSpPr>
        <p:spPr>
          <a:xfrm>
            <a:off x="3198916" y="1785338"/>
            <a:ext cx="2656691" cy="3458147"/>
          </a:xfrm>
          <a:prstGeom prst="rect">
            <a:avLst/>
          </a:prstGeom>
          <a:solidFill>
            <a:schemeClr val="bg1"/>
          </a:solidFill>
          <a:ln w="12700">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fontAlgn="base">
              <a:spcBef>
                <a:spcPts val="1200"/>
              </a:spcBef>
              <a:spcAft>
                <a:spcPct val="0"/>
              </a:spcAft>
              <a:buClr>
                <a:srgbClr val="333333"/>
              </a:buClr>
              <a:buSzPct val="120000"/>
              <a:defRPr/>
            </a:pPr>
            <a:r>
              <a:rPr lang="en-CA" sz="1200" dirty="0">
                <a:solidFill>
                  <a:srgbClr val="333333"/>
                </a:solidFill>
                <a:cs typeface="Arial"/>
              </a:rPr>
              <a:t>Adobe elected to make this market pivot in a dramatic fashion, foregoing a gradual transition process. Enterprise clients were temporarily allowed to survive on legacy on-premises editions of Adobe software; however, as the Adobe Creative Cloud functionality was quickly enhanced and new applications were launched, customer capitulation to the new subscription model was assured. </a:t>
            </a:r>
          </a:p>
          <a:p>
            <a:pPr marL="171450" lvl="0" indent="-171450" fontAlgn="base">
              <a:spcBef>
                <a:spcPts val="1200"/>
              </a:spcBef>
              <a:spcAft>
                <a:spcPct val="0"/>
              </a:spcAft>
              <a:buClr>
                <a:srgbClr val="333333"/>
              </a:buClr>
              <a:buSzPct val="120000"/>
              <a:buFont typeface="Arial" pitchFamily="34" charset="0"/>
              <a:buChar char="•"/>
              <a:defRPr/>
            </a:pPr>
            <a:endParaRPr lang="en-CA" sz="1200" dirty="0">
              <a:solidFill>
                <a:srgbClr val="333333"/>
              </a:solidFill>
            </a:endParaRPr>
          </a:p>
        </p:txBody>
      </p:sp>
      <p:sp>
        <p:nvSpPr>
          <p:cNvPr id="17" name="Rectangle 23"/>
          <p:cNvSpPr/>
          <p:nvPr/>
        </p:nvSpPr>
        <p:spPr>
          <a:xfrm>
            <a:off x="6035411" y="1264266"/>
            <a:ext cx="2656689" cy="487210"/>
          </a:xfrm>
          <a:prstGeom prst="rect">
            <a:avLst/>
          </a:prstGeom>
          <a:solidFill>
            <a:srgbClr val="858585"/>
          </a:solidFill>
          <a:ln w="12700">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b="1" dirty="0">
                <a:solidFill>
                  <a:srgbClr val="FFFFFF"/>
                </a:solidFill>
              </a:rPr>
              <a:t>The Future</a:t>
            </a:r>
          </a:p>
        </p:txBody>
      </p:sp>
      <p:sp>
        <p:nvSpPr>
          <p:cNvPr id="19" name="Rectangle 18"/>
          <p:cNvSpPr/>
          <p:nvPr/>
        </p:nvSpPr>
        <p:spPr>
          <a:xfrm>
            <a:off x="371471" y="5603122"/>
            <a:ext cx="8394129" cy="615553"/>
          </a:xfrm>
          <a:prstGeom prst="rect">
            <a:avLst/>
          </a:prstGeom>
        </p:spPr>
        <p:txBody>
          <a:bodyPr wrap="square">
            <a:spAutoFit/>
          </a:bodyPr>
          <a:lstStyle/>
          <a:p>
            <a:pPr>
              <a:spcBef>
                <a:spcPts val="1200"/>
              </a:spcBef>
            </a:pPr>
            <a:endParaRPr lang="en-US" sz="1200" dirty="0"/>
          </a:p>
          <a:p>
            <a:pPr>
              <a:spcBef>
                <a:spcPts val="1200"/>
              </a:spcBef>
            </a:pPr>
            <a:endParaRPr lang="en-CA" sz="1200" dirty="0"/>
          </a:p>
        </p:txBody>
      </p:sp>
      <p:sp>
        <p:nvSpPr>
          <p:cNvPr id="3" name="Rectangle 22">
            <a:extLst>
              <a:ext uri="{FF2B5EF4-FFF2-40B4-BE49-F238E27FC236}">
                <a16:creationId xmlns:a16="http://schemas.microsoft.com/office/drawing/2014/main" id="{CF8A6729-AC4E-4645-9F77-54EA1C826920}"/>
              </a:ext>
            </a:extLst>
          </p:cNvPr>
          <p:cNvSpPr/>
          <p:nvPr/>
        </p:nvSpPr>
        <p:spPr>
          <a:xfrm>
            <a:off x="6049788" y="1778149"/>
            <a:ext cx="2656691" cy="3458147"/>
          </a:xfrm>
          <a:prstGeom prst="rect">
            <a:avLst/>
          </a:prstGeom>
          <a:solidFill>
            <a:schemeClr val="bg1"/>
          </a:solidFill>
          <a:ln w="12700">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fontAlgn="base">
              <a:spcBef>
                <a:spcPts val="1200"/>
              </a:spcBef>
              <a:spcAft>
                <a:spcPct val="0"/>
              </a:spcAft>
              <a:buClr>
                <a:srgbClr val="333333"/>
              </a:buClr>
              <a:buSzPct val="120000"/>
              <a:defRPr/>
            </a:pPr>
            <a:r>
              <a:rPr lang="en-CA" sz="1200" dirty="0">
                <a:solidFill>
                  <a:srgbClr val="333333"/>
                </a:solidFill>
                <a:cs typeface="Arial"/>
              </a:rPr>
              <a:t>Adobe is now leveraging the power of connected customers, the availability of massive data streams, and the ongoing digitalization trend globally to supplement the core Creative Cloud products with online services and analytics in the areas of Creative Cloud for content, Marketing Cloud for marketers, and Document Cloud for document management and workflows. </a:t>
            </a:r>
          </a:p>
          <a:p>
            <a:pPr fontAlgn="base">
              <a:spcBef>
                <a:spcPts val="1200"/>
              </a:spcBef>
              <a:spcAft>
                <a:spcPct val="0"/>
              </a:spcAft>
              <a:buClr>
                <a:srgbClr val="333333"/>
              </a:buClr>
              <a:buSzPct val="120000"/>
              <a:defRPr/>
            </a:pPr>
            <a:r>
              <a:rPr lang="en-CA" sz="1200" dirty="0">
                <a:solidFill>
                  <a:srgbClr val="333333"/>
                </a:solidFill>
                <a:cs typeface="Arial"/>
              </a:rPr>
              <a:t>This blueprint focuses on Adobe's Creative Cloud and Document Cloud solutions and the enterprise term license agreement (ETLA).</a:t>
            </a:r>
          </a:p>
          <a:p>
            <a:pPr marL="171450" indent="-171450" fontAlgn="base">
              <a:spcBef>
                <a:spcPts val="1200"/>
              </a:spcBef>
              <a:spcAft>
                <a:spcPct val="0"/>
              </a:spcAft>
              <a:buClr>
                <a:srgbClr val="333333"/>
              </a:buClr>
              <a:buSzPct val="120000"/>
              <a:buFont typeface="Arial" pitchFamily="34" charset="0"/>
              <a:buChar char="•"/>
              <a:defRPr/>
            </a:pPr>
            <a:endParaRPr lang="en-CA" sz="1200" dirty="0">
              <a:solidFill>
                <a:srgbClr val="333333"/>
              </a:solidFill>
              <a:cs typeface="Arial"/>
            </a:endParaRPr>
          </a:p>
          <a:p>
            <a:pPr marL="171450" lvl="0" indent="-171450" fontAlgn="base">
              <a:spcBef>
                <a:spcPts val="1200"/>
              </a:spcBef>
              <a:spcAft>
                <a:spcPct val="0"/>
              </a:spcAft>
              <a:buClr>
                <a:srgbClr val="333333"/>
              </a:buClr>
              <a:buSzPct val="120000"/>
              <a:buFont typeface="Arial" pitchFamily="34" charset="0"/>
              <a:buChar char="•"/>
              <a:defRPr/>
            </a:pPr>
            <a:endParaRPr lang="en-CA" sz="1200" dirty="0">
              <a:solidFill>
                <a:srgbClr val="333333"/>
              </a:solidFill>
              <a:cs typeface="Arial"/>
            </a:endParaRPr>
          </a:p>
        </p:txBody>
      </p:sp>
      <p:sp>
        <p:nvSpPr>
          <p:cNvPr id="9" name="Rectangle 22">
            <a:extLst>
              <a:ext uri="{FF2B5EF4-FFF2-40B4-BE49-F238E27FC236}">
                <a16:creationId xmlns:a16="http://schemas.microsoft.com/office/drawing/2014/main" id="{677AA648-0562-4E7D-B43B-F6C33A04F6BE}"/>
              </a:ext>
            </a:extLst>
          </p:cNvPr>
          <p:cNvSpPr/>
          <p:nvPr/>
        </p:nvSpPr>
        <p:spPr>
          <a:xfrm>
            <a:off x="345948" y="1778035"/>
            <a:ext cx="2656691" cy="3458147"/>
          </a:xfrm>
          <a:prstGeom prst="rect">
            <a:avLst/>
          </a:prstGeom>
          <a:solidFill>
            <a:schemeClr val="bg1"/>
          </a:solidFill>
          <a:ln w="12700">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fontAlgn="base">
              <a:spcBef>
                <a:spcPts val="600"/>
              </a:spcBef>
              <a:spcAft>
                <a:spcPts val="600"/>
              </a:spcAft>
              <a:buClr>
                <a:srgbClr val="333333"/>
              </a:buClr>
              <a:buSzPct val="120000"/>
              <a:defRPr/>
            </a:pPr>
            <a:r>
              <a:rPr lang="en-CA" sz="1200" dirty="0">
                <a:solidFill>
                  <a:srgbClr val="333333"/>
                </a:solidFill>
                <a:cs typeface="Arial"/>
              </a:rPr>
              <a:t>In 2011 Adobe took the strategic but radical move toward converting its legacy on-premises licensing to a cloud-based subscription model, in spite of material pushback from its customer base. </a:t>
            </a:r>
          </a:p>
          <a:p>
            <a:pPr fontAlgn="base">
              <a:spcBef>
                <a:spcPts val="600"/>
              </a:spcBef>
              <a:spcAft>
                <a:spcPts val="600"/>
              </a:spcAft>
              <a:buClr>
                <a:srgbClr val="333333"/>
              </a:buClr>
              <a:buSzPct val="120000"/>
              <a:defRPr/>
            </a:pPr>
            <a:r>
              <a:rPr lang="en-CA" sz="1200" dirty="0">
                <a:solidFill>
                  <a:srgbClr val="333333"/>
                </a:solidFill>
                <a:cs typeface="Arial"/>
              </a:rPr>
              <a:t>While revenues initially dipped, Adobe’s resolve paid off; the transition is mostly complete and revenues have doubled. </a:t>
            </a:r>
          </a:p>
          <a:p>
            <a:pPr fontAlgn="base">
              <a:spcBef>
                <a:spcPts val="600"/>
              </a:spcBef>
              <a:spcAft>
                <a:spcPts val="600"/>
              </a:spcAft>
              <a:buClr>
                <a:srgbClr val="333333"/>
              </a:buClr>
              <a:buSzPct val="120000"/>
              <a:defRPr/>
            </a:pPr>
            <a:r>
              <a:rPr lang="en-CA" sz="1200" dirty="0">
                <a:solidFill>
                  <a:srgbClr val="333333"/>
                </a:solidFill>
                <a:cs typeface="Arial"/>
              </a:rPr>
              <a:t>This was the first enterprise software offering to effect the transition to the cloud in a holistic manner. It now serves as a case study for those following suit, such as Microsoft, Autodesk, and Oracle. </a:t>
            </a:r>
          </a:p>
          <a:p>
            <a:pPr marL="171450" indent="-171450" fontAlgn="base">
              <a:spcBef>
                <a:spcPts val="600"/>
              </a:spcBef>
              <a:spcAft>
                <a:spcPts val="600"/>
              </a:spcAft>
              <a:buClr>
                <a:srgbClr val="333333"/>
              </a:buClr>
              <a:buSzPct val="120000"/>
              <a:buFont typeface="Arial" pitchFamily="34" charset="0"/>
              <a:buChar char="•"/>
              <a:defRPr/>
            </a:pPr>
            <a:endParaRPr lang="en-CA" sz="1200" dirty="0">
              <a:solidFill>
                <a:srgbClr val="333333"/>
              </a:solidFill>
              <a:cs typeface="Arial"/>
            </a:endParaRPr>
          </a:p>
          <a:p>
            <a:pPr marL="171450" indent="-171450" fontAlgn="base">
              <a:spcBef>
                <a:spcPts val="1200"/>
              </a:spcBef>
              <a:spcAft>
                <a:spcPct val="0"/>
              </a:spcAft>
              <a:buClr>
                <a:srgbClr val="333333"/>
              </a:buClr>
              <a:buSzPct val="120000"/>
              <a:buFont typeface="Arial" pitchFamily="34" charset="0"/>
              <a:buChar char="•"/>
              <a:defRPr/>
            </a:pPr>
            <a:endParaRPr lang="en-CA" sz="1200" dirty="0">
              <a:solidFill>
                <a:srgbClr val="333333"/>
              </a:solidFill>
              <a:cs typeface="Arial"/>
            </a:endParaRPr>
          </a:p>
          <a:p>
            <a:pPr marL="171450" lvl="0" indent="-171450" fontAlgn="base">
              <a:spcBef>
                <a:spcPts val="1200"/>
              </a:spcBef>
              <a:spcAft>
                <a:spcPct val="0"/>
              </a:spcAft>
              <a:buClr>
                <a:srgbClr val="333333"/>
              </a:buClr>
              <a:buSzPct val="120000"/>
              <a:buFont typeface="Arial" pitchFamily="34" charset="0"/>
              <a:buChar char="•"/>
              <a:defRPr/>
            </a:pPr>
            <a:endParaRPr lang="en-CA" sz="1200" dirty="0">
              <a:solidFill>
                <a:srgbClr val="333333"/>
              </a:solidFill>
              <a:cs typeface="Arial"/>
            </a:endParaRPr>
          </a:p>
        </p:txBody>
      </p:sp>
      <p:pic>
        <p:nvPicPr>
          <p:cNvPr id="18" name="Pictur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1471" y="5435516"/>
            <a:ext cx="3096774" cy="286513"/>
          </a:xfrm>
          <a:prstGeom prst="rect">
            <a:avLst/>
          </a:prstGeom>
        </p:spPr>
      </p:pic>
    </p:spTree>
    <p:extLst>
      <p:ext uri="{BB962C8B-B14F-4D97-AF65-F5344CB8AC3E}">
        <p14:creationId xmlns:p14="http://schemas.microsoft.com/office/powerpoint/2010/main" val="19973286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Learn the “Adobe way,” whether you are reviewing existing spend or considering the purchase of new products</a:t>
            </a:r>
          </a:p>
        </p:txBody>
      </p:sp>
      <p:sp>
        <p:nvSpPr>
          <p:cNvPr id="5" name="Rectangle 4">
            <a:extLst>
              <a:ext uri="{FF2B5EF4-FFF2-40B4-BE49-F238E27FC236}">
                <a16:creationId xmlns:a16="http://schemas.microsoft.com/office/drawing/2014/main" id="{B9B17E7D-5068-4143-9036-0D63DA87B538}"/>
              </a:ext>
            </a:extLst>
          </p:cNvPr>
          <p:cNvSpPr/>
          <p:nvPr/>
        </p:nvSpPr>
        <p:spPr>
          <a:xfrm>
            <a:off x="1039549" y="1659177"/>
            <a:ext cx="7520557" cy="646331"/>
          </a:xfrm>
          <a:prstGeom prst="rect">
            <a:avLst/>
          </a:prstGeom>
        </p:spPr>
        <p:txBody>
          <a:bodyPr wrap="square">
            <a:spAutoFit/>
          </a:bodyPr>
          <a:lstStyle/>
          <a:p>
            <a:r>
              <a:rPr lang="en-US" sz="1200" dirty="0"/>
              <a:t>Legacy on-premises Adobe Creative Suite products used to be available in multiple package configurations, enabling right-sized spend with functionality. Adobe’s support for legacy Creative Suites CS6 products ended in May 2017.</a:t>
            </a:r>
            <a:endParaRPr lang="en-CA" sz="1200" dirty="0"/>
          </a:p>
        </p:txBody>
      </p:sp>
      <p:sp>
        <p:nvSpPr>
          <p:cNvPr id="8" name="Rectangle 7">
            <a:extLst>
              <a:ext uri="{FF2B5EF4-FFF2-40B4-BE49-F238E27FC236}">
                <a16:creationId xmlns:a16="http://schemas.microsoft.com/office/drawing/2014/main" id="{B9B17E7D-5068-4143-9036-0D63DA87B538}"/>
              </a:ext>
            </a:extLst>
          </p:cNvPr>
          <p:cNvSpPr/>
          <p:nvPr/>
        </p:nvSpPr>
        <p:spPr>
          <a:xfrm>
            <a:off x="1039549" y="2402543"/>
            <a:ext cx="7520557" cy="646331"/>
          </a:xfrm>
          <a:prstGeom prst="rect">
            <a:avLst/>
          </a:prstGeom>
        </p:spPr>
        <p:txBody>
          <a:bodyPr wrap="square">
            <a:spAutoFit/>
          </a:bodyPr>
          <a:lstStyle/>
          <a:p>
            <a:r>
              <a:rPr lang="en-US" sz="1200" dirty="0"/>
              <a:t>While early ETLAs allowed customer application packaging at a lower price than the full Creative Cloud suite, this practice has been discontinued. Now, the only purchasing options are the full suite or single-application subscriptions.</a:t>
            </a:r>
          </a:p>
        </p:txBody>
      </p:sp>
      <p:sp>
        <p:nvSpPr>
          <p:cNvPr id="10" name="Rectangle 9">
            <a:extLst>
              <a:ext uri="{FF2B5EF4-FFF2-40B4-BE49-F238E27FC236}">
                <a16:creationId xmlns:a16="http://schemas.microsoft.com/office/drawing/2014/main" id="{B9B17E7D-5068-4143-9036-0D63DA87B538}"/>
              </a:ext>
            </a:extLst>
          </p:cNvPr>
          <p:cNvSpPr/>
          <p:nvPr/>
        </p:nvSpPr>
        <p:spPr>
          <a:xfrm>
            <a:off x="1039549" y="3145909"/>
            <a:ext cx="7397869" cy="646331"/>
          </a:xfrm>
          <a:prstGeom prst="rect">
            <a:avLst/>
          </a:prstGeom>
        </p:spPr>
        <p:txBody>
          <a:bodyPr wrap="square">
            <a:spAutoFit/>
          </a:bodyPr>
          <a:lstStyle/>
          <a:p>
            <a:r>
              <a:rPr lang="en-US" sz="1200" dirty="0"/>
              <a:t>Buyers must now assess alternative Adobe products as an option for non-power users. </a:t>
            </a:r>
            <a:r>
              <a:rPr lang="en-CA" sz="1200" dirty="0"/>
              <a:t>For example, QuarkXPress, Corel PaintShop Pro, CorelDRAW, Bloom, and Affinity Designer are possible replacements for some Creative Cloud applications.</a:t>
            </a:r>
            <a:endParaRPr lang="en-US" sz="1200" b="1" dirty="0"/>
          </a:p>
        </p:txBody>
      </p:sp>
      <p:sp>
        <p:nvSpPr>
          <p:cNvPr id="12" name="Rectangle 11">
            <a:extLst>
              <a:ext uri="{FF2B5EF4-FFF2-40B4-BE49-F238E27FC236}">
                <a16:creationId xmlns:a16="http://schemas.microsoft.com/office/drawing/2014/main" id="{B9B17E7D-5068-4143-9036-0D63DA87B538}"/>
              </a:ext>
            </a:extLst>
          </p:cNvPr>
          <p:cNvSpPr/>
          <p:nvPr/>
        </p:nvSpPr>
        <p:spPr>
          <a:xfrm>
            <a:off x="1039549" y="3889275"/>
            <a:ext cx="7630726" cy="461665"/>
          </a:xfrm>
          <a:prstGeom prst="rect">
            <a:avLst/>
          </a:prstGeom>
        </p:spPr>
        <p:txBody>
          <a:bodyPr wrap="square">
            <a:spAutoFit/>
          </a:bodyPr>
          <a:lstStyle/>
          <a:p>
            <a:r>
              <a:rPr lang="en-CA" sz="1200" dirty="0"/>
              <a:t>Document Cloud, Adobe’s latest step in creating an Acrobat-focused subscription model, limits the ability to reduce costs with an extended upgrade cycle. These changes go beyond the licensing model.</a:t>
            </a:r>
            <a:endParaRPr lang="en-US" sz="1200" b="1" dirty="0"/>
          </a:p>
        </p:txBody>
      </p:sp>
      <p:sp>
        <p:nvSpPr>
          <p:cNvPr id="14" name="Rectangle 13">
            <a:extLst>
              <a:ext uri="{FF2B5EF4-FFF2-40B4-BE49-F238E27FC236}">
                <a16:creationId xmlns:a16="http://schemas.microsoft.com/office/drawing/2014/main" id="{B9B17E7D-5068-4143-9036-0D63DA87B538}"/>
              </a:ext>
            </a:extLst>
          </p:cNvPr>
          <p:cNvSpPr/>
          <p:nvPr/>
        </p:nvSpPr>
        <p:spPr>
          <a:xfrm>
            <a:off x="1039549" y="4521433"/>
            <a:ext cx="7520557" cy="461665"/>
          </a:xfrm>
          <a:prstGeom prst="rect">
            <a:avLst/>
          </a:prstGeom>
        </p:spPr>
        <p:txBody>
          <a:bodyPr wrap="square">
            <a:spAutoFit/>
          </a:bodyPr>
          <a:lstStyle/>
          <a:p>
            <a:pPr fontAlgn="ctr"/>
            <a:r>
              <a:rPr lang="en-US" sz="1200" dirty="0"/>
              <a:t>Organizations need to perform a cost-benefit analysis of single app purchases vs. the full suite to right-</a:t>
            </a:r>
            <a:r>
              <a:rPr lang="en-CA" sz="1200" dirty="0"/>
              <a:t>size spend with functionality. </a:t>
            </a:r>
            <a:endParaRPr lang="en-CA" sz="1100" dirty="0">
              <a:cs typeface="Arial"/>
            </a:endParaRPr>
          </a:p>
        </p:txBody>
      </p:sp>
      <p:pic>
        <p:nvPicPr>
          <p:cNvPr id="19" name="Picture 5" descr="Screen Shot 2018-01-08 at 2.28.30 PM.png">
            <a:extLst>
              <a:ext uri="{FF2B5EF4-FFF2-40B4-BE49-F238E27FC236}">
                <a16:creationId xmlns:a16="http://schemas.microsoft.com/office/drawing/2014/main" id="{809CBC56-FE70-42D5-A98C-1FDC7A3F66CB}"/>
              </a:ext>
            </a:extLst>
          </p:cNvPr>
          <p:cNvPicPr>
            <a:picLocks noChangeAspect="1"/>
          </p:cNvPicPr>
          <p:nvPr/>
        </p:nvPicPr>
        <p:blipFill>
          <a:blip r:embed="rId2"/>
          <a:stretch>
            <a:fillRect/>
          </a:stretch>
        </p:blipFill>
        <p:spPr>
          <a:xfrm>
            <a:off x="7291392" y="4957830"/>
            <a:ext cx="1059393" cy="1254546"/>
          </a:xfrm>
          <a:prstGeom prst="rect">
            <a:avLst/>
          </a:prstGeom>
        </p:spPr>
      </p:pic>
      <p:sp>
        <p:nvSpPr>
          <p:cNvPr id="22" name="Oval 145407">
            <a:extLst>
              <a:ext uri="{FF2B5EF4-FFF2-40B4-BE49-F238E27FC236}">
                <a16:creationId xmlns:a16="http://schemas.microsoft.com/office/drawing/2014/main" id="{D6BC7959-ACE3-418C-846E-091A54A965C6}"/>
              </a:ext>
            </a:extLst>
          </p:cNvPr>
          <p:cNvSpPr/>
          <p:nvPr/>
        </p:nvSpPr>
        <p:spPr>
          <a:xfrm>
            <a:off x="477118" y="1768029"/>
            <a:ext cx="426053" cy="387158"/>
          </a:xfrm>
          <a:prstGeom prst="ellipse">
            <a:avLst/>
          </a:prstGeom>
          <a:solidFill>
            <a:schemeClr val="accent2"/>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1</a:t>
            </a:r>
            <a:endParaRPr lang="en-US" sz="1400" b="1" dirty="0"/>
          </a:p>
        </p:txBody>
      </p:sp>
      <p:sp>
        <p:nvSpPr>
          <p:cNvPr id="23" name="Oval 145407">
            <a:extLst>
              <a:ext uri="{FF2B5EF4-FFF2-40B4-BE49-F238E27FC236}">
                <a16:creationId xmlns:a16="http://schemas.microsoft.com/office/drawing/2014/main" id="{D6BC7959-ACE3-418C-846E-091A54A965C6}"/>
              </a:ext>
            </a:extLst>
          </p:cNvPr>
          <p:cNvSpPr/>
          <p:nvPr/>
        </p:nvSpPr>
        <p:spPr>
          <a:xfrm>
            <a:off x="477118" y="2504931"/>
            <a:ext cx="426053" cy="387158"/>
          </a:xfrm>
          <a:prstGeom prst="ellipse">
            <a:avLst/>
          </a:prstGeom>
          <a:solidFill>
            <a:schemeClr val="accent2"/>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2</a:t>
            </a:r>
            <a:endParaRPr lang="en-US" sz="1400" b="1" dirty="0"/>
          </a:p>
        </p:txBody>
      </p:sp>
      <p:sp>
        <p:nvSpPr>
          <p:cNvPr id="24" name="Oval 145407">
            <a:extLst>
              <a:ext uri="{FF2B5EF4-FFF2-40B4-BE49-F238E27FC236}">
                <a16:creationId xmlns:a16="http://schemas.microsoft.com/office/drawing/2014/main" id="{D6BC7959-ACE3-418C-846E-091A54A965C6}"/>
              </a:ext>
            </a:extLst>
          </p:cNvPr>
          <p:cNvSpPr/>
          <p:nvPr/>
        </p:nvSpPr>
        <p:spPr>
          <a:xfrm>
            <a:off x="477118" y="3251119"/>
            <a:ext cx="426053" cy="387158"/>
          </a:xfrm>
          <a:prstGeom prst="ellipse">
            <a:avLst/>
          </a:prstGeom>
          <a:solidFill>
            <a:schemeClr val="accent2"/>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3</a:t>
            </a:r>
            <a:endParaRPr lang="en-US" sz="1400" b="1" dirty="0"/>
          </a:p>
        </p:txBody>
      </p:sp>
      <p:sp>
        <p:nvSpPr>
          <p:cNvPr id="25" name="Oval 145407">
            <a:extLst>
              <a:ext uri="{FF2B5EF4-FFF2-40B4-BE49-F238E27FC236}">
                <a16:creationId xmlns:a16="http://schemas.microsoft.com/office/drawing/2014/main" id="{D6BC7959-ACE3-418C-846E-091A54A965C6}"/>
              </a:ext>
            </a:extLst>
          </p:cNvPr>
          <p:cNvSpPr/>
          <p:nvPr/>
        </p:nvSpPr>
        <p:spPr>
          <a:xfrm>
            <a:off x="477117" y="3887848"/>
            <a:ext cx="426053" cy="387158"/>
          </a:xfrm>
          <a:prstGeom prst="ellipse">
            <a:avLst/>
          </a:prstGeom>
          <a:solidFill>
            <a:schemeClr val="accent2"/>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4</a:t>
            </a:r>
            <a:endParaRPr lang="en-US" sz="1400" b="1" dirty="0"/>
          </a:p>
        </p:txBody>
      </p:sp>
      <p:sp>
        <p:nvSpPr>
          <p:cNvPr id="26" name="Oval 145407">
            <a:extLst>
              <a:ext uri="{FF2B5EF4-FFF2-40B4-BE49-F238E27FC236}">
                <a16:creationId xmlns:a16="http://schemas.microsoft.com/office/drawing/2014/main" id="{D6BC7959-ACE3-418C-846E-091A54A965C6}"/>
              </a:ext>
            </a:extLst>
          </p:cNvPr>
          <p:cNvSpPr/>
          <p:nvPr/>
        </p:nvSpPr>
        <p:spPr>
          <a:xfrm>
            <a:off x="477117" y="4553499"/>
            <a:ext cx="426053" cy="387158"/>
          </a:xfrm>
          <a:prstGeom prst="ellipse">
            <a:avLst/>
          </a:prstGeom>
          <a:solidFill>
            <a:schemeClr val="accent2"/>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5</a:t>
            </a:r>
            <a:endParaRPr lang="en-US" sz="1400" b="1" dirty="0"/>
          </a:p>
        </p:txBody>
      </p:sp>
    </p:spTree>
    <p:extLst>
      <p:ext uri="{BB962C8B-B14F-4D97-AF65-F5344CB8AC3E}">
        <p14:creationId xmlns:p14="http://schemas.microsoft.com/office/powerpoint/2010/main" val="5321225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As Adobe’s dominance continues to grow, organizations must find new ways to maintain a value-added relationship</a:t>
            </a:r>
          </a:p>
        </p:txBody>
      </p:sp>
      <p:grpSp>
        <p:nvGrpSpPr>
          <p:cNvPr id="14" name="Group 10"/>
          <p:cNvGrpSpPr/>
          <p:nvPr/>
        </p:nvGrpSpPr>
        <p:grpSpPr>
          <a:xfrm>
            <a:off x="685566" y="1096566"/>
            <a:ext cx="7699310" cy="1015663"/>
            <a:chOff x="496838" y="1284475"/>
            <a:chExt cx="7699310" cy="1015663"/>
          </a:xfrm>
        </p:grpSpPr>
        <p:sp>
          <p:nvSpPr>
            <p:cNvPr id="4" name="TextBox 14"/>
            <p:cNvSpPr txBox="1"/>
            <p:nvPr/>
          </p:nvSpPr>
          <p:spPr>
            <a:xfrm>
              <a:off x="496838" y="1284475"/>
              <a:ext cx="2024913" cy="1015663"/>
            </a:xfrm>
            <a:prstGeom prst="rect">
              <a:avLst/>
            </a:prstGeom>
          </p:spPr>
          <p:txBody>
            <a:bodyPr wrap="none" rtlCol="0">
              <a:spAutoFit/>
            </a:bodyPr>
            <a:lstStyle/>
            <a:p>
              <a:r>
                <a:rPr lang="en-CA" sz="6000" b="1" dirty="0">
                  <a:solidFill>
                    <a:schemeClr val="accent2"/>
                  </a:solidFill>
                </a:rPr>
                <a:t>$21B</a:t>
              </a:r>
            </a:p>
          </p:txBody>
        </p:sp>
        <p:sp>
          <p:nvSpPr>
            <p:cNvPr id="5" name="TextBox 15"/>
            <p:cNvSpPr txBox="1"/>
            <p:nvPr/>
          </p:nvSpPr>
          <p:spPr>
            <a:xfrm>
              <a:off x="2611146" y="1457116"/>
              <a:ext cx="5585002" cy="646331"/>
            </a:xfrm>
            <a:prstGeom prst="rect">
              <a:avLst/>
            </a:prstGeom>
          </p:spPr>
          <p:txBody>
            <a:bodyPr wrap="square" rtlCol="0">
              <a:spAutoFit/>
            </a:bodyPr>
            <a:lstStyle/>
            <a:p>
              <a:r>
                <a:rPr lang="en-US" sz="1200" dirty="0">
                  <a:solidFill>
                    <a:srgbClr val="333333"/>
                  </a:solidFill>
                </a:rPr>
                <a:t>Adobe estimates the total addressable market for creative and document cloud to be $21 billion. </a:t>
              </a:r>
              <a:r>
                <a:rPr lang="en-CA" sz="1200" dirty="0"/>
                <a:t>With no sign of growth slowing down, Adobe customers must learn how to  work within the current design monopoly.</a:t>
              </a:r>
              <a:endParaRPr lang="en-CA" sz="1200" b="1" dirty="0"/>
            </a:p>
          </p:txBody>
        </p:sp>
      </p:grpSp>
      <p:grpSp>
        <p:nvGrpSpPr>
          <p:cNvPr id="12" name="Group 18"/>
          <p:cNvGrpSpPr/>
          <p:nvPr/>
        </p:nvGrpSpPr>
        <p:grpSpPr>
          <a:xfrm>
            <a:off x="535932" y="5265566"/>
            <a:ext cx="8066583" cy="1235904"/>
            <a:chOff x="1661" y="3252507"/>
            <a:chExt cx="8805202" cy="1000477"/>
          </a:xfrm>
        </p:grpSpPr>
        <p:sp>
          <p:nvSpPr>
            <p:cNvPr id="7" name="Rectangle 19"/>
            <p:cNvSpPr/>
            <p:nvPr/>
          </p:nvSpPr>
          <p:spPr>
            <a:xfrm>
              <a:off x="434721" y="3260274"/>
              <a:ext cx="8313467" cy="772359"/>
            </a:xfrm>
            <a:prstGeom prst="rect">
              <a:avLst/>
            </a:prstGeom>
          </p:spPr>
          <p:txBody>
            <a:bodyPr wrap="square">
              <a:spAutoFit/>
            </a:bodyPr>
            <a:lstStyle/>
            <a:p>
              <a:r>
                <a:rPr lang="en-CA" sz="1400" i="1" dirty="0">
                  <a:latin typeface="+mj-lt"/>
                  <a:cs typeface="Arial"/>
                </a:rPr>
                <a:t>Adobe is not only witnessing a steady increase in Creative Cloud subscriptions, but it also gained more visibility into customers’ product usage, which enables it to consistently push out software updates relevant to user needs. The company also successfully transformed its sales organization to support the recurring revenue model.</a:t>
              </a:r>
              <a:endParaRPr lang="en-CA" sz="1400" i="1" dirty="0">
                <a:latin typeface="+mj-lt"/>
              </a:endParaRPr>
            </a:p>
          </p:txBody>
        </p:sp>
        <p:pic>
          <p:nvPicPr>
            <p:cNvPr id="8" name="Picture 102"/>
            <p:cNvPicPr>
              <a:picLocks noChangeAspect="1"/>
            </p:cNvPicPr>
            <p:nvPr/>
          </p:nvPicPr>
          <p:blipFill>
            <a:blip r:embed="rId2"/>
            <a:stretch>
              <a:fillRect/>
            </a:stretch>
          </p:blipFill>
          <p:spPr>
            <a:xfrm>
              <a:off x="1661" y="3252507"/>
              <a:ext cx="292633" cy="219475"/>
            </a:xfrm>
            <a:prstGeom prst="rect">
              <a:avLst/>
            </a:prstGeom>
          </p:spPr>
        </p:pic>
        <p:pic>
          <p:nvPicPr>
            <p:cNvPr id="9" name="Picture 103"/>
            <p:cNvPicPr>
              <a:picLocks noChangeAspect="1"/>
            </p:cNvPicPr>
            <p:nvPr/>
          </p:nvPicPr>
          <p:blipFill>
            <a:blip r:embed="rId3"/>
            <a:stretch>
              <a:fillRect/>
            </a:stretch>
          </p:blipFill>
          <p:spPr>
            <a:xfrm>
              <a:off x="8532519" y="3587438"/>
              <a:ext cx="274344" cy="286537"/>
            </a:xfrm>
            <a:prstGeom prst="rect">
              <a:avLst/>
            </a:prstGeom>
          </p:spPr>
        </p:pic>
        <p:sp>
          <p:nvSpPr>
            <p:cNvPr id="10" name="Rectangle 22"/>
            <p:cNvSpPr/>
            <p:nvPr/>
          </p:nvSpPr>
          <p:spPr>
            <a:xfrm>
              <a:off x="2007576" y="4028750"/>
              <a:ext cx="6751204" cy="224234"/>
            </a:xfrm>
            <a:prstGeom prst="rect">
              <a:avLst/>
            </a:prstGeom>
          </p:spPr>
          <p:txBody>
            <a:bodyPr wrap="square">
              <a:spAutoFit/>
            </a:bodyPr>
            <a:lstStyle/>
            <a:p>
              <a:pPr algn="r"/>
              <a:r>
                <a:rPr lang="en-US" sz="1200" dirty="0"/>
                <a:t>– Omid Razavi, Global Head of Success, ServiceNow</a:t>
              </a:r>
              <a:endParaRPr lang="en-CA" sz="1200" dirty="0"/>
            </a:p>
          </p:txBody>
        </p:sp>
      </p:grpSp>
      <p:pic>
        <p:nvPicPr>
          <p:cNvPr id="13" name="Picture 27"/>
          <p:cNvPicPr>
            <a:picLocks noChangeAspect="1"/>
          </p:cNvPicPr>
          <p:nvPr/>
        </p:nvPicPr>
        <p:blipFill>
          <a:blip r:embed="rId4"/>
          <a:stretch>
            <a:fillRect/>
          </a:stretch>
        </p:blipFill>
        <p:spPr>
          <a:xfrm>
            <a:off x="1293077" y="2054930"/>
            <a:ext cx="6454388" cy="2946126"/>
          </a:xfrm>
          <a:prstGeom prst="rect">
            <a:avLst/>
          </a:prstGeom>
        </p:spPr>
      </p:pic>
      <p:sp>
        <p:nvSpPr>
          <p:cNvPr id="3" name="TextBox 2"/>
          <p:cNvSpPr txBox="1"/>
          <p:nvPr/>
        </p:nvSpPr>
        <p:spPr>
          <a:xfrm>
            <a:off x="6453258" y="5001483"/>
            <a:ext cx="1647653" cy="246221"/>
          </a:xfrm>
          <a:prstGeom prst="rect">
            <a:avLst/>
          </a:prstGeom>
        </p:spPr>
        <p:txBody>
          <a:bodyPr wrap="square" rtlCol="0">
            <a:spAutoFit/>
          </a:bodyPr>
          <a:lstStyle/>
          <a:p>
            <a:r>
              <a:rPr lang="en-CA" sz="1000" dirty="0"/>
              <a:t>Source: </a:t>
            </a:r>
            <a:r>
              <a:rPr lang="en-CA" sz="1000" dirty="0">
                <a:hlinkClick r:id="rId5"/>
              </a:rPr>
              <a:t>Adobe</a:t>
            </a:r>
            <a:r>
              <a:rPr lang="en-CA" sz="1000" dirty="0"/>
              <a:t>, 2017</a:t>
            </a:r>
          </a:p>
        </p:txBody>
      </p:sp>
    </p:spTree>
    <p:extLst>
      <p:ext uri="{BB962C8B-B14F-4D97-AF65-F5344CB8AC3E}">
        <p14:creationId xmlns:p14="http://schemas.microsoft.com/office/powerpoint/2010/main" val="1491186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Consider your route forward</a:t>
            </a:r>
          </a:p>
        </p:txBody>
      </p:sp>
      <p:sp>
        <p:nvSpPr>
          <p:cNvPr id="3" name="Rectangle 8">
            <a:extLst>
              <a:ext uri="{FF2B5EF4-FFF2-40B4-BE49-F238E27FC236}">
                <a16:creationId xmlns:a16="http://schemas.microsoft.com/office/drawing/2014/main" id="{8C3C84FA-CAC6-434C-ACBE-4A63EA9FA2B8}"/>
              </a:ext>
            </a:extLst>
          </p:cNvPr>
          <p:cNvSpPr/>
          <p:nvPr/>
        </p:nvSpPr>
        <p:spPr>
          <a:xfrm>
            <a:off x="760022" y="2932070"/>
            <a:ext cx="3876470" cy="646331"/>
          </a:xfrm>
          <a:prstGeom prst="rect">
            <a:avLst/>
          </a:prstGeom>
        </p:spPr>
        <p:txBody>
          <a:bodyPr wrap="square">
            <a:spAutoFit/>
          </a:bodyPr>
          <a:lstStyle/>
          <a:p>
            <a:r>
              <a:rPr lang="en-US" sz="1200" dirty="0">
                <a:solidFill>
                  <a:srgbClr val="000000"/>
                </a:solidFill>
              </a:rPr>
              <a:t>Examine the suitability and/or dependency on Document Cloud functions, such as existing business workflows and e-signature integration.</a:t>
            </a:r>
          </a:p>
        </p:txBody>
      </p:sp>
      <p:sp>
        <p:nvSpPr>
          <p:cNvPr id="4" name="Rectangle 3"/>
          <p:cNvSpPr/>
          <p:nvPr/>
        </p:nvSpPr>
        <p:spPr>
          <a:xfrm>
            <a:off x="370171" y="2925758"/>
            <a:ext cx="389850" cy="369332"/>
          </a:xfrm>
          <a:prstGeom prst="rect">
            <a:avLst/>
          </a:prstGeom>
        </p:spPr>
        <p:txBody>
          <a:bodyPr wrap="none">
            <a:spAutoFit/>
          </a:bodyPr>
          <a:lstStyle/>
          <a:p>
            <a:r>
              <a:rPr lang="en-US" dirty="0">
                <a:solidFill>
                  <a:srgbClr val="000000"/>
                </a:solidFill>
                <a:sym typeface="Wingdings" panose="05000000000000000000" pitchFamily="2" charset="2"/>
              </a:rPr>
              <a:t></a:t>
            </a:r>
            <a:endParaRPr lang="en-CA" dirty="0"/>
          </a:p>
        </p:txBody>
      </p:sp>
      <p:sp>
        <p:nvSpPr>
          <p:cNvPr id="6" name="Rectangle 8">
            <a:extLst>
              <a:ext uri="{FF2B5EF4-FFF2-40B4-BE49-F238E27FC236}">
                <a16:creationId xmlns:a16="http://schemas.microsoft.com/office/drawing/2014/main" id="{8C3C84FA-CAC6-434C-ACBE-4A63EA9FA2B8}"/>
              </a:ext>
            </a:extLst>
          </p:cNvPr>
          <p:cNvSpPr/>
          <p:nvPr/>
        </p:nvSpPr>
        <p:spPr>
          <a:xfrm>
            <a:off x="760021" y="3656297"/>
            <a:ext cx="3886198" cy="646331"/>
          </a:xfrm>
          <a:prstGeom prst="rect">
            <a:avLst/>
          </a:prstGeom>
        </p:spPr>
        <p:txBody>
          <a:bodyPr wrap="square">
            <a:spAutoFit/>
          </a:bodyPr>
          <a:lstStyle/>
          <a:p>
            <a:r>
              <a:rPr lang="en-US" sz="1200" dirty="0">
                <a:solidFill>
                  <a:srgbClr val="000000"/>
                </a:solidFill>
              </a:rPr>
              <a:t>Involve stakeholders in the evaluation of </a:t>
            </a:r>
            <a:r>
              <a:rPr lang="en-US" sz="1200" b="1" dirty="0">
                <a:solidFill>
                  <a:srgbClr val="000000"/>
                </a:solidFill>
              </a:rPr>
              <a:t>alternate products </a:t>
            </a:r>
            <a:r>
              <a:rPr lang="en-US" sz="1200" dirty="0">
                <a:solidFill>
                  <a:srgbClr val="000000"/>
                </a:solidFill>
              </a:rPr>
              <a:t>for use cases where dependency on Acrobat-specific functionality is limited.</a:t>
            </a:r>
          </a:p>
        </p:txBody>
      </p:sp>
      <p:sp>
        <p:nvSpPr>
          <p:cNvPr id="7" name="Rectangle 6"/>
          <p:cNvSpPr/>
          <p:nvPr/>
        </p:nvSpPr>
        <p:spPr>
          <a:xfrm>
            <a:off x="370171" y="3644584"/>
            <a:ext cx="389850" cy="369332"/>
          </a:xfrm>
          <a:prstGeom prst="rect">
            <a:avLst/>
          </a:prstGeom>
        </p:spPr>
        <p:txBody>
          <a:bodyPr wrap="none">
            <a:spAutoFit/>
          </a:bodyPr>
          <a:lstStyle/>
          <a:p>
            <a:r>
              <a:rPr lang="en-US" dirty="0">
                <a:solidFill>
                  <a:srgbClr val="000000"/>
                </a:solidFill>
                <a:sym typeface="Wingdings" panose="05000000000000000000" pitchFamily="2" charset="2"/>
              </a:rPr>
              <a:t></a:t>
            </a:r>
            <a:endParaRPr lang="en-CA" dirty="0"/>
          </a:p>
        </p:txBody>
      </p:sp>
      <p:sp>
        <p:nvSpPr>
          <p:cNvPr id="9" name="Rectangle 8">
            <a:extLst>
              <a:ext uri="{FF2B5EF4-FFF2-40B4-BE49-F238E27FC236}">
                <a16:creationId xmlns:a16="http://schemas.microsoft.com/office/drawing/2014/main" id="{8C3C84FA-CAC6-434C-ACBE-4A63EA9FA2B8}"/>
              </a:ext>
            </a:extLst>
          </p:cNvPr>
          <p:cNvSpPr/>
          <p:nvPr/>
        </p:nvSpPr>
        <p:spPr>
          <a:xfrm>
            <a:off x="760021" y="4372215"/>
            <a:ext cx="3886198" cy="830997"/>
          </a:xfrm>
          <a:prstGeom prst="rect">
            <a:avLst/>
          </a:prstGeom>
        </p:spPr>
        <p:txBody>
          <a:bodyPr wrap="square">
            <a:spAutoFit/>
          </a:bodyPr>
          <a:lstStyle/>
          <a:p>
            <a:r>
              <a:rPr lang="en-US" sz="1200" dirty="0">
                <a:solidFill>
                  <a:srgbClr val="000000"/>
                </a:solidFill>
              </a:rPr>
              <a:t>Identify not just the installs and active use of the applications but also the </a:t>
            </a:r>
            <a:r>
              <a:rPr lang="en-US" sz="1200" b="1" dirty="0">
                <a:solidFill>
                  <a:srgbClr val="000000"/>
                </a:solidFill>
              </a:rPr>
              <a:t>depth and breadth of use </a:t>
            </a:r>
            <a:r>
              <a:rPr lang="en-US" sz="1200" dirty="0">
                <a:solidFill>
                  <a:srgbClr val="000000"/>
                </a:solidFill>
              </a:rPr>
              <a:t>across the various features so that the appropriate products can be selected.</a:t>
            </a:r>
          </a:p>
        </p:txBody>
      </p:sp>
      <p:sp>
        <p:nvSpPr>
          <p:cNvPr id="10" name="Rectangle 9"/>
          <p:cNvSpPr/>
          <p:nvPr/>
        </p:nvSpPr>
        <p:spPr>
          <a:xfrm>
            <a:off x="370171" y="4366358"/>
            <a:ext cx="389850" cy="369332"/>
          </a:xfrm>
          <a:prstGeom prst="rect">
            <a:avLst/>
          </a:prstGeom>
        </p:spPr>
        <p:txBody>
          <a:bodyPr wrap="none">
            <a:spAutoFit/>
          </a:bodyPr>
          <a:lstStyle/>
          <a:p>
            <a:r>
              <a:rPr lang="en-US" dirty="0">
                <a:solidFill>
                  <a:srgbClr val="000000"/>
                </a:solidFill>
                <a:sym typeface="Wingdings" panose="05000000000000000000" pitchFamily="2" charset="2"/>
              </a:rPr>
              <a:t></a:t>
            </a:r>
            <a:endParaRPr lang="en-CA" dirty="0"/>
          </a:p>
        </p:txBody>
      </p:sp>
      <p:sp>
        <p:nvSpPr>
          <p:cNvPr id="11" name="Rectangle 10">
            <a:extLst>
              <a:ext uri="{FF2B5EF4-FFF2-40B4-BE49-F238E27FC236}">
                <a16:creationId xmlns:a16="http://schemas.microsoft.com/office/drawing/2014/main" id="{8C3C84FA-CAC6-434C-ACBE-4A63EA9FA2B8}"/>
              </a:ext>
            </a:extLst>
          </p:cNvPr>
          <p:cNvSpPr/>
          <p:nvPr/>
        </p:nvSpPr>
        <p:spPr>
          <a:xfrm>
            <a:off x="760021" y="2039221"/>
            <a:ext cx="3886198" cy="830997"/>
          </a:xfrm>
          <a:prstGeom prst="rect">
            <a:avLst/>
          </a:prstGeom>
        </p:spPr>
        <p:txBody>
          <a:bodyPr wrap="square">
            <a:spAutoFit/>
          </a:bodyPr>
          <a:lstStyle/>
          <a:p>
            <a:r>
              <a:rPr lang="en-US" sz="1200" dirty="0">
                <a:solidFill>
                  <a:srgbClr val="000000"/>
                </a:solidFill>
              </a:rPr>
              <a:t>Implement a </a:t>
            </a:r>
            <a:r>
              <a:rPr lang="en-US" sz="1200" b="1" dirty="0">
                <a:solidFill>
                  <a:srgbClr val="000000"/>
                </a:solidFill>
              </a:rPr>
              <a:t>user profile </a:t>
            </a:r>
            <a:r>
              <a:rPr lang="en-US" sz="1200" dirty="0">
                <a:solidFill>
                  <a:srgbClr val="000000"/>
                </a:solidFill>
              </a:rPr>
              <a:t>to assign licenses by version and limit expenditures. Alternatives can include existing legacy perpetual and Acrobat classic versions that may already be owned by the organization.</a:t>
            </a:r>
          </a:p>
        </p:txBody>
      </p:sp>
      <p:sp>
        <p:nvSpPr>
          <p:cNvPr id="12" name="Rectangle 11"/>
          <p:cNvSpPr/>
          <p:nvPr/>
        </p:nvSpPr>
        <p:spPr>
          <a:xfrm>
            <a:off x="370171" y="2031538"/>
            <a:ext cx="389850" cy="369332"/>
          </a:xfrm>
          <a:prstGeom prst="rect">
            <a:avLst/>
          </a:prstGeom>
        </p:spPr>
        <p:txBody>
          <a:bodyPr wrap="none">
            <a:spAutoFit/>
          </a:bodyPr>
          <a:lstStyle/>
          <a:p>
            <a:r>
              <a:rPr lang="en-US" dirty="0">
                <a:solidFill>
                  <a:srgbClr val="000000"/>
                </a:solidFill>
                <a:sym typeface="Wingdings" panose="05000000000000000000" pitchFamily="2" charset="2"/>
              </a:rPr>
              <a:t></a:t>
            </a:r>
            <a:endParaRPr lang="en-CA" dirty="0"/>
          </a:p>
        </p:txBody>
      </p:sp>
      <p:sp>
        <p:nvSpPr>
          <p:cNvPr id="13" name="Rectangle 12"/>
          <p:cNvSpPr/>
          <p:nvPr/>
        </p:nvSpPr>
        <p:spPr>
          <a:xfrm>
            <a:off x="370171" y="1196688"/>
            <a:ext cx="8640825" cy="738664"/>
          </a:xfrm>
          <a:prstGeom prst="rect">
            <a:avLst/>
          </a:prstGeom>
        </p:spPr>
        <p:txBody>
          <a:bodyPr wrap="square">
            <a:spAutoFit/>
          </a:bodyPr>
          <a:lstStyle/>
          <a:p>
            <a:pPr fontAlgn="ctr"/>
            <a:r>
              <a:rPr lang="en-CA" sz="1400" b="1" dirty="0"/>
              <a:t>Consider your route forward, as ETLA contract commitments, scope, and mechanisms differ in structure to the perpetual models previously utilized. The new model shortchanges technology procurement leaders in their expectations of cost-usage alignment and opex flexibility (White, 2016).</a:t>
            </a:r>
            <a:endParaRPr lang="en-CA" sz="1400" b="1" dirty="0">
              <a:cs typeface="Arial"/>
            </a:endParaRPr>
          </a:p>
        </p:txBody>
      </p:sp>
      <p:graphicFrame>
        <p:nvGraphicFramePr>
          <p:cNvPr id="17" name="Diagram 16"/>
          <p:cNvGraphicFramePr/>
          <p:nvPr>
            <p:extLst>
              <p:ext uri="{D42A27DB-BD31-4B8C-83A1-F6EECF244321}">
                <p14:modId xmlns:p14="http://schemas.microsoft.com/office/powerpoint/2010/main" val="2147765960"/>
              </p:ext>
            </p:extLst>
          </p:nvPr>
        </p:nvGraphicFramePr>
        <p:xfrm>
          <a:off x="4987639" y="1912674"/>
          <a:ext cx="3599408" cy="28606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4979319" y="4829621"/>
            <a:ext cx="3939539" cy="523220"/>
          </a:xfrm>
          <a:prstGeom prst="rect">
            <a:avLst/>
          </a:prstGeom>
        </p:spPr>
        <p:txBody>
          <a:bodyPr wrap="square">
            <a:spAutoFit/>
          </a:bodyPr>
          <a:lstStyle/>
          <a:p>
            <a:r>
              <a:rPr lang="en-US" sz="1400" dirty="0"/>
              <a:t>Use Info-Tech’s Adobe toolkit to prepare for your new purchases or contract renewal</a:t>
            </a:r>
          </a:p>
        </p:txBody>
      </p:sp>
      <p:grpSp>
        <p:nvGrpSpPr>
          <p:cNvPr id="19" name="Group 18"/>
          <p:cNvGrpSpPr/>
          <p:nvPr/>
        </p:nvGrpSpPr>
        <p:grpSpPr>
          <a:xfrm>
            <a:off x="310684" y="5539829"/>
            <a:ext cx="8337823" cy="682753"/>
            <a:chOff x="323389" y="3283951"/>
            <a:chExt cx="8337823" cy="682753"/>
          </a:xfrm>
        </p:grpSpPr>
        <p:sp>
          <p:nvSpPr>
            <p:cNvPr id="25" name="Rectangle 97"/>
            <p:cNvSpPr/>
            <p:nvPr/>
          </p:nvSpPr>
          <p:spPr>
            <a:xfrm>
              <a:off x="1600868" y="3283951"/>
              <a:ext cx="7060344" cy="676048"/>
            </a:xfrm>
            <a:prstGeom prst="rect">
              <a:avLst/>
            </a:prstGeom>
            <a:solidFill>
              <a:schemeClr val="bg1">
                <a:lumMod val="95000"/>
              </a:schemeClr>
            </a:solidFill>
            <a:ln w="12700">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52000" fontAlgn="base">
                <a:spcBef>
                  <a:spcPct val="0"/>
                </a:spcBef>
                <a:spcAft>
                  <a:spcPct val="0"/>
                </a:spcAft>
              </a:pPr>
              <a:r>
                <a:rPr lang="en-CA" sz="1200" dirty="0">
                  <a:solidFill>
                    <a:schemeClr val="tx1"/>
                  </a:solidFill>
                </a:rPr>
                <a:t>IT asset management (ITAM) and software asset management (SAM) are critical!  An error made in a true-up can cost the organization for the remaining years of the ETLA. Info-Tech worked with one client that incurred a $600k error in the true-up that they were not able to recoup from Adobe.</a:t>
              </a:r>
              <a:endParaRPr lang="en-CA" sz="1200" dirty="0">
                <a:solidFill>
                  <a:schemeClr val="tx1"/>
                </a:solidFill>
                <a:cs typeface="Arial"/>
              </a:endParaRPr>
            </a:p>
          </p:txBody>
        </p:sp>
        <p:pic>
          <p:nvPicPr>
            <p:cNvPr id="26" name="Picture 2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23389" y="3283951"/>
              <a:ext cx="1615443" cy="682753"/>
            </a:xfrm>
            <a:prstGeom prst="rect">
              <a:avLst/>
            </a:prstGeom>
          </p:spPr>
        </p:pic>
      </p:grpSp>
    </p:spTree>
    <p:extLst>
      <p:ext uri="{BB962C8B-B14F-4D97-AF65-F5344CB8AC3E}">
        <p14:creationId xmlns:p14="http://schemas.microsoft.com/office/powerpoint/2010/main" val="14122204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9144000" cy="118457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lgn="ctr">
              <a:spcAft>
                <a:spcPts val="800"/>
              </a:spcAft>
            </a:pPr>
            <a:endParaRPr lang="en-US" sz="1600" dirty="0">
              <a:latin typeface="+mj-lt"/>
            </a:endParaRPr>
          </a:p>
        </p:txBody>
      </p:sp>
      <p:sp>
        <p:nvSpPr>
          <p:cNvPr id="5" name="Rectangle 4"/>
          <p:cNvSpPr/>
          <p:nvPr/>
        </p:nvSpPr>
        <p:spPr>
          <a:xfrm>
            <a:off x="16626" y="1184574"/>
            <a:ext cx="9144000" cy="5348111"/>
          </a:xfrm>
          <a:prstGeom prst="rect">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080000" tIns="0" rIns="108000" rtlCol="0" anchor="ctr" anchorCtr="0"/>
          <a:lstStyle/>
          <a:p>
            <a:endParaRPr lang="en-CA" sz="1200" dirty="0">
              <a:ln w="0"/>
              <a:solidFill>
                <a:schemeClr val="accent2"/>
              </a:solidFill>
              <a:effectLst>
                <a:outerShdw sx="1000" sy="1000" algn="tl" rotWithShape="0">
                  <a:schemeClr val="dk1"/>
                </a:outerShdw>
              </a:effectLst>
            </a:endParaRPr>
          </a:p>
        </p:txBody>
      </p:sp>
      <p:sp>
        <p:nvSpPr>
          <p:cNvPr id="7" name="Title 4"/>
          <p:cNvSpPr>
            <a:spLocks noGrp="1"/>
          </p:cNvSpPr>
          <p:nvPr>
            <p:ph type="title"/>
          </p:nvPr>
        </p:nvSpPr>
        <p:spPr>
          <a:xfrm>
            <a:off x="251520" y="260648"/>
            <a:ext cx="8625780" cy="864096"/>
          </a:xfrm>
        </p:spPr>
        <p:txBody>
          <a:bodyPr/>
          <a:lstStyle/>
          <a:p>
            <a:pPr marL="0" lvl="1" algn="l"/>
            <a:r>
              <a:rPr lang="en-CA" sz="2400" dirty="0">
                <a:solidFill>
                  <a:schemeClr val="bg1"/>
                </a:solidFill>
                <a:latin typeface="+mn-lt"/>
                <a:cs typeface="Arabic Typesetting" panose="03020402040406030203" pitchFamily="66" charset="-78"/>
              </a:rPr>
              <a:t>Apply licensing best practices and examine the potential for cost savings through an unbiased third-party perspective</a:t>
            </a:r>
            <a:endParaRPr lang="en-US" dirty="0">
              <a:latin typeface="+mn-lt"/>
            </a:endParaRPr>
          </a:p>
        </p:txBody>
      </p:sp>
      <p:sp>
        <p:nvSpPr>
          <p:cNvPr id="10" name="TextBox 9"/>
          <p:cNvSpPr txBox="1"/>
          <p:nvPr/>
        </p:nvSpPr>
        <p:spPr>
          <a:xfrm>
            <a:off x="5685875" y="1187678"/>
            <a:ext cx="3285260" cy="523220"/>
          </a:xfrm>
          <a:prstGeom prst="rect">
            <a:avLst/>
          </a:prstGeom>
        </p:spPr>
        <p:txBody>
          <a:bodyPr wrap="square" rtlCol="0">
            <a:spAutoFit/>
          </a:bodyPr>
          <a:lstStyle/>
          <a:p>
            <a:pPr algn="ctr"/>
            <a:r>
              <a:rPr lang="en-CA" sz="1400" b="1" dirty="0">
                <a:solidFill>
                  <a:schemeClr val="accent2"/>
                </a:solidFill>
              </a:rPr>
              <a:t>Preventive practices can help </a:t>
            </a:r>
            <a:br>
              <a:rPr lang="en-CA" sz="1400" b="1" dirty="0">
                <a:solidFill>
                  <a:schemeClr val="accent2"/>
                </a:solidFill>
              </a:rPr>
            </a:br>
            <a:r>
              <a:rPr lang="en-CA" sz="1400" b="1" dirty="0">
                <a:solidFill>
                  <a:schemeClr val="accent2"/>
                </a:solidFill>
              </a:rPr>
              <a:t>find measured value ($)</a:t>
            </a:r>
          </a:p>
        </p:txBody>
      </p:sp>
      <p:sp>
        <p:nvSpPr>
          <p:cNvPr id="13" name="Rectangle 12"/>
          <p:cNvSpPr/>
          <p:nvPr/>
        </p:nvSpPr>
        <p:spPr>
          <a:xfrm>
            <a:off x="1992914" y="3792551"/>
            <a:ext cx="4780631" cy="71281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4" name="Rectangle 13"/>
          <p:cNvSpPr/>
          <p:nvPr/>
        </p:nvSpPr>
        <p:spPr>
          <a:xfrm>
            <a:off x="1992915" y="1996587"/>
            <a:ext cx="4785757" cy="9131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1" name="Rectangle 30"/>
          <p:cNvSpPr/>
          <p:nvPr/>
        </p:nvSpPr>
        <p:spPr>
          <a:xfrm>
            <a:off x="718727" y="4766091"/>
            <a:ext cx="4267711" cy="307777"/>
          </a:xfrm>
          <a:prstGeom prst="rect">
            <a:avLst/>
          </a:prstGeom>
        </p:spPr>
        <p:txBody>
          <a:bodyPr wrap="square">
            <a:spAutoFit/>
          </a:bodyPr>
          <a:lstStyle/>
          <a:p>
            <a:endParaRPr lang="en-CA" sz="1400" b="1" dirty="0">
              <a:solidFill>
                <a:schemeClr val="accent1"/>
              </a:solidFill>
            </a:endParaRPr>
          </a:p>
        </p:txBody>
      </p:sp>
      <p:sp>
        <p:nvSpPr>
          <p:cNvPr id="36" name="Freeform 35"/>
          <p:cNvSpPr/>
          <p:nvPr/>
        </p:nvSpPr>
        <p:spPr>
          <a:xfrm>
            <a:off x="181758" y="1280069"/>
            <a:ext cx="1152418" cy="1461065"/>
          </a:xfrm>
          <a:custGeom>
            <a:avLst/>
            <a:gdLst>
              <a:gd name="connsiteX0" fmla="*/ 0 w 1377185"/>
              <a:gd name="connsiteY0" fmla="*/ 0 h 964029"/>
              <a:gd name="connsiteX1" fmla="*/ 895171 w 1377185"/>
              <a:gd name="connsiteY1" fmla="*/ 0 h 964029"/>
              <a:gd name="connsiteX2" fmla="*/ 1377185 w 1377185"/>
              <a:gd name="connsiteY2" fmla="*/ 482015 h 964029"/>
              <a:gd name="connsiteX3" fmla="*/ 895171 w 1377185"/>
              <a:gd name="connsiteY3" fmla="*/ 964029 h 964029"/>
              <a:gd name="connsiteX4" fmla="*/ 0 w 1377185"/>
              <a:gd name="connsiteY4" fmla="*/ 964029 h 964029"/>
              <a:gd name="connsiteX5" fmla="*/ 482015 w 1377185"/>
              <a:gd name="connsiteY5" fmla="*/ 482015 h 964029"/>
              <a:gd name="connsiteX6" fmla="*/ 0 w 1377185"/>
              <a:gd name="connsiteY6" fmla="*/ 0 h 9640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77185" h="964029">
                <a:moveTo>
                  <a:pt x="1377185" y="0"/>
                </a:moveTo>
                <a:lnTo>
                  <a:pt x="1377185" y="626619"/>
                </a:lnTo>
                <a:lnTo>
                  <a:pt x="688592" y="964029"/>
                </a:lnTo>
                <a:lnTo>
                  <a:pt x="0" y="626619"/>
                </a:lnTo>
                <a:lnTo>
                  <a:pt x="0" y="0"/>
                </a:lnTo>
                <a:lnTo>
                  <a:pt x="688592" y="337410"/>
                </a:lnTo>
                <a:lnTo>
                  <a:pt x="1377185"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891" tIns="490906" rIns="8889" bIns="490904" numCol="1" spcCol="1270" anchor="t" anchorCtr="0">
            <a:noAutofit/>
          </a:bodyPr>
          <a:lstStyle/>
          <a:p>
            <a:pPr algn="ctr"/>
            <a:r>
              <a:rPr lang="en-US" sz="1200" dirty="0">
                <a:solidFill>
                  <a:srgbClr val="FFFFFF"/>
                </a:solidFill>
              </a:rPr>
              <a:t>Establish Licensing Requirements</a:t>
            </a:r>
          </a:p>
        </p:txBody>
      </p:sp>
      <p:sp>
        <p:nvSpPr>
          <p:cNvPr id="37" name="Rectangle 36"/>
          <p:cNvSpPr/>
          <p:nvPr/>
        </p:nvSpPr>
        <p:spPr>
          <a:xfrm>
            <a:off x="1415298" y="1563016"/>
            <a:ext cx="4088820" cy="895171"/>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1121" tIns="50049" rIns="50049" bIns="50050" numCol="1" spcCol="1270" anchor="ctr" anchorCtr="0">
            <a:noAutofit/>
          </a:bodyPr>
          <a:lstStyle/>
          <a:p>
            <a:pPr marL="57150" lvl="1" indent="-108000" algn="l" defTabSz="444500">
              <a:lnSpc>
                <a:spcPct val="90000"/>
              </a:lnSpc>
              <a:spcBef>
                <a:spcPct val="0"/>
              </a:spcBef>
              <a:spcAft>
                <a:spcPct val="15000"/>
              </a:spcAft>
              <a:buChar char="••"/>
            </a:pPr>
            <a:r>
              <a:rPr lang="en-CA" sz="1000" kern="1200" dirty="0"/>
              <a:t>Understand Adobe’s product landscape and transition to cloud.</a:t>
            </a:r>
          </a:p>
          <a:p>
            <a:pPr marL="57150" lvl="1" indent="-108000" defTabSz="444500">
              <a:lnSpc>
                <a:spcPct val="90000"/>
              </a:lnSpc>
              <a:spcBef>
                <a:spcPct val="0"/>
              </a:spcBef>
              <a:spcAft>
                <a:spcPct val="15000"/>
              </a:spcAft>
              <a:buFontTx/>
              <a:buChar char="••"/>
            </a:pPr>
            <a:r>
              <a:rPr lang="en-CA" sz="1000" dirty="0"/>
              <a:t>Analyze users and match to correct Adobe SKU.</a:t>
            </a:r>
            <a:endParaRPr lang="en-CA" sz="1000" kern="1200" dirty="0"/>
          </a:p>
          <a:p>
            <a:pPr marL="57150" lvl="1" indent="-108000" algn="l" defTabSz="444500">
              <a:lnSpc>
                <a:spcPct val="90000"/>
              </a:lnSpc>
              <a:spcBef>
                <a:spcPct val="0"/>
              </a:spcBef>
              <a:spcAft>
                <a:spcPct val="15000"/>
              </a:spcAft>
              <a:buChar char="••"/>
            </a:pPr>
            <a:r>
              <a:rPr lang="en-CA" sz="1000" kern="1200" dirty="0"/>
              <a:t>Conduct an internal software assessment.</a:t>
            </a:r>
          </a:p>
          <a:p>
            <a:pPr marL="57150" lvl="1" indent="-108000" algn="l" defTabSz="444500">
              <a:lnSpc>
                <a:spcPct val="90000"/>
              </a:lnSpc>
              <a:spcBef>
                <a:spcPct val="0"/>
              </a:spcBef>
              <a:spcAft>
                <a:spcPct val="15000"/>
              </a:spcAft>
              <a:buChar char="••"/>
            </a:pPr>
            <a:r>
              <a:rPr lang="en-CA" sz="1000" kern="1200" dirty="0"/>
              <a:t>Build an effective licensing position.</a:t>
            </a:r>
          </a:p>
        </p:txBody>
      </p:sp>
      <p:sp>
        <p:nvSpPr>
          <p:cNvPr id="38" name="Freeform 37"/>
          <p:cNvSpPr/>
          <p:nvPr/>
        </p:nvSpPr>
        <p:spPr>
          <a:xfrm>
            <a:off x="181758" y="2512089"/>
            <a:ext cx="1152418" cy="1461064"/>
          </a:xfrm>
          <a:custGeom>
            <a:avLst/>
            <a:gdLst>
              <a:gd name="connsiteX0" fmla="*/ 0 w 1377185"/>
              <a:gd name="connsiteY0" fmla="*/ 0 h 964029"/>
              <a:gd name="connsiteX1" fmla="*/ 895171 w 1377185"/>
              <a:gd name="connsiteY1" fmla="*/ 0 h 964029"/>
              <a:gd name="connsiteX2" fmla="*/ 1377185 w 1377185"/>
              <a:gd name="connsiteY2" fmla="*/ 482015 h 964029"/>
              <a:gd name="connsiteX3" fmla="*/ 895171 w 1377185"/>
              <a:gd name="connsiteY3" fmla="*/ 964029 h 964029"/>
              <a:gd name="connsiteX4" fmla="*/ 0 w 1377185"/>
              <a:gd name="connsiteY4" fmla="*/ 964029 h 964029"/>
              <a:gd name="connsiteX5" fmla="*/ 482015 w 1377185"/>
              <a:gd name="connsiteY5" fmla="*/ 482015 h 964029"/>
              <a:gd name="connsiteX6" fmla="*/ 0 w 1377185"/>
              <a:gd name="connsiteY6" fmla="*/ 0 h 9640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77185" h="964029">
                <a:moveTo>
                  <a:pt x="1377185" y="0"/>
                </a:moveTo>
                <a:lnTo>
                  <a:pt x="1377185" y="626619"/>
                </a:lnTo>
                <a:lnTo>
                  <a:pt x="688592" y="964029"/>
                </a:lnTo>
                <a:lnTo>
                  <a:pt x="0" y="626619"/>
                </a:lnTo>
                <a:lnTo>
                  <a:pt x="0" y="0"/>
                </a:lnTo>
                <a:lnTo>
                  <a:pt x="688592" y="337410"/>
                </a:lnTo>
                <a:lnTo>
                  <a:pt x="1377185"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891" tIns="490905" rIns="8889" bIns="490904" numCol="1" spcCol="1270" anchor="t" anchorCtr="0">
            <a:noAutofit/>
          </a:bodyPr>
          <a:lstStyle/>
          <a:p>
            <a:pPr lvl="0" algn="ctr" defTabSz="622300">
              <a:lnSpc>
                <a:spcPct val="90000"/>
              </a:lnSpc>
              <a:spcBef>
                <a:spcPct val="0"/>
              </a:spcBef>
              <a:spcAft>
                <a:spcPct val="35000"/>
              </a:spcAft>
            </a:pPr>
            <a:r>
              <a:rPr lang="en-CA" sz="1200" dirty="0"/>
              <a:t>Evaluate Licensing Options</a:t>
            </a:r>
          </a:p>
        </p:txBody>
      </p:sp>
      <p:sp>
        <p:nvSpPr>
          <p:cNvPr id="39" name="Rectangle 38"/>
          <p:cNvSpPr/>
          <p:nvPr/>
        </p:nvSpPr>
        <p:spPr>
          <a:xfrm>
            <a:off x="1415298" y="2718914"/>
            <a:ext cx="4088820" cy="971294"/>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1121" tIns="50049" rIns="50049" bIns="50050" numCol="1" spcCol="1270" anchor="ctr" anchorCtr="0">
            <a:noAutofit/>
          </a:bodyPr>
          <a:lstStyle/>
          <a:p>
            <a:pPr marL="57150" lvl="1" indent="-108000" defTabSz="444500">
              <a:lnSpc>
                <a:spcPct val="90000"/>
              </a:lnSpc>
              <a:spcBef>
                <a:spcPct val="0"/>
              </a:spcBef>
              <a:spcAft>
                <a:spcPct val="15000"/>
              </a:spcAft>
              <a:buFontTx/>
              <a:buChar char="••"/>
            </a:pPr>
            <a:r>
              <a:rPr lang="en-CA" sz="1000" dirty="0"/>
              <a:t>Value Incentive Plan (VIP)</a:t>
            </a:r>
          </a:p>
          <a:p>
            <a:pPr marL="57150" lvl="1" indent="-108000" defTabSz="444500">
              <a:lnSpc>
                <a:spcPct val="90000"/>
              </a:lnSpc>
              <a:spcBef>
                <a:spcPct val="0"/>
              </a:spcBef>
              <a:spcAft>
                <a:spcPct val="15000"/>
              </a:spcAft>
              <a:buFontTx/>
              <a:buChar char="••"/>
            </a:pPr>
            <a:r>
              <a:rPr lang="en-CA" sz="1000" dirty="0"/>
              <a:t>Cumulative Licensing Program (CLP)</a:t>
            </a:r>
          </a:p>
          <a:p>
            <a:pPr marL="57150" lvl="1" indent="-108000" defTabSz="444500">
              <a:lnSpc>
                <a:spcPct val="90000"/>
              </a:lnSpc>
              <a:spcBef>
                <a:spcPct val="0"/>
              </a:spcBef>
              <a:spcAft>
                <a:spcPct val="15000"/>
              </a:spcAft>
              <a:buFontTx/>
              <a:buChar char="••"/>
            </a:pPr>
            <a:r>
              <a:rPr lang="en-CA" sz="1000" dirty="0"/>
              <a:t>Transactional Licensing Program (TLP)</a:t>
            </a:r>
          </a:p>
          <a:p>
            <a:pPr marL="57150" lvl="1" indent="-108000" defTabSz="444500">
              <a:lnSpc>
                <a:spcPct val="90000"/>
              </a:lnSpc>
              <a:spcBef>
                <a:spcPct val="0"/>
              </a:spcBef>
              <a:spcAft>
                <a:spcPct val="15000"/>
              </a:spcAft>
              <a:buFontTx/>
              <a:buChar char="••"/>
            </a:pPr>
            <a:r>
              <a:rPr lang="en-CA" sz="1000" dirty="0"/>
              <a:t>Enterprise Term License Agreement (ETLA)</a:t>
            </a:r>
          </a:p>
          <a:p>
            <a:pPr marL="57150" lvl="1" indent="-108000" defTabSz="444500">
              <a:lnSpc>
                <a:spcPct val="90000"/>
              </a:lnSpc>
              <a:spcBef>
                <a:spcPct val="0"/>
              </a:spcBef>
              <a:spcAft>
                <a:spcPct val="15000"/>
              </a:spcAft>
              <a:buChar char="••"/>
            </a:pPr>
            <a:endParaRPr lang="en-CA" sz="1000" dirty="0"/>
          </a:p>
        </p:txBody>
      </p:sp>
      <p:sp>
        <p:nvSpPr>
          <p:cNvPr id="40" name="Freeform 39"/>
          <p:cNvSpPr/>
          <p:nvPr/>
        </p:nvSpPr>
        <p:spPr>
          <a:xfrm>
            <a:off x="181758" y="3827985"/>
            <a:ext cx="1152418" cy="1377185"/>
          </a:xfrm>
          <a:custGeom>
            <a:avLst/>
            <a:gdLst>
              <a:gd name="connsiteX0" fmla="*/ 0 w 1377185"/>
              <a:gd name="connsiteY0" fmla="*/ 0 h 964029"/>
              <a:gd name="connsiteX1" fmla="*/ 895171 w 1377185"/>
              <a:gd name="connsiteY1" fmla="*/ 0 h 964029"/>
              <a:gd name="connsiteX2" fmla="*/ 1377185 w 1377185"/>
              <a:gd name="connsiteY2" fmla="*/ 482015 h 964029"/>
              <a:gd name="connsiteX3" fmla="*/ 895171 w 1377185"/>
              <a:gd name="connsiteY3" fmla="*/ 964029 h 964029"/>
              <a:gd name="connsiteX4" fmla="*/ 0 w 1377185"/>
              <a:gd name="connsiteY4" fmla="*/ 964029 h 964029"/>
              <a:gd name="connsiteX5" fmla="*/ 482015 w 1377185"/>
              <a:gd name="connsiteY5" fmla="*/ 482015 h 964029"/>
              <a:gd name="connsiteX6" fmla="*/ 0 w 1377185"/>
              <a:gd name="connsiteY6" fmla="*/ 0 h 9640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77185" h="964029">
                <a:moveTo>
                  <a:pt x="1377185" y="0"/>
                </a:moveTo>
                <a:lnTo>
                  <a:pt x="1377185" y="626619"/>
                </a:lnTo>
                <a:lnTo>
                  <a:pt x="688592" y="964029"/>
                </a:lnTo>
                <a:lnTo>
                  <a:pt x="0" y="626619"/>
                </a:lnTo>
                <a:lnTo>
                  <a:pt x="0" y="0"/>
                </a:lnTo>
                <a:lnTo>
                  <a:pt x="688592" y="337410"/>
                </a:lnTo>
                <a:lnTo>
                  <a:pt x="1377185"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891" tIns="490905" rIns="8889" bIns="490904" numCol="1" spcCol="1270" anchor="t" anchorCtr="0">
            <a:noAutofit/>
          </a:bodyPr>
          <a:lstStyle/>
          <a:p>
            <a:pPr lvl="0" algn="ctr" defTabSz="622300">
              <a:lnSpc>
                <a:spcPct val="90000"/>
              </a:lnSpc>
              <a:spcBef>
                <a:spcPct val="0"/>
              </a:spcBef>
              <a:spcAft>
                <a:spcPct val="35000"/>
              </a:spcAft>
            </a:pPr>
            <a:r>
              <a:rPr lang="en-CA" sz="1200" dirty="0"/>
              <a:t>Evaluate Agreement Options</a:t>
            </a:r>
          </a:p>
        </p:txBody>
      </p:sp>
      <p:sp>
        <p:nvSpPr>
          <p:cNvPr id="41" name="Rectangle 40"/>
          <p:cNvSpPr/>
          <p:nvPr/>
        </p:nvSpPr>
        <p:spPr>
          <a:xfrm>
            <a:off x="1415298" y="4068992"/>
            <a:ext cx="4088820" cy="895171"/>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1121" tIns="50050" rIns="50049" bIns="50049" numCol="1" spcCol="1270" anchor="ctr" anchorCtr="0">
            <a:noAutofit/>
          </a:bodyPr>
          <a:lstStyle/>
          <a:p>
            <a:pPr marL="57150" lvl="1" indent="-108000" defTabSz="444500">
              <a:lnSpc>
                <a:spcPct val="90000"/>
              </a:lnSpc>
              <a:spcBef>
                <a:spcPct val="0"/>
              </a:spcBef>
              <a:spcAft>
                <a:spcPct val="15000"/>
              </a:spcAft>
              <a:buChar char="••"/>
            </a:pPr>
            <a:endParaRPr lang="en-CA" sz="1000" dirty="0"/>
          </a:p>
          <a:p>
            <a:pPr marL="57150" lvl="1" indent="-108000" defTabSz="444500">
              <a:lnSpc>
                <a:spcPct val="90000"/>
              </a:lnSpc>
              <a:spcBef>
                <a:spcPct val="0"/>
              </a:spcBef>
              <a:spcAft>
                <a:spcPct val="15000"/>
              </a:spcAft>
              <a:buChar char="••"/>
            </a:pPr>
            <a:r>
              <a:rPr lang="en-CA" sz="1000" dirty="0"/>
              <a:t>Price </a:t>
            </a:r>
          </a:p>
          <a:p>
            <a:pPr marL="57150" lvl="1" indent="-108000" defTabSz="444500">
              <a:lnSpc>
                <a:spcPct val="90000"/>
              </a:lnSpc>
              <a:spcBef>
                <a:spcPct val="0"/>
              </a:spcBef>
              <a:spcAft>
                <a:spcPct val="15000"/>
              </a:spcAft>
              <a:buChar char="••"/>
            </a:pPr>
            <a:r>
              <a:rPr lang="en-CA" sz="1000" dirty="0"/>
              <a:t>Discounts </a:t>
            </a:r>
          </a:p>
          <a:p>
            <a:pPr marL="57150" lvl="1" indent="-108000" defTabSz="444500">
              <a:lnSpc>
                <a:spcPct val="90000"/>
              </a:lnSpc>
              <a:spcBef>
                <a:spcPct val="0"/>
              </a:spcBef>
              <a:spcAft>
                <a:spcPct val="15000"/>
              </a:spcAft>
              <a:buChar char="••"/>
            </a:pPr>
            <a:r>
              <a:rPr lang="en-CA" sz="1000" dirty="0"/>
              <a:t>Price protection</a:t>
            </a:r>
          </a:p>
          <a:p>
            <a:pPr marL="57150" lvl="1" indent="-108000" defTabSz="444500">
              <a:lnSpc>
                <a:spcPct val="90000"/>
              </a:lnSpc>
              <a:spcBef>
                <a:spcPct val="0"/>
              </a:spcBef>
              <a:spcAft>
                <a:spcPct val="15000"/>
              </a:spcAft>
              <a:buFontTx/>
              <a:buChar char="••"/>
            </a:pPr>
            <a:r>
              <a:rPr lang="en-CA" sz="1000" dirty="0"/>
              <a:t>Terms and conditions</a:t>
            </a:r>
          </a:p>
          <a:p>
            <a:pPr marL="57150" lvl="1" indent="-108000" defTabSz="444500">
              <a:lnSpc>
                <a:spcPct val="90000"/>
              </a:lnSpc>
              <a:spcBef>
                <a:spcPct val="0"/>
              </a:spcBef>
              <a:spcAft>
                <a:spcPct val="15000"/>
              </a:spcAft>
              <a:buChar char="••"/>
            </a:pPr>
            <a:endParaRPr lang="en-CA" sz="1000" dirty="0"/>
          </a:p>
        </p:txBody>
      </p:sp>
      <p:sp>
        <p:nvSpPr>
          <p:cNvPr id="42" name="Freeform 41"/>
          <p:cNvSpPr/>
          <p:nvPr/>
        </p:nvSpPr>
        <p:spPr>
          <a:xfrm>
            <a:off x="181758" y="4976125"/>
            <a:ext cx="1152418" cy="1461064"/>
          </a:xfrm>
          <a:custGeom>
            <a:avLst/>
            <a:gdLst>
              <a:gd name="connsiteX0" fmla="*/ 0 w 1377185"/>
              <a:gd name="connsiteY0" fmla="*/ 0 h 964029"/>
              <a:gd name="connsiteX1" fmla="*/ 895171 w 1377185"/>
              <a:gd name="connsiteY1" fmla="*/ 0 h 964029"/>
              <a:gd name="connsiteX2" fmla="*/ 1377185 w 1377185"/>
              <a:gd name="connsiteY2" fmla="*/ 482015 h 964029"/>
              <a:gd name="connsiteX3" fmla="*/ 895171 w 1377185"/>
              <a:gd name="connsiteY3" fmla="*/ 964029 h 964029"/>
              <a:gd name="connsiteX4" fmla="*/ 0 w 1377185"/>
              <a:gd name="connsiteY4" fmla="*/ 964029 h 964029"/>
              <a:gd name="connsiteX5" fmla="*/ 482015 w 1377185"/>
              <a:gd name="connsiteY5" fmla="*/ 482015 h 964029"/>
              <a:gd name="connsiteX6" fmla="*/ 0 w 1377185"/>
              <a:gd name="connsiteY6" fmla="*/ 0 h 9640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77185" h="964029">
                <a:moveTo>
                  <a:pt x="1377185" y="0"/>
                </a:moveTo>
                <a:lnTo>
                  <a:pt x="1377185" y="626619"/>
                </a:lnTo>
                <a:lnTo>
                  <a:pt x="688592" y="964029"/>
                </a:lnTo>
                <a:lnTo>
                  <a:pt x="0" y="626619"/>
                </a:lnTo>
                <a:lnTo>
                  <a:pt x="0" y="0"/>
                </a:lnTo>
                <a:lnTo>
                  <a:pt x="688592" y="337410"/>
                </a:lnTo>
                <a:lnTo>
                  <a:pt x="1377185"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891" tIns="490905" rIns="8889" bIns="490904" numCol="1" spcCol="1270" anchor="t" anchorCtr="0">
            <a:noAutofit/>
          </a:bodyPr>
          <a:lstStyle/>
          <a:p>
            <a:pPr lvl="0" algn="ctr" defTabSz="622300">
              <a:lnSpc>
                <a:spcPct val="90000"/>
              </a:lnSpc>
              <a:spcBef>
                <a:spcPct val="0"/>
              </a:spcBef>
              <a:spcAft>
                <a:spcPct val="35000"/>
              </a:spcAft>
            </a:pPr>
            <a:r>
              <a:rPr lang="en-CA" sz="1200" dirty="0"/>
              <a:t>Purchase and Manage Licenses</a:t>
            </a:r>
          </a:p>
        </p:txBody>
      </p:sp>
      <p:sp>
        <p:nvSpPr>
          <p:cNvPr id="43" name="Rectangle 42"/>
          <p:cNvSpPr/>
          <p:nvPr/>
        </p:nvSpPr>
        <p:spPr>
          <a:xfrm>
            <a:off x="1415298" y="5259072"/>
            <a:ext cx="4088820" cy="895171"/>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1121" tIns="50050" rIns="50049" bIns="50049" numCol="1" spcCol="1270" anchor="ctr" anchorCtr="0">
            <a:noAutofit/>
          </a:bodyPr>
          <a:lstStyle/>
          <a:p>
            <a:pPr marL="57150" lvl="1" indent="-108000" algn="l" defTabSz="444500">
              <a:lnSpc>
                <a:spcPct val="90000"/>
              </a:lnSpc>
              <a:spcBef>
                <a:spcPct val="0"/>
              </a:spcBef>
              <a:spcAft>
                <a:spcPct val="15000"/>
              </a:spcAft>
              <a:buChar char="••"/>
            </a:pPr>
            <a:r>
              <a:rPr lang="en-CA" sz="1000" kern="1200" dirty="0"/>
              <a:t>Learn negotiation tactics to enhance your current strategy.</a:t>
            </a:r>
          </a:p>
          <a:p>
            <a:pPr marL="57150" lvl="1" indent="-108000" defTabSz="444500">
              <a:lnSpc>
                <a:spcPct val="90000"/>
              </a:lnSpc>
              <a:spcBef>
                <a:spcPct val="0"/>
              </a:spcBef>
              <a:spcAft>
                <a:spcPct val="15000"/>
              </a:spcAft>
              <a:buChar char="••"/>
            </a:pPr>
            <a:r>
              <a:rPr lang="en-US" sz="1000" dirty="0"/>
              <a:t>Control the flow of communication.</a:t>
            </a:r>
          </a:p>
          <a:p>
            <a:pPr marL="57150" lvl="1" indent="-108000" defTabSz="444500">
              <a:lnSpc>
                <a:spcPct val="90000"/>
              </a:lnSpc>
              <a:spcBef>
                <a:spcPct val="0"/>
              </a:spcBef>
              <a:spcAft>
                <a:spcPct val="15000"/>
              </a:spcAft>
              <a:buChar char="••"/>
            </a:pPr>
            <a:r>
              <a:rPr lang="en-US" sz="1000" dirty="0"/>
              <a:t>Assign the right people to manage the environment.</a:t>
            </a:r>
          </a:p>
        </p:txBody>
      </p:sp>
      <p:pic>
        <p:nvPicPr>
          <p:cNvPr id="2" name="Picture 1"/>
          <p:cNvPicPr>
            <a:picLocks noChangeAspect="1"/>
          </p:cNvPicPr>
          <p:nvPr/>
        </p:nvPicPr>
        <p:blipFill rotWithShape="1">
          <a:blip r:embed="rId2" cstate="print">
            <a:extLst>
              <a:ext uri="{28A0092B-C50C-407E-A947-70E740481C1C}">
                <a14:useLocalDpi xmlns:a14="http://schemas.microsoft.com/office/drawing/2010/main" val="0"/>
              </a:ext>
            </a:extLst>
          </a:blip>
          <a:srcRect l="29495" r="29163"/>
          <a:stretch/>
        </p:blipFill>
        <p:spPr>
          <a:xfrm>
            <a:off x="5809539" y="1710898"/>
            <a:ext cx="3256342" cy="4779678"/>
          </a:xfrm>
          <a:prstGeom prst="rect">
            <a:avLst/>
          </a:prstGeom>
        </p:spPr>
      </p:pic>
    </p:spTree>
    <p:extLst>
      <p:ext uri="{BB962C8B-B14F-4D97-AF65-F5344CB8AC3E}">
        <p14:creationId xmlns:p14="http://schemas.microsoft.com/office/powerpoint/2010/main" val="52228449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heme/theme1.xml><?xml version="1.0" encoding="utf-8"?>
<a:theme xmlns:a="http://schemas.openxmlformats.org/drawingml/2006/main" name="Theme1">
  <a:themeElements>
    <a:clrScheme name="Harmony">
      <a:dk1>
        <a:srgbClr val="333333"/>
      </a:dk1>
      <a:lt1>
        <a:srgbClr val="FFFFFF"/>
      </a:lt1>
      <a:dk2>
        <a:srgbClr val="333333"/>
      </a:dk2>
      <a:lt2>
        <a:srgbClr val="FFFFFF"/>
      </a:lt2>
      <a:accent1>
        <a:srgbClr val="29475F"/>
      </a:accent1>
      <a:accent2>
        <a:srgbClr val="B0C534"/>
      </a:accent2>
      <a:accent3>
        <a:srgbClr val="96B8D2"/>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wrap="none" rtlCol="0">
        <a:spAutoFit/>
      </a:bodyPr>
      <a:lstStyle>
        <a:defPPr>
          <a:defRPr sz="1200"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82F90F7B4150C4498D84E84D6A25AEC" ma:contentTypeVersion="2" ma:contentTypeDescription="Create a new document." ma:contentTypeScope="" ma:versionID="d9226f8c7a9342018fe05e94005410be">
  <xsd:schema xmlns:xsd="http://www.w3.org/2001/XMLSchema" xmlns:xs="http://www.w3.org/2001/XMLSchema" xmlns:p="http://schemas.microsoft.com/office/2006/metadata/properties" xmlns:ns2="685148a5-b65e-49ff-a3a0-6cb548bb227b" targetNamespace="http://schemas.microsoft.com/office/2006/metadata/properties" ma:root="true" ma:fieldsID="04970dfb881bc4bd66072b965ab5e37e" ns2:_="">
    <xsd:import namespace="685148a5-b65e-49ff-a3a0-6cb548bb227b"/>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85148a5-b65e-49ff-a3a0-6cb548bb227b"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1B170B5-4420-44AA-9E59-CCB7C5A463A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85148a5-b65e-49ff-a3a0-6cb548bb227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04DF88F-A051-4326-A0C1-9C6C01507436}">
  <ds:schemaRefs>
    <ds:schemaRef ds:uri="http://schemas.microsoft.com/sharepoint/v3/contenttype/forms"/>
  </ds:schemaRefs>
</ds:datastoreItem>
</file>

<file path=customXml/itemProps3.xml><?xml version="1.0" encoding="utf-8"?>
<ds:datastoreItem xmlns:ds="http://schemas.openxmlformats.org/officeDocument/2006/customXml" ds:itemID="{C2F4B1A6-20E1-4ABD-90FA-0CCCB28598B0}">
  <ds:schemaRefs>
    <ds:schemaRef ds:uri="http://purl.org/dc/dcmitype/"/>
    <ds:schemaRef ds:uri="http://www.w3.org/XML/1998/namespace"/>
    <ds:schemaRef ds:uri="http://purl.org/dc/terms/"/>
    <ds:schemaRef ds:uri="http://schemas.openxmlformats.org/package/2006/metadata/core-properties"/>
    <ds:schemaRef ds:uri="685148a5-b65e-49ff-a3a0-6cb548bb227b"/>
    <ds:schemaRef ds:uri="http://purl.org/dc/elements/1.1/"/>
    <ds:schemaRef ds:uri="http://schemas.microsoft.com/office/2006/metadata/properties"/>
    <ds:schemaRef ds:uri="http://schemas.microsoft.com/office/2006/documentManagement/typ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70590</TotalTime>
  <Words>1874</Words>
  <Application>Microsoft Office PowerPoint</Application>
  <PresentationFormat>On-screen Show (4:3)</PresentationFormat>
  <Paragraphs>138</Paragraphs>
  <Slides>10</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Slide Titles</vt:lpstr>
      </vt:variant>
      <vt:variant>
        <vt:i4>10</vt:i4>
      </vt:variant>
      <vt:variant>
        <vt:lpstr>Custom Shows</vt:lpstr>
      </vt:variant>
      <vt:variant>
        <vt:i4>1</vt:i4>
      </vt:variant>
    </vt:vector>
  </HeadingPairs>
  <TitlesOfParts>
    <vt:vector size="17" baseType="lpstr">
      <vt:lpstr>Arial</vt:lpstr>
      <vt:lpstr>Calibri</vt:lpstr>
      <vt:lpstr>Georgia</vt:lpstr>
      <vt:lpstr>Open Sans</vt:lpstr>
      <vt:lpstr>Wingdings</vt:lpstr>
      <vt:lpstr>Theme1</vt:lpstr>
      <vt:lpstr>PowerPoint Presentation</vt:lpstr>
      <vt:lpstr>PowerPoint Presentation</vt:lpstr>
      <vt:lpstr>Our understanding of the problem</vt:lpstr>
      <vt:lpstr>Executive summary</vt:lpstr>
      <vt:lpstr>The aim of this blueprint is to provide a foundational understanding of Adobe</vt:lpstr>
      <vt:lpstr>Learn the “Adobe way,” whether you are reviewing existing spend or considering the purchase of new products</vt:lpstr>
      <vt:lpstr>As Adobe’s dominance continues to grow, organizations must find new ways to maintain a value-added relationship</vt:lpstr>
      <vt:lpstr>Consider your route forward</vt:lpstr>
      <vt:lpstr>Apply licensing best practices and examine the potential for cost savings through an unbiased third-party perspective</vt:lpstr>
      <vt:lpstr>Explore Adobe licensing and optimize spend – project overview</vt:lpstr>
      <vt:lpstr>Custom Show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Gallant</dc:creator>
  <cp:lastModifiedBy>Amanda Dreyer</cp:lastModifiedBy>
  <cp:revision>508</cp:revision>
  <dcterms:modified xsi:type="dcterms:W3CDTF">2022-07-18T20:34:30Z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0x010100F82F90F7B4150C4498D84E84D6A25AEC</vt:lpwstr>
  </property>
  <property fmtid="{D5CDD505-2E9C-101B-9397-08002B2CF9AE}" pid="3" name="MSIP_Label_7d24214e-5322-4789-8422-cbe411bc3a74_Enabled">
    <vt:lpwstr>true</vt:lpwstr>
  </property>
  <property fmtid="{D5CDD505-2E9C-101B-9397-08002B2CF9AE}" pid="4" name="MSIP_Label_7d24214e-5322-4789-8422-cbe411bc3a74_SetDate">
    <vt:lpwstr>2022-07-12T14:49:54Z</vt:lpwstr>
  </property>
  <property fmtid="{D5CDD505-2E9C-101B-9397-08002B2CF9AE}" pid="5" name="MSIP_Label_7d24214e-5322-4789-8422-cbe411bc3a74_Method">
    <vt:lpwstr>Privileged</vt:lpwstr>
  </property>
  <property fmtid="{D5CDD505-2E9C-101B-9397-08002B2CF9AE}" pid="6" name="MSIP_Label_7d24214e-5322-4789-8422-cbe411bc3a74_Name">
    <vt:lpwstr>7d24214e-5322-4789-8422-cbe411bc3a74</vt:lpwstr>
  </property>
  <property fmtid="{D5CDD505-2E9C-101B-9397-08002B2CF9AE}" pid="7" name="MSIP_Label_7d24214e-5322-4789-8422-cbe411bc3a74_SiteId">
    <vt:lpwstr>113d1920-a1e0-48cf-a70a-868cbb03f3f6</vt:lpwstr>
  </property>
  <property fmtid="{D5CDD505-2E9C-101B-9397-08002B2CF9AE}" pid="8" name="MSIP_Label_7d24214e-5322-4789-8422-cbe411bc3a74_ActionId">
    <vt:lpwstr>5768c7c4-ca5a-4f04-9b21-8dac7f0144d5</vt:lpwstr>
  </property>
  <property fmtid="{D5CDD505-2E9C-101B-9397-08002B2CF9AE}" pid="9" name="MSIP_Label_7d24214e-5322-4789-8422-cbe411bc3a74_ContentBits">
    <vt:lpwstr>0</vt:lpwstr>
  </property>
</Properties>
</file>