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15"/>
  </p:notesMasterIdLst>
  <p:handoutMasterIdLst>
    <p:handoutMasterId r:id="rId16"/>
  </p:handoutMasterIdLst>
  <p:sldIdLst>
    <p:sldId id="278" r:id="rId2"/>
    <p:sldId id="484" r:id="rId3"/>
    <p:sldId id="403" r:id="rId4"/>
    <p:sldId id="399" r:id="rId5"/>
    <p:sldId id="485" r:id="rId6"/>
    <p:sldId id="543" r:id="rId7"/>
    <p:sldId id="488" r:id="rId8"/>
    <p:sldId id="545" r:id="rId9"/>
    <p:sldId id="490" r:id="rId10"/>
    <p:sldId id="426" r:id="rId11"/>
    <p:sldId id="410" r:id="rId12"/>
    <p:sldId id="411" r:id="rId13"/>
    <p:sldId id="413" r:id="rId14"/>
  </p:sldIdLst>
  <p:sldSz cx="9144000" cy="6858000" type="screen4x3"/>
  <p:notesSz cx="6858000" cy="9144000"/>
  <p:custShowLst>
    <p:custShow name="Custom Show 1" id="0">
      <p:sldLst>
        <p:sld r:id="rId2"/>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3" name="Author" initials="A" lastIdx="0" clrIdx="1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3F54"/>
    <a:srgbClr val="A24130"/>
    <a:srgbClr val="CBDBE7"/>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180" autoAdjust="0"/>
    <p:restoredTop sz="96586" autoAdjust="0"/>
  </p:normalViewPr>
  <p:slideViewPr>
    <p:cSldViewPr snapToGrid="0">
      <p:cViewPr varScale="1">
        <p:scale>
          <a:sx n="118" d="100"/>
          <a:sy n="118" d="100"/>
        </p:scale>
        <p:origin x="2106"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4/18/2018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4/18/2018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20576668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16000" indent="-457200">
              <a:spcAft>
                <a:spcPts val="0"/>
              </a:spcAft>
            </a:pPr>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2011730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466553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56316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175907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54991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kumimoji="0" lang="en-US" sz="1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017288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478245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
        <p:nvSpPr>
          <p:cNvPr id="9" name="TextBox 8"/>
          <p:cNvSpPr txBox="1"/>
          <p:nvPr/>
        </p:nvSpPr>
        <p:spPr>
          <a:xfrm>
            <a:off x="8460432" y="214890"/>
            <a:ext cx="539552" cy="276999"/>
          </a:xfrm>
          <a:prstGeom prst="rect">
            <a:avLst/>
          </a:prstGeom>
          <a:noFill/>
        </p:spPr>
        <p:txBody>
          <a:bodyPr wrap="square" rtlCol="0">
            <a:spAutoFit/>
          </a:bodyPr>
          <a:lstStyle/>
          <a:p>
            <a:r>
              <a:rPr lang="en-CA" sz="1200" b="0" dirty="0">
                <a:solidFill>
                  <a:schemeClr val="bg1"/>
                </a:solidFill>
              </a:rPr>
              <a:t>V4</a:t>
            </a:r>
          </a:p>
        </p:txBody>
      </p:sp>
    </p:spTree>
    <p:extLst>
      <p:ext uri="{BB962C8B-B14F-4D97-AF65-F5344CB8AC3E}">
        <p14:creationId xmlns:p14="http://schemas.microsoft.com/office/powerpoint/2010/main" val="13666882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a:t>Case study title</a:t>
            </a:r>
            <a:endParaRPr lang="en-CA" dirty="0"/>
          </a:p>
        </p:txBody>
      </p:sp>
    </p:spTree>
    <p:extLst>
      <p:ext uri="{BB962C8B-B14F-4D97-AF65-F5344CB8AC3E}">
        <p14:creationId xmlns:p14="http://schemas.microsoft.com/office/powerpoint/2010/main" val="314822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733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a:t>Blueprint Title</a:t>
            </a:r>
          </a:p>
        </p:txBody>
      </p:sp>
    </p:spTree>
    <p:extLst>
      <p:ext uri="{BB962C8B-B14F-4D97-AF65-F5344CB8AC3E}">
        <p14:creationId xmlns:p14="http://schemas.microsoft.com/office/powerpoint/2010/main" val="108016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340125442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3322444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3262457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a:t>#</a:t>
            </a:r>
          </a:p>
        </p:txBody>
      </p:sp>
    </p:spTree>
    <p:extLst>
      <p:ext uri="{BB962C8B-B14F-4D97-AF65-F5344CB8AC3E}">
        <p14:creationId xmlns:p14="http://schemas.microsoft.com/office/powerpoint/2010/main" val="104061950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3811859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47848" y="4579976"/>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47848" y="4892794"/>
            <a:ext cx="8623607" cy="1404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56653" y="4632954"/>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23698" y="1210905"/>
            <a:ext cx="3096774" cy="286513"/>
          </a:xfrm>
          <a:prstGeom prst="rect">
            <a:avLst/>
          </a:prstGeom>
        </p:spPr>
      </p:pic>
    </p:spTree>
    <p:extLst>
      <p:ext uri="{BB962C8B-B14F-4D97-AF65-F5344CB8AC3E}">
        <p14:creationId xmlns:p14="http://schemas.microsoft.com/office/powerpoint/2010/main" val="4222430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96342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a:t>Two small sections, one large (Georgia, 24pt)</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591141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5497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71257157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7" r:id="rId9"/>
    <p:sldLayoutId id="2147483781" r:id="rId10"/>
    <p:sldLayoutId id="2147483782" r:id="rId11"/>
    <p:sldLayoutId id="2147483783" r:id="rId12"/>
    <p:sldLayoutId id="2147483785" r:id="rId13"/>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build-an-it-budget-that-demonstrates-value-delivery" TargetMode="External"/><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22.png"/><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hyperlink" Target="https://www.infotech.com/research/ss/build-an-it-budget-that-demonstrates-value-deliver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assets.kpmg.com/content/dam/kpmg/pdf/2016/06/CIO-survey-2016-full-report-KPMG.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smtClean="0"/>
              <a:t>Manage an IT Budget</a:t>
            </a:r>
            <a:endParaRPr lang="en-US" dirty="0"/>
          </a:p>
        </p:txBody>
      </p:sp>
      <p:sp>
        <p:nvSpPr>
          <p:cNvPr id="5" name="Tagline"/>
          <p:cNvSpPr>
            <a:spLocks noGrp="1"/>
          </p:cNvSpPr>
          <p:nvPr>
            <p:ph type="body" sz="quarter" idx="16"/>
          </p:nvPr>
        </p:nvSpPr>
        <p:spPr/>
        <p:txBody>
          <a:bodyPr/>
          <a:lstStyle/>
          <a:p>
            <a:r>
              <a:rPr lang="en-US" dirty="0" smtClean="0"/>
              <a:t>Control your budget before it controls you.</a:t>
            </a:r>
            <a:endParaRPr lang="en-US" dirty="0"/>
          </a:p>
        </p:txBody>
      </p:sp>
      <p:pic>
        <p:nvPicPr>
          <p:cNvPr id="6" name="Picture 5"/>
          <p:cNvPicPr>
            <a:picLocks noChangeAspect="1"/>
          </p:cNvPicPr>
          <p:nvPr/>
        </p:nvPicPr>
        <p:blipFill>
          <a:blip r:embed="rId3"/>
          <a:stretch>
            <a:fillRect/>
          </a:stretch>
        </p:blipFill>
        <p:spPr>
          <a:xfrm>
            <a:off x="6620626" y="4163177"/>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CA" dirty="0">
                <a:latin typeface="Arial" panose="020B0604020202020204" pitchFamily="34" charset="0"/>
                <a:cs typeface="Arial" panose="020B0604020202020204" pitchFamily="34" charset="0"/>
              </a:rPr>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41934661"/>
              </p:ext>
            </p:extLst>
          </p:nvPr>
        </p:nvGraphicFramePr>
        <p:xfrm>
          <a:off x="86984" y="1578619"/>
          <a:ext cx="8799876" cy="4721196"/>
        </p:xfrm>
        <a:graphic>
          <a:graphicData uri="http://schemas.openxmlformats.org/drawingml/2006/table">
            <a:tbl>
              <a:tblPr firstRow="1" bandRow="1">
                <a:tableStyleId>{5C22544A-7EE6-4342-B048-85BDC9FD1C3A}</a:tableStyleId>
              </a:tblPr>
              <a:tblGrid>
                <a:gridCol w="1191600"/>
                <a:gridCol w="2536092"/>
                <a:gridCol w="2536092"/>
                <a:gridCol w="2536092"/>
              </a:tblGrid>
              <a:tr h="1413963">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i="1" dirty="0" smtClean="0">
                          <a:solidFill>
                            <a:schemeClr val="tx1"/>
                          </a:solidFill>
                        </a:rPr>
                        <a:t>Prerequisite</a:t>
                      </a:r>
                      <a:r>
                        <a:rPr lang="en-CA" sz="1000" i="1" baseline="0" dirty="0" smtClean="0">
                          <a:solidFill>
                            <a:schemeClr val="tx1"/>
                          </a:solidFill>
                        </a:rPr>
                        <a:t>: Use the </a:t>
                      </a:r>
                      <a:r>
                        <a:rPr lang="en-CA" sz="1000" i="1" baseline="0" dirty="0" smtClean="0">
                          <a:solidFill>
                            <a:schemeClr val="tx1"/>
                          </a:solidFill>
                          <a:hlinkClick r:id="rId3"/>
                        </a:rPr>
                        <a:t>Build an IT Budget That Demonstrates Value Delivery</a:t>
                      </a:r>
                      <a:r>
                        <a:rPr lang="en-CA" sz="1000" i="1" baseline="0" dirty="0" smtClean="0">
                          <a:solidFill>
                            <a:schemeClr val="tx1"/>
                          </a:solidFill>
                        </a:rPr>
                        <a:t> blueprint to develop your IT budget.</a:t>
                      </a:r>
                      <a:endParaRPr lang="en-CA" sz="1000" i="1" dirty="0" smtClean="0">
                        <a:solidFill>
                          <a:schemeClr val="tx1"/>
                        </a:solidFill>
                      </a:endParaRPr>
                    </a:p>
                    <a:p>
                      <a:pPr>
                        <a:spcAft>
                          <a:spcPts val="600"/>
                        </a:spcAft>
                      </a:pPr>
                      <a:r>
                        <a:rPr lang="en-CA" sz="1000" dirty="0" smtClean="0">
                          <a:solidFill>
                            <a:schemeClr val="tx1"/>
                          </a:solidFill>
                        </a:rPr>
                        <a:t>1.1 Document budget.</a:t>
                      </a:r>
                      <a:endParaRPr lang="en-CA" sz="400" b="0" dirty="0" smtClean="0">
                        <a:solidFill>
                          <a:schemeClr val="tx1"/>
                        </a:solidFill>
                      </a:endParaRPr>
                    </a:p>
                    <a:p>
                      <a:pPr>
                        <a:spcAft>
                          <a:spcPts val="600"/>
                        </a:spcAft>
                      </a:pPr>
                      <a:r>
                        <a:rPr lang="en-CA" sz="1000" dirty="0" smtClean="0">
                          <a:solidFill>
                            <a:schemeClr val="tx1"/>
                          </a:solidFill>
                        </a:rPr>
                        <a:t>1.2 Develop</a:t>
                      </a:r>
                      <a:r>
                        <a:rPr lang="en-CA" sz="1000" baseline="0" dirty="0" smtClean="0">
                          <a:solidFill>
                            <a:schemeClr val="tx1"/>
                          </a:solidFill>
                        </a:rPr>
                        <a:t> documentation process.</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smtClean="0">
                          <a:ln>
                            <a:noFill/>
                          </a:ln>
                          <a:solidFill>
                            <a:srgbClr val="333333"/>
                          </a:solidFill>
                          <a:effectLst/>
                          <a:uLnTx/>
                          <a:uFillTx/>
                          <a:latin typeface="+mn-lt"/>
                        </a:rPr>
                        <a:t>2.1 Track expenditures against forecasted budget.</a:t>
                      </a:r>
                      <a:endParaRPr kumimoji="0" lang="en-CA" sz="400" b="0" i="0" u="none" strike="noStrike" kern="1200" cap="none" spc="0" normalizeH="0" baseline="0" noProof="0" dirty="0" smtClean="0">
                        <a:ln>
                          <a:noFill/>
                        </a:ln>
                        <a:solidFill>
                          <a:srgbClr val="333333"/>
                        </a:solidFill>
                        <a:effectLst/>
                        <a:uLnTx/>
                        <a:uFillTx/>
                        <a:latin typeface="+mn-lt"/>
                      </a:endParaRPr>
                    </a:p>
                    <a:p>
                      <a:pPr marL="0" indent="0">
                        <a:spcAft>
                          <a:spcPts val="600"/>
                        </a:spcAft>
                        <a:buSzPct val="175000"/>
                        <a:buNone/>
                      </a:pPr>
                      <a:endParaRPr lang="en-CA" sz="1000" b="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smtClean="0">
                          <a:solidFill>
                            <a:schemeClr val="tx1"/>
                          </a:solidFill>
                        </a:rPr>
                        <a:t>3.1 Leverage control mechanisms to ensure budget stability.</a:t>
                      </a:r>
                      <a:endParaRPr lang="en-CA" sz="1000" baseline="0" dirty="0" smtClean="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01393">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4"/>
                        </a:buBlip>
                        <a:tabLst/>
                        <a:defRPr/>
                      </a:pPr>
                      <a:r>
                        <a:rPr lang="en-CA" sz="1000" dirty="0" smtClean="0"/>
                        <a:t>Break up your budget (by month, account, and type).</a:t>
                      </a:r>
                      <a:endParaRPr lang="en-US" sz="1000" b="0" dirty="0" smtClean="0">
                        <a:cs typeface="Open Sans"/>
                      </a:endParaRPr>
                    </a:p>
                    <a:p>
                      <a:pPr marL="228600" marR="0" lvl="0" indent="-228600" algn="l" defTabSz="914400" rtl="0" eaLnBrk="1" fontAlgn="auto" latinLnBrk="0" hangingPunct="1">
                        <a:lnSpc>
                          <a:spcPct val="100000"/>
                        </a:lnSpc>
                        <a:spcBef>
                          <a:spcPts val="0"/>
                        </a:spcBef>
                        <a:spcAft>
                          <a:spcPts val="600"/>
                        </a:spcAft>
                        <a:buClrTx/>
                        <a:buSzPct val="150000"/>
                        <a:buFontTx/>
                        <a:buBlip>
                          <a:blip r:embed="rId4"/>
                        </a:buBlip>
                        <a:tabLst/>
                        <a:defRPr/>
                      </a:pPr>
                      <a:r>
                        <a:rPr lang="en-CA" sz="1000" dirty="0" smtClean="0"/>
                        <a:t>Assess</a:t>
                      </a:r>
                      <a:r>
                        <a:rPr lang="en-CA" sz="1000" baseline="0" dirty="0" smtClean="0"/>
                        <a:t> your current documentation process to discover bottlenecks and how to mitigate their effects.</a:t>
                      </a:r>
                      <a:endParaRPr lang="en-US" sz="1000" b="0" dirty="0" smtClean="0">
                        <a:cs typeface="Open Sans"/>
                      </a:endParaRPr>
                    </a:p>
                    <a:p>
                      <a:pPr marL="0" indent="0">
                        <a:spcAft>
                          <a:spcPts val="600"/>
                        </a:spcAft>
                        <a:buSzPct val="150000"/>
                        <a:buNone/>
                      </a:pP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indent="0">
                        <a:spcAft>
                          <a:spcPts val="600"/>
                        </a:spcAft>
                        <a:buSzPct val="150000"/>
                        <a:buNone/>
                      </a:pPr>
                      <a:r>
                        <a:rPr lang="en-CA" sz="1000" b="0" dirty="0" smtClean="0">
                          <a:cs typeface="Open Sans"/>
                        </a:rPr>
                        <a:t>Explain how to use the </a:t>
                      </a:r>
                      <a:r>
                        <a:rPr lang="en-CA" sz="1000" b="0" i="1" dirty="0" smtClean="0">
                          <a:cs typeface="Open Sans"/>
                        </a:rPr>
                        <a:t>Manage Your IT Budget Tool</a:t>
                      </a:r>
                      <a:r>
                        <a:rPr lang="en-CA" sz="1000" b="0" dirty="0" smtClean="0">
                          <a:cs typeface="Open Sans"/>
                        </a:rPr>
                        <a:t> to: </a:t>
                      </a:r>
                    </a:p>
                    <a:p>
                      <a:pPr marL="228600" indent="-228600">
                        <a:spcAft>
                          <a:spcPts val="600"/>
                        </a:spcAft>
                        <a:buSzPct val="150000"/>
                        <a:buBlip>
                          <a:blip r:embed="rId4"/>
                        </a:buBlip>
                      </a:pPr>
                      <a:r>
                        <a:rPr lang="en-CA" sz="1000" b="0" dirty="0" smtClean="0">
                          <a:cs typeface="Open Sans"/>
                        </a:rPr>
                        <a:t>Track your actual spending against your projected budget for the fiscal year. </a:t>
                      </a:r>
                    </a:p>
                    <a:p>
                      <a:pPr marL="228600" indent="-228600">
                        <a:spcAft>
                          <a:spcPts val="600"/>
                        </a:spcAft>
                        <a:buSzPct val="150000"/>
                        <a:buBlip>
                          <a:blip r:embed="rId4"/>
                        </a:buBlip>
                      </a:pPr>
                      <a:r>
                        <a:rPr lang="en-CA" sz="1000" b="0" dirty="0" smtClean="0">
                          <a:cs typeface="Open Sans"/>
                        </a:rPr>
                        <a:t>Use the “Committed Expenditure Schedule.”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4"/>
                        </a:buBlip>
                      </a:pPr>
                      <a:r>
                        <a:rPr lang="en-CA" sz="1000" b="0" dirty="0" smtClean="0">
                          <a:cs typeface="Open Sans"/>
                        </a:rPr>
                        <a:t>How to control for over- or underspending.</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900000">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smtClean="0"/>
                        <a:t>Module</a:t>
                      </a:r>
                      <a:r>
                        <a:rPr lang="en-CA" sz="1000" b="1" baseline="0" dirty="0" smtClean="0"/>
                        <a:t> 1</a:t>
                      </a:r>
                      <a:r>
                        <a:rPr lang="en-CA" sz="1000" b="1" dirty="0" smtClean="0"/>
                        <a:t>:</a:t>
                      </a:r>
                    </a:p>
                    <a:p>
                      <a:pPr marL="0" indent="0">
                        <a:buFont typeface="Arial" panose="020B0604020202020204" pitchFamily="34" charset="0"/>
                        <a:buNone/>
                      </a:pPr>
                      <a:r>
                        <a:rPr lang="en-CA" sz="1000" dirty="0" smtClean="0"/>
                        <a:t>Document your budget and spending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2</a:t>
                      </a:r>
                      <a:r>
                        <a:rPr lang="en-CA" sz="1000" b="1" dirty="0" smtClean="0"/>
                        <a:t>:</a:t>
                      </a:r>
                    </a:p>
                    <a:p>
                      <a:pPr marL="0" indent="0">
                        <a:buFont typeface="Arial" panose="020B0604020202020204" pitchFamily="34" charset="0"/>
                        <a:buNone/>
                      </a:pPr>
                      <a:r>
                        <a:rPr lang="en-CA" sz="1000" dirty="0" smtClean="0"/>
                        <a:t>Track your</a:t>
                      </a:r>
                      <a:r>
                        <a:rPr lang="en-CA" sz="1000" baseline="0" dirty="0" smtClean="0"/>
                        <a:t> expenditures vs. your budget</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Module</a:t>
                      </a:r>
                      <a:r>
                        <a:rPr lang="en-CA" sz="1000" b="1" baseline="0" dirty="0" smtClean="0"/>
                        <a:t> 3</a:t>
                      </a:r>
                      <a:r>
                        <a:rPr lang="en-CA" sz="1000" b="1" dirty="0" smtClean="0"/>
                        <a:t>:</a:t>
                      </a:r>
                    </a:p>
                    <a:p>
                      <a:pPr marL="0" indent="0">
                        <a:buFont typeface="Arial" panose="020B0604020202020204" pitchFamily="34" charset="0"/>
                        <a:buNone/>
                      </a:pPr>
                      <a:r>
                        <a:rPr lang="en-CA" sz="1000" dirty="0" smtClean="0"/>
                        <a:t>Control for under-</a:t>
                      </a:r>
                      <a:r>
                        <a:rPr lang="en-CA" sz="1000" baseline="0" dirty="0" smtClean="0"/>
                        <a:t> and overspends</a:t>
                      </a:r>
                      <a:endParaRPr lang="en-CA" sz="1000" dirty="0" smtClean="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731854">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smtClean="0"/>
                        <a:t>Phase 1 Outcome:</a:t>
                      </a:r>
                    </a:p>
                    <a:p>
                      <a:pPr marL="171450" indent="-171450">
                        <a:buFont typeface="Arial" panose="020B0604020202020204" pitchFamily="34" charset="0"/>
                        <a:buChar char="•"/>
                      </a:pPr>
                      <a:r>
                        <a:rPr lang="en-CA" sz="1000" dirty="0" smtClean="0"/>
                        <a:t>Introduced to </a:t>
                      </a:r>
                      <a:r>
                        <a:rPr lang="en-CA" sz="1000" i="1" dirty="0" smtClean="0"/>
                        <a:t>Manage Your IT Budget Tool,</a:t>
                      </a:r>
                      <a:r>
                        <a:rPr lang="en-CA" sz="1000" i="1" baseline="0" dirty="0" smtClean="0"/>
                        <a:t> </a:t>
                      </a:r>
                      <a:r>
                        <a:rPr lang="en-CA" sz="1000" baseline="0" dirty="0" smtClean="0"/>
                        <a:t>documented budget into tool, and ensured account names are accurate.</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2 Outcome:</a:t>
                      </a:r>
                    </a:p>
                    <a:p>
                      <a:pPr marL="171450" indent="-171450">
                        <a:buFont typeface="Arial" panose="020B0604020202020204" pitchFamily="34" charset="0"/>
                        <a:buChar char="•"/>
                      </a:pPr>
                      <a:r>
                        <a:rPr lang="en-CA" sz="1000" dirty="0" smtClean="0"/>
                        <a:t>An understanding of how to use to the tool, including the “Committed Expenditure Schedule.”</a:t>
                      </a:r>
                    </a:p>
                    <a:p>
                      <a:pPr marL="171450" indent="-171450">
                        <a:buFont typeface="Arial" panose="020B0604020202020204" pitchFamily="34" charset="0"/>
                        <a:buChar char="•"/>
                      </a:pPr>
                      <a:r>
                        <a:rPr lang="en-CA" sz="1000" dirty="0" smtClean="0"/>
                        <a:t>An updated tool for each month up to the current in the fiscal year.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smtClean="0"/>
                        <a:t>Phase 3 Outcome:</a:t>
                      </a:r>
                    </a:p>
                    <a:p>
                      <a:pPr marL="171450" indent="-171450">
                        <a:buFont typeface="Arial" panose="020B0604020202020204" pitchFamily="34" charset="0"/>
                        <a:buChar char="•"/>
                      </a:pPr>
                      <a:r>
                        <a:rPr lang="en-CA" sz="1000" dirty="0" smtClean="0"/>
                        <a:t>Understanding of the problems with being over budget or under budget, and how to solve them. </a:t>
                      </a:r>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19" name="Picture 18"/>
          <p:cNvPicPr>
            <a:picLocks noChangeAspect="1"/>
          </p:cNvPicPr>
          <p:nvPr/>
        </p:nvPicPr>
        <p:blipFill>
          <a:blip r:embed="rId5"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189269"/>
            <a:ext cx="974520" cy="877885"/>
          </a:xfrm>
          <a:prstGeom prst="rect">
            <a:avLst/>
          </a:prstGeom>
        </p:spPr>
      </p:pic>
      <p:pic>
        <p:nvPicPr>
          <p:cNvPr id="20" name="Picture 19" descr="best-practice-blueprints.png"/>
          <p:cNvPicPr>
            <a:picLocks noChangeAspect="1"/>
          </p:cNvPicPr>
          <p:nvPr/>
        </p:nvPicPr>
        <p:blipFill>
          <a:blip r:embed="rId6" cstate="print">
            <a:clrChange>
              <a:clrFrom>
                <a:srgbClr val="000000">
                  <a:alpha val="0"/>
                </a:srgbClr>
              </a:clrFrom>
              <a:clrTo>
                <a:srgbClr val="000000">
                  <a:alpha val="0"/>
                </a:srgbClr>
              </a:clrTo>
            </a:clrChange>
          </a:blip>
          <a:stretch>
            <a:fillRect/>
          </a:stretch>
        </p:blipFill>
        <p:spPr>
          <a:xfrm>
            <a:off x="111056" y="1740848"/>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7" cstate="print"/>
          <a:srcRect l="12204" t="22820" r="8463" b="22257"/>
          <a:stretch/>
        </p:blipFill>
        <p:spPr>
          <a:xfrm>
            <a:off x="282240" y="4902111"/>
            <a:ext cx="752006" cy="483279"/>
          </a:xfrm>
          <a:prstGeom prst="rect">
            <a:avLst/>
          </a:prstGeom>
          <a:effectLst/>
        </p:spPr>
      </p:pic>
      <p:sp>
        <p:nvSpPr>
          <p:cNvPr id="15" name="Chevron 14"/>
          <p:cNvSpPr/>
          <p:nvPr/>
        </p:nvSpPr>
        <p:spPr>
          <a:xfrm>
            <a:off x="1301687" y="1133476"/>
            <a:ext cx="2692549" cy="43634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1. Document</a:t>
            </a:r>
            <a:endParaRPr lang="en-US" sz="1400" dirty="0">
              <a:solidFill>
                <a:srgbClr val="FFFFFF"/>
              </a:solidFill>
            </a:endParaRPr>
          </a:p>
        </p:txBody>
      </p:sp>
      <p:sp>
        <p:nvSpPr>
          <p:cNvPr id="16" name="Chevron 15"/>
          <p:cNvSpPr/>
          <p:nvPr/>
        </p:nvSpPr>
        <p:spPr>
          <a:xfrm>
            <a:off x="3838233" y="1133475"/>
            <a:ext cx="2697480" cy="43634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2. Track</a:t>
            </a:r>
            <a:endParaRPr lang="en-US" sz="1400" dirty="0">
              <a:solidFill>
                <a:srgbClr val="FFFFFF"/>
              </a:solidFill>
            </a:endParaRPr>
          </a:p>
        </p:txBody>
      </p:sp>
      <p:sp>
        <p:nvSpPr>
          <p:cNvPr id="17" name="Chevron 16"/>
          <p:cNvSpPr/>
          <p:nvPr/>
        </p:nvSpPr>
        <p:spPr>
          <a:xfrm>
            <a:off x="6371121" y="1133475"/>
            <a:ext cx="2532888" cy="436348"/>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rgbClr val="FFFFFF"/>
                </a:solidFill>
              </a:rPr>
              <a:t>3. Control</a:t>
            </a:r>
            <a:endParaRPr lang="en-US" sz="1400" dirty="0">
              <a:solidFill>
                <a:srgbClr val="FFFFFF"/>
              </a:solidFill>
            </a:endParaRPr>
          </a:p>
        </p:txBody>
      </p:sp>
      <p:sp>
        <p:nvSpPr>
          <p:cNvPr id="4" name="Title 3"/>
          <p:cNvSpPr>
            <a:spLocks noGrp="1"/>
          </p:cNvSpPr>
          <p:nvPr>
            <p:ph type="title"/>
          </p:nvPr>
        </p:nvSpPr>
        <p:spPr/>
        <p:txBody>
          <a:bodyPr/>
          <a:lstStyle/>
          <a:p>
            <a:r>
              <a:rPr lang="en-US" dirty="0" smtClean="0"/>
              <a:t>Manage an IT Budget – </a:t>
            </a:r>
            <a:r>
              <a:rPr lang="en-US" dirty="0"/>
              <a:t>project </a:t>
            </a:r>
            <a:r>
              <a:rPr lang="en-US" dirty="0" smtClean="0"/>
              <a:t>overview</a:t>
            </a:r>
            <a:endParaRPr lang="en-CA" dirty="0"/>
          </a:p>
        </p:txBody>
      </p:sp>
    </p:spTree>
    <p:extLst>
      <p:ext uri="{BB962C8B-B14F-4D97-AF65-F5344CB8AC3E}">
        <p14:creationId xmlns:p14="http://schemas.microsoft.com/office/powerpoint/2010/main" val="2371893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Workshop overview </a:t>
            </a:r>
            <a:endParaRPr lang="en-CA"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086687118"/>
              </p:ext>
            </p:extLst>
          </p:nvPr>
        </p:nvGraphicFramePr>
        <p:xfrm>
          <a:off x="251519" y="1677686"/>
          <a:ext cx="8587393" cy="4594405"/>
        </p:xfrm>
        <a:graphic>
          <a:graphicData uri="http://schemas.openxmlformats.org/drawingml/2006/table">
            <a:tbl>
              <a:tblPr firstRow="1" bandRow="1">
                <a:tableStyleId>{5C22544A-7EE6-4342-B048-85BDC9FD1C3A}</a:tableStyleId>
              </a:tblPr>
              <a:tblGrid>
                <a:gridCol w="526249"/>
                <a:gridCol w="2687048"/>
                <a:gridCol w="2687048"/>
                <a:gridCol w="2687048"/>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42656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Document Budget</a:t>
                      </a:r>
                      <a:endParaRPr lang="en-CA" sz="1000" b="1" baseline="0" dirty="0" smtClean="0">
                        <a:solidFill>
                          <a:schemeClr val="tx1"/>
                        </a:solidFill>
                      </a:endParaRPr>
                    </a:p>
                    <a:p>
                      <a:pPr marL="216000" lvl="0" indent="-457200" algn="l">
                        <a:spcAft>
                          <a:spcPts val="0"/>
                        </a:spcAft>
                      </a:pPr>
                      <a:r>
                        <a:rPr lang="en-CA" sz="1000" b="1" dirty="0" smtClean="0">
                          <a:solidFill>
                            <a:schemeClr val="tx1"/>
                          </a:solidFill>
                        </a:rPr>
                        <a:t>1.1.1 </a:t>
                      </a:r>
                      <a:r>
                        <a:rPr lang="en-CA" sz="1000" b="0" dirty="0" smtClean="0">
                          <a:solidFill>
                            <a:schemeClr val="tx1"/>
                          </a:solidFill>
                        </a:rPr>
                        <a:t>Review budget</a:t>
                      </a:r>
                      <a:r>
                        <a:rPr lang="en-CA" sz="1000" b="0" baseline="0" dirty="0" smtClean="0">
                          <a:solidFill>
                            <a:schemeClr val="tx1"/>
                          </a:solidFill>
                        </a:rPr>
                        <a:t> for the year.</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1.1.2</a:t>
                      </a:r>
                      <a:r>
                        <a:rPr lang="en-CA" sz="1000" b="0" dirty="0" smtClean="0">
                          <a:solidFill>
                            <a:schemeClr val="tx1"/>
                          </a:solidFill>
                        </a:rPr>
                        <a:t> Document each budget in the</a:t>
                      </a:r>
                      <a:r>
                        <a:rPr lang="en-CA" sz="1000" b="0" baseline="0" dirty="0" smtClean="0">
                          <a:solidFill>
                            <a:schemeClr val="tx1"/>
                          </a:solidFill>
                        </a:rPr>
                        <a:t> tool.</a:t>
                      </a:r>
                    </a:p>
                    <a:p>
                      <a:pPr marL="216000" lvl="0" indent="-457200" algn="l">
                        <a:spcAft>
                          <a:spcPts val="0"/>
                        </a:spcAft>
                      </a:pPr>
                      <a:r>
                        <a:rPr lang="en-CA" sz="1000" b="1" baseline="0" dirty="0" smtClean="0">
                          <a:solidFill>
                            <a:schemeClr val="tx1"/>
                          </a:solidFill>
                        </a:rPr>
                        <a:t>1.1.3</a:t>
                      </a:r>
                      <a:r>
                        <a:rPr lang="en-CA" sz="1000" b="0" baseline="0" dirty="0" smtClean="0">
                          <a:solidFill>
                            <a:schemeClr val="tx1"/>
                          </a:solidFill>
                        </a:rPr>
                        <a:t> Review CAPEX vs. OPEX.</a:t>
                      </a:r>
                    </a:p>
                    <a:p>
                      <a:pPr marL="324000" marR="0" lvl="0" indent="-576000" algn="l" defTabSz="914400" rtl="0" eaLnBrk="1" fontAlgn="auto" latinLnBrk="0" hangingPunct="1">
                        <a:lnSpc>
                          <a:spcPct val="100000"/>
                        </a:lnSpc>
                        <a:spcBef>
                          <a:spcPts val="0"/>
                        </a:spcBef>
                        <a:spcAft>
                          <a:spcPts val="0"/>
                        </a:spcAft>
                        <a:buClrTx/>
                        <a:buSzTx/>
                        <a:buFontTx/>
                        <a:buNone/>
                        <a:tabLst/>
                        <a:defRPr/>
                      </a:pPr>
                      <a:r>
                        <a:rPr lang="en-CA" sz="1000" b="1" baseline="0" dirty="0" smtClean="0">
                          <a:solidFill>
                            <a:schemeClr val="tx1"/>
                          </a:solidFill>
                        </a:rPr>
                        <a:t>1.1.4</a:t>
                      </a:r>
                      <a:r>
                        <a:rPr lang="en-CA" sz="1000" b="0" baseline="0" dirty="0" smtClean="0">
                          <a:solidFill>
                            <a:schemeClr val="tx1"/>
                          </a:solidFill>
                        </a:rPr>
                        <a:t> Customize accounts to match your organization.</a:t>
                      </a:r>
                      <a:endParaRPr lang="en-CA" sz="1000" b="0" dirty="0" smtClean="0">
                        <a:solidFill>
                          <a:schemeClr val="tx1"/>
                        </a:solidFill>
                      </a:endParaRPr>
                    </a:p>
                    <a:p>
                      <a:pPr marL="216000" indent="-457200">
                        <a:spcAft>
                          <a:spcPts val="0"/>
                        </a:spcAft>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Optimize Documentation Process</a:t>
                      </a:r>
                    </a:p>
                    <a:p>
                      <a:pPr marL="324000" indent="-576000">
                        <a:spcAft>
                          <a:spcPts val="0"/>
                        </a:spcAft>
                      </a:pPr>
                      <a:r>
                        <a:rPr lang="en-CA" sz="1000" b="1" dirty="0" smtClean="0">
                          <a:solidFill>
                            <a:schemeClr val="tx1"/>
                          </a:solidFill>
                        </a:rPr>
                        <a:t>1.2.1 </a:t>
                      </a:r>
                      <a:r>
                        <a:rPr lang="en-CA" sz="1000" b="0" dirty="0" smtClean="0">
                          <a:solidFill>
                            <a:schemeClr val="tx1"/>
                          </a:solidFill>
                        </a:rPr>
                        <a:t>Draw out</a:t>
                      </a:r>
                      <a:r>
                        <a:rPr lang="en-CA" sz="1000" b="0" baseline="0" dirty="0" smtClean="0">
                          <a:solidFill>
                            <a:schemeClr val="tx1"/>
                          </a:solidFill>
                        </a:rPr>
                        <a:t> process flow of current documentation.</a:t>
                      </a:r>
                    </a:p>
                    <a:p>
                      <a:pPr marL="216000" indent="-457200">
                        <a:spcAft>
                          <a:spcPts val="0"/>
                        </a:spcAft>
                      </a:pPr>
                      <a:r>
                        <a:rPr lang="en-CA" sz="1000" b="1" baseline="0" dirty="0" smtClean="0">
                          <a:solidFill>
                            <a:schemeClr val="tx1"/>
                          </a:solidFill>
                        </a:rPr>
                        <a:t>1.2.2</a:t>
                      </a:r>
                      <a:r>
                        <a:rPr lang="en-CA" sz="1000" b="0" baseline="0" dirty="0" smtClean="0">
                          <a:solidFill>
                            <a:schemeClr val="tx1"/>
                          </a:solidFill>
                        </a:rPr>
                        <a:t> Identify bottlenecks.</a:t>
                      </a:r>
                    </a:p>
                    <a:p>
                      <a:pPr marL="324000" indent="-457200">
                        <a:spcAft>
                          <a:spcPts val="0"/>
                        </a:spcAft>
                      </a:pPr>
                      <a:r>
                        <a:rPr lang="en-CA" sz="1000" b="1" baseline="0" dirty="0" smtClean="0">
                          <a:solidFill>
                            <a:schemeClr val="tx1"/>
                          </a:solidFill>
                        </a:rPr>
                        <a:t>1.2.3</a:t>
                      </a:r>
                      <a:r>
                        <a:rPr lang="en-CA" sz="1000" b="0" baseline="0" dirty="0" smtClean="0">
                          <a:solidFill>
                            <a:schemeClr val="tx1"/>
                          </a:solidFill>
                        </a:rPr>
                        <a:t> Discuss and develop roadmap to solving bottlenecks. </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marR="0" lvl="0" indent="0" algn="ctr" defTabSz="914400" rtl="0" eaLnBrk="1" fontAlgn="auto" latinLnBrk="0" hangingPunct="1">
                        <a:lnSpc>
                          <a:spcPct val="100000"/>
                        </a:lnSpc>
                        <a:spcBef>
                          <a:spcPts val="0"/>
                        </a:spcBef>
                        <a:spcAft>
                          <a:spcPts val="1200"/>
                        </a:spcAft>
                        <a:buClrTx/>
                        <a:buSzTx/>
                        <a:buFontTx/>
                        <a:buNone/>
                        <a:tabLst/>
                        <a:defRPr/>
                      </a:pPr>
                      <a:r>
                        <a:rPr lang="en-CA" sz="1000" b="1" dirty="0" smtClean="0">
                          <a:solidFill>
                            <a:schemeClr val="tx1"/>
                          </a:solidFill>
                        </a:rPr>
                        <a:t>Track</a:t>
                      </a:r>
                      <a:r>
                        <a:rPr lang="en-CA" sz="1000" b="1" baseline="0" dirty="0" smtClean="0">
                          <a:solidFill>
                            <a:schemeClr val="tx1"/>
                          </a:solidFill>
                        </a:rPr>
                        <a:t> and </a:t>
                      </a:r>
                      <a:r>
                        <a:rPr lang="en-CA" sz="1000" b="1" dirty="0" smtClean="0">
                          <a:solidFill>
                            <a:schemeClr val="tx1"/>
                          </a:solidFill>
                        </a:rPr>
                        <a:t>Control for Over</a:t>
                      </a:r>
                      <a:r>
                        <a:rPr lang="en-CA" sz="1000" b="1" baseline="0" dirty="0" smtClean="0">
                          <a:solidFill>
                            <a:schemeClr val="tx1"/>
                          </a:solidFill>
                        </a:rPr>
                        <a:t> and Under Spending</a:t>
                      </a:r>
                      <a:endParaRPr lang="en-CA" sz="1000" b="1" dirty="0" smtClean="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2.1 </a:t>
                      </a:r>
                      <a:r>
                        <a:rPr lang="en-CA" sz="1000" b="0" baseline="0" dirty="0" smtClean="0">
                          <a:solidFill>
                            <a:schemeClr val="tx1"/>
                          </a:solidFill>
                        </a:rPr>
                        <a:t>Walkthrough the “Overview Bar.”</a:t>
                      </a:r>
                    </a:p>
                    <a:p>
                      <a:pPr marL="216000" indent="-457200">
                        <a:spcAft>
                          <a:spcPts val="0"/>
                        </a:spcAft>
                      </a:pPr>
                      <a:r>
                        <a:rPr lang="en-CA" sz="1000" b="1" dirty="0" smtClean="0">
                          <a:solidFill>
                            <a:schemeClr val="tx1"/>
                          </a:solidFill>
                        </a:rPr>
                        <a:t>2.2 </a:t>
                      </a:r>
                      <a:r>
                        <a:rPr lang="en-CA" sz="1000" b="0" dirty="0" smtClean="0">
                          <a:solidFill>
                            <a:schemeClr val="tx1"/>
                          </a:solidFill>
                        </a:rPr>
                        <a:t>Document</a:t>
                      </a:r>
                      <a:r>
                        <a:rPr lang="en-CA" sz="1000" b="0" baseline="0" dirty="0" smtClean="0">
                          <a:solidFill>
                            <a:schemeClr val="tx1"/>
                          </a:solidFill>
                        </a:rPr>
                        <a:t> actual expenses incurred in fiscal to date.</a:t>
                      </a:r>
                    </a:p>
                    <a:p>
                      <a:pPr marL="216000" indent="-457200">
                        <a:spcAft>
                          <a:spcPts val="0"/>
                        </a:spcAft>
                      </a:pPr>
                      <a:r>
                        <a:rPr lang="en-CA" sz="1000" b="1" baseline="0" dirty="0" smtClean="0">
                          <a:solidFill>
                            <a:schemeClr val="tx1"/>
                          </a:solidFill>
                        </a:rPr>
                        <a:t>2.3 </a:t>
                      </a:r>
                      <a:r>
                        <a:rPr lang="en-CA" sz="1000" b="0" baseline="0" dirty="0" smtClean="0">
                          <a:solidFill>
                            <a:schemeClr val="tx1"/>
                          </a:solidFill>
                        </a:rPr>
                        <a:t>Document committed expenditures.</a:t>
                      </a:r>
                    </a:p>
                    <a:p>
                      <a:pPr marL="216000" indent="-457200">
                        <a:spcAft>
                          <a:spcPts val="0"/>
                        </a:spcAft>
                      </a:pPr>
                      <a:r>
                        <a:rPr lang="en-CA" sz="1000" b="1" dirty="0" smtClean="0">
                          <a:solidFill>
                            <a:schemeClr val="tx1"/>
                          </a:solidFill>
                        </a:rPr>
                        <a:t>3.1 </a:t>
                      </a:r>
                      <a:r>
                        <a:rPr lang="en-CA" sz="1000" b="0" dirty="0" smtClean="0">
                          <a:solidFill>
                            <a:schemeClr val="tx1"/>
                          </a:solidFill>
                        </a:rPr>
                        <a:t>Review the risk of over and under spending.</a:t>
                      </a:r>
                    </a:p>
                    <a:p>
                      <a:pPr marL="216000" indent="-457200">
                        <a:spcAft>
                          <a:spcPts val="0"/>
                        </a:spcAft>
                      </a:pPr>
                      <a:r>
                        <a:rPr lang="en-CA" sz="1000" b="1" dirty="0" smtClean="0">
                          <a:solidFill>
                            <a:schemeClr val="tx1"/>
                          </a:solidFill>
                        </a:rPr>
                        <a:t>3.2</a:t>
                      </a:r>
                      <a:r>
                        <a:rPr lang="en-CA" sz="1000" b="0" dirty="0" smtClean="0">
                          <a:solidFill>
                            <a:schemeClr val="tx1"/>
                          </a:solidFill>
                        </a:rPr>
                        <a:t> Use the reforecast column to control for over and under spend. </a:t>
                      </a:r>
                    </a:p>
                    <a:p>
                      <a:pPr marL="216000" indent="-457200">
                        <a:spcAft>
                          <a:spcPts val="0"/>
                        </a:spcAft>
                      </a:pP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lvl="0" indent="-228600">
                        <a:spcAft>
                          <a:spcPts val="0"/>
                        </a:spcAft>
                        <a:buClrTx/>
                        <a:buFont typeface="+mj-lt"/>
                        <a:buAutoNum type="arabicPeriod"/>
                      </a:pPr>
                      <a:r>
                        <a:rPr lang="en-CA" sz="1000" b="0" i="0" baseline="0" dirty="0" smtClean="0">
                          <a:solidFill>
                            <a:schemeClr val="tx1"/>
                          </a:solidFill>
                        </a:rPr>
                        <a:t>Budget broken out into monthly increments and by each account.</a:t>
                      </a:r>
                    </a:p>
                    <a:p>
                      <a:pPr marL="228600" lvl="0" indent="-228600">
                        <a:spcAft>
                          <a:spcPts val="0"/>
                        </a:spcAft>
                        <a:buClrTx/>
                        <a:buFont typeface="+mj-lt"/>
                        <a:buAutoNum type="arabicPeriod"/>
                      </a:pPr>
                      <a:r>
                        <a:rPr lang="en-CA" sz="1000" b="0" dirty="0" smtClean="0">
                          <a:solidFill>
                            <a:schemeClr val="tx1"/>
                          </a:solidFill>
                        </a:rPr>
                        <a:t>Budget documented in tool. </a:t>
                      </a:r>
                    </a:p>
                    <a:p>
                      <a:pPr marL="228600" lvl="0" indent="-228600">
                        <a:spcAft>
                          <a:spcPts val="0"/>
                        </a:spcAft>
                        <a:buClrTx/>
                        <a:buFont typeface="+mj-lt"/>
                        <a:buAutoNum type="arabicPeriod"/>
                      </a:pPr>
                      <a:r>
                        <a:rPr lang="en-CA" sz="1000" b="0" baseline="0" dirty="0" smtClean="0">
                          <a:solidFill>
                            <a:schemeClr val="tx1"/>
                          </a:solidFill>
                        </a:rPr>
                        <a:t>Tool customized to reflect organization’s specific accounts and terminology. </a:t>
                      </a:r>
                    </a:p>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Process flow of current documentation process with identified bottlenecks. </a:t>
                      </a:r>
                    </a:p>
                    <a:p>
                      <a:pPr marL="144000" indent="-144000">
                        <a:spcAft>
                          <a:spcPts val="0"/>
                        </a:spcAft>
                        <a:buClrTx/>
                        <a:buFont typeface="+mj-lt"/>
                        <a:buAutoNum type="arabicPeriod"/>
                      </a:pPr>
                      <a:r>
                        <a:rPr lang="en-CA" sz="1000" b="0" baseline="0" dirty="0" smtClean="0">
                          <a:solidFill>
                            <a:schemeClr val="tx1"/>
                          </a:solidFill>
                        </a:rPr>
                        <a:t>Plan to mitigate bottlenecks.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lvl="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baseline="0" dirty="0" smtClean="0">
                          <a:solidFill>
                            <a:schemeClr val="tx1"/>
                          </a:solidFill>
                        </a:rPr>
                        <a:t>Assess the “Overview Bar.”</a:t>
                      </a:r>
                    </a:p>
                    <a:p>
                      <a:pPr marL="144000" indent="-144000">
                        <a:spcAft>
                          <a:spcPts val="0"/>
                        </a:spcAft>
                        <a:buClrTx/>
                        <a:buFont typeface="+mj-lt"/>
                        <a:buAutoNum type="arabicPeriod"/>
                      </a:pPr>
                      <a:r>
                        <a:rPr lang="en-CA" sz="1000" b="0" dirty="0" smtClean="0">
                          <a:solidFill>
                            <a:schemeClr val="tx1"/>
                          </a:solidFill>
                        </a:rPr>
                        <a:t>Document actual expenditures and committed expenses up to the current date.</a:t>
                      </a:r>
                    </a:p>
                    <a:p>
                      <a:pPr marL="144000" indent="-144000">
                        <a:spcAft>
                          <a:spcPts val="0"/>
                        </a:spcAft>
                        <a:buClrTx/>
                        <a:buFont typeface="+mj-lt"/>
                        <a:buAutoNum type="arabicPeriod"/>
                      </a:pPr>
                      <a:r>
                        <a:rPr lang="en-CA" sz="1000" b="0" dirty="0" smtClean="0">
                          <a:solidFill>
                            <a:schemeClr val="tx1"/>
                          </a:solidFill>
                        </a:rPr>
                        <a:t>Develop a strategy</a:t>
                      </a:r>
                      <a:r>
                        <a:rPr lang="en-CA" sz="1000" b="0" baseline="0" dirty="0" smtClean="0">
                          <a:solidFill>
                            <a:schemeClr val="tx1"/>
                          </a:solidFill>
                        </a:rPr>
                        <a:t> and roadmap for how you will mitigate any current under or overspends. </a:t>
                      </a:r>
                    </a:p>
                    <a:p>
                      <a:pPr marL="144000" indent="-144000">
                        <a:spcAft>
                          <a:spcPts val="0"/>
                        </a:spcAft>
                        <a:buClrTx/>
                        <a:buFont typeface="+mj-lt"/>
                        <a:buAutoNum type="arabicPeriod"/>
                      </a:pPr>
                      <a:r>
                        <a:rPr lang="en-CA" sz="1000" b="0" baseline="0" dirty="0" smtClean="0">
                          <a:solidFill>
                            <a:schemeClr val="tx1"/>
                          </a:solidFill>
                        </a:rPr>
                        <a:t>Reforecast expenditures for each  account for each month for the remainder of the fiscal year. </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52918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354334" y="2299287"/>
            <a:ext cx="6443466" cy="1387559"/>
          </a:xfrm>
          <a:prstGeom prst="rect">
            <a:avLst/>
          </a:prstGeom>
        </p:spPr>
        <p:txBody>
          <a:bodyPr wrap="square" rtlCol="0">
            <a:spAutoFit/>
          </a:bodyPr>
          <a:lstStyle/>
          <a:p>
            <a:pPr>
              <a:spcAft>
                <a:spcPts val="500"/>
              </a:spcAft>
            </a:pPr>
            <a:r>
              <a:rPr lang="en-CA" sz="1600" i="1" dirty="0" smtClean="0">
                <a:solidFill>
                  <a:schemeClr val="bg1"/>
                </a:solidFill>
                <a:latin typeface="+mj-lt"/>
              </a:rPr>
              <a:t>While many people are able to secure a budget for the year, they have trouble actually hitting it. Many things can happen throughout the year, but you can’t just sit around and do nothing – you have to take action!</a:t>
            </a:r>
          </a:p>
          <a:p>
            <a:pPr>
              <a:spcAft>
                <a:spcPts val="500"/>
              </a:spcAft>
            </a:pPr>
            <a:endParaRPr lang="en-CA" sz="1600" i="1" dirty="0" smtClean="0">
              <a:solidFill>
                <a:schemeClr val="bg1"/>
              </a:solidFill>
              <a:latin typeface="+mj-lt"/>
            </a:endParaRPr>
          </a:p>
        </p:txBody>
      </p:sp>
      <p:sp>
        <p:nvSpPr>
          <p:cNvPr id="9" name="TextBox 8"/>
          <p:cNvSpPr txBox="1"/>
          <p:nvPr/>
        </p:nvSpPr>
        <p:spPr>
          <a:xfrm>
            <a:off x="3055496" y="3586270"/>
            <a:ext cx="4460917" cy="738664"/>
          </a:xfrm>
          <a:prstGeom prst="rect">
            <a:avLst/>
          </a:prstGeom>
        </p:spPr>
        <p:txBody>
          <a:bodyPr wrap="square" rtlCol="0">
            <a:spAutoFit/>
          </a:bodyPr>
          <a:lstStyle/>
          <a:p>
            <a:pPr algn="r"/>
            <a:r>
              <a:rPr lang="en-CA" sz="1400" b="1" dirty="0" smtClean="0">
                <a:solidFill>
                  <a:schemeClr val="bg1"/>
                </a:solidFill>
              </a:rPr>
              <a:t>Dean Walt </a:t>
            </a:r>
          </a:p>
          <a:p>
            <a:pPr algn="r"/>
            <a:r>
              <a:rPr lang="en-CA" sz="1400" dirty="0" smtClean="0">
                <a:solidFill>
                  <a:schemeClr val="bg1"/>
                </a:solidFill>
              </a:rPr>
              <a:t>Consulting Analyst, CIO </a:t>
            </a:r>
            <a:br>
              <a:rPr lang="en-CA" sz="1400" dirty="0" smtClean="0">
                <a:solidFill>
                  <a:schemeClr val="bg1"/>
                </a:solidFill>
              </a:rPr>
            </a:br>
            <a:r>
              <a:rPr lang="en-CA" sz="1400" dirty="0" smtClean="0">
                <a:solidFill>
                  <a:schemeClr val="bg1"/>
                </a:solidFill>
              </a:rPr>
              <a:t>Info-Tech Research Group</a:t>
            </a:r>
          </a:p>
        </p:txBody>
      </p:sp>
      <p:sp>
        <p:nvSpPr>
          <p:cNvPr id="10" name="TextBox 9"/>
          <p:cNvSpPr txBox="1"/>
          <p:nvPr/>
        </p:nvSpPr>
        <p:spPr>
          <a:xfrm>
            <a:off x="749052" y="1691977"/>
            <a:ext cx="6239959" cy="338554"/>
          </a:xfrm>
          <a:prstGeom prst="rect">
            <a:avLst/>
          </a:prstGeom>
        </p:spPr>
        <p:txBody>
          <a:bodyPr wrap="square" rtlCol="0">
            <a:spAutoFit/>
          </a:bodyPr>
          <a:lstStyle/>
          <a:p>
            <a:r>
              <a:rPr lang="en-CA" sz="1600" b="1" dirty="0" smtClean="0">
                <a:solidFill>
                  <a:schemeClr val="bg1"/>
                </a:solidFill>
              </a:rPr>
              <a:t>Do you control your budget or does your budget control you?</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3"/>
          <a:stretch>
            <a:fillRect/>
          </a:stretch>
        </p:blipFill>
        <p:spPr>
          <a:xfrm>
            <a:off x="749052" y="2080094"/>
            <a:ext cx="693419" cy="501622"/>
          </a:xfrm>
          <a:prstGeom prst="rect">
            <a:avLst/>
          </a:prstGeom>
        </p:spPr>
      </p:pic>
      <p:pic>
        <p:nvPicPr>
          <p:cNvPr id="15" name="Picture 109"/>
          <p:cNvPicPr>
            <a:picLocks noChangeAspect="1"/>
          </p:cNvPicPr>
          <p:nvPr/>
        </p:nvPicPr>
        <p:blipFill>
          <a:blip r:embed="rId4"/>
          <a:stretch>
            <a:fillRect/>
          </a:stretch>
        </p:blipFill>
        <p:spPr>
          <a:xfrm>
            <a:off x="7593528" y="3071135"/>
            <a:ext cx="674751" cy="615711"/>
          </a:xfrm>
          <a:prstGeom prst="rect">
            <a:avLst/>
          </a:prstGeom>
        </p:spPr>
      </p:pic>
      <p:sp>
        <p:nvSpPr>
          <p:cNvPr id="2" name="Rectangle 1"/>
          <p:cNvSpPr/>
          <p:nvPr/>
        </p:nvSpPr>
        <p:spPr>
          <a:xfrm>
            <a:off x="1501072" y="4666250"/>
            <a:ext cx="6092455" cy="1020792"/>
          </a:xfrm>
          <a:prstGeom prst="rect">
            <a:avLst/>
          </a:prstGeom>
        </p:spPr>
        <p:txBody>
          <a:bodyPr wrap="square">
            <a:spAutoFit/>
          </a:bodyPr>
          <a:lstStyle/>
          <a:p>
            <a:pPr>
              <a:spcAft>
                <a:spcPts val="500"/>
              </a:spcAft>
            </a:pPr>
            <a:r>
              <a:rPr lang="en-CA" i="1" dirty="0" smtClean="0">
                <a:solidFill>
                  <a:schemeClr val="bg1"/>
                </a:solidFill>
                <a:latin typeface="+mj-lt"/>
              </a:rPr>
              <a:t>No </a:t>
            </a:r>
            <a:r>
              <a:rPr lang="en-CA" i="1" dirty="0">
                <a:solidFill>
                  <a:schemeClr val="bg1"/>
                </a:solidFill>
                <a:latin typeface="+mj-lt"/>
              </a:rPr>
              <a:t>battle plan survives contact with the </a:t>
            </a:r>
            <a:r>
              <a:rPr lang="en-CA" i="1" dirty="0" smtClean="0">
                <a:solidFill>
                  <a:schemeClr val="bg1"/>
                </a:solidFill>
                <a:latin typeface="+mj-lt"/>
              </a:rPr>
              <a:t>enemy. </a:t>
            </a:r>
          </a:p>
          <a:p>
            <a:pPr>
              <a:spcAft>
                <a:spcPts val="500"/>
              </a:spcAft>
            </a:pPr>
            <a:endParaRPr lang="en-CA" i="1" dirty="0" smtClean="0">
              <a:solidFill>
                <a:schemeClr val="bg1"/>
              </a:solidFill>
              <a:latin typeface="+mj-lt"/>
            </a:endParaRPr>
          </a:p>
          <a:p>
            <a:pPr algn="r">
              <a:spcAft>
                <a:spcPts val="500"/>
              </a:spcAft>
            </a:pPr>
            <a:r>
              <a:rPr lang="en-CA" sz="1600" dirty="0" smtClean="0">
                <a:solidFill>
                  <a:schemeClr val="bg1"/>
                </a:solidFill>
              </a:rPr>
              <a:t>– </a:t>
            </a:r>
            <a:r>
              <a:rPr lang="en-CA" sz="1600" dirty="0">
                <a:solidFill>
                  <a:schemeClr val="bg1"/>
                </a:solidFill>
              </a:rPr>
              <a:t>Helmuth von Moltke</a:t>
            </a:r>
          </a:p>
        </p:txBody>
      </p:sp>
      <p:pic>
        <p:nvPicPr>
          <p:cNvPr id="12" name="Picture 108"/>
          <p:cNvPicPr>
            <a:picLocks noChangeAspect="1"/>
          </p:cNvPicPr>
          <p:nvPr/>
        </p:nvPicPr>
        <p:blipFill>
          <a:blip r:embed="rId3"/>
          <a:stretch>
            <a:fillRect/>
          </a:stretch>
        </p:blipFill>
        <p:spPr>
          <a:xfrm>
            <a:off x="869084" y="4313020"/>
            <a:ext cx="693419" cy="501622"/>
          </a:xfrm>
          <a:prstGeom prst="rect">
            <a:avLst/>
          </a:prstGeom>
        </p:spPr>
      </p:pic>
      <p:pic>
        <p:nvPicPr>
          <p:cNvPr id="13" name="Picture 109"/>
          <p:cNvPicPr>
            <a:picLocks noChangeAspect="1"/>
          </p:cNvPicPr>
          <p:nvPr/>
        </p:nvPicPr>
        <p:blipFill>
          <a:blip r:embed="rId4"/>
          <a:stretch>
            <a:fillRect/>
          </a:stretch>
        </p:blipFill>
        <p:spPr>
          <a:xfrm>
            <a:off x="7516413" y="4665973"/>
            <a:ext cx="674751" cy="615711"/>
          </a:xfrm>
          <a:prstGeom prst="rect">
            <a:avLst/>
          </a:prstGeom>
        </p:spPr>
      </p:pic>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a:t>
            </a:r>
          </a:p>
          <a:p>
            <a:r>
              <a:rPr lang="en-US" dirty="0" smtClean="0"/>
              <a:t>Finance in IT</a:t>
            </a:r>
            <a:endParaRPr lang="en-US" dirty="0"/>
          </a:p>
        </p:txBody>
      </p:sp>
      <p:sp>
        <p:nvSpPr>
          <p:cNvPr id="14" name="Text Placeholder 13"/>
          <p:cNvSpPr>
            <a:spLocks noGrp="1"/>
          </p:cNvSpPr>
          <p:nvPr>
            <p:ph type="body" sz="quarter" idx="26"/>
          </p:nvPr>
        </p:nvSpPr>
        <p:spPr/>
        <p:txBody>
          <a:bodyPr/>
          <a:lstStyle/>
          <a:p>
            <a:r>
              <a:rPr lang="en-US" dirty="0"/>
              <a:t>Accurately </a:t>
            </a:r>
            <a:r>
              <a:rPr lang="en-US" dirty="0" smtClean="0"/>
              <a:t>document </a:t>
            </a:r>
            <a:r>
              <a:rPr lang="en-US" dirty="0"/>
              <a:t>your monthly IT budget and actual </a:t>
            </a:r>
            <a:r>
              <a:rPr lang="en-US" dirty="0" smtClean="0"/>
              <a:t>expenditures.</a:t>
            </a:r>
            <a:endParaRPr lang="en-US" dirty="0"/>
          </a:p>
          <a:p>
            <a:r>
              <a:rPr lang="en-US" dirty="0"/>
              <a:t>Track your actual expenditures against </a:t>
            </a:r>
            <a:r>
              <a:rPr lang="en-US" dirty="0" smtClean="0"/>
              <a:t>your </a:t>
            </a:r>
            <a:r>
              <a:rPr lang="en-US" dirty="0"/>
              <a:t>allocated </a:t>
            </a:r>
            <a:r>
              <a:rPr lang="en-US" dirty="0" smtClean="0"/>
              <a:t>budget.</a:t>
            </a:r>
            <a:endParaRPr lang="en-US" dirty="0"/>
          </a:p>
          <a:p>
            <a:r>
              <a:rPr lang="en-US" dirty="0"/>
              <a:t>Control your expenditures </a:t>
            </a:r>
            <a:r>
              <a:rPr lang="en-US" dirty="0" smtClean="0"/>
              <a:t>to </a:t>
            </a:r>
            <a:r>
              <a:rPr lang="en-US" dirty="0"/>
              <a:t>mitigate variance from your IT </a:t>
            </a:r>
            <a:r>
              <a:rPr lang="en-US" dirty="0" smtClean="0"/>
              <a:t>budget.</a:t>
            </a:r>
            <a:endParaRPr lang="en-US" dirty="0"/>
          </a:p>
        </p:txBody>
      </p:sp>
      <p:sp>
        <p:nvSpPr>
          <p:cNvPr id="15" name="Text Placeholder 14"/>
          <p:cNvSpPr>
            <a:spLocks noGrp="1"/>
          </p:cNvSpPr>
          <p:nvPr>
            <p:ph type="body" sz="quarter" idx="27"/>
          </p:nvPr>
        </p:nvSpPr>
        <p:spPr/>
        <p:txBody>
          <a:bodyPr/>
          <a:lstStyle/>
          <a:p>
            <a:r>
              <a:rPr lang="en-US" dirty="0" smtClean="0"/>
              <a:t>IT Managers</a:t>
            </a:r>
            <a:endParaRPr lang="en-US" dirty="0"/>
          </a:p>
        </p:txBody>
      </p:sp>
      <p:sp>
        <p:nvSpPr>
          <p:cNvPr id="16" name="Text Placeholder 15"/>
          <p:cNvSpPr>
            <a:spLocks noGrp="1"/>
          </p:cNvSpPr>
          <p:nvPr>
            <p:ph type="body" sz="quarter" idx="28"/>
          </p:nvPr>
        </p:nvSpPr>
        <p:spPr/>
        <p:txBody>
          <a:bodyPr/>
          <a:lstStyle/>
          <a:p>
            <a:r>
              <a:rPr lang="en-US" dirty="0" smtClean="0"/>
              <a:t>Understand the challenges involved in managing an IT budget.</a:t>
            </a:r>
          </a:p>
          <a:p>
            <a:r>
              <a:rPr lang="en-US" dirty="0" smtClean="0"/>
              <a:t>Enable an in-stream expense documentation process.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7" y="1535364"/>
            <a:ext cx="5328987" cy="1078992"/>
          </a:xfrm>
        </p:spPr>
        <p:txBody>
          <a:bodyPr/>
          <a:lstStyle/>
          <a:p>
            <a:r>
              <a:rPr lang="en-US" dirty="0"/>
              <a:t>Business stakeholders think that IT is not effectively managing its </a:t>
            </a:r>
            <a:r>
              <a:rPr lang="en-US" dirty="0" smtClean="0"/>
              <a:t>budget.</a:t>
            </a:r>
            <a:endParaRPr lang="en-US" dirty="0"/>
          </a:p>
          <a:p>
            <a:r>
              <a:rPr lang="en-US" dirty="0"/>
              <a:t>IT is viewed as a cost center without a clear understanding of the value it </a:t>
            </a:r>
            <a:r>
              <a:rPr lang="en-US" dirty="0" smtClean="0"/>
              <a:t>provides.</a:t>
            </a:r>
            <a:endParaRPr lang="en-US" dirty="0"/>
          </a:p>
          <a:p>
            <a:r>
              <a:rPr lang="en-US" dirty="0"/>
              <a:t>The business thinks IT is wasting money and does not understand why it’s always asking for more </a:t>
            </a:r>
            <a:r>
              <a:rPr lang="en-US" dirty="0" smtClean="0"/>
              <a:t>budget.</a:t>
            </a:r>
            <a:endParaRPr lang="en-US" dirty="0"/>
          </a:p>
        </p:txBody>
      </p:sp>
      <p:sp>
        <p:nvSpPr>
          <p:cNvPr id="4" name="Text Placeholder 3"/>
          <p:cNvSpPr>
            <a:spLocks noGrp="1"/>
          </p:cNvSpPr>
          <p:nvPr>
            <p:ph type="body" sz="quarter" idx="11"/>
          </p:nvPr>
        </p:nvSpPr>
        <p:spPr>
          <a:xfrm>
            <a:off x="247848" y="2974004"/>
            <a:ext cx="5257800" cy="1371419"/>
          </a:xfrm>
        </p:spPr>
        <p:txBody>
          <a:bodyPr/>
          <a:lstStyle/>
          <a:p>
            <a:r>
              <a:rPr lang="en-US" dirty="0"/>
              <a:t>After completing the budget, the CIO is faced with changing expectations, disruptions, new risks, and new </a:t>
            </a:r>
            <a:r>
              <a:rPr lang="en-US" dirty="0" smtClean="0"/>
              <a:t>threats.</a:t>
            </a:r>
          </a:p>
          <a:p>
            <a:r>
              <a:rPr lang="en-US" dirty="0" smtClean="0"/>
              <a:t>IT departments often lack a reliable budget management process to keep itself on track towards its budget goals.</a:t>
            </a:r>
            <a:endParaRPr lang="en-US" dirty="0"/>
          </a:p>
          <a:p>
            <a:r>
              <a:rPr lang="en-US" dirty="0" smtClean="0"/>
              <a:t>Over budgeting </a:t>
            </a:r>
            <a:r>
              <a:rPr lang="en-US" dirty="0"/>
              <a:t>risks credibility if projects are not all </a:t>
            </a:r>
            <a:r>
              <a:rPr lang="en-US" dirty="0" smtClean="0"/>
              <a:t>delivered, </a:t>
            </a:r>
            <a:r>
              <a:rPr lang="en-US" dirty="0"/>
              <a:t>while </a:t>
            </a:r>
            <a:r>
              <a:rPr lang="en-US" dirty="0" smtClean="0"/>
              <a:t>under budgeting </a:t>
            </a:r>
            <a:r>
              <a:rPr lang="en-US" dirty="0"/>
              <a:t>risks not being able to execute important </a:t>
            </a:r>
            <a:r>
              <a:rPr lang="en-US" dirty="0" smtClean="0"/>
              <a:t>projects.</a:t>
            </a:r>
            <a:endParaRPr lang="en-US" dirty="0"/>
          </a:p>
          <a:p>
            <a:endParaRPr lang="en-US" dirty="0"/>
          </a:p>
        </p:txBody>
      </p:sp>
      <p:sp>
        <p:nvSpPr>
          <p:cNvPr id="5" name="Text Placeholder 4"/>
          <p:cNvSpPr>
            <a:spLocks noGrp="1"/>
          </p:cNvSpPr>
          <p:nvPr>
            <p:ph type="body" sz="quarter" idx="12"/>
          </p:nvPr>
        </p:nvSpPr>
        <p:spPr/>
        <p:txBody>
          <a:bodyPr/>
          <a:lstStyle/>
          <a:p>
            <a:r>
              <a:rPr lang="en-US" dirty="0"/>
              <a:t>Implement a formal budget management process that </a:t>
            </a:r>
            <a:r>
              <a:rPr lang="en-US" dirty="0" smtClean="0"/>
              <a:t>documents your planned budget and actual expenditures, tracks variances, and responds to those variances to stay on track towards budget goals.</a:t>
            </a:r>
          </a:p>
          <a:p>
            <a:r>
              <a:rPr lang="en-US" dirty="0" smtClean="0"/>
              <a:t>Manage </a:t>
            </a:r>
            <a:r>
              <a:rPr lang="en-US" dirty="0"/>
              <a:t>the expectations of business stakeholders by communicating the links between IT spend and business value in a way that is easily understood by the </a:t>
            </a:r>
            <a:r>
              <a:rPr lang="en-US" dirty="0" smtClean="0"/>
              <a:t>business.</a:t>
            </a:r>
          </a:p>
          <a:p>
            <a:r>
              <a:rPr lang="en-US" dirty="0" smtClean="0"/>
              <a:t>Control for under- or overspending by using Info Tech’s budget management tool and tactics.</a:t>
            </a:r>
            <a:endParaRPr lang="en-US" dirty="0"/>
          </a:p>
        </p:txBody>
      </p:sp>
      <p:sp>
        <p:nvSpPr>
          <p:cNvPr id="6" name="Text Placeholder 5"/>
          <p:cNvSpPr>
            <a:spLocks noGrp="1"/>
          </p:cNvSpPr>
          <p:nvPr>
            <p:ph type="body" sz="quarter" idx="13"/>
          </p:nvPr>
        </p:nvSpPr>
        <p:spPr>
          <a:xfrm>
            <a:off x="5686442" y="1456566"/>
            <a:ext cx="3279758" cy="3083066"/>
          </a:xfrm>
        </p:spPr>
        <p:txBody>
          <a:bodyPr/>
          <a:lstStyle/>
          <a:p>
            <a:pPr marL="228600" indent="-228600">
              <a:spcBef>
                <a:spcPts val="600"/>
              </a:spcBef>
              <a:spcAft>
                <a:spcPts val="600"/>
              </a:spcAft>
              <a:buSzPct val="100000"/>
              <a:buFont typeface="+mj-lt"/>
              <a:buAutoNum type="arabicPeriod"/>
            </a:pPr>
            <a:r>
              <a:rPr lang="en-US" b="1" dirty="0"/>
              <a:t>Managing your budget is not just about </a:t>
            </a:r>
            <a:r>
              <a:rPr lang="en-US" b="1" dirty="0" smtClean="0"/>
              <a:t>numbers; it’s also </a:t>
            </a:r>
            <a:r>
              <a:rPr lang="en-US" b="1" dirty="0"/>
              <a:t>about </a:t>
            </a:r>
            <a:r>
              <a:rPr lang="en-US" b="1" dirty="0" smtClean="0"/>
              <a:t>people and processes.</a:t>
            </a:r>
            <a:r>
              <a:rPr lang="en-US" b="1" dirty="0"/>
              <a:t/>
            </a:r>
            <a:br>
              <a:rPr lang="en-US" b="1" dirty="0"/>
            </a:br>
            <a:r>
              <a:rPr lang="en-US" dirty="0"/>
              <a:t>Better </a:t>
            </a:r>
            <a:r>
              <a:rPr lang="en-US" dirty="0" smtClean="0"/>
              <a:t>relationships and a proper process lead </a:t>
            </a:r>
            <a:r>
              <a:rPr lang="en-US" dirty="0"/>
              <a:t>to better management of your budget. </a:t>
            </a:r>
            <a:r>
              <a:rPr lang="en-US" dirty="0" smtClean="0"/>
              <a:t>Understand how your relationships </a:t>
            </a:r>
            <a:r>
              <a:rPr lang="en-US" dirty="0"/>
              <a:t>and </a:t>
            </a:r>
            <a:r>
              <a:rPr lang="en-US" dirty="0" smtClean="0"/>
              <a:t>current processes </a:t>
            </a:r>
            <a:r>
              <a:rPr lang="en-US" dirty="0"/>
              <a:t>might be leveraged to manage your budget. </a:t>
            </a:r>
          </a:p>
          <a:p>
            <a:pPr marL="228600" indent="-228600">
              <a:spcBef>
                <a:spcPts val="600"/>
              </a:spcBef>
              <a:spcAft>
                <a:spcPts val="600"/>
              </a:spcAft>
              <a:buSzPct val="100000"/>
              <a:buFont typeface="+mj-lt"/>
              <a:buAutoNum type="arabicPeriod"/>
            </a:pPr>
            <a:r>
              <a:rPr lang="en-US" b="1" dirty="0" smtClean="0">
                <a:solidFill>
                  <a:srgbClr val="333333"/>
                </a:solidFill>
              </a:rPr>
              <a:t>No one likes to be over budget, but being under budget isn’t necessarily good either.</a:t>
            </a:r>
            <a:br>
              <a:rPr lang="en-US" b="1" dirty="0" smtClean="0">
                <a:solidFill>
                  <a:srgbClr val="333333"/>
                </a:solidFill>
              </a:rPr>
            </a:br>
            <a:r>
              <a:rPr lang="en-US" dirty="0" smtClean="0"/>
              <a:t>Coming in under budget may mean that you are not accomplishing the initiatives that you promised you would, reflecting poor job performance. </a:t>
            </a:r>
            <a:endParaRPr lang="en-US" dirty="0" smtClean="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An Info-Tech member develops an IT budget management process to consistently come in on budget</a:t>
            </a:r>
            <a:endParaRPr lang="en-CA" sz="2400" dirty="0">
              <a:latin typeface="+mj-lt"/>
            </a:endParaRPr>
          </a:p>
        </p:txBody>
      </p:sp>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4" name="TextBox 3"/>
          <p:cNvSpPr txBox="1"/>
          <p:nvPr/>
        </p:nvSpPr>
        <p:spPr>
          <a:xfrm>
            <a:off x="227373" y="1965472"/>
            <a:ext cx="4656763" cy="4585871"/>
          </a:xfrm>
          <a:prstGeom prst="rect">
            <a:avLst/>
          </a:prstGeom>
        </p:spPr>
        <p:txBody>
          <a:bodyPr wrap="square" rtlCol="0">
            <a:spAutoFit/>
          </a:bodyPr>
          <a:lstStyle/>
          <a:p>
            <a:pPr>
              <a:spcAft>
                <a:spcPts val="600"/>
              </a:spcAft>
            </a:pPr>
            <a:r>
              <a:rPr lang="en-CA" sz="1200" b="1" dirty="0" smtClean="0">
                <a:solidFill>
                  <a:schemeClr val="bg1"/>
                </a:solidFill>
              </a:rPr>
              <a:t>Muskoka Government</a:t>
            </a:r>
          </a:p>
          <a:p>
            <a:pPr>
              <a:spcAft>
                <a:spcPts val="600"/>
              </a:spcAft>
            </a:pPr>
            <a:r>
              <a:rPr lang="en-CA" sz="1200" dirty="0">
                <a:solidFill>
                  <a:schemeClr val="bg1"/>
                </a:solidFill>
              </a:rPr>
              <a:t>An </a:t>
            </a:r>
            <a:r>
              <a:rPr lang="en-CA" sz="1200" dirty="0" smtClean="0">
                <a:solidFill>
                  <a:schemeClr val="bg1"/>
                </a:solidFill>
              </a:rPr>
              <a:t>Info-Tech </a:t>
            </a:r>
            <a:r>
              <a:rPr lang="en-CA" sz="1200" dirty="0">
                <a:solidFill>
                  <a:schemeClr val="bg1"/>
                </a:solidFill>
              </a:rPr>
              <a:t>member working at a government institution was responsible for a complex, shared IT services budget. While she had been at the organization for </a:t>
            </a:r>
            <a:r>
              <a:rPr lang="en-CA" sz="1200" dirty="0" smtClean="0">
                <a:solidFill>
                  <a:schemeClr val="bg1"/>
                </a:solidFill>
              </a:rPr>
              <a:t>five </a:t>
            </a:r>
            <a:r>
              <a:rPr lang="en-CA" sz="1200" dirty="0">
                <a:solidFill>
                  <a:schemeClr val="bg1"/>
                </a:solidFill>
              </a:rPr>
              <a:t>years, and involved with the budget for the past </a:t>
            </a:r>
            <a:r>
              <a:rPr lang="en-CA" sz="1200" dirty="0" smtClean="0">
                <a:solidFill>
                  <a:schemeClr val="bg1"/>
                </a:solidFill>
              </a:rPr>
              <a:t>three, </a:t>
            </a:r>
            <a:r>
              <a:rPr lang="en-CA" sz="1200" dirty="0">
                <a:solidFill>
                  <a:schemeClr val="bg1"/>
                </a:solidFill>
              </a:rPr>
              <a:t>she was now assuming total accountability</a:t>
            </a:r>
            <a:r>
              <a:rPr lang="en-CA" sz="1200" dirty="0" smtClean="0">
                <a:solidFill>
                  <a:schemeClr val="bg1"/>
                </a:solidFill>
              </a:rPr>
              <a:t>. Her challenge was to develop an IT </a:t>
            </a:r>
            <a:r>
              <a:rPr lang="en-CA" sz="1200" dirty="0">
                <a:solidFill>
                  <a:schemeClr val="bg1"/>
                </a:solidFill>
              </a:rPr>
              <a:t>b</a:t>
            </a:r>
            <a:r>
              <a:rPr lang="en-CA" sz="1200" dirty="0" smtClean="0">
                <a:solidFill>
                  <a:schemeClr val="bg1"/>
                </a:solidFill>
              </a:rPr>
              <a:t>udget management process to ensure that she kept her promise to fulfill her yearly planned initiatives while coming in on budget.  </a:t>
            </a:r>
          </a:p>
          <a:p>
            <a:pPr>
              <a:spcBef>
                <a:spcPts val="600"/>
              </a:spcBef>
              <a:spcAft>
                <a:spcPts val="600"/>
              </a:spcAft>
            </a:pPr>
            <a:r>
              <a:rPr lang="en-CA" sz="1200" b="1" dirty="0" smtClean="0">
                <a:solidFill>
                  <a:schemeClr val="bg1"/>
                </a:solidFill>
              </a:rPr>
              <a:t>IT Budget Management Process</a:t>
            </a:r>
          </a:p>
          <a:p>
            <a:pPr>
              <a:spcAft>
                <a:spcPts val="600"/>
              </a:spcAft>
            </a:pPr>
            <a:r>
              <a:rPr lang="en-CA" sz="1200" dirty="0" smtClean="0">
                <a:solidFill>
                  <a:schemeClr val="bg1"/>
                </a:solidFill>
              </a:rPr>
              <a:t>She developed a documentation process that tracked payments and documented the relevant information in-stream. A system and schedule was put into place to track the incurred and committed expenses up to the current date in the fiscal year, enabling data-driven decision making in order to control expenses and ensure she was on budget at year’s end.</a:t>
            </a:r>
          </a:p>
          <a:p>
            <a:pPr>
              <a:spcBef>
                <a:spcPts val="600"/>
              </a:spcBef>
              <a:spcAft>
                <a:spcPts val="600"/>
              </a:spcAft>
            </a:pPr>
            <a:r>
              <a:rPr lang="en-CA" sz="1200" b="1" dirty="0">
                <a:solidFill>
                  <a:schemeClr val="bg1"/>
                </a:solidFill>
              </a:rPr>
              <a:t>Results </a:t>
            </a:r>
          </a:p>
          <a:p>
            <a:pPr>
              <a:spcAft>
                <a:spcPts val="600"/>
              </a:spcAft>
            </a:pPr>
            <a:r>
              <a:rPr lang="en-CA" sz="1200" dirty="0">
                <a:solidFill>
                  <a:schemeClr val="bg1"/>
                </a:solidFill>
              </a:rPr>
              <a:t>This </a:t>
            </a:r>
            <a:r>
              <a:rPr lang="en-CA" sz="1200" dirty="0" smtClean="0">
                <a:solidFill>
                  <a:schemeClr val="bg1"/>
                </a:solidFill>
              </a:rPr>
              <a:t>has enabled </a:t>
            </a:r>
            <a:r>
              <a:rPr lang="en-CA" sz="1200" dirty="0">
                <a:solidFill>
                  <a:schemeClr val="bg1"/>
                </a:solidFill>
              </a:rPr>
              <a:t>her to </a:t>
            </a:r>
            <a:r>
              <a:rPr lang="en-CA" sz="1200" dirty="0" smtClean="0">
                <a:solidFill>
                  <a:schemeClr val="bg1"/>
                </a:solidFill>
              </a:rPr>
              <a:t>consistently </a:t>
            </a:r>
            <a:r>
              <a:rPr lang="en-CA" sz="1200" dirty="0">
                <a:solidFill>
                  <a:schemeClr val="bg1"/>
                </a:solidFill>
              </a:rPr>
              <a:t>come in on budget </a:t>
            </a:r>
            <a:r>
              <a:rPr lang="en-CA" sz="1200" dirty="0" smtClean="0">
                <a:solidFill>
                  <a:schemeClr val="bg1"/>
                </a:solidFill>
              </a:rPr>
              <a:t>for the last five years. </a:t>
            </a:r>
            <a:endParaRPr lang="en-CA" sz="1200" dirty="0">
              <a:solidFill>
                <a:schemeClr val="bg1"/>
              </a:solidFill>
            </a:endParaRPr>
          </a:p>
          <a:p>
            <a:pPr>
              <a:spcAft>
                <a:spcPts val="600"/>
              </a:spcAft>
            </a:pPr>
            <a:r>
              <a:rPr lang="en-CA" sz="1200" dirty="0">
                <a:solidFill>
                  <a:schemeClr val="bg1"/>
                </a:solidFill>
              </a:rPr>
              <a:t>The feedback process involved in updating the budget every year where the projected budget was </a:t>
            </a:r>
            <a:r>
              <a:rPr lang="en-CA" sz="1200" dirty="0" smtClean="0">
                <a:solidFill>
                  <a:schemeClr val="bg1"/>
                </a:solidFill>
              </a:rPr>
              <a:t>off, </a:t>
            </a:r>
            <a:r>
              <a:rPr lang="en-CA" sz="1200" dirty="0">
                <a:solidFill>
                  <a:schemeClr val="bg1"/>
                </a:solidFill>
              </a:rPr>
              <a:t>led to </a:t>
            </a:r>
            <a:r>
              <a:rPr lang="en-CA" sz="1200" dirty="0" smtClean="0">
                <a:solidFill>
                  <a:schemeClr val="bg1"/>
                </a:solidFill>
              </a:rPr>
              <a:t>increasing budget accuracy </a:t>
            </a:r>
            <a:r>
              <a:rPr lang="en-CA" sz="1200" dirty="0">
                <a:solidFill>
                  <a:schemeClr val="bg1"/>
                </a:solidFill>
              </a:rPr>
              <a:t>each year</a:t>
            </a:r>
            <a:r>
              <a:rPr lang="en-CA" sz="1200" dirty="0" smtClean="0">
                <a:solidFill>
                  <a:schemeClr val="bg1"/>
                </a:solidFill>
              </a:rPr>
              <a:t>.</a:t>
            </a:r>
          </a:p>
        </p:txBody>
      </p:sp>
      <p:sp>
        <p:nvSpPr>
          <p:cNvPr id="5" name="TextBox 4"/>
          <p:cNvSpPr txBox="1"/>
          <p:nvPr/>
        </p:nvSpPr>
        <p:spPr>
          <a:xfrm>
            <a:off x="5073593" y="2183846"/>
            <a:ext cx="3968018" cy="523220"/>
          </a:xfrm>
          <a:prstGeom prst="rect">
            <a:avLst/>
          </a:prstGeom>
        </p:spPr>
        <p:txBody>
          <a:bodyPr wrap="square" rtlCol="0">
            <a:spAutoFit/>
          </a:bodyPr>
          <a:lstStyle/>
          <a:p>
            <a:pPr algn="ctr"/>
            <a:r>
              <a:rPr lang="en-CA" sz="1400" b="1" dirty="0" smtClean="0"/>
              <a:t>The IT budget management process included the following components:</a:t>
            </a:r>
          </a:p>
        </p:txBody>
      </p:sp>
      <p:grpSp>
        <p:nvGrpSpPr>
          <p:cNvPr id="6" name="Group 5"/>
          <p:cNvGrpSpPr/>
          <p:nvPr/>
        </p:nvGrpSpPr>
        <p:grpSpPr>
          <a:xfrm>
            <a:off x="5337001" y="2900840"/>
            <a:ext cx="3600000" cy="2329645"/>
            <a:chOff x="5940925" y="2770063"/>
            <a:chExt cx="1661305" cy="1695515"/>
          </a:xfrm>
        </p:grpSpPr>
        <p:sp>
          <p:nvSpPr>
            <p:cNvPr id="7" name="Rectangle 6"/>
            <p:cNvSpPr/>
            <p:nvPr/>
          </p:nvSpPr>
          <p:spPr>
            <a:xfrm>
              <a:off x="5940925" y="2770063"/>
              <a:ext cx="1643962" cy="366811"/>
            </a:xfrm>
            <a:prstGeom prst="rect">
              <a:avLst/>
            </a:prstGeom>
            <a:solidFill>
              <a:schemeClr val="accent3"/>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Documentation of actual expenditures in-stream</a:t>
              </a:r>
              <a:endParaRPr lang="en-CA" sz="1200" b="1" dirty="0"/>
            </a:p>
          </p:txBody>
        </p:sp>
        <p:sp>
          <p:nvSpPr>
            <p:cNvPr id="8" name="Rectangle 7"/>
            <p:cNvSpPr/>
            <p:nvPr/>
          </p:nvSpPr>
          <p:spPr>
            <a:xfrm>
              <a:off x="5940925" y="3222628"/>
              <a:ext cx="1661305" cy="366811"/>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Interface to track and assess relevant data</a:t>
              </a:r>
              <a:endParaRPr lang="en-CA" sz="1200" b="1" dirty="0"/>
            </a:p>
          </p:txBody>
        </p:sp>
        <p:sp>
          <p:nvSpPr>
            <p:cNvPr id="9" name="Rectangle 8"/>
            <p:cNvSpPr/>
            <p:nvPr/>
          </p:nvSpPr>
          <p:spPr>
            <a:xfrm>
              <a:off x="5940925" y="3652577"/>
              <a:ext cx="1661305" cy="366811"/>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Committed expenditure schedule </a:t>
              </a:r>
              <a:endParaRPr lang="en-CA" sz="1200" b="1" dirty="0"/>
            </a:p>
          </p:txBody>
        </p:sp>
        <p:sp>
          <p:nvSpPr>
            <p:cNvPr id="10" name="Rectangle 9"/>
            <p:cNvSpPr/>
            <p:nvPr/>
          </p:nvSpPr>
          <p:spPr>
            <a:xfrm>
              <a:off x="5940925" y="4098767"/>
              <a:ext cx="1661305" cy="366811"/>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b="1" dirty="0" smtClean="0"/>
                <a:t>Reforecasting opportunities to control for under- or overspending</a:t>
              </a:r>
              <a:endParaRPr lang="en-CA" sz="1200" b="1" dirty="0"/>
            </a:p>
          </p:txBody>
        </p:sp>
      </p:gr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smtClean="0">
                  <a:solidFill>
                    <a:schemeClr val="bg1"/>
                  </a:solidFill>
                </a:rPr>
                <a:t>Industry</a:t>
              </a:r>
            </a:p>
            <a:p>
              <a:pPr algn="r">
                <a:lnSpc>
                  <a:spcPct val="150000"/>
                </a:lnSpc>
              </a:pPr>
              <a:r>
                <a:rPr lang="en-CA" sz="1200" b="1" dirty="0" smtClean="0">
                  <a:solidFill>
                    <a:schemeClr val="bg1"/>
                  </a:solidFill>
                </a:rPr>
                <a:t>Source</a:t>
              </a:r>
              <a:endParaRPr lang="en-CA" sz="1200" b="1" dirty="0">
                <a:solidFill>
                  <a:schemeClr val="bg1"/>
                </a:solidFill>
              </a:endParaRP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smtClean="0"/>
                <a:t>Government</a:t>
              </a:r>
            </a:p>
            <a:p>
              <a:r>
                <a:rPr lang="en-CA" b="0" i="1" dirty="0" smtClean="0"/>
                <a:t>Anonymous</a:t>
              </a:r>
            </a:p>
          </p:txBody>
        </p:sp>
      </p:grpSp>
      <p:sp>
        <p:nvSpPr>
          <p:cNvPr id="18" name="TextBox 19"/>
          <p:cNvSpPr txBox="1"/>
          <p:nvPr/>
        </p:nvSpPr>
        <p:spPr>
          <a:xfrm>
            <a:off x="5297854" y="5339552"/>
            <a:ext cx="3965233" cy="461665"/>
          </a:xfrm>
          <a:prstGeom prst="rect">
            <a:avLst/>
          </a:prstGeom>
        </p:spPr>
        <p:txBody>
          <a:bodyPr wrap="square" rtlCol="0">
            <a:spAutoFit/>
          </a:bodyPr>
          <a:lstStyle/>
          <a:p>
            <a:r>
              <a:rPr lang="en-US" sz="1200" dirty="0">
                <a:solidFill>
                  <a:srgbClr val="333333"/>
                </a:solidFill>
              </a:rPr>
              <a:t>Follow </a:t>
            </a:r>
            <a:r>
              <a:rPr lang="en-US" sz="1200" dirty="0" smtClean="0">
                <a:solidFill>
                  <a:srgbClr val="333333"/>
                </a:solidFill>
              </a:rPr>
              <a:t>this company in its budget management journey by looking for this symbol throughout the blueprint:</a:t>
            </a:r>
            <a:endParaRPr lang="en-US" sz="1200" b="1" dirty="0">
              <a:solidFill>
                <a:srgbClr val="333333"/>
              </a:solidFill>
            </a:endParaRPr>
          </a:p>
        </p:txBody>
      </p:sp>
      <p:grpSp>
        <p:nvGrpSpPr>
          <p:cNvPr id="19" name="Group 23"/>
          <p:cNvGrpSpPr>
            <a:grpSpLocks noChangeAspect="1"/>
          </p:cNvGrpSpPr>
          <p:nvPr/>
        </p:nvGrpSpPr>
        <p:grpSpPr>
          <a:xfrm>
            <a:off x="5388438" y="5971869"/>
            <a:ext cx="3562418" cy="484316"/>
            <a:chOff x="-66350" y="-358645"/>
            <a:chExt cx="5858843" cy="796519"/>
          </a:xfrm>
        </p:grpSpPr>
        <p:sp>
          <p:nvSpPr>
            <p:cNvPr id="20" name="Rectangle 24"/>
            <p:cNvSpPr/>
            <p:nvPr/>
          </p:nvSpPr>
          <p:spPr>
            <a:xfrm>
              <a:off x="-66350" y="-358645"/>
              <a:ext cx="5858843" cy="796519"/>
            </a:xfrm>
            <a:prstGeom prst="rect">
              <a:avLst/>
            </a:prstGeom>
            <a:solidFill>
              <a:schemeClr val="accent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a:r>
                <a:rPr lang="en-CA" sz="2400" b="1" dirty="0">
                  <a:solidFill>
                    <a:srgbClr val="FFFFFF"/>
                  </a:solidFill>
                </a:rPr>
                <a:t>CASE STUDY</a:t>
              </a:r>
            </a:p>
          </p:txBody>
        </p:sp>
        <p:pic>
          <p:nvPicPr>
            <p:cNvPr id="21"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711" y="-156270"/>
              <a:ext cx="416695" cy="442738"/>
            </a:xfrm>
            <a:prstGeom prst="rect">
              <a:avLst/>
            </a:prstGeom>
            <a:effectLst>
              <a:outerShdw blurRad="25400" dist="25400" dir="2700000" algn="tl" rotWithShape="0">
                <a:prstClr val="black">
                  <a:alpha val="15000"/>
                </a:prstClr>
              </a:outerShdw>
            </a:effectLst>
          </p:spPr>
        </p:pic>
      </p:grpSp>
    </p:spTree>
    <p:extLst>
      <p:ext uri="{BB962C8B-B14F-4D97-AF65-F5344CB8AC3E}">
        <p14:creationId xmlns:p14="http://schemas.microsoft.com/office/powerpoint/2010/main" val="182133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This blueprint serves as a follow up to the </a:t>
            </a:r>
            <a:r>
              <a:rPr lang="en-CA" i="1" dirty="0" smtClean="0"/>
              <a:t>Build an IT Budget That Demonstrates Value Delivery</a:t>
            </a:r>
            <a:r>
              <a:rPr lang="en-CA" dirty="0" smtClean="0"/>
              <a:t> blueprint</a:t>
            </a:r>
            <a:endParaRPr lang="en-CA" dirty="0"/>
          </a:p>
        </p:txBody>
      </p:sp>
      <p:pic>
        <p:nvPicPr>
          <p:cNvPr id="3" name="Picture 2"/>
          <p:cNvPicPr>
            <a:picLocks noChangeAspect="1"/>
          </p:cNvPicPr>
          <p:nvPr/>
        </p:nvPicPr>
        <p:blipFill>
          <a:blip r:embed="rId3"/>
          <a:stretch>
            <a:fillRect/>
          </a:stretch>
        </p:blipFill>
        <p:spPr>
          <a:xfrm>
            <a:off x="257174" y="2171444"/>
            <a:ext cx="3547000" cy="2651735"/>
          </a:xfrm>
          <a:prstGeom prst="rect">
            <a:avLst/>
          </a:prstGeom>
        </p:spPr>
      </p:pic>
      <p:sp>
        <p:nvSpPr>
          <p:cNvPr id="14" name="Text Placeholder 12"/>
          <p:cNvSpPr txBox="1">
            <a:spLocks/>
          </p:cNvSpPr>
          <p:nvPr/>
        </p:nvSpPr>
        <p:spPr>
          <a:xfrm>
            <a:off x="763517" y="5195941"/>
            <a:ext cx="3040657" cy="1072236"/>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16" name="Text Placeholder 12"/>
          <p:cNvSpPr txBox="1">
            <a:spLocks/>
          </p:cNvSpPr>
          <p:nvPr/>
        </p:nvSpPr>
        <p:spPr>
          <a:xfrm>
            <a:off x="4878076" y="5195941"/>
            <a:ext cx="3724433" cy="1170417"/>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dirty="0" smtClean="0"/>
          </a:p>
        </p:txBody>
      </p:sp>
      <p:sp>
        <p:nvSpPr>
          <p:cNvPr id="8" name="Right Arrow 7"/>
          <p:cNvSpPr/>
          <p:nvPr/>
        </p:nvSpPr>
        <p:spPr>
          <a:xfrm>
            <a:off x="4245131" y="3294372"/>
            <a:ext cx="669281" cy="402523"/>
          </a:xfrm>
          <a:prstGeom prst="rightArrow">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Box 8"/>
          <p:cNvSpPr txBox="1"/>
          <p:nvPr/>
        </p:nvSpPr>
        <p:spPr>
          <a:xfrm>
            <a:off x="5355370" y="5154817"/>
            <a:ext cx="3521930" cy="1231106"/>
          </a:xfrm>
          <a:prstGeom prst="rect">
            <a:avLst/>
          </a:prstGeom>
          <a:noFill/>
        </p:spPr>
        <p:txBody>
          <a:bodyPr wrap="square" rtlCol="0">
            <a:spAutoFit/>
          </a:bodyPr>
          <a:lstStyle/>
          <a:p>
            <a:r>
              <a:rPr lang="en-US" sz="1400" b="1" dirty="0"/>
              <a:t>Objectives</a:t>
            </a:r>
            <a:r>
              <a:rPr lang="en-US" sz="1400" b="1" dirty="0" smtClean="0"/>
              <a:t>:</a:t>
            </a:r>
            <a:endParaRPr lang="en-US" sz="1400" dirty="0" smtClean="0"/>
          </a:p>
          <a:p>
            <a:pPr marL="228600" indent="-228600">
              <a:buFont typeface="+mj-lt"/>
              <a:buAutoNum type="arabicPeriod"/>
            </a:pPr>
            <a:r>
              <a:rPr lang="en-US" sz="1200" dirty="0" smtClean="0"/>
              <a:t>Control </a:t>
            </a:r>
            <a:r>
              <a:rPr lang="en-US" sz="1200" dirty="0"/>
              <a:t>the variance between actual and projected expenditures to boost IT </a:t>
            </a:r>
            <a:r>
              <a:rPr lang="en-US" sz="1200" dirty="0" smtClean="0"/>
              <a:t>credibility</a:t>
            </a:r>
          </a:p>
          <a:p>
            <a:pPr marL="228600" indent="-228600">
              <a:buFont typeface="+mj-lt"/>
              <a:buAutoNum type="arabicPeriod"/>
            </a:pPr>
            <a:r>
              <a:rPr lang="en-US" sz="1200" dirty="0" smtClean="0"/>
              <a:t>Manage ongoing </a:t>
            </a:r>
            <a:r>
              <a:rPr lang="en-US" sz="1200" dirty="0"/>
              <a:t>expectations from business stakeholders by linking IT spend to business </a:t>
            </a:r>
            <a:r>
              <a:rPr lang="en-US" sz="1200" dirty="0" smtClean="0"/>
              <a:t>value</a:t>
            </a:r>
          </a:p>
        </p:txBody>
      </p:sp>
      <p:sp>
        <p:nvSpPr>
          <p:cNvPr id="10" name="TextBox 9"/>
          <p:cNvSpPr txBox="1"/>
          <p:nvPr/>
        </p:nvSpPr>
        <p:spPr>
          <a:xfrm>
            <a:off x="253683" y="5158172"/>
            <a:ext cx="3550491" cy="861774"/>
          </a:xfrm>
          <a:prstGeom prst="rect">
            <a:avLst/>
          </a:prstGeom>
          <a:noFill/>
        </p:spPr>
        <p:txBody>
          <a:bodyPr wrap="square" rtlCol="0">
            <a:spAutoFit/>
          </a:bodyPr>
          <a:lstStyle/>
          <a:p>
            <a:r>
              <a:rPr lang="en-US" sz="1400" b="1" dirty="0"/>
              <a:t>Objectives</a:t>
            </a:r>
            <a:r>
              <a:rPr lang="en-US" sz="1400" b="1" dirty="0" smtClean="0"/>
              <a:t>:</a:t>
            </a:r>
            <a:endParaRPr lang="en-US" sz="1600" b="1" dirty="0"/>
          </a:p>
          <a:p>
            <a:pPr marL="228600" indent="-228600">
              <a:buFont typeface="+mj-lt"/>
              <a:buAutoNum type="arabicPeriod"/>
            </a:pPr>
            <a:r>
              <a:rPr lang="en-US" sz="1200" dirty="0"/>
              <a:t>Complete a financial </a:t>
            </a:r>
            <a:r>
              <a:rPr lang="en-US" sz="1200" dirty="0" smtClean="0"/>
              <a:t>budget</a:t>
            </a:r>
            <a:endParaRPr lang="en-US" sz="1200" dirty="0"/>
          </a:p>
          <a:p>
            <a:pPr marL="228600" indent="-228600">
              <a:buFont typeface="+mj-lt"/>
              <a:buAutoNum type="arabicPeriod"/>
            </a:pPr>
            <a:r>
              <a:rPr lang="en-US" sz="1200" dirty="0"/>
              <a:t>Give a compelling budget </a:t>
            </a:r>
            <a:r>
              <a:rPr lang="en-US" sz="1200" dirty="0" smtClean="0"/>
              <a:t>presentation</a:t>
            </a:r>
            <a:endParaRPr lang="en-US" sz="1200" dirty="0"/>
          </a:p>
          <a:p>
            <a:pPr marL="228600" indent="-228600">
              <a:buFont typeface="+mj-lt"/>
              <a:buAutoNum type="arabicPeriod"/>
            </a:pPr>
            <a:r>
              <a:rPr lang="en-US" sz="1200" dirty="0"/>
              <a:t>Get budgetary approval</a:t>
            </a:r>
          </a:p>
        </p:txBody>
      </p:sp>
      <p:sp>
        <p:nvSpPr>
          <p:cNvPr id="4" name="Rectangle 3"/>
          <p:cNvSpPr/>
          <p:nvPr/>
        </p:nvSpPr>
        <p:spPr>
          <a:xfrm>
            <a:off x="253683" y="1295079"/>
            <a:ext cx="8623616" cy="584775"/>
          </a:xfrm>
          <a:prstGeom prst="rect">
            <a:avLst/>
          </a:prstGeom>
        </p:spPr>
        <p:txBody>
          <a:bodyPr wrap="square">
            <a:spAutoFit/>
          </a:bodyPr>
          <a:lstStyle/>
          <a:p>
            <a:r>
              <a:rPr lang="en-CA" sz="1600" dirty="0"/>
              <a:t>Ensure that you have a budget that is approved by </a:t>
            </a:r>
            <a:r>
              <a:rPr lang="en-CA" sz="1600" dirty="0" smtClean="0"/>
              <a:t>Finance </a:t>
            </a:r>
            <a:r>
              <a:rPr lang="en-CA" sz="1600" dirty="0"/>
              <a:t>for the year. If not, it is best to start with Info-Tech’s </a:t>
            </a:r>
            <a:r>
              <a:rPr lang="en-CA" sz="1600" i="1" dirty="0" smtClean="0">
                <a:hlinkClick r:id="rId4"/>
              </a:rPr>
              <a:t>Build </a:t>
            </a:r>
            <a:r>
              <a:rPr lang="en-CA" sz="1600" i="1" dirty="0">
                <a:hlinkClick r:id="rId4"/>
              </a:rPr>
              <a:t>an IT Budget That Demonstrate Value </a:t>
            </a:r>
            <a:r>
              <a:rPr lang="en-CA" sz="1600" i="1" dirty="0" smtClean="0">
                <a:hlinkClick r:id="rId4"/>
              </a:rPr>
              <a:t>Delivery</a:t>
            </a:r>
            <a:r>
              <a:rPr lang="en-CA" sz="1600" i="1" dirty="0" smtClean="0"/>
              <a:t> </a:t>
            </a:r>
            <a:r>
              <a:rPr lang="en-CA" sz="1600" dirty="0"/>
              <a:t>blueprint.</a:t>
            </a:r>
          </a:p>
        </p:txBody>
      </p:sp>
      <p:pic>
        <p:nvPicPr>
          <p:cNvPr id="5" name="Picture 4"/>
          <p:cNvPicPr>
            <a:picLocks noChangeAspect="1"/>
          </p:cNvPicPr>
          <p:nvPr/>
        </p:nvPicPr>
        <p:blipFill>
          <a:blip r:embed="rId5"/>
          <a:stretch>
            <a:fillRect/>
          </a:stretch>
        </p:blipFill>
        <p:spPr>
          <a:xfrm>
            <a:off x="5162717" y="2159271"/>
            <a:ext cx="3621505" cy="2716129"/>
          </a:xfrm>
          <a:prstGeom prst="rect">
            <a:avLst/>
          </a:prstGeom>
          <a:ln>
            <a:solidFill>
              <a:schemeClr val="tx1">
                <a:lumMod val="75000"/>
              </a:schemeClr>
            </a:solidFill>
          </a:ln>
        </p:spPr>
      </p:pic>
    </p:spTree>
    <p:extLst>
      <p:ext uri="{BB962C8B-B14F-4D97-AF65-F5344CB8AC3E}">
        <p14:creationId xmlns:p14="http://schemas.microsoft.com/office/powerpoint/2010/main" val="4203995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Effective management of your budget is key to business satisfaction with IT</a:t>
            </a:r>
            <a:endParaRPr lang="en-CA" dirty="0"/>
          </a:p>
        </p:txBody>
      </p:sp>
      <p:sp>
        <p:nvSpPr>
          <p:cNvPr id="14" name="Rectangle 13"/>
          <p:cNvSpPr/>
          <p:nvPr/>
        </p:nvSpPr>
        <p:spPr>
          <a:xfrm>
            <a:off x="6053726" y="4879963"/>
            <a:ext cx="2340000" cy="1362961"/>
          </a:xfrm>
          <a:prstGeom prst="rect">
            <a:avLst/>
          </a:prstGeom>
          <a:noFill/>
        </p:spPr>
        <p:txBody>
          <a:bodyPr wrap="square">
            <a:noAutofit/>
          </a:bodyPr>
          <a:lstStyle/>
          <a:p>
            <a:endParaRPr lang="en-US" sz="1400" dirty="0"/>
          </a:p>
        </p:txBody>
      </p:sp>
      <p:grpSp>
        <p:nvGrpSpPr>
          <p:cNvPr id="47" name="Group 14"/>
          <p:cNvGrpSpPr/>
          <p:nvPr/>
        </p:nvGrpSpPr>
        <p:grpSpPr>
          <a:xfrm>
            <a:off x="799772" y="3274189"/>
            <a:ext cx="2049807" cy="3053407"/>
            <a:chOff x="578948" y="3259051"/>
            <a:chExt cx="2049807" cy="3053407"/>
          </a:xfrm>
        </p:grpSpPr>
        <p:sp>
          <p:nvSpPr>
            <p:cNvPr id="48" name="Rectangle 15"/>
            <p:cNvSpPr/>
            <p:nvPr/>
          </p:nvSpPr>
          <p:spPr>
            <a:xfrm>
              <a:off x="578948" y="3259051"/>
              <a:ext cx="2049807" cy="3053407"/>
            </a:xfrm>
            <a:prstGeom prst="rect">
              <a:avLst/>
            </a:prstGeom>
            <a:noFill/>
          </p:spPr>
          <p:txBody>
            <a:bodyPr wrap="square">
              <a:noAutofit/>
            </a:bodyPr>
            <a:lstStyle/>
            <a:p>
              <a:endParaRPr lang="en-US" sz="1400" dirty="0">
                <a:solidFill>
                  <a:schemeClr val="accent1"/>
                </a:solidFill>
              </a:endParaRPr>
            </a:p>
          </p:txBody>
        </p:sp>
        <p:sp>
          <p:nvSpPr>
            <p:cNvPr id="49" name="Oval 2"/>
            <p:cNvSpPr/>
            <p:nvPr/>
          </p:nvSpPr>
          <p:spPr>
            <a:xfrm>
              <a:off x="950840" y="3487989"/>
              <a:ext cx="1296000" cy="1296000"/>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US" sz="2800" b="1" dirty="0" smtClean="0"/>
                <a:t>63%</a:t>
              </a:r>
            </a:p>
            <a:p>
              <a:pPr algn="ctr"/>
              <a:r>
                <a:rPr lang="en-US" sz="1100" b="1" dirty="0"/>
                <a:t>o</a:t>
              </a:r>
              <a:r>
                <a:rPr lang="en-US" sz="1100" b="1" dirty="0" smtClean="0"/>
                <a:t>f CEOs</a:t>
              </a:r>
              <a:endParaRPr lang="en-US" sz="1100" b="1" dirty="0"/>
            </a:p>
          </p:txBody>
        </p:sp>
        <p:sp>
          <p:nvSpPr>
            <p:cNvPr id="50" name="Rectangle 17"/>
            <p:cNvSpPr/>
            <p:nvPr/>
          </p:nvSpPr>
          <p:spPr>
            <a:xfrm>
              <a:off x="613611" y="4920753"/>
              <a:ext cx="2006709" cy="13328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800"/>
                </a:spcAft>
              </a:pPr>
              <a:r>
                <a:rPr lang="en-US" sz="1400" dirty="0" smtClean="0">
                  <a:solidFill>
                    <a:schemeClr val="tx1"/>
                  </a:solidFill>
                </a:rPr>
                <a:t>63% of CEOs want IT to go beyond “keeping the lights on” to </a:t>
              </a:r>
              <a:r>
                <a:rPr lang="en-US" sz="1400" b="1" dirty="0" smtClean="0">
                  <a:solidFill>
                    <a:srgbClr val="A24130"/>
                  </a:solidFill>
                </a:rPr>
                <a:t>generating revenue.*</a:t>
              </a:r>
            </a:p>
          </p:txBody>
        </p:sp>
      </p:grpSp>
      <p:sp>
        <p:nvSpPr>
          <p:cNvPr id="52" name="Rectangle 22"/>
          <p:cNvSpPr/>
          <p:nvPr/>
        </p:nvSpPr>
        <p:spPr>
          <a:xfrm>
            <a:off x="3564985" y="2824249"/>
            <a:ext cx="2055600" cy="3503347"/>
          </a:xfrm>
          <a:prstGeom prst="rect">
            <a:avLst/>
          </a:prstGeom>
          <a:noFill/>
        </p:spPr>
        <p:txBody>
          <a:bodyPr wrap="square">
            <a:noAutofit/>
          </a:bodyPr>
          <a:lstStyle/>
          <a:p>
            <a:endParaRPr lang="en-US" sz="1400" dirty="0">
              <a:solidFill>
                <a:schemeClr val="accent1"/>
              </a:solidFill>
            </a:endParaRPr>
          </a:p>
        </p:txBody>
      </p:sp>
      <p:sp>
        <p:nvSpPr>
          <p:cNvPr id="56" name="Rectangle 23"/>
          <p:cNvSpPr/>
          <p:nvPr/>
        </p:nvSpPr>
        <p:spPr>
          <a:xfrm>
            <a:off x="6319822" y="2395959"/>
            <a:ext cx="2055600" cy="3823469"/>
          </a:xfrm>
          <a:prstGeom prst="rect">
            <a:avLst/>
          </a:prstGeom>
          <a:noFill/>
        </p:spPr>
        <p:txBody>
          <a:bodyPr wrap="square">
            <a:noAutofit/>
          </a:bodyPr>
          <a:lstStyle/>
          <a:p>
            <a:endParaRPr lang="en-US" sz="1400" dirty="0">
              <a:solidFill>
                <a:schemeClr val="accent1"/>
              </a:solidFill>
            </a:endParaRPr>
          </a:p>
        </p:txBody>
      </p:sp>
      <p:sp>
        <p:nvSpPr>
          <p:cNvPr id="57" name="Oval 2"/>
          <p:cNvSpPr/>
          <p:nvPr/>
        </p:nvSpPr>
        <p:spPr>
          <a:xfrm>
            <a:off x="3951473" y="3092628"/>
            <a:ext cx="1296000" cy="1296000"/>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smtClean="0"/>
              <a:t>55%</a:t>
            </a:r>
          </a:p>
          <a:p>
            <a:pPr algn="ctr"/>
            <a:r>
              <a:rPr lang="en-US" sz="1100" b="1" dirty="0"/>
              <a:t>o</a:t>
            </a:r>
            <a:r>
              <a:rPr lang="en-US" sz="1100" b="1" dirty="0" smtClean="0"/>
              <a:t>f CIOs</a:t>
            </a:r>
            <a:endParaRPr lang="en-US" sz="1100" b="1" dirty="0"/>
          </a:p>
        </p:txBody>
      </p:sp>
      <p:sp>
        <p:nvSpPr>
          <p:cNvPr id="58" name="Rectangle 25"/>
          <p:cNvSpPr/>
          <p:nvPr/>
        </p:nvSpPr>
        <p:spPr>
          <a:xfrm>
            <a:off x="3585617" y="4490949"/>
            <a:ext cx="2055600" cy="1863041"/>
          </a:xfrm>
          <a:prstGeom prst="rect">
            <a:avLst/>
          </a:prstGeom>
          <a:noFill/>
        </p:spPr>
        <p:txBody>
          <a:bodyPr wrap="square">
            <a:noAutofit/>
          </a:bodyPr>
          <a:lstStyle/>
          <a:p>
            <a:pPr>
              <a:spcAft>
                <a:spcPts val="600"/>
              </a:spcAft>
            </a:pPr>
            <a:r>
              <a:rPr lang="en-US" sz="1400" dirty="0" smtClean="0"/>
              <a:t>55% of CIOs </a:t>
            </a:r>
            <a:r>
              <a:rPr lang="en-US" sz="1400" b="1" dirty="0" smtClean="0">
                <a:solidFill>
                  <a:schemeClr val="accent2"/>
                </a:solidFill>
              </a:rPr>
              <a:t>did not get a budget increase in 2016.*</a:t>
            </a:r>
            <a:endParaRPr lang="en-US" sz="1400" dirty="0" smtClean="0"/>
          </a:p>
        </p:txBody>
      </p:sp>
      <p:sp>
        <p:nvSpPr>
          <p:cNvPr id="59" name="Rectangle 58"/>
          <p:cNvSpPr/>
          <p:nvPr/>
        </p:nvSpPr>
        <p:spPr>
          <a:xfrm>
            <a:off x="165100" y="1167570"/>
            <a:ext cx="8727681" cy="1462429"/>
          </a:xfrm>
          <a:prstGeom prst="rect">
            <a:avLst/>
          </a:prstGeom>
          <a:noFill/>
        </p:spPr>
        <p:txBody>
          <a:bodyPr wrap="square">
            <a:noAutofit/>
          </a:bodyPr>
          <a:lstStyle/>
          <a:p>
            <a:pPr>
              <a:spcAft>
                <a:spcPts val="1200"/>
              </a:spcAft>
            </a:pPr>
            <a:r>
              <a:rPr lang="en-US" sz="1400" dirty="0" smtClean="0"/>
              <a:t>CEOs </a:t>
            </a:r>
            <a:r>
              <a:rPr lang="en-US" sz="1400" dirty="0"/>
              <a:t>have increasingly high </a:t>
            </a:r>
            <a:r>
              <a:rPr lang="en-US" sz="1400" dirty="0" smtClean="0"/>
              <a:t>expectations </a:t>
            </a:r>
            <a:r>
              <a:rPr lang="en-US" sz="1400" dirty="0"/>
              <a:t>of IT to go beyond “</a:t>
            </a:r>
            <a:r>
              <a:rPr lang="en-US" sz="1400" dirty="0" smtClean="0"/>
              <a:t>keeping </a:t>
            </a:r>
            <a:r>
              <a:rPr lang="en-US" sz="1400" dirty="0"/>
              <a:t>the lights on” to generating revenue. With more than half of CIOs not getting a budget increase in 2016, CIOs lack resources to generate revenue and drive innovation. Given that innovation is </a:t>
            </a:r>
            <a:r>
              <a:rPr lang="en-US" sz="1400" dirty="0" smtClean="0"/>
              <a:t>highly </a:t>
            </a:r>
            <a:r>
              <a:rPr lang="en-US" sz="1400" dirty="0"/>
              <a:t>correlated with business satisfaction, CIOs are </a:t>
            </a:r>
            <a:r>
              <a:rPr lang="en-US" sz="1400" dirty="0" smtClean="0"/>
              <a:t>seeing </a:t>
            </a:r>
            <a:r>
              <a:rPr lang="en-US" sz="1400" dirty="0"/>
              <a:t>lower business </a:t>
            </a:r>
            <a:r>
              <a:rPr lang="en-US" sz="1400" dirty="0" smtClean="0"/>
              <a:t>satisfaction through </a:t>
            </a:r>
            <a:r>
              <a:rPr lang="en-US" sz="1400" dirty="0"/>
              <a:t>no fault of their own. </a:t>
            </a:r>
            <a:endParaRPr lang="en-US" sz="1400" dirty="0" smtClean="0"/>
          </a:p>
          <a:p>
            <a:pPr>
              <a:spcAft>
                <a:spcPts val="1200"/>
              </a:spcAft>
            </a:pPr>
            <a:r>
              <a:rPr lang="en-US" sz="1400" b="1" dirty="0" smtClean="0"/>
              <a:t>The </a:t>
            </a:r>
            <a:r>
              <a:rPr lang="en-US" sz="1400" b="1" dirty="0"/>
              <a:t>bottom line: it is imperative that CIOs better manage the budget they do have.</a:t>
            </a:r>
            <a:endParaRPr lang="en-CA" sz="1400" b="1" dirty="0"/>
          </a:p>
        </p:txBody>
      </p:sp>
      <p:sp>
        <p:nvSpPr>
          <p:cNvPr id="4" name="Rectangle 3"/>
          <p:cNvSpPr/>
          <p:nvPr/>
        </p:nvSpPr>
        <p:spPr>
          <a:xfrm>
            <a:off x="6359373" y="6230599"/>
            <a:ext cx="2571538" cy="261610"/>
          </a:xfrm>
          <a:prstGeom prst="rect">
            <a:avLst/>
          </a:prstGeom>
        </p:spPr>
        <p:txBody>
          <a:bodyPr wrap="none">
            <a:spAutoFit/>
          </a:bodyPr>
          <a:lstStyle/>
          <a:p>
            <a:pPr algn="r">
              <a:spcAft>
                <a:spcPts val="600"/>
              </a:spcAft>
            </a:pPr>
            <a:r>
              <a:rPr lang="en-US" sz="1100" dirty="0" smtClean="0"/>
              <a:t>*Source: </a:t>
            </a:r>
            <a:r>
              <a:rPr lang="en-US" sz="1100" dirty="0" smtClean="0">
                <a:hlinkClick r:id="rId3"/>
              </a:rPr>
              <a:t>Harvey Nash/KPMG Report</a:t>
            </a:r>
            <a:endParaRPr lang="en-US" sz="1100" dirty="0"/>
          </a:p>
        </p:txBody>
      </p:sp>
      <p:sp>
        <p:nvSpPr>
          <p:cNvPr id="53" name="Oval 2"/>
          <p:cNvSpPr/>
          <p:nvPr/>
        </p:nvSpPr>
        <p:spPr>
          <a:xfrm>
            <a:off x="6699622" y="2683414"/>
            <a:ext cx="1296000" cy="1296000"/>
          </a:xfrm>
          <a:prstGeom prst="ellipse">
            <a:avLst/>
          </a:prstGeom>
          <a:solidFill>
            <a:schemeClr val="accent1"/>
          </a:solidFill>
          <a:ln>
            <a:noFill/>
          </a:ln>
          <a:effectLst>
            <a:outerShdw blurRad="12700" dist="127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smtClean="0"/>
              <a:t>59%</a:t>
            </a:r>
          </a:p>
          <a:p>
            <a:pPr algn="ctr"/>
            <a:r>
              <a:rPr lang="en-US" sz="1100" b="1" dirty="0" smtClean="0"/>
              <a:t>of CIOs</a:t>
            </a:r>
            <a:endParaRPr lang="en-US" sz="1100" b="1" dirty="0"/>
          </a:p>
        </p:txBody>
      </p:sp>
      <p:sp>
        <p:nvSpPr>
          <p:cNvPr id="54" name="Rectangle 27"/>
          <p:cNvSpPr/>
          <p:nvPr/>
        </p:nvSpPr>
        <p:spPr>
          <a:xfrm>
            <a:off x="6413875" y="4152568"/>
            <a:ext cx="2123221" cy="1828746"/>
          </a:xfrm>
          <a:prstGeom prst="rect">
            <a:avLst/>
          </a:prstGeom>
          <a:noFill/>
        </p:spPr>
        <p:txBody>
          <a:bodyPr wrap="square">
            <a:noAutofit/>
          </a:bodyPr>
          <a:lstStyle/>
          <a:p>
            <a:pPr>
              <a:spcAft>
                <a:spcPts val="600"/>
              </a:spcAft>
            </a:pPr>
            <a:r>
              <a:rPr lang="en-US" sz="1400" dirty="0" smtClean="0"/>
              <a:t>59% of CIOs say innovation is constrained by a</a:t>
            </a:r>
            <a:r>
              <a:rPr lang="en-US" sz="1400" b="1" dirty="0" smtClean="0">
                <a:solidFill>
                  <a:srgbClr val="A24130"/>
                </a:solidFill>
              </a:rPr>
              <a:t> lack of funding.* </a:t>
            </a:r>
            <a:r>
              <a:rPr lang="en-US" sz="1400" dirty="0" smtClean="0"/>
              <a:t>Info-Tech’s </a:t>
            </a:r>
            <a:r>
              <a:rPr lang="en-US" sz="1400" dirty="0" smtClean="0"/>
              <a:t>diagnostics show </a:t>
            </a:r>
            <a:r>
              <a:rPr lang="en-US" sz="1400" dirty="0"/>
              <a:t>that innovation is highly correlated with </a:t>
            </a:r>
            <a:r>
              <a:rPr lang="en-US" sz="1400" b="1" dirty="0">
                <a:solidFill>
                  <a:srgbClr val="A24130"/>
                </a:solidFill>
              </a:rPr>
              <a:t>business </a:t>
            </a:r>
            <a:r>
              <a:rPr lang="en-US" sz="1400" b="1" dirty="0" smtClean="0">
                <a:solidFill>
                  <a:srgbClr val="A24130"/>
                </a:solidFill>
              </a:rPr>
              <a:t>satisfaction.</a:t>
            </a:r>
            <a:endParaRPr lang="en-US" sz="1400" dirty="0"/>
          </a:p>
        </p:txBody>
      </p:sp>
      <p:cxnSp>
        <p:nvCxnSpPr>
          <p:cNvPr id="3" name="Straight Connector 2"/>
          <p:cNvCxnSpPr/>
          <p:nvPr/>
        </p:nvCxnSpPr>
        <p:spPr>
          <a:xfrm>
            <a:off x="3080084" y="4152568"/>
            <a:ext cx="0" cy="1747718"/>
          </a:xfrm>
          <a:prstGeom prst="line">
            <a:avLst/>
          </a:prstGeom>
          <a:ln w="19050">
            <a:solidFill>
              <a:schemeClr val="bg1">
                <a:lumMod val="85000"/>
              </a:schemeClr>
            </a:solidFill>
          </a:ln>
        </p:spPr>
        <p:style>
          <a:lnRef idx="1">
            <a:schemeClr val="accent3"/>
          </a:lnRef>
          <a:fillRef idx="0">
            <a:schemeClr val="accent3"/>
          </a:fillRef>
          <a:effectRef idx="0">
            <a:schemeClr val="accent3"/>
          </a:effectRef>
          <a:fontRef idx="minor">
            <a:schemeClr val="tx1"/>
          </a:fontRef>
        </p:style>
      </p:cxnSp>
      <p:cxnSp>
        <p:nvCxnSpPr>
          <p:cNvPr id="18" name="Straight Connector 17"/>
          <p:cNvCxnSpPr/>
          <p:nvPr/>
        </p:nvCxnSpPr>
        <p:spPr>
          <a:xfrm>
            <a:off x="6053161" y="3686476"/>
            <a:ext cx="0" cy="2213810"/>
          </a:xfrm>
          <a:prstGeom prst="line">
            <a:avLst/>
          </a:prstGeom>
          <a:ln w="19050">
            <a:solidFill>
              <a:schemeClr val="bg1">
                <a:lumMod val="85000"/>
              </a:schemeClr>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5376864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a:t>
            </a:r>
            <a:r>
              <a:rPr lang="en-US" dirty="0"/>
              <a:t>most common challenges faced by CIOs when managing their IT </a:t>
            </a:r>
            <a:r>
              <a:rPr lang="en-US" dirty="0" smtClean="0"/>
              <a:t>budgets</a:t>
            </a:r>
            <a:endParaRPr lang="en-CA" dirty="0"/>
          </a:p>
        </p:txBody>
      </p:sp>
      <p:sp>
        <p:nvSpPr>
          <p:cNvPr id="3" name="TextBox 2"/>
          <p:cNvSpPr txBox="1"/>
          <p:nvPr/>
        </p:nvSpPr>
        <p:spPr>
          <a:xfrm>
            <a:off x="1118712" y="1752396"/>
            <a:ext cx="7490025" cy="523220"/>
          </a:xfrm>
          <a:prstGeom prst="rect">
            <a:avLst/>
          </a:prstGeom>
          <a:noFill/>
        </p:spPr>
        <p:txBody>
          <a:bodyPr wrap="square" rtlCol="0">
            <a:spAutoFit/>
          </a:bodyPr>
          <a:lstStyle/>
          <a:p>
            <a:r>
              <a:rPr lang="en-CA" sz="1400" dirty="0">
                <a:solidFill>
                  <a:schemeClr val="tx1">
                    <a:lumMod val="50000"/>
                  </a:schemeClr>
                </a:solidFill>
                <a:cs typeface="Roboto Regular"/>
              </a:rPr>
              <a:t>A mechanism that tracks where data is coming from, ensures its accuracy, and monitors past and upcoming expenditures enables the budget to be effectively managed and controlled.</a:t>
            </a:r>
          </a:p>
        </p:txBody>
      </p:sp>
      <p:sp>
        <p:nvSpPr>
          <p:cNvPr id="4" name="TextBox 3"/>
          <p:cNvSpPr txBox="1"/>
          <p:nvPr/>
        </p:nvSpPr>
        <p:spPr>
          <a:xfrm>
            <a:off x="480031" y="1563853"/>
            <a:ext cx="588102" cy="946413"/>
          </a:xfrm>
          <a:prstGeom prst="rect">
            <a:avLst/>
          </a:prstGeom>
          <a:noFill/>
        </p:spPr>
        <p:txBody>
          <a:bodyPr wrap="square" rtlCol="0">
            <a:spAutoFit/>
          </a:bodyPr>
          <a:lstStyle/>
          <a:p>
            <a:pPr algn="r">
              <a:lnSpc>
                <a:spcPct val="70000"/>
              </a:lnSpc>
              <a:spcBef>
                <a:spcPts val="300"/>
              </a:spcBef>
            </a:pPr>
            <a:r>
              <a:rPr lang="en-CA" sz="7400" dirty="0">
                <a:solidFill>
                  <a:srgbClr val="233F59"/>
                </a:solidFill>
                <a:latin typeface="Roboto Black"/>
                <a:cs typeface="Roboto Black"/>
              </a:rPr>
              <a:t>1</a:t>
            </a:r>
          </a:p>
        </p:txBody>
      </p:sp>
      <p:sp>
        <p:nvSpPr>
          <p:cNvPr id="5" name="TextBox 4"/>
          <p:cNvSpPr txBox="1"/>
          <p:nvPr/>
        </p:nvSpPr>
        <p:spPr>
          <a:xfrm>
            <a:off x="1137820" y="1485534"/>
            <a:ext cx="6001415" cy="338554"/>
          </a:xfrm>
          <a:prstGeom prst="rect">
            <a:avLst/>
          </a:prstGeom>
          <a:noFill/>
        </p:spPr>
        <p:txBody>
          <a:bodyPr wrap="square" rtlCol="0">
            <a:spAutoFit/>
          </a:bodyPr>
          <a:lstStyle/>
          <a:p>
            <a:r>
              <a:rPr lang="en-US" sz="1600" b="1" dirty="0">
                <a:solidFill>
                  <a:srgbClr val="233F59"/>
                </a:solidFill>
                <a:cs typeface="Roboto Slab Bold"/>
              </a:rPr>
              <a:t>No formal mechanism in place to manage your budget.</a:t>
            </a:r>
          </a:p>
        </p:txBody>
      </p:sp>
      <p:sp>
        <p:nvSpPr>
          <p:cNvPr id="6" name="TextBox 5"/>
          <p:cNvSpPr txBox="1"/>
          <p:nvPr/>
        </p:nvSpPr>
        <p:spPr>
          <a:xfrm>
            <a:off x="1137820" y="3132453"/>
            <a:ext cx="7331218" cy="523220"/>
          </a:xfrm>
          <a:prstGeom prst="rect">
            <a:avLst/>
          </a:prstGeom>
          <a:noFill/>
        </p:spPr>
        <p:txBody>
          <a:bodyPr wrap="square" rtlCol="0">
            <a:spAutoFit/>
          </a:bodyPr>
          <a:lstStyle/>
          <a:p>
            <a:r>
              <a:rPr lang="en-CA" sz="1400" dirty="0">
                <a:solidFill>
                  <a:schemeClr val="tx1">
                    <a:lumMod val="50000"/>
                  </a:schemeClr>
                </a:solidFill>
                <a:cs typeface="Roboto Regular"/>
              </a:rPr>
              <a:t>If you fail to deliver the initiatives forecasted in your </a:t>
            </a:r>
            <a:r>
              <a:rPr lang="en-CA" sz="1400" dirty="0" smtClean="0">
                <a:solidFill>
                  <a:schemeClr val="tx1">
                    <a:lumMod val="50000"/>
                  </a:schemeClr>
                </a:solidFill>
                <a:cs typeface="Roboto Regular"/>
              </a:rPr>
              <a:t>budget, </a:t>
            </a:r>
            <a:r>
              <a:rPr lang="en-CA" sz="1400" dirty="0">
                <a:solidFill>
                  <a:schemeClr val="tx1">
                    <a:lumMod val="50000"/>
                  </a:schemeClr>
                </a:solidFill>
                <a:cs typeface="Roboto Regular"/>
              </a:rPr>
              <a:t>your credibility will be damaged, negatively impacting your ability to secure adequate IT budgets in the future. </a:t>
            </a:r>
          </a:p>
        </p:txBody>
      </p:sp>
      <p:sp>
        <p:nvSpPr>
          <p:cNvPr id="7" name="TextBox 6"/>
          <p:cNvSpPr txBox="1"/>
          <p:nvPr/>
        </p:nvSpPr>
        <p:spPr>
          <a:xfrm>
            <a:off x="480031" y="2772727"/>
            <a:ext cx="588102" cy="946413"/>
          </a:xfrm>
          <a:prstGeom prst="rect">
            <a:avLst/>
          </a:prstGeom>
          <a:noFill/>
        </p:spPr>
        <p:txBody>
          <a:bodyPr wrap="square" rtlCol="0">
            <a:spAutoFit/>
          </a:bodyPr>
          <a:lstStyle/>
          <a:p>
            <a:pPr algn="r">
              <a:lnSpc>
                <a:spcPct val="70000"/>
              </a:lnSpc>
              <a:spcBef>
                <a:spcPts val="300"/>
              </a:spcBef>
            </a:pPr>
            <a:r>
              <a:rPr lang="en-CA" sz="7400" dirty="0">
                <a:solidFill>
                  <a:srgbClr val="233F59"/>
                </a:solidFill>
                <a:latin typeface="Roboto Black"/>
                <a:cs typeface="Roboto Black"/>
              </a:rPr>
              <a:t>2</a:t>
            </a:r>
          </a:p>
        </p:txBody>
      </p:sp>
      <p:sp>
        <p:nvSpPr>
          <p:cNvPr id="8" name="TextBox 7"/>
          <p:cNvSpPr txBox="1"/>
          <p:nvPr/>
        </p:nvSpPr>
        <p:spPr>
          <a:xfrm>
            <a:off x="1118712" y="2573587"/>
            <a:ext cx="6847682" cy="584775"/>
          </a:xfrm>
          <a:prstGeom prst="rect">
            <a:avLst/>
          </a:prstGeom>
          <a:noFill/>
        </p:spPr>
        <p:txBody>
          <a:bodyPr wrap="square" rtlCol="0">
            <a:spAutoFit/>
          </a:bodyPr>
          <a:lstStyle/>
          <a:p>
            <a:r>
              <a:rPr lang="en-US" sz="1600" b="1" dirty="0" smtClean="0">
                <a:solidFill>
                  <a:srgbClr val="233F59"/>
                </a:solidFill>
                <a:cs typeface="Roboto Slab Bold"/>
              </a:rPr>
              <a:t>Over budgeting </a:t>
            </a:r>
            <a:r>
              <a:rPr lang="en-US" sz="1600" b="1" dirty="0">
                <a:solidFill>
                  <a:srgbClr val="233F59"/>
                </a:solidFill>
                <a:cs typeface="Roboto Slab Bold"/>
              </a:rPr>
              <a:t>due to business units deferring projects or a lack of resources available to IT.</a:t>
            </a:r>
          </a:p>
        </p:txBody>
      </p:sp>
      <p:sp>
        <p:nvSpPr>
          <p:cNvPr id="9" name="TextBox 8"/>
          <p:cNvSpPr txBox="1"/>
          <p:nvPr/>
        </p:nvSpPr>
        <p:spPr>
          <a:xfrm>
            <a:off x="1147374" y="4465337"/>
            <a:ext cx="7321664" cy="523220"/>
          </a:xfrm>
          <a:prstGeom prst="rect">
            <a:avLst/>
          </a:prstGeom>
          <a:noFill/>
        </p:spPr>
        <p:txBody>
          <a:bodyPr wrap="square" rtlCol="0">
            <a:spAutoFit/>
          </a:bodyPr>
          <a:lstStyle/>
          <a:p>
            <a:r>
              <a:rPr lang="en-CA" sz="1400" dirty="0">
                <a:solidFill>
                  <a:schemeClr val="tx1">
                    <a:lumMod val="50000"/>
                  </a:schemeClr>
                </a:solidFill>
                <a:cs typeface="Roboto Regular"/>
              </a:rPr>
              <a:t>Many forecasted projects will be discarded with others taking their place. Injections require the flexibility to re-allocate funds and political astuteness to request budget increases.</a:t>
            </a:r>
          </a:p>
        </p:txBody>
      </p:sp>
      <p:sp>
        <p:nvSpPr>
          <p:cNvPr id="10" name="TextBox 9"/>
          <p:cNvSpPr txBox="1"/>
          <p:nvPr/>
        </p:nvSpPr>
        <p:spPr>
          <a:xfrm>
            <a:off x="480031" y="3980589"/>
            <a:ext cx="588102" cy="946413"/>
          </a:xfrm>
          <a:prstGeom prst="rect">
            <a:avLst/>
          </a:prstGeom>
          <a:noFill/>
        </p:spPr>
        <p:txBody>
          <a:bodyPr wrap="square" rtlCol="0">
            <a:spAutoFit/>
          </a:bodyPr>
          <a:lstStyle/>
          <a:p>
            <a:pPr algn="r">
              <a:lnSpc>
                <a:spcPct val="70000"/>
              </a:lnSpc>
              <a:spcBef>
                <a:spcPts val="300"/>
              </a:spcBef>
            </a:pPr>
            <a:r>
              <a:rPr lang="en-CA" sz="7400" dirty="0">
                <a:solidFill>
                  <a:srgbClr val="233F59"/>
                </a:solidFill>
                <a:latin typeface="Roboto Black"/>
                <a:cs typeface="Roboto Black"/>
              </a:rPr>
              <a:t>3</a:t>
            </a:r>
          </a:p>
        </p:txBody>
      </p:sp>
      <p:sp>
        <p:nvSpPr>
          <p:cNvPr id="11" name="TextBox 10"/>
          <p:cNvSpPr txBox="1"/>
          <p:nvPr/>
        </p:nvSpPr>
        <p:spPr>
          <a:xfrm>
            <a:off x="1147374" y="3880562"/>
            <a:ext cx="6967926" cy="584775"/>
          </a:xfrm>
          <a:prstGeom prst="rect">
            <a:avLst/>
          </a:prstGeom>
          <a:noFill/>
        </p:spPr>
        <p:txBody>
          <a:bodyPr wrap="square" rtlCol="0">
            <a:spAutoFit/>
          </a:bodyPr>
          <a:lstStyle/>
          <a:p>
            <a:r>
              <a:rPr lang="en-US" sz="1600" b="1" dirty="0" smtClean="0">
                <a:solidFill>
                  <a:srgbClr val="233F59"/>
                </a:solidFill>
                <a:cs typeface="Roboto Slab Bold"/>
              </a:rPr>
              <a:t>Under budgeting </a:t>
            </a:r>
            <a:r>
              <a:rPr lang="en-US" sz="1600" b="1" dirty="0">
                <a:solidFill>
                  <a:srgbClr val="233F59"/>
                </a:solidFill>
                <a:cs typeface="Roboto Slab Bold"/>
              </a:rPr>
              <a:t>due to injections – </a:t>
            </a:r>
            <a:r>
              <a:rPr lang="en-US" sz="1600" b="1" dirty="0" smtClean="0">
                <a:solidFill>
                  <a:srgbClr val="233F59"/>
                </a:solidFill>
                <a:cs typeface="Roboto Slab Bold"/>
              </a:rPr>
              <a:t>last-minute </a:t>
            </a:r>
            <a:r>
              <a:rPr lang="en-US" sz="1600" b="1" dirty="0">
                <a:solidFill>
                  <a:srgbClr val="233F59"/>
                </a:solidFill>
                <a:cs typeface="Roboto Slab Bold"/>
              </a:rPr>
              <a:t>projects or unanticipated </a:t>
            </a:r>
            <a:r>
              <a:rPr lang="en-US" sz="1600" b="1" dirty="0" smtClean="0">
                <a:solidFill>
                  <a:srgbClr val="233F59"/>
                </a:solidFill>
                <a:cs typeface="Roboto Slab Bold"/>
              </a:rPr>
              <a:t>expenses.</a:t>
            </a:r>
            <a:endParaRPr lang="en-US" sz="1600" b="1" dirty="0">
              <a:solidFill>
                <a:srgbClr val="233F59"/>
              </a:solidFill>
              <a:cs typeface="Roboto Slab Bold"/>
            </a:endParaRPr>
          </a:p>
        </p:txBody>
      </p:sp>
      <p:sp>
        <p:nvSpPr>
          <p:cNvPr id="12" name="Subtitle 2"/>
          <p:cNvSpPr txBox="1">
            <a:spLocks/>
          </p:cNvSpPr>
          <p:nvPr/>
        </p:nvSpPr>
        <p:spPr>
          <a:xfrm>
            <a:off x="480031" y="5294479"/>
            <a:ext cx="7865316" cy="100748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600" b="1" dirty="0">
                <a:solidFill>
                  <a:srgbClr val="243F54"/>
                </a:solidFill>
                <a:cs typeface="Roboto Slab Bold"/>
              </a:rPr>
              <a:t>The </a:t>
            </a:r>
            <a:r>
              <a:rPr lang="en-US" sz="1600" b="1" dirty="0" smtClean="0">
                <a:solidFill>
                  <a:srgbClr val="243F54"/>
                </a:solidFill>
                <a:cs typeface="Roboto Slab Bold"/>
              </a:rPr>
              <a:t>Result</a:t>
            </a:r>
            <a:r>
              <a:rPr lang="en-US" sz="1600" b="1" dirty="0">
                <a:solidFill>
                  <a:srgbClr val="243F54"/>
                </a:solidFill>
                <a:cs typeface="Roboto Slab Bold"/>
              </a:rPr>
              <a:t>: </a:t>
            </a:r>
            <a:endParaRPr lang="en-US" sz="1600" b="1" dirty="0" smtClean="0">
              <a:solidFill>
                <a:srgbClr val="243F54"/>
              </a:solidFill>
              <a:cs typeface="Roboto Slab Bold"/>
            </a:endParaRPr>
          </a:p>
          <a:p>
            <a:pPr algn="l"/>
            <a:r>
              <a:rPr lang="en-US" sz="1400" dirty="0" smtClean="0">
                <a:solidFill>
                  <a:schemeClr val="tx1">
                    <a:lumMod val="50000"/>
                  </a:schemeClr>
                </a:solidFill>
                <a:cs typeface="Roboto Slab Bold"/>
              </a:rPr>
              <a:t>Business </a:t>
            </a:r>
            <a:r>
              <a:rPr lang="en-US" sz="1400" dirty="0">
                <a:solidFill>
                  <a:schemeClr val="tx1">
                    <a:lumMod val="50000"/>
                  </a:schemeClr>
                </a:solidFill>
                <a:cs typeface="Roboto Slab Bold"/>
              </a:rPr>
              <a:t>stakeholders think that IT is </a:t>
            </a:r>
            <a:r>
              <a:rPr lang="en-US" sz="1400" dirty="0" smtClean="0">
                <a:solidFill>
                  <a:schemeClr val="tx1">
                    <a:lumMod val="50000"/>
                  </a:schemeClr>
                </a:solidFill>
                <a:cs typeface="Roboto Slab Bold"/>
              </a:rPr>
              <a:t>not effective in managing </a:t>
            </a:r>
            <a:r>
              <a:rPr lang="en-US" sz="1400" dirty="0">
                <a:solidFill>
                  <a:schemeClr val="tx1">
                    <a:lumMod val="50000"/>
                  </a:schemeClr>
                </a:solidFill>
                <a:cs typeface="Roboto Slab Bold"/>
              </a:rPr>
              <a:t>the </a:t>
            </a:r>
            <a:r>
              <a:rPr lang="en-US" sz="1400" dirty="0" smtClean="0">
                <a:solidFill>
                  <a:schemeClr val="tx1">
                    <a:lumMod val="50000"/>
                  </a:schemeClr>
                </a:solidFill>
                <a:cs typeface="Roboto Slab Bold"/>
              </a:rPr>
              <a:t>budget. They think that IT is wasting money </a:t>
            </a:r>
            <a:r>
              <a:rPr lang="en-US" sz="1400" dirty="0">
                <a:solidFill>
                  <a:schemeClr val="tx1">
                    <a:lumMod val="50000"/>
                  </a:schemeClr>
                </a:solidFill>
                <a:cs typeface="Roboto Slab Bold"/>
              </a:rPr>
              <a:t>and don’t understand why </a:t>
            </a:r>
            <a:r>
              <a:rPr lang="en-US" sz="1400" dirty="0" smtClean="0">
                <a:solidFill>
                  <a:schemeClr val="tx1">
                    <a:lumMod val="50000"/>
                  </a:schemeClr>
                </a:solidFill>
                <a:cs typeface="Roboto Slab Bold"/>
              </a:rPr>
              <a:t>it’s always </a:t>
            </a:r>
            <a:r>
              <a:rPr lang="en-US" sz="1400" dirty="0">
                <a:solidFill>
                  <a:schemeClr val="tx1">
                    <a:lumMod val="50000"/>
                  </a:schemeClr>
                </a:solidFill>
                <a:cs typeface="Roboto Slab Bold"/>
              </a:rPr>
              <a:t>asking for more. IT is viewed as a cost center without a clear understanding of the value it provides.</a:t>
            </a:r>
            <a:endParaRPr lang="en-US" sz="1400" baseline="30000" dirty="0">
              <a:solidFill>
                <a:schemeClr val="tx1">
                  <a:lumMod val="50000"/>
                </a:schemeClr>
              </a:solidFill>
              <a:cs typeface="Roboto Slab Bold"/>
            </a:endParaRPr>
          </a:p>
        </p:txBody>
      </p:sp>
    </p:spTree>
    <p:extLst>
      <p:ext uri="{BB962C8B-B14F-4D97-AF65-F5344CB8AC3E}">
        <p14:creationId xmlns:p14="http://schemas.microsoft.com/office/powerpoint/2010/main" val="17634416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Here is how </a:t>
            </a:r>
            <a:r>
              <a:rPr lang="en-CA" dirty="0" smtClean="0"/>
              <a:t>Info-Tech can </a:t>
            </a:r>
            <a:r>
              <a:rPr lang="en-CA" dirty="0"/>
              <a:t>help </a:t>
            </a:r>
          </a:p>
        </p:txBody>
      </p:sp>
      <p:grpSp>
        <p:nvGrpSpPr>
          <p:cNvPr id="21" name="Group 3"/>
          <p:cNvGrpSpPr/>
          <p:nvPr/>
        </p:nvGrpSpPr>
        <p:grpSpPr>
          <a:xfrm>
            <a:off x="422417" y="2252265"/>
            <a:ext cx="3555564" cy="3446452"/>
            <a:chOff x="2798937" y="1889477"/>
            <a:chExt cx="3555564" cy="3446452"/>
          </a:xfrm>
        </p:grpSpPr>
        <p:grpSp>
          <p:nvGrpSpPr>
            <p:cNvPr id="19" name="Group 4"/>
            <p:cNvGrpSpPr/>
            <p:nvPr/>
          </p:nvGrpSpPr>
          <p:grpSpPr>
            <a:xfrm>
              <a:off x="2798937" y="1889477"/>
              <a:ext cx="3555564" cy="3446452"/>
              <a:chOff x="2991923" y="2259867"/>
              <a:chExt cx="2984208" cy="2969598"/>
            </a:xfrm>
          </p:grpSpPr>
          <p:sp>
            <p:nvSpPr>
              <p:cNvPr id="12" name="Freeform 6"/>
              <p:cNvSpPr/>
              <p:nvPr/>
            </p:nvSpPr>
            <p:spPr>
              <a:xfrm>
                <a:off x="3256181" y="2418417"/>
                <a:ext cx="2561189" cy="2561189"/>
              </a:xfrm>
              <a:custGeom>
                <a:avLst/>
                <a:gdLst>
                  <a:gd name="connsiteX0" fmla="*/ 1280594 w 2561189"/>
                  <a:gd name="connsiteY0" fmla="*/ 0 h 2561189"/>
                  <a:gd name="connsiteX1" fmla="*/ 2389622 w 2561189"/>
                  <a:gd name="connsiteY1" fmla="*/ 640297 h 2561189"/>
                  <a:gd name="connsiteX2" fmla="*/ 2389622 w 2561189"/>
                  <a:gd name="connsiteY2" fmla="*/ 1920892 h 2561189"/>
                  <a:gd name="connsiteX3" fmla="*/ 1280595 w 2561189"/>
                  <a:gd name="connsiteY3" fmla="*/ 1280595 h 2561189"/>
                  <a:gd name="connsiteX4" fmla="*/ 1280594 w 2561189"/>
                  <a:gd name="connsiteY4" fmla="*/ 0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1280594" y="0"/>
                    </a:moveTo>
                    <a:cubicBezTo>
                      <a:pt x="1738107" y="0"/>
                      <a:pt x="2160866" y="244080"/>
                      <a:pt x="2389622" y="640297"/>
                    </a:cubicBezTo>
                    <a:cubicBezTo>
                      <a:pt x="2618378" y="1036514"/>
                      <a:pt x="2618378" y="1524675"/>
                      <a:pt x="2389622" y="1920892"/>
                    </a:cubicBezTo>
                    <a:lnTo>
                      <a:pt x="1280595" y="1280595"/>
                    </a:lnTo>
                    <a:cubicBezTo>
                      <a:pt x="1280595" y="853730"/>
                      <a:pt x="1280594" y="426865"/>
                      <a:pt x="1280594" y="0"/>
                    </a:cubicBezTo>
                    <a:close/>
                  </a:path>
                </a:pathLst>
              </a:custGeom>
              <a:solidFill>
                <a:schemeClr val="accent1"/>
              </a:solidFill>
              <a:ln w="25400" cap="flat" cmpd="sng" algn="ctr">
                <a:solidFill>
                  <a:srgbClr val="333333"/>
                </a:solidFill>
                <a:prstDash val="solid"/>
              </a:ln>
              <a:effectLst/>
            </p:spPr>
            <p:txBody>
              <a:bodyPr spcFirstLastPara="0" vert="horz" wrap="square" lIns="1372667" tIns="565588" rIns="319532" bIns="1279063"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r>
                  <a:rPr kumimoji="0" lang="en-CA" sz="1800" b="1" i="0" u="none" strike="noStrike" kern="0" cap="none" spc="0" normalizeH="0" baseline="0" noProof="0" dirty="0">
                    <a:ln>
                      <a:noFill/>
                    </a:ln>
                    <a:solidFill>
                      <a:srgbClr val="FFFFFF"/>
                    </a:solidFill>
                    <a:effectLst/>
                    <a:uLnTx/>
                    <a:uFillTx/>
                    <a:latin typeface="Arial"/>
                    <a:ea typeface="+mn-ea"/>
                    <a:cs typeface="+mn-cs"/>
                  </a:rPr>
                  <a:t>Track</a:t>
                </a:r>
              </a:p>
            </p:txBody>
          </p:sp>
          <p:sp>
            <p:nvSpPr>
              <p:cNvPr id="13" name="Freeform 7"/>
              <p:cNvSpPr/>
              <p:nvPr/>
            </p:nvSpPr>
            <p:spPr>
              <a:xfrm>
                <a:off x="3203432" y="2509888"/>
                <a:ext cx="2561189" cy="2561189"/>
              </a:xfrm>
              <a:custGeom>
                <a:avLst/>
                <a:gdLst>
                  <a:gd name="connsiteX0" fmla="*/ 2389622 w 2561189"/>
                  <a:gd name="connsiteY0" fmla="*/ 1920892 h 2561189"/>
                  <a:gd name="connsiteX1" fmla="*/ 1280594 w 2561189"/>
                  <a:gd name="connsiteY1" fmla="*/ 2561190 h 2561189"/>
                  <a:gd name="connsiteX2" fmla="*/ 171566 w 2561189"/>
                  <a:gd name="connsiteY2" fmla="*/ 1920893 h 2561189"/>
                  <a:gd name="connsiteX3" fmla="*/ 1280595 w 2561189"/>
                  <a:gd name="connsiteY3" fmla="*/ 1280595 h 2561189"/>
                  <a:gd name="connsiteX4" fmla="*/ 2389622 w 2561189"/>
                  <a:gd name="connsiteY4" fmla="*/ 1920892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2389622" y="1920892"/>
                    </a:moveTo>
                    <a:cubicBezTo>
                      <a:pt x="2160866" y="2317109"/>
                      <a:pt x="1738107" y="2561190"/>
                      <a:pt x="1280594" y="2561190"/>
                    </a:cubicBezTo>
                    <a:cubicBezTo>
                      <a:pt x="823081" y="2561190"/>
                      <a:pt x="400322" y="2317110"/>
                      <a:pt x="171566" y="1920893"/>
                    </a:cubicBezTo>
                    <a:lnTo>
                      <a:pt x="1280595" y="1280595"/>
                    </a:lnTo>
                    <a:lnTo>
                      <a:pt x="2389622" y="1920892"/>
                    </a:lnTo>
                    <a:close/>
                  </a:path>
                </a:pathLst>
              </a:custGeom>
              <a:solidFill>
                <a:schemeClr val="accent1"/>
              </a:solidFill>
              <a:ln w="25400" cap="flat" cmpd="sng" algn="ctr">
                <a:solidFill>
                  <a:srgbClr val="333333"/>
                </a:solidFill>
                <a:prstDash val="solid"/>
              </a:ln>
              <a:effectLst/>
            </p:spPr>
            <p:txBody>
              <a:bodyPr spcFirstLastPara="0" vert="horz" wrap="square" lIns="632667" tIns="1684584" rIns="602177" bIns="251538"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r>
                  <a:rPr kumimoji="0" lang="en-CA" sz="1800" b="1" i="0" u="none" strike="noStrike" kern="0" cap="none" spc="0" normalizeH="0" baseline="0" noProof="0" dirty="0">
                    <a:ln>
                      <a:noFill/>
                    </a:ln>
                    <a:solidFill>
                      <a:srgbClr val="FFFFFF"/>
                    </a:solidFill>
                    <a:effectLst/>
                    <a:uLnTx/>
                    <a:uFillTx/>
                    <a:latin typeface="Arial"/>
                    <a:ea typeface="+mn-ea"/>
                    <a:cs typeface="+mn-cs"/>
                  </a:rPr>
                  <a:t>Control</a:t>
                </a:r>
              </a:p>
            </p:txBody>
          </p:sp>
          <p:sp>
            <p:nvSpPr>
              <p:cNvPr id="14" name="Freeform 8"/>
              <p:cNvSpPr/>
              <p:nvPr/>
            </p:nvSpPr>
            <p:spPr>
              <a:xfrm>
                <a:off x="3150684" y="2418417"/>
                <a:ext cx="2561189" cy="2561189"/>
              </a:xfrm>
              <a:custGeom>
                <a:avLst/>
                <a:gdLst>
                  <a:gd name="connsiteX0" fmla="*/ 171567 w 2561189"/>
                  <a:gd name="connsiteY0" fmla="*/ 1920892 h 2561189"/>
                  <a:gd name="connsiteX1" fmla="*/ 171567 w 2561189"/>
                  <a:gd name="connsiteY1" fmla="*/ 640297 h 2561189"/>
                  <a:gd name="connsiteX2" fmla="*/ 1280595 w 2561189"/>
                  <a:gd name="connsiteY2" fmla="*/ -1 h 2561189"/>
                  <a:gd name="connsiteX3" fmla="*/ 1280595 w 2561189"/>
                  <a:gd name="connsiteY3" fmla="*/ 1280595 h 2561189"/>
                  <a:gd name="connsiteX4" fmla="*/ 171567 w 2561189"/>
                  <a:gd name="connsiteY4" fmla="*/ 1920892 h 25611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1189" h="2561189">
                    <a:moveTo>
                      <a:pt x="171567" y="1920892"/>
                    </a:moveTo>
                    <a:cubicBezTo>
                      <a:pt x="-57189" y="1524675"/>
                      <a:pt x="-57189" y="1036514"/>
                      <a:pt x="171567" y="640297"/>
                    </a:cubicBezTo>
                    <a:cubicBezTo>
                      <a:pt x="400323" y="244080"/>
                      <a:pt x="823082" y="-1"/>
                      <a:pt x="1280595" y="-1"/>
                    </a:cubicBezTo>
                    <a:lnTo>
                      <a:pt x="1280595" y="1280595"/>
                    </a:lnTo>
                    <a:lnTo>
                      <a:pt x="171567" y="1920892"/>
                    </a:lnTo>
                    <a:close/>
                  </a:path>
                </a:pathLst>
              </a:custGeom>
              <a:solidFill>
                <a:schemeClr val="accent1"/>
              </a:solidFill>
              <a:ln w="25400" cap="flat" cmpd="sng" algn="ctr">
                <a:solidFill>
                  <a:srgbClr val="333333"/>
                </a:solidFill>
                <a:prstDash val="solid"/>
              </a:ln>
              <a:effectLst/>
            </p:spPr>
            <p:txBody>
              <a:bodyPr spcFirstLastPara="0" vert="horz" wrap="square" lIns="319531" tIns="565588" rIns="1372668" bIns="1279063" numCol="1" spcCol="1270" anchor="ctr" anchorCtr="0">
                <a:noAutofit/>
              </a:bodyPr>
              <a:lstStyle/>
              <a:p>
                <a:pPr marL="0" marR="0" lvl="0" indent="0" algn="ctr" defTabSz="800100" eaLnBrk="1" fontAlgn="auto" latinLnBrk="0" hangingPunct="1">
                  <a:lnSpc>
                    <a:spcPct val="90000"/>
                  </a:lnSpc>
                  <a:spcBef>
                    <a:spcPct val="0"/>
                  </a:spcBef>
                  <a:spcAft>
                    <a:spcPct val="35000"/>
                  </a:spcAft>
                  <a:buClrTx/>
                  <a:buSzTx/>
                  <a:buFontTx/>
                  <a:buNone/>
                  <a:tabLst/>
                  <a:defRPr/>
                </a:pPr>
                <a:endParaRPr kumimoji="0" lang="en-CA" sz="1800" b="1" i="0" u="none" strike="noStrike" kern="0" cap="none" spc="0" normalizeH="0" baseline="0" noProof="0" dirty="0">
                  <a:ln>
                    <a:noFill/>
                  </a:ln>
                  <a:solidFill>
                    <a:srgbClr val="FFFFFF"/>
                  </a:solidFill>
                  <a:effectLst/>
                  <a:uLnTx/>
                  <a:uFillTx/>
                  <a:latin typeface="Arial"/>
                  <a:ea typeface="+mn-ea"/>
                  <a:cs typeface="+mn-cs"/>
                </a:endParaRPr>
              </a:p>
            </p:txBody>
          </p:sp>
          <p:sp>
            <p:nvSpPr>
              <p:cNvPr id="15" name="Circular Arrow 9"/>
              <p:cNvSpPr/>
              <p:nvPr/>
            </p:nvSpPr>
            <p:spPr>
              <a:xfrm>
                <a:off x="3097842" y="2259867"/>
                <a:ext cx="2878289" cy="2878289"/>
              </a:xfrm>
              <a:prstGeom prst="circularArrow">
                <a:avLst>
                  <a:gd name="adj1" fmla="val 5085"/>
                  <a:gd name="adj2" fmla="val 327528"/>
                  <a:gd name="adj3" fmla="val 1472472"/>
                  <a:gd name="adj4" fmla="val 16199432"/>
                  <a:gd name="adj5" fmla="val 5932"/>
                </a:avLst>
              </a:prstGeom>
              <a:solidFill>
                <a:schemeClr val="bg1">
                  <a:lumMod val="65000"/>
                </a:schemeClr>
              </a:solidFill>
              <a:ln w="25400">
                <a:solidFill>
                  <a:srgbClr val="333333"/>
                </a:solidFill>
              </a:ln>
              <a:effectLst/>
            </p:spPr>
            <p:txBody>
              <a:bodyPr/>
              <a:lstStyle/>
              <a:p>
                <a:endParaRPr lang="en-CA" dirty="0"/>
              </a:p>
            </p:txBody>
          </p:sp>
          <p:sp>
            <p:nvSpPr>
              <p:cNvPr id="16" name="Circular Arrow 10"/>
              <p:cNvSpPr/>
              <p:nvPr/>
            </p:nvSpPr>
            <p:spPr>
              <a:xfrm>
                <a:off x="3044882" y="2351176"/>
                <a:ext cx="2878289" cy="2878289"/>
              </a:xfrm>
              <a:prstGeom prst="circularArrow">
                <a:avLst>
                  <a:gd name="adj1" fmla="val 5085"/>
                  <a:gd name="adj2" fmla="val 327528"/>
                  <a:gd name="adj3" fmla="val 8671970"/>
                  <a:gd name="adj4" fmla="val 1800502"/>
                  <a:gd name="adj5" fmla="val 5932"/>
                </a:avLst>
              </a:prstGeom>
              <a:solidFill>
                <a:schemeClr val="bg1">
                  <a:lumMod val="65000"/>
                </a:schemeClr>
              </a:solidFill>
              <a:ln w="25400">
                <a:solidFill>
                  <a:srgbClr val="333333"/>
                </a:solidFill>
              </a:ln>
              <a:effectLst/>
            </p:spPr>
            <p:txBody>
              <a:bodyPr/>
              <a:lstStyle/>
              <a:p>
                <a:endParaRPr lang="en-CA" dirty="0"/>
              </a:p>
            </p:txBody>
          </p:sp>
          <p:sp>
            <p:nvSpPr>
              <p:cNvPr id="17" name="Circular Arrow 21"/>
              <p:cNvSpPr/>
              <p:nvPr/>
            </p:nvSpPr>
            <p:spPr>
              <a:xfrm>
                <a:off x="2991923" y="2259867"/>
                <a:ext cx="2878289" cy="2878289"/>
              </a:xfrm>
              <a:prstGeom prst="circularArrow">
                <a:avLst>
                  <a:gd name="adj1" fmla="val 5085"/>
                  <a:gd name="adj2" fmla="val 327528"/>
                  <a:gd name="adj3" fmla="val 15873039"/>
                  <a:gd name="adj4" fmla="val 9000000"/>
                  <a:gd name="adj5" fmla="val 5932"/>
                </a:avLst>
              </a:prstGeom>
              <a:solidFill>
                <a:schemeClr val="bg1">
                  <a:lumMod val="65000"/>
                </a:schemeClr>
              </a:solidFill>
              <a:ln w="25400">
                <a:solidFill>
                  <a:srgbClr val="333333"/>
                </a:solidFill>
              </a:ln>
              <a:effectLst/>
            </p:spPr>
            <p:txBody>
              <a:bodyPr/>
              <a:lstStyle/>
              <a:p>
                <a:endParaRPr lang="en-CA" dirty="0"/>
              </a:p>
            </p:txBody>
          </p:sp>
        </p:grpSp>
        <p:sp>
          <p:nvSpPr>
            <p:cNvPr id="20" name="Rectangle 5"/>
            <p:cNvSpPr/>
            <p:nvPr/>
          </p:nvSpPr>
          <p:spPr>
            <a:xfrm>
              <a:off x="3200440" y="3038266"/>
              <a:ext cx="1313180" cy="341632"/>
            </a:xfrm>
            <a:prstGeom prst="rect">
              <a:avLst/>
            </a:prstGeom>
          </p:spPr>
          <p:txBody>
            <a:bodyPr wrap="none">
              <a:spAutoFit/>
            </a:bodyPr>
            <a:lstStyle/>
            <a:p>
              <a:pPr lvl="0" algn="ctr" defTabSz="800100">
                <a:lnSpc>
                  <a:spcPct val="90000"/>
                </a:lnSpc>
                <a:spcBef>
                  <a:spcPct val="0"/>
                </a:spcBef>
                <a:spcAft>
                  <a:spcPct val="35000"/>
                </a:spcAft>
                <a:defRPr/>
              </a:pPr>
              <a:r>
                <a:rPr lang="en-CA" b="1" kern="0" dirty="0">
                  <a:solidFill>
                    <a:srgbClr val="FFFFFF"/>
                  </a:solidFill>
                </a:rPr>
                <a:t>Document</a:t>
              </a:r>
            </a:p>
          </p:txBody>
        </p:sp>
      </p:grpSp>
      <p:sp>
        <p:nvSpPr>
          <p:cNvPr id="3" name="Rectangle 31">
            <a:extLst>
              <a:ext uri="{FF2B5EF4-FFF2-40B4-BE49-F238E27FC236}">
                <a16:creationId xmlns="" xmlns:a16="http://schemas.microsoft.com/office/drawing/2014/main" id="{325118A2-EEA3-4A6B-A371-023A8F43BA11}"/>
              </a:ext>
            </a:extLst>
          </p:cNvPr>
          <p:cNvSpPr/>
          <p:nvPr/>
        </p:nvSpPr>
        <p:spPr>
          <a:xfrm>
            <a:off x="422417" y="1339480"/>
            <a:ext cx="8289637" cy="584775"/>
          </a:xfrm>
          <a:prstGeom prst="rect">
            <a:avLst/>
          </a:prstGeom>
        </p:spPr>
        <p:txBody>
          <a:bodyPr wrap="square">
            <a:spAutoFit/>
          </a:bodyPr>
          <a:lstStyle/>
          <a:p>
            <a:r>
              <a:rPr lang="en-CA" sz="1600" dirty="0" smtClean="0"/>
              <a:t>Info-Tech’s three-step </a:t>
            </a:r>
            <a:r>
              <a:rPr lang="en-CA" sz="1600" dirty="0"/>
              <a:t>methodology </a:t>
            </a:r>
            <a:r>
              <a:rPr lang="en-CA" sz="1600" dirty="0" smtClean="0"/>
              <a:t>to better manage any organization’s budget was created after researching our most mature members.</a:t>
            </a:r>
            <a:endParaRPr lang="en-CA" sz="1600" dirty="0"/>
          </a:p>
        </p:txBody>
      </p:sp>
      <p:sp>
        <p:nvSpPr>
          <p:cNvPr id="18" name="Rectangle 32">
            <a:extLst>
              <a:ext uri="{FF2B5EF4-FFF2-40B4-BE49-F238E27FC236}">
                <a16:creationId xmlns="" xmlns:a16="http://schemas.microsoft.com/office/drawing/2014/main" id="{EA8D6937-B659-4287-BBAC-050DBFDEBFEE}"/>
              </a:ext>
            </a:extLst>
          </p:cNvPr>
          <p:cNvSpPr/>
          <p:nvPr/>
        </p:nvSpPr>
        <p:spPr>
          <a:xfrm>
            <a:off x="4064630" y="2170477"/>
            <a:ext cx="5079369" cy="3801041"/>
          </a:xfrm>
          <a:prstGeom prst="rect">
            <a:avLst/>
          </a:prstGeom>
        </p:spPr>
        <p:txBody>
          <a:bodyPr wrap="square">
            <a:spAutoFit/>
          </a:bodyPr>
          <a:lstStyle/>
          <a:p>
            <a:pPr>
              <a:spcAft>
                <a:spcPts val="600"/>
              </a:spcAft>
              <a:defRPr/>
            </a:pPr>
            <a:r>
              <a:rPr lang="en-CA" sz="1600" b="1" dirty="0"/>
              <a:t>Document</a:t>
            </a:r>
          </a:p>
          <a:p>
            <a:pPr>
              <a:spcAft>
                <a:spcPts val="600"/>
              </a:spcAft>
              <a:defRPr/>
            </a:pPr>
            <a:r>
              <a:rPr lang="en-CA" sz="1400" dirty="0"/>
              <a:t>Formally record your planned budget and your actual expenditures</a:t>
            </a:r>
            <a:r>
              <a:rPr lang="en-CA" sz="1400" dirty="0" smtClean="0"/>
              <a:t>. This will result in timely and accurate expense documentation, as well as the ability to link IT expenses to the business value they provide.</a:t>
            </a:r>
            <a:endParaRPr lang="en-CA" sz="1400" dirty="0"/>
          </a:p>
          <a:p>
            <a:pPr>
              <a:spcAft>
                <a:spcPts val="600"/>
              </a:spcAft>
              <a:defRPr/>
            </a:pPr>
            <a:endParaRPr lang="en-CA" sz="1600" dirty="0"/>
          </a:p>
          <a:p>
            <a:pPr>
              <a:spcAft>
                <a:spcPts val="600"/>
              </a:spcAft>
              <a:defRPr/>
            </a:pPr>
            <a:r>
              <a:rPr lang="en-CA" sz="1600" b="1" dirty="0"/>
              <a:t>Track</a:t>
            </a:r>
          </a:p>
          <a:p>
            <a:pPr>
              <a:spcAft>
                <a:spcPts val="600"/>
              </a:spcAft>
              <a:defRPr/>
            </a:pPr>
            <a:r>
              <a:rPr lang="en-CA" sz="1400" dirty="0"/>
              <a:t>Monitor the variance between your planned budget and actual expenditures</a:t>
            </a:r>
            <a:r>
              <a:rPr lang="en-CA" sz="1400" dirty="0" smtClean="0"/>
              <a:t>. This ensures a comprehensive understanding of exactly how your expenses line up with your projected budget.</a:t>
            </a:r>
            <a:endParaRPr lang="en-CA" sz="1400" dirty="0"/>
          </a:p>
          <a:p>
            <a:pPr>
              <a:spcAft>
                <a:spcPts val="600"/>
              </a:spcAft>
              <a:defRPr/>
            </a:pPr>
            <a:endParaRPr lang="en-CA" sz="1600" dirty="0"/>
          </a:p>
          <a:p>
            <a:pPr>
              <a:spcAft>
                <a:spcPts val="600"/>
              </a:spcAft>
              <a:defRPr/>
            </a:pPr>
            <a:r>
              <a:rPr lang="en-CA" sz="1600" b="1" dirty="0"/>
              <a:t>Control</a:t>
            </a:r>
          </a:p>
          <a:p>
            <a:pPr>
              <a:spcAft>
                <a:spcPts val="600"/>
              </a:spcAft>
              <a:defRPr/>
            </a:pPr>
            <a:r>
              <a:rPr lang="en-CA" sz="1400" dirty="0"/>
              <a:t>Respond to variances to ensure you meet your budget </a:t>
            </a:r>
            <a:r>
              <a:rPr lang="en-CA" sz="1400" dirty="0" smtClean="0"/>
              <a:t>goals and come in on budget at year end.</a:t>
            </a:r>
            <a:endParaRPr lang="en-US" sz="1200" dirty="0"/>
          </a:p>
        </p:txBody>
      </p:sp>
    </p:spTree>
    <p:extLst>
      <p:ext uri="{BB962C8B-B14F-4D97-AF65-F5344CB8AC3E}">
        <p14:creationId xmlns:p14="http://schemas.microsoft.com/office/powerpoint/2010/main" val="4257316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1934</Words>
  <Application>Microsoft Office PowerPoint</Application>
  <PresentationFormat>On-screen Show (4:3)</PresentationFormat>
  <Paragraphs>186</Paragraphs>
  <Slides>13</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Slide Titles</vt:lpstr>
      </vt:variant>
      <vt:variant>
        <vt:i4>13</vt:i4>
      </vt:variant>
      <vt:variant>
        <vt:lpstr>Custom Shows</vt:lpstr>
      </vt:variant>
      <vt:variant>
        <vt:i4>1</vt:i4>
      </vt:variant>
    </vt:vector>
  </HeadingPairs>
  <TitlesOfParts>
    <vt:vector size="23" baseType="lpstr">
      <vt:lpstr>Arial</vt:lpstr>
      <vt:lpstr>Calibri</vt:lpstr>
      <vt:lpstr>Georgia</vt:lpstr>
      <vt:lpstr>Open Sans</vt:lpstr>
      <vt:lpstr>Roboto Black</vt:lpstr>
      <vt:lpstr>Roboto Regular</vt:lpstr>
      <vt:lpstr>Roboto Slab Bold</vt:lpstr>
      <vt:lpstr>Wingdings</vt:lpstr>
      <vt:lpstr>Theme1</vt:lpstr>
      <vt:lpstr>PowerPoint Presentation</vt:lpstr>
      <vt:lpstr>PowerPoint Presentation</vt:lpstr>
      <vt:lpstr>Our understanding of the problem</vt:lpstr>
      <vt:lpstr>Executive summary</vt:lpstr>
      <vt:lpstr>PowerPoint Presentation</vt:lpstr>
      <vt:lpstr>This blueprint serves as a follow up to the Build an IT Budget That Demonstrates Value Delivery blueprint</vt:lpstr>
      <vt:lpstr>Effective management of your budget is key to business satisfaction with IT</vt:lpstr>
      <vt:lpstr>The three most common challenges faced by CIOs when managing their IT budgets</vt:lpstr>
      <vt:lpstr>Here is how Info-Tech can help </vt:lpstr>
      <vt:lpstr>Use these icons to help direct you as you navigate this research </vt:lpstr>
      <vt:lpstr>Info-Tech offers various levels of support to best suit your needs</vt:lpstr>
      <vt:lpstr>Manage an IT Budget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2018-04-18T20:21:56Z</dcterms:created>
  <dcterms:modified xsi:type="dcterms:W3CDTF">2018-04-18T20:22:41Z</dcterms:modified>
</cp:coreProperties>
</file>