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86" r:id="rId2"/>
  </p:sldMasterIdLst>
  <p:notesMasterIdLst>
    <p:notesMasterId r:id="rId15"/>
  </p:notesMasterIdLst>
  <p:handoutMasterIdLst>
    <p:handoutMasterId r:id="rId16"/>
  </p:handoutMasterIdLst>
  <p:sldIdLst>
    <p:sldId id="278" r:id="rId3"/>
    <p:sldId id="484" r:id="rId4"/>
    <p:sldId id="403" r:id="rId5"/>
    <p:sldId id="399" r:id="rId6"/>
    <p:sldId id="515" r:id="rId7"/>
    <p:sldId id="512" r:id="rId8"/>
    <p:sldId id="513" r:id="rId9"/>
    <p:sldId id="514" r:id="rId10"/>
    <p:sldId id="516" r:id="rId11"/>
    <p:sldId id="426" r:id="rId12"/>
    <p:sldId id="410" r:id="rId13"/>
    <p:sldId id="517" r:id="rId14"/>
  </p:sldIdLst>
  <p:sldSz cx="9144000" cy="6858000" type="screen4x3"/>
  <p:notesSz cx="6858000" cy="9144000"/>
  <p:custShowLst>
    <p:custShow name="Custom Show 1" id="0">
      <p:sldLst>
        <p:sld r:id="rId3"/>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9E36"/>
    <a:srgbClr val="E1B500"/>
    <a:srgbClr val="008000"/>
    <a:srgbClr val="A24130"/>
    <a:srgbClr val="FFFFFF"/>
    <a:srgbClr val="63A751"/>
    <a:srgbClr val="7F919F"/>
    <a:srgbClr val="989EA6"/>
    <a:srgbClr val="365D7E"/>
    <a:srgbClr val="243F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971" autoAdjust="0"/>
    <p:restoredTop sz="96000" autoAdjust="0"/>
  </p:normalViewPr>
  <p:slideViewPr>
    <p:cSldViewPr snapToGrid="0">
      <p:cViewPr varScale="1">
        <p:scale>
          <a:sx n="86" d="100"/>
          <a:sy n="86" d="100"/>
        </p:scale>
        <p:origin x="1958" y="58"/>
      </p:cViewPr>
      <p:guideLst/>
    </p:cSldViewPr>
  </p:slideViewPr>
  <p:outlineViewPr>
    <p:cViewPr>
      <p:scale>
        <a:sx n="33" d="100"/>
        <a:sy n="33" d="100"/>
      </p:scale>
      <p:origin x="0" y="-913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63"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image" Target="../media/image18.jpg"/><Relationship Id="rId4" Type="http://schemas.openxmlformats.org/officeDocument/2006/relationships/image" Target="../media/image21.jpg"/></Relationships>
</file>

<file path=ppt/diagrams/_rels/drawing1.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image" Target="../media/image18.jpg"/><Relationship Id="rId4" Type="http://schemas.openxmlformats.org/officeDocument/2006/relationships/image" Target="../media/image21.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36D668-EE4A-49D7-8FB7-E80D1CA9EEA5}"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CA"/>
        </a:p>
      </dgm:t>
    </dgm:pt>
    <dgm:pt modelId="{F94226B2-7771-473E-86D0-4B3203970FAD}">
      <dgm:prSet phldrT="[Text]"/>
      <dgm:spPr/>
      <dgm:t>
        <a:bodyPr/>
        <a:lstStyle/>
        <a:p>
          <a:r>
            <a:rPr lang="en-CA" b="1" dirty="0"/>
            <a:t>Improve resource allocation and reduce costs </a:t>
          </a:r>
          <a:r>
            <a:rPr lang="en-CA" dirty="0"/>
            <a:t>– Outsourcing certain responsibilities will allow you to reallocate your current resources and expertise more efficiently, and potentially save costs.  </a:t>
          </a:r>
        </a:p>
      </dgm:t>
    </dgm:pt>
    <dgm:pt modelId="{5AF22AEF-E61D-433C-9442-842C72E8AD9F}" type="parTrans" cxnId="{8492FDF5-77D3-4EB6-A7E2-B2F9E3791AB7}">
      <dgm:prSet/>
      <dgm:spPr/>
      <dgm:t>
        <a:bodyPr/>
        <a:lstStyle/>
        <a:p>
          <a:endParaRPr lang="en-CA"/>
        </a:p>
      </dgm:t>
    </dgm:pt>
    <dgm:pt modelId="{59B03E15-5E42-4645-A849-9EE7E7D4F8EF}" type="sibTrans" cxnId="{8492FDF5-77D3-4EB6-A7E2-B2F9E3791AB7}">
      <dgm:prSet/>
      <dgm:spPr/>
      <dgm:t>
        <a:bodyPr/>
        <a:lstStyle/>
        <a:p>
          <a:endParaRPr lang="en-CA"/>
        </a:p>
      </dgm:t>
    </dgm:pt>
    <dgm:pt modelId="{E8DA7194-2409-40EF-9CFA-A890ACD4E95A}">
      <dgm:prSet phldrT="[Text]"/>
      <dgm:spPr/>
      <dgm:t>
        <a:bodyPr/>
        <a:lstStyle/>
        <a:p>
          <a:r>
            <a:rPr lang="en-CA" b="1" dirty="0"/>
            <a:t>Increase your monitoring and alerting to 24/7/365 </a:t>
          </a:r>
          <a:r>
            <a:rPr lang="en-CA" dirty="0"/>
            <a:t>– Currently, most organizations are only able to monitor their SOC from 9-5, however, </a:t>
          </a:r>
          <a:r>
            <a:rPr lang="en-CA" dirty="0" smtClean="0"/>
            <a:t>third-party providers (third-PPs) </a:t>
          </a:r>
          <a:r>
            <a:rPr lang="en-CA" dirty="0"/>
            <a:t>can offer you 24/7/365 coverage so you know what's going on at all times. </a:t>
          </a:r>
        </a:p>
      </dgm:t>
    </dgm:pt>
    <dgm:pt modelId="{BD724AAD-36E0-49E6-B2E7-3B99D4F090ED}" type="parTrans" cxnId="{04610EDD-FEA4-45E4-BA08-92E60E4278A4}">
      <dgm:prSet/>
      <dgm:spPr/>
      <dgm:t>
        <a:bodyPr/>
        <a:lstStyle/>
        <a:p>
          <a:endParaRPr lang="en-CA"/>
        </a:p>
      </dgm:t>
    </dgm:pt>
    <dgm:pt modelId="{2E1D6BDB-C8A0-44C3-86AC-E1DE583FFC08}" type="sibTrans" cxnId="{04610EDD-FEA4-45E4-BA08-92E60E4278A4}">
      <dgm:prSet/>
      <dgm:spPr/>
      <dgm:t>
        <a:bodyPr/>
        <a:lstStyle/>
        <a:p>
          <a:endParaRPr lang="en-CA"/>
        </a:p>
      </dgm:t>
    </dgm:pt>
    <dgm:pt modelId="{171549D3-E490-462B-A0EB-2EB7A84DADE0}">
      <dgm:prSet phldrT="[Text]"/>
      <dgm:spPr/>
      <dgm:t>
        <a:bodyPr/>
        <a:lstStyle/>
        <a:p>
          <a:r>
            <a:rPr lang="en-CA" b="1" dirty="0"/>
            <a:t>Gain the skills/expertise you are missing </a:t>
          </a:r>
          <a:r>
            <a:rPr lang="en-CA" dirty="0"/>
            <a:t>– Rather than having to hire experienced external employees or retrain current ones, </a:t>
          </a:r>
          <a:r>
            <a:rPr lang="en-CA" dirty="0" smtClean="0"/>
            <a:t>third-PPs </a:t>
          </a:r>
          <a:r>
            <a:rPr lang="en-CA" dirty="0"/>
            <a:t>can </a:t>
          </a:r>
          <a:r>
            <a:rPr lang="en-CA" dirty="0" smtClean="0"/>
            <a:t>offer </a:t>
          </a:r>
          <a:r>
            <a:rPr lang="en-CA" dirty="0"/>
            <a:t>a wide range of expertise and skills to fill the </a:t>
          </a:r>
          <a:r>
            <a:rPr lang="en-CA" dirty="0" smtClean="0"/>
            <a:t>gaps. </a:t>
          </a:r>
          <a:endParaRPr lang="en-CA" dirty="0"/>
        </a:p>
      </dgm:t>
    </dgm:pt>
    <dgm:pt modelId="{35316902-68E0-44D3-823E-E0D03B863BA3}" type="parTrans" cxnId="{47DFCF6D-9F61-4881-83B9-CE825DD9746A}">
      <dgm:prSet/>
      <dgm:spPr/>
      <dgm:t>
        <a:bodyPr/>
        <a:lstStyle/>
        <a:p>
          <a:endParaRPr lang="en-CA"/>
        </a:p>
      </dgm:t>
    </dgm:pt>
    <dgm:pt modelId="{A6B5A9E5-6E51-4291-BC32-4E7FF4257345}" type="sibTrans" cxnId="{47DFCF6D-9F61-4881-83B9-CE825DD9746A}">
      <dgm:prSet/>
      <dgm:spPr/>
      <dgm:t>
        <a:bodyPr/>
        <a:lstStyle/>
        <a:p>
          <a:endParaRPr lang="en-CA"/>
        </a:p>
      </dgm:t>
    </dgm:pt>
    <dgm:pt modelId="{A085F67C-F584-466D-8909-1095E2256F34}">
      <dgm:prSet/>
      <dgm:spPr/>
      <dgm:t>
        <a:bodyPr/>
        <a:lstStyle/>
        <a:p>
          <a:r>
            <a:rPr lang="en-CA" b="1" dirty="0"/>
            <a:t>Obtain </a:t>
          </a:r>
          <a:r>
            <a:rPr lang="en-CA" b="1" dirty="0" smtClean="0"/>
            <a:t>third-party </a:t>
          </a:r>
          <a:r>
            <a:rPr lang="en-CA" b="1" dirty="0"/>
            <a:t>support when needed </a:t>
          </a:r>
          <a:r>
            <a:rPr lang="en-CA" dirty="0"/>
            <a:t>– Most </a:t>
          </a:r>
          <a:r>
            <a:rPr lang="en-CA" dirty="0" smtClean="0"/>
            <a:t>third-PPs </a:t>
          </a:r>
          <a:r>
            <a:rPr lang="en-CA" dirty="0"/>
            <a:t>will offer you other support such as threat intelligence, remediation, and training. These are great services </a:t>
          </a:r>
          <a:r>
            <a:rPr lang="en-CA" dirty="0" smtClean="0"/>
            <a:t>that boost </a:t>
          </a:r>
          <a:r>
            <a:rPr lang="en-CA" dirty="0"/>
            <a:t>your security posture.</a:t>
          </a:r>
        </a:p>
      </dgm:t>
    </dgm:pt>
    <dgm:pt modelId="{A2B690EE-2445-4A80-A23B-8675028CD7CE}" type="parTrans" cxnId="{D9E9924C-D27D-4EFA-B7D3-BD50170168D2}">
      <dgm:prSet/>
      <dgm:spPr/>
      <dgm:t>
        <a:bodyPr/>
        <a:lstStyle/>
        <a:p>
          <a:endParaRPr lang="en-CA"/>
        </a:p>
      </dgm:t>
    </dgm:pt>
    <dgm:pt modelId="{FE0853D6-9FF9-42B4-95DB-BDDF40A6E66E}" type="sibTrans" cxnId="{D9E9924C-D27D-4EFA-B7D3-BD50170168D2}">
      <dgm:prSet/>
      <dgm:spPr/>
      <dgm:t>
        <a:bodyPr/>
        <a:lstStyle/>
        <a:p>
          <a:endParaRPr lang="en-CA"/>
        </a:p>
      </dgm:t>
    </dgm:pt>
    <dgm:pt modelId="{8F65C4C0-1D50-4606-9D44-83FBC67F7187}" type="pres">
      <dgm:prSet presAssocID="{0036D668-EE4A-49D7-8FB7-E80D1CA9EEA5}" presName="linearFlow" presStyleCnt="0">
        <dgm:presLayoutVars>
          <dgm:dir/>
          <dgm:resizeHandles val="exact"/>
        </dgm:presLayoutVars>
      </dgm:prSet>
      <dgm:spPr/>
      <dgm:t>
        <a:bodyPr/>
        <a:lstStyle/>
        <a:p>
          <a:endParaRPr lang="en-US"/>
        </a:p>
      </dgm:t>
    </dgm:pt>
    <dgm:pt modelId="{02D77948-F660-4E23-B243-FFE2FE02C98C}" type="pres">
      <dgm:prSet presAssocID="{F94226B2-7771-473E-86D0-4B3203970FAD}" presName="composite" presStyleCnt="0"/>
      <dgm:spPr/>
    </dgm:pt>
    <dgm:pt modelId="{F990F1B0-A528-423F-B074-AF102ECACBD0}" type="pres">
      <dgm:prSet presAssocID="{F94226B2-7771-473E-86D0-4B3203970FAD}" presName="imgShp" presStyleLbl="fgImgPlace1" presStyleIdx="0" presStyleCnt="4"/>
      <dgm:spPr>
        <a:blipFill rotWithShape="1">
          <a:blip xmlns:r="http://schemas.openxmlformats.org/officeDocument/2006/relationships" r:embed="rId1"/>
          <a:stretch>
            <a:fillRect/>
          </a:stretch>
        </a:blipFill>
      </dgm:spPr>
      <dgm:t>
        <a:bodyPr/>
        <a:lstStyle/>
        <a:p>
          <a:endParaRPr lang="en-US"/>
        </a:p>
      </dgm:t>
    </dgm:pt>
    <dgm:pt modelId="{D5B97591-1859-4770-9B77-B0007F17C554}" type="pres">
      <dgm:prSet presAssocID="{F94226B2-7771-473E-86D0-4B3203970FAD}" presName="txShp" presStyleLbl="node1" presStyleIdx="0" presStyleCnt="4">
        <dgm:presLayoutVars>
          <dgm:bulletEnabled val="1"/>
        </dgm:presLayoutVars>
      </dgm:prSet>
      <dgm:spPr/>
      <dgm:t>
        <a:bodyPr/>
        <a:lstStyle/>
        <a:p>
          <a:endParaRPr lang="en-US"/>
        </a:p>
      </dgm:t>
    </dgm:pt>
    <dgm:pt modelId="{FF8D2D8F-80DF-4DAE-9E59-6D6343108D04}" type="pres">
      <dgm:prSet presAssocID="{59B03E15-5E42-4645-A849-9EE7E7D4F8EF}" presName="spacing" presStyleCnt="0"/>
      <dgm:spPr/>
    </dgm:pt>
    <dgm:pt modelId="{01FE0EB0-98AD-49E2-9C02-E79EBC35F671}" type="pres">
      <dgm:prSet presAssocID="{E8DA7194-2409-40EF-9CFA-A890ACD4E95A}" presName="composite" presStyleCnt="0"/>
      <dgm:spPr/>
    </dgm:pt>
    <dgm:pt modelId="{C350D184-3E3D-4C3C-B260-4F09341209E6}" type="pres">
      <dgm:prSet presAssocID="{E8DA7194-2409-40EF-9CFA-A890ACD4E95A}" presName="imgShp" presStyleLbl="fgImgPlace1" presStyleIdx="1" presStyleCnt="4"/>
      <dgm:spPr>
        <a:blipFill dpi="0" rotWithShape="1">
          <a:blip xmlns:r="http://schemas.openxmlformats.org/officeDocument/2006/relationships" r:embed="rId2"/>
          <a:srcRect/>
          <a:stretch>
            <a:fillRect l="-26339" t="-23216" r="-26584" b="-29707"/>
          </a:stretch>
        </a:blipFill>
      </dgm:spPr>
      <dgm:t>
        <a:bodyPr/>
        <a:lstStyle/>
        <a:p>
          <a:endParaRPr lang="en-US"/>
        </a:p>
      </dgm:t>
    </dgm:pt>
    <dgm:pt modelId="{195BAB6F-6BCA-4EBB-9D02-39A4343D5C4E}" type="pres">
      <dgm:prSet presAssocID="{E8DA7194-2409-40EF-9CFA-A890ACD4E95A}" presName="txShp" presStyleLbl="node1" presStyleIdx="1" presStyleCnt="4">
        <dgm:presLayoutVars>
          <dgm:bulletEnabled val="1"/>
        </dgm:presLayoutVars>
      </dgm:prSet>
      <dgm:spPr/>
      <dgm:t>
        <a:bodyPr/>
        <a:lstStyle/>
        <a:p>
          <a:endParaRPr lang="en-US"/>
        </a:p>
      </dgm:t>
    </dgm:pt>
    <dgm:pt modelId="{C7FB510C-AD4F-40C1-98EC-6603AA6D3B9E}" type="pres">
      <dgm:prSet presAssocID="{2E1D6BDB-C8A0-44C3-86AC-E1DE583FFC08}" presName="spacing" presStyleCnt="0"/>
      <dgm:spPr/>
    </dgm:pt>
    <dgm:pt modelId="{1AD2746A-EC3F-4C9F-8668-663FC9A9544F}" type="pres">
      <dgm:prSet presAssocID="{171549D3-E490-462B-A0EB-2EB7A84DADE0}" presName="composite" presStyleCnt="0"/>
      <dgm:spPr/>
    </dgm:pt>
    <dgm:pt modelId="{4CD5CF92-C761-4B8E-9E51-C0E1FCEF86E6}" type="pres">
      <dgm:prSet presAssocID="{171549D3-E490-462B-A0EB-2EB7A84DADE0}" presName="imgShp" presStyleLbl="fgImgPlace1" presStyleIdx="2" presStyleCnt="4"/>
      <dgm:spPr>
        <a:blipFill rotWithShape="1">
          <a:blip xmlns:r="http://schemas.openxmlformats.org/officeDocument/2006/relationships" r:embed="rId3"/>
          <a:stretch>
            <a:fillRect/>
          </a:stretch>
        </a:blipFill>
      </dgm:spPr>
      <dgm:t>
        <a:bodyPr/>
        <a:lstStyle/>
        <a:p>
          <a:endParaRPr lang="en-US"/>
        </a:p>
      </dgm:t>
    </dgm:pt>
    <dgm:pt modelId="{05822418-A8C7-413F-A939-626E06EBE6BC}" type="pres">
      <dgm:prSet presAssocID="{171549D3-E490-462B-A0EB-2EB7A84DADE0}" presName="txShp" presStyleLbl="node1" presStyleIdx="2" presStyleCnt="4">
        <dgm:presLayoutVars>
          <dgm:bulletEnabled val="1"/>
        </dgm:presLayoutVars>
      </dgm:prSet>
      <dgm:spPr/>
      <dgm:t>
        <a:bodyPr/>
        <a:lstStyle/>
        <a:p>
          <a:endParaRPr lang="en-US"/>
        </a:p>
      </dgm:t>
    </dgm:pt>
    <dgm:pt modelId="{B054B7D1-AF0A-4F75-A06C-6CB9D1C9E8E4}" type="pres">
      <dgm:prSet presAssocID="{A6B5A9E5-6E51-4291-BC32-4E7FF4257345}" presName="spacing" presStyleCnt="0"/>
      <dgm:spPr/>
    </dgm:pt>
    <dgm:pt modelId="{5F66EDE3-47DA-462E-9F60-4E15DE3F0793}" type="pres">
      <dgm:prSet presAssocID="{A085F67C-F584-466D-8909-1095E2256F34}" presName="composite" presStyleCnt="0"/>
      <dgm:spPr/>
    </dgm:pt>
    <dgm:pt modelId="{EE863B7B-B7D4-4193-B3CE-6004AF92AAE2}" type="pres">
      <dgm:prSet presAssocID="{A085F67C-F584-466D-8909-1095E2256F34}" presName="imgShp" presStyleLbl="fgImgPlace1" presStyleIdx="3" presStyleCnt="4"/>
      <dgm:spPr>
        <a:blipFill rotWithShape="1">
          <a:blip xmlns:r="http://schemas.openxmlformats.org/officeDocument/2006/relationships" r:embed="rId4"/>
          <a:stretch>
            <a:fillRect/>
          </a:stretch>
        </a:blipFill>
      </dgm:spPr>
      <dgm:t>
        <a:bodyPr/>
        <a:lstStyle/>
        <a:p>
          <a:endParaRPr lang="en-US"/>
        </a:p>
      </dgm:t>
    </dgm:pt>
    <dgm:pt modelId="{B8884763-0E08-43A6-B252-C7AD6F5EB941}" type="pres">
      <dgm:prSet presAssocID="{A085F67C-F584-466D-8909-1095E2256F34}" presName="txShp" presStyleLbl="node1" presStyleIdx="3" presStyleCnt="4">
        <dgm:presLayoutVars>
          <dgm:bulletEnabled val="1"/>
        </dgm:presLayoutVars>
      </dgm:prSet>
      <dgm:spPr/>
      <dgm:t>
        <a:bodyPr/>
        <a:lstStyle/>
        <a:p>
          <a:endParaRPr lang="en-US"/>
        </a:p>
      </dgm:t>
    </dgm:pt>
  </dgm:ptLst>
  <dgm:cxnLst>
    <dgm:cxn modelId="{698C9DA4-50C8-4BD9-A4BF-AE82168F38B0}" type="presOf" srcId="{A085F67C-F584-466D-8909-1095E2256F34}" destId="{B8884763-0E08-43A6-B252-C7AD6F5EB941}" srcOrd="0" destOrd="0" presId="urn:microsoft.com/office/officeart/2005/8/layout/vList3"/>
    <dgm:cxn modelId="{D22D3B21-3DEA-41DD-BC96-2EA74252F34A}" type="presOf" srcId="{0036D668-EE4A-49D7-8FB7-E80D1CA9EEA5}" destId="{8F65C4C0-1D50-4606-9D44-83FBC67F7187}" srcOrd="0" destOrd="0" presId="urn:microsoft.com/office/officeart/2005/8/layout/vList3"/>
    <dgm:cxn modelId="{D9E9924C-D27D-4EFA-B7D3-BD50170168D2}" srcId="{0036D668-EE4A-49D7-8FB7-E80D1CA9EEA5}" destId="{A085F67C-F584-466D-8909-1095E2256F34}" srcOrd="3" destOrd="0" parTransId="{A2B690EE-2445-4A80-A23B-8675028CD7CE}" sibTransId="{FE0853D6-9FF9-42B4-95DB-BDDF40A6E66E}"/>
    <dgm:cxn modelId="{82D564BB-1B0F-4AD4-9984-175D960B8F80}" type="presOf" srcId="{E8DA7194-2409-40EF-9CFA-A890ACD4E95A}" destId="{195BAB6F-6BCA-4EBB-9D02-39A4343D5C4E}" srcOrd="0" destOrd="0" presId="urn:microsoft.com/office/officeart/2005/8/layout/vList3"/>
    <dgm:cxn modelId="{47DFCF6D-9F61-4881-83B9-CE825DD9746A}" srcId="{0036D668-EE4A-49D7-8FB7-E80D1CA9EEA5}" destId="{171549D3-E490-462B-A0EB-2EB7A84DADE0}" srcOrd="2" destOrd="0" parTransId="{35316902-68E0-44D3-823E-E0D03B863BA3}" sibTransId="{A6B5A9E5-6E51-4291-BC32-4E7FF4257345}"/>
    <dgm:cxn modelId="{04610EDD-FEA4-45E4-BA08-92E60E4278A4}" srcId="{0036D668-EE4A-49D7-8FB7-E80D1CA9EEA5}" destId="{E8DA7194-2409-40EF-9CFA-A890ACD4E95A}" srcOrd="1" destOrd="0" parTransId="{BD724AAD-36E0-49E6-B2E7-3B99D4F090ED}" sibTransId="{2E1D6BDB-C8A0-44C3-86AC-E1DE583FFC08}"/>
    <dgm:cxn modelId="{AAE88F9D-2B0E-4C4F-98B2-B52D8A80A42F}" type="presOf" srcId="{171549D3-E490-462B-A0EB-2EB7A84DADE0}" destId="{05822418-A8C7-413F-A939-626E06EBE6BC}" srcOrd="0" destOrd="0" presId="urn:microsoft.com/office/officeart/2005/8/layout/vList3"/>
    <dgm:cxn modelId="{8492FDF5-77D3-4EB6-A7E2-B2F9E3791AB7}" srcId="{0036D668-EE4A-49D7-8FB7-E80D1CA9EEA5}" destId="{F94226B2-7771-473E-86D0-4B3203970FAD}" srcOrd="0" destOrd="0" parTransId="{5AF22AEF-E61D-433C-9442-842C72E8AD9F}" sibTransId="{59B03E15-5E42-4645-A849-9EE7E7D4F8EF}"/>
    <dgm:cxn modelId="{69FD4966-E82B-4B1C-924D-7509F78D15E0}" type="presOf" srcId="{F94226B2-7771-473E-86D0-4B3203970FAD}" destId="{D5B97591-1859-4770-9B77-B0007F17C554}" srcOrd="0" destOrd="0" presId="urn:microsoft.com/office/officeart/2005/8/layout/vList3"/>
    <dgm:cxn modelId="{9758E0AB-B400-402F-813B-9B053D8B2421}" type="presParOf" srcId="{8F65C4C0-1D50-4606-9D44-83FBC67F7187}" destId="{02D77948-F660-4E23-B243-FFE2FE02C98C}" srcOrd="0" destOrd="0" presId="urn:microsoft.com/office/officeart/2005/8/layout/vList3"/>
    <dgm:cxn modelId="{928180FD-B834-49E0-B9ED-DC90850EB427}" type="presParOf" srcId="{02D77948-F660-4E23-B243-FFE2FE02C98C}" destId="{F990F1B0-A528-423F-B074-AF102ECACBD0}" srcOrd="0" destOrd="0" presId="urn:microsoft.com/office/officeart/2005/8/layout/vList3"/>
    <dgm:cxn modelId="{D01440BC-90FF-491E-9B6E-B62E69A11CA7}" type="presParOf" srcId="{02D77948-F660-4E23-B243-FFE2FE02C98C}" destId="{D5B97591-1859-4770-9B77-B0007F17C554}" srcOrd="1" destOrd="0" presId="urn:microsoft.com/office/officeart/2005/8/layout/vList3"/>
    <dgm:cxn modelId="{2632CE5B-50EC-45B8-80AB-034E28BD8205}" type="presParOf" srcId="{8F65C4C0-1D50-4606-9D44-83FBC67F7187}" destId="{FF8D2D8F-80DF-4DAE-9E59-6D6343108D04}" srcOrd="1" destOrd="0" presId="urn:microsoft.com/office/officeart/2005/8/layout/vList3"/>
    <dgm:cxn modelId="{0E14F58B-3D54-458A-AF21-B75DA8A6AE97}" type="presParOf" srcId="{8F65C4C0-1D50-4606-9D44-83FBC67F7187}" destId="{01FE0EB0-98AD-49E2-9C02-E79EBC35F671}" srcOrd="2" destOrd="0" presId="urn:microsoft.com/office/officeart/2005/8/layout/vList3"/>
    <dgm:cxn modelId="{F8A66DA9-39EB-4825-9F7F-1A55828CB870}" type="presParOf" srcId="{01FE0EB0-98AD-49E2-9C02-E79EBC35F671}" destId="{C350D184-3E3D-4C3C-B260-4F09341209E6}" srcOrd="0" destOrd="0" presId="urn:microsoft.com/office/officeart/2005/8/layout/vList3"/>
    <dgm:cxn modelId="{F4E9D0AC-6B45-4896-B5C8-EC99366A9BBD}" type="presParOf" srcId="{01FE0EB0-98AD-49E2-9C02-E79EBC35F671}" destId="{195BAB6F-6BCA-4EBB-9D02-39A4343D5C4E}" srcOrd="1" destOrd="0" presId="urn:microsoft.com/office/officeart/2005/8/layout/vList3"/>
    <dgm:cxn modelId="{D826BB61-8FD1-4752-9A8E-AB197075C693}" type="presParOf" srcId="{8F65C4C0-1D50-4606-9D44-83FBC67F7187}" destId="{C7FB510C-AD4F-40C1-98EC-6603AA6D3B9E}" srcOrd="3" destOrd="0" presId="urn:microsoft.com/office/officeart/2005/8/layout/vList3"/>
    <dgm:cxn modelId="{3D6E6E0E-6E3C-4B47-A83A-1C6A902545D8}" type="presParOf" srcId="{8F65C4C0-1D50-4606-9D44-83FBC67F7187}" destId="{1AD2746A-EC3F-4C9F-8668-663FC9A9544F}" srcOrd="4" destOrd="0" presId="urn:microsoft.com/office/officeart/2005/8/layout/vList3"/>
    <dgm:cxn modelId="{90CC571D-ABC3-4E6F-8362-E757A09D7ECA}" type="presParOf" srcId="{1AD2746A-EC3F-4C9F-8668-663FC9A9544F}" destId="{4CD5CF92-C761-4B8E-9E51-C0E1FCEF86E6}" srcOrd="0" destOrd="0" presId="urn:microsoft.com/office/officeart/2005/8/layout/vList3"/>
    <dgm:cxn modelId="{9FCF6EFB-FEEA-4748-BF25-8F053CCC73C6}" type="presParOf" srcId="{1AD2746A-EC3F-4C9F-8668-663FC9A9544F}" destId="{05822418-A8C7-413F-A939-626E06EBE6BC}" srcOrd="1" destOrd="0" presId="urn:microsoft.com/office/officeart/2005/8/layout/vList3"/>
    <dgm:cxn modelId="{7FFD3707-0355-4B37-8FD0-84AD12485CF2}" type="presParOf" srcId="{8F65C4C0-1D50-4606-9D44-83FBC67F7187}" destId="{B054B7D1-AF0A-4F75-A06C-6CB9D1C9E8E4}" srcOrd="5" destOrd="0" presId="urn:microsoft.com/office/officeart/2005/8/layout/vList3"/>
    <dgm:cxn modelId="{37E5D84D-84C0-439B-B919-1FBEA423B0A7}" type="presParOf" srcId="{8F65C4C0-1D50-4606-9D44-83FBC67F7187}" destId="{5F66EDE3-47DA-462E-9F60-4E15DE3F0793}" srcOrd="6" destOrd="0" presId="urn:microsoft.com/office/officeart/2005/8/layout/vList3"/>
    <dgm:cxn modelId="{B6640D88-9B70-4338-8876-22100975B415}" type="presParOf" srcId="{5F66EDE3-47DA-462E-9F60-4E15DE3F0793}" destId="{EE863B7B-B7D4-4193-B3CE-6004AF92AAE2}" srcOrd="0" destOrd="0" presId="urn:microsoft.com/office/officeart/2005/8/layout/vList3"/>
    <dgm:cxn modelId="{CF536E90-F21A-47C2-A3AA-575FE1DA2250}" type="presParOf" srcId="{5F66EDE3-47DA-462E-9F60-4E15DE3F0793}" destId="{B8884763-0E08-43A6-B252-C7AD6F5EB94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B1792D-4E57-4172-9395-F87FB2C2380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CA"/>
        </a:p>
      </dgm:t>
    </dgm:pt>
    <dgm:pt modelId="{60C6059C-04A2-4A65-BC78-2BDECD1FB92B}">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CA" sz="1600" dirty="0"/>
            <a:t>Cost of Outsourcing</a:t>
          </a:r>
        </a:p>
      </dgm:t>
    </dgm:pt>
    <dgm:pt modelId="{CF20CC68-23CE-4251-8738-5F316FCB983D}" type="parTrans" cxnId="{A7E74388-14BD-4FDC-A29C-92FBD212C32A}">
      <dgm:prSet/>
      <dgm:spPr/>
      <dgm:t>
        <a:bodyPr/>
        <a:lstStyle/>
        <a:p>
          <a:endParaRPr lang="en-CA" sz="1600"/>
        </a:p>
      </dgm:t>
    </dgm:pt>
    <dgm:pt modelId="{5D58B3C1-066A-41DF-9AC5-B22971ACE402}" type="sibTrans" cxnId="{A7E74388-14BD-4FDC-A29C-92FBD212C32A}">
      <dgm:prSet/>
      <dgm:spPr/>
      <dgm:t>
        <a:bodyPr/>
        <a:lstStyle/>
        <a:p>
          <a:endParaRPr lang="en-CA" sz="1600"/>
        </a:p>
      </dgm:t>
    </dgm:pt>
    <dgm:pt modelId="{204226E1-748E-4E3F-9769-53BB45F616E2}">
      <dgm:prSet phldrT="[Text]" custT="1"/>
      <dgm:spPr/>
      <dgm:t>
        <a:bodyPr/>
        <a:lstStyle/>
        <a:p>
          <a:r>
            <a:rPr lang="en-CA" sz="1600" dirty="0"/>
            <a:t>Internal Personnel</a:t>
          </a:r>
        </a:p>
      </dgm:t>
    </dgm:pt>
    <dgm:pt modelId="{795F8742-D2E3-4C3E-8DD7-CDC443181A8A}" type="parTrans" cxnId="{23860EE9-39B6-47CA-AEC2-A251452D563F}">
      <dgm:prSet/>
      <dgm:spPr/>
      <dgm:t>
        <a:bodyPr/>
        <a:lstStyle/>
        <a:p>
          <a:endParaRPr lang="en-CA" sz="1600"/>
        </a:p>
      </dgm:t>
    </dgm:pt>
    <dgm:pt modelId="{1852977D-FA18-4CB0-91F7-E816E11A3248}" type="sibTrans" cxnId="{23860EE9-39B6-47CA-AEC2-A251452D563F}">
      <dgm:prSet/>
      <dgm:spPr/>
      <dgm:t>
        <a:bodyPr/>
        <a:lstStyle/>
        <a:p>
          <a:endParaRPr lang="en-CA" sz="1600"/>
        </a:p>
      </dgm:t>
    </dgm:pt>
    <dgm:pt modelId="{16CD7217-22D8-4F10-AF8A-3098B89C2B65}">
      <dgm:prSet phldrT="[Text]" custT="1"/>
      <dgm:spPr/>
      <dgm:t>
        <a:bodyPr/>
        <a:lstStyle/>
        <a:p>
          <a:r>
            <a:rPr lang="en-CA" sz="1600" dirty="0"/>
            <a:t>Additional Hardware</a:t>
          </a:r>
        </a:p>
      </dgm:t>
    </dgm:pt>
    <dgm:pt modelId="{764F924F-3BED-4A1A-8851-305DC47CE8D9}" type="parTrans" cxnId="{08AA60A2-7699-4CEC-9930-AD4F91C41DA1}">
      <dgm:prSet/>
      <dgm:spPr/>
      <dgm:t>
        <a:bodyPr/>
        <a:lstStyle/>
        <a:p>
          <a:endParaRPr lang="en-CA" sz="1600"/>
        </a:p>
      </dgm:t>
    </dgm:pt>
    <dgm:pt modelId="{4DD7796D-43DB-4970-8082-266AF2F9E848}" type="sibTrans" cxnId="{08AA60A2-7699-4CEC-9930-AD4F91C41DA1}">
      <dgm:prSet/>
      <dgm:spPr/>
      <dgm:t>
        <a:bodyPr/>
        <a:lstStyle/>
        <a:p>
          <a:endParaRPr lang="en-CA" sz="1600"/>
        </a:p>
      </dgm:t>
    </dgm:pt>
    <dgm:pt modelId="{5727B5E5-02DF-4FC9-8965-50E15F383938}">
      <dgm:prSet phldrT="[Text]" custT="1"/>
      <dgm:spPr/>
      <dgm:t>
        <a:bodyPr/>
        <a:lstStyle/>
        <a:p>
          <a:r>
            <a:rPr lang="en-CA" sz="1600" dirty="0" smtClean="0"/>
            <a:t>Third-Party </a:t>
          </a:r>
          <a:r>
            <a:rPr lang="en-CA" sz="1600" dirty="0"/>
            <a:t>Annual Cost</a:t>
          </a:r>
        </a:p>
      </dgm:t>
    </dgm:pt>
    <dgm:pt modelId="{9706ACFA-374F-4718-B858-671D9B9CE777}" type="parTrans" cxnId="{67E1A4A9-EC42-4E81-9D95-2EB312FD7AD9}">
      <dgm:prSet/>
      <dgm:spPr/>
      <dgm:t>
        <a:bodyPr/>
        <a:lstStyle/>
        <a:p>
          <a:endParaRPr lang="en-CA" sz="1600"/>
        </a:p>
      </dgm:t>
    </dgm:pt>
    <dgm:pt modelId="{35225EAA-FC63-44E0-AB7D-C68FD0A88FC2}" type="sibTrans" cxnId="{67E1A4A9-EC42-4E81-9D95-2EB312FD7AD9}">
      <dgm:prSet/>
      <dgm:spPr/>
      <dgm:t>
        <a:bodyPr/>
        <a:lstStyle/>
        <a:p>
          <a:endParaRPr lang="en-CA" sz="1600"/>
        </a:p>
      </dgm:t>
    </dgm:pt>
    <dgm:pt modelId="{7E64742A-2799-4059-A333-3E80B9B5508C}">
      <dgm:prSet custT="1"/>
      <dgm:spPr/>
      <dgm:t>
        <a:bodyPr/>
        <a:lstStyle/>
        <a:p>
          <a:r>
            <a:rPr lang="en-CA" sz="1600" dirty="0"/>
            <a:t>Additional Controls or Software</a:t>
          </a:r>
        </a:p>
      </dgm:t>
    </dgm:pt>
    <dgm:pt modelId="{0D6394CD-7D1E-4D42-8EC0-3D680C02E43E}" type="parTrans" cxnId="{4FBF3E7B-4531-4DEC-B7AE-DBC6CB6227A5}">
      <dgm:prSet/>
      <dgm:spPr/>
      <dgm:t>
        <a:bodyPr/>
        <a:lstStyle/>
        <a:p>
          <a:endParaRPr lang="en-CA" sz="1600"/>
        </a:p>
      </dgm:t>
    </dgm:pt>
    <dgm:pt modelId="{27A52BEA-1BA8-4362-BCA3-4CB936554C7A}" type="sibTrans" cxnId="{4FBF3E7B-4531-4DEC-B7AE-DBC6CB6227A5}">
      <dgm:prSet/>
      <dgm:spPr/>
      <dgm:t>
        <a:bodyPr/>
        <a:lstStyle/>
        <a:p>
          <a:endParaRPr lang="en-CA" sz="1600"/>
        </a:p>
      </dgm:t>
    </dgm:pt>
    <dgm:pt modelId="{680E784A-AE0D-474B-B2BC-8BA5422959FB}">
      <dgm:prSet custT="1"/>
      <dgm:spPr/>
      <dgm:t>
        <a:bodyPr/>
        <a:lstStyle/>
        <a:p>
          <a:r>
            <a:rPr lang="en-CA" sz="1600" dirty="0"/>
            <a:t>Other Costs</a:t>
          </a:r>
        </a:p>
      </dgm:t>
    </dgm:pt>
    <dgm:pt modelId="{76EA04A3-D81B-4600-B92D-6C9740C1EB40}" type="sibTrans" cxnId="{B49B2A96-6971-43F8-816F-C986E5B6B584}">
      <dgm:prSet/>
      <dgm:spPr/>
      <dgm:t>
        <a:bodyPr/>
        <a:lstStyle/>
        <a:p>
          <a:endParaRPr lang="en-CA" sz="1600"/>
        </a:p>
      </dgm:t>
    </dgm:pt>
    <dgm:pt modelId="{70B27125-863F-4050-B4D9-D0BAEB46DFE1}" type="parTrans" cxnId="{B49B2A96-6971-43F8-816F-C986E5B6B584}">
      <dgm:prSet/>
      <dgm:spPr/>
      <dgm:t>
        <a:bodyPr/>
        <a:lstStyle/>
        <a:p>
          <a:endParaRPr lang="en-CA" sz="1600"/>
        </a:p>
      </dgm:t>
    </dgm:pt>
    <dgm:pt modelId="{3A3F5928-18B6-4F3E-BDE2-B926649A13E1}" type="pres">
      <dgm:prSet presAssocID="{89B1792D-4E57-4172-9395-F87FB2C2380D}" presName="hierChild1" presStyleCnt="0">
        <dgm:presLayoutVars>
          <dgm:orgChart val="1"/>
          <dgm:chPref val="1"/>
          <dgm:dir/>
          <dgm:animOne val="branch"/>
          <dgm:animLvl val="lvl"/>
          <dgm:resizeHandles/>
        </dgm:presLayoutVars>
      </dgm:prSet>
      <dgm:spPr/>
      <dgm:t>
        <a:bodyPr/>
        <a:lstStyle/>
        <a:p>
          <a:endParaRPr lang="en-US"/>
        </a:p>
      </dgm:t>
    </dgm:pt>
    <dgm:pt modelId="{163B6886-710B-4491-9B56-C3AF3188BF7D}" type="pres">
      <dgm:prSet presAssocID="{60C6059C-04A2-4A65-BC78-2BDECD1FB92B}" presName="hierRoot1" presStyleCnt="0">
        <dgm:presLayoutVars>
          <dgm:hierBranch val="init"/>
        </dgm:presLayoutVars>
      </dgm:prSet>
      <dgm:spPr/>
    </dgm:pt>
    <dgm:pt modelId="{A122BC2C-BD89-4863-B8A4-186DC9E54B8F}" type="pres">
      <dgm:prSet presAssocID="{60C6059C-04A2-4A65-BC78-2BDECD1FB92B}" presName="rootComposite1" presStyleCnt="0"/>
      <dgm:spPr/>
    </dgm:pt>
    <dgm:pt modelId="{9FCF5ADC-406E-4082-A416-CE30A56B55C0}" type="pres">
      <dgm:prSet presAssocID="{60C6059C-04A2-4A65-BC78-2BDECD1FB92B}" presName="rootText1" presStyleLbl="node0" presStyleIdx="0" presStyleCnt="1" custScaleX="147893" custLinFactNeighborX="0" custLinFactNeighborY="-55215">
        <dgm:presLayoutVars>
          <dgm:chPref val="3"/>
        </dgm:presLayoutVars>
      </dgm:prSet>
      <dgm:spPr/>
      <dgm:t>
        <a:bodyPr/>
        <a:lstStyle/>
        <a:p>
          <a:endParaRPr lang="en-US"/>
        </a:p>
      </dgm:t>
    </dgm:pt>
    <dgm:pt modelId="{F7D36BF8-35ED-422E-B22F-CCE11D5B5469}" type="pres">
      <dgm:prSet presAssocID="{60C6059C-04A2-4A65-BC78-2BDECD1FB92B}" presName="rootConnector1" presStyleLbl="node1" presStyleIdx="0" presStyleCnt="0"/>
      <dgm:spPr/>
      <dgm:t>
        <a:bodyPr/>
        <a:lstStyle/>
        <a:p>
          <a:endParaRPr lang="en-US"/>
        </a:p>
      </dgm:t>
    </dgm:pt>
    <dgm:pt modelId="{F15F2428-1F0C-4543-B787-5B0D13356BDB}" type="pres">
      <dgm:prSet presAssocID="{60C6059C-04A2-4A65-BC78-2BDECD1FB92B}" presName="hierChild2" presStyleCnt="0"/>
      <dgm:spPr/>
    </dgm:pt>
    <dgm:pt modelId="{1AA61BC7-A219-4B2F-BB86-593B937E69C6}" type="pres">
      <dgm:prSet presAssocID="{795F8742-D2E3-4C3E-8DD7-CDC443181A8A}" presName="Name37" presStyleLbl="parChTrans1D2" presStyleIdx="0" presStyleCnt="5"/>
      <dgm:spPr/>
      <dgm:t>
        <a:bodyPr/>
        <a:lstStyle/>
        <a:p>
          <a:endParaRPr lang="en-US"/>
        </a:p>
      </dgm:t>
    </dgm:pt>
    <dgm:pt modelId="{7B0C38B8-5F6D-4FB5-BA5A-B7953A323EDB}" type="pres">
      <dgm:prSet presAssocID="{204226E1-748E-4E3F-9769-53BB45F616E2}" presName="hierRoot2" presStyleCnt="0">
        <dgm:presLayoutVars>
          <dgm:hierBranch val="init"/>
        </dgm:presLayoutVars>
      </dgm:prSet>
      <dgm:spPr/>
    </dgm:pt>
    <dgm:pt modelId="{7EB7B9A1-EB17-4342-A377-986A0AFA3E27}" type="pres">
      <dgm:prSet presAssocID="{204226E1-748E-4E3F-9769-53BB45F616E2}" presName="rootComposite" presStyleCnt="0"/>
      <dgm:spPr/>
    </dgm:pt>
    <dgm:pt modelId="{87939768-4FDE-47F9-92D7-EA9BEA8B2987}" type="pres">
      <dgm:prSet presAssocID="{204226E1-748E-4E3F-9769-53BB45F616E2}" presName="rootText" presStyleLbl="node2" presStyleIdx="0" presStyleCnt="5">
        <dgm:presLayoutVars>
          <dgm:chPref val="3"/>
        </dgm:presLayoutVars>
      </dgm:prSet>
      <dgm:spPr/>
      <dgm:t>
        <a:bodyPr/>
        <a:lstStyle/>
        <a:p>
          <a:endParaRPr lang="en-US"/>
        </a:p>
      </dgm:t>
    </dgm:pt>
    <dgm:pt modelId="{FF33D42D-A73B-45A1-B95B-C8F693681C5D}" type="pres">
      <dgm:prSet presAssocID="{204226E1-748E-4E3F-9769-53BB45F616E2}" presName="rootConnector" presStyleLbl="node2" presStyleIdx="0" presStyleCnt="5"/>
      <dgm:spPr/>
      <dgm:t>
        <a:bodyPr/>
        <a:lstStyle/>
        <a:p>
          <a:endParaRPr lang="en-US"/>
        </a:p>
      </dgm:t>
    </dgm:pt>
    <dgm:pt modelId="{1A468896-8848-4EB5-8180-8E4C65F1A87B}" type="pres">
      <dgm:prSet presAssocID="{204226E1-748E-4E3F-9769-53BB45F616E2}" presName="hierChild4" presStyleCnt="0"/>
      <dgm:spPr/>
    </dgm:pt>
    <dgm:pt modelId="{3608E700-E80D-4979-B160-C20958490BAE}" type="pres">
      <dgm:prSet presAssocID="{204226E1-748E-4E3F-9769-53BB45F616E2}" presName="hierChild5" presStyleCnt="0"/>
      <dgm:spPr/>
    </dgm:pt>
    <dgm:pt modelId="{4437870E-C950-4405-983C-97E779A47F74}" type="pres">
      <dgm:prSet presAssocID="{764F924F-3BED-4A1A-8851-305DC47CE8D9}" presName="Name37" presStyleLbl="parChTrans1D2" presStyleIdx="1" presStyleCnt="5"/>
      <dgm:spPr/>
      <dgm:t>
        <a:bodyPr/>
        <a:lstStyle/>
        <a:p>
          <a:endParaRPr lang="en-US"/>
        </a:p>
      </dgm:t>
    </dgm:pt>
    <dgm:pt modelId="{D234792C-B325-406F-8051-C601B3EABDA9}" type="pres">
      <dgm:prSet presAssocID="{16CD7217-22D8-4F10-AF8A-3098B89C2B65}" presName="hierRoot2" presStyleCnt="0">
        <dgm:presLayoutVars>
          <dgm:hierBranch val="init"/>
        </dgm:presLayoutVars>
      </dgm:prSet>
      <dgm:spPr/>
    </dgm:pt>
    <dgm:pt modelId="{9ECDA680-4328-4F85-B3C6-9510F3F0417F}" type="pres">
      <dgm:prSet presAssocID="{16CD7217-22D8-4F10-AF8A-3098B89C2B65}" presName="rootComposite" presStyleCnt="0"/>
      <dgm:spPr/>
    </dgm:pt>
    <dgm:pt modelId="{ED3533EE-4E6C-4606-86CC-DA095F430D96}" type="pres">
      <dgm:prSet presAssocID="{16CD7217-22D8-4F10-AF8A-3098B89C2B65}" presName="rootText" presStyleLbl="node2" presStyleIdx="1" presStyleCnt="5">
        <dgm:presLayoutVars>
          <dgm:chPref val="3"/>
        </dgm:presLayoutVars>
      </dgm:prSet>
      <dgm:spPr/>
      <dgm:t>
        <a:bodyPr/>
        <a:lstStyle/>
        <a:p>
          <a:endParaRPr lang="en-US"/>
        </a:p>
      </dgm:t>
    </dgm:pt>
    <dgm:pt modelId="{3992B8C7-19B6-46F8-9D8E-F97A103E55CD}" type="pres">
      <dgm:prSet presAssocID="{16CD7217-22D8-4F10-AF8A-3098B89C2B65}" presName="rootConnector" presStyleLbl="node2" presStyleIdx="1" presStyleCnt="5"/>
      <dgm:spPr/>
      <dgm:t>
        <a:bodyPr/>
        <a:lstStyle/>
        <a:p>
          <a:endParaRPr lang="en-US"/>
        </a:p>
      </dgm:t>
    </dgm:pt>
    <dgm:pt modelId="{B1CDAB88-00AF-40A5-A377-BBF763C26A41}" type="pres">
      <dgm:prSet presAssocID="{16CD7217-22D8-4F10-AF8A-3098B89C2B65}" presName="hierChild4" presStyleCnt="0"/>
      <dgm:spPr/>
    </dgm:pt>
    <dgm:pt modelId="{04C3539A-66CF-4C0A-AA7D-23ED6046BDF3}" type="pres">
      <dgm:prSet presAssocID="{16CD7217-22D8-4F10-AF8A-3098B89C2B65}" presName="hierChild5" presStyleCnt="0"/>
      <dgm:spPr/>
    </dgm:pt>
    <dgm:pt modelId="{F6BC52E2-C7F2-4F4E-AB87-290E7EDDC82C}" type="pres">
      <dgm:prSet presAssocID="{9706ACFA-374F-4718-B858-671D9B9CE777}" presName="Name37" presStyleLbl="parChTrans1D2" presStyleIdx="2" presStyleCnt="5"/>
      <dgm:spPr/>
      <dgm:t>
        <a:bodyPr/>
        <a:lstStyle/>
        <a:p>
          <a:endParaRPr lang="en-US"/>
        </a:p>
      </dgm:t>
    </dgm:pt>
    <dgm:pt modelId="{36ECF096-C333-4FF3-8C2C-014AC9CEEC8D}" type="pres">
      <dgm:prSet presAssocID="{5727B5E5-02DF-4FC9-8965-50E15F383938}" presName="hierRoot2" presStyleCnt="0">
        <dgm:presLayoutVars>
          <dgm:hierBranch val="init"/>
        </dgm:presLayoutVars>
      </dgm:prSet>
      <dgm:spPr/>
    </dgm:pt>
    <dgm:pt modelId="{E89A04D2-FB43-40D1-A0C5-94FAF8ABB1C4}" type="pres">
      <dgm:prSet presAssocID="{5727B5E5-02DF-4FC9-8965-50E15F383938}" presName="rootComposite" presStyleCnt="0"/>
      <dgm:spPr/>
    </dgm:pt>
    <dgm:pt modelId="{CC72E2AA-6365-413A-B643-6AED70DA1F0D}" type="pres">
      <dgm:prSet presAssocID="{5727B5E5-02DF-4FC9-8965-50E15F383938}" presName="rootText" presStyleLbl="node2" presStyleIdx="2" presStyleCnt="5">
        <dgm:presLayoutVars>
          <dgm:chPref val="3"/>
        </dgm:presLayoutVars>
      </dgm:prSet>
      <dgm:spPr/>
      <dgm:t>
        <a:bodyPr/>
        <a:lstStyle/>
        <a:p>
          <a:endParaRPr lang="en-US"/>
        </a:p>
      </dgm:t>
    </dgm:pt>
    <dgm:pt modelId="{CBF4C7E2-E337-46F6-92C3-106270D3BDC7}" type="pres">
      <dgm:prSet presAssocID="{5727B5E5-02DF-4FC9-8965-50E15F383938}" presName="rootConnector" presStyleLbl="node2" presStyleIdx="2" presStyleCnt="5"/>
      <dgm:spPr/>
      <dgm:t>
        <a:bodyPr/>
        <a:lstStyle/>
        <a:p>
          <a:endParaRPr lang="en-US"/>
        </a:p>
      </dgm:t>
    </dgm:pt>
    <dgm:pt modelId="{6BDDE164-63FD-4615-9570-FF6260B8A5FC}" type="pres">
      <dgm:prSet presAssocID="{5727B5E5-02DF-4FC9-8965-50E15F383938}" presName="hierChild4" presStyleCnt="0"/>
      <dgm:spPr/>
    </dgm:pt>
    <dgm:pt modelId="{E6C74EF2-7C09-4E1B-9CC6-04D9870CCF56}" type="pres">
      <dgm:prSet presAssocID="{5727B5E5-02DF-4FC9-8965-50E15F383938}" presName="hierChild5" presStyleCnt="0"/>
      <dgm:spPr/>
    </dgm:pt>
    <dgm:pt modelId="{0E2DD852-C020-4623-8829-8E04E73520B0}" type="pres">
      <dgm:prSet presAssocID="{0D6394CD-7D1E-4D42-8EC0-3D680C02E43E}" presName="Name37" presStyleLbl="parChTrans1D2" presStyleIdx="3" presStyleCnt="5"/>
      <dgm:spPr/>
      <dgm:t>
        <a:bodyPr/>
        <a:lstStyle/>
        <a:p>
          <a:endParaRPr lang="en-US"/>
        </a:p>
      </dgm:t>
    </dgm:pt>
    <dgm:pt modelId="{C0038FE0-ED20-4247-BED4-9DFBB2CFE56A}" type="pres">
      <dgm:prSet presAssocID="{7E64742A-2799-4059-A333-3E80B9B5508C}" presName="hierRoot2" presStyleCnt="0">
        <dgm:presLayoutVars>
          <dgm:hierBranch val="init"/>
        </dgm:presLayoutVars>
      </dgm:prSet>
      <dgm:spPr/>
    </dgm:pt>
    <dgm:pt modelId="{669DF6E5-269D-4ABA-9A15-173814952949}" type="pres">
      <dgm:prSet presAssocID="{7E64742A-2799-4059-A333-3E80B9B5508C}" presName="rootComposite" presStyleCnt="0"/>
      <dgm:spPr/>
    </dgm:pt>
    <dgm:pt modelId="{8125053D-2CAB-4986-81FF-B4F0E4FAD095}" type="pres">
      <dgm:prSet presAssocID="{7E64742A-2799-4059-A333-3E80B9B5508C}" presName="rootText" presStyleLbl="node2" presStyleIdx="3" presStyleCnt="5">
        <dgm:presLayoutVars>
          <dgm:chPref val="3"/>
        </dgm:presLayoutVars>
      </dgm:prSet>
      <dgm:spPr/>
      <dgm:t>
        <a:bodyPr/>
        <a:lstStyle/>
        <a:p>
          <a:endParaRPr lang="en-US"/>
        </a:p>
      </dgm:t>
    </dgm:pt>
    <dgm:pt modelId="{507C3E01-C2D8-4E9C-BE25-7FA47B8894E7}" type="pres">
      <dgm:prSet presAssocID="{7E64742A-2799-4059-A333-3E80B9B5508C}" presName="rootConnector" presStyleLbl="node2" presStyleIdx="3" presStyleCnt="5"/>
      <dgm:spPr/>
      <dgm:t>
        <a:bodyPr/>
        <a:lstStyle/>
        <a:p>
          <a:endParaRPr lang="en-US"/>
        </a:p>
      </dgm:t>
    </dgm:pt>
    <dgm:pt modelId="{75312545-72AC-4F09-9114-642E109F40A5}" type="pres">
      <dgm:prSet presAssocID="{7E64742A-2799-4059-A333-3E80B9B5508C}" presName="hierChild4" presStyleCnt="0"/>
      <dgm:spPr/>
    </dgm:pt>
    <dgm:pt modelId="{0253B7BD-6065-4F77-BE35-68BB8C09E136}" type="pres">
      <dgm:prSet presAssocID="{7E64742A-2799-4059-A333-3E80B9B5508C}" presName="hierChild5" presStyleCnt="0"/>
      <dgm:spPr/>
    </dgm:pt>
    <dgm:pt modelId="{0914C8E5-E2C8-4445-968A-5C1F649D2B7B}" type="pres">
      <dgm:prSet presAssocID="{70B27125-863F-4050-B4D9-D0BAEB46DFE1}" presName="Name37" presStyleLbl="parChTrans1D2" presStyleIdx="4" presStyleCnt="5"/>
      <dgm:spPr/>
      <dgm:t>
        <a:bodyPr/>
        <a:lstStyle/>
        <a:p>
          <a:endParaRPr lang="en-US"/>
        </a:p>
      </dgm:t>
    </dgm:pt>
    <dgm:pt modelId="{7FE36E1B-2763-493A-9BC5-D5D3FA806A5F}" type="pres">
      <dgm:prSet presAssocID="{680E784A-AE0D-474B-B2BC-8BA5422959FB}" presName="hierRoot2" presStyleCnt="0">
        <dgm:presLayoutVars>
          <dgm:hierBranch val="init"/>
        </dgm:presLayoutVars>
      </dgm:prSet>
      <dgm:spPr/>
    </dgm:pt>
    <dgm:pt modelId="{B77A6BEE-BB60-4DF4-9EC2-A7F8DF034365}" type="pres">
      <dgm:prSet presAssocID="{680E784A-AE0D-474B-B2BC-8BA5422959FB}" presName="rootComposite" presStyleCnt="0"/>
      <dgm:spPr/>
    </dgm:pt>
    <dgm:pt modelId="{1FEAE427-AA33-48EE-A6BD-AAEB8F473626}" type="pres">
      <dgm:prSet presAssocID="{680E784A-AE0D-474B-B2BC-8BA5422959FB}" presName="rootText" presStyleLbl="node2" presStyleIdx="4" presStyleCnt="5">
        <dgm:presLayoutVars>
          <dgm:chPref val="3"/>
        </dgm:presLayoutVars>
      </dgm:prSet>
      <dgm:spPr/>
      <dgm:t>
        <a:bodyPr/>
        <a:lstStyle/>
        <a:p>
          <a:endParaRPr lang="en-US"/>
        </a:p>
      </dgm:t>
    </dgm:pt>
    <dgm:pt modelId="{3484DE5E-B0B8-4070-8C9D-4E555323590E}" type="pres">
      <dgm:prSet presAssocID="{680E784A-AE0D-474B-B2BC-8BA5422959FB}" presName="rootConnector" presStyleLbl="node2" presStyleIdx="4" presStyleCnt="5"/>
      <dgm:spPr/>
      <dgm:t>
        <a:bodyPr/>
        <a:lstStyle/>
        <a:p>
          <a:endParaRPr lang="en-US"/>
        </a:p>
      </dgm:t>
    </dgm:pt>
    <dgm:pt modelId="{789BBD0F-8F41-4E7A-ADFD-BDD7C42A64EE}" type="pres">
      <dgm:prSet presAssocID="{680E784A-AE0D-474B-B2BC-8BA5422959FB}" presName="hierChild4" presStyleCnt="0"/>
      <dgm:spPr/>
    </dgm:pt>
    <dgm:pt modelId="{427FA5D4-947E-4876-8EFD-87F5A5ADBE5E}" type="pres">
      <dgm:prSet presAssocID="{680E784A-AE0D-474B-B2BC-8BA5422959FB}" presName="hierChild5" presStyleCnt="0"/>
      <dgm:spPr/>
    </dgm:pt>
    <dgm:pt modelId="{391FD846-F213-4CAB-ACBA-2D5AA7824F96}" type="pres">
      <dgm:prSet presAssocID="{60C6059C-04A2-4A65-BC78-2BDECD1FB92B}" presName="hierChild3" presStyleCnt="0"/>
      <dgm:spPr/>
    </dgm:pt>
  </dgm:ptLst>
  <dgm:cxnLst>
    <dgm:cxn modelId="{08AA60A2-7699-4CEC-9930-AD4F91C41DA1}" srcId="{60C6059C-04A2-4A65-BC78-2BDECD1FB92B}" destId="{16CD7217-22D8-4F10-AF8A-3098B89C2B65}" srcOrd="1" destOrd="0" parTransId="{764F924F-3BED-4A1A-8851-305DC47CE8D9}" sibTransId="{4DD7796D-43DB-4970-8082-266AF2F9E848}"/>
    <dgm:cxn modelId="{5E7A9EE5-9839-4E4C-BEE0-0B025909C96C}" type="presOf" srcId="{764F924F-3BED-4A1A-8851-305DC47CE8D9}" destId="{4437870E-C950-4405-983C-97E779A47F74}" srcOrd="0" destOrd="0" presId="urn:microsoft.com/office/officeart/2005/8/layout/orgChart1"/>
    <dgm:cxn modelId="{EF6D7FDA-B773-4AE7-BA77-67654C6BB99E}" type="presOf" srcId="{680E784A-AE0D-474B-B2BC-8BA5422959FB}" destId="{1FEAE427-AA33-48EE-A6BD-AAEB8F473626}" srcOrd="0" destOrd="0" presId="urn:microsoft.com/office/officeart/2005/8/layout/orgChart1"/>
    <dgm:cxn modelId="{23860EE9-39B6-47CA-AEC2-A251452D563F}" srcId="{60C6059C-04A2-4A65-BC78-2BDECD1FB92B}" destId="{204226E1-748E-4E3F-9769-53BB45F616E2}" srcOrd="0" destOrd="0" parTransId="{795F8742-D2E3-4C3E-8DD7-CDC443181A8A}" sibTransId="{1852977D-FA18-4CB0-91F7-E816E11A3248}"/>
    <dgm:cxn modelId="{3760CAB1-6049-4B59-A119-0FAF4AEE1175}" type="presOf" srcId="{0D6394CD-7D1E-4D42-8EC0-3D680C02E43E}" destId="{0E2DD852-C020-4623-8829-8E04E73520B0}" srcOrd="0" destOrd="0" presId="urn:microsoft.com/office/officeart/2005/8/layout/orgChart1"/>
    <dgm:cxn modelId="{B49B2A96-6971-43F8-816F-C986E5B6B584}" srcId="{60C6059C-04A2-4A65-BC78-2BDECD1FB92B}" destId="{680E784A-AE0D-474B-B2BC-8BA5422959FB}" srcOrd="4" destOrd="0" parTransId="{70B27125-863F-4050-B4D9-D0BAEB46DFE1}" sibTransId="{76EA04A3-D81B-4600-B92D-6C9740C1EB40}"/>
    <dgm:cxn modelId="{C98CEC6D-9132-4C58-A466-D315D53A44CD}" type="presOf" srcId="{89B1792D-4E57-4172-9395-F87FB2C2380D}" destId="{3A3F5928-18B6-4F3E-BDE2-B926649A13E1}" srcOrd="0" destOrd="0" presId="urn:microsoft.com/office/officeart/2005/8/layout/orgChart1"/>
    <dgm:cxn modelId="{5598999D-D82D-463B-BF58-040230C4F891}" type="presOf" srcId="{204226E1-748E-4E3F-9769-53BB45F616E2}" destId="{FF33D42D-A73B-45A1-B95B-C8F693681C5D}" srcOrd="1" destOrd="0" presId="urn:microsoft.com/office/officeart/2005/8/layout/orgChart1"/>
    <dgm:cxn modelId="{989DDC15-DA85-4851-8860-4FBA4DDB43D2}" type="presOf" srcId="{204226E1-748E-4E3F-9769-53BB45F616E2}" destId="{87939768-4FDE-47F9-92D7-EA9BEA8B2987}" srcOrd="0" destOrd="0" presId="urn:microsoft.com/office/officeart/2005/8/layout/orgChart1"/>
    <dgm:cxn modelId="{88D55E70-D9FF-4183-A9B4-47FF106864F5}" type="presOf" srcId="{680E784A-AE0D-474B-B2BC-8BA5422959FB}" destId="{3484DE5E-B0B8-4070-8C9D-4E555323590E}" srcOrd="1" destOrd="0" presId="urn:microsoft.com/office/officeart/2005/8/layout/orgChart1"/>
    <dgm:cxn modelId="{948C5DDC-8D67-4CF4-928C-B086223E6644}" type="presOf" srcId="{16CD7217-22D8-4F10-AF8A-3098B89C2B65}" destId="{ED3533EE-4E6C-4606-86CC-DA095F430D96}" srcOrd="0" destOrd="0" presId="urn:microsoft.com/office/officeart/2005/8/layout/orgChart1"/>
    <dgm:cxn modelId="{223C1FE8-EA96-4FD1-81F5-823EC6323695}" type="presOf" srcId="{9706ACFA-374F-4718-B858-671D9B9CE777}" destId="{F6BC52E2-C7F2-4F4E-AB87-290E7EDDC82C}" srcOrd="0" destOrd="0" presId="urn:microsoft.com/office/officeart/2005/8/layout/orgChart1"/>
    <dgm:cxn modelId="{A7E74388-14BD-4FDC-A29C-92FBD212C32A}" srcId="{89B1792D-4E57-4172-9395-F87FB2C2380D}" destId="{60C6059C-04A2-4A65-BC78-2BDECD1FB92B}" srcOrd="0" destOrd="0" parTransId="{CF20CC68-23CE-4251-8738-5F316FCB983D}" sibTransId="{5D58B3C1-066A-41DF-9AC5-B22971ACE402}"/>
    <dgm:cxn modelId="{67E1A4A9-EC42-4E81-9D95-2EB312FD7AD9}" srcId="{60C6059C-04A2-4A65-BC78-2BDECD1FB92B}" destId="{5727B5E5-02DF-4FC9-8965-50E15F383938}" srcOrd="2" destOrd="0" parTransId="{9706ACFA-374F-4718-B858-671D9B9CE777}" sibTransId="{35225EAA-FC63-44E0-AB7D-C68FD0A88FC2}"/>
    <dgm:cxn modelId="{3450E60D-4A6D-4CC2-957D-B831987F73E2}" type="presOf" srcId="{5727B5E5-02DF-4FC9-8965-50E15F383938}" destId="{CC72E2AA-6365-413A-B643-6AED70DA1F0D}" srcOrd="0" destOrd="0" presId="urn:microsoft.com/office/officeart/2005/8/layout/orgChart1"/>
    <dgm:cxn modelId="{84CDB7D2-89A6-4AD6-9D8F-476269F0D93D}" type="presOf" srcId="{795F8742-D2E3-4C3E-8DD7-CDC443181A8A}" destId="{1AA61BC7-A219-4B2F-BB86-593B937E69C6}" srcOrd="0" destOrd="0" presId="urn:microsoft.com/office/officeart/2005/8/layout/orgChart1"/>
    <dgm:cxn modelId="{2F29C0DF-13CF-491F-BC78-34F8BB619AEB}" type="presOf" srcId="{60C6059C-04A2-4A65-BC78-2BDECD1FB92B}" destId="{9FCF5ADC-406E-4082-A416-CE30A56B55C0}" srcOrd="0" destOrd="0" presId="urn:microsoft.com/office/officeart/2005/8/layout/orgChart1"/>
    <dgm:cxn modelId="{70BA374A-2ADC-4E7A-8E7C-6236DFB961E5}" type="presOf" srcId="{7E64742A-2799-4059-A333-3E80B9B5508C}" destId="{8125053D-2CAB-4986-81FF-B4F0E4FAD095}" srcOrd="0" destOrd="0" presId="urn:microsoft.com/office/officeart/2005/8/layout/orgChart1"/>
    <dgm:cxn modelId="{4FBF3E7B-4531-4DEC-B7AE-DBC6CB6227A5}" srcId="{60C6059C-04A2-4A65-BC78-2BDECD1FB92B}" destId="{7E64742A-2799-4059-A333-3E80B9B5508C}" srcOrd="3" destOrd="0" parTransId="{0D6394CD-7D1E-4D42-8EC0-3D680C02E43E}" sibTransId="{27A52BEA-1BA8-4362-BCA3-4CB936554C7A}"/>
    <dgm:cxn modelId="{D7576CBA-3BB8-4BCA-A83C-A497B736E662}" type="presOf" srcId="{70B27125-863F-4050-B4D9-D0BAEB46DFE1}" destId="{0914C8E5-E2C8-4445-968A-5C1F649D2B7B}" srcOrd="0" destOrd="0" presId="urn:microsoft.com/office/officeart/2005/8/layout/orgChart1"/>
    <dgm:cxn modelId="{9EFDFDAD-24D5-4FAA-8D0A-E501B020DE3A}" type="presOf" srcId="{16CD7217-22D8-4F10-AF8A-3098B89C2B65}" destId="{3992B8C7-19B6-46F8-9D8E-F97A103E55CD}" srcOrd="1" destOrd="0" presId="urn:microsoft.com/office/officeart/2005/8/layout/orgChart1"/>
    <dgm:cxn modelId="{3813C526-ABE7-4451-BFDD-E7435C5F2D08}" type="presOf" srcId="{60C6059C-04A2-4A65-BC78-2BDECD1FB92B}" destId="{F7D36BF8-35ED-422E-B22F-CCE11D5B5469}" srcOrd="1" destOrd="0" presId="urn:microsoft.com/office/officeart/2005/8/layout/orgChart1"/>
    <dgm:cxn modelId="{54AD67CC-5654-4CC4-92BA-14C99B3A8794}" type="presOf" srcId="{5727B5E5-02DF-4FC9-8965-50E15F383938}" destId="{CBF4C7E2-E337-46F6-92C3-106270D3BDC7}" srcOrd="1" destOrd="0" presId="urn:microsoft.com/office/officeart/2005/8/layout/orgChart1"/>
    <dgm:cxn modelId="{0DA9A336-A03B-418C-A805-1D9BABFC3AC7}" type="presOf" srcId="{7E64742A-2799-4059-A333-3E80B9B5508C}" destId="{507C3E01-C2D8-4E9C-BE25-7FA47B8894E7}" srcOrd="1" destOrd="0" presId="urn:microsoft.com/office/officeart/2005/8/layout/orgChart1"/>
    <dgm:cxn modelId="{B2CF9070-A3D7-4DF4-93E4-91870EFB4F7C}" type="presParOf" srcId="{3A3F5928-18B6-4F3E-BDE2-B926649A13E1}" destId="{163B6886-710B-4491-9B56-C3AF3188BF7D}" srcOrd="0" destOrd="0" presId="urn:microsoft.com/office/officeart/2005/8/layout/orgChart1"/>
    <dgm:cxn modelId="{F1A2C082-AEDF-4125-9FBF-D3157B3AA2E1}" type="presParOf" srcId="{163B6886-710B-4491-9B56-C3AF3188BF7D}" destId="{A122BC2C-BD89-4863-B8A4-186DC9E54B8F}" srcOrd="0" destOrd="0" presId="urn:microsoft.com/office/officeart/2005/8/layout/orgChart1"/>
    <dgm:cxn modelId="{6186EACF-D6E7-46EA-BD8E-62D576457EA0}" type="presParOf" srcId="{A122BC2C-BD89-4863-B8A4-186DC9E54B8F}" destId="{9FCF5ADC-406E-4082-A416-CE30A56B55C0}" srcOrd="0" destOrd="0" presId="urn:microsoft.com/office/officeart/2005/8/layout/orgChart1"/>
    <dgm:cxn modelId="{5FB1CB1C-2F55-4769-8C41-4D7E951210A8}" type="presParOf" srcId="{A122BC2C-BD89-4863-B8A4-186DC9E54B8F}" destId="{F7D36BF8-35ED-422E-B22F-CCE11D5B5469}" srcOrd="1" destOrd="0" presId="urn:microsoft.com/office/officeart/2005/8/layout/orgChart1"/>
    <dgm:cxn modelId="{0B4EBAFC-D113-4238-8342-85A3619323AE}" type="presParOf" srcId="{163B6886-710B-4491-9B56-C3AF3188BF7D}" destId="{F15F2428-1F0C-4543-B787-5B0D13356BDB}" srcOrd="1" destOrd="0" presId="urn:microsoft.com/office/officeart/2005/8/layout/orgChart1"/>
    <dgm:cxn modelId="{F4C42384-0386-4BEC-AE17-892ACD7A9D93}" type="presParOf" srcId="{F15F2428-1F0C-4543-B787-5B0D13356BDB}" destId="{1AA61BC7-A219-4B2F-BB86-593B937E69C6}" srcOrd="0" destOrd="0" presId="urn:microsoft.com/office/officeart/2005/8/layout/orgChart1"/>
    <dgm:cxn modelId="{BB8A171B-72AE-44D4-BF26-708917950A20}" type="presParOf" srcId="{F15F2428-1F0C-4543-B787-5B0D13356BDB}" destId="{7B0C38B8-5F6D-4FB5-BA5A-B7953A323EDB}" srcOrd="1" destOrd="0" presId="urn:microsoft.com/office/officeart/2005/8/layout/orgChart1"/>
    <dgm:cxn modelId="{C4D64175-2A12-4545-936A-5FC827B8F8F3}" type="presParOf" srcId="{7B0C38B8-5F6D-4FB5-BA5A-B7953A323EDB}" destId="{7EB7B9A1-EB17-4342-A377-986A0AFA3E27}" srcOrd="0" destOrd="0" presId="urn:microsoft.com/office/officeart/2005/8/layout/orgChart1"/>
    <dgm:cxn modelId="{00279364-536D-41F5-BC11-8662A340CE4B}" type="presParOf" srcId="{7EB7B9A1-EB17-4342-A377-986A0AFA3E27}" destId="{87939768-4FDE-47F9-92D7-EA9BEA8B2987}" srcOrd="0" destOrd="0" presId="urn:microsoft.com/office/officeart/2005/8/layout/orgChart1"/>
    <dgm:cxn modelId="{08B1C31A-BF35-48FD-97C3-44E08AB36A5F}" type="presParOf" srcId="{7EB7B9A1-EB17-4342-A377-986A0AFA3E27}" destId="{FF33D42D-A73B-45A1-B95B-C8F693681C5D}" srcOrd="1" destOrd="0" presId="urn:microsoft.com/office/officeart/2005/8/layout/orgChart1"/>
    <dgm:cxn modelId="{369FC74F-180E-41F9-9CFF-2B1B742292AA}" type="presParOf" srcId="{7B0C38B8-5F6D-4FB5-BA5A-B7953A323EDB}" destId="{1A468896-8848-4EB5-8180-8E4C65F1A87B}" srcOrd="1" destOrd="0" presId="urn:microsoft.com/office/officeart/2005/8/layout/orgChart1"/>
    <dgm:cxn modelId="{D6D76EA9-5881-41C3-BAEB-93496D54044B}" type="presParOf" srcId="{7B0C38B8-5F6D-4FB5-BA5A-B7953A323EDB}" destId="{3608E700-E80D-4979-B160-C20958490BAE}" srcOrd="2" destOrd="0" presId="urn:microsoft.com/office/officeart/2005/8/layout/orgChart1"/>
    <dgm:cxn modelId="{05787D1F-3ADD-472A-82E6-D6CDE3335BE8}" type="presParOf" srcId="{F15F2428-1F0C-4543-B787-5B0D13356BDB}" destId="{4437870E-C950-4405-983C-97E779A47F74}" srcOrd="2" destOrd="0" presId="urn:microsoft.com/office/officeart/2005/8/layout/orgChart1"/>
    <dgm:cxn modelId="{C3528122-3E8A-46F4-B9F4-5BCE64F7B15B}" type="presParOf" srcId="{F15F2428-1F0C-4543-B787-5B0D13356BDB}" destId="{D234792C-B325-406F-8051-C601B3EABDA9}" srcOrd="3" destOrd="0" presId="urn:microsoft.com/office/officeart/2005/8/layout/orgChart1"/>
    <dgm:cxn modelId="{F629035F-291C-4EDE-BEED-59818630CC9E}" type="presParOf" srcId="{D234792C-B325-406F-8051-C601B3EABDA9}" destId="{9ECDA680-4328-4F85-B3C6-9510F3F0417F}" srcOrd="0" destOrd="0" presId="urn:microsoft.com/office/officeart/2005/8/layout/orgChart1"/>
    <dgm:cxn modelId="{7829406F-7758-4319-ABA2-0AA24FE29175}" type="presParOf" srcId="{9ECDA680-4328-4F85-B3C6-9510F3F0417F}" destId="{ED3533EE-4E6C-4606-86CC-DA095F430D96}" srcOrd="0" destOrd="0" presId="urn:microsoft.com/office/officeart/2005/8/layout/orgChart1"/>
    <dgm:cxn modelId="{C6D63C98-279F-4CC1-ACC7-64587CAAF358}" type="presParOf" srcId="{9ECDA680-4328-4F85-B3C6-9510F3F0417F}" destId="{3992B8C7-19B6-46F8-9D8E-F97A103E55CD}" srcOrd="1" destOrd="0" presId="urn:microsoft.com/office/officeart/2005/8/layout/orgChart1"/>
    <dgm:cxn modelId="{45C8D0C9-EE42-4453-8054-989CEDF6CA66}" type="presParOf" srcId="{D234792C-B325-406F-8051-C601B3EABDA9}" destId="{B1CDAB88-00AF-40A5-A377-BBF763C26A41}" srcOrd="1" destOrd="0" presId="urn:microsoft.com/office/officeart/2005/8/layout/orgChart1"/>
    <dgm:cxn modelId="{833A94F4-395E-4E51-8194-EAE01C09FEB4}" type="presParOf" srcId="{D234792C-B325-406F-8051-C601B3EABDA9}" destId="{04C3539A-66CF-4C0A-AA7D-23ED6046BDF3}" srcOrd="2" destOrd="0" presId="urn:microsoft.com/office/officeart/2005/8/layout/orgChart1"/>
    <dgm:cxn modelId="{ECDF67F4-F0C1-4197-A574-8A405568EC31}" type="presParOf" srcId="{F15F2428-1F0C-4543-B787-5B0D13356BDB}" destId="{F6BC52E2-C7F2-4F4E-AB87-290E7EDDC82C}" srcOrd="4" destOrd="0" presId="urn:microsoft.com/office/officeart/2005/8/layout/orgChart1"/>
    <dgm:cxn modelId="{508D4925-819D-4304-B984-98344D1D0D05}" type="presParOf" srcId="{F15F2428-1F0C-4543-B787-5B0D13356BDB}" destId="{36ECF096-C333-4FF3-8C2C-014AC9CEEC8D}" srcOrd="5" destOrd="0" presId="urn:microsoft.com/office/officeart/2005/8/layout/orgChart1"/>
    <dgm:cxn modelId="{47583C21-9655-4E2B-AE30-9F557178A7E8}" type="presParOf" srcId="{36ECF096-C333-4FF3-8C2C-014AC9CEEC8D}" destId="{E89A04D2-FB43-40D1-A0C5-94FAF8ABB1C4}" srcOrd="0" destOrd="0" presId="urn:microsoft.com/office/officeart/2005/8/layout/orgChart1"/>
    <dgm:cxn modelId="{142EA51D-DBC3-429D-A7C0-FC49C1C70F59}" type="presParOf" srcId="{E89A04D2-FB43-40D1-A0C5-94FAF8ABB1C4}" destId="{CC72E2AA-6365-413A-B643-6AED70DA1F0D}" srcOrd="0" destOrd="0" presId="urn:microsoft.com/office/officeart/2005/8/layout/orgChart1"/>
    <dgm:cxn modelId="{2CBDC823-B2B3-453C-B573-E430E3C0D2FA}" type="presParOf" srcId="{E89A04D2-FB43-40D1-A0C5-94FAF8ABB1C4}" destId="{CBF4C7E2-E337-46F6-92C3-106270D3BDC7}" srcOrd="1" destOrd="0" presId="urn:microsoft.com/office/officeart/2005/8/layout/orgChart1"/>
    <dgm:cxn modelId="{E2CE0CF7-F12F-4B4A-B08B-772DEB962397}" type="presParOf" srcId="{36ECF096-C333-4FF3-8C2C-014AC9CEEC8D}" destId="{6BDDE164-63FD-4615-9570-FF6260B8A5FC}" srcOrd="1" destOrd="0" presId="urn:microsoft.com/office/officeart/2005/8/layout/orgChart1"/>
    <dgm:cxn modelId="{EED18DCA-AF7C-4A53-B8AD-EBC4D5E29862}" type="presParOf" srcId="{36ECF096-C333-4FF3-8C2C-014AC9CEEC8D}" destId="{E6C74EF2-7C09-4E1B-9CC6-04D9870CCF56}" srcOrd="2" destOrd="0" presId="urn:microsoft.com/office/officeart/2005/8/layout/orgChart1"/>
    <dgm:cxn modelId="{B99D8717-232C-4F5E-ACBD-1832627A91DD}" type="presParOf" srcId="{F15F2428-1F0C-4543-B787-5B0D13356BDB}" destId="{0E2DD852-C020-4623-8829-8E04E73520B0}" srcOrd="6" destOrd="0" presId="urn:microsoft.com/office/officeart/2005/8/layout/orgChart1"/>
    <dgm:cxn modelId="{23F33518-918F-42CB-99E4-9082740E7B65}" type="presParOf" srcId="{F15F2428-1F0C-4543-B787-5B0D13356BDB}" destId="{C0038FE0-ED20-4247-BED4-9DFBB2CFE56A}" srcOrd="7" destOrd="0" presId="urn:microsoft.com/office/officeart/2005/8/layout/orgChart1"/>
    <dgm:cxn modelId="{9BD7AAD2-4222-45D7-8432-46286E6967CF}" type="presParOf" srcId="{C0038FE0-ED20-4247-BED4-9DFBB2CFE56A}" destId="{669DF6E5-269D-4ABA-9A15-173814952949}" srcOrd="0" destOrd="0" presId="urn:microsoft.com/office/officeart/2005/8/layout/orgChart1"/>
    <dgm:cxn modelId="{099FAC55-FA59-4EE9-ADC5-6682E1D506F7}" type="presParOf" srcId="{669DF6E5-269D-4ABA-9A15-173814952949}" destId="{8125053D-2CAB-4986-81FF-B4F0E4FAD095}" srcOrd="0" destOrd="0" presId="urn:microsoft.com/office/officeart/2005/8/layout/orgChart1"/>
    <dgm:cxn modelId="{C3118313-81AF-43F5-B91D-235F90369DE7}" type="presParOf" srcId="{669DF6E5-269D-4ABA-9A15-173814952949}" destId="{507C3E01-C2D8-4E9C-BE25-7FA47B8894E7}" srcOrd="1" destOrd="0" presId="urn:microsoft.com/office/officeart/2005/8/layout/orgChart1"/>
    <dgm:cxn modelId="{51CBB452-1A62-4B08-B538-3D0C7EADCF96}" type="presParOf" srcId="{C0038FE0-ED20-4247-BED4-9DFBB2CFE56A}" destId="{75312545-72AC-4F09-9114-642E109F40A5}" srcOrd="1" destOrd="0" presId="urn:microsoft.com/office/officeart/2005/8/layout/orgChart1"/>
    <dgm:cxn modelId="{E0F9DADD-1EB5-4876-81A0-B7803FA0C103}" type="presParOf" srcId="{C0038FE0-ED20-4247-BED4-9DFBB2CFE56A}" destId="{0253B7BD-6065-4F77-BE35-68BB8C09E136}" srcOrd="2" destOrd="0" presId="urn:microsoft.com/office/officeart/2005/8/layout/orgChart1"/>
    <dgm:cxn modelId="{5A3829EF-EAF1-423E-B7AD-A6994CA7FE82}" type="presParOf" srcId="{F15F2428-1F0C-4543-B787-5B0D13356BDB}" destId="{0914C8E5-E2C8-4445-968A-5C1F649D2B7B}" srcOrd="8" destOrd="0" presId="urn:microsoft.com/office/officeart/2005/8/layout/orgChart1"/>
    <dgm:cxn modelId="{EA24FC1B-5F6D-4A6A-A363-1B7F3DAE2D2B}" type="presParOf" srcId="{F15F2428-1F0C-4543-B787-5B0D13356BDB}" destId="{7FE36E1B-2763-493A-9BC5-D5D3FA806A5F}" srcOrd="9" destOrd="0" presId="urn:microsoft.com/office/officeart/2005/8/layout/orgChart1"/>
    <dgm:cxn modelId="{5F582550-9E8A-4AE8-A549-5CAFF5AD4E6F}" type="presParOf" srcId="{7FE36E1B-2763-493A-9BC5-D5D3FA806A5F}" destId="{B77A6BEE-BB60-4DF4-9EC2-A7F8DF034365}" srcOrd="0" destOrd="0" presId="urn:microsoft.com/office/officeart/2005/8/layout/orgChart1"/>
    <dgm:cxn modelId="{00FED79D-A640-4F33-BE3D-1B4CD623758D}" type="presParOf" srcId="{B77A6BEE-BB60-4DF4-9EC2-A7F8DF034365}" destId="{1FEAE427-AA33-48EE-A6BD-AAEB8F473626}" srcOrd="0" destOrd="0" presId="urn:microsoft.com/office/officeart/2005/8/layout/orgChart1"/>
    <dgm:cxn modelId="{80451E85-AD90-43C5-9C2D-EDA60688B5E2}" type="presParOf" srcId="{B77A6BEE-BB60-4DF4-9EC2-A7F8DF034365}" destId="{3484DE5E-B0B8-4070-8C9D-4E555323590E}" srcOrd="1" destOrd="0" presId="urn:microsoft.com/office/officeart/2005/8/layout/orgChart1"/>
    <dgm:cxn modelId="{4D762E32-F7BF-4EE7-8FA9-19CF219441D4}" type="presParOf" srcId="{7FE36E1B-2763-493A-9BC5-D5D3FA806A5F}" destId="{789BBD0F-8F41-4E7A-ADFD-BDD7C42A64EE}" srcOrd="1" destOrd="0" presId="urn:microsoft.com/office/officeart/2005/8/layout/orgChart1"/>
    <dgm:cxn modelId="{2089D969-D3BE-4832-BC78-D685CE9DBB45}" type="presParOf" srcId="{7FE36E1B-2763-493A-9BC5-D5D3FA806A5F}" destId="{427FA5D4-947E-4876-8EFD-87F5A5ADBE5E}" srcOrd="2" destOrd="0" presId="urn:microsoft.com/office/officeart/2005/8/layout/orgChart1"/>
    <dgm:cxn modelId="{B2F769EA-F96A-4912-9DCD-B9BC6CDC0BE1}" type="presParOf" srcId="{163B6886-710B-4491-9B56-C3AF3188BF7D}" destId="{391FD846-F213-4CAB-ACBA-2D5AA7824F9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4424D3-9305-4A5C-AD26-F7F0C7B06CE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CA"/>
        </a:p>
      </dgm:t>
    </dgm:pt>
    <dgm:pt modelId="{91E7C102-6270-4576-BE7D-430C35E01056}">
      <dgm:prSet phldrT="[Text]"/>
      <dgm:spPr>
        <a:solidFill>
          <a:schemeClr val="accent1">
            <a:lumMod val="50000"/>
          </a:schemeClr>
        </a:solidFill>
      </dgm:spPr>
      <dgm:t>
        <a:bodyPr/>
        <a:lstStyle/>
        <a:p>
          <a:r>
            <a:rPr lang="en-CA" dirty="0"/>
            <a:t>Responsibilities </a:t>
          </a:r>
        </a:p>
      </dgm:t>
    </dgm:pt>
    <dgm:pt modelId="{54648A70-0198-45D5-AEE7-8A11B6F42B8C}" type="parTrans" cxnId="{2B48498A-00C2-40DE-BEAA-0F51E3275731}">
      <dgm:prSet/>
      <dgm:spPr/>
      <dgm:t>
        <a:bodyPr/>
        <a:lstStyle/>
        <a:p>
          <a:endParaRPr lang="en-CA"/>
        </a:p>
      </dgm:t>
    </dgm:pt>
    <dgm:pt modelId="{F4D20915-F086-4368-8361-9D4BC7B53694}" type="sibTrans" cxnId="{2B48498A-00C2-40DE-BEAA-0F51E3275731}">
      <dgm:prSet/>
      <dgm:spPr/>
      <dgm:t>
        <a:bodyPr/>
        <a:lstStyle/>
        <a:p>
          <a:endParaRPr lang="en-CA" dirty="0"/>
        </a:p>
      </dgm:t>
    </dgm:pt>
    <dgm:pt modelId="{DCDE42F5-EB14-4FF6-BA73-3428E062C457}">
      <dgm:prSet phldrT="[Text]"/>
      <dgm:spPr>
        <a:solidFill>
          <a:schemeClr val="accent1">
            <a:lumMod val="50000"/>
          </a:schemeClr>
        </a:solidFill>
      </dgm:spPr>
      <dgm:t>
        <a:bodyPr/>
        <a:lstStyle/>
        <a:p>
          <a:r>
            <a:rPr lang="en-CA" dirty="0"/>
            <a:t>Determine what responsibilities you can outsource.</a:t>
          </a:r>
        </a:p>
      </dgm:t>
    </dgm:pt>
    <dgm:pt modelId="{0BB48903-AE0D-4B51-9CFB-00748E190CB8}" type="parTrans" cxnId="{D4FDBF18-21FF-4EAA-A30C-F0CE8895CD52}">
      <dgm:prSet/>
      <dgm:spPr/>
      <dgm:t>
        <a:bodyPr/>
        <a:lstStyle/>
        <a:p>
          <a:endParaRPr lang="en-CA"/>
        </a:p>
      </dgm:t>
    </dgm:pt>
    <dgm:pt modelId="{C75CD27B-58BD-4265-BEF5-C87E19A4A1FC}" type="sibTrans" cxnId="{D4FDBF18-21FF-4EAA-A30C-F0CE8895CD52}">
      <dgm:prSet/>
      <dgm:spPr/>
      <dgm:t>
        <a:bodyPr/>
        <a:lstStyle/>
        <a:p>
          <a:endParaRPr lang="en-CA"/>
        </a:p>
      </dgm:t>
    </dgm:pt>
    <dgm:pt modelId="{1F75A1EF-D236-41D4-9099-5E4A3BA15C07}">
      <dgm:prSet phldrT="[Text]"/>
      <dgm:spPr>
        <a:solidFill>
          <a:schemeClr val="accent1">
            <a:lumMod val="75000"/>
          </a:schemeClr>
        </a:solidFill>
      </dgm:spPr>
      <dgm:t>
        <a:bodyPr/>
        <a:lstStyle/>
        <a:p>
          <a:r>
            <a:rPr lang="en-CA" dirty="0" smtClean="0"/>
            <a:t>Managed Security Service Provider (MSSP)</a:t>
          </a:r>
          <a:endParaRPr lang="en-CA" dirty="0"/>
        </a:p>
      </dgm:t>
    </dgm:pt>
    <dgm:pt modelId="{956A1336-9707-4ABF-AE4E-8385B77C5B10}" type="parTrans" cxnId="{2610E811-7FC1-477B-999E-1971B4916A41}">
      <dgm:prSet/>
      <dgm:spPr/>
      <dgm:t>
        <a:bodyPr/>
        <a:lstStyle/>
        <a:p>
          <a:endParaRPr lang="en-CA"/>
        </a:p>
      </dgm:t>
    </dgm:pt>
    <dgm:pt modelId="{474C99A2-FDF2-49A3-9A50-155CE1B35C37}" type="sibTrans" cxnId="{2610E811-7FC1-477B-999E-1971B4916A41}">
      <dgm:prSet/>
      <dgm:spPr/>
      <dgm:t>
        <a:bodyPr/>
        <a:lstStyle/>
        <a:p>
          <a:endParaRPr lang="en-CA" dirty="0"/>
        </a:p>
      </dgm:t>
    </dgm:pt>
    <dgm:pt modelId="{2463386C-DDCA-4ECF-8E6E-878C052A0295}">
      <dgm:prSet phldrT="[Text]"/>
      <dgm:spPr>
        <a:solidFill>
          <a:schemeClr val="accent1"/>
        </a:solidFill>
      </dgm:spPr>
      <dgm:t>
        <a:bodyPr/>
        <a:lstStyle/>
        <a:p>
          <a:r>
            <a:rPr lang="en-CA" dirty="0"/>
            <a:t>Management </a:t>
          </a:r>
        </a:p>
      </dgm:t>
    </dgm:pt>
    <dgm:pt modelId="{08D6E7D8-B318-4321-9006-011AE841EA0E}" type="parTrans" cxnId="{C1AA8DBF-E1EF-43AB-8D99-0A1D456181EF}">
      <dgm:prSet/>
      <dgm:spPr/>
      <dgm:t>
        <a:bodyPr/>
        <a:lstStyle/>
        <a:p>
          <a:endParaRPr lang="en-CA"/>
        </a:p>
      </dgm:t>
    </dgm:pt>
    <dgm:pt modelId="{53556152-17AF-4E81-92BC-ADC23B414ED5}" type="sibTrans" cxnId="{C1AA8DBF-E1EF-43AB-8D99-0A1D456181EF}">
      <dgm:prSet/>
      <dgm:spPr/>
      <dgm:t>
        <a:bodyPr/>
        <a:lstStyle/>
        <a:p>
          <a:endParaRPr lang="en-CA"/>
        </a:p>
      </dgm:t>
    </dgm:pt>
    <dgm:pt modelId="{BEAFB398-BBB0-400F-B9FC-12FF388DCB08}">
      <dgm:prSet phldrT="[Text]"/>
      <dgm:spPr>
        <a:solidFill>
          <a:schemeClr val="accent1"/>
        </a:solidFill>
      </dgm:spPr>
      <dgm:t>
        <a:bodyPr/>
        <a:lstStyle/>
        <a:p>
          <a:r>
            <a:rPr lang="en-CA" dirty="0"/>
            <a:t>Create a metrics program to manage your </a:t>
          </a:r>
          <a:r>
            <a:rPr lang="en-CA" dirty="0" smtClean="0"/>
            <a:t>third-PP </a:t>
          </a:r>
          <a:r>
            <a:rPr lang="en-CA" dirty="0"/>
            <a:t>in the long-term.</a:t>
          </a:r>
        </a:p>
      </dgm:t>
    </dgm:pt>
    <dgm:pt modelId="{371C3BEE-956C-4FA1-9EEC-F3EC5ABDF5EB}" type="parTrans" cxnId="{E6F6E8B2-7C79-45A8-813F-7445C945E159}">
      <dgm:prSet/>
      <dgm:spPr/>
      <dgm:t>
        <a:bodyPr/>
        <a:lstStyle/>
        <a:p>
          <a:endParaRPr lang="en-CA"/>
        </a:p>
      </dgm:t>
    </dgm:pt>
    <dgm:pt modelId="{A3955818-1DB9-4006-93F3-FFD98029688B}" type="sibTrans" cxnId="{E6F6E8B2-7C79-45A8-813F-7445C945E159}">
      <dgm:prSet/>
      <dgm:spPr/>
      <dgm:t>
        <a:bodyPr/>
        <a:lstStyle/>
        <a:p>
          <a:endParaRPr lang="en-CA"/>
        </a:p>
      </dgm:t>
    </dgm:pt>
    <dgm:pt modelId="{098EF7A1-3E12-4A6D-A9BF-694D916B262F}">
      <dgm:prSet phldrT="[Text]"/>
      <dgm:spPr>
        <a:solidFill>
          <a:schemeClr val="accent1">
            <a:lumMod val="50000"/>
          </a:schemeClr>
        </a:solidFill>
      </dgm:spPr>
      <dgm:t>
        <a:bodyPr/>
        <a:lstStyle/>
        <a:p>
          <a:r>
            <a:rPr lang="en-CA" dirty="0"/>
            <a:t>Analyze which responsibilities you should outsource </a:t>
          </a:r>
          <a:r>
            <a:rPr lang="en-CA" dirty="0" smtClean="0"/>
            <a:t>vs. </a:t>
          </a:r>
          <a:r>
            <a:rPr lang="en-CA" dirty="0"/>
            <a:t>keep in-house. </a:t>
          </a:r>
        </a:p>
      </dgm:t>
    </dgm:pt>
    <dgm:pt modelId="{D83052F1-0E81-4E8C-B3D8-236CFDE2DDB3}" type="parTrans" cxnId="{51487FDB-C345-4E72-938E-37DB6FA72F0F}">
      <dgm:prSet/>
      <dgm:spPr/>
      <dgm:t>
        <a:bodyPr/>
        <a:lstStyle/>
        <a:p>
          <a:endParaRPr lang="en-CA"/>
        </a:p>
      </dgm:t>
    </dgm:pt>
    <dgm:pt modelId="{530ECE34-017C-4537-8F8D-2FF0B9D5869A}" type="sibTrans" cxnId="{51487FDB-C345-4E72-938E-37DB6FA72F0F}">
      <dgm:prSet/>
      <dgm:spPr/>
      <dgm:t>
        <a:bodyPr/>
        <a:lstStyle/>
        <a:p>
          <a:endParaRPr lang="en-CA"/>
        </a:p>
      </dgm:t>
    </dgm:pt>
    <dgm:pt modelId="{BDAB0073-9AAB-4F84-B5A6-DC31633A015A}">
      <dgm:prSet phldrT="[Text]"/>
      <dgm:spPr>
        <a:solidFill>
          <a:schemeClr val="accent1">
            <a:lumMod val="75000"/>
          </a:schemeClr>
        </a:solidFill>
      </dgm:spPr>
      <dgm:t>
        <a:bodyPr/>
        <a:lstStyle/>
        <a:p>
          <a:r>
            <a:rPr lang="en-CA" dirty="0"/>
            <a:t>Create a weighted list of variables and features you look for in </a:t>
          </a:r>
          <a:r>
            <a:rPr lang="en-CA" dirty="0" smtClean="0"/>
            <a:t>a third-PP</a:t>
          </a:r>
          <a:r>
            <a:rPr lang="en-CA" dirty="0"/>
            <a:t>.</a:t>
          </a:r>
        </a:p>
      </dgm:t>
    </dgm:pt>
    <dgm:pt modelId="{AB63806E-18AC-4988-87CA-E469C418E607}" type="parTrans" cxnId="{66C7A973-A6A8-4514-9069-FAD1B48286D6}">
      <dgm:prSet/>
      <dgm:spPr/>
      <dgm:t>
        <a:bodyPr/>
        <a:lstStyle/>
        <a:p>
          <a:endParaRPr lang="en-CA"/>
        </a:p>
      </dgm:t>
    </dgm:pt>
    <dgm:pt modelId="{085A6D46-677E-497D-A5FF-313C26DE192D}" type="sibTrans" cxnId="{66C7A973-A6A8-4514-9069-FAD1B48286D6}">
      <dgm:prSet/>
      <dgm:spPr/>
      <dgm:t>
        <a:bodyPr/>
        <a:lstStyle/>
        <a:p>
          <a:endParaRPr lang="en-CA"/>
        </a:p>
      </dgm:t>
    </dgm:pt>
    <dgm:pt modelId="{DA22A41E-B416-45D8-84E8-2AF697E424B2}">
      <dgm:prSet phldrT="[Text]"/>
      <dgm:spPr>
        <a:solidFill>
          <a:schemeClr val="accent1">
            <a:lumMod val="75000"/>
          </a:schemeClr>
        </a:solidFill>
      </dgm:spPr>
      <dgm:t>
        <a:bodyPr/>
        <a:lstStyle/>
        <a:p>
          <a:r>
            <a:rPr lang="en-CA" dirty="0"/>
            <a:t>Send out </a:t>
          </a:r>
          <a:r>
            <a:rPr lang="en-CA" dirty="0" smtClean="0"/>
            <a:t>RFPs </a:t>
          </a:r>
          <a:r>
            <a:rPr lang="en-CA" dirty="0"/>
            <a:t>and rank your </a:t>
          </a:r>
          <a:r>
            <a:rPr lang="en-CA" dirty="0" smtClean="0"/>
            <a:t>third-PPs </a:t>
          </a:r>
          <a:r>
            <a:rPr lang="en-CA" dirty="0"/>
            <a:t>to pick the best for your organization.</a:t>
          </a:r>
        </a:p>
      </dgm:t>
    </dgm:pt>
    <dgm:pt modelId="{D8A40D7C-C3D4-4D6A-A37A-FE4B668E718F}" type="parTrans" cxnId="{DA120700-3B6E-4F4C-A6E4-C737892A7074}">
      <dgm:prSet/>
      <dgm:spPr/>
      <dgm:t>
        <a:bodyPr/>
        <a:lstStyle/>
        <a:p>
          <a:endParaRPr lang="en-CA"/>
        </a:p>
      </dgm:t>
    </dgm:pt>
    <dgm:pt modelId="{1450B086-7DEA-4B9B-AC8A-71EA68945D60}" type="sibTrans" cxnId="{DA120700-3B6E-4F4C-A6E4-C737892A7074}">
      <dgm:prSet/>
      <dgm:spPr/>
      <dgm:t>
        <a:bodyPr/>
        <a:lstStyle/>
        <a:p>
          <a:endParaRPr lang="en-CA"/>
        </a:p>
      </dgm:t>
    </dgm:pt>
    <dgm:pt modelId="{70C9F5AB-CC13-42F9-ACD3-D7F041C6BC02}">
      <dgm:prSet phldrT="[Text]"/>
      <dgm:spPr>
        <a:solidFill>
          <a:schemeClr val="accent1"/>
        </a:solidFill>
      </dgm:spPr>
      <dgm:t>
        <a:bodyPr/>
        <a:lstStyle/>
        <a:p>
          <a:r>
            <a:rPr lang="en-CA" dirty="0"/>
            <a:t>Trust your </a:t>
          </a:r>
          <a:r>
            <a:rPr lang="en-CA" dirty="0" smtClean="0"/>
            <a:t>third-PP </a:t>
          </a:r>
          <a:r>
            <a:rPr lang="en-CA" dirty="0"/>
            <a:t>but verify their results to ensure you get the service level you were promised. </a:t>
          </a:r>
        </a:p>
      </dgm:t>
    </dgm:pt>
    <dgm:pt modelId="{C584C4AD-C102-4568-BD17-DD8D32021ADD}" type="parTrans" cxnId="{A65DAE0F-CC0A-483E-8BC1-AC7F78CC783E}">
      <dgm:prSet/>
      <dgm:spPr/>
      <dgm:t>
        <a:bodyPr/>
        <a:lstStyle/>
        <a:p>
          <a:endParaRPr lang="en-CA"/>
        </a:p>
      </dgm:t>
    </dgm:pt>
    <dgm:pt modelId="{03B0327B-F56D-4038-BC33-515FF2D9CF40}" type="sibTrans" cxnId="{A65DAE0F-CC0A-483E-8BC1-AC7F78CC783E}">
      <dgm:prSet/>
      <dgm:spPr/>
      <dgm:t>
        <a:bodyPr/>
        <a:lstStyle/>
        <a:p>
          <a:endParaRPr lang="en-CA"/>
        </a:p>
      </dgm:t>
    </dgm:pt>
    <dgm:pt modelId="{1237DB50-B672-4E6C-9788-73C7D8942CA2}" type="pres">
      <dgm:prSet presAssocID="{1E4424D3-9305-4A5C-AD26-F7F0C7B06CE5}" presName="outerComposite" presStyleCnt="0">
        <dgm:presLayoutVars>
          <dgm:chMax val="5"/>
          <dgm:dir/>
          <dgm:resizeHandles val="exact"/>
        </dgm:presLayoutVars>
      </dgm:prSet>
      <dgm:spPr/>
      <dgm:t>
        <a:bodyPr/>
        <a:lstStyle/>
        <a:p>
          <a:endParaRPr lang="en-US"/>
        </a:p>
      </dgm:t>
    </dgm:pt>
    <dgm:pt modelId="{9603205D-688F-4AB3-AC45-CF1C686837C8}" type="pres">
      <dgm:prSet presAssocID="{1E4424D3-9305-4A5C-AD26-F7F0C7B06CE5}" presName="dummyMaxCanvas" presStyleCnt="0">
        <dgm:presLayoutVars/>
      </dgm:prSet>
      <dgm:spPr/>
    </dgm:pt>
    <dgm:pt modelId="{456DC3C1-34EC-4C22-8739-B91502BE1DAC}" type="pres">
      <dgm:prSet presAssocID="{1E4424D3-9305-4A5C-AD26-F7F0C7B06CE5}" presName="ThreeNodes_1" presStyleLbl="node1" presStyleIdx="0" presStyleCnt="3">
        <dgm:presLayoutVars>
          <dgm:bulletEnabled val="1"/>
        </dgm:presLayoutVars>
      </dgm:prSet>
      <dgm:spPr/>
      <dgm:t>
        <a:bodyPr/>
        <a:lstStyle/>
        <a:p>
          <a:endParaRPr lang="en-US"/>
        </a:p>
      </dgm:t>
    </dgm:pt>
    <dgm:pt modelId="{1D529166-1ECC-4F09-8969-5465E7C9E585}" type="pres">
      <dgm:prSet presAssocID="{1E4424D3-9305-4A5C-AD26-F7F0C7B06CE5}" presName="ThreeNodes_2" presStyleLbl="node1" presStyleIdx="1" presStyleCnt="3">
        <dgm:presLayoutVars>
          <dgm:bulletEnabled val="1"/>
        </dgm:presLayoutVars>
      </dgm:prSet>
      <dgm:spPr/>
      <dgm:t>
        <a:bodyPr/>
        <a:lstStyle/>
        <a:p>
          <a:endParaRPr lang="en-US"/>
        </a:p>
      </dgm:t>
    </dgm:pt>
    <dgm:pt modelId="{FEA85EB7-7C60-4F5D-A11E-EA4A1DE97BC7}" type="pres">
      <dgm:prSet presAssocID="{1E4424D3-9305-4A5C-AD26-F7F0C7B06CE5}" presName="ThreeNodes_3" presStyleLbl="node1" presStyleIdx="2" presStyleCnt="3">
        <dgm:presLayoutVars>
          <dgm:bulletEnabled val="1"/>
        </dgm:presLayoutVars>
      </dgm:prSet>
      <dgm:spPr/>
      <dgm:t>
        <a:bodyPr/>
        <a:lstStyle/>
        <a:p>
          <a:endParaRPr lang="en-US"/>
        </a:p>
      </dgm:t>
    </dgm:pt>
    <dgm:pt modelId="{D933C270-6462-4638-BD81-AD334D8F7F6A}" type="pres">
      <dgm:prSet presAssocID="{1E4424D3-9305-4A5C-AD26-F7F0C7B06CE5}" presName="ThreeConn_1-2" presStyleLbl="fgAccFollowNode1" presStyleIdx="0" presStyleCnt="2">
        <dgm:presLayoutVars>
          <dgm:bulletEnabled val="1"/>
        </dgm:presLayoutVars>
      </dgm:prSet>
      <dgm:spPr/>
      <dgm:t>
        <a:bodyPr/>
        <a:lstStyle/>
        <a:p>
          <a:endParaRPr lang="en-US"/>
        </a:p>
      </dgm:t>
    </dgm:pt>
    <dgm:pt modelId="{E37F4356-A311-462B-881B-83A3B12C4CE8}" type="pres">
      <dgm:prSet presAssocID="{1E4424D3-9305-4A5C-AD26-F7F0C7B06CE5}" presName="ThreeConn_2-3" presStyleLbl="fgAccFollowNode1" presStyleIdx="1" presStyleCnt="2">
        <dgm:presLayoutVars>
          <dgm:bulletEnabled val="1"/>
        </dgm:presLayoutVars>
      </dgm:prSet>
      <dgm:spPr/>
      <dgm:t>
        <a:bodyPr/>
        <a:lstStyle/>
        <a:p>
          <a:endParaRPr lang="en-US"/>
        </a:p>
      </dgm:t>
    </dgm:pt>
    <dgm:pt modelId="{DA20252D-2F3D-4354-93CF-13995D35E859}" type="pres">
      <dgm:prSet presAssocID="{1E4424D3-9305-4A5C-AD26-F7F0C7B06CE5}" presName="ThreeNodes_1_text" presStyleLbl="node1" presStyleIdx="2" presStyleCnt="3">
        <dgm:presLayoutVars>
          <dgm:bulletEnabled val="1"/>
        </dgm:presLayoutVars>
      </dgm:prSet>
      <dgm:spPr/>
      <dgm:t>
        <a:bodyPr/>
        <a:lstStyle/>
        <a:p>
          <a:endParaRPr lang="en-US"/>
        </a:p>
      </dgm:t>
    </dgm:pt>
    <dgm:pt modelId="{544160D7-4347-46F2-A0DD-890E3C8ED22E}" type="pres">
      <dgm:prSet presAssocID="{1E4424D3-9305-4A5C-AD26-F7F0C7B06CE5}" presName="ThreeNodes_2_text" presStyleLbl="node1" presStyleIdx="2" presStyleCnt="3">
        <dgm:presLayoutVars>
          <dgm:bulletEnabled val="1"/>
        </dgm:presLayoutVars>
      </dgm:prSet>
      <dgm:spPr/>
      <dgm:t>
        <a:bodyPr/>
        <a:lstStyle/>
        <a:p>
          <a:endParaRPr lang="en-US"/>
        </a:p>
      </dgm:t>
    </dgm:pt>
    <dgm:pt modelId="{F328D69F-3D6F-4B76-9F3C-832771ADC2BA}" type="pres">
      <dgm:prSet presAssocID="{1E4424D3-9305-4A5C-AD26-F7F0C7B06CE5}" presName="ThreeNodes_3_text" presStyleLbl="node1" presStyleIdx="2" presStyleCnt="3">
        <dgm:presLayoutVars>
          <dgm:bulletEnabled val="1"/>
        </dgm:presLayoutVars>
      </dgm:prSet>
      <dgm:spPr/>
      <dgm:t>
        <a:bodyPr/>
        <a:lstStyle/>
        <a:p>
          <a:endParaRPr lang="en-US"/>
        </a:p>
      </dgm:t>
    </dgm:pt>
  </dgm:ptLst>
  <dgm:cxnLst>
    <dgm:cxn modelId="{CCB2EADD-AB33-4E1A-910D-6E51A8BC309A}" type="presOf" srcId="{1F75A1EF-D236-41D4-9099-5E4A3BA15C07}" destId="{544160D7-4347-46F2-A0DD-890E3C8ED22E}" srcOrd="1" destOrd="0" presId="urn:microsoft.com/office/officeart/2005/8/layout/vProcess5"/>
    <dgm:cxn modelId="{17D887A8-AAFF-4FA3-A2B9-368404F70CE1}" type="presOf" srcId="{BDAB0073-9AAB-4F84-B5A6-DC31633A015A}" destId="{544160D7-4347-46F2-A0DD-890E3C8ED22E}" srcOrd="1" destOrd="1" presId="urn:microsoft.com/office/officeart/2005/8/layout/vProcess5"/>
    <dgm:cxn modelId="{12AE18AE-CAB8-4C58-96C3-6ED059B27BD9}" type="presOf" srcId="{BEAFB398-BBB0-400F-B9FC-12FF388DCB08}" destId="{FEA85EB7-7C60-4F5D-A11E-EA4A1DE97BC7}" srcOrd="0" destOrd="1" presId="urn:microsoft.com/office/officeart/2005/8/layout/vProcess5"/>
    <dgm:cxn modelId="{DC627AA5-6968-4CA0-887D-427BC260223E}" type="presOf" srcId="{F4D20915-F086-4368-8361-9D4BC7B53694}" destId="{D933C270-6462-4638-BD81-AD334D8F7F6A}" srcOrd="0" destOrd="0" presId="urn:microsoft.com/office/officeart/2005/8/layout/vProcess5"/>
    <dgm:cxn modelId="{DA120700-3B6E-4F4C-A6E4-C737892A7074}" srcId="{1F75A1EF-D236-41D4-9099-5E4A3BA15C07}" destId="{DA22A41E-B416-45D8-84E8-2AF697E424B2}" srcOrd="1" destOrd="0" parTransId="{D8A40D7C-C3D4-4D6A-A37A-FE4B668E718F}" sibTransId="{1450B086-7DEA-4B9B-AC8A-71EA68945D60}"/>
    <dgm:cxn modelId="{A65DAE0F-CC0A-483E-8BC1-AC7F78CC783E}" srcId="{2463386C-DDCA-4ECF-8E6E-878C052A0295}" destId="{70C9F5AB-CC13-42F9-ACD3-D7F041C6BC02}" srcOrd="1" destOrd="0" parTransId="{C584C4AD-C102-4568-BD17-DD8D32021ADD}" sibTransId="{03B0327B-F56D-4038-BC33-515FF2D9CF40}"/>
    <dgm:cxn modelId="{4B56BDC5-C7AB-4C6B-A3E1-03B605325CD7}" type="presOf" srcId="{DCDE42F5-EB14-4FF6-BA73-3428E062C457}" destId="{456DC3C1-34EC-4C22-8739-B91502BE1DAC}" srcOrd="0" destOrd="1" presId="urn:microsoft.com/office/officeart/2005/8/layout/vProcess5"/>
    <dgm:cxn modelId="{51487FDB-C345-4E72-938E-37DB6FA72F0F}" srcId="{91E7C102-6270-4576-BE7D-430C35E01056}" destId="{098EF7A1-3E12-4A6D-A9BF-694D916B262F}" srcOrd="1" destOrd="0" parTransId="{D83052F1-0E81-4E8C-B3D8-236CFDE2DDB3}" sibTransId="{530ECE34-017C-4537-8F8D-2FF0B9D5869A}"/>
    <dgm:cxn modelId="{9767C939-C9E1-464C-B7F9-361F6B93CC43}" type="presOf" srcId="{BEAFB398-BBB0-400F-B9FC-12FF388DCB08}" destId="{F328D69F-3D6F-4B76-9F3C-832771ADC2BA}" srcOrd="1" destOrd="1" presId="urn:microsoft.com/office/officeart/2005/8/layout/vProcess5"/>
    <dgm:cxn modelId="{2276BC73-A011-453C-B513-3A9255216160}" type="presOf" srcId="{098EF7A1-3E12-4A6D-A9BF-694D916B262F}" destId="{DA20252D-2F3D-4354-93CF-13995D35E859}" srcOrd="1" destOrd="2" presId="urn:microsoft.com/office/officeart/2005/8/layout/vProcess5"/>
    <dgm:cxn modelId="{0956CAD0-5390-4659-B644-3D35FB603C08}" type="presOf" srcId="{474C99A2-FDF2-49A3-9A50-155CE1B35C37}" destId="{E37F4356-A311-462B-881B-83A3B12C4CE8}" srcOrd="0" destOrd="0" presId="urn:microsoft.com/office/officeart/2005/8/layout/vProcess5"/>
    <dgm:cxn modelId="{6983F074-6EBF-41C9-A686-8CF992182C37}" type="presOf" srcId="{1F75A1EF-D236-41D4-9099-5E4A3BA15C07}" destId="{1D529166-1ECC-4F09-8969-5465E7C9E585}" srcOrd="0" destOrd="0" presId="urn:microsoft.com/office/officeart/2005/8/layout/vProcess5"/>
    <dgm:cxn modelId="{E0AE6A7D-28A8-4376-9C4C-668B6BA8BB23}" type="presOf" srcId="{1E4424D3-9305-4A5C-AD26-F7F0C7B06CE5}" destId="{1237DB50-B672-4E6C-9788-73C7D8942CA2}" srcOrd="0" destOrd="0" presId="urn:microsoft.com/office/officeart/2005/8/layout/vProcess5"/>
    <dgm:cxn modelId="{E6F6E8B2-7C79-45A8-813F-7445C945E159}" srcId="{2463386C-DDCA-4ECF-8E6E-878C052A0295}" destId="{BEAFB398-BBB0-400F-B9FC-12FF388DCB08}" srcOrd="0" destOrd="0" parTransId="{371C3BEE-956C-4FA1-9EEC-F3EC5ABDF5EB}" sibTransId="{A3955818-1DB9-4006-93F3-FFD98029688B}"/>
    <dgm:cxn modelId="{2B48498A-00C2-40DE-BEAA-0F51E3275731}" srcId="{1E4424D3-9305-4A5C-AD26-F7F0C7B06CE5}" destId="{91E7C102-6270-4576-BE7D-430C35E01056}" srcOrd="0" destOrd="0" parTransId="{54648A70-0198-45D5-AEE7-8A11B6F42B8C}" sibTransId="{F4D20915-F086-4368-8361-9D4BC7B53694}"/>
    <dgm:cxn modelId="{FB9FFBB9-25E4-41E9-9207-56C734AC172F}" type="presOf" srcId="{70C9F5AB-CC13-42F9-ACD3-D7F041C6BC02}" destId="{FEA85EB7-7C60-4F5D-A11E-EA4A1DE97BC7}" srcOrd="0" destOrd="2" presId="urn:microsoft.com/office/officeart/2005/8/layout/vProcess5"/>
    <dgm:cxn modelId="{6DE30BDD-F194-499C-B576-0B3635C98E30}" type="presOf" srcId="{098EF7A1-3E12-4A6D-A9BF-694D916B262F}" destId="{456DC3C1-34EC-4C22-8739-B91502BE1DAC}" srcOrd="0" destOrd="2" presId="urn:microsoft.com/office/officeart/2005/8/layout/vProcess5"/>
    <dgm:cxn modelId="{7AA6C759-4B7A-4903-A9ED-CEE10F0F3455}" type="presOf" srcId="{2463386C-DDCA-4ECF-8E6E-878C052A0295}" destId="{F328D69F-3D6F-4B76-9F3C-832771ADC2BA}" srcOrd="1" destOrd="0" presId="urn:microsoft.com/office/officeart/2005/8/layout/vProcess5"/>
    <dgm:cxn modelId="{2610E811-7FC1-477B-999E-1971B4916A41}" srcId="{1E4424D3-9305-4A5C-AD26-F7F0C7B06CE5}" destId="{1F75A1EF-D236-41D4-9099-5E4A3BA15C07}" srcOrd="1" destOrd="0" parTransId="{956A1336-9707-4ABF-AE4E-8385B77C5B10}" sibTransId="{474C99A2-FDF2-49A3-9A50-155CE1B35C37}"/>
    <dgm:cxn modelId="{7207E5AB-2AD2-4F5F-9B88-E8FC8EC284D4}" type="presOf" srcId="{70C9F5AB-CC13-42F9-ACD3-D7F041C6BC02}" destId="{F328D69F-3D6F-4B76-9F3C-832771ADC2BA}" srcOrd="1" destOrd="2" presId="urn:microsoft.com/office/officeart/2005/8/layout/vProcess5"/>
    <dgm:cxn modelId="{D0801140-6AE3-4D32-B696-AD82E64F3844}" type="presOf" srcId="{DCDE42F5-EB14-4FF6-BA73-3428E062C457}" destId="{DA20252D-2F3D-4354-93CF-13995D35E859}" srcOrd="1" destOrd="1" presId="urn:microsoft.com/office/officeart/2005/8/layout/vProcess5"/>
    <dgm:cxn modelId="{18A63546-C208-45EA-A36A-B03A7A1AE82E}" type="presOf" srcId="{BDAB0073-9AAB-4F84-B5A6-DC31633A015A}" destId="{1D529166-1ECC-4F09-8969-5465E7C9E585}" srcOrd="0" destOrd="1" presId="urn:microsoft.com/office/officeart/2005/8/layout/vProcess5"/>
    <dgm:cxn modelId="{66C7A973-A6A8-4514-9069-FAD1B48286D6}" srcId="{1F75A1EF-D236-41D4-9099-5E4A3BA15C07}" destId="{BDAB0073-9AAB-4F84-B5A6-DC31633A015A}" srcOrd="0" destOrd="0" parTransId="{AB63806E-18AC-4988-87CA-E469C418E607}" sibTransId="{085A6D46-677E-497D-A5FF-313C26DE192D}"/>
    <dgm:cxn modelId="{A8D556AE-04ED-4DE3-A90B-F0130672A1B2}" type="presOf" srcId="{DA22A41E-B416-45D8-84E8-2AF697E424B2}" destId="{1D529166-1ECC-4F09-8969-5465E7C9E585}" srcOrd="0" destOrd="2" presId="urn:microsoft.com/office/officeart/2005/8/layout/vProcess5"/>
    <dgm:cxn modelId="{DBCB810E-7C6B-408E-A0B2-9F1B27975CCD}" type="presOf" srcId="{2463386C-DDCA-4ECF-8E6E-878C052A0295}" destId="{FEA85EB7-7C60-4F5D-A11E-EA4A1DE97BC7}" srcOrd="0" destOrd="0" presId="urn:microsoft.com/office/officeart/2005/8/layout/vProcess5"/>
    <dgm:cxn modelId="{5CCECF2D-87C8-4237-977B-8E6906D0E71D}" type="presOf" srcId="{91E7C102-6270-4576-BE7D-430C35E01056}" destId="{456DC3C1-34EC-4C22-8739-B91502BE1DAC}" srcOrd="0" destOrd="0" presId="urn:microsoft.com/office/officeart/2005/8/layout/vProcess5"/>
    <dgm:cxn modelId="{E3AA6F90-7460-4137-BE71-2C95AFED92F3}" type="presOf" srcId="{91E7C102-6270-4576-BE7D-430C35E01056}" destId="{DA20252D-2F3D-4354-93CF-13995D35E859}" srcOrd="1" destOrd="0" presId="urn:microsoft.com/office/officeart/2005/8/layout/vProcess5"/>
    <dgm:cxn modelId="{D4FDBF18-21FF-4EAA-A30C-F0CE8895CD52}" srcId="{91E7C102-6270-4576-BE7D-430C35E01056}" destId="{DCDE42F5-EB14-4FF6-BA73-3428E062C457}" srcOrd="0" destOrd="0" parTransId="{0BB48903-AE0D-4B51-9CFB-00748E190CB8}" sibTransId="{C75CD27B-58BD-4265-BEF5-C87E19A4A1FC}"/>
    <dgm:cxn modelId="{E1CFA9D5-452E-4266-B1B6-444368B9CF63}" type="presOf" srcId="{DA22A41E-B416-45D8-84E8-2AF697E424B2}" destId="{544160D7-4347-46F2-A0DD-890E3C8ED22E}" srcOrd="1" destOrd="2" presId="urn:microsoft.com/office/officeart/2005/8/layout/vProcess5"/>
    <dgm:cxn modelId="{C1AA8DBF-E1EF-43AB-8D99-0A1D456181EF}" srcId="{1E4424D3-9305-4A5C-AD26-F7F0C7B06CE5}" destId="{2463386C-DDCA-4ECF-8E6E-878C052A0295}" srcOrd="2" destOrd="0" parTransId="{08D6E7D8-B318-4321-9006-011AE841EA0E}" sibTransId="{53556152-17AF-4E81-92BC-ADC23B414ED5}"/>
    <dgm:cxn modelId="{977ACD28-6B55-47EC-B0AC-51F8F43CBECD}" type="presParOf" srcId="{1237DB50-B672-4E6C-9788-73C7D8942CA2}" destId="{9603205D-688F-4AB3-AC45-CF1C686837C8}" srcOrd="0" destOrd="0" presId="urn:microsoft.com/office/officeart/2005/8/layout/vProcess5"/>
    <dgm:cxn modelId="{050291CA-F8C4-4C1D-95DA-D54F62870A6D}" type="presParOf" srcId="{1237DB50-B672-4E6C-9788-73C7D8942CA2}" destId="{456DC3C1-34EC-4C22-8739-B91502BE1DAC}" srcOrd="1" destOrd="0" presId="urn:microsoft.com/office/officeart/2005/8/layout/vProcess5"/>
    <dgm:cxn modelId="{9BA3264A-15F9-493A-BE11-2B73647BBD6C}" type="presParOf" srcId="{1237DB50-B672-4E6C-9788-73C7D8942CA2}" destId="{1D529166-1ECC-4F09-8969-5465E7C9E585}" srcOrd="2" destOrd="0" presId="urn:microsoft.com/office/officeart/2005/8/layout/vProcess5"/>
    <dgm:cxn modelId="{B3537E2F-706D-48BC-8C09-C346ACDB6B90}" type="presParOf" srcId="{1237DB50-B672-4E6C-9788-73C7D8942CA2}" destId="{FEA85EB7-7C60-4F5D-A11E-EA4A1DE97BC7}" srcOrd="3" destOrd="0" presId="urn:microsoft.com/office/officeart/2005/8/layout/vProcess5"/>
    <dgm:cxn modelId="{0F47538D-3545-44D8-8A42-9E69B575FFC8}" type="presParOf" srcId="{1237DB50-B672-4E6C-9788-73C7D8942CA2}" destId="{D933C270-6462-4638-BD81-AD334D8F7F6A}" srcOrd="4" destOrd="0" presId="urn:microsoft.com/office/officeart/2005/8/layout/vProcess5"/>
    <dgm:cxn modelId="{FFA7B2D9-483F-4499-98B1-A02D9F801BF5}" type="presParOf" srcId="{1237DB50-B672-4E6C-9788-73C7D8942CA2}" destId="{E37F4356-A311-462B-881B-83A3B12C4CE8}" srcOrd="5" destOrd="0" presId="urn:microsoft.com/office/officeart/2005/8/layout/vProcess5"/>
    <dgm:cxn modelId="{5EF507D1-A240-4C6B-90CE-11BD81732F05}" type="presParOf" srcId="{1237DB50-B672-4E6C-9788-73C7D8942CA2}" destId="{DA20252D-2F3D-4354-93CF-13995D35E859}" srcOrd="6" destOrd="0" presId="urn:microsoft.com/office/officeart/2005/8/layout/vProcess5"/>
    <dgm:cxn modelId="{B83352B6-60A3-4462-97F8-E5141DCC3984}" type="presParOf" srcId="{1237DB50-B672-4E6C-9788-73C7D8942CA2}" destId="{544160D7-4347-46F2-A0DD-890E3C8ED22E}" srcOrd="7" destOrd="0" presId="urn:microsoft.com/office/officeart/2005/8/layout/vProcess5"/>
    <dgm:cxn modelId="{9333B6F2-F806-44F4-A121-71B3CE22B4B5}" type="presParOf" srcId="{1237DB50-B672-4E6C-9788-73C7D8942CA2}" destId="{F328D69F-3D6F-4B76-9F3C-832771ADC2B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97591-1859-4770-9B77-B0007F17C554}">
      <dsp:nvSpPr>
        <dsp:cNvPr id="0" name=""/>
        <dsp:cNvSpPr/>
      </dsp:nvSpPr>
      <dsp:spPr>
        <a:xfrm rot="10800000">
          <a:off x="1369599" y="1613"/>
          <a:ext cx="4610236" cy="83349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549" tIns="41910" rIns="78232" bIns="41910" numCol="1" spcCol="1270" anchor="ctr" anchorCtr="0">
          <a:noAutofit/>
        </a:bodyPr>
        <a:lstStyle/>
        <a:p>
          <a:pPr lvl="0" algn="ctr" defTabSz="488950">
            <a:lnSpc>
              <a:spcPct val="90000"/>
            </a:lnSpc>
            <a:spcBef>
              <a:spcPct val="0"/>
            </a:spcBef>
            <a:spcAft>
              <a:spcPct val="35000"/>
            </a:spcAft>
          </a:pPr>
          <a:r>
            <a:rPr lang="en-CA" sz="1100" b="1" kern="1200" dirty="0"/>
            <a:t>Improve resource allocation and reduce costs </a:t>
          </a:r>
          <a:r>
            <a:rPr lang="en-CA" sz="1100" kern="1200" dirty="0"/>
            <a:t>– Outsourcing certain responsibilities will allow you to reallocate your current resources and expertise more efficiently, and potentially save costs.  </a:t>
          </a:r>
        </a:p>
      </dsp:txBody>
      <dsp:txXfrm rot="10800000">
        <a:off x="1577973" y="1613"/>
        <a:ext cx="4401862" cy="833496"/>
      </dsp:txXfrm>
    </dsp:sp>
    <dsp:sp modelId="{F990F1B0-A528-423F-B074-AF102ECACBD0}">
      <dsp:nvSpPr>
        <dsp:cNvPr id="0" name=""/>
        <dsp:cNvSpPr/>
      </dsp:nvSpPr>
      <dsp:spPr>
        <a:xfrm>
          <a:off x="952850" y="1613"/>
          <a:ext cx="833496" cy="833496"/>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5BAB6F-6BCA-4EBB-9D02-39A4343D5C4E}">
      <dsp:nvSpPr>
        <dsp:cNvPr id="0" name=""/>
        <dsp:cNvSpPr/>
      </dsp:nvSpPr>
      <dsp:spPr>
        <a:xfrm rot="10800000">
          <a:off x="1369599" y="1083915"/>
          <a:ext cx="4610236" cy="83349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549" tIns="41910" rIns="78232" bIns="41910" numCol="1" spcCol="1270" anchor="ctr" anchorCtr="0">
          <a:noAutofit/>
        </a:bodyPr>
        <a:lstStyle/>
        <a:p>
          <a:pPr lvl="0" algn="ctr" defTabSz="488950">
            <a:lnSpc>
              <a:spcPct val="90000"/>
            </a:lnSpc>
            <a:spcBef>
              <a:spcPct val="0"/>
            </a:spcBef>
            <a:spcAft>
              <a:spcPct val="35000"/>
            </a:spcAft>
          </a:pPr>
          <a:r>
            <a:rPr lang="en-CA" sz="1100" b="1" kern="1200" dirty="0"/>
            <a:t>Increase your monitoring and alerting to 24/7/365 </a:t>
          </a:r>
          <a:r>
            <a:rPr lang="en-CA" sz="1100" kern="1200" dirty="0"/>
            <a:t>– Currently, most organizations are only able to monitor their SOC from 9-5, however, </a:t>
          </a:r>
          <a:r>
            <a:rPr lang="en-CA" sz="1100" kern="1200" dirty="0" smtClean="0"/>
            <a:t>third-party providers (third-PPs) </a:t>
          </a:r>
          <a:r>
            <a:rPr lang="en-CA" sz="1100" kern="1200" dirty="0"/>
            <a:t>can offer you 24/7/365 coverage so you know what's going on at all times. </a:t>
          </a:r>
        </a:p>
      </dsp:txBody>
      <dsp:txXfrm rot="10800000">
        <a:off x="1577973" y="1083915"/>
        <a:ext cx="4401862" cy="833496"/>
      </dsp:txXfrm>
    </dsp:sp>
    <dsp:sp modelId="{C350D184-3E3D-4C3C-B260-4F09341209E6}">
      <dsp:nvSpPr>
        <dsp:cNvPr id="0" name=""/>
        <dsp:cNvSpPr/>
      </dsp:nvSpPr>
      <dsp:spPr>
        <a:xfrm>
          <a:off x="952850" y="1083915"/>
          <a:ext cx="833496" cy="833496"/>
        </a:xfrm>
        <a:prstGeom prst="ellipse">
          <a:avLst/>
        </a:prstGeom>
        <a:blipFill dpi="0" rotWithShape="1">
          <a:blip xmlns:r="http://schemas.openxmlformats.org/officeDocument/2006/relationships" r:embed="rId2"/>
          <a:srcRect/>
          <a:stretch>
            <a:fillRect l="-26339" t="-23216" r="-26584" b="-29707"/>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822418-A8C7-413F-A939-626E06EBE6BC}">
      <dsp:nvSpPr>
        <dsp:cNvPr id="0" name=""/>
        <dsp:cNvSpPr/>
      </dsp:nvSpPr>
      <dsp:spPr>
        <a:xfrm rot="10800000">
          <a:off x="1369599" y="2166216"/>
          <a:ext cx="4610236" cy="83349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549" tIns="41910" rIns="78232" bIns="41910" numCol="1" spcCol="1270" anchor="ctr" anchorCtr="0">
          <a:noAutofit/>
        </a:bodyPr>
        <a:lstStyle/>
        <a:p>
          <a:pPr lvl="0" algn="ctr" defTabSz="488950">
            <a:lnSpc>
              <a:spcPct val="90000"/>
            </a:lnSpc>
            <a:spcBef>
              <a:spcPct val="0"/>
            </a:spcBef>
            <a:spcAft>
              <a:spcPct val="35000"/>
            </a:spcAft>
          </a:pPr>
          <a:r>
            <a:rPr lang="en-CA" sz="1100" b="1" kern="1200" dirty="0"/>
            <a:t>Gain the skills/expertise you are missing </a:t>
          </a:r>
          <a:r>
            <a:rPr lang="en-CA" sz="1100" kern="1200" dirty="0"/>
            <a:t>– Rather than having to hire experienced external employees or retrain current ones, </a:t>
          </a:r>
          <a:r>
            <a:rPr lang="en-CA" sz="1100" kern="1200" dirty="0" smtClean="0"/>
            <a:t>third-PPs </a:t>
          </a:r>
          <a:r>
            <a:rPr lang="en-CA" sz="1100" kern="1200" dirty="0"/>
            <a:t>can </a:t>
          </a:r>
          <a:r>
            <a:rPr lang="en-CA" sz="1100" kern="1200" dirty="0" smtClean="0"/>
            <a:t>offer </a:t>
          </a:r>
          <a:r>
            <a:rPr lang="en-CA" sz="1100" kern="1200" dirty="0"/>
            <a:t>a wide range of expertise and skills to fill the </a:t>
          </a:r>
          <a:r>
            <a:rPr lang="en-CA" sz="1100" kern="1200" dirty="0" smtClean="0"/>
            <a:t>gaps. </a:t>
          </a:r>
          <a:endParaRPr lang="en-CA" sz="1100" kern="1200" dirty="0"/>
        </a:p>
      </dsp:txBody>
      <dsp:txXfrm rot="10800000">
        <a:off x="1577973" y="2166216"/>
        <a:ext cx="4401862" cy="833496"/>
      </dsp:txXfrm>
    </dsp:sp>
    <dsp:sp modelId="{4CD5CF92-C761-4B8E-9E51-C0E1FCEF86E6}">
      <dsp:nvSpPr>
        <dsp:cNvPr id="0" name=""/>
        <dsp:cNvSpPr/>
      </dsp:nvSpPr>
      <dsp:spPr>
        <a:xfrm>
          <a:off x="952850" y="2166216"/>
          <a:ext cx="833496" cy="833496"/>
        </a:xfrm>
        <a:prstGeom prst="ellipse">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884763-0E08-43A6-B252-C7AD6F5EB941}">
      <dsp:nvSpPr>
        <dsp:cNvPr id="0" name=""/>
        <dsp:cNvSpPr/>
      </dsp:nvSpPr>
      <dsp:spPr>
        <a:xfrm rot="10800000">
          <a:off x="1369599" y="3248517"/>
          <a:ext cx="4610236" cy="83349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549" tIns="41910" rIns="78232" bIns="41910" numCol="1" spcCol="1270" anchor="ctr" anchorCtr="0">
          <a:noAutofit/>
        </a:bodyPr>
        <a:lstStyle/>
        <a:p>
          <a:pPr lvl="0" algn="ctr" defTabSz="488950">
            <a:lnSpc>
              <a:spcPct val="90000"/>
            </a:lnSpc>
            <a:spcBef>
              <a:spcPct val="0"/>
            </a:spcBef>
            <a:spcAft>
              <a:spcPct val="35000"/>
            </a:spcAft>
          </a:pPr>
          <a:r>
            <a:rPr lang="en-CA" sz="1100" b="1" kern="1200" dirty="0"/>
            <a:t>Obtain </a:t>
          </a:r>
          <a:r>
            <a:rPr lang="en-CA" sz="1100" b="1" kern="1200" dirty="0" smtClean="0"/>
            <a:t>third-party </a:t>
          </a:r>
          <a:r>
            <a:rPr lang="en-CA" sz="1100" b="1" kern="1200" dirty="0"/>
            <a:t>support when needed </a:t>
          </a:r>
          <a:r>
            <a:rPr lang="en-CA" sz="1100" kern="1200" dirty="0"/>
            <a:t>– Most </a:t>
          </a:r>
          <a:r>
            <a:rPr lang="en-CA" sz="1100" kern="1200" dirty="0" smtClean="0"/>
            <a:t>third-PPs </a:t>
          </a:r>
          <a:r>
            <a:rPr lang="en-CA" sz="1100" kern="1200" dirty="0"/>
            <a:t>will offer you other support such as threat intelligence, remediation, and training. These are great services </a:t>
          </a:r>
          <a:r>
            <a:rPr lang="en-CA" sz="1100" kern="1200" dirty="0" smtClean="0"/>
            <a:t>that boost </a:t>
          </a:r>
          <a:r>
            <a:rPr lang="en-CA" sz="1100" kern="1200" dirty="0"/>
            <a:t>your security posture.</a:t>
          </a:r>
        </a:p>
      </dsp:txBody>
      <dsp:txXfrm rot="10800000">
        <a:off x="1577973" y="3248517"/>
        <a:ext cx="4401862" cy="833496"/>
      </dsp:txXfrm>
    </dsp:sp>
    <dsp:sp modelId="{EE863B7B-B7D4-4193-B3CE-6004AF92AAE2}">
      <dsp:nvSpPr>
        <dsp:cNvPr id="0" name=""/>
        <dsp:cNvSpPr/>
      </dsp:nvSpPr>
      <dsp:spPr>
        <a:xfrm>
          <a:off x="952850" y="3248517"/>
          <a:ext cx="833496" cy="833496"/>
        </a:xfrm>
        <a:prstGeom prst="ellipse">
          <a:avLst/>
        </a:prstGeom>
        <a:blipFill rotWithShape="1">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4C8E5-E2C8-4445-968A-5C1F649D2B7B}">
      <dsp:nvSpPr>
        <dsp:cNvPr id="0" name=""/>
        <dsp:cNvSpPr/>
      </dsp:nvSpPr>
      <dsp:spPr>
        <a:xfrm>
          <a:off x="4099701" y="1828991"/>
          <a:ext cx="3397117" cy="682336"/>
        </a:xfrm>
        <a:custGeom>
          <a:avLst/>
          <a:gdLst/>
          <a:ahLst/>
          <a:cxnLst/>
          <a:rect l="0" t="0" r="0" b="0"/>
          <a:pathLst>
            <a:path>
              <a:moveTo>
                <a:pt x="0" y="0"/>
              </a:moveTo>
              <a:lnTo>
                <a:pt x="0" y="534940"/>
              </a:lnTo>
              <a:lnTo>
                <a:pt x="3397117" y="534940"/>
              </a:lnTo>
              <a:lnTo>
                <a:pt x="3397117" y="6823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2DD852-C020-4623-8829-8E04E73520B0}">
      <dsp:nvSpPr>
        <dsp:cNvPr id="0" name=""/>
        <dsp:cNvSpPr/>
      </dsp:nvSpPr>
      <dsp:spPr>
        <a:xfrm>
          <a:off x="4099701" y="1828991"/>
          <a:ext cx="1698558" cy="682336"/>
        </a:xfrm>
        <a:custGeom>
          <a:avLst/>
          <a:gdLst/>
          <a:ahLst/>
          <a:cxnLst/>
          <a:rect l="0" t="0" r="0" b="0"/>
          <a:pathLst>
            <a:path>
              <a:moveTo>
                <a:pt x="0" y="0"/>
              </a:moveTo>
              <a:lnTo>
                <a:pt x="0" y="534940"/>
              </a:lnTo>
              <a:lnTo>
                <a:pt x="1698558" y="534940"/>
              </a:lnTo>
              <a:lnTo>
                <a:pt x="1698558" y="6823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BC52E2-C7F2-4F4E-AB87-290E7EDDC82C}">
      <dsp:nvSpPr>
        <dsp:cNvPr id="0" name=""/>
        <dsp:cNvSpPr/>
      </dsp:nvSpPr>
      <dsp:spPr>
        <a:xfrm>
          <a:off x="4053981" y="1828991"/>
          <a:ext cx="91440" cy="682336"/>
        </a:xfrm>
        <a:custGeom>
          <a:avLst/>
          <a:gdLst/>
          <a:ahLst/>
          <a:cxnLst/>
          <a:rect l="0" t="0" r="0" b="0"/>
          <a:pathLst>
            <a:path>
              <a:moveTo>
                <a:pt x="45720" y="0"/>
              </a:moveTo>
              <a:lnTo>
                <a:pt x="45720" y="6823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37870E-C950-4405-983C-97E779A47F74}">
      <dsp:nvSpPr>
        <dsp:cNvPr id="0" name=""/>
        <dsp:cNvSpPr/>
      </dsp:nvSpPr>
      <dsp:spPr>
        <a:xfrm>
          <a:off x="2401142" y="1828991"/>
          <a:ext cx="1698558" cy="682336"/>
        </a:xfrm>
        <a:custGeom>
          <a:avLst/>
          <a:gdLst/>
          <a:ahLst/>
          <a:cxnLst/>
          <a:rect l="0" t="0" r="0" b="0"/>
          <a:pathLst>
            <a:path>
              <a:moveTo>
                <a:pt x="1698558" y="0"/>
              </a:moveTo>
              <a:lnTo>
                <a:pt x="1698558" y="534940"/>
              </a:lnTo>
              <a:lnTo>
                <a:pt x="0" y="534940"/>
              </a:lnTo>
              <a:lnTo>
                <a:pt x="0" y="6823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A61BC7-A219-4B2F-BB86-593B937E69C6}">
      <dsp:nvSpPr>
        <dsp:cNvPr id="0" name=""/>
        <dsp:cNvSpPr/>
      </dsp:nvSpPr>
      <dsp:spPr>
        <a:xfrm>
          <a:off x="702584" y="1828991"/>
          <a:ext cx="3397117" cy="682336"/>
        </a:xfrm>
        <a:custGeom>
          <a:avLst/>
          <a:gdLst/>
          <a:ahLst/>
          <a:cxnLst/>
          <a:rect l="0" t="0" r="0" b="0"/>
          <a:pathLst>
            <a:path>
              <a:moveTo>
                <a:pt x="3397117" y="0"/>
              </a:moveTo>
              <a:lnTo>
                <a:pt x="3397117" y="534940"/>
              </a:lnTo>
              <a:lnTo>
                <a:pt x="0" y="534940"/>
              </a:lnTo>
              <a:lnTo>
                <a:pt x="0" y="6823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CF5ADC-406E-4082-A416-CE30A56B55C0}">
      <dsp:nvSpPr>
        <dsp:cNvPr id="0" name=""/>
        <dsp:cNvSpPr/>
      </dsp:nvSpPr>
      <dsp:spPr>
        <a:xfrm>
          <a:off x="3061664" y="1127107"/>
          <a:ext cx="2076073" cy="701883"/>
        </a:xfrm>
        <a:prstGeom prst="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CA" sz="1600" kern="1200" dirty="0"/>
            <a:t>Cost of Outsourcing</a:t>
          </a:r>
        </a:p>
      </dsp:txBody>
      <dsp:txXfrm>
        <a:off x="3061664" y="1127107"/>
        <a:ext cx="2076073" cy="701883"/>
      </dsp:txXfrm>
    </dsp:sp>
    <dsp:sp modelId="{87939768-4FDE-47F9-92D7-EA9BEA8B2987}">
      <dsp:nvSpPr>
        <dsp:cNvPr id="0" name=""/>
        <dsp:cNvSpPr/>
      </dsp:nvSpPr>
      <dsp:spPr>
        <a:xfrm>
          <a:off x="700" y="2511327"/>
          <a:ext cx="1403767" cy="7018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CA" sz="1600" kern="1200" dirty="0"/>
            <a:t>Internal Personnel</a:t>
          </a:r>
        </a:p>
      </dsp:txBody>
      <dsp:txXfrm>
        <a:off x="700" y="2511327"/>
        <a:ext cx="1403767" cy="701883"/>
      </dsp:txXfrm>
    </dsp:sp>
    <dsp:sp modelId="{ED3533EE-4E6C-4606-86CC-DA095F430D96}">
      <dsp:nvSpPr>
        <dsp:cNvPr id="0" name=""/>
        <dsp:cNvSpPr/>
      </dsp:nvSpPr>
      <dsp:spPr>
        <a:xfrm>
          <a:off x="1699259" y="2511327"/>
          <a:ext cx="1403767" cy="7018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CA" sz="1600" kern="1200" dirty="0"/>
            <a:t>Additional Hardware</a:t>
          </a:r>
        </a:p>
      </dsp:txBody>
      <dsp:txXfrm>
        <a:off x="1699259" y="2511327"/>
        <a:ext cx="1403767" cy="701883"/>
      </dsp:txXfrm>
    </dsp:sp>
    <dsp:sp modelId="{CC72E2AA-6365-413A-B643-6AED70DA1F0D}">
      <dsp:nvSpPr>
        <dsp:cNvPr id="0" name=""/>
        <dsp:cNvSpPr/>
      </dsp:nvSpPr>
      <dsp:spPr>
        <a:xfrm>
          <a:off x="3397817" y="2511327"/>
          <a:ext cx="1403767" cy="7018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CA" sz="1600" kern="1200" dirty="0" smtClean="0"/>
            <a:t>Third-Party </a:t>
          </a:r>
          <a:r>
            <a:rPr lang="en-CA" sz="1600" kern="1200" dirty="0"/>
            <a:t>Annual Cost</a:t>
          </a:r>
        </a:p>
      </dsp:txBody>
      <dsp:txXfrm>
        <a:off x="3397817" y="2511327"/>
        <a:ext cx="1403767" cy="701883"/>
      </dsp:txXfrm>
    </dsp:sp>
    <dsp:sp modelId="{8125053D-2CAB-4986-81FF-B4F0E4FAD095}">
      <dsp:nvSpPr>
        <dsp:cNvPr id="0" name=""/>
        <dsp:cNvSpPr/>
      </dsp:nvSpPr>
      <dsp:spPr>
        <a:xfrm>
          <a:off x="5096376" y="2511327"/>
          <a:ext cx="1403767" cy="7018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CA" sz="1600" kern="1200" dirty="0"/>
            <a:t>Additional Controls or Software</a:t>
          </a:r>
        </a:p>
      </dsp:txBody>
      <dsp:txXfrm>
        <a:off x="5096376" y="2511327"/>
        <a:ext cx="1403767" cy="701883"/>
      </dsp:txXfrm>
    </dsp:sp>
    <dsp:sp modelId="{1FEAE427-AA33-48EE-A6BD-AAEB8F473626}">
      <dsp:nvSpPr>
        <dsp:cNvPr id="0" name=""/>
        <dsp:cNvSpPr/>
      </dsp:nvSpPr>
      <dsp:spPr>
        <a:xfrm>
          <a:off x="6794934" y="2511327"/>
          <a:ext cx="1403767" cy="7018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CA" sz="1600" kern="1200" dirty="0"/>
            <a:t>Other Costs</a:t>
          </a:r>
        </a:p>
      </dsp:txBody>
      <dsp:txXfrm>
        <a:off x="6794934" y="2511327"/>
        <a:ext cx="1403767" cy="7018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6DC3C1-34EC-4C22-8739-B91502BE1DAC}">
      <dsp:nvSpPr>
        <dsp:cNvPr id="0" name=""/>
        <dsp:cNvSpPr/>
      </dsp:nvSpPr>
      <dsp:spPr>
        <a:xfrm>
          <a:off x="0" y="0"/>
          <a:ext cx="5181600" cy="1219200"/>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CA" sz="1500" kern="1200" dirty="0"/>
            <a:t>Responsibilities </a:t>
          </a:r>
        </a:p>
        <a:p>
          <a:pPr marL="114300" lvl="1" indent="-114300" algn="l" defTabSz="533400">
            <a:lnSpc>
              <a:spcPct val="90000"/>
            </a:lnSpc>
            <a:spcBef>
              <a:spcPct val="0"/>
            </a:spcBef>
            <a:spcAft>
              <a:spcPct val="15000"/>
            </a:spcAft>
            <a:buChar char="••"/>
          </a:pPr>
          <a:r>
            <a:rPr lang="en-CA" sz="1200" kern="1200" dirty="0"/>
            <a:t>Determine what responsibilities you can outsource.</a:t>
          </a:r>
        </a:p>
        <a:p>
          <a:pPr marL="114300" lvl="1" indent="-114300" algn="l" defTabSz="533400">
            <a:lnSpc>
              <a:spcPct val="90000"/>
            </a:lnSpc>
            <a:spcBef>
              <a:spcPct val="0"/>
            </a:spcBef>
            <a:spcAft>
              <a:spcPct val="15000"/>
            </a:spcAft>
            <a:buChar char="••"/>
          </a:pPr>
          <a:r>
            <a:rPr lang="en-CA" sz="1200" kern="1200" dirty="0"/>
            <a:t>Analyze which responsibilities you should outsource </a:t>
          </a:r>
          <a:r>
            <a:rPr lang="en-CA" sz="1200" kern="1200" dirty="0" smtClean="0"/>
            <a:t>vs. </a:t>
          </a:r>
          <a:r>
            <a:rPr lang="en-CA" sz="1200" kern="1200" dirty="0"/>
            <a:t>keep in-house. </a:t>
          </a:r>
        </a:p>
      </dsp:txBody>
      <dsp:txXfrm>
        <a:off x="35709" y="35709"/>
        <a:ext cx="3865988" cy="1147782"/>
      </dsp:txXfrm>
    </dsp:sp>
    <dsp:sp modelId="{1D529166-1ECC-4F09-8969-5465E7C9E585}">
      <dsp:nvSpPr>
        <dsp:cNvPr id="0" name=""/>
        <dsp:cNvSpPr/>
      </dsp:nvSpPr>
      <dsp:spPr>
        <a:xfrm>
          <a:off x="457199" y="1422399"/>
          <a:ext cx="5181600" cy="1219200"/>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CA" sz="1500" kern="1200" dirty="0" smtClean="0"/>
            <a:t>Managed Security Service Provider (MSSP)</a:t>
          </a:r>
          <a:endParaRPr lang="en-CA" sz="1500" kern="1200" dirty="0"/>
        </a:p>
        <a:p>
          <a:pPr marL="114300" lvl="1" indent="-114300" algn="l" defTabSz="533400">
            <a:lnSpc>
              <a:spcPct val="90000"/>
            </a:lnSpc>
            <a:spcBef>
              <a:spcPct val="0"/>
            </a:spcBef>
            <a:spcAft>
              <a:spcPct val="15000"/>
            </a:spcAft>
            <a:buChar char="••"/>
          </a:pPr>
          <a:r>
            <a:rPr lang="en-CA" sz="1200" kern="1200" dirty="0"/>
            <a:t>Create a weighted list of variables and features you look for in </a:t>
          </a:r>
          <a:r>
            <a:rPr lang="en-CA" sz="1200" kern="1200" dirty="0" smtClean="0"/>
            <a:t>a third-PP</a:t>
          </a:r>
          <a:r>
            <a:rPr lang="en-CA" sz="1200" kern="1200" dirty="0"/>
            <a:t>.</a:t>
          </a:r>
        </a:p>
        <a:p>
          <a:pPr marL="114300" lvl="1" indent="-114300" algn="l" defTabSz="533400">
            <a:lnSpc>
              <a:spcPct val="90000"/>
            </a:lnSpc>
            <a:spcBef>
              <a:spcPct val="0"/>
            </a:spcBef>
            <a:spcAft>
              <a:spcPct val="15000"/>
            </a:spcAft>
            <a:buChar char="••"/>
          </a:pPr>
          <a:r>
            <a:rPr lang="en-CA" sz="1200" kern="1200" dirty="0"/>
            <a:t>Send out </a:t>
          </a:r>
          <a:r>
            <a:rPr lang="en-CA" sz="1200" kern="1200" dirty="0" smtClean="0"/>
            <a:t>RFPs </a:t>
          </a:r>
          <a:r>
            <a:rPr lang="en-CA" sz="1200" kern="1200" dirty="0"/>
            <a:t>and rank your </a:t>
          </a:r>
          <a:r>
            <a:rPr lang="en-CA" sz="1200" kern="1200" dirty="0" smtClean="0"/>
            <a:t>third-PPs </a:t>
          </a:r>
          <a:r>
            <a:rPr lang="en-CA" sz="1200" kern="1200" dirty="0"/>
            <a:t>to pick the best for your organization.</a:t>
          </a:r>
        </a:p>
      </dsp:txBody>
      <dsp:txXfrm>
        <a:off x="492908" y="1458108"/>
        <a:ext cx="3860502" cy="1147782"/>
      </dsp:txXfrm>
    </dsp:sp>
    <dsp:sp modelId="{FEA85EB7-7C60-4F5D-A11E-EA4A1DE97BC7}">
      <dsp:nvSpPr>
        <dsp:cNvPr id="0" name=""/>
        <dsp:cNvSpPr/>
      </dsp:nvSpPr>
      <dsp:spPr>
        <a:xfrm>
          <a:off x="914399" y="2844799"/>
          <a:ext cx="5181600" cy="1219200"/>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CA" sz="1500" kern="1200" dirty="0"/>
            <a:t>Management </a:t>
          </a:r>
        </a:p>
        <a:p>
          <a:pPr marL="114300" lvl="1" indent="-114300" algn="l" defTabSz="533400">
            <a:lnSpc>
              <a:spcPct val="90000"/>
            </a:lnSpc>
            <a:spcBef>
              <a:spcPct val="0"/>
            </a:spcBef>
            <a:spcAft>
              <a:spcPct val="15000"/>
            </a:spcAft>
            <a:buChar char="••"/>
          </a:pPr>
          <a:r>
            <a:rPr lang="en-CA" sz="1200" kern="1200" dirty="0"/>
            <a:t>Create a metrics program to manage your </a:t>
          </a:r>
          <a:r>
            <a:rPr lang="en-CA" sz="1200" kern="1200" dirty="0" smtClean="0"/>
            <a:t>third-PP </a:t>
          </a:r>
          <a:r>
            <a:rPr lang="en-CA" sz="1200" kern="1200" dirty="0"/>
            <a:t>in the long-term.</a:t>
          </a:r>
        </a:p>
        <a:p>
          <a:pPr marL="114300" lvl="1" indent="-114300" algn="l" defTabSz="533400">
            <a:lnSpc>
              <a:spcPct val="90000"/>
            </a:lnSpc>
            <a:spcBef>
              <a:spcPct val="0"/>
            </a:spcBef>
            <a:spcAft>
              <a:spcPct val="15000"/>
            </a:spcAft>
            <a:buChar char="••"/>
          </a:pPr>
          <a:r>
            <a:rPr lang="en-CA" sz="1200" kern="1200" dirty="0"/>
            <a:t>Trust your </a:t>
          </a:r>
          <a:r>
            <a:rPr lang="en-CA" sz="1200" kern="1200" dirty="0" smtClean="0"/>
            <a:t>third-PP </a:t>
          </a:r>
          <a:r>
            <a:rPr lang="en-CA" sz="1200" kern="1200" dirty="0"/>
            <a:t>but verify their results to ensure you get the service level you were promised. </a:t>
          </a:r>
        </a:p>
      </dsp:txBody>
      <dsp:txXfrm>
        <a:off x="950108" y="2880508"/>
        <a:ext cx="3860502" cy="1147782"/>
      </dsp:txXfrm>
    </dsp:sp>
    <dsp:sp modelId="{D933C270-6462-4638-BD81-AD334D8F7F6A}">
      <dsp:nvSpPr>
        <dsp:cNvPr id="0" name=""/>
        <dsp:cNvSpPr/>
      </dsp:nvSpPr>
      <dsp:spPr>
        <a:xfrm>
          <a:off x="4389120" y="924560"/>
          <a:ext cx="792480" cy="79248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CA" sz="3600" kern="1200" dirty="0"/>
        </a:p>
      </dsp:txBody>
      <dsp:txXfrm>
        <a:off x="4567428" y="924560"/>
        <a:ext cx="435864" cy="596341"/>
      </dsp:txXfrm>
    </dsp:sp>
    <dsp:sp modelId="{E37F4356-A311-462B-881B-83A3B12C4CE8}">
      <dsp:nvSpPr>
        <dsp:cNvPr id="0" name=""/>
        <dsp:cNvSpPr/>
      </dsp:nvSpPr>
      <dsp:spPr>
        <a:xfrm>
          <a:off x="4846320" y="2338832"/>
          <a:ext cx="792480" cy="79248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CA" sz="3600" kern="1200" dirty="0"/>
        </a:p>
      </dsp:txBody>
      <dsp:txXfrm>
        <a:off x="5024628" y="2338832"/>
        <a:ext cx="435864" cy="596341"/>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4/16/2018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4/16/2018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2478245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865142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1261548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9108010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18662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9805475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7" y="1173398"/>
            <a:ext cx="691943"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
        <p:nvSpPr>
          <p:cNvPr id="28" name="Text Placeholder 26"/>
          <p:cNvSpPr>
            <a:spLocks noGrp="1"/>
          </p:cNvSpPr>
          <p:nvPr>
            <p:ph type="body" sz="quarter" idx="11" hasCustomPrompt="1"/>
          </p:nvPr>
        </p:nvSpPr>
        <p:spPr>
          <a:xfrm>
            <a:off x="1403349" y="1173398"/>
            <a:ext cx="7180801"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[Provide estimated time for workshop activity or other guidelines.]</a:t>
            </a:r>
          </a:p>
        </p:txBody>
      </p:sp>
    </p:spTree>
    <p:extLst>
      <p:ext uri="{BB962C8B-B14F-4D97-AF65-F5344CB8AC3E}">
        <p14:creationId xmlns:p14="http://schemas.microsoft.com/office/powerpoint/2010/main" val="32164145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88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439862" y="1174157"/>
            <a:ext cx="7175691"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[Tool Context]</a:t>
            </a:r>
          </a:p>
        </p:txBody>
      </p:sp>
      <p:sp>
        <p:nvSpPr>
          <p:cNvPr id="15" name="Text Placeholder 26"/>
          <p:cNvSpPr>
            <a:spLocks noGrp="1"/>
          </p:cNvSpPr>
          <p:nvPr>
            <p:ph type="body" sz="quarter" idx="11" hasCustomPrompt="1"/>
          </p:nvPr>
        </p:nvSpPr>
        <p:spPr>
          <a:xfrm>
            <a:off x="684996" y="1174157"/>
            <a:ext cx="754865"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Tree>
    <p:extLst>
      <p:ext uri="{BB962C8B-B14F-4D97-AF65-F5344CB8AC3E}">
        <p14:creationId xmlns:p14="http://schemas.microsoft.com/office/powerpoint/2010/main" val="2694695528"/>
      </p:ext>
    </p:extLst>
  </p:cSld>
  <p:clrMapOvr>
    <a:masterClrMapping/>
  </p:clrMapOvr>
  <p:extLst mod="1">
    <p:ext uri="{DCECCB84-F9BA-43D5-87BE-67443E8EF086}">
      <p15:sldGuideLst xmlns:p15="http://schemas.microsoft.com/office/powerpoint/2012/main">
        <p15:guide id="1" orient="horz" pos="913">
          <p15:clr>
            <a:srgbClr val="FBAE40"/>
          </p15:clr>
        </p15:guide>
        <p15:guide id="2" pos="907"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490775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rgbClr val="29475F"/>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3711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rgbClr val="29475F"/>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15885702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a:solidFill>
                  <a:srgbClr val="FFFFFF"/>
                </a:solidFill>
              </a:rPr>
              <a:t>The following are sample activities that will be conducted by Info-Tech analysts with your team:</a:t>
            </a: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Tree>
    <p:extLst>
      <p:ext uri="{BB962C8B-B14F-4D97-AF65-F5344CB8AC3E}">
        <p14:creationId xmlns:p14="http://schemas.microsoft.com/office/powerpoint/2010/main" val="1840990606"/>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1201315295"/>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103312409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7200233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one large (Georgia, 24pt)</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7.xml"/><Relationship Id="rId1"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9" r:id="rId14"/>
    <p:sldLayoutId id="2147483773" r:id="rId15"/>
    <p:sldLayoutId id="2147483775" r:id="rId16"/>
    <p:sldLayoutId id="2147483776" r:id="rId17"/>
    <p:sldLayoutId id="2147483778" r:id="rId18"/>
    <p:sldLayoutId id="2147483779" r:id="rId19"/>
    <p:sldLayoutId id="2147483780" r:id="rId20"/>
    <p:sldLayoutId id="2147483781" r:id="rId21"/>
    <p:sldLayoutId id="2147483782" r:id="rId22"/>
    <p:sldLayoutId id="2147483783" r:id="rId23"/>
    <p:sldLayoutId id="2147483784" r:id="rId24"/>
    <p:sldLayoutId id="2147483785" r:id="rId25"/>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2031256464"/>
      </p:ext>
    </p:extLst>
  </p:cSld>
  <p:clrMap bg1="lt1" tx1="dk1" bg2="lt2" tx2="dk2" accent1="accent1" accent2="accent2" accent3="accent3" accent4="accent4" accent5="accent5" accent6="accent6" hlink="hlink" folHlink="folHlink"/>
  <p:sldLayoutIdLst>
    <p:sldLayoutId id="2147483787" r:id="rId1"/>
    <p:sldLayoutId id="2147483788"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manage-third-party-service-security-outsourcing-phases-1-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gif"/></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hyperlink" Target="https://www.infotech.com/research/manage-third-party-service-security-outsourcing-phases-1-3" TargetMode="Externa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4.png"/><Relationship Id="rId7" Type="http://schemas.openxmlformats.org/officeDocument/2006/relationships/hyperlink" Target="https://www.infotech.com/research/manage-third-party-service-security-outsourcing-phases-1-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manage-third-party-service-security-outsourcing-phases-1-3" TargetMode="External"/><Relationship Id="rId7" Type="http://schemas.openxmlformats.org/officeDocument/2006/relationships/image" Target="../media/image17.png"/><Relationship Id="rId2" Type="http://schemas.openxmlformats.org/officeDocument/2006/relationships/hyperlink" Target="http://www.infotech.com/" TargetMode="External"/><Relationship Id="rId1" Type="http://schemas.openxmlformats.org/officeDocument/2006/relationships/slideLayout" Target="../slideLayouts/slideLayout27.xml"/><Relationship Id="rId6" Type="http://schemas.openxmlformats.org/officeDocument/2006/relationships/image" Target="../media/image16.png"/><Relationship Id="rId5" Type="http://schemas.openxmlformats.org/officeDocument/2006/relationships/image" Target="../media/image29.png"/><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9.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hyperlink" Target="https://www.infotech.com/research/manage-third-party-service-security-outsourcing-phases-1-3"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manage-third-party-service-security-outsourcing-phases-1-3"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manage-third-party-service-security-outsourcing-phases-1-3"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7.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Layout" Target="../diagrams/layout1.xml"/><Relationship Id="rId7" Type="http://schemas.openxmlformats.org/officeDocument/2006/relationships/hyperlink" Target="https://www.infotech.com/research/manage-third-party-service-security-outsourcing-phases-1-3"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hyperlink" Target="https://www.infotech.com/research/manage-third-party-service-security-outsourcing-phases-1-3"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8" Type="http://schemas.openxmlformats.org/officeDocument/2006/relationships/hyperlink" Target="https://www.infotech.com/research/manage-third-party-service-security-outsourcing-phases-1-3" TargetMode="External"/><Relationship Id="rId3" Type="http://schemas.openxmlformats.org/officeDocument/2006/relationships/diagramLayout" Target="../diagrams/layout2.xml"/><Relationship Id="rId7" Type="http://schemas.openxmlformats.org/officeDocument/2006/relationships/image" Target="../media/image22.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17.png"/><Relationship Id="rId4" Type="http://schemas.openxmlformats.org/officeDocument/2006/relationships/diagramQuickStyle" Target="../diagrams/quickStyle2.xml"/><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8" Type="http://schemas.openxmlformats.org/officeDocument/2006/relationships/hyperlink" Target="https://www.infotech.com/research/manage-third-party-service-security-outsourcing-phases-1-3" TargetMode="External"/><Relationship Id="rId3" Type="http://schemas.openxmlformats.org/officeDocument/2006/relationships/diagramLayout" Target="../diagrams/layout3.xml"/><Relationship Id="rId7" Type="http://schemas.openxmlformats.org/officeDocument/2006/relationships/image" Target="../media/image23.gif"/><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image" Target="../media/image17.png"/><Relationship Id="rId4" Type="http://schemas.openxmlformats.org/officeDocument/2006/relationships/diagramQuickStyle" Target="../diagrams/quickStyle3.xml"/><Relationship Id="rId9"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infotech.com/research/manage-third-party-service-security-outsourcing-phases-1-3" TargetMode="External"/><Relationship Id="rId1" Type="http://schemas.openxmlformats.org/officeDocument/2006/relationships/slideLayout" Target="../slideLayouts/slideLayout2.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Manage Third-Party </a:t>
            </a:r>
            <a:r>
              <a:rPr lang="en-US" dirty="0"/>
              <a:t>Service Security Outsourcing</a:t>
            </a:r>
          </a:p>
        </p:txBody>
      </p:sp>
      <p:sp>
        <p:nvSpPr>
          <p:cNvPr id="5" name="Tagline"/>
          <p:cNvSpPr>
            <a:spLocks noGrp="1"/>
          </p:cNvSpPr>
          <p:nvPr>
            <p:ph type="body" sz="quarter" idx="16"/>
          </p:nvPr>
        </p:nvSpPr>
        <p:spPr>
          <a:xfrm>
            <a:off x="774700" y="4020406"/>
            <a:ext cx="7467600" cy="508000"/>
          </a:xfrm>
        </p:spPr>
        <p:txBody>
          <a:bodyPr/>
          <a:lstStyle/>
          <a:p>
            <a:r>
              <a:rPr lang="en-US" dirty="0"/>
              <a:t>Making informed decisions </a:t>
            </a:r>
            <a:r>
              <a:rPr lang="en-US" dirty="0" smtClean="0"/>
              <a:t>about your outsourcing options. </a:t>
            </a:r>
            <a:endParaRPr lang="en-US" dirty="0"/>
          </a:p>
        </p:txBody>
      </p:sp>
      <p:grpSp>
        <p:nvGrpSpPr>
          <p:cNvPr id="6" name="Group 5"/>
          <p:cNvGrpSpPr/>
          <p:nvPr/>
        </p:nvGrpSpPr>
        <p:grpSpPr>
          <a:xfrm>
            <a:off x="0" y="5402461"/>
            <a:ext cx="9144000" cy="1455539"/>
            <a:chOff x="0" y="5402461"/>
            <a:chExt cx="9144000" cy="1455539"/>
          </a:xfrm>
        </p:grpSpPr>
        <p:sp>
          <p:nvSpPr>
            <p:cNvPr id="7" name="Rectangle 6"/>
            <p:cNvSpPr/>
            <p:nvPr/>
          </p:nvSpPr>
          <p:spPr>
            <a:xfrm>
              <a:off x="0" y="5402461"/>
              <a:ext cx="9144000" cy="1455539"/>
            </a:xfrm>
            <a:prstGeom prst="rect">
              <a:avLst/>
            </a:prstGeom>
            <a:solidFill>
              <a:srgbClr val="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Arial"/>
                <a:ea typeface="+mn-ea"/>
                <a:cs typeface="+mn-cs"/>
              </a:endParaRPr>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rgbClr val="FFFFFF"/>
                </a:solidFill>
                <a:ln w="25400" cap="flat" cmpd="sng" algn="ctr">
                  <a:noFill/>
                  <a:prstDash val="solid"/>
                </a:ln>
                <a:effectLst/>
              </p:spPr>
              <p:txBody>
                <a:bodyPr rtlCol="0" anchor="ctr"/>
                <a:lstStyle/>
                <a:p>
                  <a:pPr marL="174625" marR="0" lvl="0" indent="0" algn="r" defTabSz="914400" eaLnBrk="1" fontAlgn="base" latinLnBrk="0" hangingPunct="1">
                    <a:lnSpc>
                      <a:spcPct val="100000"/>
                    </a:lnSpc>
                    <a:spcBef>
                      <a:spcPct val="0"/>
                    </a:spcBef>
                    <a:spcAft>
                      <a:spcPct val="0"/>
                    </a:spcAft>
                    <a:buClrTx/>
                    <a:buSzTx/>
                    <a:buFontTx/>
                    <a:buNone/>
                    <a:tabLst/>
                    <a:defRPr/>
                  </a:pPr>
                  <a: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t>Info-Tech's products and services combine actionable insight and relevant advice with ready-to-use tools</a:t>
                  </a:r>
                  <a:b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br>
                  <a: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t>and templates that cover the full spectrum of IT concerns.© 1997-2018 Info-Tech Research Group</a:t>
                  </a:r>
                </a:p>
              </p:txBody>
            </p:sp>
            <p:sp>
              <p:nvSpPr>
                <p:cNvPr id="12" name="Rectangle 11"/>
                <p:cNvSpPr/>
                <p:nvPr/>
              </p:nvSpPr>
              <p:spPr>
                <a:xfrm>
                  <a:off x="7308304" y="6266557"/>
                  <a:ext cx="1835696" cy="591443"/>
                </a:xfrm>
                <a:prstGeom prst="rect">
                  <a:avLst/>
                </a:prstGeom>
                <a:solidFill>
                  <a:srgbClr val="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CA" sz="1800" b="0" i="0" u="none" strike="noStrike" kern="0" cap="none" spc="0" normalizeH="0" baseline="0" noProof="0" smtClean="0">
                    <a:ln>
                      <a:noFill/>
                    </a:ln>
                    <a:solidFill>
                      <a:srgbClr val="FFFFFF"/>
                    </a:solidFill>
                    <a:effectLst/>
                    <a:uLnTx/>
                    <a:uFillTx/>
                    <a:latin typeface="Arial"/>
                    <a:ea typeface="+mn-ea"/>
                    <a:cs typeface="+mn-cs"/>
                  </a:endParaRPr>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grpSp>
        <p:nvGrpSpPr>
          <p:cNvPr id="14" name="Group 13"/>
          <p:cNvGrpSpPr/>
          <p:nvPr/>
        </p:nvGrpSpPr>
        <p:grpSpPr>
          <a:xfrm>
            <a:off x="0" y="6422955"/>
            <a:ext cx="9144000" cy="437555"/>
            <a:chOff x="0" y="6422955"/>
            <a:chExt cx="9144000" cy="437555"/>
          </a:xfrm>
        </p:grpSpPr>
        <p:pic>
          <p:nvPicPr>
            <p:cNvPr id="15"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239230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6" name="Rounded Rectangle 45"/>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13009"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4596"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6769"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38677"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47834"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p:txBody>
          <a:bodyPr/>
          <a:lstStyle/>
          <a:p>
            <a:pPr lvl="0">
              <a:lnSpc>
                <a:spcPts val="2600"/>
              </a:lnSpc>
              <a:defRPr/>
            </a:pPr>
            <a:r>
              <a:rPr lang="en-CA" dirty="0">
                <a:latin typeface="Arial" panose="020B0604020202020204" pitchFamily="34" charset="0"/>
                <a:cs typeface="Arial" panose="020B0604020202020204" pitchFamily="34" charset="0"/>
              </a:rPr>
              <a:t>Info-Tech offers various levels of support to best suit your needs</a:t>
            </a:r>
          </a:p>
        </p:txBody>
      </p:sp>
      <p:grpSp>
        <p:nvGrpSpPr>
          <p:cNvPr id="28" name="Group 27"/>
          <p:cNvGrpSpPr/>
          <p:nvPr/>
        </p:nvGrpSpPr>
        <p:grpSpPr>
          <a:xfrm>
            <a:off x="0" y="6422955"/>
            <a:ext cx="9144000" cy="437555"/>
            <a:chOff x="0" y="6422955"/>
            <a:chExt cx="9144000" cy="437555"/>
          </a:xfrm>
        </p:grpSpPr>
        <p:pic>
          <p:nvPicPr>
            <p:cNvPr id="2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60344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20540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4" y="2015670"/>
            <a:ext cx="6589368" cy="3603551"/>
          </a:xfrm>
          <a:prstGeom prst="rect">
            <a:avLst/>
          </a:prstGeom>
        </p:spPr>
        <p:txBody>
          <a:bodyPr wrap="square" rtlCol="0">
            <a:spAutoFit/>
          </a:bodyPr>
          <a:lstStyle/>
          <a:p>
            <a:pPr>
              <a:spcAft>
                <a:spcPts val="500"/>
              </a:spcAft>
            </a:pPr>
            <a:r>
              <a:rPr lang="en-CA" sz="1600" i="1" dirty="0">
                <a:solidFill>
                  <a:schemeClr val="bg1"/>
                </a:solidFill>
                <a:latin typeface="+mj-lt"/>
              </a:rPr>
              <a:t>IT security is growing but most organizations lack expertise and understanding to create a mature security program. Due to these lack of resources, you are often required to look at external providers to deliver the information and protection you require. </a:t>
            </a:r>
            <a:r>
              <a:rPr lang="en-CA" sz="1600" i="1" dirty="0" smtClean="0">
                <a:solidFill>
                  <a:schemeClr val="bg1"/>
                </a:solidFill>
                <a:latin typeface="+mj-lt"/>
              </a:rPr>
              <a:t>There </a:t>
            </a:r>
            <a:r>
              <a:rPr lang="en-CA" sz="1600" i="1" dirty="0">
                <a:solidFill>
                  <a:schemeClr val="bg1"/>
                </a:solidFill>
                <a:latin typeface="+mj-lt"/>
              </a:rPr>
              <a:t>are </a:t>
            </a:r>
            <a:r>
              <a:rPr lang="en-CA" sz="1600" i="1" dirty="0" smtClean="0">
                <a:solidFill>
                  <a:schemeClr val="bg1"/>
                </a:solidFill>
                <a:latin typeface="+mj-lt"/>
              </a:rPr>
              <a:t>more </a:t>
            </a:r>
            <a:r>
              <a:rPr lang="en-CA" sz="1600" i="1" dirty="0">
                <a:solidFill>
                  <a:schemeClr val="bg1"/>
                </a:solidFill>
                <a:latin typeface="+mj-lt"/>
              </a:rPr>
              <a:t>and varied organizations are that are focused on delivering these services, which means outsourcing may be a solution to enhance your security posture.</a:t>
            </a:r>
          </a:p>
          <a:p>
            <a:pPr>
              <a:spcAft>
                <a:spcPts val="500"/>
              </a:spcAft>
            </a:pPr>
            <a:r>
              <a:rPr lang="en-CA" sz="1600" i="1" dirty="0">
                <a:solidFill>
                  <a:schemeClr val="bg1"/>
                </a:solidFill>
                <a:latin typeface="+mj-lt"/>
              </a:rPr>
              <a:t>When does it make sense to outsource? </a:t>
            </a:r>
            <a:r>
              <a:rPr lang="en-CA" sz="1600" i="1" dirty="0" smtClean="0">
                <a:solidFill>
                  <a:schemeClr val="bg1"/>
                </a:solidFill>
                <a:latin typeface="+mj-lt"/>
              </a:rPr>
              <a:t>What </a:t>
            </a:r>
            <a:r>
              <a:rPr lang="en-CA" sz="1600" i="1" dirty="0">
                <a:solidFill>
                  <a:schemeClr val="bg1"/>
                </a:solidFill>
                <a:latin typeface="+mj-lt"/>
              </a:rPr>
              <a:t>are the questions I need to ask to ensure I am not hurting the organization? What are the benefits to externalizing these services? </a:t>
            </a:r>
            <a:r>
              <a:rPr lang="en-CA" sz="1600" i="1" dirty="0" smtClean="0">
                <a:solidFill>
                  <a:schemeClr val="bg1"/>
                </a:solidFill>
                <a:latin typeface="+mj-lt"/>
              </a:rPr>
              <a:t>Are </a:t>
            </a:r>
            <a:r>
              <a:rPr lang="en-CA" sz="1600" i="1" dirty="0">
                <a:solidFill>
                  <a:schemeClr val="bg1"/>
                </a:solidFill>
                <a:latin typeface="+mj-lt"/>
              </a:rPr>
              <a:t>there gaps based on our current posture? </a:t>
            </a:r>
            <a:r>
              <a:rPr lang="en-CA" sz="1600" i="1" dirty="0" smtClean="0">
                <a:solidFill>
                  <a:schemeClr val="bg1"/>
                </a:solidFill>
                <a:latin typeface="+mj-lt"/>
              </a:rPr>
              <a:t>Remember</a:t>
            </a:r>
            <a:r>
              <a:rPr lang="en-CA" sz="1600" i="1" dirty="0">
                <a:solidFill>
                  <a:schemeClr val="bg1"/>
                </a:solidFill>
                <a:latin typeface="+mj-lt"/>
              </a:rPr>
              <a:t>, it is often better to understand your current environment and controls, then to assume that it is better to keep things internal. </a:t>
            </a:r>
            <a:r>
              <a:rPr lang="en-CA" sz="1600" i="1" dirty="0" smtClean="0">
                <a:solidFill>
                  <a:schemeClr val="bg1"/>
                </a:solidFill>
                <a:latin typeface="+mj-lt"/>
              </a:rPr>
              <a:t>This </a:t>
            </a:r>
            <a:r>
              <a:rPr lang="en-CA" sz="1600" i="1" dirty="0">
                <a:solidFill>
                  <a:schemeClr val="bg1"/>
                </a:solidFill>
                <a:latin typeface="+mj-lt"/>
              </a:rPr>
              <a:t>information should help you choose the right solution. </a:t>
            </a:r>
          </a:p>
        </p:txBody>
      </p:sp>
      <p:sp>
        <p:nvSpPr>
          <p:cNvPr id="9" name="TextBox 8"/>
          <p:cNvSpPr txBox="1"/>
          <p:nvPr/>
        </p:nvSpPr>
        <p:spPr>
          <a:xfrm>
            <a:off x="2993572" y="5619221"/>
            <a:ext cx="4670388" cy="738664"/>
          </a:xfrm>
          <a:prstGeom prst="rect">
            <a:avLst/>
          </a:prstGeom>
        </p:spPr>
        <p:txBody>
          <a:bodyPr wrap="square" rtlCol="0">
            <a:spAutoFit/>
          </a:bodyPr>
          <a:lstStyle/>
          <a:p>
            <a:pPr algn="r"/>
            <a:r>
              <a:rPr lang="en-CA" sz="1400" b="1" i="1" dirty="0" smtClean="0">
                <a:solidFill>
                  <a:schemeClr val="bg1"/>
                </a:solidFill>
              </a:rPr>
              <a:t>Sean </a:t>
            </a:r>
            <a:r>
              <a:rPr lang="en-CA" sz="1400" b="1" i="1" dirty="0">
                <a:solidFill>
                  <a:schemeClr val="bg1"/>
                </a:solidFill>
              </a:rPr>
              <a:t>Thurston, </a:t>
            </a:r>
          </a:p>
          <a:p>
            <a:pPr algn="r"/>
            <a:r>
              <a:rPr lang="en-CA" sz="1400" i="1" dirty="0">
                <a:solidFill>
                  <a:schemeClr val="bg1"/>
                </a:solidFill>
              </a:rPr>
              <a:t>Senior Director, Security, Risk &amp; Compliance</a:t>
            </a:r>
            <a:br>
              <a:rPr lang="en-CA" sz="1400" i="1" dirty="0">
                <a:solidFill>
                  <a:schemeClr val="bg1"/>
                </a:solidFill>
              </a:rPr>
            </a:br>
            <a:r>
              <a:rPr lang="en-CA" sz="1400" i="1" dirty="0">
                <a:solidFill>
                  <a:schemeClr val="bg1"/>
                </a:solidFill>
              </a:rPr>
              <a:t>Info-Tech Research Group</a:t>
            </a:r>
          </a:p>
        </p:txBody>
      </p:sp>
      <p:sp>
        <p:nvSpPr>
          <p:cNvPr id="10" name="TextBox 9"/>
          <p:cNvSpPr txBox="1"/>
          <p:nvPr/>
        </p:nvSpPr>
        <p:spPr>
          <a:xfrm>
            <a:off x="545852" y="1516570"/>
            <a:ext cx="6791119" cy="338554"/>
          </a:xfrm>
          <a:prstGeom prst="rect">
            <a:avLst/>
          </a:prstGeom>
        </p:spPr>
        <p:txBody>
          <a:bodyPr wrap="square" rtlCol="0">
            <a:spAutoFit/>
          </a:bodyPr>
          <a:lstStyle/>
          <a:p>
            <a:r>
              <a:rPr lang="en-CA" sz="1600" b="1" dirty="0">
                <a:solidFill>
                  <a:schemeClr val="bg1"/>
                </a:solidFill>
              </a:rPr>
              <a:t>You can outsource your responsibilities but not your </a:t>
            </a:r>
            <a:r>
              <a:rPr lang="en-CA" sz="1600" b="1" dirty="0" smtClean="0">
                <a:solidFill>
                  <a:schemeClr val="bg1"/>
                </a:solidFill>
              </a:rPr>
              <a:t>accountability. </a:t>
            </a:r>
            <a:endParaRPr lang="en-CA" sz="1600" b="1" dirty="0">
              <a:solidFill>
                <a:schemeClr val="bg1"/>
              </a:solidFill>
            </a:endParaRPr>
          </a:p>
        </p:txBody>
      </p:sp>
      <p:sp>
        <p:nvSpPr>
          <p:cNvPr id="11" name="Rectangle 10"/>
          <p:cNvSpPr/>
          <p:nvPr/>
        </p:nvSpPr>
        <p:spPr>
          <a:xfrm>
            <a:off x="0" y="325193"/>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8"/>
          <p:cNvPicPr>
            <a:picLocks noChangeAspect="1"/>
          </p:cNvPicPr>
          <p:nvPr/>
        </p:nvPicPr>
        <p:blipFill>
          <a:blip r:embed="rId2"/>
          <a:stretch>
            <a:fillRect/>
          </a:stretch>
        </p:blipFill>
        <p:spPr>
          <a:xfrm>
            <a:off x="545852" y="1855124"/>
            <a:ext cx="693419" cy="501622"/>
          </a:xfrm>
          <a:prstGeom prst="rect">
            <a:avLst/>
          </a:prstGeom>
        </p:spPr>
      </p:pic>
      <p:pic>
        <p:nvPicPr>
          <p:cNvPr id="15" name="Picture 109"/>
          <p:cNvPicPr>
            <a:picLocks noChangeAspect="1"/>
          </p:cNvPicPr>
          <p:nvPr/>
        </p:nvPicPr>
        <p:blipFill>
          <a:blip r:embed="rId3"/>
          <a:stretch>
            <a:fillRect/>
          </a:stretch>
        </p:blipFill>
        <p:spPr>
          <a:xfrm>
            <a:off x="7570827" y="5003510"/>
            <a:ext cx="674751" cy="615711"/>
          </a:xfrm>
          <a:prstGeom prst="rect">
            <a:avLst/>
          </a:prstGeom>
        </p:spPr>
      </p:pic>
      <p:grpSp>
        <p:nvGrpSpPr>
          <p:cNvPr id="12" name="Group 11"/>
          <p:cNvGrpSpPr/>
          <p:nvPr/>
        </p:nvGrpSpPr>
        <p:grpSpPr>
          <a:xfrm>
            <a:off x="0" y="6422955"/>
            <a:ext cx="9144000" cy="437555"/>
            <a:chOff x="0" y="6422955"/>
            <a:chExt cx="9144000" cy="437555"/>
          </a:xfrm>
        </p:grpSpPr>
        <p:pic>
          <p:nvPicPr>
            <p:cNvPr id="13"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7367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pPr lvl="0"/>
            <a:r>
              <a:rPr lang="en-US" dirty="0"/>
              <a:t>CISOs</a:t>
            </a:r>
            <a:endParaRPr lang="en-CA" dirty="0"/>
          </a:p>
          <a:p>
            <a:pPr lvl="0"/>
            <a:r>
              <a:rPr lang="en-US" dirty="0"/>
              <a:t>CIOs </a:t>
            </a:r>
          </a:p>
          <a:p>
            <a:pPr lvl="0"/>
            <a:r>
              <a:rPr lang="en-US" dirty="0"/>
              <a:t>IT </a:t>
            </a:r>
            <a:r>
              <a:rPr lang="en-US" dirty="0" smtClean="0"/>
              <a:t>directors</a:t>
            </a:r>
            <a:endParaRPr lang="en-CA" dirty="0"/>
          </a:p>
          <a:p>
            <a:pPr lvl="0"/>
            <a:r>
              <a:rPr lang="en-US" dirty="0"/>
              <a:t>Security </a:t>
            </a:r>
            <a:r>
              <a:rPr lang="en-US" dirty="0" smtClean="0"/>
              <a:t>directors</a:t>
            </a:r>
            <a:endParaRPr lang="en-CA" dirty="0"/>
          </a:p>
          <a:p>
            <a:pPr lvl="0"/>
            <a:r>
              <a:rPr lang="en-US" dirty="0"/>
              <a:t>Security </a:t>
            </a:r>
            <a:r>
              <a:rPr lang="en-US" dirty="0" smtClean="0"/>
              <a:t>managers</a:t>
            </a:r>
            <a:endParaRPr lang="en-CA" dirty="0"/>
          </a:p>
          <a:p>
            <a:endParaRPr lang="en-US" dirty="0"/>
          </a:p>
        </p:txBody>
      </p:sp>
      <p:sp>
        <p:nvSpPr>
          <p:cNvPr id="14" name="Text Placeholder 13"/>
          <p:cNvSpPr>
            <a:spLocks noGrp="1"/>
          </p:cNvSpPr>
          <p:nvPr>
            <p:ph type="body" sz="quarter" idx="26"/>
          </p:nvPr>
        </p:nvSpPr>
        <p:spPr/>
        <p:txBody>
          <a:bodyPr/>
          <a:lstStyle/>
          <a:p>
            <a:r>
              <a:rPr lang="en-CA" dirty="0"/>
              <a:t>Understand what provisions need to be included in your assessments.</a:t>
            </a:r>
          </a:p>
          <a:p>
            <a:r>
              <a:rPr lang="en-CA" dirty="0" smtClean="0"/>
              <a:t>Understand </a:t>
            </a:r>
            <a:r>
              <a:rPr lang="en-CA" dirty="0"/>
              <a:t>your current and future obligations </a:t>
            </a:r>
            <a:r>
              <a:rPr lang="en-CA" dirty="0" smtClean="0"/>
              <a:t>for </a:t>
            </a:r>
            <a:r>
              <a:rPr lang="en-CA" dirty="0"/>
              <a:t>outsourcing vs. insourcing. </a:t>
            </a:r>
          </a:p>
          <a:p>
            <a:r>
              <a:rPr lang="en-US" dirty="0"/>
              <a:t>Determine what responsibilities can be and/or should be outsourced.</a:t>
            </a:r>
          </a:p>
        </p:txBody>
      </p:sp>
      <p:sp>
        <p:nvSpPr>
          <p:cNvPr id="15" name="Text Placeholder 14"/>
          <p:cNvSpPr>
            <a:spLocks noGrp="1"/>
          </p:cNvSpPr>
          <p:nvPr>
            <p:ph type="body" sz="quarter" idx="27"/>
          </p:nvPr>
        </p:nvSpPr>
        <p:spPr/>
        <p:txBody>
          <a:bodyPr/>
          <a:lstStyle/>
          <a:p>
            <a:r>
              <a:rPr lang="en-US" dirty="0"/>
              <a:t>Vendor management and/or procurement </a:t>
            </a:r>
            <a:r>
              <a:rPr lang="en-US" dirty="0" smtClean="0"/>
              <a:t>departments.</a:t>
            </a:r>
            <a:endParaRPr lang="en-CA" dirty="0"/>
          </a:p>
          <a:p>
            <a:endParaRPr lang="en-US" dirty="0"/>
          </a:p>
        </p:txBody>
      </p:sp>
      <p:sp>
        <p:nvSpPr>
          <p:cNvPr id="16" name="Text Placeholder 15"/>
          <p:cNvSpPr>
            <a:spLocks noGrp="1"/>
          </p:cNvSpPr>
          <p:nvPr>
            <p:ph type="body" sz="quarter" idx="28"/>
          </p:nvPr>
        </p:nvSpPr>
        <p:spPr>
          <a:xfrm>
            <a:off x="4830836" y="4248103"/>
            <a:ext cx="4041648" cy="1915305"/>
          </a:xfrm>
        </p:spPr>
        <p:txBody>
          <a:bodyPr/>
          <a:lstStyle/>
          <a:p>
            <a:r>
              <a:rPr lang="en-CA" dirty="0"/>
              <a:t>Understand the current environment </a:t>
            </a:r>
            <a:r>
              <a:rPr lang="en-CA" dirty="0" smtClean="0"/>
              <a:t>to determine </a:t>
            </a:r>
            <a:r>
              <a:rPr lang="en-CA" dirty="0"/>
              <a:t>if </a:t>
            </a:r>
            <a:r>
              <a:rPr lang="en-CA" dirty="0" smtClean="0"/>
              <a:t>third-party security </a:t>
            </a:r>
            <a:r>
              <a:rPr lang="en-CA" dirty="0"/>
              <a:t>service providers </a:t>
            </a:r>
            <a:r>
              <a:rPr lang="en-CA" dirty="0" smtClean="0"/>
              <a:t>are </a:t>
            </a:r>
            <a:r>
              <a:rPr lang="en-CA" dirty="0"/>
              <a:t>a good option.</a:t>
            </a:r>
          </a:p>
          <a:p>
            <a:r>
              <a:rPr lang="en-US" dirty="0"/>
              <a:t>Create and distribute </a:t>
            </a:r>
            <a:r>
              <a:rPr lang="en-US" dirty="0" smtClean="0"/>
              <a:t>requests for proposal (RFPs). </a:t>
            </a:r>
            <a:endParaRPr lang="en-US" dirty="0"/>
          </a:p>
          <a:p>
            <a:r>
              <a:rPr lang="en-CA" dirty="0"/>
              <a:t>Standardize the procurement for IT outsourcing to ensure there are no double purchases.</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p:txBody>
          <a:bodyPr/>
          <a:lstStyle/>
          <a:p>
            <a:r>
              <a:rPr lang="en-CA" sz="1100" dirty="0"/>
              <a:t>A lack of time and resources </a:t>
            </a:r>
            <a:r>
              <a:rPr lang="en-CA" sz="1100" dirty="0" smtClean="0"/>
              <a:t>prevents </a:t>
            </a:r>
            <a:r>
              <a:rPr lang="en-CA" sz="1100" dirty="0"/>
              <a:t>many CISOs and organizations from </a:t>
            </a:r>
            <a:r>
              <a:rPr lang="en-CA" sz="1100" dirty="0" smtClean="0"/>
              <a:t>enabling </a:t>
            </a:r>
            <a:r>
              <a:rPr lang="en-CA" sz="1100" dirty="0"/>
              <a:t>security services and </a:t>
            </a:r>
            <a:r>
              <a:rPr lang="en-CA" sz="1100" dirty="0" smtClean="0"/>
              <a:t>delivering them </a:t>
            </a:r>
            <a:r>
              <a:rPr lang="en-CA" sz="1100" dirty="0"/>
              <a:t>internally.</a:t>
            </a:r>
          </a:p>
          <a:p>
            <a:r>
              <a:rPr lang="en-CA" sz="1100" dirty="0"/>
              <a:t>In addition, there is not enough guidance on whether externalization enhances or decreases internal posture.</a:t>
            </a:r>
          </a:p>
          <a:p>
            <a:r>
              <a:rPr lang="en-CA" sz="1100" dirty="0"/>
              <a:t>It is difficult to measure the effectiveness of your current or future controls. </a:t>
            </a:r>
          </a:p>
          <a:p>
            <a:endParaRPr lang="en-US" dirty="0"/>
          </a:p>
        </p:txBody>
      </p:sp>
      <p:sp>
        <p:nvSpPr>
          <p:cNvPr id="4" name="Text Placeholder 3"/>
          <p:cNvSpPr>
            <a:spLocks noGrp="1"/>
          </p:cNvSpPr>
          <p:nvPr>
            <p:ph type="body" sz="quarter" idx="11"/>
          </p:nvPr>
        </p:nvSpPr>
        <p:spPr/>
        <p:txBody>
          <a:bodyPr/>
          <a:lstStyle/>
          <a:p>
            <a:r>
              <a:rPr lang="en-US" dirty="0"/>
              <a:t>A lack of high-skill labor increases the cost of internal security, making outsourcing more appealing. </a:t>
            </a:r>
          </a:p>
          <a:p>
            <a:r>
              <a:rPr lang="en-CA" dirty="0"/>
              <a:t>It is unclear what processes could or should be outsourced </a:t>
            </a:r>
            <a:r>
              <a:rPr lang="en-CA" dirty="0" smtClean="0"/>
              <a:t>vs. </a:t>
            </a:r>
            <a:r>
              <a:rPr lang="en-CA" dirty="0"/>
              <a:t>what functions should remain in-house.</a:t>
            </a:r>
          </a:p>
          <a:p>
            <a:r>
              <a:rPr lang="en-US" dirty="0" smtClean="0"/>
              <a:t>It’s </a:t>
            </a:r>
            <a:r>
              <a:rPr lang="en-US" dirty="0"/>
              <a:t>not feasible to have 24/7/365 monitoring in-house for most firms. </a:t>
            </a:r>
          </a:p>
        </p:txBody>
      </p:sp>
      <p:sp>
        <p:nvSpPr>
          <p:cNvPr id="5" name="Text Placeholder 4"/>
          <p:cNvSpPr>
            <a:spLocks noGrp="1"/>
          </p:cNvSpPr>
          <p:nvPr>
            <p:ph type="body" sz="quarter" idx="12"/>
          </p:nvPr>
        </p:nvSpPr>
        <p:spPr/>
        <p:txBody>
          <a:bodyPr/>
          <a:lstStyle/>
          <a:p>
            <a:r>
              <a:rPr lang="en-CA" sz="1100" dirty="0"/>
              <a:t>Document your obligations and </a:t>
            </a:r>
            <a:r>
              <a:rPr lang="en-CA" sz="1100" dirty="0" smtClean="0"/>
              <a:t>processes. This </a:t>
            </a:r>
            <a:r>
              <a:rPr lang="en-CA" sz="1100" dirty="0"/>
              <a:t>will allow you to determine which solution (outsourcing vs. insourcing) allows for the best use of resources, and maintains your brand reputation.</a:t>
            </a:r>
          </a:p>
          <a:p>
            <a:r>
              <a:rPr lang="en-CA" sz="1100" dirty="0"/>
              <a:t>Create a list of variables and features to rank potential </a:t>
            </a:r>
            <a:r>
              <a:rPr lang="en-CA" sz="1100" dirty="0" smtClean="0"/>
              <a:t>third-party providers vs. </a:t>
            </a:r>
            <a:r>
              <a:rPr lang="en-CA" sz="1100" dirty="0"/>
              <a:t>internal </a:t>
            </a:r>
            <a:r>
              <a:rPr lang="en-CA" sz="1100" dirty="0" smtClean="0"/>
              <a:t>delivery, determining </a:t>
            </a:r>
            <a:r>
              <a:rPr lang="en-CA" sz="1100" dirty="0"/>
              <a:t>which solution provides the best fit for your organization. </a:t>
            </a:r>
          </a:p>
          <a:p>
            <a:r>
              <a:rPr lang="en-CA" sz="1100" dirty="0"/>
              <a:t>Understand the current limitations of your environment and the limitations of </a:t>
            </a:r>
            <a:r>
              <a:rPr lang="en-CA" sz="1100" dirty="0" smtClean="0"/>
              <a:t>third </a:t>
            </a:r>
            <a:r>
              <a:rPr lang="en-CA" sz="1100" dirty="0"/>
              <a:t>parties for the environments you are looking to mature. </a:t>
            </a:r>
          </a:p>
          <a:p>
            <a:r>
              <a:rPr lang="en-CA" sz="1100" dirty="0"/>
              <a:t>Determine which security responsibilities can be outsourced, and which should be outsourced </a:t>
            </a:r>
            <a:r>
              <a:rPr lang="en-CA" sz="1100" dirty="0" smtClean="0"/>
              <a:t>to </a:t>
            </a:r>
            <a:r>
              <a:rPr lang="en-CA" sz="1100" dirty="0"/>
              <a:t>gain resource allocation and effectiveness, and improve your overall security posture. </a:t>
            </a:r>
          </a:p>
          <a:p>
            <a:r>
              <a:rPr lang="en-CA" sz="1100" dirty="0"/>
              <a:t>The accountability </a:t>
            </a:r>
            <a:r>
              <a:rPr lang="en-CA" sz="1100" dirty="0" smtClean="0"/>
              <a:t>of </a:t>
            </a:r>
            <a:r>
              <a:rPr lang="en-CA" sz="1100" dirty="0"/>
              <a:t>your security remains with you, therefore, understand the limitations or restrictions </a:t>
            </a:r>
            <a:r>
              <a:rPr lang="en-CA" sz="1100" dirty="0" smtClean="0"/>
              <a:t>of third </a:t>
            </a:r>
            <a:r>
              <a:rPr lang="en-CA" sz="1100" dirty="0"/>
              <a:t>party usage.</a:t>
            </a:r>
          </a:p>
          <a:p>
            <a:endParaRPr lang="en-US" dirty="0"/>
          </a:p>
        </p:txBody>
      </p:sp>
      <p:sp>
        <p:nvSpPr>
          <p:cNvPr id="6" name="Text Placeholder 5"/>
          <p:cNvSpPr>
            <a:spLocks noGrp="1"/>
          </p:cNvSpPr>
          <p:nvPr>
            <p:ph type="body" sz="quarter" idx="13"/>
          </p:nvPr>
        </p:nvSpPr>
        <p:spPr>
          <a:xfrm>
            <a:off x="5726850" y="1595141"/>
            <a:ext cx="3083231" cy="2424097"/>
          </a:xfrm>
        </p:spPr>
        <p:txBody>
          <a:bodyPr/>
          <a:lstStyle/>
          <a:p>
            <a:pPr marL="0" lvl="0" indent="0">
              <a:buNone/>
            </a:pPr>
            <a:r>
              <a:rPr lang="en-US" b="1" dirty="0">
                <a:solidFill>
                  <a:schemeClr val="tx1"/>
                </a:solidFill>
              </a:rPr>
              <a:t>Insight 1</a:t>
            </a:r>
            <a:br>
              <a:rPr lang="en-US" b="1" dirty="0">
                <a:solidFill>
                  <a:schemeClr val="tx1"/>
                </a:solidFill>
              </a:rPr>
            </a:br>
            <a:r>
              <a:rPr lang="en-US" dirty="0">
                <a:solidFill>
                  <a:schemeClr val="tx1"/>
                </a:solidFill>
              </a:rPr>
              <a:t>You are outsourcing support, not accountability, unless you preface that with your customer. </a:t>
            </a:r>
            <a:endParaRPr lang="en-CA" dirty="0">
              <a:solidFill>
                <a:schemeClr val="tx1"/>
              </a:solidFill>
            </a:endParaRPr>
          </a:p>
          <a:p>
            <a:pPr marL="0" lvl="0" indent="0">
              <a:buNone/>
            </a:pPr>
            <a:r>
              <a:rPr lang="en-US" b="1" dirty="0">
                <a:solidFill>
                  <a:schemeClr val="tx1"/>
                </a:solidFill>
              </a:rPr>
              <a:t>Insight 2</a:t>
            </a:r>
            <a:br>
              <a:rPr lang="en-US" b="1" dirty="0">
                <a:solidFill>
                  <a:schemeClr val="tx1"/>
                </a:solidFill>
              </a:rPr>
            </a:br>
            <a:r>
              <a:rPr lang="en-US" dirty="0">
                <a:solidFill>
                  <a:schemeClr val="tx1"/>
                </a:solidFill>
              </a:rPr>
              <a:t>For most of you, you won’t have a choice – you’ll have to outsource </a:t>
            </a:r>
            <a:r>
              <a:rPr lang="en-US" dirty="0" smtClean="0">
                <a:solidFill>
                  <a:schemeClr val="tx1"/>
                </a:solidFill>
              </a:rPr>
              <a:t>high-end </a:t>
            </a:r>
            <a:r>
              <a:rPr lang="en-US" dirty="0">
                <a:solidFill>
                  <a:schemeClr val="tx1"/>
                </a:solidFill>
              </a:rPr>
              <a:t>security </a:t>
            </a:r>
            <a:r>
              <a:rPr lang="en-US" dirty="0" smtClean="0">
                <a:solidFill>
                  <a:schemeClr val="tx1"/>
                </a:solidFill>
              </a:rPr>
              <a:t>skills to </a:t>
            </a:r>
            <a:r>
              <a:rPr lang="en-US" dirty="0">
                <a:solidFill>
                  <a:schemeClr val="tx1"/>
                </a:solidFill>
              </a:rPr>
              <a:t>meet future needs.</a:t>
            </a:r>
            <a:endParaRPr lang="en-CA" dirty="0">
              <a:solidFill>
                <a:schemeClr val="tx1"/>
              </a:solidFill>
            </a:endParaRPr>
          </a:p>
          <a:p>
            <a:pPr marL="0" lvl="0" indent="0">
              <a:buNone/>
            </a:pPr>
            <a:r>
              <a:rPr lang="en-US" b="1" dirty="0">
                <a:solidFill>
                  <a:schemeClr val="tx1"/>
                </a:solidFill>
              </a:rPr>
              <a:t>Insight 3</a:t>
            </a:r>
            <a:br>
              <a:rPr lang="en-US" b="1" dirty="0">
                <a:solidFill>
                  <a:schemeClr val="tx1"/>
                </a:solidFill>
              </a:rPr>
            </a:br>
            <a:r>
              <a:rPr lang="en-US" dirty="0" smtClean="0">
                <a:solidFill>
                  <a:schemeClr val="tx1"/>
                </a:solidFill>
              </a:rPr>
              <a:t>Third-party service providers may </a:t>
            </a:r>
            <a:r>
              <a:rPr lang="en-US" dirty="0">
                <a:solidFill>
                  <a:schemeClr val="tx1"/>
                </a:solidFill>
              </a:rPr>
              <a:t>be able to more effectively remediate </a:t>
            </a:r>
            <a:r>
              <a:rPr lang="en-US" dirty="0" smtClean="0">
                <a:solidFill>
                  <a:schemeClr val="tx1"/>
                </a:solidFill>
              </a:rPr>
              <a:t>threats </a:t>
            </a:r>
            <a:r>
              <a:rPr lang="en-US" dirty="0">
                <a:solidFill>
                  <a:schemeClr val="tx1"/>
                </a:solidFill>
              </a:rPr>
              <a:t>because of their large, disparate customer </a:t>
            </a:r>
            <a:r>
              <a:rPr lang="en-US" dirty="0" smtClean="0">
                <a:solidFill>
                  <a:schemeClr val="tx1"/>
                </a:solidFill>
              </a:rPr>
              <a:t>base and wider scope.  </a:t>
            </a:r>
            <a:endParaRPr lang="en-CA" dirty="0">
              <a:solidFill>
                <a:schemeClr val="tx1"/>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Outsourcing can benefit your organization</a:t>
            </a:r>
          </a:p>
        </p:txBody>
      </p:sp>
      <p:graphicFrame>
        <p:nvGraphicFramePr>
          <p:cNvPr id="3" name="Diagram 2"/>
          <p:cNvGraphicFramePr/>
          <p:nvPr>
            <p:extLst>
              <p:ext uri="{D42A27DB-BD31-4B8C-83A1-F6EECF244321}">
                <p14:modId xmlns:p14="http://schemas.microsoft.com/office/powerpoint/2010/main" val="2969730005"/>
              </p:ext>
            </p:extLst>
          </p:nvPr>
        </p:nvGraphicFramePr>
        <p:xfrm>
          <a:off x="-469542" y="1641763"/>
          <a:ext cx="6932687" cy="40836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Up Arrow 3"/>
          <p:cNvSpPr/>
          <p:nvPr/>
        </p:nvSpPr>
        <p:spPr>
          <a:xfrm>
            <a:off x="6556664" y="1254954"/>
            <a:ext cx="1828802" cy="1377046"/>
          </a:xfrm>
          <a:prstGeom prst="upArrow">
            <a:avLst/>
          </a:prstGeom>
          <a:solidFill>
            <a:srgbClr val="2B9E36"/>
          </a:solidFill>
          <a:ln>
            <a:solidFill>
              <a:srgbClr val="008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2800" dirty="0"/>
              <a:t>59%</a:t>
            </a:r>
          </a:p>
        </p:txBody>
      </p:sp>
      <p:sp>
        <p:nvSpPr>
          <p:cNvPr id="5" name="TextBox 4"/>
          <p:cNvSpPr txBox="1"/>
          <p:nvPr/>
        </p:nvSpPr>
        <p:spPr>
          <a:xfrm>
            <a:off x="6556664" y="2753479"/>
            <a:ext cx="2047010" cy="646331"/>
          </a:xfrm>
          <a:prstGeom prst="rect">
            <a:avLst/>
          </a:prstGeom>
        </p:spPr>
        <p:txBody>
          <a:bodyPr wrap="square" rtlCol="0">
            <a:spAutoFit/>
          </a:bodyPr>
          <a:lstStyle/>
          <a:p>
            <a:r>
              <a:rPr lang="en-CA" sz="1200" dirty="0"/>
              <a:t>59% of organizations plan to increase their IT </a:t>
            </a:r>
            <a:r>
              <a:rPr lang="en-CA" sz="1200" dirty="0" smtClean="0"/>
              <a:t>security </a:t>
            </a:r>
            <a:r>
              <a:rPr lang="en-CA" sz="1200" dirty="0"/>
              <a:t>outsourcing.</a:t>
            </a:r>
            <a:r>
              <a:rPr lang="en-CA" sz="1200" baseline="30000" dirty="0"/>
              <a:t>1</a:t>
            </a:r>
            <a:endParaRPr lang="en-CA" sz="1200" dirty="0"/>
          </a:p>
        </p:txBody>
      </p:sp>
      <p:sp>
        <p:nvSpPr>
          <p:cNvPr id="7" name="TextBox 6"/>
          <p:cNvSpPr txBox="1"/>
          <p:nvPr/>
        </p:nvSpPr>
        <p:spPr>
          <a:xfrm>
            <a:off x="5134708" y="5922888"/>
            <a:ext cx="3742591" cy="415498"/>
          </a:xfrm>
          <a:prstGeom prst="rect">
            <a:avLst/>
          </a:prstGeom>
        </p:spPr>
        <p:txBody>
          <a:bodyPr wrap="square" rtlCol="0">
            <a:spAutoFit/>
          </a:bodyPr>
          <a:lstStyle/>
          <a:p>
            <a:r>
              <a:rPr lang="en-CA" sz="1050" dirty="0" smtClean="0"/>
              <a:t>Sources: 1. Computer Economics; 2. SWC </a:t>
            </a:r>
            <a:r>
              <a:rPr lang="en-CA" sz="1050" dirty="0"/>
              <a:t>Technology Partners</a:t>
            </a:r>
          </a:p>
        </p:txBody>
      </p:sp>
      <p:sp>
        <p:nvSpPr>
          <p:cNvPr id="8" name="Horizontal Scroll 7"/>
          <p:cNvSpPr/>
          <p:nvPr/>
        </p:nvSpPr>
        <p:spPr>
          <a:xfrm>
            <a:off x="6556664" y="3683577"/>
            <a:ext cx="1828802" cy="1243947"/>
          </a:xfrm>
          <a:prstGeom prst="horizontalScroll">
            <a:avLst/>
          </a:prstGeom>
          <a:solidFill>
            <a:schemeClr val="accent2"/>
          </a:solidFill>
          <a:ln>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3200" dirty="0"/>
              <a:t>69%</a:t>
            </a:r>
          </a:p>
        </p:txBody>
      </p:sp>
      <p:sp>
        <p:nvSpPr>
          <p:cNvPr id="9" name="TextBox 8"/>
          <p:cNvSpPr txBox="1"/>
          <p:nvPr/>
        </p:nvSpPr>
        <p:spPr>
          <a:xfrm>
            <a:off x="6515101" y="5049003"/>
            <a:ext cx="2047010" cy="646331"/>
          </a:xfrm>
          <a:prstGeom prst="rect">
            <a:avLst/>
          </a:prstGeom>
        </p:spPr>
        <p:txBody>
          <a:bodyPr wrap="square" rtlCol="0">
            <a:spAutoFit/>
          </a:bodyPr>
          <a:lstStyle/>
          <a:p>
            <a:r>
              <a:rPr lang="en-CA" sz="1200" dirty="0"/>
              <a:t>69% of small organizations hire at least one type of IT service provider.</a:t>
            </a:r>
            <a:r>
              <a:rPr lang="en-CA" sz="1200" baseline="30000" dirty="0"/>
              <a:t>2</a:t>
            </a:r>
            <a:endParaRPr lang="en-CA" sz="1200" dirty="0"/>
          </a:p>
        </p:txBody>
      </p:sp>
      <p:grpSp>
        <p:nvGrpSpPr>
          <p:cNvPr id="10" name="Group 9"/>
          <p:cNvGrpSpPr/>
          <p:nvPr/>
        </p:nvGrpSpPr>
        <p:grpSpPr>
          <a:xfrm>
            <a:off x="0" y="6422955"/>
            <a:ext cx="9144000" cy="437555"/>
            <a:chOff x="0" y="6422955"/>
            <a:chExt cx="9144000" cy="437555"/>
          </a:xfrm>
        </p:grpSpPr>
        <p:pic>
          <p:nvPicPr>
            <p:cNvPr id="11"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97927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services can be outsourced? </a:t>
            </a:r>
          </a:p>
        </p:txBody>
      </p:sp>
      <p:sp>
        <p:nvSpPr>
          <p:cNvPr id="3" name="TextBox 2"/>
          <p:cNvSpPr txBox="1"/>
          <p:nvPr/>
        </p:nvSpPr>
        <p:spPr>
          <a:xfrm>
            <a:off x="1501270" y="1202066"/>
            <a:ext cx="1600201" cy="338554"/>
          </a:xfrm>
          <a:prstGeom prst="rect">
            <a:avLst/>
          </a:prstGeom>
          <a:solidFill>
            <a:schemeClr val="accent2">
              <a:lumMod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CA" sz="1600" b="1" dirty="0"/>
              <a:t>Core Features</a:t>
            </a:r>
          </a:p>
        </p:txBody>
      </p:sp>
      <p:sp>
        <p:nvSpPr>
          <p:cNvPr id="6" name="TextBox 5"/>
          <p:cNvSpPr txBox="1"/>
          <p:nvPr/>
        </p:nvSpPr>
        <p:spPr>
          <a:xfrm>
            <a:off x="1251781" y="3478044"/>
            <a:ext cx="2088788" cy="338554"/>
          </a:xfrm>
          <a:prstGeom prst="rect">
            <a:avLst/>
          </a:prstGeom>
          <a:solidFill>
            <a:schemeClr val="accent1">
              <a:lumMod val="50000"/>
            </a:schemeClr>
          </a:solidFill>
        </p:spPr>
        <p:txBody>
          <a:bodyPr wrap="square" rtlCol="0">
            <a:spAutoFit/>
          </a:bodyPr>
          <a:lstStyle/>
          <a:p>
            <a:r>
              <a:rPr lang="en-CA" sz="1600" b="1" dirty="0">
                <a:solidFill>
                  <a:schemeClr val="bg1"/>
                </a:solidFill>
              </a:rPr>
              <a:t>Advanced Features</a:t>
            </a:r>
          </a:p>
        </p:txBody>
      </p:sp>
      <p:sp>
        <p:nvSpPr>
          <p:cNvPr id="7" name="TextBox 6"/>
          <p:cNvSpPr txBox="1"/>
          <p:nvPr/>
        </p:nvSpPr>
        <p:spPr>
          <a:xfrm>
            <a:off x="5709584" y="1202066"/>
            <a:ext cx="1656488" cy="338554"/>
          </a:xfrm>
          <a:prstGeom prst="rect">
            <a:avLst/>
          </a:prstGeom>
          <a:solidFill>
            <a:schemeClr val="accent3">
              <a:lumMod val="50000"/>
            </a:schemeClr>
          </a:solidFill>
        </p:spPr>
        <p:txBody>
          <a:bodyPr wrap="square" rtlCol="0">
            <a:spAutoFit/>
          </a:bodyPr>
          <a:lstStyle/>
          <a:p>
            <a:r>
              <a:rPr lang="en-CA" sz="1600" b="1" dirty="0">
                <a:solidFill>
                  <a:schemeClr val="bg1"/>
                </a:solidFill>
              </a:rPr>
              <a:t>Other</a:t>
            </a:r>
            <a:r>
              <a:rPr lang="en-CA" sz="1600" b="1" dirty="0"/>
              <a:t> </a:t>
            </a:r>
            <a:r>
              <a:rPr lang="en-CA" sz="1600" b="1" dirty="0">
                <a:solidFill>
                  <a:schemeClr val="bg1"/>
                </a:solidFill>
              </a:rPr>
              <a:t>Features</a:t>
            </a:r>
          </a:p>
        </p:txBody>
      </p:sp>
      <p:sp>
        <p:nvSpPr>
          <p:cNvPr id="5" name="TextBox 4"/>
          <p:cNvSpPr txBox="1"/>
          <p:nvPr/>
        </p:nvSpPr>
        <p:spPr>
          <a:xfrm>
            <a:off x="842530" y="1599181"/>
            <a:ext cx="2917680" cy="276999"/>
          </a:xfrm>
          <a:prstGeom prst="rect">
            <a:avLst/>
          </a:prstGeom>
          <a:solidFill>
            <a:schemeClr val="accent2"/>
          </a:solidFill>
        </p:spPr>
        <p:txBody>
          <a:bodyPr wrap="square" rtlCol="0">
            <a:spAutoFit/>
          </a:bodyPr>
          <a:lstStyle/>
          <a:p>
            <a:pPr algn="ctr"/>
            <a:r>
              <a:rPr lang="en-CA" sz="1200" dirty="0">
                <a:solidFill>
                  <a:schemeClr val="bg1"/>
                </a:solidFill>
              </a:rPr>
              <a:t>Network Security Monitoring </a:t>
            </a:r>
            <a:r>
              <a:rPr lang="en-CA" sz="1200" dirty="0" smtClean="0">
                <a:solidFill>
                  <a:schemeClr val="bg1"/>
                </a:solidFill>
              </a:rPr>
              <a:t>&amp; </a:t>
            </a:r>
            <a:r>
              <a:rPr lang="en-CA" sz="1200" dirty="0">
                <a:solidFill>
                  <a:schemeClr val="bg1"/>
                </a:solidFill>
              </a:rPr>
              <a:t>Alerting </a:t>
            </a:r>
          </a:p>
        </p:txBody>
      </p:sp>
      <p:sp>
        <p:nvSpPr>
          <p:cNvPr id="10" name="TextBox 9"/>
          <p:cNvSpPr txBox="1"/>
          <p:nvPr/>
        </p:nvSpPr>
        <p:spPr>
          <a:xfrm>
            <a:off x="832140" y="1968009"/>
            <a:ext cx="2928070" cy="276999"/>
          </a:xfrm>
          <a:prstGeom prst="rect">
            <a:avLst/>
          </a:prstGeom>
          <a:solidFill>
            <a:schemeClr val="accent2"/>
          </a:solidFill>
        </p:spPr>
        <p:txBody>
          <a:bodyPr wrap="square" rtlCol="0">
            <a:spAutoFit/>
          </a:bodyPr>
          <a:lstStyle/>
          <a:p>
            <a:pPr lvl="0" algn="ctr"/>
            <a:r>
              <a:rPr lang="en-CA" sz="1200" dirty="0">
                <a:solidFill>
                  <a:schemeClr val="bg1"/>
                </a:solidFill>
              </a:rPr>
              <a:t>SIEM Alerting and Management</a:t>
            </a:r>
          </a:p>
        </p:txBody>
      </p:sp>
      <p:sp>
        <p:nvSpPr>
          <p:cNvPr id="11" name="TextBox 10"/>
          <p:cNvSpPr txBox="1"/>
          <p:nvPr/>
        </p:nvSpPr>
        <p:spPr>
          <a:xfrm>
            <a:off x="832140" y="2341886"/>
            <a:ext cx="2928070" cy="276999"/>
          </a:xfrm>
          <a:prstGeom prst="rect">
            <a:avLst/>
          </a:prstGeom>
          <a:solidFill>
            <a:schemeClr val="accent2"/>
          </a:solidFill>
        </p:spPr>
        <p:txBody>
          <a:bodyPr wrap="square" rtlCol="0">
            <a:spAutoFit/>
          </a:bodyPr>
          <a:lstStyle/>
          <a:p>
            <a:pPr lvl="0" algn="ctr"/>
            <a:r>
              <a:rPr lang="en-CA" sz="1200" dirty="0">
                <a:solidFill>
                  <a:schemeClr val="bg1"/>
                </a:solidFill>
              </a:rPr>
              <a:t>Network Security Management</a:t>
            </a:r>
          </a:p>
        </p:txBody>
      </p:sp>
      <p:sp>
        <p:nvSpPr>
          <p:cNvPr id="12" name="TextBox 11"/>
          <p:cNvSpPr txBox="1"/>
          <p:nvPr/>
        </p:nvSpPr>
        <p:spPr>
          <a:xfrm>
            <a:off x="832140" y="3876670"/>
            <a:ext cx="2928070" cy="276999"/>
          </a:xfrm>
          <a:prstGeom prst="rect">
            <a:avLst/>
          </a:prstGeom>
          <a:solidFill>
            <a:schemeClr val="accent1"/>
          </a:solidFill>
        </p:spPr>
        <p:txBody>
          <a:bodyPr wrap="square" rtlCol="0">
            <a:spAutoFit/>
          </a:bodyPr>
          <a:lstStyle/>
          <a:p>
            <a:pPr lvl="0" algn="ctr"/>
            <a:r>
              <a:rPr lang="en-CA" sz="1200" dirty="0">
                <a:solidFill>
                  <a:schemeClr val="bg1"/>
                </a:solidFill>
              </a:rPr>
              <a:t>Advanced Threat Monitoring &amp; Alerting </a:t>
            </a:r>
          </a:p>
        </p:txBody>
      </p:sp>
      <p:sp>
        <p:nvSpPr>
          <p:cNvPr id="13" name="TextBox 12"/>
          <p:cNvSpPr txBox="1"/>
          <p:nvPr/>
        </p:nvSpPr>
        <p:spPr>
          <a:xfrm>
            <a:off x="842530" y="4230571"/>
            <a:ext cx="2917680" cy="276999"/>
          </a:xfrm>
          <a:prstGeom prst="rect">
            <a:avLst/>
          </a:prstGeom>
          <a:solidFill>
            <a:schemeClr val="accent1"/>
          </a:solidFill>
        </p:spPr>
        <p:txBody>
          <a:bodyPr wrap="square" rtlCol="0">
            <a:spAutoFit/>
          </a:bodyPr>
          <a:lstStyle/>
          <a:p>
            <a:pPr lvl="0" algn="ctr"/>
            <a:r>
              <a:rPr lang="en-CA" sz="1200" dirty="0">
                <a:solidFill>
                  <a:schemeClr val="bg1"/>
                </a:solidFill>
              </a:rPr>
              <a:t>Incident Response and Remediation</a:t>
            </a:r>
          </a:p>
        </p:txBody>
      </p:sp>
      <p:sp>
        <p:nvSpPr>
          <p:cNvPr id="15" name="TextBox 14"/>
          <p:cNvSpPr txBox="1"/>
          <p:nvPr/>
        </p:nvSpPr>
        <p:spPr>
          <a:xfrm>
            <a:off x="832140" y="2721305"/>
            <a:ext cx="2928070" cy="276999"/>
          </a:xfrm>
          <a:prstGeom prst="rect">
            <a:avLst/>
          </a:prstGeom>
          <a:solidFill>
            <a:schemeClr val="accent2"/>
          </a:solidFill>
        </p:spPr>
        <p:txBody>
          <a:bodyPr wrap="square" rtlCol="0">
            <a:spAutoFit/>
          </a:bodyPr>
          <a:lstStyle/>
          <a:p>
            <a:pPr lvl="0" algn="ctr"/>
            <a:r>
              <a:rPr lang="en-CA" sz="1200" dirty="0">
                <a:solidFill>
                  <a:schemeClr val="bg1"/>
                </a:solidFill>
              </a:rPr>
              <a:t>Threat Intelligence Services</a:t>
            </a:r>
          </a:p>
        </p:txBody>
      </p:sp>
      <p:sp>
        <p:nvSpPr>
          <p:cNvPr id="16" name="TextBox 15"/>
          <p:cNvSpPr txBox="1"/>
          <p:nvPr/>
        </p:nvSpPr>
        <p:spPr>
          <a:xfrm>
            <a:off x="832140" y="4584472"/>
            <a:ext cx="2917680" cy="276999"/>
          </a:xfrm>
          <a:prstGeom prst="rect">
            <a:avLst/>
          </a:prstGeom>
          <a:solidFill>
            <a:schemeClr val="accent1"/>
          </a:solidFill>
        </p:spPr>
        <p:txBody>
          <a:bodyPr wrap="square" rtlCol="0">
            <a:spAutoFit/>
          </a:bodyPr>
          <a:lstStyle/>
          <a:p>
            <a:pPr lvl="0" algn="ctr"/>
            <a:r>
              <a:rPr lang="en-CA" sz="1200" dirty="0">
                <a:solidFill>
                  <a:schemeClr val="bg1"/>
                </a:solidFill>
              </a:rPr>
              <a:t>Infrastructure Penetration Testing</a:t>
            </a:r>
          </a:p>
        </p:txBody>
      </p:sp>
      <p:sp>
        <p:nvSpPr>
          <p:cNvPr id="17" name="TextBox 16"/>
          <p:cNvSpPr txBox="1"/>
          <p:nvPr/>
        </p:nvSpPr>
        <p:spPr>
          <a:xfrm>
            <a:off x="5073793" y="1599181"/>
            <a:ext cx="2928070" cy="276999"/>
          </a:xfrm>
          <a:prstGeom prst="rect">
            <a:avLst/>
          </a:prstGeom>
          <a:solidFill>
            <a:schemeClr val="accent3"/>
          </a:solidFill>
        </p:spPr>
        <p:txBody>
          <a:bodyPr wrap="square" rtlCol="0">
            <a:spAutoFit/>
          </a:bodyPr>
          <a:lstStyle/>
          <a:p>
            <a:pPr lvl="0" algn="ctr"/>
            <a:r>
              <a:rPr lang="en-CA" sz="1200" dirty="0">
                <a:solidFill>
                  <a:schemeClr val="bg1"/>
                </a:solidFill>
              </a:rPr>
              <a:t>DDoS Mitigation</a:t>
            </a:r>
          </a:p>
        </p:txBody>
      </p:sp>
      <p:sp>
        <p:nvSpPr>
          <p:cNvPr id="18" name="TextBox 17"/>
          <p:cNvSpPr txBox="1"/>
          <p:nvPr/>
        </p:nvSpPr>
        <p:spPr>
          <a:xfrm>
            <a:off x="5073793" y="1968009"/>
            <a:ext cx="2928070" cy="276999"/>
          </a:xfrm>
          <a:prstGeom prst="rect">
            <a:avLst/>
          </a:prstGeom>
          <a:solidFill>
            <a:schemeClr val="accent3"/>
          </a:solidFill>
        </p:spPr>
        <p:txBody>
          <a:bodyPr wrap="square" rtlCol="0">
            <a:spAutoFit/>
          </a:bodyPr>
          <a:lstStyle/>
          <a:p>
            <a:pPr lvl="0" algn="ctr"/>
            <a:r>
              <a:rPr lang="en-CA" sz="1200" dirty="0">
                <a:solidFill>
                  <a:schemeClr val="bg1"/>
                </a:solidFill>
              </a:rPr>
              <a:t>Application Penetration Testing</a:t>
            </a:r>
          </a:p>
        </p:txBody>
      </p:sp>
      <p:sp>
        <p:nvSpPr>
          <p:cNvPr id="19" name="TextBox 18"/>
          <p:cNvSpPr txBox="1"/>
          <p:nvPr/>
        </p:nvSpPr>
        <p:spPr>
          <a:xfrm>
            <a:off x="832140" y="4938373"/>
            <a:ext cx="2917680" cy="276999"/>
          </a:xfrm>
          <a:prstGeom prst="rect">
            <a:avLst/>
          </a:prstGeom>
          <a:solidFill>
            <a:schemeClr val="accent1"/>
          </a:solidFill>
        </p:spPr>
        <p:txBody>
          <a:bodyPr wrap="square" rtlCol="0">
            <a:spAutoFit/>
          </a:bodyPr>
          <a:lstStyle/>
          <a:p>
            <a:pPr lvl="0" algn="ctr"/>
            <a:r>
              <a:rPr lang="en-CA" sz="1200" dirty="0">
                <a:solidFill>
                  <a:schemeClr val="bg1"/>
                </a:solidFill>
              </a:rPr>
              <a:t>PKI/Encryption</a:t>
            </a:r>
          </a:p>
        </p:txBody>
      </p:sp>
      <p:sp>
        <p:nvSpPr>
          <p:cNvPr id="20" name="TextBox 19"/>
          <p:cNvSpPr txBox="1"/>
          <p:nvPr/>
        </p:nvSpPr>
        <p:spPr>
          <a:xfrm>
            <a:off x="842530" y="5292274"/>
            <a:ext cx="2917680" cy="276999"/>
          </a:xfrm>
          <a:prstGeom prst="rect">
            <a:avLst/>
          </a:prstGeom>
          <a:solidFill>
            <a:schemeClr val="accent1"/>
          </a:solidFill>
        </p:spPr>
        <p:txBody>
          <a:bodyPr wrap="square" rtlCol="0">
            <a:spAutoFit/>
          </a:bodyPr>
          <a:lstStyle/>
          <a:p>
            <a:pPr lvl="0" algn="ctr"/>
            <a:r>
              <a:rPr lang="en-CA" sz="1200" dirty="0">
                <a:solidFill>
                  <a:schemeClr val="bg1"/>
                </a:solidFill>
              </a:rPr>
              <a:t>Application Vulnerability Management</a:t>
            </a:r>
          </a:p>
        </p:txBody>
      </p:sp>
      <p:sp>
        <p:nvSpPr>
          <p:cNvPr id="21" name="TextBox 20"/>
          <p:cNvSpPr txBox="1"/>
          <p:nvPr/>
        </p:nvSpPr>
        <p:spPr>
          <a:xfrm>
            <a:off x="842530" y="3078627"/>
            <a:ext cx="2917680" cy="276999"/>
          </a:xfrm>
          <a:prstGeom prst="rect">
            <a:avLst/>
          </a:prstGeom>
          <a:solidFill>
            <a:schemeClr val="accent2"/>
          </a:solidFill>
        </p:spPr>
        <p:txBody>
          <a:bodyPr wrap="square" rtlCol="0">
            <a:spAutoFit/>
          </a:bodyPr>
          <a:lstStyle/>
          <a:p>
            <a:pPr lvl="0"/>
            <a:r>
              <a:rPr lang="en-CA" sz="1200" dirty="0">
                <a:solidFill>
                  <a:schemeClr val="bg1"/>
                </a:solidFill>
              </a:rPr>
              <a:t>Infrastructure Vulnerability Management</a:t>
            </a:r>
          </a:p>
        </p:txBody>
      </p:sp>
      <p:sp>
        <p:nvSpPr>
          <p:cNvPr id="22" name="TextBox 21"/>
          <p:cNvSpPr txBox="1"/>
          <p:nvPr/>
        </p:nvSpPr>
        <p:spPr>
          <a:xfrm>
            <a:off x="5073793" y="2341886"/>
            <a:ext cx="2928070" cy="276999"/>
          </a:xfrm>
          <a:prstGeom prst="rect">
            <a:avLst/>
          </a:prstGeom>
          <a:solidFill>
            <a:schemeClr val="accent3"/>
          </a:solidFill>
        </p:spPr>
        <p:txBody>
          <a:bodyPr wrap="square" rtlCol="0">
            <a:spAutoFit/>
          </a:bodyPr>
          <a:lstStyle/>
          <a:p>
            <a:pPr lvl="0" algn="ctr"/>
            <a:r>
              <a:rPr lang="en-CA" sz="1200" dirty="0">
                <a:solidFill>
                  <a:schemeClr val="bg1"/>
                </a:solidFill>
              </a:rPr>
              <a:t>Security Awareness and Training</a:t>
            </a:r>
          </a:p>
        </p:txBody>
      </p:sp>
      <p:sp>
        <p:nvSpPr>
          <p:cNvPr id="25" name="TextBox 24"/>
          <p:cNvSpPr txBox="1"/>
          <p:nvPr/>
        </p:nvSpPr>
        <p:spPr>
          <a:xfrm>
            <a:off x="832140" y="5646175"/>
            <a:ext cx="2928070" cy="276999"/>
          </a:xfrm>
          <a:prstGeom prst="rect">
            <a:avLst/>
          </a:prstGeom>
          <a:solidFill>
            <a:schemeClr val="accent1"/>
          </a:solidFill>
        </p:spPr>
        <p:txBody>
          <a:bodyPr wrap="square" rtlCol="0">
            <a:spAutoFit/>
          </a:bodyPr>
          <a:lstStyle/>
          <a:p>
            <a:pPr lvl="0" algn="ctr"/>
            <a:r>
              <a:rPr lang="en-CA" sz="1200" dirty="0">
                <a:solidFill>
                  <a:schemeClr val="bg1"/>
                </a:solidFill>
              </a:rPr>
              <a:t>Cloud Access Security Brokers</a:t>
            </a:r>
          </a:p>
        </p:txBody>
      </p:sp>
      <p:sp>
        <p:nvSpPr>
          <p:cNvPr id="26" name="TextBox 25"/>
          <p:cNvSpPr txBox="1"/>
          <p:nvPr/>
        </p:nvSpPr>
        <p:spPr>
          <a:xfrm>
            <a:off x="5073793" y="2714487"/>
            <a:ext cx="2928070" cy="276999"/>
          </a:xfrm>
          <a:prstGeom prst="rect">
            <a:avLst/>
          </a:prstGeom>
          <a:solidFill>
            <a:schemeClr val="accent3"/>
          </a:solidFill>
        </p:spPr>
        <p:txBody>
          <a:bodyPr wrap="square" rtlCol="0">
            <a:spAutoFit/>
          </a:bodyPr>
          <a:lstStyle/>
          <a:p>
            <a:pPr lvl="0" algn="ctr"/>
            <a:r>
              <a:rPr lang="en-CA" sz="1200" dirty="0">
                <a:solidFill>
                  <a:schemeClr val="bg1"/>
                </a:solidFill>
              </a:rPr>
              <a:t>Endpoint Protection</a:t>
            </a:r>
          </a:p>
        </p:txBody>
      </p:sp>
      <p:sp>
        <p:nvSpPr>
          <p:cNvPr id="27" name="TextBox 26"/>
          <p:cNvSpPr txBox="1"/>
          <p:nvPr/>
        </p:nvSpPr>
        <p:spPr>
          <a:xfrm>
            <a:off x="832140" y="6000076"/>
            <a:ext cx="2928070" cy="276999"/>
          </a:xfrm>
          <a:prstGeom prst="rect">
            <a:avLst/>
          </a:prstGeom>
          <a:solidFill>
            <a:schemeClr val="accent1"/>
          </a:solidFill>
        </p:spPr>
        <p:txBody>
          <a:bodyPr wrap="square" rtlCol="0">
            <a:spAutoFit/>
          </a:bodyPr>
          <a:lstStyle/>
          <a:p>
            <a:pPr lvl="0" algn="ctr"/>
            <a:r>
              <a:rPr lang="en-CA" sz="1200" dirty="0">
                <a:solidFill>
                  <a:schemeClr val="bg1"/>
                </a:solidFill>
              </a:rPr>
              <a:t>Identity Access Management</a:t>
            </a:r>
          </a:p>
        </p:txBody>
      </p:sp>
      <p:sp>
        <p:nvSpPr>
          <p:cNvPr id="28" name="TextBox 27"/>
          <p:cNvSpPr txBox="1"/>
          <p:nvPr/>
        </p:nvSpPr>
        <p:spPr>
          <a:xfrm>
            <a:off x="5073793" y="3087088"/>
            <a:ext cx="2928070" cy="276999"/>
          </a:xfrm>
          <a:prstGeom prst="rect">
            <a:avLst/>
          </a:prstGeom>
          <a:solidFill>
            <a:schemeClr val="accent3"/>
          </a:solidFill>
        </p:spPr>
        <p:txBody>
          <a:bodyPr wrap="square" rtlCol="0">
            <a:spAutoFit/>
          </a:bodyPr>
          <a:lstStyle/>
          <a:p>
            <a:pPr lvl="0" algn="ctr"/>
            <a:r>
              <a:rPr lang="en-CA" sz="1200" dirty="0">
                <a:solidFill>
                  <a:schemeClr val="bg1"/>
                </a:solidFill>
              </a:rPr>
              <a:t>VPN Gateway</a:t>
            </a:r>
          </a:p>
        </p:txBody>
      </p:sp>
      <p:sp>
        <p:nvSpPr>
          <p:cNvPr id="29" name="TextBox 28"/>
          <p:cNvSpPr txBox="1"/>
          <p:nvPr/>
        </p:nvSpPr>
        <p:spPr>
          <a:xfrm>
            <a:off x="5073793" y="3459689"/>
            <a:ext cx="2928070" cy="276999"/>
          </a:xfrm>
          <a:prstGeom prst="rect">
            <a:avLst/>
          </a:prstGeom>
          <a:solidFill>
            <a:schemeClr val="accent3"/>
          </a:solidFill>
        </p:spPr>
        <p:txBody>
          <a:bodyPr wrap="square" rtlCol="0">
            <a:spAutoFit/>
          </a:bodyPr>
          <a:lstStyle/>
          <a:p>
            <a:pPr lvl="0" algn="ctr"/>
            <a:r>
              <a:rPr lang="en-CA" sz="1200" dirty="0">
                <a:solidFill>
                  <a:schemeClr val="bg1"/>
                </a:solidFill>
              </a:rPr>
              <a:t>Email Security Gateway</a:t>
            </a:r>
          </a:p>
        </p:txBody>
      </p:sp>
      <p:sp>
        <p:nvSpPr>
          <p:cNvPr id="30" name="TextBox 29"/>
          <p:cNvSpPr txBox="1"/>
          <p:nvPr/>
        </p:nvSpPr>
        <p:spPr>
          <a:xfrm>
            <a:off x="5073793" y="3835424"/>
            <a:ext cx="2928070" cy="276999"/>
          </a:xfrm>
          <a:prstGeom prst="rect">
            <a:avLst/>
          </a:prstGeom>
          <a:solidFill>
            <a:schemeClr val="accent3"/>
          </a:solidFill>
        </p:spPr>
        <p:txBody>
          <a:bodyPr wrap="square" rtlCol="0">
            <a:spAutoFit/>
          </a:bodyPr>
          <a:lstStyle/>
          <a:p>
            <a:pPr lvl="0" algn="ctr"/>
            <a:r>
              <a:rPr lang="en-CA" sz="1200" dirty="0">
                <a:solidFill>
                  <a:schemeClr val="bg1"/>
                </a:solidFill>
              </a:rPr>
              <a:t>Security Web Gateway</a:t>
            </a:r>
          </a:p>
        </p:txBody>
      </p:sp>
      <p:grpSp>
        <p:nvGrpSpPr>
          <p:cNvPr id="31" name="Group 30"/>
          <p:cNvGrpSpPr/>
          <p:nvPr/>
        </p:nvGrpSpPr>
        <p:grpSpPr>
          <a:xfrm>
            <a:off x="4678109" y="4584472"/>
            <a:ext cx="3906475" cy="1493538"/>
            <a:chOff x="310684" y="2429629"/>
            <a:chExt cx="3906475" cy="1493538"/>
          </a:xfrm>
        </p:grpSpPr>
        <p:sp>
          <p:nvSpPr>
            <p:cNvPr id="32" name="Text Placeholder 12"/>
            <p:cNvSpPr txBox="1">
              <a:spLocks/>
            </p:cNvSpPr>
            <p:nvPr/>
          </p:nvSpPr>
          <p:spPr>
            <a:xfrm>
              <a:off x="323389" y="2716618"/>
              <a:ext cx="3893770" cy="1206549"/>
            </a:xfrm>
            <a:prstGeom prst="rect">
              <a:avLst/>
            </a:prstGeom>
            <a:solidFill>
              <a:schemeClr val="bg1">
                <a:lumMod val="95000"/>
              </a:schemeClr>
            </a:solidFill>
            <a:ln w="25400">
              <a:solidFill>
                <a:schemeClr val="bg1">
                  <a:lumMod val="95000"/>
                </a:schemeClr>
              </a:solidFill>
            </a:ln>
            <a:effectLst>
              <a:outerShdw blurRad="25400" dist="25400" dir="2700000" algn="ctr" rotWithShape="0">
                <a:srgbClr val="000000">
                  <a:alpha val="10000"/>
                </a:srgbClr>
              </a:outerShdw>
            </a:effectLst>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Clr>
                  <a:srgbClr val="333333"/>
                </a:buClr>
                <a:buSzPct val="100000"/>
                <a:buFont typeface="Arial" pitchFamily="34" charset="0"/>
                <a:buNone/>
              </a:pPr>
              <a:r>
                <a:rPr lang="en-CA" sz="1100" dirty="0">
                  <a:solidFill>
                    <a:srgbClr val="333333"/>
                  </a:solidFill>
                </a:rPr>
                <a:t>The increase in competition in the </a:t>
              </a:r>
              <a:r>
                <a:rPr lang="en-CA" sz="1100" dirty="0" smtClean="0">
                  <a:solidFill>
                    <a:srgbClr val="333333"/>
                  </a:solidFill>
                </a:rPr>
                <a:t>security </a:t>
              </a:r>
              <a:r>
                <a:rPr lang="en-CA" sz="1100" dirty="0">
                  <a:solidFill>
                    <a:srgbClr val="333333"/>
                  </a:solidFill>
                </a:rPr>
                <a:t>o</a:t>
              </a:r>
              <a:r>
                <a:rPr lang="en-CA" sz="1100" dirty="0" smtClean="0">
                  <a:solidFill>
                    <a:srgbClr val="333333"/>
                  </a:solidFill>
                </a:rPr>
                <a:t>utsourcing </a:t>
              </a:r>
              <a:r>
                <a:rPr lang="en-CA" sz="1100" dirty="0">
                  <a:solidFill>
                    <a:srgbClr val="333333"/>
                  </a:solidFill>
                </a:rPr>
                <a:t>industry is forcing </a:t>
              </a:r>
              <a:r>
                <a:rPr lang="en-CA" sz="1100" dirty="0" smtClean="0">
                  <a:solidFill>
                    <a:srgbClr val="333333"/>
                  </a:solidFill>
                </a:rPr>
                <a:t>third-PPs </a:t>
              </a:r>
              <a:r>
                <a:rPr lang="en-CA" sz="1100" dirty="0">
                  <a:solidFill>
                    <a:srgbClr val="333333"/>
                  </a:solidFill>
                </a:rPr>
                <a:t>to move away from their cookie-cutter solutions </a:t>
              </a:r>
              <a:r>
                <a:rPr lang="en-CA" sz="1100" dirty="0" smtClean="0">
                  <a:solidFill>
                    <a:srgbClr val="333333"/>
                  </a:solidFill>
                </a:rPr>
                <a:t>and towards </a:t>
              </a:r>
              <a:r>
                <a:rPr lang="en-CA" sz="1100" dirty="0">
                  <a:solidFill>
                    <a:srgbClr val="333333"/>
                  </a:solidFill>
                </a:rPr>
                <a:t>a tailored solution. Therefore, you pick the features you need/want and the </a:t>
              </a:r>
              <a:r>
                <a:rPr lang="en-CA" sz="1100" dirty="0" smtClean="0">
                  <a:solidFill>
                    <a:srgbClr val="333333"/>
                  </a:solidFill>
                </a:rPr>
                <a:t>third-PPs </a:t>
              </a:r>
              <a:r>
                <a:rPr lang="en-CA" sz="1100" dirty="0">
                  <a:solidFill>
                    <a:srgbClr val="333333"/>
                  </a:solidFill>
                </a:rPr>
                <a:t>will create a customized solution for you. </a:t>
              </a:r>
              <a:r>
                <a:rPr lang="en-CA" sz="1100" dirty="0" smtClean="0">
                  <a:solidFill>
                    <a:srgbClr val="333333"/>
                  </a:solidFill>
                </a:rPr>
                <a:t>Make </a:t>
              </a:r>
              <a:r>
                <a:rPr lang="en-CA" sz="1100" dirty="0">
                  <a:solidFill>
                    <a:srgbClr val="333333"/>
                  </a:solidFill>
                </a:rPr>
                <a:t>sure they can deliver to your expectations.</a:t>
              </a:r>
            </a:p>
          </p:txBody>
        </p:sp>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0684" y="2429629"/>
              <a:ext cx="3096774" cy="286513"/>
            </a:xfrm>
            <a:prstGeom prst="rect">
              <a:avLst/>
            </a:prstGeom>
          </p:spPr>
        </p:pic>
      </p:grpSp>
      <p:grpSp>
        <p:nvGrpSpPr>
          <p:cNvPr id="34" name="Group 33"/>
          <p:cNvGrpSpPr/>
          <p:nvPr/>
        </p:nvGrpSpPr>
        <p:grpSpPr>
          <a:xfrm>
            <a:off x="0" y="6422955"/>
            <a:ext cx="9144000" cy="437555"/>
            <a:chOff x="0" y="6422955"/>
            <a:chExt cx="9144000" cy="437555"/>
          </a:xfrm>
        </p:grpSpPr>
        <p:pic>
          <p:nvPicPr>
            <p:cNvPr id="3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6" name="Picture 35"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43907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cost of outsourcing is more than your annual payment</a:t>
            </a:r>
          </a:p>
        </p:txBody>
      </p:sp>
      <p:grpSp>
        <p:nvGrpSpPr>
          <p:cNvPr id="24" name="Group 23"/>
          <p:cNvGrpSpPr/>
          <p:nvPr/>
        </p:nvGrpSpPr>
        <p:grpSpPr>
          <a:xfrm>
            <a:off x="467955" y="255588"/>
            <a:ext cx="8220138" cy="5321647"/>
            <a:chOff x="446798" y="826801"/>
            <a:chExt cx="8220138" cy="5321647"/>
          </a:xfrm>
        </p:grpSpPr>
        <p:grpSp>
          <p:nvGrpSpPr>
            <p:cNvPr id="8" name="Group 7"/>
            <p:cNvGrpSpPr/>
            <p:nvPr/>
          </p:nvGrpSpPr>
          <p:grpSpPr>
            <a:xfrm>
              <a:off x="446798" y="4007284"/>
              <a:ext cx="1432874" cy="1956499"/>
              <a:chOff x="614843" y="4031673"/>
              <a:chExt cx="1432874" cy="1956499"/>
            </a:xfrm>
          </p:grpSpPr>
          <p:sp>
            <p:nvSpPr>
              <p:cNvPr id="4" name="TextBox 3"/>
              <p:cNvSpPr txBox="1"/>
              <p:nvPr/>
            </p:nvSpPr>
            <p:spPr>
              <a:xfrm>
                <a:off x="614843" y="4603177"/>
                <a:ext cx="1432874" cy="138499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CA" sz="1200" dirty="0"/>
                  <a:t>A nominal level of personnel will be required to monitor, </a:t>
                </a:r>
                <a:r>
                  <a:rPr lang="en-CA" sz="1200" dirty="0" smtClean="0"/>
                  <a:t>integrate, and maintain a relationship </a:t>
                </a:r>
                <a:r>
                  <a:rPr lang="en-CA" sz="1200" dirty="0"/>
                  <a:t>with your </a:t>
                </a:r>
                <a:r>
                  <a:rPr lang="en-CA" sz="1200" dirty="0" smtClean="0"/>
                  <a:t>third-PP</a:t>
                </a:r>
                <a:r>
                  <a:rPr lang="en-CA" sz="1200" dirty="0"/>
                  <a:t>.</a:t>
                </a:r>
              </a:p>
            </p:txBody>
          </p:sp>
          <p:cxnSp>
            <p:nvCxnSpPr>
              <p:cNvPr id="6" name="Straight Arrow Connector 5"/>
              <p:cNvCxnSpPr/>
              <p:nvPr/>
            </p:nvCxnSpPr>
            <p:spPr>
              <a:xfrm>
                <a:off x="1331280" y="4031673"/>
                <a:ext cx="0" cy="57150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9" name="Group 8"/>
            <p:cNvGrpSpPr/>
            <p:nvPr/>
          </p:nvGrpSpPr>
          <p:grpSpPr>
            <a:xfrm>
              <a:off x="3913851" y="4007284"/>
              <a:ext cx="1306768" cy="2141164"/>
              <a:chOff x="677896" y="4031673"/>
              <a:chExt cx="1306768" cy="2141164"/>
            </a:xfrm>
          </p:grpSpPr>
          <p:sp>
            <p:nvSpPr>
              <p:cNvPr id="10" name="TextBox 9"/>
              <p:cNvSpPr txBox="1"/>
              <p:nvPr/>
            </p:nvSpPr>
            <p:spPr>
              <a:xfrm>
                <a:off x="677896" y="4603177"/>
                <a:ext cx="1306768"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CA" sz="1200" dirty="0"/>
                  <a:t>Your </a:t>
                </a:r>
                <a:r>
                  <a:rPr lang="en-CA" sz="1200" dirty="0" smtClean="0"/>
                  <a:t>third-PP will charge you a base contract rate but there will be an additional cost if any incidents </a:t>
                </a:r>
                <a:r>
                  <a:rPr lang="en-CA" sz="1200" dirty="0"/>
                  <a:t>occur. </a:t>
                </a:r>
              </a:p>
            </p:txBody>
          </p:sp>
          <p:cxnSp>
            <p:nvCxnSpPr>
              <p:cNvPr id="11" name="Straight Arrow Connector 10"/>
              <p:cNvCxnSpPr/>
              <p:nvPr/>
            </p:nvCxnSpPr>
            <p:spPr>
              <a:xfrm>
                <a:off x="1331280" y="4031673"/>
                <a:ext cx="0" cy="57150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12" name="Group 11"/>
            <p:cNvGrpSpPr/>
            <p:nvPr/>
          </p:nvGrpSpPr>
          <p:grpSpPr>
            <a:xfrm>
              <a:off x="2126654" y="4007284"/>
              <a:ext cx="1502215" cy="1771833"/>
              <a:chOff x="582120" y="4031673"/>
              <a:chExt cx="1502215" cy="1771833"/>
            </a:xfrm>
          </p:grpSpPr>
          <p:sp>
            <p:nvSpPr>
              <p:cNvPr id="13" name="TextBox 12"/>
              <p:cNvSpPr txBox="1"/>
              <p:nvPr/>
            </p:nvSpPr>
            <p:spPr>
              <a:xfrm>
                <a:off x="582120" y="4603177"/>
                <a:ext cx="1502215"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CA" sz="1200" dirty="0"/>
                  <a:t>You may need to purchase additional hardware to integrate with the </a:t>
                </a:r>
                <a:r>
                  <a:rPr lang="en-CA" sz="1200" dirty="0" smtClean="0"/>
                  <a:t>third-PP or expand your service. </a:t>
                </a:r>
                <a:endParaRPr lang="en-CA" sz="1200" dirty="0"/>
              </a:p>
            </p:txBody>
          </p:sp>
          <p:cxnSp>
            <p:nvCxnSpPr>
              <p:cNvPr id="14" name="Straight Arrow Connector 13"/>
              <p:cNvCxnSpPr/>
              <p:nvPr/>
            </p:nvCxnSpPr>
            <p:spPr>
              <a:xfrm>
                <a:off x="1331280" y="4031673"/>
                <a:ext cx="0" cy="57150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16" name="Group 15"/>
            <p:cNvGrpSpPr/>
            <p:nvPr/>
          </p:nvGrpSpPr>
          <p:grpSpPr>
            <a:xfrm>
              <a:off x="5505601" y="4007284"/>
              <a:ext cx="1502213" cy="1771833"/>
              <a:chOff x="578226" y="4031673"/>
              <a:chExt cx="1502213" cy="1771833"/>
            </a:xfrm>
          </p:grpSpPr>
          <p:sp>
            <p:nvSpPr>
              <p:cNvPr id="17" name="TextBox 16"/>
              <p:cNvSpPr txBox="1"/>
              <p:nvPr/>
            </p:nvSpPr>
            <p:spPr>
              <a:xfrm>
                <a:off x="578226" y="4603177"/>
                <a:ext cx="1502213"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CA" sz="1200" dirty="0"/>
                  <a:t>Your </a:t>
                </a:r>
                <a:r>
                  <a:rPr lang="en-CA" sz="1200" dirty="0" smtClean="0"/>
                  <a:t>third-PP may require you to purchase additional controls that will integrate with your third-PP. </a:t>
                </a:r>
                <a:endParaRPr lang="en-CA" sz="1200" dirty="0"/>
              </a:p>
            </p:txBody>
          </p:sp>
          <p:cxnSp>
            <p:nvCxnSpPr>
              <p:cNvPr id="18" name="Straight Arrow Connector 17"/>
              <p:cNvCxnSpPr/>
              <p:nvPr/>
            </p:nvCxnSpPr>
            <p:spPr>
              <a:xfrm>
                <a:off x="1331280" y="4031673"/>
                <a:ext cx="0" cy="57150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graphicFrame>
          <p:nvGraphicFramePr>
            <p:cNvPr id="3" name="Diagram 2"/>
            <p:cNvGraphicFramePr/>
            <p:nvPr>
              <p:extLst>
                <p:ext uri="{D42A27DB-BD31-4B8C-83A1-F6EECF244321}">
                  <p14:modId xmlns:p14="http://schemas.microsoft.com/office/powerpoint/2010/main" val="2000105012"/>
                </p:ext>
              </p:extLst>
            </p:nvPr>
          </p:nvGraphicFramePr>
          <p:xfrm>
            <a:off x="467533" y="826801"/>
            <a:ext cx="8199403" cy="47278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9" name="Group 18"/>
            <p:cNvGrpSpPr/>
            <p:nvPr/>
          </p:nvGrpSpPr>
          <p:grpSpPr>
            <a:xfrm>
              <a:off x="7296690" y="4007284"/>
              <a:ext cx="1306768" cy="1587167"/>
              <a:chOff x="677896" y="4031673"/>
              <a:chExt cx="1306768" cy="1587167"/>
            </a:xfrm>
          </p:grpSpPr>
          <p:sp>
            <p:nvSpPr>
              <p:cNvPr id="20" name="TextBox 19"/>
              <p:cNvSpPr txBox="1"/>
              <p:nvPr/>
            </p:nvSpPr>
            <p:spPr>
              <a:xfrm>
                <a:off x="677896" y="4603177"/>
                <a:ext cx="1306768"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CA" sz="1200" dirty="0"/>
                  <a:t>There may be other additional costs to consider when outsourcing. </a:t>
                </a:r>
              </a:p>
            </p:txBody>
          </p:sp>
          <p:cxnSp>
            <p:nvCxnSpPr>
              <p:cNvPr id="21" name="Straight Arrow Connector 20"/>
              <p:cNvCxnSpPr/>
              <p:nvPr/>
            </p:nvCxnSpPr>
            <p:spPr>
              <a:xfrm>
                <a:off x="1331280" y="4031673"/>
                <a:ext cx="0" cy="57150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grpSp>
      <p:sp>
        <p:nvSpPr>
          <p:cNvPr id="22" name="TextBox 21"/>
          <p:cNvSpPr txBox="1"/>
          <p:nvPr/>
        </p:nvSpPr>
        <p:spPr>
          <a:xfrm>
            <a:off x="509848" y="5733530"/>
            <a:ext cx="8157085"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CA" sz="1200" b="1" dirty="0">
                <a:solidFill>
                  <a:schemeClr val="tx1">
                    <a:lumMod val="50000"/>
                  </a:schemeClr>
                </a:solidFill>
              </a:rPr>
              <a:t>Outsourcing doesn’t replace all your internal costs. </a:t>
            </a:r>
          </a:p>
          <a:p>
            <a:r>
              <a:rPr lang="en-CA" sz="1200" dirty="0">
                <a:solidFill>
                  <a:schemeClr val="tx1">
                    <a:lumMod val="50000"/>
                  </a:schemeClr>
                </a:solidFill>
              </a:rPr>
              <a:t>When determining if outsourcing is right for you, it is important to understand all </a:t>
            </a:r>
            <a:r>
              <a:rPr lang="en-CA" sz="1200" dirty="0" smtClean="0">
                <a:solidFill>
                  <a:schemeClr val="tx1">
                    <a:lumMod val="50000"/>
                  </a:schemeClr>
                </a:solidFill>
              </a:rPr>
              <a:t>of the </a:t>
            </a:r>
            <a:r>
              <a:rPr lang="en-CA" sz="1200" dirty="0">
                <a:solidFill>
                  <a:schemeClr val="tx1">
                    <a:lumMod val="50000"/>
                  </a:schemeClr>
                </a:solidFill>
              </a:rPr>
              <a:t>costs associated with it. </a:t>
            </a:r>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65669" y="1197324"/>
            <a:ext cx="1917027" cy="1378845"/>
          </a:xfrm>
          <a:prstGeom prst="rect">
            <a:avLst/>
          </a:prstGeom>
        </p:spPr>
      </p:pic>
      <p:grpSp>
        <p:nvGrpSpPr>
          <p:cNvPr id="23" name="Group 22"/>
          <p:cNvGrpSpPr/>
          <p:nvPr/>
        </p:nvGrpSpPr>
        <p:grpSpPr>
          <a:xfrm>
            <a:off x="0" y="6422955"/>
            <a:ext cx="9144000" cy="437555"/>
            <a:chOff x="0" y="6422955"/>
            <a:chExt cx="9144000" cy="437555"/>
          </a:xfrm>
        </p:grpSpPr>
        <p:pic>
          <p:nvPicPr>
            <p:cNvPr id="25"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26" name="Picture 25"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018321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 Info-Tech’s methodology to outsource your IT security in three phases</a:t>
            </a:r>
          </a:p>
        </p:txBody>
      </p:sp>
      <p:grpSp>
        <p:nvGrpSpPr>
          <p:cNvPr id="8" name="Group 7"/>
          <p:cNvGrpSpPr/>
          <p:nvPr/>
        </p:nvGrpSpPr>
        <p:grpSpPr>
          <a:xfrm>
            <a:off x="753987" y="1428175"/>
            <a:ext cx="7626498" cy="4064000"/>
            <a:chOff x="882356" y="1708729"/>
            <a:chExt cx="7626498" cy="4064000"/>
          </a:xfrm>
        </p:grpSpPr>
        <p:graphicFrame>
          <p:nvGraphicFramePr>
            <p:cNvPr id="3" name="Diagram 2"/>
            <p:cNvGraphicFramePr/>
            <p:nvPr>
              <p:extLst>
                <p:ext uri="{D42A27DB-BD31-4B8C-83A1-F6EECF244321}">
                  <p14:modId xmlns:p14="http://schemas.microsoft.com/office/powerpoint/2010/main" val="140985465"/>
                </p:ext>
              </p:extLst>
            </p:nvPr>
          </p:nvGraphicFramePr>
          <p:xfrm>
            <a:off x="2412854" y="1708729"/>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p:cNvGrpSpPr/>
            <p:nvPr/>
          </p:nvGrpSpPr>
          <p:grpSpPr>
            <a:xfrm>
              <a:off x="882356" y="1839191"/>
              <a:ext cx="987137" cy="3803075"/>
              <a:chOff x="882356" y="1839191"/>
              <a:chExt cx="987137" cy="3803075"/>
            </a:xfrm>
          </p:grpSpPr>
          <p:sp>
            <p:nvSpPr>
              <p:cNvPr id="4" name="Oval 3"/>
              <p:cNvSpPr/>
              <p:nvPr/>
            </p:nvSpPr>
            <p:spPr>
              <a:xfrm>
                <a:off x="882356" y="1839191"/>
                <a:ext cx="987137" cy="1018309"/>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t>1</a:t>
                </a:r>
              </a:p>
            </p:txBody>
          </p:sp>
          <p:sp>
            <p:nvSpPr>
              <p:cNvPr id="5" name="Oval 4"/>
              <p:cNvSpPr/>
              <p:nvPr/>
            </p:nvSpPr>
            <p:spPr>
              <a:xfrm>
                <a:off x="882356" y="3231574"/>
                <a:ext cx="987137" cy="101830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t>2</a:t>
                </a:r>
              </a:p>
            </p:txBody>
          </p:sp>
          <p:sp>
            <p:nvSpPr>
              <p:cNvPr id="6" name="Oval 5"/>
              <p:cNvSpPr/>
              <p:nvPr/>
            </p:nvSpPr>
            <p:spPr>
              <a:xfrm>
                <a:off x="882356" y="4623957"/>
                <a:ext cx="987137" cy="101830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t>3</a:t>
                </a:r>
              </a:p>
            </p:txBody>
          </p:sp>
        </p:grpSp>
      </p:grpSp>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61018" y="5632305"/>
            <a:ext cx="1981200" cy="581025"/>
          </a:xfrm>
          <a:prstGeom prst="rect">
            <a:avLst/>
          </a:prstGeom>
        </p:spPr>
      </p:pic>
      <p:grpSp>
        <p:nvGrpSpPr>
          <p:cNvPr id="10" name="Group 9"/>
          <p:cNvGrpSpPr/>
          <p:nvPr/>
        </p:nvGrpSpPr>
        <p:grpSpPr>
          <a:xfrm>
            <a:off x="0" y="6422955"/>
            <a:ext cx="9144000" cy="437555"/>
            <a:chOff x="0" y="6422955"/>
            <a:chExt cx="9144000" cy="437555"/>
          </a:xfrm>
        </p:grpSpPr>
        <p:pic>
          <p:nvPicPr>
            <p:cNvPr id="11"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49754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Overall value of using Info-Tech</a:t>
            </a:r>
            <a:endParaRPr lang="en-CA" dirty="0"/>
          </a:p>
        </p:txBody>
      </p:sp>
      <p:graphicFrame>
        <p:nvGraphicFramePr>
          <p:cNvPr id="3" name="Table 1"/>
          <p:cNvGraphicFramePr>
            <a:graphicFrameLocks noGrp="1"/>
          </p:cNvGraphicFramePr>
          <p:nvPr>
            <p:extLst>
              <p:ext uri="{D42A27DB-BD31-4B8C-83A1-F6EECF244321}">
                <p14:modId xmlns:p14="http://schemas.microsoft.com/office/powerpoint/2010/main" val="2665730377"/>
              </p:ext>
            </p:extLst>
          </p:nvPr>
        </p:nvGraphicFramePr>
        <p:xfrm>
          <a:off x="948706" y="1204546"/>
          <a:ext cx="7237059" cy="5043180"/>
        </p:xfrm>
        <a:graphic>
          <a:graphicData uri="http://schemas.openxmlformats.org/drawingml/2006/table">
            <a:tbl>
              <a:tblPr firstRow="1" bandRow="1">
                <a:tableStyleId>{5C22544A-7EE6-4342-B048-85BDC9FD1C3A}</a:tableStyleId>
              </a:tblPr>
              <a:tblGrid>
                <a:gridCol w="1728373">
                  <a:extLst>
                    <a:ext uri="{9D8B030D-6E8A-4147-A177-3AD203B41FA5}">
                      <a16:colId xmlns:a16="http://schemas.microsoft.com/office/drawing/2014/main" xmlns="" val="20000"/>
                    </a:ext>
                  </a:extLst>
                </a:gridCol>
                <a:gridCol w="5508686">
                  <a:extLst>
                    <a:ext uri="{9D8B030D-6E8A-4147-A177-3AD203B41FA5}">
                      <a16:colId xmlns:a16="http://schemas.microsoft.com/office/drawing/2014/main" xmlns="" val="20001"/>
                    </a:ext>
                  </a:extLst>
                </a:gridCol>
              </a:tblGrid>
              <a:tr h="360929">
                <a:tc>
                  <a:txBody>
                    <a:bodyPr/>
                    <a:lstStyle/>
                    <a:p>
                      <a:pPr>
                        <a:spcBef>
                          <a:spcPts val="0"/>
                        </a:spcBef>
                        <a:spcAft>
                          <a:spcPts val="0"/>
                        </a:spcAft>
                      </a:pPr>
                      <a:r>
                        <a:rPr lang="en-CA" sz="1400" dirty="0"/>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0"/>
                        </a:spcBef>
                        <a:spcAft>
                          <a:spcPts val="0"/>
                        </a:spcAft>
                      </a:pPr>
                      <a:r>
                        <a:rPr lang="en-CA" sz="1400" dirty="0"/>
                        <a:t>Guided Implementation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1174342">
                <a:tc>
                  <a:txBody>
                    <a:bodyPr/>
                    <a:lstStyle/>
                    <a:p>
                      <a:r>
                        <a:rPr lang="en-CA" sz="1200" b="1" u="none" dirty="0">
                          <a:solidFill>
                            <a:schemeClr val="tx1"/>
                          </a:solidFill>
                        </a:rPr>
                        <a:t>Phase 1:</a:t>
                      </a:r>
                      <a:br>
                        <a:rPr lang="en-CA" sz="1200" b="1" u="none" dirty="0">
                          <a:solidFill>
                            <a:schemeClr val="tx1"/>
                          </a:solidFill>
                        </a:rPr>
                      </a:br>
                      <a:r>
                        <a:rPr lang="en-US" sz="1200" dirty="0">
                          <a:solidFill>
                            <a:schemeClr val="tx1"/>
                          </a:solidFill>
                        </a:rPr>
                        <a:t>What</a:t>
                      </a:r>
                      <a:r>
                        <a:rPr lang="en-US" sz="1200" baseline="0" dirty="0">
                          <a:solidFill>
                            <a:schemeClr val="tx1"/>
                          </a:solidFill>
                        </a:rPr>
                        <a:t> to outsource</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200" dirty="0">
                          <a:solidFill>
                            <a:schemeClr val="tx1"/>
                          </a:solidFill>
                        </a:rPr>
                        <a:t>Cost</a:t>
                      </a:r>
                      <a:r>
                        <a:rPr lang="en-CA" sz="1200" baseline="0" dirty="0">
                          <a:solidFill>
                            <a:schemeClr val="tx1"/>
                          </a:solidFill>
                        </a:rPr>
                        <a:t> of d</a:t>
                      </a:r>
                      <a:r>
                        <a:rPr lang="en-CA" sz="1200" dirty="0">
                          <a:solidFill>
                            <a:schemeClr val="tx1"/>
                          </a:solidFill>
                        </a:rPr>
                        <a:t>etermining what you can/should outsource</a:t>
                      </a:r>
                    </a:p>
                    <a:p>
                      <a:pPr marL="171450" indent="-171450">
                        <a:buFont typeface="Arial" panose="020B0604020202020204" pitchFamily="34" charset="0"/>
                        <a:buChar char="•"/>
                      </a:pPr>
                      <a:r>
                        <a:rPr lang="en-CA" sz="1200" dirty="0">
                          <a:solidFill>
                            <a:schemeClr val="tx1"/>
                          </a:solidFill>
                        </a:rPr>
                        <a:t>120 FTE hours @ $80k/year</a:t>
                      </a:r>
                      <a:r>
                        <a:rPr lang="en-CA" sz="1200" baseline="0" dirty="0">
                          <a:solidFill>
                            <a:schemeClr val="tx1"/>
                          </a:solidFill>
                        </a:rPr>
                        <a:t> = </a:t>
                      </a:r>
                      <a:r>
                        <a:rPr lang="en-CA" sz="1200" b="1" baseline="0" dirty="0">
                          <a:solidFill>
                            <a:schemeClr val="tx1"/>
                          </a:solidFill>
                        </a:rPr>
                        <a:t>$4,800</a:t>
                      </a:r>
                      <a:br>
                        <a:rPr lang="en-CA" sz="1200" b="1" baseline="0" dirty="0">
                          <a:solidFill>
                            <a:schemeClr val="tx1"/>
                          </a:solidFill>
                        </a:rPr>
                      </a:br>
                      <a:endParaRPr lang="en-CA" sz="1200" b="1" baseline="0" dirty="0">
                        <a:solidFill>
                          <a:schemeClr val="tx1"/>
                        </a:solidFill>
                      </a:endParaRPr>
                    </a:p>
                    <a:p>
                      <a:pPr marL="0" indent="0">
                        <a:buFont typeface="Arial" panose="020B0604020202020204" pitchFamily="34" charset="0"/>
                        <a:buNone/>
                      </a:pPr>
                      <a:r>
                        <a:rPr lang="en-CA" sz="1200" baseline="0" dirty="0">
                          <a:solidFill>
                            <a:schemeClr val="tx1"/>
                          </a:solidFill>
                        </a:rPr>
                        <a:t>Cost of determining the savings from outsourcing </a:t>
                      </a:r>
                      <a:r>
                        <a:rPr lang="en-CA" sz="1200" baseline="0" dirty="0" smtClean="0">
                          <a:solidFill>
                            <a:schemeClr val="tx1"/>
                          </a:solidFill>
                        </a:rPr>
                        <a:t>vs. </a:t>
                      </a:r>
                      <a:r>
                        <a:rPr lang="en-CA" sz="1200" baseline="0" dirty="0">
                          <a:solidFill>
                            <a:schemeClr val="tx1"/>
                          </a:solidFill>
                        </a:rPr>
                        <a:t>in-sourcing</a:t>
                      </a:r>
                    </a:p>
                    <a:p>
                      <a:pPr marL="171450" indent="-171450">
                        <a:buFont typeface="Arial" panose="020B0604020202020204" pitchFamily="34" charset="0"/>
                        <a:buChar char="•"/>
                      </a:pPr>
                      <a:r>
                        <a:rPr lang="en-CA" sz="1200" dirty="0">
                          <a:solidFill>
                            <a:schemeClr val="tx1"/>
                          </a:solidFill>
                        </a:rPr>
                        <a:t>120 FTE hours @ $80k/year</a:t>
                      </a:r>
                      <a:r>
                        <a:rPr lang="en-CA" sz="1200" baseline="0" dirty="0">
                          <a:solidFill>
                            <a:schemeClr val="tx1"/>
                          </a:solidFill>
                        </a:rPr>
                        <a:t> = </a:t>
                      </a:r>
                      <a:r>
                        <a:rPr lang="en-CA" sz="1200" b="1" baseline="0" dirty="0">
                          <a:solidFill>
                            <a:schemeClr val="tx1"/>
                          </a:solidFill>
                        </a:rPr>
                        <a:t>$4,800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109847">
                <a:tc>
                  <a:txBody>
                    <a:bodyPr/>
                    <a:lstStyle/>
                    <a:p>
                      <a:pPr algn="l"/>
                      <a:r>
                        <a:rPr lang="en-CA" sz="1200" b="1" u="none" dirty="0">
                          <a:solidFill>
                            <a:schemeClr val="tx1"/>
                          </a:solidFill>
                        </a:rPr>
                        <a:t>Phase 2:</a:t>
                      </a:r>
                      <a:br>
                        <a:rPr lang="en-CA" sz="1200" b="1" u="none" dirty="0">
                          <a:solidFill>
                            <a:schemeClr val="tx1"/>
                          </a:solidFill>
                        </a:rPr>
                      </a:br>
                      <a:r>
                        <a:rPr lang="en-US" sz="1200" dirty="0">
                          <a:solidFill>
                            <a:schemeClr val="tx1"/>
                          </a:solidFill>
                        </a:rPr>
                        <a:t>How to outsource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200" dirty="0">
                          <a:solidFill>
                            <a:schemeClr val="tx1"/>
                          </a:solidFill>
                        </a:rPr>
                        <a:t>Cost of ranking and selecting </a:t>
                      </a:r>
                      <a:r>
                        <a:rPr lang="en-CA" sz="1200" baseline="0" dirty="0">
                          <a:solidFill>
                            <a:schemeClr val="tx1"/>
                          </a:solidFill>
                        </a:rPr>
                        <a:t>your MSSPs</a:t>
                      </a:r>
                    </a:p>
                    <a:p>
                      <a:pPr marL="171450" indent="-171450">
                        <a:buFont typeface="Arial" panose="020B0604020202020204" pitchFamily="34" charset="0"/>
                        <a:buChar char="•"/>
                      </a:pPr>
                      <a:r>
                        <a:rPr lang="en-CA" sz="1200" dirty="0">
                          <a:solidFill>
                            <a:schemeClr val="tx1"/>
                          </a:solidFill>
                        </a:rPr>
                        <a:t>160</a:t>
                      </a:r>
                      <a:r>
                        <a:rPr lang="en-CA" sz="1200" baseline="0" dirty="0">
                          <a:solidFill>
                            <a:schemeClr val="tx1"/>
                          </a:solidFill>
                        </a:rPr>
                        <a:t> </a:t>
                      </a:r>
                      <a:r>
                        <a:rPr lang="en-CA" sz="1200" dirty="0">
                          <a:solidFill>
                            <a:schemeClr val="tx1"/>
                          </a:solidFill>
                        </a:rPr>
                        <a:t>FTE hours @ $80k/year</a:t>
                      </a:r>
                      <a:r>
                        <a:rPr lang="en-CA" sz="1200" baseline="0" dirty="0">
                          <a:solidFill>
                            <a:schemeClr val="tx1"/>
                          </a:solidFill>
                        </a:rPr>
                        <a:t> = </a:t>
                      </a:r>
                      <a:r>
                        <a:rPr lang="en-CA" sz="1200" b="1" baseline="0" dirty="0">
                          <a:solidFill>
                            <a:schemeClr val="tx1"/>
                          </a:solidFill>
                        </a:rPr>
                        <a:t>$6,400</a:t>
                      </a:r>
                    </a:p>
                    <a:p>
                      <a:pPr marL="171450" indent="-171450">
                        <a:buFont typeface="Arial" panose="020B0604020202020204" pitchFamily="34" charset="0"/>
                        <a:buChar char="•"/>
                      </a:pPr>
                      <a:endParaRPr lang="en-CA" sz="1200" b="1" baseline="0" dirty="0">
                        <a:solidFill>
                          <a:schemeClr val="tx1"/>
                        </a:solidFill>
                      </a:endParaRPr>
                    </a:p>
                    <a:p>
                      <a:r>
                        <a:rPr lang="en-CA" sz="1200" dirty="0">
                          <a:solidFill>
                            <a:schemeClr val="tx1"/>
                          </a:solidFill>
                        </a:rPr>
                        <a:t>Cost of creating</a:t>
                      </a:r>
                      <a:r>
                        <a:rPr lang="en-CA" sz="1200" baseline="0" dirty="0">
                          <a:solidFill>
                            <a:schemeClr val="tx1"/>
                          </a:solidFill>
                        </a:rPr>
                        <a:t> and distributing RFPs</a:t>
                      </a:r>
                    </a:p>
                    <a:p>
                      <a:pPr marL="171450" indent="-171450">
                        <a:buFont typeface="Arial" panose="020B0604020202020204" pitchFamily="34" charset="0"/>
                        <a:buChar char="•"/>
                      </a:pPr>
                      <a:r>
                        <a:rPr lang="en-CA" sz="1200" dirty="0">
                          <a:solidFill>
                            <a:schemeClr val="tx1"/>
                          </a:solidFill>
                        </a:rPr>
                        <a:t>200</a:t>
                      </a:r>
                      <a:r>
                        <a:rPr lang="en-CA" sz="1200" baseline="0" dirty="0">
                          <a:solidFill>
                            <a:schemeClr val="tx1"/>
                          </a:solidFill>
                        </a:rPr>
                        <a:t> </a:t>
                      </a:r>
                      <a:r>
                        <a:rPr lang="en-CA" sz="1200" dirty="0">
                          <a:solidFill>
                            <a:schemeClr val="tx1"/>
                          </a:solidFill>
                        </a:rPr>
                        <a:t>FTE hours @ $80k/year</a:t>
                      </a:r>
                      <a:r>
                        <a:rPr lang="en-CA" sz="1200" baseline="0" dirty="0">
                          <a:solidFill>
                            <a:schemeClr val="tx1"/>
                          </a:solidFill>
                        </a:rPr>
                        <a:t> = </a:t>
                      </a:r>
                      <a:r>
                        <a:rPr lang="en-CA" sz="1200" b="1" baseline="0" dirty="0">
                          <a:solidFill>
                            <a:schemeClr val="tx1"/>
                          </a:solidFill>
                        </a:rPr>
                        <a:t>$8,000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026462">
                <a:tc>
                  <a:txBody>
                    <a:bodyPr/>
                    <a:lstStyle/>
                    <a:p>
                      <a:r>
                        <a:rPr lang="en-CA" sz="1200" b="1" u="none" dirty="0">
                          <a:solidFill>
                            <a:schemeClr val="tx1"/>
                          </a:solidFill>
                        </a:rPr>
                        <a:t>Phase 3:</a:t>
                      </a:r>
                      <a:br>
                        <a:rPr lang="en-CA" sz="1200" b="1" u="none" dirty="0">
                          <a:solidFill>
                            <a:schemeClr val="tx1"/>
                          </a:solidFill>
                        </a:rPr>
                      </a:br>
                      <a:r>
                        <a:rPr lang="en-US" sz="1200" dirty="0">
                          <a:solidFill>
                            <a:schemeClr val="tx1"/>
                          </a:solidFill>
                        </a:rPr>
                        <a:t>Manage</a:t>
                      </a:r>
                      <a:r>
                        <a:rPr lang="en-US" sz="1200" baseline="0" dirty="0">
                          <a:solidFill>
                            <a:schemeClr val="tx1"/>
                          </a:solidFill>
                        </a:rPr>
                        <a:t> your MSSP</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200" dirty="0">
                          <a:solidFill>
                            <a:schemeClr val="tx1"/>
                          </a:solidFill>
                        </a:rPr>
                        <a:t>Cost of creating and implementing a metrics program to manage</a:t>
                      </a:r>
                      <a:r>
                        <a:rPr lang="en-CA" sz="1200" baseline="0" dirty="0">
                          <a:solidFill>
                            <a:schemeClr val="tx1"/>
                          </a:solidFill>
                        </a:rPr>
                        <a:t> the MSSP</a:t>
                      </a:r>
                    </a:p>
                    <a:p>
                      <a:pPr marL="171450" indent="-171450">
                        <a:buFont typeface="Arial" panose="020B0604020202020204" pitchFamily="34" charset="0"/>
                        <a:buChar char="•"/>
                      </a:pPr>
                      <a:r>
                        <a:rPr lang="en-CA" sz="1200" dirty="0">
                          <a:solidFill>
                            <a:schemeClr val="tx1"/>
                          </a:solidFill>
                        </a:rPr>
                        <a:t>80 FTE hours @ $80k/year</a:t>
                      </a:r>
                      <a:r>
                        <a:rPr lang="en-CA" sz="1200" baseline="0" dirty="0">
                          <a:solidFill>
                            <a:schemeClr val="tx1"/>
                          </a:solidFill>
                        </a:rPr>
                        <a:t> = </a:t>
                      </a:r>
                      <a:r>
                        <a:rPr lang="en-CA" sz="1200" b="1" baseline="0" dirty="0">
                          <a:solidFill>
                            <a:schemeClr val="tx1"/>
                          </a:solidFill>
                        </a:rPr>
                        <a:t>$3,200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348829">
                <a:tc>
                  <a:txBody>
                    <a:bodyPr/>
                    <a:lstStyle/>
                    <a:p>
                      <a:pPr algn="l">
                        <a:spcBef>
                          <a:spcPts val="0"/>
                        </a:spcBef>
                        <a:spcAft>
                          <a:spcPts val="0"/>
                        </a:spcAft>
                      </a:pPr>
                      <a:r>
                        <a:rPr lang="en-CA" sz="1200" b="1" dirty="0">
                          <a:solidFill>
                            <a:schemeClr val="tx1"/>
                          </a:solidFill>
                        </a:rPr>
                        <a:t>Potential financial savings</a:t>
                      </a:r>
                      <a:r>
                        <a:rPr lang="en-CA" sz="1200" b="1" baseline="0" dirty="0">
                          <a:solidFill>
                            <a:schemeClr val="tx1"/>
                          </a:solidFill>
                        </a:rPr>
                        <a:t> from utilizing Info-Tech resources:</a:t>
                      </a:r>
                      <a:endParaRPr lang="en-CA"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latin typeface="+mn-lt"/>
                          <a:ea typeface="+mn-ea"/>
                          <a:cs typeface="+mn-cs"/>
                        </a:rPr>
                        <a:t>Phase</a:t>
                      </a:r>
                      <a:r>
                        <a:rPr lang="en-CA" sz="1200" kern="1200" baseline="0" dirty="0">
                          <a:solidFill>
                            <a:schemeClr val="tx1"/>
                          </a:solidFill>
                          <a:latin typeface="+mn-lt"/>
                          <a:ea typeface="+mn-ea"/>
                          <a:cs typeface="+mn-cs"/>
                        </a:rPr>
                        <a:t> 1 ($9,600) + Phase 2 ($14,400) + Phase 3 ($3,200) = </a:t>
                      </a:r>
                      <a:r>
                        <a:rPr lang="en-CA" sz="1200" b="0" kern="1200" baseline="0" dirty="0">
                          <a:solidFill>
                            <a:schemeClr val="tx1"/>
                          </a:solidFill>
                          <a:latin typeface="+mn-lt"/>
                          <a:ea typeface="+mn-ea"/>
                          <a:cs typeface="+mn-cs"/>
                        </a:rPr>
                        <a:t>$37,200</a:t>
                      </a:r>
                      <a:br>
                        <a:rPr lang="en-CA" sz="1200" b="0" kern="1200" baseline="0" dirty="0">
                          <a:solidFill>
                            <a:schemeClr val="tx1"/>
                          </a:solidFill>
                          <a:latin typeface="+mn-lt"/>
                          <a:ea typeface="+mn-ea"/>
                          <a:cs typeface="+mn-cs"/>
                        </a:rPr>
                      </a:br>
                      <a:r>
                        <a:rPr lang="en-CA" sz="1200" b="0" kern="1200" baseline="0" dirty="0">
                          <a:solidFill>
                            <a:schemeClr val="tx1"/>
                          </a:solidFill>
                          <a:latin typeface="+mn-lt"/>
                          <a:ea typeface="+mn-ea"/>
                          <a:cs typeface="+mn-cs"/>
                        </a:rPr>
                        <a:t>By using our Guided Implementation rather than a self-directed implementation, you can expect to save ~75% of the overall cost, which represents </a:t>
                      </a:r>
                      <a:r>
                        <a:rPr lang="en-CA" sz="1200" b="1" kern="1200" baseline="0" dirty="0">
                          <a:solidFill>
                            <a:schemeClr val="tx1"/>
                          </a:solidFill>
                          <a:latin typeface="+mn-lt"/>
                          <a:ea typeface="+mn-ea"/>
                          <a:cs typeface="+mn-cs"/>
                        </a:rPr>
                        <a:t>~$20,400</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b="1"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b="0" kern="1200" baseline="0" dirty="0">
                          <a:solidFill>
                            <a:schemeClr val="tx1"/>
                          </a:solidFill>
                          <a:latin typeface="+mn-lt"/>
                          <a:ea typeface="+mn-ea"/>
                          <a:cs typeface="+mn-cs"/>
                        </a:rPr>
                        <a:t>Engage with Info-Tech from the outset for the best opportunity to maximize your benefits.</a:t>
                      </a:r>
                      <a:endParaRPr lang="en-CA" sz="12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grpSp>
        <p:nvGrpSpPr>
          <p:cNvPr id="4" name="Group 3"/>
          <p:cNvGrpSpPr/>
          <p:nvPr/>
        </p:nvGrpSpPr>
        <p:grpSpPr>
          <a:xfrm>
            <a:off x="0" y="6422955"/>
            <a:ext cx="9144000" cy="437555"/>
            <a:chOff x="0" y="6422955"/>
            <a:chExt cx="9144000" cy="437555"/>
          </a:xfrm>
        </p:grpSpPr>
        <p:pic>
          <p:nvPicPr>
            <p:cNvPr id="5"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6" name="Picture 5"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017911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1519</Words>
  <Application>Microsoft Office PowerPoint</Application>
  <PresentationFormat>On-screen Show (4:3)</PresentationFormat>
  <Paragraphs>151</Paragraphs>
  <Slides>12</Slides>
  <Notes>5</Notes>
  <HiddenSlides>0</HiddenSlides>
  <MMClips>0</MMClips>
  <ScaleCrop>false</ScaleCrop>
  <HeadingPairs>
    <vt:vector size="8" baseType="variant">
      <vt:variant>
        <vt:lpstr>Fonts Used</vt:lpstr>
      </vt:variant>
      <vt:variant>
        <vt:i4>4</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19" baseType="lpstr">
      <vt:lpstr>Arial</vt:lpstr>
      <vt:lpstr>Calibri</vt:lpstr>
      <vt:lpstr>Georgia</vt:lpstr>
      <vt:lpstr>Wingdings</vt:lpstr>
      <vt:lpstr>Theme1</vt:lpstr>
      <vt:lpstr>Office Theme</vt:lpstr>
      <vt:lpstr>PowerPoint Presentation</vt:lpstr>
      <vt:lpstr>PowerPoint Presentation</vt:lpstr>
      <vt:lpstr>Our understanding of the problem</vt:lpstr>
      <vt:lpstr>Executive summary</vt:lpstr>
      <vt:lpstr>Outsourcing can benefit your organization</vt:lpstr>
      <vt:lpstr>What services can be outsourced? </vt:lpstr>
      <vt:lpstr>The cost of outsourcing is more than your annual payment</vt:lpstr>
      <vt:lpstr>Use Info-Tech’s methodology to outsource your IT security in three phases</vt:lpstr>
      <vt:lpstr>Overall value of using Info-Tech</vt:lpstr>
      <vt:lpstr>Use these icons to help direct you as you navigate this research </vt:lpstr>
      <vt:lpstr>Info-Tech offers various levels of support to best suit your needs</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2018-04-16T17:51:21Z</dcterms:created>
  <dcterms:modified xsi:type="dcterms:W3CDTF">2018-04-16T19:55:54Z</dcterms:modified>
</cp:coreProperties>
</file>