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4.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5.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808" r:id="rId2"/>
    <p:sldMasterId id="2147483828" r:id="rId3"/>
    <p:sldMasterId id="2147483928" r:id="rId4"/>
    <p:sldMasterId id="2147483948" r:id="rId5"/>
    <p:sldMasterId id="2147483968" r:id="rId6"/>
  </p:sldMasterIdLst>
  <p:notesMasterIdLst>
    <p:notesMasterId r:id="rId20"/>
  </p:notesMasterIdLst>
  <p:handoutMasterIdLst>
    <p:handoutMasterId r:id="rId21"/>
  </p:handoutMasterIdLst>
  <p:sldIdLst>
    <p:sldId id="278" r:id="rId7"/>
    <p:sldId id="484" r:id="rId8"/>
    <p:sldId id="403" r:id="rId9"/>
    <p:sldId id="399" r:id="rId10"/>
    <p:sldId id="622" r:id="rId11"/>
    <p:sldId id="617" r:id="rId12"/>
    <p:sldId id="624" r:id="rId13"/>
    <p:sldId id="623" r:id="rId14"/>
    <p:sldId id="616" r:id="rId15"/>
    <p:sldId id="426" r:id="rId16"/>
    <p:sldId id="410" r:id="rId17"/>
    <p:sldId id="411" r:id="rId18"/>
    <p:sldId id="413" r:id="rId19"/>
  </p:sldIdLst>
  <p:sldSz cx="9144000" cy="6858000" type="screen4x3"/>
  <p:notesSz cx="6950075" cy="9236075"/>
  <p:custShowLst>
    <p:custShow name="Custom Show 1" id="0">
      <p:sldLst>
        <p:sld r:id="rId7"/>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E36"/>
    <a:srgbClr val="A37A0C"/>
    <a:srgbClr val="3E85BE"/>
    <a:srgbClr val="7CADD4"/>
    <a:srgbClr val="FFFFFF"/>
    <a:srgbClr val="243F54"/>
    <a:srgbClr val="000000"/>
    <a:srgbClr val="A24130"/>
    <a:srgbClr val="CBDBE7"/>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1024" autoAdjust="0"/>
  </p:normalViewPr>
  <p:slideViewPr>
    <p:cSldViewPr snapToGrid="0">
      <p:cViewPr varScale="1">
        <p:scale>
          <a:sx n="118" d="100"/>
          <a:sy n="118" d="100"/>
        </p:scale>
        <p:origin x="2106" y="102"/>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dirty="0" smtClean="0"/>
              <a:t>IT’s most important contributions for the next</a:t>
            </a:r>
            <a:r>
              <a:rPr lang="en-US" sz="1800" baseline="0" dirty="0" smtClean="0"/>
              <a:t> three years</a:t>
            </a:r>
            <a:endParaRPr lang="en-US" sz="1800" dirty="0"/>
          </a:p>
        </c:rich>
      </c:tx>
      <c:layout>
        <c:manualLayout>
          <c:xMode val="edge"/>
          <c:yMode val="edge"/>
          <c:x val="0.19970429742092041"/>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Rated by business leaders</c:v>
                </c:pt>
              </c:strCache>
            </c:strRef>
          </c:tx>
          <c:spPr>
            <a:solidFill>
              <a:schemeClr val="accent1"/>
            </a:solidFill>
            <a:ln>
              <a:noFill/>
            </a:ln>
            <a:effectLst/>
          </c:spPr>
          <c:invertIfNegative val="0"/>
          <c:dPt>
            <c:idx val="3"/>
            <c:invertIfNegative val="0"/>
            <c:bubble3D val="0"/>
            <c:spPr>
              <a:solidFill>
                <a:srgbClr val="D9A210"/>
              </a:solidFill>
              <a:ln>
                <a:noFill/>
              </a:ln>
              <a:effectLst/>
            </c:spPr>
          </c:dPt>
          <c:dPt>
            <c:idx val="5"/>
            <c:invertIfNegative val="0"/>
            <c:bubble3D val="0"/>
            <c:spPr>
              <a:solidFill>
                <a:srgbClr val="D9A210"/>
              </a:solidFill>
              <a:ln>
                <a:noFill/>
              </a:ln>
              <a:effectLst/>
            </c:spPr>
          </c:dPt>
          <c:cat>
            <c:strRef>
              <c:f>Sheet1!$A$2:$A$7</c:f>
              <c:strCache>
                <c:ptCount val="6"/>
                <c:pt idx="0">
                  <c:v>Lead and implement most IT projects</c:v>
                </c:pt>
                <c:pt idx="1">
                  <c:v>Provide access to vendors</c:v>
                </c:pt>
                <c:pt idx="2">
                  <c:v>Support business-led IT initiatives</c:v>
                </c:pt>
                <c:pt idx="3">
                  <c:v>Establish architecture to support digital</c:v>
                </c:pt>
                <c:pt idx="4">
                  <c:v>Manage security and risk</c:v>
                </c:pt>
                <c:pt idx="5">
                  <c:v>Drive business innovation through IT</c:v>
                </c:pt>
              </c:strCache>
            </c:strRef>
          </c:cat>
          <c:val>
            <c:numRef>
              <c:f>Sheet1!$B$2:$B$7</c:f>
              <c:numCache>
                <c:formatCode>0%</c:formatCode>
                <c:ptCount val="6"/>
                <c:pt idx="0">
                  <c:v>0.21</c:v>
                </c:pt>
                <c:pt idx="1">
                  <c:v>0.28000000000000003</c:v>
                </c:pt>
                <c:pt idx="2">
                  <c:v>0.41</c:v>
                </c:pt>
                <c:pt idx="3">
                  <c:v>0.47</c:v>
                </c:pt>
                <c:pt idx="4">
                  <c:v>0.47</c:v>
                </c:pt>
                <c:pt idx="5">
                  <c:v>0.48</c:v>
                </c:pt>
              </c:numCache>
            </c:numRef>
          </c:val>
        </c:ser>
        <c:dLbls>
          <c:showLegendKey val="0"/>
          <c:showVal val="0"/>
          <c:showCatName val="0"/>
          <c:showSerName val="0"/>
          <c:showPercent val="0"/>
          <c:showBubbleSize val="0"/>
        </c:dLbls>
        <c:gapWidth val="182"/>
        <c:axId val="539897488"/>
        <c:axId val="395883504"/>
      </c:barChart>
      <c:catAx>
        <c:axId val="539897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883504"/>
        <c:crosses val="autoZero"/>
        <c:auto val="1"/>
        <c:lblAlgn val="ctr"/>
        <c:lblOffset val="100"/>
        <c:noMultiLvlLbl val="0"/>
      </c:catAx>
      <c:valAx>
        <c:axId val="3958835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897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4/3/2018</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4/3/2018</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a:p>
        </p:txBody>
      </p:sp>
    </p:spTree>
    <p:extLst>
      <p:ext uri="{BB962C8B-B14F-4D97-AF65-F5344CB8AC3E}">
        <p14:creationId xmlns:p14="http://schemas.microsoft.com/office/powerpoint/2010/main" val="1057988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a:p>
        </p:txBody>
      </p:sp>
    </p:spTree>
    <p:extLst>
      <p:ext uri="{BB962C8B-B14F-4D97-AF65-F5344CB8AC3E}">
        <p14:creationId xmlns:p14="http://schemas.microsoft.com/office/powerpoint/2010/main" val="165821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802293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5633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a:p>
        </p:txBody>
      </p:sp>
    </p:spTree>
    <p:extLst>
      <p:ext uri="{BB962C8B-B14F-4D97-AF65-F5344CB8AC3E}">
        <p14:creationId xmlns:p14="http://schemas.microsoft.com/office/powerpoint/2010/main" val="4006890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508987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4" Type="http://schemas.openxmlformats.org/officeDocument/2006/relationships/image" Target="../media/image8.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4.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5.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 Id="rId4" Type="http://schemas.openxmlformats.org/officeDocument/2006/relationships/image" Target="../media/image8.png"/></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6.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6.xml"/><Relationship Id="rId4" Type="http://schemas.openxmlformats.org/officeDocument/2006/relationships/image" Target="../media/image8.png"/></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545485841"/>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353784655"/>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73960631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703705"/>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716065868"/>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495949142"/>
      </p:ext>
    </p:extLst>
  </p:cSld>
  <p:clrMapOvr>
    <a:masterClrMapping/>
  </p:clrMapOvr>
  <p:timing>
    <p:tnLst>
      <p:par>
        <p:cTn id="1" dur="indefinite" restart="never" nodeType="tmRoot"/>
      </p:par>
    </p:tnLst>
  </p:timing>
  <p:hf hdr="0" ftr="0" dt="0"/>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Rectangle 6"/>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8" name="Group 7"/>
          <p:cNvGrpSpPr/>
          <p:nvPr userDrawn="1"/>
        </p:nvGrpSpPr>
        <p:grpSpPr>
          <a:xfrm>
            <a:off x="331100" y="1176588"/>
            <a:ext cx="343389" cy="339694"/>
            <a:chOff x="6986062" y="224644"/>
            <a:chExt cx="731520" cy="731520"/>
          </a:xfrm>
          <a:noFill/>
          <a:effectLst/>
        </p:grpSpPr>
        <p:sp>
          <p:nvSpPr>
            <p:cNvPr id="9" name="Rectangle 8"/>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1"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13"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907409165"/>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322837512"/>
      </p:ext>
    </p:extLst>
  </p:cSld>
  <p:clrMapOvr>
    <a:masterClrMapping/>
  </p:clrMapOvr>
  <p:timing>
    <p:tnLst>
      <p:par>
        <p:cTn id="1" dur="indefinite" restart="never" nodeType="tmRoot"/>
      </p:par>
    </p:tn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80637912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51893676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89680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19721750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055795967"/>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53326464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47848" y="45136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26441"/>
            <a:ext cx="8623607" cy="14946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6371646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76417081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2408870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1344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9215309"/>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20421297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75862684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8419283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57685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95999996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05673049"/>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Rectangle 6"/>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8" name="Group 7"/>
          <p:cNvGrpSpPr/>
          <p:nvPr userDrawn="1"/>
        </p:nvGrpSpPr>
        <p:grpSpPr>
          <a:xfrm>
            <a:off x="331100" y="1176588"/>
            <a:ext cx="343389" cy="339694"/>
            <a:chOff x="6986062" y="224644"/>
            <a:chExt cx="731520" cy="731520"/>
          </a:xfrm>
          <a:noFill/>
          <a:effectLst/>
        </p:grpSpPr>
        <p:sp>
          <p:nvSpPr>
            <p:cNvPr id="9" name="Rectangle 8"/>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1"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13"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590328513"/>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3994045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217825824"/>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85446164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1121785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89514933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744157060"/>
      </p:ext>
    </p:extLst>
  </p:cSld>
  <p:clrMapOvr>
    <a:masterClrMapping/>
  </p:clrMapOvr>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212098906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47848" y="45136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26441"/>
            <a:ext cx="8623607" cy="14946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07588863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8821293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00063057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76153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220718"/>
      </p:ext>
    </p:extLst>
  </p:cSld>
  <p:clrMapOvr>
    <a:masterClrMapping/>
  </p:clrMapOvr>
  <p:timing>
    <p:tnLst>
      <p:par>
        <p:cTn id="1" dur="indefinite" restart="never" nodeType="tmRoot"/>
      </p:par>
    </p:tnLst>
  </p:timing>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83656464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22013571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5425671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65055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85880298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281739535"/>
      </p:ext>
    </p:extLst>
  </p:cSld>
  <p:clrMapOvr>
    <a:masterClrMapping/>
  </p:clrMapOvr>
  <p:timing>
    <p:tnLst>
      <p:par>
        <p:cTn id="1" dur="indefinite" restart="never" nodeType="tmRoot"/>
      </p:par>
    </p:tnLst>
  </p:timing>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Rectangle 6"/>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8" name="Group 7"/>
          <p:cNvGrpSpPr/>
          <p:nvPr userDrawn="1"/>
        </p:nvGrpSpPr>
        <p:grpSpPr>
          <a:xfrm>
            <a:off x="331100" y="1176588"/>
            <a:ext cx="343389" cy="339694"/>
            <a:chOff x="6986062" y="224644"/>
            <a:chExt cx="731520" cy="731520"/>
          </a:xfrm>
          <a:noFill/>
          <a:effectLst/>
        </p:grpSpPr>
        <p:sp>
          <p:nvSpPr>
            <p:cNvPr id="9" name="Rectangle 8"/>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1"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13"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49027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221004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457230578"/>
      </p:ext>
    </p:extLst>
  </p:cSld>
  <p:clrMapOvr>
    <a:masterClrMapping/>
  </p:clrMapOvr>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242415958"/>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07080363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300544372"/>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68194722"/>
      </p:ext>
    </p:extLst>
  </p:cSld>
  <p:clrMapOvr>
    <a:masterClrMapping/>
  </p:clrMapOvr>
  <p:timing>
    <p:tnLst>
      <p:par>
        <p:cTn id="1" dur="indefinite" restart="never" nodeType="tmRoot"/>
      </p:par>
    </p:tnLst>
  </p:timing>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179720833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47848" y="45136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26441"/>
            <a:ext cx="8623607" cy="14946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5393326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590460638"/>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5190796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391305"/>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8091042"/>
      </p:ext>
    </p:extLst>
  </p:cSld>
  <p:clrMapOvr>
    <a:masterClrMapping/>
  </p:clrMapOvr>
  <p:timing>
    <p:tnLst>
      <p:par>
        <p:cTn id="1" dur="indefinite" restart="never" nodeType="tmRoot"/>
      </p:par>
    </p:tnLst>
  </p:timing>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493086879"/>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831913477"/>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8811893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56696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931829721"/>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9695823"/>
      </p:ext>
    </p:extLst>
  </p:cSld>
  <p:clrMapOvr>
    <a:masterClrMapping/>
  </p:clrMapOvr>
  <p:timing>
    <p:tnLst>
      <p:par>
        <p:cTn id="1" dur="indefinite" restart="never" nodeType="tmRoot"/>
      </p:par>
    </p:tnLst>
  </p:timing>
  <p:hf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Rectangle 6"/>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8" name="Group 7"/>
          <p:cNvGrpSpPr/>
          <p:nvPr userDrawn="1"/>
        </p:nvGrpSpPr>
        <p:grpSpPr>
          <a:xfrm>
            <a:off x="331100" y="1176588"/>
            <a:ext cx="343389" cy="339694"/>
            <a:chOff x="6986062" y="224644"/>
            <a:chExt cx="731520" cy="731520"/>
          </a:xfrm>
          <a:noFill/>
          <a:effectLst/>
        </p:grpSpPr>
        <p:sp>
          <p:nvSpPr>
            <p:cNvPr id="9" name="Rectangle 8"/>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1"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13"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51009885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2882901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69517726"/>
      </p:ext>
    </p:extLst>
  </p:cSld>
  <p:clrMapOvr>
    <a:masterClrMapping/>
  </p:clrMapOvr>
  <p:timing>
    <p:tnLst>
      <p:par>
        <p:cTn id="1" dur="indefinite" restart="never" nodeType="tmRoot"/>
      </p:par>
    </p:tnLst>
  </p:timing>
  <p:hf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20986703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7203091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594391059"/>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188300797"/>
      </p:ext>
    </p:extLst>
  </p:cSld>
  <p:clrMapOvr>
    <a:masterClrMapping/>
  </p:clrMapOvr>
  <p:timing>
    <p:tnLst>
      <p:par>
        <p:cTn id="1" dur="indefinite" restart="never" nodeType="tmRoot"/>
      </p:par>
    </p:tnLst>
  </p:timing>
  <p:hf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899005268"/>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47848" y="45136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26441"/>
            <a:ext cx="8623607" cy="14946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332507839"/>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572066976"/>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190818815"/>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9801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7618020"/>
      </p:ext>
    </p:extLst>
  </p:cSld>
  <p:clrMapOvr>
    <a:masterClrMapping/>
  </p:clrMapOvr>
  <p:timing>
    <p:tnLst>
      <p:par>
        <p:cTn id="1" dur="indefinite" restart="never" nodeType="tmRoot"/>
      </p:par>
    </p:tnLst>
  </p:timing>
  <p:hf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608098961"/>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549239860"/>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7856242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144723"/>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819096645"/>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2217751175"/>
      </p:ext>
    </p:extLst>
  </p:cSld>
  <p:clrMapOvr>
    <a:masterClrMapping/>
  </p:clrMapOvr>
  <p:timing>
    <p:tnLst>
      <p:par>
        <p:cTn id="1" dur="indefinite" restart="never" nodeType="tmRoot"/>
      </p:par>
    </p:tnLst>
  </p:timing>
  <p:hf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7" name="Rectangle 6"/>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8" name="Group 7"/>
          <p:cNvGrpSpPr/>
          <p:nvPr userDrawn="1"/>
        </p:nvGrpSpPr>
        <p:grpSpPr>
          <a:xfrm>
            <a:off x="331100" y="1176588"/>
            <a:ext cx="343389" cy="339694"/>
            <a:chOff x="6986062" y="224644"/>
            <a:chExt cx="731520" cy="731520"/>
          </a:xfrm>
          <a:noFill/>
          <a:effectLst/>
        </p:grpSpPr>
        <p:sp>
          <p:nvSpPr>
            <p:cNvPr id="9" name="Rectangle 8"/>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0" name="Picture 9"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1"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13"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1801562879"/>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24981029"/>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264042114"/>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819684102"/>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8200858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165261162"/>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081134354"/>
      </p:ext>
    </p:extLst>
  </p:cSld>
  <p:clrMapOvr>
    <a:masterClrMapping/>
  </p:clrMapOvr>
  <p:timing>
    <p:tnLst>
      <p:par>
        <p:cTn id="1" dur="indefinite" restart="never" nodeType="tmRoot"/>
      </p:par>
    </p:tnLst>
  </p:timing>
  <p:hf hdr="0" ftr="0" dt="0"/>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2090646306"/>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47848" y="45136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26441"/>
            <a:ext cx="8623607" cy="14946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639238801"/>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666977907"/>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4134114341"/>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80315"/>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513366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theme" Target="../theme/theme3.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theme" Target="../theme/theme4.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18" Type="http://schemas.openxmlformats.org/officeDocument/2006/relationships/slideLayout" Target="../slideLayouts/slideLayout88.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17" Type="http://schemas.openxmlformats.org/officeDocument/2006/relationships/slideLayout" Target="../slideLayouts/slideLayout87.xml"/><Relationship Id="rId2" Type="http://schemas.openxmlformats.org/officeDocument/2006/relationships/slideLayout" Target="../slideLayouts/slideLayout72.xml"/><Relationship Id="rId16" Type="http://schemas.openxmlformats.org/officeDocument/2006/relationships/slideLayout" Target="../slideLayouts/slideLayout86.xml"/><Relationship Id="rId20" Type="http://schemas.openxmlformats.org/officeDocument/2006/relationships/theme" Target="../theme/theme5.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slideLayout" Target="../slideLayouts/slideLayout85.xml"/><Relationship Id="rId10" Type="http://schemas.openxmlformats.org/officeDocument/2006/relationships/slideLayout" Target="../slideLayouts/slideLayout80.xml"/><Relationship Id="rId19" Type="http://schemas.openxmlformats.org/officeDocument/2006/relationships/slideLayout" Target="../slideLayouts/slideLayout89.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18" Type="http://schemas.openxmlformats.org/officeDocument/2006/relationships/slideLayout" Target="../slideLayouts/slideLayout10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17" Type="http://schemas.openxmlformats.org/officeDocument/2006/relationships/slideLayout" Target="../slideLayouts/slideLayout106.xml"/><Relationship Id="rId2" Type="http://schemas.openxmlformats.org/officeDocument/2006/relationships/slideLayout" Target="../slideLayouts/slideLayout91.xml"/><Relationship Id="rId16" Type="http://schemas.openxmlformats.org/officeDocument/2006/relationships/slideLayout" Target="../slideLayouts/slideLayout105.xml"/><Relationship Id="rId20" Type="http://schemas.openxmlformats.org/officeDocument/2006/relationships/theme" Target="../theme/theme6.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slideLayout" Target="../slideLayouts/slideLayout104.xml"/><Relationship Id="rId10" Type="http://schemas.openxmlformats.org/officeDocument/2006/relationships/slideLayout" Target="../slideLayouts/slideLayout99.xml"/><Relationship Id="rId19" Type="http://schemas.openxmlformats.org/officeDocument/2006/relationships/slideLayout" Target="../slideLayouts/slideLayout108.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10551791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26" r:id="rId18"/>
    <p:sldLayoutId id="2147483827" r:id="rId1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0972214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 id="2147483846" r:id="rId18"/>
    <p:sldLayoutId id="2147483847" r:id="rId1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850567767"/>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 id="2147483942" r:id="rId14"/>
    <p:sldLayoutId id="2147483943" r:id="rId15"/>
    <p:sldLayoutId id="2147483944" r:id="rId16"/>
    <p:sldLayoutId id="2147483945" r:id="rId17"/>
    <p:sldLayoutId id="2147483946" r:id="rId18"/>
    <p:sldLayoutId id="2147483947" r:id="rId1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796078053"/>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 id="2147483966" r:id="rId18"/>
    <p:sldLayoutId id="2147483967" r:id="rId1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82098112"/>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 id="2147483981" r:id="rId13"/>
    <p:sldLayoutId id="2147483982" r:id="rId14"/>
    <p:sldLayoutId id="2147483983" r:id="rId15"/>
    <p:sldLayoutId id="2147483984" r:id="rId16"/>
    <p:sldLayoutId id="2147483985" r:id="rId17"/>
    <p:sldLayoutId id="2147483986" r:id="rId18"/>
    <p:sldLayoutId id="2147483987" r:id="rId1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5.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1.xml"/></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create-a-customer-centric-digital-strategy" TargetMode="External"/><Relationship Id="rId2" Type="http://schemas.openxmlformats.org/officeDocument/2006/relationships/notesSlide" Target="../notesSlides/notesSlide8.xml"/><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Succeed </a:t>
            </a:r>
            <a:r>
              <a:rPr lang="en-US" dirty="0" smtClean="0"/>
              <a:t>With </a:t>
            </a:r>
            <a:r>
              <a:rPr lang="en-US" dirty="0"/>
              <a:t>Digital Strategy Execution</a:t>
            </a:r>
            <a:endParaRPr lang="en-CA" dirty="0"/>
          </a:p>
          <a:p>
            <a:endParaRPr lang="en-US" dirty="0"/>
          </a:p>
        </p:txBody>
      </p:sp>
      <p:sp>
        <p:nvSpPr>
          <p:cNvPr id="5" name="Tagline"/>
          <p:cNvSpPr>
            <a:spLocks noGrp="1"/>
          </p:cNvSpPr>
          <p:nvPr>
            <p:ph type="body" sz="quarter" idx="16"/>
          </p:nvPr>
        </p:nvSpPr>
        <p:spPr/>
        <p:txBody>
          <a:bodyPr/>
          <a:lstStyle/>
          <a:p>
            <a:r>
              <a:rPr lang="en-US" dirty="0" smtClean="0"/>
              <a:t>Building a digital strategy is only half the battle: create a systematic roadmap of technology initiatives to execute the strategy and drive digital transformation.</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9747" y="41170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a:t>
            </a:r>
            <a:r>
              <a:rPr lang="en-CA" smtClean="0"/>
              <a:t>needs</a:t>
            </a:r>
            <a:endParaRPr lang="en-CA"/>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6853900"/>
              </p:ext>
            </p:extLst>
          </p:nvPr>
        </p:nvGraphicFramePr>
        <p:xfrm>
          <a:off x="86984" y="1589010"/>
          <a:ext cx="8799876" cy="4822888"/>
        </p:xfrm>
        <a:graphic>
          <a:graphicData uri="http://schemas.openxmlformats.org/drawingml/2006/table">
            <a:tbl>
              <a:tblPr firstRow="1" bandRow="1">
                <a:tableStyleId>{5C22544A-7EE6-4342-B048-85BDC9FD1C3A}</a:tableStyleId>
              </a:tblPr>
              <a:tblGrid>
                <a:gridCol w="1191600"/>
                <a:gridCol w="1268046"/>
                <a:gridCol w="1268046"/>
                <a:gridCol w="1268046"/>
                <a:gridCol w="1268046"/>
                <a:gridCol w="2536092"/>
              </a:tblGrid>
              <a:tr h="155879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gridSpan="2">
                  <a:txBody>
                    <a:bodyPr/>
                    <a:lstStyle/>
                    <a:p>
                      <a:pPr>
                        <a:spcAft>
                          <a:spcPts val="600"/>
                        </a:spcAft>
                      </a:pPr>
                      <a:r>
                        <a:rPr lang="en-CA" sz="1000" dirty="0" smtClean="0">
                          <a:solidFill>
                            <a:schemeClr val="tx1"/>
                          </a:solidFill>
                        </a:rPr>
                        <a:t>1.1 Review the Digital Strategy</a:t>
                      </a:r>
                      <a:endParaRPr lang="en-CA" sz="400" b="0" dirty="0" smtClean="0">
                        <a:solidFill>
                          <a:schemeClr val="tx1"/>
                        </a:solidFill>
                      </a:endParaRPr>
                    </a:p>
                    <a:p>
                      <a:pPr>
                        <a:spcAft>
                          <a:spcPts val="600"/>
                        </a:spcAft>
                      </a:pPr>
                      <a:r>
                        <a:rPr lang="en-CA" sz="1000" dirty="0" smtClean="0">
                          <a:solidFill>
                            <a:schemeClr val="tx1"/>
                          </a:solidFill>
                        </a:rPr>
                        <a:t>1.2 Assess</a:t>
                      </a:r>
                      <a:r>
                        <a:rPr lang="en-CA" sz="1000" baseline="0" dirty="0" smtClean="0">
                          <a:solidFill>
                            <a:schemeClr val="tx1"/>
                          </a:solidFill>
                        </a:rPr>
                        <a:t> Critical Technology Drivers for the Digital Strategy</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Map Critical Technology Drivers to Key Enterprise Applications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Understand Enterprise Applications That Support a Digital Strategy</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a:txBody>
                    <a:bodyPr/>
                    <a:lstStyle/>
                    <a:p>
                      <a:pPr>
                        <a:spcAft>
                          <a:spcPts val="600"/>
                        </a:spcAft>
                      </a:pPr>
                      <a:r>
                        <a:rPr lang="en-CA" sz="1000" dirty="0" smtClean="0">
                          <a:solidFill>
                            <a:schemeClr val="tx1"/>
                          </a:solidFill>
                        </a:rPr>
                        <a:t>3.1 Build the</a:t>
                      </a:r>
                      <a:r>
                        <a:rPr lang="en-CA" sz="1000" baseline="0" dirty="0" smtClean="0">
                          <a:solidFill>
                            <a:schemeClr val="tx1"/>
                          </a:solidFill>
                        </a:rPr>
                        <a:t> Application Roadmap for Digital Strategy Execution</a:t>
                      </a:r>
                    </a:p>
                    <a:p>
                      <a:pPr>
                        <a:spcAft>
                          <a:spcPts val="600"/>
                        </a:spcAft>
                      </a:pPr>
                      <a:r>
                        <a:rPr lang="en-CA" sz="1000" baseline="0" dirty="0" smtClean="0">
                          <a:solidFill>
                            <a:schemeClr val="tx1"/>
                          </a:solidFill>
                        </a:rPr>
                        <a:t>3.2 Socialize the Strategy and Define Key Performance Indicators</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gridSpan="2">
                  <a:txBody>
                    <a:bodyPr/>
                    <a:lstStyle/>
                    <a:p>
                      <a:pPr marL="228600" indent="-228600">
                        <a:spcAft>
                          <a:spcPts val="600"/>
                        </a:spcAft>
                        <a:buSzPct val="150000"/>
                        <a:buBlip>
                          <a:blip r:embed="rId3"/>
                        </a:buBlip>
                      </a:pPr>
                      <a:r>
                        <a:rPr lang="en-US" sz="1000" b="1" dirty="0" smtClean="0">
                          <a:cs typeface="Open Sans"/>
                        </a:rPr>
                        <a:t>Call 1. Review Your Digital Strategy Document: </a:t>
                      </a:r>
                      <a:r>
                        <a:rPr lang="en-US" sz="1000" b="0" dirty="0" smtClean="0">
                          <a:cs typeface="Open Sans"/>
                        </a:rPr>
                        <a:t>An analyst</a:t>
                      </a:r>
                      <a:r>
                        <a:rPr lang="en-US" sz="1000" b="0" baseline="0" dirty="0" smtClean="0">
                          <a:cs typeface="Open Sans"/>
                        </a:rPr>
                        <a:t> will review your existing digital strategy documentation to identify gaps or areas for improvement. </a:t>
                      </a:r>
                      <a:endParaRPr lang="en-US" sz="1000" b="1" dirty="0" smtClean="0">
                        <a:cs typeface="Open Sans"/>
                      </a:endParaRPr>
                    </a:p>
                    <a:p>
                      <a:pPr marL="228600" indent="-228600">
                        <a:spcAft>
                          <a:spcPts val="600"/>
                        </a:spcAft>
                        <a:buSzPct val="150000"/>
                        <a:buBlip>
                          <a:blip r:embed="rId3"/>
                        </a:buBlip>
                      </a:pPr>
                      <a:r>
                        <a:rPr lang="en-US" sz="1000" b="1" dirty="0" smtClean="0">
                          <a:cs typeface="Open Sans"/>
                        </a:rPr>
                        <a:t>Call 2. Discuss Critical</a:t>
                      </a:r>
                      <a:r>
                        <a:rPr lang="en-US" sz="1000" b="1" baseline="0" dirty="0" smtClean="0">
                          <a:cs typeface="Open Sans"/>
                        </a:rPr>
                        <a:t> Technology Drivers: </a:t>
                      </a:r>
                      <a:r>
                        <a:rPr lang="en-US" sz="1000" b="0" baseline="0" dirty="0" smtClean="0">
                          <a:cs typeface="Open Sans"/>
                        </a:rPr>
                        <a:t>We’ll identify potential technology drivers and their implications from your strategy.</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pPr marL="228600" indent="-228600">
                        <a:spcAft>
                          <a:spcPts val="600"/>
                        </a:spcAft>
                        <a:buSzPct val="150000"/>
                        <a:buBlip>
                          <a:blip r:embed="rId3"/>
                        </a:buBlip>
                      </a:pPr>
                      <a:r>
                        <a:rPr lang="en-US" sz="1000" b="1" dirty="0" smtClean="0">
                          <a:cs typeface="Open Sans"/>
                        </a:rPr>
                        <a:t>Call 3.</a:t>
                      </a:r>
                      <a:r>
                        <a:rPr lang="en-US" sz="1000" b="1" baseline="0" dirty="0" smtClean="0">
                          <a:cs typeface="Open Sans"/>
                        </a:rPr>
                        <a:t> Map Drivers to Applications: </a:t>
                      </a:r>
                      <a:r>
                        <a:rPr lang="en-US" sz="1000" b="0" baseline="0" dirty="0" smtClean="0">
                          <a:cs typeface="Open Sans"/>
                        </a:rPr>
                        <a:t>We’ll discuss how your drivers relate to possible top-level solution categories.</a:t>
                      </a:r>
                      <a:endParaRPr lang="en-US" sz="1000" b="0" dirty="0" smtClean="0">
                        <a:cs typeface="Open Sans"/>
                      </a:endParaRPr>
                    </a:p>
                    <a:p>
                      <a:pPr marL="228600" indent="-228600">
                        <a:spcAft>
                          <a:spcPts val="600"/>
                        </a:spcAft>
                        <a:buSzPct val="150000"/>
                        <a:buBlip>
                          <a:blip r:embed="rId3"/>
                        </a:buBlip>
                      </a:pPr>
                      <a:r>
                        <a:rPr lang="en-US" sz="1000" b="1" dirty="0" smtClean="0">
                          <a:cs typeface="Open Sans"/>
                        </a:rPr>
                        <a:t>Call 4.</a:t>
                      </a:r>
                      <a:r>
                        <a:rPr lang="en-US" sz="1000" b="1" baseline="0" dirty="0" smtClean="0">
                          <a:cs typeface="Open Sans"/>
                        </a:rPr>
                        <a:t> Discuss Application Taxonomy:</a:t>
                      </a:r>
                      <a:r>
                        <a:rPr lang="en-US" sz="1000" b="0" baseline="0" dirty="0" smtClean="0">
                          <a:cs typeface="Open Sans"/>
                        </a:rPr>
                        <a:t> Based on the categories identified in the preceding call, we’ll deep-dive into enabling applications for your digital strategy.</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a:txBody>
                    <a:bodyPr/>
                    <a:lstStyle/>
                    <a:p>
                      <a:pPr marL="228600" indent="-228600">
                        <a:spcAft>
                          <a:spcPts val="600"/>
                        </a:spcAft>
                        <a:buSzPct val="150000"/>
                        <a:buBlip>
                          <a:blip r:embed="rId3"/>
                        </a:buBlip>
                      </a:pPr>
                      <a:r>
                        <a:rPr lang="en-US" sz="1000" b="1" dirty="0" smtClean="0">
                          <a:cs typeface="Open Sans"/>
                        </a:rPr>
                        <a:t>Call 5. Build</a:t>
                      </a:r>
                      <a:r>
                        <a:rPr lang="en-US" sz="1000" b="1" baseline="0" dirty="0" smtClean="0">
                          <a:cs typeface="Open Sans"/>
                        </a:rPr>
                        <a:t> the Roadmap: </a:t>
                      </a:r>
                      <a:r>
                        <a:rPr lang="en-US" sz="1000" b="0" baseline="0" dirty="0" smtClean="0">
                          <a:cs typeface="Open Sans"/>
                        </a:rPr>
                        <a:t>Your advisor will work with you to shortlist a roadmap of key applications and/or other initiatives for your digital strategy.</a:t>
                      </a:r>
                      <a:endParaRPr lang="en-US" sz="1000" b="0" dirty="0" smtClean="0">
                        <a:cs typeface="Open Sans"/>
                      </a:endParaRPr>
                    </a:p>
                    <a:p>
                      <a:pPr marL="228600" indent="-228600">
                        <a:spcAft>
                          <a:spcPts val="600"/>
                        </a:spcAft>
                        <a:buSzPct val="150000"/>
                        <a:buBlip>
                          <a:blip r:embed="rId3"/>
                        </a:buBlip>
                      </a:pPr>
                      <a:r>
                        <a:rPr lang="en-US" sz="1000" b="1" dirty="0" smtClean="0">
                          <a:cs typeface="Open Sans"/>
                        </a:rPr>
                        <a:t>Call 6. Socialization and Measurement: </a:t>
                      </a:r>
                      <a:r>
                        <a:rPr lang="en-US" sz="1000" b="0" dirty="0" smtClean="0">
                          <a:cs typeface="Open Sans"/>
                        </a:rPr>
                        <a:t>We’ll explore what KPIs</a:t>
                      </a:r>
                      <a:r>
                        <a:rPr lang="en-US" sz="1000" b="0" baseline="0" dirty="0" smtClean="0">
                          <a:cs typeface="Open Sans"/>
                        </a:rPr>
                        <a:t> to set for roadmap execution and how to socialize the roadmap.</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r>
                        <a:rPr lang="en-CA" sz="1000" dirty="0" smtClean="0">
                          <a:solidFill>
                            <a:schemeClr val="tx1"/>
                          </a:solidFill>
                        </a:rPr>
                        <a:t>Validate the Digital Strategy</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Module 2:</a:t>
                      </a:r>
                      <a:r>
                        <a:rPr lang="en-CA" sz="1000"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Parse Your Digital Strategy for Critical Technology Drivers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Map Your Drivers to Enabling Technologies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 4:</a:t>
                      </a:r>
                    </a:p>
                    <a:p>
                      <a:r>
                        <a:rPr lang="en-CA" sz="1000" dirty="0" smtClean="0"/>
                        <a:t>Understand Key</a:t>
                      </a:r>
                      <a:r>
                        <a:rPr lang="en-CA" sz="1000" baseline="0" dirty="0" smtClean="0"/>
                        <a:t> Enterprise Applications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5</a:t>
                      </a:r>
                      <a:r>
                        <a:rPr lang="en-CA" sz="1000" b="1" dirty="0" smtClean="0"/>
                        <a:t>:</a:t>
                      </a:r>
                    </a:p>
                    <a:p>
                      <a:pPr marL="0" indent="0">
                        <a:buFont typeface="Arial" panose="020B0604020202020204" pitchFamily="34" charset="0"/>
                        <a:buNone/>
                      </a:pPr>
                      <a:r>
                        <a:rPr lang="en-CA" sz="1000" dirty="0" smtClean="0"/>
                        <a:t>Create an</a:t>
                      </a:r>
                      <a:r>
                        <a:rPr lang="en-CA" sz="1000" baseline="0" dirty="0" smtClean="0"/>
                        <a:t> Application Roadmap That Supports the Digital Strategy</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CA" sz="1000" b="1" dirty="0" smtClean="0"/>
                        <a:t>Phase 1 Outcome:</a:t>
                      </a:r>
                    </a:p>
                    <a:p>
                      <a:pPr marL="171450" indent="-171450">
                        <a:buFont typeface="Arial" panose="020B0604020202020204" pitchFamily="34" charset="0"/>
                        <a:buChar char="•"/>
                      </a:pPr>
                      <a:r>
                        <a:rPr lang="en-CA" sz="1000" dirty="0" smtClean="0"/>
                        <a:t>Validation</a:t>
                      </a:r>
                      <a:r>
                        <a:rPr lang="en-CA" sz="1000" baseline="0" dirty="0" smtClean="0"/>
                        <a:t> of Initial Digital Strategy</a:t>
                      </a:r>
                    </a:p>
                    <a:p>
                      <a:pPr marL="171450" indent="-171450">
                        <a:buFont typeface="Arial" panose="020B0604020202020204" pitchFamily="34" charset="0"/>
                        <a:buChar char="•"/>
                      </a:pPr>
                      <a:r>
                        <a:rPr lang="en-CA" sz="1000" baseline="0" dirty="0" smtClean="0"/>
                        <a:t>Key Technology Drivers From Digital Strategy</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gridSpan="2">
                  <a:txBody>
                    <a:bodyPr/>
                    <a:lstStyle/>
                    <a:p>
                      <a:r>
                        <a:rPr lang="en-CA" sz="1000" b="1" dirty="0" smtClean="0"/>
                        <a:t>Phase 2 Outcome:</a:t>
                      </a:r>
                    </a:p>
                    <a:p>
                      <a:pPr marL="171450" indent="-171450">
                        <a:buFont typeface="Arial" panose="020B0604020202020204" pitchFamily="34" charset="0"/>
                        <a:buChar char="•"/>
                      </a:pPr>
                      <a:r>
                        <a:rPr lang="en-CA" sz="1000" dirty="0" smtClean="0"/>
                        <a:t>Mapping of</a:t>
                      </a:r>
                      <a:r>
                        <a:rPr lang="en-CA" sz="1000" baseline="0" dirty="0" smtClean="0"/>
                        <a:t> Drivers to Applications</a:t>
                      </a:r>
                    </a:p>
                    <a:p>
                      <a:pPr marL="171450" indent="-171450">
                        <a:buFont typeface="Arial" panose="020B0604020202020204" pitchFamily="34" charset="0"/>
                        <a:buChar char="•"/>
                      </a:pPr>
                      <a:r>
                        <a:rPr lang="en-CA" sz="1000" baseline="0" dirty="0" smtClean="0"/>
                        <a:t>Application Spotlight Review</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a:p>
                  </a:txBody>
                  <a:tcPr/>
                </a:tc>
                <a:tc>
                  <a:txBody>
                    <a:bodyPr/>
                    <a:lstStyle/>
                    <a:p>
                      <a:r>
                        <a:rPr lang="en-CA" sz="1000" b="1" dirty="0" smtClean="0"/>
                        <a:t>Phase 3 Outcome:</a:t>
                      </a:r>
                    </a:p>
                    <a:p>
                      <a:pPr marL="171450" indent="-171450">
                        <a:buFont typeface="Arial" panose="020B0604020202020204" pitchFamily="34" charset="0"/>
                        <a:buChar char="•"/>
                      </a:pPr>
                      <a:r>
                        <a:rPr lang="en-CA" sz="1000" dirty="0" smtClean="0"/>
                        <a:t>Application/Initiatives</a:t>
                      </a:r>
                      <a:r>
                        <a:rPr lang="en-CA" sz="1000" baseline="0" dirty="0" smtClean="0"/>
                        <a:t> Roadmap for Supporting the Digital Strategy</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823490"/>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1. Parse Digital Strategy Technology Drivers</a:t>
            </a:r>
            <a:endParaRPr lang="en-US" sz="11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2. Map to Enabling Technologies</a:t>
            </a:r>
            <a:endParaRPr lang="en-US" sz="11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FFFFFF"/>
                </a:solidFill>
              </a:rPr>
              <a:t>3. Create Application Roadmap for Digital Strategy</a:t>
            </a:r>
            <a:endParaRPr lang="en-US" sz="1100" dirty="0">
              <a:solidFill>
                <a:srgbClr val="FFFFFF"/>
              </a:solidFill>
            </a:endParaRPr>
          </a:p>
        </p:txBody>
      </p:sp>
      <p:sp>
        <p:nvSpPr>
          <p:cNvPr id="4" name="Title 3"/>
          <p:cNvSpPr>
            <a:spLocks noGrp="1"/>
          </p:cNvSpPr>
          <p:nvPr>
            <p:ph type="title"/>
          </p:nvPr>
        </p:nvSpPr>
        <p:spPr/>
        <p:txBody>
          <a:bodyPr/>
          <a:lstStyle/>
          <a:p>
            <a:r>
              <a:rPr lang="en-CA" dirty="0"/>
              <a:t>Succeed With Digital Strategy Execution</a:t>
            </a:r>
            <a:r>
              <a:rPr lang="en-US" dirty="0" smtClean="0"/>
              <a:t> – project overview</a:t>
            </a:r>
            <a:endParaRPr lang="en-CA"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793506772"/>
              </p:ext>
            </p:extLst>
          </p:nvPr>
        </p:nvGraphicFramePr>
        <p:xfrm>
          <a:off x="251518" y="1592844"/>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baseline="0" dirty="0" smtClean="0">
                          <a:solidFill>
                            <a:schemeClr val="tx1"/>
                          </a:solidFill>
                        </a:rPr>
                        <a:t>Validate the Digital Strategy</a:t>
                      </a:r>
                      <a:endParaRPr lang="en-CA" sz="1000" b="1" dirty="0" smtClean="0">
                        <a:solidFill>
                          <a:schemeClr val="tx1"/>
                        </a:solidFill>
                      </a:endParaRPr>
                    </a:p>
                    <a:p>
                      <a:pPr marL="216000" indent="-457200">
                        <a:spcAft>
                          <a:spcPts val="0"/>
                        </a:spcAft>
                      </a:pPr>
                      <a:r>
                        <a:rPr lang="en-CA" sz="1000" b="1" dirty="0" smtClean="0">
                          <a:solidFill>
                            <a:schemeClr val="tx1"/>
                          </a:solidFill>
                        </a:rPr>
                        <a:t>1.1 </a:t>
                      </a:r>
                      <a:r>
                        <a:rPr lang="en-CA" sz="1000" b="0" dirty="0" smtClean="0">
                          <a:solidFill>
                            <a:schemeClr val="tx1"/>
                          </a:solidFill>
                        </a:rPr>
                        <a:t>Review the initial digital strategy.</a:t>
                      </a:r>
                    </a:p>
                    <a:p>
                      <a:pPr marL="216000" indent="-457200">
                        <a:spcAft>
                          <a:spcPts val="0"/>
                        </a:spcAft>
                      </a:pPr>
                      <a:r>
                        <a:rPr lang="en-CA" sz="1000" b="1" dirty="0" smtClean="0">
                          <a:solidFill>
                            <a:schemeClr val="tx1"/>
                          </a:solidFill>
                        </a:rPr>
                        <a:t>1.2 </a:t>
                      </a:r>
                      <a:r>
                        <a:rPr lang="en-CA" sz="1000" b="0" dirty="0" smtClean="0">
                          <a:solidFill>
                            <a:schemeClr val="tx1"/>
                          </a:solidFill>
                        </a:rPr>
                        <a:t>Determine gaps.</a:t>
                      </a:r>
                    </a:p>
                    <a:p>
                      <a:pPr marL="216000" indent="-457200">
                        <a:spcAft>
                          <a:spcPts val="0"/>
                        </a:spcAft>
                      </a:pPr>
                      <a:r>
                        <a:rPr lang="en-CA" sz="1000" b="1" dirty="0" smtClean="0">
                          <a:solidFill>
                            <a:schemeClr val="tx1"/>
                          </a:solidFill>
                        </a:rPr>
                        <a:t>1.3 </a:t>
                      </a:r>
                      <a:r>
                        <a:rPr lang="en-CA" sz="1000" b="0" dirty="0" smtClean="0">
                          <a:solidFill>
                            <a:schemeClr val="tx1"/>
                          </a:solidFill>
                        </a:rPr>
                        <a:t>Refine digital strategy</a:t>
                      </a:r>
                      <a:r>
                        <a:rPr lang="en-CA" sz="1000" b="0" baseline="0" dirty="0" smtClean="0">
                          <a:solidFill>
                            <a:schemeClr val="tx1"/>
                          </a:solidFill>
                        </a:rPr>
                        <a:t> vision and scope.</a:t>
                      </a:r>
                      <a:endParaRPr lang="en-CA" sz="1000" b="0" dirty="0" smtClean="0">
                        <a:solidFill>
                          <a:schemeClr val="tx1"/>
                        </a:solidFill>
                      </a:endParaRPr>
                    </a:p>
                    <a:p>
                      <a:pPr marL="216000" indent="-457200">
                        <a:spcAft>
                          <a:spcPts val="0"/>
                        </a:spcAft>
                      </a:pPr>
                      <a:r>
                        <a:rPr lang="en-CA" sz="1000" b="1" dirty="0" smtClean="0">
                          <a:solidFill>
                            <a:schemeClr val="tx1"/>
                          </a:solidFill>
                        </a:rPr>
                        <a:t>1.4 </a:t>
                      </a:r>
                      <a:r>
                        <a:rPr lang="en-CA" sz="1000" b="0" dirty="0" smtClean="0">
                          <a:solidFill>
                            <a:schemeClr val="tx1"/>
                          </a:solidFill>
                        </a:rPr>
                        <a:t>Finalize digital strategy</a:t>
                      </a:r>
                      <a:r>
                        <a:rPr lang="en-CA" sz="1000" b="0" baseline="0" dirty="0" smtClean="0">
                          <a:solidFill>
                            <a:schemeClr val="tx1"/>
                          </a:solidFill>
                        </a:rPr>
                        <a:t> and validate with stakeholders</a:t>
                      </a:r>
                      <a:r>
                        <a:rPr lang="en-CA" sz="1000" b="0" dirty="0" smtClean="0">
                          <a:solidFill>
                            <a:schemeClr val="tx1"/>
                          </a:solidFill>
                        </a:rPr>
                        <a:t>.</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Parse Critical Technology Drivers</a:t>
                      </a:r>
                    </a:p>
                    <a:p>
                      <a:pPr marL="216000" indent="-457200">
                        <a:spcAft>
                          <a:spcPts val="0"/>
                        </a:spcAft>
                      </a:pPr>
                      <a:r>
                        <a:rPr lang="en-CA" sz="1000" b="1" dirty="0" smtClean="0">
                          <a:solidFill>
                            <a:schemeClr val="tx1"/>
                          </a:solidFill>
                        </a:rPr>
                        <a:t>2.1</a:t>
                      </a:r>
                      <a:r>
                        <a:rPr lang="en-CA" sz="1000" b="0" dirty="0" smtClean="0">
                          <a:solidFill>
                            <a:schemeClr val="tx1"/>
                          </a:solidFill>
                        </a:rPr>
                        <a:t> Identify</a:t>
                      </a:r>
                      <a:r>
                        <a:rPr lang="en-CA" sz="1000" b="0" baseline="0" dirty="0" smtClean="0">
                          <a:solidFill>
                            <a:schemeClr val="tx1"/>
                          </a:solidFill>
                        </a:rPr>
                        <a:t> affected process domains.</a:t>
                      </a:r>
                    </a:p>
                    <a:p>
                      <a:pPr marL="216000" indent="-457200">
                        <a:spcAft>
                          <a:spcPts val="0"/>
                        </a:spcAft>
                      </a:pPr>
                      <a:r>
                        <a:rPr lang="en-CA" sz="1000" b="1" dirty="0" smtClean="0">
                          <a:solidFill>
                            <a:schemeClr val="tx1"/>
                          </a:solidFill>
                        </a:rPr>
                        <a:t>2.2</a:t>
                      </a:r>
                      <a:r>
                        <a:rPr lang="en-CA" sz="1000" b="0" dirty="0" smtClean="0">
                          <a:solidFill>
                            <a:schemeClr val="tx1"/>
                          </a:solidFill>
                        </a:rPr>
                        <a:t> Brainstorm impacts of digital</a:t>
                      </a:r>
                      <a:r>
                        <a:rPr lang="en-CA" sz="1000" b="0" baseline="0" dirty="0" smtClean="0">
                          <a:solidFill>
                            <a:schemeClr val="tx1"/>
                          </a:solidFill>
                        </a:rPr>
                        <a:t> strategy on technology enablement</a:t>
                      </a:r>
                      <a:r>
                        <a:rPr lang="en-CA" sz="1000" b="0" dirty="0" smtClean="0">
                          <a:solidFill>
                            <a:schemeClr val="tx1"/>
                          </a:solidFill>
                        </a:rPr>
                        <a:t>.</a:t>
                      </a:r>
                    </a:p>
                    <a:p>
                      <a:pPr marL="216000" indent="-457200">
                        <a:spcAft>
                          <a:spcPts val="0"/>
                        </a:spcAft>
                      </a:pPr>
                      <a:r>
                        <a:rPr lang="en-CA" sz="1000" b="1" dirty="0" smtClean="0">
                          <a:solidFill>
                            <a:schemeClr val="tx1"/>
                          </a:solidFill>
                        </a:rPr>
                        <a:t>2.3</a:t>
                      </a:r>
                      <a:r>
                        <a:rPr lang="en-CA" sz="1000" b="0" dirty="0" smtClean="0">
                          <a:solidFill>
                            <a:schemeClr val="tx1"/>
                          </a:solidFill>
                        </a:rPr>
                        <a:t> Distill critical technology drivers</a:t>
                      </a:r>
                      <a:r>
                        <a:rPr lang="en-CA" sz="1000" b="0" baseline="0" dirty="0" smtClean="0">
                          <a:solidFill>
                            <a:schemeClr val="tx1"/>
                          </a:solidFill>
                        </a:rPr>
                        <a:t>.</a:t>
                      </a:r>
                      <a:endParaRPr lang="en-CA" sz="1000" b="0" dirty="0" smtClean="0">
                        <a:solidFill>
                          <a:schemeClr val="tx1"/>
                        </a:solidFill>
                      </a:endParaRPr>
                    </a:p>
                    <a:p>
                      <a:pPr marL="216000" indent="-457200">
                        <a:spcAft>
                          <a:spcPts val="0"/>
                        </a:spcAft>
                      </a:pPr>
                      <a:r>
                        <a:rPr lang="en-CA" sz="1000" b="1" dirty="0" smtClean="0">
                          <a:solidFill>
                            <a:schemeClr val="tx1"/>
                          </a:solidFill>
                        </a:rPr>
                        <a:t>2.4</a:t>
                      </a:r>
                      <a:r>
                        <a:rPr lang="en-CA" sz="1000" b="0" dirty="0" smtClean="0">
                          <a:solidFill>
                            <a:schemeClr val="tx1"/>
                          </a:solidFill>
                        </a:rPr>
                        <a:t> Identify KPIs for each driver.</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Map Drivers to Enabling Applications</a:t>
                      </a:r>
                    </a:p>
                    <a:p>
                      <a:pPr marL="216000" indent="-457200">
                        <a:spcAft>
                          <a:spcPts val="0"/>
                        </a:spcAft>
                      </a:pPr>
                      <a:r>
                        <a:rPr lang="en-CA" sz="1000" b="1" dirty="0" smtClean="0">
                          <a:solidFill>
                            <a:schemeClr val="tx1"/>
                          </a:solidFill>
                        </a:rPr>
                        <a:t>3.1 </a:t>
                      </a:r>
                      <a:r>
                        <a:rPr lang="en-CA" sz="1000" b="0" dirty="0" smtClean="0">
                          <a:solidFill>
                            <a:schemeClr val="tx1"/>
                          </a:solidFill>
                        </a:rPr>
                        <a:t>Build and review current application inventory for digital. </a:t>
                      </a:r>
                    </a:p>
                    <a:p>
                      <a:pPr marL="216000" indent="-457200">
                        <a:spcAft>
                          <a:spcPts val="0"/>
                        </a:spcAft>
                      </a:pPr>
                      <a:r>
                        <a:rPr lang="en-CA" sz="1000" b="1" dirty="0" smtClean="0">
                          <a:solidFill>
                            <a:schemeClr val="tx1"/>
                          </a:solidFill>
                        </a:rPr>
                        <a:t>3.2 </a:t>
                      </a:r>
                      <a:r>
                        <a:rPr lang="en-CA" sz="1000" b="0" dirty="0" smtClean="0">
                          <a:solidFill>
                            <a:schemeClr val="tx1"/>
                          </a:solidFill>
                        </a:rPr>
                        <a:t>Execute fit-gap</a:t>
                      </a:r>
                      <a:r>
                        <a:rPr lang="en-CA" sz="1000" b="0" baseline="0" dirty="0" smtClean="0">
                          <a:solidFill>
                            <a:schemeClr val="tx1"/>
                          </a:solidFill>
                        </a:rPr>
                        <a:t> analysis between drivers and current state inventory</a:t>
                      </a:r>
                      <a:r>
                        <a:rPr lang="en-CA" sz="1000" b="0" dirty="0" smtClean="0">
                          <a:solidFill>
                            <a:schemeClr val="tx1"/>
                          </a:solidFill>
                        </a:rPr>
                        <a:t>.</a:t>
                      </a:r>
                    </a:p>
                    <a:p>
                      <a:pPr marL="216000" indent="-457200">
                        <a:spcAft>
                          <a:spcPts val="0"/>
                        </a:spcAft>
                      </a:pPr>
                      <a:r>
                        <a:rPr lang="en-CA" sz="1000" b="1" dirty="0" smtClean="0">
                          <a:solidFill>
                            <a:schemeClr val="tx1"/>
                          </a:solidFill>
                        </a:rPr>
                        <a:t>3.3</a:t>
                      </a:r>
                      <a:r>
                        <a:rPr lang="en-CA" sz="1000" b="0" dirty="0" smtClean="0">
                          <a:solidFill>
                            <a:schemeClr val="tx1"/>
                          </a:solidFill>
                        </a:rPr>
                        <a:t> Pair technology drivers to</a:t>
                      </a:r>
                      <a:r>
                        <a:rPr lang="en-CA" sz="1000" b="0" baseline="0" dirty="0" smtClean="0">
                          <a:solidFill>
                            <a:schemeClr val="tx1"/>
                          </a:solidFill>
                        </a:rPr>
                        <a:t> specific enabling application</a:t>
                      </a:r>
                      <a:r>
                        <a:rPr lang="en-CA" sz="1000" b="0" dirty="0" smtClean="0">
                          <a:solidFill>
                            <a:schemeClr val="tx1"/>
                          </a:solidFill>
                        </a:rPr>
                        <a:t> categories.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Understand</a:t>
                      </a:r>
                      <a:r>
                        <a:rPr lang="en-CA" sz="1000" b="1" baseline="0" dirty="0" smtClean="0">
                          <a:solidFill>
                            <a:schemeClr val="tx1"/>
                          </a:solidFill>
                        </a:rPr>
                        <a:t> Applications</a:t>
                      </a:r>
                    </a:p>
                    <a:p>
                      <a:pPr marL="216000" indent="-457200" algn="l">
                        <a:spcAft>
                          <a:spcPts val="0"/>
                        </a:spcAft>
                      </a:pPr>
                      <a:r>
                        <a:rPr lang="en-CA" sz="1000" b="1" dirty="0" smtClean="0">
                          <a:solidFill>
                            <a:schemeClr val="tx1"/>
                          </a:solidFill>
                        </a:rPr>
                        <a:t>4.1 </a:t>
                      </a:r>
                      <a:r>
                        <a:rPr lang="en-CA" sz="1000" b="0" dirty="0" smtClean="0">
                          <a:solidFill>
                            <a:schemeClr val="tx1"/>
                          </a:solidFill>
                        </a:rPr>
                        <a:t>Application Spotlight: Customer Experience.</a:t>
                      </a:r>
                    </a:p>
                    <a:p>
                      <a:pPr marL="216000" indent="-457200">
                        <a:spcAft>
                          <a:spcPts val="0"/>
                        </a:spcAft>
                      </a:pPr>
                      <a:r>
                        <a:rPr lang="en-CA" sz="1000" b="1" dirty="0" smtClean="0">
                          <a:solidFill>
                            <a:schemeClr val="tx1"/>
                          </a:solidFill>
                        </a:rPr>
                        <a:t>4.2</a:t>
                      </a:r>
                      <a:r>
                        <a:rPr lang="en-CA" sz="1000" b="0" dirty="0" smtClean="0">
                          <a:solidFill>
                            <a:schemeClr val="tx1"/>
                          </a:solidFill>
                        </a:rPr>
                        <a:t> Application Spotlight: Content and Collaboration.</a:t>
                      </a:r>
                    </a:p>
                    <a:p>
                      <a:pPr marL="216000" indent="-457200">
                        <a:spcAft>
                          <a:spcPts val="0"/>
                        </a:spcAft>
                      </a:pPr>
                      <a:r>
                        <a:rPr lang="en-CA" sz="1000" b="1" dirty="0" smtClean="0">
                          <a:solidFill>
                            <a:schemeClr val="tx1"/>
                          </a:solidFill>
                        </a:rPr>
                        <a:t>4.3</a:t>
                      </a:r>
                      <a:r>
                        <a:rPr lang="en-CA" sz="1000" b="0" dirty="0" smtClean="0">
                          <a:solidFill>
                            <a:schemeClr val="tx1"/>
                          </a:solidFill>
                        </a:rPr>
                        <a:t> Application Spotlight: Business Intelligence.</a:t>
                      </a:r>
                    </a:p>
                    <a:p>
                      <a:pPr marL="216000" indent="-457200">
                        <a:spcAft>
                          <a:spcPts val="0"/>
                        </a:spcAft>
                      </a:pPr>
                      <a:r>
                        <a:rPr lang="en-CA" sz="1000" b="1" dirty="0" smtClean="0">
                          <a:solidFill>
                            <a:schemeClr val="tx1"/>
                          </a:solidFill>
                        </a:rPr>
                        <a:t>4.4</a:t>
                      </a:r>
                      <a:r>
                        <a:rPr lang="en-CA" sz="1000" b="0" dirty="0" smtClean="0">
                          <a:solidFill>
                            <a:schemeClr val="tx1"/>
                          </a:solidFill>
                        </a:rPr>
                        <a:t> Application Spotlight: Enterprise Resourcing Planning.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Build</a:t>
                      </a:r>
                      <a:r>
                        <a:rPr lang="en-CA" sz="1000" b="1" baseline="0" dirty="0" smtClean="0">
                          <a:solidFill>
                            <a:schemeClr val="tx1"/>
                          </a:solidFill>
                        </a:rPr>
                        <a:t> the Digital Application Roadmap</a:t>
                      </a:r>
                    </a:p>
                    <a:p>
                      <a:pPr marL="216000" indent="-457200">
                        <a:spcAft>
                          <a:spcPts val="0"/>
                        </a:spcAft>
                      </a:pPr>
                      <a:r>
                        <a:rPr lang="en-CA" sz="1000" b="1" dirty="0" smtClean="0">
                          <a:solidFill>
                            <a:schemeClr val="tx1"/>
                          </a:solidFill>
                        </a:rPr>
                        <a:t>5.1 </a:t>
                      </a:r>
                      <a:r>
                        <a:rPr lang="en-CA" sz="1000" b="0" dirty="0" smtClean="0">
                          <a:solidFill>
                            <a:schemeClr val="tx1"/>
                          </a:solidFill>
                        </a:rPr>
                        <a:t>Build list of enabling projects/applications.</a:t>
                      </a:r>
                    </a:p>
                    <a:p>
                      <a:pPr marL="216000" indent="-457200">
                        <a:spcAft>
                          <a:spcPts val="0"/>
                        </a:spcAft>
                      </a:pPr>
                      <a:r>
                        <a:rPr lang="en-CA" sz="1000" b="1" dirty="0" smtClean="0">
                          <a:solidFill>
                            <a:schemeClr val="tx1"/>
                          </a:solidFill>
                        </a:rPr>
                        <a:t>5.2</a:t>
                      </a:r>
                      <a:r>
                        <a:rPr lang="en-CA" sz="1000" b="0" dirty="0" smtClean="0">
                          <a:solidFill>
                            <a:schemeClr val="tx1"/>
                          </a:solidFill>
                        </a:rPr>
                        <a:t> Create prioritization</a:t>
                      </a:r>
                      <a:r>
                        <a:rPr lang="en-CA" sz="1000" b="0" baseline="0" dirty="0" smtClean="0">
                          <a:solidFill>
                            <a:schemeClr val="tx1"/>
                          </a:solidFill>
                        </a:rPr>
                        <a:t> criteria.</a:t>
                      </a:r>
                      <a:endParaRPr lang="en-CA" sz="1000" b="0" dirty="0" smtClean="0">
                        <a:solidFill>
                          <a:schemeClr val="tx1"/>
                        </a:solidFill>
                      </a:endParaRPr>
                    </a:p>
                    <a:p>
                      <a:pPr marL="216000" indent="-457200">
                        <a:spcAft>
                          <a:spcPts val="0"/>
                        </a:spcAft>
                      </a:pPr>
                      <a:r>
                        <a:rPr lang="en-CA" sz="1000" b="1" dirty="0" smtClean="0">
                          <a:solidFill>
                            <a:schemeClr val="tx1"/>
                          </a:solidFill>
                        </a:rPr>
                        <a:t>5.3</a:t>
                      </a:r>
                      <a:r>
                        <a:rPr lang="en-CA" sz="1000" b="0" dirty="0" smtClean="0">
                          <a:solidFill>
                            <a:schemeClr val="tx1"/>
                          </a:solidFill>
                        </a:rPr>
                        <a:t> Build the digital strategy application roadmap.</a:t>
                      </a:r>
                    </a:p>
                    <a:p>
                      <a:pPr marL="216000" indent="-457200">
                        <a:spcAft>
                          <a:spcPts val="0"/>
                        </a:spcAft>
                      </a:pPr>
                      <a:r>
                        <a:rPr lang="en-CA" sz="1000" b="1" dirty="0" smtClean="0">
                          <a:solidFill>
                            <a:schemeClr val="tx1"/>
                          </a:solidFill>
                        </a:rPr>
                        <a:t>5.4</a:t>
                      </a:r>
                      <a:r>
                        <a:rPr lang="en-CA" sz="1000" b="0" dirty="0" smtClean="0">
                          <a:solidFill>
                            <a:schemeClr val="tx1"/>
                          </a:solidFill>
                        </a:rPr>
                        <a:t> Socialize the roadmap.</a:t>
                      </a:r>
                    </a:p>
                    <a:p>
                      <a:pPr marL="216000" indent="-457200">
                        <a:spcAft>
                          <a:spcPts val="0"/>
                        </a:spcAft>
                      </a:pPr>
                      <a:r>
                        <a:rPr lang="en-CA" sz="1000" b="1" dirty="0" smtClean="0">
                          <a:solidFill>
                            <a:schemeClr val="tx1"/>
                          </a:solidFill>
                        </a:rPr>
                        <a:t>5.5</a:t>
                      </a:r>
                      <a:r>
                        <a:rPr lang="en-CA" sz="1000" b="0" dirty="0" smtClean="0">
                          <a:solidFill>
                            <a:schemeClr val="tx1"/>
                          </a:solidFill>
                        </a:rPr>
                        <a:t> Delineate responsibility for roadmap execution.</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Validated Digital Strategy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Affected Process Domains (Based</a:t>
                      </a:r>
                      <a:r>
                        <a:rPr lang="en-CA" sz="1000" b="0" baseline="0" dirty="0" smtClean="0">
                          <a:solidFill>
                            <a:schemeClr val="tx1"/>
                          </a:solidFill>
                        </a:rPr>
                        <a:t> on APQC)</a:t>
                      </a:r>
                    </a:p>
                    <a:p>
                      <a:pPr marL="144000" indent="-144000">
                        <a:spcAft>
                          <a:spcPts val="0"/>
                        </a:spcAft>
                        <a:buClrTx/>
                        <a:buFont typeface="+mj-lt"/>
                        <a:buAutoNum type="arabicPeriod"/>
                      </a:pPr>
                      <a:r>
                        <a:rPr lang="en-CA" sz="1000" b="0" baseline="0" dirty="0" smtClean="0">
                          <a:solidFill>
                            <a:schemeClr val="tx1"/>
                          </a:solidFill>
                        </a:rPr>
                        <a:t>Critical Technology Drivers for the Digital Strategy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Current-State</a:t>
                      </a:r>
                      <a:r>
                        <a:rPr lang="en-CA" sz="1000" b="0" baseline="0" dirty="0" smtClean="0">
                          <a:solidFill>
                            <a:schemeClr val="tx1"/>
                          </a:solidFill>
                        </a:rPr>
                        <a:t> Application Inventory</a:t>
                      </a:r>
                    </a:p>
                    <a:p>
                      <a:pPr marL="144000" indent="-144000">
                        <a:spcAft>
                          <a:spcPts val="0"/>
                        </a:spcAft>
                        <a:buClrTx/>
                        <a:buFont typeface="+mj-lt"/>
                        <a:buAutoNum type="arabicPeriod"/>
                      </a:pPr>
                      <a:r>
                        <a:rPr lang="en-CA" sz="1000" b="0" baseline="0" dirty="0" smtClean="0">
                          <a:solidFill>
                            <a:schemeClr val="tx1"/>
                          </a:solidFill>
                        </a:rPr>
                        <a:t>Fit-Gap Analysis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Application Spotlight Review</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Application Roadmap for the Digital Strategy</a:t>
                      </a:r>
                    </a:p>
                    <a:p>
                      <a:pPr marL="144000" indent="-144000">
                        <a:spcAft>
                          <a:spcPts val="0"/>
                        </a:spcAft>
                        <a:buClrTx/>
                        <a:buFont typeface="+mj-lt"/>
                        <a:buAutoNum type="arabicPeriod"/>
                      </a:pPr>
                      <a:r>
                        <a:rPr lang="en-CA" sz="1000" b="0" baseline="0" dirty="0" smtClean="0">
                          <a:solidFill>
                            <a:schemeClr val="tx1"/>
                          </a:solidFill>
                        </a:rPr>
                        <a:t>RACI for Digital Strategy Roadmap Execution</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77316" y="2249348"/>
            <a:ext cx="6589368" cy="3603551"/>
          </a:xfrm>
          <a:prstGeom prst="rect">
            <a:avLst/>
          </a:prstGeom>
        </p:spPr>
        <p:txBody>
          <a:bodyPr wrap="square" rtlCol="0">
            <a:spAutoFit/>
          </a:bodyPr>
          <a:lstStyle/>
          <a:p>
            <a:pPr>
              <a:spcAft>
                <a:spcPts val="500"/>
              </a:spcAft>
            </a:pPr>
            <a:r>
              <a:rPr lang="en-CA" sz="1600" i="1" dirty="0" smtClean="0">
                <a:solidFill>
                  <a:schemeClr val="bg1"/>
                </a:solidFill>
                <a:latin typeface="+mj-lt"/>
              </a:rPr>
              <a:t>Digital transformation is a proven path to opening new markets, creating operational efficiencies, and driving revenue. To capture the potential of digital transformation, organizations of all sizes and stripes are creating robust digital strategies. However, the strongest digital strategy will fail to deliver value if it sits on a shelf: in order to realize your digital strategy, you must build and execute a roadmap of enabling technology projects. </a:t>
            </a:r>
          </a:p>
          <a:p>
            <a:pPr>
              <a:spcAft>
                <a:spcPts val="500"/>
              </a:spcAft>
            </a:pPr>
            <a:r>
              <a:rPr lang="en-CA" sz="1600" i="1" dirty="0" smtClean="0">
                <a:solidFill>
                  <a:schemeClr val="bg1"/>
                </a:solidFill>
                <a:latin typeface="+mj-lt"/>
              </a:rPr>
              <a:t>It falls to the applications team to translate a digital strategy into an actionable path forward. IT must work to understand the drivers of the strategy, make specific recommendations on enabling technologies, and create a well-structured roadmap that primes the organization to succeed with digital transformation.</a:t>
            </a:r>
            <a:r>
              <a:rPr lang="en-CA" sz="1600" i="1" dirty="0">
                <a:solidFill>
                  <a:schemeClr val="bg1"/>
                </a:solidFill>
                <a:latin typeface="+mj-lt"/>
              </a:rPr>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3" name="TextBox 2"/>
          <p:cNvSpPr txBox="1"/>
          <p:nvPr/>
        </p:nvSpPr>
        <p:spPr>
          <a:xfrm>
            <a:off x="3405767" y="5483567"/>
            <a:ext cx="4460917" cy="738664"/>
          </a:xfrm>
          <a:prstGeom prst="rect">
            <a:avLst/>
          </a:prstGeom>
        </p:spPr>
        <p:txBody>
          <a:bodyPr wrap="square" rtlCol="0">
            <a:spAutoFit/>
          </a:bodyPr>
          <a:lstStyle/>
          <a:p>
            <a:pPr algn="r"/>
            <a:r>
              <a:rPr lang="en-CA" sz="1400" b="1" i="1" dirty="0" smtClean="0">
                <a:solidFill>
                  <a:schemeClr val="bg1"/>
                </a:solidFill>
              </a:rPr>
              <a:t>Ben Dickie </a:t>
            </a:r>
          </a:p>
          <a:p>
            <a:pPr algn="r"/>
            <a:r>
              <a:rPr lang="en-CA" sz="1400" i="1" dirty="0" smtClean="0">
                <a:solidFill>
                  <a:schemeClr val="bg1"/>
                </a:solidFill>
              </a:rPr>
              <a:t>Research Director, Enterprise Applications</a:t>
            </a:r>
          </a:p>
          <a:p>
            <a:pPr algn="r"/>
            <a:r>
              <a:rPr lang="en-CA" sz="1400" i="1" dirty="0" smtClean="0">
                <a:solidFill>
                  <a:schemeClr val="bg1"/>
                </a:solidFill>
              </a:rPr>
              <a:t>Info-Tech Research Group</a:t>
            </a:r>
          </a:p>
        </p:txBody>
      </p:sp>
      <p:sp>
        <p:nvSpPr>
          <p:cNvPr id="4" name="TextBox 3"/>
          <p:cNvSpPr txBox="1"/>
          <p:nvPr/>
        </p:nvSpPr>
        <p:spPr>
          <a:xfrm>
            <a:off x="157673" y="1521380"/>
            <a:ext cx="7112976" cy="584775"/>
          </a:xfrm>
          <a:prstGeom prst="rect">
            <a:avLst/>
          </a:prstGeom>
        </p:spPr>
        <p:txBody>
          <a:bodyPr wrap="square" rtlCol="0">
            <a:spAutoFit/>
          </a:bodyPr>
          <a:lstStyle/>
          <a:p>
            <a:pPr algn="ctr"/>
            <a:r>
              <a:rPr lang="en-CA" sz="1600" b="1" dirty="0" smtClean="0">
                <a:solidFill>
                  <a:schemeClr val="bg1"/>
                </a:solidFill>
              </a:rPr>
              <a:t>The devil is in the details: ensure you have a strong roadmap of enabling applications to support the enterprise digital strategy.</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3"/>
          <a:srcRect l="34768" t="21801" r="35751" b="57796"/>
          <a:stretch/>
        </p:blipFill>
        <p:spPr>
          <a:xfrm>
            <a:off x="679248" y="2106155"/>
            <a:ext cx="598068" cy="528294"/>
          </a:xfrm>
          <a:prstGeom prst="rect">
            <a:avLst/>
          </a:prstGeom>
        </p:spPr>
      </p:pic>
      <p:pic>
        <p:nvPicPr>
          <p:cNvPr id="9" name="Picture 105"/>
          <p:cNvPicPr>
            <a:picLocks noChangeAspect="1"/>
          </p:cNvPicPr>
          <p:nvPr/>
        </p:nvPicPr>
        <p:blipFill>
          <a:blip r:embed="rId4"/>
          <a:stretch>
            <a:fillRect/>
          </a:stretch>
        </p:blipFill>
        <p:spPr>
          <a:xfrm>
            <a:off x="6208185" y="5026205"/>
            <a:ext cx="619651" cy="457362"/>
          </a:xfrm>
          <a:prstGeom prst="rect">
            <a:avLst/>
          </a:prstGeom>
        </p:spPr>
      </p:pic>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1677491"/>
          </a:xfrm>
        </p:spPr>
        <p:txBody>
          <a:bodyPr/>
          <a:lstStyle/>
          <a:p>
            <a:r>
              <a:rPr lang="en-US" dirty="0" smtClean="0"/>
              <a:t>The Chief Information Officer</a:t>
            </a:r>
          </a:p>
          <a:p>
            <a:r>
              <a:rPr lang="en-US" dirty="0" smtClean="0"/>
              <a:t>The Chief Digital Officer</a:t>
            </a:r>
          </a:p>
          <a:p>
            <a:r>
              <a:rPr lang="en-US" dirty="0" smtClean="0"/>
              <a:t>Directors of Enterprise Applications</a:t>
            </a:r>
          </a:p>
          <a:p>
            <a:r>
              <a:rPr lang="en-US" dirty="0" smtClean="0"/>
              <a:t>Directors of Digital Strategy</a:t>
            </a:r>
          </a:p>
        </p:txBody>
      </p:sp>
      <p:sp>
        <p:nvSpPr>
          <p:cNvPr id="14" name="Text Placeholder 13"/>
          <p:cNvSpPr>
            <a:spLocks noGrp="1"/>
          </p:cNvSpPr>
          <p:nvPr>
            <p:ph type="body" sz="quarter" idx="26"/>
          </p:nvPr>
        </p:nvSpPr>
        <p:spPr>
          <a:xfrm>
            <a:off x="4835436" y="1607231"/>
            <a:ext cx="4041648" cy="1677491"/>
          </a:xfrm>
        </p:spPr>
        <p:txBody>
          <a:bodyPr/>
          <a:lstStyle/>
          <a:p>
            <a:r>
              <a:rPr lang="en-US" dirty="0" smtClean="0"/>
              <a:t>Review your digital strategy and parse critical technology drivers from it.</a:t>
            </a:r>
          </a:p>
          <a:p>
            <a:r>
              <a:rPr lang="en-US" dirty="0" smtClean="0"/>
              <a:t>Understand how different applications support effective process digitization.</a:t>
            </a:r>
          </a:p>
          <a:p>
            <a:r>
              <a:rPr lang="en-US" dirty="0" smtClean="0"/>
              <a:t>Create an application roadmap in support of the enterprise digital strategy.</a:t>
            </a:r>
            <a:endParaRPr lang="en-US" dirty="0"/>
          </a:p>
        </p:txBody>
      </p:sp>
      <p:sp>
        <p:nvSpPr>
          <p:cNvPr id="15" name="Text Placeholder 14"/>
          <p:cNvSpPr>
            <a:spLocks noGrp="1"/>
          </p:cNvSpPr>
          <p:nvPr>
            <p:ph type="body" sz="quarter" idx="27"/>
          </p:nvPr>
        </p:nvSpPr>
        <p:spPr/>
        <p:txBody>
          <a:bodyPr/>
          <a:lstStyle/>
          <a:p>
            <a:r>
              <a:rPr lang="en-US" dirty="0"/>
              <a:t>Other IT professionals involved in digital strategy </a:t>
            </a:r>
            <a:r>
              <a:rPr lang="en-US" dirty="0" smtClean="0"/>
              <a:t>execution (for example, project managers and business analysts)</a:t>
            </a:r>
            <a:endParaRPr lang="en-US" dirty="0"/>
          </a:p>
          <a:p>
            <a:r>
              <a:rPr lang="en-US" dirty="0"/>
              <a:t>Other business professionals involved in digital strategy </a:t>
            </a:r>
            <a:r>
              <a:rPr lang="en-US" dirty="0" smtClean="0"/>
              <a:t>execution (for example, customer experience managers or enterprise content managers)</a:t>
            </a:r>
            <a:endParaRPr lang="en-US" dirty="0"/>
          </a:p>
          <a:p>
            <a:endParaRPr lang="en-US" dirty="0"/>
          </a:p>
        </p:txBody>
      </p:sp>
      <p:sp>
        <p:nvSpPr>
          <p:cNvPr id="16" name="Text Placeholder 15"/>
          <p:cNvSpPr>
            <a:spLocks noGrp="1"/>
          </p:cNvSpPr>
          <p:nvPr>
            <p:ph type="body" sz="quarter" idx="28"/>
          </p:nvPr>
        </p:nvSpPr>
        <p:spPr/>
        <p:txBody>
          <a:bodyPr/>
          <a:lstStyle/>
          <a:p>
            <a:r>
              <a:rPr lang="en-US" dirty="0" smtClean="0"/>
              <a:t>Understand the “art of the possible” when it comes to enabling technologies and enterprise applications that support the digital strategy.</a:t>
            </a:r>
          </a:p>
          <a:p>
            <a:r>
              <a:rPr lang="en-US" dirty="0" smtClean="0"/>
              <a:t>Review key trends in core application areas, such as artificial intelligence and machine learning.</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Rising customer expectations and competitive pressures have accelerated the pace at which organizations are turning to digital transformation to drive revenue or cut costs.</a:t>
            </a:r>
          </a:p>
          <a:p>
            <a:r>
              <a:rPr lang="en-US" dirty="0" smtClean="0"/>
              <a:t>Creating a formal digital strategy provides the overarching vision and direction for capturing digital transformation.</a:t>
            </a:r>
            <a:endParaRPr lang="en-US" dirty="0"/>
          </a:p>
        </p:txBody>
      </p:sp>
      <p:sp>
        <p:nvSpPr>
          <p:cNvPr id="4" name="Text Placeholder 3"/>
          <p:cNvSpPr>
            <a:spLocks noGrp="1"/>
          </p:cNvSpPr>
          <p:nvPr>
            <p:ph type="body" sz="quarter" idx="11"/>
          </p:nvPr>
        </p:nvSpPr>
        <p:spPr>
          <a:xfrm>
            <a:off x="247848" y="2974004"/>
            <a:ext cx="5257800" cy="1202342"/>
          </a:xfrm>
        </p:spPr>
        <p:txBody>
          <a:bodyPr/>
          <a:lstStyle/>
          <a:p>
            <a:r>
              <a:rPr lang="en-US" dirty="0" smtClean="0"/>
              <a:t>Many digital strategies are not put into action, and instead sit on the shelf. A digital strategy that is not translated into </a:t>
            </a:r>
            <a:r>
              <a:rPr lang="en-US" i="1" dirty="0" smtClean="0"/>
              <a:t>specific</a:t>
            </a:r>
            <a:r>
              <a:rPr lang="en-US" dirty="0" smtClean="0"/>
              <a:t> projects and initiatives will provide no value to the organization.</a:t>
            </a:r>
          </a:p>
          <a:p>
            <a:r>
              <a:rPr lang="en-US" dirty="0" smtClean="0"/>
              <a:t>Executing a digital strategy is easier said than done: IT often lacks the necessary framework to create a roadmap, or fails to understand how new applications can enable the vision outlined in the strategy.</a:t>
            </a:r>
            <a:endParaRPr lang="en-US" dirty="0"/>
          </a:p>
        </p:txBody>
      </p:sp>
      <p:sp>
        <p:nvSpPr>
          <p:cNvPr id="5" name="Text Placeholder 4"/>
          <p:cNvSpPr>
            <a:spLocks noGrp="1"/>
          </p:cNvSpPr>
          <p:nvPr>
            <p:ph type="body" sz="quarter" idx="12"/>
          </p:nvPr>
        </p:nvSpPr>
        <p:spPr/>
        <p:txBody>
          <a:bodyPr/>
          <a:lstStyle/>
          <a:p>
            <a:r>
              <a:rPr lang="en-US" dirty="0" smtClean="0"/>
              <a:t>IT must work with the business to parse specific technology drivers from the digital strategy, distill strategic requirements, and create a prescriptive roadmap of initiatives that will close the gaps between the current state and the target state outlined in the digital strategy. Doing so well is a path to the CIO’s office.</a:t>
            </a:r>
          </a:p>
          <a:p>
            <a:r>
              <a:rPr lang="en-US" dirty="0" smtClean="0"/>
              <a:t>In order to better serve the organization, IT leaders must stay abreast of key application capabilities and trends. Exciting new developments such as artificial intelligence, IoT, and machine learning have opened up new avenues for process digitization, but IT leaders need to make a concerted effort to understand what modern applications bring to the table for technology enablement of the digital strategy.</a:t>
            </a:r>
          </a:p>
          <a:p>
            <a:r>
              <a:rPr lang="en-US" dirty="0" smtClean="0"/>
              <a:t>Taking an agile approach to application roadmap development will help to provide a clear path forward for tackling digital strategy execution, while also allowing for flexibility to update and iterate as the internal and external environment changes.</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smtClean="0"/>
              <a:t>A digital strategy needs a clear roadmap to succeed.</a:t>
            </a:r>
            <a:r>
              <a:rPr lang="en-US" b="1" dirty="0" smtClean="0">
                <a:solidFill>
                  <a:srgbClr val="333333"/>
                </a:solidFill>
              </a:rPr>
              <a:t/>
            </a:r>
            <a:br>
              <a:rPr lang="en-US" b="1" dirty="0" smtClean="0">
                <a:solidFill>
                  <a:srgbClr val="333333"/>
                </a:solidFill>
              </a:rPr>
            </a:br>
            <a:r>
              <a:rPr lang="en-US" dirty="0" smtClean="0">
                <a:solidFill>
                  <a:srgbClr val="333333"/>
                </a:solidFill>
              </a:rPr>
              <a:t>Too many digital strategies are lofty statements of objective with no clear avenue for actual execution: create a digital strategy application roadmap to avoid this pitfall.</a:t>
            </a:r>
          </a:p>
          <a:p>
            <a:pPr marL="228600" indent="-228600">
              <a:spcBef>
                <a:spcPts val="600"/>
              </a:spcBef>
              <a:spcAft>
                <a:spcPts val="600"/>
              </a:spcAft>
              <a:buSzPct val="100000"/>
              <a:buFont typeface="+mj-lt"/>
              <a:buAutoNum type="arabicPeriod"/>
            </a:pPr>
            <a:r>
              <a:rPr lang="en-US" b="1" dirty="0" smtClean="0"/>
              <a:t>Understand the art of execution.</a:t>
            </a:r>
            <a:r>
              <a:rPr lang="en-US" b="1" dirty="0" smtClean="0">
                <a:solidFill>
                  <a:srgbClr val="333333"/>
                </a:solidFill>
              </a:rPr>
              <a:t/>
            </a:r>
            <a:br>
              <a:rPr lang="en-US" b="1" dirty="0" smtClean="0">
                <a:solidFill>
                  <a:srgbClr val="333333"/>
                </a:solidFill>
              </a:rPr>
            </a:br>
            <a:r>
              <a:rPr lang="en-US" dirty="0" smtClean="0"/>
              <a:t>Application capabilities are rapidly evolving: IT must stand ready to educate the business on how new applications can be used to pursue the digital strategy.</a:t>
            </a:r>
            <a:endParaRPr lang="en-US" dirty="0" smtClean="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A strong digital strategy offers transformative potential, but poor execution bedevils many organizations</a:t>
            </a:r>
            <a:endParaRPr lang="en-CA" dirty="0"/>
          </a:p>
        </p:txBody>
      </p:sp>
      <p:sp>
        <p:nvSpPr>
          <p:cNvPr id="3" name="Oval 2"/>
          <p:cNvSpPr/>
          <p:nvPr/>
        </p:nvSpPr>
        <p:spPr>
          <a:xfrm>
            <a:off x="1353784" y="3075709"/>
            <a:ext cx="1128156" cy="10450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66.3% </a:t>
            </a:r>
            <a:endParaRPr lang="en-CA" sz="1600" b="1" dirty="0">
              <a:solidFill>
                <a:srgbClr val="FFFFFF"/>
              </a:solidFill>
            </a:endParaRPr>
          </a:p>
        </p:txBody>
      </p:sp>
      <p:sp>
        <p:nvSpPr>
          <p:cNvPr id="4" name="Oval 3"/>
          <p:cNvSpPr/>
          <p:nvPr/>
        </p:nvSpPr>
        <p:spPr>
          <a:xfrm>
            <a:off x="3906979" y="3075709"/>
            <a:ext cx="1128156" cy="10450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66%</a:t>
            </a:r>
            <a:endParaRPr lang="en-CA" sz="1600" b="1" dirty="0">
              <a:solidFill>
                <a:srgbClr val="FFFFFF"/>
              </a:solidFill>
            </a:endParaRPr>
          </a:p>
        </p:txBody>
      </p:sp>
      <p:sp>
        <p:nvSpPr>
          <p:cNvPr id="5" name="Oval 4"/>
          <p:cNvSpPr/>
          <p:nvPr/>
        </p:nvSpPr>
        <p:spPr>
          <a:xfrm>
            <a:off x="6460174" y="3075709"/>
            <a:ext cx="1128156" cy="10450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65.8%</a:t>
            </a:r>
            <a:endParaRPr lang="en-CA" sz="1600" b="1" dirty="0">
              <a:solidFill>
                <a:srgbClr val="FFFFFF"/>
              </a:solidFill>
            </a:endParaRPr>
          </a:p>
        </p:txBody>
      </p:sp>
      <p:sp>
        <p:nvSpPr>
          <p:cNvPr id="6" name="Rectangle 5"/>
          <p:cNvSpPr/>
          <p:nvPr/>
        </p:nvSpPr>
        <p:spPr>
          <a:xfrm>
            <a:off x="1015337" y="2232560"/>
            <a:ext cx="1800000" cy="36694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200" b="1" dirty="0" smtClean="0">
                <a:solidFill>
                  <a:srgbClr val="333333"/>
                </a:solidFill>
              </a:rPr>
              <a:t>Business Satisfaction</a:t>
            </a:r>
          </a:p>
          <a:p>
            <a:pPr algn="ctr"/>
            <a:r>
              <a:rPr lang="en-CA" sz="1200" b="1" dirty="0" smtClean="0">
                <a:solidFill>
                  <a:srgbClr val="29475F"/>
                </a:solidFill>
              </a:rPr>
              <a:t>Analytical Capability</a:t>
            </a: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r>
              <a:rPr lang="en-CA" sz="1200" b="1" dirty="0" smtClean="0">
                <a:solidFill>
                  <a:srgbClr val="333333"/>
                </a:solidFill>
              </a:rPr>
              <a:t>Rank out of 12</a:t>
            </a:r>
          </a:p>
          <a:p>
            <a:pPr algn="ctr"/>
            <a:endParaRPr lang="en-CA" sz="1200" b="1" dirty="0" smtClean="0">
              <a:solidFill>
                <a:srgbClr val="29475F"/>
              </a:solidFill>
            </a:endParaRPr>
          </a:p>
          <a:p>
            <a:pPr algn="ctr"/>
            <a:endParaRPr lang="en-CA" sz="1200" b="1" dirty="0" smtClean="0">
              <a:solidFill>
                <a:srgbClr val="29475F"/>
              </a:solidFill>
            </a:endParaRPr>
          </a:p>
          <a:p>
            <a:pPr algn="ctr"/>
            <a:endParaRPr lang="en-CA" sz="1200" b="1" dirty="0">
              <a:solidFill>
                <a:srgbClr val="333333"/>
              </a:solidFill>
            </a:endParaRPr>
          </a:p>
        </p:txBody>
      </p:sp>
      <p:sp>
        <p:nvSpPr>
          <p:cNvPr id="7" name="Rectangle 6"/>
          <p:cNvSpPr/>
          <p:nvPr/>
        </p:nvSpPr>
        <p:spPr>
          <a:xfrm>
            <a:off x="3568532" y="2232560"/>
            <a:ext cx="1800000" cy="36694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200" b="1" dirty="0">
                <a:solidFill>
                  <a:srgbClr val="333333"/>
                </a:solidFill>
              </a:rPr>
              <a:t>Business Satisfaction</a:t>
            </a:r>
          </a:p>
          <a:p>
            <a:pPr algn="ctr"/>
            <a:r>
              <a:rPr lang="en-CA" sz="1200" b="1" dirty="0" smtClean="0">
                <a:solidFill>
                  <a:srgbClr val="29475F"/>
                </a:solidFill>
              </a:rPr>
              <a:t>IT Innovation &amp; Leadership</a:t>
            </a: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r>
              <a:rPr lang="en-CA" sz="1200" b="1" dirty="0">
                <a:solidFill>
                  <a:srgbClr val="333333"/>
                </a:solidFill>
              </a:rPr>
              <a:t>Rank out of 12</a:t>
            </a:r>
          </a:p>
          <a:p>
            <a:pPr algn="ctr"/>
            <a:endParaRPr lang="en-CA" sz="1200" b="1" dirty="0">
              <a:solidFill>
                <a:srgbClr val="29475F"/>
              </a:solidFill>
            </a:endParaRPr>
          </a:p>
        </p:txBody>
      </p:sp>
      <p:sp>
        <p:nvSpPr>
          <p:cNvPr id="8" name="Rectangle 7"/>
          <p:cNvSpPr/>
          <p:nvPr/>
        </p:nvSpPr>
        <p:spPr>
          <a:xfrm>
            <a:off x="6124696" y="2232560"/>
            <a:ext cx="1800000" cy="36694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200" b="1" dirty="0">
                <a:solidFill>
                  <a:srgbClr val="333333"/>
                </a:solidFill>
              </a:rPr>
              <a:t>Business Satisfaction</a:t>
            </a:r>
          </a:p>
          <a:p>
            <a:pPr algn="ctr"/>
            <a:r>
              <a:rPr lang="en-CA" sz="1200" b="1" dirty="0" smtClean="0">
                <a:solidFill>
                  <a:srgbClr val="29475F"/>
                </a:solidFill>
              </a:rPr>
              <a:t>Client-Facing Technology</a:t>
            </a: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endParaRPr lang="en-CA" sz="1200" b="1" dirty="0">
              <a:solidFill>
                <a:srgbClr val="29475F"/>
              </a:solidFill>
            </a:endParaRPr>
          </a:p>
          <a:p>
            <a:pPr algn="ctr"/>
            <a:endParaRPr lang="en-CA" sz="1200" b="1" dirty="0" smtClean="0">
              <a:solidFill>
                <a:srgbClr val="29475F"/>
              </a:solidFill>
            </a:endParaRPr>
          </a:p>
          <a:p>
            <a:pPr algn="ctr"/>
            <a:r>
              <a:rPr lang="en-CA" sz="1200" b="1" dirty="0">
                <a:solidFill>
                  <a:srgbClr val="333333"/>
                </a:solidFill>
              </a:rPr>
              <a:t>Rank out of 12</a:t>
            </a:r>
          </a:p>
          <a:p>
            <a:pPr algn="ctr"/>
            <a:endParaRPr lang="en-CA" sz="1200" b="1" dirty="0">
              <a:solidFill>
                <a:srgbClr val="29475F"/>
              </a:solidFill>
            </a:endParaRPr>
          </a:p>
        </p:txBody>
      </p:sp>
      <p:sp>
        <p:nvSpPr>
          <p:cNvPr id="9" name="Oval 8"/>
          <p:cNvSpPr/>
          <p:nvPr/>
        </p:nvSpPr>
        <p:spPr>
          <a:xfrm>
            <a:off x="1353784" y="4697308"/>
            <a:ext cx="1128156" cy="104502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10</a:t>
            </a:r>
            <a:r>
              <a:rPr lang="en-CA" sz="1600" b="1" baseline="30000" dirty="0" smtClean="0">
                <a:solidFill>
                  <a:srgbClr val="FFFFFF"/>
                </a:solidFill>
              </a:rPr>
              <a:t>th</a:t>
            </a:r>
            <a:r>
              <a:rPr lang="en-CA" sz="1600" b="1" dirty="0" smtClean="0">
                <a:solidFill>
                  <a:srgbClr val="FFFFFF"/>
                </a:solidFill>
              </a:rPr>
              <a:t> </a:t>
            </a:r>
            <a:endParaRPr lang="en-CA" sz="1600" b="1" dirty="0">
              <a:solidFill>
                <a:srgbClr val="FFFFFF"/>
              </a:solidFill>
            </a:endParaRPr>
          </a:p>
        </p:txBody>
      </p:sp>
      <p:sp>
        <p:nvSpPr>
          <p:cNvPr id="10" name="Oval 9"/>
          <p:cNvSpPr/>
          <p:nvPr/>
        </p:nvSpPr>
        <p:spPr>
          <a:xfrm>
            <a:off x="3906979" y="4697308"/>
            <a:ext cx="1128156" cy="104502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11</a:t>
            </a:r>
            <a:r>
              <a:rPr lang="en-CA" sz="1600" b="1" baseline="30000" dirty="0" smtClean="0">
                <a:solidFill>
                  <a:srgbClr val="FFFFFF"/>
                </a:solidFill>
              </a:rPr>
              <a:t>th</a:t>
            </a:r>
            <a:r>
              <a:rPr lang="en-CA" sz="1600" b="1" dirty="0" smtClean="0">
                <a:solidFill>
                  <a:srgbClr val="FFFFFF"/>
                </a:solidFill>
              </a:rPr>
              <a:t> </a:t>
            </a:r>
            <a:endParaRPr lang="en-CA" sz="1600" b="1" dirty="0">
              <a:solidFill>
                <a:srgbClr val="FFFFFF"/>
              </a:solidFill>
            </a:endParaRPr>
          </a:p>
        </p:txBody>
      </p:sp>
      <p:sp>
        <p:nvSpPr>
          <p:cNvPr id="11" name="Oval 10"/>
          <p:cNvSpPr/>
          <p:nvPr/>
        </p:nvSpPr>
        <p:spPr>
          <a:xfrm>
            <a:off x="6460174" y="4697308"/>
            <a:ext cx="1128156" cy="104502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smtClean="0">
                <a:solidFill>
                  <a:srgbClr val="FFFFFF"/>
                </a:solidFill>
              </a:rPr>
              <a:t>12</a:t>
            </a:r>
            <a:r>
              <a:rPr lang="en-CA" sz="1600" b="1" baseline="30000" dirty="0" smtClean="0">
                <a:solidFill>
                  <a:srgbClr val="FFFFFF"/>
                </a:solidFill>
              </a:rPr>
              <a:t>th</a:t>
            </a:r>
            <a:r>
              <a:rPr lang="en-CA" sz="1600" b="1" dirty="0" smtClean="0">
                <a:solidFill>
                  <a:srgbClr val="FFFFFF"/>
                </a:solidFill>
              </a:rPr>
              <a:t> </a:t>
            </a:r>
            <a:endParaRPr lang="en-CA" sz="1600" b="1" dirty="0">
              <a:solidFill>
                <a:srgbClr val="FFFFFF"/>
              </a:solidFill>
            </a:endParaRPr>
          </a:p>
        </p:txBody>
      </p:sp>
      <p:sp>
        <p:nvSpPr>
          <p:cNvPr id="12" name="TextBox 11"/>
          <p:cNvSpPr txBox="1"/>
          <p:nvPr/>
        </p:nvSpPr>
        <p:spPr>
          <a:xfrm>
            <a:off x="257174" y="6061450"/>
            <a:ext cx="6770670" cy="246221"/>
          </a:xfrm>
          <a:prstGeom prst="rect">
            <a:avLst/>
          </a:prstGeom>
        </p:spPr>
        <p:txBody>
          <a:bodyPr wrap="square" rtlCol="0">
            <a:spAutoFit/>
          </a:bodyPr>
          <a:lstStyle/>
          <a:p>
            <a:r>
              <a:rPr lang="en-CA" sz="1000" dirty="0" smtClean="0">
                <a:solidFill>
                  <a:srgbClr val="333333"/>
                </a:solidFill>
              </a:rPr>
              <a:t>Source: Info-Tech Research Group, CIO Business Vision Diagnostic; </a:t>
            </a:r>
            <a:r>
              <a:rPr lang="en-CA" sz="1000" i="1" dirty="0" smtClean="0">
                <a:solidFill>
                  <a:srgbClr val="333333"/>
                </a:solidFill>
              </a:rPr>
              <a:t>N=313 </a:t>
            </a:r>
          </a:p>
        </p:txBody>
      </p:sp>
      <p:sp>
        <p:nvSpPr>
          <p:cNvPr id="13" name="TextBox 12"/>
          <p:cNvSpPr txBox="1"/>
          <p:nvPr/>
        </p:nvSpPr>
        <p:spPr>
          <a:xfrm>
            <a:off x="320727" y="1292889"/>
            <a:ext cx="8502546" cy="646331"/>
          </a:xfrm>
          <a:prstGeom prst="rect">
            <a:avLst/>
          </a:prstGeom>
          <a:solidFill>
            <a:schemeClr val="accent3">
              <a:lumMod val="40000"/>
              <a:lumOff val="60000"/>
            </a:schemeClr>
          </a:solidFill>
        </p:spPr>
        <p:txBody>
          <a:bodyPr wrap="square" rtlCol="0">
            <a:spAutoFit/>
          </a:bodyPr>
          <a:lstStyle/>
          <a:p>
            <a:r>
              <a:rPr lang="en-CA" sz="1200" dirty="0" smtClean="0">
                <a:solidFill>
                  <a:srgbClr val="333333"/>
                </a:solidFill>
              </a:rPr>
              <a:t>When it comes to digitally enabled IT capabilities, IT organizations fall short of business expectations. Business stakeholders rank their satisfaction with IT’s ability to deliver analytical capabilities, innovation &amp; leadership, and client-facing technology as the worst compared to other IT-enabled capabilities and services.</a:t>
            </a:r>
          </a:p>
        </p:txBody>
      </p:sp>
    </p:spTree>
    <p:extLst>
      <p:ext uri="{BB962C8B-B14F-4D97-AF65-F5344CB8AC3E}">
        <p14:creationId xmlns:p14="http://schemas.microsoft.com/office/powerpoint/2010/main" val="346027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well-executed digital strategy that delivers on a concrete roadmap fulfills the innovation mandate for IT</a:t>
            </a:r>
            <a:endParaRPr lang="en-CA" dirty="0"/>
          </a:p>
        </p:txBody>
      </p:sp>
      <p:graphicFrame>
        <p:nvGraphicFramePr>
          <p:cNvPr id="6" name="Chart 5"/>
          <p:cNvGraphicFramePr/>
          <p:nvPr>
            <p:extLst>
              <p:ext uri="{D42A27DB-BD31-4B8C-83A1-F6EECF244321}">
                <p14:modId xmlns:p14="http://schemas.microsoft.com/office/powerpoint/2010/main" val="159422587"/>
              </p:ext>
            </p:extLst>
          </p:nvPr>
        </p:nvGraphicFramePr>
        <p:xfrm>
          <a:off x="257174" y="1133475"/>
          <a:ext cx="8547778" cy="4402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863827" y="5818122"/>
            <a:ext cx="5406817" cy="246221"/>
          </a:xfrm>
          <a:prstGeom prst="rect">
            <a:avLst/>
          </a:prstGeom>
        </p:spPr>
        <p:txBody>
          <a:bodyPr wrap="square" rtlCol="0">
            <a:spAutoFit/>
          </a:bodyPr>
          <a:lstStyle/>
          <a:p>
            <a:r>
              <a:rPr lang="en-CA" sz="1000" dirty="0" smtClean="0">
                <a:solidFill>
                  <a:srgbClr val="333333"/>
                </a:solidFill>
              </a:rPr>
              <a:t>Adapted from: Harvard Business Review and Red Hat: Driving Digital Transformation, 2015 </a:t>
            </a:r>
          </a:p>
        </p:txBody>
      </p:sp>
    </p:spTree>
    <p:extLst>
      <p:ext uri="{BB962C8B-B14F-4D97-AF65-F5344CB8AC3E}">
        <p14:creationId xmlns:p14="http://schemas.microsoft.com/office/powerpoint/2010/main" val="3568240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64919"/>
            <a:ext cx="8620125" cy="877887"/>
          </a:xfrm>
        </p:spPr>
        <p:txBody>
          <a:bodyPr/>
          <a:lstStyle/>
          <a:p>
            <a:pPr lvl="0"/>
            <a:r>
              <a:rPr lang="en-US" dirty="0"/>
              <a:t>Take advantage of emerging technologies and modern enterprise applications to </a:t>
            </a:r>
            <a:r>
              <a:rPr lang="en-US" dirty="0" smtClean="0"/>
              <a:t>realize digital strategy goals</a:t>
            </a:r>
            <a:endParaRPr lang="en-CA" dirty="0"/>
          </a:p>
        </p:txBody>
      </p:sp>
      <p:graphicFrame>
        <p:nvGraphicFramePr>
          <p:cNvPr id="14" name="Table 4"/>
          <p:cNvGraphicFramePr>
            <a:graphicFrameLocks noGrp="1"/>
          </p:cNvGraphicFramePr>
          <p:nvPr>
            <p:extLst>
              <p:ext uri="{D42A27DB-BD31-4B8C-83A1-F6EECF244321}">
                <p14:modId xmlns:p14="http://schemas.microsoft.com/office/powerpoint/2010/main" val="3942023063"/>
              </p:ext>
            </p:extLst>
          </p:nvPr>
        </p:nvGraphicFramePr>
        <p:xfrm>
          <a:off x="319523" y="2255626"/>
          <a:ext cx="8504954" cy="3858900"/>
        </p:xfrm>
        <a:graphic>
          <a:graphicData uri="http://schemas.openxmlformats.org/drawingml/2006/table">
            <a:tbl>
              <a:tblPr firstRow="1" bandRow="1">
                <a:tableStyleId>{5C22544A-7EE6-4342-B048-85BDC9FD1C3A}</a:tableStyleId>
              </a:tblPr>
              <a:tblGrid>
                <a:gridCol w="5628790"/>
                <a:gridCol w="2876164"/>
              </a:tblGrid>
              <a:tr h="285294">
                <a:tc>
                  <a:txBody>
                    <a:bodyPr/>
                    <a:lstStyle/>
                    <a:p>
                      <a:pPr algn="ctr"/>
                      <a:r>
                        <a:rPr lang="en-CA" sz="1200" dirty="0" smtClean="0"/>
                        <a:t>Application</a:t>
                      </a:r>
                      <a:r>
                        <a:rPr lang="en-CA" sz="1200" baseline="0" dirty="0" smtClean="0"/>
                        <a:t> and Technology Trends Impacting Digital Strategy</a:t>
                      </a:r>
                      <a:endParaRPr lang="en-CA" sz="1200" dirty="0"/>
                    </a:p>
                  </a:txBody>
                  <a:tcPr>
                    <a:solidFill>
                      <a:srgbClr val="D9A210"/>
                    </a:solidFill>
                  </a:tcPr>
                </a:tc>
                <a:tc>
                  <a:txBody>
                    <a:bodyPr/>
                    <a:lstStyle/>
                    <a:p>
                      <a:pPr algn="ctr"/>
                      <a:r>
                        <a:rPr lang="en-CA" sz="1200" dirty="0" smtClean="0"/>
                        <a:t>Related Enterprise Applications</a:t>
                      </a:r>
                      <a:endParaRPr lang="en-CA" sz="1200" dirty="0"/>
                    </a:p>
                  </a:txBody>
                  <a:tcPr>
                    <a:solidFill>
                      <a:srgbClr val="D9A210"/>
                    </a:solidFill>
                  </a:tcPr>
                </a:tc>
              </a:tr>
              <a:tr h="486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t>Channel Proliferation:</a:t>
                      </a:r>
                      <a:r>
                        <a:rPr lang="en-CA" sz="1200" dirty="0" smtClean="0"/>
                        <a:t> The</a:t>
                      </a:r>
                      <a:r>
                        <a:rPr lang="en-CA" sz="1200" baseline="0" dirty="0" smtClean="0"/>
                        <a:t> number of channels available for customer interaction continues to grow, and now includes mobile applications, social media, live chat, and text-based messaging services like WhatsApp.</a:t>
                      </a:r>
                      <a:endParaRPr lang="en-CA" sz="1200" dirty="0" smtClean="0"/>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1" u="none" dirty="0" smtClean="0"/>
                        <a:t>Customer Relationship Management Suites, Marketing Management</a:t>
                      </a:r>
                      <a:r>
                        <a:rPr lang="en-CA" sz="1200" b="1" u="none" baseline="0" dirty="0" smtClean="0"/>
                        <a:t> Suites, Social Media and Text Management Platforms</a:t>
                      </a:r>
                      <a:endParaRPr lang="en-CA" sz="1200" dirty="0"/>
                    </a:p>
                  </a:txBody>
                  <a:tcPr anchor="ctr"/>
                </a:tc>
              </a:tr>
              <a:tr h="486600">
                <a:tc>
                  <a:txBody>
                    <a:bodyPr/>
                    <a:lstStyle/>
                    <a:p>
                      <a:r>
                        <a:rPr lang="en-CA" sz="1200" b="1" dirty="0" smtClean="0"/>
                        <a:t>Mobile Enablement:</a:t>
                      </a:r>
                      <a:r>
                        <a:rPr lang="en-CA" sz="1200" dirty="0" smtClean="0"/>
                        <a:t> Only</a:t>
                      </a:r>
                      <a:r>
                        <a:rPr lang="en-CA" sz="1200" baseline="0" dirty="0" smtClean="0"/>
                        <a:t> five years ago, mobile enablement was a “nice to have” for many enterprise applications – it’s now considered table stakes, and major application vendors often position their offerings as “mobile first” to support remote employees and distributed workforces. </a:t>
                      </a:r>
                      <a:endParaRPr lang="en-CA" sz="1200" dirty="0"/>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1" u="none" dirty="0" smtClean="0"/>
                        <a:t>Mobile Development Platforms, File</a:t>
                      </a:r>
                      <a:r>
                        <a:rPr lang="en-CA" sz="1200" b="1" u="none" baseline="0" dirty="0" smtClean="0"/>
                        <a:t> Sharing Solutions, Enterprise Content Management Suites</a:t>
                      </a:r>
                      <a:endParaRPr lang="en-US" sz="1200" b="1" u="none" dirty="0" smtClean="0"/>
                    </a:p>
                  </a:txBody>
                  <a:tcPr anchor="ctr"/>
                </a:tc>
              </a:tr>
              <a:tr h="6238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t>Artificial Intelligence</a:t>
                      </a:r>
                      <a:r>
                        <a:rPr lang="en-CA" sz="1200" b="1" baseline="0" dirty="0" smtClean="0"/>
                        <a:t> and Machine Learning</a:t>
                      </a:r>
                      <a:r>
                        <a:rPr lang="en-CA" sz="1200" b="1" dirty="0" smtClean="0"/>
                        <a:t>: </a:t>
                      </a:r>
                      <a:r>
                        <a:rPr lang="en-CA" sz="1200" dirty="0" smtClean="0"/>
                        <a:t>Once the domain</a:t>
                      </a:r>
                      <a:r>
                        <a:rPr lang="en-CA" sz="1200" baseline="0" dirty="0" smtClean="0"/>
                        <a:t> of science fiction, advances in processing power and machine learning algorithms now permit applications to make complex predictive recommendations based on enormous training data sets.</a:t>
                      </a:r>
                      <a:endParaRPr lang="en-CA" sz="1200" dirty="0" smtClean="0"/>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1" u="none" dirty="0" smtClean="0"/>
                        <a:t>Customer Relations</a:t>
                      </a:r>
                      <a:r>
                        <a:rPr lang="en-CA" sz="1200" b="1" u="none" baseline="0" dirty="0" smtClean="0"/>
                        <a:t>hip Management Suites, Customer Intelligence Platforms, Enterprise Resource Management Suites</a:t>
                      </a:r>
                      <a:endParaRPr lang="en-US" sz="1200" b="1" u="none" dirty="0" smtClean="0"/>
                    </a:p>
                  </a:txBody>
                  <a:tcPr anchor="ctr"/>
                </a:tc>
              </a:tr>
              <a:tr h="6238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t>Blockchain: </a:t>
                      </a:r>
                      <a:r>
                        <a:rPr lang="en-CA" sz="1200" dirty="0" smtClean="0"/>
                        <a:t>While use cases in cryptocurrency are well</a:t>
                      </a:r>
                      <a:r>
                        <a:rPr lang="en-CA" sz="1200" baseline="0" dirty="0" smtClean="0"/>
                        <a:t> </a:t>
                      </a:r>
                      <a:r>
                        <a:rPr lang="en-CA" sz="1200" dirty="0" smtClean="0"/>
                        <a:t>established, applications vendors are experimenting with how blockchain can be used to enable better functionality (for example, in contract execution). </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1" u="none" dirty="0" smtClean="0"/>
                        <a:t>Contract Management Systems</a:t>
                      </a:r>
                      <a:endParaRPr lang="en-US" sz="1200" b="1" u="none" dirty="0" smtClean="0"/>
                    </a:p>
                  </a:txBody>
                  <a:tcPr anchor="ctr"/>
                </a:tc>
              </a:tr>
              <a:tr h="464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t>SaaS</a:t>
                      </a:r>
                      <a:r>
                        <a:rPr lang="en-CA" sz="1200" b="1" baseline="0" dirty="0" smtClean="0"/>
                        <a:t> Deployment</a:t>
                      </a:r>
                      <a:r>
                        <a:rPr lang="en-CA" sz="1200" b="1" dirty="0" smtClean="0"/>
                        <a:t>: </a:t>
                      </a:r>
                      <a:r>
                        <a:rPr lang="en-CA" sz="1200" dirty="0" smtClean="0"/>
                        <a:t>The majority of enterprise applications can now be procured as a</a:t>
                      </a:r>
                      <a:r>
                        <a:rPr lang="en-CA" sz="1200" baseline="0" dirty="0" smtClean="0"/>
                        <a:t> subscription service, rather than traditional perpetual licensing. </a:t>
                      </a:r>
                      <a:endParaRPr lang="en-CA" sz="1200" dirty="0" smtClean="0"/>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1" u="none" dirty="0" smtClean="0"/>
                        <a:t>All Major Enterprise Applications</a:t>
                      </a:r>
                      <a:endParaRPr lang="en-US" sz="1200" b="1" u="none" dirty="0" smtClean="0"/>
                    </a:p>
                  </a:txBody>
                  <a:tcPr anchor="ctr"/>
                </a:tc>
              </a:tr>
            </a:tbl>
          </a:graphicData>
        </a:graphic>
      </p:graphicFrame>
      <p:sp>
        <p:nvSpPr>
          <p:cNvPr id="6" name="TextBox 5"/>
          <p:cNvSpPr txBox="1"/>
          <p:nvPr/>
        </p:nvSpPr>
        <p:spPr>
          <a:xfrm>
            <a:off x="320727" y="1377018"/>
            <a:ext cx="8502546" cy="738664"/>
          </a:xfrm>
          <a:prstGeom prst="rect">
            <a:avLst/>
          </a:prstGeom>
          <a:solidFill>
            <a:schemeClr val="accent3">
              <a:lumMod val="40000"/>
              <a:lumOff val="60000"/>
            </a:schemeClr>
          </a:solidFill>
        </p:spPr>
        <p:txBody>
          <a:bodyPr wrap="square" rtlCol="0">
            <a:spAutoFit/>
          </a:bodyPr>
          <a:lstStyle/>
          <a:p>
            <a:r>
              <a:rPr lang="en-CA" sz="1400" b="1" dirty="0" smtClean="0">
                <a:solidFill>
                  <a:srgbClr val="333333"/>
                </a:solidFill>
              </a:rPr>
              <a:t>Digital transformation is being enabled by the rise of new application capabilities and rapidly evolving technologies. A variety of trends are moving out of the conceptual realm and into the mainstream, and dramatically improving the value offered by modern enterprise applications. </a:t>
            </a:r>
          </a:p>
        </p:txBody>
      </p:sp>
    </p:spTree>
    <p:extLst>
      <p:ext uri="{BB962C8B-B14F-4D97-AF65-F5344CB8AC3E}">
        <p14:creationId xmlns:p14="http://schemas.microsoft.com/office/powerpoint/2010/main" val="8157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Follow</a:t>
            </a:r>
            <a:r>
              <a:rPr lang="en-CA"/>
              <a:t> Info-Tech’s methodology to create a structured approach to executing on the </a:t>
            </a:r>
            <a:r>
              <a:rPr lang="en-CA" smtClean="0"/>
              <a:t>digital strategy</a:t>
            </a:r>
            <a:endParaRPr lang="en-CA" dirty="0"/>
          </a:p>
        </p:txBody>
      </p:sp>
      <p:sp>
        <p:nvSpPr>
          <p:cNvPr id="10" name="TextBox 9"/>
          <p:cNvSpPr txBox="1"/>
          <p:nvPr/>
        </p:nvSpPr>
        <p:spPr>
          <a:xfrm>
            <a:off x="320727" y="1237514"/>
            <a:ext cx="8502546" cy="1538883"/>
          </a:xfrm>
          <a:prstGeom prst="rect">
            <a:avLst/>
          </a:prstGeom>
          <a:solidFill>
            <a:schemeClr val="accent2">
              <a:lumMod val="20000"/>
              <a:lumOff val="80000"/>
            </a:schemeClr>
          </a:solidFill>
        </p:spPr>
        <p:txBody>
          <a:bodyPr wrap="square" rtlCol="0">
            <a:spAutoFit/>
          </a:bodyPr>
          <a:lstStyle/>
          <a:p>
            <a:pPr>
              <a:spcBef>
                <a:spcPts val="600"/>
              </a:spcBef>
              <a:spcAft>
                <a:spcPts val="600"/>
              </a:spcAft>
            </a:pPr>
            <a:r>
              <a:rPr lang="en-CA" sz="1400" b="1" dirty="0" smtClean="0">
                <a:solidFill>
                  <a:srgbClr val="333333"/>
                </a:solidFill>
              </a:rPr>
              <a:t>Organizations typically invest three to six months building a formal digital strategy, but this work often ends up going to waste because the strategy sits on a shelf. It falls on IT to translate the formal digital strategy into a series of concrete application initiatives in order to create value.</a:t>
            </a:r>
          </a:p>
          <a:p>
            <a:pPr>
              <a:spcBef>
                <a:spcPts val="600"/>
              </a:spcBef>
              <a:spcAft>
                <a:spcPts val="600"/>
              </a:spcAft>
            </a:pPr>
            <a:r>
              <a:rPr lang="en-CA" sz="1400" dirty="0" smtClean="0">
                <a:solidFill>
                  <a:srgbClr val="333333"/>
                </a:solidFill>
              </a:rPr>
              <a:t>This blueprint will enable technology leaders to look for key IT drivers in the digital strategy, understand top-level application categories that enable digital, and build an agile application roadmap of digital projects to realize the organization’s vision for digital transformation.</a:t>
            </a:r>
          </a:p>
        </p:txBody>
      </p:sp>
      <p:sp>
        <p:nvSpPr>
          <p:cNvPr id="11" name="Right Brace 10"/>
          <p:cNvSpPr/>
          <p:nvPr/>
        </p:nvSpPr>
        <p:spPr>
          <a:xfrm>
            <a:off x="4965894" y="3186249"/>
            <a:ext cx="773723" cy="5978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333333"/>
              </a:solidFill>
            </a:endParaRPr>
          </a:p>
        </p:txBody>
      </p:sp>
      <p:sp>
        <p:nvSpPr>
          <p:cNvPr id="12" name="Right Brace 11"/>
          <p:cNvSpPr/>
          <p:nvPr/>
        </p:nvSpPr>
        <p:spPr>
          <a:xfrm>
            <a:off x="4965894" y="3853493"/>
            <a:ext cx="773723" cy="19704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333333"/>
              </a:solidFill>
            </a:endParaRPr>
          </a:p>
        </p:txBody>
      </p:sp>
      <p:sp>
        <p:nvSpPr>
          <p:cNvPr id="13" name="Rectangle 12"/>
          <p:cNvSpPr/>
          <p:nvPr/>
        </p:nvSpPr>
        <p:spPr>
          <a:xfrm>
            <a:off x="5739617" y="3186249"/>
            <a:ext cx="2740129" cy="597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333333"/>
                </a:solidFill>
              </a:rPr>
              <a:t>First, the </a:t>
            </a:r>
            <a:r>
              <a:rPr lang="en-CA" sz="1200" b="1" dirty="0" smtClean="0">
                <a:solidFill>
                  <a:srgbClr val="3E85BE"/>
                </a:solidFill>
              </a:rPr>
              <a:t>business</a:t>
            </a:r>
            <a:r>
              <a:rPr lang="en-CA" sz="1200" b="1" dirty="0" smtClean="0">
                <a:solidFill>
                  <a:srgbClr val="333333"/>
                </a:solidFill>
              </a:rPr>
              <a:t> must </a:t>
            </a:r>
            <a:r>
              <a:rPr lang="en-CA" sz="1200" b="1" dirty="0" smtClean="0">
                <a:solidFill>
                  <a:srgbClr val="333333"/>
                </a:solidFill>
                <a:hlinkClick r:id="rId3"/>
              </a:rPr>
              <a:t>create the formal strategy</a:t>
            </a:r>
            <a:r>
              <a:rPr lang="en-CA" sz="1200" b="1" dirty="0" smtClean="0">
                <a:solidFill>
                  <a:srgbClr val="333333"/>
                </a:solidFill>
              </a:rPr>
              <a:t> for digital transformation.</a:t>
            </a:r>
            <a:endParaRPr lang="en-CA" sz="1200" b="1" dirty="0">
              <a:solidFill>
                <a:srgbClr val="333333"/>
              </a:solidFill>
            </a:endParaRPr>
          </a:p>
        </p:txBody>
      </p:sp>
      <p:sp>
        <p:nvSpPr>
          <p:cNvPr id="14" name="Rectangle 13"/>
          <p:cNvSpPr/>
          <p:nvPr/>
        </p:nvSpPr>
        <p:spPr>
          <a:xfrm>
            <a:off x="5739617" y="3853493"/>
            <a:ext cx="2740129" cy="1970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rgbClr val="333333"/>
                </a:solidFill>
              </a:rPr>
              <a:t>Next, it is up to </a:t>
            </a:r>
            <a:r>
              <a:rPr lang="en-CA" sz="1200" b="1" dirty="0" smtClean="0">
                <a:solidFill>
                  <a:srgbClr val="A37A0C"/>
                </a:solidFill>
              </a:rPr>
              <a:t>IT</a:t>
            </a:r>
            <a:r>
              <a:rPr lang="en-CA" sz="1200" b="1" dirty="0" smtClean="0">
                <a:solidFill>
                  <a:srgbClr val="333333"/>
                </a:solidFill>
              </a:rPr>
              <a:t> to interpret the strategy, review application categories and capabilities, associate them with the digital strategy, and create an alignment roadmap for projects that will realize the objectives for digital transformation.</a:t>
            </a:r>
          </a:p>
        </p:txBody>
      </p:sp>
      <p:grpSp>
        <p:nvGrpSpPr>
          <p:cNvPr id="15" name="Group 14"/>
          <p:cNvGrpSpPr/>
          <p:nvPr/>
        </p:nvGrpSpPr>
        <p:grpSpPr>
          <a:xfrm>
            <a:off x="683245" y="3176188"/>
            <a:ext cx="4170108" cy="592038"/>
            <a:chOff x="521263" y="1219299"/>
            <a:chExt cx="4170108" cy="592038"/>
          </a:xfrm>
          <a:solidFill>
            <a:schemeClr val="accent3">
              <a:lumMod val="75000"/>
            </a:schemeClr>
          </a:solidFill>
        </p:grpSpPr>
        <p:sp>
          <p:nvSpPr>
            <p:cNvPr id="16" name="Rounded Rectangle 15"/>
            <p:cNvSpPr/>
            <p:nvPr/>
          </p:nvSpPr>
          <p:spPr>
            <a:xfrm>
              <a:off x="521263" y="1219299"/>
              <a:ext cx="4170108" cy="592038"/>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538603" y="1236639"/>
              <a:ext cx="4135428" cy="5573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algn="ctr" defTabSz="444500">
                <a:lnSpc>
                  <a:spcPct val="90000"/>
                </a:lnSpc>
                <a:spcBef>
                  <a:spcPct val="0"/>
                </a:spcBef>
                <a:spcAft>
                  <a:spcPct val="35000"/>
                </a:spcAft>
              </a:pPr>
              <a:r>
                <a:rPr lang="en-CA" sz="1200" b="1" dirty="0" smtClean="0">
                  <a:solidFill>
                    <a:srgbClr val="FFFFFF"/>
                  </a:solidFill>
                </a:rPr>
                <a:t>Create the Digital Strategy</a:t>
              </a:r>
              <a:endParaRPr lang="en-CA" sz="1200" b="1" dirty="0">
                <a:solidFill>
                  <a:srgbClr val="FFFFFF"/>
                </a:solidFill>
              </a:endParaRPr>
            </a:p>
          </p:txBody>
        </p:sp>
      </p:grpSp>
      <p:grpSp>
        <p:nvGrpSpPr>
          <p:cNvPr id="18" name="Group 17"/>
          <p:cNvGrpSpPr/>
          <p:nvPr/>
        </p:nvGrpSpPr>
        <p:grpSpPr>
          <a:xfrm>
            <a:off x="683245" y="3859309"/>
            <a:ext cx="4170108" cy="592038"/>
            <a:chOff x="521263" y="1902420"/>
            <a:chExt cx="4170108" cy="592038"/>
          </a:xfrm>
          <a:solidFill>
            <a:schemeClr val="accent2"/>
          </a:solidFill>
        </p:grpSpPr>
        <p:sp>
          <p:nvSpPr>
            <p:cNvPr id="19" name="Rounded Rectangle 18"/>
            <p:cNvSpPr/>
            <p:nvPr/>
          </p:nvSpPr>
          <p:spPr>
            <a:xfrm>
              <a:off x="521263" y="1902420"/>
              <a:ext cx="4170108" cy="592038"/>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ounded Rectangle 6"/>
            <p:cNvSpPr/>
            <p:nvPr/>
          </p:nvSpPr>
          <p:spPr>
            <a:xfrm>
              <a:off x="538603" y="1919760"/>
              <a:ext cx="4135428" cy="5573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algn="ctr" defTabSz="444500">
                <a:lnSpc>
                  <a:spcPct val="90000"/>
                </a:lnSpc>
                <a:spcBef>
                  <a:spcPct val="0"/>
                </a:spcBef>
                <a:spcAft>
                  <a:spcPct val="35000"/>
                </a:spcAft>
              </a:pPr>
              <a:r>
                <a:rPr lang="en-CA" sz="1200" b="1" dirty="0" smtClean="0">
                  <a:solidFill>
                    <a:srgbClr val="FFFFFF"/>
                  </a:solidFill>
                </a:rPr>
                <a:t>Parse Digital Strategy for Relevant IT Drivers</a:t>
              </a:r>
              <a:endParaRPr lang="en-CA" sz="1200" b="1" dirty="0">
                <a:solidFill>
                  <a:srgbClr val="FFFFFF"/>
                </a:solidFill>
              </a:endParaRPr>
            </a:p>
          </p:txBody>
        </p:sp>
      </p:grpSp>
      <p:grpSp>
        <p:nvGrpSpPr>
          <p:cNvPr id="21" name="Group 20"/>
          <p:cNvGrpSpPr/>
          <p:nvPr/>
        </p:nvGrpSpPr>
        <p:grpSpPr>
          <a:xfrm>
            <a:off x="683245" y="4542430"/>
            <a:ext cx="4170108" cy="592038"/>
            <a:chOff x="521263" y="2585541"/>
            <a:chExt cx="4170108" cy="592038"/>
          </a:xfrm>
          <a:solidFill>
            <a:schemeClr val="accent2"/>
          </a:solidFill>
        </p:grpSpPr>
        <p:sp>
          <p:nvSpPr>
            <p:cNvPr id="22" name="Rounded Rectangle 21"/>
            <p:cNvSpPr/>
            <p:nvPr/>
          </p:nvSpPr>
          <p:spPr>
            <a:xfrm>
              <a:off x="521263" y="2585541"/>
              <a:ext cx="4170108" cy="592038"/>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ounded Rectangle 8"/>
            <p:cNvSpPr/>
            <p:nvPr/>
          </p:nvSpPr>
          <p:spPr>
            <a:xfrm>
              <a:off x="538603" y="2602881"/>
              <a:ext cx="4135428" cy="5573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algn="ctr" defTabSz="444500">
                <a:lnSpc>
                  <a:spcPct val="90000"/>
                </a:lnSpc>
                <a:spcBef>
                  <a:spcPct val="0"/>
                </a:spcBef>
                <a:spcAft>
                  <a:spcPct val="35000"/>
                </a:spcAft>
              </a:pPr>
              <a:r>
                <a:rPr lang="en-CA" sz="1200" b="1" dirty="0" smtClean="0">
                  <a:solidFill>
                    <a:srgbClr val="FFFFFF"/>
                  </a:solidFill>
                </a:rPr>
                <a:t>Understand Applications and Map to Drivers</a:t>
              </a:r>
              <a:endParaRPr lang="en-CA" sz="1200" b="1" dirty="0">
                <a:solidFill>
                  <a:srgbClr val="FFFFFF"/>
                </a:solidFill>
              </a:endParaRPr>
            </a:p>
          </p:txBody>
        </p:sp>
      </p:grpSp>
      <p:grpSp>
        <p:nvGrpSpPr>
          <p:cNvPr id="24" name="Group 23"/>
          <p:cNvGrpSpPr/>
          <p:nvPr/>
        </p:nvGrpSpPr>
        <p:grpSpPr>
          <a:xfrm>
            <a:off x="683245" y="5225551"/>
            <a:ext cx="4170108" cy="592038"/>
            <a:chOff x="521263" y="3268662"/>
            <a:chExt cx="4170108" cy="592038"/>
          </a:xfrm>
          <a:solidFill>
            <a:schemeClr val="accent2"/>
          </a:solidFill>
        </p:grpSpPr>
        <p:sp>
          <p:nvSpPr>
            <p:cNvPr id="25" name="Rounded Rectangle 24"/>
            <p:cNvSpPr/>
            <p:nvPr/>
          </p:nvSpPr>
          <p:spPr>
            <a:xfrm>
              <a:off x="521263" y="3268662"/>
              <a:ext cx="4170108" cy="592038"/>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ounded Rectangle 10"/>
            <p:cNvSpPr/>
            <p:nvPr/>
          </p:nvSpPr>
          <p:spPr>
            <a:xfrm>
              <a:off x="538603" y="3286002"/>
              <a:ext cx="4135428" cy="55735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5400" tIns="19050" rIns="25400" bIns="19050" numCol="1" spcCol="1270" anchor="ctr" anchorCtr="0">
              <a:noAutofit/>
            </a:bodyPr>
            <a:lstStyle/>
            <a:p>
              <a:pPr algn="ctr" defTabSz="444500">
                <a:lnSpc>
                  <a:spcPct val="90000"/>
                </a:lnSpc>
                <a:spcBef>
                  <a:spcPct val="0"/>
                </a:spcBef>
                <a:spcAft>
                  <a:spcPct val="35000"/>
                </a:spcAft>
              </a:pPr>
              <a:r>
                <a:rPr lang="en-CA" sz="1200" b="1" dirty="0" smtClean="0">
                  <a:solidFill>
                    <a:srgbClr val="FFFFFF"/>
                  </a:solidFill>
                </a:rPr>
                <a:t>Build the Application Roadmap for Digital Transformation</a:t>
              </a:r>
              <a:endParaRPr lang="en-CA" sz="1200" b="1" dirty="0">
                <a:solidFill>
                  <a:srgbClr val="FFFFFF"/>
                </a:solidFill>
              </a:endParaRPr>
            </a:p>
          </p:txBody>
        </p:sp>
      </p:grpSp>
    </p:spTree>
    <p:extLst>
      <p:ext uri="{BB962C8B-B14F-4D97-AF65-F5344CB8AC3E}">
        <p14:creationId xmlns:p14="http://schemas.microsoft.com/office/powerpoint/2010/main" val="1313090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solidFill>
                  <a:srgbClr val="FFFFFF"/>
                </a:solidFill>
              </a:rPr>
              <a:t>A customer-centric digital transformation can generate value for the organization very quickly, if it is well planned and executed </a:t>
            </a:r>
            <a:endParaRPr lang="en-CA" sz="2400" dirty="0">
              <a:solidFill>
                <a:srgbClr val="FFFFFF"/>
              </a:solidFill>
              <a:latin typeface="Georgia"/>
            </a:endParaRPr>
          </a:p>
        </p:txBody>
      </p:sp>
      <p:sp>
        <p:nvSpPr>
          <p:cNvPr id="3" name="Rectangle 3"/>
          <p:cNvSpPr/>
          <p:nvPr/>
        </p:nvSpPr>
        <p:spPr>
          <a:xfrm>
            <a:off x="0" y="1887962"/>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solidFill>
                <a:srgbClr val="FFFFFF"/>
              </a:solidFill>
              <a:latin typeface="Georgia"/>
            </a:endParaRPr>
          </a:p>
        </p:txBody>
      </p:sp>
      <p:sp>
        <p:nvSpPr>
          <p:cNvPr id="4" name="TextBox 3"/>
          <p:cNvSpPr txBox="1"/>
          <p:nvPr/>
        </p:nvSpPr>
        <p:spPr>
          <a:xfrm>
            <a:off x="227373" y="2016272"/>
            <a:ext cx="4656763" cy="4355038"/>
          </a:xfrm>
          <a:prstGeom prst="rect">
            <a:avLst/>
          </a:prstGeom>
        </p:spPr>
        <p:txBody>
          <a:bodyPr wrap="square" rtlCol="0">
            <a:spAutoFit/>
          </a:bodyPr>
          <a:lstStyle/>
          <a:p>
            <a:pPr>
              <a:spcAft>
                <a:spcPts val="600"/>
              </a:spcAft>
            </a:pPr>
            <a:r>
              <a:rPr lang="en-CA" sz="1200" b="1" dirty="0" smtClean="0">
                <a:solidFill>
                  <a:srgbClr val="FFFFFF"/>
                </a:solidFill>
              </a:rPr>
              <a:t>Rise Interactive</a:t>
            </a:r>
            <a:endParaRPr lang="en-CA" sz="1200" b="1" dirty="0">
              <a:solidFill>
                <a:srgbClr val="FFFFFF"/>
              </a:solidFill>
            </a:endParaRPr>
          </a:p>
          <a:p>
            <a:pPr>
              <a:spcAft>
                <a:spcPts val="600"/>
              </a:spcAft>
            </a:pPr>
            <a:r>
              <a:rPr lang="en-CA" sz="1200" dirty="0">
                <a:solidFill>
                  <a:srgbClr val="FFFFFF"/>
                </a:solidFill>
              </a:rPr>
              <a:t>The </a:t>
            </a:r>
            <a:r>
              <a:rPr lang="en-CA" sz="1200" dirty="0" smtClean="0">
                <a:solidFill>
                  <a:srgbClr val="FFFFFF"/>
                </a:solidFill>
              </a:rPr>
              <a:t>company </a:t>
            </a:r>
            <a:r>
              <a:rPr lang="en-CA" sz="1200" dirty="0">
                <a:solidFill>
                  <a:srgbClr val="FFFFFF"/>
                </a:solidFill>
              </a:rPr>
              <a:t>is a </a:t>
            </a:r>
            <a:r>
              <a:rPr lang="en-CA" sz="1200" dirty="0" smtClean="0">
                <a:solidFill>
                  <a:srgbClr val="FFFFFF"/>
                </a:solidFill>
              </a:rPr>
              <a:t>U.S. wide, </a:t>
            </a:r>
            <a:r>
              <a:rPr lang="en-CA" sz="1200" dirty="0">
                <a:solidFill>
                  <a:srgbClr val="FFFFFF"/>
                </a:solidFill>
              </a:rPr>
              <a:t>mall-based specialty retailer of lifestyle sportswear and dresses targeting style-conscious women. The </a:t>
            </a:r>
            <a:r>
              <a:rPr lang="en-CA" sz="1200" dirty="0" smtClean="0">
                <a:solidFill>
                  <a:srgbClr val="FFFFFF"/>
                </a:solidFill>
              </a:rPr>
              <a:t>company’s </a:t>
            </a:r>
            <a:r>
              <a:rPr lang="en-CA" sz="1200" dirty="0">
                <a:solidFill>
                  <a:srgbClr val="FFFFFF"/>
                </a:solidFill>
              </a:rPr>
              <a:t>offerings extend from eveningwear to casual and daytime sports wear. </a:t>
            </a:r>
            <a:r>
              <a:rPr lang="en-CA" sz="1200" dirty="0" smtClean="0">
                <a:solidFill>
                  <a:srgbClr val="FFFFFF"/>
                </a:solidFill>
              </a:rPr>
              <a:t>The company operates </a:t>
            </a:r>
            <a:r>
              <a:rPr lang="en-CA" sz="1200" dirty="0">
                <a:solidFill>
                  <a:srgbClr val="FFFFFF"/>
                </a:solidFill>
              </a:rPr>
              <a:t>286 stores situated in </a:t>
            </a:r>
            <a:r>
              <a:rPr lang="en-CA" sz="1200" dirty="0" smtClean="0">
                <a:solidFill>
                  <a:srgbClr val="FFFFFF"/>
                </a:solidFill>
              </a:rPr>
              <a:t>high-traffic </a:t>
            </a:r>
            <a:r>
              <a:rPr lang="en-CA" sz="1200" dirty="0">
                <a:solidFill>
                  <a:srgbClr val="FFFFFF"/>
                </a:solidFill>
              </a:rPr>
              <a:t>central locations and upscale malls. Areas of operations include 43 states, Puerto </a:t>
            </a:r>
            <a:r>
              <a:rPr lang="en-CA" sz="1200" dirty="0" smtClean="0">
                <a:solidFill>
                  <a:srgbClr val="FFFFFF"/>
                </a:solidFill>
              </a:rPr>
              <a:t>Rico, </a:t>
            </a:r>
            <a:r>
              <a:rPr lang="en-CA" sz="1200" dirty="0">
                <a:solidFill>
                  <a:srgbClr val="FFFFFF"/>
                </a:solidFill>
              </a:rPr>
              <a:t>and </a:t>
            </a:r>
            <a:r>
              <a:rPr lang="en-CA" sz="1200" dirty="0" smtClean="0">
                <a:solidFill>
                  <a:srgbClr val="FFFFFF"/>
                </a:solidFill>
              </a:rPr>
              <a:t>the U.S</a:t>
            </a:r>
            <a:r>
              <a:rPr lang="en-CA" sz="1200" dirty="0">
                <a:solidFill>
                  <a:srgbClr val="FFFFFF"/>
                </a:solidFill>
              </a:rPr>
              <a:t>. Virgin Islands.  </a:t>
            </a:r>
          </a:p>
          <a:p>
            <a:pPr>
              <a:spcBef>
                <a:spcPts val="600"/>
              </a:spcBef>
              <a:spcAft>
                <a:spcPts val="600"/>
              </a:spcAft>
            </a:pPr>
            <a:r>
              <a:rPr lang="en-CA" sz="1200" b="1" dirty="0">
                <a:solidFill>
                  <a:srgbClr val="FFFFFF"/>
                </a:solidFill>
              </a:rPr>
              <a:t>Situation</a:t>
            </a:r>
          </a:p>
          <a:p>
            <a:pPr>
              <a:spcAft>
                <a:spcPts val="600"/>
              </a:spcAft>
            </a:pPr>
            <a:r>
              <a:rPr lang="en-CA" sz="1200" dirty="0">
                <a:solidFill>
                  <a:srgbClr val="FFFFFF"/>
                </a:solidFill>
              </a:rPr>
              <a:t>The </a:t>
            </a:r>
            <a:r>
              <a:rPr lang="en-CA" sz="1200" dirty="0" smtClean="0">
                <a:solidFill>
                  <a:srgbClr val="FFFFFF"/>
                </a:solidFill>
              </a:rPr>
              <a:t>company wanted to </a:t>
            </a:r>
            <a:r>
              <a:rPr lang="en-CA" sz="1200" dirty="0">
                <a:solidFill>
                  <a:srgbClr val="FFFFFF"/>
                </a:solidFill>
              </a:rPr>
              <a:t>launch </a:t>
            </a:r>
            <a:r>
              <a:rPr lang="en-CA" sz="1200" dirty="0" smtClean="0">
                <a:solidFill>
                  <a:srgbClr val="FFFFFF"/>
                </a:solidFill>
              </a:rPr>
              <a:t>its first multi-channel online campaign in </a:t>
            </a:r>
            <a:r>
              <a:rPr lang="en-CA" sz="1200" dirty="0">
                <a:solidFill>
                  <a:srgbClr val="FFFFFF"/>
                </a:solidFill>
              </a:rPr>
              <a:t>order to </a:t>
            </a:r>
            <a:r>
              <a:rPr lang="en-CA" sz="1200" dirty="0" smtClean="0">
                <a:solidFill>
                  <a:srgbClr val="FFFFFF"/>
                </a:solidFill>
              </a:rPr>
              <a:t>meet </a:t>
            </a:r>
            <a:r>
              <a:rPr lang="en-CA" sz="1200" dirty="0">
                <a:solidFill>
                  <a:srgbClr val="FFFFFF"/>
                </a:solidFill>
              </a:rPr>
              <a:t>its goal of maximizing profitability and providing </a:t>
            </a:r>
            <a:r>
              <a:rPr lang="en-CA" sz="1200" dirty="0" smtClean="0">
                <a:solidFill>
                  <a:srgbClr val="FFFFFF"/>
                </a:solidFill>
              </a:rPr>
              <a:t>superior-quality </a:t>
            </a:r>
            <a:r>
              <a:rPr lang="en-CA" sz="1200" dirty="0">
                <a:solidFill>
                  <a:srgbClr val="FFFFFF"/>
                </a:solidFill>
              </a:rPr>
              <a:t>customer service. </a:t>
            </a:r>
          </a:p>
          <a:p>
            <a:pPr>
              <a:spcBef>
                <a:spcPts val="600"/>
              </a:spcBef>
              <a:spcAft>
                <a:spcPts val="600"/>
              </a:spcAft>
            </a:pPr>
            <a:r>
              <a:rPr lang="en-CA" sz="1200" b="1" dirty="0">
                <a:solidFill>
                  <a:srgbClr val="FFFFFF"/>
                </a:solidFill>
              </a:rPr>
              <a:t>Solution</a:t>
            </a:r>
          </a:p>
          <a:p>
            <a:pPr>
              <a:spcAft>
                <a:spcPts val="600"/>
              </a:spcAft>
            </a:pPr>
            <a:r>
              <a:rPr lang="en-CA" sz="1200" dirty="0" smtClean="0">
                <a:solidFill>
                  <a:srgbClr val="FFFFFF"/>
                </a:solidFill>
              </a:rPr>
              <a:t>The company initiated </a:t>
            </a:r>
            <a:r>
              <a:rPr lang="en-CA" sz="1200" dirty="0">
                <a:solidFill>
                  <a:srgbClr val="FFFFFF"/>
                </a:solidFill>
              </a:rPr>
              <a:t>a </a:t>
            </a:r>
            <a:r>
              <a:rPr lang="en-CA" sz="1200" dirty="0" smtClean="0">
                <a:solidFill>
                  <a:srgbClr val="FFFFFF"/>
                </a:solidFill>
              </a:rPr>
              <a:t>three-month </a:t>
            </a:r>
            <a:r>
              <a:rPr lang="en-CA" sz="1200" dirty="0">
                <a:solidFill>
                  <a:srgbClr val="FFFFFF"/>
                </a:solidFill>
              </a:rPr>
              <a:t>test </a:t>
            </a:r>
            <a:r>
              <a:rPr lang="en-CA" sz="1200" dirty="0" smtClean="0">
                <a:solidFill>
                  <a:srgbClr val="FFFFFF"/>
                </a:solidFill>
              </a:rPr>
              <a:t>period to better digitize its customer interaction channels. They invested in paid </a:t>
            </a:r>
            <a:r>
              <a:rPr lang="en-CA" sz="1200" dirty="0">
                <a:solidFill>
                  <a:srgbClr val="FFFFFF"/>
                </a:solidFill>
              </a:rPr>
              <a:t>search, </a:t>
            </a:r>
            <a:r>
              <a:rPr lang="en-CA" sz="1200" dirty="0" smtClean="0">
                <a:solidFill>
                  <a:srgbClr val="FFFFFF"/>
                </a:solidFill>
              </a:rPr>
              <a:t>display marketing, </a:t>
            </a:r>
            <a:r>
              <a:rPr lang="en-CA" sz="1200" dirty="0">
                <a:solidFill>
                  <a:srgbClr val="FFFFFF"/>
                </a:solidFill>
              </a:rPr>
              <a:t>and SEO. </a:t>
            </a:r>
            <a:r>
              <a:rPr lang="en-CA" sz="1200" dirty="0" smtClean="0">
                <a:solidFill>
                  <a:srgbClr val="FFFFFF"/>
                </a:solidFill>
              </a:rPr>
              <a:t>In order to enable their digital strategy and analyze </a:t>
            </a:r>
            <a:r>
              <a:rPr lang="en-CA" sz="1200" dirty="0">
                <a:solidFill>
                  <a:srgbClr val="FFFFFF"/>
                </a:solidFill>
              </a:rPr>
              <a:t>the results, the </a:t>
            </a:r>
            <a:r>
              <a:rPr lang="en-CA" sz="1200" dirty="0" smtClean="0">
                <a:solidFill>
                  <a:srgbClr val="FFFFFF"/>
                </a:solidFill>
              </a:rPr>
              <a:t>company invested in a </a:t>
            </a:r>
            <a:r>
              <a:rPr lang="en-CA" sz="1200" dirty="0">
                <a:solidFill>
                  <a:srgbClr val="FFFFFF"/>
                </a:solidFill>
              </a:rPr>
              <a:t>robust, customized cross-channel </a:t>
            </a:r>
            <a:r>
              <a:rPr lang="en-CA" sz="1200" dirty="0" smtClean="0">
                <a:solidFill>
                  <a:srgbClr val="FFFFFF"/>
                </a:solidFill>
              </a:rPr>
              <a:t>reporting platform </a:t>
            </a:r>
            <a:r>
              <a:rPr lang="en-CA" sz="1200" dirty="0">
                <a:solidFill>
                  <a:srgbClr val="FFFFFF"/>
                </a:solidFill>
              </a:rPr>
              <a:t>for </a:t>
            </a:r>
            <a:r>
              <a:rPr lang="en-CA" sz="1200" dirty="0" smtClean="0">
                <a:solidFill>
                  <a:srgbClr val="FFFFFF"/>
                </a:solidFill>
              </a:rPr>
              <a:t>its digital </a:t>
            </a:r>
            <a:r>
              <a:rPr lang="en-CA" sz="1200" dirty="0">
                <a:solidFill>
                  <a:srgbClr val="FFFFFF"/>
                </a:solidFill>
              </a:rPr>
              <a:t>campaigns. </a:t>
            </a:r>
          </a:p>
          <a:p>
            <a:pPr>
              <a:spcAft>
                <a:spcPts val="600"/>
              </a:spcAft>
            </a:pPr>
            <a:endParaRPr lang="en-CA" sz="900" dirty="0">
              <a:solidFill>
                <a:srgbClr val="FFFFFF"/>
              </a:solidFill>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smtClean="0">
                  <a:solidFill>
                    <a:srgbClr val="FFFFFF"/>
                  </a:solidFill>
                </a:rPr>
                <a:t>CASE STUDY</a:t>
              </a:r>
              <a:endParaRPr lang="en-CA" sz="2800" b="1" dirty="0">
                <a:solidFill>
                  <a:srgbClr val="FFFFFF"/>
                </a:solidFill>
              </a:endParaRP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rgbClr val="FFFFFF"/>
                  </a:solidFill>
                </a:rPr>
                <a:t>Industry</a:t>
              </a:r>
            </a:p>
            <a:p>
              <a:pPr algn="r">
                <a:lnSpc>
                  <a:spcPct val="150000"/>
                </a:lnSpc>
              </a:pPr>
              <a:r>
                <a:rPr lang="en-CA" sz="1200" b="1" dirty="0" smtClean="0">
                  <a:solidFill>
                    <a:srgbClr val="FFFFFF"/>
                  </a:solidFill>
                </a:rPr>
                <a:t>Source</a:t>
              </a:r>
              <a:endParaRPr lang="en-CA" sz="1200" b="1" dirty="0">
                <a:solidFill>
                  <a:srgbClr val="FFFFFF"/>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b="0" i="1" dirty="0" smtClean="0">
                  <a:solidFill>
                    <a:srgbClr val="FFFFFF"/>
                  </a:solidFill>
                </a:rPr>
                <a:t>Retail</a:t>
              </a:r>
            </a:p>
            <a:p>
              <a:pPr>
                <a:buClr>
                  <a:srgbClr val="333333"/>
                </a:buClr>
              </a:pPr>
              <a:r>
                <a:rPr lang="en-CA" b="0" i="1" dirty="0" smtClean="0">
                  <a:solidFill>
                    <a:srgbClr val="FFFFFF"/>
                  </a:solidFill>
                </a:rPr>
                <a:t>Rise Interactive</a:t>
              </a:r>
            </a:p>
          </p:txBody>
        </p:sp>
      </p:grpSp>
      <p:sp>
        <p:nvSpPr>
          <p:cNvPr id="6" name="TextBox 5"/>
          <p:cNvSpPr txBox="1"/>
          <p:nvPr/>
        </p:nvSpPr>
        <p:spPr>
          <a:xfrm>
            <a:off x="5211721" y="4546104"/>
            <a:ext cx="3646843" cy="738664"/>
          </a:xfrm>
          <a:prstGeom prst="rect">
            <a:avLst/>
          </a:prstGeom>
        </p:spPr>
        <p:txBody>
          <a:bodyPr wrap="square" rtlCol="0">
            <a:spAutoFit/>
          </a:bodyPr>
          <a:lstStyle/>
          <a:p>
            <a:endParaRPr lang="en-CA" sz="1400" b="1" dirty="0">
              <a:solidFill>
                <a:srgbClr val="333333"/>
              </a:solidFill>
            </a:endParaRPr>
          </a:p>
          <a:p>
            <a:endParaRPr lang="en-CA" sz="1400" b="1" dirty="0">
              <a:solidFill>
                <a:srgbClr val="333333"/>
              </a:solidFill>
            </a:endParaRPr>
          </a:p>
          <a:p>
            <a:endParaRPr lang="en-CA" sz="1400" dirty="0">
              <a:solidFill>
                <a:srgbClr val="333333"/>
              </a:solidFill>
            </a:endParaRPr>
          </a:p>
        </p:txBody>
      </p:sp>
      <p:grpSp>
        <p:nvGrpSpPr>
          <p:cNvPr id="18" name="Group 17"/>
          <p:cNvGrpSpPr>
            <a:grpSpLocks noChangeAspect="1"/>
          </p:cNvGrpSpPr>
          <p:nvPr/>
        </p:nvGrpSpPr>
        <p:grpSpPr>
          <a:xfrm>
            <a:off x="5258895" y="5349800"/>
            <a:ext cx="3616073" cy="484315"/>
            <a:chOff x="-1" y="294436"/>
            <a:chExt cx="5947094" cy="796519"/>
          </a:xfrm>
        </p:grpSpPr>
        <p:sp>
          <p:nvSpPr>
            <p:cNvPr id="19" name="Rectangle 18"/>
            <p:cNvSpPr/>
            <p:nvPr/>
          </p:nvSpPr>
          <p:spPr>
            <a:xfrm>
              <a:off x="-1" y="294436"/>
              <a:ext cx="5947094"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smtClean="0">
                  <a:solidFill>
                    <a:srgbClr val="FFFFFF"/>
                  </a:solidFill>
                </a:rPr>
                <a:t>CASE STUDY</a:t>
              </a:r>
              <a:endParaRPr lang="en-CA" sz="2800" b="1" dirty="0">
                <a:solidFill>
                  <a:srgbClr val="FFFFFF"/>
                </a:solidFill>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effectLst>
              <a:outerShdw blurRad="25400" dist="25400" dir="2700000" algn="tl" rotWithShape="0">
                <a:prstClr val="black">
                  <a:alpha val="15000"/>
                </a:prstClr>
              </a:outerShdw>
            </a:effectLst>
          </p:spPr>
        </p:pic>
      </p:grpSp>
      <p:sp>
        <p:nvSpPr>
          <p:cNvPr id="27" name="TextBox 26"/>
          <p:cNvSpPr txBox="1"/>
          <p:nvPr/>
        </p:nvSpPr>
        <p:spPr>
          <a:xfrm>
            <a:off x="5377344" y="2052789"/>
            <a:ext cx="3481220" cy="2893100"/>
          </a:xfrm>
          <a:prstGeom prst="rect">
            <a:avLst/>
          </a:prstGeom>
        </p:spPr>
        <p:txBody>
          <a:bodyPr wrap="square" rtlCol="0">
            <a:spAutoFit/>
          </a:bodyPr>
          <a:lstStyle/>
          <a:p>
            <a:r>
              <a:rPr lang="en-CA" sz="1400" b="1" dirty="0" smtClean="0">
                <a:solidFill>
                  <a:schemeClr val="bg1">
                    <a:lumMod val="50000"/>
                  </a:schemeClr>
                </a:solidFill>
              </a:rPr>
              <a:t>Results</a:t>
            </a:r>
            <a:endParaRPr lang="en-CA" sz="1400" b="1" dirty="0">
              <a:solidFill>
                <a:schemeClr val="bg1">
                  <a:lumMod val="50000"/>
                </a:schemeClr>
              </a:solidFill>
            </a:endParaRPr>
          </a:p>
          <a:p>
            <a:endParaRPr lang="en-CA" sz="1400" b="1" dirty="0">
              <a:solidFill>
                <a:schemeClr val="bg1">
                  <a:lumMod val="50000"/>
                </a:schemeClr>
              </a:solidFill>
            </a:endParaRPr>
          </a:p>
          <a:p>
            <a:r>
              <a:rPr lang="en-CA" sz="1400" dirty="0" smtClean="0">
                <a:solidFill>
                  <a:schemeClr val="bg1">
                    <a:lumMod val="50000"/>
                  </a:schemeClr>
                </a:solidFill>
              </a:rPr>
              <a:t>The successful implementation of the customer-centric digital initiatives paid quick dividends. After one month, the benefits generated were around 2,795% return on investment, with the third month generating 5,832% return on investment. </a:t>
            </a:r>
          </a:p>
          <a:p>
            <a:endParaRPr lang="en-CA" sz="1400" dirty="0">
              <a:solidFill>
                <a:schemeClr val="bg1">
                  <a:lumMod val="50000"/>
                </a:schemeClr>
              </a:solidFill>
            </a:endParaRPr>
          </a:p>
          <a:p>
            <a:r>
              <a:rPr lang="en-CA" sz="1400" dirty="0" smtClean="0">
                <a:solidFill>
                  <a:schemeClr val="bg1">
                    <a:lumMod val="50000"/>
                  </a:schemeClr>
                </a:solidFill>
              </a:rPr>
              <a:t>The strategy also positioned the company in a better light, as it opened up additional channels of communication and interaction with its customers.</a:t>
            </a:r>
            <a:endParaRPr lang="en-CA" sz="1400" dirty="0">
              <a:solidFill>
                <a:schemeClr val="bg1">
                  <a:lumMod val="50000"/>
                </a:schemeClr>
              </a:solidFill>
            </a:endParaRPr>
          </a:p>
        </p:txBody>
      </p:sp>
      <p:sp>
        <p:nvSpPr>
          <p:cNvPr id="5" name="TextBox 4"/>
          <p:cNvSpPr txBox="1"/>
          <p:nvPr/>
        </p:nvSpPr>
        <p:spPr>
          <a:xfrm>
            <a:off x="5377344" y="6001978"/>
            <a:ext cx="3481220" cy="276999"/>
          </a:xfrm>
          <a:prstGeom prst="rect">
            <a:avLst/>
          </a:prstGeom>
        </p:spPr>
        <p:txBody>
          <a:bodyPr wrap="square" rtlCol="0">
            <a:spAutoFit/>
          </a:bodyPr>
          <a:lstStyle/>
          <a:p>
            <a:r>
              <a:rPr lang="en-CA" sz="1200" dirty="0" smtClean="0">
                <a:solidFill>
                  <a:srgbClr val="333333"/>
                </a:solidFill>
              </a:rPr>
              <a:t>Source: Rise Interactive</a:t>
            </a:r>
          </a:p>
        </p:txBody>
      </p:sp>
    </p:spTree>
    <p:extLst>
      <p:ext uri="{BB962C8B-B14F-4D97-AF65-F5344CB8AC3E}">
        <p14:creationId xmlns:p14="http://schemas.microsoft.com/office/powerpoint/2010/main" val="26981875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3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4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9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5.xml><?xml version="1.0" encoding="utf-8"?>
<a:theme xmlns:a="http://schemas.openxmlformats.org/drawingml/2006/main" name="5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6.xml><?xml version="1.0" encoding="utf-8"?>
<a:theme xmlns:a="http://schemas.openxmlformats.org/drawingml/2006/main" name="10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2327</Words>
  <Application>Microsoft Office PowerPoint</Application>
  <PresentationFormat>On-screen Show (4:3)</PresentationFormat>
  <Paragraphs>227</Paragraphs>
  <Slides>13</Slides>
  <Notes>13</Notes>
  <HiddenSlides>0</HiddenSlides>
  <MMClips>0</MMClips>
  <ScaleCrop>false</ScaleCrop>
  <HeadingPairs>
    <vt:vector size="8" baseType="variant">
      <vt:variant>
        <vt:lpstr>Fonts Used</vt:lpstr>
      </vt:variant>
      <vt:variant>
        <vt:i4>5</vt:i4>
      </vt:variant>
      <vt:variant>
        <vt:lpstr>Theme</vt:lpstr>
      </vt:variant>
      <vt:variant>
        <vt:i4>6</vt:i4>
      </vt:variant>
      <vt:variant>
        <vt:lpstr>Slide Titles</vt:lpstr>
      </vt:variant>
      <vt:variant>
        <vt:i4>13</vt:i4>
      </vt:variant>
      <vt:variant>
        <vt:lpstr>Custom Shows</vt:lpstr>
      </vt:variant>
      <vt:variant>
        <vt:i4>1</vt:i4>
      </vt:variant>
    </vt:vector>
  </HeadingPairs>
  <TitlesOfParts>
    <vt:vector size="25" baseType="lpstr">
      <vt:lpstr>Arial</vt:lpstr>
      <vt:lpstr>Calibri</vt:lpstr>
      <vt:lpstr>Georgia</vt:lpstr>
      <vt:lpstr>Open Sans</vt:lpstr>
      <vt:lpstr>Wingdings</vt:lpstr>
      <vt:lpstr>Theme1</vt:lpstr>
      <vt:lpstr>3_Theme1</vt:lpstr>
      <vt:lpstr>4_Theme1</vt:lpstr>
      <vt:lpstr>9_Theme1</vt:lpstr>
      <vt:lpstr>5_Theme1</vt:lpstr>
      <vt:lpstr>10_Theme1</vt:lpstr>
      <vt:lpstr>PowerPoint Presentation</vt:lpstr>
      <vt:lpstr>PowerPoint Presentation</vt:lpstr>
      <vt:lpstr>Our understanding of the problem</vt:lpstr>
      <vt:lpstr>Executive summary</vt:lpstr>
      <vt:lpstr>A strong digital strategy offers transformative potential, but poor execution bedevils many organizations</vt:lpstr>
      <vt:lpstr>A well-executed digital strategy that delivers on a concrete roadmap fulfills the innovation mandate for IT</vt:lpstr>
      <vt:lpstr>Take advantage of emerging technologies and modern enterprise applications to realize digital strategy goals</vt:lpstr>
      <vt:lpstr>Follow Info-Tech’s methodology to create a structured approach to executing on the digital strategy</vt:lpstr>
      <vt:lpstr>PowerPoint Presentation</vt:lpstr>
      <vt:lpstr>Use these icons to help direct you as you navigate this research </vt:lpstr>
      <vt:lpstr>Info-Tech offers various levels of support to best suit your needs</vt:lpstr>
      <vt:lpstr>Succeed With Digital Strategy Execution – project overview</vt:lpstr>
      <vt:lpstr>Workshop overview</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2018-04-03T16:21:43Z</dcterms:created>
  <dcterms:modified xsi:type="dcterms:W3CDTF">2018-04-03T17:56:00Z</dcterms:modified>
</cp:coreProperties>
</file>