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3"/>
  </p:notesMasterIdLst>
  <p:handoutMasterIdLst>
    <p:handoutMasterId r:id="rId14"/>
  </p:handoutMasterIdLst>
  <p:sldIdLst>
    <p:sldId id="278" r:id="rId2"/>
    <p:sldId id="484" r:id="rId3"/>
    <p:sldId id="403" r:id="rId4"/>
    <p:sldId id="399" r:id="rId5"/>
    <p:sldId id="686" r:id="rId6"/>
    <p:sldId id="655" r:id="rId7"/>
    <p:sldId id="684" r:id="rId8"/>
    <p:sldId id="685" r:id="rId9"/>
    <p:sldId id="689" r:id="rId10"/>
    <p:sldId id="677" r:id="rId11"/>
    <p:sldId id="631" r:id="rId12"/>
  </p:sldIdLst>
  <p:sldSz cx="9144000" cy="6858000" type="screen4x3"/>
  <p:notesSz cx="6858000" cy="9144000"/>
  <p:custShowLst>
    <p:custShow name="Custom Show 1" id="0">
      <p:sldLst>
        <p:sld r:id="rId2"/>
      </p:sldLst>
    </p:custShow>
  </p:custShowLst>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D9D9D9"/>
    <a:srgbClr val="000000"/>
    <a:srgbClr val="A24130"/>
    <a:srgbClr val="CBDBE7"/>
    <a:srgbClr val="2576B7"/>
    <a:srgbClr val="B0C534"/>
    <a:srgbClr val="365D7E"/>
    <a:srgbClr val="406F96"/>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5154" autoAdjust="0"/>
  </p:normalViewPr>
  <p:slideViewPr>
    <p:cSldViewPr snapToGrid="0">
      <p:cViewPr varScale="1">
        <p:scale>
          <a:sx n="88" d="100"/>
          <a:sy n="88" d="100"/>
        </p:scale>
        <p:origin x="201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2048"/>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Market Share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bg2">
                  <a:lumMod val="75000"/>
                </a:schemeClr>
              </a:solidFill>
              <a:ln w="19050">
                <a:solidFill>
                  <a:schemeClr val="lt1"/>
                </a:solidFill>
              </a:ln>
              <a:effectLst/>
            </c:spPr>
          </c:dPt>
          <c:cat>
            <c:strRef>
              <c:f>Sheet1!$A$2:$A$5</c:f>
              <c:strCache>
                <c:ptCount val="4"/>
                <c:pt idx="0">
                  <c:v>IBM</c:v>
                </c:pt>
                <c:pt idx="1">
                  <c:v>Oracle</c:v>
                </c:pt>
                <c:pt idx="2">
                  <c:v>SAP</c:v>
                </c:pt>
                <c:pt idx="3">
                  <c:v>Microsoft</c:v>
                </c:pt>
              </c:strCache>
            </c:strRef>
          </c:cat>
          <c:val>
            <c:numRef>
              <c:f>Sheet1!$B$2:$B$5</c:f>
              <c:numCache>
                <c:formatCode>0.0%</c:formatCode>
                <c:ptCount val="4"/>
                <c:pt idx="0">
                  <c:v>0.129</c:v>
                </c:pt>
                <c:pt idx="1">
                  <c:v>0.21472737492973581</c:v>
                </c:pt>
                <c:pt idx="2">
                  <c:v>0.13041034288926362</c:v>
                </c:pt>
                <c:pt idx="3">
                  <c:v>0.52600000000000002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rgbClr val="FFC000"/>
              </a:solidFill>
              <a:ln w="19050">
                <a:solidFill>
                  <a:schemeClr val="lt1"/>
                </a:solidFill>
              </a:ln>
              <a:effectLst/>
            </c:spPr>
          </c:dPt>
          <c:dPt>
            <c:idx val="3"/>
            <c:bubble3D val="0"/>
            <c:spPr>
              <a:solidFill>
                <a:schemeClr val="accent2"/>
              </a:solidFill>
              <a:ln w="19050">
                <a:solidFill>
                  <a:schemeClr val="lt1"/>
                </a:solidFill>
              </a:ln>
              <a:effectLst/>
            </c:spPr>
          </c:dPt>
          <c:dPt>
            <c:idx val="4"/>
            <c:bubble3D val="0"/>
            <c:spPr>
              <a:solidFill>
                <a:schemeClr val="bg1">
                  <a:lumMod val="75000"/>
                </a:schemeClr>
              </a:solidFill>
              <a:ln w="19050">
                <a:solidFill>
                  <a:schemeClr val="lt1"/>
                </a:solidFill>
              </a:ln>
              <a:effectLst/>
            </c:spPr>
          </c:dPt>
          <c:cat>
            <c:strRef>
              <c:f>Sheet1!$A$2:$A$6</c:f>
              <c:strCache>
                <c:ptCount val="5"/>
                <c:pt idx="0">
                  <c:v>IBM</c:v>
                </c:pt>
                <c:pt idx="1">
                  <c:v>SAP</c:v>
                </c:pt>
                <c:pt idx="2">
                  <c:v>Salesforce</c:v>
                </c:pt>
                <c:pt idx="3">
                  <c:v>Oracle</c:v>
                </c:pt>
                <c:pt idx="4">
                  <c:v>Other</c:v>
                </c:pt>
              </c:strCache>
            </c:strRef>
          </c:cat>
          <c:val>
            <c:numRef>
              <c:f>Sheet1!$B$2:$B$6</c:f>
              <c:numCache>
                <c:formatCode>0.00%</c:formatCode>
                <c:ptCount val="5"/>
                <c:pt idx="0">
                  <c:v>0.16400000000000001</c:v>
                </c:pt>
                <c:pt idx="1">
                  <c:v>0.16400000000000001</c:v>
                </c:pt>
                <c:pt idx="2">
                  <c:v>0.153</c:v>
                </c:pt>
                <c:pt idx="3">
                  <c:v>0.1</c:v>
                </c:pt>
                <c:pt idx="4">
                  <c:v>0.41899999999999998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521500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a:t>#.#</a:t>
            </a:r>
          </a:p>
        </p:txBody>
      </p:sp>
    </p:spTree>
    <p:extLst>
      <p:ext uri="{BB962C8B-B14F-4D97-AF65-F5344CB8AC3E}">
        <p14:creationId xmlns:p14="http://schemas.microsoft.com/office/powerpoint/2010/main" val="3346923594"/>
      </p:ext>
    </p:extLst>
  </p:cSld>
  <p:clrMapOvr>
    <a:masterClrMapping/>
  </p:clrMapOvr>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3499482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35394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6676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40692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8" r:id="rId17"/>
    <p:sldLayoutId id="2147483779" r:id="rId18"/>
    <p:sldLayoutId id="2147483780" r:id="rId19"/>
    <p:sldLayoutId id="2147483781" r:id="rId20"/>
    <p:sldLayoutId id="2147483782" r:id="rId21"/>
    <p:sldLayoutId id="2147483783" r:id="rId22"/>
    <p:sldLayoutId id="2147483784" r:id="rId23"/>
    <p:sldLayoutId id="2147483785" r:id="rId2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580052"/>
            <a:ext cx="7390164" cy="1317989"/>
          </a:xfrm>
        </p:spPr>
        <p:txBody>
          <a:bodyPr/>
          <a:lstStyle/>
          <a:p>
            <a:r>
              <a:rPr lang="en-CA" dirty="0"/>
              <a:t>Explore the </a:t>
            </a:r>
            <a:r>
              <a:rPr lang="en-CA" dirty="0" smtClean="0"/>
              <a:t>Secrets </a:t>
            </a:r>
            <a:r>
              <a:rPr lang="en-CA" dirty="0"/>
              <a:t>of IBM </a:t>
            </a:r>
            <a:r>
              <a:rPr lang="en-CA" dirty="0" smtClean="0"/>
              <a:t>Software Contracts </a:t>
            </a:r>
            <a:r>
              <a:rPr lang="en-CA" dirty="0"/>
              <a:t>to </a:t>
            </a:r>
            <a:r>
              <a:rPr lang="en-CA" dirty="0" smtClean="0"/>
              <a:t>Optimize Spend </a:t>
            </a:r>
            <a:r>
              <a:rPr lang="en-CA" dirty="0"/>
              <a:t>and </a:t>
            </a:r>
            <a:r>
              <a:rPr lang="en-CA" dirty="0" smtClean="0"/>
              <a:t>Reduce Compliance Risk</a:t>
            </a:r>
            <a:endParaRPr lang="en-US" dirty="0"/>
          </a:p>
        </p:txBody>
      </p:sp>
      <p:sp>
        <p:nvSpPr>
          <p:cNvPr id="5" name="Tagline"/>
          <p:cNvSpPr>
            <a:spLocks noGrp="1"/>
          </p:cNvSpPr>
          <p:nvPr>
            <p:ph type="body" sz="quarter" idx="16"/>
          </p:nvPr>
        </p:nvSpPr>
        <p:spPr>
          <a:xfrm>
            <a:off x="774700" y="3898041"/>
            <a:ext cx="6491948" cy="508000"/>
          </a:xfrm>
        </p:spPr>
        <p:txBody>
          <a:bodyPr/>
          <a:lstStyle/>
          <a:p>
            <a:r>
              <a:rPr lang="en-US" dirty="0" smtClean="0">
                <a:cs typeface="Roboto Slab Bold"/>
              </a:rPr>
              <a:t>Learn the essential </a:t>
            </a:r>
            <a:r>
              <a:rPr lang="en-US" dirty="0">
                <a:cs typeface="Roboto Slab Bold"/>
              </a:rPr>
              <a:t>steps </a:t>
            </a:r>
            <a:r>
              <a:rPr lang="en-US" dirty="0" smtClean="0">
                <a:cs typeface="Roboto Slab Bold"/>
              </a:rPr>
              <a:t>to avoid overspending </a:t>
            </a:r>
            <a:r>
              <a:rPr lang="en-US" dirty="0">
                <a:cs typeface="Roboto Slab Bold"/>
              </a:rPr>
              <a:t>or failing an IBM audit. </a:t>
            </a:r>
          </a:p>
          <a:p>
            <a:endParaRPr lang="en-US" dirty="0"/>
          </a:p>
        </p:txBody>
      </p:sp>
      <p:pic>
        <p:nvPicPr>
          <p:cNvPr id="6" name="Picture 5" descr="executive-brief-stamp.pn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90947" y="3994627"/>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914400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Case: Overcoming challenges with IBM software management</a:t>
            </a:r>
            <a:endParaRPr lang="en-CA" sz="2400" dirty="0">
              <a:latin typeface="+mj-lt"/>
            </a:endParaRPr>
          </a:p>
        </p:txBody>
      </p:sp>
      <p:sp>
        <p:nvSpPr>
          <p:cNvPr id="4" name="TextBox 3"/>
          <p:cNvSpPr txBox="1"/>
          <p:nvPr/>
        </p:nvSpPr>
        <p:spPr>
          <a:xfrm>
            <a:off x="227373" y="1925654"/>
            <a:ext cx="8662627" cy="1508105"/>
          </a:xfrm>
          <a:prstGeom prst="rect">
            <a:avLst/>
          </a:prstGeom>
        </p:spPr>
        <p:txBody>
          <a:bodyPr wrap="square" rtlCol="0">
            <a:spAutoFit/>
          </a:bodyPr>
          <a:lstStyle/>
          <a:p>
            <a:pPr>
              <a:spcAft>
                <a:spcPts val="600"/>
              </a:spcAft>
            </a:pPr>
            <a:r>
              <a:rPr lang="en-CA" sz="1200" b="1" dirty="0">
                <a:solidFill>
                  <a:schemeClr val="bg1"/>
                </a:solidFill>
              </a:rPr>
              <a:t>Situation</a:t>
            </a:r>
          </a:p>
          <a:p>
            <a:pPr>
              <a:spcAft>
                <a:spcPts val="600"/>
              </a:spcAft>
            </a:pPr>
            <a:r>
              <a:rPr lang="en-CA" sz="1200" dirty="0">
                <a:solidFill>
                  <a:schemeClr val="bg1"/>
                </a:solidFill>
              </a:rPr>
              <a:t>A large municipality has a long history of IBM software usage for both servers and desktop, with annual software maintenance of just under $1 </a:t>
            </a:r>
            <a:r>
              <a:rPr lang="en-CA" sz="1200" dirty="0" smtClean="0">
                <a:solidFill>
                  <a:schemeClr val="bg1"/>
                </a:solidFill>
              </a:rPr>
              <a:t>million </a:t>
            </a:r>
            <a:r>
              <a:rPr lang="en-CA" sz="1200" dirty="0">
                <a:solidFill>
                  <a:schemeClr val="bg1"/>
                </a:solidFill>
              </a:rPr>
              <a:t>CDN. The city has taken IBM software asset management seriously. Their process works, but requires significant manual </a:t>
            </a:r>
            <a:r>
              <a:rPr lang="en-CA" sz="1200" dirty="0" smtClean="0">
                <a:solidFill>
                  <a:schemeClr val="bg1"/>
                </a:solidFill>
              </a:rPr>
              <a:t>effort</a:t>
            </a:r>
            <a:r>
              <a:rPr lang="en-CA" sz="1200" dirty="0">
                <a:solidFill>
                  <a:schemeClr val="bg1"/>
                </a:solidFill>
              </a:rPr>
              <a:t>, and they are looking to make it more efficient, consistent, and less </a:t>
            </a:r>
            <a:r>
              <a:rPr lang="en-CA" sz="1200" dirty="0" smtClean="0">
                <a:solidFill>
                  <a:schemeClr val="bg1"/>
                </a:solidFill>
              </a:rPr>
              <a:t>labor-intensive</a:t>
            </a:r>
            <a:r>
              <a:rPr lang="en-CA" sz="1200" dirty="0">
                <a:solidFill>
                  <a:schemeClr val="bg1"/>
                </a:solidFill>
              </a:rPr>
              <a:t>.</a:t>
            </a:r>
          </a:p>
          <a:p>
            <a:pPr>
              <a:spcBef>
                <a:spcPts val="600"/>
              </a:spcBef>
              <a:spcAft>
                <a:spcPts val="600"/>
              </a:spcAft>
            </a:pPr>
            <a:r>
              <a:rPr lang="en-CA" sz="1200" b="1" dirty="0">
                <a:solidFill>
                  <a:schemeClr val="bg1"/>
                </a:solidFill>
              </a:rPr>
              <a:t>Challenges, Solutions, and Results</a:t>
            </a:r>
          </a:p>
          <a:p>
            <a:pPr>
              <a:spcAft>
                <a:spcPts val="600"/>
              </a:spcAft>
            </a:pPr>
            <a:r>
              <a:rPr lang="en-CA" sz="1200" dirty="0">
                <a:solidFill>
                  <a:schemeClr val="bg1"/>
                </a:solidFill>
              </a:rPr>
              <a:t>The city faced the following challenges and implemented the following solutions to achieve the stated results.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Government</a:t>
              </a:r>
            </a:p>
            <a:p>
              <a:r>
                <a:rPr lang="en-CA" b="0" i="1" dirty="0" smtClean="0"/>
                <a:t>Anonymous  </a:t>
              </a:r>
            </a:p>
          </p:txBody>
        </p:sp>
      </p:grpSp>
      <p:graphicFrame>
        <p:nvGraphicFramePr>
          <p:cNvPr id="23" name="Table 4"/>
          <p:cNvGraphicFramePr>
            <a:graphicFrameLocks noGrp="1"/>
          </p:cNvGraphicFramePr>
          <p:nvPr>
            <p:extLst>
              <p:ext uri="{D42A27DB-BD31-4B8C-83A1-F6EECF244321}">
                <p14:modId xmlns:p14="http://schemas.microsoft.com/office/powerpoint/2010/main" val="3703021736"/>
              </p:ext>
            </p:extLst>
          </p:nvPr>
        </p:nvGraphicFramePr>
        <p:xfrm>
          <a:off x="251521" y="3428851"/>
          <a:ext cx="8638479" cy="3025140"/>
        </p:xfrm>
        <a:graphic>
          <a:graphicData uri="http://schemas.openxmlformats.org/drawingml/2006/table">
            <a:tbl>
              <a:tblPr firstRow="1" bandRow="1">
                <a:tableStyleId>{5C22544A-7EE6-4342-B048-85BDC9FD1C3A}</a:tableStyleId>
              </a:tblPr>
              <a:tblGrid>
                <a:gridCol w="2879493"/>
                <a:gridCol w="2879493"/>
                <a:gridCol w="2879493"/>
              </a:tblGrid>
              <a:tr h="207590">
                <a:tc>
                  <a:txBody>
                    <a:bodyPr/>
                    <a:lstStyle/>
                    <a:p>
                      <a:r>
                        <a:rPr lang="en-CA" sz="1050" b="1" dirty="0" smtClean="0"/>
                        <a:t>Challenge</a:t>
                      </a:r>
                      <a:endParaRPr lang="en-CA" sz="1050" b="1" dirty="0"/>
                    </a:p>
                  </a:txBody>
                  <a:tcPr/>
                </a:tc>
                <a:tc>
                  <a:txBody>
                    <a:bodyPr/>
                    <a:lstStyle/>
                    <a:p>
                      <a:r>
                        <a:rPr lang="en-CA" sz="1050" b="1" dirty="0" smtClean="0"/>
                        <a:t>Solution</a:t>
                      </a:r>
                      <a:endParaRPr lang="en-CA" sz="1050" b="1" dirty="0"/>
                    </a:p>
                  </a:txBody>
                  <a:tcPr/>
                </a:tc>
                <a:tc>
                  <a:txBody>
                    <a:bodyPr/>
                    <a:lstStyle/>
                    <a:p>
                      <a:r>
                        <a:rPr lang="en-CA" sz="1050" b="1" dirty="0" smtClean="0"/>
                        <a:t>Result</a:t>
                      </a:r>
                      <a:endParaRPr lang="en-CA" sz="1050" b="1" dirty="0"/>
                    </a:p>
                  </a:txBody>
                  <a:tcPr/>
                </a:tc>
              </a:tr>
              <a:tr h="207590">
                <a:tc>
                  <a:txBody>
                    <a:bodyPr/>
                    <a:lstStyle/>
                    <a:p>
                      <a:r>
                        <a:rPr lang="en-CA" sz="1000" dirty="0" smtClean="0"/>
                        <a:t>Initial data collection</a:t>
                      </a:r>
                      <a:endParaRPr lang="en-CA" sz="1000" dirty="0"/>
                    </a:p>
                  </a:txBody>
                  <a:tcPr anchor="ctr"/>
                </a:tc>
                <a:tc>
                  <a:txBody>
                    <a:bodyPr/>
                    <a:lstStyle/>
                    <a:p>
                      <a:r>
                        <a:rPr lang="en-CA" sz="1000" dirty="0" smtClean="0"/>
                        <a:t>Consistent software procurement</a:t>
                      </a:r>
                      <a:endParaRPr lang="en-CA" sz="1000" dirty="0"/>
                    </a:p>
                  </a:txBody>
                  <a:tcPr anchor="ctr"/>
                </a:tc>
                <a:tc>
                  <a:txBody>
                    <a:bodyPr/>
                    <a:lstStyle/>
                    <a:p>
                      <a:r>
                        <a:rPr lang="en-CA" sz="1000" dirty="0" smtClean="0"/>
                        <a:t>Consistent procurement and licensing</a:t>
                      </a:r>
                      <a:r>
                        <a:rPr lang="en-CA" sz="1000" baseline="0" dirty="0" smtClean="0"/>
                        <a:t> software agreements and volume purchase agreements</a:t>
                      </a:r>
                      <a:endParaRPr lang="en-CA" sz="1000" dirty="0"/>
                    </a:p>
                  </a:txBody>
                  <a:tcPr anchor="ctr"/>
                </a:tc>
              </a:tr>
              <a:tr h="207590">
                <a:tc>
                  <a:txBody>
                    <a:bodyPr/>
                    <a:lstStyle/>
                    <a:p>
                      <a:r>
                        <a:rPr lang="en-CA" sz="1000" dirty="0" smtClean="0"/>
                        <a:t>Dispersed software asset management</a:t>
                      </a:r>
                      <a:endParaRPr lang="en-CA" sz="1000" dirty="0"/>
                    </a:p>
                  </a:txBody>
                  <a:tcPr anchor="ctr"/>
                </a:tc>
                <a:tc>
                  <a:txBody>
                    <a:bodyPr/>
                    <a:lstStyle/>
                    <a:p>
                      <a:r>
                        <a:rPr lang="en-CA" sz="1000" dirty="0" smtClean="0"/>
                        <a:t>Guideline-driven process for net new deployments</a:t>
                      </a:r>
                      <a:endParaRPr lang="en-CA" sz="1000" dirty="0"/>
                    </a:p>
                  </a:txBody>
                  <a:tcPr anchor="ctr"/>
                </a:tc>
                <a:tc>
                  <a:txBody>
                    <a:bodyPr/>
                    <a:lstStyle/>
                    <a:p>
                      <a:r>
                        <a:rPr lang="en-CA" sz="1000" dirty="0" smtClean="0"/>
                        <a:t>Consolidated responsibility for software management</a:t>
                      </a:r>
                      <a:endParaRPr lang="en-CA" sz="1000" dirty="0"/>
                    </a:p>
                  </a:txBody>
                  <a:tcPr anchor="ctr"/>
                </a:tc>
              </a:tr>
              <a:tr h="207590">
                <a:tc>
                  <a:txBody>
                    <a:bodyPr/>
                    <a:lstStyle/>
                    <a:p>
                      <a:r>
                        <a:rPr lang="en-CA" sz="1000" dirty="0" smtClean="0"/>
                        <a:t>Labor-intensive recordkeeping tools</a:t>
                      </a:r>
                      <a:endParaRPr lang="en-CA" sz="1000" dirty="0"/>
                    </a:p>
                  </a:txBody>
                  <a:tcPr anchor="ctr"/>
                </a:tc>
                <a:tc>
                  <a:txBody>
                    <a:bodyPr/>
                    <a:lstStyle/>
                    <a:p>
                      <a:r>
                        <a:rPr lang="en-CA" sz="1000" dirty="0" smtClean="0"/>
                        <a:t>Automated asset management system</a:t>
                      </a:r>
                      <a:endParaRPr lang="en-CA" sz="1000" dirty="0"/>
                    </a:p>
                  </a:txBody>
                  <a:tcPr anchor="ctr"/>
                </a:tc>
                <a:tc>
                  <a:txBody>
                    <a:bodyPr/>
                    <a:lstStyle/>
                    <a:p>
                      <a:r>
                        <a:rPr lang="en-CA" sz="1000" dirty="0" smtClean="0"/>
                        <a:t>Freed up time spent</a:t>
                      </a:r>
                      <a:r>
                        <a:rPr lang="en-CA" sz="1000" baseline="0" dirty="0" smtClean="0"/>
                        <a:t> on Excel spreadsheets and other labor-intensive tools</a:t>
                      </a:r>
                      <a:endParaRPr lang="en-CA" sz="1000" dirty="0"/>
                    </a:p>
                  </a:txBody>
                  <a:tcPr anchor="ctr"/>
                </a:tc>
              </a:tr>
              <a:tr h="207590">
                <a:tc>
                  <a:txBody>
                    <a:bodyPr/>
                    <a:lstStyle/>
                    <a:p>
                      <a:r>
                        <a:rPr lang="en-CA" sz="1000" dirty="0" smtClean="0"/>
                        <a:t>Compatibility of IBM audit tools with operating system versions</a:t>
                      </a:r>
                      <a:endParaRPr lang="en-CA" sz="1000" dirty="0"/>
                    </a:p>
                  </a:txBody>
                  <a:tcPr anchor="ctr"/>
                </a:tc>
                <a:tc>
                  <a:txBody>
                    <a:bodyPr/>
                    <a:lstStyle/>
                    <a:p>
                      <a:r>
                        <a:rPr lang="en-CA" sz="1000" dirty="0" smtClean="0"/>
                        <a:t>Identify and fix problems</a:t>
                      </a:r>
                      <a:r>
                        <a:rPr lang="en-CA" sz="1000" baseline="0" dirty="0" smtClean="0"/>
                        <a:t> with IBM tools</a:t>
                      </a:r>
                      <a:endParaRPr lang="en-CA" sz="1000" dirty="0"/>
                    </a:p>
                  </a:txBody>
                  <a:tcPr anchor="ctr"/>
                </a:tc>
                <a:tc>
                  <a:txBody>
                    <a:bodyPr/>
                    <a:lstStyle/>
                    <a:p>
                      <a:r>
                        <a:rPr lang="en-CA" sz="1000" dirty="0" smtClean="0"/>
                        <a:t>Proper operation of IBM tools</a:t>
                      </a:r>
                      <a:r>
                        <a:rPr lang="en-CA" sz="1000" baseline="0" dirty="0" smtClean="0"/>
                        <a:t> to track usage effectively</a:t>
                      </a:r>
                      <a:endParaRPr lang="en-CA" sz="1000" dirty="0"/>
                    </a:p>
                  </a:txBody>
                  <a:tcPr anchor="ctr"/>
                </a:tc>
              </a:tr>
              <a:tr h="207590">
                <a:tc>
                  <a:txBody>
                    <a:bodyPr/>
                    <a:lstStyle/>
                    <a:p>
                      <a:r>
                        <a:rPr lang="en-CA" sz="1000" dirty="0" smtClean="0"/>
                        <a:t>Project teams</a:t>
                      </a:r>
                      <a:r>
                        <a:rPr lang="en-CA" sz="1000" baseline="0" dirty="0" smtClean="0"/>
                        <a:t> sometimes deal with IBM independently </a:t>
                      </a:r>
                      <a:endParaRPr lang="en-CA" sz="1000" dirty="0"/>
                    </a:p>
                  </a:txBody>
                  <a:tcPr anchor="ctr"/>
                </a:tc>
                <a:tc>
                  <a:txBody>
                    <a:bodyPr/>
                    <a:lstStyle/>
                    <a:p>
                      <a:r>
                        <a:rPr lang="en-CA" sz="1000" dirty="0" smtClean="0"/>
                        <a:t>Work with IBM and resellers</a:t>
                      </a:r>
                      <a:r>
                        <a:rPr lang="en-CA" sz="1000" baseline="0" dirty="0" smtClean="0"/>
                        <a:t> to create a product-oriented sales team</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Unified</a:t>
                      </a:r>
                      <a:r>
                        <a:rPr lang="en-CA" sz="1000" baseline="0" dirty="0" smtClean="0"/>
                        <a:t> activities for a specific software product group, resulting in consistent renewal costs</a:t>
                      </a:r>
                      <a:endParaRPr lang="en-CA" sz="1000" dirty="0" smtClean="0"/>
                    </a:p>
                  </a:txBody>
                  <a:tcPr anchor="ctr"/>
                </a:tc>
              </a:tr>
              <a:tr h="207590">
                <a:tc>
                  <a:txBody>
                    <a:bodyPr/>
                    <a:lstStyle/>
                    <a:p>
                      <a:r>
                        <a:rPr lang="en-CA" sz="1000" dirty="0" smtClean="0"/>
                        <a:t>Over-payment for licenses that could be re-assigned</a:t>
                      </a:r>
                      <a:endParaRPr lang="en-CA" sz="1000" dirty="0"/>
                    </a:p>
                  </a:txBody>
                  <a:tcPr anchor="ctr"/>
                </a:tc>
                <a:tc>
                  <a:txBody>
                    <a:bodyPr/>
                    <a:lstStyle/>
                    <a:p>
                      <a:r>
                        <a:rPr lang="en-CA" sz="1000" dirty="0" smtClean="0"/>
                        <a:t>Process for identifying unused licenses and making them</a:t>
                      </a:r>
                      <a:r>
                        <a:rPr lang="en-CA" sz="1000" baseline="0" dirty="0" smtClean="0"/>
                        <a:t> available to new users</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Stable</a:t>
                      </a:r>
                      <a:r>
                        <a:rPr lang="en-CA" sz="1000" baseline="0" dirty="0" smtClean="0"/>
                        <a:t> usage of software without over-payment</a:t>
                      </a:r>
                      <a:endParaRPr lang="en-CA" sz="1000" dirty="0" smtClean="0"/>
                    </a:p>
                  </a:txBody>
                  <a:tcPr anchor="ctr"/>
                </a:tc>
              </a:tr>
              <a:tr h="207590">
                <a:tc>
                  <a:txBody>
                    <a:bodyPr/>
                    <a:lstStyle/>
                    <a:p>
                      <a:r>
                        <a:rPr lang="en-CA" sz="1000" dirty="0" smtClean="0"/>
                        <a:t>Ensuring that IBM’s pricing is favorable </a:t>
                      </a:r>
                      <a:endParaRPr lang="en-CA" sz="1000" dirty="0"/>
                    </a:p>
                  </a:txBody>
                  <a:tcPr anchor="ctr"/>
                </a:tc>
                <a:tc>
                  <a:txBody>
                    <a:bodyPr/>
                    <a:lstStyle/>
                    <a:p>
                      <a:r>
                        <a:rPr lang="en-CA" sz="1000" dirty="0" smtClean="0"/>
                        <a:t>Using an agreement</a:t>
                      </a:r>
                      <a:r>
                        <a:rPr lang="en-CA" sz="1000" baseline="0" dirty="0" smtClean="0"/>
                        <a:t> negotiated for a set of organizations (i.e. a provincial agreement)</a:t>
                      </a:r>
                      <a:endParaRPr lang="en-CA" sz="10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000" dirty="0" smtClean="0"/>
                        <a:t>Leverage for a better</a:t>
                      </a:r>
                      <a:r>
                        <a:rPr lang="en-CA" sz="1000" baseline="0" dirty="0" smtClean="0"/>
                        <a:t> overall price</a:t>
                      </a:r>
                      <a:endParaRPr lang="en-CA" sz="1000" dirty="0" smtClean="0"/>
                    </a:p>
                  </a:txBody>
                  <a:tcPr anchor="ctr"/>
                </a:tc>
              </a:tr>
            </a:tbl>
          </a:graphicData>
        </a:graphic>
      </p:graphicFrame>
    </p:spTree>
    <p:extLst>
      <p:ext uri="{BB962C8B-B14F-4D97-AF65-F5344CB8AC3E}">
        <p14:creationId xmlns:p14="http://schemas.microsoft.com/office/powerpoint/2010/main" val="32122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p:cNvGraphicFramePr>
            <a:graphicFrameLocks noGrp="1"/>
          </p:cNvGraphicFramePr>
          <p:nvPr>
            <p:extLst>
              <p:ext uri="{D42A27DB-BD31-4B8C-83A1-F6EECF244321}">
                <p14:modId xmlns:p14="http://schemas.microsoft.com/office/powerpoint/2010/main" val="2508149594"/>
              </p:ext>
            </p:extLst>
          </p:nvPr>
        </p:nvGraphicFramePr>
        <p:xfrm>
          <a:off x="257176" y="1764509"/>
          <a:ext cx="8620126" cy="4057650"/>
        </p:xfrm>
        <a:graphic>
          <a:graphicData uri="http://schemas.openxmlformats.org/drawingml/2006/table">
            <a:tbl>
              <a:tblPr firstRow="1" bandRow="1">
                <a:tableStyleId>{5C22544A-7EE6-4342-B048-85BDC9FD1C3A}</a:tableStyleId>
              </a:tblPr>
              <a:tblGrid>
                <a:gridCol w="1247159">
                  <a:extLst>
                    <a:ext uri="{9D8B030D-6E8A-4147-A177-3AD203B41FA5}">
                      <a16:colId xmlns:a16="http://schemas.microsoft.com/office/drawing/2014/main" xmlns="" val="20000"/>
                    </a:ext>
                  </a:extLst>
                </a:gridCol>
                <a:gridCol w="1769942">
                  <a:extLst>
                    <a:ext uri="{9D8B030D-6E8A-4147-A177-3AD203B41FA5}">
                      <a16:colId xmlns:a16="http://schemas.microsoft.com/office/drawing/2014/main" xmlns="" val="20001"/>
                    </a:ext>
                  </a:extLst>
                </a:gridCol>
                <a:gridCol w="1867675">
                  <a:extLst>
                    <a:ext uri="{9D8B030D-6E8A-4147-A177-3AD203B41FA5}">
                      <a16:colId xmlns:a16="http://schemas.microsoft.com/office/drawing/2014/main" xmlns="" val="20002"/>
                    </a:ext>
                  </a:extLst>
                </a:gridCol>
                <a:gridCol w="1867675">
                  <a:extLst>
                    <a:ext uri="{9D8B030D-6E8A-4147-A177-3AD203B41FA5}">
                      <a16:colId xmlns:a16="http://schemas.microsoft.com/office/drawing/2014/main" xmlns="" val="20003"/>
                    </a:ext>
                  </a:extLst>
                </a:gridCol>
                <a:gridCol w="1867675">
                  <a:extLst>
                    <a:ext uri="{9D8B030D-6E8A-4147-A177-3AD203B41FA5}">
                      <a16:colId xmlns:a16="http://schemas.microsoft.com/office/drawing/2014/main" xmlns="" val="20004"/>
                    </a:ext>
                  </a:extLst>
                </a:gridCol>
              </a:tblGrid>
              <a:tr h="120540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spcAft>
                          <a:spcPts val="600"/>
                        </a:spcAft>
                        <a:buFont typeface="Arial" panose="020B0604020202020204" pitchFamily="34" charset="0"/>
                        <a:buChar char="•"/>
                      </a:pPr>
                      <a:r>
                        <a:rPr lang="en-CA" sz="1000" b="0" dirty="0">
                          <a:solidFill>
                            <a:schemeClr val="tx1"/>
                          </a:solidFill>
                        </a:rPr>
                        <a:t>Complete</a:t>
                      </a:r>
                      <a:r>
                        <a:rPr lang="en-CA" sz="1000" b="0" baseline="0" dirty="0">
                          <a:solidFill>
                            <a:schemeClr val="tx1"/>
                          </a:solidFill>
                        </a:rPr>
                        <a:t> list of IBM software in use or purchased in the past</a:t>
                      </a:r>
                    </a:p>
                    <a:p>
                      <a:pPr marL="171450" indent="-171450">
                        <a:spcAft>
                          <a:spcPts val="600"/>
                        </a:spcAft>
                        <a:buFont typeface="Arial" panose="020B0604020202020204" pitchFamily="34" charset="0"/>
                        <a:buChar char="•"/>
                      </a:pPr>
                      <a:r>
                        <a:rPr lang="en-CA" sz="1000" b="0" baseline="0" dirty="0">
                          <a:solidFill>
                            <a:schemeClr val="tx1"/>
                          </a:solidFill>
                        </a:rPr>
                        <a:t>Collect all relevant documentation for all software</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ordering initial and additional licenses for accuracy</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confirming current IBM </a:t>
                      </a:r>
                      <a:r>
                        <a:rPr kumimoji="0" lang="en-CA" sz="1000" b="0" i="0" u="none" strike="noStrike" kern="1200" cap="none" spc="0" normalizeH="0" baseline="0" noProof="0" dirty="0" err="1" smtClean="0">
                          <a:ln>
                            <a:noFill/>
                          </a:ln>
                          <a:solidFill>
                            <a:srgbClr val="333333"/>
                          </a:solidFill>
                          <a:effectLst/>
                          <a:uLnTx/>
                          <a:uFillTx/>
                          <a:latin typeface="+mn-lt"/>
                        </a:rPr>
                        <a:t>T&amp;Cs</a:t>
                      </a:r>
                      <a:r>
                        <a:rPr kumimoji="0" lang="en-CA" sz="1000" b="0" i="0" u="none" strike="noStrike" kern="1200" cap="none" spc="0" normalizeH="0" baseline="0" noProof="0" dirty="0" smtClean="0">
                          <a:ln>
                            <a:noFill/>
                          </a:ln>
                          <a:solidFill>
                            <a:srgbClr val="333333"/>
                          </a:solidFill>
                          <a:effectLst/>
                          <a:uLnTx/>
                          <a:uFillTx/>
                          <a:latin typeface="+mn-lt"/>
                        </a:rPr>
                        <a:t> </a:t>
                      </a:r>
                      <a:r>
                        <a:rPr kumimoji="0" lang="en-CA" sz="1000" b="0" i="0" u="none" strike="noStrike" kern="1200" cap="none" spc="0" normalizeH="0" baseline="0" noProof="0" dirty="0">
                          <a:ln>
                            <a:noFill/>
                          </a:ln>
                          <a:solidFill>
                            <a:srgbClr val="333333"/>
                          </a:solidFill>
                          <a:effectLst/>
                          <a:uLnTx/>
                          <a:uFillTx/>
                          <a:latin typeface="+mn-lt"/>
                        </a:rPr>
                        <a:t>and assessing impact of any changes</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CA" sz="1000" b="0" i="0" u="none" strike="noStrike" kern="1200" cap="none" spc="0" normalizeH="0" baseline="0" noProof="0" dirty="0">
                          <a:ln>
                            <a:noFill/>
                          </a:ln>
                          <a:solidFill>
                            <a:srgbClr val="333333"/>
                          </a:solidFill>
                          <a:effectLst/>
                          <a:uLnTx/>
                          <a:uFillTx/>
                          <a:latin typeface="+mn-lt"/>
                        </a:rPr>
                        <a:t>Review process for periodic (quarterly) alignment of requirements, </a:t>
                      </a:r>
                      <a:r>
                        <a:rPr kumimoji="0" lang="en-CA" sz="1000" b="0" i="0" u="none" strike="noStrike" kern="1200" cap="none" spc="0" normalizeH="0" baseline="0" noProof="0" dirty="0" smtClean="0">
                          <a:ln>
                            <a:noFill/>
                          </a:ln>
                          <a:solidFill>
                            <a:srgbClr val="333333"/>
                          </a:solidFill>
                          <a:effectLst/>
                          <a:uLnTx/>
                          <a:uFillTx/>
                          <a:latin typeface="+mn-lt"/>
                        </a:rPr>
                        <a:t>usage, </a:t>
                      </a:r>
                      <a:r>
                        <a:rPr kumimoji="0" lang="en-CA" sz="1000" b="0" i="0" u="none" strike="noStrike" kern="1200" cap="none" spc="0" normalizeH="0" baseline="0" noProof="0" dirty="0">
                          <a:ln>
                            <a:noFill/>
                          </a:ln>
                          <a:solidFill>
                            <a:srgbClr val="333333"/>
                          </a:solidFill>
                          <a:effectLst/>
                          <a:uLnTx/>
                          <a:uFillTx/>
                          <a:latin typeface="+mn-lt"/>
                        </a:rPr>
                        <a:t>and entitlements </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CA" sz="1000" b="0"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smtClean="0">
                          <a:solidFill>
                            <a:schemeClr val="tx1"/>
                          </a:solidFill>
                        </a:rPr>
                        <a:t>Use the </a:t>
                      </a:r>
                      <a:r>
                        <a:rPr lang="en-CA" sz="1000" b="1" dirty="0" smtClean="0">
                          <a:solidFill>
                            <a:schemeClr val="tx1"/>
                          </a:solidFill>
                        </a:rPr>
                        <a:t>IBM Passport</a:t>
                      </a:r>
                      <a:r>
                        <a:rPr lang="en-CA" sz="1000" b="1" baseline="0" dirty="0" smtClean="0">
                          <a:solidFill>
                            <a:schemeClr val="tx1"/>
                          </a:solidFill>
                        </a:rPr>
                        <a:t> Advantage Software </a:t>
                      </a:r>
                      <a:r>
                        <a:rPr lang="en-CA" sz="1000" b="1" baseline="0" dirty="0" err="1" smtClean="0">
                          <a:solidFill>
                            <a:schemeClr val="tx1"/>
                          </a:solidFill>
                        </a:rPr>
                        <a:t>RFQ</a:t>
                      </a:r>
                      <a:r>
                        <a:rPr lang="en-CA" sz="1000" b="1" dirty="0" smtClean="0">
                          <a:solidFill>
                            <a:schemeClr val="tx1"/>
                          </a:solidFill>
                        </a:rPr>
                        <a:t> </a:t>
                      </a:r>
                      <a:r>
                        <a:rPr lang="en-CA" sz="1000" b="1" dirty="0">
                          <a:solidFill>
                            <a:schemeClr val="tx1"/>
                          </a:solidFill>
                        </a:rPr>
                        <a:t>T</a:t>
                      </a:r>
                      <a:r>
                        <a:rPr lang="en-CA" sz="1000" b="1" dirty="0" smtClean="0">
                          <a:solidFill>
                            <a:schemeClr val="tx1"/>
                          </a:solidFill>
                        </a:rPr>
                        <a:t>emplate </a:t>
                      </a:r>
                      <a:r>
                        <a:rPr lang="en-CA" sz="1000" b="0" dirty="0">
                          <a:solidFill>
                            <a:schemeClr val="tx1"/>
                          </a:solidFill>
                        </a:rPr>
                        <a:t>to size</a:t>
                      </a:r>
                      <a:r>
                        <a:rPr lang="en-CA" sz="1000" b="0" baseline="0" dirty="0">
                          <a:solidFill>
                            <a:schemeClr val="tx1"/>
                          </a:solidFill>
                        </a:rPr>
                        <a:t> the requirement for new entitlements and begin price negotiation</a:t>
                      </a:r>
                    </a:p>
                    <a:p>
                      <a:pPr marL="171450" indent="-171450">
                        <a:spcAft>
                          <a:spcPts val="600"/>
                        </a:spcAft>
                        <a:buFont typeface="Arial" panose="020B0604020202020204" pitchFamily="34" charset="0"/>
                        <a:buChar char="•"/>
                      </a:pPr>
                      <a:r>
                        <a:rPr lang="en-CA" sz="1000" b="0" baseline="0" dirty="0">
                          <a:solidFill>
                            <a:schemeClr val="tx1"/>
                          </a:solidFill>
                        </a:rPr>
                        <a:t>Use the </a:t>
                      </a:r>
                      <a:r>
                        <a:rPr lang="en-CA" sz="1000" b="1" baseline="0" dirty="0" smtClean="0">
                          <a:solidFill>
                            <a:schemeClr val="tx1"/>
                          </a:solidFill>
                        </a:rPr>
                        <a:t>IBM 3</a:t>
                      </a:r>
                      <a:r>
                        <a:rPr lang="en-US" sz="1000" b="1" dirty="0" smtClean="0">
                          <a:solidFill>
                            <a:schemeClr val="dk1"/>
                          </a:solidFill>
                        </a:rPr>
                        <a:t>-Year Bundled Price Analysis Tool</a:t>
                      </a:r>
                      <a:r>
                        <a:rPr lang="en-US" sz="1000" b="0" dirty="0" smtClean="0">
                          <a:solidFill>
                            <a:schemeClr val="dk1"/>
                          </a:solidFill>
                        </a:rPr>
                        <a:t> </a:t>
                      </a:r>
                      <a:r>
                        <a:rPr lang="en-US" sz="1000" b="0" dirty="0">
                          <a:solidFill>
                            <a:schemeClr val="dk1"/>
                          </a:solidFill>
                        </a:rPr>
                        <a:t>to reduce total</a:t>
                      </a:r>
                      <a:r>
                        <a:rPr lang="en-US" sz="1000" b="0" baseline="0" dirty="0">
                          <a:solidFill>
                            <a:schemeClr val="dk1"/>
                          </a:solidFill>
                        </a:rPr>
                        <a:t> costs</a:t>
                      </a:r>
                      <a:endParaRPr lang="en-US" sz="1000" b="0" dirty="0">
                        <a:solidFill>
                          <a:schemeClr val="dk1"/>
                        </a:solidFill>
                      </a:endParaRPr>
                    </a:p>
                    <a:p>
                      <a:pPr marL="171450" indent="-171450">
                        <a:spcAft>
                          <a:spcPts val="600"/>
                        </a:spcAft>
                        <a:buFont typeface="Arial" panose="020B0604020202020204" pitchFamily="34" charset="0"/>
                        <a:buChar char="•"/>
                      </a:pPr>
                      <a:r>
                        <a:rPr lang="en-CA" sz="1000" b="0" baseline="0" dirty="0">
                          <a:solidFill>
                            <a:schemeClr val="tx1"/>
                          </a:solidFill>
                        </a:rPr>
                        <a:t>Prepare for support negotiation</a:t>
                      </a:r>
                    </a:p>
                    <a:p>
                      <a:pPr marL="171450" indent="-171450">
                        <a:spcAft>
                          <a:spcPts val="600"/>
                        </a:spcAft>
                        <a:buFont typeface="Arial" panose="020B0604020202020204" pitchFamily="34" charset="0"/>
                        <a:buChar char="•"/>
                      </a:pPr>
                      <a:r>
                        <a:rPr lang="en-CA" sz="1000" b="0" baseline="0" dirty="0">
                          <a:solidFill>
                            <a:schemeClr val="tx1"/>
                          </a:solidFill>
                        </a:rPr>
                        <a:t>Identify unused licenses for free deployment</a:t>
                      </a:r>
                    </a:p>
                    <a:p>
                      <a:pPr marL="0" indent="0">
                        <a:spcAft>
                          <a:spcPts val="600"/>
                        </a:spcAft>
                        <a:buFont typeface="Arial" panose="020B0604020202020204" pitchFamily="34" charset="0"/>
                        <a:buNone/>
                      </a:pPr>
                      <a:endParaRPr lang="en-CA" sz="9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indent="-171450">
                        <a:spcAft>
                          <a:spcPts val="600"/>
                        </a:spcAft>
                        <a:buFont typeface="Arial" panose="020B0604020202020204" pitchFamily="34" charset="0"/>
                        <a:buChar char="•"/>
                      </a:pPr>
                      <a:r>
                        <a:rPr lang="en-CA" sz="1000" b="0" dirty="0">
                          <a:solidFill>
                            <a:schemeClr val="tx1"/>
                          </a:solidFill>
                        </a:rPr>
                        <a:t>Understand the audit process</a:t>
                      </a:r>
                    </a:p>
                    <a:p>
                      <a:pPr marL="171450" indent="-171450">
                        <a:spcAft>
                          <a:spcPts val="600"/>
                        </a:spcAft>
                        <a:buFont typeface="Arial" panose="020B0604020202020204" pitchFamily="34" charset="0"/>
                        <a:buChar char="•"/>
                      </a:pPr>
                      <a:r>
                        <a:rPr lang="en-CA" sz="1000" b="0" dirty="0">
                          <a:solidFill>
                            <a:schemeClr val="tx1"/>
                          </a:solidFill>
                        </a:rPr>
                        <a:t>Set up an internal team with senior representation</a:t>
                      </a:r>
                    </a:p>
                    <a:p>
                      <a:pPr marL="171450" indent="-171450">
                        <a:spcAft>
                          <a:spcPts val="600"/>
                        </a:spcAft>
                        <a:buFont typeface="Arial" panose="020B0604020202020204" pitchFamily="34" charset="0"/>
                        <a:buChar char="•"/>
                      </a:pPr>
                      <a:r>
                        <a:rPr lang="en-CA" sz="1000" b="0" dirty="0">
                          <a:solidFill>
                            <a:schemeClr val="tx1"/>
                          </a:solidFill>
                        </a:rPr>
                        <a:t>Prepare</a:t>
                      </a:r>
                      <a:r>
                        <a:rPr lang="en-CA" sz="1000" b="0" baseline="0" dirty="0">
                          <a:solidFill>
                            <a:schemeClr val="tx1"/>
                          </a:solidFill>
                        </a:rPr>
                        <a:t> documentation for the audit team</a:t>
                      </a:r>
                      <a:endParaRPr lang="en-CA" sz="1000" b="0" dirty="0">
                        <a:solidFill>
                          <a:schemeClr val="tx1"/>
                        </a:solidFill>
                      </a:endParaRPr>
                    </a:p>
                    <a:p>
                      <a:pPr marL="171450" indent="-171450">
                        <a:spcAft>
                          <a:spcPts val="600"/>
                        </a:spcAft>
                        <a:buFont typeface="Arial" panose="020B0604020202020204" pitchFamily="34" charset="0"/>
                        <a:buChar char="•"/>
                      </a:pPr>
                      <a:r>
                        <a:rPr lang="en-CA" sz="1000" b="0" dirty="0">
                          <a:solidFill>
                            <a:schemeClr val="tx1"/>
                          </a:solidFill>
                        </a:rPr>
                        <a:t>Review and assess the draft audit results, proposing adjustments where warranted</a:t>
                      </a:r>
                    </a:p>
                    <a:p>
                      <a:pPr marL="171450" indent="-171450">
                        <a:spcAft>
                          <a:spcPts val="600"/>
                        </a:spcAft>
                        <a:buFont typeface="Arial" panose="020B0604020202020204" pitchFamily="34" charset="0"/>
                        <a:buChar char="•"/>
                      </a:pPr>
                      <a:r>
                        <a:rPr lang="en-CA" sz="1000" b="0" dirty="0">
                          <a:solidFill>
                            <a:schemeClr val="tx1"/>
                          </a:solidFill>
                        </a:rPr>
                        <a:t>Take corrective action if the audit resulted in penalties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154305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cs typeface="Open Sans"/>
                        </a:rPr>
                        <a:t>Engage in a scoping call</a:t>
                      </a:r>
                    </a:p>
                    <a:p>
                      <a:pPr marL="228600" indent="-228600">
                        <a:spcAft>
                          <a:spcPts val="600"/>
                        </a:spcAft>
                        <a:buSzPct val="150000"/>
                        <a:buBlip>
                          <a:blip r:embed="rId3"/>
                        </a:buBlip>
                      </a:pPr>
                      <a:r>
                        <a:rPr lang="en-CA" sz="1000" b="0" dirty="0">
                          <a:cs typeface="Open Sans"/>
                        </a:rPr>
                        <a:t>Identify IBM</a:t>
                      </a:r>
                      <a:r>
                        <a:rPr lang="en-CA" sz="1000" b="0" baseline="0" dirty="0">
                          <a:cs typeface="Open Sans"/>
                        </a:rPr>
                        <a:t> software used</a:t>
                      </a:r>
                    </a:p>
                    <a:p>
                      <a:pPr marL="228600" indent="-228600">
                        <a:spcAft>
                          <a:spcPts val="600"/>
                        </a:spcAft>
                        <a:buSzPct val="150000"/>
                        <a:buBlip>
                          <a:blip r:embed="rId3"/>
                        </a:buBlip>
                      </a:pPr>
                      <a:r>
                        <a:rPr lang="en-CA" sz="1000" b="0" baseline="0" dirty="0">
                          <a:cs typeface="Open Sans"/>
                        </a:rPr>
                        <a:t>Identify accountability for software </a:t>
                      </a:r>
                      <a:r>
                        <a:rPr lang="en-CA" sz="1000" b="0" baseline="0" dirty="0" smtClean="0">
                          <a:cs typeface="Open Sans"/>
                        </a:rPr>
                        <a:t>recordkeeping</a:t>
                      </a: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a:cs typeface="Open Sans"/>
                        </a:rPr>
                        <a:t>Assess state of </a:t>
                      </a:r>
                      <a:r>
                        <a:rPr lang="en-CA" sz="1000" b="0" dirty="0" smtClean="0">
                          <a:cs typeface="Open Sans"/>
                        </a:rPr>
                        <a:t>recordkeeping</a:t>
                      </a:r>
                      <a:endParaRPr lang="en-CA" sz="1000" b="0" dirty="0">
                        <a:cs typeface="Open Sans"/>
                      </a:endParaRPr>
                    </a:p>
                    <a:p>
                      <a:pPr marL="228600" indent="-228600">
                        <a:spcAft>
                          <a:spcPts val="600"/>
                        </a:spcAft>
                        <a:buSzPct val="150000"/>
                        <a:buBlip>
                          <a:blip r:embed="rId3"/>
                        </a:buBlip>
                      </a:pPr>
                      <a:r>
                        <a:rPr lang="en-CA" sz="1000" b="0" dirty="0">
                          <a:cs typeface="Open Sans"/>
                        </a:rPr>
                        <a:t>Identify gaps in asset management process</a:t>
                      </a:r>
                    </a:p>
                    <a:p>
                      <a:pPr marL="228600" indent="-228600">
                        <a:spcAft>
                          <a:spcPts val="600"/>
                        </a:spcAft>
                        <a:buSzPct val="150000"/>
                        <a:buBlip>
                          <a:blip r:embed="rId3"/>
                        </a:buBlip>
                      </a:pPr>
                      <a:r>
                        <a:rPr lang="en-CA" sz="1000" b="0" dirty="0">
                          <a:cs typeface="Open Sans"/>
                        </a:rPr>
                        <a:t>Suggest</a:t>
                      </a:r>
                      <a:r>
                        <a:rPr lang="en-CA" sz="1000" b="0" baseline="0" dirty="0">
                          <a:cs typeface="Open Sans"/>
                        </a:rPr>
                        <a:t> changes</a:t>
                      </a:r>
                      <a:endParaRPr lang="en-CA"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Assess </a:t>
                      </a:r>
                      <a:r>
                        <a:rPr lang="en-US" sz="1000" b="0" dirty="0">
                          <a:cs typeface="Open Sans"/>
                        </a:rPr>
                        <a:t>state</a:t>
                      </a:r>
                      <a:r>
                        <a:rPr lang="en-US" sz="1000" b="0" baseline="0" dirty="0">
                          <a:cs typeface="Open Sans"/>
                        </a:rPr>
                        <a:t> of IBM contract negotiation (timing, history, pricing negotiations)</a:t>
                      </a:r>
                      <a:endParaRPr lang="en-US" sz="1000" b="0" dirty="0">
                        <a:cs typeface="Open Sans"/>
                      </a:endParaRPr>
                    </a:p>
                    <a:p>
                      <a:pPr marL="228600" indent="-228600">
                        <a:spcAft>
                          <a:spcPts val="600"/>
                        </a:spcAft>
                        <a:buSzPct val="150000"/>
                        <a:buBlip>
                          <a:blip r:embed="rId3"/>
                        </a:buBlip>
                      </a:pPr>
                      <a:r>
                        <a:rPr lang="en-US" sz="1000" b="0" dirty="0">
                          <a:cs typeface="Open Sans"/>
                        </a:rPr>
                        <a:t>Suggest</a:t>
                      </a:r>
                      <a:r>
                        <a:rPr lang="en-US" sz="1000" b="0" baseline="0" dirty="0">
                          <a:cs typeface="Open Sans"/>
                        </a:rPr>
                        <a:t> changes in approach (if appropriate)</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Determine</a:t>
                      </a:r>
                      <a:r>
                        <a:rPr lang="en-US" sz="1000" b="0" baseline="0" dirty="0">
                          <a:cs typeface="Open Sans"/>
                        </a:rPr>
                        <a:t> n</a:t>
                      </a:r>
                      <a:r>
                        <a:rPr lang="en-US" sz="1000" b="0" dirty="0">
                          <a:cs typeface="Open Sans"/>
                        </a:rPr>
                        <a:t>egotiation points</a:t>
                      </a:r>
                      <a:endParaRPr lang="en-CA" sz="1000" dirty="0">
                        <a:solidFill>
                          <a:schemeClr val="tx1"/>
                        </a:solidFill>
                      </a:endParaRPr>
                    </a:p>
                    <a:p>
                      <a:pPr marL="228600" indent="-228600">
                        <a:spcAft>
                          <a:spcPts val="600"/>
                        </a:spcAft>
                        <a:buSzPct val="150000"/>
                        <a:buBlip>
                          <a:blip r:embed="rId3"/>
                        </a:buBlip>
                      </a:pPr>
                      <a:r>
                        <a:rPr lang="en-US" sz="1000" b="0" dirty="0" smtClean="0">
                          <a:cs typeface="Open Sans"/>
                        </a:rPr>
                        <a:t>Discuss </a:t>
                      </a:r>
                      <a:r>
                        <a:rPr lang="en-US" sz="1000" b="0" dirty="0">
                          <a:cs typeface="Open Sans"/>
                        </a:rPr>
                        <a:t>license management</a:t>
                      </a:r>
                    </a:p>
                    <a:p>
                      <a:pPr marL="228600" indent="-228600">
                        <a:spcAft>
                          <a:spcPts val="600"/>
                        </a:spcAft>
                        <a:buSzPct val="150000"/>
                        <a:buBlip>
                          <a:blip r:embed="rId3"/>
                        </a:buBlip>
                      </a:pPr>
                      <a:r>
                        <a:rPr lang="en-US" sz="1000" b="0" dirty="0">
                          <a:cs typeface="Open Sans"/>
                        </a:rPr>
                        <a:t>Evaluate</a:t>
                      </a:r>
                      <a:r>
                        <a:rPr lang="en-US" sz="1000" b="0" baseline="0" dirty="0">
                          <a:cs typeface="Open Sans"/>
                        </a:rPr>
                        <a:t> and develop a roadmap for future licensing</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68671" y="4508662"/>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308744" y="2621321"/>
            <a:ext cx="1094375" cy="1088500"/>
          </a:xfrm>
          <a:prstGeom prst="rect">
            <a:avLst/>
          </a:prstGeom>
          <a:solidFill>
            <a:schemeClr val="accent1">
              <a:alpha val="0"/>
            </a:schemeClr>
          </a:solidFill>
          <a:effectLst/>
        </p:spPr>
      </p:pic>
      <p:sp>
        <p:nvSpPr>
          <p:cNvPr id="29" name="Chevron 28"/>
          <p:cNvSpPr/>
          <p:nvPr/>
        </p:nvSpPr>
        <p:spPr>
          <a:xfrm>
            <a:off x="1547237" y="1148369"/>
            <a:ext cx="1940400" cy="61344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Establish Licensing Requirements </a:t>
            </a:r>
          </a:p>
        </p:txBody>
      </p:sp>
      <p:sp>
        <p:nvSpPr>
          <p:cNvPr id="39" name="Chevron 38"/>
          <p:cNvSpPr/>
          <p:nvPr/>
        </p:nvSpPr>
        <p:spPr>
          <a:xfrm>
            <a:off x="3366122" y="1148369"/>
            <a:ext cx="1940400" cy="613447"/>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Improve </a:t>
            </a:r>
            <a:r>
              <a:rPr lang="en-US" sz="1200" dirty="0" smtClean="0">
                <a:solidFill>
                  <a:srgbClr val="FFFFFF"/>
                </a:solidFill>
              </a:rPr>
              <a:t>Asset </a:t>
            </a:r>
            <a:r>
              <a:rPr lang="en-US" sz="1200" dirty="0">
                <a:solidFill>
                  <a:srgbClr val="FFFFFF"/>
                </a:solidFill>
              </a:rPr>
              <a:t>Management Process</a:t>
            </a:r>
          </a:p>
        </p:txBody>
      </p:sp>
      <p:sp>
        <p:nvSpPr>
          <p:cNvPr id="40" name="Chevron 39"/>
          <p:cNvSpPr/>
          <p:nvPr/>
        </p:nvSpPr>
        <p:spPr>
          <a:xfrm>
            <a:off x="5246106" y="1149092"/>
            <a:ext cx="1940400" cy="612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Identify Cost-Reduction Opportunities</a:t>
            </a:r>
          </a:p>
        </p:txBody>
      </p:sp>
      <p:sp>
        <p:nvSpPr>
          <p:cNvPr id="41" name="Chevron 40"/>
          <p:cNvSpPr/>
          <p:nvPr/>
        </p:nvSpPr>
        <p:spPr>
          <a:xfrm>
            <a:off x="7083362" y="1148369"/>
            <a:ext cx="1938528" cy="613446"/>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t>Effectively Manage an IBM Audit</a:t>
            </a:r>
          </a:p>
        </p:txBody>
      </p:sp>
      <p:sp>
        <p:nvSpPr>
          <p:cNvPr id="3" name="Title 2"/>
          <p:cNvSpPr>
            <a:spLocks noGrp="1"/>
          </p:cNvSpPr>
          <p:nvPr>
            <p:ph type="title"/>
          </p:nvPr>
        </p:nvSpPr>
        <p:spPr/>
        <p:txBody>
          <a:bodyPr/>
          <a:lstStyle/>
          <a:p>
            <a:r>
              <a:rPr lang="en-CA" dirty="0" smtClean="0"/>
              <a:t>Explore IBM software licensing and optimize spend – </a:t>
            </a:r>
            <a:r>
              <a:rPr lang="en-CA" dirty="0"/>
              <a:t>project overview</a:t>
            </a:r>
          </a:p>
        </p:txBody>
      </p:sp>
    </p:spTree>
    <p:extLst>
      <p:ext uri="{BB962C8B-B14F-4D97-AF65-F5344CB8AC3E}">
        <p14:creationId xmlns:p14="http://schemas.microsoft.com/office/powerpoint/2010/main" val="1066265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224518" y="2000186"/>
            <a:ext cx="6589368" cy="3329116"/>
          </a:xfrm>
          <a:prstGeom prst="rect">
            <a:avLst/>
          </a:prstGeom>
        </p:spPr>
        <p:txBody>
          <a:bodyPr wrap="square" rtlCol="0">
            <a:spAutoFit/>
          </a:bodyPr>
          <a:lstStyle/>
          <a:p>
            <a:pPr>
              <a:spcBef>
                <a:spcPts val="600"/>
              </a:spcBef>
              <a:spcAft>
                <a:spcPts val="500"/>
              </a:spcAft>
            </a:pPr>
            <a:r>
              <a:rPr lang="en-US" sz="1600" i="1" dirty="0">
                <a:solidFill>
                  <a:schemeClr val="bg1"/>
                </a:solidFill>
              </a:rPr>
              <a:t>IBM software licensing agreements put the burden of determining the number of paid licenses required on the customer. As </a:t>
            </a:r>
            <a:r>
              <a:rPr lang="en-US" sz="1600" i="1" dirty="0" smtClean="0">
                <a:solidFill>
                  <a:schemeClr val="bg1"/>
                </a:solidFill>
              </a:rPr>
              <a:t>time </a:t>
            </a:r>
            <a:r>
              <a:rPr lang="en-US" sz="1600" i="1" dirty="0">
                <a:solidFill>
                  <a:schemeClr val="bg1"/>
                </a:solidFill>
              </a:rPr>
              <a:t>passes </a:t>
            </a:r>
            <a:r>
              <a:rPr lang="en-US" sz="1600" i="1" dirty="0" smtClean="0">
                <a:solidFill>
                  <a:schemeClr val="bg1"/>
                </a:solidFill>
              </a:rPr>
              <a:t>and </a:t>
            </a:r>
            <a:r>
              <a:rPr lang="en-US" sz="1600" i="1" dirty="0">
                <a:solidFill>
                  <a:schemeClr val="bg1"/>
                </a:solidFill>
              </a:rPr>
              <a:t>usage requirements change, the customer must track these changes, </a:t>
            </a:r>
            <a:r>
              <a:rPr lang="en-US" sz="1600" i="1" dirty="0" smtClean="0">
                <a:solidFill>
                  <a:schemeClr val="bg1"/>
                </a:solidFill>
              </a:rPr>
              <a:t>reuse </a:t>
            </a:r>
            <a:r>
              <a:rPr lang="en-US" sz="1600" i="1" dirty="0">
                <a:solidFill>
                  <a:schemeClr val="bg1"/>
                </a:solidFill>
              </a:rPr>
              <a:t>paid licenses, or buy additional ones. </a:t>
            </a:r>
            <a:r>
              <a:rPr lang="en-US" sz="1600" i="1" dirty="0" smtClean="0">
                <a:solidFill>
                  <a:schemeClr val="bg1"/>
                </a:solidFill>
              </a:rPr>
              <a:t>IBM </a:t>
            </a:r>
            <a:r>
              <a:rPr lang="en-US" sz="1600" i="1" dirty="0">
                <a:solidFill>
                  <a:schemeClr val="bg1"/>
                </a:solidFill>
              </a:rPr>
              <a:t>also changes </a:t>
            </a:r>
            <a:r>
              <a:rPr lang="en-US" sz="1600" i="1" dirty="0" smtClean="0">
                <a:solidFill>
                  <a:schemeClr val="bg1"/>
                </a:solidFill>
              </a:rPr>
              <a:t>terms </a:t>
            </a:r>
            <a:r>
              <a:rPr lang="en-US" sz="1600" i="1" dirty="0">
                <a:solidFill>
                  <a:schemeClr val="bg1"/>
                </a:solidFill>
              </a:rPr>
              <a:t>and </a:t>
            </a:r>
            <a:r>
              <a:rPr lang="en-US" sz="1600" i="1" dirty="0" smtClean="0">
                <a:solidFill>
                  <a:schemeClr val="bg1"/>
                </a:solidFill>
              </a:rPr>
              <a:t>conditions</a:t>
            </a:r>
            <a:r>
              <a:rPr lang="en-US" sz="1600" i="1" dirty="0">
                <a:solidFill>
                  <a:schemeClr val="bg1"/>
                </a:solidFill>
              </a:rPr>
              <a:t>, and the changes may impact you.</a:t>
            </a:r>
          </a:p>
          <a:p>
            <a:pPr>
              <a:spcBef>
                <a:spcPts val="600"/>
              </a:spcBef>
              <a:spcAft>
                <a:spcPts val="500"/>
              </a:spcAft>
            </a:pPr>
            <a:r>
              <a:rPr lang="en-US" sz="1600" i="1" dirty="0">
                <a:solidFill>
                  <a:schemeClr val="bg1"/>
                </a:solidFill>
              </a:rPr>
              <a:t>The method of calculating the number of license units is complex</a:t>
            </a:r>
            <a:r>
              <a:rPr lang="en-US" sz="1600" i="1" dirty="0" smtClean="0">
                <a:solidFill>
                  <a:schemeClr val="bg1"/>
                </a:solidFill>
              </a:rPr>
              <a:t>. </a:t>
            </a:r>
            <a:r>
              <a:rPr lang="en-US" sz="1600" i="1" dirty="0">
                <a:solidFill>
                  <a:schemeClr val="bg1"/>
                </a:solidFill>
              </a:rPr>
              <a:t>Organizations </a:t>
            </a:r>
            <a:r>
              <a:rPr lang="en-US" sz="1600" i="1" dirty="0" smtClean="0">
                <a:solidFill>
                  <a:schemeClr val="bg1"/>
                </a:solidFill>
              </a:rPr>
              <a:t>that </a:t>
            </a:r>
            <a:r>
              <a:rPr lang="en-US" sz="1600" i="1" dirty="0">
                <a:solidFill>
                  <a:schemeClr val="bg1"/>
                </a:solidFill>
              </a:rPr>
              <a:t>underpay face IBM audits and fines. Organizations </a:t>
            </a:r>
            <a:r>
              <a:rPr lang="en-US" sz="1600" i="1" dirty="0" smtClean="0">
                <a:solidFill>
                  <a:schemeClr val="bg1"/>
                </a:solidFill>
              </a:rPr>
              <a:t>that </a:t>
            </a:r>
            <a:r>
              <a:rPr lang="en-US" sz="1600" i="1" dirty="0">
                <a:solidFill>
                  <a:schemeClr val="bg1"/>
                </a:solidFill>
              </a:rPr>
              <a:t>overpay are unnecessarily overspending. </a:t>
            </a:r>
            <a:endParaRPr lang="en-CA" sz="1600" i="1" dirty="0">
              <a:solidFill>
                <a:schemeClr val="bg1"/>
              </a:solidFill>
            </a:endParaRPr>
          </a:p>
          <a:p>
            <a:pPr>
              <a:spcBef>
                <a:spcPts val="600"/>
              </a:spcBef>
              <a:spcAft>
                <a:spcPts val="500"/>
              </a:spcAft>
            </a:pPr>
            <a:r>
              <a:rPr lang="en-CA" sz="1600" i="1" dirty="0">
                <a:solidFill>
                  <a:schemeClr val="bg1"/>
                </a:solidFill>
              </a:rPr>
              <a:t>Effective organizations understand the licensing terms in their contracts, determine the number of licenses they need initially, and manage changes to their requirements over time. They ensure that all licenses in effect are paid for.</a:t>
            </a:r>
            <a:endParaRPr lang="en-CA" sz="1600" b="1" i="1" dirty="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a:solidFill>
                  <a:schemeClr val="bg1"/>
                </a:solidFill>
              </a:rPr>
              <a:t>Andy Woyzbun, </a:t>
            </a:r>
          </a:p>
          <a:p>
            <a:pPr algn="r"/>
            <a:r>
              <a:rPr lang="en-CA" sz="1400" i="1" dirty="0">
                <a:solidFill>
                  <a:schemeClr val="bg1"/>
                </a:solidFill>
              </a:rPr>
              <a:t>Executive Advisor, CIO Practice</a:t>
            </a:r>
            <a:br>
              <a:rPr lang="en-CA" sz="1400" i="1" dirty="0">
                <a:solidFill>
                  <a:schemeClr val="bg1"/>
                </a:solidFill>
              </a:rPr>
            </a:br>
            <a:r>
              <a:rPr lang="en-CA" sz="1400" i="1" dirty="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699032"/>
            <a:ext cx="678666" cy="619651"/>
          </a:xfrm>
          <a:prstGeom prst="rect">
            <a:avLst/>
          </a:prstGeom>
        </p:spPr>
      </p:pic>
      <p:pic>
        <p:nvPicPr>
          <p:cNvPr id="15" name="Picture 101"/>
          <p:cNvPicPr>
            <a:picLocks noChangeAspect="1"/>
          </p:cNvPicPr>
          <p:nvPr/>
        </p:nvPicPr>
        <p:blipFill>
          <a:blip r:embed="rId3"/>
          <a:stretch>
            <a:fillRect/>
          </a:stretch>
        </p:blipFill>
        <p:spPr>
          <a:xfrm>
            <a:off x="7813886" y="4790795"/>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189396"/>
            <a:ext cx="8625780" cy="864096"/>
          </a:xfrm>
        </p:spPr>
        <p:txBody>
          <a:bodyPr/>
          <a:lstStyle/>
          <a:p>
            <a:r>
              <a:rPr lang="en-US" dirty="0"/>
              <a:t>Our understanding of the problem</a:t>
            </a:r>
          </a:p>
        </p:txBody>
      </p:sp>
      <p:sp>
        <p:nvSpPr>
          <p:cNvPr id="7" name="Text Placeholder 12"/>
          <p:cNvSpPr>
            <a:spLocks noGrp="1"/>
          </p:cNvSpPr>
          <p:nvPr>
            <p:ph type="body" sz="quarter" idx="16"/>
          </p:nvPr>
        </p:nvSpPr>
        <p:spPr>
          <a:xfrm>
            <a:off x="246703" y="1607231"/>
            <a:ext cx="4041648" cy="2310142"/>
          </a:xfrm>
        </p:spPr>
        <p:txBody>
          <a:bodyPr/>
          <a:lstStyle/>
          <a:p>
            <a:pPr lvl="0"/>
            <a:r>
              <a:rPr lang="en-CA" sz="1200" dirty="0"/>
              <a:t>IT managers responsible for aligning the usage of IBM software with paid up licenses.</a:t>
            </a:r>
          </a:p>
          <a:p>
            <a:pPr lvl="0"/>
            <a:r>
              <a:rPr lang="en-CA" sz="1200" dirty="0"/>
              <a:t>CIOs, CTOs, CPOs, and IT directors managing their IBM software agreements in search of cost savings.</a:t>
            </a:r>
          </a:p>
          <a:p>
            <a:pPr lvl="0"/>
            <a:r>
              <a:rPr lang="en-CA" sz="1200" dirty="0"/>
              <a:t>ITAM/Software asset managers looking for insights into the best way to track and manage IBM software licensing.</a:t>
            </a:r>
          </a:p>
          <a:p>
            <a:pPr lvl="0"/>
            <a:r>
              <a:rPr lang="en-CA" sz="1200" dirty="0"/>
              <a:t>IT and business leaders seeking to better understand IBM software licensing.</a:t>
            </a:r>
          </a:p>
          <a:p>
            <a:r>
              <a:rPr lang="en-CA" sz="1200" dirty="0"/>
              <a:t>Vendor management offices in the process of a contract review. </a:t>
            </a:r>
          </a:p>
          <a:p>
            <a:pPr lvl="0"/>
            <a:endParaRPr lang="en-US" sz="1200" dirty="0"/>
          </a:p>
        </p:txBody>
      </p:sp>
      <p:sp>
        <p:nvSpPr>
          <p:cNvPr id="8" name="Text Placeholder 13"/>
          <p:cNvSpPr>
            <a:spLocks noGrp="1"/>
          </p:cNvSpPr>
          <p:nvPr>
            <p:ph type="body" sz="quarter" idx="26"/>
          </p:nvPr>
        </p:nvSpPr>
        <p:spPr>
          <a:xfrm>
            <a:off x="4835436" y="1607231"/>
            <a:ext cx="4041648" cy="2222307"/>
          </a:xfrm>
        </p:spPr>
        <p:txBody>
          <a:bodyPr/>
          <a:lstStyle/>
          <a:p>
            <a:r>
              <a:rPr lang="en-CA" sz="1200" dirty="0">
                <a:solidFill>
                  <a:srgbClr val="333333"/>
                </a:solidFill>
              </a:rPr>
              <a:t>Outline why and how you should actively manage your IBM software assets.</a:t>
            </a:r>
          </a:p>
          <a:p>
            <a:r>
              <a:rPr lang="en-CA" sz="1200" dirty="0"/>
              <a:t>Understand and simplify IBM software licensing to help optimize spend and avoid audit.</a:t>
            </a:r>
          </a:p>
          <a:p>
            <a:r>
              <a:rPr lang="en-CA" sz="1200" dirty="0"/>
              <a:t>Understand what is negotiable in IBM software contracts.</a:t>
            </a:r>
          </a:p>
          <a:p>
            <a:endParaRPr lang="en-CA" sz="1200" dirty="0"/>
          </a:p>
        </p:txBody>
      </p:sp>
      <p:sp>
        <p:nvSpPr>
          <p:cNvPr id="9" name="Text Placeholder 14"/>
          <p:cNvSpPr>
            <a:spLocks noGrp="1"/>
          </p:cNvSpPr>
          <p:nvPr>
            <p:ph type="body" sz="quarter" idx="27"/>
          </p:nvPr>
        </p:nvSpPr>
        <p:spPr>
          <a:xfrm>
            <a:off x="246703" y="4252346"/>
            <a:ext cx="4041648" cy="1677491"/>
          </a:xfrm>
        </p:spPr>
        <p:txBody>
          <a:bodyPr/>
          <a:lstStyle/>
          <a:p>
            <a:pPr lvl="0"/>
            <a:r>
              <a:rPr lang="en-CA" sz="1200" dirty="0"/>
              <a:t>CFOs and the finance department (spending wisely)</a:t>
            </a:r>
          </a:p>
          <a:p>
            <a:r>
              <a:rPr lang="en-CA" sz="1200" dirty="0"/>
              <a:t>Procurement and sourcing (understanding what’s behind IBM software contracts)</a:t>
            </a:r>
          </a:p>
          <a:p>
            <a:r>
              <a:rPr lang="en-CA" sz="1200" dirty="0"/>
              <a:t>Legal (support for contract review and participation in IBM software audits)</a:t>
            </a:r>
          </a:p>
          <a:p>
            <a:pPr lvl="0"/>
            <a:endParaRPr lang="en-CA" sz="1200" dirty="0"/>
          </a:p>
        </p:txBody>
      </p:sp>
      <p:sp>
        <p:nvSpPr>
          <p:cNvPr id="10" name="Text Placeholder 15"/>
          <p:cNvSpPr>
            <a:spLocks noGrp="1"/>
          </p:cNvSpPr>
          <p:nvPr>
            <p:ph type="body" sz="quarter" idx="28"/>
          </p:nvPr>
        </p:nvSpPr>
        <p:spPr>
          <a:xfrm>
            <a:off x="4830836" y="4248103"/>
            <a:ext cx="4041648" cy="1677491"/>
          </a:xfrm>
        </p:spPr>
        <p:txBody>
          <a:bodyPr/>
          <a:lstStyle/>
          <a:p>
            <a:r>
              <a:rPr lang="en-CA" sz="1200" dirty="0"/>
              <a:t>Understand IBM licensing methods in order to minimize the risk of audit penalties while minimizing the number and extent of licenses required.</a:t>
            </a:r>
            <a:endParaRPr lang="en-US" sz="1200" dirty="0"/>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Executive summary</a:t>
            </a:r>
          </a:p>
        </p:txBody>
      </p:sp>
      <p:sp>
        <p:nvSpPr>
          <p:cNvPr id="3" name="Text Placeholder 2"/>
          <p:cNvSpPr>
            <a:spLocks noGrp="1"/>
          </p:cNvSpPr>
          <p:nvPr>
            <p:ph type="body" sz="quarter" idx="10"/>
          </p:nvPr>
        </p:nvSpPr>
        <p:spPr>
          <a:xfrm>
            <a:off x="247848" y="1535364"/>
            <a:ext cx="5257800" cy="1438640"/>
          </a:xfrm>
        </p:spPr>
        <p:txBody>
          <a:bodyPr/>
          <a:lstStyle/>
          <a:p>
            <a:r>
              <a:rPr lang="en-CA" dirty="0"/>
              <a:t>IBM customers want to make effective use of their paid-up licenses to avoid overspending and stay compliant </a:t>
            </a:r>
            <a:r>
              <a:rPr lang="en-CA" dirty="0" smtClean="0"/>
              <a:t>with </a:t>
            </a:r>
            <a:r>
              <a:rPr lang="en-CA" dirty="0"/>
              <a:t>agreements. </a:t>
            </a:r>
          </a:p>
          <a:p>
            <a:r>
              <a:rPr lang="en-CA" dirty="0"/>
              <a:t>Each IBM software product is subject to different rules.</a:t>
            </a:r>
          </a:p>
          <a:p>
            <a:r>
              <a:rPr lang="en-CA" dirty="0"/>
              <a:t>IBM audits software usage in order to generate revenue from non-compliant customers.</a:t>
            </a:r>
          </a:p>
        </p:txBody>
      </p:sp>
      <p:sp>
        <p:nvSpPr>
          <p:cNvPr id="4" name="Text Placeholder 3"/>
          <p:cNvSpPr>
            <a:spLocks noGrp="1"/>
          </p:cNvSpPr>
          <p:nvPr>
            <p:ph type="body" sz="quarter" idx="11"/>
          </p:nvPr>
        </p:nvSpPr>
        <p:spPr>
          <a:xfrm>
            <a:off x="247848" y="2974004"/>
            <a:ext cx="5257800" cy="1298893"/>
          </a:xfrm>
        </p:spPr>
        <p:txBody>
          <a:bodyPr/>
          <a:lstStyle/>
          <a:p>
            <a:r>
              <a:rPr lang="en-CA" dirty="0"/>
              <a:t>The client has control of the licenses used over time and is responsible for paying for these licenses. Clients control and have responsibility for aligning usage and payments</a:t>
            </a:r>
          </a:p>
          <a:p>
            <a:r>
              <a:rPr lang="en-CA" dirty="0"/>
              <a:t>Over time, the usage of the software may be </a:t>
            </a:r>
            <a:r>
              <a:rPr lang="en-CA" dirty="0" smtClean="0"/>
              <a:t>out </a:t>
            </a:r>
            <a:r>
              <a:rPr lang="en-CA" dirty="0"/>
              <a:t>of </a:t>
            </a:r>
            <a:r>
              <a:rPr lang="en-CA" dirty="0" smtClean="0"/>
              <a:t>sync with </a:t>
            </a:r>
            <a:r>
              <a:rPr lang="en-CA" dirty="0"/>
              <a:t>what the client has paid for, resulting in either overspending or violation of the licensing </a:t>
            </a:r>
            <a:r>
              <a:rPr lang="en-CA" dirty="0" smtClean="0"/>
              <a:t>agreement.</a:t>
            </a:r>
            <a:endParaRPr lang="en-US" dirty="0"/>
          </a:p>
        </p:txBody>
      </p:sp>
      <p:sp>
        <p:nvSpPr>
          <p:cNvPr id="5" name="Text Placeholder 4"/>
          <p:cNvSpPr>
            <a:spLocks noGrp="1"/>
          </p:cNvSpPr>
          <p:nvPr>
            <p:ph type="body" sz="quarter" idx="12"/>
          </p:nvPr>
        </p:nvSpPr>
        <p:spPr>
          <a:xfrm>
            <a:off x="257174" y="4672493"/>
            <a:ext cx="8623607" cy="1808438"/>
          </a:xfrm>
        </p:spPr>
        <p:txBody>
          <a:bodyPr/>
          <a:lstStyle/>
          <a:p>
            <a:pPr marL="0" indent="0">
              <a:buNone/>
            </a:pPr>
            <a:r>
              <a:rPr lang="en-CA" dirty="0"/>
              <a:t>With an understanding of your IBM agreements:</a:t>
            </a:r>
          </a:p>
          <a:p>
            <a:r>
              <a:rPr lang="en-CA" dirty="0"/>
              <a:t>Buy the appropriate number of licenses.</a:t>
            </a:r>
          </a:p>
          <a:p>
            <a:r>
              <a:rPr lang="en-CA" dirty="0"/>
              <a:t>Track and align both entitlements and usage.</a:t>
            </a:r>
          </a:p>
          <a:p>
            <a:r>
              <a:rPr lang="en-CA" dirty="0"/>
              <a:t>When your usage changes, ensure that your entitlements are adequate. Either </a:t>
            </a:r>
            <a:r>
              <a:rPr lang="en-CA" dirty="0" smtClean="0"/>
              <a:t>reuse </a:t>
            </a:r>
            <a:r>
              <a:rPr lang="en-CA" dirty="0"/>
              <a:t>licenses, reduce maintenance, or purchase additional licenses.</a:t>
            </a:r>
          </a:p>
          <a:p>
            <a:r>
              <a:rPr lang="en-CA" dirty="0"/>
              <a:t>Adopt a cyclical approach to reviewing your IBM software </a:t>
            </a:r>
            <a:r>
              <a:rPr lang="en-CA" dirty="0" smtClean="0"/>
              <a:t>licensing, </a:t>
            </a:r>
            <a:r>
              <a:rPr lang="en-CA" dirty="0"/>
              <a:t>and create a reference document to track your software needs, planned licensing, and purchase negotiation points. </a:t>
            </a:r>
          </a:p>
          <a:p>
            <a:r>
              <a:rPr lang="en-US" dirty="0"/>
              <a:t>Prepare for a penalty-free IBM audit.</a:t>
            </a:r>
          </a:p>
        </p:txBody>
      </p:sp>
      <p:sp>
        <p:nvSpPr>
          <p:cNvPr id="6" name="Text Placeholder 5"/>
          <p:cNvSpPr>
            <a:spLocks noGrp="1"/>
          </p:cNvSpPr>
          <p:nvPr>
            <p:ph type="body" sz="quarter" idx="13"/>
          </p:nvPr>
        </p:nvSpPr>
        <p:spPr>
          <a:xfrm>
            <a:off x="5606140" y="1485912"/>
            <a:ext cx="3407231" cy="2650659"/>
          </a:xfrm>
        </p:spPr>
        <p:txBody>
          <a:bodyPr/>
          <a:lstStyle/>
          <a:p>
            <a:pPr marL="228600" indent="-228600">
              <a:buSzPct val="100000"/>
              <a:buFont typeface="Arial" pitchFamily="34" charset="0"/>
              <a:buAutoNum type="arabicPeriod"/>
            </a:pPr>
            <a:r>
              <a:rPr lang="en-CA" b="1" dirty="0" smtClean="0">
                <a:solidFill>
                  <a:schemeClr val="tx1"/>
                </a:solidFill>
              </a:rPr>
              <a:t>You </a:t>
            </a:r>
            <a:r>
              <a:rPr lang="en-CA" b="1" dirty="0">
                <a:solidFill>
                  <a:schemeClr val="tx1"/>
                </a:solidFill>
              </a:rPr>
              <a:t>have a lot of work to </a:t>
            </a:r>
            <a:r>
              <a:rPr lang="en-CA" b="1" dirty="0" smtClean="0">
                <a:solidFill>
                  <a:schemeClr val="tx1"/>
                </a:solidFill>
              </a:rPr>
              <a:t>do </a:t>
            </a:r>
            <a:r>
              <a:rPr lang="en-CA" dirty="0">
                <a:solidFill>
                  <a:schemeClr val="tx1"/>
                </a:solidFill>
              </a:rPr>
              <a:t>if you haven’t been paying attention to your IBM </a:t>
            </a:r>
            <a:r>
              <a:rPr lang="en-CA" dirty="0" smtClean="0">
                <a:solidFill>
                  <a:schemeClr val="tx1"/>
                </a:solidFill>
              </a:rPr>
              <a:t>software. </a:t>
            </a:r>
            <a:endParaRPr lang="en-CA" dirty="0">
              <a:solidFill>
                <a:schemeClr val="tx1"/>
              </a:solidFill>
            </a:endParaRPr>
          </a:p>
          <a:p>
            <a:pPr marL="228600" indent="-228600">
              <a:buSzPct val="100000"/>
              <a:buFont typeface="Arial" pitchFamily="34" charset="0"/>
              <a:buAutoNum type="arabicPeriod"/>
            </a:pPr>
            <a:r>
              <a:rPr lang="en-CA" b="1" dirty="0">
                <a:solidFill>
                  <a:schemeClr val="tx1"/>
                </a:solidFill>
              </a:rPr>
              <a:t>Focus on needs first. </a:t>
            </a:r>
            <a:r>
              <a:rPr lang="en-CA" dirty="0">
                <a:solidFill>
                  <a:schemeClr val="tx1"/>
                </a:solidFill>
              </a:rPr>
              <a:t>Conduct and document a thorough requirements assessment. Well-documented needs will be your core asset in </a:t>
            </a:r>
            <a:r>
              <a:rPr lang="en-CA" dirty="0" smtClean="0">
                <a:solidFill>
                  <a:schemeClr val="tx1"/>
                </a:solidFill>
              </a:rPr>
              <a:t>negotiation.</a:t>
            </a:r>
            <a:endParaRPr lang="en-CA" dirty="0">
              <a:solidFill>
                <a:schemeClr val="tx1"/>
              </a:solidFill>
            </a:endParaRPr>
          </a:p>
          <a:p>
            <a:pPr marL="228600" indent="-228600">
              <a:buSzPct val="100000"/>
              <a:buFont typeface="Arial" pitchFamily="34" charset="0"/>
              <a:buAutoNum type="arabicPeriod"/>
            </a:pPr>
            <a:r>
              <a:rPr lang="en-US" b="1" dirty="0"/>
              <a:t>Know what’s in IBM’s </a:t>
            </a:r>
            <a:r>
              <a:rPr lang="en-US" b="1" dirty="0" smtClean="0"/>
              <a:t>terms </a:t>
            </a:r>
            <a:r>
              <a:rPr lang="en-US" b="1" dirty="0"/>
              <a:t>and </a:t>
            </a:r>
            <a:r>
              <a:rPr lang="en-US" b="1" dirty="0" smtClean="0"/>
              <a:t>conditions.</a:t>
            </a:r>
            <a:r>
              <a:rPr lang="en-US" dirty="0" smtClean="0"/>
              <a:t> Failure </a:t>
            </a:r>
            <a:r>
              <a:rPr lang="en-US" dirty="0"/>
              <a:t>to understand these can lead to major penalties after an audit.</a:t>
            </a:r>
          </a:p>
          <a:p>
            <a:pPr marL="228600" indent="-228600">
              <a:buSzPct val="100000"/>
              <a:buFont typeface="Arial" pitchFamily="34" charset="0"/>
              <a:buAutoNum type="arabicPeriod"/>
            </a:pPr>
            <a:r>
              <a:rPr lang="en-US" b="1" dirty="0">
                <a:solidFill>
                  <a:srgbClr val="333333"/>
                </a:solidFill>
              </a:rPr>
              <a:t>Review your agreements and entitlements quarterly. </a:t>
            </a:r>
            <a:r>
              <a:rPr lang="en-US" dirty="0">
                <a:solidFill>
                  <a:srgbClr val="333333"/>
                </a:solidFill>
              </a:rPr>
              <a:t>IBM may have changed the </a:t>
            </a:r>
            <a:r>
              <a:rPr lang="en-US" dirty="0" smtClean="0">
                <a:solidFill>
                  <a:srgbClr val="333333"/>
                </a:solidFill>
              </a:rPr>
              <a:t>rules, </a:t>
            </a:r>
            <a:r>
              <a:rPr lang="en-US" dirty="0">
                <a:solidFill>
                  <a:srgbClr val="333333"/>
                </a:solidFill>
              </a:rPr>
              <a:t>and you </a:t>
            </a:r>
            <a:r>
              <a:rPr lang="en-US" dirty="0" smtClean="0"/>
              <a:t>have almost </a:t>
            </a:r>
            <a:r>
              <a:rPr lang="en-US" dirty="0"/>
              <a:t>certainly changed your </a:t>
            </a:r>
            <a:r>
              <a:rPr lang="en-US" dirty="0">
                <a:solidFill>
                  <a:srgbClr val="333333"/>
                </a:solidFill>
              </a:rPr>
              <a:t>usage</a:t>
            </a:r>
            <a:r>
              <a:rPr lang="en-US" dirty="0" smtClean="0">
                <a:solidFill>
                  <a:srgbClr val="333333"/>
                </a:solidFill>
              </a:rPr>
              <a:t>.</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IBM is a major player in the software market</a:t>
            </a:r>
            <a:endParaRPr lang="en-CA" dirty="0"/>
          </a:p>
        </p:txBody>
      </p:sp>
      <p:sp>
        <p:nvSpPr>
          <p:cNvPr id="3" name="Rectangle 2"/>
          <p:cNvSpPr/>
          <p:nvPr/>
        </p:nvSpPr>
        <p:spPr>
          <a:xfrm>
            <a:off x="940475" y="4783894"/>
            <a:ext cx="3128400" cy="646331"/>
          </a:xfrm>
          <a:prstGeom prst="rect">
            <a:avLst/>
          </a:prstGeom>
        </p:spPr>
        <p:txBody>
          <a:bodyPr wrap="square">
            <a:spAutoFit/>
          </a:bodyPr>
          <a:lstStyle/>
          <a:p>
            <a:pPr>
              <a:lnSpc>
                <a:spcPct val="150000"/>
              </a:lnSpc>
            </a:pPr>
            <a:r>
              <a:rPr lang="en-US" sz="1200" i="1" dirty="0" smtClean="0"/>
              <a:t>IBM’s </a:t>
            </a:r>
            <a:r>
              <a:rPr lang="en-US" sz="1200" i="1" dirty="0"/>
              <a:t>software </a:t>
            </a:r>
            <a:r>
              <a:rPr lang="en-US" sz="1200" i="1" dirty="0" smtClean="0"/>
              <a:t>business is the </a:t>
            </a:r>
            <a:r>
              <a:rPr lang="en-US" sz="1200" b="1" i="1" dirty="0" smtClean="0"/>
              <a:t>fourth-largest</a:t>
            </a:r>
            <a:r>
              <a:rPr lang="en-US" sz="1200" i="1" dirty="0" smtClean="0"/>
              <a:t> </a:t>
            </a:r>
            <a:r>
              <a:rPr lang="en-US" sz="1200" i="1" dirty="0"/>
              <a:t>software company in the world.</a:t>
            </a:r>
            <a:endParaRPr lang="en-CA" sz="1200" i="1" dirty="0"/>
          </a:p>
        </p:txBody>
      </p:sp>
      <p:sp>
        <p:nvSpPr>
          <p:cNvPr id="4" name="Rectangle 3"/>
          <p:cNvSpPr/>
          <p:nvPr/>
        </p:nvSpPr>
        <p:spPr>
          <a:xfrm>
            <a:off x="269551" y="1131956"/>
            <a:ext cx="8620125" cy="338554"/>
          </a:xfrm>
          <a:prstGeom prst="rect">
            <a:avLst/>
          </a:prstGeom>
        </p:spPr>
        <p:txBody>
          <a:bodyPr wrap="square">
            <a:spAutoFit/>
          </a:bodyPr>
          <a:lstStyle/>
          <a:p>
            <a:r>
              <a:rPr lang="en-US" sz="1600" b="1" dirty="0" smtClean="0"/>
              <a:t>Most enterprises are using some IBM software and need to manage their IBM licenses.</a:t>
            </a:r>
            <a:endParaRPr lang="en-CA" sz="1600" b="1" dirty="0"/>
          </a:p>
        </p:txBody>
      </p:sp>
      <p:graphicFrame>
        <p:nvGraphicFramePr>
          <p:cNvPr id="8" name="Chart 7"/>
          <p:cNvGraphicFramePr/>
          <p:nvPr>
            <p:extLst>
              <p:ext uri="{D42A27DB-BD31-4B8C-83A1-F6EECF244321}">
                <p14:modId xmlns:p14="http://schemas.microsoft.com/office/powerpoint/2010/main" val="665595205"/>
              </p:ext>
            </p:extLst>
          </p:nvPr>
        </p:nvGraphicFramePr>
        <p:xfrm>
          <a:off x="642668" y="2185987"/>
          <a:ext cx="3314888" cy="2309626"/>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2941038" y="2185987"/>
            <a:ext cx="619080" cy="276999"/>
          </a:xfrm>
          <a:prstGeom prst="rect">
            <a:avLst/>
          </a:prstGeom>
        </p:spPr>
        <p:txBody>
          <a:bodyPr wrap="none">
            <a:spAutoFit/>
          </a:bodyPr>
          <a:lstStyle/>
          <a:p>
            <a:r>
              <a:rPr lang="en-US" sz="1200" b="1" dirty="0" smtClean="0"/>
              <a:t>12.9%</a:t>
            </a:r>
            <a:endParaRPr lang="en-CA" sz="1200" b="1" dirty="0"/>
          </a:p>
        </p:txBody>
      </p:sp>
      <p:sp>
        <p:nvSpPr>
          <p:cNvPr id="19" name="TextBox 18"/>
          <p:cNvSpPr txBox="1"/>
          <p:nvPr/>
        </p:nvSpPr>
        <p:spPr>
          <a:xfrm>
            <a:off x="5107793" y="5889139"/>
            <a:ext cx="2805088" cy="261610"/>
          </a:xfrm>
          <a:prstGeom prst="rect">
            <a:avLst/>
          </a:prstGeom>
        </p:spPr>
        <p:txBody>
          <a:bodyPr wrap="square" rtlCol="0">
            <a:spAutoFit/>
          </a:bodyPr>
          <a:lstStyle/>
          <a:p>
            <a:r>
              <a:rPr lang="en-CA" sz="1100" dirty="0" smtClean="0"/>
              <a:t>Source: IBIS World Industry Report, 2017</a:t>
            </a:r>
            <a:endParaRPr lang="en-CA" sz="1100" dirty="0"/>
          </a:p>
        </p:txBody>
      </p:sp>
      <p:sp>
        <p:nvSpPr>
          <p:cNvPr id="20" name="Rectangle 19"/>
          <p:cNvSpPr/>
          <p:nvPr/>
        </p:nvSpPr>
        <p:spPr>
          <a:xfrm>
            <a:off x="2010093" y="5904528"/>
            <a:ext cx="1927131" cy="246221"/>
          </a:xfrm>
          <a:prstGeom prst="rect">
            <a:avLst/>
          </a:prstGeom>
        </p:spPr>
        <p:txBody>
          <a:bodyPr wrap="none">
            <a:spAutoFit/>
          </a:bodyPr>
          <a:lstStyle/>
          <a:p>
            <a:r>
              <a:rPr lang="en-US" sz="1000" dirty="0" smtClean="0"/>
              <a:t>Source: The Motley Fool, 2016</a:t>
            </a:r>
            <a:endParaRPr lang="en-CA" sz="1000" dirty="0"/>
          </a:p>
        </p:txBody>
      </p:sp>
      <p:cxnSp>
        <p:nvCxnSpPr>
          <p:cNvPr id="22" name="Elbow Connector 21"/>
          <p:cNvCxnSpPr/>
          <p:nvPr/>
        </p:nvCxnSpPr>
        <p:spPr>
          <a:xfrm flipV="1">
            <a:off x="2617777" y="2326471"/>
            <a:ext cx="280555" cy="72737"/>
          </a:xfrm>
          <a:prstGeom prst="bentConnector3">
            <a:avLst>
              <a:gd name="adj1" fmla="val -185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355507" y="1787454"/>
            <a:ext cx="1895071" cy="276999"/>
          </a:xfrm>
          <a:prstGeom prst="rect">
            <a:avLst/>
          </a:prstGeom>
        </p:spPr>
        <p:txBody>
          <a:bodyPr wrap="none">
            <a:spAutoFit/>
          </a:bodyPr>
          <a:lstStyle/>
          <a:p>
            <a:r>
              <a:rPr lang="en-US" sz="1200" b="1" dirty="0" smtClean="0"/>
              <a:t>Global Software Market</a:t>
            </a:r>
            <a:endParaRPr lang="en-CA" sz="1200" b="1" dirty="0"/>
          </a:p>
        </p:txBody>
      </p:sp>
      <p:graphicFrame>
        <p:nvGraphicFramePr>
          <p:cNvPr id="29" name="Chart 28"/>
          <p:cNvGraphicFramePr/>
          <p:nvPr>
            <p:extLst>
              <p:ext uri="{D42A27DB-BD31-4B8C-83A1-F6EECF244321}">
                <p14:modId xmlns:p14="http://schemas.microsoft.com/office/powerpoint/2010/main" val="2218789812"/>
              </p:ext>
            </p:extLst>
          </p:nvPr>
        </p:nvGraphicFramePr>
        <p:xfrm>
          <a:off x="4579614" y="2215439"/>
          <a:ext cx="3456822" cy="2280174"/>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p:cNvSpPr/>
          <p:nvPr/>
        </p:nvSpPr>
        <p:spPr>
          <a:xfrm>
            <a:off x="5107793" y="1729688"/>
            <a:ext cx="2622145" cy="461665"/>
          </a:xfrm>
          <a:prstGeom prst="rect">
            <a:avLst/>
          </a:prstGeom>
        </p:spPr>
        <p:txBody>
          <a:bodyPr wrap="square">
            <a:spAutoFit/>
          </a:bodyPr>
          <a:lstStyle/>
          <a:p>
            <a:pPr algn="ctr"/>
            <a:r>
              <a:rPr lang="en-US" sz="1200" b="1" dirty="0" smtClean="0"/>
              <a:t>U.S. Business Analytics and Enterprise Software Publishing</a:t>
            </a:r>
            <a:endParaRPr lang="en-CA" sz="1200" b="1" dirty="0"/>
          </a:p>
        </p:txBody>
      </p:sp>
      <p:sp>
        <p:nvSpPr>
          <p:cNvPr id="31" name="Rectangle 30"/>
          <p:cNvSpPr/>
          <p:nvPr/>
        </p:nvSpPr>
        <p:spPr>
          <a:xfrm>
            <a:off x="6961362" y="2220087"/>
            <a:ext cx="619080" cy="276999"/>
          </a:xfrm>
          <a:prstGeom prst="rect">
            <a:avLst/>
          </a:prstGeom>
        </p:spPr>
        <p:txBody>
          <a:bodyPr wrap="none">
            <a:spAutoFit/>
          </a:bodyPr>
          <a:lstStyle/>
          <a:p>
            <a:r>
              <a:rPr lang="en-US" sz="1200" b="1" dirty="0" smtClean="0"/>
              <a:t>16.4%</a:t>
            </a:r>
            <a:endParaRPr lang="en-CA" sz="1200" b="1" dirty="0"/>
          </a:p>
        </p:txBody>
      </p:sp>
      <p:cxnSp>
        <p:nvCxnSpPr>
          <p:cNvPr id="32" name="Elbow Connector 31"/>
          <p:cNvCxnSpPr/>
          <p:nvPr/>
        </p:nvCxnSpPr>
        <p:spPr>
          <a:xfrm flipV="1">
            <a:off x="6638101" y="2360571"/>
            <a:ext cx="280555" cy="72737"/>
          </a:xfrm>
          <a:prstGeom prst="bentConnector3">
            <a:avLst>
              <a:gd name="adj1" fmla="val -185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893276" y="4753135"/>
            <a:ext cx="3143160" cy="923330"/>
          </a:xfrm>
          <a:prstGeom prst="rect">
            <a:avLst/>
          </a:prstGeom>
        </p:spPr>
        <p:txBody>
          <a:bodyPr wrap="square">
            <a:spAutoFit/>
          </a:bodyPr>
          <a:lstStyle/>
          <a:p>
            <a:pPr>
              <a:lnSpc>
                <a:spcPct val="150000"/>
              </a:lnSpc>
            </a:pPr>
            <a:r>
              <a:rPr lang="en-US" sz="1200" i="1" dirty="0" smtClean="0"/>
              <a:t>IBM is tied (with SAP) for </a:t>
            </a:r>
            <a:r>
              <a:rPr lang="en-US" sz="1200" b="1" i="1" dirty="0" smtClean="0"/>
              <a:t>largest market share</a:t>
            </a:r>
            <a:r>
              <a:rPr lang="en-US" sz="1200" i="1" dirty="0" smtClean="0"/>
              <a:t> in U.S. Business Analytics and Enterprise Software Publishing.</a:t>
            </a:r>
            <a:endParaRPr lang="en-CA" sz="1200" i="1" dirty="0"/>
          </a:p>
        </p:txBody>
      </p:sp>
    </p:spTree>
    <p:extLst>
      <p:ext uri="{BB962C8B-B14F-4D97-AF65-F5344CB8AC3E}">
        <p14:creationId xmlns:p14="http://schemas.microsoft.com/office/powerpoint/2010/main" val="313083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IBM software customers </a:t>
            </a:r>
            <a:r>
              <a:rPr lang="en-CA"/>
              <a:t>face </a:t>
            </a:r>
            <a:r>
              <a:rPr lang="en-CA" dirty="0"/>
              <a:t>a</a:t>
            </a:r>
            <a:r>
              <a:rPr lang="en-CA"/>
              <a:t> significant risk </a:t>
            </a:r>
            <a:r>
              <a:rPr lang="en-CA" smtClean="0"/>
              <a:t>of </a:t>
            </a:r>
            <a:r>
              <a:rPr lang="en-CA" dirty="0"/>
              <a:t>being audited</a:t>
            </a:r>
          </a:p>
        </p:txBody>
      </p:sp>
      <p:sp>
        <p:nvSpPr>
          <p:cNvPr id="4" name="TextBox 3"/>
          <p:cNvSpPr txBox="1"/>
          <p:nvPr/>
        </p:nvSpPr>
        <p:spPr>
          <a:xfrm>
            <a:off x="3633088" y="1596579"/>
            <a:ext cx="1881516" cy="1107996"/>
          </a:xfrm>
          <a:prstGeom prst="rect">
            <a:avLst/>
          </a:prstGeom>
        </p:spPr>
        <p:txBody>
          <a:bodyPr wrap="square" rtlCol="0">
            <a:spAutoFit/>
          </a:bodyPr>
          <a:lstStyle/>
          <a:p>
            <a:r>
              <a:rPr lang="en-CA" sz="6600" b="1" dirty="0" smtClean="0">
                <a:solidFill>
                  <a:schemeClr val="accent2"/>
                </a:solidFill>
              </a:rPr>
              <a:t>31%</a:t>
            </a:r>
            <a:endParaRPr lang="en-CA" sz="1100" b="1" dirty="0">
              <a:solidFill>
                <a:schemeClr val="accent2"/>
              </a:solidFill>
            </a:endParaRPr>
          </a:p>
        </p:txBody>
      </p:sp>
      <p:sp>
        <p:nvSpPr>
          <p:cNvPr id="14" name="TextBox 13"/>
          <p:cNvSpPr txBox="1"/>
          <p:nvPr/>
        </p:nvSpPr>
        <p:spPr>
          <a:xfrm>
            <a:off x="6594945" y="6009450"/>
            <a:ext cx="2110725" cy="261610"/>
          </a:xfrm>
          <a:prstGeom prst="rect">
            <a:avLst/>
          </a:prstGeom>
        </p:spPr>
        <p:txBody>
          <a:bodyPr wrap="square" rtlCol="0">
            <a:spAutoFit/>
          </a:bodyPr>
          <a:lstStyle/>
          <a:p>
            <a:r>
              <a:rPr lang="en-CA" sz="1100" dirty="0" smtClean="0"/>
              <a:t>Source: Snow Software, 2016</a:t>
            </a:r>
            <a:endParaRPr lang="en-CA" sz="1100" dirty="0"/>
          </a:p>
        </p:txBody>
      </p:sp>
      <p:sp>
        <p:nvSpPr>
          <p:cNvPr id="17" name="Rectangle 16"/>
          <p:cNvSpPr/>
          <p:nvPr/>
        </p:nvSpPr>
        <p:spPr>
          <a:xfrm>
            <a:off x="442018" y="4196894"/>
            <a:ext cx="8263652" cy="1292662"/>
          </a:xfrm>
          <a:prstGeom prst="rect">
            <a:avLst/>
          </a:prstGeom>
        </p:spPr>
        <p:txBody>
          <a:bodyPr wrap="square">
            <a:spAutoFit/>
          </a:bodyPr>
          <a:lstStyle/>
          <a:p>
            <a:pPr>
              <a:lnSpc>
                <a:spcPct val="150000"/>
              </a:lnSpc>
            </a:pPr>
            <a:r>
              <a:rPr lang="en-US" sz="1600" b="1" dirty="0">
                <a:latin typeface="Open Sans"/>
              </a:rPr>
              <a:t>The top three reasons given for audit angst include:</a:t>
            </a:r>
          </a:p>
          <a:p>
            <a:pPr marL="342900" indent="-342900">
              <a:lnSpc>
                <a:spcPct val="150000"/>
              </a:lnSpc>
              <a:buFont typeface="+mj-lt"/>
              <a:buAutoNum type="arabicPeriod"/>
            </a:pPr>
            <a:r>
              <a:rPr lang="en-US" sz="1200" dirty="0"/>
              <a:t>The likelihood that the audit will cost money in true-up fees or fines (29%)</a:t>
            </a:r>
          </a:p>
          <a:p>
            <a:pPr marL="342900" indent="-342900">
              <a:lnSpc>
                <a:spcPct val="150000"/>
              </a:lnSpc>
              <a:buFont typeface="+mj-lt"/>
              <a:buAutoNum type="arabicPeriod"/>
            </a:pPr>
            <a:r>
              <a:rPr lang="en-US" sz="1200" dirty="0"/>
              <a:t>Having to explain unbudgeted costs to business management (19%)</a:t>
            </a:r>
          </a:p>
          <a:p>
            <a:pPr marL="342900" indent="-342900">
              <a:lnSpc>
                <a:spcPct val="150000"/>
              </a:lnSpc>
              <a:buFont typeface="+mj-lt"/>
              <a:buAutoNum type="arabicPeriod"/>
            </a:pPr>
            <a:r>
              <a:rPr lang="en-US" sz="1200" dirty="0"/>
              <a:t>The disruption caused to normal business operations (19</a:t>
            </a:r>
            <a:r>
              <a:rPr lang="en-US" sz="1200" dirty="0" smtClean="0"/>
              <a:t>%)</a:t>
            </a:r>
            <a:endParaRPr lang="en-CA" sz="1200" dirty="0"/>
          </a:p>
        </p:txBody>
      </p:sp>
      <p:sp>
        <p:nvSpPr>
          <p:cNvPr id="18" name="TextBox 17"/>
          <p:cNvSpPr txBox="1"/>
          <p:nvPr/>
        </p:nvSpPr>
        <p:spPr>
          <a:xfrm>
            <a:off x="1401153" y="2798347"/>
            <a:ext cx="6332165" cy="369332"/>
          </a:xfrm>
          <a:prstGeom prst="rect">
            <a:avLst/>
          </a:prstGeom>
        </p:spPr>
        <p:txBody>
          <a:bodyPr wrap="square" rtlCol="0">
            <a:spAutoFit/>
          </a:bodyPr>
          <a:lstStyle/>
          <a:p>
            <a:pPr algn="ctr"/>
            <a:r>
              <a:rPr lang="en-US" b="1" dirty="0" smtClean="0">
                <a:solidFill>
                  <a:srgbClr val="333333"/>
                </a:solidFill>
              </a:rPr>
              <a:t>Of surveyed organizations were audited by IBM in 2016.</a:t>
            </a:r>
            <a:endParaRPr lang="en-US" b="1" dirty="0">
              <a:solidFill>
                <a:srgbClr val="333333"/>
              </a:solidFill>
            </a:endParaRPr>
          </a:p>
        </p:txBody>
      </p:sp>
    </p:spTree>
    <p:extLst>
      <p:ext uri="{BB962C8B-B14F-4D97-AF65-F5344CB8AC3E}">
        <p14:creationId xmlns:p14="http://schemas.microsoft.com/office/powerpoint/2010/main" val="217620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Why pay attention to IBM </a:t>
            </a:r>
            <a:r>
              <a:rPr lang="en-CA" dirty="0" smtClean="0"/>
              <a:t>software licensing?</a:t>
            </a:r>
            <a:endParaRPr lang="en-CA" dirty="0"/>
          </a:p>
        </p:txBody>
      </p:sp>
      <p:sp>
        <p:nvSpPr>
          <p:cNvPr id="78" name="Rectangle 77">
            <a:extLst>
              <a:ext uri="{FF2B5EF4-FFF2-40B4-BE49-F238E27FC236}">
                <a16:creationId xmlns:a16="http://schemas.microsoft.com/office/drawing/2014/main" xmlns="" id="{C21B584F-9B89-4387-AA57-860D50105B84}"/>
              </a:ext>
            </a:extLst>
          </p:cNvPr>
          <p:cNvSpPr/>
          <p:nvPr/>
        </p:nvSpPr>
        <p:spPr>
          <a:xfrm>
            <a:off x="251520" y="5848117"/>
            <a:ext cx="8637503" cy="508722"/>
          </a:xfrm>
          <a:prstGeom prst="rect">
            <a:avLst/>
          </a:prstGeom>
          <a:solidFill>
            <a:schemeClr val="accent1"/>
          </a:solidFill>
        </p:spPr>
        <p:txBody>
          <a:bodyPr wrap="square" anchor="ctr">
            <a:noAutofit/>
          </a:bodyPr>
          <a:lstStyle/>
          <a:p>
            <a:r>
              <a:rPr lang="en-CA" sz="1600" b="1" dirty="0">
                <a:solidFill>
                  <a:schemeClr val="bg1"/>
                </a:solidFill>
              </a:rPr>
              <a:t>If you use IBM software, you need to invest effort in managing usage and </a:t>
            </a:r>
            <a:r>
              <a:rPr lang="en-CA" sz="1600" b="1" dirty="0" smtClean="0">
                <a:solidFill>
                  <a:schemeClr val="bg1"/>
                </a:solidFill>
              </a:rPr>
              <a:t>licensing.</a:t>
            </a:r>
            <a:endParaRPr lang="en-CA" sz="1600" b="1" dirty="0">
              <a:solidFill>
                <a:schemeClr val="bg1"/>
              </a:solidFill>
            </a:endParaRPr>
          </a:p>
        </p:txBody>
      </p:sp>
      <p:sp>
        <p:nvSpPr>
          <p:cNvPr id="81" name="TextBox 80">
            <a:extLst>
              <a:ext uri="{FF2B5EF4-FFF2-40B4-BE49-F238E27FC236}">
                <a16:creationId xmlns:a16="http://schemas.microsoft.com/office/drawing/2014/main" xmlns="" id="{B864E658-2053-47DB-B1BB-F7AA22C802D5}"/>
              </a:ext>
            </a:extLst>
          </p:cNvPr>
          <p:cNvSpPr txBox="1"/>
          <p:nvPr/>
        </p:nvSpPr>
        <p:spPr>
          <a:xfrm>
            <a:off x="344415" y="1387635"/>
            <a:ext cx="588102" cy="400302"/>
          </a:xfrm>
          <a:prstGeom prst="rect">
            <a:avLst/>
          </a:prstGeom>
          <a:noFill/>
        </p:spPr>
        <p:txBody>
          <a:bodyPr wrap="square" rtlCol="0">
            <a:spAutoFit/>
          </a:bodyPr>
          <a:lstStyle/>
          <a:p>
            <a:pPr algn="r">
              <a:lnSpc>
                <a:spcPct val="70000"/>
              </a:lnSpc>
              <a:spcBef>
                <a:spcPts val="300"/>
              </a:spcBef>
            </a:pPr>
            <a:r>
              <a:rPr lang="en-CA" sz="2800" dirty="0" smtClean="0">
                <a:solidFill>
                  <a:srgbClr val="233F59"/>
                </a:solidFill>
                <a:latin typeface="Roboto Black"/>
                <a:cs typeface="Roboto Black"/>
              </a:rPr>
              <a:t>1</a:t>
            </a:r>
            <a:endParaRPr lang="en-CA" sz="2800" dirty="0">
              <a:solidFill>
                <a:srgbClr val="233F59"/>
              </a:solidFill>
              <a:latin typeface="Roboto Black"/>
              <a:cs typeface="Roboto Black"/>
            </a:endParaRPr>
          </a:p>
        </p:txBody>
      </p:sp>
      <p:sp>
        <p:nvSpPr>
          <p:cNvPr id="82" name="TextBox 81">
            <a:extLst>
              <a:ext uri="{FF2B5EF4-FFF2-40B4-BE49-F238E27FC236}">
                <a16:creationId xmlns:a16="http://schemas.microsoft.com/office/drawing/2014/main" xmlns="" id="{52F56B68-2BF8-43B9-BABD-289821A16AF5}"/>
              </a:ext>
            </a:extLst>
          </p:cNvPr>
          <p:cNvSpPr txBox="1"/>
          <p:nvPr/>
        </p:nvSpPr>
        <p:spPr>
          <a:xfrm>
            <a:off x="344415" y="361134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5</a:t>
            </a:r>
          </a:p>
        </p:txBody>
      </p:sp>
      <p:sp>
        <p:nvSpPr>
          <p:cNvPr id="83" name="TextBox 82">
            <a:extLst>
              <a:ext uri="{FF2B5EF4-FFF2-40B4-BE49-F238E27FC236}">
                <a16:creationId xmlns:a16="http://schemas.microsoft.com/office/drawing/2014/main" xmlns="" id="{5BEA7B24-C680-4E9F-A8A5-B12F2E794036}"/>
              </a:ext>
            </a:extLst>
          </p:cNvPr>
          <p:cNvSpPr txBox="1"/>
          <p:nvPr/>
        </p:nvSpPr>
        <p:spPr>
          <a:xfrm>
            <a:off x="344415" y="2474317"/>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3</a:t>
            </a:r>
          </a:p>
        </p:txBody>
      </p:sp>
      <p:sp>
        <p:nvSpPr>
          <p:cNvPr id="84" name="TextBox 83">
            <a:extLst>
              <a:ext uri="{FF2B5EF4-FFF2-40B4-BE49-F238E27FC236}">
                <a16:creationId xmlns:a16="http://schemas.microsoft.com/office/drawing/2014/main" xmlns="" id="{3A9596ED-6CBF-469D-9C07-9AD500CBA104}"/>
              </a:ext>
            </a:extLst>
          </p:cNvPr>
          <p:cNvSpPr txBox="1"/>
          <p:nvPr/>
        </p:nvSpPr>
        <p:spPr>
          <a:xfrm>
            <a:off x="344415" y="297609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4</a:t>
            </a:r>
          </a:p>
        </p:txBody>
      </p:sp>
      <p:sp>
        <p:nvSpPr>
          <p:cNvPr id="85" name="TextBox 84">
            <a:extLst>
              <a:ext uri="{FF2B5EF4-FFF2-40B4-BE49-F238E27FC236}">
                <a16:creationId xmlns:a16="http://schemas.microsoft.com/office/drawing/2014/main" xmlns="" id="{C88EDB31-266A-4FF1-9D77-9340F86FD0F9}"/>
              </a:ext>
            </a:extLst>
          </p:cNvPr>
          <p:cNvSpPr txBox="1"/>
          <p:nvPr/>
        </p:nvSpPr>
        <p:spPr>
          <a:xfrm>
            <a:off x="344415" y="5336495"/>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8</a:t>
            </a:r>
          </a:p>
        </p:txBody>
      </p:sp>
      <p:sp>
        <p:nvSpPr>
          <p:cNvPr id="87" name="TextBox 86">
            <a:extLst>
              <a:ext uri="{FF2B5EF4-FFF2-40B4-BE49-F238E27FC236}">
                <a16:creationId xmlns:a16="http://schemas.microsoft.com/office/drawing/2014/main" xmlns="" id="{DAF1BCDC-0AC3-4F0D-9539-548CCEB1E110}"/>
              </a:ext>
            </a:extLst>
          </p:cNvPr>
          <p:cNvSpPr txBox="1"/>
          <p:nvPr/>
        </p:nvSpPr>
        <p:spPr>
          <a:xfrm>
            <a:off x="344415" y="4249814"/>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6</a:t>
            </a:r>
          </a:p>
        </p:txBody>
      </p:sp>
      <p:sp>
        <p:nvSpPr>
          <p:cNvPr id="88" name="TextBox 87">
            <a:extLst>
              <a:ext uri="{FF2B5EF4-FFF2-40B4-BE49-F238E27FC236}">
                <a16:creationId xmlns:a16="http://schemas.microsoft.com/office/drawing/2014/main" xmlns="" id="{149CD078-7270-4BAF-9162-EBE825E8593A}"/>
              </a:ext>
            </a:extLst>
          </p:cNvPr>
          <p:cNvSpPr txBox="1"/>
          <p:nvPr/>
        </p:nvSpPr>
        <p:spPr>
          <a:xfrm>
            <a:off x="344415" y="1930976"/>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2</a:t>
            </a:r>
          </a:p>
        </p:txBody>
      </p:sp>
      <p:sp>
        <p:nvSpPr>
          <p:cNvPr id="89" name="TextBox 88">
            <a:extLst>
              <a:ext uri="{FF2B5EF4-FFF2-40B4-BE49-F238E27FC236}">
                <a16:creationId xmlns:a16="http://schemas.microsoft.com/office/drawing/2014/main" xmlns="" id="{D12FA685-86AC-43EE-96D7-A64705DBFB8E}"/>
              </a:ext>
            </a:extLst>
          </p:cNvPr>
          <p:cNvSpPr txBox="1"/>
          <p:nvPr/>
        </p:nvSpPr>
        <p:spPr>
          <a:xfrm>
            <a:off x="344415" y="4793155"/>
            <a:ext cx="588102" cy="400302"/>
          </a:xfrm>
          <a:prstGeom prst="rect">
            <a:avLst/>
          </a:prstGeom>
          <a:noFill/>
        </p:spPr>
        <p:txBody>
          <a:bodyPr wrap="square" rtlCol="0">
            <a:spAutoFit/>
          </a:bodyPr>
          <a:lstStyle/>
          <a:p>
            <a:pPr algn="r">
              <a:lnSpc>
                <a:spcPct val="70000"/>
              </a:lnSpc>
              <a:spcBef>
                <a:spcPts val="300"/>
              </a:spcBef>
            </a:pPr>
            <a:r>
              <a:rPr lang="en-CA" sz="2800" dirty="0">
                <a:solidFill>
                  <a:srgbClr val="233F59"/>
                </a:solidFill>
                <a:latin typeface="Roboto Black"/>
                <a:cs typeface="Roboto Black"/>
              </a:rPr>
              <a:t>7</a:t>
            </a:r>
          </a:p>
        </p:txBody>
      </p:sp>
      <p:sp>
        <p:nvSpPr>
          <p:cNvPr id="90" name="Rectangle 89">
            <a:extLst>
              <a:ext uri="{FF2B5EF4-FFF2-40B4-BE49-F238E27FC236}">
                <a16:creationId xmlns:a16="http://schemas.microsoft.com/office/drawing/2014/main" xmlns="" id="{B9B17E7D-5068-4143-9036-0D63DA87B538}"/>
              </a:ext>
            </a:extLst>
          </p:cNvPr>
          <p:cNvSpPr/>
          <p:nvPr/>
        </p:nvSpPr>
        <p:spPr>
          <a:xfrm>
            <a:off x="1039549" y="1374367"/>
            <a:ext cx="3716851" cy="338554"/>
          </a:xfrm>
          <a:prstGeom prst="rect">
            <a:avLst/>
          </a:prstGeom>
        </p:spPr>
        <p:txBody>
          <a:bodyPr wrap="none">
            <a:spAutoFit/>
          </a:bodyPr>
          <a:lstStyle/>
          <a:p>
            <a:r>
              <a:rPr lang="en-CA" sz="1600" b="1" dirty="0" smtClean="0"/>
              <a:t>You </a:t>
            </a:r>
            <a:r>
              <a:rPr lang="en-CA" sz="1600" b="1" dirty="0"/>
              <a:t>control distribution and access.</a:t>
            </a:r>
          </a:p>
        </p:txBody>
      </p:sp>
      <p:sp>
        <p:nvSpPr>
          <p:cNvPr id="91" name="Rectangle 90">
            <a:extLst>
              <a:ext uri="{FF2B5EF4-FFF2-40B4-BE49-F238E27FC236}">
                <a16:creationId xmlns:a16="http://schemas.microsoft.com/office/drawing/2014/main" xmlns="" id="{EA4A4CF6-3550-4B1D-B17E-9B9D9FDC59B6}"/>
              </a:ext>
            </a:extLst>
          </p:cNvPr>
          <p:cNvSpPr/>
          <p:nvPr/>
        </p:nvSpPr>
        <p:spPr>
          <a:xfrm>
            <a:off x="1039549" y="1886535"/>
            <a:ext cx="6926282" cy="338554"/>
          </a:xfrm>
          <a:prstGeom prst="rect">
            <a:avLst/>
          </a:prstGeom>
        </p:spPr>
        <p:txBody>
          <a:bodyPr wrap="square">
            <a:spAutoFit/>
          </a:bodyPr>
          <a:lstStyle/>
          <a:p>
            <a:r>
              <a:rPr lang="en-CA" sz="1600" b="1" dirty="0"/>
              <a:t>You must align entitlements with actual deployment.</a:t>
            </a:r>
            <a:endParaRPr lang="en-CA" sz="1600" dirty="0"/>
          </a:p>
        </p:txBody>
      </p:sp>
      <p:sp>
        <p:nvSpPr>
          <p:cNvPr id="92" name="Rectangle 91">
            <a:extLst>
              <a:ext uri="{FF2B5EF4-FFF2-40B4-BE49-F238E27FC236}">
                <a16:creationId xmlns:a16="http://schemas.microsoft.com/office/drawing/2014/main" xmlns="" id="{B8F80E16-2682-4254-AFA9-58B5EC877B3F}"/>
              </a:ext>
            </a:extLst>
          </p:cNvPr>
          <p:cNvSpPr/>
          <p:nvPr/>
        </p:nvSpPr>
        <p:spPr>
          <a:xfrm>
            <a:off x="1039549" y="2429876"/>
            <a:ext cx="7033314" cy="338554"/>
          </a:xfrm>
          <a:prstGeom prst="rect">
            <a:avLst/>
          </a:prstGeom>
        </p:spPr>
        <p:txBody>
          <a:bodyPr wrap="square">
            <a:spAutoFit/>
          </a:bodyPr>
          <a:lstStyle/>
          <a:p>
            <a:r>
              <a:rPr lang="en-CA" sz="1600" b="1" dirty="0"/>
              <a:t>You may have used or deployed more licenses than </a:t>
            </a:r>
            <a:r>
              <a:rPr lang="en-CA" sz="1600" b="1"/>
              <a:t>you need</a:t>
            </a:r>
            <a:r>
              <a:rPr lang="en-CA" sz="1600" b="1" dirty="0"/>
              <a:t>.</a:t>
            </a:r>
            <a:endParaRPr lang="en-CA" sz="1600" dirty="0"/>
          </a:p>
        </p:txBody>
      </p:sp>
      <p:sp>
        <p:nvSpPr>
          <p:cNvPr id="93" name="Rectangle 92">
            <a:extLst>
              <a:ext uri="{FF2B5EF4-FFF2-40B4-BE49-F238E27FC236}">
                <a16:creationId xmlns:a16="http://schemas.microsoft.com/office/drawing/2014/main" xmlns="" id="{5CFBDECE-0671-4B20-87BF-9C54E5760654}"/>
              </a:ext>
            </a:extLst>
          </p:cNvPr>
          <p:cNvSpPr/>
          <p:nvPr/>
        </p:nvSpPr>
        <p:spPr>
          <a:xfrm>
            <a:off x="1039549" y="2894643"/>
            <a:ext cx="7313143" cy="584775"/>
          </a:xfrm>
          <a:prstGeom prst="rect">
            <a:avLst/>
          </a:prstGeom>
        </p:spPr>
        <p:txBody>
          <a:bodyPr wrap="square">
            <a:spAutoFit/>
          </a:bodyPr>
          <a:lstStyle/>
          <a:p>
            <a:r>
              <a:rPr lang="en-CA" sz="1600" b="1" dirty="0"/>
              <a:t>You may be on the hook for software you provide to suppliers of </a:t>
            </a:r>
            <a:r>
              <a:rPr lang="en-CA" sz="1600" b="1" dirty="0" smtClean="0"/>
              <a:t>managed services and cloud </a:t>
            </a:r>
            <a:r>
              <a:rPr lang="en-CA" sz="1600" b="1" dirty="0"/>
              <a:t>services.</a:t>
            </a:r>
            <a:endParaRPr lang="en-CA" sz="1600" dirty="0"/>
          </a:p>
        </p:txBody>
      </p:sp>
      <p:sp>
        <p:nvSpPr>
          <p:cNvPr id="3" name="Rectangle 2"/>
          <p:cNvSpPr/>
          <p:nvPr/>
        </p:nvSpPr>
        <p:spPr>
          <a:xfrm>
            <a:off x="1039549" y="3526557"/>
            <a:ext cx="7532951" cy="584775"/>
          </a:xfrm>
          <a:prstGeom prst="rect">
            <a:avLst/>
          </a:prstGeom>
        </p:spPr>
        <p:txBody>
          <a:bodyPr wrap="square">
            <a:spAutoFit/>
          </a:bodyPr>
          <a:lstStyle/>
          <a:p>
            <a:r>
              <a:rPr lang="en-CA" sz="1600" b="1" dirty="0"/>
              <a:t>You are responsible for understanding the complexity and diversity of IBM Terms and </a:t>
            </a:r>
            <a:r>
              <a:rPr lang="en-CA" sz="1600" b="1" dirty="0" smtClean="0"/>
              <a:t>Conditions (</a:t>
            </a:r>
            <a:r>
              <a:rPr lang="en-CA" sz="1600" b="1" dirty="0" err="1" smtClean="0"/>
              <a:t>T&amp;Cs</a:t>
            </a:r>
            <a:r>
              <a:rPr lang="en-CA" sz="1600" b="1" dirty="0" smtClean="0"/>
              <a:t>).</a:t>
            </a:r>
            <a:endParaRPr lang="en-CA" sz="1600" dirty="0"/>
          </a:p>
        </p:txBody>
      </p:sp>
      <p:sp>
        <p:nvSpPr>
          <p:cNvPr id="4" name="Rectangle 3"/>
          <p:cNvSpPr/>
          <p:nvPr/>
        </p:nvSpPr>
        <p:spPr>
          <a:xfrm>
            <a:off x="1039549" y="4256962"/>
            <a:ext cx="6400800" cy="338554"/>
          </a:xfrm>
          <a:prstGeom prst="rect">
            <a:avLst/>
          </a:prstGeom>
        </p:spPr>
        <p:txBody>
          <a:bodyPr wrap="square">
            <a:spAutoFit/>
          </a:bodyPr>
          <a:lstStyle/>
          <a:p>
            <a:r>
              <a:rPr lang="en-CA" sz="1600" b="1" dirty="0"/>
              <a:t>Avoid the cost of </a:t>
            </a:r>
            <a:r>
              <a:rPr lang="en-CA" sz="1600" b="1"/>
              <a:t>unnecessary subscriptions</a:t>
            </a:r>
            <a:r>
              <a:rPr lang="en-CA" sz="1600" b="1" dirty="0"/>
              <a:t>.</a:t>
            </a:r>
            <a:endParaRPr lang="en-CA" sz="1600" dirty="0"/>
          </a:p>
        </p:txBody>
      </p:sp>
      <p:sp>
        <p:nvSpPr>
          <p:cNvPr id="5" name="Rectangle 4"/>
          <p:cNvSpPr/>
          <p:nvPr/>
        </p:nvSpPr>
        <p:spPr>
          <a:xfrm>
            <a:off x="1039549" y="4798575"/>
            <a:ext cx="3049233" cy="338554"/>
          </a:xfrm>
          <a:prstGeom prst="rect">
            <a:avLst/>
          </a:prstGeom>
        </p:spPr>
        <p:txBody>
          <a:bodyPr wrap="none">
            <a:spAutoFit/>
          </a:bodyPr>
          <a:lstStyle/>
          <a:p>
            <a:r>
              <a:rPr lang="en-CA" sz="1600" b="1" dirty="0"/>
              <a:t>Be prepared for an IBM audit.</a:t>
            </a:r>
            <a:endParaRPr lang="en-CA" sz="1600" dirty="0"/>
          </a:p>
        </p:txBody>
      </p:sp>
      <p:sp>
        <p:nvSpPr>
          <p:cNvPr id="6" name="Rectangle 5"/>
          <p:cNvSpPr/>
          <p:nvPr/>
        </p:nvSpPr>
        <p:spPr>
          <a:xfrm>
            <a:off x="1039549" y="5304776"/>
            <a:ext cx="6255785" cy="338554"/>
          </a:xfrm>
          <a:prstGeom prst="rect">
            <a:avLst/>
          </a:prstGeom>
        </p:spPr>
        <p:txBody>
          <a:bodyPr wrap="square">
            <a:spAutoFit/>
          </a:bodyPr>
          <a:lstStyle/>
          <a:p>
            <a:r>
              <a:rPr lang="en-CA" sz="1600" b="1" dirty="0"/>
              <a:t>You will face penalties for non-compliance with IBM T&amp;Cs</a:t>
            </a:r>
            <a:r>
              <a:rPr lang="en-CA" sz="1600" dirty="0"/>
              <a:t>.</a:t>
            </a:r>
          </a:p>
        </p:txBody>
      </p:sp>
    </p:spTree>
    <p:extLst>
      <p:ext uri="{BB962C8B-B14F-4D97-AF65-F5344CB8AC3E}">
        <p14:creationId xmlns:p14="http://schemas.microsoft.com/office/powerpoint/2010/main" val="300537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Things to keep in mind</a:t>
            </a:r>
          </a:p>
        </p:txBody>
      </p:sp>
      <p:sp>
        <p:nvSpPr>
          <p:cNvPr id="6" name="Rectangle 8">
            <a:extLst>
              <a:ext uri="{FF2B5EF4-FFF2-40B4-BE49-F238E27FC236}">
                <a16:creationId xmlns:a16="http://schemas.microsoft.com/office/drawing/2014/main" xmlns="" id="{8C3C84FA-CAC6-434C-ACBE-4A63EA9FA2B8}"/>
              </a:ext>
            </a:extLst>
          </p:cNvPr>
          <p:cNvSpPr/>
          <p:nvPr/>
        </p:nvSpPr>
        <p:spPr>
          <a:xfrm>
            <a:off x="-103106" y="1511668"/>
            <a:ext cx="8980403" cy="523220"/>
          </a:xfrm>
          <a:prstGeom prst="rect">
            <a:avLst/>
          </a:prstGeom>
        </p:spPr>
        <p:txBody>
          <a:bodyPr wrap="square">
            <a:spAutoFit/>
          </a:bodyPr>
          <a:lstStyle/>
          <a:p>
            <a:pPr marL="742950" lvl="1" indent="-285750">
              <a:buFont typeface="Wingdings" panose="05000000000000000000" pitchFamily="2" charset="2"/>
              <a:buChar char="þ"/>
            </a:pPr>
            <a:r>
              <a:rPr lang="en-CA" sz="1600" b="1" dirty="0">
                <a:solidFill>
                  <a:schemeClr val="accent1"/>
                </a:solidFill>
              </a:rPr>
              <a:t>Alignment is an ongoing concern. </a:t>
            </a:r>
          </a:p>
          <a:p>
            <a:pPr marL="1200150" lvl="2" indent="-285750">
              <a:buFont typeface="Arial" panose="020B0604020202020204" pitchFamily="34" charset="0"/>
              <a:buChar char="•"/>
            </a:pPr>
            <a:r>
              <a:rPr lang="en-CA" sz="1200" dirty="0"/>
              <a:t>Don’t just worry about it </a:t>
            </a:r>
            <a:r>
              <a:rPr lang="en-CA" sz="1200" dirty="0" smtClean="0"/>
              <a:t>when </a:t>
            </a:r>
            <a:r>
              <a:rPr lang="en-CA" sz="1200" dirty="0"/>
              <a:t>signing initial contracts. It’s about all the software, all the time.</a:t>
            </a:r>
          </a:p>
        </p:txBody>
      </p:sp>
      <p:sp>
        <p:nvSpPr>
          <p:cNvPr id="7" name="Rectangle 8">
            <a:extLst>
              <a:ext uri="{FF2B5EF4-FFF2-40B4-BE49-F238E27FC236}">
                <a16:creationId xmlns:a16="http://schemas.microsoft.com/office/drawing/2014/main" xmlns="" id="{0E109F07-C3C3-4169-B3FC-2AB2A6C3046B}"/>
              </a:ext>
            </a:extLst>
          </p:cNvPr>
          <p:cNvSpPr/>
          <p:nvPr/>
        </p:nvSpPr>
        <p:spPr>
          <a:xfrm>
            <a:off x="-103106" y="2162786"/>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smtClean="0">
                <a:solidFill>
                  <a:schemeClr val="accent1"/>
                </a:solidFill>
              </a:rPr>
              <a:t>IBM </a:t>
            </a:r>
            <a:r>
              <a:rPr lang="en-US" sz="1600" b="1" dirty="0">
                <a:solidFill>
                  <a:schemeClr val="accent1"/>
                </a:solidFill>
              </a:rPr>
              <a:t>is trying to maximize revenue despite shrinking software sales. </a:t>
            </a:r>
          </a:p>
          <a:p>
            <a:pPr marL="1200150" lvl="2" indent="-285750">
              <a:buFont typeface="Arial" panose="020B0604020202020204" pitchFamily="34" charset="0"/>
              <a:buChar char="•"/>
            </a:pPr>
            <a:r>
              <a:rPr lang="en-US" sz="1200" dirty="0"/>
              <a:t>Don’t enter into agreements assuming that </a:t>
            </a:r>
            <a:r>
              <a:rPr lang="en-US" sz="1200" dirty="0" smtClean="0"/>
              <a:t>IBM’s </a:t>
            </a:r>
            <a:r>
              <a:rPr lang="en-US" sz="1200" dirty="0"/>
              <a:t>specific proposals are intended to benefit your organization. </a:t>
            </a:r>
          </a:p>
          <a:p>
            <a:pPr marL="1200150" lvl="2" indent="-285750">
              <a:buFont typeface="Arial" panose="020B0604020202020204" pitchFamily="34" charset="0"/>
              <a:buChar char="•"/>
            </a:pPr>
            <a:r>
              <a:rPr lang="en-US" sz="1200" dirty="0"/>
              <a:t>IBM is frequently auditing usage against entitlements to recover lost revenue.</a:t>
            </a:r>
          </a:p>
        </p:txBody>
      </p:sp>
      <p:sp>
        <p:nvSpPr>
          <p:cNvPr id="8" name="Rectangle 8">
            <a:extLst>
              <a:ext uri="{FF2B5EF4-FFF2-40B4-BE49-F238E27FC236}">
                <a16:creationId xmlns:a16="http://schemas.microsoft.com/office/drawing/2014/main" xmlns="" id="{8E00F0EC-CD27-4614-8025-4883A7A6701A}"/>
              </a:ext>
            </a:extLst>
          </p:cNvPr>
          <p:cNvSpPr/>
          <p:nvPr/>
        </p:nvSpPr>
        <p:spPr>
          <a:xfrm>
            <a:off x="-103106" y="2998570"/>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a:solidFill>
                  <a:schemeClr val="accent1"/>
                </a:solidFill>
              </a:rPr>
              <a:t>The </a:t>
            </a:r>
            <a:r>
              <a:rPr lang="en-US" sz="1600" b="1" dirty="0" smtClean="0">
                <a:solidFill>
                  <a:schemeClr val="accent1"/>
                </a:solidFill>
              </a:rPr>
              <a:t>rules </a:t>
            </a:r>
            <a:r>
              <a:rPr lang="en-US" sz="1600" b="1" dirty="0">
                <a:solidFill>
                  <a:schemeClr val="accent1"/>
                </a:solidFill>
              </a:rPr>
              <a:t>are </a:t>
            </a:r>
            <a:r>
              <a:rPr lang="en-US" sz="1600" b="1" dirty="0" smtClean="0">
                <a:solidFill>
                  <a:schemeClr val="accent1"/>
                </a:solidFill>
              </a:rPr>
              <a:t>changing. </a:t>
            </a:r>
            <a:endParaRPr lang="en-US" sz="1600" b="1" dirty="0">
              <a:solidFill>
                <a:schemeClr val="accent1"/>
              </a:solidFill>
            </a:endParaRPr>
          </a:p>
          <a:p>
            <a:pPr marL="1200150" lvl="2" indent="-285750">
              <a:buFont typeface="Arial" panose="020B0604020202020204" pitchFamily="34" charset="0"/>
              <a:buChar char="•"/>
            </a:pPr>
            <a:r>
              <a:rPr lang="en-US" sz="1200" dirty="0"/>
              <a:t>IBM’s </a:t>
            </a:r>
            <a:r>
              <a:rPr lang="en-US" sz="1200" dirty="0" err="1" smtClean="0"/>
              <a:t>T&amp;Cs</a:t>
            </a:r>
            <a:r>
              <a:rPr lang="en-US" sz="1200" dirty="0" smtClean="0"/>
              <a:t> change, </a:t>
            </a:r>
            <a:r>
              <a:rPr lang="en-US" sz="1200" dirty="0"/>
              <a:t>and you may be subject to these changes over time even if your original software contract was years ago. The software provider may not have been IBM, but an organization that IBM has since acquired.</a:t>
            </a:r>
            <a:endParaRPr lang="en-US" sz="1400" dirty="0"/>
          </a:p>
        </p:txBody>
      </p:sp>
      <p:sp>
        <p:nvSpPr>
          <p:cNvPr id="9" name="Rectangle 8">
            <a:extLst>
              <a:ext uri="{FF2B5EF4-FFF2-40B4-BE49-F238E27FC236}">
                <a16:creationId xmlns:a16="http://schemas.microsoft.com/office/drawing/2014/main" xmlns="" id="{377092E8-91BF-4FBB-AC1C-8A258CA272B2}"/>
              </a:ext>
            </a:extLst>
          </p:cNvPr>
          <p:cNvSpPr/>
          <p:nvPr/>
        </p:nvSpPr>
        <p:spPr>
          <a:xfrm>
            <a:off x="-103106" y="3834354"/>
            <a:ext cx="8980403"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a:solidFill>
                  <a:schemeClr val="accent1"/>
                </a:solidFill>
              </a:rPr>
              <a:t>The agreement can be both signed and implied. </a:t>
            </a:r>
            <a:endParaRPr lang="en-US" sz="1600" b="1" dirty="0" smtClean="0">
              <a:solidFill>
                <a:schemeClr val="accent1"/>
              </a:solidFill>
            </a:endParaRPr>
          </a:p>
          <a:p>
            <a:pPr marL="1200150" lvl="2" indent="-285750">
              <a:buFont typeface="Arial" panose="020B0604020202020204" pitchFamily="34" charset="0"/>
              <a:buChar char="•"/>
            </a:pPr>
            <a:r>
              <a:rPr lang="en-US" sz="1200" dirty="0" smtClean="0"/>
              <a:t>Your </a:t>
            </a:r>
            <a:r>
              <a:rPr lang="en-US" sz="1200" dirty="0"/>
              <a:t>obligations to IBM are not limited to what you have actually signed. There are implied rules that you may miss if you aren’t paying attention.</a:t>
            </a:r>
          </a:p>
        </p:txBody>
      </p:sp>
      <p:sp>
        <p:nvSpPr>
          <p:cNvPr id="10" name="Rectangle 8">
            <a:extLst>
              <a:ext uri="{FF2B5EF4-FFF2-40B4-BE49-F238E27FC236}">
                <a16:creationId xmlns:a16="http://schemas.microsoft.com/office/drawing/2014/main" xmlns="" id="{E9952581-6CBA-45B6-B17C-6B9EB9667AD6}"/>
              </a:ext>
            </a:extLst>
          </p:cNvPr>
          <p:cNvSpPr/>
          <p:nvPr/>
        </p:nvSpPr>
        <p:spPr>
          <a:xfrm>
            <a:off x="-103106" y="4670138"/>
            <a:ext cx="9091242" cy="707886"/>
          </a:xfrm>
          <a:prstGeom prst="rect">
            <a:avLst/>
          </a:prstGeom>
        </p:spPr>
        <p:txBody>
          <a:bodyPr wrap="square">
            <a:spAutoFit/>
          </a:bodyPr>
          <a:lstStyle/>
          <a:p>
            <a:pPr marL="742950" lvl="1" indent="-285750">
              <a:buFont typeface="Wingdings" panose="05000000000000000000" pitchFamily="2" charset="2"/>
              <a:buChar char="þ"/>
            </a:pPr>
            <a:r>
              <a:rPr lang="en-US" sz="1600" b="1" dirty="0" smtClean="0">
                <a:solidFill>
                  <a:schemeClr val="accent1"/>
                </a:solidFill>
              </a:rPr>
              <a:t>It </a:t>
            </a:r>
            <a:r>
              <a:rPr lang="en-US" sz="1600" b="1" dirty="0">
                <a:solidFill>
                  <a:schemeClr val="accent1"/>
                </a:solidFill>
              </a:rPr>
              <a:t>isn’t real if it’s not documented. </a:t>
            </a:r>
          </a:p>
          <a:p>
            <a:pPr marL="1200150" lvl="2" indent="-285750">
              <a:buFont typeface="Arial" panose="020B0604020202020204" pitchFamily="34" charset="0"/>
              <a:buChar char="•"/>
            </a:pPr>
            <a:r>
              <a:rPr lang="en-US" sz="1200" dirty="0"/>
              <a:t>Documentation is the only evidence for usage or entitlement that IBM </a:t>
            </a:r>
            <a:r>
              <a:rPr lang="en-US" sz="1200" dirty="0" smtClean="0"/>
              <a:t>accepts. </a:t>
            </a:r>
            <a:r>
              <a:rPr lang="en-US" sz="1200" dirty="0"/>
              <a:t>In some cases, IBM even defines the acceptable method of </a:t>
            </a:r>
            <a:r>
              <a:rPr lang="en-US" sz="1200" dirty="0" smtClean="0"/>
              <a:t>documentation</a:t>
            </a:r>
            <a:r>
              <a:rPr lang="en-US" sz="1200" dirty="0"/>
              <a:t>.</a:t>
            </a:r>
          </a:p>
        </p:txBody>
      </p:sp>
      <p:sp>
        <p:nvSpPr>
          <p:cNvPr id="11" name="Rectangle 10">
            <a:extLst>
              <a:ext uri="{FF2B5EF4-FFF2-40B4-BE49-F238E27FC236}">
                <a16:creationId xmlns:a16="http://schemas.microsoft.com/office/drawing/2014/main" xmlns="" id="{A4A82C06-BD93-4542-87AA-6763976CC406}"/>
              </a:ext>
            </a:extLst>
          </p:cNvPr>
          <p:cNvSpPr/>
          <p:nvPr/>
        </p:nvSpPr>
        <p:spPr>
          <a:xfrm>
            <a:off x="251520" y="5697415"/>
            <a:ext cx="8637503" cy="659424"/>
          </a:xfrm>
          <a:prstGeom prst="rect">
            <a:avLst/>
          </a:prstGeom>
          <a:solidFill>
            <a:schemeClr val="accent1"/>
          </a:solidFill>
        </p:spPr>
        <p:txBody>
          <a:bodyPr wrap="square" anchor="ctr">
            <a:noAutofit/>
          </a:bodyPr>
          <a:lstStyle/>
          <a:p>
            <a:r>
              <a:rPr lang="en-CA" sz="1600" b="1" dirty="0">
                <a:solidFill>
                  <a:schemeClr val="bg1"/>
                </a:solidFill>
              </a:rPr>
              <a:t>Software licensing is very much about money. It is a significant source of revenue for IBM, and </a:t>
            </a:r>
            <a:r>
              <a:rPr lang="en-CA" sz="1600" b="1" dirty="0" smtClean="0">
                <a:solidFill>
                  <a:schemeClr val="bg1"/>
                </a:solidFill>
              </a:rPr>
              <a:t>a </a:t>
            </a:r>
            <a:r>
              <a:rPr lang="en-CA" sz="1600" b="1" dirty="0">
                <a:solidFill>
                  <a:schemeClr val="bg1"/>
                </a:solidFill>
              </a:rPr>
              <a:t>material portion </a:t>
            </a:r>
            <a:r>
              <a:rPr lang="en-CA" sz="1600" b="1" dirty="0" smtClean="0">
                <a:solidFill>
                  <a:schemeClr val="bg1"/>
                </a:solidFill>
              </a:rPr>
              <a:t>of IT </a:t>
            </a:r>
            <a:r>
              <a:rPr lang="en-CA" sz="1600" b="1" dirty="0">
                <a:solidFill>
                  <a:schemeClr val="bg1"/>
                </a:solidFill>
              </a:rPr>
              <a:t>expenditure for many </a:t>
            </a:r>
            <a:r>
              <a:rPr lang="en-CA" sz="1600" b="1" dirty="0" smtClean="0">
                <a:solidFill>
                  <a:schemeClr val="bg1"/>
                </a:solidFill>
              </a:rPr>
              <a:t>customers. </a:t>
            </a:r>
            <a:endParaRPr lang="en-CA" sz="1600" b="1" dirty="0">
              <a:solidFill>
                <a:schemeClr val="bg1"/>
              </a:solidFill>
            </a:endParaRPr>
          </a:p>
        </p:txBody>
      </p:sp>
    </p:spTree>
    <p:extLst>
      <p:ext uri="{BB962C8B-B14F-4D97-AF65-F5344CB8AC3E}">
        <p14:creationId xmlns:p14="http://schemas.microsoft.com/office/powerpoint/2010/main" val="326728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Info-Tech’s licensing best practices and examine the potential for cost </a:t>
            </a:r>
            <a:r>
              <a:rPr lang="en-US" dirty="0" smtClean="0"/>
              <a:t>savings</a:t>
            </a:r>
            <a:endParaRPr lang="en-CA" dirty="0"/>
          </a:p>
        </p:txBody>
      </p:sp>
      <p:cxnSp>
        <p:nvCxnSpPr>
          <p:cNvPr id="25" name="Straight Connector 24"/>
          <p:cNvCxnSpPr/>
          <p:nvPr/>
        </p:nvCxnSpPr>
        <p:spPr>
          <a:xfrm>
            <a:off x="4673266" y="2303858"/>
            <a:ext cx="0" cy="3054310"/>
          </a:xfrm>
          <a:prstGeom prst="line">
            <a:avLst/>
          </a:prstGeom>
          <a:ln w="19050">
            <a:solidFill>
              <a:schemeClr val="bg1">
                <a:lumMod val="85000"/>
              </a:schemeClr>
            </a:solidFill>
          </a:ln>
        </p:spPr>
        <p:style>
          <a:lnRef idx="1">
            <a:schemeClr val="accent2"/>
          </a:lnRef>
          <a:fillRef idx="0">
            <a:schemeClr val="accent2"/>
          </a:fillRef>
          <a:effectRef idx="0">
            <a:schemeClr val="accent2"/>
          </a:effectRef>
          <a:fontRef idx="minor">
            <a:schemeClr val="tx1"/>
          </a:fontRef>
        </p:style>
      </p:cxnSp>
      <p:sp>
        <p:nvSpPr>
          <p:cNvPr id="27" name="Rectangle 26"/>
          <p:cNvSpPr/>
          <p:nvPr/>
        </p:nvSpPr>
        <p:spPr>
          <a:xfrm>
            <a:off x="1386924" y="1200028"/>
            <a:ext cx="6101303" cy="338554"/>
          </a:xfrm>
          <a:prstGeom prst="rect">
            <a:avLst/>
          </a:prstGeom>
        </p:spPr>
        <p:txBody>
          <a:bodyPr wrap="square">
            <a:spAutoFit/>
          </a:bodyPr>
          <a:lstStyle/>
          <a:p>
            <a:r>
              <a:rPr lang="en-CA" sz="1600" b="1" dirty="0" smtClean="0"/>
              <a:t>Preventative practices can help you find measured value ($)</a:t>
            </a:r>
            <a:endParaRPr lang="en-CA" sz="1600" b="1" dirty="0"/>
          </a:p>
        </p:txBody>
      </p:sp>
      <p:sp>
        <p:nvSpPr>
          <p:cNvPr id="28" name="Rectangle 27"/>
          <p:cNvSpPr/>
          <p:nvPr/>
        </p:nvSpPr>
        <p:spPr>
          <a:xfrm>
            <a:off x="844349" y="2037494"/>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dirty="0" smtClean="0"/>
              <a:t>1. Establish Licensing Requirements</a:t>
            </a:r>
            <a:endParaRPr lang="en-CA" sz="1400" dirty="0"/>
          </a:p>
        </p:txBody>
      </p:sp>
      <p:sp>
        <p:nvSpPr>
          <p:cNvPr id="29" name="Rectangle 28"/>
          <p:cNvSpPr/>
          <p:nvPr/>
        </p:nvSpPr>
        <p:spPr>
          <a:xfrm>
            <a:off x="844349" y="3057181"/>
            <a:ext cx="3099365" cy="52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2. Improve </a:t>
            </a:r>
            <a:r>
              <a:rPr lang="en-US" sz="1400" dirty="0"/>
              <a:t>the IBM Software Asset Management Process</a:t>
            </a:r>
          </a:p>
        </p:txBody>
      </p:sp>
      <p:sp>
        <p:nvSpPr>
          <p:cNvPr id="30" name="Rectangle 29"/>
          <p:cNvSpPr/>
          <p:nvPr/>
        </p:nvSpPr>
        <p:spPr>
          <a:xfrm>
            <a:off x="844349" y="4078092"/>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3. Identify </a:t>
            </a:r>
            <a:r>
              <a:rPr lang="en-US" sz="1400" dirty="0" smtClean="0"/>
              <a:t>Cost-Reduction </a:t>
            </a:r>
            <a:r>
              <a:rPr lang="en-US" sz="1400" dirty="0"/>
              <a:t>Opportunities</a:t>
            </a:r>
          </a:p>
        </p:txBody>
      </p:sp>
      <p:sp>
        <p:nvSpPr>
          <p:cNvPr id="31" name="Rectangle 30"/>
          <p:cNvSpPr/>
          <p:nvPr/>
        </p:nvSpPr>
        <p:spPr>
          <a:xfrm>
            <a:off x="844349" y="5097780"/>
            <a:ext cx="3099365" cy="5207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4. Effectively </a:t>
            </a:r>
            <a:r>
              <a:rPr lang="en-US" sz="1400" dirty="0"/>
              <a:t>Manage an IBM Audit</a:t>
            </a:r>
          </a:p>
        </p:txBody>
      </p:sp>
      <p:cxnSp>
        <p:nvCxnSpPr>
          <p:cNvPr id="33" name="Straight Connector 32"/>
          <p:cNvCxnSpPr/>
          <p:nvPr/>
        </p:nvCxnSpPr>
        <p:spPr>
          <a:xfrm>
            <a:off x="4208236" y="2297882"/>
            <a:ext cx="471380" cy="0"/>
          </a:xfrm>
          <a:prstGeom prst="line">
            <a:avLst/>
          </a:prstGeom>
          <a:ln w="19050">
            <a:solidFill>
              <a:srgbClr val="D9D9D9"/>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4201886" y="5351818"/>
            <a:ext cx="471380" cy="0"/>
          </a:xfrm>
          <a:prstGeom prst="line">
            <a:avLst/>
          </a:prstGeom>
          <a:ln w="19050">
            <a:solidFill>
              <a:srgbClr val="D9D9D9"/>
            </a:solidFill>
          </a:ln>
        </p:spPr>
        <p:style>
          <a:lnRef idx="1">
            <a:schemeClr val="dk1"/>
          </a:lnRef>
          <a:fillRef idx="0">
            <a:schemeClr val="dk1"/>
          </a:fillRef>
          <a:effectRef idx="0">
            <a:schemeClr val="dk1"/>
          </a:effectRef>
          <a:fontRef idx="minor">
            <a:schemeClr val="tx1"/>
          </a:fontRef>
        </p:style>
      </p:cxnSp>
      <p:sp>
        <p:nvSpPr>
          <p:cNvPr id="36" name="Down Arrow 35"/>
          <p:cNvSpPr/>
          <p:nvPr/>
        </p:nvSpPr>
        <p:spPr>
          <a:xfrm>
            <a:off x="2308306" y="2669613"/>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Down Arrow 36"/>
          <p:cNvSpPr/>
          <p:nvPr/>
        </p:nvSpPr>
        <p:spPr>
          <a:xfrm>
            <a:off x="2308306" y="3682348"/>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8" name="Down Arrow 37"/>
          <p:cNvSpPr/>
          <p:nvPr/>
        </p:nvSpPr>
        <p:spPr>
          <a:xfrm>
            <a:off x="2308306" y="4718387"/>
            <a:ext cx="171450" cy="276225"/>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9" name="Down Arrow 38"/>
          <p:cNvSpPr/>
          <p:nvPr/>
        </p:nvSpPr>
        <p:spPr>
          <a:xfrm rot="16200000">
            <a:off x="5041849" y="3441753"/>
            <a:ext cx="325573" cy="652698"/>
          </a:xfrm>
          <a:prstGeom prst="downArrow">
            <a:avLst/>
          </a:prstGeom>
          <a:solidFill>
            <a:srgbClr val="D9D9D9"/>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ounded Rectangle 40"/>
          <p:cNvSpPr/>
          <p:nvPr/>
        </p:nvSpPr>
        <p:spPr>
          <a:xfrm>
            <a:off x="5736002" y="1719756"/>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time and resource disruption if audited</a:t>
            </a:r>
            <a:endParaRPr lang="en-CA" sz="1200" b="1" dirty="0"/>
          </a:p>
        </p:txBody>
      </p:sp>
      <p:sp>
        <p:nvSpPr>
          <p:cNvPr id="42" name="Rounded Rectangle 41"/>
          <p:cNvSpPr/>
          <p:nvPr/>
        </p:nvSpPr>
        <p:spPr>
          <a:xfrm>
            <a:off x="5736002" y="3611304"/>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cost of duplicate licensing in M&amp;A</a:t>
            </a:r>
            <a:endParaRPr lang="en-CA" sz="1200" b="1" dirty="0"/>
          </a:p>
        </p:txBody>
      </p:sp>
      <p:sp>
        <p:nvSpPr>
          <p:cNvPr id="43" name="Rounded Rectangle 42"/>
          <p:cNvSpPr/>
          <p:nvPr/>
        </p:nvSpPr>
        <p:spPr>
          <a:xfrm>
            <a:off x="5736002" y="2980788"/>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cost of unnecessary new licensing</a:t>
            </a:r>
            <a:endParaRPr lang="en-CA" sz="1200" b="1" dirty="0"/>
          </a:p>
        </p:txBody>
      </p:sp>
      <p:sp>
        <p:nvSpPr>
          <p:cNvPr id="44" name="Rounded Rectangle 43"/>
          <p:cNvSpPr/>
          <p:nvPr/>
        </p:nvSpPr>
        <p:spPr>
          <a:xfrm>
            <a:off x="5736002" y="2350272"/>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Avoid cost of penalties arising from software audits</a:t>
            </a:r>
            <a:endParaRPr lang="en-CA" sz="1200" b="1" dirty="0"/>
          </a:p>
        </p:txBody>
      </p:sp>
      <p:sp>
        <p:nvSpPr>
          <p:cNvPr id="45" name="Rounded Rectangle 44"/>
          <p:cNvSpPr/>
          <p:nvPr/>
        </p:nvSpPr>
        <p:spPr>
          <a:xfrm>
            <a:off x="5736002" y="4241820"/>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wasted resources supporting an inefficient process</a:t>
            </a:r>
            <a:endParaRPr lang="en-CA" sz="1200" b="1" dirty="0"/>
          </a:p>
        </p:txBody>
      </p:sp>
      <p:sp>
        <p:nvSpPr>
          <p:cNvPr id="46" name="Rounded Rectangle 45"/>
          <p:cNvSpPr/>
          <p:nvPr/>
        </p:nvSpPr>
        <p:spPr>
          <a:xfrm>
            <a:off x="5736002" y="4872336"/>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Prevent cost of missing evidence in negotiation</a:t>
            </a:r>
            <a:endParaRPr lang="en-CA" sz="1200" b="1" dirty="0"/>
          </a:p>
        </p:txBody>
      </p:sp>
      <p:sp>
        <p:nvSpPr>
          <p:cNvPr id="47" name="Rounded Rectangle 46"/>
          <p:cNvSpPr/>
          <p:nvPr/>
        </p:nvSpPr>
        <p:spPr>
          <a:xfrm>
            <a:off x="5736002" y="5502853"/>
            <a:ext cx="2678655" cy="48307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Take advantage of discount opportunities</a:t>
            </a:r>
            <a:endParaRPr lang="en-CA" sz="1200" b="1" dirty="0"/>
          </a:p>
        </p:txBody>
      </p:sp>
    </p:spTree>
    <p:extLst>
      <p:ext uri="{BB962C8B-B14F-4D97-AF65-F5344CB8AC3E}">
        <p14:creationId xmlns:p14="http://schemas.microsoft.com/office/powerpoint/2010/main" val="5296776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1700</Words>
  <Application>Microsoft Office PowerPoint</Application>
  <PresentationFormat>On-screen Show (4:3)</PresentationFormat>
  <Paragraphs>169</Paragraphs>
  <Slides>11</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20" baseType="lpstr">
      <vt:lpstr>Arial</vt:lpstr>
      <vt:lpstr>Calibri</vt:lpstr>
      <vt:lpstr>Georgia</vt:lpstr>
      <vt:lpstr>Open Sans</vt:lpstr>
      <vt:lpstr>Roboto Black</vt:lpstr>
      <vt:lpstr>Roboto Slab Bold</vt:lpstr>
      <vt:lpstr>Wingdings</vt:lpstr>
      <vt:lpstr>Theme1</vt:lpstr>
      <vt:lpstr>PowerPoint Presentation</vt:lpstr>
      <vt:lpstr>PowerPoint Presentation</vt:lpstr>
      <vt:lpstr>Our understanding of the problem</vt:lpstr>
      <vt:lpstr>Executive summary</vt:lpstr>
      <vt:lpstr>IBM is a major player in the software market</vt:lpstr>
      <vt:lpstr>IBM software customers face a significant risk of being audited</vt:lpstr>
      <vt:lpstr>Why pay attention to IBM software licensing?</vt:lpstr>
      <vt:lpstr>Things to keep in mind</vt:lpstr>
      <vt:lpstr>Apply Info-Tech’s licensing best practices and examine the potential for cost savings</vt:lpstr>
      <vt:lpstr>PowerPoint Presentation</vt:lpstr>
      <vt:lpstr>Explore IBM software licensing and optimize spend – project overview</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2018-03-08T18:03:32Z</dcterms:created>
  <dcterms:modified xsi:type="dcterms:W3CDTF">2018-03-08T22:02:07Z</dcterms:modified>
</cp:coreProperties>
</file>